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0"/>
  </p:notesMasterIdLst>
  <p:handoutMasterIdLst>
    <p:handoutMasterId r:id="rId131"/>
  </p:handoutMasterIdLst>
  <p:sldIdLst>
    <p:sldId id="312" r:id="rId2"/>
    <p:sldId id="281" r:id="rId3"/>
    <p:sldId id="446" r:id="rId4"/>
    <p:sldId id="316" r:id="rId5"/>
    <p:sldId id="321" r:id="rId6"/>
    <p:sldId id="320" r:id="rId7"/>
    <p:sldId id="322" r:id="rId8"/>
    <p:sldId id="323" r:id="rId9"/>
    <p:sldId id="317"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3" r:id="rId29"/>
    <p:sldId id="342" r:id="rId30"/>
    <p:sldId id="344" r:id="rId31"/>
    <p:sldId id="348" r:id="rId32"/>
    <p:sldId id="345" r:id="rId33"/>
    <p:sldId id="346" r:id="rId34"/>
    <p:sldId id="347" r:id="rId35"/>
    <p:sldId id="349" r:id="rId36"/>
    <p:sldId id="350" r:id="rId37"/>
    <p:sldId id="360" r:id="rId38"/>
    <p:sldId id="351" r:id="rId39"/>
    <p:sldId id="361" r:id="rId40"/>
    <p:sldId id="352" r:id="rId41"/>
    <p:sldId id="353" r:id="rId42"/>
    <p:sldId id="354" r:id="rId43"/>
    <p:sldId id="362" r:id="rId44"/>
    <p:sldId id="363" r:id="rId45"/>
    <p:sldId id="364" r:id="rId46"/>
    <p:sldId id="355" r:id="rId47"/>
    <p:sldId id="365" r:id="rId48"/>
    <p:sldId id="356" r:id="rId49"/>
    <p:sldId id="357" r:id="rId50"/>
    <p:sldId id="366" r:id="rId51"/>
    <p:sldId id="358" r:id="rId52"/>
    <p:sldId id="359" r:id="rId53"/>
    <p:sldId id="367" r:id="rId54"/>
    <p:sldId id="368" r:id="rId55"/>
    <p:sldId id="376" r:id="rId56"/>
    <p:sldId id="369" r:id="rId57"/>
    <p:sldId id="370" r:id="rId58"/>
    <p:sldId id="371" r:id="rId59"/>
    <p:sldId id="372" r:id="rId60"/>
    <p:sldId id="373" r:id="rId61"/>
    <p:sldId id="374" r:id="rId62"/>
    <p:sldId id="375" r:id="rId63"/>
    <p:sldId id="377" r:id="rId64"/>
    <p:sldId id="378" r:id="rId65"/>
    <p:sldId id="379" r:id="rId66"/>
    <p:sldId id="380" r:id="rId67"/>
    <p:sldId id="381" r:id="rId68"/>
    <p:sldId id="382" r:id="rId69"/>
    <p:sldId id="383" r:id="rId70"/>
    <p:sldId id="384" r:id="rId71"/>
    <p:sldId id="385" r:id="rId72"/>
    <p:sldId id="386" r:id="rId73"/>
    <p:sldId id="387" r:id="rId74"/>
    <p:sldId id="388" r:id="rId75"/>
    <p:sldId id="389" r:id="rId76"/>
    <p:sldId id="390" r:id="rId77"/>
    <p:sldId id="391" r:id="rId78"/>
    <p:sldId id="392" r:id="rId79"/>
    <p:sldId id="393" r:id="rId80"/>
    <p:sldId id="394" r:id="rId81"/>
    <p:sldId id="395" r:id="rId82"/>
    <p:sldId id="396" r:id="rId83"/>
    <p:sldId id="398" r:id="rId84"/>
    <p:sldId id="399" r:id="rId85"/>
    <p:sldId id="401" r:id="rId86"/>
    <p:sldId id="402" r:id="rId87"/>
    <p:sldId id="403" r:id="rId88"/>
    <p:sldId id="404" r:id="rId89"/>
    <p:sldId id="405" r:id="rId90"/>
    <p:sldId id="406" r:id="rId91"/>
    <p:sldId id="407" r:id="rId92"/>
    <p:sldId id="408" r:id="rId93"/>
    <p:sldId id="409" r:id="rId94"/>
    <p:sldId id="410" r:id="rId95"/>
    <p:sldId id="411" r:id="rId96"/>
    <p:sldId id="412" r:id="rId97"/>
    <p:sldId id="413" r:id="rId98"/>
    <p:sldId id="414" r:id="rId99"/>
    <p:sldId id="415" r:id="rId100"/>
    <p:sldId id="427" r:id="rId101"/>
    <p:sldId id="416" r:id="rId102"/>
    <p:sldId id="417" r:id="rId103"/>
    <p:sldId id="418" r:id="rId104"/>
    <p:sldId id="419" r:id="rId105"/>
    <p:sldId id="420" r:id="rId106"/>
    <p:sldId id="421" r:id="rId107"/>
    <p:sldId id="428" r:id="rId108"/>
    <p:sldId id="429" r:id="rId109"/>
    <p:sldId id="430" r:id="rId110"/>
    <p:sldId id="431" r:id="rId111"/>
    <p:sldId id="432" r:id="rId112"/>
    <p:sldId id="433" r:id="rId113"/>
    <p:sldId id="422" r:id="rId114"/>
    <p:sldId id="434" r:id="rId115"/>
    <p:sldId id="435" r:id="rId116"/>
    <p:sldId id="436" r:id="rId117"/>
    <p:sldId id="437" r:id="rId118"/>
    <p:sldId id="438" r:id="rId119"/>
    <p:sldId id="439" r:id="rId120"/>
    <p:sldId id="440" r:id="rId121"/>
    <p:sldId id="423" r:id="rId122"/>
    <p:sldId id="424" r:id="rId123"/>
    <p:sldId id="441" r:id="rId124"/>
    <p:sldId id="442" r:id="rId125"/>
    <p:sldId id="443" r:id="rId126"/>
    <p:sldId id="444" r:id="rId127"/>
    <p:sldId id="445" r:id="rId128"/>
    <p:sldId id="311" r:id="rId129"/>
  </p:sldIdLst>
  <p:sldSz cx="10688638" cy="7562850"/>
  <p:notesSz cx="6662738" cy="9926638"/>
  <p:custDataLst>
    <p:tags r:id="rId132"/>
  </p:custDataLst>
  <p:defaultText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D3176"/>
    <a:srgbClr val="283583"/>
    <a:srgbClr val="FFFFFF"/>
    <a:srgbClr val="F9FBFB"/>
    <a:srgbClr val="1D3100"/>
    <a:srgbClr val="009FE3"/>
    <a:srgbClr val="0085CC"/>
    <a:srgbClr val="E9E8EC"/>
    <a:srgbClr val="0952A4"/>
    <a:srgbClr val="1E247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617" autoAdjust="0"/>
    <p:restoredTop sz="94057" autoAdjust="0"/>
  </p:normalViewPr>
  <p:slideViewPr>
    <p:cSldViewPr snapToObjects="1">
      <p:cViewPr>
        <p:scale>
          <a:sx n="98" d="100"/>
          <a:sy n="98" d="100"/>
        </p:scale>
        <p:origin x="-180" y="840"/>
      </p:cViewPr>
      <p:guideLst>
        <p:guide orient="horz" pos="2622"/>
        <p:guide pos="2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US" dirty="0">
              <a:latin typeface="Gill Sans MT Light"/>
            </a:endParaRPr>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657847CA-D535-7044-8A0C-625346BE95E4}" type="datetimeFigureOut">
              <a:rPr lang="es-ES">
                <a:latin typeface="Gill Sans MT Light"/>
              </a:rPr>
              <a:pPr/>
              <a:t>15/10/2015</a:t>
            </a:fld>
            <a:endParaRPr lang="en-US" dirty="0">
              <a:latin typeface="Gill Sans MT Light"/>
            </a:endParaRPr>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US" dirty="0">
              <a:latin typeface="Gill Sans MT Light"/>
            </a:endParaRPr>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684FACC2-33B0-B640-90EC-329A6C6E4BCD}" type="slidenum">
              <a:rPr>
                <a:latin typeface="Gill Sans MT Light"/>
              </a:rPr>
              <a:pPr/>
              <a:t>‹Nº›</a:t>
            </a:fld>
            <a:endParaRPr lang="en-US" dirty="0">
              <a:latin typeface="Gill Sans MT Light"/>
            </a:endParaRPr>
          </a:p>
        </p:txBody>
      </p:sp>
    </p:spTree>
    <p:extLst>
      <p:ext uri="{BB962C8B-B14F-4D97-AF65-F5344CB8AC3E}">
        <p14:creationId xmlns:p14="http://schemas.microsoft.com/office/powerpoint/2010/main" xmlns="" val="2533617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atin typeface="Gill Sans MT Light"/>
              </a:defRPr>
            </a:lvl1pPr>
          </a:lstStyle>
          <a:p>
            <a:endParaRPr lang="en-US" dirty="0"/>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atin typeface="Gill Sans MT Light"/>
              </a:defRPr>
            </a:lvl1pPr>
          </a:lstStyle>
          <a:p>
            <a:fld id="{8A76134D-79D7-C443-A3E7-85D876068ED2}" type="datetimeFigureOut">
              <a:rPr lang="en-US" smtClean="0"/>
              <a:pPr/>
              <a:t>10/15/2015</a:t>
            </a:fld>
            <a:endParaRPr lang="en-US" dirty="0"/>
          </a:p>
        </p:txBody>
      </p:sp>
      <p:sp>
        <p:nvSpPr>
          <p:cNvPr id="4" name="Slide Image Placeholder 3"/>
          <p:cNvSpPr>
            <a:spLocks noGrp="1" noRot="1" noChangeAspect="1"/>
          </p:cNvSpPr>
          <p:nvPr>
            <p:ph type="sldImg" idx="2"/>
          </p:nvPr>
        </p:nvSpPr>
        <p:spPr>
          <a:xfrm>
            <a:off x="701675" y="744538"/>
            <a:ext cx="5259388"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atin typeface="Gill Sans MT Light"/>
              </a:defRPr>
            </a:lvl1pPr>
          </a:lstStyle>
          <a:p>
            <a:endParaRPr lang="en-US" dirty="0"/>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atin typeface="Gill Sans MT Light"/>
              </a:defRPr>
            </a:lvl1pPr>
          </a:lstStyle>
          <a:p>
            <a:fld id="{5D95B294-67C7-514B-A3D1-6F79DA71D415}" type="slidenum">
              <a:rPr lang="en-US" smtClean="0"/>
              <a:pPr/>
              <a:t>‹Nº›</a:t>
            </a:fld>
            <a:endParaRPr lang="en-US" dirty="0"/>
          </a:p>
        </p:txBody>
      </p:sp>
    </p:spTree>
    <p:extLst>
      <p:ext uri="{BB962C8B-B14F-4D97-AF65-F5344CB8AC3E}">
        <p14:creationId xmlns:p14="http://schemas.microsoft.com/office/powerpoint/2010/main" xmlns="" val="26476636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Gill Sans MT Light"/>
        <a:ea typeface="+mn-ea"/>
        <a:cs typeface="+mn-cs"/>
      </a:defRPr>
    </a:lvl1pPr>
    <a:lvl2pPr marL="457200" algn="l" defTabSz="457200" rtl="0" eaLnBrk="1" latinLnBrk="0" hangingPunct="1">
      <a:defRPr sz="1200" kern="1200">
        <a:solidFill>
          <a:schemeClr val="tx1"/>
        </a:solidFill>
        <a:latin typeface="Gill Sans MT Light"/>
        <a:ea typeface="+mn-ea"/>
        <a:cs typeface="+mn-cs"/>
      </a:defRPr>
    </a:lvl2pPr>
    <a:lvl3pPr marL="914400" algn="l" defTabSz="457200" rtl="0" eaLnBrk="1" latinLnBrk="0" hangingPunct="1">
      <a:defRPr sz="1200" kern="1200">
        <a:solidFill>
          <a:schemeClr val="tx1"/>
        </a:solidFill>
        <a:latin typeface="Gill Sans MT Light"/>
        <a:ea typeface="+mn-ea"/>
        <a:cs typeface="+mn-cs"/>
      </a:defRPr>
    </a:lvl3pPr>
    <a:lvl4pPr marL="1371600" algn="l" defTabSz="457200" rtl="0" eaLnBrk="1" latinLnBrk="0" hangingPunct="1">
      <a:defRPr sz="1200" kern="1200">
        <a:solidFill>
          <a:schemeClr val="tx1"/>
        </a:solidFill>
        <a:latin typeface="Gill Sans MT Light"/>
        <a:ea typeface="+mn-ea"/>
        <a:cs typeface="+mn-cs"/>
      </a:defRPr>
    </a:lvl4pPr>
    <a:lvl5pPr marL="1828800" algn="l" defTabSz="457200" rtl="0" eaLnBrk="1" latinLnBrk="0" hangingPunct="1">
      <a:defRPr sz="1200" kern="1200">
        <a:solidFill>
          <a:schemeClr val="tx1"/>
        </a:solidFill>
        <a:latin typeface="Gill Sans MT Ligh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p:nvPr userDrawn="1"/>
        </p:nvSpPr>
        <p:spPr>
          <a:xfrm>
            <a:off x="0" y="-24343"/>
            <a:ext cx="10688638" cy="421392"/>
          </a:xfrm>
          <a:prstGeom prst="rect">
            <a:avLst/>
          </a:prstGeom>
          <a:solidFill>
            <a:srgbClr val="E9ED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Gill Sans MT Light"/>
            </a:endParaRPr>
          </a:p>
        </p:txBody>
      </p:sp>
      <p:cxnSp>
        <p:nvCxnSpPr>
          <p:cNvPr id="6" name="Straight Connector 5"/>
          <p:cNvCxnSpPr/>
          <p:nvPr userDrawn="1"/>
        </p:nvCxnSpPr>
        <p:spPr>
          <a:xfrm>
            <a:off x="390525" y="7021785"/>
            <a:ext cx="9887744" cy="0"/>
          </a:xfrm>
          <a:prstGeom prst="line">
            <a:avLst/>
          </a:prstGeom>
          <a:ln>
            <a:solidFill>
              <a:srgbClr val="E9E8EC"/>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a:off x="303759" y="7135604"/>
            <a:ext cx="1152128" cy="230832"/>
          </a:xfrm>
          <a:prstGeom prst="rect">
            <a:avLst/>
          </a:prstGeom>
        </p:spPr>
        <p:txBody>
          <a:bodyPr wrap="square" rtlCol="0">
            <a:spAutoFit/>
          </a:bodyPr>
          <a:lstStyle/>
          <a:p>
            <a:pPr algn="r"/>
            <a:r>
              <a:rPr lang="en-US" sz="900" dirty="0" err="1" smtClean="0">
                <a:solidFill>
                  <a:srgbClr val="0085CC"/>
                </a:solidFill>
                <a:latin typeface="Gill Sans MT Light"/>
                <a:cs typeface="Gill Sans MT Light"/>
              </a:rPr>
              <a:t>EUROsociAL</a:t>
            </a:r>
            <a:endParaRPr lang="en-US" sz="900" dirty="0">
              <a:solidFill>
                <a:srgbClr val="0085CC"/>
              </a:solidFill>
              <a:latin typeface="Gill Sans MT Light"/>
              <a:cs typeface="Gill Sans MT Light"/>
            </a:endParaRPr>
          </a:p>
        </p:txBody>
      </p:sp>
      <p:cxnSp>
        <p:nvCxnSpPr>
          <p:cNvPr id="8" name="Straight Connector 7"/>
          <p:cNvCxnSpPr/>
          <p:nvPr userDrawn="1"/>
        </p:nvCxnSpPr>
        <p:spPr>
          <a:xfrm>
            <a:off x="390525" y="7021785"/>
            <a:ext cx="9887744" cy="0"/>
          </a:xfrm>
          <a:prstGeom prst="line">
            <a:avLst/>
          </a:prstGeom>
          <a:ln>
            <a:solidFill>
              <a:srgbClr val="E9E8EC"/>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6784479" y="7135604"/>
            <a:ext cx="3672408" cy="230832"/>
          </a:xfrm>
          <a:prstGeom prst="rect">
            <a:avLst/>
          </a:prstGeom>
        </p:spPr>
        <p:txBody>
          <a:bodyPr wrap="square" rtlCol="0">
            <a:spAutoFit/>
          </a:bodyPr>
          <a:lstStyle/>
          <a:p>
            <a:pPr algn="l"/>
            <a:r>
              <a:rPr lang="en-US" sz="900" dirty="0" smtClean="0">
                <a:solidFill>
                  <a:srgbClr val="0085CC"/>
                </a:solidFill>
                <a:latin typeface="Gill Sans MT Light"/>
                <a:cs typeface="Gill Sans MT Light"/>
              </a:rPr>
              <a:t>DIÁLOGO EURO-LATINOAMERICANO</a:t>
            </a:r>
            <a:r>
              <a:rPr lang="en-US" sz="900" baseline="0" dirty="0" smtClean="0">
                <a:solidFill>
                  <a:srgbClr val="0085CC"/>
                </a:solidFill>
                <a:latin typeface="Gill Sans MT Light"/>
                <a:cs typeface="Gill Sans MT Light"/>
              </a:rPr>
              <a:t> </a:t>
            </a:r>
            <a:r>
              <a:rPr lang="en-US" sz="900" dirty="0" smtClean="0">
                <a:solidFill>
                  <a:srgbClr val="0085CC"/>
                </a:solidFill>
                <a:latin typeface="Gill Sans MT Light"/>
                <a:cs typeface="Gill Sans MT Light"/>
              </a:rPr>
              <a:t>DE POLÍTICAS PÚBLICAS</a:t>
            </a:r>
            <a:endParaRPr lang="en-US" sz="900" dirty="0">
              <a:solidFill>
                <a:srgbClr val="032377"/>
              </a:solidFill>
              <a:latin typeface="Gill Sans MT Light"/>
              <a:cs typeface="Gill Sans MT Light"/>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795096" y="541065"/>
            <a:ext cx="2517775" cy="512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Lst>
  <p:txStyles>
    <p:titleStyle>
      <a:lvl1pPr algn="l" defTabSz="497754" rtl="0" eaLnBrk="1" latinLnBrk="0" hangingPunct="1">
        <a:spcBef>
          <a:spcPct val="0"/>
        </a:spcBef>
        <a:buNone/>
        <a:defRPr sz="2200" b="0" kern="1200">
          <a:solidFill>
            <a:srgbClr val="001B96"/>
          </a:solidFill>
          <a:latin typeface="DINPro-Medium"/>
          <a:ea typeface="+mj-ea"/>
          <a:cs typeface="DINPro-Medium"/>
        </a:defRPr>
      </a:lvl1pPr>
    </p:titleStyle>
    <p:bodyStyle>
      <a:lvl1pPr marL="373315" indent="-373315" algn="l" defTabSz="497754" rtl="0" eaLnBrk="1" latinLnBrk="0" hangingPunct="1">
        <a:spcBef>
          <a:spcPct val="20000"/>
        </a:spcBef>
        <a:buFont typeface="Arial"/>
        <a:buChar char="•"/>
        <a:defRPr sz="1700" kern="1200">
          <a:solidFill>
            <a:srgbClr val="001B96"/>
          </a:solidFill>
          <a:latin typeface="DINPro-Regular"/>
          <a:ea typeface="+mn-ea"/>
          <a:cs typeface="DINPro-Regular"/>
        </a:defRPr>
      </a:lvl1pPr>
      <a:lvl2pPr marL="808850" indent="-311096" algn="l" defTabSz="497754" rtl="0" eaLnBrk="1" latinLnBrk="0" hangingPunct="1">
        <a:spcBef>
          <a:spcPct val="20000"/>
        </a:spcBef>
        <a:buFont typeface="Arial"/>
        <a:buChar char="–"/>
        <a:defRPr sz="1600" kern="1200">
          <a:solidFill>
            <a:schemeClr val="tx1">
              <a:lumMod val="85000"/>
              <a:lumOff val="15000"/>
            </a:schemeClr>
          </a:solidFill>
          <a:latin typeface="DINPro-Regular"/>
          <a:ea typeface="+mn-ea"/>
          <a:cs typeface="DINPro-Regular"/>
        </a:defRPr>
      </a:lvl2pPr>
      <a:lvl3pPr marL="1244384" indent="-248877" algn="l" defTabSz="497754" rtl="0" eaLnBrk="1" latinLnBrk="0" hangingPunct="1">
        <a:spcBef>
          <a:spcPct val="20000"/>
        </a:spcBef>
        <a:buFont typeface="Arial"/>
        <a:buChar char="•"/>
        <a:defRPr sz="1500" kern="1200">
          <a:solidFill>
            <a:schemeClr val="tx1">
              <a:lumMod val="85000"/>
              <a:lumOff val="15000"/>
            </a:schemeClr>
          </a:solidFill>
          <a:latin typeface="DINPro-Regular"/>
          <a:ea typeface="+mn-ea"/>
          <a:cs typeface="DINPro-Regular"/>
        </a:defRPr>
      </a:lvl3pPr>
      <a:lvl4pPr marL="1742138" indent="-248877" algn="l" defTabSz="497754" rtl="0" eaLnBrk="1" latinLnBrk="0" hangingPunct="1">
        <a:spcBef>
          <a:spcPct val="20000"/>
        </a:spcBef>
        <a:buFont typeface="Arial"/>
        <a:buChar char="–"/>
        <a:defRPr sz="1300" kern="1200">
          <a:solidFill>
            <a:schemeClr val="tx1">
              <a:lumMod val="85000"/>
              <a:lumOff val="15000"/>
            </a:schemeClr>
          </a:solidFill>
          <a:latin typeface="DINPro-Regular"/>
          <a:ea typeface="+mn-ea"/>
          <a:cs typeface="DINPro-Regular"/>
        </a:defRPr>
      </a:lvl4pPr>
      <a:lvl5pPr marL="2239891" indent="-248877" algn="l" defTabSz="497754" rtl="0" eaLnBrk="1" latinLnBrk="0" hangingPunct="1">
        <a:spcBef>
          <a:spcPct val="20000"/>
        </a:spcBef>
        <a:buFont typeface="Arial"/>
        <a:buChar char="»"/>
        <a:defRPr sz="1200" kern="1200">
          <a:solidFill>
            <a:schemeClr val="tx1">
              <a:lumMod val="85000"/>
              <a:lumOff val="15000"/>
            </a:schemeClr>
          </a:solidFill>
          <a:latin typeface="DINPro-Regular"/>
          <a:ea typeface="+mn-ea"/>
          <a:cs typeface="DINPro-Regular"/>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ark.intel.com/products/64591/Intel-Xeon-Processor-E5-2640-15M-Cache-2_50-GHz-7_20-GTs-Intel-QPI"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7124"/>
            <a:ext cx="10687050" cy="7553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Rectangle 15"/>
          <p:cNvSpPr/>
          <p:nvPr/>
        </p:nvSpPr>
        <p:spPr>
          <a:xfrm flipH="1" flipV="1">
            <a:off x="0" y="5760642"/>
            <a:ext cx="10688638" cy="18022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231751" y="1981225"/>
            <a:ext cx="5994371" cy="1938992"/>
          </a:xfrm>
          <a:prstGeom prst="rect">
            <a:avLst/>
          </a:prstGeom>
          <a:noFill/>
        </p:spPr>
        <p:txBody>
          <a:bodyPr wrap="square" rtlCol="0">
            <a:spAutoFit/>
          </a:bodyPr>
          <a:lstStyle/>
          <a:p>
            <a:pPr algn="ctr"/>
            <a:r>
              <a:rPr lang="es-ES" sz="2400" dirty="0" smtClean="0">
                <a:solidFill>
                  <a:srgbClr val="139DEB"/>
                </a:solidFill>
                <a:latin typeface="Gill Sans MT Light"/>
                <a:cs typeface="Gill Sans MT Light"/>
              </a:rPr>
              <a:t>HERRAMIENTAS DE APOYO PARA LA ELABORACIÓN Y ANÁLISIS  DEL PRESUPUESTO: </a:t>
            </a:r>
            <a:br>
              <a:rPr lang="es-ES" sz="2400" dirty="0" smtClean="0">
                <a:solidFill>
                  <a:srgbClr val="139DEB"/>
                </a:solidFill>
                <a:latin typeface="Gill Sans MT Light"/>
                <a:cs typeface="Gill Sans MT Light"/>
              </a:rPr>
            </a:br>
            <a:r>
              <a:rPr lang="es-ES" sz="2400" dirty="0" smtClean="0">
                <a:solidFill>
                  <a:srgbClr val="139DEB"/>
                </a:solidFill>
                <a:latin typeface="Gill Sans MT Light"/>
                <a:cs typeface="Gill Sans MT Light"/>
              </a:rPr>
              <a:t>MICROSIMULADORES DE POLÍTICAS PÚBLICAS</a:t>
            </a:r>
            <a:endParaRPr lang="en-US" sz="2400" dirty="0" smtClean="0">
              <a:solidFill>
                <a:srgbClr val="139DEB"/>
              </a:solidFill>
              <a:latin typeface="Gill Sans MT Light"/>
              <a:cs typeface="Gill Sans MT Light"/>
            </a:endParaRPr>
          </a:p>
        </p:txBody>
      </p:sp>
      <p:sp>
        <p:nvSpPr>
          <p:cNvPr id="30" name="TextBox 29"/>
          <p:cNvSpPr txBox="1"/>
          <p:nvPr/>
        </p:nvSpPr>
        <p:spPr>
          <a:xfrm>
            <a:off x="230779" y="4717529"/>
            <a:ext cx="2601994" cy="276999"/>
          </a:xfrm>
          <a:prstGeom prst="rect">
            <a:avLst/>
          </a:prstGeom>
          <a:noFill/>
        </p:spPr>
        <p:txBody>
          <a:bodyPr wrap="none" rtlCol="0">
            <a:spAutoFit/>
          </a:bodyPr>
          <a:lstStyle/>
          <a:p>
            <a:r>
              <a:rPr lang="en-US" sz="1200" dirty="0" smtClean="0">
                <a:solidFill>
                  <a:srgbClr val="139DEB"/>
                </a:solidFill>
                <a:latin typeface="Gill Sans MT Light"/>
                <a:cs typeface="Gill Sans MT Light"/>
              </a:rPr>
              <a:t>ASUNCIÓN – PARAGUAY, 15/10/2015</a:t>
            </a:r>
            <a:endParaRPr lang="en-US" sz="1200" dirty="0">
              <a:solidFill>
                <a:srgbClr val="139DEB"/>
              </a:solidFill>
              <a:latin typeface="Gill Sans MT Light"/>
              <a:cs typeface="Gill Sans MT Light"/>
            </a:endParaRPr>
          </a:p>
        </p:txBody>
      </p:sp>
      <p:sp>
        <p:nvSpPr>
          <p:cNvPr id="35" name="Text Box 1"/>
          <p:cNvSpPr txBox="1"/>
          <p:nvPr/>
        </p:nvSpPr>
        <p:spPr>
          <a:xfrm>
            <a:off x="628908" y="5785073"/>
            <a:ext cx="1371600" cy="228600"/>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S_tradnl" sz="700" dirty="0">
                <a:solidFill>
                  <a:srgbClr val="7F7F7F"/>
                </a:solidFill>
                <a:effectLst/>
                <a:latin typeface="Gill Sans MT"/>
                <a:ea typeface="MS Mincho"/>
                <a:cs typeface="Times New Roman"/>
              </a:rPr>
              <a:t>Socios Operativos</a:t>
            </a:r>
            <a:endParaRPr lang="es-ES" sz="1200" dirty="0">
              <a:effectLst/>
              <a:ea typeface="MS Mincho"/>
              <a:cs typeface="Times New Roman"/>
            </a:endParaRPr>
          </a:p>
        </p:txBody>
      </p:sp>
      <p:pic>
        <p:nvPicPr>
          <p:cNvPr id="37" name="Picture 1"/>
          <p:cNvPicPr/>
          <p:nvPr/>
        </p:nvPicPr>
        <p:blipFill>
          <a:blip r:embed="rId3">
            <a:extLst>
              <a:ext uri="{28A0092B-C50C-407E-A947-70E740481C1C}">
                <a14:useLocalDpi xmlns:a14="http://schemas.microsoft.com/office/drawing/2010/main" xmlns="" val="0"/>
              </a:ext>
            </a:extLst>
          </a:blip>
          <a:stretch>
            <a:fillRect/>
          </a:stretch>
        </p:blipFill>
        <p:spPr bwMode="auto">
          <a:xfrm>
            <a:off x="628908" y="6796633"/>
            <a:ext cx="6731635" cy="401320"/>
          </a:xfrm>
          <a:prstGeom prst="rect">
            <a:avLst/>
          </a:prstGeom>
          <a:noFill/>
          <a:ln>
            <a:noFill/>
          </a:ln>
        </p:spPr>
      </p:pic>
      <p:sp>
        <p:nvSpPr>
          <p:cNvPr id="38" name="Text Box 16"/>
          <p:cNvSpPr txBox="1"/>
          <p:nvPr/>
        </p:nvSpPr>
        <p:spPr>
          <a:xfrm>
            <a:off x="628908" y="6566763"/>
            <a:ext cx="1600200" cy="277495"/>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S_tradnl" sz="700">
                <a:solidFill>
                  <a:srgbClr val="7F7F7F"/>
                </a:solidFill>
                <a:effectLst/>
                <a:latin typeface="Gill Sans MT"/>
                <a:ea typeface="MS Mincho"/>
                <a:cs typeface="Times New Roman"/>
              </a:rPr>
              <a:t>Consorcio Liderado por</a:t>
            </a:r>
            <a:endParaRPr lang="es-ES" sz="1200">
              <a:effectLst/>
              <a:ea typeface="MS Mincho"/>
              <a:cs typeface="Times New Roman"/>
            </a:endParaRPr>
          </a:p>
        </p:txBody>
      </p:sp>
      <p:sp>
        <p:nvSpPr>
          <p:cNvPr id="39" name="Text Box 22"/>
          <p:cNvSpPr txBox="1"/>
          <p:nvPr/>
        </p:nvSpPr>
        <p:spPr>
          <a:xfrm>
            <a:off x="2000508" y="6567398"/>
            <a:ext cx="2286000" cy="277495"/>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S_tradnl" sz="700">
                <a:solidFill>
                  <a:srgbClr val="7F7F7F"/>
                </a:solidFill>
                <a:effectLst/>
                <a:latin typeface="Gill Sans MT"/>
                <a:ea typeface="MS Mincho"/>
                <a:cs typeface="Times New Roman"/>
              </a:rPr>
              <a:t>Socios Coordinadores</a:t>
            </a:r>
            <a:endParaRPr lang="es-ES" sz="1200">
              <a:effectLst/>
              <a:ea typeface="MS Mincho"/>
              <a:cs typeface="Times New Roman"/>
            </a:endParaRPr>
          </a:p>
        </p:txBody>
      </p:sp>
      <p:sp>
        <p:nvSpPr>
          <p:cNvPr id="40" name="Text Box 28"/>
          <p:cNvSpPr txBox="1"/>
          <p:nvPr/>
        </p:nvSpPr>
        <p:spPr>
          <a:xfrm>
            <a:off x="2000508" y="7253198"/>
            <a:ext cx="4800600" cy="277495"/>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s-ES_tradnl" sz="700">
                <a:solidFill>
                  <a:srgbClr val="1A79C2"/>
                </a:solidFill>
                <a:effectLst/>
                <a:latin typeface="Gill Sans MT"/>
                <a:ea typeface="MS Mincho"/>
                <a:cs typeface="Times New Roman"/>
              </a:rPr>
              <a:t>Participan más de 80 Socios Operativos y Entidades Colaboradoras de Europa y América Latina</a:t>
            </a:r>
            <a:endParaRPr lang="es-ES" sz="1200">
              <a:effectLst/>
              <a:ea typeface="MS Mincho"/>
              <a:cs typeface="Times New Roman"/>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10318" y="829097"/>
            <a:ext cx="3309938" cy="669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15"/>
          <p:cNvPicPr>
            <a:picLocks noChangeAspect="1" noChangeArrowheads="1"/>
          </p:cNvPicPr>
          <p:nvPr/>
        </p:nvPicPr>
        <p:blipFill>
          <a:blip r:embed="rId5" cstate="print"/>
          <a:srcRect/>
          <a:stretch>
            <a:fillRect/>
          </a:stretch>
        </p:blipFill>
        <p:spPr bwMode="auto">
          <a:xfrm>
            <a:off x="200783" y="5951816"/>
            <a:ext cx="1994286" cy="382958"/>
          </a:xfrm>
          <a:prstGeom prst="rect">
            <a:avLst/>
          </a:prstGeom>
          <a:noFill/>
          <a:ln w="9525">
            <a:noFill/>
            <a:miter lim="800000"/>
            <a:headEnd/>
            <a:tailEnd/>
          </a:ln>
        </p:spPr>
      </p:pic>
      <p:pic>
        <p:nvPicPr>
          <p:cNvPr id="14" name="Imagen 2"/>
          <p:cNvPicPr>
            <a:picLocks noChangeAspect="1" noChangeArrowheads="1"/>
          </p:cNvPicPr>
          <p:nvPr/>
        </p:nvPicPr>
        <p:blipFill>
          <a:blip r:embed="rId6" cstate="print"/>
          <a:srcRect/>
          <a:stretch>
            <a:fillRect/>
          </a:stretch>
        </p:blipFill>
        <p:spPr bwMode="auto">
          <a:xfrm>
            <a:off x="2470849" y="5951816"/>
            <a:ext cx="625231" cy="376045"/>
          </a:xfrm>
          <a:prstGeom prst="rect">
            <a:avLst/>
          </a:prstGeom>
          <a:noFill/>
          <a:ln w="9525">
            <a:noFill/>
            <a:miter lim="800000"/>
            <a:headEnd/>
            <a:tailEnd/>
          </a:ln>
        </p:spPr>
      </p:pic>
      <p:pic>
        <p:nvPicPr>
          <p:cNvPr id="15" name="Imagen 1"/>
          <p:cNvPicPr>
            <a:picLocks noChangeAspect="1" noChangeArrowheads="1"/>
          </p:cNvPicPr>
          <p:nvPr/>
        </p:nvPicPr>
        <p:blipFill>
          <a:blip r:embed="rId7" cstate="print"/>
          <a:srcRect/>
          <a:stretch>
            <a:fillRect/>
          </a:stretch>
        </p:blipFill>
        <p:spPr bwMode="auto">
          <a:xfrm>
            <a:off x="3096080" y="5951816"/>
            <a:ext cx="499714" cy="321101"/>
          </a:xfrm>
          <a:prstGeom prst="rect">
            <a:avLst/>
          </a:prstGeom>
          <a:noFill/>
          <a:ln w="9525">
            <a:noFill/>
            <a:miter lim="800000"/>
            <a:headEnd/>
            <a:tailEnd/>
          </a:ln>
        </p:spPr>
      </p:pic>
      <p:sp>
        <p:nvSpPr>
          <p:cNvPr id="4" name="Rectangle 3"/>
          <p:cNvSpPr/>
          <p:nvPr/>
        </p:nvSpPr>
        <p:spPr>
          <a:xfrm>
            <a:off x="3096080" y="4573513"/>
            <a:ext cx="3479703" cy="400110"/>
          </a:xfrm>
          <a:prstGeom prst="rect">
            <a:avLst/>
          </a:prstGeom>
        </p:spPr>
        <p:txBody>
          <a:bodyPr wrap="square">
            <a:spAutoFit/>
          </a:bodyPr>
          <a:lstStyle/>
          <a:p>
            <a:r>
              <a:rPr lang="es-ES" dirty="0" smtClean="0">
                <a:solidFill>
                  <a:srgbClr val="333333"/>
                </a:solidFill>
                <a:latin typeface="Roboto"/>
              </a:rPr>
              <a:t>Jaime Villanueva García</a:t>
            </a:r>
            <a:endParaRPr lang="es-ES" dirty="0"/>
          </a:p>
        </p:txBody>
      </p:sp>
    </p:spTree>
    <p:extLst>
      <p:ext uri="{BB962C8B-B14F-4D97-AF65-F5344CB8AC3E}">
        <p14:creationId xmlns:p14="http://schemas.microsoft.com/office/powerpoint/2010/main" xmlns="" val="4094482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Datos</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Entrada</a:t>
            </a:r>
            <a:r>
              <a:rPr lang="en-US" dirty="0" smtClean="0">
                <a:solidFill>
                  <a:srgbClr val="009FE3"/>
                </a:solidFill>
                <a:latin typeface="Gill Sans MT Light"/>
                <a:cs typeface="Gill Sans MT Light"/>
              </a:rPr>
              <a:t> (3)</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537459"/>
            <a:ext cx="9533008" cy="5412318"/>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algn="just">
              <a:lnSpc>
                <a:spcPts val="1500"/>
              </a:lnSpc>
              <a:spcAft>
                <a:spcPts val="400"/>
              </a:spcAft>
            </a:pPr>
            <a:endParaRPr lang="en-US" sz="1400" dirty="0">
              <a:solidFill>
                <a:srgbClr val="283583"/>
              </a:solidFill>
              <a:latin typeface="Gill Sans MT Light"/>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6" name="Imagen 1"/>
          <p:cNvPicPr>
            <a:picLocks noChangeAspect="1" noChangeArrowheads="1"/>
          </p:cNvPicPr>
          <p:nvPr/>
        </p:nvPicPr>
        <p:blipFill>
          <a:blip r:embed="rId2"/>
          <a:srcRect/>
          <a:stretch>
            <a:fillRect/>
          </a:stretch>
        </p:blipFill>
        <p:spPr bwMode="auto">
          <a:xfrm>
            <a:off x="2049771" y="1981225"/>
            <a:ext cx="6127750" cy="4357688"/>
          </a:xfrm>
          <a:prstGeom prst="rect">
            <a:avLst/>
          </a:prstGeom>
          <a:noFill/>
          <a:ln w="9525">
            <a:solidFill>
              <a:schemeClr val="tx2"/>
            </a:solidFill>
            <a:miter lim="800000"/>
            <a:headEnd/>
            <a:tailEnd/>
          </a:ln>
        </p:spPr>
      </p:pic>
    </p:spTree>
    <p:extLst>
      <p:ext uri="{BB962C8B-B14F-4D97-AF65-F5344CB8AC3E}">
        <p14:creationId xmlns:p14="http://schemas.microsoft.com/office/powerpoint/2010/main" xmlns="" val="420802732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71525" y="2562225"/>
            <a:ext cx="1692474" cy="1646605"/>
          </a:xfrm>
          <a:prstGeom prst="rect">
            <a:avLst/>
          </a:prstGeom>
          <a:noFill/>
        </p:spPr>
        <p:txBody>
          <a:bodyPr wrap="square" lIns="0" tIns="0" rIns="0" bIns="0" rtlCol="0">
            <a:spAutoFit/>
          </a:bodyPr>
          <a:lstStyle/>
          <a:p>
            <a:r>
              <a:rPr lang="en-US" sz="10700" dirty="0" smtClean="0">
                <a:solidFill>
                  <a:srgbClr val="009FE3"/>
                </a:solidFill>
                <a:latin typeface="Gill Sans MT Light"/>
                <a:cs typeface="Gill Sans MT Light"/>
              </a:rPr>
              <a:t>06</a:t>
            </a:r>
            <a:endParaRPr lang="en-US" sz="10700" dirty="0">
              <a:solidFill>
                <a:srgbClr val="009FE3"/>
              </a:solidFill>
              <a:latin typeface="Gill Sans MT Light"/>
              <a:cs typeface="Gill Sans MT Light"/>
            </a:endParaRPr>
          </a:p>
        </p:txBody>
      </p:sp>
      <p:cxnSp>
        <p:nvCxnSpPr>
          <p:cNvPr id="15" name="Straight Connector 14"/>
          <p:cNvCxnSpPr/>
          <p:nvPr/>
        </p:nvCxnSpPr>
        <p:spPr>
          <a:xfrm>
            <a:off x="772319" y="2047935"/>
            <a:ext cx="9220200" cy="1588"/>
          </a:xfrm>
          <a:prstGeom prst="line">
            <a:avLst/>
          </a:prstGeom>
          <a:ln w="317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idx="4294967295"/>
          </p:nvPr>
        </p:nvSpPr>
        <p:spPr>
          <a:xfrm>
            <a:off x="0" y="812800"/>
            <a:ext cx="9618663" cy="454025"/>
          </a:xfrm>
          <a:prstGeom prst="rect">
            <a:avLst/>
          </a:prstGeom>
        </p:spPr>
        <p:txBody>
          <a:bodyPr/>
          <a:lstStyle/>
          <a:p>
            <a:r>
              <a:rPr lang="en-US" dirty="0" smtClean="0">
                <a:latin typeface="Gill Sans MT Light"/>
                <a:cs typeface="Gill Sans MT Light"/>
              </a:rPr>
              <a:t>  </a:t>
            </a:r>
            <a:endParaRPr lang="en-US" dirty="0">
              <a:latin typeface="Gill Sans MT Light"/>
              <a:cs typeface="Gill Sans MT Light"/>
            </a:endParaRPr>
          </a:p>
        </p:txBody>
      </p:sp>
      <p:cxnSp>
        <p:nvCxnSpPr>
          <p:cNvPr id="3" name="Straight Connector 2"/>
          <p:cNvCxnSpPr/>
          <p:nvPr/>
        </p:nvCxnSpPr>
        <p:spPr>
          <a:xfrm flipH="1">
            <a:off x="772319" y="2269257"/>
            <a:ext cx="3779912" cy="0"/>
          </a:xfrm>
          <a:prstGeom prst="line">
            <a:avLst/>
          </a:prstGeom>
          <a:ln>
            <a:solidFill>
              <a:srgbClr val="1D3176"/>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71525" y="4573513"/>
            <a:ext cx="3779912" cy="0"/>
          </a:xfrm>
          <a:prstGeom prst="line">
            <a:avLst/>
          </a:prstGeom>
          <a:ln>
            <a:solidFill>
              <a:srgbClr val="1D3176"/>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28802" y="1827917"/>
            <a:ext cx="9813463" cy="369332"/>
          </a:xfrm>
          <a:prstGeom prst="rect">
            <a:avLst/>
          </a:prstGeom>
          <a:noFill/>
        </p:spPr>
        <p:txBody>
          <a:bodyPr wrap="square" lIns="0" tIns="0" rIns="0" bIns="0" rtlCol="0">
            <a:spAutoFit/>
          </a:bodyPr>
          <a:lstStyle/>
          <a:p>
            <a:pPr>
              <a:spcAft>
                <a:spcPts val="600"/>
              </a:spcAft>
            </a:pPr>
            <a:r>
              <a:rPr lang="en-US" sz="2400" b="1" dirty="0" err="1" smtClean="0">
                <a:solidFill>
                  <a:prstClr val="black"/>
                </a:solidFill>
                <a:latin typeface="Gill Sans MT Light"/>
                <a:cs typeface="Gill Sans MT Light"/>
              </a:rPr>
              <a:t>Implementación</a:t>
            </a:r>
            <a:r>
              <a:rPr lang="en-US" sz="2400" b="1" dirty="0" smtClean="0">
                <a:solidFill>
                  <a:prstClr val="black"/>
                </a:solidFill>
                <a:latin typeface="Gill Sans MT Light"/>
                <a:cs typeface="Gill Sans MT Light"/>
              </a:rPr>
              <a:t> y </a:t>
            </a:r>
            <a:r>
              <a:rPr lang="en-US" sz="2400" b="1" dirty="0" err="1" smtClean="0">
                <a:solidFill>
                  <a:prstClr val="black"/>
                </a:solidFill>
                <a:latin typeface="Gill Sans MT Light"/>
                <a:cs typeface="Gill Sans MT Light"/>
              </a:rPr>
              <a:t>arquitectura</a:t>
            </a:r>
            <a:r>
              <a:rPr lang="en-US" sz="2400" b="1" dirty="0" smtClean="0">
                <a:solidFill>
                  <a:prstClr val="black"/>
                </a:solidFill>
                <a:latin typeface="Gill Sans MT Light"/>
                <a:cs typeface="Gill Sans MT Light"/>
              </a:rPr>
              <a:t> de los </a:t>
            </a:r>
            <a:r>
              <a:rPr lang="en-US" sz="2400" b="1" dirty="0" err="1" smtClean="0">
                <a:solidFill>
                  <a:prstClr val="black"/>
                </a:solidFill>
                <a:latin typeface="Gill Sans MT Light"/>
                <a:cs typeface="Gill Sans MT Light"/>
              </a:rPr>
              <a:t>simuladores</a:t>
            </a:r>
            <a:r>
              <a:rPr lang="en-US" sz="2400" b="1" dirty="0" smtClean="0">
                <a:solidFill>
                  <a:prstClr val="black"/>
                </a:solidFill>
                <a:latin typeface="Gill Sans MT Light"/>
                <a:cs typeface="Gill Sans MT Light"/>
              </a:rPr>
              <a:t> en IEF</a:t>
            </a:r>
            <a:endParaRPr lang="en-US" sz="2400" b="1" dirty="0">
              <a:solidFill>
                <a:prstClr val="black"/>
              </a:solidFill>
              <a:latin typeface="Gill Sans MT Light"/>
              <a:cs typeface="Gill Sans MT Light"/>
            </a:endParaRPr>
          </a:p>
        </p:txBody>
      </p:sp>
    </p:spTree>
    <p:extLst>
      <p:ext uri="{BB962C8B-B14F-4D97-AF65-F5344CB8AC3E}">
        <p14:creationId xmlns:p14="http://schemas.microsoft.com/office/powerpoint/2010/main" xmlns="" val="50357783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smtClean="0">
                <a:solidFill>
                  <a:srgbClr val="009FE3"/>
                </a:solidFill>
                <a:latin typeface="Gill Sans MT Light"/>
                <a:cs typeface="Gill Sans MT Light"/>
              </a:rPr>
              <a:t>Análisis </a:t>
            </a:r>
            <a:r>
              <a:rPr lang="en-US" dirty="0" err="1" smtClean="0">
                <a:solidFill>
                  <a:srgbClr val="009FE3"/>
                </a:solidFill>
                <a:latin typeface="Gill Sans MT Light"/>
                <a:cs typeface="Gill Sans MT Light"/>
              </a:rPr>
              <a:t>funcional</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Casos</a:t>
            </a:r>
            <a:r>
              <a:rPr lang="en-US" dirty="0" smtClean="0">
                <a:solidFill>
                  <a:srgbClr val="009FE3"/>
                </a:solidFill>
                <a:latin typeface="Gill Sans MT Light"/>
                <a:cs typeface="Gill Sans MT Light"/>
              </a:rPr>
              <a:t> de uso (1)</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549177"/>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indent="-28575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El </a:t>
            </a:r>
            <a:r>
              <a:rPr lang="es-ES" sz="1600" dirty="0">
                <a:solidFill>
                  <a:srgbClr val="283583"/>
                </a:solidFill>
                <a:ea typeface="Verdana" pitchFamily="34" charset="0"/>
                <a:cs typeface="Verdana" pitchFamily="34" charset="0"/>
              </a:rPr>
              <a:t>diagrama de casos de uso sirve para representar, para cada uno de los actores identificados, qué funciones pueden realizar con el sistema. </a:t>
            </a:r>
            <a:endParaRPr lang="es-ES" sz="1600" dirty="0" smtClean="0">
              <a:solidFill>
                <a:srgbClr val="283583"/>
              </a:solidFill>
              <a:ea typeface="Verdana" pitchFamily="34" charset="0"/>
              <a:cs typeface="Verdana" pitchFamily="34" charset="0"/>
            </a:endParaRPr>
          </a:p>
          <a:p>
            <a:pPr marL="285750" indent="-285750" algn="just">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a:buSzPct val="150000"/>
              <a:buFont typeface="Wingdings" pitchFamily="2" charset="2"/>
              <a:buChar char="§"/>
            </a:pPr>
            <a:r>
              <a:rPr lang="es-ES" sz="1600" dirty="0">
                <a:solidFill>
                  <a:srgbClr val="283583"/>
                </a:solidFill>
                <a:ea typeface="Verdana" pitchFamily="34" charset="0"/>
                <a:cs typeface="Verdana" pitchFamily="34" charset="0"/>
              </a:rPr>
              <a:t>Un actor no se corresponde con una única persona sino más bien con un perfil que puede ser desempeñado por una o varias personas. </a:t>
            </a:r>
            <a:endParaRPr lang="es-ES" sz="1600" dirty="0" smtClean="0">
              <a:solidFill>
                <a:srgbClr val="283583"/>
              </a:solidFill>
              <a:ea typeface="Verdana" pitchFamily="34" charset="0"/>
              <a:cs typeface="Verdana" pitchFamily="34" charset="0"/>
            </a:endParaRPr>
          </a:p>
          <a:p>
            <a:pPr algn="just">
              <a:buSzPct val="150000"/>
            </a:pPr>
            <a:endParaRPr lang="es-ES" sz="1600" dirty="0">
              <a:solidFill>
                <a:srgbClr val="283583"/>
              </a:solidFill>
              <a:ea typeface="Verdana" pitchFamily="34" charset="0"/>
              <a:cs typeface="Verdana" pitchFamily="34" charset="0"/>
            </a:endParaRPr>
          </a:p>
          <a:p>
            <a:pPr marL="285750" indent="-285750">
              <a:buSzPct val="150000"/>
              <a:buFont typeface="Wingdings" pitchFamily="2" charset="2"/>
              <a:buChar char="§"/>
            </a:pPr>
            <a:r>
              <a:rPr lang="es-ES" sz="1600" dirty="0">
                <a:solidFill>
                  <a:srgbClr val="283583"/>
                </a:solidFill>
                <a:ea typeface="Verdana" pitchFamily="34" charset="0"/>
                <a:cs typeface="Verdana" pitchFamily="34" charset="0"/>
              </a:rPr>
              <a:t> Los actores se representan con el siguiente símbolo. 	</a:t>
            </a:r>
          </a:p>
          <a:p>
            <a:pPr marL="285750" indent="-285750">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buSzPct val="150000"/>
              <a:buFont typeface="Wingdings" pitchFamily="2" charset="2"/>
              <a:buChar char="§"/>
            </a:pPr>
            <a:r>
              <a:rPr lang="es-ES" sz="1600" dirty="0">
                <a:solidFill>
                  <a:srgbClr val="283583"/>
                </a:solidFill>
                <a:ea typeface="Verdana" pitchFamily="34" charset="0"/>
                <a:cs typeface="Verdana" pitchFamily="34" charset="0"/>
              </a:rPr>
              <a:t>Un caso de uso  (es decir, cada funcionalidad) se representa: </a:t>
            </a:r>
            <a:endParaRPr lang="es-ES" sz="1600" dirty="0" smtClean="0">
              <a:solidFill>
                <a:srgbClr val="283583"/>
              </a:solidFill>
              <a:ea typeface="Verdana" pitchFamily="34" charset="0"/>
              <a:cs typeface="Verdana" pitchFamily="34" charset="0"/>
            </a:endParaRPr>
          </a:p>
          <a:p>
            <a:pPr>
              <a:buSzPct val="150000"/>
            </a:pPr>
            <a:endParaRPr lang="es-ES" sz="1600" dirty="0">
              <a:solidFill>
                <a:srgbClr val="283583"/>
              </a:solidFill>
              <a:ea typeface="Verdana" pitchFamily="34" charset="0"/>
              <a:cs typeface="Verdana" pitchFamily="34" charset="0"/>
            </a:endParaRPr>
          </a:p>
          <a:p>
            <a:pPr marL="285750" indent="-285750">
              <a:buSzPct val="150000"/>
              <a:buFont typeface="Wingdings" pitchFamily="2" charset="2"/>
              <a:buChar char="§"/>
            </a:pPr>
            <a:r>
              <a:rPr lang="es-ES" sz="1600" dirty="0">
                <a:solidFill>
                  <a:srgbClr val="283583"/>
                </a:solidFill>
                <a:ea typeface="Verdana" pitchFamily="34" charset="0"/>
                <a:cs typeface="Verdana" pitchFamily="34" charset="0"/>
              </a:rPr>
              <a:t>Las relaciones entre los casos de uso pueden ser:</a:t>
            </a:r>
          </a:p>
          <a:p>
            <a:pPr marL="783504" lvl="1" indent="-285750">
              <a:buSzPct val="100000"/>
              <a:buFont typeface="Courier New" pitchFamily="49" charset="0"/>
              <a:buChar char="o"/>
            </a:pPr>
            <a:r>
              <a:rPr lang="es-ES" sz="1600" dirty="0">
                <a:solidFill>
                  <a:srgbClr val="283583"/>
                </a:solidFill>
                <a:ea typeface="Verdana" pitchFamily="34" charset="0"/>
                <a:cs typeface="Verdana" pitchFamily="34" charset="0"/>
              </a:rPr>
              <a:t>&lt;&lt;</a:t>
            </a:r>
            <a:r>
              <a:rPr lang="es-ES" sz="1600" i="1" dirty="0" err="1">
                <a:solidFill>
                  <a:srgbClr val="283583"/>
                </a:solidFill>
                <a:ea typeface="Verdana" pitchFamily="34" charset="0"/>
                <a:cs typeface="Verdana" pitchFamily="34" charset="0"/>
              </a:rPr>
              <a:t>communicates</a:t>
            </a:r>
            <a:r>
              <a:rPr lang="es-ES" sz="1600" dirty="0">
                <a:solidFill>
                  <a:srgbClr val="283583"/>
                </a:solidFill>
                <a:ea typeface="Verdana" pitchFamily="34" charset="0"/>
                <a:cs typeface="Verdana" pitchFamily="34" charset="0"/>
              </a:rPr>
              <a:t>&gt;&gt; o &lt;&lt;comunica&gt;&gt;: entre un actor y un caso de uso. Se representa con una línea sin origen y final.</a:t>
            </a:r>
          </a:p>
          <a:p>
            <a:pPr marL="783504" lvl="1" indent="-285750">
              <a:buSzPct val="100000"/>
              <a:buFont typeface="Courier New" pitchFamily="49" charset="0"/>
              <a:buChar char="o"/>
            </a:pPr>
            <a:endParaRPr lang="es-ES" sz="1600" dirty="0">
              <a:solidFill>
                <a:srgbClr val="283583"/>
              </a:solidFill>
              <a:ea typeface="Verdana" pitchFamily="34" charset="0"/>
              <a:cs typeface="Verdana" pitchFamily="34" charset="0"/>
            </a:endParaRPr>
          </a:p>
          <a:p>
            <a:pPr marL="783504" lvl="1" indent="-285750">
              <a:buSzPct val="100000"/>
              <a:buFont typeface="Courier New" pitchFamily="49" charset="0"/>
              <a:buChar char="o"/>
            </a:pPr>
            <a:r>
              <a:rPr lang="es-ES" sz="1600" dirty="0">
                <a:solidFill>
                  <a:srgbClr val="283583"/>
                </a:solidFill>
                <a:ea typeface="Verdana" pitchFamily="34" charset="0"/>
                <a:cs typeface="Verdana" pitchFamily="34" charset="0"/>
              </a:rPr>
              <a:t>&lt;&lt;</a:t>
            </a:r>
            <a:r>
              <a:rPr lang="es-ES" sz="1600" i="1" dirty="0" err="1">
                <a:solidFill>
                  <a:srgbClr val="283583"/>
                </a:solidFill>
                <a:ea typeface="Verdana" pitchFamily="34" charset="0"/>
                <a:cs typeface="Verdana" pitchFamily="34" charset="0"/>
              </a:rPr>
              <a:t>includes</a:t>
            </a:r>
            <a:r>
              <a:rPr lang="es-ES" sz="1600" dirty="0">
                <a:solidFill>
                  <a:srgbClr val="283583"/>
                </a:solidFill>
                <a:ea typeface="Verdana" pitchFamily="34" charset="0"/>
                <a:cs typeface="Verdana" pitchFamily="34" charset="0"/>
              </a:rPr>
              <a:t>&gt;&gt; o &lt;&lt;usa&gt;&gt;: cuando un caso de uso incluye la ejecución de otros casos de uso. Se representa con una flecha con línea discontinua que va desde el caso origen al caso destino.</a:t>
            </a:r>
          </a:p>
          <a:p>
            <a:pPr marL="783504" lvl="1" indent="-285750">
              <a:buSzPct val="100000"/>
              <a:buFont typeface="Courier New" pitchFamily="49" charset="0"/>
              <a:buChar char="o"/>
            </a:pPr>
            <a:endParaRPr lang="es-ES" sz="1600" dirty="0">
              <a:solidFill>
                <a:srgbClr val="283583"/>
              </a:solidFill>
              <a:ea typeface="Verdana" pitchFamily="34" charset="0"/>
              <a:cs typeface="Verdana" pitchFamily="34" charset="0"/>
            </a:endParaRPr>
          </a:p>
          <a:p>
            <a:pPr marL="783504" lvl="1" indent="-285750">
              <a:buSzPct val="100000"/>
              <a:buFont typeface="Courier New" pitchFamily="49" charset="0"/>
              <a:buChar char="o"/>
            </a:pPr>
            <a:r>
              <a:rPr lang="es-ES" sz="1600" dirty="0">
                <a:solidFill>
                  <a:srgbClr val="283583"/>
                </a:solidFill>
                <a:ea typeface="Verdana" pitchFamily="34" charset="0"/>
                <a:cs typeface="Verdana" pitchFamily="34" charset="0"/>
              </a:rPr>
              <a:t>&lt;&lt;</a:t>
            </a:r>
            <a:r>
              <a:rPr lang="es-ES" sz="1600" i="1" dirty="0" err="1">
                <a:solidFill>
                  <a:srgbClr val="283583"/>
                </a:solidFill>
                <a:ea typeface="Verdana" pitchFamily="34" charset="0"/>
                <a:cs typeface="Verdana" pitchFamily="34" charset="0"/>
              </a:rPr>
              <a:t>extends</a:t>
            </a:r>
            <a:r>
              <a:rPr lang="es-ES" sz="1600" dirty="0">
                <a:solidFill>
                  <a:srgbClr val="283583"/>
                </a:solidFill>
                <a:ea typeface="Verdana" pitchFamily="34" charset="0"/>
                <a:cs typeface="Verdana" pitchFamily="34" charset="0"/>
              </a:rPr>
              <a:t>&gt;&gt; o &lt;&lt;extiende&gt;&gt;: es un comportamiento opcional de un caso de uso, es decir, que puede ejecutarse dentro de un caso de uso o no dependiendo de alguna condición. Se representa con una flecha con línea discontinua que va desde el caso de uso que es opcional hacia el caso de uso que es el origen o principal. </a:t>
            </a:r>
            <a:endParaRPr lang="en-US" sz="1600" dirty="0">
              <a:solidFill>
                <a:srgbClr val="283583"/>
              </a:solidFill>
              <a:ea typeface="Verdana" pitchFamily="34" charset="0"/>
              <a:cs typeface="Verdana" pitchFamily="34" charset="0"/>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p:nvPicPr>
        <p:blipFill>
          <a:blip r:embed="rId2"/>
          <a:srcRect/>
          <a:stretch>
            <a:fillRect/>
          </a:stretch>
        </p:blipFill>
        <p:spPr bwMode="auto">
          <a:xfrm>
            <a:off x="5059310" y="2786058"/>
            <a:ext cx="789065" cy="642942"/>
          </a:xfrm>
          <a:prstGeom prst="rect">
            <a:avLst/>
          </a:prstGeom>
          <a:noFill/>
          <a:ln w="9525">
            <a:solidFill>
              <a:srgbClr val="1D3176"/>
            </a:solidFill>
            <a:miter lim="800000"/>
            <a:headEnd/>
            <a:tailEnd/>
          </a:ln>
          <a:effectLst/>
        </p:spPr>
      </p:pic>
      <p:pic>
        <p:nvPicPr>
          <p:cNvPr id="8" name="23 Imagen" descr="Sin título.png"/>
          <p:cNvPicPr>
            <a:picLocks noChangeAspect="1"/>
          </p:cNvPicPr>
          <p:nvPr/>
        </p:nvPicPr>
        <p:blipFill>
          <a:blip r:embed="rId3"/>
          <a:stretch>
            <a:fillRect/>
          </a:stretch>
        </p:blipFill>
        <p:spPr>
          <a:xfrm>
            <a:off x="5748070" y="3602116"/>
            <a:ext cx="676369" cy="395333"/>
          </a:xfrm>
          <a:prstGeom prst="rect">
            <a:avLst/>
          </a:prstGeom>
          <a:ln>
            <a:solidFill>
              <a:srgbClr val="1D3176"/>
            </a:solidFill>
          </a:ln>
        </p:spPr>
      </p:pic>
    </p:spTree>
    <p:extLst>
      <p:ext uri="{BB962C8B-B14F-4D97-AF65-F5344CB8AC3E}">
        <p14:creationId xmlns:p14="http://schemas.microsoft.com/office/powerpoint/2010/main" xmlns="" val="370153647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a:solidFill>
                  <a:srgbClr val="009FE3"/>
                </a:solidFill>
                <a:latin typeface="Gill Sans MT Light"/>
                <a:cs typeface="Gill Sans MT Light"/>
              </a:rPr>
              <a:t>Análisis </a:t>
            </a:r>
            <a:r>
              <a:rPr lang="en-US" dirty="0" err="1">
                <a:solidFill>
                  <a:srgbClr val="009FE3"/>
                </a:solidFill>
                <a:latin typeface="Gill Sans MT Light"/>
                <a:cs typeface="Gill Sans MT Light"/>
              </a:rPr>
              <a:t>funcional</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Casos</a:t>
            </a:r>
            <a:r>
              <a:rPr lang="en-US" dirty="0">
                <a:solidFill>
                  <a:srgbClr val="009FE3"/>
                </a:solidFill>
                <a:latin typeface="Gill Sans MT Light"/>
                <a:cs typeface="Gill Sans MT Light"/>
              </a:rPr>
              <a:t> de uso </a:t>
            </a:r>
            <a:r>
              <a:rPr lang="en-US" dirty="0" smtClean="0">
                <a:solidFill>
                  <a:srgbClr val="009FE3"/>
                </a:solidFill>
                <a:latin typeface="Gill Sans MT Light"/>
                <a:cs typeface="Gill Sans MT Light"/>
              </a:rPr>
              <a:t>(2)</a:t>
            </a:r>
            <a:endParaRPr lang="en-US" dirty="0">
              <a:solidFill>
                <a:srgbClr val="009FE3"/>
              </a:solidFill>
              <a:latin typeface="Gill Sans MT Light"/>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7" name="15 Imagen"/>
          <p:cNvPicPr/>
          <p:nvPr/>
        </p:nvPicPr>
        <p:blipFill>
          <a:blip r:embed="rId2"/>
          <a:srcRect/>
          <a:stretch>
            <a:fillRect/>
          </a:stretch>
        </p:blipFill>
        <p:spPr bwMode="auto">
          <a:xfrm>
            <a:off x="2103959" y="1479670"/>
            <a:ext cx="6581353" cy="5470107"/>
          </a:xfrm>
          <a:prstGeom prst="rect">
            <a:avLst/>
          </a:prstGeom>
          <a:noFill/>
          <a:ln w="9525">
            <a:noFill/>
            <a:miter lim="800000"/>
            <a:headEnd/>
            <a:tailEnd/>
          </a:ln>
        </p:spPr>
      </p:pic>
    </p:spTree>
    <p:extLst>
      <p:ext uri="{BB962C8B-B14F-4D97-AF65-F5344CB8AC3E}">
        <p14:creationId xmlns:p14="http://schemas.microsoft.com/office/powerpoint/2010/main" xmlns="" val="370153647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a:solidFill>
                  <a:srgbClr val="009FE3"/>
                </a:solidFill>
                <a:latin typeface="Gill Sans MT Light"/>
                <a:cs typeface="Gill Sans MT Light"/>
              </a:rPr>
              <a:t>Análisis </a:t>
            </a:r>
            <a:r>
              <a:rPr lang="en-US" dirty="0" err="1">
                <a:solidFill>
                  <a:srgbClr val="009FE3"/>
                </a:solidFill>
                <a:latin typeface="Gill Sans MT Light"/>
                <a:cs typeface="Gill Sans MT Light"/>
              </a:rPr>
              <a:t>funcional</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Casos</a:t>
            </a:r>
            <a:r>
              <a:rPr lang="en-US" dirty="0">
                <a:solidFill>
                  <a:srgbClr val="009FE3"/>
                </a:solidFill>
                <a:latin typeface="Gill Sans MT Light"/>
                <a:cs typeface="Gill Sans MT Light"/>
              </a:rPr>
              <a:t> de uso </a:t>
            </a:r>
            <a:r>
              <a:rPr lang="en-US" dirty="0" smtClean="0">
                <a:solidFill>
                  <a:srgbClr val="009FE3"/>
                </a:solidFill>
                <a:latin typeface="Gill Sans MT Light"/>
                <a:cs typeface="Gill Sans MT Light"/>
              </a:rPr>
              <a:t>(3)</a:t>
            </a:r>
            <a:endParaRPr lang="en-US" dirty="0">
              <a:solidFill>
                <a:srgbClr val="009FE3"/>
              </a:solidFill>
              <a:latin typeface="Gill Sans MT Light"/>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7" name="4 Imagen"/>
          <p:cNvPicPr/>
          <p:nvPr/>
        </p:nvPicPr>
        <p:blipFill>
          <a:blip r:embed="rId2"/>
          <a:srcRect/>
          <a:stretch>
            <a:fillRect/>
          </a:stretch>
        </p:blipFill>
        <p:spPr bwMode="auto">
          <a:xfrm>
            <a:off x="2391991" y="1653855"/>
            <a:ext cx="6277173" cy="5295922"/>
          </a:xfrm>
          <a:prstGeom prst="rect">
            <a:avLst/>
          </a:prstGeom>
          <a:noFill/>
          <a:ln w="9525">
            <a:noFill/>
            <a:miter lim="800000"/>
            <a:headEnd/>
            <a:tailEnd/>
          </a:ln>
        </p:spPr>
      </p:pic>
    </p:spTree>
    <p:extLst>
      <p:ext uri="{BB962C8B-B14F-4D97-AF65-F5344CB8AC3E}">
        <p14:creationId xmlns:p14="http://schemas.microsoft.com/office/powerpoint/2010/main" xmlns="" val="370153647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Descomposición</a:t>
            </a:r>
            <a:r>
              <a:rPr lang="en-US" dirty="0" smtClean="0">
                <a:solidFill>
                  <a:srgbClr val="009FE3"/>
                </a:solidFill>
                <a:latin typeface="Gill Sans MT Light"/>
                <a:cs typeface="Gill Sans MT Light"/>
              </a:rPr>
              <a:t> en </a:t>
            </a:r>
            <a:r>
              <a:rPr lang="en-US" dirty="0" err="1" smtClean="0">
                <a:solidFill>
                  <a:srgbClr val="009FE3"/>
                </a:solidFill>
                <a:latin typeface="Gill Sans MT Light"/>
                <a:cs typeface="Gill Sans MT Light"/>
              </a:rPr>
              <a:t>subsistemas</a:t>
            </a:r>
            <a:endParaRPr lang="en-US" dirty="0">
              <a:solidFill>
                <a:srgbClr val="009FE3"/>
              </a:solidFill>
              <a:latin typeface="Gill Sans MT Light"/>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951435" y="2269257"/>
            <a:ext cx="8569348" cy="2952328"/>
            <a:chOff x="251520" y="1988840"/>
            <a:chExt cx="8569348" cy="2952328"/>
          </a:xfrm>
        </p:grpSpPr>
        <p:sp>
          <p:nvSpPr>
            <p:cNvPr id="8" name="Rectangle 7"/>
            <p:cNvSpPr/>
            <p:nvPr/>
          </p:nvSpPr>
          <p:spPr bwMode="auto">
            <a:xfrm>
              <a:off x="846200" y="2572916"/>
              <a:ext cx="1691336" cy="1224136"/>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ES" sz="1600" dirty="0">
                <a:solidFill>
                  <a:srgbClr val="283583"/>
                </a:solidFill>
                <a:ea typeface="Verdana" pitchFamily="34" charset="0"/>
                <a:cs typeface="Verdana" pitchFamily="34" charset="0"/>
              </a:endParaRPr>
            </a:p>
            <a:p>
              <a:r>
                <a:rPr lang="es-ES" sz="1600" b="1" dirty="0">
                  <a:solidFill>
                    <a:schemeClr val="bg1"/>
                  </a:solidFill>
                  <a:ea typeface="Verdana" pitchFamily="34" charset="0"/>
                  <a:cs typeface="Verdana" pitchFamily="34" charset="0"/>
                </a:rPr>
                <a:t>Módulo Administración</a:t>
              </a:r>
            </a:p>
          </p:txBody>
        </p:sp>
        <p:sp>
          <p:nvSpPr>
            <p:cNvPr id="9" name="Rectangle 8"/>
            <p:cNvSpPr/>
            <p:nvPr/>
          </p:nvSpPr>
          <p:spPr bwMode="auto">
            <a:xfrm>
              <a:off x="2680412" y="2554040"/>
              <a:ext cx="5564392" cy="1224136"/>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hangingPunct="0">
                <a:spcBef>
                  <a:spcPct val="20000"/>
                </a:spcBef>
                <a:buClr>
                  <a:srgbClr val="1D3176"/>
                </a:buClr>
                <a:buSzPct val="150000"/>
              </a:pPr>
              <a:r>
                <a:rPr lang="es-ES" sz="1600" b="1" dirty="0" smtClean="0">
                  <a:solidFill>
                    <a:schemeClr val="bg1"/>
                  </a:solidFill>
                  <a:ea typeface="Verdana" pitchFamily="34" charset="0"/>
                  <a:cs typeface="Verdana" pitchFamily="34" charset="0"/>
                </a:rPr>
                <a:t>Simulador </a:t>
              </a:r>
              <a:r>
                <a:rPr lang="es-ES" sz="1600" b="1" dirty="0">
                  <a:solidFill>
                    <a:schemeClr val="bg1"/>
                  </a:solidFill>
                  <a:ea typeface="Verdana" pitchFamily="34" charset="0"/>
                  <a:cs typeface="Verdana" pitchFamily="34" charset="0"/>
                </a:rPr>
                <a:t>IEF</a:t>
              </a:r>
            </a:p>
            <a:p>
              <a:pPr marL="285750" lvl="3" indent="-285750" algn="just" eaLnBrk="0" hangingPunct="0">
                <a:spcBef>
                  <a:spcPct val="20000"/>
                </a:spcBef>
                <a:buClr>
                  <a:schemeClr val="bg1"/>
                </a:buClr>
                <a:buSzPct val="150000"/>
                <a:buFont typeface="Wingdings" pitchFamily="2" charset="2"/>
                <a:buChar char="§"/>
              </a:pPr>
              <a:r>
                <a:rPr lang="es-ES" sz="1600" b="1" dirty="0">
                  <a:solidFill>
                    <a:schemeClr val="bg1"/>
                  </a:solidFill>
                  <a:ea typeface="Verdana" pitchFamily="34" charset="0"/>
                  <a:cs typeface="Verdana" pitchFamily="34" charset="0"/>
                </a:rPr>
                <a:t>Impuesto de la Renta de las Personas Físicas</a:t>
              </a:r>
            </a:p>
            <a:p>
              <a:pPr marL="285750" lvl="3" indent="-285750" algn="just" eaLnBrk="0" hangingPunct="0">
                <a:spcBef>
                  <a:spcPct val="20000"/>
                </a:spcBef>
                <a:buClr>
                  <a:schemeClr val="bg1"/>
                </a:buClr>
                <a:buSzPct val="150000"/>
                <a:buFont typeface="Wingdings" pitchFamily="2" charset="2"/>
                <a:buChar char="§"/>
              </a:pPr>
              <a:r>
                <a:rPr lang="es-ES" sz="1600" b="1" dirty="0">
                  <a:solidFill>
                    <a:schemeClr val="bg1"/>
                  </a:solidFill>
                  <a:ea typeface="Verdana" pitchFamily="34" charset="0"/>
                  <a:cs typeface="Verdana" pitchFamily="34" charset="0"/>
                </a:rPr>
                <a:t>Impuesto sobre Sociedades</a:t>
              </a:r>
            </a:p>
            <a:p>
              <a:pPr marL="285750" lvl="3" indent="-285750" algn="just" eaLnBrk="0" hangingPunct="0">
                <a:spcBef>
                  <a:spcPct val="20000"/>
                </a:spcBef>
                <a:buClr>
                  <a:schemeClr val="bg1"/>
                </a:buClr>
                <a:buSzPct val="150000"/>
                <a:buFont typeface="Wingdings" pitchFamily="2" charset="2"/>
                <a:buChar char="§"/>
              </a:pPr>
              <a:r>
                <a:rPr lang="es-ES" sz="1600" b="1" dirty="0">
                  <a:solidFill>
                    <a:schemeClr val="bg1"/>
                  </a:solidFill>
                  <a:ea typeface="Verdana" pitchFamily="34" charset="0"/>
                  <a:cs typeface="Verdana" pitchFamily="34" charset="0"/>
                </a:rPr>
                <a:t>IVA e IIEE</a:t>
              </a:r>
            </a:p>
            <a:p>
              <a:endParaRPr lang="es-ES" dirty="0">
                <a:latin typeface="Calibri"/>
                <a:ea typeface="Calibri"/>
                <a:cs typeface="Times New Roman"/>
              </a:endParaRPr>
            </a:p>
          </p:txBody>
        </p:sp>
        <p:sp>
          <p:nvSpPr>
            <p:cNvPr id="10" name="Rectangle 9"/>
            <p:cNvSpPr/>
            <p:nvPr/>
          </p:nvSpPr>
          <p:spPr bwMode="auto">
            <a:xfrm>
              <a:off x="818940" y="1988840"/>
              <a:ext cx="7425864" cy="432048"/>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s-ES" sz="1600" b="1" dirty="0">
                  <a:solidFill>
                    <a:schemeClr val="bg1"/>
                  </a:solidFill>
                  <a:ea typeface="Verdana" pitchFamily="34" charset="0"/>
                  <a:cs typeface="Verdana" pitchFamily="34" charset="0"/>
                </a:rPr>
                <a:t>Presentación</a:t>
              </a:r>
            </a:p>
          </p:txBody>
        </p:sp>
        <p:sp>
          <p:nvSpPr>
            <p:cNvPr id="12" name="Rectangle 11"/>
            <p:cNvSpPr/>
            <p:nvPr/>
          </p:nvSpPr>
          <p:spPr bwMode="auto">
            <a:xfrm>
              <a:off x="848408" y="4077072"/>
              <a:ext cx="3683464" cy="864096"/>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ES" sz="1600" dirty="0">
                <a:solidFill>
                  <a:srgbClr val="283583"/>
                </a:solidFill>
                <a:ea typeface="Verdana" pitchFamily="34" charset="0"/>
                <a:cs typeface="Verdana" pitchFamily="34" charset="0"/>
              </a:endParaRPr>
            </a:p>
            <a:p>
              <a:r>
                <a:rPr lang="es-ES" sz="1600" b="1" dirty="0">
                  <a:solidFill>
                    <a:schemeClr val="bg1"/>
                  </a:solidFill>
                  <a:ea typeface="Verdana" pitchFamily="34" charset="0"/>
                  <a:cs typeface="Verdana" pitchFamily="34" charset="0"/>
                </a:rPr>
                <a:t>Acceso a datos</a:t>
              </a:r>
            </a:p>
          </p:txBody>
        </p:sp>
        <p:sp>
          <p:nvSpPr>
            <p:cNvPr id="13" name="Rectangle 12"/>
            <p:cNvSpPr/>
            <p:nvPr/>
          </p:nvSpPr>
          <p:spPr bwMode="auto">
            <a:xfrm>
              <a:off x="4716412" y="4077072"/>
              <a:ext cx="3528392" cy="864096"/>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ES" sz="1600" dirty="0">
                <a:solidFill>
                  <a:srgbClr val="283583"/>
                </a:solidFill>
                <a:ea typeface="Verdana" pitchFamily="34" charset="0"/>
                <a:cs typeface="Verdana" pitchFamily="34" charset="0"/>
              </a:endParaRPr>
            </a:p>
            <a:p>
              <a:r>
                <a:rPr lang="es-ES" sz="1600" b="1" dirty="0">
                  <a:solidFill>
                    <a:schemeClr val="bg1"/>
                  </a:solidFill>
                  <a:ea typeface="Verdana" pitchFamily="34" charset="0"/>
                  <a:cs typeface="Verdana" pitchFamily="34" charset="0"/>
                </a:rPr>
                <a:t>Acceso a servicios</a:t>
              </a:r>
            </a:p>
          </p:txBody>
        </p:sp>
        <p:sp>
          <p:nvSpPr>
            <p:cNvPr id="14" name="Rectangle 13"/>
            <p:cNvSpPr/>
            <p:nvPr/>
          </p:nvSpPr>
          <p:spPr bwMode="auto">
            <a:xfrm>
              <a:off x="8316812" y="1988840"/>
              <a:ext cx="504056" cy="2952328"/>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r>
                <a:rPr lang="es-ES" dirty="0">
                  <a:latin typeface="Calibri"/>
                  <a:ea typeface="Calibri"/>
                  <a:cs typeface="Times New Roman"/>
                </a:rPr>
                <a:t> </a:t>
              </a:r>
              <a:r>
                <a:rPr lang="es-ES" sz="1600" b="1" dirty="0">
                  <a:solidFill>
                    <a:schemeClr val="bg1"/>
                  </a:solidFill>
                  <a:ea typeface="Verdana" pitchFamily="34" charset="0"/>
                  <a:cs typeface="Verdana" pitchFamily="34" charset="0"/>
                </a:rPr>
                <a:t>Control de acceso	</a:t>
              </a:r>
            </a:p>
          </p:txBody>
        </p:sp>
        <p:sp>
          <p:nvSpPr>
            <p:cNvPr id="15" name="Rectangle 14"/>
            <p:cNvSpPr/>
            <p:nvPr/>
          </p:nvSpPr>
          <p:spPr bwMode="auto">
            <a:xfrm>
              <a:off x="251520" y="1988840"/>
              <a:ext cx="504056" cy="2952328"/>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r>
                <a:rPr lang="es-ES" sz="1600" b="1" dirty="0">
                  <a:solidFill>
                    <a:schemeClr val="bg1"/>
                  </a:solidFill>
                  <a:ea typeface="Verdana" pitchFamily="34" charset="0"/>
                  <a:cs typeface="Verdana" pitchFamily="34" charset="0"/>
                </a:rPr>
                <a:t>Gestión contenidos	</a:t>
              </a:r>
            </a:p>
          </p:txBody>
        </p:sp>
      </p:grpSp>
    </p:spTree>
    <p:extLst>
      <p:ext uri="{BB962C8B-B14F-4D97-AF65-F5344CB8AC3E}">
        <p14:creationId xmlns:p14="http://schemas.microsoft.com/office/powerpoint/2010/main" xmlns="" val="370153647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Arquitectura</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simuladores</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Arquitectura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lógica</a:t>
            </a:r>
            <a:r>
              <a:rPr lang="en-US" dirty="0" smtClean="0">
                <a:solidFill>
                  <a:srgbClr val="009FE3"/>
                </a:solidFill>
                <a:latin typeface="Gill Sans MT Light"/>
                <a:cs typeface="Gill Sans MT Light"/>
              </a:rPr>
              <a:t> (1)</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549177"/>
            <a:ext cx="9922346" cy="5328592"/>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smtClean="0">
                <a:solidFill>
                  <a:srgbClr val="283583"/>
                </a:solidFill>
                <a:ea typeface="Verdana" pitchFamily="34" charset="0"/>
                <a:cs typeface="Verdana" pitchFamily="34" charset="0"/>
              </a:rPr>
              <a:t>La </a:t>
            </a:r>
            <a:r>
              <a:rPr lang="es-ES" sz="1600" dirty="0">
                <a:solidFill>
                  <a:srgbClr val="283583"/>
                </a:solidFill>
                <a:ea typeface="Verdana" pitchFamily="34" charset="0"/>
                <a:cs typeface="Verdana" pitchFamily="34" charset="0"/>
              </a:rPr>
              <a:t>arquitectura del simulador web es una </a:t>
            </a:r>
            <a:r>
              <a:rPr lang="es-ES" sz="1600" b="1" dirty="0">
                <a:solidFill>
                  <a:srgbClr val="283583"/>
                </a:solidFill>
                <a:ea typeface="Verdana" pitchFamily="34" charset="0"/>
                <a:cs typeface="Verdana" pitchFamily="34" charset="0"/>
              </a:rPr>
              <a:t>arquitectura servidor multicapa</a:t>
            </a:r>
            <a:r>
              <a:rPr lang="es-ES" sz="1600" dirty="0">
                <a:solidFill>
                  <a:srgbClr val="283583"/>
                </a:solidFill>
                <a:ea typeface="Verdana" pitchFamily="34" charset="0"/>
                <a:cs typeface="Verdana" pitchFamily="34" charset="0"/>
              </a:rPr>
              <a:t>.</a:t>
            </a:r>
          </a:p>
          <a:p>
            <a:pPr marL="783504" lvl="3" indent="-285750" algn="just" eaLnBrk="0" hangingPunct="0">
              <a:spcBef>
                <a:spcPct val="20000"/>
              </a:spcBef>
              <a:buClr>
                <a:srgbClr val="1D3176"/>
              </a:buClr>
              <a:buSzPct val="100000"/>
              <a:buFont typeface="Courier New" pitchFamily="49" charset="0"/>
              <a:buChar char="o"/>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se caracteriza por </a:t>
            </a:r>
            <a:r>
              <a:rPr lang="es-ES" sz="1600" b="1" dirty="0">
                <a:solidFill>
                  <a:srgbClr val="283583"/>
                </a:solidFill>
                <a:ea typeface="Verdana" pitchFamily="34" charset="0"/>
                <a:cs typeface="Verdana" pitchFamily="34" charset="0"/>
              </a:rPr>
              <a:t>dividir</a:t>
            </a:r>
            <a:r>
              <a:rPr lang="es-ES" sz="1600" dirty="0">
                <a:solidFill>
                  <a:srgbClr val="283583"/>
                </a:solidFill>
                <a:ea typeface="Verdana" pitchFamily="34" charset="0"/>
                <a:cs typeface="Verdana" pitchFamily="34" charset="0"/>
              </a:rPr>
              <a:t> el </a:t>
            </a:r>
            <a:r>
              <a:rPr lang="es-ES" sz="1600" b="1" dirty="0">
                <a:solidFill>
                  <a:srgbClr val="283583"/>
                </a:solidFill>
                <a:ea typeface="Verdana" pitchFamily="34" charset="0"/>
                <a:cs typeface="Verdana" pitchFamily="34" charset="0"/>
              </a:rPr>
              <a:t>sistema</a:t>
            </a:r>
            <a:r>
              <a:rPr lang="es-ES" sz="1600" dirty="0">
                <a:solidFill>
                  <a:srgbClr val="283583"/>
                </a:solidFill>
                <a:ea typeface="Verdana" pitchFamily="34" charset="0"/>
                <a:cs typeface="Verdana" pitchFamily="34" charset="0"/>
              </a:rPr>
              <a:t> en </a:t>
            </a:r>
            <a:r>
              <a:rPr lang="es-ES" sz="1600" b="1" dirty="0">
                <a:solidFill>
                  <a:srgbClr val="283583"/>
                </a:solidFill>
                <a:ea typeface="Verdana" pitchFamily="34" charset="0"/>
                <a:cs typeface="Verdana" pitchFamily="34" charset="0"/>
              </a:rPr>
              <a:t>distintos niveles </a:t>
            </a:r>
            <a:r>
              <a:rPr lang="es-ES" sz="1600" dirty="0">
                <a:solidFill>
                  <a:srgbClr val="283583"/>
                </a:solidFill>
                <a:ea typeface="Verdana" pitchFamily="34" charset="0"/>
                <a:cs typeface="Verdana" pitchFamily="34" charset="0"/>
              </a:rPr>
              <a:t>o capas que </a:t>
            </a:r>
            <a:r>
              <a:rPr lang="es-ES" sz="1600" b="1" dirty="0">
                <a:solidFill>
                  <a:srgbClr val="283583"/>
                </a:solidFill>
                <a:ea typeface="Verdana" pitchFamily="34" charset="0"/>
                <a:cs typeface="Verdana" pitchFamily="34" charset="0"/>
              </a:rPr>
              <a:t>se comunican </a:t>
            </a:r>
            <a:r>
              <a:rPr lang="es-ES" sz="1600" dirty="0">
                <a:solidFill>
                  <a:srgbClr val="283583"/>
                </a:solidFill>
                <a:ea typeface="Verdana" pitchFamily="34" charset="0"/>
                <a:cs typeface="Verdana" pitchFamily="34" charset="0"/>
              </a:rPr>
              <a:t>a través de </a:t>
            </a:r>
            <a:r>
              <a:rPr lang="es-ES" sz="1600" b="1" dirty="0">
                <a:solidFill>
                  <a:srgbClr val="283583"/>
                </a:solidFill>
                <a:ea typeface="Verdana" pitchFamily="34" charset="0"/>
                <a:cs typeface="Verdana" pitchFamily="34" charset="0"/>
              </a:rPr>
              <a:t>interfaces</a:t>
            </a:r>
            <a:r>
              <a:rPr lang="es-ES" sz="1600" dirty="0">
                <a:solidFill>
                  <a:srgbClr val="283583"/>
                </a:solidFill>
                <a:ea typeface="Verdana" pitchFamily="34" charset="0"/>
                <a:cs typeface="Verdana" pitchFamily="34" charset="0"/>
              </a:rPr>
              <a:t>.</a:t>
            </a:r>
          </a:p>
          <a:p>
            <a:pPr marL="285750" lvl="2"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Esta  arquitectura </a:t>
            </a:r>
            <a:r>
              <a:rPr lang="es-ES" sz="1600" b="1" dirty="0">
                <a:solidFill>
                  <a:srgbClr val="283583"/>
                </a:solidFill>
                <a:ea typeface="Verdana" pitchFamily="34" charset="0"/>
                <a:cs typeface="Verdana" pitchFamily="34" charset="0"/>
              </a:rPr>
              <a:t>busca</a:t>
            </a:r>
            <a:r>
              <a:rPr lang="es-ES" sz="1600" dirty="0">
                <a:solidFill>
                  <a:srgbClr val="283583"/>
                </a:solidFill>
                <a:ea typeface="Verdana" pitchFamily="34" charset="0"/>
                <a:cs typeface="Verdana" pitchFamily="34" charset="0"/>
              </a:rPr>
              <a:t>:</a:t>
            </a:r>
          </a:p>
          <a:p>
            <a:pPr marL="783504" lvl="3" indent="-285750" algn="just" eaLnBrk="0" hangingPunct="0">
              <a:spcBef>
                <a:spcPct val="20000"/>
              </a:spcBef>
              <a:buClr>
                <a:srgbClr val="1D3176"/>
              </a:buClr>
              <a:buSzPct val="100000"/>
              <a:buFont typeface="Courier New" pitchFamily="49" charset="0"/>
              <a:buChar char="o"/>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 </a:t>
            </a:r>
            <a:r>
              <a:rPr lang="es-ES" sz="1600" b="1" dirty="0">
                <a:solidFill>
                  <a:srgbClr val="283583"/>
                </a:solidFill>
                <a:ea typeface="Verdana" pitchFamily="34" charset="0"/>
                <a:cs typeface="Verdana" pitchFamily="34" charset="0"/>
              </a:rPr>
              <a:t>Aprovechar</a:t>
            </a:r>
            <a:r>
              <a:rPr lang="es-ES" sz="1600" dirty="0">
                <a:solidFill>
                  <a:srgbClr val="283583"/>
                </a:solidFill>
                <a:ea typeface="Verdana" pitchFamily="34" charset="0"/>
                <a:cs typeface="Verdana" pitchFamily="34" charset="0"/>
              </a:rPr>
              <a:t> las especiales </a:t>
            </a:r>
            <a:r>
              <a:rPr lang="es-ES" sz="1600" b="1" dirty="0">
                <a:solidFill>
                  <a:srgbClr val="283583"/>
                </a:solidFill>
                <a:ea typeface="Verdana" pitchFamily="34" charset="0"/>
                <a:cs typeface="Verdana" pitchFamily="34" charset="0"/>
              </a:rPr>
              <a:t>características</a:t>
            </a:r>
            <a:r>
              <a:rPr lang="es-ES" sz="1600" dirty="0">
                <a:solidFill>
                  <a:srgbClr val="283583"/>
                </a:solidFill>
                <a:ea typeface="Verdana" pitchFamily="34" charset="0"/>
                <a:cs typeface="Verdana" pitchFamily="34" charset="0"/>
              </a:rPr>
              <a:t> de los </a:t>
            </a:r>
            <a:r>
              <a:rPr lang="es-ES" sz="1600" b="1" dirty="0">
                <a:solidFill>
                  <a:srgbClr val="283583"/>
                </a:solidFill>
                <a:ea typeface="Verdana" pitchFamily="34" charset="0"/>
                <a:cs typeface="Verdana" pitchFamily="34" charset="0"/>
              </a:rPr>
              <a:t>diferentes lenguajes</a:t>
            </a:r>
            <a:r>
              <a:rPr lang="es-ES" sz="1600" dirty="0">
                <a:solidFill>
                  <a:srgbClr val="283583"/>
                </a:solidFill>
                <a:ea typeface="Verdana" pitchFamily="34" charset="0"/>
                <a:cs typeface="Verdana" pitchFamily="34" charset="0"/>
              </a:rPr>
              <a:t> o tecnologías de desarrollo.</a:t>
            </a:r>
          </a:p>
          <a:p>
            <a:pPr marL="783504" lvl="3" indent="-285750" algn="just" eaLnBrk="0" hangingPunct="0">
              <a:spcBef>
                <a:spcPct val="20000"/>
              </a:spcBef>
              <a:buClr>
                <a:srgbClr val="1D3176"/>
              </a:buClr>
              <a:buSzPct val="100000"/>
              <a:buFont typeface="Courier New" pitchFamily="49" charset="0"/>
              <a:buChar char="o"/>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b="1" dirty="0">
                <a:solidFill>
                  <a:srgbClr val="283583"/>
                </a:solidFill>
                <a:ea typeface="Verdana" pitchFamily="34" charset="0"/>
                <a:cs typeface="Verdana" pitchFamily="34" charset="0"/>
              </a:rPr>
              <a:t>Independizar</a:t>
            </a:r>
            <a:r>
              <a:rPr lang="es-ES" sz="1600" dirty="0">
                <a:solidFill>
                  <a:srgbClr val="283583"/>
                </a:solidFill>
                <a:ea typeface="Verdana" pitchFamily="34" charset="0"/>
                <a:cs typeface="Verdana" pitchFamily="34" charset="0"/>
              </a:rPr>
              <a:t> unas </a:t>
            </a:r>
            <a:r>
              <a:rPr lang="es-ES" sz="1600" b="1" dirty="0">
                <a:solidFill>
                  <a:srgbClr val="283583"/>
                </a:solidFill>
                <a:ea typeface="Verdana" pitchFamily="34" charset="0"/>
                <a:cs typeface="Verdana" pitchFamily="34" charset="0"/>
              </a:rPr>
              <a:t>capas</a:t>
            </a:r>
            <a:r>
              <a:rPr lang="es-ES" sz="1600" dirty="0">
                <a:solidFill>
                  <a:srgbClr val="283583"/>
                </a:solidFill>
                <a:ea typeface="Verdana" pitchFamily="34" charset="0"/>
                <a:cs typeface="Verdana" pitchFamily="34" charset="0"/>
              </a:rPr>
              <a:t> de otras tratando de conseguir que </a:t>
            </a:r>
            <a:r>
              <a:rPr lang="es-ES" sz="1600" b="1" dirty="0">
                <a:solidFill>
                  <a:srgbClr val="283583"/>
                </a:solidFill>
                <a:ea typeface="Verdana" pitchFamily="34" charset="0"/>
                <a:cs typeface="Verdana" pitchFamily="34" charset="0"/>
              </a:rPr>
              <a:t>un cambio </a:t>
            </a:r>
            <a:r>
              <a:rPr lang="es-ES" sz="1600" dirty="0">
                <a:solidFill>
                  <a:srgbClr val="283583"/>
                </a:solidFill>
                <a:ea typeface="Verdana" pitchFamily="34" charset="0"/>
                <a:cs typeface="Verdana" pitchFamily="34" charset="0"/>
              </a:rPr>
              <a:t>en una capa </a:t>
            </a:r>
            <a:r>
              <a:rPr lang="es-ES" sz="1600" b="1" dirty="0">
                <a:solidFill>
                  <a:srgbClr val="283583"/>
                </a:solidFill>
                <a:ea typeface="Verdana" pitchFamily="34" charset="0"/>
                <a:cs typeface="Verdana" pitchFamily="34" charset="0"/>
              </a:rPr>
              <a:t>no afecte al resto </a:t>
            </a:r>
            <a:r>
              <a:rPr lang="es-ES" sz="1600" dirty="0">
                <a:solidFill>
                  <a:srgbClr val="283583"/>
                </a:solidFill>
                <a:ea typeface="Verdana" pitchFamily="34" charset="0"/>
                <a:cs typeface="Verdana" pitchFamily="34" charset="0"/>
              </a:rPr>
              <a:t>de capas del sistema.</a:t>
            </a:r>
          </a:p>
          <a:p>
            <a:pPr marL="285750"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0153647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de </a:t>
            </a:r>
            <a:r>
              <a:rPr lang="en-US" dirty="0" err="1">
                <a:solidFill>
                  <a:srgbClr val="009FE3"/>
                </a:solidFill>
                <a:latin typeface="Gill Sans MT Light"/>
                <a:cs typeface="Gill Sans MT Light"/>
              </a:rPr>
              <a:t>simuladores</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lógica</a:t>
            </a:r>
            <a:r>
              <a:rPr lang="en-US" dirty="0">
                <a:solidFill>
                  <a:srgbClr val="009FE3"/>
                </a:solidFill>
                <a:latin typeface="Gill Sans MT Light"/>
                <a:cs typeface="Gill Sans MT Light"/>
              </a:rPr>
              <a:t> </a:t>
            </a: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2179693" y="1477169"/>
            <a:ext cx="4849475" cy="5458544"/>
            <a:chOff x="4151784" y="357167"/>
            <a:chExt cx="5472608" cy="6456209"/>
          </a:xfrm>
        </p:grpSpPr>
        <p:sp>
          <p:nvSpPr>
            <p:cNvPr id="8" name="Round Single Corner Rectangle 7"/>
            <p:cNvSpPr/>
            <p:nvPr/>
          </p:nvSpPr>
          <p:spPr bwMode="auto">
            <a:xfrm>
              <a:off x="5015881" y="928164"/>
              <a:ext cx="1802581" cy="747087"/>
            </a:xfrm>
            <a:prstGeom prst="round1Rect">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a:latin typeface="Calibri"/>
                  <a:ea typeface="Calibri"/>
                  <a:cs typeface="Times New Roman"/>
                </a:rPr>
                <a:t>Interfaz Web de definición de simulaciones</a:t>
              </a:r>
            </a:p>
          </p:txBody>
        </p:sp>
        <p:sp>
          <p:nvSpPr>
            <p:cNvPr id="9" name="Can 8"/>
            <p:cNvSpPr/>
            <p:nvPr/>
          </p:nvSpPr>
          <p:spPr bwMode="auto">
            <a:xfrm>
              <a:off x="5089078" y="2364832"/>
              <a:ext cx="1656184" cy="936104"/>
            </a:xfrm>
            <a:prstGeom prst="can">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a:latin typeface="Calibri"/>
                  <a:ea typeface="Calibri"/>
                  <a:cs typeface="Times New Roman"/>
                </a:rPr>
                <a:t>BASE</a:t>
              </a:r>
            </a:p>
            <a:p>
              <a:pPr algn="ctr"/>
              <a:r>
                <a:rPr lang="es-ES" sz="1400" b="1" dirty="0">
                  <a:latin typeface="Calibri"/>
                  <a:ea typeface="Calibri"/>
                  <a:cs typeface="Times New Roman"/>
                </a:rPr>
                <a:t>DATOS</a:t>
              </a:r>
            </a:p>
          </p:txBody>
        </p:sp>
        <p:sp>
          <p:nvSpPr>
            <p:cNvPr id="10" name="Down Arrow 9"/>
            <p:cNvSpPr/>
            <p:nvPr/>
          </p:nvSpPr>
          <p:spPr bwMode="auto">
            <a:xfrm>
              <a:off x="5945771" y="1691333"/>
              <a:ext cx="135632" cy="659602"/>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es-ES" sz="2400" dirty="0">
                <a:solidFill>
                  <a:schemeClr val="bg1"/>
                </a:solidFill>
                <a:latin typeface="Times New Roman" pitchFamily="16" charset="0"/>
                <a:ea typeface="Microsoft YaHei" charset="-122"/>
              </a:endParaRPr>
            </a:p>
          </p:txBody>
        </p:sp>
        <p:sp>
          <p:nvSpPr>
            <p:cNvPr id="12" name="Down Arrow 11"/>
            <p:cNvSpPr/>
            <p:nvPr/>
          </p:nvSpPr>
          <p:spPr bwMode="auto">
            <a:xfrm rot="3348753">
              <a:off x="7117846" y="575375"/>
              <a:ext cx="151200" cy="900000"/>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es-ES" sz="2400" dirty="0">
                <a:solidFill>
                  <a:schemeClr val="bg1"/>
                </a:solidFill>
                <a:latin typeface="Times New Roman" pitchFamily="16" charset="0"/>
                <a:ea typeface="Microsoft YaHei" charset="-122"/>
              </a:endParaRPr>
            </a:p>
          </p:txBody>
        </p:sp>
        <p:sp>
          <p:nvSpPr>
            <p:cNvPr id="13" name="Down Arrow 12"/>
            <p:cNvSpPr/>
            <p:nvPr/>
          </p:nvSpPr>
          <p:spPr bwMode="auto">
            <a:xfrm flipV="1">
              <a:off x="5948464" y="3300936"/>
              <a:ext cx="147537" cy="672541"/>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es-ES" sz="2400" dirty="0">
                <a:solidFill>
                  <a:schemeClr val="bg1"/>
                </a:solidFill>
                <a:latin typeface="Times New Roman" pitchFamily="16" charset="0"/>
                <a:ea typeface="Microsoft YaHei" charset="-122"/>
              </a:endParaRPr>
            </a:p>
          </p:txBody>
        </p:sp>
        <p:sp>
          <p:nvSpPr>
            <p:cNvPr id="14" name="Round Single Corner Rectangle 13"/>
            <p:cNvSpPr/>
            <p:nvPr/>
          </p:nvSpPr>
          <p:spPr bwMode="auto">
            <a:xfrm>
              <a:off x="5185412" y="3973478"/>
              <a:ext cx="1802581" cy="747087"/>
            </a:xfrm>
            <a:prstGeom prst="round1Rect">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a:latin typeface="Calibri"/>
                  <a:ea typeface="Calibri"/>
                  <a:cs typeface="Times New Roman"/>
                </a:rPr>
                <a:t>Servicio Web de acceso a datos</a:t>
              </a:r>
            </a:p>
          </p:txBody>
        </p:sp>
        <p:sp>
          <p:nvSpPr>
            <p:cNvPr id="15" name="Down Arrow 14"/>
            <p:cNvSpPr/>
            <p:nvPr/>
          </p:nvSpPr>
          <p:spPr bwMode="auto">
            <a:xfrm flipV="1">
              <a:off x="5998476" y="4720564"/>
              <a:ext cx="169532" cy="693848"/>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es-ES" sz="2400" dirty="0">
                <a:solidFill>
                  <a:schemeClr val="bg1"/>
                </a:solidFill>
                <a:latin typeface="Times New Roman" pitchFamily="16" charset="0"/>
                <a:ea typeface="Microsoft YaHei" charset="-122"/>
              </a:endParaRPr>
            </a:p>
          </p:txBody>
        </p:sp>
        <p:sp>
          <p:nvSpPr>
            <p:cNvPr id="17" name="Round Single Corner Rectangle 16"/>
            <p:cNvSpPr/>
            <p:nvPr/>
          </p:nvSpPr>
          <p:spPr bwMode="auto">
            <a:xfrm>
              <a:off x="5229524" y="5414413"/>
              <a:ext cx="1802581" cy="747087"/>
            </a:xfrm>
            <a:prstGeom prst="round1Rect">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a:latin typeface="Calibri"/>
                  <a:ea typeface="Calibri"/>
                  <a:cs typeface="Times New Roman"/>
                </a:rPr>
                <a:t>Módulo </a:t>
              </a:r>
            </a:p>
            <a:p>
              <a:pPr algn="ctr"/>
              <a:r>
                <a:rPr lang="es-ES" sz="1400" b="1" dirty="0">
                  <a:latin typeface="Calibri"/>
                  <a:ea typeface="Calibri"/>
                  <a:cs typeface="Times New Roman"/>
                </a:rPr>
                <a:t>servidor</a:t>
              </a:r>
            </a:p>
          </p:txBody>
        </p:sp>
        <p:sp>
          <p:nvSpPr>
            <p:cNvPr id="18" name="Down Arrow 17"/>
            <p:cNvSpPr/>
            <p:nvPr/>
          </p:nvSpPr>
          <p:spPr bwMode="auto">
            <a:xfrm rot="7180007">
              <a:off x="7366650" y="5470112"/>
              <a:ext cx="166274" cy="900000"/>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es-ES" sz="2400" dirty="0">
                <a:solidFill>
                  <a:schemeClr val="bg1"/>
                </a:solidFill>
                <a:latin typeface="Times New Roman" pitchFamily="16" charset="0"/>
                <a:ea typeface="Microsoft YaHei" charset="-122"/>
              </a:endParaRPr>
            </a:p>
          </p:txBody>
        </p:sp>
        <p:sp>
          <p:nvSpPr>
            <p:cNvPr id="19" name="Rectangle 18"/>
            <p:cNvSpPr/>
            <p:nvPr/>
          </p:nvSpPr>
          <p:spPr bwMode="auto">
            <a:xfrm>
              <a:off x="4151784" y="5301208"/>
              <a:ext cx="5184576" cy="1512168"/>
            </a:xfrm>
            <a:prstGeom prst="rect">
              <a:avLst/>
            </a:prstGeom>
            <a:noFill/>
            <a:ln w="28575" cap="flat" cmpd="sng" algn="ctr">
              <a:solidFill>
                <a:srgbClr val="00206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es-ES" sz="2400">
                <a:solidFill>
                  <a:schemeClr val="bg1"/>
                </a:solidFill>
                <a:latin typeface="Times New Roman" pitchFamily="16" charset="0"/>
                <a:ea typeface="Microsoft YaHei" charset="-122"/>
              </a:endParaRPr>
            </a:p>
          </p:txBody>
        </p:sp>
        <p:sp>
          <p:nvSpPr>
            <p:cNvPr id="20" name="Cloud 19"/>
            <p:cNvSpPr/>
            <p:nvPr/>
          </p:nvSpPr>
          <p:spPr bwMode="auto">
            <a:xfrm>
              <a:off x="7810512" y="6025308"/>
              <a:ext cx="1460162" cy="716060"/>
            </a:xfrm>
            <a:prstGeom prst="cloud">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a:latin typeface="Calibri"/>
                  <a:ea typeface="Calibri"/>
                  <a:cs typeface="Times New Roman"/>
                </a:rPr>
                <a:t>SAS</a:t>
              </a:r>
            </a:p>
          </p:txBody>
        </p:sp>
        <p:sp>
          <p:nvSpPr>
            <p:cNvPr id="21" name="Rectangle 20"/>
            <p:cNvSpPr/>
            <p:nvPr/>
          </p:nvSpPr>
          <p:spPr bwMode="auto">
            <a:xfrm>
              <a:off x="7896200" y="5026292"/>
              <a:ext cx="1728192" cy="3469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a:solidFill>
                    <a:srgbClr val="002060"/>
                  </a:solidFill>
                  <a:latin typeface="Calibri"/>
                  <a:ea typeface="Calibri"/>
                  <a:cs typeface="Times New Roman"/>
                </a:rPr>
                <a:t>Equipo con SAS</a:t>
              </a:r>
            </a:p>
          </p:txBody>
        </p:sp>
        <p:pic>
          <p:nvPicPr>
            <p:cNvPr id="22"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58178" y="357167"/>
              <a:ext cx="609524" cy="596825"/>
            </a:xfrm>
            <a:prstGeom prst="rect">
              <a:avLst/>
            </a:prstGeom>
          </p:spPr>
        </p:pic>
        <p:sp>
          <p:nvSpPr>
            <p:cNvPr id="23" name="Rectangle 20"/>
            <p:cNvSpPr/>
            <p:nvPr/>
          </p:nvSpPr>
          <p:spPr bwMode="auto">
            <a:xfrm>
              <a:off x="7810512" y="953992"/>
              <a:ext cx="1460162" cy="40330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dirty="0">
                  <a:latin typeface="Calibri"/>
                  <a:ea typeface="Calibri"/>
                  <a:cs typeface="Times New Roman"/>
                </a:rPr>
                <a:t>Investigador</a:t>
              </a:r>
              <a:endParaRPr lang="es-ES" sz="1400" b="1" dirty="0">
                <a:latin typeface="Calibri"/>
                <a:ea typeface="Calibri"/>
                <a:cs typeface="Times New Roman"/>
              </a:endParaRPr>
            </a:p>
          </p:txBody>
        </p:sp>
        <p:sp>
          <p:nvSpPr>
            <p:cNvPr id="24" name="Down Arrow 23"/>
            <p:cNvSpPr/>
            <p:nvPr/>
          </p:nvSpPr>
          <p:spPr bwMode="auto">
            <a:xfrm>
              <a:off x="5735960" y="4725145"/>
              <a:ext cx="169532" cy="683411"/>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es-ES" sz="2400" dirty="0">
                <a:solidFill>
                  <a:schemeClr val="bg1"/>
                </a:solidFill>
                <a:latin typeface="Times New Roman" pitchFamily="16" charset="0"/>
                <a:ea typeface="Microsoft YaHei" charset="-122"/>
              </a:endParaRPr>
            </a:p>
          </p:txBody>
        </p:sp>
        <p:sp>
          <p:nvSpPr>
            <p:cNvPr id="25" name="Down Arrow 16"/>
            <p:cNvSpPr/>
            <p:nvPr/>
          </p:nvSpPr>
          <p:spPr bwMode="auto">
            <a:xfrm>
              <a:off x="5663952" y="3284984"/>
              <a:ext cx="147538" cy="688493"/>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es-ES" sz="2400" dirty="0">
                <a:solidFill>
                  <a:schemeClr val="bg1"/>
                </a:solidFill>
                <a:latin typeface="Times New Roman" pitchFamily="16" charset="0"/>
                <a:ea typeface="Microsoft YaHei" charset="-122"/>
              </a:endParaRPr>
            </a:p>
          </p:txBody>
        </p:sp>
        <p:sp>
          <p:nvSpPr>
            <p:cNvPr id="27" name="Down Arrow 15"/>
            <p:cNvSpPr/>
            <p:nvPr/>
          </p:nvSpPr>
          <p:spPr bwMode="auto">
            <a:xfrm flipV="1">
              <a:off x="5663952" y="1661353"/>
              <a:ext cx="135632" cy="689582"/>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es-ES" sz="2400" dirty="0">
                <a:solidFill>
                  <a:schemeClr val="bg1"/>
                </a:solidFill>
                <a:latin typeface="Times New Roman" pitchFamily="16" charset="0"/>
                <a:ea typeface="Microsoft YaHei" charset="-122"/>
              </a:endParaRPr>
            </a:p>
          </p:txBody>
        </p:sp>
        <p:sp>
          <p:nvSpPr>
            <p:cNvPr id="28" name="Down Arrow 14"/>
            <p:cNvSpPr/>
            <p:nvPr/>
          </p:nvSpPr>
          <p:spPr bwMode="auto">
            <a:xfrm rot="3348753" flipH="1" flipV="1">
              <a:off x="7201077" y="730394"/>
              <a:ext cx="130956" cy="1074893"/>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es-ES" sz="2400" dirty="0">
                <a:solidFill>
                  <a:schemeClr val="bg1"/>
                </a:solidFill>
                <a:latin typeface="Times New Roman" pitchFamily="16" charset="0"/>
                <a:ea typeface="Microsoft YaHei" charset="-122"/>
              </a:endParaRPr>
            </a:p>
          </p:txBody>
        </p:sp>
        <p:sp>
          <p:nvSpPr>
            <p:cNvPr id="29" name="Down Arrow 18"/>
            <p:cNvSpPr/>
            <p:nvPr/>
          </p:nvSpPr>
          <p:spPr bwMode="auto">
            <a:xfrm rot="7180007" flipV="1">
              <a:off x="7345842" y="5752907"/>
              <a:ext cx="144401" cy="821099"/>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es-ES" sz="2400" dirty="0">
                <a:solidFill>
                  <a:schemeClr val="bg1"/>
                </a:solidFill>
                <a:latin typeface="Times New Roman" pitchFamily="16" charset="0"/>
                <a:ea typeface="Microsoft YaHei" charset="-122"/>
              </a:endParaRPr>
            </a:p>
          </p:txBody>
        </p:sp>
      </p:grpSp>
    </p:spTree>
    <p:extLst>
      <p:ext uri="{BB962C8B-B14F-4D97-AF65-F5344CB8AC3E}">
        <p14:creationId xmlns:p14="http://schemas.microsoft.com/office/powerpoint/2010/main" xmlns="" val="370153647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de </a:t>
            </a:r>
            <a:r>
              <a:rPr lang="en-US" dirty="0" err="1">
                <a:solidFill>
                  <a:srgbClr val="009FE3"/>
                </a:solidFill>
                <a:latin typeface="Gill Sans MT Light"/>
                <a:cs typeface="Gill Sans MT Light"/>
              </a:rPr>
              <a:t>simuladores</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lógica</a:t>
            </a:r>
            <a:r>
              <a:rPr lang="en-US" dirty="0">
                <a:solidFill>
                  <a:srgbClr val="009FE3"/>
                </a:solidFill>
                <a:latin typeface="Gill Sans MT Light"/>
                <a:cs typeface="Gill Sans MT Light"/>
              </a:rPr>
              <a:t> </a:t>
            </a: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
        <p:nvSpPr>
          <p:cNvPr id="4" name="Round Single Corner Rectangle 3"/>
          <p:cNvSpPr/>
          <p:nvPr/>
        </p:nvSpPr>
        <p:spPr bwMode="auto">
          <a:xfrm>
            <a:off x="5720890" y="2768246"/>
            <a:ext cx="1802581" cy="747087"/>
          </a:xfrm>
          <a:prstGeom prst="round1Rect">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a:solidFill>
                  <a:srgbClr val="000000"/>
                </a:solidFill>
                <a:latin typeface="Calibri"/>
                <a:ea typeface="Calibri"/>
                <a:cs typeface="Times New Roman"/>
              </a:rPr>
              <a:t>Interfaz Web de definición de simulaciones</a:t>
            </a:r>
          </a:p>
        </p:txBody>
      </p:sp>
      <p:sp>
        <p:nvSpPr>
          <p:cNvPr id="5" name="Down Arrow 4"/>
          <p:cNvSpPr/>
          <p:nvPr/>
        </p:nvSpPr>
        <p:spPr bwMode="auto">
          <a:xfrm rot="3348753">
            <a:off x="7822855" y="2415457"/>
            <a:ext cx="151200" cy="900000"/>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es-ES" dirty="0">
              <a:solidFill>
                <a:srgbClr val="FFFFFF"/>
              </a:solidFill>
              <a:latin typeface="Times New Roman" pitchFamily="16" charset="0"/>
              <a:ea typeface="Microsoft YaHei" charset="-122"/>
            </a:endParaRPr>
          </a:p>
        </p:txBody>
      </p:sp>
      <p:pic>
        <p:nvPicPr>
          <p:cNvPr id="6"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63187" y="2197249"/>
            <a:ext cx="609524" cy="596825"/>
          </a:xfrm>
          <a:prstGeom prst="rect">
            <a:avLst/>
          </a:prstGeom>
        </p:spPr>
      </p:pic>
      <p:sp>
        <p:nvSpPr>
          <p:cNvPr id="7" name="2 Marcador de contenido"/>
          <p:cNvSpPr txBox="1">
            <a:spLocks/>
          </p:cNvSpPr>
          <p:nvPr/>
        </p:nvSpPr>
        <p:spPr bwMode="auto">
          <a:xfrm>
            <a:off x="735807" y="3367725"/>
            <a:ext cx="4651895" cy="3528392"/>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lvl="2"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smtClean="0">
                <a:solidFill>
                  <a:srgbClr val="283583"/>
                </a:solidFill>
                <a:ea typeface="Verdana" pitchFamily="34" charset="0"/>
                <a:cs typeface="Verdana" pitchFamily="34" charset="0"/>
              </a:rPr>
              <a:t>Accede </a:t>
            </a:r>
            <a:r>
              <a:rPr lang="es-ES" sz="1600" dirty="0">
                <a:solidFill>
                  <a:srgbClr val="283583"/>
                </a:solidFill>
                <a:ea typeface="Verdana" pitchFamily="34" charset="0"/>
                <a:cs typeface="Verdana" pitchFamily="34" charset="0"/>
              </a:rPr>
              <a:t>al área privada (autenticación).</a:t>
            </a:r>
          </a:p>
          <a:p>
            <a:pPr marL="285750" lvl="2"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Selecciona el simulador.</a:t>
            </a:r>
          </a:p>
          <a:p>
            <a:pPr marL="285750" lvl="2"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Crea Simulación</a:t>
            </a:r>
          </a:p>
          <a:p>
            <a:pPr marL="783504" lvl="4"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Selección de BBDD y normativa</a:t>
            </a:r>
          </a:p>
          <a:p>
            <a:pPr marL="783504" lvl="4"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Modificación de parámetros.</a:t>
            </a:r>
          </a:p>
          <a:p>
            <a:pPr marL="285750" lvl="2"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Ejecuta Simulación</a:t>
            </a:r>
          </a:p>
          <a:p>
            <a:pPr marL="285750"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spTree>
    <p:extLst>
      <p:ext uri="{BB962C8B-B14F-4D97-AF65-F5344CB8AC3E}">
        <p14:creationId xmlns:p14="http://schemas.microsoft.com/office/powerpoint/2010/main" xmlns="" val="1291597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de </a:t>
            </a:r>
            <a:r>
              <a:rPr lang="en-US" dirty="0" err="1">
                <a:solidFill>
                  <a:srgbClr val="009FE3"/>
                </a:solidFill>
                <a:latin typeface="Gill Sans MT Light"/>
                <a:cs typeface="Gill Sans MT Light"/>
              </a:rPr>
              <a:t>simuladores</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lógica</a:t>
            </a:r>
            <a:r>
              <a:rPr lang="en-US" dirty="0">
                <a:solidFill>
                  <a:srgbClr val="009FE3"/>
                </a:solidFill>
                <a:latin typeface="Gill Sans MT Light"/>
                <a:cs typeface="Gill Sans MT Light"/>
              </a:rPr>
              <a:t> </a:t>
            </a: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
        <p:nvSpPr>
          <p:cNvPr id="4" name="Round Single Corner Rectangle 3"/>
          <p:cNvSpPr/>
          <p:nvPr/>
        </p:nvSpPr>
        <p:spPr bwMode="auto">
          <a:xfrm>
            <a:off x="5015881" y="2272749"/>
            <a:ext cx="1802581" cy="747087"/>
          </a:xfrm>
          <a:prstGeom prst="round1Rect">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a:solidFill>
                  <a:srgbClr val="000000"/>
                </a:solidFill>
                <a:latin typeface="Calibri"/>
                <a:ea typeface="Calibri"/>
                <a:cs typeface="Times New Roman"/>
              </a:rPr>
              <a:t>Interfaz Web de definición de simulaciones</a:t>
            </a:r>
          </a:p>
        </p:txBody>
      </p:sp>
      <p:sp>
        <p:nvSpPr>
          <p:cNvPr id="5" name="Can 4"/>
          <p:cNvSpPr/>
          <p:nvPr/>
        </p:nvSpPr>
        <p:spPr bwMode="auto">
          <a:xfrm>
            <a:off x="5089078" y="3709417"/>
            <a:ext cx="1656184" cy="936104"/>
          </a:xfrm>
          <a:prstGeom prst="can">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a:solidFill>
                  <a:srgbClr val="000000"/>
                </a:solidFill>
                <a:latin typeface="Calibri"/>
                <a:ea typeface="Calibri"/>
                <a:cs typeface="Times New Roman"/>
              </a:rPr>
              <a:t>BASE</a:t>
            </a:r>
          </a:p>
          <a:p>
            <a:pPr algn="ctr"/>
            <a:r>
              <a:rPr lang="es-ES" sz="1400" b="1" dirty="0">
                <a:solidFill>
                  <a:srgbClr val="000000"/>
                </a:solidFill>
                <a:latin typeface="Calibri"/>
                <a:ea typeface="Calibri"/>
                <a:cs typeface="Times New Roman"/>
              </a:rPr>
              <a:t>DATOS</a:t>
            </a:r>
          </a:p>
        </p:txBody>
      </p:sp>
      <p:sp>
        <p:nvSpPr>
          <p:cNvPr id="6" name="Down Arrow 5"/>
          <p:cNvSpPr/>
          <p:nvPr/>
        </p:nvSpPr>
        <p:spPr bwMode="auto">
          <a:xfrm>
            <a:off x="5945771" y="3035918"/>
            <a:ext cx="135632" cy="659602"/>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es-ES" dirty="0">
              <a:solidFill>
                <a:srgbClr val="FFFFFF"/>
              </a:solidFill>
              <a:latin typeface="Times New Roman" pitchFamily="16" charset="0"/>
              <a:ea typeface="Microsoft YaHei" charset="-122"/>
            </a:endParaRPr>
          </a:p>
        </p:txBody>
      </p:sp>
      <p:sp>
        <p:nvSpPr>
          <p:cNvPr id="7" name="Down Arrow 6"/>
          <p:cNvSpPr/>
          <p:nvPr/>
        </p:nvSpPr>
        <p:spPr bwMode="auto">
          <a:xfrm rot="3348753">
            <a:off x="7117846" y="1919960"/>
            <a:ext cx="151200" cy="900000"/>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es-ES" dirty="0">
              <a:solidFill>
                <a:srgbClr val="FFFFFF"/>
              </a:solidFill>
              <a:latin typeface="Times New Roman" pitchFamily="16" charset="0"/>
              <a:ea typeface="Microsoft YaHei" charset="-122"/>
            </a:endParaRPr>
          </a:p>
        </p:txBody>
      </p:sp>
      <p:pic>
        <p:nvPicPr>
          <p:cNvPr id="8"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58178" y="1701752"/>
            <a:ext cx="609524" cy="596825"/>
          </a:xfrm>
          <a:prstGeom prst="rect">
            <a:avLst/>
          </a:prstGeom>
        </p:spPr>
      </p:pic>
      <p:sp>
        <p:nvSpPr>
          <p:cNvPr id="9" name="2 Marcador de contenido"/>
          <p:cNvSpPr txBox="1">
            <a:spLocks/>
          </p:cNvSpPr>
          <p:nvPr/>
        </p:nvSpPr>
        <p:spPr bwMode="auto">
          <a:xfrm>
            <a:off x="735807" y="4789537"/>
            <a:ext cx="5277780" cy="2106580"/>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lvl="2"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smtClean="0">
                <a:solidFill>
                  <a:srgbClr val="283583"/>
                </a:solidFill>
                <a:ea typeface="Verdana" pitchFamily="34" charset="0"/>
                <a:cs typeface="Verdana" pitchFamily="34" charset="0"/>
              </a:rPr>
              <a:t>Se </a:t>
            </a:r>
            <a:r>
              <a:rPr lang="es-ES" sz="1600" dirty="0">
                <a:solidFill>
                  <a:srgbClr val="283583"/>
                </a:solidFill>
                <a:ea typeface="Verdana" pitchFamily="34" charset="0"/>
                <a:cs typeface="Verdana" pitchFamily="34" charset="0"/>
              </a:rPr>
              <a:t>almacena la petición del usuario (parámetros de la simulación) en la BBDD</a:t>
            </a:r>
            <a:r>
              <a:rPr lang="es-ES" sz="1600" dirty="0" smtClean="0">
                <a:solidFill>
                  <a:srgbClr val="283583"/>
                </a:solidFill>
                <a:ea typeface="Verdana" pitchFamily="34" charset="0"/>
                <a:cs typeface="Verdana" pitchFamily="34" charset="0"/>
              </a:rPr>
              <a:t>.</a:t>
            </a:r>
          </a:p>
          <a:p>
            <a:pPr marL="285750" lvl="2"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285750" lvl="2"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Los parámetros generales están pre-cargados en la BBDD.</a:t>
            </a:r>
          </a:p>
          <a:p>
            <a:pPr marL="285750" lvl="2"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spTree>
    <p:extLst>
      <p:ext uri="{BB962C8B-B14F-4D97-AF65-F5344CB8AC3E}">
        <p14:creationId xmlns:p14="http://schemas.microsoft.com/office/powerpoint/2010/main" xmlns="" val="1291597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de </a:t>
            </a:r>
            <a:r>
              <a:rPr lang="en-US" dirty="0" err="1">
                <a:solidFill>
                  <a:srgbClr val="009FE3"/>
                </a:solidFill>
                <a:latin typeface="Gill Sans MT Light"/>
                <a:cs typeface="Gill Sans MT Light"/>
              </a:rPr>
              <a:t>simuladores</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lógica</a:t>
            </a:r>
            <a:r>
              <a:rPr lang="en-US" dirty="0">
                <a:solidFill>
                  <a:srgbClr val="009FE3"/>
                </a:solidFill>
                <a:latin typeface="Gill Sans MT Light"/>
                <a:cs typeface="Gill Sans MT Light"/>
              </a:rPr>
              <a:t> </a:t>
            </a: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
        <p:nvSpPr>
          <p:cNvPr id="4" name="Round Single Corner Rectangle 3"/>
          <p:cNvSpPr/>
          <p:nvPr/>
        </p:nvSpPr>
        <p:spPr bwMode="auto">
          <a:xfrm>
            <a:off x="5723170" y="1695351"/>
            <a:ext cx="1802581" cy="747087"/>
          </a:xfrm>
          <a:prstGeom prst="round1Rect">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a:solidFill>
                  <a:srgbClr val="000000"/>
                </a:solidFill>
                <a:latin typeface="Calibri"/>
                <a:ea typeface="Calibri"/>
                <a:cs typeface="Times New Roman"/>
              </a:rPr>
              <a:t>Interfaz Web de definición de simulaciones</a:t>
            </a:r>
          </a:p>
        </p:txBody>
      </p:sp>
      <p:sp>
        <p:nvSpPr>
          <p:cNvPr id="5" name="Can 4"/>
          <p:cNvSpPr/>
          <p:nvPr/>
        </p:nvSpPr>
        <p:spPr bwMode="auto">
          <a:xfrm>
            <a:off x="5796367" y="3132019"/>
            <a:ext cx="1656184" cy="936104"/>
          </a:xfrm>
          <a:prstGeom prst="can">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a:solidFill>
                  <a:srgbClr val="000000"/>
                </a:solidFill>
                <a:latin typeface="Calibri"/>
                <a:ea typeface="Calibri"/>
                <a:cs typeface="Times New Roman"/>
              </a:rPr>
              <a:t>BASE</a:t>
            </a:r>
          </a:p>
          <a:p>
            <a:pPr algn="ctr"/>
            <a:r>
              <a:rPr lang="es-ES" sz="1400" b="1" dirty="0">
                <a:solidFill>
                  <a:srgbClr val="000000"/>
                </a:solidFill>
                <a:latin typeface="Calibri"/>
                <a:ea typeface="Calibri"/>
                <a:cs typeface="Times New Roman"/>
              </a:rPr>
              <a:t>DATOS</a:t>
            </a:r>
          </a:p>
        </p:txBody>
      </p:sp>
      <p:sp>
        <p:nvSpPr>
          <p:cNvPr id="6" name="Down Arrow 5"/>
          <p:cNvSpPr/>
          <p:nvPr/>
        </p:nvSpPr>
        <p:spPr bwMode="auto">
          <a:xfrm>
            <a:off x="6653060" y="2458520"/>
            <a:ext cx="135632" cy="659602"/>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es-ES" dirty="0">
              <a:solidFill>
                <a:srgbClr val="FFFFFF"/>
              </a:solidFill>
              <a:latin typeface="Times New Roman" pitchFamily="16" charset="0"/>
              <a:ea typeface="Microsoft YaHei" charset="-122"/>
            </a:endParaRPr>
          </a:p>
        </p:txBody>
      </p:sp>
      <p:sp>
        <p:nvSpPr>
          <p:cNvPr id="7" name="Down Arrow 6"/>
          <p:cNvSpPr/>
          <p:nvPr/>
        </p:nvSpPr>
        <p:spPr bwMode="auto">
          <a:xfrm rot="3348753">
            <a:off x="7878333" y="1575872"/>
            <a:ext cx="151200" cy="900000"/>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es-ES" dirty="0">
              <a:solidFill>
                <a:srgbClr val="FFFFFF"/>
              </a:solidFill>
              <a:latin typeface="Times New Roman" pitchFamily="16" charset="0"/>
              <a:ea typeface="Microsoft YaHei" charset="-122"/>
            </a:endParaRPr>
          </a:p>
        </p:txBody>
      </p:sp>
      <p:sp>
        <p:nvSpPr>
          <p:cNvPr id="8" name="Down Arrow 7"/>
          <p:cNvSpPr/>
          <p:nvPr/>
        </p:nvSpPr>
        <p:spPr bwMode="auto">
          <a:xfrm flipV="1">
            <a:off x="5921422" y="4068123"/>
            <a:ext cx="147537" cy="672541"/>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es-ES" dirty="0">
              <a:solidFill>
                <a:srgbClr val="FFFFFF"/>
              </a:solidFill>
              <a:latin typeface="Times New Roman" pitchFamily="16" charset="0"/>
              <a:ea typeface="Microsoft YaHei" charset="-122"/>
            </a:endParaRPr>
          </a:p>
        </p:txBody>
      </p:sp>
      <p:sp>
        <p:nvSpPr>
          <p:cNvPr id="9" name="Round Single Corner Rectangle 8"/>
          <p:cNvSpPr/>
          <p:nvPr/>
        </p:nvSpPr>
        <p:spPr bwMode="auto">
          <a:xfrm>
            <a:off x="5729874" y="4740665"/>
            <a:ext cx="1802581" cy="747087"/>
          </a:xfrm>
          <a:prstGeom prst="round1Rect">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a:solidFill>
                  <a:srgbClr val="000000"/>
                </a:solidFill>
                <a:latin typeface="Calibri"/>
                <a:ea typeface="Calibri"/>
                <a:cs typeface="Times New Roman"/>
              </a:rPr>
              <a:t>Servicio Web de acceso a datos</a:t>
            </a:r>
          </a:p>
        </p:txBody>
      </p:sp>
      <p:sp>
        <p:nvSpPr>
          <p:cNvPr id="10" name="Down Arrow 9"/>
          <p:cNvSpPr/>
          <p:nvPr/>
        </p:nvSpPr>
        <p:spPr bwMode="auto">
          <a:xfrm flipV="1">
            <a:off x="5827988" y="5487751"/>
            <a:ext cx="169532" cy="693848"/>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es-ES" dirty="0">
              <a:solidFill>
                <a:srgbClr val="FFFFFF"/>
              </a:solidFill>
              <a:latin typeface="Times New Roman" pitchFamily="16" charset="0"/>
              <a:ea typeface="Microsoft YaHei" charset="-122"/>
            </a:endParaRPr>
          </a:p>
        </p:txBody>
      </p:sp>
      <p:sp>
        <p:nvSpPr>
          <p:cNvPr id="12" name="Round Single Corner Rectangle 11"/>
          <p:cNvSpPr/>
          <p:nvPr/>
        </p:nvSpPr>
        <p:spPr bwMode="auto">
          <a:xfrm>
            <a:off x="5773986" y="6181600"/>
            <a:ext cx="1802581" cy="747087"/>
          </a:xfrm>
          <a:prstGeom prst="round1Rect">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a:solidFill>
                  <a:srgbClr val="000000"/>
                </a:solidFill>
                <a:latin typeface="Calibri"/>
                <a:ea typeface="Calibri"/>
                <a:cs typeface="Times New Roman"/>
              </a:rPr>
              <a:t>Módulo </a:t>
            </a:r>
          </a:p>
          <a:p>
            <a:pPr algn="ctr"/>
            <a:r>
              <a:rPr lang="es-ES" sz="1400" b="1" dirty="0">
                <a:solidFill>
                  <a:srgbClr val="000000"/>
                </a:solidFill>
                <a:latin typeface="Calibri"/>
                <a:ea typeface="Calibri"/>
                <a:cs typeface="Times New Roman"/>
              </a:rPr>
              <a:t>servidor</a:t>
            </a:r>
          </a:p>
        </p:txBody>
      </p:sp>
      <p:grpSp>
        <p:nvGrpSpPr>
          <p:cNvPr id="13" name="18 Grupo"/>
          <p:cNvGrpSpPr/>
          <p:nvPr/>
        </p:nvGrpSpPr>
        <p:grpSpPr>
          <a:xfrm>
            <a:off x="7069090" y="6553641"/>
            <a:ext cx="357190" cy="285752"/>
            <a:chOff x="4862795" y="1817683"/>
            <a:chExt cx="1233204" cy="1004387"/>
          </a:xfrm>
          <a:solidFill>
            <a:schemeClr val="accent2"/>
          </a:solidFill>
        </p:grpSpPr>
        <p:sp>
          <p:nvSpPr>
            <p:cNvPr id="14" name=" 3"/>
            <p:cNvSpPr/>
            <p:nvPr/>
          </p:nvSpPr>
          <p:spPr>
            <a:xfrm>
              <a:off x="4862795" y="1817683"/>
              <a:ext cx="1233204" cy="1004387"/>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 4"/>
            <p:cNvSpPr/>
            <p:nvPr/>
          </p:nvSpPr>
          <p:spPr>
            <a:xfrm>
              <a:off x="5093622" y="2052957"/>
              <a:ext cx="771550" cy="5162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algn="ctr" defTabSz="844550">
                <a:lnSpc>
                  <a:spcPct val="90000"/>
                </a:lnSpc>
                <a:spcBef>
                  <a:spcPct val="0"/>
                </a:spcBef>
                <a:spcAft>
                  <a:spcPct val="35000"/>
                </a:spcAft>
              </a:pPr>
              <a:endParaRPr lang="es-ES" sz="1200" dirty="0"/>
            </a:p>
          </p:txBody>
        </p:sp>
      </p:grpSp>
      <p:sp>
        <p:nvSpPr>
          <p:cNvPr id="16" name="21 Flecha abajo"/>
          <p:cNvSpPr/>
          <p:nvPr/>
        </p:nvSpPr>
        <p:spPr bwMode="auto">
          <a:xfrm>
            <a:off x="7374793" y="1789525"/>
            <a:ext cx="1785950" cy="714380"/>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s-ES" sz="1000" b="1">
              <a:solidFill>
                <a:srgbClr val="4B8593"/>
              </a:solidFill>
              <a:latin typeface="Arial" charset="0"/>
            </a:endParaRPr>
          </a:p>
        </p:txBody>
      </p:sp>
      <p:sp>
        <p:nvSpPr>
          <p:cNvPr id="17" name="22 Flecha derecha"/>
          <p:cNvSpPr/>
          <p:nvPr/>
        </p:nvSpPr>
        <p:spPr bwMode="auto">
          <a:xfrm>
            <a:off x="7517669" y="2432467"/>
            <a:ext cx="978408" cy="484632"/>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s-ES" sz="1000" b="1">
              <a:solidFill>
                <a:srgbClr val="4B8593"/>
              </a:solidFill>
              <a:latin typeface="Arial" charset="0"/>
            </a:endParaRPr>
          </a:p>
        </p:txBody>
      </p:sp>
      <p:sp>
        <p:nvSpPr>
          <p:cNvPr id="18" name="Text Box 2"/>
          <p:cNvSpPr txBox="1">
            <a:spLocks noChangeArrowheads="1"/>
          </p:cNvSpPr>
          <p:nvPr/>
        </p:nvSpPr>
        <p:spPr bwMode="auto">
          <a:xfrm>
            <a:off x="5848375" y="5841893"/>
            <a:ext cx="1526469" cy="366714"/>
          </a:xfrm>
          <a:prstGeom prst="rect">
            <a:avLst/>
          </a:prstGeom>
          <a:noFill/>
          <a:ln w="9525" cap="flat">
            <a:noFill/>
            <a:round/>
            <a:headEnd/>
            <a:tailEnd/>
          </a:ln>
          <a:effectLst/>
        </p:spPr>
        <p:txBody>
          <a:bodyPr lIns="90000" tIns="46800" rIns="90000" bIns="46800"/>
          <a:lstStyle/>
          <a:p>
            <a:pPr marL="336550" lvl="2" indent="-333375" algn="just">
              <a:spcBef>
                <a:spcPts val="700"/>
              </a:spcBef>
              <a:buClr>
                <a:srgbClr val="3333CC"/>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400" dirty="0" err="1">
                <a:solidFill>
                  <a:schemeClr val="accent6"/>
                </a:solidFill>
                <a:ea typeface="Verdana" pitchFamily="34" charset="0"/>
                <a:cs typeface="Verdana" pitchFamily="34" charset="0"/>
              </a:rPr>
              <a:t>getDatosPeticion</a:t>
            </a:r>
            <a:endParaRPr lang="es-ES" sz="1400" dirty="0">
              <a:solidFill>
                <a:schemeClr val="accent6"/>
              </a:solidFill>
              <a:ea typeface="Verdana" pitchFamily="34" charset="0"/>
              <a:cs typeface="Verdana" pitchFamily="34" charset="0"/>
            </a:endParaRPr>
          </a:p>
        </p:txBody>
      </p:sp>
      <p:sp>
        <p:nvSpPr>
          <p:cNvPr id="19" name="Down Arrow 18"/>
          <p:cNvSpPr/>
          <p:nvPr/>
        </p:nvSpPr>
        <p:spPr bwMode="auto">
          <a:xfrm>
            <a:off x="7185310" y="5492332"/>
            <a:ext cx="169532" cy="683411"/>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es-ES" sz="2400" dirty="0">
              <a:solidFill>
                <a:schemeClr val="bg1"/>
              </a:solidFill>
              <a:latin typeface="Times New Roman" pitchFamily="16" charset="0"/>
              <a:ea typeface="Microsoft YaHei" charset="-122"/>
            </a:endParaRPr>
          </a:p>
        </p:txBody>
      </p:sp>
      <p:sp>
        <p:nvSpPr>
          <p:cNvPr id="20" name="Text Box 2"/>
          <p:cNvSpPr txBox="1">
            <a:spLocks noChangeArrowheads="1"/>
          </p:cNvSpPr>
          <p:nvPr/>
        </p:nvSpPr>
        <p:spPr bwMode="auto">
          <a:xfrm>
            <a:off x="5926082" y="5991661"/>
            <a:ext cx="214314" cy="142876"/>
          </a:xfrm>
          <a:prstGeom prst="rect">
            <a:avLst/>
          </a:prstGeom>
          <a:noFill/>
          <a:ln w="9525" cap="flat">
            <a:noFill/>
            <a:round/>
            <a:headEnd/>
            <a:tailEnd/>
          </a:ln>
          <a:effectLst/>
        </p:spPr>
        <p:txBody>
          <a:bodyPr lIns="90000" tIns="46800" rIns="90000" bIns="46800"/>
          <a:lstStyle/>
          <a:p>
            <a:pPr marL="336550" lvl="2" indent="-333375" algn="just">
              <a:spcBef>
                <a:spcPts val="700"/>
              </a:spcBef>
              <a:buClr>
                <a:srgbClr val="3333CC"/>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dirty="0">
                <a:solidFill>
                  <a:srgbClr val="FF0000"/>
                </a:solidFill>
                <a:ea typeface="Verdana" pitchFamily="34" charset="0"/>
                <a:cs typeface="Verdana" pitchFamily="34" charset="0"/>
              </a:rPr>
              <a:t>1</a:t>
            </a:r>
          </a:p>
        </p:txBody>
      </p:sp>
      <p:sp>
        <p:nvSpPr>
          <p:cNvPr id="21" name="Text Box 2"/>
          <p:cNvSpPr txBox="1">
            <a:spLocks noChangeArrowheads="1"/>
          </p:cNvSpPr>
          <p:nvPr/>
        </p:nvSpPr>
        <p:spPr bwMode="auto">
          <a:xfrm>
            <a:off x="6997652" y="5991661"/>
            <a:ext cx="214314" cy="142876"/>
          </a:xfrm>
          <a:prstGeom prst="rect">
            <a:avLst/>
          </a:prstGeom>
          <a:noFill/>
          <a:ln w="9525" cap="flat">
            <a:noFill/>
            <a:round/>
            <a:headEnd/>
            <a:tailEnd/>
          </a:ln>
          <a:effectLst/>
        </p:spPr>
        <p:txBody>
          <a:bodyPr lIns="90000" tIns="46800" rIns="90000" bIns="46800"/>
          <a:lstStyle/>
          <a:p>
            <a:pPr marL="336550" lvl="2" indent="-333375" algn="just">
              <a:spcBef>
                <a:spcPts val="700"/>
              </a:spcBef>
              <a:buClr>
                <a:srgbClr val="3333CC"/>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dirty="0">
                <a:solidFill>
                  <a:srgbClr val="FF0000"/>
                </a:solidFill>
                <a:ea typeface="Verdana" pitchFamily="34" charset="0"/>
                <a:cs typeface="Verdana" pitchFamily="34" charset="0"/>
              </a:rPr>
              <a:t>2</a:t>
            </a:r>
          </a:p>
        </p:txBody>
      </p:sp>
      <p:pic>
        <p:nvPicPr>
          <p:cNvPr id="22"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24639" y="1456408"/>
            <a:ext cx="609524" cy="596825"/>
          </a:xfrm>
          <a:prstGeom prst="rect">
            <a:avLst/>
          </a:prstGeom>
        </p:spPr>
      </p:pic>
      <p:sp>
        <p:nvSpPr>
          <p:cNvPr id="23" name="Down Arrow 16"/>
          <p:cNvSpPr/>
          <p:nvPr/>
        </p:nvSpPr>
        <p:spPr bwMode="auto">
          <a:xfrm>
            <a:off x="7207304" y="4052171"/>
            <a:ext cx="147538" cy="688493"/>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es-ES" sz="2400" dirty="0">
              <a:solidFill>
                <a:schemeClr val="bg1"/>
              </a:solidFill>
              <a:latin typeface="Times New Roman" pitchFamily="16" charset="0"/>
              <a:ea typeface="Microsoft YaHei" charset="-122"/>
            </a:endParaRPr>
          </a:p>
        </p:txBody>
      </p:sp>
      <p:sp>
        <p:nvSpPr>
          <p:cNvPr id="24" name="2 Marcador de contenido"/>
          <p:cNvSpPr txBox="1">
            <a:spLocks/>
          </p:cNvSpPr>
          <p:nvPr/>
        </p:nvSpPr>
        <p:spPr bwMode="auto">
          <a:xfrm>
            <a:off x="735807" y="4789537"/>
            <a:ext cx="4248472" cy="2106580"/>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lvl="2"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smtClean="0">
                <a:solidFill>
                  <a:srgbClr val="283583"/>
                </a:solidFill>
                <a:ea typeface="Verdana" pitchFamily="34" charset="0"/>
                <a:cs typeface="Verdana" pitchFamily="34" charset="0"/>
              </a:rPr>
              <a:t>El </a:t>
            </a:r>
            <a:r>
              <a:rPr lang="es-ES" sz="1600" dirty="0">
                <a:solidFill>
                  <a:srgbClr val="283583"/>
                </a:solidFill>
                <a:ea typeface="Verdana" pitchFamily="34" charset="0"/>
                <a:cs typeface="Verdana" pitchFamily="34" charset="0"/>
              </a:rPr>
              <a:t>módulo servidor se encarga de consultar las peticiones que hay pendientes en la base de datos (servicio</a:t>
            </a:r>
            <a:r>
              <a:rPr lang="es-ES" sz="1600" dirty="0" smtClean="0">
                <a:solidFill>
                  <a:srgbClr val="283583"/>
                </a:solidFill>
                <a:ea typeface="Verdana" pitchFamily="34" charset="0"/>
                <a:cs typeface="Verdana" pitchFamily="34" charset="0"/>
              </a:rPr>
              <a:t>).</a:t>
            </a:r>
          </a:p>
          <a:p>
            <a:pPr marL="285750" lvl="2"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285750" lvl="2"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Accede a la BBDD a través de servicio web para la lectura de los parámetros de la petición en cuestión</a:t>
            </a:r>
            <a:r>
              <a:rPr lang="es-ES" sz="1600" dirty="0" smtClean="0">
                <a:solidFill>
                  <a:srgbClr val="283583"/>
                </a:solidFill>
                <a:ea typeface="Verdana" pitchFamily="34" charset="0"/>
                <a:cs typeface="Verdana" pitchFamily="34" charset="0"/>
              </a:rPr>
              <a:t>.</a:t>
            </a:r>
            <a:endParaRPr lang="es-ES" sz="1600" dirty="0">
              <a:solidFill>
                <a:srgbClr val="283583"/>
              </a:solidFill>
              <a:ea typeface="Verdana" pitchFamily="34" charset="0"/>
              <a:cs typeface="Verdana" pitchFamily="34" charset="0"/>
            </a:endParaRPr>
          </a:p>
        </p:txBody>
      </p:sp>
    </p:spTree>
    <p:extLst>
      <p:ext uri="{BB962C8B-B14F-4D97-AF65-F5344CB8AC3E}">
        <p14:creationId xmlns:p14="http://schemas.microsoft.com/office/powerpoint/2010/main" xmlns="" val="12915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Datos</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Entrada</a:t>
            </a:r>
            <a:r>
              <a:rPr lang="en-US" dirty="0" smtClean="0">
                <a:solidFill>
                  <a:srgbClr val="009FE3"/>
                </a:solidFill>
                <a:latin typeface="Gill Sans MT Light"/>
                <a:cs typeface="Gill Sans MT Light"/>
              </a:rPr>
              <a:t> (4)</a:t>
            </a:r>
          </a:p>
          <a:p>
            <a:pPr lvl="0">
              <a:spcBef>
                <a:spcPct val="0"/>
              </a:spcBef>
              <a:defRPr/>
            </a:pP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36550" indent="-333375" algn="just" defTabSz="457200">
              <a:spcBef>
                <a:spcPts val="700"/>
              </a:spcBef>
              <a:buClr>
                <a:srgbClr val="1D3176"/>
              </a:buClr>
              <a:buSzPct val="13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800" b="1" dirty="0" smtClean="0">
                <a:solidFill>
                  <a:srgbClr val="283583"/>
                </a:solidFill>
                <a:ea typeface="Verdana" pitchFamily="34" charset="0"/>
                <a:cs typeface="Verdana" pitchFamily="34" charset="0"/>
              </a:rPr>
              <a:t>Ventajas</a:t>
            </a:r>
            <a:r>
              <a:rPr lang="es-ES" sz="1800" dirty="0" smtClean="0">
                <a:solidFill>
                  <a:srgbClr val="283583"/>
                </a:solidFill>
                <a:ea typeface="Verdana" pitchFamily="34" charset="0"/>
                <a:cs typeface="Verdana" pitchFamily="34" charset="0"/>
              </a:rPr>
              <a:t>:</a:t>
            </a:r>
            <a:endParaRPr lang="es-ES" sz="1800" dirty="0">
              <a:solidFill>
                <a:srgbClr val="283583"/>
              </a:solidFill>
              <a:ea typeface="Verdana" pitchFamily="34" charset="0"/>
              <a:cs typeface="Verdana" pitchFamily="34" charset="0"/>
            </a:endParaRPr>
          </a:p>
          <a:p>
            <a:pPr marL="800100" lvl="1" indent="-342900" algn="just" eaLnBrk="0" hangingPunct="0">
              <a:spcBef>
                <a:spcPct val="20000"/>
              </a:spcBef>
              <a:buClr>
                <a:srgbClr val="1D3176"/>
              </a:buClr>
              <a:buSzPct val="130000"/>
              <a:buFont typeface="Wingdings" pitchFamily="2" charset="2"/>
              <a:buChar char="§"/>
            </a:pPr>
            <a:r>
              <a:rPr lang="es-ES" altLang="es-ES" sz="1800" dirty="0" smtClean="0">
                <a:solidFill>
                  <a:srgbClr val="283583"/>
                </a:solidFill>
                <a:ea typeface="Verdana" pitchFamily="34" charset="0"/>
                <a:cs typeface="Verdana" pitchFamily="34" charset="0"/>
              </a:rPr>
              <a:t>gran </a:t>
            </a:r>
            <a:r>
              <a:rPr lang="es-ES" altLang="es-ES" sz="1800" dirty="0">
                <a:solidFill>
                  <a:srgbClr val="283583"/>
                </a:solidFill>
                <a:ea typeface="Verdana" pitchFamily="34" charset="0"/>
                <a:cs typeface="Verdana" pitchFamily="34" charset="0"/>
              </a:rPr>
              <a:t>representatividad debida al muestreo estratificado, ausencia de problemas de infrarrepresentación y falta de respuesta y alta precisión debida al origen fiscal de los datos</a:t>
            </a:r>
            <a:r>
              <a:rPr lang="es-ES" altLang="es-ES" sz="1800" dirty="0" smtClean="0">
                <a:solidFill>
                  <a:srgbClr val="283583"/>
                </a:solidFill>
                <a:ea typeface="Verdana" pitchFamily="34" charset="0"/>
                <a:cs typeface="Verdana" pitchFamily="34" charset="0"/>
              </a:rPr>
              <a:t>.</a:t>
            </a:r>
          </a:p>
          <a:p>
            <a:pPr marL="800100" lvl="1" indent="-342900" algn="just" eaLnBrk="0" hangingPunct="0">
              <a:spcBef>
                <a:spcPct val="20000"/>
              </a:spcBef>
              <a:buClr>
                <a:srgbClr val="1D3176"/>
              </a:buClr>
              <a:buSzPct val="130000"/>
              <a:buFont typeface="Wingdings" pitchFamily="2" charset="2"/>
              <a:buChar char="§"/>
            </a:pPr>
            <a:endParaRPr lang="es-ES" altLang="es-ES" sz="1800" dirty="0">
              <a:solidFill>
                <a:srgbClr val="283583"/>
              </a:solidFill>
              <a:ea typeface="Verdana" pitchFamily="34" charset="0"/>
              <a:cs typeface="Verdana" pitchFamily="34" charset="0"/>
            </a:endParaRPr>
          </a:p>
          <a:p>
            <a:pPr marL="285750" indent="-285750" algn="just" eaLnBrk="0" hangingPunct="0">
              <a:spcBef>
                <a:spcPct val="20000"/>
              </a:spcBef>
              <a:buClr>
                <a:schemeClr val="accent2"/>
              </a:buClr>
              <a:buSzPct val="130000"/>
              <a:buFont typeface="Wingdings" pitchFamily="2" charset="2"/>
              <a:buChar char="§"/>
            </a:pPr>
            <a:endParaRPr lang="es-ES" altLang="es-ES" sz="1800" dirty="0">
              <a:solidFill>
                <a:srgbClr val="283583"/>
              </a:solidFill>
              <a:ea typeface="Verdana" pitchFamily="34" charset="0"/>
              <a:cs typeface="Verdana" pitchFamily="34" charset="0"/>
            </a:endParaRPr>
          </a:p>
          <a:p>
            <a:pPr marL="342900" indent="-342900" algn="just" eaLnBrk="0" hangingPunct="0">
              <a:spcBef>
                <a:spcPct val="20000"/>
              </a:spcBef>
              <a:buClr>
                <a:srgbClr val="1D3176"/>
              </a:buClr>
              <a:buSzPct val="130000"/>
              <a:buFont typeface="Wingdings" pitchFamily="2" charset="2"/>
              <a:buChar char="§"/>
            </a:pPr>
            <a:r>
              <a:rPr lang="es-ES" altLang="es-ES" sz="1800" b="1" dirty="0">
                <a:solidFill>
                  <a:srgbClr val="283583"/>
                </a:solidFill>
                <a:ea typeface="Verdana" pitchFamily="34" charset="0"/>
                <a:cs typeface="Verdana" pitchFamily="34" charset="0"/>
              </a:rPr>
              <a:t>Inconvenientes</a:t>
            </a:r>
            <a:r>
              <a:rPr lang="es-ES" altLang="es-ES" sz="1800" dirty="0">
                <a:solidFill>
                  <a:srgbClr val="283583"/>
                </a:solidFill>
                <a:ea typeface="Verdana" pitchFamily="34" charset="0"/>
                <a:cs typeface="Verdana" pitchFamily="34" charset="0"/>
              </a:rPr>
              <a:t>: </a:t>
            </a:r>
          </a:p>
          <a:p>
            <a:pPr marL="800100" lvl="1" indent="-342900" algn="just" eaLnBrk="0" hangingPunct="0">
              <a:spcBef>
                <a:spcPct val="20000"/>
              </a:spcBef>
              <a:buClr>
                <a:srgbClr val="1D3176"/>
              </a:buClr>
              <a:buSzPct val="130000"/>
              <a:buFont typeface="Wingdings" pitchFamily="2" charset="2"/>
              <a:buChar char="§"/>
            </a:pPr>
            <a:r>
              <a:rPr lang="es-ES" altLang="es-ES" sz="1800" dirty="0">
                <a:solidFill>
                  <a:srgbClr val="283583"/>
                </a:solidFill>
                <a:ea typeface="Verdana" pitchFamily="34" charset="0"/>
                <a:cs typeface="Verdana" pitchFamily="34" charset="0"/>
              </a:rPr>
              <a:t>representa sólo a los declarantes del impuesto en el </a:t>
            </a:r>
            <a:r>
              <a:rPr lang="es-ES" altLang="es-ES" sz="1800" dirty="0" smtClean="0">
                <a:solidFill>
                  <a:srgbClr val="283583"/>
                </a:solidFill>
                <a:ea typeface="Verdana" pitchFamily="34" charset="0"/>
                <a:cs typeface="Verdana" pitchFamily="34" charset="0"/>
              </a:rPr>
              <a:t>ejercicio </a:t>
            </a:r>
            <a:r>
              <a:rPr lang="es-ES" altLang="es-ES" sz="1800" dirty="0">
                <a:solidFill>
                  <a:srgbClr val="283583"/>
                </a:solidFill>
                <a:ea typeface="Verdana" pitchFamily="34" charset="0"/>
                <a:cs typeface="Verdana" pitchFamily="34" charset="0"/>
              </a:rPr>
              <a:t>con lo que no identifica a los cónyuges que hayan declarado individualmente ni permite separar las rentas de los que lo han hecho </a:t>
            </a:r>
            <a:r>
              <a:rPr lang="es-ES" altLang="es-ES" sz="1800" dirty="0" smtClean="0">
                <a:solidFill>
                  <a:srgbClr val="283583"/>
                </a:solidFill>
                <a:ea typeface="Verdana" pitchFamily="34" charset="0"/>
                <a:cs typeface="Verdana" pitchFamily="34" charset="0"/>
              </a:rPr>
              <a:t>conjuntamente.</a:t>
            </a:r>
            <a:endParaRPr lang="es-ES" altLang="es-ES" sz="1800" dirty="0">
              <a:solidFill>
                <a:srgbClr val="283583"/>
              </a:solidFill>
              <a:ea typeface="Verdana" pitchFamily="34" charset="0"/>
              <a:cs typeface="Verdana" pitchFamily="34" charset="0"/>
            </a:endParaRPr>
          </a:p>
          <a:p>
            <a:pPr marL="336550" indent="-333375" algn="just" defTabSz="457200">
              <a:spcBef>
                <a:spcPts val="700"/>
              </a:spcBef>
              <a:buClr>
                <a:srgbClr val="1D3176"/>
              </a:buClr>
              <a:buSzPct val="13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b="1"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2193754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de </a:t>
            </a:r>
            <a:r>
              <a:rPr lang="en-US" dirty="0" err="1">
                <a:solidFill>
                  <a:srgbClr val="009FE3"/>
                </a:solidFill>
                <a:latin typeface="Gill Sans MT Light"/>
                <a:cs typeface="Gill Sans MT Light"/>
              </a:rPr>
              <a:t>simuladores</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lógica</a:t>
            </a:r>
            <a:r>
              <a:rPr lang="en-US" dirty="0">
                <a:solidFill>
                  <a:srgbClr val="009FE3"/>
                </a:solidFill>
                <a:latin typeface="Gill Sans MT Light"/>
                <a:cs typeface="Gill Sans MT Light"/>
              </a:rPr>
              <a:t> </a:t>
            </a: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
        <p:nvSpPr>
          <p:cNvPr id="4" name="2 Marcador de contenido"/>
          <p:cNvSpPr txBox="1">
            <a:spLocks/>
          </p:cNvSpPr>
          <p:nvPr/>
        </p:nvSpPr>
        <p:spPr bwMode="auto">
          <a:xfrm>
            <a:off x="735807" y="4789537"/>
            <a:ext cx="4248472" cy="1440160"/>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lvl="2"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smtClean="0">
                <a:solidFill>
                  <a:srgbClr val="283583"/>
                </a:solidFill>
                <a:ea typeface="Verdana" pitchFamily="34" charset="0"/>
                <a:cs typeface="Verdana" pitchFamily="34" charset="0"/>
              </a:rPr>
              <a:t>El </a:t>
            </a:r>
            <a:r>
              <a:rPr lang="es-ES" sz="1600" dirty="0">
                <a:solidFill>
                  <a:srgbClr val="283583"/>
                </a:solidFill>
                <a:ea typeface="Verdana" pitchFamily="34" charset="0"/>
                <a:cs typeface="Verdana" pitchFamily="34" charset="0"/>
              </a:rPr>
              <a:t>módulo servidor invoca el programa SAS una vez conocidos los parámetros de la simulación. </a:t>
            </a:r>
            <a:endParaRPr lang="es-ES" sz="1600" dirty="0" smtClean="0">
              <a:solidFill>
                <a:srgbClr val="283583"/>
              </a:solidFill>
              <a:ea typeface="Verdana" pitchFamily="34" charset="0"/>
              <a:cs typeface="Verdana" pitchFamily="34" charset="0"/>
            </a:endParaRPr>
          </a:p>
          <a:p>
            <a:pPr marL="285750" lvl="2"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285750" lvl="2"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Realiza la simulación.</a:t>
            </a:r>
          </a:p>
          <a:p>
            <a:pPr marL="285750" lvl="2"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p:txBody>
      </p:sp>
      <p:grpSp>
        <p:nvGrpSpPr>
          <p:cNvPr id="2" name="Group 1"/>
          <p:cNvGrpSpPr/>
          <p:nvPr/>
        </p:nvGrpSpPr>
        <p:grpSpPr>
          <a:xfrm>
            <a:off x="5710832" y="1405161"/>
            <a:ext cx="3881959" cy="5489650"/>
            <a:chOff x="5065977" y="997624"/>
            <a:chExt cx="4742838" cy="6456209"/>
          </a:xfrm>
        </p:grpSpPr>
        <p:sp>
          <p:nvSpPr>
            <p:cNvPr id="5" name="Round Single Corner Rectangle 4"/>
            <p:cNvSpPr/>
            <p:nvPr/>
          </p:nvSpPr>
          <p:spPr bwMode="auto">
            <a:xfrm>
              <a:off x="5200304" y="1568621"/>
              <a:ext cx="1802581" cy="747087"/>
            </a:xfrm>
            <a:prstGeom prst="round1Rect">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a:solidFill>
                    <a:srgbClr val="000000"/>
                  </a:solidFill>
                  <a:latin typeface="Calibri"/>
                  <a:ea typeface="Calibri"/>
                  <a:cs typeface="Times New Roman"/>
                </a:rPr>
                <a:t>Interfaz Web de definición de simulaciones</a:t>
              </a:r>
            </a:p>
          </p:txBody>
        </p:sp>
        <p:sp>
          <p:nvSpPr>
            <p:cNvPr id="6" name="Can 5"/>
            <p:cNvSpPr/>
            <p:nvPr/>
          </p:nvSpPr>
          <p:spPr bwMode="auto">
            <a:xfrm>
              <a:off x="5273501" y="3005289"/>
              <a:ext cx="1656184" cy="936104"/>
            </a:xfrm>
            <a:prstGeom prst="can">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a:solidFill>
                    <a:srgbClr val="000000"/>
                  </a:solidFill>
                  <a:latin typeface="Calibri"/>
                  <a:ea typeface="Calibri"/>
                  <a:cs typeface="Times New Roman"/>
                </a:rPr>
                <a:t>BASE</a:t>
              </a:r>
            </a:p>
            <a:p>
              <a:pPr algn="ctr"/>
              <a:r>
                <a:rPr lang="es-ES" sz="1400" b="1" dirty="0">
                  <a:solidFill>
                    <a:srgbClr val="000000"/>
                  </a:solidFill>
                  <a:latin typeface="Calibri"/>
                  <a:ea typeface="Calibri"/>
                  <a:cs typeface="Times New Roman"/>
                </a:rPr>
                <a:t>DATOS</a:t>
              </a:r>
            </a:p>
          </p:txBody>
        </p:sp>
        <p:sp>
          <p:nvSpPr>
            <p:cNvPr id="7" name="Down Arrow 6"/>
            <p:cNvSpPr/>
            <p:nvPr/>
          </p:nvSpPr>
          <p:spPr bwMode="auto">
            <a:xfrm>
              <a:off x="6130194" y="2331790"/>
              <a:ext cx="135632" cy="659602"/>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es-ES" dirty="0">
                <a:solidFill>
                  <a:srgbClr val="FFFFFF"/>
                </a:solidFill>
                <a:latin typeface="Times New Roman" pitchFamily="16" charset="0"/>
                <a:ea typeface="Microsoft YaHei" charset="-122"/>
              </a:endParaRPr>
            </a:p>
          </p:txBody>
        </p:sp>
        <p:sp>
          <p:nvSpPr>
            <p:cNvPr id="8" name="Down Arrow 7"/>
            <p:cNvSpPr/>
            <p:nvPr/>
          </p:nvSpPr>
          <p:spPr bwMode="auto">
            <a:xfrm rot="3348753">
              <a:off x="7302269" y="1215832"/>
              <a:ext cx="151200" cy="900000"/>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es-ES" dirty="0">
                <a:solidFill>
                  <a:srgbClr val="FFFFFF"/>
                </a:solidFill>
                <a:latin typeface="Times New Roman" pitchFamily="16" charset="0"/>
                <a:ea typeface="Microsoft YaHei" charset="-122"/>
              </a:endParaRPr>
            </a:p>
          </p:txBody>
        </p:sp>
        <p:sp>
          <p:nvSpPr>
            <p:cNvPr id="9" name="Down Arrow 8"/>
            <p:cNvSpPr/>
            <p:nvPr/>
          </p:nvSpPr>
          <p:spPr bwMode="auto">
            <a:xfrm flipV="1">
              <a:off x="5561383" y="3941393"/>
              <a:ext cx="147537" cy="672541"/>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es-ES" dirty="0">
                <a:solidFill>
                  <a:srgbClr val="FFFFFF"/>
                </a:solidFill>
                <a:latin typeface="Times New Roman" pitchFamily="16" charset="0"/>
                <a:ea typeface="Microsoft YaHei" charset="-122"/>
              </a:endParaRPr>
            </a:p>
          </p:txBody>
        </p:sp>
        <p:sp>
          <p:nvSpPr>
            <p:cNvPr id="10" name="Round Single Corner Rectangle 9"/>
            <p:cNvSpPr/>
            <p:nvPr/>
          </p:nvSpPr>
          <p:spPr bwMode="auto">
            <a:xfrm>
              <a:off x="5369835" y="4613935"/>
              <a:ext cx="1802581" cy="747087"/>
            </a:xfrm>
            <a:prstGeom prst="round1Rect">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a:solidFill>
                    <a:srgbClr val="000000"/>
                  </a:solidFill>
                  <a:latin typeface="Calibri"/>
                  <a:ea typeface="Calibri"/>
                  <a:cs typeface="Times New Roman"/>
                </a:rPr>
                <a:t>Servicio Web de acceso a datos</a:t>
              </a:r>
            </a:p>
          </p:txBody>
        </p:sp>
        <p:sp>
          <p:nvSpPr>
            <p:cNvPr id="12" name="Round Single Corner Rectangle 11"/>
            <p:cNvSpPr/>
            <p:nvPr/>
          </p:nvSpPr>
          <p:spPr bwMode="auto">
            <a:xfrm>
              <a:off x="5413947" y="6054870"/>
              <a:ext cx="1802581" cy="747087"/>
            </a:xfrm>
            <a:prstGeom prst="round1Rect">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a:solidFill>
                    <a:srgbClr val="000000"/>
                  </a:solidFill>
                  <a:latin typeface="Calibri"/>
                  <a:ea typeface="Calibri"/>
                  <a:cs typeface="Times New Roman"/>
                </a:rPr>
                <a:t>Módulo </a:t>
              </a:r>
            </a:p>
            <a:p>
              <a:pPr algn="ctr"/>
              <a:r>
                <a:rPr lang="es-ES" sz="1400" b="1" dirty="0">
                  <a:solidFill>
                    <a:srgbClr val="000000"/>
                  </a:solidFill>
                  <a:latin typeface="Calibri"/>
                  <a:ea typeface="Calibri"/>
                  <a:cs typeface="Times New Roman"/>
                </a:rPr>
                <a:t>servidor</a:t>
              </a:r>
            </a:p>
          </p:txBody>
        </p:sp>
        <p:sp>
          <p:nvSpPr>
            <p:cNvPr id="13" name="Rectangle 12"/>
            <p:cNvSpPr/>
            <p:nvPr/>
          </p:nvSpPr>
          <p:spPr bwMode="auto">
            <a:xfrm>
              <a:off x="5065977" y="5941665"/>
              <a:ext cx="4454806" cy="1512168"/>
            </a:xfrm>
            <a:prstGeom prst="rect">
              <a:avLst/>
            </a:prstGeom>
            <a:noFill/>
            <a:ln w="28575" cap="flat" cmpd="sng" algn="ctr">
              <a:solidFill>
                <a:srgbClr val="00206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es-ES">
                <a:solidFill>
                  <a:srgbClr val="FFFFFF"/>
                </a:solidFill>
                <a:latin typeface="Times New Roman" pitchFamily="16" charset="0"/>
                <a:ea typeface="Microsoft YaHei" charset="-122"/>
              </a:endParaRPr>
            </a:p>
          </p:txBody>
        </p:sp>
        <p:sp>
          <p:nvSpPr>
            <p:cNvPr id="14" name="Cloud 13"/>
            <p:cNvSpPr/>
            <p:nvPr/>
          </p:nvSpPr>
          <p:spPr bwMode="auto">
            <a:xfrm>
              <a:off x="7892095" y="6665765"/>
              <a:ext cx="1460162" cy="716060"/>
            </a:xfrm>
            <a:prstGeom prst="cloud">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a:solidFill>
                    <a:srgbClr val="000000"/>
                  </a:solidFill>
                  <a:latin typeface="Calibri"/>
                  <a:ea typeface="Calibri"/>
                  <a:cs typeface="Times New Roman"/>
                </a:rPr>
                <a:t>SAS</a:t>
              </a:r>
            </a:p>
          </p:txBody>
        </p:sp>
        <p:sp>
          <p:nvSpPr>
            <p:cNvPr id="15" name="Rectangle 14"/>
            <p:cNvSpPr/>
            <p:nvPr/>
          </p:nvSpPr>
          <p:spPr bwMode="auto">
            <a:xfrm>
              <a:off x="8080623" y="5666749"/>
              <a:ext cx="1728192" cy="3469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a:solidFill>
                    <a:srgbClr val="002060"/>
                  </a:solidFill>
                  <a:latin typeface="Calibri"/>
                  <a:ea typeface="Calibri"/>
                  <a:cs typeface="Times New Roman"/>
                </a:rPr>
                <a:t>Equipo con SAS</a:t>
              </a:r>
            </a:p>
          </p:txBody>
        </p:sp>
        <p:grpSp>
          <p:nvGrpSpPr>
            <p:cNvPr id="16" name="14 Grupo"/>
            <p:cNvGrpSpPr/>
            <p:nvPr/>
          </p:nvGrpSpPr>
          <p:grpSpPr>
            <a:xfrm>
              <a:off x="6709051" y="6426911"/>
              <a:ext cx="357190" cy="285752"/>
              <a:chOff x="4862795" y="1817683"/>
              <a:chExt cx="1233204" cy="1004387"/>
            </a:xfrm>
            <a:solidFill>
              <a:schemeClr val="accent2"/>
            </a:solidFill>
          </p:grpSpPr>
          <p:sp>
            <p:nvSpPr>
              <p:cNvPr id="17" name=" 3"/>
              <p:cNvSpPr/>
              <p:nvPr/>
            </p:nvSpPr>
            <p:spPr>
              <a:xfrm>
                <a:off x="4862795" y="1817683"/>
                <a:ext cx="1233204" cy="1004387"/>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 4"/>
              <p:cNvSpPr/>
              <p:nvPr/>
            </p:nvSpPr>
            <p:spPr>
              <a:xfrm>
                <a:off x="5093622" y="2052957"/>
                <a:ext cx="771550" cy="5162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algn="ctr" defTabSz="844550">
                  <a:lnSpc>
                    <a:spcPct val="90000"/>
                  </a:lnSpc>
                  <a:spcBef>
                    <a:spcPct val="0"/>
                  </a:spcBef>
                  <a:spcAft>
                    <a:spcPct val="35000"/>
                  </a:spcAft>
                </a:pPr>
                <a:endParaRPr lang="es-ES" sz="1200" dirty="0"/>
              </a:p>
            </p:txBody>
          </p:sp>
        </p:grpSp>
        <p:sp>
          <p:nvSpPr>
            <p:cNvPr id="19" name="Down Arrow 18"/>
            <p:cNvSpPr/>
            <p:nvPr/>
          </p:nvSpPr>
          <p:spPr bwMode="auto">
            <a:xfrm rot="7180007" flipV="1">
              <a:off x="7530265" y="6393364"/>
              <a:ext cx="144401" cy="821099"/>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es-ES" sz="2400" dirty="0">
                <a:solidFill>
                  <a:schemeClr val="bg1"/>
                </a:solidFill>
                <a:latin typeface="Times New Roman" pitchFamily="16" charset="0"/>
                <a:ea typeface="Microsoft YaHei" charset="-122"/>
              </a:endParaRPr>
            </a:p>
          </p:txBody>
        </p:sp>
        <p:pic>
          <p:nvPicPr>
            <p:cNvPr id="20"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42601" y="997624"/>
              <a:ext cx="609524" cy="596825"/>
            </a:xfrm>
            <a:prstGeom prst="rect">
              <a:avLst/>
            </a:prstGeom>
          </p:spPr>
        </p:pic>
        <p:sp>
          <p:nvSpPr>
            <p:cNvPr id="21" name="Down Arrow 131"/>
            <p:cNvSpPr/>
            <p:nvPr/>
          </p:nvSpPr>
          <p:spPr bwMode="auto">
            <a:xfrm rot="7180007">
              <a:off x="7551073" y="6110569"/>
              <a:ext cx="166274" cy="900000"/>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es-ES" sz="2400" dirty="0">
                <a:solidFill>
                  <a:schemeClr val="bg1"/>
                </a:solidFill>
                <a:latin typeface="Times New Roman" pitchFamily="16" charset="0"/>
                <a:ea typeface="Microsoft YaHei" charset="-122"/>
              </a:endParaRPr>
            </a:p>
          </p:txBody>
        </p:sp>
        <p:sp>
          <p:nvSpPr>
            <p:cNvPr id="22" name="Down Arrow 17"/>
            <p:cNvSpPr/>
            <p:nvPr/>
          </p:nvSpPr>
          <p:spPr bwMode="auto">
            <a:xfrm>
              <a:off x="6825271" y="5365602"/>
              <a:ext cx="169532" cy="683411"/>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es-ES" sz="2400" dirty="0">
                <a:solidFill>
                  <a:schemeClr val="bg1"/>
                </a:solidFill>
                <a:latin typeface="Times New Roman" pitchFamily="16" charset="0"/>
                <a:ea typeface="Microsoft YaHei" charset="-122"/>
              </a:endParaRPr>
            </a:p>
          </p:txBody>
        </p:sp>
        <p:sp>
          <p:nvSpPr>
            <p:cNvPr id="23" name="Down Arrow 16"/>
            <p:cNvSpPr/>
            <p:nvPr/>
          </p:nvSpPr>
          <p:spPr bwMode="auto">
            <a:xfrm>
              <a:off x="6847265" y="3925441"/>
              <a:ext cx="147538" cy="688493"/>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es-ES" sz="2400" dirty="0">
                <a:solidFill>
                  <a:schemeClr val="bg1"/>
                </a:solidFill>
                <a:latin typeface="Times New Roman" pitchFamily="16" charset="0"/>
                <a:ea typeface="Microsoft YaHei" charset="-122"/>
              </a:endParaRPr>
            </a:p>
          </p:txBody>
        </p:sp>
        <p:sp>
          <p:nvSpPr>
            <p:cNvPr id="24" name="Down Arrow 128"/>
            <p:cNvSpPr/>
            <p:nvPr/>
          </p:nvSpPr>
          <p:spPr bwMode="auto">
            <a:xfrm flipV="1">
              <a:off x="5467949" y="5361021"/>
              <a:ext cx="169532" cy="693848"/>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es-ES" dirty="0">
                <a:solidFill>
                  <a:srgbClr val="FFFFFF"/>
                </a:solidFill>
                <a:latin typeface="Times New Roman" pitchFamily="16" charset="0"/>
                <a:ea typeface="Microsoft YaHei" charset="-122"/>
              </a:endParaRPr>
            </a:p>
          </p:txBody>
        </p:sp>
      </p:grpSp>
    </p:spTree>
    <p:extLst>
      <p:ext uri="{BB962C8B-B14F-4D97-AF65-F5344CB8AC3E}">
        <p14:creationId xmlns:p14="http://schemas.microsoft.com/office/powerpoint/2010/main" xmlns="" val="1291597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de </a:t>
            </a:r>
            <a:r>
              <a:rPr lang="en-US" dirty="0" err="1">
                <a:solidFill>
                  <a:srgbClr val="009FE3"/>
                </a:solidFill>
                <a:latin typeface="Gill Sans MT Light"/>
                <a:cs typeface="Gill Sans MT Light"/>
              </a:rPr>
              <a:t>simuladores</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lógica</a:t>
            </a:r>
            <a:r>
              <a:rPr lang="en-US" dirty="0">
                <a:solidFill>
                  <a:srgbClr val="009FE3"/>
                </a:solidFill>
                <a:latin typeface="Gill Sans MT Light"/>
                <a:cs typeface="Gill Sans MT Light"/>
              </a:rPr>
              <a:t> </a:t>
            </a: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
        <p:nvSpPr>
          <p:cNvPr id="4" name="2 Marcador de contenido"/>
          <p:cNvSpPr txBox="1">
            <a:spLocks/>
          </p:cNvSpPr>
          <p:nvPr/>
        </p:nvSpPr>
        <p:spPr bwMode="auto">
          <a:xfrm>
            <a:off x="735807" y="4789537"/>
            <a:ext cx="4248472" cy="1440160"/>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lvl="2"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smtClean="0">
                <a:solidFill>
                  <a:srgbClr val="283583"/>
                </a:solidFill>
                <a:ea typeface="Verdana" pitchFamily="34" charset="0"/>
                <a:cs typeface="Verdana" pitchFamily="34" charset="0"/>
              </a:rPr>
              <a:t>Los </a:t>
            </a:r>
            <a:r>
              <a:rPr lang="es-ES" sz="1600" dirty="0">
                <a:solidFill>
                  <a:srgbClr val="283583"/>
                </a:solidFill>
                <a:ea typeface="Verdana" pitchFamily="34" charset="0"/>
                <a:cs typeface="Verdana" pitchFamily="34" charset="0"/>
              </a:rPr>
              <a:t>resultados de la simulación se guardan en base de datos a través del servicio web.</a:t>
            </a:r>
          </a:p>
          <a:p>
            <a:pPr marL="285750" lvl="2"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285750" lvl="2"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p:txBody>
      </p:sp>
      <p:grpSp>
        <p:nvGrpSpPr>
          <p:cNvPr id="2" name="Group 1"/>
          <p:cNvGrpSpPr/>
          <p:nvPr/>
        </p:nvGrpSpPr>
        <p:grpSpPr>
          <a:xfrm>
            <a:off x="5354009" y="1549177"/>
            <a:ext cx="4742838" cy="5264199"/>
            <a:chOff x="4881554" y="357167"/>
            <a:chExt cx="4742838" cy="6456209"/>
          </a:xfrm>
        </p:grpSpPr>
        <p:sp>
          <p:nvSpPr>
            <p:cNvPr id="5" name="Round Single Corner Rectangle 4"/>
            <p:cNvSpPr/>
            <p:nvPr/>
          </p:nvSpPr>
          <p:spPr bwMode="auto">
            <a:xfrm>
              <a:off x="5015881" y="928164"/>
              <a:ext cx="1802581" cy="747087"/>
            </a:xfrm>
            <a:prstGeom prst="round1Rect">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200" b="1" dirty="0">
                  <a:solidFill>
                    <a:srgbClr val="000000"/>
                  </a:solidFill>
                  <a:latin typeface="Calibri"/>
                  <a:ea typeface="Calibri"/>
                  <a:cs typeface="Times New Roman"/>
                </a:rPr>
                <a:t>Interfaz Web de definición de simulaciones</a:t>
              </a:r>
            </a:p>
          </p:txBody>
        </p:sp>
        <p:sp>
          <p:nvSpPr>
            <p:cNvPr id="6" name="Can 5"/>
            <p:cNvSpPr/>
            <p:nvPr/>
          </p:nvSpPr>
          <p:spPr bwMode="auto">
            <a:xfrm>
              <a:off x="5089078" y="2364832"/>
              <a:ext cx="1656184" cy="936104"/>
            </a:xfrm>
            <a:prstGeom prst="can">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a:solidFill>
                    <a:srgbClr val="000000"/>
                  </a:solidFill>
                  <a:latin typeface="Calibri"/>
                  <a:ea typeface="Calibri"/>
                  <a:cs typeface="Times New Roman"/>
                </a:rPr>
                <a:t>BASE</a:t>
              </a:r>
            </a:p>
            <a:p>
              <a:pPr algn="ctr"/>
              <a:r>
                <a:rPr lang="es-ES" sz="1400" b="1" dirty="0">
                  <a:solidFill>
                    <a:srgbClr val="000000"/>
                  </a:solidFill>
                  <a:latin typeface="Calibri"/>
                  <a:ea typeface="Calibri"/>
                  <a:cs typeface="Times New Roman"/>
                </a:rPr>
                <a:t>DATOS</a:t>
              </a:r>
            </a:p>
          </p:txBody>
        </p:sp>
        <p:sp>
          <p:nvSpPr>
            <p:cNvPr id="7" name="Down Arrow 6"/>
            <p:cNvSpPr/>
            <p:nvPr/>
          </p:nvSpPr>
          <p:spPr bwMode="auto">
            <a:xfrm>
              <a:off x="5945771" y="1691333"/>
              <a:ext cx="135632" cy="659602"/>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es-ES" dirty="0">
                <a:solidFill>
                  <a:srgbClr val="FFFFFF"/>
                </a:solidFill>
                <a:latin typeface="Times New Roman" pitchFamily="16" charset="0"/>
                <a:ea typeface="Microsoft YaHei" charset="-122"/>
              </a:endParaRPr>
            </a:p>
          </p:txBody>
        </p:sp>
        <p:sp>
          <p:nvSpPr>
            <p:cNvPr id="8" name="Down Arrow 7"/>
            <p:cNvSpPr/>
            <p:nvPr/>
          </p:nvSpPr>
          <p:spPr bwMode="auto">
            <a:xfrm rot="3348753">
              <a:off x="7117846" y="575375"/>
              <a:ext cx="151200" cy="900000"/>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es-ES" dirty="0">
                <a:solidFill>
                  <a:srgbClr val="FFFFFF"/>
                </a:solidFill>
                <a:latin typeface="Times New Roman" pitchFamily="16" charset="0"/>
                <a:ea typeface="Microsoft YaHei" charset="-122"/>
              </a:endParaRPr>
            </a:p>
          </p:txBody>
        </p:sp>
        <p:sp>
          <p:nvSpPr>
            <p:cNvPr id="9" name="Round Single Corner Rectangle 8"/>
            <p:cNvSpPr/>
            <p:nvPr/>
          </p:nvSpPr>
          <p:spPr bwMode="auto">
            <a:xfrm>
              <a:off x="5185412" y="3973478"/>
              <a:ext cx="1802581" cy="747087"/>
            </a:xfrm>
            <a:prstGeom prst="round1Rect">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a:solidFill>
                    <a:srgbClr val="000000"/>
                  </a:solidFill>
                  <a:latin typeface="Calibri"/>
                  <a:ea typeface="Calibri"/>
                  <a:cs typeface="Times New Roman"/>
                </a:rPr>
                <a:t>Servicio Web de acceso a datos</a:t>
              </a:r>
            </a:p>
          </p:txBody>
        </p:sp>
        <p:sp>
          <p:nvSpPr>
            <p:cNvPr id="10" name="Round Single Corner Rectangle 9"/>
            <p:cNvSpPr/>
            <p:nvPr/>
          </p:nvSpPr>
          <p:spPr bwMode="auto">
            <a:xfrm>
              <a:off x="5229524" y="5414413"/>
              <a:ext cx="1802581" cy="747087"/>
            </a:xfrm>
            <a:prstGeom prst="round1Rect">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a:solidFill>
                    <a:srgbClr val="000000"/>
                  </a:solidFill>
                  <a:latin typeface="Calibri"/>
                  <a:ea typeface="Calibri"/>
                  <a:cs typeface="Times New Roman"/>
                </a:rPr>
                <a:t>Módulo </a:t>
              </a:r>
            </a:p>
            <a:p>
              <a:pPr algn="ctr"/>
              <a:r>
                <a:rPr lang="es-ES" sz="1400" b="1" dirty="0">
                  <a:solidFill>
                    <a:srgbClr val="000000"/>
                  </a:solidFill>
                  <a:latin typeface="Calibri"/>
                  <a:ea typeface="Calibri"/>
                  <a:cs typeface="Times New Roman"/>
                </a:rPr>
                <a:t>servidor</a:t>
              </a:r>
            </a:p>
          </p:txBody>
        </p:sp>
        <p:sp>
          <p:nvSpPr>
            <p:cNvPr id="12" name="Rectangle 11"/>
            <p:cNvSpPr/>
            <p:nvPr/>
          </p:nvSpPr>
          <p:spPr bwMode="auto">
            <a:xfrm>
              <a:off x="4881554" y="5301208"/>
              <a:ext cx="4454806" cy="1512168"/>
            </a:xfrm>
            <a:prstGeom prst="rect">
              <a:avLst/>
            </a:prstGeom>
            <a:noFill/>
            <a:ln w="28575" cap="flat" cmpd="sng" algn="ctr">
              <a:solidFill>
                <a:srgbClr val="00206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es-ES">
                <a:solidFill>
                  <a:srgbClr val="FFFFFF"/>
                </a:solidFill>
                <a:latin typeface="Times New Roman" pitchFamily="16" charset="0"/>
                <a:ea typeface="Microsoft YaHei" charset="-122"/>
              </a:endParaRPr>
            </a:p>
          </p:txBody>
        </p:sp>
        <p:sp>
          <p:nvSpPr>
            <p:cNvPr id="13" name="Cloud 12"/>
            <p:cNvSpPr/>
            <p:nvPr/>
          </p:nvSpPr>
          <p:spPr bwMode="auto">
            <a:xfrm>
              <a:off x="7707672" y="6025308"/>
              <a:ext cx="1460162" cy="716060"/>
            </a:xfrm>
            <a:prstGeom prst="cloud">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a:solidFill>
                    <a:srgbClr val="000000"/>
                  </a:solidFill>
                  <a:latin typeface="Calibri"/>
                  <a:ea typeface="Calibri"/>
                  <a:cs typeface="Times New Roman"/>
                </a:rPr>
                <a:t>SAS</a:t>
              </a:r>
            </a:p>
          </p:txBody>
        </p:sp>
        <p:sp>
          <p:nvSpPr>
            <p:cNvPr id="14" name="Rectangle 13"/>
            <p:cNvSpPr/>
            <p:nvPr/>
          </p:nvSpPr>
          <p:spPr bwMode="auto">
            <a:xfrm>
              <a:off x="7896200" y="5026292"/>
              <a:ext cx="1728192" cy="3469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a:solidFill>
                    <a:srgbClr val="002060"/>
                  </a:solidFill>
                  <a:latin typeface="Calibri"/>
                  <a:ea typeface="Calibri"/>
                  <a:cs typeface="Times New Roman"/>
                </a:rPr>
                <a:t>Equipo con SAS</a:t>
              </a:r>
            </a:p>
          </p:txBody>
        </p:sp>
        <p:grpSp>
          <p:nvGrpSpPr>
            <p:cNvPr id="15" name="14 Grupo"/>
            <p:cNvGrpSpPr/>
            <p:nvPr/>
          </p:nvGrpSpPr>
          <p:grpSpPr>
            <a:xfrm>
              <a:off x="6524628" y="5786454"/>
              <a:ext cx="357190" cy="285752"/>
              <a:chOff x="4862795" y="1817683"/>
              <a:chExt cx="1233204" cy="1004387"/>
            </a:xfrm>
            <a:solidFill>
              <a:schemeClr val="accent2"/>
            </a:solidFill>
          </p:grpSpPr>
          <p:sp>
            <p:nvSpPr>
              <p:cNvPr id="16" name=" 3"/>
              <p:cNvSpPr/>
              <p:nvPr/>
            </p:nvSpPr>
            <p:spPr>
              <a:xfrm>
                <a:off x="4862795" y="1817683"/>
                <a:ext cx="1233204" cy="1004387"/>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 4"/>
              <p:cNvSpPr/>
              <p:nvPr/>
            </p:nvSpPr>
            <p:spPr>
              <a:xfrm>
                <a:off x="5093622" y="2052957"/>
                <a:ext cx="771550" cy="5162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algn="ctr" defTabSz="844550">
                  <a:lnSpc>
                    <a:spcPct val="90000"/>
                  </a:lnSpc>
                  <a:spcBef>
                    <a:spcPct val="0"/>
                  </a:spcBef>
                  <a:spcAft>
                    <a:spcPct val="35000"/>
                  </a:spcAft>
                </a:pPr>
                <a:endParaRPr lang="es-ES" sz="1200" dirty="0"/>
              </a:p>
            </p:txBody>
          </p:sp>
        </p:grpSp>
        <p:sp>
          <p:nvSpPr>
            <p:cNvPr id="18" name="Down Arrow 17"/>
            <p:cNvSpPr/>
            <p:nvPr/>
          </p:nvSpPr>
          <p:spPr bwMode="auto">
            <a:xfrm rot="7180007" flipV="1">
              <a:off x="7345842" y="5752907"/>
              <a:ext cx="144401" cy="821099"/>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es-ES" sz="2400" dirty="0">
                <a:solidFill>
                  <a:schemeClr val="bg1"/>
                </a:solidFill>
                <a:latin typeface="Times New Roman" pitchFamily="16" charset="0"/>
                <a:ea typeface="Microsoft YaHei" charset="-122"/>
              </a:endParaRPr>
            </a:p>
          </p:txBody>
        </p:sp>
        <p:sp>
          <p:nvSpPr>
            <p:cNvPr id="19" name="Text Box 2"/>
            <p:cNvSpPr txBox="1">
              <a:spLocks noChangeArrowheads="1"/>
            </p:cNvSpPr>
            <p:nvPr/>
          </p:nvSpPr>
          <p:spPr bwMode="auto">
            <a:xfrm>
              <a:off x="5310182" y="5000636"/>
              <a:ext cx="1785950" cy="214314"/>
            </a:xfrm>
            <a:prstGeom prst="rect">
              <a:avLst/>
            </a:prstGeom>
            <a:noFill/>
            <a:ln w="9525" cap="flat">
              <a:noFill/>
              <a:round/>
              <a:headEnd/>
              <a:tailEnd/>
            </a:ln>
            <a:effectLst/>
          </p:spPr>
          <p:txBody>
            <a:bodyPr lIns="90000" tIns="46800" rIns="90000" bIns="46800"/>
            <a:lstStyle/>
            <a:p>
              <a:pPr marL="336550" lvl="2" indent="-333375" algn="just">
                <a:spcBef>
                  <a:spcPts val="700"/>
                </a:spcBef>
                <a:buClr>
                  <a:srgbClr val="3333CC"/>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800" dirty="0" err="1">
                  <a:solidFill>
                    <a:schemeClr val="accent6"/>
                  </a:solidFill>
                  <a:ea typeface="Verdana" pitchFamily="34" charset="0"/>
                  <a:cs typeface="Verdana" pitchFamily="34" charset="0"/>
                </a:rPr>
                <a:t>establecerResultadoPeticion</a:t>
              </a:r>
              <a:endParaRPr lang="es-ES" sz="800" dirty="0">
                <a:solidFill>
                  <a:schemeClr val="accent6"/>
                </a:solidFill>
                <a:ea typeface="Verdana" pitchFamily="34" charset="0"/>
                <a:cs typeface="Verdana" pitchFamily="34" charset="0"/>
              </a:endParaRPr>
            </a:p>
          </p:txBody>
        </p:sp>
        <p:pic>
          <p:nvPicPr>
            <p:cNvPr id="20"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58178" y="357167"/>
              <a:ext cx="609524" cy="596825"/>
            </a:xfrm>
            <a:prstGeom prst="rect">
              <a:avLst/>
            </a:prstGeom>
          </p:spPr>
        </p:pic>
        <p:sp>
          <p:nvSpPr>
            <p:cNvPr id="21" name="Down Arrow 131"/>
            <p:cNvSpPr/>
            <p:nvPr/>
          </p:nvSpPr>
          <p:spPr bwMode="auto">
            <a:xfrm rot="7180007">
              <a:off x="7366650" y="5470112"/>
              <a:ext cx="166274" cy="900000"/>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es-ES" sz="2400" dirty="0">
                <a:solidFill>
                  <a:schemeClr val="bg1"/>
                </a:solidFill>
                <a:latin typeface="Times New Roman" pitchFamily="16" charset="0"/>
                <a:ea typeface="Microsoft YaHei" charset="-122"/>
              </a:endParaRPr>
            </a:p>
          </p:txBody>
        </p:sp>
        <p:sp>
          <p:nvSpPr>
            <p:cNvPr id="22" name="Down Arrow 124"/>
            <p:cNvSpPr/>
            <p:nvPr/>
          </p:nvSpPr>
          <p:spPr bwMode="auto">
            <a:xfrm flipV="1">
              <a:off x="5376960" y="3300936"/>
              <a:ext cx="147537" cy="672541"/>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es-ES" dirty="0">
                <a:solidFill>
                  <a:srgbClr val="FFFFFF"/>
                </a:solidFill>
                <a:latin typeface="Times New Roman" pitchFamily="16" charset="0"/>
                <a:ea typeface="Microsoft YaHei" charset="-122"/>
              </a:endParaRPr>
            </a:p>
          </p:txBody>
        </p:sp>
        <p:sp>
          <p:nvSpPr>
            <p:cNvPr id="23" name="Down Arrow 17"/>
            <p:cNvSpPr/>
            <p:nvPr/>
          </p:nvSpPr>
          <p:spPr bwMode="auto">
            <a:xfrm>
              <a:off x="6640848" y="4725145"/>
              <a:ext cx="169532" cy="683411"/>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es-ES" sz="2400" dirty="0">
                <a:solidFill>
                  <a:schemeClr val="bg1"/>
                </a:solidFill>
                <a:latin typeface="Times New Roman" pitchFamily="16" charset="0"/>
                <a:ea typeface="Microsoft YaHei" charset="-122"/>
              </a:endParaRPr>
            </a:p>
          </p:txBody>
        </p:sp>
        <p:sp>
          <p:nvSpPr>
            <p:cNvPr id="24" name="Down Arrow 16"/>
            <p:cNvSpPr/>
            <p:nvPr/>
          </p:nvSpPr>
          <p:spPr bwMode="auto">
            <a:xfrm>
              <a:off x="6662842" y="3284984"/>
              <a:ext cx="147538" cy="688493"/>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es-ES" sz="2400" dirty="0">
                <a:solidFill>
                  <a:schemeClr val="bg1"/>
                </a:solidFill>
                <a:latin typeface="Times New Roman" pitchFamily="16" charset="0"/>
                <a:ea typeface="Microsoft YaHei" charset="-122"/>
              </a:endParaRPr>
            </a:p>
          </p:txBody>
        </p:sp>
        <p:sp>
          <p:nvSpPr>
            <p:cNvPr id="25" name="Down Arrow 128"/>
            <p:cNvSpPr/>
            <p:nvPr/>
          </p:nvSpPr>
          <p:spPr bwMode="auto">
            <a:xfrm flipV="1">
              <a:off x="5283526" y="4720564"/>
              <a:ext cx="169532" cy="693848"/>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es-ES" dirty="0">
                <a:solidFill>
                  <a:srgbClr val="FFFFFF"/>
                </a:solidFill>
                <a:latin typeface="Times New Roman" pitchFamily="16" charset="0"/>
                <a:ea typeface="Microsoft YaHei" charset="-122"/>
              </a:endParaRPr>
            </a:p>
          </p:txBody>
        </p:sp>
      </p:grpSp>
    </p:spTree>
    <p:extLst>
      <p:ext uri="{BB962C8B-B14F-4D97-AF65-F5344CB8AC3E}">
        <p14:creationId xmlns:p14="http://schemas.microsoft.com/office/powerpoint/2010/main" xmlns="" val="1291597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de </a:t>
            </a:r>
            <a:r>
              <a:rPr lang="en-US" dirty="0" err="1">
                <a:solidFill>
                  <a:srgbClr val="009FE3"/>
                </a:solidFill>
                <a:latin typeface="Gill Sans MT Light"/>
                <a:cs typeface="Gill Sans MT Light"/>
              </a:rPr>
              <a:t>simuladores</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lógica</a:t>
            </a:r>
            <a:r>
              <a:rPr lang="en-US" dirty="0">
                <a:solidFill>
                  <a:srgbClr val="009FE3"/>
                </a:solidFill>
                <a:latin typeface="Gill Sans MT Light"/>
                <a:cs typeface="Gill Sans MT Light"/>
              </a:rPr>
              <a:t> </a:t>
            </a: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
        <p:nvSpPr>
          <p:cNvPr id="4" name="2 Marcador de contenido"/>
          <p:cNvSpPr txBox="1">
            <a:spLocks/>
          </p:cNvSpPr>
          <p:nvPr/>
        </p:nvSpPr>
        <p:spPr bwMode="auto">
          <a:xfrm>
            <a:off x="735807" y="4789537"/>
            <a:ext cx="4248472" cy="720080"/>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lvl="2"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smtClean="0">
                <a:solidFill>
                  <a:srgbClr val="283583"/>
                </a:solidFill>
                <a:ea typeface="Verdana" pitchFamily="34" charset="0"/>
                <a:cs typeface="Verdana" pitchFamily="34" charset="0"/>
              </a:rPr>
              <a:t>Los </a:t>
            </a:r>
            <a:r>
              <a:rPr lang="es-ES" sz="1600" dirty="0">
                <a:solidFill>
                  <a:srgbClr val="283583"/>
                </a:solidFill>
                <a:ea typeface="Verdana" pitchFamily="34" charset="0"/>
                <a:cs typeface="Verdana" pitchFamily="34" charset="0"/>
              </a:rPr>
              <a:t>resultados son descargables por el investigador a través de la aplicación web.</a:t>
            </a:r>
          </a:p>
          <a:p>
            <a:pPr marL="285750" lvl="2"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285750" lvl="2"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285750" lvl="2"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p:txBody>
      </p:sp>
      <p:grpSp>
        <p:nvGrpSpPr>
          <p:cNvPr id="5" name="Group 4"/>
          <p:cNvGrpSpPr/>
          <p:nvPr/>
        </p:nvGrpSpPr>
        <p:grpSpPr>
          <a:xfrm>
            <a:off x="5307753" y="1419225"/>
            <a:ext cx="4608512" cy="5511669"/>
            <a:chOff x="4151784" y="357167"/>
            <a:chExt cx="5472608" cy="6456209"/>
          </a:xfrm>
        </p:grpSpPr>
        <p:sp>
          <p:nvSpPr>
            <p:cNvPr id="6" name="Round Single Corner Rectangle 5"/>
            <p:cNvSpPr/>
            <p:nvPr/>
          </p:nvSpPr>
          <p:spPr bwMode="auto">
            <a:xfrm>
              <a:off x="5015881" y="928164"/>
              <a:ext cx="1802581" cy="747087"/>
            </a:xfrm>
            <a:prstGeom prst="round1Rect">
              <a:avLst/>
            </a:prstGeom>
            <a:gradFill>
              <a:gsLst>
                <a:gs pos="0">
                  <a:srgbClr val="FFC000">
                    <a:alpha val="50000"/>
                  </a:srgbClr>
                </a:gs>
                <a:gs pos="100000">
                  <a:srgbClr val="FFC000"/>
                </a:gs>
                <a:gs pos="100000">
                  <a:srgbClr val="5B9BD5">
                    <a:tint val="44500"/>
                    <a:satMod val="160000"/>
                  </a:srgbClr>
                </a:gs>
                <a:gs pos="100000">
                  <a:srgbClr val="5B9BD5">
                    <a:tint val="23500"/>
                    <a:satMod val="160000"/>
                  </a:srgb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ysClr val="windowText" lastClr="000000"/>
                  </a:solidFill>
                  <a:effectLst/>
                  <a:uLnTx/>
                  <a:uFillTx/>
                  <a:latin typeface="Calibri"/>
                  <a:ea typeface="Calibri"/>
                  <a:cs typeface="Times New Roman"/>
                </a:rPr>
                <a:t>Interfaz Web de definición de simulaciones</a:t>
              </a:r>
            </a:p>
          </p:txBody>
        </p:sp>
        <p:sp>
          <p:nvSpPr>
            <p:cNvPr id="7" name="Can 6"/>
            <p:cNvSpPr/>
            <p:nvPr/>
          </p:nvSpPr>
          <p:spPr bwMode="auto">
            <a:xfrm>
              <a:off x="5089078" y="2364832"/>
              <a:ext cx="1656184" cy="936104"/>
            </a:xfrm>
            <a:prstGeom prst="can">
              <a:avLst/>
            </a:prstGeom>
            <a:gradFill>
              <a:gsLst>
                <a:gs pos="0">
                  <a:srgbClr val="FFC000">
                    <a:alpha val="50000"/>
                  </a:srgbClr>
                </a:gs>
                <a:gs pos="100000">
                  <a:srgbClr val="FFC000"/>
                </a:gs>
                <a:gs pos="100000">
                  <a:srgbClr val="5B9BD5">
                    <a:tint val="44500"/>
                    <a:satMod val="160000"/>
                  </a:srgbClr>
                </a:gs>
                <a:gs pos="100000">
                  <a:srgbClr val="5B9BD5">
                    <a:tint val="23500"/>
                    <a:satMod val="160000"/>
                  </a:srgb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ysClr val="windowText" lastClr="000000"/>
                  </a:solidFill>
                  <a:effectLst/>
                  <a:uLnTx/>
                  <a:uFillTx/>
                  <a:latin typeface="Calibri"/>
                  <a:ea typeface="Calibri"/>
                  <a:cs typeface="Times New Roman"/>
                </a:rPr>
                <a:t>BASE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ysClr val="windowText" lastClr="000000"/>
                  </a:solidFill>
                  <a:effectLst/>
                  <a:uLnTx/>
                  <a:uFillTx/>
                  <a:latin typeface="Calibri"/>
                  <a:ea typeface="Calibri"/>
                  <a:cs typeface="Times New Roman"/>
                </a:rPr>
                <a:t>DATOS</a:t>
              </a:r>
            </a:p>
          </p:txBody>
        </p:sp>
        <p:sp>
          <p:nvSpPr>
            <p:cNvPr id="8" name="Down Arrow 7"/>
            <p:cNvSpPr/>
            <p:nvPr/>
          </p:nvSpPr>
          <p:spPr bwMode="auto">
            <a:xfrm rot="3348753">
              <a:off x="7117846" y="575375"/>
              <a:ext cx="151200" cy="900000"/>
            </a:xfrm>
            <a:prstGeom prst="downArrow">
              <a:avLst/>
            </a:prstGeom>
            <a:gradFill>
              <a:gsLst>
                <a:gs pos="0">
                  <a:srgbClr val="FFC000">
                    <a:alpha val="50000"/>
                  </a:srgbClr>
                </a:gs>
                <a:gs pos="100000">
                  <a:srgbClr val="FFC000"/>
                </a:gs>
                <a:gs pos="100000">
                  <a:srgbClr val="5B9BD5">
                    <a:tint val="44500"/>
                    <a:satMod val="160000"/>
                  </a:srgbClr>
                </a:gs>
                <a:gs pos="100000">
                  <a:srgbClr val="5B9BD5">
                    <a:tint val="23500"/>
                    <a:satMod val="160000"/>
                  </a:srgb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49263" eaLnBrk="1" fontAlgn="base" latinLnBrk="0" hangingPunct="1">
                <a:lnSpc>
                  <a:spcPct val="100000"/>
                </a:lnSpc>
                <a:spcBef>
                  <a:spcPct val="0"/>
                </a:spcBef>
                <a:spcAft>
                  <a:spcPct val="0"/>
                </a:spcAft>
                <a:buClr>
                  <a:srgbClr val="000000"/>
                </a:buClr>
                <a:buSzPct val="100000"/>
                <a:buFontTx/>
                <a:buNone/>
                <a:tabLst/>
                <a:defRPr/>
              </a:pPr>
              <a:endParaRPr kumimoji="0" lang="es-ES" sz="2400" b="0" i="0" u="none" strike="noStrike" kern="0" cap="none" spc="0" normalizeH="0" baseline="0" noProof="0" dirty="0">
                <a:ln>
                  <a:noFill/>
                </a:ln>
                <a:solidFill>
                  <a:sysClr val="window" lastClr="FFFFFF"/>
                </a:solidFill>
                <a:effectLst/>
                <a:uLnTx/>
                <a:uFillTx/>
                <a:latin typeface="Times New Roman" pitchFamily="16" charset="0"/>
                <a:ea typeface="Microsoft YaHei" charset="-122"/>
              </a:endParaRPr>
            </a:p>
          </p:txBody>
        </p:sp>
        <p:sp>
          <p:nvSpPr>
            <p:cNvPr id="9" name="Round Single Corner Rectangle 8"/>
            <p:cNvSpPr/>
            <p:nvPr/>
          </p:nvSpPr>
          <p:spPr bwMode="auto">
            <a:xfrm>
              <a:off x="5185412" y="3973478"/>
              <a:ext cx="1802581" cy="747087"/>
            </a:xfrm>
            <a:prstGeom prst="round1Rect">
              <a:avLst/>
            </a:prstGeom>
            <a:gradFill>
              <a:gsLst>
                <a:gs pos="0">
                  <a:srgbClr val="FFC000">
                    <a:alpha val="50000"/>
                  </a:srgbClr>
                </a:gs>
                <a:gs pos="100000">
                  <a:srgbClr val="FFC000"/>
                </a:gs>
                <a:gs pos="100000">
                  <a:srgbClr val="5B9BD5">
                    <a:tint val="44500"/>
                    <a:satMod val="160000"/>
                  </a:srgbClr>
                </a:gs>
                <a:gs pos="100000">
                  <a:srgbClr val="5B9BD5">
                    <a:tint val="23500"/>
                    <a:satMod val="160000"/>
                  </a:srgb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ysClr val="windowText" lastClr="000000"/>
                  </a:solidFill>
                  <a:effectLst/>
                  <a:uLnTx/>
                  <a:uFillTx/>
                  <a:latin typeface="Calibri"/>
                  <a:ea typeface="Calibri"/>
                  <a:cs typeface="Times New Roman"/>
                </a:rPr>
                <a:t>Servicio Web de acceso a datos</a:t>
              </a:r>
            </a:p>
          </p:txBody>
        </p:sp>
        <p:sp>
          <p:nvSpPr>
            <p:cNvPr id="10" name="Round Single Corner Rectangle 9"/>
            <p:cNvSpPr/>
            <p:nvPr/>
          </p:nvSpPr>
          <p:spPr bwMode="auto">
            <a:xfrm>
              <a:off x="5229524" y="5414413"/>
              <a:ext cx="1802581" cy="747087"/>
            </a:xfrm>
            <a:prstGeom prst="round1Rect">
              <a:avLst/>
            </a:prstGeom>
            <a:gradFill>
              <a:gsLst>
                <a:gs pos="0">
                  <a:srgbClr val="FFC000">
                    <a:alpha val="50000"/>
                  </a:srgbClr>
                </a:gs>
                <a:gs pos="100000">
                  <a:srgbClr val="FFC000"/>
                </a:gs>
                <a:gs pos="100000">
                  <a:srgbClr val="5B9BD5">
                    <a:tint val="44500"/>
                    <a:satMod val="160000"/>
                  </a:srgbClr>
                </a:gs>
                <a:gs pos="100000">
                  <a:srgbClr val="5B9BD5">
                    <a:tint val="23500"/>
                    <a:satMod val="160000"/>
                  </a:srgb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ysClr val="windowText" lastClr="000000"/>
                  </a:solidFill>
                  <a:effectLst/>
                  <a:uLnTx/>
                  <a:uFillTx/>
                  <a:latin typeface="Calibri"/>
                  <a:ea typeface="Calibri"/>
                  <a:cs typeface="Times New Roman"/>
                </a:rPr>
                <a:t>Módulo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ysClr val="windowText" lastClr="000000"/>
                  </a:solidFill>
                  <a:effectLst/>
                  <a:uLnTx/>
                  <a:uFillTx/>
                  <a:latin typeface="Calibri"/>
                  <a:ea typeface="Calibri"/>
                  <a:cs typeface="Times New Roman"/>
                </a:rPr>
                <a:t>servidor</a:t>
              </a:r>
            </a:p>
          </p:txBody>
        </p:sp>
        <p:sp>
          <p:nvSpPr>
            <p:cNvPr id="12" name="Down Arrow 11"/>
            <p:cNvSpPr/>
            <p:nvPr/>
          </p:nvSpPr>
          <p:spPr bwMode="auto">
            <a:xfrm rot="7180007">
              <a:off x="7366650" y="5470112"/>
              <a:ext cx="166274" cy="900000"/>
            </a:xfrm>
            <a:prstGeom prst="downArrow">
              <a:avLst/>
            </a:prstGeom>
            <a:gradFill>
              <a:gsLst>
                <a:gs pos="0">
                  <a:srgbClr val="FFC000">
                    <a:alpha val="50000"/>
                  </a:srgbClr>
                </a:gs>
                <a:gs pos="100000">
                  <a:srgbClr val="FFC000"/>
                </a:gs>
                <a:gs pos="100000">
                  <a:srgbClr val="5B9BD5">
                    <a:tint val="44500"/>
                    <a:satMod val="160000"/>
                  </a:srgbClr>
                </a:gs>
                <a:gs pos="100000">
                  <a:srgbClr val="5B9BD5">
                    <a:tint val="23500"/>
                    <a:satMod val="160000"/>
                  </a:srgb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49263" eaLnBrk="1" fontAlgn="base" latinLnBrk="0" hangingPunct="1">
                <a:lnSpc>
                  <a:spcPct val="100000"/>
                </a:lnSpc>
                <a:spcBef>
                  <a:spcPct val="0"/>
                </a:spcBef>
                <a:spcAft>
                  <a:spcPct val="0"/>
                </a:spcAft>
                <a:buClr>
                  <a:srgbClr val="000000"/>
                </a:buClr>
                <a:buSzPct val="100000"/>
                <a:buFontTx/>
                <a:buNone/>
                <a:tabLst/>
                <a:defRPr/>
              </a:pPr>
              <a:endParaRPr kumimoji="0" lang="es-ES" sz="2400" b="0" i="0" u="none" strike="noStrike" kern="0" cap="none" spc="0" normalizeH="0" baseline="0" noProof="0" dirty="0">
                <a:ln>
                  <a:noFill/>
                </a:ln>
                <a:solidFill>
                  <a:sysClr val="window" lastClr="FFFFFF"/>
                </a:solidFill>
                <a:effectLst/>
                <a:uLnTx/>
                <a:uFillTx/>
                <a:latin typeface="Times New Roman" pitchFamily="16" charset="0"/>
                <a:ea typeface="Microsoft YaHei" charset="-122"/>
              </a:endParaRPr>
            </a:p>
          </p:txBody>
        </p:sp>
        <p:sp>
          <p:nvSpPr>
            <p:cNvPr id="13" name="Rectangle 12"/>
            <p:cNvSpPr/>
            <p:nvPr/>
          </p:nvSpPr>
          <p:spPr bwMode="auto">
            <a:xfrm>
              <a:off x="4151784" y="5301208"/>
              <a:ext cx="5184576" cy="1512168"/>
            </a:xfrm>
            <a:prstGeom prst="rect">
              <a:avLst/>
            </a:prstGeom>
            <a:noFill/>
            <a:ln w="28575" cap="flat" cmpd="sng" algn="ctr">
              <a:solidFill>
                <a:srgbClr val="00206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49263" eaLnBrk="1" fontAlgn="base" latinLnBrk="0" hangingPunct="1">
                <a:lnSpc>
                  <a:spcPct val="100000"/>
                </a:lnSpc>
                <a:spcBef>
                  <a:spcPct val="0"/>
                </a:spcBef>
                <a:spcAft>
                  <a:spcPct val="0"/>
                </a:spcAft>
                <a:buClr>
                  <a:srgbClr val="000000"/>
                </a:buClr>
                <a:buSzPct val="100000"/>
                <a:buFontTx/>
                <a:buNone/>
                <a:tabLst/>
                <a:defRPr/>
              </a:pPr>
              <a:endParaRPr kumimoji="0" lang="es-ES" sz="2400" b="0" i="0" u="none" strike="noStrike" kern="0" cap="none" spc="0" normalizeH="0" baseline="0" noProof="0">
                <a:ln>
                  <a:noFill/>
                </a:ln>
                <a:solidFill>
                  <a:sysClr val="window" lastClr="FFFFFF"/>
                </a:solidFill>
                <a:effectLst/>
                <a:uLnTx/>
                <a:uFillTx/>
                <a:latin typeface="Times New Roman" pitchFamily="16" charset="0"/>
                <a:ea typeface="Microsoft YaHei" charset="-122"/>
              </a:endParaRPr>
            </a:p>
          </p:txBody>
        </p:sp>
        <p:sp>
          <p:nvSpPr>
            <p:cNvPr id="14" name="Cloud 13"/>
            <p:cNvSpPr/>
            <p:nvPr/>
          </p:nvSpPr>
          <p:spPr bwMode="auto">
            <a:xfrm>
              <a:off x="7810512" y="6025308"/>
              <a:ext cx="1460162" cy="716060"/>
            </a:xfrm>
            <a:prstGeom prst="cloud">
              <a:avLst/>
            </a:prstGeom>
            <a:gradFill>
              <a:gsLst>
                <a:gs pos="0">
                  <a:srgbClr val="FFC000">
                    <a:alpha val="50000"/>
                  </a:srgbClr>
                </a:gs>
                <a:gs pos="100000">
                  <a:srgbClr val="FFC000"/>
                </a:gs>
                <a:gs pos="100000">
                  <a:srgbClr val="5B9BD5">
                    <a:tint val="44500"/>
                    <a:satMod val="160000"/>
                  </a:srgbClr>
                </a:gs>
                <a:gs pos="100000">
                  <a:srgbClr val="5B9BD5">
                    <a:tint val="23500"/>
                    <a:satMod val="160000"/>
                  </a:srgb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ysClr val="windowText" lastClr="000000"/>
                  </a:solidFill>
                  <a:effectLst/>
                  <a:uLnTx/>
                  <a:uFillTx/>
                  <a:latin typeface="Calibri"/>
                  <a:ea typeface="Calibri"/>
                  <a:cs typeface="Times New Roman"/>
                </a:rPr>
                <a:t>SAS</a:t>
              </a:r>
            </a:p>
          </p:txBody>
        </p:sp>
        <p:sp>
          <p:nvSpPr>
            <p:cNvPr id="15" name="Rectangle 14"/>
            <p:cNvSpPr/>
            <p:nvPr/>
          </p:nvSpPr>
          <p:spPr bwMode="auto">
            <a:xfrm>
              <a:off x="7896200" y="5026292"/>
              <a:ext cx="1728192" cy="3469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rgbClr val="002060"/>
                  </a:solidFill>
                  <a:effectLst/>
                  <a:uLnTx/>
                  <a:uFillTx/>
                  <a:latin typeface="Calibri"/>
                  <a:ea typeface="Calibri"/>
                  <a:cs typeface="Times New Roman"/>
                </a:rPr>
                <a:t>Equipo con SAS</a:t>
              </a:r>
            </a:p>
          </p:txBody>
        </p:sp>
        <p:pic>
          <p:nvPicPr>
            <p:cNvPr id="16"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58178" y="357167"/>
              <a:ext cx="609524" cy="596825"/>
            </a:xfrm>
            <a:prstGeom prst="rect">
              <a:avLst/>
            </a:prstGeom>
          </p:spPr>
        </p:pic>
        <p:sp>
          <p:nvSpPr>
            <p:cNvPr id="17" name="Rectangle 20"/>
            <p:cNvSpPr/>
            <p:nvPr/>
          </p:nvSpPr>
          <p:spPr bwMode="auto">
            <a:xfrm>
              <a:off x="7810512" y="1000108"/>
              <a:ext cx="1460162" cy="30159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a:ln>
                    <a:noFill/>
                  </a:ln>
                  <a:solidFill>
                    <a:sysClr val="windowText" lastClr="000000"/>
                  </a:solidFill>
                  <a:effectLst/>
                  <a:uLnTx/>
                  <a:uFillTx/>
                  <a:latin typeface="Calibri"/>
                  <a:ea typeface="Calibri"/>
                  <a:cs typeface="Times New Roman"/>
                </a:rPr>
                <a:t>Investigador</a:t>
              </a:r>
              <a:endParaRPr kumimoji="0" lang="es-ES" sz="1400" b="1"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18" name="Down Arrow 14"/>
            <p:cNvSpPr/>
            <p:nvPr/>
          </p:nvSpPr>
          <p:spPr bwMode="auto">
            <a:xfrm rot="3348753" flipH="1" flipV="1">
              <a:off x="7201077" y="730394"/>
              <a:ext cx="130956" cy="1074893"/>
            </a:xfrm>
            <a:prstGeom prst="downArrow">
              <a:avLst/>
            </a:prstGeom>
            <a:gradFill>
              <a:gsLst>
                <a:gs pos="0">
                  <a:srgbClr val="FFC000">
                    <a:alpha val="50000"/>
                  </a:srgbClr>
                </a:gs>
                <a:gs pos="100000">
                  <a:srgbClr val="FFC000"/>
                </a:gs>
                <a:gs pos="100000">
                  <a:srgbClr val="5B9BD5">
                    <a:tint val="44500"/>
                    <a:satMod val="160000"/>
                  </a:srgbClr>
                </a:gs>
                <a:gs pos="100000">
                  <a:srgbClr val="5B9BD5">
                    <a:tint val="23500"/>
                    <a:satMod val="160000"/>
                  </a:srgb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49263" eaLnBrk="1" fontAlgn="base" latinLnBrk="0" hangingPunct="1">
                <a:lnSpc>
                  <a:spcPct val="100000"/>
                </a:lnSpc>
                <a:spcBef>
                  <a:spcPct val="0"/>
                </a:spcBef>
                <a:spcAft>
                  <a:spcPct val="0"/>
                </a:spcAft>
                <a:buClr>
                  <a:srgbClr val="000000"/>
                </a:buClr>
                <a:buSzPct val="100000"/>
                <a:buFontTx/>
                <a:buNone/>
                <a:tabLst/>
                <a:defRPr/>
              </a:pPr>
              <a:endParaRPr kumimoji="0" lang="es-ES" sz="2400" b="0" i="0" u="none" strike="noStrike" kern="0" cap="none" spc="0" normalizeH="0" baseline="0" noProof="0" dirty="0">
                <a:ln>
                  <a:noFill/>
                </a:ln>
                <a:solidFill>
                  <a:sysClr val="window" lastClr="FFFFFF"/>
                </a:solidFill>
                <a:effectLst/>
                <a:uLnTx/>
                <a:uFillTx/>
                <a:latin typeface="Times New Roman" pitchFamily="16" charset="0"/>
                <a:ea typeface="Microsoft YaHei" charset="-122"/>
              </a:endParaRPr>
            </a:p>
          </p:txBody>
        </p:sp>
        <p:sp>
          <p:nvSpPr>
            <p:cNvPr id="19" name="Down Arrow 18"/>
            <p:cNvSpPr/>
            <p:nvPr/>
          </p:nvSpPr>
          <p:spPr bwMode="auto">
            <a:xfrm rot="7180007" flipV="1">
              <a:off x="7345842" y="5752907"/>
              <a:ext cx="144401" cy="821099"/>
            </a:xfrm>
            <a:prstGeom prst="downArrow">
              <a:avLst/>
            </a:prstGeom>
            <a:gradFill>
              <a:gsLst>
                <a:gs pos="0">
                  <a:srgbClr val="FFC000">
                    <a:alpha val="50000"/>
                  </a:srgbClr>
                </a:gs>
                <a:gs pos="100000">
                  <a:srgbClr val="FFC000"/>
                </a:gs>
                <a:gs pos="100000">
                  <a:srgbClr val="5B9BD5">
                    <a:tint val="44500"/>
                    <a:satMod val="160000"/>
                  </a:srgbClr>
                </a:gs>
                <a:gs pos="100000">
                  <a:srgbClr val="5B9BD5">
                    <a:tint val="23500"/>
                    <a:satMod val="160000"/>
                  </a:srgb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49263" eaLnBrk="1" fontAlgn="base" latinLnBrk="0" hangingPunct="1">
                <a:lnSpc>
                  <a:spcPct val="100000"/>
                </a:lnSpc>
                <a:spcBef>
                  <a:spcPct val="0"/>
                </a:spcBef>
                <a:spcAft>
                  <a:spcPct val="0"/>
                </a:spcAft>
                <a:buClr>
                  <a:srgbClr val="000000"/>
                </a:buClr>
                <a:buSzPct val="100000"/>
                <a:buFontTx/>
                <a:buNone/>
                <a:tabLst/>
                <a:defRPr/>
              </a:pPr>
              <a:endParaRPr kumimoji="0" lang="es-ES" sz="2400" b="0" i="0" u="none" strike="noStrike" kern="0" cap="none" spc="0" normalizeH="0" baseline="0" noProof="0" dirty="0">
                <a:ln>
                  <a:noFill/>
                </a:ln>
                <a:solidFill>
                  <a:sysClr val="window" lastClr="FFFFFF"/>
                </a:solidFill>
                <a:effectLst/>
                <a:uLnTx/>
                <a:uFillTx/>
                <a:latin typeface="Times New Roman" pitchFamily="16" charset="0"/>
                <a:ea typeface="Microsoft YaHei" charset="-122"/>
              </a:endParaRPr>
            </a:p>
          </p:txBody>
        </p:sp>
        <p:sp>
          <p:nvSpPr>
            <p:cNvPr id="20" name="Down Arrow 122"/>
            <p:cNvSpPr/>
            <p:nvPr/>
          </p:nvSpPr>
          <p:spPr bwMode="auto">
            <a:xfrm>
              <a:off x="6589472" y="1769266"/>
              <a:ext cx="135632" cy="659603"/>
            </a:xfrm>
            <a:prstGeom prst="downArrow">
              <a:avLst/>
            </a:prstGeom>
            <a:gradFill>
              <a:gsLst>
                <a:gs pos="0">
                  <a:srgbClr val="FFC000">
                    <a:alpha val="50000"/>
                  </a:srgbClr>
                </a:gs>
                <a:gs pos="100000">
                  <a:srgbClr val="FFC000"/>
                </a:gs>
                <a:gs pos="100000">
                  <a:srgbClr val="5B9BD5">
                    <a:tint val="44500"/>
                    <a:satMod val="160000"/>
                  </a:srgbClr>
                </a:gs>
                <a:gs pos="100000">
                  <a:srgbClr val="5B9BD5">
                    <a:tint val="23500"/>
                    <a:satMod val="160000"/>
                  </a:srgb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 typeface="Times New Roman" pitchFamily="16" charset="0"/>
                <a:buNone/>
                <a:tabLst/>
                <a:defRPr/>
              </a:pPr>
              <a:endParaRPr kumimoji="0" lang="es-ES" sz="1800" b="0" i="0" u="none" strike="noStrike" kern="0" cap="none" spc="0" normalizeH="0" baseline="0" noProof="0" dirty="0">
                <a:ln>
                  <a:noFill/>
                </a:ln>
                <a:solidFill>
                  <a:srgbClr val="FFFFFF"/>
                </a:solidFill>
                <a:effectLst/>
                <a:uLnTx/>
                <a:uFillTx/>
                <a:latin typeface="Times New Roman" pitchFamily="16" charset="0"/>
                <a:ea typeface="Microsoft YaHei" charset="-122"/>
              </a:endParaRPr>
            </a:p>
          </p:txBody>
        </p:sp>
        <p:sp>
          <p:nvSpPr>
            <p:cNvPr id="21" name="Down Arrow 124"/>
            <p:cNvSpPr/>
            <p:nvPr/>
          </p:nvSpPr>
          <p:spPr bwMode="auto">
            <a:xfrm flipV="1">
              <a:off x="5376960" y="3300936"/>
              <a:ext cx="147537" cy="672541"/>
            </a:xfrm>
            <a:prstGeom prst="downArrow">
              <a:avLst/>
            </a:prstGeom>
            <a:gradFill>
              <a:gsLst>
                <a:gs pos="0">
                  <a:srgbClr val="FFC000">
                    <a:alpha val="50000"/>
                  </a:srgbClr>
                </a:gs>
                <a:gs pos="100000">
                  <a:srgbClr val="FFC000"/>
                </a:gs>
                <a:gs pos="100000">
                  <a:srgbClr val="5B9BD5">
                    <a:tint val="44500"/>
                    <a:satMod val="160000"/>
                  </a:srgbClr>
                </a:gs>
                <a:gs pos="100000">
                  <a:srgbClr val="5B9BD5">
                    <a:tint val="23500"/>
                    <a:satMod val="160000"/>
                  </a:srgb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 typeface="Times New Roman" pitchFamily="16" charset="0"/>
                <a:buNone/>
                <a:tabLst/>
                <a:defRPr/>
              </a:pPr>
              <a:endParaRPr kumimoji="0" lang="es-ES" sz="1800" b="0" i="0" u="none" strike="noStrike" kern="0" cap="none" spc="0" normalizeH="0" baseline="0" noProof="0" dirty="0">
                <a:ln>
                  <a:noFill/>
                </a:ln>
                <a:solidFill>
                  <a:srgbClr val="FFFFFF"/>
                </a:solidFill>
                <a:effectLst/>
                <a:uLnTx/>
                <a:uFillTx/>
                <a:latin typeface="Times New Roman" pitchFamily="16" charset="0"/>
                <a:ea typeface="Microsoft YaHei" charset="-122"/>
              </a:endParaRPr>
            </a:p>
          </p:txBody>
        </p:sp>
        <p:sp>
          <p:nvSpPr>
            <p:cNvPr id="22" name="Down Arrow 17"/>
            <p:cNvSpPr/>
            <p:nvPr/>
          </p:nvSpPr>
          <p:spPr bwMode="auto">
            <a:xfrm>
              <a:off x="6640848" y="4725145"/>
              <a:ext cx="169532" cy="683411"/>
            </a:xfrm>
            <a:prstGeom prst="downArrow">
              <a:avLst/>
            </a:prstGeom>
            <a:gradFill>
              <a:gsLst>
                <a:gs pos="0">
                  <a:srgbClr val="FFC000">
                    <a:alpha val="50000"/>
                  </a:srgbClr>
                </a:gs>
                <a:gs pos="100000">
                  <a:srgbClr val="FFC000"/>
                </a:gs>
                <a:gs pos="100000">
                  <a:srgbClr val="5B9BD5">
                    <a:tint val="44500"/>
                    <a:satMod val="160000"/>
                  </a:srgbClr>
                </a:gs>
                <a:gs pos="100000">
                  <a:srgbClr val="5B9BD5">
                    <a:tint val="23500"/>
                    <a:satMod val="160000"/>
                  </a:srgb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49263" eaLnBrk="1" fontAlgn="base" latinLnBrk="0" hangingPunct="1">
                <a:lnSpc>
                  <a:spcPct val="100000"/>
                </a:lnSpc>
                <a:spcBef>
                  <a:spcPct val="0"/>
                </a:spcBef>
                <a:spcAft>
                  <a:spcPct val="0"/>
                </a:spcAft>
                <a:buClr>
                  <a:srgbClr val="000000"/>
                </a:buClr>
                <a:buSzPct val="100000"/>
                <a:buFontTx/>
                <a:buNone/>
                <a:tabLst/>
                <a:defRPr/>
              </a:pPr>
              <a:endParaRPr kumimoji="0" lang="es-ES" sz="2400" b="0" i="0" u="none" strike="noStrike" kern="0" cap="none" spc="0" normalizeH="0" baseline="0" noProof="0" dirty="0">
                <a:ln>
                  <a:noFill/>
                </a:ln>
                <a:solidFill>
                  <a:sysClr val="window" lastClr="FFFFFF"/>
                </a:solidFill>
                <a:effectLst/>
                <a:uLnTx/>
                <a:uFillTx/>
                <a:latin typeface="Times New Roman" pitchFamily="16" charset="0"/>
                <a:ea typeface="Microsoft YaHei" charset="-122"/>
              </a:endParaRPr>
            </a:p>
          </p:txBody>
        </p:sp>
        <p:sp>
          <p:nvSpPr>
            <p:cNvPr id="23" name="Down Arrow 16"/>
            <p:cNvSpPr/>
            <p:nvPr/>
          </p:nvSpPr>
          <p:spPr bwMode="auto">
            <a:xfrm>
              <a:off x="6589472" y="3284984"/>
              <a:ext cx="147539" cy="688493"/>
            </a:xfrm>
            <a:prstGeom prst="downArrow">
              <a:avLst/>
            </a:prstGeom>
            <a:gradFill>
              <a:gsLst>
                <a:gs pos="0">
                  <a:srgbClr val="FFC000">
                    <a:alpha val="50000"/>
                  </a:srgbClr>
                </a:gs>
                <a:gs pos="100000">
                  <a:srgbClr val="FFC000"/>
                </a:gs>
                <a:gs pos="100000">
                  <a:srgbClr val="5B9BD5">
                    <a:tint val="44500"/>
                    <a:satMod val="160000"/>
                  </a:srgbClr>
                </a:gs>
                <a:gs pos="100000">
                  <a:srgbClr val="5B9BD5">
                    <a:tint val="23500"/>
                    <a:satMod val="160000"/>
                  </a:srgb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49263" eaLnBrk="1" fontAlgn="base" latinLnBrk="0" hangingPunct="1">
                <a:lnSpc>
                  <a:spcPct val="100000"/>
                </a:lnSpc>
                <a:spcBef>
                  <a:spcPct val="0"/>
                </a:spcBef>
                <a:spcAft>
                  <a:spcPct val="0"/>
                </a:spcAft>
                <a:buClr>
                  <a:srgbClr val="000000"/>
                </a:buClr>
                <a:buSzPct val="100000"/>
                <a:buFontTx/>
                <a:buNone/>
                <a:tabLst/>
                <a:defRPr/>
              </a:pPr>
              <a:endParaRPr kumimoji="0" lang="es-ES" sz="2400" b="0" i="0" u="none" strike="noStrike" kern="0" cap="none" spc="0" normalizeH="0" baseline="0" noProof="0" dirty="0">
                <a:ln>
                  <a:noFill/>
                </a:ln>
                <a:solidFill>
                  <a:sysClr val="window" lastClr="FFFFFF"/>
                </a:solidFill>
                <a:effectLst/>
                <a:uLnTx/>
                <a:uFillTx/>
                <a:latin typeface="Times New Roman" pitchFamily="16" charset="0"/>
                <a:ea typeface="Microsoft YaHei" charset="-122"/>
              </a:endParaRPr>
            </a:p>
          </p:txBody>
        </p:sp>
        <p:sp>
          <p:nvSpPr>
            <p:cNvPr id="24" name="Down Arrow 128"/>
            <p:cNvSpPr/>
            <p:nvPr/>
          </p:nvSpPr>
          <p:spPr bwMode="auto">
            <a:xfrm flipV="1">
              <a:off x="5283526" y="4720564"/>
              <a:ext cx="169532" cy="693848"/>
            </a:xfrm>
            <a:prstGeom prst="downArrow">
              <a:avLst/>
            </a:prstGeom>
            <a:gradFill>
              <a:gsLst>
                <a:gs pos="0">
                  <a:srgbClr val="FFC000">
                    <a:alpha val="50000"/>
                  </a:srgbClr>
                </a:gs>
                <a:gs pos="100000">
                  <a:srgbClr val="FFC000"/>
                </a:gs>
                <a:gs pos="100000">
                  <a:srgbClr val="5B9BD5">
                    <a:tint val="44500"/>
                    <a:satMod val="160000"/>
                  </a:srgbClr>
                </a:gs>
                <a:gs pos="100000">
                  <a:srgbClr val="5B9BD5">
                    <a:tint val="23500"/>
                    <a:satMod val="160000"/>
                  </a:srgb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 typeface="Times New Roman" pitchFamily="16" charset="0"/>
                <a:buNone/>
                <a:tabLst/>
                <a:defRPr/>
              </a:pPr>
              <a:endParaRPr kumimoji="0" lang="es-ES" sz="1800" b="0" i="0" u="none" strike="noStrike" kern="0" cap="none" spc="0" normalizeH="0" baseline="0" noProof="0" dirty="0">
                <a:ln>
                  <a:noFill/>
                </a:ln>
                <a:solidFill>
                  <a:srgbClr val="FFFFFF"/>
                </a:solidFill>
                <a:effectLst/>
                <a:uLnTx/>
                <a:uFillTx/>
                <a:latin typeface="Times New Roman" pitchFamily="16" charset="0"/>
                <a:ea typeface="Microsoft YaHei" charset="-122"/>
              </a:endParaRPr>
            </a:p>
          </p:txBody>
        </p:sp>
        <p:sp>
          <p:nvSpPr>
            <p:cNvPr id="25" name="Down Arrow 124"/>
            <p:cNvSpPr/>
            <p:nvPr/>
          </p:nvSpPr>
          <p:spPr bwMode="auto">
            <a:xfrm flipV="1">
              <a:off x="5381621" y="1684890"/>
              <a:ext cx="147537" cy="672541"/>
            </a:xfrm>
            <a:prstGeom prst="downArrow">
              <a:avLst/>
            </a:prstGeom>
            <a:gradFill>
              <a:gsLst>
                <a:gs pos="0">
                  <a:srgbClr val="FFC000">
                    <a:alpha val="50000"/>
                  </a:srgbClr>
                </a:gs>
                <a:gs pos="100000">
                  <a:srgbClr val="FFC000"/>
                </a:gs>
                <a:gs pos="100000">
                  <a:srgbClr val="5B9BD5">
                    <a:tint val="44500"/>
                    <a:satMod val="160000"/>
                  </a:srgbClr>
                </a:gs>
                <a:gs pos="100000">
                  <a:srgbClr val="5B9BD5">
                    <a:tint val="23500"/>
                    <a:satMod val="160000"/>
                  </a:srgb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 typeface="Times New Roman" pitchFamily="16" charset="0"/>
                <a:buNone/>
                <a:tabLst/>
                <a:defRPr/>
              </a:pPr>
              <a:endParaRPr kumimoji="0" lang="es-ES" sz="1800" b="0" i="0" u="none" strike="noStrike" kern="0" cap="none" spc="0" normalizeH="0" baseline="0" noProof="0" dirty="0">
                <a:ln>
                  <a:noFill/>
                </a:ln>
                <a:solidFill>
                  <a:srgbClr val="FFFFFF"/>
                </a:solidFill>
                <a:effectLst/>
                <a:uLnTx/>
                <a:uFillTx/>
                <a:latin typeface="Times New Roman" pitchFamily="16" charset="0"/>
                <a:ea typeface="Microsoft YaHei" charset="-122"/>
              </a:endParaRPr>
            </a:p>
          </p:txBody>
        </p:sp>
      </p:grpSp>
    </p:spTree>
    <p:extLst>
      <p:ext uri="{BB962C8B-B14F-4D97-AF65-F5344CB8AC3E}">
        <p14:creationId xmlns:p14="http://schemas.microsoft.com/office/powerpoint/2010/main" xmlns="" val="1291597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de </a:t>
            </a:r>
            <a:r>
              <a:rPr lang="en-US" dirty="0" err="1">
                <a:solidFill>
                  <a:srgbClr val="009FE3"/>
                </a:solidFill>
                <a:latin typeface="Gill Sans MT Light"/>
                <a:cs typeface="Gill Sans MT Light"/>
              </a:rPr>
              <a:t>simuladores</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lógica</a:t>
            </a:r>
            <a:r>
              <a:rPr lang="en-US" dirty="0">
                <a:solidFill>
                  <a:srgbClr val="009FE3"/>
                </a:solidFill>
                <a:latin typeface="Gill Sans MT Light"/>
                <a:cs typeface="Gill Sans MT Light"/>
              </a:rPr>
              <a:t> </a:t>
            </a:r>
            <a:r>
              <a:rPr lang="en-US" dirty="0" smtClean="0">
                <a:solidFill>
                  <a:srgbClr val="009FE3"/>
                </a:solidFill>
                <a:latin typeface="Gill Sans MT Light"/>
                <a:cs typeface="Gill Sans MT Light"/>
              </a:rPr>
              <a:t>(2)</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549177"/>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175" algn="just">
              <a:spcBef>
                <a:spcPts val="700"/>
              </a:spcBef>
              <a:buClr>
                <a:srgbClr val="3333CC"/>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800" b="1" u="sng" dirty="0">
                <a:solidFill>
                  <a:srgbClr val="283583"/>
                </a:solidFill>
                <a:ea typeface="Verdana" pitchFamily="34" charset="0"/>
                <a:cs typeface="Verdana" pitchFamily="34" charset="0"/>
              </a:rPr>
              <a:t>1</a:t>
            </a:r>
            <a:r>
              <a:rPr lang="es-ES" sz="1800" b="1" u="sng" dirty="0" smtClean="0">
                <a:solidFill>
                  <a:srgbClr val="283583"/>
                </a:solidFill>
                <a:ea typeface="Verdana" pitchFamily="34" charset="0"/>
                <a:cs typeface="Verdana" pitchFamily="34" charset="0"/>
              </a:rPr>
              <a:t>.- </a:t>
            </a:r>
            <a:r>
              <a:rPr lang="es-ES" sz="1800" b="1" u="sng" dirty="0">
                <a:solidFill>
                  <a:srgbClr val="283583"/>
                </a:solidFill>
                <a:ea typeface="Verdana" pitchFamily="34" charset="0"/>
                <a:cs typeface="Verdana" pitchFamily="34" charset="0"/>
              </a:rPr>
              <a:t>Interfaz web del simulador. Entorno de desarrollo.</a:t>
            </a:r>
          </a:p>
          <a:p>
            <a:pPr marL="793750" lvl="1" indent="-333375"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Es la </a:t>
            </a:r>
            <a:r>
              <a:rPr lang="es-ES" sz="1600" b="1" dirty="0">
                <a:solidFill>
                  <a:srgbClr val="283583"/>
                </a:solidFill>
                <a:ea typeface="Verdana" pitchFamily="34" charset="0"/>
                <a:cs typeface="Verdana" pitchFamily="34" charset="0"/>
              </a:rPr>
              <a:t>encargada</a:t>
            </a:r>
            <a:r>
              <a:rPr lang="es-ES" sz="1600" dirty="0">
                <a:solidFill>
                  <a:srgbClr val="283583"/>
                </a:solidFill>
                <a:ea typeface="Verdana" pitchFamily="34" charset="0"/>
                <a:cs typeface="Verdana" pitchFamily="34" charset="0"/>
              </a:rPr>
              <a:t> de </a:t>
            </a:r>
            <a:r>
              <a:rPr lang="es-ES" sz="1600" b="1" dirty="0">
                <a:solidFill>
                  <a:srgbClr val="283583"/>
                </a:solidFill>
                <a:ea typeface="Verdana" pitchFamily="34" charset="0"/>
                <a:cs typeface="Verdana" pitchFamily="34" charset="0"/>
              </a:rPr>
              <a:t>mostrar la interfaz de usuario al cliente e interactuar </a:t>
            </a:r>
            <a:r>
              <a:rPr lang="es-ES" sz="1600" dirty="0">
                <a:solidFill>
                  <a:srgbClr val="283583"/>
                </a:solidFill>
                <a:ea typeface="Verdana" pitchFamily="34" charset="0"/>
                <a:cs typeface="Verdana" pitchFamily="34" charset="0"/>
              </a:rPr>
              <a:t>con él</a:t>
            </a:r>
            <a:r>
              <a:rPr lang="es-ES" sz="1600" dirty="0" smtClean="0">
                <a:solidFill>
                  <a:srgbClr val="283583"/>
                </a:solidFill>
                <a:ea typeface="Verdana" pitchFamily="34" charset="0"/>
                <a:cs typeface="Verdana" pitchFamily="34" charset="0"/>
              </a:rPr>
              <a:t>.</a:t>
            </a:r>
          </a:p>
          <a:p>
            <a:pPr marL="746125" lvl="1" indent="-28575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793750" lvl="1" indent="-333375"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La herramienta de desarrollo seleccionada es </a:t>
            </a:r>
            <a:r>
              <a:rPr lang="es-ES" sz="1600" b="1" dirty="0">
                <a:solidFill>
                  <a:srgbClr val="283583"/>
                </a:solidFill>
                <a:ea typeface="Verdana" pitchFamily="34" charset="0"/>
                <a:cs typeface="Verdana" pitchFamily="34" charset="0"/>
              </a:rPr>
              <a:t>Microsoft Visual Studio</a:t>
            </a:r>
            <a:r>
              <a:rPr lang="es-ES" sz="1600" dirty="0">
                <a:solidFill>
                  <a:srgbClr val="283583"/>
                </a:solidFill>
                <a:ea typeface="Verdana" pitchFamily="34" charset="0"/>
                <a:cs typeface="Verdana" pitchFamily="34" charset="0"/>
              </a:rPr>
              <a:t>:</a:t>
            </a:r>
          </a:p>
          <a:p>
            <a:pPr marL="1250950" lvl="2" indent="-333375"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Minimizar los riesgos de implantación y facilitar la integración en los sistemas del Ministerio. </a:t>
            </a:r>
          </a:p>
          <a:p>
            <a:pPr marL="1250950" lvl="2" indent="-333375"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El personal  IEF cuenta con conocimiento en desarrollo con Visual Studio. </a:t>
            </a:r>
            <a:endParaRPr lang="es-ES" sz="1600" dirty="0" smtClean="0">
              <a:solidFill>
                <a:srgbClr val="283583"/>
              </a:solidFill>
              <a:ea typeface="Verdana" pitchFamily="34" charset="0"/>
              <a:cs typeface="Verdana" pitchFamily="34" charset="0"/>
            </a:endParaRPr>
          </a:p>
          <a:p>
            <a:pPr marL="1203325" lvl="2" indent="-28575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793750" lvl="1" indent="-333375"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Además </a:t>
            </a:r>
            <a:r>
              <a:rPr lang="es-ES" sz="1600" b="1" dirty="0">
                <a:solidFill>
                  <a:srgbClr val="283583"/>
                </a:solidFill>
                <a:ea typeface="Verdana" pitchFamily="34" charset="0"/>
                <a:cs typeface="Verdana" pitchFamily="34" charset="0"/>
              </a:rPr>
              <a:t>Microsoft Visual Studio permite</a:t>
            </a:r>
            <a:r>
              <a:rPr lang="es-ES" sz="1600" dirty="0">
                <a:solidFill>
                  <a:srgbClr val="283583"/>
                </a:solidFill>
                <a:ea typeface="Verdana" pitchFamily="34" charset="0"/>
                <a:cs typeface="Verdana" pitchFamily="34" charset="0"/>
              </a:rPr>
              <a:t>:</a:t>
            </a:r>
          </a:p>
          <a:p>
            <a:pPr marL="1657350" lvl="3" indent="-285750" algn="just">
              <a:buSzPct val="135000"/>
              <a:buFont typeface="Arial" pitchFamily="34" charset="0"/>
              <a:buChar char="•"/>
            </a:pPr>
            <a:r>
              <a:rPr lang="es-ES" sz="1600" b="1" dirty="0">
                <a:solidFill>
                  <a:srgbClr val="283583"/>
                </a:solidFill>
                <a:ea typeface="Verdana" pitchFamily="34" charset="0"/>
                <a:cs typeface="Verdana" pitchFamily="34" charset="0"/>
              </a:rPr>
              <a:t>Desarrollo</a:t>
            </a:r>
            <a:r>
              <a:rPr lang="es-ES" sz="1600" dirty="0">
                <a:solidFill>
                  <a:srgbClr val="283583"/>
                </a:solidFill>
                <a:ea typeface="Verdana" pitchFamily="34" charset="0"/>
                <a:cs typeface="Verdana" pitchFamily="34" charset="0"/>
              </a:rPr>
              <a:t> de </a:t>
            </a:r>
            <a:r>
              <a:rPr lang="es-ES" sz="1600" b="1" dirty="0">
                <a:solidFill>
                  <a:srgbClr val="283583"/>
                </a:solidFill>
                <a:ea typeface="Verdana" pitchFamily="34" charset="0"/>
                <a:cs typeface="Verdana" pitchFamily="34" charset="0"/>
              </a:rPr>
              <a:t>Servicios Web</a:t>
            </a:r>
            <a:r>
              <a:rPr lang="es-ES" sz="1600" dirty="0">
                <a:solidFill>
                  <a:srgbClr val="283583"/>
                </a:solidFill>
                <a:ea typeface="Verdana" pitchFamily="34" charset="0"/>
                <a:cs typeface="Verdana" pitchFamily="34" charset="0"/>
              </a:rPr>
              <a:t>.</a:t>
            </a:r>
          </a:p>
          <a:p>
            <a:pPr marL="1657350" lvl="3" indent="-285750" algn="just">
              <a:buSzPct val="135000"/>
              <a:buFont typeface="Arial" pitchFamily="34" charset="0"/>
              <a:buChar char="•"/>
            </a:pPr>
            <a:r>
              <a:rPr lang="es-ES" sz="1600" b="1" dirty="0">
                <a:solidFill>
                  <a:srgbClr val="283583"/>
                </a:solidFill>
                <a:ea typeface="Verdana" pitchFamily="34" charset="0"/>
                <a:cs typeface="Verdana" pitchFamily="34" charset="0"/>
              </a:rPr>
              <a:t>Fácil interacción con SAS </a:t>
            </a:r>
            <a:r>
              <a:rPr lang="es-ES" sz="1600" dirty="0">
                <a:solidFill>
                  <a:srgbClr val="283583"/>
                </a:solidFill>
                <a:ea typeface="Verdana" pitchFamily="34" charset="0"/>
                <a:cs typeface="Verdana" pitchFamily="34" charset="0"/>
              </a:rPr>
              <a:t>mediante el acceso a utilidades del sistema operativo Windows como </a:t>
            </a:r>
            <a:r>
              <a:rPr lang="es-ES" sz="1600" b="1" dirty="0">
                <a:solidFill>
                  <a:srgbClr val="283583"/>
                </a:solidFill>
                <a:ea typeface="Verdana" pitchFamily="34" charset="0"/>
                <a:cs typeface="Verdana" pitchFamily="34" charset="0"/>
              </a:rPr>
              <a:t>automatización OLE </a:t>
            </a:r>
            <a:r>
              <a:rPr lang="es-ES" sz="1600" dirty="0">
                <a:solidFill>
                  <a:srgbClr val="283583"/>
                </a:solidFill>
                <a:ea typeface="Verdana" pitchFamily="34" charset="0"/>
                <a:cs typeface="Verdana" pitchFamily="34" charset="0"/>
              </a:rPr>
              <a:t>o ejecución directa de procesos. Para </a:t>
            </a:r>
            <a:r>
              <a:rPr lang="es-ES" sz="1600" b="1" dirty="0">
                <a:solidFill>
                  <a:srgbClr val="283583"/>
                </a:solidFill>
                <a:ea typeface="Verdana" pitchFamily="34" charset="0"/>
                <a:cs typeface="Verdana" pitchFamily="34" charset="0"/>
              </a:rPr>
              <a:t>la integración con SAS</a:t>
            </a:r>
            <a:r>
              <a:rPr lang="es-ES" sz="1600" dirty="0">
                <a:solidFill>
                  <a:srgbClr val="283583"/>
                </a:solidFill>
                <a:ea typeface="Verdana" pitchFamily="34" charset="0"/>
                <a:cs typeface="Verdana" pitchFamily="34" charset="0"/>
              </a:rPr>
              <a:t>, se ha decidido que se utilice la llamada directa a través de procesos, (la automatización OLE depende mucho de la versión de SAS y de las licencias instaladas y es menos estable).</a:t>
            </a:r>
          </a:p>
          <a:p>
            <a:pPr marL="1657350" lvl="3" indent="-285750" algn="just">
              <a:buSzPct val="135000"/>
              <a:buFont typeface="Arial" pitchFamily="34" charset="0"/>
              <a:buChar char="•"/>
            </a:pPr>
            <a:r>
              <a:rPr lang="es-ES" sz="1600" dirty="0">
                <a:solidFill>
                  <a:srgbClr val="283583"/>
                </a:solidFill>
                <a:ea typeface="Verdana" pitchFamily="34" charset="0"/>
                <a:cs typeface="Verdana" pitchFamily="34" charset="0"/>
              </a:rPr>
              <a:t>Para el </a:t>
            </a:r>
            <a:r>
              <a:rPr lang="es-ES" sz="1600" b="1" dirty="0">
                <a:solidFill>
                  <a:srgbClr val="283583"/>
                </a:solidFill>
                <a:ea typeface="Verdana" pitchFamily="34" charset="0"/>
                <a:cs typeface="Verdana" pitchFamily="34" charset="0"/>
              </a:rPr>
              <a:t>desarrollo del interfaz Web</a:t>
            </a:r>
            <a:r>
              <a:rPr lang="es-ES" sz="1600" dirty="0">
                <a:solidFill>
                  <a:srgbClr val="283583"/>
                </a:solidFill>
                <a:ea typeface="Verdana" pitchFamily="34" charset="0"/>
                <a:cs typeface="Verdana" pitchFamily="34" charset="0"/>
              </a:rPr>
              <a:t>, se ha utilizado el </a:t>
            </a:r>
            <a:r>
              <a:rPr lang="es-ES" sz="1600" b="1" dirty="0">
                <a:solidFill>
                  <a:srgbClr val="283583"/>
                </a:solidFill>
                <a:ea typeface="Verdana" pitchFamily="34" charset="0"/>
                <a:cs typeface="Verdana" pitchFamily="34" charset="0"/>
              </a:rPr>
              <a:t>modelo MVC</a:t>
            </a:r>
            <a:r>
              <a:rPr lang="es-ES" sz="1600" dirty="0">
                <a:solidFill>
                  <a:srgbClr val="283583"/>
                </a:solidFill>
                <a:ea typeface="Verdana" pitchFamily="34" charset="0"/>
                <a:cs typeface="Verdana" pitchFamily="34" charset="0"/>
              </a:rPr>
              <a:t>, al estar estructurado en 3 capas, permite una mayor independencia del modelo de datos, y del interfaz gráfico, lo que permite reutilizar elementos, y minimizar los gastos de mantenimiento.</a:t>
            </a:r>
          </a:p>
          <a:p>
            <a:pPr marL="346075" indent="-342900" algn="just">
              <a:spcBef>
                <a:spcPts val="700"/>
              </a:spcBef>
              <a:buSzPct val="100000"/>
              <a:buFont typeface="Courier New" pitchFamily="49" charset="0"/>
              <a:buChar char="o"/>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dirty="0">
              <a:solidFill>
                <a:srgbClr val="000000"/>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0153647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de </a:t>
            </a:r>
            <a:r>
              <a:rPr lang="en-US" dirty="0" err="1">
                <a:solidFill>
                  <a:srgbClr val="009FE3"/>
                </a:solidFill>
                <a:latin typeface="Gill Sans MT Light"/>
                <a:cs typeface="Gill Sans MT Light"/>
              </a:rPr>
              <a:t>simuladores</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lógica</a:t>
            </a:r>
            <a:r>
              <a:rPr lang="en-US" dirty="0">
                <a:solidFill>
                  <a:srgbClr val="009FE3"/>
                </a:solidFill>
                <a:latin typeface="Gill Sans MT Light"/>
                <a:cs typeface="Gill Sans MT Light"/>
              </a:rPr>
              <a:t> </a:t>
            </a:r>
            <a:r>
              <a:rPr lang="en-US" dirty="0" smtClean="0">
                <a:solidFill>
                  <a:srgbClr val="009FE3"/>
                </a:solidFill>
                <a:latin typeface="Gill Sans MT Light"/>
                <a:cs typeface="Gill Sans MT Light"/>
              </a:rPr>
              <a:t>(3)</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549177"/>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843828" lvl="2" indent="-34290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b="1" dirty="0" smtClean="0">
                <a:solidFill>
                  <a:srgbClr val="283583"/>
                </a:solidFill>
                <a:ea typeface="Verdana" pitchFamily="34" charset="0"/>
                <a:cs typeface="Verdana" pitchFamily="34" charset="0"/>
              </a:rPr>
              <a:t>Interfaz </a:t>
            </a:r>
            <a:r>
              <a:rPr lang="es-ES" sz="1600" b="1" dirty="0">
                <a:solidFill>
                  <a:srgbClr val="283583"/>
                </a:solidFill>
                <a:ea typeface="Verdana" pitchFamily="34" charset="0"/>
                <a:cs typeface="Verdana" pitchFamily="34" charset="0"/>
              </a:rPr>
              <a:t>web del simulador. Entorno de desarrollo</a:t>
            </a:r>
            <a:r>
              <a:rPr lang="es-ES" sz="1600" dirty="0">
                <a:solidFill>
                  <a:srgbClr val="283583"/>
                </a:solidFill>
                <a:ea typeface="Verdana" pitchFamily="34" charset="0"/>
                <a:cs typeface="Verdana" pitchFamily="34" charset="0"/>
              </a:rPr>
              <a:t>. </a:t>
            </a:r>
            <a:r>
              <a:rPr lang="es-ES" sz="1600" b="1" u="sng" dirty="0">
                <a:solidFill>
                  <a:srgbClr val="283583"/>
                </a:solidFill>
                <a:ea typeface="Verdana" pitchFamily="34" charset="0"/>
                <a:cs typeface="Verdana" pitchFamily="34" charset="0"/>
              </a:rPr>
              <a:t>El Modelo Vista Controlador (MVC</a:t>
            </a:r>
            <a:r>
              <a:rPr lang="es-ES" sz="1600" b="1" u="sng" dirty="0" smtClean="0">
                <a:solidFill>
                  <a:srgbClr val="283583"/>
                </a:solidFill>
                <a:ea typeface="Verdana" pitchFamily="34" charset="0"/>
                <a:cs typeface="Verdana" pitchFamily="34" charset="0"/>
              </a:rPr>
              <a:t>)</a:t>
            </a:r>
          </a:p>
          <a:p>
            <a:pPr marL="843828" lvl="2" indent="-34290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843828" lvl="2" indent="-34290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b="1" u="sng" dirty="0">
                <a:solidFill>
                  <a:srgbClr val="283583"/>
                </a:solidFill>
                <a:ea typeface="Verdana" pitchFamily="34" charset="0"/>
                <a:cs typeface="Verdana" pitchFamily="34" charset="0"/>
              </a:rPr>
              <a:t>MVC</a:t>
            </a:r>
            <a:r>
              <a:rPr lang="es-ES" sz="1600" dirty="0">
                <a:solidFill>
                  <a:srgbClr val="283583"/>
                </a:solidFill>
                <a:ea typeface="Verdana" pitchFamily="34" charset="0"/>
                <a:cs typeface="Verdana" pitchFamily="34" charset="0"/>
              </a:rPr>
              <a:t>: </a:t>
            </a:r>
            <a:r>
              <a:rPr lang="es-ES" sz="1600" b="1" dirty="0">
                <a:solidFill>
                  <a:srgbClr val="283583"/>
                </a:solidFill>
                <a:ea typeface="Verdana" pitchFamily="34" charset="0"/>
                <a:cs typeface="Verdana" pitchFamily="34" charset="0"/>
              </a:rPr>
              <a:t>Patrón arquitectura de software</a:t>
            </a:r>
            <a:r>
              <a:rPr lang="es-ES" sz="1600" dirty="0">
                <a:solidFill>
                  <a:srgbClr val="283583"/>
                </a:solidFill>
                <a:ea typeface="Verdana" pitchFamily="34" charset="0"/>
                <a:cs typeface="Verdana" pitchFamily="34" charset="0"/>
              </a:rPr>
              <a:t> que </a:t>
            </a:r>
            <a:r>
              <a:rPr lang="es-ES" sz="1600" b="1" dirty="0">
                <a:solidFill>
                  <a:srgbClr val="283583"/>
                </a:solidFill>
                <a:ea typeface="Verdana" pitchFamily="34" charset="0"/>
                <a:cs typeface="Verdana" pitchFamily="34" charset="0"/>
              </a:rPr>
              <a:t>separa</a:t>
            </a:r>
            <a:r>
              <a:rPr lang="es-ES" sz="1600" dirty="0">
                <a:solidFill>
                  <a:srgbClr val="283583"/>
                </a:solidFill>
                <a:ea typeface="Verdana" pitchFamily="34" charset="0"/>
                <a:cs typeface="Verdana" pitchFamily="34" charset="0"/>
              </a:rPr>
              <a:t> los </a:t>
            </a:r>
            <a:r>
              <a:rPr lang="es-ES" sz="1600" b="1" dirty="0">
                <a:solidFill>
                  <a:srgbClr val="283583"/>
                </a:solidFill>
                <a:ea typeface="Verdana" pitchFamily="34" charset="0"/>
                <a:cs typeface="Verdana" pitchFamily="34" charset="0"/>
              </a:rPr>
              <a:t>datos</a:t>
            </a:r>
            <a:r>
              <a:rPr lang="es-ES" sz="1600" dirty="0">
                <a:solidFill>
                  <a:srgbClr val="283583"/>
                </a:solidFill>
                <a:ea typeface="Verdana" pitchFamily="34" charset="0"/>
                <a:cs typeface="Verdana" pitchFamily="34" charset="0"/>
              </a:rPr>
              <a:t> de una </a:t>
            </a:r>
            <a:r>
              <a:rPr lang="es-ES" sz="1600" b="1" dirty="0">
                <a:solidFill>
                  <a:srgbClr val="283583"/>
                </a:solidFill>
                <a:ea typeface="Verdana" pitchFamily="34" charset="0"/>
                <a:cs typeface="Verdana" pitchFamily="34" charset="0"/>
              </a:rPr>
              <a:t>aplicación</a:t>
            </a:r>
            <a:r>
              <a:rPr lang="es-ES" sz="1600" dirty="0">
                <a:solidFill>
                  <a:srgbClr val="283583"/>
                </a:solidFill>
                <a:ea typeface="Verdana" pitchFamily="34" charset="0"/>
                <a:cs typeface="Verdana" pitchFamily="34" charset="0"/>
              </a:rPr>
              <a:t>, la </a:t>
            </a:r>
            <a:r>
              <a:rPr lang="es-ES" sz="1600" b="1" dirty="0">
                <a:solidFill>
                  <a:srgbClr val="283583"/>
                </a:solidFill>
                <a:ea typeface="Verdana" pitchFamily="34" charset="0"/>
                <a:cs typeface="Verdana" pitchFamily="34" charset="0"/>
              </a:rPr>
              <a:t>interfaz de usuario</a:t>
            </a:r>
            <a:r>
              <a:rPr lang="es-ES" sz="1600" dirty="0">
                <a:solidFill>
                  <a:srgbClr val="283583"/>
                </a:solidFill>
                <a:ea typeface="Verdana" pitchFamily="34" charset="0"/>
                <a:cs typeface="Verdana" pitchFamily="34" charset="0"/>
              </a:rPr>
              <a:t>, y la </a:t>
            </a:r>
            <a:r>
              <a:rPr lang="es-ES" sz="1600" b="1" dirty="0">
                <a:solidFill>
                  <a:srgbClr val="283583"/>
                </a:solidFill>
                <a:ea typeface="Verdana" pitchFamily="34" charset="0"/>
                <a:cs typeface="Verdana" pitchFamily="34" charset="0"/>
              </a:rPr>
              <a:t>lógica de control </a:t>
            </a:r>
            <a:r>
              <a:rPr lang="es-ES" sz="1600" dirty="0">
                <a:solidFill>
                  <a:srgbClr val="283583"/>
                </a:solidFill>
                <a:ea typeface="Verdana" pitchFamily="34" charset="0"/>
                <a:cs typeface="Verdana" pitchFamily="34" charset="0"/>
              </a:rPr>
              <a:t>en  componentes distintos. </a:t>
            </a:r>
          </a:p>
          <a:p>
            <a:pPr marL="1301028" lvl="2" indent="-34290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El </a:t>
            </a:r>
            <a:r>
              <a:rPr lang="es-ES" sz="1600" b="1" dirty="0">
                <a:solidFill>
                  <a:srgbClr val="283583"/>
                </a:solidFill>
                <a:ea typeface="Verdana" pitchFamily="34" charset="0"/>
                <a:cs typeface="Verdana" pitchFamily="34" charset="0"/>
              </a:rPr>
              <a:t>modelo</a:t>
            </a:r>
            <a:r>
              <a:rPr lang="es-ES" sz="1600" dirty="0">
                <a:solidFill>
                  <a:srgbClr val="283583"/>
                </a:solidFill>
                <a:ea typeface="Verdana" pitchFamily="34" charset="0"/>
                <a:cs typeface="Verdana" pitchFamily="34" charset="0"/>
              </a:rPr>
              <a:t> es el </a:t>
            </a:r>
            <a:r>
              <a:rPr lang="es-ES" sz="1600" b="1" dirty="0">
                <a:solidFill>
                  <a:srgbClr val="283583"/>
                </a:solidFill>
                <a:ea typeface="Verdana" pitchFamily="34" charset="0"/>
                <a:cs typeface="Verdana" pitchFamily="34" charset="0"/>
              </a:rPr>
              <a:t>Sistema de Gestión de Base de Datos</a:t>
            </a:r>
            <a:r>
              <a:rPr lang="es-ES" sz="1600" dirty="0">
                <a:solidFill>
                  <a:srgbClr val="283583"/>
                </a:solidFill>
                <a:ea typeface="Verdana" pitchFamily="34" charset="0"/>
                <a:cs typeface="Verdana" pitchFamily="34" charset="0"/>
              </a:rPr>
              <a:t> y la </a:t>
            </a:r>
            <a:r>
              <a:rPr lang="es-ES" sz="1600" b="1" dirty="0">
                <a:solidFill>
                  <a:srgbClr val="283583"/>
                </a:solidFill>
                <a:ea typeface="Verdana" pitchFamily="34" charset="0"/>
                <a:cs typeface="Verdana" pitchFamily="34" charset="0"/>
              </a:rPr>
              <a:t>Lógica de negocio</a:t>
            </a:r>
            <a:r>
              <a:rPr lang="es-ES" sz="1600" dirty="0">
                <a:solidFill>
                  <a:srgbClr val="283583"/>
                </a:solidFill>
                <a:ea typeface="Verdana" pitchFamily="34" charset="0"/>
                <a:cs typeface="Verdana" pitchFamily="34" charset="0"/>
              </a:rPr>
              <a:t>, y el </a:t>
            </a:r>
            <a:r>
              <a:rPr lang="es-ES" sz="1600" b="1" dirty="0">
                <a:solidFill>
                  <a:srgbClr val="283583"/>
                </a:solidFill>
                <a:ea typeface="Verdana" pitchFamily="34" charset="0"/>
                <a:cs typeface="Verdana" pitchFamily="34" charset="0"/>
              </a:rPr>
              <a:t>controlador</a:t>
            </a:r>
            <a:r>
              <a:rPr lang="es-ES" sz="1600" dirty="0">
                <a:solidFill>
                  <a:srgbClr val="283583"/>
                </a:solidFill>
                <a:ea typeface="Verdana" pitchFamily="34" charset="0"/>
                <a:cs typeface="Verdana" pitchFamily="34" charset="0"/>
              </a:rPr>
              <a:t> es el responsable de </a:t>
            </a:r>
            <a:r>
              <a:rPr lang="es-ES" sz="1600" b="1" dirty="0">
                <a:solidFill>
                  <a:srgbClr val="283583"/>
                </a:solidFill>
                <a:ea typeface="Verdana" pitchFamily="34" charset="0"/>
                <a:cs typeface="Verdana" pitchFamily="34" charset="0"/>
              </a:rPr>
              <a:t>recibir los eventos </a:t>
            </a:r>
            <a:r>
              <a:rPr lang="es-ES" sz="1600" dirty="0">
                <a:solidFill>
                  <a:srgbClr val="283583"/>
                </a:solidFill>
                <a:ea typeface="Verdana" pitchFamily="34" charset="0"/>
                <a:cs typeface="Verdana" pitchFamily="34" charset="0"/>
              </a:rPr>
              <a:t>de entrada </a:t>
            </a:r>
            <a:r>
              <a:rPr lang="es-ES" sz="1600" b="1" dirty="0">
                <a:solidFill>
                  <a:srgbClr val="283583"/>
                </a:solidFill>
                <a:ea typeface="Verdana" pitchFamily="34" charset="0"/>
                <a:cs typeface="Verdana" pitchFamily="34" charset="0"/>
              </a:rPr>
              <a:t>desde la vista</a:t>
            </a:r>
            <a:r>
              <a:rPr lang="es-ES" sz="1600" dirty="0">
                <a:solidFill>
                  <a:srgbClr val="283583"/>
                </a:solidFill>
                <a:ea typeface="Verdana" pitchFamily="34" charset="0"/>
                <a:cs typeface="Verdana" pitchFamily="34" charset="0"/>
              </a:rPr>
              <a:t>.</a:t>
            </a:r>
          </a:p>
          <a:p>
            <a:pPr marL="1758228" lvl="2" indent="-34290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b="1" i="1" dirty="0">
                <a:solidFill>
                  <a:srgbClr val="283583"/>
                </a:solidFill>
                <a:ea typeface="Verdana" pitchFamily="34" charset="0"/>
                <a:cs typeface="Verdana" pitchFamily="34" charset="0"/>
              </a:rPr>
              <a:t>Modelo</a:t>
            </a:r>
            <a:r>
              <a:rPr lang="es-ES" sz="1600" dirty="0">
                <a:solidFill>
                  <a:srgbClr val="283583"/>
                </a:solidFill>
                <a:ea typeface="Verdana" pitchFamily="34" charset="0"/>
                <a:cs typeface="Verdana" pitchFamily="34" charset="0"/>
              </a:rPr>
              <a:t>: Es la representación específica de la información con la cual el sistema opera. El modelo se limita a lo relativo de la vista y su controlador facilitando las presentaciones visuales complejas. El sistema también puede operar con más datos no relativos a la presentación, haciendo uso integrado de otras lógicas de negocio y de datos afines con el sistema modelado.</a:t>
            </a:r>
          </a:p>
          <a:p>
            <a:pPr marL="1758228" lvl="2" indent="-34290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b="1" i="1" dirty="0">
                <a:solidFill>
                  <a:srgbClr val="283583"/>
                </a:solidFill>
                <a:ea typeface="Verdana" pitchFamily="34" charset="0"/>
                <a:cs typeface="Verdana" pitchFamily="34" charset="0"/>
              </a:rPr>
              <a:t>Vista</a:t>
            </a:r>
            <a:r>
              <a:rPr lang="es-ES" sz="1600" dirty="0">
                <a:solidFill>
                  <a:srgbClr val="283583"/>
                </a:solidFill>
                <a:ea typeface="Verdana" pitchFamily="34" charset="0"/>
                <a:cs typeface="Verdana" pitchFamily="34" charset="0"/>
              </a:rPr>
              <a:t>: Este presenta el modelo en un formato adecuado para interactuar, usualmente la interfaz de usuario.</a:t>
            </a:r>
          </a:p>
          <a:p>
            <a:pPr marL="1758228" lvl="2" indent="-34290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b="1" i="1" dirty="0">
                <a:solidFill>
                  <a:srgbClr val="283583"/>
                </a:solidFill>
                <a:ea typeface="Verdana" pitchFamily="34" charset="0"/>
                <a:cs typeface="Verdana" pitchFamily="34" charset="0"/>
              </a:rPr>
              <a:t>Controlador</a:t>
            </a:r>
            <a:r>
              <a:rPr lang="es-ES" sz="1600" dirty="0">
                <a:solidFill>
                  <a:srgbClr val="283583"/>
                </a:solidFill>
                <a:ea typeface="Verdana" pitchFamily="34" charset="0"/>
                <a:cs typeface="Verdana" pitchFamily="34" charset="0"/>
              </a:rPr>
              <a:t>: Este responde a eventos, usualmente acciones del usuario, e invoca peticiones al modelo y, probablemente, a la vista.</a:t>
            </a:r>
          </a:p>
          <a:p>
            <a:pPr marL="1301028" lvl="2" indent="-34290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Esta división el objeto de que </a:t>
            </a:r>
            <a:r>
              <a:rPr lang="es-ES" sz="1600" b="1" dirty="0">
                <a:solidFill>
                  <a:srgbClr val="283583"/>
                </a:solidFill>
                <a:ea typeface="Verdana" pitchFamily="34" charset="0"/>
                <a:cs typeface="Verdana" pitchFamily="34" charset="0"/>
              </a:rPr>
              <a:t>unos componentes se encarguen de la lógica de negocio </a:t>
            </a:r>
            <a:r>
              <a:rPr lang="es-ES" sz="1600" dirty="0">
                <a:solidFill>
                  <a:srgbClr val="283583"/>
                </a:solidFill>
                <a:ea typeface="Verdana" pitchFamily="34" charset="0"/>
                <a:cs typeface="Verdana" pitchFamily="34" charset="0"/>
              </a:rPr>
              <a:t>(modelo), </a:t>
            </a:r>
            <a:r>
              <a:rPr lang="es-ES" sz="1600" b="1" dirty="0">
                <a:solidFill>
                  <a:srgbClr val="283583"/>
                </a:solidFill>
                <a:ea typeface="Verdana" pitchFamily="34" charset="0"/>
                <a:cs typeface="Verdana" pitchFamily="34" charset="0"/>
              </a:rPr>
              <a:t>otros</a:t>
            </a:r>
            <a:r>
              <a:rPr lang="es-ES" sz="1600" dirty="0">
                <a:solidFill>
                  <a:srgbClr val="283583"/>
                </a:solidFill>
                <a:ea typeface="Verdana" pitchFamily="34" charset="0"/>
                <a:cs typeface="Verdana" pitchFamily="34" charset="0"/>
              </a:rPr>
              <a:t> del </a:t>
            </a:r>
            <a:r>
              <a:rPr lang="es-ES" sz="1600" b="1" dirty="0">
                <a:solidFill>
                  <a:srgbClr val="283583"/>
                </a:solidFill>
                <a:ea typeface="Verdana" pitchFamily="34" charset="0"/>
                <a:cs typeface="Verdana" pitchFamily="34" charset="0"/>
              </a:rPr>
              <a:t>flujo de control de la aplicación</a:t>
            </a:r>
            <a:r>
              <a:rPr lang="es-ES" sz="1600" dirty="0">
                <a:solidFill>
                  <a:srgbClr val="283583"/>
                </a:solidFill>
                <a:ea typeface="Verdana" pitchFamily="34" charset="0"/>
                <a:cs typeface="Verdana" pitchFamily="34" charset="0"/>
              </a:rPr>
              <a:t> (controlador) y </a:t>
            </a:r>
            <a:r>
              <a:rPr lang="es-ES" sz="1600" b="1" dirty="0">
                <a:solidFill>
                  <a:srgbClr val="283583"/>
                </a:solidFill>
                <a:ea typeface="Verdana" pitchFamily="34" charset="0"/>
                <a:cs typeface="Verdana" pitchFamily="34" charset="0"/>
              </a:rPr>
              <a:t>otros</a:t>
            </a:r>
            <a:r>
              <a:rPr lang="es-ES" sz="1600" dirty="0">
                <a:solidFill>
                  <a:srgbClr val="283583"/>
                </a:solidFill>
                <a:ea typeface="Verdana" pitchFamily="34" charset="0"/>
                <a:cs typeface="Verdana" pitchFamily="34" charset="0"/>
              </a:rPr>
              <a:t> de la </a:t>
            </a:r>
            <a:r>
              <a:rPr lang="es-ES" sz="1600" b="1" dirty="0">
                <a:solidFill>
                  <a:srgbClr val="283583"/>
                </a:solidFill>
                <a:ea typeface="Verdana" pitchFamily="34" charset="0"/>
                <a:cs typeface="Verdana" pitchFamily="34" charset="0"/>
              </a:rPr>
              <a:t>presentación o interfaz de usuario</a:t>
            </a:r>
            <a:r>
              <a:rPr lang="es-ES" sz="1600" dirty="0">
                <a:solidFill>
                  <a:srgbClr val="283583"/>
                </a:solidFill>
                <a:ea typeface="Verdana" pitchFamily="34" charset="0"/>
                <a:cs typeface="Verdana" pitchFamily="34" charset="0"/>
              </a:rPr>
              <a:t> (vista).</a:t>
            </a:r>
          </a:p>
          <a:p>
            <a:pPr marL="1291503" lvl="2" indent="-333375"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783503" lvl="2" indent="-28575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783503" lvl="2" indent="-28575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800099" lvl="2" indent="-34290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9884819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de </a:t>
            </a:r>
            <a:r>
              <a:rPr lang="en-US" dirty="0" err="1">
                <a:solidFill>
                  <a:srgbClr val="009FE3"/>
                </a:solidFill>
                <a:latin typeface="Gill Sans MT Light"/>
                <a:cs typeface="Gill Sans MT Light"/>
              </a:rPr>
              <a:t>simuladores</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lógica</a:t>
            </a:r>
            <a:r>
              <a:rPr lang="en-US" dirty="0">
                <a:solidFill>
                  <a:srgbClr val="009FE3"/>
                </a:solidFill>
                <a:latin typeface="Gill Sans MT Light"/>
                <a:cs typeface="Gill Sans MT Light"/>
              </a:rPr>
              <a:t> </a:t>
            </a:r>
            <a:r>
              <a:rPr lang="en-US" dirty="0" smtClean="0">
                <a:solidFill>
                  <a:srgbClr val="009FE3"/>
                </a:solidFill>
                <a:latin typeface="Gill Sans MT Light"/>
                <a:cs typeface="Gill Sans MT Light"/>
              </a:rPr>
              <a:t>(4)</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549177"/>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834304" lvl="3" indent="-34290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b="1" dirty="0" smtClean="0">
                <a:solidFill>
                  <a:srgbClr val="283583"/>
                </a:solidFill>
                <a:ea typeface="Verdana" pitchFamily="34" charset="0"/>
                <a:cs typeface="Verdana" pitchFamily="34" charset="0"/>
              </a:rPr>
              <a:t>Interfaz </a:t>
            </a:r>
            <a:r>
              <a:rPr lang="es-ES" sz="1600" b="1" dirty="0">
                <a:solidFill>
                  <a:srgbClr val="283583"/>
                </a:solidFill>
                <a:ea typeface="Verdana" pitchFamily="34" charset="0"/>
                <a:cs typeface="Verdana" pitchFamily="34" charset="0"/>
              </a:rPr>
              <a:t>web del simulador. Entorno de desarrollo. </a:t>
            </a:r>
            <a:r>
              <a:rPr lang="es-ES" sz="1600" b="1" u="sng" dirty="0" smtClean="0">
                <a:solidFill>
                  <a:srgbClr val="283583"/>
                </a:solidFill>
                <a:ea typeface="Verdana" pitchFamily="34" charset="0"/>
                <a:cs typeface="Verdana" pitchFamily="34" charset="0"/>
              </a:rPr>
              <a:t>INTERFAZ</a:t>
            </a:r>
          </a:p>
          <a:p>
            <a:pPr marL="834304" lvl="3" indent="-34290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b="1" u="sng" dirty="0">
              <a:solidFill>
                <a:srgbClr val="283583"/>
              </a:solidFill>
              <a:ea typeface="Verdana" pitchFamily="34" charset="0"/>
              <a:cs typeface="Verdana" pitchFamily="34" charset="0"/>
            </a:endParaRPr>
          </a:p>
          <a:p>
            <a:pPr marL="834304" lvl="3" indent="-34290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Principal </a:t>
            </a:r>
            <a:r>
              <a:rPr lang="es-ES" sz="1600" b="1" dirty="0">
                <a:solidFill>
                  <a:srgbClr val="283583"/>
                </a:solidFill>
                <a:ea typeface="Verdana" pitchFamily="34" charset="0"/>
                <a:cs typeface="Verdana" pitchFamily="34" charset="0"/>
              </a:rPr>
              <a:t>reto</a:t>
            </a:r>
            <a:r>
              <a:rPr lang="es-ES" sz="1600" dirty="0">
                <a:solidFill>
                  <a:srgbClr val="283583"/>
                </a:solidFill>
                <a:ea typeface="Verdana" pitchFamily="34" charset="0"/>
                <a:cs typeface="Verdana" pitchFamily="34" charset="0"/>
              </a:rPr>
              <a:t>: </a:t>
            </a:r>
            <a:r>
              <a:rPr lang="es-ES" sz="1600" b="1" dirty="0">
                <a:solidFill>
                  <a:srgbClr val="283583"/>
                </a:solidFill>
                <a:ea typeface="Verdana" pitchFamily="34" charset="0"/>
                <a:cs typeface="Verdana" pitchFamily="34" charset="0"/>
              </a:rPr>
              <a:t>encontrar</a:t>
            </a:r>
            <a:r>
              <a:rPr lang="es-ES" sz="1600" dirty="0">
                <a:solidFill>
                  <a:srgbClr val="283583"/>
                </a:solidFill>
                <a:ea typeface="Verdana" pitchFamily="34" charset="0"/>
                <a:cs typeface="Verdana" pitchFamily="34" charset="0"/>
              </a:rPr>
              <a:t> un interfaz gráfico para </a:t>
            </a:r>
            <a:r>
              <a:rPr lang="es-ES" sz="1600" b="1" dirty="0">
                <a:solidFill>
                  <a:srgbClr val="283583"/>
                </a:solidFill>
                <a:ea typeface="Verdana" pitchFamily="34" charset="0"/>
                <a:cs typeface="Verdana" pitchFamily="34" charset="0"/>
              </a:rPr>
              <a:t>poder editar en una página Web mas de 400 parámetros</a:t>
            </a:r>
            <a:r>
              <a:rPr lang="es-ES" sz="1600" dirty="0">
                <a:solidFill>
                  <a:srgbClr val="283583"/>
                </a:solidFill>
                <a:ea typeface="Verdana" pitchFamily="34" charset="0"/>
                <a:cs typeface="Verdana" pitchFamily="34" charset="0"/>
              </a:rPr>
              <a:t>. El rendimiento de un formulario con este número de variables sería poco usable y además tendría un rendimiento muy bajo. Solución:</a:t>
            </a:r>
          </a:p>
          <a:p>
            <a:pPr marL="1789258" lvl="3" indent="-34290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Utilización de una clasificación temática de las variables, de forma que se muestren grupos pequeños, con un máximo de 20 o 30 variables, que son fácilmente </a:t>
            </a:r>
            <a:r>
              <a:rPr lang="es-ES" sz="1600" dirty="0" err="1">
                <a:solidFill>
                  <a:srgbClr val="283583"/>
                </a:solidFill>
                <a:ea typeface="Verdana" pitchFamily="34" charset="0"/>
                <a:cs typeface="Verdana" pitchFamily="34" charset="0"/>
              </a:rPr>
              <a:t>visualizables</a:t>
            </a:r>
            <a:r>
              <a:rPr lang="es-ES" sz="1600" dirty="0">
                <a:solidFill>
                  <a:srgbClr val="283583"/>
                </a:solidFill>
                <a:ea typeface="Verdana" pitchFamily="34" charset="0"/>
                <a:cs typeface="Verdana" pitchFamily="34" charset="0"/>
              </a:rPr>
              <a:t> en un sólo </a:t>
            </a:r>
            <a:r>
              <a:rPr lang="es-ES" sz="1600" dirty="0" smtClean="0">
                <a:solidFill>
                  <a:srgbClr val="283583"/>
                </a:solidFill>
                <a:ea typeface="Verdana" pitchFamily="34" charset="0"/>
                <a:cs typeface="Verdana" pitchFamily="34" charset="0"/>
              </a:rPr>
              <a:t>vistazo.</a:t>
            </a:r>
          </a:p>
          <a:p>
            <a:pPr marL="1446358" lvl="3" algn="just">
              <a:spcBef>
                <a:spcPts val="700"/>
              </a:spcBef>
              <a:buClr>
                <a:schemeClr val="tx2"/>
              </a:buClr>
              <a:buSzPct val="15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834304" lvl="3" indent="-34290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Validación de los parámetros en el formulario web.</a:t>
            </a:r>
          </a:p>
          <a:p>
            <a:pPr marL="1291504" lvl="3" indent="-34290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834304" lvl="3" indent="-34290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El desarrollo de la aplicación web se ha realizado con </a:t>
            </a:r>
            <a:r>
              <a:rPr lang="es-ES" sz="1600" b="1" dirty="0">
                <a:solidFill>
                  <a:srgbClr val="283583"/>
                </a:solidFill>
                <a:ea typeface="Verdana" pitchFamily="34" charset="0"/>
                <a:cs typeface="Verdana" pitchFamily="34" charset="0"/>
              </a:rPr>
              <a:t>ASP.NET</a:t>
            </a:r>
            <a:r>
              <a:rPr lang="es-ES" sz="1600" dirty="0">
                <a:solidFill>
                  <a:srgbClr val="283583"/>
                </a:solidFill>
                <a:ea typeface="Verdana" pitchFamily="34" charset="0"/>
                <a:cs typeface="Verdana" pitchFamily="34" charset="0"/>
              </a:rPr>
              <a:t>:</a:t>
            </a:r>
          </a:p>
          <a:p>
            <a:pPr marL="1789258" lvl="4" indent="-34290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ASP.NET es parte de .NET Framework, acceso a todas las funciones de este marco de trabajo. </a:t>
            </a:r>
          </a:p>
          <a:p>
            <a:pPr marL="1789258" lvl="4" indent="-34290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Ejemplo: crear aplicaciones Web ASP.NET con cualquier lenguaje de programación .NET (Visual </a:t>
            </a:r>
            <a:r>
              <a:rPr lang="es-ES" sz="1600" dirty="0" err="1">
                <a:solidFill>
                  <a:srgbClr val="283583"/>
                </a:solidFill>
                <a:ea typeface="Verdana" pitchFamily="34" charset="0"/>
                <a:cs typeface="Verdana" pitchFamily="34" charset="0"/>
              </a:rPr>
              <a:t>Basic,C</a:t>
            </a:r>
            <a:r>
              <a:rPr lang="es-ES" sz="1600" dirty="0">
                <a:solidFill>
                  <a:srgbClr val="283583"/>
                </a:solidFill>
                <a:ea typeface="Verdana" pitchFamily="34" charset="0"/>
                <a:cs typeface="Verdana" pitchFamily="34" charset="0"/>
              </a:rPr>
              <a:t>#, …) y utilidades de depuración .NET. Acceso a los datos con ADO.NET.</a:t>
            </a:r>
          </a:p>
          <a:p>
            <a:pPr marL="1291503" lvl="2" indent="-333375"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783503" lvl="2" indent="-28575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783503" lvl="2" indent="-28575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800099" lvl="2" indent="-34290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9944481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de </a:t>
            </a:r>
            <a:r>
              <a:rPr lang="en-US" dirty="0" err="1">
                <a:solidFill>
                  <a:srgbClr val="009FE3"/>
                </a:solidFill>
                <a:latin typeface="Gill Sans MT Light"/>
                <a:cs typeface="Gill Sans MT Light"/>
              </a:rPr>
              <a:t>simuladores</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lógica</a:t>
            </a:r>
            <a:r>
              <a:rPr lang="en-US" dirty="0">
                <a:solidFill>
                  <a:srgbClr val="009FE3"/>
                </a:solidFill>
                <a:latin typeface="Gill Sans MT Light"/>
                <a:cs typeface="Gill Sans MT Light"/>
              </a:rPr>
              <a:t> </a:t>
            </a:r>
            <a:r>
              <a:rPr lang="en-US" dirty="0" smtClean="0">
                <a:solidFill>
                  <a:srgbClr val="009FE3"/>
                </a:solidFill>
                <a:latin typeface="Gill Sans MT Light"/>
                <a:cs typeface="Gill Sans MT Light"/>
              </a:rPr>
              <a:t>(5)</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549177"/>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175" algn="just">
              <a:spcBef>
                <a:spcPts val="700"/>
              </a:spcBef>
              <a:buClr>
                <a:srgbClr val="3333CC"/>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800" b="1" u="sng" dirty="0">
                <a:solidFill>
                  <a:srgbClr val="283583"/>
                </a:solidFill>
                <a:ea typeface="Verdana" pitchFamily="34" charset="0"/>
                <a:cs typeface="Verdana" pitchFamily="34" charset="0"/>
              </a:rPr>
              <a:t>2</a:t>
            </a:r>
            <a:r>
              <a:rPr lang="es-ES" sz="1800" b="1" u="sng" dirty="0" smtClean="0">
                <a:solidFill>
                  <a:srgbClr val="283583"/>
                </a:solidFill>
                <a:ea typeface="Verdana" pitchFamily="34" charset="0"/>
                <a:cs typeface="Verdana" pitchFamily="34" charset="0"/>
              </a:rPr>
              <a:t>.- Base de datos.</a:t>
            </a:r>
            <a:endParaRPr lang="es-ES" sz="1800" b="1" u="sng" dirty="0">
              <a:solidFill>
                <a:srgbClr val="283583"/>
              </a:solidFill>
              <a:ea typeface="Verdana" pitchFamily="34" charset="0"/>
              <a:cs typeface="Verdana" pitchFamily="34" charset="0"/>
            </a:endParaRPr>
          </a:p>
          <a:p>
            <a:pPr marL="793750" lvl="1" indent="-333375"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smtClean="0">
                <a:solidFill>
                  <a:srgbClr val="283583"/>
                </a:solidFill>
                <a:ea typeface="Verdana" pitchFamily="34" charset="0"/>
                <a:cs typeface="Verdana" pitchFamily="34" charset="0"/>
              </a:rPr>
              <a:t>Se  encuentra </a:t>
            </a:r>
            <a:r>
              <a:rPr lang="es-ES" sz="1600" b="1" dirty="0" smtClean="0">
                <a:solidFill>
                  <a:srgbClr val="283583"/>
                </a:solidFill>
                <a:ea typeface="Verdana" pitchFamily="34" charset="0"/>
                <a:cs typeface="Verdana" pitchFamily="34" charset="0"/>
              </a:rPr>
              <a:t>implementada</a:t>
            </a:r>
            <a:r>
              <a:rPr lang="es-ES" sz="1600" dirty="0" smtClean="0">
                <a:solidFill>
                  <a:srgbClr val="283583"/>
                </a:solidFill>
                <a:ea typeface="Verdana" pitchFamily="34" charset="0"/>
                <a:cs typeface="Verdana" pitchFamily="34" charset="0"/>
              </a:rPr>
              <a:t> en el </a:t>
            </a:r>
            <a:r>
              <a:rPr lang="es-ES" sz="1600" b="1" dirty="0" smtClean="0">
                <a:solidFill>
                  <a:srgbClr val="283583"/>
                </a:solidFill>
                <a:ea typeface="Verdana" pitchFamily="34" charset="0"/>
                <a:cs typeface="Verdana" pitchFamily="34" charset="0"/>
              </a:rPr>
              <a:t>Sistema Gestor de Base de Datos SQL Server</a:t>
            </a:r>
            <a:r>
              <a:rPr lang="es-ES" sz="1600" dirty="0" smtClean="0">
                <a:solidFill>
                  <a:srgbClr val="283583"/>
                </a:solidFill>
                <a:ea typeface="Verdana" pitchFamily="34" charset="0"/>
                <a:cs typeface="Verdana" pitchFamily="34" charset="0"/>
              </a:rPr>
              <a:t>.</a:t>
            </a:r>
          </a:p>
          <a:p>
            <a:pPr marL="793750" lvl="1" indent="-333375"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793750" lvl="1" indent="-333375"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smtClean="0">
                <a:solidFill>
                  <a:srgbClr val="283583"/>
                </a:solidFill>
                <a:ea typeface="Verdana" pitchFamily="34" charset="0"/>
                <a:cs typeface="Verdana" pitchFamily="34" charset="0"/>
              </a:rPr>
              <a:t>Esta capa ofrece los siguientes </a:t>
            </a:r>
            <a:r>
              <a:rPr lang="es-ES" sz="1600" b="1" dirty="0" smtClean="0">
                <a:solidFill>
                  <a:srgbClr val="283583"/>
                </a:solidFill>
                <a:ea typeface="Verdana" pitchFamily="34" charset="0"/>
                <a:cs typeface="Verdana" pitchFamily="34" charset="0"/>
              </a:rPr>
              <a:t>servicios</a:t>
            </a:r>
            <a:r>
              <a:rPr lang="es-ES" sz="1600" dirty="0" smtClean="0">
                <a:solidFill>
                  <a:srgbClr val="283583"/>
                </a:solidFill>
                <a:ea typeface="Verdana" pitchFamily="34" charset="0"/>
                <a:cs typeface="Verdana" pitchFamily="34" charset="0"/>
              </a:rPr>
              <a:t>: </a:t>
            </a:r>
            <a:endParaRPr lang="es-ES" sz="1600" dirty="0">
              <a:solidFill>
                <a:srgbClr val="283583"/>
              </a:solidFill>
              <a:ea typeface="Verdana" pitchFamily="34" charset="0"/>
              <a:cs typeface="Verdana" pitchFamily="34" charset="0"/>
            </a:endParaRPr>
          </a:p>
          <a:p>
            <a:pPr marL="1250950" lvl="2" indent="-333375"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smtClean="0">
                <a:solidFill>
                  <a:srgbClr val="283583"/>
                </a:solidFill>
                <a:ea typeface="Verdana" pitchFamily="34" charset="0"/>
                <a:cs typeface="Verdana" pitchFamily="34" charset="0"/>
              </a:rPr>
              <a:t>Acceso a la base de datos mediante la utilización de </a:t>
            </a:r>
            <a:r>
              <a:rPr lang="es-ES" sz="1600" b="1" dirty="0" smtClean="0">
                <a:solidFill>
                  <a:srgbClr val="283583"/>
                </a:solidFill>
                <a:ea typeface="Verdana" pitchFamily="34" charset="0"/>
                <a:cs typeface="Verdana" pitchFamily="34" charset="0"/>
              </a:rPr>
              <a:t>LINQ</a:t>
            </a:r>
            <a:r>
              <a:rPr lang="es-ES" sz="1600" dirty="0" smtClean="0">
                <a:solidFill>
                  <a:srgbClr val="283583"/>
                </a:solidFill>
                <a:ea typeface="Verdana" pitchFamily="34" charset="0"/>
                <a:cs typeface="Verdana" pitchFamily="34" charset="0"/>
              </a:rPr>
              <a:t>, que permite abstraer el modelo de datos a unas clases de negocio.</a:t>
            </a:r>
            <a:endParaRPr lang="es-ES" sz="1600" dirty="0">
              <a:solidFill>
                <a:srgbClr val="283583"/>
              </a:solidFill>
              <a:ea typeface="Verdana" pitchFamily="34" charset="0"/>
              <a:cs typeface="Verdana" pitchFamily="34" charset="0"/>
            </a:endParaRPr>
          </a:p>
          <a:p>
            <a:pPr marL="1657350" lvl="3" indent="-285750" algn="just">
              <a:buSzPct val="135000"/>
              <a:buFont typeface="Arial" pitchFamily="34" charset="0"/>
              <a:buChar char="•"/>
            </a:pPr>
            <a:r>
              <a:rPr lang="es-ES" sz="1600" dirty="0" smtClean="0">
                <a:solidFill>
                  <a:srgbClr val="283583"/>
                </a:solidFill>
                <a:ea typeface="Verdana" pitchFamily="34" charset="0"/>
                <a:cs typeface="Verdana" pitchFamily="34" charset="0"/>
              </a:rPr>
              <a:t>Facilita el desarrollo.</a:t>
            </a:r>
          </a:p>
          <a:p>
            <a:pPr marL="1657350" lvl="3" indent="-285750" algn="just">
              <a:buSzPct val="135000"/>
              <a:buFont typeface="Arial" pitchFamily="34" charset="0"/>
              <a:buChar char="•"/>
            </a:pPr>
            <a:r>
              <a:rPr lang="es-ES" sz="1600" dirty="0" smtClean="0">
                <a:solidFill>
                  <a:srgbClr val="283583"/>
                </a:solidFill>
                <a:ea typeface="Verdana" pitchFamily="34" charset="0"/>
                <a:cs typeface="Verdana" pitchFamily="34" charset="0"/>
              </a:rPr>
              <a:t>Minimiza los errores.</a:t>
            </a:r>
          </a:p>
          <a:p>
            <a:pPr marL="1657350" lvl="3" indent="-285750" algn="just">
              <a:buSzPct val="135000"/>
              <a:buFont typeface="Arial" pitchFamily="34" charset="0"/>
              <a:buChar char="•"/>
            </a:pPr>
            <a:r>
              <a:rPr lang="es-ES" sz="1600" dirty="0" smtClean="0">
                <a:solidFill>
                  <a:srgbClr val="283583"/>
                </a:solidFill>
                <a:ea typeface="Verdana" pitchFamily="34" charset="0"/>
                <a:cs typeface="Verdana" pitchFamily="34" charset="0"/>
              </a:rPr>
              <a:t>Asegura coherencia entre los distintos sistemas.</a:t>
            </a: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5154424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de </a:t>
            </a:r>
            <a:r>
              <a:rPr lang="en-US" dirty="0" err="1">
                <a:solidFill>
                  <a:srgbClr val="009FE3"/>
                </a:solidFill>
                <a:latin typeface="Gill Sans MT Light"/>
                <a:cs typeface="Gill Sans MT Light"/>
              </a:rPr>
              <a:t>simuladores</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lógica</a:t>
            </a:r>
            <a:r>
              <a:rPr lang="en-US" dirty="0">
                <a:solidFill>
                  <a:srgbClr val="009FE3"/>
                </a:solidFill>
                <a:latin typeface="Gill Sans MT Light"/>
                <a:cs typeface="Gill Sans MT Light"/>
              </a:rPr>
              <a:t> </a:t>
            </a:r>
            <a:r>
              <a:rPr lang="en-US" dirty="0" smtClean="0">
                <a:solidFill>
                  <a:srgbClr val="009FE3"/>
                </a:solidFill>
                <a:latin typeface="Gill Sans MT Light"/>
                <a:cs typeface="Gill Sans MT Light"/>
              </a:rPr>
              <a:t>(6)</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549177"/>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175" algn="just">
              <a:spcBef>
                <a:spcPts val="700"/>
              </a:spcBef>
              <a:buClr>
                <a:srgbClr val="3333CC"/>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800" b="1" u="sng" dirty="0" smtClean="0">
                <a:solidFill>
                  <a:srgbClr val="283583"/>
                </a:solidFill>
                <a:ea typeface="Verdana" pitchFamily="34" charset="0"/>
                <a:cs typeface="Verdana" pitchFamily="34" charset="0"/>
              </a:rPr>
              <a:t>3.- Servicios WEB.</a:t>
            </a:r>
            <a:endParaRPr lang="es-ES" sz="1800" b="1" u="sng" dirty="0">
              <a:solidFill>
                <a:srgbClr val="283583"/>
              </a:solidFill>
              <a:ea typeface="Verdana" pitchFamily="34" charset="0"/>
              <a:cs typeface="Verdana" pitchFamily="34" charset="0"/>
            </a:endParaRPr>
          </a:p>
          <a:p>
            <a:pPr marL="786679" lvl="1" indent="-28575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b="1" dirty="0" smtClean="0">
                <a:solidFill>
                  <a:srgbClr val="283583"/>
                </a:solidFill>
                <a:ea typeface="Verdana" pitchFamily="34" charset="0"/>
                <a:cs typeface="Verdana" pitchFamily="34" charset="0"/>
              </a:rPr>
              <a:t>Actualmente</a:t>
            </a:r>
            <a:r>
              <a:rPr lang="es-ES" sz="1600" dirty="0" smtClean="0">
                <a:solidFill>
                  <a:srgbClr val="283583"/>
                </a:solidFill>
                <a:ea typeface="Verdana" pitchFamily="34" charset="0"/>
                <a:cs typeface="Verdana" pitchFamily="34" charset="0"/>
              </a:rPr>
              <a:t> </a:t>
            </a:r>
            <a:r>
              <a:rPr lang="es-ES" sz="1600" dirty="0">
                <a:solidFill>
                  <a:srgbClr val="283583"/>
                </a:solidFill>
                <a:ea typeface="Verdana" pitchFamily="34" charset="0"/>
                <a:cs typeface="Verdana" pitchFamily="34" charset="0"/>
              </a:rPr>
              <a:t>es la </a:t>
            </a:r>
            <a:r>
              <a:rPr lang="es-ES" sz="1600" b="1" dirty="0">
                <a:solidFill>
                  <a:srgbClr val="283583"/>
                </a:solidFill>
                <a:ea typeface="Verdana" pitchFamily="34" charset="0"/>
                <a:cs typeface="Verdana" pitchFamily="34" charset="0"/>
              </a:rPr>
              <a:t>tecnología</a:t>
            </a:r>
            <a:r>
              <a:rPr lang="es-ES" sz="1600" dirty="0">
                <a:solidFill>
                  <a:srgbClr val="283583"/>
                </a:solidFill>
                <a:ea typeface="Verdana" pitchFamily="34" charset="0"/>
                <a:cs typeface="Verdana" pitchFamily="34" charset="0"/>
              </a:rPr>
              <a:t> por </a:t>
            </a:r>
            <a:r>
              <a:rPr lang="es-ES" sz="1600" b="1" dirty="0">
                <a:solidFill>
                  <a:srgbClr val="283583"/>
                </a:solidFill>
                <a:ea typeface="Verdana" pitchFamily="34" charset="0"/>
                <a:cs typeface="Verdana" pitchFamily="34" charset="0"/>
              </a:rPr>
              <a:t>excelencia</a:t>
            </a:r>
            <a:r>
              <a:rPr lang="es-ES" sz="1600" dirty="0">
                <a:solidFill>
                  <a:srgbClr val="283583"/>
                </a:solidFill>
                <a:ea typeface="Verdana" pitchFamily="34" charset="0"/>
                <a:cs typeface="Verdana" pitchFamily="34" charset="0"/>
              </a:rPr>
              <a:t> para </a:t>
            </a:r>
            <a:r>
              <a:rPr lang="es-ES" sz="1600" b="1" dirty="0">
                <a:solidFill>
                  <a:srgbClr val="283583"/>
                </a:solidFill>
                <a:ea typeface="Verdana" pitchFamily="34" charset="0"/>
                <a:cs typeface="Verdana" pitchFamily="34" charset="0"/>
              </a:rPr>
              <a:t>integrar aplicaciones</a:t>
            </a:r>
            <a:r>
              <a:rPr lang="es-ES" sz="1600" dirty="0" smtClean="0">
                <a:solidFill>
                  <a:srgbClr val="283583"/>
                </a:solidFill>
                <a:ea typeface="Verdana" pitchFamily="34" charset="0"/>
                <a:cs typeface="Verdana" pitchFamily="34" charset="0"/>
              </a:rPr>
              <a:t>.</a:t>
            </a:r>
          </a:p>
          <a:p>
            <a:pPr marL="500929" lvl="1" algn="just">
              <a:spcBef>
                <a:spcPts val="700"/>
              </a:spcBef>
              <a:buClr>
                <a:schemeClr val="tx2"/>
              </a:buClr>
              <a:buSzPct val="15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786679" lvl="1" indent="-28575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Un servicio web es </a:t>
            </a:r>
            <a:r>
              <a:rPr lang="es-ES" sz="1600" b="1" dirty="0">
                <a:solidFill>
                  <a:srgbClr val="283583"/>
                </a:solidFill>
                <a:ea typeface="Verdana" pitchFamily="34" charset="0"/>
                <a:cs typeface="Verdana" pitchFamily="34" charset="0"/>
              </a:rPr>
              <a:t>un sistema software diseñado </a:t>
            </a:r>
            <a:r>
              <a:rPr lang="es-ES" sz="1600" dirty="0">
                <a:solidFill>
                  <a:srgbClr val="283583"/>
                </a:solidFill>
                <a:ea typeface="Verdana" pitchFamily="34" charset="0"/>
                <a:cs typeface="Verdana" pitchFamily="34" charset="0"/>
              </a:rPr>
              <a:t>para soportar la </a:t>
            </a:r>
            <a:r>
              <a:rPr lang="es-ES" sz="1600" b="1" dirty="0">
                <a:solidFill>
                  <a:srgbClr val="283583"/>
                </a:solidFill>
                <a:ea typeface="Verdana" pitchFamily="34" charset="0"/>
                <a:cs typeface="Verdana" pitchFamily="34" charset="0"/>
              </a:rPr>
              <a:t>interacción máquina-a-máquina o sistema-a-sistema </a:t>
            </a:r>
            <a:r>
              <a:rPr lang="es-ES" sz="1600" dirty="0">
                <a:solidFill>
                  <a:srgbClr val="283583"/>
                </a:solidFill>
                <a:ea typeface="Verdana" pitchFamily="34" charset="0"/>
                <a:cs typeface="Verdana" pitchFamily="34" charset="0"/>
              </a:rPr>
              <a:t> a través de una </a:t>
            </a:r>
            <a:r>
              <a:rPr lang="es-ES" sz="1600" b="1" dirty="0">
                <a:solidFill>
                  <a:srgbClr val="283583"/>
                </a:solidFill>
                <a:ea typeface="Verdana" pitchFamily="34" charset="0"/>
                <a:cs typeface="Verdana" pitchFamily="34" charset="0"/>
              </a:rPr>
              <a:t>red</a:t>
            </a:r>
            <a:r>
              <a:rPr lang="es-ES" sz="1600" dirty="0">
                <a:solidFill>
                  <a:srgbClr val="283583"/>
                </a:solidFill>
                <a:ea typeface="Verdana" pitchFamily="34" charset="0"/>
                <a:cs typeface="Verdana" pitchFamily="34" charset="0"/>
              </a:rPr>
              <a:t> y de forma </a:t>
            </a:r>
            <a:r>
              <a:rPr lang="es-ES" sz="1600" b="1" dirty="0">
                <a:solidFill>
                  <a:srgbClr val="283583"/>
                </a:solidFill>
                <a:ea typeface="Verdana" pitchFamily="34" charset="0"/>
                <a:cs typeface="Verdana" pitchFamily="34" charset="0"/>
              </a:rPr>
              <a:t>interoperable</a:t>
            </a:r>
            <a:r>
              <a:rPr lang="es-ES" sz="1600" dirty="0">
                <a:solidFill>
                  <a:srgbClr val="283583"/>
                </a:solidFill>
                <a:ea typeface="Verdana" pitchFamily="34" charset="0"/>
                <a:cs typeface="Verdana" pitchFamily="34" charset="0"/>
              </a:rPr>
              <a:t>. </a:t>
            </a:r>
          </a:p>
          <a:p>
            <a:pPr marL="1243878" lvl="2" indent="-28575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En el simulador IEF la interacción se da entre </a:t>
            </a:r>
            <a:r>
              <a:rPr lang="es-ES" sz="1600" dirty="0" err="1">
                <a:solidFill>
                  <a:srgbClr val="283583"/>
                </a:solidFill>
                <a:ea typeface="Verdana" pitchFamily="34" charset="0"/>
                <a:cs typeface="Verdana" pitchFamily="34" charset="0"/>
              </a:rPr>
              <a:t>ServidorWF</a:t>
            </a:r>
            <a:r>
              <a:rPr lang="es-ES" sz="1600" dirty="0">
                <a:solidFill>
                  <a:srgbClr val="283583"/>
                </a:solidFill>
                <a:ea typeface="Verdana" pitchFamily="34" charset="0"/>
                <a:cs typeface="Verdana" pitchFamily="34" charset="0"/>
              </a:rPr>
              <a:t> (Módulo Servidor) y la base de datos.</a:t>
            </a:r>
          </a:p>
          <a:p>
            <a:pPr marL="1243878" lvl="2" indent="-28575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Los servicios web desarrollados en el </a:t>
            </a:r>
            <a:r>
              <a:rPr lang="es-ES" sz="1600" dirty="0" err="1">
                <a:solidFill>
                  <a:srgbClr val="283583"/>
                </a:solidFill>
                <a:ea typeface="Verdana" pitchFamily="34" charset="0"/>
                <a:cs typeface="Verdana" pitchFamily="34" charset="0"/>
              </a:rPr>
              <a:t>framework</a:t>
            </a:r>
            <a:r>
              <a:rPr lang="es-ES" sz="1600" dirty="0">
                <a:solidFill>
                  <a:srgbClr val="283583"/>
                </a:solidFill>
                <a:ea typeface="Verdana" pitchFamily="34" charset="0"/>
                <a:cs typeface="Verdana" pitchFamily="34" charset="0"/>
              </a:rPr>
              <a:t> de Visual Studio, concretamente con C#.</a:t>
            </a:r>
          </a:p>
          <a:p>
            <a:pPr marL="1243878" lvl="2" indent="-28575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En el módulo Servicio Web deben recogerse todos los accesos a la base de datos que se invocan desde el Módulo Servidor de la aplicación</a:t>
            </a:r>
            <a:r>
              <a:rPr lang="es-ES" sz="1600" dirty="0" smtClean="0">
                <a:solidFill>
                  <a:srgbClr val="283583"/>
                </a:solidFill>
                <a:ea typeface="Verdana" pitchFamily="34" charset="0"/>
                <a:cs typeface="Verdana" pitchFamily="34" charset="0"/>
              </a:rPr>
              <a:t>.</a:t>
            </a:r>
            <a:endParaRPr lang="es-ES" sz="1600" dirty="0">
              <a:solidFill>
                <a:srgbClr val="283583"/>
              </a:solidFill>
              <a:ea typeface="Verdana" pitchFamily="34" charset="0"/>
              <a:cs typeface="Verdana" pitchFamily="34" charset="0"/>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490320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de </a:t>
            </a:r>
            <a:r>
              <a:rPr lang="en-US" dirty="0" err="1">
                <a:solidFill>
                  <a:srgbClr val="009FE3"/>
                </a:solidFill>
                <a:latin typeface="Gill Sans MT Light"/>
                <a:cs typeface="Gill Sans MT Light"/>
              </a:rPr>
              <a:t>simuladores</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lógica</a:t>
            </a:r>
            <a:r>
              <a:rPr lang="en-US" dirty="0">
                <a:solidFill>
                  <a:srgbClr val="009FE3"/>
                </a:solidFill>
                <a:latin typeface="Gill Sans MT Light"/>
                <a:cs typeface="Gill Sans MT Light"/>
              </a:rPr>
              <a:t> </a:t>
            </a:r>
            <a:r>
              <a:rPr lang="en-US" dirty="0" smtClean="0">
                <a:solidFill>
                  <a:srgbClr val="009FE3"/>
                </a:solidFill>
                <a:latin typeface="Gill Sans MT Light"/>
                <a:cs typeface="Gill Sans MT Light"/>
              </a:rPr>
              <a:t>(7)</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261145"/>
            <a:ext cx="10066362"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175" algn="just">
              <a:spcBef>
                <a:spcPts val="700"/>
              </a:spcBef>
              <a:buClr>
                <a:srgbClr val="3333CC"/>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800" b="1" u="sng" dirty="0" smtClean="0">
                <a:solidFill>
                  <a:srgbClr val="283583"/>
                </a:solidFill>
                <a:ea typeface="Verdana" pitchFamily="34" charset="0"/>
                <a:cs typeface="Verdana" pitchFamily="34" charset="0"/>
              </a:rPr>
              <a:t>3.- Servicios WEB.</a:t>
            </a:r>
            <a:endParaRPr lang="es-ES" sz="1800" b="1" u="sng" dirty="0">
              <a:solidFill>
                <a:srgbClr val="283583"/>
              </a:solidFill>
              <a:ea typeface="Verdana" pitchFamily="34" charset="0"/>
              <a:cs typeface="Verdana" pitchFamily="34" charset="0"/>
            </a:endParaRPr>
          </a:p>
          <a:p>
            <a:pPr marL="746125" lvl="1" indent="-28575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746125" lvl="1" indent="-28575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Las </a:t>
            </a:r>
            <a:r>
              <a:rPr lang="es-ES" sz="1600" b="1" dirty="0">
                <a:solidFill>
                  <a:srgbClr val="283583"/>
                </a:solidFill>
                <a:ea typeface="Verdana" pitchFamily="34" charset="0"/>
                <a:cs typeface="Verdana" pitchFamily="34" charset="0"/>
              </a:rPr>
              <a:t>operaciones definidas</a:t>
            </a:r>
            <a:r>
              <a:rPr lang="es-ES" sz="1600" dirty="0">
                <a:solidFill>
                  <a:srgbClr val="283583"/>
                </a:solidFill>
                <a:ea typeface="Verdana" pitchFamily="34" charset="0"/>
                <a:cs typeface="Verdana" pitchFamily="34" charset="0"/>
              </a:rPr>
              <a:t> en </a:t>
            </a:r>
            <a:r>
              <a:rPr lang="es-ES" sz="1600" dirty="0" smtClean="0">
                <a:solidFill>
                  <a:srgbClr val="283583"/>
                </a:solidFill>
                <a:ea typeface="Verdana" pitchFamily="34" charset="0"/>
                <a:cs typeface="Verdana" pitchFamily="34" charset="0"/>
              </a:rPr>
              <a:t>el </a:t>
            </a:r>
            <a:r>
              <a:rPr lang="es-ES" sz="1600" b="1" dirty="0">
                <a:solidFill>
                  <a:srgbClr val="283583"/>
                </a:solidFill>
                <a:ea typeface="Verdana" pitchFamily="34" charset="0"/>
                <a:cs typeface="Verdana" pitchFamily="34" charset="0"/>
              </a:rPr>
              <a:t>web </a:t>
            </a:r>
            <a:r>
              <a:rPr lang="es-ES" sz="1600" b="1" dirty="0" err="1">
                <a:solidFill>
                  <a:srgbClr val="283583"/>
                </a:solidFill>
                <a:ea typeface="Verdana" pitchFamily="34" charset="0"/>
                <a:cs typeface="Verdana" pitchFamily="34" charset="0"/>
              </a:rPr>
              <a:t>service</a:t>
            </a:r>
            <a:r>
              <a:rPr lang="es-ES" sz="1600" b="1" dirty="0">
                <a:solidFill>
                  <a:srgbClr val="283583"/>
                </a:solidFill>
                <a:ea typeface="Verdana" pitchFamily="34" charset="0"/>
                <a:cs typeface="Verdana" pitchFamily="34" charset="0"/>
              </a:rPr>
              <a:t> </a:t>
            </a:r>
            <a:r>
              <a:rPr lang="es-ES" sz="1600" dirty="0">
                <a:solidFill>
                  <a:srgbClr val="283583"/>
                </a:solidFill>
                <a:ea typeface="Verdana" pitchFamily="34" charset="0"/>
                <a:cs typeface="Verdana" pitchFamily="34" charset="0"/>
              </a:rPr>
              <a:t>son</a:t>
            </a:r>
            <a:r>
              <a:rPr lang="es-ES" sz="1600" dirty="0" smtClean="0">
                <a:solidFill>
                  <a:srgbClr val="283583"/>
                </a:solidFill>
                <a:ea typeface="Verdana" pitchFamily="34" charset="0"/>
                <a:cs typeface="Verdana" pitchFamily="34" charset="0"/>
              </a:rPr>
              <a:t>:</a:t>
            </a:r>
          </a:p>
          <a:p>
            <a:pPr marL="460375" lvl="1" algn="just">
              <a:spcBef>
                <a:spcPts val="700"/>
              </a:spcBef>
              <a:buClr>
                <a:schemeClr val="tx2"/>
              </a:buClr>
              <a:buSzPct val="15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746125" lvl="1" indent="-28575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b="1" i="1" u="sng" dirty="0">
                <a:solidFill>
                  <a:srgbClr val="283583"/>
                </a:solidFill>
                <a:ea typeface="Verdana" pitchFamily="34" charset="0"/>
                <a:cs typeface="Verdana" pitchFamily="34" charset="0"/>
              </a:rPr>
              <a:t>Servicio </a:t>
            </a:r>
            <a:r>
              <a:rPr lang="es-ES" sz="1600" b="1" i="1" u="sng" dirty="0" err="1">
                <a:solidFill>
                  <a:srgbClr val="283583"/>
                </a:solidFill>
                <a:ea typeface="Verdana" pitchFamily="34" charset="0"/>
                <a:cs typeface="Verdana" pitchFamily="34" charset="0"/>
              </a:rPr>
              <a:t>siguientePeticion</a:t>
            </a:r>
            <a:r>
              <a:rPr lang="es-ES" sz="1600" dirty="0">
                <a:solidFill>
                  <a:srgbClr val="283583"/>
                </a:solidFill>
                <a:ea typeface="Verdana" pitchFamily="34" charset="0"/>
                <a:cs typeface="Verdana" pitchFamily="34" charset="0"/>
              </a:rPr>
              <a:t>: </a:t>
            </a:r>
            <a:r>
              <a:rPr lang="es-ES" sz="1600" b="1" dirty="0">
                <a:solidFill>
                  <a:srgbClr val="283583"/>
                </a:solidFill>
                <a:ea typeface="Verdana" pitchFamily="34" charset="0"/>
                <a:cs typeface="Verdana" pitchFamily="34" charset="0"/>
              </a:rPr>
              <a:t>Devuelve</a:t>
            </a:r>
            <a:r>
              <a:rPr lang="es-ES" sz="1600" dirty="0">
                <a:solidFill>
                  <a:srgbClr val="283583"/>
                </a:solidFill>
                <a:ea typeface="Verdana" pitchFamily="34" charset="0"/>
                <a:cs typeface="Verdana" pitchFamily="34" charset="0"/>
              </a:rPr>
              <a:t> la siguiente </a:t>
            </a:r>
            <a:r>
              <a:rPr lang="es-ES" sz="1600" b="1" dirty="0">
                <a:solidFill>
                  <a:srgbClr val="283583"/>
                </a:solidFill>
                <a:ea typeface="Verdana" pitchFamily="34" charset="0"/>
                <a:cs typeface="Verdana" pitchFamily="34" charset="0"/>
              </a:rPr>
              <a:t>petición pendiente </a:t>
            </a:r>
            <a:r>
              <a:rPr lang="es-ES" sz="1600" dirty="0">
                <a:solidFill>
                  <a:srgbClr val="283583"/>
                </a:solidFill>
                <a:ea typeface="Verdana" pitchFamily="34" charset="0"/>
                <a:cs typeface="Verdana" pitchFamily="34" charset="0"/>
              </a:rPr>
              <a:t>de ser </a:t>
            </a:r>
            <a:r>
              <a:rPr lang="es-ES" sz="1600" b="1" dirty="0">
                <a:solidFill>
                  <a:srgbClr val="283583"/>
                </a:solidFill>
                <a:ea typeface="Verdana" pitchFamily="34" charset="0"/>
                <a:cs typeface="Verdana" pitchFamily="34" charset="0"/>
              </a:rPr>
              <a:t>ejecutada</a:t>
            </a:r>
            <a:r>
              <a:rPr lang="es-ES" sz="1600" dirty="0">
                <a:solidFill>
                  <a:srgbClr val="283583"/>
                </a:solidFill>
                <a:ea typeface="Verdana" pitchFamily="34" charset="0"/>
                <a:cs typeface="Verdana" pitchFamily="34" charset="0"/>
              </a:rPr>
              <a:t> en el </a:t>
            </a:r>
            <a:r>
              <a:rPr lang="es-ES" sz="1600" b="1" dirty="0">
                <a:solidFill>
                  <a:srgbClr val="283583"/>
                </a:solidFill>
                <a:ea typeface="Verdana" pitchFamily="34" charset="0"/>
                <a:cs typeface="Verdana" pitchFamily="34" charset="0"/>
              </a:rPr>
              <a:t>simulador</a:t>
            </a:r>
            <a:r>
              <a:rPr lang="es-ES" sz="1600" dirty="0">
                <a:solidFill>
                  <a:srgbClr val="283583"/>
                </a:solidFill>
                <a:ea typeface="Verdana" pitchFamily="34" charset="0"/>
                <a:cs typeface="Verdana" pitchFamily="34" charset="0"/>
              </a:rPr>
              <a:t>. Al devolver el nº de esta petición, automáticamente se marca como ya ejecutada</a:t>
            </a:r>
            <a:r>
              <a:rPr lang="es-ES" sz="1600" dirty="0" smtClean="0">
                <a:solidFill>
                  <a:srgbClr val="283583"/>
                </a:solidFill>
                <a:ea typeface="Verdana" pitchFamily="34" charset="0"/>
                <a:cs typeface="Verdana" pitchFamily="34" charset="0"/>
              </a:rPr>
              <a:t>.</a:t>
            </a:r>
          </a:p>
          <a:p>
            <a:pPr marL="746125" lvl="1" indent="-28575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746125" lvl="1" indent="-28575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b="1" i="1" u="sng" dirty="0">
                <a:solidFill>
                  <a:srgbClr val="283583"/>
                </a:solidFill>
                <a:ea typeface="Verdana" pitchFamily="34" charset="0"/>
                <a:cs typeface="Verdana" pitchFamily="34" charset="0"/>
              </a:rPr>
              <a:t>Servicio </a:t>
            </a:r>
            <a:r>
              <a:rPr lang="es-ES" sz="1600" b="1" i="1" u="sng" dirty="0" err="1">
                <a:solidFill>
                  <a:srgbClr val="283583"/>
                </a:solidFill>
                <a:ea typeface="Verdana" pitchFamily="34" charset="0"/>
                <a:cs typeface="Verdana" pitchFamily="34" charset="0"/>
              </a:rPr>
              <a:t>getDatosPeticion</a:t>
            </a:r>
            <a:r>
              <a:rPr lang="es-ES" sz="1600" dirty="0">
                <a:solidFill>
                  <a:srgbClr val="283583"/>
                </a:solidFill>
                <a:ea typeface="Verdana" pitchFamily="34" charset="0"/>
                <a:cs typeface="Verdana" pitchFamily="34" charset="0"/>
              </a:rPr>
              <a:t>: Este servicio </a:t>
            </a:r>
            <a:r>
              <a:rPr lang="es-ES" sz="1600" b="1" dirty="0">
                <a:solidFill>
                  <a:srgbClr val="283583"/>
                </a:solidFill>
                <a:ea typeface="Verdana" pitchFamily="34" charset="0"/>
                <a:cs typeface="Verdana" pitchFamily="34" charset="0"/>
              </a:rPr>
              <a:t>devuelve</a:t>
            </a:r>
            <a:r>
              <a:rPr lang="es-ES" sz="1600" dirty="0">
                <a:solidFill>
                  <a:srgbClr val="283583"/>
                </a:solidFill>
                <a:ea typeface="Verdana" pitchFamily="34" charset="0"/>
                <a:cs typeface="Verdana" pitchFamily="34" charset="0"/>
              </a:rPr>
              <a:t> los </a:t>
            </a:r>
            <a:r>
              <a:rPr lang="es-ES" sz="1600" b="1" dirty="0">
                <a:solidFill>
                  <a:srgbClr val="283583"/>
                </a:solidFill>
                <a:ea typeface="Verdana" pitchFamily="34" charset="0"/>
                <a:cs typeface="Verdana" pitchFamily="34" charset="0"/>
              </a:rPr>
              <a:t>valores concretos</a:t>
            </a:r>
            <a:r>
              <a:rPr lang="es-ES" sz="1600" dirty="0">
                <a:solidFill>
                  <a:srgbClr val="283583"/>
                </a:solidFill>
                <a:ea typeface="Verdana" pitchFamily="34" charset="0"/>
                <a:cs typeface="Verdana" pitchFamily="34" charset="0"/>
              </a:rPr>
              <a:t> de la </a:t>
            </a:r>
            <a:r>
              <a:rPr lang="es-ES" sz="1600" b="1" dirty="0">
                <a:solidFill>
                  <a:srgbClr val="283583"/>
                </a:solidFill>
                <a:ea typeface="Verdana" pitchFamily="34" charset="0"/>
                <a:cs typeface="Verdana" pitchFamily="34" charset="0"/>
              </a:rPr>
              <a:t>petición solicitada</a:t>
            </a:r>
            <a:r>
              <a:rPr lang="es-ES" sz="1600" dirty="0">
                <a:solidFill>
                  <a:srgbClr val="283583"/>
                </a:solidFill>
                <a:ea typeface="Verdana" pitchFamily="34" charset="0"/>
                <a:cs typeface="Verdana" pitchFamily="34" charset="0"/>
              </a:rPr>
              <a:t>. Como parámetro recibe el nº de petición del que desea obtener los datos. Si el nº solicitado no existe devuelve como resultado </a:t>
            </a:r>
            <a:r>
              <a:rPr lang="es-ES" sz="1600" dirty="0" err="1">
                <a:solidFill>
                  <a:srgbClr val="283583"/>
                </a:solidFill>
                <a:ea typeface="Verdana" pitchFamily="34" charset="0"/>
                <a:cs typeface="Verdana" pitchFamily="34" charset="0"/>
              </a:rPr>
              <a:t>null</a:t>
            </a:r>
            <a:r>
              <a:rPr lang="es-ES" sz="1600" dirty="0">
                <a:solidFill>
                  <a:srgbClr val="283583"/>
                </a:solidFill>
                <a:ea typeface="Verdana" pitchFamily="34" charset="0"/>
                <a:cs typeface="Verdana" pitchFamily="34" charset="0"/>
              </a:rPr>
              <a:t>. Si existe, se devuelve el estado, la versión y versión de BD en el que se basa la petición y cada uno de los valores de cada parámetro. Para cada valor devuelve el valor definido para esta petición y el valor por defecto para esta versión de la base de datos</a:t>
            </a:r>
            <a:r>
              <a:rPr lang="es-ES" sz="1600" dirty="0" smtClean="0">
                <a:solidFill>
                  <a:srgbClr val="283583"/>
                </a:solidFill>
                <a:ea typeface="Verdana" pitchFamily="34" charset="0"/>
                <a:cs typeface="Verdana" pitchFamily="34" charset="0"/>
              </a:rPr>
              <a:t>.</a:t>
            </a:r>
          </a:p>
          <a:p>
            <a:pPr marL="746125" lvl="1" indent="-28575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746125" lvl="1" indent="-28575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b="1" i="1" u="sng" dirty="0">
                <a:solidFill>
                  <a:srgbClr val="283583"/>
                </a:solidFill>
                <a:ea typeface="Verdana" pitchFamily="34" charset="0"/>
                <a:cs typeface="Verdana" pitchFamily="34" charset="0"/>
              </a:rPr>
              <a:t>Servicio </a:t>
            </a:r>
            <a:r>
              <a:rPr lang="es-ES" sz="1600" b="1" i="1" u="sng" dirty="0" err="1">
                <a:solidFill>
                  <a:srgbClr val="283583"/>
                </a:solidFill>
                <a:ea typeface="Verdana" pitchFamily="34" charset="0"/>
                <a:cs typeface="Verdana" pitchFamily="34" charset="0"/>
              </a:rPr>
              <a:t>establecerResultadoPeticion</a:t>
            </a:r>
            <a:r>
              <a:rPr lang="es-ES" sz="1600" dirty="0">
                <a:solidFill>
                  <a:srgbClr val="283583"/>
                </a:solidFill>
                <a:ea typeface="Verdana" pitchFamily="34" charset="0"/>
                <a:cs typeface="Verdana" pitchFamily="34" charset="0"/>
              </a:rPr>
              <a:t>: Este servicio permite </a:t>
            </a:r>
            <a:r>
              <a:rPr lang="es-ES" sz="1600" b="1" dirty="0">
                <a:solidFill>
                  <a:srgbClr val="283583"/>
                </a:solidFill>
                <a:ea typeface="Verdana" pitchFamily="34" charset="0"/>
                <a:cs typeface="Verdana" pitchFamily="34" charset="0"/>
              </a:rPr>
              <a:t>establecer</a:t>
            </a:r>
            <a:r>
              <a:rPr lang="es-ES" sz="1600" dirty="0">
                <a:solidFill>
                  <a:srgbClr val="283583"/>
                </a:solidFill>
                <a:ea typeface="Verdana" pitchFamily="34" charset="0"/>
                <a:cs typeface="Verdana" pitchFamily="34" charset="0"/>
              </a:rPr>
              <a:t> el </a:t>
            </a:r>
            <a:r>
              <a:rPr lang="es-ES" sz="1600" b="1" dirty="0">
                <a:solidFill>
                  <a:srgbClr val="283583"/>
                </a:solidFill>
                <a:ea typeface="Verdana" pitchFamily="34" charset="0"/>
                <a:cs typeface="Verdana" pitchFamily="34" charset="0"/>
              </a:rPr>
              <a:t>resultado</a:t>
            </a:r>
            <a:r>
              <a:rPr lang="es-ES" sz="1600" dirty="0">
                <a:solidFill>
                  <a:srgbClr val="283583"/>
                </a:solidFill>
                <a:ea typeface="Verdana" pitchFamily="34" charset="0"/>
                <a:cs typeface="Verdana" pitchFamily="34" charset="0"/>
              </a:rPr>
              <a:t> de una </a:t>
            </a:r>
            <a:r>
              <a:rPr lang="es-ES" sz="1600" b="1" dirty="0">
                <a:solidFill>
                  <a:srgbClr val="283583"/>
                </a:solidFill>
                <a:ea typeface="Verdana" pitchFamily="34" charset="0"/>
                <a:cs typeface="Verdana" pitchFamily="34" charset="0"/>
              </a:rPr>
              <a:t>petición concreta</a:t>
            </a:r>
            <a:r>
              <a:rPr lang="es-ES" sz="1600" dirty="0">
                <a:solidFill>
                  <a:srgbClr val="283583"/>
                </a:solidFill>
                <a:ea typeface="Verdana" pitchFamily="34" charset="0"/>
                <a:cs typeface="Verdana" pitchFamily="34" charset="0"/>
              </a:rPr>
              <a:t>. Recibe los siguientes parámetros:</a:t>
            </a:r>
          </a:p>
          <a:p>
            <a:pPr marL="958128" lvl="2" algn="just">
              <a:spcBef>
                <a:spcPts val="700"/>
              </a:spcBef>
              <a:buClr>
                <a:schemeClr val="tx2"/>
              </a:buClr>
              <a:buSzPct val="15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1) Código de la petición a la que se desea establecer el resultado.</a:t>
            </a:r>
          </a:p>
          <a:p>
            <a:pPr marL="958128" lvl="2" algn="just">
              <a:spcBef>
                <a:spcPts val="700"/>
              </a:spcBef>
              <a:buClr>
                <a:schemeClr val="tx2"/>
              </a:buClr>
              <a:buSzPct val="15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2) Estado en el que queda la petición.</a:t>
            </a:r>
          </a:p>
          <a:p>
            <a:pPr marL="958128" lvl="2" algn="just">
              <a:spcBef>
                <a:spcPts val="700"/>
              </a:spcBef>
              <a:buClr>
                <a:schemeClr val="tx2"/>
              </a:buClr>
              <a:buSzPct val="15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3) Parámetro binario con el fichero a publicar en la Web. Este fichero es el que se descargará el usuario cuando consulte el resultado de su petición.</a:t>
            </a:r>
          </a:p>
          <a:p>
            <a:pPr marL="746125" lvl="1" indent="-28575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746125" lvl="1" indent="-28575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60343" y="1477169"/>
            <a:ext cx="4968552" cy="112372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3076544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de </a:t>
            </a:r>
            <a:r>
              <a:rPr lang="en-US" dirty="0" err="1">
                <a:solidFill>
                  <a:srgbClr val="009FE3"/>
                </a:solidFill>
                <a:latin typeface="Gill Sans MT Light"/>
                <a:cs typeface="Gill Sans MT Light"/>
              </a:rPr>
              <a:t>simuladores</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lógica</a:t>
            </a:r>
            <a:r>
              <a:rPr lang="en-US" dirty="0">
                <a:solidFill>
                  <a:srgbClr val="009FE3"/>
                </a:solidFill>
                <a:latin typeface="Gill Sans MT Light"/>
                <a:cs typeface="Gill Sans MT Light"/>
              </a:rPr>
              <a:t> </a:t>
            </a:r>
            <a:r>
              <a:rPr lang="en-US" dirty="0" smtClean="0">
                <a:solidFill>
                  <a:srgbClr val="009FE3"/>
                </a:solidFill>
                <a:latin typeface="Gill Sans MT Light"/>
                <a:cs typeface="Gill Sans MT Light"/>
              </a:rPr>
              <a:t>(8)</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261145"/>
            <a:ext cx="10066362" cy="4176464"/>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175" algn="just">
              <a:spcBef>
                <a:spcPts val="700"/>
              </a:spcBef>
              <a:buClr>
                <a:srgbClr val="3333CC"/>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800" b="1" u="sng" dirty="0">
                <a:solidFill>
                  <a:srgbClr val="283583"/>
                </a:solidFill>
                <a:ea typeface="Verdana" pitchFamily="34" charset="0"/>
                <a:cs typeface="Verdana" pitchFamily="34" charset="0"/>
              </a:rPr>
              <a:t>4</a:t>
            </a:r>
            <a:r>
              <a:rPr lang="es-ES" sz="1800" b="1" u="sng" dirty="0" smtClean="0">
                <a:solidFill>
                  <a:srgbClr val="283583"/>
                </a:solidFill>
                <a:ea typeface="Verdana" pitchFamily="34" charset="0"/>
                <a:cs typeface="Verdana" pitchFamily="34" charset="0"/>
              </a:rPr>
              <a:t>.- Modulo servidor. </a:t>
            </a:r>
            <a:r>
              <a:rPr lang="es-ES" sz="1800" b="1" u="sng" dirty="0" err="1" smtClean="0">
                <a:solidFill>
                  <a:srgbClr val="283583"/>
                </a:solidFill>
                <a:ea typeface="Verdana" pitchFamily="34" charset="0"/>
                <a:cs typeface="Verdana" pitchFamily="34" charset="0"/>
              </a:rPr>
              <a:t>ServidorWF</a:t>
            </a:r>
            <a:r>
              <a:rPr lang="es-ES" sz="1800" b="1" u="sng" dirty="0" smtClean="0">
                <a:solidFill>
                  <a:srgbClr val="283583"/>
                </a:solidFill>
                <a:ea typeface="Verdana" pitchFamily="34" charset="0"/>
                <a:cs typeface="Verdana" pitchFamily="34" charset="0"/>
              </a:rPr>
              <a:t>.</a:t>
            </a:r>
            <a:endParaRPr lang="es-ES" sz="1800" b="1" u="sng" dirty="0">
              <a:solidFill>
                <a:srgbClr val="283583"/>
              </a:solidFill>
              <a:ea typeface="Verdana" pitchFamily="34" charset="0"/>
              <a:cs typeface="Verdana" pitchFamily="34" charset="0"/>
            </a:endParaRPr>
          </a:p>
          <a:p>
            <a:pPr marL="793750" lvl="1" indent="-333375"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smtClean="0">
                <a:solidFill>
                  <a:srgbClr val="283583"/>
                </a:solidFill>
                <a:ea typeface="Verdana" pitchFamily="34" charset="0"/>
                <a:cs typeface="Verdana" pitchFamily="34" charset="0"/>
              </a:rPr>
              <a:t>El </a:t>
            </a:r>
            <a:r>
              <a:rPr lang="es-ES" sz="1600" dirty="0" err="1">
                <a:solidFill>
                  <a:srgbClr val="283583"/>
                </a:solidFill>
                <a:ea typeface="Verdana" pitchFamily="34" charset="0"/>
                <a:cs typeface="Verdana" pitchFamily="34" charset="0"/>
              </a:rPr>
              <a:t>servidorWF</a:t>
            </a:r>
            <a:r>
              <a:rPr lang="es-ES" sz="1600" dirty="0">
                <a:solidFill>
                  <a:srgbClr val="283583"/>
                </a:solidFill>
                <a:ea typeface="Verdana" pitchFamily="34" charset="0"/>
                <a:cs typeface="Verdana" pitchFamily="34" charset="0"/>
              </a:rPr>
              <a:t> ha sido </a:t>
            </a:r>
            <a:r>
              <a:rPr lang="es-ES" sz="1600" b="1" dirty="0">
                <a:solidFill>
                  <a:srgbClr val="283583"/>
                </a:solidFill>
                <a:ea typeface="Verdana" pitchFamily="34" charset="0"/>
                <a:cs typeface="Verdana" pitchFamily="34" charset="0"/>
              </a:rPr>
              <a:t>desarrollado</a:t>
            </a:r>
            <a:r>
              <a:rPr lang="es-ES" sz="1600" dirty="0">
                <a:solidFill>
                  <a:srgbClr val="283583"/>
                </a:solidFill>
                <a:ea typeface="Verdana" pitchFamily="34" charset="0"/>
                <a:cs typeface="Verdana" pitchFamily="34" charset="0"/>
              </a:rPr>
              <a:t> en el </a:t>
            </a:r>
            <a:r>
              <a:rPr lang="es-ES" sz="1600" b="1" dirty="0" err="1">
                <a:solidFill>
                  <a:srgbClr val="283583"/>
                </a:solidFill>
                <a:ea typeface="Verdana" pitchFamily="34" charset="0"/>
                <a:cs typeface="Verdana" pitchFamily="34" charset="0"/>
              </a:rPr>
              <a:t>framework</a:t>
            </a:r>
            <a:r>
              <a:rPr lang="es-ES" sz="1600" b="1" dirty="0">
                <a:solidFill>
                  <a:srgbClr val="283583"/>
                </a:solidFill>
                <a:ea typeface="Verdana" pitchFamily="34" charset="0"/>
                <a:cs typeface="Verdana" pitchFamily="34" charset="0"/>
              </a:rPr>
              <a:t> de Visual Studio</a:t>
            </a:r>
            <a:r>
              <a:rPr lang="es-ES" sz="1600" dirty="0">
                <a:solidFill>
                  <a:srgbClr val="283583"/>
                </a:solidFill>
                <a:ea typeface="Verdana" pitchFamily="34" charset="0"/>
                <a:cs typeface="Verdana" pitchFamily="34" charset="0"/>
              </a:rPr>
              <a:t>, concretamente con </a:t>
            </a:r>
            <a:r>
              <a:rPr lang="es-ES" sz="1600" b="1" dirty="0">
                <a:solidFill>
                  <a:srgbClr val="283583"/>
                </a:solidFill>
                <a:ea typeface="Verdana" pitchFamily="34" charset="0"/>
                <a:cs typeface="Verdana" pitchFamily="34" charset="0"/>
              </a:rPr>
              <a:t>C</a:t>
            </a:r>
            <a:r>
              <a:rPr lang="es-ES" sz="1600" b="1" dirty="0" smtClean="0">
                <a:solidFill>
                  <a:srgbClr val="283583"/>
                </a:solidFill>
                <a:ea typeface="Verdana" pitchFamily="34" charset="0"/>
                <a:cs typeface="Verdana" pitchFamily="34" charset="0"/>
              </a:rPr>
              <a:t>#</a:t>
            </a:r>
            <a:r>
              <a:rPr lang="es-ES" sz="1600" dirty="0" smtClean="0">
                <a:solidFill>
                  <a:srgbClr val="283583"/>
                </a:solidFill>
                <a:ea typeface="Verdana" pitchFamily="34" charset="0"/>
                <a:cs typeface="Verdana" pitchFamily="34" charset="0"/>
              </a:rPr>
              <a:t>.</a:t>
            </a:r>
          </a:p>
          <a:p>
            <a:pPr marL="460375" lvl="1" algn="just">
              <a:spcBef>
                <a:spcPts val="700"/>
              </a:spcBef>
              <a:buClr>
                <a:schemeClr val="tx2"/>
              </a:buClr>
              <a:buSzPct val="15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793750" lvl="1" indent="-333375"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Se realiza las siguientes acciones:</a:t>
            </a:r>
          </a:p>
          <a:p>
            <a:pPr marL="1281257" lvl="2" indent="-285750" algn="just">
              <a:buClr>
                <a:schemeClr val="tx2"/>
              </a:buClr>
              <a:buSzPct val="150000"/>
              <a:buFont typeface="Wingdings" pitchFamily="2" charset="2"/>
              <a:buChar char="§"/>
            </a:pPr>
            <a:r>
              <a:rPr lang="es-ES" sz="1600" b="1" i="1" u="sng" dirty="0" err="1" smtClean="0">
                <a:solidFill>
                  <a:srgbClr val="283583"/>
                </a:solidFill>
                <a:ea typeface="Verdana" pitchFamily="34" charset="0"/>
                <a:cs typeface="Verdana" pitchFamily="34" charset="0"/>
              </a:rPr>
              <a:t>ejecutarpeticion</a:t>
            </a:r>
            <a:r>
              <a:rPr lang="es-ES" sz="1600" dirty="0">
                <a:solidFill>
                  <a:srgbClr val="283583"/>
                </a:solidFill>
                <a:ea typeface="Verdana" pitchFamily="34" charset="0"/>
                <a:cs typeface="Verdana" pitchFamily="34" charset="0"/>
              </a:rPr>
              <a:t>: se accede a través de las operaciones definidas en el </a:t>
            </a:r>
            <a:r>
              <a:rPr lang="es-ES" sz="1600" dirty="0" err="1">
                <a:solidFill>
                  <a:srgbClr val="283583"/>
                </a:solidFill>
                <a:ea typeface="Verdana" pitchFamily="34" charset="0"/>
                <a:cs typeface="Verdana" pitchFamily="34" charset="0"/>
              </a:rPr>
              <a:t>webservice</a:t>
            </a:r>
            <a:r>
              <a:rPr lang="es-ES" sz="1600" dirty="0">
                <a:solidFill>
                  <a:srgbClr val="283583"/>
                </a:solidFill>
                <a:ea typeface="Verdana" pitchFamily="34" charset="0"/>
                <a:cs typeface="Verdana" pitchFamily="34" charset="0"/>
              </a:rPr>
              <a:t> (</a:t>
            </a:r>
            <a:r>
              <a:rPr lang="es-ES" sz="1600" dirty="0" err="1">
                <a:solidFill>
                  <a:srgbClr val="283583"/>
                </a:solidFill>
                <a:ea typeface="Verdana" pitchFamily="34" charset="0"/>
                <a:cs typeface="Verdana" pitchFamily="34" charset="0"/>
              </a:rPr>
              <a:t>getDatosPeticion</a:t>
            </a:r>
            <a:r>
              <a:rPr lang="es-ES" sz="1600" dirty="0">
                <a:solidFill>
                  <a:srgbClr val="283583"/>
                </a:solidFill>
                <a:ea typeface="Verdana" pitchFamily="34" charset="0"/>
                <a:cs typeface="Verdana" pitchFamily="34" charset="0"/>
              </a:rPr>
              <a:t>(</a:t>
            </a:r>
            <a:r>
              <a:rPr lang="es-ES" sz="1600" dirty="0" err="1">
                <a:solidFill>
                  <a:srgbClr val="283583"/>
                </a:solidFill>
                <a:ea typeface="Verdana" pitchFamily="34" charset="0"/>
                <a:cs typeface="Verdana" pitchFamily="34" charset="0"/>
              </a:rPr>
              <a:t>codPeticion</a:t>
            </a:r>
            <a:r>
              <a:rPr lang="es-ES" sz="1600" dirty="0">
                <a:solidFill>
                  <a:srgbClr val="283583"/>
                </a:solidFill>
                <a:ea typeface="Verdana" pitchFamily="34" charset="0"/>
                <a:cs typeface="Verdana" pitchFamily="34" charset="0"/>
              </a:rPr>
              <a:t>)) a la BD para la lectura de los parámetros de la petición en cuestión. </a:t>
            </a:r>
            <a:endParaRPr lang="es-ES" sz="1600" dirty="0" smtClean="0">
              <a:solidFill>
                <a:srgbClr val="283583"/>
              </a:solidFill>
              <a:ea typeface="Verdana" pitchFamily="34" charset="0"/>
              <a:cs typeface="Verdana" pitchFamily="34" charset="0"/>
            </a:endParaRPr>
          </a:p>
          <a:p>
            <a:pPr lvl="2" algn="just">
              <a:buClr>
                <a:schemeClr val="tx2"/>
              </a:buClr>
              <a:buSzPct val="150000"/>
            </a:pPr>
            <a:endParaRPr lang="es-ES" sz="1600" dirty="0">
              <a:solidFill>
                <a:srgbClr val="283583"/>
              </a:solidFill>
              <a:ea typeface="Verdana" pitchFamily="34" charset="0"/>
              <a:cs typeface="Verdana" pitchFamily="34" charset="0"/>
            </a:endParaRPr>
          </a:p>
          <a:p>
            <a:pPr marL="1281257" lvl="2" indent="-285750" algn="just">
              <a:buClr>
                <a:schemeClr val="tx2"/>
              </a:buClr>
              <a:buSzPct val="150000"/>
              <a:buFont typeface="Wingdings" pitchFamily="2" charset="2"/>
              <a:buChar char="§"/>
            </a:pPr>
            <a:r>
              <a:rPr lang="es-ES" sz="1600" b="1" i="1" u="sng" dirty="0" err="1">
                <a:solidFill>
                  <a:srgbClr val="283583"/>
                </a:solidFill>
                <a:ea typeface="Verdana" pitchFamily="34" charset="0"/>
                <a:cs typeface="Verdana" pitchFamily="34" charset="0"/>
              </a:rPr>
              <a:t>generarSASParametros</a:t>
            </a:r>
            <a:r>
              <a:rPr lang="es-ES" sz="1600" dirty="0">
                <a:solidFill>
                  <a:srgbClr val="283583"/>
                </a:solidFill>
                <a:ea typeface="Verdana" pitchFamily="34" charset="0"/>
                <a:cs typeface="Verdana" pitchFamily="34" charset="0"/>
              </a:rPr>
              <a:t>: Se transforma los parámetros leídos anteriormente de base de datos en un fichero SAS</a:t>
            </a:r>
            <a:r>
              <a:rPr lang="es-ES" sz="1600" dirty="0" smtClean="0">
                <a:solidFill>
                  <a:srgbClr val="283583"/>
                </a:solidFill>
                <a:ea typeface="Verdana" pitchFamily="34" charset="0"/>
                <a:cs typeface="Verdana" pitchFamily="34" charset="0"/>
              </a:rPr>
              <a:t>.</a:t>
            </a:r>
          </a:p>
          <a:p>
            <a:pPr marL="1281257" lvl="2" indent="-285750" algn="just">
              <a:buClr>
                <a:schemeClr val="tx2"/>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1281257" lvl="2" indent="-285750" algn="just">
              <a:buClr>
                <a:schemeClr val="tx2"/>
              </a:buClr>
              <a:buSzPct val="150000"/>
              <a:buFont typeface="Wingdings" pitchFamily="2" charset="2"/>
              <a:buChar char="§"/>
            </a:pPr>
            <a:r>
              <a:rPr lang="es-ES" sz="1600" b="1" i="1" u="sng" dirty="0" err="1">
                <a:solidFill>
                  <a:srgbClr val="283583"/>
                </a:solidFill>
                <a:ea typeface="Verdana" pitchFamily="34" charset="0"/>
                <a:cs typeface="Verdana" pitchFamily="34" charset="0"/>
              </a:rPr>
              <a:t>LanzarProceso</a:t>
            </a:r>
            <a:r>
              <a:rPr lang="es-ES" sz="1600" dirty="0">
                <a:solidFill>
                  <a:srgbClr val="283583"/>
                </a:solidFill>
                <a:ea typeface="Verdana" pitchFamily="34" charset="0"/>
                <a:cs typeface="Verdana" pitchFamily="34" charset="0"/>
              </a:rPr>
              <a:t>: se invoca el programa SAS (residente en la misma máquina</a:t>
            </a:r>
            <a:r>
              <a:rPr lang="es-ES" sz="1600" dirty="0" smtClean="0">
                <a:solidFill>
                  <a:srgbClr val="283583"/>
                </a:solidFill>
                <a:ea typeface="Verdana" pitchFamily="34" charset="0"/>
                <a:cs typeface="Verdana" pitchFamily="34" charset="0"/>
              </a:rPr>
              <a:t>).</a:t>
            </a:r>
          </a:p>
          <a:p>
            <a:pPr lvl="2" algn="just">
              <a:buClr>
                <a:schemeClr val="tx2"/>
              </a:buClr>
              <a:buSzPct val="150000"/>
            </a:pPr>
            <a:endParaRPr lang="es-ES" sz="1600" dirty="0">
              <a:solidFill>
                <a:srgbClr val="283583"/>
              </a:solidFill>
              <a:ea typeface="Verdana" pitchFamily="34" charset="0"/>
              <a:cs typeface="Verdana" pitchFamily="34" charset="0"/>
            </a:endParaRPr>
          </a:p>
          <a:p>
            <a:pPr marL="1281257" lvl="2" indent="-285750" algn="just">
              <a:buClr>
                <a:schemeClr val="tx2"/>
              </a:buClr>
              <a:buSzPct val="150000"/>
              <a:buFont typeface="Wingdings" pitchFamily="2" charset="2"/>
              <a:buChar char="§"/>
            </a:pPr>
            <a:r>
              <a:rPr lang="es-ES" sz="1600" b="1" i="1" u="sng" dirty="0" err="1">
                <a:solidFill>
                  <a:srgbClr val="283583"/>
                </a:solidFill>
                <a:ea typeface="Verdana" pitchFamily="34" charset="0"/>
                <a:cs typeface="Verdana" pitchFamily="34" charset="0"/>
              </a:rPr>
              <a:t>publicarResultado</a:t>
            </a:r>
            <a:r>
              <a:rPr lang="es-ES" sz="1600" dirty="0">
                <a:solidFill>
                  <a:srgbClr val="283583"/>
                </a:solidFill>
                <a:ea typeface="Verdana" pitchFamily="34" charset="0"/>
                <a:cs typeface="Verdana" pitchFamily="34" charset="0"/>
              </a:rPr>
              <a:t>: Accede a través de servicio web a la base de datos (</a:t>
            </a:r>
            <a:r>
              <a:rPr lang="es-ES" sz="1600" dirty="0" err="1">
                <a:solidFill>
                  <a:srgbClr val="283583"/>
                </a:solidFill>
                <a:ea typeface="Verdana" pitchFamily="34" charset="0"/>
                <a:cs typeface="Verdana" pitchFamily="34" charset="0"/>
              </a:rPr>
              <a:t>establecerResultadoPeticion</a:t>
            </a:r>
            <a:r>
              <a:rPr lang="es-ES" sz="1600" dirty="0">
                <a:solidFill>
                  <a:srgbClr val="283583"/>
                </a:solidFill>
                <a:ea typeface="Verdana" pitchFamily="34" charset="0"/>
                <a:cs typeface="Verdana" pitchFamily="34" charset="0"/>
              </a:rPr>
              <a:t>). Los resultados de la simulación se guardan en base de datos en el campo </a:t>
            </a:r>
            <a:r>
              <a:rPr lang="es-ES" sz="1600" dirty="0" err="1">
                <a:solidFill>
                  <a:srgbClr val="283583"/>
                </a:solidFill>
                <a:ea typeface="Verdana" pitchFamily="34" charset="0"/>
                <a:cs typeface="Verdana" pitchFamily="34" charset="0"/>
              </a:rPr>
              <a:t>ficheroresultado</a:t>
            </a:r>
            <a:r>
              <a:rPr lang="es-ES" sz="1600" dirty="0">
                <a:solidFill>
                  <a:srgbClr val="283583"/>
                </a:solidFill>
                <a:ea typeface="Verdana" pitchFamily="34" charset="0"/>
                <a:cs typeface="Verdana" pitchFamily="34" charset="0"/>
              </a:rPr>
              <a:t> de la tabla </a:t>
            </a:r>
            <a:r>
              <a:rPr lang="es-ES" sz="1600" dirty="0" err="1">
                <a:solidFill>
                  <a:srgbClr val="283583"/>
                </a:solidFill>
                <a:ea typeface="Verdana" pitchFamily="34" charset="0"/>
                <a:cs typeface="Verdana" pitchFamily="34" charset="0"/>
              </a:rPr>
              <a:t>Peticion</a:t>
            </a:r>
            <a:r>
              <a:rPr lang="es-ES" sz="1600" dirty="0">
                <a:solidFill>
                  <a:srgbClr val="283583"/>
                </a:solidFill>
                <a:ea typeface="Verdana" pitchFamily="34" charset="0"/>
                <a:cs typeface="Verdana" pitchFamily="34" charset="0"/>
              </a:rPr>
              <a:t>. Este campo es de tipo </a:t>
            </a:r>
            <a:r>
              <a:rPr lang="es-ES" sz="1600" dirty="0" err="1" smtClean="0">
                <a:solidFill>
                  <a:srgbClr val="283583"/>
                </a:solidFill>
                <a:ea typeface="Verdana" pitchFamily="34" charset="0"/>
                <a:cs typeface="Verdana" pitchFamily="34" charset="0"/>
              </a:rPr>
              <a:t>varbinary</a:t>
            </a:r>
            <a:r>
              <a:rPr lang="es-ES" sz="1600" dirty="0" smtClean="0">
                <a:solidFill>
                  <a:srgbClr val="283583"/>
                </a:solidFill>
                <a:ea typeface="Verdana" pitchFamily="34" charset="0"/>
                <a:cs typeface="Verdana" pitchFamily="34" charset="0"/>
              </a:rPr>
              <a:t>.</a:t>
            </a:r>
            <a:endParaRPr lang="es-ES" sz="1600" dirty="0">
              <a:solidFill>
                <a:srgbClr val="283583"/>
              </a:solidFill>
              <a:ea typeface="Verdana" pitchFamily="34" charset="0"/>
              <a:cs typeface="Verdana" pitchFamily="34" charset="0"/>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6" name="Imagen 1"/>
          <p:cNvPicPr/>
          <p:nvPr/>
        </p:nvPicPr>
        <p:blipFill>
          <a:blip r:embed="rId2"/>
          <a:srcRect/>
          <a:stretch>
            <a:fillRect/>
          </a:stretch>
        </p:blipFill>
        <p:spPr bwMode="auto">
          <a:xfrm>
            <a:off x="2608015" y="5653633"/>
            <a:ext cx="6120680" cy="917228"/>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3423847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Datos</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Entrada</a:t>
            </a:r>
            <a:r>
              <a:rPr lang="en-US" dirty="0" smtClean="0">
                <a:solidFill>
                  <a:srgbClr val="009FE3"/>
                </a:solidFill>
                <a:latin typeface="Gill Sans MT Light"/>
                <a:cs typeface="Gill Sans MT Light"/>
              </a:rPr>
              <a:t> (5).</a:t>
            </a:r>
            <a:r>
              <a:rPr lang="en-US" dirty="0" err="1" smtClean="0">
                <a:solidFill>
                  <a:srgbClr val="009FE3"/>
                </a:solidFill>
                <a:latin typeface="Gill Sans MT Light"/>
                <a:cs typeface="Gill Sans MT Light"/>
              </a:rPr>
              <a:t>Parámetros</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419225"/>
            <a:ext cx="9922346" cy="5530552"/>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b="1" dirty="0" smtClean="0">
                <a:solidFill>
                  <a:srgbClr val="283583"/>
                </a:solidFill>
                <a:ea typeface="Verdana" pitchFamily="34" charset="0"/>
                <a:cs typeface="Verdana" pitchFamily="34" charset="0"/>
              </a:rPr>
              <a:t>Esquema de modificación de parámetros</a:t>
            </a:r>
            <a:r>
              <a:rPr lang="es-ES" sz="1600" dirty="0" smtClean="0">
                <a:solidFill>
                  <a:srgbClr val="283583"/>
                </a:solidFill>
                <a:ea typeface="Verdana" pitchFamily="34" charset="0"/>
                <a:cs typeface="Verdana" pitchFamily="34" charset="0"/>
              </a:rPr>
              <a:t>:</a:t>
            </a:r>
            <a:endParaRPr lang="es-ES" sz="1600" dirty="0">
              <a:solidFill>
                <a:srgbClr val="283583"/>
              </a:solidFill>
              <a:ea typeface="Verdana" pitchFamily="34" charset="0"/>
              <a:cs typeface="Verdana" pitchFamily="34" charset="0"/>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xmlns="" val="2487450776"/>
              </p:ext>
            </p:extLst>
          </p:nvPr>
        </p:nvGraphicFramePr>
        <p:xfrm>
          <a:off x="717925" y="1981225"/>
          <a:ext cx="9497207" cy="4741514"/>
        </p:xfrm>
        <a:graphic>
          <a:graphicData uri="http://schemas.openxmlformats.org/drawingml/2006/table">
            <a:tbl>
              <a:tblPr/>
              <a:tblGrid>
                <a:gridCol w="1829825"/>
                <a:gridCol w="7667382"/>
              </a:tblGrid>
              <a:tr h="569844">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algn="just">
                        <a:spcAft>
                          <a:spcPts val="0"/>
                        </a:spcAft>
                      </a:pPr>
                      <a:r>
                        <a:rPr lang="es-ES" sz="1800" b="1" dirty="0" smtClean="0">
                          <a:solidFill>
                            <a:schemeClr val="bg1"/>
                          </a:solidFill>
                          <a:effectLst/>
                          <a:latin typeface="+mj-lt"/>
                          <a:ea typeface="Times New Roman"/>
                        </a:rPr>
                        <a:t>Parámetros generales</a:t>
                      </a:r>
                      <a:endParaRPr lang="es-ES" sz="1800" dirty="0">
                        <a:solidFill>
                          <a:schemeClr val="bg1"/>
                        </a:solidFill>
                        <a:effectLst/>
                        <a:latin typeface="+mj-lt"/>
                        <a:ea typeface="Times New Roman"/>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 Determinación del margen para calificación de ganadores e indiferentes.</a:t>
                      </a:r>
                    </a:p>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 Opción por actualización de población y rentas</a:t>
                      </a:r>
                      <a:endParaRPr lang="es-ES" sz="1600" b="0" kern="1200" dirty="0">
                        <a:solidFill>
                          <a:srgbClr val="283583"/>
                        </a:solidFill>
                        <a:latin typeface="Gill Sans MT Light"/>
                        <a:ea typeface="+mn-ea"/>
                        <a:cs typeface="Gill Sans MT Light"/>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40000"/>
                      </a:schemeClr>
                    </a:solidFill>
                  </a:tcPr>
                </a:tc>
              </a:tr>
              <a:tr h="1499754">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r>
                        <a:rPr lang="es-ES" sz="1800" b="1" kern="1200" dirty="0" smtClean="0">
                          <a:solidFill>
                            <a:schemeClr val="bg1"/>
                          </a:solidFill>
                          <a:effectLst/>
                          <a:latin typeface="+mj-lt"/>
                          <a:ea typeface="Times New Roman"/>
                          <a:cs typeface="+mn-cs"/>
                        </a:rPr>
                        <a:t>Rendimientos</a:t>
                      </a:r>
                      <a:endParaRPr lang="es-ES" sz="1800" b="1" kern="1200" dirty="0">
                        <a:solidFill>
                          <a:schemeClr val="bg1"/>
                        </a:solidFill>
                        <a:effectLst/>
                        <a:latin typeface="+mj-lt"/>
                        <a:ea typeface="Times New Roman"/>
                        <a:cs typeface="+mn-cs"/>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 Trabajo.</a:t>
                      </a:r>
                    </a:p>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 Capital mobiliario.</a:t>
                      </a:r>
                    </a:p>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 Capital inmobiliario.</a:t>
                      </a:r>
                    </a:p>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 Actividades económicas.</a:t>
                      </a:r>
                    </a:p>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 Imputaciones de rentas.</a:t>
                      </a:r>
                    </a:p>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 Ganancias y pérdidas patrimoniales.</a:t>
                      </a:r>
                      <a:endParaRPr lang="es-ES" sz="1600" b="0" kern="1200" dirty="0">
                        <a:solidFill>
                          <a:srgbClr val="283583"/>
                        </a:solidFill>
                        <a:latin typeface="Gill Sans MT Light"/>
                        <a:ea typeface="+mn-ea"/>
                        <a:cs typeface="Gill Sans MT Light"/>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40000"/>
                      </a:schemeClr>
                    </a:solidFill>
                  </a:tcPr>
                </a:tc>
              </a:tr>
              <a:tr h="2671916">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endParaRPr lang="es-ES" sz="1800" b="1" kern="1200" dirty="0" smtClean="0">
                        <a:solidFill>
                          <a:schemeClr val="bg1"/>
                        </a:solidFill>
                        <a:effectLst/>
                        <a:latin typeface="+mj-lt"/>
                        <a:ea typeface="Times New Roman"/>
                        <a:cs typeface="+mn-cs"/>
                      </a:endParaRPr>
                    </a:p>
                    <a:p>
                      <a:endParaRPr lang="es-ES" sz="1800" b="1" kern="1200" dirty="0" smtClean="0">
                        <a:solidFill>
                          <a:schemeClr val="bg1"/>
                        </a:solidFill>
                        <a:effectLst/>
                        <a:latin typeface="+mj-lt"/>
                        <a:ea typeface="Times New Roman"/>
                        <a:cs typeface="+mn-cs"/>
                      </a:endParaRPr>
                    </a:p>
                    <a:p>
                      <a:r>
                        <a:rPr lang="es-ES" sz="1800" b="1" kern="1200" dirty="0" smtClean="0">
                          <a:solidFill>
                            <a:schemeClr val="bg1"/>
                          </a:solidFill>
                          <a:effectLst/>
                          <a:latin typeface="+mj-lt"/>
                          <a:ea typeface="Times New Roman"/>
                          <a:cs typeface="+mn-cs"/>
                        </a:rPr>
                        <a:t>Reducciones</a:t>
                      </a:r>
                      <a:endParaRPr lang="es-ES" sz="1800" b="1" kern="1200" dirty="0">
                        <a:solidFill>
                          <a:schemeClr val="bg1"/>
                        </a:solidFill>
                        <a:effectLst/>
                        <a:latin typeface="+mj-lt"/>
                        <a:ea typeface="Times New Roman"/>
                        <a:cs typeface="+mn-cs"/>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lang="es-ES" sz="1600" b="0" kern="1200" dirty="0" smtClean="0">
                        <a:solidFill>
                          <a:srgbClr val="283583"/>
                        </a:solidFill>
                        <a:latin typeface="Gill Sans MT Light"/>
                        <a:ea typeface="+mn-ea"/>
                        <a:cs typeface="Gill Sans MT Light"/>
                      </a:endParaRPr>
                    </a:p>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 Por tributación conjunta</a:t>
                      </a:r>
                    </a:p>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 Mínimos personales y familiares.</a:t>
                      </a:r>
                    </a:p>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*Mínimo del contribuyente *Mínimo por descendientes *Mínimo por ascendentes *Mínimo por discapacitados *Parámetros adicionales</a:t>
                      </a:r>
                    </a:p>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 Por situaciones de dependencia y envejecimiento</a:t>
                      </a:r>
                    </a:p>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*sistema de previsión social *Patrimonios protegidos *sistema de previsión social. </a:t>
                      </a:r>
                      <a:endParaRPr lang="es-ES" sz="1600" b="0" kern="1200" dirty="0">
                        <a:solidFill>
                          <a:srgbClr val="283583"/>
                        </a:solidFill>
                        <a:latin typeface="Gill Sans MT Light"/>
                        <a:ea typeface="+mn-ea"/>
                        <a:cs typeface="Gill Sans MT Light"/>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40000"/>
                      </a:schemeClr>
                    </a:solidFill>
                  </a:tcPr>
                </a:tc>
              </a:tr>
            </a:tbl>
          </a:graphicData>
        </a:graphic>
      </p:graphicFrame>
    </p:spTree>
    <p:extLst>
      <p:ext uri="{BB962C8B-B14F-4D97-AF65-F5344CB8AC3E}">
        <p14:creationId xmlns:p14="http://schemas.microsoft.com/office/powerpoint/2010/main" xmlns="" val="131503185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de </a:t>
            </a:r>
            <a:r>
              <a:rPr lang="en-US" dirty="0" err="1">
                <a:solidFill>
                  <a:srgbClr val="009FE3"/>
                </a:solidFill>
                <a:latin typeface="Gill Sans MT Light"/>
                <a:cs typeface="Gill Sans MT Light"/>
              </a:rPr>
              <a:t>simuladores</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lógica</a:t>
            </a:r>
            <a:r>
              <a:rPr lang="en-US" dirty="0">
                <a:solidFill>
                  <a:srgbClr val="009FE3"/>
                </a:solidFill>
                <a:latin typeface="Gill Sans MT Light"/>
                <a:cs typeface="Gill Sans MT Light"/>
              </a:rPr>
              <a:t> </a:t>
            </a:r>
            <a:r>
              <a:rPr lang="en-US" dirty="0" smtClean="0">
                <a:solidFill>
                  <a:srgbClr val="009FE3"/>
                </a:solidFill>
                <a:latin typeface="Gill Sans MT Light"/>
                <a:cs typeface="Gill Sans MT Light"/>
              </a:rPr>
              <a:t>(9)</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261145"/>
            <a:ext cx="10066362" cy="4176464"/>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175" algn="just">
              <a:spcBef>
                <a:spcPts val="700"/>
              </a:spcBef>
              <a:buClr>
                <a:srgbClr val="3333CC"/>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800" b="1" u="sng" dirty="0" smtClean="0">
                <a:solidFill>
                  <a:srgbClr val="283583"/>
                </a:solidFill>
                <a:ea typeface="Verdana" pitchFamily="34" charset="0"/>
                <a:cs typeface="Verdana" pitchFamily="34" charset="0"/>
              </a:rPr>
              <a:t>Programa SAS (</a:t>
            </a:r>
            <a:r>
              <a:rPr lang="es-ES" sz="1800" b="1" u="sng" dirty="0" err="1" smtClean="0">
                <a:solidFill>
                  <a:srgbClr val="283583"/>
                </a:solidFill>
                <a:ea typeface="Verdana" pitchFamily="34" charset="0"/>
                <a:cs typeface="Verdana" pitchFamily="34" charset="0"/>
              </a:rPr>
              <a:t>Statistical</a:t>
            </a:r>
            <a:r>
              <a:rPr lang="es-ES" sz="1800" b="1" u="sng" dirty="0" smtClean="0">
                <a:solidFill>
                  <a:srgbClr val="283583"/>
                </a:solidFill>
                <a:ea typeface="Verdana" pitchFamily="34" charset="0"/>
                <a:cs typeface="Verdana" pitchFamily="34" charset="0"/>
              </a:rPr>
              <a:t> </a:t>
            </a:r>
            <a:r>
              <a:rPr lang="es-ES" sz="1800" b="1" u="sng" dirty="0" err="1" smtClean="0">
                <a:solidFill>
                  <a:srgbClr val="283583"/>
                </a:solidFill>
                <a:ea typeface="Verdana" pitchFamily="34" charset="0"/>
                <a:cs typeface="Verdana" pitchFamily="34" charset="0"/>
              </a:rPr>
              <a:t>Analysis</a:t>
            </a:r>
            <a:r>
              <a:rPr lang="es-ES" sz="1800" b="1" u="sng" dirty="0" smtClean="0">
                <a:solidFill>
                  <a:srgbClr val="283583"/>
                </a:solidFill>
                <a:ea typeface="Verdana" pitchFamily="34" charset="0"/>
                <a:cs typeface="Verdana" pitchFamily="34" charset="0"/>
              </a:rPr>
              <a:t> </a:t>
            </a:r>
            <a:r>
              <a:rPr lang="es-ES" sz="1800" b="1" u="sng" dirty="0" err="1" smtClean="0">
                <a:solidFill>
                  <a:srgbClr val="283583"/>
                </a:solidFill>
                <a:ea typeface="Verdana" pitchFamily="34" charset="0"/>
                <a:cs typeface="Verdana" pitchFamily="34" charset="0"/>
              </a:rPr>
              <a:t>System</a:t>
            </a:r>
            <a:r>
              <a:rPr lang="es-ES" sz="1800" b="1" u="sng" dirty="0" smtClean="0">
                <a:solidFill>
                  <a:srgbClr val="283583"/>
                </a:solidFill>
                <a:ea typeface="Verdana" pitchFamily="34" charset="0"/>
                <a:cs typeface="Verdana" pitchFamily="34" charset="0"/>
              </a:rPr>
              <a:t>).</a:t>
            </a:r>
            <a:endParaRPr lang="es-ES" sz="1800" b="1" u="sng" dirty="0">
              <a:solidFill>
                <a:srgbClr val="283583"/>
              </a:solidFill>
              <a:ea typeface="Verdana" pitchFamily="34" charset="0"/>
              <a:cs typeface="Verdana" pitchFamily="34" charset="0"/>
            </a:endParaRPr>
          </a:p>
          <a:p>
            <a:pPr marL="834304" lvl="1" indent="-333375"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smtClean="0">
                <a:solidFill>
                  <a:srgbClr val="283583"/>
                </a:solidFill>
                <a:ea typeface="Verdana" pitchFamily="34" charset="0"/>
                <a:cs typeface="Verdana" pitchFamily="34" charset="0"/>
              </a:rPr>
              <a:t>El </a:t>
            </a:r>
            <a:r>
              <a:rPr lang="es-ES" sz="1600" b="1" dirty="0">
                <a:solidFill>
                  <a:srgbClr val="283583"/>
                </a:solidFill>
                <a:ea typeface="Verdana" pitchFamily="34" charset="0"/>
                <a:cs typeface="Verdana" pitchFamily="34" charset="0"/>
              </a:rPr>
              <a:t>software</a:t>
            </a:r>
            <a:r>
              <a:rPr lang="es-ES" sz="1600" dirty="0">
                <a:solidFill>
                  <a:srgbClr val="283583"/>
                </a:solidFill>
                <a:ea typeface="Verdana" pitchFamily="34" charset="0"/>
                <a:cs typeface="Verdana" pitchFamily="34" charset="0"/>
              </a:rPr>
              <a:t> que se ha utilizado en la </a:t>
            </a:r>
            <a:r>
              <a:rPr lang="es-ES" sz="1600" b="1" dirty="0">
                <a:solidFill>
                  <a:srgbClr val="283583"/>
                </a:solidFill>
                <a:ea typeface="Verdana" pitchFamily="34" charset="0"/>
                <a:cs typeface="Verdana" pitchFamily="34" charset="0"/>
              </a:rPr>
              <a:t>construcción de la lógica de negocio </a:t>
            </a:r>
            <a:r>
              <a:rPr lang="es-ES" sz="1600" dirty="0">
                <a:solidFill>
                  <a:srgbClr val="283583"/>
                </a:solidFill>
                <a:ea typeface="Verdana" pitchFamily="34" charset="0"/>
                <a:cs typeface="Verdana" pitchFamily="34" charset="0"/>
              </a:rPr>
              <a:t>de los </a:t>
            </a:r>
            <a:r>
              <a:rPr lang="es-ES" sz="1600" b="1" dirty="0">
                <a:solidFill>
                  <a:srgbClr val="283583"/>
                </a:solidFill>
                <a:ea typeface="Verdana" pitchFamily="34" charset="0"/>
                <a:cs typeface="Verdana" pitchFamily="34" charset="0"/>
              </a:rPr>
              <a:t>simuladores es SAS </a:t>
            </a:r>
            <a:r>
              <a:rPr lang="es-ES" sz="1600" dirty="0">
                <a:solidFill>
                  <a:srgbClr val="283583"/>
                </a:solidFill>
                <a:ea typeface="Verdana" pitchFamily="34" charset="0"/>
                <a:cs typeface="Verdana" pitchFamily="34" charset="0"/>
              </a:rPr>
              <a:t>(excepto EUROMOD) por ser una herramienta de </a:t>
            </a:r>
            <a:r>
              <a:rPr lang="es-ES" sz="1600" b="1" dirty="0">
                <a:solidFill>
                  <a:srgbClr val="283583"/>
                </a:solidFill>
                <a:ea typeface="Verdana" pitchFamily="34" charset="0"/>
                <a:cs typeface="Verdana" pitchFamily="34" charset="0"/>
              </a:rPr>
              <a:t>gran potencia </a:t>
            </a:r>
            <a:r>
              <a:rPr lang="es-ES" sz="1600" dirty="0">
                <a:solidFill>
                  <a:srgbClr val="283583"/>
                </a:solidFill>
                <a:ea typeface="Verdana" pitchFamily="34" charset="0"/>
                <a:cs typeface="Verdana" pitchFamily="34" charset="0"/>
              </a:rPr>
              <a:t>en el manejo de</a:t>
            </a:r>
            <a:r>
              <a:rPr lang="es-ES" sz="1600" b="1" dirty="0">
                <a:solidFill>
                  <a:srgbClr val="283583"/>
                </a:solidFill>
                <a:ea typeface="Verdana" pitchFamily="34" charset="0"/>
                <a:cs typeface="Verdana" pitchFamily="34" charset="0"/>
              </a:rPr>
              <a:t> grandes cantidades de datos</a:t>
            </a:r>
            <a:r>
              <a:rPr lang="es-ES" sz="1600" dirty="0">
                <a:solidFill>
                  <a:srgbClr val="283583"/>
                </a:solidFill>
                <a:ea typeface="Verdana" pitchFamily="34" charset="0"/>
                <a:cs typeface="Verdana" pitchFamily="34" charset="0"/>
              </a:rPr>
              <a:t>, así como por su </a:t>
            </a:r>
            <a:r>
              <a:rPr lang="es-ES" sz="1600" b="1" dirty="0">
                <a:solidFill>
                  <a:srgbClr val="283583"/>
                </a:solidFill>
                <a:ea typeface="Verdana" pitchFamily="34" charset="0"/>
                <a:cs typeface="Verdana" pitchFamily="34" charset="0"/>
              </a:rPr>
              <a:t>capacidad</a:t>
            </a:r>
            <a:r>
              <a:rPr lang="es-ES" sz="1600" dirty="0">
                <a:solidFill>
                  <a:srgbClr val="283583"/>
                </a:solidFill>
                <a:ea typeface="Verdana" pitchFamily="34" charset="0"/>
                <a:cs typeface="Verdana" pitchFamily="34" charset="0"/>
              </a:rPr>
              <a:t> para </a:t>
            </a:r>
            <a:r>
              <a:rPr lang="es-ES" sz="1600" b="1" dirty="0">
                <a:solidFill>
                  <a:srgbClr val="283583"/>
                </a:solidFill>
                <a:ea typeface="Verdana" pitchFamily="34" charset="0"/>
                <a:cs typeface="Verdana" pitchFamily="34" charset="0"/>
              </a:rPr>
              <a:t>elaborar estadísticos descriptivos </a:t>
            </a:r>
            <a:r>
              <a:rPr lang="es-ES" sz="1600" dirty="0">
                <a:solidFill>
                  <a:srgbClr val="283583"/>
                </a:solidFill>
                <a:ea typeface="Verdana" pitchFamily="34" charset="0"/>
                <a:cs typeface="Verdana" pitchFamily="34" charset="0"/>
              </a:rPr>
              <a:t>necesarios en las etapas iniciales de cualquier análisis o en cualquier análisis posterior</a:t>
            </a:r>
            <a:r>
              <a:rPr lang="es-ES" sz="1600" dirty="0" smtClean="0">
                <a:solidFill>
                  <a:srgbClr val="283583"/>
                </a:solidFill>
                <a:ea typeface="Verdana" pitchFamily="34" charset="0"/>
                <a:cs typeface="Verdana" pitchFamily="34" charset="0"/>
              </a:rPr>
              <a:t>.</a:t>
            </a:r>
          </a:p>
          <a:p>
            <a:pPr marL="500929" lvl="1" algn="just">
              <a:spcBef>
                <a:spcPts val="700"/>
              </a:spcBef>
              <a:buClr>
                <a:schemeClr val="tx2"/>
              </a:buClr>
              <a:buSzPct val="15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834304" lvl="1" indent="-333375"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SAS es un </a:t>
            </a:r>
            <a:r>
              <a:rPr lang="es-ES" sz="1600" b="1" dirty="0">
                <a:solidFill>
                  <a:srgbClr val="283583"/>
                </a:solidFill>
                <a:ea typeface="Verdana" pitchFamily="34" charset="0"/>
                <a:cs typeface="Verdana" pitchFamily="34" charset="0"/>
              </a:rPr>
              <a:t>sistema integrado</a:t>
            </a:r>
            <a:r>
              <a:rPr lang="es-ES" sz="1600" dirty="0">
                <a:solidFill>
                  <a:srgbClr val="283583"/>
                </a:solidFill>
                <a:ea typeface="Verdana" pitchFamily="34" charset="0"/>
                <a:cs typeface="Verdana" pitchFamily="34" charset="0"/>
              </a:rPr>
              <a:t> de productos software. Dentro de sus </a:t>
            </a:r>
            <a:r>
              <a:rPr lang="es-ES" sz="1600" b="1" dirty="0">
                <a:solidFill>
                  <a:srgbClr val="283583"/>
                </a:solidFill>
                <a:ea typeface="Verdana" pitchFamily="34" charset="0"/>
                <a:cs typeface="Verdana" pitchFamily="34" charset="0"/>
              </a:rPr>
              <a:t>funcionalidades</a:t>
            </a:r>
            <a:r>
              <a:rPr lang="es-ES" sz="1600" dirty="0">
                <a:solidFill>
                  <a:srgbClr val="283583"/>
                </a:solidFill>
                <a:ea typeface="Verdana" pitchFamily="34" charset="0"/>
                <a:cs typeface="Verdana" pitchFamily="34" charset="0"/>
              </a:rPr>
              <a:t> destacan, por su aplicación al simulador, el </a:t>
            </a:r>
            <a:r>
              <a:rPr lang="es-ES" sz="1600" b="1" dirty="0">
                <a:solidFill>
                  <a:srgbClr val="283583"/>
                </a:solidFill>
                <a:ea typeface="Verdana" pitchFamily="34" charset="0"/>
                <a:cs typeface="Verdana" pitchFamily="34" charset="0"/>
              </a:rPr>
              <a:t>almacenamiento</a:t>
            </a:r>
            <a:r>
              <a:rPr lang="es-ES" sz="1600" dirty="0">
                <a:solidFill>
                  <a:srgbClr val="283583"/>
                </a:solidFill>
                <a:ea typeface="Verdana" pitchFamily="34" charset="0"/>
                <a:cs typeface="Verdana" pitchFamily="34" charset="0"/>
              </a:rPr>
              <a:t>, </a:t>
            </a:r>
            <a:r>
              <a:rPr lang="es-ES" sz="1600" b="1" dirty="0">
                <a:solidFill>
                  <a:srgbClr val="283583"/>
                </a:solidFill>
                <a:ea typeface="Verdana" pitchFamily="34" charset="0"/>
                <a:cs typeface="Verdana" pitchFamily="34" charset="0"/>
              </a:rPr>
              <a:t>recuperación</a:t>
            </a:r>
            <a:r>
              <a:rPr lang="es-ES" sz="1600" dirty="0">
                <a:solidFill>
                  <a:srgbClr val="283583"/>
                </a:solidFill>
                <a:ea typeface="Verdana" pitchFamily="34" charset="0"/>
                <a:cs typeface="Verdana" pitchFamily="34" charset="0"/>
              </a:rPr>
              <a:t> y </a:t>
            </a:r>
            <a:r>
              <a:rPr lang="es-ES" sz="1600" b="1" dirty="0">
                <a:solidFill>
                  <a:srgbClr val="283583"/>
                </a:solidFill>
                <a:ea typeface="Verdana" pitchFamily="34" charset="0"/>
                <a:cs typeface="Verdana" pitchFamily="34" charset="0"/>
              </a:rPr>
              <a:t>gestión</a:t>
            </a:r>
            <a:r>
              <a:rPr lang="es-ES" sz="1600" dirty="0">
                <a:solidFill>
                  <a:srgbClr val="283583"/>
                </a:solidFill>
                <a:ea typeface="Verdana" pitchFamily="34" charset="0"/>
                <a:cs typeface="Verdana" pitchFamily="34" charset="0"/>
              </a:rPr>
              <a:t> de datos, el </a:t>
            </a:r>
            <a:r>
              <a:rPr lang="es-ES" sz="1600" b="1" dirty="0">
                <a:solidFill>
                  <a:srgbClr val="283583"/>
                </a:solidFill>
                <a:ea typeface="Verdana" pitchFamily="34" charset="0"/>
                <a:cs typeface="Verdana" pitchFamily="34" charset="0"/>
              </a:rPr>
              <a:t>desarrollo</a:t>
            </a:r>
            <a:r>
              <a:rPr lang="es-ES" sz="1600" dirty="0">
                <a:solidFill>
                  <a:srgbClr val="283583"/>
                </a:solidFill>
                <a:ea typeface="Verdana" pitchFamily="34" charset="0"/>
                <a:cs typeface="Verdana" pitchFamily="34" charset="0"/>
              </a:rPr>
              <a:t> de aplicaciones y el </a:t>
            </a:r>
            <a:r>
              <a:rPr lang="es-ES" sz="1600" b="1" dirty="0">
                <a:solidFill>
                  <a:srgbClr val="283583"/>
                </a:solidFill>
                <a:ea typeface="Verdana" pitchFamily="34" charset="0"/>
                <a:cs typeface="Verdana" pitchFamily="34" charset="0"/>
              </a:rPr>
              <a:t>análisis</a:t>
            </a:r>
            <a:r>
              <a:rPr lang="es-ES" sz="1600" dirty="0">
                <a:solidFill>
                  <a:srgbClr val="283583"/>
                </a:solidFill>
                <a:ea typeface="Verdana" pitchFamily="34" charset="0"/>
                <a:cs typeface="Verdana" pitchFamily="34" charset="0"/>
              </a:rPr>
              <a:t> estadístico y matemático</a:t>
            </a:r>
            <a:r>
              <a:rPr lang="es-ES" sz="1600" dirty="0" smtClean="0">
                <a:solidFill>
                  <a:srgbClr val="283583"/>
                </a:solidFill>
                <a:ea typeface="Verdana" pitchFamily="34" charset="0"/>
                <a:cs typeface="Verdana" pitchFamily="34" charset="0"/>
              </a:rPr>
              <a:t>.</a:t>
            </a:r>
          </a:p>
          <a:p>
            <a:pPr marL="500929" lvl="1" algn="just">
              <a:spcBef>
                <a:spcPts val="700"/>
              </a:spcBef>
              <a:buClr>
                <a:schemeClr val="tx2"/>
              </a:buClr>
              <a:buSzPct val="15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834304" lvl="1" indent="-333375"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Con SAS se puede </a:t>
            </a:r>
            <a:r>
              <a:rPr lang="es-ES" sz="1600" b="1" dirty="0">
                <a:solidFill>
                  <a:srgbClr val="283583"/>
                </a:solidFill>
                <a:ea typeface="Verdana" pitchFamily="34" charset="0"/>
                <a:cs typeface="Verdana" pitchFamily="34" charset="0"/>
              </a:rPr>
              <a:t>acceder</a:t>
            </a:r>
            <a:r>
              <a:rPr lang="es-ES" sz="1600" dirty="0">
                <a:solidFill>
                  <a:srgbClr val="283583"/>
                </a:solidFill>
                <a:ea typeface="Verdana" pitchFamily="34" charset="0"/>
                <a:cs typeface="Verdana" pitchFamily="34" charset="0"/>
              </a:rPr>
              <a:t> a </a:t>
            </a:r>
            <a:r>
              <a:rPr lang="es-ES" sz="1600" b="1" dirty="0">
                <a:solidFill>
                  <a:srgbClr val="283583"/>
                </a:solidFill>
                <a:ea typeface="Verdana" pitchFamily="34" charset="0"/>
                <a:cs typeface="Verdana" pitchFamily="34" charset="0"/>
              </a:rPr>
              <a:t>ficheros de datos en bruto</a:t>
            </a:r>
            <a:r>
              <a:rPr lang="es-ES" sz="1600" dirty="0">
                <a:solidFill>
                  <a:srgbClr val="283583"/>
                </a:solidFill>
                <a:ea typeface="Verdana" pitchFamily="34" charset="0"/>
                <a:cs typeface="Verdana" pitchFamily="34" charset="0"/>
              </a:rPr>
              <a:t> y a </a:t>
            </a:r>
            <a:r>
              <a:rPr lang="es-ES" sz="1600" b="1" dirty="0">
                <a:solidFill>
                  <a:srgbClr val="283583"/>
                </a:solidFill>
                <a:ea typeface="Verdana" pitchFamily="34" charset="0"/>
                <a:cs typeface="Verdana" pitchFamily="34" charset="0"/>
              </a:rPr>
              <a:t>fuentes externas</a:t>
            </a:r>
            <a:r>
              <a:rPr lang="es-ES" sz="1600" dirty="0">
                <a:solidFill>
                  <a:srgbClr val="283583"/>
                </a:solidFill>
                <a:ea typeface="Verdana" pitchFamily="34" charset="0"/>
                <a:cs typeface="Verdana" pitchFamily="34" charset="0"/>
              </a:rPr>
              <a:t> de </a:t>
            </a:r>
            <a:r>
              <a:rPr lang="es-ES" sz="1600" b="1" dirty="0">
                <a:solidFill>
                  <a:srgbClr val="283583"/>
                </a:solidFill>
                <a:ea typeface="Verdana" pitchFamily="34" charset="0"/>
                <a:cs typeface="Verdana" pitchFamily="34" charset="0"/>
              </a:rPr>
              <a:t>todo tipo</a:t>
            </a:r>
            <a:r>
              <a:rPr lang="es-ES" sz="1600" dirty="0">
                <a:solidFill>
                  <a:srgbClr val="283583"/>
                </a:solidFill>
                <a:ea typeface="Verdana" pitchFamily="34" charset="0"/>
                <a:cs typeface="Verdana" pitchFamily="34" charset="0"/>
              </a:rPr>
              <a:t>. Gestionar datos utilizando su entrada, edición, recuperación, formateo y conversión. Analizar empleando estadísticas descriptivas, técnicas </a:t>
            </a:r>
            <a:r>
              <a:rPr lang="es-ES" sz="1600" dirty="0" err="1">
                <a:solidFill>
                  <a:srgbClr val="283583"/>
                </a:solidFill>
                <a:ea typeface="Verdana" pitchFamily="34" charset="0"/>
                <a:cs typeface="Verdana" pitchFamily="34" charset="0"/>
              </a:rPr>
              <a:t>multivariantes</a:t>
            </a:r>
            <a:r>
              <a:rPr lang="es-ES" sz="1600" dirty="0">
                <a:solidFill>
                  <a:srgbClr val="283583"/>
                </a:solidFill>
                <a:ea typeface="Verdana" pitchFamily="34" charset="0"/>
                <a:cs typeface="Verdana" pitchFamily="34" charset="0"/>
              </a:rPr>
              <a:t>, previsión, modelización y programación lineal. Un potente lenguaje de programación y colección de programas listos para su uso, denominados </a:t>
            </a:r>
            <a:r>
              <a:rPr lang="es-ES" sz="1600" dirty="0" err="1">
                <a:solidFill>
                  <a:srgbClr val="283583"/>
                </a:solidFill>
                <a:ea typeface="Verdana" pitchFamily="34" charset="0"/>
                <a:cs typeface="Verdana" pitchFamily="34" charset="0"/>
              </a:rPr>
              <a:t>Procedures</a:t>
            </a:r>
            <a:r>
              <a:rPr lang="es-ES" sz="1600" dirty="0">
                <a:solidFill>
                  <a:srgbClr val="283583"/>
                </a:solidFill>
                <a:ea typeface="Verdana" pitchFamily="34" charset="0"/>
                <a:cs typeface="Verdana" pitchFamily="34" charset="0"/>
              </a:rPr>
              <a:t> o PROCS</a:t>
            </a:r>
            <a:r>
              <a:rPr lang="es-ES" sz="1600" dirty="0" smtClean="0">
                <a:solidFill>
                  <a:srgbClr val="283583"/>
                </a:solidFill>
                <a:ea typeface="Verdana" pitchFamily="34" charset="0"/>
                <a:cs typeface="Verdana" pitchFamily="34" charset="0"/>
              </a:rPr>
              <a:t>.</a:t>
            </a:r>
          </a:p>
          <a:p>
            <a:pPr marL="500929" lvl="1" algn="just">
              <a:spcBef>
                <a:spcPts val="700"/>
              </a:spcBef>
              <a:buClr>
                <a:schemeClr val="tx2"/>
              </a:buClr>
              <a:buSzPct val="15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834304" lvl="1" indent="-333375"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SAS se </a:t>
            </a:r>
            <a:r>
              <a:rPr lang="es-ES" sz="1600" b="1" dirty="0">
                <a:solidFill>
                  <a:srgbClr val="283583"/>
                </a:solidFill>
                <a:ea typeface="Verdana" pitchFamily="34" charset="0"/>
                <a:cs typeface="Verdana" pitchFamily="34" charset="0"/>
              </a:rPr>
              <a:t>organiza</a:t>
            </a:r>
            <a:r>
              <a:rPr lang="es-ES" sz="1600" dirty="0">
                <a:solidFill>
                  <a:srgbClr val="283583"/>
                </a:solidFill>
                <a:ea typeface="Verdana" pitchFamily="34" charset="0"/>
                <a:cs typeface="Verdana" pitchFamily="34" charset="0"/>
              </a:rPr>
              <a:t> a </a:t>
            </a:r>
            <a:r>
              <a:rPr lang="es-ES" sz="1600" b="1" dirty="0">
                <a:solidFill>
                  <a:srgbClr val="283583"/>
                </a:solidFill>
                <a:ea typeface="Verdana" pitchFamily="34" charset="0"/>
                <a:cs typeface="Verdana" pitchFamily="34" charset="0"/>
              </a:rPr>
              <a:t>base de módulos</a:t>
            </a:r>
            <a:r>
              <a:rPr lang="es-ES" sz="1600" dirty="0">
                <a:solidFill>
                  <a:srgbClr val="283583"/>
                </a:solidFill>
                <a:ea typeface="Verdana" pitchFamily="34" charset="0"/>
                <a:cs typeface="Verdana" pitchFamily="34" charset="0"/>
              </a:rPr>
              <a:t>, siendo el </a:t>
            </a:r>
            <a:r>
              <a:rPr lang="es-ES" sz="1600" b="1" dirty="0">
                <a:solidFill>
                  <a:srgbClr val="283583"/>
                </a:solidFill>
                <a:ea typeface="Verdana" pitchFamily="34" charset="0"/>
                <a:cs typeface="Verdana" pitchFamily="34" charset="0"/>
              </a:rPr>
              <a:t>SAS Base</a:t>
            </a:r>
            <a:r>
              <a:rPr lang="es-ES" sz="1600" dirty="0">
                <a:solidFill>
                  <a:srgbClr val="283583"/>
                </a:solidFill>
                <a:ea typeface="Verdana" pitchFamily="34" charset="0"/>
                <a:cs typeface="Verdana" pitchFamily="34" charset="0"/>
              </a:rPr>
              <a:t> el auténtico corazón del sistema SAS, sin el cual ningún módulo puede funcionar</a:t>
            </a:r>
            <a:r>
              <a:rPr lang="es-ES" sz="1600" dirty="0" smtClean="0">
                <a:solidFill>
                  <a:srgbClr val="283583"/>
                </a:solidFill>
                <a:ea typeface="Verdana" pitchFamily="34" charset="0"/>
                <a:cs typeface="Verdana" pitchFamily="34" charset="0"/>
              </a:rPr>
              <a:t>.</a:t>
            </a:r>
          </a:p>
          <a:p>
            <a:pPr marL="500929" lvl="1" algn="just">
              <a:spcBef>
                <a:spcPts val="700"/>
              </a:spcBef>
              <a:buClr>
                <a:schemeClr val="tx2"/>
              </a:buClr>
              <a:buSzPct val="15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834304" lvl="1" indent="-333375"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A continuación vemos un </a:t>
            </a:r>
            <a:r>
              <a:rPr lang="es-ES" sz="1600" b="1" dirty="0">
                <a:solidFill>
                  <a:srgbClr val="283583"/>
                </a:solidFill>
                <a:ea typeface="Verdana" pitchFamily="34" charset="0"/>
                <a:cs typeface="Verdana" pitchFamily="34" charset="0"/>
              </a:rPr>
              <a:t>flujo</a:t>
            </a:r>
            <a:r>
              <a:rPr lang="es-ES" sz="1600" dirty="0">
                <a:solidFill>
                  <a:srgbClr val="283583"/>
                </a:solidFill>
                <a:ea typeface="Verdana" pitchFamily="34" charset="0"/>
                <a:cs typeface="Verdana" pitchFamily="34" charset="0"/>
              </a:rPr>
              <a:t> que describe los pasos que se llevan a cabo para la </a:t>
            </a:r>
            <a:r>
              <a:rPr lang="es-ES" sz="1600" b="1" dirty="0">
                <a:solidFill>
                  <a:srgbClr val="283583"/>
                </a:solidFill>
                <a:ea typeface="Verdana" pitchFamily="34" charset="0"/>
                <a:cs typeface="Verdana" pitchFamily="34" charset="0"/>
              </a:rPr>
              <a:t>aplicación de los programas</a:t>
            </a:r>
            <a:r>
              <a:rPr lang="es-ES" sz="1600" dirty="0">
                <a:solidFill>
                  <a:srgbClr val="283583"/>
                </a:solidFill>
                <a:ea typeface="Verdana" pitchFamily="34" charset="0"/>
                <a:cs typeface="Verdana" pitchFamily="34" charset="0"/>
              </a:rPr>
              <a:t>:</a:t>
            </a:r>
          </a:p>
          <a:p>
            <a:pPr marL="793750" lvl="1" indent="-333375"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6952734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Esquema</a:t>
            </a:r>
            <a:r>
              <a:rPr lang="en-US" dirty="0" smtClean="0">
                <a:solidFill>
                  <a:srgbClr val="009FE3"/>
                </a:solidFill>
                <a:latin typeface="Gill Sans MT Light"/>
                <a:cs typeface="Gill Sans MT Light"/>
              </a:rPr>
              <a:t> General</a:t>
            </a:r>
            <a:endParaRPr lang="en-US" dirty="0">
              <a:solidFill>
                <a:srgbClr val="009FE3"/>
              </a:solidFill>
              <a:latin typeface="Gill Sans MT Light"/>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
        <p:nvSpPr>
          <p:cNvPr id="7" name="Text Box 109"/>
          <p:cNvSpPr txBox="1">
            <a:spLocks noChangeArrowheads="1"/>
          </p:cNvSpPr>
          <p:nvPr/>
        </p:nvSpPr>
        <p:spPr bwMode="auto">
          <a:xfrm>
            <a:off x="4411231" y="6106507"/>
            <a:ext cx="1662206" cy="339214"/>
          </a:xfrm>
          <a:prstGeom prst="rect">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GB"/>
            </a:defPPr>
            <a:lvl1pPr algn="ctr">
              <a:spcAft>
                <a:spcPts val="0"/>
              </a:spcAft>
              <a:defRPr sz="1400" b="1">
                <a:solidFill>
                  <a:schemeClr val="tx1"/>
                </a:solidFill>
                <a:latin typeface="Calibri"/>
                <a:ea typeface="Calibri"/>
                <a:cs typeface="Times New Roman"/>
              </a:defRPr>
            </a:lvl1pPr>
          </a:lstStyle>
          <a:p>
            <a:r>
              <a:rPr lang="es-ES" dirty="0"/>
              <a:t>SALIDAS</a:t>
            </a:r>
          </a:p>
        </p:txBody>
      </p:sp>
      <p:sp>
        <p:nvSpPr>
          <p:cNvPr id="8" name="AutoShape 127"/>
          <p:cNvSpPr>
            <a:spLocks noChangeArrowheads="1"/>
          </p:cNvSpPr>
          <p:nvPr/>
        </p:nvSpPr>
        <p:spPr bwMode="auto">
          <a:xfrm>
            <a:off x="4358785" y="6492577"/>
            <a:ext cx="1780639" cy="457200"/>
          </a:xfrm>
          <a:prstGeom prst="doubleWave">
            <a:avLst>
              <a:gd name="adj1" fmla="val 6500"/>
              <a:gd name="adj2" fmla="val 0"/>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ES" sz="1400" b="1" dirty="0">
                <a:latin typeface="Calibri"/>
                <a:ea typeface="Calibri"/>
                <a:cs typeface="Times New Roman"/>
              </a:rPr>
              <a:t>Formato Excel</a:t>
            </a:r>
          </a:p>
          <a:p>
            <a:pPr algn="ctr"/>
            <a:r>
              <a:rPr lang="es-ES" sz="1400" b="1" dirty="0">
                <a:latin typeface="Calibri"/>
                <a:ea typeface="Calibri"/>
                <a:cs typeface="Times New Roman"/>
              </a:rPr>
              <a:t> </a:t>
            </a:r>
          </a:p>
        </p:txBody>
      </p:sp>
      <p:sp>
        <p:nvSpPr>
          <p:cNvPr id="9" name="Rounded Rectangle 8"/>
          <p:cNvSpPr/>
          <p:nvPr/>
        </p:nvSpPr>
        <p:spPr bwMode="auto">
          <a:xfrm>
            <a:off x="3403120" y="4666347"/>
            <a:ext cx="3632969" cy="761706"/>
          </a:xfrm>
          <a:prstGeom prst="roundRect">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a:latin typeface="Calibri"/>
                <a:ea typeface="Calibri"/>
                <a:cs typeface="Times New Roman"/>
              </a:rPr>
              <a:t>CÓDIGO DE SIMULACIÓN</a:t>
            </a:r>
          </a:p>
          <a:p>
            <a:pPr algn="ctr"/>
            <a:r>
              <a:rPr lang="es-ES" sz="1400" b="1" dirty="0">
                <a:latin typeface="Calibri"/>
                <a:ea typeface="Calibri"/>
                <a:cs typeface="Times New Roman"/>
              </a:rPr>
              <a:t>CÁLCULO DEL IMPUESTO + SALIDAS</a:t>
            </a:r>
          </a:p>
          <a:p>
            <a:pPr algn="ctr"/>
            <a:r>
              <a:rPr lang="es-ES" sz="1400" b="1" dirty="0">
                <a:latin typeface="Calibri"/>
                <a:ea typeface="Calibri"/>
                <a:cs typeface="Times New Roman"/>
              </a:rPr>
              <a:t>(formato SAS)</a:t>
            </a:r>
          </a:p>
        </p:txBody>
      </p:sp>
      <p:sp>
        <p:nvSpPr>
          <p:cNvPr id="10" name="Round Single Corner Rectangle 9"/>
          <p:cNvSpPr/>
          <p:nvPr/>
        </p:nvSpPr>
        <p:spPr bwMode="auto">
          <a:xfrm>
            <a:off x="3263348" y="1405161"/>
            <a:ext cx="1802581" cy="747087"/>
          </a:xfrm>
          <a:prstGeom prst="round1Rect">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a:latin typeface="Calibri"/>
                <a:ea typeface="Calibri"/>
                <a:cs typeface="Times New Roman"/>
              </a:rPr>
              <a:t>Datos fiscales</a:t>
            </a:r>
          </a:p>
          <a:p>
            <a:pPr algn="ctr"/>
            <a:r>
              <a:rPr lang="es-ES" sz="1400" b="1" dirty="0">
                <a:latin typeface="Calibri"/>
                <a:ea typeface="Calibri"/>
                <a:cs typeface="Times New Roman"/>
              </a:rPr>
              <a:t>(muestra declarantes IRPF 2011 IEF-AEAT)</a:t>
            </a:r>
          </a:p>
        </p:txBody>
      </p:sp>
      <p:sp>
        <p:nvSpPr>
          <p:cNvPr id="12" name="Round Single Corner Rectangle 11"/>
          <p:cNvSpPr/>
          <p:nvPr/>
        </p:nvSpPr>
        <p:spPr bwMode="auto">
          <a:xfrm>
            <a:off x="5521542" y="1419225"/>
            <a:ext cx="1514547" cy="883968"/>
          </a:xfrm>
          <a:prstGeom prst="round1Rect">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s-ES" sz="1400" b="1" dirty="0">
              <a:latin typeface="Calibri"/>
              <a:ea typeface="Calibri"/>
              <a:cs typeface="Times New Roman"/>
            </a:endParaRPr>
          </a:p>
          <a:p>
            <a:pPr algn="ctr"/>
            <a:r>
              <a:rPr lang="es-ES" sz="1400" b="1" dirty="0">
                <a:latin typeface="Calibri"/>
                <a:ea typeface="Calibri"/>
                <a:cs typeface="Times New Roman"/>
              </a:rPr>
              <a:t>Parámetros para</a:t>
            </a:r>
          </a:p>
          <a:p>
            <a:pPr algn="ctr"/>
            <a:r>
              <a:rPr lang="es-ES" sz="1400" dirty="0">
                <a:latin typeface="Calibri"/>
                <a:ea typeface="Calibri"/>
                <a:cs typeface="Times New Roman"/>
              </a:rPr>
              <a:t>l</a:t>
            </a:r>
            <a:r>
              <a:rPr lang="es-ES" sz="1400" b="1" dirty="0">
                <a:latin typeface="Calibri"/>
                <a:ea typeface="Calibri"/>
                <a:cs typeface="Times New Roman"/>
              </a:rPr>
              <a:t>a simulación</a:t>
            </a:r>
          </a:p>
        </p:txBody>
      </p:sp>
      <p:sp>
        <p:nvSpPr>
          <p:cNvPr id="13" name="Down Arrow 12"/>
          <p:cNvSpPr/>
          <p:nvPr/>
        </p:nvSpPr>
        <p:spPr bwMode="auto">
          <a:xfrm>
            <a:off x="5131311" y="2377568"/>
            <a:ext cx="288032" cy="659602"/>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es-ES" sz="2400" dirty="0">
              <a:solidFill>
                <a:schemeClr val="bg1"/>
              </a:solidFill>
              <a:latin typeface="Times New Roman" pitchFamily="16" charset="0"/>
              <a:ea typeface="Microsoft YaHei" charset="-122"/>
            </a:endParaRPr>
          </a:p>
        </p:txBody>
      </p:sp>
      <p:sp>
        <p:nvSpPr>
          <p:cNvPr id="14" name="Flowchart: Data 13"/>
          <p:cNvSpPr/>
          <p:nvPr/>
        </p:nvSpPr>
        <p:spPr bwMode="auto">
          <a:xfrm>
            <a:off x="3370551" y="3094120"/>
            <a:ext cx="3921001" cy="879154"/>
          </a:xfrm>
          <a:prstGeom prst="flowChartInputOutput">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a:latin typeface="Calibri"/>
                <a:ea typeface="Calibri"/>
                <a:cs typeface="Times New Roman"/>
              </a:rPr>
              <a:t>INPUT DEL SIMULACIÓN</a:t>
            </a:r>
          </a:p>
          <a:p>
            <a:pPr algn="ctr"/>
            <a:r>
              <a:rPr lang="es-ES" sz="1400" b="1" dirty="0">
                <a:latin typeface="Calibri"/>
                <a:ea typeface="Calibri"/>
                <a:cs typeface="Times New Roman"/>
              </a:rPr>
              <a:t>DATOS FISCALES + PARÁMETROS SIMULACIÓN</a:t>
            </a:r>
          </a:p>
          <a:p>
            <a:pPr algn="ctr"/>
            <a:r>
              <a:rPr lang="es-ES" sz="1400" b="1" dirty="0">
                <a:latin typeface="Calibri"/>
                <a:ea typeface="Calibri"/>
                <a:cs typeface="Times New Roman"/>
              </a:rPr>
              <a:t>(formato SAS)</a:t>
            </a:r>
          </a:p>
          <a:p>
            <a:pPr algn="ctr"/>
            <a:endParaRPr lang="es-ES" sz="1400" b="1" dirty="0">
              <a:latin typeface="Calibri"/>
              <a:ea typeface="Calibri"/>
              <a:cs typeface="Times New Roman"/>
            </a:endParaRPr>
          </a:p>
        </p:txBody>
      </p:sp>
      <p:sp>
        <p:nvSpPr>
          <p:cNvPr id="15" name="Down Arrow 14"/>
          <p:cNvSpPr/>
          <p:nvPr/>
        </p:nvSpPr>
        <p:spPr bwMode="auto">
          <a:xfrm>
            <a:off x="5098318" y="4033753"/>
            <a:ext cx="288032" cy="560587"/>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es-ES" sz="2400" dirty="0">
              <a:solidFill>
                <a:schemeClr val="bg1"/>
              </a:solidFill>
              <a:latin typeface="Times New Roman" pitchFamily="16" charset="0"/>
              <a:ea typeface="Microsoft YaHei" charset="-122"/>
            </a:endParaRPr>
          </a:p>
        </p:txBody>
      </p:sp>
      <p:sp>
        <p:nvSpPr>
          <p:cNvPr id="17" name="Down Arrow 16"/>
          <p:cNvSpPr/>
          <p:nvPr/>
        </p:nvSpPr>
        <p:spPr bwMode="auto">
          <a:xfrm>
            <a:off x="5105088" y="5530443"/>
            <a:ext cx="225963" cy="539214"/>
          </a:xfrm>
          <a:prstGeom prst="downArrow">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es-ES" sz="2400" dirty="0">
              <a:solidFill>
                <a:schemeClr val="bg1"/>
              </a:solidFill>
              <a:latin typeface="Times New Roman" pitchFamily="16" charset="0"/>
              <a:ea typeface="Microsoft YaHei" charset="-122"/>
            </a:endParaRPr>
          </a:p>
        </p:txBody>
      </p:sp>
      <p:sp>
        <p:nvSpPr>
          <p:cNvPr id="18" name="AutoShape 127"/>
          <p:cNvSpPr>
            <a:spLocks noChangeArrowheads="1"/>
          </p:cNvSpPr>
          <p:nvPr/>
        </p:nvSpPr>
        <p:spPr bwMode="auto">
          <a:xfrm>
            <a:off x="3256087" y="2222534"/>
            <a:ext cx="1802580" cy="622787"/>
          </a:xfrm>
          <a:prstGeom prst="doubleWave">
            <a:avLst>
              <a:gd name="adj1" fmla="val 6500"/>
              <a:gd name="adj2" fmla="val 0"/>
            </a:avLst>
          </a:prstGeom>
          <a:gradFill>
            <a:gsLst>
              <a:gs pos="0">
                <a:srgbClr val="FFC000">
                  <a:alpha val="50000"/>
                </a:srgbClr>
              </a:gs>
              <a:gs pos="100000">
                <a:srgbClr val="FFC000"/>
              </a:gs>
              <a:gs pos="100000">
                <a:schemeClr val="accent1">
                  <a:tint val="44500"/>
                  <a:satMod val="160000"/>
                </a:schemeClr>
              </a:gs>
              <a:gs pos="100000">
                <a:schemeClr val="accent1">
                  <a:tint val="23500"/>
                  <a:satMod val="160000"/>
                </a:schemeClr>
              </a:gs>
            </a:gsLst>
            <a:lin ang="5400000" scaled="0"/>
          </a:gradFill>
          <a:ln w="9525" cap="flat" cmpd="sng" algn="ctr">
            <a:solidFill>
              <a:srgbClr val="00206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ES" sz="1400" b="1" dirty="0">
                <a:latin typeface="Calibri"/>
                <a:ea typeface="Calibri"/>
                <a:cs typeface="Times New Roman"/>
              </a:rPr>
              <a:t>Formato ASCII</a:t>
            </a:r>
          </a:p>
          <a:p>
            <a:pPr algn="ctr"/>
            <a:r>
              <a:rPr lang="es-ES" sz="1400" b="1" dirty="0">
                <a:latin typeface="Calibri"/>
                <a:ea typeface="Calibri"/>
                <a:cs typeface="Times New Roman"/>
              </a:rPr>
              <a:t> </a:t>
            </a:r>
          </a:p>
        </p:txBody>
      </p:sp>
      <p:sp>
        <p:nvSpPr>
          <p:cNvPr id="19" name="Rectangle 18"/>
          <p:cNvSpPr/>
          <p:nvPr/>
        </p:nvSpPr>
        <p:spPr bwMode="auto">
          <a:xfrm>
            <a:off x="5203599" y="2533907"/>
            <a:ext cx="2520000" cy="3469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sz="1400" b="1" dirty="0">
                <a:solidFill>
                  <a:srgbClr val="002060"/>
                </a:solidFill>
                <a:latin typeface="Calibri"/>
                <a:ea typeface="Calibri"/>
                <a:cs typeface="Times New Roman"/>
              </a:rPr>
              <a:t>Transformación formato SAS</a:t>
            </a:r>
          </a:p>
        </p:txBody>
      </p:sp>
    </p:spTree>
    <p:extLst>
      <p:ext uri="{BB962C8B-B14F-4D97-AF65-F5344CB8AC3E}">
        <p14:creationId xmlns:p14="http://schemas.microsoft.com/office/powerpoint/2010/main" xmlns="" val="370153647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Arquitectura</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simuladores</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Arquitectura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física</a:t>
            </a:r>
            <a:r>
              <a:rPr lang="en-US" dirty="0" smtClean="0">
                <a:solidFill>
                  <a:srgbClr val="009FE3"/>
                </a:solidFill>
                <a:latin typeface="Gill Sans MT Light"/>
                <a:cs typeface="Gill Sans MT Light"/>
              </a:rPr>
              <a:t> (1)</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549177"/>
            <a:ext cx="9922346" cy="5472608"/>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smtClean="0">
                <a:solidFill>
                  <a:srgbClr val="283583"/>
                </a:solidFill>
                <a:ea typeface="Verdana" pitchFamily="34" charset="0"/>
                <a:cs typeface="Verdana" pitchFamily="34" charset="0"/>
              </a:rPr>
              <a:t>El </a:t>
            </a:r>
            <a:r>
              <a:rPr lang="es-ES" sz="1600" dirty="0">
                <a:solidFill>
                  <a:srgbClr val="283583"/>
                </a:solidFill>
                <a:ea typeface="Verdana" pitchFamily="34" charset="0"/>
                <a:cs typeface="Verdana" pitchFamily="34" charset="0"/>
              </a:rPr>
              <a:t>sistema se compone básicamente por una Base de Datos con información de gestión, un sistema de ficheros donde se almacenan  los resultados de las simulaciones, un sistema basado en SAS que contiene la lógica de negocio de la aplicación y se encarga de gestionar las peticiones entrantes en la aplicación web en función de los parámetros de entrada y una web de administración donde se configuran los parámetros.</a:t>
            </a:r>
          </a:p>
          <a:p>
            <a:pPr marL="285750"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b="1" dirty="0">
                <a:solidFill>
                  <a:srgbClr val="283583"/>
                </a:solidFill>
                <a:ea typeface="Verdana" pitchFamily="34" charset="0"/>
                <a:cs typeface="Verdana" pitchFamily="34" charset="0"/>
              </a:rPr>
              <a:t>E</a:t>
            </a:r>
            <a:r>
              <a:rPr lang="es-ES_tradnl" sz="1600" b="1" dirty="0" err="1">
                <a:solidFill>
                  <a:srgbClr val="283583"/>
                </a:solidFill>
                <a:ea typeface="Verdana" pitchFamily="34" charset="0"/>
                <a:cs typeface="Verdana" pitchFamily="34" charset="0"/>
              </a:rPr>
              <a:t>ntorno</a:t>
            </a:r>
            <a:r>
              <a:rPr lang="es-ES_tradnl" sz="1600" b="1" dirty="0">
                <a:solidFill>
                  <a:srgbClr val="283583"/>
                </a:solidFill>
                <a:ea typeface="Verdana" pitchFamily="34" charset="0"/>
                <a:cs typeface="Verdana" pitchFamily="34" charset="0"/>
              </a:rPr>
              <a:t> tecnológico</a:t>
            </a:r>
            <a:r>
              <a:rPr lang="es-ES_tradnl" sz="1600" dirty="0">
                <a:solidFill>
                  <a:srgbClr val="283583"/>
                </a:solidFill>
                <a:ea typeface="Verdana" pitchFamily="34" charset="0"/>
                <a:cs typeface="Verdana" pitchFamily="34" charset="0"/>
              </a:rPr>
              <a:t> propuesto </a:t>
            </a:r>
            <a:r>
              <a:rPr lang="es-ES_tradnl" sz="1600" b="1" dirty="0">
                <a:solidFill>
                  <a:srgbClr val="283583"/>
                </a:solidFill>
                <a:ea typeface="Verdana" pitchFamily="34" charset="0"/>
                <a:cs typeface="Verdana" pitchFamily="34" charset="0"/>
              </a:rPr>
              <a:t>en dos niveles</a:t>
            </a:r>
            <a:r>
              <a:rPr lang="es-ES_tradnl" sz="1600" dirty="0">
                <a:solidFill>
                  <a:srgbClr val="283583"/>
                </a:solidFill>
                <a:ea typeface="Verdana" pitchFamily="34" charset="0"/>
                <a:cs typeface="Verdana" pitchFamily="34" charset="0"/>
              </a:rPr>
              <a:t>:</a:t>
            </a:r>
          </a:p>
          <a:p>
            <a:pPr marL="783503" lvl="2"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_tradnl" sz="1600" dirty="0">
                <a:solidFill>
                  <a:srgbClr val="283583"/>
                </a:solidFill>
                <a:ea typeface="Verdana" pitchFamily="34" charset="0"/>
                <a:cs typeface="Verdana" pitchFamily="34" charset="0"/>
              </a:rPr>
              <a:t>Desde la </a:t>
            </a:r>
            <a:r>
              <a:rPr lang="es-ES_tradnl" sz="1600" b="1" dirty="0">
                <a:solidFill>
                  <a:srgbClr val="283583"/>
                </a:solidFill>
                <a:ea typeface="Verdana" pitchFamily="34" charset="0"/>
                <a:cs typeface="Verdana" pitchFamily="34" charset="0"/>
              </a:rPr>
              <a:t>perspectiva</a:t>
            </a:r>
            <a:r>
              <a:rPr lang="es-ES_tradnl" sz="1600" dirty="0">
                <a:solidFill>
                  <a:srgbClr val="283583"/>
                </a:solidFill>
                <a:ea typeface="Verdana" pitchFamily="34" charset="0"/>
                <a:cs typeface="Verdana" pitchFamily="34" charset="0"/>
              </a:rPr>
              <a:t> de </a:t>
            </a:r>
            <a:r>
              <a:rPr lang="es-ES_tradnl" sz="1600" b="1" dirty="0">
                <a:solidFill>
                  <a:srgbClr val="283583"/>
                </a:solidFill>
                <a:ea typeface="Verdana" pitchFamily="34" charset="0"/>
                <a:cs typeface="Verdana" pitchFamily="34" charset="0"/>
              </a:rPr>
              <a:t>Arquitectura de Sistemas</a:t>
            </a:r>
            <a:r>
              <a:rPr lang="es-ES_tradnl" sz="1600" dirty="0">
                <a:solidFill>
                  <a:srgbClr val="283583"/>
                </a:solidFill>
                <a:ea typeface="Verdana" pitchFamily="34" charset="0"/>
                <a:cs typeface="Verdana" pitchFamily="34" charset="0"/>
              </a:rPr>
              <a:t> se encuentran los siguientes elementos:</a:t>
            </a:r>
          </a:p>
          <a:p>
            <a:pPr marL="1779011" lvl="6"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I</a:t>
            </a:r>
            <a:r>
              <a:rPr lang="es-ES_tradnl" sz="1600" dirty="0" err="1">
                <a:solidFill>
                  <a:srgbClr val="283583"/>
                </a:solidFill>
                <a:ea typeface="Verdana" pitchFamily="34" charset="0"/>
                <a:cs typeface="Verdana" pitchFamily="34" charset="0"/>
              </a:rPr>
              <a:t>nternet</a:t>
            </a:r>
            <a:r>
              <a:rPr lang="es-ES_tradnl" sz="1600" dirty="0">
                <a:solidFill>
                  <a:srgbClr val="283583"/>
                </a:solidFill>
                <a:ea typeface="Verdana" pitchFamily="34" charset="0"/>
                <a:cs typeface="Verdana" pitchFamily="34" charset="0"/>
              </a:rPr>
              <a:t> </a:t>
            </a:r>
            <a:r>
              <a:rPr lang="es-ES_tradnl" sz="1600" dirty="0" err="1">
                <a:solidFill>
                  <a:srgbClr val="283583"/>
                </a:solidFill>
                <a:ea typeface="Verdana" pitchFamily="34" charset="0"/>
                <a:cs typeface="Verdana" pitchFamily="34" charset="0"/>
              </a:rPr>
              <a:t>Information</a:t>
            </a:r>
            <a:r>
              <a:rPr lang="es-ES_tradnl" sz="1600" dirty="0">
                <a:solidFill>
                  <a:srgbClr val="283583"/>
                </a:solidFill>
                <a:ea typeface="Verdana" pitchFamily="34" charset="0"/>
                <a:cs typeface="Verdana" pitchFamily="34" charset="0"/>
              </a:rPr>
              <a:t> Server como servidor frontal para atender las peticiones HTTP.</a:t>
            </a:r>
          </a:p>
          <a:p>
            <a:pPr marL="1779011" lvl="6"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_tradnl" sz="1600" dirty="0">
                <a:solidFill>
                  <a:srgbClr val="283583"/>
                </a:solidFill>
                <a:ea typeface="Verdana" pitchFamily="34" charset="0"/>
                <a:cs typeface="Verdana" pitchFamily="34" charset="0"/>
              </a:rPr>
              <a:t>SAS </a:t>
            </a:r>
            <a:r>
              <a:rPr lang="es-ES_tradnl" sz="1600" dirty="0" err="1">
                <a:solidFill>
                  <a:srgbClr val="283583"/>
                </a:solidFill>
                <a:ea typeface="Verdana" pitchFamily="34" charset="0"/>
                <a:cs typeface="Verdana" pitchFamily="34" charset="0"/>
              </a:rPr>
              <a:t>Application</a:t>
            </a:r>
            <a:r>
              <a:rPr lang="es-ES_tradnl" sz="1600" dirty="0">
                <a:solidFill>
                  <a:srgbClr val="283583"/>
                </a:solidFill>
                <a:ea typeface="Verdana" pitchFamily="34" charset="0"/>
                <a:cs typeface="Verdana" pitchFamily="34" charset="0"/>
              </a:rPr>
              <a:t> server como Servidor de Aplicaciones.</a:t>
            </a:r>
          </a:p>
          <a:p>
            <a:pPr marL="1779011" lvl="6"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_tradnl" sz="1600" dirty="0">
                <a:solidFill>
                  <a:srgbClr val="283583"/>
                </a:solidFill>
                <a:ea typeface="Verdana" pitchFamily="34" charset="0"/>
                <a:cs typeface="Verdana" pitchFamily="34" charset="0"/>
              </a:rPr>
              <a:t>Windows Server 2008: Sistema Operativo de referencia</a:t>
            </a:r>
            <a:r>
              <a:rPr lang="es-ES_tradnl" sz="1600" dirty="0" smtClean="0">
                <a:solidFill>
                  <a:srgbClr val="283583"/>
                </a:solidFill>
                <a:ea typeface="Verdana" pitchFamily="34" charset="0"/>
                <a:cs typeface="Verdana" pitchFamily="34" charset="0"/>
              </a:rPr>
              <a:t>.</a:t>
            </a:r>
          </a:p>
          <a:p>
            <a:pPr marL="1493261" lvl="6" algn="just" eaLnBrk="0" hangingPunct="0">
              <a:spcBef>
                <a:spcPct val="20000"/>
              </a:spcBef>
              <a:buClr>
                <a:srgbClr val="1D3176"/>
              </a:buClr>
              <a:buSzPct val="15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_tradnl" sz="1600" dirty="0">
              <a:solidFill>
                <a:srgbClr val="283583"/>
              </a:solidFill>
              <a:ea typeface="Verdana" pitchFamily="34" charset="0"/>
              <a:cs typeface="Verdana" pitchFamily="34" charset="0"/>
            </a:endParaRPr>
          </a:p>
          <a:p>
            <a:pPr marL="783503" lvl="2"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_tradnl" sz="1600" dirty="0">
                <a:solidFill>
                  <a:srgbClr val="283583"/>
                </a:solidFill>
                <a:ea typeface="Verdana" pitchFamily="34" charset="0"/>
                <a:cs typeface="Verdana" pitchFamily="34" charset="0"/>
              </a:rPr>
              <a:t>Desde la </a:t>
            </a:r>
            <a:r>
              <a:rPr lang="es-ES_tradnl" sz="1600" b="1" dirty="0">
                <a:solidFill>
                  <a:srgbClr val="283583"/>
                </a:solidFill>
                <a:ea typeface="Verdana" pitchFamily="34" charset="0"/>
                <a:cs typeface="Verdana" pitchFamily="34" charset="0"/>
              </a:rPr>
              <a:t>perspectiva</a:t>
            </a:r>
            <a:r>
              <a:rPr lang="es-ES_tradnl" sz="1600" dirty="0">
                <a:solidFill>
                  <a:srgbClr val="283583"/>
                </a:solidFill>
                <a:ea typeface="Verdana" pitchFamily="34" charset="0"/>
                <a:cs typeface="Verdana" pitchFamily="34" charset="0"/>
              </a:rPr>
              <a:t> de </a:t>
            </a:r>
            <a:r>
              <a:rPr lang="es-ES_tradnl" sz="1600" b="1" dirty="0">
                <a:solidFill>
                  <a:srgbClr val="283583"/>
                </a:solidFill>
                <a:ea typeface="Verdana" pitchFamily="34" charset="0"/>
                <a:cs typeface="Verdana" pitchFamily="34" charset="0"/>
              </a:rPr>
              <a:t>Arquitectura de Aplicaciones </a:t>
            </a:r>
            <a:r>
              <a:rPr lang="es-ES_tradnl" sz="1600" dirty="0">
                <a:solidFill>
                  <a:srgbClr val="283583"/>
                </a:solidFill>
                <a:ea typeface="Verdana" pitchFamily="34" charset="0"/>
                <a:cs typeface="Verdana" pitchFamily="34" charset="0"/>
              </a:rPr>
              <a:t>se proponen la utilización de los siguientes </a:t>
            </a:r>
            <a:r>
              <a:rPr lang="es-ES_tradnl" sz="1600" dirty="0" err="1">
                <a:solidFill>
                  <a:srgbClr val="283583"/>
                </a:solidFill>
                <a:ea typeface="Verdana" pitchFamily="34" charset="0"/>
                <a:cs typeface="Verdana" pitchFamily="34" charset="0"/>
              </a:rPr>
              <a:t>frameworks</a:t>
            </a:r>
            <a:r>
              <a:rPr lang="es-ES_tradnl" sz="1600" dirty="0">
                <a:solidFill>
                  <a:srgbClr val="283583"/>
                </a:solidFill>
                <a:ea typeface="Verdana" pitchFamily="34" charset="0"/>
                <a:cs typeface="Verdana" pitchFamily="34" charset="0"/>
              </a:rPr>
              <a:t> de desarrollo:</a:t>
            </a:r>
          </a:p>
          <a:p>
            <a:pPr marL="1779011" lvl="6"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_tradnl" sz="1600" dirty="0">
                <a:solidFill>
                  <a:srgbClr val="283583"/>
                </a:solidFill>
                <a:ea typeface="Verdana" pitchFamily="34" charset="0"/>
                <a:cs typeface="Verdana" pitchFamily="34" charset="0"/>
              </a:rPr>
              <a:t>Microsoft Visual Studio 2008.</a:t>
            </a:r>
          </a:p>
          <a:p>
            <a:pPr marL="1779011" lvl="6" indent="-28575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_tradnl" sz="1600" dirty="0">
                <a:solidFill>
                  <a:srgbClr val="283583"/>
                </a:solidFill>
                <a:ea typeface="Verdana" pitchFamily="34" charset="0"/>
                <a:cs typeface="Verdana" pitchFamily="34" charset="0"/>
              </a:rPr>
              <a:t>SAS Base: Plataforma de modelación y desarrollo de procesos.</a:t>
            </a:r>
            <a:endParaRPr lang="es-ES" sz="1600" dirty="0">
              <a:solidFill>
                <a:srgbClr val="283583"/>
              </a:solidFill>
              <a:ea typeface="Verdana" pitchFamily="34" charset="0"/>
              <a:cs typeface="Verdana" pitchFamily="34" charset="0"/>
            </a:endParaRPr>
          </a:p>
          <a:p>
            <a:pPr marL="783504" lvl="1"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0153647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de </a:t>
            </a: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de </a:t>
            </a:r>
            <a:r>
              <a:rPr lang="en-US" dirty="0" err="1">
                <a:solidFill>
                  <a:srgbClr val="009FE3"/>
                </a:solidFill>
                <a:latin typeface="Gill Sans MT Light"/>
                <a:cs typeface="Gill Sans MT Light"/>
              </a:rPr>
              <a:t>simuladores</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física</a:t>
            </a:r>
            <a:r>
              <a:rPr lang="en-US" dirty="0">
                <a:solidFill>
                  <a:srgbClr val="009FE3"/>
                </a:solidFill>
                <a:latin typeface="Gill Sans MT Light"/>
                <a:cs typeface="Gill Sans MT Light"/>
              </a:rPr>
              <a:t> </a:t>
            </a:r>
            <a:r>
              <a:rPr lang="en-US" dirty="0" smtClean="0">
                <a:solidFill>
                  <a:srgbClr val="009FE3"/>
                </a:solidFill>
                <a:latin typeface="Gill Sans MT Light"/>
                <a:cs typeface="Gill Sans MT Light"/>
              </a:rPr>
              <a:t>(</a:t>
            </a:r>
            <a:r>
              <a:rPr lang="en-US" dirty="0">
                <a:solidFill>
                  <a:srgbClr val="009FE3"/>
                </a:solidFill>
                <a:latin typeface="Gill Sans MT Light"/>
                <a:cs typeface="Gill Sans MT Light"/>
              </a:rPr>
              <a:t>2</a:t>
            </a:r>
            <a:r>
              <a:rPr lang="en-US" dirty="0" smtClean="0">
                <a:solidFill>
                  <a:srgbClr val="009FE3"/>
                </a:solidFill>
                <a:latin typeface="Gill Sans MT Light"/>
                <a:cs typeface="Gill Sans MT Light"/>
              </a:rPr>
              <a:t>)</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477169"/>
            <a:ext cx="10066362"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175" algn="just">
              <a:spcBef>
                <a:spcPts val="700"/>
              </a:spcBef>
              <a:buClr>
                <a:srgbClr val="3333CC"/>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800" b="1" u="sng" dirty="0">
                <a:solidFill>
                  <a:srgbClr val="283583"/>
                </a:solidFill>
                <a:ea typeface="Verdana" pitchFamily="34" charset="0"/>
                <a:cs typeface="Verdana" pitchFamily="34" charset="0"/>
              </a:rPr>
              <a:t>1</a:t>
            </a:r>
            <a:r>
              <a:rPr lang="es-ES" sz="1800" b="1" u="sng" dirty="0" smtClean="0">
                <a:solidFill>
                  <a:srgbClr val="283583"/>
                </a:solidFill>
                <a:ea typeface="Verdana" pitchFamily="34" charset="0"/>
                <a:cs typeface="Verdana" pitchFamily="34" charset="0"/>
              </a:rPr>
              <a:t>.- CPD del IEF.</a:t>
            </a:r>
            <a:endParaRPr lang="es-ES" sz="1800" b="1" u="sng" dirty="0">
              <a:solidFill>
                <a:srgbClr val="283583"/>
              </a:solidFill>
              <a:ea typeface="Verdana" pitchFamily="34" charset="0"/>
              <a:cs typeface="Verdana" pitchFamily="34" charset="0"/>
            </a:endParaRP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b="1" u="sng" dirty="0" smtClean="0">
                <a:solidFill>
                  <a:srgbClr val="283583"/>
                </a:solidFill>
                <a:ea typeface="Verdana" pitchFamily="34" charset="0"/>
                <a:cs typeface="Verdana" pitchFamily="34" charset="0"/>
              </a:rPr>
              <a:t>Máquinas virtuales</a:t>
            </a: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smtClean="0">
                <a:solidFill>
                  <a:srgbClr val="283583"/>
                </a:solidFill>
                <a:ea typeface="Verdana" pitchFamily="34" charset="0"/>
                <a:cs typeface="Verdana" pitchFamily="34" charset="0"/>
              </a:rPr>
              <a:t>La</a:t>
            </a:r>
            <a:r>
              <a:rPr lang="es-ES_tradnl" sz="1600" dirty="0" smtClean="0">
                <a:solidFill>
                  <a:srgbClr val="283583"/>
                </a:solidFill>
                <a:ea typeface="Verdana" pitchFamily="34" charset="0"/>
                <a:cs typeface="Verdana" pitchFamily="34" charset="0"/>
              </a:rPr>
              <a:t> </a:t>
            </a:r>
            <a:r>
              <a:rPr lang="es-ES_tradnl" sz="1600" dirty="0">
                <a:solidFill>
                  <a:srgbClr val="283583"/>
                </a:solidFill>
                <a:ea typeface="Verdana" pitchFamily="34" charset="0"/>
                <a:cs typeface="Verdana" pitchFamily="34" charset="0"/>
              </a:rPr>
              <a:t>plataforma del sistema está basada en </a:t>
            </a:r>
            <a:r>
              <a:rPr lang="es-ES_tradnl" sz="1600" b="1" dirty="0">
                <a:solidFill>
                  <a:srgbClr val="283583"/>
                </a:solidFill>
                <a:ea typeface="Verdana" pitchFamily="34" charset="0"/>
                <a:cs typeface="Verdana" pitchFamily="34" charset="0"/>
              </a:rPr>
              <a:t>máquinas virtuales sobre </a:t>
            </a:r>
            <a:r>
              <a:rPr lang="es-ES_tradnl" sz="1600" b="1" dirty="0" err="1">
                <a:solidFill>
                  <a:srgbClr val="283583"/>
                </a:solidFill>
                <a:ea typeface="Verdana" pitchFamily="34" charset="0"/>
                <a:cs typeface="Verdana" pitchFamily="34" charset="0"/>
              </a:rPr>
              <a:t>Hyper</a:t>
            </a:r>
            <a:r>
              <a:rPr lang="es-ES_tradnl" sz="1600" b="1" dirty="0">
                <a:solidFill>
                  <a:srgbClr val="283583"/>
                </a:solidFill>
                <a:ea typeface="Verdana" pitchFamily="34" charset="0"/>
                <a:cs typeface="Verdana" pitchFamily="34" charset="0"/>
              </a:rPr>
              <a:t>-V</a:t>
            </a:r>
            <a:r>
              <a:rPr lang="es-ES_tradnl" sz="1600" dirty="0">
                <a:solidFill>
                  <a:srgbClr val="283583"/>
                </a:solidFill>
                <a:ea typeface="Verdana" pitchFamily="34" charset="0"/>
                <a:cs typeface="Verdana" pitchFamily="34" charset="0"/>
              </a:rPr>
              <a:t>, Estas máquinas deben tener el </a:t>
            </a:r>
            <a:r>
              <a:rPr lang="es-ES_tradnl" sz="1600" b="1" dirty="0">
                <a:solidFill>
                  <a:srgbClr val="283583"/>
                </a:solidFill>
                <a:ea typeface="Verdana" pitchFamily="34" charset="0"/>
                <a:cs typeface="Verdana" pitchFamily="34" charset="0"/>
              </a:rPr>
              <a:t>Sistema Operativo “Windows Server 2012 Standard para 64 bits”</a:t>
            </a:r>
            <a:r>
              <a:rPr lang="es-ES_tradnl" sz="1600" dirty="0">
                <a:solidFill>
                  <a:srgbClr val="283583"/>
                </a:solidFill>
                <a:ea typeface="Verdana" pitchFamily="34" charset="0"/>
                <a:cs typeface="Verdana" pitchFamily="34" charset="0"/>
              </a:rPr>
              <a:t>. </a:t>
            </a:r>
            <a:endParaRPr lang="es-ES_tradnl" sz="1600" dirty="0" smtClean="0">
              <a:solidFill>
                <a:srgbClr val="283583"/>
              </a:solidFill>
              <a:ea typeface="Verdana" pitchFamily="34" charset="0"/>
              <a:cs typeface="Verdana" pitchFamily="34" charset="0"/>
            </a:endParaRP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_tradnl" sz="1600" dirty="0">
              <a:solidFill>
                <a:srgbClr val="283583"/>
              </a:solidFill>
              <a:ea typeface="Verdana" pitchFamily="34" charset="0"/>
              <a:cs typeface="Verdana" pitchFamily="34" charset="0"/>
            </a:endParaRP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_tradnl" sz="1600" dirty="0">
                <a:solidFill>
                  <a:srgbClr val="283583"/>
                </a:solidFill>
                <a:ea typeface="Verdana" pitchFamily="34" charset="0"/>
                <a:cs typeface="Verdana" pitchFamily="34" charset="0"/>
              </a:rPr>
              <a:t>Es necesaria </a:t>
            </a:r>
            <a:r>
              <a:rPr lang="es-ES_tradnl" sz="1600" b="1" dirty="0">
                <a:solidFill>
                  <a:srgbClr val="283583"/>
                </a:solidFill>
                <a:ea typeface="Verdana" pitchFamily="34" charset="0"/>
                <a:cs typeface="Verdana" pitchFamily="34" charset="0"/>
              </a:rPr>
              <a:t>máquina</a:t>
            </a:r>
            <a:r>
              <a:rPr lang="es-ES_tradnl" sz="1600" dirty="0">
                <a:solidFill>
                  <a:srgbClr val="283583"/>
                </a:solidFill>
                <a:ea typeface="Verdana" pitchFamily="34" charset="0"/>
                <a:cs typeface="Verdana" pitchFamily="34" charset="0"/>
              </a:rPr>
              <a:t> sobre la que se </a:t>
            </a:r>
            <a:r>
              <a:rPr lang="es-ES_tradnl" sz="1600" b="1" dirty="0">
                <a:solidFill>
                  <a:srgbClr val="283583"/>
                </a:solidFill>
                <a:ea typeface="Verdana" pitchFamily="34" charset="0"/>
                <a:cs typeface="Verdana" pitchFamily="34" charset="0"/>
              </a:rPr>
              <a:t>instale</a:t>
            </a:r>
            <a:r>
              <a:rPr lang="es-ES_tradnl" sz="1600" dirty="0">
                <a:solidFill>
                  <a:srgbClr val="283583"/>
                </a:solidFill>
                <a:ea typeface="Verdana" pitchFamily="34" charset="0"/>
                <a:cs typeface="Verdana" pitchFamily="34" charset="0"/>
              </a:rPr>
              <a:t> </a:t>
            </a:r>
            <a:r>
              <a:rPr lang="es-ES_tradnl" sz="1600" b="1" dirty="0">
                <a:solidFill>
                  <a:srgbClr val="283583"/>
                </a:solidFill>
                <a:ea typeface="Verdana" pitchFamily="34" charset="0"/>
                <a:cs typeface="Verdana" pitchFamily="34" charset="0"/>
              </a:rPr>
              <a:t>un servidor </a:t>
            </a:r>
            <a:r>
              <a:rPr lang="es-ES_tradnl" sz="1600" dirty="0">
                <a:solidFill>
                  <a:srgbClr val="283583"/>
                </a:solidFill>
                <a:ea typeface="Verdana" pitchFamily="34" charset="0"/>
                <a:cs typeface="Verdana" pitchFamily="34" charset="0"/>
              </a:rPr>
              <a:t>de </a:t>
            </a:r>
            <a:r>
              <a:rPr lang="es-ES_tradnl" sz="1600" b="1" dirty="0">
                <a:solidFill>
                  <a:srgbClr val="283583"/>
                </a:solidFill>
                <a:ea typeface="Verdana" pitchFamily="34" charset="0"/>
                <a:cs typeface="Verdana" pitchFamily="34" charset="0"/>
              </a:rPr>
              <a:t>aplicaciones</a:t>
            </a:r>
            <a:r>
              <a:rPr lang="es-ES_tradnl" sz="1600" dirty="0">
                <a:solidFill>
                  <a:srgbClr val="283583"/>
                </a:solidFill>
                <a:ea typeface="Verdana" pitchFamily="34" charset="0"/>
                <a:cs typeface="Verdana" pitchFamily="34" charset="0"/>
              </a:rPr>
              <a:t> con los </a:t>
            </a:r>
            <a:r>
              <a:rPr lang="es-ES_tradnl" sz="1600" b="1" dirty="0">
                <a:solidFill>
                  <a:srgbClr val="283583"/>
                </a:solidFill>
                <a:ea typeface="Verdana" pitchFamily="34" charset="0"/>
                <a:cs typeface="Verdana" pitchFamily="34" charset="0"/>
              </a:rPr>
              <a:t>requisitos</a:t>
            </a:r>
            <a:r>
              <a:rPr lang="es-ES_tradnl" sz="1600" dirty="0" smtClean="0">
                <a:solidFill>
                  <a:srgbClr val="283583"/>
                </a:solidFill>
                <a:ea typeface="Verdana" pitchFamily="34" charset="0"/>
                <a:cs typeface="Verdana" pitchFamily="34" charset="0"/>
              </a:rPr>
              <a:t>:</a:t>
            </a:r>
          </a:p>
          <a:p>
            <a:pPr marL="958128" lvl="2" algn="just">
              <a:spcBef>
                <a:spcPts val="700"/>
              </a:spcBef>
              <a:buClr>
                <a:srgbClr val="1F497D"/>
              </a:buClr>
              <a:buSzPct val="15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_tradnl" sz="1600" dirty="0" smtClean="0">
              <a:solidFill>
                <a:srgbClr val="283583"/>
              </a:solidFill>
              <a:ea typeface="Verdana" pitchFamily="34" charset="0"/>
              <a:cs typeface="Verdana" pitchFamily="34" charset="0"/>
            </a:endParaRP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_tradnl" sz="1600" dirty="0">
              <a:solidFill>
                <a:srgbClr val="283583"/>
              </a:solidFill>
              <a:ea typeface="Verdana" pitchFamily="34" charset="0"/>
              <a:cs typeface="Verdana" pitchFamily="34" charset="0"/>
            </a:endParaRP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_tradnl" sz="1600" dirty="0" smtClean="0">
              <a:solidFill>
                <a:srgbClr val="283583"/>
              </a:solidFill>
              <a:ea typeface="Verdana" pitchFamily="34" charset="0"/>
              <a:cs typeface="Verdana" pitchFamily="34" charset="0"/>
            </a:endParaRP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_tradnl" sz="1600" dirty="0">
              <a:solidFill>
                <a:srgbClr val="283583"/>
              </a:solidFill>
              <a:ea typeface="Verdana" pitchFamily="34" charset="0"/>
              <a:cs typeface="Verdana" pitchFamily="34" charset="0"/>
            </a:endParaRP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_tradnl" sz="1600" dirty="0">
              <a:solidFill>
                <a:srgbClr val="283583"/>
              </a:solidFill>
              <a:ea typeface="Verdana" pitchFamily="34" charset="0"/>
              <a:cs typeface="Verdana" pitchFamily="34" charset="0"/>
            </a:endParaRP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_tradnl" sz="1600" dirty="0">
                <a:solidFill>
                  <a:srgbClr val="283583"/>
                </a:solidFill>
                <a:ea typeface="Verdana" pitchFamily="34" charset="0"/>
                <a:cs typeface="Verdana" pitchFamily="34" charset="0"/>
              </a:rPr>
              <a:t>Procesador ES-2640: </a:t>
            </a:r>
            <a:r>
              <a:rPr lang="es-ES_tradnl" sz="1600" dirty="0">
                <a:solidFill>
                  <a:srgbClr val="283583"/>
                </a:solidFill>
                <a:ea typeface="Verdana" pitchFamily="34" charset="0"/>
                <a:cs typeface="Verdana" pitchFamily="34" charset="0"/>
                <a:hlinkClick r:id="rId2"/>
              </a:rPr>
              <a:t>Intel ® </a:t>
            </a:r>
            <a:r>
              <a:rPr lang="es-ES_tradnl" sz="1600" dirty="0" err="1">
                <a:solidFill>
                  <a:srgbClr val="283583"/>
                </a:solidFill>
                <a:ea typeface="Verdana" pitchFamily="34" charset="0"/>
                <a:cs typeface="Verdana" pitchFamily="34" charset="0"/>
                <a:hlinkClick r:id="rId2"/>
              </a:rPr>
              <a:t>Xeon</a:t>
            </a:r>
            <a:r>
              <a:rPr lang="es-ES_tradnl" sz="1600" dirty="0">
                <a:solidFill>
                  <a:srgbClr val="283583"/>
                </a:solidFill>
                <a:ea typeface="Verdana" pitchFamily="34" charset="0"/>
                <a:cs typeface="Verdana" pitchFamily="34" charset="0"/>
                <a:hlinkClick r:id="rId2"/>
              </a:rPr>
              <a:t> ® E5-2640 (</a:t>
            </a:r>
            <a:r>
              <a:rPr lang="es-ES_tradnl" sz="1600" dirty="0" smtClean="0">
                <a:solidFill>
                  <a:srgbClr val="283583"/>
                </a:solidFill>
                <a:ea typeface="Verdana" pitchFamily="34" charset="0"/>
                <a:cs typeface="Verdana" pitchFamily="34" charset="0"/>
                <a:hlinkClick r:id="rId2"/>
              </a:rPr>
              <a:t>15M </a:t>
            </a:r>
            <a:r>
              <a:rPr lang="es-ES_tradnl" sz="1600" dirty="0">
                <a:solidFill>
                  <a:srgbClr val="283583"/>
                </a:solidFill>
                <a:ea typeface="Verdana" pitchFamily="34" charset="0"/>
                <a:cs typeface="Verdana" pitchFamily="34" charset="0"/>
                <a:hlinkClick r:id="rId2"/>
              </a:rPr>
              <a:t>Cache, 2.50 GHz, 7.20 GT / s Intel ® QPI)</a:t>
            </a:r>
            <a:r>
              <a:rPr lang="es-ES_tradnl" sz="1600" dirty="0">
                <a:solidFill>
                  <a:srgbClr val="283583"/>
                </a:solidFill>
                <a:ea typeface="Verdana" pitchFamily="34" charset="0"/>
                <a:cs typeface="Verdana" pitchFamily="34" charset="0"/>
              </a:rPr>
              <a:t> 6 núcleos y 12 hilos.</a:t>
            </a:r>
          </a:p>
          <a:p>
            <a:pPr marL="793750" lvl="1" indent="-333375" algn="just">
              <a:spcBef>
                <a:spcPts val="700"/>
              </a:spcBef>
              <a:buClr>
                <a:srgbClr val="3333CC"/>
              </a:buClr>
              <a:buSzPct val="10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_tradnl" sz="1800" dirty="0">
              <a:solidFill>
                <a:srgbClr val="000000"/>
              </a:solidFill>
              <a:ea typeface="Verdana" pitchFamily="34" charset="0"/>
              <a:cs typeface="Verdana" pitchFamily="34" charset="0"/>
            </a:endParaRP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ea typeface="Verdana" pitchFamily="34" charset="0"/>
              <a:cs typeface="Verdana" pitchFamily="34" charset="0"/>
            </a:endParaRP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xmlns="" val="3362718549"/>
              </p:ext>
            </p:extLst>
          </p:nvPr>
        </p:nvGraphicFramePr>
        <p:xfrm>
          <a:off x="2896047" y="3960857"/>
          <a:ext cx="5544616" cy="1112520"/>
        </p:xfrm>
        <a:graphic>
          <a:graphicData uri="http://schemas.openxmlformats.org/drawingml/2006/table">
            <a:tbl>
              <a:tblPr firstRow="1" bandRow="1">
                <a:tableStyleId>{5C22544A-7EE6-4342-B048-85BDC9FD1C3A}</a:tableStyleId>
              </a:tblPr>
              <a:tblGrid>
                <a:gridCol w="2004079"/>
                <a:gridCol w="1469657"/>
                <a:gridCol w="2070880"/>
              </a:tblGrid>
              <a:tr h="370840">
                <a:tc>
                  <a:txBody>
                    <a:bodyPr/>
                    <a:lstStyle/>
                    <a:p>
                      <a:pPr marL="0" algn="l" defTabSz="497754" rtl="0" eaLnBrk="1" latinLnBrk="0" hangingPunct="1"/>
                      <a:r>
                        <a:rPr lang="es-ES" sz="1400" b="1" kern="1200" dirty="0" smtClean="0">
                          <a:solidFill>
                            <a:schemeClr val="bg1"/>
                          </a:solidFill>
                          <a:latin typeface="+mn-lt"/>
                          <a:ea typeface="Verdana" pitchFamily="34" charset="0"/>
                          <a:cs typeface="Verdana" pitchFamily="34" charset="0"/>
                        </a:rPr>
                        <a:t>Requisitos</a:t>
                      </a:r>
                      <a:endParaRPr lang="es-ES" sz="1400" b="1" kern="1200" dirty="0">
                        <a:solidFill>
                          <a:schemeClr val="bg1"/>
                        </a:solidFill>
                        <a:latin typeface="+mn-lt"/>
                        <a:ea typeface="Verdana" pitchFamily="34" charset="0"/>
                        <a:cs typeface="Verdana" pitchFamily="34" charset="0"/>
                      </a:endParaRPr>
                    </a:p>
                  </a:txBody>
                  <a:tcPr/>
                </a:tc>
                <a:tc>
                  <a:txBody>
                    <a:bodyPr/>
                    <a:lstStyle/>
                    <a:p>
                      <a:pPr marL="0" algn="l" defTabSz="497754" rtl="0" eaLnBrk="1" latinLnBrk="0" hangingPunct="1"/>
                      <a:r>
                        <a:rPr lang="es-ES" sz="1400" b="1" kern="1200" dirty="0" smtClean="0">
                          <a:solidFill>
                            <a:schemeClr val="bg1"/>
                          </a:solidFill>
                          <a:latin typeface="+mn-lt"/>
                          <a:ea typeface="Verdana" pitchFamily="34" charset="0"/>
                          <a:cs typeface="Verdana" pitchFamily="34" charset="0"/>
                        </a:rPr>
                        <a:t>Tipo</a:t>
                      </a:r>
                      <a:endParaRPr lang="es-ES" sz="1400" b="1" kern="1200" dirty="0">
                        <a:solidFill>
                          <a:schemeClr val="bg1"/>
                        </a:solidFill>
                        <a:latin typeface="+mn-lt"/>
                        <a:ea typeface="Verdana" pitchFamily="34" charset="0"/>
                        <a:cs typeface="Verdana" pitchFamily="34" charset="0"/>
                      </a:endParaRPr>
                    </a:p>
                  </a:txBody>
                  <a:tcPr/>
                </a:tc>
                <a:tc>
                  <a:txBody>
                    <a:bodyPr/>
                    <a:lstStyle/>
                    <a:p>
                      <a:pPr marL="0" algn="l" defTabSz="497754" rtl="0" eaLnBrk="1" latinLnBrk="0" hangingPunct="1"/>
                      <a:r>
                        <a:rPr lang="es-ES" sz="1400" b="1" kern="1200" dirty="0" smtClean="0">
                          <a:solidFill>
                            <a:schemeClr val="bg1"/>
                          </a:solidFill>
                          <a:latin typeface="+mn-lt"/>
                          <a:ea typeface="Verdana" pitchFamily="34" charset="0"/>
                          <a:cs typeface="Verdana" pitchFamily="34" charset="0"/>
                        </a:rPr>
                        <a:t>Necesidad</a:t>
                      </a:r>
                      <a:endParaRPr lang="es-ES" sz="1400" b="1" kern="1200" dirty="0">
                        <a:solidFill>
                          <a:schemeClr val="bg1"/>
                        </a:solidFill>
                        <a:latin typeface="+mn-lt"/>
                        <a:ea typeface="Verdana" pitchFamily="34" charset="0"/>
                        <a:cs typeface="Verdana" pitchFamily="34" charset="0"/>
                      </a:endParaRPr>
                    </a:p>
                  </a:txBody>
                  <a:tcPr/>
                </a:tc>
              </a:tr>
              <a:tr h="370840">
                <a:tc>
                  <a:txBody>
                    <a:bodyPr/>
                    <a:lstStyle/>
                    <a:p>
                      <a:pPr marL="0" algn="l" defTabSz="497754" rtl="0" eaLnBrk="1" latinLnBrk="0" hangingPunct="1"/>
                      <a:r>
                        <a:rPr lang="es-ES" sz="1600" kern="1200" dirty="0" smtClean="0">
                          <a:solidFill>
                            <a:srgbClr val="283583"/>
                          </a:solidFill>
                          <a:latin typeface="+mn-lt"/>
                          <a:ea typeface="Verdana" pitchFamily="34" charset="0"/>
                          <a:cs typeface="Verdana" pitchFamily="34" charset="0"/>
                        </a:rPr>
                        <a:t>RAM</a:t>
                      </a:r>
                      <a:endParaRPr lang="es-ES" sz="1600" kern="1200" dirty="0">
                        <a:solidFill>
                          <a:srgbClr val="283583"/>
                        </a:solidFill>
                        <a:latin typeface="+mn-lt"/>
                        <a:ea typeface="Verdana" pitchFamily="34" charset="0"/>
                        <a:cs typeface="Verdana" pitchFamily="34" charset="0"/>
                      </a:endParaRPr>
                    </a:p>
                  </a:txBody>
                  <a:tcPr/>
                </a:tc>
                <a:tc>
                  <a:txBody>
                    <a:bodyPr/>
                    <a:lstStyle/>
                    <a:p>
                      <a:pPr marL="0" algn="l" defTabSz="497754" rtl="0" eaLnBrk="1" latinLnBrk="0" hangingPunct="1"/>
                      <a:r>
                        <a:rPr lang="es-ES" sz="1600" kern="1200" dirty="0" smtClean="0">
                          <a:solidFill>
                            <a:srgbClr val="283583"/>
                          </a:solidFill>
                          <a:latin typeface="+mn-lt"/>
                          <a:ea typeface="Verdana" pitchFamily="34" charset="0"/>
                          <a:cs typeface="Verdana" pitchFamily="34" charset="0"/>
                        </a:rPr>
                        <a:t>Hardware</a:t>
                      </a:r>
                      <a:endParaRPr lang="es-ES" sz="1600" kern="1200" dirty="0">
                        <a:solidFill>
                          <a:srgbClr val="283583"/>
                        </a:solidFill>
                        <a:latin typeface="+mn-lt"/>
                        <a:ea typeface="Verdana" pitchFamily="34" charset="0"/>
                        <a:cs typeface="Verdana" pitchFamily="34" charset="0"/>
                      </a:endParaRPr>
                    </a:p>
                  </a:txBody>
                  <a:tcPr/>
                </a:tc>
                <a:tc>
                  <a:txBody>
                    <a:bodyPr/>
                    <a:lstStyle/>
                    <a:p>
                      <a:pPr marL="0" algn="l" defTabSz="497754" rtl="0" eaLnBrk="1" latinLnBrk="0" hangingPunct="1"/>
                      <a:r>
                        <a:rPr lang="es-ES" sz="1600" kern="1200" dirty="0" smtClean="0">
                          <a:solidFill>
                            <a:srgbClr val="283583"/>
                          </a:solidFill>
                          <a:latin typeface="+mn-lt"/>
                          <a:ea typeface="Verdana" pitchFamily="34" charset="0"/>
                          <a:cs typeface="Verdana" pitchFamily="34" charset="0"/>
                        </a:rPr>
                        <a:t>50 </a:t>
                      </a:r>
                      <a:r>
                        <a:rPr lang="es-ES" sz="1600" kern="1200" dirty="0" err="1" smtClean="0">
                          <a:solidFill>
                            <a:srgbClr val="283583"/>
                          </a:solidFill>
                          <a:latin typeface="+mn-lt"/>
                          <a:ea typeface="Verdana" pitchFamily="34" charset="0"/>
                          <a:cs typeface="Verdana" pitchFamily="34" charset="0"/>
                        </a:rPr>
                        <a:t>Gbyte</a:t>
                      </a:r>
                      <a:endParaRPr lang="es-ES" sz="1600" kern="1200" dirty="0">
                        <a:solidFill>
                          <a:srgbClr val="283583"/>
                        </a:solidFill>
                        <a:latin typeface="+mn-lt"/>
                        <a:ea typeface="Verdana" pitchFamily="34" charset="0"/>
                        <a:cs typeface="Verdana" pitchFamily="34" charset="0"/>
                      </a:endParaRPr>
                    </a:p>
                  </a:txBody>
                  <a:tcPr/>
                </a:tc>
              </a:tr>
              <a:tr h="370840">
                <a:tc>
                  <a:txBody>
                    <a:bodyPr/>
                    <a:lstStyle/>
                    <a:p>
                      <a:pPr marL="0" algn="l" defTabSz="497754" rtl="0" eaLnBrk="1" latinLnBrk="0" hangingPunct="1"/>
                      <a:r>
                        <a:rPr lang="es-ES" sz="1600" kern="1200" dirty="0" smtClean="0">
                          <a:solidFill>
                            <a:srgbClr val="283583"/>
                          </a:solidFill>
                          <a:latin typeface="+mn-lt"/>
                          <a:ea typeface="Verdana" pitchFamily="34" charset="0"/>
                          <a:cs typeface="Verdana" pitchFamily="34" charset="0"/>
                        </a:rPr>
                        <a:t>Sistema operativo</a:t>
                      </a:r>
                      <a:endParaRPr lang="es-ES" sz="1600" kern="1200" dirty="0">
                        <a:solidFill>
                          <a:srgbClr val="283583"/>
                        </a:solidFill>
                        <a:latin typeface="+mn-lt"/>
                        <a:ea typeface="Verdana" pitchFamily="34" charset="0"/>
                        <a:cs typeface="Verdana" pitchFamily="34" charset="0"/>
                      </a:endParaRPr>
                    </a:p>
                  </a:txBody>
                  <a:tcPr/>
                </a:tc>
                <a:tc>
                  <a:txBody>
                    <a:bodyPr/>
                    <a:lstStyle/>
                    <a:p>
                      <a:pPr marL="0" algn="l" defTabSz="497754" rtl="0" eaLnBrk="1" latinLnBrk="0" hangingPunct="1"/>
                      <a:r>
                        <a:rPr lang="es-ES" sz="1600" kern="1200" dirty="0" smtClean="0">
                          <a:solidFill>
                            <a:srgbClr val="283583"/>
                          </a:solidFill>
                          <a:latin typeface="+mn-lt"/>
                          <a:ea typeface="Verdana" pitchFamily="34" charset="0"/>
                          <a:cs typeface="Verdana" pitchFamily="34" charset="0"/>
                        </a:rPr>
                        <a:t>Software</a:t>
                      </a:r>
                      <a:endParaRPr lang="es-ES" sz="1600" kern="1200" dirty="0">
                        <a:solidFill>
                          <a:srgbClr val="283583"/>
                        </a:solidFill>
                        <a:latin typeface="+mn-lt"/>
                        <a:ea typeface="Verdana" pitchFamily="34" charset="0"/>
                        <a:cs typeface="Verdana" pitchFamily="34" charset="0"/>
                      </a:endParaRPr>
                    </a:p>
                  </a:txBody>
                  <a:tcPr/>
                </a:tc>
                <a:tc>
                  <a:txBody>
                    <a:bodyPr/>
                    <a:lstStyle/>
                    <a:p>
                      <a:pPr marL="0" algn="l" defTabSz="497754" rtl="0" eaLnBrk="1" latinLnBrk="0" hangingPunct="1"/>
                      <a:r>
                        <a:rPr lang="es-ES" sz="1600" kern="1200" dirty="0" smtClean="0">
                          <a:solidFill>
                            <a:srgbClr val="283583"/>
                          </a:solidFill>
                          <a:latin typeface="+mn-lt"/>
                          <a:ea typeface="Verdana" pitchFamily="34" charset="0"/>
                          <a:cs typeface="Verdana" pitchFamily="34" charset="0"/>
                        </a:rPr>
                        <a:t>Windows Server 2012</a:t>
                      </a:r>
                      <a:endParaRPr lang="es-ES" sz="1600" kern="1200" dirty="0">
                        <a:solidFill>
                          <a:srgbClr val="283583"/>
                        </a:solidFill>
                        <a:latin typeface="+mn-lt"/>
                        <a:ea typeface="Verdana" pitchFamily="34" charset="0"/>
                        <a:cs typeface="Verdana" pitchFamily="34" charset="0"/>
                      </a:endParaRPr>
                    </a:p>
                  </a:txBody>
                  <a:tcPr/>
                </a:tc>
              </a:tr>
            </a:tbl>
          </a:graphicData>
        </a:graphic>
      </p:graphicFrame>
    </p:spTree>
    <p:extLst>
      <p:ext uri="{BB962C8B-B14F-4D97-AF65-F5344CB8AC3E}">
        <p14:creationId xmlns:p14="http://schemas.microsoft.com/office/powerpoint/2010/main" xmlns="" val="199597951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de </a:t>
            </a: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de </a:t>
            </a:r>
            <a:r>
              <a:rPr lang="en-US" dirty="0" err="1">
                <a:solidFill>
                  <a:srgbClr val="009FE3"/>
                </a:solidFill>
                <a:latin typeface="Gill Sans MT Light"/>
                <a:cs typeface="Gill Sans MT Light"/>
              </a:rPr>
              <a:t>simuladores</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física</a:t>
            </a:r>
            <a:r>
              <a:rPr lang="en-US" dirty="0">
                <a:solidFill>
                  <a:srgbClr val="009FE3"/>
                </a:solidFill>
                <a:latin typeface="Gill Sans MT Light"/>
                <a:cs typeface="Gill Sans MT Light"/>
              </a:rPr>
              <a:t> </a:t>
            </a:r>
            <a:r>
              <a:rPr lang="en-US" dirty="0" smtClean="0">
                <a:solidFill>
                  <a:srgbClr val="009FE3"/>
                </a:solidFill>
                <a:latin typeface="Gill Sans MT Light"/>
                <a:cs typeface="Gill Sans MT Light"/>
              </a:rPr>
              <a:t>(</a:t>
            </a:r>
            <a:r>
              <a:rPr lang="en-US" dirty="0">
                <a:solidFill>
                  <a:srgbClr val="009FE3"/>
                </a:solidFill>
                <a:latin typeface="Gill Sans MT Light"/>
                <a:cs typeface="Gill Sans MT Light"/>
              </a:rPr>
              <a:t>2</a:t>
            </a:r>
            <a:r>
              <a:rPr lang="en-US" dirty="0" smtClean="0">
                <a:solidFill>
                  <a:srgbClr val="009FE3"/>
                </a:solidFill>
                <a:latin typeface="Gill Sans MT Light"/>
                <a:cs typeface="Gill Sans MT Light"/>
              </a:rPr>
              <a:t>)</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261145"/>
            <a:ext cx="10066362" cy="5616624"/>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175" algn="just">
              <a:spcBef>
                <a:spcPts val="700"/>
              </a:spcBef>
              <a:buClr>
                <a:srgbClr val="3333CC"/>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800" b="1" u="sng" dirty="0">
                <a:solidFill>
                  <a:srgbClr val="283583"/>
                </a:solidFill>
                <a:ea typeface="Verdana" pitchFamily="34" charset="0"/>
                <a:cs typeface="Verdana" pitchFamily="34" charset="0"/>
              </a:rPr>
              <a:t>1</a:t>
            </a:r>
            <a:r>
              <a:rPr lang="es-ES" sz="1800" b="1" u="sng" dirty="0" smtClean="0">
                <a:solidFill>
                  <a:srgbClr val="283583"/>
                </a:solidFill>
                <a:ea typeface="Verdana" pitchFamily="34" charset="0"/>
                <a:cs typeface="Verdana" pitchFamily="34" charset="0"/>
              </a:rPr>
              <a:t>.- CPD del IEF.</a:t>
            </a:r>
            <a:endParaRPr lang="es-ES" sz="1800" b="1" u="sng" dirty="0">
              <a:solidFill>
                <a:srgbClr val="283583"/>
              </a:solidFill>
              <a:ea typeface="Verdana" pitchFamily="34" charset="0"/>
              <a:cs typeface="Verdana" pitchFamily="34" charset="0"/>
            </a:endParaRPr>
          </a:p>
          <a:p>
            <a:pPr marL="460375" lvl="1" algn="just">
              <a:spcBef>
                <a:spcPts val="700"/>
              </a:spcBef>
              <a:buClr>
                <a:srgbClr val="1F497D"/>
              </a:buClr>
              <a:buSzPct val="15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b="1" u="sng" dirty="0" smtClean="0">
                <a:solidFill>
                  <a:srgbClr val="283583"/>
                </a:solidFill>
                <a:ea typeface="Verdana" pitchFamily="34" charset="0"/>
                <a:cs typeface="Verdana" pitchFamily="34" charset="0"/>
              </a:rPr>
              <a:t>Máquinas virtuales</a:t>
            </a: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smtClean="0">
                <a:solidFill>
                  <a:srgbClr val="283583"/>
                </a:solidFill>
                <a:ea typeface="Verdana" pitchFamily="34" charset="0"/>
                <a:cs typeface="Verdana" pitchFamily="34" charset="0"/>
              </a:rPr>
              <a:t>La</a:t>
            </a:r>
            <a:r>
              <a:rPr lang="es-ES_tradnl" sz="1600" dirty="0" smtClean="0">
                <a:solidFill>
                  <a:srgbClr val="283583"/>
                </a:solidFill>
                <a:ea typeface="Verdana" pitchFamily="34" charset="0"/>
                <a:cs typeface="Verdana" pitchFamily="34" charset="0"/>
              </a:rPr>
              <a:t> </a:t>
            </a:r>
            <a:r>
              <a:rPr lang="es-ES_tradnl" sz="1600" dirty="0">
                <a:solidFill>
                  <a:srgbClr val="283583"/>
                </a:solidFill>
                <a:ea typeface="Verdana" pitchFamily="34" charset="0"/>
                <a:cs typeface="Verdana" pitchFamily="34" charset="0"/>
              </a:rPr>
              <a:t>plataforma </a:t>
            </a:r>
            <a:r>
              <a:rPr lang="es-ES_tradnl" sz="1600" dirty="0" smtClean="0">
                <a:solidFill>
                  <a:srgbClr val="283583"/>
                </a:solidFill>
                <a:ea typeface="Verdana" pitchFamily="34" charset="0"/>
                <a:cs typeface="Verdana" pitchFamily="34" charset="0"/>
              </a:rPr>
              <a:t>del  sistema </a:t>
            </a:r>
            <a:r>
              <a:rPr lang="es-ES_tradnl" sz="1600" dirty="0">
                <a:solidFill>
                  <a:srgbClr val="283583"/>
                </a:solidFill>
                <a:ea typeface="Verdana" pitchFamily="34" charset="0"/>
                <a:cs typeface="Verdana" pitchFamily="34" charset="0"/>
              </a:rPr>
              <a:t>está basada en </a:t>
            </a:r>
            <a:r>
              <a:rPr lang="es-ES_tradnl" sz="1600" b="1" dirty="0">
                <a:solidFill>
                  <a:srgbClr val="283583"/>
                </a:solidFill>
                <a:ea typeface="Verdana" pitchFamily="34" charset="0"/>
                <a:cs typeface="Verdana" pitchFamily="34" charset="0"/>
              </a:rPr>
              <a:t>máquinas virtuales sobre </a:t>
            </a:r>
            <a:r>
              <a:rPr lang="es-ES_tradnl" sz="1600" b="1" dirty="0" err="1">
                <a:solidFill>
                  <a:srgbClr val="283583"/>
                </a:solidFill>
                <a:ea typeface="Verdana" pitchFamily="34" charset="0"/>
                <a:cs typeface="Verdana" pitchFamily="34" charset="0"/>
              </a:rPr>
              <a:t>Hyper</a:t>
            </a:r>
            <a:r>
              <a:rPr lang="es-ES_tradnl" sz="1600" b="1" dirty="0">
                <a:solidFill>
                  <a:srgbClr val="283583"/>
                </a:solidFill>
                <a:ea typeface="Verdana" pitchFamily="34" charset="0"/>
                <a:cs typeface="Verdana" pitchFamily="34" charset="0"/>
              </a:rPr>
              <a:t>-V,</a:t>
            </a:r>
            <a:r>
              <a:rPr lang="es-ES_tradnl" sz="1600" dirty="0">
                <a:solidFill>
                  <a:srgbClr val="283583"/>
                </a:solidFill>
                <a:ea typeface="Verdana" pitchFamily="34" charset="0"/>
                <a:cs typeface="Verdana" pitchFamily="34" charset="0"/>
              </a:rPr>
              <a:t> </a:t>
            </a:r>
            <a:r>
              <a:rPr lang="es-ES_tradnl" sz="1600" dirty="0" smtClean="0">
                <a:solidFill>
                  <a:srgbClr val="283583"/>
                </a:solidFill>
                <a:ea typeface="Verdana" pitchFamily="34" charset="0"/>
                <a:cs typeface="Verdana" pitchFamily="34" charset="0"/>
              </a:rPr>
              <a:t>estas </a:t>
            </a:r>
            <a:r>
              <a:rPr lang="es-ES_tradnl" sz="1600" dirty="0">
                <a:solidFill>
                  <a:srgbClr val="283583"/>
                </a:solidFill>
                <a:ea typeface="Verdana" pitchFamily="34" charset="0"/>
                <a:cs typeface="Verdana" pitchFamily="34" charset="0"/>
              </a:rPr>
              <a:t>máquinas deben tener el </a:t>
            </a:r>
            <a:r>
              <a:rPr lang="es-ES_tradnl" sz="1600" b="1" dirty="0">
                <a:solidFill>
                  <a:srgbClr val="283583"/>
                </a:solidFill>
                <a:ea typeface="Verdana" pitchFamily="34" charset="0"/>
                <a:cs typeface="Verdana" pitchFamily="34" charset="0"/>
              </a:rPr>
              <a:t>Sistema Operativo “Windows Server 2012 Standard para 64 bits”</a:t>
            </a:r>
            <a:r>
              <a:rPr lang="es-ES_tradnl" sz="1600" dirty="0">
                <a:solidFill>
                  <a:srgbClr val="283583"/>
                </a:solidFill>
                <a:ea typeface="Verdana" pitchFamily="34" charset="0"/>
                <a:cs typeface="Verdana" pitchFamily="34" charset="0"/>
              </a:rPr>
              <a:t>. Se ha optado por servidores </a:t>
            </a:r>
            <a:r>
              <a:rPr lang="es-ES_tradnl" sz="1600" dirty="0" err="1">
                <a:solidFill>
                  <a:srgbClr val="283583"/>
                </a:solidFill>
                <a:ea typeface="Verdana" pitchFamily="34" charset="0"/>
                <a:cs typeface="Verdana" pitchFamily="34" charset="0"/>
              </a:rPr>
              <a:t>virtualizados</a:t>
            </a:r>
            <a:r>
              <a:rPr lang="es-ES_tradnl" sz="1600" dirty="0">
                <a:solidFill>
                  <a:srgbClr val="283583"/>
                </a:solidFill>
                <a:ea typeface="Verdana" pitchFamily="34" charset="0"/>
                <a:cs typeface="Verdana" pitchFamily="34" charset="0"/>
              </a:rPr>
              <a:t> </a:t>
            </a:r>
            <a:r>
              <a:rPr lang="es-ES_tradnl" sz="1600" dirty="0" smtClean="0">
                <a:solidFill>
                  <a:srgbClr val="283583"/>
                </a:solidFill>
                <a:ea typeface="Verdana" pitchFamily="34" charset="0"/>
                <a:cs typeface="Verdana" pitchFamily="34" charset="0"/>
              </a:rPr>
              <a:t> ya </a:t>
            </a:r>
            <a:r>
              <a:rPr lang="es-ES_tradnl" sz="1600" dirty="0">
                <a:solidFill>
                  <a:srgbClr val="283583"/>
                </a:solidFill>
                <a:ea typeface="Verdana" pitchFamily="34" charset="0"/>
                <a:cs typeface="Verdana" pitchFamily="34" charset="0"/>
              </a:rPr>
              <a:t>que</a:t>
            </a:r>
            <a:r>
              <a:rPr lang="es-ES_tradnl" sz="1600" dirty="0" smtClean="0">
                <a:solidFill>
                  <a:srgbClr val="283583"/>
                </a:solidFill>
                <a:ea typeface="Verdana" pitchFamily="34" charset="0"/>
                <a:cs typeface="Verdana" pitchFamily="34" charset="0"/>
              </a:rPr>
              <a:t>:</a:t>
            </a: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_tradnl" sz="1600" dirty="0">
              <a:solidFill>
                <a:srgbClr val="283583"/>
              </a:solidFill>
              <a:ea typeface="Verdana" pitchFamily="34" charset="0"/>
              <a:cs typeface="Verdana" pitchFamily="34" charset="0"/>
            </a:endParaRPr>
          </a:p>
          <a:p>
            <a:pPr marL="1748704" lvl="3" indent="-333375"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_tradnl" sz="1600" dirty="0">
                <a:solidFill>
                  <a:srgbClr val="283583"/>
                </a:solidFill>
                <a:ea typeface="Verdana" pitchFamily="34" charset="0"/>
                <a:cs typeface="Verdana" pitchFamily="34" charset="0"/>
              </a:rPr>
              <a:t>Permiten </a:t>
            </a:r>
            <a:r>
              <a:rPr lang="es-ES_tradnl" sz="1600" b="1" dirty="0">
                <a:solidFill>
                  <a:srgbClr val="283583"/>
                </a:solidFill>
                <a:ea typeface="Verdana" pitchFamily="34" charset="0"/>
                <a:cs typeface="Verdana" pitchFamily="34" charset="0"/>
              </a:rPr>
              <a:t>optimizar</a:t>
            </a:r>
            <a:r>
              <a:rPr lang="es-ES_tradnl" sz="1600" dirty="0">
                <a:solidFill>
                  <a:srgbClr val="283583"/>
                </a:solidFill>
                <a:ea typeface="Verdana" pitchFamily="34" charset="0"/>
                <a:cs typeface="Verdana" pitchFamily="34" charset="0"/>
              </a:rPr>
              <a:t> el </a:t>
            </a:r>
            <a:r>
              <a:rPr lang="es-ES_tradnl" sz="1600" b="1" dirty="0">
                <a:solidFill>
                  <a:srgbClr val="283583"/>
                </a:solidFill>
                <a:ea typeface="Verdana" pitchFamily="34" charset="0"/>
                <a:cs typeface="Verdana" pitchFamily="34" charset="0"/>
              </a:rPr>
              <a:t>reparto</a:t>
            </a:r>
            <a:r>
              <a:rPr lang="es-ES_tradnl" sz="1600" dirty="0">
                <a:solidFill>
                  <a:srgbClr val="283583"/>
                </a:solidFill>
                <a:ea typeface="Verdana" pitchFamily="34" charset="0"/>
                <a:cs typeface="Verdana" pitchFamily="34" charset="0"/>
              </a:rPr>
              <a:t> de los </a:t>
            </a:r>
            <a:r>
              <a:rPr lang="es-ES_tradnl" sz="1600" b="1" dirty="0">
                <a:solidFill>
                  <a:srgbClr val="283583"/>
                </a:solidFill>
                <a:ea typeface="Verdana" pitchFamily="34" charset="0"/>
                <a:cs typeface="Verdana" pitchFamily="34" charset="0"/>
              </a:rPr>
              <a:t>recursos</a:t>
            </a:r>
            <a:r>
              <a:rPr lang="es-ES_tradnl" sz="1600" dirty="0">
                <a:solidFill>
                  <a:srgbClr val="283583"/>
                </a:solidFill>
                <a:ea typeface="Verdana" pitchFamily="34" charset="0"/>
                <a:cs typeface="Verdana" pitchFamily="34" charset="0"/>
              </a:rPr>
              <a:t> entre las plataformas y disponer de un alto grado de </a:t>
            </a:r>
            <a:r>
              <a:rPr lang="es-ES_tradnl" sz="1600" b="1" dirty="0">
                <a:solidFill>
                  <a:srgbClr val="283583"/>
                </a:solidFill>
                <a:ea typeface="Verdana" pitchFamily="34" charset="0"/>
                <a:cs typeface="Verdana" pitchFamily="34" charset="0"/>
              </a:rPr>
              <a:t>tolerancia</a:t>
            </a:r>
            <a:r>
              <a:rPr lang="es-ES_tradnl" sz="1600" dirty="0">
                <a:solidFill>
                  <a:srgbClr val="283583"/>
                </a:solidFill>
                <a:ea typeface="Verdana" pitchFamily="34" charset="0"/>
                <a:cs typeface="Verdana" pitchFamily="34" charset="0"/>
              </a:rPr>
              <a:t> ante </a:t>
            </a:r>
            <a:r>
              <a:rPr lang="es-ES_tradnl" sz="1600" b="1" dirty="0">
                <a:solidFill>
                  <a:srgbClr val="283583"/>
                </a:solidFill>
                <a:ea typeface="Verdana" pitchFamily="34" charset="0"/>
                <a:cs typeface="Verdana" pitchFamily="34" charset="0"/>
              </a:rPr>
              <a:t>fallos</a:t>
            </a:r>
            <a:r>
              <a:rPr lang="es-ES_tradnl" sz="1600" dirty="0">
                <a:solidFill>
                  <a:srgbClr val="283583"/>
                </a:solidFill>
                <a:ea typeface="Verdana" pitchFamily="34" charset="0"/>
                <a:cs typeface="Verdana" pitchFamily="34" charset="0"/>
              </a:rPr>
              <a:t>.</a:t>
            </a:r>
          </a:p>
          <a:p>
            <a:pPr marL="1748704" lvl="3" indent="-333375"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_tradnl" sz="1600" dirty="0">
                <a:solidFill>
                  <a:srgbClr val="283583"/>
                </a:solidFill>
                <a:ea typeface="Verdana" pitchFamily="34" charset="0"/>
                <a:cs typeface="Verdana" pitchFamily="34" charset="0"/>
              </a:rPr>
              <a:t>Los </a:t>
            </a:r>
            <a:r>
              <a:rPr lang="es-ES_tradnl" sz="1600" b="1" dirty="0">
                <a:solidFill>
                  <a:srgbClr val="283583"/>
                </a:solidFill>
                <a:ea typeface="Verdana" pitchFamily="34" charset="0"/>
                <a:cs typeface="Verdana" pitchFamily="34" charset="0"/>
              </a:rPr>
              <a:t>avances</a:t>
            </a:r>
            <a:r>
              <a:rPr lang="es-ES_tradnl" sz="1600" dirty="0">
                <a:solidFill>
                  <a:srgbClr val="283583"/>
                </a:solidFill>
                <a:ea typeface="Verdana" pitchFamily="34" charset="0"/>
                <a:cs typeface="Verdana" pitchFamily="34" charset="0"/>
              </a:rPr>
              <a:t> en los </a:t>
            </a:r>
            <a:r>
              <a:rPr lang="es-ES_tradnl" sz="1600" b="1" dirty="0">
                <a:solidFill>
                  <a:srgbClr val="283583"/>
                </a:solidFill>
                <a:ea typeface="Verdana" pitchFamily="34" charset="0"/>
                <a:cs typeface="Verdana" pitchFamily="34" charset="0"/>
              </a:rPr>
              <a:t>últimos años </a:t>
            </a:r>
            <a:r>
              <a:rPr lang="es-ES_tradnl" sz="1600" dirty="0">
                <a:solidFill>
                  <a:srgbClr val="283583"/>
                </a:solidFill>
                <a:ea typeface="Verdana" pitchFamily="34" charset="0"/>
                <a:cs typeface="Verdana" pitchFamily="34" charset="0"/>
              </a:rPr>
              <a:t>en las prestaciones de los </a:t>
            </a:r>
            <a:r>
              <a:rPr lang="es-ES_tradnl" sz="1600" b="1" dirty="0">
                <a:solidFill>
                  <a:srgbClr val="283583"/>
                </a:solidFill>
                <a:ea typeface="Verdana" pitchFamily="34" charset="0"/>
                <a:cs typeface="Verdana" pitchFamily="34" charset="0"/>
              </a:rPr>
              <a:t>microprocesadores</a:t>
            </a:r>
            <a:r>
              <a:rPr lang="es-ES_tradnl" sz="1600" dirty="0">
                <a:solidFill>
                  <a:srgbClr val="283583"/>
                </a:solidFill>
                <a:ea typeface="Verdana" pitchFamily="34" charset="0"/>
                <a:cs typeface="Verdana" pitchFamily="34" charset="0"/>
              </a:rPr>
              <a:t> han conseguido hasta un </a:t>
            </a:r>
            <a:r>
              <a:rPr lang="es-ES_tradnl" sz="1600" b="1" dirty="0">
                <a:solidFill>
                  <a:srgbClr val="283583"/>
                </a:solidFill>
                <a:ea typeface="Verdana" pitchFamily="34" charset="0"/>
                <a:cs typeface="Verdana" pitchFamily="34" charset="0"/>
              </a:rPr>
              <a:t>60% de ahorro </a:t>
            </a:r>
            <a:r>
              <a:rPr lang="es-ES_tradnl" sz="1600" dirty="0">
                <a:solidFill>
                  <a:srgbClr val="283583"/>
                </a:solidFill>
                <a:ea typeface="Verdana" pitchFamily="34" charset="0"/>
                <a:cs typeface="Verdana" pitchFamily="34" charset="0"/>
              </a:rPr>
              <a:t>en el nº de servidores necesarios y, consecuentemente, la reducción de los costes de alimentación/refrigeración/inmobiliarios</a:t>
            </a:r>
          </a:p>
          <a:p>
            <a:pPr marL="1748704" lvl="3" indent="-333375"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_tradnl" sz="1600" dirty="0">
                <a:solidFill>
                  <a:srgbClr val="283583"/>
                </a:solidFill>
                <a:ea typeface="Verdana" pitchFamily="34" charset="0"/>
                <a:cs typeface="Verdana" pitchFamily="34" charset="0"/>
              </a:rPr>
              <a:t>Mediante la </a:t>
            </a:r>
            <a:r>
              <a:rPr lang="es-ES_tradnl" sz="1600" b="1" dirty="0">
                <a:solidFill>
                  <a:srgbClr val="283583"/>
                </a:solidFill>
                <a:ea typeface="Verdana" pitchFamily="34" charset="0"/>
                <a:cs typeface="Verdana" pitchFamily="34" charset="0"/>
              </a:rPr>
              <a:t>virtualización</a:t>
            </a:r>
            <a:r>
              <a:rPr lang="es-ES_tradnl" sz="1600" dirty="0">
                <a:solidFill>
                  <a:srgbClr val="283583"/>
                </a:solidFill>
                <a:ea typeface="Verdana" pitchFamily="34" charset="0"/>
                <a:cs typeface="Verdana" pitchFamily="34" charset="0"/>
              </a:rPr>
              <a:t>, también se </a:t>
            </a:r>
            <a:r>
              <a:rPr lang="es-ES_tradnl" sz="1600" b="1" dirty="0">
                <a:solidFill>
                  <a:srgbClr val="283583"/>
                </a:solidFill>
                <a:ea typeface="Verdana" pitchFamily="34" charset="0"/>
                <a:cs typeface="Verdana" pitchFamily="34" charset="0"/>
              </a:rPr>
              <a:t>mejora</a:t>
            </a:r>
            <a:r>
              <a:rPr lang="es-ES_tradnl" sz="1600" dirty="0">
                <a:solidFill>
                  <a:srgbClr val="283583"/>
                </a:solidFill>
                <a:ea typeface="Verdana" pitchFamily="34" charset="0"/>
                <a:cs typeface="Verdana" pitchFamily="34" charset="0"/>
              </a:rPr>
              <a:t> la capacidad de </a:t>
            </a:r>
            <a:r>
              <a:rPr lang="es-ES_tradnl" sz="1600" b="1" dirty="0">
                <a:solidFill>
                  <a:srgbClr val="283583"/>
                </a:solidFill>
                <a:ea typeface="Verdana" pitchFamily="34" charset="0"/>
                <a:cs typeface="Verdana" pitchFamily="34" charset="0"/>
              </a:rPr>
              <a:t>gestión de los servidores y su seguridad</a:t>
            </a:r>
            <a:r>
              <a:rPr lang="es-ES_tradnl" sz="1600" dirty="0">
                <a:solidFill>
                  <a:srgbClr val="283583"/>
                </a:solidFill>
                <a:ea typeface="Verdana" pitchFamily="34" charset="0"/>
                <a:cs typeface="Verdana" pitchFamily="34" charset="0"/>
              </a:rPr>
              <a:t>, una utilización de los recursos significativamente mayor mediante la agrupación de infraestructuras comunes y las facilidades para el dimensionamiento dinámico de las mismas</a:t>
            </a:r>
          </a:p>
          <a:p>
            <a:pPr marL="1748704" lvl="3" indent="-333375"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_tradnl" sz="1600" dirty="0">
                <a:solidFill>
                  <a:srgbClr val="283583"/>
                </a:solidFill>
                <a:ea typeface="Verdana" pitchFamily="34" charset="0"/>
                <a:cs typeface="Verdana" pitchFamily="34" charset="0"/>
              </a:rPr>
              <a:t>La consolidación y virtualización de los diferentes entornos y elementos de las plataformas conseguirá </a:t>
            </a:r>
            <a:r>
              <a:rPr lang="es-ES_tradnl" sz="1600" b="1" dirty="0">
                <a:solidFill>
                  <a:srgbClr val="283583"/>
                </a:solidFill>
                <a:ea typeface="Verdana" pitchFamily="34" charset="0"/>
                <a:cs typeface="Verdana" pitchFamily="34" charset="0"/>
              </a:rPr>
              <a:t>reducir los costes </a:t>
            </a:r>
            <a:r>
              <a:rPr lang="es-ES_tradnl" sz="1600" dirty="0">
                <a:solidFill>
                  <a:srgbClr val="283583"/>
                </a:solidFill>
                <a:ea typeface="Verdana" pitchFamily="34" charset="0"/>
                <a:cs typeface="Verdana" pitchFamily="34" charset="0"/>
              </a:rPr>
              <a:t>asociados al </a:t>
            </a:r>
            <a:r>
              <a:rPr lang="es-ES_tradnl" sz="1600" b="1" dirty="0">
                <a:solidFill>
                  <a:srgbClr val="283583"/>
                </a:solidFill>
                <a:ea typeface="Verdana" pitchFamily="34" charset="0"/>
                <a:cs typeface="Verdana" pitchFamily="34" charset="0"/>
              </a:rPr>
              <a:t>mantenimiento del hardware</a:t>
            </a:r>
            <a:r>
              <a:rPr lang="es-ES_tradnl" sz="1600" dirty="0">
                <a:solidFill>
                  <a:srgbClr val="283583"/>
                </a:solidFill>
                <a:ea typeface="Verdana" pitchFamily="34" charset="0"/>
                <a:cs typeface="Verdana" pitchFamily="34" charset="0"/>
              </a:rPr>
              <a:t>, crecimientos futuros, consumo eléctrico y espacio físico necesario.</a:t>
            </a: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_tradnl" sz="1600" dirty="0">
              <a:solidFill>
                <a:srgbClr val="283583"/>
              </a:solidFill>
              <a:ea typeface="Verdana" pitchFamily="34" charset="0"/>
              <a:cs typeface="Verdana" pitchFamily="34" charset="0"/>
            </a:endParaRP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ea typeface="Verdana" pitchFamily="34" charset="0"/>
              <a:cs typeface="Verdana" pitchFamily="34" charset="0"/>
            </a:endParaRP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7082336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de </a:t>
            </a: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de </a:t>
            </a:r>
            <a:r>
              <a:rPr lang="en-US" dirty="0" err="1">
                <a:solidFill>
                  <a:srgbClr val="009FE3"/>
                </a:solidFill>
                <a:latin typeface="Gill Sans MT Light"/>
                <a:cs typeface="Gill Sans MT Light"/>
              </a:rPr>
              <a:t>simuladores</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física</a:t>
            </a:r>
            <a:r>
              <a:rPr lang="en-US" dirty="0">
                <a:solidFill>
                  <a:srgbClr val="009FE3"/>
                </a:solidFill>
                <a:latin typeface="Gill Sans MT Light"/>
                <a:cs typeface="Gill Sans MT Light"/>
              </a:rPr>
              <a:t> </a:t>
            </a:r>
            <a:r>
              <a:rPr lang="en-US" dirty="0" smtClean="0">
                <a:solidFill>
                  <a:srgbClr val="009FE3"/>
                </a:solidFill>
                <a:latin typeface="Gill Sans MT Light"/>
                <a:cs typeface="Gill Sans MT Light"/>
              </a:rPr>
              <a:t>(3)</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261145"/>
            <a:ext cx="10066362" cy="5616624"/>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175" algn="just">
              <a:spcBef>
                <a:spcPts val="700"/>
              </a:spcBef>
              <a:buClr>
                <a:srgbClr val="3333CC"/>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800" b="1" u="sng" dirty="0">
                <a:solidFill>
                  <a:srgbClr val="283583"/>
                </a:solidFill>
                <a:ea typeface="Verdana" pitchFamily="34" charset="0"/>
                <a:cs typeface="Verdana" pitchFamily="34" charset="0"/>
              </a:rPr>
              <a:t>1</a:t>
            </a:r>
            <a:r>
              <a:rPr lang="es-ES" sz="1800" b="1" u="sng" dirty="0" smtClean="0">
                <a:solidFill>
                  <a:srgbClr val="283583"/>
                </a:solidFill>
                <a:ea typeface="Verdana" pitchFamily="34" charset="0"/>
                <a:cs typeface="Verdana" pitchFamily="34" charset="0"/>
              </a:rPr>
              <a:t>.- CPD del IEF.</a:t>
            </a:r>
            <a:endParaRPr lang="es-ES" sz="1800" b="1" u="sng" dirty="0">
              <a:solidFill>
                <a:srgbClr val="283583"/>
              </a:solidFill>
              <a:ea typeface="Verdana" pitchFamily="34" charset="0"/>
              <a:cs typeface="Verdana" pitchFamily="34" charset="0"/>
            </a:endParaRPr>
          </a:p>
          <a:p>
            <a:pPr marL="460375" lvl="1" algn="just">
              <a:spcBef>
                <a:spcPts val="700"/>
              </a:spcBef>
              <a:buClr>
                <a:srgbClr val="1F497D"/>
              </a:buClr>
              <a:buSzPct val="15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b="1" u="sng" dirty="0" smtClean="0">
                <a:solidFill>
                  <a:srgbClr val="283583"/>
                </a:solidFill>
                <a:ea typeface="Verdana" pitchFamily="34" charset="0"/>
                <a:cs typeface="Verdana" pitchFamily="34" charset="0"/>
              </a:rPr>
              <a:t>Máquinas virtuales</a:t>
            </a:r>
          </a:p>
          <a:p>
            <a:pPr marL="1243878" lvl="2" indent="-28575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_tradnl" sz="1600" dirty="0" smtClean="0">
                <a:solidFill>
                  <a:srgbClr val="283583"/>
                </a:solidFill>
                <a:ea typeface="Verdana" pitchFamily="34" charset="0"/>
                <a:cs typeface="Verdana" pitchFamily="34" charset="0"/>
              </a:rPr>
              <a:t>La </a:t>
            </a:r>
            <a:r>
              <a:rPr lang="es-ES_tradnl" sz="1600" b="1" dirty="0">
                <a:solidFill>
                  <a:srgbClr val="283583"/>
                </a:solidFill>
                <a:ea typeface="Verdana" pitchFamily="34" charset="0"/>
                <a:cs typeface="Verdana" pitchFamily="34" charset="0"/>
              </a:rPr>
              <a:t>virtualización</a:t>
            </a:r>
            <a:r>
              <a:rPr lang="es-ES_tradnl" sz="1600" dirty="0">
                <a:solidFill>
                  <a:srgbClr val="283583"/>
                </a:solidFill>
                <a:ea typeface="Verdana" pitchFamily="34" charset="0"/>
                <a:cs typeface="Verdana" pitchFamily="34" charset="0"/>
              </a:rPr>
              <a:t> </a:t>
            </a:r>
            <a:r>
              <a:rPr lang="es-ES_tradnl" sz="1600" b="1" dirty="0">
                <a:solidFill>
                  <a:srgbClr val="283583"/>
                </a:solidFill>
                <a:ea typeface="Verdana" pitchFamily="34" charset="0"/>
                <a:cs typeface="Verdana" pitchFamily="34" charset="0"/>
              </a:rPr>
              <a:t>permitirá</a:t>
            </a:r>
            <a:r>
              <a:rPr lang="es-ES_tradnl" sz="1600" dirty="0">
                <a:solidFill>
                  <a:srgbClr val="283583"/>
                </a:solidFill>
                <a:ea typeface="Verdana" pitchFamily="34" charset="0"/>
                <a:cs typeface="Verdana" pitchFamily="34" charset="0"/>
              </a:rPr>
              <a:t> cubrir de forma más sencilla los posibles </a:t>
            </a:r>
            <a:r>
              <a:rPr lang="es-ES_tradnl" sz="1600" b="1" dirty="0">
                <a:solidFill>
                  <a:srgbClr val="283583"/>
                </a:solidFill>
                <a:ea typeface="Verdana" pitchFamily="34" charset="0"/>
                <a:cs typeface="Verdana" pitchFamily="34" charset="0"/>
              </a:rPr>
              <a:t>nuevos requerimientos funcionales </a:t>
            </a:r>
            <a:r>
              <a:rPr lang="es-ES_tradnl" sz="1600" dirty="0">
                <a:solidFill>
                  <a:srgbClr val="283583"/>
                </a:solidFill>
                <a:ea typeface="Verdana" pitchFamily="34" charset="0"/>
                <a:cs typeface="Verdana" pitchFamily="34" charset="0"/>
              </a:rPr>
              <a:t>o de carga que puedan producirse en el medio plazo, mediante nuevos recursos para los servidores </a:t>
            </a:r>
            <a:r>
              <a:rPr lang="es-ES_tradnl" sz="1600" dirty="0" err="1">
                <a:solidFill>
                  <a:srgbClr val="283583"/>
                </a:solidFill>
                <a:ea typeface="Verdana" pitchFamily="34" charset="0"/>
                <a:cs typeface="Verdana" pitchFamily="34" charset="0"/>
              </a:rPr>
              <a:t>virtualizados</a:t>
            </a:r>
            <a:r>
              <a:rPr lang="es-ES_tradnl" sz="1600" dirty="0">
                <a:solidFill>
                  <a:srgbClr val="283583"/>
                </a:solidFill>
                <a:ea typeface="Verdana" pitchFamily="34" charset="0"/>
                <a:cs typeface="Verdana" pitchFamily="34" charset="0"/>
              </a:rPr>
              <a:t>, como la </a:t>
            </a:r>
            <a:r>
              <a:rPr lang="es-ES_tradnl" sz="1600" b="1" dirty="0">
                <a:solidFill>
                  <a:srgbClr val="283583"/>
                </a:solidFill>
                <a:ea typeface="Verdana" pitchFamily="34" charset="0"/>
                <a:cs typeface="Verdana" pitchFamily="34" charset="0"/>
              </a:rPr>
              <a:t>memoria RAM </a:t>
            </a:r>
            <a:r>
              <a:rPr lang="es-ES_tradnl" sz="1600" dirty="0">
                <a:solidFill>
                  <a:srgbClr val="283583"/>
                </a:solidFill>
                <a:ea typeface="Verdana" pitchFamily="34" charset="0"/>
                <a:cs typeface="Verdana" pitchFamily="34" charset="0"/>
              </a:rPr>
              <a:t>o las </a:t>
            </a:r>
            <a:r>
              <a:rPr lang="es-ES_tradnl" sz="1600" b="1" dirty="0" err="1">
                <a:solidFill>
                  <a:srgbClr val="283583"/>
                </a:solidFill>
                <a:ea typeface="Verdana" pitchFamily="34" charset="0"/>
                <a:cs typeface="Verdana" pitchFamily="34" charset="0"/>
              </a:rPr>
              <a:t>CPU’s</a:t>
            </a:r>
            <a:r>
              <a:rPr lang="es-ES_tradnl" sz="1600" dirty="0">
                <a:solidFill>
                  <a:srgbClr val="283583"/>
                </a:solidFill>
                <a:ea typeface="Verdana" pitchFamily="34" charset="0"/>
                <a:cs typeface="Verdana" pitchFamily="34" charset="0"/>
              </a:rPr>
              <a:t> adicionales, sin necesidad de inversiones</a:t>
            </a:r>
            <a:r>
              <a:rPr lang="es-ES_tradnl" sz="1600" dirty="0" smtClean="0">
                <a:solidFill>
                  <a:srgbClr val="283583"/>
                </a:solidFill>
                <a:ea typeface="Verdana" pitchFamily="34" charset="0"/>
                <a:cs typeface="Verdana" pitchFamily="34" charset="0"/>
              </a:rPr>
              <a:t>.</a:t>
            </a:r>
          </a:p>
          <a:p>
            <a:pPr marL="958128" lvl="2" algn="just">
              <a:spcBef>
                <a:spcPts val="700"/>
              </a:spcBef>
              <a:buClr>
                <a:schemeClr val="tx2"/>
              </a:buClr>
              <a:buSzPct val="15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_tradnl" sz="1600" dirty="0" smtClean="0">
              <a:solidFill>
                <a:srgbClr val="283583"/>
              </a:solidFill>
              <a:ea typeface="Verdana" pitchFamily="34" charset="0"/>
              <a:cs typeface="Verdana" pitchFamily="34" charset="0"/>
            </a:endParaRPr>
          </a:p>
          <a:p>
            <a:pPr marL="1243878" lvl="2" indent="-28575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_tradnl" sz="1600" dirty="0" smtClean="0">
                <a:solidFill>
                  <a:srgbClr val="283583"/>
                </a:solidFill>
                <a:ea typeface="Verdana" pitchFamily="34" charset="0"/>
                <a:cs typeface="Verdana" pitchFamily="34" charset="0"/>
              </a:rPr>
              <a:t>Cada </a:t>
            </a:r>
            <a:r>
              <a:rPr lang="es-ES_tradnl" sz="1600" dirty="0">
                <a:solidFill>
                  <a:srgbClr val="283583"/>
                </a:solidFill>
                <a:ea typeface="Verdana" pitchFamily="34" charset="0"/>
                <a:cs typeface="Verdana" pitchFamily="34" charset="0"/>
              </a:rPr>
              <a:t>componente </a:t>
            </a:r>
            <a:r>
              <a:rPr lang="es-ES_tradnl" sz="1600" b="1" dirty="0">
                <a:solidFill>
                  <a:srgbClr val="283583"/>
                </a:solidFill>
                <a:ea typeface="Verdana" pitchFamily="34" charset="0"/>
                <a:cs typeface="Verdana" pitchFamily="34" charset="0"/>
              </a:rPr>
              <a:t>no tiene limitada su potencia </a:t>
            </a:r>
            <a:r>
              <a:rPr lang="es-ES_tradnl" sz="1600" dirty="0">
                <a:solidFill>
                  <a:srgbClr val="283583"/>
                </a:solidFill>
                <a:ea typeface="Verdana" pitchFamily="34" charset="0"/>
                <a:cs typeface="Verdana" pitchFamily="34" charset="0"/>
              </a:rPr>
              <a:t>por el </a:t>
            </a:r>
            <a:r>
              <a:rPr lang="es-ES_tradnl" sz="1600" b="1" dirty="0">
                <a:solidFill>
                  <a:srgbClr val="283583"/>
                </a:solidFill>
                <a:ea typeface="Verdana" pitchFamily="34" charset="0"/>
                <a:cs typeface="Verdana" pitchFamily="34" charset="0"/>
              </a:rPr>
              <a:t>tamaño del servidor </a:t>
            </a:r>
            <a:r>
              <a:rPr lang="es-ES_tradnl" sz="1600" dirty="0">
                <a:solidFill>
                  <a:srgbClr val="283583"/>
                </a:solidFill>
                <a:ea typeface="Verdana" pitchFamily="34" charset="0"/>
                <a:cs typeface="Verdana" pitchFamily="34" charset="0"/>
              </a:rPr>
              <a:t>que lo soporta, hacer uso de la capacidad excedente en resto de los servicios</a:t>
            </a:r>
            <a:r>
              <a:rPr lang="es-ES_tradnl" sz="1600" dirty="0" smtClean="0">
                <a:solidFill>
                  <a:srgbClr val="283583"/>
                </a:solidFill>
                <a:ea typeface="Verdana" pitchFamily="34" charset="0"/>
                <a:cs typeface="Verdana" pitchFamily="34" charset="0"/>
              </a:rPr>
              <a:t>.</a:t>
            </a:r>
          </a:p>
          <a:p>
            <a:pPr marL="958128" lvl="2" algn="just">
              <a:spcBef>
                <a:spcPts val="700"/>
              </a:spcBef>
              <a:buClr>
                <a:schemeClr val="tx2"/>
              </a:buClr>
              <a:buSzPct val="15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_tradnl" sz="1600" dirty="0" smtClean="0">
              <a:solidFill>
                <a:srgbClr val="283583"/>
              </a:solidFill>
              <a:ea typeface="Verdana" pitchFamily="34" charset="0"/>
              <a:cs typeface="Verdana" pitchFamily="34" charset="0"/>
            </a:endParaRPr>
          </a:p>
          <a:p>
            <a:pPr marL="1243878" lvl="2" indent="-28575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_tradnl" sz="1600" dirty="0" smtClean="0">
                <a:solidFill>
                  <a:srgbClr val="283583"/>
                </a:solidFill>
                <a:ea typeface="Verdana" pitchFamily="34" charset="0"/>
                <a:cs typeface="Verdana" pitchFamily="34" charset="0"/>
              </a:rPr>
              <a:t>Disponiendo </a:t>
            </a:r>
            <a:r>
              <a:rPr lang="es-ES_tradnl" sz="1600" dirty="0">
                <a:solidFill>
                  <a:srgbClr val="283583"/>
                </a:solidFill>
                <a:ea typeface="Verdana" pitchFamily="34" charset="0"/>
                <a:cs typeface="Verdana" pitchFamily="34" charset="0"/>
              </a:rPr>
              <a:t>de </a:t>
            </a:r>
            <a:r>
              <a:rPr lang="es-ES_tradnl" sz="1600" b="1" dirty="0">
                <a:solidFill>
                  <a:srgbClr val="283583"/>
                </a:solidFill>
                <a:ea typeface="Verdana" pitchFamily="34" charset="0"/>
                <a:cs typeface="Verdana" pitchFamily="34" charset="0"/>
              </a:rPr>
              <a:t>servidores</a:t>
            </a:r>
            <a:r>
              <a:rPr lang="es-ES_tradnl" sz="1600" dirty="0">
                <a:solidFill>
                  <a:srgbClr val="283583"/>
                </a:solidFill>
                <a:ea typeface="Verdana" pitchFamily="34" charset="0"/>
                <a:cs typeface="Verdana" pitchFamily="34" charset="0"/>
              </a:rPr>
              <a:t> </a:t>
            </a:r>
            <a:r>
              <a:rPr lang="es-ES_tradnl" sz="1600" b="1" dirty="0">
                <a:solidFill>
                  <a:srgbClr val="283583"/>
                </a:solidFill>
                <a:ea typeface="Verdana" pitchFamily="34" charset="0"/>
                <a:cs typeface="Verdana" pitchFamily="34" charset="0"/>
              </a:rPr>
              <a:t>físicos</a:t>
            </a:r>
            <a:r>
              <a:rPr lang="es-ES_tradnl" sz="1600" dirty="0">
                <a:solidFill>
                  <a:srgbClr val="283583"/>
                </a:solidFill>
                <a:ea typeface="Verdana" pitchFamily="34" charset="0"/>
                <a:cs typeface="Verdana" pitchFamily="34" charset="0"/>
              </a:rPr>
              <a:t> </a:t>
            </a:r>
            <a:r>
              <a:rPr lang="es-ES_tradnl" sz="1600" b="1" dirty="0">
                <a:solidFill>
                  <a:srgbClr val="283583"/>
                </a:solidFill>
                <a:ea typeface="Verdana" pitchFamily="34" charset="0"/>
                <a:cs typeface="Verdana" pitchFamily="34" charset="0"/>
              </a:rPr>
              <a:t>y el sistema de virtualización </a:t>
            </a:r>
            <a:r>
              <a:rPr lang="es-ES_tradnl" sz="1600" dirty="0">
                <a:solidFill>
                  <a:srgbClr val="283583"/>
                </a:solidFill>
                <a:ea typeface="Verdana" pitchFamily="34" charset="0"/>
                <a:cs typeface="Verdana" pitchFamily="34" charset="0"/>
              </a:rPr>
              <a:t>se mejora la </a:t>
            </a:r>
            <a:r>
              <a:rPr lang="es-ES_tradnl" sz="1600" b="1" dirty="0">
                <a:solidFill>
                  <a:srgbClr val="283583"/>
                </a:solidFill>
                <a:ea typeface="Verdana" pitchFamily="34" charset="0"/>
                <a:cs typeface="Verdana" pitchFamily="34" charset="0"/>
              </a:rPr>
              <a:t>disponibilidad ante fallos </a:t>
            </a:r>
            <a:r>
              <a:rPr lang="es-ES_tradnl" sz="1600" dirty="0">
                <a:solidFill>
                  <a:srgbClr val="283583"/>
                </a:solidFill>
                <a:ea typeface="Verdana" pitchFamily="34" charset="0"/>
                <a:cs typeface="Verdana" pitchFamily="34" charset="0"/>
              </a:rPr>
              <a:t>con menor redundancia en nº servidores a utilizar. </a:t>
            </a:r>
            <a:endParaRPr lang="es-ES_tradnl" sz="1600" dirty="0" smtClean="0">
              <a:solidFill>
                <a:srgbClr val="283583"/>
              </a:solidFill>
              <a:ea typeface="Verdana" pitchFamily="34" charset="0"/>
              <a:cs typeface="Verdana" pitchFamily="34" charset="0"/>
            </a:endParaRPr>
          </a:p>
          <a:p>
            <a:pPr marL="958128" lvl="2" algn="just">
              <a:spcBef>
                <a:spcPts val="700"/>
              </a:spcBef>
              <a:buClr>
                <a:schemeClr val="tx2"/>
              </a:buClr>
              <a:buSzPct val="15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_tradnl" sz="1600" dirty="0" smtClean="0">
              <a:solidFill>
                <a:srgbClr val="283583"/>
              </a:solidFill>
              <a:ea typeface="Verdana" pitchFamily="34" charset="0"/>
              <a:cs typeface="Verdana" pitchFamily="34" charset="0"/>
            </a:endParaRPr>
          </a:p>
          <a:p>
            <a:pPr marL="1243878" lvl="2" indent="-28575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_tradnl" sz="1600" dirty="0" smtClean="0">
                <a:solidFill>
                  <a:srgbClr val="283583"/>
                </a:solidFill>
                <a:ea typeface="Verdana" pitchFamily="34" charset="0"/>
                <a:cs typeface="Verdana" pitchFamily="34" charset="0"/>
              </a:rPr>
              <a:t>Mediante </a:t>
            </a:r>
            <a:r>
              <a:rPr lang="es-ES_tradnl" sz="1600" dirty="0">
                <a:solidFill>
                  <a:srgbClr val="283583"/>
                </a:solidFill>
                <a:ea typeface="Verdana" pitchFamily="34" charset="0"/>
                <a:cs typeface="Verdana" pitchFamily="34" charset="0"/>
              </a:rPr>
              <a:t>la </a:t>
            </a:r>
            <a:r>
              <a:rPr lang="es-ES_tradnl" sz="1600" b="1" dirty="0">
                <a:solidFill>
                  <a:srgbClr val="283583"/>
                </a:solidFill>
                <a:ea typeface="Verdana" pitchFamily="34" charset="0"/>
                <a:cs typeface="Verdana" pitchFamily="34" charset="0"/>
              </a:rPr>
              <a:t>creación</a:t>
            </a:r>
            <a:r>
              <a:rPr lang="es-ES_tradnl" sz="1600" dirty="0">
                <a:solidFill>
                  <a:srgbClr val="283583"/>
                </a:solidFill>
                <a:ea typeface="Verdana" pitchFamily="34" charset="0"/>
                <a:cs typeface="Verdana" pitchFamily="34" charset="0"/>
              </a:rPr>
              <a:t> de </a:t>
            </a:r>
            <a:r>
              <a:rPr lang="es-ES_tradnl" sz="1600" b="1" dirty="0">
                <a:solidFill>
                  <a:srgbClr val="283583"/>
                </a:solidFill>
                <a:ea typeface="Verdana" pitchFamily="34" charset="0"/>
                <a:cs typeface="Verdana" pitchFamily="34" charset="0"/>
              </a:rPr>
              <a:t>nuevos servidores virtuales </a:t>
            </a:r>
            <a:r>
              <a:rPr lang="es-ES_tradnl" sz="1600" dirty="0">
                <a:solidFill>
                  <a:srgbClr val="283583"/>
                </a:solidFill>
                <a:ea typeface="Verdana" pitchFamily="34" charset="0"/>
                <a:cs typeface="Verdana" pitchFamily="34" charset="0"/>
              </a:rPr>
              <a:t>sobre misma plataforma, se podrían </a:t>
            </a:r>
            <a:r>
              <a:rPr lang="es-ES_tradnl" sz="1600" b="1" dirty="0">
                <a:solidFill>
                  <a:srgbClr val="283583"/>
                </a:solidFill>
                <a:ea typeface="Verdana" pitchFamily="34" charset="0"/>
                <a:cs typeface="Verdana" pitchFamily="34" charset="0"/>
              </a:rPr>
              <a:t>crear más entornos</a:t>
            </a:r>
            <a:r>
              <a:rPr lang="es-ES_tradnl" sz="1600" dirty="0">
                <a:solidFill>
                  <a:srgbClr val="283583"/>
                </a:solidFill>
                <a:ea typeface="Verdana" pitchFamily="34" charset="0"/>
                <a:cs typeface="Verdana" pitchFamily="34" charset="0"/>
              </a:rPr>
              <a:t>,(</a:t>
            </a:r>
            <a:r>
              <a:rPr lang="es-ES_tradnl" sz="1600" dirty="0" err="1">
                <a:solidFill>
                  <a:srgbClr val="283583"/>
                </a:solidFill>
                <a:ea typeface="Verdana" pitchFamily="34" charset="0"/>
                <a:cs typeface="Verdana" pitchFamily="34" charset="0"/>
              </a:rPr>
              <a:t>formación,pruebas</a:t>
            </a:r>
            <a:r>
              <a:rPr lang="es-ES_tradnl" sz="1600" dirty="0">
                <a:solidFill>
                  <a:srgbClr val="283583"/>
                </a:solidFill>
                <a:ea typeface="Verdana" pitchFamily="34" charset="0"/>
                <a:cs typeface="Verdana" pitchFamily="34" charset="0"/>
              </a:rPr>
              <a:t>, </a:t>
            </a:r>
            <a:r>
              <a:rPr lang="es-ES_tradnl" sz="1600" dirty="0" err="1">
                <a:solidFill>
                  <a:srgbClr val="283583"/>
                </a:solidFill>
                <a:ea typeface="Verdana" pitchFamily="34" charset="0"/>
                <a:cs typeface="Verdana" pitchFamily="34" charset="0"/>
              </a:rPr>
              <a:t>etc</a:t>
            </a:r>
            <a:r>
              <a:rPr lang="es-ES_tradnl" sz="1600" dirty="0">
                <a:solidFill>
                  <a:srgbClr val="283583"/>
                </a:solidFill>
                <a:ea typeface="Verdana" pitchFamily="34" charset="0"/>
                <a:cs typeface="Verdana" pitchFamily="34" charset="0"/>
              </a:rPr>
              <a:t>) sin nuevos servidores.</a:t>
            </a:r>
          </a:p>
          <a:p>
            <a:pPr marL="1243878" lvl="2" indent="-285750" algn="just">
              <a:spcBef>
                <a:spcPts val="700"/>
              </a:spcBef>
              <a:buClr>
                <a:schemeClr val="tx2"/>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_tradnl" sz="1600" dirty="0">
              <a:solidFill>
                <a:srgbClr val="283583"/>
              </a:solidFill>
              <a:ea typeface="Verdana" pitchFamily="34" charset="0"/>
              <a:cs typeface="Verdana" pitchFamily="34" charset="0"/>
            </a:endParaRP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_tradnl" sz="1600" dirty="0">
              <a:solidFill>
                <a:srgbClr val="283583"/>
              </a:solidFill>
              <a:ea typeface="Verdana" pitchFamily="34" charset="0"/>
              <a:cs typeface="Verdana" pitchFamily="34" charset="0"/>
            </a:endParaRP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ea typeface="Verdana" pitchFamily="34" charset="0"/>
              <a:cs typeface="Verdana" pitchFamily="34" charset="0"/>
            </a:endParaRP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6668960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de </a:t>
            </a: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de </a:t>
            </a:r>
            <a:r>
              <a:rPr lang="en-US" dirty="0" err="1">
                <a:solidFill>
                  <a:srgbClr val="009FE3"/>
                </a:solidFill>
                <a:latin typeface="Gill Sans MT Light"/>
                <a:cs typeface="Gill Sans MT Light"/>
              </a:rPr>
              <a:t>simuladores</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física</a:t>
            </a:r>
            <a:r>
              <a:rPr lang="en-US" dirty="0">
                <a:solidFill>
                  <a:srgbClr val="009FE3"/>
                </a:solidFill>
                <a:latin typeface="Gill Sans MT Light"/>
                <a:cs typeface="Gill Sans MT Light"/>
              </a:rPr>
              <a:t> </a:t>
            </a:r>
            <a:r>
              <a:rPr lang="en-US" dirty="0" smtClean="0">
                <a:solidFill>
                  <a:srgbClr val="009FE3"/>
                </a:solidFill>
                <a:latin typeface="Gill Sans MT Light"/>
                <a:cs typeface="Gill Sans MT Light"/>
              </a:rPr>
              <a:t>(4)</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261145"/>
            <a:ext cx="10066362" cy="5616624"/>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175" algn="just">
              <a:spcBef>
                <a:spcPts val="700"/>
              </a:spcBef>
              <a:buClr>
                <a:srgbClr val="3333CC"/>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800" b="1" u="sng" dirty="0">
                <a:solidFill>
                  <a:srgbClr val="283583"/>
                </a:solidFill>
                <a:ea typeface="Verdana" pitchFamily="34" charset="0"/>
                <a:cs typeface="Verdana" pitchFamily="34" charset="0"/>
              </a:rPr>
              <a:t>1</a:t>
            </a:r>
            <a:r>
              <a:rPr lang="es-ES" sz="1800" b="1" u="sng" dirty="0" smtClean="0">
                <a:solidFill>
                  <a:srgbClr val="283583"/>
                </a:solidFill>
                <a:ea typeface="Verdana" pitchFamily="34" charset="0"/>
                <a:cs typeface="Verdana" pitchFamily="34" charset="0"/>
              </a:rPr>
              <a:t>.- CPD del IEF.</a:t>
            </a:r>
            <a:endParaRPr lang="es-ES" sz="1800" b="1" u="sng" dirty="0">
              <a:solidFill>
                <a:srgbClr val="283583"/>
              </a:solidFill>
              <a:ea typeface="Verdana" pitchFamily="34" charset="0"/>
              <a:cs typeface="Verdana" pitchFamily="34" charset="0"/>
            </a:endParaRP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b="1" u="sng" dirty="0" smtClean="0">
                <a:solidFill>
                  <a:srgbClr val="283583"/>
                </a:solidFill>
                <a:ea typeface="Verdana" pitchFamily="34" charset="0"/>
                <a:cs typeface="Verdana" pitchFamily="34" charset="0"/>
              </a:rPr>
              <a:t>Servidor de aplicaciones</a:t>
            </a: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_tradnl" sz="1600" dirty="0" smtClean="0">
                <a:solidFill>
                  <a:srgbClr val="283583"/>
                </a:solidFill>
                <a:ea typeface="Verdana" pitchFamily="34" charset="0"/>
                <a:cs typeface="Verdana" pitchFamily="34" charset="0"/>
              </a:rPr>
              <a:t>La </a:t>
            </a:r>
            <a:r>
              <a:rPr lang="es-ES_tradnl" sz="1600" b="1" dirty="0">
                <a:solidFill>
                  <a:srgbClr val="283583"/>
                </a:solidFill>
                <a:ea typeface="Verdana" pitchFamily="34" charset="0"/>
                <a:cs typeface="Verdana" pitchFamily="34" charset="0"/>
              </a:rPr>
              <a:t>máquina</a:t>
            </a:r>
            <a:r>
              <a:rPr lang="es-ES_tradnl" sz="1600" dirty="0">
                <a:solidFill>
                  <a:srgbClr val="283583"/>
                </a:solidFill>
                <a:ea typeface="Verdana" pitchFamily="34" charset="0"/>
                <a:cs typeface="Verdana" pitchFamily="34" charset="0"/>
              </a:rPr>
              <a:t> sobre la que se </a:t>
            </a:r>
            <a:r>
              <a:rPr lang="es-ES_tradnl" sz="1600" b="1" dirty="0">
                <a:solidFill>
                  <a:srgbClr val="283583"/>
                </a:solidFill>
                <a:ea typeface="Verdana" pitchFamily="34" charset="0"/>
                <a:cs typeface="Verdana" pitchFamily="34" charset="0"/>
              </a:rPr>
              <a:t>instale</a:t>
            </a:r>
            <a:r>
              <a:rPr lang="es-ES_tradnl" sz="1600" dirty="0">
                <a:solidFill>
                  <a:srgbClr val="283583"/>
                </a:solidFill>
                <a:ea typeface="Verdana" pitchFamily="34" charset="0"/>
                <a:cs typeface="Verdana" pitchFamily="34" charset="0"/>
              </a:rPr>
              <a:t> el </a:t>
            </a:r>
            <a:r>
              <a:rPr lang="es-ES_tradnl" sz="1600" b="1" dirty="0">
                <a:solidFill>
                  <a:srgbClr val="283583"/>
                </a:solidFill>
                <a:ea typeface="Verdana" pitchFamily="34" charset="0"/>
                <a:cs typeface="Verdana" pitchFamily="34" charset="0"/>
              </a:rPr>
              <a:t>servidor</a:t>
            </a:r>
            <a:r>
              <a:rPr lang="es-ES_tradnl" sz="1600" dirty="0">
                <a:solidFill>
                  <a:srgbClr val="283583"/>
                </a:solidFill>
                <a:ea typeface="Verdana" pitchFamily="34" charset="0"/>
                <a:cs typeface="Verdana" pitchFamily="34" charset="0"/>
              </a:rPr>
              <a:t> de aplicaciones </a:t>
            </a:r>
            <a:r>
              <a:rPr lang="es-ES_tradnl" sz="1600" b="1" dirty="0">
                <a:solidFill>
                  <a:srgbClr val="283583"/>
                </a:solidFill>
                <a:ea typeface="Verdana" pitchFamily="34" charset="0"/>
                <a:cs typeface="Verdana" pitchFamily="34" charset="0"/>
              </a:rPr>
              <a:t>da soporte </a:t>
            </a:r>
            <a:r>
              <a:rPr lang="es-ES_tradnl" sz="1600" dirty="0">
                <a:solidFill>
                  <a:srgbClr val="283583"/>
                </a:solidFill>
                <a:ea typeface="Verdana" pitchFamily="34" charset="0"/>
                <a:cs typeface="Verdana" pitchFamily="34" charset="0"/>
              </a:rPr>
              <a:t>a tres </a:t>
            </a:r>
            <a:r>
              <a:rPr lang="es-ES_tradnl" sz="1600" b="1" dirty="0">
                <a:solidFill>
                  <a:srgbClr val="283583"/>
                </a:solidFill>
                <a:ea typeface="Verdana" pitchFamily="34" charset="0"/>
                <a:cs typeface="Verdana" pitchFamily="34" charset="0"/>
              </a:rPr>
              <a:t>aplicaciones para</a:t>
            </a:r>
            <a:r>
              <a:rPr lang="es-ES_tradnl" sz="1600" dirty="0">
                <a:solidFill>
                  <a:srgbClr val="283583"/>
                </a:solidFill>
                <a:ea typeface="Verdana" pitchFamily="34" charset="0"/>
                <a:cs typeface="Verdana" pitchFamily="34" charset="0"/>
              </a:rPr>
              <a:t>:</a:t>
            </a:r>
          </a:p>
          <a:p>
            <a:pPr marL="1741632" lvl="3"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_tradnl" sz="1600" dirty="0">
                <a:solidFill>
                  <a:srgbClr val="283583"/>
                </a:solidFill>
                <a:ea typeface="Verdana" pitchFamily="34" charset="0"/>
                <a:cs typeface="Verdana" pitchFamily="34" charset="0"/>
              </a:rPr>
              <a:t>Lanzar </a:t>
            </a:r>
            <a:r>
              <a:rPr lang="es-ES_tradnl" sz="1600" dirty="0" smtClean="0">
                <a:solidFill>
                  <a:srgbClr val="283583"/>
                </a:solidFill>
                <a:ea typeface="Verdana" pitchFamily="34" charset="0"/>
                <a:cs typeface="Verdana" pitchFamily="34" charset="0"/>
              </a:rPr>
              <a:t>proceso </a:t>
            </a:r>
            <a:r>
              <a:rPr lang="es-ES_tradnl" sz="1600" dirty="0">
                <a:solidFill>
                  <a:srgbClr val="283583"/>
                </a:solidFill>
                <a:ea typeface="Verdana" pitchFamily="34" charset="0"/>
                <a:cs typeface="Verdana" pitchFamily="34" charset="0"/>
              </a:rPr>
              <a:t>SAS,  </a:t>
            </a:r>
            <a:r>
              <a:rPr lang="es-ES_tradnl" sz="1600" dirty="0" smtClean="0">
                <a:solidFill>
                  <a:srgbClr val="283583"/>
                </a:solidFill>
                <a:ea typeface="Verdana" pitchFamily="34" charset="0"/>
                <a:cs typeface="Verdana" pitchFamily="34" charset="0"/>
              </a:rPr>
              <a:t>es un </a:t>
            </a:r>
            <a:r>
              <a:rPr lang="es-ES_tradnl" sz="1600" dirty="0">
                <a:solidFill>
                  <a:srgbClr val="283583"/>
                </a:solidFill>
                <a:ea typeface="Verdana" pitchFamily="34" charset="0"/>
                <a:cs typeface="Verdana" pitchFamily="34" charset="0"/>
              </a:rPr>
              <a:t>servicio que consulta las peticiones que hay pendientes en la </a:t>
            </a:r>
            <a:r>
              <a:rPr lang="es-ES_tradnl" sz="1600" dirty="0" smtClean="0">
                <a:solidFill>
                  <a:srgbClr val="283583"/>
                </a:solidFill>
                <a:ea typeface="Verdana" pitchFamily="34" charset="0"/>
                <a:cs typeface="Verdana" pitchFamily="34" charset="0"/>
              </a:rPr>
              <a:t>BD.</a:t>
            </a:r>
            <a:endParaRPr lang="es-ES_tradnl" sz="1600" dirty="0">
              <a:solidFill>
                <a:srgbClr val="283583"/>
              </a:solidFill>
              <a:ea typeface="Verdana" pitchFamily="34" charset="0"/>
              <a:cs typeface="Verdana" pitchFamily="34" charset="0"/>
            </a:endParaRPr>
          </a:p>
          <a:p>
            <a:pPr marL="1741632" lvl="3"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_tradnl" sz="1600" dirty="0">
                <a:solidFill>
                  <a:srgbClr val="283583"/>
                </a:solidFill>
                <a:ea typeface="Verdana" pitchFamily="34" charset="0"/>
                <a:cs typeface="Verdana" pitchFamily="34" charset="0"/>
              </a:rPr>
              <a:t>Alojar la aplicación web del </a:t>
            </a:r>
            <a:r>
              <a:rPr lang="es-ES_tradnl" sz="1600" dirty="0" err="1">
                <a:solidFill>
                  <a:srgbClr val="283583"/>
                </a:solidFill>
                <a:ea typeface="Verdana" pitchFamily="34" charset="0"/>
                <a:cs typeface="Verdana" pitchFamily="34" charset="0"/>
              </a:rPr>
              <a:t>SimuladorIEF</a:t>
            </a:r>
            <a:r>
              <a:rPr lang="es-ES_tradnl" sz="1600" dirty="0">
                <a:solidFill>
                  <a:srgbClr val="283583"/>
                </a:solidFill>
                <a:ea typeface="Verdana" pitchFamily="34" charset="0"/>
                <a:cs typeface="Verdana" pitchFamily="34" charset="0"/>
              </a:rPr>
              <a:t> en el servidor de aplicaciones. Se va a tratar de una aplicación Intranet, accesible por un número limitado y no muy elevado de usuarios. </a:t>
            </a:r>
          </a:p>
          <a:p>
            <a:pPr marL="1741632" lvl="3"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_tradnl" sz="1600" dirty="0">
                <a:solidFill>
                  <a:srgbClr val="283583"/>
                </a:solidFill>
                <a:ea typeface="Verdana" pitchFamily="34" charset="0"/>
                <a:cs typeface="Verdana" pitchFamily="34" charset="0"/>
              </a:rPr>
              <a:t>Proporcionar servicios web publicados en el servidor de aplicaciones.</a:t>
            </a: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smtClean="0">
                <a:solidFill>
                  <a:srgbClr val="283583"/>
                </a:solidFill>
                <a:ea typeface="Verdana" pitchFamily="34" charset="0"/>
                <a:cs typeface="Verdana" pitchFamily="34" charset="0"/>
              </a:rPr>
              <a:t>En </a:t>
            </a:r>
            <a:r>
              <a:rPr lang="es-ES" sz="1600" dirty="0">
                <a:solidFill>
                  <a:srgbClr val="283583"/>
                </a:solidFill>
                <a:ea typeface="Verdana" pitchFamily="34" charset="0"/>
                <a:cs typeface="Verdana" pitchFamily="34" charset="0"/>
              </a:rPr>
              <a:t>base a objetivos, se plantean los requisitos para el servidor de aplicaciones</a:t>
            </a:r>
            <a:r>
              <a:rPr lang="es-ES" sz="1600" dirty="0" smtClean="0">
                <a:solidFill>
                  <a:srgbClr val="283583"/>
                </a:solidFill>
                <a:ea typeface="Verdana" pitchFamily="34" charset="0"/>
                <a:cs typeface="Verdana" pitchFamily="34" charset="0"/>
              </a:rPr>
              <a:t>:</a:t>
            </a: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ea typeface="Verdana" pitchFamily="34" charset="0"/>
              <a:cs typeface="Verdana" pitchFamily="34" charset="0"/>
            </a:endParaRP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ea typeface="Verdana" pitchFamily="34" charset="0"/>
              <a:cs typeface="Verdana" pitchFamily="34" charset="0"/>
            </a:endParaRP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b="1" u="sng" dirty="0" smtClean="0">
                <a:solidFill>
                  <a:srgbClr val="283583"/>
                </a:solidFill>
                <a:ea typeface="Verdana" pitchFamily="34" charset="0"/>
                <a:cs typeface="Verdana" pitchFamily="34" charset="0"/>
              </a:rPr>
              <a:t>Entorno de preproducción</a:t>
            </a:r>
            <a:endParaRPr lang="es-ES" sz="1600" b="1" u="sng" dirty="0">
              <a:solidFill>
                <a:srgbClr val="283583"/>
              </a:solidFill>
              <a:ea typeface="Verdana" pitchFamily="34" charset="0"/>
              <a:cs typeface="Verdana" pitchFamily="34" charset="0"/>
            </a:endParaRP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smtClean="0">
                <a:solidFill>
                  <a:srgbClr val="283583"/>
                </a:solidFill>
                <a:ea typeface="Verdana" pitchFamily="34" charset="0"/>
                <a:cs typeface="Verdana" pitchFamily="34" charset="0"/>
              </a:rPr>
              <a:t>Se </a:t>
            </a:r>
            <a:r>
              <a:rPr lang="es-ES" sz="1600" dirty="0">
                <a:solidFill>
                  <a:srgbClr val="283583"/>
                </a:solidFill>
                <a:ea typeface="Verdana" pitchFamily="34" charset="0"/>
                <a:cs typeface="Verdana" pitchFamily="34" charset="0"/>
              </a:rPr>
              <a:t>propone SAS </a:t>
            </a:r>
            <a:r>
              <a:rPr lang="es-ES" sz="1600" dirty="0" err="1">
                <a:solidFill>
                  <a:srgbClr val="283583"/>
                </a:solidFill>
                <a:ea typeface="Verdana" pitchFamily="34" charset="0"/>
                <a:cs typeface="Verdana" pitchFamily="34" charset="0"/>
              </a:rPr>
              <a:t>Application</a:t>
            </a:r>
            <a:r>
              <a:rPr lang="es-ES" sz="1600" dirty="0">
                <a:solidFill>
                  <a:srgbClr val="283583"/>
                </a:solidFill>
                <a:ea typeface="Verdana" pitchFamily="34" charset="0"/>
                <a:cs typeface="Verdana" pitchFamily="34" charset="0"/>
              </a:rPr>
              <a:t> Server 9.4. En cualquier caso, la versión más actual .</a:t>
            </a: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smtClean="0">
                <a:solidFill>
                  <a:srgbClr val="283583"/>
                </a:solidFill>
                <a:ea typeface="Verdana" pitchFamily="34" charset="0"/>
                <a:cs typeface="Verdana" pitchFamily="34" charset="0"/>
              </a:rPr>
              <a:t>Espacio </a:t>
            </a:r>
            <a:r>
              <a:rPr lang="es-ES" sz="1600" dirty="0">
                <a:solidFill>
                  <a:srgbClr val="283583"/>
                </a:solidFill>
                <a:ea typeface="Verdana" pitchFamily="34" charset="0"/>
                <a:cs typeface="Verdana" pitchFamily="34" charset="0"/>
              </a:rPr>
              <a:t>en disco sobreestimado, almacena </a:t>
            </a:r>
            <a:r>
              <a:rPr lang="es-ES" sz="1600" dirty="0" err="1">
                <a:solidFill>
                  <a:srgbClr val="283583"/>
                </a:solidFill>
                <a:ea typeface="Verdana" pitchFamily="34" charset="0"/>
                <a:cs typeface="Verdana" pitchFamily="34" charset="0"/>
              </a:rPr>
              <a:t>softwares</a:t>
            </a:r>
            <a:r>
              <a:rPr lang="es-ES" sz="1600" dirty="0">
                <a:solidFill>
                  <a:srgbClr val="283583"/>
                </a:solidFill>
                <a:ea typeface="Verdana" pitchFamily="34" charset="0"/>
                <a:cs typeface="Verdana" pitchFamily="34" charset="0"/>
              </a:rPr>
              <a:t> y ficheros estáticos.</a:t>
            </a: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b="1" u="sng" dirty="0" smtClean="0">
                <a:solidFill>
                  <a:srgbClr val="283583"/>
                </a:solidFill>
                <a:ea typeface="Verdana" pitchFamily="34" charset="0"/>
                <a:cs typeface="Verdana" pitchFamily="34" charset="0"/>
              </a:rPr>
              <a:t>Entorno de producción</a:t>
            </a:r>
            <a:endParaRPr lang="es-ES" sz="1600" b="1" u="sng" dirty="0">
              <a:solidFill>
                <a:srgbClr val="283583"/>
              </a:solidFill>
              <a:ea typeface="Verdana" pitchFamily="34" charset="0"/>
              <a:cs typeface="Verdana" pitchFamily="34" charset="0"/>
            </a:endParaRP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smtClean="0">
                <a:solidFill>
                  <a:srgbClr val="283583"/>
                </a:solidFill>
                <a:ea typeface="Verdana" pitchFamily="34" charset="0"/>
                <a:cs typeface="Verdana" pitchFamily="34" charset="0"/>
              </a:rPr>
              <a:t>Instalar </a:t>
            </a:r>
            <a:r>
              <a:rPr lang="es-ES" sz="1600" dirty="0">
                <a:solidFill>
                  <a:srgbClr val="283583"/>
                </a:solidFill>
                <a:ea typeface="Verdana" pitchFamily="34" charset="0"/>
                <a:cs typeface="Verdana" pitchFamily="34" charset="0"/>
              </a:rPr>
              <a:t>versión más  reciente existente.</a:t>
            </a: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smtClean="0">
                <a:solidFill>
                  <a:srgbClr val="283583"/>
                </a:solidFill>
                <a:ea typeface="Verdana" pitchFamily="34" charset="0"/>
                <a:cs typeface="Verdana" pitchFamily="34" charset="0"/>
              </a:rPr>
              <a:t>Habrá </a:t>
            </a:r>
            <a:r>
              <a:rPr lang="es-ES" sz="1600" dirty="0">
                <a:solidFill>
                  <a:srgbClr val="283583"/>
                </a:solidFill>
                <a:ea typeface="Verdana" pitchFamily="34" charset="0"/>
                <a:cs typeface="Verdana" pitchFamily="34" charset="0"/>
              </a:rPr>
              <a:t>correspondencia entre las versiones del servidor de aplicaciones que se instalará en ambos entornos.</a:t>
            </a: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_tradnl" sz="1600" dirty="0">
              <a:solidFill>
                <a:srgbClr val="283583"/>
              </a:solidFill>
              <a:ea typeface="Verdana" pitchFamily="34" charset="0"/>
              <a:cs typeface="Verdana" pitchFamily="34" charset="0"/>
            </a:endParaRPr>
          </a:p>
          <a:p>
            <a:pPr marL="1741632" lvl="3"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_tradnl" sz="1600" dirty="0">
              <a:solidFill>
                <a:srgbClr val="283583"/>
              </a:solidFill>
              <a:ea typeface="Verdana" pitchFamily="34" charset="0"/>
              <a:cs typeface="Verdana" pitchFamily="34" charset="0"/>
            </a:endParaRP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_tradnl" sz="1600" dirty="0">
              <a:solidFill>
                <a:srgbClr val="283583"/>
              </a:solidFill>
              <a:ea typeface="Verdana" pitchFamily="34" charset="0"/>
              <a:cs typeface="Verdana" pitchFamily="34" charset="0"/>
            </a:endParaRP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xmlns="" val="3997664190"/>
              </p:ext>
            </p:extLst>
          </p:nvPr>
        </p:nvGraphicFramePr>
        <p:xfrm>
          <a:off x="539079" y="3925441"/>
          <a:ext cx="9937105" cy="1112520"/>
        </p:xfrm>
        <a:graphic>
          <a:graphicData uri="http://schemas.openxmlformats.org/drawingml/2006/table">
            <a:tbl>
              <a:tblPr firstRow="1" bandRow="1">
                <a:tableStyleId>{5C22544A-7EE6-4342-B048-85BDC9FD1C3A}</a:tableStyleId>
              </a:tblPr>
              <a:tblGrid>
                <a:gridCol w="1944217"/>
                <a:gridCol w="1008112"/>
                <a:gridCol w="1656184"/>
                <a:gridCol w="432048"/>
                <a:gridCol w="2016224"/>
                <a:gridCol w="1008112"/>
                <a:gridCol w="1872208"/>
              </a:tblGrid>
              <a:tr h="370840">
                <a:tc>
                  <a:txBody>
                    <a:bodyPr/>
                    <a:lstStyle/>
                    <a:p>
                      <a:r>
                        <a:rPr lang="es-ES" sz="1400" kern="1200" dirty="0" smtClean="0">
                          <a:solidFill>
                            <a:schemeClr val="bg1"/>
                          </a:solidFill>
                          <a:latin typeface="+mn-lt"/>
                          <a:ea typeface="Verdana" pitchFamily="34" charset="0"/>
                          <a:cs typeface="Verdana" pitchFamily="34" charset="0"/>
                        </a:rPr>
                        <a:t>Requisito</a:t>
                      </a:r>
                      <a:endParaRPr lang="es-ES" sz="1400" kern="1200" dirty="0">
                        <a:solidFill>
                          <a:schemeClr val="bg1"/>
                        </a:solidFill>
                        <a:latin typeface="+mn-lt"/>
                        <a:ea typeface="Verdana" pitchFamily="34" charset="0"/>
                        <a:cs typeface="Verdana" pitchFamily="34" charset="0"/>
                      </a:endParaRPr>
                    </a:p>
                  </a:txBody>
                  <a:tcPr/>
                </a:tc>
                <a:tc>
                  <a:txBody>
                    <a:bodyPr/>
                    <a:lstStyle/>
                    <a:p>
                      <a:r>
                        <a:rPr lang="es-ES" sz="1400" b="1" kern="1200" dirty="0" smtClean="0">
                          <a:solidFill>
                            <a:schemeClr val="bg1"/>
                          </a:solidFill>
                          <a:latin typeface="+mn-lt"/>
                          <a:ea typeface="Verdana" pitchFamily="34" charset="0"/>
                          <a:cs typeface="Verdana" pitchFamily="34" charset="0"/>
                        </a:rPr>
                        <a:t>Tipo</a:t>
                      </a:r>
                      <a:endParaRPr lang="es-ES" sz="1400" b="1" kern="1200" dirty="0">
                        <a:solidFill>
                          <a:schemeClr val="bg1"/>
                        </a:solidFill>
                        <a:latin typeface="+mn-lt"/>
                        <a:ea typeface="Verdana" pitchFamily="34" charset="0"/>
                        <a:cs typeface="Verdana" pitchFamily="34" charset="0"/>
                      </a:endParaRPr>
                    </a:p>
                  </a:txBody>
                  <a:tcPr/>
                </a:tc>
                <a:tc>
                  <a:txBody>
                    <a:bodyPr/>
                    <a:lstStyle/>
                    <a:p>
                      <a:r>
                        <a:rPr lang="es-ES" sz="1400" b="1" kern="1200" dirty="0" smtClean="0">
                          <a:solidFill>
                            <a:schemeClr val="bg1"/>
                          </a:solidFill>
                          <a:latin typeface="+mn-lt"/>
                          <a:ea typeface="Verdana" pitchFamily="34" charset="0"/>
                          <a:cs typeface="Verdana" pitchFamily="34" charset="0"/>
                        </a:rPr>
                        <a:t>Necesidad</a:t>
                      </a:r>
                      <a:endParaRPr lang="es-ES" sz="1400" b="1" kern="1200" dirty="0">
                        <a:solidFill>
                          <a:schemeClr val="bg1"/>
                        </a:solidFill>
                        <a:latin typeface="+mn-lt"/>
                        <a:ea typeface="Verdana" pitchFamily="34" charset="0"/>
                        <a:cs typeface="Verdana" pitchFamily="34" charset="0"/>
                      </a:endParaRPr>
                    </a:p>
                  </a:txBody>
                  <a:tcPr/>
                </a:tc>
                <a:tc>
                  <a:txBody>
                    <a:bodyPr/>
                    <a:lstStyle/>
                    <a:p>
                      <a:endParaRPr lang="es-ES" sz="1400" kern="1200" dirty="0">
                        <a:solidFill>
                          <a:srgbClr val="283583"/>
                        </a:solidFill>
                        <a:latin typeface="+mn-lt"/>
                        <a:ea typeface="Verdana" pitchFamily="34" charset="0"/>
                        <a:cs typeface="Verdana" pitchFamily="34" charset="0"/>
                      </a:endParaRPr>
                    </a:p>
                  </a:txBody>
                  <a:tcPr>
                    <a:noFill/>
                  </a:tcPr>
                </a:tc>
                <a:tc>
                  <a:txBody>
                    <a:bodyPr/>
                    <a:lstStyle/>
                    <a:p>
                      <a:r>
                        <a:rPr lang="es-ES" sz="1400" kern="1200" dirty="0" smtClean="0">
                          <a:solidFill>
                            <a:schemeClr val="bg1"/>
                          </a:solidFill>
                          <a:latin typeface="+mn-lt"/>
                          <a:ea typeface="Verdana" pitchFamily="34" charset="0"/>
                          <a:cs typeface="Verdana" pitchFamily="34" charset="0"/>
                        </a:rPr>
                        <a:t>Requisito</a:t>
                      </a:r>
                      <a:endParaRPr lang="es-ES" sz="1400" kern="1200" dirty="0">
                        <a:solidFill>
                          <a:schemeClr val="bg1"/>
                        </a:solidFill>
                        <a:latin typeface="+mn-lt"/>
                        <a:ea typeface="Verdana" pitchFamily="34" charset="0"/>
                        <a:cs typeface="Verdana" pitchFamily="34" charset="0"/>
                      </a:endParaRPr>
                    </a:p>
                  </a:txBody>
                  <a:tcPr/>
                </a:tc>
                <a:tc>
                  <a:txBody>
                    <a:bodyPr/>
                    <a:lstStyle/>
                    <a:p>
                      <a:r>
                        <a:rPr lang="es-ES" sz="1400" b="1" kern="1200" dirty="0" smtClean="0">
                          <a:solidFill>
                            <a:schemeClr val="bg1"/>
                          </a:solidFill>
                          <a:latin typeface="+mn-lt"/>
                          <a:ea typeface="Verdana" pitchFamily="34" charset="0"/>
                          <a:cs typeface="Verdana" pitchFamily="34" charset="0"/>
                        </a:rPr>
                        <a:t>Tipo</a:t>
                      </a:r>
                      <a:endParaRPr lang="es-ES" sz="1400" b="1" kern="1200" dirty="0">
                        <a:solidFill>
                          <a:schemeClr val="bg1"/>
                        </a:solidFill>
                        <a:latin typeface="+mn-lt"/>
                        <a:ea typeface="Verdana" pitchFamily="34" charset="0"/>
                        <a:cs typeface="Verdana" pitchFamily="34" charset="0"/>
                      </a:endParaRPr>
                    </a:p>
                  </a:txBody>
                  <a:tcPr/>
                </a:tc>
                <a:tc>
                  <a:txBody>
                    <a:bodyPr/>
                    <a:lstStyle/>
                    <a:p>
                      <a:r>
                        <a:rPr lang="es-ES" sz="1400" b="1" kern="1200" dirty="0" smtClean="0">
                          <a:solidFill>
                            <a:schemeClr val="bg1"/>
                          </a:solidFill>
                          <a:latin typeface="+mn-lt"/>
                          <a:ea typeface="Verdana" pitchFamily="34" charset="0"/>
                          <a:cs typeface="Verdana" pitchFamily="34" charset="0"/>
                        </a:rPr>
                        <a:t>Necesidad</a:t>
                      </a:r>
                      <a:endParaRPr lang="es-ES" sz="1400" b="1" kern="1200" dirty="0">
                        <a:solidFill>
                          <a:schemeClr val="bg1"/>
                        </a:solidFill>
                        <a:latin typeface="+mn-lt"/>
                        <a:ea typeface="Verdana" pitchFamily="34" charset="0"/>
                        <a:cs typeface="Verdana" pitchFamily="34" charset="0"/>
                      </a:endParaRPr>
                    </a:p>
                  </a:txBody>
                  <a:tcPr/>
                </a:tc>
              </a:tr>
              <a:tr h="370840">
                <a:tc>
                  <a:txBody>
                    <a:bodyPr/>
                    <a:lstStyle/>
                    <a:p>
                      <a:r>
                        <a:rPr lang="es-ES" sz="1400" kern="1200" dirty="0" smtClean="0">
                          <a:solidFill>
                            <a:srgbClr val="283583"/>
                          </a:solidFill>
                          <a:latin typeface="+mn-lt"/>
                          <a:ea typeface="Verdana" pitchFamily="34" charset="0"/>
                          <a:cs typeface="Verdana" pitchFamily="34" charset="0"/>
                        </a:rPr>
                        <a:t>Espacio en disco</a:t>
                      </a:r>
                      <a:endParaRPr lang="es-ES" sz="1400" kern="1200" dirty="0">
                        <a:solidFill>
                          <a:srgbClr val="283583"/>
                        </a:solidFill>
                        <a:latin typeface="+mn-lt"/>
                        <a:ea typeface="Verdana" pitchFamily="34" charset="0"/>
                        <a:cs typeface="Verdana" pitchFamily="34" charset="0"/>
                      </a:endParaRPr>
                    </a:p>
                  </a:txBody>
                  <a:tcPr/>
                </a:tc>
                <a:tc>
                  <a:txBody>
                    <a:bodyPr/>
                    <a:lstStyle/>
                    <a:p>
                      <a:r>
                        <a:rPr lang="es-ES" sz="1400" kern="1200" dirty="0" smtClean="0">
                          <a:solidFill>
                            <a:srgbClr val="283583"/>
                          </a:solidFill>
                          <a:latin typeface="+mn-lt"/>
                          <a:ea typeface="Verdana" pitchFamily="34" charset="0"/>
                          <a:cs typeface="Verdana" pitchFamily="34" charset="0"/>
                        </a:rPr>
                        <a:t>Hardware</a:t>
                      </a:r>
                      <a:endParaRPr lang="es-ES" sz="1400" kern="1200" dirty="0">
                        <a:solidFill>
                          <a:srgbClr val="283583"/>
                        </a:solidFill>
                        <a:latin typeface="+mn-lt"/>
                        <a:ea typeface="Verdana" pitchFamily="34" charset="0"/>
                        <a:cs typeface="Verdana" pitchFamily="34" charset="0"/>
                      </a:endParaRPr>
                    </a:p>
                  </a:txBody>
                  <a:tcPr/>
                </a:tc>
                <a:tc>
                  <a:txBody>
                    <a:bodyPr/>
                    <a:lstStyle/>
                    <a:p>
                      <a:r>
                        <a:rPr lang="es-ES" sz="1400" kern="1200" dirty="0" smtClean="0">
                          <a:solidFill>
                            <a:srgbClr val="283583"/>
                          </a:solidFill>
                          <a:latin typeface="+mn-lt"/>
                          <a:ea typeface="Verdana" pitchFamily="34" charset="0"/>
                          <a:cs typeface="Verdana" pitchFamily="34" charset="0"/>
                        </a:rPr>
                        <a:t>2 Tb</a:t>
                      </a:r>
                      <a:endParaRPr lang="es-ES" sz="1400" kern="1200" dirty="0">
                        <a:solidFill>
                          <a:srgbClr val="283583"/>
                        </a:solidFill>
                        <a:latin typeface="+mn-lt"/>
                        <a:ea typeface="Verdana" pitchFamily="34" charset="0"/>
                        <a:cs typeface="Verdana" pitchFamily="34" charset="0"/>
                      </a:endParaRPr>
                    </a:p>
                  </a:txBody>
                  <a:tcPr/>
                </a:tc>
                <a:tc>
                  <a:txBody>
                    <a:bodyPr/>
                    <a:lstStyle/>
                    <a:p>
                      <a:endParaRPr lang="es-ES" sz="1400" kern="1200" dirty="0">
                        <a:solidFill>
                          <a:srgbClr val="283583"/>
                        </a:solidFill>
                        <a:latin typeface="+mn-lt"/>
                        <a:ea typeface="Verdana" pitchFamily="34" charset="0"/>
                        <a:cs typeface="Verdana" pitchFamily="34" charset="0"/>
                      </a:endParaRPr>
                    </a:p>
                  </a:txBody>
                  <a:tcPr>
                    <a:noFill/>
                  </a:tcPr>
                </a:tc>
                <a:tc>
                  <a:txBody>
                    <a:bodyPr/>
                    <a:lstStyle/>
                    <a:p>
                      <a:r>
                        <a:rPr lang="es-ES" sz="1400" kern="1200" dirty="0" smtClean="0">
                          <a:solidFill>
                            <a:srgbClr val="283583"/>
                          </a:solidFill>
                          <a:latin typeface="+mn-lt"/>
                          <a:ea typeface="Verdana" pitchFamily="34" charset="0"/>
                          <a:cs typeface="Verdana" pitchFamily="34" charset="0"/>
                        </a:rPr>
                        <a:t>Espacio en disco</a:t>
                      </a:r>
                      <a:endParaRPr lang="es-ES" sz="1400" kern="1200" dirty="0">
                        <a:solidFill>
                          <a:srgbClr val="283583"/>
                        </a:solidFill>
                        <a:latin typeface="+mn-lt"/>
                        <a:ea typeface="Verdana" pitchFamily="34" charset="0"/>
                        <a:cs typeface="Verdana" pitchFamily="34" charset="0"/>
                      </a:endParaRPr>
                    </a:p>
                  </a:txBody>
                  <a:tcPr/>
                </a:tc>
                <a:tc>
                  <a:txBody>
                    <a:bodyPr/>
                    <a:lstStyle/>
                    <a:p>
                      <a:r>
                        <a:rPr lang="es-ES" sz="1400" kern="1200" dirty="0" smtClean="0">
                          <a:solidFill>
                            <a:srgbClr val="283583"/>
                          </a:solidFill>
                          <a:latin typeface="+mn-lt"/>
                          <a:ea typeface="Verdana" pitchFamily="34" charset="0"/>
                          <a:cs typeface="Verdana" pitchFamily="34" charset="0"/>
                        </a:rPr>
                        <a:t>Hardware</a:t>
                      </a:r>
                      <a:endParaRPr lang="es-ES" sz="1400" kern="1200" dirty="0">
                        <a:solidFill>
                          <a:srgbClr val="283583"/>
                        </a:solidFill>
                        <a:latin typeface="+mn-lt"/>
                        <a:ea typeface="Verdana" pitchFamily="34" charset="0"/>
                        <a:cs typeface="Verdana" pitchFamily="34" charset="0"/>
                      </a:endParaRPr>
                    </a:p>
                  </a:txBody>
                  <a:tcPr/>
                </a:tc>
                <a:tc>
                  <a:txBody>
                    <a:bodyPr/>
                    <a:lstStyle/>
                    <a:p>
                      <a:r>
                        <a:rPr lang="es-ES" sz="1400" kern="1200" dirty="0" smtClean="0">
                          <a:solidFill>
                            <a:srgbClr val="283583"/>
                          </a:solidFill>
                          <a:latin typeface="+mn-lt"/>
                          <a:ea typeface="Verdana" pitchFamily="34" charset="0"/>
                          <a:cs typeface="Verdana" pitchFamily="34" charset="0"/>
                        </a:rPr>
                        <a:t>6 Tb</a:t>
                      </a:r>
                      <a:endParaRPr lang="es-ES" sz="1400" kern="1200" dirty="0">
                        <a:solidFill>
                          <a:srgbClr val="283583"/>
                        </a:solidFill>
                        <a:latin typeface="+mn-lt"/>
                        <a:ea typeface="Verdana" pitchFamily="34" charset="0"/>
                        <a:cs typeface="Verdana" pitchFamily="34" charset="0"/>
                      </a:endParaRPr>
                    </a:p>
                  </a:txBody>
                  <a:tcPr/>
                </a:tc>
              </a:tr>
              <a:tr h="370840">
                <a:tc>
                  <a:txBody>
                    <a:bodyPr/>
                    <a:lstStyle/>
                    <a:p>
                      <a:r>
                        <a:rPr lang="es-ES" sz="1400" kern="1200" dirty="0" smtClean="0">
                          <a:solidFill>
                            <a:srgbClr val="283583"/>
                          </a:solidFill>
                          <a:latin typeface="+mn-lt"/>
                          <a:ea typeface="Verdana" pitchFamily="34" charset="0"/>
                          <a:cs typeface="Verdana" pitchFamily="34" charset="0"/>
                        </a:rPr>
                        <a:t>Servidor de aplicaciones</a:t>
                      </a:r>
                      <a:endParaRPr lang="es-ES" sz="1400" kern="1200" dirty="0">
                        <a:solidFill>
                          <a:srgbClr val="283583"/>
                        </a:solidFill>
                        <a:latin typeface="+mn-lt"/>
                        <a:ea typeface="Verdana" pitchFamily="34" charset="0"/>
                        <a:cs typeface="Verdana" pitchFamily="34" charset="0"/>
                      </a:endParaRPr>
                    </a:p>
                  </a:txBody>
                  <a:tcPr/>
                </a:tc>
                <a:tc>
                  <a:txBody>
                    <a:bodyPr/>
                    <a:lstStyle/>
                    <a:p>
                      <a:r>
                        <a:rPr lang="es-ES" sz="1400" kern="1200" dirty="0" smtClean="0">
                          <a:solidFill>
                            <a:srgbClr val="283583"/>
                          </a:solidFill>
                          <a:latin typeface="+mn-lt"/>
                          <a:ea typeface="Verdana" pitchFamily="34" charset="0"/>
                          <a:cs typeface="Verdana" pitchFamily="34" charset="0"/>
                        </a:rPr>
                        <a:t>Software</a:t>
                      </a:r>
                      <a:endParaRPr lang="es-ES" sz="1400" kern="1200" dirty="0">
                        <a:solidFill>
                          <a:srgbClr val="283583"/>
                        </a:solidFill>
                        <a:latin typeface="+mn-lt"/>
                        <a:ea typeface="Verdana" pitchFamily="34" charset="0"/>
                        <a:cs typeface="Verdana" pitchFamily="34" charset="0"/>
                      </a:endParaRPr>
                    </a:p>
                  </a:txBody>
                  <a:tcPr/>
                </a:tc>
                <a:tc>
                  <a:txBody>
                    <a:bodyPr/>
                    <a:lstStyle/>
                    <a:p>
                      <a:r>
                        <a:rPr lang="es-ES" sz="1400" kern="1200" dirty="0" smtClean="0">
                          <a:solidFill>
                            <a:srgbClr val="283583"/>
                          </a:solidFill>
                          <a:latin typeface="+mn-lt"/>
                          <a:ea typeface="Verdana" pitchFamily="34" charset="0"/>
                          <a:cs typeface="Verdana" pitchFamily="34" charset="0"/>
                        </a:rPr>
                        <a:t>SAS App. Server 9.4</a:t>
                      </a:r>
                      <a:endParaRPr lang="es-ES" sz="1400" kern="1200" dirty="0">
                        <a:solidFill>
                          <a:srgbClr val="283583"/>
                        </a:solidFill>
                        <a:latin typeface="+mn-lt"/>
                        <a:ea typeface="Verdana" pitchFamily="34" charset="0"/>
                        <a:cs typeface="Verdana" pitchFamily="34" charset="0"/>
                      </a:endParaRPr>
                    </a:p>
                  </a:txBody>
                  <a:tcPr/>
                </a:tc>
                <a:tc>
                  <a:txBody>
                    <a:bodyPr/>
                    <a:lstStyle/>
                    <a:p>
                      <a:endParaRPr lang="es-ES" sz="1400" kern="1200" dirty="0">
                        <a:solidFill>
                          <a:srgbClr val="283583"/>
                        </a:solidFill>
                        <a:latin typeface="+mn-lt"/>
                        <a:ea typeface="Verdana" pitchFamily="34" charset="0"/>
                        <a:cs typeface="Verdana" pitchFamily="34" charset="0"/>
                      </a:endParaRPr>
                    </a:p>
                  </a:txBody>
                  <a:tcPr>
                    <a:noFill/>
                  </a:tcPr>
                </a:tc>
                <a:tc>
                  <a:txBody>
                    <a:bodyPr/>
                    <a:lstStyle/>
                    <a:p>
                      <a:r>
                        <a:rPr lang="es-ES" sz="1400" kern="1200" dirty="0" smtClean="0">
                          <a:solidFill>
                            <a:srgbClr val="283583"/>
                          </a:solidFill>
                          <a:latin typeface="+mn-lt"/>
                          <a:ea typeface="Verdana" pitchFamily="34" charset="0"/>
                          <a:cs typeface="Verdana" pitchFamily="34" charset="0"/>
                        </a:rPr>
                        <a:t>Servidor de aplicaciones</a:t>
                      </a:r>
                      <a:endParaRPr lang="es-ES" sz="1400" kern="1200" dirty="0">
                        <a:solidFill>
                          <a:srgbClr val="283583"/>
                        </a:solidFill>
                        <a:latin typeface="+mn-lt"/>
                        <a:ea typeface="Verdana" pitchFamily="34" charset="0"/>
                        <a:cs typeface="Verdana" pitchFamily="34" charset="0"/>
                      </a:endParaRPr>
                    </a:p>
                  </a:txBody>
                  <a:tcPr/>
                </a:tc>
                <a:tc>
                  <a:txBody>
                    <a:bodyPr/>
                    <a:lstStyle/>
                    <a:p>
                      <a:r>
                        <a:rPr lang="es-ES" sz="1400" kern="1200" dirty="0" smtClean="0">
                          <a:solidFill>
                            <a:srgbClr val="283583"/>
                          </a:solidFill>
                          <a:latin typeface="+mn-lt"/>
                          <a:ea typeface="Verdana" pitchFamily="34" charset="0"/>
                          <a:cs typeface="Verdana" pitchFamily="34" charset="0"/>
                        </a:rPr>
                        <a:t>Software</a:t>
                      </a:r>
                      <a:endParaRPr lang="es-ES" sz="1400" kern="1200" dirty="0">
                        <a:solidFill>
                          <a:srgbClr val="283583"/>
                        </a:solidFill>
                        <a:latin typeface="+mn-lt"/>
                        <a:ea typeface="Verdana" pitchFamily="34" charset="0"/>
                        <a:cs typeface="Verdana" pitchFamily="34" charset="0"/>
                      </a:endParaRPr>
                    </a:p>
                  </a:txBody>
                  <a:tcPr/>
                </a:tc>
                <a:tc>
                  <a:txBody>
                    <a:bodyPr/>
                    <a:lstStyle/>
                    <a:p>
                      <a:r>
                        <a:rPr lang="es-ES" sz="1400" kern="1200" dirty="0" smtClean="0">
                          <a:solidFill>
                            <a:srgbClr val="283583"/>
                          </a:solidFill>
                          <a:latin typeface="+mn-lt"/>
                          <a:ea typeface="Verdana" pitchFamily="34" charset="0"/>
                          <a:cs typeface="Verdana" pitchFamily="34" charset="0"/>
                        </a:rPr>
                        <a:t>SAS App. Server 9.4</a:t>
                      </a:r>
                      <a:endParaRPr lang="es-ES" sz="1400" kern="1200" dirty="0">
                        <a:solidFill>
                          <a:srgbClr val="283583"/>
                        </a:solidFill>
                        <a:latin typeface="+mn-lt"/>
                        <a:ea typeface="Verdana" pitchFamily="34" charset="0"/>
                        <a:cs typeface="Verdana" pitchFamily="34" charset="0"/>
                      </a:endParaRPr>
                    </a:p>
                  </a:txBody>
                  <a:tcPr/>
                </a:tc>
              </a:tr>
            </a:tbl>
          </a:graphicData>
        </a:graphic>
      </p:graphicFrame>
    </p:spTree>
    <p:extLst>
      <p:ext uri="{BB962C8B-B14F-4D97-AF65-F5344CB8AC3E}">
        <p14:creationId xmlns:p14="http://schemas.microsoft.com/office/powerpoint/2010/main" xmlns="" val="383419753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de </a:t>
            </a: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de </a:t>
            </a:r>
            <a:r>
              <a:rPr lang="en-US" dirty="0" err="1">
                <a:solidFill>
                  <a:srgbClr val="009FE3"/>
                </a:solidFill>
                <a:latin typeface="Gill Sans MT Light"/>
                <a:cs typeface="Gill Sans MT Light"/>
              </a:rPr>
              <a:t>simuladores</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Arquitectura</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física</a:t>
            </a:r>
            <a:r>
              <a:rPr lang="en-US" dirty="0">
                <a:solidFill>
                  <a:srgbClr val="009FE3"/>
                </a:solidFill>
                <a:latin typeface="Gill Sans MT Light"/>
                <a:cs typeface="Gill Sans MT Light"/>
              </a:rPr>
              <a:t> </a:t>
            </a:r>
            <a:r>
              <a:rPr lang="en-US" dirty="0" smtClean="0">
                <a:solidFill>
                  <a:srgbClr val="009FE3"/>
                </a:solidFill>
                <a:latin typeface="Gill Sans MT Light"/>
                <a:cs typeface="Gill Sans MT Light"/>
              </a:rPr>
              <a:t>(5)</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261145"/>
            <a:ext cx="10066362" cy="5616624"/>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175" algn="just">
              <a:spcBef>
                <a:spcPts val="700"/>
              </a:spcBef>
              <a:buClr>
                <a:srgbClr val="3333CC"/>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800" b="1" u="sng" dirty="0">
                <a:solidFill>
                  <a:srgbClr val="283583"/>
                </a:solidFill>
                <a:ea typeface="Verdana" pitchFamily="34" charset="0"/>
                <a:cs typeface="Verdana" pitchFamily="34" charset="0"/>
              </a:rPr>
              <a:t>1</a:t>
            </a:r>
            <a:r>
              <a:rPr lang="es-ES" sz="1800" b="1" u="sng" dirty="0" smtClean="0">
                <a:solidFill>
                  <a:srgbClr val="283583"/>
                </a:solidFill>
                <a:ea typeface="Verdana" pitchFamily="34" charset="0"/>
                <a:cs typeface="Verdana" pitchFamily="34" charset="0"/>
              </a:rPr>
              <a:t>.- CPD del IEF.</a:t>
            </a:r>
            <a:endParaRPr lang="es-ES" sz="1800" b="1" u="sng" dirty="0">
              <a:solidFill>
                <a:srgbClr val="283583"/>
              </a:solidFill>
              <a:ea typeface="Verdana" pitchFamily="34" charset="0"/>
              <a:cs typeface="Verdana" pitchFamily="34" charset="0"/>
            </a:endParaRP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b="1" u="sng" dirty="0" smtClean="0">
                <a:solidFill>
                  <a:srgbClr val="283583"/>
                </a:solidFill>
                <a:ea typeface="Verdana" pitchFamily="34" charset="0"/>
                <a:cs typeface="Verdana" pitchFamily="34" charset="0"/>
              </a:rPr>
              <a:t>Sistema Gestor de Base de datos</a:t>
            </a: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smtClean="0">
                <a:solidFill>
                  <a:srgbClr val="283583"/>
                </a:solidFill>
                <a:ea typeface="Verdana" pitchFamily="34" charset="0"/>
                <a:cs typeface="Verdana" pitchFamily="34" charset="0"/>
              </a:rPr>
              <a:t>La </a:t>
            </a:r>
            <a:r>
              <a:rPr lang="es-ES" sz="1600" dirty="0">
                <a:solidFill>
                  <a:srgbClr val="283583"/>
                </a:solidFill>
                <a:ea typeface="Verdana" pitchFamily="34" charset="0"/>
                <a:cs typeface="Verdana" pitchFamily="34" charset="0"/>
              </a:rPr>
              <a:t>base de datos va a crearse sobre un Sistema Gestor de Base de Datos </a:t>
            </a:r>
            <a:r>
              <a:rPr lang="es-ES" sz="1600" b="1" dirty="0">
                <a:solidFill>
                  <a:srgbClr val="283583"/>
                </a:solidFill>
                <a:ea typeface="Verdana" pitchFamily="34" charset="0"/>
                <a:cs typeface="Verdana" pitchFamily="34" charset="0"/>
              </a:rPr>
              <a:t>SQL Server </a:t>
            </a:r>
            <a:r>
              <a:rPr lang="es-ES" sz="1600" b="1" dirty="0" err="1">
                <a:solidFill>
                  <a:srgbClr val="283583"/>
                </a:solidFill>
                <a:ea typeface="Verdana" pitchFamily="34" charset="0"/>
                <a:cs typeface="Verdana" pitchFamily="34" charset="0"/>
              </a:rPr>
              <a:t>Database</a:t>
            </a:r>
            <a:r>
              <a:rPr lang="es-ES" sz="1600" b="1" dirty="0">
                <a:solidFill>
                  <a:srgbClr val="283583"/>
                </a:solidFill>
                <a:ea typeface="Verdana" pitchFamily="34" charset="0"/>
                <a:cs typeface="Verdana" pitchFamily="34" charset="0"/>
              </a:rPr>
              <a:t> 2008R2 Enterprise</a:t>
            </a:r>
            <a:r>
              <a:rPr lang="es-ES" sz="1600" dirty="0">
                <a:solidFill>
                  <a:srgbClr val="283583"/>
                </a:solidFill>
                <a:ea typeface="Verdana" pitchFamily="34" charset="0"/>
                <a:cs typeface="Verdana" pitchFamily="34" charset="0"/>
              </a:rPr>
              <a:t>.</a:t>
            </a: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a:solidFill>
                  <a:srgbClr val="283583"/>
                </a:solidFill>
                <a:ea typeface="Verdana" pitchFamily="34" charset="0"/>
                <a:cs typeface="Verdana" pitchFamily="34" charset="0"/>
              </a:rPr>
              <a:t>Debe </a:t>
            </a:r>
            <a:r>
              <a:rPr lang="es-ES" sz="1600" b="1" dirty="0">
                <a:solidFill>
                  <a:srgbClr val="283583"/>
                </a:solidFill>
                <a:ea typeface="Verdana" pitchFamily="34" charset="0"/>
                <a:cs typeface="Verdana" pitchFamily="34" charset="0"/>
              </a:rPr>
              <a:t>presentar</a:t>
            </a:r>
            <a:r>
              <a:rPr lang="es-ES" sz="1600" dirty="0">
                <a:solidFill>
                  <a:srgbClr val="283583"/>
                </a:solidFill>
                <a:ea typeface="Verdana" pitchFamily="34" charset="0"/>
                <a:cs typeface="Verdana" pitchFamily="34" charset="0"/>
              </a:rPr>
              <a:t> las </a:t>
            </a:r>
            <a:r>
              <a:rPr lang="es-ES" sz="1600" b="1" dirty="0">
                <a:solidFill>
                  <a:srgbClr val="283583"/>
                </a:solidFill>
                <a:ea typeface="Verdana" pitchFamily="34" charset="0"/>
                <a:cs typeface="Verdana" pitchFamily="34" charset="0"/>
              </a:rPr>
              <a:t>condiciones</a:t>
            </a:r>
            <a:r>
              <a:rPr lang="es-ES" sz="1600" dirty="0">
                <a:solidFill>
                  <a:srgbClr val="283583"/>
                </a:solidFill>
                <a:ea typeface="Verdana" pitchFamily="34" charset="0"/>
                <a:cs typeface="Verdana" pitchFamily="34" charset="0"/>
              </a:rPr>
              <a:t> necesarias de </a:t>
            </a:r>
            <a:r>
              <a:rPr lang="es-ES" sz="1600" b="1" dirty="0">
                <a:solidFill>
                  <a:srgbClr val="283583"/>
                </a:solidFill>
                <a:ea typeface="Verdana" pitchFamily="34" charset="0"/>
                <a:cs typeface="Verdana" pitchFamily="34" charset="0"/>
              </a:rPr>
              <a:t>escalabilidad</a:t>
            </a:r>
            <a:r>
              <a:rPr lang="es-ES" sz="1600" dirty="0">
                <a:solidFill>
                  <a:srgbClr val="283583"/>
                </a:solidFill>
                <a:ea typeface="Verdana" pitchFamily="34" charset="0"/>
                <a:cs typeface="Verdana" pitchFamily="34" charset="0"/>
              </a:rPr>
              <a:t> para poder </a:t>
            </a:r>
            <a:r>
              <a:rPr lang="es-ES" sz="1600" b="1" dirty="0">
                <a:solidFill>
                  <a:srgbClr val="283583"/>
                </a:solidFill>
                <a:ea typeface="Verdana" pitchFamily="34" charset="0"/>
                <a:cs typeface="Verdana" pitchFamily="34" charset="0"/>
              </a:rPr>
              <a:t>almacenar las peticiones de simulaciones recibidas</a:t>
            </a:r>
            <a:r>
              <a:rPr lang="es-ES" sz="1600" dirty="0">
                <a:solidFill>
                  <a:srgbClr val="283583"/>
                </a:solidFill>
                <a:ea typeface="Verdana" pitchFamily="34" charset="0"/>
                <a:cs typeface="Verdana" pitchFamily="34" charset="0"/>
              </a:rPr>
              <a:t>. </a:t>
            </a:r>
            <a:r>
              <a:rPr lang="es-ES_tradnl" sz="1600" dirty="0">
                <a:solidFill>
                  <a:srgbClr val="283583"/>
                </a:solidFill>
                <a:ea typeface="Verdana" pitchFamily="34" charset="0"/>
                <a:cs typeface="Verdana" pitchFamily="34" charset="0"/>
              </a:rPr>
              <a:t>Se debe tener en cuenta para su correcto dimensionamiento las peticiones anuales.</a:t>
            </a:r>
            <a:endParaRPr lang="es-ES" sz="1600" dirty="0">
              <a:solidFill>
                <a:srgbClr val="283583"/>
              </a:solidFill>
              <a:ea typeface="Verdana" pitchFamily="34" charset="0"/>
              <a:cs typeface="Verdana" pitchFamily="34" charset="0"/>
            </a:endParaRPr>
          </a:p>
          <a:p>
            <a:pPr marL="3175" algn="just">
              <a:spcBef>
                <a:spcPts val="700"/>
              </a:spcBef>
              <a:buClr>
                <a:srgbClr val="3333CC"/>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800" b="1" u="sng" dirty="0">
              <a:solidFill>
                <a:srgbClr val="283583"/>
              </a:solidFill>
              <a:ea typeface="Verdana" pitchFamily="34" charset="0"/>
              <a:cs typeface="Verdana" pitchFamily="34" charset="0"/>
            </a:endParaRP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b="1" u="sng" dirty="0" smtClean="0">
                <a:solidFill>
                  <a:srgbClr val="283583"/>
                </a:solidFill>
                <a:ea typeface="Verdana" pitchFamily="34" charset="0"/>
                <a:cs typeface="Verdana" pitchFamily="34" charset="0"/>
              </a:rPr>
              <a:t>Almacenamiento</a:t>
            </a:r>
            <a:endParaRPr lang="es-ES" sz="1600" b="1" u="sng" dirty="0">
              <a:solidFill>
                <a:srgbClr val="283583"/>
              </a:solidFill>
              <a:ea typeface="Verdana" pitchFamily="34" charset="0"/>
              <a:cs typeface="Verdana" pitchFamily="34" charset="0"/>
            </a:endParaRP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dirty="0" smtClean="0">
                <a:solidFill>
                  <a:srgbClr val="283583"/>
                </a:solidFill>
                <a:ea typeface="Verdana" pitchFamily="34" charset="0"/>
                <a:cs typeface="Verdana" pitchFamily="34" charset="0"/>
              </a:rPr>
              <a:t>El </a:t>
            </a:r>
            <a:r>
              <a:rPr lang="es-ES" sz="1600" b="1" dirty="0">
                <a:solidFill>
                  <a:srgbClr val="283583"/>
                </a:solidFill>
                <a:ea typeface="Verdana" pitchFamily="34" charset="0"/>
                <a:cs typeface="Verdana" pitchFamily="34" charset="0"/>
              </a:rPr>
              <a:t>SW</a:t>
            </a:r>
            <a:r>
              <a:rPr lang="es-ES" sz="1600" dirty="0">
                <a:solidFill>
                  <a:srgbClr val="283583"/>
                </a:solidFill>
                <a:ea typeface="Verdana" pitchFamily="34" charset="0"/>
                <a:cs typeface="Verdana" pitchFamily="34" charset="0"/>
              </a:rPr>
              <a:t> desplegado en este servidor es </a:t>
            </a:r>
            <a:r>
              <a:rPr lang="es-ES" sz="1600" b="1" dirty="0">
                <a:solidFill>
                  <a:srgbClr val="283583"/>
                </a:solidFill>
                <a:ea typeface="Verdana" pitchFamily="34" charset="0"/>
                <a:cs typeface="Verdana" pitchFamily="34" charset="0"/>
              </a:rPr>
              <a:t>intensivo</a:t>
            </a:r>
            <a:r>
              <a:rPr lang="es-ES" sz="1600" dirty="0">
                <a:solidFill>
                  <a:srgbClr val="283583"/>
                </a:solidFill>
                <a:ea typeface="Verdana" pitchFamily="34" charset="0"/>
                <a:cs typeface="Verdana" pitchFamily="34" charset="0"/>
              </a:rPr>
              <a:t> en </a:t>
            </a:r>
            <a:r>
              <a:rPr lang="es-ES" sz="1600" b="1" dirty="0">
                <a:solidFill>
                  <a:srgbClr val="283583"/>
                </a:solidFill>
                <a:ea typeface="Verdana" pitchFamily="34" charset="0"/>
                <a:cs typeface="Verdana" pitchFamily="34" charset="0"/>
              </a:rPr>
              <a:t>I/O</a:t>
            </a:r>
            <a:r>
              <a:rPr lang="es-ES" sz="1600" dirty="0">
                <a:solidFill>
                  <a:srgbClr val="283583"/>
                </a:solidFill>
                <a:ea typeface="Verdana" pitchFamily="34" charset="0"/>
                <a:cs typeface="Verdana" pitchFamily="34" charset="0"/>
              </a:rPr>
              <a:t>. Es crítico que el entorno de almacenamiento pueda proporcionar un nivel de I/O alto.</a:t>
            </a: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b="1" dirty="0">
                <a:solidFill>
                  <a:srgbClr val="283583"/>
                </a:solidFill>
                <a:ea typeface="Verdana" pitchFamily="34" charset="0"/>
                <a:cs typeface="Verdana" pitchFamily="34" charset="0"/>
              </a:rPr>
              <a:t>RAID 5</a:t>
            </a:r>
            <a:r>
              <a:rPr lang="es-ES" sz="1600" dirty="0">
                <a:solidFill>
                  <a:srgbClr val="283583"/>
                </a:solidFill>
                <a:ea typeface="Verdana" pitchFamily="34" charset="0"/>
                <a:cs typeface="Verdana" pitchFamily="34" charset="0"/>
              </a:rPr>
              <a:t> se caracteriza por su </a:t>
            </a:r>
            <a:r>
              <a:rPr lang="es-ES" sz="1600" b="1" dirty="0">
                <a:solidFill>
                  <a:srgbClr val="283583"/>
                </a:solidFill>
                <a:ea typeface="Verdana" pitchFamily="34" charset="0"/>
                <a:cs typeface="Verdana" pitchFamily="34" charset="0"/>
              </a:rPr>
              <a:t>alto rendimiento y alta disponibilidad</a:t>
            </a:r>
            <a:r>
              <a:rPr lang="es-ES" sz="1600" dirty="0">
                <a:solidFill>
                  <a:srgbClr val="283583"/>
                </a:solidFill>
                <a:ea typeface="Verdana" pitchFamily="34" charset="0"/>
                <a:cs typeface="Verdana" pitchFamily="34" charset="0"/>
              </a:rPr>
              <a:t>. </a:t>
            </a:r>
          </a:p>
          <a:p>
            <a:pPr marL="2239386" lvl="4"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_tradnl" sz="1600" dirty="0">
                <a:solidFill>
                  <a:srgbClr val="283583"/>
                </a:solidFill>
                <a:ea typeface="Verdana" pitchFamily="34" charset="0"/>
                <a:cs typeface="Verdana" pitchFamily="34" charset="0"/>
              </a:rPr>
              <a:t>DISCOS: 2,5'' - 10K rpm - 6Gb/s - 1,2 Tb (16 unidades) en RAID 5.</a:t>
            </a:r>
          </a:p>
          <a:p>
            <a:pPr marL="2239386" lvl="4"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_tradnl" sz="1600" dirty="0">
                <a:solidFill>
                  <a:srgbClr val="283583"/>
                </a:solidFill>
                <a:ea typeface="Verdana" pitchFamily="34" charset="0"/>
                <a:cs typeface="Verdana" pitchFamily="34" charset="0"/>
              </a:rPr>
              <a:t>Anualmente: 300 Gb</a:t>
            </a:r>
          </a:p>
          <a:p>
            <a:pPr marL="2239386" lvl="4"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_tradnl" sz="1600" dirty="0">
                <a:solidFill>
                  <a:srgbClr val="283583"/>
                </a:solidFill>
                <a:ea typeface="Verdana" pitchFamily="34" charset="0"/>
                <a:cs typeface="Verdana" pitchFamily="34" charset="0"/>
              </a:rPr>
              <a:t>Cada cinco años: 1,5 Tb.</a:t>
            </a:r>
            <a:endParaRPr lang="es-ES" sz="1600" dirty="0">
              <a:solidFill>
                <a:srgbClr val="283583"/>
              </a:solidFill>
              <a:ea typeface="Verdana" pitchFamily="34" charset="0"/>
              <a:cs typeface="Verdana" pitchFamily="34" charset="0"/>
            </a:endParaRP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_tradnl" sz="1600" dirty="0">
              <a:solidFill>
                <a:srgbClr val="283583"/>
              </a:solidFill>
              <a:ea typeface="Verdana" pitchFamily="34" charset="0"/>
              <a:cs typeface="Verdana" pitchFamily="34" charset="0"/>
            </a:endParaRPr>
          </a:p>
          <a:p>
            <a:pPr marL="1741632" lvl="3"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_tradnl" sz="1600" dirty="0">
              <a:solidFill>
                <a:srgbClr val="283583"/>
              </a:solidFill>
              <a:ea typeface="Verdana" pitchFamily="34" charset="0"/>
              <a:cs typeface="Verdana" pitchFamily="34" charset="0"/>
            </a:endParaRP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_tradnl" sz="1600" dirty="0">
              <a:solidFill>
                <a:srgbClr val="283583"/>
              </a:solidFill>
              <a:ea typeface="Verdana" pitchFamily="34" charset="0"/>
              <a:cs typeface="Verdana" pitchFamily="34" charset="0"/>
            </a:endParaRP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1243878" lvl="2"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746125" lvl="1" indent="-285750" algn="just">
              <a:spcBef>
                <a:spcPts val="700"/>
              </a:spcBef>
              <a:buClr>
                <a:srgbClr val="1F497D"/>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2358101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281" y="-34999"/>
            <a:ext cx="10794086" cy="7629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p:cNvSpPr txBox="1"/>
          <p:nvPr/>
        </p:nvSpPr>
        <p:spPr>
          <a:xfrm>
            <a:off x="6784479" y="188855"/>
            <a:ext cx="3888432" cy="230832"/>
          </a:xfrm>
          <a:prstGeom prst="rect">
            <a:avLst/>
          </a:prstGeom>
        </p:spPr>
        <p:txBody>
          <a:bodyPr wrap="square" rtlCol="0">
            <a:spAutoFit/>
          </a:bodyPr>
          <a:lstStyle/>
          <a:p>
            <a:r>
              <a:rPr lang="en-US" sz="900" dirty="0" smtClean="0">
                <a:solidFill>
                  <a:srgbClr val="0085CC"/>
                </a:solidFill>
                <a:latin typeface="Gill Sans MT Light"/>
                <a:cs typeface="Gill Sans MT Light"/>
              </a:rPr>
              <a:t>DIÁLOGO EURO-LATINOAMERICANO DE POLÍTICAS PÚBLICAS</a:t>
            </a:r>
            <a:endParaRPr lang="en-US" sz="900" dirty="0">
              <a:solidFill>
                <a:srgbClr val="032377"/>
              </a:solidFill>
              <a:latin typeface="Gill Sans MT Light"/>
              <a:cs typeface="Gill Sans MT Light"/>
            </a:endParaRPr>
          </a:p>
        </p:txBody>
      </p:sp>
      <p:sp>
        <p:nvSpPr>
          <p:cNvPr id="13" name="TextBox 12"/>
          <p:cNvSpPr txBox="1"/>
          <p:nvPr/>
        </p:nvSpPr>
        <p:spPr>
          <a:xfrm>
            <a:off x="87735" y="188855"/>
            <a:ext cx="1080120" cy="230832"/>
          </a:xfrm>
          <a:prstGeom prst="rect">
            <a:avLst/>
          </a:prstGeom>
        </p:spPr>
        <p:txBody>
          <a:bodyPr wrap="square" rtlCol="0">
            <a:spAutoFit/>
          </a:bodyPr>
          <a:lstStyle/>
          <a:p>
            <a:pPr algn="r"/>
            <a:r>
              <a:rPr lang="en-US" sz="900" dirty="0" err="1" smtClean="0">
                <a:solidFill>
                  <a:srgbClr val="0085CC"/>
                </a:solidFill>
                <a:latin typeface="Gill Sans MT Light"/>
                <a:cs typeface="Gill Sans MT Light"/>
              </a:rPr>
              <a:t>EUROsociAL</a:t>
            </a:r>
            <a:endParaRPr lang="en-US" sz="900" dirty="0">
              <a:solidFill>
                <a:srgbClr val="0085CC"/>
              </a:solidFill>
              <a:latin typeface="Gill Sans MT Light"/>
              <a:cs typeface="Gill Sans MT Ligh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89350" y="6585882"/>
            <a:ext cx="3309938" cy="669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txBox="1">
            <a:spLocks/>
          </p:cNvSpPr>
          <p:nvPr/>
        </p:nvSpPr>
        <p:spPr>
          <a:xfrm>
            <a:off x="390525" y="2629297"/>
            <a:ext cx="5169818" cy="1533128"/>
          </a:xfrm>
          <a:prstGeom prst="rect">
            <a:avLst/>
          </a:prstGeom>
        </p:spPr>
        <p:txBody>
          <a:bodyPr/>
          <a:lstStyle/>
          <a:p>
            <a:pPr>
              <a:spcBef>
                <a:spcPct val="0"/>
              </a:spcBef>
              <a:defRPr/>
            </a:pPr>
            <a:r>
              <a:rPr lang="en-US" dirty="0" smtClean="0">
                <a:solidFill>
                  <a:srgbClr val="009FE3"/>
                </a:solidFill>
                <a:latin typeface="Gill Sans MT Light"/>
                <a:cs typeface="Gill Sans MT Light"/>
              </a:rPr>
              <a:t>Jaime Villanueva </a:t>
            </a:r>
            <a:r>
              <a:rPr lang="en-US" dirty="0" err="1" smtClean="0">
                <a:solidFill>
                  <a:srgbClr val="009FE3"/>
                </a:solidFill>
                <a:latin typeface="Gill Sans MT Light"/>
                <a:cs typeface="Gill Sans MT Light"/>
              </a:rPr>
              <a:t>García</a:t>
            </a:r>
            <a:endParaRPr lang="en-US" dirty="0" smtClean="0">
              <a:solidFill>
                <a:srgbClr val="009FE3"/>
              </a:solidFill>
              <a:latin typeface="Gill Sans MT Light"/>
              <a:cs typeface="Gill Sans MT Light"/>
            </a:endParaRPr>
          </a:p>
          <a:p>
            <a:pPr>
              <a:spcBef>
                <a:spcPct val="0"/>
              </a:spcBef>
              <a:defRPr/>
            </a:pPr>
            <a:endParaRPr lang="en-US" dirty="0">
              <a:solidFill>
                <a:srgbClr val="009FE3"/>
              </a:solidFill>
              <a:latin typeface="Gill Sans MT Light"/>
              <a:cs typeface="Gill Sans MT Light"/>
            </a:endParaRPr>
          </a:p>
          <a:p>
            <a:pPr>
              <a:spcBef>
                <a:spcPct val="0"/>
              </a:spcBef>
              <a:defRPr/>
            </a:pPr>
            <a:r>
              <a:rPr lang="en-US" dirty="0" smtClean="0">
                <a:solidFill>
                  <a:srgbClr val="009FE3"/>
                </a:solidFill>
                <a:latin typeface="Gill Sans MT Light"/>
                <a:cs typeface="Gill Sans MT Light"/>
              </a:rPr>
              <a:t>jaime.villanueva@ief.minhap.es</a:t>
            </a:r>
          </a:p>
          <a:p>
            <a:pPr>
              <a:spcBef>
                <a:spcPct val="0"/>
              </a:spcBef>
              <a:defRPr/>
            </a:pPr>
            <a:endParaRPr lang="en-US" dirty="0">
              <a:solidFill>
                <a:srgbClr val="009FE3"/>
              </a:solidFill>
              <a:latin typeface="Gill Sans MT Light"/>
              <a:cs typeface="Gill Sans MT Light"/>
            </a:endParaRPr>
          </a:p>
          <a:p>
            <a:pPr>
              <a:spcBef>
                <a:spcPct val="0"/>
              </a:spcBef>
              <a:defRPr/>
            </a:pPr>
            <a:endParaRPr lang="en-US" dirty="0">
              <a:solidFill>
                <a:srgbClr val="009FE3"/>
              </a:solidFill>
              <a:latin typeface="Gill Sans MT Light"/>
              <a:cs typeface="Gill Sans MT Light"/>
            </a:endParaRPr>
          </a:p>
        </p:txBody>
      </p:sp>
    </p:spTree>
    <p:extLst>
      <p:ext uri="{BB962C8B-B14F-4D97-AF65-F5344CB8AC3E}">
        <p14:creationId xmlns:p14="http://schemas.microsoft.com/office/powerpoint/2010/main" xmlns="" val="3374802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Datos</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Entrada</a:t>
            </a:r>
            <a:r>
              <a:rPr lang="en-US" dirty="0" smtClean="0">
                <a:solidFill>
                  <a:srgbClr val="009FE3"/>
                </a:solidFill>
                <a:latin typeface="Gill Sans MT Light"/>
                <a:cs typeface="Gill Sans MT Light"/>
              </a:rPr>
              <a:t> (6).</a:t>
            </a:r>
            <a:r>
              <a:rPr lang="en-US" dirty="0" err="1" smtClean="0">
                <a:solidFill>
                  <a:srgbClr val="009FE3"/>
                </a:solidFill>
                <a:latin typeface="Gill Sans MT Light"/>
                <a:cs typeface="Gill Sans MT Light"/>
              </a:rPr>
              <a:t>Parámetros</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419225"/>
            <a:ext cx="9922346" cy="5530552"/>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600" b="1" dirty="0" smtClean="0">
                <a:solidFill>
                  <a:srgbClr val="283583"/>
                </a:solidFill>
                <a:ea typeface="Verdana" pitchFamily="34" charset="0"/>
                <a:cs typeface="Verdana" pitchFamily="34" charset="0"/>
              </a:rPr>
              <a:t>Esquema de modificación de parámetros</a:t>
            </a:r>
            <a:r>
              <a:rPr lang="es-ES" sz="1600" dirty="0" smtClean="0">
                <a:solidFill>
                  <a:srgbClr val="283583"/>
                </a:solidFill>
                <a:ea typeface="Verdana" pitchFamily="34" charset="0"/>
                <a:cs typeface="Verdana" pitchFamily="34" charset="0"/>
              </a:rPr>
              <a:t>:</a:t>
            </a:r>
            <a:endParaRPr lang="es-ES" sz="1600" dirty="0">
              <a:solidFill>
                <a:srgbClr val="283583"/>
              </a:solidFill>
              <a:ea typeface="Verdana" pitchFamily="34" charset="0"/>
              <a:cs typeface="Verdana" pitchFamily="34" charset="0"/>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xmlns="" val="1001403468"/>
              </p:ext>
            </p:extLst>
          </p:nvPr>
        </p:nvGraphicFramePr>
        <p:xfrm>
          <a:off x="1320177" y="1999983"/>
          <a:ext cx="8063041" cy="4612875"/>
        </p:xfrm>
        <a:graphic>
          <a:graphicData uri="http://schemas.openxmlformats.org/drawingml/2006/table">
            <a:tbl>
              <a:tblPr/>
              <a:tblGrid>
                <a:gridCol w="1944216"/>
                <a:gridCol w="6118825"/>
              </a:tblGrid>
              <a:tr h="894849">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algn="just">
                        <a:spcAft>
                          <a:spcPts val="0"/>
                        </a:spcAft>
                      </a:pPr>
                      <a:r>
                        <a:rPr lang="es-ES" sz="1800" b="1" dirty="0" smtClean="0">
                          <a:solidFill>
                            <a:schemeClr val="bg1"/>
                          </a:solidFill>
                          <a:effectLst/>
                          <a:latin typeface="+mj-lt"/>
                          <a:ea typeface="Times New Roman"/>
                        </a:rPr>
                        <a:t>Otras</a:t>
                      </a:r>
                      <a:endParaRPr lang="es-ES" sz="1800" dirty="0">
                        <a:solidFill>
                          <a:schemeClr val="bg1"/>
                        </a:solidFill>
                        <a:effectLst/>
                        <a:latin typeface="+mj-lt"/>
                        <a:ea typeface="Times New Roman"/>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 Pensiones compensatorias.</a:t>
                      </a:r>
                    </a:p>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 Anualidades por alimentos.</a:t>
                      </a:r>
                    </a:p>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 Parámetros adicionales.</a:t>
                      </a:r>
                    </a:p>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 Reducción por cuotas afiliación.</a:t>
                      </a:r>
                      <a:endParaRPr lang="es-ES" sz="1600" b="0" kern="1200" dirty="0">
                        <a:solidFill>
                          <a:srgbClr val="283583"/>
                        </a:solidFill>
                        <a:latin typeface="Gill Sans MT Light"/>
                        <a:ea typeface="+mn-ea"/>
                        <a:cs typeface="Gill Sans MT Light"/>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40000"/>
                      </a:schemeClr>
                    </a:solidFill>
                  </a:tcPr>
                </a:tc>
              </a:tr>
              <a:tr h="894849">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r>
                        <a:rPr lang="es-ES" sz="1800" b="1" kern="1200" dirty="0" smtClean="0">
                          <a:solidFill>
                            <a:schemeClr val="bg1"/>
                          </a:solidFill>
                          <a:effectLst/>
                          <a:latin typeface="+mj-lt"/>
                          <a:ea typeface="Times New Roman"/>
                          <a:cs typeface="+mn-cs"/>
                        </a:rPr>
                        <a:t>Deducciones</a:t>
                      </a:r>
                      <a:endParaRPr lang="es-ES" sz="1800" b="1" kern="1200" dirty="0">
                        <a:solidFill>
                          <a:schemeClr val="bg1"/>
                        </a:solidFill>
                        <a:effectLst/>
                        <a:latin typeface="+mj-lt"/>
                        <a:ea typeface="Times New Roman"/>
                        <a:cs typeface="+mn-cs"/>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 Por inversión en vivienda habitual.</a:t>
                      </a:r>
                    </a:p>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 Deducciones generales normativa estatal.</a:t>
                      </a:r>
                    </a:p>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 Deducciones autonómicas (despliegue para cada CC.AA)</a:t>
                      </a:r>
                    </a:p>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 Deducciones que pueden hacer la cuota negativa (por maternidad)</a:t>
                      </a:r>
                      <a:endParaRPr lang="es-ES" sz="1600" b="0" kern="1200" dirty="0">
                        <a:solidFill>
                          <a:srgbClr val="283583"/>
                        </a:solidFill>
                        <a:latin typeface="Gill Sans MT Light"/>
                        <a:ea typeface="+mn-ea"/>
                        <a:cs typeface="Gill Sans MT Light"/>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40000"/>
                      </a:schemeClr>
                    </a:solidFill>
                  </a:tcPr>
                </a:tc>
              </a:tr>
              <a:tr h="1559568">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endParaRPr lang="es-ES" sz="1800" b="1" kern="1200" dirty="0" smtClean="0">
                        <a:solidFill>
                          <a:schemeClr val="bg1"/>
                        </a:solidFill>
                        <a:effectLst/>
                        <a:latin typeface="+mj-lt"/>
                        <a:ea typeface="Times New Roman"/>
                        <a:cs typeface="+mn-cs"/>
                      </a:endParaRPr>
                    </a:p>
                    <a:p>
                      <a:endParaRPr lang="es-ES" sz="1800" b="1" kern="1200" dirty="0" smtClean="0">
                        <a:solidFill>
                          <a:schemeClr val="bg1"/>
                        </a:solidFill>
                        <a:effectLst/>
                        <a:latin typeface="+mj-lt"/>
                        <a:ea typeface="Times New Roman"/>
                        <a:cs typeface="+mn-cs"/>
                      </a:endParaRPr>
                    </a:p>
                    <a:p>
                      <a:r>
                        <a:rPr lang="es-ES" sz="1800" b="1" kern="1200" dirty="0" smtClean="0">
                          <a:solidFill>
                            <a:schemeClr val="bg1"/>
                          </a:solidFill>
                          <a:effectLst/>
                          <a:latin typeface="+mj-lt"/>
                          <a:ea typeface="Times New Roman"/>
                          <a:cs typeface="+mn-cs"/>
                        </a:rPr>
                        <a:t>Tarifas</a:t>
                      </a:r>
                      <a:endParaRPr lang="es-ES" sz="1800" b="1" kern="1200" dirty="0">
                        <a:solidFill>
                          <a:schemeClr val="bg1"/>
                        </a:solidFill>
                        <a:effectLst/>
                        <a:latin typeface="+mj-lt"/>
                        <a:ea typeface="Times New Roman"/>
                        <a:cs typeface="+mn-cs"/>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 Estatales</a:t>
                      </a:r>
                    </a:p>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*Parte general *Parte especial</a:t>
                      </a:r>
                    </a:p>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 Autonómicas</a:t>
                      </a:r>
                    </a:p>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 Estatales no residentes.</a:t>
                      </a:r>
                    </a:p>
                    <a:p>
                      <a:pPr marL="0" marR="0" lvl="0" indent="0" algn="just" defTabSz="914400" rtl="0" eaLnBrk="1" fontAlgn="base" latinLnBrk="0" hangingPunct="1">
                        <a:lnSpc>
                          <a:spcPct val="100000"/>
                        </a:lnSpc>
                        <a:spcBef>
                          <a:spcPct val="0"/>
                        </a:spcBef>
                        <a:spcAft>
                          <a:spcPct val="0"/>
                        </a:spcAft>
                        <a:buClrTx/>
                        <a:buSzTx/>
                        <a:buFontTx/>
                        <a:buNone/>
                        <a:tabLst/>
                        <a:defRPr/>
                      </a:pPr>
                      <a:r>
                        <a:rPr lang="es-ES" sz="1600" b="0" kern="1200" dirty="0" smtClean="0">
                          <a:solidFill>
                            <a:srgbClr val="283583"/>
                          </a:solidFill>
                          <a:latin typeface="Gill Sans MT Light"/>
                          <a:ea typeface="+mn-ea"/>
                          <a:cs typeface="Gill Sans MT Light"/>
                        </a:rPr>
                        <a:t>*Parte general *Parte especial</a:t>
                      </a:r>
                    </a:p>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 Autonómicas no residentes.</a:t>
                      </a:r>
                    </a:p>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*Parte general *Parte especial</a:t>
                      </a: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40000"/>
                      </a:schemeClr>
                    </a:solidFill>
                  </a:tcPr>
                </a:tc>
              </a:tr>
              <a:tr h="683181">
                <a:tc>
                  <a:txBody>
                    <a:bodyPr/>
                    <a:lstStyle/>
                    <a:p>
                      <a:r>
                        <a:rPr lang="es-ES" sz="1800" b="1" kern="1200" dirty="0" smtClean="0">
                          <a:solidFill>
                            <a:schemeClr val="bg1"/>
                          </a:solidFill>
                          <a:effectLst/>
                          <a:latin typeface="+mj-lt"/>
                          <a:ea typeface="Times New Roman"/>
                          <a:cs typeface="+mn-cs"/>
                        </a:rPr>
                        <a:t>Actualizaciones</a:t>
                      </a:r>
                      <a:endParaRPr lang="es-ES" sz="1800" b="1" kern="1200" dirty="0">
                        <a:solidFill>
                          <a:schemeClr val="bg1"/>
                        </a:solidFill>
                        <a:effectLst/>
                        <a:latin typeface="+mj-lt"/>
                        <a:ea typeface="Times New Roman"/>
                        <a:cs typeface="+mn-cs"/>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 Población</a:t>
                      </a:r>
                    </a:p>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 Renta</a:t>
                      </a:r>
                      <a:endParaRPr lang="es-ES" sz="1600" b="0" kern="1200" dirty="0">
                        <a:solidFill>
                          <a:srgbClr val="283583"/>
                        </a:solidFill>
                        <a:latin typeface="Gill Sans MT Light"/>
                        <a:ea typeface="+mn-ea"/>
                        <a:cs typeface="Gill Sans MT Light"/>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40000"/>
                      </a:schemeClr>
                    </a:solidFill>
                  </a:tcPr>
                </a:tc>
              </a:tr>
            </a:tbl>
          </a:graphicData>
        </a:graphic>
      </p:graphicFrame>
    </p:spTree>
    <p:extLst>
      <p:ext uri="{BB962C8B-B14F-4D97-AF65-F5344CB8AC3E}">
        <p14:creationId xmlns:p14="http://schemas.microsoft.com/office/powerpoint/2010/main" xmlns="" val="2564061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71525" y="2562225"/>
            <a:ext cx="1692474" cy="1646605"/>
          </a:xfrm>
          <a:prstGeom prst="rect">
            <a:avLst/>
          </a:prstGeom>
          <a:noFill/>
        </p:spPr>
        <p:txBody>
          <a:bodyPr wrap="square" lIns="0" tIns="0" rIns="0" bIns="0" rtlCol="0">
            <a:spAutoFit/>
          </a:bodyPr>
          <a:lstStyle/>
          <a:p>
            <a:r>
              <a:rPr lang="en-US" sz="10700" dirty="0" smtClean="0">
                <a:solidFill>
                  <a:srgbClr val="009FE3"/>
                </a:solidFill>
                <a:latin typeface="Gill Sans MT Light"/>
                <a:cs typeface="Gill Sans MT Light"/>
              </a:rPr>
              <a:t>04</a:t>
            </a:r>
            <a:endParaRPr lang="en-US" sz="10700" dirty="0">
              <a:solidFill>
                <a:srgbClr val="009FE3"/>
              </a:solidFill>
              <a:latin typeface="Gill Sans MT Light"/>
              <a:cs typeface="Gill Sans MT Light"/>
            </a:endParaRPr>
          </a:p>
        </p:txBody>
      </p:sp>
      <p:cxnSp>
        <p:nvCxnSpPr>
          <p:cNvPr id="15" name="Straight Connector 14"/>
          <p:cNvCxnSpPr/>
          <p:nvPr/>
        </p:nvCxnSpPr>
        <p:spPr>
          <a:xfrm>
            <a:off x="772319" y="2047935"/>
            <a:ext cx="9220200" cy="1588"/>
          </a:xfrm>
          <a:prstGeom prst="line">
            <a:avLst/>
          </a:prstGeom>
          <a:ln w="317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idx="4294967295"/>
          </p:nvPr>
        </p:nvSpPr>
        <p:spPr>
          <a:xfrm>
            <a:off x="0" y="812800"/>
            <a:ext cx="9618663" cy="454025"/>
          </a:xfrm>
          <a:prstGeom prst="rect">
            <a:avLst/>
          </a:prstGeom>
        </p:spPr>
        <p:txBody>
          <a:bodyPr/>
          <a:lstStyle/>
          <a:p>
            <a:r>
              <a:rPr lang="en-US" dirty="0" smtClean="0">
                <a:latin typeface="Gill Sans MT Light"/>
                <a:cs typeface="Gill Sans MT Light"/>
              </a:rPr>
              <a:t>  </a:t>
            </a:r>
            <a:endParaRPr lang="en-US" dirty="0">
              <a:latin typeface="Gill Sans MT Light"/>
              <a:cs typeface="Gill Sans MT Light"/>
            </a:endParaRPr>
          </a:p>
        </p:txBody>
      </p:sp>
      <p:cxnSp>
        <p:nvCxnSpPr>
          <p:cNvPr id="3" name="Straight Connector 2"/>
          <p:cNvCxnSpPr/>
          <p:nvPr/>
        </p:nvCxnSpPr>
        <p:spPr>
          <a:xfrm flipH="1">
            <a:off x="772319" y="2269257"/>
            <a:ext cx="3779912" cy="0"/>
          </a:xfrm>
          <a:prstGeom prst="line">
            <a:avLst/>
          </a:prstGeom>
          <a:ln>
            <a:solidFill>
              <a:srgbClr val="1D3176"/>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71525" y="4573513"/>
            <a:ext cx="3779912" cy="0"/>
          </a:xfrm>
          <a:prstGeom prst="line">
            <a:avLst/>
          </a:prstGeom>
          <a:ln>
            <a:solidFill>
              <a:srgbClr val="1D3176"/>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28802" y="1827917"/>
            <a:ext cx="9813463" cy="369332"/>
          </a:xfrm>
          <a:prstGeom prst="rect">
            <a:avLst/>
          </a:prstGeom>
          <a:noFill/>
        </p:spPr>
        <p:txBody>
          <a:bodyPr wrap="square" lIns="0" tIns="0" rIns="0" bIns="0" rtlCol="0">
            <a:spAutoFit/>
          </a:bodyPr>
          <a:lstStyle/>
          <a:p>
            <a:pPr>
              <a:spcAft>
                <a:spcPts val="600"/>
              </a:spcAft>
            </a:pPr>
            <a:r>
              <a:rPr lang="en-US" sz="2400" b="1" dirty="0" err="1" smtClean="0">
                <a:solidFill>
                  <a:prstClr val="black"/>
                </a:solidFill>
                <a:latin typeface="Gill Sans MT Light"/>
                <a:cs typeface="Gill Sans MT Light"/>
              </a:rPr>
              <a:t>Salidas</a:t>
            </a:r>
            <a:endParaRPr lang="en-US" sz="2400" b="1" dirty="0">
              <a:solidFill>
                <a:prstClr val="black"/>
              </a:solidFill>
              <a:latin typeface="Gill Sans MT Light"/>
              <a:cs typeface="Gill Sans MT Light"/>
            </a:endParaRPr>
          </a:p>
        </p:txBody>
      </p:sp>
    </p:spTree>
    <p:extLst>
      <p:ext uri="{BB962C8B-B14F-4D97-AF65-F5344CB8AC3E}">
        <p14:creationId xmlns:p14="http://schemas.microsoft.com/office/powerpoint/2010/main" xmlns="" val="3031188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Salidas</a:t>
            </a:r>
            <a:r>
              <a:rPr lang="en-US" dirty="0" smtClean="0">
                <a:solidFill>
                  <a:srgbClr val="009FE3"/>
                </a:solidFill>
                <a:latin typeface="Gill Sans MT Light"/>
                <a:cs typeface="Gill Sans MT Light"/>
              </a:rPr>
              <a:t> (1)</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537459"/>
            <a:ext cx="9922346" cy="5412318"/>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175" algn="just" defTabSz="457200">
              <a:spcBef>
                <a:spcPts val="700"/>
              </a:spcBef>
              <a:buClr>
                <a:srgbClr val="1D3176"/>
              </a:buClr>
              <a:buSzPct val="2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ea typeface="Verdana" pitchFamily="34" charset="0"/>
              <a:cs typeface="Verdana" pitchFamily="34" charset="0"/>
            </a:endParaRPr>
          </a:p>
          <a:p>
            <a:pPr marL="288925" indent="-285750" algn="just">
              <a:spcBef>
                <a:spcPts val="700"/>
              </a:spcBef>
              <a:buClr>
                <a:srgbClr val="1D3176"/>
              </a:buClr>
              <a:buSzPct val="13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800" b="1" dirty="0">
                <a:solidFill>
                  <a:srgbClr val="283583"/>
                </a:solidFill>
                <a:ea typeface="Verdana" pitchFamily="34" charset="0"/>
                <a:cs typeface="Verdana" pitchFamily="34" charset="0"/>
              </a:rPr>
              <a:t>Resultados</a:t>
            </a:r>
            <a:r>
              <a:rPr lang="es-ES" sz="1800" dirty="0">
                <a:solidFill>
                  <a:srgbClr val="283583"/>
                </a:solidFill>
                <a:ea typeface="Verdana" pitchFamily="34" charset="0"/>
                <a:cs typeface="Verdana" pitchFamily="34" charset="0"/>
              </a:rPr>
              <a:t>: </a:t>
            </a:r>
          </a:p>
          <a:p>
            <a:pPr marL="746125" lvl="1" indent="-285750" algn="just">
              <a:spcBef>
                <a:spcPts val="700"/>
              </a:spcBef>
              <a:buClr>
                <a:srgbClr val="1D3176"/>
              </a:buClr>
              <a:buSzPct val="13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800" dirty="0">
                <a:solidFill>
                  <a:srgbClr val="283583"/>
                </a:solidFill>
                <a:ea typeface="Verdana" pitchFamily="34" charset="0"/>
                <a:cs typeface="Verdana" pitchFamily="34" charset="0"/>
              </a:rPr>
              <a:t>Tras hacer la liquidación se procede a:</a:t>
            </a:r>
          </a:p>
          <a:p>
            <a:pPr marL="1203325" lvl="2" indent="-285750" algn="just">
              <a:spcBef>
                <a:spcPts val="700"/>
              </a:spcBef>
              <a:buClr>
                <a:srgbClr val="1D3176"/>
              </a:buClr>
              <a:buSzPct val="13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800" b="1" dirty="0">
                <a:solidFill>
                  <a:srgbClr val="283583"/>
                </a:solidFill>
                <a:ea typeface="Verdana" pitchFamily="34" charset="0"/>
                <a:cs typeface="Verdana" pitchFamily="34" charset="0"/>
              </a:rPr>
              <a:t>Cálculo de agregados</a:t>
            </a:r>
          </a:p>
          <a:p>
            <a:pPr marL="1660525" lvl="3" indent="-285750" algn="just">
              <a:spcBef>
                <a:spcPts val="700"/>
              </a:spcBef>
              <a:buClr>
                <a:srgbClr val="1D3176"/>
              </a:buClr>
              <a:buSzPct val="13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800" b="1" dirty="0">
                <a:solidFill>
                  <a:srgbClr val="283583"/>
                </a:solidFill>
                <a:ea typeface="Verdana" pitchFamily="34" charset="0"/>
                <a:cs typeface="Verdana" pitchFamily="34" charset="0"/>
              </a:rPr>
              <a:t>Recaudación final</a:t>
            </a:r>
            <a:r>
              <a:rPr lang="es-ES" sz="1800" dirty="0">
                <a:solidFill>
                  <a:srgbClr val="283583"/>
                </a:solidFill>
                <a:ea typeface="Verdana" pitchFamily="34" charset="0"/>
                <a:cs typeface="Verdana" pitchFamily="34" charset="0"/>
              </a:rPr>
              <a:t>, tanto del escenario base como de la simulación (incremento / decremento recaudación)</a:t>
            </a:r>
          </a:p>
          <a:p>
            <a:pPr marL="1660525" lvl="3" indent="-285750" algn="just">
              <a:spcBef>
                <a:spcPts val="700"/>
              </a:spcBef>
              <a:buClr>
                <a:srgbClr val="1D3176"/>
              </a:buClr>
              <a:buSzPct val="13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800" b="1" dirty="0">
                <a:solidFill>
                  <a:srgbClr val="283583"/>
                </a:solidFill>
                <a:ea typeface="Verdana" pitchFamily="34" charset="0"/>
                <a:cs typeface="Verdana" pitchFamily="34" charset="0"/>
              </a:rPr>
              <a:t>Ganadores y perdedores por CCAA</a:t>
            </a:r>
            <a:r>
              <a:rPr lang="es-ES" sz="1800" dirty="0">
                <a:solidFill>
                  <a:srgbClr val="283583"/>
                </a:solidFill>
                <a:ea typeface="Verdana" pitchFamily="34" charset="0"/>
                <a:cs typeface="Verdana" pitchFamily="34" charset="0"/>
              </a:rPr>
              <a:t>, tipos marginales, </a:t>
            </a:r>
            <a:r>
              <a:rPr lang="es-ES" sz="1800" dirty="0" err="1">
                <a:solidFill>
                  <a:srgbClr val="283583"/>
                </a:solidFill>
                <a:ea typeface="Verdana" pitchFamily="34" charset="0"/>
                <a:cs typeface="Verdana" pitchFamily="34" charset="0"/>
              </a:rPr>
              <a:t>decilas</a:t>
            </a:r>
            <a:r>
              <a:rPr lang="es-ES" sz="1800" dirty="0">
                <a:solidFill>
                  <a:srgbClr val="283583"/>
                </a:solidFill>
                <a:ea typeface="Verdana" pitchFamily="34" charset="0"/>
                <a:cs typeface="Verdana" pitchFamily="34" charset="0"/>
              </a:rPr>
              <a:t> de renta, etc.</a:t>
            </a:r>
          </a:p>
          <a:p>
            <a:pPr marL="1203325" lvl="2" indent="-285750" algn="just">
              <a:spcBef>
                <a:spcPts val="700"/>
              </a:spcBef>
              <a:buClr>
                <a:srgbClr val="1D3176"/>
              </a:buClr>
              <a:buSzPct val="13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800" b="1" dirty="0">
                <a:solidFill>
                  <a:srgbClr val="283583"/>
                </a:solidFill>
                <a:ea typeface="Verdana" pitchFamily="34" charset="0"/>
                <a:cs typeface="Verdana" pitchFamily="34" charset="0"/>
              </a:rPr>
              <a:t>Índices de desigualdad, progresividad y redistribución</a:t>
            </a:r>
          </a:p>
          <a:p>
            <a:pPr marL="1660525" lvl="3" indent="-285750" algn="just">
              <a:spcBef>
                <a:spcPts val="700"/>
              </a:spcBef>
              <a:buClr>
                <a:srgbClr val="1D3176"/>
              </a:buClr>
              <a:buSzPct val="13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800" dirty="0" err="1">
                <a:solidFill>
                  <a:srgbClr val="283583"/>
                </a:solidFill>
                <a:ea typeface="Verdana" pitchFamily="34" charset="0"/>
                <a:cs typeface="Verdana" pitchFamily="34" charset="0"/>
              </a:rPr>
              <a:t>Gini</a:t>
            </a:r>
            <a:r>
              <a:rPr lang="es-ES" sz="1800" dirty="0">
                <a:solidFill>
                  <a:srgbClr val="283583"/>
                </a:solidFill>
                <a:ea typeface="Verdana" pitchFamily="34" charset="0"/>
                <a:cs typeface="Verdana" pitchFamily="34" charset="0"/>
              </a:rPr>
              <a:t>, </a:t>
            </a:r>
            <a:r>
              <a:rPr lang="es-ES" sz="1800" dirty="0" err="1">
                <a:solidFill>
                  <a:srgbClr val="283583"/>
                </a:solidFill>
                <a:ea typeface="Verdana" pitchFamily="34" charset="0"/>
                <a:cs typeface="Verdana" pitchFamily="34" charset="0"/>
              </a:rPr>
              <a:t>Kakwani</a:t>
            </a:r>
            <a:r>
              <a:rPr lang="es-ES" sz="1800" dirty="0">
                <a:solidFill>
                  <a:srgbClr val="283583"/>
                </a:solidFill>
                <a:ea typeface="Verdana" pitchFamily="34" charset="0"/>
                <a:cs typeface="Verdana" pitchFamily="34" charset="0"/>
              </a:rPr>
              <a:t>, </a:t>
            </a:r>
            <a:r>
              <a:rPr lang="es-ES" sz="1800" dirty="0" err="1">
                <a:solidFill>
                  <a:srgbClr val="283583"/>
                </a:solidFill>
                <a:ea typeface="Verdana" pitchFamily="34" charset="0"/>
                <a:cs typeface="Verdana" pitchFamily="34" charset="0"/>
              </a:rPr>
              <a:t>Reynols-Smolensky</a:t>
            </a:r>
            <a:endParaRPr lang="es-ES" sz="1800" dirty="0">
              <a:solidFill>
                <a:srgbClr val="283583"/>
              </a:solidFill>
              <a:ea typeface="Verdana" pitchFamily="34" charset="0"/>
              <a:cs typeface="Verdana" pitchFamily="34" charset="0"/>
            </a:endParaRPr>
          </a:p>
          <a:p>
            <a:pPr marL="746125" lvl="1" indent="-285750" algn="just">
              <a:spcBef>
                <a:spcPts val="700"/>
              </a:spcBef>
              <a:buClr>
                <a:srgbClr val="1D3176"/>
              </a:buClr>
              <a:buSzPct val="13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800" dirty="0">
                <a:solidFill>
                  <a:srgbClr val="283583"/>
                </a:solidFill>
                <a:ea typeface="Verdana" pitchFamily="34" charset="0"/>
                <a:cs typeface="Verdana" pitchFamily="34" charset="0"/>
              </a:rPr>
              <a:t>Los resultados se </a:t>
            </a:r>
            <a:r>
              <a:rPr lang="es-ES" sz="1800" b="1" dirty="0">
                <a:solidFill>
                  <a:srgbClr val="283583"/>
                </a:solidFill>
                <a:ea typeface="Verdana" pitchFamily="34" charset="0"/>
                <a:cs typeface="Verdana" pitchFamily="34" charset="0"/>
              </a:rPr>
              <a:t>exportan</a:t>
            </a:r>
            <a:r>
              <a:rPr lang="es-ES" sz="1800" dirty="0">
                <a:solidFill>
                  <a:srgbClr val="283583"/>
                </a:solidFill>
                <a:ea typeface="Verdana" pitchFamily="34" charset="0"/>
                <a:cs typeface="Verdana" pitchFamily="34" charset="0"/>
              </a:rPr>
              <a:t> a una </a:t>
            </a:r>
            <a:r>
              <a:rPr lang="es-ES" sz="1800" b="1" dirty="0">
                <a:solidFill>
                  <a:srgbClr val="283583"/>
                </a:solidFill>
                <a:ea typeface="Verdana" pitchFamily="34" charset="0"/>
                <a:cs typeface="Verdana" pitchFamily="34" charset="0"/>
              </a:rPr>
              <a:t>tabla Excel</a:t>
            </a:r>
            <a:r>
              <a:rPr lang="es-ES" sz="1800" dirty="0">
                <a:solidFill>
                  <a:srgbClr val="283583"/>
                </a:solidFill>
                <a:ea typeface="Verdana" pitchFamily="34" charset="0"/>
                <a:cs typeface="Verdana" pitchFamily="34" charset="0"/>
              </a:rPr>
              <a:t>.</a:t>
            </a:r>
          </a:p>
          <a:p>
            <a:pPr marL="288925" indent="-285750" algn="just" defTabSz="457200">
              <a:spcBef>
                <a:spcPts val="700"/>
              </a:spcBef>
              <a:buClr>
                <a:srgbClr val="1D3176"/>
              </a:buClr>
              <a:buSzPct val="13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99314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Salidas</a:t>
            </a:r>
            <a:r>
              <a:rPr lang="en-US" dirty="0" smtClean="0">
                <a:solidFill>
                  <a:srgbClr val="009FE3"/>
                </a:solidFill>
                <a:latin typeface="Gill Sans MT Light"/>
                <a:cs typeface="Gill Sans MT Light"/>
              </a:rPr>
              <a:t> (2)</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537459"/>
            <a:ext cx="9922346" cy="5412318"/>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175" algn="just" defTabSz="457200">
              <a:spcBef>
                <a:spcPts val="700"/>
              </a:spcBef>
              <a:buClr>
                <a:srgbClr val="1D3176"/>
              </a:buClr>
              <a:buSzPct val="2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xmlns="" val="2231412087"/>
              </p:ext>
            </p:extLst>
          </p:nvPr>
        </p:nvGraphicFramePr>
        <p:xfrm>
          <a:off x="325698" y="1349786"/>
          <a:ext cx="9987172" cy="5816015"/>
        </p:xfrm>
        <a:graphic>
          <a:graphicData uri="http://schemas.openxmlformats.org/drawingml/2006/table">
            <a:tbl>
              <a:tblPr/>
              <a:tblGrid>
                <a:gridCol w="1158833"/>
                <a:gridCol w="6092036"/>
                <a:gridCol w="2736303"/>
              </a:tblGrid>
              <a:tr h="66554">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a:spcAft>
                          <a:spcPts val="0"/>
                        </a:spcAft>
                      </a:pPr>
                      <a:r>
                        <a:rPr lang="es-ES" sz="1100" b="1" kern="1200" dirty="0" smtClean="0">
                          <a:solidFill>
                            <a:schemeClr val="bg1"/>
                          </a:solidFill>
                          <a:latin typeface="+mj-lt"/>
                          <a:ea typeface="Verdana" pitchFamily="34" charset="0"/>
                          <a:cs typeface="Verdana" pitchFamily="34" charset="0"/>
                        </a:rPr>
                        <a:t>Resultados</a:t>
                      </a:r>
                      <a:endParaRPr lang="es-ES" sz="1100" b="1" kern="1200" dirty="0">
                        <a:solidFill>
                          <a:schemeClr val="bg1"/>
                        </a:solidFill>
                        <a:latin typeface="+mj-lt"/>
                        <a:ea typeface="Verdana" pitchFamily="34" charset="0"/>
                        <a:cs typeface="Verdana" pitchFamily="34" charset="0"/>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a:spcAft>
                          <a:spcPts val="0"/>
                        </a:spcAft>
                      </a:pPr>
                      <a:r>
                        <a:rPr lang="es-ES" sz="1100" b="1" kern="1200" dirty="0" smtClean="0">
                          <a:solidFill>
                            <a:schemeClr val="bg1"/>
                          </a:solidFill>
                          <a:latin typeface="+mj-lt"/>
                          <a:ea typeface="Verdana" pitchFamily="34" charset="0"/>
                          <a:cs typeface="Verdana" pitchFamily="34" charset="0"/>
                        </a:rPr>
                        <a:t>Descripción</a:t>
                      </a:r>
                      <a:endParaRPr lang="es-ES" sz="1100" b="1" kern="1200" dirty="0">
                        <a:solidFill>
                          <a:schemeClr val="bg1"/>
                        </a:solidFill>
                        <a:latin typeface="+mj-lt"/>
                        <a:ea typeface="Verdana" pitchFamily="34" charset="0"/>
                        <a:cs typeface="Verdana" pitchFamily="34" charset="0"/>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a:spcAft>
                          <a:spcPts val="0"/>
                        </a:spcAft>
                      </a:pPr>
                      <a:endParaRPr lang="es-ES" sz="1000" b="1" kern="1200" dirty="0">
                        <a:solidFill>
                          <a:schemeClr val="bg1"/>
                        </a:solidFill>
                        <a:latin typeface="+mj-lt"/>
                        <a:ea typeface="Verdana" pitchFamily="34" charset="0"/>
                        <a:cs typeface="Verdana" pitchFamily="34" charset="0"/>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r>
              <a:tr h="940398">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algn="just">
                        <a:spcAft>
                          <a:spcPts val="0"/>
                        </a:spcAft>
                      </a:pPr>
                      <a:endParaRPr lang="es-ES" sz="1100" b="1" kern="1200" dirty="0" smtClean="0">
                        <a:solidFill>
                          <a:srgbClr val="245CBB"/>
                        </a:solidFill>
                        <a:latin typeface="+mj-lt"/>
                        <a:ea typeface="Verdana" pitchFamily="34" charset="0"/>
                        <a:cs typeface="Verdana" pitchFamily="34" charset="0"/>
                      </a:endParaRPr>
                    </a:p>
                    <a:p>
                      <a:pPr algn="just">
                        <a:spcAft>
                          <a:spcPts val="0"/>
                        </a:spcAft>
                      </a:pPr>
                      <a:r>
                        <a:rPr lang="es-ES" sz="1100" b="1" kern="1200" dirty="0" smtClean="0">
                          <a:solidFill>
                            <a:srgbClr val="245CBB"/>
                          </a:solidFill>
                          <a:latin typeface="+mj-lt"/>
                          <a:ea typeface="Verdana" pitchFamily="34" charset="0"/>
                          <a:cs typeface="Verdana" pitchFamily="34" charset="0"/>
                        </a:rPr>
                        <a:t> Agregados</a:t>
                      </a:r>
                      <a:endParaRPr lang="es-ES" sz="1100" b="1" kern="1200" dirty="0">
                        <a:solidFill>
                          <a:srgbClr val="245CBB"/>
                        </a:solidFill>
                        <a:latin typeface="+mj-lt"/>
                        <a:ea typeface="Verdana" pitchFamily="34" charset="0"/>
                        <a:cs typeface="Verdana" pitchFamily="34" charset="0"/>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a:spcAft>
                          <a:spcPts val="0"/>
                        </a:spcAft>
                      </a:pPr>
                      <a:r>
                        <a:rPr lang="es-ES" sz="1100" kern="1200" dirty="0" smtClean="0">
                          <a:solidFill>
                            <a:schemeClr val="tx1"/>
                          </a:solidFill>
                          <a:effectLst/>
                          <a:latin typeface="+mn-lt"/>
                          <a:ea typeface="+mn-ea"/>
                          <a:cs typeface="+mn-cs"/>
                        </a:rPr>
                        <a:t>- Información sobre el nº de declaraciones utilizadas, así como las siguientes variables referidas a los datos de la AEAT, la situación simulada y la situación de referencia, computando las diferencias entre las mismas.</a:t>
                      </a:r>
                      <a:endParaRPr lang="es-ES" sz="1100" b="0" kern="1200" dirty="0">
                        <a:solidFill>
                          <a:srgbClr val="000000"/>
                        </a:solidFill>
                        <a:latin typeface="+mj-lt"/>
                        <a:ea typeface="Verdana" pitchFamily="34" charset="0"/>
                        <a:cs typeface="Verdana" pitchFamily="34" charset="0"/>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r>
                        <a:rPr lang="es-ES" sz="1000" kern="1200" dirty="0" smtClean="0">
                          <a:solidFill>
                            <a:schemeClr val="tx1"/>
                          </a:solidFill>
                          <a:effectLst/>
                          <a:latin typeface="+mn-lt"/>
                          <a:ea typeface="+mn-ea"/>
                          <a:cs typeface="+mn-cs"/>
                        </a:rPr>
                        <a:t>– Renta antes de impuestos.</a:t>
                      </a:r>
                    </a:p>
                    <a:p>
                      <a:r>
                        <a:rPr lang="es-ES" sz="1000" kern="1200" dirty="0" smtClean="0">
                          <a:solidFill>
                            <a:schemeClr val="tx1"/>
                          </a:solidFill>
                          <a:effectLst/>
                          <a:latin typeface="+mn-lt"/>
                          <a:ea typeface="+mn-ea"/>
                          <a:cs typeface="+mn-cs"/>
                        </a:rPr>
                        <a:t>– Cuota resultante de la autoliquidación.</a:t>
                      </a:r>
                    </a:p>
                    <a:p>
                      <a:r>
                        <a:rPr lang="es-ES" sz="1000" kern="1200" dirty="0" smtClean="0">
                          <a:solidFill>
                            <a:schemeClr val="tx1"/>
                          </a:solidFill>
                          <a:effectLst/>
                          <a:latin typeface="+mn-lt"/>
                          <a:ea typeface="+mn-ea"/>
                          <a:cs typeface="+mn-cs"/>
                        </a:rPr>
                        <a:t>– Renta después de impuestos.</a:t>
                      </a:r>
                    </a:p>
                    <a:p>
                      <a:r>
                        <a:rPr lang="es-ES" sz="1000" kern="1200" dirty="0" smtClean="0">
                          <a:solidFill>
                            <a:schemeClr val="tx1"/>
                          </a:solidFill>
                          <a:effectLst/>
                          <a:latin typeface="+mn-lt"/>
                          <a:ea typeface="+mn-ea"/>
                          <a:cs typeface="+mn-cs"/>
                        </a:rPr>
                        <a:t>– Base liquidable.</a:t>
                      </a:r>
                    </a:p>
                    <a:p>
                      <a:r>
                        <a:rPr lang="es-ES" sz="1000" kern="1200" dirty="0" smtClean="0">
                          <a:solidFill>
                            <a:schemeClr val="tx1"/>
                          </a:solidFill>
                          <a:effectLst/>
                          <a:latin typeface="+mn-lt"/>
                          <a:ea typeface="+mn-ea"/>
                          <a:cs typeface="+mn-cs"/>
                        </a:rPr>
                        <a:t>– Reducciones.</a:t>
                      </a:r>
                    </a:p>
                    <a:p>
                      <a:r>
                        <a:rPr lang="es-ES" sz="1000" kern="1200" dirty="0" smtClean="0">
                          <a:solidFill>
                            <a:schemeClr val="tx1"/>
                          </a:solidFill>
                          <a:effectLst/>
                          <a:latin typeface="+mn-lt"/>
                          <a:ea typeface="+mn-ea"/>
                          <a:cs typeface="+mn-cs"/>
                        </a:rPr>
                        <a:t>– Resto de reducciones (deducciones).</a:t>
                      </a: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r>
              <a:tr h="490376">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r>
                        <a:rPr lang="es-ES" sz="1100" b="1" kern="1200" dirty="0" smtClean="0">
                          <a:solidFill>
                            <a:srgbClr val="245CBB"/>
                          </a:solidFill>
                          <a:latin typeface="+mj-lt"/>
                          <a:ea typeface="Verdana" pitchFamily="34" charset="0"/>
                          <a:cs typeface="Verdana" pitchFamily="34" charset="0"/>
                        </a:rPr>
                        <a:t>Tipos marginales</a:t>
                      </a:r>
                      <a:endParaRPr lang="es-ES" sz="1100" b="1" kern="1200" dirty="0">
                        <a:solidFill>
                          <a:srgbClr val="245CBB"/>
                        </a:solidFill>
                        <a:latin typeface="+mj-lt"/>
                        <a:ea typeface="Verdana" pitchFamily="34" charset="0"/>
                        <a:cs typeface="Verdana" pitchFamily="34" charset="0"/>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a:spcAft>
                          <a:spcPts val="0"/>
                        </a:spcAft>
                      </a:pPr>
                      <a:r>
                        <a:rPr lang="es-ES" sz="1100" kern="1200" dirty="0" smtClean="0">
                          <a:solidFill>
                            <a:schemeClr val="tx1"/>
                          </a:solidFill>
                          <a:effectLst/>
                          <a:latin typeface="+mn-lt"/>
                          <a:ea typeface="+mn-ea"/>
                          <a:cs typeface="+mn-cs"/>
                        </a:rPr>
                        <a:t>- Información sobre la cuota resultante de la autoliquidación CRA clasificada por tipos marginales de la base general y la base especial.</a:t>
                      </a:r>
                    </a:p>
                    <a:p>
                      <a:pPr>
                        <a:spcAft>
                          <a:spcPts val="0"/>
                        </a:spcAft>
                      </a:pPr>
                      <a:r>
                        <a:rPr lang="es-ES" sz="1100" kern="1200" dirty="0" smtClean="0">
                          <a:solidFill>
                            <a:schemeClr val="tx1"/>
                          </a:solidFill>
                          <a:effectLst/>
                          <a:latin typeface="+mn-lt"/>
                          <a:ea typeface="+mn-ea"/>
                          <a:cs typeface="+mn-cs"/>
                        </a:rPr>
                        <a:t>- Incluye la población que se concentra en cada tramo, el total de CRA antes y después de la reforma y la media de CRA antes y después de la reforma.</a:t>
                      </a:r>
                      <a:endParaRPr lang="es-ES" sz="1100" b="0" kern="1200" dirty="0">
                        <a:solidFill>
                          <a:srgbClr val="000000"/>
                        </a:solidFill>
                        <a:latin typeface="+mj-lt"/>
                        <a:ea typeface="Verdana" pitchFamily="34" charset="0"/>
                        <a:cs typeface="Verdana" pitchFamily="34" charset="0"/>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algn="ctr">
                        <a:spcAft>
                          <a:spcPts val="0"/>
                        </a:spcAft>
                      </a:pPr>
                      <a:endParaRPr lang="es-ES" sz="1000" b="0" kern="1200" dirty="0">
                        <a:solidFill>
                          <a:srgbClr val="000000"/>
                        </a:solidFill>
                        <a:latin typeface="+mj-lt"/>
                        <a:ea typeface="Verdana" pitchFamily="34" charset="0"/>
                        <a:cs typeface="Verdana" pitchFamily="34" charset="0"/>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r>
              <a:tr h="490376">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r>
                        <a:rPr lang="es-ES" sz="1100" b="1" kern="1200" dirty="0" smtClean="0">
                          <a:solidFill>
                            <a:srgbClr val="245CBB"/>
                          </a:solidFill>
                          <a:latin typeface="+mj-lt"/>
                          <a:ea typeface="Verdana" pitchFamily="34" charset="0"/>
                          <a:cs typeface="Verdana" pitchFamily="34" charset="0"/>
                        </a:rPr>
                        <a:t>índices</a:t>
                      </a:r>
                      <a:endParaRPr lang="es-ES" sz="1100" b="1" kern="1200" dirty="0">
                        <a:solidFill>
                          <a:srgbClr val="245CBB"/>
                        </a:solidFill>
                        <a:latin typeface="+mj-lt"/>
                        <a:ea typeface="Verdana" pitchFamily="34" charset="0"/>
                        <a:cs typeface="Verdana" pitchFamily="34" charset="0"/>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a:spcAft>
                          <a:spcPts val="0"/>
                        </a:spcAft>
                      </a:pPr>
                      <a:r>
                        <a:rPr lang="es-ES" sz="1100" kern="1200" dirty="0" smtClean="0">
                          <a:solidFill>
                            <a:schemeClr val="tx1"/>
                          </a:solidFill>
                          <a:effectLst/>
                          <a:latin typeface="+mn-lt"/>
                          <a:ea typeface="+mn-ea"/>
                          <a:cs typeface="+mn-cs"/>
                        </a:rPr>
                        <a:t>En este apartado se calculan los siguientes índices.</a:t>
                      </a:r>
                      <a:endParaRPr lang="es-ES" sz="1100" b="0" kern="1200" dirty="0">
                        <a:solidFill>
                          <a:srgbClr val="000000"/>
                        </a:solidFill>
                        <a:latin typeface="+mj-lt"/>
                        <a:ea typeface="Verdana" pitchFamily="34" charset="0"/>
                        <a:cs typeface="Verdana" pitchFamily="34" charset="0"/>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marL="0" algn="l" defTabSz="914400" rtl="0" eaLnBrk="1" latinLnBrk="0" hangingPunct="1"/>
                      <a:r>
                        <a:rPr lang="es-ES" sz="1000" kern="1200" dirty="0" smtClean="0">
                          <a:solidFill>
                            <a:schemeClr val="tx1"/>
                          </a:solidFill>
                          <a:effectLst/>
                          <a:latin typeface="+mn-lt"/>
                          <a:ea typeface="+mn-ea"/>
                          <a:cs typeface="+mn-cs"/>
                        </a:rPr>
                        <a:t>– Í. de </a:t>
                      </a:r>
                      <a:r>
                        <a:rPr lang="es-ES" sz="1000" kern="1200" dirty="0" err="1" smtClean="0">
                          <a:solidFill>
                            <a:schemeClr val="tx1"/>
                          </a:solidFill>
                          <a:effectLst/>
                          <a:latin typeface="+mn-lt"/>
                          <a:ea typeface="+mn-ea"/>
                          <a:cs typeface="+mn-cs"/>
                        </a:rPr>
                        <a:t>Gini</a:t>
                      </a:r>
                      <a:r>
                        <a:rPr lang="es-ES" sz="1000" kern="1200" dirty="0" smtClean="0">
                          <a:solidFill>
                            <a:schemeClr val="tx1"/>
                          </a:solidFill>
                          <a:effectLst/>
                          <a:latin typeface="+mn-lt"/>
                          <a:ea typeface="+mn-ea"/>
                          <a:cs typeface="+mn-cs"/>
                        </a:rPr>
                        <a:t> Renta Antes de Impuestos (RAI).</a:t>
                      </a:r>
                    </a:p>
                    <a:p>
                      <a:pPr marL="0" algn="l" defTabSz="914400" rtl="0" eaLnBrk="1" latinLnBrk="0" hangingPunct="1"/>
                      <a:r>
                        <a:rPr lang="es-ES" sz="1000" kern="1200" dirty="0" smtClean="0">
                          <a:solidFill>
                            <a:schemeClr val="tx1"/>
                          </a:solidFill>
                          <a:effectLst/>
                          <a:latin typeface="+mn-lt"/>
                          <a:ea typeface="+mn-ea"/>
                          <a:cs typeface="+mn-cs"/>
                        </a:rPr>
                        <a:t>– Í. </a:t>
                      </a:r>
                      <a:r>
                        <a:rPr lang="es-ES" sz="1000" kern="1200" dirty="0" err="1" smtClean="0">
                          <a:solidFill>
                            <a:schemeClr val="tx1"/>
                          </a:solidFill>
                          <a:effectLst/>
                          <a:latin typeface="+mn-lt"/>
                          <a:ea typeface="+mn-ea"/>
                          <a:cs typeface="+mn-cs"/>
                        </a:rPr>
                        <a:t>Gini</a:t>
                      </a:r>
                      <a:r>
                        <a:rPr lang="es-ES" sz="1000" kern="1200" dirty="0" smtClean="0">
                          <a:solidFill>
                            <a:schemeClr val="tx1"/>
                          </a:solidFill>
                          <a:effectLst/>
                          <a:latin typeface="+mn-lt"/>
                          <a:ea typeface="+mn-ea"/>
                          <a:cs typeface="+mn-cs"/>
                        </a:rPr>
                        <a:t> Renta Después de Impuestos (RDI).</a:t>
                      </a:r>
                    </a:p>
                    <a:p>
                      <a:pPr marL="0" algn="l" defTabSz="914400" rtl="0" eaLnBrk="1" latinLnBrk="0" hangingPunct="1"/>
                      <a:r>
                        <a:rPr lang="es-ES" sz="1000" kern="1200" dirty="0" smtClean="0">
                          <a:solidFill>
                            <a:schemeClr val="tx1"/>
                          </a:solidFill>
                          <a:effectLst/>
                          <a:latin typeface="+mn-lt"/>
                          <a:ea typeface="+mn-ea"/>
                          <a:cs typeface="+mn-cs"/>
                        </a:rPr>
                        <a:t>– Í. de Concentración RDI ordenado por RAI.</a:t>
                      </a:r>
                    </a:p>
                    <a:p>
                      <a:pPr marL="0" algn="l" defTabSz="914400" rtl="0" eaLnBrk="1" latinLnBrk="0" hangingPunct="1"/>
                      <a:r>
                        <a:rPr lang="es-ES" sz="1000" kern="1200" dirty="0" smtClean="0">
                          <a:solidFill>
                            <a:schemeClr val="tx1"/>
                          </a:solidFill>
                          <a:effectLst/>
                          <a:latin typeface="+mn-lt"/>
                          <a:ea typeface="+mn-ea"/>
                          <a:cs typeface="+mn-cs"/>
                        </a:rPr>
                        <a:t>– Í. de Concentración CRA ordenado por RAI.</a:t>
                      </a:r>
                    </a:p>
                    <a:p>
                      <a:pPr marL="0" algn="l" defTabSz="914400" rtl="0" eaLnBrk="1" latinLnBrk="0" hangingPunct="1"/>
                      <a:r>
                        <a:rPr lang="es-ES" sz="1000" kern="1200" dirty="0" smtClean="0">
                          <a:solidFill>
                            <a:schemeClr val="tx1"/>
                          </a:solidFill>
                          <a:effectLst/>
                          <a:latin typeface="+mn-lt"/>
                          <a:ea typeface="+mn-ea"/>
                          <a:cs typeface="+mn-cs"/>
                        </a:rPr>
                        <a:t>– Í de Reynolds y </a:t>
                      </a:r>
                      <a:r>
                        <a:rPr lang="es-ES" sz="1000" kern="1200" dirty="0" err="1" smtClean="0">
                          <a:solidFill>
                            <a:schemeClr val="tx1"/>
                          </a:solidFill>
                          <a:effectLst/>
                          <a:latin typeface="+mn-lt"/>
                          <a:ea typeface="+mn-ea"/>
                          <a:cs typeface="+mn-cs"/>
                        </a:rPr>
                        <a:t>Smolensky</a:t>
                      </a:r>
                      <a:r>
                        <a:rPr lang="es-ES" sz="1000" kern="1200" dirty="0" smtClean="0">
                          <a:solidFill>
                            <a:schemeClr val="tx1"/>
                          </a:solidFill>
                          <a:effectLst/>
                          <a:latin typeface="+mn-lt"/>
                          <a:ea typeface="+mn-ea"/>
                          <a:cs typeface="+mn-cs"/>
                        </a:rPr>
                        <a:t>.</a:t>
                      </a:r>
                    </a:p>
                    <a:p>
                      <a:pPr marL="0" algn="l" defTabSz="914400" rtl="0" eaLnBrk="1" latinLnBrk="0" hangingPunct="1"/>
                      <a:r>
                        <a:rPr lang="es-ES" sz="1000" kern="1200" dirty="0" smtClean="0">
                          <a:solidFill>
                            <a:schemeClr val="tx1"/>
                          </a:solidFill>
                          <a:effectLst/>
                          <a:latin typeface="+mn-lt"/>
                          <a:ea typeface="+mn-ea"/>
                          <a:cs typeface="+mn-cs"/>
                        </a:rPr>
                        <a:t>– Í. de </a:t>
                      </a:r>
                      <a:r>
                        <a:rPr lang="es-ES" sz="1000" kern="1200" dirty="0" err="1" smtClean="0">
                          <a:solidFill>
                            <a:schemeClr val="tx1"/>
                          </a:solidFill>
                          <a:effectLst/>
                          <a:latin typeface="+mn-lt"/>
                          <a:ea typeface="+mn-ea"/>
                          <a:cs typeface="+mn-cs"/>
                        </a:rPr>
                        <a:t>Kakwani</a:t>
                      </a:r>
                      <a:r>
                        <a:rPr lang="es-ES" sz="1000" kern="1200" dirty="0" smtClean="0">
                          <a:solidFill>
                            <a:schemeClr val="tx1"/>
                          </a:solidFill>
                          <a:effectLst/>
                          <a:latin typeface="+mn-lt"/>
                          <a:ea typeface="+mn-ea"/>
                          <a:cs typeface="+mn-cs"/>
                        </a:rPr>
                        <a:t>.</a:t>
                      </a:r>
                      <a:endParaRPr lang="es-ES" sz="1000" kern="1200" dirty="0">
                        <a:solidFill>
                          <a:schemeClr val="tx1"/>
                        </a:solidFill>
                        <a:effectLst/>
                        <a:latin typeface="+mn-lt"/>
                        <a:ea typeface="+mn-ea"/>
                        <a:cs typeface="+mn-cs"/>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r>
              <a:tr h="317081">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r>
                        <a:rPr lang="es-ES" sz="1100" b="1" kern="1200" dirty="0" err="1" smtClean="0">
                          <a:solidFill>
                            <a:srgbClr val="245CBB"/>
                          </a:solidFill>
                          <a:latin typeface="+mj-lt"/>
                          <a:ea typeface="Verdana" pitchFamily="34" charset="0"/>
                          <a:cs typeface="Verdana" pitchFamily="34" charset="0"/>
                        </a:rPr>
                        <a:t>Decilas</a:t>
                      </a:r>
                      <a:endParaRPr lang="es-ES" sz="1100" b="1" kern="1200" dirty="0">
                        <a:solidFill>
                          <a:srgbClr val="245CBB"/>
                        </a:solidFill>
                        <a:latin typeface="+mj-lt"/>
                        <a:ea typeface="Verdana" pitchFamily="34" charset="0"/>
                        <a:cs typeface="Verdana" pitchFamily="34" charset="0"/>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r>
                        <a:rPr lang="es-ES" sz="1100" kern="1200" dirty="0" smtClean="0">
                          <a:solidFill>
                            <a:schemeClr val="tx1"/>
                          </a:solidFill>
                          <a:effectLst/>
                          <a:latin typeface="+mn-lt"/>
                          <a:ea typeface="+mn-ea"/>
                          <a:cs typeface="+mn-cs"/>
                        </a:rPr>
                        <a:t>La información se construye ordenando a los declarantes por su renta antes de impuestos. Para cada </a:t>
                      </a:r>
                      <a:r>
                        <a:rPr lang="es-ES" sz="1100" kern="1200" dirty="0" err="1" smtClean="0">
                          <a:solidFill>
                            <a:schemeClr val="tx1"/>
                          </a:solidFill>
                          <a:effectLst/>
                          <a:latin typeface="+mn-lt"/>
                          <a:ea typeface="+mn-ea"/>
                          <a:cs typeface="+mn-cs"/>
                        </a:rPr>
                        <a:t>decila</a:t>
                      </a:r>
                      <a:r>
                        <a:rPr lang="es-ES" sz="1100" kern="1200" dirty="0" smtClean="0">
                          <a:solidFill>
                            <a:schemeClr val="tx1"/>
                          </a:solidFill>
                          <a:effectLst/>
                          <a:latin typeface="+mn-lt"/>
                          <a:ea typeface="+mn-ea"/>
                          <a:cs typeface="+mn-cs"/>
                        </a:rPr>
                        <a:t> se ofrece con carácter descriptivo el valor máximo, mínimo, medio y desviación típica, de la renta antes de impuestos, así como el valor total acumulado en la </a:t>
                      </a:r>
                      <a:r>
                        <a:rPr lang="es-ES" sz="1100" kern="1200" dirty="0" err="1" smtClean="0">
                          <a:solidFill>
                            <a:schemeClr val="tx1"/>
                          </a:solidFill>
                          <a:effectLst/>
                          <a:latin typeface="+mn-lt"/>
                          <a:ea typeface="+mn-ea"/>
                          <a:cs typeface="+mn-cs"/>
                        </a:rPr>
                        <a:t>decila</a:t>
                      </a:r>
                      <a:r>
                        <a:rPr lang="es-ES" sz="1100" kern="1200" dirty="0" smtClean="0">
                          <a:solidFill>
                            <a:schemeClr val="tx1"/>
                          </a:solidFill>
                          <a:effectLst/>
                          <a:latin typeface="+mn-lt"/>
                          <a:ea typeface="+mn-ea"/>
                          <a:cs typeface="+mn-cs"/>
                        </a:rPr>
                        <a:t> de la renta antes de impuestos y la cuota resultante en la situación simulada.</a:t>
                      </a:r>
                      <a:r>
                        <a:rPr lang="es-ES" sz="1100" kern="1200" baseline="0" dirty="0" smtClean="0">
                          <a:solidFill>
                            <a:schemeClr val="tx1"/>
                          </a:solidFill>
                          <a:effectLst/>
                          <a:latin typeface="+mn-lt"/>
                          <a:ea typeface="+mn-ea"/>
                          <a:cs typeface="+mn-cs"/>
                        </a:rPr>
                        <a:t> En </a:t>
                      </a:r>
                      <a:r>
                        <a:rPr lang="es-ES" sz="1100" kern="1200" dirty="0" smtClean="0">
                          <a:solidFill>
                            <a:schemeClr val="tx1"/>
                          </a:solidFill>
                          <a:effectLst/>
                          <a:latin typeface="+mn-lt"/>
                          <a:ea typeface="+mn-ea"/>
                          <a:cs typeface="+mn-cs"/>
                        </a:rPr>
                        <a:t>cada </a:t>
                      </a:r>
                      <a:r>
                        <a:rPr lang="es-ES" sz="1100" kern="1200" dirty="0" err="1" smtClean="0">
                          <a:solidFill>
                            <a:schemeClr val="tx1"/>
                          </a:solidFill>
                          <a:effectLst/>
                          <a:latin typeface="+mn-lt"/>
                          <a:ea typeface="+mn-ea"/>
                          <a:cs typeface="+mn-cs"/>
                        </a:rPr>
                        <a:t>decila</a:t>
                      </a:r>
                      <a:r>
                        <a:rPr lang="es-ES" sz="1100" kern="1200" dirty="0" smtClean="0">
                          <a:solidFill>
                            <a:schemeClr val="tx1"/>
                          </a:solidFill>
                          <a:effectLst/>
                          <a:latin typeface="+mn-lt"/>
                          <a:ea typeface="+mn-ea"/>
                          <a:cs typeface="+mn-cs"/>
                        </a:rPr>
                        <a:t> se calcula el nº total de ganadores, perdedores e indiferentes con la reforma, así como el valor total y medio de la cantidad ganada o perdida.</a:t>
                      </a:r>
                      <a:endParaRPr lang="es-ES" sz="1100" b="0" kern="1200" dirty="0">
                        <a:solidFill>
                          <a:srgbClr val="000000"/>
                        </a:solidFill>
                        <a:latin typeface="+mj-lt"/>
                        <a:ea typeface="Verdana" pitchFamily="34" charset="0"/>
                        <a:cs typeface="Verdana" pitchFamily="34" charset="0"/>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marL="0" algn="l" defTabSz="914400" rtl="0" eaLnBrk="1" latinLnBrk="0" hangingPunct="1">
                        <a:spcAft>
                          <a:spcPts val="0"/>
                        </a:spcAft>
                      </a:pPr>
                      <a:endParaRPr lang="es-ES" sz="1000" kern="1200" dirty="0">
                        <a:solidFill>
                          <a:schemeClr val="tx1"/>
                        </a:solidFill>
                        <a:effectLst/>
                        <a:latin typeface="+mn-lt"/>
                        <a:ea typeface="+mn-ea"/>
                        <a:cs typeface="+mn-cs"/>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r>
              <a:tr h="551909">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r>
                        <a:rPr lang="es-ES" sz="1100" b="1" kern="1200" dirty="0" smtClean="0">
                          <a:solidFill>
                            <a:srgbClr val="245CBB"/>
                          </a:solidFill>
                          <a:latin typeface="+mj-lt"/>
                          <a:ea typeface="Verdana" pitchFamily="34" charset="0"/>
                          <a:cs typeface="Verdana" pitchFamily="34" charset="0"/>
                        </a:rPr>
                        <a:t>Ganadores y perdedores por tarifa</a:t>
                      </a:r>
                      <a:endParaRPr lang="es-ES" sz="1100" b="1" kern="1200" dirty="0">
                        <a:solidFill>
                          <a:srgbClr val="245CBB"/>
                        </a:solidFill>
                        <a:latin typeface="+mj-lt"/>
                        <a:ea typeface="Verdana" pitchFamily="34" charset="0"/>
                        <a:cs typeface="Verdana" pitchFamily="34" charset="0"/>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a:spcAft>
                          <a:spcPts val="0"/>
                        </a:spcAft>
                      </a:pPr>
                      <a:r>
                        <a:rPr lang="es-ES" sz="1100" kern="1200" dirty="0" smtClean="0">
                          <a:solidFill>
                            <a:schemeClr val="tx1"/>
                          </a:solidFill>
                          <a:effectLst/>
                          <a:latin typeface="+mn-lt"/>
                          <a:ea typeface="+mn-ea"/>
                          <a:cs typeface="+mn-cs"/>
                        </a:rPr>
                        <a:t>La información referente a ganadores, perdedores e indiferentes, se replica presentándose en grupos determinados por los tramos de la tarifa tanto de la base general como especial</a:t>
                      </a:r>
                      <a:endParaRPr lang="es-ES" sz="1100" b="0" kern="1200" dirty="0">
                        <a:solidFill>
                          <a:srgbClr val="000000"/>
                        </a:solidFill>
                        <a:latin typeface="+mj-lt"/>
                        <a:ea typeface="Verdana" pitchFamily="34" charset="0"/>
                        <a:cs typeface="Verdana" pitchFamily="34" charset="0"/>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marL="0" algn="l" defTabSz="914400" rtl="0" eaLnBrk="1" latinLnBrk="0" hangingPunct="1">
                        <a:spcAft>
                          <a:spcPts val="0"/>
                        </a:spcAft>
                      </a:pPr>
                      <a:endParaRPr lang="es-ES" sz="1000" kern="1200" dirty="0">
                        <a:solidFill>
                          <a:schemeClr val="tx1"/>
                        </a:solidFill>
                        <a:effectLst/>
                        <a:latin typeface="+mn-lt"/>
                        <a:ea typeface="+mn-ea"/>
                        <a:cs typeface="+mn-cs"/>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r>
              <a:tr h="295733">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r>
                        <a:rPr lang="es-ES" sz="1100" b="1" kern="1200" dirty="0" smtClean="0">
                          <a:solidFill>
                            <a:srgbClr val="245CBB"/>
                          </a:solidFill>
                          <a:latin typeface="+mj-lt"/>
                          <a:ea typeface="Verdana" pitchFamily="34" charset="0"/>
                          <a:cs typeface="Verdana" pitchFamily="34" charset="0"/>
                        </a:rPr>
                        <a:t>CC.AA</a:t>
                      </a:r>
                      <a:endParaRPr lang="es-ES" sz="1100" b="1" kern="1200" dirty="0">
                        <a:solidFill>
                          <a:srgbClr val="245CBB"/>
                        </a:solidFill>
                        <a:latin typeface="+mj-lt"/>
                        <a:ea typeface="Verdana" pitchFamily="34" charset="0"/>
                        <a:cs typeface="Verdana" pitchFamily="34" charset="0"/>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r>
                        <a:rPr lang="es-ES" sz="1100" kern="1200" dirty="0" smtClean="0">
                          <a:solidFill>
                            <a:schemeClr val="tx1"/>
                          </a:solidFill>
                          <a:effectLst/>
                          <a:latin typeface="+mn-lt"/>
                          <a:ea typeface="+mn-ea"/>
                          <a:cs typeface="+mn-cs"/>
                        </a:rPr>
                        <a:t>Para cada una de las CCAA se aporta información sobre la población, el total de renta antes y después de impuestos, la base liquidable, reducciones, deducciones y cuota. También se detalla información sobre el nº total de ganadores, perdedores e indiferentes en cada CA así como de la cantidad media ganada o </a:t>
                      </a:r>
                      <a:r>
                        <a:rPr lang="es-ES" sz="1100" kern="1200" dirty="0" err="1" smtClean="0">
                          <a:solidFill>
                            <a:schemeClr val="tx1"/>
                          </a:solidFill>
                          <a:effectLst/>
                          <a:latin typeface="+mn-lt"/>
                          <a:ea typeface="+mn-ea"/>
                          <a:cs typeface="+mn-cs"/>
                        </a:rPr>
                        <a:t>perdida.El</a:t>
                      </a:r>
                      <a:r>
                        <a:rPr lang="es-ES" sz="1100" kern="1200" dirty="0" smtClean="0">
                          <a:solidFill>
                            <a:schemeClr val="tx1"/>
                          </a:solidFill>
                          <a:effectLst/>
                          <a:latin typeface="+mn-lt"/>
                          <a:ea typeface="+mn-ea"/>
                          <a:cs typeface="+mn-cs"/>
                        </a:rPr>
                        <a:t> análisis de ganadores y perdedores por </a:t>
                      </a:r>
                      <a:r>
                        <a:rPr lang="es-ES" sz="1100" kern="1200" dirty="0" err="1" smtClean="0">
                          <a:solidFill>
                            <a:schemeClr val="tx1"/>
                          </a:solidFill>
                          <a:effectLst/>
                          <a:latin typeface="+mn-lt"/>
                          <a:ea typeface="+mn-ea"/>
                          <a:cs typeface="+mn-cs"/>
                        </a:rPr>
                        <a:t>decilas</a:t>
                      </a:r>
                      <a:r>
                        <a:rPr lang="es-ES" sz="1100" kern="1200" dirty="0" smtClean="0">
                          <a:solidFill>
                            <a:schemeClr val="tx1"/>
                          </a:solidFill>
                          <a:effectLst/>
                          <a:latin typeface="+mn-lt"/>
                          <a:ea typeface="+mn-ea"/>
                          <a:cs typeface="+mn-cs"/>
                        </a:rPr>
                        <a:t> se replica a nivel de CCAA de la misma forma que se realiza para el total.</a:t>
                      </a:r>
                      <a:endParaRPr lang="es-ES" sz="1100" b="0" kern="1200" dirty="0">
                        <a:solidFill>
                          <a:srgbClr val="000000"/>
                        </a:solidFill>
                        <a:latin typeface="+mj-lt"/>
                        <a:ea typeface="Verdana" pitchFamily="34" charset="0"/>
                        <a:cs typeface="Verdana" pitchFamily="34" charset="0"/>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marL="0" algn="l" defTabSz="914400" rtl="0" eaLnBrk="1" latinLnBrk="0" hangingPunct="1">
                        <a:spcAft>
                          <a:spcPts val="0"/>
                        </a:spcAft>
                      </a:pPr>
                      <a:endParaRPr lang="es-ES" sz="1000" kern="1200" dirty="0">
                        <a:solidFill>
                          <a:schemeClr val="tx1"/>
                        </a:solidFill>
                        <a:effectLst/>
                        <a:latin typeface="+mn-lt"/>
                        <a:ea typeface="+mn-ea"/>
                        <a:cs typeface="+mn-cs"/>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r>
              <a:tr h="493516">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r>
                        <a:rPr lang="es-ES" sz="1100" b="1" kern="1200" dirty="0" smtClean="0">
                          <a:solidFill>
                            <a:srgbClr val="245CBB"/>
                          </a:solidFill>
                          <a:latin typeface="+mj-lt"/>
                          <a:ea typeface="Verdana" pitchFamily="34" charset="0"/>
                          <a:cs typeface="Verdana" pitchFamily="34" charset="0"/>
                        </a:rPr>
                        <a:t>Tipos de renta</a:t>
                      </a:r>
                      <a:endParaRPr lang="es-ES" sz="1100" b="1" kern="1200" dirty="0">
                        <a:solidFill>
                          <a:srgbClr val="245CBB"/>
                        </a:solidFill>
                        <a:latin typeface="+mj-lt"/>
                        <a:ea typeface="Verdana" pitchFamily="34" charset="0"/>
                        <a:cs typeface="Verdana" pitchFamily="34" charset="0"/>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r>
                        <a:rPr lang="es-ES" sz="1100" kern="1200" dirty="0" smtClean="0">
                          <a:solidFill>
                            <a:schemeClr val="tx1"/>
                          </a:solidFill>
                          <a:effectLst/>
                          <a:latin typeface="+mn-lt"/>
                          <a:ea typeface="+mn-ea"/>
                          <a:cs typeface="+mn-cs"/>
                        </a:rPr>
                        <a:t>Análisis de ganadores o perdedores por tipos de renta (rentas del trabajo, del capital, de actividades empresariales, o resto de rentas), atendiendo en este caso a la fuente principal de rentas. Para determinar a qué grupo pertenece cada hogar, se toma el criterio de que más de la mitad de las rentas totales proceda de cada una de las fuentes consideradas. Además por cada tipo de rentas, se realiza el análisis de ganadores y perdedores para cada </a:t>
                      </a:r>
                      <a:r>
                        <a:rPr lang="es-ES" sz="1100" kern="1200" dirty="0" err="1" smtClean="0">
                          <a:solidFill>
                            <a:schemeClr val="tx1"/>
                          </a:solidFill>
                          <a:effectLst/>
                          <a:latin typeface="+mn-lt"/>
                          <a:ea typeface="+mn-ea"/>
                          <a:cs typeface="+mn-cs"/>
                        </a:rPr>
                        <a:t>decila</a:t>
                      </a:r>
                      <a:r>
                        <a:rPr lang="es-ES" sz="1100" kern="1200" dirty="0" smtClean="0">
                          <a:solidFill>
                            <a:schemeClr val="tx1"/>
                          </a:solidFill>
                          <a:effectLst/>
                          <a:latin typeface="+mn-lt"/>
                          <a:ea typeface="+mn-ea"/>
                          <a:cs typeface="+mn-cs"/>
                        </a:rPr>
                        <a:t>.</a:t>
                      </a:r>
                      <a:endParaRPr lang="es-ES" sz="1100" kern="1200" dirty="0">
                        <a:solidFill>
                          <a:schemeClr val="tx1"/>
                        </a:solidFill>
                        <a:effectLst/>
                        <a:latin typeface="+mn-lt"/>
                        <a:ea typeface="+mn-ea"/>
                        <a:cs typeface="+mn-cs"/>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marL="0" algn="l" defTabSz="914400" rtl="0" eaLnBrk="1" latinLnBrk="0" hangingPunct="1">
                        <a:spcAft>
                          <a:spcPts val="0"/>
                        </a:spcAft>
                      </a:pPr>
                      <a:endParaRPr lang="es-ES" sz="1000" kern="1200" dirty="0">
                        <a:solidFill>
                          <a:schemeClr val="tx1"/>
                        </a:solidFill>
                        <a:effectLst/>
                        <a:latin typeface="+mn-lt"/>
                        <a:ea typeface="+mn-ea"/>
                        <a:cs typeface="+mn-cs"/>
                      </a:endParaRPr>
                    </a:p>
                  </a:txBody>
                  <a:tcPr marL="67811" marR="67811" marT="9418"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r>
            </a:tbl>
          </a:graphicData>
        </a:graphic>
      </p:graphicFrame>
    </p:spTree>
    <p:extLst>
      <p:ext uri="{BB962C8B-B14F-4D97-AF65-F5344CB8AC3E}">
        <p14:creationId xmlns:p14="http://schemas.microsoft.com/office/powerpoint/2010/main" xmlns="" val="1759657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71525" y="2562225"/>
            <a:ext cx="1692474" cy="1646605"/>
          </a:xfrm>
          <a:prstGeom prst="rect">
            <a:avLst/>
          </a:prstGeom>
          <a:noFill/>
        </p:spPr>
        <p:txBody>
          <a:bodyPr wrap="square" lIns="0" tIns="0" rIns="0" bIns="0" rtlCol="0">
            <a:spAutoFit/>
          </a:bodyPr>
          <a:lstStyle/>
          <a:p>
            <a:r>
              <a:rPr lang="en-US" sz="10700" dirty="0" smtClean="0">
                <a:solidFill>
                  <a:srgbClr val="009FE3"/>
                </a:solidFill>
                <a:latin typeface="Gill Sans MT Light"/>
                <a:cs typeface="Gill Sans MT Light"/>
              </a:rPr>
              <a:t>05</a:t>
            </a:r>
            <a:endParaRPr lang="en-US" sz="10700" dirty="0">
              <a:solidFill>
                <a:srgbClr val="009FE3"/>
              </a:solidFill>
              <a:latin typeface="Gill Sans MT Light"/>
              <a:cs typeface="Gill Sans MT Light"/>
            </a:endParaRPr>
          </a:p>
        </p:txBody>
      </p:sp>
      <p:cxnSp>
        <p:nvCxnSpPr>
          <p:cNvPr id="15" name="Straight Connector 14"/>
          <p:cNvCxnSpPr/>
          <p:nvPr/>
        </p:nvCxnSpPr>
        <p:spPr>
          <a:xfrm>
            <a:off x="772319" y="2047935"/>
            <a:ext cx="9220200" cy="1588"/>
          </a:xfrm>
          <a:prstGeom prst="line">
            <a:avLst/>
          </a:prstGeom>
          <a:ln w="317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idx="4294967295"/>
          </p:nvPr>
        </p:nvSpPr>
        <p:spPr>
          <a:xfrm>
            <a:off x="0" y="812800"/>
            <a:ext cx="9618663" cy="454025"/>
          </a:xfrm>
          <a:prstGeom prst="rect">
            <a:avLst/>
          </a:prstGeom>
        </p:spPr>
        <p:txBody>
          <a:bodyPr/>
          <a:lstStyle/>
          <a:p>
            <a:r>
              <a:rPr lang="en-US" dirty="0" smtClean="0">
                <a:latin typeface="Gill Sans MT Light"/>
                <a:cs typeface="Gill Sans MT Light"/>
              </a:rPr>
              <a:t>  </a:t>
            </a:r>
            <a:endParaRPr lang="en-US" dirty="0">
              <a:latin typeface="Gill Sans MT Light"/>
              <a:cs typeface="Gill Sans MT Light"/>
            </a:endParaRPr>
          </a:p>
        </p:txBody>
      </p:sp>
      <p:cxnSp>
        <p:nvCxnSpPr>
          <p:cNvPr id="3" name="Straight Connector 2"/>
          <p:cNvCxnSpPr/>
          <p:nvPr/>
        </p:nvCxnSpPr>
        <p:spPr>
          <a:xfrm flipH="1">
            <a:off x="772319" y="2269257"/>
            <a:ext cx="3779912" cy="0"/>
          </a:xfrm>
          <a:prstGeom prst="line">
            <a:avLst/>
          </a:prstGeom>
          <a:ln>
            <a:solidFill>
              <a:srgbClr val="1D3176"/>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71525" y="4573513"/>
            <a:ext cx="3779912" cy="0"/>
          </a:xfrm>
          <a:prstGeom prst="line">
            <a:avLst/>
          </a:prstGeom>
          <a:ln>
            <a:solidFill>
              <a:srgbClr val="1D3176"/>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28802" y="1827917"/>
            <a:ext cx="9813463" cy="369332"/>
          </a:xfrm>
          <a:prstGeom prst="rect">
            <a:avLst/>
          </a:prstGeom>
          <a:noFill/>
        </p:spPr>
        <p:txBody>
          <a:bodyPr wrap="square" lIns="0" tIns="0" rIns="0" bIns="0" rtlCol="0">
            <a:spAutoFit/>
          </a:bodyPr>
          <a:lstStyle/>
          <a:p>
            <a:pPr>
              <a:spcAft>
                <a:spcPts val="600"/>
              </a:spcAft>
            </a:pPr>
            <a:r>
              <a:rPr lang="en-US" sz="2400" b="1" dirty="0" err="1" smtClean="0">
                <a:solidFill>
                  <a:prstClr val="black"/>
                </a:solidFill>
                <a:latin typeface="Gill Sans MT Light"/>
                <a:cs typeface="Gill Sans MT Light"/>
              </a:rPr>
              <a:t>Aplicación</a:t>
            </a:r>
            <a:r>
              <a:rPr lang="en-US" sz="2400" b="1" dirty="0" smtClean="0">
                <a:solidFill>
                  <a:prstClr val="black"/>
                </a:solidFill>
                <a:latin typeface="Gill Sans MT Light"/>
                <a:cs typeface="Gill Sans MT Light"/>
              </a:rPr>
              <a:t> TAXSIM</a:t>
            </a:r>
            <a:endParaRPr lang="en-US" sz="2400" b="1" dirty="0">
              <a:solidFill>
                <a:prstClr val="black"/>
              </a:solidFill>
              <a:latin typeface="Gill Sans MT Light"/>
              <a:cs typeface="Gill Sans MT Light"/>
            </a:endParaRPr>
          </a:p>
        </p:txBody>
      </p:sp>
    </p:spTree>
    <p:extLst>
      <p:ext uri="{BB962C8B-B14F-4D97-AF65-F5344CB8AC3E}">
        <p14:creationId xmlns:p14="http://schemas.microsoft.com/office/powerpoint/2010/main" xmlns="" val="1257699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err="1" smtClean="0">
                <a:solidFill>
                  <a:srgbClr val="283583"/>
                </a:solidFill>
                <a:ea typeface="Verdana" pitchFamily="34" charset="0"/>
                <a:cs typeface="Verdana" pitchFamily="34" charset="0"/>
              </a:rPr>
              <a:t>TaxSim</a:t>
            </a:r>
            <a:r>
              <a:rPr lang="es-ES" sz="1600" dirty="0" smtClean="0">
                <a:solidFill>
                  <a:srgbClr val="283583"/>
                </a:solidFill>
                <a:ea typeface="Verdana" pitchFamily="34" charset="0"/>
                <a:cs typeface="Verdana" pitchFamily="34" charset="0"/>
              </a:rPr>
              <a:t>-IEF </a:t>
            </a:r>
            <a:r>
              <a:rPr lang="es-ES" sz="1600" dirty="0">
                <a:solidFill>
                  <a:srgbClr val="283583"/>
                </a:solidFill>
                <a:ea typeface="Verdana" pitchFamily="34" charset="0"/>
                <a:cs typeface="Verdana" pitchFamily="34" charset="0"/>
              </a:rPr>
              <a:t>es una herramienta de análisis que se ha desarrollado con el objetivo de evaluar reformas fiscales. </a:t>
            </a:r>
          </a:p>
          <a:p>
            <a:pPr marL="302346" indent="-34290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Uno de los módulos es el dedicado al estudio del IRPF </a:t>
            </a:r>
            <a:r>
              <a:rPr lang="es-ES" sz="1600" dirty="0" smtClean="0">
                <a:solidFill>
                  <a:srgbClr val="283583"/>
                </a:solidFill>
                <a:ea typeface="Verdana" pitchFamily="34" charset="0"/>
                <a:cs typeface="Verdana" pitchFamily="34" charset="0"/>
              </a:rPr>
              <a:t>español.</a:t>
            </a: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2"/>
          <a:srcRect/>
          <a:stretch>
            <a:fillRect/>
          </a:stretch>
        </p:blipFill>
        <p:spPr bwMode="auto">
          <a:xfrm>
            <a:off x="1819275" y="2795606"/>
            <a:ext cx="7048500" cy="3629025"/>
          </a:xfrm>
          <a:prstGeom prst="rect">
            <a:avLst/>
          </a:prstGeom>
          <a:noFill/>
          <a:ln w="9525">
            <a:noFill/>
            <a:miter lim="800000"/>
            <a:headEnd/>
            <a:tailEnd/>
          </a:ln>
          <a:effectLst/>
        </p:spPr>
      </p:pic>
    </p:spTree>
    <p:extLst>
      <p:ext uri="{BB962C8B-B14F-4D97-AF65-F5344CB8AC3E}">
        <p14:creationId xmlns:p14="http://schemas.microsoft.com/office/powerpoint/2010/main" xmlns="" val="470072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err="1" smtClean="0">
                <a:solidFill>
                  <a:srgbClr val="283583"/>
                </a:solidFill>
                <a:ea typeface="Verdana" pitchFamily="34" charset="0"/>
                <a:cs typeface="Verdana" pitchFamily="34" charset="0"/>
              </a:rPr>
              <a:t>TaxSim</a:t>
            </a:r>
            <a:r>
              <a:rPr lang="es-ES" sz="1600" dirty="0" smtClean="0">
                <a:solidFill>
                  <a:srgbClr val="283583"/>
                </a:solidFill>
                <a:ea typeface="Verdana" pitchFamily="34" charset="0"/>
                <a:cs typeface="Verdana" pitchFamily="34" charset="0"/>
              </a:rPr>
              <a:t>-IEF </a:t>
            </a:r>
            <a:r>
              <a:rPr lang="es-ES" sz="1600" dirty="0">
                <a:solidFill>
                  <a:srgbClr val="283583"/>
                </a:solidFill>
                <a:ea typeface="Verdana" pitchFamily="34" charset="0"/>
                <a:cs typeface="Verdana" pitchFamily="34" charset="0"/>
              </a:rPr>
              <a:t>tiene una interfaz web en la que hay que registrarse para poder hacer simulaciones.</a:t>
            </a: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6" name="Imagen 5"/>
          <p:cNvPicPr>
            <a:picLocks noChangeAspect="1"/>
          </p:cNvPicPr>
          <p:nvPr/>
        </p:nvPicPr>
        <p:blipFill>
          <a:blip r:embed="rId2"/>
          <a:stretch>
            <a:fillRect/>
          </a:stretch>
        </p:blipFill>
        <p:spPr>
          <a:xfrm>
            <a:off x="1815927" y="2413273"/>
            <a:ext cx="6086475" cy="3733800"/>
          </a:xfrm>
          <a:prstGeom prst="rect">
            <a:avLst/>
          </a:prstGeom>
        </p:spPr>
      </p:pic>
    </p:spTree>
    <p:extLst>
      <p:ext uri="{BB962C8B-B14F-4D97-AF65-F5344CB8AC3E}">
        <p14:creationId xmlns:p14="http://schemas.microsoft.com/office/powerpoint/2010/main" xmlns="" val="3563825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71525" y="2562225"/>
            <a:ext cx="540346" cy="310098"/>
          </a:xfrm>
          <a:prstGeom prst="rect">
            <a:avLst/>
          </a:prstGeom>
          <a:noFill/>
        </p:spPr>
        <p:txBody>
          <a:bodyPr wrap="square" lIns="0" tIns="0" rIns="0" bIns="0" rtlCol="0">
            <a:spAutoFit/>
          </a:bodyPr>
          <a:lstStyle/>
          <a:p>
            <a:r>
              <a:rPr lang="en-US" b="1" dirty="0" smtClean="0">
                <a:solidFill>
                  <a:srgbClr val="009FE3"/>
                </a:solidFill>
                <a:latin typeface="Gill Sans MT Light"/>
                <a:cs typeface="Gill Sans MT Light"/>
              </a:rPr>
              <a:t>01</a:t>
            </a:r>
            <a:endParaRPr lang="en-US" b="1" dirty="0">
              <a:solidFill>
                <a:srgbClr val="009FE3"/>
              </a:solidFill>
              <a:latin typeface="Gill Sans MT Light"/>
              <a:cs typeface="Gill Sans MT Light"/>
            </a:endParaRPr>
          </a:p>
        </p:txBody>
      </p:sp>
      <p:cxnSp>
        <p:nvCxnSpPr>
          <p:cNvPr id="15" name="Straight Connector 14"/>
          <p:cNvCxnSpPr/>
          <p:nvPr/>
        </p:nvCxnSpPr>
        <p:spPr>
          <a:xfrm>
            <a:off x="772319" y="2047935"/>
            <a:ext cx="9220200" cy="1588"/>
          </a:xfrm>
          <a:prstGeom prst="line">
            <a:avLst/>
          </a:prstGeom>
          <a:ln w="317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idx="4294967295"/>
          </p:nvPr>
        </p:nvSpPr>
        <p:spPr>
          <a:xfrm>
            <a:off x="0" y="812800"/>
            <a:ext cx="9618663" cy="454025"/>
          </a:xfrm>
          <a:prstGeom prst="rect">
            <a:avLst/>
          </a:prstGeom>
        </p:spPr>
        <p:txBody>
          <a:bodyPr/>
          <a:lstStyle/>
          <a:p>
            <a:r>
              <a:rPr lang="en-US" dirty="0" smtClean="0">
                <a:latin typeface="Gill Sans MT Light"/>
                <a:cs typeface="Gill Sans MT Light"/>
              </a:rPr>
              <a:t>  </a:t>
            </a:r>
            <a:endParaRPr lang="en-US" dirty="0">
              <a:latin typeface="Gill Sans MT Light"/>
              <a:cs typeface="Gill Sans MT Light"/>
            </a:endParaRPr>
          </a:p>
        </p:txBody>
      </p:sp>
      <p:cxnSp>
        <p:nvCxnSpPr>
          <p:cNvPr id="3" name="Straight Connector 2"/>
          <p:cNvCxnSpPr/>
          <p:nvPr/>
        </p:nvCxnSpPr>
        <p:spPr>
          <a:xfrm flipH="1">
            <a:off x="772319" y="2269257"/>
            <a:ext cx="3779912" cy="0"/>
          </a:xfrm>
          <a:prstGeom prst="line">
            <a:avLst/>
          </a:prstGeom>
          <a:ln>
            <a:solidFill>
              <a:srgbClr val="1D3176"/>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71525" y="6301705"/>
            <a:ext cx="3779912" cy="0"/>
          </a:xfrm>
          <a:prstGeom prst="line">
            <a:avLst/>
          </a:prstGeom>
          <a:ln>
            <a:solidFill>
              <a:srgbClr val="1D3176"/>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87440" y="1863269"/>
            <a:ext cx="6861135" cy="369332"/>
          </a:xfrm>
          <a:prstGeom prst="rect">
            <a:avLst/>
          </a:prstGeom>
          <a:noFill/>
        </p:spPr>
        <p:txBody>
          <a:bodyPr wrap="square" lIns="0" tIns="0" rIns="0" bIns="0" rtlCol="0">
            <a:spAutoFit/>
          </a:bodyPr>
          <a:lstStyle/>
          <a:p>
            <a:pPr>
              <a:spcAft>
                <a:spcPts val="600"/>
              </a:spcAft>
            </a:pPr>
            <a:r>
              <a:rPr lang="en-US" sz="2400" b="1" dirty="0" err="1" smtClean="0">
                <a:latin typeface="Gill Sans MT Light"/>
                <a:cs typeface="Gill Sans MT Light"/>
              </a:rPr>
              <a:t>Sumario</a:t>
            </a:r>
            <a:endParaRPr lang="en-US" sz="2400" b="1" dirty="0">
              <a:latin typeface="Gill Sans MT Light"/>
              <a:cs typeface="Gill Sans MT Light"/>
            </a:endParaRPr>
          </a:p>
        </p:txBody>
      </p:sp>
      <p:sp>
        <p:nvSpPr>
          <p:cNvPr id="11" name="TextBox 10"/>
          <p:cNvSpPr txBox="1"/>
          <p:nvPr/>
        </p:nvSpPr>
        <p:spPr>
          <a:xfrm>
            <a:off x="750985" y="3106723"/>
            <a:ext cx="560886" cy="307777"/>
          </a:xfrm>
          <a:prstGeom prst="rect">
            <a:avLst/>
          </a:prstGeom>
          <a:noFill/>
        </p:spPr>
        <p:txBody>
          <a:bodyPr wrap="square" lIns="0" tIns="0" rIns="0" bIns="0" rtlCol="0">
            <a:spAutoFit/>
          </a:bodyPr>
          <a:lstStyle/>
          <a:p>
            <a:r>
              <a:rPr lang="en-US" b="1" dirty="0" smtClean="0">
                <a:solidFill>
                  <a:srgbClr val="009FE3"/>
                </a:solidFill>
                <a:latin typeface="Gill Sans MT Light"/>
                <a:cs typeface="Gill Sans MT Light"/>
              </a:rPr>
              <a:t>02</a:t>
            </a:r>
            <a:endParaRPr lang="en-US" b="1" dirty="0">
              <a:solidFill>
                <a:srgbClr val="009FE3"/>
              </a:solidFill>
              <a:latin typeface="Gill Sans MT Light"/>
              <a:cs typeface="Gill Sans MT Light"/>
            </a:endParaRPr>
          </a:p>
        </p:txBody>
      </p:sp>
      <p:sp>
        <p:nvSpPr>
          <p:cNvPr id="14" name="TextBox 13"/>
          <p:cNvSpPr txBox="1"/>
          <p:nvPr/>
        </p:nvSpPr>
        <p:spPr>
          <a:xfrm>
            <a:off x="750985" y="3729619"/>
            <a:ext cx="560886" cy="307777"/>
          </a:xfrm>
          <a:prstGeom prst="rect">
            <a:avLst/>
          </a:prstGeom>
          <a:noFill/>
        </p:spPr>
        <p:txBody>
          <a:bodyPr wrap="square" lIns="0" tIns="0" rIns="0" bIns="0" rtlCol="0">
            <a:spAutoFit/>
          </a:bodyPr>
          <a:lstStyle/>
          <a:p>
            <a:r>
              <a:rPr lang="en-US" b="1" dirty="0" smtClean="0">
                <a:solidFill>
                  <a:srgbClr val="009FE3"/>
                </a:solidFill>
                <a:latin typeface="Gill Sans MT Light"/>
                <a:cs typeface="Gill Sans MT Light"/>
              </a:rPr>
              <a:t>03</a:t>
            </a:r>
            <a:endParaRPr lang="en-US" b="1" dirty="0">
              <a:solidFill>
                <a:srgbClr val="009FE3"/>
              </a:solidFill>
              <a:latin typeface="Gill Sans MT Light"/>
              <a:cs typeface="Gill Sans MT Light"/>
            </a:endParaRPr>
          </a:p>
        </p:txBody>
      </p:sp>
      <p:sp>
        <p:nvSpPr>
          <p:cNvPr id="16" name="TextBox 15"/>
          <p:cNvSpPr txBox="1"/>
          <p:nvPr/>
        </p:nvSpPr>
        <p:spPr>
          <a:xfrm>
            <a:off x="750335" y="4337743"/>
            <a:ext cx="561536" cy="307777"/>
          </a:xfrm>
          <a:prstGeom prst="rect">
            <a:avLst/>
          </a:prstGeom>
          <a:noFill/>
        </p:spPr>
        <p:txBody>
          <a:bodyPr wrap="square" lIns="0" tIns="0" rIns="0" bIns="0" rtlCol="0">
            <a:spAutoFit/>
          </a:bodyPr>
          <a:lstStyle/>
          <a:p>
            <a:r>
              <a:rPr lang="en-US" b="1" dirty="0" smtClean="0">
                <a:solidFill>
                  <a:srgbClr val="009FE3"/>
                </a:solidFill>
                <a:latin typeface="Gill Sans MT Light"/>
                <a:cs typeface="Gill Sans MT Light"/>
              </a:rPr>
              <a:t>04</a:t>
            </a:r>
            <a:endParaRPr lang="en-US" b="1" dirty="0">
              <a:solidFill>
                <a:srgbClr val="009FE3"/>
              </a:solidFill>
              <a:latin typeface="Gill Sans MT Light"/>
              <a:cs typeface="Gill Sans MT Light"/>
            </a:endParaRPr>
          </a:p>
        </p:txBody>
      </p:sp>
      <p:sp>
        <p:nvSpPr>
          <p:cNvPr id="17" name="TextBox 16"/>
          <p:cNvSpPr txBox="1"/>
          <p:nvPr/>
        </p:nvSpPr>
        <p:spPr>
          <a:xfrm>
            <a:off x="748902" y="4932184"/>
            <a:ext cx="562969" cy="307777"/>
          </a:xfrm>
          <a:prstGeom prst="rect">
            <a:avLst/>
          </a:prstGeom>
          <a:noFill/>
        </p:spPr>
        <p:txBody>
          <a:bodyPr wrap="square" lIns="0" tIns="0" rIns="0" bIns="0" rtlCol="0">
            <a:spAutoFit/>
          </a:bodyPr>
          <a:lstStyle/>
          <a:p>
            <a:r>
              <a:rPr lang="en-US" b="1" dirty="0" smtClean="0">
                <a:solidFill>
                  <a:srgbClr val="009FE3"/>
                </a:solidFill>
                <a:latin typeface="Gill Sans MT Light"/>
                <a:cs typeface="Gill Sans MT Light"/>
              </a:rPr>
              <a:t>05</a:t>
            </a:r>
            <a:endParaRPr lang="en-US" b="1" dirty="0">
              <a:solidFill>
                <a:srgbClr val="009FE3"/>
              </a:solidFill>
              <a:latin typeface="Gill Sans MT Light"/>
              <a:cs typeface="Gill Sans MT Light"/>
            </a:endParaRPr>
          </a:p>
        </p:txBody>
      </p:sp>
      <p:sp>
        <p:nvSpPr>
          <p:cNvPr id="18" name="TextBox 17"/>
          <p:cNvSpPr txBox="1"/>
          <p:nvPr/>
        </p:nvSpPr>
        <p:spPr>
          <a:xfrm>
            <a:off x="1203573" y="2560857"/>
            <a:ext cx="7525122" cy="311466"/>
          </a:xfrm>
          <a:prstGeom prst="rect">
            <a:avLst/>
          </a:prstGeom>
          <a:noFill/>
        </p:spPr>
        <p:txBody>
          <a:bodyPr wrap="square" lIns="0" tIns="0" rIns="0" bIns="0" rtlCol="0">
            <a:spAutoFit/>
          </a:bodyPr>
          <a:lstStyle/>
          <a:p>
            <a:r>
              <a:rPr lang="en-US" b="1" dirty="0" smtClean="0">
                <a:solidFill>
                  <a:srgbClr val="009FE3"/>
                </a:solidFill>
                <a:latin typeface="Gill Sans MT Light"/>
                <a:cs typeface="Gill Sans MT Light"/>
              </a:rPr>
              <a:t>INTRODUCCIÓN</a:t>
            </a:r>
            <a:endParaRPr lang="en-US" b="1" dirty="0">
              <a:solidFill>
                <a:srgbClr val="009FE3"/>
              </a:solidFill>
              <a:latin typeface="Gill Sans MT Light"/>
              <a:cs typeface="Gill Sans MT Light"/>
            </a:endParaRPr>
          </a:p>
        </p:txBody>
      </p:sp>
      <p:sp>
        <p:nvSpPr>
          <p:cNvPr id="19" name="TextBox 18"/>
          <p:cNvSpPr txBox="1"/>
          <p:nvPr/>
        </p:nvSpPr>
        <p:spPr>
          <a:xfrm>
            <a:off x="1183033" y="3105355"/>
            <a:ext cx="7041606" cy="615553"/>
          </a:xfrm>
          <a:prstGeom prst="rect">
            <a:avLst/>
          </a:prstGeom>
          <a:noFill/>
        </p:spPr>
        <p:txBody>
          <a:bodyPr wrap="square" lIns="0" tIns="0" rIns="0" bIns="0" rtlCol="0">
            <a:spAutoFit/>
          </a:bodyPr>
          <a:lstStyle/>
          <a:p>
            <a:r>
              <a:rPr lang="en-US" b="1" dirty="0" smtClean="0">
                <a:solidFill>
                  <a:srgbClr val="009FE3"/>
                </a:solidFill>
                <a:latin typeface="Gill Sans MT Light"/>
                <a:cs typeface="Gill Sans MT Light"/>
              </a:rPr>
              <a:t>¿QUÉ ES EL MICROSIMULADOR DE IRPF?</a:t>
            </a:r>
          </a:p>
          <a:p>
            <a:endParaRPr lang="en-US" b="1" dirty="0">
              <a:solidFill>
                <a:srgbClr val="009FE3"/>
              </a:solidFill>
              <a:latin typeface="Gill Sans MT Light"/>
              <a:cs typeface="Gill Sans MT Light"/>
            </a:endParaRPr>
          </a:p>
        </p:txBody>
      </p:sp>
      <p:sp>
        <p:nvSpPr>
          <p:cNvPr id="20" name="TextBox 19"/>
          <p:cNvSpPr txBox="1"/>
          <p:nvPr/>
        </p:nvSpPr>
        <p:spPr>
          <a:xfrm>
            <a:off x="1183033" y="3728251"/>
            <a:ext cx="5889478" cy="307777"/>
          </a:xfrm>
          <a:prstGeom prst="rect">
            <a:avLst/>
          </a:prstGeom>
          <a:noFill/>
        </p:spPr>
        <p:txBody>
          <a:bodyPr wrap="square" lIns="0" tIns="0" rIns="0" bIns="0" rtlCol="0">
            <a:spAutoFit/>
          </a:bodyPr>
          <a:lstStyle/>
          <a:p>
            <a:r>
              <a:rPr lang="en-US" b="1" dirty="0" smtClean="0">
                <a:solidFill>
                  <a:srgbClr val="009FE3"/>
                </a:solidFill>
                <a:latin typeface="Gill Sans MT Light"/>
                <a:cs typeface="Gill Sans MT Light"/>
              </a:rPr>
              <a:t>DATOS DE ENTRADA</a:t>
            </a:r>
            <a:endParaRPr lang="en-US" b="1" dirty="0">
              <a:solidFill>
                <a:srgbClr val="009FE3"/>
              </a:solidFill>
              <a:latin typeface="Gill Sans MT Light"/>
              <a:cs typeface="Gill Sans MT Light"/>
            </a:endParaRPr>
          </a:p>
        </p:txBody>
      </p:sp>
      <p:sp>
        <p:nvSpPr>
          <p:cNvPr id="21" name="TextBox 20"/>
          <p:cNvSpPr txBox="1"/>
          <p:nvPr/>
        </p:nvSpPr>
        <p:spPr>
          <a:xfrm>
            <a:off x="1182383" y="4336375"/>
            <a:ext cx="5890128" cy="309145"/>
          </a:xfrm>
          <a:prstGeom prst="rect">
            <a:avLst/>
          </a:prstGeom>
          <a:noFill/>
        </p:spPr>
        <p:txBody>
          <a:bodyPr wrap="square" lIns="0" tIns="0" rIns="0" bIns="0" rtlCol="0">
            <a:spAutoFit/>
          </a:bodyPr>
          <a:lstStyle/>
          <a:p>
            <a:r>
              <a:rPr lang="en-US" b="1" dirty="0" smtClean="0">
                <a:solidFill>
                  <a:srgbClr val="009FE3"/>
                </a:solidFill>
                <a:latin typeface="Gill Sans MT Light"/>
                <a:cs typeface="Gill Sans MT Light"/>
              </a:rPr>
              <a:t>SALIDAS</a:t>
            </a:r>
            <a:endParaRPr lang="en-US" b="1" dirty="0">
              <a:solidFill>
                <a:srgbClr val="009FE3"/>
              </a:solidFill>
              <a:latin typeface="Gill Sans MT Light"/>
              <a:cs typeface="Gill Sans MT Light"/>
            </a:endParaRPr>
          </a:p>
        </p:txBody>
      </p:sp>
      <p:sp>
        <p:nvSpPr>
          <p:cNvPr id="22" name="TextBox 21"/>
          <p:cNvSpPr txBox="1"/>
          <p:nvPr/>
        </p:nvSpPr>
        <p:spPr>
          <a:xfrm>
            <a:off x="1180950" y="4932184"/>
            <a:ext cx="5963569" cy="615553"/>
          </a:xfrm>
          <a:prstGeom prst="rect">
            <a:avLst/>
          </a:prstGeom>
          <a:noFill/>
        </p:spPr>
        <p:txBody>
          <a:bodyPr wrap="square" lIns="0" tIns="0" rIns="0" bIns="0" rtlCol="0">
            <a:spAutoFit/>
          </a:bodyPr>
          <a:lstStyle/>
          <a:p>
            <a:r>
              <a:rPr lang="en-US" b="1" dirty="0">
                <a:solidFill>
                  <a:srgbClr val="009FE3"/>
                </a:solidFill>
                <a:latin typeface="Gill Sans MT Light"/>
                <a:cs typeface="Gill Sans MT Light"/>
              </a:rPr>
              <a:t>APLICACIÓN TAXSIM</a:t>
            </a:r>
          </a:p>
          <a:p>
            <a:endParaRPr lang="en-US" b="1" dirty="0">
              <a:solidFill>
                <a:srgbClr val="009FE3"/>
              </a:solidFill>
              <a:latin typeface="Gill Sans MT Light"/>
              <a:cs typeface="Gill Sans MT Light"/>
            </a:endParaRPr>
          </a:p>
        </p:txBody>
      </p:sp>
      <p:sp>
        <p:nvSpPr>
          <p:cNvPr id="23" name="TextBox 22"/>
          <p:cNvSpPr txBox="1"/>
          <p:nvPr/>
        </p:nvSpPr>
        <p:spPr>
          <a:xfrm>
            <a:off x="748902" y="5561880"/>
            <a:ext cx="562969" cy="307777"/>
          </a:xfrm>
          <a:prstGeom prst="rect">
            <a:avLst/>
          </a:prstGeom>
          <a:noFill/>
        </p:spPr>
        <p:txBody>
          <a:bodyPr wrap="square" lIns="0" tIns="0" rIns="0" bIns="0" rtlCol="0">
            <a:spAutoFit/>
          </a:bodyPr>
          <a:lstStyle/>
          <a:p>
            <a:r>
              <a:rPr lang="en-US" b="1" dirty="0" smtClean="0">
                <a:solidFill>
                  <a:srgbClr val="009FE3"/>
                </a:solidFill>
                <a:latin typeface="Gill Sans MT Light"/>
                <a:cs typeface="Gill Sans MT Light"/>
              </a:rPr>
              <a:t>06</a:t>
            </a:r>
            <a:endParaRPr lang="en-US" b="1" dirty="0">
              <a:solidFill>
                <a:srgbClr val="009FE3"/>
              </a:solidFill>
              <a:latin typeface="Gill Sans MT Light"/>
              <a:cs typeface="Gill Sans MT Light"/>
            </a:endParaRPr>
          </a:p>
        </p:txBody>
      </p:sp>
      <p:sp>
        <p:nvSpPr>
          <p:cNvPr id="25" name="TextBox 24"/>
          <p:cNvSpPr txBox="1"/>
          <p:nvPr/>
        </p:nvSpPr>
        <p:spPr>
          <a:xfrm>
            <a:off x="1161708" y="5561880"/>
            <a:ext cx="9813463" cy="307777"/>
          </a:xfrm>
          <a:prstGeom prst="rect">
            <a:avLst/>
          </a:prstGeom>
          <a:noFill/>
        </p:spPr>
        <p:txBody>
          <a:bodyPr wrap="square" lIns="0" tIns="0" rIns="0" bIns="0" rtlCol="0">
            <a:spAutoFit/>
          </a:bodyPr>
          <a:lstStyle/>
          <a:p>
            <a:pPr>
              <a:spcAft>
                <a:spcPts val="600"/>
              </a:spcAft>
            </a:pPr>
            <a:r>
              <a:rPr lang="en-US" b="1" dirty="0">
                <a:solidFill>
                  <a:srgbClr val="009FE3"/>
                </a:solidFill>
                <a:latin typeface="Gill Sans MT Light"/>
                <a:cs typeface="Gill Sans MT Light"/>
              </a:rPr>
              <a:t>IMPLEMENTACIÓN Y ARQUITECTURA DE LOS SIMULADORES EN IEF</a:t>
            </a:r>
          </a:p>
        </p:txBody>
      </p:sp>
    </p:spTree>
    <p:extLst>
      <p:ext uri="{BB962C8B-B14F-4D97-AF65-F5344CB8AC3E}">
        <p14:creationId xmlns:p14="http://schemas.microsoft.com/office/powerpoint/2010/main" xmlns="" val="2802630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Una </a:t>
            </a:r>
            <a:r>
              <a:rPr lang="es-ES" sz="1600" dirty="0">
                <a:solidFill>
                  <a:srgbClr val="283583"/>
                </a:solidFill>
                <a:ea typeface="Verdana" pitchFamily="34" charset="0"/>
                <a:cs typeface="Verdana" pitchFamily="34" charset="0"/>
              </a:rPr>
              <a:t>vez nos hemos registrado cada vez que queramos utilizarlo habrá que iniciar sesión con el usuario y contraseña elegidos.</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2050" name="Picture 2"/>
          <p:cNvPicPr>
            <a:picLocks noChangeAspect="1" noChangeArrowheads="1"/>
          </p:cNvPicPr>
          <p:nvPr/>
        </p:nvPicPr>
        <p:blipFill>
          <a:blip r:embed="rId2"/>
          <a:srcRect/>
          <a:stretch>
            <a:fillRect/>
          </a:stretch>
        </p:blipFill>
        <p:spPr bwMode="auto">
          <a:xfrm>
            <a:off x="1819275" y="2528905"/>
            <a:ext cx="7048500" cy="3752850"/>
          </a:xfrm>
          <a:prstGeom prst="rect">
            <a:avLst/>
          </a:prstGeom>
          <a:noFill/>
          <a:ln w="9525">
            <a:noFill/>
            <a:miter lim="800000"/>
            <a:headEnd/>
            <a:tailEnd/>
          </a:ln>
          <a:effectLst/>
        </p:spPr>
      </p:pic>
    </p:spTree>
    <p:extLst>
      <p:ext uri="{BB962C8B-B14F-4D97-AF65-F5344CB8AC3E}">
        <p14:creationId xmlns:p14="http://schemas.microsoft.com/office/powerpoint/2010/main" xmlns="" val="3271589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Pinchando </a:t>
            </a:r>
            <a:r>
              <a:rPr lang="es-ES" sz="1600" dirty="0">
                <a:solidFill>
                  <a:srgbClr val="283583"/>
                </a:solidFill>
                <a:ea typeface="Verdana" pitchFamily="34" charset="0"/>
                <a:cs typeface="Verdana" pitchFamily="34" charset="0"/>
              </a:rPr>
              <a:t>en el icono simulaciones         </a:t>
            </a:r>
            <a:r>
              <a:rPr lang="es-ES" sz="1600" dirty="0" smtClean="0">
                <a:solidFill>
                  <a:srgbClr val="283583"/>
                </a:solidFill>
                <a:ea typeface="Verdana" pitchFamily="34" charset="0"/>
                <a:cs typeface="Verdana" pitchFamily="34" charset="0"/>
              </a:rPr>
              <a:t> del </a:t>
            </a:r>
            <a:r>
              <a:rPr lang="es-ES" sz="1600" dirty="0">
                <a:solidFill>
                  <a:srgbClr val="283583"/>
                </a:solidFill>
                <a:ea typeface="Verdana" pitchFamily="34" charset="0"/>
                <a:cs typeface="Verdana" pitchFamily="34" charset="0"/>
              </a:rPr>
              <a:t>Impuesto sobre la Renta Personas Físicas accedemos a las simulaciones de este impuesto.</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8" name="Imagen 7"/>
          <p:cNvPicPr>
            <a:picLocks noChangeAspect="1"/>
          </p:cNvPicPr>
          <p:nvPr/>
        </p:nvPicPr>
        <p:blipFill>
          <a:blip r:embed="rId2"/>
          <a:stretch>
            <a:fillRect/>
          </a:stretch>
        </p:blipFill>
        <p:spPr>
          <a:xfrm>
            <a:off x="3976167" y="1765554"/>
            <a:ext cx="552450" cy="447675"/>
          </a:xfrm>
          <a:prstGeom prst="rect">
            <a:avLst/>
          </a:prstGeom>
          <a:ln>
            <a:solidFill>
              <a:schemeClr val="tx1"/>
            </a:solidFill>
          </a:ln>
        </p:spPr>
      </p:pic>
      <p:pic>
        <p:nvPicPr>
          <p:cNvPr id="3074" name="Picture 2"/>
          <p:cNvPicPr>
            <a:picLocks noChangeAspect="1" noChangeArrowheads="1"/>
          </p:cNvPicPr>
          <p:nvPr/>
        </p:nvPicPr>
        <p:blipFill>
          <a:blip r:embed="rId3"/>
          <a:srcRect/>
          <a:stretch>
            <a:fillRect/>
          </a:stretch>
        </p:blipFill>
        <p:spPr bwMode="auto">
          <a:xfrm>
            <a:off x="1819275" y="2924169"/>
            <a:ext cx="7048500" cy="3752850"/>
          </a:xfrm>
          <a:prstGeom prst="rect">
            <a:avLst/>
          </a:prstGeom>
          <a:noFill/>
          <a:ln w="9525">
            <a:noFill/>
            <a:miter lim="800000"/>
            <a:headEnd/>
            <a:tailEnd/>
          </a:ln>
          <a:effectLst/>
        </p:spPr>
      </p:pic>
    </p:spTree>
    <p:extLst>
      <p:ext uri="{BB962C8B-B14F-4D97-AF65-F5344CB8AC3E}">
        <p14:creationId xmlns:p14="http://schemas.microsoft.com/office/powerpoint/2010/main" xmlns="" val="1708128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822573" y="1471885"/>
            <a:ext cx="9130258"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La </a:t>
            </a:r>
            <a:r>
              <a:rPr lang="es-ES" sz="1600" dirty="0">
                <a:solidFill>
                  <a:srgbClr val="283583"/>
                </a:solidFill>
                <a:ea typeface="Verdana" pitchFamily="34" charset="0"/>
                <a:cs typeface="Verdana" pitchFamily="34" charset="0"/>
              </a:rPr>
              <a:t>primera vez que nos conectamos no aparece ningún dato. Para empezar a trabajar hay que pinchar en el botón </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6" name="Imagen 1"/>
          <p:cNvPicPr>
            <a:picLocks noChangeAspect="1"/>
          </p:cNvPicPr>
          <p:nvPr/>
        </p:nvPicPr>
        <p:blipFill>
          <a:blip r:embed="rId2"/>
          <a:stretch>
            <a:fillRect/>
          </a:stretch>
        </p:blipFill>
        <p:spPr>
          <a:xfrm>
            <a:off x="1887935" y="1837209"/>
            <a:ext cx="2026227" cy="474897"/>
          </a:xfrm>
          <a:prstGeom prst="rect">
            <a:avLst/>
          </a:prstGeom>
        </p:spPr>
      </p:pic>
      <p:pic>
        <p:nvPicPr>
          <p:cNvPr id="4098" name="Picture 2"/>
          <p:cNvPicPr>
            <a:picLocks noChangeAspect="1" noChangeArrowheads="1"/>
          </p:cNvPicPr>
          <p:nvPr/>
        </p:nvPicPr>
        <p:blipFill>
          <a:blip r:embed="rId3"/>
          <a:srcRect/>
          <a:stretch>
            <a:fillRect/>
          </a:stretch>
        </p:blipFill>
        <p:spPr bwMode="auto">
          <a:xfrm>
            <a:off x="2490788" y="2424103"/>
            <a:ext cx="5705475" cy="4057650"/>
          </a:xfrm>
          <a:prstGeom prst="rect">
            <a:avLst/>
          </a:prstGeom>
          <a:noFill/>
          <a:ln w="9525">
            <a:noFill/>
            <a:miter lim="800000"/>
            <a:headEnd/>
            <a:tailEnd/>
          </a:ln>
          <a:effectLst/>
        </p:spPr>
      </p:pic>
    </p:spTree>
    <p:extLst>
      <p:ext uri="{BB962C8B-B14F-4D97-AF65-F5344CB8AC3E}">
        <p14:creationId xmlns:p14="http://schemas.microsoft.com/office/powerpoint/2010/main" xmlns="" val="38248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720080"/>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Cuando </a:t>
            </a:r>
            <a:r>
              <a:rPr lang="es-ES" sz="1600" dirty="0">
                <a:solidFill>
                  <a:srgbClr val="283583"/>
                </a:solidFill>
                <a:ea typeface="Verdana" pitchFamily="34" charset="0"/>
                <a:cs typeface="Verdana" pitchFamily="34" charset="0"/>
              </a:rPr>
              <a:t>se crea una nueva simulación lo primero que hay que hacer es dar un “nombre”, una </a:t>
            </a:r>
            <a:r>
              <a:rPr lang="es-ES" sz="1600" b="1" dirty="0">
                <a:solidFill>
                  <a:srgbClr val="283583"/>
                </a:solidFill>
                <a:ea typeface="Verdana" pitchFamily="34" charset="0"/>
                <a:cs typeface="Verdana" pitchFamily="34" charset="0"/>
              </a:rPr>
              <a:t>descripción</a:t>
            </a:r>
            <a:r>
              <a:rPr lang="es-ES" sz="1600" dirty="0">
                <a:solidFill>
                  <a:srgbClr val="283583"/>
                </a:solidFill>
                <a:ea typeface="Verdana" pitchFamily="34" charset="0"/>
                <a:cs typeface="Verdana" pitchFamily="34" charset="0"/>
              </a:rPr>
              <a:t> que nos permita identificar el objetivo de esa simulación y que nos permita identificarla posteriormente.</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
        <p:nvSpPr>
          <p:cNvPr id="5" name="2 Marcador de contenido"/>
          <p:cNvSpPr txBox="1">
            <a:spLocks/>
          </p:cNvSpPr>
          <p:nvPr/>
        </p:nvSpPr>
        <p:spPr bwMode="auto">
          <a:xfrm>
            <a:off x="310867" y="2778630"/>
            <a:ext cx="3019309" cy="3600400"/>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algn="just" eaLnBrk="0" hangingPunct="0">
              <a:spcBef>
                <a:spcPct val="20000"/>
              </a:spcBef>
              <a:buClr>
                <a:srgbClr val="1D3176"/>
              </a:buClr>
              <a:buSzPct val="150000"/>
            </a:pPr>
            <a:r>
              <a:rPr lang="es-ES" sz="1600" dirty="0" smtClean="0">
                <a:solidFill>
                  <a:srgbClr val="283583"/>
                </a:solidFill>
                <a:ea typeface="Verdana" pitchFamily="34" charset="0"/>
                <a:cs typeface="Verdana" pitchFamily="34" charset="0"/>
              </a:rPr>
              <a:t>Hay que elegir:</a:t>
            </a:r>
          </a:p>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Normativa de referencia.</a:t>
            </a:r>
          </a:p>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Base de datos con la que vamos a trabajar</a:t>
            </a: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pic>
        <p:nvPicPr>
          <p:cNvPr id="12290" name="Picture 2"/>
          <p:cNvPicPr>
            <a:picLocks noChangeAspect="1" noChangeArrowheads="1"/>
          </p:cNvPicPr>
          <p:nvPr/>
        </p:nvPicPr>
        <p:blipFill>
          <a:blip r:embed="rId2"/>
          <a:srcRect/>
          <a:stretch>
            <a:fillRect/>
          </a:stretch>
        </p:blipFill>
        <p:spPr bwMode="auto">
          <a:xfrm>
            <a:off x="3639379" y="2728930"/>
            <a:ext cx="6705600" cy="3552825"/>
          </a:xfrm>
          <a:prstGeom prst="rect">
            <a:avLst/>
          </a:prstGeom>
          <a:noFill/>
          <a:ln w="9525">
            <a:noFill/>
            <a:miter lim="800000"/>
            <a:headEnd/>
            <a:tailEnd/>
          </a:ln>
          <a:effectLst/>
        </p:spPr>
      </p:pic>
    </p:spTree>
    <p:extLst>
      <p:ext uri="{BB962C8B-B14F-4D97-AF65-F5344CB8AC3E}">
        <p14:creationId xmlns:p14="http://schemas.microsoft.com/office/powerpoint/2010/main" xmlns="" val="38248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Crear</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simulación</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b="1" dirty="0" smtClean="0">
                <a:solidFill>
                  <a:srgbClr val="283583"/>
                </a:solidFill>
                <a:ea typeface="Verdana" pitchFamily="34" charset="0"/>
                <a:cs typeface="Verdana" pitchFamily="34" charset="0"/>
              </a:rPr>
              <a:t>Descripción</a:t>
            </a:r>
            <a:r>
              <a:rPr lang="es-ES" sz="1600" dirty="0">
                <a:solidFill>
                  <a:srgbClr val="283583"/>
                </a:solidFill>
                <a:ea typeface="Verdana" pitchFamily="34" charset="0"/>
                <a:cs typeface="Verdana" pitchFamily="34" charset="0"/>
              </a:rPr>
              <a:t>: Ponemos un nombre a la simulación que vamos a crear que nos ayudará a identificarla </a:t>
            </a:r>
            <a:r>
              <a:rPr lang="es-ES" sz="1600" dirty="0" smtClean="0">
                <a:solidFill>
                  <a:srgbClr val="283583"/>
                </a:solidFill>
                <a:ea typeface="Verdana" pitchFamily="34" charset="0"/>
                <a:cs typeface="Verdana" pitchFamily="34" charset="0"/>
              </a:rPr>
              <a:t>posteriormente.</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b="1" dirty="0">
                <a:solidFill>
                  <a:srgbClr val="283583"/>
                </a:solidFill>
                <a:ea typeface="Verdana" pitchFamily="34" charset="0"/>
                <a:cs typeface="Verdana" pitchFamily="34" charset="0"/>
              </a:rPr>
              <a:t>Normativa de referencia</a:t>
            </a:r>
            <a:r>
              <a:rPr lang="es-ES" sz="1600" dirty="0">
                <a:solidFill>
                  <a:srgbClr val="283583"/>
                </a:solidFill>
                <a:ea typeface="Verdana" pitchFamily="34" charset="0"/>
                <a:cs typeface="Verdana" pitchFamily="34" charset="0"/>
              </a:rPr>
              <a:t>: Parámetros de base según las normativas del IRPF de todos los ejercicios desde 2007 a 2016, excepto 2014 que tiene una normativa similar a </a:t>
            </a:r>
            <a:r>
              <a:rPr lang="es-ES" sz="1600" dirty="0" smtClean="0">
                <a:solidFill>
                  <a:srgbClr val="283583"/>
                </a:solidFill>
                <a:ea typeface="Verdana" pitchFamily="34" charset="0"/>
                <a:cs typeface="Verdana" pitchFamily="34" charset="0"/>
              </a:rPr>
              <a:t>2013.</a:t>
            </a: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b="1" dirty="0">
                <a:solidFill>
                  <a:srgbClr val="283583"/>
                </a:solidFill>
                <a:ea typeface="Verdana" pitchFamily="34" charset="0"/>
                <a:cs typeface="Verdana" pitchFamily="34" charset="0"/>
              </a:rPr>
              <a:t>Base de datos de referencia</a:t>
            </a:r>
            <a:r>
              <a:rPr lang="es-ES" sz="1600" dirty="0">
                <a:solidFill>
                  <a:srgbClr val="283583"/>
                </a:solidFill>
                <a:ea typeface="Verdana" pitchFamily="34" charset="0"/>
                <a:cs typeface="Verdana" pitchFamily="34" charset="0"/>
              </a:rPr>
              <a:t>: Muestra IRPF que se va a utilizar para hacer la simulación. Las muestras de IRPF disponibles son 2007, 2009 y 2011.</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248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Crear</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simulación</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5122" name="Picture 2"/>
          <p:cNvPicPr>
            <a:picLocks noChangeAspect="1" noChangeArrowheads="1"/>
          </p:cNvPicPr>
          <p:nvPr/>
        </p:nvPicPr>
        <p:blipFill>
          <a:blip r:embed="rId2"/>
          <a:srcRect/>
          <a:stretch>
            <a:fillRect/>
          </a:stretch>
        </p:blipFill>
        <p:spPr bwMode="auto">
          <a:xfrm>
            <a:off x="357188" y="1681163"/>
            <a:ext cx="9972675" cy="4200525"/>
          </a:xfrm>
          <a:prstGeom prst="rect">
            <a:avLst/>
          </a:prstGeom>
          <a:noFill/>
          <a:ln w="9525">
            <a:noFill/>
            <a:miter lim="800000"/>
            <a:headEnd/>
            <a:tailEnd/>
          </a:ln>
          <a:effectLst/>
        </p:spPr>
      </p:pic>
    </p:spTree>
    <p:extLst>
      <p:ext uri="{BB962C8B-B14F-4D97-AF65-F5344CB8AC3E}">
        <p14:creationId xmlns:p14="http://schemas.microsoft.com/office/powerpoint/2010/main" xmlns="" val="38248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Crear</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simulación</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477169"/>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
        <p:nvSpPr>
          <p:cNvPr id="5" name="Marcador de contenido 4"/>
          <p:cNvSpPr txBox="1">
            <a:spLocks/>
          </p:cNvSpPr>
          <p:nvPr/>
        </p:nvSpPr>
        <p:spPr>
          <a:xfrm>
            <a:off x="461070" y="1950367"/>
            <a:ext cx="963577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2346" indent="-342900" algn="just" defTabSz="497754" eaLnBrk="0" hangingPunct="0">
              <a:spcBef>
                <a:spcPct val="20000"/>
              </a:spcBef>
              <a:buClr>
                <a:srgbClr val="1D3176"/>
              </a:buClr>
              <a:buSzPct val="150000"/>
              <a:buFont typeface="Wingdings" pitchFamily="2" charset="2"/>
              <a:buChar char="§"/>
            </a:pPr>
            <a:r>
              <a:rPr lang="es-ES" sz="1700" dirty="0">
                <a:solidFill>
                  <a:srgbClr val="283583"/>
                </a:solidFill>
                <a:ea typeface="Verdana" pitchFamily="34" charset="0"/>
                <a:cs typeface="Verdana" pitchFamily="34" charset="0"/>
              </a:rPr>
              <a:t>       </a:t>
            </a:r>
            <a:r>
              <a:rPr lang="es-ES" sz="1700" b="1" dirty="0">
                <a:solidFill>
                  <a:srgbClr val="283583"/>
                </a:solidFill>
                <a:ea typeface="Verdana" pitchFamily="34" charset="0"/>
                <a:cs typeface="Verdana" pitchFamily="34" charset="0"/>
              </a:rPr>
              <a:t>Editar</a:t>
            </a:r>
            <a:r>
              <a:rPr lang="es-ES" sz="1700" dirty="0">
                <a:solidFill>
                  <a:srgbClr val="283583"/>
                </a:solidFill>
                <a:ea typeface="Verdana" pitchFamily="34" charset="0"/>
                <a:cs typeface="Verdana" pitchFamily="34" charset="0"/>
              </a:rPr>
              <a:t>: Permite cambiar la descripción, la normativa y la muestra que 	hemos seleccionado </a:t>
            </a:r>
            <a:endParaRPr lang="es-ES" sz="1700" dirty="0" smtClean="0">
              <a:solidFill>
                <a:srgbClr val="283583"/>
              </a:solidFill>
              <a:ea typeface="Verdana" pitchFamily="34" charset="0"/>
              <a:cs typeface="Verdana" pitchFamily="34" charset="0"/>
            </a:endParaRPr>
          </a:p>
          <a:p>
            <a:pPr marL="0" indent="0" algn="just" defTabSz="497754" eaLnBrk="0" hangingPunct="0">
              <a:spcBef>
                <a:spcPct val="20000"/>
              </a:spcBef>
              <a:buClr>
                <a:srgbClr val="1D3176"/>
              </a:buClr>
              <a:buSzPct val="150000"/>
              <a:buNone/>
            </a:pPr>
            <a:r>
              <a:rPr lang="es-ES" sz="1700" dirty="0" smtClean="0">
                <a:solidFill>
                  <a:srgbClr val="283583"/>
                </a:solidFill>
                <a:ea typeface="Verdana" pitchFamily="34" charset="0"/>
                <a:cs typeface="Verdana" pitchFamily="34" charset="0"/>
              </a:rPr>
              <a:t>             para la simulación</a:t>
            </a:r>
            <a:endParaRPr lang="es-ES" sz="1700" dirty="0">
              <a:solidFill>
                <a:srgbClr val="283583"/>
              </a:solidFill>
              <a:ea typeface="Verdana" pitchFamily="34" charset="0"/>
              <a:cs typeface="Verdana" pitchFamily="34" charset="0"/>
            </a:endParaRPr>
          </a:p>
          <a:p>
            <a:pPr marL="0" indent="0" algn="just" defTabSz="497754" eaLnBrk="0" hangingPunct="0">
              <a:spcBef>
                <a:spcPct val="20000"/>
              </a:spcBef>
              <a:buClr>
                <a:srgbClr val="1D3176"/>
              </a:buClr>
              <a:buSzPct val="150000"/>
              <a:buNone/>
            </a:pPr>
            <a:endParaRPr lang="es-ES" sz="1700" dirty="0">
              <a:solidFill>
                <a:srgbClr val="283583"/>
              </a:solidFill>
              <a:ea typeface="Verdana" pitchFamily="34" charset="0"/>
              <a:cs typeface="Verdana" pitchFamily="34" charset="0"/>
            </a:endParaRPr>
          </a:p>
          <a:p>
            <a:pPr marL="302346" indent="-342900" algn="just" defTabSz="497754" eaLnBrk="0" hangingPunct="0">
              <a:spcBef>
                <a:spcPct val="20000"/>
              </a:spcBef>
              <a:buClr>
                <a:srgbClr val="1D3176"/>
              </a:buClr>
              <a:buSzPct val="150000"/>
              <a:buFont typeface="Wingdings" pitchFamily="2" charset="2"/>
              <a:buChar char="§"/>
            </a:pPr>
            <a:r>
              <a:rPr lang="es-ES" sz="1700" dirty="0">
                <a:solidFill>
                  <a:srgbClr val="283583"/>
                </a:solidFill>
                <a:ea typeface="Verdana" pitchFamily="34" charset="0"/>
                <a:cs typeface="Verdana" pitchFamily="34" charset="0"/>
              </a:rPr>
              <a:t>       </a:t>
            </a:r>
            <a:r>
              <a:rPr lang="es-ES" sz="1700" b="1" dirty="0">
                <a:solidFill>
                  <a:srgbClr val="283583"/>
                </a:solidFill>
                <a:ea typeface="Verdana" pitchFamily="34" charset="0"/>
                <a:cs typeface="Verdana" pitchFamily="34" charset="0"/>
              </a:rPr>
              <a:t>Detalles</a:t>
            </a:r>
            <a:r>
              <a:rPr lang="es-ES" sz="1700" dirty="0">
                <a:solidFill>
                  <a:srgbClr val="283583"/>
                </a:solidFill>
                <a:ea typeface="Verdana" pitchFamily="34" charset="0"/>
                <a:cs typeface="Verdana" pitchFamily="34" charset="0"/>
              </a:rPr>
              <a:t>: Nos da los detalles de la simulación. Permite ver todos los </a:t>
            </a:r>
            <a:r>
              <a:rPr lang="es-ES" sz="1700" dirty="0" smtClean="0">
                <a:solidFill>
                  <a:srgbClr val="283583"/>
                </a:solidFill>
                <a:ea typeface="Verdana" pitchFamily="34" charset="0"/>
                <a:cs typeface="Verdana" pitchFamily="34" charset="0"/>
              </a:rPr>
              <a:t>parámetros </a:t>
            </a:r>
            <a:r>
              <a:rPr lang="es-ES" sz="1700" dirty="0">
                <a:solidFill>
                  <a:srgbClr val="283583"/>
                </a:solidFill>
                <a:ea typeface="Verdana" pitchFamily="34" charset="0"/>
                <a:cs typeface="Verdana" pitchFamily="34" charset="0"/>
              </a:rPr>
              <a:t>de la </a:t>
            </a:r>
            <a:r>
              <a:rPr lang="es-ES" sz="1700" dirty="0" smtClean="0">
                <a:solidFill>
                  <a:srgbClr val="283583"/>
                </a:solidFill>
                <a:ea typeface="Verdana" pitchFamily="34" charset="0"/>
                <a:cs typeface="Verdana" pitchFamily="34" charset="0"/>
              </a:rPr>
              <a:t>simulación.</a:t>
            </a:r>
          </a:p>
          <a:p>
            <a:pPr marL="0" marR="0" lvl="0" indent="0" algn="just" defTabSz="497754" eaLnBrk="0" fontAlgn="auto" hangingPunct="0">
              <a:lnSpc>
                <a:spcPct val="90000"/>
              </a:lnSpc>
              <a:spcBef>
                <a:spcPct val="20000"/>
              </a:spcBef>
              <a:spcAft>
                <a:spcPts val="0"/>
              </a:spcAft>
              <a:buClr>
                <a:srgbClr val="1D3176"/>
              </a:buClr>
              <a:buSzPct val="150000"/>
              <a:buNone/>
              <a:tabLst/>
              <a:defRPr/>
            </a:pPr>
            <a:endParaRPr lang="es-ES" sz="1700" dirty="0">
              <a:solidFill>
                <a:srgbClr val="283583"/>
              </a:solidFill>
              <a:ea typeface="Verdana" pitchFamily="34" charset="0"/>
              <a:cs typeface="Verdana" pitchFamily="34" charset="0"/>
            </a:endParaRPr>
          </a:p>
          <a:p>
            <a:pPr marL="302346" marR="0" lvl="0" indent="-342900" algn="just" defTabSz="497754" eaLnBrk="0" fontAlgn="auto" hangingPunct="0">
              <a:lnSpc>
                <a:spcPct val="90000"/>
              </a:lnSpc>
              <a:spcBef>
                <a:spcPct val="20000"/>
              </a:spcBef>
              <a:spcAft>
                <a:spcPts val="0"/>
              </a:spcAft>
              <a:buClr>
                <a:srgbClr val="1D3176"/>
              </a:buClr>
              <a:buSzPct val="150000"/>
              <a:buFont typeface="Wingdings" pitchFamily="2" charset="2"/>
              <a:buChar char="§"/>
              <a:tabLst/>
              <a:defRPr/>
            </a:pPr>
            <a:r>
              <a:rPr lang="es-ES" sz="1700" dirty="0">
                <a:solidFill>
                  <a:srgbClr val="283583"/>
                </a:solidFill>
                <a:ea typeface="Verdana" pitchFamily="34" charset="0"/>
                <a:cs typeface="Verdana" pitchFamily="34" charset="0"/>
              </a:rPr>
              <a:t>       </a:t>
            </a:r>
            <a:r>
              <a:rPr lang="es-ES" sz="1700" b="1" dirty="0">
                <a:solidFill>
                  <a:srgbClr val="283583"/>
                </a:solidFill>
                <a:ea typeface="Verdana" pitchFamily="34" charset="0"/>
                <a:cs typeface="Verdana" pitchFamily="34" charset="0"/>
              </a:rPr>
              <a:t>Borrar</a:t>
            </a:r>
            <a:r>
              <a:rPr lang="es-ES" sz="1700" dirty="0">
                <a:solidFill>
                  <a:srgbClr val="283583"/>
                </a:solidFill>
                <a:ea typeface="Verdana" pitchFamily="34" charset="0"/>
                <a:cs typeface="Verdana" pitchFamily="34" charset="0"/>
              </a:rPr>
              <a:t>: Permite borrar la </a:t>
            </a:r>
            <a:r>
              <a:rPr lang="es-ES" sz="1700" dirty="0" smtClean="0">
                <a:solidFill>
                  <a:srgbClr val="283583"/>
                </a:solidFill>
                <a:ea typeface="Verdana" pitchFamily="34" charset="0"/>
                <a:cs typeface="Verdana" pitchFamily="34" charset="0"/>
              </a:rPr>
              <a:t>simulación.</a:t>
            </a:r>
          </a:p>
          <a:p>
            <a:pPr marL="0" marR="0" lvl="0" indent="0" algn="just" defTabSz="497754" eaLnBrk="0" fontAlgn="auto" hangingPunct="0">
              <a:lnSpc>
                <a:spcPct val="90000"/>
              </a:lnSpc>
              <a:spcBef>
                <a:spcPct val="20000"/>
              </a:spcBef>
              <a:spcAft>
                <a:spcPts val="0"/>
              </a:spcAft>
              <a:buClr>
                <a:srgbClr val="1D3176"/>
              </a:buClr>
              <a:buSzPct val="150000"/>
              <a:buNone/>
              <a:tabLst/>
              <a:defRPr/>
            </a:pPr>
            <a:endParaRPr lang="es-ES" sz="1700" dirty="0">
              <a:solidFill>
                <a:srgbClr val="283583"/>
              </a:solidFill>
              <a:ea typeface="Verdana" pitchFamily="34" charset="0"/>
              <a:cs typeface="Verdana" pitchFamily="34" charset="0"/>
            </a:endParaRPr>
          </a:p>
          <a:p>
            <a:pPr marL="302346" marR="0" lvl="0" indent="-342900" algn="just" defTabSz="497754" eaLnBrk="0" fontAlgn="auto" hangingPunct="0">
              <a:lnSpc>
                <a:spcPct val="90000"/>
              </a:lnSpc>
              <a:spcBef>
                <a:spcPct val="20000"/>
              </a:spcBef>
              <a:spcAft>
                <a:spcPts val="0"/>
              </a:spcAft>
              <a:buClr>
                <a:srgbClr val="1D3176"/>
              </a:buClr>
              <a:buSzPct val="150000"/>
              <a:buFont typeface="Wingdings" pitchFamily="2" charset="2"/>
              <a:buChar char="§"/>
              <a:tabLst/>
              <a:defRPr/>
            </a:pPr>
            <a:r>
              <a:rPr lang="es-ES" sz="1700" dirty="0">
                <a:solidFill>
                  <a:srgbClr val="283583"/>
                </a:solidFill>
                <a:ea typeface="Verdana" pitchFamily="34" charset="0"/>
                <a:cs typeface="Verdana" pitchFamily="34" charset="0"/>
              </a:rPr>
              <a:t>       </a:t>
            </a:r>
            <a:r>
              <a:rPr lang="es-ES" sz="1700" b="1" dirty="0">
                <a:solidFill>
                  <a:srgbClr val="283583"/>
                </a:solidFill>
                <a:ea typeface="Verdana" pitchFamily="34" charset="0"/>
                <a:cs typeface="Verdana" pitchFamily="34" charset="0"/>
              </a:rPr>
              <a:t>Parámetros</a:t>
            </a:r>
            <a:r>
              <a:rPr lang="es-ES" sz="1700" dirty="0">
                <a:solidFill>
                  <a:srgbClr val="283583"/>
                </a:solidFill>
                <a:ea typeface="Verdana" pitchFamily="34" charset="0"/>
                <a:cs typeface="Verdana" pitchFamily="34" charset="0"/>
              </a:rPr>
              <a:t>: Permite ver y modificar los parámetros de </a:t>
            </a:r>
            <a:r>
              <a:rPr lang="es-ES" sz="1700" dirty="0" smtClean="0">
                <a:solidFill>
                  <a:srgbClr val="283583"/>
                </a:solidFill>
                <a:ea typeface="Verdana" pitchFamily="34" charset="0"/>
                <a:cs typeface="Verdana" pitchFamily="34" charset="0"/>
              </a:rPr>
              <a:t>la simulación.</a:t>
            </a:r>
          </a:p>
          <a:p>
            <a:pPr marL="0" marR="0" lvl="0" indent="0" algn="just" defTabSz="497754" eaLnBrk="0" fontAlgn="auto" hangingPunct="0">
              <a:lnSpc>
                <a:spcPct val="90000"/>
              </a:lnSpc>
              <a:spcBef>
                <a:spcPct val="20000"/>
              </a:spcBef>
              <a:spcAft>
                <a:spcPts val="0"/>
              </a:spcAft>
              <a:buClr>
                <a:srgbClr val="1D3176"/>
              </a:buClr>
              <a:buSzPct val="150000"/>
              <a:buNone/>
              <a:tabLst/>
              <a:defRPr/>
            </a:pPr>
            <a:endParaRPr lang="es-ES" sz="1700" dirty="0">
              <a:solidFill>
                <a:srgbClr val="283583"/>
              </a:solidFill>
              <a:ea typeface="Verdana" pitchFamily="34" charset="0"/>
              <a:cs typeface="Verdana" pitchFamily="34" charset="0"/>
            </a:endParaRPr>
          </a:p>
          <a:p>
            <a:pPr marL="302346" marR="0" lvl="0" indent="-342900" algn="just" defTabSz="497754" eaLnBrk="0" fontAlgn="auto" hangingPunct="0">
              <a:lnSpc>
                <a:spcPct val="90000"/>
              </a:lnSpc>
              <a:spcBef>
                <a:spcPct val="20000"/>
              </a:spcBef>
              <a:spcAft>
                <a:spcPts val="0"/>
              </a:spcAft>
              <a:buClr>
                <a:srgbClr val="1D3176"/>
              </a:buClr>
              <a:buSzPct val="150000"/>
              <a:buFont typeface="Wingdings" pitchFamily="2" charset="2"/>
              <a:buChar char="§"/>
              <a:tabLst/>
              <a:defRPr/>
            </a:pPr>
            <a:r>
              <a:rPr lang="es-ES" sz="1700" dirty="0">
                <a:solidFill>
                  <a:srgbClr val="283583"/>
                </a:solidFill>
                <a:ea typeface="Verdana" pitchFamily="34" charset="0"/>
                <a:cs typeface="Verdana" pitchFamily="34" charset="0"/>
              </a:rPr>
              <a:t>       </a:t>
            </a:r>
            <a:r>
              <a:rPr lang="es-ES" sz="1700" b="1" dirty="0">
                <a:solidFill>
                  <a:srgbClr val="283583"/>
                </a:solidFill>
                <a:ea typeface="Verdana" pitchFamily="34" charset="0"/>
                <a:cs typeface="Verdana" pitchFamily="34" charset="0"/>
              </a:rPr>
              <a:t>Ejecutar</a:t>
            </a:r>
            <a:r>
              <a:rPr lang="es-ES" sz="1700" dirty="0">
                <a:solidFill>
                  <a:srgbClr val="283583"/>
                </a:solidFill>
                <a:ea typeface="Verdana" pitchFamily="34" charset="0"/>
                <a:cs typeface="Verdana" pitchFamily="34" charset="0"/>
              </a:rPr>
              <a:t>: Permite ejecutar la simulación con los </a:t>
            </a:r>
            <a:r>
              <a:rPr lang="es-ES" sz="1700" dirty="0" smtClean="0">
                <a:solidFill>
                  <a:srgbClr val="283583"/>
                </a:solidFill>
                <a:ea typeface="Verdana" pitchFamily="34" charset="0"/>
                <a:cs typeface="Verdana" pitchFamily="34" charset="0"/>
              </a:rPr>
              <a:t>parámetros establecidos.</a:t>
            </a:r>
          </a:p>
          <a:p>
            <a:pPr marL="0" marR="0" lvl="0" indent="0" algn="just" defTabSz="497754" eaLnBrk="0" fontAlgn="auto" hangingPunct="0">
              <a:lnSpc>
                <a:spcPct val="90000"/>
              </a:lnSpc>
              <a:spcBef>
                <a:spcPct val="20000"/>
              </a:spcBef>
              <a:spcAft>
                <a:spcPts val="0"/>
              </a:spcAft>
              <a:buClr>
                <a:srgbClr val="1D3176"/>
              </a:buClr>
              <a:buSzPct val="150000"/>
              <a:buNone/>
              <a:tabLst/>
              <a:defRPr/>
            </a:pPr>
            <a:endParaRPr lang="es-ES" sz="1700" dirty="0">
              <a:solidFill>
                <a:srgbClr val="283583"/>
              </a:solidFill>
              <a:ea typeface="Verdana" pitchFamily="34" charset="0"/>
              <a:cs typeface="Verdana" pitchFamily="34" charset="0"/>
            </a:endParaRPr>
          </a:p>
          <a:p>
            <a:pPr marL="302346" marR="0" lvl="0" indent="-342900" algn="just" defTabSz="497754" eaLnBrk="0" fontAlgn="auto" hangingPunct="0">
              <a:lnSpc>
                <a:spcPct val="90000"/>
              </a:lnSpc>
              <a:spcBef>
                <a:spcPct val="20000"/>
              </a:spcBef>
              <a:spcAft>
                <a:spcPts val="0"/>
              </a:spcAft>
              <a:buClr>
                <a:srgbClr val="1D3176"/>
              </a:buClr>
              <a:buSzPct val="150000"/>
              <a:buFont typeface="Wingdings" pitchFamily="2" charset="2"/>
              <a:buChar char="§"/>
              <a:tabLst/>
              <a:defRPr/>
            </a:pPr>
            <a:r>
              <a:rPr lang="es-ES" sz="1700" dirty="0">
                <a:solidFill>
                  <a:srgbClr val="283583"/>
                </a:solidFill>
                <a:ea typeface="Verdana" pitchFamily="34" charset="0"/>
                <a:cs typeface="Verdana" pitchFamily="34" charset="0"/>
              </a:rPr>
              <a:t>        </a:t>
            </a:r>
            <a:r>
              <a:rPr lang="es-ES" sz="1700" b="1" dirty="0">
                <a:solidFill>
                  <a:srgbClr val="283583"/>
                </a:solidFill>
                <a:ea typeface="Verdana" pitchFamily="34" charset="0"/>
                <a:cs typeface="Verdana" pitchFamily="34" charset="0"/>
              </a:rPr>
              <a:t>Peticiones</a:t>
            </a:r>
            <a:r>
              <a:rPr lang="es-ES" sz="1700" dirty="0">
                <a:solidFill>
                  <a:srgbClr val="283583"/>
                </a:solidFill>
                <a:ea typeface="Verdana" pitchFamily="34" charset="0"/>
                <a:cs typeface="Verdana" pitchFamily="34" charset="0"/>
              </a:rPr>
              <a:t>: Nos lleva a otra ventana con las peticiones que hemos </a:t>
            </a:r>
            <a:r>
              <a:rPr lang="es-ES" sz="1700" dirty="0" smtClean="0">
                <a:solidFill>
                  <a:srgbClr val="283583"/>
                </a:solidFill>
                <a:ea typeface="Verdana" pitchFamily="34" charset="0"/>
                <a:cs typeface="Verdana" pitchFamily="34" charset="0"/>
              </a:rPr>
              <a:t>hecho </a:t>
            </a:r>
            <a:r>
              <a:rPr lang="es-ES" sz="1700" dirty="0">
                <a:solidFill>
                  <a:srgbClr val="283583"/>
                </a:solidFill>
                <a:ea typeface="Verdana" pitchFamily="34" charset="0"/>
                <a:cs typeface="Verdana" pitchFamily="34" charset="0"/>
              </a:rPr>
              <a:t>de esa </a:t>
            </a:r>
            <a:r>
              <a:rPr lang="es-ES" sz="1700" dirty="0" smtClean="0">
                <a:solidFill>
                  <a:srgbClr val="283583"/>
                </a:solidFill>
                <a:ea typeface="Verdana" pitchFamily="34" charset="0"/>
                <a:cs typeface="Verdana" pitchFamily="34" charset="0"/>
              </a:rPr>
              <a:t>simulación.</a:t>
            </a:r>
            <a:endParaRPr lang="es-ES" sz="1700" dirty="0">
              <a:solidFill>
                <a:srgbClr val="283583"/>
              </a:solidFill>
              <a:ea typeface="Verdana" pitchFamily="34" charset="0"/>
              <a:cs typeface="Verdana"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6" name="Imagen 15"/>
          <p:cNvPicPr>
            <a:picLocks noChangeAspect="1"/>
          </p:cNvPicPr>
          <p:nvPr/>
        </p:nvPicPr>
        <p:blipFill>
          <a:blip r:embed="rId2"/>
          <a:stretch>
            <a:fillRect/>
          </a:stretch>
        </p:blipFill>
        <p:spPr>
          <a:xfrm>
            <a:off x="743338" y="1909217"/>
            <a:ext cx="447675" cy="552450"/>
          </a:xfrm>
          <a:prstGeom prst="rect">
            <a:avLst/>
          </a:prstGeom>
          <a:ln>
            <a:solidFill>
              <a:schemeClr val="tx1"/>
            </a:solidFill>
          </a:ln>
        </p:spPr>
      </p:pic>
      <p:pic>
        <p:nvPicPr>
          <p:cNvPr id="7" name="Imagen 16"/>
          <p:cNvPicPr>
            <a:picLocks noChangeAspect="1"/>
          </p:cNvPicPr>
          <p:nvPr/>
        </p:nvPicPr>
        <p:blipFill>
          <a:blip r:embed="rId3"/>
          <a:stretch>
            <a:fillRect/>
          </a:stretch>
        </p:blipFill>
        <p:spPr>
          <a:xfrm>
            <a:off x="769963" y="2629297"/>
            <a:ext cx="428625" cy="552450"/>
          </a:xfrm>
          <a:prstGeom prst="rect">
            <a:avLst/>
          </a:prstGeom>
          <a:ln>
            <a:solidFill>
              <a:schemeClr val="tx1"/>
            </a:solidFill>
          </a:ln>
        </p:spPr>
      </p:pic>
      <p:pic>
        <p:nvPicPr>
          <p:cNvPr id="8" name="Imagen 17"/>
          <p:cNvPicPr>
            <a:picLocks noChangeAspect="1"/>
          </p:cNvPicPr>
          <p:nvPr/>
        </p:nvPicPr>
        <p:blipFill>
          <a:blip r:embed="rId4"/>
          <a:stretch>
            <a:fillRect/>
          </a:stretch>
        </p:blipFill>
        <p:spPr>
          <a:xfrm>
            <a:off x="743338" y="3209925"/>
            <a:ext cx="409575" cy="571500"/>
          </a:xfrm>
          <a:prstGeom prst="rect">
            <a:avLst/>
          </a:prstGeom>
          <a:ln>
            <a:solidFill>
              <a:schemeClr val="tx1"/>
            </a:solidFill>
          </a:ln>
        </p:spPr>
      </p:pic>
      <p:pic>
        <p:nvPicPr>
          <p:cNvPr id="9" name="Imagen 18"/>
          <p:cNvPicPr>
            <a:picLocks noChangeAspect="1"/>
          </p:cNvPicPr>
          <p:nvPr/>
        </p:nvPicPr>
        <p:blipFill>
          <a:blip r:embed="rId5"/>
          <a:stretch>
            <a:fillRect/>
          </a:stretch>
        </p:blipFill>
        <p:spPr>
          <a:xfrm>
            <a:off x="687358" y="3853433"/>
            <a:ext cx="463087" cy="478785"/>
          </a:xfrm>
          <a:prstGeom prst="rect">
            <a:avLst/>
          </a:prstGeom>
          <a:ln>
            <a:solidFill>
              <a:schemeClr val="tx1"/>
            </a:solidFill>
          </a:ln>
        </p:spPr>
      </p:pic>
      <p:pic>
        <p:nvPicPr>
          <p:cNvPr id="10" name="Imagen 19"/>
          <p:cNvPicPr>
            <a:picLocks noChangeAspect="1"/>
          </p:cNvPicPr>
          <p:nvPr/>
        </p:nvPicPr>
        <p:blipFill>
          <a:blip r:embed="rId6"/>
          <a:stretch>
            <a:fillRect/>
          </a:stretch>
        </p:blipFill>
        <p:spPr>
          <a:xfrm>
            <a:off x="740870" y="4357489"/>
            <a:ext cx="409575" cy="581025"/>
          </a:xfrm>
          <a:prstGeom prst="rect">
            <a:avLst/>
          </a:prstGeom>
          <a:ln>
            <a:solidFill>
              <a:schemeClr val="tx1"/>
            </a:solidFill>
          </a:ln>
        </p:spPr>
      </p:pic>
      <p:pic>
        <p:nvPicPr>
          <p:cNvPr id="12" name="Imagen 20"/>
          <p:cNvPicPr>
            <a:picLocks noChangeAspect="1"/>
          </p:cNvPicPr>
          <p:nvPr/>
        </p:nvPicPr>
        <p:blipFill>
          <a:blip r:embed="rId7"/>
          <a:stretch>
            <a:fillRect/>
          </a:stretch>
        </p:blipFill>
        <p:spPr>
          <a:xfrm>
            <a:off x="726582" y="4933553"/>
            <a:ext cx="438150" cy="571500"/>
          </a:xfrm>
          <a:prstGeom prst="rect">
            <a:avLst/>
          </a:prstGeom>
          <a:ln>
            <a:solidFill>
              <a:schemeClr val="tx1"/>
            </a:solidFill>
          </a:ln>
        </p:spPr>
      </p:pic>
    </p:spTree>
    <p:extLst>
      <p:ext uri="{BB962C8B-B14F-4D97-AF65-F5344CB8AC3E}">
        <p14:creationId xmlns:p14="http://schemas.microsoft.com/office/powerpoint/2010/main" xmlns="" val="382486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Editar</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simulación</a:t>
            </a:r>
            <a:endParaRPr lang="en-US" dirty="0">
              <a:solidFill>
                <a:srgbClr val="009FE3"/>
              </a:solidFill>
              <a:latin typeface="Gill Sans MT Light"/>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6" name="Imagen 6"/>
          <p:cNvPicPr>
            <a:picLocks noChangeAspect="1"/>
          </p:cNvPicPr>
          <p:nvPr/>
        </p:nvPicPr>
        <p:blipFill>
          <a:blip r:embed="rId2"/>
          <a:stretch>
            <a:fillRect/>
          </a:stretch>
        </p:blipFill>
        <p:spPr>
          <a:xfrm>
            <a:off x="1233137" y="1857896"/>
            <a:ext cx="447675" cy="552450"/>
          </a:xfrm>
          <a:prstGeom prst="rect">
            <a:avLst/>
          </a:prstGeom>
          <a:ln>
            <a:solidFill>
              <a:schemeClr val="tx2"/>
            </a:solidFill>
          </a:ln>
        </p:spPr>
      </p:pic>
      <p:pic>
        <p:nvPicPr>
          <p:cNvPr id="6147" name="Picture 3"/>
          <p:cNvPicPr>
            <a:picLocks noChangeAspect="1" noChangeArrowheads="1"/>
          </p:cNvPicPr>
          <p:nvPr/>
        </p:nvPicPr>
        <p:blipFill>
          <a:blip r:embed="rId3"/>
          <a:srcRect/>
          <a:stretch>
            <a:fillRect/>
          </a:stretch>
        </p:blipFill>
        <p:spPr bwMode="auto">
          <a:xfrm>
            <a:off x="3067898" y="1362075"/>
            <a:ext cx="9991725" cy="4838700"/>
          </a:xfrm>
          <a:prstGeom prst="rect">
            <a:avLst/>
          </a:prstGeom>
          <a:noFill/>
          <a:ln w="9525">
            <a:noFill/>
            <a:miter lim="800000"/>
            <a:headEnd/>
            <a:tailEnd/>
          </a:ln>
          <a:effectLst/>
        </p:spPr>
      </p:pic>
    </p:spTree>
    <p:extLst>
      <p:ext uri="{BB962C8B-B14F-4D97-AF65-F5344CB8AC3E}">
        <p14:creationId xmlns:p14="http://schemas.microsoft.com/office/powerpoint/2010/main" xmlns="" val="382486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La </a:t>
            </a:r>
            <a:r>
              <a:rPr lang="es-ES" sz="1600" dirty="0">
                <a:solidFill>
                  <a:srgbClr val="283583"/>
                </a:solidFill>
                <a:ea typeface="Verdana" pitchFamily="34" charset="0"/>
                <a:cs typeface="Verdana" pitchFamily="34" charset="0"/>
              </a:rPr>
              <a:t>base de datos que hemos seleccionado para hacer la simulación es una muestra de las declaraciones de IRPF proporcionada por la AEAT en la que están la mayor parte de las partidas que hay en la declaración y también tenemos datos sociodemográficos como provincia, tipo de declaración, ejercicio de nacimiento del declarante</a:t>
            </a:r>
            <a:r>
              <a:rPr lang="es-ES" sz="1600" dirty="0" smtClean="0">
                <a:solidFill>
                  <a:srgbClr val="283583"/>
                </a:solidFill>
                <a:ea typeface="Verdana" pitchFamily="34" charset="0"/>
                <a:cs typeface="Verdana" pitchFamily="34" charset="0"/>
              </a:rPr>
              <a:t>,...</a:t>
            </a: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No tenemos las partidas económicas individualizadas de los miembros de la unidad familiar, sólo tenemos los totales</a:t>
            </a:r>
            <a:r>
              <a:rPr lang="es-ES" sz="1600" dirty="0" smtClean="0">
                <a:solidFill>
                  <a:srgbClr val="283583"/>
                </a:solidFill>
                <a:ea typeface="Verdana" pitchFamily="34" charset="0"/>
                <a:cs typeface="Verdana" pitchFamily="34" charset="0"/>
              </a:rPr>
              <a:t>.</a:t>
            </a: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A partir de estas variables vamos a liquidar el IRPF para cada registro de acuerdo a los </a:t>
            </a:r>
            <a:r>
              <a:rPr lang="es-ES" sz="1600" b="1" dirty="0">
                <a:solidFill>
                  <a:srgbClr val="283583"/>
                </a:solidFill>
                <a:ea typeface="Verdana" pitchFamily="34" charset="0"/>
                <a:cs typeface="Verdana" pitchFamily="34" charset="0"/>
              </a:rPr>
              <a:t>parámetros</a:t>
            </a:r>
            <a:r>
              <a:rPr lang="es-ES" sz="1600" dirty="0">
                <a:solidFill>
                  <a:srgbClr val="283583"/>
                </a:solidFill>
                <a:ea typeface="Verdana" pitchFamily="34" charset="0"/>
                <a:cs typeface="Verdana" pitchFamily="34" charset="0"/>
              </a:rPr>
              <a:t> que le proporcionemos.</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2486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Parámetros</a:t>
            </a:r>
            <a:r>
              <a:rPr lang="en-US" dirty="0" smtClean="0">
                <a:solidFill>
                  <a:srgbClr val="009FE3"/>
                </a:solidFill>
                <a:latin typeface="Gill Sans MT Light"/>
                <a:cs typeface="Gill Sans MT Light"/>
              </a:rPr>
              <a:t> de la </a:t>
            </a:r>
            <a:r>
              <a:rPr lang="en-US" dirty="0" err="1" smtClean="0">
                <a:solidFill>
                  <a:srgbClr val="009FE3"/>
                </a:solidFill>
                <a:latin typeface="Gill Sans MT Light"/>
                <a:cs typeface="Gill Sans MT Light"/>
              </a:rPr>
              <a:t>simulación</a:t>
            </a:r>
            <a:endParaRPr lang="en-US" dirty="0">
              <a:solidFill>
                <a:srgbClr val="009FE3"/>
              </a:solidFill>
              <a:latin typeface="Gill Sans MT Light"/>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6" name="Imagen 7"/>
          <p:cNvPicPr>
            <a:picLocks noChangeAspect="1"/>
          </p:cNvPicPr>
          <p:nvPr/>
        </p:nvPicPr>
        <p:blipFill>
          <a:blip r:embed="rId2"/>
          <a:stretch>
            <a:fillRect/>
          </a:stretch>
        </p:blipFill>
        <p:spPr>
          <a:xfrm>
            <a:off x="735807" y="1721294"/>
            <a:ext cx="561975" cy="581025"/>
          </a:xfrm>
          <a:prstGeom prst="rect">
            <a:avLst/>
          </a:prstGeom>
          <a:ln>
            <a:solidFill>
              <a:schemeClr val="tx2"/>
            </a:solidFill>
          </a:ln>
        </p:spPr>
      </p:pic>
      <p:pic>
        <p:nvPicPr>
          <p:cNvPr id="7170" name="Picture 2"/>
          <p:cNvPicPr>
            <a:picLocks noChangeAspect="1" noChangeArrowheads="1"/>
          </p:cNvPicPr>
          <p:nvPr/>
        </p:nvPicPr>
        <p:blipFill>
          <a:blip r:embed="rId3"/>
          <a:srcRect/>
          <a:stretch>
            <a:fillRect/>
          </a:stretch>
        </p:blipFill>
        <p:spPr bwMode="auto">
          <a:xfrm>
            <a:off x="1820104" y="1500188"/>
            <a:ext cx="8524875" cy="4562475"/>
          </a:xfrm>
          <a:prstGeom prst="rect">
            <a:avLst/>
          </a:prstGeom>
          <a:noFill/>
          <a:ln w="9525">
            <a:noFill/>
            <a:miter lim="800000"/>
            <a:headEnd/>
            <a:tailEnd/>
          </a:ln>
          <a:effectLst/>
        </p:spPr>
      </p:pic>
    </p:spTree>
    <p:extLst>
      <p:ext uri="{BB962C8B-B14F-4D97-AF65-F5344CB8AC3E}">
        <p14:creationId xmlns:p14="http://schemas.microsoft.com/office/powerpoint/2010/main" xmlns="" val="38248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71525" y="2562225"/>
            <a:ext cx="1692474" cy="1646605"/>
          </a:xfrm>
          <a:prstGeom prst="rect">
            <a:avLst/>
          </a:prstGeom>
          <a:noFill/>
        </p:spPr>
        <p:txBody>
          <a:bodyPr wrap="square" lIns="0" tIns="0" rIns="0" bIns="0" rtlCol="0">
            <a:spAutoFit/>
          </a:bodyPr>
          <a:lstStyle/>
          <a:p>
            <a:r>
              <a:rPr lang="en-US" sz="10700" dirty="0" smtClean="0">
                <a:solidFill>
                  <a:srgbClr val="009FE3"/>
                </a:solidFill>
                <a:latin typeface="Gill Sans MT Light"/>
                <a:cs typeface="Gill Sans MT Light"/>
              </a:rPr>
              <a:t>01</a:t>
            </a:r>
            <a:endParaRPr lang="en-US" sz="10700" dirty="0">
              <a:solidFill>
                <a:srgbClr val="009FE3"/>
              </a:solidFill>
              <a:latin typeface="Gill Sans MT Light"/>
              <a:cs typeface="Gill Sans MT Light"/>
            </a:endParaRPr>
          </a:p>
        </p:txBody>
      </p:sp>
      <p:cxnSp>
        <p:nvCxnSpPr>
          <p:cNvPr id="15" name="Straight Connector 14"/>
          <p:cNvCxnSpPr/>
          <p:nvPr/>
        </p:nvCxnSpPr>
        <p:spPr>
          <a:xfrm>
            <a:off x="772319" y="2047935"/>
            <a:ext cx="9220200" cy="1588"/>
          </a:xfrm>
          <a:prstGeom prst="line">
            <a:avLst/>
          </a:prstGeom>
          <a:ln w="317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idx="4294967295"/>
          </p:nvPr>
        </p:nvSpPr>
        <p:spPr>
          <a:xfrm>
            <a:off x="0" y="812800"/>
            <a:ext cx="9618663" cy="454025"/>
          </a:xfrm>
          <a:prstGeom prst="rect">
            <a:avLst/>
          </a:prstGeom>
        </p:spPr>
        <p:txBody>
          <a:bodyPr/>
          <a:lstStyle/>
          <a:p>
            <a:r>
              <a:rPr lang="en-US" dirty="0" smtClean="0">
                <a:latin typeface="Gill Sans MT Light"/>
                <a:cs typeface="Gill Sans MT Light"/>
              </a:rPr>
              <a:t>  </a:t>
            </a:r>
            <a:endParaRPr lang="en-US" dirty="0">
              <a:latin typeface="Gill Sans MT Light"/>
              <a:cs typeface="Gill Sans MT Light"/>
            </a:endParaRPr>
          </a:p>
        </p:txBody>
      </p:sp>
      <p:cxnSp>
        <p:nvCxnSpPr>
          <p:cNvPr id="3" name="Straight Connector 2"/>
          <p:cNvCxnSpPr/>
          <p:nvPr/>
        </p:nvCxnSpPr>
        <p:spPr>
          <a:xfrm flipH="1">
            <a:off x="772319" y="2269257"/>
            <a:ext cx="3779912" cy="0"/>
          </a:xfrm>
          <a:prstGeom prst="line">
            <a:avLst/>
          </a:prstGeom>
          <a:ln>
            <a:solidFill>
              <a:srgbClr val="1D3176"/>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71525" y="4573513"/>
            <a:ext cx="3779912" cy="0"/>
          </a:xfrm>
          <a:prstGeom prst="line">
            <a:avLst/>
          </a:prstGeom>
          <a:ln>
            <a:solidFill>
              <a:srgbClr val="1D3176"/>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87440" y="1863269"/>
            <a:ext cx="6861135" cy="369332"/>
          </a:xfrm>
          <a:prstGeom prst="rect">
            <a:avLst/>
          </a:prstGeom>
          <a:noFill/>
        </p:spPr>
        <p:txBody>
          <a:bodyPr wrap="square" lIns="0" tIns="0" rIns="0" bIns="0" rtlCol="0">
            <a:spAutoFit/>
          </a:bodyPr>
          <a:lstStyle/>
          <a:p>
            <a:pPr>
              <a:spcAft>
                <a:spcPts val="600"/>
              </a:spcAft>
            </a:pPr>
            <a:r>
              <a:rPr lang="en-US" sz="2400" b="1" dirty="0" err="1" smtClean="0">
                <a:solidFill>
                  <a:prstClr val="black"/>
                </a:solidFill>
                <a:latin typeface="Gill Sans MT Light"/>
                <a:cs typeface="Gill Sans MT Light"/>
              </a:rPr>
              <a:t>Introducción</a:t>
            </a:r>
            <a:endParaRPr lang="en-US" sz="2400" b="1" dirty="0">
              <a:solidFill>
                <a:prstClr val="black"/>
              </a:solidFill>
              <a:latin typeface="Gill Sans MT Light"/>
              <a:cs typeface="Gill Sans MT Light"/>
            </a:endParaRPr>
          </a:p>
        </p:txBody>
      </p:sp>
    </p:spTree>
    <p:extLst>
      <p:ext uri="{BB962C8B-B14F-4D97-AF65-F5344CB8AC3E}">
        <p14:creationId xmlns:p14="http://schemas.microsoft.com/office/powerpoint/2010/main" xmlns="" val="16008783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Detalles</a:t>
            </a:r>
            <a:r>
              <a:rPr lang="en-US" dirty="0" smtClean="0">
                <a:solidFill>
                  <a:srgbClr val="009FE3"/>
                </a:solidFill>
                <a:latin typeface="Gill Sans MT Light"/>
                <a:cs typeface="Gill Sans MT Light"/>
              </a:rPr>
              <a:t> de la </a:t>
            </a:r>
            <a:r>
              <a:rPr lang="en-US" dirty="0" err="1" smtClean="0">
                <a:solidFill>
                  <a:srgbClr val="009FE3"/>
                </a:solidFill>
                <a:latin typeface="Gill Sans MT Light"/>
                <a:cs typeface="Gill Sans MT Light"/>
              </a:rPr>
              <a:t>simulación</a:t>
            </a:r>
            <a:endParaRPr lang="en-US" dirty="0">
              <a:solidFill>
                <a:srgbClr val="009FE3"/>
              </a:solidFill>
              <a:latin typeface="Gill Sans MT Light"/>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6" name="Imagen 5"/>
          <p:cNvPicPr>
            <a:picLocks noChangeAspect="1"/>
          </p:cNvPicPr>
          <p:nvPr/>
        </p:nvPicPr>
        <p:blipFill>
          <a:blip r:embed="rId2"/>
          <a:stretch>
            <a:fillRect/>
          </a:stretch>
        </p:blipFill>
        <p:spPr>
          <a:xfrm>
            <a:off x="879823" y="1621185"/>
            <a:ext cx="428625" cy="552450"/>
          </a:xfrm>
          <a:prstGeom prst="rect">
            <a:avLst/>
          </a:prstGeom>
          <a:ln>
            <a:solidFill>
              <a:schemeClr val="tx2"/>
            </a:solidFill>
          </a:ln>
        </p:spPr>
      </p:pic>
      <p:pic>
        <p:nvPicPr>
          <p:cNvPr id="8194" name="Picture 2"/>
          <p:cNvPicPr>
            <a:picLocks noChangeAspect="1" noChangeArrowheads="1"/>
          </p:cNvPicPr>
          <p:nvPr/>
        </p:nvPicPr>
        <p:blipFill>
          <a:blip r:embed="rId3"/>
          <a:srcRect/>
          <a:stretch>
            <a:fillRect/>
          </a:stretch>
        </p:blipFill>
        <p:spPr bwMode="auto">
          <a:xfrm>
            <a:off x="2191577" y="1643083"/>
            <a:ext cx="7867650" cy="5067300"/>
          </a:xfrm>
          <a:prstGeom prst="rect">
            <a:avLst/>
          </a:prstGeom>
          <a:noFill/>
          <a:ln w="9525">
            <a:noFill/>
            <a:miter lim="800000"/>
            <a:headEnd/>
            <a:tailEnd/>
          </a:ln>
          <a:effectLst/>
        </p:spPr>
      </p:pic>
    </p:spTree>
    <p:extLst>
      <p:ext uri="{BB962C8B-B14F-4D97-AF65-F5344CB8AC3E}">
        <p14:creationId xmlns:p14="http://schemas.microsoft.com/office/powerpoint/2010/main" xmlns="" val="382486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Detalles</a:t>
            </a:r>
            <a:r>
              <a:rPr lang="en-US" dirty="0" smtClean="0">
                <a:solidFill>
                  <a:srgbClr val="009FE3"/>
                </a:solidFill>
                <a:latin typeface="Gill Sans MT Light"/>
                <a:cs typeface="Gill Sans MT Light"/>
              </a:rPr>
              <a:t> de la </a:t>
            </a:r>
            <a:r>
              <a:rPr lang="en-US" dirty="0" err="1" smtClean="0">
                <a:solidFill>
                  <a:srgbClr val="009FE3"/>
                </a:solidFill>
                <a:latin typeface="Gill Sans MT Light"/>
                <a:cs typeface="Gill Sans MT Light"/>
              </a:rPr>
              <a:t>simulación</a:t>
            </a:r>
            <a:endParaRPr lang="en-US" dirty="0">
              <a:solidFill>
                <a:srgbClr val="009FE3"/>
              </a:solidFill>
              <a:latin typeface="Gill Sans MT Light"/>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6" name="Imagen 5"/>
          <p:cNvPicPr>
            <a:picLocks noChangeAspect="1"/>
          </p:cNvPicPr>
          <p:nvPr/>
        </p:nvPicPr>
        <p:blipFill>
          <a:blip r:embed="rId2"/>
          <a:stretch>
            <a:fillRect/>
          </a:stretch>
        </p:blipFill>
        <p:spPr>
          <a:xfrm>
            <a:off x="879823" y="1621185"/>
            <a:ext cx="428625" cy="552450"/>
          </a:xfrm>
          <a:prstGeom prst="rect">
            <a:avLst/>
          </a:prstGeom>
          <a:ln>
            <a:solidFill>
              <a:schemeClr val="tx2"/>
            </a:solidFill>
          </a:ln>
        </p:spPr>
      </p:pic>
      <p:pic>
        <p:nvPicPr>
          <p:cNvPr id="9218" name="Picture 2"/>
          <p:cNvPicPr>
            <a:picLocks noChangeAspect="1" noChangeArrowheads="1"/>
          </p:cNvPicPr>
          <p:nvPr/>
        </p:nvPicPr>
        <p:blipFill>
          <a:blip r:embed="rId3"/>
          <a:srcRect/>
          <a:stretch>
            <a:fillRect/>
          </a:stretch>
        </p:blipFill>
        <p:spPr bwMode="auto">
          <a:xfrm>
            <a:off x="2005841" y="1857397"/>
            <a:ext cx="8267700" cy="5067300"/>
          </a:xfrm>
          <a:prstGeom prst="rect">
            <a:avLst/>
          </a:prstGeom>
          <a:noFill/>
          <a:ln w="9525">
            <a:noFill/>
            <a:miter lim="800000"/>
            <a:headEnd/>
            <a:tailEnd/>
          </a:ln>
          <a:effectLst/>
        </p:spPr>
      </p:pic>
    </p:spTree>
    <p:extLst>
      <p:ext uri="{BB962C8B-B14F-4D97-AF65-F5344CB8AC3E}">
        <p14:creationId xmlns:p14="http://schemas.microsoft.com/office/powerpoint/2010/main" xmlns="" val="5468833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Parámetros</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En </a:t>
            </a:r>
            <a:r>
              <a:rPr lang="es-ES" sz="1600" dirty="0">
                <a:solidFill>
                  <a:srgbClr val="283583"/>
                </a:solidFill>
                <a:ea typeface="Verdana" pitchFamily="34" charset="0"/>
                <a:cs typeface="Verdana" pitchFamily="34" charset="0"/>
              </a:rPr>
              <a:t>la ventana de parámetros aparecen varias pestañas que agrupan a los parámetros por temas. </a:t>
            </a:r>
          </a:p>
          <a:p>
            <a:pPr marL="1297853" lvl="3" indent="-34290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Parámetros </a:t>
            </a:r>
            <a:r>
              <a:rPr lang="es-ES" sz="1600" dirty="0" smtClean="0">
                <a:solidFill>
                  <a:srgbClr val="283583"/>
                </a:solidFill>
                <a:ea typeface="Verdana" pitchFamily="34" charset="0"/>
                <a:cs typeface="Verdana" pitchFamily="34" charset="0"/>
              </a:rPr>
              <a:t>generales.</a:t>
            </a:r>
            <a:endParaRPr lang="es-ES" sz="1600" dirty="0">
              <a:solidFill>
                <a:srgbClr val="283583"/>
              </a:solidFill>
              <a:ea typeface="Verdana" pitchFamily="34" charset="0"/>
              <a:cs typeface="Verdana" pitchFamily="34" charset="0"/>
            </a:endParaRPr>
          </a:p>
          <a:p>
            <a:pPr marL="1297853" lvl="3"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Rendimientos.</a:t>
            </a:r>
            <a:endParaRPr lang="es-ES" sz="1600" dirty="0">
              <a:solidFill>
                <a:srgbClr val="283583"/>
              </a:solidFill>
              <a:ea typeface="Verdana" pitchFamily="34" charset="0"/>
              <a:cs typeface="Verdana" pitchFamily="34" charset="0"/>
            </a:endParaRPr>
          </a:p>
          <a:p>
            <a:pPr marL="1297853" lvl="3"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Reducciones.</a:t>
            </a:r>
            <a:endParaRPr lang="es-ES" sz="1600" dirty="0">
              <a:solidFill>
                <a:srgbClr val="283583"/>
              </a:solidFill>
              <a:ea typeface="Verdana" pitchFamily="34" charset="0"/>
              <a:cs typeface="Verdana" pitchFamily="34" charset="0"/>
            </a:endParaRPr>
          </a:p>
          <a:p>
            <a:pPr marL="1297853" lvl="3" indent="-34290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Datos </a:t>
            </a:r>
            <a:r>
              <a:rPr lang="es-ES" sz="1600" dirty="0" smtClean="0">
                <a:solidFill>
                  <a:srgbClr val="283583"/>
                </a:solidFill>
                <a:ea typeface="Verdana" pitchFamily="34" charset="0"/>
                <a:cs typeface="Verdana" pitchFamily="34" charset="0"/>
              </a:rPr>
              <a:t>adicionales.</a:t>
            </a:r>
            <a:endParaRPr lang="es-ES" sz="1600" dirty="0">
              <a:solidFill>
                <a:srgbClr val="283583"/>
              </a:solidFill>
              <a:ea typeface="Verdana" pitchFamily="34" charset="0"/>
              <a:cs typeface="Verdana" pitchFamily="34" charset="0"/>
            </a:endParaRPr>
          </a:p>
          <a:p>
            <a:pPr marL="1297853" lvl="3"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Deducciones.</a:t>
            </a:r>
            <a:endParaRPr lang="es-ES" sz="1600" dirty="0">
              <a:solidFill>
                <a:srgbClr val="283583"/>
              </a:solidFill>
              <a:ea typeface="Verdana" pitchFamily="34" charset="0"/>
              <a:cs typeface="Verdana" pitchFamily="34" charset="0"/>
            </a:endParaRPr>
          </a:p>
          <a:p>
            <a:pPr marL="1297853" lvl="3"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Tarifas.</a:t>
            </a:r>
            <a:endParaRPr lang="es-ES" sz="1600" dirty="0">
              <a:solidFill>
                <a:srgbClr val="283583"/>
              </a:solidFill>
              <a:ea typeface="Verdana" pitchFamily="34" charset="0"/>
              <a:cs typeface="Verdana" pitchFamily="34" charset="0"/>
            </a:endParaRPr>
          </a:p>
          <a:p>
            <a:pPr marL="1297853" lvl="3"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Retenciones.</a:t>
            </a:r>
            <a:endParaRPr lang="es-ES" sz="1600" dirty="0">
              <a:solidFill>
                <a:srgbClr val="283583"/>
              </a:solidFill>
              <a:ea typeface="Verdana" pitchFamily="34" charset="0"/>
              <a:cs typeface="Verdana" pitchFamily="34" charset="0"/>
            </a:endParaRPr>
          </a:p>
          <a:p>
            <a:pPr marL="1297853" lvl="3"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Salidas.</a:t>
            </a:r>
            <a:endParaRPr lang="es-ES" sz="1600" dirty="0">
              <a:solidFill>
                <a:srgbClr val="283583"/>
              </a:solidFill>
              <a:ea typeface="Verdana" pitchFamily="34" charset="0"/>
              <a:cs typeface="Verdana" pitchFamily="34" charset="0"/>
            </a:endParaRPr>
          </a:p>
          <a:p>
            <a:pPr marL="1297853" lvl="3"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Actualizaciones.</a:t>
            </a:r>
          </a:p>
          <a:p>
            <a:pPr marL="954953" lvl="3"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Los parámetros que aparezcan dependerán de la base de datos que elijamos como referencia.</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2486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Parámetros</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En cada </a:t>
            </a:r>
            <a:r>
              <a:rPr lang="es-ES" sz="1600" dirty="0">
                <a:solidFill>
                  <a:srgbClr val="283583"/>
                </a:solidFill>
                <a:ea typeface="Verdana" pitchFamily="34" charset="0"/>
                <a:cs typeface="Verdana" pitchFamily="34" charset="0"/>
              </a:rPr>
              <a:t>ventana de parámetros aparece la descripción del parámetro, el valor que hemos dado a ese parámetro (modificable por el usuario) y el valor que tiene en las distintas normativas que tenemos guardadas.</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10242" name="Picture 2"/>
          <p:cNvPicPr>
            <a:picLocks noChangeAspect="1" noChangeArrowheads="1"/>
          </p:cNvPicPr>
          <p:nvPr/>
        </p:nvPicPr>
        <p:blipFill>
          <a:blip r:embed="rId2"/>
          <a:srcRect/>
          <a:stretch>
            <a:fillRect/>
          </a:stretch>
        </p:blipFill>
        <p:spPr bwMode="auto">
          <a:xfrm>
            <a:off x="1566863" y="2566979"/>
            <a:ext cx="7553325" cy="3952875"/>
          </a:xfrm>
          <a:prstGeom prst="rect">
            <a:avLst/>
          </a:prstGeom>
          <a:noFill/>
          <a:ln w="9525">
            <a:noFill/>
            <a:miter lim="800000"/>
            <a:headEnd/>
            <a:tailEnd/>
          </a:ln>
          <a:effectLst/>
        </p:spPr>
      </p:pic>
    </p:spTree>
    <p:extLst>
      <p:ext uri="{BB962C8B-B14F-4D97-AF65-F5344CB8AC3E}">
        <p14:creationId xmlns:p14="http://schemas.microsoft.com/office/powerpoint/2010/main" xmlns="" val="382486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Parámetros</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621185"/>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Pinchando </a:t>
            </a:r>
            <a:r>
              <a:rPr lang="es-ES" sz="1600" dirty="0">
                <a:solidFill>
                  <a:srgbClr val="283583"/>
                </a:solidFill>
                <a:ea typeface="Verdana" pitchFamily="34" charset="0"/>
                <a:cs typeface="Verdana" pitchFamily="34" charset="0"/>
              </a:rPr>
              <a:t>sobre los botones de las normativas podemos cambiar los valores de los parámetros del tema en el que nos encontremos</a:t>
            </a:r>
            <a:r>
              <a:rPr lang="es-ES" sz="1600" dirty="0" smtClean="0">
                <a:solidFill>
                  <a:srgbClr val="283583"/>
                </a:solidFill>
                <a:ea typeface="Verdana" pitchFamily="34" charset="0"/>
                <a:cs typeface="Verdana" pitchFamily="34" charset="0"/>
              </a:rPr>
              <a:t>.</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11266" name="Picture 2"/>
          <p:cNvPicPr>
            <a:picLocks noChangeAspect="1" noChangeArrowheads="1"/>
          </p:cNvPicPr>
          <p:nvPr/>
        </p:nvPicPr>
        <p:blipFill>
          <a:blip r:embed="rId2"/>
          <a:srcRect/>
          <a:stretch>
            <a:fillRect/>
          </a:stretch>
        </p:blipFill>
        <p:spPr bwMode="auto">
          <a:xfrm>
            <a:off x="1562100" y="2400318"/>
            <a:ext cx="7562850" cy="3952875"/>
          </a:xfrm>
          <a:prstGeom prst="rect">
            <a:avLst/>
          </a:prstGeom>
          <a:noFill/>
          <a:ln w="9525">
            <a:noFill/>
            <a:miter lim="800000"/>
            <a:headEnd/>
            <a:tailEnd/>
          </a:ln>
          <a:effectLst/>
        </p:spPr>
      </p:pic>
    </p:spTree>
    <p:extLst>
      <p:ext uri="{BB962C8B-B14F-4D97-AF65-F5344CB8AC3E}">
        <p14:creationId xmlns:p14="http://schemas.microsoft.com/office/powerpoint/2010/main" xmlns="" val="382486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Parámetros</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Parámetros</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generales</a:t>
            </a:r>
            <a:r>
              <a:rPr lang="en-US" dirty="0" smtClean="0">
                <a:solidFill>
                  <a:srgbClr val="009FE3"/>
                </a:solidFill>
                <a:latin typeface="Gill Sans MT Light"/>
                <a:cs typeface="Gill Sans MT Light"/>
              </a:rPr>
              <a:t>.</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algn="just" eaLnBrk="0" hangingPunct="0">
              <a:spcBef>
                <a:spcPct val="20000"/>
              </a:spcBef>
              <a:buClr>
                <a:srgbClr val="1D3176"/>
              </a:buClr>
              <a:buSzPct val="150000"/>
            </a:pPr>
            <a:r>
              <a:rPr lang="es-ES" sz="1600" dirty="0" smtClean="0">
                <a:solidFill>
                  <a:srgbClr val="283583"/>
                </a:solidFill>
                <a:ea typeface="Verdana" pitchFamily="34" charset="0"/>
                <a:cs typeface="Verdana" pitchFamily="34" charset="0"/>
              </a:rPr>
              <a:t>Como </a:t>
            </a:r>
            <a:r>
              <a:rPr lang="es-ES" sz="1600" dirty="0">
                <a:solidFill>
                  <a:srgbClr val="283583"/>
                </a:solidFill>
                <a:ea typeface="Verdana" pitchFamily="34" charset="0"/>
                <a:cs typeface="Verdana" pitchFamily="34" charset="0"/>
              </a:rPr>
              <a:t>parámetros generales de la simulación tenemos los siguientes</a:t>
            </a:r>
            <a:r>
              <a:rPr lang="es-ES" sz="1600" dirty="0" smtClean="0">
                <a:solidFill>
                  <a:srgbClr val="283583"/>
                </a:solidFill>
                <a:ea typeface="Verdana" pitchFamily="34" charset="0"/>
                <a:cs typeface="Verdana" pitchFamily="34" charset="0"/>
              </a:rPr>
              <a:t>:</a:t>
            </a:r>
          </a:p>
          <a:p>
            <a:pPr algn="just" eaLnBrk="0" hangingPunct="0">
              <a:spcBef>
                <a:spcPct val="20000"/>
              </a:spcBef>
              <a:buClr>
                <a:srgbClr val="1D3176"/>
              </a:buClr>
              <a:buSzPct val="150000"/>
            </a:pPr>
            <a:endParaRPr lang="es-ES" sz="1600" dirty="0" smtClean="0">
              <a:solidFill>
                <a:srgbClr val="283583"/>
              </a:solidFill>
              <a:ea typeface="Verdana" pitchFamily="34" charset="0"/>
              <a:cs typeface="Verdana" pitchFamily="34" charset="0"/>
            </a:endParaRPr>
          </a:p>
          <a:p>
            <a:pPr indent="-342900" algn="just" eaLnBrk="0" hangingPunct="0">
              <a:spcBef>
                <a:spcPct val="20000"/>
              </a:spcBef>
              <a:buClr>
                <a:srgbClr val="1D3176"/>
              </a:buClr>
              <a:buSzPct val="150000"/>
              <a:buFont typeface="Wingdings" pitchFamily="2" charset="2"/>
              <a:buChar char="§"/>
            </a:pPr>
            <a:r>
              <a:rPr lang="es-ES" sz="1600" b="1" dirty="0" smtClean="0">
                <a:solidFill>
                  <a:srgbClr val="283583"/>
                </a:solidFill>
                <a:ea typeface="Verdana" pitchFamily="34" charset="0"/>
                <a:cs typeface="Verdana" pitchFamily="34" charset="0"/>
              </a:rPr>
              <a:t>Margen </a:t>
            </a:r>
            <a:r>
              <a:rPr lang="es-ES" sz="1600" b="1" dirty="0">
                <a:solidFill>
                  <a:srgbClr val="283583"/>
                </a:solidFill>
                <a:ea typeface="Verdana" pitchFamily="34" charset="0"/>
                <a:cs typeface="Verdana" pitchFamily="34" charset="0"/>
              </a:rPr>
              <a:t>para determinar si alguien gana o pierde con la </a:t>
            </a:r>
            <a:r>
              <a:rPr lang="es-ES" sz="1600" b="1" dirty="0" smtClean="0">
                <a:solidFill>
                  <a:srgbClr val="283583"/>
                </a:solidFill>
                <a:ea typeface="Verdana" pitchFamily="34" charset="0"/>
                <a:cs typeface="Verdana" pitchFamily="34" charset="0"/>
              </a:rPr>
              <a:t>reforma.</a:t>
            </a:r>
            <a:endParaRPr lang="es-ES" sz="1600" b="1" dirty="0">
              <a:solidFill>
                <a:srgbClr val="283583"/>
              </a:solidFill>
              <a:ea typeface="Verdana" pitchFamily="34" charset="0"/>
              <a:cs typeface="Verdana" pitchFamily="34" charset="0"/>
            </a:endParaRPr>
          </a:p>
          <a:p>
            <a:pPr marL="17100" algn="just" eaLnBrk="0" hangingPunct="0">
              <a:spcBef>
                <a:spcPct val="20000"/>
              </a:spcBef>
              <a:buClr>
                <a:srgbClr val="1D3176"/>
              </a:buClr>
              <a:buSzPct val="150000"/>
            </a:pPr>
            <a:r>
              <a:rPr lang="es-ES" sz="1600" dirty="0" smtClean="0">
                <a:solidFill>
                  <a:srgbClr val="283583"/>
                </a:solidFill>
                <a:ea typeface="Verdana" pitchFamily="34" charset="0"/>
                <a:cs typeface="Verdana" pitchFamily="34" charset="0"/>
              </a:rPr>
              <a:t>	Importe </a:t>
            </a:r>
            <a:r>
              <a:rPr lang="es-ES" sz="1600" dirty="0">
                <a:solidFill>
                  <a:srgbClr val="283583"/>
                </a:solidFill>
                <a:ea typeface="Verdana" pitchFamily="34" charset="0"/>
                <a:cs typeface="Verdana" pitchFamily="34" charset="0"/>
              </a:rPr>
              <a:t>en euros que indica el valor mínimo para considerar ganancia o pérdida respecto de una </a:t>
            </a:r>
            <a:endParaRPr lang="es-ES" sz="1600" dirty="0" smtClean="0">
              <a:solidFill>
                <a:srgbClr val="283583"/>
              </a:solidFill>
              <a:ea typeface="Verdana" pitchFamily="34" charset="0"/>
              <a:cs typeface="Verdana" pitchFamily="34" charset="0"/>
            </a:endParaRPr>
          </a:p>
          <a:p>
            <a:pPr marL="17100" algn="just" eaLnBrk="0" hangingPunct="0">
              <a:spcBef>
                <a:spcPct val="20000"/>
              </a:spcBef>
              <a:buClr>
                <a:srgbClr val="1D3176"/>
              </a:buClr>
              <a:buSzPct val="150000"/>
            </a:pPr>
            <a:r>
              <a:rPr lang="es-ES" sz="1600" dirty="0">
                <a:solidFill>
                  <a:srgbClr val="283583"/>
                </a:solidFill>
                <a:ea typeface="Verdana" pitchFamily="34" charset="0"/>
                <a:cs typeface="Verdana" pitchFamily="34" charset="0"/>
              </a:rPr>
              <a:t>	</a:t>
            </a:r>
            <a:r>
              <a:rPr lang="es-ES" sz="1600" dirty="0" smtClean="0">
                <a:solidFill>
                  <a:srgbClr val="283583"/>
                </a:solidFill>
                <a:ea typeface="Verdana" pitchFamily="34" charset="0"/>
                <a:cs typeface="Verdana" pitchFamily="34" charset="0"/>
              </a:rPr>
              <a:t>simulación </a:t>
            </a:r>
            <a:r>
              <a:rPr lang="es-ES" sz="1600" dirty="0">
                <a:solidFill>
                  <a:srgbClr val="283583"/>
                </a:solidFill>
                <a:ea typeface="Verdana" pitchFamily="34" charset="0"/>
                <a:cs typeface="Verdana" pitchFamily="34" charset="0"/>
              </a:rPr>
              <a:t>anterior</a:t>
            </a:r>
            <a:r>
              <a:rPr lang="es-ES" sz="1600" dirty="0" smtClean="0">
                <a:solidFill>
                  <a:srgbClr val="283583"/>
                </a:solidFill>
                <a:ea typeface="Verdana" pitchFamily="34" charset="0"/>
                <a:cs typeface="Verdana" pitchFamily="34" charset="0"/>
              </a:rPr>
              <a:t>.</a:t>
            </a:r>
          </a:p>
          <a:p>
            <a:pPr marL="17100"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indent="-342900" algn="just" eaLnBrk="0" hangingPunct="0">
              <a:spcBef>
                <a:spcPct val="20000"/>
              </a:spcBef>
              <a:buClr>
                <a:srgbClr val="1D3176"/>
              </a:buClr>
              <a:buSzPct val="150000"/>
              <a:buFont typeface="Wingdings" pitchFamily="2" charset="2"/>
              <a:buChar char="§"/>
            </a:pPr>
            <a:r>
              <a:rPr lang="es-ES" sz="1600" b="1" dirty="0">
                <a:solidFill>
                  <a:srgbClr val="283583"/>
                </a:solidFill>
                <a:ea typeface="Verdana" pitchFamily="34" charset="0"/>
                <a:cs typeface="Verdana" pitchFamily="34" charset="0"/>
              </a:rPr>
              <a:t>Actualización de población de rentas</a:t>
            </a:r>
            <a:r>
              <a:rPr lang="es-ES" sz="1600" dirty="0">
                <a:solidFill>
                  <a:srgbClr val="283583"/>
                </a:solidFill>
                <a:ea typeface="Verdana" pitchFamily="34" charset="0"/>
                <a:cs typeface="Verdana" pitchFamily="34" charset="0"/>
              </a:rPr>
              <a:t>.</a:t>
            </a:r>
          </a:p>
          <a:p>
            <a:pPr marL="17100" algn="just" eaLnBrk="0" hangingPunct="0">
              <a:spcBef>
                <a:spcPct val="20000"/>
              </a:spcBef>
              <a:buClr>
                <a:srgbClr val="1D3176"/>
              </a:buClr>
              <a:buSzPct val="150000"/>
            </a:pPr>
            <a:r>
              <a:rPr lang="es-ES" sz="1600" dirty="0" smtClean="0">
                <a:solidFill>
                  <a:srgbClr val="283583"/>
                </a:solidFill>
                <a:ea typeface="Verdana" pitchFamily="34" charset="0"/>
                <a:cs typeface="Verdana" pitchFamily="34" charset="0"/>
              </a:rPr>
              <a:t>	Desplegable </a:t>
            </a:r>
            <a:r>
              <a:rPr lang="es-ES" sz="1600" dirty="0">
                <a:solidFill>
                  <a:srgbClr val="283583"/>
                </a:solidFill>
                <a:ea typeface="Verdana" pitchFamily="34" charset="0"/>
                <a:cs typeface="Verdana" pitchFamily="34" charset="0"/>
              </a:rPr>
              <a:t>en el que seleccionamos si se va aplicar o no actualización de población y rentas.</a:t>
            </a:r>
          </a:p>
          <a:p>
            <a:endParaRPr lang="es-ES" sz="1600" dirty="0"/>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935049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Parámetros</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Rendimientos</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Con los </a:t>
            </a:r>
            <a:r>
              <a:rPr lang="es-ES" sz="1600" dirty="0">
                <a:solidFill>
                  <a:srgbClr val="283583"/>
                </a:solidFill>
                <a:ea typeface="Verdana" pitchFamily="34" charset="0"/>
                <a:cs typeface="Verdana" pitchFamily="34" charset="0"/>
              </a:rPr>
              <a:t>parámetros relativos a rendimientos vamos a poder tomar decisiones sobre:</a:t>
            </a:r>
          </a:p>
          <a:p>
            <a:pPr marL="783504" lvl="1" indent="-28575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Si se gravan o no y en el caso de que se graven si van a formar parte de la base general o de la base especial (o base del ahorro</a:t>
            </a:r>
            <a:r>
              <a:rPr lang="es-ES" sz="1600" dirty="0" smtClean="0">
                <a:solidFill>
                  <a:srgbClr val="283583"/>
                </a:solidFill>
                <a:ea typeface="Verdana" pitchFamily="34" charset="0"/>
                <a:cs typeface="Verdana" pitchFamily="34" charset="0"/>
              </a:rPr>
              <a:t>).</a:t>
            </a:r>
            <a:endParaRPr lang="es-ES" sz="1600" dirty="0">
              <a:solidFill>
                <a:srgbClr val="283583"/>
              </a:solidFill>
              <a:ea typeface="Verdana" pitchFamily="34" charset="0"/>
              <a:cs typeface="Verdana" pitchFamily="34" charset="0"/>
            </a:endParaRPr>
          </a:p>
          <a:p>
            <a:pPr marL="783504" lvl="1" indent="-28575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Gastos </a:t>
            </a:r>
            <a:r>
              <a:rPr lang="es-ES" sz="1600" dirty="0" smtClean="0">
                <a:solidFill>
                  <a:srgbClr val="283583"/>
                </a:solidFill>
                <a:ea typeface="Verdana" pitchFamily="34" charset="0"/>
                <a:cs typeface="Verdana" pitchFamily="34" charset="0"/>
              </a:rPr>
              <a:t>deducibles.</a:t>
            </a:r>
            <a:endParaRPr lang="es-ES" sz="1600" dirty="0">
              <a:solidFill>
                <a:srgbClr val="283583"/>
              </a:solidFill>
              <a:ea typeface="Verdana" pitchFamily="34" charset="0"/>
              <a:cs typeface="Verdana" pitchFamily="34" charset="0"/>
            </a:endParaRPr>
          </a:p>
          <a:p>
            <a:pPr marL="783504" lvl="1" indent="-28575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Reducciones sobre rendimientos </a:t>
            </a:r>
            <a:r>
              <a:rPr lang="es-ES" sz="1600" dirty="0" smtClean="0">
                <a:solidFill>
                  <a:srgbClr val="283583"/>
                </a:solidFill>
                <a:ea typeface="Verdana" pitchFamily="34" charset="0"/>
                <a:cs typeface="Verdana" pitchFamily="34" charset="0"/>
              </a:rPr>
              <a:t>irregulares.</a:t>
            </a:r>
            <a:endParaRPr lang="es-ES" sz="1600" dirty="0">
              <a:solidFill>
                <a:srgbClr val="283583"/>
              </a:solidFill>
              <a:ea typeface="Verdana" pitchFamily="34" charset="0"/>
              <a:cs typeface="Verdana" pitchFamily="34" charset="0"/>
            </a:endParaRPr>
          </a:p>
          <a:p>
            <a:pPr marL="783504" lvl="1" indent="-28575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Reducciones del rendimiento </a:t>
            </a:r>
            <a:r>
              <a:rPr lang="es-ES" sz="1600" dirty="0" smtClean="0">
                <a:solidFill>
                  <a:srgbClr val="283583"/>
                </a:solidFill>
                <a:ea typeface="Verdana" pitchFamily="34" charset="0"/>
                <a:cs typeface="Verdana" pitchFamily="34" charset="0"/>
              </a:rPr>
              <a:t>neto.</a:t>
            </a:r>
            <a:endParaRPr lang="es-ES" sz="1600" dirty="0">
              <a:solidFill>
                <a:srgbClr val="283583"/>
              </a:solidFill>
              <a:ea typeface="Verdana" pitchFamily="34" charset="0"/>
              <a:cs typeface="Verdana" pitchFamily="34" charset="0"/>
            </a:endParaRPr>
          </a:p>
          <a:p>
            <a:pPr marL="783504" lvl="1" indent="-28575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Compensaciones de rendimientos </a:t>
            </a:r>
            <a:r>
              <a:rPr lang="es-ES" sz="1600" dirty="0" smtClean="0">
                <a:solidFill>
                  <a:srgbClr val="283583"/>
                </a:solidFill>
                <a:ea typeface="Verdana" pitchFamily="34" charset="0"/>
                <a:cs typeface="Verdana" pitchFamily="34" charset="0"/>
              </a:rPr>
              <a:t>negativos. </a:t>
            </a:r>
            <a:endParaRPr lang="es-ES" sz="1600" dirty="0">
              <a:solidFill>
                <a:srgbClr val="283583"/>
              </a:solidFill>
              <a:ea typeface="Verdana" pitchFamily="34" charset="0"/>
              <a:cs typeface="Verdana" pitchFamily="34" charset="0"/>
            </a:endParaRPr>
          </a:p>
          <a:p>
            <a:endParaRPr lang="es-ES" sz="2400" b="1" dirty="0"/>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78242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Parámetros</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Rendimientos</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Los </a:t>
            </a:r>
            <a:r>
              <a:rPr lang="es-ES" sz="1600" dirty="0">
                <a:solidFill>
                  <a:srgbClr val="283583"/>
                </a:solidFill>
                <a:ea typeface="Verdana" pitchFamily="34" charset="0"/>
                <a:cs typeface="Verdana" pitchFamily="34" charset="0"/>
              </a:rPr>
              <a:t>rendimientos que forman parte del IRPF español son los siguientes:</a:t>
            </a:r>
          </a:p>
          <a:p>
            <a:pPr marL="783504" lvl="1" indent="-285750" algn="just" eaLnBrk="0" hangingPunct="0">
              <a:spcBef>
                <a:spcPct val="20000"/>
              </a:spcBef>
              <a:buClr>
                <a:srgbClr val="1D3176"/>
              </a:buClr>
              <a:buFont typeface="Courier New" pitchFamily="49" charset="0"/>
              <a:buChar char="o"/>
            </a:pPr>
            <a:r>
              <a:rPr lang="es-ES" sz="1600" dirty="0">
                <a:solidFill>
                  <a:srgbClr val="283583"/>
                </a:solidFill>
                <a:ea typeface="Verdana" pitchFamily="34" charset="0"/>
                <a:cs typeface="Verdana" pitchFamily="34" charset="0"/>
              </a:rPr>
              <a:t>Rendimientos del </a:t>
            </a:r>
            <a:r>
              <a:rPr lang="es-ES" sz="1600" dirty="0" smtClean="0">
                <a:solidFill>
                  <a:srgbClr val="283583"/>
                </a:solidFill>
                <a:ea typeface="Verdana" pitchFamily="34" charset="0"/>
                <a:cs typeface="Verdana" pitchFamily="34" charset="0"/>
              </a:rPr>
              <a:t>trabajo.</a:t>
            </a:r>
            <a:endParaRPr lang="es-ES" sz="1600" dirty="0">
              <a:solidFill>
                <a:srgbClr val="283583"/>
              </a:solidFill>
              <a:ea typeface="Verdana" pitchFamily="34" charset="0"/>
              <a:cs typeface="Verdana" pitchFamily="34" charset="0"/>
            </a:endParaRPr>
          </a:p>
          <a:p>
            <a:pPr marL="783504" lvl="1" indent="-285750" algn="just" eaLnBrk="0" hangingPunct="0">
              <a:spcBef>
                <a:spcPct val="20000"/>
              </a:spcBef>
              <a:buClr>
                <a:srgbClr val="1D3176"/>
              </a:buClr>
              <a:buFont typeface="Courier New" pitchFamily="49" charset="0"/>
              <a:buChar char="o"/>
            </a:pPr>
            <a:r>
              <a:rPr lang="es-ES" sz="1600" dirty="0">
                <a:solidFill>
                  <a:srgbClr val="283583"/>
                </a:solidFill>
                <a:ea typeface="Verdana" pitchFamily="34" charset="0"/>
                <a:cs typeface="Verdana" pitchFamily="34" charset="0"/>
              </a:rPr>
              <a:t>Rendimientos del capital </a:t>
            </a:r>
            <a:r>
              <a:rPr lang="es-ES" sz="1600" dirty="0" smtClean="0">
                <a:solidFill>
                  <a:srgbClr val="283583"/>
                </a:solidFill>
                <a:ea typeface="Verdana" pitchFamily="34" charset="0"/>
                <a:cs typeface="Verdana" pitchFamily="34" charset="0"/>
              </a:rPr>
              <a:t>mobiliario.</a:t>
            </a:r>
            <a:endParaRPr lang="es-ES" sz="1600" dirty="0">
              <a:solidFill>
                <a:srgbClr val="283583"/>
              </a:solidFill>
              <a:ea typeface="Verdana" pitchFamily="34" charset="0"/>
              <a:cs typeface="Verdana" pitchFamily="34" charset="0"/>
            </a:endParaRPr>
          </a:p>
          <a:p>
            <a:pPr marL="783504" lvl="1" indent="-285750" algn="just" eaLnBrk="0" hangingPunct="0">
              <a:spcBef>
                <a:spcPct val="20000"/>
              </a:spcBef>
              <a:buClr>
                <a:srgbClr val="1D3176"/>
              </a:buClr>
              <a:buFont typeface="Courier New" pitchFamily="49" charset="0"/>
              <a:buChar char="o"/>
            </a:pPr>
            <a:r>
              <a:rPr lang="es-ES" sz="1600" dirty="0">
                <a:solidFill>
                  <a:srgbClr val="283583"/>
                </a:solidFill>
                <a:ea typeface="Verdana" pitchFamily="34" charset="0"/>
                <a:cs typeface="Verdana" pitchFamily="34" charset="0"/>
              </a:rPr>
              <a:t>Rendimientos del capital </a:t>
            </a:r>
            <a:r>
              <a:rPr lang="es-ES" sz="1600" dirty="0" smtClean="0">
                <a:solidFill>
                  <a:srgbClr val="283583"/>
                </a:solidFill>
                <a:ea typeface="Verdana" pitchFamily="34" charset="0"/>
                <a:cs typeface="Verdana" pitchFamily="34" charset="0"/>
              </a:rPr>
              <a:t>inmobiliario.</a:t>
            </a:r>
            <a:endParaRPr lang="es-ES" sz="1600" dirty="0">
              <a:solidFill>
                <a:srgbClr val="283583"/>
              </a:solidFill>
              <a:ea typeface="Verdana" pitchFamily="34" charset="0"/>
              <a:cs typeface="Verdana" pitchFamily="34" charset="0"/>
            </a:endParaRPr>
          </a:p>
          <a:p>
            <a:pPr marL="783504" lvl="1" indent="-285750" algn="just" eaLnBrk="0" hangingPunct="0">
              <a:spcBef>
                <a:spcPct val="20000"/>
              </a:spcBef>
              <a:buClr>
                <a:srgbClr val="1D3176"/>
              </a:buClr>
              <a:buFont typeface="Courier New" pitchFamily="49" charset="0"/>
              <a:buChar char="o"/>
            </a:pPr>
            <a:r>
              <a:rPr lang="es-ES" sz="1600" dirty="0">
                <a:solidFill>
                  <a:srgbClr val="283583"/>
                </a:solidFill>
                <a:ea typeface="Verdana" pitchFamily="34" charset="0"/>
                <a:cs typeface="Verdana" pitchFamily="34" charset="0"/>
              </a:rPr>
              <a:t>Rendimientos de actividades </a:t>
            </a:r>
            <a:r>
              <a:rPr lang="es-ES" sz="1600" dirty="0" smtClean="0">
                <a:solidFill>
                  <a:srgbClr val="283583"/>
                </a:solidFill>
                <a:ea typeface="Verdana" pitchFamily="34" charset="0"/>
                <a:cs typeface="Verdana" pitchFamily="34" charset="0"/>
              </a:rPr>
              <a:t>económicas.</a:t>
            </a:r>
            <a:endParaRPr lang="es-ES" sz="1600" dirty="0">
              <a:solidFill>
                <a:srgbClr val="283583"/>
              </a:solidFill>
              <a:ea typeface="Verdana" pitchFamily="34" charset="0"/>
              <a:cs typeface="Verdana" pitchFamily="34" charset="0"/>
            </a:endParaRPr>
          </a:p>
          <a:p>
            <a:pPr marL="783504" lvl="1" indent="-285750" algn="just" eaLnBrk="0" hangingPunct="0">
              <a:spcBef>
                <a:spcPct val="20000"/>
              </a:spcBef>
              <a:buClr>
                <a:srgbClr val="1D3176"/>
              </a:buClr>
              <a:buFont typeface="Courier New" pitchFamily="49" charset="0"/>
              <a:buChar char="o"/>
            </a:pPr>
            <a:r>
              <a:rPr lang="es-ES" sz="1600" dirty="0">
                <a:solidFill>
                  <a:srgbClr val="283583"/>
                </a:solidFill>
                <a:ea typeface="Verdana" pitchFamily="34" charset="0"/>
                <a:cs typeface="Verdana" pitchFamily="34" charset="0"/>
              </a:rPr>
              <a:t>Imputaciones de </a:t>
            </a:r>
            <a:r>
              <a:rPr lang="es-ES" sz="1600" dirty="0" smtClean="0">
                <a:solidFill>
                  <a:srgbClr val="283583"/>
                </a:solidFill>
                <a:ea typeface="Verdana" pitchFamily="34" charset="0"/>
                <a:cs typeface="Verdana" pitchFamily="34" charset="0"/>
              </a:rPr>
              <a:t>rentas.</a:t>
            </a:r>
            <a:endParaRPr lang="es-ES" sz="1600" dirty="0">
              <a:solidFill>
                <a:srgbClr val="283583"/>
              </a:solidFill>
              <a:ea typeface="Verdana" pitchFamily="34" charset="0"/>
              <a:cs typeface="Verdana" pitchFamily="34" charset="0"/>
            </a:endParaRPr>
          </a:p>
          <a:p>
            <a:pPr marL="783504" lvl="1" indent="-285750" algn="just" eaLnBrk="0" hangingPunct="0">
              <a:spcBef>
                <a:spcPct val="20000"/>
              </a:spcBef>
              <a:buClr>
                <a:srgbClr val="1D3176"/>
              </a:buClr>
              <a:buFont typeface="Courier New" pitchFamily="49" charset="0"/>
              <a:buChar char="o"/>
            </a:pPr>
            <a:r>
              <a:rPr lang="es-ES" sz="1600" dirty="0">
                <a:solidFill>
                  <a:srgbClr val="283583"/>
                </a:solidFill>
                <a:ea typeface="Verdana" pitchFamily="34" charset="0"/>
                <a:cs typeface="Verdana" pitchFamily="34" charset="0"/>
              </a:rPr>
              <a:t>Ganancias y pérdidas </a:t>
            </a:r>
            <a:r>
              <a:rPr lang="es-ES" sz="1600" dirty="0" smtClean="0">
                <a:solidFill>
                  <a:srgbClr val="283583"/>
                </a:solidFill>
                <a:ea typeface="Verdana" pitchFamily="34" charset="0"/>
                <a:cs typeface="Verdana" pitchFamily="34" charset="0"/>
              </a:rPr>
              <a:t>patrimoniales.</a:t>
            </a: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00000"/>
              <a:buFont typeface="Courier New" pitchFamily="49" charset="0"/>
              <a:buChar char="o"/>
            </a:pPr>
            <a:endParaRPr lang="es-ES" sz="1600" dirty="0">
              <a:solidFill>
                <a:srgbClr val="283583"/>
              </a:solidFill>
              <a:ea typeface="Verdana" pitchFamily="34" charset="0"/>
              <a:cs typeface="Verdana" pitchFamily="34" charset="0"/>
            </a:endParaRPr>
          </a:p>
          <a:p>
            <a:endParaRPr lang="es-ES" sz="2400" b="1" dirty="0"/>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428062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Rendimientos</a:t>
            </a:r>
            <a:r>
              <a:rPr lang="en-US" dirty="0" smtClean="0">
                <a:solidFill>
                  <a:srgbClr val="009FE3"/>
                </a:solidFill>
                <a:latin typeface="Gill Sans MT Light"/>
                <a:cs typeface="Gill Sans MT Light"/>
              </a:rPr>
              <a:t> del </a:t>
            </a:r>
            <a:r>
              <a:rPr lang="en-US" dirty="0" err="1" smtClean="0">
                <a:solidFill>
                  <a:srgbClr val="009FE3"/>
                </a:solidFill>
                <a:latin typeface="Gill Sans MT Light"/>
                <a:cs typeface="Gill Sans MT Light"/>
              </a:rPr>
              <a:t>trabajo</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En la </a:t>
            </a:r>
            <a:r>
              <a:rPr lang="es-ES" sz="1600" dirty="0">
                <a:solidFill>
                  <a:srgbClr val="283583"/>
                </a:solidFill>
                <a:ea typeface="Verdana" pitchFamily="34" charset="0"/>
                <a:cs typeface="Verdana" pitchFamily="34" charset="0"/>
              </a:rPr>
              <a:t>muestra tenemos todas las partidas de los rendimientos del trabajo pero no las tenemos individualizadas para cada miembro de la unidad familiar y tampoco conocemos la procedencia de los ingresos (trabajo, desempleo, prestación, </a:t>
            </a:r>
            <a:r>
              <a:rPr lang="es-ES" sz="1600" dirty="0" smtClean="0">
                <a:solidFill>
                  <a:srgbClr val="283583"/>
                </a:solidFill>
                <a:ea typeface="Verdana" pitchFamily="34" charset="0"/>
                <a:cs typeface="Verdana" pitchFamily="34" charset="0"/>
              </a:rPr>
              <a:t>…).</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Las </a:t>
            </a:r>
            <a:r>
              <a:rPr lang="es-ES" sz="1600" dirty="0">
                <a:solidFill>
                  <a:srgbClr val="283583"/>
                </a:solidFill>
                <a:ea typeface="Verdana" pitchFamily="34" charset="0"/>
                <a:cs typeface="Verdana" pitchFamily="34" charset="0"/>
              </a:rPr>
              <a:t>partidas de los rendimientos del trabajo en la muestra son las siguientes:</a:t>
            </a:r>
          </a:p>
          <a:p>
            <a:pPr marL="783504" lvl="1" indent="-28575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Par1: Retribuciones </a:t>
            </a:r>
            <a:r>
              <a:rPr lang="es-ES" sz="1600" dirty="0" smtClean="0">
                <a:solidFill>
                  <a:srgbClr val="283583"/>
                </a:solidFill>
                <a:ea typeface="Verdana" pitchFamily="34" charset="0"/>
                <a:cs typeface="Verdana" pitchFamily="34" charset="0"/>
              </a:rPr>
              <a:t>dinerarias.</a:t>
            </a:r>
            <a:endParaRPr lang="es-ES" sz="1600" dirty="0">
              <a:solidFill>
                <a:srgbClr val="283583"/>
              </a:solidFill>
              <a:ea typeface="Verdana" pitchFamily="34" charset="0"/>
              <a:cs typeface="Verdana" pitchFamily="34" charset="0"/>
            </a:endParaRPr>
          </a:p>
          <a:p>
            <a:pPr marL="783504" lvl="1" indent="-28575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Par2: Retribuciones en especie. </a:t>
            </a:r>
            <a:r>
              <a:rPr lang="es-ES" sz="1600" dirty="0" smtClean="0">
                <a:solidFill>
                  <a:srgbClr val="283583"/>
                </a:solidFill>
                <a:ea typeface="Verdana" pitchFamily="34" charset="0"/>
                <a:cs typeface="Verdana" pitchFamily="34" charset="0"/>
              </a:rPr>
              <a:t>Valoración.</a:t>
            </a:r>
            <a:endParaRPr lang="es-ES" sz="1600" dirty="0">
              <a:solidFill>
                <a:srgbClr val="283583"/>
              </a:solidFill>
              <a:ea typeface="Verdana" pitchFamily="34" charset="0"/>
              <a:cs typeface="Verdana" pitchFamily="34" charset="0"/>
            </a:endParaRPr>
          </a:p>
          <a:p>
            <a:pPr marL="783504" lvl="1" indent="-28575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Par3: Retribuciones en especie. Ingresos a </a:t>
            </a:r>
            <a:r>
              <a:rPr lang="es-ES" sz="1600" dirty="0" smtClean="0">
                <a:solidFill>
                  <a:srgbClr val="283583"/>
                </a:solidFill>
                <a:ea typeface="Verdana" pitchFamily="34" charset="0"/>
                <a:cs typeface="Verdana" pitchFamily="34" charset="0"/>
              </a:rPr>
              <a:t>cuenta.</a:t>
            </a:r>
            <a:endParaRPr lang="es-ES" sz="1600" dirty="0">
              <a:solidFill>
                <a:srgbClr val="283583"/>
              </a:solidFill>
              <a:ea typeface="Verdana" pitchFamily="34" charset="0"/>
              <a:cs typeface="Verdana" pitchFamily="34" charset="0"/>
            </a:endParaRPr>
          </a:p>
          <a:p>
            <a:pPr marL="783504" lvl="1" indent="-28575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Par4: Retribuciones en especie. Ingresos a cuenta </a:t>
            </a:r>
            <a:r>
              <a:rPr lang="es-ES" sz="1600" dirty="0" smtClean="0">
                <a:solidFill>
                  <a:srgbClr val="283583"/>
                </a:solidFill>
                <a:ea typeface="Verdana" pitchFamily="34" charset="0"/>
                <a:cs typeface="Verdana" pitchFamily="34" charset="0"/>
              </a:rPr>
              <a:t>repercutidos.</a:t>
            </a:r>
            <a:endParaRPr lang="es-ES" sz="1600" dirty="0">
              <a:solidFill>
                <a:srgbClr val="283583"/>
              </a:solidFill>
              <a:ea typeface="Verdana" pitchFamily="34" charset="0"/>
              <a:cs typeface="Verdana" pitchFamily="34" charset="0"/>
            </a:endParaRPr>
          </a:p>
          <a:p>
            <a:pPr marL="783504" lvl="1" indent="-28575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Par5: Retribuciones en especie. Importe </a:t>
            </a:r>
            <a:r>
              <a:rPr lang="es-ES" sz="1600" dirty="0" smtClean="0">
                <a:solidFill>
                  <a:srgbClr val="283583"/>
                </a:solidFill>
                <a:ea typeface="Verdana" pitchFamily="34" charset="0"/>
                <a:cs typeface="Verdana" pitchFamily="34" charset="0"/>
              </a:rPr>
              <a:t>íntegro.</a:t>
            </a:r>
            <a:endParaRPr lang="es-ES" sz="1600" dirty="0">
              <a:solidFill>
                <a:srgbClr val="283583"/>
              </a:solidFill>
              <a:ea typeface="Verdana" pitchFamily="34" charset="0"/>
              <a:cs typeface="Verdana" pitchFamily="34" charset="0"/>
            </a:endParaRPr>
          </a:p>
          <a:p>
            <a:pPr marL="783504" lvl="1" indent="-28575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Par6: Cotizaciones empresariales a planes de </a:t>
            </a:r>
            <a:r>
              <a:rPr lang="es-ES" sz="1600" dirty="0" smtClean="0">
                <a:solidFill>
                  <a:srgbClr val="283583"/>
                </a:solidFill>
                <a:ea typeface="Verdana" pitchFamily="34" charset="0"/>
                <a:cs typeface="Verdana" pitchFamily="34" charset="0"/>
              </a:rPr>
              <a:t>pensiones.</a:t>
            </a:r>
            <a:endParaRPr lang="es-ES" sz="1600" dirty="0">
              <a:solidFill>
                <a:srgbClr val="283583"/>
              </a:solidFill>
              <a:ea typeface="Verdana" pitchFamily="34" charset="0"/>
              <a:cs typeface="Verdana" pitchFamily="34" charset="0"/>
            </a:endParaRPr>
          </a:p>
          <a:p>
            <a:pPr marL="783504" lvl="1" indent="-28575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Par7: Aportaciones al patrimonio protegido de personas con discapacidad del que es titular el contribuyente.</a:t>
            </a:r>
          </a:p>
          <a:p>
            <a:pPr marL="783504" lvl="1" indent="-285750" algn="just" eaLnBrk="0" hangingPunct="0">
              <a:spcBef>
                <a:spcPct val="20000"/>
              </a:spcBef>
              <a:buClr>
                <a:srgbClr val="1D3176"/>
              </a:buClr>
              <a:buSzPct val="100000"/>
              <a:buFont typeface="Courier New" pitchFamily="49" charset="0"/>
              <a:buChar char="o"/>
            </a:pPr>
            <a:r>
              <a:rPr lang="es-ES" sz="1600" b="1" dirty="0">
                <a:solidFill>
                  <a:srgbClr val="283583"/>
                </a:solidFill>
                <a:ea typeface="Verdana" pitchFamily="34" charset="0"/>
                <a:cs typeface="Verdana" pitchFamily="34" charset="0"/>
              </a:rPr>
              <a:t>Par8: Reducciones por rendimientos </a:t>
            </a:r>
            <a:r>
              <a:rPr lang="es-ES" sz="1600" b="1" dirty="0" smtClean="0">
                <a:solidFill>
                  <a:srgbClr val="283583"/>
                </a:solidFill>
                <a:ea typeface="Verdana" pitchFamily="34" charset="0"/>
                <a:cs typeface="Verdana" pitchFamily="34" charset="0"/>
              </a:rPr>
              <a:t>irregulares.</a:t>
            </a:r>
            <a:endParaRPr lang="es-ES" sz="1600" b="1" dirty="0">
              <a:solidFill>
                <a:srgbClr val="283583"/>
              </a:solidFill>
              <a:ea typeface="Verdana" pitchFamily="34" charset="0"/>
              <a:cs typeface="Verdana" pitchFamily="34" charset="0"/>
            </a:endParaRPr>
          </a:p>
          <a:p>
            <a:pPr marL="783504" lvl="1" indent="-285750" algn="just" eaLnBrk="0" hangingPunct="0">
              <a:spcBef>
                <a:spcPct val="20000"/>
              </a:spcBef>
              <a:buClr>
                <a:srgbClr val="1D3176"/>
              </a:buClr>
              <a:buSzPct val="100000"/>
              <a:buFont typeface="Courier New" pitchFamily="49" charset="0"/>
              <a:buChar char="o"/>
            </a:pPr>
            <a:r>
              <a:rPr lang="es-ES" sz="1600" b="1" dirty="0" smtClean="0">
                <a:solidFill>
                  <a:srgbClr val="283583"/>
                </a:solidFill>
                <a:ea typeface="Verdana" pitchFamily="34" charset="0"/>
                <a:cs typeface="Verdana" pitchFamily="34" charset="0"/>
              </a:rPr>
              <a:t>Par9: Total de ingresos íntegros computables.</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782424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Rendimientos</a:t>
            </a:r>
            <a:r>
              <a:rPr lang="en-US" dirty="0" smtClean="0">
                <a:solidFill>
                  <a:srgbClr val="009FE3"/>
                </a:solidFill>
                <a:latin typeface="Gill Sans MT Light"/>
                <a:cs typeface="Gill Sans MT Light"/>
              </a:rPr>
              <a:t> del </a:t>
            </a:r>
            <a:r>
              <a:rPr lang="en-US" dirty="0" err="1" smtClean="0">
                <a:solidFill>
                  <a:srgbClr val="009FE3"/>
                </a:solidFill>
                <a:latin typeface="Gill Sans MT Light"/>
                <a:cs typeface="Gill Sans MT Light"/>
              </a:rPr>
              <a:t>trabajo</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783504" lvl="1" indent="-285750" algn="just" eaLnBrk="0" hangingPunct="0">
              <a:spcBef>
                <a:spcPct val="20000"/>
              </a:spcBef>
              <a:buClr>
                <a:srgbClr val="1D3176"/>
              </a:buClr>
              <a:buFont typeface="Courier New" pitchFamily="49" charset="0"/>
              <a:buChar char="o"/>
            </a:pPr>
            <a:r>
              <a:rPr lang="es-ES" sz="1600" dirty="0">
                <a:solidFill>
                  <a:srgbClr val="283583"/>
                </a:solidFill>
                <a:ea typeface="Verdana" pitchFamily="34" charset="0"/>
                <a:cs typeface="Verdana" pitchFamily="34" charset="0"/>
              </a:rPr>
              <a:t>Par10: Cotizaciones a la seguridad </a:t>
            </a:r>
            <a:r>
              <a:rPr lang="es-ES" sz="1600" dirty="0" smtClean="0">
                <a:solidFill>
                  <a:srgbClr val="283583"/>
                </a:solidFill>
                <a:ea typeface="Verdana" pitchFamily="34" charset="0"/>
                <a:cs typeface="Verdana" pitchFamily="34" charset="0"/>
              </a:rPr>
              <a:t>social.</a:t>
            </a:r>
            <a:endParaRPr lang="es-ES" sz="1600" dirty="0">
              <a:solidFill>
                <a:srgbClr val="283583"/>
              </a:solidFill>
              <a:ea typeface="Verdana" pitchFamily="34" charset="0"/>
              <a:cs typeface="Verdana" pitchFamily="34" charset="0"/>
            </a:endParaRPr>
          </a:p>
          <a:p>
            <a:pPr marL="783504" lvl="1" indent="-285750" algn="just" eaLnBrk="0" hangingPunct="0">
              <a:spcBef>
                <a:spcPct val="20000"/>
              </a:spcBef>
              <a:buClr>
                <a:srgbClr val="1D3176"/>
              </a:buClr>
              <a:buFont typeface="Courier New" pitchFamily="49" charset="0"/>
              <a:buChar char="o"/>
            </a:pPr>
            <a:r>
              <a:rPr lang="es-ES" sz="1600" dirty="0">
                <a:solidFill>
                  <a:srgbClr val="283583"/>
                </a:solidFill>
                <a:ea typeface="Verdana" pitchFamily="34" charset="0"/>
                <a:cs typeface="Verdana" pitchFamily="34" charset="0"/>
              </a:rPr>
              <a:t>Par11: Cuotas satisfechas a </a:t>
            </a:r>
            <a:r>
              <a:rPr lang="es-ES" sz="1600" dirty="0" smtClean="0">
                <a:solidFill>
                  <a:srgbClr val="283583"/>
                </a:solidFill>
                <a:ea typeface="Verdana" pitchFamily="34" charset="0"/>
                <a:cs typeface="Verdana" pitchFamily="34" charset="0"/>
              </a:rPr>
              <a:t>sindicatos.</a:t>
            </a:r>
            <a:endParaRPr lang="es-ES" sz="1600" dirty="0">
              <a:solidFill>
                <a:srgbClr val="283583"/>
              </a:solidFill>
              <a:ea typeface="Verdana" pitchFamily="34" charset="0"/>
              <a:cs typeface="Verdana" pitchFamily="34" charset="0"/>
            </a:endParaRPr>
          </a:p>
          <a:p>
            <a:pPr marL="783504" lvl="1" indent="-285750" algn="just" eaLnBrk="0" hangingPunct="0">
              <a:spcBef>
                <a:spcPct val="20000"/>
              </a:spcBef>
              <a:buClr>
                <a:srgbClr val="1D3176"/>
              </a:buClr>
              <a:buFont typeface="Courier New" pitchFamily="49" charset="0"/>
              <a:buChar char="o"/>
            </a:pPr>
            <a:r>
              <a:rPr lang="es-ES" sz="1600" dirty="0">
                <a:solidFill>
                  <a:srgbClr val="283583"/>
                </a:solidFill>
                <a:ea typeface="Verdana" pitchFamily="34" charset="0"/>
                <a:cs typeface="Verdana" pitchFamily="34" charset="0"/>
              </a:rPr>
              <a:t>Par12: Cuotas satisfechas a colegios </a:t>
            </a:r>
            <a:r>
              <a:rPr lang="es-ES" sz="1600" dirty="0" smtClean="0">
                <a:solidFill>
                  <a:srgbClr val="283583"/>
                </a:solidFill>
                <a:ea typeface="Verdana" pitchFamily="34" charset="0"/>
                <a:cs typeface="Verdana" pitchFamily="34" charset="0"/>
              </a:rPr>
              <a:t>profesionales.</a:t>
            </a:r>
            <a:endParaRPr lang="es-ES" sz="1600" dirty="0">
              <a:solidFill>
                <a:srgbClr val="283583"/>
              </a:solidFill>
              <a:ea typeface="Verdana" pitchFamily="34" charset="0"/>
              <a:cs typeface="Verdana" pitchFamily="34" charset="0"/>
            </a:endParaRPr>
          </a:p>
          <a:p>
            <a:pPr marL="783504" lvl="1" indent="-285750" algn="just" eaLnBrk="0" hangingPunct="0">
              <a:spcBef>
                <a:spcPct val="20000"/>
              </a:spcBef>
              <a:buClr>
                <a:srgbClr val="1D3176"/>
              </a:buClr>
              <a:buFont typeface="Courier New" pitchFamily="49" charset="0"/>
              <a:buChar char="o"/>
            </a:pPr>
            <a:r>
              <a:rPr lang="es-ES" sz="1600" dirty="0">
                <a:solidFill>
                  <a:srgbClr val="283583"/>
                </a:solidFill>
                <a:ea typeface="Verdana" pitchFamily="34" charset="0"/>
                <a:cs typeface="Verdana" pitchFamily="34" charset="0"/>
              </a:rPr>
              <a:t>Par13: Gastos de defensa </a:t>
            </a:r>
            <a:r>
              <a:rPr lang="es-ES" sz="1600" dirty="0" smtClean="0">
                <a:solidFill>
                  <a:srgbClr val="283583"/>
                </a:solidFill>
                <a:ea typeface="Verdana" pitchFamily="34" charset="0"/>
                <a:cs typeface="Verdana" pitchFamily="34" charset="0"/>
              </a:rPr>
              <a:t>jurídica.</a:t>
            </a:r>
            <a:endParaRPr lang="es-ES" sz="1600" dirty="0">
              <a:solidFill>
                <a:srgbClr val="283583"/>
              </a:solidFill>
              <a:ea typeface="Verdana" pitchFamily="34" charset="0"/>
              <a:cs typeface="Verdana" pitchFamily="34" charset="0"/>
            </a:endParaRPr>
          </a:p>
          <a:p>
            <a:pPr marL="783504" lvl="1" indent="-285750" algn="just" eaLnBrk="0" hangingPunct="0">
              <a:spcBef>
                <a:spcPct val="20000"/>
              </a:spcBef>
              <a:buClr>
                <a:srgbClr val="1D3176"/>
              </a:buClr>
              <a:buFont typeface="Courier New" pitchFamily="49" charset="0"/>
              <a:buChar char="o"/>
            </a:pPr>
            <a:r>
              <a:rPr lang="es-ES" sz="1600" b="1" dirty="0">
                <a:solidFill>
                  <a:srgbClr val="283583"/>
                </a:solidFill>
                <a:ea typeface="Verdana" pitchFamily="34" charset="0"/>
                <a:cs typeface="Verdana" pitchFamily="34" charset="0"/>
              </a:rPr>
              <a:t>Par14: Total gastos </a:t>
            </a:r>
            <a:r>
              <a:rPr lang="es-ES" sz="1600" b="1" dirty="0" smtClean="0">
                <a:solidFill>
                  <a:srgbClr val="283583"/>
                </a:solidFill>
                <a:ea typeface="Verdana" pitchFamily="34" charset="0"/>
                <a:cs typeface="Verdana" pitchFamily="34" charset="0"/>
              </a:rPr>
              <a:t>deducibles.</a:t>
            </a:r>
            <a:endParaRPr lang="es-ES" sz="1600" b="1" dirty="0">
              <a:solidFill>
                <a:srgbClr val="283583"/>
              </a:solidFill>
              <a:ea typeface="Verdana" pitchFamily="34" charset="0"/>
              <a:cs typeface="Verdana" pitchFamily="34" charset="0"/>
            </a:endParaRPr>
          </a:p>
          <a:p>
            <a:pPr marL="783504" lvl="1" indent="-285750" algn="just" eaLnBrk="0" hangingPunct="0">
              <a:spcBef>
                <a:spcPct val="20000"/>
              </a:spcBef>
              <a:buClr>
                <a:srgbClr val="1D3176"/>
              </a:buClr>
              <a:buFont typeface="Courier New" pitchFamily="49" charset="0"/>
              <a:buChar char="o"/>
            </a:pPr>
            <a:r>
              <a:rPr lang="es-ES" sz="1600" b="1" dirty="0">
                <a:solidFill>
                  <a:srgbClr val="283583"/>
                </a:solidFill>
                <a:ea typeface="Verdana" pitchFamily="34" charset="0"/>
                <a:cs typeface="Verdana" pitchFamily="34" charset="0"/>
              </a:rPr>
              <a:t>Par15: Rendimiento </a:t>
            </a:r>
            <a:r>
              <a:rPr lang="es-ES" sz="1600" b="1" dirty="0" smtClean="0">
                <a:solidFill>
                  <a:srgbClr val="283583"/>
                </a:solidFill>
                <a:ea typeface="Verdana" pitchFamily="34" charset="0"/>
                <a:cs typeface="Verdana" pitchFamily="34" charset="0"/>
              </a:rPr>
              <a:t>neto.</a:t>
            </a:r>
            <a:endParaRPr lang="es-ES" sz="1600" b="1" dirty="0">
              <a:solidFill>
                <a:srgbClr val="283583"/>
              </a:solidFill>
              <a:ea typeface="Verdana" pitchFamily="34" charset="0"/>
              <a:cs typeface="Verdana" pitchFamily="34" charset="0"/>
            </a:endParaRPr>
          </a:p>
          <a:p>
            <a:pPr marL="783504" lvl="1" indent="-285750" algn="just" eaLnBrk="0" hangingPunct="0">
              <a:spcBef>
                <a:spcPct val="20000"/>
              </a:spcBef>
              <a:buClr>
                <a:srgbClr val="1D3176"/>
              </a:buClr>
              <a:buFont typeface="Courier New" pitchFamily="49" charset="0"/>
              <a:buChar char="o"/>
            </a:pPr>
            <a:r>
              <a:rPr lang="es-ES" sz="1600" b="1" dirty="0">
                <a:solidFill>
                  <a:srgbClr val="283583"/>
                </a:solidFill>
                <a:ea typeface="Verdana" pitchFamily="34" charset="0"/>
                <a:cs typeface="Verdana" pitchFamily="34" charset="0"/>
              </a:rPr>
              <a:t>Par17: Reducción por obtención de rendimientos del trabajo. Cuantía aplicable con carácter </a:t>
            </a:r>
            <a:r>
              <a:rPr lang="es-ES" sz="1600" b="1" dirty="0" smtClean="0">
                <a:solidFill>
                  <a:srgbClr val="283583"/>
                </a:solidFill>
                <a:ea typeface="Verdana" pitchFamily="34" charset="0"/>
                <a:cs typeface="Verdana" pitchFamily="34" charset="0"/>
              </a:rPr>
              <a:t>general.</a:t>
            </a:r>
            <a:endParaRPr lang="es-ES" sz="1600" b="1" dirty="0">
              <a:solidFill>
                <a:srgbClr val="283583"/>
              </a:solidFill>
              <a:ea typeface="Verdana" pitchFamily="34" charset="0"/>
              <a:cs typeface="Verdana" pitchFamily="34" charset="0"/>
            </a:endParaRPr>
          </a:p>
          <a:p>
            <a:pPr marL="783504" lvl="1" indent="-285750" algn="just" eaLnBrk="0" hangingPunct="0">
              <a:spcBef>
                <a:spcPct val="20000"/>
              </a:spcBef>
              <a:buClr>
                <a:srgbClr val="1D3176"/>
              </a:buClr>
              <a:buFont typeface="Courier New" pitchFamily="49" charset="0"/>
              <a:buChar char="o"/>
            </a:pPr>
            <a:r>
              <a:rPr lang="es-ES" sz="1600" b="1" dirty="0">
                <a:solidFill>
                  <a:srgbClr val="283583"/>
                </a:solidFill>
                <a:ea typeface="Verdana" pitchFamily="34" charset="0"/>
                <a:cs typeface="Verdana" pitchFamily="34" charset="0"/>
              </a:rPr>
              <a:t>Par18: Reducción por obtención de rendimientos del trabajo. Incremento para trabajadores activos mayores de 65 </a:t>
            </a:r>
            <a:r>
              <a:rPr lang="es-ES" sz="1600" b="1" dirty="0" smtClean="0">
                <a:solidFill>
                  <a:srgbClr val="283583"/>
                </a:solidFill>
                <a:ea typeface="Verdana" pitchFamily="34" charset="0"/>
                <a:cs typeface="Verdana" pitchFamily="34" charset="0"/>
              </a:rPr>
              <a:t>años. </a:t>
            </a:r>
            <a:endParaRPr lang="es-ES" sz="1600" b="1" dirty="0">
              <a:solidFill>
                <a:srgbClr val="283583"/>
              </a:solidFill>
              <a:ea typeface="Verdana" pitchFamily="34" charset="0"/>
              <a:cs typeface="Verdana" pitchFamily="34" charset="0"/>
            </a:endParaRPr>
          </a:p>
          <a:p>
            <a:pPr marL="783504" lvl="1" indent="-285750" algn="just" eaLnBrk="0" hangingPunct="0">
              <a:spcBef>
                <a:spcPct val="20000"/>
              </a:spcBef>
              <a:buClr>
                <a:srgbClr val="1D3176"/>
              </a:buClr>
              <a:buFont typeface="Courier New" pitchFamily="49" charset="0"/>
              <a:buChar char="o"/>
            </a:pPr>
            <a:r>
              <a:rPr lang="es-ES" sz="1600" b="1" dirty="0">
                <a:solidFill>
                  <a:srgbClr val="283583"/>
                </a:solidFill>
                <a:ea typeface="Verdana" pitchFamily="34" charset="0"/>
                <a:cs typeface="Verdana" pitchFamily="34" charset="0"/>
              </a:rPr>
              <a:t>Par19: Incremento por traslado de residencia para contribuyentes desempleados …</a:t>
            </a:r>
          </a:p>
          <a:p>
            <a:pPr marL="783504" lvl="1" indent="-285750" algn="just" eaLnBrk="0" hangingPunct="0">
              <a:spcBef>
                <a:spcPct val="20000"/>
              </a:spcBef>
              <a:buClr>
                <a:srgbClr val="1D3176"/>
              </a:buClr>
              <a:buFont typeface="Courier New" pitchFamily="49" charset="0"/>
              <a:buChar char="o"/>
            </a:pPr>
            <a:r>
              <a:rPr lang="es-ES" sz="1600" b="1" dirty="0">
                <a:solidFill>
                  <a:srgbClr val="283583"/>
                </a:solidFill>
                <a:ea typeface="Verdana" pitchFamily="34" charset="0"/>
                <a:cs typeface="Verdana" pitchFamily="34" charset="0"/>
              </a:rPr>
              <a:t>Par20: Reducción adicional para trabajadores activos que sean personas con </a:t>
            </a:r>
            <a:r>
              <a:rPr lang="es-ES" sz="1600" b="1" dirty="0" smtClean="0">
                <a:solidFill>
                  <a:srgbClr val="283583"/>
                </a:solidFill>
                <a:ea typeface="Verdana" pitchFamily="34" charset="0"/>
                <a:cs typeface="Verdana" pitchFamily="34" charset="0"/>
              </a:rPr>
              <a:t>discapacidad.</a:t>
            </a:r>
            <a:endParaRPr lang="es-ES" sz="1600" b="1" dirty="0">
              <a:solidFill>
                <a:srgbClr val="283583"/>
              </a:solidFill>
              <a:ea typeface="Verdana" pitchFamily="34" charset="0"/>
              <a:cs typeface="Verdana" pitchFamily="34" charset="0"/>
            </a:endParaRPr>
          </a:p>
          <a:p>
            <a:pPr marL="783504" lvl="1" indent="-285750" algn="just" eaLnBrk="0" hangingPunct="0">
              <a:spcBef>
                <a:spcPct val="20000"/>
              </a:spcBef>
              <a:buClr>
                <a:srgbClr val="1D3176"/>
              </a:buClr>
              <a:buFont typeface="Courier New" pitchFamily="49" charset="0"/>
              <a:buChar char="o"/>
            </a:pPr>
            <a:r>
              <a:rPr lang="es-ES" sz="1600" b="1" dirty="0">
                <a:solidFill>
                  <a:srgbClr val="283583"/>
                </a:solidFill>
                <a:ea typeface="Verdana" pitchFamily="34" charset="0"/>
                <a:cs typeface="Verdana" pitchFamily="34" charset="0"/>
              </a:rPr>
              <a:t>Par21: Rendimiento neto </a:t>
            </a:r>
            <a:r>
              <a:rPr lang="es-ES" sz="1600" b="1" dirty="0" smtClean="0">
                <a:solidFill>
                  <a:srgbClr val="283583"/>
                </a:solidFill>
                <a:ea typeface="Verdana" pitchFamily="34" charset="0"/>
                <a:cs typeface="Verdana" pitchFamily="34" charset="0"/>
              </a:rPr>
              <a:t>reducido.</a:t>
            </a:r>
            <a:endParaRPr lang="es-ES" sz="1600" b="1" dirty="0">
              <a:solidFill>
                <a:srgbClr val="283583"/>
              </a:solidFill>
              <a:ea typeface="Verdana" pitchFamily="34" charset="0"/>
              <a:cs typeface="Verdana" pitchFamily="34" charset="0"/>
            </a:endParaRP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Las partidas </a:t>
            </a:r>
            <a:r>
              <a:rPr lang="es-ES" sz="1600" dirty="0" smtClean="0">
                <a:solidFill>
                  <a:srgbClr val="283583"/>
                </a:solidFill>
                <a:ea typeface="Verdana" pitchFamily="34" charset="0"/>
                <a:cs typeface="Verdana" pitchFamily="34" charset="0"/>
              </a:rPr>
              <a:t>que se encuentran en negrita se calcularán en la simulación.</a:t>
            </a:r>
            <a:endParaRPr lang="es-ES" sz="1600" b="1" dirty="0" smtClean="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06767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smtClean="0">
                <a:solidFill>
                  <a:srgbClr val="009FE3"/>
                </a:solidFill>
                <a:latin typeface="Gill Sans MT Light"/>
                <a:cs typeface="Gill Sans MT Light"/>
              </a:rPr>
              <a:t>INTRODUCCIÓN</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537459"/>
            <a:ext cx="9922346" cy="5412318"/>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indent="-285750" algn="just">
              <a:lnSpc>
                <a:spcPts val="1500"/>
              </a:lnSpc>
              <a:spcAft>
                <a:spcPts val="400"/>
              </a:spcAft>
              <a:buClr>
                <a:srgbClr val="1D3176"/>
              </a:buClr>
              <a:buSzPct val="130000"/>
              <a:buFont typeface="Wingdings" pitchFamily="2" charset="2"/>
              <a:buChar char="§"/>
            </a:pPr>
            <a:r>
              <a:rPr lang="es-ES" dirty="0" smtClean="0">
                <a:solidFill>
                  <a:srgbClr val="283583"/>
                </a:solidFill>
                <a:latin typeface="Gill Sans MT Light"/>
                <a:cs typeface="Gill Sans MT Light"/>
              </a:rPr>
              <a:t>En </a:t>
            </a:r>
            <a:r>
              <a:rPr lang="es-ES" dirty="0">
                <a:solidFill>
                  <a:srgbClr val="283583"/>
                </a:solidFill>
                <a:latin typeface="Gill Sans MT Light"/>
                <a:cs typeface="Gill Sans MT Light"/>
              </a:rPr>
              <a:t>los últimos años, se han </a:t>
            </a:r>
            <a:r>
              <a:rPr lang="es-ES" b="1" dirty="0">
                <a:solidFill>
                  <a:srgbClr val="283583"/>
                </a:solidFill>
                <a:latin typeface="Gill Sans MT Light"/>
                <a:cs typeface="Gill Sans MT Light"/>
              </a:rPr>
              <a:t>desarrollado herramientas </a:t>
            </a:r>
            <a:r>
              <a:rPr lang="es-ES" dirty="0">
                <a:solidFill>
                  <a:srgbClr val="283583"/>
                </a:solidFill>
                <a:latin typeface="Gill Sans MT Light"/>
                <a:cs typeface="Gill Sans MT Light"/>
              </a:rPr>
              <a:t>de</a:t>
            </a:r>
            <a:r>
              <a:rPr lang="es-ES" b="1" dirty="0">
                <a:solidFill>
                  <a:srgbClr val="283583"/>
                </a:solidFill>
                <a:latin typeface="Gill Sans MT Light"/>
                <a:cs typeface="Gill Sans MT Light"/>
              </a:rPr>
              <a:t> </a:t>
            </a:r>
            <a:r>
              <a:rPr lang="es-ES" b="1" dirty="0" err="1">
                <a:solidFill>
                  <a:srgbClr val="283583"/>
                </a:solidFill>
                <a:latin typeface="Gill Sans MT Light"/>
                <a:cs typeface="Gill Sans MT Light"/>
              </a:rPr>
              <a:t>microsimulación</a:t>
            </a:r>
            <a:r>
              <a:rPr lang="es-ES" b="1" dirty="0">
                <a:solidFill>
                  <a:srgbClr val="283583"/>
                </a:solidFill>
                <a:latin typeface="Gill Sans MT Light"/>
                <a:cs typeface="Gill Sans MT Light"/>
              </a:rPr>
              <a:t> </a:t>
            </a:r>
            <a:r>
              <a:rPr lang="es-ES" dirty="0">
                <a:solidFill>
                  <a:srgbClr val="283583"/>
                </a:solidFill>
                <a:latin typeface="Gill Sans MT Light"/>
                <a:cs typeface="Gill Sans MT Light"/>
              </a:rPr>
              <a:t>de</a:t>
            </a:r>
            <a:r>
              <a:rPr lang="es-ES" b="1" dirty="0">
                <a:solidFill>
                  <a:srgbClr val="283583"/>
                </a:solidFill>
                <a:latin typeface="Gill Sans MT Light"/>
                <a:cs typeface="Gill Sans MT Light"/>
              </a:rPr>
              <a:t> impuestos </a:t>
            </a:r>
            <a:r>
              <a:rPr lang="es-ES" dirty="0">
                <a:solidFill>
                  <a:srgbClr val="283583"/>
                </a:solidFill>
                <a:latin typeface="Gill Sans MT Light"/>
                <a:cs typeface="Gill Sans MT Light"/>
              </a:rPr>
              <a:t>y de </a:t>
            </a:r>
            <a:r>
              <a:rPr lang="es-ES" b="1" dirty="0">
                <a:solidFill>
                  <a:srgbClr val="283583"/>
                </a:solidFill>
                <a:latin typeface="Gill Sans MT Light"/>
                <a:cs typeface="Gill Sans MT Light"/>
              </a:rPr>
              <a:t>gasto</a:t>
            </a:r>
            <a:r>
              <a:rPr lang="es-ES" dirty="0">
                <a:solidFill>
                  <a:srgbClr val="283583"/>
                </a:solidFill>
                <a:latin typeface="Gill Sans MT Light"/>
                <a:cs typeface="Gill Sans MT Light"/>
              </a:rPr>
              <a:t>. </a:t>
            </a:r>
            <a:endParaRPr lang="es-ES" dirty="0" smtClean="0">
              <a:solidFill>
                <a:srgbClr val="283583"/>
              </a:solidFill>
              <a:latin typeface="Gill Sans MT Light"/>
              <a:cs typeface="Gill Sans MT Light"/>
            </a:endParaRPr>
          </a:p>
          <a:p>
            <a:pPr marL="285750" indent="-285750" algn="just">
              <a:lnSpc>
                <a:spcPts val="1500"/>
              </a:lnSpc>
              <a:spcAft>
                <a:spcPts val="400"/>
              </a:spcAft>
              <a:buClr>
                <a:srgbClr val="1D3176"/>
              </a:buClr>
              <a:buSzPct val="130000"/>
              <a:buFont typeface="Wingdings" pitchFamily="2" charset="2"/>
              <a:buChar char="§"/>
            </a:pPr>
            <a:endParaRPr lang="es-ES" dirty="0">
              <a:solidFill>
                <a:srgbClr val="283583"/>
              </a:solidFill>
              <a:latin typeface="Gill Sans MT Light"/>
              <a:cs typeface="Gill Sans MT Light"/>
            </a:endParaRPr>
          </a:p>
          <a:p>
            <a:pPr marL="783504" lvl="3" indent="-285750" algn="just">
              <a:lnSpc>
                <a:spcPts val="1500"/>
              </a:lnSpc>
              <a:spcBef>
                <a:spcPts val="700"/>
              </a:spcBef>
              <a:spcAft>
                <a:spcPts val="400"/>
              </a:spcAft>
              <a:buClr>
                <a:srgbClr val="1D3176"/>
              </a:buClr>
              <a:buSzPct val="13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dirty="0">
                <a:solidFill>
                  <a:srgbClr val="283583"/>
                </a:solidFill>
                <a:latin typeface="Gill Sans MT Light"/>
                <a:cs typeface="Gill Sans MT Light"/>
              </a:rPr>
              <a:t>La </a:t>
            </a:r>
            <a:r>
              <a:rPr lang="es-ES" b="1" dirty="0">
                <a:solidFill>
                  <a:srgbClr val="283583"/>
                </a:solidFill>
                <a:latin typeface="Gill Sans MT Light"/>
                <a:cs typeface="Gill Sans MT Light"/>
              </a:rPr>
              <a:t>idea subyacente </a:t>
            </a:r>
            <a:r>
              <a:rPr lang="es-ES" dirty="0">
                <a:solidFill>
                  <a:srgbClr val="283583"/>
                </a:solidFill>
                <a:latin typeface="Gill Sans MT Light"/>
                <a:cs typeface="Gill Sans MT Light"/>
              </a:rPr>
              <a:t>a los microsimuladores es bien </a:t>
            </a:r>
            <a:r>
              <a:rPr lang="es-ES" b="1" dirty="0">
                <a:solidFill>
                  <a:srgbClr val="283583"/>
                </a:solidFill>
                <a:latin typeface="Gill Sans MT Light"/>
                <a:cs typeface="Gill Sans MT Light"/>
              </a:rPr>
              <a:t>sencilla</a:t>
            </a:r>
            <a:r>
              <a:rPr lang="es-ES" dirty="0">
                <a:solidFill>
                  <a:srgbClr val="283583"/>
                </a:solidFill>
                <a:latin typeface="Gill Sans MT Light"/>
                <a:cs typeface="Gill Sans MT Light"/>
              </a:rPr>
              <a:t>: se parte de un </a:t>
            </a:r>
            <a:r>
              <a:rPr lang="es-ES" b="1" dirty="0">
                <a:solidFill>
                  <a:srgbClr val="283583"/>
                </a:solidFill>
                <a:latin typeface="Gill Sans MT Light"/>
                <a:cs typeface="Gill Sans MT Light"/>
              </a:rPr>
              <a:t>escenario</a:t>
            </a:r>
            <a:r>
              <a:rPr lang="es-ES" dirty="0">
                <a:solidFill>
                  <a:srgbClr val="283583"/>
                </a:solidFill>
                <a:latin typeface="Gill Sans MT Light"/>
                <a:cs typeface="Gill Sans MT Light"/>
              </a:rPr>
              <a:t> de agentes contribuyentes o perceptores de prestaciones que </a:t>
            </a:r>
            <a:r>
              <a:rPr lang="es-ES" b="1" dirty="0">
                <a:solidFill>
                  <a:srgbClr val="283583"/>
                </a:solidFill>
                <a:latin typeface="Gill Sans MT Light"/>
                <a:cs typeface="Gill Sans MT Light"/>
              </a:rPr>
              <a:t>podemos caracterizar a partir de datos desagregados</a:t>
            </a:r>
            <a:r>
              <a:rPr lang="es-ES" dirty="0">
                <a:solidFill>
                  <a:srgbClr val="283583"/>
                </a:solidFill>
                <a:latin typeface="Gill Sans MT Light"/>
                <a:cs typeface="Gill Sans MT Light"/>
              </a:rPr>
              <a:t> (</a:t>
            </a:r>
            <a:r>
              <a:rPr lang="es-ES" dirty="0" err="1">
                <a:solidFill>
                  <a:srgbClr val="283583"/>
                </a:solidFill>
                <a:latin typeface="Gill Sans MT Light"/>
                <a:cs typeface="Gill Sans MT Light"/>
              </a:rPr>
              <a:t>microdatos</a:t>
            </a:r>
            <a:r>
              <a:rPr lang="es-ES" dirty="0">
                <a:solidFill>
                  <a:srgbClr val="283583"/>
                </a:solidFill>
                <a:latin typeface="Gill Sans MT Light"/>
                <a:cs typeface="Gill Sans MT Light"/>
              </a:rPr>
              <a:t>)</a:t>
            </a:r>
          </a:p>
          <a:p>
            <a:pPr marL="783504" lvl="3" indent="-285750" algn="just">
              <a:lnSpc>
                <a:spcPts val="1500"/>
              </a:lnSpc>
              <a:spcBef>
                <a:spcPts val="700"/>
              </a:spcBef>
              <a:spcAft>
                <a:spcPts val="400"/>
              </a:spcAft>
              <a:buClr>
                <a:srgbClr val="1D3176"/>
              </a:buClr>
              <a:buSzPct val="13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dirty="0">
                <a:solidFill>
                  <a:srgbClr val="283583"/>
                </a:solidFill>
                <a:latin typeface="Gill Sans MT Light"/>
                <a:cs typeface="Gill Sans MT Light"/>
              </a:rPr>
              <a:t>Si quisiéramos </a:t>
            </a:r>
            <a:r>
              <a:rPr lang="es-ES" b="1" dirty="0">
                <a:solidFill>
                  <a:srgbClr val="283583"/>
                </a:solidFill>
                <a:latin typeface="Gill Sans MT Light"/>
                <a:cs typeface="Gill Sans MT Light"/>
              </a:rPr>
              <a:t>comparar</a:t>
            </a:r>
            <a:r>
              <a:rPr lang="es-ES" dirty="0">
                <a:solidFill>
                  <a:srgbClr val="283583"/>
                </a:solidFill>
                <a:latin typeface="Gill Sans MT Light"/>
                <a:cs typeface="Gill Sans MT Light"/>
              </a:rPr>
              <a:t> la </a:t>
            </a:r>
            <a:r>
              <a:rPr lang="es-ES" b="1" dirty="0">
                <a:solidFill>
                  <a:srgbClr val="283583"/>
                </a:solidFill>
                <a:latin typeface="Gill Sans MT Light"/>
                <a:cs typeface="Gill Sans MT Light"/>
              </a:rPr>
              <a:t>situación real con </a:t>
            </a:r>
            <a:r>
              <a:rPr lang="es-ES" dirty="0">
                <a:solidFill>
                  <a:srgbClr val="283583"/>
                </a:solidFill>
                <a:latin typeface="Gill Sans MT Light"/>
                <a:cs typeface="Gill Sans MT Light"/>
              </a:rPr>
              <a:t>cualquier otro </a:t>
            </a:r>
            <a:r>
              <a:rPr lang="es-ES" b="1" dirty="0">
                <a:solidFill>
                  <a:srgbClr val="283583"/>
                </a:solidFill>
                <a:latin typeface="Gill Sans MT Light"/>
                <a:cs typeface="Gill Sans MT Light"/>
              </a:rPr>
              <a:t>escenario inventado</a:t>
            </a:r>
            <a:r>
              <a:rPr lang="es-ES" dirty="0">
                <a:solidFill>
                  <a:srgbClr val="283583"/>
                </a:solidFill>
                <a:latin typeface="Gill Sans MT Light"/>
                <a:cs typeface="Gill Sans MT Light"/>
              </a:rPr>
              <a:t>, deberíamos definir el nuevo escenario simulado y someter a los </a:t>
            </a:r>
            <a:r>
              <a:rPr lang="es-ES" b="1" dirty="0">
                <a:solidFill>
                  <a:srgbClr val="283583"/>
                </a:solidFill>
                <a:latin typeface="Gill Sans MT Light"/>
                <a:cs typeface="Gill Sans MT Light"/>
              </a:rPr>
              <a:t>agentes estudiados</a:t>
            </a:r>
            <a:r>
              <a:rPr lang="es-ES" dirty="0">
                <a:solidFill>
                  <a:srgbClr val="283583"/>
                </a:solidFill>
                <a:latin typeface="Gill Sans MT Light"/>
                <a:cs typeface="Gill Sans MT Light"/>
              </a:rPr>
              <a:t> a las </a:t>
            </a:r>
            <a:r>
              <a:rPr lang="es-ES" b="1" dirty="0">
                <a:solidFill>
                  <a:srgbClr val="283583"/>
                </a:solidFill>
                <a:latin typeface="Gill Sans MT Light"/>
                <a:cs typeface="Gill Sans MT Light"/>
              </a:rPr>
              <a:t>nuevas circunstancias </a:t>
            </a:r>
            <a:r>
              <a:rPr lang="es-ES" dirty="0">
                <a:solidFill>
                  <a:srgbClr val="283583"/>
                </a:solidFill>
                <a:latin typeface="Gill Sans MT Light"/>
                <a:cs typeface="Gill Sans MT Light"/>
              </a:rPr>
              <a:t>para ver cuál es la </a:t>
            </a:r>
            <a:r>
              <a:rPr lang="es-ES" b="1" dirty="0">
                <a:solidFill>
                  <a:srgbClr val="283583"/>
                </a:solidFill>
                <a:latin typeface="Gill Sans MT Light"/>
                <a:cs typeface="Gill Sans MT Light"/>
              </a:rPr>
              <a:t>situación alternativa</a:t>
            </a:r>
            <a:r>
              <a:rPr lang="es-ES" dirty="0">
                <a:solidFill>
                  <a:srgbClr val="283583"/>
                </a:solidFill>
                <a:latin typeface="Gill Sans MT Light"/>
                <a:cs typeface="Gill Sans MT Light"/>
              </a:rPr>
              <a:t>.</a:t>
            </a:r>
          </a:p>
          <a:p>
            <a:pPr marL="285750" lvl="2" indent="-285750" algn="just">
              <a:lnSpc>
                <a:spcPts val="1500"/>
              </a:lnSpc>
              <a:spcBef>
                <a:spcPts val="700"/>
              </a:spcBef>
              <a:spcAft>
                <a:spcPts val="400"/>
              </a:spcAft>
              <a:buClr>
                <a:srgbClr val="1D3176"/>
              </a:buClr>
              <a:buSzPct val="13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dirty="0">
              <a:solidFill>
                <a:srgbClr val="283583"/>
              </a:solidFill>
              <a:latin typeface="Gill Sans MT Light"/>
              <a:cs typeface="Gill Sans MT Light"/>
            </a:endParaRPr>
          </a:p>
          <a:p>
            <a:pPr marL="285750" indent="-285750" algn="just">
              <a:lnSpc>
                <a:spcPts val="1500"/>
              </a:lnSpc>
              <a:spcBef>
                <a:spcPts val="700"/>
              </a:spcBef>
              <a:spcAft>
                <a:spcPts val="400"/>
              </a:spcAft>
              <a:buClr>
                <a:srgbClr val="1D3176"/>
              </a:buClr>
              <a:buSzPct val="13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dirty="0">
                <a:solidFill>
                  <a:srgbClr val="283583"/>
                </a:solidFill>
                <a:latin typeface="Gill Sans MT Light"/>
                <a:cs typeface="Gill Sans MT Light"/>
              </a:rPr>
              <a:t>El interés de las herramientas de </a:t>
            </a:r>
            <a:r>
              <a:rPr lang="es-ES" b="1" dirty="0" err="1">
                <a:solidFill>
                  <a:srgbClr val="283583"/>
                </a:solidFill>
                <a:latin typeface="Gill Sans MT Light"/>
                <a:cs typeface="Gill Sans MT Light"/>
              </a:rPr>
              <a:t>microsimulación</a:t>
            </a:r>
            <a:r>
              <a:rPr lang="es-ES" b="1" dirty="0">
                <a:solidFill>
                  <a:srgbClr val="283583"/>
                </a:solidFill>
                <a:latin typeface="Gill Sans MT Light"/>
                <a:cs typeface="Gill Sans MT Light"/>
              </a:rPr>
              <a:t> fiscal </a:t>
            </a:r>
            <a:r>
              <a:rPr lang="es-ES" dirty="0">
                <a:solidFill>
                  <a:srgbClr val="283583"/>
                </a:solidFill>
                <a:latin typeface="Gill Sans MT Light"/>
                <a:cs typeface="Gill Sans MT Light"/>
              </a:rPr>
              <a:t>se </a:t>
            </a:r>
            <a:r>
              <a:rPr lang="es-ES" b="1" dirty="0">
                <a:solidFill>
                  <a:srgbClr val="283583"/>
                </a:solidFill>
                <a:latin typeface="Gill Sans MT Light"/>
                <a:cs typeface="Gill Sans MT Light"/>
              </a:rPr>
              <a:t>centra</a:t>
            </a:r>
            <a:r>
              <a:rPr lang="es-ES" dirty="0">
                <a:solidFill>
                  <a:srgbClr val="283583"/>
                </a:solidFill>
                <a:latin typeface="Gill Sans MT Light"/>
                <a:cs typeface="Gill Sans MT Light"/>
              </a:rPr>
              <a:t> básicamente en el </a:t>
            </a:r>
            <a:r>
              <a:rPr lang="es-ES" b="1" dirty="0">
                <a:solidFill>
                  <a:srgbClr val="283583"/>
                </a:solidFill>
                <a:latin typeface="Gill Sans MT Light"/>
                <a:cs typeface="Gill Sans MT Light"/>
              </a:rPr>
              <a:t>conocimiento</a:t>
            </a:r>
            <a:r>
              <a:rPr lang="es-ES" dirty="0">
                <a:solidFill>
                  <a:srgbClr val="283583"/>
                </a:solidFill>
                <a:latin typeface="Gill Sans MT Light"/>
                <a:cs typeface="Gill Sans MT Light"/>
              </a:rPr>
              <a:t> de la </a:t>
            </a:r>
            <a:r>
              <a:rPr lang="es-ES" b="1" dirty="0">
                <a:solidFill>
                  <a:srgbClr val="283583"/>
                </a:solidFill>
                <a:latin typeface="Gill Sans MT Light"/>
                <a:cs typeface="Gill Sans MT Light"/>
              </a:rPr>
              <a:t>nueva recaudación</a:t>
            </a:r>
            <a:r>
              <a:rPr lang="es-ES" dirty="0">
                <a:solidFill>
                  <a:srgbClr val="283583"/>
                </a:solidFill>
                <a:latin typeface="Gill Sans MT Light"/>
                <a:cs typeface="Gill Sans MT Light"/>
              </a:rPr>
              <a:t>, el </a:t>
            </a:r>
            <a:r>
              <a:rPr lang="es-ES" b="1" dirty="0">
                <a:solidFill>
                  <a:srgbClr val="283583"/>
                </a:solidFill>
                <a:latin typeface="Gill Sans MT Light"/>
                <a:cs typeface="Gill Sans MT Light"/>
              </a:rPr>
              <a:t>análisis</a:t>
            </a:r>
            <a:r>
              <a:rPr lang="es-ES" dirty="0">
                <a:solidFill>
                  <a:srgbClr val="283583"/>
                </a:solidFill>
                <a:latin typeface="Gill Sans MT Light"/>
                <a:cs typeface="Gill Sans MT Light"/>
              </a:rPr>
              <a:t> de </a:t>
            </a:r>
            <a:r>
              <a:rPr lang="es-ES" b="1" dirty="0">
                <a:solidFill>
                  <a:srgbClr val="283583"/>
                </a:solidFill>
                <a:latin typeface="Gill Sans MT Light"/>
                <a:cs typeface="Gill Sans MT Light"/>
              </a:rPr>
              <a:t>ganadores y perdedore</a:t>
            </a:r>
            <a:r>
              <a:rPr lang="es-ES" dirty="0">
                <a:solidFill>
                  <a:srgbClr val="283583"/>
                </a:solidFill>
                <a:latin typeface="Gill Sans MT Light"/>
                <a:cs typeface="Gill Sans MT Light"/>
              </a:rPr>
              <a:t>s, y el </a:t>
            </a:r>
            <a:r>
              <a:rPr lang="es-ES" b="1" dirty="0">
                <a:solidFill>
                  <a:srgbClr val="283583"/>
                </a:solidFill>
                <a:latin typeface="Gill Sans MT Light"/>
                <a:cs typeface="Gill Sans MT Light"/>
              </a:rPr>
              <a:t>análisis distributivo</a:t>
            </a:r>
            <a:r>
              <a:rPr lang="es-ES" dirty="0">
                <a:solidFill>
                  <a:srgbClr val="283583"/>
                </a:solidFill>
                <a:latin typeface="Gill Sans MT Light"/>
                <a:cs typeface="Gill Sans MT Light"/>
              </a:rPr>
              <a:t> y de </a:t>
            </a:r>
            <a:r>
              <a:rPr lang="es-ES" b="1" dirty="0">
                <a:solidFill>
                  <a:srgbClr val="283583"/>
                </a:solidFill>
                <a:latin typeface="Gill Sans MT Light"/>
                <a:cs typeface="Gill Sans MT Light"/>
              </a:rPr>
              <a:t>bienestar</a:t>
            </a:r>
            <a:r>
              <a:rPr lang="es-ES" dirty="0">
                <a:solidFill>
                  <a:srgbClr val="283583"/>
                </a:solidFill>
                <a:latin typeface="Gill Sans MT Light"/>
                <a:cs typeface="Gill Sans MT Light"/>
              </a:rPr>
              <a:t> (intereses generales de la actuación del sector público) y el impacto en el presupuesto. </a:t>
            </a:r>
          </a:p>
          <a:p>
            <a:pPr marL="285750" indent="-285750" algn="just">
              <a:lnSpc>
                <a:spcPts val="1500"/>
              </a:lnSpc>
              <a:spcAft>
                <a:spcPts val="400"/>
              </a:spcAft>
              <a:buClr>
                <a:srgbClr val="1D3176"/>
              </a:buClr>
              <a:buSzPct val="130000"/>
              <a:buFont typeface="Wingdings" pitchFamily="2" charset="2"/>
              <a:buChar char="§"/>
            </a:pPr>
            <a:endParaRPr lang="en-US" sz="1400" dirty="0">
              <a:solidFill>
                <a:srgbClr val="283583"/>
              </a:solidFill>
              <a:latin typeface="Gill Sans MT Light"/>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880427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Rendimientos</a:t>
            </a:r>
            <a:r>
              <a:rPr lang="en-US" dirty="0" smtClean="0">
                <a:solidFill>
                  <a:srgbClr val="009FE3"/>
                </a:solidFill>
                <a:latin typeface="Gill Sans MT Light"/>
                <a:cs typeface="Gill Sans MT Light"/>
              </a:rPr>
              <a:t> del </a:t>
            </a:r>
            <a:r>
              <a:rPr lang="en-US" dirty="0" err="1" smtClean="0">
                <a:solidFill>
                  <a:srgbClr val="009FE3"/>
                </a:solidFill>
                <a:latin typeface="Gill Sans MT Light"/>
                <a:cs typeface="Gill Sans MT Light"/>
              </a:rPr>
              <a:t>trabajo</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954953" lvl="3"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b="1" dirty="0" smtClean="0">
                <a:solidFill>
                  <a:srgbClr val="283583"/>
                </a:solidFill>
                <a:ea typeface="Verdana" pitchFamily="34" charset="0"/>
                <a:cs typeface="Verdana" pitchFamily="34" charset="0"/>
              </a:rPr>
              <a:t>Cálculo </a:t>
            </a:r>
            <a:r>
              <a:rPr lang="es-ES" sz="1600" b="1" dirty="0">
                <a:solidFill>
                  <a:srgbClr val="283583"/>
                </a:solidFill>
                <a:ea typeface="Verdana" pitchFamily="34" charset="0"/>
                <a:cs typeface="Verdana" pitchFamily="34" charset="0"/>
              </a:rPr>
              <a:t>de total de ingresos íntegros computables</a:t>
            </a:r>
          </a:p>
          <a:p>
            <a:pPr algn="just"/>
            <a:r>
              <a:rPr lang="es-ES" sz="1600" dirty="0">
                <a:solidFill>
                  <a:srgbClr val="283583"/>
                </a:solidFill>
                <a:ea typeface="Verdana" pitchFamily="34" charset="0"/>
                <a:cs typeface="Verdana" pitchFamily="34" charset="0"/>
              </a:rPr>
              <a:t>El total de ingresos íntegros computables se calcula como la suma de los retribuciones dinerarias y en especie, las contribuciones empresariales  a planes de pensiones, las aportaciones a patrimonios protegidos de las personas con discapacidad de las que es titular el contribuyente menos la reducción por rendimientos del trabajo irregulares</a:t>
            </a:r>
            <a:r>
              <a:rPr lang="es-ES" sz="1600" dirty="0" smtClean="0">
                <a:solidFill>
                  <a:srgbClr val="283583"/>
                </a:solidFill>
                <a:ea typeface="Verdana" pitchFamily="34" charset="0"/>
                <a:cs typeface="Verdana" pitchFamily="34" charset="0"/>
              </a:rPr>
              <a:t>.</a:t>
            </a:r>
          </a:p>
          <a:p>
            <a:pPr algn="just"/>
            <a:endParaRPr lang="es-ES" sz="1600" dirty="0">
              <a:solidFill>
                <a:srgbClr val="283583"/>
              </a:solidFill>
              <a:ea typeface="Verdana" pitchFamily="34" charset="0"/>
              <a:cs typeface="Verdana" pitchFamily="34" charset="0"/>
            </a:endParaRPr>
          </a:p>
          <a:p>
            <a:pPr algn="ctr"/>
            <a:r>
              <a:rPr lang="es-ES" sz="1600" dirty="0">
                <a:solidFill>
                  <a:srgbClr val="283583"/>
                </a:solidFill>
                <a:ea typeface="Verdana" pitchFamily="34" charset="0"/>
                <a:cs typeface="Verdana" pitchFamily="34" charset="0"/>
              </a:rPr>
              <a:t>Par9 = par1+par5+par6+par7-par8</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782424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Rendimientos</a:t>
            </a:r>
            <a:r>
              <a:rPr lang="en-US" dirty="0" smtClean="0">
                <a:solidFill>
                  <a:srgbClr val="009FE3"/>
                </a:solidFill>
                <a:latin typeface="Gill Sans MT Light"/>
                <a:cs typeface="Gill Sans MT Light"/>
              </a:rPr>
              <a:t> del </a:t>
            </a:r>
            <a:r>
              <a:rPr lang="en-US" dirty="0" err="1" smtClean="0">
                <a:solidFill>
                  <a:srgbClr val="009FE3"/>
                </a:solidFill>
                <a:latin typeface="Gill Sans MT Light"/>
                <a:cs typeface="Gill Sans MT Light"/>
              </a:rPr>
              <a:t>trabajo</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Entre </a:t>
            </a:r>
            <a:r>
              <a:rPr lang="es-ES" sz="1600" dirty="0">
                <a:solidFill>
                  <a:srgbClr val="283583"/>
                </a:solidFill>
                <a:ea typeface="Verdana" pitchFamily="34" charset="0"/>
                <a:cs typeface="Verdana" pitchFamily="34" charset="0"/>
              </a:rPr>
              <a:t>los parámetros relativos a los rendimientos del trabajo tenemos dos que afectan a los rendimientos irregulares. Con estos parámetros vamos a calcular la nueva reducción por rendimientos irregulares.</a:t>
            </a:r>
          </a:p>
          <a:p>
            <a:pPr indent="-342900" algn="just" eaLnBrk="0" hangingPunct="0">
              <a:spcBef>
                <a:spcPct val="20000"/>
              </a:spcBef>
              <a:buClr>
                <a:srgbClr val="1D3176"/>
              </a:buClr>
              <a:buSzPct val="150000"/>
              <a:buFont typeface="Wingdings" pitchFamily="2" charset="2"/>
              <a:buChar char="§"/>
            </a:pPr>
            <a:endParaRPr lang="es-ES" sz="1600" dirty="0" smtClean="0">
              <a:solidFill>
                <a:srgbClr val="283583"/>
              </a:solidFill>
              <a:ea typeface="Verdana" pitchFamily="34" charset="0"/>
              <a:cs typeface="Verdana" pitchFamily="34" charset="0"/>
            </a:endParaRPr>
          </a:p>
          <a:p>
            <a:pPr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indent="-342900" algn="just" eaLnBrk="0" hangingPunct="0">
              <a:spcBef>
                <a:spcPct val="20000"/>
              </a:spcBef>
              <a:buClr>
                <a:srgbClr val="1D3176"/>
              </a:buClr>
              <a:buSzPct val="150000"/>
              <a:buFont typeface="Wingdings" pitchFamily="2" charset="2"/>
              <a:buChar char="§"/>
            </a:pPr>
            <a:endParaRPr lang="es-ES" sz="1600" dirty="0" smtClean="0">
              <a:solidFill>
                <a:srgbClr val="283583"/>
              </a:solidFill>
              <a:ea typeface="Verdana" pitchFamily="34" charset="0"/>
              <a:cs typeface="Verdana" pitchFamily="34" charset="0"/>
            </a:endParaRPr>
          </a:p>
          <a:p>
            <a:pPr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indent="-34290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Calculamos en primer lugar el importe original de los rendimientos irregulares (esto se puede hacer en la </a:t>
            </a:r>
            <a:r>
              <a:rPr lang="es-ES" sz="1600" dirty="0" err="1">
                <a:solidFill>
                  <a:srgbClr val="283583"/>
                </a:solidFill>
                <a:ea typeface="Verdana" pitchFamily="34" charset="0"/>
                <a:cs typeface="Verdana" pitchFamily="34" charset="0"/>
              </a:rPr>
              <a:t>presimulación</a:t>
            </a:r>
            <a:r>
              <a:rPr lang="es-ES" sz="1600" dirty="0">
                <a:solidFill>
                  <a:srgbClr val="283583"/>
                </a:solidFill>
                <a:ea typeface="Verdana" pitchFamily="34" charset="0"/>
                <a:cs typeface="Verdana" pitchFamily="34" charset="0"/>
              </a:rPr>
              <a:t>): </a:t>
            </a:r>
          </a:p>
          <a:p>
            <a:pPr marL="2145868" lvl="5" algn="just" eaLnBrk="0" hangingPunct="0">
              <a:spcBef>
                <a:spcPct val="20000"/>
              </a:spcBef>
              <a:buClr>
                <a:srgbClr val="1D3176"/>
              </a:buClr>
              <a:buSzPct val="150000"/>
            </a:pPr>
            <a:r>
              <a:rPr lang="es-ES" sz="1600" dirty="0" err="1">
                <a:solidFill>
                  <a:srgbClr val="283583"/>
                </a:solidFill>
                <a:ea typeface="Verdana" pitchFamily="34" charset="0"/>
                <a:cs typeface="Verdana" pitchFamily="34" charset="0"/>
              </a:rPr>
              <a:t>Irregt</a:t>
            </a:r>
            <a:r>
              <a:rPr lang="es-ES" sz="1600" dirty="0">
                <a:solidFill>
                  <a:srgbClr val="283583"/>
                </a:solidFill>
                <a:ea typeface="Verdana" pitchFamily="34" charset="0"/>
                <a:cs typeface="Verdana" pitchFamily="34" charset="0"/>
              </a:rPr>
              <a:t>= Par8 /40*100; </a:t>
            </a:r>
            <a:endParaRPr lang="es-ES" sz="1600" dirty="0" smtClean="0">
              <a:solidFill>
                <a:srgbClr val="283583"/>
              </a:solidFill>
              <a:ea typeface="Verdana" pitchFamily="34" charset="0"/>
              <a:cs typeface="Verdana" pitchFamily="34" charset="0"/>
            </a:endParaRPr>
          </a:p>
          <a:p>
            <a:pPr lvl="5"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indent="-34290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Calculamos el importe de la reducción de acuerdo a los nuevos parámetros:</a:t>
            </a:r>
          </a:p>
          <a:p>
            <a:pPr marL="2105314" lvl="5" algn="just" eaLnBrk="0" hangingPunct="0">
              <a:spcBef>
                <a:spcPct val="20000"/>
              </a:spcBef>
              <a:buClr>
                <a:srgbClr val="1D3176"/>
              </a:buClr>
              <a:buSzPct val="150000"/>
            </a:pPr>
            <a:r>
              <a:rPr lang="es-ES" sz="1600" dirty="0">
                <a:solidFill>
                  <a:srgbClr val="283583"/>
                </a:solidFill>
                <a:ea typeface="Verdana" pitchFamily="34" charset="0"/>
                <a:cs typeface="Verdana" pitchFamily="34" charset="0"/>
              </a:rPr>
              <a:t>Par8c = mínimo( </a:t>
            </a:r>
            <a:r>
              <a:rPr lang="es-ES" sz="1600" dirty="0" err="1">
                <a:solidFill>
                  <a:srgbClr val="283583"/>
                </a:solidFill>
                <a:ea typeface="Verdana" pitchFamily="34" charset="0"/>
                <a:cs typeface="Verdana" pitchFamily="34" charset="0"/>
              </a:rPr>
              <a:t>Irregt</a:t>
            </a:r>
            <a:r>
              <a:rPr lang="es-ES" sz="1600" dirty="0">
                <a:solidFill>
                  <a:srgbClr val="283583"/>
                </a:solidFill>
                <a:ea typeface="Verdana" pitchFamily="34" charset="0"/>
                <a:cs typeface="Verdana" pitchFamily="34" charset="0"/>
              </a:rPr>
              <a:t> * </a:t>
            </a:r>
            <a:r>
              <a:rPr lang="es-ES" sz="1600" b="1" dirty="0">
                <a:solidFill>
                  <a:srgbClr val="283583"/>
                </a:solidFill>
                <a:ea typeface="Verdana" pitchFamily="34" charset="0"/>
                <a:cs typeface="Verdana" pitchFamily="34" charset="0"/>
              </a:rPr>
              <a:t>30</a:t>
            </a:r>
            <a:r>
              <a:rPr lang="es-ES" sz="1600" dirty="0">
                <a:solidFill>
                  <a:srgbClr val="283583"/>
                </a:solidFill>
                <a:ea typeface="Verdana" pitchFamily="34" charset="0"/>
                <a:cs typeface="Verdana" pitchFamily="34" charset="0"/>
              </a:rPr>
              <a:t>/100 , </a:t>
            </a:r>
            <a:r>
              <a:rPr lang="es-ES" sz="1600" b="1" dirty="0">
                <a:solidFill>
                  <a:srgbClr val="283583"/>
                </a:solidFill>
                <a:ea typeface="Verdana" pitchFamily="34" charset="0"/>
                <a:cs typeface="Verdana" pitchFamily="34" charset="0"/>
              </a:rPr>
              <a:t>300000</a:t>
            </a:r>
            <a:r>
              <a:rPr lang="es-ES" sz="1600" dirty="0" smtClean="0">
                <a:solidFill>
                  <a:srgbClr val="283583"/>
                </a:solidFill>
                <a:ea typeface="Verdana" pitchFamily="34" charset="0"/>
                <a:cs typeface="Verdana" pitchFamily="34" charset="0"/>
              </a:rPr>
              <a:t>);</a:t>
            </a:r>
          </a:p>
          <a:p>
            <a:pPr marL="457200" lvl="1"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indent="-34290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Por último calculamos el total de los ingresos íntegros computables:</a:t>
            </a:r>
          </a:p>
          <a:p>
            <a:pPr lvl="4" algn="just" eaLnBrk="0" hangingPunct="0">
              <a:spcBef>
                <a:spcPct val="20000"/>
              </a:spcBef>
              <a:buClr>
                <a:srgbClr val="1D3176"/>
              </a:buClr>
              <a:buSzPct val="150000"/>
            </a:pPr>
            <a:r>
              <a:rPr lang="es-ES" sz="1600" dirty="0">
                <a:solidFill>
                  <a:srgbClr val="283583"/>
                </a:solidFill>
                <a:ea typeface="Verdana" pitchFamily="34" charset="0"/>
                <a:cs typeface="Verdana" pitchFamily="34" charset="0"/>
              </a:rPr>
              <a:t>Par9c = par1+par5+par6+par7-par8c</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grpSp>
        <p:nvGrpSpPr>
          <p:cNvPr id="5" name="Grupo 6"/>
          <p:cNvGrpSpPr/>
          <p:nvPr/>
        </p:nvGrpSpPr>
        <p:grpSpPr>
          <a:xfrm>
            <a:off x="1672251" y="2629297"/>
            <a:ext cx="6912428" cy="968829"/>
            <a:chOff x="2100943" y="2155371"/>
            <a:chExt cx="6912428" cy="968829"/>
          </a:xfrm>
        </p:grpSpPr>
        <p:sp>
          <p:nvSpPr>
            <p:cNvPr id="6" name="Rectángulo 2"/>
            <p:cNvSpPr/>
            <p:nvPr/>
          </p:nvSpPr>
          <p:spPr>
            <a:xfrm>
              <a:off x="2100943" y="2155371"/>
              <a:ext cx="6912428" cy="96882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1"/>
            <p:cNvPicPr>
              <a:picLocks noChangeAspect="1"/>
            </p:cNvPicPr>
            <p:nvPr/>
          </p:nvPicPr>
          <p:blipFill>
            <a:blip r:embed="rId2"/>
            <a:stretch>
              <a:fillRect/>
            </a:stretch>
          </p:blipFill>
          <p:spPr>
            <a:xfrm>
              <a:off x="2228169" y="2275795"/>
              <a:ext cx="6581775" cy="695325"/>
            </a:xfrm>
            <a:prstGeom prst="rect">
              <a:avLst/>
            </a:prstGeom>
            <a:ln>
              <a:solidFill>
                <a:schemeClr val="tx1"/>
              </a:solidFill>
            </a:ln>
            <a:effectLst>
              <a:softEdge rad="31750"/>
            </a:effectLst>
          </p:spPr>
        </p:pic>
      </p:grpSp>
    </p:spTree>
    <p:extLst>
      <p:ext uri="{BB962C8B-B14F-4D97-AF65-F5344CB8AC3E}">
        <p14:creationId xmlns:p14="http://schemas.microsoft.com/office/powerpoint/2010/main" xmlns="" val="21782424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Rendimientos</a:t>
            </a:r>
            <a:r>
              <a:rPr lang="en-US" dirty="0" smtClean="0">
                <a:solidFill>
                  <a:srgbClr val="009FE3"/>
                </a:solidFill>
                <a:latin typeface="Gill Sans MT Light"/>
                <a:cs typeface="Gill Sans MT Light"/>
              </a:rPr>
              <a:t> del </a:t>
            </a:r>
            <a:r>
              <a:rPr lang="en-US" dirty="0" err="1" smtClean="0">
                <a:solidFill>
                  <a:srgbClr val="009FE3"/>
                </a:solidFill>
                <a:latin typeface="Gill Sans MT Light"/>
                <a:cs typeface="Gill Sans MT Light"/>
              </a:rPr>
              <a:t>trabajo</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indent="-342900" algn="just" eaLnBrk="0" hangingPunct="0">
              <a:spcBef>
                <a:spcPct val="20000"/>
              </a:spcBef>
              <a:buClr>
                <a:srgbClr val="1D3176"/>
              </a:buClr>
              <a:buSzPct val="150000"/>
              <a:buFont typeface="Wingdings" pitchFamily="2" charset="2"/>
              <a:buChar char="§"/>
            </a:pPr>
            <a:r>
              <a:rPr lang="es-ES" sz="1600" b="1" u="sng" dirty="0" smtClean="0">
                <a:solidFill>
                  <a:srgbClr val="283583"/>
                </a:solidFill>
                <a:ea typeface="Verdana" pitchFamily="34" charset="0"/>
                <a:cs typeface="Verdana" pitchFamily="34" charset="0"/>
              </a:rPr>
              <a:t>Gastos </a:t>
            </a:r>
            <a:r>
              <a:rPr lang="es-ES" sz="1600" b="1" u="sng" dirty="0">
                <a:solidFill>
                  <a:srgbClr val="283583"/>
                </a:solidFill>
                <a:ea typeface="Verdana" pitchFamily="34" charset="0"/>
                <a:cs typeface="Verdana" pitchFamily="34" charset="0"/>
              </a:rPr>
              <a:t>deducibles </a:t>
            </a:r>
          </a:p>
          <a:p>
            <a:pPr algn="just" eaLnBrk="0" hangingPunct="0">
              <a:spcBef>
                <a:spcPct val="20000"/>
              </a:spcBef>
              <a:buClr>
                <a:srgbClr val="1D3176"/>
              </a:buClr>
              <a:buSzPct val="150000"/>
            </a:pPr>
            <a:r>
              <a:rPr lang="es-ES" sz="1600" dirty="0">
                <a:solidFill>
                  <a:srgbClr val="283583"/>
                </a:solidFill>
                <a:ea typeface="Verdana" pitchFamily="34" charset="0"/>
                <a:cs typeface="Verdana" pitchFamily="34" charset="0"/>
              </a:rPr>
              <a:t>Para los gastos deducibles tenemos un parámetro cuyo valor lo podemos elegir de una lista desplegable.</a:t>
            </a:r>
          </a:p>
          <a:p>
            <a:pPr indent="-342900" algn="just" eaLnBrk="0" hangingPunct="0">
              <a:spcBef>
                <a:spcPct val="20000"/>
              </a:spcBef>
              <a:buClr>
                <a:srgbClr val="1D3176"/>
              </a:buClr>
              <a:buSzPct val="150000"/>
              <a:buFont typeface="Wingdings" pitchFamily="2" charset="2"/>
              <a:buChar char="§"/>
            </a:pPr>
            <a:endParaRPr lang="es-ES" sz="1600" dirty="0" smtClean="0">
              <a:solidFill>
                <a:srgbClr val="283583"/>
              </a:solidFill>
              <a:ea typeface="Verdana" pitchFamily="34" charset="0"/>
              <a:cs typeface="Verdana" pitchFamily="34" charset="0"/>
            </a:endParaRPr>
          </a:p>
          <a:p>
            <a:pPr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indent="-342900" algn="just" eaLnBrk="0" hangingPunct="0">
              <a:spcBef>
                <a:spcPct val="20000"/>
              </a:spcBef>
              <a:buClr>
                <a:srgbClr val="1D3176"/>
              </a:buClr>
              <a:buSzPct val="150000"/>
              <a:buFont typeface="Wingdings" pitchFamily="2" charset="2"/>
              <a:buChar char="§"/>
            </a:pPr>
            <a:endParaRPr lang="es-ES" sz="1600" dirty="0" smtClean="0">
              <a:solidFill>
                <a:srgbClr val="283583"/>
              </a:solidFill>
              <a:ea typeface="Verdana" pitchFamily="34" charset="0"/>
              <a:cs typeface="Verdana" pitchFamily="34" charset="0"/>
            </a:endParaRP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indent="-34290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En la programación esto se traduce a un parámetro </a:t>
            </a:r>
            <a:r>
              <a:rPr lang="es-ES" sz="1600" b="1" dirty="0">
                <a:solidFill>
                  <a:srgbClr val="283583"/>
                </a:solidFill>
                <a:ea typeface="Verdana" pitchFamily="34" charset="0"/>
                <a:cs typeface="Verdana" pitchFamily="34" charset="0"/>
              </a:rPr>
              <a:t>&amp;trab1</a:t>
            </a:r>
            <a:r>
              <a:rPr lang="es-ES" sz="1600" dirty="0">
                <a:solidFill>
                  <a:srgbClr val="283583"/>
                </a:solidFill>
                <a:ea typeface="Verdana" pitchFamily="34" charset="0"/>
                <a:cs typeface="Verdana" pitchFamily="34" charset="0"/>
              </a:rPr>
              <a:t> que toma el valor 1 si los gastos son deducibles y 0 en caso contrario</a:t>
            </a:r>
            <a:r>
              <a:rPr lang="es-ES" sz="1600" dirty="0" smtClean="0">
                <a:solidFill>
                  <a:srgbClr val="283583"/>
                </a:solidFill>
                <a:ea typeface="Verdana" pitchFamily="34" charset="0"/>
                <a:cs typeface="Verdana" pitchFamily="34" charset="0"/>
              </a:rPr>
              <a:t>.</a:t>
            </a:r>
          </a:p>
          <a:p>
            <a:pPr indent="-342900" algn="just" eaLnBrk="0" hangingPunct="0">
              <a:spcBef>
                <a:spcPct val="20000"/>
              </a:spcBef>
              <a:buClr>
                <a:srgbClr val="1D3176"/>
              </a:buClr>
              <a:buSzPct val="100000"/>
              <a:buFont typeface="Courier New" pitchFamily="49" charset="0"/>
              <a:buChar char="o"/>
            </a:pPr>
            <a:endParaRPr lang="es-ES" sz="1600" dirty="0">
              <a:solidFill>
                <a:srgbClr val="283583"/>
              </a:solidFill>
              <a:ea typeface="Verdana" pitchFamily="34" charset="0"/>
              <a:cs typeface="Verdana" pitchFamily="34" charset="0"/>
            </a:endParaRPr>
          </a:p>
          <a:p>
            <a:pPr indent="-34290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Tenemos la partida de la muestra: Par14 = par10 + par11 + par12 + par13, pero vamos a calcularla de acuerdo al valor que hayamos dado al parámetro.</a:t>
            </a:r>
          </a:p>
          <a:p>
            <a:pPr lvl="5" algn="just" eaLnBrk="0" hangingPunct="0">
              <a:spcBef>
                <a:spcPct val="20000"/>
              </a:spcBef>
              <a:buClr>
                <a:srgbClr val="1D3176"/>
              </a:buClr>
              <a:buSzPct val="100000"/>
            </a:pPr>
            <a:r>
              <a:rPr lang="es-ES" sz="1600" dirty="0" smtClean="0">
                <a:solidFill>
                  <a:srgbClr val="283583"/>
                </a:solidFill>
                <a:ea typeface="Verdana" pitchFamily="34" charset="0"/>
                <a:cs typeface="Verdana" pitchFamily="34" charset="0"/>
              </a:rPr>
              <a:t>Par14c </a:t>
            </a:r>
            <a:r>
              <a:rPr lang="es-ES" sz="1600" dirty="0">
                <a:solidFill>
                  <a:srgbClr val="283583"/>
                </a:solidFill>
                <a:ea typeface="Verdana" pitchFamily="34" charset="0"/>
                <a:cs typeface="Verdana" pitchFamily="34" charset="0"/>
              </a:rPr>
              <a:t>= (par10 + par11 + par12 + par13)* </a:t>
            </a:r>
            <a:r>
              <a:rPr lang="es-ES" sz="1600" b="1" dirty="0">
                <a:solidFill>
                  <a:srgbClr val="283583"/>
                </a:solidFill>
                <a:ea typeface="Verdana" pitchFamily="34" charset="0"/>
                <a:cs typeface="Verdana" pitchFamily="34" charset="0"/>
              </a:rPr>
              <a:t>&amp;trab1 </a:t>
            </a:r>
          </a:p>
          <a:p>
            <a:pPr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grpSp>
        <p:nvGrpSpPr>
          <p:cNvPr id="5" name="Grupo 9"/>
          <p:cNvGrpSpPr/>
          <p:nvPr/>
        </p:nvGrpSpPr>
        <p:grpSpPr>
          <a:xfrm>
            <a:off x="1671911" y="2601686"/>
            <a:ext cx="6270171" cy="1001486"/>
            <a:chOff x="2906486" y="2710543"/>
            <a:chExt cx="6270171" cy="1001486"/>
          </a:xfrm>
        </p:grpSpPr>
        <p:sp>
          <p:nvSpPr>
            <p:cNvPr id="6" name="Rectángulo 8"/>
            <p:cNvSpPr/>
            <p:nvPr/>
          </p:nvSpPr>
          <p:spPr>
            <a:xfrm>
              <a:off x="2906486" y="2710543"/>
              <a:ext cx="6270171" cy="100148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7"/>
            <p:cNvPicPr>
              <a:picLocks noChangeAspect="1"/>
            </p:cNvPicPr>
            <p:nvPr/>
          </p:nvPicPr>
          <p:blipFill>
            <a:blip r:embed="rId2"/>
            <a:stretch>
              <a:fillRect/>
            </a:stretch>
          </p:blipFill>
          <p:spPr>
            <a:xfrm>
              <a:off x="3122840" y="2801711"/>
              <a:ext cx="5772150" cy="819150"/>
            </a:xfrm>
            <a:prstGeom prst="rect">
              <a:avLst/>
            </a:prstGeom>
            <a:ln>
              <a:solidFill>
                <a:schemeClr val="tx1"/>
              </a:solidFill>
            </a:ln>
          </p:spPr>
        </p:pic>
      </p:grpSp>
    </p:spTree>
    <p:extLst>
      <p:ext uri="{BB962C8B-B14F-4D97-AF65-F5344CB8AC3E}">
        <p14:creationId xmlns:p14="http://schemas.microsoft.com/office/powerpoint/2010/main" xmlns="" val="21782424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Rendimientos</a:t>
            </a:r>
            <a:r>
              <a:rPr lang="en-US" dirty="0" smtClean="0">
                <a:solidFill>
                  <a:srgbClr val="009FE3"/>
                </a:solidFill>
                <a:latin typeface="Gill Sans MT Light"/>
                <a:cs typeface="Gill Sans MT Light"/>
              </a:rPr>
              <a:t> del </a:t>
            </a:r>
            <a:r>
              <a:rPr lang="en-US" dirty="0" err="1" smtClean="0">
                <a:solidFill>
                  <a:srgbClr val="009FE3"/>
                </a:solidFill>
                <a:latin typeface="Gill Sans MT Light"/>
                <a:cs typeface="Gill Sans MT Light"/>
              </a:rPr>
              <a:t>trabajo</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indent="-342900" algn="just" eaLnBrk="0" hangingPunct="0">
              <a:spcBef>
                <a:spcPct val="20000"/>
              </a:spcBef>
              <a:buClr>
                <a:srgbClr val="1D3176"/>
              </a:buClr>
              <a:buSzPct val="150000"/>
              <a:buFont typeface="Wingdings" pitchFamily="2" charset="2"/>
              <a:buChar char="§"/>
            </a:pPr>
            <a:r>
              <a:rPr lang="es-ES" sz="1600" b="1" u="sng" dirty="0" smtClean="0">
                <a:solidFill>
                  <a:srgbClr val="283583"/>
                </a:solidFill>
                <a:ea typeface="Verdana" pitchFamily="34" charset="0"/>
                <a:cs typeface="Verdana" pitchFamily="34" charset="0"/>
              </a:rPr>
              <a:t>Reducción por obtención de rendimientos del trabajo</a:t>
            </a:r>
            <a:endParaRPr lang="es-ES" sz="1600" b="1" u="sng" dirty="0">
              <a:solidFill>
                <a:srgbClr val="283583"/>
              </a:solidFill>
              <a:ea typeface="Verdana" pitchFamily="34" charset="0"/>
              <a:cs typeface="Verdana" pitchFamily="34" charset="0"/>
            </a:endParaRPr>
          </a:p>
          <a:p>
            <a:pPr algn="just" eaLnBrk="0" hangingPunct="0">
              <a:spcBef>
                <a:spcPct val="20000"/>
              </a:spcBef>
              <a:buClr>
                <a:srgbClr val="1D3176"/>
              </a:buClr>
              <a:buSzPct val="150000"/>
            </a:pPr>
            <a:r>
              <a:rPr lang="es-ES" sz="1600" dirty="0" smtClean="0">
                <a:solidFill>
                  <a:srgbClr val="283583"/>
                </a:solidFill>
                <a:ea typeface="Verdana" pitchFamily="34" charset="0"/>
                <a:cs typeface="Verdana" pitchFamily="34" charset="0"/>
              </a:rPr>
              <a:t>Para </a:t>
            </a:r>
            <a:r>
              <a:rPr lang="es-ES" sz="1600" dirty="0">
                <a:solidFill>
                  <a:srgbClr val="283583"/>
                </a:solidFill>
                <a:ea typeface="Verdana" pitchFamily="34" charset="0"/>
                <a:cs typeface="Verdana" pitchFamily="34" charset="0"/>
              </a:rPr>
              <a:t>la reducción por rendimientos del trabajo tenemos varios parámetros, tipo de reducción, importes, límites, forma de aplicación</a:t>
            </a:r>
            <a:r>
              <a:rPr lang="es-ES" sz="1600" dirty="0" smtClean="0">
                <a:solidFill>
                  <a:srgbClr val="283583"/>
                </a:solidFill>
                <a:ea typeface="Verdana" pitchFamily="34" charset="0"/>
                <a:cs typeface="Verdana" pitchFamily="34" charset="0"/>
              </a:rPr>
              <a:t>.</a:t>
            </a: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00000"/>
              <a:buFont typeface="Courier New" pitchFamily="49" charset="0"/>
              <a:buChar char="o"/>
            </a:pPr>
            <a:r>
              <a:rPr lang="es-ES" sz="1600" b="1" dirty="0">
                <a:solidFill>
                  <a:srgbClr val="283583"/>
                </a:solidFill>
                <a:ea typeface="Verdana" pitchFamily="34" charset="0"/>
                <a:cs typeface="Verdana" pitchFamily="34" charset="0"/>
              </a:rPr>
              <a:t>Tipo de reducción</a:t>
            </a:r>
          </a:p>
          <a:p>
            <a:pPr marL="0" lvl="1" indent="0" algn="just" eaLnBrk="0" hangingPunct="0">
              <a:spcBef>
                <a:spcPct val="20000"/>
              </a:spcBef>
              <a:buClr>
                <a:srgbClr val="1D3176"/>
              </a:buClr>
              <a:buSzPct val="150000"/>
              <a:buNone/>
            </a:pPr>
            <a:r>
              <a:rPr lang="es-ES" sz="1600" dirty="0">
                <a:solidFill>
                  <a:srgbClr val="283583"/>
                </a:solidFill>
                <a:ea typeface="Verdana" pitchFamily="34" charset="0"/>
                <a:cs typeface="Verdana" pitchFamily="34" charset="0"/>
              </a:rPr>
              <a:t>De una lista desplegable se elige el tipo de reducción por rendimientos del trabajo</a:t>
            </a:r>
            <a:r>
              <a:rPr lang="es-ES" sz="1600" dirty="0" smtClean="0">
                <a:solidFill>
                  <a:srgbClr val="283583"/>
                </a:solidFill>
                <a:ea typeface="Verdana" pitchFamily="34" charset="0"/>
                <a:cs typeface="Verdana" pitchFamily="34" charset="0"/>
              </a:rPr>
              <a:t>.</a:t>
            </a:r>
          </a:p>
          <a:p>
            <a:pPr marL="0" lvl="1" indent="0" algn="just" eaLnBrk="0" hangingPunct="0">
              <a:spcBef>
                <a:spcPct val="20000"/>
              </a:spcBef>
              <a:buClr>
                <a:srgbClr val="1D3176"/>
              </a:buClr>
              <a:buSzPct val="150000"/>
              <a:buNone/>
            </a:pPr>
            <a:endParaRPr lang="es-ES" sz="1600" dirty="0">
              <a:solidFill>
                <a:srgbClr val="283583"/>
              </a:solidFill>
              <a:ea typeface="Verdana" pitchFamily="34" charset="0"/>
              <a:cs typeface="Verdana" pitchFamily="34" charset="0"/>
            </a:endParaRPr>
          </a:p>
          <a:p>
            <a:pPr marL="0" lvl="1" indent="0" algn="just" eaLnBrk="0" hangingPunct="0">
              <a:spcBef>
                <a:spcPct val="20000"/>
              </a:spcBef>
              <a:buClr>
                <a:srgbClr val="1D3176"/>
              </a:buClr>
              <a:buSzPct val="150000"/>
              <a:buNone/>
            </a:pPr>
            <a:endParaRPr lang="es-ES" sz="1600" dirty="0" smtClean="0">
              <a:solidFill>
                <a:srgbClr val="283583"/>
              </a:solidFill>
              <a:ea typeface="Verdana" pitchFamily="34" charset="0"/>
              <a:cs typeface="Verdana" pitchFamily="34" charset="0"/>
            </a:endParaRPr>
          </a:p>
          <a:p>
            <a:pPr marL="0" lvl="1" indent="0" algn="just" eaLnBrk="0" hangingPunct="0">
              <a:spcBef>
                <a:spcPct val="20000"/>
              </a:spcBef>
              <a:buClr>
                <a:srgbClr val="1D3176"/>
              </a:buClr>
              <a:buSzPct val="150000"/>
              <a:buNone/>
            </a:pPr>
            <a:endParaRPr lang="es-ES" sz="1600" dirty="0">
              <a:solidFill>
                <a:srgbClr val="283583"/>
              </a:solidFill>
              <a:ea typeface="Verdana" pitchFamily="34" charset="0"/>
              <a:cs typeface="Verdana" pitchFamily="34" charset="0"/>
            </a:endParaRPr>
          </a:p>
          <a:p>
            <a:pPr marL="0" lvl="1" indent="0" algn="just" eaLnBrk="0" hangingPunct="0">
              <a:spcBef>
                <a:spcPct val="20000"/>
              </a:spcBef>
              <a:buClr>
                <a:srgbClr val="1D3176"/>
              </a:buClr>
              <a:buSzPct val="150000"/>
              <a:buNone/>
            </a:pPr>
            <a:endParaRPr lang="es-ES" sz="1600" dirty="0">
              <a:solidFill>
                <a:srgbClr val="283583"/>
              </a:solidFill>
              <a:ea typeface="Verdana" pitchFamily="34" charset="0"/>
              <a:cs typeface="Verdana" pitchFamily="34" charset="0"/>
            </a:endParaRPr>
          </a:p>
          <a:p>
            <a:pPr marL="0" lvl="1" indent="0" algn="just" eaLnBrk="0" hangingPunct="0">
              <a:spcBef>
                <a:spcPct val="20000"/>
              </a:spcBef>
              <a:buClr>
                <a:srgbClr val="1D3176"/>
              </a:buClr>
              <a:buSzPct val="150000"/>
              <a:buNone/>
            </a:pPr>
            <a:endParaRPr lang="es-ES" sz="1600" dirty="0">
              <a:solidFill>
                <a:srgbClr val="283583"/>
              </a:solidFill>
              <a:ea typeface="Verdana" pitchFamily="34" charset="0"/>
              <a:cs typeface="Verdana" pitchFamily="34" charset="0"/>
            </a:endParaRPr>
          </a:p>
          <a:p>
            <a:pPr marL="0" lvl="1" indent="0" algn="just" eaLnBrk="0" hangingPunct="0">
              <a:spcBef>
                <a:spcPct val="20000"/>
              </a:spcBef>
              <a:buClr>
                <a:srgbClr val="1D3176"/>
              </a:buClr>
              <a:buSzPct val="150000"/>
              <a:buNone/>
            </a:pPr>
            <a:endParaRPr lang="es-ES" sz="1600" dirty="0">
              <a:solidFill>
                <a:srgbClr val="283583"/>
              </a:solidFill>
              <a:ea typeface="Verdana" pitchFamily="34" charset="0"/>
              <a:cs typeface="Verdana" pitchFamily="34" charset="0"/>
            </a:endParaRPr>
          </a:p>
          <a:p>
            <a:pPr marL="0" lvl="1" indent="0" algn="just" eaLnBrk="0" hangingPunct="0">
              <a:spcBef>
                <a:spcPct val="20000"/>
              </a:spcBef>
              <a:buClr>
                <a:srgbClr val="1D3176"/>
              </a:buClr>
              <a:buSzPct val="150000"/>
              <a:buNone/>
            </a:pPr>
            <a:r>
              <a:rPr lang="es-ES" sz="1600" dirty="0">
                <a:solidFill>
                  <a:srgbClr val="283583"/>
                </a:solidFill>
                <a:ea typeface="Verdana" pitchFamily="34" charset="0"/>
                <a:cs typeface="Verdana" pitchFamily="34" charset="0"/>
              </a:rPr>
              <a:t>Dependiendo del tipo de reducción que elijamos tendremos que dar valor a unos parámetros o a otros.</a:t>
            </a:r>
          </a:p>
          <a:p>
            <a:endParaRPr lang="es-ES" sz="1600" dirty="0">
              <a:solidFill>
                <a:srgbClr val="283583"/>
              </a:solidFill>
              <a:ea typeface="Verdana" pitchFamily="34" charset="0"/>
              <a:cs typeface="Verdana" pitchFamily="34" charset="0"/>
            </a:endParaRP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indent="-342900" algn="just" eaLnBrk="0" hangingPunct="0">
              <a:spcBef>
                <a:spcPct val="20000"/>
              </a:spcBef>
              <a:buClr>
                <a:srgbClr val="1D3176"/>
              </a:buClr>
              <a:buSzPct val="150000"/>
              <a:buFont typeface="Wingdings" pitchFamily="2" charset="2"/>
              <a:buChar char="§"/>
            </a:pPr>
            <a:endParaRPr lang="es-ES" sz="1600" dirty="0" smtClean="0">
              <a:solidFill>
                <a:srgbClr val="283583"/>
              </a:solidFill>
              <a:ea typeface="Verdana" pitchFamily="34" charset="0"/>
              <a:cs typeface="Verdana" pitchFamily="34" charset="0"/>
            </a:endParaRPr>
          </a:p>
          <a:p>
            <a:pPr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indent="-342900" algn="just" eaLnBrk="0" hangingPunct="0">
              <a:spcBef>
                <a:spcPct val="20000"/>
              </a:spcBef>
              <a:buClr>
                <a:srgbClr val="1D3176"/>
              </a:buClr>
              <a:buSzPct val="150000"/>
              <a:buFont typeface="Wingdings" pitchFamily="2" charset="2"/>
              <a:buChar char="§"/>
            </a:pPr>
            <a:endParaRPr lang="es-ES" sz="1600" dirty="0" smtClean="0">
              <a:solidFill>
                <a:srgbClr val="283583"/>
              </a:solidFill>
              <a:ea typeface="Verdana" pitchFamily="34" charset="0"/>
              <a:cs typeface="Verdana" pitchFamily="34" charset="0"/>
            </a:endParaRP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grpSp>
        <p:nvGrpSpPr>
          <p:cNvPr id="8" name="Grupo 6"/>
          <p:cNvGrpSpPr/>
          <p:nvPr/>
        </p:nvGrpSpPr>
        <p:grpSpPr>
          <a:xfrm>
            <a:off x="1095847" y="3840790"/>
            <a:ext cx="7075714" cy="1164771"/>
            <a:chOff x="2601686" y="2830286"/>
            <a:chExt cx="7075714" cy="1164771"/>
          </a:xfrm>
        </p:grpSpPr>
        <p:sp>
          <p:nvSpPr>
            <p:cNvPr id="9" name="Rectángulo 2"/>
            <p:cNvSpPr/>
            <p:nvPr/>
          </p:nvSpPr>
          <p:spPr>
            <a:xfrm>
              <a:off x="2601686" y="2830286"/>
              <a:ext cx="7075714" cy="116477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1"/>
            <p:cNvPicPr>
              <a:picLocks noChangeAspect="1"/>
            </p:cNvPicPr>
            <p:nvPr/>
          </p:nvPicPr>
          <p:blipFill>
            <a:blip r:embed="rId2"/>
            <a:stretch>
              <a:fillRect/>
            </a:stretch>
          </p:blipFill>
          <p:spPr>
            <a:xfrm>
              <a:off x="2838450" y="2957512"/>
              <a:ext cx="6515100" cy="942975"/>
            </a:xfrm>
            <a:prstGeom prst="rect">
              <a:avLst/>
            </a:prstGeom>
            <a:ln>
              <a:solidFill>
                <a:schemeClr val="tx1"/>
              </a:solidFill>
            </a:ln>
          </p:spPr>
        </p:pic>
      </p:grpSp>
    </p:spTree>
    <p:extLst>
      <p:ext uri="{BB962C8B-B14F-4D97-AF65-F5344CB8AC3E}">
        <p14:creationId xmlns:p14="http://schemas.microsoft.com/office/powerpoint/2010/main" xmlns="" val="6788945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Rendimientos</a:t>
            </a:r>
            <a:r>
              <a:rPr lang="en-US" dirty="0" smtClean="0">
                <a:solidFill>
                  <a:srgbClr val="009FE3"/>
                </a:solidFill>
                <a:latin typeface="Gill Sans MT Light"/>
                <a:cs typeface="Gill Sans MT Light"/>
              </a:rPr>
              <a:t> del </a:t>
            </a:r>
            <a:r>
              <a:rPr lang="en-US" dirty="0" err="1" smtClean="0">
                <a:solidFill>
                  <a:srgbClr val="009FE3"/>
                </a:solidFill>
                <a:latin typeface="Gill Sans MT Light"/>
                <a:cs typeface="Gill Sans MT Light"/>
              </a:rPr>
              <a:t>trabajo</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Sin reducción</a:t>
            </a:r>
            <a:r>
              <a:rPr lang="es-ES" sz="1600" dirty="0">
                <a:solidFill>
                  <a:srgbClr val="283583"/>
                </a:solidFill>
                <a:ea typeface="Verdana" pitchFamily="34" charset="0"/>
                <a:cs typeface="Verdana" pitchFamily="34" charset="0"/>
              </a:rPr>
              <a:t>. No hace falta ningún parámetro más</a:t>
            </a:r>
            <a:r>
              <a:rPr lang="es-ES" sz="1600" dirty="0" smtClean="0">
                <a:solidFill>
                  <a:srgbClr val="283583"/>
                </a:solidFill>
                <a:ea typeface="Verdana" pitchFamily="34" charset="0"/>
                <a:cs typeface="Verdana" pitchFamily="34" charset="0"/>
              </a:rPr>
              <a:t>.</a:t>
            </a:r>
          </a:p>
          <a:p>
            <a:pPr algn="just" eaLnBrk="0" hangingPunct="0">
              <a:spcBef>
                <a:spcPct val="20000"/>
              </a:spcBef>
              <a:buClr>
                <a:srgbClr val="1D3176"/>
              </a:buClr>
              <a:buSzPct val="150000"/>
            </a:pPr>
            <a:endParaRPr lang="es-ES" sz="1600" dirty="0" smtClean="0">
              <a:solidFill>
                <a:srgbClr val="283583"/>
              </a:solidFill>
              <a:ea typeface="Verdana" pitchFamily="34" charset="0"/>
              <a:cs typeface="Verdana" pitchFamily="34" charset="0"/>
            </a:endParaRPr>
          </a:p>
          <a:p>
            <a:pPr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Reducción </a:t>
            </a:r>
            <a:r>
              <a:rPr lang="es-ES" sz="1600" dirty="0">
                <a:solidFill>
                  <a:srgbClr val="283583"/>
                </a:solidFill>
                <a:ea typeface="Verdana" pitchFamily="34" charset="0"/>
                <a:cs typeface="Verdana" pitchFamily="34" charset="0"/>
              </a:rPr>
              <a:t>fija. Tendremos que dar el importe en euros de la reducción</a:t>
            </a:r>
            <a:r>
              <a:rPr lang="es-ES" sz="1600" dirty="0" smtClean="0">
                <a:solidFill>
                  <a:srgbClr val="283583"/>
                </a:solidFill>
                <a:ea typeface="Verdana" pitchFamily="34" charset="0"/>
                <a:cs typeface="Verdana" pitchFamily="34" charset="0"/>
              </a:rPr>
              <a:t>.</a:t>
            </a:r>
          </a:p>
          <a:p>
            <a:pPr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indent="-342900" algn="just" eaLnBrk="0" hangingPunct="0">
              <a:spcBef>
                <a:spcPct val="20000"/>
              </a:spcBef>
              <a:buClr>
                <a:srgbClr val="1D3176"/>
              </a:buClr>
              <a:buSzPct val="150000"/>
              <a:buFont typeface="Wingdings" pitchFamily="2" charset="2"/>
              <a:buChar char="§"/>
            </a:pPr>
            <a:endParaRPr lang="es-ES" sz="1600" dirty="0" smtClean="0">
              <a:solidFill>
                <a:srgbClr val="283583"/>
              </a:solidFill>
              <a:ea typeface="Verdana" pitchFamily="34" charset="0"/>
              <a:cs typeface="Verdana" pitchFamily="34" charset="0"/>
            </a:endParaRPr>
          </a:p>
          <a:p>
            <a:pPr algn="just" eaLnBrk="0" hangingPunct="0">
              <a:spcBef>
                <a:spcPct val="20000"/>
              </a:spcBef>
              <a:buClr>
                <a:srgbClr val="1D3176"/>
              </a:buClr>
              <a:buSzPct val="150000"/>
            </a:pPr>
            <a:endParaRPr lang="es-ES" sz="1600" dirty="0" smtClean="0">
              <a:solidFill>
                <a:srgbClr val="283583"/>
              </a:solidFill>
              <a:ea typeface="Verdana" pitchFamily="34" charset="0"/>
              <a:cs typeface="Verdana" pitchFamily="34" charset="0"/>
            </a:endParaRPr>
          </a:p>
          <a:p>
            <a:pPr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Reducción </a:t>
            </a:r>
            <a:r>
              <a:rPr lang="es-ES" sz="1600" dirty="0">
                <a:solidFill>
                  <a:srgbClr val="283583"/>
                </a:solidFill>
                <a:ea typeface="Verdana" pitchFamily="34" charset="0"/>
                <a:cs typeface="Verdana" pitchFamily="34" charset="0"/>
              </a:rPr>
              <a:t>proporcional a la renta del trabajo. Como parámetro está el porcentaje a aplicar sobre la renta del </a:t>
            </a:r>
            <a:r>
              <a:rPr lang="es-ES" sz="1600" dirty="0" smtClean="0">
                <a:solidFill>
                  <a:srgbClr val="283583"/>
                </a:solidFill>
                <a:ea typeface="Verdana" pitchFamily="34" charset="0"/>
                <a:cs typeface="Verdana" pitchFamily="34" charset="0"/>
              </a:rPr>
              <a:t>trabajo</a:t>
            </a:r>
          </a:p>
          <a:p>
            <a:pPr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indent="-342900" algn="just" eaLnBrk="0" hangingPunct="0">
              <a:spcBef>
                <a:spcPct val="20000"/>
              </a:spcBef>
              <a:buClr>
                <a:srgbClr val="1D3176"/>
              </a:buClr>
              <a:buSzPct val="150000"/>
              <a:buFont typeface="Wingdings" pitchFamily="2" charset="2"/>
              <a:buChar char="§"/>
            </a:pPr>
            <a:endParaRPr lang="es-ES" sz="1600" dirty="0" smtClean="0">
              <a:solidFill>
                <a:srgbClr val="283583"/>
              </a:solidFill>
              <a:ea typeface="Verdana" pitchFamily="34" charset="0"/>
              <a:cs typeface="Verdana" pitchFamily="34" charset="0"/>
            </a:endParaRPr>
          </a:p>
          <a:p>
            <a:pPr algn="just" eaLnBrk="0" hangingPunct="0">
              <a:spcBef>
                <a:spcPct val="20000"/>
              </a:spcBef>
              <a:buClr>
                <a:srgbClr val="1D3176"/>
              </a:buClr>
              <a:buSzPct val="150000"/>
            </a:pPr>
            <a:endParaRPr lang="es-ES" sz="1600" dirty="0" smtClean="0">
              <a:solidFill>
                <a:srgbClr val="283583"/>
              </a:solidFill>
              <a:ea typeface="Verdana" pitchFamily="34" charset="0"/>
              <a:cs typeface="Verdana" pitchFamily="34" charset="0"/>
            </a:endParaRPr>
          </a:p>
          <a:p>
            <a:pPr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Reducción </a:t>
            </a:r>
            <a:r>
              <a:rPr lang="es-ES" sz="1600" dirty="0">
                <a:solidFill>
                  <a:srgbClr val="283583"/>
                </a:solidFill>
                <a:ea typeface="Verdana" pitchFamily="34" charset="0"/>
                <a:cs typeface="Verdana" pitchFamily="34" charset="0"/>
              </a:rPr>
              <a:t>decreciente. Hay que dar valor a los siguientes parámetros:</a:t>
            </a:r>
          </a:p>
          <a:p>
            <a:pPr lvl="2">
              <a:buFont typeface="Wingdings" panose="05000000000000000000" pitchFamily="2" charset="2"/>
              <a:buChar char="§"/>
            </a:pPr>
            <a:r>
              <a:rPr lang="es-ES" sz="1600" dirty="0">
                <a:solidFill>
                  <a:srgbClr val="283583"/>
                </a:solidFill>
                <a:ea typeface="Verdana" pitchFamily="34" charset="0"/>
                <a:cs typeface="Verdana" pitchFamily="34" charset="0"/>
              </a:rPr>
              <a:t>Límite inferior de la renta </a:t>
            </a:r>
            <a:r>
              <a:rPr lang="es-ES" sz="1600" dirty="0" smtClean="0">
                <a:solidFill>
                  <a:srgbClr val="283583"/>
                </a:solidFill>
                <a:ea typeface="Verdana" pitchFamily="34" charset="0"/>
                <a:cs typeface="Verdana" pitchFamily="34" charset="0"/>
              </a:rPr>
              <a:t>salarial.</a:t>
            </a:r>
            <a:endParaRPr lang="es-ES" sz="1600" dirty="0">
              <a:solidFill>
                <a:srgbClr val="283583"/>
              </a:solidFill>
              <a:ea typeface="Verdana" pitchFamily="34" charset="0"/>
              <a:cs typeface="Verdana" pitchFamily="34" charset="0"/>
            </a:endParaRPr>
          </a:p>
          <a:p>
            <a:pPr lvl="2">
              <a:buFont typeface="Wingdings" panose="05000000000000000000" pitchFamily="2" charset="2"/>
              <a:buChar char="§"/>
            </a:pPr>
            <a:r>
              <a:rPr lang="es-ES" sz="1600" dirty="0">
                <a:solidFill>
                  <a:srgbClr val="283583"/>
                </a:solidFill>
                <a:ea typeface="Verdana" pitchFamily="34" charset="0"/>
                <a:cs typeface="Verdana" pitchFamily="34" charset="0"/>
              </a:rPr>
              <a:t>Límite superior de la renta </a:t>
            </a:r>
            <a:r>
              <a:rPr lang="es-ES" sz="1600" dirty="0" smtClean="0">
                <a:solidFill>
                  <a:srgbClr val="283583"/>
                </a:solidFill>
                <a:ea typeface="Verdana" pitchFamily="34" charset="0"/>
                <a:cs typeface="Verdana" pitchFamily="34" charset="0"/>
              </a:rPr>
              <a:t>salarial.</a:t>
            </a:r>
            <a:endParaRPr lang="es-ES" sz="1600" dirty="0">
              <a:solidFill>
                <a:srgbClr val="283583"/>
              </a:solidFill>
              <a:ea typeface="Verdana" pitchFamily="34" charset="0"/>
              <a:cs typeface="Verdana" pitchFamily="34" charset="0"/>
            </a:endParaRPr>
          </a:p>
          <a:p>
            <a:pPr lvl="2">
              <a:buFont typeface="Wingdings" panose="05000000000000000000" pitchFamily="2" charset="2"/>
              <a:buChar char="§"/>
            </a:pPr>
            <a:r>
              <a:rPr lang="es-ES" sz="1600" dirty="0">
                <a:solidFill>
                  <a:srgbClr val="283583"/>
                </a:solidFill>
                <a:ea typeface="Verdana" pitchFamily="34" charset="0"/>
                <a:cs typeface="Verdana" pitchFamily="34" charset="0"/>
              </a:rPr>
              <a:t>Reducción </a:t>
            </a:r>
            <a:r>
              <a:rPr lang="es-ES" sz="1600" dirty="0" smtClean="0">
                <a:solidFill>
                  <a:srgbClr val="283583"/>
                </a:solidFill>
                <a:ea typeface="Verdana" pitchFamily="34" charset="0"/>
                <a:cs typeface="Verdana" pitchFamily="34" charset="0"/>
              </a:rPr>
              <a:t>máxima.</a:t>
            </a:r>
            <a:endParaRPr lang="es-ES" sz="1600" dirty="0">
              <a:solidFill>
                <a:srgbClr val="283583"/>
              </a:solidFill>
              <a:ea typeface="Verdana" pitchFamily="34" charset="0"/>
              <a:cs typeface="Verdana" pitchFamily="34" charset="0"/>
            </a:endParaRPr>
          </a:p>
          <a:p>
            <a:pPr lvl="2">
              <a:buFont typeface="Wingdings" panose="05000000000000000000" pitchFamily="2" charset="2"/>
              <a:buChar char="§"/>
            </a:pPr>
            <a:r>
              <a:rPr lang="es-ES" sz="1600" dirty="0">
                <a:solidFill>
                  <a:srgbClr val="283583"/>
                </a:solidFill>
                <a:ea typeface="Verdana" pitchFamily="34" charset="0"/>
                <a:cs typeface="Verdana" pitchFamily="34" charset="0"/>
              </a:rPr>
              <a:t>Reducción </a:t>
            </a:r>
            <a:r>
              <a:rPr lang="es-ES" sz="1600" dirty="0" smtClean="0">
                <a:solidFill>
                  <a:srgbClr val="283583"/>
                </a:solidFill>
                <a:ea typeface="Verdana" pitchFamily="34" charset="0"/>
                <a:cs typeface="Verdana" pitchFamily="34" charset="0"/>
              </a:rPr>
              <a:t>mínima.</a:t>
            </a:r>
            <a:endParaRPr lang="es-ES" sz="1600" dirty="0">
              <a:solidFill>
                <a:srgbClr val="283583"/>
              </a:solidFill>
              <a:ea typeface="Verdana" pitchFamily="34" charset="0"/>
              <a:cs typeface="Verdana" pitchFamily="34" charset="0"/>
            </a:endParaRPr>
          </a:p>
          <a:p>
            <a:pPr lvl="2">
              <a:buFont typeface="Wingdings" panose="05000000000000000000" pitchFamily="2" charset="2"/>
              <a:buChar char="§"/>
            </a:pPr>
            <a:r>
              <a:rPr lang="es-ES" sz="1600" dirty="0">
                <a:solidFill>
                  <a:srgbClr val="283583"/>
                </a:solidFill>
                <a:ea typeface="Verdana" pitchFamily="34" charset="0"/>
                <a:cs typeface="Verdana" pitchFamily="34" charset="0"/>
              </a:rPr>
              <a:t>Límite superior de la renta no </a:t>
            </a:r>
            <a:r>
              <a:rPr lang="es-ES" sz="1600" dirty="0" smtClean="0">
                <a:solidFill>
                  <a:srgbClr val="283583"/>
                </a:solidFill>
                <a:ea typeface="Verdana" pitchFamily="34" charset="0"/>
                <a:cs typeface="Verdana" pitchFamily="34" charset="0"/>
              </a:rPr>
              <a:t>salarial.</a:t>
            </a:r>
            <a:endParaRPr lang="es-ES" sz="1600" dirty="0">
              <a:solidFill>
                <a:srgbClr val="283583"/>
              </a:solidFill>
              <a:ea typeface="Verdana" pitchFamily="34" charset="0"/>
              <a:cs typeface="Verdana" pitchFamily="34" charset="0"/>
            </a:endParaRP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180000" indent="-180000" algn="just">
              <a:lnSpc>
                <a:spcPts val="1500"/>
              </a:lnSpc>
              <a:spcAft>
                <a:spcPts val="400"/>
              </a:spcAft>
              <a:buSzPct val="200000"/>
              <a:buFont typeface="Arial"/>
              <a:buChar char="•"/>
            </a:pPr>
            <a:endParaRPr lang="en-US" sz="1600" dirty="0">
              <a:solidFill>
                <a:srgbClr val="283583"/>
              </a:solidFill>
              <a:ea typeface="Verdana" pitchFamily="34" charset="0"/>
              <a:cs typeface="Verdana" pitchFamily="34" charset="0"/>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grpSp>
        <p:nvGrpSpPr>
          <p:cNvPr id="8" name="Grupo 9"/>
          <p:cNvGrpSpPr/>
          <p:nvPr/>
        </p:nvGrpSpPr>
        <p:grpSpPr>
          <a:xfrm>
            <a:off x="2534284" y="2917329"/>
            <a:ext cx="5706836" cy="511628"/>
            <a:chOff x="3143250" y="2373086"/>
            <a:chExt cx="5706836" cy="511628"/>
          </a:xfrm>
        </p:grpSpPr>
        <p:sp>
          <p:nvSpPr>
            <p:cNvPr id="9" name="Rectángulo 8"/>
            <p:cNvSpPr/>
            <p:nvPr/>
          </p:nvSpPr>
          <p:spPr>
            <a:xfrm>
              <a:off x="3143250" y="2373086"/>
              <a:ext cx="5706836" cy="51162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7"/>
            <p:cNvPicPr>
              <a:picLocks noChangeAspect="1"/>
            </p:cNvPicPr>
            <p:nvPr/>
          </p:nvPicPr>
          <p:blipFill>
            <a:blip r:embed="rId2"/>
            <a:stretch>
              <a:fillRect/>
            </a:stretch>
          </p:blipFill>
          <p:spPr>
            <a:xfrm>
              <a:off x="3248025" y="2498384"/>
              <a:ext cx="5362575" cy="323850"/>
            </a:xfrm>
            <a:prstGeom prst="rect">
              <a:avLst/>
            </a:prstGeom>
            <a:ln>
              <a:solidFill>
                <a:schemeClr val="tx1"/>
              </a:solidFill>
            </a:ln>
          </p:spPr>
        </p:pic>
      </p:grpSp>
      <p:grpSp>
        <p:nvGrpSpPr>
          <p:cNvPr id="12" name="Grupo 12"/>
          <p:cNvGrpSpPr/>
          <p:nvPr/>
        </p:nvGrpSpPr>
        <p:grpSpPr>
          <a:xfrm>
            <a:off x="2534284" y="4199206"/>
            <a:ext cx="5478236" cy="446315"/>
            <a:chOff x="3132364" y="3494314"/>
            <a:chExt cx="5478236" cy="446315"/>
          </a:xfrm>
        </p:grpSpPr>
        <p:sp>
          <p:nvSpPr>
            <p:cNvPr id="13" name="Rectángulo 11"/>
            <p:cNvSpPr/>
            <p:nvPr/>
          </p:nvSpPr>
          <p:spPr>
            <a:xfrm>
              <a:off x="3132364" y="3494314"/>
              <a:ext cx="5478236" cy="44631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0"/>
            <p:cNvPicPr>
              <a:picLocks noChangeAspect="1"/>
            </p:cNvPicPr>
            <p:nvPr/>
          </p:nvPicPr>
          <p:blipFill>
            <a:blip r:embed="rId3"/>
            <a:stretch>
              <a:fillRect/>
            </a:stretch>
          </p:blipFill>
          <p:spPr>
            <a:xfrm>
              <a:off x="3237139" y="3556225"/>
              <a:ext cx="5229225" cy="333375"/>
            </a:xfrm>
            <a:prstGeom prst="rect">
              <a:avLst/>
            </a:prstGeom>
            <a:ln>
              <a:solidFill>
                <a:schemeClr val="tx1"/>
              </a:solidFill>
            </a:ln>
          </p:spPr>
        </p:pic>
      </p:grpSp>
    </p:spTree>
    <p:extLst>
      <p:ext uri="{BB962C8B-B14F-4D97-AF65-F5344CB8AC3E}">
        <p14:creationId xmlns:p14="http://schemas.microsoft.com/office/powerpoint/2010/main" xmlns="" val="6788945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Rendimientos</a:t>
            </a:r>
            <a:r>
              <a:rPr lang="en-US" dirty="0" smtClean="0">
                <a:solidFill>
                  <a:srgbClr val="009FE3"/>
                </a:solidFill>
                <a:latin typeface="Gill Sans MT Light"/>
                <a:cs typeface="Gill Sans MT Light"/>
              </a:rPr>
              <a:t> del </a:t>
            </a:r>
            <a:r>
              <a:rPr lang="en-US" dirty="0" err="1" smtClean="0">
                <a:solidFill>
                  <a:srgbClr val="009FE3"/>
                </a:solidFill>
                <a:latin typeface="Gill Sans MT Light"/>
                <a:cs typeface="Gill Sans MT Light"/>
              </a:rPr>
              <a:t>trabajo</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algn="just" eaLnBrk="0" hangingPunct="0">
              <a:spcBef>
                <a:spcPct val="20000"/>
              </a:spcBef>
              <a:buClr>
                <a:srgbClr val="1D3176"/>
              </a:buClr>
              <a:buSzPct val="150000"/>
            </a:pPr>
            <a:r>
              <a:rPr lang="es-ES" sz="1800" b="1" dirty="0" smtClean="0">
                <a:solidFill>
                  <a:srgbClr val="283583"/>
                </a:solidFill>
                <a:ea typeface="Verdana" pitchFamily="34" charset="0"/>
                <a:cs typeface="Verdana" pitchFamily="34" charset="0"/>
              </a:rPr>
              <a:t>Reducción por obtención de rendimientos del trabajo</a:t>
            </a:r>
          </a:p>
          <a:p>
            <a:pPr indent="-342900" algn="just" eaLnBrk="0" hangingPunct="0">
              <a:spcBef>
                <a:spcPct val="20000"/>
              </a:spcBef>
              <a:buClr>
                <a:srgbClr val="1D3176"/>
              </a:buClr>
              <a:buSzPct val="150000"/>
              <a:buFont typeface="Wingdings" pitchFamily="2" charset="2"/>
              <a:buChar char="§"/>
            </a:pPr>
            <a:r>
              <a:rPr lang="es-ES" sz="1600" b="1" u="sng" dirty="0" smtClean="0">
                <a:solidFill>
                  <a:srgbClr val="283583"/>
                </a:solidFill>
                <a:ea typeface="Verdana" pitchFamily="34" charset="0"/>
                <a:cs typeface="Verdana" pitchFamily="34" charset="0"/>
              </a:rPr>
              <a:t>Formas de aplicación</a:t>
            </a:r>
          </a:p>
          <a:p>
            <a:pPr marL="1493261" lvl="4" indent="-342900" algn="just" eaLnBrk="0" hangingPunct="0">
              <a:spcBef>
                <a:spcPct val="20000"/>
              </a:spcBef>
              <a:buClr>
                <a:srgbClr val="1D3176"/>
              </a:buClr>
              <a:buSzPct val="100000"/>
              <a:buFont typeface="Courier New" pitchFamily="49" charset="0"/>
              <a:buChar char="o"/>
            </a:pPr>
            <a:r>
              <a:rPr lang="es-ES" sz="1600" dirty="0" smtClean="0">
                <a:solidFill>
                  <a:srgbClr val="283583"/>
                </a:solidFill>
                <a:ea typeface="Verdana" pitchFamily="34" charset="0"/>
                <a:cs typeface="Verdana" pitchFamily="34" charset="0"/>
              </a:rPr>
              <a:t>Reduce </a:t>
            </a:r>
            <a:r>
              <a:rPr lang="es-ES" sz="1600" dirty="0">
                <a:solidFill>
                  <a:srgbClr val="283583"/>
                </a:solidFill>
                <a:ea typeface="Verdana" pitchFamily="34" charset="0"/>
                <a:cs typeface="Verdana" pitchFamily="34" charset="0"/>
              </a:rPr>
              <a:t>el rendimiento neto del </a:t>
            </a:r>
            <a:r>
              <a:rPr lang="es-ES" sz="1600" dirty="0" smtClean="0">
                <a:solidFill>
                  <a:srgbClr val="283583"/>
                </a:solidFill>
                <a:ea typeface="Verdana" pitchFamily="34" charset="0"/>
                <a:cs typeface="Verdana" pitchFamily="34" charset="0"/>
              </a:rPr>
              <a:t>trabajo.</a:t>
            </a:r>
            <a:endParaRPr lang="es-ES" sz="1600" dirty="0">
              <a:solidFill>
                <a:srgbClr val="283583"/>
              </a:solidFill>
              <a:ea typeface="Verdana" pitchFamily="34" charset="0"/>
              <a:cs typeface="Verdana" pitchFamily="34" charset="0"/>
            </a:endParaRPr>
          </a:p>
          <a:p>
            <a:pPr marL="1493261" lvl="4" indent="-34290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Reduce la base imponible </a:t>
            </a:r>
            <a:r>
              <a:rPr lang="es-ES" sz="1600" dirty="0" smtClean="0">
                <a:solidFill>
                  <a:srgbClr val="283583"/>
                </a:solidFill>
                <a:ea typeface="Verdana" pitchFamily="34" charset="0"/>
                <a:cs typeface="Verdana" pitchFamily="34" charset="0"/>
              </a:rPr>
              <a:t>general.</a:t>
            </a:r>
            <a:endParaRPr lang="es-ES" sz="1600" dirty="0">
              <a:solidFill>
                <a:srgbClr val="283583"/>
              </a:solidFill>
              <a:ea typeface="Verdana" pitchFamily="34" charset="0"/>
              <a:cs typeface="Verdana" pitchFamily="34" charset="0"/>
            </a:endParaRPr>
          </a:p>
          <a:p>
            <a:pPr marL="1493261" lvl="4" indent="-34290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Reduce la base imponible general con resto a la base imponible especial o del </a:t>
            </a:r>
            <a:r>
              <a:rPr lang="es-ES" sz="1600" dirty="0" smtClean="0">
                <a:solidFill>
                  <a:srgbClr val="283583"/>
                </a:solidFill>
                <a:ea typeface="Verdana" pitchFamily="34" charset="0"/>
                <a:cs typeface="Verdana" pitchFamily="34" charset="0"/>
              </a:rPr>
              <a:t>ahorro.</a:t>
            </a:r>
            <a:endParaRPr lang="es-ES" sz="1600" dirty="0">
              <a:solidFill>
                <a:srgbClr val="283583"/>
              </a:solidFill>
              <a:ea typeface="Verdana" pitchFamily="34" charset="0"/>
              <a:cs typeface="Verdana" pitchFamily="34" charset="0"/>
            </a:endParaRPr>
          </a:p>
          <a:p>
            <a:pPr marL="1493261" lvl="4" indent="-34290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Reducción tipo </a:t>
            </a:r>
            <a:r>
              <a:rPr lang="es-ES" sz="1600" dirty="0" smtClean="0">
                <a:solidFill>
                  <a:srgbClr val="283583"/>
                </a:solidFill>
                <a:ea typeface="Verdana" pitchFamily="34" charset="0"/>
                <a:cs typeface="Verdana" pitchFamily="34" charset="0"/>
              </a:rPr>
              <a:t>cero.</a:t>
            </a:r>
            <a:endParaRPr lang="es-ES" sz="1600" dirty="0">
              <a:solidFill>
                <a:srgbClr val="283583"/>
              </a:solidFill>
              <a:ea typeface="Verdana" pitchFamily="34" charset="0"/>
              <a:cs typeface="Verdana" pitchFamily="34" charset="0"/>
            </a:endParaRPr>
          </a:p>
          <a:p>
            <a:pPr marL="1493261" lvl="4" indent="-34290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Deducción en </a:t>
            </a:r>
            <a:r>
              <a:rPr lang="es-ES" sz="1600" dirty="0" smtClean="0">
                <a:solidFill>
                  <a:srgbClr val="283583"/>
                </a:solidFill>
                <a:ea typeface="Verdana" pitchFamily="34" charset="0"/>
                <a:cs typeface="Verdana" pitchFamily="34" charset="0"/>
              </a:rPr>
              <a:t>cuota.</a:t>
            </a:r>
            <a:endParaRPr lang="es-ES" sz="1600" dirty="0">
              <a:solidFill>
                <a:srgbClr val="283583"/>
              </a:solidFill>
              <a:ea typeface="Verdana" pitchFamily="34" charset="0"/>
              <a:cs typeface="Verdana" pitchFamily="34" charset="0"/>
            </a:endParaRPr>
          </a:p>
          <a:p>
            <a:pPr lvl="3" indent="-342900" algn="just" eaLnBrk="0" hangingPunct="0">
              <a:spcBef>
                <a:spcPct val="20000"/>
              </a:spcBef>
              <a:buClr>
                <a:srgbClr val="1D3176"/>
              </a:buClr>
              <a:buSzPct val="100000"/>
              <a:buFont typeface="Courier New" pitchFamily="49" charset="0"/>
              <a:buChar char="o"/>
            </a:pPr>
            <a:endParaRPr lang="es-ES" altLang="es-ES" sz="1600" dirty="0">
              <a:solidFill>
                <a:srgbClr val="283583"/>
              </a:solidFill>
              <a:ea typeface="Verdana" pitchFamily="34" charset="0"/>
              <a:cs typeface="Verdana" pitchFamily="34" charset="0"/>
            </a:endParaRPr>
          </a:p>
          <a:p>
            <a:pPr marL="1493261" lvl="4" indent="-342900" algn="just" eaLnBrk="0" hangingPunct="0">
              <a:spcBef>
                <a:spcPct val="20000"/>
              </a:spcBef>
              <a:buClr>
                <a:srgbClr val="1D3176"/>
              </a:buClr>
              <a:buSzPct val="100000"/>
              <a:buFont typeface="Courier New" pitchFamily="49" charset="0"/>
              <a:buChar char="o"/>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788945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Rendimientos</a:t>
            </a:r>
            <a:r>
              <a:rPr lang="en-US" dirty="0" smtClean="0">
                <a:solidFill>
                  <a:srgbClr val="009FE3"/>
                </a:solidFill>
                <a:latin typeface="Gill Sans MT Light"/>
                <a:cs typeface="Gill Sans MT Light"/>
              </a:rPr>
              <a:t> del </a:t>
            </a:r>
            <a:r>
              <a:rPr lang="en-US" dirty="0" err="1" smtClean="0">
                <a:solidFill>
                  <a:srgbClr val="009FE3"/>
                </a:solidFill>
                <a:latin typeface="Gill Sans MT Light"/>
                <a:cs typeface="Gill Sans MT Light"/>
              </a:rPr>
              <a:t>trabajo</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549177"/>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Formas de aplicación de la reducción por obtención de rendimientos del trabajo (I).</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1297853" lvl="3"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grpSp>
        <p:nvGrpSpPr>
          <p:cNvPr id="5" name="Grupo 29"/>
          <p:cNvGrpSpPr/>
          <p:nvPr/>
        </p:nvGrpSpPr>
        <p:grpSpPr>
          <a:xfrm>
            <a:off x="158755" y="2589545"/>
            <a:ext cx="2953316" cy="2199992"/>
            <a:chOff x="731444" y="1593410"/>
            <a:chExt cx="2953316" cy="2199992"/>
          </a:xfrm>
        </p:grpSpPr>
        <p:sp>
          <p:nvSpPr>
            <p:cNvPr id="6" name="Rectángulo 28"/>
            <p:cNvSpPr/>
            <p:nvPr/>
          </p:nvSpPr>
          <p:spPr>
            <a:xfrm>
              <a:off x="731444" y="1593410"/>
              <a:ext cx="2953316" cy="21999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redondeado 10"/>
            <p:cNvSpPr/>
            <p:nvPr/>
          </p:nvSpPr>
          <p:spPr>
            <a:xfrm>
              <a:off x="830088" y="1669721"/>
              <a:ext cx="2756026" cy="49886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Rendimiento neto del trabajo</a:t>
              </a:r>
              <a:endParaRPr lang="es-ES" sz="1400" dirty="0"/>
            </a:p>
          </p:txBody>
        </p:sp>
        <p:sp>
          <p:nvSpPr>
            <p:cNvPr id="8" name="Rectángulo redondeado 11"/>
            <p:cNvSpPr/>
            <p:nvPr/>
          </p:nvSpPr>
          <p:spPr>
            <a:xfrm>
              <a:off x="830089" y="2476669"/>
              <a:ext cx="2756026" cy="49886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 Reducción por obtención de rendimientos del trabajo</a:t>
              </a:r>
              <a:endParaRPr lang="es-ES" sz="1400" dirty="0">
                <a:solidFill>
                  <a:schemeClr val="tx1"/>
                </a:solidFill>
              </a:endParaRPr>
            </a:p>
          </p:txBody>
        </p:sp>
        <p:sp>
          <p:nvSpPr>
            <p:cNvPr id="9" name="Rectángulo redondeado 12"/>
            <p:cNvSpPr/>
            <p:nvPr/>
          </p:nvSpPr>
          <p:spPr>
            <a:xfrm>
              <a:off x="830088" y="3204001"/>
              <a:ext cx="2756026" cy="49886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Rendimiento neto reducido del trabajo</a:t>
              </a:r>
              <a:endParaRPr lang="es-ES" sz="1400" b="1" dirty="0"/>
            </a:p>
          </p:txBody>
        </p:sp>
        <p:cxnSp>
          <p:nvCxnSpPr>
            <p:cNvPr id="10" name="Conector recto de flecha 14"/>
            <p:cNvCxnSpPr>
              <a:stCxn id="7" idx="2"/>
              <a:endCxn id="8" idx="0"/>
            </p:cNvCxnSpPr>
            <p:nvPr/>
          </p:nvCxnSpPr>
          <p:spPr>
            <a:xfrm>
              <a:off x="2208101" y="2168587"/>
              <a:ext cx="1" cy="3080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6"/>
            <p:cNvCxnSpPr>
              <a:stCxn id="8" idx="2"/>
              <a:endCxn id="9" idx="0"/>
            </p:cNvCxnSpPr>
            <p:nvPr/>
          </p:nvCxnSpPr>
          <p:spPr>
            <a:xfrm flipH="1">
              <a:off x="2208102" y="2975535"/>
              <a:ext cx="1" cy="2284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 name="Conector recto de flecha 57"/>
          <p:cNvCxnSpPr/>
          <p:nvPr/>
        </p:nvCxnSpPr>
        <p:spPr>
          <a:xfrm>
            <a:off x="7104365" y="5981895"/>
            <a:ext cx="0" cy="228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59"/>
          <p:cNvCxnSpPr/>
          <p:nvPr/>
        </p:nvCxnSpPr>
        <p:spPr>
          <a:xfrm>
            <a:off x="9441290" y="6002122"/>
            <a:ext cx="0" cy="228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ángulo 60"/>
          <p:cNvSpPr/>
          <p:nvPr/>
        </p:nvSpPr>
        <p:spPr>
          <a:xfrm>
            <a:off x="137629" y="2206770"/>
            <a:ext cx="2953316" cy="338554"/>
          </a:xfrm>
          <a:prstGeom prst="rect">
            <a:avLst/>
          </a:prstGeom>
        </p:spPr>
        <p:txBody>
          <a:bodyPr wrap="square">
            <a:spAutoFit/>
          </a:bodyPr>
          <a:lstStyle/>
          <a:p>
            <a:pPr algn="ctr"/>
            <a:r>
              <a:rPr lang="es-ES" sz="1600" b="1" dirty="0">
                <a:solidFill>
                  <a:srgbClr val="283583"/>
                </a:solidFill>
                <a:ea typeface="Verdana" pitchFamily="34" charset="0"/>
                <a:cs typeface="Verdana" pitchFamily="34" charset="0"/>
              </a:rPr>
              <a:t>Reduce el RN trabajo</a:t>
            </a:r>
          </a:p>
        </p:txBody>
      </p:sp>
      <p:grpSp>
        <p:nvGrpSpPr>
          <p:cNvPr id="17" name="Grupo 64"/>
          <p:cNvGrpSpPr/>
          <p:nvPr/>
        </p:nvGrpSpPr>
        <p:grpSpPr>
          <a:xfrm>
            <a:off x="3328095" y="2717561"/>
            <a:ext cx="2725059" cy="3313944"/>
            <a:chOff x="3873749" y="1778911"/>
            <a:chExt cx="2978591" cy="3313944"/>
          </a:xfrm>
        </p:grpSpPr>
        <p:grpSp>
          <p:nvGrpSpPr>
            <p:cNvPr id="18" name="Grupo 43"/>
            <p:cNvGrpSpPr/>
            <p:nvPr/>
          </p:nvGrpSpPr>
          <p:grpSpPr>
            <a:xfrm>
              <a:off x="3873749" y="2159532"/>
              <a:ext cx="2978591" cy="2933323"/>
              <a:chOff x="3791516" y="1593410"/>
              <a:chExt cx="2978591" cy="2933323"/>
            </a:xfrm>
          </p:grpSpPr>
          <p:grpSp>
            <p:nvGrpSpPr>
              <p:cNvPr id="20" name="Grupo 31"/>
              <p:cNvGrpSpPr/>
              <p:nvPr/>
            </p:nvGrpSpPr>
            <p:grpSpPr>
              <a:xfrm>
                <a:off x="3791516" y="1593410"/>
                <a:ext cx="2978591" cy="2933323"/>
                <a:chOff x="3938257" y="1593410"/>
                <a:chExt cx="2978591" cy="2933323"/>
              </a:xfrm>
            </p:grpSpPr>
            <p:sp>
              <p:nvSpPr>
                <p:cNvPr id="22" name="Rectángulo 30"/>
                <p:cNvSpPr/>
                <p:nvPr/>
              </p:nvSpPr>
              <p:spPr>
                <a:xfrm>
                  <a:off x="3938257" y="1593410"/>
                  <a:ext cx="2978591" cy="29333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3" name="Grupo 21"/>
                <p:cNvGrpSpPr/>
                <p:nvPr/>
              </p:nvGrpSpPr>
              <p:grpSpPr>
                <a:xfrm>
                  <a:off x="4068777" y="1669721"/>
                  <a:ext cx="2756027" cy="2033146"/>
                  <a:chOff x="838198" y="1544757"/>
                  <a:chExt cx="3159660" cy="3726669"/>
                </a:xfrm>
              </p:grpSpPr>
              <p:sp>
                <p:nvSpPr>
                  <p:cNvPr id="25" name="Rectángulo redondeado 22"/>
                  <p:cNvSpPr/>
                  <p:nvPr/>
                </p:nvSpPr>
                <p:spPr>
                  <a:xfrm>
                    <a:off x="838198" y="1544757"/>
                    <a:ext cx="315965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Base imponible general</a:t>
                    </a:r>
                    <a:endParaRPr lang="es-ES" sz="1400" dirty="0"/>
                  </a:p>
                </p:txBody>
              </p:sp>
              <p:sp>
                <p:nvSpPr>
                  <p:cNvPr id="27" name="Rectángulo redondeado 23"/>
                  <p:cNvSpPr/>
                  <p:nvPr/>
                </p:nvSpPr>
                <p:spPr>
                  <a:xfrm>
                    <a:off x="838199" y="3023857"/>
                    <a:ext cx="3159659"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 Reducción por obtención de rendimientos del trabajo</a:t>
                    </a:r>
                    <a:endParaRPr lang="es-ES" sz="1400" dirty="0">
                      <a:solidFill>
                        <a:schemeClr val="tx1"/>
                      </a:solidFill>
                    </a:endParaRPr>
                  </a:p>
                </p:txBody>
              </p:sp>
              <p:sp>
                <p:nvSpPr>
                  <p:cNvPr id="28" name="Rectángulo redondeado 24"/>
                  <p:cNvSpPr/>
                  <p:nvPr/>
                </p:nvSpPr>
                <p:spPr>
                  <a:xfrm>
                    <a:off x="838198" y="4357026"/>
                    <a:ext cx="315965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 </a:t>
                    </a:r>
                    <a:r>
                      <a:rPr lang="es-ES" sz="1400" dirty="0" smtClean="0"/>
                      <a:t>Otras reducciones</a:t>
                    </a:r>
                    <a:endParaRPr lang="es-ES" sz="1400" dirty="0"/>
                  </a:p>
                </p:txBody>
              </p:sp>
              <p:cxnSp>
                <p:nvCxnSpPr>
                  <p:cNvPr id="29" name="Conector recto de flecha 25"/>
                  <p:cNvCxnSpPr>
                    <a:stCxn id="25" idx="2"/>
                    <a:endCxn id="27" idx="0"/>
                  </p:cNvCxnSpPr>
                  <p:nvPr/>
                </p:nvCxnSpPr>
                <p:spPr>
                  <a:xfrm>
                    <a:off x="2418027" y="2459157"/>
                    <a:ext cx="1" cy="564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6"/>
                  <p:cNvCxnSpPr>
                    <a:stCxn id="27" idx="2"/>
                    <a:endCxn id="28" idx="0"/>
                  </p:cNvCxnSpPr>
                  <p:nvPr/>
                </p:nvCxnSpPr>
                <p:spPr>
                  <a:xfrm flipH="1">
                    <a:off x="2418028" y="3938257"/>
                    <a:ext cx="1" cy="418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4" name="Rectángulo redondeado 27"/>
                <p:cNvSpPr/>
                <p:nvPr/>
              </p:nvSpPr>
              <p:spPr>
                <a:xfrm>
                  <a:off x="4068777" y="3931333"/>
                  <a:ext cx="2756026" cy="498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Base liquidable general</a:t>
                  </a:r>
                  <a:endParaRPr lang="es-ES" sz="1400" dirty="0"/>
                </a:p>
              </p:txBody>
            </p:sp>
          </p:grpSp>
          <p:cxnSp>
            <p:nvCxnSpPr>
              <p:cNvPr id="21" name="Conector recto de flecha 42"/>
              <p:cNvCxnSpPr>
                <a:stCxn id="28" idx="2"/>
                <a:endCxn id="24" idx="0"/>
              </p:cNvCxnSpPr>
              <p:nvPr/>
            </p:nvCxnSpPr>
            <p:spPr>
              <a:xfrm>
                <a:off x="5300049" y="3702867"/>
                <a:ext cx="0" cy="228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9" name="Rectángulo 62"/>
            <p:cNvSpPr/>
            <p:nvPr/>
          </p:nvSpPr>
          <p:spPr>
            <a:xfrm>
              <a:off x="3899024" y="1778911"/>
              <a:ext cx="2953316" cy="338554"/>
            </a:xfrm>
            <a:prstGeom prst="rect">
              <a:avLst/>
            </a:prstGeom>
          </p:spPr>
          <p:txBody>
            <a:bodyPr wrap="square">
              <a:spAutoFit/>
            </a:bodyPr>
            <a:lstStyle/>
            <a:p>
              <a:pPr algn="ctr"/>
              <a:r>
                <a:rPr lang="es-ES" sz="1600" b="1" dirty="0">
                  <a:solidFill>
                    <a:srgbClr val="283583"/>
                  </a:solidFill>
                  <a:ea typeface="Verdana" pitchFamily="34" charset="0"/>
                  <a:cs typeface="Verdana" pitchFamily="34" charset="0"/>
                </a:rPr>
                <a:t>Reduce la BI general</a:t>
              </a:r>
            </a:p>
          </p:txBody>
        </p:sp>
      </p:grpSp>
      <p:grpSp>
        <p:nvGrpSpPr>
          <p:cNvPr id="31" name="Grupo 65"/>
          <p:cNvGrpSpPr/>
          <p:nvPr/>
        </p:nvGrpSpPr>
        <p:grpSpPr>
          <a:xfrm>
            <a:off x="6136407" y="3340666"/>
            <a:ext cx="4470239" cy="3465095"/>
            <a:chOff x="6982859" y="1645866"/>
            <a:chExt cx="4781362" cy="3465095"/>
          </a:xfrm>
        </p:grpSpPr>
        <p:grpSp>
          <p:nvGrpSpPr>
            <p:cNvPr id="32" name="Grupo 55"/>
            <p:cNvGrpSpPr/>
            <p:nvPr/>
          </p:nvGrpSpPr>
          <p:grpSpPr>
            <a:xfrm>
              <a:off x="6982860" y="2177638"/>
              <a:ext cx="4781361" cy="2933323"/>
              <a:chOff x="6962491" y="1593409"/>
              <a:chExt cx="4781361" cy="2933323"/>
            </a:xfrm>
          </p:grpSpPr>
          <p:sp>
            <p:nvSpPr>
              <p:cNvPr id="34" name="Rectángulo 33"/>
              <p:cNvSpPr/>
              <p:nvPr/>
            </p:nvSpPr>
            <p:spPr>
              <a:xfrm>
                <a:off x="6962491" y="1593409"/>
                <a:ext cx="4781361" cy="29333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5" name="Grupo 34"/>
              <p:cNvGrpSpPr/>
              <p:nvPr/>
            </p:nvGrpSpPr>
            <p:grpSpPr>
              <a:xfrm>
                <a:off x="7245412" y="1669720"/>
                <a:ext cx="1943855" cy="2033146"/>
                <a:chOff x="838198" y="1544757"/>
                <a:chExt cx="2228542" cy="3726669"/>
              </a:xfrm>
            </p:grpSpPr>
            <p:sp>
              <p:nvSpPr>
                <p:cNvPr id="44" name="Rectángulo redondeado 36"/>
                <p:cNvSpPr/>
                <p:nvPr/>
              </p:nvSpPr>
              <p:spPr>
                <a:xfrm>
                  <a:off x="838198" y="1544757"/>
                  <a:ext cx="222854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Base imponible general</a:t>
                  </a:r>
                  <a:endParaRPr lang="es-ES" sz="1400" dirty="0"/>
                </a:p>
              </p:txBody>
            </p:sp>
            <p:sp>
              <p:nvSpPr>
                <p:cNvPr id="45" name="Rectángulo redondeado 37"/>
                <p:cNvSpPr/>
                <p:nvPr/>
              </p:nvSpPr>
              <p:spPr>
                <a:xfrm>
                  <a:off x="838199" y="3023858"/>
                  <a:ext cx="2228540"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solidFill>
                        <a:schemeClr val="tx1"/>
                      </a:solidFill>
                    </a:rPr>
                    <a:t>- Reducción por obtención de rendimientos del trabajo</a:t>
                  </a:r>
                  <a:endParaRPr lang="es-ES" sz="1000" dirty="0">
                    <a:solidFill>
                      <a:schemeClr val="tx1"/>
                    </a:solidFill>
                  </a:endParaRPr>
                </a:p>
              </p:txBody>
            </p:sp>
            <p:sp>
              <p:nvSpPr>
                <p:cNvPr id="46" name="Rectángulo redondeado 38"/>
                <p:cNvSpPr/>
                <p:nvPr/>
              </p:nvSpPr>
              <p:spPr>
                <a:xfrm>
                  <a:off x="838198" y="4357026"/>
                  <a:ext cx="222854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 </a:t>
                  </a:r>
                  <a:r>
                    <a:rPr lang="es-ES" sz="1400" dirty="0" smtClean="0"/>
                    <a:t>Otras reducciones</a:t>
                  </a:r>
                  <a:endParaRPr lang="es-ES" sz="1400" dirty="0"/>
                </a:p>
              </p:txBody>
            </p:sp>
            <p:cxnSp>
              <p:nvCxnSpPr>
                <p:cNvPr id="47" name="Conector recto de flecha 39"/>
                <p:cNvCxnSpPr>
                  <a:stCxn id="44" idx="2"/>
                  <a:endCxn id="45" idx="0"/>
                </p:cNvCxnSpPr>
                <p:nvPr/>
              </p:nvCxnSpPr>
              <p:spPr>
                <a:xfrm>
                  <a:off x="1952469" y="2459157"/>
                  <a:ext cx="0" cy="564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0"/>
                <p:cNvCxnSpPr>
                  <a:stCxn id="45" idx="2"/>
                  <a:endCxn id="46" idx="0"/>
                </p:cNvCxnSpPr>
                <p:nvPr/>
              </p:nvCxnSpPr>
              <p:spPr>
                <a:xfrm flipH="1">
                  <a:off x="1952468" y="3938258"/>
                  <a:ext cx="1" cy="418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6" name="Rectángulo redondeado 35"/>
              <p:cNvSpPr/>
              <p:nvPr/>
            </p:nvSpPr>
            <p:spPr>
              <a:xfrm>
                <a:off x="7245412" y="3931332"/>
                <a:ext cx="1943854" cy="498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Base liquidable general</a:t>
                </a:r>
                <a:endParaRPr lang="es-ES" sz="1400" dirty="0"/>
              </a:p>
            </p:txBody>
          </p:sp>
          <p:grpSp>
            <p:nvGrpSpPr>
              <p:cNvPr id="37" name="Grupo 48"/>
              <p:cNvGrpSpPr/>
              <p:nvPr/>
            </p:nvGrpSpPr>
            <p:grpSpPr>
              <a:xfrm>
                <a:off x="9582337" y="1689947"/>
                <a:ext cx="1943855" cy="2033146"/>
                <a:chOff x="838198" y="1544757"/>
                <a:chExt cx="2228542" cy="3726669"/>
              </a:xfrm>
            </p:grpSpPr>
            <p:sp>
              <p:nvSpPr>
                <p:cNvPr id="39" name="Rectángulo redondeado 49"/>
                <p:cNvSpPr/>
                <p:nvPr/>
              </p:nvSpPr>
              <p:spPr>
                <a:xfrm>
                  <a:off x="838198" y="1544757"/>
                  <a:ext cx="222854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Base imponible del ahorro</a:t>
                  </a:r>
                  <a:endParaRPr lang="es-ES" sz="1400" dirty="0"/>
                </a:p>
              </p:txBody>
            </p:sp>
            <p:sp>
              <p:nvSpPr>
                <p:cNvPr id="40" name="Rectángulo redondeado 50"/>
                <p:cNvSpPr/>
                <p:nvPr/>
              </p:nvSpPr>
              <p:spPr>
                <a:xfrm>
                  <a:off x="838199" y="3023858"/>
                  <a:ext cx="2228540"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solidFill>
                        <a:schemeClr val="tx1"/>
                      </a:solidFill>
                    </a:rPr>
                    <a:t>- Remanente de la reducción por obtención de rendimientos del trabajo</a:t>
                  </a:r>
                  <a:endParaRPr lang="es-ES" sz="1000" dirty="0">
                    <a:solidFill>
                      <a:schemeClr val="tx1"/>
                    </a:solidFill>
                  </a:endParaRPr>
                </a:p>
              </p:txBody>
            </p:sp>
            <p:sp>
              <p:nvSpPr>
                <p:cNvPr id="41" name="Rectángulo redondeado 51"/>
                <p:cNvSpPr/>
                <p:nvPr/>
              </p:nvSpPr>
              <p:spPr>
                <a:xfrm>
                  <a:off x="838198" y="4357026"/>
                  <a:ext cx="222854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 </a:t>
                  </a:r>
                  <a:r>
                    <a:rPr lang="es-ES" sz="1400" dirty="0" smtClean="0"/>
                    <a:t>Otras reducciones</a:t>
                  </a:r>
                  <a:endParaRPr lang="es-ES" sz="1400" dirty="0"/>
                </a:p>
              </p:txBody>
            </p:sp>
            <p:cxnSp>
              <p:nvCxnSpPr>
                <p:cNvPr id="42" name="Conector recto de flecha 52"/>
                <p:cNvCxnSpPr>
                  <a:stCxn id="39" idx="2"/>
                  <a:endCxn id="40" idx="0"/>
                </p:cNvCxnSpPr>
                <p:nvPr/>
              </p:nvCxnSpPr>
              <p:spPr>
                <a:xfrm>
                  <a:off x="1952469" y="2459157"/>
                  <a:ext cx="0" cy="564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53"/>
                <p:cNvCxnSpPr>
                  <a:stCxn id="40" idx="2"/>
                  <a:endCxn id="41" idx="0"/>
                </p:cNvCxnSpPr>
                <p:nvPr/>
              </p:nvCxnSpPr>
              <p:spPr>
                <a:xfrm flipH="1">
                  <a:off x="1952468" y="3938258"/>
                  <a:ext cx="1" cy="418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8" name="Rectángulo redondeado 54"/>
              <p:cNvSpPr/>
              <p:nvPr/>
            </p:nvSpPr>
            <p:spPr>
              <a:xfrm>
                <a:off x="9582337" y="3951559"/>
                <a:ext cx="1943854" cy="498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Base liquidable del ahorro</a:t>
                </a:r>
                <a:endParaRPr lang="es-ES" sz="1400" dirty="0"/>
              </a:p>
            </p:txBody>
          </p:sp>
        </p:grpSp>
        <p:sp>
          <p:nvSpPr>
            <p:cNvPr id="33" name="Rectángulo 63"/>
            <p:cNvSpPr/>
            <p:nvPr/>
          </p:nvSpPr>
          <p:spPr>
            <a:xfrm>
              <a:off x="6982859" y="1645866"/>
              <a:ext cx="4781361" cy="584775"/>
            </a:xfrm>
            <a:prstGeom prst="rect">
              <a:avLst/>
            </a:prstGeom>
          </p:spPr>
          <p:txBody>
            <a:bodyPr wrap="square">
              <a:spAutoFit/>
            </a:bodyPr>
            <a:lstStyle/>
            <a:p>
              <a:pPr algn="ctr"/>
              <a:r>
                <a:rPr lang="es-ES" sz="1600" b="1" dirty="0">
                  <a:solidFill>
                    <a:srgbClr val="283583"/>
                  </a:solidFill>
                  <a:ea typeface="Verdana" pitchFamily="34" charset="0"/>
                  <a:cs typeface="Verdana" pitchFamily="34" charset="0"/>
                </a:rPr>
                <a:t>Reduce la BI general con resto a BI del ahorro</a:t>
              </a:r>
            </a:p>
          </p:txBody>
        </p:sp>
      </p:grpSp>
    </p:spTree>
    <p:extLst>
      <p:ext uri="{BB962C8B-B14F-4D97-AF65-F5344CB8AC3E}">
        <p14:creationId xmlns:p14="http://schemas.microsoft.com/office/powerpoint/2010/main" xmlns="" val="21782424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Rendimientos</a:t>
            </a:r>
            <a:r>
              <a:rPr lang="en-US" dirty="0" smtClean="0">
                <a:solidFill>
                  <a:srgbClr val="009FE3"/>
                </a:solidFill>
                <a:latin typeface="Gill Sans MT Light"/>
                <a:cs typeface="Gill Sans MT Light"/>
              </a:rPr>
              <a:t> del </a:t>
            </a:r>
            <a:r>
              <a:rPr lang="en-US" dirty="0" err="1" smtClean="0">
                <a:solidFill>
                  <a:srgbClr val="009FE3"/>
                </a:solidFill>
                <a:latin typeface="Gill Sans MT Light"/>
                <a:cs typeface="Gill Sans MT Light"/>
              </a:rPr>
              <a:t>trabajo</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549177"/>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Formas de aplicación de la reducción por obtención de rendimientos del trabajo(II).</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1297853" lvl="3"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de flecha 57"/>
          <p:cNvCxnSpPr/>
          <p:nvPr/>
        </p:nvCxnSpPr>
        <p:spPr>
          <a:xfrm>
            <a:off x="7104365" y="5981895"/>
            <a:ext cx="0" cy="228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59"/>
          <p:cNvCxnSpPr/>
          <p:nvPr/>
        </p:nvCxnSpPr>
        <p:spPr>
          <a:xfrm>
            <a:off x="9441290" y="6002122"/>
            <a:ext cx="0" cy="228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9" name="Grupo 103"/>
          <p:cNvGrpSpPr/>
          <p:nvPr/>
        </p:nvGrpSpPr>
        <p:grpSpPr>
          <a:xfrm>
            <a:off x="71223" y="2773313"/>
            <a:ext cx="4669537" cy="3002246"/>
            <a:chOff x="534155" y="2007662"/>
            <a:chExt cx="4960724" cy="3002246"/>
          </a:xfrm>
        </p:grpSpPr>
        <p:sp>
          <p:nvSpPr>
            <p:cNvPr id="50" name="Rectángulo 28"/>
            <p:cNvSpPr/>
            <p:nvPr/>
          </p:nvSpPr>
          <p:spPr>
            <a:xfrm>
              <a:off x="534155" y="2559108"/>
              <a:ext cx="4960724" cy="245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Rectángulo redondeado 10"/>
            <p:cNvSpPr/>
            <p:nvPr/>
          </p:nvSpPr>
          <p:spPr>
            <a:xfrm>
              <a:off x="3184468" y="2638292"/>
              <a:ext cx="2225949" cy="55573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rPr>
                <a:t>Reducción por obtención de rendimientos del trabajo</a:t>
              </a:r>
              <a:endParaRPr lang="es-ES" sz="1200" dirty="0">
                <a:solidFill>
                  <a:schemeClr val="tx1"/>
                </a:solidFill>
              </a:endParaRPr>
            </a:p>
          </p:txBody>
        </p:sp>
        <p:sp>
          <p:nvSpPr>
            <p:cNvPr id="52" name="Rectángulo 60"/>
            <p:cNvSpPr/>
            <p:nvPr/>
          </p:nvSpPr>
          <p:spPr>
            <a:xfrm>
              <a:off x="562833" y="2007662"/>
              <a:ext cx="4932046" cy="338554"/>
            </a:xfrm>
            <a:prstGeom prst="rect">
              <a:avLst/>
            </a:prstGeom>
          </p:spPr>
          <p:txBody>
            <a:bodyPr wrap="square">
              <a:spAutoFit/>
            </a:bodyPr>
            <a:lstStyle/>
            <a:p>
              <a:pPr algn="ctr"/>
              <a:r>
                <a:rPr lang="es-ES" sz="1600" b="1" dirty="0">
                  <a:solidFill>
                    <a:srgbClr val="283583"/>
                  </a:solidFill>
                  <a:ea typeface="Verdana" pitchFamily="34" charset="0"/>
                  <a:cs typeface="Verdana" pitchFamily="34" charset="0"/>
                </a:rPr>
                <a:t>Reducción tipo cero</a:t>
              </a:r>
            </a:p>
          </p:txBody>
        </p:sp>
        <p:sp>
          <p:nvSpPr>
            <p:cNvPr id="53" name="Rectángulo redondeado 87"/>
            <p:cNvSpPr/>
            <p:nvPr/>
          </p:nvSpPr>
          <p:spPr>
            <a:xfrm>
              <a:off x="788568" y="2638292"/>
              <a:ext cx="2225949" cy="555739"/>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bg1"/>
                  </a:solidFill>
                </a:rPr>
                <a:t>Base liquidable general</a:t>
              </a:r>
              <a:endParaRPr lang="es-ES" sz="1200" dirty="0">
                <a:solidFill>
                  <a:schemeClr val="bg1"/>
                </a:solidFill>
              </a:endParaRPr>
            </a:p>
          </p:txBody>
        </p:sp>
        <p:grpSp>
          <p:nvGrpSpPr>
            <p:cNvPr id="54" name="Grupo 93"/>
            <p:cNvGrpSpPr/>
            <p:nvPr/>
          </p:nvGrpSpPr>
          <p:grpSpPr>
            <a:xfrm>
              <a:off x="599003" y="3194031"/>
              <a:ext cx="2265821" cy="831309"/>
              <a:chOff x="599003" y="3194031"/>
              <a:chExt cx="2265821" cy="831309"/>
            </a:xfrm>
          </p:grpSpPr>
          <p:sp>
            <p:nvSpPr>
              <p:cNvPr id="64" name="CuadroTexto 5"/>
              <p:cNvSpPr txBox="1"/>
              <p:nvPr/>
            </p:nvSpPr>
            <p:spPr>
              <a:xfrm>
                <a:off x="599003" y="3244089"/>
                <a:ext cx="762673" cy="400110"/>
              </a:xfrm>
              <a:prstGeom prst="rect">
                <a:avLst/>
              </a:prstGeom>
              <a:noFill/>
            </p:spPr>
            <p:txBody>
              <a:bodyPr wrap="square" rtlCol="0">
                <a:spAutoFit/>
              </a:bodyPr>
              <a:lstStyle/>
              <a:p>
                <a:r>
                  <a:rPr lang="es-ES" sz="1000" dirty="0" smtClean="0"/>
                  <a:t>Gravamen estatal</a:t>
                </a:r>
                <a:endParaRPr lang="es-ES" sz="1000" dirty="0"/>
              </a:p>
            </p:txBody>
          </p:sp>
          <p:sp>
            <p:nvSpPr>
              <p:cNvPr id="65" name="Rectángulo redondeado 88"/>
              <p:cNvSpPr/>
              <p:nvPr/>
            </p:nvSpPr>
            <p:spPr>
              <a:xfrm>
                <a:off x="825342" y="3622560"/>
                <a:ext cx="961971" cy="40278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t>Cuota 1</a:t>
                </a:r>
              </a:p>
            </p:txBody>
          </p:sp>
          <p:cxnSp>
            <p:nvCxnSpPr>
              <p:cNvPr id="66" name="Conector recto de flecha 89"/>
              <p:cNvCxnSpPr/>
              <p:nvPr/>
            </p:nvCxnSpPr>
            <p:spPr>
              <a:xfrm flipH="1">
                <a:off x="1289389" y="3194031"/>
                <a:ext cx="3709" cy="428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CuadroTexto 90"/>
              <p:cNvSpPr txBox="1"/>
              <p:nvPr/>
            </p:nvSpPr>
            <p:spPr>
              <a:xfrm>
                <a:off x="1609033" y="3244089"/>
                <a:ext cx="861909" cy="400110"/>
              </a:xfrm>
              <a:prstGeom prst="rect">
                <a:avLst/>
              </a:prstGeom>
              <a:noFill/>
            </p:spPr>
            <p:txBody>
              <a:bodyPr wrap="square" rtlCol="0">
                <a:spAutoFit/>
              </a:bodyPr>
              <a:lstStyle/>
              <a:p>
                <a:r>
                  <a:rPr lang="es-ES" sz="1000" dirty="0" smtClean="0"/>
                  <a:t>Gravamen autonómico</a:t>
                </a:r>
                <a:endParaRPr lang="es-ES" sz="1000" dirty="0"/>
              </a:p>
            </p:txBody>
          </p:sp>
          <p:sp>
            <p:nvSpPr>
              <p:cNvPr id="68" name="Rectángulo redondeado 91"/>
              <p:cNvSpPr/>
              <p:nvPr/>
            </p:nvSpPr>
            <p:spPr>
              <a:xfrm>
                <a:off x="1902853" y="3622560"/>
                <a:ext cx="961971" cy="40278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t>Cuota 2</a:t>
                </a:r>
              </a:p>
            </p:txBody>
          </p:sp>
          <p:cxnSp>
            <p:nvCxnSpPr>
              <p:cNvPr id="69" name="Conector recto de flecha 92"/>
              <p:cNvCxnSpPr/>
              <p:nvPr/>
            </p:nvCxnSpPr>
            <p:spPr>
              <a:xfrm flipH="1">
                <a:off x="2366900" y="3194031"/>
                <a:ext cx="3709" cy="428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5" name="Grupo 94"/>
            <p:cNvGrpSpPr/>
            <p:nvPr/>
          </p:nvGrpSpPr>
          <p:grpSpPr>
            <a:xfrm>
              <a:off x="2998571" y="3194031"/>
              <a:ext cx="2265821" cy="831309"/>
              <a:chOff x="599003" y="3194031"/>
              <a:chExt cx="2265821" cy="831309"/>
            </a:xfrm>
          </p:grpSpPr>
          <p:sp>
            <p:nvSpPr>
              <p:cNvPr id="58" name="CuadroTexto 95"/>
              <p:cNvSpPr txBox="1"/>
              <p:nvPr/>
            </p:nvSpPr>
            <p:spPr>
              <a:xfrm>
                <a:off x="599003" y="3244089"/>
                <a:ext cx="762673" cy="400110"/>
              </a:xfrm>
              <a:prstGeom prst="rect">
                <a:avLst/>
              </a:prstGeom>
              <a:noFill/>
            </p:spPr>
            <p:txBody>
              <a:bodyPr wrap="square" rtlCol="0">
                <a:spAutoFit/>
              </a:bodyPr>
              <a:lstStyle/>
              <a:p>
                <a:r>
                  <a:rPr lang="es-ES" sz="1000" dirty="0" smtClean="0"/>
                  <a:t>Gravamen estatal</a:t>
                </a:r>
                <a:endParaRPr lang="es-ES" sz="1000" dirty="0"/>
              </a:p>
            </p:txBody>
          </p:sp>
          <p:sp>
            <p:nvSpPr>
              <p:cNvPr id="59" name="Rectángulo redondeado 96"/>
              <p:cNvSpPr/>
              <p:nvPr/>
            </p:nvSpPr>
            <p:spPr>
              <a:xfrm>
                <a:off x="825342" y="3622560"/>
                <a:ext cx="961971" cy="40278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t>Cuota 3</a:t>
                </a:r>
              </a:p>
            </p:txBody>
          </p:sp>
          <p:cxnSp>
            <p:nvCxnSpPr>
              <p:cNvPr id="60" name="Conector recto de flecha 97"/>
              <p:cNvCxnSpPr/>
              <p:nvPr/>
            </p:nvCxnSpPr>
            <p:spPr>
              <a:xfrm flipH="1">
                <a:off x="1289389" y="3194031"/>
                <a:ext cx="3709" cy="428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CuadroTexto 98"/>
              <p:cNvSpPr txBox="1"/>
              <p:nvPr/>
            </p:nvSpPr>
            <p:spPr>
              <a:xfrm>
                <a:off x="1609033" y="3244089"/>
                <a:ext cx="861909" cy="400110"/>
              </a:xfrm>
              <a:prstGeom prst="rect">
                <a:avLst/>
              </a:prstGeom>
              <a:noFill/>
            </p:spPr>
            <p:txBody>
              <a:bodyPr wrap="square" rtlCol="0">
                <a:spAutoFit/>
              </a:bodyPr>
              <a:lstStyle/>
              <a:p>
                <a:r>
                  <a:rPr lang="es-ES" sz="1000" dirty="0" smtClean="0"/>
                  <a:t>Gravamen autonómico</a:t>
                </a:r>
                <a:endParaRPr lang="es-ES" sz="1000" dirty="0"/>
              </a:p>
            </p:txBody>
          </p:sp>
          <p:sp>
            <p:nvSpPr>
              <p:cNvPr id="62" name="Rectángulo redondeado 99"/>
              <p:cNvSpPr/>
              <p:nvPr/>
            </p:nvSpPr>
            <p:spPr>
              <a:xfrm>
                <a:off x="1902853" y="3622560"/>
                <a:ext cx="961971" cy="40278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t>Cuota 4</a:t>
                </a:r>
              </a:p>
            </p:txBody>
          </p:sp>
          <p:cxnSp>
            <p:nvCxnSpPr>
              <p:cNvPr id="63" name="Conector recto de flecha 100"/>
              <p:cNvCxnSpPr/>
              <p:nvPr/>
            </p:nvCxnSpPr>
            <p:spPr>
              <a:xfrm flipH="1">
                <a:off x="2366900" y="3194031"/>
                <a:ext cx="3709" cy="428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6" name="Rectángulo redondeado 101"/>
            <p:cNvSpPr/>
            <p:nvPr/>
          </p:nvSpPr>
          <p:spPr>
            <a:xfrm>
              <a:off x="776605" y="4107390"/>
              <a:ext cx="4475824" cy="357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Cuota general estatal = Cuota 1 – Cuota 3</a:t>
              </a:r>
              <a:endParaRPr lang="es-ES" sz="1600" dirty="0"/>
            </a:p>
          </p:txBody>
        </p:sp>
        <p:sp>
          <p:nvSpPr>
            <p:cNvPr id="57" name="Rectángulo redondeado 102"/>
            <p:cNvSpPr/>
            <p:nvPr/>
          </p:nvSpPr>
          <p:spPr>
            <a:xfrm>
              <a:off x="788568" y="4547936"/>
              <a:ext cx="4475824" cy="357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Cuota general autonómica = Cuota 2 – Cuota 4</a:t>
              </a:r>
              <a:endParaRPr lang="es-ES" sz="1600" dirty="0"/>
            </a:p>
          </p:txBody>
        </p:sp>
      </p:grpSp>
      <p:grpSp>
        <p:nvGrpSpPr>
          <p:cNvPr id="70" name="Grupo 83"/>
          <p:cNvGrpSpPr/>
          <p:nvPr/>
        </p:nvGrpSpPr>
        <p:grpSpPr>
          <a:xfrm>
            <a:off x="4984279" y="2759171"/>
            <a:ext cx="5599765" cy="3475777"/>
            <a:chOff x="4901504" y="2049665"/>
            <a:chExt cx="6161831" cy="3475777"/>
          </a:xfrm>
        </p:grpSpPr>
        <p:sp>
          <p:nvSpPr>
            <p:cNvPr id="71" name="Rectángulo 30"/>
            <p:cNvSpPr/>
            <p:nvPr/>
          </p:nvSpPr>
          <p:spPr>
            <a:xfrm>
              <a:off x="4901504" y="2592119"/>
              <a:ext cx="6161831" cy="29333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2" name="Grupo 67"/>
            <p:cNvGrpSpPr/>
            <p:nvPr/>
          </p:nvGrpSpPr>
          <p:grpSpPr>
            <a:xfrm>
              <a:off x="5207613" y="2668430"/>
              <a:ext cx="2596475" cy="2760478"/>
              <a:chOff x="5207613" y="2668430"/>
              <a:chExt cx="2596475" cy="2760478"/>
            </a:xfrm>
          </p:grpSpPr>
          <p:sp>
            <p:nvSpPr>
              <p:cNvPr id="82" name="Rectángulo redondeado 22"/>
              <p:cNvSpPr/>
              <p:nvPr/>
            </p:nvSpPr>
            <p:spPr>
              <a:xfrm>
                <a:off x="5207613" y="2668430"/>
                <a:ext cx="2596475" cy="498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Cuota íntegra estatal</a:t>
                </a:r>
                <a:endParaRPr lang="es-ES" sz="1400" dirty="0"/>
              </a:p>
            </p:txBody>
          </p:sp>
          <p:sp>
            <p:nvSpPr>
              <p:cNvPr id="83" name="Rectángulo redondeado 23"/>
              <p:cNvSpPr/>
              <p:nvPr/>
            </p:nvSpPr>
            <p:spPr>
              <a:xfrm>
                <a:off x="5207615" y="3475378"/>
                <a:ext cx="2596473" cy="49886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 Deducción por obtención de rendimientos del trabajo. Parte estatal</a:t>
                </a:r>
                <a:endParaRPr lang="es-ES" sz="1100" dirty="0">
                  <a:solidFill>
                    <a:schemeClr val="tx1"/>
                  </a:solidFill>
                </a:endParaRPr>
              </a:p>
            </p:txBody>
          </p:sp>
          <p:sp>
            <p:nvSpPr>
              <p:cNvPr id="84" name="Rectángulo redondeado 24"/>
              <p:cNvSpPr/>
              <p:nvPr/>
            </p:nvSpPr>
            <p:spPr>
              <a:xfrm>
                <a:off x="5207613" y="4202710"/>
                <a:ext cx="2596475" cy="498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 </a:t>
                </a:r>
                <a:r>
                  <a:rPr lang="es-ES" sz="1400" dirty="0" smtClean="0"/>
                  <a:t>Otras deducciones estatales</a:t>
                </a:r>
                <a:endParaRPr lang="es-ES" sz="1400" dirty="0"/>
              </a:p>
            </p:txBody>
          </p:sp>
          <p:cxnSp>
            <p:nvCxnSpPr>
              <p:cNvPr id="85" name="Conector recto de flecha 25"/>
              <p:cNvCxnSpPr>
                <a:stCxn id="82" idx="2"/>
                <a:endCxn id="83" idx="0"/>
              </p:cNvCxnSpPr>
              <p:nvPr/>
            </p:nvCxnSpPr>
            <p:spPr>
              <a:xfrm>
                <a:off x="6505851" y="3167296"/>
                <a:ext cx="0" cy="308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Conector recto de flecha 26"/>
              <p:cNvCxnSpPr>
                <a:stCxn id="83" idx="2"/>
                <a:endCxn id="84" idx="0"/>
              </p:cNvCxnSpPr>
              <p:nvPr/>
            </p:nvCxnSpPr>
            <p:spPr>
              <a:xfrm flipH="1">
                <a:off x="6505851" y="3974244"/>
                <a:ext cx="0" cy="228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Rectángulo redondeado 27"/>
              <p:cNvSpPr/>
              <p:nvPr/>
            </p:nvSpPr>
            <p:spPr>
              <a:xfrm>
                <a:off x="5207613" y="4930042"/>
                <a:ext cx="2596475" cy="498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Cuota líquida estatal</a:t>
                </a:r>
                <a:endParaRPr lang="es-ES" sz="1400" dirty="0"/>
              </a:p>
            </p:txBody>
          </p:sp>
          <p:cxnSp>
            <p:nvCxnSpPr>
              <p:cNvPr id="88" name="Conector recto de flecha 42"/>
              <p:cNvCxnSpPr>
                <a:stCxn id="84" idx="2"/>
                <a:endCxn id="87" idx="0"/>
              </p:cNvCxnSpPr>
              <p:nvPr/>
            </p:nvCxnSpPr>
            <p:spPr>
              <a:xfrm>
                <a:off x="6505851" y="4701576"/>
                <a:ext cx="0" cy="228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3" name="Rectángulo 62"/>
            <p:cNvSpPr/>
            <p:nvPr/>
          </p:nvSpPr>
          <p:spPr>
            <a:xfrm>
              <a:off x="4901504" y="2049665"/>
              <a:ext cx="6161831" cy="338554"/>
            </a:xfrm>
            <a:prstGeom prst="rect">
              <a:avLst/>
            </a:prstGeom>
          </p:spPr>
          <p:txBody>
            <a:bodyPr wrap="square">
              <a:spAutoFit/>
            </a:bodyPr>
            <a:lstStyle/>
            <a:p>
              <a:pPr algn="ctr"/>
              <a:r>
                <a:rPr lang="es-ES" sz="1600" b="1" dirty="0">
                  <a:solidFill>
                    <a:srgbClr val="283583"/>
                  </a:solidFill>
                  <a:ea typeface="Verdana" pitchFamily="34" charset="0"/>
                  <a:cs typeface="Verdana" pitchFamily="34" charset="0"/>
                </a:rPr>
                <a:t>Deducción en cuota</a:t>
              </a:r>
            </a:p>
          </p:txBody>
        </p:sp>
        <p:grpSp>
          <p:nvGrpSpPr>
            <p:cNvPr id="74" name="Grupo 69"/>
            <p:cNvGrpSpPr/>
            <p:nvPr/>
          </p:nvGrpSpPr>
          <p:grpSpPr>
            <a:xfrm>
              <a:off x="8110197" y="2668430"/>
              <a:ext cx="2726801" cy="2760478"/>
              <a:chOff x="5207613" y="2668430"/>
              <a:chExt cx="2726801" cy="2760478"/>
            </a:xfrm>
          </p:grpSpPr>
          <p:sp>
            <p:nvSpPr>
              <p:cNvPr id="75" name="Rectángulo redondeado 70"/>
              <p:cNvSpPr/>
              <p:nvPr/>
            </p:nvSpPr>
            <p:spPr>
              <a:xfrm>
                <a:off x="5207613" y="2668430"/>
                <a:ext cx="2726801" cy="498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Cuota íntegra autonómica</a:t>
                </a:r>
                <a:endParaRPr lang="es-ES" sz="1400" dirty="0"/>
              </a:p>
            </p:txBody>
          </p:sp>
          <p:sp>
            <p:nvSpPr>
              <p:cNvPr id="76" name="Rectángulo redondeado 71"/>
              <p:cNvSpPr/>
              <p:nvPr/>
            </p:nvSpPr>
            <p:spPr>
              <a:xfrm>
                <a:off x="5207615" y="3475378"/>
                <a:ext cx="2726799" cy="49886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 Deducción por obtención de rendimientos del trabajo. Parte autonómica</a:t>
                </a:r>
                <a:endParaRPr lang="es-ES" sz="1100" dirty="0">
                  <a:solidFill>
                    <a:schemeClr val="tx1"/>
                  </a:solidFill>
                </a:endParaRPr>
              </a:p>
            </p:txBody>
          </p:sp>
          <p:sp>
            <p:nvSpPr>
              <p:cNvPr id="77" name="Rectángulo redondeado 72"/>
              <p:cNvSpPr/>
              <p:nvPr/>
            </p:nvSpPr>
            <p:spPr>
              <a:xfrm>
                <a:off x="5207613" y="4202710"/>
                <a:ext cx="2726801" cy="498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 </a:t>
                </a:r>
                <a:r>
                  <a:rPr lang="es-ES" sz="1400" dirty="0" smtClean="0"/>
                  <a:t>Otras deducciones autonómicas</a:t>
                </a:r>
                <a:endParaRPr lang="es-ES" sz="1400" dirty="0"/>
              </a:p>
            </p:txBody>
          </p:sp>
          <p:cxnSp>
            <p:nvCxnSpPr>
              <p:cNvPr id="78" name="Conector recto de flecha 73"/>
              <p:cNvCxnSpPr>
                <a:stCxn id="75" idx="2"/>
                <a:endCxn id="76" idx="0"/>
              </p:cNvCxnSpPr>
              <p:nvPr/>
            </p:nvCxnSpPr>
            <p:spPr>
              <a:xfrm>
                <a:off x="6571014" y="3167296"/>
                <a:ext cx="1" cy="308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ector recto de flecha 74"/>
              <p:cNvCxnSpPr>
                <a:stCxn id="76" idx="2"/>
                <a:endCxn id="77" idx="0"/>
              </p:cNvCxnSpPr>
              <p:nvPr/>
            </p:nvCxnSpPr>
            <p:spPr>
              <a:xfrm flipH="1">
                <a:off x="6571014" y="3974244"/>
                <a:ext cx="1" cy="228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Rectángulo redondeado 75"/>
              <p:cNvSpPr/>
              <p:nvPr/>
            </p:nvSpPr>
            <p:spPr>
              <a:xfrm>
                <a:off x="5207613" y="4930042"/>
                <a:ext cx="2726801" cy="498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Cuota líquida autonómica</a:t>
                </a:r>
                <a:endParaRPr lang="es-ES" sz="1400" dirty="0"/>
              </a:p>
            </p:txBody>
          </p:sp>
          <p:cxnSp>
            <p:nvCxnSpPr>
              <p:cNvPr id="81" name="Conector recto de flecha 76"/>
              <p:cNvCxnSpPr>
                <a:stCxn id="77" idx="2"/>
                <a:endCxn id="80" idx="0"/>
              </p:cNvCxnSpPr>
              <p:nvPr/>
            </p:nvCxnSpPr>
            <p:spPr>
              <a:xfrm>
                <a:off x="6571014" y="4701576"/>
                <a:ext cx="0" cy="228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40777158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Mínimo</a:t>
            </a:r>
            <a:r>
              <a:rPr lang="en-US" dirty="0" smtClean="0">
                <a:solidFill>
                  <a:srgbClr val="009FE3"/>
                </a:solidFill>
                <a:latin typeface="Gill Sans MT Light"/>
                <a:cs typeface="Gill Sans MT Light"/>
              </a:rPr>
              <a:t> personal y familiar</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Dentro de los mínimos tenemos los siguientes apartados:. </a:t>
            </a:r>
            <a:endParaRPr lang="es-ES" sz="1600" dirty="0">
              <a:solidFill>
                <a:srgbClr val="283583"/>
              </a:solidFill>
              <a:ea typeface="Verdana" pitchFamily="34" charset="0"/>
              <a:cs typeface="Verdana" pitchFamily="34" charset="0"/>
            </a:endParaRPr>
          </a:p>
          <a:p>
            <a:pPr marL="1297853" lvl="3"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Mínimo del contribuyente.</a:t>
            </a:r>
          </a:p>
          <a:p>
            <a:pPr marL="1297853" lvl="3"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Mínimo por descendientes.</a:t>
            </a:r>
          </a:p>
          <a:p>
            <a:pPr marL="1297853" lvl="3"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Mínimo por ascendentes.</a:t>
            </a:r>
          </a:p>
          <a:p>
            <a:pPr marL="1297853" lvl="3"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Mínimo por discapacidad.</a:t>
            </a:r>
          </a:p>
          <a:p>
            <a:pPr marL="1297853" lvl="3"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Parámetros adicionales de los mínimos cuando se aplica deducción en cuota.</a:t>
            </a:r>
          </a:p>
          <a:p>
            <a:pPr marL="1297853" lvl="3"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5" name="Imagen 6"/>
          <p:cNvPicPr>
            <a:picLocks noChangeAspect="1"/>
          </p:cNvPicPr>
          <p:nvPr/>
        </p:nvPicPr>
        <p:blipFill>
          <a:blip r:embed="rId2"/>
          <a:stretch>
            <a:fillRect/>
          </a:stretch>
        </p:blipFill>
        <p:spPr>
          <a:xfrm>
            <a:off x="277154" y="4141465"/>
            <a:ext cx="10149088" cy="1968293"/>
          </a:xfrm>
          <a:prstGeom prst="rect">
            <a:avLst/>
          </a:prstGeom>
          <a:ln>
            <a:solidFill>
              <a:schemeClr val="tx1"/>
            </a:solidFill>
          </a:ln>
        </p:spPr>
      </p:pic>
    </p:spTree>
    <p:extLst>
      <p:ext uri="{BB962C8B-B14F-4D97-AF65-F5344CB8AC3E}">
        <p14:creationId xmlns:p14="http://schemas.microsoft.com/office/powerpoint/2010/main" xmlns="" val="21782424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Mínimos</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Mínimo</a:t>
            </a:r>
            <a:r>
              <a:rPr lang="en-US" dirty="0" smtClean="0">
                <a:solidFill>
                  <a:srgbClr val="009FE3"/>
                </a:solidFill>
                <a:latin typeface="Gill Sans MT Light"/>
                <a:cs typeface="Gill Sans MT Light"/>
              </a:rPr>
              <a:t> del </a:t>
            </a:r>
            <a:r>
              <a:rPr lang="en-US" dirty="0" err="1" smtClean="0">
                <a:solidFill>
                  <a:srgbClr val="009FE3"/>
                </a:solidFill>
                <a:latin typeface="Gill Sans MT Light"/>
                <a:cs typeface="Gill Sans MT Light"/>
              </a:rPr>
              <a:t>contribuyente</a:t>
            </a:r>
            <a:endParaRPr lang="en-US" dirty="0">
              <a:solidFill>
                <a:srgbClr val="009FE3"/>
              </a:solidFill>
              <a:latin typeface="Gill Sans MT Light"/>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5" name="Imagen 6"/>
          <p:cNvPicPr>
            <a:picLocks noChangeAspect="1"/>
          </p:cNvPicPr>
          <p:nvPr/>
        </p:nvPicPr>
        <p:blipFill>
          <a:blip r:embed="rId2"/>
          <a:stretch>
            <a:fillRect/>
          </a:stretch>
        </p:blipFill>
        <p:spPr>
          <a:xfrm>
            <a:off x="159743" y="1765201"/>
            <a:ext cx="10401334" cy="4608512"/>
          </a:xfrm>
          <a:prstGeom prst="rect">
            <a:avLst/>
          </a:prstGeom>
          <a:ln>
            <a:solidFill>
              <a:schemeClr val="tx1"/>
            </a:solidFill>
          </a:ln>
        </p:spPr>
      </p:pic>
    </p:spTree>
    <p:extLst>
      <p:ext uri="{BB962C8B-B14F-4D97-AF65-F5344CB8AC3E}">
        <p14:creationId xmlns:p14="http://schemas.microsoft.com/office/powerpoint/2010/main" xmlns="" val="2178242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71525" y="2562225"/>
            <a:ext cx="1692474" cy="1646605"/>
          </a:xfrm>
          <a:prstGeom prst="rect">
            <a:avLst/>
          </a:prstGeom>
          <a:noFill/>
        </p:spPr>
        <p:txBody>
          <a:bodyPr wrap="square" lIns="0" tIns="0" rIns="0" bIns="0" rtlCol="0">
            <a:spAutoFit/>
          </a:bodyPr>
          <a:lstStyle/>
          <a:p>
            <a:r>
              <a:rPr lang="en-US" sz="10700" dirty="0" smtClean="0">
                <a:solidFill>
                  <a:srgbClr val="009FE3"/>
                </a:solidFill>
                <a:latin typeface="Gill Sans MT Light"/>
                <a:cs typeface="Gill Sans MT Light"/>
              </a:rPr>
              <a:t>02</a:t>
            </a:r>
            <a:endParaRPr lang="en-US" sz="10700" dirty="0">
              <a:solidFill>
                <a:srgbClr val="009FE3"/>
              </a:solidFill>
              <a:latin typeface="Gill Sans MT Light"/>
              <a:cs typeface="Gill Sans MT Light"/>
            </a:endParaRPr>
          </a:p>
        </p:txBody>
      </p:sp>
      <p:cxnSp>
        <p:nvCxnSpPr>
          <p:cNvPr id="15" name="Straight Connector 14"/>
          <p:cNvCxnSpPr/>
          <p:nvPr/>
        </p:nvCxnSpPr>
        <p:spPr>
          <a:xfrm>
            <a:off x="772319" y="2047935"/>
            <a:ext cx="9220200" cy="1588"/>
          </a:xfrm>
          <a:prstGeom prst="line">
            <a:avLst/>
          </a:prstGeom>
          <a:ln w="317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idx="4294967295"/>
          </p:nvPr>
        </p:nvSpPr>
        <p:spPr>
          <a:xfrm>
            <a:off x="0" y="812800"/>
            <a:ext cx="9618663" cy="454025"/>
          </a:xfrm>
          <a:prstGeom prst="rect">
            <a:avLst/>
          </a:prstGeom>
        </p:spPr>
        <p:txBody>
          <a:bodyPr/>
          <a:lstStyle/>
          <a:p>
            <a:r>
              <a:rPr lang="en-US" dirty="0" smtClean="0">
                <a:latin typeface="Gill Sans MT Light"/>
                <a:cs typeface="Gill Sans MT Light"/>
              </a:rPr>
              <a:t>  </a:t>
            </a:r>
            <a:endParaRPr lang="en-US" dirty="0">
              <a:latin typeface="Gill Sans MT Light"/>
              <a:cs typeface="Gill Sans MT Light"/>
            </a:endParaRPr>
          </a:p>
        </p:txBody>
      </p:sp>
      <p:cxnSp>
        <p:nvCxnSpPr>
          <p:cNvPr id="3" name="Straight Connector 2"/>
          <p:cNvCxnSpPr/>
          <p:nvPr/>
        </p:nvCxnSpPr>
        <p:spPr>
          <a:xfrm flipH="1">
            <a:off x="772319" y="2269257"/>
            <a:ext cx="3779912" cy="0"/>
          </a:xfrm>
          <a:prstGeom prst="line">
            <a:avLst/>
          </a:prstGeom>
          <a:ln>
            <a:solidFill>
              <a:srgbClr val="1D3176"/>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71525" y="4573513"/>
            <a:ext cx="3779912" cy="0"/>
          </a:xfrm>
          <a:prstGeom prst="line">
            <a:avLst/>
          </a:prstGeom>
          <a:ln>
            <a:solidFill>
              <a:srgbClr val="1D3176"/>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87440" y="1827917"/>
            <a:ext cx="9813463" cy="369332"/>
          </a:xfrm>
          <a:prstGeom prst="rect">
            <a:avLst/>
          </a:prstGeom>
          <a:noFill/>
        </p:spPr>
        <p:txBody>
          <a:bodyPr wrap="square" lIns="0" tIns="0" rIns="0" bIns="0" rtlCol="0">
            <a:spAutoFit/>
          </a:bodyPr>
          <a:lstStyle/>
          <a:p>
            <a:pPr>
              <a:spcAft>
                <a:spcPts val="600"/>
              </a:spcAft>
            </a:pPr>
            <a:r>
              <a:rPr lang="en-US" sz="2400" b="1" dirty="0" smtClean="0">
                <a:solidFill>
                  <a:prstClr val="black"/>
                </a:solidFill>
                <a:latin typeface="Gill Sans MT Light"/>
                <a:cs typeface="Gill Sans MT Light"/>
              </a:rPr>
              <a:t>¿</a:t>
            </a:r>
            <a:r>
              <a:rPr lang="en-US" sz="2400" b="1" dirty="0" err="1" smtClean="0">
                <a:solidFill>
                  <a:prstClr val="black"/>
                </a:solidFill>
                <a:latin typeface="Gill Sans MT Light"/>
                <a:cs typeface="Gill Sans MT Light"/>
              </a:rPr>
              <a:t>Qué</a:t>
            </a:r>
            <a:r>
              <a:rPr lang="en-US" sz="2400" b="1" dirty="0" smtClean="0">
                <a:solidFill>
                  <a:prstClr val="black"/>
                </a:solidFill>
                <a:latin typeface="Gill Sans MT Light"/>
                <a:cs typeface="Gill Sans MT Light"/>
              </a:rPr>
              <a:t> </a:t>
            </a:r>
            <a:r>
              <a:rPr lang="en-US" sz="2400" b="1" dirty="0" err="1" smtClean="0">
                <a:solidFill>
                  <a:prstClr val="black"/>
                </a:solidFill>
                <a:latin typeface="Gill Sans MT Light"/>
                <a:cs typeface="Gill Sans MT Light"/>
              </a:rPr>
              <a:t>es</a:t>
            </a:r>
            <a:r>
              <a:rPr lang="en-US" sz="2400" b="1" dirty="0" smtClean="0">
                <a:solidFill>
                  <a:prstClr val="black"/>
                </a:solidFill>
                <a:latin typeface="Gill Sans MT Light"/>
                <a:cs typeface="Gill Sans MT Light"/>
              </a:rPr>
              <a:t> el </a:t>
            </a:r>
            <a:r>
              <a:rPr lang="en-US" sz="2400" b="1" dirty="0" err="1" smtClean="0">
                <a:solidFill>
                  <a:prstClr val="black"/>
                </a:solidFill>
                <a:latin typeface="Gill Sans MT Light"/>
                <a:cs typeface="Gill Sans MT Light"/>
              </a:rPr>
              <a:t>microsimulador</a:t>
            </a:r>
            <a:r>
              <a:rPr lang="en-US" sz="2400" b="1" dirty="0" smtClean="0">
                <a:solidFill>
                  <a:prstClr val="black"/>
                </a:solidFill>
                <a:latin typeface="Gill Sans MT Light"/>
                <a:cs typeface="Gill Sans MT Light"/>
              </a:rPr>
              <a:t> de IRPF?</a:t>
            </a:r>
            <a:endParaRPr lang="en-US" sz="2400" b="1" dirty="0">
              <a:solidFill>
                <a:prstClr val="black"/>
              </a:solidFill>
              <a:latin typeface="Gill Sans MT Light"/>
              <a:cs typeface="Gill Sans MT Light"/>
            </a:endParaRPr>
          </a:p>
        </p:txBody>
      </p:sp>
    </p:spTree>
    <p:extLst>
      <p:ext uri="{BB962C8B-B14F-4D97-AF65-F5344CB8AC3E}">
        <p14:creationId xmlns:p14="http://schemas.microsoft.com/office/powerpoint/2010/main" xmlns="" val="26601807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Mínimos</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Mínimo</a:t>
            </a:r>
            <a:r>
              <a:rPr lang="en-US" dirty="0" smtClean="0">
                <a:solidFill>
                  <a:srgbClr val="009FE3"/>
                </a:solidFill>
                <a:latin typeface="Gill Sans MT Light"/>
                <a:cs typeface="Gill Sans MT Light"/>
              </a:rPr>
              <a:t> del </a:t>
            </a:r>
            <a:r>
              <a:rPr lang="en-US" dirty="0" err="1" smtClean="0">
                <a:solidFill>
                  <a:srgbClr val="009FE3"/>
                </a:solidFill>
                <a:latin typeface="Gill Sans MT Light"/>
                <a:cs typeface="Gill Sans MT Light"/>
              </a:rPr>
              <a:t>contribuyente</a:t>
            </a:r>
            <a:endParaRPr lang="en-US" dirty="0">
              <a:solidFill>
                <a:srgbClr val="009FE3"/>
              </a:solidFill>
              <a:latin typeface="Gill Sans MT Light"/>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6" name="Imagen 2"/>
          <p:cNvPicPr>
            <a:picLocks noChangeAspect="1"/>
          </p:cNvPicPr>
          <p:nvPr/>
        </p:nvPicPr>
        <p:blipFill>
          <a:blip r:embed="rId2"/>
          <a:stretch>
            <a:fillRect/>
          </a:stretch>
        </p:blipFill>
        <p:spPr>
          <a:xfrm>
            <a:off x="282697" y="1693193"/>
            <a:ext cx="9810750" cy="4895850"/>
          </a:xfrm>
          <a:prstGeom prst="rect">
            <a:avLst/>
          </a:prstGeom>
          <a:ln>
            <a:solidFill>
              <a:schemeClr val="tx1"/>
            </a:solidFill>
          </a:ln>
        </p:spPr>
      </p:pic>
    </p:spTree>
    <p:extLst>
      <p:ext uri="{BB962C8B-B14F-4D97-AF65-F5344CB8AC3E}">
        <p14:creationId xmlns:p14="http://schemas.microsoft.com/office/powerpoint/2010/main" xmlns="" val="8567742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Mínimos</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Mínimo</a:t>
            </a:r>
            <a:r>
              <a:rPr lang="en-US" dirty="0" smtClean="0">
                <a:solidFill>
                  <a:srgbClr val="009FE3"/>
                </a:solidFill>
                <a:latin typeface="Gill Sans MT Light"/>
                <a:cs typeface="Gill Sans MT Light"/>
              </a:rPr>
              <a:t> del </a:t>
            </a:r>
            <a:r>
              <a:rPr lang="en-US" dirty="0" err="1" smtClean="0">
                <a:solidFill>
                  <a:srgbClr val="009FE3"/>
                </a:solidFill>
                <a:latin typeface="Gill Sans MT Light"/>
                <a:cs typeface="Gill Sans MT Light"/>
              </a:rPr>
              <a:t>contribuyente</a:t>
            </a:r>
            <a:r>
              <a:rPr lang="en-US" dirty="0" smtClean="0">
                <a:solidFill>
                  <a:srgbClr val="009FE3"/>
                </a:solidFill>
                <a:latin typeface="Gill Sans MT Light"/>
                <a:cs typeface="Gill Sans MT Light"/>
              </a:rPr>
              <a:t>.</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Existen </a:t>
            </a:r>
            <a:r>
              <a:rPr lang="es-ES" sz="1600" dirty="0">
                <a:solidFill>
                  <a:srgbClr val="283583"/>
                </a:solidFill>
                <a:ea typeface="Verdana" pitchFamily="34" charset="0"/>
                <a:cs typeface="Verdana" pitchFamily="34" charset="0"/>
              </a:rPr>
              <a:t>parámetros con los </a:t>
            </a:r>
            <a:r>
              <a:rPr lang="es-ES" sz="1600" b="1" dirty="0">
                <a:solidFill>
                  <a:srgbClr val="283583"/>
                </a:solidFill>
                <a:ea typeface="Verdana" pitchFamily="34" charset="0"/>
                <a:cs typeface="Verdana" pitchFamily="34" charset="0"/>
              </a:rPr>
              <a:t>importes</a:t>
            </a:r>
            <a:r>
              <a:rPr lang="es-ES" sz="1600" dirty="0">
                <a:solidFill>
                  <a:srgbClr val="283583"/>
                </a:solidFill>
                <a:ea typeface="Verdana" pitchFamily="34" charset="0"/>
                <a:cs typeface="Verdana" pitchFamily="34" charset="0"/>
              </a:rPr>
              <a:t> y con la </a:t>
            </a:r>
            <a:r>
              <a:rPr lang="es-ES" sz="1600" b="1" dirty="0">
                <a:solidFill>
                  <a:srgbClr val="283583"/>
                </a:solidFill>
                <a:ea typeface="Verdana" pitchFamily="34" charset="0"/>
                <a:cs typeface="Verdana" pitchFamily="34" charset="0"/>
              </a:rPr>
              <a:t>forma de aplicación </a:t>
            </a:r>
            <a:r>
              <a:rPr lang="es-ES" sz="1600" dirty="0">
                <a:solidFill>
                  <a:srgbClr val="283583"/>
                </a:solidFill>
                <a:ea typeface="Verdana" pitchFamily="34" charset="0"/>
                <a:cs typeface="Verdana" pitchFamily="34" charset="0"/>
              </a:rPr>
              <a:t>para cada uno de los conceptos en los que se divide el mínimo del contribuyente:</a:t>
            </a:r>
          </a:p>
          <a:p>
            <a:pPr marL="1297853" lvl="3" indent="-34290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Cuantía </a:t>
            </a:r>
            <a:r>
              <a:rPr lang="es-ES" sz="1600" dirty="0" smtClean="0">
                <a:solidFill>
                  <a:srgbClr val="283583"/>
                </a:solidFill>
                <a:ea typeface="Verdana" pitchFamily="34" charset="0"/>
                <a:cs typeface="Verdana" pitchFamily="34" charset="0"/>
              </a:rPr>
              <a:t>general.</a:t>
            </a:r>
            <a:endParaRPr lang="es-ES" sz="1600" dirty="0">
              <a:solidFill>
                <a:srgbClr val="283583"/>
              </a:solidFill>
              <a:ea typeface="Verdana" pitchFamily="34" charset="0"/>
              <a:cs typeface="Verdana" pitchFamily="34" charset="0"/>
            </a:endParaRPr>
          </a:p>
          <a:p>
            <a:pPr marL="1297853" lvl="3" indent="-34290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Incremento por </a:t>
            </a:r>
            <a:r>
              <a:rPr lang="es-ES" sz="1600" dirty="0" smtClean="0">
                <a:solidFill>
                  <a:srgbClr val="283583"/>
                </a:solidFill>
                <a:ea typeface="Verdana" pitchFamily="34" charset="0"/>
                <a:cs typeface="Verdana" pitchFamily="34" charset="0"/>
              </a:rPr>
              <a:t>edad.</a:t>
            </a:r>
            <a:endParaRPr lang="es-ES" sz="1600" dirty="0">
              <a:solidFill>
                <a:srgbClr val="283583"/>
              </a:solidFill>
              <a:ea typeface="Verdana" pitchFamily="34" charset="0"/>
              <a:cs typeface="Verdana" pitchFamily="34" charset="0"/>
            </a:endParaRPr>
          </a:p>
          <a:p>
            <a:pPr marL="1297853" lvl="3" indent="-34290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Incremento por </a:t>
            </a:r>
            <a:r>
              <a:rPr lang="es-ES" sz="1600" dirty="0" smtClean="0">
                <a:solidFill>
                  <a:srgbClr val="283583"/>
                </a:solidFill>
                <a:ea typeface="Verdana" pitchFamily="34" charset="0"/>
                <a:cs typeface="Verdana" pitchFamily="34" charset="0"/>
              </a:rPr>
              <a:t>asistencia.</a:t>
            </a:r>
          </a:p>
          <a:p>
            <a:pPr marL="954953" lvl="3" algn="just" eaLnBrk="0" hangingPunct="0">
              <a:spcBef>
                <a:spcPct val="20000"/>
              </a:spcBef>
              <a:buClr>
                <a:srgbClr val="1D3176"/>
              </a:buClr>
              <a:buSzPct val="100000"/>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b="1" dirty="0">
                <a:solidFill>
                  <a:srgbClr val="283583"/>
                </a:solidFill>
                <a:ea typeface="Verdana" pitchFamily="34" charset="0"/>
                <a:cs typeface="Verdana" pitchFamily="34" charset="0"/>
              </a:rPr>
              <a:t>Forma de </a:t>
            </a:r>
            <a:r>
              <a:rPr lang="es-ES" sz="1600" b="1" dirty="0" smtClean="0">
                <a:solidFill>
                  <a:srgbClr val="283583"/>
                </a:solidFill>
                <a:ea typeface="Verdana" pitchFamily="34" charset="0"/>
                <a:cs typeface="Verdana" pitchFamily="34" charset="0"/>
              </a:rPr>
              <a:t>aplicación:</a:t>
            </a:r>
            <a:endParaRPr lang="es-ES" sz="1600" b="1" dirty="0">
              <a:solidFill>
                <a:srgbClr val="283583"/>
              </a:solidFill>
              <a:ea typeface="Verdana" pitchFamily="34" charset="0"/>
              <a:cs typeface="Verdana" pitchFamily="34" charset="0"/>
            </a:endParaRPr>
          </a:p>
          <a:p>
            <a:pPr marL="1297853" lvl="3" indent="-34290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Reducción de la base imponible </a:t>
            </a:r>
            <a:r>
              <a:rPr lang="es-ES" sz="1600" dirty="0" smtClean="0">
                <a:solidFill>
                  <a:srgbClr val="283583"/>
                </a:solidFill>
                <a:ea typeface="Verdana" pitchFamily="34" charset="0"/>
                <a:cs typeface="Verdana" pitchFamily="34" charset="0"/>
              </a:rPr>
              <a:t>general.</a:t>
            </a:r>
            <a:endParaRPr lang="es-ES" sz="1600" dirty="0">
              <a:solidFill>
                <a:srgbClr val="283583"/>
              </a:solidFill>
              <a:ea typeface="Verdana" pitchFamily="34" charset="0"/>
              <a:cs typeface="Verdana" pitchFamily="34" charset="0"/>
            </a:endParaRPr>
          </a:p>
          <a:p>
            <a:pPr marL="1297853" lvl="3" indent="-34290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Reducción de la base imponible general con resto a la base imponible del </a:t>
            </a:r>
            <a:r>
              <a:rPr lang="es-ES" sz="1600" dirty="0" smtClean="0">
                <a:solidFill>
                  <a:srgbClr val="283583"/>
                </a:solidFill>
                <a:ea typeface="Verdana" pitchFamily="34" charset="0"/>
                <a:cs typeface="Verdana" pitchFamily="34" charset="0"/>
              </a:rPr>
              <a:t>ahorro.</a:t>
            </a:r>
            <a:endParaRPr lang="es-ES" sz="1600" dirty="0">
              <a:solidFill>
                <a:srgbClr val="283583"/>
              </a:solidFill>
              <a:ea typeface="Verdana" pitchFamily="34" charset="0"/>
              <a:cs typeface="Verdana" pitchFamily="34" charset="0"/>
            </a:endParaRPr>
          </a:p>
          <a:p>
            <a:pPr marL="1297853" lvl="3" indent="-34290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Tipo </a:t>
            </a:r>
            <a:r>
              <a:rPr lang="es-ES" sz="1600" dirty="0" smtClean="0">
                <a:solidFill>
                  <a:srgbClr val="283583"/>
                </a:solidFill>
                <a:ea typeface="Verdana" pitchFamily="34" charset="0"/>
                <a:cs typeface="Verdana" pitchFamily="34" charset="0"/>
              </a:rPr>
              <a:t>cero. </a:t>
            </a:r>
            <a:endParaRPr lang="es-ES" sz="1600" dirty="0">
              <a:solidFill>
                <a:srgbClr val="283583"/>
              </a:solidFill>
              <a:ea typeface="Verdana" pitchFamily="34" charset="0"/>
              <a:cs typeface="Verdana" pitchFamily="34" charset="0"/>
            </a:endParaRPr>
          </a:p>
          <a:p>
            <a:pPr marL="1297853" lvl="3" indent="-34290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Deducción en </a:t>
            </a:r>
            <a:r>
              <a:rPr lang="es-ES" sz="1600" dirty="0" smtClean="0">
                <a:solidFill>
                  <a:srgbClr val="283583"/>
                </a:solidFill>
                <a:ea typeface="Verdana" pitchFamily="34" charset="0"/>
                <a:cs typeface="Verdana" pitchFamily="34" charset="0"/>
              </a:rPr>
              <a:t>cuota.</a:t>
            </a:r>
            <a:endParaRPr 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Suponemos para un mismo concepto idéntica forma de aplicación en la parte estatal que en la autonómica.</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Podemos aplicar las mismas cuantías estatales a todas las comunidades autónomas seleccionando “Sí se aplica” en “Replicar parámetros estatales en CCAA”.</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782424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Mínimos</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Mínimo</a:t>
            </a:r>
            <a:r>
              <a:rPr lang="en-US" dirty="0" smtClean="0">
                <a:solidFill>
                  <a:srgbClr val="009FE3"/>
                </a:solidFill>
                <a:latin typeface="Gill Sans MT Light"/>
                <a:cs typeface="Gill Sans MT Light"/>
              </a:rPr>
              <a:t> del </a:t>
            </a:r>
            <a:r>
              <a:rPr lang="en-US" dirty="0" err="1" smtClean="0">
                <a:solidFill>
                  <a:srgbClr val="009FE3"/>
                </a:solidFill>
                <a:latin typeface="Gill Sans MT Light"/>
                <a:cs typeface="Gill Sans MT Light"/>
              </a:rPr>
              <a:t>contribuyente</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954953" lvl="3"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Se </a:t>
            </a:r>
            <a:r>
              <a:rPr lang="es-ES" sz="1600" dirty="0">
                <a:solidFill>
                  <a:srgbClr val="283583"/>
                </a:solidFill>
                <a:ea typeface="Verdana" pitchFamily="34" charset="0"/>
                <a:cs typeface="Verdana" pitchFamily="34" charset="0"/>
              </a:rPr>
              <a:t>calcula el mínimo del contribuyente de acuerdo a su edad y la de su cónyuge en el caso de que el declarante esté casado y la declaración sea conjunta. </a:t>
            </a:r>
            <a:endParaRPr lang="es-ES" sz="1600" dirty="0" smtClean="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No </a:t>
            </a:r>
            <a:r>
              <a:rPr lang="es-ES" sz="1600" dirty="0">
                <a:solidFill>
                  <a:srgbClr val="283583"/>
                </a:solidFill>
                <a:ea typeface="Verdana" pitchFamily="34" charset="0"/>
                <a:cs typeface="Verdana" pitchFamily="34" charset="0"/>
              </a:rPr>
              <a:t>se tiene en cuenta el importe que aparece en la muestra. </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782424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Mínimos</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Mínimo</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por</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descendientes</a:t>
            </a:r>
            <a:r>
              <a:rPr lang="en-US" dirty="0" smtClean="0">
                <a:solidFill>
                  <a:srgbClr val="009FE3"/>
                </a:solidFill>
                <a:latin typeface="Gill Sans MT Light"/>
                <a:cs typeface="Gill Sans MT Light"/>
              </a:rPr>
              <a:t>.</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67446" y="1765201"/>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954953" lvl="3"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Para </a:t>
            </a:r>
            <a:r>
              <a:rPr lang="es-ES" sz="1600" dirty="0">
                <a:solidFill>
                  <a:srgbClr val="283583"/>
                </a:solidFill>
                <a:ea typeface="Verdana" pitchFamily="34" charset="0"/>
                <a:cs typeface="Verdana" pitchFamily="34" charset="0"/>
              </a:rPr>
              <a:t>el cálculo del mínimo por descendientes necesitamos crear en la base de datos que utilizamos para la simulación variables que nos indiquen si los hijos son por entero o son por mitad y el orden en el que aparecen. </a:t>
            </a:r>
            <a:endParaRPr lang="es-ES" sz="1600" dirty="0" smtClean="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Esto </a:t>
            </a:r>
            <a:r>
              <a:rPr lang="es-ES" sz="1600" dirty="0">
                <a:solidFill>
                  <a:srgbClr val="283583"/>
                </a:solidFill>
                <a:ea typeface="Verdana" pitchFamily="34" charset="0"/>
                <a:cs typeface="Verdana" pitchFamily="34" charset="0"/>
              </a:rPr>
              <a:t>se hace en base a las variables relativas al número de descendientes y a la partida mínimo por descendientes que aparece en la muestra.</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328786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Escalas</a:t>
            </a:r>
            <a:r>
              <a:rPr lang="en-US" dirty="0" smtClean="0">
                <a:solidFill>
                  <a:srgbClr val="009FE3"/>
                </a:solidFill>
                <a:latin typeface="Gill Sans MT Light"/>
                <a:cs typeface="Gill Sans MT Light"/>
              </a:rPr>
              <a:t> de gravamen</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2567524"/>
            <a:ext cx="4593754" cy="499532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Tarifas estatales. </a:t>
            </a:r>
            <a:endParaRPr lang="es-ES" sz="1600" dirty="0">
              <a:solidFill>
                <a:srgbClr val="283583"/>
              </a:solidFill>
              <a:ea typeface="Verdana" pitchFamily="34" charset="0"/>
              <a:cs typeface="Verdana" pitchFamily="34" charset="0"/>
            </a:endParaRPr>
          </a:p>
          <a:p>
            <a:pPr marL="1297853" lvl="3" indent="-34290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Parámetros </a:t>
            </a:r>
            <a:r>
              <a:rPr lang="es-ES" sz="1600" dirty="0" smtClean="0">
                <a:solidFill>
                  <a:srgbClr val="283583"/>
                </a:solidFill>
                <a:ea typeface="Verdana" pitchFamily="34" charset="0"/>
                <a:cs typeface="Verdana" pitchFamily="34" charset="0"/>
              </a:rPr>
              <a:t>generales.</a:t>
            </a:r>
            <a:endParaRPr lang="es-ES" sz="1600" dirty="0">
              <a:solidFill>
                <a:srgbClr val="283583"/>
              </a:solidFill>
              <a:ea typeface="Verdana" pitchFamily="34" charset="0"/>
              <a:cs typeface="Verdana" pitchFamily="34" charset="0"/>
            </a:endParaRPr>
          </a:p>
          <a:p>
            <a:pPr marL="1297853" lvl="3" indent="-342900" algn="just" eaLnBrk="0" hangingPunct="0">
              <a:spcBef>
                <a:spcPct val="20000"/>
              </a:spcBef>
              <a:buClr>
                <a:srgbClr val="1D3176"/>
              </a:buClr>
              <a:buSzPct val="100000"/>
              <a:buFont typeface="Courier New" pitchFamily="49" charset="0"/>
              <a:buChar char="o"/>
            </a:pPr>
            <a:r>
              <a:rPr lang="es-ES" sz="1600" dirty="0" smtClean="0">
                <a:solidFill>
                  <a:srgbClr val="283583"/>
                </a:solidFill>
                <a:ea typeface="Verdana" pitchFamily="34" charset="0"/>
                <a:cs typeface="Verdana" pitchFamily="34" charset="0"/>
              </a:rPr>
              <a:t>Rendimientos.</a:t>
            </a:r>
          </a:p>
          <a:p>
            <a:pPr marL="954953" lvl="3" algn="just" eaLnBrk="0" hangingPunct="0">
              <a:spcBef>
                <a:spcPct val="20000"/>
              </a:spcBef>
              <a:buClr>
                <a:srgbClr val="1D3176"/>
              </a:buClr>
              <a:buSzPct val="100000"/>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Tarifas autonómicas:</a:t>
            </a:r>
          </a:p>
          <a:p>
            <a:pPr marL="1297853" lvl="2" indent="-342900" algn="just" eaLnBrk="0" hangingPunct="0">
              <a:spcBef>
                <a:spcPct val="20000"/>
              </a:spcBef>
              <a:buClr>
                <a:srgbClr val="1D3176"/>
              </a:buClr>
              <a:buSzPct val="100000"/>
              <a:buFont typeface="Courier New" pitchFamily="49" charset="0"/>
              <a:buChar char="o"/>
            </a:pPr>
            <a:r>
              <a:rPr lang="es-ES" sz="1600" dirty="0" smtClean="0">
                <a:solidFill>
                  <a:srgbClr val="283583"/>
                </a:solidFill>
                <a:ea typeface="Verdana" pitchFamily="34" charset="0"/>
                <a:cs typeface="Verdana" pitchFamily="34" charset="0"/>
              </a:rPr>
              <a:t>Aplicar tarifas estatales.</a:t>
            </a:r>
          </a:p>
          <a:p>
            <a:pPr marL="1297853" lvl="2" indent="-342900" algn="just" eaLnBrk="0" hangingPunct="0">
              <a:spcBef>
                <a:spcPct val="20000"/>
              </a:spcBef>
              <a:buClr>
                <a:srgbClr val="1D3176"/>
              </a:buClr>
              <a:buSzPct val="100000"/>
              <a:buFont typeface="Courier New" pitchFamily="49" charset="0"/>
              <a:buChar char="o"/>
            </a:pPr>
            <a:r>
              <a:rPr lang="es-ES" sz="1600" dirty="0" smtClean="0">
                <a:solidFill>
                  <a:srgbClr val="283583"/>
                </a:solidFill>
                <a:ea typeface="Verdana" pitchFamily="34" charset="0"/>
                <a:cs typeface="Verdana" pitchFamily="34" charset="0"/>
              </a:rPr>
              <a:t>Andalucía</a:t>
            </a:r>
          </a:p>
          <a:p>
            <a:pPr marL="1795607" lvl="3" indent="-342900" algn="just" eaLnBrk="0" hangingPunct="0">
              <a:spcBef>
                <a:spcPct val="20000"/>
              </a:spcBef>
              <a:buClr>
                <a:srgbClr val="1D3176"/>
              </a:buClr>
              <a:buSzPct val="100000"/>
              <a:buFont typeface="Courier New" pitchFamily="49" charset="0"/>
              <a:buChar char="o"/>
            </a:pPr>
            <a:r>
              <a:rPr lang="es-ES" sz="1600" dirty="0" smtClean="0">
                <a:solidFill>
                  <a:srgbClr val="283583"/>
                </a:solidFill>
                <a:ea typeface="Verdana" pitchFamily="34" charset="0"/>
                <a:cs typeface="Verdana" pitchFamily="34" charset="0"/>
              </a:rPr>
              <a:t>Parte general de a renta.</a:t>
            </a:r>
          </a:p>
          <a:p>
            <a:pPr marL="1795607" lvl="3" indent="-342900" algn="just" eaLnBrk="0" hangingPunct="0">
              <a:spcBef>
                <a:spcPct val="20000"/>
              </a:spcBef>
              <a:buClr>
                <a:srgbClr val="1D3176"/>
              </a:buClr>
              <a:buSzPct val="100000"/>
              <a:buFont typeface="Courier New" pitchFamily="49" charset="0"/>
              <a:buChar char="o"/>
            </a:pPr>
            <a:r>
              <a:rPr lang="es-ES" sz="1600" dirty="0" smtClean="0">
                <a:solidFill>
                  <a:srgbClr val="283583"/>
                </a:solidFill>
                <a:ea typeface="Verdana" pitchFamily="34" charset="0"/>
                <a:cs typeface="Verdana" pitchFamily="34" charset="0"/>
              </a:rPr>
              <a:t>Parte especial de la renta.</a:t>
            </a:r>
          </a:p>
          <a:p>
            <a:pPr marL="1297853" lvl="2" indent="-342900" algn="just" eaLnBrk="0" hangingPunct="0">
              <a:spcBef>
                <a:spcPct val="20000"/>
              </a:spcBef>
              <a:buClr>
                <a:srgbClr val="1D3176"/>
              </a:buClr>
              <a:buSzPct val="100000"/>
              <a:buFont typeface="Courier New" pitchFamily="49" charset="0"/>
              <a:buChar char="o"/>
            </a:pPr>
            <a:r>
              <a:rPr lang="es-ES" sz="1600" dirty="0" smtClean="0">
                <a:solidFill>
                  <a:srgbClr val="283583"/>
                </a:solidFill>
                <a:ea typeface="Verdana" pitchFamily="34" charset="0"/>
                <a:cs typeface="Verdana" pitchFamily="34" charset="0"/>
              </a:rPr>
              <a:t>Aragón</a:t>
            </a:r>
          </a:p>
          <a:p>
            <a:pPr marL="1795607" lvl="3" indent="-342900" algn="just" eaLnBrk="0" hangingPunct="0">
              <a:spcBef>
                <a:spcPct val="20000"/>
              </a:spcBef>
              <a:buClr>
                <a:srgbClr val="1D3176"/>
              </a:buClr>
              <a:buSzPct val="100000"/>
              <a:buFont typeface="Courier New" pitchFamily="49" charset="0"/>
              <a:buChar char="o"/>
            </a:pPr>
            <a:r>
              <a:rPr lang="es-ES" sz="1600" dirty="0" smtClean="0">
                <a:solidFill>
                  <a:srgbClr val="283583"/>
                </a:solidFill>
                <a:ea typeface="Verdana" pitchFamily="34" charset="0"/>
                <a:cs typeface="Verdana" pitchFamily="34" charset="0"/>
              </a:rPr>
              <a:t>Parte general de la renta.</a:t>
            </a:r>
          </a:p>
          <a:p>
            <a:pPr marL="1795607" lvl="3" indent="-342900" algn="just" eaLnBrk="0" hangingPunct="0">
              <a:spcBef>
                <a:spcPct val="20000"/>
              </a:spcBef>
              <a:buClr>
                <a:srgbClr val="1D3176"/>
              </a:buClr>
              <a:buSzPct val="100000"/>
              <a:buFont typeface="Courier New" pitchFamily="49" charset="0"/>
              <a:buChar char="o"/>
            </a:pPr>
            <a:r>
              <a:rPr lang="es-ES" sz="1600" dirty="0" smtClean="0">
                <a:solidFill>
                  <a:srgbClr val="283583"/>
                </a:solidFill>
                <a:ea typeface="Verdana" pitchFamily="34" charset="0"/>
                <a:cs typeface="Verdana" pitchFamily="34" charset="0"/>
              </a:rPr>
              <a:t>Parte especial de la renta.</a:t>
            </a:r>
          </a:p>
          <a:p>
            <a:pPr marL="1297853" lvl="2" indent="-342900" algn="just" eaLnBrk="0" hangingPunct="0">
              <a:spcBef>
                <a:spcPct val="20000"/>
              </a:spcBef>
              <a:buClr>
                <a:srgbClr val="1D3176"/>
              </a:buClr>
              <a:buSzPct val="100000"/>
              <a:buFont typeface="Courier New" pitchFamily="49" charset="0"/>
              <a:buChar char="o"/>
            </a:pPr>
            <a:r>
              <a:rPr lang="es-ES" sz="1600" dirty="0" smtClean="0">
                <a:solidFill>
                  <a:srgbClr val="283583"/>
                </a:solidFill>
                <a:ea typeface="Verdana" pitchFamily="34" charset="0"/>
                <a:cs typeface="Verdana" pitchFamily="34" charset="0"/>
              </a:rPr>
              <a:t>…….</a:t>
            </a: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
        <p:nvSpPr>
          <p:cNvPr id="5" name="2 Marcador de contenido"/>
          <p:cNvSpPr txBox="1">
            <a:spLocks/>
          </p:cNvSpPr>
          <p:nvPr/>
        </p:nvSpPr>
        <p:spPr bwMode="auto">
          <a:xfrm>
            <a:off x="447775" y="1369977"/>
            <a:ext cx="6162203" cy="611248"/>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En </a:t>
            </a:r>
            <a:r>
              <a:rPr lang="es-ES" sz="1600" dirty="0">
                <a:solidFill>
                  <a:srgbClr val="283583"/>
                </a:solidFill>
                <a:ea typeface="Verdana" pitchFamily="34" charset="0"/>
                <a:cs typeface="Verdana" pitchFamily="34" charset="0"/>
              </a:rPr>
              <a:t>el simulador las escalas de gravamen van en el epígrafe Tarifas.</a:t>
            </a: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pic>
        <p:nvPicPr>
          <p:cNvPr id="6" name="Imagen 6"/>
          <p:cNvPicPr>
            <a:picLocks noChangeAspect="1"/>
          </p:cNvPicPr>
          <p:nvPr/>
        </p:nvPicPr>
        <p:blipFill>
          <a:blip r:embed="rId2"/>
          <a:stretch>
            <a:fillRect/>
          </a:stretch>
        </p:blipFill>
        <p:spPr>
          <a:xfrm>
            <a:off x="4443289" y="1871456"/>
            <a:ext cx="4223435" cy="1392135"/>
          </a:xfrm>
          <a:prstGeom prst="rect">
            <a:avLst/>
          </a:prstGeom>
          <a:ln>
            <a:solidFill>
              <a:schemeClr val="tx1"/>
            </a:solidFill>
          </a:ln>
        </p:spPr>
      </p:pic>
      <p:pic>
        <p:nvPicPr>
          <p:cNvPr id="7" name="Imagen 7"/>
          <p:cNvPicPr>
            <a:picLocks noChangeAspect="1"/>
          </p:cNvPicPr>
          <p:nvPr/>
        </p:nvPicPr>
        <p:blipFill>
          <a:blip r:embed="rId3"/>
          <a:stretch>
            <a:fillRect/>
          </a:stretch>
        </p:blipFill>
        <p:spPr>
          <a:xfrm>
            <a:off x="7072511" y="2800134"/>
            <a:ext cx="3359525" cy="4113863"/>
          </a:xfrm>
          <a:prstGeom prst="rect">
            <a:avLst/>
          </a:prstGeom>
          <a:ln>
            <a:solidFill>
              <a:schemeClr val="tx1"/>
            </a:solidFill>
          </a:ln>
        </p:spPr>
      </p:pic>
    </p:spTree>
    <p:extLst>
      <p:ext uri="{BB962C8B-B14F-4D97-AF65-F5344CB8AC3E}">
        <p14:creationId xmlns:p14="http://schemas.microsoft.com/office/powerpoint/2010/main" xmlns="" val="41328786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Escalas</a:t>
            </a:r>
            <a:r>
              <a:rPr lang="en-US" dirty="0" smtClean="0">
                <a:solidFill>
                  <a:srgbClr val="009FE3"/>
                </a:solidFill>
                <a:latin typeface="Gill Sans MT Light"/>
                <a:cs typeface="Gill Sans MT Light"/>
              </a:rPr>
              <a:t> de gravamen</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03759" y="1864592"/>
            <a:ext cx="4593754" cy="499532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Tarifas estatales no residentes. </a:t>
            </a:r>
            <a:endParaRPr lang="es-ES" sz="1600" dirty="0">
              <a:solidFill>
                <a:srgbClr val="283583"/>
              </a:solidFill>
              <a:ea typeface="Verdana" pitchFamily="34" charset="0"/>
              <a:cs typeface="Verdana" pitchFamily="34" charset="0"/>
            </a:endParaRPr>
          </a:p>
          <a:p>
            <a:pPr marL="1297853" lvl="3" indent="-342900" algn="just" eaLnBrk="0" hangingPunct="0">
              <a:spcBef>
                <a:spcPct val="20000"/>
              </a:spcBef>
              <a:buClr>
                <a:srgbClr val="1D3176"/>
              </a:buClr>
              <a:buSzPct val="100000"/>
              <a:buFont typeface="Courier New" pitchFamily="49" charset="0"/>
              <a:buChar char="o"/>
            </a:pPr>
            <a:r>
              <a:rPr lang="es-ES" sz="1600" dirty="0" smtClean="0">
                <a:solidFill>
                  <a:srgbClr val="283583"/>
                </a:solidFill>
                <a:ea typeface="Verdana" pitchFamily="34" charset="0"/>
                <a:cs typeface="Verdana" pitchFamily="34" charset="0"/>
              </a:rPr>
              <a:t>Parte general de la renta.</a:t>
            </a:r>
          </a:p>
          <a:p>
            <a:pPr marL="1297853" lvl="3" indent="-342900" algn="just" eaLnBrk="0" hangingPunct="0">
              <a:spcBef>
                <a:spcPct val="20000"/>
              </a:spcBef>
              <a:buClr>
                <a:srgbClr val="1D3176"/>
              </a:buClr>
              <a:buSzPct val="100000"/>
              <a:buFont typeface="Courier New" pitchFamily="49" charset="0"/>
              <a:buChar char="o"/>
            </a:pPr>
            <a:r>
              <a:rPr lang="es-ES" sz="1600" dirty="0" smtClean="0">
                <a:solidFill>
                  <a:srgbClr val="283583"/>
                </a:solidFill>
                <a:ea typeface="Verdana" pitchFamily="34" charset="0"/>
                <a:cs typeface="Verdana" pitchFamily="34" charset="0"/>
              </a:rPr>
              <a:t>Parte especial de la renta</a:t>
            </a:r>
            <a:endParaRPr lang="es-ES" sz="1600" dirty="0">
              <a:solidFill>
                <a:srgbClr val="283583"/>
              </a:solidFill>
              <a:ea typeface="Verdana" pitchFamily="34" charset="0"/>
              <a:cs typeface="Verdana" pitchFamily="34" charset="0"/>
            </a:endParaRPr>
          </a:p>
          <a:p>
            <a:pPr marL="954953" lvl="3" algn="just" eaLnBrk="0" hangingPunct="0">
              <a:spcBef>
                <a:spcPct val="20000"/>
              </a:spcBef>
              <a:buClr>
                <a:srgbClr val="1D3176"/>
              </a:buClr>
              <a:buSzPct val="100000"/>
            </a:pPr>
            <a:endParaRPr lang="es-ES" sz="1600" dirty="0">
              <a:solidFill>
                <a:srgbClr val="283583"/>
              </a:solidFill>
              <a:ea typeface="Verdana" pitchFamily="34" charset="0"/>
              <a:cs typeface="Verdana" pitchFamily="34" charset="0"/>
            </a:endParaRPr>
          </a:p>
          <a:p>
            <a:pPr marL="954953" lvl="3" algn="just" eaLnBrk="0" hangingPunct="0">
              <a:spcBef>
                <a:spcPct val="20000"/>
              </a:spcBef>
              <a:buClr>
                <a:srgbClr val="1D3176"/>
              </a:buClr>
              <a:buSzPct val="100000"/>
            </a:pPr>
            <a:endParaRPr lang="es-ES" sz="1600" dirty="0" smtClean="0">
              <a:solidFill>
                <a:srgbClr val="283583"/>
              </a:solidFill>
              <a:ea typeface="Verdana" pitchFamily="34" charset="0"/>
              <a:cs typeface="Verdana" pitchFamily="34" charset="0"/>
            </a:endParaRPr>
          </a:p>
          <a:p>
            <a:pPr marL="954953" lvl="3" algn="just" eaLnBrk="0" hangingPunct="0">
              <a:spcBef>
                <a:spcPct val="20000"/>
              </a:spcBef>
              <a:buClr>
                <a:srgbClr val="1D3176"/>
              </a:buClr>
              <a:buSzPct val="100000"/>
            </a:pPr>
            <a:endParaRPr lang="es-ES" sz="1600" dirty="0" smtClean="0">
              <a:solidFill>
                <a:srgbClr val="283583"/>
              </a:solidFill>
              <a:ea typeface="Verdana" pitchFamily="34" charset="0"/>
              <a:cs typeface="Verdana" pitchFamily="34" charset="0"/>
            </a:endParaRPr>
          </a:p>
          <a:p>
            <a:pPr marL="954953" lvl="3" algn="just" eaLnBrk="0" hangingPunct="0">
              <a:spcBef>
                <a:spcPct val="20000"/>
              </a:spcBef>
              <a:buClr>
                <a:srgbClr val="1D3176"/>
              </a:buClr>
              <a:buSzPct val="100000"/>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Tarifas autonómicas no residentes:</a:t>
            </a:r>
          </a:p>
          <a:p>
            <a:pPr marL="1297853" lvl="2" indent="-342900" algn="just" eaLnBrk="0" hangingPunct="0">
              <a:spcBef>
                <a:spcPct val="20000"/>
              </a:spcBef>
              <a:buClr>
                <a:srgbClr val="1D3176"/>
              </a:buClr>
              <a:buSzPct val="100000"/>
              <a:buFont typeface="Courier New" pitchFamily="49" charset="0"/>
              <a:buChar char="o"/>
            </a:pPr>
            <a:r>
              <a:rPr lang="es-ES" sz="1600" dirty="0" smtClean="0">
                <a:solidFill>
                  <a:srgbClr val="283583"/>
                </a:solidFill>
                <a:ea typeface="Verdana" pitchFamily="34" charset="0"/>
                <a:cs typeface="Verdana" pitchFamily="34" charset="0"/>
              </a:rPr>
              <a:t>Parte general de a renta.</a:t>
            </a:r>
          </a:p>
          <a:p>
            <a:pPr marL="1297853" lvl="2" indent="-342900" algn="just" eaLnBrk="0" hangingPunct="0">
              <a:spcBef>
                <a:spcPct val="20000"/>
              </a:spcBef>
              <a:buClr>
                <a:srgbClr val="1D3176"/>
              </a:buClr>
              <a:buSzPct val="100000"/>
              <a:buFont typeface="Courier New" pitchFamily="49" charset="0"/>
              <a:buChar char="o"/>
            </a:pPr>
            <a:r>
              <a:rPr lang="es-ES" sz="1600" dirty="0" smtClean="0">
                <a:solidFill>
                  <a:srgbClr val="283583"/>
                </a:solidFill>
                <a:ea typeface="Verdana" pitchFamily="34" charset="0"/>
                <a:cs typeface="Verdana" pitchFamily="34" charset="0"/>
              </a:rPr>
              <a:t>Parte especial de la renta.</a:t>
            </a: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8" name="Imagen 6"/>
          <p:cNvPicPr>
            <a:picLocks noChangeAspect="1"/>
          </p:cNvPicPr>
          <p:nvPr/>
        </p:nvPicPr>
        <p:blipFill>
          <a:blip r:embed="rId2"/>
          <a:stretch>
            <a:fillRect/>
          </a:stretch>
        </p:blipFill>
        <p:spPr>
          <a:xfrm>
            <a:off x="4897513" y="1765201"/>
            <a:ext cx="4267200" cy="1495425"/>
          </a:xfrm>
          <a:prstGeom prst="rect">
            <a:avLst/>
          </a:prstGeom>
          <a:ln>
            <a:solidFill>
              <a:schemeClr val="tx1"/>
            </a:solidFill>
          </a:ln>
        </p:spPr>
      </p:pic>
      <p:pic>
        <p:nvPicPr>
          <p:cNvPr id="9" name="Imagen 7"/>
          <p:cNvPicPr>
            <a:picLocks noChangeAspect="1"/>
          </p:cNvPicPr>
          <p:nvPr/>
        </p:nvPicPr>
        <p:blipFill>
          <a:blip r:embed="rId3"/>
          <a:stretch>
            <a:fillRect/>
          </a:stretch>
        </p:blipFill>
        <p:spPr>
          <a:xfrm>
            <a:off x="4884204" y="4091533"/>
            <a:ext cx="4171950" cy="1562100"/>
          </a:xfrm>
          <a:prstGeom prst="rect">
            <a:avLst/>
          </a:prstGeom>
          <a:ln>
            <a:solidFill>
              <a:schemeClr val="tx1"/>
            </a:solidFill>
          </a:ln>
        </p:spPr>
      </p:pic>
    </p:spTree>
    <p:extLst>
      <p:ext uri="{BB962C8B-B14F-4D97-AF65-F5344CB8AC3E}">
        <p14:creationId xmlns:p14="http://schemas.microsoft.com/office/powerpoint/2010/main" xmlns="" val="25851955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Escalas</a:t>
            </a:r>
            <a:r>
              <a:rPr lang="en-US" dirty="0" smtClean="0">
                <a:solidFill>
                  <a:srgbClr val="009FE3"/>
                </a:solidFill>
                <a:latin typeface="Gill Sans MT Light"/>
                <a:cs typeface="Gill Sans MT Light"/>
              </a:rPr>
              <a:t> de gravamen</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549177"/>
            <a:ext cx="9922346" cy="1008112"/>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954953" lvl="3" algn="just" eaLnBrk="0" hangingPunct="0">
              <a:spcBef>
                <a:spcPct val="20000"/>
              </a:spcBef>
              <a:buClr>
                <a:srgbClr val="1D3176"/>
              </a:buClr>
              <a:buSzPct val="150000"/>
            </a:pPr>
            <a:endParaRPr lang="es-ES" sz="1600" dirty="0" smtClean="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Tenemos como parámetros de las escalas de gravamen el límite inferior de cada tramo y el tipo de gravamen para ese tramo.</a:t>
            </a:r>
          </a:p>
          <a:p>
            <a:pPr marL="302346" indent="-342900" algn="just" eaLnBrk="0" hangingPunct="0">
              <a:spcBef>
                <a:spcPct val="20000"/>
              </a:spcBef>
              <a:buClr>
                <a:srgbClr val="1D3176"/>
              </a:buClr>
              <a:buSzPct val="150000"/>
              <a:buFont typeface="Wingdings" pitchFamily="2" charset="2"/>
              <a:buChar char="§"/>
            </a:pPr>
            <a:endParaRPr lang="es-ES" sz="1600" dirty="0" smtClean="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smtClean="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smtClean="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xmlns="" val="568311531"/>
              </p:ext>
            </p:extLst>
          </p:nvPr>
        </p:nvGraphicFramePr>
        <p:xfrm>
          <a:off x="2391991" y="2845321"/>
          <a:ext cx="4104456" cy="2804160"/>
        </p:xfrm>
        <a:graphic>
          <a:graphicData uri="http://schemas.openxmlformats.org/drawingml/2006/table">
            <a:tbl>
              <a:tblPr firstRow="1" bandRow="1">
                <a:tableStyleId>{5C22544A-7EE6-4342-B048-85BDC9FD1C3A}</a:tableStyleId>
              </a:tblPr>
              <a:tblGrid>
                <a:gridCol w="2052228"/>
                <a:gridCol w="2052228"/>
              </a:tblGrid>
              <a:tr h="370840">
                <a:tc>
                  <a:txBody>
                    <a:bodyPr/>
                    <a:lstStyle/>
                    <a:p>
                      <a:pPr algn="ctr"/>
                      <a:r>
                        <a:rPr lang="es-ES" sz="1600" kern="1200" dirty="0" smtClean="0">
                          <a:solidFill>
                            <a:schemeClr val="bg1"/>
                          </a:solidFill>
                          <a:latin typeface="+mn-lt"/>
                          <a:ea typeface="Verdana" pitchFamily="34" charset="0"/>
                          <a:cs typeface="Verdana" pitchFamily="34" charset="0"/>
                        </a:rPr>
                        <a:t>Base liquidable desde euros</a:t>
                      </a:r>
                      <a:endParaRPr lang="es-ES" sz="1600" kern="1200" dirty="0">
                        <a:solidFill>
                          <a:schemeClr val="bg1"/>
                        </a:solidFill>
                        <a:latin typeface="+mn-lt"/>
                        <a:ea typeface="Verdana" pitchFamily="34" charset="0"/>
                        <a:cs typeface="Verdana" pitchFamily="34" charset="0"/>
                      </a:endParaRPr>
                    </a:p>
                  </a:txBody>
                  <a:tcPr/>
                </a:tc>
                <a:tc>
                  <a:txBody>
                    <a:bodyPr/>
                    <a:lstStyle/>
                    <a:p>
                      <a:pPr marL="0" algn="ctr" defTabSz="497754" rtl="0" eaLnBrk="1" latinLnBrk="0" hangingPunct="1"/>
                      <a:r>
                        <a:rPr lang="es-ES" sz="1600" b="1" kern="1200" dirty="0" smtClean="0">
                          <a:solidFill>
                            <a:schemeClr val="bg1"/>
                          </a:solidFill>
                          <a:latin typeface="+mn-lt"/>
                          <a:ea typeface="Verdana" pitchFamily="34" charset="0"/>
                          <a:cs typeface="Verdana" pitchFamily="34" charset="0"/>
                        </a:rPr>
                        <a:t>Tipo aplicable. Porcentaje</a:t>
                      </a:r>
                      <a:endParaRPr lang="es-ES" sz="1600" b="1" kern="1200" dirty="0">
                        <a:solidFill>
                          <a:schemeClr val="bg1"/>
                        </a:solidFill>
                        <a:latin typeface="+mn-lt"/>
                        <a:ea typeface="Verdana" pitchFamily="34" charset="0"/>
                        <a:cs typeface="Verdana" pitchFamily="34" charset="0"/>
                      </a:endParaRPr>
                    </a:p>
                  </a:txBody>
                  <a:tcPr/>
                </a:tc>
              </a:tr>
              <a:tr h="370840">
                <a:tc>
                  <a:txBody>
                    <a:bodyPr/>
                    <a:lstStyle/>
                    <a:p>
                      <a:pPr algn="r"/>
                      <a:r>
                        <a:rPr lang="es-ES" sz="1600" kern="1200" dirty="0" smtClean="0">
                          <a:solidFill>
                            <a:srgbClr val="283583"/>
                          </a:solidFill>
                          <a:latin typeface="+mn-lt"/>
                          <a:ea typeface="Verdana" pitchFamily="34" charset="0"/>
                          <a:cs typeface="Verdana" pitchFamily="34" charset="0"/>
                        </a:rPr>
                        <a:t>0.00</a:t>
                      </a:r>
                      <a:endParaRPr lang="es-ES" sz="1600" kern="1200" dirty="0">
                        <a:solidFill>
                          <a:srgbClr val="283583"/>
                        </a:solidFill>
                        <a:latin typeface="+mn-lt"/>
                        <a:ea typeface="Verdana" pitchFamily="34" charset="0"/>
                        <a:cs typeface="Verdana" pitchFamily="34" charset="0"/>
                      </a:endParaRPr>
                    </a:p>
                  </a:txBody>
                  <a:tcPr/>
                </a:tc>
                <a:tc>
                  <a:txBody>
                    <a:bodyPr/>
                    <a:lstStyle/>
                    <a:p>
                      <a:pPr algn="r"/>
                      <a:r>
                        <a:rPr lang="es-ES" sz="1600" kern="1200" dirty="0" smtClean="0">
                          <a:solidFill>
                            <a:srgbClr val="283583"/>
                          </a:solidFill>
                          <a:latin typeface="+mn-lt"/>
                          <a:ea typeface="Verdana" pitchFamily="34" charset="0"/>
                          <a:cs typeface="Verdana" pitchFamily="34" charset="0"/>
                        </a:rPr>
                        <a:t>12.00</a:t>
                      </a:r>
                      <a:endParaRPr lang="es-ES" sz="1600" kern="1200" dirty="0">
                        <a:solidFill>
                          <a:srgbClr val="283583"/>
                        </a:solidFill>
                        <a:latin typeface="+mn-lt"/>
                        <a:ea typeface="Verdana" pitchFamily="34" charset="0"/>
                        <a:cs typeface="Verdana" pitchFamily="34" charset="0"/>
                      </a:endParaRPr>
                    </a:p>
                  </a:txBody>
                  <a:tcPr/>
                </a:tc>
              </a:tr>
              <a:tr h="370840">
                <a:tc>
                  <a:txBody>
                    <a:bodyPr/>
                    <a:lstStyle/>
                    <a:p>
                      <a:pPr algn="r"/>
                      <a:r>
                        <a:rPr lang="es-ES" sz="1600" kern="1200" dirty="0" smtClean="0">
                          <a:solidFill>
                            <a:srgbClr val="283583"/>
                          </a:solidFill>
                          <a:latin typeface="+mn-lt"/>
                          <a:ea typeface="Verdana" pitchFamily="34" charset="0"/>
                          <a:cs typeface="Verdana" pitchFamily="34" charset="0"/>
                        </a:rPr>
                        <a:t>17707.20</a:t>
                      </a:r>
                      <a:endParaRPr lang="es-ES" sz="1600" kern="1200" dirty="0">
                        <a:solidFill>
                          <a:srgbClr val="283583"/>
                        </a:solidFill>
                        <a:latin typeface="+mn-lt"/>
                        <a:ea typeface="Verdana" pitchFamily="34" charset="0"/>
                        <a:cs typeface="Verdana" pitchFamily="34" charset="0"/>
                      </a:endParaRPr>
                    </a:p>
                  </a:txBody>
                  <a:tcPr/>
                </a:tc>
                <a:tc>
                  <a:txBody>
                    <a:bodyPr/>
                    <a:lstStyle/>
                    <a:p>
                      <a:pPr algn="r"/>
                      <a:r>
                        <a:rPr lang="es-ES" sz="1600" kern="1200" dirty="0" smtClean="0">
                          <a:solidFill>
                            <a:srgbClr val="283583"/>
                          </a:solidFill>
                          <a:latin typeface="+mn-lt"/>
                          <a:ea typeface="Verdana" pitchFamily="34" charset="0"/>
                          <a:cs typeface="Verdana" pitchFamily="34" charset="0"/>
                        </a:rPr>
                        <a:t>14.00</a:t>
                      </a:r>
                      <a:endParaRPr lang="es-ES" sz="1600" kern="1200" dirty="0">
                        <a:solidFill>
                          <a:srgbClr val="283583"/>
                        </a:solidFill>
                        <a:latin typeface="+mn-lt"/>
                        <a:ea typeface="Verdana" pitchFamily="34" charset="0"/>
                        <a:cs typeface="Verdana" pitchFamily="34" charset="0"/>
                      </a:endParaRPr>
                    </a:p>
                  </a:txBody>
                  <a:tcPr/>
                </a:tc>
              </a:tr>
              <a:tr h="370840">
                <a:tc>
                  <a:txBody>
                    <a:bodyPr/>
                    <a:lstStyle/>
                    <a:p>
                      <a:pPr algn="r"/>
                      <a:r>
                        <a:rPr lang="es-ES" sz="1600" kern="1200" dirty="0" smtClean="0">
                          <a:solidFill>
                            <a:srgbClr val="283583"/>
                          </a:solidFill>
                          <a:latin typeface="+mn-lt"/>
                          <a:ea typeface="Verdana" pitchFamily="34" charset="0"/>
                          <a:cs typeface="Verdana" pitchFamily="34" charset="0"/>
                        </a:rPr>
                        <a:t>33007.20</a:t>
                      </a:r>
                      <a:endParaRPr lang="es-ES" sz="1600" kern="1200" dirty="0">
                        <a:solidFill>
                          <a:srgbClr val="283583"/>
                        </a:solidFill>
                        <a:latin typeface="+mn-lt"/>
                        <a:ea typeface="Verdana" pitchFamily="34" charset="0"/>
                        <a:cs typeface="Verdana" pitchFamily="34" charset="0"/>
                      </a:endParaRPr>
                    </a:p>
                  </a:txBody>
                  <a:tcPr/>
                </a:tc>
                <a:tc>
                  <a:txBody>
                    <a:bodyPr/>
                    <a:lstStyle/>
                    <a:p>
                      <a:pPr algn="r"/>
                      <a:r>
                        <a:rPr lang="es-ES" sz="1600" kern="1200" dirty="0" smtClean="0">
                          <a:solidFill>
                            <a:srgbClr val="283583"/>
                          </a:solidFill>
                          <a:latin typeface="+mn-lt"/>
                          <a:ea typeface="Verdana" pitchFamily="34" charset="0"/>
                          <a:cs typeface="Verdana" pitchFamily="34" charset="0"/>
                        </a:rPr>
                        <a:t>18.50</a:t>
                      </a:r>
                      <a:endParaRPr lang="es-ES" sz="1600" kern="1200" dirty="0">
                        <a:solidFill>
                          <a:srgbClr val="283583"/>
                        </a:solidFill>
                        <a:latin typeface="+mn-lt"/>
                        <a:ea typeface="Verdana" pitchFamily="34" charset="0"/>
                        <a:cs typeface="Verdana" pitchFamily="34" charset="0"/>
                      </a:endParaRPr>
                    </a:p>
                  </a:txBody>
                  <a:tcPr/>
                </a:tc>
              </a:tr>
              <a:tr h="370840">
                <a:tc>
                  <a:txBody>
                    <a:bodyPr/>
                    <a:lstStyle/>
                    <a:p>
                      <a:pPr algn="r"/>
                      <a:r>
                        <a:rPr lang="es-ES" sz="1600" kern="1200" dirty="0" smtClean="0">
                          <a:solidFill>
                            <a:srgbClr val="283583"/>
                          </a:solidFill>
                          <a:latin typeface="+mn-lt"/>
                          <a:ea typeface="Verdana" pitchFamily="34" charset="0"/>
                          <a:cs typeface="Verdana" pitchFamily="34" charset="0"/>
                        </a:rPr>
                        <a:t>53407.20</a:t>
                      </a:r>
                      <a:endParaRPr lang="es-ES" sz="1600" kern="1200" dirty="0">
                        <a:solidFill>
                          <a:srgbClr val="283583"/>
                        </a:solidFill>
                        <a:latin typeface="+mn-lt"/>
                        <a:ea typeface="Verdana" pitchFamily="34" charset="0"/>
                        <a:cs typeface="Verdana" pitchFamily="34" charset="0"/>
                      </a:endParaRPr>
                    </a:p>
                  </a:txBody>
                  <a:tcPr/>
                </a:tc>
                <a:tc>
                  <a:txBody>
                    <a:bodyPr/>
                    <a:lstStyle/>
                    <a:p>
                      <a:pPr algn="r"/>
                      <a:r>
                        <a:rPr lang="es-ES" sz="1600" kern="1200" dirty="0" smtClean="0">
                          <a:solidFill>
                            <a:srgbClr val="283583"/>
                          </a:solidFill>
                          <a:latin typeface="+mn-lt"/>
                          <a:ea typeface="Verdana" pitchFamily="34" charset="0"/>
                          <a:cs typeface="Verdana" pitchFamily="34" charset="0"/>
                        </a:rPr>
                        <a:t>21.50</a:t>
                      </a:r>
                      <a:endParaRPr lang="es-ES" sz="1600" kern="1200" dirty="0">
                        <a:solidFill>
                          <a:srgbClr val="283583"/>
                        </a:solidFill>
                        <a:latin typeface="+mn-lt"/>
                        <a:ea typeface="Verdana" pitchFamily="34" charset="0"/>
                        <a:cs typeface="Verdana" pitchFamily="34" charset="0"/>
                      </a:endParaRPr>
                    </a:p>
                  </a:txBody>
                  <a:tcPr/>
                </a:tc>
              </a:tr>
              <a:tr h="370840">
                <a:tc>
                  <a:txBody>
                    <a:bodyPr/>
                    <a:lstStyle/>
                    <a:p>
                      <a:pPr algn="r"/>
                      <a:r>
                        <a:rPr lang="es-ES" sz="1600" kern="1200" dirty="0" smtClean="0">
                          <a:solidFill>
                            <a:srgbClr val="283583"/>
                          </a:solidFill>
                          <a:latin typeface="+mn-lt"/>
                          <a:ea typeface="Verdana" pitchFamily="34" charset="0"/>
                          <a:cs typeface="Verdana" pitchFamily="34" charset="0"/>
                        </a:rPr>
                        <a:t>120000.20</a:t>
                      </a:r>
                      <a:endParaRPr lang="es-ES" sz="1600" kern="1200" dirty="0">
                        <a:solidFill>
                          <a:srgbClr val="283583"/>
                        </a:solidFill>
                        <a:latin typeface="+mn-lt"/>
                        <a:ea typeface="Verdana" pitchFamily="34" charset="0"/>
                        <a:cs typeface="Verdana" pitchFamily="34" charset="0"/>
                      </a:endParaRPr>
                    </a:p>
                  </a:txBody>
                  <a:tcPr/>
                </a:tc>
                <a:tc>
                  <a:txBody>
                    <a:bodyPr/>
                    <a:lstStyle/>
                    <a:p>
                      <a:pPr algn="r"/>
                      <a:r>
                        <a:rPr lang="es-ES" sz="1600" kern="1200" dirty="0" smtClean="0">
                          <a:solidFill>
                            <a:srgbClr val="283583"/>
                          </a:solidFill>
                          <a:latin typeface="+mn-lt"/>
                          <a:ea typeface="Verdana" pitchFamily="34" charset="0"/>
                          <a:cs typeface="Verdana" pitchFamily="34" charset="0"/>
                        </a:rPr>
                        <a:t>22.50</a:t>
                      </a:r>
                      <a:endParaRPr lang="es-ES" sz="1600" kern="1200" dirty="0">
                        <a:solidFill>
                          <a:srgbClr val="283583"/>
                        </a:solidFill>
                        <a:latin typeface="+mn-lt"/>
                        <a:ea typeface="Verdana" pitchFamily="34" charset="0"/>
                        <a:cs typeface="Verdana" pitchFamily="34" charset="0"/>
                      </a:endParaRPr>
                    </a:p>
                  </a:txBody>
                  <a:tcPr/>
                </a:tc>
              </a:tr>
              <a:tr h="370840">
                <a:tc>
                  <a:txBody>
                    <a:bodyPr/>
                    <a:lstStyle/>
                    <a:p>
                      <a:pPr algn="r"/>
                      <a:r>
                        <a:rPr lang="es-ES" sz="1600" kern="1200" dirty="0" smtClean="0">
                          <a:solidFill>
                            <a:srgbClr val="283583"/>
                          </a:solidFill>
                          <a:latin typeface="+mn-lt"/>
                          <a:ea typeface="Verdana" pitchFamily="34" charset="0"/>
                          <a:cs typeface="Verdana" pitchFamily="34" charset="0"/>
                        </a:rPr>
                        <a:t>175000.20</a:t>
                      </a:r>
                      <a:endParaRPr lang="es-ES" sz="1600" kern="1200" dirty="0">
                        <a:solidFill>
                          <a:srgbClr val="283583"/>
                        </a:solidFill>
                        <a:latin typeface="+mn-lt"/>
                        <a:ea typeface="Verdana" pitchFamily="34" charset="0"/>
                        <a:cs typeface="Verdana" pitchFamily="34" charset="0"/>
                      </a:endParaRPr>
                    </a:p>
                  </a:txBody>
                  <a:tcPr/>
                </a:tc>
                <a:tc>
                  <a:txBody>
                    <a:bodyPr/>
                    <a:lstStyle/>
                    <a:p>
                      <a:pPr algn="r"/>
                      <a:r>
                        <a:rPr lang="es-ES" sz="1600" kern="1200" dirty="0" smtClean="0">
                          <a:solidFill>
                            <a:srgbClr val="283583"/>
                          </a:solidFill>
                          <a:latin typeface="+mn-lt"/>
                          <a:ea typeface="Verdana" pitchFamily="34" charset="0"/>
                          <a:cs typeface="Verdana" pitchFamily="34" charset="0"/>
                        </a:rPr>
                        <a:t>23.50</a:t>
                      </a:r>
                      <a:endParaRPr lang="es-ES" sz="1600" kern="1200" dirty="0">
                        <a:solidFill>
                          <a:srgbClr val="283583"/>
                        </a:solidFill>
                        <a:latin typeface="+mn-lt"/>
                        <a:ea typeface="Verdana" pitchFamily="34" charset="0"/>
                        <a:cs typeface="Verdana" pitchFamily="34" charset="0"/>
                      </a:endParaRPr>
                    </a:p>
                  </a:txBody>
                  <a:tcPr/>
                </a:tc>
              </a:tr>
            </a:tbl>
          </a:graphicData>
        </a:graphic>
      </p:graphicFrame>
    </p:spTree>
    <p:extLst>
      <p:ext uri="{BB962C8B-B14F-4D97-AF65-F5344CB8AC3E}">
        <p14:creationId xmlns:p14="http://schemas.microsoft.com/office/powerpoint/2010/main" xmlns="" val="41328786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Escalas</a:t>
            </a:r>
            <a:r>
              <a:rPr lang="en-US" dirty="0" smtClean="0">
                <a:solidFill>
                  <a:srgbClr val="009FE3"/>
                </a:solidFill>
                <a:latin typeface="Gill Sans MT Light"/>
                <a:cs typeface="Gill Sans MT Light"/>
              </a:rPr>
              <a:t> de gravamen</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720080"/>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En </a:t>
            </a:r>
            <a:r>
              <a:rPr lang="es-ES" sz="1600" dirty="0">
                <a:solidFill>
                  <a:srgbClr val="283583"/>
                </a:solidFill>
                <a:ea typeface="Verdana" pitchFamily="34" charset="0"/>
                <a:cs typeface="Verdana" pitchFamily="34" charset="0"/>
              </a:rPr>
              <a:t>la parte estatal hay una tabla para la parte general de la renta y otra para la parte especial o del ahorro para los declarantes residentes en España.</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5" name="Imagen 4"/>
          <p:cNvPicPr>
            <a:picLocks noChangeAspect="1"/>
          </p:cNvPicPr>
          <p:nvPr/>
        </p:nvPicPr>
        <p:blipFill>
          <a:blip r:embed="rId2"/>
          <a:stretch>
            <a:fillRect/>
          </a:stretch>
        </p:blipFill>
        <p:spPr>
          <a:xfrm>
            <a:off x="577695" y="2773312"/>
            <a:ext cx="9548005" cy="4003713"/>
          </a:xfrm>
          <a:prstGeom prst="rect">
            <a:avLst/>
          </a:prstGeom>
          <a:ln>
            <a:solidFill>
              <a:schemeClr val="tx1"/>
            </a:solidFill>
          </a:ln>
        </p:spPr>
      </p:pic>
    </p:spTree>
    <p:extLst>
      <p:ext uri="{BB962C8B-B14F-4D97-AF65-F5344CB8AC3E}">
        <p14:creationId xmlns:p14="http://schemas.microsoft.com/office/powerpoint/2010/main" xmlns="" val="41328786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Escalas</a:t>
            </a:r>
            <a:r>
              <a:rPr lang="en-US" dirty="0" smtClean="0">
                <a:solidFill>
                  <a:srgbClr val="009FE3"/>
                </a:solidFill>
                <a:latin typeface="Gill Sans MT Light"/>
                <a:cs typeface="Gill Sans MT Light"/>
              </a:rPr>
              <a:t> de gravamen</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1008112"/>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954953" lvl="3"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Hay </a:t>
            </a:r>
            <a:r>
              <a:rPr lang="es-ES" sz="1600" dirty="0">
                <a:solidFill>
                  <a:srgbClr val="283583"/>
                </a:solidFill>
                <a:ea typeface="Verdana" pitchFamily="34" charset="0"/>
                <a:cs typeface="Verdana" pitchFamily="34" charset="0"/>
              </a:rPr>
              <a:t>unas tablas específicas  con las escalas de gravamen de la parte general y de la parte del ahorro de los contribuyentes no residentes.</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5" name="Imagen 1"/>
          <p:cNvPicPr>
            <a:picLocks noChangeAspect="1"/>
          </p:cNvPicPr>
          <p:nvPr/>
        </p:nvPicPr>
        <p:blipFill>
          <a:blip r:embed="rId2"/>
          <a:stretch>
            <a:fillRect/>
          </a:stretch>
        </p:blipFill>
        <p:spPr>
          <a:xfrm>
            <a:off x="544394" y="2989337"/>
            <a:ext cx="9858375" cy="3762375"/>
          </a:xfrm>
          <a:prstGeom prst="rect">
            <a:avLst/>
          </a:prstGeom>
          <a:ln>
            <a:solidFill>
              <a:schemeClr val="tx1"/>
            </a:solidFill>
          </a:ln>
        </p:spPr>
      </p:pic>
    </p:spTree>
    <p:extLst>
      <p:ext uri="{BB962C8B-B14F-4D97-AF65-F5344CB8AC3E}">
        <p14:creationId xmlns:p14="http://schemas.microsoft.com/office/powerpoint/2010/main" xmlns="" val="41328786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Escalas</a:t>
            </a:r>
            <a:r>
              <a:rPr lang="en-US" dirty="0" smtClean="0">
                <a:solidFill>
                  <a:srgbClr val="009FE3"/>
                </a:solidFill>
                <a:latin typeface="Gill Sans MT Light"/>
                <a:cs typeface="Gill Sans MT Light"/>
              </a:rPr>
              <a:t> de gravamen</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792088"/>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En </a:t>
            </a:r>
            <a:r>
              <a:rPr lang="es-ES" sz="1600" dirty="0">
                <a:solidFill>
                  <a:srgbClr val="283583"/>
                </a:solidFill>
                <a:ea typeface="Verdana" pitchFamily="34" charset="0"/>
                <a:cs typeface="Verdana" pitchFamily="34" charset="0"/>
              </a:rPr>
              <a:t>la parte autonómica tenemos parámetros para poder replicar las tarifas estatales en las de las comunidades autónomas, un parámetro para la parte general y otro para la parte especial.</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5" name="Imagen 5"/>
          <p:cNvPicPr>
            <a:picLocks noChangeAspect="1"/>
          </p:cNvPicPr>
          <p:nvPr/>
        </p:nvPicPr>
        <p:blipFill>
          <a:blip r:embed="rId2"/>
          <a:stretch>
            <a:fillRect/>
          </a:stretch>
        </p:blipFill>
        <p:spPr>
          <a:xfrm>
            <a:off x="336706" y="2845321"/>
            <a:ext cx="10101992" cy="3168352"/>
          </a:xfrm>
          <a:prstGeom prst="rect">
            <a:avLst/>
          </a:prstGeom>
          <a:ln>
            <a:solidFill>
              <a:schemeClr val="tx1"/>
            </a:solidFill>
          </a:ln>
        </p:spPr>
      </p:pic>
    </p:spTree>
    <p:extLst>
      <p:ext uri="{BB962C8B-B14F-4D97-AF65-F5344CB8AC3E}">
        <p14:creationId xmlns:p14="http://schemas.microsoft.com/office/powerpoint/2010/main" xmlns="" val="4132878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smtClean="0">
                <a:solidFill>
                  <a:srgbClr val="009FE3"/>
                </a:solidFill>
                <a:latin typeface="Gill Sans MT Light"/>
                <a:cs typeface="Gill Sans MT Light"/>
              </a:rPr>
              <a:t>¿</a:t>
            </a:r>
            <a:r>
              <a:rPr lang="en-US" dirty="0" err="1" smtClean="0">
                <a:solidFill>
                  <a:srgbClr val="009FE3"/>
                </a:solidFill>
                <a:latin typeface="Gill Sans MT Light"/>
                <a:cs typeface="Gill Sans MT Light"/>
              </a:rPr>
              <a:t>Qué</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es</a:t>
            </a:r>
            <a:r>
              <a:rPr lang="en-US" dirty="0" smtClean="0">
                <a:solidFill>
                  <a:srgbClr val="009FE3"/>
                </a:solidFill>
                <a:latin typeface="Gill Sans MT Light"/>
                <a:cs typeface="Gill Sans MT Light"/>
              </a:rPr>
              <a:t> el </a:t>
            </a:r>
            <a:r>
              <a:rPr lang="en-US" dirty="0" err="1" smtClean="0">
                <a:solidFill>
                  <a:srgbClr val="009FE3"/>
                </a:solidFill>
                <a:latin typeface="Gill Sans MT Light"/>
                <a:cs typeface="Gill Sans MT Light"/>
              </a:rPr>
              <a:t>microsimulador</a:t>
            </a:r>
            <a:r>
              <a:rPr lang="en-US" dirty="0" smtClean="0">
                <a:solidFill>
                  <a:srgbClr val="009FE3"/>
                </a:solidFill>
                <a:latin typeface="Gill Sans MT Light"/>
                <a:cs typeface="Gill Sans MT Light"/>
              </a:rPr>
              <a:t> de IRPF?</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537459"/>
            <a:ext cx="9922346" cy="5412318"/>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180000" indent="-180000" algn="just">
              <a:lnSpc>
                <a:spcPts val="1500"/>
              </a:lnSpc>
              <a:spcAft>
                <a:spcPts val="400"/>
              </a:spcAft>
              <a:buSzPct val="200000"/>
              <a:buFont typeface="Arial"/>
              <a:buChar char="•"/>
            </a:pPr>
            <a:endParaRPr lang="es-ES" sz="1400" dirty="0" smtClean="0">
              <a:solidFill>
                <a:srgbClr val="283583"/>
              </a:solidFill>
              <a:latin typeface="Gill Sans MT Light"/>
              <a:cs typeface="Gill Sans MT Light"/>
            </a:endParaRPr>
          </a:p>
          <a:p>
            <a:pPr marL="336550" lvl="0" indent="-333375" algn="just" defTabSz="457200">
              <a:spcBef>
                <a:spcPts val="700"/>
              </a:spcBef>
              <a:buClr>
                <a:srgbClr val="1D3176"/>
              </a:buClr>
              <a:buSzPct val="13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800" dirty="0">
                <a:solidFill>
                  <a:srgbClr val="283583"/>
                </a:solidFill>
                <a:latin typeface="+mj-lt"/>
                <a:ea typeface="Verdana" pitchFamily="34" charset="0"/>
                <a:cs typeface="Verdana" pitchFamily="34" charset="0"/>
              </a:rPr>
              <a:t>El</a:t>
            </a:r>
            <a:r>
              <a:rPr lang="es-ES" sz="1800" b="1" i="1" dirty="0">
                <a:solidFill>
                  <a:srgbClr val="283583"/>
                </a:solidFill>
                <a:latin typeface="+mj-lt"/>
                <a:ea typeface="Verdana" pitchFamily="34" charset="0"/>
                <a:cs typeface="Verdana" pitchFamily="34" charset="0"/>
              </a:rPr>
              <a:t> </a:t>
            </a:r>
            <a:r>
              <a:rPr lang="es-ES" sz="1800" b="1" dirty="0">
                <a:solidFill>
                  <a:srgbClr val="283583"/>
                </a:solidFill>
                <a:latin typeface="+mj-lt"/>
                <a:ea typeface="Verdana" pitchFamily="34" charset="0"/>
                <a:cs typeface="Verdana" pitchFamily="34" charset="0"/>
              </a:rPr>
              <a:t>simulador del IRPF del IEF permite </a:t>
            </a:r>
            <a:r>
              <a:rPr lang="es-ES" sz="1800" dirty="0">
                <a:solidFill>
                  <a:srgbClr val="283583"/>
                </a:solidFill>
                <a:latin typeface="+mj-lt"/>
                <a:ea typeface="Verdana" pitchFamily="34" charset="0"/>
                <a:cs typeface="Verdana" pitchFamily="34" charset="0"/>
              </a:rPr>
              <a:t>realizar un </a:t>
            </a:r>
            <a:r>
              <a:rPr lang="es-ES" sz="1800" b="1" i="1" dirty="0">
                <a:solidFill>
                  <a:srgbClr val="283583"/>
                </a:solidFill>
                <a:latin typeface="+mj-lt"/>
                <a:ea typeface="Verdana" pitchFamily="34" charset="0"/>
                <a:cs typeface="Verdana" pitchFamily="34" charset="0"/>
              </a:rPr>
              <a:t>análisis de recaudación, de efectos distributivos y de ganadores y perdedores, ante la simulación de escenarios de gravamen alternativos</a:t>
            </a:r>
            <a:r>
              <a:rPr lang="es-ES" sz="1800" dirty="0">
                <a:solidFill>
                  <a:srgbClr val="283583"/>
                </a:solidFill>
                <a:latin typeface="+mj-lt"/>
                <a:ea typeface="Verdana" pitchFamily="34" charset="0"/>
                <a:cs typeface="Verdana" pitchFamily="34" charset="0"/>
              </a:rPr>
              <a:t>. </a:t>
            </a:r>
          </a:p>
          <a:p>
            <a:pPr marL="336550" lvl="0" indent="-333375" algn="just" defTabSz="457200">
              <a:spcBef>
                <a:spcPts val="700"/>
              </a:spcBef>
              <a:buClr>
                <a:srgbClr val="1D3176"/>
              </a:buClr>
              <a:buSzPct val="13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800" dirty="0">
              <a:solidFill>
                <a:srgbClr val="283583"/>
              </a:solidFill>
              <a:latin typeface="+mj-lt"/>
              <a:ea typeface="Verdana" pitchFamily="34" charset="0"/>
              <a:cs typeface="Verdana" pitchFamily="34" charset="0"/>
            </a:endParaRPr>
          </a:p>
          <a:p>
            <a:pPr marL="336550" lvl="0" indent="-333375" algn="just" defTabSz="457200">
              <a:spcBef>
                <a:spcPts val="700"/>
              </a:spcBef>
              <a:buClr>
                <a:srgbClr val="1D3176"/>
              </a:buClr>
              <a:buSzPct val="13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800" dirty="0">
                <a:solidFill>
                  <a:srgbClr val="283583"/>
                </a:solidFill>
                <a:latin typeface="+mj-lt"/>
                <a:ea typeface="Verdana" pitchFamily="34" charset="0"/>
                <a:cs typeface="Verdana" pitchFamily="34" charset="0"/>
              </a:rPr>
              <a:t>Los </a:t>
            </a:r>
            <a:r>
              <a:rPr lang="es-ES" sz="1800" b="1" dirty="0">
                <a:solidFill>
                  <a:srgbClr val="283583"/>
                </a:solidFill>
                <a:latin typeface="+mj-lt"/>
                <a:ea typeface="Verdana" pitchFamily="34" charset="0"/>
                <a:cs typeface="Verdana" pitchFamily="34" charset="0"/>
              </a:rPr>
              <a:t>escenarios</a:t>
            </a:r>
            <a:r>
              <a:rPr lang="es-ES" sz="1800" dirty="0">
                <a:solidFill>
                  <a:srgbClr val="283583"/>
                </a:solidFill>
                <a:latin typeface="+mj-lt"/>
                <a:ea typeface="Verdana" pitchFamily="34" charset="0"/>
                <a:cs typeface="Verdana" pitchFamily="34" charset="0"/>
              </a:rPr>
              <a:t> analizados serán lo </a:t>
            </a:r>
            <a:r>
              <a:rPr lang="es-ES" sz="1800" b="1" dirty="0">
                <a:solidFill>
                  <a:srgbClr val="283583"/>
                </a:solidFill>
                <a:latin typeface="+mj-lt"/>
                <a:ea typeface="Verdana" pitchFamily="34" charset="0"/>
                <a:cs typeface="Verdana" pitchFamily="34" charset="0"/>
              </a:rPr>
              <a:t>más flexibles </a:t>
            </a:r>
            <a:r>
              <a:rPr lang="es-ES" sz="1800" dirty="0">
                <a:solidFill>
                  <a:srgbClr val="283583"/>
                </a:solidFill>
                <a:latin typeface="+mj-lt"/>
                <a:ea typeface="Verdana" pitchFamily="34" charset="0"/>
                <a:cs typeface="Verdana" pitchFamily="34" charset="0"/>
              </a:rPr>
              <a:t>posibles. Posibilidad de modificación de todos los parámetros que configuran impuesto.</a:t>
            </a:r>
          </a:p>
          <a:p>
            <a:pPr marL="336550" lvl="0" indent="-333375" algn="just" defTabSz="457200">
              <a:spcBef>
                <a:spcPts val="700"/>
              </a:spcBef>
              <a:buClr>
                <a:srgbClr val="1D3176"/>
              </a:buClr>
              <a:buSzPct val="13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800" dirty="0">
              <a:solidFill>
                <a:srgbClr val="283583"/>
              </a:solidFill>
              <a:latin typeface="+mj-lt"/>
              <a:ea typeface="Verdana" pitchFamily="34" charset="0"/>
              <a:cs typeface="Verdana" pitchFamily="34" charset="0"/>
            </a:endParaRPr>
          </a:p>
          <a:p>
            <a:pPr marL="336550" lvl="0" indent="-333375" algn="just" defTabSz="457200">
              <a:spcBef>
                <a:spcPts val="700"/>
              </a:spcBef>
              <a:buClr>
                <a:srgbClr val="1D3176"/>
              </a:buClr>
              <a:buSzPct val="13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800" dirty="0">
                <a:solidFill>
                  <a:srgbClr val="283583"/>
                </a:solidFill>
                <a:latin typeface="+mj-lt"/>
                <a:ea typeface="Verdana" pitchFamily="34" charset="0"/>
                <a:cs typeface="Verdana" pitchFamily="34" charset="0"/>
              </a:rPr>
              <a:t>El </a:t>
            </a:r>
            <a:r>
              <a:rPr lang="es-ES" sz="1800" b="1" dirty="0">
                <a:solidFill>
                  <a:srgbClr val="283583"/>
                </a:solidFill>
                <a:latin typeface="+mj-lt"/>
                <a:ea typeface="Verdana" pitchFamily="34" charset="0"/>
                <a:cs typeface="Verdana" pitchFamily="34" charset="0"/>
              </a:rPr>
              <a:t>objetivo</a:t>
            </a:r>
            <a:r>
              <a:rPr lang="es-ES" sz="1800" dirty="0">
                <a:solidFill>
                  <a:srgbClr val="283583"/>
                </a:solidFill>
                <a:latin typeface="+mj-lt"/>
                <a:ea typeface="Verdana" pitchFamily="34" charset="0"/>
                <a:cs typeface="Verdana" pitchFamily="34" charset="0"/>
              </a:rPr>
              <a:t> es </a:t>
            </a:r>
            <a:r>
              <a:rPr lang="es-ES" sz="1800" b="1" i="1" dirty="0">
                <a:solidFill>
                  <a:srgbClr val="283583"/>
                </a:solidFill>
                <a:latin typeface="+mj-lt"/>
                <a:ea typeface="Verdana" pitchFamily="34" charset="0"/>
                <a:cs typeface="Verdana" pitchFamily="34" charset="0"/>
              </a:rPr>
              <a:t>volver a calcular las liquidaciones del impuesto a un conjunto de declarantes </a:t>
            </a:r>
            <a:r>
              <a:rPr lang="es-ES" sz="1800" dirty="0">
                <a:solidFill>
                  <a:srgbClr val="283583"/>
                </a:solidFill>
                <a:latin typeface="+mj-lt"/>
                <a:ea typeface="Verdana" pitchFamily="34" charset="0"/>
                <a:cs typeface="Verdana" pitchFamily="34" charset="0"/>
              </a:rPr>
              <a:t>de los que tenemos información pero </a:t>
            </a:r>
            <a:r>
              <a:rPr lang="es-ES" sz="1800" b="1" i="1" dirty="0">
                <a:solidFill>
                  <a:srgbClr val="283583"/>
                </a:solidFill>
                <a:latin typeface="+mj-lt"/>
                <a:ea typeface="Verdana" pitchFamily="34" charset="0"/>
                <a:cs typeface="Verdana" pitchFamily="34" charset="0"/>
              </a:rPr>
              <a:t>bajo un escenario distinto </a:t>
            </a:r>
            <a:r>
              <a:rPr lang="es-ES" sz="1800" dirty="0">
                <a:solidFill>
                  <a:srgbClr val="283583"/>
                </a:solidFill>
                <a:latin typeface="+mj-lt"/>
                <a:ea typeface="Verdana" pitchFamily="34" charset="0"/>
                <a:cs typeface="Verdana" pitchFamily="34" charset="0"/>
              </a:rPr>
              <a:t>al que tenían cuando ellos lo hicieron, ya que se van a introducir </a:t>
            </a:r>
            <a:r>
              <a:rPr lang="es-ES" sz="1800" b="1" i="1" dirty="0">
                <a:solidFill>
                  <a:srgbClr val="283583"/>
                </a:solidFill>
                <a:latin typeface="+mj-lt"/>
                <a:ea typeface="Verdana" pitchFamily="34" charset="0"/>
                <a:cs typeface="Verdana" pitchFamily="34" charset="0"/>
              </a:rPr>
              <a:t>cambios en el impuesto </a:t>
            </a:r>
            <a:r>
              <a:rPr lang="es-ES" sz="1800" dirty="0">
                <a:solidFill>
                  <a:srgbClr val="283583"/>
                </a:solidFill>
                <a:latin typeface="+mj-lt"/>
                <a:ea typeface="Verdana" pitchFamily="34" charset="0"/>
                <a:cs typeface="Verdana" pitchFamily="34" charset="0"/>
              </a:rPr>
              <a:t>que van a conducir a </a:t>
            </a:r>
            <a:r>
              <a:rPr lang="es-ES" sz="1800" b="1" i="1" dirty="0">
                <a:solidFill>
                  <a:srgbClr val="283583"/>
                </a:solidFill>
                <a:latin typeface="+mj-lt"/>
                <a:ea typeface="Verdana" pitchFamily="34" charset="0"/>
                <a:cs typeface="Verdana" pitchFamily="34" charset="0"/>
              </a:rPr>
              <a:t>liquidaciones</a:t>
            </a:r>
            <a:r>
              <a:rPr lang="es-ES" sz="1800" dirty="0">
                <a:solidFill>
                  <a:srgbClr val="283583"/>
                </a:solidFill>
                <a:latin typeface="+mj-lt"/>
                <a:ea typeface="Verdana" pitchFamily="34" charset="0"/>
                <a:cs typeface="Verdana" pitchFamily="34" charset="0"/>
              </a:rPr>
              <a:t> potencialmente </a:t>
            </a:r>
            <a:r>
              <a:rPr lang="es-ES" sz="1800" b="1" i="1" dirty="0">
                <a:solidFill>
                  <a:srgbClr val="283583"/>
                </a:solidFill>
                <a:latin typeface="+mj-lt"/>
                <a:ea typeface="Verdana" pitchFamily="34" charset="0"/>
                <a:cs typeface="Verdana" pitchFamily="34" charset="0"/>
              </a:rPr>
              <a:t>diferentes</a:t>
            </a:r>
            <a:r>
              <a:rPr lang="es-ES" sz="1800" dirty="0">
                <a:solidFill>
                  <a:srgbClr val="283583"/>
                </a:solidFill>
                <a:latin typeface="+mj-lt"/>
                <a:ea typeface="Verdana" pitchFamily="34" charset="0"/>
                <a:cs typeface="Verdana" pitchFamily="34" charset="0"/>
              </a:rPr>
              <a:t>.</a:t>
            </a:r>
          </a:p>
          <a:p>
            <a:pPr marL="285750" indent="-285750" algn="just">
              <a:lnSpc>
                <a:spcPts val="1500"/>
              </a:lnSpc>
              <a:spcAft>
                <a:spcPts val="400"/>
              </a:spcAft>
              <a:buClr>
                <a:srgbClr val="1D3176"/>
              </a:buClr>
              <a:buSzPct val="130000"/>
              <a:buFont typeface="Wingdings" pitchFamily="2" charset="2"/>
              <a:buChar char="§"/>
            </a:pPr>
            <a:endParaRPr lang="es-ES" sz="1600" dirty="0">
              <a:solidFill>
                <a:srgbClr val="283583"/>
              </a:solidFill>
              <a:latin typeface="+mj-lt"/>
              <a:cs typeface="Gill Sans MT Light"/>
            </a:endParaRPr>
          </a:p>
          <a:p>
            <a:pPr marL="285750" indent="-285750" algn="just">
              <a:lnSpc>
                <a:spcPts val="1500"/>
              </a:lnSpc>
              <a:spcAft>
                <a:spcPts val="400"/>
              </a:spcAft>
              <a:buSzPct val="130000"/>
              <a:buFont typeface="Wingdings" pitchFamily="2" charset="2"/>
              <a:buChar char="§"/>
            </a:pPr>
            <a:endParaRPr lang="en-US" sz="1600" dirty="0">
              <a:solidFill>
                <a:srgbClr val="283583"/>
              </a:solidFill>
              <a:latin typeface="+mj-lt"/>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995987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Escalas</a:t>
            </a:r>
            <a:r>
              <a:rPr lang="en-US" dirty="0" smtClean="0">
                <a:solidFill>
                  <a:srgbClr val="009FE3"/>
                </a:solidFill>
                <a:latin typeface="Gill Sans MT Light"/>
                <a:cs typeface="Gill Sans MT Light"/>
              </a:rPr>
              <a:t> de gravamen</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648072"/>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Para </a:t>
            </a:r>
            <a:r>
              <a:rPr lang="es-ES" sz="1600" dirty="0">
                <a:solidFill>
                  <a:srgbClr val="283583"/>
                </a:solidFill>
                <a:ea typeface="Verdana" pitchFamily="34" charset="0"/>
                <a:cs typeface="Verdana" pitchFamily="34" charset="0"/>
              </a:rPr>
              <a:t>cada comunidad autónoma tenemos una tabla con las escalas de gravamen de la parte general de la renta y otra con las de la parte especial o del </a:t>
            </a:r>
            <a:r>
              <a:rPr lang="es-ES" sz="1600" dirty="0" smtClean="0">
                <a:solidFill>
                  <a:srgbClr val="283583"/>
                </a:solidFill>
                <a:ea typeface="Verdana" pitchFamily="34" charset="0"/>
                <a:cs typeface="Verdana" pitchFamily="34" charset="0"/>
              </a:rPr>
              <a:t>ahorro.</a:t>
            </a: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5" name="Imagen 3"/>
          <p:cNvPicPr>
            <a:picLocks noChangeAspect="1"/>
          </p:cNvPicPr>
          <p:nvPr/>
        </p:nvPicPr>
        <p:blipFill>
          <a:blip r:embed="rId2"/>
          <a:stretch>
            <a:fillRect/>
          </a:stretch>
        </p:blipFill>
        <p:spPr>
          <a:xfrm>
            <a:off x="216783" y="2917329"/>
            <a:ext cx="10168096" cy="2409108"/>
          </a:xfrm>
          <a:prstGeom prst="rect">
            <a:avLst/>
          </a:prstGeom>
          <a:ln>
            <a:solidFill>
              <a:schemeClr val="tx1"/>
            </a:solidFill>
          </a:ln>
        </p:spPr>
      </p:pic>
    </p:spTree>
    <p:extLst>
      <p:ext uri="{BB962C8B-B14F-4D97-AF65-F5344CB8AC3E}">
        <p14:creationId xmlns:p14="http://schemas.microsoft.com/office/powerpoint/2010/main" xmlns="" val="41328786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Deducciones</a:t>
            </a:r>
            <a:endParaRPr lang="en-US" dirty="0">
              <a:solidFill>
                <a:srgbClr val="009FE3"/>
              </a:solidFill>
              <a:latin typeface="Gill Sans MT Light"/>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5" name="Imagen 4"/>
          <p:cNvPicPr>
            <a:picLocks noChangeAspect="1"/>
          </p:cNvPicPr>
          <p:nvPr/>
        </p:nvPicPr>
        <p:blipFill>
          <a:blip r:embed="rId2"/>
          <a:stretch>
            <a:fillRect/>
          </a:stretch>
        </p:blipFill>
        <p:spPr>
          <a:xfrm>
            <a:off x="255438" y="1765202"/>
            <a:ext cx="10201449" cy="4333118"/>
          </a:xfrm>
          <a:prstGeom prst="rect">
            <a:avLst/>
          </a:prstGeom>
          <a:ln>
            <a:solidFill>
              <a:schemeClr val="tx1"/>
            </a:solidFill>
          </a:ln>
        </p:spPr>
      </p:pic>
    </p:spTree>
    <p:extLst>
      <p:ext uri="{BB962C8B-B14F-4D97-AF65-F5344CB8AC3E}">
        <p14:creationId xmlns:p14="http://schemas.microsoft.com/office/powerpoint/2010/main" xmlns="" val="41328786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Deducciones</a:t>
            </a:r>
            <a:r>
              <a:rPr lang="en-US" dirty="0" smtClean="0">
                <a:solidFill>
                  <a:srgbClr val="009FE3"/>
                </a:solidFill>
                <a:latin typeface="Gill Sans MT Light"/>
                <a:cs typeface="Gill Sans MT Light"/>
              </a:rPr>
              <a:t> de la </a:t>
            </a:r>
            <a:r>
              <a:rPr lang="en-US" dirty="0" err="1" smtClean="0">
                <a:solidFill>
                  <a:srgbClr val="009FE3"/>
                </a:solidFill>
                <a:latin typeface="Gill Sans MT Light"/>
                <a:cs typeface="Gill Sans MT Light"/>
              </a:rPr>
              <a:t>cuota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íntegra</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Sólo </a:t>
            </a:r>
            <a:r>
              <a:rPr lang="es-ES" sz="1600" dirty="0">
                <a:solidFill>
                  <a:srgbClr val="283583"/>
                </a:solidFill>
                <a:ea typeface="Verdana" pitchFamily="34" charset="0"/>
                <a:cs typeface="Verdana" pitchFamily="34" charset="0"/>
              </a:rPr>
              <a:t>tenemos las partidas de la muestra con el importe que se ha deducido ese año</a:t>
            </a:r>
            <a:r>
              <a:rPr lang="es-ES" sz="1600" dirty="0" smtClean="0">
                <a:solidFill>
                  <a:srgbClr val="283583"/>
                </a:solidFill>
                <a:ea typeface="Verdana" pitchFamily="34" charset="0"/>
                <a:cs typeface="Verdana" pitchFamily="34" charset="0"/>
              </a:rPr>
              <a:t>.</a:t>
            </a:r>
          </a:p>
          <a:p>
            <a:pPr algn="just" eaLnBrk="0" hangingPunct="0">
              <a:spcBef>
                <a:spcPct val="20000"/>
              </a:spcBef>
              <a:buClr>
                <a:srgbClr val="1D3176"/>
              </a:buClr>
              <a:buSzPct val="150000"/>
            </a:pPr>
            <a:endParaRPr lang="es-ES" sz="1600" dirty="0" smtClean="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Los </a:t>
            </a:r>
            <a:r>
              <a:rPr lang="es-ES" sz="1600" dirty="0">
                <a:solidFill>
                  <a:srgbClr val="283583"/>
                </a:solidFill>
                <a:ea typeface="Verdana" pitchFamily="34" charset="0"/>
                <a:cs typeface="Verdana" pitchFamily="34" charset="0"/>
              </a:rPr>
              <a:t>parámetros que tenemos para las deducciones de la cuota íntegra son en general si se aplica o no se aplica la deducción y el porcentaje  para la parte estatal (el complementario a 100 es el de la parte autonómica).</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328786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Deducciones</a:t>
            </a:r>
            <a:r>
              <a:rPr lang="en-US" dirty="0" smtClean="0">
                <a:solidFill>
                  <a:srgbClr val="009FE3"/>
                </a:solidFill>
                <a:latin typeface="Gill Sans MT Light"/>
                <a:cs typeface="Gill Sans MT Light"/>
              </a:rPr>
              <a:t> de la </a:t>
            </a:r>
            <a:r>
              <a:rPr lang="en-US" dirty="0" err="1" smtClean="0">
                <a:solidFill>
                  <a:srgbClr val="009FE3"/>
                </a:solidFill>
                <a:latin typeface="Gill Sans MT Light"/>
                <a:cs typeface="Gill Sans MT Light"/>
              </a:rPr>
              <a:t>cuota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íntegra</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87735" y="1621185"/>
            <a:ext cx="4176464"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indent="-28575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En </a:t>
            </a:r>
            <a:r>
              <a:rPr lang="es-ES" sz="1600" dirty="0">
                <a:solidFill>
                  <a:srgbClr val="283583"/>
                </a:solidFill>
                <a:ea typeface="Verdana" pitchFamily="34" charset="0"/>
                <a:cs typeface="Verdana" pitchFamily="34" charset="0"/>
              </a:rPr>
              <a:t>algunas casos la deducción es un agregado de varias deducciones que tienen límites y porcentajes distintos y no tenemos la desagregación. </a:t>
            </a:r>
            <a:endParaRPr lang="es-ES" sz="1600" dirty="0" smtClean="0">
              <a:solidFill>
                <a:srgbClr val="283583"/>
              </a:solidFill>
              <a:ea typeface="Verdana" pitchFamily="34" charset="0"/>
              <a:cs typeface="Verdana" pitchFamily="34" charset="0"/>
            </a:endParaRP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Por ejemplo, la deducción por inversión en vivienda </a:t>
            </a:r>
            <a:r>
              <a:rPr lang="es-ES" sz="1600" dirty="0" smtClean="0">
                <a:solidFill>
                  <a:srgbClr val="283583"/>
                </a:solidFill>
                <a:ea typeface="Verdana" pitchFamily="34" charset="0"/>
                <a:cs typeface="Verdana" pitchFamily="34" charset="0"/>
              </a:rPr>
              <a:t>habitual.</a:t>
            </a: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Algunas de estas deducciones se han suprimido de la liquidación del impuesto pero se mantiene un régimen transitorio para aquellos contribuyentes que tuvieran derecho a la deducción antes de la supresión de forma que se les permita continuar practicando la deducción en las mismas condiciones.</a:t>
            </a:r>
          </a:p>
          <a:p>
            <a:endParaRPr lang="es-ES" sz="1600" dirty="0"/>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5" name="Imagen 4"/>
          <p:cNvPicPr>
            <a:picLocks noChangeAspect="1"/>
          </p:cNvPicPr>
          <p:nvPr/>
        </p:nvPicPr>
        <p:blipFill>
          <a:blip r:embed="rId2"/>
          <a:stretch>
            <a:fillRect/>
          </a:stretch>
        </p:blipFill>
        <p:spPr>
          <a:xfrm>
            <a:off x="4403972" y="1734281"/>
            <a:ext cx="6268939" cy="4674881"/>
          </a:xfrm>
          <a:prstGeom prst="rect">
            <a:avLst/>
          </a:prstGeom>
          <a:ln>
            <a:solidFill>
              <a:schemeClr val="tx1"/>
            </a:solidFill>
          </a:ln>
        </p:spPr>
      </p:pic>
    </p:spTree>
    <p:extLst>
      <p:ext uri="{BB962C8B-B14F-4D97-AF65-F5344CB8AC3E}">
        <p14:creationId xmlns:p14="http://schemas.microsoft.com/office/powerpoint/2010/main" xmlns="" val="21010044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Deducciones</a:t>
            </a:r>
            <a:r>
              <a:rPr lang="en-US" dirty="0" smtClean="0">
                <a:solidFill>
                  <a:srgbClr val="009FE3"/>
                </a:solidFill>
                <a:latin typeface="Gill Sans MT Light"/>
                <a:cs typeface="Gill Sans MT Light"/>
              </a:rPr>
              <a:t> de la </a:t>
            </a:r>
            <a:r>
              <a:rPr lang="en-US" dirty="0" err="1" smtClean="0">
                <a:solidFill>
                  <a:srgbClr val="009FE3"/>
                </a:solidFill>
                <a:latin typeface="Gill Sans MT Light"/>
                <a:cs typeface="Gill Sans MT Light"/>
              </a:rPr>
              <a:t>cuota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íntegra</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648072"/>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En </a:t>
            </a:r>
            <a:r>
              <a:rPr lang="es-ES" sz="1600" dirty="0">
                <a:solidFill>
                  <a:srgbClr val="283583"/>
                </a:solidFill>
                <a:ea typeface="Verdana" pitchFamily="34" charset="0"/>
                <a:cs typeface="Verdana" pitchFamily="34" charset="0"/>
              </a:rPr>
              <a:t>algunos casos podemos calcular la base de deducción y modificar los porcentajes de deducción o los límites para poder aplicarla.</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5" name="Imagen 4"/>
          <p:cNvPicPr>
            <a:picLocks noChangeAspect="1"/>
          </p:cNvPicPr>
          <p:nvPr/>
        </p:nvPicPr>
        <p:blipFill>
          <a:blip r:embed="rId2"/>
          <a:stretch>
            <a:fillRect/>
          </a:stretch>
        </p:blipFill>
        <p:spPr>
          <a:xfrm>
            <a:off x="1311871" y="2773313"/>
            <a:ext cx="8064896" cy="1924631"/>
          </a:xfrm>
          <a:prstGeom prst="rect">
            <a:avLst/>
          </a:prstGeom>
          <a:ln w="19050">
            <a:solidFill>
              <a:srgbClr val="1D3176"/>
            </a:solidFill>
          </a:ln>
          <a:effectLst>
            <a:softEdge rad="12700"/>
          </a:effectLst>
        </p:spPr>
      </p:pic>
    </p:spTree>
    <p:extLst>
      <p:ext uri="{BB962C8B-B14F-4D97-AF65-F5344CB8AC3E}">
        <p14:creationId xmlns:p14="http://schemas.microsoft.com/office/powerpoint/2010/main" xmlns="" val="21010044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Deducciones</a:t>
            </a:r>
            <a:r>
              <a:rPr lang="en-US" dirty="0" smtClean="0">
                <a:solidFill>
                  <a:srgbClr val="009FE3"/>
                </a:solidFill>
                <a:latin typeface="Gill Sans MT Light"/>
                <a:cs typeface="Gill Sans MT Light"/>
              </a:rPr>
              <a:t> de la </a:t>
            </a:r>
            <a:r>
              <a:rPr lang="en-US" dirty="0" err="1" smtClean="0">
                <a:solidFill>
                  <a:srgbClr val="009FE3"/>
                </a:solidFill>
                <a:latin typeface="Gill Sans MT Light"/>
                <a:cs typeface="Gill Sans MT Light"/>
              </a:rPr>
              <a:t>cuota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íntegra</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621185"/>
            <a:ext cx="9922346" cy="15841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indent="-28575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Las  </a:t>
            </a:r>
            <a:r>
              <a:rPr lang="es-ES" sz="1600" dirty="0">
                <a:solidFill>
                  <a:srgbClr val="283583"/>
                </a:solidFill>
                <a:ea typeface="Verdana" pitchFamily="34" charset="0"/>
                <a:cs typeface="Verdana" pitchFamily="34" charset="0"/>
              </a:rPr>
              <a:t>deducciones autonómicas son propias de cada comunidad autónoma y su importe se aplica totalmente a minorar la cuota íntegra autonómica</a:t>
            </a:r>
            <a:r>
              <a:rPr lang="es-ES" sz="1600" dirty="0" smtClean="0">
                <a:solidFill>
                  <a:srgbClr val="283583"/>
                </a:solidFill>
                <a:ea typeface="Verdana" pitchFamily="34" charset="0"/>
                <a:cs typeface="Verdana" pitchFamily="34" charset="0"/>
              </a:rPr>
              <a:t>.</a:t>
            </a: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285750" lvl="0" indent="-28575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Para cada deducción autonómica podemos decidir si se aplica o no. Suponemos que si se aplica es porque tiene derecho a tal deducción y no hacemos ninguna comprobación de requisitos ni del importe de la deducción.</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5" name="Imagen 3"/>
          <p:cNvPicPr>
            <a:picLocks noChangeAspect="1"/>
          </p:cNvPicPr>
          <p:nvPr/>
        </p:nvPicPr>
        <p:blipFill>
          <a:blip r:embed="rId2"/>
          <a:stretch>
            <a:fillRect/>
          </a:stretch>
        </p:blipFill>
        <p:spPr>
          <a:xfrm>
            <a:off x="1030014" y="3325790"/>
            <a:ext cx="8715375" cy="3119931"/>
          </a:xfrm>
          <a:prstGeom prst="rect">
            <a:avLst/>
          </a:prstGeom>
          <a:ln>
            <a:solidFill>
              <a:schemeClr val="tx2"/>
            </a:solidFill>
          </a:ln>
        </p:spPr>
      </p:pic>
    </p:spTree>
    <p:extLst>
      <p:ext uri="{BB962C8B-B14F-4D97-AF65-F5344CB8AC3E}">
        <p14:creationId xmlns:p14="http://schemas.microsoft.com/office/powerpoint/2010/main" xmlns="" val="21010044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Deducciones</a:t>
            </a:r>
            <a:r>
              <a:rPr lang="en-US" dirty="0" smtClean="0">
                <a:solidFill>
                  <a:srgbClr val="009FE3"/>
                </a:solidFill>
                <a:latin typeface="Gill Sans MT Light"/>
                <a:cs typeface="Gill Sans MT Light"/>
              </a:rPr>
              <a:t> de la </a:t>
            </a:r>
            <a:r>
              <a:rPr lang="en-US" dirty="0" err="1" smtClean="0">
                <a:solidFill>
                  <a:srgbClr val="009FE3"/>
                </a:solidFill>
                <a:latin typeface="Gill Sans MT Light"/>
                <a:cs typeface="Gill Sans MT Light"/>
              </a:rPr>
              <a:t>cuota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íntegra</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50405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Podemos </a:t>
            </a:r>
            <a:r>
              <a:rPr lang="es-ES" sz="1600" dirty="0">
                <a:solidFill>
                  <a:srgbClr val="283583"/>
                </a:solidFill>
                <a:ea typeface="Verdana" pitchFamily="34" charset="0"/>
                <a:cs typeface="Verdana" pitchFamily="34" charset="0"/>
              </a:rPr>
              <a:t>decidir si aplicar o no el conjunto de todas las deducciones autonómicas</a:t>
            </a: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5" name="Imagen 3"/>
          <p:cNvPicPr>
            <a:picLocks noChangeAspect="1"/>
          </p:cNvPicPr>
          <p:nvPr/>
        </p:nvPicPr>
        <p:blipFill>
          <a:blip r:embed="rId2"/>
          <a:stretch>
            <a:fillRect/>
          </a:stretch>
        </p:blipFill>
        <p:spPr>
          <a:xfrm>
            <a:off x="306159" y="2773313"/>
            <a:ext cx="10006712" cy="2703278"/>
          </a:xfrm>
          <a:prstGeom prst="rect">
            <a:avLst/>
          </a:prstGeom>
          <a:ln>
            <a:solidFill>
              <a:schemeClr val="tx2"/>
            </a:solidFill>
          </a:ln>
        </p:spPr>
      </p:pic>
    </p:spTree>
    <p:extLst>
      <p:ext uri="{BB962C8B-B14F-4D97-AF65-F5344CB8AC3E}">
        <p14:creationId xmlns:p14="http://schemas.microsoft.com/office/powerpoint/2010/main" xmlns="" val="21010044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Deducciones</a:t>
            </a:r>
            <a:r>
              <a:rPr lang="en-US" dirty="0" smtClean="0">
                <a:solidFill>
                  <a:srgbClr val="009FE3"/>
                </a:solidFill>
                <a:latin typeface="Gill Sans MT Light"/>
                <a:cs typeface="Gill Sans MT Light"/>
              </a:rPr>
              <a:t> de la </a:t>
            </a:r>
            <a:r>
              <a:rPr lang="en-US" dirty="0" err="1" smtClean="0">
                <a:solidFill>
                  <a:srgbClr val="009FE3"/>
                </a:solidFill>
                <a:latin typeface="Gill Sans MT Light"/>
                <a:cs typeface="Gill Sans MT Light"/>
              </a:rPr>
              <a:t>cuota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líquida</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936104"/>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En </a:t>
            </a:r>
            <a:r>
              <a:rPr lang="es-ES" sz="1600" dirty="0">
                <a:solidFill>
                  <a:srgbClr val="283583"/>
                </a:solidFill>
                <a:ea typeface="Verdana" pitchFamily="34" charset="0"/>
                <a:cs typeface="Verdana" pitchFamily="34" charset="0"/>
              </a:rPr>
              <a:t>el caso de las deducciones de la cuota líquida nos ocurre lo mismo que en el las deducciones de la cuota íntegra. Tenemos en general parámetros para aplicar o no aplicar la deducción, y en el caso de aplicarla mantenemos el importe tal cual viene en la muestra.</a:t>
            </a: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5" name="Imagen 5"/>
          <p:cNvPicPr>
            <a:picLocks noChangeAspect="1"/>
          </p:cNvPicPr>
          <p:nvPr/>
        </p:nvPicPr>
        <p:blipFill>
          <a:blip r:embed="rId2"/>
          <a:stretch>
            <a:fillRect/>
          </a:stretch>
        </p:blipFill>
        <p:spPr>
          <a:xfrm>
            <a:off x="951831" y="2917329"/>
            <a:ext cx="8401050" cy="3409950"/>
          </a:xfrm>
          <a:prstGeom prst="rect">
            <a:avLst/>
          </a:prstGeom>
          <a:ln>
            <a:solidFill>
              <a:schemeClr val="tx2"/>
            </a:solidFill>
          </a:ln>
        </p:spPr>
      </p:pic>
    </p:spTree>
    <p:extLst>
      <p:ext uri="{BB962C8B-B14F-4D97-AF65-F5344CB8AC3E}">
        <p14:creationId xmlns:p14="http://schemas.microsoft.com/office/powerpoint/2010/main" xmlns="" val="21010044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Deducciones</a:t>
            </a:r>
            <a:r>
              <a:rPr lang="en-US" dirty="0" smtClean="0">
                <a:solidFill>
                  <a:srgbClr val="009FE3"/>
                </a:solidFill>
                <a:latin typeface="Gill Sans MT Light"/>
                <a:cs typeface="Gill Sans MT Light"/>
              </a:rPr>
              <a:t> de la </a:t>
            </a:r>
            <a:r>
              <a:rPr lang="en-US" dirty="0" err="1" smtClean="0">
                <a:solidFill>
                  <a:srgbClr val="009FE3"/>
                </a:solidFill>
                <a:latin typeface="Gill Sans MT Light"/>
                <a:cs typeface="Gill Sans MT Light"/>
              </a:rPr>
              <a:t>cuota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líquida</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648072"/>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Para </a:t>
            </a:r>
            <a:r>
              <a:rPr lang="es-ES" sz="1600" dirty="0">
                <a:solidFill>
                  <a:srgbClr val="283583"/>
                </a:solidFill>
                <a:ea typeface="Verdana" pitchFamily="34" charset="0"/>
                <a:cs typeface="Verdana" pitchFamily="34" charset="0"/>
              </a:rPr>
              <a:t>otras deducciones podemos calcular su base y tomar decisiones sobre el importe y la forma de aplicación en el caso de que se aplique la deducción.</a:t>
            </a: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5" name="Imagen 3"/>
          <p:cNvPicPr>
            <a:picLocks noChangeAspect="1"/>
          </p:cNvPicPr>
          <p:nvPr/>
        </p:nvPicPr>
        <p:blipFill>
          <a:blip r:embed="rId2"/>
          <a:stretch>
            <a:fillRect/>
          </a:stretch>
        </p:blipFill>
        <p:spPr>
          <a:xfrm>
            <a:off x="606152" y="2845321"/>
            <a:ext cx="9563100" cy="2133600"/>
          </a:xfrm>
          <a:prstGeom prst="rect">
            <a:avLst/>
          </a:prstGeom>
          <a:ln>
            <a:solidFill>
              <a:schemeClr val="tx2"/>
            </a:solidFill>
          </a:ln>
        </p:spPr>
      </p:pic>
    </p:spTree>
    <p:extLst>
      <p:ext uri="{BB962C8B-B14F-4D97-AF65-F5344CB8AC3E}">
        <p14:creationId xmlns:p14="http://schemas.microsoft.com/office/powerpoint/2010/main" xmlns="" val="21010044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Deducciones</a:t>
            </a:r>
            <a:r>
              <a:rPr lang="en-US" dirty="0" smtClean="0">
                <a:solidFill>
                  <a:srgbClr val="009FE3"/>
                </a:solidFill>
                <a:latin typeface="Gill Sans MT Light"/>
                <a:cs typeface="Gill Sans MT Light"/>
              </a:rPr>
              <a:t> de la </a:t>
            </a:r>
            <a:r>
              <a:rPr lang="en-US" dirty="0" err="1" smtClean="0">
                <a:solidFill>
                  <a:srgbClr val="009FE3"/>
                </a:solidFill>
                <a:latin typeface="Gill Sans MT Light"/>
                <a:cs typeface="Gill Sans MT Light"/>
              </a:rPr>
              <a:t>cuota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resultante</a:t>
            </a:r>
            <a:r>
              <a:rPr lang="en-US" dirty="0" smtClean="0">
                <a:solidFill>
                  <a:srgbClr val="009FE3"/>
                </a:solidFill>
                <a:latin typeface="Gill Sans MT Light"/>
                <a:cs typeface="Gill Sans MT Light"/>
              </a:rPr>
              <a:t> de la </a:t>
            </a:r>
            <a:r>
              <a:rPr lang="en-US" dirty="0" err="1" smtClean="0">
                <a:solidFill>
                  <a:srgbClr val="009FE3"/>
                </a:solidFill>
                <a:latin typeface="Gill Sans MT Light"/>
                <a:cs typeface="Gill Sans MT Light"/>
              </a:rPr>
              <a:t>autoliquidación</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518457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indent="-28575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La </a:t>
            </a:r>
            <a:r>
              <a:rPr lang="es-ES" sz="1600" dirty="0">
                <a:solidFill>
                  <a:srgbClr val="283583"/>
                </a:solidFill>
                <a:ea typeface="Verdana" pitchFamily="34" charset="0"/>
                <a:cs typeface="Verdana" pitchFamily="34" charset="0"/>
              </a:rPr>
              <a:t>cuota a la que se llega después de aplicar las deducciones debe ser positiva o cero, pero existen determinadas deducciones que pueden hacer que la cuota sea negativa</a:t>
            </a:r>
            <a:r>
              <a:rPr lang="es-ES" sz="1600" dirty="0" smtClean="0">
                <a:solidFill>
                  <a:srgbClr val="283583"/>
                </a:solidFill>
                <a:ea typeface="Verdana" pitchFamily="34" charset="0"/>
                <a:cs typeface="Verdana" pitchFamily="34" charset="0"/>
              </a:rPr>
              <a:t>.</a:t>
            </a: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Los parámetros que tenemos para estos parámetros son el importe máximo de deducción, si el parámetro correspondiente toma el valor 0 es porque la deducción no se aplica</a:t>
            </a:r>
            <a:r>
              <a:rPr lang="es-ES" sz="1600" dirty="0" smtClean="0">
                <a:solidFill>
                  <a:srgbClr val="283583"/>
                </a:solidFill>
                <a:ea typeface="Verdana" pitchFamily="34" charset="0"/>
                <a:cs typeface="Verdana" pitchFamily="34" charset="0"/>
              </a:rPr>
              <a:t>.</a:t>
            </a: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La aplicación de estas deducciones supone varios requisitos que no podemos verificar en su totalidad, por lo que en el caso de que exista la partida en la muestra suponemos que si se la han aplicado es porque tienen derecho a ella</a:t>
            </a:r>
            <a:r>
              <a:rPr lang="es-ES" sz="1600" dirty="0" smtClean="0">
                <a:solidFill>
                  <a:srgbClr val="283583"/>
                </a:solidFill>
                <a:ea typeface="Verdana" pitchFamily="34" charset="0"/>
                <a:cs typeface="Verdana" pitchFamily="34" charset="0"/>
              </a:rPr>
              <a:t>.</a:t>
            </a:r>
          </a:p>
          <a:p>
            <a:pPr algn="r" eaLnBrk="0" hangingPunct="0">
              <a:spcBef>
                <a:spcPct val="20000"/>
              </a:spcBef>
              <a:buClr>
                <a:srgbClr val="1D3176"/>
              </a:buClr>
              <a:buSzPct val="150000"/>
            </a:pPr>
            <a:r>
              <a:rPr lang="es-ES" sz="1600" dirty="0" smtClean="0">
                <a:solidFill>
                  <a:srgbClr val="283583"/>
                </a:solidFill>
                <a:ea typeface="Verdana" pitchFamily="34" charset="0"/>
                <a:cs typeface="Verdana" pitchFamily="34" charset="0"/>
              </a:rPr>
              <a:t> </a:t>
            </a: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En el caso de las nuevas deducciones por familia numerosa o por ascendientes o descendientes discapacitados, que no aparecen todavía en las muestras lo que hacemos es crear unas variables en función de los datos que nos permitan seleccionar los declarantes a los que les vamos a aplicar la deducción</a:t>
            </a: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01004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71525" y="2562225"/>
            <a:ext cx="1692474" cy="1646605"/>
          </a:xfrm>
          <a:prstGeom prst="rect">
            <a:avLst/>
          </a:prstGeom>
          <a:noFill/>
        </p:spPr>
        <p:txBody>
          <a:bodyPr wrap="square" lIns="0" tIns="0" rIns="0" bIns="0" rtlCol="0">
            <a:spAutoFit/>
          </a:bodyPr>
          <a:lstStyle/>
          <a:p>
            <a:r>
              <a:rPr lang="en-US" sz="10700" dirty="0" smtClean="0">
                <a:solidFill>
                  <a:srgbClr val="009FE3"/>
                </a:solidFill>
                <a:latin typeface="Gill Sans MT Light"/>
                <a:cs typeface="Gill Sans MT Light"/>
              </a:rPr>
              <a:t>03</a:t>
            </a:r>
            <a:endParaRPr lang="en-US" sz="10700" dirty="0">
              <a:solidFill>
                <a:srgbClr val="009FE3"/>
              </a:solidFill>
              <a:latin typeface="Gill Sans MT Light"/>
              <a:cs typeface="Gill Sans MT Light"/>
            </a:endParaRPr>
          </a:p>
        </p:txBody>
      </p:sp>
      <p:cxnSp>
        <p:nvCxnSpPr>
          <p:cNvPr id="15" name="Straight Connector 14"/>
          <p:cNvCxnSpPr/>
          <p:nvPr/>
        </p:nvCxnSpPr>
        <p:spPr>
          <a:xfrm>
            <a:off x="772319" y="2047935"/>
            <a:ext cx="9220200" cy="1588"/>
          </a:xfrm>
          <a:prstGeom prst="line">
            <a:avLst/>
          </a:prstGeom>
          <a:ln w="317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idx="4294967295"/>
          </p:nvPr>
        </p:nvSpPr>
        <p:spPr>
          <a:xfrm>
            <a:off x="0" y="812800"/>
            <a:ext cx="9618663" cy="454025"/>
          </a:xfrm>
          <a:prstGeom prst="rect">
            <a:avLst/>
          </a:prstGeom>
        </p:spPr>
        <p:txBody>
          <a:bodyPr/>
          <a:lstStyle/>
          <a:p>
            <a:r>
              <a:rPr lang="en-US" dirty="0" smtClean="0">
                <a:latin typeface="Gill Sans MT Light"/>
                <a:cs typeface="Gill Sans MT Light"/>
              </a:rPr>
              <a:t>  </a:t>
            </a:r>
            <a:endParaRPr lang="en-US" dirty="0">
              <a:latin typeface="Gill Sans MT Light"/>
              <a:cs typeface="Gill Sans MT Light"/>
            </a:endParaRPr>
          </a:p>
        </p:txBody>
      </p:sp>
      <p:cxnSp>
        <p:nvCxnSpPr>
          <p:cNvPr id="3" name="Straight Connector 2"/>
          <p:cNvCxnSpPr/>
          <p:nvPr/>
        </p:nvCxnSpPr>
        <p:spPr>
          <a:xfrm flipH="1">
            <a:off x="772319" y="2269257"/>
            <a:ext cx="3779912" cy="0"/>
          </a:xfrm>
          <a:prstGeom prst="line">
            <a:avLst/>
          </a:prstGeom>
          <a:ln>
            <a:solidFill>
              <a:srgbClr val="1D3176"/>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71525" y="4573513"/>
            <a:ext cx="3779912" cy="0"/>
          </a:xfrm>
          <a:prstGeom prst="line">
            <a:avLst/>
          </a:prstGeom>
          <a:ln>
            <a:solidFill>
              <a:srgbClr val="1D3176"/>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28802" y="1827917"/>
            <a:ext cx="9813463" cy="369332"/>
          </a:xfrm>
          <a:prstGeom prst="rect">
            <a:avLst/>
          </a:prstGeom>
          <a:noFill/>
        </p:spPr>
        <p:txBody>
          <a:bodyPr wrap="square" lIns="0" tIns="0" rIns="0" bIns="0" rtlCol="0">
            <a:spAutoFit/>
          </a:bodyPr>
          <a:lstStyle/>
          <a:p>
            <a:pPr>
              <a:spcAft>
                <a:spcPts val="600"/>
              </a:spcAft>
            </a:pPr>
            <a:r>
              <a:rPr lang="en-US" sz="2400" b="1" dirty="0" err="1" smtClean="0">
                <a:solidFill>
                  <a:prstClr val="black"/>
                </a:solidFill>
                <a:latin typeface="Gill Sans MT Light"/>
                <a:cs typeface="Gill Sans MT Light"/>
              </a:rPr>
              <a:t>Datos</a:t>
            </a:r>
            <a:r>
              <a:rPr lang="en-US" sz="2400" b="1" dirty="0" smtClean="0">
                <a:solidFill>
                  <a:prstClr val="black"/>
                </a:solidFill>
                <a:latin typeface="Gill Sans MT Light"/>
                <a:cs typeface="Gill Sans MT Light"/>
              </a:rPr>
              <a:t> de </a:t>
            </a:r>
            <a:r>
              <a:rPr lang="en-US" sz="2400" b="1" dirty="0" err="1" smtClean="0">
                <a:solidFill>
                  <a:prstClr val="black"/>
                </a:solidFill>
                <a:latin typeface="Gill Sans MT Light"/>
                <a:cs typeface="Gill Sans MT Light"/>
              </a:rPr>
              <a:t>entrada</a:t>
            </a:r>
            <a:endParaRPr lang="en-US" sz="2400" b="1" dirty="0">
              <a:solidFill>
                <a:prstClr val="black"/>
              </a:solidFill>
              <a:latin typeface="Gill Sans MT Light"/>
              <a:cs typeface="Gill Sans MT Light"/>
            </a:endParaRPr>
          </a:p>
        </p:txBody>
      </p:sp>
    </p:spTree>
    <p:extLst>
      <p:ext uri="{BB962C8B-B14F-4D97-AF65-F5344CB8AC3E}">
        <p14:creationId xmlns:p14="http://schemas.microsoft.com/office/powerpoint/2010/main" xmlns="" val="3704847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Deducciones</a:t>
            </a:r>
            <a:r>
              <a:rPr lang="en-US" dirty="0" smtClean="0">
                <a:solidFill>
                  <a:srgbClr val="009FE3"/>
                </a:solidFill>
                <a:latin typeface="Gill Sans MT Light"/>
                <a:cs typeface="Gill Sans MT Light"/>
              </a:rPr>
              <a:t> de la </a:t>
            </a:r>
            <a:r>
              <a:rPr lang="en-US" dirty="0" err="1" smtClean="0">
                <a:solidFill>
                  <a:srgbClr val="009FE3"/>
                </a:solidFill>
                <a:latin typeface="Gill Sans MT Light"/>
                <a:cs typeface="Gill Sans MT Light"/>
              </a:rPr>
              <a:t>cuota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resultante</a:t>
            </a:r>
            <a:r>
              <a:rPr lang="en-US" dirty="0" smtClean="0">
                <a:solidFill>
                  <a:srgbClr val="009FE3"/>
                </a:solidFill>
                <a:latin typeface="Gill Sans MT Light"/>
                <a:cs typeface="Gill Sans MT Light"/>
              </a:rPr>
              <a:t> de la </a:t>
            </a:r>
            <a:r>
              <a:rPr lang="en-US" dirty="0" err="1" smtClean="0">
                <a:solidFill>
                  <a:srgbClr val="009FE3"/>
                </a:solidFill>
                <a:latin typeface="Gill Sans MT Light"/>
                <a:cs typeface="Gill Sans MT Light"/>
              </a:rPr>
              <a:t>autoliquidación</a:t>
            </a:r>
            <a:endParaRPr lang="en-US" dirty="0">
              <a:solidFill>
                <a:srgbClr val="009FE3"/>
              </a:solidFill>
              <a:latin typeface="Gill Sans MT Light"/>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5" name="Imagen 4"/>
          <p:cNvPicPr>
            <a:picLocks noChangeAspect="1"/>
          </p:cNvPicPr>
          <p:nvPr/>
        </p:nvPicPr>
        <p:blipFill>
          <a:blip r:embed="rId2"/>
          <a:stretch>
            <a:fillRect/>
          </a:stretch>
        </p:blipFill>
        <p:spPr>
          <a:xfrm>
            <a:off x="1023839" y="2269257"/>
            <a:ext cx="8467725" cy="4038600"/>
          </a:xfrm>
          <a:prstGeom prst="rect">
            <a:avLst/>
          </a:prstGeom>
          <a:ln>
            <a:solidFill>
              <a:schemeClr val="tx2"/>
            </a:solidFill>
          </a:ln>
        </p:spPr>
      </p:pic>
    </p:spTree>
    <p:extLst>
      <p:ext uri="{BB962C8B-B14F-4D97-AF65-F5344CB8AC3E}">
        <p14:creationId xmlns:p14="http://schemas.microsoft.com/office/powerpoint/2010/main" xmlns="" val="21010044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Retenciones</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477169"/>
            <a:ext cx="9922346" cy="1800200"/>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indent="-28575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Es </a:t>
            </a:r>
            <a:r>
              <a:rPr lang="es-ES" sz="1600" dirty="0">
                <a:solidFill>
                  <a:srgbClr val="283583"/>
                </a:solidFill>
                <a:ea typeface="Verdana" pitchFamily="34" charset="0"/>
                <a:cs typeface="Verdana" pitchFamily="34" charset="0"/>
              </a:rPr>
              <a:t>el último módulo que se ha añadido al </a:t>
            </a:r>
            <a:r>
              <a:rPr lang="es-ES" sz="1600" dirty="0" smtClean="0">
                <a:solidFill>
                  <a:srgbClr val="283583"/>
                </a:solidFill>
                <a:ea typeface="Verdana" pitchFamily="34" charset="0"/>
                <a:cs typeface="Verdana" pitchFamily="34" charset="0"/>
              </a:rPr>
              <a:t>simulador.</a:t>
            </a: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No forma parte de la liquidación del IRPF propiamente </a:t>
            </a:r>
            <a:r>
              <a:rPr lang="es-ES" sz="1600" dirty="0" smtClean="0">
                <a:solidFill>
                  <a:srgbClr val="283583"/>
                </a:solidFill>
                <a:ea typeface="Verdana" pitchFamily="34" charset="0"/>
                <a:cs typeface="Verdana" pitchFamily="34" charset="0"/>
              </a:rPr>
              <a:t>dicha.</a:t>
            </a: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Se ha incluido para ver el efecto de la modificación de los porcentajes de retención dados en la Ley para la Reforma del </a:t>
            </a:r>
            <a:r>
              <a:rPr lang="es-ES" sz="1600" dirty="0" smtClean="0">
                <a:solidFill>
                  <a:srgbClr val="283583"/>
                </a:solidFill>
                <a:ea typeface="Verdana" pitchFamily="34" charset="0"/>
                <a:cs typeface="Verdana" pitchFamily="34" charset="0"/>
              </a:rPr>
              <a:t>IRPF.</a:t>
            </a: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5" name="Imagen 3"/>
          <p:cNvPicPr>
            <a:picLocks noChangeAspect="1"/>
          </p:cNvPicPr>
          <p:nvPr/>
        </p:nvPicPr>
        <p:blipFill>
          <a:blip r:embed="rId2"/>
          <a:stretch>
            <a:fillRect/>
          </a:stretch>
        </p:blipFill>
        <p:spPr>
          <a:xfrm>
            <a:off x="1504148" y="3254596"/>
            <a:ext cx="7512579" cy="3695181"/>
          </a:xfrm>
          <a:prstGeom prst="rect">
            <a:avLst/>
          </a:prstGeom>
          <a:ln>
            <a:solidFill>
              <a:schemeClr val="tx2"/>
            </a:solidFill>
          </a:ln>
        </p:spPr>
      </p:pic>
    </p:spTree>
    <p:extLst>
      <p:ext uri="{BB962C8B-B14F-4D97-AF65-F5344CB8AC3E}">
        <p14:creationId xmlns:p14="http://schemas.microsoft.com/office/powerpoint/2010/main" xmlns="" val="21010044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Actualizaciones</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549177"/>
            <a:ext cx="9922346" cy="3096344"/>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indent="-28575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Para </a:t>
            </a:r>
            <a:r>
              <a:rPr lang="es-ES" sz="1600" dirty="0">
                <a:solidFill>
                  <a:srgbClr val="283583"/>
                </a:solidFill>
                <a:ea typeface="Verdana" pitchFamily="34" charset="0"/>
                <a:cs typeface="Verdana" pitchFamily="34" charset="0"/>
              </a:rPr>
              <a:t>dotar al simulador de un comportamiento dinámico se han incluido unos parámetros para poder modificar el número de declarantes y determinadas rentas</a:t>
            </a:r>
            <a:r>
              <a:rPr lang="es-ES" sz="1600" dirty="0" smtClean="0">
                <a:solidFill>
                  <a:srgbClr val="283583"/>
                </a:solidFill>
                <a:ea typeface="Verdana" pitchFamily="34" charset="0"/>
                <a:cs typeface="Verdana" pitchFamily="34" charset="0"/>
              </a:rPr>
              <a:t>.</a:t>
            </a: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Hay un módulo con los parámetros de actualización de población y rentas para cada base de datos utilizada en la </a:t>
            </a:r>
            <a:r>
              <a:rPr lang="es-ES" sz="1600" dirty="0" smtClean="0">
                <a:solidFill>
                  <a:srgbClr val="283583"/>
                </a:solidFill>
                <a:ea typeface="Verdana" pitchFamily="34" charset="0"/>
                <a:cs typeface="Verdana" pitchFamily="34" charset="0"/>
              </a:rPr>
              <a:t>simulación.</a:t>
            </a: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Los valores de referencia los calculamos a partir de las estadísticas publicadas por la AEAT </a:t>
            </a:r>
          </a:p>
          <a:p>
            <a:pPr marL="783504" lvl="1" indent="-28575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para el número de declarantes por comunidad </a:t>
            </a:r>
            <a:r>
              <a:rPr lang="es-ES" sz="1600" dirty="0" smtClean="0">
                <a:solidFill>
                  <a:srgbClr val="283583"/>
                </a:solidFill>
                <a:ea typeface="Verdana" pitchFamily="34" charset="0"/>
                <a:cs typeface="Verdana" pitchFamily="34" charset="0"/>
              </a:rPr>
              <a:t>autónoma. </a:t>
            </a:r>
            <a:endParaRPr lang="es-ES" sz="1600" dirty="0">
              <a:solidFill>
                <a:srgbClr val="283583"/>
              </a:solidFill>
              <a:ea typeface="Verdana" pitchFamily="34" charset="0"/>
              <a:cs typeface="Verdana" pitchFamily="34" charset="0"/>
            </a:endParaRPr>
          </a:p>
          <a:p>
            <a:pPr marL="783504" lvl="1" indent="-28575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para el importe de determinados </a:t>
            </a:r>
            <a:r>
              <a:rPr lang="es-ES" sz="1600" dirty="0" smtClean="0">
                <a:solidFill>
                  <a:srgbClr val="283583"/>
                </a:solidFill>
                <a:ea typeface="Verdana" pitchFamily="34" charset="0"/>
                <a:cs typeface="Verdana" pitchFamily="34" charset="0"/>
              </a:rPr>
              <a:t>rendimientos.</a:t>
            </a:r>
            <a:endParaRPr lang="es-ES" sz="1600" dirty="0">
              <a:solidFill>
                <a:srgbClr val="283583"/>
              </a:solidFill>
              <a:ea typeface="Verdana" pitchFamily="34" charset="0"/>
              <a:cs typeface="Verdana" pitchFamily="34" charset="0"/>
            </a:endParaRPr>
          </a:p>
          <a:p>
            <a:pPr marL="783504" lvl="1" indent="-28575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para  el total de deducciones de la cuota íntegra en su parte estatal y </a:t>
            </a:r>
            <a:r>
              <a:rPr lang="es-ES" sz="1600" dirty="0" smtClean="0">
                <a:solidFill>
                  <a:srgbClr val="283583"/>
                </a:solidFill>
                <a:ea typeface="Verdana" pitchFamily="34" charset="0"/>
                <a:cs typeface="Verdana" pitchFamily="34" charset="0"/>
              </a:rPr>
              <a:t>autonómica.</a:t>
            </a: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5" name="Imagen 1"/>
          <p:cNvPicPr>
            <a:picLocks noChangeAspect="1"/>
          </p:cNvPicPr>
          <p:nvPr/>
        </p:nvPicPr>
        <p:blipFill>
          <a:blip r:embed="rId2"/>
          <a:stretch>
            <a:fillRect/>
          </a:stretch>
        </p:blipFill>
        <p:spPr>
          <a:xfrm>
            <a:off x="425734" y="4881077"/>
            <a:ext cx="9548563" cy="1348620"/>
          </a:xfrm>
          <a:prstGeom prst="rect">
            <a:avLst/>
          </a:prstGeom>
          <a:ln>
            <a:solidFill>
              <a:schemeClr val="tx2"/>
            </a:solidFill>
          </a:ln>
        </p:spPr>
      </p:pic>
    </p:spTree>
    <p:extLst>
      <p:ext uri="{BB962C8B-B14F-4D97-AF65-F5344CB8AC3E}">
        <p14:creationId xmlns:p14="http://schemas.microsoft.com/office/powerpoint/2010/main" xmlns="" val="21010044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Actualizaciones</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432048"/>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b="1" dirty="0" smtClean="0">
                <a:solidFill>
                  <a:srgbClr val="283583"/>
                </a:solidFill>
                <a:ea typeface="Verdana" pitchFamily="34" charset="0"/>
                <a:cs typeface="Verdana" pitchFamily="34" charset="0"/>
              </a:rPr>
              <a:t>Actualización de población</a:t>
            </a:r>
            <a:endParaRPr lang="es-ES" sz="1600" b="1"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5" name="Marcador de contenido 3"/>
          <p:cNvPicPr>
            <a:picLocks noChangeAspect="1"/>
          </p:cNvPicPr>
          <p:nvPr/>
        </p:nvPicPr>
        <p:blipFill>
          <a:blip r:embed="rId2"/>
          <a:stretch>
            <a:fillRect/>
          </a:stretch>
        </p:blipFill>
        <p:spPr>
          <a:xfrm>
            <a:off x="444920" y="2701305"/>
            <a:ext cx="9478613" cy="3180796"/>
          </a:xfrm>
          <a:prstGeom prst="rect">
            <a:avLst/>
          </a:prstGeom>
          <a:ln>
            <a:solidFill>
              <a:schemeClr val="tx2"/>
            </a:solidFill>
          </a:ln>
        </p:spPr>
      </p:pic>
    </p:spTree>
    <p:extLst>
      <p:ext uri="{BB962C8B-B14F-4D97-AF65-F5344CB8AC3E}">
        <p14:creationId xmlns:p14="http://schemas.microsoft.com/office/powerpoint/2010/main" xmlns="" val="21010044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Actualizaciones</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432048"/>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b="1" dirty="0" smtClean="0">
                <a:solidFill>
                  <a:srgbClr val="283583"/>
                </a:solidFill>
                <a:ea typeface="Verdana" pitchFamily="34" charset="0"/>
                <a:cs typeface="Verdana" pitchFamily="34" charset="0"/>
              </a:rPr>
              <a:t>Actualización de rentas</a:t>
            </a:r>
            <a:endParaRPr lang="es-ES" sz="1600" b="1"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6" name="Imagen 4"/>
          <p:cNvPicPr>
            <a:picLocks noChangeAspect="1"/>
          </p:cNvPicPr>
          <p:nvPr/>
        </p:nvPicPr>
        <p:blipFill>
          <a:blip r:embed="rId2"/>
          <a:stretch>
            <a:fillRect/>
          </a:stretch>
        </p:blipFill>
        <p:spPr>
          <a:xfrm>
            <a:off x="762400" y="2341265"/>
            <a:ext cx="9305167" cy="4447132"/>
          </a:xfrm>
          <a:prstGeom prst="rect">
            <a:avLst/>
          </a:prstGeom>
          <a:ln>
            <a:solidFill>
              <a:schemeClr val="tx2"/>
            </a:solidFill>
          </a:ln>
        </p:spPr>
      </p:pic>
    </p:spTree>
    <p:extLst>
      <p:ext uri="{BB962C8B-B14F-4D97-AF65-F5344CB8AC3E}">
        <p14:creationId xmlns:p14="http://schemas.microsoft.com/office/powerpoint/2010/main" xmlns="" val="1814420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Salidas</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432048"/>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El módulo de salidas permite seleccionar que salidas queremos de nuestra simulación.</a:t>
            </a: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6" name="Imagen 5"/>
          <p:cNvPicPr>
            <a:picLocks noChangeAspect="1"/>
          </p:cNvPicPr>
          <p:nvPr/>
        </p:nvPicPr>
        <p:blipFill>
          <a:blip r:embed="rId2"/>
          <a:stretch>
            <a:fillRect/>
          </a:stretch>
        </p:blipFill>
        <p:spPr>
          <a:xfrm>
            <a:off x="519783" y="2485281"/>
            <a:ext cx="9696450" cy="3829050"/>
          </a:xfrm>
          <a:prstGeom prst="rect">
            <a:avLst/>
          </a:prstGeom>
          <a:ln>
            <a:solidFill>
              <a:schemeClr val="tx2"/>
            </a:solidFill>
          </a:ln>
        </p:spPr>
      </p:pic>
    </p:spTree>
    <p:extLst>
      <p:ext uri="{BB962C8B-B14F-4D97-AF65-F5344CB8AC3E}">
        <p14:creationId xmlns:p14="http://schemas.microsoft.com/office/powerpoint/2010/main" xmlns="" val="1814420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Salidas</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432048"/>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Siempre </a:t>
            </a:r>
            <a:r>
              <a:rPr lang="es-ES" sz="1600" dirty="0">
                <a:solidFill>
                  <a:srgbClr val="283583"/>
                </a:solidFill>
                <a:ea typeface="Verdana" pitchFamily="34" charset="0"/>
                <a:cs typeface="Verdana" pitchFamily="34" charset="0"/>
              </a:rPr>
              <a:t>vamos a tener en la salida el importe total de los principales </a:t>
            </a:r>
            <a:r>
              <a:rPr lang="es-ES" sz="1600" dirty="0" smtClean="0">
                <a:solidFill>
                  <a:srgbClr val="283583"/>
                </a:solidFill>
                <a:ea typeface="Verdana" pitchFamily="34" charset="0"/>
                <a:cs typeface="Verdana" pitchFamily="34" charset="0"/>
              </a:rPr>
              <a:t>agregados.</a:t>
            </a: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Podemos seleccionar si queremos comparar los resultados con los de una simulación que hayamos realizado y guardado </a:t>
            </a:r>
            <a:r>
              <a:rPr lang="es-ES" sz="1600" dirty="0" smtClean="0">
                <a:solidFill>
                  <a:srgbClr val="283583"/>
                </a:solidFill>
                <a:ea typeface="Verdana" pitchFamily="34" charset="0"/>
                <a:cs typeface="Verdana" pitchFamily="34" charset="0"/>
              </a:rPr>
              <a:t>previamente.</a:t>
            </a: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Salidas desagregadas por tipos marginales, tramos de renta, </a:t>
            </a:r>
            <a:r>
              <a:rPr lang="es-ES" sz="1600" dirty="0" err="1">
                <a:solidFill>
                  <a:srgbClr val="283583"/>
                </a:solidFill>
                <a:ea typeface="Verdana" pitchFamily="34" charset="0"/>
                <a:cs typeface="Verdana" pitchFamily="34" charset="0"/>
              </a:rPr>
              <a:t>decilas</a:t>
            </a:r>
            <a:r>
              <a:rPr lang="es-ES" sz="1600" dirty="0">
                <a:solidFill>
                  <a:srgbClr val="283583"/>
                </a:solidFill>
                <a:ea typeface="Verdana" pitchFamily="34" charset="0"/>
                <a:cs typeface="Verdana" pitchFamily="34" charset="0"/>
              </a:rPr>
              <a:t> de base imponible o de renta antes de impuestos</a:t>
            </a:r>
            <a:r>
              <a:rPr lang="es-ES" sz="1600" dirty="0" smtClean="0">
                <a:solidFill>
                  <a:srgbClr val="283583"/>
                </a:solidFill>
                <a:ea typeface="Verdana" pitchFamily="34" charset="0"/>
                <a:cs typeface="Verdana" pitchFamily="34" charset="0"/>
              </a:rPr>
              <a:t>.</a:t>
            </a: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Salidas por comunidades </a:t>
            </a:r>
            <a:r>
              <a:rPr lang="es-ES" sz="1600" dirty="0" smtClean="0">
                <a:solidFill>
                  <a:srgbClr val="283583"/>
                </a:solidFill>
                <a:ea typeface="Verdana" pitchFamily="34" charset="0"/>
                <a:cs typeface="Verdana" pitchFamily="34" charset="0"/>
              </a:rPr>
              <a:t>autónomas.</a:t>
            </a: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Salidas por situación familiar, tipo de </a:t>
            </a:r>
            <a:r>
              <a:rPr lang="es-ES" sz="1600" dirty="0" smtClean="0">
                <a:solidFill>
                  <a:srgbClr val="283583"/>
                </a:solidFill>
                <a:ea typeface="Verdana" pitchFamily="34" charset="0"/>
                <a:cs typeface="Verdana" pitchFamily="34" charset="0"/>
              </a:rPr>
              <a:t>declaración.</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Índices de progresividad y </a:t>
            </a:r>
            <a:r>
              <a:rPr lang="es-ES" sz="1600" dirty="0" smtClean="0">
                <a:solidFill>
                  <a:srgbClr val="283583"/>
                </a:solidFill>
                <a:ea typeface="Verdana" pitchFamily="34" charset="0"/>
                <a:cs typeface="Verdana" pitchFamily="34" charset="0"/>
              </a:rPr>
              <a:t>redistribución.</a:t>
            </a: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a:t>
            </a: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Se puede añadir cualquier otra salida que se considere útil para el análisis</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14420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Ejecución</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una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simulación</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1296144"/>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Cuando </a:t>
            </a:r>
            <a:r>
              <a:rPr lang="es-ES" sz="1600" dirty="0">
                <a:solidFill>
                  <a:srgbClr val="283583"/>
                </a:solidFill>
                <a:ea typeface="Verdana" pitchFamily="34" charset="0"/>
                <a:cs typeface="Verdana" pitchFamily="34" charset="0"/>
              </a:rPr>
              <a:t>lanzamos la ejecución de una simulación aparece una ventana que nos pide:</a:t>
            </a:r>
          </a:p>
          <a:p>
            <a:pPr marL="800100" lvl="1" indent="-34290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Seleccionar o no la opción de guardar los resultados como referencia para comparar con una simulación posterior.</a:t>
            </a:r>
          </a:p>
          <a:p>
            <a:pPr marL="800100" lvl="1" indent="-34290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Seleccionar una petición que hayamos guardado previamente para comparar los resultados</a:t>
            </a:r>
          </a:p>
          <a:p>
            <a:pPr marL="800100" lvl="1" indent="-342900" algn="just" eaLnBrk="0" hangingPunct="0">
              <a:spcBef>
                <a:spcPct val="20000"/>
              </a:spcBef>
              <a:buClr>
                <a:srgbClr val="1D3176"/>
              </a:buClr>
              <a:buSzPct val="100000"/>
              <a:buFont typeface="Courier New" pitchFamily="49" charset="0"/>
              <a:buChar char="o"/>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6" name="Imagen 6"/>
          <p:cNvPicPr>
            <a:picLocks noChangeAspect="1"/>
          </p:cNvPicPr>
          <p:nvPr/>
        </p:nvPicPr>
        <p:blipFill>
          <a:blip r:embed="rId2"/>
          <a:stretch>
            <a:fillRect/>
          </a:stretch>
        </p:blipFill>
        <p:spPr>
          <a:xfrm>
            <a:off x="2608015" y="3349377"/>
            <a:ext cx="4248150" cy="3209925"/>
          </a:xfrm>
          <a:prstGeom prst="rect">
            <a:avLst/>
          </a:prstGeom>
          <a:ln>
            <a:solidFill>
              <a:schemeClr val="tx2"/>
            </a:solidFill>
          </a:ln>
        </p:spPr>
      </p:pic>
    </p:spTree>
    <p:extLst>
      <p:ext uri="{BB962C8B-B14F-4D97-AF65-F5344CB8AC3E}">
        <p14:creationId xmlns:p14="http://schemas.microsoft.com/office/powerpoint/2010/main" xmlns="" val="1814420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Ejecución</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una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simulación</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549177"/>
            <a:ext cx="9922346" cy="302433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Cuando </a:t>
            </a:r>
            <a:r>
              <a:rPr lang="es-ES" sz="1600" dirty="0">
                <a:solidFill>
                  <a:srgbClr val="283583"/>
                </a:solidFill>
                <a:ea typeface="Verdana" pitchFamily="34" charset="0"/>
                <a:cs typeface="Verdana" pitchFamily="34" charset="0"/>
              </a:rPr>
              <a:t>se pulsa el botón ejecutar nos lleva a la pestaña “Peticiones” con todas las peticiones que tenemos hechas de esa </a:t>
            </a:r>
            <a:r>
              <a:rPr lang="es-ES" sz="1600" dirty="0" smtClean="0">
                <a:solidFill>
                  <a:srgbClr val="283583"/>
                </a:solidFill>
                <a:ea typeface="Verdana" pitchFamily="34" charset="0"/>
                <a:cs typeface="Verdana" pitchFamily="34" charset="0"/>
              </a:rPr>
              <a:t>simulación.</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Cada </a:t>
            </a:r>
            <a:r>
              <a:rPr lang="es-ES" sz="1600" dirty="0">
                <a:solidFill>
                  <a:srgbClr val="283583"/>
                </a:solidFill>
                <a:ea typeface="Verdana" pitchFamily="34" charset="0"/>
                <a:cs typeface="Verdana" pitchFamily="34" charset="0"/>
              </a:rPr>
              <a:t>petición tiene un código de petición que es el que utilizaremos como </a:t>
            </a:r>
            <a:r>
              <a:rPr lang="es-ES" sz="1600" dirty="0" smtClean="0">
                <a:solidFill>
                  <a:srgbClr val="283583"/>
                </a:solidFill>
                <a:ea typeface="Verdana" pitchFamily="34" charset="0"/>
                <a:cs typeface="Verdana" pitchFamily="34" charset="0"/>
              </a:rPr>
              <a:t>referencia.</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En el </a:t>
            </a:r>
            <a:r>
              <a:rPr lang="es-ES" sz="1600" dirty="0">
                <a:solidFill>
                  <a:srgbClr val="283583"/>
                </a:solidFill>
                <a:ea typeface="Verdana" pitchFamily="34" charset="0"/>
                <a:cs typeface="Verdana" pitchFamily="34" charset="0"/>
              </a:rPr>
              <a:t>apartado “Estado” podemos comprobar en que estado se encuentra. “En proceso” indica que la petición se ha lanzado y se ha empezado a hacer la simulación. El estado es “Disponible” si la ejecución de la simulación ha terminado y hay un fichero de salida. </a:t>
            </a:r>
            <a:endParaRPr lang="es-ES" sz="1600" dirty="0" smtClean="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En </a:t>
            </a:r>
            <a:r>
              <a:rPr lang="es-ES" sz="1600" dirty="0">
                <a:solidFill>
                  <a:srgbClr val="283583"/>
                </a:solidFill>
                <a:ea typeface="Verdana" pitchFamily="34" charset="0"/>
                <a:cs typeface="Verdana" pitchFamily="34" charset="0"/>
              </a:rPr>
              <a:t>el apartado “Simulación” vemos la descripción que hemos puesto en la </a:t>
            </a:r>
            <a:r>
              <a:rPr lang="es-ES" sz="1600" dirty="0" smtClean="0">
                <a:solidFill>
                  <a:srgbClr val="283583"/>
                </a:solidFill>
                <a:ea typeface="Verdana" pitchFamily="34" charset="0"/>
                <a:cs typeface="Verdana" pitchFamily="34" charset="0"/>
              </a:rPr>
              <a:t>simulación.</a:t>
            </a: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6" name="Imagen 4"/>
          <p:cNvPicPr>
            <a:picLocks noChangeAspect="1"/>
          </p:cNvPicPr>
          <p:nvPr/>
        </p:nvPicPr>
        <p:blipFill>
          <a:blip r:embed="rId2"/>
          <a:stretch>
            <a:fillRect/>
          </a:stretch>
        </p:blipFill>
        <p:spPr>
          <a:xfrm>
            <a:off x="307017" y="4770738"/>
            <a:ext cx="4965071" cy="1360113"/>
          </a:xfrm>
          <a:prstGeom prst="rect">
            <a:avLst/>
          </a:prstGeom>
          <a:ln>
            <a:solidFill>
              <a:srgbClr val="1D3176"/>
            </a:solidFill>
          </a:ln>
        </p:spPr>
      </p:pic>
      <p:pic>
        <p:nvPicPr>
          <p:cNvPr id="7" name="Imagen 3"/>
          <p:cNvPicPr>
            <a:picLocks noChangeAspect="1"/>
          </p:cNvPicPr>
          <p:nvPr/>
        </p:nvPicPr>
        <p:blipFill>
          <a:blip r:embed="rId3"/>
          <a:stretch>
            <a:fillRect/>
          </a:stretch>
        </p:blipFill>
        <p:spPr>
          <a:xfrm>
            <a:off x="4258848" y="5548981"/>
            <a:ext cx="6133192" cy="1059255"/>
          </a:xfrm>
          <a:prstGeom prst="rect">
            <a:avLst/>
          </a:prstGeom>
          <a:ln>
            <a:solidFill>
              <a:schemeClr val="tx2"/>
            </a:solidFill>
          </a:ln>
        </p:spPr>
      </p:pic>
    </p:spTree>
    <p:extLst>
      <p:ext uri="{BB962C8B-B14F-4D97-AF65-F5344CB8AC3E}">
        <p14:creationId xmlns:p14="http://schemas.microsoft.com/office/powerpoint/2010/main" xmlns="" val="1814420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Ejecución</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una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simulación</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1548172"/>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a:t>
            </a:r>
            <a:r>
              <a:rPr lang="es-ES" sz="1600" dirty="0">
                <a:solidFill>
                  <a:srgbClr val="283583"/>
                </a:solidFill>
                <a:ea typeface="Verdana" pitchFamily="34" charset="0"/>
                <a:cs typeface="Verdana" pitchFamily="34" charset="0"/>
              </a:rPr>
              <a:t>Fecha de petición” es la fecha en la que hemos creado la </a:t>
            </a:r>
            <a:r>
              <a:rPr lang="es-ES" sz="1600" dirty="0" smtClean="0">
                <a:solidFill>
                  <a:srgbClr val="283583"/>
                </a:solidFill>
                <a:ea typeface="Verdana" pitchFamily="34" charset="0"/>
                <a:cs typeface="Verdana" pitchFamily="34" charset="0"/>
              </a:rPr>
              <a:t>petición</a:t>
            </a: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“Fecha de ejecución” es la fecha en la que se ha empezado a ejecutar la </a:t>
            </a:r>
            <a:r>
              <a:rPr lang="es-ES" sz="1600" dirty="0" smtClean="0">
                <a:solidFill>
                  <a:srgbClr val="283583"/>
                </a:solidFill>
                <a:ea typeface="Verdana" pitchFamily="34" charset="0"/>
                <a:cs typeface="Verdana" pitchFamily="34" charset="0"/>
              </a:rPr>
              <a:t>petición.</a:t>
            </a: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“Fecha resultado” es la fecha en la que se ha terminado la ejecución de la </a:t>
            </a:r>
            <a:r>
              <a:rPr lang="es-ES" sz="1600" dirty="0" smtClean="0">
                <a:solidFill>
                  <a:srgbClr val="283583"/>
                </a:solidFill>
                <a:ea typeface="Verdana" pitchFamily="34" charset="0"/>
                <a:cs typeface="Verdana" pitchFamily="34" charset="0"/>
              </a:rPr>
              <a:t>petición.</a:t>
            </a: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“Fecha descarga” es la fecha en la que nos descargamos el fichero de </a:t>
            </a:r>
            <a:r>
              <a:rPr lang="es-ES" sz="1600" dirty="0" smtClean="0">
                <a:solidFill>
                  <a:srgbClr val="283583"/>
                </a:solidFill>
                <a:ea typeface="Verdana" pitchFamily="34" charset="0"/>
                <a:cs typeface="Verdana" pitchFamily="34" charset="0"/>
              </a:rPr>
              <a:t>resultados.</a:t>
            </a: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6" name="Imagen 4"/>
          <p:cNvPicPr>
            <a:picLocks noChangeAspect="1"/>
          </p:cNvPicPr>
          <p:nvPr/>
        </p:nvPicPr>
        <p:blipFill>
          <a:blip r:embed="rId2"/>
          <a:stretch>
            <a:fillRect/>
          </a:stretch>
        </p:blipFill>
        <p:spPr>
          <a:xfrm>
            <a:off x="827396" y="3391177"/>
            <a:ext cx="8572500" cy="1609725"/>
          </a:xfrm>
          <a:prstGeom prst="rect">
            <a:avLst/>
          </a:prstGeom>
          <a:ln>
            <a:solidFill>
              <a:schemeClr val="tx2"/>
            </a:solidFill>
          </a:ln>
        </p:spPr>
      </p:pic>
    </p:spTree>
    <p:extLst>
      <p:ext uri="{BB962C8B-B14F-4D97-AF65-F5344CB8AC3E}">
        <p14:creationId xmlns:p14="http://schemas.microsoft.com/office/powerpoint/2010/main" xmlns="" val="181442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Datos</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Entrada</a:t>
            </a:r>
            <a:r>
              <a:rPr lang="en-US" dirty="0" smtClean="0">
                <a:solidFill>
                  <a:srgbClr val="009FE3"/>
                </a:solidFill>
                <a:latin typeface="Gill Sans MT Light"/>
                <a:cs typeface="Gill Sans MT Light"/>
              </a:rPr>
              <a:t> (1)</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4" y="1537459"/>
            <a:ext cx="4997177" cy="548432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algn="just">
              <a:spcAft>
                <a:spcPts val="400"/>
              </a:spcAft>
            </a:pPr>
            <a:r>
              <a:rPr lang="es-ES" sz="1600" b="1" u="sng" dirty="0" smtClean="0">
                <a:solidFill>
                  <a:srgbClr val="283583"/>
                </a:solidFill>
                <a:latin typeface="Gill Sans MT Light"/>
                <a:cs typeface="Gill Sans MT Light"/>
              </a:rPr>
              <a:t>A.- Datos fiscales</a:t>
            </a:r>
            <a:r>
              <a:rPr lang="es-ES" sz="1600" b="1" dirty="0" smtClean="0">
                <a:solidFill>
                  <a:srgbClr val="283583"/>
                </a:solidFill>
                <a:latin typeface="Gill Sans MT Light"/>
                <a:cs typeface="Gill Sans MT Light"/>
              </a:rPr>
              <a:t>: </a:t>
            </a:r>
            <a:r>
              <a:rPr lang="es-ES" sz="1600" dirty="0" smtClean="0">
                <a:solidFill>
                  <a:srgbClr val="1D3176"/>
                </a:solidFill>
                <a:latin typeface="+mj-lt"/>
                <a:ea typeface="Verdana" pitchFamily="34" charset="0"/>
                <a:cs typeface="Verdana" pitchFamily="34" charset="0"/>
              </a:rPr>
              <a:t>Muestra </a:t>
            </a:r>
            <a:r>
              <a:rPr lang="es-ES" sz="1600" dirty="0">
                <a:solidFill>
                  <a:srgbClr val="1D3176"/>
                </a:solidFill>
                <a:latin typeface="+mj-lt"/>
                <a:ea typeface="Verdana" pitchFamily="34" charset="0"/>
                <a:cs typeface="Verdana" pitchFamily="34" charset="0"/>
              </a:rPr>
              <a:t>de declarantes </a:t>
            </a:r>
            <a:r>
              <a:rPr lang="es-ES" sz="1600" b="1" dirty="0">
                <a:solidFill>
                  <a:srgbClr val="1D3176"/>
                </a:solidFill>
                <a:latin typeface="+mj-lt"/>
                <a:ea typeface="Verdana" pitchFamily="34" charset="0"/>
                <a:cs typeface="Verdana" pitchFamily="34" charset="0"/>
              </a:rPr>
              <a:t>IRPF IEF-AEAT</a:t>
            </a:r>
            <a:r>
              <a:rPr lang="es-ES" sz="1600" dirty="0">
                <a:solidFill>
                  <a:srgbClr val="1D3176"/>
                </a:solidFill>
                <a:latin typeface="+mj-lt"/>
                <a:ea typeface="Verdana" pitchFamily="34" charset="0"/>
                <a:cs typeface="Verdana" pitchFamily="34" charset="0"/>
              </a:rPr>
              <a:t>. Formato: </a:t>
            </a:r>
            <a:r>
              <a:rPr lang="es-ES" sz="1600" b="1" dirty="0" smtClean="0">
                <a:solidFill>
                  <a:srgbClr val="1D3176"/>
                </a:solidFill>
                <a:latin typeface="+mj-lt"/>
                <a:ea typeface="Verdana" pitchFamily="34" charset="0"/>
                <a:cs typeface="Verdana" pitchFamily="34" charset="0"/>
              </a:rPr>
              <a:t>ASCII</a:t>
            </a:r>
            <a:r>
              <a:rPr lang="es-ES" sz="1600" dirty="0" smtClean="0">
                <a:solidFill>
                  <a:srgbClr val="1D3176"/>
                </a:solidFill>
                <a:latin typeface="+mj-lt"/>
                <a:ea typeface="Verdana" pitchFamily="34" charset="0"/>
                <a:cs typeface="Verdana" pitchFamily="34" charset="0"/>
              </a:rPr>
              <a:t>.</a:t>
            </a:r>
          </a:p>
          <a:p>
            <a:pPr algn="just">
              <a:lnSpc>
                <a:spcPts val="1500"/>
              </a:lnSpc>
              <a:spcAft>
                <a:spcPts val="400"/>
              </a:spcAft>
            </a:pPr>
            <a:endParaRPr lang="es-ES" sz="1600" dirty="0">
              <a:solidFill>
                <a:srgbClr val="1D3176"/>
              </a:solidFill>
              <a:latin typeface="+mj-lt"/>
              <a:ea typeface="Verdana" pitchFamily="34" charset="0"/>
              <a:cs typeface="Verdana" pitchFamily="34" charset="0"/>
            </a:endParaRPr>
          </a:p>
          <a:p>
            <a:pPr marL="285750" indent="-285750" algn="just">
              <a:lnSpc>
                <a:spcPts val="1500"/>
              </a:lnSpc>
              <a:spcAft>
                <a:spcPts val="400"/>
              </a:spcAft>
              <a:buSzPct val="200000"/>
              <a:buFont typeface="Arial" pitchFamily="34" charset="0"/>
              <a:buChar char="•"/>
            </a:pPr>
            <a:r>
              <a:rPr lang="es-ES" sz="1800" dirty="0" smtClean="0">
                <a:solidFill>
                  <a:srgbClr val="1D3176"/>
                </a:solidFill>
                <a:latin typeface="+mj-lt"/>
                <a:ea typeface="Verdana" pitchFamily="34" charset="0"/>
                <a:cs typeface="Verdana" pitchFamily="34" charset="0"/>
              </a:rPr>
              <a:t>Muestra </a:t>
            </a:r>
            <a:r>
              <a:rPr lang="es-ES" sz="1800" dirty="0">
                <a:solidFill>
                  <a:srgbClr val="1D3176"/>
                </a:solidFill>
                <a:latin typeface="+mj-lt"/>
                <a:ea typeface="Verdana" pitchFamily="34" charset="0"/>
                <a:cs typeface="Verdana" pitchFamily="34" charset="0"/>
              </a:rPr>
              <a:t>a partir de las declaraciones del </a:t>
            </a:r>
            <a:r>
              <a:rPr lang="es-ES" sz="1800" b="1" i="1" dirty="0">
                <a:solidFill>
                  <a:srgbClr val="1D3176"/>
                </a:solidFill>
                <a:latin typeface="+mj-lt"/>
                <a:ea typeface="Verdana" pitchFamily="34" charset="0"/>
                <a:cs typeface="Verdana" pitchFamily="34" charset="0"/>
              </a:rPr>
              <a:t>modelo 100</a:t>
            </a:r>
            <a:r>
              <a:rPr lang="es-ES" sz="1800" dirty="0">
                <a:solidFill>
                  <a:srgbClr val="1D3176"/>
                </a:solidFill>
                <a:latin typeface="+mj-lt"/>
                <a:ea typeface="Verdana" pitchFamily="34" charset="0"/>
                <a:cs typeface="Verdana" pitchFamily="34" charset="0"/>
              </a:rPr>
              <a:t>,</a:t>
            </a:r>
            <a:r>
              <a:rPr lang="es-ES" sz="1800" b="1" dirty="0">
                <a:solidFill>
                  <a:srgbClr val="1D3176"/>
                </a:solidFill>
                <a:latin typeface="+mj-lt"/>
                <a:ea typeface="Verdana" pitchFamily="34" charset="0"/>
                <a:cs typeface="Verdana" pitchFamily="34" charset="0"/>
              </a:rPr>
              <a:t> </a:t>
            </a:r>
            <a:r>
              <a:rPr lang="es-ES" sz="1800" dirty="0">
                <a:solidFill>
                  <a:srgbClr val="1D3176"/>
                </a:solidFill>
                <a:latin typeface="+mj-lt"/>
                <a:ea typeface="Verdana" pitchFamily="34" charset="0"/>
                <a:cs typeface="Verdana" pitchFamily="34" charset="0"/>
              </a:rPr>
              <a:t>cerca de </a:t>
            </a:r>
            <a:r>
              <a:rPr lang="es-ES" sz="1800" b="1" i="1" dirty="0">
                <a:solidFill>
                  <a:srgbClr val="1D3176"/>
                </a:solidFill>
                <a:latin typeface="+mj-lt"/>
                <a:ea typeface="Verdana" pitchFamily="34" charset="0"/>
                <a:cs typeface="Verdana" pitchFamily="34" charset="0"/>
              </a:rPr>
              <a:t>2.000.000</a:t>
            </a:r>
            <a:r>
              <a:rPr lang="es-ES" sz="1800" i="1" dirty="0">
                <a:solidFill>
                  <a:srgbClr val="1D3176"/>
                </a:solidFill>
                <a:latin typeface="+mj-lt"/>
                <a:ea typeface="Verdana" pitchFamily="34" charset="0"/>
                <a:cs typeface="Verdana" pitchFamily="34" charset="0"/>
              </a:rPr>
              <a:t> </a:t>
            </a:r>
            <a:r>
              <a:rPr lang="es-ES" sz="1800" b="1" i="1" dirty="0">
                <a:solidFill>
                  <a:srgbClr val="1D3176"/>
                </a:solidFill>
                <a:latin typeface="+mj-lt"/>
                <a:ea typeface="Verdana" pitchFamily="34" charset="0"/>
                <a:cs typeface="Verdana" pitchFamily="34" charset="0"/>
              </a:rPr>
              <a:t>declaraciones por año </a:t>
            </a:r>
            <a:r>
              <a:rPr lang="es-ES" sz="1800" dirty="0">
                <a:solidFill>
                  <a:srgbClr val="1D3176"/>
                </a:solidFill>
                <a:latin typeface="+mj-lt"/>
                <a:ea typeface="Verdana" pitchFamily="34" charset="0"/>
                <a:cs typeface="Verdana" pitchFamily="34" charset="0"/>
              </a:rPr>
              <a:t>(conjuntas e individuales) mediante </a:t>
            </a:r>
            <a:r>
              <a:rPr lang="es-ES" sz="1800" b="1" i="1" dirty="0">
                <a:solidFill>
                  <a:srgbClr val="1D3176"/>
                </a:solidFill>
                <a:latin typeface="+mj-lt"/>
                <a:ea typeface="Verdana" pitchFamily="34" charset="0"/>
                <a:cs typeface="Verdana" pitchFamily="34" charset="0"/>
              </a:rPr>
              <a:t>muestreo estratificado aleatorio</a:t>
            </a:r>
            <a:r>
              <a:rPr lang="es-ES" sz="1800" i="1" dirty="0">
                <a:solidFill>
                  <a:srgbClr val="1D3176"/>
                </a:solidFill>
                <a:latin typeface="+mj-lt"/>
                <a:ea typeface="Verdana" pitchFamily="34" charset="0"/>
                <a:cs typeface="Verdana" pitchFamily="34" charset="0"/>
              </a:rPr>
              <a:t> </a:t>
            </a:r>
            <a:r>
              <a:rPr lang="es-ES" sz="1800" dirty="0">
                <a:solidFill>
                  <a:srgbClr val="1D3176"/>
                </a:solidFill>
                <a:latin typeface="+mj-lt"/>
                <a:ea typeface="Verdana" pitchFamily="34" charset="0"/>
                <a:cs typeface="Verdana" pitchFamily="34" charset="0"/>
              </a:rPr>
              <a:t>que garantiza la </a:t>
            </a:r>
            <a:r>
              <a:rPr lang="es-ES" sz="1800" b="1" i="1" dirty="0">
                <a:solidFill>
                  <a:srgbClr val="1D3176"/>
                </a:solidFill>
                <a:latin typeface="+mj-lt"/>
                <a:ea typeface="Verdana" pitchFamily="34" charset="0"/>
                <a:cs typeface="Verdana" pitchFamily="34" charset="0"/>
              </a:rPr>
              <a:t>representatividad</a:t>
            </a:r>
            <a:r>
              <a:rPr lang="es-ES" sz="1800" dirty="0">
                <a:solidFill>
                  <a:srgbClr val="1D3176"/>
                </a:solidFill>
                <a:latin typeface="+mj-lt"/>
                <a:ea typeface="Verdana" pitchFamily="34" charset="0"/>
                <a:cs typeface="Verdana" pitchFamily="34" charset="0"/>
              </a:rPr>
              <a:t> de los distintos tipos de renta. </a:t>
            </a:r>
            <a:r>
              <a:rPr lang="es-ES" sz="1800" b="1" i="1" dirty="0">
                <a:solidFill>
                  <a:srgbClr val="1D3176"/>
                </a:solidFill>
                <a:latin typeface="+mj-lt"/>
                <a:ea typeface="Verdana" pitchFamily="34" charset="0"/>
                <a:cs typeface="Verdana" pitchFamily="34" charset="0"/>
              </a:rPr>
              <a:t>La información de la base de datos no es modificable</a:t>
            </a:r>
            <a:r>
              <a:rPr lang="es-ES" sz="1800" b="1" dirty="0">
                <a:solidFill>
                  <a:srgbClr val="1D3176"/>
                </a:solidFill>
                <a:latin typeface="+mj-lt"/>
                <a:ea typeface="Verdana" pitchFamily="34" charset="0"/>
                <a:cs typeface="Verdana" pitchFamily="34" charset="0"/>
              </a:rPr>
              <a:t>.</a:t>
            </a:r>
            <a:r>
              <a:rPr lang="es-ES" sz="1800" dirty="0">
                <a:solidFill>
                  <a:srgbClr val="1D3176"/>
                </a:solidFill>
                <a:latin typeface="+mj-lt"/>
                <a:ea typeface="Verdana" pitchFamily="34" charset="0"/>
                <a:cs typeface="Verdana" pitchFamily="34" charset="0"/>
              </a:rPr>
              <a:t> </a:t>
            </a:r>
            <a:endParaRPr lang="es-ES" sz="1800" dirty="0" smtClean="0">
              <a:solidFill>
                <a:srgbClr val="1D3176"/>
              </a:solidFill>
              <a:latin typeface="+mj-lt"/>
              <a:ea typeface="Verdana" pitchFamily="34" charset="0"/>
              <a:cs typeface="Verdana" pitchFamily="34" charset="0"/>
            </a:endParaRPr>
          </a:p>
          <a:p>
            <a:pPr marL="285750" indent="-285750" algn="just">
              <a:lnSpc>
                <a:spcPts val="1500"/>
              </a:lnSpc>
              <a:spcAft>
                <a:spcPts val="400"/>
              </a:spcAft>
              <a:buSzPct val="200000"/>
              <a:buFont typeface="Arial" pitchFamily="34" charset="0"/>
              <a:buChar char="•"/>
            </a:pPr>
            <a:endParaRPr lang="es-ES" sz="1800" dirty="0">
              <a:solidFill>
                <a:srgbClr val="1D3176"/>
              </a:solidFill>
              <a:latin typeface="+mj-lt"/>
              <a:ea typeface="Verdana" pitchFamily="34" charset="0"/>
              <a:cs typeface="Verdana" pitchFamily="34" charset="0"/>
            </a:endParaRPr>
          </a:p>
          <a:p>
            <a:pPr marL="285750" indent="-285750" algn="just">
              <a:lnSpc>
                <a:spcPts val="1500"/>
              </a:lnSpc>
              <a:spcAft>
                <a:spcPts val="400"/>
              </a:spcAft>
              <a:buSzPct val="200000"/>
              <a:buFont typeface="Arial" pitchFamily="34" charset="0"/>
              <a:buChar char="•"/>
            </a:pPr>
            <a:r>
              <a:rPr lang="es-ES" sz="1800" dirty="0" smtClean="0">
                <a:solidFill>
                  <a:srgbClr val="1D3176"/>
                </a:solidFill>
                <a:latin typeface="+mj-lt"/>
                <a:ea typeface="Verdana" pitchFamily="34" charset="0"/>
                <a:cs typeface="Verdana" pitchFamily="34" charset="0"/>
              </a:rPr>
              <a:t>Se </a:t>
            </a:r>
            <a:r>
              <a:rPr lang="es-ES" sz="1800" dirty="0">
                <a:solidFill>
                  <a:srgbClr val="1D3176"/>
                </a:solidFill>
                <a:latin typeface="+mj-lt"/>
                <a:ea typeface="Verdana" pitchFamily="34" charset="0"/>
                <a:cs typeface="Verdana" pitchFamily="34" charset="0"/>
              </a:rPr>
              <a:t>puede </a:t>
            </a:r>
            <a:r>
              <a:rPr lang="es-ES" sz="1800" b="1" i="1" dirty="0">
                <a:solidFill>
                  <a:srgbClr val="1D3176"/>
                </a:solidFill>
                <a:latin typeface="+mj-lt"/>
                <a:ea typeface="Verdana" pitchFamily="34" charset="0"/>
                <a:cs typeface="Verdana" pitchFamily="34" charset="0"/>
              </a:rPr>
              <a:t>crear</a:t>
            </a:r>
            <a:r>
              <a:rPr lang="es-ES" sz="1800" b="1" dirty="0">
                <a:solidFill>
                  <a:srgbClr val="1D3176"/>
                </a:solidFill>
                <a:latin typeface="+mj-lt"/>
                <a:ea typeface="Verdana" pitchFamily="34" charset="0"/>
                <a:cs typeface="Verdana" pitchFamily="34" charset="0"/>
              </a:rPr>
              <a:t> </a:t>
            </a:r>
            <a:r>
              <a:rPr lang="es-ES" sz="1800" b="1" i="1" dirty="0">
                <a:solidFill>
                  <a:srgbClr val="1D3176"/>
                </a:solidFill>
                <a:latin typeface="+mj-lt"/>
                <a:ea typeface="Verdana" pitchFamily="34" charset="0"/>
                <a:cs typeface="Verdana" pitchFamily="34" charset="0"/>
              </a:rPr>
              <a:t>nuevas variables </a:t>
            </a:r>
            <a:r>
              <a:rPr lang="es-ES" sz="1800" dirty="0">
                <a:solidFill>
                  <a:srgbClr val="1D3176"/>
                </a:solidFill>
                <a:latin typeface="+mj-lt"/>
                <a:ea typeface="Verdana" pitchFamily="34" charset="0"/>
                <a:cs typeface="Verdana" pitchFamily="34" charset="0"/>
              </a:rPr>
              <a:t>durante el proceso de </a:t>
            </a:r>
            <a:r>
              <a:rPr lang="es-ES" sz="1800" dirty="0" err="1">
                <a:solidFill>
                  <a:srgbClr val="1D3176"/>
                </a:solidFill>
                <a:latin typeface="+mj-lt"/>
                <a:ea typeface="Verdana" pitchFamily="34" charset="0"/>
                <a:cs typeface="Verdana" pitchFamily="34" charset="0"/>
              </a:rPr>
              <a:t>presimulación</a:t>
            </a:r>
            <a:r>
              <a:rPr lang="es-ES" sz="1800" dirty="0">
                <a:solidFill>
                  <a:srgbClr val="1D3176"/>
                </a:solidFill>
                <a:latin typeface="+mj-lt"/>
                <a:ea typeface="Verdana" pitchFamily="34" charset="0"/>
                <a:cs typeface="Verdana" pitchFamily="34" charset="0"/>
              </a:rPr>
              <a:t> o </a:t>
            </a:r>
            <a:r>
              <a:rPr lang="es-ES" sz="1800" dirty="0" err="1">
                <a:solidFill>
                  <a:srgbClr val="1D3176"/>
                </a:solidFill>
                <a:latin typeface="+mj-lt"/>
                <a:ea typeface="Verdana" pitchFamily="34" charset="0"/>
                <a:cs typeface="Verdana" pitchFamily="34" charset="0"/>
              </a:rPr>
              <a:t>preprocesamiento</a:t>
            </a:r>
            <a:r>
              <a:rPr lang="es-ES" sz="1800" dirty="0">
                <a:solidFill>
                  <a:srgbClr val="1D3176"/>
                </a:solidFill>
                <a:latin typeface="+mj-lt"/>
                <a:ea typeface="Verdana" pitchFamily="34" charset="0"/>
                <a:cs typeface="Verdana" pitchFamily="34" charset="0"/>
              </a:rPr>
              <a:t> </a:t>
            </a:r>
            <a:r>
              <a:rPr lang="es-ES" sz="1800" b="1" dirty="0">
                <a:solidFill>
                  <a:srgbClr val="1D3176"/>
                </a:solidFill>
                <a:latin typeface="+mj-lt"/>
                <a:ea typeface="Verdana" pitchFamily="34" charset="0"/>
                <a:cs typeface="Verdana" pitchFamily="34" charset="0"/>
              </a:rPr>
              <a:t>para corregir errores </a:t>
            </a:r>
            <a:r>
              <a:rPr lang="es-ES" sz="1800" dirty="0">
                <a:solidFill>
                  <a:srgbClr val="1D3176"/>
                </a:solidFill>
                <a:latin typeface="+mj-lt"/>
                <a:ea typeface="Verdana" pitchFamily="34" charset="0"/>
                <a:cs typeface="Verdana" pitchFamily="34" charset="0"/>
              </a:rPr>
              <a:t>y</a:t>
            </a:r>
            <a:r>
              <a:rPr lang="es-ES" sz="1800" b="1" dirty="0">
                <a:solidFill>
                  <a:srgbClr val="1D3176"/>
                </a:solidFill>
                <a:latin typeface="+mj-lt"/>
                <a:ea typeface="Verdana" pitchFamily="34" charset="0"/>
                <a:cs typeface="Verdana" pitchFamily="34" charset="0"/>
              </a:rPr>
              <a:t> calcular variables </a:t>
            </a:r>
            <a:r>
              <a:rPr lang="es-ES" sz="1800" dirty="0">
                <a:solidFill>
                  <a:srgbClr val="1D3176"/>
                </a:solidFill>
                <a:latin typeface="+mj-lt"/>
                <a:ea typeface="Verdana" pitchFamily="34" charset="0"/>
                <a:cs typeface="Verdana" pitchFamily="34" charset="0"/>
              </a:rPr>
              <a:t>necesarias. </a:t>
            </a:r>
          </a:p>
          <a:p>
            <a:pPr marL="285750" indent="-285750" algn="just">
              <a:lnSpc>
                <a:spcPts val="1500"/>
              </a:lnSpc>
              <a:spcAft>
                <a:spcPts val="400"/>
              </a:spcAft>
              <a:buSzPct val="200000"/>
              <a:buFont typeface="Arial" pitchFamily="34" charset="0"/>
              <a:buChar char="•"/>
            </a:pPr>
            <a:endParaRPr lang="es-ES" sz="1600" b="1" u="sng" dirty="0" smtClean="0">
              <a:solidFill>
                <a:srgbClr val="1D3176"/>
              </a:solidFill>
              <a:latin typeface="+mj-lt"/>
              <a:cs typeface="Gill Sans MT Light"/>
            </a:endParaRPr>
          </a:p>
          <a:p>
            <a:pPr marL="285750" indent="-285750" algn="just">
              <a:lnSpc>
                <a:spcPts val="1500"/>
              </a:lnSpc>
              <a:spcAft>
                <a:spcPts val="400"/>
              </a:spcAft>
              <a:buSzPct val="200000"/>
              <a:buFont typeface="Arial" pitchFamily="34" charset="0"/>
              <a:buChar char="•"/>
            </a:pPr>
            <a:endParaRPr lang="es-ES" sz="1600" b="1" u="sng" dirty="0">
              <a:solidFill>
                <a:srgbClr val="283583"/>
              </a:solidFill>
              <a:latin typeface="Gill Sans MT Light"/>
              <a:cs typeface="Gill Sans MT Light"/>
            </a:endParaRPr>
          </a:p>
          <a:p>
            <a:pPr marL="180000" indent="-180000" algn="just">
              <a:lnSpc>
                <a:spcPts val="1500"/>
              </a:lnSpc>
              <a:spcAft>
                <a:spcPts val="400"/>
              </a:spcAft>
              <a:buFont typeface="Arial"/>
              <a:buChar char="•"/>
            </a:pPr>
            <a:endParaRPr lang="es-ES" sz="1400" dirty="0" smtClean="0">
              <a:solidFill>
                <a:srgbClr val="283583"/>
              </a:solidFill>
              <a:latin typeface="Gill Sans MT Light"/>
              <a:cs typeface="Gill Sans MT Light"/>
            </a:endParaRPr>
          </a:p>
          <a:p>
            <a:pPr marL="180000" indent="-180000" algn="just">
              <a:lnSpc>
                <a:spcPts val="1500"/>
              </a:lnSpc>
              <a:spcAft>
                <a:spcPts val="400"/>
              </a:spcAft>
              <a:buFont typeface="Arial"/>
              <a:buChar char="•"/>
            </a:pPr>
            <a:endParaRPr lang="en-US" sz="1400" dirty="0">
              <a:solidFill>
                <a:srgbClr val="283583"/>
              </a:solidFill>
              <a:latin typeface="Gill Sans MT Light"/>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
        <p:nvSpPr>
          <p:cNvPr id="15" name="2 Marcador de contenido"/>
          <p:cNvSpPr txBox="1">
            <a:spLocks/>
          </p:cNvSpPr>
          <p:nvPr/>
        </p:nvSpPr>
        <p:spPr bwMode="auto">
          <a:xfrm>
            <a:off x="5776367" y="1537459"/>
            <a:ext cx="4752528" cy="4980270"/>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algn="just">
              <a:lnSpc>
                <a:spcPts val="1500"/>
              </a:lnSpc>
              <a:spcAft>
                <a:spcPts val="400"/>
              </a:spcAft>
            </a:pPr>
            <a:r>
              <a:rPr lang="es-ES" sz="1400" b="1" u="sng" dirty="0" smtClean="0">
                <a:solidFill>
                  <a:srgbClr val="283583"/>
                </a:solidFill>
                <a:latin typeface="Gill Sans MT Light"/>
                <a:cs typeface="Gill Sans MT Light"/>
              </a:rPr>
              <a:t>B</a:t>
            </a:r>
            <a:r>
              <a:rPr lang="es-ES" sz="1600" b="1" u="sng" dirty="0" smtClean="0">
                <a:solidFill>
                  <a:srgbClr val="283583"/>
                </a:solidFill>
                <a:latin typeface="Gill Sans MT Light"/>
                <a:cs typeface="Gill Sans MT Light"/>
              </a:rPr>
              <a:t>.- Parámetros para la simulación</a:t>
            </a:r>
            <a:r>
              <a:rPr lang="es-ES" sz="1600" b="1" dirty="0" smtClean="0">
                <a:solidFill>
                  <a:srgbClr val="283583"/>
                </a:solidFill>
                <a:latin typeface="Gill Sans MT Light"/>
                <a:cs typeface="Gill Sans MT Light"/>
              </a:rPr>
              <a:t>: </a:t>
            </a:r>
            <a:r>
              <a:rPr lang="es-ES" sz="1600" dirty="0" smtClean="0">
                <a:solidFill>
                  <a:srgbClr val="1D3176"/>
                </a:solidFill>
                <a:latin typeface="+mj-lt"/>
                <a:ea typeface="Verdana" pitchFamily="34" charset="0"/>
                <a:cs typeface="Verdana" pitchFamily="34" charset="0"/>
              </a:rPr>
              <a:t>Permiten </a:t>
            </a:r>
            <a:r>
              <a:rPr lang="es-ES" sz="1600" dirty="0">
                <a:solidFill>
                  <a:srgbClr val="1D3176"/>
                </a:solidFill>
                <a:latin typeface="+mj-lt"/>
                <a:ea typeface="Verdana" pitchFamily="34" charset="0"/>
                <a:cs typeface="Verdana" pitchFamily="34" charset="0"/>
              </a:rPr>
              <a:t>simular los distintos escenarios</a:t>
            </a:r>
            <a:r>
              <a:rPr lang="es-ES" sz="1600" dirty="0" smtClean="0">
                <a:solidFill>
                  <a:srgbClr val="1D3176"/>
                </a:solidFill>
                <a:latin typeface="+mj-lt"/>
                <a:ea typeface="Verdana" pitchFamily="34" charset="0"/>
                <a:cs typeface="Verdana" pitchFamily="34" charset="0"/>
              </a:rPr>
              <a:t>. </a:t>
            </a:r>
          </a:p>
          <a:p>
            <a:pPr algn="just">
              <a:lnSpc>
                <a:spcPts val="1500"/>
              </a:lnSpc>
              <a:spcAft>
                <a:spcPts val="400"/>
              </a:spcAft>
            </a:pPr>
            <a:endParaRPr lang="es-ES" sz="1600" dirty="0" smtClean="0">
              <a:solidFill>
                <a:srgbClr val="1D3176"/>
              </a:solidFill>
              <a:latin typeface="+mj-lt"/>
              <a:ea typeface="Verdana" pitchFamily="34" charset="0"/>
              <a:cs typeface="Verdana" pitchFamily="34" charset="0"/>
            </a:endParaRPr>
          </a:p>
          <a:p>
            <a:pPr marL="285750" indent="-285750" algn="just">
              <a:lnSpc>
                <a:spcPts val="1500"/>
              </a:lnSpc>
              <a:spcAft>
                <a:spcPts val="400"/>
              </a:spcAft>
              <a:buSzPct val="200000"/>
              <a:buFont typeface="Arial" pitchFamily="34" charset="0"/>
              <a:buChar char="•"/>
            </a:pPr>
            <a:r>
              <a:rPr lang="es-ES" sz="1800" dirty="0" smtClean="0">
                <a:solidFill>
                  <a:srgbClr val="1D3176"/>
                </a:solidFill>
                <a:latin typeface="+mj-lt"/>
                <a:ea typeface="Verdana" pitchFamily="34" charset="0"/>
                <a:cs typeface="Verdana" pitchFamily="34" charset="0"/>
              </a:rPr>
              <a:t>El </a:t>
            </a:r>
            <a:r>
              <a:rPr lang="es-ES" sz="1800" dirty="0">
                <a:solidFill>
                  <a:srgbClr val="1D3176"/>
                </a:solidFill>
                <a:latin typeface="+mj-lt"/>
                <a:ea typeface="Verdana" pitchFamily="34" charset="0"/>
                <a:cs typeface="Verdana" pitchFamily="34" charset="0"/>
              </a:rPr>
              <a:t>investigador puede cambiar los parámetros (alrededor de </a:t>
            </a:r>
            <a:r>
              <a:rPr lang="es-ES" sz="1800" b="1" i="1" dirty="0">
                <a:solidFill>
                  <a:srgbClr val="1D3176"/>
                </a:solidFill>
                <a:latin typeface="+mj-lt"/>
                <a:ea typeface="Verdana" pitchFamily="34" charset="0"/>
                <a:cs typeface="Verdana" pitchFamily="34" charset="0"/>
              </a:rPr>
              <a:t>1.000</a:t>
            </a:r>
            <a:r>
              <a:rPr lang="es-ES" sz="1800" dirty="0">
                <a:solidFill>
                  <a:srgbClr val="1D3176"/>
                </a:solidFill>
                <a:latin typeface="+mj-lt"/>
                <a:ea typeface="Verdana" pitchFamily="34" charset="0"/>
                <a:cs typeface="Verdana" pitchFamily="34" charset="0"/>
              </a:rPr>
              <a:t> distribuido entre todos los conceptos de renta) a través de una </a:t>
            </a:r>
            <a:r>
              <a:rPr lang="es-ES" sz="1800" b="1" i="1" dirty="0">
                <a:solidFill>
                  <a:srgbClr val="1D3176"/>
                </a:solidFill>
                <a:latin typeface="+mj-lt"/>
                <a:ea typeface="Verdana" pitchFamily="34" charset="0"/>
                <a:cs typeface="Verdana" pitchFamily="34" charset="0"/>
              </a:rPr>
              <a:t>aplicación web</a:t>
            </a:r>
            <a:r>
              <a:rPr lang="es-ES" sz="1800" i="1" dirty="0">
                <a:solidFill>
                  <a:srgbClr val="1D3176"/>
                </a:solidFill>
                <a:latin typeface="+mj-lt"/>
                <a:ea typeface="Verdana" pitchFamily="34" charset="0"/>
                <a:cs typeface="Verdana" pitchFamily="34" charset="0"/>
              </a:rPr>
              <a:t> </a:t>
            </a:r>
            <a:r>
              <a:rPr lang="es-ES" sz="1800" dirty="0">
                <a:solidFill>
                  <a:srgbClr val="1D3176"/>
                </a:solidFill>
                <a:latin typeface="+mj-lt"/>
                <a:ea typeface="Verdana" pitchFamily="34" charset="0"/>
                <a:cs typeface="Verdana" pitchFamily="34" charset="0"/>
              </a:rPr>
              <a:t>donde los distintos parámetros van apareciendo en forma de menús. </a:t>
            </a:r>
            <a:endParaRPr lang="es-ES" sz="1800" dirty="0" smtClean="0">
              <a:solidFill>
                <a:srgbClr val="1D3176"/>
              </a:solidFill>
              <a:latin typeface="+mj-lt"/>
              <a:ea typeface="Verdana" pitchFamily="34" charset="0"/>
              <a:cs typeface="Verdana" pitchFamily="34" charset="0"/>
            </a:endParaRPr>
          </a:p>
          <a:p>
            <a:pPr algn="just">
              <a:lnSpc>
                <a:spcPts val="1500"/>
              </a:lnSpc>
              <a:spcAft>
                <a:spcPts val="400"/>
              </a:spcAft>
              <a:buSzPct val="200000"/>
            </a:pPr>
            <a:endParaRPr lang="es-ES" sz="1800" dirty="0" smtClean="0">
              <a:solidFill>
                <a:srgbClr val="1D3176"/>
              </a:solidFill>
              <a:latin typeface="+mj-lt"/>
              <a:ea typeface="Verdana" pitchFamily="34" charset="0"/>
              <a:cs typeface="Verdana" pitchFamily="34" charset="0"/>
            </a:endParaRPr>
          </a:p>
          <a:p>
            <a:pPr marL="285750" indent="-285750" algn="just">
              <a:lnSpc>
                <a:spcPts val="1500"/>
              </a:lnSpc>
              <a:spcAft>
                <a:spcPts val="400"/>
              </a:spcAft>
              <a:buSzPct val="200000"/>
              <a:buFont typeface="Arial" pitchFamily="34" charset="0"/>
              <a:buChar char="•"/>
            </a:pPr>
            <a:r>
              <a:rPr lang="es-ES" sz="1800" b="1" i="1" dirty="0" smtClean="0">
                <a:solidFill>
                  <a:srgbClr val="1D3176"/>
                </a:solidFill>
                <a:latin typeface="+mj-lt"/>
                <a:ea typeface="Verdana" pitchFamily="34" charset="0"/>
                <a:cs typeface="Verdana" pitchFamily="34" charset="0"/>
              </a:rPr>
              <a:t>Tipo </a:t>
            </a:r>
            <a:r>
              <a:rPr lang="es-ES" sz="1800" b="1" i="1" dirty="0">
                <a:solidFill>
                  <a:srgbClr val="1D3176"/>
                </a:solidFill>
                <a:latin typeface="+mj-lt"/>
                <a:ea typeface="Verdana" pitchFamily="34" charset="0"/>
                <a:cs typeface="Verdana" pitchFamily="34" charset="0"/>
              </a:rPr>
              <a:t>de modificaciones</a:t>
            </a:r>
            <a:r>
              <a:rPr lang="es-ES" sz="1800" dirty="0">
                <a:solidFill>
                  <a:srgbClr val="1D3176"/>
                </a:solidFill>
                <a:latin typeface="+mj-lt"/>
                <a:ea typeface="Verdana" pitchFamily="34" charset="0"/>
                <a:cs typeface="Verdana" pitchFamily="34" charset="0"/>
              </a:rPr>
              <a:t>: 1) Modificar la definición de estos conceptos; 2) Su incorporación a las bases; 3) Las reducciones aplicables; 4) Modificar las tarifas; 5) deducciones, etc. </a:t>
            </a:r>
            <a:endParaRPr lang="es-ES" sz="1800" dirty="0" smtClean="0">
              <a:solidFill>
                <a:srgbClr val="1D3176"/>
              </a:solidFill>
              <a:latin typeface="+mj-lt"/>
              <a:ea typeface="Verdana" pitchFamily="34" charset="0"/>
              <a:cs typeface="Verdana" pitchFamily="34" charset="0"/>
            </a:endParaRPr>
          </a:p>
          <a:p>
            <a:pPr algn="just">
              <a:lnSpc>
                <a:spcPts val="1500"/>
              </a:lnSpc>
              <a:spcAft>
                <a:spcPts val="400"/>
              </a:spcAft>
              <a:buSzPct val="200000"/>
            </a:pPr>
            <a:endParaRPr lang="es-ES" sz="1800" dirty="0" smtClean="0">
              <a:solidFill>
                <a:srgbClr val="1D3176"/>
              </a:solidFill>
              <a:latin typeface="+mj-lt"/>
              <a:ea typeface="Verdana" pitchFamily="34" charset="0"/>
              <a:cs typeface="Verdana" pitchFamily="34" charset="0"/>
            </a:endParaRPr>
          </a:p>
          <a:p>
            <a:pPr marL="285750" indent="-285750" algn="just">
              <a:lnSpc>
                <a:spcPts val="1500"/>
              </a:lnSpc>
              <a:spcAft>
                <a:spcPts val="400"/>
              </a:spcAft>
              <a:buSzPct val="200000"/>
              <a:buFont typeface="Arial" pitchFamily="34" charset="0"/>
              <a:buChar char="•"/>
            </a:pPr>
            <a:r>
              <a:rPr lang="es-ES" sz="1800" b="1" i="1" dirty="0" smtClean="0">
                <a:solidFill>
                  <a:srgbClr val="1D3176"/>
                </a:solidFill>
                <a:latin typeface="+mj-lt"/>
                <a:ea typeface="Verdana" pitchFamily="34" charset="0"/>
                <a:cs typeface="Verdana" pitchFamily="34" charset="0"/>
              </a:rPr>
              <a:t>Ejemplo</a:t>
            </a:r>
            <a:r>
              <a:rPr lang="es-ES" sz="1800" dirty="0">
                <a:solidFill>
                  <a:srgbClr val="1D3176"/>
                </a:solidFill>
                <a:latin typeface="+mj-lt"/>
                <a:ea typeface="Verdana" pitchFamily="34" charset="0"/>
                <a:cs typeface="Verdana" pitchFamily="34" charset="0"/>
              </a:rPr>
              <a:t>: variar una cuantía (por ejemplo, cambiar los 3.400 € de reducción por tributación conjunta en el caso de matrimonio, a 0 €, lo que supondría su eliminación). </a:t>
            </a:r>
          </a:p>
          <a:p>
            <a:pPr algn="just">
              <a:lnSpc>
                <a:spcPts val="1500"/>
              </a:lnSpc>
              <a:spcAft>
                <a:spcPts val="400"/>
              </a:spcAft>
            </a:pPr>
            <a:endParaRPr lang="es-ES" sz="1800" b="1" u="sng" dirty="0" smtClean="0">
              <a:solidFill>
                <a:srgbClr val="1D3176"/>
              </a:solidFill>
              <a:latin typeface="+mj-lt"/>
              <a:cs typeface="Gill Sans MT Light"/>
            </a:endParaRPr>
          </a:p>
          <a:p>
            <a:pPr algn="just">
              <a:lnSpc>
                <a:spcPts val="1500"/>
              </a:lnSpc>
              <a:spcAft>
                <a:spcPts val="400"/>
              </a:spcAft>
            </a:pPr>
            <a:endParaRPr lang="es-ES" sz="1600" b="1" u="sng" dirty="0">
              <a:solidFill>
                <a:srgbClr val="1D3176"/>
              </a:solidFill>
              <a:latin typeface="Gill Sans MT Light"/>
              <a:cs typeface="Gill Sans MT Light"/>
            </a:endParaRPr>
          </a:p>
          <a:p>
            <a:pPr marL="180000" indent="-180000" algn="just">
              <a:lnSpc>
                <a:spcPts val="1500"/>
              </a:lnSpc>
              <a:spcAft>
                <a:spcPts val="400"/>
              </a:spcAft>
              <a:buFont typeface="Arial"/>
              <a:buChar char="•"/>
            </a:pPr>
            <a:endParaRPr lang="en-US" sz="1600" dirty="0">
              <a:solidFill>
                <a:srgbClr val="283583"/>
              </a:solidFill>
              <a:latin typeface="Gill Sans MT Light"/>
              <a:cs typeface="Gill Sans MT Light"/>
            </a:endParaRPr>
          </a:p>
        </p:txBody>
      </p:sp>
    </p:spTree>
    <p:extLst>
      <p:ext uri="{BB962C8B-B14F-4D97-AF65-F5344CB8AC3E}">
        <p14:creationId xmlns:p14="http://schemas.microsoft.com/office/powerpoint/2010/main" xmlns="" val="41942097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Fichero</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salida</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5112568"/>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Cuando </a:t>
            </a:r>
            <a:r>
              <a:rPr lang="es-ES" sz="1600" dirty="0">
                <a:solidFill>
                  <a:srgbClr val="283583"/>
                </a:solidFill>
                <a:ea typeface="Verdana" pitchFamily="34" charset="0"/>
                <a:cs typeface="Verdana" pitchFamily="34" charset="0"/>
              </a:rPr>
              <a:t>la ejecución de la simulación ha finalizado aparece la imagen            en el primer recuadro. 				</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smtClean="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Pinchando </a:t>
            </a:r>
            <a:r>
              <a:rPr lang="es-ES" sz="1600" dirty="0">
                <a:solidFill>
                  <a:srgbClr val="283583"/>
                </a:solidFill>
                <a:ea typeface="Verdana" pitchFamily="34" charset="0"/>
                <a:cs typeface="Verdana" pitchFamily="34" charset="0"/>
              </a:rPr>
              <a:t>en esta imagen accedemos al fichero de resultados. Es un fichero con extensión .</a:t>
            </a:r>
            <a:r>
              <a:rPr lang="es-ES" sz="1600" dirty="0" err="1">
                <a:solidFill>
                  <a:srgbClr val="283583"/>
                </a:solidFill>
                <a:ea typeface="Verdana" pitchFamily="34" charset="0"/>
                <a:cs typeface="Verdana" pitchFamily="34" charset="0"/>
              </a:rPr>
              <a:t>xls</a:t>
            </a:r>
            <a:r>
              <a:rPr lang="es-ES" sz="1600" dirty="0">
                <a:solidFill>
                  <a:srgbClr val="283583"/>
                </a:solidFill>
                <a:ea typeface="Verdana" pitchFamily="34" charset="0"/>
                <a:cs typeface="Verdana" pitchFamily="34" charset="0"/>
              </a:rPr>
              <a:t> pero en formato </a:t>
            </a:r>
            <a:r>
              <a:rPr lang="es-ES" sz="1600" dirty="0" err="1">
                <a:solidFill>
                  <a:srgbClr val="283583"/>
                </a:solidFill>
                <a:ea typeface="Verdana" pitchFamily="34" charset="0"/>
                <a:cs typeface="Verdana" pitchFamily="34" charset="0"/>
              </a:rPr>
              <a:t>xml</a:t>
            </a:r>
            <a:r>
              <a:rPr lang="es-ES" sz="1600" dirty="0">
                <a:solidFill>
                  <a:srgbClr val="283583"/>
                </a:solidFill>
                <a:ea typeface="Verdana" pitchFamily="34" charset="0"/>
                <a:cs typeface="Verdana" pitchFamily="34" charset="0"/>
              </a:rPr>
              <a:t> por lo que nos aparece el siguiente mensaje cuando queremos abrirlo con Microsoft Excel. </a:t>
            </a:r>
            <a:endParaRPr lang="es-ES" sz="1600" dirty="0" smtClean="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Hay que seleccionar la opción “Sí” para abrir el fichero. El nombre del fichero contiene la palabra </a:t>
            </a:r>
            <a:r>
              <a:rPr lang="es-ES" sz="1600" dirty="0" err="1">
                <a:solidFill>
                  <a:srgbClr val="283583"/>
                </a:solidFill>
                <a:ea typeface="Verdana" pitchFamily="34" charset="0"/>
                <a:cs typeface="Verdana" pitchFamily="34" charset="0"/>
              </a:rPr>
              <a:t>peticion</a:t>
            </a:r>
            <a:r>
              <a:rPr lang="es-ES" sz="1600" dirty="0">
                <a:solidFill>
                  <a:srgbClr val="283583"/>
                </a:solidFill>
                <a:ea typeface="Verdana" pitchFamily="34" charset="0"/>
                <a:cs typeface="Verdana" pitchFamily="34" charset="0"/>
              </a:rPr>
              <a:t> y a continuación el número de la petición.</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6" name="Imagen 5"/>
          <p:cNvPicPr>
            <a:picLocks noChangeAspect="1"/>
          </p:cNvPicPr>
          <p:nvPr/>
        </p:nvPicPr>
        <p:blipFill>
          <a:blip r:embed="rId2"/>
          <a:stretch>
            <a:fillRect/>
          </a:stretch>
        </p:blipFill>
        <p:spPr>
          <a:xfrm>
            <a:off x="6424439" y="1765201"/>
            <a:ext cx="466725" cy="523875"/>
          </a:xfrm>
          <a:prstGeom prst="rect">
            <a:avLst/>
          </a:prstGeom>
          <a:ln>
            <a:solidFill>
              <a:schemeClr val="tx2"/>
            </a:solidFill>
          </a:ln>
        </p:spPr>
      </p:pic>
      <p:pic>
        <p:nvPicPr>
          <p:cNvPr id="7" name="Imagen 4"/>
          <p:cNvPicPr>
            <a:picLocks noChangeAspect="1"/>
          </p:cNvPicPr>
          <p:nvPr/>
        </p:nvPicPr>
        <p:blipFill>
          <a:blip r:embed="rId3"/>
          <a:stretch>
            <a:fillRect/>
          </a:stretch>
        </p:blipFill>
        <p:spPr>
          <a:xfrm>
            <a:off x="2896047" y="2485281"/>
            <a:ext cx="2952750" cy="1066800"/>
          </a:xfrm>
          <a:prstGeom prst="rect">
            <a:avLst/>
          </a:prstGeom>
          <a:ln>
            <a:solidFill>
              <a:schemeClr val="tx2"/>
            </a:solidFill>
          </a:ln>
        </p:spPr>
      </p:pic>
      <p:pic>
        <p:nvPicPr>
          <p:cNvPr id="8" name="Imagen 6"/>
          <p:cNvPicPr>
            <a:picLocks noChangeAspect="1"/>
          </p:cNvPicPr>
          <p:nvPr/>
        </p:nvPicPr>
        <p:blipFill>
          <a:blip r:embed="rId4"/>
          <a:stretch>
            <a:fillRect/>
          </a:stretch>
        </p:blipFill>
        <p:spPr>
          <a:xfrm>
            <a:off x="546766" y="4645521"/>
            <a:ext cx="9376767" cy="1006126"/>
          </a:xfrm>
          <a:prstGeom prst="rect">
            <a:avLst/>
          </a:prstGeom>
        </p:spPr>
      </p:pic>
    </p:spTree>
    <p:extLst>
      <p:ext uri="{BB962C8B-B14F-4D97-AF65-F5344CB8AC3E}">
        <p14:creationId xmlns:p14="http://schemas.microsoft.com/office/powerpoint/2010/main" xmlns="" val="1814420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Fichero</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salida</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4896544"/>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El </a:t>
            </a:r>
            <a:r>
              <a:rPr lang="es-ES" sz="1600" dirty="0">
                <a:solidFill>
                  <a:srgbClr val="283583"/>
                </a:solidFill>
                <a:ea typeface="Verdana" pitchFamily="34" charset="0"/>
                <a:cs typeface="Verdana" pitchFamily="34" charset="0"/>
              </a:rPr>
              <a:t>número de hojas y las tablas del fichero de salida dependen de las salidas que hayamos seleccionado y de si queremos comparar los resultados de la simulación con resultados anteriores</a:t>
            </a:r>
            <a:r>
              <a:rPr lang="es-ES" sz="1600" dirty="0" smtClean="0">
                <a:solidFill>
                  <a:srgbClr val="283583"/>
                </a:solidFill>
                <a:ea typeface="Verdana" pitchFamily="34" charset="0"/>
                <a:cs typeface="Verdana" pitchFamily="34" charset="0"/>
              </a:rPr>
              <a:t>.</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Las hojas que siempre van a salir son las siguientes:</a:t>
            </a:r>
          </a:p>
          <a:p>
            <a:pPr marL="1297853" lvl="3" indent="-342900" algn="just" eaLnBrk="0" hangingPunct="0">
              <a:spcBef>
                <a:spcPct val="20000"/>
              </a:spcBef>
              <a:buClr>
                <a:srgbClr val="1D3176"/>
              </a:buClr>
              <a:buSzPct val="100000"/>
              <a:buFont typeface="Courier New" pitchFamily="49" charset="0"/>
              <a:buChar char="o"/>
            </a:pPr>
            <a:r>
              <a:rPr lang="es-ES" sz="1600" b="1" dirty="0">
                <a:solidFill>
                  <a:srgbClr val="283583"/>
                </a:solidFill>
                <a:ea typeface="Verdana" pitchFamily="34" charset="0"/>
                <a:cs typeface="Verdana" pitchFamily="34" charset="0"/>
              </a:rPr>
              <a:t>Agregados</a:t>
            </a:r>
            <a:r>
              <a:rPr lang="es-ES" sz="1600" dirty="0">
                <a:solidFill>
                  <a:srgbClr val="283583"/>
                </a:solidFill>
                <a:ea typeface="Verdana" pitchFamily="34" charset="0"/>
                <a:cs typeface="Verdana" pitchFamily="34" charset="0"/>
              </a:rPr>
              <a:t>: Tabla con los principales </a:t>
            </a:r>
            <a:r>
              <a:rPr lang="es-ES" sz="1600" dirty="0" smtClean="0">
                <a:solidFill>
                  <a:srgbClr val="283583"/>
                </a:solidFill>
                <a:ea typeface="Verdana" pitchFamily="34" charset="0"/>
                <a:cs typeface="Verdana" pitchFamily="34" charset="0"/>
              </a:rPr>
              <a:t>agregados.</a:t>
            </a:r>
            <a:endParaRPr lang="es-ES" sz="1600" dirty="0">
              <a:solidFill>
                <a:srgbClr val="283583"/>
              </a:solidFill>
              <a:ea typeface="Verdana" pitchFamily="34" charset="0"/>
              <a:cs typeface="Verdana" pitchFamily="34" charset="0"/>
            </a:endParaRPr>
          </a:p>
          <a:p>
            <a:pPr marL="1297853" lvl="3" indent="-342900" algn="just" eaLnBrk="0" hangingPunct="0">
              <a:spcBef>
                <a:spcPct val="20000"/>
              </a:spcBef>
              <a:buClr>
                <a:srgbClr val="1D3176"/>
              </a:buClr>
              <a:buSzPct val="100000"/>
              <a:buFont typeface="Courier New" pitchFamily="49" charset="0"/>
              <a:buChar char="o"/>
            </a:pPr>
            <a:r>
              <a:rPr lang="es-ES" sz="1600" b="1" dirty="0">
                <a:solidFill>
                  <a:srgbClr val="283583"/>
                </a:solidFill>
                <a:ea typeface="Verdana" pitchFamily="34" charset="0"/>
                <a:cs typeface="Verdana" pitchFamily="34" charset="0"/>
              </a:rPr>
              <a:t>Partidas</a:t>
            </a:r>
            <a:r>
              <a:rPr lang="es-ES" sz="1600" dirty="0">
                <a:solidFill>
                  <a:srgbClr val="283583"/>
                </a:solidFill>
                <a:ea typeface="Verdana" pitchFamily="34" charset="0"/>
                <a:cs typeface="Verdana" pitchFamily="34" charset="0"/>
              </a:rPr>
              <a:t>: Tabla con los totales de todas las </a:t>
            </a:r>
            <a:r>
              <a:rPr lang="es-ES" sz="1600" dirty="0" smtClean="0">
                <a:solidFill>
                  <a:srgbClr val="283583"/>
                </a:solidFill>
                <a:ea typeface="Verdana" pitchFamily="34" charset="0"/>
                <a:cs typeface="Verdana" pitchFamily="34" charset="0"/>
              </a:rPr>
              <a:t>partidas.</a:t>
            </a:r>
            <a:endParaRPr lang="es-ES" sz="1600" dirty="0">
              <a:solidFill>
                <a:srgbClr val="283583"/>
              </a:solidFill>
              <a:ea typeface="Verdana" pitchFamily="34" charset="0"/>
              <a:cs typeface="Verdana" pitchFamily="34" charset="0"/>
            </a:endParaRPr>
          </a:p>
          <a:p>
            <a:pPr marL="1297853" lvl="3" indent="-342900" algn="just" eaLnBrk="0" hangingPunct="0">
              <a:spcBef>
                <a:spcPct val="20000"/>
              </a:spcBef>
              <a:buClr>
                <a:srgbClr val="1D3176"/>
              </a:buClr>
              <a:buSzPct val="100000"/>
              <a:buFont typeface="Courier New" pitchFamily="49" charset="0"/>
              <a:buChar char="o"/>
            </a:pPr>
            <a:r>
              <a:rPr lang="es-ES" sz="1600" b="1" dirty="0" smtClean="0">
                <a:solidFill>
                  <a:srgbClr val="283583"/>
                </a:solidFill>
                <a:ea typeface="Verdana" pitchFamily="34" charset="0"/>
                <a:cs typeface="Verdana" pitchFamily="34" charset="0"/>
              </a:rPr>
              <a:t>Parámetros</a:t>
            </a:r>
            <a:r>
              <a:rPr lang="es-ES" sz="1600" dirty="0" smtClean="0">
                <a:solidFill>
                  <a:srgbClr val="283583"/>
                </a:solidFill>
                <a:ea typeface="Verdana" pitchFamily="34" charset="0"/>
                <a:cs typeface="Verdana" pitchFamily="34" charset="0"/>
              </a:rPr>
              <a:t>: </a:t>
            </a:r>
            <a:r>
              <a:rPr lang="es-ES" sz="1600" dirty="0">
                <a:solidFill>
                  <a:srgbClr val="283583"/>
                </a:solidFill>
                <a:ea typeface="Verdana" pitchFamily="34" charset="0"/>
                <a:cs typeface="Verdana" pitchFamily="34" charset="0"/>
              </a:rPr>
              <a:t>Tabla con los parámetros que se han seleccionado para hacer la </a:t>
            </a:r>
            <a:r>
              <a:rPr lang="es-ES" sz="1600" dirty="0" smtClean="0">
                <a:solidFill>
                  <a:srgbClr val="283583"/>
                </a:solidFill>
                <a:ea typeface="Verdana" pitchFamily="34" charset="0"/>
                <a:cs typeface="Verdana" pitchFamily="34" charset="0"/>
              </a:rPr>
              <a:t>simulación.</a:t>
            </a:r>
          </a:p>
          <a:p>
            <a:pPr marL="302346" lvl="1"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En cada hoja aparece la descripción que le hemos dado a la simulación y el número de petición</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144206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Fichero</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salida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Agregados</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03759" y="1765201"/>
            <a:ext cx="10081120" cy="4968552"/>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302346" indent="-342900" algn="just" eaLnBrk="0" hangingPunct="0">
              <a:spcBef>
                <a:spcPct val="20000"/>
              </a:spcBef>
              <a:buClr>
                <a:srgbClr val="1D3176"/>
              </a:buClr>
              <a:buSzPct val="150000"/>
              <a:buFont typeface="Wingdings" pitchFamily="2" charset="2"/>
              <a:buChar char="§"/>
            </a:pPr>
            <a:r>
              <a:rPr lang="es-ES" sz="1800" b="1" dirty="0" smtClean="0">
                <a:solidFill>
                  <a:srgbClr val="283583"/>
                </a:solidFill>
                <a:ea typeface="Verdana" pitchFamily="34" charset="0"/>
                <a:cs typeface="Verdana" pitchFamily="34" charset="0"/>
              </a:rPr>
              <a:t>Actualización de población</a:t>
            </a:r>
          </a:p>
          <a:p>
            <a:pPr marL="302346" indent="-342900" algn="just" eaLnBrk="0" hangingPunct="0">
              <a:spcBef>
                <a:spcPct val="20000"/>
              </a:spcBef>
              <a:buClr>
                <a:srgbClr val="1D3176"/>
              </a:buClr>
              <a:buSzPct val="150000"/>
              <a:buFont typeface="Wingdings" pitchFamily="2" charset="2"/>
              <a:buChar char="§"/>
            </a:pPr>
            <a:endParaRPr lang="es-ES" sz="1800" b="1" dirty="0">
              <a:solidFill>
                <a:srgbClr val="283583"/>
              </a:solidFill>
              <a:ea typeface="Verdana" pitchFamily="34" charset="0"/>
              <a:cs typeface="Verdana" pitchFamily="34" charset="0"/>
            </a:endParaRPr>
          </a:p>
          <a:p>
            <a:pPr marL="800100" lvl="1" indent="-342900" algn="just" eaLnBrk="0" hangingPunct="0">
              <a:spcBef>
                <a:spcPct val="20000"/>
              </a:spcBef>
              <a:buClr>
                <a:srgbClr val="1D3176"/>
              </a:buClr>
              <a:buSzPct val="100000"/>
              <a:buFont typeface="Courier New" pitchFamily="49" charset="0"/>
              <a:buChar char="o"/>
            </a:pPr>
            <a:r>
              <a:rPr lang="es-ES" sz="1600" b="1" dirty="0">
                <a:solidFill>
                  <a:srgbClr val="283583"/>
                </a:solidFill>
                <a:ea typeface="Verdana" pitchFamily="34" charset="0"/>
                <a:cs typeface="Verdana" pitchFamily="34" charset="0"/>
              </a:rPr>
              <a:t>Tabla con los principales agregados</a:t>
            </a:r>
          </a:p>
          <a:p>
            <a:pPr marL="457199" lvl="2" algn="just" eaLnBrk="0" hangingPunct="0">
              <a:spcBef>
                <a:spcPct val="20000"/>
              </a:spcBef>
              <a:buClr>
                <a:srgbClr val="1D3176"/>
              </a:buClr>
              <a:buSzPct val="100000"/>
            </a:pPr>
            <a:r>
              <a:rPr lang="es-ES" sz="1600" dirty="0">
                <a:solidFill>
                  <a:srgbClr val="283583"/>
                </a:solidFill>
                <a:ea typeface="Verdana" pitchFamily="34" charset="0"/>
                <a:cs typeface="Verdana" pitchFamily="34" charset="0"/>
              </a:rPr>
              <a:t>Si no se ha seleccionado ninguna simulación de referencia para comparar la tabla tendrá dos columnas una con la descripción del concepto y otra con el valor del total para ese concepto </a:t>
            </a:r>
            <a:r>
              <a:rPr lang="es-ES" sz="1600" dirty="0" smtClean="0">
                <a:solidFill>
                  <a:srgbClr val="283583"/>
                </a:solidFill>
                <a:ea typeface="Verdana" pitchFamily="34" charset="0"/>
                <a:cs typeface="Verdana" pitchFamily="34" charset="0"/>
              </a:rPr>
              <a:t>(nº de </a:t>
            </a:r>
            <a:r>
              <a:rPr lang="es-ES" sz="1600" dirty="0">
                <a:solidFill>
                  <a:srgbClr val="283583"/>
                </a:solidFill>
                <a:ea typeface="Verdana" pitchFamily="34" charset="0"/>
                <a:cs typeface="Verdana" pitchFamily="34" charset="0"/>
              </a:rPr>
              <a:t>declarantes, base imponible, …)</a:t>
            </a:r>
          </a:p>
          <a:p>
            <a:pPr marL="800099" lvl="2" indent="-342900" algn="just" eaLnBrk="0" hangingPunct="0">
              <a:spcBef>
                <a:spcPct val="20000"/>
              </a:spcBef>
              <a:buClr>
                <a:srgbClr val="1D3176"/>
              </a:buClr>
              <a:buSzPct val="100000"/>
              <a:buFont typeface="Courier New" pitchFamily="49" charset="0"/>
              <a:buChar char="o"/>
            </a:pPr>
            <a:endParaRPr lang="es-ES" sz="1600" dirty="0">
              <a:solidFill>
                <a:srgbClr val="283583"/>
              </a:solidFill>
              <a:ea typeface="Verdana" pitchFamily="34" charset="0"/>
              <a:cs typeface="Verdana" pitchFamily="34" charset="0"/>
            </a:endParaRPr>
          </a:p>
          <a:p>
            <a:pPr marL="457199" lvl="2" algn="just" eaLnBrk="0" hangingPunct="0">
              <a:spcBef>
                <a:spcPct val="20000"/>
              </a:spcBef>
              <a:buClr>
                <a:srgbClr val="1D3176"/>
              </a:buClr>
              <a:buSzPct val="100000"/>
            </a:pPr>
            <a:r>
              <a:rPr lang="es-ES" sz="1600" dirty="0">
                <a:solidFill>
                  <a:srgbClr val="283583"/>
                </a:solidFill>
                <a:ea typeface="Verdana" pitchFamily="34" charset="0"/>
                <a:cs typeface="Verdana" pitchFamily="34" charset="0"/>
              </a:rPr>
              <a:t>Si se ha seleccionado  una simulación de referencia para comparar la tabla tendrá cinco columnas: las dos anteriores, una tercera columna con los agregados de la simulación de referencia, otra columna con la diferencia entre ambas simulaciones y una última columna con el porcentaje de diferencia. Estas columnas son las que se añadirán en todas las tablas de salida si se ha seleccionado una simulación de referencia y existen datos para hacer la comparación.</a:t>
            </a:r>
          </a:p>
          <a:p>
            <a:pPr marL="800099" lvl="2" indent="-342900" algn="just" eaLnBrk="0" hangingPunct="0">
              <a:spcBef>
                <a:spcPct val="20000"/>
              </a:spcBef>
              <a:buClr>
                <a:srgbClr val="1D3176"/>
              </a:buClr>
              <a:buSzPct val="100000"/>
              <a:buFont typeface="Courier New" pitchFamily="49" charset="0"/>
              <a:buChar char="o"/>
            </a:pPr>
            <a:endParaRPr lang="es-ES" sz="1600" dirty="0">
              <a:solidFill>
                <a:srgbClr val="283583"/>
              </a:solidFill>
              <a:ea typeface="Verdana" pitchFamily="34" charset="0"/>
              <a:cs typeface="Verdana" pitchFamily="34" charset="0"/>
            </a:endParaRPr>
          </a:p>
          <a:p>
            <a:pPr marL="800100" lvl="1" indent="-342900" algn="just" eaLnBrk="0" hangingPunct="0">
              <a:spcBef>
                <a:spcPct val="20000"/>
              </a:spcBef>
              <a:buClr>
                <a:srgbClr val="1D3176"/>
              </a:buClr>
              <a:buSzPct val="100000"/>
              <a:buFont typeface="Courier New" pitchFamily="49" charset="0"/>
              <a:buChar char="o"/>
            </a:pPr>
            <a:r>
              <a:rPr lang="es-ES" sz="1600" b="1" dirty="0">
                <a:solidFill>
                  <a:srgbClr val="283583"/>
                </a:solidFill>
                <a:ea typeface="Verdana" pitchFamily="34" charset="0"/>
                <a:cs typeface="Verdana" pitchFamily="34" charset="0"/>
              </a:rPr>
              <a:t>Tabla con mensaje acerca de la comparación con otra simulación</a:t>
            </a:r>
          </a:p>
          <a:p>
            <a:pPr marL="954953" lvl="3" algn="just" eaLnBrk="0" hangingPunct="0">
              <a:spcBef>
                <a:spcPct val="20000"/>
              </a:spcBef>
              <a:buClr>
                <a:srgbClr val="1D3176"/>
              </a:buClr>
              <a:buSzPct val="100000"/>
            </a:pPr>
            <a:r>
              <a:rPr lang="es-ES" sz="1600" dirty="0">
                <a:solidFill>
                  <a:srgbClr val="283583"/>
                </a:solidFill>
                <a:ea typeface="Verdana" pitchFamily="34" charset="0"/>
                <a:cs typeface="Verdana" pitchFamily="34" charset="0"/>
              </a:rPr>
              <a:t>	</a:t>
            </a:r>
            <a:r>
              <a:rPr lang="es-ES" sz="1600" dirty="0" smtClean="0">
                <a:solidFill>
                  <a:srgbClr val="283583"/>
                </a:solidFill>
                <a:ea typeface="Verdana" pitchFamily="34" charset="0"/>
                <a:cs typeface="Verdana" pitchFamily="34" charset="0"/>
              </a:rPr>
              <a:t>	- No </a:t>
            </a:r>
            <a:r>
              <a:rPr lang="es-ES" sz="1600" dirty="0">
                <a:solidFill>
                  <a:srgbClr val="283583"/>
                </a:solidFill>
                <a:ea typeface="Verdana" pitchFamily="34" charset="0"/>
                <a:cs typeface="Verdana" pitchFamily="34" charset="0"/>
              </a:rPr>
              <a:t>existe la simulación de </a:t>
            </a:r>
            <a:r>
              <a:rPr lang="es-ES" sz="1600" dirty="0" smtClean="0">
                <a:solidFill>
                  <a:srgbClr val="283583"/>
                </a:solidFill>
                <a:ea typeface="Verdana" pitchFamily="34" charset="0"/>
                <a:cs typeface="Verdana" pitchFamily="34" charset="0"/>
              </a:rPr>
              <a:t>referencia.</a:t>
            </a:r>
            <a:endParaRPr lang="es-ES" sz="1600" dirty="0">
              <a:solidFill>
                <a:srgbClr val="283583"/>
              </a:solidFill>
              <a:ea typeface="Verdana" pitchFamily="34" charset="0"/>
              <a:cs typeface="Verdana" pitchFamily="34" charset="0"/>
            </a:endParaRPr>
          </a:p>
          <a:p>
            <a:pPr marL="954953" lvl="3" algn="just" eaLnBrk="0" hangingPunct="0">
              <a:spcBef>
                <a:spcPct val="20000"/>
              </a:spcBef>
              <a:buClr>
                <a:srgbClr val="1D3176"/>
              </a:buClr>
              <a:buSzPct val="100000"/>
            </a:pPr>
            <a:r>
              <a:rPr lang="es-ES" sz="1600" dirty="0" smtClean="0">
                <a:solidFill>
                  <a:srgbClr val="283583"/>
                </a:solidFill>
                <a:ea typeface="Verdana" pitchFamily="34" charset="0"/>
                <a:cs typeface="Verdana" pitchFamily="34" charset="0"/>
              </a:rPr>
              <a:t>		- La </a:t>
            </a:r>
            <a:r>
              <a:rPr lang="es-ES" sz="1600" dirty="0">
                <a:solidFill>
                  <a:srgbClr val="283583"/>
                </a:solidFill>
                <a:ea typeface="Verdana" pitchFamily="34" charset="0"/>
                <a:cs typeface="Verdana" pitchFamily="34" charset="0"/>
              </a:rPr>
              <a:t>simulación de referencia es la petición </a:t>
            </a:r>
            <a:r>
              <a:rPr lang="es-ES" sz="1600" dirty="0" smtClean="0">
                <a:solidFill>
                  <a:srgbClr val="283583"/>
                </a:solidFill>
                <a:ea typeface="Verdana" pitchFamily="34" charset="0"/>
                <a:cs typeface="Verdana" pitchFamily="34" charset="0"/>
              </a:rPr>
              <a:t>XXXX.</a:t>
            </a:r>
            <a:endParaRPr lang="es-ES" sz="1600" dirty="0">
              <a:solidFill>
                <a:srgbClr val="283583"/>
              </a:solidFill>
              <a:ea typeface="Verdana" pitchFamily="34" charset="0"/>
              <a:cs typeface="Verdana" pitchFamily="34" charset="0"/>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14420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a:solidFill>
                  <a:srgbClr val="009FE3"/>
                </a:solidFill>
                <a:latin typeface="Gill Sans MT Light"/>
                <a:cs typeface="Gill Sans MT Light"/>
              </a:rPr>
              <a:t>TaxSim</a:t>
            </a:r>
            <a:r>
              <a:rPr lang="en-US" dirty="0">
                <a:solidFill>
                  <a:srgbClr val="009FE3"/>
                </a:solidFill>
                <a:latin typeface="Gill Sans MT Light"/>
                <a:cs typeface="Gill Sans MT Light"/>
              </a:rPr>
              <a:t>-IEF.IRPF. </a:t>
            </a:r>
            <a:r>
              <a:rPr lang="en-US" dirty="0" err="1">
                <a:solidFill>
                  <a:srgbClr val="009FE3"/>
                </a:solidFill>
                <a:latin typeface="Gill Sans MT Light"/>
                <a:cs typeface="Gill Sans MT Light"/>
              </a:rPr>
              <a:t>Fichero</a:t>
            </a:r>
            <a:r>
              <a:rPr lang="en-US" dirty="0">
                <a:solidFill>
                  <a:srgbClr val="009FE3"/>
                </a:solidFill>
                <a:latin typeface="Gill Sans MT Light"/>
                <a:cs typeface="Gill Sans MT Light"/>
              </a:rPr>
              <a:t> de </a:t>
            </a:r>
            <a:r>
              <a:rPr lang="en-US" dirty="0" err="1">
                <a:solidFill>
                  <a:srgbClr val="009FE3"/>
                </a:solidFill>
                <a:latin typeface="Gill Sans MT Light"/>
                <a:cs typeface="Gill Sans MT Light"/>
              </a:rPr>
              <a:t>salida</a:t>
            </a:r>
            <a:r>
              <a:rPr lang="en-US" dirty="0">
                <a:solidFill>
                  <a:srgbClr val="009FE3"/>
                </a:solidFill>
                <a:latin typeface="Gill Sans MT Light"/>
                <a:cs typeface="Gill Sans MT Light"/>
              </a:rPr>
              <a:t>. </a:t>
            </a:r>
            <a:r>
              <a:rPr lang="en-US" dirty="0" err="1">
                <a:solidFill>
                  <a:srgbClr val="009FE3"/>
                </a:solidFill>
                <a:latin typeface="Gill Sans MT Light"/>
                <a:cs typeface="Gill Sans MT Light"/>
              </a:rPr>
              <a:t>Agregados</a:t>
            </a:r>
            <a:endParaRPr lang="en-US" dirty="0">
              <a:solidFill>
                <a:srgbClr val="009FE3"/>
              </a:solidFill>
              <a:latin typeface="Gill Sans MT Light"/>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5" name="Imagen 7"/>
          <p:cNvPicPr>
            <a:picLocks noChangeAspect="1"/>
          </p:cNvPicPr>
          <p:nvPr/>
        </p:nvPicPr>
        <p:blipFill>
          <a:blip r:embed="rId2"/>
          <a:stretch>
            <a:fillRect/>
          </a:stretch>
        </p:blipFill>
        <p:spPr>
          <a:xfrm>
            <a:off x="396728" y="2020776"/>
            <a:ext cx="3472843" cy="4064905"/>
          </a:xfrm>
          <a:prstGeom prst="rect">
            <a:avLst/>
          </a:prstGeom>
          <a:ln>
            <a:solidFill>
              <a:schemeClr val="tx2"/>
            </a:solidFill>
          </a:ln>
        </p:spPr>
      </p:pic>
      <p:pic>
        <p:nvPicPr>
          <p:cNvPr id="6" name="Imagen 8"/>
          <p:cNvPicPr>
            <a:picLocks noChangeAspect="1"/>
          </p:cNvPicPr>
          <p:nvPr/>
        </p:nvPicPr>
        <p:blipFill>
          <a:blip r:embed="rId3"/>
          <a:stretch>
            <a:fillRect/>
          </a:stretch>
        </p:blipFill>
        <p:spPr>
          <a:xfrm>
            <a:off x="4192191" y="1982369"/>
            <a:ext cx="5858765" cy="4294660"/>
          </a:xfrm>
          <a:prstGeom prst="rect">
            <a:avLst/>
          </a:prstGeom>
          <a:ln>
            <a:solidFill>
              <a:schemeClr val="tx2"/>
            </a:solidFill>
          </a:ln>
        </p:spPr>
      </p:pic>
    </p:spTree>
    <p:extLst>
      <p:ext uri="{BB962C8B-B14F-4D97-AF65-F5344CB8AC3E}">
        <p14:creationId xmlns:p14="http://schemas.microsoft.com/office/powerpoint/2010/main" xmlns="" val="400708999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a:solidFill>
                  <a:srgbClr val="009FE3"/>
                </a:solidFill>
                <a:latin typeface="Gill Sans MT Light"/>
                <a:cs typeface="Gill Sans MT Light"/>
              </a:rPr>
              <a:t>TaxSim</a:t>
            </a:r>
            <a:r>
              <a:rPr lang="en-US" dirty="0">
                <a:solidFill>
                  <a:srgbClr val="009FE3"/>
                </a:solidFill>
                <a:latin typeface="Gill Sans MT Light"/>
                <a:cs typeface="Gill Sans MT Light"/>
              </a:rPr>
              <a:t>-IEF.IRPF. </a:t>
            </a:r>
            <a:r>
              <a:rPr lang="en-US" dirty="0" err="1">
                <a:solidFill>
                  <a:srgbClr val="009FE3"/>
                </a:solidFill>
                <a:latin typeface="Gill Sans MT Light"/>
                <a:cs typeface="Gill Sans MT Light"/>
              </a:rPr>
              <a:t>Fichero</a:t>
            </a:r>
            <a:r>
              <a:rPr lang="en-US" dirty="0">
                <a:solidFill>
                  <a:srgbClr val="009FE3"/>
                </a:solidFill>
                <a:latin typeface="Gill Sans MT Light"/>
                <a:cs typeface="Gill Sans MT Light"/>
              </a:rPr>
              <a:t> de </a:t>
            </a:r>
            <a:r>
              <a:rPr lang="en-US" dirty="0" err="1">
                <a:solidFill>
                  <a:srgbClr val="009FE3"/>
                </a:solidFill>
                <a:latin typeface="Gill Sans MT Light"/>
                <a:cs typeface="Gill Sans MT Light"/>
              </a:rPr>
              <a:t>salida</a:t>
            </a:r>
            <a:r>
              <a:rPr lang="en-US" dirty="0">
                <a:solidFill>
                  <a:srgbClr val="009FE3"/>
                </a:solidFill>
                <a:latin typeface="Gill Sans MT Light"/>
                <a:cs typeface="Gill Sans MT Light"/>
              </a:rPr>
              <a:t>. </a:t>
            </a:r>
            <a:r>
              <a:rPr lang="en-US" dirty="0" err="1" smtClean="0">
                <a:solidFill>
                  <a:srgbClr val="009FE3"/>
                </a:solidFill>
                <a:latin typeface="Gill Sans MT Light"/>
                <a:cs typeface="Gill Sans MT Light"/>
              </a:rPr>
              <a:t>Partidas</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5113646" y="1901580"/>
            <a:ext cx="5245004" cy="2383901"/>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indent="-285750" algn="just">
              <a:lnSpc>
                <a:spcPts val="1500"/>
              </a:lnSpc>
              <a:spcAft>
                <a:spcPts val="400"/>
              </a:spcAft>
              <a:buSzPct val="150000"/>
              <a:buFont typeface="Wingdings" pitchFamily="2" charset="2"/>
              <a:buChar char="§"/>
            </a:pPr>
            <a:r>
              <a:rPr lang="es-ES" sz="1600" dirty="0" smtClean="0">
                <a:solidFill>
                  <a:srgbClr val="283583"/>
                </a:solidFill>
                <a:latin typeface="Gill Sans MT Light"/>
                <a:cs typeface="Gill Sans MT Light"/>
              </a:rPr>
              <a:t>La </a:t>
            </a:r>
            <a:r>
              <a:rPr lang="es-ES" sz="1600" dirty="0">
                <a:solidFill>
                  <a:srgbClr val="283583"/>
                </a:solidFill>
                <a:latin typeface="Gill Sans MT Light"/>
                <a:cs typeface="Gill Sans MT Light"/>
              </a:rPr>
              <a:t>hoja Partidas tiene una tabla con el importe total de las partidas calculadas en la simulación</a:t>
            </a:r>
            <a:r>
              <a:rPr lang="es-ES" sz="1600" dirty="0" smtClean="0">
                <a:solidFill>
                  <a:srgbClr val="283583"/>
                </a:solidFill>
                <a:latin typeface="Gill Sans MT Light"/>
                <a:cs typeface="Gill Sans MT Light"/>
              </a:rPr>
              <a:t>.</a:t>
            </a:r>
          </a:p>
          <a:p>
            <a:pPr marL="285750" indent="-285750" algn="just">
              <a:lnSpc>
                <a:spcPts val="1500"/>
              </a:lnSpc>
              <a:spcAft>
                <a:spcPts val="400"/>
              </a:spcAft>
              <a:buSzPct val="150000"/>
              <a:buFont typeface="Wingdings" pitchFamily="2" charset="2"/>
              <a:buChar char="§"/>
            </a:pPr>
            <a:endParaRPr lang="es-ES" sz="1600" dirty="0">
              <a:solidFill>
                <a:srgbClr val="283583"/>
              </a:solidFill>
              <a:latin typeface="Gill Sans MT Light"/>
              <a:cs typeface="Gill Sans MT Light"/>
            </a:endParaRPr>
          </a:p>
          <a:p>
            <a:pPr marL="285750" indent="-285750" algn="just">
              <a:lnSpc>
                <a:spcPts val="1500"/>
              </a:lnSpc>
              <a:spcAft>
                <a:spcPts val="400"/>
              </a:spcAft>
              <a:buSzPct val="150000"/>
              <a:buFont typeface="Wingdings" pitchFamily="2" charset="2"/>
              <a:buChar char="§"/>
            </a:pPr>
            <a:r>
              <a:rPr lang="es-ES" sz="1600" dirty="0">
                <a:solidFill>
                  <a:srgbClr val="283583"/>
                </a:solidFill>
                <a:latin typeface="Gill Sans MT Light"/>
                <a:cs typeface="Gill Sans MT Light"/>
              </a:rPr>
              <a:t>Permite ver partida a partida el resultado de la simulación.</a:t>
            </a:r>
          </a:p>
          <a:p>
            <a:pPr marL="285750" indent="-285750" algn="just">
              <a:lnSpc>
                <a:spcPts val="1500"/>
              </a:lnSpc>
              <a:spcAft>
                <a:spcPts val="400"/>
              </a:spcAft>
              <a:buSzPct val="150000"/>
              <a:buFont typeface="Wingdings" pitchFamily="2" charset="2"/>
              <a:buChar char="§"/>
            </a:pPr>
            <a:endParaRPr lang="en-US" sz="1600" dirty="0">
              <a:solidFill>
                <a:srgbClr val="283583"/>
              </a:solidFill>
              <a:latin typeface="Gill Sans MT Light"/>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5" name="Imagen 4"/>
          <p:cNvPicPr>
            <a:picLocks noChangeAspect="1"/>
          </p:cNvPicPr>
          <p:nvPr/>
        </p:nvPicPr>
        <p:blipFill>
          <a:blip r:embed="rId2"/>
          <a:stretch>
            <a:fillRect/>
          </a:stretch>
        </p:blipFill>
        <p:spPr>
          <a:xfrm>
            <a:off x="87735" y="1549177"/>
            <a:ext cx="4951991" cy="3788273"/>
          </a:xfrm>
          <a:prstGeom prst="rect">
            <a:avLst/>
          </a:prstGeom>
          <a:ln>
            <a:solidFill>
              <a:srgbClr val="1D3176"/>
            </a:solidFill>
          </a:ln>
        </p:spPr>
      </p:pic>
      <p:pic>
        <p:nvPicPr>
          <p:cNvPr id="6" name="Imagen 6"/>
          <p:cNvPicPr>
            <a:picLocks noChangeAspect="1"/>
          </p:cNvPicPr>
          <p:nvPr/>
        </p:nvPicPr>
        <p:blipFill>
          <a:blip r:embed="rId3"/>
          <a:stretch>
            <a:fillRect/>
          </a:stretch>
        </p:blipFill>
        <p:spPr>
          <a:xfrm>
            <a:off x="3122578" y="4026780"/>
            <a:ext cx="6974269" cy="2906707"/>
          </a:xfrm>
          <a:prstGeom prst="rect">
            <a:avLst/>
          </a:prstGeom>
          <a:ln>
            <a:solidFill>
              <a:srgbClr val="1D3176"/>
            </a:solidFill>
          </a:ln>
        </p:spPr>
      </p:pic>
    </p:spTree>
    <p:extLst>
      <p:ext uri="{BB962C8B-B14F-4D97-AF65-F5344CB8AC3E}">
        <p14:creationId xmlns:p14="http://schemas.microsoft.com/office/powerpoint/2010/main" xmlns="" val="374227526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Fichero</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salida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Parámetros</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9922346" cy="2232248"/>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indent="-28575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En </a:t>
            </a:r>
            <a:r>
              <a:rPr lang="es-ES" sz="1600" dirty="0">
                <a:solidFill>
                  <a:srgbClr val="283583"/>
                </a:solidFill>
                <a:ea typeface="Verdana" pitchFamily="34" charset="0"/>
                <a:cs typeface="Verdana" pitchFamily="34" charset="0"/>
              </a:rPr>
              <a:t>la hoja </a:t>
            </a:r>
            <a:r>
              <a:rPr lang="es-ES" sz="1600" dirty="0" err="1">
                <a:solidFill>
                  <a:srgbClr val="283583"/>
                </a:solidFill>
                <a:ea typeface="Verdana" pitchFamily="34" charset="0"/>
                <a:cs typeface="Verdana" pitchFamily="34" charset="0"/>
              </a:rPr>
              <a:t>Parametros</a:t>
            </a:r>
            <a:r>
              <a:rPr lang="es-ES" sz="1600" dirty="0">
                <a:solidFill>
                  <a:srgbClr val="283583"/>
                </a:solidFill>
                <a:ea typeface="Verdana" pitchFamily="34" charset="0"/>
                <a:cs typeface="Verdana" pitchFamily="34" charset="0"/>
              </a:rPr>
              <a:t> hay una tabla con los parámetros, el valor que se les ha dado para hacer la simulación e información sobre el valor del parámetro, si es una cuantía en euros, un porcentaje, valores posibles para el parámetro</a:t>
            </a:r>
            <a:r>
              <a:rPr lang="es-ES" sz="1600" dirty="0" smtClean="0">
                <a:solidFill>
                  <a:srgbClr val="283583"/>
                </a:solidFill>
                <a:ea typeface="Verdana" pitchFamily="34" charset="0"/>
                <a:cs typeface="Verdana" pitchFamily="34" charset="0"/>
              </a:rPr>
              <a:t>…</a:t>
            </a: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Están agrupados por temas y subtemas</a:t>
            </a:r>
            <a:r>
              <a:rPr lang="es-ES" sz="1600" dirty="0" smtClean="0">
                <a:solidFill>
                  <a:srgbClr val="283583"/>
                </a:solidFill>
                <a:ea typeface="Verdana" pitchFamily="34" charset="0"/>
                <a:cs typeface="Verdana" pitchFamily="34" charset="0"/>
              </a:rPr>
              <a:t>.</a:t>
            </a: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Si tenemos una simulación de referencia aparecerá una columna con los parámetros de dicha simulación.</a:t>
            </a: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5" name="Imagen 3"/>
          <p:cNvPicPr>
            <a:picLocks noChangeAspect="1"/>
          </p:cNvPicPr>
          <p:nvPr/>
        </p:nvPicPr>
        <p:blipFill>
          <a:blip r:embed="rId2"/>
          <a:stretch>
            <a:fillRect/>
          </a:stretch>
        </p:blipFill>
        <p:spPr>
          <a:xfrm>
            <a:off x="1619242" y="4010329"/>
            <a:ext cx="6605398" cy="2865900"/>
          </a:xfrm>
          <a:prstGeom prst="rect">
            <a:avLst/>
          </a:prstGeom>
          <a:ln>
            <a:solidFill>
              <a:schemeClr val="tx2"/>
            </a:solidFill>
          </a:ln>
        </p:spPr>
      </p:pic>
    </p:spTree>
    <p:extLst>
      <p:ext uri="{BB962C8B-B14F-4D97-AF65-F5344CB8AC3E}">
        <p14:creationId xmlns:p14="http://schemas.microsoft.com/office/powerpoint/2010/main" xmlns="" val="41840935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Fichero</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salida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Tipos</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marginales</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4138020" cy="4968552"/>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indent="-28575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Clasificación </a:t>
            </a:r>
            <a:r>
              <a:rPr lang="es-ES" sz="1600" dirty="0">
                <a:solidFill>
                  <a:srgbClr val="283583"/>
                </a:solidFill>
                <a:ea typeface="Verdana" pitchFamily="34" charset="0"/>
                <a:cs typeface="Verdana" pitchFamily="34" charset="0"/>
              </a:rPr>
              <a:t>por tipos marginales de la parte general y de la parte especial o del ahorro</a:t>
            </a:r>
            <a:r>
              <a:rPr lang="es-ES" sz="1600" dirty="0" smtClean="0">
                <a:solidFill>
                  <a:srgbClr val="283583"/>
                </a:solidFill>
                <a:ea typeface="Verdana" pitchFamily="34" charset="0"/>
                <a:cs typeface="Verdana" pitchFamily="34" charset="0"/>
              </a:rPr>
              <a:t>.</a:t>
            </a: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El tipo marginal es suma del tipo marginal estatal más el tipo marginal </a:t>
            </a:r>
            <a:r>
              <a:rPr lang="es-ES" sz="1600" dirty="0" smtClean="0">
                <a:solidFill>
                  <a:srgbClr val="283583"/>
                </a:solidFill>
                <a:ea typeface="Verdana" pitchFamily="34" charset="0"/>
                <a:cs typeface="Verdana" pitchFamily="34" charset="0"/>
              </a:rPr>
              <a:t>autonómico.</a:t>
            </a:r>
          </a:p>
          <a:p>
            <a:pPr algn="just" eaLnBrk="0" hangingPunct="0">
              <a:spcBef>
                <a:spcPct val="20000"/>
              </a:spcBef>
              <a:buClr>
                <a:srgbClr val="1D3176"/>
              </a:buClr>
              <a:buSzPct val="150000"/>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Se dan los totales del número de declaraciones,  de los principales agregados y la cuota real media por tipo marginal.</a:t>
            </a: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6" name="Imagen 4"/>
          <p:cNvPicPr>
            <a:picLocks noChangeAspect="1"/>
          </p:cNvPicPr>
          <p:nvPr/>
        </p:nvPicPr>
        <p:blipFill>
          <a:blip r:embed="rId2"/>
          <a:stretch>
            <a:fillRect/>
          </a:stretch>
        </p:blipFill>
        <p:spPr>
          <a:xfrm>
            <a:off x="4693623" y="1909217"/>
            <a:ext cx="5835272" cy="3633047"/>
          </a:xfrm>
          <a:prstGeom prst="rect">
            <a:avLst/>
          </a:prstGeom>
          <a:ln>
            <a:solidFill>
              <a:schemeClr val="tx2"/>
            </a:solidFill>
          </a:ln>
        </p:spPr>
      </p:pic>
    </p:spTree>
    <p:extLst>
      <p:ext uri="{BB962C8B-B14F-4D97-AF65-F5344CB8AC3E}">
        <p14:creationId xmlns:p14="http://schemas.microsoft.com/office/powerpoint/2010/main" xmlns="" val="27388250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Fichero</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salida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Comparación</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405161"/>
            <a:ext cx="9922346" cy="1368152"/>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indent="-28575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Cuando </a:t>
            </a:r>
            <a:r>
              <a:rPr lang="es-ES" sz="1600" dirty="0">
                <a:solidFill>
                  <a:srgbClr val="283583"/>
                </a:solidFill>
                <a:ea typeface="Verdana" pitchFamily="34" charset="0"/>
                <a:cs typeface="Verdana" pitchFamily="34" charset="0"/>
              </a:rPr>
              <a:t>se selecciona la opción de comparar con una simulación de referencia como columnas adicionales, con carácter general, aparecen el valor de la cuota real de la simulación de referencia, la diferencia entre las cuotas reales en euros y en porcentajes y la cuota real media para cada simulación.</a:t>
            </a: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6" name="Imagen 1"/>
          <p:cNvPicPr>
            <a:picLocks noChangeAspect="1"/>
          </p:cNvPicPr>
          <p:nvPr/>
        </p:nvPicPr>
        <p:blipFill>
          <a:blip r:embed="rId2"/>
          <a:stretch>
            <a:fillRect/>
          </a:stretch>
        </p:blipFill>
        <p:spPr>
          <a:xfrm>
            <a:off x="1671911" y="2341265"/>
            <a:ext cx="6470524" cy="4580537"/>
          </a:xfrm>
          <a:prstGeom prst="rect">
            <a:avLst/>
          </a:prstGeom>
          <a:ln>
            <a:solidFill>
              <a:schemeClr val="tx2"/>
            </a:solidFill>
          </a:ln>
        </p:spPr>
      </p:pic>
    </p:spTree>
    <p:extLst>
      <p:ext uri="{BB962C8B-B14F-4D97-AF65-F5344CB8AC3E}">
        <p14:creationId xmlns:p14="http://schemas.microsoft.com/office/powerpoint/2010/main" xmlns="" val="27388250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Fichero</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salida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Decilas</a:t>
            </a:r>
            <a:r>
              <a:rPr lang="en-US" dirty="0" smtClean="0">
                <a:solidFill>
                  <a:srgbClr val="009FE3"/>
                </a:solidFill>
                <a:latin typeface="Gill Sans MT Light"/>
                <a:cs typeface="Gill Sans MT Light"/>
              </a:rPr>
              <a:t> de base </a:t>
            </a:r>
            <a:r>
              <a:rPr lang="en-US" dirty="0" err="1" smtClean="0">
                <a:solidFill>
                  <a:srgbClr val="009FE3"/>
                </a:solidFill>
                <a:latin typeface="Gill Sans MT Light"/>
                <a:cs typeface="Gill Sans MT Light"/>
              </a:rPr>
              <a:t>imponible</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3369618" cy="4896544"/>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indent="-28575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Clasificación </a:t>
            </a:r>
            <a:r>
              <a:rPr lang="es-ES" sz="1600" dirty="0">
                <a:solidFill>
                  <a:srgbClr val="283583"/>
                </a:solidFill>
                <a:ea typeface="Verdana" pitchFamily="34" charset="0"/>
                <a:cs typeface="Verdana" pitchFamily="34" charset="0"/>
              </a:rPr>
              <a:t>por </a:t>
            </a:r>
            <a:r>
              <a:rPr lang="es-ES" sz="1600" dirty="0" err="1">
                <a:solidFill>
                  <a:srgbClr val="283583"/>
                </a:solidFill>
                <a:ea typeface="Verdana" pitchFamily="34" charset="0"/>
                <a:cs typeface="Verdana" pitchFamily="34" charset="0"/>
              </a:rPr>
              <a:t>decilas</a:t>
            </a:r>
            <a:r>
              <a:rPr lang="es-ES" sz="1600" dirty="0">
                <a:solidFill>
                  <a:srgbClr val="283583"/>
                </a:solidFill>
                <a:ea typeface="Verdana" pitchFamily="34" charset="0"/>
                <a:cs typeface="Verdana" pitchFamily="34" charset="0"/>
              </a:rPr>
              <a:t> de base imponible de los principales agregados y la cuota real media por </a:t>
            </a:r>
            <a:r>
              <a:rPr lang="es-ES" sz="1600" dirty="0" err="1">
                <a:solidFill>
                  <a:srgbClr val="283583"/>
                </a:solidFill>
                <a:ea typeface="Verdana" pitchFamily="34" charset="0"/>
                <a:cs typeface="Verdana" pitchFamily="34" charset="0"/>
              </a:rPr>
              <a:t>decila</a:t>
            </a:r>
            <a:r>
              <a:rPr lang="es-ES" sz="1600" dirty="0">
                <a:solidFill>
                  <a:srgbClr val="283583"/>
                </a:solidFill>
                <a:ea typeface="Verdana" pitchFamily="34" charset="0"/>
                <a:cs typeface="Verdana" pitchFamily="34" charset="0"/>
              </a:rPr>
              <a:t>.</a:t>
            </a: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Para cada </a:t>
            </a:r>
            <a:r>
              <a:rPr lang="es-ES" sz="1600" dirty="0" err="1">
                <a:solidFill>
                  <a:srgbClr val="283583"/>
                </a:solidFill>
                <a:ea typeface="Verdana" pitchFamily="34" charset="0"/>
                <a:cs typeface="Verdana" pitchFamily="34" charset="0"/>
              </a:rPr>
              <a:t>decila</a:t>
            </a:r>
            <a:r>
              <a:rPr lang="es-ES" sz="1600" dirty="0">
                <a:solidFill>
                  <a:srgbClr val="283583"/>
                </a:solidFill>
                <a:ea typeface="Verdana" pitchFamily="34" charset="0"/>
                <a:cs typeface="Verdana" pitchFamily="34" charset="0"/>
              </a:rPr>
              <a:t> de base imponible se da información del total de base imponible, importe mínimo, importe máximo, media y desviación típica.</a:t>
            </a: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Se dan los principales agregados y la cuota real media por </a:t>
            </a:r>
            <a:r>
              <a:rPr lang="es-ES" sz="1600" dirty="0" err="1">
                <a:solidFill>
                  <a:srgbClr val="283583"/>
                </a:solidFill>
                <a:ea typeface="Verdana" pitchFamily="34" charset="0"/>
                <a:cs typeface="Verdana" pitchFamily="34" charset="0"/>
              </a:rPr>
              <a:t>decila</a:t>
            </a:r>
            <a:r>
              <a:rPr lang="es-ES" sz="1600" dirty="0">
                <a:solidFill>
                  <a:srgbClr val="283583"/>
                </a:solidFill>
                <a:ea typeface="Verdana" pitchFamily="34" charset="0"/>
                <a:cs typeface="Verdana" pitchFamily="34" charset="0"/>
              </a:rPr>
              <a:t>.</a:t>
            </a: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6" name="Imagen 3"/>
          <p:cNvPicPr>
            <a:picLocks noChangeAspect="1"/>
          </p:cNvPicPr>
          <p:nvPr/>
        </p:nvPicPr>
        <p:blipFill>
          <a:blip r:embed="rId2"/>
          <a:stretch>
            <a:fillRect/>
          </a:stretch>
        </p:blipFill>
        <p:spPr>
          <a:xfrm>
            <a:off x="3904159" y="1619957"/>
            <a:ext cx="6645715" cy="5113796"/>
          </a:xfrm>
          <a:prstGeom prst="rect">
            <a:avLst/>
          </a:prstGeom>
          <a:ln>
            <a:solidFill>
              <a:schemeClr val="tx2"/>
            </a:solidFill>
          </a:ln>
        </p:spPr>
      </p:pic>
    </p:spTree>
    <p:extLst>
      <p:ext uri="{BB962C8B-B14F-4D97-AF65-F5344CB8AC3E}">
        <p14:creationId xmlns:p14="http://schemas.microsoft.com/office/powerpoint/2010/main" xmlns="" val="27388250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Fichero</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salida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Decilas</a:t>
            </a:r>
            <a:r>
              <a:rPr lang="en-US" dirty="0" smtClean="0">
                <a:solidFill>
                  <a:srgbClr val="009FE3"/>
                </a:solidFill>
                <a:latin typeface="Gill Sans MT Light"/>
                <a:cs typeface="Gill Sans MT Light"/>
              </a:rPr>
              <a:t> de base </a:t>
            </a:r>
            <a:r>
              <a:rPr lang="en-US" dirty="0" err="1" smtClean="0">
                <a:solidFill>
                  <a:srgbClr val="009FE3"/>
                </a:solidFill>
                <a:latin typeface="Gill Sans MT Light"/>
                <a:cs typeface="Gill Sans MT Light"/>
              </a:rPr>
              <a:t>imponible</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765201"/>
            <a:ext cx="5385842" cy="4320480"/>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indent="-28575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Una </a:t>
            </a:r>
            <a:r>
              <a:rPr lang="es-ES" sz="1600" dirty="0">
                <a:solidFill>
                  <a:srgbClr val="283583"/>
                </a:solidFill>
                <a:ea typeface="Verdana" pitchFamily="34" charset="0"/>
                <a:cs typeface="Verdana" pitchFamily="34" charset="0"/>
              </a:rPr>
              <a:t>de las ventajas que tienen la salida de los resultados en un fichero de Excel es que podemos construir fácilmente tablas y gráficos a partir de los resultados de la simulación.</a:t>
            </a: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Por ejemplo, a partir de la tabla anterior podemos construir una tabla con los porcentajes acumulados de población y de base imponible por </a:t>
            </a:r>
            <a:r>
              <a:rPr lang="es-ES" sz="1600" dirty="0" err="1">
                <a:solidFill>
                  <a:srgbClr val="283583"/>
                </a:solidFill>
                <a:ea typeface="Verdana" pitchFamily="34" charset="0"/>
                <a:cs typeface="Verdana" pitchFamily="34" charset="0"/>
              </a:rPr>
              <a:t>decilas</a:t>
            </a:r>
            <a:r>
              <a:rPr lang="es-ES" sz="1600" dirty="0">
                <a:solidFill>
                  <a:srgbClr val="283583"/>
                </a:solidFill>
                <a:ea typeface="Verdana" pitchFamily="34" charset="0"/>
                <a:cs typeface="Verdana" pitchFamily="34" charset="0"/>
              </a:rPr>
              <a:t> y a partir de ahí construir una curva de Lorenz de la base imponible.</a:t>
            </a: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6" name="Imagen 3"/>
          <p:cNvPicPr>
            <a:picLocks noChangeAspect="1"/>
          </p:cNvPicPr>
          <p:nvPr/>
        </p:nvPicPr>
        <p:blipFill>
          <a:blip r:embed="rId2"/>
          <a:stretch>
            <a:fillRect/>
          </a:stretch>
        </p:blipFill>
        <p:spPr>
          <a:xfrm>
            <a:off x="6207733" y="1477169"/>
            <a:ext cx="4177146" cy="5422759"/>
          </a:xfrm>
          <a:prstGeom prst="rect">
            <a:avLst/>
          </a:prstGeom>
          <a:ln>
            <a:solidFill>
              <a:schemeClr val="tx2"/>
            </a:solidFill>
          </a:ln>
        </p:spPr>
      </p:pic>
    </p:spTree>
    <p:extLst>
      <p:ext uri="{BB962C8B-B14F-4D97-AF65-F5344CB8AC3E}">
        <p14:creationId xmlns:p14="http://schemas.microsoft.com/office/powerpoint/2010/main" xmlns="" val="273882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Datos</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Entrada</a:t>
            </a:r>
            <a:r>
              <a:rPr lang="en-US" dirty="0" smtClean="0">
                <a:solidFill>
                  <a:srgbClr val="009FE3"/>
                </a:solidFill>
                <a:latin typeface="Gill Sans MT Light"/>
                <a:cs typeface="Gill Sans MT Light"/>
              </a:rPr>
              <a:t> (2)</a:t>
            </a:r>
            <a:endParaRPr lang="en-US" dirty="0">
              <a:solidFill>
                <a:srgbClr val="009FE3"/>
              </a:solidFill>
              <a:latin typeface="Gill Sans MT Light"/>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graphicFrame>
        <p:nvGraphicFramePr>
          <p:cNvPr id="5" name="Group 40"/>
          <p:cNvGraphicFramePr>
            <a:graphicFrameLocks/>
          </p:cNvGraphicFramePr>
          <p:nvPr>
            <p:extLst>
              <p:ext uri="{D42A27DB-BD31-4B8C-83A1-F6EECF244321}">
                <p14:modId xmlns:p14="http://schemas.microsoft.com/office/powerpoint/2010/main" xmlns="" val="797610250"/>
              </p:ext>
            </p:extLst>
          </p:nvPr>
        </p:nvGraphicFramePr>
        <p:xfrm>
          <a:off x="1319188" y="1823881"/>
          <a:ext cx="8046289" cy="4839474"/>
        </p:xfrm>
        <a:graphic>
          <a:graphicData uri="http://schemas.openxmlformats.org/drawingml/2006/table">
            <a:tbl>
              <a:tblPr/>
              <a:tblGrid>
                <a:gridCol w="2428748"/>
                <a:gridCol w="5617541"/>
              </a:tblGrid>
              <a:tr h="433497">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800" b="1" kern="1200" dirty="0" smtClean="0">
                          <a:solidFill>
                            <a:schemeClr val="bg1"/>
                          </a:solidFill>
                          <a:latin typeface="+mj-lt"/>
                          <a:ea typeface="Verdana" pitchFamily="34" charset="0"/>
                          <a:cs typeface="Verdana" pitchFamily="34" charset="0"/>
                        </a:rPr>
                        <a:t>Población objetivo</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Declaraciones presentadas en el IRPF</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alpha val="40000"/>
                      </a:schemeClr>
                    </a:solidFill>
                  </a:tcPr>
                </a:tc>
              </a:tr>
              <a:tr h="433497">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800" b="1" kern="1200" dirty="0" smtClean="0">
                          <a:solidFill>
                            <a:schemeClr val="bg1"/>
                          </a:solidFill>
                          <a:latin typeface="+mj-lt"/>
                          <a:ea typeface="Verdana" pitchFamily="34" charset="0"/>
                          <a:cs typeface="Verdana" pitchFamily="34" charset="0"/>
                        </a:rPr>
                        <a:t>Ámbito geográfico</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Territorio de Régimen Fiscal Común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alpha val="40000"/>
                      </a:schemeClr>
                    </a:solidFill>
                  </a:tcPr>
                </a:tc>
              </a:tr>
              <a:tr h="433497">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800" b="1" kern="1200" dirty="0" smtClean="0">
                          <a:solidFill>
                            <a:schemeClr val="bg1"/>
                          </a:solidFill>
                          <a:latin typeface="+mj-lt"/>
                          <a:ea typeface="Verdana" pitchFamily="34" charset="0"/>
                          <a:cs typeface="Verdana" pitchFamily="34" charset="0"/>
                        </a:rPr>
                        <a:t>Ámbito temporal</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Ejercicios 2002 a 2012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alpha val="40000"/>
                      </a:schemeClr>
                    </a:solidFill>
                  </a:tcPr>
                </a:tc>
              </a:tr>
              <a:tr h="433497">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800" b="1" kern="1200" dirty="0" smtClean="0">
                          <a:solidFill>
                            <a:schemeClr val="bg1"/>
                          </a:solidFill>
                          <a:latin typeface="+mj-lt"/>
                          <a:ea typeface="Verdana" pitchFamily="34" charset="0"/>
                          <a:cs typeface="Verdana" pitchFamily="34" charset="0"/>
                        </a:rPr>
                        <a:t>Unidad de muestreo</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Declaraciones de IRPF</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alpha val="40000"/>
                      </a:schemeClr>
                    </a:solidFill>
                  </a:tcPr>
                </a:tc>
              </a:tr>
              <a:tr h="628558">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800" b="1" kern="1200" dirty="0" smtClean="0">
                          <a:solidFill>
                            <a:schemeClr val="bg1"/>
                          </a:solidFill>
                          <a:latin typeface="+mj-lt"/>
                          <a:ea typeface="Verdana" pitchFamily="34" charset="0"/>
                          <a:cs typeface="Verdana" pitchFamily="34" charset="0"/>
                        </a:rPr>
                        <a:t>Marco</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Declaraciones cuyo documento de ingreso o devolución es el Modelo 100 o el Modelo 104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alpha val="40000"/>
                      </a:schemeClr>
                    </a:solidFill>
                  </a:tcPr>
                </a:tc>
              </a:tr>
              <a:tr h="1220471">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800" b="1" kern="1200" dirty="0" smtClean="0">
                          <a:solidFill>
                            <a:schemeClr val="bg1"/>
                          </a:solidFill>
                          <a:latin typeface="+mj-lt"/>
                          <a:ea typeface="Verdana" pitchFamily="34" charset="0"/>
                          <a:cs typeface="Verdana" pitchFamily="34" charset="0"/>
                        </a:rPr>
                        <a:t>Tipo de muestreo</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Estratificado aleatorio con tres niveles de estratificación: 49 provincias, 12 tramos de renta y dos tipos de declaración (Individual y Conjunta), lo que hace un total de 1.176 estratos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alpha val="40000"/>
                      </a:schemeClr>
                    </a:solidFill>
                  </a:tcPr>
                </a:tc>
              </a:tr>
              <a:tr h="424271">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800" b="1" kern="1200" dirty="0" smtClean="0">
                          <a:solidFill>
                            <a:schemeClr val="bg1"/>
                          </a:solidFill>
                          <a:latin typeface="+mj-lt"/>
                          <a:ea typeface="Verdana" pitchFamily="34" charset="0"/>
                          <a:cs typeface="Verdana" pitchFamily="34" charset="0"/>
                        </a:rPr>
                        <a:t>Tamaño muestra</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Variable. El número de declaraciones en la muestra 2011 es de 2.036.186 que representa a una población de 19.467.623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alpha val="40000"/>
                      </a:schemeClr>
                    </a:solidFill>
                  </a:tcPr>
                </a:tc>
              </a:tr>
              <a:tr h="433497">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800" b="1" kern="1200" dirty="0" smtClean="0">
                          <a:solidFill>
                            <a:schemeClr val="bg1"/>
                          </a:solidFill>
                          <a:latin typeface="+mj-lt"/>
                          <a:ea typeface="Verdana" pitchFamily="34" charset="0"/>
                          <a:cs typeface="Verdana" pitchFamily="34" charset="0"/>
                        </a:rPr>
                        <a:t>Contenido</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lvl1pPr marL="0" algn="l" defTabSz="497754" rtl="0" eaLnBrk="1" latinLnBrk="0" hangingPunct="1">
                        <a:defRPr sz="2000" kern="1200">
                          <a:solidFill>
                            <a:schemeClr val="tx1"/>
                          </a:solidFill>
                          <a:latin typeface="Calibri"/>
                        </a:defRPr>
                      </a:lvl1pPr>
                      <a:lvl2pPr marL="497754" algn="l" defTabSz="497754" rtl="0" eaLnBrk="1" latinLnBrk="0" hangingPunct="1">
                        <a:defRPr sz="2000" kern="1200">
                          <a:solidFill>
                            <a:schemeClr val="tx1"/>
                          </a:solidFill>
                          <a:latin typeface="Calibri"/>
                        </a:defRPr>
                      </a:lvl2pPr>
                      <a:lvl3pPr marL="995507" algn="l" defTabSz="497754" rtl="0" eaLnBrk="1" latinLnBrk="0" hangingPunct="1">
                        <a:defRPr sz="2000" kern="1200">
                          <a:solidFill>
                            <a:schemeClr val="tx1"/>
                          </a:solidFill>
                          <a:latin typeface="Calibri"/>
                        </a:defRPr>
                      </a:lvl3pPr>
                      <a:lvl4pPr marL="1493261" algn="l" defTabSz="497754" rtl="0" eaLnBrk="1" latinLnBrk="0" hangingPunct="1">
                        <a:defRPr sz="2000" kern="1200">
                          <a:solidFill>
                            <a:schemeClr val="tx1"/>
                          </a:solidFill>
                          <a:latin typeface="Calibri"/>
                        </a:defRPr>
                      </a:lvl4pPr>
                      <a:lvl5pPr marL="1991015" algn="l" defTabSz="497754" rtl="0" eaLnBrk="1" latinLnBrk="0" hangingPunct="1">
                        <a:defRPr sz="2000" kern="1200">
                          <a:solidFill>
                            <a:schemeClr val="tx1"/>
                          </a:solidFill>
                          <a:latin typeface="Calibri"/>
                        </a:defRPr>
                      </a:lvl5pPr>
                      <a:lvl6pPr marL="2488768" algn="l" defTabSz="497754" rtl="0" eaLnBrk="1" latinLnBrk="0" hangingPunct="1">
                        <a:defRPr sz="2000" kern="1200">
                          <a:solidFill>
                            <a:schemeClr val="tx1"/>
                          </a:solidFill>
                          <a:latin typeface="Calibri"/>
                        </a:defRPr>
                      </a:lvl6pPr>
                      <a:lvl7pPr marL="2986522" algn="l" defTabSz="497754" rtl="0" eaLnBrk="1" latinLnBrk="0" hangingPunct="1">
                        <a:defRPr sz="2000" kern="1200">
                          <a:solidFill>
                            <a:schemeClr val="tx1"/>
                          </a:solidFill>
                          <a:latin typeface="Calibri"/>
                        </a:defRPr>
                      </a:lvl7pPr>
                      <a:lvl8pPr marL="3484275" algn="l" defTabSz="497754" rtl="0" eaLnBrk="1" latinLnBrk="0" hangingPunct="1">
                        <a:defRPr sz="2000" kern="1200">
                          <a:solidFill>
                            <a:schemeClr val="tx1"/>
                          </a:solidFill>
                          <a:latin typeface="Calibri"/>
                        </a:defRPr>
                      </a:lvl8pPr>
                      <a:lvl9pPr marL="3982029" algn="l" defTabSz="497754" rtl="0" eaLnBrk="1" latinLnBrk="0" hangingPunct="1">
                        <a:defRPr sz="20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600" b="0" kern="1200" dirty="0" smtClean="0">
                          <a:solidFill>
                            <a:srgbClr val="283583"/>
                          </a:solidFill>
                          <a:latin typeface="Gill Sans MT Light"/>
                          <a:ea typeface="+mn-ea"/>
                          <a:cs typeface="Gill Sans MT Light"/>
                        </a:rPr>
                        <a:t>200 variables personales, familiares, fiscales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alpha val="40000"/>
                      </a:schemeClr>
                    </a:solidFill>
                  </a:tcPr>
                </a:tc>
              </a:tr>
            </a:tbl>
          </a:graphicData>
        </a:graphic>
      </p:graphicFrame>
    </p:spTree>
    <p:extLst>
      <p:ext uri="{BB962C8B-B14F-4D97-AF65-F5344CB8AC3E}">
        <p14:creationId xmlns:p14="http://schemas.microsoft.com/office/powerpoint/2010/main" xmlns="" val="198804273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Fichero</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salida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Decilas</a:t>
            </a:r>
            <a:r>
              <a:rPr lang="en-US" dirty="0" smtClean="0">
                <a:solidFill>
                  <a:srgbClr val="009FE3"/>
                </a:solidFill>
                <a:latin typeface="Gill Sans MT Light"/>
                <a:cs typeface="Gill Sans MT Light"/>
              </a:rPr>
              <a:t> de base </a:t>
            </a:r>
            <a:r>
              <a:rPr lang="en-US" dirty="0" err="1" smtClean="0">
                <a:solidFill>
                  <a:srgbClr val="009FE3"/>
                </a:solidFill>
                <a:latin typeface="Gill Sans MT Light"/>
                <a:cs typeface="Gill Sans MT Light"/>
              </a:rPr>
              <a:t>imponible</a:t>
            </a:r>
            <a:r>
              <a:rPr lang="en-US" dirty="0" smtClean="0">
                <a:solidFill>
                  <a:srgbClr val="009FE3"/>
                </a:solidFill>
                <a:latin typeface="Gill Sans MT Light"/>
                <a:cs typeface="Gill Sans MT Light"/>
              </a:rPr>
              <a:t>.</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549177"/>
            <a:ext cx="9922346" cy="86409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indent="-28575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Podemos </a:t>
            </a:r>
            <a:r>
              <a:rPr lang="es-ES" sz="1600" dirty="0">
                <a:solidFill>
                  <a:srgbClr val="283583"/>
                </a:solidFill>
                <a:ea typeface="Verdana" pitchFamily="34" charset="0"/>
                <a:cs typeface="Verdana" pitchFamily="34" charset="0"/>
              </a:rPr>
              <a:t>calcular también a partir de la tabla de resultados por </a:t>
            </a:r>
            <a:r>
              <a:rPr lang="es-ES" sz="1600" dirty="0" err="1">
                <a:solidFill>
                  <a:srgbClr val="283583"/>
                </a:solidFill>
                <a:ea typeface="Verdana" pitchFamily="34" charset="0"/>
                <a:cs typeface="Verdana" pitchFamily="34" charset="0"/>
              </a:rPr>
              <a:t>decilas</a:t>
            </a:r>
            <a:r>
              <a:rPr lang="es-ES" sz="1600" dirty="0">
                <a:solidFill>
                  <a:srgbClr val="283583"/>
                </a:solidFill>
                <a:ea typeface="Verdana" pitchFamily="34" charset="0"/>
                <a:cs typeface="Verdana" pitchFamily="34" charset="0"/>
              </a:rPr>
              <a:t> de base imponible las medias de los distintos agregados por </a:t>
            </a:r>
            <a:r>
              <a:rPr lang="es-ES" sz="1600" dirty="0" err="1">
                <a:solidFill>
                  <a:srgbClr val="283583"/>
                </a:solidFill>
                <a:ea typeface="Verdana" pitchFamily="34" charset="0"/>
                <a:cs typeface="Verdana" pitchFamily="34" charset="0"/>
              </a:rPr>
              <a:t>decilas</a:t>
            </a:r>
            <a:r>
              <a:rPr lang="es-ES" sz="1600" dirty="0">
                <a:solidFill>
                  <a:srgbClr val="283583"/>
                </a:solidFill>
                <a:ea typeface="Verdana" pitchFamily="34" charset="0"/>
                <a:cs typeface="Verdana" pitchFamily="34" charset="0"/>
              </a:rPr>
              <a:t> de base imponible y construir un gráfico de distribución de la carga  impositiva por </a:t>
            </a:r>
            <a:r>
              <a:rPr lang="es-ES" sz="1600" dirty="0" err="1">
                <a:solidFill>
                  <a:srgbClr val="283583"/>
                </a:solidFill>
                <a:ea typeface="Verdana" pitchFamily="34" charset="0"/>
                <a:cs typeface="Verdana" pitchFamily="34" charset="0"/>
              </a:rPr>
              <a:t>decilas</a:t>
            </a:r>
            <a:r>
              <a:rPr lang="es-ES" sz="1600" dirty="0">
                <a:solidFill>
                  <a:srgbClr val="283583"/>
                </a:solidFill>
                <a:ea typeface="Verdana" pitchFamily="34" charset="0"/>
                <a:cs typeface="Verdana" pitchFamily="34" charset="0"/>
              </a:rPr>
              <a:t>.</a:t>
            </a: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6" name="Imagen 3"/>
          <p:cNvPicPr>
            <a:picLocks noChangeAspect="1"/>
          </p:cNvPicPr>
          <p:nvPr/>
        </p:nvPicPr>
        <p:blipFill>
          <a:blip r:embed="rId2"/>
          <a:stretch>
            <a:fillRect/>
          </a:stretch>
        </p:blipFill>
        <p:spPr>
          <a:xfrm>
            <a:off x="1176155" y="2485281"/>
            <a:ext cx="7874981" cy="4152146"/>
          </a:xfrm>
          <a:prstGeom prst="rect">
            <a:avLst/>
          </a:prstGeom>
          <a:ln>
            <a:solidFill>
              <a:schemeClr val="tx2"/>
            </a:solidFill>
          </a:ln>
        </p:spPr>
      </p:pic>
    </p:spTree>
    <p:extLst>
      <p:ext uri="{BB962C8B-B14F-4D97-AF65-F5344CB8AC3E}">
        <p14:creationId xmlns:p14="http://schemas.microsoft.com/office/powerpoint/2010/main" xmlns="" val="27388250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Fichero</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salida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Progresividad</a:t>
            </a:r>
            <a:r>
              <a:rPr lang="en-US" dirty="0" smtClean="0">
                <a:solidFill>
                  <a:srgbClr val="009FE3"/>
                </a:solidFill>
                <a:latin typeface="Gill Sans MT Light"/>
                <a:cs typeface="Gill Sans MT Light"/>
              </a:rPr>
              <a:t> y </a:t>
            </a:r>
            <a:r>
              <a:rPr lang="en-US" dirty="0" err="1" smtClean="0">
                <a:solidFill>
                  <a:srgbClr val="009FE3"/>
                </a:solidFill>
                <a:latin typeface="Gill Sans MT Light"/>
                <a:cs typeface="Gill Sans MT Light"/>
              </a:rPr>
              <a:t>redistribución</a:t>
            </a:r>
            <a:r>
              <a:rPr lang="en-US" dirty="0" smtClean="0">
                <a:solidFill>
                  <a:srgbClr val="009FE3"/>
                </a:solidFill>
                <a:latin typeface="Gill Sans MT Light"/>
                <a:cs typeface="Gill Sans MT Light"/>
              </a:rPr>
              <a:t>.</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549177"/>
            <a:ext cx="4961173" cy="86409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indent="-28575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Otro </a:t>
            </a:r>
            <a:r>
              <a:rPr lang="es-ES" sz="1600" dirty="0">
                <a:solidFill>
                  <a:srgbClr val="283583"/>
                </a:solidFill>
                <a:ea typeface="Verdana" pitchFamily="34" charset="0"/>
                <a:cs typeface="Verdana" pitchFamily="34" charset="0"/>
              </a:rPr>
              <a:t>de los resultados es una tabla con los índices de progresividad y redistribución del impuesto</a:t>
            </a:r>
            <a:r>
              <a:rPr lang="es-ES" sz="1600" dirty="0"/>
              <a:t>. </a:t>
            </a: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
        <p:nvSpPr>
          <p:cNvPr id="7" name="2 Marcador de contenido"/>
          <p:cNvSpPr txBox="1">
            <a:spLocks/>
          </p:cNvSpPr>
          <p:nvPr/>
        </p:nvSpPr>
        <p:spPr bwMode="auto">
          <a:xfrm>
            <a:off x="5442336" y="6166530"/>
            <a:ext cx="4961173" cy="86409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indent="-28575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Si </a:t>
            </a:r>
            <a:r>
              <a:rPr lang="es-ES" sz="1600" dirty="0">
                <a:solidFill>
                  <a:srgbClr val="283583"/>
                </a:solidFill>
                <a:ea typeface="Verdana" pitchFamily="34" charset="0"/>
                <a:cs typeface="Verdana" pitchFamily="34" charset="0"/>
              </a:rPr>
              <a:t>hemos seleccionado una simulación de referencia podemos comparar los índices obtenidos con las dos simulaciones.</a:t>
            </a:r>
          </a:p>
          <a:p>
            <a:pPr marL="285750" indent="-285750" algn="just" eaLnBrk="0" hangingPunct="0">
              <a:spcBef>
                <a:spcPct val="20000"/>
              </a:spcBef>
              <a:buClr>
                <a:srgbClr val="1D3176"/>
              </a:buClr>
              <a:buSzPct val="150000"/>
              <a:buFont typeface="Wingdings" pitchFamily="2" charset="2"/>
              <a:buChar char="§"/>
            </a:pPr>
            <a:endParaRPr lang="es-ES" sz="1600" dirty="0"/>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pic>
        <p:nvPicPr>
          <p:cNvPr id="8" name="Imagen 3"/>
          <p:cNvPicPr>
            <a:picLocks noChangeAspect="1"/>
          </p:cNvPicPr>
          <p:nvPr/>
        </p:nvPicPr>
        <p:blipFill>
          <a:blip r:embed="rId2"/>
          <a:stretch>
            <a:fillRect/>
          </a:stretch>
        </p:blipFill>
        <p:spPr>
          <a:xfrm>
            <a:off x="392126" y="2269257"/>
            <a:ext cx="4520145" cy="3562633"/>
          </a:xfrm>
          <a:prstGeom prst="rect">
            <a:avLst/>
          </a:prstGeom>
          <a:ln>
            <a:solidFill>
              <a:schemeClr val="tx2"/>
            </a:solidFill>
          </a:ln>
        </p:spPr>
      </p:pic>
      <p:pic>
        <p:nvPicPr>
          <p:cNvPr id="9" name="Imagen 4"/>
          <p:cNvPicPr>
            <a:picLocks noChangeAspect="1"/>
          </p:cNvPicPr>
          <p:nvPr/>
        </p:nvPicPr>
        <p:blipFill>
          <a:blip r:embed="rId3"/>
          <a:stretch>
            <a:fillRect/>
          </a:stretch>
        </p:blipFill>
        <p:spPr>
          <a:xfrm>
            <a:off x="5453824" y="2917329"/>
            <a:ext cx="5070695" cy="3206058"/>
          </a:xfrm>
          <a:prstGeom prst="rect">
            <a:avLst/>
          </a:prstGeom>
          <a:ln>
            <a:solidFill>
              <a:schemeClr val="tx2"/>
            </a:solidFill>
          </a:ln>
        </p:spPr>
      </p:pic>
    </p:spTree>
    <p:extLst>
      <p:ext uri="{BB962C8B-B14F-4D97-AF65-F5344CB8AC3E}">
        <p14:creationId xmlns:p14="http://schemas.microsoft.com/office/powerpoint/2010/main" xmlns="" val="273688162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Fichero</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salida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Renta</a:t>
            </a:r>
            <a:r>
              <a:rPr lang="en-US" dirty="0" smtClean="0">
                <a:solidFill>
                  <a:srgbClr val="009FE3"/>
                </a:solidFill>
                <a:latin typeface="Gill Sans MT Light"/>
                <a:cs typeface="Gill Sans MT Light"/>
              </a:rPr>
              <a:t> antes de </a:t>
            </a:r>
            <a:r>
              <a:rPr lang="en-US" dirty="0" err="1" smtClean="0">
                <a:solidFill>
                  <a:srgbClr val="009FE3"/>
                </a:solidFill>
                <a:latin typeface="Gill Sans MT Light"/>
                <a:cs typeface="Gill Sans MT Light"/>
              </a:rPr>
              <a:t>impuestos</a:t>
            </a:r>
            <a:r>
              <a:rPr lang="en-US" dirty="0" smtClean="0">
                <a:solidFill>
                  <a:srgbClr val="009FE3"/>
                </a:solidFill>
                <a:latin typeface="Gill Sans MT Light"/>
                <a:cs typeface="Gill Sans MT Light"/>
              </a:rPr>
              <a:t>.</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549177"/>
            <a:ext cx="9922346" cy="374441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indent="-28575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El </a:t>
            </a:r>
            <a:r>
              <a:rPr lang="es-ES" sz="1600" dirty="0">
                <a:solidFill>
                  <a:srgbClr val="283583"/>
                </a:solidFill>
                <a:ea typeface="Verdana" pitchFamily="34" charset="0"/>
                <a:cs typeface="Verdana" pitchFamily="34" charset="0"/>
              </a:rPr>
              <a:t>importe de la base imponible varía en función de los parámetros que hayamos elegido para hacer la simulación. Con lo cual nos puede dar una visión distorsionada de la redistribución originada con la simulación</a:t>
            </a:r>
            <a:r>
              <a:rPr lang="es-ES" sz="1600" dirty="0" smtClean="0">
                <a:solidFill>
                  <a:srgbClr val="283583"/>
                </a:solidFill>
                <a:ea typeface="Verdana" pitchFamily="34" charset="0"/>
                <a:cs typeface="Verdana" pitchFamily="34" charset="0"/>
              </a:rPr>
              <a:t>.</a:t>
            </a: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Para </a:t>
            </a:r>
            <a:r>
              <a:rPr lang="es-ES" sz="1600" dirty="0">
                <a:solidFill>
                  <a:srgbClr val="283583"/>
                </a:solidFill>
                <a:ea typeface="Verdana" pitchFamily="34" charset="0"/>
                <a:cs typeface="Verdana" pitchFamily="34" charset="0"/>
              </a:rPr>
              <a:t>eliminar este efecto se pueden ver los resultados por </a:t>
            </a:r>
            <a:r>
              <a:rPr lang="es-ES" sz="1600" dirty="0" err="1">
                <a:solidFill>
                  <a:srgbClr val="283583"/>
                </a:solidFill>
                <a:ea typeface="Verdana" pitchFamily="34" charset="0"/>
                <a:cs typeface="Verdana" pitchFamily="34" charset="0"/>
              </a:rPr>
              <a:t>decilas</a:t>
            </a:r>
            <a:r>
              <a:rPr lang="es-ES" sz="1600" dirty="0">
                <a:solidFill>
                  <a:srgbClr val="283583"/>
                </a:solidFill>
                <a:ea typeface="Verdana" pitchFamily="34" charset="0"/>
                <a:cs typeface="Verdana" pitchFamily="34" charset="0"/>
              </a:rPr>
              <a:t> y los índices de progresividad y redistribución a partir de la variable “Renta antes de impuestos” (RAI).</a:t>
            </a: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3688162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Fichero</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salida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Comunidades</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Autónomas</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549177"/>
            <a:ext cx="9922346" cy="86409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indent="-28575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La </a:t>
            </a:r>
            <a:r>
              <a:rPr lang="es-ES" sz="1600" dirty="0">
                <a:solidFill>
                  <a:srgbClr val="283583"/>
                </a:solidFill>
                <a:ea typeface="Verdana" pitchFamily="34" charset="0"/>
                <a:cs typeface="Verdana" pitchFamily="34" charset="0"/>
              </a:rPr>
              <a:t>hoja CCAA tiene los principales agregados calculados para cada comunidad autónoma.</a:t>
            </a: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7" name="Imagen 4"/>
          <p:cNvPicPr>
            <a:picLocks noChangeAspect="1"/>
          </p:cNvPicPr>
          <p:nvPr/>
        </p:nvPicPr>
        <p:blipFill>
          <a:blip r:embed="rId2"/>
          <a:stretch>
            <a:fillRect/>
          </a:stretch>
        </p:blipFill>
        <p:spPr>
          <a:xfrm>
            <a:off x="1383879" y="2053233"/>
            <a:ext cx="7146532" cy="4676126"/>
          </a:xfrm>
          <a:prstGeom prst="rect">
            <a:avLst/>
          </a:prstGeom>
          <a:ln>
            <a:solidFill>
              <a:schemeClr val="tx2"/>
            </a:solidFill>
          </a:ln>
        </p:spPr>
      </p:pic>
    </p:spTree>
    <p:extLst>
      <p:ext uri="{BB962C8B-B14F-4D97-AF65-F5344CB8AC3E}">
        <p14:creationId xmlns:p14="http://schemas.microsoft.com/office/powerpoint/2010/main" xmlns="" val="273688162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Fichero</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salida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Situación</a:t>
            </a:r>
            <a:r>
              <a:rPr lang="en-US" dirty="0" smtClean="0">
                <a:solidFill>
                  <a:srgbClr val="009FE3"/>
                </a:solidFill>
                <a:latin typeface="Gill Sans MT Light"/>
                <a:cs typeface="Gill Sans MT Light"/>
              </a:rPr>
              <a:t> familiar. </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549177"/>
            <a:ext cx="9922346" cy="86409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indent="-28575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También </a:t>
            </a:r>
            <a:r>
              <a:rPr lang="es-ES" sz="1600" dirty="0">
                <a:solidFill>
                  <a:srgbClr val="283583"/>
                </a:solidFill>
                <a:ea typeface="Verdana" pitchFamily="34" charset="0"/>
                <a:cs typeface="Verdana" pitchFamily="34" charset="0"/>
              </a:rPr>
              <a:t>se pueden hacer clasificaciones de los principales agregados atendiendo a características familiares, como por ejemplo situación familiar en función del número de descendientes.</a:t>
            </a: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7" name="Imagen 4"/>
          <p:cNvPicPr>
            <a:picLocks noChangeAspect="1"/>
          </p:cNvPicPr>
          <p:nvPr/>
        </p:nvPicPr>
        <p:blipFill>
          <a:blip r:embed="rId2"/>
          <a:stretch>
            <a:fillRect/>
          </a:stretch>
        </p:blipFill>
        <p:spPr>
          <a:xfrm>
            <a:off x="698808" y="2557289"/>
            <a:ext cx="8829675" cy="3276600"/>
          </a:xfrm>
          <a:prstGeom prst="rect">
            <a:avLst/>
          </a:prstGeom>
          <a:ln>
            <a:solidFill>
              <a:schemeClr val="tx2"/>
            </a:solidFill>
          </a:ln>
        </p:spPr>
      </p:pic>
    </p:spTree>
    <p:extLst>
      <p:ext uri="{BB962C8B-B14F-4D97-AF65-F5344CB8AC3E}">
        <p14:creationId xmlns:p14="http://schemas.microsoft.com/office/powerpoint/2010/main" xmlns="" val="273688162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Fichero</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salida</a:t>
            </a:r>
            <a:r>
              <a:rPr lang="en-US" dirty="0" smtClean="0">
                <a:solidFill>
                  <a:srgbClr val="009FE3"/>
                </a:solidFill>
                <a:latin typeface="Gill Sans MT Light"/>
                <a:cs typeface="Gill Sans MT Light"/>
              </a:rPr>
              <a:t>. Estado.</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549177"/>
            <a:ext cx="9922346" cy="86409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indent="-28575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La </a:t>
            </a:r>
            <a:r>
              <a:rPr lang="es-ES" sz="1600" dirty="0">
                <a:solidFill>
                  <a:srgbClr val="283583"/>
                </a:solidFill>
                <a:ea typeface="Verdana" pitchFamily="34" charset="0"/>
                <a:cs typeface="Verdana" pitchFamily="34" charset="0"/>
              </a:rPr>
              <a:t>hoja Estado tiene la clasificación de los principales agregados en función del tipo de declaración, individual, conjunta monoparental o conjunta de matrimonio.</a:t>
            </a: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7" name="Imagen 3"/>
          <p:cNvPicPr>
            <a:picLocks noChangeAspect="1"/>
          </p:cNvPicPr>
          <p:nvPr/>
        </p:nvPicPr>
        <p:blipFill>
          <a:blip r:embed="rId2"/>
          <a:stretch>
            <a:fillRect/>
          </a:stretch>
        </p:blipFill>
        <p:spPr>
          <a:xfrm>
            <a:off x="879823" y="2629297"/>
            <a:ext cx="8677275" cy="3457575"/>
          </a:xfrm>
          <a:prstGeom prst="rect">
            <a:avLst/>
          </a:prstGeom>
          <a:ln>
            <a:solidFill>
              <a:schemeClr val="tx2"/>
            </a:solidFill>
          </a:ln>
        </p:spPr>
      </p:pic>
    </p:spTree>
    <p:extLst>
      <p:ext uri="{BB962C8B-B14F-4D97-AF65-F5344CB8AC3E}">
        <p14:creationId xmlns:p14="http://schemas.microsoft.com/office/powerpoint/2010/main" xmlns="" val="273688162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Fichero</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salida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Ganadores</a:t>
            </a:r>
            <a:r>
              <a:rPr lang="en-US" dirty="0" smtClean="0">
                <a:solidFill>
                  <a:srgbClr val="009FE3"/>
                </a:solidFill>
                <a:latin typeface="Gill Sans MT Light"/>
                <a:cs typeface="Gill Sans MT Light"/>
              </a:rPr>
              <a:t> y </a:t>
            </a:r>
            <a:r>
              <a:rPr lang="en-US" dirty="0" err="1" smtClean="0">
                <a:solidFill>
                  <a:srgbClr val="009FE3"/>
                </a:solidFill>
                <a:latin typeface="Gill Sans MT Light"/>
                <a:cs typeface="Gill Sans MT Light"/>
              </a:rPr>
              <a:t>perdedores</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549177"/>
            <a:ext cx="9922346" cy="4536504"/>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indent="-28575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Cuando </a:t>
            </a:r>
            <a:r>
              <a:rPr lang="es-ES" sz="1600" dirty="0">
                <a:solidFill>
                  <a:srgbClr val="283583"/>
                </a:solidFill>
                <a:ea typeface="Verdana" pitchFamily="34" charset="0"/>
                <a:cs typeface="Verdana" pitchFamily="34" charset="0"/>
              </a:rPr>
              <a:t>seleccionamos una simulación de referencia con la que comparar los resultados de la simulación se tienen resultados acerca de ganadores y perdedores:</a:t>
            </a:r>
          </a:p>
          <a:p>
            <a:pPr marL="1281257" lvl="2" indent="-28575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Número de ganadores, perdedores o </a:t>
            </a:r>
            <a:r>
              <a:rPr lang="es-ES" sz="1600" dirty="0" smtClean="0">
                <a:solidFill>
                  <a:srgbClr val="283583"/>
                </a:solidFill>
                <a:ea typeface="Verdana" pitchFamily="34" charset="0"/>
                <a:cs typeface="Verdana" pitchFamily="34" charset="0"/>
              </a:rPr>
              <a:t>indiferentes.</a:t>
            </a:r>
            <a:endParaRPr lang="es-ES" sz="1600" dirty="0">
              <a:solidFill>
                <a:srgbClr val="283583"/>
              </a:solidFill>
              <a:ea typeface="Verdana" pitchFamily="34" charset="0"/>
              <a:cs typeface="Verdana" pitchFamily="34" charset="0"/>
            </a:endParaRPr>
          </a:p>
          <a:p>
            <a:pPr marL="1281257" lvl="2" indent="-28575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Ganancia o pérdida </a:t>
            </a:r>
            <a:r>
              <a:rPr lang="es-ES" sz="1600" dirty="0" smtClean="0">
                <a:solidFill>
                  <a:srgbClr val="283583"/>
                </a:solidFill>
                <a:ea typeface="Verdana" pitchFamily="34" charset="0"/>
                <a:cs typeface="Verdana" pitchFamily="34" charset="0"/>
              </a:rPr>
              <a:t>total.</a:t>
            </a:r>
            <a:endParaRPr lang="es-ES" sz="1600" dirty="0">
              <a:solidFill>
                <a:srgbClr val="283583"/>
              </a:solidFill>
              <a:ea typeface="Verdana" pitchFamily="34" charset="0"/>
              <a:cs typeface="Verdana" pitchFamily="34" charset="0"/>
            </a:endParaRPr>
          </a:p>
          <a:p>
            <a:pPr marL="1281257" lvl="2" indent="-28575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Ganancia o pérdida </a:t>
            </a:r>
            <a:r>
              <a:rPr lang="es-ES" sz="1600" dirty="0" smtClean="0">
                <a:solidFill>
                  <a:srgbClr val="283583"/>
                </a:solidFill>
                <a:ea typeface="Verdana" pitchFamily="34" charset="0"/>
                <a:cs typeface="Verdana" pitchFamily="34" charset="0"/>
              </a:rPr>
              <a:t>media.</a:t>
            </a:r>
            <a:endParaRPr lang="es-ES" sz="1600" dirty="0">
              <a:solidFill>
                <a:srgbClr val="283583"/>
              </a:solidFill>
              <a:ea typeface="Verdana" pitchFamily="34" charset="0"/>
              <a:cs typeface="Verdana" pitchFamily="34" charset="0"/>
            </a:endParaRPr>
          </a:p>
          <a:p>
            <a:pPr marL="1281257" lvl="2" indent="-285750" algn="just" eaLnBrk="0" hangingPunct="0">
              <a:spcBef>
                <a:spcPct val="20000"/>
              </a:spcBef>
              <a:buClr>
                <a:srgbClr val="1D3176"/>
              </a:buClr>
              <a:buSzPct val="100000"/>
              <a:buFont typeface="Courier New" pitchFamily="49" charset="0"/>
              <a:buChar char="o"/>
            </a:pPr>
            <a:r>
              <a:rPr lang="es-ES" sz="1600" dirty="0">
                <a:solidFill>
                  <a:srgbClr val="283583"/>
                </a:solidFill>
                <a:ea typeface="Verdana" pitchFamily="34" charset="0"/>
                <a:cs typeface="Verdana" pitchFamily="34" charset="0"/>
              </a:rPr>
              <a:t>Porcentaje de ganadores, perdedores o </a:t>
            </a:r>
            <a:r>
              <a:rPr lang="es-ES" sz="1600" dirty="0" smtClean="0">
                <a:solidFill>
                  <a:srgbClr val="283583"/>
                </a:solidFill>
                <a:ea typeface="Verdana" pitchFamily="34" charset="0"/>
                <a:cs typeface="Verdana" pitchFamily="34" charset="0"/>
              </a:rPr>
              <a:t>indiferentes.</a:t>
            </a: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El valor de referencia para considerar que hay una pérdida o ganancia se da con el parámetro “Margen para determinar si alguien gana o pierde con la reforma”. Si la diferencia entre los valores obtenidos con las dos simulaciones es inferior a este margen se considera que no hay ganancia o pérdida.</a:t>
            </a: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r>
              <a:rPr lang="es-ES" sz="1600" dirty="0">
                <a:solidFill>
                  <a:srgbClr val="283583"/>
                </a:solidFill>
                <a:ea typeface="Verdana" pitchFamily="34" charset="0"/>
                <a:cs typeface="Verdana" pitchFamily="34" charset="0"/>
              </a:rPr>
              <a:t>Estos resultados se tienen para las clasificaciones de salida que se hayan seleccionado.</a:t>
            </a: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3688162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Fichero</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salida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Ganadores</a:t>
            </a:r>
            <a:r>
              <a:rPr lang="en-US" dirty="0" smtClean="0">
                <a:solidFill>
                  <a:srgbClr val="009FE3"/>
                </a:solidFill>
                <a:latin typeface="Gill Sans MT Light"/>
                <a:cs typeface="Gill Sans MT Light"/>
              </a:rPr>
              <a:t> y </a:t>
            </a:r>
            <a:r>
              <a:rPr lang="en-US" dirty="0" err="1" smtClean="0">
                <a:solidFill>
                  <a:srgbClr val="009FE3"/>
                </a:solidFill>
                <a:latin typeface="Gill Sans MT Light"/>
                <a:cs typeface="Gill Sans MT Light"/>
              </a:rPr>
              <a:t>perdedores</a:t>
            </a:r>
            <a:r>
              <a:rPr lang="en-US" dirty="0" smtClean="0">
                <a:solidFill>
                  <a:srgbClr val="009FE3"/>
                </a:solidFill>
                <a:latin typeface="Gill Sans MT Light"/>
                <a:cs typeface="Gill Sans MT Light"/>
              </a:rPr>
              <a:t>.</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549177"/>
            <a:ext cx="9922346" cy="792088"/>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indent="-285750" algn="just" eaLnBrk="0" hangingPunct="0">
              <a:spcBef>
                <a:spcPct val="20000"/>
              </a:spcBef>
              <a:buClr>
                <a:srgbClr val="1D3176"/>
              </a:buClr>
              <a:buSzPct val="150000"/>
              <a:buFont typeface="Wingdings" pitchFamily="2" charset="2"/>
              <a:buChar char="§"/>
            </a:pPr>
            <a:r>
              <a:rPr lang="es-ES" sz="1600" dirty="0" smtClean="0">
                <a:solidFill>
                  <a:srgbClr val="283583"/>
                </a:solidFill>
                <a:ea typeface="Verdana" pitchFamily="34" charset="0"/>
                <a:cs typeface="Verdana" pitchFamily="34" charset="0"/>
              </a:rPr>
              <a:t>Si </a:t>
            </a:r>
            <a:r>
              <a:rPr lang="es-ES" sz="1600" dirty="0">
                <a:solidFill>
                  <a:srgbClr val="283583"/>
                </a:solidFill>
                <a:ea typeface="Verdana" pitchFamily="34" charset="0"/>
                <a:cs typeface="Verdana" pitchFamily="34" charset="0"/>
              </a:rPr>
              <a:t>se ha seleccionado la actualización de población sólo se darán las columnas de número de ganadores, perdedores e indiferentes y la ganancia o pérdida total para la clasificación elegida.</a:t>
            </a: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7" name="Imagen 1"/>
          <p:cNvPicPr>
            <a:picLocks noChangeAspect="1"/>
          </p:cNvPicPr>
          <p:nvPr/>
        </p:nvPicPr>
        <p:blipFill>
          <a:blip r:embed="rId2"/>
          <a:stretch>
            <a:fillRect/>
          </a:stretch>
        </p:blipFill>
        <p:spPr>
          <a:xfrm>
            <a:off x="1225214" y="2486794"/>
            <a:ext cx="7359465" cy="3679733"/>
          </a:xfrm>
          <a:prstGeom prst="rect">
            <a:avLst/>
          </a:prstGeom>
          <a:ln>
            <a:solidFill>
              <a:schemeClr val="tx2"/>
            </a:solidFill>
          </a:ln>
        </p:spPr>
      </p:pic>
    </p:spTree>
    <p:extLst>
      <p:ext uri="{BB962C8B-B14F-4D97-AF65-F5344CB8AC3E}">
        <p14:creationId xmlns:p14="http://schemas.microsoft.com/office/powerpoint/2010/main" xmlns="" val="273688162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Fichero</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salida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Ganadores</a:t>
            </a:r>
            <a:r>
              <a:rPr lang="en-US" dirty="0" smtClean="0">
                <a:solidFill>
                  <a:srgbClr val="009FE3"/>
                </a:solidFill>
                <a:latin typeface="Gill Sans MT Light"/>
                <a:cs typeface="Gill Sans MT Light"/>
              </a:rPr>
              <a:t> y  </a:t>
            </a:r>
            <a:r>
              <a:rPr lang="en-US" dirty="0" err="1" smtClean="0">
                <a:solidFill>
                  <a:srgbClr val="009FE3"/>
                </a:solidFill>
                <a:latin typeface="Gill Sans MT Light"/>
                <a:cs typeface="Gill Sans MT Light"/>
              </a:rPr>
              <a:t>perdedores</a:t>
            </a:r>
            <a:r>
              <a:rPr lang="en-US" dirty="0" smtClean="0">
                <a:solidFill>
                  <a:srgbClr val="009FE3"/>
                </a:solidFill>
                <a:latin typeface="Gill Sans MT Light"/>
                <a:cs typeface="Gill Sans MT Light"/>
              </a:rPr>
              <a:t>.</a:t>
            </a:r>
            <a:endParaRPr lang="en-US" dirty="0">
              <a:solidFill>
                <a:srgbClr val="009FE3"/>
              </a:solidFill>
              <a:latin typeface="Gill Sans MT Light"/>
              <a:cs typeface="Gill Sans MT Light"/>
            </a:endParaRPr>
          </a:p>
        </p:txBody>
      </p:sp>
      <p:sp>
        <p:nvSpPr>
          <p:cNvPr id="16" name="2 Marcador de contenido"/>
          <p:cNvSpPr txBox="1">
            <a:spLocks/>
          </p:cNvSpPr>
          <p:nvPr/>
        </p:nvSpPr>
        <p:spPr bwMode="auto">
          <a:xfrm>
            <a:off x="390525" y="1549177"/>
            <a:ext cx="9922346" cy="50405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indent="-285750" algn="just" eaLnBrk="0" hangingPunct="0">
              <a:spcBef>
                <a:spcPct val="20000"/>
              </a:spcBef>
              <a:buClr>
                <a:srgbClr val="1D3176"/>
              </a:buClr>
              <a:buSzPct val="150000"/>
              <a:buFont typeface="Wingdings" pitchFamily="2" charset="2"/>
              <a:buChar char="§"/>
            </a:pPr>
            <a:r>
              <a:rPr lang="es-ES" sz="1600" b="1" u="sng" dirty="0" smtClean="0">
                <a:solidFill>
                  <a:srgbClr val="283583"/>
                </a:solidFill>
                <a:ea typeface="Verdana" pitchFamily="34" charset="0"/>
                <a:cs typeface="Verdana" pitchFamily="34" charset="0"/>
              </a:rPr>
              <a:t>Ganadores y perdedores por tipo marginal.</a:t>
            </a:r>
            <a:endParaRPr lang="es-ES" sz="1600" b="1" u="sng"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pic>
        <p:nvPicPr>
          <p:cNvPr id="7" name="Marcador de contenido 3"/>
          <p:cNvPicPr>
            <a:picLocks noChangeAspect="1"/>
          </p:cNvPicPr>
          <p:nvPr/>
        </p:nvPicPr>
        <p:blipFill>
          <a:blip r:embed="rId2"/>
          <a:stretch>
            <a:fillRect/>
          </a:stretch>
        </p:blipFill>
        <p:spPr>
          <a:xfrm>
            <a:off x="396056" y="2269257"/>
            <a:ext cx="9587387" cy="4176464"/>
          </a:xfrm>
          <a:prstGeom prst="rect">
            <a:avLst/>
          </a:prstGeom>
          <a:ln>
            <a:solidFill>
              <a:schemeClr val="tx2"/>
            </a:solidFill>
          </a:ln>
        </p:spPr>
      </p:pic>
    </p:spTree>
    <p:extLst>
      <p:ext uri="{BB962C8B-B14F-4D97-AF65-F5344CB8AC3E}">
        <p14:creationId xmlns:p14="http://schemas.microsoft.com/office/powerpoint/2010/main" xmlns="" val="273688162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a:spcBef>
                <a:spcPct val="0"/>
              </a:spcBef>
              <a:defRPr/>
            </a:pPr>
            <a:r>
              <a:rPr lang="en-US" dirty="0" err="1" smtClean="0">
                <a:solidFill>
                  <a:srgbClr val="009FE3"/>
                </a:solidFill>
                <a:latin typeface="Gill Sans MT Light"/>
                <a:cs typeface="Gill Sans MT Light"/>
              </a:rPr>
              <a:t>TaxSim</a:t>
            </a:r>
            <a:r>
              <a:rPr lang="en-US" dirty="0" smtClean="0">
                <a:solidFill>
                  <a:srgbClr val="009FE3"/>
                </a:solidFill>
                <a:latin typeface="Gill Sans MT Light"/>
                <a:cs typeface="Gill Sans MT Light"/>
              </a:rPr>
              <a:t>-IEF.IRPF. </a:t>
            </a:r>
            <a:r>
              <a:rPr lang="en-US" dirty="0" err="1" smtClean="0">
                <a:solidFill>
                  <a:srgbClr val="009FE3"/>
                </a:solidFill>
                <a:latin typeface="Gill Sans MT Light"/>
                <a:cs typeface="Gill Sans MT Light"/>
              </a:rPr>
              <a:t>Fichero</a:t>
            </a:r>
            <a:r>
              <a:rPr lang="en-US" dirty="0" smtClean="0">
                <a:solidFill>
                  <a:srgbClr val="009FE3"/>
                </a:solidFill>
                <a:latin typeface="Gill Sans MT Light"/>
                <a:cs typeface="Gill Sans MT Light"/>
              </a:rPr>
              <a:t> de </a:t>
            </a:r>
            <a:r>
              <a:rPr lang="en-US" dirty="0" err="1" smtClean="0">
                <a:solidFill>
                  <a:srgbClr val="009FE3"/>
                </a:solidFill>
                <a:latin typeface="Gill Sans MT Light"/>
                <a:cs typeface="Gill Sans MT Light"/>
              </a:rPr>
              <a:t>salida</a:t>
            </a:r>
            <a:r>
              <a:rPr lang="en-US" dirty="0" smtClean="0">
                <a:solidFill>
                  <a:srgbClr val="009FE3"/>
                </a:solidFill>
                <a:latin typeface="Gill Sans MT Light"/>
                <a:cs typeface="Gill Sans MT Light"/>
              </a:rPr>
              <a:t>. </a:t>
            </a:r>
            <a:r>
              <a:rPr lang="en-US" dirty="0" err="1" smtClean="0">
                <a:solidFill>
                  <a:srgbClr val="009FE3"/>
                </a:solidFill>
                <a:latin typeface="Gill Sans MT Light"/>
                <a:cs typeface="Gill Sans MT Light"/>
              </a:rPr>
              <a:t>Ganadores</a:t>
            </a:r>
            <a:r>
              <a:rPr lang="en-US" dirty="0" smtClean="0">
                <a:solidFill>
                  <a:srgbClr val="009FE3"/>
                </a:solidFill>
                <a:latin typeface="Gill Sans MT Light"/>
                <a:cs typeface="Gill Sans MT Light"/>
              </a:rPr>
              <a:t> y </a:t>
            </a:r>
            <a:r>
              <a:rPr lang="en-US" dirty="0" err="1" smtClean="0">
                <a:solidFill>
                  <a:srgbClr val="009FE3"/>
                </a:solidFill>
                <a:latin typeface="Gill Sans MT Light"/>
                <a:cs typeface="Gill Sans MT Light"/>
              </a:rPr>
              <a:t>perdedores</a:t>
            </a:r>
            <a:r>
              <a:rPr lang="en-US" dirty="0" smtClean="0">
                <a:solidFill>
                  <a:srgbClr val="009FE3"/>
                </a:solidFill>
                <a:latin typeface="Gill Sans MT Light"/>
                <a:cs typeface="Gill Sans MT Light"/>
              </a:rPr>
              <a:t>.</a:t>
            </a:r>
            <a:endParaRPr lang="en-US" dirty="0">
              <a:solidFill>
                <a:srgbClr val="009FE3"/>
              </a:solidFill>
              <a:latin typeface="Gill Sans MT Light"/>
              <a:cs typeface="Gill Sans MT Light"/>
            </a:endParaRPr>
          </a:p>
        </p:txBody>
      </p:sp>
      <p:cxnSp>
        <p:nvCxnSpPr>
          <p:cNvPr id="26" name="Straight Connector 25"/>
          <p:cNvCxnSpPr/>
          <p:nvPr/>
        </p:nvCxnSpPr>
        <p:spPr>
          <a:xfrm flipH="1">
            <a:off x="390525" y="1405161"/>
            <a:ext cx="9994354" cy="0"/>
          </a:xfrm>
          <a:prstGeom prst="line">
            <a:avLst/>
          </a:prstGeom>
          <a:ln w="12700">
            <a:solidFill>
              <a:srgbClr val="E9E8EC"/>
            </a:solidFill>
          </a:ln>
          <a:effectLst/>
        </p:spPr>
        <p:style>
          <a:lnRef idx="2">
            <a:schemeClr val="accent1"/>
          </a:lnRef>
          <a:fillRef idx="0">
            <a:schemeClr val="accent1"/>
          </a:fillRef>
          <a:effectRef idx="1">
            <a:schemeClr val="accent1"/>
          </a:effectRef>
          <a:fontRef idx="minor">
            <a:schemeClr val="tx1"/>
          </a:fontRef>
        </p:style>
      </p:cxnSp>
      <p:sp>
        <p:nvSpPr>
          <p:cNvPr id="7" name="2 Marcador de contenido"/>
          <p:cNvSpPr txBox="1">
            <a:spLocks/>
          </p:cNvSpPr>
          <p:nvPr/>
        </p:nvSpPr>
        <p:spPr bwMode="auto">
          <a:xfrm>
            <a:off x="390525" y="1549177"/>
            <a:ext cx="9922346" cy="50405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indent="-285750" algn="just" eaLnBrk="0" hangingPunct="0">
              <a:spcBef>
                <a:spcPct val="20000"/>
              </a:spcBef>
              <a:buClr>
                <a:srgbClr val="1D3176"/>
              </a:buClr>
              <a:buSzPct val="150000"/>
              <a:buFont typeface="Wingdings" pitchFamily="2" charset="2"/>
              <a:buChar char="§"/>
            </a:pPr>
            <a:r>
              <a:rPr lang="es-ES" sz="1600" b="1" u="sng" dirty="0" smtClean="0">
                <a:solidFill>
                  <a:srgbClr val="283583"/>
                </a:solidFill>
                <a:ea typeface="Verdana" pitchFamily="34" charset="0"/>
                <a:cs typeface="Verdana" pitchFamily="34" charset="0"/>
              </a:rPr>
              <a:t>Ganadores y perdedores por comunidad autónoma.</a:t>
            </a:r>
            <a:endParaRPr lang="es-ES" sz="1600" b="1" u="sng" dirty="0">
              <a:solidFill>
                <a:srgbClr val="283583"/>
              </a:solidFill>
              <a:ea typeface="Verdana" pitchFamily="34" charset="0"/>
              <a:cs typeface="Verdana" pitchFamily="34" charset="0"/>
            </a:endParaRPr>
          </a:p>
          <a:p>
            <a:pPr marL="285750" indent="-28575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lvl="1" indent="-342900" algn="just" eaLnBrk="0" hangingPunct="0">
              <a:spcBef>
                <a:spcPct val="20000"/>
              </a:spcBef>
              <a:buClr>
                <a:srgbClr val="1D3176"/>
              </a:buClr>
              <a:buSzPct val="150000"/>
              <a:buFont typeface="Wingdings" pitchFamily="2" charset="2"/>
              <a:buChar char="§"/>
            </a:pPr>
            <a:endParaRPr lang="es-ES" alt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a:solidFill>
                <a:srgbClr val="283583"/>
              </a:solidFill>
              <a:ea typeface="Verdana" pitchFamily="34" charset="0"/>
              <a:cs typeface="Verdana" pitchFamily="34" charset="0"/>
            </a:endParaRPr>
          </a:p>
          <a:p>
            <a:pPr marL="302346" indent="-342900" algn="just" eaLnBrk="0" hangingPunct="0">
              <a:spcBef>
                <a:spcPct val="20000"/>
              </a:spcBef>
              <a:buClr>
                <a:srgbClr val="1D3176"/>
              </a:buClr>
              <a:buSzPct val="150000"/>
              <a:buFont typeface="Wingdings" pitchFamily="2" charset="2"/>
              <a:buChar char="§"/>
            </a:pPr>
            <a:endParaRPr lang="es-ES" altLang="es-ES" sz="1600" dirty="0" smtClean="0">
              <a:solidFill>
                <a:srgbClr val="283583"/>
              </a:solidFill>
              <a:ea typeface="Verdana" pitchFamily="34" charset="0"/>
              <a:cs typeface="Verdana" pitchFamily="34" charset="0"/>
            </a:endParaRPr>
          </a:p>
          <a:p>
            <a:pPr marL="336550" indent="-333375" algn="just" defTabSz="457200">
              <a:spcBef>
                <a:spcPts val="700"/>
              </a:spcBef>
              <a:buClr>
                <a:srgbClr val="1D3176"/>
              </a:buClr>
              <a:buSzPct val="200000"/>
              <a:buFont typeface="Arial" pitchFamily="34"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s-ES" sz="1600" dirty="0" smtClean="0">
              <a:solidFill>
                <a:srgbClr val="283583"/>
              </a:solidFill>
              <a:cs typeface="Gill Sans MT Light"/>
            </a:endParaRPr>
          </a:p>
          <a:p>
            <a:pPr marL="180000" indent="-180000" algn="just">
              <a:lnSpc>
                <a:spcPts val="1500"/>
              </a:lnSpc>
              <a:spcAft>
                <a:spcPts val="400"/>
              </a:spcAft>
              <a:buSzPct val="200000"/>
              <a:buFont typeface="Arial"/>
              <a:buChar char="•"/>
            </a:pPr>
            <a:endParaRPr lang="en-US" sz="1600" dirty="0">
              <a:solidFill>
                <a:srgbClr val="283583"/>
              </a:solidFill>
              <a:cs typeface="Gill Sans MT Light"/>
            </a:endParaRPr>
          </a:p>
        </p:txBody>
      </p:sp>
      <p:pic>
        <p:nvPicPr>
          <p:cNvPr id="8" name="Marcador de contenido 8"/>
          <p:cNvPicPr>
            <a:picLocks noChangeAspect="1"/>
          </p:cNvPicPr>
          <p:nvPr/>
        </p:nvPicPr>
        <p:blipFill>
          <a:blip r:embed="rId2"/>
          <a:stretch>
            <a:fillRect/>
          </a:stretch>
        </p:blipFill>
        <p:spPr>
          <a:xfrm>
            <a:off x="687935" y="2341265"/>
            <a:ext cx="9610644" cy="3607961"/>
          </a:xfrm>
          <a:prstGeom prst="rect">
            <a:avLst/>
          </a:prstGeom>
          <a:ln>
            <a:solidFill>
              <a:schemeClr val="tx2"/>
            </a:solidFill>
          </a:ln>
        </p:spPr>
      </p:pic>
    </p:spTree>
    <p:extLst>
      <p:ext uri="{BB962C8B-B14F-4D97-AF65-F5344CB8AC3E}">
        <p14:creationId xmlns:p14="http://schemas.microsoft.com/office/powerpoint/2010/main" xmlns="" val="27368816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1fb86cfe-1959-407e-a630-771c8958923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2016</TotalTime>
  <Words>8828</Words>
  <Application>Microsoft Office PowerPoint</Application>
  <PresentationFormat>Personalizado</PresentationFormat>
  <Paragraphs>1573</Paragraphs>
  <Slides>128</Slides>
  <Notes>0</Notes>
  <HiddenSlides>0</HiddenSlides>
  <MMClips>0</MMClips>
  <ScaleCrop>false</ScaleCrop>
  <HeadingPairs>
    <vt:vector size="4" baseType="variant">
      <vt:variant>
        <vt:lpstr>Tema</vt:lpstr>
      </vt:variant>
      <vt:variant>
        <vt:i4>1</vt:i4>
      </vt:variant>
      <vt:variant>
        <vt:lpstr>Títulos de diapositiva</vt:lpstr>
      </vt:variant>
      <vt:variant>
        <vt:i4>128</vt:i4>
      </vt:variant>
    </vt:vector>
  </HeadingPairs>
  <TitlesOfParts>
    <vt:vector size="129" baseType="lpstr">
      <vt:lpstr>Office Theme</vt:lpstr>
      <vt:lpstr>Diapositiva 1</vt:lpstr>
      <vt:lpstr>  </vt:lpstr>
      <vt:lpstr>  </vt:lpstr>
      <vt:lpstr>Diapositiva 4</vt:lpstr>
      <vt:lpstr>  </vt:lpstr>
      <vt:lpstr>Diapositiva 6</vt:lpstr>
      <vt:lpstr>  </vt:lpstr>
      <vt:lpstr>Diapositiva 8</vt:lpstr>
      <vt:lpstr>Diapositiva 9</vt:lpstr>
      <vt:lpstr>Diapositiva 10</vt:lpstr>
      <vt:lpstr>Diapositiva 11</vt:lpstr>
      <vt:lpstr>Diapositiva 12</vt:lpstr>
      <vt:lpstr>Diapositiva 13</vt:lpstr>
      <vt:lpstr>  </vt:lpstr>
      <vt:lpstr>Diapositiva 15</vt:lpstr>
      <vt:lpstr>Diapositiva 16</vt:lpstr>
      <vt:lpstr>  </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  </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lpstr>Diapositiva 120</vt:lpstr>
      <vt:lpstr>Diapositiva 121</vt:lpstr>
      <vt:lpstr>Diapositiva 122</vt:lpstr>
      <vt:lpstr>Diapositiva 123</vt:lpstr>
      <vt:lpstr>Diapositiva 124</vt:lpstr>
      <vt:lpstr>Diapositiva 125</vt:lpstr>
      <vt:lpstr>Diapositiva 126</vt:lpstr>
      <vt:lpstr>Diapositiva 127</vt:lpstr>
      <vt:lpstr>Diapositiva 128</vt:lpstr>
    </vt:vector>
  </TitlesOfParts>
  <Company>jm</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 m</dc:creator>
  <cp:lastModifiedBy>JChopped</cp:lastModifiedBy>
  <cp:revision>615</cp:revision>
  <cp:lastPrinted>2013-04-23T11:38:44Z</cp:lastPrinted>
  <dcterms:created xsi:type="dcterms:W3CDTF">2013-05-13T14:24:26Z</dcterms:created>
  <dcterms:modified xsi:type="dcterms:W3CDTF">2015-10-15T03:14:34Z</dcterms:modified>
</cp:coreProperties>
</file>