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72" r:id="rId2"/>
    <p:sldId id="281" r:id="rId3"/>
    <p:sldId id="296" r:id="rId4"/>
    <p:sldId id="297" r:id="rId5"/>
    <p:sldId id="298" r:id="rId6"/>
    <p:sldId id="299" r:id="rId7"/>
    <p:sldId id="293" r:id="rId8"/>
    <p:sldId id="300" r:id="rId9"/>
    <p:sldId id="294" r:id="rId10"/>
    <p:sldId id="303" r:id="rId11"/>
    <p:sldId id="295" r:id="rId12"/>
    <p:sldId id="304" r:id="rId13"/>
    <p:sldId id="290" r:id="rId14"/>
  </p:sldIdLst>
  <p:sldSz cx="10688638" cy="7562850"/>
  <p:notesSz cx="6858000" cy="9144000"/>
  <p:defaultTextStyle>
    <a:defPPr>
      <a:defRPr lang="en-US"/>
    </a:defPPr>
    <a:lvl1pPr marL="0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622">
          <p15:clr>
            <a:srgbClr val="A4A3A4"/>
          </p15:clr>
        </p15:guide>
        <p15:guide id="2" pos="2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  <a:srgbClr val="F9FBFB"/>
    <a:srgbClr val="283583"/>
    <a:srgbClr val="1D3176"/>
    <a:srgbClr val="1D3100"/>
    <a:srgbClr val="009FE3"/>
    <a:srgbClr val="0085CC"/>
    <a:srgbClr val="E9E8EC"/>
    <a:srgbClr val="0952A4"/>
    <a:srgbClr val="1E247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1617" autoAdjust="0"/>
    <p:restoredTop sz="94057" autoAdjust="0"/>
  </p:normalViewPr>
  <p:slideViewPr>
    <p:cSldViewPr snapToObjects="1">
      <p:cViewPr>
        <p:scale>
          <a:sx n="90" d="100"/>
          <a:sy n="90" d="100"/>
        </p:scale>
        <p:origin x="-462" y="642"/>
      </p:cViewPr>
      <p:guideLst>
        <p:guide orient="horz" pos="2622"/>
        <p:guide pos="24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Gill Sans MT Ligh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7847CA-D535-7044-8A0C-625346BE95E4}" type="datetimeFigureOut">
              <a:rPr lang="es-ES">
                <a:latin typeface="Gill Sans MT Light"/>
              </a:rPr>
              <a:pPr/>
              <a:t>15/10/2015</a:t>
            </a:fld>
            <a:endParaRPr lang="en-US" dirty="0">
              <a:latin typeface="Gill Sans MT Ligh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Gill Sans MT 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4FACC2-33B0-B640-90EC-329A6C6E4BCD}" type="slidenum">
              <a:rPr>
                <a:latin typeface="Gill Sans MT Light"/>
              </a:rPr>
              <a:pPr/>
              <a:t>‹Nº›</a:t>
            </a:fld>
            <a:endParaRPr lang="en-US" dirty="0">
              <a:latin typeface="Gill Sans MT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36176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Gill Sans MT Light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Gill Sans MT Light"/>
              </a:defRPr>
            </a:lvl1pPr>
          </a:lstStyle>
          <a:p>
            <a:fld id="{8A76134D-79D7-C443-A3E7-85D876068ED2}" type="datetimeFigureOut">
              <a:rPr lang="en-US" smtClean="0"/>
              <a:pPr/>
              <a:t>10/15/2015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685800"/>
            <a:ext cx="48450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s-ES_tradnl" dirty="0" smtClean="0"/>
          </a:p>
          <a:p>
            <a:pPr lvl="1"/>
            <a:r>
              <a:rPr lang="es-ES_tradnl" dirty="0" err="1" smtClean="0"/>
              <a:t>Second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2"/>
            <a:r>
              <a:rPr lang="es-ES_tradnl" dirty="0" err="1" smtClean="0"/>
              <a:t>Third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3"/>
            <a:r>
              <a:rPr lang="es-ES_tradnl" dirty="0" err="1" smtClean="0"/>
              <a:t>Fourth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4"/>
            <a:r>
              <a:rPr lang="es-ES_tradnl" dirty="0" err="1" smtClean="0"/>
              <a:t>Fifth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Gill Sans MT Ligh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Gill Sans MT Light"/>
              </a:defRPr>
            </a:lvl1pPr>
          </a:lstStyle>
          <a:p>
            <a:fld id="{5D95B294-67C7-514B-A3D1-6F79DA71D41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47663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Gill Sans MT Ligh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Gill Sans MT Ligh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Gill Sans MT Ligh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Gill Sans MT Ligh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Gill Sans MT Ligh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24343"/>
            <a:ext cx="10688638" cy="421392"/>
          </a:xfrm>
          <a:prstGeom prst="rect">
            <a:avLst/>
          </a:prstGeom>
          <a:solidFill>
            <a:srgbClr val="E9ED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MT Light"/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90525" y="7021785"/>
            <a:ext cx="9887744" cy="0"/>
          </a:xfrm>
          <a:prstGeom prst="line">
            <a:avLst/>
          </a:prstGeom>
          <a:ln>
            <a:solidFill>
              <a:srgbClr val="E9E8E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303759" y="7135604"/>
            <a:ext cx="1152128" cy="2308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en-US" sz="900" dirty="0" err="1" smtClean="0">
                <a:solidFill>
                  <a:srgbClr val="0085CC"/>
                </a:solidFill>
                <a:latin typeface="Gill Sans MT Light"/>
                <a:cs typeface="Gill Sans MT Light"/>
              </a:rPr>
              <a:t>EUROsociAL</a:t>
            </a:r>
            <a:endParaRPr lang="en-US" sz="900" dirty="0">
              <a:solidFill>
                <a:srgbClr val="0085CC"/>
              </a:solidFill>
              <a:latin typeface="Gill Sans MT Light"/>
              <a:cs typeface="Gill Sans MT Light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90525" y="7021785"/>
            <a:ext cx="9887744" cy="0"/>
          </a:xfrm>
          <a:prstGeom prst="line">
            <a:avLst/>
          </a:prstGeom>
          <a:ln>
            <a:solidFill>
              <a:srgbClr val="E9E8E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6784479" y="7135604"/>
            <a:ext cx="3672408" cy="2308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US" sz="900" dirty="0" smtClean="0">
                <a:solidFill>
                  <a:srgbClr val="0085CC"/>
                </a:solidFill>
                <a:latin typeface="Gill Sans MT Light"/>
                <a:cs typeface="Gill Sans MT Light"/>
              </a:rPr>
              <a:t>DIÁLOGO EURO-LATINOAMERICANO</a:t>
            </a:r>
            <a:r>
              <a:rPr lang="en-US" sz="900" baseline="0" dirty="0" smtClean="0">
                <a:solidFill>
                  <a:srgbClr val="0085CC"/>
                </a:solidFill>
                <a:latin typeface="Gill Sans MT Light"/>
                <a:cs typeface="Gill Sans MT Light"/>
              </a:rPr>
              <a:t> </a:t>
            </a:r>
            <a:r>
              <a:rPr lang="en-US" sz="900" dirty="0" smtClean="0">
                <a:solidFill>
                  <a:srgbClr val="0085CC"/>
                </a:solidFill>
                <a:latin typeface="Gill Sans MT Light"/>
                <a:cs typeface="Gill Sans MT Light"/>
              </a:rPr>
              <a:t>DE POLÍTICAS PÚBLICAS</a:t>
            </a:r>
            <a:endParaRPr lang="en-US" sz="900" dirty="0">
              <a:solidFill>
                <a:srgbClr val="032377"/>
              </a:solidFill>
              <a:latin typeface="Gill Sans MT Light"/>
              <a:cs typeface="Gill Sans MT Ligh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95096" y="541065"/>
            <a:ext cx="25177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txStyles>
    <p:titleStyle>
      <a:lvl1pPr algn="l" defTabSz="497754" rtl="0" eaLnBrk="1" latinLnBrk="0" hangingPunct="1">
        <a:spcBef>
          <a:spcPct val="0"/>
        </a:spcBef>
        <a:buNone/>
        <a:defRPr sz="2200" b="0" kern="1200">
          <a:solidFill>
            <a:srgbClr val="001B96"/>
          </a:solidFill>
          <a:latin typeface="DINPro-Medium"/>
          <a:ea typeface="+mj-ea"/>
          <a:cs typeface="DINPro-Medium"/>
        </a:defRPr>
      </a:lvl1pPr>
    </p:titleStyle>
    <p:bodyStyle>
      <a:lvl1pPr marL="373315" indent="-373315" algn="l" defTabSz="497754" rtl="0" eaLnBrk="1" latinLnBrk="0" hangingPunct="1">
        <a:spcBef>
          <a:spcPct val="20000"/>
        </a:spcBef>
        <a:buFont typeface="Arial"/>
        <a:buChar char="•"/>
        <a:defRPr sz="1700" kern="1200">
          <a:solidFill>
            <a:srgbClr val="001B96"/>
          </a:solidFill>
          <a:latin typeface="DINPro-Regular"/>
          <a:ea typeface="+mn-ea"/>
          <a:cs typeface="DINPro-Regular"/>
        </a:defRPr>
      </a:lvl1pPr>
      <a:lvl2pPr marL="808850" indent="-311096" algn="l" defTabSz="497754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>
              <a:lumMod val="85000"/>
              <a:lumOff val="15000"/>
            </a:schemeClr>
          </a:solidFill>
          <a:latin typeface="DINPro-Regular"/>
          <a:ea typeface="+mn-ea"/>
          <a:cs typeface="DINPro-Regular"/>
        </a:defRPr>
      </a:lvl2pPr>
      <a:lvl3pPr marL="1244384" indent="-248877" algn="l" defTabSz="49775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>
              <a:lumMod val="85000"/>
              <a:lumOff val="15000"/>
            </a:schemeClr>
          </a:solidFill>
          <a:latin typeface="DINPro-Regular"/>
          <a:ea typeface="+mn-ea"/>
          <a:cs typeface="DINPro-Regular"/>
        </a:defRPr>
      </a:lvl3pPr>
      <a:lvl4pPr marL="1742138" indent="-248877" algn="l" defTabSz="497754" rtl="0" eaLnBrk="1" latinLnBrk="0" hangingPunct="1">
        <a:spcBef>
          <a:spcPct val="20000"/>
        </a:spcBef>
        <a:buFont typeface="Arial"/>
        <a:buChar char="–"/>
        <a:defRPr sz="1300" kern="1200">
          <a:solidFill>
            <a:schemeClr val="tx1">
              <a:lumMod val="85000"/>
              <a:lumOff val="15000"/>
            </a:schemeClr>
          </a:solidFill>
          <a:latin typeface="DINPro-Regular"/>
          <a:ea typeface="+mn-ea"/>
          <a:cs typeface="DINPro-Regular"/>
        </a:defRPr>
      </a:lvl4pPr>
      <a:lvl5pPr marL="2239891" indent="-248877" algn="l" defTabSz="497754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1">
              <a:lumMod val="85000"/>
              <a:lumOff val="15000"/>
            </a:schemeClr>
          </a:solidFill>
          <a:latin typeface="DINPro-Regular"/>
          <a:ea typeface="+mn-ea"/>
          <a:cs typeface="DINPro-Regular"/>
        </a:defRPr>
      </a:lvl5pPr>
      <a:lvl6pPr marL="2737645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399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152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0906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754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507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261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015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8768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6522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275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029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8" y="-704798"/>
            <a:ext cx="10687050" cy="755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 flipH="1" flipV="1">
            <a:off x="0" y="5760642"/>
            <a:ext cx="10688638" cy="18022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486667" y="1644992"/>
            <a:ext cx="69862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solidFill>
                  <a:srgbClr val="139DEB"/>
                </a:solidFill>
                <a:latin typeface="Gill Sans MT Light"/>
                <a:cs typeface="Gill Sans MT Light"/>
              </a:rPr>
              <a:t>Herramientas </a:t>
            </a:r>
            <a:r>
              <a:rPr lang="es-ES" sz="2400" dirty="0">
                <a:solidFill>
                  <a:srgbClr val="139DEB"/>
                </a:solidFill>
                <a:latin typeface="Gill Sans MT Light"/>
                <a:cs typeface="Gill Sans MT Light"/>
              </a:rPr>
              <a:t>de apoyo para la elaboración y </a:t>
            </a:r>
            <a:endParaRPr lang="es-ES" sz="2400" dirty="0" smtClean="0">
              <a:solidFill>
                <a:srgbClr val="139DEB"/>
              </a:solidFill>
              <a:latin typeface="Gill Sans MT Light"/>
              <a:cs typeface="Gill Sans MT Light"/>
            </a:endParaRPr>
          </a:p>
          <a:p>
            <a:r>
              <a:rPr lang="es-ES" sz="2400" dirty="0" smtClean="0">
                <a:solidFill>
                  <a:srgbClr val="139DEB"/>
                </a:solidFill>
                <a:latin typeface="Gill Sans MT Light"/>
                <a:cs typeface="Gill Sans MT Light"/>
              </a:rPr>
              <a:t>análisis  </a:t>
            </a:r>
            <a:r>
              <a:rPr lang="es-ES" sz="2400" dirty="0">
                <a:solidFill>
                  <a:srgbClr val="139DEB"/>
                </a:solidFill>
                <a:latin typeface="Gill Sans MT Light"/>
                <a:cs typeface="Gill Sans MT Light"/>
              </a:rPr>
              <a:t>del presupuesto: </a:t>
            </a:r>
            <a:endParaRPr lang="es-ES" sz="2400" dirty="0" smtClean="0">
              <a:solidFill>
                <a:srgbClr val="139DEB"/>
              </a:solidFill>
              <a:latin typeface="Gill Sans MT Light"/>
              <a:cs typeface="Gill Sans MT Light"/>
            </a:endParaRPr>
          </a:p>
          <a:p>
            <a:r>
              <a:rPr lang="es-ES" sz="2400" dirty="0" err="1" smtClean="0">
                <a:solidFill>
                  <a:srgbClr val="139DEB"/>
                </a:solidFill>
                <a:latin typeface="Gill Sans MT Light"/>
                <a:cs typeface="Gill Sans MT Light"/>
              </a:rPr>
              <a:t>M</a:t>
            </a:r>
            <a:r>
              <a:rPr lang="es-ES" sz="2400" dirty="0" err="1" smtClean="0">
                <a:solidFill>
                  <a:srgbClr val="139DEB"/>
                </a:solidFill>
                <a:latin typeface="Gill Sans MT Light"/>
                <a:cs typeface="Gill Sans MT Light"/>
              </a:rPr>
              <a:t>icrosimuladores</a:t>
            </a:r>
            <a:r>
              <a:rPr lang="es-ES" sz="2400" dirty="0" smtClean="0">
                <a:solidFill>
                  <a:srgbClr val="139DEB"/>
                </a:solidFill>
                <a:latin typeface="Gill Sans MT Light"/>
                <a:cs typeface="Gill Sans MT Light"/>
              </a:rPr>
              <a:t> </a:t>
            </a:r>
            <a:r>
              <a:rPr lang="es-ES" sz="2400" dirty="0">
                <a:solidFill>
                  <a:srgbClr val="139DEB"/>
                </a:solidFill>
                <a:latin typeface="Gill Sans MT Light"/>
                <a:cs typeface="Gill Sans MT Light"/>
              </a:rPr>
              <a:t>de políticas </a:t>
            </a:r>
            <a:r>
              <a:rPr lang="es-ES" sz="2400" dirty="0" smtClean="0">
                <a:solidFill>
                  <a:srgbClr val="139DEB"/>
                </a:solidFill>
                <a:latin typeface="Gill Sans MT Light"/>
                <a:cs typeface="Gill Sans MT Light"/>
              </a:rPr>
              <a:t>públicas</a:t>
            </a:r>
            <a:endParaRPr lang="en-US" sz="2400" dirty="0" smtClean="0">
              <a:solidFill>
                <a:srgbClr val="139DEB"/>
              </a:solidFill>
              <a:latin typeface="Gill Sans MT Light"/>
              <a:cs typeface="Gill Sans MT Ligh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7577" y="2845321"/>
            <a:ext cx="37968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139DEB"/>
                </a:solidFill>
                <a:latin typeface="Gill Sans MT Light"/>
                <a:cs typeface="Gill Sans MT Light"/>
              </a:rPr>
              <a:t>ASUNCIÓN– PARAGUAY, 15 de OCTUBRE de 2015</a:t>
            </a:r>
            <a:endParaRPr lang="en-US" sz="1200" dirty="0">
              <a:solidFill>
                <a:srgbClr val="139DEB"/>
              </a:solidFill>
              <a:latin typeface="Gill Sans MT Light"/>
              <a:cs typeface="Gill Sans MT Light"/>
            </a:endParaRPr>
          </a:p>
        </p:txBody>
      </p:sp>
      <p:sp>
        <p:nvSpPr>
          <p:cNvPr id="35" name="Text Box 1"/>
          <p:cNvSpPr txBox="1"/>
          <p:nvPr/>
        </p:nvSpPr>
        <p:spPr>
          <a:xfrm>
            <a:off x="628908" y="5785073"/>
            <a:ext cx="1371600" cy="2286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lc="http://schemas.openxmlformats.org/drawingml/2006/lockedCanvas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000"/>
              </a:spcAft>
            </a:pPr>
            <a:r>
              <a:rPr lang="es-ES_tradnl" sz="700" dirty="0">
                <a:solidFill>
                  <a:srgbClr val="7F7F7F"/>
                </a:solidFill>
                <a:effectLst/>
                <a:latin typeface="Gill Sans MT"/>
                <a:ea typeface="MS Mincho"/>
                <a:cs typeface="Times New Roman"/>
              </a:rPr>
              <a:t>Socios Operativos</a:t>
            </a:r>
            <a:endParaRPr lang="es-ES" sz="1200" dirty="0">
              <a:effectLst/>
              <a:ea typeface="MS Mincho"/>
              <a:cs typeface="Times New Roman"/>
            </a:endParaRPr>
          </a:p>
        </p:txBody>
      </p:sp>
      <p:pic>
        <p:nvPicPr>
          <p:cNvPr id="37" name="Picture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28908" y="6796633"/>
            <a:ext cx="6731635" cy="40132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Text Box 16"/>
          <p:cNvSpPr txBox="1"/>
          <p:nvPr/>
        </p:nvSpPr>
        <p:spPr>
          <a:xfrm>
            <a:off x="628908" y="6566763"/>
            <a:ext cx="1600200" cy="277495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lc="http://schemas.openxmlformats.org/drawingml/2006/lockedCanvas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000"/>
              </a:spcAft>
            </a:pPr>
            <a:r>
              <a:rPr lang="es-ES_tradnl" sz="700">
                <a:solidFill>
                  <a:srgbClr val="7F7F7F"/>
                </a:solidFill>
                <a:effectLst/>
                <a:latin typeface="Gill Sans MT"/>
                <a:ea typeface="MS Mincho"/>
                <a:cs typeface="Times New Roman"/>
              </a:rPr>
              <a:t>Consorcio Liderado por</a:t>
            </a:r>
            <a:endParaRPr lang="es-ES" sz="1200">
              <a:effectLst/>
              <a:ea typeface="MS Mincho"/>
              <a:cs typeface="Times New Roman"/>
            </a:endParaRPr>
          </a:p>
        </p:txBody>
      </p:sp>
      <p:sp>
        <p:nvSpPr>
          <p:cNvPr id="39" name="Text Box 22"/>
          <p:cNvSpPr txBox="1"/>
          <p:nvPr/>
        </p:nvSpPr>
        <p:spPr>
          <a:xfrm>
            <a:off x="2000508" y="6567398"/>
            <a:ext cx="2286000" cy="277495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lc="http://schemas.openxmlformats.org/drawingml/2006/lockedCanvas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000"/>
              </a:spcAft>
            </a:pPr>
            <a:r>
              <a:rPr lang="es-ES_tradnl" sz="700">
                <a:solidFill>
                  <a:srgbClr val="7F7F7F"/>
                </a:solidFill>
                <a:effectLst/>
                <a:latin typeface="Gill Sans MT"/>
                <a:ea typeface="MS Mincho"/>
                <a:cs typeface="Times New Roman"/>
              </a:rPr>
              <a:t>Socios Coordinadores</a:t>
            </a:r>
            <a:endParaRPr lang="es-ES" sz="1200">
              <a:effectLst/>
              <a:ea typeface="MS Mincho"/>
              <a:cs typeface="Times New Roman"/>
            </a:endParaRPr>
          </a:p>
        </p:txBody>
      </p:sp>
      <p:sp>
        <p:nvSpPr>
          <p:cNvPr id="40" name="Text Box 28"/>
          <p:cNvSpPr txBox="1"/>
          <p:nvPr/>
        </p:nvSpPr>
        <p:spPr>
          <a:xfrm>
            <a:off x="2000508" y="7253198"/>
            <a:ext cx="4800600" cy="277495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lc="http://schemas.openxmlformats.org/drawingml/2006/lockedCanvas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000"/>
              </a:spcAft>
            </a:pPr>
            <a:r>
              <a:rPr lang="es-ES_tradnl" sz="700">
                <a:solidFill>
                  <a:srgbClr val="1A79C2"/>
                </a:solidFill>
                <a:effectLst/>
                <a:latin typeface="Gill Sans MT"/>
                <a:ea typeface="MS Mincho"/>
                <a:cs typeface="Times New Roman"/>
              </a:rPr>
              <a:t>Participan más de 80 Socios Operativos y Entidades Colaboradoras de Europa y América Latina</a:t>
            </a:r>
            <a:endParaRPr lang="es-ES" sz="1200">
              <a:effectLst/>
              <a:ea typeface="MS Mincho"/>
              <a:cs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0318" y="829097"/>
            <a:ext cx="3309938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783" y="5951816"/>
            <a:ext cx="1994286" cy="382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n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70849" y="5951816"/>
            <a:ext cx="625231" cy="376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n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96080" y="5951816"/>
            <a:ext cx="499714" cy="321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303759" y="965805"/>
            <a:ext cx="9619774" cy="45342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dirty="0" smtClean="0">
                <a:solidFill>
                  <a:srgbClr val="009FE3"/>
                </a:solidFill>
                <a:latin typeface="Gill Sans MT Light"/>
                <a:cs typeface="Gill Sans MT Light"/>
              </a:rPr>
              <a:t>SIMULADORES EN IRPF</a:t>
            </a:r>
            <a:endParaRPr lang="en-US" dirty="0">
              <a:solidFill>
                <a:srgbClr val="009FE3"/>
              </a:solidFill>
              <a:latin typeface="Gill Sans MT Light"/>
              <a:cs typeface="Gill Sans MT Light"/>
            </a:endParaRPr>
          </a:p>
        </p:txBody>
      </p:sp>
      <p:sp>
        <p:nvSpPr>
          <p:cNvPr id="16" name="2 Marcador de contenido"/>
          <p:cNvSpPr txBox="1">
            <a:spLocks/>
          </p:cNvSpPr>
          <p:nvPr/>
        </p:nvSpPr>
        <p:spPr bwMode="auto">
          <a:xfrm>
            <a:off x="-1" y="1483102"/>
            <a:ext cx="5488335" cy="3036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117580" rIns="0" bIns="0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ts val="1500"/>
              </a:lnSpc>
              <a:spcAft>
                <a:spcPts val="400"/>
              </a:spcAft>
            </a:pPr>
            <a:r>
              <a:rPr lang="es-ES" sz="1400" b="1" u="sng" dirty="0" smtClean="0">
                <a:solidFill>
                  <a:srgbClr val="283583"/>
                </a:solidFill>
                <a:latin typeface="Gill Sans MT Light"/>
                <a:cs typeface="Gill Sans MT Light"/>
              </a:rPr>
              <a:t>A.- SIMULADORES DE IMPOSICIÓN DIRECTA:</a:t>
            </a:r>
          </a:p>
          <a:p>
            <a:pPr marL="285750" lvl="0" indent="-285750" algn="just">
              <a:buFont typeface="Wingdings" pitchFamily="2" charset="2"/>
              <a:buChar char="v"/>
            </a:pPr>
            <a:r>
              <a:rPr lang="es-ES" sz="1400" u="sng" dirty="0" smtClean="0">
                <a:solidFill>
                  <a:srgbClr val="283583"/>
                </a:solidFill>
                <a:latin typeface="Gill Sans MT Light"/>
                <a:cs typeface="Gill Sans MT Light"/>
              </a:rPr>
              <a:t>Impuesto </a:t>
            </a:r>
            <a:r>
              <a:rPr lang="es-ES" sz="1400" u="sng" dirty="0">
                <a:solidFill>
                  <a:srgbClr val="283583"/>
                </a:solidFill>
                <a:latin typeface="Gill Sans MT Light"/>
                <a:cs typeface="Gill Sans MT Light"/>
              </a:rPr>
              <a:t>sobre la renta de las personas Físicas (IRPF)</a:t>
            </a:r>
            <a:r>
              <a:rPr lang="es-ES" sz="1400" dirty="0">
                <a:solidFill>
                  <a:srgbClr val="283583"/>
                </a:solidFill>
                <a:latin typeface="Gill Sans MT Light"/>
                <a:cs typeface="Gill Sans MT Light"/>
              </a:rPr>
              <a:t>. </a:t>
            </a:r>
          </a:p>
          <a:p>
            <a:pPr algn="just"/>
            <a:r>
              <a:rPr lang="es-ES" sz="1400" dirty="0">
                <a:solidFill>
                  <a:srgbClr val="283583"/>
                </a:solidFill>
                <a:latin typeface="Gill Sans MT Light"/>
                <a:cs typeface="Gill Sans MT Light"/>
              </a:rPr>
              <a:t> </a:t>
            </a:r>
            <a:r>
              <a:rPr lang="es-ES" sz="1400" dirty="0" smtClean="0">
                <a:solidFill>
                  <a:srgbClr val="283583"/>
                </a:solidFill>
                <a:latin typeface="Gill Sans MT Light"/>
                <a:cs typeface="Gill Sans MT Light"/>
              </a:rPr>
              <a:t>Permite </a:t>
            </a:r>
            <a:r>
              <a:rPr lang="es-ES" sz="1400" dirty="0">
                <a:solidFill>
                  <a:srgbClr val="283583"/>
                </a:solidFill>
                <a:latin typeface="Gill Sans MT Light"/>
                <a:cs typeface="Gill Sans MT Light"/>
              </a:rPr>
              <a:t>realizar un </a:t>
            </a:r>
            <a:r>
              <a:rPr lang="es-ES" sz="1400" b="1" dirty="0">
                <a:solidFill>
                  <a:srgbClr val="283583"/>
                </a:solidFill>
                <a:latin typeface="Gill Sans MT Light"/>
                <a:cs typeface="Gill Sans MT Light"/>
              </a:rPr>
              <a:t>análisis de recaudación, de efectos distributivos y de ganadores y perdedores, ante la simulación de escenarios de gravamen alternativos</a:t>
            </a:r>
            <a:r>
              <a:rPr lang="es-ES" sz="1400" dirty="0">
                <a:solidFill>
                  <a:srgbClr val="283583"/>
                </a:solidFill>
                <a:latin typeface="Gill Sans MT Light"/>
                <a:cs typeface="Gill Sans MT Light"/>
              </a:rPr>
              <a:t>. </a:t>
            </a:r>
          </a:p>
          <a:p>
            <a:pPr algn="just"/>
            <a:r>
              <a:rPr lang="es-ES" sz="1400" dirty="0" smtClean="0">
                <a:solidFill>
                  <a:srgbClr val="283583"/>
                </a:solidFill>
                <a:latin typeface="Gill Sans MT Light"/>
                <a:cs typeface="Gill Sans MT Light"/>
              </a:rPr>
              <a:t>.Posibilidad </a:t>
            </a:r>
            <a:r>
              <a:rPr lang="es-ES" sz="1400" dirty="0">
                <a:solidFill>
                  <a:srgbClr val="283583"/>
                </a:solidFill>
                <a:latin typeface="Gill Sans MT Light"/>
                <a:cs typeface="Gill Sans MT Light"/>
              </a:rPr>
              <a:t>de modificación de todos los parámetros que configuran impuesto.</a:t>
            </a:r>
          </a:p>
          <a:p>
            <a:pPr algn="just"/>
            <a:r>
              <a:rPr lang="es-ES" sz="1400" dirty="0">
                <a:solidFill>
                  <a:srgbClr val="283583"/>
                </a:solidFill>
                <a:latin typeface="Gill Sans MT Light"/>
                <a:cs typeface="Gill Sans MT Light"/>
              </a:rPr>
              <a:t> </a:t>
            </a:r>
            <a:r>
              <a:rPr lang="es-ES" sz="1400" dirty="0" smtClean="0">
                <a:solidFill>
                  <a:srgbClr val="283583"/>
                </a:solidFill>
                <a:latin typeface="Gill Sans MT Light"/>
                <a:cs typeface="Gill Sans MT Light"/>
              </a:rPr>
              <a:t>El </a:t>
            </a:r>
            <a:r>
              <a:rPr lang="es-ES" sz="1400" dirty="0">
                <a:solidFill>
                  <a:srgbClr val="283583"/>
                </a:solidFill>
                <a:latin typeface="Gill Sans MT Light"/>
                <a:cs typeface="Gill Sans MT Light"/>
              </a:rPr>
              <a:t>objetivo es volver a calcular las liquidaciones del impuesto a un conjunto de declarantes de los que tenemos información pero bajo un escenario distinto al que tenían cuando ellos lo hicieron, ya que se van a introducir cambios en el impuesto que van a conducir a liquidaciones potencialmente diferentes. </a:t>
            </a:r>
          </a:p>
          <a:p>
            <a:pPr algn="just"/>
            <a:r>
              <a:rPr lang="es-ES" sz="1400" dirty="0">
                <a:solidFill>
                  <a:srgbClr val="283583"/>
                </a:solidFill>
                <a:latin typeface="Gill Sans MT Light"/>
                <a:cs typeface="Gill Sans MT Light"/>
              </a:rPr>
              <a:t> </a:t>
            </a:r>
            <a:r>
              <a:rPr lang="es-ES" sz="1400" dirty="0" smtClean="0">
                <a:solidFill>
                  <a:srgbClr val="283583"/>
                </a:solidFill>
                <a:latin typeface="Gill Sans MT Light"/>
                <a:cs typeface="Gill Sans MT Light"/>
              </a:rPr>
              <a:t>Los </a:t>
            </a:r>
            <a:r>
              <a:rPr lang="es-ES" sz="1400" dirty="0">
                <a:solidFill>
                  <a:srgbClr val="283583"/>
                </a:solidFill>
                <a:latin typeface="Gill Sans MT Light"/>
                <a:cs typeface="Gill Sans MT Light"/>
              </a:rPr>
              <a:t>datos utilizados son la muestra de declarantes de IRPF, que elabora el IEF junto con la Agencia Tributaria.</a:t>
            </a:r>
          </a:p>
          <a:p>
            <a:pPr algn="just"/>
            <a:r>
              <a:rPr lang="es-ES" sz="1400" dirty="0">
                <a:solidFill>
                  <a:srgbClr val="283583"/>
                </a:solidFill>
                <a:latin typeface="Gill Sans MT Light"/>
                <a:cs typeface="Gill Sans MT Light"/>
              </a:rPr>
              <a:t> </a:t>
            </a:r>
          </a:p>
          <a:p>
            <a:pPr marL="285750" lvl="0" indent="-285750" algn="just">
              <a:buFont typeface="Wingdings" pitchFamily="2" charset="2"/>
              <a:buChar char="v"/>
            </a:pPr>
            <a:r>
              <a:rPr lang="es-ES" sz="1400" u="sng" dirty="0">
                <a:solidFill>
                  <a:srgbClr val="283583"/>
                </a:solidFill>
                <a:latin typeface="Gill Sans MT Light"/>
                <a:cs typeface="Gill Sans MT Light"/>
              </a:rPr>
              <a:t>Impuesto de sociedades</a:t>
            </a:r>
            <a:r>
              <a:rPr lang="es-ES" sz="1400" dirty="0">
                <a:solidFill>
                  <a:srgbClr val="283583"/>
                </a:solidFill>
                <a:latin typeface="Gill Sans MT Light"/>
                <a:cs typeface="Gill Sans MT Light"/>
              </a:rPr>
              <a:t>.</a:t>
            </a:r>
          </a:p>
          <a:p>
            <a:pPr algn="just"/>
            <a:r>
              <a:rPr lang="es-ES" sz="1400" dirty="0">
                <a:solidFill>
                  <a:srgbClr val="283583"/>
                </a:solidFill>
                <a:latin typeface="Gill Sans MT Light"/>
                <a:cs typeface="Gill Sans MT Light"/>
              </a:rPr>
              <a:t> </a:t>
            </a:r>
            <a:r>
              <a:rPr lang="es-ES" sz="1400" dirty="0" smtClean="0">
                <a:solidFill>
                  <a:srgbClr val="283583"/>
                </a:solidFill>
                <a:latin typeface="Gill Sans MT Light"/>
                <a:cs typeface="Gill Sans MT Light"/>
              </a:rPr>
              <a:t>El </a:t>
            </a:r>
            <a:r>
              <a:rPr lang="es-ES" sz="1400" dirty="0">
                <a:solidFill>
                  <a:srgbClr val="283583"/>
                </a:solidFill>
                <a:latin typeface="Gill Sans MT Light"/>
                <a:cs typeface="Gill Sans MT Light"/>
              </a:rPr>
              <a:t>simulador del Impuesto de Sociedades para PYMES del IEF permite realizar un análisis de recaudación y de ganadores y perdedores para las empresas incluidas en el Régimen Especial de Reducida Dimensión</a:t>
            </a:r>
          </a:p>
          <a:p>
            <a:pPr algn="just"/>
            <a:r>
              <a:rPr lang="es-ES" sz="1400" dirty="0">
                <a:solidFill>
                  <a:srgbClr val="283583"/>
                </a:solidFill>
                <a:latin typeface="Gill Sans MT Light"/>
                <a:cs typeface="Gill Sans MT Light"/>
              </a:rPr>
              <a:t> </a:t>
            </a:r>
            <a:r>
              <a:rPr lang="es-ES" sz="1400" dirty="0" smtClean="0">
                <a:solidFill>
                  <a:srgbClr val="283583"/>
                </a:solidFill>
                <a:latin typeface="Gill Sans MT Light"/>
                <a:cs typeface="Gill Sans MT Light"/>
              </a:rPr>
              <a:t>Los </a:t>
            </a:r>
            <a:r>
              <a:rPr lang="es-ES" sz="1400" dirty="0">
                <a:solidFill>
                  <a:srgbClr val="283583"/>
                </a:solidFill>
                <a:latin typeface="Gill Sans MT Light"/>
                <a:cs typeface="Gill Sans MT Light"/>
              </a:rPr>
              <a:t>datos utilizados son la muestra de declaraciones presentadas en el Impuesto de Sociedades .</a:t>
            </a:r>
          </a:p>
          <a:p>
            <a:pPr algn="just"/>
            <a:r>
              <a:rPr lang="es-ES" sz="1400" dirty="0">
                <a:solidFill>
                  <a:srgbClr val="283583"/>
                </a:solidFill>
                <a:latin typeface="Gill Sans MT Light"/>
                <a:cs typeface="Gill Sans MT Light"/>
              </a:rPr>
              <a:t> </a:t>
            </a:r>
          </a:p>
          <a:p>
            <a:pPr marL="285750" lvl="0" indent="-285750" algn="just">
              <a:buFont typeface="Wingdings" pitchFamily="2" charset="2"/>
              <a:buChar char="v"/>
            </a:pPr>
            <a:r>
              <a:rPr lang="es-ES" sz="1400" u="sng" dirty="0">
                <a:solidFill>
                  <a:srgbClr val="283583"/>
                </a:solidFill>
                <a:latin typeface="Gill Sans MT Light"/>
                <a:cs typeface="Gill Sans MT Light"/>
              </a:rPr>
              <a:t>Impuesto sobre el Patrimonio</a:t>
            </a:r>
            <a:r>
              <a:rPr lang="es-ES" sz="1400" dirty="0">
                <a:solidFill>
                  <a:srgbClr val="283583"/>
                </a:solidFill>
                <a:latin typeface="Gill Sans MT Light"/>
                <a:cs typeface="Gill Sans MT Light"/>
              </a:rPr>
              <a:t>.</a:t>
            </a:r>
          </a:p>
          <a:p>
            <a:pPr marL="285750" indent="-285750" algn="just">
              <a:lnSpc>
                <a:spcPts val="1500"/>
              </a:lnSpc>
              <a:spcAft>
                <a:spcPts val="400"/>
              </a:spcAft>
              <a:buFont typeface="Wingdings" pitchFamily="2" charset="2"/>
              <a:buChar char="v"/>
            </a:pPr>
            <a:endParaRPr lang="es-ES" sz="1400" dirty="0">
              <a:solidFill>
                <a:srgbClr val="283583"/>
              </a:solidFill>
              <a:latin typeface="Gill Sans MT Light"/>
              <a:cs typeface="Gill Sans MT Light"/>
            </a:endParaRPr>
          </a:p>
          <a:p>
            <a:pPr marL="285750" indent="-285750" algn="just">
              <a:lnSpc>
                <a:spcPts val="1500"/>
              </a:lnSpc>
              <a:spcAft>
                <a:spcPts val="400"/>
              </a:spcAft>
              <a:buFont typeface="Wingdings" pitchFamily="2" charset="2"/>
              <a:buChar char="v"/>
            </a:pPr>
            <a:endParaRPr lang="es-ES" sz="1400" dirty="0">
              <a:solidFill>
                <a:srgbClr val="283583"/>
              </a:solidFill>
              <a:latin typeface="Gill Sans MT Light"/>
              <a:cs typeface="Gill Sans MT Light"/>
            </a:endParaRPr>
          </a:p>
          <a:p>
            <a:pPr marL="180000" indent="-180000" algn="just">
              <a:lnSpc>
                <a:spcPts val="1500"/>
              </a:lnSpc>
              <a:spcAft>
                <a:spcPts val="400"/>
              </a:spcAft>
              <a:buFont typeface="Arial"/>
              <a:buChar char="•"/>
            </a:pPr>
            <a:endParaRPr lang="es-ES" sz="1400" dirty="0">
              <a:solidFill>
                <a:srgbClr val="283583"/>
              </a:solidFill>
              <a:latin typeface="Gill Sans MT Light"/>
              <a:cs typeface="Gill Sans MT Light"/>
            </a:endParaRPr>
          </a:p>
          <a:p>
            <a:pPr marL="180000" indent="-180000" algn="just">
              <a:lnSpc>
                <a:spcPts val="1500"/>
              </a:lnSpc>
              <a:spcAft>
                <a:spcPts val="400"/>
              </a:spcAft>
              <a:buFont typeface="Arial"/>
              <a:buChar char="•"/>
            </a:pPr>
            <a:endParaRPr lang="es-ES" sz="1400" dirty="0">
              <a:solidFill>
                <a:srgbClr val="283583"/>
              </a:solidFill>
              <a:latin typeface="Gill Sans MT Light"/>
              <a:cs typeface="Gill Sans MT Light"/>
            </a:endParaRPr>
          </a:p>
          <a:p>
            <a:pPr marL="180000" indent="-180000" algn="just">
              <a:lnSpc>
                <a:spcPts val="1500"/>
              </a:lnSpc>
              <a:spcAft>
                <a:spcPts val="400"/>
              </a:spcAft>
              <a:buFont typeface="Arial"/>
              <a:buChar char="•"/>
            </a:pPr>
            <a:endParaRPr lang="en-US" sz="1400" dirty="0">
              <a:solidFill>
                <a:srgbClr val="283583"/>
              </a:solidFill>
              <a:latin typeface="Gill Sans MT Light"/>
              <a:cs typeface="Gill Sans MT Light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390525" y="1405161"/>
            <a:ext cx="9994354" cy="0"/>
          </a:xfrm>
          <a:prstGeom prst="line">
            <a:avLst/>
          </a:prstGeom>
          <a:ln w="12700">
            <a:solidFill>
              <a:srgbClr val="E9E8E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2 Marcador de contenido"/>
          <p:cNvSpPr txBox="1">
            <a:spLocks/>
          </p:cNvSpPr>
          <p:nvPr/>
        </p:nvSpPr>
        <p:spPr bwMode="auto">
          <a:xfrm>
            <a:off x="5776367" y="3349377"/>
            <a:ext cx="4897413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117580" rIns="0" bIns="0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ts val="1500"/>
              </a:lnSpc>
              <a:spcAft>
                <a:spcPts val="400"/>
              </a:spcAft>
            </a:pPr>
            <a:r>
              <a:rPr lang="es-ES" sz="1400" b="1" u="sng" dirty="0">
                <a:solidFill>
                  <a:srgbClr val="283583"/>
                </a:solidFill>
                <a:latin typeface="Gill Sans MT Light"/>
                <a:cs typeface="Gill Sans MT Light"/>
              </a:rPr>
              <a:t>C</a:t>
            </a:r>
            <a:r>
              <a:rPr lang="es-ES" sz="1400" b="1" u="sng" dirty="0" smtClean="0">
                <a:solidFill>
                  <a:srgbClr val="283583"/>
                </a:solidFill>
                <a:latin typeface="Gill Sans MT Light"/>
                <a:cs typeface="Gill Sans MT Light"/>
              </a:rPr>
              <a:t>.- SIMULADORES DE GASTO: PENSIONES</a:t>
            </a:r>
          </a:p>
          <a:p>
            <a:pPr algn="just"/>
            <a:r>
              <a:rPr lang="es-ES" sz="1400" dirty="0" smtClean="0">
                <a:solidFill>
                  <a:srgbClr val="283583"/>
                </a:solidFill>
                <a:latin typeface="Gill Sans MT Light"/>
                <a:cs typeface="Gill Sans MT Light"/>
              </a:rPr>
              <a:t>Las características fundamentales son  </a:t>
            </a:r>
            <a:r>
              <a:rPr lang="es-ES" sz="1400" dirty="0">
                <a:solidFill>
                  <a:srgbClr val="283583"/>
                </a:solidFill>
                <a:latin typeface="Gill Sans MT Light"/>
                <a:cs typeface="Gill Sans MT Light"/>
              </a:rPr>
              <a:t>la utilización de ecuaciones de comportamiento que permiten proyectar variables demográficas y de mercado laboral para toda la muestra inicial hasta 2050. </a:t>
            </a:r>
          </a:p>
          <a:p>
            <a:pPr algn="just"/>
            <a:r>
              <a:rPr lang="es-ES" sz="1400" dirty="0">
                <a:solidFill>
                  <a:srgbClr val="283583"/>
                </a:solidFill>
                <a:latin typeface="Gill Sans MT Light"/>
                <a:cs typeface="Gill Sans MT Light"/>
              </a:rPr>
              <a:t> </a:t>
            </a:r>
            <a:r>
              <a:rPr lang="es-ES" sz="1400" dirty="0" smtClean="0">
                <a:solidFill>
                  <a:srgbClr val="283583"/>
                </a:solidFill>
                <a:latin typeface="Gill Sans MT Light"/>
                <a:cs typeface="Gill Sans MT Light"/>
              </a:rPr>
              <a:t>Los </a:t>
            </a:r>
            <a:r>
              <a:rPr lang="es-ES" sz="1400" dirty="0">
                <a:solidFill>
                  <a:srgbClr val="283583"/>
                </a:solidFill>
                <a:latin typeface="Gill Sans MT Light"/>
                <a:cs typeface="Gill Sans MT Light"/>
              </a:rPr>
              <a:t>datos utilizados es la Encuesta de Condiciones de Vida</a:t>
            </a:r>
          </a:p>
          <a:p>
            <a:pPr marL="285750" indent="-285750" algn="just">
              <a:buFont typeface="Wingdings" pitchFamily="2" charset="2"/>
              <a:buChar char="v"/>
            </a:pPr>
            <a:endParaRPr lang="es-ES" sz="1400" dirty="0">
              <a:solidFill>
                <a:srgbClr val="283583"/>
              </a:solidFill>
              <a:latin typeface="Gill Sans MT Light"/>
              <a:cs typeface="Gill Sans MT Light"/>
            </a:endParaRPr>
          </a:p>
          <a:p>
            <a:pPr marL="180000" indent="-180000" algn="just">
              <a:lnSpc>
                <a:spcPts val="1500"/>
              </a:lnSpc>
              <a:spcAft>
                <a:spcPts val="400"/>
              </a:spcAft>
              <a:buFont typeface="Arial"/>
              <a:buChar char="•"/>
            </a:pPr>
            <a:endParaRPr lang="es-ES" sz="1400" dirty="0">
              <a:solidFill>
                <a:srgbClr val="283583"/>
              </a:solidFill>
              <a:latin typeface="Gill Sans MT Light"/>
              <a:cs typeface="Gill Sans MT Light"/>
            </a:endParaRPr>
          </a:p>
          <a:p>
            <a:pPr marL="180000" indent="-180000" algn="just">
              <a:lnSpc>
                <a:spcPts val="1500"/>
              </a:lnSpc>
              <a:spcAft>
                <a:spcPts val="400"/>
              </a:spcAft>
              <a:buFont typeface="Arial"/>
              <a:buChar char="•"/>
            </a:pPr>
            <a:endParaRPr lang="en-US" sz="1400" dirty="0">
              <a:solidFill>
                <a:srgbClr val="283583"/>
              </a:solidFill>
              <a:latin typeface="Gill Sans MT Light"/>
              <a:cs typeface="Gill Sans MT Light"/>
            </a:endParaRPr>
          </a:p>
        </p:txBody>
      </p:sp>
      <p:sp>
        <p:nvSpPr>
          <p:cNvPr id="18" name="2 Marcador de contenido"/>
          <p:cNvSpPr txBox="1">
            <a:spLocks/>
          </p:cNvSpPr>
          <p:nvPr/>
        </p:nvSpPr>
        <p:spPr bwMode="auto">
          <a:xfrm>
            <a:off x="5698579" y="1333153"/>
            <a:ext cx="4912271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117580" rIns="0" bIns="0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ts val="1500"/>
              </a:lnSpc>
              <a:spcAft>
                <a:spcPts val="400"/>
              </a:spcAft>
            </a:pPr>
            <a:r>
              <a:rPr lang="es-ES" sz="1400" b="1" u="sng" dirty="0" smtClean="0">
                <a:solidFill>
                  <a:srgbClr val="283583"/>
                </a:solidFill>
                <a:latin typeface="Gill Sans MT Light"/>
                <a:cs typeface="Gill Sans MT Light"/>
              </a:rPr>
              <a:t>B.- SIMULADORES DE IMPOSICIÓN INDIRECTA:</a:t>
            </a:r>
          </a:p>
          <a:p>
            <a:pPr algn="just"/>
            <a:r>
              <a:rPr lang="es-ES" sz="1400" dirty="0" smtClean="0">
                <a:solidFill>
                  <a:srgbClr val="283583"/>
                </a:solidFill>
                <a:latin typeface="Gill Sans MT Light"/>
                <a:cs typeface="Gill Sans MT Light"/>
              </a:rPr>
              <a:t>Permite </a:t>
            </a:r>
            <a:r>
              <a:rPr lang="es-ES" sz="1400" dirty="0">
                <a:solidFill>
                  <a:srgbClr val="283583"/>
                </a:solidFill>
                <a:latin typeface="Gill Sans MT Light"/>
                <a:cs typeface="Gill Sans MT Light"/>
              </a:rPr>
              <a:t>analizar los efectos de las reformas de la imposición sobre el consumo de las familias, en concreto, mediante el análisis de reformas en:</a:t>
            </a:r>
          </a:p>
          <a:p>
            <a:pPr marL="285750" lvl="0" indent="-285750" algn="just">
              <a:buFont typeface="Wingdings" pitchFamily="2" charset="2"/>
              <a:buChar char="v"/>
            </a:pPr>
            <a:r>
              <a:rPr lang="es-ES" sz="1400" u="sng" dirty="0" smtClean="0">
                <a:solidFill>
                  <a:srgbClr val="283583"/>
                </a:solidFill>
                <a:latin typeface="Gill Sans MT Light"/>
                <a:cs typeface="Gill Sans MT Light"/>
              </a:rPr>
              <a:t>Impuesto </a:t>
            </a:r>
            <a:r>
              <a:rPr lang="es-ES" sz="1400" u="sng" dirty="0">
                <a:solidFill>
                  <a:srgbClr val="283583"/>
                </a:solidFill>
                <a:latin typeface="Gill Sans MT Light"/>
                <a:cs typeface="Gill Sans MT Light"/>
              </a:rPr>
              <a:t>sobre el valor añadido </a:t>
            </a:r>
          </a:p>
          <a:p>
            <a:pPr marL="285750" lvl="0" indent="-285750" algn="just">
              <a:buFont typeface="Wingdings" pitchFamily="2" charset="2"/>
              <a:buChar char="v"/>
            </a:pPr>
            <a:r>
              <a:rPr lang="es-ES" sz="1400" u="sng" dirty="0" smtClean="0">
                <a:solidFill>
                  <a:srgbClr val="283583"/>
                </a:solidFill>
                <a:latin typeface="Gill Sans MT Light"/>
                <a:cs typeface="Gill Sans MT Light"/>
              </a:rPr>
              <a:t>Impuestos Especiales</a:t>
            </a:r>
            <a:r>
              <a:rPr lang="es-ES" sz="1400" dirty="0" smtClean="0">
                <a:solidFill>
                  <a:srgbClr val="283583"/>
                </a:solidFill>
                <a:latin typeface="Gill Sans MT Light"/>
                <a:cs typeface="Gill Sans MT Light"/>
              </a:rPr>
              <a:t>. Los  </a:t>
            </a:r>
            <a:r>
              <a:rPr lang="es-ES" sz="1400" dirty="0">
                <a:solidFill>
                  <a:srgbClr val="283583"/>
                </a:solidFill>
                <a:latin typeface="Gill Sans MT Light"/>
                <a:cs typeface="Gill Sans MT Light"/>
              </a:rPr>
              <a:t>simuladores permiten alterar los tipos impositivos de cualquiera de estos impuestos. </a:t>
            </a:r>
            <a:r>
              <a:rPr lang="es-ES" sz="1400" dirty="0" smtClean="0">
                <a:solidFill>
                  <a:srgbClr val="283583"/>
                </a:solidFill>
                <a:latin typeface="Gill Sans MT Light"/>
                <a:cs typeface="Gill Sans MT Light"/>
              </a:rPr>
              <a:t>Los </a:t>
            </a:r>
            <a:r>
              <a:rPr lang="es-ES" sz="1400" dirty="0">
                <a:solidFill>
                  <a:srgbClr val="283583"/>
                </a:solidFill>
                <a:latin typeface="Gill Sans MT Light"/>
                <a:cs typeface="Gill Sans MT Light"/>
              </a:rPr>
              <a:t>datos utilizados es la Encuesta Continua de Presupuestos Familiares.</a:t>
            </a:r>
          </a:p>
          <a:p>
            <a:pPr marL="285750" indent="-285750" algn="just">
              <a:buFont typeface="Wingdings" pitchFamily="2" charset="2"/>
              <a:buChar char="v"/>
            </a:pPr>
            <a:endParaRPr lang="es-ES" sz="1400" dirty="0" smtClean="0">
              <a:solidFill>
                <a:srgbClr val="283583"/>
              </a:solidFill>
              <a:latin typeface="Gill Sans MT Light"/>
              <a:cs typeface="Gill Sans MT Light"/>
            </a:endParaRPr>
          </a:p>
          <a:p>
            <a:pPr marL="285750" indent="-285750">
              <a:buFont typeface="Wingdings" pitchFamily="2" charset="2"/>
              <a:buChar char="v"/>
            </a:pPr>
            <a:endParaRPr lang="es-ES" sz="1400" dirty="0">
              <a:solidFill>
                <a:srgbClr val="283583"/>
              </a:solidFill>
              <a:latin typeface="Gill Sans MT Light"/>
              <a:cs typeface="Gill Sans MT Light"/>
            </a:endParaRP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 bwMode="auto">
          <a:xfrm>
            <a:off x="5776366" y="4789537"/>
            <a:ext cx="489741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117580" rIns="0" bIns="0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ts val="1500"/>
              </a:lnSpc>
              <a:spcAft>
                <a:spcPts val="400"/>
              </a:spcAft>
            </a:pPr>
            <a:r>
              <a:rPr lang="es-ES" sz="1400" b="1" u="sng" dirty="0">
                <a:solidFill>
                  <a:srgbClr val="283583"/>
                </a:solidFill>
                <a:latin typeface="Gill Sans MT Light"/>
                <a:cs typeface="Gill Sans MT Light"/>
              </a:rPr>
              <a:t>D</a:t>
            </a:r>
            <a:r>
              <a:rPr lang="es-ES" sz="1400" b="1" u="sng" dirty="0" smtClean="0">
                <a:solidFill>
                  <a:srgbClr val="283583"/>
                </a:solidFill>
                <a:latin typeface="Gill Sans MT Light"/>
                <a:cs typeface="Gill Sans MT Light"/>
              </a:rPr>
              <a:t>.- SIMULADORES TAX-BENEFIT:</a:t>
            </a:r>
          </a:p>
          <a:p>
            <a:pPr marL="285750" lvl="0" indent="-285750" algn="just">
              <a:buFont typeface="Wingdings" pitchFamily="2" charset="2"/>
              <a:buChar char="v"/>
            </a:pPr>
            <a:r>
              <a:rPr lang="es-ES" sz="1400" dirty="0" smtClean="0">
                <a:solidFill>
                  <a:srgbClr val="283583"/>
                </a:solidFill>
                <a:latin typeface="Gill Sans MT Light"/>
                <a:cs typeface="Gill Sans MT Light"/>
              </a:rPr>
              <a:t> </a:t>
            </a:r>
            <a:r>
              <a:rPr lang="es-ES" sz="1400" u="sng" dirty="0" smtClean="0">
                <a:solidFill>
                  <a:srgbClr val="283583"/>
                </a:solidFill>
                <a:latin typeface="Gill Sans MT Light"/>
                <a:cs typeface="Gill Sans MT Light"/>
              </a:rPr>
              <a:t>EUROMOD</a:t>
            </a:r>
            <a:r>
              <a:rPr lang="es-ES" sz="1400" dirty="0" smtClean="0">
                <a:solidFill>
                  <a:srgbClr val="283583"/>
                </a:solidFill>
                <a:latin typeface="Gill Sans MT Light"/>
                <a:cs typeface="Gill Sans MT Light"/>
              </a:rPr>
              <a:t>. Simulador </a:t>
            </a:r>
            <a:r>
              <a:rPr lang="es-ES" sz="1400" dirty="0">
                <a:solidFill>
                  <a:srgbClr val="283583"/>
                </a:solidFill>
                <a:latin typeface="Gill Sans MT Light"/>
                <a:cs typeface="Gill Sans MT Light"/>
              </a:rPr>
              <a:t>de impuestos y prestaciones para la Unión Europea que permite calcular, de manera comparable, los efectos sobre las rentas familiares y sobre los incentivos al empleo de cambios en los impuestos, en el diseño o cuantía de las cotizaciones o de algunas prestaciones sociales para la población de cada país y para la UE en conjunto. </a:t>
            </a:r>
          </a:p>
          <a:p>
            <a:pPr marL="285750" lvl="0" indent="-285750" algn="just">
              <a:buFont typeface="Wingdings" pitchFamily="2" charset="2"/>
              <a:buChar char="v"/>
            </a:pPr>
            <a:r>
              <a:rPr lang="es-ES" sz="1400" u="sng" dirty="0">
                <a:solidFill>
                  <a:srgbClr val="283583"/>
                </a:solidFill>
                <a:latin typeface="Gill Sans MT Light"/>
                <a:cs typeface="Gill Sans MT Light"/>
              </a:rPr>
              <a:t>TAX-FIT</a:t>
            </a:r>
            <a:r>
              <a:rPr lang="es-ES" sz="1400" dirty="0">
                <a:solidFill>
                  <a:srgbClr val="283583"/>
                </a:solidFill>
                <a:latin typeface="Gill Sans MT Light"/>
                <a:cs typeface="Gill Sans MT Light"/>
              </a:rPr>
              <a:t> (en desarrollo</a:t>
            </a:r>
            <a:r>
              <a:rPr lang="es-ES" sz="1400" dirty="0" smtClean="0">
                <a:solidFill>
                  <a:srgbClr val="283583"/>
                </a:solidFill>
                <a:latin typeface="Gill Sans MT Light"/>
                <a:cs typeface="Gill Sans MT Light"/>
              </a:rPr>
              <a:t>).Los </a:t>
            </a:r>
            <a:r>
              <a:rPr lang="es-ES" sz="1400" dirty="0">
                <a:solidFill>
                  <a:srgbClr val="283583"/>
                </a:solidFill>
                <a:latin typeface="Gill Sans MT Light"/>
                <a:cs typeface="Gill Sans MT Light"/>
              </a:rPr>
              <a:t>datos utilizados es la Encuesta de Condiciones de Vida</a:t>
            </a:r>
          </a:p>
          <a:p>
            <a:pPr marL="285750" indent="-285750">
              <a:buFont typeface="Wingdings" pitchFamily="2" charset="2"/>
              <a:buChar char="v"/>
            </a:pPr>
            <a:endParaRPr lang="es-ES" sz="1400" dirty="0">
              <a:solidFill>
                <a:srgbClr val="283583"/>
              </a:solidFill>
              <a:latin typeface="Gill Sans MT Light"/>
              <a:cs typeface="Gill Sans MT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325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71525" y="2562225"/>
            <a:ext cx="1692474" cy="16466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700" dirty="0" smtClean="0">
                <a:solidFill>
                  <a:srgbClr val="009FE3"/>
                </a:solidFill>
                <a:latin typeface="Gill Sans MT Light"/>
                <a:cs typeface="Gill Sans MT Light"/>
              </a:rPr>
              <a:t>04</a:t>
            </a:r>
            <a:endParaRPr lang="en-US" sz="10700" dirty="0">
              <a:solidFill>
                <a:srgbClr val="009FE3"/>
              </a:solidFill>
              <a:latin typeface="Gill Sans MT Light"/>
              <a:cs typeface="Gill Sans MT Ligh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5631" y="2943225"/>
            <a:ext cx="6861135" cy="16927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endParaRPr lang="en-US" sz="1800" dirty="0">
              <a:solidFill>
                <a:srgbClr val="001B96"/>
              </a:solidFill>
              <a:latin typeface="Gill Sans MT Light"/>
              <a:cs typeface="Gill Sans MT Light"/>
            </a:endParaRPr>
          </a:p>
          <a:p>
            <a:pPr>
              <a:spcAft>
                <a:spcPts val="600"/>
              </a:spcAft>
            </a:pPr>
            <a:endParaRPr lang="en-US" sz="1800" dirty="0">
              <a:solidFill>
                <a:srgbClr val="001B96"/>
              </a:solidFill>
              <a:latin typeface="Gill Sans MT Light"/>
              <a:cs typeface="Gill Sans MT Light"/>
            </a:endParaRPr>
          </a:p>
          <a:p>
            <a:pPr>
              <a:spcAft>
                <a:spcPts val="600"/>
              </a:spcAft>
            </a:pPr>
            <a:endParaRPr lang="en-US" sz="1800" dirty="0">
              <a:solidFill>
                <a:srgbClr val="001B96"/>
              </a:solidFill>
              <a:latin typeface="Gill Sans MT Light"/>
              <a:cs typeface="Gill Sans MT Light"/>
            </a:endParaRPr>
          </a:p>
          <a:p>
            <a:pPr>
              <a:spcAft>
                <a:spcPts val="600"/>
              </a:spcAft>
            </a:pPr>
            <a:endParaRPr lang="en-US" sz="1800" dirty="0">
              <a:solidFill>
                <a:srgbClr val="001B96"/>
              </a:solidFill>
              <a:latin typeface="Gill Sans MT Light"/>
              <a:cs typeface="Gill Sans MT Light"/>
            </a:endParaRPr>
          </a:p>
          <a:p>
            <a:pPr>
              <a:spcAft>
                <a:spcPts val="600"/>
              </a:spcAft>
            </a:pPr>
            <a:endParaRPr lang="en-US" sz="1800" dirty="0">
              <a:solidFill>
                <a:srgbClr val="001B96"/>
              </a:solidFill>
              <a:latin typeface="Gill Sans MT Light"/>
              <a:cs typeface="Gill Sans MT Light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772319" y="2047935"/>
            <a:ext cx="9220200" cy="1588"/>
          </a:xfrm>
          <a:prstGeom prst="line">
            <a:avLst/>
          </a:prstGeom>
          <a:ln w="31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9"/>
          <p:cNvSpPr>
            <a:spLocks noGrp="1"/>
          </p:cNvSpPr>
          <p:nvPr>
            <p:ph type="title" idx="4294967295"/>
          </p:nvPr>
        </p:nvSpPr>
        <p:spPr>
          <a:xfrm>
            <a:off x="0" y="812800"/>
            <a:ext cx="9618663" cy="454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latin typeface="Gill Sans MT Light"/>
                <a:cs typeface="Gill Sans MT Light"/>
              </a:rPr>
              <a:t>  </a:t>
            </a:r>
            <a:endParaRPr lang="en-US" dirty="0">
              <a:latin typeface="Gill Sans MT Light"/>
              <a:cs typeface="Gill Sans MT Light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772319" y="2269257"/>
            <a:ext cx="3779912" cy="0"/>
          </a:xfrm>
          <a:prstGeom prst="line">
            <a:avLst/>
          </a:prstGeom>
          <a:ln>
            <a:solidFill>
              <a:srgbClr val="1D31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771525" y="4573513"/>
            <a:ext cx="3779912" cy="0"/>
          </a:xfrm>
          <a:prstGeom prst="line">
            <a:avLst/>
          </a:prstGeom>
          <a:ln>
            <a:solidFill>
              <a:srgbClr val="1D31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87440" y="1863269"/>
            <a:ext cx="686113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err="1" smtClean="0">
                <a:latin typeface="Gill Sans MT Light"/>
                <a:cs typeface="Gill Sans MT Light"/>
              </a:rPr>
              <a:t>Datos</a:t>
            </a:r>
            <a:r>
              <a:rPr lang="en-US" sz="2400" b="1" dirty="0" smtClean="0">
                <a:latin typeface="Gill Sans MT Light"/>
                <a:cs typeface="Gill Sans MT Light"/>
              </a:rPr>
              <a:t> de </a:t>
            </a:r>
            <a:r>
              <a:rPr lang="en-US" sz="2400" b="1" dirty="0" err="1" smtClean="0">
                <a:latin typeface="Gill Sans MT Light"/>
                <a:cs typeface="Gill Sans MT Light"/>
              </a:rPr>
              <a:t>entrada</a:t>
            </a:r>
            <a:r>
              <a:rPr lang="en-US" sz="2400" b="1" dirty="0" smtClean="0">
                <a:latin typeface="Gill Sans MT Light"/>
                <a:cs typeface="Gill Sans MT Light"/>
              </a:rPr>
              <a:t> en los </a:t>
            </a:r>
            <a:r>
              <a:rPr lang="en-US" sz="2400" b="1" dirty="0" err="1" smtClean="0">
                <a:latin typeface="Gill Sans MT Light"/>
                <a:cs typeface="Gill Sans MT Light"/>
              </a:rPr>
              <a:t>simuladores</a:t>
            </a:r>
            <a:r>
              <a:rPr lang="en-US" sz="2400" b="1" dirty="0" smtClean="0">
                <a:latin typeface="Gill Sans MT Light"/>
                <a:cs typeface="Gill Sans MT Light"/>
              </a:rPr>
              <a:t> del IEF</a:t>
            </a:r>
            <a:endParaRPr lang="en-US" sz="2400" b="1" dirty="0">
              <a:latin typeface="Gill Sans MT Light"/>
              <a:cs typeface="Gill Sans MT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28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303759" y="965805"/>
            <a:ext cx="9619774" cy="45342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dirty="0" smtClean="0">
                <a:solidFill>
                  <a:srgbClr val="009FE3"/>
                </a:solidFill>
                <a:latin typeface="Gill Sans MT Light"/>
                <a:cs typeface="Gill Sans MT Light"/>
              </a:rPr>
              <a:t>DATOS DE ENTRADA EN LOS SIMULADORES EN EL IEF</a:t>
            </a:r>
            <a:endParaRPr lang="en-US" dirty="0">
              <a:solidFill>
                <a:srgbClr val="009FE3"/>
              </a:solidFill>
              <a:latin typeface="Gill Sans MT Light"/>
              <a:cs typeface="Gill Sans MT Light"/>
            </a:endParaRPr>
          </a:p>
        </p:txBody>
      </p:sp>
      <p:sp>
        <p:nvSpPr>
          <p:cNvPr id="16" name="2 Marcador de contenido"/>
          <p:cNvSpPr txBox="1">
            <a:spLocks/>
          </p:cNvSpPr>
          <p:nvPr/>
        </p:nvSpPr>
        <p:spPr bwMode="auto">
          <a:xfrm>
            <a:off x="231751" y="1333153"/>
            <a:ext cx="5328592" cy="5466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117580" rIns="0" bIns="0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ts val="1500"/>
              </a:lnSpc>
              <a:spcAft>
                <a:spcPts val="400"/>
              </a:spcAft>
            </a:pPr>
            <a:r>
              <a:rPr lang="es-ES" sz="1400" b="1" u="sng" dirty="0" smtClean="0">
                <a:solidFill>
                  <a:srgbClr val="283583"/>
                </a:solidFill>
                <a:latin typeface="Gill Sans MT Light"/>
                <a:cs typeface="Gill Sans MT Light"/>
              </a:rPr>
              <a:t>A.- REGISTROS ADMINISTRATIVOS:</a:t>
            </a:r>
          </a:p>
          <a:p>
            <a:pPr marL="285750" lvl="0" indent="-285750" algn="just">
              <a:lnSpc>
                <a:spcPts val="1500"/>
              </a:lnSpc>
              <a:spcAft>
                <a:spcPts val="400"/>
              </a:spcAft>
              <a:buFont typeface="Arial" pitchFamily="34" charset="0"/>
              <a:buChar char="•"/>
            </a:pPr>
            <a:endParaRPr lang="es-ES" sz="1400" dirty="0">
              <a:solidFill>
                <a:srgbClr val="283583"/>
              </a:solidFill>
              <a:latin typeface="Gill Sans MT Light"/>
              <a:cs typeface="Gill Sans MT Light"/>
            </a:endParaRPr>
          </a:p>
          <a:p>
            <a:pPr marL="285750" lvl="0" indent="-285750" algn="just">
              <a:lnSpc>
                <a:spcPts val="1500"/>
              </a:lnSpc>
              <a:spcAft>
                <a:spcPts val="400"/>
              </a:spcAft>
              <a:buFont typeface="Arial" pitchFamily="34" charset="0"/>
              <a:buChar char="•"/>
            </a:pPr>
            <a:r>
              <a:rPr lang="es-ES" sz="1400" dirty="0">
                <a:solidFill>
                  <a:srgbClr val="283583"/>
                </a:solidFill>
                <a:latin typeface="Gill Sans MT Light"/>
                <a:cs typeface="Gill Sans MT Light"/>
              </a:rPr>
              <a:t>Diseño más relacionado con la gestión que con la explotación: planificación, seguimiento y control</a:t>
            </a:r>
            <a:r>
              <a:rPr lang="es-ES" sz="1400" dirty="0" smtClean="0">
                <a:solidFill>
                  <a:srgbClr val="283583"/>
                </a:solidFill>
                <a:latin typeface="Gill Sans MT Light"/>
                <a:cs typeface="Gill Sans MT Light"/>
              </a:rPr>
              <a:t>.</a:t>
            </a:r>
          </a:p>
          <a:p>
            <a:pPr marL="285750" lvl="0" indent="-285750" algn="just">
              <a:lnSpc>
                <a:spcPts val="1500"/>
              </a:lnSpc>
              <a:spcAft>
                <a:spcPts val="400"/>
              </a:spcAft>
              <a:buFont typeface="Arial" pitchFamily="34" charset="0"/>
              <a:buChar char="•"/>
            </a:pPr>
            <a:endParaRPr lang="es-ES" sz="1400" dirty="0">
              <a:solidFill>
                <a:srgbClr val="283583"/>
              </a:solidFill>
              <a:latin typeface="Gill Sans MT Light"/>
              <a:cs typeface="Gill Sans MT Light"/>
            </a:endParaRPr>
          </a:p>
          <a:p>
            <a:pPr marL="285750" lvl="0" indent="-285750" algn="just">
              <a:lnSpc>
                <a:spcPts val="1500"/>
              </a:lnSpc>
              <a:spcAft>
                <a:spcPts val="400"/>
              </a:spcAft>
              <a:buFont typeface="Arial" pitchFamily="34" charset="0"/>
              <a:buChar char="•"/>
            </a:pPr>
            <a:r>
              <a:rPr lang="es-ES" sz="1400" dirty="0">
                <a:solidFill>
                  <a:srgbClr val="283583"/>
                </a:solidFill>
                <a:latin typeface="Gill Sans MT Light"/>
                <a:cs typeface="Gill Sans MT Light"/>
              </a:rPr>
              <a:t>Son numerosos los registros administrativos existentes con información referida a individuos, empresas, instituciones, municipios, etc</a:t>
            </a:r>
            <a:r>
              <a:rPr lang="es-ES" sz="1400" dirty="0" smtClean="0">
                <a:solidFill>
                  <a:srgbClr val="283583"/>
                </a:solidFill>
                <a:latin typeface="Gill Sans MT Light"/>
                <a:cs typeface="Gill Sans MT Light"/>
              </a:rPr>
              <a:t>.</a:t>
            </a:r>
          </a:p>
          <a:p>
            <a:pPr marL="285750" lvl="0" indent="-285750" algn="just">
              <a:lnSpc>
                <a:spcPts val="1500"/>
              </a:lnSpc>
              <a:spcAft>
                <a:spcPts val="400"/>
              </a:spcAft>
              <a:buFont typeface="Arial" pitchFamily="34" charset="0"/>
              <a:buChar char="•"/>
            </a:pPr>
            <a:endParaRPr lang="es-ES" sz="1400" dirty="0">
              <a:solidFill>
                <a:srgbClr val="283583"/>
              </a:solidFill>
              <a:latin typeface="Gill Sans MT Light"/>
              <a:cs typeface="Gill Sans MT Light"/>
            </a:endParaRPr>
          </a:p>
          <a:p>
            <a:pPr marL="285750" lvl="0" indent="-285750" algn="just">
              <a:lnSpc>
                <a:spcPts val="1500"/>
              </a:lnSpc>
              <a:spcAft>
                <a:spcPts val="400"/>
              </a:spcAft>
              <a:buFont typeface="Arial" pitchFamily="34" charset="0"/>
              <a:buChar char="•"/>
            </a:pPr>
            <a:r>
              <a:rPr lang="es-ES" sz="1400" dirty="0">
                <a:solidFill>
                  <a:srgbClr val="283583"/>
                </a:solidFill>
                <a:latin typeface="Gill Sans MT Light"/>
                <a:cs typeface="Gill Sans MT Light"/>
              </a:rPr>
              <a:t>Bajo coste – generalmente no existen costes asociados a los trabajos de campo</a:t>
            </a:r>
            <a:r>
              <a:rPr lang="es-ES" sz="1400" dirty="0" smtClean="0">
                <a:solidFill>
                  <a:srgbClr val="283583"/>
                </a:solidFill>
                <a:latin typeface="Gill Sans MT Light"/>
                <a:cs typeface="Gill Sans MT Light"/>
              </a:rPr>
              <a:t>.</a:t>
            </a:r>
          </a:p>
          <a:p>
            <a:pPr marL="285750" lvl="0" indent="-285750" algn="just">
              <a:lnSpc>
                <a:spcPts val="1500"/>
              </a:lnSpc>
              <a:spcAft>
                <a:spcPts val="400"/>
              </a:spcAft>
              <a:buFont typeface="Arial" pitchFamily="34" charset="0"/>
              <a:buChar char="•"/>
            </a:pPr>
            <a:endParaRPr lang="es-ES" sz="1400" dirty="0">
              <a:solidFill>
                <a:srgbClr val="283583"/>
              </a:solidFill>
              <a:latin typeface="Gill Sans MT Light"/>
              <a:cs typeface="Gill Sans MT Light"/>
            </a:endParaRPr>
          </a:p>
          <a:p>
            <a:pPr marL="285750" lvl="0" indent="-285750" algn="just">
              <a:lnSpc>
                <a:spcPts val="1500"/>
              </a:lnSpc>
              <a:spcAft>
                <a:spcPts val="400"/>
              </a:spcAft>
              <a:buFont typeface="Arial" pitchFamily="34" charset="0"/>
              <a:buChar char="•"/>
            </a:pPr>
            <a:r>
              <a:rPr lang="es-ES" sz="1400" dirty="0">
                <a:solidFill>
                  <a:srgbClr val="283583"/>
                </a:solidFill>
                <a:latin typeface="Gill Sans MT Light"/>
                <a:cs typeface="Gill Sans MT Light"/>
              </a:rPr>
              <a:t>En general tienen una menor carga para los informantes que las encuestas.</a:t>
            </a:r>
          </a:p>
          <a:p>
            <a:pPr algn="just">
              <a:lnSpc>
                <a:spcPts val="1500"/>
              </a:lnSpc>
              <a:spcAft>
                <a:spcPts val="400"/>
              </a:spcAft>
            </a:pPr>
            <a:endParaRPr lang="es-ES" sz="1400" dirty="0">
              <a:solidFill>
                <a:srgbClr val="283583"/>
              </a:solidFill>
              <a:latin typeface="Gill Sans MT Light"/>
              <a:cs typeface="Gill Sans MT Light"/>
            </a:endParaRPr>
          </a:p>
          <a:p>
            <a:pPr algn="just">
              <a:lnSpc>
                <a:spcPts val="1500"/>
              </a:lnSpc>
              <a:spcAft>
                <a:spcPts val="400"/>
              </a:spcAft>
            </a:pPr>
            <a:r>
              <a:rPr lang="es-ES" sz="1400" b="1" dirty="0" smtClean="0">
                <a:solidFill>
                  <a:srgbClr val="283583"/>
                </a:solidFill>
                <a:latin typeface="Gill Sans MT Light"/>
                <a:cs typeface="Gill Sans MT Light"/>
              </a:rPr>
              <a:t>Ejemplos</a:t>
            </a:r>
            <a:r>
              <a:rPr lang="es-ES" sz="1400" dirty="0" smtClean="0">
                <a:solidFill>
                  <a:srgbClr val="283583"/>
                </a:solidFill>
                <a:latin typeface="Gill Sans MT Light"/>
                <a:cs typeface="Gill Sans MT Light"/>
              </a:rPr>
              <a:t>:</a:t>
            </a:r>
            <a:endParaRPr lang="es-ES" sz="1400" dirty="0">
              <a:solidFill>
                <a:srgbClr val="283583"/>
              </a:solidFill>
              <a:latin typeface="Gill Sans MT Light"/>
              <a:cs typeface="Gill Sans MT Light"/>
            </a:endParaRPr>
          </a:p>
          <a:p>
            <a:pPr marL="285750" indent="-285750" algn="just">
              <a:lnSpc>
                <a:spcPts val="1500"/>
              </a:lnSpc>
              <a:spcAft>
                <a:spcPts val="400"/>
              </a:spcAft>
              <a:buFont typeface="Arial" pitchFamily="34" charset="0"/>
              <a:buChar char="•"/>
            </a:pPr>
            <a:r>
              <a:rPr lang="es-ES" sz="1400" dirty="0">
                <a:solidFill>
                  <a:srgbClr val="283583"/>
                </a:solidFill>
                <a:latin typeface="Gill Sans MT Light"/>
                <a:cs typeface="Gill Sans MT Light"/>
              </a:rPr>
              <a:t>Ejemplos de registros administrativos son: Muestra Anual de IRPF, Muestra anual de Impuesto de Sociedades, Muestra Continua de Vidas Laborales (MCVL)</a:t>
            </a:r>
          </a:p>
          <a:p>
            <a:pPr marL="285750" indent="-285750" algn="just">
              <a:lnSpc>
                <a:spcPts val="1500"/>
              </a:lnSpc>
              <a:spcAft>
                <a:spcPts val="400"/>
              </a:spcAft>
              <a:buFont typeface="Arial" pitchFamily="34" charset="0"/>
              <a:buChar char="•"/>
            </a:pPr>
            <a:r>
              <a:rPr lang="es-ES" sz="1400" dirty="0">
                <a:solidFill>
                  <a:srgbClr val="283583"/>
                </a:solidFill>
                <a:latin typeface="Gill Sans MT Light"/>
                <a:cs typeface="Gill Sans MT Light"/>
              </a:rPr>
              <a:t>Los registros administrativos son utilizados en simuladores como: </a:t>
            </a:r>
            <a:r>
              <a:rPr lang="es-ES" sz="1400" dirty="0" err="1">
                <a:solidFill>
                  <a:srgbClr val="283583"/>
                </a:solidFill>
                <a:latin typeface="Gill Sans MT Light"/>
                <a:cs typeface="Gill Sans MT Light"/>
              </a:rPr>
              <a:t>microsimulador</a:t>
            </a:r>
            <a:r>
              <a:rPr lang="es-ES" sz="1400" dirty="0">
                <a:solidFill>
                  <a:srgbClr val="283583"/>
                </a:solidFill>
                <a:latin typeface="Gill Sans MT Light"/>
                <a:cs typeface="Gill Sans MT Light"/>
              </a:rPr>
              <a:t> de </a:t>
            </a:r>
            <a:r>
              <a:rPr lang="es-ES" sz="1400" dirty="0" err="1">
                <a:solidFill>
                  <a:srgbClr val="283583"/>
                </a:solidFill>
                <a:latin typeface="Gill Sans MT Light"/>
                <a:cs typeface="Gill Sans MT Light"/>
              </a:rPr>
              <a:t>irpf</a:t>
            </a:r>
            <a:r>
              <a:rPr lang="es-ES" sz="1400" dirty="0">
                <a:solidFill>
                  <a:srgbClr val="283583"/>
                </a:solidFill>
                <a:latin typeface="Gill Sans MT Light"/>
                <a:cs typeface="Gill Sans MT Light"/>
              </a:rPr>
              <a:t>, </a:t>
            </a:r>
            <a:r>
              <a:rPr lang="es-ES" sz="1400" dirty="0" err="1">
                <a:solidFill>
                  <a:srgbClr val="283583"/>
                </a:solidFill>
                <a:latin typeface="Gill Sans MT Light"/>
                <a:cs typeface="Gill Sans MT Light"/>
              </a:rPr>
              <a:t>microsimulador</a:t>
            </a:r>
            <a:r>
              <a:rPr lang="es-ES" sz="1400" dirty="0">
                <a:solidFill>
                  <a:srgbClr val="283583"/>
                </a:solidFill>
                <a:latin typeface="Gill Sans MT Light"/>
                <a:cs typeface="Gill Sans MT Light"/>
              </a:rPr>
              <a:t> de impuesto de sociedades, </a:t>
            </a:r>
            <a:r>
              <a:rPr lang="es-ES" sz="1400" dirty="0" err="1">
                <a:solidFill>
                  <a:srgbClr val="283583"/>
                </a:solidFill>
                <a:latin typeface="Gill Sans MT Light"/>
                <a:cs typeface="Gill Sans MT Light"/>
              </a:rPr>
              <a:t>microsimulador</a:t>
            </a:r>
            <a:r>
              <a:rPr lang="es-ES" sz="1400" dirty="0">
                <a:solidFill>
                  <a:srgbClr val="283583"/>
                </a:solidFill>
                <a:latin typeface="Gill Sans MT Light"/>
                <a:cs typeface="Gill Sans MT Light"/>
              </a:rPr>
              <a:t> de pensiones, etc.</a:t>
            </a:r>
          </a:p>
          <a:p>
            <a:pPr marL="285750" indent="-285750" algn="just">
              <a:lnSpc>
                <a:spcPts val="1500"/>
              </a:lnSpc>
              <a:spcAft>
                <a:spcPts val="400"/>
              </a:spcAft>
              <a:buFont typeface="Arial" pitchFamily="34" charset="0"/>
              <a:buChar char="•"/>
            </a:pPr>
            <a:endParaRPr lang="es-ES" sz="1400" dirty="0">
              <a:solidFill>
                <a:srgbClr val="283583"/>
              </a:solidFill>
              <a:latin typeface="Gill Sans MT Light"/>
              <a:cs typeface="Gill Sans MT Light"/>
            </a:endParaRPr>
          </a:p>
          <a:p>
            <a:pPr marL="285750" indent="-285750" algn="just">
              <a:lnSpc>
                <a:spcPts val="1500"/>
              </a:lnSpc>
              <a:spcAft>
                <a:spcPts val="400"/>
              </a:spcAft>
              <a:buFont typeface="Arial" pitchFamily="34" charset="0"/>
              <a:buChar char="•"/>
            </a:pPr>
            <a:endParaRPr lang="es-ES" sz="1400" dirty="0">
              <a:solidFill>
                <a:srgbClr val="283583"/>
              </a:solidFill>
              <a:latin typeface="Gill Sans MT Light"/>
              <a:cs typeface="Gill Sans MT Light"/>
            </a:endParaRPr>
          </a:p>
          <a:p>
            <a:pPr marL="285750" indent="-285750" algn="just">
              <a:lnSpc>
                <a:spcPts val="1500"/>
              </a:lnSpc>
              <a:spcAft>
                <a:spcPts val="400"/>
              </a:spcAft>
              <a:buFont typeface="Arial" pitchFamily="34" charset="0"/>
              <a:buChar char="•"/>
            </a:pPr>
            <a:endParaRPr lang="es-ES" sz="1400" dirty="0">
              <a:solidFill>
                <a:srgbClr val="283583"/>
              </a:solidFill>
              <a:latin typeface="Gill Sans MT Light"/>
              <a:cs typeface="Gill Sans MT Light"/>
            </a:endParaRPr>
          </a:p>
          <a:p>
            <a:pPr marL="285750" indent="-285750" algn="just">
              <a:lnSpc>
                <a:spcPts val="1500"/>
              </a:lnSpc>
              <a:spcAft>
                <a:spcPts val="400"/>
              </a:spcAft>
              <a:buFont typeface="Arial" pitchFamily="34" charset="0"/>
              <a:buChar char="•"/>
            </a:pPr>
            <a:endParaRPr lang="es-ES" sz="1400" dirty="0">
              <a:solidFill>
                <a:srgbClr val="283583"/>
              </a:solidFill>
              <a:latin typeface="Gill Sans MT Light"/>
              <a:cs typeface="Gill Sans MT Light"/>
            </a:endParaRPr>
          </a:p>
          <a:p>
            <a:pPr marL="180000" indent="-180000" algn="just">
              <a:lnSpc>
                <a:spcPts val="1500"/>
              </a:lnSpc>
              <a:spcAft>
                <a:spcPts val="400"/>
              </a:spcAft>
              <a:buFont typeface="Arial"/>
              <a:buChar char="•"/>
            </a:pPr>
            <a:endParaRPr lang="es-ES" sz="1400" dirty="0">
              <a:solidFill>
                <a:srgbClr val="283583"/>
              </a:solidFill>
              <a:latin typeface="Gill Sans MT Light"/>
              <a:cs typeface="Gill Sans MT Light"/>
            </a:endParaRPr>
          </a:p>
          <a:p>
            <a:pPr marL="180000" indent="-180000" algn="just">
              <a:lnSpc>
                <a:spcPts val="1500"/>
              </a:lnSpc>
              <a:spcAft>
                <a:spcPts val="400"/>
              </a:spcAft>
              <a:buFont typeface="Arial"/>
              <a:buChar char="•"/>
            </a:pPr>
            <a:endParaRPr lang="en-US" sz="1400" dirty="0">
              <a:solidFill>
                <a:srgbClr val="283583"/>
              </a:solidFill>
              <a:latin typeface="Gill Sans MT Light"/>
              <a:cs typeface="Gill Sans MT Light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390525" y="1405161"/>
            <a:ext cx="9994354" cy="0"/>
          </a:xfrm>
          <a:prstGeom prst="line">
            <a:avLst/>
          </a:prstGeom>
          <a:ln w="12700">
            <a:solidFill>
              <a:srgbClr val="E9E8E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2 Marcador de contenido"/>
          <p:cNvSpPr txBox="1">
            <a:spLocks/>
          </p:cNvSpPr>
          <p:nvPr/>
        </p:nvSpPr>
        <p:spPr bwMode="auto">
          <a:xfrm>
            <a:off x="5920383" y="1333153"/>
            <a:ext cx="4680520" cy="546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117580" rIns="0" bIns="0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ts val="1500"/>
              </a:lnSpc>
              <a:spcAft>
                <a:spcPts val="400"/>
              </a:spcAft>
            </a:pPr>
            <a:r>
              <a:rPr lang="es-ES" sz="1400" b="1" u="sng" dirty="0">
                <a:solidFill>
                  <a:srgbClr val="283583"/>
                </a:solidFill>
                <a:latin typeface="Gill Sans MT Light"/>
                <a:cs typeface="Gill Sans MT Light"/>
              </a:rPr>
              <a:t>B</a:t>
            </a:r>
            <a:r>
              <a:rPr lang="es-ES" sz="1400" b="1" u="sng" dirty="0" smtClean="0">
                <a:solidFill>
                  <a:srgbClr val="283583"/>
                </a:solidFill>
                <a:latin typeface="Gill Sans MT Light"/>
                <a:cs typeface="Gill Sans MT Light"/>
              </a:rPr>
              <a:t>.- ENCUESTAS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es-ES" sz="1400" dirty="0" smtClean="0">
                <a:solidFill>
                  <a:srgbClr val="283583"/>
                </a:solidFill>
                <a:latin typeface="Gill Sans MT Light"/>
                <a:cs typeface="Gill Sans MT Light"/>
              </a:rPr>
              <a:t>Según </a:t>
            </a:r>
            <a:r>
              <a:rPr lang="es-ES" sz="1400" dirty="0">
                <a:solidFill>
                  <a:srgbClr val="283583"/>
                </a:solidFill>
                <a:latin typeface="Gill Sans MT Light"/>
                <a:cs typeface="Gill Sans MT Light"/>
              </a:rPr>
              <a:t>la RAE: “Conjunto de preguntas tipificadas dirigidas a una muestra representativa, para averiguar estados de opinión o diversas cuestiones de hecho</a:t>
            </a:r>
            <a:r>
              <a:rPr lang="es-ES" sz="1400" dirty="0" smtClean="0">
                <a:solidFill>
                  <a:srgbClr val="283583"/>
                </a:solidFill>
                <a:latin typeface="Gill Sans MT Light"/>
                <a:cs typeface="Gill Sans MT Light"/>
              </a:rPr>
              <a:t>”.</a:t>
            </a:r>
          </a:p>
          <a:p>
            <a:pPr marL="285750" lvl="0" indent="-285750" algn="just">
              <a:buFont typeface="Arial" pitchFamily="34" charset="0"/>
              <a:buChar char="•"/>
            </a:pPr>
            <a:endParaRPr lang="es-ES" sz="1400" dirty="0">
              <a:solidFill>
                <a:srgbClr val="283583"/>
              </a:solidFill>
              <a:latin typeface="Gill Sans MT Light"/>
              <a:cs typeface="Gill Sans MT Light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es-ES" sz="1400" dirty="0">
                <a:solidFill>
                  <a:srgbClr val="283583"/>
                </a:solidFill>
                <a:latin typeface="Gill Sans MT Light"/>
                <a:cs typeface="Gill Sans MT Light"/>
              </a:rPr>
              <a:t>Permite tener información de la población objeto de estudio para aquellos ámbitos donde los registros administrativos no son suficientes</a:t>
            </a:r>
            <a:r>
              <a:rPr lang="es-ES" sz="1400" dirty="0" smtClean="0">
                <a:solidFill>
                  <a:srgbClr val="283583"/>
                </a:solidFill>
                <a:latin typeface="Gill Sans MT Light"/>
                <a:cs typeface="Gill Sans MT Light"/>
              </a:rPr>
              <a:t>.</a:t>
            </a:r>
          </a:p>
          <a:p>
            <a:pPr marL="285750" lvl="0" indent="-285750" algn="just">
              <a:buFont typeface="Arial" pitchFamily="34" charset="0"/>
              <a:buChar char="•"/>
            </a:pPr>
            <a:endParaRPr lang="es-ES" sz="1400" dirty="0">
              <a:solidFill>
                <a:srgbClr val="283583"/>
              </a:solidFill>
              <a:latin typeface="Gill Sans MT Light"/>
              <a:cs typeface="Gill Sans MT Light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es-ES" sz="1400" dirty="0">
                <a:solidFill>
                  <a:srgbClr val="283583"/>
                </a:solidFill>
                <a:latin typeface="Gill Sans MT Light"/>
                <a:cs typeface="Gill Sans MT Light"/>
              </a:rPr>
              <a:t>Gran capacidad para estandarizar datos, que se traduce en un buen tratamiento informático y en análisis estadístico</a:t>
            </a:r>
            <a:r>
              <a:rPr lang="es-ES" sz="1400" dirty="0" smtClean="0">
                <a:solidFill>
                  <a:srgbClr val="283583"/>
                </a:solidFill>
                <a:latin typeface="Gill Sans MT Light"/>
                <a:cs typeface="Gill Sans MT Light"/>
              </a:rPr>
              <a:t>.</a:t>
            </a:r>
          </a:p>
          <a:p>
            <a:pPr lvl="0" algn="just"/>
            <a:endParaRPr lang="es-ES" sz="1400" dirty="0">
              <a:solidFill>
                <a:srgbClr val="283583"/>
              </a:solidFill>
              <a:latin typeface="Gill Sans MT Light"/>
              <a:cs typeface="Gill Sans MT Light"/>
            </a:endParaRPr>
          </a:p>
          <a:p>
            <a:pPr lvl="0" algn="just"/>
            <a:endParaRPr lang="es-ES" sz="1400" dirty="0">
              <a:solidFill>
                <a:srgbClr val="283583"/>
              </a:solidFill>
              <a:latin typeface="Gill Sans MT Light"/>
              <a:cs typeface="Gill Sans MT Light"/>
            </a:endParaRPr>
          </a:p>
          <a:p>
            <a:pPr algn="just"/>
            <a:r>
              <a:rPr lang="es-ES" sz="1400" b="1" dirty="0" smtClean="0">
                <a:solidFill>
                  <a:srgbClr val="283583"/>
                </a:solidFill>
                <a:latin typeface="Gill Sans MT Light"/>
                <a:cs typeface="Gill Sans MT Light"/>
              </a:rPr>
              <a:t>Ejemplos</a:t>
            </a:r>
            <a:r>
              <a:rPr lang="es-ES" sz="1400" dirty="0" smtClean="0">
                <a:solidFill>
                  <a:srgbClr val="283583"/>
                </a:solidFill>
                <a:latin typeface="Gill Sans MT Light"/>
                <a:cs typeface="Gill Sans MT Light"/>
              </a:rPr>
              <a:t>: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sz="1400" dirty="0" smtClean="0">
                <a:solidFill>
                  <a:srgbClr val="283583"/>
                </a:solidFill>
                <a:latin typeface="Gill Sans MT Light"/>
                <a:cs typeface="Gill Sans MT Light"/>
              </a:rPr>
              <a:t>ECV </a:t>
            </a:r>
            <a:r>
              <a:rPr lang="es-ES" sz="1400" dirty="0">
                <a:solidFill>
                  <a:srgbClr val="283583"/>
                </a:solidFill>
                <a:latin typeface="Gill Sans MT Light"/>
                <a:cs typeface="Gill Sans MT Light"/>
              </a:rPr>
              <a:t>(Encuesta de Condiciones de Vida), EPF (Encuesta de Presupuestos Familiares</a:t>
            </a:r>
            <a:r>
              <a:rPr lang="es-ES" sz="1400" dirty="0" smtClean="0">
                <a:solidFill>
                  <a:srgbClr val="283583"/>
                </a:solidFill>
                <a:latin typeface="Gill Sans MT Light"/>
                <a:cs typeface="Gill Sans MT Light"/>
              </a:rPr>
              <a:t>).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s-ES" sz="1400" dirty="0">
              <a:solidFill>
                <a:srgbClr val="283583"/>
              </a:solidFill>
              <a:latin typeface="Gill Sans MT Light"/>
              <a:cs typeface="Gill Sans MT Light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sz="1400" dirty="0">
                <a:solidFill>
                  <a:srgbClr val="283583"/>
                </a:solidFill>
                <a:latin typeface="Gill Sans MT Light"/>
                <a:cs typeface="Gill Sans MT Light"/>
              </a:rPr>
              <a:t>Las encuestas son utilizadas en simuladores como: </a:t>
            </a:r>
            <a:r>
              <a:rPr lang="es-ES" sz="1400" dirty="0" err="1">
                <a:solidFill>
                  <a:srgbClr val="283583"/>
                </a:solidFill>
                <a:latin typeface="Gill Sans MT Light"/>
                <a:cs typeface="Gill Sans MT Light"/>
              </a:rPr>
              <a:t>Microsimulador</a:t>
            </a:r>
            <a:r>
              <a:rPr lang="es-ES" sz="1400" dirty="0">
                <a:solidFill>
                  <a:srgbClr val="283583"/>
                </a:solidFill>
                <a:latin typeface="Gill Sans MT Light"/>
                <a:cs typeface="Gill Sans MT Light"/>
              </a:rPr>
              <a:t> de IVA, </a:t>
            </a:r>
            <a:r>
              <a:rPr lang="es-ES" sz="1400" dirty="0" err="1">
                <a:solidFill>
                  <a:srgbClr val="283583"/>
                </a:solidFill>
                <a:latin typeface="Gill Sans MT Light"/>
                <a:cs typeface="Gill Sans MT Light"/>
              </a:rPr>
              <a:t>Microsimulador</a:t>
            </a:r>
            <a:r>
              <a:rPr lang="es-ES" sz="1400" dirty="0">
                <a:solidFill>
                  <a:srgbClr val="283583"/>
                </a:solidFill>
                <a:latin typeface="Gill Sans MT Light"/>
                <a:cs typeface="Gill Sans MT Light"/>
              </a:rPr>
              <a:t> EUROMOD, etc.</a:t>
            </a:r>
          </a:p>
          <a:p>
            <a:pPr algn="just"/>
            <a:r>
              <a:rPr lang="es-ES" sz="1400" dirty="0">
                <a:solidFill>
                  <a:srgbClr val="283583"/>
                </a:solidFill>
                <a:latin typeface="Gill Sans MT Light"/>
                <a:cs typeface="Gill Sans MT Light"/>
              </a:rPr>
              <a:t> 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sz="1400" dirty="0">
                <a:solidFill>
                  <a:srgbClr val="283583"/>
                </a:solidFill>
                <a:latin typeface="Gill Sans MT Light"/>
                <a:cs typeface="Gill Sans MT Light"/>
              </a:rPr>
              <a:t>Existen microsimuladores que utilizan tanto encuestas como datos administrativos. Es el caso del </a:t>
            </a:r>
            <a:r>
              <a:rPr lang="es-ES" sz="1400" dirty="0" err="1">
                <a:solidFill>
                  <a:srgbClr val="283583"/>
                </a:solidFill>
                <a:latin typeface="Gill Sans MT Light"/>
                <a:cs typeface="Gill Sans MT Light"/>
              </a:rPr>
              <a:t>microsimulador</a:t>
            </a:r>
            <a:r>
              <a:rPr lang="es-ES" sz="1400" dirty="0">
                <a:solidFill>
                  <a:srgbClr val="283583"/>
                </a:solidFill>
                <a:latin typeface="Gill Sans MT Light"/>
                <a:cs typeface="Gill Sans MT Light"/>
              </a:rPr>
              <a:t> TAX-FIT.</a:t>
            </a:r>
          </a:p>
          <a:p>
            <a:pPr algn="just">
              <a:lnSpc>
                <a:spcPts val="1500"/>
              </a:lnSpc>
              <a:spcAft>
                <a:spcPts val="400"/>
              </a:spcAft>
            </a:pPr>
            <a:endParaRPr lang="es-ES" sz="1400" dirty="0">
              <a:solidFill>
                <a:srgbClr val="283583"/>
              </a:solidFill>
              <a:latin typeface="Gill Sans MT Light"/>
              <a:cs typeface="Gill Sans MT Light"/>
            </a:endParaRPr>
          </a:p>
          <a:p>
            <a:pPr marL="180000" indent="-180000" algn="just">
              <a:lnSpc>
                <a:spcPts val="1500"/>
              </a:lnSpc>
              <a:spcAft>
                <a:spcPts val="400"/>
              </a:spcAft>
              <a:buFont typeface="Arial"/>
              <a:buChar char="•"/>
            </a:pPr>
            <a:endParaRPr lang="es-ES" sz="1400" dirty="0">
              <a:solidFill>
                <a:srgbClr val="283583"/>
              </a:solidFill>
              <a:latin typeface="Gill Sans MT Light"/>
              <a:cs typeface="Gill Sans MT Light"/>
            </a:endParaRPr>
          </a:p>
          <a:p>
            <a:pPr marL="180000" indent="-180000" algn="just">
              <a:lnSpc>
                <a:spcPts val="1500"/>
              </a:lnSpc>
              <a:spcAft>
                <a:spcPts val="400"/>
              </a:spcAft>
              <a:buFont typeface="Arial"/>
              <a:buChar char="•"/>
            </a:pPr>
            <a:endParaRPr lang="en-US" sz="1400" dirty="0">
              <a:solidFill>
                <a:srgbClr val="283583"/>
              </a:solidFill>
              <a:latin typeface="Gill Sans MT Light"/>
              <a:cs typeface="Gill Sans MT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932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6281" y="-34999"/>
            <a:ext cx="10794086" cy="7629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784479" y="188855"/>
            <a:ext cx="3888432" cy="2308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US" sz="900" dirty="0" smtClean="0">
                <a:solidFill>
                  <a:srgbClr val="0085CC"/>
                </a:solidFill>
                <a:latin typeface="Gill Sans MT Light"/>
                <a:cs typeface="Gill Sans MT Light"/>
              </a:rPr>
              <a:t>DIÁLOGO EURO-LATINOAMERICANO DE POLÍTICAS PÚBLICAS</a:t>
            </a:r>
            <a:endParaRPr lang="en-US" sz="900" dirty="0">
              <a:solidFill>
                <a:srgbClr val="032377"/>
              </a:solidFill>
              <a:latin typeface="Gill Sans MT Light"/>
              <a:cs typeface="Gill Sans MT Ligh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735" y="188855"/>
            <a:ext cx="1080120" cy="2308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en-US" sz="900" dirty="0" err="1" smtClean="0">
                <a:solidFill>
                  <a:srgbClr val="0085CC"/>
                </a:solidFill>
                <a:latin typeface="Gill Sans MT Light"/>
                <a:cs typeface="Gill Sans MT Light"/>
              </a:rPr>
              <a:t>EUROsociAL</a:t>
            </a:r>
            <a:endParaRPr lang="en-US" sz="900" dirty="0">
              <a:solidFill>
                <a:srgbClr val="0085CC"/>
              </a:solidFill>
              <a:latin typeface="Gill Sans MT Light"/>
              <a:cs typeface="Gill Sans MT Ligh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9350" y="6585882"/>
            <a:ext cx="3309938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90525" y="2629297"/>
            <a:ext cx="5169818" cy="153312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977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009FE3"/>
                </a:solidFill>
                <a:latin typeface="Gill Sans MT Light"/>
                <a:ea typeface="+mj-ea"/>
                <a:cs typeface="Gill Sans MT Light"/>
              </a:rPr>
              <a:t>Jaime Villanueva García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rgbClr val="009FE3"/>
              </a:solidFill>
              <a:effectLst/>
              <a:uLnTx/>
              <a:uFillTx/>
              <a:latin typeface="Gill Sans MT Light"/>
              <a:ea typeface="+mj-ea"/>
              <a:cs typeface="Gill Sans MT Light"/>
            </a:endParaRPr>
          </a:p>
          <a:p>
            <a:pPr marL="0" marR="0" lvl="0" indent="0" algn="l" defTabSz="4977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009FE3"/>
              </a:solidFill>
              <a:latin typeface="Gill Sans MT Light"/>
              <a:ea typeface="+mj-ea"/>
              <a:cs typeface="Gill Sans MT Light"/>
            </a:endParaRPr>
          </a:p>
          <a:p>
            <a:pPr marL="0" marR="0" lvl="0" indent="0" algn="l" defTabSz="4977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009FE3"/>
                </a:solidFill>
                <a:latin typeface="Gill Sans MT Light"/>
                <a:ea typeface="+mj-ea"/>
                <a:cs typeface="Gill Sans MT Light"/>
              </a:rPr>
              <a:t>j</a:t>
            </a:r>
            <a:r>
              <a:rPr kumimoji="0" lang="en-US" b="0" i="0" u="none" strike="noStrike" kern="1200" cap="none" spc="0" normalizeH="0" baseline="0" noProof="0" smtClean="0">
                <a:ln>
                  <a:noFill/>
                </a:ln>
                <a:solidFill>
                  <a:srgbClr val="009FE3"/>
                </a:solidFill>
                <a:effectLst/>
                <a:uLnTx/>
                <a:uFillTx/>
                <a:latin typeface="Gill Sans MT Light"/>
                <a:ea typeface="+mj-ea"/>
                <a:cs typeface="Gill Sans MT Light"/>
              </a:rPr>
              <a:t>aime.villanueva@ief.minhap.es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rgbClr val="009FE3"/>
              </a:solidFill>
              <a:effectLst/>
              <a:uLnTx/>
              <a:uFillTx/>
              <a:latin typeface="Gill Sans MT Light"/>
              <a:ea typeface="+mj-ea"/>
              <a:cs typeface="Gill Sans MT Light"/>
            </a:endParaRPr>
          </a:p>
          <a:p>
            <a:pPr marL="0" marR="0" lvl="0" indent="0" algn="l" defTabSz="4977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009FE3"/>
              </a:solidFill>
              <a:latin typeface="Gill Sans MT Light"/>
              <a:ea typeface="+mj-ea"/>
              <a:cs typeface="Gill Sans MT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516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71525" y="2562225"/>
            <a:ext cx="1692474" cy="16466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700" dirty="0" smtClean="0">
                <a:solidFill>
                  <a:srgbClr val="009FE3"/>
                </a:solidFill>
                <a:latin typeface="Gill Sans MT Light"/>
                <a:cs typeface="Gill Sans MT Light"/>
              </a:rPr>
              <a:t>01</a:t>
            </a:r>
            <a:endParaRPr lang="en-US" sz="10700" dirty="0">
              <a:solidFill>
                <a:srgbClr val="009FE3"/>
              </a:solidFill>
              <a:latin typeface="Gill Sans MT Light"/>
              <a:cs typeface="Gill Sans MT Ligh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5631" y="2943225"/>
            <a:ext cx="7476888" cy="31085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dirty="0">
                <a:solidFill>
                  <a:srgbClr val="009FE3"/>
                </a:solidFill>
                <a:latin typeface="Gill Sans MT Light"/>
                <a:cs typeface="Gill Sans MT Light"/>
              </a:rPr>
              <a:t>01.1.</a:t>
            </a:r>
            <a:r>
              <a:rPr lang="en-US" sz="1800" dirty="0" smtClean="0">
                <a:solidFill>
                  <a:srgbClr val="009FE3"/>
                </a:solidFill>
                <a:latin typeface="Gill Sans MT Light"/>
                <a:cs typeface="Gill Sans MT Light"/>
              </a:rPr>
              <a:t>  </a:t>
            </a:r>
            <a:r>
              <a:rPr lang="en-US" sz="1800" dirty="0" err="1" smtClean="0">
                <a:solidFill>
                  <a:srgbClr val="009FE3"/>
                </a:solidFill>
                <a:latin typeface="Gill Sans MT Light"/>
                <a:cs typeface="Gill Sans MT Light"/>
              </a:rPr>
              <a:t>Definición</a:t>
            </a:r>
            <a:r>
              <a:rPr lang="en-US" sz="1800" dirty="0" smtClean="0">
                <a:solidFill>
                  <a:srgbClr val="009FE3"/>
                </a:solidFill>
                <a:latin typeface="Gill Sans MT Light"/>
                <a:cs typeface="Gill Sans MT Light"/>
              </a:rPr>
              <a:t>/ </a:t>
            </a:r>
            <a:r>
              <a:rPr lang="en-US" sz="1800" dirty="0" err="1" smtClean="0">
                <a:solidFill>
                  <a:srgbClr val="009FE3"/>
                </a:solidFill>
                <a:latin typeface="Gill Sans MT Light"/>
                <a:cs typeface="Gill Sans MT Light"/>
              </a:rPr>
              <a:t>concepto</a:t>
            </a:r>
            <a:r>
              <a:rPr lang="en-US" sz="1800" dirty="0" smtClean="0">
                <a:solidFill>
                  <a:srgbClr val="009FE3"/>
                </a:solidFill>
                <a:latin typeface="Gill Sans MT Light"/>
                <a:cs typeface="Gill Sans MT Light"/>
              </a:rPr>
              <a:t>.</a:t>
            </a:r>
            <a:endParaRPr lang="en-US" sz="1800" dirty="0">
              <a:solidFill>
                <a:srgbClr val="009FE3"/>
              </a:solidFill>
              <a:latin typeface="Gill Sans MT Light"/>
              <a:cs typeface="Gill Sans MT Light"/>
            </a:endParaRPr>
          </a:p>
          <a:p>
            <a:pPr>
              <a:spcAft>
                <a:spcPts val="600"/>
              </a:spcAft>
            </a:pPr>
            <a:r>
              <a:rPr lang="en-US" sz="1800" dirty="0">
                <a:solidFill>
                  <a:srgbClr val="009FE3"/>
                </a:solidFill>
                <a:latin typeface="Gill Sans MT Light"/>
                <a:cs typeface="Gill Sans MT Light"/>
              </a:rPr>
              <a:t>01.2.</a:t>
            </a:r>
            <a:r>
              <a:rPr lang="en-US" sz="1800" dirty="0" smtClean="0">
                <a:solidFill>
                  <a:srgbClr val="009FE3"/>
                </a:solidFill>
                <a:latin typeface="Gill Sans MT Light"/>
                <a:cs typeface="Gill Sans MT Light"/>
              </a:rPr>
              <a:t>  Principal </a:t>
            </a:r>
            <a:r>
              <a:rPr lang="en-US" sz="1800" dirty="0" err="1" smtClean="0">
                <a:solidFill>
                  <a:srgbClr val="009FE3"/>
                </a:solidFill>
                <a:latin typeface="Gill Sans MT Light"/>
                <a:cs typeface="Gill Sans MT Light"/>
              </a:rPr>
              <a:t>ventaja</a:t>
            </a:r>
            <a:r>
              <a:rPr lang="en-US" sz="1800" dirty="0" smtClean="0">
                <a:solidFill>
                  <a:srgbClr val="009FE3"/>
                </a:solidFill>
                <a:latin typeface="Gill Sans MT Light"/>
                <a:cs typeface="Gill Sans MT Light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solidFill>
                  <a:srgbClr val="009FE3"/>
                </a:solidFill>
                <a:latin typeface="Gill Sans MT Light"/>
                <a:cs typeface="Gill Sans MT Light"/>
              </a:rPr>
              <a:t>01.3</a:t>
            </a:r>
            <a:r>
              <a:rPr lang="en-US" sz="1800" dirty="0">
                <a:solidFill>
                  <a:srgbClr val="009FE3"/>
                </a:solidFill>
                <a:latin typeface="Gill Sans MT Light"/>
                <a:cs typeface="Gill Sans MT Light"/>
              </a:rPr>
              <a:t>.</a:t>
            </a:r>
            <a:r>
              <a:rPr lang="en-US" sz="1800" dirty="0" smtClean="0">
                <a:solidFill>
                  <a:srgbClr val="009FE3"/>
                </a:solidFill>
                <a:latin typeface="Gill Sans MT Light"/>
                <a:cs typeface="Gill Sans MT Light"/>
              </a:rPr>
              <a:t>  </a:t>
            </a:r>
            <a:r>
              <a:rPr lang="en-US" sz="1800" dirty="0" err="1" smtClean="0">
                <a:solidFill>
                  <a:srgbClr val="009FE3"/>
                </a:solidFill>
                <a:latin typeface="Gill Sans MT Light"/>
                <a:cs typeface="Gill Sans MT Light"/>
              </a:rPr>
              <a:t>Tipología</a:t>
            </a:r>
            <a:endParaRPr lang="en-US" sz="1800" dirty="0">
              <a:solidFill>
                <a:srgbClr val="009FE3"/>
              </a:solidFill>
              <a:latin typeface="Gill Sans MT Light"/>
              <a:cs typeface="Gill Sans MT Light"/>
            </a:endParaRPr>
          </a:p>
          <a:p>
            <a:pPr>
              <a:spcAft>
                <a:spcPts val="600"/>
              </a:spcAft>
            </a:pPr>
            <a:r>
              <a:rPr lang="en-US" sz="1800" dirty="0" smtClean="0">
                <a:solidFill>
                  <a:srgbClr val="009FE3"/>
                </a:solidFill>
                <a:latin typeface="Gill Sans MT Light"/>
                <a:cs typeface="Gill Sans MT Light"/>
              </a:rPr>
              <a:t>01.4.  </a:t>
            </a:r>
            <a:r>
              <a:rPr lang="en-US" sz="1800" dirty="0" err="1" smtClean="0">
                <a:solidFill>
                  <a:srgbClr val="009FE3"/>
                </a:solidFill>
                <a:latin typeface="Gill Sans MT Light"/>
                <a:cs typeface="Gill Sans MT Light"/>
              </a:rPr>
              <a:t>Pasos</a:t>
            </a:r>
            <a:r>
              <a:rPr lang="en-US" sz="1800" dirty="0" smtClean="0">
                <a:solidFill>
                  <a:srgbClr val="009FE3"/>
                </a:solidFill>
                <a:latin typeface="Gill Sans MT Light"/>
                <a:cs typeface="Gill Sans MT Light"/>
              </a:rPr>
              <a:t> a </a:t>
            </a:r>
            <a:r>
              <a:rPr lang="en-US" sz="1800" dirty="0" err="1" smtClean="0">
                <a:solidFill>
                  <a:srgbClr val="009FE3"/>
                </a:solidFill>
                <a:latin typeface="Gill Sans MT Light"/>
                <a:cs typeface="Gill Sans MT Light"/>
              </a:rPr>
              <a:t>seguir</a:t>
            </a:r>
            <a:r>
              <a:rPr lang="en-US" sz="1800" dirty="0" smtClean="0">
                <a:solidFill>
                  <a:srgbClr val="009FE3"/>
                </a:solidFill>
                <a:latin typeface="Gill Sans MT Light"/>
                <a:cs typeface="Gill Sans MT Light"/>
              </a:rPr>
              <a:t> en la </a:t>
            </a:r>
            <a:r>
              <a:rPr lang="en-US" sz="1800" dirty="0" err="1" smtClean="0">
                <a:solidFill>
                  <a:srgbClr val="009FE3"/>
                </a:solidFill>
                <a:latin typeface="Gill Sans MT Light"/>
                <a:cs typeface="Gill Sans MT Light"/>
              </a:rPr>
              <a:t>construcción</a:t>
            </a:r>
            <a:r>
              <a:rPr lang="en-US" sz="1800" dirty="0" smtClean="0">
                <a:solidFill>
                  <a:srgbClr val="009FE3"/>
                </a:solidFill>
                <a:latin typeface="Gill Sans MT Light"/>
                <a:cs typeface="Gill Sans MT Light"/>
              </a:rPr>
              <a:t> de </a:t>
            </a:r>
            <a:r>
              <a:rPr lang="en-US" sz="1800" dirty="0" smtClean="0">
                <a:solidFill>
                  <a:srgbClr val="009FE3"/>
                </a:solidFill>
                <a:latin typeface="Gill Sans MT Light"/>
                <a:cs typeface="Gill Sans MT Light"/>
              </a:rPr>
              <a:t>un </a:t>
            </a:r>
            <a:r>
              <a:rPr lang="en-US" sz="1800" dirty="0" err="1" smtClean="0">
                <a:solidFill>
                  <a:srgbClr val="009FE3"/>
                </a:solidFill>
                <a:latin typeface="Gill Sans MT Light"/>
                <a:cs typeface="Gill Sans MT Light"/>
              </a:rPr>
              <a:t>microsimulador</a:t>
            </a:r>
            <a:endParaRPr lang="en-US" sz="1800" dirty="0">
              <a:solidFill>
                <a:srgbClr val="001B96"/>
              </a:solidFill>
              <a:latin typeface="Gill Sans MT Light"/>
              <a:cs typeface="Gill Sans MT Light"/>
            </a:endParaRPr>
          </a:p>
          <a:p>
            <a:pPr>
              <a:spcAft>
                <a:spcPts val="600"/>
              </a:spcAft>
            </a:pPr>
            <a:endParaRPr lang="en-US" sz="1800" dirty="0">
              <a:solidFill>
                <a:srgbClr val="001B96"/>
              </a:solidFill>
              <a:latin typeface="Gill Sans MT Light"/>
              <a:cs typeface="Gill Sans MT Light"/>
            </a:endParaRPr>
          </a:p>
          <a:p>
            <a:pPr>
              <a:spcAft>
                <a:spcPts val="600"/>
              </a:spcAft>
            </a:pPr>
            <a:endParaRPr lang="en-US" sz="1800" dirty="0">
              <a:solidFill>
                <a:srgbClr val="001B96"/>
              </a:solidFill>
              <a:latin typeface="Gill Sans MT Light"/>
              <a:cs typeface="Gill Sans MT Light"/>
            </a:endParaRPr>
          </a:p>
          <a:p>
            <a:pPr>
              <a:spcAft>
                <a:spcPts val="600"/>
              </a:spcAft>
            </a:pPr>
            <a:endParaRPr lang="en-US" sz="1800" dirty="0">
              <a:solidFill>
                <a:srgbClr val="001B96"/>
              </a:solidFill>
              <a:latin typeface="Gill Sans MT Light"/>
              <a:cs typeface="Gill Sans MT Light"/>
            </a:endParaRPr>
          </a:p>
          <a:p>
            <a:pPr>
              <a:spcAft>
                <a:spcPts val="600"/>
              </a:spcAft>
            </a:pPr>
            <a:endParaRPr lang="en-US" sz="1800" dirty="0">
              <a:solidFill>
                <a:srgbClr val="001B96"/>
              </a:solidFill>
              <a:latin typeface="Gill Sans MT Light"/>
              <a:cs typeface="Gill Sans MT Light"/>
            </a:endParaRPr>
          </a:p>
          <a:p>
            <a:pPr>
              <a:spcAft>
                <a:spcPts val="600"/>
              </a:spcAft>
            </a:pPr>
            <a:endParaRPr lang="en-US" sz="1800" dirty="0">
              <a:solidFill>
                <a:srgbClr val="001B96"/>
              </a:solidFill>
              <a:latin typeface="Gill Sans MT Light"/>
              <a:cs typeface="Gill Sans MT Light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772319" y="2047935"/>
            <a:ext cx="9220200" cy="1588"/>
          </a:xfrm>
          <a:prstGeom prst="line">
            <a:avLst/>
          </a:prstGeom>
          <a:ln w="31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9"/>
          <p:cNvSpPr>
            <a:spLocks noGrp="1"/>
          </p:cNvSpPr>
          <p:nvPr>
            <p:ph type="title" idx="4294967295"/>
          </p:nvPr>
        </p:nvSpPr>
        <p:spPr>
          <a:xfrm>
            <a:off x="0" y="812800"/>
            <a:ext cx="9618663" cy="454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latin typeface="Gill Sans MT Light"/>
                <a:cs typeface="Gill Sans MT Light"/>
              </a:rPr>
              <a:t>  </a:t>
            </a:r>
            <a:endParaRPr lang="en-US" dirty="0">
              <a:latin typeface="Gill Sans MT Light"/>
              <a:cs typeface="Gill Sans MT Light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772319" y="2269257"/>
            <a:ext cx="3779912" cy="0"/>
          </a:xfrm>
          <a:prstGeom prst="line">
            <a:avLst/>
          </a:prstGeom>
          <a:ln>
            <a:solidFill>
              <a:srgbClr val="1D31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771525" y="4573513"/>
            <a:ext cx="3779912" cy="0"/>
          </a:xfrm>
          <a:prstGeom prst="line">
            <a:avLst/>
          </a:prstGeom>
          <a:ln>
            <a:solidFill>
              <a:srgbClr val="1D31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87440" y="1863269"/>
            <a:ext cx="686113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>
                <a:latin typeface="Gill Sans MT Light"/>
                <a:cs typeface="Gill Sans MT Light"/>
              </a:rPr>
              <a:t>¿</a:t>
            </a:r>
            <a:r>
              <a:rPr lang="en-US" sz="2400" b="1" dirty="0" err="1">
                <a:latin typeface="Gill Sans MT Light"/>
                <a:cs typeface="Gill Sans MT Light"/>
              </a:rPr>
              <a:t>Q</a:t>
            </a:r>
            <a:r>
              <a:rPr lang="en-US" sz="2400" b="1" dirty="0" err="1" smtClean="0">
                <a:latin typeface="Gill Sans MT Light"/>
                <a:cs typeface="Gill Sans MT Light"/>
              </a:rPr>
              <a:t>ué</a:t>
            </a:r>
            <a:r>
              <a:rPr lang="en-US" sz="2400" b="1" dirty="0" smtClean="0">
                <a:latin typeface="Gill Sans MT Light"/>
                <a:cs typeface="Gill Sans MT Light"/>
              </a:rPr>
              <a:t> </a:t>
            </a:r>
            <a:r>
              <a:rPr lang="en-US" sz="2400" b="1" dirty="0" err="1" smtClean="0">
                <a:latin typeface="Gill Sans MT Light"/>
                <a:cs typeface="Gill Sans MT Light"/>
              </a:rPr>
              <a:t>es</a:t>
            </a:r>
            <a:r>
              <a:rPr lang="en-US" sz="2400" b="1" dirty="0" smtClean="0">
                <a:latin typeface="Gill Sans MT Light"/>
                <a:cs typeface="Gill Sans MT Light"/>
              </a:rPr>
              <a:t> la </a:t>
            </a:r>
            <a:r>
              <a:rPr lang="en-US" sz="2400" b="1" dirty="0" err="1" smtClean="0">
                <a:latin typeface="Gill Sans MT Light"/>
                <a:cs typeface="Gill Sans MT Light"/>
              </a:rPr>
              <a:t>microsimulación</a:t>
            </a:r>
            <a:r>
              <a:rPr lang="en-US" sz="2400" b="1" dirty="0" smtClean="0">
                <a:latin typeface="Gill Sans MT Light"/>
                <a:cs typeface="Gill Sans MT Light"/>
              </a:rPr>
              <a:t>?</a:t>
            </a:r>
            <a:endParaRPr lang="en-US" sz="2400" b="1" dirty="0">
              <a:latin typeface="Gill Sans MT Light"/>
              <a:cs typeface="Gill Sans MT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26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303759" y="965805"/>
            <a:ext cx="9619774" cy="45342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dirty="0" smtClean="0">
                <a:solidFill>
                  <a:srgbClr val="009FE3"/>
                </a:solidFill>
                <a:latin typeface="Gill Sans MT Light"/>
                <a:cs typeface="Gill Sans MT Light"/>
              </a:rPr>
              <a:t>DEFINICIÓN / CONCEPTO</a:t>
            </a:r>
            <a:endParaRPr lang="en-US" dirty="0">
              <a:solidFill>
                <a:srgbClr val="009FE3"/>
              </a:solidFill>
              <a:latin typeface="Gill Sans MT Light"/>
              <a:cs typeface="Gill Sans MT Light"/>
            </a:endParaRPr>
          </a:p>
        </p:txBody>
      </p:sp>
      <p:sp>
        <p:nvSpPr>
          <p:cNvPr id="16" name="2 Marcador de contenido"/>
          <p:cNvSpPr txBox="1">
            <a:spLocks/>
          </p:cNvSpPr>
          <p:nvPr/>
        </p:nvSpPr>
        <p:spPr bwMode="auto">
          <a:xfrm>
            <a:off x="390525" y="1537459"/>
            <a:ext cx="6393953" cy="5412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117580" rIns="0" bIns="0" numCol="1" anchor="t" anchorCtr="0" compatLnSpc="1">
            <a:prstTxWarp prst="textNoShape">
              <a:avLst/>
            </a:prstTxWarp>
          </a:bodyPr>
          <a:lstStyle/>
          <a:p>
            <a:pPr marL="180000" indent="-180000" algn="just">
              <a:lnSpc>
                <a:spcPts val="1500"/>
              </a:lnSpc>
              <a:spcAft>
                <a:spcPts val="400"/>
              </a:spcAft>
              <a:buFont typeface="Arial"/>
              <a:buChar char="•"/>
            </a:pPr>
            <a:r>
              <a:rPr lang="es-ES" sz="1800" dirty="0" smtClean="0">
                <a:solidFill>
                  <a:srgbClr val="283583"/>
                </a:solidFill>
                <a:latin typeface="Gill Sans MT Light"/>
                <a:cs typeface="Gill Sans MT Light"/>
              </a:rPr>
              <a:t>La </a:t>
            </a:r>
            <a:r>
              <a:rPr lang="es-ES" sz="1800" dirty="0" err="1">
                <a:solidFill>
                  <a:srgbClr val="283583"/>
                </a:solidFill>
                <a:latin typeface="Gill Sans MT Light"/>
                <a:cs typeface="Gill Sans MT Light"/>
              </a:rPr>
              <a:t>microsimulación</a:t>
            </a:r>
            <a:r>
              <a:rPr lang="es-ES" sz="1800" dirty="0">
                <a:solidFill>
                  <a:srgbClr val="283583"/>
                </a:solidFill>
                <a:latin typeface="Gill Sans MT Light"/>
                <a:cs typeface="Gill Sans MT Light"/>
              </a:rPr>
              <a:t> es la utilización </a:t>
            </a:r>
            <a:r>
              <a:rPr lang="es-ES" sz="1800" b="1" dirty="0">
                <a:solidFill>
                  <a:srgbClr val="283583"/>
                </a:solidFill>
                <a:latin typeface="Gill Sans MT Light"/>
                <a:cs typeface="Gill Sans MT Light"/>
              </a:rPr>
              <a:t>de datos desagregados </a:t>
            </a:r>
            <a:r>
              <a:rPr lang="es-ES" sz="1800" dirty="0">
                <a:solidFill>
                  <a:srgbClr val="283583"/>
                </a:solidFill>
                <a:latin typeface="Gill Sans MT Light"/>
                <a:cs typeface="Gill Sans MT Light"/>
              </a:rPr>
              <a:t>referidos a distintas unidades </a:t>
            </a:r>
            <a:r>
              <a:rPr lang="es-ES" sz="1800" b="1" dirty="0">
                <a:solidFill>
                  <a:srgbClr val="283583"/>
                </a:solidFill>
                <a:latin typeface="Gill Sans MT Light"/>
                <a:cs typeface="Gill Sans MT Light"/>
              </a:rPr>
              <a:t>para realizar modificaciones </a:t>
            </a:r>
            <a:r>
              <a:rPr lang="es-ES" sz="1800" dirty="0">
                <a:solidFill>
                  <a:srgbClr val="283583"/>
                </a:solidFill>
                <a:latin typeface="Gill Sans MT Light"/>
                <a:cs typeface="Gill Sans MT Light"/>
              </a:rPr>
              <a:t>en el </a:t>
            </a:r>
            <a:r>
              <a:rPr lang="es-ES" sz="1800" b="1" dirty="0">
                <a:solidFill>
                  <a:srgbClr val="283583"/>
                </a:solidFill>
                <a:latin typeface="Gill Sans MT Light"/>
                <a:cs typeface="Gill Sans MT Light"/>
              </a:rPr>
              <a:t>contexto</a:t>
            </a:r>
            <a:r>
              <a:rPr lang="es-ES" sz="1800" dirty="0">
                <a:solidFill>
                  <a:srgbClr val="283583"/>
                </a:solidFill>
                <a:latin typeface="Gill Sans MT Light"/>
                <a:cs typeface="Gill Sans MT Light"/>
              </a:rPr>
              <a:t> que afecta a dichas unidades y comprobar cuáles son las consecuencias</a:t>
            </a:r>
            <a:r>
              <a:rPr lang="es-ES" sz="1800" dirty="0" smtClean="0">
                <a:solidFill>
                  <a:srgbClr val="283583"/>
                </a:solidFill>
                <a:latin typeface="Gill Sans MT Light"/>
                <a:cs typeface="Gill Sans MT Light"/>
              </a:rPr>
              <a:t>.</a:t>
            </a:r>
          </a:p>
          <a:p>
            <a:pPr marL="180000" indent="-180000" algn="just">
              <a:lnSpc>
                <a:spcPts val="1500"/>
              </a:lnSpc>
              <a:spcAft>
                <a:spcPts val="400"/>
              </a:spcAft>
              <a:buFont typeface="Arial"/>
              <a:buChar char="•"/>
            </a:pPr>
            <a:endParaRPr lang="es-ES" sz="1800" dirty="0" smtClean="0">
              <a:solidFill>
                <a:srgbClr val="283583"/>
              </a:solidFill>
              <a:latin typeface="Gill Sans MT Light"/>
              <a:cs typeface="Gill Sans MT Light"/>
            </a:endParaRPr>
          </a:p>
          <a:p>
            <a:pPr marL="180000" indent="-180000" algn="just">
              <a:lnSpc>
                <a:spcPts val="1500"/>
              </a:lnSpc>
              <a:spcAft>
                <a:spcPts val="400"/>
              </a:spcAft>
              <a:buFont typeface="Arial"/>
              <a:buChar char="•"/>
            </a:pPr>
            <a:r>
              <a:rPr lang="es-ES" sz="1800" dirty="0" smtClean="0">
                <a:solidFill>
                  <a:srgbClr val="283583"/>
                </a:solidFill>
                <a:latin typeface="Gill Sans MT Light"/>
                <a:cs typeface="Gill Sans MT Light"/>
              </a:rPr>
              <a:t>Dicho de </a:t>
            </a:r>
            <a:r>
              <a:rPr lang="es-ES" sz="1800" dirty="0">
                <a:solidFill>
                  <a:srgbClr val="283583"/>
                </a:solidFill>
                <a:latin typeface="Gill Sans MT Light"/>
                <a:cs typeface="Gill Sans MT Light"/>
              </a:rPr>
              <a:t>otro modo, </a:t>
            </a:r>
            <a:r>
              <a:rPr lang="es-ES" sz="1800" b="1" dirty="0">
                <a:solidFill>
                  <a:srgbClr val="283583"/>
                </a:solidFill>
                <a:latin typeface="Gill Sans MT Light"/>
                <a:cs typeface="Gill Sans MT Light"/>
              </a:rPr>
              <a:t>son programas informáticos que partiendo de muestras representativas de la población, reproducen la estructura de </a:t>
            </a:r>
            <a:r>
              <a:rPr lang="es-ES" sz="1800" b="1" dirty="0" smtClean="0">
                <a:solidFill>
                  <a:srgbClr val="283583"/>
                </a:solidFill>
                <a:latin typeface="Gill Sans MT Light"/>
                <a:cs typeface="Gill Sans MT Light"/>
              </a:rPr>
              <a:t>distintas políticas</a:t>
            </a:r>
            <a:r>
              <a:rPr lang="es-ES" sz="1800" dirty="0" smtClean="0">
                <a:solidFill>
                  <a:srgbClr val="283583"/>
                </a:solidFill>
                <a:latin typeface="Gill Sans MT Light"/>
                <a:cs typeface="Gill Sans MT Light"/>
              </a:rPr>
              <a:t>, </a:t>
            </a:r>
            <a:r>
              <a:rPr lang="es-ES" sz="1800" dirty="0">
                <a:solidFill>
                  <a:srgbClr val="283583"/>
                </a:solidFill>
                <a:latin typeface="Gill Sans MT Light"/>
                <a:cs typeface="Gill Sans MT Light"/>
              </a:rPr>
              <a:t>ya sean de ingreso y/o de gasto, y simulan los efectos que una determinada reforma tendría en la población </a:t>
            </a:r>
            <a:r>
              <a:rPr lang="es-ES" sz="1800" dirty="0" smtClean="0">
                <a:solidFill>
                  <a:srgbClr val="283583"/>
                </a:solidFill>
                <a:latin typeface="Gill Sans MT Light"/>
                <a:cs typeface="Gill Sans MT Light"/>
              </a:rPr>
              <a:t>real.</a:t>
            </a:r>
          </a:p>
          <a:p>
            <a:pPr marL="180000" indent="-180000" algn="just">
              <a:lnSpc>
                <a:spcPts val="1500"/>
              </a:lnSpc>
              <a:spcAft>
                <a:spcPts val="400"/>
              </a:spcAft>
              <a:buFont typeface="Arial"/>
              <a:buChar char="•"/>
            </a:pPr>
            <a:endParaRPr lang="es-ES" sz="1800" dirty="0" smtClean="0">
              <a:solidFill>
                <a:srgbClr val="283583"/>
              </a:solidFill>
              <a:latin typeface="Gill Sans MT Light"/>
              <a:cs typeface="Gill Sans MT Light"/>
            </a:endParaRPr>
          </a:p>
          <a:p>
            <a:pPr marL="180000" indent="-180000" algn="just">
              <a:lnSpc>
                <a:spcPts val="1500"/>
              </a:lnSpc>
              <a:spcAft>
                <a:spcPts val="400"/>
              </a:spcAft>
              <a:buFont typeface="Arial"/>
              <a:buChar char="•"/>
            </a:pPr>
            <a:r>
              <a:rPr lang="es-ES" sz="1800" dirty="0" smtClean="0">
                <a:solidFill>
                  <a:srgbClr val="283583"/>
                </a:solidFill>
                <a:latin typeface="Gill Sans MT Light"/>
                <a:cs typeface="Gill Sans MT Light"/>
              </a:rPr>
              <a:t>La </a:t>
            </a:r>
            <a:r>
              <a:rPr lang="es-ES" sz="1800" dirty="0">
                <a:solidFill>
                  <a:srgbClr val="283583"/>
                </a:solidFill>
                <a:latin typeface="Gill Sans MT Light"/>
                <a:cs typeface="Gill Sans MT Light"/>
              </a:rPr>
              <a:t>idea </a:t>
            </a:r>
            <a:r>
              <a:rPr lang="es-ES" sz="1800" dirty="0" smtClean="0">
                <a:solidFill>
                  <a:srgbClr val="283583"/>
                </a:solidFill>
                <a:latin typeface="Gill Sans MT Light"/>
                <a:cs typeface="Gill Sans MT Light"/>
              </a:rPr>
              <a:t>subyacente a </a:t>
            </a:r>
            <a:r>
              <a:rPr lang="es-ES" sz="1800" dirty="0">
                <a:solidFill>
                  <a:srgbClr val="283583"/>
                </a:solidFill>
                <a:latin typeface="Gill Sans MT Light"/>
                <a:cs typeface="Gill Sans MT Light"/>
              </a:rPr>
              <a:t>los microsimuladores (no tanto su implementación) es </a:t>
            </a:r>
            <a:r>
              <a:rPr lang="es-ES" sz="1800" dirty="0" smtClean="0">
                <a:solidFill>
                  <a:srgbClr val="283583"/>
                </a:solidFill>
                <a:latin typeface="Gill Sans MT Light"/>
                <a:cs typeface="Gill Sans MT Light"/>
              </a:rPr>
              <a:t>sencilla</a:t>
            </a:r>
            <a:r>
              <a:rPr lang="es-ES" sz="1800" dirty="0">
                <a:solidFill>
                  <a:srgbClr val="283583"/>
                </a:solidFill>
                <a:latin typeface="Gill Sans MT Light"/>
                <a:cs typeface="Gill Sans MT Light"/>
              </a:rPr>
              <a:t>: </a:t>
            </a:r>
            <a:r>
              <a:rPr lang="es-ES" sz="1800" b="1" dirty="0">
                <a:solidFill>
                  <a:srgbClr val="283583"/>
                </a:solidFill>
                <a:latin typeface="Gill Sans MT Light"/>
                <a:cs typeface="Gill Sans MT Light"/>
              </a:rPr>
              <a:t>contamos con un escenario de agentes contribuyentes o perceptores de prestaciones</a:t>
            </a:r>
            <a:r>
              <a:rPr lang="es-ES" sz="1800" dirty="0">
                <a:solidFill>
                  <a:srgbClr val="283583"/>
                </a:solidFill>
                <a:latin typeface="Gill Sans MT Light"/>
                <a:cs typeface="Gill Sans MT Light"/>
              </a:rPr>
              <a:t> que podemos </a:t>
            </a:r>
            <a:r>
              <a:rPr lang="es-ES" sz="1800" b="1" dirty="0">
                <a:solidFill>
                  <a:srgbClr val="283583"/>
                </a:solidFill>
                <a:latin typeface="Gill Sans MT Light"/>
                <a:cs typeface="Gill Sans MT Light"/>
              </a:rPr>
              <a:t>caracterizar a partir de datos desagregados (</a:t>
            </a:r>
            <a:r>
              <a:rPr lang="es-ES" sz="1800" b="1" dirty="0" err="1">
                <a:solidFill>
                  <a:srgbClr val="283583"/>
                </a:solidFill>
                <a:latin typeface="Gill Sans MT Light"/>
                <a:cs typeface="Gill Sans MT Light"/>
              </a:rPr>
              <a:t>microdatos</a:t>
            </a:r>
            <a:r>
              <a:rPr lang="es-ES" sz="1800" dirty="0">
                <a:solidFill>
                  <a:srgbClr val="283583"/>
                </a:solidFill>
                <a:latin typeface="Gill Sans MT Light"/>
                <a:cs typeface="Gill Sans MT Light"/>
              </a:rPr>
              <a:t>), pero si quisiéramos comparar la situación real con cualquier otro escenario inventado, deberíamos definir el nuevo escenario simulado y someter a los agentes estudiados a las nuevas circunstancias para ver </a:t>
            </a:r>
            <a:r>
              <a:rPr lang="es-ES" sz="1800" dirty="0" smtClean="0">
                <a:solidFill>
                  <a:srgbClr val="283583"/>
                </a:solidFill>
                <a:latin typeface="Gill Sans MT Light"/>
                <a:cs typeface="Gill Sans MT Light"/>
              </a:rPr>
              <a:t>su impacto.</a:t>
            </a:r>
            <a:endParaRPr lang="es-ES" sz="1800" dirty="0" smtClean="0">
              <a:solidFill>
                <a:srgbClr val="283583"/>
              </a:solidFill>
              <a:latin typeface="Gill Sans MT Light"/>
              <a:cs typeface="Gill Sans MT Light"/>
            </a:endParaRPr>
          </a:p>
          <a:p>
            <a:pPr marL="180000" indent="-180000" algn="just">
              <a:lnSpc>
                <a:spcPts val="1500"/>
              </a:lnSpc>
              <a:spcAft>
                <a:spcPts val="400"/>
              </a:spcAft>
              <a:buFont typeface="Arial"/>
              <a:buChar char="•"/>
            </a:pPr>
            <a:endParaRPr lang="es-ES" sz="1400" dirty="0" smtClean="0">
              <a:solidFill>
                <a:srgbClr val="283583"/>
              </a:solidFill>
              <a:latin typeface="Gill Sans MT Light"/>
              <a:cs typeface="Gill Sans MT Light"/>
            </a:endParaRPr>
          </a:p>
          <a:p>
            <a:pPr marL="180000" indent="-180000" algn="just">
              <a:lnSpc>
                <a:spcPts val="1500"/>
              </a:lnSpc>
              <a:spcAft>
                <a:spcPts val="400"/>
              </a:spcAft>
              <a:buFont typeface="Arial"/>
              <a:buChar char="•"/>
            </a:pPr>
            <a:endParaRPr lang="en-US" sz="1400" dirty="0">
              <a:solidFill>
                <a:srgbClr val="283583"/>
              </a:solidFill>
              <a:latin typeface="Gill Sans MT Light"/>
              <a:cs typeface="Gill Sans MT Light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390525" y="1405161"/>
            <a:ext cx="9994354" cy="0"/>
          </a:xfrm>
          <a:prstGeom prst="line">
            <a:avLst/>
          </a:prstGeom>
          <a:ln w="12700">
            <a:solidFill>
              <a:srgbClr val="E9E8E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4 Rectángulo redondeado"/>
          <p:cNvSpPr/>
          <p:nvPr/>
        </p:nvSpPr>
        <p:spPr>
          <a:xfrm>
            <a:off x="7360543" y="2116932"/>
            <a:ext cx="2357438" cy="857250"/>
          </a:xfrm>
          <a:prstGeom prst="roundRect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80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8" name="5 Rectángulo redondeado"/>
          <p:cNvSpPr/>
          <p:nvPr/>
        </p:nvSpPr>
        <p:spPr>
          <a:xfrm>
            <a:off x="7431981" y="3402807"/>
            <a:ext cx="2357437" cy="857250"/>
          </a:xfrm>
          <a:prstGeom prst="roundRect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80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9" name="6 Rectángulo redondeado"/>
          <p:cNvSpPr/>
          <p:nvPr/>
        </p:nvSpPr>
        <p:spPr>
          <a:xfrm>
            <a:off x="7503418" y="4760119"/>
            <a:ext cx="2357438" cy="857250"/>
          </a:xfrm>
          <a:prstGeom prst="roundRect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80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0" name="7 CuadroTexto"/>
          <p:cNvSpPr txBox="1">
            <a:spLocks noChangeArrowheads="1"/>
          </p:cNvSpPr>
          <p:nvPr/>
        </p:nvSpPr>
        <p:spPr bwMode="auto">
          <a:xfrm>
            <a:off x="7503418" y="2431257"/>
            <a:ext cx="20716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s-ES">
                <a:solidFill>
                  <a:prstClr val="black"/>
                </a:solidFill>
                <a:latin typeface="Calibri" pitchFamily="34" charset="0"/>
              </a:rPr>
              <a:t>Microdatos</a:t>
            </a:r>
          </a:p>
        </p:txBody>
      </p:sp>
      <p:sp>
        <p:nvSpPr>
          <p:cNvPr id="12" name="9 CuadroTexto"/>
          <p:cNvSpPr txBox="1">
            <a:spLocks noChangeArrowheads="1"/>
          </p:cNvSpPr>
          <p:nvPr/>
        </p:nvSpPr>
        <p:spPr bwMode="auto">
          <a:xfrm>
            <a:off x="7574856" y="3480594"/>
            <a:ext cx="20002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s-ES">
                <a:solidFill>
                  <a:prstClr val="black"/>
                </a:solidFill>
                <a:latin typeface="Calibri" pitchFamily="34" charset="0"/>
              </a:rPr>
              <a:t>Modificación contexto</a:t>
            </a:r>
          </a:p>
        </p:txBody>
      </p:sp>
      <p:sp>
        <p:nvSpPr>
          <p:cNvPr id="13" name="10 CuadroTexto"/>
          <p:cNvSpPr txBox="1">
            <a:spLocks noChangeArrowheads="1"/>
          </p:cNvSpPr>
          <p:nvPr/>
        </p:nvSpPr>
        <p:spPr bwMode="auto">
          <a:xfrm>
            <a:off x="7646293" y="5033169"/>
            <a:ext cx="19288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s-ES">
                <a:solidFill>
                  <a:prstClr val="black"/>
                </a:solidFill>
                <a:latin typeface="Calibri" pitchFamily="34" charset="0"/>
              </a:rPr>
              <a:t>Consecuencias</a:t>
            </a:r>
          </a:p>
        </p:txBody>
      </p:sp>
      <p:sp>
        <p:nvSpPr>
          <p:cNvPr id="14" name="11 Flecha abajo"/>
          <p:cNvSpPr/>
          <p:nvPr/>
        </p:nvSpPr>
        <p:spPr>
          <a:xfrm>
            <a:off x="8432106" y="3045619"/>
            <a:ext cx="285750" cy="285750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80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7" name="12 Flecha abajo"/>
          <p:cNvSpPr/>
          <p:nvPr/>
        </p:nvSpPr>
        <p:spPr>
          <a:xfrm>
            <a:off x="8432106" y="4402932"/>
            <a:ext cx="285750" cy="285750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800">
              <a:solidFill>
                <a:sysClr val="window" lastClr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05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303759" y="965805"/>
            <a:ext cx="9619774" cy="45342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dirty="0" smtClean="0">
                <a:solidFill>
                  <a:srgbClr val="009FE3"/>
                </a:solidFill>
                <a:latin typeface="Gill Sans MT Light"/>
                <a:cs typeface="Gill Sans MT Light"/>
              </a:rPr>
              <a:t>PRINCIPAL VENTAJA</a:t>
            </a:r>
            <a:endParaRPr lang="en-US" dirty="0">
              <a:solidFill>
                <a:srgbClr val="009FE3"/>
              </a:solidFill>
              <a:latin typeface="Gill Sans MT Light"/>
              <a:cs typeface="Gill Sans MT Light"/>
            </a:endParaRPr>
          </a:p>
        </p:txBody>
      </p:sp>
      <p:sp>
        <p:nvSpPr>
          <p:cNvPr id="16" name="2 Marcador de contenido"/>
          <p:cNvSpPr txBox="1">
            <a:spLocks/>
          </p:cNvSpPr>
          <p:nvPr/>
        </p:nvSpPr>
        <p:spPr bwMode="auto">
          <a:xfrm>
            <a:off x="390525" y="1621185"/>
            <a:ext cx="9922346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117580" rIns="0" bIns="0" numCol="1" anchor="t" anchorCtr="0" compatLnSpc="1">
            <a:prstTxWarp prst="textNoShape">
              <a:avLst/>
            </a:prstTxWarp>
          </a:bodyPr>
          <a:lstStyle/>
          <a:p>
            <a:pPr marL="180000" indent="-180000" algn="just">
              <a:lnSpc>
                <a:spcPts val="1500"/>
              </a:lnSpc>
              <a:spcAft>
                <a:spcPts val="400"/>
              </a:spcAft>
              <a:buFont typeface="Arial"/>
              <a:buChar char="•"/>
            </a:pPr>
            <a:endParaRPr lang="es-ES" sz="2400" dirty="0" smtClean="0">
              <a:solidFill>
                <a:srgbClr val="283583"/>
              </a:solidFill>
              <a:latin typeface="Gill Sans MT Light"/>
              <a:cs typeface="Gill Sans MT Light"/>
            </a:endParaRPr>
          </a:p>
          <a:p>
            <a:pPr marL="180000" indent="-180000" algn="just">
              <a:lnSpc>
                <a:spcPts val="1500"/>
              </a:lnSpc>
              <a:spcAft>
                <a:spcPts val="400"/>
              </a:spcAft>
              <a:buFont typeface="Arial"/>
              <a:buChar char="•"/>
            </a:pPr>
            <a:r>
              <a:rPr lang="es-ES" sz="1800" dirty="0" smtClean="0">
                <a:solidFill>
                  <a:srgbClr val="283583"/>
                </a:solidFill>
                <a:latin typeface="Gill Sans MT Light"/>
                <a:cs typeface="Gill Sans MT Light"/>
              </a:rPr>
              <a:t>El </a:t>
            </a:r>
            <a:r>
              <a:rPr lang="es-ES" sz="1800" dirty="0">
                <a:solidFill>
                  <a:srgbClr val="283583"/>
                </a:solidFill>
                <a:latin typeface="Gill Sans MT Light"/>
                <a:cs typeface="Gill Sans MT Light"/>
              </a:rPr>
              <a:t>uso de muestras representativas de la población y la cantidad de datos que proporcionan </a:t>
            </a:r>
            <a:r>
              <a:rPr lang="es-ES" sz="1800" b="1" dirty="0">
                <a:solidFill>
                  <a:srgbClr val="283583"/>
                </a:solidFill>
                <a:latin typeface="Gill Sans MT Light"/>
                <a:cs typeface="Gill Sans MT Light"/>
              </a:rPr>
              <a:t>permite a los modelos de </a:t>
            </a:r>
            <a:r>
              <a:rPr lang="es-ES" sz="1800" b="1" dirty="0" err="1">
                <a:solidFill>
                  <a:srgbClr val="283583"/>
                </a:solidFill>
                <a:latin typeface="Gill Sans MT Light"/>
                <a:cs typeface="Gill Sans MT Light"/>
              </a:rPr>
              <a:t>microsimulación</a:t>
            </a:r>
            <a:r>
              <a:rPr lang="es-ES" sz="1800" b="1" dirty="0">
                <a:solidFill>
                  <a:srgbClr val="283583"/>
                </a:solidFill>
                <a:latin typeface="Gill Sans MT Light"/>
                <a:cs typeface="Gill Sans MT Light"/>
              </a:rPr>
              <a:t> comparar políticas alternativas de ingreso y gasto público</a:t>
            </a:r>
            <a:r>
              <a:rPr lang="es-ES" sz="1800" dirty="0">
                <a:solidFill>
                  <a:srgbClr val="283583"/>
                </a:solidFill>
                <a:latin typeface="Gill Sans MT Light"/>
                <a:cs typeface="Gill Sans MT Light"/>
              </a:rPr>
              <a:t> con gran precisión en términos de </a:t>
            </a:r>
            <a:r>
              <a:rPr lang="es-ES" sz="1800" b="1" dirty="0">
                <a:solidFill>
                  <a:srgbClr val="283583"/>
                </a:solidFill>
                <a:latin typeface="Gill Sans MT Light"/>
                <a:cs typeface="Gill Sans MT Light"/>
              </a:rPr>
              <a:t>recaudación, equidad y eficiencia</a:t>
            </a:r>
            <a:r>
              <a:rPr lang="es-ES" sz="1800" dirty="0" smtClean="0">
                <a:solidFill>
                  <a:srgbClr val="283583"/>
                </a:solidFill>
                <a:latin typeface="Gill Sans MT Light"/>
                <a:cs typeface="Gill Sans MT Light"/>
              </a:rPr>
              <a:t>.</a:t>
            </a:r>
          </a:p>
          <a:p>
            <a:pPr marL="180000" indent="-180000" algn="just">
              <a:lnSpc>
                <a:spcPts val="1500"/>
              </a:lnSpc>
              <a:spcAft>
                <a:spcPts val="400"/>
              </a:spcAft>
              <a:buFont typeface="Arial"/>
              <a:buChar char="•"/>
            </a:pPr>
            <a:endParaRPr lang="es-ES" sz="1800" dirty="0" smtClean="0">
              <a:solidFill>
                <a:srgbClr val="283583"/>
              </a:solidFill>
              <a:latin typeface="Gill Sans MT Light"/>
              <a:cs typeface="Gill Sans MT Light"/>
            </a:endParaRPr>
          </a:p>
          <a:p>
            <a:pPr marL="180000" indent="-180000" algn="just">
              <a:lnSpc>
                <a:spcPts val="1500"/>
              </a:lnSpc>
              <a:spcAft>
                <a:spcPts val="400"/>
              </a:spcAft>
              <a:buFont typeface="Arial"/>
              <a:buChar char="•"/>
            </a:pPr>
            <a:endParaRPr lang="es-ES" sz="1800" dirty="0" smtClean="0">
              <a:solidFill>
                <a:srgbClr val="283583"/>
              </a:solidFill>
              <a:latin typeface="Gill Sans MT Light"/>
              <a:cs typeface="Gill Sans MT Light"/>
            </a:endParaRPr>
          </a:p>
          <a:p>
            <a:pPr marL="180000" indent="-180000" algn="just">
              <a:lnSpc>
                <a:spcPts val="1500"/>
              </a:lnSpc>
              <a:spcAft>
                <a:spcPts val="400"/>
              </a:spcAft>
            </a:pPr>
            <a:endParaRPr lang="es-ES" sz="1800" dirty="0" smtClean="0">
              <a:solidFill>
                <a:srgbClr val="283583"/>
              </a:solidFill>
              <a:latin typeface="Gill Sans MT Light"/>
              <a:cs typeface="Gill Sans MT Light"/>
            </a:endParaRPr>
          </a:p>
          <a:p>
            <a:pPr marL="180000" indent="-180000" algn="just">
              <a:lnSpc>
                <a:spcPts val="1500"/>
              </a:lnSpc>
              <a:spcAft>
                <a:spcPts val="400"/>
              </a:spcAft>
            </a:pPr>
            <a:endParaRPr lang="es-ES" sz="1800" dirty="0" smtClean="0">
              <a:solidFill>
                <a:srgbClr val="283583"/>
              </a:solidFill>
              <a:latin typeface="Gill Sans MT Light"/>
              <a:cs typeface="Gill Sans MT Light"/>
            </a:endParaRPr>
          </a:p>
          <a:p>
            <a:pPr marL="180000" indent="-180000" algn="just">
              <a:lnSpc>
                <a:spcPts val="1500"/>
              </a:lnSpc>
              <a:spcAft>
                <a:spcPts val="400"/>
              </a:spcAft>
              <a:buFont typeface="Arial"/>
              <a:buChar char="•"/>
            </a:pPr>
            <a:r>
              <a:rPr lang="es-ES" sz="1800" dirty="0" smtClean="0">
                <a:solidFill>
                  <a:srgbClr val="283583"/>
                </a:solidFill>
                <a:latin typeface="Gill Sans MT Light"/>
                <a:cs typeface="Gill Sans MT Light"/>
              </a:rPr>
              <a:t>Estas herramientas son </a:t>
            </a:r>
            <a:r>
              <a:rPr lang="es-ES" sz="1800" b="1" dirty="0" smtClean="0">
                <a:solidFill>
                  <a:srgbClr val="283583"/>
                </a:solidFill>
                <a:latin typeface="Gill Sans MT Light"/>
                <a:cs typeface="Gill Sans MT Light"/>
              </a:rPr>
              <a:t>esenciales para una correcta toma de decisiones por parte del sector público</a:t>
            </a:r>
            <a:r>
              <a:rPr lang="es-ES" sz="1800" dirty="0" smtClean="0">
                <a:solidFill>
                  <a:srgbClr val="283583"/>
                </a:solidFill>
                <a:latin typeface="Gill Sans MT Light"/>
                <a:cs typeface="Gill Sans MT Light"/>
              </a:rPr>
              <a:t> y, por ello mismo, están a disposición de todos los Centros directivos implicados. </a:t>
            </a:r>
            <a:r>
              <a:rPr lang="es-ES" sz="1800" dirty="0" smtClean="0">
                <a:solidFill>
                  <a:srgbClr val="283583"/>
                </a:solidFill>
                <a:latin typeface="Gill Sans MT Light"/>
                <a:cs typeface="Gill Sans MT Light"/>
              </a:rPr>
              <a:t>El Instituto de Estudios Fiscales </a:t>
            </a:r>
            <a:r>
              <a:rPr lang="es-ES" sz="1800" dirty="0" smtClean="0">
                <a:solidFill>
                  <a:srgbClr val="283583"/>
                </a:solidFill>
                <a:latin typeface="Gill Sans MT Light"/>
                <a:cs typeface="Gill Sans MT Light"/>
              </a:rPr>
              <a:t>ofrece una conexión directa y permanente a la Dirección General de Tributos y al Departamento de Estudios de la Agencia </a:t>
            </a:r>
            <a:r>
              <a:rPr lang="es-ES" sz="1800" dirty="0" smtClean="0">
                <a:solidFill>
                  <a:srgbClr val="283583"/>
                </a:solidFill>
                <a:latin typeface="Gill Sans MT Light"/>
                <a:cs typeface="Gill Sans MT Light"/>
              </a:rPr>
              <a:t>Tributaria, Comunidades Autónomas, Entidades Locales, etc.</a:t>
            </a:r>
            <a:endParaRPr lang="es-ES" sz="1800" dirty="0" smtClean="0">
              <a:solidFill>
                <a:srgbClr val="283583"/>
              </a:solidFill>
              <a:latin typeface="Gill Sans MT Light"/>
              <a:cs typeface="Gill Sans MT Light"/>
            </a:endParaRPr>
          </a:p>
          <a:p>
            <a:pPr marL="180000" indent="-180000" algn="just">
              <a:lnSpc>
                <a:spcPts val="1500"/>
              </a:lnSpc>
              <a:spcAft>
                <a:spcPts val="400"/>
              </a:spcAft>
              <a:buFont typeface="Arial"/>
              <a:buChar char="•"/>
            </a:pPr>
            <a:endParaRPr lang="es-ES" sz="1400" dirty="0">
              <a:solidFill>
                <a:srgbClr val="283583"/>
              </a:solidFill>
              <a:latin typeface="Gill Sans MT Light"/>
              <a:cs typeface="Gill Sans MT Light"/>
            </a:endParaRPr>
          </a:p>
          <a:p>
            <a:pPr marL="180000" indent="-180000" algn="just">
              <a:lnSpc>
                <a:spcPts val="1500"/>
              </a:lnSpc>
              <a:spcAft>
                <a:spcPts val="400"/>
              </a:spcAft>
              <a:buFont typeface="Arial"/>
              <a:buChar char="•"/>
            </a:pPr>
            <a:endParaRPr lang="es-ES" sz="1400" dirty="0">
              <a:solidFill>
                <a:srgbClr val="283583"/>
              </a:solidFill>
              <a:latin typeface="Gill Sans MT Light"/>
              <a:cs typeface="Gill Sans MT Light"/>
            </a:endParaRPr>
          </a:p>
          <a:p>
            <a:pPr marL="180000" indent="-180000" algn="just">
              <a:lnSpc>
                <a:spcPts val="1500"/>
              </a:lnSpc>
              <a:spcAft>
                <a:spcPts val="400"/>
              </a:spcAft>
              <a:buFont typeface="Arial"/>
              <a:buChar char="•"/>
            </a:pPr>
            <a:endParaRPr lang="es-ES" sz="1400" dirty="0">
              <a:solidFill>
                <a:srgbClr val="283583"/>
              </a:solidFill>
              <a:latin typeface="Gill Sans MT Light"/>
              <a:cs typeface="Gill Sans MT Light"/>
            </a:endParaRPr>
          </a:p>
          <a:p>
            <a:pPr marL="180000" indent="-180000" algn="just">
              <a:lnSpc>
                <a:spcPts val="1500"/>
              </a:lnSpc>
              <a:spcAft>
                <a:spcPts val="400"/>
              </a:spcAft>
              <a:buFont typeface="Arial"/>
              <a:buChar char="•"/>
            </a:pPr>
            <a:endParaRPr lang="es-ES" sz="1400" dirty="0" smtClean="0">
              <a:solidFill>
                <a:srgbClr val="283583"/>
              </a:solidFill>
              <a:latin typeface="Gill Sans MT Light"/>
              <a:cs typeface="Gill Sans MT Light"/>
            </a:endParaRPr>
          </a:p>
          <a:p>
            <a:pPr marL="180000" indent="-180000" algn="just">
              <a:lnSpc>
                <a:spcPts val="1500"/>
              </a:lnSpc>
              <a:spcAft>
                <a:spcPts val="400"/>
              </a:spcAft>
              <a:buFont typeface="Arial"/>
              <a:buChar char="•"/>
            </a:pPr>
            <a:endParaRPr lang="en-US" sz="1400" dirty="0">
              <a:solidFill>
                <a:srgbClr val="283583"/>
              </a:solidFill>
              <a:latin typeface="Gill Sans MT Light"/>
              <a:cs typeface="Gill Sans MT Light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390525" y="1405161"/>
            <a:ext cx="9994354" cy="0"/>
          </a:xfrm>
          <a:prstGeom prst="line">
            <a:avLst/>
          </a:prstGeom>
          <a:ln w="12700">
            <a:solidFill>
              <a:srgbClr val="E9E8E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9294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303759" y="965805"/>
            <a:ext cx="9619774" cy="45342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dirty="0" smtClean="0">
                <a:solidFill>
                  <a:srgbClr val="009FE3"/>
                </a:solidFill>
                <a:latin typeface="Gill Sans MT Light"/>
                <a:cs typeface="Gill Sans MT Light"/>
              </a:rPr>
              <a:t>TIPOLOGÍA</a:t>
            </a:r>
            <a:endParaRPr lang="en-US" dirty="0">
              <a:solidFill>
                <a:srgbClr val="009FE3"/>
              </a:solidFill>
              <a:latin typeface="Gill Sans MT Light"/>
              <a:cs typeface="Gill Sans MT Light"/>
            </a:endParaRPr>
          </a:p>
        </p:txBody>
      </p:sp>
      <p:sp>
        <p:nvSpPr>
          <p:cNvPr id="16" name="2 Marcador de contenido"/>
          <p:cNvSpPr txBox="1">
            <a:spLocks/>
          </p:cNvSpPr>
          <p:nvPr/>
        </p:nvSpPr>
        <p:spPr bwMode="auto">
          <a:xfrm>
            <a:off x="390524" y="1537459"/>
            <a:ext cx="4997177" cy="3036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117580" rIns="0" bIns="0" numCol="1" anchor="t" anchorCtr="0" compatLnSpc="1">
            <a:prstTxWarp prst="textNoShape">
              <a:avLst/>
            </a:prstTxWarp>
          </a:bodyPr>
          <a:lstStyle/>
          <a:p>
            <a:pPr lvl="0" algn="just">
              <a:lnSpc>
                <a:spcPts val="1500"/>
              </a:lnSpc>
              <a:spcAft>
                <a:spcPts val="400"/>
              </a:spcAft>
            </a:pPr>
            <a:r>
              <a:rPr lang="es-ES" sz="1400" b="1" u="sng" dirty="0" smtClean="0">
                <a:solidFill>
                  <a:srgbClr val="283583"/>
                </a:solidFill>
                <a:latin typeface="Gill Sans MT Light"/>
                <a:cs typeface="Gill Sans MT Light"/>
              </a:rPr>
              <a:t>A.- Atendiendo </a:t>
            </a:r>
            <a:r>
              <a:rPr lang="es-ES" sz="1400" b="1" u="sng" dirty="0">
                <a:solidFill>
                  <a:srgbClr val="283583"/>
                </a:solidFill>
                <a:latin typeface="Gill Sans MT Light"/>
                <a:cs typeface="Gill Sans MT Light"/>
              </a:rPr>
              <a:t>a la actualización de los </a:t>
            </a:r>
            <a:r>
              <a:rPr lang="es-ES" sz="1400" b="1" u="sng" dirty="0" smtClean="0">
                <a:solidFill>
                  <a:srgbClr val="283583"/>
                </a:solidFill>
                <a:latin typeface="Gill Sans MT Light"/>
                <a:cs typeface="Gill Sans MT Light"/>
              </a:rPr>
              <a:t>datos:</a:t>
            </a:r>
          </a:p>
          <a:p>
            <a:pPr lvl="0" algn="just">
              <a:lnSpc>
                <a:spcPts val="1500"/>
              </a:lnSpc>
              <a:spcAft>
                <a:spcPts val="400"/>
              </a:spcAft>
            </a:pPr>
            <a:endParaRPr lang="es-ES" sz="1400" b="1" u="sng" dirty="0">
              <a:solidFill>
                <a:srgbClr val="283583"/>
              </a:solidFill>
              <a:latin typeface="Gill Sans MT Light"/>
              <a:cs typeface="Gill Sans MT Light"/>
            </a:endParaRPr>
          </a:p>
          <a:p>
            <a:pPr marL="285750" lvl="0" indent="-285750" algn="just">
              <a:lnSpc>
                <a:spcPts val="1500"/>
              </a:lnSpc>
              <a:spcAft>
                <a:spcPts val="400"/>
              </a:spcAft>
              <a:buFont typeface="Wingdings" pitchFamily="2" charset="2"/>
              <a:buChar char="v"/>
            </a:pPr>
            <a:r>
              <a:rPr lang="es-ES" sz="1400" b="1" dirty="0" smtClean="0">
                <a:solidFill>
                  <a:srgbClr val="283583"/>
                </a:solidFill>
                <a:latin typeface="Gill Sans MT Light"/>
                <a:cs typeface="Gill Sans MT Light"/>
              </a:rPr>
              <a:t>ESTÁTICOS</a:t>
            </a:r>
            <a:r>
              <a:rPr lang="es-ES" sz="1400" dirty="0">
                <a:solidFill>
                  <a:srgbClr val="283583"/>
                </a:solidFill>
                <a:latin typeface="Gill Sans MT Light"/>
                <a:cs typeface="Gill Sans MT Light"/>
              </a:rPr>
              <a:t>: La población sobre la que se estudian los efectos de la reforma no se modifica en el tiempo</a:t>
            </a:r>
            <a:r>
              <a:rPr lang="es-ES" sz="1400" dirty="0" smtClean="0">
                <a:solidFill>
                  <a:srgbClr val="283583"/>
                </a:solidFill>
                <a:latin typeface="Gill Sans MT Light"/>
                <a:cs typeface="Gill Sans MT Light"/>
              </a:rPr>
              <a:t>.</a:t>
            </a:r>
          </a:p>
          <a:p>
            <a:pPr marL="285750" lvl="0" indent="-285750" algn="just">
              <a:lnSpc>
                <a:spcPts val="1500"/>
              </a:lnSpc>
              <a:spcAft>
                <a:spcPts val="400"/>
              </a:spcAft>
              <a:buFont typeface="Wingdings" pitchFamily="2" charset="2"/>
              <a:buChar char="v"/>
            </a:pPr>
            <a:endParaRPr lang="es-ES" sz="1400" dirty="0">
              <a:solidFill>
                <a:srgbClr val="283583"/>
              </a:solidFill>
              <a:latin typeface="Gill Sans MT Light"/>
              <a:cs typeface="Gill Sans MT Light"/>
            </a:endParaRPr>
          </a:p>
          <a:p>
            <a:pPr marL="285750" indent="-285750" algn="just">
              <a:lnSpc>
                <a:spcPts val="1500"/>
              </a:lnSpc>
              <a:spcAft>
                <a:spcPts val="400"/>
              </a:spcAft>
              <a:buFont typeface="Wingdings" pitchFamily="2" charset="2"/>
              <a:buChar char="v"/>
            </a:pPr>
            <a:r>
              <a:rPr lang="es-ES" sz="1400" b="1" dirty="0">
                <a:solidFill>
                  <a:srgbClr val="283583"/>
                </a:solidFill>
                <a:latin typeface="Gill Sans MT Light"/>
                <a:cs typeface="Gill Sans MT Light"/>
              </a:rPr>
              <a:t>DINÁMICOS</a:t>
            </a:r>
            <a:r>
              <a:rPr lang="es-ES" sz="1400" dirty="0">
                <a:solidFill>
                  <a:srgbClr val="283583"/>
                </a:solidFill>
                <a:latin typeface="Gill Sans MT Light"/>
                <a:cs typeface="Gill Sans MT Light"/>
              </a:rPr>
              <a:t>: La población objeto de estudio se somete a un proceso de envejecimiento. A su vez, se dividen en:</a:t>
            </a:r>
          </a:p>
          <a:p>
            <a:pPr marL="677754" lvl="1" indent="-180000" algn="just">
              <a:lnSpc>
                <a:spcPts val="1500"/>
              </a:lnSpc>
              <a:spcAft>
                <a:spcPts val="400"/>
              </a:spcAft>
              <a:buFont typeface="Arial"/>
              <a:buChar char="•"/>
            </a:pPr>
            <a:r>
              <a:rPr lang="es-ES" sz="1400" dirty="0" smtClean="0">
                <a:solidFill>
                  <a:srgbClr val="283583"/>
                </a:solidFill>
                <a:latin typeface="Gill Sans MT Light"/>
                <a:cs typeface="Gill Sans MT Light"/>
              </a:rPr>
              <a:t>POBLACIONALES</a:t>
            </a:r>
            <a:r>
              <a:rPr lang="es-ES" sz="1400" dirty="0">
                <a:solidFill>
                  <a:srgbClr val="283583"/>
                </a:solidFill>
                <a:latin typeface="Gill Sans MT Light"/>
                <a:cs typeface="Gill Sans MT Light"/>
              </a:rPr>
              <a:t>: Se envejece toda la población</a:t>
            </a:r>
          </a:p>
          <a:p>
            <a:pPr marL="677754" lvl="1" indent="-180000" algn="just">
              <a:lnSpc>
                <a:spcPts val="1500"/>
              </a:lnSpc>
              <a:spcAft>
                <a:spcPts val="400"/>
              </a:spcAft>
              <a:buFont typeface="Arial"/>
              <a:buChar char="•"/>
            </a:pPr>
            <a:r>
              <a:rPr lang="es-ES" sz="1400" dirty="0" smtClean="0">
                <a:solidFill>
                  <a:srgbClr val="283583"/>
                </a:solidFill>
                <a:latin typeface="Gill Sans MT Light"/>
                <a:cs typeface="Gill Sans MT Light"/>
              </a:rPr>
              <a:t>POR </a:t>
            </a:r>
            <a:r>
              <a:rPr lang="es-ES" sz="1400" dirty="0">
                <a:solidFill>
                  <a:srgbClr val="283583"/>
                </a:solidFill>
                <a:latin typeface="Gill Sans MT Light"/>
                <a:cs typeface="Gill Sans MT Light"/>
              </a:rPr>
              <a:t>COHORTES: Solamente la población objeto de estudio </a:t>
            </a:r>
            <a:r>
              <a:rPr lang="es-ES" sz="1400" dirty="0" smtClean="0">
                <a:solidFill>
                  <a:srgbClr val="283583"/>
                </a:solidFill>
                <a:latin typeface="Gill Sans MT Light"/>
                <a:cs typeface="Gill Sans MT Light"/>
              </a:rPr>
              <a:t>envejece.</a:t>
            </a:r>
          </a:p>
          <a:p>
            <a:pPr marL="677754" lvl="1" indent="-180000" algn="just">
              <a:lnSpc>
                <a:spcPts val="1500"/>
              </a:lnSpc>
              <a:spcAft>
                <a:spcPts val="400"/>
              </a:spcAft>
              <a:buFont typeface="Arial"/>
              <a:buChar char="•"/>
            </a:pPr>
            <a:endParaRPr lang="es-ES" sz="1400" dirty="0">
              <a:solidFill>
                <a:srgbClr val="283583"/>
              </a:solidFill>
              <a:latin typeface="Gill Sans MT Light"/>
              <a:cs typeface="Gill Sans MT Light"/>
            </a:endParaRPr>
          </a:p>
          <a:p>
            <a:pPr marL="285750" indent="-285750" algn="just">
              <a:lnSpc>
                <a:spcPts val="1500"/>
              </a:lnSpc>
              <a:spcAft>
                <a:spcPts val="400"/>
              </a:spcAft>
            </a:pPr>
            <a:r>
              <a:rPr lang="es-ES" sz="1400" dirty="0" smtClean="0">
                <a:solidFill>
                  <a:srgbClr val="283583"/>
                </a:solidFill>
                <a:latin typeface="Gill Sans MT Light"/>
                <a:cs typeface="Gill Sans MT Light"/>
              </a:rPr>
              <a:t>	y/o </a:t>
            </a:r>
            <a:r>
              <a:rPr lang="es-ES" sz="1400" dirty="0">
                <a:solidFill>
                  <a:srgbClr val="283583"/>
                </a:solidFill>
                <a:latin typeface="Gill Sans MT Light"/>
                <a:cs typeface="Gill Sans MT Light"/>
              </a:rPr>
              <a:t>los datos de la muestra sufren una actualización monetaria (PIB, IPC</a:t>
            </a:r>
            <a:r>
              <a:rPr lang="es-ES" sz="1400" dirty="0" smtClean="0">
                <a:solidFill>
                  <a:srgbClr val="283583"/>
                </a:solidFill>
                <a:latin typeface="Gill Sans MT Light"/>
                <a:cs typeface="Gill Sans MT Light"/>
              </a:rPr>
              <a:t>).</a:t>
            </a:r>
            <a:endParaRPr lang="es-ES" sz="1400" dirty="0">
              <a:solidFill>
                <a:srgbClr val="283583"/>
              </a:solidFill>
              <a:latin typeface="Gill Sans MT Light"/>
              <a:cs typeface="Gill Sans MT Light"/>
            </a:endParaRPr>
          </a:p>
          <a:p>
            <a:pPr marL="180000" indent="-180000" algn="just">
              <a:lnSpc>
                <a:spcPts val="1500"/>
              </a:lnSpc>
              <a:spcAft>
                <a:spcPts val="400"/>
              </a:spcAft>
              <a:buFont typeface="Arial"/>
              <a:buChar char="•"/>
            </a:pPr>
            <a:endParaRPr lang="es-ES" sz="1400" dirty="0">
              <a:solidFill>
                <a:srgbClr val="283583"/>
              </a:solidFill>
              <a:latin typeface="Gill Sans MT Light"/>
              <a:cs typeface="Gill Sans MT Light"/>
            </a:endParaRPr>
          </a:p>
          <a:p>
            <a:pPr marL="180000" indent="-180000" algn="just">
              <a:lnSpc>
                <a:spcPts val="1500"/>
              </a:lnSpc>
              <a:spcAft>
                <a:spcPts val="400"/>
              </a:spcAft>
              <a:buFont typeface="Arial"/>
              <a:buChar char="•"/>
            </a:pPr>
            <a:endParaRPr lang="es-ES" sz="1400" dirty="0" smtClean="0">
              <a:solidFill>
                <a:srgbClr val="283583"/>
              </a:solidFill>
              <a:latin typeface="Gill Sans MT Light"/>
              <a:cs typeface="Gill Sans MT Light"/>
            </a:endParaRPr>
          </a:p>
          <a:p>
            <a:pPr marL="180000" indent="-180000" algn="just">
              <a:lnSpc>
                <a:spcPts val="1500"/>
              </a:lnSpc>
              <a:spcAft>
                <a:spcPts val="400"/>
              </a:spcAft>
              <a:buFont typeface="Arial"/>
              <a:buChar char="•"/>
            </a:pPr>
            <a:endParaRPr lang="en-US" sz="1400" dirty="0">
              <a:solidFill>
                <a:srgbClr val="283583"/>
              </a:solidFill>
              <a:latin typeface="Gill Sans MT Light"/>
              <a:cs typeface="Gill Sans MT Light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390525" y="1405161"/>
            <a:ext cx="9994354" cy="0"/>
          </a:xfrm>
          <a:prstGeom prst="line">
            <a:avLst/>
          </a:prstGeom>
          <a:ln w="12700">
            <a:solidFill>
              <a:srgbClr val="E9E8E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2 Marcador de contenido"/>
          <p:cNvSpPr txBox="1">
            <a:spLocks/>
          </p:cNvSpPr>
          <p:nvPr/>
        </p:nvSpPr>
        <p:spPr bwMode="auto">
          <a:xfrm>
            <a:off x="5776367" y="1537459"/>
            <a:ext cx="4752528" cy="3180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117580" rIns="0" bIns="0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ts val="1500"/>
              </a:lnSpc>
              <a:spcAft>
                <a:spcPts val="400"/>
              </a:spcAft>
            </a:pPr>
            <a:r>
              <a:rPr lang="es-ES" sz="1400" b="1" u="sng" dirty="0" smtClean="0">
                <a:solidFill>
                  <a:srgbClr val="283583"/>
                </a:solidFill>
                <a:latin typeface="Gill Sans MT Light"/>
                <a:cs typeface="Gill Sans MT Light"/>
              </a:rPr>
              <a:t>B.- Según </a:t>
            </a:r>
            <a:r>
              <a:rPr lang="es-ES" sz="1400" b="1" u="sng" dirty="0">
                <a:solidFill>
                  <a:srgbClr val="283583"/>
                </a:solidFill>
                <a:latin typeface="Gill Sans MT Light"/>
                <a:cs typeface="Gill Sans MT Light"/>
              </a:rPr>
              <a:t>se incorpore respuesta de los agentes</a:t>
            </a:r>
            <a:r>
              <a:rPr lang="es-ES" sz="1400" b="1" u="sng" dirty="0" smtClean="0">
                <a:solidFill>
                  <a:srgbClr val="283583"/>
                </a:solidFill>
                <a:latin typeface="Gill Sans MT Light"/>
                <a:cs typeface="Gill Sans MT Light"/>
              </a:rPr>
              <a:t>:</a:t>
            </a:r>
          </a:p>
          <a:p>
            <a:pPr algn="just">
              <a:lnSpc>
                <a:spcPts val="1500"/>
              </a:lnSpc>
              <a:spcAft>
                <a:spcPts val="400"/>
              </a:spcAft>
            </a:pPr>
            <a:endParaRPr lang="es-ES" sz="1400" b="1" u="sng" dirty="0">
              <a:solidFill>
                <a:srgbClr val="283583"/>
              </a:solidFill>
              <a:latin typeface="Gill Sans MT Light"/>
              <a:cs typeface="Gill Sans MT Light"/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es-ES" sz="1400" b="1" dirty="0">
                <a:solidFill>
                  <a:srgbClr val="283583"/>
                </a:solidFill>
                <a:latin typeface="Gill Sans MT Light"/>
                <a:cs typeface="Gill Sans MT Light"/>
              </a:rPr>
              <a:t>SIN COMPORTAMIENTO</a:t>
            </a:r>
            <a:r>
              <a:rPr lang="es-ES" sz="1400" dirty="0">
                <a:solidFill>
                  <a:srgbClr val="283583"/>
                </a:solidFill>
                <a:latin typeface="Gill Sans MT Light"/>
                <a:cs typeface="Gill Sans MT Light"/>
              </a:rPr>
              <a:t>: También estáticos o aritméticos. Supone que los agentes no alteran su comportamiento. Los efectos son los del “día después” del cambio. No contemplan la reacción de los individuos ante los cambios. </a:t>
            </a:r>
            <a:endParaRPr lang="es-ES" sz="1400" dirty="0" smtClean="0">
              <a:solidFill>
                <a:srgbClr val="283583"/>
              </a:solidFill>
              <a:latin typeface="Gill Sans MT Light"/>
              <a:cs typeface="Gill Sans MT Light"/>
            </a:endParaRPr>
          </a:p>
          <a:p>
            <a:pPr marL="285750" indent="-285750" algn="just">
              <a:buFont typeface="Wingdings" pitchFamily="2" charset="2"/>
              <a:buChar char="v"/>
            </a:pPr>
            <a:endParaRPr lang="es-ES" sz="1400" dirty="0">
              <a:solidFill>
                <a:srgbClr val="283583"/>
              </a:solidFill>
              <a:latin typeface="Gill Sans MT Light"/>
              <a:cs typeface="Gill Sans MT Light"/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es-ES" sz="1400" b="1" dirty="0">
                <a:solidFill>
                  <a:srgbClr val="283583"/>
                </a:solidFill>
                <a:latin typeface="Gill Sans MT Light"/>
                <a:cs typeface="Gill Sans MT Light"/>
              </a:rPr>
              <a:t>CON COMPORTAMIENTO</a:t>
            </a:r>
            <a:r>
              <a:rPr lang="es-ES" sz="1400" dirty="0">
                <a:solidFill>
                  <a:srgbClr val="283583"/>
                </a:solidFill>
                <a:latin typeface="Gill Sans MT Light"/>
                <a:cs typeface="Gill Sans MT Light"/>
              </a:rPr>
              <a:t>: Incluye efectos de segundo orden añadidos a los del día después, al ajustar los agentes sus decisiones de gasto y oferta de trabajo. Predicen reacciones de los individuos (oferta de trabajo, ahorro…)</a:t>
            </a:r>
          </a:p>
          <a:p>
            <a:pPr marL="180000" indent="-180000" algn="just">
              <a:lnSpc>
                <a:spcPts val="1500"/>
              </a:lnSpc>
              <a:spcAft>
                <a:spcPts val="400"/>
              </a:spcAft>
              <a:buFont typeface="Arial"/>
              <a:buChar char="•"/>
            </a:pPr>
            <a:endParaRPr lang="es-ES" sz="1400" dirty="0">
              <a:solidFill>
                <a:srgbClr val="283583"/>
              </a:solidFill>
              <a:latin typeface="Gill Sans MT Light"/>
              <a:cs typeface="Gill Sans MT Light"/>
            </a:endParaRPr>
          </a:p>
          <a:p>
            <a:pPr marL="180000" indent="-180000" algn="just">
              <a:lnSpc>
                <a:spcPts val="1500"/>
              </a:lnSpc>
              <a:spcAft>
                <a:spcPts val="400"/>
              </a:spcAft>
              <a:buFont typeface="Arial"/>
              <a:buChar char="•"/>
            </a:pPr>
            <a:endParaRPr lang="en-US" sz="1400" dirty="0">
              <a:solidFill>
                <a:srgbClr val="283583"/>
              </a:solidFill>
              <a:latin typeface="Gill Sans MT Light"/>
              <a:cs typeface="Gill Sans MT Light"/>
            </a:endParaRPr>
          </a:p>
        </p:txBody>
      </p:sp>
      <p:sp>
        <p:nvSpPr>
          <p:cNvPr id="18" name="2 Marcador de contenido"/>
          <p:cNvSpPr txBox="1">
            <a:spLocks/>
          </p:cNvSpPr>
          <p:nvPr/>
        </p:nvSpPr>
        <p:spPr bwMode="auto">
          <a:xfrm>
            <a:off x="2247975" y="5272236"/>
            <a:ext cx="7776864" cy="1531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117580" rIns="0" bIns="0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ts val="1500"/>
              </a:lnSpc>
              <a:spcAft>
                <a:spcPts val="400"/>
              </a:spcAft>
            </a:pPr>
            <a:r>
              <a:rPr lang="es-ES" sz="1400" b="1" u="sng" dirty="0">
                <a:solidFill>
                  <a:srgbClr val="283583"/>
                </a:solidFill>
                <a:latin typeface="Gill Sans MT Light"/>
                <a:cs typeface="Gill Sans MT Light"/>
              </a:rPr>
              <a:t>C</a:t>
            </a:r>
            <a:r>
              <a:rPr lang="es-ES" sz="1400" b="1" u="sng" dirty="0" smtClean="0">
                <a:solidFill>
                  <a:srgbClr val="283583"/>
                </a:solidFill>
                <a:latin typeface="Gill Sans MT Light"/>
                <a:cs typeface="Gill Sans MT Light"/>
              </a:rPr>
              <a:t>.- Según la política a estudiar:</a:t>
            </a:r>
          </a:p>
          <a:p>
            <a:pPr algn="just">
              <a:lnSpc>
                <a:spcPts val="1500"/>
              </a:lnSpc>
              <a:spcAft>
                <a:spcPts val="400"/>
              </a:spcAft>
            </a:pPr>
            <a:endParaRPr lang="es-ES" sz="1400" b="1" u="sng" dirty="0">
              <a:solidFill>
                <a:srgbClr val="283583"/>
              </a:solidFill>
              <a:latin typeface="Gill Sans MT Light"/>
              <a:cs typeface="Gill Sans MT Light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s-ES" sz="1400" b="1" dirty="0" smtClean="0">
                <a:solidFill>
                  <a:srgbClr val="283583"/>
                </a:solidFill>
                <a:latin typeface="Gill Sans MT Light"/>
                <a:cs typeface="Gill Sans MT Light"/>
              </a:rPr>
              <a:t>MODELOS </a:t>
            </a:r>
            <a:r>
              <a:rPr lang="es-ES" sz="1400" b="1" dirty="0">
                <a:solidFill>
                  <a:srgbClr val="283583"/>
                </a:solidFill>
                <a:latin typeface="Gill Sans MT Light"/>
                <a:cs typeface="Gill Sans MT Light"/>
              </a:rPr>
              <a:t>PARTICULARES</a:t>
            </a:r>
            <a:r>
              <a:rPr lang="es-ES" sz="1400" dirty="0">
                <a:solidFill>
                  <a:srgbClr val="283583"/>
                </a:solidFill>
                <a:latin typeface="Gill Sans MT Light"/>
                <a:cs typeface="Gill Sans MT Light"/>
              </a:rPr>
              <a:t>: simulan una política específica de ingreso o gasto público. </a:t>
            </a:r>
            <a:endParaRPr lang="es-ES" sz="1400" dirty="0" smtClean="0">
              <a:solidFill>
                <a:srgbClr val="283583"/>
              </a:solidFill>
              <a:latin typeface="Gill Sans MT Light"/>
              <a:cs typeface="Gill Sans MT Light"/>
            </a:endParaRPr>
          </a:p>
          <a:p>
            <a:pPr marL="285750" indent="-285750">
              <a:buFont typeface="Wingdings" pitchFamily="2" charset="2"/>
              <a:buChar char="v"/>
            </a:pPr>
            <a:endParaRPr lang="es-ES" sz="1400" dirty="0">
              <a:solidFill>
                <a:srgbClr val="283583"/>
              </a:solidFill>
              <a:latin typeface="Gill Sans MT Light"/>
              <a:cs typeface="Gill Sans MT Light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s-ES" sz="1400" b="1" dirty="0">
                <a:solidFill>
                  <a:srgbClr val="283583"/>
                </a:solidFill>
                <a:latin typeface="Gill Sans MT Light"/>
                <a:cs typeface="Gill Sans MT Light"/>
              </a:rPr>
              <a:t>MODELOS TAX-BENEFIT</a:t>
            </a:r>
            <a:r>
              <a:rPr lang="es-ES" sz="1400" dirty="0">
                <a:solidFill>
                  <a:srgbClr val="283583"/>
                </a:solidFill>
                <a:latin typeface="Gill Sans MT Light"/>
                <a:cs typeface="Gill Sans MT Light"/>
              </a:rPr>
              <a:t>: simulan simultáneamente políticas de ingreso y gasto público. </a:t>
            </a:r>
          </a:p>
        </p:txBody>
      </p:sp>
    </p:spTree>
    <p:extLst>
      <p:ext uri="{BB962C8B-B14F-4D97-AF65-F5344CB8AC3E}">
        <p14:creationId xmlns:p14="http://schemas.microsoft.com/office/powerpoint/2010/main" xmlns="" val="178053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303759" y="965805"/>
            <a:ext cx="9619774" cy="45342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dirty="0" smtClean="0">
                <a:solidFill>
                  <a:srgbClr val="009FE3"/>
                </a:solidFill>
                <a:latin typeface="Gill Sans MT Light"/>
                <a:cs typeface="Gill Sans MT Light"/>
              </a:rPr>
              <a:t>PASOS A SEGUIR EN LA CONSTRUCCIÓN DE UN MICROSIMULADOR</a:t>
            </a:r>
            <a:endParaRPr lang="en-US" dirty="0">
              <a:solidFill>
                <a:srgbClr val="009FE3"/>
              </a:solidFill>
              <a:latin typeface="Gill Sans MT Light"/>
              <a:cs typeface="Gill Sans MT Light"/>
            </a:endParaRPr>
          </a:p>
        </p:txBody>
      </p:sp>
      <p:sp>
        <p:nvSpPr>
          <p:cNvPr id="16" name="2 Marcador de contenido"/>
          <p:cNvSpPr txBox="1">
            <a:spLocks/>
          </p:cNvSpPr>
          <p:nvPr/>
        </p:nvSpPr>
        <p:spPr bwMode="auto">
          <a:xfrm>
            <a:off x="390525" y="1405161"/>
            <a:ext cx="9994354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117580" rIns="0" bIns="0" numCol="1" anchor="t" anchorCtr="0" compatLnSpc="1">
            <a:prstTxWarp prst="textNoShape">
              <a:avLst/>
            </a:prstTxWarp>
          </a:bodyPr>
          <a:lstStyle/>
          <a:p>
            <a:pPr marL="180000" indent="-180000" algn="just">
              <a:lnSpc>
                <a:spcPts val="1500"/>
              </a:lnSpc>
              <a:spcAft>
                <a:spcPts val="400"/>
              </a:spcAft>
              <a:buFont typeface="Arial"/>
              <a:buChar char="•"/>
            </a:pPr>
            <a:endParaRPr lang="en-US" sz="1800" dirty="0">
              <a:solidFill>
                <a:srgbClr val="283583"/>
              </a:solidFill>
              <a:latin typeface="Gill Sans MT Light"/>
              <a:cs typeface="Gill Sans MT Light"/>
            </a:endParaRPr>
          </a:p>
          <a:p>
            <a:pPr marL="342900" lvl="0" indent="-342900" algn="just">
              <a:lnSpc>
                <a:spcPts val="1500"/>
              </a:lnSpc>
              <a:spcAft>
                <a:spcPts val="400"/>
              </a:spcAft>
              <a:buFont typeface="+mj-lt"/>
              <a:buAutoNum type="arabicPeriod"/>
            </a:pPr>
            <a:r>
              <a:rPr lang="es-ES" sz="1800" dirty="0">
                <a:solidFill>
                  <a:srgbClr val="283583"/>
                </a:solidFill>
                <a:latin typeface="Gill Sans MT Light"/>
                <a:cs typeface="Gill Sans MT Light"/>
              </a:rPr>
              <a:t>Disponibilidad de </a:t>
            </a:r>
            <a:r>
              <a:rPr lang="es-ES" sz="1800" b="1" dirty="0">
                <a:solidFill>
                  <a:srgbClr val="283583"/>
                </a:solidFill>
                <a:latin typeface="Gill Sans MT Light"/>
                <a:cs typeface="Gill Sans MT Light"/>
              </a:rPr>
              <a:t>datos desagregados</a:t>
            </a:r>
            <a:r>
              <a:rPr lang="es-ES" sz="1800" dirty="0">
                <a:solidFill>
                  <a:srgbClr val="283583"/>
                </a:solidFill>
                <a:latin typeface="Gill Sans MT Light"/>
                <a:cs typeface="Gill Sans MT Light"/>
              </a:rPr>
              <a:t>, o </a:t>
            </a:r>
            <a:r>
              <a:rPr lang="es-ES" sz="1800" dirty="0" err="1">
                <a:solidFill>
                  <a:srgbClr val="283583"/>
                </a:solidFill>
                <a:latin typeface="Gill Sans MT Light"/>
                <a:cs typeface="Gill Sans MT Light"/>
              </a:rPr>
              <a:t>microdatos</a:t>
            </a:r>
            <a:r>
              <a:rPr lang="es-ES" sz="1800" dirty="0">
                <a:solidFill>
                  <a:srgbClr val="283583"/>
                </a:solidFill>
                <a:latin typeface="Gill Sans MT Light"/>
                <a:cs typeface="Gill Sans MT Light"/>
              </a:rPr>
              <a:t>, para que las agregaciones se realicen de la forma que el usuario prefiera</a:t>
            </a:r>
            <a:r>
              <a:rPr lang="es-ES" sz="1800" dirty="0" smtClean="0">
                <a:solidFill>
                  <a:srgbClr val="283583"/>
                </a:solidFill>
                <a:latin typeface="Gill Sans MT Light"/>
                <a:cs typeface="Gill Sans MT Light"/>
              </a:rPr>
              <a:t>.</a:t>
            </a:r>
          </a:p>
          <a:p>
            <a:pPr marL="342900" lvl="0" indent="-342900" algn="just">
              <a:lnSpc>
                <a:spcPts val="1500"/>
              </a:lnSpc>
              <a:spcAft>
                <a:spcPts val="400"/>
              </a:spcAft>
              <a:buFont typeface="+mj-lt"/>
              <a:buAutoNum type="arabicPeriod"/>
            </a:pPr>
            <a:endParaRPr lang="es-ES" sz="1800" dirty="0">
              <a:solidFill>
                <a:srgbClr val="283583"/>
              </a:solidFill>
              <a:latin typeface="Gill Sans MT Light"/>
              <a:cs typeface="Gill Sans MT Light"/>
            </a:endParaRPr>
          </a:p>
          <a:p>
            <a:pPr marL="342900" lvl="0" indent="-342900" algn="just">
              <a:lnSpc>
                <a:spcPts val="1500"/>
              </a:lnSpc>
              <a:spcAft>
                <a:spcPts val="400"/>
              </a:spcAft>
              <a:buFont typeface="+mj-lt"/>
              <a:buAutoNum type="arabicPeriod"/>
            </a:pPr>
            <a:r>
              <a:rPr lang="es-ES" sz="1800" b="1" dirty="0">
                <a:solidFill>
                  <a:srgbClr val="283583"/>
                </a:solidFill>
                <a:latin typeface="Gill Sans MT Light"/>
                <a:cs typeface="Gill Sans MT Light"/>
              </a:rPr>
              <a:t>Actualización</a:t>
            </a:r>
            <a:r>
              <a:rPr lang="es-ES" sz="1800" dirty="0">
                <a:solidFill>
                  <a:srgbClr val="283583"/>
                </a:solidFill>
                <a:latin typeface="Gill Sans MT Light"/>
                <a:cs typeface="Gill Sans MT Light"/>
              </a:rPr>
              <a:t> de los datos (al menos en términos monetarios</a:t>
            </a:r>
            <a:r>
              <a:rPr lang="es-ES" sz="1800" dirty="0" smtClean="0">
                <a:solidFill>
                  <a:srgbClr val="283583"/>
                </a:solidFill>
                <a:latin typeface="Gill Sans MT Light"/>
                <a:cs typeface="Gill Sans MT Light"/>
              </a:rPr>
              <a:t>).</a:t>
            </a:r>
          </a:p>
          <a:p>
            <a:pPr marL="342900" lvl="0" indent="-342900" algn="just">
              <a:lnSpc>
                <a:spcPts val="1500"/>
              </a:lnSpc>
              <a:spcAft>
                <a:spcPts val="400"/>
              </a:spcAft>
            </a:pPr>
            <a:r>
              <a:rPr lang="es-ES" sz="1800" dirty="0" smtClean="0">
                <a:solidFill>
                  <a:srgbClr val="283583"/>
                </a:solidFill>
                <a:latin typeface="Gill Sans MT Light"/>
                <a:cs typeface="Gill Sans MT Light"/>
              </a:rPr>
              <a:t>	</a:t>
            </a:r>
            <a:r>
              <a:rPr lang="es-ES" sz="1800" dirty="0" smtClean="0">
                <a:solidFill>
                  <a:srgbClr val="283583"/>
                </a:solidFill>
                <a:latin typeface="Gill Sans MT Light"/>
                <a:cs typeface="Gill Sans MT Light"/>
              </a:rPr>
              <a:t>Para </a:t>
            </a:r>
            <a:r>
              <a:rPr lang="es-ES" sz="1800" dirty="0">
                <a:solidFill>
                  <a:srgbClr val="283583"/>
                </a:solidFill>
                <a:latin typeface="Gill Sans MT Light"/>
                <a:cs typeface="Gill Sans MT Light"/>
              </a:rPr>
              <a:t>medir los gastos tributarios, por ejemplo, la base de datos última de que se dispone es la correspondiente al ejercicio "n-2". Este desfase temporal de 2 años es necesario superarlo mediante las actualizaciones.  </a:t>
            </a:r>
            <a:endParaRPr lang="es-ES" sz="1800" dirty="0" smtClean="0">
              <a:solidFill>
                <a:srgbClr val="283583"/>
              </a:solidFill>
              <a:latin typeface="Gill Sans MT Light"/>
              <a:cs typeface="Gill Sans MT Light"/>
            </a:endParaRPr>
          </a:p>
          <a:p>
            <a:pPr marL="342900" indent="-342900" algn="just">
              <a:lnSpc>
                <a:spcPts val="1500"/>
              </a:lnSpc>
              <a:spcAft>
                <a:spcPts val="400"/>
              </a:spcAft>
              <a:buFont typeface="+mj-lt"/>
              <a:buAutoNum type="arabicPeriod" startAt="3"/>
            </a:pPr>
            <a:endParaRPr lang="es-ES" sz="1800" dirty="0">
              <a:solidFill>
                <a:srgbClr val="283583"/>
              </a:solidFill>
              <a:latin typeface="Gill Sans MT Light"/>
              <a:cs typeface="Gill Sans MT Light"/>
            </a:endParaRPr>
          </a:p>
          <a:p>
            <a:pPr marL="342900" lvl="0" indent="-342900" algn="just">
              <a:lnSpc>
                <a:spcPts val="1500"/>
              </a:lnSpc>
              <a:spcAft>
                <a:spcPts val="400"/>
              </a:spcAft>
              <a:buFont typeface="+mj-lt"/>
              <a:buAutoNum type="arabicPeriod" startAt="3"/>
            </a:pPr>
            <a:r>
              <a:rPr lang="es-ES" sz="1800" dirty="0">
                <a:solidFill>
                  <a:srgbClr val="283583"/>
                </a:solidFill>
                <a:latin typeface="Gill Sans MT Light"/>
                <a:cs typeface="Gill Sans MT Light"/>
              </a:rPr>
              <a:t>Conocimiento de la </a:t>
            </a:r>
            <a:r>
              <a:rPr lang="es-ES" sz="1800" b="1" dirty="0">
                <a:solidFill>
                  <a:srgbClr val="283583"/>
                </a:solidFill>
                <a:latin typeface="Gill Sans MT Light"/>
                <a:cs typeface="Gill Sans MT Light"/>
              </a:rPr>
              <a:t>normativa vigente y simulada </a:t>
            </a:r>
            <a:r>
              <a:rPr lang="es-ES" sz="1800" dirty="0">
                <a:solidFill>
                  <a:srgbClr val="283583"/>
                </a:solidFill>
                <a:latin typeface="Gill Sans MT Light"/>
                <a:cs typeface="Gill Sans MT Light"/>
              </a:rPr>
              <a:t>(parámetros que caracterizan la simulación y la situación con la que se compara</a:t>
            </a:r>
            <a:r>
              <a:rPr lang="es-ES" sz="1800" dirty="0" smtClean="0">
                <a:solidFill>
                  <a:srgbClr val="283583"/>
                </a:solidFill>
                <a:latin typeface="Gill Sans MT Light"/>
                <a:cs typeface="Gill Sans MT Light"/>
              </a:rPr>
              <a:t>).</a:t>
            </a:r>
          </a:p>
          <a:p>
            <a:pPr marL="342900" lvl="0" indent="-342900" algn="just">
              <a:lnSpc>
                <a:spcPts val="1500"/>
              </a:lnSpc>
              <a:spcAft>
                <a:spcPts val="400"/>
              </a:spcAft>
              <a:buFont typeface="+mj-lt"/>
              <a:buAutoNum type="arabicPeriod" startAt="3"/>
            </a:pPr>
            <a:endParaRPr lang="es-ES" sz="1800" dirty="0">
              <a:solidFill>
                <a:srgbClr val="283583"/>
              </a:solidFill>
              <a:latin typeface="Gill Sans MT Light"/>
              <a:cs typeface="Gill Sans MT Light"/>
            </a:endParaRPr>
          </a:p>
          <a:p>
            <a:pPr marL="342900" lvl="0" indent="-342900" algn="just">
              <a:lnSpc>
                <a:spcPts val="1500"/>
              </a:lnSpc>
              <a:spcAft>
                <a:spcPts val="400"/>
              </a:spcAft>
              <a:buFont typeface="+mj-lt"/>
              <a:buAutoNum type="arabicPeriod" startAt="3"/>
            </a:pPr>
            <a:r>
              <a:rPr lang="es-ES" sz="1800" b="1" dirty="0">
                <a:solidFill>
                  <a:srgbClr val="283583"/>
                </a:solidFill>
                <a:latin typeface="Gill Sans MT Light"/>
                <a:cs typeface="Gill Sans MT Light"/>
              </a:rPr>
              <a:t>Software</a:t>
            </a:r>
            <a:r>
              <a:rPr lang="es-ES" sz="1800" dirty="0">
                <a:solidFill>
                  <a:srgbClr val="283583"/>
                </a:solidFill>
                <a:latin typeface="Gill Sans MT Light"/>
                <a:cs typeface="Gill Sans MT Light"/>
              </a:rPr>
              <a:t> adecuado para realización de </a:t>
            </a:r>
            <a:r>
              <a:rPr lang="es-ES" sz="1800" b="1" dirty="0" smtClean="0">
                <a:solidFill>
                  <a:srgbClr val="283583"/>
                </a:solidFill>
                <a:latin typeface="Gill Sans MT Light"/>
                <a:cs typeface="Gill Sans MT Light"/>
              </a:rPr>
              <a:t>simulaciones</a:t>
            </a:r>
            <a:r>
              <a:rPr lang="es-ES" sz="1800" dirty="0" smtClean="0">
                <a:solidFill>
                  <a:srgbClr val="283583"/>
                </a:solidFill>
                <a:latin typeface="Gill Sans MT Light"/>
                <a:cs typeface="Gill Sans MT Light"/>
              </a:rPr>
              <a:t>. </a:t>
            </a:r>
          </a:p>
          <a:p>
            <a:pPr marL="840654" lvl="1" indent="-342900" algn="just">
              <a:lnSpc>
                <a:spcPts val="1500"/>
              </a:lnSpc>
              <a:spcAft>
                <a:spcPts val="400"/>
              </a:spcAft>
              <a:buFont typeface="+mj-lt"/>
              <a:buAutoNum type="alphaLcParenR"/>
            </a:pPr>
            <a:r>
              <a:rPr lang="es-ES" sz="1800" dirty="0" smtClean="0">
                <a:solidFill>
                  <a:srgbClr val="283583"/>
                </a:solidFill>
                <a:latin typeface="Gill Sans MT Light"/>
                <a:cs typeface="Gill Sans MT Light"/>
              </a:rPr>
              <a:t>Fase </a:t>
            </a:r>
            <a:r>
              <a:rPr lang="es-ES" sz="1800" dirty="0">
                <a:solidFill>
                  <a:srgbClr val="283583"/>
                </a:solidFill>
                <a:latin typeface="Gill Sans MT Light"/>
                <a:cs typeface="Gill Sans MT Light"/>
              </a:rPr>
              <a:t>de </a:t>
            </a:r>
            <a:r>
              <a:rPr lang="es-ES" sz="1800" b="1" dirty="0">
                <a:solidFill>
                  <a:srgbClr val="283583"/>
                </a:solidFill>
                <a:latin typeface="Gill Sans MT Light"/>
                <a:cs typeface="Gill Sans MT Light"/>
              </a:rPr>
              <a:t>estimación</a:t>
            </a:r>
            <a:r>
              <a:rPr lang="es-ES" sz="1800" dirty="0">
                <a:solidFill>
                  <a:srgbClr val="283583"/>
                </a:solidFill>
                <a:latin typeface="Gill Sans MT Light"/>
                <a:cs typeface="Gill Sans MT Light"/>
              </a:rPr>
              <a:t> (Obtención de elasticidades de </a:t>
            </a:r>
            <a:r>
              <a:rPr lang="es-ES" sz="1800" dirty="0" smtClean="0">
                <a:solidFill>
                  <a:srgbClr val="283583"/>
                </a:solidFill>
                <a:latin typeface="Gill Sans MT Light"/>
                <a:cs typeface="Gill Sans MT Light"/>
              </a:rPr>
              <a:t>respuesta).</a:t>
            </a:r>
          </a:p>
          <a:p>
            <a:pPr marL="840654" lvl="1" indent="-342900" algn="just">
              <a:lnSpc>
                <a:spcPts val="1500"/>
              </a:lnSpc>
              <a:spcAft>
                <a:spcPts val="400"/>
              </a:spcAft>
              <a:buFont typeface="+mj-lt"/>
              <a:buAutoNum type="alphaLcParenR"/>
            </a:pPr>
            <a:r>
              <a:rPr lang="es-ES" sz="1800" dirty="0" smtClean="0">
                <a:solidFill>
                  <a:srgbClr val="283583"/>
                </a:solidFill>
                <a:latin typeface="Gill Sans MT Light"/>
                <a:cs typeface="Gill Sans MT Light"/>
              </a:rPr>
              <a:t>Fase </a:t>
            </a:r>
            <a:r>
              <a:rPr lang="es-ES" sz="1800" dirty="0">
                <a:solidFill>
                  <a:srgbClr val="283583"/>
                </a:solidFill>
                <a:latin typeface="Gill Sans MT Light"/>
                <a:cs typeface="Gill Sans MT Light"/>
              </a:rPr>
              <a:t>de simulación (Incorporación de las respuestas). </a:t>
            </a:r>
            <a:endParaRPr lang="es-ES" sz="1800" dirty="0" smtClean="0">
              <a:solidFill>
                <a:srgbClr val="283583"/>
              </a:solidFill>
              <a:latin typeface="Gill Sans MT Light"/>
              <a:cs typeface="Gill Sans MT Light"/>
            </a:endParaRPr>
          </a:p>
          <a:p>
            <a:pPr marL="342900" indent="-342900" algn="just">
              <a:lnSpc>
                <a:spcPts val="1500"/>
              </a:lnSpc>
              <a:spcAft>
                <a:spcPts val="400"/>
              </a:spcAft>
              <a:buFont typeface="+mj-lt"/>
              <a:buAutoNum type="arabicPeriod" startAt="3"/>
            </a:pPr>
            <a:endParaRPr lang="es-ES" sz="1800" dirty="0">
              <a:solidFill>
                <a:srgbClr val="283583"/>
              </a:solidFill>
              <a:latin typeface="Gill Sans MT Light"/>
              <a:cs typeface="Gill Sans MT Light"/>
            </a:endParaRPr>
          </a:p>
          <a:p>
            <a:pPr marL="342900" lvl="0" indent="-342900" algn="just">
              <a:lnSpc>
                <a:spcPts val="1500"/>
              </a:lnSpc>
              <a:spcAft>
                <a:spcPts val="400"/>
              </a:spcAft>
              <a:buFont typeface="+mj-lt"/>
              <a:buAutoNum type="arabicPeriod" startAt="3"/>
            </a:pPr>
            <a:r>
              <a:rPr lang="es-ES" sz="1800" b="1" dirty="0">
                <a:solidFill>
                  <a:srgbClr val="283583"/>
                </a:solidFill>
                <a:latin typeface="Gill Sans MT Light"/>
                <a:cs typeface="Gill Sans MT Light"/>
              </a:rPr>
              <a:t>Validación  de </a:t>
            </a:r>
            <a:r>
              <a:rPr lang="es-ES" sz="1800" b="1" dirty="0" smtClean="0">
                <a:solidFill>
                  <a:srgbClr val="283583"/>
                </a:solidFill>
                <a:latin typeface="Gill Sans MT Light"/>
                <a:cs typeface="Gill Sans MT Light"/>
              </a:rPr>
              <a:t>resultados</a:t>
            </a:r>
            <a:r>
              <a:rPr lang="es-ES" sz="1800" dirty="0" smtClean="0">
                <a:solidFill>
                  <a:srgbClr val="283583"/>
                </a:solidFill>
                <a:latin typeface="Gill Sans MT Light"/>
                <a:cs typeface="Gill Sans MT Light"/>
              </a:rPr>
              <a:t>.</a:t>
            </a:r>
          </a:p>
          <a:p>
            <a:pPr marL="342900" lvl="0" indent="-342900" algn="just">
              <a:lnSpc>
                <a:spcPts val="1500"/>
              </a:lnSpc>
              <a:spcAft>
                <a:spcPts val="400"/>
              </a:spcAft>
              <a:buFont typeface="+mj-lt"/>
              <a:buAutoNum type="arabicPeriod" startAt="3"/>
            </a:pPr>
            <a:endParaRPr lang="es-ES" sz="1800" dirty="0">
              <a:solidFill>
                <a:srgbClr val="283583"/>
              </a:solidFill>
              <a:latin typeface="Gill Sans MT Light"/>
              <a:cs typeface="Gill Sans MT Light"/>
            </a:endParaRPr>
          </a:p>
          <a:p>
            <a:pPr marL="342900" indent="-342900" algn="just">
              <a:lnSpc>
                <a:spcPts val="1500"/>
              </a:lnSpc>
              <a:spcAft>
                <a:spcPts val="400"/>
              </a:spcAft>
              <a:buFont typeface="+mj-lt"/>
              <a:buAutoNum type="arabicPeriod" startAt="3"/>
            </a:pPr>
            <a:endParaRPr lang="en-US" sz="1400" dirty="0">
              <a:solidFill>
                <a:srgbClr val="283583"/>
              </a:solidFill>
              <a:latin typeface="Gill Sans MT Light"/>
              <a:cs typeface="Gill Sans MT Light"/>
            </a:endParaRPr>
          </a:p>
          <a:p>
            <a:pPr marL="180000" indent="-180000" algn="just">
              <a:lnSpc>
                <a:spcPts val="1500"/>
              </a:lnSpc>
              <a:spcAft>
                <a:spcPts val="400"/>
              </a:spcAft>
              <a:buFont typeface="Arial"/>
              <a:buChar char="•"/>
            </a:pPr>
            <a:endParaRPr lang="en-US" sz="1400" dirty="0">
              <a:solidFill>
                <a:srgbClr val="283583"/>
              </a:solidFill>
              <a:latin typeface="Gill Sans MT Light"/>
              <a:cs typeface="Gill Sans MT Light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390525" y="1405161"/>
            <a:ext cx="9994354" cy="0"/>
          </a:xfrm>
          <a:prstGeom prst="line">
            <a:avLst/>
          </a:prstGeom>
          <a:ln w="12700">
            <a:solidFill>
              <a:srgbClr val="E9E8E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6116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71525" y="2562225"/>
            <a:ext cx="1692474" cy="16466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700" dirty="0" smtClean="0">
                <a:solidFill>
                  <a:srgbClr val="009FE3"/>
                </a:solidFill>
                <a:latin typeface="Gill Sans MT Light"/>
                <a:cs typeface="Gill Sans MT Light"/>
              </a:rPr>
              <a:t>02</a:t>
            </a:r>
            <a:endParaRPr lang="en-US" sz="10700" dirty="0">
              <a:solidFill>
                <a:srgbClr val="009FE3"/>
              </a:solidFill>
              <a:latin typeface="Gill Sans MT Light"/>
              <a:cs typeface="Gill Sans MT Light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772319" y="2047935"/>
            <a:ext cx="9220200" cy="1588"/>
          </a:xfrm>
          <a:prstGeom prst="line">
            <a:avLst/>
          </a:prstGeom>
          <a:ln w="31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9"/>
          <p:cNvSpPr>
            <a:spLocks noGrp="1"/>
          </p:cNvSpPr>
          <p:nvPr>
            <p:ph type="title" idx="4294967295"/>
          </p:nvPr>
        </p:nvSpPr>
        <p:spPr>
          <a:xfrm>
            <a:off x="0" y="812800"/>
            <a:ext cx="9618663" cy="454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latin typeface="Gill Sans MT Light"/>
                <a:cs typeface="Gill Sans MT Light"/>
              </a:rPr>
              <a:t>  </a:t>
            </a:r>
            <a:endParaRPr lang="en-US" dirty="0">
              <a:latin typeface="Gill Sans MT Light"/>
              <a:cs typeface="Gill Sans MT Light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772319" y="2269257"/>
            <a:ext cx="3779912" cy="0"/>
          </a:xfrm>
          <a:prstGeom prst="line">
            <a:avLst/>
          </a:prstGeom>
          <a:ln>
            <a:solidFill>
              <a:srgbClr val="1D31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771525" y="4573513"/>
            <a:ext cx="3779912" cy="0"/>
          </a:xfrm>
          <a:prstGeom prst="line">
            <a:avLst/>
          </a:prstGeom>
          <a:ln>
            <a:solidFill>
              <a:srgbClr val="1D31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87440" y="1549177"/>
            <a:ext cx="9813463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>
                <a:latin typeface="Gill Sans MT Light"/>
                <a:cs typeface="Gill Sans MT Light"/>
              </a:rPr>
              <a:t>Justificación del uso de microsimuladores en el análisis y gestión de presupuestos</a:t>
            </a:r>
            <a:endParaRPr lang="en-US" sz="2400" b="1" dirty="0">
              <a:latin typeface="Gill Sans MT Light"/>
              <a:cs typeface="Gill Sans MT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325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303759" y="1045121"/>
            <a:ext cx="10081120" cy="45342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sz="1900" dirty="0" smtClean="0">
                <a:solidFill>
                  <a:srgbClr val="009FE3"/>
                </a:solidFill>
                <a:latin typeface="Gill Sans MT Light"/>
                <a:cs typeface="Gill Sans MT Light"/>
              </a:rPr>
              <a:t>JUSTIFICACIÓN USO </a:t>
            </a:r>
            <a:r>
              <a:rPr lang="en-US" sz="1900" dirty="0" smtClean="0">
                <a:solidFill>
                  <a:srgbClr val="009FE3"/>
                </a:solidFill>
                <a:latin typeface="Gill Sans MT Light"/>
                <a:cs typeface="Gill Sans MT Light"/>
              </a:rPr>
              <a:t>MICROSIMULADORES</a:t>
            </a:r>
            <a:endParaRPr lang="en-US" sz="1900" dirty="0">
              <a:solidFill>
                <a:srgbClr val="009FE3"/>
              </a:solidFill>
              <a:latin typeface="Gill Sans MT Light"/>
              <a:cs typeface="Gill Sans MT Light"/>
            </a:endParaRPr>
          </a:p>
        </p:txBody>
      </p:sp>
      <p:sp>
        <p:nvSpPr>
          <p:cNvPr id="16" name="2 Marcador de contenido"/>
          <p:cNvSpPr txBox="1">
            <a:spLocks/>
          </p:cNvSpPr>
          <p:nvPr/>
        </p:nvSpPr>
        <p:spPr bwMode="auto">
          <a:xfrm>
            <a:off x="390525" y="1537459"/>
            <a:ext cx="9850338" cy="5412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117580" rIns="0" bIns="0" numCol="1" anchor="t" anchorCtr="0" compatLnSpc="1">
            <a:prstTxWarp prst="textNoShape">
              <a:avLst/>
            </a:prstTxWarp>
          </a:bodyPr>
          <a:lstStyle/>
          <a:p>
            <a:pPr marL="180000" indent="-180000" algn="just">
              <a:lnSpc>
                <a:spcPts val="1500"/>
              </a:lnSpc>
              <a:spcAft>
                <a:spcPts val="400"/>
              </a:spcAft>
              <a:buFont typeface="Arial"/>
              <a:buChar char="•"/>
            </a:pPr>
            <a:r>
              <a:rPr lang="es-ES" dirty="0" smtClean="0">
                <a:solidFill>
                  <a:srgbClr val="283583"/>
                </a:solidFill>
                <a:latin typeface="Gill Sans MT Light"/>
                <a:cs typeface="Gill Sans MT Light"/>
              </a:rPr>
              <a:t>La </a:t>
            </a:r>
            <a:r>
              <a:rPr lang="es-ES" dirty="0" err="1" smtClean="0">
                <a:solidFill>
                  <a:srgbClr val="283583"/>
                </a:solidFill>
                <a:latin typeface="Gill Sans MT Light"/>
                <a:cs typeface="Gill Sans MT Light"/>
              </a:rPr>
              <a:t>microsimulación</a:t>
            </a:r>
            <a:r>
              <a:rPr lang="es-ES" dirty="0" smtClean="0">
                <a:solidFill>
                  <a:srgbClr val="283583"/>
                </a:solidFill>
                <a:latin typeface="Gill Sans MT Light"/>
                <a:cs typeface="Gill Sans MT Light"/>
              </a:rPr>
              <a:t> requiere </a:t>
            </a:r>
            <a:r>
              <a:rPr lang="es-ES" dirty="0">
                <a:solidFill>
                  <a:srgbClr val="283583"/>
                </a:solidFill>
                <a:latin typeface="Gill Sans MT Light"/>
                <a:cs typeface="Gill Sans MT Light"/>
              </a:rPr>
              <a:t>del </a:t>
            </a:r>
            <a:r>
              <a:rPr lang="es-ES" b="1" dirty="0">
                <a:solidFill>
                  <a:srgbClr val="283583"/>
                </a:solidFill>
                <a:latin typeface="Gill Sans MT Light"/>
                <a:cs typeface="Gill Sans MT Light"/>
              </a:rPr>
              <a:t>tratamiento de información variada sobre prestaciones sociales</a:t>
            </a:r>
            <a:r>
              <a:rPr lang="es-ES" dirty="0">
                <a:solidFill>
                  <a:srgbClr val="283583"/>
                </a:solidFill>
                <a:latin typeface="Gill Sans MT Light"/>
                <a:cs typeface="Gill Sans MT Light"/>
              </a:rPr>
              <a:t>, </a:t>
            </a:r>
            <a:r>
              <a:rPr lang="es-ES" b="1" dirty="0">
                <a:solidFill>
                  <a:srgbClr val="283583"/>
                </a:solidFill>
                <a:latin typeface="Gill Sans MT Light"/>
                <a:cs typeface="Gill Sans MT Light"/>
              </a:rPr>
              <a:t>cotizaciones e impuestos </a:t>
            </a:r>
            <a:r>
              <a:rPr lang="es-ES" dirty="0" smtClean="0">
                <a:solidFill>
                  <a:srgbClr val="283583"/>
                </a:solidFill>
                <a:latin typeface="Gill Sans MT Light"/>
                <a:cs typeface="Gill Sans MT Light"/>
              </a:rPr>
              <a:t>que intervienen </a:t>
            </a:r>
            <a:r>
              <a:rPr lang="es-ES" dirty="0">
                <a:solidFill>
                  <a:srgbClr val="283583"/>
                </a:solidFill>
                <a:latin typeface="Gill Sans MT Light"/>
                <a:cs typeface="Gill Sans MT Light"/>
              </a:rPr>
              <a:t>en la gestión del </a:t>
            </a:r>
            <a:r>
              <a:rPr lang="es-ES" dirty="0" smtClean="0">
                <a:solidFill>
                  <a:srgbClr val="283583"/>
                </a:solidFill>
                <a:latin typeface="Gill Sans MT Light"/>
                <a:cs typeface="Gill Sans MT Light"/>
              </a:rPr>
              <a:t>presupuesto. El </a:t>
            </a:r>
            <a:r>
              <a:rPr lang="es-ES" dirty="0">
                <a:solidFill>
                  <a:srgbClr val="283583"/>
                </a:solidFill>
                <a:latin typeface="Gill Sans MT Light"/>
                <a:cs typeface="Gill Sans MT Light"/>
              </a:rPr>
              <a:t>conocimiento de las posibilidades que los modelos de </a:t>
            </a:r>
            <a:r>
              <a:rPr lang="es-ES" dirty="0" err="1">
                <a:solidFill>
                  <a:srgbClr val="283583"/>
                </a:solidFill>
                <a:latin typeface="Gill Sans MT Light"/>
                <a:cs typeface="Gill Sans MT Light"/>
              </a:rPr>
              <a:t>microsimulación</a:t>
            </a:r>
            <a:r>
              <a:rPr lang="es-ES" dirty="0">
                <a:solidFill>
                  <a:srgbClr val="283583"/>
                </a:solidFill>
                <a:latin typeface="Gill Sans MT Light"/>
                <a:cs typeface="Gill Sans MT Light"/>
              </a:rPr>
              <a:t> de políticas públicas ofrecen para el tratamiento de datos puede resultar de máxima utilidad para avanzar y mejorar en la implementación de sistemas de gestión. </a:t>
            </a:r>
            <a:endParaRPr lang="es-ES" dirty="0" smtClean="0">
              <a:solidFill>
                <a:srgbClr val="283583"/>
              </a:solidFill>
              <a:latin typeface="Gill Sans MT Light"/>
              <a:cs typeface="Gill Sans MT Light"/>
            </a:endParaRPr>
          </a:p>
          <a:p>
            <a:pPr marL="180000" indent="-180000" algn="just">
              <a:lnSpc>
                <a:spcPts val="1500"/>
              </a:lnSpc>
              <a:spcAft>
                <a:spcPts val="400"/>
              </a:spcAft>
              <a:buFont typeface="Arial"/>
              <a:buChar char="•"/>
            </a:pPr>
            <a:endParaRPr lang="es-ES" dirty="0">
              <a:solidFill>
                <a:srgbClr val="283583"/>
              </a:solidFill>
              <a:latin typeface="Gill Sans MT Light"/>
              <a:cs typeface="Gill Sans MT Light"/>
            </a:endParaRPr>
          </a:p>
          <a:p>
            <a:pPr marL="180000" indent="-180000" algn="just">
              <a:lnSpc>
                <a:spcPts val="1500"/>
              </a:lnSpc>
              <a:spcAft>
                <a:spcPts val="400"/>
              </a:spcAft>
              <a:buFont typeface="Arial"/>
              <a:buChar char="•"/>
            </a:pPr>
            <a:endParaRPr lang="es-ES" dirty="0" smtClean="0">
              <a:solidFill>
                <a:srgbClr val="283583"/>
              </a:solidFill>
              <a:latin typeface="Gill Sans MT Light"/>
              <a:cs typeface="Gill Sans MT Light"/>
            </a:endParaRPr>
          </a:p>
          <a:p>
            <a:pPr marL="180000" indent="-180000" algn="just">
              <a:lnSpc>
                <a:spcPts val="1500"/>
              </a:lnSpc>
              <a:spcAft>
                <a:spcPts val="400"/>
              </a:spcAft>
              <a:buFont typeface="Arial"/>
              <a:buChar char="•"/>
            </a:pPr>
            <a:r>
              <a:rPr lang="es-ES" dirty="0" smtClean="0">
                <a:solidFill>
                  <a:srgbClr val="283583"/>
                </a:solidFill>
                <a:latin typeface="Gill Sans MT Light"/>
                <a:cs typeface="Gill Sans MT Light"/>
              </a:rPr>
              <a:t>La </a:t>
            </a:r>
            <a:r>
              <a:rPr lang="es-ES" b="1" dirty="0" smtClean="0">
                <a:solidFill>
                  <a:srgbClr val="283583"/>
                </a:solidFill>
                <a:latin typeface="Gill Sans MT Light"/>
                <a:cs typeface="Gill Sans MT Light"/>
              </a:rPr>
              <a:t>gestión </a:t>
            </a:r>
            <a:r>
              <a:rPr lang="es-ES" b="1" dirty="0">
                <a:solidFill>
                  <a:srgbClr val="283583"/>
                </a:solidFill>
                <a:latin typeface="Gill Sans MT Light"/>
                <a:cs typeface="Gill Sans MT Light"/>
              </a:rPr>
              <a:t>del presupuesto no tiene los mismos objetivos que la </a:t>
            </a:r>
            <a:r>
              <a:rPr lang="es-ES" b="1" dirty="0" err="1">
                <a:solidFill>
                  <a:srgbClr val="283583"/>
                </a:solidFill>
                <a:latin typeface="Gill Sans MT Light"/>
                <a:cs typeface="Gill Sans MT Light"/>
              </a:rPr>
              <a:t>microsimulación</a:t>
            </a:r>
            <a:r>
              <a:rPr lang="es-ES" b="1" dirty="0">
                <a:solidFill>
                  <a:srgbClr val="283583"/>
                </a:solidFill>
                <a:latin typeface="Gill Sans MT Light"/>
                <a:cs typeface="Gill Sans MT Light"/>
              </a:rPr>
              <a:t> de políticas públicas </a:t>
            </a:r>
            <a:r>
              <a:rPr lang="es-ES" dirty="0">
                <a:solidFill>
                  <a:srgbClr val="283583"/>
                </a:solidFill>
                <a:latin typeface="Gill Sans MT Light"/>
                <a:cs typeface="Gill Sans MT Light"/>
              </a:rPr>
              <a:t>pero existen muchísimas similitudes entre los dos tipos de modelos. </a:t>
            </a:r>
            <a:r>
              <a:rPr lang="es-ES" b="1" dirty="0">
                <a:solidFill>
                  <a:srgbClr val="283583"/>
                </a:solidFill>
                <a:latin typeface="Gill Sans MT Light"/>
                <a:cs typeface="Gill Sans MT Light"/>
              </a:rPr>
              <a:t>Se realizan cambios en las políticas públicas y se espera conocer los efectos sobre ciertas magnitudes agregadas</a:t>
            </a:r>
            <a:r>
              <a:rPr lang="es-ES" dirty="0">
                <a:solidFill>
                  <a:srgbClr val="283583"/>
                </a:solidFill>
                <a:latin typeface="Gill Sans MT Light"/>
                <a:cs typeface="Gill Sans MT Light"/>
              </a:rPr>
              <a:t>. </a:t>
            </a:r>
            <a:endParaRPr lang="es-ES" dirty="0" smtClean="0">
              <a:solidFill>
                <a:srgbClr val="283583"/>
              </a:solidFill>
              <a:latin typeface="Gill Sans MT Light"/>
              <a:cs typeface="Gill Sans MT Light"/>
            </a:endParaRPr>
          </a:p>
          <a:p>
            <a:pPr marL="180000" indent="-180000" algn="just">
              <a:lnSpc>
                <a:spcPts val="1500"/>
              </a:lnSpc>
              <a:spcAft>
                <a:spcPts val="400"/>
              </a:spcAft>
              <a:buFont typeface="Arial"/>
              <a:buChar char="•"/>
            </a:pPr>
            <a:endParaRPr lang="es-ES" dirty="0" smtClean="0">
              <a:solidFill>
                <a:srgbClr val="283583"/>
              </a:solidFill>
              <a:latin typeface="Gill Sans MT Light"/>
              <a:cs typeface="Gill Sans MT Light"/>
            </a:endParaRPr>
          </a:p>
          <a:p>
            <a:pPr marL="180000" indent="-180000" algn="just">
              <a:lnSpc>
                <a:spcPts val="1500"/>
              </a:lnSpc>
              <a:spcAft>
                <a:spcPts val="400"/>
              </a:spcAft>
            </a:pPr>
            <a:endParaRPr lang="es-ES" dirty="0">
              <a:solidFill>
                <a:srgbClr val="283583"/>
              </a:solidFill>
              <a:latin typeface="Gill Sans MT Light"/>
              <a:cs typeface="Gill Sans MT Light"/>
            </a:endParaRPr>
          </a:p>
          <a:p>
            <a:pPr marL="180000" indent="-180000" algn="just">
              <a:lnSpc>
                <a:spcPts val="1500"/>
              </a:lnSpc>
              <a:spcAft>
                <a:spcPts val="400"/>
              </a:spcAft>
              <a:buFont typeface="Arial"/>
              <a:buChar char="•"/>
            </a:pPr>
            <a:r>
              <a:rPr lang="es-ES" dirty="0" smtClean="0">
                <a:solidFill>
                  <a:srgbClr val="283583"/>
                </a:solidFill>
                <a:latin typeface="Gill Sans MT Light"/>
                <a:cs typeface="Gill Sans MT Light"/>
              </a:rPr>
              <a:t>El </a:t>
            </a:r>
            <a:r>
              <a:rPr lang="es-ES" dirty="0">
                <a:solidFill>
                  <a:srgbClr val="283583"/>
                </a:solidFill>
                <a:latin typeface="Gill Sans MT Light"/>
                <a:cs typeface="Gill Sans MT Light"/>
              </a:rPr>
              <a:t>método de </a:t>
            </a:r>
            <a:r>
              <a:rPr lang="es-ES" dirty="0" err="1">
                <a:solidFill>
                  <a:srgbClr val="283583"/>
                </a:solidFill>
                <a:latin typeface="Gill Sans MT Light"/>
                <a:cs typeface="Gill Sans MT Light"/>
              </a:rPr>
              <a:t>microsimulación</a:t>
            </a:r>
            <a:r>
              <a:rPr lang="es-ES" dirty="0">
                <a:solidFill>
                  <a:srgbClr val="283583"/>
                </a:solidFill>
                <a:latin typeface="Gill Sans MT Light"/>
                <a:cs typeface="Gill Sans MT Light"/>
              </a:rPr>
              <a:t> ha demostrado ser uno de los más adecuados para medir los gastos tributarios en España. El método consiste en cuantificar para cada contribuyente un impuesto determinado teórico, excluyendo los gastos tributarios, y la real, con la aplicación de ellos. </a:t>
            </a:r>
          </a:p>
          <a:p>
            <a:pPr marL="180000" indent="-180000" algn="just">
              <a:lnSpc>
                <a:spcPts val="1500"/>
              </a:lnSpc>
              <a:spcAft>
                <a:spcPts val="400"/>
              </a:spcAft>
              <a:buFont typeface="Arial"/>
              <a:buChar char="•"/>
            </a:pPr>
            <a:endParaRPr lang="es-ES" sz="1400" dirty="0">
              <a:solidFill>
                <a:srgbClr val="283583"/>
              </a:solidFill>
              <a:latin typeface="Gill Sans MT Light"/>
              <a:cs typeface="Gill Sans MT Light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390525" y="1405161"/>
            <a:ext cx="9994354" cy="0"/>
          </a:xfrm>
          <a:prstGeom prst="line">
            <a:avLst/>
          </a:prstGeom>
          <a:ln w="12700">
            <a:solidFill>
              <a:srgbClr val="E9E8E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8036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71525" y="2562225"/>
            <a:ext cx="1692474" cy="16466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700" dirty="0" smtClean="0">
                <a:solidFill>
                  <a:srgbClr val="009FE3"/>
                </a:solidFill>
                <a:latin typeface="Gill Sans MT Light"/>
                <a:cs typeface="Gill Sans MT Light"/>
              </a:rPr>
              <a:t>03</a:t>
            </a:r>
            <a:endParaRPr lang="en-US" sz="10700" dirty="0">
              <a:solidFill>
                <a:srgbClr val="009FE3"/>
              </a:solidFill>
              <a:latin typeface="Gill Sans MT Light"/>
              <a:cs typeface="Gill Sans MT Ligh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5631" y="2943225"/>
            <a:ext cx="6861135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endParaRPr lang="en-US" sz="1800" dirty="0">
              <a:solidFill>
                <a:srgbClr val="001B96"/>
              </a:solidFill>
              <a:latin typeface="Gill Sans MT Light"/>
              <a:cs typeface="Gill Sans MT Light"/>
            </a:endParaRPr>
          </a:p>
          <a:p>
            <a:pPr>
              <a:spcAft>
                <a:spcPts val="600"/>
              </a:spcAft>
            </a:pPr>
            <a:endParaRPr lang="en-US" sz="1800" dirty="0">
              <a:solidFill>
                <a:srgbClr val="001B96"/>
              </a:solidFill>
              <a:latin typeface="Gill Sans MT Light"/>
              <a:cs typeface="Gill Sans MT Light"/>
            </a:endParaRPr>
          </a:p>
          <a:p>
            <a:pPr>
              <a:spcAft>
                <a:spcPts val="600"/>
              </a:spcAft>
            </a:pPr>
            <a:endParaRPr lang="en-US" sz="1800" dirty="0">
              <a:solidFill>
                <a:srgbClr val="001B96"/>
              </a:solidFill>
              <a:latin typeface="Gill Sans MT Light"/>
              <a:cs typeface="Gill Sans MT Light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772319" y="2047935"/>
            <a:ext cx="9220200" cy="1588"/>
          </a:xfrm>
          <a:prstGeom prst="line">
            <a:avLst/>
          </a:prstGeom>
          <a:ln w="31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9"/>
          <p:cNvSpPr>
            <a:spLocks noGrp="1"/>
          </p:cNvSpPr>
          <p:nvPr>
            <p:ph type="title" idx="4294967295"/>
          </p:nvPr>
        </p:nvSpPr>
        <p:spPr>
          <a:xfrm>
            <a:off x="0" y="812800"/>
            <a:ext cx="9618663" cy="454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latin typeface="Gill Sans MT Light"/>
                <a:cs typeface="Gill Sans MT Light"/>
              </a:rPr>
              <a:t>  </a:t>
            </a:r>
            <a:endParaRPr lang="en-US" dirty="0">
              <a:latin typeface="Gill Sans MT Light"/>
              <a:cs typeface="Gill Sans MT Light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772319" y="2269257"/>
            <a:ext cx="3779912" cy="0"/>
          </a:xfrm>
          <a:prstGeom prst="line">
            <a:avLst/>
          </a:prstGeom>
          <a:ln>
            <a:solidFill>
              <a:srgbClr val="1D31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771525" y="4573513"/>
            <a:ext cx="3779912" cy="0"/>
          </a:xfrm>
          <a:prstGeom prst="line">
            <a:avLst/>
          </a:prstGeom>
          <a:ln>
            <a:solidFill>
              <a:srgbClr val="1D31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87440" y="1863269"/>
            <a:ext cx="686113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err="1" smtClean="0">
                <a:latin typeface="Gill Sans MT Light"/>
                <a:cs typeface="Gill Sans MT Light"/>
              </a:rPr>
              <a:t>Simuladores</a:t>
            </a:r>
            <a:r>
              <a:rPr lang="en-US" sz="2400" b="1" dirty="0" smtClean="0">
                <a:latin typeface="Gill Sans MT Light"/>
                <a:cs typeface="Gill Sans MT Light"/>
              </a:rPr>
              <a:t> en el IEF</a:t>
            </a:r>
            <a:endParaRPr lang="en-US" sz="2400" b="1" dirty="0">
              <a:latin typeface="Gill Sans MT Light"/>
              <a:cs typeface="Gill Sans MT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155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1450</TotalTime>
  <Words>1211</Words>
  <Application>Microsoft Office PowerPoint</Application>
  <PresentationFormat>Personalizado</PresentationFormat>
  <Paragraphs>160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Office Theme</vt:lpstr>
      <vt:lpstr>Diapositiva 1</vt:lpstr>
      <vt:lpstr>  </vt:lpstr>
      <vt:lpstr>Diapositiva 3</vt:lpstr>
      <vt:lpstr>Diapositiva 4</vt:lpstr>
      <vt:lpstr>Diapositiva 5</vt:lpstr>
      <vt:lpstr>Diapositiva 6</vt:lpstr>
      <vt:lpstr>  </vt:lpstr>
      <vt:lpstr>Diapositiva 8</vt:lpstr>
      <vt:lpstr>  </vt:lpstr>
      <vt:lpstr>Diapositiva 10</vt:lpstr>
      <vt:lpstr>  </vt:lpstr>
      <vt:lpstr>Diapositiva 12</vt:lpstr>
      <vt:lpstr>Diapositiva 13</vt:lpstr>
    </vt:vector>
  </TitlesOfParts>
  <Company>jm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 m</dc:creator>
  <cp:lastModifiedBy>JChopped</cp:lastModifiedBy>
  <cp:revision>425</cp:revision>
  <cp:lastPrinted>2013-04-23T11:38:44Z</cp:lastPrinted>
  <dcterms:created xsi:type="dcterms:W3CDTF">2013-05-13T14:24:26Z</dcterms:created>
  <dcterms:modified xsi:type="dcterms:W3CDTF">2015-10-15T01:13:17Z</dcterms:modified>
</cp:coreProperties>
</file>