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19"/>
  </p:notesMasterIdLst>
  <p:sldIdLst>
    <p:sldId id="256" r:id="rId2"/>
    <p:sldId id="257" r:id="rId3"/>
    <p:sldId id="269" r:id="rId4"/>
    <p:sldId id="272" r:id="rId5"/>
    <p:sldId id="265" r:id="rId6"/>
    <p:sldId id="268" r:id="rId7"/>
    <p:sldId id="274" r:id="rId8"/>
    <p:sldId id="273" r:id="rId9"/>
    <p:sldId id="276" r:id="rId10"/>
    <p:sldId id="278" r:id="rId11"/>
    <p:sldId id="280" r:id="rId12"/>
    <p:sldId id="281" r:id="rId13"/>
    <p:sldId id="283" r:id="rId14"/>
    <p:sldId id="285" r:id="rId15"/>
    <p:sldId id="286" r:id="rId16"/>
    <p:sldId id="288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C2B3E-79A7-AE44-BD7E-152A2C5E05B0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74DA6-77AB-0844-A470-F3B09F6435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82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7A49E-0653-4D35-AF05-0E5DAC0C0234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4260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74DA6-77AB-0844-A470-F3B09F6435C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15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2074"/>
            <a:ext cx="9144000" cy="382119"/>
          </a:xfrm>
          <a:prstGeom prst="rect">
            <a:avLst/>
          </a:prstGeom>
          <a:solidFill>
            <a:srgbClr val="E9E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40" dirty="0">
              <a:latin typeface="Gill Sans MT Ligh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34089" y="6367362"/>
            <a:ext cx="8458845" cy="0"/>
          </a:xfrm>
          <a:prstGeom prst="line">
            <a:avLst/>
          </a:prstGeom>
          <a:ln>
            <a:solidFill>
              <a:srgbClr val="E9E8E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9862" y="6470573"/>
            <a:ext cx="985632" cy="21082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770" dirty="0" err="1" smtClean="0">
                <a:solidFill>
                  <a:srgbClr val="0085CC"/>
                </a:solidFill>
                <a:latin typeface="Gill Sans MT Light"/>
                <a:cs typeface="Gill Sans MT Light"/>
              </a:rPr>
              <a:t>EUROsociAL</a:t>
            </a:r>
            <a:endParaRPr lang="en-US" sz="770" dirty="0">
              <a:solidFill>
                <a:srgbClr val="0085CC"/>
              </a:solidFill>
              <a:latin typeface="Gill Sans MT Light"/>
              <a:cs typeface="Gill Sans MT Ligh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34089" y="6367362"/>
            <a:ext cx="8458845" cy="0"/>
          </a:xfrm>
          <a:prstGeom prst="line">
            <a:avLst/>
          </a:prstGeom>
          <a:ln>
            <a:solidFill>
              <a:srgbClr val="E9E8E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04040" y="6470573"/>
            <a:ext cx="3141700" cy="21082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770" dirty="0" smtClean="0">
                <a:solidFill>
                  <a:srgbClr val="0085CC"/>
                </a:solidFill>
                <a:latin typeface="Gill Sans MT Light"/>
                <a:cs typeface="Gill Sans MT Light"/>
              </a:rPr>
              <a:t>DIÁLOGO EURO-LATINOAMERICANO</a:t>
            </a:r>
            <a:r>
              <a:rPr lang="en-US" sz="770" baseline="0" dirty="0" smtClean="0">
                <a:solidFill>
                  <a:srgbClr val="0085CC"/>
                </a:solidFill>
                <a:latin typeface="Gill Sans MT Light"/>
                <a:cs typeface="Gill Sans MT Light"/>
              </a:rPr>
              <a:t> </a:t>
            </a:r>
            <a:r>
              <a:rPr lang="en-US" sz="770" dirty="0" smtClean="0">
                <a:solidFill>
                  <a:srgbClr val="0085CC"/>
                </a:solidFill>
                <a:latin typeface="Gill Sans MT Light"/>
                <a:cs typeface="Gill Sans MT Light"/>
              </a:rPr>
              <a:t>DE POLÍTICAS PÚBLICAS</a:t>
            </a:r>
            <a:endParaRPr lang="en-US" sz="770" dirty="0">
              <a:solidFill>
                <a:srgbClr val="032377"/>
              </a:solidFill>
              <a:latin typeface="Gill Sans MT Light"/>
              <a:cs typeface="Gill Sans MT Ligh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610" y="490639"/>
            <a:ext cx="2153926" cy="46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72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788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6B983A-DC9F-134E-AFD5-A1466DDBCE4B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8C1EC6-C2CC-384B-BC71-A613634460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9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6B983A-DC9F-134E-AFD5-A1466DDBCE4B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8C1EC6-C2CC-384B-BC71-A613634460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49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" t="75491" r="56945" b="564"/>
          <a:stretch/>
        </p:blipFill>
        <p:spPr>
          <a:xfrm>
            <a:off x="0" y="5696664"/>
            <a:ext cx="2925703" cy="116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4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6B983A-DC9F-134E-AFD5-A1466DDBCE4B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8C1EC6-C2CC-384B-BC71-A613634460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2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58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txStyles>
    <p:titleStyle>
      <a:lvl1pPr algn="l" defTabSz="425829" rtl="0" eaLnBrk="1" latinLnBrk="0" hangingPunct="1">
        <a:spcBef>
          <a:spcPct val="0"/>
        </a:spcBef>
        <a:buNone/>
        <a:defRPr sz="1882" b="0" kern="1200">
          <a:solidFill>
            <a:srgbClr val="001B96"/>
          </a:solidFill>
          <a:latin typeface="DINPro-Medium"/>
          <a:ea typeface="+mj-ea"/>
          <a:cs typeface="DINPro-Medium"/>
        </a:defRPr>
      </a:lvl1pPr>
    </p:titleStyle>
    <p:bodyStyle>
      <a:lvl1pPr marL="319371" indent="-319371" algn="l" defTabSz="425829" rtl="0" eaLnBrk="1" latinLnBrk="0" hangingPunct="1">
        <a:spcBef>
          <a:spcPct val="20000"/>
        </a:spcBef>
        <a:buFont typeface="Arial"/>
        <a:buChar char="•"/>
        <a:defRPr sz="1454" kern="1200">
          <a:solidFill>
            <a:srgbClr val="001B96"/>
          </a:solidFill>
          <a:latin typeface="DINPro-Regular"/>
          <a:ea typeface="+mn-ea"/>
          <a:cs typeface="DINPro-Regular"/>
        </a:defRPr>
      </a:lvl1pPr>
      <a:lvl2pPr marL="691971" indent="-266143" algn="l" defTabSz="425829" rtl="0" eaLnBrk="1" latinLnBrk="0" hangingPunct="1">
        <a:spcBef>
          <a:spcPct val="20000"/>
        </a:spcBef>
        <a:buFont typeface="Arial"/>
        <a:buChar char="–"/>
        <a:defRPr sz="1369" kern="1200">
          <a:solidFill>
            <a:schemeClr val="tx1">
              <a:lumMod val="85000"/>
              <a:lumOff val="15000"/>
            </a:schemeClr>
          </a:solidFill>
          <a:latin typeface="DINPro-Regular"/>
          <a:ea typeface="+mn-ea"/>
          <a:cs typeface="DINPro-Regular"/>
        </a:defRPr>
      </a:lvl2pPr>
      <a:lvl3pPr marL="1064571" indent="-212914" algn="l" defTabSz="425829" rtl="0" eaLnBrk="1" latinLnBrk="0" hangingPunct="1">
        <a:spcBef>
          <a:spcPct val="20000"/>
        </a:spcBef>
        <a:buFont typeface="Arial"/>
        <a:buChar char="•"/>
        <a:defRPr sz="1283" kern="1200">
          <a:solidFill>
            <a:schemeClr val="tx1">
              <a:lumMod val="85000"/>
              <a:lumOff val="15000"/>
            </a:schemeClr>
          </a:solidFill>
          <a:latin typeface="DINPro-Regular"/>
          <a:ea typeface="+mn-ea"/>
          <a:cs typeface="DINPro-Regular"/>
        </a:defRPr>
      </a:lvl3pPr>
      <a:lvl4pPr marL="1490399" indent="-212914" algn="l" defTabSz="425829" rtl="0" eaLnBrk="1" latinLnBrk="0" hangingPunct="1">
        <a:spcBef>
          <a:spcPct val="20000"/>
        </a:spcBef>
        <a:buFont typeface="Arial"/>
        <a:buChar char="–"/>
        <a:defRPr sz="1112" kern="1200">
          <a:solidFill>
            <a:schemeClr val="tx1">
              <a:lumMod val="85000"/>
              <a:lumOff val="15000"/>
            </a:schemeClr>
          </a:solidFill>
          <a:latin typeface="DINPro-Regular"/>
          <a:ea typeface="+mn-ea"/>
          <a:cs typeface="DINPro-Regular"/>
        </a:defRPr>
      </a:lvl4pPr>
      <a:lvl5pPr marL="1916227" indent="-212914" algn="l" defTabSz="425829" rtl="0" eaLnBrk="1" latinLnBrk="0" hangingPunct="1">
        <a:spcBef>
          <a:spcPct val="20000"/>
        </a:spcBef>
        <a:buFont typeface="Arial"/>
        <a:buChar char="»"/>
        <a:defRPr sz="1027" kern="1200">
          <a:solidFill>
            <a:schemeClr val="tx1">
              <a:lumMod val="85000"/>
              <a:lumOff val="15000"/>
            </a:schemeClr>
          </a:solidFill>
          <a:latin typeface="DINPro-Regular"/>
          <a:ea typeface="+mn-ea"/>
          <a:cs typeface="DINPro-Regular"/>
        </a:defRPr>
      </a:lvl5pPr>
      <a:lvl6pPr marL="2342055" indent="-212914" algn="l" defTabSz="425829" rtl="0" eaLnBrk="1" latinLnBrk="0" hangingPunct="1">
        <a:spcBef>
          <a:spcPct val="20000"/>
        </a:spcBef>
        <a:buFont typeface="Arial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6pPr>
      <a:lvl7pPr marL="2767884" indent="-212914" algn="l" defTabSz="425829" rtl="0" eaLnBrk="1" latinLnBrk="0" hangingPunct="1">
        <a:spcBef>
          <a:spcPct val="20000"/>
        </a:spcBef>
        <a:buFont typeface="Arial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7pPr>
      <a:lvl8pPr marL="3193712" indent="-212914" algn="l" defTabSz="425829" rtl="0" eaLnBrk="1" latinLnBrk="0" hangingPunct="1">
        <a:spcBef>
          <a:spcPct val="20000"/>
        </a:spcBef>
        <a:buFont typeface="Arial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8pPr>
      <a:lvl9pPr marL="3619540" indent="-212914" algn="l" defTabSz="425829" rtl="0" eaLnBrk="1" latinLnBrk="0" hangingPunct="1">
        <a:spcBef>
          <a:spcPct val="20000"/>
        </a:spcBef>
        <a:buFont typeface="Arial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5829" rtl="0" eaLnBrk="1" latinLnBrk="0" hangingPunct="1">
        <a:defRPr sz="1711" kern="1200">
          <a:solidFill>
            <a:schemeClr val="tx1"/>
          </a:solidFill>
          <a:latin typeface="+mn-lt"/>
          <a:ea typeface="+mn-ea"/>
          <a:cs typeface="+mn-cs"/>
        </a:defRPr>
      </a:lvl1pPr>
      <a:lvl2pPr marL="425829" algn="l" defTabSz="425829" rtl="0" eaLnBrk="1" latinLnBrk="0" hangingPunct="1">
        <a:defRPr sz="1711" kern="1200">
          <a:solidFill>
            <a:schemeClr val="tx1"/>
          </a:solidFill>
          <a:latin typeface="+mn-lt"/>
          <a:ea typeface="+mn-ea"/>
          <a:cs typeface="+mn-cs"/>
        </a:defRPr>
      </a:lvl2pPr>
      <a:lvl3pPr marL="851656" algn="l" defTabSz="425829" rtl="0" eaLnBrk="1" latinLnBrk="0" hangingPunct="1">
        <a:defRPr sz="1711" kern="1200">
          <a:solidFill>
            <a:schemeClr val="tx1"/>
          </a:solidFill>
          <a:latin typeface="+mn-lt"/>
          <a:ea typeface="+mn-ea"/>
          <a:cs typeface="+mn-cs"/>
        </a:defRPr>
      </a:lvl3pPr>
      <a:lvl4pPr marL="1277485" algn="l" defTabSz="425829" rtl="0" eaLnBrk="1" latinLnBrk="0" hangingPunct="1">
        <a:defRPr sz="1711" kern="1200">
          <a:solidFill>
            <a:schemeClr val="tx1"/>
          </a:solidFill>
          <a:latin typeface="+mn-lt"/>
          <a:ea typeface="+mn-ea"/>
          <a:cs typeface="+mn-cs"/>
        </a:defRPr>
      </a:lvl4pPr>
      <a:lvl5pPr marL="1703313" algn="l" defTabSz="425829" rtl="0" eaLnBrk="1" latinLnBrk="0" hangingPunct="1">
        <a:defRPr sz="1711" kern="1200">
          <a:solidFill>
            <a:schemeClr val="tx1"/>
          </a:solidFill>
          <a:latin typeface="+mn-lt"/>
          <a:ea typeface="+mn-ea"/>
          <a:cs typeface="+mn-cs"/>
        </a:defRPr>
      </a:lvl5pPr>
      <a:lvl6pPr marL="2129141" algn="l" defTabSz="425829" rtl="0" eaLnBrk="1" latinLnBrk="0" hangingPunct="1">
        <a:defRPr sz="1711" kern="1200">
          <a:solidFill>
            <a:schemeClr val="tx1"/>
          </a:solidFill>
          <a:latin typeface="+mn-lt"/>
          <a:ea typeface="+mn-ea"/>
          <a:cs typeface="+mn-cs"/>
        </a:defRPr>
      </a:lvl6pPr>
      <a:lvl7pPr marL="2554970" algn="l" defTabSz="425829" rtl="0" eaLnBrk="1" latinLnBrk="0" hangingPunct="1">
        <a:defRPr sz="1711" kern="1200">
          <a:solidFill>
            <a:schemeClr val="tx1"/>
          </a:solidFill>
          <a:latin typeface="+mn-lt"/>
          <a:ea typeface="+mn-ea"/>
          <a:cs typeface="+mn-cs"/>
        </a:defRPr>
      </a:lvl7pPr>
      <a:lvl8pPr marL="2980797" algn="l" defTabSz="425829" rtl="0" eaLnBrk="1" latinLnBrk="0" hangingPunct="1">
        <a:defRPr sz="1711" kern="1200">
          <a:solidFill>
            <a:schemeClr val="tx1"/>
          </a:solidFill>
          <a:latin typeface="+mn-lt"/>
          <a:ea typeface="+mn-ea"/>
          <a:cs typeface="+mn-cs"/>
        </a:defRPr>
      </a:lvl8pPr>
      <a:lvl9pPr marL="3406626" algn="l" defTabSz="425829" rtl="0" eaLnBrk="1" latinLnBrk="0" hangingPunct="1">
        <a:defRPr sz="17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281" y="-47578"/>
            <a:ext cx="10794086" cy="762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18" y="829097"/>
            <a:ext cx="330993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908" y="6796633"/>
            <a:ext cx="6731635" cy="4013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16"/>
          <p:cNvSpPr txBox="1"/>
          <p:nvPr/>
        </p:nvSpPr>
        <p:spPr>
          <a:xfrm>
            <a:off x="628908" y="6566763"/>
            <a:ext cx="1600200" cy="27749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s-ES_tradnl" sz="700" dirty="0">
                <a:solidFill>
                  <a:srgbClr val="7F7F7F"/>
                </a:solidFill>
                <a:effectLst/>
                <a:latin typeface="Gill Sans MT"/>
                <a:ea typeface="MS Mincho"/>
                <a:cs typeface="Times New Roman"/>
              </a:rPr>
              <a:t>Consorcio Liderado por</a:t>
            </a:r>
            <a:endParaRPr lang="es-ES" sz="1200" dirty="0">
              <a:effectLst/>
              <a:ea typeface="MS Mincho"/>
              <a:cs typeface="Times New Roman"/>
            </a:endParaRPr>
          </a:p>
        </p:txBody>
      </p:sp>
      <p:sp>
        <p:nvSpPr>
          <p:cNvPr id="11" name="Text Box 22"/>
          <p:cNvSpPr txBox="1"/>
          <p:nvPr/>
        </p:nvSpPr>
        <p:spPr>
          <a:xfrm>
            <a:off x="2000508" y="6567398"/>
            <a:ext cx="2286000" cy="27749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s-ES_tradnl" sz="700">
                <a:solidFill>
                  <a:srgbClr val="7F7F7F"/>
                </a:solidFill>
                <a:effectLst/>
                <a:latin typeface="Gill Sans MT"/>
                <a:ea typeface="MS Mincho"/>
                <a:cs typeface="Times New Roman"/>
              </a:rPr>
              <a:t>Socios Coordinadores</a:t>
            </a:r>
            <a:endParaRPr lang="es-ES" sz="1200">
              <a:effectLst/>
              <a:ea typeface="MS Mincho"/>
              <a:cs typeface="Times New Roman"/>
            </a:endParaRPr>
          </a:p>
        </p:txBody>
      </p:sp>
      <p:sp>
        <p:nvSpPr>
          <p:cNvPr id="12" name="Text Box 28"/>
          <p:cNvSpPr txBox="1"/>
          <p:nvPr/>
        </p:nvSpPr>
        <p:spPr>
          <a:xfrm>
            <a:off x="2000508" y="7253198"/>
            <a:ext cx="4800600" cy="27749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s-ES_tradnl" sz="700">
                <a:solidFill>
                  <a:srgbClr val="1A79C2"/>
                </a:solidFill>
                <a:effectLst/>
                <a:latin typeface="Gill Sans MT"/>
                <a:ea typeface="MS Mincho"/>
                <a:cs typeface="Times New Roman"/>
              </a:rPr>
              <a:t>Participan más de 80 Socios Operativos y Entidades Colaboradoras de Europa y América Latina</a:t>
            </a:r>
            <a:endParaRPr lang="es-ES" sz="1200">
              <a:effectLst/>
              <a:ea typeface="MS Mincho"/>
              <a:cs typeface="Times New Roman"/>
            </a:endParaRPr>
          </a:p>
        </p:txBody>
      </p:sp>
      <p:sp>
        <p:nvSpPr>
          <p:cNvPr id="13" name="TextBox 21"/>
          <p:cNvSpPr txBox="1"/>
          <p:nvPr/>
        </p:nvSpPr>
        <p:spPr>
          <a:xfrm>
            <a:off x="515753" y="2441010"/>
            <a:ext cx="594265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97754"/>
            <a:r>
              <a:rPr lang="es-ES_tradnl" sz="2700" dirty="0">
                <a:solidFill>
                  <a:srgbClr val="139DEB"/>
                </a:solidFill>
                <a:latin typeface="Gill Sans MT Light"/>
                <a:cs typeface="Gill Sans MT Light"/>
              </a:rPr>
              <a:t>PROTECCIÓN SOCIAL EN BRASIL: </a:t>
            </a:r>
            <a:endParaRPr lang="es-ES_tradnl" sz="2700" dirty="0" smtClean="0">
              <a:solidFill>
                <a:srgbClr val="139DEB"/>
              </a:solidFill>
              <a:latin typeface="Gill Sans MT Light"/>
              <a:cs typeface="Gill Sans MT Light"/>
            </a:endParaRPr>
          </a:p>
          <a:p>
            <a:pPr defTabSz="497754"/>
            <a:r>
              <a:rPr lang="es-ES_tradnl" sz="2700" dirty="0" smtClean="0">
                <a:solidFill>
                  <a:srgbClr val="139DEB"/>
                </a:solidFill>
                <a:latin typeface="Gill Sans MT Light"/>
                <a:cs typeface="Gill Sans MT Light"/>
              </a:rPr>
              <a:t>experiencia </a:t>
            </a:r>
            <a:r>
              <a:rPr lang="es-ES_tradnl" sz="2700" dirty="0">
                <a:solidFill>
                  <a:srgbClr val="139DEB"/>
                </a:solidFill>
                <a:latin typeface="Gill Sans MT Light"/>
                <a:cs typeface="Gill Sans MT Light"/>
              </a:rPr>
              <a:t>de Brasil sin </a:t>
            </a:r>
            <a:r>
              <a:rPr lang="es-ES_tradnl" sz="2700" dirty="0" smtClean="0">
                <a:solidFill>
                  <a:srgbClr val="139DEB"/>
                </a:solidFill>
                <a:latin typeface="Gill Sans MT Light"/>
                <a:cs typeface="Gill Sans MT Light"/>
              </a:rPr>
              <a:t>Miseria</a:t>
            </a:r>
          </a:p>
          <a:p>
            <a:pPr algn="r" defTabSz="497754"/>
            <a:r>
              <a:rPr lang="es-ES_tradnl" sz="2700" dirty="0" smtClean="0">
                <a:solidFill>
                  <a:srgbClr val="139DEB"/>
                </a:solidFill>
                <a:latin typeface="Gill Sans MT Light"/>
                <a:cs typeface="Gill Sans MT Light"/>
              </a:rPr>
              <a:t>Ana Fonseca</a:t>
            </a:r>
            <a:endParaRPr lang="en-US" sz="2700" dirty="0">
              <a:solidFill>
                <a:srgbClr val="139DEB"/>
              </a:solidFill>
              <a:latin typeface="Gill Sans MT Light"/>
              <a:cs typeface="Gill Sans MT Light"/>
            </a:endParaRPr>
          </a:p>
        </p:txBody>
      </p:sp>
      <p:sp>
        <p:nvSpPr>
          <p:cNvPr id="15" name="TextBox 29"/>
          <p:cNvSpPr txBox="1"/>
          <p:nvPr/>
        </p:nvSpPr>
        <p:spPr>
          <a:xfrm>
            <a:off x="515753" y="3906340"/>
            <a:ext cx="3580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139DEB"/>
                </a:solidFill>
                <a:latin typeface="Gill Sans MT Light"/>
                <a:cs typeface="Gill Sans MT Light"/>
              </a:rPr>
              <a:t>Asunción – PARAGUAY, 8 de </a:t>
            </a:r>
            <a:r>
              <a:rPr lang="en-US" sz="1200" dirty="0" err="1" smtClean="0">
                <a:solidFill>
                  <a:srgbClr val="139DEB"/>
                </a:solidFill>
                <a:latin typeface="Gill Sans MT Light"/>
                <a:cs typeface="Gill Sans MT Light"/>
              </a:rPr>
              <a:t>septiembre</a:t>
            </a:r>
            <a:r>
              <a:rPr lang="en-US" sz="1200" dirty="0" smtClean="0">
                <a:solidFill>
                  <a:srgbClr val="139DEB"/>
                </a:solidFill>
                <a:latin typeface="Gill Sans MT Light"/>
                <a:cs typeface="Gill Sans MT Light"/>
              </a:rPr>
              <a:t> de 2015</a:t>
            </a:r>
            <a:endParaRPr lang="en-US" sz="1200" dirty="0">
              <a:solidFill>
                <a:srgbClr val="139DEB"/>
              </a:solidFill>
              <a:latin typeface="Gill Sans MT Light"/>
              <a:cs typeface="Gill Sans MT Light"/>
            </a:endParaRPr>
          </a:p>
        </p:txBody>
      </p:sp>
    </p:spTree>
    <p:extLst>
      <p:ext uri="{BB962C8B-B14F-4D97-AF65-F5344CB8AC3E}">
        <p14:creationId xmlns:p14="http://schemas.microsoft.com/office/powerpoint/2010/main" val="3449284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800" y="935930"/>
            <a:ext cx="8315234" cy="3724097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ALGUNOS RESULTADOS (2</a:t>
            </a:r>
            <a:r>
              <a:rPr lang="es-ES_tradnl" sz="2400" b="1" dirty="0" smtClean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)</a:t>
            </a:r>
          </a:p>
          <a:p>
            <a:pPr algn="just"/>
            <a:endParaRPr lang="es-ES_tradnl" sz="2400" dirty="0">
              <a:solidFill>
                <a:srgbClr val="001B96"/>
              </a:solidFill>
              <a:latin typeface="+mj-lt"/>
              <a:ea typeface="+mj-ea"/>
              <a:cs typeface="DINPro-Medium"/>
            </a:endParaRPr>
          </a:p>
          <a:p>
            <a:pPr algn="just"/>
            <a:r>
              <a:rPr lang="es-ES_tradnl" sz="2800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Inclusión Productiva Urbana </a:t>
            </a:r>
            <a:r>
              <a:rPr lang="es-ES_tradnl" sz="2400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: </a:t>
            </a:r>
          </a:p>
          <a:p>
            <a:pPr algn="just"/>
            <a:endParaRPr lang="es-ES_tradnl" sz="2400" dirty="0" smtClean="0">
              <a:solidFill>
                <a:srgbClr val="001B96"/>
              </a:solidFill>
              <a:latin typeface="+mj-lt"/>
              <a:ea typeface="+mj-ea"/>
              <a:cs typeface="DINPro-Medium"/>
            </a:endParaRPr>
          </a:p>
          <a:p>
            <a:pPr algn="just"/>
            <a:endParaRPr lang="pt-BR" sz="2400" dirty="0" smtClean="0">
              <a:solidFill>
                <a:srgbClr val="001B96"/>
              </a:solidFill>
              <a:latin typeface="+mj-lt"/>
              <a:ea typeface="+mj-ea"/>
              <a:cs typeface="DINPro-Medium"/>
            </a:endParaRPr>
          </a:p>
          <a:p>
            <a:pPr algn="just"/>
            <a:r>
              <a:rPr lang="pt-BR" sz="2800" dirty="0" smtClean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Programa Nacional de </a:t>
            </a:r>
            <a:r>
              <a:rPr lang="es-ES_tradnl" sz="2800" dirty="0" smtClean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Educación Técnica e Empleo </a:t>
            </a:r>
            <a:r>
              <a:rPr lang="pt-BR" sz="2800" dirty="0" smtClean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- PRONATEC</a:t>
            </a:r>
            <a:r>
              <a:rPr lang="pt-BR" sz="2800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. </a:t>
            </a:r>
            <a:r>
              <a:rPr lang="es-ES_tradnl" sz="2800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Más de 1 millón y 500 matrículas. Del total de matriculados  430 mil ingresaron en el </a:t>
            </a:r>
            <a:r>
              <a:rPr lang="es-ES_tradnl" sz="2800" dirty="0" smtClean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mercado </a:t>
            </a:r>
            <a:r>
              <a:rPr lang="es-ES_tradnl" sz="2800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formal de trabajo o 37,6%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742" y="92076"/>
            <a:ext cx="1599974" cy="32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206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8200" y="335290"/>
            <a:ext cx="469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b="1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ALGUNOS RESULTADOS (3)</a:t>
            </a:r>
          </a:p>
        </p:txBody>
      </p:sp>
      <p:sp>
        <p:nvSpPr>
          <p:cNvPr id="3" name="Rectangle 2"/>
          <p:cNvSpPr/>
          <p:nvPr/>
        </p:nvSpPr>
        <p:spPr>
          <a:xfrm>
            <a:off x="627017" y="1120120"/>
            <a:ext cx="808155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Intermediación de mano de obra </a:t>
            </a:r>
            <a:endParaRPr lang="es-ES_tradnl" sz="2400" b="1" dirty="0" smtClean="0">
              <a:solidFill>
                <a:srgbClr val="001B96"/>
              </a:solidFill>
              <a:latin typeface="+mj-lt"/>
              <a:ea typeface="+mj-ea"/>
              <a:cs typeface="DINPro-Medium"/>
            </a:endParaRPr>
          </a:p>
          <a:p>
            <a:r>
              <a:rPr lang="es-ES_tradnl" sz="2800" dirty="0" smtClean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Resultados</a:t>
            </a:r>
            <a:r>
              <a:rPr lang="es-ES_tradnl" sz="2800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:  del total de personas inscriptas </a:t>
            </a:r>
            <a:r>
              <a:rPr lang="es-ES_tradnl" sz="2800" dirty="0" smtClean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(</a:t>
            </a:r>
            <a:r>
              <a:rPr lang="es-ES_tradnl" sz="2800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945.647) estaban en el Catastro Único y </a:t>
            </a:r>
            <a:r>
              <a:rPr lang="es-ES_tradnl" sz="2800" dirty="0" smtClean="0">
                <a:solidFill>
                  <a:srgbClr val="001B96"/>
                </a:solidFill>
                <a:cs typeface="DINPro-Medium"/>
              </a:rPr>
              <a:t>487.402 </a:t>
            </a:r>
            <a:r>
              <a:rPr lang="es-ES_tradnl" sz="2800" dirty="0" smtClean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en </a:t>
            </a:r>
            <a:r>
              <a:rPr lang="es-ES_tradnl" sz="2800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Bolsa-</a:t>
            </a:r>
            <a:r>
              <a:rPr lang="es-ES_tradnl" sz="2800" dirty="0" smtClean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Familia . </a:t>
            </a:r>
            <a:r>
              <a:rPr lang="es-ES_tradnl" sz="2800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Del total en el Catastro Único alrededor de 125 mil (46%) lograran ingresar en el mercado formal de trabajo y 66 mil de los beneficiarios de Bolsa Familia (25</a:t>
            </a:r>
            <a:r>
              <a:rPr lang="es-ES_tradnl" sz="2800" dirty="0" smtClean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%).</a:t>
            </a:r>
          </a:p>
          <a:p>
            <a:pPr algn="just"/>
            <a:endParaRPr lang="es-ES_tradnl" sz="2400" dirty="0">
              <a:solidFill>
                <a:srgbClr val="001B96"/>
              </a:solidFill>
              <a:latin typeface="+mj-lt"/>
              <a:ea typeface="+mj-ea"/>
              <a:cs typeface="DINPro-Medium"/>
            </a:endParaRPr>
          </a:p>
          <a:p>
            <a:pPr algn="just"/>
            <a:r>
              <a:rPr lang="es-ES_tradnl" sz="2400" b="1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Micro crédito</a:t>
            </a:r>
            <a:r>
              <a:rPr lang="es-ES_tradnl" sz="2400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, </a:t>
            </a:r>
            <a:r>
              <a:rPr lang="es-ES_tradnl" sz="2800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economía solidaria e emprendimientos </a:t>
            </a:r>
            <a:endParaRPr lang="pt-BR" sz="2800" dirty="0">
              <a:solidFill>
                <a:srgbClr val="001B96"/>
              </a:solidFill>
              <a:latin typeface="+mj-lt"/>
              <a:ea typeface="+mj-ea"/>
              <a:cs typeface="DINPro-Medium"/>
            </a:endParaRPr>
          </a:p>
          <a:p>
            <a:pPr lvl="0"/>
            <a:r>
              <a:rPr lang="es-ES_tradnl" sz="2800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Resultados: Programa Crecer realizó 10 millones y 300 mil operaciones de micro crédito: 5 millones y e 600 mil con personas registradas en el Catastro Único, ahí incluidas más de  3 millones del Bolsa Familia </a:t>
            </a:r>
            <a:endParaRPr lang="pt-BR" sz="2800" dirty="0">
              <a:solidFill>
                <a:srgbClr val="001B96"/>
              </a:solidFill>
              <a:latin typeface="+mj-lt"/>
              <a:ea typeface="+mj-ea"/>
              <a:cs typeface="DINPro-Medium"/>
            </a:endParaRPr>
          </a:p>
          <a:p>
            <a:pPr algn="just"/>
            <a:endParaRPr lang="pt-B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742" y="92076"/>
            <a:ext cx="1599974" cy="32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521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0000" y="876300"/>
            <a:ext cx="5168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b="1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ALGUNOS RESULTADOS (4)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1400" y="1720840"/>
            <a:ext cx="6985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800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Micro crédito, economía solidaria </a:t>
            </a:r>
            <a:r>
              <a:rPr lang="es-ES_tradnl" sz="2800" dirty="0" smtClean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y </a:t>
            </a:r>
            <a:r>
              <a:rPr lang="es-ES_tradnl" sz="2800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emprendimientos </a:t>
            </a:r>
          </a:p>
          <a:p>
            <a:endParaRPr lang="pt-BR" sz="2800" dirty="0">
              <a:solidFill>
                <a:srgbClr val="001B96"/>
              </a:solidFill>
              <a:latin typeface="+mj-lt"/>
              <a:ea typeface="+mj-ea"/>
              <a:cs typeface="DINPro-Medium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es-ES_tradnl" sz="2800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programa </a:t>
            </a:r>
            <a:r>
              <a:rPr lang="es-ES_tradnl" sz="2800" dirty="0" smtClean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CRECER en Economía  Solidaria: </a:t>
            </a:r>
          </a:p>
          <a:p>
            <a:pPr marL="342900" lvl="0" indent="-342900">
              <a:buFont typeface="+mj-lt"/>
              <a:buAutoNum type="arabicParenR"/>
            </a:pPr>
            <a:endParaRPr lang="pt-BR" sz="2800" dirty="0">
              <a:solidFill>
                <a:srgbClr val="001B96"/>
              </a:solidFill>
              <a:latin typeface="+mj-lt"/>
              <a:ea typeface="+mj-ea"/>
              <a:cs typeface="DINPro-Medium"/>
            </a:endParaRPr>
          </a:p>
          <a:p>
            <a:pPr lvl="0"/>
            <a:r>
              <a:rPr lang="es-ES_tradnl" sz="2800" dirty="0" smtClean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11</a:t>
            </a:r>
            <a:r>
              <a:rPr lang="es-ES_tradnl" sz="2800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. 173 emprendimientos en 2.358 municipios </a:t>
            </a:r>
            <a:r>
              <a:rPr lang="es-ES_tradnl" sz="2800" dirty="0" smtClean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 </a:t>
            </a:r>
            <a:r>
              <a:rPr lang="es-ES_tradnl" sz="2800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más de 241 mil personas </a:t>
            </a:r>
            <a:endParaRPr lang="es-ES_tradnl" sz="2800" dirty="0" smtClean="0">
              <a:solidFill>
                <a:srgbClr val="001B96"/>
              </a:solidFill>
              <a:latin typeface="+mj-lt"/>
              <a:ea typeface="+mj-ea"/>
              <a:cs typeface="DINPro-Medium"/>
            </a:endParaRPr>
          </a:p>
          <a:p>
            <a:pPr lvl="0"/>
            <a:endParaRPr lang="es-ES_tradnl" sz="2800" dirty="0">
              <a:solidFill>
                <a:srgbClr val="001B96"/>
              </a:solidFill>
              <a:latin typeface="+mj-lt"/>
              <a:ea typeface="+mj-ea"/>
              <a:cs typeface="DINPro-Medium"/>
            </a:endParaRPr>
          </a:p>
          <a:p>
            <a:r>
              <a:rPr lang="es-ES_tradnl" sz="2800" dirty="0">
                <a:solidFill>
                  <a:srgbClr val="001B96"/>
                </a:solidFill>
                <a:cs typeface="DINPro-Medium"/>
              </a:rPr>
              <a:t>Micro Emprendedor Individual (MEI) – 4 millones, 950 mil formalizados </a:t>
            </a:r>
            <a:endParaRPr lang="pt-BR" sz="2800" dirty="0">
              <a:solidFill>
                <a:srgbClr val="001B96"/>
              </a:solidFill>
              <a:cs typeface="DINPro-Medium"/>
            </a:endParaRPr>
          </a:p>
          <a:p>
            <a:pPr lvl="0"/>
            <a:endParaRPr lang="es-ES_tradnl" sz="2400" dirty="0" smtClean="0">
              <a:solidFill>
                <a:srgbClr val="001B96"/>
              </a:solidFill>
              <a:latin typeface="+mj-lt"/>
              <a:ea typeface="+mj-ea"/>
              <a:cs typeface="DINPro-Medium"/>
            </a:endParaRPr>
          </a:p>
          <a:p>
            <a:pPr lvl="0"/>
            <a:endParaRPr lang="es-ES_tradnl" sz="2400" dirty="0">
              <a:solidFill>
                <a:srgbClr val="001B96"/>
              </a:solidFill>
              <a:latin typeface="+mj-lt"/>
              <a:ea typeface="+mj-ea"/>
              <a:cs typeface="DINPro-Medium"/>
            </a:endParaRPr>
          </a:p>
          <a:p>
            <a:pPr marL="342900" lvl="0" indent="-342900">
              <a:buFont typeface="+mj-lt"/>
              <a:buAutoNum type="arabicParenR"/>
            </a:pPr>
            <a:endParaRPr lang="pt-BR" sz="2400" dirty="0">
              <a:solidFill>
                <a:srgbClr val="001B96"/>
              </a:solidFill>
              <a:latin typeface="+mj-lt"/>
              <a:ea typeface="+mj-ea"/>
              <a:cs typeface="DINPro-Medium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742" y="92076"/>
            <a:ext cx="1599974" cy="32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518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0000" y="876300"/>
            <a:ext cx="5168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b="1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ALGUNOS RESULTADOS (5)</a:t>
            </a:r>
          </a:p>
        </p:txBody>
      </p:sp>
      <p:sp>
        <p:nvSpPr>
          <p:cNvPr id="3" name="Rectangle 2"/>
          <p:cNvSpPr/>
          <p:nvPr/>
        </p:nvSpPr>
        <p:spPr>
          <a:xfrm>
            <a:off x="1314450" y="1337965"/>
            <a:ext cx="698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b="1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SALUD</a:t>
            </a:r>
          </a:p>
        </p:txBody>
      </p:sp>
      <p:sp>
        <p:nvSpPr>
          <p:cNvPr id="5" name="Rectangle 4"/>
          <p:cNvSpPr/>
          <p:nvPr/>
        </p:nvSpPr>
        <p:spPr>
          <a:xfrm>
            <a:off x="901700" y="1997839"/>
            <a:ext cx="78105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200"/>
              </a:spcBef>
              <a:buFont typeface="+mj-lt"/>
              <a:buAutoNum type="alphaLcParenR"/>
            </a:pPr>
            <a:r>
              <a:rPr lang="es-ES_tradnl" sz="2400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Ampliación y construcción de nuevas UBS (2.105) y 690 fueron concluidas en 2014</a:t>
            </a:r>
            <a:endParaRPr lang="pt-BR" sz="2400" dirty="0">
              <a:solidFill>
                <a:srgbClr val="001B96"/>
              </a:solidFill>
              <a:latin typeface="+mj-lt"/>
              <a:ea typeface="+mj-ea"/>
              <a:cs typeface="DINPro-Medium"/>
            </a:endParaRPr>
          </a:p>
          <a:p>
            <a:pPr marL="342900" lvl="0" indent="-342900" algn="just">
              <a:buFont typeface="+mj-lt"/>
              <a:buAutoNum type="alphaLcParenR"/>
            </a:pPr>
            <a:r>
              <a:rPr lang="es-ES_tradnl" sz="2400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Enfermedades de la Pobreza (FIOCRUZ/MDS/MS)</a:t>
            </a:r>
            <a:endParaRPr lang="pt-BR" sz="2400" dirty="0">
              <a:solidFill>
                <a:srgbClr val="001B96"/>
              </a:solidFill>
              <a:latin typeface="+mj-lt"/>
              <a:ea typeface="+mj-ea"/>
              <a:cs typeface="DINPro-Medium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es-ES_tradnl" sz="2400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Ampliación del programa Farmacia Popular – 11.844 farmacias acreditadas y 262 propias en 1.503 municipios prioritarios.</a:t>
            </a:r>
            <a:endParaRPr lang="pt-BR" sz="2400" dirty="0">
              <a:solidFill>
                <a:srgbClr val="001B96"/>
              </a:solidFill>
              <a:latin typeface="+mj-lt"/>
              <a:ea typeface="+mj-ea"/>
              <a:cs typeface="DINPro-Medium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es-ES_tradnl" sz="2400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Distribución de dosis de vitamina A : 9 millones y 100 mil niños entre 6 meses y 5 años (de 2012 – octubre 2014)</a:t>
            </a:r>
          </a:p>
          <a:p>
            <a:pPr marL="342900" indent="-342900">
              <a:buFont typeface="+mj-lt"/>
              <a:buAutoNum type="alphaLcParenR"/>
            </a:pPr>
            <a:r>
              <a:rPr lang="es-ES_tradnl" sz="2400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Aumento de la oferta de Sulfato Ferroso (niños menores de 2 años): 3 millones y 800 mil  frascos;</a:t>
            </a:r>
          </a:p>
          <a:p>
            <a:pPr marL="342900" indent="-342900">
              <a:buFont typeface="+mj-lt"/>
              <a:buAutoNum type="alphaLcParenR"/>
            </a:pPr>
            <a:r>
              <a:rPr lang="es-ES_tradnl" sz="2400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Medicamento para asma (segunda mayor causa de óbitos de niños). 2 millones de personas </a:t>
            </a:r>
          </a:p>
          <a:p>
            <a:pPr marL="342900" indent="-342900">
              <a:buFont typeface="+mj-lt"/>
              <a:buAutoNum type="alphaLcParenR"/>
            </a:pPr>
            <a:endParaRPr lang="pt-BR" sz="2400" dirty="0"/>
          </a:p>
          <a:p>
            <a:pPr marL="342900" lvl="0" indent="-342900">
              <a:buFont typeface="+mj-lt"/>
              <a:buAutoNum type="alphaLcParenR"/>
            </a:pPr>
            <a:endParaRPr lang="pt-BR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742" y="92076"/>
            <a:ext cx="1599974" cy="32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262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00" y="542230"/>
            <a:ext cx="8928100" cy="6432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ALGUNOS RESULTADOS (6)</a:t>
            </a:r>
          </a:p>
          <a:p>
            <a:pPr algn="just"/>
            <a:r>
              <a:rPr lang="es-ES_tradnl" sz="2400" b="1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Educación: </a:t>
            </a:r>
          </a:p>
          <a:p>
            <a:pPr algn="just"/>
            <a:r>
              <a:rPr lang="es-ES_tradnl" sz="2800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Más  Educación: 58 mil y 300 escuelas en </a:t>
            </a:r>
            <a:r>
              <a:rPr lang="es-ES_tradnl" sz="2800" b="1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Tiempo Integral</a:t>
            </a:r>
            <a:r>
              <a:rPr lang="es-ES_tradnl" sz="2800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- 35.700 con amplia mayoría de estudiantes vinculados al Bolsa </a:t>
            </a:r>
            <a:r>
              <a:rPr lang="es-ES_tradnl" sz="2800" dirty="0" smtClean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Familia</a:t>
            </a:r>
          </a:p>
          <a:p>
            <a:pPr algn="just"/>
            <a:endParaRPr lang="pt-BR" sz="2800" dirty="0">
              <a:solidFill>
                <a:srgbClr val="001B96"/>
              </a:solidFill>
              <a:latin typeface="+mj-lt"/>
              <a:ea typeface="+mj-ea"/>
              <a:cs typeface="DINPro-Medium"/>
            </a:endParaRPr>
          </a:p>
          <a:p>
            <a:pPr algn="just"/>
            <a:r>
              <a:rPr lang="es-ES_tradnl" sz="2800" b="1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Guarderías</a:t>
            </a:r>
            <a:r>
              <a:rPr lang="es-ES_tradnl" sz="2800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: suplementación en 50% de los recursos para el Fondo de Educación Básica por alumno a las municipalidades por vacancia para niños del Bolsa-Familia. </a:t>
            </a:r>
            <a:endParaRPr lang="es-ES_tradnl" sz="2800" dirty="0" smtClean="0">
              <a:solidFill>
                <a:srgbClr val="001B96"/>
              </a:solidFill>
              <a:latin typeface="+mj-lt"/>
              <a:ea typeface="+mj-ea"/>
              <a:cs typeface="DINPro-Medium"/>
            </a:endParaRPr>
          </a:p>
          <a:p>
            <a:pPr algn="just"/>
            <a:endParaRPr lang="es-ES_tradnl" sz="2800" dirty="0">
              <a:solidFill>
                <a:srgbClr val="001B96"/>
              </a:solidFill>
              <a:latin typeface="+mj-lt"/>
              <a:ea typeface="+mj-ea"/>
              <a:cs typeface="DINPro-Medium"/>
            </a:endParaRPr>
          </a:p>
          <a:p>
            <a:pPr algn="just"/>
            <a:r>
              <a:rPr lang="es-ES_tradnl" sz="2800" dirty="0" smtClean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Más </a:t>
            </a:r>
            <a:r>
              <a:rPr lang="es-ES_tradnl" sz="2800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de 1000 millones transferidos a los municipios (2012-2014) y más de 700 mil niños (0 a 48 meses) del Bolsa Familia: Ellos están en más de 37 mil guarderías (4.939 municipios) y representan 19,6 % de niños de 0 a 48 meses en Bolsa- Familia</a:t>
            </a:r>
            <a:endParaRPr lang="pt-BR" sz="2800" dirty="0">
              <a:solidFill>
                <a:srgbClr val="001B96"/>
              </a:solidFill>
              <a:latin typeface="+mj-lt"/>
              <a:ea typeface="+mj-ea"/>
              <a:cs typeface="DINPro-Medium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742" y="92076"/>
            <a:ext cx="1599974" cy="32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07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00" y="542230"/>
            <a:ext cx="89281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ALGUNOS RESULTADOS (7)</a:t>
            </a:r>
          </a:p>
          <a:p>
            <a:pPr algn="just"/>
            <a:endParaRPr lang="es-ES_tradnl" sz="2400" b="1" dirty="0" smtClean="0">
              <a:solidFill>
                <a:srgbClr val="001B96"/>
              </a:solidFill>
              <a:latin typeface="+mj-lt"/>
              <a:ea typeface="+mj-ea"/>
              <a:cs typeface="DINPro-Medium"/>
            </a:endParaRPr>
          </a:p>
          <a:p>
            <a:pPr algn="just"/>
            <a:r>
              <a:rPr lang="es-ES_tradnl" sz="2400" b="1" dirty="0" smtClean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VIVIENDAS</a:t>
            </a:r>
            <a:endParaRPr lang="es-ES_tradnl" sz="2400" b="1" dirty="0">
              <a:solidFill>
                <a:srgbClr val="001B96"/>
              </a:solidFill>
              <a:latin typeface="+mj-lt"/>
              <a:ea typeface="+mj-ea"/>
              <a:cs typeface="DINPro-Medium"/>
            </a:endParaRPr>
          </a:p>
          <a:p>
            <a:pPr algn="just"/>
            <a:r>
              <a:rPr lang="es-ES_tradnl" sz="2400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MI CASA MI VIDA – entrega de 1 millón , 840 mil unidades (2009- julio Entre 2011 y julio de 2014 alrededor de 725 mil familias de escasos recursos recibieron sus viviendas. Todas estaban en el Catastro Único y del total 388 mil eran Programa </a:t>
            </a:r>
            <a:r>
              <a:rPr lang="es-ES_tradnl" sz="2400" dirty="0" smtClean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Bolsa-Familia</a:t>
            </a:r>
          </a:p>
          <a:p>
            <a:pPr algn="just"/>
            <a:endParaRPr lang="es-ES_tradnl" sz="2400" dirty="0">
              <a:solidFill>
                <a:srgbClr val="001B96"/>
              </a:solidFill>
              <a:latin typeface="+mj-lt"/>
              <a:ea typeface="+mj-ea"/>
              <a:cs typeface="DINPro-Medium"/>
            </a:endParaRPr>
          </a:p>
          <a:p>
            <a:pPr algn="just"/>
            <a:r>
              <a:rPr lang="es-ES_tradnl" sz="2400" b="1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BÚSQUEDA </a:t>
            </a:r>
            <a:r>
              <a:rPr lang="es-ES_tradnl" sz="2400" b="1" dirty="0" smtClean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ACTIVA</a:t>
            </a:r>
          </a:p>
          <a:p>
            <a:pPr algn="just"/>
            <a:endParaRPr lang="es-ES_tradnl" sz="2400" b="1" dirty="0">
              <a:solidFill>
                <a:srgbClr val="001B96"/>
              </a:solidFill>
              <a:latin typeface="+mj-lt"/>
              <a:ea typeface="+mj-ea"/>
              <a:cs typeface="DINPro-Medium"/>
            </a:endParaRPr>
          </a:p>
          <a:p>
            <a:pPr algn="just"/>
            <a:r>
              <a:rPr lang="es-ES_tradnl" sz="2400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1,3 millón identificados, registrados en Catastro Único e incluidas en políticas y programas</a:t>
            </a:r>
            <a:endParaRPr lang="pt-BR" sz="2400" dirty="0">
              <a:solidFill>
                <a:srgbClr val="001B96"/>
              </a:solidFill>
              <a:latin typeface="+mj-lt"/>
              <a:ea typeface="+mj-ea"/>
              <a:cs typeface="DINPro-Medium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742" y="92076"/>
            <a:ext cx="1599974" cy="32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472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08930"/>
            <a:ext cx="8275529" cy="606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COMENTARIOS FINALES </a:t>
            </a:r>
          </a:p>
          <a:p>
            <a:pPr indent="-514350" algn="just">
              <a:buFont typeface="+mj-lt"/>
              <a:buAutoNum type="arabicParenR"/>
            </a:pPr>
            <a:r>
              <a:rPr lang="es-ES_tradnl" sz="2800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Examinar la pobreza en todas sus dimensiones para formular propuestas y empezar a implementar es un enorme desafío en diversos sentidos.</a:t>
            </a:r>
          </a:p>
          <a:p>
            <a:pPr indent="-514350" algn="just">
              <a:buFont typeface="+mj-lt"/>
              <a:buAutoNum type="arabicParenR"/>
            </a:pPr>
            <a:r>
              <a:rPr lang="es-ES_tradnl" sz="2800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Involucrar los ministerios  y hacer pactos en relación a las prioridades y también establecer plazos</a:t>
            </a:r>
          </a:p>
          <a:p>
            <a:pPr indent="-514350" algn="just">
              <a:buFont typeface="+mj-lt"/>
              <a:buAutoNum type="arabicParenR"/>
            </a:pPr>
            <a:r>
              <a:rPr lang="es-ES_tradnl" sz="2800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Para la coordinación del conjunto de las acciones ofertadas  y el para el monitoreo es necesario que el ministerio coordinador sea empoderado.</a:t>
            </a:r>
          </a:p>
          <a:p>
            <a:pPr indent="-514350" algn="just">
              <a:buFont typeface="+mj-lt"/>
              <a:buAutoNum type="arabicParenR"/>
            </a:pPr>
            <a:r>
              <a:rPr lang="es-ES_tradnl" sz="2800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En Brasil, </a:t>
            </a:r>
            <a:r>
              <a:rPr lang="es-ES_tradnl" sz="2800" dirty="0" smtClean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la </a:t>
            </a:r>
            <a:r>
              <a:rPr lang="es-ES_tradnl" sz="2800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Presidenta dirige el Comité Gestor. Esto hace la </a:t>
            </a:r>
            <a:r>
              <a:rPr lang="es-ES_tradnl" sz="2800" dirty="0" smtClean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diferencia. </a:t>
            </a:r>
            <a:endParaRPr lang="es-ES_tradnl" sz="2800" dirty="0">
              <a:solidFill>
                <a:srgbClr val="001B96"/>
              </a:solidFill>
              <a:latin typeface="+mj-lt"/>
              <a:ea typeface="+mj-ea"/>
              <a:cs typeface="DINPro-Medium"/>
            </a:endParaRPr>
          </a:p>
          <a:p>
            <a:pPr indent="-514350" algn="just">
              <a:buFont typeface="+mj-lt"/>
              <a:buAutoNum type="arabicParenR"/>
            </a:pPr>
            <a:r>
              <a:rPr lang="es-ES_tradnl" sz="2800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Establecer relaciones de cooperación con los Estados (Departamentos), Municipios y con la </a:t>
            </a:r>
            <a:r>
              <a:rPr lang="es-ES_tradnl" sz="2800" dirty="0" smtClean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sociedad, </a:t>
            </a:r>
            <a:r>
              <a:rPr lang="es-ES_tradnl" sz="2800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es una necesidad y un </a:t>
            </a:r>
            <a:r>
              <a:rPr lang="es-ES_tradnl" sz="2800" dirty="0" smtClean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desafío.</a:t>
            </a:r>
            <a:endParaRPr lang="es-ES_tradnl" sz="2800" dirty="0">
              <a:solidFill>
                <a:srgbClr val="001B96"/>
              </a:solidFill>
              <a:latin typeface="+mj-lt"/>
              <a:ea typeface="+mj-ea"/>
              <a:cs typeface="DINPro-Medium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742" y="92076"/>
            <a:ext cx="1599974" cy="32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941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492" y="-34999"/>
            <a:ext cx="10794086" cy="762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258" y="5758568"/>
            <a:ext cx="330993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26845" y="3268018"/>
            <a:ext cx="5169818" cy="153312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Gill Sans MT Light"/>
                <a:ea typeface="+mj-ea"/>
                <a:cs typeface="Gill Sans MT Light"/>
              </a:rPr>
              <a:t>Autor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Gill Sans MT Light"/>
                <a:ea typeface="+mj-ea"/>
                <a:cs typeface="Gill Sans MT Light"/>
              </a:rPr>
              <a:t>:  Ana Fonseca</a:t>
            </a:r>
          </a:p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9FE3"/>
              </a:solidFill>
              <a:latin typeface="Gill Sans MT Light"/>
              <a:ea typeface="+mj-ea"/>
              <a:cs typeface="Gill Sans MT Light"/>
            </a:endParaRPr>
          </a:p>
          <a:p>
            <a:pPr lvl="0" defTabSz="497754">
              <a:spcBef>
                <a:spcPct val="0"/>
              </a:spcBef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Gill Sans MT Light"/>
                <a:ea typeface="+mj-ea"/>
                <a:cs typeface="Gill Sans MT Light"/>
              </a:rPr>
              <a:t>Email: </a:t>
            </a:r>
            <a:r>
              <a:rPr lang="en-US" dirty="0">
                <a:solidFill>
                  <a:srgbClr val="009FE3"/>
                </a:solidFill>
                <a:latin typeface="Gill Sans MT Light"/>
                <a:ea typeface="+mj-ea"/>
                <a:cs typeface="Gill Sans MT Light"/>
              </a:rPr>
              <a:t>anafon0013@gmail.com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Gill Sans MT Light"/>
              <a:ea typeface="+mj-ea"/>
              <a:cs typeface="Gill Sans MT Light"/>
            </a:endParaRPr>
          </a:p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9FE3"/>
              </a:solidFill>
              <a:latin typeface="Gill Sans MT Light"/>
              <a:ea typeface="+mj-ea"/>
              <a:cs typeface="Gill Sans MT Light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6516216" y="709721"/>
            <a:ext cx="3888432" cy="230832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754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 smtClean="0">
                <a:solidFill>
                  <a:srgbClr val="0085CC"/>
                </a:solidFill>
                <a:latin typeface="Gill Sans MT Light"/>
                <a:cs typeface="Gill Sans MT Light"/>
              </a:rPr>
              <a:t>DIÁLOGO EURO-LATINOAMERICANO DE POLÍTICAS PÚBLICAS</a:t>
            </a:r>
            <a:endParaRPr lang="en-US" sz="900" dirty="0">
              <a:solidFill>
                <a:srgbClr val="032377"/>
              </a:solidFill>
              <a:latin typeface="Gill Sans MT Light"/>
              <a:cs typeface="Gill Sans MT Light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15900" y="1710432"/>
            <a:ext cx="8928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MUCHAS GRACIAS</a:t>
            </a:r>
            <a:endParaRPr lang="es-ES_tradnl" sz="2400" b="1" dirty="0">
              <a:solidFill>
                <a:srgbClr val="001B96"/>
              </a:solidFill>
              <a:latin typeface="+mj-lt"/>
              <a:ea typeface="+mj-ea"/>
              <a:cs typeface="DINPro-Medium"/>
            </a:endParaRPr>
          </a:p>
          <a:p>
            <a:pPr algn="just"/>
            <a:endParaRPr lang="es-ES_tradnl" sz="3200" dirty="0" smtClean="0"/>
          </a:p>
        </p:txBody>
      </p:sp>
    </p:spTree>
    <p:extLst>
      <p:ext uri="{BB962C8B-B14F-4D97-AF65-F5344CB8AC3E}">
        <p14:creationId xmlns:p14="http://schemas.microsoft.com/office/powerpoint/2010/main" val="344891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8461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_tradnl" sz="2400" b="1" dirty="0" smtClean="0">
                <a:latin typeface="+mj-lt"/>
              </a:rPr>
              <a:t>Qué llamamos de sistema de protección social en Brasil?</a:t>
            </a:r>
            <a:br>
              <a:rPr lang="es-ES_tradnl" sz="2400" b="1" dirty="0" smtClean="0">
                <a:latin typeface="+mj-lt"/>
              </a:rPr>
            </a:br>
            <a:endParaRPr lang="en-US" sz="24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400" dirty="0" smtClean="0">
                <a:latin typeface="+mj-lt"/>
              </a:rPr>
              <a:t>.</a:t>
            </a:r>
          </a:p>
          <a:p>
            <a:pPr marL="0" indent="0" algn="just">
              <a:buNone/>
            </a:pPr>
            <a:r>
              <a:rPr lang="es-ES_tradnl" sz="2400" dirty="0" smtClean="0">
                <a:latin typeface="+mj-lt"/>
              </a:rPr>
              <a:t>En Brasil, el sistema de protección social es denominado Seguridad </a:t>
            </a:r>
            <a:r>
              <a:rPr lang="es-ES_tradnl" sz="2400" dirty="0">
                <a:latin typeface="+mj-lt"/>
              </a:rPr>
              <a:t>Social </a:t>
            </a:r>
            <a:r>
              <a:rPr lang="es-ES_tradnl" sz="2400" dirty="0" smtClean="0">
                <a:latin typeface="+mj-lt"/>
              </a:rPr>
              <a:t>e involucra</a:t>
            </a:r>
            <a:r>
              <a:rPr lang="es-ES_tradnl" sz="2400" dirty="0">
                <a:latin typeface="+mj-lt"/>
              </a:rPr>
              <a:t>: </a:t>
            </a:r>
            <a:endParaRPr lang="pt-BR" sz="2400" dirty="0">
              <a:latin typeface="+mj-lt"/>
            </a:endParaRPr>
          </a:p>
          <a:p>
            <a:r>
              <a:rPr lang="es-ES_tradnl" sz="2400" b="1" dirty="0">
                <a:latin typeface="+mj-lt"/>
              </a:rPr>
              <a:t>Salud</a:t>
            </a:r>
            <a:r>
              <a:rPr lang="es-ES_tradnl" sz="2400" dirty="0">
                <a:latin typeface="+mj-lt"/>
              </a:rPr>
              <a:t> (</a:t>
            </a:r>
            <a:r>
              <a:rPr lang="es-ES_tradnl" sz="2400" dirty="0" smtClean="0">
                <a:latin typeface="+mj-lt"/>
              </a:rPr>
              <a:t>pública, </a:t>
            </a:r>
            <a:r>
              <a:rPr lang="es-ES_tradnl" sz="2400" dirty="0">
                <a:latin typeface="+mj-lt"/>
              </a:rPr>
              <a:t>gratuita e universal); </a:t>
            </a:r>
            <a:endParaRPr lang="pt-BR" sz="2400" dirty="0">
              <a:latin typeface="+mj-lt"/>
            </a:endParaRPr>
          </a:p>
          <a:p>
            <a:r>
              <a:rPr lang="es-ES_tradnl" sz="2400" b="1" dirty="0">
                <a:latin typeface="+mj-lt"/>
              </a:rPr>
              <a:t>Asistencia Social </a:t>
            </a:r>
            <a:r>
              <a:rPr lang="es-ES_tradnl" sz="2400" dirty="0">
                <a:latin typeface="+mj-lt"/>
              </a:rPr>
              <a:t>(para los que necesiten); </a:t>
            </a:r>
            <a:endParaRPr lang="pt-BR" sz="2400" dirty="0">
              <a:latin typeface="+mj-lt"/>
            </a:endParaRPr>
          </a:p>
          <a:p>
            <a:pPr lvl="0"/>
            <a:r>
              <a:rPr lang="es-ES_tradnl" sz="2400" dirty="0">
                <a:latin typeface="+mj-lt"/>
              </a:rPr>
              <a:t>Previsión </a:t>
            </a:r>
            <a:r>
              <a:rPr lang="es-ES_tradnl" sz="2400" dirty="0" smtClean="0">
                <a:latin typeface="+mj-lt"/>
              </a:rPr>
              <a:t>Social. </a:t>
            </a:r>
            <a:r>
              <a:rPr lang="es-ES_tradnl" sz="2400" b="1" dirty="0"/>
              <a:t>(seguro social, base contributiva</a:t>
            </a:r>
            <a:r>
              <a:rPr lang="es-ES_tradnl" sz="2400" b="1" dirty="0" smtClean="0"/>
              <a:t>)</a:t>
            </a:r>
            <a:endParaRPr lang="pt-B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742" y="92076"/>
            <a:ext cx="1599974" cy="32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322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3000" y="533400"/>
            <a:ext cx="4292600" cy="65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882" b="1" dirty="0">
                <a:solidFill>
                  <a:srgbClr val="001B96"/>
                </a:solidFill>
                <a:latin typeface="DINPro-Medium"/>
                <a:ea typeface="+mj-ea"/>
                <a:cs typeface="DINPro-Medium"/>
              </a:rPr>
              <a:t>MAPEO DE LA POBREZA</a:t>
            </a:r>
          </a:p>
          <a:p>
            <a:pPr algn="ctr"/>
            <a:endParaRPr lang="pt-BR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855257"/>
              </p:ext>
            </p:extLst>
          </p:nvPr>
        </p:nvGraphicFramePr>
        <p:xfrm>
          <a:off x="1231900" y="1587500"/>
          <a:ext cx="6096000" cy="3992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800"/>
                <a:gridCol w="2997200"/>
              </a:tblGrid>
              <a:tr h="6035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POBLACION TOTAL (CENSO 2010): 190, 2</a:t>
                      </a:r>
                      <a:r>
                        <a:rPr lang="en-US" sz="2400" baseline="0" dirty="0" smtClean="0"/>
                        <a:t> MILLONES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POBLACIÓN EN POBREZA EXTREMA = 16,2 MILLONES)</a:t>
                      </a:r>
                      <a:endParaRPr lang="en-US" sz="2400" dirty="0"/>
                    </a:p>
                  </a:txBody>
                  <a:tcPr/>
                </a:tc>
              </a:tr>
              <a:tr h="24140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noProof="0" dirty="0" smtClean="0"/>
                        <a:t>REGIÓN NE</a:t>
                      </a:r>
                      <a:r>
                        <a:rPr lang="es-ES_tradnl" baseline="0" noProof="0" dirty="0" smtClean="0"/>
                        <a:t> (28%)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aseline="0" noProof="0" dirty="0" smtClean="0"/>
                        <a:t>15,6 en áreas rurales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smtClean="0"/>
                        <a:t>24% hasta 14 años de edad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smtClean="0"/>
                        <a:t>51% Negros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smtClean="0"/>
                        <a:t>9,6% analfabetos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noProof="0" dirty="0" smtClean="0"/>
                        <a:t>12% en zonas rural no están  conectados a la red general de agua y no tienen pozo o naciente en la propiedad</a:t>
                      </a:r>
                      <a:endParaRPr lang="es-ES_tradnl" baseline="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noProof="0" dirty="0" smtClean="0">
                          <a:solidFill>
                            <a:srgbClr val="FF0000"/>
                          </a:solidFill>
                        </a:rPr>
                        <a:t>59% = 9,6 MILLONES</a:t>
                      </a:r>
                    </a:p>
                    <a:p>
                      <a:pPr algn="l"/>
                      <a:r>
                        <a:rPr lang="es-ES_tradnl" noProof="0" dirty="0" smtClean="0">
                          <a:solidFill>
                            <a:srgbClr val="FF0000"/>
                          </a:solidFill>
                        </a:rPr>
                        <a:t>25,5% = 1 en cada 4</a:t>
                      </a:r>
                    </a:p>
                    <a:p>
                      <a:pPr algn="l"/>
                      <a:r>
                        <a:rPr lang="es-ES_tradnl" dirty="0" smtClean="0">
                          <a:solidFill>
                            <a:srgbClr val="FF0000"/>
                          </a:solidFill>
                        </a:rPr>
                        <a:t>40%</a:t>
                      </a:r>
                      <a:r>
                        <a:rPr lang="es-ES_tradnl" baseline="0" dirty="0" smtClean="0">
                          <a:solidFill>
                            <a:srgbClr val="FF0000"/>
                          </a:solidFill>
                        </a:rPr>
                        <a:t> hasta 14 años</a:t>
                      </a:r>
                    </a:p>
                    <a:p>
                      <a:pPr algn="l"/>
                      <a:r>
                        <a:rPr lang="es-ES_tradnl" dirty="0" smtClean="0">
                          <a:solidFill>
                            <a:srgbClr val="FF0000"/>
                          </a:solidFill>
                        </a:rPr>
                        <a:t>71% Negros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smtClean="0">
                          <a:solidFill>
                            <a:srgbClr val="FF0000"/>
                          </a:solidFill>
                        </a:rPr>
                        <a:t>26%</a:t>
                      </a:r>
                      <a:r>
                        <a:rPr lang="es-ES_tradnl" baseline="0" dirty="0" smtClean="0">
                          <a:solidFill>
                            <a:srgbClr val="FF0000"/>
                          </a:solidFill>
                        </a:rPr>
                        <a:t> analfabetos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smtClean="0">
                          <a:solidFill>
                            <a:srgbClr val="FF0000"/>
                          </a:solidFill>
                        </a:rPr>
                        <a:t>48%  de los domicilios rurales </a:t>
                      </a:r>
                      <a:endParaRPr lang="es-ES_tradnl" noProof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742" y="92076"/>
            <a:ext cx="1599974" cy="32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429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3941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2000" b="1" dirty="0" smtClean="0">
                <a:latin typeface="+mj-lt"/>
              </a:rPr>
              <a:t>¿</a:t>
            </a:r>
            <a:r>
              <a:rPr lang="es-ES_tradnl" sz="2400" b="1" dirty="0" smtClean="0">
                <a:latin typeface="+mj-lt"/>
              </a:rPr>
              <a:t>Cuales son las lecciones del mapeo de la pobreza?</a:t>
            </a:r>
            <a:endParaRPr lang="en-US" sz="24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s-CR" sz="2200" dirty="0" smtClean="0">
                <a:latin typeface="+mj-lt"/>
              </a:rPr>
              <a:t>1) </a:t>
            </a:r>
            <a:r>
              <a:rPr lang="es-CR" sz="2400" dirty="0" smtClean="0">
                <a:latin typeface="+mj-lt"/>
              </a:rPr>
              <a:t>Desigualdades regionales= 28% de la población de Brasil vive en la región Nordeste, pero también ahí vivian 59% de los pobres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R" sz="2400" dirty="0" smtClean="0">
                <a:latin typeface="+mj-lt"/>
              </a:rPr>
              <a:t>2) La pobreza es más rural que urbana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R" sz="2400" dirty="0" smtClean="0">
                <a:latin typeface="+mj-lt"/>
              </a:rPr>
              <a:t>3) La pobreza es joven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R" sz="2400" dirty="0" smtClean="0">
                <a:latin typeface="+mj-lt"/>
              </a:rPr>
              <a:t>4) La pobreza tiene sexo, color y dirección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R" sz="2400" dirty="0" smtClean="0">
                <a:latin typeface="+mj-lt"/>
              </a:rPr>
              <a:t>5) La pobreza también se expresa en escasez de acceso a los servicios públicos</a:t>
            </a:r>
            <a:endParaRPr lang="es-CR" sz="2400" dirty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742" y="92076"/>
            <a:ext cx="1599974" cy="32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661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16632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/>
              <a:t>EJES DEL PLAN BRASIL SIN </a:t>
            </a:r>
            <a:r>
              <a:rPr lang="es-ES_tradnl" sz="3200" b="1" dirty="0" err="1" smtClean="0"/>
              <a:t>Miséria</a:t>
            </a:r>
            <a:endParaRPr lang="es-ES_tradnl" sz="3200" b="1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ector reto 18"/>
          <p:cNvCxnSpPr>
            <a:stCxn id="6" idx="4"/>
            <a:endCxn id="11" idx="0"/>
          </p:cNvCxnSpPr>
          <p:nvPr/>
        </p:nvCxnSpPr>
        <p:spPr>
          <a:xfrm flipH="1">
            <a:off x="4572000" y="2564904"/>
            <a:ext cx="101589" cy="324036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e 5"/>
          <p:cNvSpPr/>
          <p:nvPr/>
        </p:nvSpPr>
        <p:spPr>
          <a:xfrm>
            <a:off x="3623050" y="836712"/>
            <a:ext cx="2101078" cy="1728192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MAPA DE LA POBREZA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2837385" y="2780928"/>
            <a:ext cx="3672408" cy="864096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smtClean="0"/>
              <a:t>Aumento de las capacidades</a:t>
            </a:r>
          </a:p>
          <a:p>
            <a:pPr algn="ctr"/>
            <a:r>
              <a:rPr lang="es-ES_tradnl" sz="2000" b="1" smtClean="0"/>
              <a:t>Y oportunidades</a:t>
            </a:r>
            <a:endParaRPr lang="es-ES_tradnl" sz="2000" b="1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827584" y="5805264"/>
            <a:ext cx="7488832" cy="864096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Elevación de la renta </a:t>
            </a:r>
          </a:p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Aumento de las condiciones de bienestar</a:t>
            </a:r>
            <a:endParaRPr lang="es-ES_tradnl" sz="2400" b="1" dirty="0">
              <a:solidFill>
                <a:schemeClr val="tx1"/>
              </a:solidFill>
            </a:endParaRPr>
          </a:p>
        </p:txBody>
      </p:sp>
      <p:cxnSp>
        <p:nvCxnSpPr>
          <p:cNvPr id="36" name="Conector angulado 35"/>
          <p:cNvCxnSpPr/>
          <p:nvPr/>
        </p:nvCxnSpPr>
        <p:spPr>
          <a:xfrm rot="5400000" flipH="1" flipV="1">
            <a:off x="4565650" y="1694458"/>
            <a:ext cx="12700" cy="5184576"/>
          </a:xfrm>
          <a:prstGeom prst="bentConnector3">
            <a:avLst>
              <a:gd name="adj1" fmla="val 2700000"/>
            </a:avLst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angulado 39"/>
          <p:cNvCxnSpPr/>
          <p:nvPr/>
        </p:nvCxnSpPr>
        <p:spPr>
          <a:xfrm rot="5400000" flipH="1" flipV="1">
            <a:off x="4552578" y="2558554"/>
            <a:ext cx="12700" cy="5184576"/>
          </a:xfrm>
          <a:prstGeom prst="bentConnector3">
            <a:avLst>
              <a:gd name="adj1" fmla="val -2400000"/>
            </a:avLst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de cantos arredondados 7"/>
          <p:cNvSpPr/>
          <p:nvPr/>
        </p:nvSpPr>
        <p:spPr>
          <a:xfrm>
            <a:off x="827584" y="4293096"/>
            <a:ext cx="230425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Garantía de</a:t>
            </a:r>
          </a:p>
          <a:p>
            <a:pPr algn="ctr"/>
            <a:r>
              <a:rPr lang="es-ES_tradnl" sz="2000" b="1" dirty="0" smtClean="0"/>
              <a:t>Renta</a:t>
            </a:r>
            <a:endParaRPr lang="es-ES_tradnl" sz="20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419872" y="4293096"/>
            <a:ext cx="230425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Inclusión Productiva</a:t>
            </a:r>
          </a:p>
          <a:p>
            <a:pPr algn="ctr"/>
            <a:r>
              <a:rPr lang="es-ES_tradnl" sz="2000" b="1" dirty="0" smtClean="0"/>
              <a:t>Urbana y Rural</a:t>
            </a:r>
            <a:endParaRPr lang="es-ES_tradnl" sz="2000" b="1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6215360" y="4293097"/>
            <a:ext cx="230425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>
                <a:solidFill>
                  <a:schemeClr val="bg1"/>
                </a:solidFill>
              </a:rPr>
              <a:t>Acceso a los Servicios Públicos</a:t>
            </a:r>
            <a:endParaRPr lang="es-ES_tradn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3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00" y="534988"/>
            <a:ext cx="9110663" cy="68580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cxnSp>
        <p:nvCxnSpPr>
          <p:cNvPr id="9" name="Conector reto 8"/>
          <p:cNvCxnSpPr>
            <a:cxnSpLocks noChangeShapeType="1"/>
          </p:cNvCxnSpPr>
          <p:nvPr/>
        </p:nvCxnSpPr>
        <p:spPr bwMode="auto">
          <a:xfrm>
            <a:off x="58738" y="1125538"/>
            <a:ext cx="9036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30" name="Rectangle 1"/>
          <p:cNvSpPr>
            <a:spLocks noChangeArrowheads="1"/>
          </p:cNvSpPr>
          <p:nvPr/>
        </p:nvSpPr>
        <p:spPr bwMode="auto">
          <a:xfrm>
            <a:off x="179388" y="404813"/>
            <a:ext cx="86772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 defTabSz="912813">
              <a:spcBef>
                <a:spcPts val="425"/>
              </a:spcBef>
              <a:buClrTx/>
              <a:buSzTx/>
              <a:buFontTx/>
              <a:buNone/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</a:tabLst>
            </a:pPr>
            <a:r>
              <a:rPr lang="pt-BR" sz="3200" b="1" dirty="0" smtClean="0">
                <a:solidFill>
                  <a:srgbClr val="404040"/>
                </a:solidFill>
                <a:latin typeface="Arial Narrow" charset="0"/>
                <a:cs typeface="Tahoma" charset="0"/>
              </a:rPr>
              <a:t>ESTRUCTURA </a:t>
            </a:r>
            <a:r>
              <a:rPr lang="pt-BR" sz="3200" b="1" dirty="0">
                <a:solidFill>
                  <a:srgbClr val="404040"/>
                </a:solidFill>
                <a:latin typeface="Arial Narrow" charset="0"/>
                <a:cs typeface="Tahoma" charset="0"/>
              </a:rPr>
              <a:t>DE </a:t>
            </a:r>
            <a:r>
              <a:rPr lang="pt-BR" sz="3200" b="1" dirty="0" smtClean="0">
                <a:solidFill>
                  <a:srgbClr val="404040"/>
                </a:solidFill>
                <a:latin typeface="Arial Narrow" charset="0"/>
                <a:cs typeface="Tahoma" charset="0"/>
              </a:rPr>
              <a:t>GESTIÓN</a:t>
            </a:r>
            <a:endParaRPr lang="pt-BR" sz="3200" b="1" dirty="0">
              <a:solidFill>
                <a:srgbClr val="404040"/>
              </a:solidFill>
              <a:latin typeface="Arial Narrow" charset="0"/>
              <a:cs typeface="Tahoma" charset="0"/>
            </a:endParaRPr>
          </a:p>
        </p:txBody>
      </p:sp>
      <p:grpSp>
        <p:nvGrpSpPr>
          <p:cNvPr id="52231" name="Group 8"/>
          <p:cNvGrpSpPr>
            <a:grpSpLocks/>
          </p:cNvGrpSpPr>
          <p:nvPr/>
        </p:nvGrpSpPr>
        <p:grpSpPr bwMode="auto">
          <a:xfrm>
            <a:off x="2868613" y="2309813"/>
            <a:ext cx="3643312" cy="646112"/>
            <a:chOff x="0" y="0"/>
            <a:chExt cx="1167" cy="706"/>
          </a:xfrm>
        </p:grpSpPr>
        <p:sp>
          <p:nvSpPr>
            <p:cNvPr id="42" name="AutoShape 9"/>
            <p:cNvSpPr>
              <a:spLocks/>
            </p:cNvSpPr>
            <p:nvPr/>
          </p:nvSpPr>
          <p:spPr bwMode="auto">
            <a:xfrm>
              <a:off x="0" y="0"/>
              <a:ext cx="1167" cy="706"/>
            </a:xfrm>
            <a:prstGeom prst="roundRect">
              <a:avLst>
                <a:gd name="adj" fmla="val 7028"/>
              </a:avLst>
            </a:prstGeom>
            <a:solidFill>
              <a:srgbClr val="4F6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buClrTx/>
                <a:buSzTx/>
                <a:buFontTx/>
                <a:buNone/>
                <a:defRPr/>
              </a:pPr>
              <a:endParaRPr lang="pt-BR" sz="2400" b="1">
                <a:solidFill>
                  <a:srgbClr val="000000"/>
                </a:solidFill>
                <a:latin typeface="Arial Narrow" pitchFamily="34" charset="0"/>
                <a:ea typeface="ヒラギノ角ゴ ProN W3" charset="-128"/>
                <a:cs typeface="+mn-cs"/>
                <a:sym typeface="Calibri" pitchFamily="34" charset="0"/>
              </a:endParaRPr>
            </a:p>
          </p:txBody>
        </p:sp>
        <p:sp>
          <p:nvSpPr>
            <p:cNvPr id="43" name="Rectangle 10"/>
            <p:cNvSpPr>
              <a:spLocks/>
            </p:cNvSpPr>
            <p:nvPr/>
          </p:nvSpPr>
          <p:spPr bwMode="auto">
            <a:xfrm>
              <a:off x="14" y="42"/>
              <a:ext cx="115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 anchor="ctr"/>
            <a:lstStyle/>
            <a:p>
              <a:pPr algn="ctr" defTabSz="914400">
                <a:buClrTx/>
                <a:buSzTx/>
                <a:buFontTx/>
                <a:buNone/>
                <a:defRPr/>
              </a:pPr>
              <a:r>
                <a:rPr lang="en-US" b="1" dirty="0">
                  <a:solidFill>
                    <a:srgbClr val="FFFFFF"/>
                  </a:solidFill>
                  <a:latin typeface="Arial Narrow" pitchFamily="34" charset="0"/>
                  <a:ea typeface="ＭＳ Ｐゴシック" pitchFamily="34" charset="-128"/>
                  <a:cs typeface="+mn-cs"/>
                  <a:sym typeface="Calibri Bold" pitchFamily="34" charset="0"/>
                </a:rPr>
                <a:t>GRUPO </a:t>
              </a:r>
              <a:r>
                <a:rPr lang="en-US" b="1" dirty="0" smtClean="0">
                  <a:solidFill>
                    <a:srgbClr val="FFFFFF"/>
                  </a:solidFill>
                  <a:latin typeface="Arial Narrow" pitchFamily="34" charset="0"/>
                  <a:ea typeface="ＭＳ Ｐゴシック" pitchFamily="34" charset="-128"/>
                  <a:cs typeface="+mn-cs"/>
                  <a:sym typeface="Calibri Bold" pitchFamily="34" charset="0"/>
                </a:rPr>
                <a:t>EJECUTIVO</a:t>
              </a:r>
              <a:endParaRPr lang="en-US" b="1" dirty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  <a:cs typeface="+mn-cs"/>
                <a:sym typeface="Calibri Bold" pitchFamily="34" charset="0"/>
              </a:endParaRPr>
            </a:p>
            <a:p>
              <a:pPr algn="ctr" defTabSz="914400">
                <a:buClrTx/>
                <a:buSzTx/>
                <a:buFontTx/>
                <a:buNone/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Arial Narrow" pitchFamily="34" charset="0"/>
                  <a:ea typeface="ＭＳ Ｐゴシック" pitchFamily="34" charset="-128"/>
                  <a:cs typeface="+mn-cs"/>
                  <a:sym typeface="Calibri Bold" pitchFamily="34" charset="0"/>
                </a:rPr>
                <a:t>CC, MF, MPOG E MDS</a:t>
              </a:r>
            </a:p>
          </p:txBody>
        </p:sp>
      </p:grpSp>
      <p:grpSp>
        <p:nvGrpSpPr>
          <p:cNvPr id="52232" name="Group 8"/>
          <p:cNvGrpSpPr>
            <a:grpSpLocks/>
          </p:cNvGrpSpPr>
          <p:nvPr/>
        </p:nvGrpSpPr>
        <p:grpSpPr bwMode="auto">
          <a:xfrm>
            <a:off x="3232150" y="1590675"/>
            <a:ext cx="2949575" cy="641350"/>
            <a:chOff x="0" y="0"/>
            <a:chExt cx="1167" cy="706"/>
          </a:xfrm>
        </p:grpSpPr>
        <p:sp>
          <p:nvSpPr>
            <p:cNvPr id="45" name="AutoShape 9"/>
            <p:cNvSpPr>
              <a:spLocks/>
            </p:cNvSpPr>
            <p:nvPr/>
          </p:nvSpPr>
          <p:spPr bwMode="auto">
            <a:xfrm>
              <a:off x="0" y="0"/>
              <a:ext cx="1167" cy="706"/>
            </a:xfrm>
            <a:prstGeom prst="roundRect">
              <a:avLst>
                <a:gd name="adj" fmla="val 7028"/>
              </a:avLst>
            </a:prstGeom>
            <a:solidFill>
              <a:srgbClr val="4F6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buClrTx/>
                <a:buSzTx/>
                <a:buFontTx/>
                <a:buNone/>
                <a:defRPr/>
              </a:pPr>
              <a:endParaRPr lang="pt-BR" sz="2800" b="1">
                <a:solidFill>
                  <a:srgbClr val="000000"/>
                </a:solidFill>
                <a:latin typeface="Arial Narrow" pitchFamily="34" charset="0"/>
                <a:ea typeface="ヒラギノ角ゴ ProN W3" charset="-128"/>
                <a:cs typeface="+mn-cs"/>
                <a:sym typeface="Calibri" pitchFamily="34" charset="0"/>
              </a:endParaRPr>
            </a:p>
          </p:txBody>
        </p:sp>
        <p:sp>
          <p:nvSpPr>
            <p:cNvPr id="46" name="Rectangle 10"/>
            <p:cNvSpPr>
              <a:spLocks/>
            </p:cNvSpPr>
            <p:nvPr/>
          </p:nvSpPr>
          <p:spPr bwMode="auto">
            <a:xfrm>
              <a:off x="14" y="42"/>
              <a:ext cx="115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 anchor="ctr"/>
            <a:lstStyle/>
            <a:p>
              <a:pPr algn="ctr" defTabSz="914400">
                <a:buClrTx/>
                <a:buSzTx/>
                <a:buFontTx/>
                <a:buNone/>
                <a:defRPr/>
              </a:pPr>
              <a:r>
                <a:rPr lang="es-ES_tradnl" b="1" dirty="0" smtClean="0">
                  <a:solidFill>
                    <a:srgbClr val="FFFFFF"/>
                  </a:solidFill>
                  <a:latin typeface="Arial Narrow" pitchFamily="34" charset="0"/>
                  <a:ea typeface="ＭＳ Ｐゴシック" pitchFamily="34" charset="-128"/>
                  <a:cs typeface="+mn-cs"/>
                  <a:sym typeface="Calibri Bold" pitchFamily="34" charset="0"/>
                </a:rPr>
                <a:t>COMITÉ GESTOR</a:t>
              </a:r>
            </a:p>
            <a:p>
              <a:pPr algn="ctr" defTabSz="914400">
                <a:buClrTx/>
                <a:buSzTx/>
                <a:buFontTx/>
                <a:buNone/>
                <a:defRPr/>
              </a:pPr>
              <a:r>
                <a:rPr lang="es-ES_tradnl" sz="1200" b="1" dirty="0" smtClean="0">
                  <a:solidFill>
                    <a:srgbClr val="FFFFFF"/>
                  </a:solidFill>
                  <a:latin typeface="Arial Narrow" pitchFamily="34" charset="0"/>
                  <a:ea typeface="ＭＳ Ｐゴシック" pitchFamily="34" charset="-128"/>
                  <a:cs typeface="+mn-cs"/>
                  <a:sym typeface="Calibri Bold" pitchFamily="34" charset="0"/>
                </a:rPr>
                <a:t>CC, MF, MPOG E MDS</a:t>
              </a:r>
              <a:endParaRPr lang="es-ES_tradnl" sz="1200" b="1" dirty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  <a:cs typeface="+mn-cs"/>
                <a:sym typeface="Calibri Bold" pitchFamily="34" charset="0"/>
              </a:endParaRPr>
            </a:p>
          </p:txBody>
        </p:sp>
      </p:grpSp>
      <p:grpSp>
        <p:nvGrpSpPr>
          <p:cNvPr id="52233" name="Group 8"/>
          <p:cNvGrpSpPr>
            <a:grpSpLocks/>
          </p:cNvGrpSpPr>
          <p:nvPr/>
        </p:nvGrpSpPr>
        <p:grpSpPr bwMode="auto">
          <a:xfrm>
            <a:off x="2220913" y="3070225"/>
            <a:ext cx="5014912" cy="749300"/>
            <a:chOff x="11" y="0"/>
            <a:chExt cx="1167" cy="706"/>
          </a:xfrm>
        </p:grpSpPr>
        <p:sp>
          <p:nvSpPr>
            <p:cNvPr id="48" name="AutoShape 9"/>
            <p:cNvSpPr>
              <a:spLocks/>
            </p:cNvSpPr>
            <p:nvPr/>
          </p:nvSpPr>
          <p:spPr bwMode="auto">
            <a:xfrm>
              <a:off x="11" y="0"/>
              <a:ext cx="1167" cy="706"/>
            </a:xfrm>
            <a:prstGeom prst="roundRect">
              <a:avLst>
                <a:gd name="adj" fmla="val 7028"/>
              </a:avLst>
            </a:prstGeom>
            <a:solidFill>
              <a:srgbClr val="4F6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buClrTx/>
                <a:buSzTx/>
                <a:buFontTx/>
                <a:buNone/>
                <a:defRPr/>
              </a:pPr>
              <a:endParaRPr lang="pt-BR" sz="2400" b="1">
                <a:solidFill>
                  <a:srgbClr val="000000"/>
                </a:solidFill>
                <a:latin typeface="Arial Narrow" pitchFamily="34" charset="0"/>
                <a:ea typeface="ヒラギノ角ゴ ProN W3" charset="-128"/>
                <a:cs typeface="+mn-cs"/>
                <a:sym typeface="Calibri" pitchFamily="34" charset="0"/>
              </a:endParaRPr>
            </a:p>
          </p:txBody>
        </p:sp>
        <p:sp>
          <p:nvSpPr>
            <p:cNvPr id="49" name="Rectangle 10"/>
            <p:cNvSpPr>
              <a:spLocks/>
            </p:cNvSpPr>
            <p:nvPr/>
          </p:nvSpPr>
          <p:spPr bwMode="auto">
            <a:xfrm>
              <a:off x="14" y="42"/>
              <a:ext cx="115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 anchor="ctr"/>
            <a:lstStyle/>
            <a:p>
              <a:pPr algn="ctr" defTabSz="914400">
                <a:buClrTx/>
                <a:buSzTx/>
                <a:buFontTx/>
                <a:buNone/>
                <a:defRPr/>
              </a:pPr>
              <a:r>
                <a:rPr lang="es-ES_tradnl" b="1" dirty="0" smtClean="0">
                  <a:solidFill>
                    <a:srgbClr val="FFFFFF"/>
                  </a:solidFill>
                  <a:latin typeface="Arial Narrow" pitchFamily="34" charset="0"/>
                  <a:ea typeface="ＭＳ Ｐゴシック" pitchFamily="34" charset="-128"/>
                  <a:cs typeface="+mn-cs"/>
                  <a:sym typeface="Calibri Bold" pitchFamily="34" charset="0"/>
                </a:rPr>
                <a:t>GRUPO INTERMINISTERIAL DE ACOMPAÑAMIENTO </a:t>
              </a:r>
            </a:p>
            <a:p>
              <a:pPr algn="ctr" defTabSz="914400">
                <a:buClrTx/>
                <a:buSzTx/>
                <a:buFontTx/>
                <a:buNone/>
                <a:defRPr/>
              </a:pPr>
              <a:r>
                <a:rPr lang="es-ES_tradnl" sz="1200" b="1" dirty="0" smtClean="0">
                  <a:solidFill>
                    <a:srgbClr val="FFFFFF"/>
                  </a:solidFill>
                  <a:latin typeface="Arial Narrow" pitchFamily="34" charset="0"/>
                  <a:ea typeface="ＭＳ Ｐゴシック" pitchFamily="34" charset="-128"/>
                  <a:cs typeface="+mn-cs"/>
                  <a:sym typeface="Calibri Bold" pitchFamily="34" charset="0"/>
                </a:rPr>
                <a:t>MF, MPOG, MDS, MDA, MEC, MS, </a:t>
              </a:r>
              <a:r>
                <a:rPr lang="es-ES_tradnl" sz="1200" b="1" dirty="0" err="1" smtClean="0">
                  <a:solidFill>
                    <a:srgbClr val="FFFFFF"/>
                  </a:solidFill>
                  <a:latin typeface="Arial Narrow" pitchFamily="34" charset="0"/>
                  <a:ea typeface="ＭＳ Ｐゴシック" pitchFamily="34" charset="-128"/>
                  <a:cs typeface="+mn-cs"/>
                  <a:sym typeface="Calibri Bold" pitchFamily="34" charset="0"/>
                </a:rPr>
                <a:t>MCid</a:t>
              </a:r>
              <a:r>
                <a:rPr lang="es-ES_tradnl" sz="1200" b="1" dirty="0" smtClean="0">
                  <a:solidFill>
                    <a:srgbClr val="FFFFFF"/>
                  </a:solidFill>
                  <a:latin typeface="Arial Narrow" pitchFamily="34" charset="0"/>
                  <a:ea typeface="ＭＳ Ｐゴシック" pitchFamily="34" charset="-128"/>
                  <a:cs typeface="+mn-cs"/>
                  <a:sym typeface="Calibri Bold" pitchFamily="34" charset="0"/>
                </a:rPr>
                <a:t>, MTE, MI e SG</a:t>
              </a:r>
              <a:endParaRPr lang="es-ES_tradnl" sz="1200" b="1" dirty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  <a:cs typeface="+mn-cs"/>
                <a:sym typeface="Calibri Bold" pitchFamily="34" charset="0"/>
              </a:endParaRPr>
            </a:p>
          </p:txBody>
        </p:sp>
      </p:grpSp>
      <p:sp>
        <p:nvSpPr>
          <p:cNvPr id="50" name="CaixaDeTexto 49"/>
          <p:cNvSpPr txBox="1"/>
          <p:nvPr/>
        </p:nvSpPr>
        <p:spPr>
          <a:xfrm rot="10800000" flipV="1">
            <a:off x="432594" y="2717705"/>
            <a:ext cx="1392237" cy="40322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>
            <a:lvl1pPr marL="24161750" indent="-24161750" eaLnBrk="0" hangingPunct="0">
              <a:tabLst>
                <a:tab pos="114300" algn="l"/>
                <a:tab pos="533400" algn="l"/>
                <a:tab pos="1397000" algn="l"/>
                <a:tab pos="2019300" algn="l"/>
                <a:tab pos="2667000" algn="l"/>
                <a:tab pos="3302000" algn="l"/>
                <a:tab pos="3937000" algn="l"/>
                <a:tab pos="4584700" algn="l"/>
                <a:tab pos="5219700" algn="l"/>
                <a:tab pos="5854700" algn="l"/>
                <a:tab pos="6502400" algn="l"/>
                <a:tab pos="7137400" algn="l"/>
                <a:tab pos="7785100" algn="l"/>
                <a:tab pos="8420100" algn="l"/>
                <a:tab pos="9055100" algn="l"/>
                <a:tab pos="9702800" algn="l"/>
                <a:tab pos="10337800" algn="l"/>
                <a:tab pos="10960100" algn="l"/>
                <a:tab pos="11607800" algn="l"/>
                <a:tab pos="12242800" algn="l"/>
                <a:tab pos="12890500" algn="l"/>
                <a:tab pos="13436600" algn="l"/>
                <a:tab pos="14465300" algn="l"/>
                <a:tab pos="15494000" algn="l"/>
                <a:tab pos="16027400" algn="l"/>
                <a:tab pos="1630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tabLst>
                <a:tab pos="114300" algn="l"/>
                <a:tab pos="533400" algn="l"/>
                <a:tab pos="1397000" algn="l"/>
                <a:tab pos="2019300" algn="l"/>
                <a:tab pos="2667000" algn="l"/>
                <a:tab pos="3302000" algn="l"/>
                <a:tab pos="3937000" algn="l"/>
                <a:tab pos="4584700" algn="l"/>
                <a:tab pos="5219700" algn="l"/>
                <a:tab pos="5854700" algn="l"/>
                <a:tab pos="6502400" algn="l"/>
                <a:tab pos="7137400" algn="l"/>
                <a:tab pos="7785100" algn="l"/>
                <a:tab pos="8420100" algn="l"/>
                <a:tab pos="9055100" algn="l"/>
                <a:tab pos="9702800" algn="l"/>
                <a:tab pos="10337800" algn="l"/>
                <a:tab pos="10960100" algn="l"/>
                <a:tab pos="11607800" algn="l"/>
                <a:tab pos="12242800" algn="l"/>
                <a:tab pos="12890500" algn="l"/>
                <a:tab pos="13436600" algn="l"/>
                <a:tab pos="14465300" algn="l"/>
                <a:tab pos="15494000" algn="l"/>
                <a:tab pos="16027400" algn="l"/>
                <a:tab pos="1630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114300" algn="l"/>
                <a:tab pos="533400" algn="l"/>
                <a:tab pos="1397000" algn="l"/>
                <a:tab pos="2019300" algn="l"/>
                <a:tab pos="2667000" algn="l"/>
                <a:tab pos="3302000" algn="l"/>
                <a:tab pos="3937000" algn="l"/>
                <a:tab pos="4584700" algn="l"/>
                <a:tab pos="5219700" algn="l"/>
                <a:tab pos="5854700" algn="l"/>
                <a:tab pos="6502400" algn="l"/>
                <a:tab pos="7137400" algn="l"/>
                <a:tab pos="7785100" algn="l"/>
                <a:tab pos="8420100" algn="l"/>
                <a:tab pos="9055100" algn="l"/>
                <a:tab pos="9702800" algn="l"/>
                <a:tab pos="10337800" algn="l"/>
                <a:tab pos="10960100" algn="l"/>
                <a:tab pos="11607800" algn="l"/>
                <a:tab pos="12242800" algn="l"/>
                <a:tab pos="12890500" algn="l"/>
                <a:tab pos="13436600" algn="l"/>
                <a:tab pos="14465300" algn="l"/>
                <a:tab pos="15494000" algn="l"/>
                <a:tab pos="16027400" algn="l"/>
                <a:tab pos="1630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114300" algn="l"/>
                <a:tab pos="533400" algn="l"/>
                <a:tab pos="1397000" algn="l"/>
                <a:tab pos="2019300" algn="l"/>
                <a:tab pos="2667000" algn="l"/>
                <a:tab pos="3302000" algn="l"/>
                <a:tab pos="3937000" algn="l"/>
                <a:tab pos="4584700" algn="l"/>
                <a:tab pos="5219700" algn="l"/>
                <a:tab pos="5854700" algn="l"/>
                <a:tab pos="6502400" algn="l"/>
                <a:tab pos="7137400" algn="l"/>
                <a:tab pos="7785100" algn="l"/>
                <a:tab pos="8420100" algn="l"/>
                <a:tab pos="9055100" algn="l"/>
                <a:tab pos="9702800" algn="l"/>
                <a:tab pos="10337800" algn="l"/>
                <a:tab pos="10960100" algn="l"/>
                <a:tab pos="11607800" algn="l"/>
                <a:tab pos="12242800" algn="l"/>
                <a:tab pos="12890500" algn="l"/>
                <a:tab pos="13436600" algn="l"/>
                <a:tab pos="14465300" algn="l"/>
                <a:tab pos="15494000" algn="l"/>
                <a:tab pos="16027400" algn="l"/>
                <a:tab pos="1630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114300" algn="l"/>
                <a:tab pos="533400" algn="l"/>
                <a:tab pos="1397000" algn="l"/>
                <a:tab pos="2019300" algn="l"/>
                <a:tab pos="2667000" algn="l"/>
                <a:tab pos="3302000" algn="l"/>
                <a:tab pos="3937000" algn="l"/>
                <a:tab pos="4584700" algn="l"/>
                <a:tab pos="5219700" algn="l"/>
                <a:tab pos="5854700" algn="l"/>
                <a:tab pos="6502400" algn="l"/>
                <a:tab pos="7137400" algn="l"/>
                <a:tab pos="7785100" algn="l"/>
                <a:tab pos="8420100" algn="l"/>
                <a:tab pos="9055100" algn="l"/>
                <a:tab pos="9702800" algn="l"/>
                <a:tab pos="10337800" algn="l"/>
                <a:tab pos="10960100" algn="l"/>
                <a:tab pos="11607800" algn="l"/>
                <a:tab pos="12242800" algn="l"/>
                <a:tab pos="12890500" algn="l"/>
                <a:tab pos="13436600" algn="l"/>
                <a:tab pos="14465300" algn="l"/>
                <a:tab pos="15494000" algn="l"/>
                <a:tab pos="16027400" algn="l"/>
                <a:tab pos="1630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533400" algn="l"/>
                <a:tab pos="1397000" algn="l"/>
                <a:tab pos="2019300" algn="l"/>
                <a:tab pos="2667000" algn="l"/>
                <a:tab pos="3302000" algn="l"/>
                <a:tab pos="3937000" algn="l"/>
                <a:tab pos="4584700" algn="l"/>
                <a:tab pos="5219700" algn="l"/>
                <a:tab pos="5854700" algn="l"/>
                <a:tab pos="6502400" algn="l"/>
                <a:tab pos="7137400" algn="l"/>
                <a:tab pos="7785100" algn="l"/>
                <a:tab pos="8420100" algn="l"/>
                <a:tab pos="9055100" algn="l"/>
                <a:tab pos="9702800" algn="l"/>
                <a:tab pos="10337800" algn="l"/>
                <a:tab pos="10960100" algn="l"/>
                <a:tab pos="11607800" algn="l"/>
                <a:tab pos="12242800" algn="l"/>
                <a:tab pos="12890500" algn="l"/>
                <a:tab pos="13436600" algn="l"/>
                <a:tab pos="14465300" algn="l"/>
                <a:tab pos="15494000" algn="l"/>
                <a:tab pos="16027400" algn="l"/>
                <a:tab pos="1630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533400" algn="l"/>
                <a:tab pos="1397000" algn="l"/>
                <a:tab pos="2019300" algn="l"/>
                <a:tab pos="2667000" algn="l"/>
                <a:tab pos="3302000" algn="l"/>
                <a:tab pos="3937000" algn="l"/>
                <a:tab pos="4584700" algn="l"/>
                <a:tab pos="5219700" algn="l"/>
                <a:tab pos="5854700" algn="l"/>
                <a:tab pos="6502400" algn="l"/>
                <a:tab pos="7137400" algn="l"/>
                <a:tab pos="7785100" algn="l"/>
                <a:tab pos="8420100" algn="l"/>
                <a:tab pos="9055100" algn="l"/>
                <a:tab pos="9702800" algn="l"/>
                <a:tab pos="10337800" algn="l"/>
                <a:tab pos="10960100" algn="l"/>
                <a:tab pos="11607800" algn="l"/>
                <a:tab pos="12242800" algn="l"/>
                <a:tab pos="12890500" algn="l"/>
                <a:tab pos="13436600" algn="l"/>
                <a:tab pos="14465300" algn="l"/>
                <a:tab pos="15494000" algn="l"/>
                <a:tab pos="16027400" algn="l"/>
                <a:tab pos="1630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533400" algn="l"/>
                <a:tab pos="1397000" algn="l"/>
                <a:tab pos="2019300" algn="l"/>
                <a:tab pos="2667000" algn="l"/>
                <a:tab pos="3302000" algn="l"/>
                <a:tab pos="3937000" algn="l"/>
                <a:tab pos="4584700" algn="l"/>
                <a:tab pos="5219700" algn="l"/>
                <a:tab pos="5854700" algn="l"/>
                <a:tab pos="6502400" algn="l"/>
                <a:tab pos="7137400" algn="l"/>
                <a:tab pos="7785100" algn="l"/>
                <a:tab pos="8420100" algn="l"/>
                <a:tab pos="9055100" algn="l"/>
                <a:tab pos="9702800" algn="l"/>
                <a:tab pos="10337800" algn="l"/>
                <a:tab pos="10960100" algn="l"/>
                <a:tab pos="11607800" algn="l"/>
                <a:tab pos="12242800" algn="l"/>
                <a:tab pos="12890500" algn="l"/>
                <a:tab pos="13436600" algn="l"/>
                <a:tab pos="14465300" algn="l"/>
                <a:tab pos="15494000" algn="l"/>
                <a:tab pos="16027400" algn="l"/>
                <a:tab pos="1630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533400" algn="l"/>
                <a:tab pos="1397000" algn="l"/>
                <a:tab pos="2019300" algn="l"/>
                <a:tab pos="2667000" algn="l"/>
                <a:tab pos="3302000" algn="l"/>
                <a:tab pos="3937000" algn="l"/>
                <a:tab pos="4584700" algn="l"/>
                <a:tab pos="5219700" algn="l"/>
                <a:tab pos="5854700" algn="l"/>
                <a:tab pos="6502400" algn="l"/>
                <a:tab pos="7137400" algn="l"/>
                <a:tab pos="7785100" algn="l"/>
                <a:tab pos="8420100" algn="l"/>
                <a:tab pos="9055100" algn="l"/>
                <a:tab pos="9702800" algn="l"/>
                <a:tab pos="10337800" algn="l"/>
                <a:tab pos="10960100" algn="l"/>
                <a:tab pos="11607800" algn="l"/>
                <a:tab pos="12242800" algn="l"/>
                <a:tab pos="12890500" algn="l"/>
                <a:tab pos="13436600" algn="l"/>
                <a:tab pos="14465300" algn="l"/>
                <a:tab pos="15494000" algn="l"/>
                <a:tab pos="16027400" algn="l"/>
                <a:tab pos="1630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3" indent="0" algn="ctr" defTabSz="914400">
              <a:lnSpc>
                <a:spcPct val="90000"/>
              </a:lnSpc>
              <a:buClr>
                <a:srgbClr val="2F2B20"/>
              </a:buClr>
              <a:buFontTx/>
              <a:buNone/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 Narrow" charset="0"/>
                <a:cs typeface="+mn-cs"/>
                <a:sym typeface="Trebuchet MS" charset="0"/>
              </a:rPr>
              <a:t>INSTANCIAS DECISORIAS</a:t>
            </a:r>
          </a:p>
        </p:txBody>
      </p:sp>
      <p:sp>
        <p:nvSpPr>
          <p:cNvPr id="51" name="Colchete esquerdo 50"/>
          <p:cNvSpPr/>
          <p:nvPr/>
        </p:nvSpPr>
        <p:spPr>
          <a:xfrm>
            <a:off x="2032000" y="1590675"/>
            <a:ext cx="44450" cy="2373313"/>
          </a:xfrm>
          <a:prstGeom prst="leftBracke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4" name="Rectangle 10"/>
          <p:cNvSpPr>
            <a:spLocks/>
          </p:cNvSpPr>
          <p:nvPr/>
        </p:nvSpPr>
        <p:spPr bwMode="auto">
          <a:xfrm>
            <a:off x="1266825" y="4076700"/>
            <a:ext cx="7337425" cy="5461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lIns="12700" tIns="12700" rIns="12700" bIns="12700" anchor="ctr"/>
          <a:lstStyle/>
          <a:p>
            <a:pPr algn="ctr" defTabSz="914400">
              <a:buClrTx/>
              <a:buSzTx/>
              <a:buFontTx/>
              <a:buNone/>
            </a:pPr>
            <a:r>
              <a:rPr lang="en-US" b="1" dirty="0">
                <a:solidFill>
                  <a:srgbClr val="FFFFFF"/>
                </a:solidFill>
                <a:latin typeface="Arial Narrow" charset="0"/>
                <a:cs typeface="ＭＳ Ｐゴシック" charset="0"/>
                <a:sym typeface="Calibri Bold" charset="0"/>
              </a:rPr>
              <a:t>SECRETARIA EXTRAORDINÁRIA </a:t>
            </a:r>
            <a:r>
              <a:rPr lang="en-US" b="1" dirty="0" smtClean="0">
                <a:solidFill>
                  <a:srgbClr val="FFFFFF"/>
                </a:solidFill>
                <a:latin typeface="Arial Narrow" charset="0"/>
                <a:cs typeface="ＭＳ Ｐゴシック" charset="0"/>
                <a:sym typeface="Calibri Bold" charset="0"/>
              </a:rPr>
              <a:t>PARA LA SUPERACIÓN DE LA EXTREMA POBREZA </a:t>
            </a:r>
            <a:endParaRPr lang="en-US" b="1" dirty="0">
              <a:solidFill>
                <a:srgbClr val="FFFFFF"/>
              </a:solidFill>
              <a:latin typeface="Arial Narrow" charset="0"/>
              <a:cs typeface="ＭＳ Ｐゴシック" charset="0"/>
              <a:sym typeface="Calibri Bold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 rot="10800000" flipV="1">
            <a:off x="177799" y="4684105"/>
            <a:ext cx="1009650" cy="39985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>
            <a:lvl1pPr marL="24161750" indent="-24161750" eaLnBrk="0" hangingPunct="0">
              <a:tabLst>
                <a:tab pos="114300" algn="l"/>
                <a:tab pos="533400" algn="l"/>
                <a:tab pos="1397000" algn="l"/>
                <a:tab pos="2019300" algn="l"/>
                <a:tab pos="2667000" algn="l"/>
                <a:tab pos="3302000" algn="l"/>
                <a:tab pos="3937000" algn="l"/>
                <a:tab pos="4584700" algn="l"/>
                <a:tab pos="5219700" algn="l"/>
                <a:tab pos="5854700" algn="l"/>
                <a:tab pos="6502400" algn="l"/>
                <a:tab pos="7137400" algn="l"/>
                <a:tab pos="7785100" algn="l"/>
                <a:tab pos="8420100" algn="l"/>
                <a:tab pos="9055100" algn="l"/>
                <a:tab pos="9702800" algn="l"/>
                <a:tab pos="10337800" algn="l"/>
                <a:tab pos="10960100" algn="l"/>
                <a:tab pos="11607800" algn="l"/>
                <a:tab pos="12242800" algn="l"/>
                <a:tab pos="12890500" algn="l"/>
                <a:tab pos="13436600" algn="l"/>
                <a:tab pos="14465300" algn="l"/>
                <a:tab pos="15494000" algn="l"/>
                <a:tab pos="16027400" algn="l"/>
                <a:tab pos="1630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tabLst>
                <a:tab pos="114300" algn="l"/>
                <a:tab pos="533400" algn="l"/>
                <a:tab pos="1397000" algn="l"/>
                <a:tab pos="2019300" algn="l"/>
                <a:tab pos="2667000" algn="l"/>
                <a:tab pos="3302000" algn="l"/>
                <a:tab pos="3937000" algn="l"/>
                <a:tab pos="4584700" algn="l"/>
                <a:tab pos="5219700" algn="l"/>
                <a:tab pos="5854700" algn="l"/>
                <a:tab pos="6502400" algn="l"/>
                <a:tab pos="7137400" algn="l"/>
                <a:tab pos="7785100" algn="l"/>
                <a:tab pos="8420100" algn="l"/>
                <a:tab pos="9055100" algn="l"/>
                <a:tab pos="9702800" algn="l"/>
                <a:tab pos="10337800" algn="l"/>
                <a:tab pos="10960100" algn="l"/>
                <a:tab pos="11607800" algn="l"/>
                <a:tab pos="12242800" algn="l"/>
                <a:tab pos="12890500" algn="l"/>
                <a:tab pos="13436600" algn="l"/>
                <a:tab pos="14465300" algn="l"/>
                <a:tab pos="15494000" algn="l"/>
                <a:tab pos="16027400" algn="l"/>
                <a:tab pos="1630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114300" algn="l"/>
                <a:tab pos="533400" algn="l"/>
                <a:tab pos="1397000" algn="l"/>
                <a:tab pos="2019300" algn="l"/>
                <a:tab pos="2667000" algn="l"/>
                <a:tab pos="3302000" algn="l"/>
                <a:tab pos="3937000" algn="l"/>
                <a:tab pos="4584700" algn="l"/>
                <a:tab pos="5219700" algn="l"/>
                <a:tab pos="5854700" algn="l"/>
                <a:tab pos="6502400" algn="l"/>
                <a:tab pos="7137400" algn="l"/>
                <a:tab pos="7785100" algn="l"/>
                <a:tab pos="8420100" algn="l"/>
                <a:tab pos="9055100" algn="l"/>
                <a:tab pos="9702800" algn="l"/>
                <a:tab pos="10337800" algn="l"/>
                <a:tab pos="10960100" algn="l"/>
                <a:tab pos="11607800" algn="l"/>
                <a:tab pos="12242800" algn="l"/>
                <a:tab pos="12890500" algn="l"/>
                <a:tab pos="13436600" algn="l"/>
                <a:tab pos="14465300" algn="l"/>
                <a:tab pos="15494000" algn="l"/>
                <a:tab pos="16027400" algn="l"/>
                <a:tab pos="1630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114300" algn="l"/>
                <a:tab pos="533400" algn="l"/>
                <a:tab pos="1397000" algn="l"/>
                <a:tab pos="2019300" algn="l"/>
                <a:tab pos="2667000" algn="l"/>
                <a:tab pos="3302000" algn="l"/>
                <a:tab pos="3937000" algn="l"/>
                <a:tab pos="4584700" algn="l"/>
                <a:tab pos="5219700" algn="l"/>
                <a:tab pos="5854700" algn="l"/>
                <a:tab pos="6502400" algn="l"/>
                <a:tab pos="7137400" algn="l"/>
                <a:tab pos="7785100" algn="l"/>
                <a:tab pos="8420100" algn="l"/>
                <a:tab pos="9055100" algn="l"/>
                <a:tab pos="9702800" algn="l"/>
                <a:tab pos="10337800" algn="l"/>
                <a:tab pos="10960100" algn="l"/>
                <a:tab pos="11607800" algn="l"/>
                <a:tab pos="12242800" algn="l"/>
                <a:tab pos="12890500" algn="l"/>
                <a:tab pos="13436600" algn="l"/>
                <a:tab pos="14465300" algn="l"/>
                <a:tab pos="15494000" algn="l"/>
                <a:tab pos="16027400" algn="l"/>
                <a:tab pos="1630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114300" algn="l"/>
                <a:tab pos="533400" algn="l"/>
                <a:tab pos="1397000" algn="l"/>
                <a:tab pos="2019300" algn="l"/>
                <a:tab pos="2667000" algn="l"/>
                <a:tab pos="3302000" algn="l"/>
                <a:tab pos="3937000" algn="l"/>
                <a:tab pos="4584700" algn="l"/>
                <a:tab pos="5219700" algn="l"/>
                <a:tab pos="5854700" algn="l"/>
                <a:tab pos="6502400" algn="l"/>
                <a:tab pos="7137400" algn="l"/>
                <a:tab pos="7785100" algn="l"/>
                <a:tab pos="8420100" algn="l"/>
                <a:tab pos="9055100" algn="l"/>
                <a:tab pos="9702800" algn="l"/>
                <a:tab pos="10337800" algn="l"/>
                <a:tab pos="10960100" algn="l"/>
                <a:tab pos="11607800" algn="l"/>
                <a:tab pos="12242800" algn="l"/>
                <a:tab pos="12890500" algn="l"/>
                <a:tab pos="13436600" algn="l"/>
                <a:tab pos="14465300" algn="l"/>
                <a:tab pos="15494000" algn="l"/>
                <a:tab pos="16027400" algn="l"/>
                <a:tab pos="1630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533400" algn="l"/>
                <a:tab pos="1397000" algn="l"/>
                <a:tab pos="2019300" algn="l"/>
                <a:tab pos="2667000" algn="l"/>
                <a:tab pos="3302000" algn="l"/>
                <a:tab pos="3937000" algn="l"/>
                <a:tab pos="4584700" algn="l"/>
                <a:tab pos="5219700" algn="l"/>
                <a:tab pos="5854700" algn="l"/>
                <a:tab pos="6502400" algn="l"/>
                <a:tab pos="7137400" algn="l"/>
                <a:tab pos="7785100" algn="l"/>
                <a:tab pos="8420100" algn="l"/>
                <a:tab pos="9055100" algn="l"/>
                <a:tab pos="9702800" algn="l"/>
                <a:tab pos="10337800" algn="l"/>
                <a:tab pos="10960100" algn="l"/>
                <a:tab pos="11607800" algn="l"/>
                <a:tab pos="12242800" algn="l"/>
                <a:tab pos="12890500" algn="l"/>
                <a:tab pos="13436600" algn="l"/>
                <a:tab pos="14465300" algn="l"/>
                <a:tab pos="15494000" algn="l"/>
                <a:tab pos="16027400" algn="l"/>
                <a:tab pos="1630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533400" algn="l"/>
                <a:tab pos="1397000" algn="l"/>
                <a:tab pos="2019300" algn="l"/>
                <a:tab pos="2667000" algn="l"/>
                <a:tab pos="3302000" algn="l"/>
                <a:tab pos="3937000" algn="l"/>
                <a:tab pos="4584700" algn="l"/>
                <a:tab pos="5219700" algn="l"/>
                <a:tab pos="5854700" algn="l"/>
                <a:tab pos="6502400" algn="l"/>
                <a:tab pos="7137400" algn="l"/>
                <a:tab pos="7785100" algn="l"/>
                <a:tab pos="8420100" algn="l"/>
                <a:tab pos="9055100" algn="l"/>
                <a:tab pos="9702800" algn="l"/>
                <a:tab pos="10337800" algn="l"/>
                <a:tab pos="10960100" algn="l"/>
                <a:tab pos="11607800" algn="l"/>
                <a:tab pos="12242800" algn="l"/>
                <a:tab pos="12890500" algn="l"/>
                <a:tab pos="13436600" algn="l"/>
                <a:tab pos="14465300" algn="l"/>
                <a:tab pos="15494000" algn="l"/>
                <a:tab pos="16027400" algn="l"/>
                <a:tab pos="1630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533400" algn="l"/>
                <a:tab pos="1397000" algn="l"/>
                <a:tab pos="2019300" algn="l"/>
                <a:tab pos="2667000" algn="l"/>
                <a:tab pos="3302000" algn="l"/>
                <a:tab pos="3937000" algn="l"/>
                <a:tab pos="4584700" algn="l"/>
                <a:tab pos="5219700" algn="l"/>
                <a:tab pos="5854700" algn="l"/>
                <a:tab pos="6502400" algn="l"/>
                <a:tab pos="7137400" algn="l"/>
                <a:tab pos="7785100" algn="l"/>
                <a:tab pos="8420100" algn="l"/>
                <a:tab pos="9055100" algn="l"/>
                <a:tab pos="9702800" algn="l"/>
                <a:tab pos="10337800" algn="l"/>
                <a:tab pos="10960100" algn="l"/>
                <a:tab pos="11607800" algn="l"/>
                <a:tab pos="12242800" algn="l"/>
                <a:tab pos="12890500" algn="l"/>
                <a:tab pos="13436600" algn="l"/>
                <a:tab pos="14465300" algn="l"/>
                <a:tab pos="15494000" algn="l"/>
                <a:tab pos="16027400" algn="l"/>
                <a:tab pos="1630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533400" algn="l"/>
                <a:tab pos="1397000" algn="l"/>
                <a:tab pos="2019300" algn="l"/>
                <a:tab pos="2667000" algn="l"/>
                <a:tab pos="3302000" algn="l"/>
                <a:tab pos="3937000" algn="l"/>
                <a:tab pos="4584700" algn="l"/>
                <a:tab pos="5219700" algn="l"/>
                <a:tab pos="5854700" algn="l"/>
                <a:tab pos="6502400" algn="l"/>
                <a:tab pos="7137400" algn="l"/>
                <a:tab pos="7785100" algn="l"/>
                <a:tab pos="8420100" algn="l"/>
                <a:tab pos="9055100" algn="l"/>
                <a:tab pos="9702800" algn="l"/>
                <a:tab pos="10337800" algn="l"/>
                <a:tab pos="10960100" algn="l"/>
                <a:tab pos="11607800" algn="l"/>
                <a:tab pos="12242800" algn="l"/>
                <a:tab pos="12890500" algn="l"/>
                <a:tab pos="13436600" algn="l"/>
                <a:tab pos="14465300" algn="l"/>
                <a:tab pos="15494000" algn="l"/>
                <a:tab pos="16027400" algn="l"/>
                <a:tab pos="16306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3" indent="0" algn="ctr" defTabSz="914400">
              <a:lnSpc>
                <a:spcPct val="90000"/>
              </a:lnSpc>
              <a:buClr>
                <a:srgbClr val="2F2B20"/>
              </a:buClr>
              <a:buFontTx/>
              <a:buNone/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 Narrow" charset="0"/>
                <a:cs typeface="+mn-cs"/>
                <a:sym typeface="Trebuchet MS" charset="0"/>
              </a:rPr>
              <a:t>INSTANCIAS GERENCIALES</a:t>
            </a:r>
            <a:endParaRPr lang="en-US" sz="1100" dirty="0" smtClean="0">
              <a:solidFill>
                <a:prstClr val="black"/>
              </a:solidFill>
              <a:latin typeface="Arial Narrow" charset="0"/>
              <a:cs typeface="+mn-cs"/>
              <a:sym typeface="Trebuchet MS" charset="0"/>
            </a:endParaRPr>
          </a:p>
        </p:txBody>
      </p:sp>
      <p:sp>
        <p:nvSpPr>
          <p:cNvPr id="60" name="Colchete esquerdo 59"/>
          <p:cNvSpPr/>
          <p:nvPr/>
        </p:nvSpPr>
        <p:spPr>
          <a:xfrm>
            <a:off x="1187450" y="3933825"/>
            <a:ext cx="46038" cy="1511300"/>
          </a:xfrm>
          <a:prstGeom prst="leftBracke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4" name="Rectangle 10"/>
          <p:cNvSpPr>
            <a:spLocks/>
          </p:cNvSpPr>
          <p:nvPr/>
        </p:nvSpPr>
        <p:spPr bwMode="auto">
          <a:xfrm>
            <a:off x="2954338" y="4868863"/>
            <a:ext cx="3670300" cy="47783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lIns="12700" tIns="12700" rIns="12700" bIns="12700" anchor="ctr"/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  <a:cs typeface="+mn-cs"/>
                <a:sym typeface="Calibri Bold" pitchFamily="34" charset="0"/>
              </a:rPr>
              <a:t>COMITÉS MINISTERIALES</a:t>
            </a:r>
            <a:endParaRPr lang="en-US" b="1" dirty="0">
              <a:solidFill>
                <a:srgbClr val="FFFFFF"/>
              </a:solidFill>
              <a:latin typeface="Arial Narrow" pitchFamily="34" charset="0"/>
              <a:ea typeface="ＭＳ Ｐゴシック" pitchFamily="34" charset="-128"/>
              <a:cs typeface="+mn-cs"/>
              <a:sym typeface="Calibri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062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706438"/>
            <a:ext cx="8229600" cy="1143000"/>
          </a:xfrm>
        </p:spPr>
        <p:txBody>
          <a:bodyPr>
            <a:noAutofit/>
          </a:bodyPr>
          <a:lstStyle/>
          <a:p>
            <a:r>
              <a:rPr lang="es-ES_tradnl" sz="2400" b="1" dirty="0" smtClean="0">
                <a:latin typeface="+mj-lt"/>
              </a:rPr>
              <a:t>DIÁLOGOS  Y TRANSPARENCIA</a:t>
            </a:r>
            <a:r>
              <a:rPr lang="es-ES_tradnl" sz="2400" dirty="0" smtClean="0">
                <a:latin typeface="+mj-lt"/>
              </a:rPr>
              <a:t/>
            </a:r>
            <a:br>
              <a:rPr lang="es-ES_tradnl" sz="2400" dirty="0" smtClean="0">
                <a:latin typeface="+mj-lt"/>
              </a:rPr>
            </a:br>
            <a:r>
              <a:rPr lang="es-ES_tradnl" sz="2400" dirty="0" smtClean="0">
                <a:latin typeface="+mj-lt"/>
              </a:rPr>
              <a:t/>
            </a:r>
            <a:br>
              <a:rPr lang="es-ES_tradnl" sz="2400" dirty="0" smtClean="0">
                <a:latin typeface="+mj-lt"/>
              </a:rPr>
            </a:br>
            <a:endParaRPr lang="en-US" sz="2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44780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_tradnl" sz="2000" dirty="0" smtClean="0">
                <a:latin typeface="+mj-lt"/>
              </a:rPr>
              <a:t>Diálogo Gobierno y Sociedad</a:t>
            </a:r>
          </a:p>
          <a:p>
            <a:pPr marL="0" indent="0" algn="just">
              <a:buNone/>
            </a:pPr>
            <a:endParaRPr lang="es-ES_tradnl" sz="2000" dirty="0" smtClean="0">
              <a:latin typeface="+mj-lt"/>
            </a:endParaRPr>
          </a:p>
          <a:p>
            <a:pPr algn="just"/>
            <a:r>
              <a:rPr lang="es-ES_tradnl" sz="2000" dirty="0" smtClean="0">
                <a:latin typeface="+mj-lt"/>
              </a:rPr>
              <a:t>Iglesias: Católicas, Evangélicas, Adventistas, Raíz Africana, Espiritas</a:t>
            </a:r>
          </a:p>
          <a:p>
            <a:pPr algn="just"/>
            <a:r>
              <a:rPr lang="es-ES_tradnl" sz="2000" dirty="0" smtClean="0">
                <a:latin typeface="+mj-lt"/>
              </a:rPr>
              <a:t>Confederaciones patronales nacionales: Industria (CNI), Agricultura (CNA),Comercio (CNC) y Servicios (CNS)</a:t>
            </a:r>
          </a:p>
          <a:p>
            <a:pPr algn="just"/>
            <a:r>
              <a:rPr lang="es-ES_tradnl" sz="2000" dirty="0" smtClean="0">
                <a:latin typeface="+mj-lt"/>
              </a:rPr>
              <a:t>Centrales Sindicales</a:t>
            </a:r>
          </a:p>
          <a:p>
            <a:pPr algn="just"/>
            <a:r>
              <a:rPr lang="es-ES_tradnl" sz="2000" dirty="0" smtClean="0">
                <a:latin typeface="+mj-lt"/>
              </a:rPr>
              <a:t>Inter-consejos de políticas sociales, derechos humanos y temas transversales</a:t>
            </a:r>
          </a:p>
          <a:p>
            <a:pPr algn="just"/>
            <a:r>
              <a:rPr lang="es-ES_tradnl" sz="2000" dirty="0" smtClean="0">
                <a:latin typeface="+mj-lt"/>
              </a:rPr>
              <a:t>Redes de ONGs y  Movimientos Sociales – Red Brasileña por la Integración de Pueblos (REBRIP), Red Brasil, Federación Brasileña de Seguridad Alimentaria y Nutricional (FBSSAN), Fórum Brasileño de Economía Solidaria, Red de Justicia Ambiental, Asociación Nazarena Benefícienle (ANA), Asociación Menonita Benefícienle (AMB</a:t>
            </a:r>
            <a:r>
              <a:rPr lang="es-ES_tradnl" sz="1800" dirty="0" smtClean="0">
                <a:latin typeface="+mj-lt"/>
              </a:rPr>
              <a:t>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742" y="92076"/>
            <a:ext cx="1599974" cy="32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99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00100" y="7064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_tradnl" sz="2000" dirty="0" smtClean="0">
              <a:solidFill>
                <a:srgbClr val="001B96"/>
              </a:solidFill>
              <a:cs typeface="DINPro-Medium"/>
            </a:endParaRPr>
          </a:p>
          <a:p>
            <a:r>
              <a:rPr lang="es-ES_tradnl" sz="2000" b="1" dirty="0" smtClean="0">
                <a:solidFill>
                  <a:srgbClr val="001B96"/>
                </a:solidFill>
                <a:cs typeface="DINPro-Medium"/>
              </a:rPr>
              <a:t>PACTOS </a:t>
            </a:r>
            <a:r>
              <a:rPr lang="es-ES_tradnl" sz="2000" b="1" dirty="0">
                <a:solidFill>
                  <a:srgbClr val="001B96"/>
                </a:solidFill>
                <a:cs typeface="DINPro-Medium"/>
              </a:rPr>
              <a:t>CON ESTADOS Y MUNICIPALIDADES</a:t>
            </a:r>
          </a:p>
          <a:p>
            <a:endParaRPr lang="es-ES_tradnl" sz="28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s-ES_tradnl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s-ES_tradnl" sz="2800" dirty="0" smtClean="0">
              <a:solidFill>
                <a:schemeClr val="accent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400" dirty="0">
                <a:solidFill>
                  <a:srgbClr val="001B96"/>
                </a:solidFill>
                <a:cs typeface="DINPro-Medium"/>
              </a:rPr>
              <a:t>Ceremonias con la Presidenta Dilma </a:t>
            </a:r>
            <a:r>
              <a:rPr lang="es-ES_tradnl" sz="2400" dirty="0" smtClean="0">
                <a:solidFill>
                  <a:srgbClr val="001B96"/>
                </a:solidFill>
                <a:cs typeface="DINPro-Medium"/>
              </a:rPr>
              <a:t>ROUSSEFF y </a:t>
            </a:r>
            <a:r>
              <a:rPr lang="es-ES_tradnl" sz="2400" dirty="0">
                <a:solidFill>
                  <a:srgbClr val="001B96"/>
                </a:solidFill>
                <a:cs typeface="DINPro-Medium"/>
              </a:rPr>
              <a:t>los gobernadores/as (27</a:t>
            </a:r>
            <a:r>
              <a:rPr lang="es-ES_tradnl" sz="2400" dirty="0" smtClean="0">
                <a:solidFill>
                  <a:srgbClr val="001B96"/>
                </a:solidFill>
                <a:cs typeface="DINPro-Medium"/>
              </a:rPr>
              <a:t>),  </a:t>
            </a:r>
            <a:r>
              <a:rPr lang="es-ES_tradnl" sz="2400" dirty="0">
                <a:solidFill>
                  <a:srgbClr val="001B96"/>
                </a:solidFill>
                <a:cs typeface="DINPro-Medium"/>
              </a:rPr>
              <a:t>en cada una de las cinco regiones de Brasil;</a:t>
            </a:r>
            <a:br>
              <a:rPr lang="es-ES_tradnl" sz="2400" dirty="0">
                <a:solidFill>
                  <a:srgbClr val="001B96"/>
                </a:solidFill>
                <a:cs typeface="DINPro-Medium"/>
              </a:rPr>
            </a:br>
            <a:endParaRPr lang="es-ES_tradnl" sz="2400" dirty="0">
              <a:solidFill>
                <a:srgbClr val="001B96"/>
              </a:solidFill>
              <a:cs typeface="DINPro-Medium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_tradnl" sz="2400" dirty="0">
                <a:solidFill>
                  <a:srgbClr val="001B96"/>
                </a:solidFill>
                <a:cs typeface="DINPro-Medium"/>
              </a:rPr>
              <a:t>20 estados </a:t>
            </a:r>
            <a:r>
              <a:rPr lang="es-ES_tradnl" sz="2400" dirty="0" smtClean="0">
                <a:solidFill>
                  <a:srgbClr val="001B96"/>
                </a:solidFill>
                <a:cs typeface="DINPro-Medium"/>
              </a:rPr>
              <a:t>y </a:t>
            </a:r>
            <a:r>
              <a:rPr lang="es-ES_tradnl" sz="2400" dirty="0">
                <a:solidFill>
                  <a:srgbClr val="001B96"/>
                </a:solidFill>
                <a:cs typeface="DINPro-Medium"/>
              </a:rPr>
              <a:t>el Distrito Federal formularon Planes Estaduales para la Superación de la Extrema Pobreza;</a:t>
            </a:r>
          </a:p>
          <a:p>
            <a:pPr algn="l"/>
            <a:endParaRPr lang="es-ES_tradnl" sz="2400" dirty="0">
              <a:solidFill>
                <a:srgbClr val="001B96"/>
              </a:solidFill>
              <a:cs typeface="DINPro-Medium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_tradnl" sz="2400" dirty="0">
                <a:solidFill>
                  <a:srgbClr val="001B96"/>
                </a:solidFill>
                <a:cs typeface="DINPro-Medium"/>
              </a:rPr>
              <a:t>Importantes </a:t>
            </a:r>
            <a:r>
              <a:rPr lang="es-ES_tradnl" sz="2400" dirty="0" smtClean="0">
                <a:solidFill>
                  <a:srgbClr val="001B96"/>
                </a:solidFill>
                <a:cs typeface="DINPro-Medium"/>
              </a:rPr>
              <a:t>municipalidades, </a:t>
            </a:r>
            <a:r>
              <a:rPr lang="es-ES_tradnl" sz="2400" dirty="0">
                <a:solidFill>
                  <a:srgbClr val="001B96"/>
                </a:solidFill>
                <a:cs typeface="DINPro-Medium"/>
              </a:rPr>
              <a:t>también lo hicieron</a:t>
            </a:r>
            <a:endParaRPr lang="en-US" sz="2400" dirty="0">
              <a:solidFill>
                <a:srgbClr val="001B96"/>
              </a:solidFill>
              <a:cs typeface="DINPro-Medium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742" y="92076"/>
            <a:ext cx="1599974" cy="32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802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800" y="901700"/>
            <a:ext cx="799301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ALGUNOS RESULTADOS </a:t>
            </a:r>
            <a:endParaRPr lang="es-ES_tradnl" sz="2400" b="1" dirty="0" smtClean="0">
              <a:solidFill>
                <a:srgbClr val="001B96"/>
              </a:solidFill>
              <a:latin typeface="+mj-lt"/>
              <a:ea typeface="+mj-ea"/>
              <a:cs typeface="DINPro-Medium"/>
            </a:endParaRPr>
          </a:p>
          <a:p>
            <a:pPr algn="ctr"/>
            <a:endParaRPr lang="es-ES_tradnl" sz="2400" dirty="0">
              <a:solidFill>
                <a:srgbClr val="001B96"/>
              </a:solidFill>
              <a:latin typeface="+mj-lt"/>
              <a:ea typeface="+mj-ea"/>
              <a:cs typeface="DINPro-Medium"/>
            </a:endParaRPr>
          </a:p>
          <a:p>
            <a:pPr algn="just"/>
            <a:r>
              <a:rPr lang="es-ES_tradnl" sz="2400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Inclusión Productiva Rural: </a:t>
            </a:r>
            <a:endParaRPr lang="es-ES_tradnl" sz="2400" dirty="0" smtClean="0">
              <a:solidFill>
                <a:srgbClr val="001B96"/>
              </a:solidFill>
              <a:latin typeface="+mj-lt"/>
              <a:ea typeface="+mj-ea"/>
              <a:cs typeface="DINPro-Medium"/>
            </a:endParaRPr>
          </a:p>
          <a:p>
            <a:pPr algn="just"/>
            <a:endParaRPr lang="es-ES_tradnl" sz="2400" dirty="0">
              <a:solidFill>
                <a:srgbClr val="001B96"/>
              </a:solidFill>
              <a:latin typeface="+mj-lt"/>
              <a:ea typeface="+mj-ea"/>
              <a:cs typeface="DINPro-Medium"/>
            </a:endParaRPr>
          </a:p>
          <a:p>
            <a:pPr indent="-514350" algn="just">
              <a:lnSpc>
                <a:spcPct val="150000"/>
              </a:lnSpc>
              <a:buAutoNum type="alphaLcParenBoth"/>
            </a:pPr>
            <a:r>
              <a:rPr lang="es-ES_tradnl" sz="2400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asistencia técnica rural – 358 mil familias en 2014; </a:t>
            </a:r>
          </a:p>
          <a:p>
            <a:pPr indent="-514350" algn="just">
              <a:lnSpc>
                <a:spcPct val="150000"/>
              </a:lnSpc>
              <a:buAutoNum type="alphaLcParenBoth"/>
            </a:pPr>
            <a:r>
              <a:rPr lang="es-ES_tradnl" sz="2400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Fomento – 131 mil familias; </a:t>
            </a:r>
          </a:p>
          <a:p>
            <a:pPr indent="-514350" algn="just">
              <a:lnSpc>
                <a:spcPct val="150000"/>
              </a:lnSpc>
              <a:buAutoNum type="alphaLcParenBoth"/>
            </a:pPr>
            <a:r>
              <a:rPr lang="es-ES_tradnl" sz="2400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agua para consumo – 750,5 pozos o cisternas en 2014; </a:t>
            </a:r>
          </a:p>
          <a:p>
            <a:pPr indent="-514350" algn="just">
              <a:lnSpc>
                <a:spcPct val="150000"/>
              </a:lnSpc>
              <a:buAutoNum type="alphaLcParenBoth"/>
            </a:pPr>
            <a:r>
              <a:rPr lang="es-ES_tradnl" sz="2400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energía eléctrica – 369 mil familias; </a:t>
            </a:r>
          </a:p>
          <a:p>
            <a:pPr indent="-514350" algn="just">
              <a:lnSpc>
                <a:spcPct val="150000"/>
              </a:lnSpc>
              <a:buAutoNum type="alphaLcParenBoth"/>
            </a:pPr>
            <a:r>
              <a:rPr lang="es-ES_tradnl" sz="2400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PAA - más de 50% de los productos comprados </a:t>
            </a:r>
            <a:r>
              <a:rPr lang="es-ES_tradnl" sz="2400" dirty="0" smtClean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de </a:t>
            </a:r>
            <a:r>
              <a:rPr lang="es-ES_tradnl" sz="2400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los </a:t>
            </a:r>
            <a:r>
              <a:rPr lang="es-ES_tradnl" sz="2400" dirty="0" smtClean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  agricultores </a:t>
            </a:r>
            <a:r>
              <a:rPr lang="es-ES_tradnl" sz="2400" dirty="0">
                <a:solidFill>
                  <a:srgbClr val="001B96"/>
                </a:solidFill>
                <a:latin typeface="+mj-lt"/>
                <a:ea typeface="+mj-ea"/>
                <a:cs typeface="DINPro-Medium"/>
              </a:rPr>
              <a:t>familiares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742" y="92076"/>
            <a:ext cx="1599974" cy="32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5085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Eurosoc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a Eurosocial" id="{9C8E5716-E1CF-4F9B-B9DE-01C85D0B0570}" vid="{0B4A79FA-4281-4411-B4F4-98C7E8AC24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Eurosocial</Template>
  <TotalTime>1273</TotalTime>
  <Words>1146</Words>
  <Application>Microsoft Office PowerPoint</Application>
  <PresentationFormat>Presentación en pantalla (4:3)</PresentationFormat>
  <Paragraphs>139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Eurosocial</vt:lpstr>
      <vt:lpstr>Presentación de PowerPoint</vt:lpstr>
      <vt:lpstr>Qué llamamos de sistema de protección social en Brasil? </vt:lpstr>
      <vt:lpstr>Presentación de PowerPoint</vt:lpstr>
      <vt:lpstr>¿Cuales son las lecciones del mapeo de la pobreza?</vt:lpstr>
      <vt:lpstr>Presentación de PowerPoint</vt:lpstr>
      <vt:lpstr>Presentación de PowerPoint</vt:lpstr>
      <vt:lpstr>DIÁLOGOS  Y TRANSPARENCIA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PROTECCIÓN SOCIAL EN BRASIL: experiencia de Brasil sin Miseria</dc:title>
  <dc:creator>Adriana Piscitelli</dc:creator>
  <cp:lastModifiedBy>User</cp:lastModifiedBy>
  <cp:revision>91</cp:revision>
  <dcterms:created xsi:type="dcterms:W3CDTF">2015-08-25T15:55:50Z</dcterms:created>
  <dcterms:modified xsi:type="dcterms:W3CDTF">2015-09-08T02:32:41Z</dcterms:modified>
</cp:coreProperties>
</file>