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65" r:id="rId2"/>
  </p:sldMasterIdLst>
  <p:notesMasterIdLst>
    <p:notesMasterId r:id="rId37"/>
  </p:notesMasterIdLst>
  <p:handoutMasterIdLst>
    <p:handoutMasterId r:id="rId38"/>
  </p:handoutMasterIdLst>
  <p:sldIdLst>
    <p:sldId id="278" r:id="rId3"/>
    <p:sldId id="426" r:id="rId4"/>
    <p:sldId id="436" r:id="rId5"/>
    <p:sldId id="428" r:id="rId6"/>
    <p:sldId id="429" r:id="rId7"/>
    <p:sldId id="427" r:id="rId8"/>
    <p:sldId id="374" r:id="rId9"/>
    <p:sldId id="449" r:id="rId10"/>
    <p:sldId id="457" r:id="rId11"/>
    <p:sldId id="421" r:id="rId12"/>
    <p:sldId id="455" r:id="rId13"/>
    <p:sldId id="456" r:id="rId14"/>
    <p:sldId id="442" r:id="rId15"/>
    <p:sldId id="453" r:id="rId16"/>
    <p:sldId id="458" r:id="rId17"/>
    <p:sldId id="422" r:id="rId18"/>
    <p:sldId id="423" r:id="rId19"/>
    <p:sldId id="451" r:id="rId20"/>
    <p:sldId id="432" r:id="rId21"/>
    <p:sldId id="459" r:id="rId22"/>
    <p:sldId id="460" r:id="rId23"/>
    <p:sldId id="461" r:id="rId24"/>
    <p:sldId id="462" r:id="rId25"/>
    <p:sldId id="445" r:id="rId26"/>
    <p:sldId id="410" r:id="rId27"/>
    <p:sldId id="433" r:id="rId28"/>
    <p:sldId id="412" r:id="rId29"/>
    <p:sldId id="467" r:id="rId30"/>
    <p:sldId id="434" r:id="rId31"/>
    <p:sldId id="465" r:id="rId32"/>
    <p:sldId id="466" r:id="rId33"/>
    <p:sldId id="464" r:id="rId34"/>
    <p:sldId id="452" r:id="rId35"/>
    <p:sldId id="437" r:id="rId36"/>
  </p:sldIdLst>
  <p:sldSz cx="9144000" cy="6858000" type="screen4x3"/>
  <p:notesSz cx="9296400" cy="6881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005FA1"/>
    <a:srgbClr val="FE454A"/>
    <a:srgbClr val="808080"/>
    <a:srgbClr val="CCCCCC"/>
    <a:srgbClr val="E17068"/>
    <a:srgbClr val="E10202"/>
    <a:srgbClr val="EF4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1" autoAdjust="0"/>
    <p:restoredTop sz="94756" autoAdjust="0"/>
  </p:normalViewPr>
  <p:slideViewPr>
    <p:cSldViewPr snapToObjects="1">
      <p:cViewPr>
        <p:scale>
          <a:sx n="100" d="100"/>
          <a:sy n="100" d="100"/>
        </p:scale>
        <p:origin x="-366" y="744"/>
      </p:cViewPr>
      <p:guideLst>
        <p:guide orient="horz" pos="-4"/>
        <p:guide pos="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MDS%20PROYECTO%20CONTROL%20DE%20GESTION\PREINFORME%20DE%20GESTION%202014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jrosas\Desktop\COMPRACION%20CANALES.xls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jrosas\Desktop\COMPRACION%20CANALES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MDS%20PROYECTO%20CONTROL%20DE%20GESTION\PREINFORME%20DE%20GESTION%202014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munozc\Desktop\OIRS%20resumen%202014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Users\rmunozc\Desktop\OIRS%20resumen%202014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munozc\AppData\Local\Microsoft\Windows\Temporary%20Internet%20Files\Content.IE5\3QNHKROE\Informe_Mideplan_OIRS_fecha_01_01_2014_al_31_05_2014_192.168.21.139_0.678739001403619252.xls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munozc\AppData\Local\Microsoft\Windows\Temporary%20Internet%20Files\Content.Outlook\KEE7B7RW\Estadistica%20region%20comuna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bustamante\Mideplan\Soporte%20contenidos\Call%20Center\Estad&#237;sticas\5%20Mayo%20-%20Cifras%20Call%20Center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bustamante\Mideplan\Soporte%20contenidos\Call%20Center\Estad&#237;sticas\2%20Febrero%20-%20Cifras%20Call%20Cente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bustamante\Mideplan\Soporte%20contenidos\Call%20Center\Estad&#237;sticas\2%20Febrero%20-%20Cifras%20Call%20Cen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956723432826759"/>
          <c:y val="0.36390487826952833"/>
          <c:w val="0.65665384850149877"/>
          <c:h val="0.62611729568286723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1245107975364467"/>
                  <c:y val="-0.22448754881249683"/>
                </c:manualLayout>
              </c:layout>
              <c:tx>
                <c:rich>
                  <a:bodyPr/>
                  <a:lstStyle/>
                  <a:p>
                    <a:r>
                      <a:rPr lang="es-CL" sz="1200" b="1" dirty="0">
                        <a:solidFill>
                          <a:schemeClr val="tx2"/>
                        </a:solidFill>
                      </a:rPr>
                      <a:t>P</a:t>
                    </a:r>
                    <a:r>
                      <a:rPr lang="es-CL" dirty="0"/>
                      <a:t>lataforma Municipal 67,8%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48834489748234E-3"/>
                  <c:y val="-6.6449864498644956E-2"/>
                </c:manualLayout>
              </c:layout>
              <c:tx>
                <c:rich>
                  <a:bodyPr/>
                  <a:lstStyle/>
                  <a:p>
                    <a:r>
                      <a:rPr lang="es-CL" sz="1200" b="1" dirty="0">
                        <a:solidFill>
                          <a:schemeClr val="tx2"/>
                        </a:solidFill>
                      </a:rPr>
                      <a:t>D</a:t>
                    </a:r>
                    <a:r>
                      <a:rPr lang="es-CL" dirty="0"/>
                      <a:t>ispensador 12,3%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702970297029968E-2"/>
                  <c:y val="-0.14159059385869449"/>
                </c:manualLayout>
              </c:layout>
              <c:tx>
                <c:rich>
                  <a:bodyPr/>
                  <a:lstStyle/>
                  <a:p>
                    <a:r>
                      <a:rPr lang="es-CL" sz="1200" b="1" dirty="0">
                        <a:solidFill>
                          <a:schemeClr val="tx2"/>
                        </a:solidFill>
                      </a:rPr>
                      <a:t>C</a:t>
                    </a:r>
                    <a:r>
                      <a:rPr lang="es-CL" dirty="0"/>
                      <a:t>hile Atiende 3,3%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s-CL" sz="1200" b="1" dirty="0">
                        <a:solidFill>
                          <a:schemeClr val="tx2"/>
                        </a:solidFill>
                      </a:rPr>
                      <a:t>W</a:t>
                    </a:r>
                    <a:r>
                      <a:rPr lang="es-CL" dirty="0"/>
                      <a:t>EB 16,2%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s-CL" sz="1200" b="1" dirty="0">
                        <a:solidFill>
                          <a:schemeClr val="tx2"/>
                        </a:solidFill>
                      </a:rPr>
                      <a:t>C</a:t>
                    </a:r>
                    <a:r>
                      <a:rPr lang="es-CL" dirty="0"/>
                      <a:t>all Center 0,5%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tx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'inf gestion 2014'!$B$55:$B$59</c:f>
              <c:strCache>
                <c:ptCount val="5"/>
                <c:pt idx="0">
                  <c:v>Plataforma Municipal</c:v>
                </c:pt>
                <c:pt idx="1">
                  <c:v>Dispensador</c:v>
                </c:pt>
                <c:pt idx="2">
                  <c:v>Chile Atiende</c:v>
                </c:pt>
                <c:pt idx="3">
                  <c:v>WEB</c:v>
                </c:pt>
                <c:pt idx="4">
                  <c:v>Call Center</c:v>
                </c:pt>
              </c:strCache>
            </c:strRef>
          </c:cat>
          <c:val>
            <c:numRef>
              <c:f>'inf gestion 2014'!$G$55:$G$59</c:f>
              <c:numCache>
                <c:formatCode>0.0%</c:formatCode>
                <c:ptCount val="5"/>
                <c:pt idx="0">
                  <c:v>0.67772945070996815</c:v>
                </c:pt>
                <c:pt idx="1">
                  <c:v>0.12305882045680742</c:v>
                </c:pt>
                <c:pt idx="2">
                  <c:v>3.2713113507876791E-2</c:v>
                </c:pt>
                <c:pt idx="3">
                  <c:v>0.16153775838476703</c:v>
                </c:pt>
                <c:pt idx="4">
                  <c:v>4.960856940582581E-3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4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184040561483052E-2"/>
          <c:y val="0.18055555555555555"/>
          <c:w val="0.87068626660575377"/>
          <c:h val="0.45326662292213471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'COMPARACION 4 CANALES'!$J$106:$J$114</c:f>
              <c:strCache>
                <c:ptCount val="9"/>
                <c:pt idx="0">
                  <c:v>1,-  Aplicación FPS</c:v>
                </c:pt>
                <c:pt idx="1">
                  <c:v>2,- Puntaje</c:v>
                </c:pt>
                <c:pt idx="2">
                  <c:v> 3,- Actualización </c:v>
                </c:pt>
                <c:pt idx="3">
                  <c:v>4.- Certificados </c:v>
                </c:pt>
                <c:pt idx="4">
                  <c:v>5.- Claves ciudadanas</c:v>
                </c:pt>
                <c:pt idx="5">
                  <c:v>6,- Oferta pública</c:v>
                </c:pt>
                <c:pt idx="6">
                  <c:v>7,- Calidad de atención</c:v>
                </c:pt>
                <c:pt idx="7">
                  <c:v>8 Denuncias FPS</c:v>
                </c:pt>
                <c:pt idx="8">
                  <c:v>9 Información general</c:v>
                </c:pt>
              </c:strCache>
            </c:strRef>
          </c:cat>
          <c:val>
            <c:numRef>
              <c:f>'COMPARACION 4 CANALES'!$K$106:$K$114</c:f>
              <c:numCache>
                <c:formatCode>#,##0</c:formatCode>
                <c:ptCount val="9"/>
                <c:pt idx="0">
                  <c:v>20080</c:v>
                </c:pt>
                <c:pt idx="1">
                  <c:v>43750</c:v>
                </c:pt>
                <c:pt idx="2">
                  <c:v>28232</c:v>
                </c:pt>
                <c:pt idx="3">
                  <c:v>433470</c:v>
                </c:pt>
                <c:pt idx="4">
                  <c:v>6009</c:v>
                </c:pt>
                <c:pt idx="5">
                  <c:v>8179</c:v>
                </c:pt>
                <c:pt idx="6">
                  <c:v>4536</c:v>
                </c:pt>
                <c:pt idx="7">
                  <c:v>1</c:v>
                </c:pt>
                <c:pt idx="8">
                  <c:v>47088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337408"/>
        <c:axId val="110363776"/>
        <c:axId val="0"/>
      </c:bar3DChart>
      <c:catAx>
        <c:axId val="110337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CL"/>
          </a:p>
        </c:txPr>
        <c:crossAx val="110363776"/>
        <c:crosses val="autoZero"/>
        <c:auto val="1"/>
        <c:lblAlgn val="ctr"/>
        <c:lblOffset val="100"/>
        <c:noMultiLvlLbl val="0"/>
      </c:catAx>
      <c:valAx>
        <c:axId val="1103637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CL"/>
          </a:p>
        </c:txPr>
        <c:crossAx val="1103374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1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8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'COMPARACION 4 CANALES'!$J$106:$J$114</c:f>
              <c:strCache>
                <c:ptCount val="9"/>
                <c:pt idx="0">
                  <c:v>1,-  Aplicación FPS</c:v>
                </c:pt>
                <c:pt idx="1">
                  <c:v>2,- Puntaje</c:v>
                </c:pt>
                <c:pt idx="2">
                  <c:v> 3,- Actualización </c:v>
                </c:pt>
                <c:pt idx="3">
                  <c:v>4.- Certificados </c:v>
                </c:pt>
                <c:pt idx="4">
                  <c:v>5.- Claves ciudadanas</c:v>
                </c:pt>
                <c:pt idx="5">
                  <c:v>6,- Oferta pública</c:v>
                </c:pt>
                <c:pt idx="6">
                  <c:v>7,- Calidad de atención</c:v>
                </c:pt>
                <c:pt idx="7">
                  <c:v>8 Denuncias FPS</c:v>
                </c:pt>
                <c:pt idx="8">
                  <c:v>9 Información general</c:v>
                </c:pt>
              </c:strCache>
            </c:strRef>
          </c:cat>
          <c:val>
            <c:numRef>
              <c:f>'COMPARACION 4 CANALES'!$L$106:$L$114</c:f>
              <c:numCache>
                <c:formatCode>0.00%</c:formatCode>
                <c:ptCount val="9"/>
                <c:pt idx="0">
                  <c:v>3.3956489020791583E-2</c:v>
                </c:pt>
                <c:pt idx="1">
                  <c:v>7.3983884196196822E-2</c:v>
                </c:pt>
                <c:pt idx="2">
                  <c:v>4.7742011854332231E-2</c:v>
                </c:pt>
                <c:pt idx="3">
                  <c:v>0.73302386931486763</c:v>
                </c:pt>
                <c:pt idx="4">
                  <c:v>1.0161580803084503E-2</c:v>
                </c:pt>
                <c:pt idx="5">
                  <c:v>1.3831181459215884E-2</c:v>
                </c:pt>
                <c:pt idx="6">
                  <c:v>7.6706491134617052E-3</c:v>
                </c:pt>
                <c:pt idx="7">
                  <c:v>1.6910602101987875E-6</c:v>
                </c:pt>
                <c:pt idx="8">
                  <c:v>7.9628643177840394E-2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118218799292483"/>
          <c:y val="0.29660712187096128"/>
          <c:w val="0.62025557024350453"/>
          <c:h val="0.58996670192345035"/>
        </c:manualLayout>
      </c:layout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tx2"/>
                        </a:solidFill>
                      </a:rPr>
                      <a:t>P</a:t>
                    </a:r>
                    <a:r>
                      <a:rPr lang="en-US" dirty="0"/>
                      <a:t>lataforma Municipal 80,0%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658211519180695E-3"/>
                  <c:y val="7.414972382183593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tx2"/>
                        </a:solidFill>
                      </a:rPr>
                      <a:t>D</a:t>
                    </a:r>
                    <a:r>
                      <a:rPr lang="en-US" dirty="0"/>
                      <a:t>ispensador 0,3%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tx2"/>
                        </a:solidFill>
                      </a:rPr>
                      <a:t>C</a:t>
                    </a:r>
                    <a:r>
                      <a:rPr lang="en-US" dirty="0"/>
                      <a:t>hile Atiende 2,1%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tx2"/>
                        </a:solidFill>
                      </a:rPr>
                      <a:t>W</a:t>
                    </a:r>
                    <a:r>
                      <a:rPr lang="en-US" dirty="0"/>
                      <a:t>EB 17,5%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tx2"/>
                        </a:solidFill>
                      </a:rPr>
                      <a:t>C</a:t>
                    </a:r>
                    <a:r>
                      <a:rPr lang="en-US" dirty="0"/>
                      <a:t>all Center 0,1%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tx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'inf gestion 2014'!$B$55:$B$59</c:f>
              <c:strCache>
                <c:ptCount val="5"/>
                <c:pt idx="0">
                  <c:v>Plataforma Municipal</c:v>
                </c:pt>
                <c:pt idx="1">
                  <c:v>Dispensador</c:v>
                </c:pt>
                <c:pt idx="2">
                  <c:v>Chile Atiende</c:v>
                </c:pt>
                <c:pt idx="3">
                  <c:v>WEB</c:v>
                </c:pt>
                <c:pt idx="4">
                  <c:v>Call Center</c:v>
                </c:pt>
              </c:strCache>
            </c:strRef>
          </c:cat>
          <c:val>
            <c:numRef>
              <c:f>'inf gestion 2014'!$F$55:$F$59</c:f>
              <c:numCache>
                <c:formatCode>0.0%</c:formatCode>
                <c:ptCount val="5"/>
                <c:pt idx="0">
                  <c:v>0.79962270356411225</c:v>
                </c:pt>
                <c:pt idx="1">
                  <c:v>2.5045407710797356E-3</c:v>
                </c:pt>
                <c:pt idx="2">
                  <c:v>2.1458337581272503E-2</c:v>
                </c:pt>
                <c:pt idx="3">
                  <c:v>0.17493812131902303</c:v>
                </c:pt>
                <c:pt idx="4">
                  <c:v>1.4762967645135881E-3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Hoja2!$A$5:$A$10</c:f>
              <c:strCache>
                <c:ptCount val="6"/>
                <c:pt idx="0">
                  <c:v>Bono al trabajo de la mujer</c:v>
                </c:pt>
                <c:pt idx="1">
                  <c:v>Chile solidario</c:v>
                </c:pt>
                <c:pt idx="2">
                  <c:v>FPS</c:v>
                </c:pt>
                <c:pt idx="3">
                  <c:v>Ingreso Ético Familiar</c:v>
                </c:pt>
                <c:pt idx="4">
                  <c:v>subsidios</c:v>
                </c:pt>
                <c:pt idx="5">
                  <c:v>Otros </c:v>
                </c:pt>
              </c:strCache>
            </c:strRef>
          </c:cat>
          <c:val>
            <c:numRef>
              <c:f>Hoja2!$H$5:$H$10</c:f>
              <c:numCache>
                <c:formatCode>0%</c:formatCode>
                <c:ptCount val="6"/>
                <c:pt idx="0">
                  <c:v>4.4171779141104303E-2</c:v>
                </c:pt>
                <c:pt idx="1">
                  <c:v>4.5210004719207171E-2</c:v>
                </c:pt>
                <c:pt idx="2">
                  <c:v>0.62567248702218148</c:v>
                </c:pt>
                <c:pt idx="3">
                  <c:v>2.7654554034922129E-2</c:v>
                </c:pt>
                <c:pt idx="4">
                  <c:v>0.16753185464841908</c:v>
                </c:pt>
                <c:pt idx="5">
                  <c:v>8.9759320434167275E-2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CL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(Hoja2!$A$16,Hoja2!$A$18,Hoja2!$A$22,Hoja2!$A$24)</c:f>
              <c:strCache>
                <c:ptCount val="4"/>
                <c:pt idx="0">
                  <c:v>Buzón</c:v>
                </c:pt>
                <c:pt idx="1">
                  <c:v>Presencial</c:v>
                </c:pt>
                <c:pt idx="2">
                  <c:v>Telefónica</c:v>
                </c:pt>
                <c:pt idx="3">
                  <c:v>Virtual</c:v>
                </c:pt>
              </c:strCache>
            </c:strRef>
          </c:cat>
          <c:val>
            <c:numRef>
              <c:f>(Hoja2!$D$16,Hoja2!$D$18,Hoja2!$D$22,Hoja2!$D$24)</c:f>
              <c:numCache>
                <c:formatCode>0%</c:formatCode>
                <c:ptCount val="4"/>
                <c:pt idx="0">
                  <c:v>1.9803940984255893E-4</c:v>
                </c:pt>
                <c:pt idx="1">
                  <c:v>0.2913159718784048</c:v>
                </c:pt>
                <c:pt idx="2">
                  <c:v>2.000198039409843E-2</c:v>
                </c:pt>
                <c:pt idx="3">
                  <c:v>0.68848400831765433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Hoja1!$E$6:$E$8</c:f>
              <c:strCache>
                <c:ptCount val="3"/>
                <c:pt idx="0">
                  <c:v>Aplicación</c:v>
                </c:pt>
                <c:pt idx="1">
                  <c:v>Certificados de puntaje</c:v>
                </c:pt>
                <c:pt idx="2">
                  <c:v>Puntaje </c:v>
                </c:pt>
              </c:strCache>
            </c:strRef>
          </c:cat>
          <c:val>
            <c:numRef>
              <c:f>Hoja1!$G$6:$G$8</c:f>
              <c:numCache>
                <c:formatCode>0%</c:formatCode>
                <c:ptCount val="3"/>
                <c:pt idx="0">
                  <c:v>0.16674913409203385</c:v>
                </c:pt>
                <c:pt idx="1">
                  <c:v>0.17169717961405237</c:v>
                </c:pt>
                <c:pt idx="2">
                  <c:v>0.6615536862939142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CL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'[Estadistica region comuna.xls]Resumen'!$E$16:$E$20</c:f>
              <c:strCache>
                <c:ptCount val="5"/>
                <c:pt idx="0">
                  <c:v>Puntaje </c:v>
                </c:pt>
                <c:pt idx="1">
                  <c:v>Denuncias</c:v>
                </c:pt>
                <c:pt idx="2">
                  <c:v>Aplicación FPS </c:v>
                </c:pt>
                <c:pt idx="3">
                  <c:v>Calidad de Atención</c:v>
                </c:pt>
                <c:pt idx="4">
                  <c:v>Información General</c:v>
                </c:pt>
              </c:strCache>
            </c:strRef>
          </c:cat>
          <c:val>
            <c:numRef>
              <c:f>'[Estadistica region comuna.xls]Resumen'!$H$16:$H$20</c:f>
              <c:numCache>
                <c:formatCode>0%</c:formatCode>
                <c:ptCount val="5"/>
                <c:pt idx="0">
                  <c:v>0.89743589743589858</c:v>
                </c:pt>
                <c:pt idx="1">
                  <c:v>1.282051282051282E-2</c:v>
                </c:pt>
                <c:pt idx="2">
                  <c:v>1.282051282051282E-2</c:v>
                </c:pt>
                <c:pt idx="3">
                  <c:v>6.4102564102564111E-2</c:v>
                </c:pt>
                <c:pt idx="4">
                  <c:v>1.282051282051282E-2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s-CL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L" dirty="0">
                <a:solidFill>
                  <a:schemeClr val="bg1"/>
                </a:solidFill>
              </a:rPr>
              <a:t>Número de llamados por semana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Diario!$T$165</c:f>
              <c:strCache>
                <c:ptCount val="1"/>
                <c:pt idx="0">
                  <c:v>Suma de Llam totales</c:v>
                </c:pt>
              </c:strCache>
            </c:strRef>
          </c:tx>
          <c:cat>
            <c:numRef>
              <c:f>Diario!$S$166:$S$197</c:f>
              <c:numCache>
                <c:formatCode>#,##0</c:formatCode>
                <c:ptCount val="32"/>
                <c:pt idx="0">
                  <c:v>41570</c:v>
                </c:pt>
                <c:pt idx="1">
                  <c:v>41575</c:v>
                </c:pt>
                <c:pt idx="2">
                  <c:v>41582</c:v>
                </c:pt>
                <c:pt idx="3">
                  <c:v>41589</c:v>
                </c:pt>
                <c:pt idx="4" formatCode="dd/mmm">
                  <c:v>41596</c:v>
                </c:pt>
                <c:pt idx="5" formatCode="dd/mmm">
                  <c:v>41603</c:v>
                </c:pt>
                <c:pt idx="6" formatCode="dd/mmm">
                  <c:v>41610</c:v>
                </c:pt>
                <c:pt idx="7" formatCode="dd/mmm">
                  <c:v>41617</c:v>
                </c:pt>
                <c:pt idx="8" formatCode="dd/mmm">
                  <c:v>41624</c:v>
                </c:pt>
                <c:pt idx="9" formatCode="dd/mmm">
                  <c:v>41631</c:v>
                </c:pt>
                <c:pt idx="10" formatCode="dd/mmm">
                  <c:v>41638</c:v>
                </c:pt>
                <c:pt idx="11" formatCode="dd/mmm">
                  <c:v>41645</c:v>
                </c:pt>
                <c:pt idx="12" formatCode="dd/mmm">
                  <c:v>41652</c:v>
                </c:pt>
                <c:pt idx="13" formatCode="dd/mmm">
                  <c:v>41659</c:v>
                </c:pt>
                <c:pt idx="14" formatCode="dd/mmm">
                  <c:v>41666</c:v>
                </c:pt>
                <c:pt idx="15" formatCode="dd/mmm">
                  <c:v>41673</c:v>
                </c:pt>
                <c:pt idx="16" formatCode="dd/mmm">
                  <c:v>41680</c:v>
                </c:pt>
                <c:pt idx="17" formatCode="dd/mmm">
                  <c:v>41687</c:v>
                </c:pt>
                <c:pt idx="18" formatCode="dd/mmm">
                  <c:v>41694</c:v>
                </c:pt>
                <c:pt idx="19" formatCode="dd/mmm">
                  <c:v>41701</c:v>
                </c:pt>
                <c:pt idx="20" formatCode="dd/mmm">
                  <c:v>41708</c:v>
                </c:pt>
                <c:pt idx="21" formatCode="dd/mmm">
                  <c:v>41715</c:v>
                </c:pt>
                <c:pt idx="22" formatCode="dd/mmm">
                  <c:v>41722</c:v>
                </c:pt>
                <c:pt idx="23" formatCode="dd/mmm">
                  <c:v>41729</c:v>
                </c:pt>
                <c:pt idx="24" formatCode="dd/mmm">
                  <c:v>41736</c:v>
                </c:pt>
                <c:pt idx="25" formatCode="dd/mmm">
                  <c:v>41743</c:v>
                </c:pt>
                <c:pt idx="26" formatCode="dd/mmm">
                  <c:v>41750</c:v>
                </c:pt>
                <c:pt idx="27" formatCode="dd/mmm">
                  <c:v>41757</c:v>
                </c:pt>
                <c:pt idx="28" formatCode="dd/mmm">
                  <c:v>41764</c:v>
                </c:pt>
                <c:pt idx="29" formatCode="dd/mmm">
                  <c:v>41771</c:v>
                </c:pt>
                <c:pt idx="30" formatCode="dd/mmm">
                  <c:v>41778</c:v>
                </c:pt>
                <c:pt idx="31" formatCode="dd/mmm">
                  <c:v>41785</c:v>
                </c:pt>
              </c:numCache>
            </c:numRef>
          </c:cat>
          <c:val>
            <c:numRef>
              <c:f>Diario!$T$166:$T$197</c:f>
              <c:numCache>
                <c:formatCode>#,##0</c:formatCode>
                <c:ptCount val="32"/>
                <c:pt idx="0">
                  <c:v>926</c:v>
                </c:pt>
                <c:pt idx="1">
                  <c:v>2040</c:v>
                </c:pt>
                <c:pt idx="2">
                  <c:v>3307</c:v>
                </c:pt>
                <c:pt idx="3">
                  <c:v>3254</c:v>
                </c:pt>
                <c:pt idx="4">
                  <c:v>2712</c:v>
                </c:pt>
                <c:pt idx="5">
                  <c:v>2469</c:v>
                </c:pt>
                <c:pt idx="6">
                  <c:v>3209</c:v>
                </c:pt>
                <c:pt idx="7">
                  <c:v>4235</c:v>
                </c:pt>
                <c:pt idx="8">
                  <c:v>3045</c:v>
                </c:pt>
                <c:pt idx="9">
                  <c:v>1397</c:v>
                </c:pt>
                <c:pt idx="10">
                  <c:v>2300</c:v>
                </c:pt>
                <c:pt idx="11">
                  <c:v>4592</c:v>
                </c:pt>
                <c:pt idx="12">
                  <c:v>3405</c:v>
                </c:pt>
                <c:pt idx="13">
                  <c:v>2742</c:v>
                </c:pt>
                <c:pt idx="14">
                  <c:v>2379</c:v>
                </c:pt>
                <c:pt idx="15">
                  <c:v>2657</c:v>
                </c:pt>
                <c:pt idx="16">
                  <c:v>2101</c:v>
                </c:pt>
                <c:pt idx="17">
                  <c:v>2642</c:v>
                </c:pt>
                <c:pt idx="18">
                  <c:v>2725</c:v>
                </c:pt>
                <c:pt idx="19">
                  <c:v>5168</c:v>
                </c:pt>
                <c:pt idx="20">
                  <c:v>6173</c:v>
                </c:pt>
                <c:pt idx="21">
                  <c:v>6120</c:v>
                </c:pt>
                <c:pt idx="22">
                  <c:v>5725</c:v>
                </c:pt>
                <c:pt idx="23">
                  <c:v>3830</c:v>
                </c:pt>
                <c:pt idx="24">
                  <c:v>3814</c:v>
                </c:pt>
                <c:pt idx="25">
                  <c:v>1812</c:v>
                </c:pt>
                <c:pt idx="26">
                  <c:v>2834</c:v>
                </c:pt>
                <c:pt idx="27">
                  <c:v>1849</c:v>
                </c:pt>
                <c:pt idx="28">
                  <c:v>2489</c:v>
                </c:pt>
                <c:pt idx="29">
                  <c:v>1991</c:v>
                </c:pt>
                <c:pt idx="30">
                  <c:v>1657</c:v>
                </c:pt>
                <c:pt idx="31">
                  <c:v>1951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676032"/>
        <c:axId val="109677568"/>
      </c:lineChart>
      <c:catAx>
        <c:axId val="109676032"/>
        <c:scaling>
          <c:orientation val="minMax"/>
        </c:scaling>
        <c:delete val="0"/>
        <c:axPos val="b"/>
        <c:numFmt formatCode="dd/mmm" sourceLinked="0"/>
        <c:majorTickMark val="out"/>
        <c:minorTickMark val="none"/>
        <c:tickLblPos val="nextTo"/>
        <c:crossAx val="109677568"/>
        <c:crosses val="autoZero"/>
        <c:auto val="0"/>
        <c:lblAlgn val="ctr"/>
        <c:lblOffset val="100"/>
        <c:noMultiLvlLbl val="0"/>
      </c:catAx>
      <c:valAx>
        <c:axId val="1096775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09676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684387682203502E-2"/>
          <c:y val="0.11325637960176441"/>
          <c:w val="0.51289836982827597"/>
          <c:h val="0.83693291156188065"/>
        </c:manualLayout>
      </c:layout>
      <c:doughnutChart>
        <c:varyColors val="1"/>
        <c:ser>
          <c:idx val="0"/>
          <c:order val="0"/>
          <c:dPt>
            <c:idx val="5"/>
            <c:bubble3D val="0"/>
            <c:explosion val="24"/>
          </c:dPt>
          <c:dLbls>
            <c:txPr>
              <a:bodyPr/>
              <a:lstStyle/>
              <a:p>
                <a:pPr>
                  <a:defRPr sz="1200"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informe!$L$71:$L$76</c:f>
              <c:strCache>
                <c:ptCount val="6"/>
                <c:pt idx="0">
                  <c:v>Puntaje</c:v>
                </c:pt>
                <c:pt idx="1">
                  <c:v>FPS</c:v>
                </c:pt>
                <c:pt idx="2">
                  <c:v>Emisión Web</c:v>
                </c:pt>
                <c:pt idx="3">
                  <c:v>No entrega Certif</c:v>
                </c:pt>
                <c:pt idx="4">
                  <c:v>Cambio situación</c:v>
                </c:pt>
                <c:pt idx="5">
                  <c:v>Otros</c:v>
                </c:pt>
              </c:strCache>
            </c:strRef>
          </c:cat>
          <c:val>
            <c:numRef>
              <c:f>informe!$M$71:$M$76</c:f>
              <c:numCache>
                <c:formatCode>0.0%</c:formatCode>
                <c:ptCount val="6"/>
                <c:pt idx="0">
                  <c:v>0.31620052770448548</c:v>
                </c:pt>
                <c:pt idx="1">
                  <c:v>0.14522427440633245</c:v>
                </c:pt>
                <c:pt idx="2">
                  <c:v>0.14100263852242745</c:v>
                </c:pt>
                <c:pt idx="3">
                  <c:v>0.11366754617414249</c:v>
                </c:pt>
                <c:pt idx="4">
                  <c:v>6.7651715039577842E-2</c:v>
                </c:pt>
                <c:pt idx="5">
                  <c:v>0.21625329815303429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230942138374262"/>
          <c:y val="0.22659603413447682"/>
          <c:w val="0.33812780826913641"/>
          <c:h val="0.54884997927890655"/>
        </c:manualLayout>
      </c:layout>
      <c:overlay val="0"/>
      <c:txPr>
        <a:bodyPr/>
        <a:lstStyle/>
        <a:p>
          <a:pPr>
            <a:defRPr sz="1200" b="1"/>
          </a:pPr>
          <a:endParaRPr lang="es-C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04526853498182"/>
          <c:y val="6.9510303148513322E-2"/>
          <c:w val="0.59646183103838135"/>
          <c:h val="0.7721853302908692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informe!$G$4</c:f>
              <c:strCache>
                <c:ptCount val="1"/>
                <c:pt idx="0">
                  <c:v>Plataforma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informe!$H$3:$J$3</c:f>
              <c:strCache>
                <c:ptCount val="3"/>
                <c:pt idx="0">
                  <c:v>Llamados</c:v>
                </c:pt>
                <c:pt idx="1">
                  <c:v>Minutos</c:v>
                </c:pt>
                <c:pt idx="2">
                  <c:v>Monto (M$)</c:v>
                </c:pt>
              </c:strCache>
            </c:strRef>
          </c:cat>
          <c:val>
            <c:numRef>
              <c:f>informe!$H$4:$J$4</c:f>
              <c:numCache>
                <c:formatCode>0.0%</c:formatCode>
                <c:ptCount val="3"/>
                <c:pt idx="0">
                  <c:v>0.5422434677279806</c:v>
                </c:pt>
                <c:pt idx="1">
                  <c:v>0.61295578726760824</c:v>
                </c:pt>
                <c:pt idx="2">
                  <c:v>0.83333333333333337</c:v>
                </c:pt>
              </c:numCache>
            </c:numRef>
          </c:val>
        </c:ser>
        <c:ser>
          <c:idx val="1"/>
          <c:order val="1"/>
          <c:tx>
            <c:strRef>
              <c:f>informe!$G$5</c:f>
              <c:strCache>
                <c:ptCount val="1"/>
                <c:pt idx="0">
                  <c:v>IVR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informe!$H$3:$J$3</c:f>
              <c:strCache>
                <c:ptCount val="3"/>
                <c:pt idx="0">
                  <c:v>Llamados</c:v>
                </c:pt>
                <c:pt idx="1">
                  <c:v>Minutos</c:v>
                </c:pt>
                <c:pt idx="2">
                  <c:v>Monto (M$)</c:v>
                </c:pt>
              </c:strCache>
            </c:strRef>
          </c:cat>
          <c:val>
            <c:numRef>
              <c:f>informe!$H$5:$J$5</c:f>
              <c:numCache>
                <c:formatCode>0.0%</c:formatCode>
                <c:ptCount val="3"/>
                <c:pt idx="0">
                  <c:v>0.39113600969025786</c:v>
                </c:pt>
                <c:pt idx="1">
                  <c:v>0.36236131342733602</c:v>
                </c:pt>
                <c:pt idx="2">
                  <c:v>0.11904761904761904</c:v>
                </c:pt>
              </c:numCache>
            </c:numRef>
          </c:val>
        </c:ser>
        <c:ser>
          <c:idx val="2"/>
          <c:order val="2"/>
          <c:tx>
            <c:strRef>
              <c:f>informe!$G$6</c:f>
              <c:strCache>
                <c:ptCount val="1"/>
                <c:pt idx="0">
                  <c:v>Outbound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informe!$H$3:$J$3</c:f>
              <c:strCache>
                <c:ptCount val="3"/>
                <c:pt idx="0">
                  <c:v>Llamados</c:v>
                </c:pt>
                <c:pt idx="1">
                  <c:v>Minutos</c:v>
                </c:pt>
                <c:pt idx="2">
                  <c:v>Monto (M$)</c:v>
                </c:pt>
              </c:strCache>
            </c:strRef>
          </c:cat>
          <c:val>
            <c:numRef>
              <c:f>informe!$H$6:$J$6</c:f>
              <c:numCache>
                <c:formatCode>0.0%</c:formatCode>
                <c:ptCount val="3"/>
                <c:pt idx="0">
                  <c:v>6.6620522581761557E-2</c:v>
                </c:pt>
                <c:pt idx="1">
                  <c:v>2.4682899305055763E-2</c:v>
                </c:pt>
                <c:pt idx="2">
                  <c:v>4.7619047619047616E-2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109491328"/>
        <c:axId val="109492864"/>
      </c:barChart>
      <c:catAx>
        <c:axId val="109491328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s-CL"/>
          </a:p>
        </c:txPr>
        <c:crossAx val="109492864"/>
        <c:crosses val="autoZero"/>
        <c:auto val="1"/>
        <c:lblAlgn val="ctr"/>
        <c:lblOffset val="100"/>
        <c:noMultiLvlLbl val="0"/>
      </c:catAx>
      <c:valAx>
        <c:axId val="109492864"/>
        <c:scaling>
          <c:orientation val="minMax"/>
        </c:scaling>
        <c:delete val="0"/>
        <c:axPos val="b"/>
        <c:majorGridlines/>
        <c:numFmt formatCode="0%" sourceLinked="1"/>
        <c:majorTickMark val="none"/>
        <c:minorTickMark val="none"/>
        <c:tickLblPos val="nextTo"/>
        <c:crossAx val="1094913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1"/>
          </a:pPr>
          <a:endParaRPr lang="es-C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0.02877</cdr:x>
      <cdr:y>0</cdr:y>
    </cdr:from>
    <cdr:to>
      <cdr:x>0.88591</cdr:x>
      <cdr:y>0.1544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13823" y="0"/>
          <a:ext cx="3391377" cy="468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s-CL" sz="1200" b="1" dirty="0" smtClean="0">
              <a:solidFill>
                <a:schemeClr val="tx2"/>
              </a:solidFill>
            </a:rPr>
            <a:t>Emisión de certificados de puntajes por canal</a:t>
          </a:r>
        </a:p>
        <a:p xmlns:a="http://schemas.openxmlformats.org/drawingml/2006/main">
          <a:r>
            <a:rPr lang="es-CL" sz="1200" dirty="0" smtClean="0">
              <a:solidFill>
                <a:schemeClr val="tx2"/>
              </a:solidFill>
            </a:rPr>
            <a:t>02</a:t>
          </a:r>
          <a:r>
            <a:rPr lang="es-CL" sz="1200" baseline="0" dirty="0" smtClean="0">
              <a:solidFill>
                <a:schemeClr val="tx2"/>
              </a:solidFill>
            </a:rPr>
            <a:t> enero al 31de mayo  2014</a:t>
          </a:r>
          <a:endParaRPr lang="es-CL" sz="1200" dirty="0">
            <a:solidFill>
              <a:schemeClr val="tx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0.15067</cdr:x>
      <cdr:y>0</cdr:y>
    </cdr:from>
    <cdr:to>
      <cdr:x>0.90293</cdr:x>
      <cdr:y>0.42164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74850" y="0"/>
          <a:ext cx="2870012" cy="982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s-CL" sz="1200" b="1" dirty="0">
              <a:solidFill>
                <a:schemeClr val="tx2"/>
              </a:solidFill>
            </a:rPr>
            <a:t>DISTRIBUCION DE EMISION  POR CANAL</a:t>
          </a:r>
        </a:p>
        <a:p xmlns:a="http://schemas.openxmlformats.org/drawingml/2006/main">
          <a:r>
            <a:rPr lang="es-CL" sz="1200" b="0" dirty="0">
              <a:solidFill>
                <a:schemeClr val="tx2"/>
              </a:solidFill>
            </a:rPr>
            <a:t>año 2013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0.69028</cdr:x>
      <cdr:y>0.58333</cdr:y>
    </cdr:from>
    <cdr:to>
      <cdr:x>1</cdr:x>
      <cdr:y>0.72222</cdr:y>
    </cdr:to>
    <cdr:sp macro="" textlink="">
      <cdr:nvSpPr>
        <cdr:cNvPr id="2" name="1 Elipse"/>
        <cdr:cNvSpPr/>
      </cdr:nvSpPr>
      <cdr:spPr>
        <a:xfrm xmlns:a="http://schemas.openxmlformats.org/drawingml/2006/main">
          <a:off x="2037928" y="1512168"/>
          <a:ext cx="914400" cy="36004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L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0.10324</cdr:x>
      <cdr:y>0.08333</cdr:y>
    </cdr:from>
    <cdr:to>
      <cdr:x>0.26706</cdr:x>
      <cdr:y>0.41666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76247" y="2285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s-CL" sz="900" b="1" dirty="0" smtClean="0"/>
            <a:t>Consultas ciudadanas según tipología</a:t>
          </a:r>
        </a:p>
        <a:p xmlns:a="http://schemas.openxmlformats.org/drawingml/2006/main">
          <a:r>
            <a:rPr lang="es-CL" sz="900" b="1" dirty="0" smtClean="0"/>
            <a:t>Mes de mayo </a:t>
          </a:r>
          <a:endParaRPr lang="es-CL" sz="9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0.0625</cdr:x>
      <cdr:y>0.0884</cdr:y>
    </cdr:from>
    <cdr:to>
      <cdr:x>0.25605</cdr:x>
      <cdr:y>0.44199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95290" y="2286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s-CL" sz="900" b="1" dirty="0" smtClean="0"/>
            <a:t>Distribución de requerimientos </a:t>
          </a:r>
        </a:p>
        <a:p xmlns:a="http://schemas.openxmlformats.org/drawingml/2006/main">
          <a:r>
            <a:rPr lang="es-CL" sz="900" b="1" dirty="0" smtClean="0"/>
            <a:t>por tipología</a:t>
          </a:r>
          <a:endParaRPr lang="es-CL" sz="9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45DDC86-70F0-4A96-AF14-CF6408A1278C}" type="datetimeFigureOut">
              <a:rPr lang="es-CL"/>
              <a:pPr>
                <a:defRPr/>
              </a:pPr>
              <a:t>24-06-2014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535738"/>
            <a:ext cx="4029075" cy="344487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265738" y="6535738"/>
            <a:ext cx="4029075" cy="344487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DC60EF6-A19A-4E8D-8ABB-6688EA5537C2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55563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E3748C58-2FB1-4D7B-90CC-91704814CAFE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3288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46" tIns="46223" rIns="92446" bIns="4622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268663"/>
            <a:ext cx="7435850" cy="3097212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5738"/>
            <a:ext cx="4029075" cy="344487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535738"/>
            <a:ext cx="4029075" cy="344487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FCAE9DE-9C39-4232-AAB7-57AA1AEA357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273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CL" dirty="0" smtClean="0">
              <a:solidFill>
                <a:srgbClr val="17375E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3379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050E382-E5B6-49B3-AD07-8C1ADF2FB314}" type="slidenum">
              <a:rPr lang="en-US" smtClean="0"/>
              <a:pPr>
                <a:defRPr/>
              </a:pPr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dirty="0" smtClean="0">
              <a:ea typeface="ヒラギノ角ゴ Pro W3"/>
              <a:cs typeface="ヒラギノ角ゴ Pro W3"/>
            </a:endParaRPr>
          </a:p>
        </p:txBody>
      </p:sp>
      <p:sp>
        <p:nvSpPr>
          <p:cNvPr id="430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A9B1313-1800-4F31-90A4-DE35C0E280A1}" type="slidenum">
              <a:rPr lang="en-US" smtClean="0"/>
              <a:pPr>
                <a:defRPr/>
              </a:pPr>
              <a:t>15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27350" y="515938"/>
            <a:ext cx="3441700" cy="2581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algn="just">
              <a:lnSpc>
                <a:spcPct val="80000"/>
              </a:lnSpc>
            </a:pPr>
            <a:endParaRPr lang="es-CL" sz="1000" dirty="0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27350" y="515938"/>
            <a:ext cx="3441700" cy="2581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algn="just">
              <a:lnSpc>
                <a:spcPct val="80000"/>
              </a:lnSpc>
            </a:pPr>
            <a:endParaRPr lang="es-CL" sz="1000" dirty="0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27350" y="515938"/>
            <a:ext cx="3441700" cy="2581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lIns="91440" tIns="45720" rIns="91440" bIns="45720"/>
          <a:lstStyle/>
          <a:p>
            <a:endParaRPr lang="en-CA" dirty="0" smtClean="0">
              <a:ea typeface="ヒラギノ角ゴ Pro W3"/>
              <a:cs typeface="ヒラギノ角ゴ Pro W3"/>
            </a:endParaRPr>
          </a:p>
        </p:txBody>
      </p:sp>
      <p:sp>
        <p:nvSpPr>
          <p:cNvPr id="47107" name="3 Marcador de número de diapositiva"/>
          <p:cNvSpPr txBox="1">
            <a:spLocks noGrp="1"/>
          </p:cNvSpPr>
          <p:nvPr/>
        </p:nvSpPr>
        <p:spPr bwMode="auto">
          <a:xfrm>
            <a:off x="5265738" y="6535738"/>
            <a:ext cx="40290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1F3C50-0B01-457C-A122-8BB80D403631}" type="slidenum">
              <a:rPr lang="en-US" sz="1200">
                <a:latin typeface="Calibri" pitchFamily="34" charset="0"/>
                <a:cs typeface="ヒラギノ角ゴ Pro W3"/>
              </a:rPr>
              <a:pPr algn="r"/>
              <a:t>25</a:t>
            </a:fld>
            <a:endParaRPr lang="en-US" sz="1200" dirty="0">
              <a:latin typeface="Calibri" pitchFamily="34" charset="0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3106-6F50-43A8-A605-77D3B429717D}" type="slidenum">
              <a:rPr lang="es-CL" smtClean="0"/>
              <a:t>31</a:t>
            </a:fld>
            <a:endParaRPr lang="es-C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8FA6611-7439-498B-BD43-7C4C223CC04C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AB704-0DC8-4E6E-9630-D074CBC7F3C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99A78-B3A6-4C07-8943-BBF47D7E242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39DE6-A24C-4627-9D70-1945ACFF805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1837C27-62EE-4CE5-9436-448A5EAA5785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D380DA6-BFC6-45AC-890F-5B1C5426534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6B504B5-C836-4CD7-A22D-32F9DD6BBD31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E78BBBF-EAA1-4B5B-BAD9-672136BCA69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C0685F8D-6254-40EE-B04C-5BD7C9199BBE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641EB2D5-D2BD-4746-B04E-4F79578FA46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6FCEC2C-EB2B-48B0-B90C-EC4DC5BEB208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CEE8ADB-AC08-48F4-86AF-3B925AB07D6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F69A6F5-6D46-49FB-A1F0-61BC78730E4B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9A70452-1E78-4E52-B6E2-04CED936F9D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4B47707-2167-488E-BF13-2B66B04EA436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6730F16-5E50-4BDE-AC6E-E1F982B08C5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2D77A42-C647-480E-84A5-174A3FA36D11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2A2EE02-E7BF-422D-B59B-7D25379AB63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7C53D85D-B8BB-42C0-8CD8-D825475A21F4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EEEBCF0-D871-4C10-A9AF-846DD4D19A1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dirty="0"/>
              <a:t>Gobierno de Chile | Ministerio del Interior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C115E-A3F6-4B2D-A6F1-2EFF36A820B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EB63FC81-377E-4950-9C34-DA6DA94625F3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B668CDD-5263-4F73-AB35-90F09E2AA35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FFA075D-380B-43EF-811F-E1302257FB60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66AA3E2D-3F71-4E39-84F1-265CA679D22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5864719-041E-481B-81B3-46A88EF7B5F9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1B59708-C1A7-4035-AC20-84215609413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CE570D0-F694-43C7-BC3C-2FA60BE0A40A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FDF1E-8989-46E7-A21E-4E4FB327527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45F1E0F-DE22-49F0-885E-EAABDE5CD032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9722C-0F2D-477F-ADBD-89DEFD14F0E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EAF05E42-FEDD-4E13-A812-0FAD80C49AE0}" type="datetime1">
              <a:rPr lang="en-US"/>
              <a:pPr>
                <a:defRPr/>
              </a:pPr>
              <a:t>6/24/2014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7B9F8-02D2-4413-82C3-04236262F92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C5308-BEA7-4028-A47F-099B1A661D0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343E3-BD96-429C-9EE6-0B4A24BB7F1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31A9D-E7F1-4CB1-8687-A47060293F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00152-71FC-4413-ADDB-2246B39E647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>
              <a:defRPr/>
            </a:pPr>
            <a:r>
              <a:rPr lang="es-ES_tradnl" dirty="0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7630C30-075D-434C-B3AD-0CD8087CA6C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413750" y="-6350"/>
            <a:ext cx="284163" cy="866775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97913" y="0"/>
            <a:ext cx="347662" cy="860425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153275" y="0"/>
            <a:ext cx="1990725" cy="662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13316" name="Group 11"/>
          <p:cNvGrpSpPr>
            <a:grpSpLocks/>
          </p:cNvGrpSpPr>
          <p:nvPr/>
        </p:nvGrpSpPr>
        <p:grpSpPr bwMode="auto">
          <a:xfrm>
            <a:off x="7153275" y="2058988"/>
            <a:ext cx="1990725" cy="2038350"/>
            <a:chOff x="3511550" y="2133600"/>
            <a:chExt cx="2976563" cy="304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3511550" y="2133600"/>
              <a:ext cx="1338741" cy="3048000"/>
            </a:xfrm>
            <a:prstGeom prst="rect">
              <a:avLst/>
            </a:prstGeom>
            <a:solidFill>
              <a:srgbClr val="006C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4850291" y="2133600"/>
              <a:ext cx="1637822" cy="3048000"/>
            </a:xfrm>
            <a:prstGeom prst="rect">
              <a:avLst/>
            </a:prstGeom>
            <a:solidFill>
              <a:srgbClr val="EF41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pic>
          <p:nvPicPr>
            <p:cNvPr id="13321" name="Picture 1"/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660775" y="2287588"/>
              <a:ext cx="1041400" cy="7604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3322" name="Picture 1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995863" y="2287588"/>
              <a:ext cx="1339850" cy="544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3323" name="Picture 1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003800" y="4851400"/>
              <a:ext cx="1336675" cy="2301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3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3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6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ubtitle 2"/>
          <p:cNvSpPr>
            <a:spLocks noGrp="1"/>
          </p:cNvSpPr>
          <p:nvPr>
            <p:ph type="subTitle" idx="1"/>
          </p:nvPr>
        </p:nvSpPr>
        <p:spPr bwMode="auto">
          <a:xfrm>
            <a:off x="827584" y="1793875"/>
            <a:ext cx="6132016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sz="3500" b="1" dirty="0" smtClean="0">
                <a:solidFill>
                  <a:schemeClr val="bg1"/>
                </a:solidFill>
                <a:latin typeface="Bookman Old Style" pitchFamily="18" charset="0"/>
                <a:ea typeface="ヒラギノ角ゴ Pro W3"/>
                <a:cs typeface="Aharoni" pitchFamily="2" charset="-79"/>
              </a:rPr>
              <a:t>DIVISION DE FOCALIZACIÓN</a:t>
            </a:r>
          </a:p>
          <a:p>
            <a:endParaRPr lang="es-CL" sz="4000" b="1" dirty="0" smtClean="0">
              <a:solidFill>
                <a:schemeClr val="bg1"/>
              </a:solidFill>
              <a:latin typeface="Aharoni" pitchFamily="2" charset="-79"/>
              <a:ea typeface="ヒラギノ角ゴ Pro W3"/>
              <a:cs typeface="Aharoni" pitchFamily="2" charset="-79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51520" y="5517232"/>
            <a:ext cx="6984776" cy="10801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r>
              <a:rPr lang="es-CL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Presentación para:</a:t>
            </a:r>
          </a:p>
          <a:p>
            <a:pPr lvl="0" algn="ctr" eaLnBrk="0" hangingPunct="0">
              <a:spcBef>
                <a:spcPct val="20000"/>
              </a:spcBef>
              <a:defRPr/>
            </a:pPr>
            <a:r>
              <a:rPr lang="es-CL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Fortalecimiento de los sistemas de información, evaluación y monitoreo del MIDES – Misión Guatemala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59832" y="4330671"/>
            <a:ext cx="1710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prstClr val="white"/>
                </a:solidFill>
                <a:latin typeface="Bookman Old Style" pitchFamily="18" charset="0"/>
                <a:cs typeface="Aharoni" pitchFamily="2" charset="-79"/>
              </a:rPr>
              <a:t>Junio 2014</a:t>
            </a:r>
            <a:endParaRPr lang="es-C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3 Grupo"/>
          <p:cNvGrpSpPr/>
          <p:nvPr/>
        </p:nvGrpSpPr>
        <p:grpSpPr>
          <a:xfrm>
            <a:off x="974441" y="1091517"/>
            <a:ext cx="7918039" cy="5182876"/>
            <a:chOff x="1302960" y="-326813"/>
            <a:chExt cx="7090720" cy="6450525"/>
          </a:xfrm>
        </p:grpSpPr>
        <p:sp>
          <p:nvSpPr>
            <p:cNvPr id="8" name="7 CuadroTexto"/>
            <p:cNvSpPr txBox="1"/>
            <p:nvPr/>
          </p:nvSpPr>
          <p:spPr>
            <a:xfrm>
              <a:off x="6602875" y="2034637"/>
              <a:ext cx="1790805" cy="2183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MUNICIPALIDADES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Tecnología:      Ordenador de Fila,</a:t>
              </a:r>
            </a:p>
            <a:p>
              <a:pPr lvl="1"/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Dispensador de</a:t>
              </a:r>
            </a:p>
            <a:p>
              <a:pPr lvl="1"/>
              <a:r>
                <a:rPr lang="es-CL" sz="10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 Certificado de Puntaje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 Talleres Entrenamiento</a:t>
              </a:r>
            </a:p>
            <a:p>
              <a:pPr lvl="1"/>
              <a:r>
                <a:rPr lang="es-CL" sz="10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  atención de público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  Protocolos de Atención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  Preguntas Frecuentes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CL" sz="10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CHILE ATIENDE</a:t>
              </a:r>
            </a:p>
            <a:p>
              <a:endParaRPr lang="es-CL" sz="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</p:txBody>
        </p:sp>
        <p:grpSp>
          <p:nvGrpSpPr>
            <p:cNvPr id="24" name="26 Grupo"/>
            <p:cNvGrpSpPr/>
            <p:nvPr/>
          </p:nvGrpSpPr>
          <p:grpSpPr>
            <a:xfrm>
              <a:off x="1302960" y="-326813"/>
              <a:ext cx="6445878" cy="6450525"/>
              <a:chOff x="1302960" y="-326813"/>
              <a:chExt cx="6445878" cy="6450525"/>
            </a:xfrm>
          </p:grpSpPr>
          <p:sp>
            <p:nvSpPr>
              <p:cNvPr id="13" name="12 CuadroTexto"/>
              <p:cNvSpPr txBox="1"/>
              <p:nvPr/>
            </p:nvSpPr>
            <p:spPr>
              <a:xfrm>
                <a:off x="3336629" y="4882695"/>
                <a:ext cx="2785375" cy="30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s-CL" sz="10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respuesta centralizada a requerimientos ciudadanos </a:t>
                </a:r>
              </a:p>
            </p:txBody>
          </p:sp>
          <p:sp>
            <p:nvSpPr>
              <p:cNvPr id="2" name="1 Elipse"/>
              <p:cNvSpPr/>
              <p:nvPr/>
            </p:nvSpPr>
            <p:spPr>
              <a:xfrm>
                <a:off x="2915816" y="1652393"/>
                <a:ext cx="2448272" cy="235267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00" b="1" dirty="0" smtClean="0"/>
              </a:p>
              <a:p>
                <a:pPr algn="ctr"/>
                <a:endParaRPr lang="es-CL" sz="800" b="1" dirty="0" smtClean="0"/>
              </a:p>
              <a:p>
                <a:pPr algn="ctr"/>
                <a:endParaRPr lang="es-CL" sz="800" b="1" dirty="0" smtClean="0"/>
              </a:p>
              <a:p>
                <a:pPr algn="ctr"/>
                <a:endParaRPr lang="es-CL" sz="800" b="1" dirty="0" smtClean="0">
                  <a:solidFill>
                    <a:srgbClr val="FF0000"/>
                  </a:solidFill>
                </a:endParaRPr>
              </a:p>
              <a:p>
                <a:pPr algn="ctr"/>
                <a:endParaRPr lang="es-CL" sz="800" b="1" dirty="0" smtClean="0"/>
              </a:p>
              <a:p>
                <a:pPr algn="ctr"/>
                <a:endParaRPr lang="es-CL" sz="800" b="1" dirty="0"/>
              </a:p>
            </p:txBody>
          </p:sp>
          <p:sp>
            <p:nvSpPr>
              <p:cNvPr id="3" name="1 Título"/>
              <p:cNvSpPr txBox="1">
                <a:spLocks/>
              </p:cNvSpPr>
              <p:nvPr/>
            </p:nvSpPr>
            <p:spPr bwMode="auto">
              <a:xfrm>
                <a:off x="1534095" y="-326813"/>
                <a:ext cx="6214743" cy="476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s-CL" sz="1400" b="1" dirty="0" smtClean="0">
                    <a:solidFill>
                      <a:srgbClr val="0070C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CUATRO CANALES DE ATENCIÓN Y UNA ESTRUCTURA DE SOPORTE</a:t>
                </a:r>
              </a:p>
            </p:txBody>
          </p:sp>
          <p:sp>
            <p:nvSpPr>
              <p:cNvPr id="4" name="3 CuadroTexto"/>
              <p:cNvSpPr txBox="1"/>
              <p:nvPr/>
            </p:nvSpPr>
            <p:spPr>
              <a:xfrm>
                <a:off x="2185628" y="754980"/>
                <a:ext cx="1460377" cy="842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1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Call Center</a:t>
                </a:r>
                <a:r>
                  <a:rPr lang="es-CL" sz="10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:  </a:t>
                </a:r>
                <a:r>
                  <a:rPr lang="es-CL" sz="1000" b="1" dirty="0" smtClean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800 104 777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s-CL" sz="10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Preguntas frecuentes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s-CL" sz="10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</a:t>
                </a:r>
                <a:r>
                  <a:rPr lang="es-CL" sz="1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Emisión Certificado Ficha.</a:t>
                </a:r>
              </a:p>
              <a:p>
                <a:endParaRPr lang="es-CL" sz="800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  <p:pic>
            <p:nvPicPr>
              <p:cNvPr id="5" name="Picture 10" descr="http://3.bp.blogspot.com/_W7xBHhYDigU/TN1WVTrAiRI/AAAAAAAAABU/qbu1o1wTSeQ/s1600/pagina0web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835696" y="2224801"/>
                <a:ext cx="988175" cy="988175"/>
              </a:xfrm>
              <a:prstGeom prst="rect">
                <a:avLst/>
              </a:prstGeom>
              <a:noFill/>
            </p:spPr>
          </p:pic>
          <p:sp>
            <p:nvSpPr>
              <p:cNvPr id="6" name="5 Flecha a la derecha con bandas"/>
              <p:cNvSpPr/>
              <p:nvPr/>
            </p:nvSpPr>
            <p:spPr>
              <a:xfrm rot="5400000">
                <a:off x="3936341" y="1604151"/>
                <a:ext cx="487203" cy="636662"/>
              </a:xfrm>
              <a:prstGeom prst="strip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00" dirty="0"/>
              </a:p>
            </p:txBody>
          </p:sp>
          <p:pic>
            <p:nvPicPr>
              <p:cNvPr id="7" name="Picture 12" descr="http://t3.gstatic.com/images?q=tbn:ANd9GcSlc09XKpNz8fFUe-hyjrExvFmaYR8HPHUTBIvTnZOIl11_YAcM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42635" y="4025901"/>
                <a:ext cx="1149702" cy="804478"/>
              </a:xfrm>
              <a:prstGeom prst="rect">
                <a:avLst/>
              </a:prstGeom>
              <a:noFill/>
            </p:spPr>
          </p:pic>
          <p:sp>
            <p:nvSpPr>
              <p:cNvPr id="9" name="8 Flecha a la derecha con bandas"/>
              <p:cNvSpPr/>
              <p:nvPr/>
            </p:nvSpPr>
            <p:spPr>
              <a:xfrm rot="10800000">
                <a:off x="4832319" y="2411584"/>
                <a:ext cx="487203" cy="636662"/>
              </a:xfrm>
              <a:prstGeom prst="strip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00" dirty="0"/>
              </a:p>
            </p:txBody>
          </p:sp>
          <p:sp>
            <p:nvSpPr>
              <p:cNvPr id="10" name="9 Flecha a la derecha con bandas"/>
              <p:cNvSpPr/>
              <p:nvPr/>
            </p:nvSpPr>
            <p:spPr>
              <a:xfrm>
                <a:off x="2926464" y="2440825"/>
                <a:ext cx="487203" cy="636662"/>
              </a:xfrm>
              <a:prstGeom prst="strip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00" dirty="0"/>
              </a:p>
            </p:txBody>
          </p:sp>
          <p:sp>
            <p:nvSpPr>
              <p:cNvPr id="11" name="10 Flecha a la derecha con bandas"/>
              <p:cNvSpPr/>
              <p:nvPr/>
            </p:nvSpPr>
            <p:spPr>
              <a:xfrm rot="16200000">
                <a:off x="3875301" y="3426279"/>
                <a:ext cx="487203" cy="636662"/>
              </a:xfrm>
              <a:prstGeom prst="strip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800" dirty="0"/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1302960" y="3215558"/>
                <a:ext cx="2412775" cy="1072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1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Página Web</a:t>
                </a:r>
              </a:p>
              <a:p>
                <a:r>
                  <a:rPr lang="es-CL" sz="1000" b="1" dirty="0" smtClean="0">
                    <a:solidFill>
                      <a:srgbClr val="FF0000"/>
                    </a:solidFill>
                    <a:latin typeface="+mn-lt"/>
                  </a:rPr>
                  <a:t>www.fichaproteccionsocial.cl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s-CL" sz="10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Interactiva, para ciudadanos y Municipios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s-CL" sz="10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Emisión Certificado de puntaje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s-CL" sz="10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Respuestas a preguntas frecuentes.</a:t>
                </a:r>
              </a:p>
            </p:txBody>
          </p: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5709387" y="2137828"/>
                <a:ext cx="825232" cy="1101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15 Rectángulo"/>
              <p:cNvSpPr/>
              <p:nvPr/>
            </p:nvSpPr>
            <p:spPr>
              <a:xfrm>
                <a:off x="3573579" y="341145"/>
                <a:ext cx="1214445" cy="28520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00" b="1" dirty="0" smtClean="0">
                    <a:solidFill>
                      <a:srgbClr val="0070C0"/>
                    </a:solidFill>
                  </a:rPr>
                  <a:t>CANAL TELEFÓNICO</a:t>
                </a:r>
                <a:endParaRPr lang="es-CL" sz="10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7" name="16 Rectángulo"/>
              <p:cNvSpPr/>
              <p:nvPr/>
            </p:nvSpPr>
            <p:spPr>
              <a:xfrm>
                <a:off x="5981966" y="1713963"/>
                <a:ext cx="1398346" cy="16408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00" b="1" dirty="0" smtClean="0">
                    <a:solidFill>
                      <a:srgbClr val="0070C0"/>
                    </a:solidFill>
                  </a:rPr>
                  <a:t>CANAL  PRESENCIAL</a:t>
                </a:r>
                <a:endParaRPr lang="es-CL" sz="10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17 Rectángulo"/>
              <p:cNvSpPr/>
              <p:nvPr/>
            </p:nvSpPr>
            <p:spPr>
              <a:xfrm>
                <a:off x="1739621" y="1871096"/>
                <a:ext cx="1104187" cy="17076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00" b="1" dirty="0" smtClean="0">
                    <a:solidFill>
                      <a:srgbClr val="0070C0"/>
                    </a:solidFill>
                  </a:rPr>
                  <a:t>CANAL  WEB</a:t>
                </a:r>
                <a:endParaRPr lang="es-CL" sz="10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9" name="18 Rectángulo"/>
              <p:cNvSpPr/>
              <p:nvPr/>
            </p:nvSpPr>
            <p:spPr>
              <a:xfrm>
                <a:off x="1302960" y="5235287"/>
                <a:ext cx="6393468" cy="88842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2400" b="1" dirty="0" smtClean="0">
                    <a:solidFill>
                      <a:srgbClr val="0070C0"/>
                    </a:solidFill>
                  </a:rPr>
                  <a:t>SOPORTE</a:t>
                </a:r>
              </a:p>
              <a:p>
                <a:pPr marL="1657350" lvl="3" indent="-285750">
                  <a:buFont typeface="Arial" pitchFamily="34" charset="0"/>
                  <a:buChar char="•"/>
                </a:pPr>
                <a:r>
                  <a:rPr lang="es-CL" sz="1000" b="1" dirty="0" smtClean="0">
                    <a:solidFill>
                      <a:srgbClr val="0070C0"/>
                    </a:solidFill>
                  </a:rPr>
                  <a:t>Respuestas a canales a través de plataforma FPS</a:t>
                </a:r>
              </a:p>
              <a:p>
                <a:pPr marL="1657350" lvl="3" indent="-285750">
                  <a:buFont typeface="Arial" pitchFamily="34" charset="0"/>
                  <a:buChar char="•"/>
                </a:pPr>
                <a:r>
                  <a:rPr lang="es-CL" sz="1000" b="1" dirty="0" smtClean="0">
                    <a:solidFill>
                      <a:srgbClr val="0070C0"/>
                    </a:solidFill>
                  </a:rPr>
                  <a:t>Elaboración </a:t>
                </a:r>
                <a:r>
                  <a:rPr lang="es-CL" sz="1000" b="1" dirty="0">
                    <a:solidFill>
                      <a:srgbClr val="0070C0"/>
                    </a:solidFill>
                  </a:rPr>
                  <a:t>centralizada de respuestas a requerimientos </a:t>
                </a:r>
                <a:r>
                  <a:rPr lang="es-CL" sz="1000" b="1" dirty="0" smtClean="0">
                    <a:solidFill>
                      <a:srgbClr val="0070C0"/>
                    </a:solidFill>
                  </a:rPr>
                  <a:t>ciudadanos (Maestro de respuestas)</a:t>
                </a:r>
                <a:endParaRPr lang="es-CL" sz="1000" b="1" dirty="0">
                  <a:solidFill>
                    <a:srgbClr val="0070C0"/>
                  </a:solidFill>
                </a:endParaRPr>
              </a:p>
              <a:p>
                <a:pPr marL="2000250" lvl="4" indent="-171450">
                  <a:buFont typeface="Arial" pitchFamily="34" charset="0"/>
                  <a:buChar char="•"/>
                </a:pPr>
                <a:endParaRPr lang="es-CL" sz="800" b="1" dirty="0" smtClean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0" name="19 Rectángulo"/>
              <p:cNvSpPr/>
              <p:nvPr/>
            </p:nvSpPr>
            <p:spPr>
              <a:xfrm>
                <a:off x="3413666" y="4686513"/>
                <a:ext cx="1407766" cy="1912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00" b="1" dirty="0" smtClean="0">
                    <a:solidFill>
                      <a:srgbClr val="0070C0"/>
                    </a:solidFill>
                  </a:rPr>
                  <a:t>CANAL DIFERIDO</a:t>
                </a:r>
                <a:r>
                  <a:rPr lang="es-CL" sz="800" b="1" dirty="0" smtClean="0">
                    <a:solidFill>
                      <a:srgbClr val="0070C0"/>
                    </a:solidFill>
                  </a:rPr>
                  <a:t> </a:t>
                </a:r>
              </a:p>
            </p:txBody>
          </p:sp>
          <p:pic>
            <p:nvPicPr>
              <p:cNvPr id="21" name="Picture 3" descr="F:\TODAS LAS FOTOS_AC\Call Center\IMG_0264.jp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549279" y="794115"/>
                <a:ext cx="1176428" cy="846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21 CuadroTexto"/>
              <p:cNvSpPr txBox="1"/>
              <p:nvPr/>
            </p:nvSpPr>
            <p:spPr>
              <a:xfrm>
                <a:off x="3059832" y="2564904"/>
                <a:ext cx="2144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1600" b="1" dirty="0" smtClean="0">
                    <a:solidFill>
                      <a:srgbClr val="FF0000"/>
                    </a:solidFill>
                  </a:rPr>
                  <a:t>CIUDADANO</a:t>
                </a:r>
              </a:p>
              <a:p>
                <a:pPr algn="ctr"/>
                <a:endParaRPr lang="es-CL" sz="800" dirty="0"/>
              </a:p>
            </p:txBody>
          </p:sp>
        </p:grpSp>
      </p:grpSp>
      <p:sp>
        <p:nvSpPr>
          <p:cNvPr id="25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Modelo de Atención Ciudadana (MAC)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567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u="sng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Atención Presencial</a:t>
            </a: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: Objetivos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83568" y="1412776"/>
            <a:ext cx="7141989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2000" b="1" dirty="0" smtClean="0"/>
              <a:t>Mejoramiento de los procedimientos de atención</a:t>
            </a:r>
            <a:endParaRPr lang="es-CL" sz="2000" b="1" dirty="0" smtClean="0"/>
          </a:p>
        </p:txBody>
      </p:sp>
      <p:sp>
        <p:nvSpPr>
          <p:cNvPr id="5" name="4 Rectángulo redondeado"/>
          <p:cNvSpPr/>
          <p:nvPr/>
        </p:nvSpPr>
        <p:spPr>
          <a:xfrm>
            <a:off x="683568" y="2348880"/>
            <a:ext cx="714199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2000" b="1" dirty="0" smtClean="0"/>
              <a:t>Acompañamiento y apoyo a la gestión municipal para la atención a  los ciudadanos</a:t>
            </a:r>
            <a:endParaRPr lang="es-CL" sz="2400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683568" y="3429000"/>
            <a:ext cx="7141990" cy="6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2000" b="1" dirty="0" smtClean="0"/>
              <a:t>Incorporación de nuevas tecnologías para la atención</a:t>
            </a:r>
            <a:endParaRPr lang="es-CL" sz="2400" b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717522" y="4499403"/>
            <a:ext cx="7141990" cy="68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2000" b="1" dirty="0" smtClean="0"/>
              <a:t>Difusión e intercambio de buenas prácticas asociadas a la atención de los ciudadanos</a:t>
            </a:r>
            <a:endParaRPr lang="es-CL" sz="2000" b="1" dirty="0" smtClean="0"/>
          </a:p>
        </p:txBody>
      </p:sp>
      <p:sp>
        <p:nvSpPr>
          <p:cNvPr id="9" name="8 Rectángulo redondeado"/>
          <p:cNvSpPr/>
          <p:nvPr/>
        </p:nvSpPr>
        <p:spPr>
          <a:xfrm>
            <a:off x="683568" y="5481304"/>
            <a:ext cx="7141990" cy="68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77900">
              <a:lnSpc>
                <a:spcPct val="90000"/>
              </a:lnSpc>
              <a:spcAft>
                <a:spcPct val="35000"/>
              </a:spcAft>
            </a:pPr>
            <a:r>
              <a:rPr lang="es-ES" sz="2000" b="1" dirty="0" smtClean="0"/>
              <a:t>Gestión de datos de atención que contribuya a la gestión municipal </a:t>
            </a:r>
            <a:endParaRPr lang="es-C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5144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917888"/>
              </p:ext>
            </p:extLst>
          </p:nvPr>
        </p:nvGraphicFramePr>
        <p:xfrm>
          <a:off x="4716016" y="3356992"/>
          <a:ext cx="3956620" cy="3034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Título"/>
          <p:cNvSpPr txBox="1">
            <a:spLocks/>
          </p:cNvSpPr>
          <p:nvPr/>
        </p:nvSpPr>
        <p:spPr bwMode="auto">
          <a:xfrm>
            <a:off x="323528" y="77788"/>
            <a:ext cx="8064896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>
              <a:lnSpc>
                <a:spcPct val="80000"/>
              </a:lnSpc>
            </a:pP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Atención presencial: </a:t>
            </a:r>
          </a:p>
          <a:p>
            <a:pPr>
              <a:lnSpc>
                <a:spcPct val="80000"/>
              </a:lnSpc>
            </a:pP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Mejorar calidad </a:t>
            </a: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de atención en mesón municipal:</a:t>
            </a:r>
          </a:p>
          <a:p>
            <a:pPr>
              <a:lnSpc>
                <a:spcPct val="80000"/>
              </a:lnSpc>
            </a:pPr>
            <a:r>
              <a:rPr lang="es-CL" sz="1600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Mayor capilaridad y auto-atención para el requerimiento de mayor demanda</a:t>
            </a:r>
            <a:endParaRPr lang="es-CL" sz="1600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  <p:sp>
        <p:nvSpPr>
          <p:cNvPr id="11" name="4 CuadroTexto"/>
          <p:cNvSpPr txBox="1">
            <a:spLocks noChangeArrowheads="1"/>
          </p:cNvSpPr>
          <p:nvPr/>
        </p:nvSpPr>
        <p:spPr bwMode="auto">
          <a:xfrm>
            <a:off x="1371600" y="2474442"/>
            <a:ext cx="4608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CL" sz="2000" b="1" dirty="0"/>
              <a:t> 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3779838" y="2645892"/>
            <a:ext cx="37449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s-CL" sz="2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s-CL" b="1" dirty="0"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3" name="18 CuadroTexto"/>
          <p:cNvSpPr txBox="1">
            <a:spLocks noChangeArrowheads="1"/>
          </p:cNvSpPr>
          <p:nvPr/>
        </p:nvSpPr>
        <p:spPr bwMode="auto">
          <a:xfrm>
            <a:off x="3302000" y="3598392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 dirty="0"/>
              <a:t> 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913732" y="2649000"/>
            <a:ext cx="7416823" cy="5236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bg1"/>
                </a:solidFill>
                <a:latin typeface="Bookman Old Style" pitchFamily="18" charset="0"/>
              </a:rPr>
              <a:t>La emisión de </a:t>
            </a:r>
            <a:r>
              <a:rPr lang="es-CL" sz="1400" b="1" dirty="0" smtClean="0">
                <a:solidFill>
                  <a:schemeClr val="bg1"/>
                </a:solidFill>
                <a:latin typeface="Bookman Old Style" pitchFamily="18" charset="0"/>
              </a:rPr>
              <a:t>Certificados por dispensadores hoy  </a:t>
            </a:r>
            <a:r>
              <a:rPr lang="es-CL" sz="1400" b="1" dirty="0" smtClean="0">
                <a:solidFill>
                  <a:schemeClr val="bg1"/>
                </a:solidFill>
                <a:latin typeface="Bookman Old Style" pitchFamily="18" charset="0"/>
              </a:rPr>
              <a:t>= 66.000 al mes</a:t>
            </a:r>
            <a:endParaRPr lang="es-CL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827584" y="1196752"/>
            <a:ext cx="7416823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Bookman Old Style" pitchFamily="18" charset="0"/>
              </a:rPr>
              <a:t>Cantidad de Dispensadores de Certificados Activos = 87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913732" y="1988840"/>
            <a:ext cx="7282726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Bookman Old Style" pitchFamily="18" charset="0"/>
              </a:rPr>
              <a:t>Cobertura de folios FPS con dispensadores = 66%</a:t>
            </a:r>
            <a:endParaRPr lang="es-C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0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60912"/>
              </p:ext>
            </p:extLst>
          </p:nvPr>
        </p:nvGraphicFramePr>
        <p:xfrm>
          <a:off x="395536" y="3607917"/>
          <a:ext cx="3815209" cy="2330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67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428728" y="1071546"/>
            <a:ext cx="6381774" cy="642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r>
              <a:rPr lang="es-CL" dirty="0" smtClean="0">
                <a:solidFill>
                  <a:schemeClr val="bg1"/>
                </a:solidFill>
                <a:latin typeface="Bookman Old Style" pitchFamily="18" charset="0"/>
              </a:rPr>
              <a:t>Cantidad de Ordenadores de filas activos = 44</a:t>
            </a:r>
          </a:p>
          <a:p>
            <a:pPr algn="ctr"/>
            <a:endParaRPr lang="es-CL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3 Título"/>
          <p:cNvSpPr txBox="1">
            <a:spLocks/>
          </p:cNvSpPr>
          <p:nvPr/>
        </p:nvSpPr>
        <p:spPr bwMode="auto">
          <a:xfrm>
            <a:off x="214282" y="26970"/>
            <a:ext cx="8286808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Ordenadores de Fila: Registra los tipos de atención, tiempos de espera y de atención. 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229254"/>
              </p:ext>
            </p:extLst>
          </p:nvPr>
        </p:nvGraphicFramePr>
        <p:xfrm>
          <a:off x="3802090" y="2071678"/>
          <a:ext cx="4699000" cy="3476625"/>
        </p:xfrm>
        <a:graphic>
          <a:graphicData uri="http://schemas.openxmlformats.org/drawingml/2006/table">
            <a:tbl>
              <a:tblPr/>
              <a:tblGrid>
                <a:gridCol w="1700651"/>
                <a:gridCol w="1513452"/>
                <a:gridCol w="1484897"/>
              </a:tblGrid>
              <a:tr h="24765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Registros en los ordenadores de filas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4286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TIPOLOGIA DE ATENCIONES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abr-14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 </a:t>
                      </a:r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Aplicación </a:t>
                      </a: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FPS  encuestaje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1.706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3,12%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I</a:t>
                      </a:r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nformación </a:t>
                      </a: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general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23.799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43,49%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Ficha </a:t>
                      </a: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sin puntaje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4.873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 </a:t>
                      </a:r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Actualización  </a:t>
                      </a: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encuestaje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4.317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7,89%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 </a:t>
                      </a:r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Certificados </a:t>
                      </a: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emisión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7.883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14,41%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 </a:t>
                      </a:r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Calidad </a:t>
                      </a: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atención presencial municipal gestión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1.985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3,63%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0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Otros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10.160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18,57%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54.723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latin typeface="Book Antiqua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6" name="6 Imagen" descr="C:\Users\jgonzaleza\AppData\Local\Microsoft\Windows\Temporary Internet Files\Content.Word\IMG00058-20130131-1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796" y="2000240"/>
            <a:ext cx="3151188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F:\TODAS LAS FOTOS_AC\Pruebas Totem_La Florida\SAM_01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796" y="4143380"/>
            <a:ext cx="315118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 redondeado"/>
          <p:cNvSpPr/>
          <p:nvPr/>
        </p:nvSpPr>
        <p:spPr>
          <a:xfrm>
            <a:off x="3802090" y="5733256"/>
            <a:ext cx="4699000" cy="642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r>
              <a:rPr lang="es-CL" dirty="0" smtClean="0">
                <a:solidFill>
                  <a:schemeClr val="bg1"/>
                </a:solidFill>
                <a:latin typeface="Bookman Old Style" pitchFamily="18" charset="0"/>
              </a:rPr>
              <a:t>Cobertura de folios FPS = 48%</a:t>
            </a:r>
          </a:p>
          <a:p>
            <a:pPr algn="ctr"/>
            <a:endParaRPr lang="es-CL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G:\TODAS LAS FOTOS_AC\Constitución\DSCN0016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628800"/>
            <a:ext cx="206216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10 CuadroTexto"/>
          <p:cNvSpPr txBox="1">
            <a:spLocks noChangeArrowheads="1"/>
          </p:cNvSpPr>
          <p:nvPr/>
        </p:nvSpPr>
        <p:spPr bwMode="auto">
          <a:xfrm>
            <a:off x="868364" y="116632"/>
            <a:ext cx="7005636" cy="908720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>
            <a:defPPr>
              <a:defRPr lang="en-US"/>
            </a:defPPr>
            <a:lvl1pPr>
              <a:lnSpc>
                <a:spcPct val="80000"/>
              </a:lnSpc>
              <a:defRPr sz="2000" b="1">
                <a:solidFill>
                  <a:schemeClr val="bg1"/>
                </a:solidFill>
                <a:latin typeface="Verdana" pitchFamily="34" charset="0"/>
                <a:cs typeface="ヒラギノ角ゴ Pro W3"/>
              </a:defRPr>
            </a:lvl1pPr>
          </a:lstStyle>
          <a:p>
            <a:r>
              <a:rPr lang="es-CL" dirty="0"/>
              <a:t>Programa </a:t>
            </a:r>
            <a:r>
              <a:rPr lang="es-CL" dirty="0" smtClean="0"/>
              <a:t>de estandarización y transferencia de buenas prácticas de atención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1173163"/>
            <a:ext cx="26431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Llegada y Recibimiento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976563" y="1544638"/>
            <a:ext cx="8683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Espera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857750" y="1628800"/>
            <a:ext cx="1752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Desarrollo de la atención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451725" y="2204864"/>
            <a:ext cx="121920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Despedida</a:t>
            </a:r>
          </a:p>
        </p:txBody>
      </p:sp>
      <p:sp>
        <p:nvSpPr>
          <p:cNvPr id="11" name="10 Flecha a la derecha con bandas"/>
          <p:cNvSpPr/>
          <p:nvPr/>
        </p:nvSpPr>
        <p:spPr>
          <a:xfrm>
            <a:off x="1428750" y="3140968"/>
            <a:ext cx="571500" cy="46513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sp>
        <p:nvSpPr>
          <p:cNvPr id="12" name="11 Flecha a la derecha con bandas"/>
          <p:cNvSpPr/>
          <p:nvPr/>
        </p:nvSpPr>
        <p:spPr>
          <a:xfrm>
            <a:off x="3844925" y="3573016"/>
            <a:ext cx="571500" cy="46513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sp>
        <p:nvSpPr>
          <p:cNvPr id="13" name="12 Flecha a la derecha con bandas"/>
          <p:cNvSpPr/>
          <p:nvPr/>
        </p:nvSpPr>
        <p:spPr>
          <a:xfrm>
            <a:off x="6253163" y="3933056"/>
            <a:ext cx="571500" cy="46355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pic>
        <p:nvPicPr>
          <p:cNvPr id="14" name="Picture 5" descr="E:\COLINA\DSCN01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916832"/>
            <a:ext cx="2211388" cy="1601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0" name="Picture 2" descr="C:\Users\Javiera\Desktop\TODAS LAS FOTOS_AC\FOTOS AC\FOTOS AC Revisar\La Florida\Imágenes\Foto01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2276872"/>
            <a:ext cx="218122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2" descr="D:\TOTAL FOTOS AC_FEBRERO 2014\MAC_Todas las Fotos_Etapa 1\Constitución\DSCN0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564904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4690542"/>
            <a:ext cx="1979612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Flecha a la derecha con bandas"/>
          <p:cNvSpPr/>
          <p:nvPr/>
        </p:nvSpPr>
        <p:spPr>
          <a:xfrm rot="5400000">
            <a:off x="7899400" y="4295254"/>
            <a:ext cx="323850" cy="46355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193607" y="6181726"/>
            <a:ext cx="12668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Evaluación</a:t>
            </a:r>
          </a:p>
        </p:txBody>
      </p:sp>
      <p:pic>
        <p:nvPicPr>
          <p:cNvPr id="27665" name="8 Imagen" descr="C:\Users\Javiera\AppData\Local\Microsoft\Windows\Temporary Internet Files\Content.Word\Foto08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797152"/>
            <a:ext cx="2281238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2267744" y="4653136"/>
            <a:ext cx="4624387" cy="2419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s-CL" sz="1400" dirty="0">
                <a:solidFill>
                  <a:schemeClr val="accent1">
                    <a:lumMod val="75000"/>
                  </a:schemeClr>
                </a:solidFill>
              </a:rPr>
              <a:t>2013: </a:t>
            </a:r>
            <a:r>
              <a:rPr lang="es-CL" sz="1400" b="1" dirty="0">
                <a:solidFill>
                  <a:schemeClr val="accent1">
                    <a:lumMod val="75000"/>
                  </a:schemeClr>
                </a:solidFill>
              </a:rPr>
              <a:t>64 Talleres</a:t>
            </a:r>
            <a:r>
              <a:rPr lang="es-CL" sz="1400" dirty="0">
                <a:solidFill>
                  <a:schemeClr val="accent1">
                    <a:lumMod val="75000"/>
                  </a:schemeClr>
                </a:solidFill>
              </a:rPr>
              <a:t> I realizados y participación de </a:t>
            </a:r>
            <a:r>
              <a:rPr lang="es-CL" sz="1400" b="1" dirty="0">
                <a:solidFill>
                  <a:schemeClr val="accent1">
                    <a:lumMod val="75000"/>
                  </a:schemeClr>
                </a:solidFill>
              </a:rPr>
              <a:t>1.694 funcionarios municipales.</a:t>
            </a:r>
          </a:p>
          <a:p>
            <a:pPr marL="342900" indent="-342900">
              <a:lnSpc>
                <a:spcPct val="90000"/>
              </a:lnSpc>
              <a:defRPr/>
            </a:pPr>
            <a:endParaRPr lang="es-CL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CL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s-CL" sz="14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43 Equipos capacitados para uso de 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s-CL" sz="14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      Ordenadores </a:t>
            </a:r>
          </a:p>
          <a:p>
            <a:pPr marL="342900" indent="-342900">
              <a:lnSpc>
                <a:spcPct val="90000"/>
              </a:lnSpc>
              <a:defRPr/>
            </a:pPr>
            <a:endParaRPr lang="es-CL" sz="14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s-CL" sz="1400" b="1" dirty="0">
                <a:solidFill>
                  <a:schemeClr val="accent1">
                    <a:lumMod val="75000"/>
                  </a:schemeClr>
                </a:solidFill>
              </a:rPr>
              <a:t> Identificación de buenas y malas prácticas</a:t>
            </a:r>
            <a:r>
              <a:rPr lang="es-CL" sz="1400" dirty="0">
                <a:solidFill>
                  <a:schemeClr val="accent1">
                    <a:lumMod val="75000"/>
                  </a:schemeClr>
                </a:solidFill>
              </a:rPr>
              <a:t> de atención por parte de funcionarios de </a:t>
            </a:r>
            <a:r>
              <a:rPr lang="es-CL" sz="1400" b="1" dirty="0">
                <a:solidFill>
                  <a:schemeClr val="accent1">
                    <a:lumMod val="75000"/>
                  </a:schemeClr>
                </a:solidFill>
              </a:rPr>
              <a:t>64     Municipalidades</a:t>
            </a:r>
            <a:endParaRPr lang="es-CL" sz="14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defRPr/>
            </a:pPr>
            <a:endParaRPr lang="es-CL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defRPr/>
            </a:pPr>
            <a:endParaRPr lang="es-C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68364" y="4396606"/>
            <a:ext cx="717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Taller</a:t>
            </a:r>
          </a:p>
        </p:txBody>
      </p:sp>
    </p:spTree>
    <p:extLst>
      <p:ext uri="{BB962C8B-B14F-4D97-AF65-F5344CB8AC3E}">
        <p14:creationId xmlns:p14="http://schemas.microsoft.com/office/powerpoint/2010/main" val="10139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F:\1º Informe Ateción Presencial\FOTOS AC\La Florida\Imágenes\Foto01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7306">
            <a:off x="1706236" y="1010986"/>
            <a:ext cx="2745314" cy="205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629419" y="6161211"/>
            <a:ext cx="7831013" cy="5801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CL" sz="1600" b="1" dirty="0">
                <a:solidFill>
                  <a:schemeClr val="accent1">
                    <a:lumMod val="50000"/>
                  </a:schemeClr>
                </a:solidFill>
              </a:rPr>
              <a:t>Incorporación </a:t>
            </a:r>
            <a:r>
              <a:rPr lang="es-CL" sz="1600" b="1" dirty="0" smtClean="0">
                <a:solidFill>
                  <a:schemeClr val="accent1">
                    <a:lumMod val="50000"/>
                  </a:schemeClr>
                </a:solidFill>
              </a:rPr>
              <a:t>de Facilitador/Anfitrión, Ordenador </a:t>
            </a:r>
            <a:r>
              <a:rPr lang="es-CL" sz="1600" b="1" dirty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s-CL" sz="1600" b="1" dirty="0" smtClean="0">
                <a:solidFill>
                  <a:schemeClr val="accent1">
                    <a:lumMod val="50000"/>
                  </a:schemeClr>
                </a:solidFill>
              </a:rPr>
              <a:t>fila y Dispensador de certificados </a:t>
            </a:r>
            <a:endParaRPr lang="es-CL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8919" name="Picture 3" descr="F:\TODAS LAS FOTOS_AC\Pruebas Totem_La Florida\SAM_01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0721">
            <a:off x="295220" y="3848117"/>
            <a:ext cx="2573289" cy="193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5143495" y="1043281"/>
            <a:ext cx="1106488" cy="5715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 smtClean="0">
                <a:solidFill>
                  <a:srgbClr val="FF0000"/>
                </a:solidFill>
              </a:rPr>
              <a:t>Antes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41576" y="3306688"/>
            <a:ext cx="1106488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 smtClean="0">
                <a:solidFill>
                  <a:srgbClr val="FF0000"/>
                </a:solidFill>
              </a:rPr>
              <a:t>HOY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13" name="3 Título"/>
          <p:cNvSpPr txBox="1">
            <a:spLocks/>
          </p:cNvSpPr>
          <p:nvPr/>
        </p:nvSpPr>
        <p:spPr bwMode="auto">
          <a:xfrm>
            <a:off x="467544" y="77788"/>
            <a:ext cx="7888932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>
              <a:lnSpc>
                <a:spcPct val="80000"/>
              </a:lnSpc>
            </a:pP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Atención presencial: </a:t>
            </a:r>
          </a:p>
          <a:p>
            <a:pPr>
              <a:lnSpc>
                <a:spcPct val="80000"/>
              </a:lnSpc>
            </a:pP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Mejorar </a:t>
            </a: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la atención en mesón municipal</a:t>
            </a:r>
            <a:endParaRPr lang="es-CL" sz="2000" b="1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572000" y="1614785"/>
            <a:ext cx="297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Congestión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Desorden en la atención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Demanda desconocida</a:t>
            </a:r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2843808" y="3933056"/>
            <a:ext cx="38116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Ordena la espera</a:t>
            </a:r>
            <a:endParaRPr lang="es-CL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Registro de las atenciones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Auto-atención por </a:t>
            </a:r>
            <a:r>
              <a:rPr lang="es-CL" dirty="0" smtClean="0"/>
              <a:t>certificados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Transferencia y socialización de </a:t>
            </a:r>
          </a:p>
          <a:p>
            <a:r>
              <a:rPr lang="es-CL" dirty="0" smtClean="0"/>
              <a:t>conocimiento</a:t>
            </a:r>
            <a:endParaRPr lang="es-CL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240" y="3477220"/>
            <a:ext cx="212407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4" y="1133706"/>
            <a:ext cx="4357116" cy="33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1" y="3429000"/>
            <a:ext cx="4733402" cy="298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86380" y="1285860"/>
            <a:ext cx="3286148" cy="1092607"/>
          </a:xfrm>
          <a:prstGeom prst="rect">
            <a:avLst/>
          </a:prstGeom>
          <a:noFill/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1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Sub Portal Ciudadano</a:t>
            </a:r>
            <a:r>
              <a:rPr lang="es-CL" sz="2000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: </a:t>
            </a:r>
          </a:p>
          <a:p>
            <a:pPr algn="ctr">
              <a:spcBef>
                <a:spcPct val="50000"/>
              </a:spcBef>
            </a:pPr>
            <a:r>
              <a:rPr lang="es-CL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un </a:t>
            </a:r>
            <a:r>
              <a:rPr lang="es-CL" dirty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medio de información y de autoatención</a:t>
            </a:r>
            <a:r>
              <a:rPr lang="es-CL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4314" y="5045531"/>
            <a:ext cx="3500430" cy="109260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L" sz="2000" b="1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Sub Portal Municipal : </a:t>
            </a:r>
          </a:p>
          <a:p>
            <a:pPr algn="ctr">
              <a:spcBef>
                <a:spcPct val="50000"/>
              </a:spcBef>
            </a:pPr>
            <a:r>
              <a:rPr lang="es-CL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una </a:t>
            </a:r>
            <a:r>
              <a:rPr lang="es-CL" dirty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herramienta de </a:t>
            </a:r>
            <a:r>
              <a:rPr lang="es-CL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trabajo y de capacitación</a:t>
            </a:r>
            <a:endParaRPr lang="es-CL" dirty="0">
              <a:solidFill>
                <a:srgbClr val="FF0000"/>
              </a:solidFill>
              <a:latin typeface="Book Antiqua" pitchFamily="18" charset="0"/>
              <a:cs typeface="ヒラギノ角ゴ Pro W3"/>
            </a:endParaRPr>
          </a:p>
        </p:txBody>
      </p:sp>
      <p:sp>
        <p:nvSpPr>
          <p:cNvPr id="9" name="3 Título"/>
          <p:cNvSpPr txBox="1">
            <a:spLocks/>
          </p:cNvSpPr>
          <p:nvPr/>
        </p:nvSpPr>
        <p:spPr bwMode="auto">
          <a:xfrm>
            <a:off x="214314" y="77788"/>
            <a:ext cx="8115299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800" b="1" u="sng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Portal web: www.fichaproteccionsocial.cl</a:t>
            </a:r>
            <a:endParaRPr lang="es-CL" sz="2800" b="1" u="sng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214422"/>
            <a:ext cx="542928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4" name="AutoShape 9"/>
          <p:cNvSpPr>
            <a:spLocks noChangeArrowheads="1"/>
          </p:cNvSpPr>
          <p:nvPr/>
        </p:nvSpPr>
        <p:spPr bwMode="auto">
          <a:xfrm rot="2438125">
            <a:off x="22194" y="3164653"/>
            <a:ext cx="5003116" cy="1789122"/>
          </a:xfrm>
          <a:prstGeom prst="chevron">
            <a:avLst>
              <a:gd name="adj" fmla="val 6115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s-CL" dirty="0" smtClean="0">
              <a:solidFill>
                <a:srgbClr val="FF0000"/>
              </a:solidFill>
              <a:latin typeface="Book Antiqua" pitchFamily="18" charset="0"/>
              <a:cs typeface="ヒラギノ角ゴ Pro W3"/>
            </a:endParaRPr>
          </a:p>
          <a:p>
            <a:pPr algn="ctr">
              <a:spcBef>
                <a:spcPct val="50000"/>
              </a:spcBef>
            </a:pPr>
            <a:endParaRPr lang="es-CL" dirty="0" smtClean="0">
              <a:solidFill>
                <a:srgbClr val="FF0000"/>
              </a:solidFill>
              <a:latin typeface="Book Antiqua" pitchFamily="18" charset="0"/>
              <a:cs typeface="ヒラギノ角ゴ Pro W3"/>
            </a:endParaRPr>
          </a:p>
          <a:p>
            <a:pPr algn="ctr">
              <a:spcBef>
                <a:spcPct val="50000"/>
              </a:spcBef>
            </a:pPr>
            <a:endParaRPr lang="es-CL" dirty="0" smtClean="0">
              <a:solidFill>
                <a:srgbClr val="FF0000"/>
              </a:solidFill>
              <a:latin typeface="Book Antiqua" pitchFamily="18" charset="0"/>
              <a:cs typeface="ヒラギノ角ゴ Pro W3"/>
            </a:endParaRPr>
          </a:p>
          <a:p>
            <a:pPr algn="ctr">
              <a:spcBef>
                <a:spcPct val="50000"/>
              </a:spcBef>
            </a:pPr>
            <a:r>
              <a:rPr lang="es-CL" sz="2400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Activar </a:t>
            </a:r>
            <a:r>
              <a:rPr lang="es-CL" sz="2000" b="1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el sub _ portal</a:t>
            </a:r>
          </a:p>
          <a:p>
            <a:pPr algn="ctr">
              <a:spcBef>
                <a:spcPct val="50000"/>
              </a:spcBef>
            </a:pPr>
            <a:r>
              <a:rPr lang="es-CL" sz="2000" b="1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Instituciones Programas Sociales</a:t>
            </a:r>
          </a:p>
          <a:p>
            <a:pPr algn="ctr">
              <a:spcBef>
                <a:spcPct val="50000"/>
              </a:spcBef>
            </a:pPr>
            <a:r>
              <a:rPr lang="es-CL" b="1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Estudios del instrumentos para la </a:t>
            </a:r>
          </a:p>
          <a:p>
            <a:pPr algn="ctr">
              <a:spcBef>
                <a:spcPct val="50000"/>
              </a:spcBef>
            </a:pPr>
            <a:r>
              <a:rPr lang="es-CL" b="1" dirty="0" smtClean="0">
                <a:solidFill>
                  <a:srgbClr val="FF0000"/>
                </a:solidFill>
                <a:latin typeface="Book Antiqua" pitchFamily="18" charset="0"/>
                <a:cs typeface="ヒラギノ角ゴ Pro W3"/>
              </a:rPr>
              <a:t>oferta de beneficios</a:t>
            </a:r>
          </a:p>
          <a:p>
            <a:pPr algn="ctr">
              <a:spcBef>
                <a:spcPct val="50000"/>
              </a:spcBef>
            </a:pPr>
            <a:endParaRPr lang="es-CL" b="1" dirty="0" smtClean="0">
              <a:solidFill>
                <a:srgbClr val="FF0000"/>
              </a:solidFill>
              <a:latin typeface="Book Antiqua" pitchFamily="18" charset="0"/>
              <a:cs typeface="ヒラギノ角ゴ Pro W3"/>
            </a:endParaRPr>
          </a:p>
          <a:p>
            <a:pPr algn="ctr">
              <a:spcBef>
                <a:spcPct val="50000"/>
              </a:spcBef>
            </a:pPr>
            <a:endParaRPr lang="es-CL" b="1" dirty="0" smtClean="0">
              <a:solidFill>
                <a:srgbClr val="FF0000"/>
              </a:solidFill>
              <a:latin typeface="Book Antiqua" pitchFamily="18" charset="0"/>
              <a:cs typeface="ヒラギノ角ゴ Pro W3"/>
            </a:endParaRPr>
          </a:p>
          <a:p>
            <a:pPr algn="ctr">
              <a:spcBef>
                <a:spcPct val="50000"/>
              </a:spcBef>
            </a:pPr>
            <a:endParaRPr lang="es-CL" b="1" dirty="0">
              <a:solidFill>
                <a:srgbClr val="FF0000"/>
              </a:solidFill>
              <a:latin typeface="Book Antiqua" pitchFamily="18" charset="0"/>
              <a:cs typeface="ヒラギノ角ゴ Pro W3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Próximo paso: Portal web</a:t>
            </a:r>
            <a:endParaRPr lang="es-CL" sz="2400" b="1" u="sng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 txBox="1">
            <a:spLocks/>
          </p:cNvSpPr>
          <p:nvPr/>
        </p:nvSpPr>
        <p:spPr bwMode="auto">
          <a:xfrm>
            <a:off x="357158" y="2071679"/>
            <a:ext cx="8429684" cy="25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R="0" lvl="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s-CL" sz="2000" b="1" dirty="0" smtClean="0">
                <a:solidFill>
                  <a:srgbClr val="002060"/>
                </a:solidFill>
                <a:latin typeface="Bookman Old Style" pitchFamily="18" charset="0"/>
              </a:rPr>
              <a:t>Sub _ portal ciudadano</a:t>
            </a:r>
            <a:r>
              <a:rPr lang="es-CL" sz="2000" dirty="0" smtClean="0">
                <a:solidFill>
                  <a:srgbClr val="002060"/>
                </a:solidFill>
                <a:latin typeface="Bookman Old Style" pitchFamily="18" charset="0"/>
              </a:rPr>
              <a:t>: Los productos destacados que ofrece son: </a:t>
            </a:r>
          </a:p>
          <a:p>
            <a:pPr marR="0" lvl="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s-CL" sz="2000" dirty="0" smtClean="0">
                <a:solidFill>
                  <a:srgbClr val="002060"/>
                </a:solidFill>
                <a:latin typeface="Bookman Old Style" pitchFamily="18" charset="0"/>
              </a:rPr>
              <a:t>Preguntas y Respuestas con una base de registros que permite la gestión del conocimiento.</a:t>
            </a:r>
          </a:p>
          <a:p>
            <a:pPr marR="0" lvl="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s-CL" sz="2000" dirty="0" smtClean="0">
                <a:solidFill>
                  <a:srgbClr val="002060"/>
                </a:solidFill>
                <a:latin typeface="Bookman Old Style" pitchFamily="18" charset="0"/>
              </a:rPr>
              <a:t>Emisión de certificados de puntaje, permite una atención a distancia. Ahorrando tiempo y recursos de traslados a la ciudadanía.</a:t>
            </a:r>
            <a:r>
              <a:rPr lang="es-CL" sz="2400" dirty="0" smtClean="0">
                <a:solidFill>
                  <a:srgbClr val="002060"/>
                </a:solidFill>
                <a:latin typeface="Bookman Old Style" pitchFamily="18" charset="0"/>
              </a:rPr>
              <a:t>	</a:t>
            </a:r>
            <a:endParaRPr lang="es-CL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2 Marcador de texto"/>
          <p:cNvSpPr txBox="1">
            <a:spLocks/>
          </p:cNvSpPr>
          <p:nvPr/>
        </p:nvSpPr>
        <p:spPr bwMode="auto">
          <a:xfrm>
            <a:off x="357158" y="4786322"/>
            <a:ext cx="8429684" cy="19288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r>
              <a:rPr lang="es-CL" sz="2000" b="1" dirty="0" smtClean="0">
                <a:solidFill>
                  <a:srgbClr val="002060"/>
                </a:solidFill>
                <a:latin typeface="Bookman Old Style" pitchFamily="18" charset="0"/>
              </a:rPr>
              <a:t>Sub_ portal </a:t>
            </a:r>
            <a:r>
              <a:rPr lang="es-CL" sz="2000" b="1" dirty="0" smtClean="0">
                <a:solidFill>
                  <a:srgbClr val="002060"/>
                </a:solidFill>
                <a:latin typeface="Bookman Old Style" pitchFamily="18" charset="0"/>
              </a:rPr>
              <a:t>municipal</a:t>
            </a:r>
            <a:r>
              <a:rPr lang="es-CL" sz="2000" dirty="0" smtClean="0">
                <a:solidFill>
                  <a:srgbClr val="002060"/>
                </a:solidFill>
                <a:latin typeface="Bookman Old Style" pitchFamily="18" charset="0"/>
              </a:rPr>
              <a:t>: Los productos destacados que ofrece son: </a:t>
            </a:r>
          </a:p>
          <a:p>
            <a:pPr marL="457200" indent="-457200" eaLnBrk="0" hangingPunct="0">
              <a:spcBef>
                <a:spcPct val="20000"/>
              </a:spcBef>
              <a:buFont typeface="Arial" charset="0"/>
              <a:buAutoNum type="arabicPeriod"/>
            </a:pPr>
            <a:r>
              <a:rPr lang="es-CL" sz="2000" dirty="0" smtClean="0">
                <a:solidFill>
                  <a:srgbClr val="002060"/>
                </a:solidFill>
                <a:latin typeface="Bookman Old Style" pitchFamily="18" charset="0"/>
              </a:rPr>
              <a:t>Información técnica: Instructivos, presentaciones y otros</a:t>
            </a:r>
          </a:p>
          <a:p>
            <a:pPr marL="457200" indent="-457200" eaLnBrk="0" hangingPunct="0">
              <a:spcBef>
                <a:spcPct val="20000"/>
              </a:spcBef>
              <a:buFont typeface="Arial" charset="0"/>
              <a:buAutoNum type="arabicPeriod"/>
            </a:pPr>
            <a:r>
              <a:rPr lang="es-CL" sz="2000" dirty="0" smtClean="0">
                <a:solidFill>
                  <a:srgbClr val="002060"/>
                </a:solidFill>
                <a:latin typeface="Bookman Old Style" pitchFamily="18" charset="0"/>
              </a:rPr>
              <a:t>Documentos sobre mejoras en la calidad de la atención</a:t>
            </a:r>
          </a:p>
          <a:p>
            <a:pPr marL="457200" indent="-457200" eaLnBrk="0" hangingPunct="0">
              <a:spcBef>
                <a:spcPct val="20000"/>
              </a:spcBef>
              <a:buFont typeface="Arial" charset="0"/>
              <a:buAutoNum type="arabicPeriod"/>
            </a:pPr>
            <a:r>
              <a:rPr lang="es-CL" sz="2000" dirty="0" smtClean="0">
                <a:solidFill>
                  <a:srgbClr val="002060"/>
                </a:solidFill>
                <a:latin typeface="Bookman Old Style" pitchFamily="18" charset="0"/>
              </a:rPr>
              <a:t>Sistema de capacitación : E _learning</a:t>
            </a:r>
          </a:p>
          <a:p>
            <a:pPr marL="457200" indent="-457200" eaLnBrk="0" hangingPunct="0">
              <a:spcBef>
                <a:spcPct val="20000"/>
              </a:spcBef>
              <a:buFont typeface="Arial" charset="0"/>
              <a:buAutoNum type="arabicPeriod"/>
            </a:pPr>
            <a:endParaRPr lang="es-CL" sz="2000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 bwMode="auto">
          <a:xfrm>
            <a:off x="428596" y="-24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Productos del Portal Web</a:t>
            </a:r>
            <a:endParaRPr lang="es-CL" sz="2400" b="1" u="sng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 redondeado"/>
          <p:cNvSpPr/>
          <p:nvPr/>
        </p:nvSpPr>
        <p:spPr>
          <a:xfrm>
            <a:off x="428596" y="3861048"/>
            <a:ext cx="8072493" cy="925274"/>
          </a:xfrm>
          <a:prstGeom prst="round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s-CL" sz="2400" dirty="0" smtClean="0">
                <a:solidFill>
                  <a:srgbClr val="002060"/>
                </a:solidFill>
                <a:latin typeface="Bookman Old Style" pitchFamily="18" charset="0"/>
              </a:rPr>
              <a:t>Visitas Preguntas y Respuestas Frecuentes= 5OOO diarios</a:t>
            </a:r>
            <a:endParaRPr lang="es-CL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85788" y="1484784"/>
            <a:ext cx="7358113" cy="642942"/>
          </a:xfrm>
          <a:prstGeom prst="round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s-CL" sz="2400" dirty="0" smtClean="0">
                <a:solidFill>
                  <a:srgbClr val="002060"/>
                </a:solidFill>
                <a:latin typeface="Bookman Old Style" pitchFamily="18" charset="0"/>
              </a:rPr>
              <a:t>Visitas  = 27.200 diarias </a:t>
            </a:r>
            <a:endParaRPr lang="es-CL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85787" y="2276872"/>
            <a:ext cx="7358113" cy="642942"/>
          </a:xfrm>
          <a:prstGeom prst="round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s-CL" sz="2400" dirty="0" smtClean="0">
                <a:solidFill>
                  <a:srgbClr val="002060"/>
                </a:solidFill>
                <a:latin typeface="Bookman Old Style" pitchFamily="18" charset="0"/>
              </a:rPr>
              <a:t>Visitas Extranjeras = 600 diarias </a:t>
            </a:r>
            <a:endParaRPr lang="es-CL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28596" y="3068960"/>
            <a:ext cx="8072493" cy="642942"/>
          </a:xfrm>
          <a:prstGeom prst="round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s-CL" sz="2400" dirty="0" smtClean="0">
                <a:solidFill>
                  <a:srgbClr val="002060"/>
                </a:solidFill>
                <a:latin typeface="Bookman Old Style" pitchFamily="18" charset="0"/>
              </a:rPr>
              <a:t>Emisión de certificados de puntaje = 5500 diarios</a:t>
            </a:r>
            <a:endParaRPr lang="es-CL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85786" y="5072074"/>
            <a:ext cx="7358113" cy="12858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r>
              <a:rPr lang="es-CL" b="1" dirty="0" smtClean="0">
                <a:solidFill>
                  <a:schemeClr val="tx1"/>
                </a:solidFill>
                <a:latin typeface="Bookman Old Style" pitchFamily="18" charset="0"/>
              </a:rPr>
              <a:t>Pregunta de mayor frecuencia:</a:t>
            </a:r>
          </a:p>
          <a:p>
            <a:pPr algn="ctr"/>
            <a:endParaRPr lang="es-CL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r>
              <a:rPr lang="es-CL" b="1" dirty="0" smtClean="0">
                <a:solidFill>
                  <a:srgbClr val="FF0000"/>
                </a:solidFill>
                <a:latin typeface="Bookman Old Style" pitchFamily="18" charset="0"/>
              </a:rPr>
              <a:t> ¿Cómo puedo actualizar mi Ficha de Protección Social?</a:t>
            </a:r>
          </a:p>
          <a:p>
            <a:pPr algn="ctr"/>
            <a:endParaRPr lang="es-CL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endParaRPr lang="es-CL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Estadísticas del Portal web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8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Índice</a:t>
            </a:r>
            <a:endParaRPr lang="es-CL" sz="28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916832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CL" sz="2400" dirty="0" smtClean="0">
                <a:solidFill>
                  <a:schemeClr val="tx2"/>
                </a:solidFill>
              </a:rPr>
              <a:t>  </a:t>
            </a:r>
            <a:r>
              <a:rPr lang="es-CL" sz="2400" b="1" dirty="0" smtClean="0">
                <a:solidFill>
                  <a:schemeClr val="tx2"/>
                </a:solidFill>
                <a:latin typeface="Bookman Old Style" pitchFamily="18" charset="0"/>
              </a:rPr>
              <a:t>Sobre la División de Focalización</a:t>
            </a:r>
          </a:p>
          <a:p>
            <a:pPr>
              <a:buFont typeface="Wingdings" pitchFamily="2" charset="2"/>
              <a:buChar char="Ø"/>
            </a:pPr>
            <a:endParaRPr lang="es-CL" sz="2400" b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s-CL" sz="2400" b="1" dirty="0" smtClean="0">
                <a:solidFill>
                  <a:schemeClr val="tx2"/>
                </a:solidFill>
                <a:latin typeface="Bookman Old Style" pitchFamily="18" charset="0"/>
              </a:rPr>
              <a:t>  Ficha de Protección Social</a:t>
            </a:r>
          </a:p>
          <a:p>
            <a:pPr>
              <a:buFont typeface="Wingdings" pitchFamily="2" charset="2"/>
              <a:buChar char="Ø"/>
            </a:pPr>
            <a:endParaRPr lang="es-CL" sz="2400" b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s-CL" sz="2400" b="1" dirty="0" smtClean="0">
                <a:solidFill>
                  <a:schemeClr val="tx2"/>
                </a:solidFill>
                <a:latin typeface="Bookman Old Style" pitchFamily="18" charset="0"/>
              </a:rPr>
              <a:t>  Modelo de Atención Ciudadana</a:t>
            </a:r>
            <a:endParaRPr lang="es-CL" sz="24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6" name="5 Imagen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4379506"/>
            <a:ext cx="3308157" cy="19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1268760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u="sng" dirty="0" smtClean="0"/>
              <a:t>Objetivos:</a:t>
            </a:r>
          </a:p>
          <a:p>
            <a:endParaRPr lang="es-CL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1600" dirty="0" smtClean="0"/>
              <a:t>Dar respuestas claras, útiles y coherentes a requerimientos de ciudadanos y de canales de atención.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CL" sz="16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1600" dirty="0" smtClean="0"/>
              <a:t>Traer la voz del ciudadano al interior de la División en relación con el funcionamiento del instrumento de focalización.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CL" sz="16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1600" dirty="0" smtClean="0"/>
              <a:t>Validar </a:t>
            </a:r>
            <a:r>
              <a:rPr lang="es-CL" sz="1600" dirty="0"/>
              <a:t>la solución integral de </a:t>
            </a:r>
            <a:r>
              <a:rPr lang="es-CL" sz="1600" dirty="0" smtClean="0"/>
              <a:t>las incidencias reportadas y prevenir recurrencias.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CL" sz="16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1600" dirty="0" smtClean="0"/>
              <a:t>Proveer al área de </a:t>
            </a:r>
            <a:r>
              <a:rPr lang="es-CL" sz="1600" dirty="0" smtClean="0"/>
              <a:t>Supervisión,  </a:t>
            </a:r>
            <a:r>
              <a:rPr lang="es-CL" sz="1600" dirty="0" smtClean="0"/>
              <a:t>casos que impliquen un eventual mal uso del instrumento.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CL" sz="16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1600" dirty="0" smtClean="0"/>
              <a:t>Propiciar coherencia y estandarización en las respuestas a los ciudadanos entre canales de atención.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800" b="1" u="sng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Atención Diferida</a:t>
            </a:r>
            <a:endParaRPr lang="es-CL" sz="2800" b="1" u="sng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09952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98909" y="1484784"/>
            <a:ext cx="73055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u="sng" dirty="0" smtClean="0"/>
              <a:t>Ámbito de gestión:</a:t>
            </a:r>
          </a:p>
          <a:p>
            <a:endParaRPr lang="es-MX" b="1" dirty="0" smtClean="0"/>
          </a:p>
          <a:p>
            <a:pPr lvl="1"/>
            <a:r>
              <a:rPr lang="es-MX" dirty="0" smtClean="0"/>
              <a:t>1.- Respuestas a Ciudadanos :</a:t>
            </a:r>
          </a:p>
          <a:p>
            <a:pPr lvl="1"/>
            <a:r>
              <a:rPr lang="es-MX" sz="1200" dirty="0"/>
              <a:t>	</a:t>
            </a:r>
            <a:r>
              <a:rPr lang="es-MX" sz="1200" dirty="0" smtClean="0"/>
              <a:t>Requerimientos recibidos en el Ministerio de Desarrollo Social relacionados con la Ficha de</a:t>
            </a:r>
          </a:p>
          <a:p>
            <a:pPr lvl="1"/>
            <a:r>
              <a:rPr lang="es-MX" sz="1200" dirty="0"/>
              <a:t>	</a:t>
            </a:r>
            <a:r>
              <a:rPr lang="es-MX" sz="1200" dirty="0" smtClean="0"/>
              <a:t>Protección Social</a:t>
            </a:r>
            <a:r>
              <a:rPr lang="es-MX" sz="1200" dirty="0" smtClean="0"/>
              <a:t>. Elevados  a autoridades, líderes de opinión, SIAC o web ministerial </a:t>
            </a:r>
            <a:endParaRPr lang="es-MX" sz="1200" dirty="0" smtClean="0"/>
          </a:p>
          <a:p>
            <a:pPr marL="800100" lvl="1" indent="-342900">
              <a:buFont typeface="+mj-lt"/>
              <a:buAutoNum type="arabicPeriod"/>
            </a:pPr>
            <a:endParaRPr lang="es-MX" sz="1200" dirty="0"/>
          </a:p>
          <a:p>
            <a:pPr lvl="1"/>
            <a:r>
              <a:rPr lang="es-MX" dirty="0" smtClean="0"/>
              <a:t>2.- Respuestas a Canales de atención :</a:t>
            </a:r>
          </a:p>
          <a:p>
            <a:pPr lvl="1"/>
            <a:r>
              <a:rPr lang="es-MX" sz="1200" dirty="0"/>
              <a:t>	</a:t>
            </a:r>
            <a:r>
              <a:rPr lang="es-MX" sz="1200" dirty="0" smtClean="0"/>
              <a:t>Mesa </a:t>
            </a:r>
            <a:r>
              <a:rPr lang="es-MX" sz="1200" dirty="0"/>
              <a:t>de ayuda </a:t>
            </a:r>
            <a:r>
              <a:rPr lang="es-MX" sz="1200" dirty="0" smtClean="0"/>
              <a:t>y soporte a Municipalidades, Call Center y Chile Atiende.</a:t>
            </a:r>
          </a:p>
          <a:p>
            <a:pPr lvl="1"/>
            <a:endParaRPr lang="es-MX" sz="1200" dirty="0"/>
          </a:p>
          <a:p>
            <a:pPr lvl="1"/>
            <a:r>
              <a:rPr lang="es-MX" dirty="0" smtClean="0"/>
              <a:t>3.- Generación de contenidos para los canales de atención:</a:t>
            </a:r>
          </a:p>
          <a:p>
            <a:pPr lvl="1"/>
            <a:r>
              <a:rPr lang="es-MX" sz="1200" dirty="0" smtClean="0"/>
              <a:t>	Maestro de respuestas a preguntas frecuentes.</a:t>
            </a:r>
          </a:p>
          <a:p>
            <a:pPr lvl="1"/>
            <a:endParaRPr lang="es-MX" sz="1200" dirty="0" smtClean="0"/>
          </a:p>
          <a:p>
            <a:pPr lvl="1"/>
            <a:r>
              <a:rPr lang="es-MX" dirty="0"/>
              <a:t>4.- </a:t>
            </a:r>
            <a:r>
              <a:rPr lang="es-MX" dirty="0" smtClean="0"/>
              <a:t>Retroalimentar el sistema:</a:t>
            </a:r>
          </a:p>
          <a:p>
            <a:pPr lvl="1"/>
            <a:r>
              <a:rPr lang="es-MX" sz="1200" dirty="0"/>
              <a:t>	</a:t>
            </a:r>
            <a:r>
              <a:rPr lang="es-MX" sz="1200" dirty="0" smtClean="0"/>
              <a:t>Análisis de requerimientos permite conocer fallas en proceso de focalización.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8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Atención Diferida</a:t>
            </a:r>
            <a:endParaRPr lang="es-CL" sz="28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677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618116"/>
              </p:ext>
            </p:extLst>
          </p:nvPr>
        </p:nvGraphicFramePr>
        <p:xfrm>
          <a:off x="5208131" y="1111371"/>
          <a:ext cx="2964266" cy="2389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412469"/>
              </p:ext>
            </p:extLst>
          </p:nvPr>
        </p:nvGraphicFramePr>
        <p:xfrm>
          <a:off x="611560" y="4086364"/>
          <a:ext cx="295232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251520" y="3920372"/>
            <a:ext cx="397217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dirty="0" smtClean="0"/>
              <a:t>La web es el principal medio de consulta</a:t>
            </a:r>
            <a:endParaRPr lang="es-CL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572000" y="3923310"/>
            <a:ext cx="447814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dirty="0" smtClean="0"/>
              <a:t>Las Inquietudes sobre el puntaje predominan </a:t>
            </a:r>
            <a:endParaRPr lang="es-CL" dirty="0"/>
          </a:p>
        </p:txBody>
      </p:sp>
      <p:sp>
        <p:nvSpPr>
          <p:cNvPr id="14" name="3 Título"/>
          <p:cNvSpPr txBox="1">
            <a:spLocks/>
          </p:cNvSpPr>
          <p:nvPr/>
        </p:nvSpPr>
        <p:spPr bwMode="auto">
          <a:xfrm>
            <a:off x="611560" y="77788"/>
            <a:ext cx="7560837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>
              <a:lnSpc>
                <a:spcPct val="80000"/>
              </a:lnSpc>
            </a:pP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En </a:t>
            </a: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SIAC, </a:t>
            </a: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las consultas de la </a:t>
            </a:r>
            <a:r>
              <a:rPr lang="es-CL" sz="2000" b="1" dirty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Ficha de Protección </a:t>
            </a: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Social es lo más demandado.</a:t>
            </a:r>
            <a:endParaRPr lang="es-CL" sz="2000" b="1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  <p:sp>
        <p:nvSpPr>
          <p:cNvPr id="2" name="1 Elipse"/>
          <p:cNvSpPr/>
          <p:nvPr/>
        </p:nvSpPr>
        <p:spPr>
          <a:xfrm>
            <a:off x="6948264" y="1916832"/>
            <a:ext cx="914400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8" y="1340768"/>
            <a:ext cx="343728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507880"/>
              </p:ext>
            </p:extLst>
          </p:nvPr>
        </p:nvGraphicFramePr>
        <p:xfrm>
          <a:off x="5208131" y="4261284"/>
          <a:ext cx="3233603" cy="241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1 Elipse"/>
          <p:cNvSpPr/>
          <p:nvPr/>
        </p:nvSpPr>
        <p:spPr>
          <a:xfrm>
            <a:off x="7258002" y="5589240"/>
            <a:ext cx="914395" cy="3600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546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796492"/>
              </p:ext>
            </p:extLst>
          </p:nvPr>
        </p:nvGraphicFramePr>
        <p:xfrm>
          <a:off x="683568" y="1908216"/>
          <a:ext cx="3447017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Hoja de cálculo" r:id="rId3" imgW="2438376" imgH="1171512" progId="Excel.Sheet.8">
                  <p:embed/>
                </p:oleObj>
              </mc:Choice>
              <mc:Fallback>
                <p:oleObj name="Hoja de cálculo" r:id="rId3" imgW="2438376" imgH="1171512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908216"/>
                        <a:ext cx="3447017" cy="20882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173563"/>
              </p:ext>
            </p:extLst>
          </p:nvPr>
        </p:nvGraphicFramePr>
        <p:xfrm>
          <a:off x="4139952" y="17659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just">
              <a:lnSpc>
                <a:spcPct val="80000"/>
              </a:lnSpc>
            </a:pP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Cuando los ciudadanos recurren a las autoridades, es para expresar su disconformidad con el puntaje de su FPS</a:t>
            </a:r>
            <a:endParaRPr lang="es-CL" sz="2000" b="1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7236296" y="2484280"/>
            <a:ext cx="914400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1 CuadroTexto"/>
          <p:cNvSpPr txBox="1"/>
          <p:nvPr/>
        </p:nvSpPr>
        <p:spPr>
          <a:xfrm>
            <a:off x="1403648" y="1331476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Requerimientos ciudadanos a la Presidencia de la República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799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4 Grupo"/>
          <p:cNvGrpSpPr/>
          <p:nvPr/>
        </p:nvGrpSpPr>
        <p:grpSpPr>
          <a:xfrm>
            <a:off x="805248" y="1677129"/>
            <a:ext cx="7077166" cy="4608512"/>
            <a:chOff x="827584" y="615573"/>
            <a:chExt cx="7623659" cy="6053787"/>
          </a:xfrm>
        </p:grpSpPr>
        <p:sp>
          <p:nvSpPr>
            <p:cNvPr id="19" name="52 Elipse"/>
            <p:cNvSpPr/>
            <p:nvPr/>
          </p:nvSpPr>
          <p:spPr>
            <a:xfrm>
              <a:off x="1691680" y="615573"/>
              <a:ext cx="2592287" cy="11433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-165100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-3317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-498475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-665163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L" sz="2000" dirty="0" smtClean="0"/>
                <a:t>Ciudadano</a:t>
              </a:r>
              <a:endParaRPr lang="es-CL" sz="2000" dirty="0"/>
            </a:p>
          </p:txBody>
        </p:sp>
        <p:cxnSp>
          <p:nvCxnSpPr>
            <p:cNvPr id="7" name="18 Forma"/>
            <p:cNvCxnSpPr>
              <a:stCxn id="19" idx="4"/>
              <a:endCxn id="98" idx="0"/>
            </p:cNvCxnSpPr>
            <p:nvPr/>
          </p:nvCxnSpPr>
          <p:spPr>
            <a:xfrm rot="5400000">
              <a:off x="2011021" y="1579992"/>
              <a:ext cx="797876" cy="115573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48 Conector angular"/>
            <p:cNvCxnSpPr>
              <a:stCxn id="98" idx="2"/>
              <a:endCxn id="37" idx="0"/>
            </p:cNvCxnSpPr>
            <p:nvPr/>
          </p:nvCxnSpPr>
          <p:spPr>
            <a:xfrm rot="16200000" flipH="1">
              <a:off x="2822898" y="3005990"/>
              <a:ext cx="764730" cy="274633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Rectángulo"/>
            <p:cNvSpPr/>
            <p:nvPr/>
          </p:nvSpPr>
          <p:spPr>
            <a:xfrm>
              <a:off x="828719" y="4761525"/>
              <a:ext cx="7499427" cy="3873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dirty="0"/>
                <a:t>Á</a:t>
              </a:r>
              <a:r>
                <a:rPr lang="es-CL" dirty="0" smtClean="0"/>
                <a:t>REA DE ANÁLISIS</a:t>
              </a:r>
              <a:endParaRPr lang="es-CL" dirty="0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827584" y="5148923"/>
              <a:ext cx="1812548" cy="5040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200" dirty="0" smtClean="0"/>
                <a:t>Gestión de ingreso de requerimientos </a:t>
              </a:r>
              <a:endParaRPr lang="es-CL" sz="1200" dirty="0"/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2647388" y="5148923"/>
              <a:ext cx="1971117" cy="5040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200" dirty="0" smtClean="0"/>
                <a:t>Análisis, redacción de respuestas y aprobación</a:t>
              </a:r>
              <a:endParaRPr lang="es-CL" sz="1200" dirty="0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4625761" y="5148923"/>
              <a:ext cx="1823539" cy="5040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200" dirty="0" smtClean="0"/>
                <a:t>Gestión de despacho</a:t>
              </a:r>
              <a:endParaRPr lang="es-CL" sz="1200" dirty="0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6456555" y="5148923"/>
              <a:ext cx="1871592" cy="5040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200" dirty="0" smtClean="0"/>
                <a:t>Gestión de cartas  devueltas de correo</a:t>
              </a:r>
              <a:endParaRPr lang="es-CL" sz="1200" dirty="0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1115616" y="6165304"/>
              <a:ext cx="2520280" cy="50405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sz="1200" dirty="0" smtClean="0"/>
                <a:t>Gestión de incidencias masivas y puntuales</a:t>
              </a:r>
              <a:endParaRPr lang="es-CL" sz="1200" dirty="0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715219" y="6165304"/>
              <a:ext cx="2440957" cy="50405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sz="1200" dirty="0" smtClean="0"/>
                <a:t>Derivación denuncias a Fiscalización</a:t>
              </a:r>
              <a:endParaRPr lang="es-CL" sz="1200" dirty="0"/>
            </a:p>
          </p:txBody>
        </p:sp>
        <p:cxnSp>
          <p:nvCxnSpPr>
            <p:cNvPr id="74" name="73 Conector angular"/>
            <p:cNvCxnSpPr>
              <a:stCxn id="39" idx="2"/>
              <a:endCxn id="22" idx="0"/>
            </p:cNvCxnSpPr>
            <p:nvPr/>
          </p:nvCxnSpPr>
          <p:spPr>
            <a:xfrm rot="5400000">
              <a:off x="2748190" y="5280546"/>
              <a:ext cx="512325" cy="1257191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87 Conector angular"/>
            <p:cNvCxnSpPr>
              <a:stCxn id="41" idx="2"/>
              <a:endCxn id="23" idx="3"/>
            </p:cNvCxnSpPr>
            <p:nvPr/>
          </p:nvCxnSpPr>
          <p:spPr>
            <a:xfrm rot="5400000">
              <a:off x="6392088" y="5417068"/>
              <a:ext cx="764353" cy="1236175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94 Conector angular"/>
            <p:cNvCxnSpPr>
              <a:stCxn id="39" idx="2"/>
              <a:endCxn id="23" idx="0"/>
            </p:cNvCxnSpPr>
            <p:nvPr/>
          </p:nvCxnSpPr>
          <p:spPr>
            <a:xfrm rot="16200000" flipH="1">
              <a:off x="4028160" y="5257765"/>
              <a:ext cx="512325" cy="1302751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Forma"/>
            <p:cNvCxnSpPr>
              <a:stCxn id="93" idx="2"/>
              <a:endCxn id="37" idx="0"/>
            </p:cNvCxnSpPr>
            <p:nvPr/>
          </p:nvCxnSpPr>
          <p:spPr>
            <a:xfrm rot="5400000">
              <a:off x="5504926" y="3070302"/>
              <a:ext cx="764730" cy="261771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24 Forma"/>
            <p:cNvCxnSpPr>
              <a:stCxn id="19" idx="4"/>
              <a:endCxn id="91" idx="0"/>
            </p:cNvCxnSpPr>
            <p:nvPr/>
          </p:nvCxnSpPr>
          <p:spPr>
            <a:xfrm rot="16200000" flipH="1">
              <a:off x="3108304" y="1638439"/>
              <a:ext cx="797876" cy="103883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43 Forma"/>
            <p:cNvCxnSpPr>
              <a:stCxn id="91" idx="2"/>
              <a:endCxn id="37" idx="0"/>
            </p:cNvCxnSpPr>
            <p:nvPr/>
          </p:nvCxnSpPr>
          <p:spPr>
            <a:xfrm rot="16200000" flipH="1">
              <a:off x="3920181" y="4103273"/>
              <a:ext cx="764730" cy="551773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90 Rectángulo redondeado"/>
            <p:cNvSpPr/>
            <p:nvPr/>
          </p:nvSpPr>
          <p:spPr>
            <a:xfrm>
              <a:off x="3059832" y="2556795"/>
              <a:ext cx="1933656" cy="1440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s-CL" sz="1400" dirty="0" smtClean="0"/>
                <a:t>Denuncias a través de sitio web de la Ficha</a:t>
              </a:r>
              <a:endParaRPr lang="es-CL" sz="1400" dirty="0"/>
            </a:p>
          </p:txBody>
        </p:sp>
        <p:sp>
          <p:nvSpPr>
            <p:cNvPr id="93" name="92 Rectángulo redondeado"/>
            <p:cNvSpPr/>
            <p:nvPr/>
          </p:nvSpPr>
          <p:spPr>
            <a:xfrm>
              <a:off x="6219898" y="2556795"/>
              <a:ext cx="1952502" cy="1440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s-CL" sz="1400" b="1" u="sng" dirty="0" smtClean="0"/>
                <a:t>SOPORTE</a:t>
              </a:r>
            </a:p>
            <a:p>
              <a:pPr algn="ctr"/>
              <a:r>
                <a:rPr lang="es-CL" sz="1400" dirty="0" smtClean="0"/>
                <a:t>Solicitudes </a:t>
              </a:r>
              <a:r>
                <a:rPr lang="es-CL" sz="1400" dirty="0"/>
                <a:t>de </a:t>
              </a:r>
              <a:r>
                <a:rPr lang="es-CL" sz="1400" dirty="0" smtClean="0"/>
                <a:t>información y rectificaciones</a:t>
              </a:r>
              <a:endParaRPr lang="es-CL" sz="1400" dirty="0"/>
            </a:p>
          </p:txBody>
        </p:sp>
        <p:sp>
          <p:nvSpPr>
            <p:cNvPr id="98" name="97 Rectángulo redondeado"/>
            <p:cNvSpPr/>
            <p:nvPr/>
          </p:nvSpPr>
          <p:spPr>
            <a:xfrm>
              <a:off x="827584" y="2556795"/>
              <a:ext cx="2009019" cy="1440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s-CL" sz="1400" dirty="0"/>
                <a:t>Requerimientos a </a:t>
              </a:r>
              <a:r>
                <a:rPr lang="es-CL" sz="1400" dirty="0" smtClean="0"/>
                <a:t>Presidencia,  </a:t>
              </a:r>
              <a:r>
                <a:rPr lang="es-CL" sz="1400" dirty="0"/>
                <a:t>parlamentarios, alcaldes ,</a:t>
              </a:r>
              <a:r>
                <a:rPr lang="es-CL" sz="1400" dirty="0" smtClean="0"/>
                <a:t> </a:t>
              </a:r>
              <a:r>
                <a:rPr lang="es-CL" sz="1400" dirty="0"/>
                <a:t>gabinete del </a:t>
              </a:r>
              <a:r>
                <a:rPr lang="es-CL" sz="1400" dirty="0" smtClean="0"/>
                <a:t>MDS, otros</a:t>
              </a:r>
              <a:endParaRPr lang="es-CL" sz="1400" dirty="0"/>
            </a:p>
          </p:txBody>
        </p:sp>
        <p:sp>
          <p:nvSpPr>
            <p:cNvPr id="62" name="52 Elipse"/>
            <p:cNvSpPr/>
            <p:nvPr/>
          </p:nvSpPr>
          <p:spPr>
            <a:xfrm>
              <a:off x="5858956" y="684427"/>
              <a:ext cx="2592287" cy="11433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-165100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-3317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-498475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-665163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L" sz="2000" dirty="0" smtClean="0"/>
                <a:t>Canales de Atención</a:t>
              </a:r>
              <a:endParaRPr lang="es-CL" sz="2000" dirty="0"/>
            </a:p>
          </p:txBody>
        </p:sp>
        <p:cxnSp>
          <p:nvCxnSpPr>
            <p:cNvPr id="63" name="24 Forma"/>
            <p:cNvCxnSpPr>
              <a:stCxn id="62" idx="4"/>
              <a:endCxn id="93" idx="0"/>
            </p:cNvCxnSpPr>
            <p:nvPr/>
          </p:nvCxnSpPr>
          <p:spPr>
            <a:xfrm rot="16200000" flipH="1">
              <a:off x="6811113" y="2171759"/>
              <a:ext cx="729022" cy="4104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Atención Diferida Retroalimenta el sistema de focalización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839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981075"/>
            <a:ext cx="7772400" cy="2619375"/>
          </a:xfrm>
        </p:spPr>
        <p:txBody>
          <a:bodyPr/>
          <a:lstStyle/>
          <a:p>
            <a:pPr algn="ctr"/>
            <a:r>
              <a:rPr lang="es-CL" dirty="0" smtClean="0">
                <a:latin typeface="Verdana" pitchFamily="34" charset="0"/>
                <a:ea typeface="ヒラギノ角ゴ Pro W3"/>
                <a:cs typeface="Verdana" pitchFamily="34" charset="0"/>
              </a:rPr>
              <a:t/>
            </a:r>
            <a:br>
              <a:rPr lang="es-CL" dirty="0" smtClean="0">
                <a:latin typeface="Verdana" pitchFamily="34" charset="0"/>
                <a:ea typeface="ヒラギノ角ゴ Pro W3"/>
                <a:cs typeface="Verdana" pitchFamily="34" charset="0"/>
              </a:rPr>
            </a:br>
            <a:r>
              <a:rPr lang="es-CL" b="1" dirty="0" smtClean="0">
                <a:latin typeface="Verdana" pitchFamily="34" charset="0"/>
                <a:ea typeface="ヒラギノ角ゴ Pro W3"/>
                <a:cs typeface="Verdana" pitchFamily="34" charset="0"/>
              </a:rPr>
              <a:t>SERVICIO DE ATENCIÓN TELEFÓNICA GRATUITA</a:t>
            </a:r>
            <a:br>
              <a:rPr lang="es-CL" b="1" dirty="0" smtClean="0">
                <a:latin typeface="Verdana" pitchFamily="34" charset="0"/>
                <a:ea typeface="ヒラギノ角ゴ Pro W3"/>
                <a:cs typeface="Verdana" pitchFamily="34" charset="0"/>
              </a:rPr>
            </a:br>
            <a:r>
              <a:rPr lang="es-CL" sz="1200" b="1" dirty="0" smtClean="0">
                <a:latin typeface="Verdana" pitchFamily="34" charset="0"/>
                <a:ea typeface="ヒラギノ角ゴ Pro W3"/>
                <a:cs typeface="Verdana" pitchFamily="34" charset="0"/>
              </a:rPr>
              <a:t/>
            </a:r>
            <a:br>
              <a:rPr lang="es-CL" sz="1200" b="1" dirty="0" smtClean="0">
                <a:latin typeface="Verdana" pitchFamily="34" charset="0"/>
                <a:ea typeface="ヒラギノ角ゴ Pro W3"/>
                <a:cs typeface="Verdana" pitchFamily="34" charset="0"/>
              </a:rPr>
            </a:br>
            <a:r>
              <a:rPr lang="es-CL" dirty="0" smtClean="0">
                <a:latin typeface="Verdana" pitchFamily="34" charset="0"/>
                <a:ea typeface="ヒラギノ角ゴ Pro W3"/>
                <a:cs typeface="Verdana" pitchFamily="34" charset="0"/>
              </a:rPr>
              <a:t/>
            </a:r>
            <a:br>
              <a:rPr lang="es-CL" dirty="0" smtClean="0">
                <a:latin typeface="Verdana" pitchFamily="34" charset="0"/>
                <a:ea typeface="ヒラギノ角ゴ Pro W3"/>
                <a:cs typeface="Verdana" pitchFamily="34" charset="0"/>
              </a:rPr>
            </a:br>
            <a:r>
              <a:rPr lang="es-CL" sz="4800" b="1" dirty="0" smtClean="0">
                <a:solidFill>
                  <a:srgbClr val="FF0000"/>
                </a:solidFill>
                <a:latin typeface="Verdana" pitchFamily="34" charset="0"/>
                <a:ea typeface="ヒラギノ角ゴ Pro W3"/>
                <a:cs typeface="Verdana" pitchFamily="34" charset="0"/>
              </a:rPr>
              <a:t>800 104 777</a:t>
            </a:r>
            <a:r>
              <a:rPr lang="es-CL" dirty="0" smtClean="0">
                <a:latin typeface="Verdana" pitchFamily="34" charset="0"/>
                <a:ea typeface="ヒラギノ角ゴ Pro W3"/>
                <a:cs typeface="Verdana" pitchFamily="34" charset="0"/>
              </a:rPr>
              <a:t/>
            </a:r>
            <a:br>
              <a:rPr lang="es-CL" dirty="0" smtClean="0">
                <a:latin typeface="Verdana" pitchFamily="34" charset="0"/>
                <a:ea typeface="ヒラギノ角ゴ Pro W3"/>
                <a:cs typeface="Verdana" pitchFamily="34" charset="0"/>
              </a:rPr>
            </a:br>
            <a:endParaRPr lang="en-CA" dirty="0" smtClean="0">
              <a:latin typeface="Verdana" pitchFamily="34" charset="0"/>
              <a:ea typeface="ヒラギノ角ゴ Pro W3"/>
              <a:cs typeface="Verdana" pitchFamily="34" charset="0"/>
            </a:endParaRPr>
          </a:p>
        </p:txBody>
      </p:sp>
      <p:sp>
        <p:nvSpPr>
          <p:cNvPr id="4" name="3 Título"/>
          <p:cNvSpPr txBox="1">
            <a:spLocks/>
          </p:cNvSpPr>
          <p:nvPr/>
        </p:nvSpPr>
        <p:spPr bwMode="auto">
          <a:xfrm>
            <a:off x="685800" y="77788"/>
            <a:ext cx="7529538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800" b="1" u="sng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Servicio Telefónico Call Center</a:t>
            </a:r>
            <a:endParaRPr lang="es-CL" sz="2800" b="1" u="sng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pic>
        <p:nvPicPr>
          <p:cNvPr id="5" name="4 Imagen" descr="Foto Call Cen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861048"/>
            <a:ext cx="3714502" cy="2093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Características del Contrato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85720" y="1445675"/>
            <a:ext cx="846331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b="1" u="sng" dirty="0" smtClean="0">
                <a:solidFill>
                  <a:schemeClr val="tx2"/>
                </a:solidFill>
                <a:latin typeface="Bookman Old Style" pitchFamily="18" charset="0"/>
              </a:rPr>
              <a:t>Objetivo</a:t>
            </a: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</a:rPr>
              <a:t>: Servicio de atención telefónica con cobertura nacional para la información del instrumento de estratificación social (FPS), modalidad Contact Center 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</a:rPr>
              <a:t>El servicio telefónico es realizado por una empresa contratista, Entel Call Center S.A., la cual se lo adjudicó mediante licitación pública.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Presupuesto disponible: $200 millones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El contrato dura 10 meses (o hasta agotar el presupuesto).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El servicio contempla: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§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Servicio IVR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§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Plataforma de respuestas inbound</a:t>
            </a:r>
          </a:p>
          <a:p>
            <a:pPr lvl="2">
              <a:spcAft>
                <a:spcPts val="600"/>
              </a:spcAft>
              <a:buFont typeface="Wingdings" pitchFamily="2" charset="2"/>
              <a:buChar char="§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Plataforma de respuestas outbound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Modelo de Atención Call Center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71500" y="1484784"/>
            <a:ext cx="82489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AutoNum type="arabicPeriod"/>
            </a:pPr>
            <a:r>
              <a:rPr lang="es-CL" sz="2200" b="1" dirty="0" smtClean="0">
                <a:solidFill>
                  <a:schemeClr val="tx2"/>
                </a:solidFill>
                <a:latin typeface="+mn-lt"/>
              </a:rPr>
              <a:t>Capacitación inicial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s-CL" dirty="0" smtClean="0">
                <a:solidFill>
                  <a:schemeClr val="tx2"/>
                </a:solidFill>
                <a:latin typeface="+mn-lt"/>
              </a:rPr>
              <a:t>Habilidades blandas en atención telefónica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s-CL" dirty="0" smtClean="0">
                <a:solidFill>
                  <a:schemeClr val="tx2"/>
                </a:solidFill>
                <a:latin typeface="+mn-lt"/>
              </a:rPr>
              <a:t>Información del producto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s-CL" dirty="0" smtClean="0">
                <a:solidFill>
                  <a:schemeClr val="tx2"/>
                </a:solidFill>
                <a:latin typeface="+mn-lt"/>
              </a:rPr>
              <a:t>Uso de sistemas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s-CL" dirty="0" smtClean="0">
                <a:solidFill>
                  <a:schemeClr val="tx2"/>
                </a:solidFill>
                <a:latin typeface="+mn-lt"/>
              </a:rPr>
              <a:t>Uso de la Guía de Atención (Herramienta de consulta)</a:t>
            </a:r>
          </a:p>
          <a:p>
            <a:pPr marL="342900" indent="-342900">
              <a:spcAft>
                <a:spcPts val="0"/>
              </a:spcAft>
              <a:buAutoNum type="arabicPeriod"/>
            </a:pPr>
            <a:endParaRPr lang="es-CL" dirty="0" smtClean="0">
              <a:solidFill>
                <a:schemeClr val="tx2"/>
              </a:solidFill>
              <a:latin typeface="+mn-lt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es-CL" sz="2200" b="1" dirty="0" smtClean="0">
                <a:solidFill>
                  <a:schemeClr val="tx2"/>
                </a:solidFill>
                <a:latin typeface="+mn-lt"/>
              </a:rPr>
              <a:t>Capacitación post ingreso</a:t>
            </a:r>
          </a:p>
          <a:p>
            <a:pPr marL="342900" indent="-342900">
              <a:spcAft>
                <a:spcPts val="0"/>
              </a:spcAft>
              <a:buAutoNum type="arabicPeriod"/>
            </a:pPr>
            <a:endParaRPr lang="es-CL" dirty="0" smtClean="0">
              <a:solidFill>
                <a:schemeClr val="tx2"/>
              </a:solidFill>
              <a:latin typeface="+mn-lt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es-CL" sz="2200" b="1" dirty="0" smtClean="0">
                <a:solidFill>
                  <a:schemeClr val="tx2"/>
                </a:solidFill>
                <a:latin typeface="+mn-lt"/>
              </a:rPr>
              <a:t>Atención telefónica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s-CL" dirty="0" smtClean="0">
                <a:solidFill>
                  <a:schemeClr val="tx2"/>
                </a:solidFill>
                <a:latin typeface="+mn-lt"/>
              </a:rPr>
              <a:t>IVR (Plataforma automatizada pregrabada)</a:t>
            </a:r>
          </a:p>
          <a:p>
            <a:pPr marL="800100" lvl="1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s-CL" dirty="0" smtClean="0">
                <a:solidFill>
                  <a:schemeClr val="tx2"/>
                </a:solidFill>
                <a:latin typeface="+mn-lt"/>
              </a:rPr>
              <a:t>Tele operadores</a:t>
            </a:r>
          </a:p>
          <a:p>
            <a:pPr marL="342900" indent="-342900">
              <a:spcAft>
                <a:spcPts val="0"/>
              </a:spcAft>
              <a:buAutoNum type="arabicPeriod"/>
            </a:pPr>
            <a:endParaRPr lang="es-CL" dirty="0" smtClean="0">
              <a:solidFill>
                <a:schemeClr val="tx2"/>
              </a:solidFill>
              <a:latin typeface="+mn-lt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es-CL" sz="2200" b="1" dirty="0" smtClean="0">
                <a:solidFill>
                  <a:schemeClr val="tx2"/>
                </a:solidFill>
                <a:latin typeface="+mn-lt"/>
              </a:rPr>
              <a:t>Mediciones de calidad</a:t>
            </a:r>
          </a:p>
          <a:p>
            <a:pPr marL="800100" lvl="1" indent="-342900">
              <a:spcAft>
                <a:spcPts val="0"/>
              </a:spcAft>
            </a:pPr>
            <a:r>
              <a:rPr lang="es-CL" dirty="0" smtClean="0">
                <a:solidFill>
                  <a:schemeClr val="tx2"/>
                </a:solidFill>
                <a:latin typeface="+mn-lt"/>
              </a:rPr>
              <a:t>Según norma COPC (Certificación en rubro de Call Center)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Servicios ofrecidos en Call Center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85720" y="1445675"/>
            <a:ext cx="846331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</a:rPr>
              <a:t>Estado de la Ficha de Protección Social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Puntaje de la Ficha de Protección Social.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Información de los servicios, horarios y direcciones de los canales de atención.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Requisitos para obtener y/o actualizar la Ficha de Protección Social.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Orientaciones o derivaciones sobre beneficios sociales.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Envío de Certificados de Puntaje vía correo electrónico.</a:t>
            </a:r>
            <a:r>
              <a:rPr lang="es-CL" sz="2000" i="1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 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s-CL" sz="2000" dirty="0" smtClean="0">
                <a:solidFill>
                  <a:schemeClr val="tx2"/>
                </a:solidFill>
                <a:latin typeface="Bookman Old Style" pitchFamily="18" charset="0"/>
                <a:cs typeface="ヒラギノ角ゴ Pro W3"/>
              </a:rPr>
              <a:t>Guía la auto atención del ciudadano en el portal web de la Ficha.</a:t>
            </a:r>
            <a:endParaRPr lang="es-CL" sz="2000" dirty="0">
              <a:solidFill>
                <a:schemeClr val="tx2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845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Estadísticas Call Center: alto nivel de servicio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412776"/>
            <a:ext cx="8699326" cy="181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839388"/>
            <a:ext cx="8420992" cy="196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1080"/>
          <a:stretch>
            <a:fillRect/>
          </a:stretch>
        </p:blipFill>
        <p:spPr bwMode="auto">
          <a:xfrm>
            <a:off x="1042988" y="1052736"/>
            <a:ext cx="7058025" cy="542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La División de Focalización dentro del Ministerio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6084168" y="5661248"/>
            <a:ext cx="1440160" cy="10801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Estadísticas Call Center: 3.140 llamados semanales</a:t>
            </a:r>
            <a:endParaRPr lang="es-CL" sz="2000" b="1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  <p:graphicFrame>
        <p:nvGraphicFramePr>
          <p:cNvPr id="7" name="3 Gráfico"/>
          <p:cNvGraphicFramePr/>
          <p:nvPr/>
        </p:nvGraphicFramePr>
        <p:xfrm>
          <a:off x="1187624" y="1556792"/>
          <a:ext cx="6768751" cy="339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924406" y="5225387"/>
            <a:ext cx="7038771" cy="7238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Bookman Old Style" pitchFamily="18" charset="0"/>
              </a:rPr>
              <a:t>A mayo se han recibido más de 100.000 llamados, con casi 400.000 minutos hablados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0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Estadísticas Call Center: Mayor consulta es por situación de puntaje</a:t>
            </a:r>
            <a:endParaRPr lang="es-CL" sz="2000" b="1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  <p:graphicFrame>
        <p:nvGraphicFramePr>
          <p:cNvPr id="5" name="12 Gráfico"/>
          <p:cNvGraphicFramePr/>
          <p:nvPr/>
        </p:nvGraphicFramePr>
        <p:xfrm>
          <a:off x="899592" y="1556792"/>
          <a:ext cx="396044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9 Gráfico"/>
          <p:cNvGraphicFramePr/>
          <p:nvPr/>
        </p:nvGraphicFramePr>
        <p:xfrm>
          <a:off x="3023320" y="4437112"/>
          <a:ext cx="5941168" cy="204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3 Título"/>
          <p:cNvSpPr txBox="1">
            <a:spLocks/>
          </p:cNvSpPr>
          <p:nvPr/>
        </p:nvSpPr>
        <p:spPr bwMode="auto">
          <a:xfrm>
            <a:off x="3995936" y="4005064"/>
            <a:ext cx="3973637" cy="28803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12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Distribución Plataforma/IVR/Outbound</a:t>
            </a:r>
            <a:endParaRPr lang="es-CL" sz="1200" b="1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 bwMode="auto">
          <a:xfrm>
            <a:off x="467544" y="1124744"/>
            <a:ext cx="3384376" cy="28803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1200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Distribución de consultas</a:t>
            </a:r>
            <a:endParaRPr lang="es-CL" sz="1200" b="1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4860032" y="1700808"/>
            <a:ext cx="3707904" cy="144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Bookman Old Style" pitchFamily="18" charset="0"/>
              </a:rPr>
              <a:t>Las consultas de mayor frecuencia son las relacionadas con el puntaje de la Ficha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179512" y="4653136"/>
            <a:ext cx="2843808" cy="144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Bookman Old Style" pitchFamily="18" charset="0"/>
              </a:rPr>
              <a:t>En la Plataforma inbound se concentra el mayor flujo de llamadas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4 CuadroTexto"/>
          <p:cNvSpPr txBox="1">
            <a:spLocks noChangeArrowheads="1"/>
          </p:cNvSpPr>
          <p:nvPr/>
        </p:nvSpPr>
        <p:spPr bwMode="auto">
          <a:xfrm>
            <a:off x="1371600" y="1304925"/>
            <a:ext cx="460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CL" sz="2000" b="1" dirty="0">
                <a:latin typeface="Calibri" pitchFamily="34" charset="0"/>
              </a:rPr>
              <a:t> </a:t>
            </a:r>
          </a:p>
        </p:txBody>
      </p:sp>
      <p:sp>
        <p:nvSpPr>
          <p:cNvPr id="2051" name="Subtitle 2"/>
          <p:cNvSpPr txBox="1">
            <a:spLocks/>
          </p:cNvSpPr>
          <p:nvPr/>
        </p:nvSpPr>
        <p:spPr bwMode="auto">
          <a:xfrm>
            <a:off x="4108450" y="1604963"/>
            <a:ext cx="37449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es-CL" sz="2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s-CL" sz="2000" b="1" dirty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M</a:t>
            </a:r>
            <a:endParaRPr lang="es-CL" b="1" dirty="0"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  <p:graphicFrame>
        <p:nvGraphicFramePr>
          <p:cNvPr id="20" name="19 Tabla"/>
          <p:cNvGraphicFramePr>
            <a:graphicFrameLocks noGrp="1"/>
          </p:cNvGraphicFramePr>
          <p:nvPr/>
        </p:nvGraphicFramePr>
        <p:xfrm>
          <a:off x="4868863" y="877888"/>
          <a:ext cx="2786062" cy="427037"/>
        </p:xfrm>
        <a:graphic>
          <a:graphicData uri="http://schemas.openxmlformats.org/drawingml/2006/table">
            <a:tbl>
              <a:tblPr/>
              <a:tblGrid>
                <a:gridCol w="2214562"/>
                <a:gridCol w="147621"/>
                <a:gridCol w="423879"/>
              </a:tblGrid>
              <a:tr h="274524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Consultas  ciudadanas</a:t>
                      </a:r>
                      <a:r>
                        <a:rPr lang="es-CL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según  tipologías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8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513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 </a:t>
                      </a: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mayo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620547"/>
              </p:ext>
            </p:extLst>
          </p:nvPr>
        </p:nvGraphicFramePr>
        <p:xfrm>
          <a:off x="428625" y="1143000"/>
          <a:ext cx="2273300" cy="1935216"/>
        </p:xfrm>
        <a:graphic>
          <a:graphicData uri="http://schemas.openxmlformats.org/drawingml/2006/table">
            <a:tbl>
              <a:tblPr/>
              <a:tblGrid>
                <a:gridCol w="760937"/>
                <a:gridCol w="862158"/>
                <a:gridCol w="650205"/>
              </a:tblGrid>
              <a:tr h="3352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Atenciones </a:t>
                      </a:r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por </a:t>
                      </a:r>
                      <a:r>
                        <a:rPr lang="es-CL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Canal</a:t>
                      </a:r>
                    </a:p>
                    <a:p>
                      <a:pPr algn="l" fontAlgn="b"/>
                      <a:r>
                        <a:rPr lang="es-CL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Mayo</a:t>
                      </a:r>
                      <a:r>
                        <a:rPr lang="es-CL" sz="11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2014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992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REQUERIMIENTOS</a:t>
                      </a:r>
                      <a:endParaRPr lang="es-CL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  <a:tr h="19999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230.230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38,93%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99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CALL CENTER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7.670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1,30%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99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PRESENCIAL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352.577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59,62%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99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OIRS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0,14%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99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SASI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9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591.345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2 Gráfico"/>
          <p:cNvGraphicFramePr>
            <a:graphicFrameLocks/>
          </p:cNvGraphicFramePr>
          <p:nvPr/>
        </p:nvGraphicFramePr>
        <p:xfrm>
          <a:off x="-214346" y="3786190"/>
          <a:ext cx="55816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701123"/>
              </p:ext>
            </p:extLst>
          </p:nvPr>
        </p:nvGraphicFramePr>
        <p:xfrm>
          <a:off x="4786313" y="1357313"/>
          <a:ext cx="2810023" cy="2200275"/>
        </p:xfrm>
        <a:graphic>
          <a:graphicData uri="http://schemas.openxmlformats.org/drawingml/2006/table">
            <a:tbl>
              <a:tblPr/>
              <a:tblGrid>
                <a:gridCol w="1087438"/>
                <a:gridCol w="1074513"/>
                <a:gridCol w="648072"/>
              </a:tblGrid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CONCEPTO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REQUERIMIENTOS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1,-  Aplicación FPS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20.080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3,40%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2,- Puntaje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43.750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7,40%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3,- Actualización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4,77%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4.- Certificados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433.470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73,30%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5.- Claves ciudadanas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6.009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1,02%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6,- Oferta pública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1,38%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7,- Calidad de atención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4.536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0,77%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Denuncias FPS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 Información general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47.088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7,96%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general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591.345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3 Gráfico"/>
          <p:cNvGraphicFramePr>
            <a:graphicFrameLocks/>
          </p:cNvGraphicFramePr>
          <p:nvPr/>
        </p:nvGraphicFramePr>
        <p:xfrm>
          <a:off x="4419586" y="4071942"/>
          <a:ext cx="4724414" cy="2586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3 Título"/>
          <p:cNvSpPr txBox="1">
            <a:spLocks/>
          </p:cNvSpPr>
          <p:nvPr/>
        </p:nvSpPr>
        <p:spPr bwMode="auto">
          <a:xfrm>
            <a:off x="571500" y="116632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A TRAVÉS DE LOS CANALES DE ATENCIÓN, EN MAYO SE ATENDIERON 591.345 REQUEIRMIENTOS</a:t>
            </a:r>
            <a:endParaRPr lang="es-CL" b="1" dirty="0" smtClean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  <a:p>
            <a:pPr algn="ctr">
              <a:lnSpc>
                <a:spcPct val="80000"/>
              </a:lnSpc>
            </a:pPr>
            <a:r>
              <a:rPr lang="es-CL" b="1" dirty="0" smtClean="0">
                <a:solidFill>
                  <a:schemeClr val="bg1"/>
                </a:solidFill>
                <a:latin typeface="Verdana" pitchFamily="34" charset="0"/>
                <a:cs typeface="ヒラギノ角ゴ Pro W3"/>
              </a:rPr>
              <a:t>(mayo 2014)</a:t>
            </a:r>
            <a:endParaRPr lang="es-CL" b="1" dirty="0">
              <a:solidFill>
                <a:schemeClr val="bg1"/>
              </a:solidFill>
              <a:latin typeface="Verdana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485029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 noGrp="1"/>
          </p:cNvSpPr>
          <p:nvPr>
            <p:ph type="title"/>
          </p:nvPr>
        </p:nvSpPr>
        <p:spPr bwMode="auto">
          <a:xfrm>
            <a:off x="336577" y="1500174"/>
            <a:ext cx="8164513" cy="1857388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just">
              <a:lnSpc>
                <a:spcPct val="80000"/>
              </a:lnSpc>
              <a:defRPr/>
            </a:pPr>
            <a:r>
              <a:rPr lang="es-CL" dirty="0">
                <a:solidFill>
                  <a:schemeClr val="tx2"/>
                </a:solidFill>
                <a:latin typeface="Bookman Old Style" pitchFamily="18" charset="0"/>
              </a:rPr>
              <a:t>Continuar con la implementación tecnológica y apoyo a la gestión  de la atención en los Municipios</a:t>
            </a:r>
            <a:endParaRPr lang="es-CL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5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8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Desafíos</a:t>
            </a:r>
            <a:r>
              <a:rPr lang="es-CL" sz="28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:</a:t>
            </a:r>
            <a:r>
              <a:rPr lang="es-CL" sz="2800" b="1" dirty="0" smtClean="0">
                <a:solidFill>
                  <a:srgbClr val="FF0000"/>
                </a:solidFill>
                <a:latin typeface="Bookman Old Style" pitchFamily="18" charset="0"/>
                <a:cs typeface="ヒラギノ角ゴ Pro W3"/>
              </a:rPr>
              <a:t> </a:t>
            </a:r>
            <a:endParaRPr lang="es-CL" sz="2800" b="1" dirty="0">
              <a:solidFill>
                <a:srgbClr val="FF0000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 bwMode="auto">
          <a:xfrm>
            <a:off x="326705" y="3713214"/>
            <a:ext cx="8164513" cy="1857388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eaLnBrk="0" latinLnBrk="0" hangingPunct="0">
              <a:lnSpc>
                <a:spcPct val="80000"/>
              </a:lnSpc>
              <a:buClrTx/>
              <a:buSzTx/>
              <a:buFontTx/>
              <a:buNone/>
              <a:tabLst/>
              <a:defRPr/>
            </a:pPr>
            <a:r>
              <a:rPr lang="es-CL" sz="2400" dirty="0" smtClean="0">
                <a:solidFill>
                  <a:schemeClr val="tx2"/>
                </a:solidFill>
                <a:latin typeface="Bookman Old Style" pitchFamily="18" charset="0"/>
                <a:ea typeface="ヒラギノ角ゴ Pro W3" charset="-128"/>
                <a:cs typeface="Verdana"/>
              </a:rPr>
              <a:t>Gestionar la opinión del ciudadano y la información de los canales de atención, para la retroalimentación del sistema (datos y juicios fundados) </a:t>
            </a:r>
            <a:endParaRPr lang="es-CL" sz="2400" dirty="0">
              <a:solidFill>
                <a:schemeClr val="tx2"/>
              </a:solidFill>
              <a:latin typeface="Bookman Old Style" pitchFamily="18" charset="0"/>
              <a:ea typeface="ヒラギノ角ゴ Pro W3" charset="-128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ubtitle 2"/>
          <p:cNvSpPr>
            <a:spLocks noGrp="1"/>
          </p:cNvSpPr>
          <p:nvPr>
            <p:ph type="subTitle" idx="1"/>
          </p:nvPr>
        </p:nvSpPr>
        <p:spPr bwMode="auto">
          <a:xfrm>
            <a:off x="827584" y="2675384"/>
            <a:ext cx="6132016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sz="5000" b="1" dirty="0" smtClean="0">
                <a:solidFill>
                  <a:schemeClr val="bg1"/>
                </a:solidFill>
                <a:latin typeface="Bookman Old Style" pitchFamily="18" charset="0"/>
                <a:ea typeface="ヒラギノ角ゴ Pro W3"/>
                <a:cs typeface="Aharoni" pitchFamily="2" charset="-79"/>
              </a:rPr>
              <a:t>GRACIAS</a:t>
            </a:r>
            <a:endParaRPr lang="es-CL" sz="5000" b="1" dirty="0" smtClean="0">
              <a:solidFill>
                <a:schemeClr val="bg1"/>
              </a:solidFill>
              <a:latin typeface="Aharoni" pitchFamily="2" charset="-79"/>
              <a:ea typeface="ヒラギノ角ゴ Pro W3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Misión de la División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71500" y="1484784"/>
            <a:ext cx="82489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tx2"/>
                </a:solidFill>
                <a:latin typeface="+mn-lt"/>
                <a:ea typeface="Verdana" pitchFamily="34" charset="0"/>
                <a:cs typeface="Verdana" pitchFamily="34" charset="0"/>
              </a:rPr>
              <a:t>Misión:</a:t>
            </a:r>
          </a:p>
          <a:p>
            <a:r>
              <a:rPr lang="es-CL" sz="2400" dirty="0" smtClean="0">
                <a:solidFill>
                  <a:schemeClr val="tx2"/>
                </a:solidFill>
                <a:latin typeface="+mn-lt"/>
                <a:ea typeface="Verdana" pitchFamily="34" charset="0"/>
                <a:cs typeface="Verdana" pitchFamily="34" charset="0"/>
              </a:rPr>
              <a:t>La División de Focalización tendrá a su cargo la administración de los procesos de recopilación de información necesarios para la </a:t>
            </a:r>
            <a:r>
              <a:rPr lang="es-CL" sz="2400" u="sng" dirty="0" smtClean="0">
                <a:solidFill>
                  <a:schemeClr val="tx2"/>
                </a:solidFill>
                <a:latin typeface="+mn-lt"/>
                <a:ea typeface="Verdana" pitchFamily="34" charset="0"/>
                <a:cs typeface="Verdana" pitchFamily="34" charset="0"/>
              </a:rPr>
              <a:t>aplicación de instrumentos de caracterización socioeconómica</a:t>
            </a:r>
            <a:r>
              <a:rPr lang="es-CL" sz="2400" dirty="0" smtClean="0">
                <a:solidFill>
                  <a:schemeClr val="tx2"/>
                </a:solidFill>
                <a:latin typeface="+mn-lt"/>
                <a:ea typeface="Verdana" pitchFamily="34" charset="0"/>
                <a:cs typeface="Verdana" pitchFamily="34" charset="0"/>
              </a:rPr>
              <a:t> de la población nacional, para su identificación y estratificación.</a:t>
            </a:r>
          </a:p>
          <a:p>
            <a:endParaRPr lang="es-CL" sz="2400" dirty="0" smtClean="0">
              <a:solidFill>
                <a:schemeClr val="tx2"/>
              </a:solidFill>
              <a:latin typeface="+mn-lt"/>
              <a:ea typeface="Verdana" pitchFamily="34" charset="0"/>
              <a:cs typeface="Verdana" pitchFamily="34" charset="0"/>
            </a:endParaRPr>
          </a:p>
          <a:p>
            <a:r>
              <a:rPr lang="es-CL" sz="2400" dirty="0" smtClean="0">
                <a:solidFill>
                  <a:schemeClr val="tx2"/>
                </a:solidFill>
                <a:latin typeface="+mn-lt"/>
                <a:ea typeface="Verdana" pitchFamily="34" charset="0"/>
                <a:cs typeface="Verdana" pitchFamily="34" charset="0"/>
              </a:rPr>
              <a:t>Además, tendrá a su cargo la supervisión, el uso y la aplicación de los referidos instrumentos.</a:t>
            </a:r>
            <a:endParaRPr lang="es-CL" sz="2400" dirty="0">
              <a:solidFill>
                <a:schemeClr val="tx2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44008" y="4962659"/>
            <a:ext cx="3685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tx2"/>
                </a:solidFill>
                <a:latin typeface="+mn-lt"/>
                <a:ea typeface="Verdana" pitchFamily="34" charset="0"/>
                <a:cs typeface="Verdana" pitchFamily="34" charset="0"/>
              </a:rPr>
              <a:t>Artículo 23 – Decreto 15 de 2013 MDS</a:t>
            </a:r>
            <a:endParaRPr lang="es-CL" sz="1600" dirty="0">
              <a:solidFill>
                <a:schemeClr val="tx2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Estructura de la División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268760"/>
            <a:ext cx="712879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schemeClr val="tx2"/>
                </a:solidFill>
              </a:rPr>
              <a:t>La División de Focalización estará compuesta por:</a:t>
            </a:r>
          </a:p>
          <a:p>
            <a:endParaRPr lang="es-CL" sz="1400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es-CL" sz="1400" b="1" dirty="0" smtClean="0">
                <a:solidFill>
                  <a:schemeClr val="tx2"/>
                </a:solidFill>
              </a:rPr>
              <a:t>Departamento de Operaciones</a:t>
            </a:r>
            <a:r>
              <a:rPr lang="es-CL" sz="1400" dirty="0" smtClean="0">
                <a:solidFill>
                  <a:schemeClr val="tx2"/>
                </a:solidFill>
              </a:rPr>
              <a:t>, encargado de los procesos de recopilación de información, necesarios para la aplicación de instrumentos de caracterización socioeconómica de la población nacional; de la capacitación, certificación y evaluación de encuestadores y de la administración del Registro Nacional de Encuestadores, a que se refiere el artículo 6º de la ley Nº 20.379.</a:t>
            </a:r>
          </a:p>
          <a:p>
            <a:pPr marL="342900" indent="-342900">
              <a:buAutoNum type="arabicPeriod"/>
            </a:pPr>
            <a:endParaRPr lang="es-CL" sz="1400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es-CL" sz="1400" b="1" dirty="0" smtClean="0">
                <a:solidFill>
                  <a:schemeClr val="tx2"/>
                </a:solidFill>
              </a:rPr>
              <a:t>Departamento de Aseguramiento de la Información</a:t>
            </a:r>
            <a:r>
              <a:rPr lang="es-CL" sz="1400" dirty="0" smtClean="0">
                <a:solidFill>
                  <a:schemeClr val="tx2"/>
                </a:solidFill>
              </a:rPr>
              <a:t>, encargado de los procesos de validación de la información, de manera de velar por la consistencia y calidad de los datos recogidos en los procesos de recopilación de información y de emitir los informes del comportamiento y movimiento de los indicadores de caracterización de las unidades de análisis cuya información ha sido recopilada.</a:t>
            </a:r>
          </a:p>
          <a:p>
            <a:pPr marL="342900" indent="-342900">
              <a:buAutoNum type="arabicPeriod"/>
            </a:pPr>
            <a:endParaRPr lang="es-CL" sz="1400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es-CL" sz="1400" b="1" dirty="0" smtClean="0">
                <a:solidFill>
                  <a:schemeClr val="tx2"/>
                </a:solidFill>
              </a:rPr>
              <a:t>Departamento de Supervisión</a:t>
            </a:r>
            <a:r>
              <a:rPr lang="es-CL" sz="1400" dirty="0" smtClean="0">
                <a:solidFill>
                  <a:schemeClr val="tx2"/>
                </a:solidFill>
              </a:rPr>
              <a:t>, encargado de supervisar la aplicación y utilización de los instrumentos de caracterización socioeconómica, a nivel nacional, regional y comunal.</a:t>
            </a:r>
          </a:p>
          <a:p>
            <a:pPr marL="342900" indent="-342900">
              <a:buAutoNum type="arabicPeriod"/>
            </a:pPr>
            <a:endParaRPr lang="es-CL" sz="1400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es-CL" sz="1400" b="1" dirty="0" smtClean="0">
                <a:solidFill>
                  <a:schemeClr val="tx2"/>
                </a:solidFill>
              </a:rPr>
              <a:t>Departamento de Coordinación de la Información</a:t>
            </a:r>
            <a:r>
              <a:rPr lang="es-CL" sz="1400" dirty="0" smtClean="0">
                <a:solidFill>
                  <a:schemeClr val="tx2"/>
                </a:solidFill>
              </a:rPr>
              <a:t>, encargado del análisis y coordinación de las respuestas a solicitudes de información presentadas por entidades o personas naturales, y de solicitudes de acceso, rectificación, cancelación y oposición que sean presentadas por los titulares de los datos que hayan sido recopilados.</a:t>
            </a:r>
            <a:endParaRPr lang="es-CL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ubtitle 2"/>
          <p:cNvSpPr>
            <a:spLocks noGrp="1"/>
          </p:cNvSpPr>
          <p:nvPr>
            <p:ph type="subTitle" idx="1"/>
          </p:nvPr>
        </p:nvSpPr>
        <p:spPr bwMode="auto">
          <a:xfrm>
            <a:off x="827584" y="1793875"/>
            <a:ext cx="6132016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sz="3500" b="1" dirty="0" smtClean="0">
                <a:solidFill>
                  <a:schemeClr val="bg1"/>
                </a:solidFill>
                <a:latin typeface="Aharoni" pitchFamily="2" charset="-79"/>
                <a:ea typeface="ヒラギノ角ゴ Pro W3"/>
                <a:cs typeface="Aharoni" pitchFamily="2" charset="-79"/>
              </a:rPr>
              <a:t>MODELO DE ATENCIÓN  CIUDADANA</a:t>
            </a:r>
          </a:p>
          <a:p>
            <a:endParaRPr lang="es-CL" sz="4000" b="1" dirty="0" smtClean="0">
              <a:solidFill>
                <a:schemeClr val="bg1"/>
              </a:solidFill>
              <a:latin typeface="Aharoni" pitchFamily="2" charset="-79"/>
              <a:ea typeface="ヒラギノ角ゴ Pro W3"/>
              <a:cs typeface="Aharoni" pitchFamily="2" charset="-79"/>
            </a:endParaRPr>
          </a:p>
          <a:p>
            <a:endParaRPr lang="es-CL" sz="2000" b="1" dirty="0" smtClean="0">
              <a:solidFill>
                <a:schemeClr val="bg1"/>
              </a:solidFill>
              <a:latin typeface="Aharoni" pitchFamily="2" charset="-79"/>
              <a:ea typeface="ヒラギノ角ゴ Pro W3"/>
              <a:cs typeface="Aharoni" pitchFamily="2" charset="-79"/>
            </a:endParaRPr>
          </a:p>
          <a:p>
            <a:endParaRPr lang="es-CL" sz="2000" b="1" dirty="0" smtClean="0">
              <a:solidFill>
                <a:schemeClr val="bg1"/>
              </a:solidFill>
              <a:latin typeface="Aharoni" pitchFamily="2" charset="-79"/>
              <a:ea typeface="ヒラギノ角ゴ Pro W3"/>
              <a:cs typeface="Aharoni" pitchFamily="2" charset="-79"/>
            </a:endParaRPr>
          </a:p>
          <a:p>
            <a:r>
              <a:rPr lang="es-CL" b="1" dirty="0" smtClean="0">
                <a:solidFill>
                  <a:schemeClr val="bg1"/>
                </a:solidFill>
                <a:latin typeface="Aharoni" pitchFamily="2" charset="-79"/>
                <a:ea typeface="ヒラギノ角ゴ Pro W3"/>
                <a:cs typeface="Aharoni" pitchFamily="2" charset="-79"/>
              </a:rPr>
              <a:t>2014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251520" y="5877272"/>
            <a:ext cx="396044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itchFamily="2" charset="-79"/>
                <a:ea typeface="ヒラギノ角ゴ Pro W3"/>
                <a:cs typeface="Aharoni" pitchFamily="2" charset="-79"/>
              </a:rPr>
              <a:t>Ministerio de Desarrollo Social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itchFamily="2" charset="-79"/>
                <a:ea typeface="ヒラギノ角ゴ Pro W3"/>
                <a:cs typeface="Aharoni" pitchFamily="2" charset="-79"/>
              </a:rPr>
              <a:t>División de Focalización</a:t>
            </a:r>
          </a:p>
        </p:txBody>
      </p:sp>
    </p:spTree>
    <p:extLst>
      <p:ext uri="{BB962C8B-B14F-4D97-AF65-F5344CB8AC3E}">
        <p14:creationId xmlns:p14="http://schemas.microsoft.com/office/powerpoint/2010/main" val="2754324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E:\TODAS LAS FOTOS_AC\COLINA\DSCN01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2" y="3841750"/>
            <a:ext cx="4192586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1475656" y="3500809"/>
            <a:ext cx="6120531" cy="576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s-CL" b="1" dirty="0">
                <a:solidFill>
                  <a:schemeClr val="accent2">
                    <a:lumMod val="75000"/>
                  </a:schemeClr>
                </a:solidFill>
              </a:rPr>
              <a:t>SITUACIONES QUE AFECTAN LA DIGNIDAD DE LAS PERSONAS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01625" y="895350"/>
            <a:ext cx="8462963" cy="262413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es-CL" dirty="0">
                <a:solidFill>
                  <a:srgbClr val="17375E"/>
                </a:solidFill>
                <a:ea typeface="ヒラギノ角ゴ Pro W3" charset="-128"/>
              </a:rPr>
              <a:t>  </a:t>
            </a:r>
            <a:r>
              <a:rPr lang="es-CL" b="1" dirty="0">
                <a:solidFill>
                  <a:srgbClr val="17375E"/>
                </a:solidFill>
                <a:ea typeface="ヒラギノ角ゴ Pro W3" charset="-128"/>
              </a:rPr>
              <a:t>Procesos de atención no estandarizados, respuestas distintas en cada</a:t>
            </a:r>
          </a:p>
          <a:p>
            <a:pPr algn="just">
              <a:lnSpc>
                <a:spcPct val="110000"/>
              </a:lnSpc>
              <a:defRPr/>
            </a:pPr>
            <a:r>
              <a:rPr lang="es-CL" b="1" dirty="0">
                <a:solidFill>
                  <a:srgbClr val="17375E"/>
                </a:solidFill>
                <a:ea typeface="ヒラギノ角ゴ Pro W3" charset="-128"/>
              </a:rPr>
              <a:t>     comuna, inexistencia de Protocolos</a:t>
            </a:r>
            <a:endParaRPr lang="es-CL" b="1" dirty="0">
              <a:solidFill>
                <a:srgbClr val="17375E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es-CL" b="1" dirty="0">
                <a:solidFill>
                  <a:srgbClr val="17375E"/>
                </a:solidFill>
                <a:ea typeface="ヒラギノ角ゴ Pro W3" charset="-128"/>
                <a:cs typeface="Times New Roman" pitchFamily="18" charset="0"/>
              </a:rPr>
              <a:t>  </a:t>
            </a:r>
            <a:r>
              <a:rPr lang="es-CL" b="1" dirty="0">
                <a:solidFill>
                  <a:srgbClr val="17375E"/>
                </a:solidFill>
                <a:ea typeface="ヒラギノ角ゴ Pro W3" charset="-128"/>
              </a:rPr>
              <a:t>Altos tiempos de espera y falta de estándares respecto de tiempos de atención.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es-CL" b="1" dirty="0">
                <a:solidFill>
                  <a:srgbClr val="17375E"/>
                </a:solidFill>
                <a:ea typeface="ヒラギノ角ゴ Pro W3" charset="-128"/>
              </a:rPr>
              <a:t>  Insuficiencia de información y de herramientas de apoyo para responder de manera</a:t>
            </a:r>
          </a:p>
          <a:p>
            <a:pPr algn="just">
              <a:lnSpc>
                <a:spcPct val="110000"/>
              </a:lnSpc>
              <a:defRPr/>
            </a:pPr>
            <a:r>
              <a:rPr lang="es-CL" b="1" dirty="0">
                <a:solidFill>
                  <a:srgbClr val="17375E"/>
                </a:solidFill>
                <a:ea typeface="ヒラギノ角ゴ Pro W3" charset="-128"/>
              </a:rPr>
              <a:t>     óptima e inmediata las consultas, solicitudes y reclamos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es-CL" b="1" dirty="0">
                <a:solidFill>
                  <a:srgbClr val="17375E"/>
                </a:solidFill>
                <a:ea typeface="ヒラギノ角ゴ Pro W3" charset="-128"/>
              </a:rPr>
              <a:t>  Deficiente infraestructura salas de espera y recintos de atención</a:t>
            </a:r>
            <a:endParaRPr lang="es-CL" sz="1400" b="1" dirty="0">
              <a:solidFill>
                <a:srgbClr val="17375E"/>
              </a:solidFill>
              <a:ea typeface="ヒラギノ角ゴ Pro W3" charset="-128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es-CL" b="1" dirty="0">
                <a:solidFill>
                  <a:srgbClr val="17375E"/>
                </a:solidFill>
                <a:ea typeface="ヒラギノ角ゴ Pro W3" charset="-128"/>
              </a:rPr>
              <a:t>  Los funcionarios no siempre tienen las competencias suficientes para dar respuesta</a:t>
            </a:r>
          </a:p>
          <a:p>
            <a:pPr algn="just">
              <a:lnSpc>
                <a:spcPct val="110000"/>
              </a:lnSpc>
              <a:defRPr/>
            </a:pPr>
            <a:r>
              <a:rPr lang="es-CL" b="1" dirty="0">
                <a:solidFill>
                  <a:srgbClr val="17375E"/>
                </a:solidFill>
                <a:ea typeface="ヒラギノ角ゴ Pro W3" charset="-128"/>
              </a:rPr>
              <a:t>     a consultas y reclamos de mayor complejidad.  </a:t>
            </a:r>
          </a:p>
        </p:txBody>
      </p:sp>
      <p:sp>
        <p:nvSpPr>
          <p:cNvPr id="9" name="8 Flecha derecha"/>
          <p:cNvSpPr>
            <a:spLocks noChangeArrowheads="1"/>
          </p:cNvSpPr>
          <p:nvPr/>
        </p:nvSpPr>
        <p:spPr bwMode="auto">
          <a:xfrm rot="5400000">
            <a:off x="652463" y="3438525"/>
            <a:ext cx="322262" cy="484188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D6696"/>
              </a:gs>
              <a:gs pos="33000">
                <a:srgbClr val="7C9AC8"/>
              </a:gs>
              <a:gs pos="46750">
                <a:srgbClr val="9CB1D6"/>
              </a:gs>
              <a:gs pos="53000">
                <a:srgbClr val="9CB1D6"/>
              </a:gs>
              <a:gs pos="67999">
                <a:srgbClr val="7E9BC8"/>
              </a:gs>
              <a:gs pos="100000">
                <a:srgbClr val="3D6696"/>
              </a:gs>
            </a:gsLst>
            <a:lin ang="8340000" scaled="1"/>
          </a:gradFill>
          <a:ln w="9525" algn="ctr">
            <a:solidFill>
              <a:srgbClr val="325B8C"/>
            </a:solidFill>
            <a:miter lim="800000"/>
            <a:headEnd/>
            <a:tailEnd/>
          </a:ln>
          <a:effectLst>
            <a:outerShdw dist="228601" dir="2700000" sy="89999" rotWithShape="0">
              <a:srgbClr val="000000">
                <a:alpha val="25499"/>
              </a:srgbClr>
            </a:outerShdw>
          </a:effectLst>
        </p:spPr>
        <p:txBody>
          <a:bodyPr rot="10800000" vert="eaVert" anchor="ctr"/>
          <a:lstStyle/>
          <a:p>
            <a:pPr algn="ctr">
              <a:defRPr/>
            </a:pPr>
            <a:endParaRPr lang="es-C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lecha derecha"/>
          <p:cNvSpPr>
            <a:spLocks noChangeArrowheads="1"/>
          </p:cNvSpPr>
          <p:nvPr/>
        </p:nvSpPr>
        <p:spPr bwMode="auto">
          <a:xfrm rot="5400000">
            <a:off x="7676357" y="3348831"/>
            <a:ext cx="323850" cy="484187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D6696"/>
              </a:gs>
              <a:gs pos="33000">
                <a:srgbClr val="7C9AC8"/>
              </a:gs>
              <a:gs pos="46750">
                <a:srgbClr val="9CB1D6"/>
              </a:gs>
              <a:gs pos="53000">
                <a:srgbClr val="9CB1D6"/>
              </a:gs>
              <a:gs pos="67999">
                <a:srgbClr val="7E9BC8"/>
              </a:gs>
              <a:gs pos="100000">
                <a:srgbClr val="3D6696"/>
              </a:gs>
            </a:gsLst>
            <a:lin ang="8340000" scaled="1"/>
          </a:gradFill>
          <a:ln w="9525" algn="ctr">
            <a:solidFill>
              <a:srgbClr val="325B8C"/>
            </a:solidFill>
            <a:miter lim="800000"/>
            <a:headEnd/>
            <a:tailEnd/>
          </a:ln>
          <a:effectLst>
            <a:outerShdw dist="228601" dir="2700000" sy="89999" rotWithShape="0">
              <a:srgbClr val="000000">
                <a:alpha val="25499"/>
              </a:srgbClr>
            </a:outerShdw>
          </a:effectLst>
        </p:spPr>
        <p:txBody>
          <a:bodyPr rot="10800000" vert="eaVert" anchor="ctr"/>
          <a:lstStyle/>
          <a:p>
            <a:pPr algn="ctr">
              <a:defRPr/>
            </a:pPr>
            <a:endParaRPr lang="es-C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1752" name="Picture 5" descr="E:\TODAS LAS FOTOS_AC\contexto\Foto01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25" y="4005064"/>
            <a:ext cx="4270376" cy="261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3 Título"/>
          <p:cNvSpPr txBox="1">
            <a:spLocks/>
          </p:cNvSpPr>
          <p:nvPr/>
        </p:nvSpPr>
        <p:spPr bwMode="auto">
          <a:xfrm>
            <a:off x="571500" y="116632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Situación que da origen al Modelo de Atención Ciudadana (MAC)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Objetivos del Modelo de Atención Ciudadana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24047" y="1196752"/>
            <a:ext cx="7141989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400" b="1" dirty="0" smtClean="0"/>
              <a:t>Brindar mayor accesibilidad de atención al ciudadano</a:t>
            </a:r>
            <a:endParaRPr lang="es-CL" sz="2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3533" y="2780928"/>
            <a:ext cx="714199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400" b="1" dirty="0" smtClean="0"/>
              <a:t>Descongestionar la atención presencial</a:t>
            </a:r>
            <a:endParaRPr lang="es-CL" sz="2400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743865" y="3714900"/>
            <a:ext cx="7141990" cy="6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400" b="1" dirty="0" smtClean="0"/>
              <a:t>Conocer las necesidades de información ciudadana</a:t>
            </a:r>
            <a:endParaRPr lang="es-CL" sz="2400" b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717522" y="4725144"/>
            <a:ext cx="7141990" cy="68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400" b="1" dirty="0" smtClean="0"/>
              <a:t>Constituirse en alternativa en caso de contingencias</a:t>
            </a:r>
            <a:endParaRPr lang="es-CL" sz="2400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743865" y="2006774"/>
            <a:ext cx="7141989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400" b="1" dirty="0" smtClean="0"/>
              <a:t>Fortalecer competencias locales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5144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239386"/>
              </p:ext>
            </p:extLst>
          </p:nvPr>
        </p:nvGraphicFramePr>
        <p:xfrm>
          <a:off x="251520" y="606534"/>
          <a:ext cx="8352928" cy="6162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Diapositiva" r:id="rId3" imgW="3988200" imgH="2991584" progId="PowerPoint.Slide.12">
                  <p:embed/>
                </p:oleObj>
              </mc:Choice>
              <mc:Fallback>
                <p:oleObj name="Diapositiva" r:id="rId3" imgW="3988200" imgH="2991584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06534"/>
                        <a:ext cx="8352928" cy="61625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Título"/>
          <p:cNvSpPr txBox="1">
            <a:spLocks/>
          </p:cNvSpPr>
          <p:nvPr/>
        </p:nvSpPr>
        <p:spPr bwMode="auto">
          <a:xfrm>
            <a:off x="571500" y="77788"/>
            <a:ext cx="7758113" cy="830262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8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Bookman Old Style" pitchFamily="18" charset="0"/>
                <a:cs typeface="ヒラギノ角ゴ Pro W3"/>
              </a:rPr>
              <a:t>MAC: Un sistema integrado de atención de la ciudadanía</a:t>
            </a:r>
            <a:endParaRPr lang="es-CL" sz="2400" b="1" dirty="0">
              <a:solidFill>
                <a:schemeClr val="bg1"/>
              </a:solidFill>
              <a:latin typeface="Bookman Old Style" pitchFamily="18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800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10651</TotalTime>
  <Words>1838</Words>
  <Application>Microsoft Office PowerPoint</Application>
  <PresentationFormat>Presentación en pantalla (4:3)</PresentationFormat>
  <Paragraphs>390</Paragraphs>
  <Slides>34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1_Office Theme</vt:lpstr>
      <vt:lpstr>2_Office Theme</vt:lpstr>
      <vt:lpstr>Hoja de cálculo</vt:lpstr>
      <vt:lpstr>Microsoft PowerPoint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SERVICIO DE ATENCIÓN TELEFÓNICA GRATUITA   800 104 777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Continuar con la implementación tecnológica y apoyo a la gestión  de la atención en los Municipios</vt:lpstr>
      <vt:lpstr>Presentación de PowerPoint</vt:lpstr>
    </vt:vector>
  </TitlesOfParts>
  <Company>Gabriel Badagnani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Executive Director</dc:creator>
  <cp:lastModifiedBy>Solange Hevia Diaz</cp:lastModifiedBy>
  <cp:revision>723</cp:revision>
  <dcterms:created xsi:type="dcterms:W3CDTF">2010-11-27T19:44:20Z</dcterms:created>
  <dcterms:modified xsi:type="dcterms:W3CDTF">2014-06-24T18:16:26Z</dcterms:modified>
</cp:coreProperties>
</file>