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8"/>
  </p:notesMasterIdLst>
  <p:handoutMasterIdLst>
    <p:handoutMasterId r:id="rId39"/>
  </p:handoutMasterIdLst>
  <p:sldIdLst>
    <p:sldId id="340" r:id="rId2"/>
    <p:sldId id="285" r:id="rId3"/>
    <p:sldId id="327" r:id="rId4"/>
    <p:sldId id="331" r:id="rId5"/>
    <p:sldId id="302" r:id="rId6"/>
    <p:sldId id="286" r:id="rId7"/>
    <p:sldId id="288" r:id="rId8"/>
    <p:sldId id="354" r:id="rId9"/>
    <p:sldId id="355" r:id="rId10"/>
    <p:sldId id="356" r:id="rId11"/>
    <p:sldId id="357" r:id="rId12"/>
    <p:sldId id="358" r:id="rId13"/>
    <p:sldId id="359" r:id="rId14"/>
    <p:sldId id="361" r:id="rId15"/>
    <p:sldId id="304" r:id="rId16"/>
    <p:sldId id="381" r:id="rId17"/>
    <p:sldId id="378" r:id="rId18"/>
    <p:sldId id="308" r:id="rId19"/>
    <p:sldId id="382" r:id="rId20"/>
    <p:sldId id="386" r:id="rId21"/>
    <p:sldId id="385" r:id="rId22"/>
    <p:sldId id="383" r:id="rId23"/>
    <p:sldId id="392" r:id="rId24"/>
    <p:sldId id="391" r:id="rId25"/>
    <p:sldId id="384" r:id="rId26"/>
    <p:sldId id="379" r:id="rId27"/>
    <p:sldId id="309" r:id="rId28"/>
    <p:sldId id="380" r:id="rId29"/>
    <p:sldId id="389" r:id="rId30"/>
    <p:sldId id="310" r:id="rId31"/>
    <p:sldId id="376" r:id="rId32"/>
    <p:sldId id="390" r:id="rId33"/>
    <p:sldId id="284" r:id="rId34"/>
    <p:sldId id="360" r:id="rId35"/>
    <p:sldId id="341" r:id="rId36"/>
    <p:sldId id="388" r:id="rId3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315" autoAdjust="0"/>
    <p:restoredTop sz="94660"/>
  </p:normalViewPr>
  <p:slideViewPr>
    <p:cSldViewPr snapToGrid="0" snapToObjects="1">
      <p:cViewPr>
        <p:scale>
          <a:sx n="100" d="100"/>
          <a:sy n="100" d="100"/>
        </p:scale>
        <p:origin x="-480"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057C4D-4443-0245-AAE5-D0121674A831}" type="datetimeFigureOut">
              <a:rPr lang="it-IT" smtClean="0"/>
              <a:pPr/>
              <a:t>15-03-2015</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FDB43A-38E6-4C45-AB9F-A639CD7F8E04}" type="slidenum">
              <a:rPr lang="it-IT" smtClean="0"/>
              <a:pPr/>
              <a:t>‹n.›</a:t>
            </a:fld>
            <a:endParaRPr lang="it-IT"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B415F-DB28-9740-B69F-2A31404DE358}" type="datetimeFigureOut">
              <a:rPr lang="it-IT" smtClean="0"/>
              <a:pPr/>
              <a:t>15-03-2015</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E24E4-1B0A-584F-8A75-8BCB633DA3E8}" type="slidenum">
              <a:rPr lang="it-IT" smtClean="0"/>
              <a:pPr/>
              <a:t>‹n.›</a:t>
            </a:fld>
            <a:endParaRPr lang="it-IT"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noFill/>
          <a:ln>
            <a:solidFill>
              <a:srgbClr val="000000"/>
            </a:solidFill>
            <a:miter lim="800000"/>
            <a:headEnd/>
            <a:tailEnd/>
          </a:ln>
        </p:spPr>
      </p:sp>
      <p:sp>
        <p:nvSpPr>
          <p:cNvPr id="299011"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Rectangle 2"/>
          <p:cNvSpPr>
            <a:spLocks noGrp="1" noRot="1" noChangeAspect="1" noTextEdit="1"/>
          </p:cNvSpPr>
          <p:nvPr>
            <p:ph type="sldImg"/>
          </p:nvPr>
        </p:nvSpPr>
        <p:spPr bwMode="auto">
          <a:noFill/>
          <a:ln>
            <a:solidFill>
              <a:srgbClr val="000000"/>
            </a:solidFill>
            <a:miter lim="800000"/>
            <a:headEnd/>
            <a:tailEnd/>
          </a:ln>
        </p:spPr>
      </p:sp>
      <p:sp>
        <p:nvSpPr>
          <p:cNvPr id="257027"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142922" y="694722"/>
            <a:ext cx="2570525" cy="3428269"/>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it-IT" dirty="0"/>
          </a:p>
        </p:txBody>
      </p:sp>
      <p:sp>
        <p:nvSpPr>
          <p:cNvPr id="17411" name="Rectangle 2"/>
          <p:cNvSpPr txBox="1">
            <a:spLocks noGrp="1" noChangeArrowheads="1"/>
          </p:cNvSpPr>
          <p:nvPr>
            <p:ph type="body"/>
          </p:nvPr>
        </p:nvSpPr>
        <p:spPr>
          <a:xfrm>
            <a:off x="685474" y="4343839"/>
            <a:ext cx="5480525" cy="4109827"/>
          </a:xfrm>
          <a:noFill/>
        </p:spPr>
        <p:txBody>
          <a:bodyPr wrap="none" anchor="ctr"/>
          <a:lstStyle/>
          <a:p>
            <a:endParaRPr lang="it-IT" dirty="0">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dirty="0"/>
          </a:p>
        </p:txBody>
      </p:sp>
      <p:sp>
        <p:nvSpPr>
          <p:cNvPr id="4" name="Rectangle 5"/>
          <p:cNvSpPr>
            <a:spLocks noGrp="1" noChangeArrowheads="1"/>
          </p:cNvSpPr>
          <p:nvPr>
            <p:ph type="ftr" sz="quarter" idx="11"/>
          </p:nvPr>
        </p:nvSpPr>
        <p:spPr/>
        <p:txBody>
          <a:bodyPr/>
          <a:lstStyle>
            <a:lvl1pPr>
              <a:defRPr/>
            </a:lvl1pPr>
          </a:lstStyle>
          <a:p>
            <a:pPr>
              <a:defRPr/>
            </a:pPr>
            <a:endParaRPr lang="it-IT" dirty="0"/>
          </a:p>
        </p:txBody>
      </p:sp>
      <p:sp>
        <p:nvSpPr>
          <p:cNvPr id="5" name="Rectangle 6"/>
          <p:cNvSpPr>
            <a:spLocks noGrp="1" noChangeArrowheads="1"/>
          </p:cNvSpPr>
          <p:nvPr>
            <p:ph type="sldNum" sz="quarter" idx="12"/>
          </p:nvPr>
        </p:nvSpPr>
        <p:spPr/>
        <p:txBody>
          <a:bodyPr/>
          <a:lstStyle>
            <a:lvl1pPr>
              <a:defRPr/>
            </a:lvl1pPr>
          </a:lstStyle>
          <a:p>
            <a:pPr>
              <a:defRPr/>
            </a:pPr>
            <a:fld id="{D3263725-8F70-49EC-BD19-37CAD8F913BB}" type="slidenum">
              <a:rPr lang="it-IT"/>
              <a:pPr>
                <a:defRPr/>
              </a:pPr>
              <a:t>‹n.›</a:t>
            </a:fld>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588"/>
            <a:ext cx="8223250" cy="1433512"/>
          </a:xfrm>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it-IT" dirty="0"/>
          </a:p>
        </p:txBody>
      </p:sp>
      <p:sp>
        <p:nvSpPr>
          <p:cNvPr id="4" name="Rectangle 4"/>
          <p:cNvSpPr>
            <a:spLocks noGrp="1" noChangeArrowheads="1"/>
          </p:cNvSpPr>
          <p:nvPr>
            <p:ph type="ftr" idx="11"/>
          </p:nvPr>
        </p:nvSpPr>
        <p:spPr>
          <a:ln/>
        </p:spPr>
        <p:txBody>
          <a:bodyPr/>
          <a:lstStyle>
            <a:lvl1pPr>
              <a:defRPr/>
            </a:lvl1pPr>
          </a:lstStyle>
          <a:p>
            <a:pPr>
              <a:defRPr/>
            </a:pPr>
            <a:endParaRPr lang="it-IT" dirty="0"/>
          </a:p>
        </p:txBody>
      </p:sp>
      <p:sp>
        <p:nvSpPr>
          <p:cNvPr id="5" name="Rectangle 5"/>
          <p:cNvSpPr>
            <a:spLocks noGrp="1" noChangeArrowheads="1"/>
          </p:cNvSpPr>
          <p:nvPr>
            <p:ph type="sldNum" idx="12"/>
          </p:nvPr>
        </p:nvSpPr>
        <p:spPr>
          <a:ln/>
        </p:spPr>
        <p:txBody>
          <a:bodyPr/>
          <a:lstStyle>
            <a:lvl1pPr>
              <a:defRPr/>
            </a:lvl1pPr>
          </a:lstStyle>
          <a:p>
            <a:fld id="{75C47DE5-1883-E74A-8713-1CBADD0C8AD6}" type="slidenum">
              <a:rPr lang="it-IT"/>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07BDEB0-4DBB-6A40-B598-936DF3319B68}"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BDEB0-4DBB-6A40-B598-936DF3319B68}"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2.pdf"/><Relationship Id="rId6"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hyperlink" Target="http://territorio.regione.emilia-romagna.it/programmazione-territoriale" TargetMode="External"/><Relationship Id="rId4" Type="http://schemas.openxmlformats.org/officeDocument/2006/relationships/hyperlink" Target="http://www.mrr.gov.pl/english/Strony/main_mrr_eng.aspx" TargetMode="External"/><Relationship Id="rId5" Type="http://schemas.openxmlformats.org/officeDocument/2006/relationships/hyperlink" Target="http://www.bis.gov.uk/policies/economic-development/leps/" TargetMode="External"/><Relationship Id="rId6" Type="http://schemas.openxmlformats.org/officeDocument/2006/relationships/hyperlink" Target="http://www.local.gov.uk/" TargetMode="External"/><Relationship Id="rId7" Type="http://schemas.openxmlformats.org/officeDocument/2006/relationships/hyperlink" Target="http://sheffieldcityregion.org.uk/" TargetMode="External"/><Relationship Id="rId1" Type="http://schemas.openxmlformats.org/officeDocument/2006/relationships/slideLayout" Target="../slideLayouts/slideLayout12.xml"/><Relationship Id="rId2" Type="http://schemas.openxmlformats.org/officeDocument/2006/relationships/hyperlink" Target="http://portal.cor.europa.eu/europe2020/news/Pages/TPDatabase.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72920" y="0"/>
            <a:ext cx="2695850" cy="777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52229" name="TextBox 4"/>
          <p:cNvSpPr txBox="1">
            <a:spLocks noChangeArrowheads="1"/>
          </p:cNvSpPr>
          <p:nvPr/>
        </p:nvSpPr>
        <p:spPr bwMode="auto">
          <a:xfrm>
            <a:off x="-8934" y="5139720"/>
            <a:ext cx="9152934" cy="40256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63395" tIns="31698" rIns="63395" bIns="31698">
            <a:spAutoFit/>
          </a:bodyPr>
          <a:lstStyle>
            <a:lvl1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1pPr>
            <a:lvl2pPr marL="37931725" indent="-37474525"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2pPr>
            <a:lvl3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3pPr>
            <a:lvl4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4pPr>
            <a:lvl5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5pPr>
            <a:lvl6pPr marL="4572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6pPr>
            <a:lvl7pPr marL="9144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7pPr>
            <a:lvl8pPr marL="13716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8pPr>
            <a:lvl9pPr marL="18288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9pPr>
          </a:lstStyle>
          <a:p>
            <a:pPr algn="r" eaLnBrk="1" hangingPunct="1"/>
            <a:endParaRPr lang="es-ES" sz="2200" i="1" dirty="0">
              <a:solidFill>
                <a:srgbClr val="0A396D"/>
              </a:solidFill>
            </a:endParaRPr>
          </a:p>
        </p:txBody>
      </p:sp>
      <p:pic>
        <p:nvPicPr>
          <p:cNvPr id="2" name="1 Imagen"/>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4814" y="5580380"/>
            <a:ext cx="7280778" cy="817276"/>
          </a:xfrm>
          <a:prstGeom prst="rect">
            <a:avLst/>
          </a:prstGeom>
        </p:spPr>
      </p:pic>
      <p:sp>
        <p:nvSpPr>
          <p:cNvPr id="6" name="Rectangle 2"/>
          <p:cNvSpPr txBox="1">
            <a:spLocks noChangeArrowheads="1"/>
          </p:cNvSpPr>
          <p:nvPr/>
        </p:nvSpPr>
        <p:spPr>
          <a:xfrm>
            <a:off x="6322653" y="4833004"/>
            <a:ext cx="2821347" cy="613431"/>
          </a:xfrm>
          <a:prstGeom prst="rect">
            <a:avLst/>
          </a:prstGeom>
        </p:spPr>
        <p:txBody>
          <a:bodyPr vert="horz" lIns="91440" tIns="45720" rIns="91440" bIns="45720" rtlCol="0">
            <a:noAutofit/>
          </a:bodyPr>
          <a:lstStyle/>
          <a:p>
            <a:pPr marL="0" marR="0" lvl="0" indent="0" algn="r" defTabSz="457200" rtl="0" eaLnBrk="1" fontAlgn="auto" latinLnBrk="0" hangingPunct="1">
              <a:lnSpc>
                <a:spcPct val="100000"/>
              </a:lnSpc>
              <a:spcBef>
                <a:spcPts val="600"/>
              </a:spcBef>
              <a:spcAft>
                <a:spcPts val="0"/>
              </a:spcAft>
              <a:buClrTx/>
              <a:buSzTx/>
              <a:buFont typeface="Arial"/>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_tradnl" sz="2000" b="1" i="0" u="none" strike="noStrike" kern="1200" cap="none" spc="0" normalizeH="0" baseline="0" noProof="0" dirty="0" smtClean="0">
                <a:ln>
                  <a:noFill/>
                </a:ln>
                <a:solidFill>
                  <a:srgbClr val="000090"/>
                </a:solidFill>
                <a:effectLst/>
                <a:uLnTx/>
                <a:uFillTx/>
                <a:ea typeface="+mn-ea"/>
                <a:cs typeface="+mn-cs"/>
              </a:rPr>
              <a:t>Stefano Marani</a:t>
            </a:r>
          </a:p>
          <a:p>
            <a:pPr marL="0" marR="0" lvl="0" indent="0" algn="r" defTabSz="457200" rtl="0" eaLnBrk="1" fontAlgn="auto" latinLnBrk="0" hangingPunct="1">
              <a:lnSpc>
                <a:spcPct val="100000"/>
              </a:lnSpc>
              <a:spcBef>
                <a:spcPts val="500"/>
              </a:spcBef>
              <a:spcAft>
                <a:spcPts val="0"/>
              </a:spcAft>
              <a:buClrTx/>
              <a:buSzTx/>
              <a:buFont typeface="Arial"/>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s-ES_tradnl" sz="2000" b="1" i="0" u="none" strike="noStrike" kern="1200" cap="none" spc="0" normalizeH="0" baseline="0" noProof="0" dirty="0" smtClean="0">
                <a:ln>
                  <a:noFill/>
                </a:ln>
                <a:solidFill>
                  <a:srgbClr val="000090"/>
                </a:solidFill>
                <a:effectLst/>
                <a:uLnTx/>
                <a:uFillTx/>
                <a:ea typeface="+mn-ea"/>
                <a:cs typeface="+mn-cs"/>
              </a:rPr>
              <a:t>16 - 20 de Marzo 2015</a:t>
            </a:r>
            <a:endParaRPr kumimoji="0" lang="es-ES_tradnl" sz="2000" b="1" i="0" u="none" strike="noStrike" kern="1200" cap="none" spc="0" normalizeH="0" baseline="0" noProof="0" dirty="0">
              <a:ln>
                <a:noFill/>
              </a:ln>
              <a:solidFill>
                <a:srgbClr val="000090"/>
              </a:solidFill>
              <a:effectLst/>
              <a:uLnTx/>
              <a:uFillTx/>
              <a:ea typeface="+mn-ea"/>
              <a:cs typeface="+mn-cs"/>
            </a:endParaRPr>
          </a:p>
        </p:txBody>
      </p:sp>
      <p:sp>
        <p:nvSpPr>
          <p:cNvPr id="9" name="Text Box 4"/>
          <p:cNvSpPr txBox="1">
            <a:spLocks noChangeArrowheads="1"/>
          </p:cNvSpPr>
          <p:nvPr/>
        </p:nvSpPr>
        <p:spPr bwMode="auto">
          <a:xfrm>
            <a:off x="440266" y="1409680"/>
            <a:ext cx="8328504" cy="3416320"/>
          </a:xfrm>
          <a:prstGeom prst="rect">
            <a:avLst/>
          </a:prstGeom>
          <a:noFill/>
          <a:ln>
            <a:noFill/>
          </a:ln>
          <a:effectLst/>
          <a:extLst/>
        </p:spPr>
        <p:txBody>
          <a:bodyPr wrap="square">
            <a:spAutoFit/>
          </a:bodyPr>
          <a:lstStyle/>
          <a:p>
            <a:r>
              <a:rPr lang="es-ES" sz="2400" b="1" i="1" dirty="0" smtClean="0">
                <a:solidFill>
                  <a:srgbClr val="000090"/>
                </a:solidFill>
              </a:rPr>
              <a:t>ÁREA TEMÁTICA: DESCENTRALIZACION</a:t>
            </a:r>
            <a:endParaRPr lang="it-IT" sz="2400" dirty="0" smtClean="0">
              <a:solidFill>
                <a:srgbClr val="000090"/>
              </a:solidFill>
            </a:endParaRPr>
          </a:p>
          <a:p>
            <a:r>
              <a:rPr lang="es-ES" sz="2400" i="1" dirty="0" smtClean="0">
                <a:solidFill>
                  <a:srgbClr val="000090"/>
                </a:solidFill>
              </a:rPr>
              <a:t> </a:t>
            </a:r>
            <a:endParaRPr lang="it-IT" sz="2400" dirty="0" smtClean="0">
              <a:solidFill>
                <a:srgbClr val="000090"/>
              </a:solidFill>
            </a:endParaRPr>
          </a:p>
          <a:p>
            <a:r>
              <a:rPr lang="es-ES_tradnl" sz="2400" b="1" i="1" dirty="0" smtClean="0">
                <a:solidFill>
                  <a:srgbClr val="000090"/>
                </a:solidFill>
              </a:rPr>
              <a:t>Asistencia Técnica  para la implementación de la estrategia DET en el departamento de Zacapa y  la identificación de proyectos de desarrollo económico y territorial</a:t>
            </a:r>
          </a:p>
          <a:p>
            <a:endParaRPr lang="it-IT" sz="2400" dirty="0" smtClean="0">
              <a:solidFill>
                <a:srgbClr val="000090"/>
              </a:solidFill>
            </a:endParaRPr>
          </a:p>
          <a:p>
            <a:r>
              <a:rPr lang="es-ES" sz="2400" b="1" i="1" dirty="0" smtClean="0">
                <a:solidFill>
                  <a:srgbClr val="000090"/>
                </a:solidFill>
              </a:rPr>
              <a:t>PLAN DE TRABAJO 2014 – 2015</a:t>
            </a:r>
            <a:endParaRPr lang="it-IT" sz="2400" dirty="0" smtClean="0">
              <a:solidFill>
                <a:srgbClr val="000090"/>
              </a:solidFill>
            </a:endParaRPr>
          </a:p>
          <a:p>
            <a:endParaRPr lang="es-ES" sz="2400" b="1" i="1" dirty="0" smtClean="0">
              <a:solidFill>
                <a:srgbClr val="000090"/>
              </a:solidFill>
            </a:endParaRPr>
          </a:p>
          <a:p>
            <a:r>
              <a:rPr lang="es-ES" sz="2400" b="1" i="1" dirty="0" smtClean="0">
                <a:solidFill>
                  <a:srgbClr val="000090"/>
                </a:solidFill>
              </a:rPr>
              <a:t>2</a:t>
            </a:r>
            <a:r>
              <a:rPr lang="es-ES" sz="2400" b="1" i="1" baseline="30000" dirty="0" smtClean="0">
                <a:solidFill>
                  <a:srgbClr val="000090"/>
                </a:solidFill>
              </a:rPr>
              <a:t>nda</a:t>
            </a:r>
            <a:r>
              <a:rPr lang="es-ES" sz="2400" b="1" i="1" dirty="0" smtClean="0">
                <a:solidFill>
                  <a:srgbClr val="000090"/>
                </a:solidFill>
              </a:rPr>
              <a:t> Mision de Asistencia Técnica</a:t>
            </a:r>
            <a:endParaRPr lang="it-IT" sz="2400" dirty="0">
              <a:solidFill>
                <a:srgbClr val="00009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10</a:t>
            </a:fld>
            <a:endParaRPr lang="it-IT" dirty="0"/>
          </a:p>
        </p:txBody>
      </p:sp>
      <p:sp>
        <p:nvSpPr>
          <p:cNvPr id="7" name="Titolo 1"/>
          <p:cNvSpPr>
            <a:spLocks noGrp="1"/>
          </p:cNvSpPr>
          <p:nvPr>
            <p:ph type="title" idx="4294967295"/>
          </p:nvPr>
        </p:nvSpPr>
        <p:spPr>
          <a:xfrm>
            <a:off x="457200" y="197482"/>
            <a:ext cx="8229600" cy="1143000"/>
          </a:xfrm>
        </p:spPr>
        <p:txBody>
          <a:bodyPr rtlCol="0">
            <a:normAutofit/>
          </a:bodyPr>
          <a:lstStyle/>
          <a:p>
            <a:pPr eaLnBrk="1" fontAlgn="auto" hangingPunct="1">
              <a:spcAft>
                <a:spcPts val="1800"/>
              </a:spcAft>
              <a:defRPr/>
            </a:pPr>
            <a:r>
              <a:rPr lang="es-ES" sz="2200" b="1" smtClean="0">
                <a:solidFill>
                  <a:srgbClr val="002060"/>
                </a:solidFill>
              </a:rPr>
              <a:t>MEDIDAS DEL PACTO PARA EL DESARROLLO LOCAL INTEGRADO</a:t>
            </a:r>
            <a:br>
              <a:rPr lang="es-ES" sz="2200" b="1" smtClean="0">
                <a:solidFill>
                  <a:srgbClr val="002060"/>
                </a:solidFill>
              </a:rPr>
            </a:br>
            <a:r>
              <a:rPr lang="es-ES" sz="1800" b="1" i="1" smtClean="0">
                <a:solidFill>
                  <a:srgbClr val="002060"/>
                </a:solidFill>
              </a:rPr>
              <a:t>(ejemplos de acciones)</a:t>
            </a:r>
          </a:p>
        </p:txBody>
      </p:sp>
      <p:sp>
        <p:nvSpPr>
          <p:cNvPr id="8" name="Segnaposto contenuto 2"/>
          <p:cNvSpPr txBox="1">
            <a:spLocks/>
          </p:cNvSpPr>
          <p:nvPr/>
        </p:nvSpPr>
        <p:spPr>
          <a:xfrm>
            <a:off x="202540" y="1295400"/>
            <a:ext cx="8695728" cy="482917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s-ES" sz="2400" b="0" i="0" u="none" strike="noStrike" kern="1200" cap="none" spc="0" normalizeH="0" baseline="0" dirty="0" smtClean="0">
                <a:ln>
                  <a:noFill/>
                </a:ln>
                <a:solidFill>
                  <a:srgbClr val="000090"/>
                </a:solidFill>
                <a:effectLst/>
                <a:uLnTx/>
                <a:uFillTx/>
                <a:latin typeface="+mn-lt"/>
                <a:ea typeface="+mn-ea"/>
                <a:cs typeface="+mn-cs"/>
              </a:rPr>
              <a:t> </a:t>
            </a:r>
            <a:r>
              <a:rPr kumimoji="0" lang="es-ES" sz="2000" b="0" i="0" u="none" strike="noStrike" kern="1200" cap="none" spc="0" normalizeH="0" baseline="0" dirty="0" smtClean="0">
                <a:ln>
                  <a:noFill/>
                </a:ln>
                <a:solidFill>
                  <a:srgbClr val="000090"/>
                </a:solidFill>
                <a:effectLst/>
                <a:uLnTx/>
                <a:uFillTx/>
                <a:latin typeface="+mn-lt"/>
                <a:ea typeface="+mn-ea"/>
                <a:cs typeface="+mn-cs"/>
              </a:rPr>
              <a:t>321 </a:t>
            </a:r>
            <a:r>
              <a:rPr kumimoji="0" lang="es-ES" sz="2000" b="1" i="1" u="none" strike="noStrike" kern="1200" cap="none" spc="0" normalizeH="0" baseline="0" dirty="0" smtClean="0">
                <a:ln>
                  <a:noFill/>
                </a:ln>
                <a:solidFill>
                  <a:srgbClr val="000090"/>
                </a:solidFill>
                <a:effectLst/>
                <a:uLnTx/>
                <a:uFillTx/>
                <a:latin typeface="+mn-lt"/>
                <a:ea typeface="+mn-ea"/>
                <a:cs typeface="+mn-cs"/>
              </a:rPr>
              <a:t>Optimización de la red de acueductos rurales (producciòn de bienes y servicios).</a:t>
            </a:r>
          </a:p>
          <a:p>
            <a:pPr marL="342900" marR="0" lvl="0" indent="-342900" algn="l" defTabSz="457200" rtl="0" eaLnBrk="1" fontAlgn="auto" latinLnBrk="0" hangingPunct="1">
              <a:lnSpc>
                <a:spcPct val="100000"/>
              </a:lnSpc>
              <a:spcBef>
                <a:spcPct val="20000"/>
              </a:spcBef>
              <a:spcAft>
                <a:spcPts val="1200"/>
              </a:spcAft>
              <a:buClrTx/>
              <a:buSzTx/>
              <a:buFontTx/>
              <a:buNone/>
              <a:tabLst/>
              <a:defRPr/>
            </a:pPr>
            <a:r>
              <a:rPr kumimoji="0" lang="es-ES" sz="2000" b="1" i="1" u="none" strike="noStrike" kern="1200" cap="none" spc="0" normalizeH="0" baseline="0" dirty="0" smtClean="0">
                <a:ln>
                  <a:noFill/>
                </a:ln>
                <a:solidFill>
                  <a:srgbClr val="000090"/>
                </a:solidFill>
                <a:effectLst/>
                <a:uLnTx/>
                <a:uFillTx/>
                <a:latin typeface="+mn-lt"/>
                <a:ea typeface="+mn-ea"/>
                <a:cs typeface="+mn-cs"/>
              </a:rPr>
              <a:t>           </a:t>
            </a:r>
            <a:r>
              <a:rPr kumimoji="0" lang="es-ES" sz="2000" b="0" i="0" u="sng" strike="noStrike" kern="1200" cap="none" spc="0" normalizeH="0" baseline="0" dirty="0" smtClean="0">
                <a:ln>
                  <a:noFill/>
                </a:ln>
                <a:solidFill>
                  <a:srgbClr val="000090"/>
                </a:solidFill>
                <a:effectLst/>
                <a:uLnTx/>
                <a:uFillTx/>
                <a:latin typeface="+mn-lt"/>
                <a:ea typeface="+mn-ea"/>
                <a:cs typeface="+mn-cs"/>
              </a:rPr>
              <a:t>Beneficiarios</a:t>
            </a:r>
            <a:r>
              <a:rPr kumimoji="0" lang="es-ES" sz="2000" b="0" i="0" u="none" strike="noStrike" kern="1200" cap="none" spc="0" normalizeH="0" baseline="0" dirty="0" smtClean="0">
                <a:ln>
                  <a:noFill/>
                </a:ln>
                <a:solidFill>
                  <a:srgbClr val="000090"/>
                </a:solidFill>
                <a:effectLst/>
                <a:uLnTx/>
                <a:uFillTx/>
                <a:latin typeface="+mn-lt"/>
                <a:ea typeface="+mn-ea"/>
                <a:cs typeface="+mn-cs"/>
              </a:rPr>
              <a:t>: Administraciones Públicas, entes y sociedades públicas, sujetos gestores de servicios públicos (ley regional Nº 25/99), Consorcios de bonificación;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s-ES" sz="2000" b="0" i="0" u="none" strike="noStrike" kern="1200" cap="none" spc="0" normalizeH="0" baseline="0" dirty="0" smtClean="0">
                <a:ln>
                  <a:noFill/>
                </a:ln>
                <a:solidFill>
                  <a:srgbClr val="000090"/>
                </a:solidFill>
                <a:effectLst/>
                <a:uLnTx/>
                <a:uFillTx/>
                <a:latin typeface="+mn-lt"/>
                <a:ea typeface="+mn-ea"/>
                <a:cs typeface="+mn-cs"/>
              </a:rPr>
              <a:t>321 </a:t>
            </a:r>
            <a:r>
              <a:rPr kumimoji="0" lang="es-ES" sz="2000" b="1" i="1" u="none" strike="noStrike" kern="1200" cap="none" spc="0" normalizeH="0" baseline="0" dirty="0" smtClean="0">
                <a:ln>
                  <a:noFill/>
                </a:ln>
                <a:solidFill>
                  <a:srgbClr val="000090"/>
                </a:solidFill>
                <a:effectLst/>
                <a:uLnTx/>
                <a:uFillTx/>
                <a:latin typeface="+mn-lt"/>
                <a:ea typeface="+mn-ea"/>
                <a:cs typeface="+mn-cs"/>
              </a:rPr>
              <a:t>Realización de instalaciones públicas para la producción de energía de biomasa (centrales eléctricas/térmicas). </a:t>
            </a:r>
          </a:p>
          <a:p>
            <a:pPr marL="342900" marR="0" lvl="0" indent="-342900" algn="l" defTabSz="457200" rtl="0" eaLnBrk="1" fontAlgn="auto" latinLnBrk="0" hangingPunct="1">
              <a:lnSpc>
                <a:spcPct val="100000"/>
              </a:lnSpc>
              <a:spcBef>
                <a:spcPct val="20000"/>
              </a:spcBef>
              <a:spcAft>
                <a:spcPts val="1200"/>
              </a:spcAft>
              <a:buClrTx/>
              <a:buSzTx/>
              <a:buFontTx/>
              <a:buNone/>
              <a:tabLst/>
              <a:defRPr/>
            </a:pPr>
            <a:r>
              <a:rPr kumimoji="0" lang="es-ES" sz="2000" b="1" i="1" u="none" strike="noStrike" kern="1200" cap="none" spc="0" normalizeH="0" baseline="0" dirty="0" smtClean="0">
                <a:ln>
                  <a:noFill/>
                </a:ln>
                <a:solidFill>
                  <a:srgbClr val="000090"/>
                </a:solidFill>
                <a:effectLst/>
                <a:uLnTx/>
                <a:uFillTx/>
                <a:latin typeface="+mn-lt"/>
                <a:ea typeface="+mn-ea"/>
                <a:cs typeface="+mn-cs"/>
              </a:rPr>
              <a:t>             </a:t>
            </a:r>
            <a:r>
              <a:rPr kumimoji="0" lang="es-ES" sz="2000" b="0" i="0" u="sng" strike="noStrike" kern="1200" cap="none" spc="0" normalizeH="0" baseline="0" dirty="0" smtClean="0">
                <a:ln>
                  <a:noFill/>
                </a:ln>
                <a:solidFill>
                  <a:srgbClr val="000090"/>
                </a:solidFill>
                <a:effectLst/>
                <a:uLnTx/>
                <a:uFillTx/>
                <a:latin typeface="+mn-lt"/>
                <a:ea typeface="+mn-ea"/>
                <a:cs typeface="+mn-cs"/>
              </a:rPr>
              <a:t>Beneficiarios</a:t>
            </a:r>
            <a:r>
              <a:rPr kumimoji="0" lang="es-ES" sz="2000" b="0" i="0" u="none" strike="noStrike" kern="1200" cap="none" spc="0" normalizeH="0" baseline="0" dirty="0" smtClean="0">
                <a:ln>
                  <a:noFill/>
                </a:ln>
                <a:solidFill>
                  <a:srgbClr val="000090"/>
                </a:solidFill>
                <a:effectLst/>
                <a:uLnTx/>
                <a:uFillTx/>
                <a:latin typeface="+mn-lt"/>
                <a:ea typeface="+mn-ea"/>
                <a:cs typeface="+mn-cs"/>
              </a:rPr>
              <a:t>: Municipios individuales o asociados, Comunidades de montaña, otros Entes públicos;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s-ES" sz="2000" b="0" i="0" u="none" strike="noStrike" kern="1200" cap="none" spc="0" normalizeH="0" baseline="0" dirty="0" smtClean="0">
                <a:ln>
                  <a:noFill/>
                </a:ln>
                <a:solidFill>
                  <a:srgbClr val="000090"/>
                </a:solidFill>
                <a:effectLst/>
                <a:uLnTx/>
                <a:uFillTx/>
                <a:latin typeface="+mn-lt"/>
                <a:ea typeface="+mn-ea"/>
                <a:cs typeface="+mn-cs"/>
              </a:rPr>
              <a:t>322 </a:t>
            </a:r>
            <a:r>
              <a:rPr kumimoji="0" lang="es-ES" sz="2000" b="1" i="1" u="none" strike="noStrike" kern="1200" cap="none" spc="0" normalizeH="0" baseline="0" dirty="0" smtClean="0">
                <a:ln>
                  <a:noFill/>
                </a:ln>
                <a:solidFill>
                  <a:srgbClr val="000090"/>
                </a:solidFill>
                <a:effectLst/>
                <a:uLnTx/>
                <a:uFillTx/>
                <a:latin typeface="+mn-lt"/>
                <a:ea typeface="+mn-ea"/>
                <a:cs typeface="+mn-cs"/>
              </a:rPr>
              <a:t>Desarrollo y renovación de los pueblos (uso turìstico</a:t>
            </a:r>
            <a:r>
              <a:rPr kumimoji="0" lang="es-ES" sz="2000" b="1" i="1" u="none" strike="noStrike" kern="1200" cap="none" spc="0" normalizeH="0" dirty="0" smtClean="0">
                <a:ln>
                  <a:noFill/>
                </a:ln>
                <a:solidFill>
                  <a:srgbClr val="000090"/>
                </a:solidFill>
                <a:effectLst/>
                <a:uLnTx/>
                <a:uFillTx/>
                <a:latin typeface="+mn-lt"/>
                <a:ea typeface="+mn-ea"/>
                <a:cs typeface="+mn-cs"/>
              </a:rPr>
              <a:t> del </a:t>
            </a:r>
            <a:r>
              <a:rPr kumimoji="0" lang="es-ES" sz="2000" b="1" i="1" u="none" strike="noStrike" kern="1200" cap="none" spc="0" normalizeH="0" baseline="0" dirty="0" smtClean="0">
                <a:ln>
                  <a:noFill/>
                </a:ln>
                <a:solidFill>
                  <a:srgbClr val="000090"/>
                </a:solidFill>
                <a:effectLst/>
                <a:uLnTx/>
                <a:uFillTx/>
                <a:latin typeface="+mn-lt"/>
                <a:ea typeface="+mn-ea"/>
                <a:cs typeface="+mn-cs"/>
              </a:rPr>
              <a:t>patrimonio històrico-cultural). </a:t>
            </a: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s-ES" sz="2000" b="1" i="1" u="none" strike="noStrike" kern="1200" cap="none" spc="0" normalizeH="0" baseline="0" dirty="0" smtClean="0">
                <a:ln>
                  <a:noFill/>
                </a:ln>
                <a:solidFill>
                  <a:srgbClr val="000090"/>
                </a:solidFill>
                <a:effectLst/>
                <a:uLnTx/>
                <a:uFillTx/>
                <a:latin typeface="+mn-lt"/>
                <a:ea typeface="+mn-ea"/>
                <a:cs typeface="+mn-cs"/>
              </a:rPr>
              <a:t>           </a:t>
            </a:r>
            <a:r>
              <a:rPr kumimoji="0" lang="es-ES" sz="2000" b="0" i="0" u="sng" strike="noStrike" kern="1200" cap="none" spc="0" normalizeH="0" baseline="0" dirty="0" smtClean="0">
                <a:ln>
                  <a:noFill/>
                </a:ln>
                <a:solidFill>
                  <a:srgbClr val="000090"/>
                </a:solidFill>
                <a:effectLst/>
                <a:uLnTx/>
                <a:uFillTx/>
                <a:latin typeface="+mn-lt"/>
                <a:ea typeface="+mn-ea"/>
                <a:cs typeface="+mn-cs"/>
              </a:rPr>
              <a:t>Beneficiarios</a:t>
            </a:r>
            <a:r>
              <a:rPr kumimoji="0" lang="es-ES" sz="2000" b="0" i="0" u="none" strike="noStrike" kern="1200" cap="none" spc="0" normalizeH="0" baseline="0" dirty="0" smtClean="0">
                <a:ln>
                  <a:noFill/>
                </a:ln>
                <a:solidFill>
                  <a:srgbClr val="000090"/>
                </a:solidFill>
                <a:effectLst/>
                <a:uLnTx/>
                <a:uFillTx/>
                <a:latin typeface="+mn-lt"/>
                <a:ea typeface="+mn-ea"/>
                <a:cs typeface="+mn-cs"/>
              </a:rPr>
              <a:t>:</a:t>
            </a:r>
            <a:r>
              <a:rPr kumimoji="0" lang="es-ES" sz="2000" b="1" i="1" u="none" strike="noStrike" kern="1200" cap="none" spc="0" normalizeH="0" baseline="0" dirty="0" smtClean="0">
                <a:ln>
                  <a:noFill/>
                </a:ln>
                <a:solidFill>
                  <a:srgbClr val="000090"/>
                </a:solidFill>
                <a:effectLst/>
                <a:uLnTx/>
                <a:uFillTx/>
                <a:latin typeface="+mn-lt"/>
                <a:ea typeface="+mn-ea"/>
                <a:cs typeface="+mn-cs"/>
              </a:rPr>
              <a:t> </a:t>
            </a:r>
            <a:r>
              <a:rPr kumimoji="0" lang="es-ES" sz="2000" b="0" i="0" u="none" strike="noStrike" kern="1200" cap="none" spc="0" normalizeH="0" baseline="0" dirty="0" smtClean="0">
                <a:ln>
                  <a:noFill/>
                </a:ln>
                <a:solidFill>
                  <a:srgbClr val="000090"/>
                </a:solidFill>
                <a:effectLst/>
                <a:uLnTx/>
                <a:uFillTx/>
                <a:latin typeface="+mn-lt"/>
                <a:ea typeface="+mn-ea"/>
                <a:cs typeface="+mn-cs"/>
              </a:rPr>
              <a:t>Comunidades Montanas, Municipios individuales o asociados, Entes de gestión de los Parques y/u otros Entes públicos;</a:t>
            </a:r>
          </a:p>
          <a:p>
            <a:pPr marL="342900" marR="0" lvl="0" indent="-342900" algn="ctr" defTabSz="457200" rtl="0" eaLnBrk="1" fontAlgn="auto" latinLnBrk="0" hangingPunct="1">
              <a:lnSpc>
                <a:spcPct val="100000"/>
              </a:lnSpc>
              <a:spcBef>
                <a:spcPct val="20000"/>
              </a:spcBef>
              <a:spcAft>
                <a:spcPts val="0"/>
              </a:spcAft>
              <a:buClrTx/>
              <a:buSzTx/>
              <a:buFontTx/>
              <a:buNone/>
              <a:tabLst/>
              <a:defRPr/>
            </a:pP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Tx/>
              <a:buNone/>
              <a:tabLst/>
              <a:defRPr/>
            </a:pP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Tx/>
              <a:buNone/>
              <a:tabLst/>
              <a:defRPr/>
            </a:pP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Tx/>
              <a:buNone/>
              <a:tabLst/>
              <a:defRPr/>
            </a:pP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Tx/>
              <a:buNone/>
              <a:tabLst/>
              <a:defRPr/>
            </a:pP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Tx/>
              <a:buNone/>
              <a:tabLst/>
              <a:defRPr/>
            </a:pPr>
            <a:endParaRPr kumimoji="0" lang="es-ES" sz="2400" b="1" i="0" u="none" strike="noStrike" kern="1200" cap="none" spc="0" normalizeH="0" baseline="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Text Box 2"/>
          <p:cNvSpPr txBox="1">
            <a:spLocks noChangeArrowheads="1"/>
          </p:cNvSpPr>
          <p:nvPr/>
        </p:nvSpPr>
        <p:spPr bwMode="auto">
          <a:xfrm>
            <a:off x="504825" y="132130"/>
            <a:ext cx="8135938" cy="523220"/>
          </a:xfrm>
          <a:prstGeom prst="rect">
            <a:avLst/>
          </a:prstGeom>
          <a:noFill/>
          <a:ln>
            <a:noFill/>
          </a:ln>
          <a:effectLst/>
          <a:extLst/>
        </p:spPr>
        <p:txBody>
          <a:bodyPr>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_tradnl" sz="2800" b="1" dirty="0" smtClean="0">
                <a:solidFill>
                  <a:srgbClr val="002060"/>
                </a:solidFill>
                <a:latin typeface="+mj-lt"/>
                <a:ea typeface="+mj-ea"/>
                <a:cs typeface="+mj-cs"/>
              </a:rPr>
              <a:t>Los recursos (2007 – 2013)</a:t>
            </a:r>
          </a:p>
        </p:txBody>
      </p:sp>
      <p:sp>
        <p:nvSpPr>
          <p:cNvPr id="6" name="Segnaposto numero diapositiva 5"/>
          <p:cNvSpPr>
            <a:spLocks noGrp="1"/>
          </p:cNvSpPr>
          <p:nvPr>
            <p:ph type="sldNum" idx="12"/>
          </p:nvPr>
        </p:nvSpPr>
        <p:spPr/>
        <p:txBody>
          <a:bodyPr/>
          <a:lstStyle/>
          <a:p>
            <a:fld id="{75C47DE5-1883-E74A-8713-1CBADD0C8AD6}" type="slidenum">
              <a:rPr lang="it-IT" smtClean="0"/>
              <a:pPr/>
              <a:t>11</a:t>
            </a:fld>
            <a:endParaRPr lang="it-IT" dirty="0"/>
          </a:p>
        </p:txBody>
      </p:sp>
      <p:sp>
        <p:nvSpPr>
          <p:cNvPr id="7" name="Segnaposto contenuto 2"/>
          <p:cNvSpPr txBox="1">
            <a:spLocks/>
          </p:cNvSpPr>
          <p:nvPr/>
        </p:nvSpPr>
        <p:spPr>
          <a:xfrm>
            <a:off x="447675" y="831850"/>
            <a:ext cx="8229600" cy="5889625"/>
          </a:xfrm>
          <a:prstGeom prst="rect">
            <a:avLst/>
          </a:prstGeom>
        </p:spPr>
        <p:txBody>
          <a:bodyPr vert="horz" lIns="91440" tIns="45720" rIns="91440" bIns="45720" rtlCol="0">
            <a:normAutofit lnSpcReduction="10000"/>
          </a:bodyPr>
          <a:lstStyle/>
          <a:p>
            <a:pPr marL="0" marR="0" lvl="0" indent="0" algn="just" defTabSz="457200" rtl="0" eaLnBrk="1" fontAlgn="auto" latinLnBrk="0" hangingPunct="1">
              <a:lnSpc>
                <a:spcPct val="90000"/>
              </a:lnSpc>
              <a:spcBef>
                <a:spcPct val="20000"/>
              </a:spcBef>
              <a:spcAft>
                <a:spcPts val="0"/>
              </a:spcAft>
              <a:buClrTx/>
              <a:buSzTx/>
              <a:buFontTx/>
              <a:buNone/>
              <a:tabLst/>
              <a:defRPr/>
            </a:pPr>
            <a:r>
              <a:rPr kumimoji="0" lang="es-ES" sz="2200" b="0" i="0" u="none" strike="noStrike" kern="1200" cap="none" spc="0" normalizeH="0" baseline="0" noProof="0" dirty="0" smtClean="0">
                <a:ln>
                  <a:noFill/>
                </a:ln>
                <a:solidFill>
                  <a:srgbClr val="000090"/>
                </a:solidFill>
                <a:effectLst/>
                <a:uLnTx/>
                <a:uFillTx/>
                <a:latin typeface="+mn-lt"/>
                <a:ea typeface="+mn-ea"/>
                <a:cs typeface="+mn-cs"/>
              </a:rPr>
              <a:t>Los recursos en PN representan el 35% de los recursos totales de la prioridad 3 y se reparten de la siguiente manera entre las Provincias:</a:t>
            </a:r>
          </a:p>
          <a:p>
            <a:pPr marL="0" marR="0" lvl="0" indent="0" algn="just" defTabSz="457200" rtl="0" eaLnBrk="1" fontAlgn="auto" latinLnBrk="0" hangingPunct="1">
              <a:lnSpc>
                <a:spcPct val="90000"/>
              </a:lnSpc>
              <a:spcBef>
                <a:spcPct val="20000"/>
              </a:spcBef>
              <a:spcAft>
                <a:spcPts val="0"/>
              </a:spcAft>
              <a:buClrTx/>
              <a:buSzTx/>
              <a:buFontTx/>
              <a:buNone/>
              <a:tabLst/>
              <a:defRPr/>
            </a:pPr>
            <a:endParaRPr lang="es-ES" sz="2200" dirty="0" smtClean="0">
              <a:solidFill>
                <a:srgbClr val="000090"/>
              </a:solidFill>
            </a:endParaRPr>
          </a:p>
          <a:p>
            <a:pPr marL="0" marR="0" lvl="0" indent="0" algn="just" defTabSz="457200" rtl="0" eaLnBrk="1" fontAlgn="auto" latinLnBrk="0" hangingPunct="1">
              <a:lnSpc>
                <a:spcPct val="90000"/>
              </a:lnSpc>
              <a:spcBef>
                <a:spcPct val="20000"/>
              </a:spcBef>
              <a:spcAft>
                <a:spcPts val="0"/>
              </a:spcAft>
              <a:buClrTx/>
              <a:buSzTx/>
              <a:buFontTx/>
              <a:buNone/>
              <a:tabLst/>
              <a:defRPr/>
            </a:pPr>
            <a:r>
              <a:rPr kumimoji="0" lang="es-ES" sz="1600" b="1" i="0" u="none" strike="noStrike" kern="1200" cap="none" spc="0" normalizeH="0" baseline="0" noProof="0" dirty="0" smtClean="0">
                <a:ln>
                  <a:noFill/>
                </a:ln>
                <a:solidFill>
                  <a:srgbClr val="000090"/>
                </a:solidFill>
                <a:effectLst/>
                <a:uLnTx/>
                <a:uFillTx/>
                <a:latin typeface="+mn-lt"/>
                <a:ea typeface="+mn-ea"/>
                <a:cs typeface="+mn-cs"/>
              </a:rPr>
              <a:t>(Total Programa:</a:t>
            </a:r>
          </a:p>
          <a:p>
            <a:pPr marL="0" marR="0" lvl="0" indent="0" algn="just" defTabSz="457200" rtl="0" eaLnBrk="1" fontAlgn="auto" latinLnBrk="0" hangingPunct="1">
              <a:lnSpc>
                <a:spcPct val="90000"/>
              </a:lnSpc>
              <a:spcBef>
                <a:spcPct val="20000"/>
              </a:spcBef>
              <a:spcAft>
                <a:spcPts val="0"/>
              </a:spcAft>
              <a:buClrTx/>
              <a:buSzTx/>
              <a:buFontTx/>
              <a:buNone/>
              <a:tabLst/>
              <a:defRPr/>
            </a:pPr>
            <a:r>
              <a:rPr lang="es-ES" sz="1600" b="1" dirty="0" smtClean="0">
                <a:solidFill>
                  <a:srgbClr val="000090"/>
                </a:solidFill>
              </a:rPr>
              <a:t>Aprox. 1,2 bl €)</a:t>
            </a:r>
            <a:endParaRPr kumimoji="0" lang="es-ES" sz="1600" b="1"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endParaRPr kumimoji="0" lang="es-ES" sz="22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just" defTabSz="457200" rtl="0" eaLnBrk="1" fontAlgn="auto" latinLnBrk="0" hangingPunct="1">
              <a:lnSpc>
                <a:spcPct val="90000"/>
              </a:lnSpc>
              <a:spcBef>
                <a:spcPct val="20000"/>
              </a:spcBef>
              <a:spcAft>
                <a:spcPts val="0"/>
              </a:spcAft>
              <a:buClrTx/>
              <a:buSzTx/>
              <a:buFontTx/>
              <a:buNone/>
              <a:tabLst/>
              <a:defRPr/>
            </a:pPr>
            <a:r>
              <a:rPr kumimoji="0" lang="es-ES" sz="2200" b="0" i="0" u="none" strike="noStrike" kern="1200" cap="none" spc="0" normalizeH="0" baseline="0" noProof="0" dirty="0" smtClean="0">
                <a:ln>
                  <a:noFill/>
                </a:ln>
                <a:solidFill>
                  <a:srgbClr val="000090"/>
                </a:solidFill>
                <a:effectLst/>
                <a:uLnTx/>
                <a:uFillTx/>
                <a:latin typeface="+mn-lt"/>
                <a:ea typeface="+mn-ea"/>
                <a:cs typeface="+mn-cs"/>
              </a:rPr>
              <a:t>Respecto a la dotación inicial, las Provincias de Módena, Bolonia, Forlì-Cesena y Rímini en la reformulación a mitad del período de programación, incrementaron los recursos destinados a PN.</a:t>
            </a:r>
          </a:p>
          <a:p>
            <a:pPr marL="0" marR="0" lvl="0" indent="0" algn="l" defTabSz="457200" rtl="0" eaLnBrk="1" fontAlgn="auto" latinLnBrk="0" hangingPunct="1">
              <a:lnSpc>
                <a:spcPct val="90000"/>
              </a:lnSpc>
              <a:spcBef>
                <a:spcPct val="20000"/>
              </a:spcBef>
              <a:spcAft>
                <a:spcPts val="0"/>
              </a:spcAft>
              <a:buClrTx/>
              <a:buSzTx/>
              <a:buFontTx/>
              <a:buNone/>
              <a:tabLst/>
              <a:defRPr/>
            </a:pPr>
            <a:endParaRPr kumimoji="0" lang="es-ES" sz="3000" b="0" i="0" u="none" strike="noStrike" kern="1200" cap="none" spc="0" normalizeH="0" baseline="0" noProof="0" dirty="0" smtClean="0">
              <a:ln>
                <a:noFill/>
              </a:ln>
              <a:solidFill>
                <a:srgbClr val="000090"/>
              </a:solidFill>
              <a:effectLst/>
              <a:uLnTx/>
              <a:uFillTx/>
              <a:latin typeface="+mn-lt"/>
              <a:ea typeface="+mn-ea"/>
              <a:cs typeface="+mn-cs"/>
            </a:endParaRPr>
          </a:p>
          <a:p>
            <a:pPr marL="0" marR="0" lvl="0" indent="0" algn="l" defTabSz="457200" rtl="0" eaLnBrk="1" fontAlgn="auto" latinLnBrk="0" hangingPunct="1">
              <a:lnSpc>
                <a:spcPct val="90000"/>
              </a:lnSpc>
              <a:spcBef>
                <a:spcPct val="20000"/>
              </a:spcBef>
              <a:spcAft>
                <a:spcPts val="0"/>
              </a:spcAft>
              <a:buClrTx/>
              <a:buSzTx/>
              <a:buFont typeface="Arial"/>
              <a:buChar char="•"/>
              <a:tabLst/>
              <a:defRPr/>
            </a:pPr>
            <a:endParaRPr kumimoji="0" lang="es-ES" sz="3000" b="0" i="0" u="none" strike="noStrike" kern="1200" cap="none" spc="0" normalizeH="0" baseline="0" noProof="0" dirty="0" smtClean="0">
              <a:ln>
                <a:noFill/>
              </a:ln>
              <a:solidFill>
                <a:srgbClr val="000090"/>
              </a:solidFill>
              <a:effectLst/>
              <a:uLnTx/>
              <a:uFillTx/>
              <a:latin typeface="+mn-lt"/>
              <a:ea typeface="+mn-ea"/>
              <a:cs typeface="+mn-cs"/>
            </a:endParaRPr>
          </a:p>
        </p:txBody>
      </p:sp>
      <p:pic>
        <p:nvPicPr>
          <p:cNvPr id="8" name="Picture 2"/>
          <p:cNvPicPr>
            <a:picLocks noChangeAspect="1" noChangeArrowheads="1"/>
          </p:cNvPicPr>
          <p:nvPr/>
        </p:nvPicPr>
        <p:blipFill>
          <a:blip r:embed="rId5"/>
          <a:srcRect/>
          <a:stretch>
            <a:fillRect/>
          </a:stretch>
        </p:blipFill>
        <p:spPr bwMode="auto">
          <a:xfrm>
            <a:off x="2557478" y="1552574"/>
            <a:ext cx="4084622" cy="37052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12</a:t>
            </a:fld>
            <a:endParaRPr lang="it-IT" dirty="0"/>
          </a:p>
        </p:txBody>
      </p:sp>
      <p:sp>
        <p:nvSpPr>
          <p:cNvPr id="7" name="Titolo 1"/>
          <p:cNvSpPr>
            <a:spLocks noGrp="1"/>
          </p:cNvSpPr>
          <p:nvPr>
            <p:ph type="title" idx="4294967295"/>
          </p:nvPr>
        </p:nvSpPr>
        <p:spPr>
          <a:xfrm>
            <a:off x="1727200" y="19682"/>
            <a:ext cx="5191455" cy="920118"/>
          </a:xfrm>
        </p:spPr>
        <p:txBody>
          <a:bodyPr rtlCol="0">
            <a:normAutofit/>
          </a:bodyPr>
          <a:lstStyle/>
          <a:p>
            <a:pPr eaLnBrk="1" fontAlgn="auto" hangingPunct="1">
              <a:spcAft>
                <a:spcPts val="0"/>
              </a:spcAft>
              <a:defRPr/>
            </a:pPr>
            <a:r>
              <a:rPr lang="es-ES" sz="2400" b="1" dirty="0" smtClean="0">
                <a:solidFill>
                  <a:srgbClr val="002060"/>
                </a:solidFill>
              </a:rPr>
              <a:t>La </a:t>
            </a:r>
            <a:r>
              <a:rPr lang="es-ES" sz="2400" b="1" i="1" dirty="0" smtClean="0">
                <a:solidFill>
                  <a:srgbClr val="002060"/>
                </a:solidFill>
              </a:rPr>
              <a:t>gobernanza</a:t>
            </a:r>
            <a:r>
              <a:rPr lang="es-ES" sz="2400" b="1" dirty="0" smtClean="0">
                <a:solidFill>
                  <a:srgbClr val="002060"/>
                </a:solidFill>
              </a:rPr>
              <a:t> del proceso: papel del sector publico</a:t>
            </a:r>
            <a:endParaRPr lang="es-ES" sz="2400" b="1" dirty="0" smtClean="0">
              <a:solidFill>
                <a:srgbClr val="002060"/>
              </a:solidFill>
              <a:latin typeface="+mn-lt"/>
            </a:endParaRPr>
          </a:p>
        </p:txBody>
      </p:sp>
      <p:sp>
        <p:nvSpPr>
          <p:cNvPr id="8" name="Segnaposto contenuto 2"/>
          <p:cNvSpPr txBox="1">
            <a:spLocks/>
          </p:cNvSpPr>
          <p:nvPr/>
        </p:nvSpPr>
        <p:spPr>
          <a:xfrm>
            <a:off x="395288" y="1196975"/>
            <a:ext cx="8229600" cy="4492625"/>
          </a:xfrm>
          <a:prstGeom prst="rect">
            <a:avLst/>
          </a:prstGeom>
        </p:spPr>
        <p:txBody>
          <a:bodyPr vert="horz" lIns="91440" tIns="45720" rIns="91440" bIns="45720" rtlCol="0">
            <a:noAutofit/>
          </a:bodyPr>
          <a:lstStyle/>
          <a:p>
            <a:pPr marL="342900" lvl="0" indent="-342900" algn="just">
              <a:lnSpc>
                <a:spcPct val="150000"/>
              </a:lnSpc>
              <a:spcBef>
                <a:spcPct val="20000"/>
              </a:spcBef>
              <a:spcAft>
                <a:spcPts val="1200"/>
              </a:spcAft>
            </a:pPr>
            <a:r>
              <a:rPr kumimoji="0" lang="es-ES" sz="2200" b="1" i="0" u="none" strike="noStrike" kern="1200" cap="none" spc="0" normalizeH="0" baseline="0" noProof="0" dirty="0" smtClean="0">
                <a:ln>
                  <a:noFill/>
                </a:ln>
                <a:solidFill>
                  <a:srgbClr val="000090"/>
                </a:solidFill>
                <a:effectLst/>
                <a:uLnTx/>
                <a:uFillTx/>
                <a:latin typeface="+mn-lt"/>
                <a:ea typeface="+mn-ea"/>
                <a:cs typeface="+mn-cs"/>
              </a:rPr>
              <a:t>La Región </a:t>
            </a:r>
            <a:r>
              <a:rPr kumimoji="0" lang="es-ES" sz="2200" b="0" i="0" u="none" strike="noStrike" kern="1200" cap="none" spc="0" normalizeH="0" baseline="0" noProof="0" dirty="0" smtClean="0">
                <a:ln>
                  <a:noFill/>
                </a:ln>
                <a:solidFill>
                  <a:srgbClr val="000090"/>
                </a:solidFill>
                <a:effectLst/>
                <a:uLnTx/>
                <a:uFillTx/>
                <a:latin typeface="+mn-lt"/>
                <a:ea typeface="+mn-ea"/>
                <a:cs typeface="+mn-cs"/>
              </a:rPr>
              <a:t>define: todas las </a:t>
            </a:r>
            <a:r>
              <a:rPr kumimoji="0" lang="es-ES" sz="2200" b="1" i="0" u="none" strike="noStrike" kern="1200" cap="none" spc="0" normalizeH="0" baseline="0" noProof="0" dirty="0" smtClean="0">
                <a:ln>
                  <a:noFill/>
                </a:ln>
                <a:solidFill>
                  <a:srgbClr val="000090"/>
                </a:solidFill>
                <a:effectLst/>
                <a:uLnTx/>
                <a:uFillTx/>
                <a:latin typeface="+mn-lt"/>
                <a:ea typeface="+mn-ea"/>
                <a:cs typeface="+mn-cs"/>
              </a:rPr>
              <a:t>fases del procedimiento de PN, </a:t>
            </a:r>
            <a:r>
              <a:rPr kumimoji="0" lang="es-ES" sz="2200" b="0" i="0" u="none" strike="noStrike" kern="1200" cap="none" spc="0" normalizeH="0" baseline="0" noProof="0" dirty="0" smtClean="0">
                <a:ln>
                  <a:noFill/>
                </a:ln>
                <a:solidFill>
                  <a:srgbClr val="000090"/>
                </a:solidFill>
                <a:effectLst/>
                <a:uLnTx/>
                <a:uFillTx/>
                <a:latin typeface="+mn-lt"/>
                <a:ea typeface="+mn-ea"/>
                <a:cs typeface="+mn-cs"/>
              </a:rPr>
              <a:t>los </a:t>
            </a:r>
            <a:r>
              <a:rPr kumimoji="0" lang="es-ES" sz="2200" b="1" i="0" u="none" strike="noStrike" kern="1200" cap="none" spc="0" normalizeH="0" baseline="0" noProof="0" dirty="0" smtClean="0">
                <a:ln>
                  <a:noFill/>
                </a:ln>
                <a:solidFill>
                  <a:srgbClr val="000090"/>
                </a:solidFill>
                <a:effectLst/>
                <a:uLnTx/>
                <a:uFillTx/>
                <a:latin typeface="+mn-lt"/>
                <a:ea typeface="+mn-ea"/>
                <a:cs typeface="+mn-cs"/>
              </a:rPr>
              <a:t>criterios de selección </a:t>
            </a:r>
            <a:r>
              <a:rPr kumimoji="0" lang="es-ES" sz="2200" b="0" i="0" u="none" strike="noStrike" kern="1200" cap="none" spc="0" normalizeH="0" baseline="0" noProof="0" dirty="0" smtClean="0">
                <a:ln>
                  <a:noFill/>
                </a:ln>
                <a:solidFill>
                  <a:srgbClr val="000090"/>
                </a:solidFill>
                <a:effectLst/>
                <a:uLnTx/>
                <a:uFillTx/>
                <a:latin typeface="+mn-lt"/>
                <a:ea typeface="+mn-ea"/>
                <a:cs typeface="+mn-cs"/>
              </a:rPr>
              <a:t>como</a:t>
            </a:r>
            <a:r>
              <a:rPr kumimoji="0" lang="es-ES" sz="2200" b="0" i="0" u="none" strike="noStrike" kern="1200" cap="none" spc="0" normalizeH="0" noProof="0" dirty="0" smtClean="0">
                <a:ln>
                  <a:noFill/>
                </a:ln>
                <a:solidFill>
                  <a:srgbClr val="000090"/>
                </a:solidFill>
                <a:effectLst/>
                <a:uLnTx/>
                <a:uFillTx/>
                <a:latin typeface="+mn-lt"/>
                <a:ea typeface="+mn-ea"/>
                <a:cs typeface="+mn-cs"/>
              </a:rPr>
              <a:t> referencia </a:t>
            </a:r>
            <a:r>
              <a:rPr lang="es-ES" sz="2200" dirty="0" smtClean="0">
                <a:solidFill>
                  <a:srgbClr val="000090"/>
                </a:solidFill>
              </a:rPr>
              <a:t>y </a:t>
            </a:r>
            <a:r>
              <a:rPr kumimoji="0" lang="es-ES" sz="2200" b="0" i="0" u="none" strike="noStrike" kern="1200" cap="none" spc="0" normalizeH="0" baseline="0" noProof="0" dirty="0" smtClean="0">
                <a:ln>
                  <a:noFill/>
                </a:ln>
                <a:solidFill>
                  <a:srgbClr val="000090"/>
                </a:solidFill>
                <a:effectLst/>
                <a:uLnTx/>
                <a:uFillTx/>
                <a:latin typeface="+mn-lt"/>
                <a:ea typeface="+mn-ea"/>
                <a:cs typeface="+mn-cs"/>
              </a:rPr>
              <a:t>el </a:t>
            </a:r>
            <a:r>
              <a:rPr kumimoji="0" lang="es-ES" sz="2200" b="1" i="0" u="none" strike="noStrike" kern="1200" cap="none" spc="0" normalizeH="0" baseline="0" noProof="0" dirty="0" smtClean="0">
                <a:ln>
                  <a:noFill/>
                </a:ln>
                <a:solidFill>
                  <a:srgbClr val="000090"/>
                </a:solidFill>
                <a:effectLst/>
                <a:uLnTx/>
                <a:uFillTx/>
                <a:latin typeface="+mn-lt"/>
                <a:ea typeface="+mn-ea"/>
                <a:cs typeface="+mn-cs"/>
              </a:rPr>
              <a:t>esquema</a:t>
            </a:r>
            <a:r>
              <a:rPr kumimoji="0" lang="es-ES" sz="2200" b="0" i="0" u="none" strike="noStrike" kern="1200" cap="none" spc="0" normalizeH="0" baseline="0" noProof="0" dirty="0" smtClean="0">
                <a:ln>
                  <a:noFill/>
                </a:ln>
                <a:solidFill>
                  <a:srgbClr val="000090"/>
                </a:solidFill>
                <a:effectLst/>
                <a:uLnTx/>
                <a:uFillTx/>
                <a:latin typeface="+mn-lt"/>
                <a:ea typeface="+mn-ea"/>
                <a:cs typeface="+mn-cs"/>
              </a:rPr>
              <a:t> de Pacto a adoptarse </a:t>
            </a:r>
            <a:r>
              <a:rPr lang="es-ES" sz="2200" dirty="0" smtClean="0">
                <a:solidFill>
                  <a:srgbClr val="000090"/>
                </a:solidFill>
              </a:rPr>
              <a:t>para las Provincias </a:t>
            </a:r>
            <a:r>
              <a:rPr kumimoji="0" lang="es-ES" sz="2200" b="0" i="0" u="none" strike="noStrike" kern="1200" cap="none" spc="0" normalizeH="0" baseline="0" noProof="0" dirty="0" smtClean="0">
                <a:ln>
                  <a:noFill/>
                </a:ln>
                <a:solidFill>
                  <a:srgbClr val="000090"/>
                </a:solidFill>
                <a:effectLst/>
                <a:uLnTx/>
                <a:uFillTx/>
                <a:latin typeface="+mn-lt"/>
                <a:ea typeface="+mn-ea"/>
                <a:cs typeface="+mn-cs"/>
              </a:rPr>
              <a:t>.</a:t>
            </a:r>
          </a:p>
          <a:p>
            <a:pPr marL="342900" lvl="0" indent="-342900" algn="just">
              <a:lnSpc>
                <a:spcPct val="150000"/>
              </a:lnSpc>
              <a:spcBef>
                <a:spcPct val="20000"/>
              </a:spcBef>
            </a:pPr>
            <a:r>
              <a:rPr lang="es-ES" sz="2200" b="1" dirty="0" smtClean="0">
                <a:solidFill>
                  <a:srgbClr val="000090"/>
                </a:solidFill>
              </a:rPr>
              <a:t>La Provincia: </a:t>
            </a:r>
            <a:r>
              <a:rPr lang="es-ES" sz="2200" dirty="0" smtClean="0">
                <a:solidFill>
                  <a:srgbClr val="000090"/>
                </a:solidFill>
              </a:rPr>
              <a:t>dicta el </a:t>
            </a:r>
            <a:r>
              <a:rPr lang="es-ES" sz="2200" b="1" dirty="0" smtClean="0">
                <a:solidFill>
                  <a:srgbClr val="000090"/>
                </a:solidFill>
              </a:rPr>
              <a:t>aviso público </a:t>
            </a:r>
            <a:r>
              <a:rPr lang="es-ES" sz="2200" dirty="0" smtClean="0">
                <a:solidFill>
                  <a:srgbClr val="000090"/>
                </a:solidFill>
              </a:rPr>
              <a:t>para la “llamada de proyectos” (recursos financieros y objetivos que se pretende cubrir, criterios de selección de propuestas); efectúa el </a:t>
            </a:r>
            <a:r>
              <a:rPr lang="es-ES" sz="2200" b="1" dirty="0" smtClean="0">
                <a:solidFill>
                  <a:srgbClr val="000090"/>
                </a:solidFill>
              </a:rPr>
              <a:t>expediente de admisibilidad tècnica </a:t>
            </a:r>
            <a:r>
              <a:rPr lang="es-ES" sz="2200" dirty="0" smtClean="0">
                <a:solidFill>
                  <a:srgbClr val="000090"/>
                </a:solidFill>
              </a:rPr>
              <a:t>(max 75 días), convoca la </a:t>
            </a:r>
            <a:r>
              <a:rPr lang="es-ES" sz="2200" b="1" dirty="0" smtClean="0">
                <a:solidFill>
                  <a:srgbClr val="000090"/>
                </a:solidFill>
              </a:rPr>
              <a:t>Conferencia de concertación </a:t>
            </a:r>
            <a:r>
              <a:rPr lang="es-ES" sz="2200" dirty="0" smtClean="0">
                <a:solidFill>
                  <a:srgbClr val="000090"/>
                </a:solidFill>
              </a:rPr>
              <a:t>(max 15 dias).</a:t>
            </a:r>
            <a:endParaRPr kumimoji="0" lang="es-ES" sz="2200" i="0" u="none" strike="noStrike" kern="1200" cap="none" spc="0" normalizeH="0" baseline="0" noProof="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13</a:t>
            </a:fld>
            <a:endParaRPr lang="it-IT" dirty="0"/>
          </a:p>
        </p:txBody>
      </p:sp>
      <p:sp>
        <p:nvSpPr>
          <p:cNvPr id="7" name="Titolo 1"/>
          <p:cNvSpPr txBox="1">
            <a:spLocks/>
          </p:cNvSpPr>
          <p:nvPr/>
        </p:nvSpPr>
        <p:spPr bwMode="auto">
          <a:xfrm>
            <a:off x="254000" y="-143441"/>
            <a:ext cx="8229600" cy="858837"/>
          </a:xfrm>
          <a:prstGeom prst="rect">
            <a:avLst/>
          </a:prstGeom>
          <a:noFill/>
          <a:ln w="9525">
            <a:noFill/>
            <a:miter lim="800000"/>
            <a:headEnd/>
            <a:tailEnd/>
          </a:ln>
          <a:effectLst/>
        </p:spPr>
        <p:txBody>
          <a:bodyPr anchor="ctr"/>
          <a:lstStyle/>
          <a:p>
            <a:pPr algn="ctr" fontAlgn="auto">
              <a:spcBef>
                <a:spcPts val="0"/>
              </a:spcBef>
              <a:spcAft>
                <a:spcPts val="0"/>
              </a:spcAft>
              <a:defRPr/>
            </a:pPr>
            <a:r>
              <a:rPr lang="es-ES" sz="2800" b="1" dirty="0" smtClean="0">
                <a:solidFill>
                  <a:srgbClr val="002060"/>
                </a:solidFill>
                <a:latin typeface="+mj-lt"/>
              </a:rPr>
              <a:t>La Conferencia de concertación provincial</a:t>
            </a:r>
            <a:endParaRPr lang="es-ES" sz="2800" b="1" kern="0" dirty="0">
              <a:solidFill>
                <a:srgbClr val="002060"/>
              </a:solidFill>
              <a:latin typeface="Baskerville Old Face" pitchFamily="18" charset="0"/>
              <a:ea typeface="+mj-ea"/>
              <a:cs typeface="+mj-cs"/>
            </a:endParaRPr>
          </a:p>
        </p:txBody>
      </p:sp>
      <p:sp>
        <p:nvSpPr>
          <p:cNvPr id="8" name="Segnaposto contenuto 2"/>
          <p:cNvSpPr txBox="1">
            <a:spLocks/>
          </p:cNvSpPr>
          <p:nvPr/>
        </p:nvSpPr>
        <p:spPr>
          <a:xfrm>
            <a:off x="202540" y="487363"/>
            <a:ext cx="8695728" cy="5888038"/>
          </a:xfrm>
          <a:prstGeom prst="rect">
            <a:avLst/>
          </a:prstGeom>
        </p:spPr>
        <p:txBody>
          <a:bodyPr vert="horz" lIns="91440" tIns="45720" rIns="91440" bIns="45720" rtlCol="0">
            <a:noAutofit/>
          </a:bodyPr>
          <a:lstStyle/>
          <a:p>
            <a:pPr marL="457200" marR="0" lvl="0" indent="-457200" algn="just" defTabSz="457200" rtl="0" eaLnBrk="1" fontAlgn="auto" latinLnBrk="0" hangingPunct="1">
              <a:lnSpc>
                <a:spcPct val="150000"/>
              </a:lnSpc>
              <a:spcBef>
                <a:spcPct val="20000"/>
              </a:spcBef>
              <a:spcAft>
                <a:spcPts val="0"/>
              </a:spcAft>
              <a:buClrTx/>
              <a:buSzTx/>
              <a:buFontTx/>
              <a:buNone/>
              <a:tabLst/>
              <a:defRPr/>
            </a:pPr>
            <a:r>
              <a:rPr lang="es-ES" dirty="0" smtClean="0">
                <a:solidFill>
                  <a:srgbClr val="000090"/>
                </a:solidFill>
              </a:rPr>
              <a:t>P</a:t>
            </a:r>
            <a:r>
              <a:rPr kumimoji="0" lang="es-ES" b="0" i="0" u="none" strike="noStrike" kern="1200" cap="none" spc="0" normalizeH="0" baseline="0" noProof="0" dirty="0" smtClean="0">
                <a:ln>
                  <a:noFill/>
                </a:ln>
                <a:solidFill>
                  <a:srgbClr val="000090"/>
                </a:solidFill>
                <a:effectLst/>
                <a:uLnTx/>
                <a:uFillTx/>
                <a:latin typeface="+mn-lt"/>
                <a:ea typeface="+mn-ea"/>
                <a:cs typeface="+mn-cs"/>
              </a:rPr>
              <a:t>residida por la Provincia, incluye los representantes legales de los titulares de proyectos admisibles y demàs organizaciones del partenariado económico-social (incl. Region/Munis). Funciones:</a:t>
            </a:r>
          </a:p>
          <a:p>
            <a:pPr marL="457200" marR="0" lvl="0" indent="-457200" algn="just" defTabSz="457200" rtl="0" eaLnBrk="1" fontAlgn="auto" latinLnBrk="0" hangingPunct="1">
              <a:lnSpc>
                <a:spcPct val="150000"/>
              </a:lnSpc>
              <a:spcBef>
                <a:spcPct val="20000"/>
              </a:spcBef>
              <a:spcAft>
                <a:spcPts val="0"/>
              </a:spcAft>
              <a:buClrTx/>
              <a:buSzTx/>
              <a:buFontTx/>
              <a:buAutoNum type="arabicPeriod"/>
              <a:tabLst/>
              <a:defRPr/>
            </a:pPr>
            <a:r>
              <a:rPr kumimoji="0" lang="es-ES" b="1" i="0" u="none" strike="noStrike" kern="1200" cap="none" spc="0" normalizeH="0" baseline="0" noProof="0" dirty="0" smtClean="0">
                <a:ln>
                  <a:noFill/>
                </a:ln>
                <a:solidFill>
                  <a:srgbClr val="000090"/>
                </a:solidFill>
                <a:effectLst/>
                <a:uLnTx/>
                <a:uFillTx/>
                <a:latin typeface="+mn-lt"/>
                <a:ea typeface="+mn-ea"/>
                <a:cs typeface="+mn-cs"/>
              </a:rPr>
              <a:t>Pondera los criterios </a:t>
            </a:r>
            <a:r>
              <a:rPr kumimoji="0" lang="es-ES" b="0" i="0" u="none" strike="noStrike" kern="1200" cap="none" spc="0" normalizeH="0" baseline="0" noProof="0" dirty="0" smtClean="0">
                <a:ln>
                  <a:noFill/>
                </a:ln>
                <a:solidFill>
                  <a:srgbClr val="000090"/>
                </a:solidFill>
                <a:effectLst/>
                <a:uLnTx/>
                <a:uFillTx/>
                <a:latin typeface="+mn-lt"/>
                <a:ea typeface="+mn-ea"/>
                <a:cs typeface="+mn-cs"/>
              </a:rPr>
              <a:t>de prioridad para la evaluación de los proyectos admisibles;</a:t>
            </a:r>
          </a:p>
          <a:p>
            <a:pPr marL="457200" marR="0" lvl="0" indent="-457200" algn="just" defTabSz="457200" rtl="0" eaLnBrk="1" fontAlgn="auto" latinLnBrk="0" hangingPunct="1">
              <a:lnSpc>
                <a:spcPct val="150000"/>
              </a:lnSpc>
              <a:spcBef>
                <a:spcPct val="20000"/>
              </a:spcBef>
              <a:spcAft>
                <a:spcPts val="0"/>
              </a:spcAft>
              <a:buClrTx/>
              <a:buSzTx/>
              <a:buFontTx/>
              <a:buAutoNum type="arabicPeriod"/>
              <a:tabLst/>
              <a:defRPr/>
            </a:pPr>
            <a:r>
              <a:rPr kumimoji="0" lang="es-ES" b="1" i="0" u="none" strike="noStrike" kern="1200" cap="none" spc="0" normalizeH="0" baseline="0" noProof="0" dirty="0" smtClean="0">
                <a:ln>
                  <a:noFill/>
                </a:ln>
                <a:solidFill>
                  <a:srgbClr val="000090"/>
                </a:solidFill>
                <a:effectLst/>
                <a:uLnTx/>
                <a:uFillTx/>
                <a:latin typeface="+mn-lt"/>
                <a:ea typeface="+mn-ea"/>
                <a:cs typeface="+mn-cs"/>
              </a:rPr>
              <a:t>Establece reglas comunes </a:t>
            </a:r>
            <a:r>
              <a:rPr kumimoji="0" lang="es-ES" b="0" i="0" u="none" strike="noStrike" kern="1200" cap="none" spc="0" normalizeH="0" baseline="0" noProof="0" dirty="0" smtClean="0">
                <a:ln>
                  <a:noFill/>
                </a:ln>
                <a:solidFill>
                  <a:srgbClr val="000090"/>
                </a:solidFill>
                <a:effectLst/>
                <a:uLnTx/>
                <a:uFillTx/>
                <a:latin typeface="+mn-lt"/>
                <a:ea typeface="+mn-ea"/>
                <a:cs typeface="+mn-cs"/>
              </a:rPr>
              <a:t>de realización de los proyectos seleccionados;</a:t>
            </a:r>
          </a:p>
          <a:p>
            <a:pPr marL="457200" marR="0" lvl="0" indent="-457200" algn="just" defTabSz="457200" rtl="0" eaLnBrk="1" fontAlgn="auto" latinLnBrk="0" hangingPunct="1">
              <a:lnSpc>
                <a:spcPct val="150000"/>
              </a:lnSpc>
              <a:spcBef>
                <a:spcPct val="20000"/>
              </a:spcBef>
              <a:spcAft>
                <a:spcPts val="0"/>
              </a:spcAft>
              <a:buClrTx/>
              <a:buSzTx/>
              <a:buFontTx/>
              <a:buAutoNum type="arabicPeriod"/>
              <a:tabLst/>
              <a:defRPr/>
            </a:pPr>
            <a:r>
              <a:rPr lang="es-ES" b="1" dirty="0" smtClean="0">
                <a:solidFill>
                  <a:srgbClr val="000090"/>
                </a:solidFill>
              </a:rPr>
              <a:t>Redacta el Pacto</a:t>
            </a:r>
            <a:r>
              <a:rPr lang="es-ES" dirty="0" smtClean="0">
                <a:solidFill>
                  <a:srgbClr val="000090"/>
                </a:solidFill>
              </a:rPr>
              <a:t>, para cada Medida/Acción los proyectos valorados con resultado positivo con la correspondiente previsión de gasto, tiempos de realización, etc.</a:t>
            </a:r>
          </a:p>
          <a:p>
            <a:pPr marL="457200" marR="0" lvl="0" indent="-457200" algn="just" defTabSz="457200" rtl="0" eaLnBrk="1" fontAlgn="auto" latinLnBrk="0" hangingPunct="1">
              <a:lnSpc>
                <a:spcPct val="150000"/>
              </a:lnSpc>
              <a:spcBef>
                <a:spcPct val="20000"/>
              </a:spcBef>
              <a:spcAft>
                <a:spcPts val="0"/>
              </a:spcAft>
              <a:buClrTx/>
              <a:buSzTx/>
              <a:buFontTx/>
              <a:buAutoNum type="arabicPeriod"/>
              <a:tabLst/>
              <a:defRPr/>
            </a:pPr>
            <a:r>
              <a:rPr lang="es-ES" b="1" dirty="0" smtClean="0">
                <a:solidFill>
                  <a:srgbClr val="000090"/>
                </a:solidFill>
              </a:rPr>
              <a:t>Firma el Pacto y promueve su ratificación </a:t>
            </a:r>
            <a:r>
              <a:rPr lang="es-ES" dirty="0" smtClean="0">
                <a:solidFill>
                  <a:srgbClr val="000090"/>
                </a:solidFill>
              </a:rPr>
              <a:t>por parte de los Órganos competentes (consejos munic/de admin.) de los  Entes/Sociedades relevantes (max 45 días) </a:t>
            </a:r>
          </a:p>
          <a:p>
            <a:pPr marL="457200" marR="0" lvl="0" indent="-457200" algn="just" defTabSz="457200" rtl="0" eaLnBrk="1" fontAlgn="auto" latinLnBrk="0" hangingPunct="1">
              <a:lnSpc>
                <a:spcPct val="150000"/>
              </a:lnSpc>
              <a:spcBef>
                <a:spcPct val="20000"/>
              </a:spcBef>
              <a:spcAft>
                <a:spcPts val="0"/>
              </a:spcAft>
              <a:buClrTx/>
              <a:buSzTx/>
              <a:tabLst/>
              <a:defRPr/>
            </a:pPr>
            <a:r>
              <a:rPr lang="es-ES" dirty="0" smtClean="0">
                <a:solidFill>
                  <a:srgbClr val="000090"/>
                </a:solidFill>
              </a:rPr>
              <a:t>Luego de eso</a:t>
            </a:r>
          </a:p>
          <a:p>
            <a:pPr marL="457200" indent="-457200" algn="just">
              <a:lnSpc>
                <a:spcPct val="150000"/>
              </a:lnSpc>
              <a:spcBef>
                <a:spcPct val="20000"/>
              </a:spcBef>
            </a:pPr>
            <a:r>
              <a:rPr lang="es-ES" b="1" dirty="0" smtClean="0">
                <a:solidFill>
                  <a:srgbClr val="000090"/>
                </a:solidFill>
              </a:rPr>
              <a:t>5.	Recibe los proyectos ejecutivos con la indicación de la cobertura financiera correspondiente (max 90 días después de la firma del Pacto.</a:t>
            </a:r>
          </a:p>
          <a:p>
            <a:pPr marL="457200" indent="-457200" algn="just">
              <a:lnSpc>
                <a:spcPct val="150000"/>
              </a:lnSpc>
              <a:spcBef>
                <a:spcPct val="20000"/>
              </a:spcBef>
            </a:pPr>
            <a:r>
              <a:rPr lang="es-ES" b="1" dirty="0" smtClean="0">
                <a:solidFill>
                  <a:srgbClr val="000090"/>
                </a:solidFill>
              </a:rPr>
              <a:t>6.	Concede la contribución </a:t>
            </a:r>
            <a:r>
              <a:rPr lang="es-ES" dirty="0" smtClean="0">
                <a:solidFill>
                  <a:srgbClr val="000090"/>
                </a:solidFill>
              </a:rPr>
              <a:t>tras la tramitación de la documentación del proyecto ejecutivo dentro de los 45 días siguientes a la recepción del proyecto  ejecutivo.</a:t>
            </a:r>
          </a:p>
          <a:p>
            <a:pPr marL="457200" marR="0" lvl="0" indent="-457200" algn="just" defTabSz="457200" rtl="0" eaLnBrk="1" fontAlgn="auto" latinLnBrk="0" hangingPunct="1">
              <a:lnSpc>
                <a:spcPct val="150000"/>
              </a:lnSpc>
              <a:spcBef>
                <a:spcPct val="20000"/>
              </a:spcBef>
              <a:spcAft>
                <a:spcPts val="0"/>
              </a:spcAft>
              <a:buClrTx/>
              <a:buSzTx/>
              <a:buFontTx/>
              <a:buAutoNum type="arabicPeriod"/>
              <a:tabLst/>
              <a:defRPr/>
            </a:pPr>
            <a:endParaRPr lang="es-ES" dirty="0" smtClean="0">
              <a:solidFill>
                <a:srgbClr val="000090"/>
              </a:solidFill>
            </a:endParaRPr>
          </a:p>
          <a:p>
            <a:pPr marL="457200" marR="0" lvl="0" indent="-457200" algn="just" defTabSz="457200" rtl="0" eaLnBrk="1" fontAlgn="auto" latinLnBrk="0" hangingPunct="1">
              <a:lnSpc>
                <a:spcPct val="150000"/>
              </a:lnSpc>
              <a:spcBef>
                <a:spcPct val="20000"/>
              </a:spcBef>
              <a:spcAft>
                <a:spcPts val="0"/>
              </a:spcAft>
              <a:buClrTx/>
              <a:buSzTx/>
              <a:buFontTx/>
              <a:buAutoNum type="arabicPeriod"/>
              <a:tabLst/>
              <a:defRPr/>
            </a:pPr>
            <a:endParaRPr lang="es-ES" dirty="0" smtClean="0">
              <a:solidFill>
                <a:srgbClr val="00009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14</a:t>
            </a:fld>
            <a:endParaRPr lang="it-IT" dirty="0"/>
          </a:p>
        </p:txBody>
      </p:sp>
      <p:sp>
        <p:nvSpPr>
          <p:cNvPr id="7" name="Text Box 3"/>
          <p:cNvSpPr txBox="1">
            <a:spLocks noChangeArrowheads="1"/>
          </p:cNvSpPr>
          <p:nvPr/>
        </p:nvSpPr>
        <p:spPr bwMode="auto">
          <a:xfrm>
            <a:off x="1717344" y="162557"/>
            <a:ext cx="4835856" cy="523875"/>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 sz="2800" b="1" dirty="0" smtClean="0">
                <a:solidFill>
                  <a:srgbClr val="002060"/>
                </a:solidFill>
                <a:latin typeface="+mj-lt"/>
                <a:ea typeface="+mj-ea"/>
                <a:cs typeface="+mj-cs"/>
              </a:rPr>
              <a:t>Luces y sombras…</a:t>
            </a:r>
          </a:p>
        </p:txBody>
      </p:sp>
      <p:sp>
        <p:nvSpPr>
          <p:cNvPr id="8" name="Segnaposto contenuto 2"/>
          <p:cNvSpPr txBox="1">
            <a:spLocks/>
          </p:cNvSpPr>
          <p:nvPr/>
        </p:nvSpPr>
        <p:spPr>
          <a:xfrm>
            <a:off x="202540" y="686432"/>
            <a:ext cx="8695728" cy="5984875"/>
          </a:xfrm>
          <a:prstGeom prst="rect">
            <a:avLst/>
          </a:prstGeom>
        </p:spPr>
        <p:txBody>
          <a:bodyPr vert="horz" lIns="91440" tIns="45720" rIns="91440" bIns="45720" rtlCol="0">
            <a:noAutofit/>
          </a:bodyPr>
          <a:lstStyle/>
          <a:p>
            <a:pPr marL="342900" marR="0" lvl="0" indent="-342900" algn="just" defTabSz="457200" rtl="0" eaLnBrk="1" fontAlgn="auto" latinLnBrk="0" hangingPunct="1">
              <a:lnSpc>
                <a:spcPct val="100000"/>
              </a:lnSpc>
              <a:spcBef>
                <a:spcPct val="20000"/>
              </a:spcBef>
              <a:spcAft>
                <a:spcPts val="0"/>
              </a:spcAft>
              <a:buClrTx/>
              <a:buSzTx/>
              <a:tabLst/>
              <a:defRPr/>
            </a:pPr>
            <a:r>
              <a:rPr kumimoji="0" lang="es-ES" b="1" i="0" u="none" strike="noStrike" kern="1200" cap="none" spc="0" normalizeH="0" baseline="0" noProof="0" dirty="0" smtClean="0">
                <a:ln>
                  <a:noFill/>
                </a:ln>
                <a:solidFill>
                  <a:srgbClr val="000090"/>
                </a:solidFill>
                <a:effectLst/>
                <a:uLnTx/>
                <a:uFillTx/>
                <a:latin typeface="+mn-lt"/>
                <a:ea typeface="+mn-ea"/>
                <a:cs typeface="+mn-cs"/>
              </a:rPr>
              <a:t>Luces</a:t>
            </a:r>
          </a:p>
          <a:p>
            <a:pPr marL="342900" marR="0" lvl="0" indent="-342900" algn="just" defTabSz="457200" rtl="0" eaLnBrk="1" fontAlgn="auto" latinLnBrk="0" hangingPunct="1">
              <a:lnSpc>
                <a:spcPct val="100000"/>
              </a:lnSpc>
              <a:spcBef>
                <a:spcPct val="20000"/>
              </a:spcBef>
              <a:buClrTx/>
              <a:buSzTx/>
              <a:buFont typeface="Arial"/>
              <a:buChar char="•"/>
              <a:tabLst/>
              <a:defRPr/>
            </a:pPr>
            <a:r>
              <a:rPr kumimoji="0" lang="es-ES" b="0" i="0" u="none" strike="noStrike" kern="1200" cap="none" spc="0" normalizeH="0" baseline="0" noProof="0" dirty="0" smtClean="0">
                <a:ln>
                  <a:noFill/>
                </a:ln>
                <a:solidFill>
                  <a:srgbClr val="000090"/>
                </a:solidFill>
                <a:effectLst/>
                <a:uLnTx/>
                <a:uFillTx/>
                <a:latin typeface="+mn-lt"/>
                <a:ea typeface="+mn-ea"/>
                <a:cs typeface="+mn-cs"/>
              </a:rPr>
              <a:t>Formalización de una práctica consolidada (programación 2000-2006) donde los Entes Territoriales negociaban con las Provincias (pre-convocatoria) algunas medidas públicas;</a:t>
            </a:r>
            <a:endParaRPr lang="es-ES" dirty="0" smtClean="0">
              <a:solidFill>
                <a:srgbClr val="000090"/>
              </a:solidFill>
            </a:endParaRPr>
          </a:p>
          <a:p>
            <a:pPr marL="342900" marR="0" lvl="0" indent="-342900" algn="just" defTabSz="457200" rtl="0" eaLnBrk="1" fontAlgn="auto" latinLnBrk="0" hangingPunct="1">
              <a:lnSpc>
                <a:spcPct val="100000"/>
              </a:lnSpc>
              <a:spcBef>
                <a:spcPct val="20000"/>
              </a:spcBef>
              <a:buClrTx/>
              <a:buSzTx/>
              <a:buFont typeface="Arial"/>
              <a:buChar char="•"/>
              <a:tabLst/>
              <a:defRPr/>
            </a:pPr>
            <a:r>
              <a:rPr kumimoji="0" lang="es-ES" b="0" i="0" u="none" strike="noStrike" kern="1200" cap="none" spc="0" normalizeH="0" baseline="0" noProof="0" dirty="0" smtClean="0">
                <a:ln>
                  <a:noFill/>
                </a:ln>
                <a:solidFill>
                  <a:srgbClr val="000090"/>
                </a:solidFill>
                <a:effectLst/>
                <a:uLnTx/>
                <a:uFillTx/>
                <a:latin typeface="+mn-lt"/>
                <a:ea typeface="+mn-ea"/>
                <a:cs typeface="+mn-cs"/>
              </a:rPr>
              <a:t>Incentivos a proyectos integrados, evitando obras inútiles/redundantes;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lang="es-ES" dirty="0" smtClean="0">
                <a:solidFill>
                  <a:srgbClr val="000090"/>
                </a:solidFill>
              </a:rPr>
              <a:t>Delegación</a:t>
            </a:r>
            <a:r>
              <a:rPr kumimoji="0" lang="es-ES" b="0" i="0" u="none" strike="noStrike" kern="1200" cap="none" spc="0" normalizeH="0" baseline="0" noProof="0" dirty="0" smtClean="0">
                <a:ln>
                  <a:noFill/>
                </a:ln>
                <a:solidFill>
                  <a:srgbClr val="000090"/>
                </a:solidFill>
                <a:effectLst/>
                <a:uLnTx/>
                <a:uFillTx/>
                <a:latin typeface="+mn-lt"/>
                <a:ea typeface="+mn-ea"/>
                <a:cs typeface="+mn-cs"/>
              </a:rPr>
              <a:t> a la Provincia de las relaciones con el territorio, como mejor conocedor del territorio y sujeto respetado para guiar un proceso de largo recorrido (reputaciòn).</a:t>
            </a:r>
          </a:p>
          <a:p>
            <a:pPr marL="342900" marR="0" lvl="0" indent="-342900" algn="just" defTabSz="457200" rtl="0" eaLnBrk="1" fontAlgn="auto" latinLnBrk="0" hangingPunct="1">
              <a:lnSpc>
                <a:spcPct val="100000"/>
              </a:lnSpc>
              <a:spcBef>
                <a:spcPct val="20000"/>
              </a:spcBef>
              <a:spcAft>
                <a:spcPts val="1800"/>
              </a:spcAft>
              <a:buClrTx/>
              <a:buSzTx/>
              <a:buFont typeface="Arial"/>
              <a:buChar char="•"/>
              <a:tabLst/>
              <a:defRPr/>
            </a:pPr>
            <a:r>
              <a:rPr kumimoji="0" lang="es-ES" b="0" i="0" u="none" strike="noStrike" kern="1200" cap="none" spc="0" normalizeH="0" baseline="0" noProof="0" dirty="0" smtClean="0">
                <a:ln>
                  <a:noFill/>
                </a:ln>
                <a:solidFill>
                  <a:srgbClr val="000090"/>
                </a:solidFill>
                <a:effectLst/>
                <a:uLnTx/>
                <a:uFillTx/>
                <a:latin typeface="+mn-lt"/>
                <a:ea typeface="+mn-ea"/>
                <a:cs typeface="+mn-cs"/>
              </a:rPr>
              <a:t>Flexibilizaciòn de un Programa comunitario con procedimientos fuertemente estrictos.</a:t>
            </a:r>
          </a:p>
          <a:p>
            <a:pPr marL="342900" marR="0" lvl="0" indent="-342900" algn="just" defTabSz="457200" rtl="0" eaLnBrk="1" fontAlgn="auto" latinLnBrk="0" hangingPunct="1">
              <a:lnSpc>
                <a:spcPct val="100000"/>
              </a:lnSpc>
              <a:spcBef>
                <a:spcPct val="20000"/>
              </a:spcBef>
              <a:spcAft>
                <a:spcPts val="0"/>
              </a:spcAft>
              <a:buClrTx/>
              <a:buSzTx/>
              <a:tabLst/>
              <a:defRPr/>
            </a:pPr>
            <a:r>
              <a:rPr lang="es-ES" b="1" dirty="0" smtClean="0">
                <a:solidFill>
                  <a:srgbClr val="000090"/>
                </a:solidFill>
              </a:rPr>
              <a:t>Sombras</a:t>
            </a:r>
            <a:endParaRPr kumimoji="0" lang="es-ES" b="1" i="0" u="none" strike="noStrike" kern="1200" cap="none" spc="0" normalizeH="0" baseline="0" noProof="0" dirty="0" smtClean="0">
              <a:ln>
                <a:noFill/>
              </a:ln>
              <a:solidFill>
                <a:srgbClr val="000090"/>
              </a:solidFill>
              <a:effectLst/>
              <a:uLnTx/>
              <a:uFillTx/>
              <a:latin typeface="+mn-lt"/>
              <a:ea typeface="+mn-ea"/>
              <a:cs typeface="+mn-cs"/>
            </a:endParaRPr>
          </a:p>
          <a:p>
            <a:pPr marL="342900" indent="-342900" algn="just">
              <a:spcBef>
                <a:spcPct val="20000"/>
              </a:spcBef>
              <a:buFont typeface="Arial"/>
              <a:buChar char="•"/>
            </a:pPr>
            <a:r>
              <a:rPr lang="es-ES" dirty="0" smtClean="0">
                <a:solidFill>
                  <a:srgbClr val="000090"/>
                </a:solidFill>
              </a:rPr>
              <a:t>Falta de verdaderas estrategias territoriales: frecuente “distribuciòn balanceada” de recursos, no siempre eficaz (ingerencia de la política en el campo técnico);</a:t>
            </a:r>
          </a:p>
          <a:p>
            <a:pPr marL="342900" indent="-342900" algn="just">
              <a:spcBef>
                <a:spcPct val="20000"/>
              </a:spcBef>
              <a:buFont typeface="Arial"/>
              <a:buChar char="•"/>
            </a:pPr>
            <a:r>
              <a:rPr lang="es-ES" dirty="0" smtClean="0">
                <a:solidFill>
                  <a:srgbClr val="000090"/>
                </a:solidFill>
              </a:rPr>
              <a:t>Escasa diferenciación entre territorios: se limitaron muchas veces a aplicar criterios de selección pre-establecidos sin buscar una caracterización mayor (baja autonomía);</a:t>
            </a:r>
          </a:p>
          <a:p>
            <a:pPr marL="342900" indent="-342900" algn="just">
              <a:spcBef>
                <a:spcPct val="20000"/>
              </a:spcBef>
              <a:buFont typeface="Arial"/>
              <a:buChar char="•"/>
            </a:pPr>
            <a:r>
              <a:rPr lang="es-ES" dirty="0" smtClean="0">
                <a:solidFill>
                  <a:srgbClr val="000090"/>
                </a:solidFill>
              </a:rPr>
              <a:t>Dificultades de los Municipios más pequeños y no dotados de estructuras técnicas;</a:t>
            </a:r>
          </a:p>
          <a:p>
            <a:pPr marL="342900" indent="-342900" algn="just">
              <a:spcBef>
                <a:spcPct val="20000"/>
              </a:spcBef>
              <a:buFont typeface="Arial"/>
              <a:buChar char="•"/>
            </a:pPr>
            <a:r>
              <a:rPr lang="es-ES" dirty="0" smtClean="0">
                <a:solidFill>
                  <a:srgbClr val="000090"/>
                </a:solidFill>
              </a:rPr>
              <a:t>Numerosas renuncias, a pesar de los  “instrumentos sancionatores” previstos (“efecto crisis/pacto estabilidad”;</a:t>
            </a:r>
          </a:p>
          <a:p>
            <a:pPr marL="342900" indent="-342900" algn="just">
              <a:spcBef>
                <a:spcPct val="20000"/>
              </a:spcBef>
              <a:buFont typeface="Arial"/>
              <a:buChar char="•"/>
            </a:pPr>
            <a:r>
              <a:rPr lang="es-ES" dirty="0" smtClean="0">
                <a:solidFill>
                  <a:srgbClr val="000090"/>
                </a:solidFill>
              </a:rPr>
              <a:t>Mayor complejidad en la fase de gestión de las Medidas/Acciones respecto a aquellas acvitadas por medio de los bandos;</a:t>
            </a:r>
          </a:p>
          <a:p>
            <a:pPr marL="342900" indent="-342900" algn="just">
              <a:spcBef>
                <a:spcPct val="20000"/>
              </a:spcBef>
              <a:buFont typeface="Arial"/>
              <a:buChar char="•"/>
            </a:pPr>
            <a:r>
              <a:rPr lang="es-ES" dirty="0" smtClean="0">
                <a:solidFill>
                  <a:srgbClr val="000090"/>
                </a:solidFill>
              </a:rPr>
              <a:t>Ausencia de integración con los demás instrumentos de PN (aunque actores sean iguales o similares, ej. AA.LL.).</a:t>
            </a:r>
          </a:p>
          <a:p>
            <a:pPr marL="342900" marR="0" lvl="0" indent="-34290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Titolo 1"/>
          <p:cNvSpPr>
            <a:spLocks noGrp="1"/>
          </p:cNvSpPr>
          <p:nvPr>
            <p:ph type="title" idx="4294967295"/>
          </p:nvPr>
        </p:nvSpPr>
        <p:spPr>
          <a:xfrm>
            <a:off x="1463015" y="38100"/>
            <a:ext cx="5379439" cy="762000"/>
          </a:xfrm>
        </p:spPr>
        <p:txBody>
          <a:bodyPr rtlCol="0">
            <a:normAutofit fontScale="90000"/>
          </a:bodyPr>
          <a:lstStyle/>
          <a:p>
            <a:pPr fontAlgn="auto">
              <a:spcAft>
                <a:spcPts val="0"/>
              </a:spcAft>
              <a:defRPr/>
            </a:pPr>
            <a:r>
              <a:rPr lang="es-ES_tradnl" sz="2400" b="1" dirty="0" smtClean="0">
                <a:solidFill>
                  <a:schemeClr val="tx2">
                    <a:lumMod val="75000"/>
                  </a:schemeClr>
                </a:solidFill>
              </a:rPr>
              <a:t>El caso de Inglaterra: hitos en los procesos de cooperación público-privada</a:t>
            </a:r>
          </a:p>
        </p:txBody>
      </p:sp>
      <p:sp>
        <p:nvSpPr>
          <p:cNvPr id="7" name="Segnaposto contenuto 2"/>
          <p:cNvSpPr txBox="1">
            <a:spLocks/>
          </p:cNvSpPr>
          <p:nvPr/>
        </p:nvSpPr>
        <p:spPr>
          <a:xfrm>
            <a:off x="177140" y="1266825"/>
            <a:ext cx="8695728" cy="5416550"/>
          </a:xfrm>
          <a:prstGeom prst="rect">
            <a:avLst/>
          </a:prstGeom>
        </p:spPr>
        <p:txBody>
          <a:bodyPr vert="horz" lIns="91440" tIns="45720" rIns="91440" bIns="45720" rtlCol="0">
            <a:noAutofit/>
          </a:bodyPr>
          <a:lstStyle/>
          <a:p>
            <a:pPr marL="457200" marR="0" lvl="0" indent="-457200" algn="just" defTabSz="457200" rtl="0" eaLnBrk="1" fontAlgn="auto" latinLnBrk="0" hangingPunct="1">
              <a:lnSpc>
                <a:spcPct val="100000"/>
              </a:lnSpc>
              <a:spcBef>
                <a:spcPct val="20000"/>
              </a:spcBef>
              <a:spcAft>
                <a:spcPts val="600"/>
              </a:spcAft>
              <a:buClrTx/>
              <a:buSzTx/>
              <a:buFont typeface="+mj-lt"/>
              <a:buAutoNum type="arabicPeriod"/>
              <a:tabLst/>
              <a:defRPr/>
            </a:pPr>
            <a:r>
              <a:rPr kumimoji="0" lang="es-ES_tradnl" sz="1600" b="1" u="none" strike="noStrike" kern="1200" cap="none" spc="0" normalizeH="0" baseline="0" noProof="0" dirty="0" smtClean="0">
                <a:ln>
                  <a:noFill/>
                </a:ln>
                <a:solidFill>
                  <a:srgbClr val="000090"/>
                </a:solidFill>
                <a:effectLst/>
                <a:uLnTx/>
                <a:uFillTx/>
                <a:latin typeface="+mj-lt"/>
                <a:ea typeface="+mn-ea"/>
                <a:cs typeface="Arial"/>
              </a:rPr>
              <a:t>2000-2011</a:t>
            </a:r>
            <a:r>
              <a:rPr kumimoji="0" lang="es-ES_tradnl" sz="1600" b="1" u="none" strike="noStrike" kern="1200" cap="none" spc="0" normalizeH="0" noProof="0" dirty="0" smtClean="0">
                <a:ln>
                  <a:noFill/>
                </a:ln>
                <a:solidFill>
                  <a:srgbClr val="000090"/>
                </a:solidFill>
                <a:effectLst/>
                <a:uLnTx/>
                <a:uFillTx/>
                <a:latin typeface="+mj-lt"/>
                <a:ea typeface="+mn-ea"/>
                <a:cs typeface="Arial"/>
              </a:rPr>
              <a:t> </a:t>
            </a:r>
            <a:r>
              <a:rPr kumimoji="0" lang="es-ES_tradnl" sz="1600" b="0" i="1" u="none" strike="noStrike" kern="1200" cap="none" spc="0" normalizeH="0" noProof="0" dirty="0" smtClean="0">
                <a:ln>
                  <a:noFill/>
                </a:ln>
                <a:solidFill>
                  <a:srgbClr val="000090"/>
                </a:solidFill>
                <a:effectLst/>
                <a:uLnTx/>
                <a:uFillTx/>
                <a:latin typeface="+mj-lt"/>
                <a:ea typeface="+mn-ea"/>
                <a:cs typeface="Arial"/>
              </a:rPr>
              <a:t>- </a:t>
            </a:r>
            <a:r>
              <a:rPr kumimoji="0" lang="es-ES_tradnl" sz="1600" b="0" i="1" u="none" strike="noStrike" kern="1200" cap="none" spc="0" normalizeH="0" baseline="0" noProof="0" dirty="0" smtClean="0">
                <a:ln>
                  <a:noFill/>
                </a:ln>
                <a:solidFill>
                  <a:srgbClr val="000090"/>
                </a:solidFill>
                <a:effectLst/>
                <a:uLnTx/>
                <a:uFillTx/>
                <a:latin typeface="+mj-lt"/>
                <a:ea typeface="+mn-ea"/>
                <a:cs typeface="Arial"/>
              </a:rPr>
              <a:t>Local Strategic</a:t>
            </a:r>
            <a:r>
              <a:rPr kumimoji="0" lang="es-ES_tradnl" sz="1600" b="0" i="1" u="none" strike="noStrike" kern="1200" cap="none" spc="0" normalizeH="0" noProof="0" dirty="0" smtClean="0">
                <a:ln>
                  <a:noFill/>
                </a:ln>
                <a:solidFill>
                  <a:srgbClr val="000090"/>
                </a:solidFill>
                <a:effectLst/>
                <a:uLnTx/>
                <a:uFillTx/>
                <a:latin typeface="+mj-lt"/>
                <a:ea typeface="+mn-ea"/>
                <a:cs typeface="Arial"/>
              </a:rPr>
              <a:t> Partnerships (LSP)</a:t>
            </a:r>
            <a:r>
              <a:rPr kumimoji="0" lang="es-ES_tradnl" sz="1600" b="0" i="0" u="none" strike="noStrike" kern="1200" cap="none" spc="0" normalizeH="0" noProof="0" dirty="0" smtClean="0">
                <a:ln>
                  <a:noFill/>
                </a:ln>
                <a:solidFill>
                  <a:srgbClr val="000090"/>
                </a:solidFill>
                <a:effectLst/>
                <a:uLnTx/>
                <a:uFillTx/>
                <a:latin typeface="+mj-lt"/>
                <a:ea typeface="+mn-ea"/>
                <a:cs typeface="Arial"/>
              </a:rPr>
              <a:t>: </a:t>
            </a:r>
            <a:r>
              <a:rPr lang="es-ES_tradnl" sz="1600" dirty="0" smtClean="0">
                <a:solidFill>
                  <a:srgbClr val="000090"/>
                </a:solidFill>
                <a:latin typeface="+mj-lt"/>
                <a:cs typeface="Arial"/>
              </a:rPr>
              <a:t>in</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stituidas</a:t>
            </a:r>
            <a:r>
              <a:rPr kumimoji="0" lang="es-ES_tradnl" sz="1600" b="0" i="0" u="none" strike="noStrike" kern="1200" cap="none" spc="0" normalizeH="0" noProof="0" dirty="0" smtClean="0">
                <a:ln>
                  <a:noFill/>
                </a:ln>
                <a:solidFill>
                  <a:srgbClr val="000090"/>
                </a:solidFill>
                <a:effectLst/>
                <a:uLnTx/>
                <a:uFillTx/>
                <a:latin typeface="+mj-lt"/>
                <a:ea typeface="+mn-ea"/>
                <a:cs typeface="Arial"/>
              </a:rPr>
              <a:t> en el </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2000 por </a:t>
            </a:r>
            <a:r>
              <a:rPr lang="es-ES_tradnl" sz="1600" dirty="0" smtClean="0">
                <a:solidFill>
                  <a:srgbClr val="000090"/>
                </a:solidFill>
                <a:latin typeface="+mj-lt"/>
                <a:cs typeface="Arial"/>
              </a:rPr>
              <a:t>el </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Local Government Act (Gobierno Laborista), mas de 300 LSPs reúnen representaciones</a:t>
            </a:r>
            <a:r>
              <a:rPr kumimoji="0" lang="es-ES_tradnl" sz="1600" b="0" i="0" u="none" strike="noStrike" kern="1200" cap="none" spc="0" normalizeH="0" noProof="0" dirty="0" smtClean="0">
                <a:ln>
                  <a:noFill/>
                </a:ln>
                <a:solidFill>
                  <a:srgbClr val="000090"/>
                </a:solidFill>
                <a:effectLst/>
                <a:uLnTx/>
                <a:uFillTx/>
                <a:latin typeface="+mj-lt"/>
                <a:ea typeface="+mn-ea"/>
                <a:cs typeface="Arial"/>
              </a:rPr>
              <a:t> de las </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instituciones, voluntariado, sectores comunitarios/privados</a:t>
            </a:r>
            <a:r>
              <a:rPr lang="es-ES_tradnl" sz="1600" dirty="0" smtClean="0">
                <a:solidFill>
                  <a:srgbClr val="000090"/>
                </a:solidFill>
                <a:latin typeface="+mj-lt"/>
                <a:cs typeface="Arial"/>
              </a:rPr>
              <a:t>.</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 </a:t>
            </a:r>
            <a:r>
              <a:rPr lang="es-ES_tradnl" sz="1600" noProof="0" dirty="0" smtClean="0">
                <a:solidFill>
                  <a:srgbClr val="000090"/>
                </a:solidFill>
                <a:latin typeface="+mj-lt"/>
                <a:cs typeface="Arial"/>
              </a:rPr>
              <a:t>P</a:t>
            </a:r>
            <a:r>
              <a:rPr lang="es-ES_tradnl" sz="1600" dirty="0" smtClean="0">
                <a:solidFill>
                  <a:srgbClr val="000090"/>
                </a:solidFill>
                <a:latin typeface="+mj-lt"/>
                <a:cs typeface="Arial"/>
              </a:rPr>
              <a:t>lanificación </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estratégica DEL (ej. </a:t>
            </a:r>
            <a:r>
              <a:rPr kumimoji="0" lang="es-ES_tradnl" sz="1600" b="0" i="1" u="none" strike="noStrike" kern="1200" cap="none" spc="0" normalizeH="0" baseline="0" noProof="0" dirty="0" smtClean="0">
                <a:ln>
                  <a:noFill/>
                </a:ln>
                <a:solidFill>
                  <a:srgbClr val="000090"/>
                </a:solidFill>
                <a:effectLst/>
                <a:uLnTx/>
                <a:uFillTx/>
                <a:latin typeface="+mj-lt"/>
                <a:ea typeface="+mn-ea"/>
                <a:cs typeface="Arial"/>
              </a:rPr>
              <a:t>Comunidades Sostenibles </a:t>
            </a: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o</a:t>
            </a:r>
            <a:r>
              <a:rPr kumimoji="0" lang="es-ES_tradnl" sz="1600" b="0" i="1" u="none" strike="noStrike" kern="1200" cap="none" spc="0" normalizeH="0" baseline="0" noProof="0" dirty="0" smtClean="0">
                <a:ln>
                  <a:noFill/>
                </a:ln>
                <a:solidFill>
                  <a:srgbClr val="000090"/>
                </a:solidFill>
                <a:effectLst/>
                <a:uLnTx/>
                <a:uFillTx/>
                <a:latin typeface="+mj-lt"/>
                <a:ea typeface="+mn-ea"/>
                <a:cs typeface="Arial"/>
              </a:rPr>
              <a:t> Renovación de Sectores </a:t>
            </a:r>
            <a:r>
              <a:rPr lang="es-ES_tradnl" sz="1600" i="1" noProof="0" dirty="0" smtClean="0">
                <a:solidFill>
                  <a:srgbClr val="000090"/>
                </a:solidFill>
                <a:latin typeface="+mj-lt"/>
                <a:cs typeface="Arial"/>
              </a:rPr>
              <a:t>Urbanos degradados</a:t>
            </a:r>
            <a:r>
              <a:rPr lang="es-ES_tradnl" sz="1600" dirty="0" smtClean="0">
                <a:solidFill>
                  <a:srgbClr val="000090"/>
                </a:solidFill>
                <a:latin typeface="+mj-lt"/>
                <a:cs typeface="Arial"/>
              </a:rPr>
              <a:t>);</a:t>
            </a:r>
            <a:endParaRPr lang="es-ES_tradnl" sz="1600" b="1" dirty="0" smtClean="0">
              <a:solidFill>
                <a:srgbClr val="000090"/>
              </a:solidFill>
              <a:latin typeface="+mj-lt"/>
              <a:cs typeface="Arial"/>
            </a:endParaRPr>
          </a:p>
          <a:p>
            <a:pPr marL="457200" lvl="0" indent="-457200" algn="just">
              <a:spcBef>
                <a:spcPct val="20000"/>
              </a:spcBef>
              <a:spcAft>
                <a:spcPts val="600"/>
              </a:spcAft>
              <a:buFont typeface="+mj-lt"/>
              <a:buAutoNum type="arabicPeriod"/>
              <a:defRPr/>
            </a:pPr>
            <a:r>
              <a:rPr lang="es-ES_tradnl" sz="1600" b="1" dirty="0" smtClean="0">
                <a:solidFill>
                  <a:srgbClr val="000090"/>
                </a:solidFill>
                <a:latin typeface="+mj-lt"/>
                <a:cs typeface="Arial"/>
              </a:rPr>
              <a:t>2004-2011</a:t>
            </a:r>
            <a:r>
              <a:rPr lang="es-ES_tradnl" sz="1600" dirty="0" smtClean="0">
                <a:solidFill>
                  <a:srgbClr val="000090"/>
                </a:solidFill>
                <a:latin typeface="+mj-lt"/>
                <a:cs typeface="Arial"/>
              </a:rPr>
              <a:t> </a:t>
            </a:r>
            <a:r>
              <a:rPr lang="es-ES_tradnl" sz="1600" i="1" dirty="0" smtClean="0">
                <a:solidFill>
                  <a:srgbClr val="000090"/>
                </a:solidFill>
                <a:latin typeface="+mj-lt"/>
                <a:cs typeface="Arial"/>
              </a:rPr>
              <a:t>– Local Area Agreements (LAA)</a:t>
            </a:r>
            <a:r>
              <a:rPr lang="es-ES_tradnl" sz="1600" dirty="0" smtClean="0">
                <a:solidFill>
                  <a:srgbClr val="000090"/>
                </a:solidFill>
                <a:latin typeface="+mj-lt"/>
                <a:cs typeface="Arial"/>
              </a:rPr>
              <a:t>: instrumento operativo de las LSP (3 anos), planteaban objetivos de mejoramiento en lo económico, social, ambiental y de bienestar comunitario.</a:t>
            </a:r>
          </a:p>
          <a:p>
            <a:pPr marL="457200" lvl="0" indent="-457200" algn="just">
              <a:spcBef>
                <a:spcPct val="20000"/>
              </a:spcBef>
              <a:spcAft>
                <a:spcPts val="600"/>
              </a:spcAft>
              <a:defRPr/>
            </a:pPr>
            <a:r>
              <a:rPr lang="es-ES_tradnl" sz="1600" i="1" dirty="0" smtClean="0">
                <a:solidFill>
                  <a:srgbClr val="000090"/>
                </a:solidFill>
                <a:latin typeface="+mj-lt"/>
                <a:cs typeface="Arial"/>
              </a:rPr>
              <a:t>	City-Regions</a:t>
            </a:r>
            <a:r>
              <a:rPr lang="es-ES_tradnl" sz="1600" dirty="0" smtClean="0">
                <a:solidFill>
                  <a:srgbClr val="000090"/>
                </a:solidFill>
                <a:latin typeface="+mj-lt"/>
                <a:cs typeface="Arial"/>
              </a:rPr>
              <a:t>: estrategia de desarrollo territorial para la renovación urbana, el </a:t>
            </a:r>
            <a:r>
              <a:rPr lang="es-ES_tradnl" sz="1600" i="1" dirty="0" smtClean="0">
                <a:solidFill>
                  <a:srgbClr val="000090"/>
                </a:solidFill>
                <a:latin typeface="+mj-lt"/>
                <a:cs typeface="Arial"/>
              </a:rPr>
              <a:t>housing</a:t>
            </a:r>
            <a:r>
              <a:rPr lang="es-ES_tradnl" sz="1600" dirty="0" smtClean="0">
                <a:solidFill>
                  <a:srgbClr val="000090"/>
                </a:solidFill>
                <a:latin typeface="+mj-lt"/>
                <a:cs typeface="Arial"/>
              </a:rPr>
              <a:t> y el empleo (ej. </a:t>
            </a:r>
            <a:r>
              <a:rPr lang="es-ES_tradnl" sz="1600" i="1" dirty="0" smtClean="0">
                <a:solidFill>
                  <a:srgbClr val="000090"/>
                </a:solidFill>
                <a:latin typeface="+mj-lt"/>
                <a:cs typeface="Arial"/>
              </a:rPr>
              <a:t>Northern Way Strategy</a:t>
            </a:r>
            <a:r>
              <a:rPr lang="es-ES_tradnl" sz="1600" dirty="0" smtClean="0">
                <a:solidFill>
                  <a:srgbClr val="000090"/>
                </a:solidFill>
                <a:latin typeface="+mj-lt"/>
                <a:cs typeface="Arial"/>
              </a:rPr>
              <a:t>), constituían áreas urbanas funcionales para la programación y la planificación territorial. El proceso fue acompañado por la constitución de 9 Agencias de Desarrollo Regional (RDAs, activas hasta 2009), cuyo mandato era reducir disparidad Norte-Sur.</a:t>
            </a:r>
          </a:p>
          <a:p>
            <a:pPr marL="457200" lvl="0" indent="-457200" algn="just">
              <a:spcBef>
                <a:spcPct val="20000"/>
              </a:spcBef>
              <a:spcAft>
                <a:spcPts val="600"/>
              </a:spcAft>
              <a:defRPr/>
            </a:pPr>
            <a:r>
              <a:rPr lang="es-ES_tradnl" sz="1600" dirty="0" smtClean="0">
                <a:solidFill>
                  <a:srgbClr val="000090"/>
                </a:solidFill>
                <a:latin typeface="+mj-lt"/>
                <a:cs typeface="Arial"/>
              </a:rPr>
              <a:t>3.	</a:t>
            </a:r>
            <a:r>
              <a:rPr lang="es-ES_tradnl" sz="1600" b="1" dirty="0" smtClean="0">
                <a:solidFill>
                  <a:srgbClr val="000090"/>
                </a:solidFill>
                <a:latin typeface="+mj-lt"/>
                <a:cs typeface="Arial"/>
              </a:rPr>
              <a:t>2011</a:t>
            </a:r>
            <a:r>
              <a:rPr lang="es-ES_tradnl" sz="1600" dirty="0" smtClean="0">
                <a:solidFill>
                  <a:srgbClr val="000090"/>
                </a:solidFill>
                <a:latin typeface="+mj-lt"/>
                <a:cs typeface="Arial"/>
              </a:rPr>
              <a:t>: a partir del nuevo Gobierno y de su “</a:t>
            </a:r>
            <a:r>
              <a:rPr lang="es-ES_tradnl" sz="1600" i="1" dirty="0" smtClean="0">
                <a:solidFill>
                  <a:srgbClr val="000090"/>
                </a:solidFill>
                <a:latin typeface="+mj-lt"/>
                <a:cs typeface="Arial"/>
              </a:rPr>
              <a:t>Libro Blanco sobre Crecimiento Local</a:t>
            </a:r>
            <a:r>
              <a:rPr lang="es-ES_tradnl" sz="1600" dirty="0" smtClean="0">
                <a:solidFill>
                  <a:srgbClr val="000090"/>
                </a:solidFill>
                <a:latin typeface="+mj-lt"/>
                <a:cs typeface="Arial"/>
              </a:rPr>
              <a:t>” (White Paper on Local Growth), se crean – a través de licitación publica – </a:t>
            </a:r>
            <a:r>
              <a:rPr lang="es-ES_tradnl" sz="1600" i="1" dirty="0" smtClean="0">
                <a:solidFill>
                  <a:srgbClr val="000090"/>
                </a:solidFill>
                <a:latin typeface="+mj-lt"/>
                <a:cs typeface="Arial"/>
              </a:rPr>
              <a:t>39 Local Enterprise Partnerships (LEPs)</a:t>
            </a:r>
            <a:r>
              <a:rPr lang="es-ES_tradnl" sz="1600" dirty="0" smtClean="0">
                <a:solidFill>
                  <a:srgbClr val="000090"/>
                </a:solidFill>
                <a:latin typeface="+mj-lt"/>
                <a:cs typeface="Arial"/>
              </a:rPr>
              <a:t>, a guía privada y articuladas sobre la base de las conteas.</a:t>
            </a:r>
          </a:p>
          <a:p>
            <a:pPr marL="457200" lvl="0" indent="-457200" algn="just">
              <a:spcBef>
                <a:spcPct val="20000"/>
              </a:spcBef>
              <a:spcAft>
                <a:spcPts val="600"/>
              </a:spcAft>
              <a:defRPr/>
            </a:pPr>
            <a:r>
              <a:rPr kumimoji="0" lang="es-ES_tradnl" sz="1600" b="0" i="0" u="none" strike="noStrike" kern="1200" cap="none" spc="0" normalizeH="0" baseline="0" noProof="0" dirty="0" smtClean="0">
                <a:ln>
                  <a:noFill/>
                </a:ln>
                <a:solidFill>
                  <a:srgbClr val="000090"/>
                </a:solidFill>
                <a:effectLst/>
                <a:uLnTx/>
                <a:uFillTx/>
                <a:latin typeface="+mj-lt"/>
                <a:ea typeface="+mn-ea"/>
                <a:cs typeface="Arial"/>
              </a:rPr>
              <a:t>	3 prioridades: </a:t>
            </a:r>
            <a:r>
              <a:rPr lang="es-ES_tradnl" sz="1600" dirty="0" smtClean="0">
                <a:solidFill>
                  <a:srgbClr val="000090"/>
                </a:solidFill>
                <a:latin typeface="+mj-lt"/>
                <a:cs typeface="Arial"/>
              </a:rPr>
              <a:t>a. </a:t>
            </a:r>
            <a:r>
              <a:rPr lang="es-ES_tradnl" sz="1600" i="1" dirty="0" smtClean="0">
                <a:solidFill>
                  <a:srgbClr val="000090"/>
                </a:solidFill>
                <a:latin typeface="+mj-lt"/>
                <a:cs typeface="Arial"/>
              </a:rPr>
              <a:t>Desconcentración de poder a las comunidades y empresas locales</a:t>
            </a:r>
            <a:r>
              <a:rPr lang="es-ES_tradnl" sz="1600" dirty="0" smtClean="0">
                <a:solidFill>
                  <a:srgbClr val="000090"/>
                </a:solidFill>
                <a:latin typeface="+mj-lt"/>
                <a:cs typeface="Arial"/>
              </a:rPr>
              <a:t>; b. </a:t>
            </a:r>
            <a:r>
              <a:rPr lang="es-ES_tradnl" sz="1600" i="1" dirty="0" smtClean="0">
                <a:solidFill>
                  <a:srgbClr val="000090"/>
                </a:solidFill>
                <a:latin typeface="+mj-lt"/>
                <a:cs typeface="Arial"/>
              </a:rPr>
              <a:t>Fomento a las inversiones</a:t>
            </a:r>
            <a:r>
              <a:rPr lang="es-ES_tradnl" sz="1600" dirty="0" smtClean="0">
                <a:solidFill>
                  <a:srgbClr val="000090"/>
                </a:solidFill>
                <a:latin typeface="+mj-lt"/>
                <a:cs typeface="Arial"/>
              </a:rPr>
              <a:t>; c. </a:t>
            </a:r>
            <a:r>
              <a:rPr lang="es-ES_tradnl" sz="1600" i="1" dirty="0" smtClean="0">
                <a:solidFill>
                  <a:srgbClr val="000090"/>
                </a:solidFill>
                <a:latin typeface="+mj-lt"/>
                <a:cs typeface="Arial"/>
              </a:rPr>
              <a:t>Inversiones de largo alcance sobre barreras al crecimiento</a:t>
            </a:r>
          </a:p>
          <a:p>
            <a:pPr marL="367200" lvl="0" indent="-457200" algn="just">
              <a:spcBef>
                <a:spcPct val="20000"/>
              </a:spcBef>
              <a:spcAft>
                <a:spcPts val="600"/>
              </a:spcAft>
              <a:defRPr/>
            </a:pPr>
            <a:r>
              <a:rPr lang="es-ES_tradnl" sz="1600" dirty="0" smtClean="0">
                <a:solidFill>
                  <a:srgbClr val="000090"/>
                </a:solidFill>
                <a:latin typeface="+mj-lt"/>
                <a:cs typeface="Arial"/>
              </a:rPr>
              <a:t>4.	</a:t>
            </a:r>
            <a:r>
              <a:rPr lang="es-ES_tradnl" sz="1600" b="1" dirty="0" smtClean="0">
                <a:solidFill>
                  <a:srgbClr val="000090"/>
                </a:solidFill>
                <a:latin typeface="+mj-lt"/>
                <a:cs typeface="Arial"/>
              </a:rPr>
              <a:t>Hacia 2013</a:t>
            </a:r>
            <a:r>
              <a:rPr lang="es-ES_tradnl" sz="1600" dirty="0" smtClean="0">
                <a:solidFill>
                  <a:srgbClr val="000090"/>
                </a:solidFill>
                <a:latin typeface="+mj-lt"/>
                <a:cs typeface="Arial"/>
              </a:rPr>
              <a:t>, se crean 24 Enterprise Zones (Zonas de Desarrollo Empresarial), guiadas directamente por las LEP, que facilitan el establecimiento de empresas a través de incentivos, procedimientos simplificados, desarrollo de Banda Ultra-Ancha, etc.</a:t>
            </a:r>
            <a:endParaRPr kumimoji="0" lang="es-ES_tradnl" sz="1600" b="0" u="none" strike="noStrike" kern="1200" cap="none" spc="0" normalizeH="0" baseline="0" dirty="0" smtClean="0">
              <a:ln>
                <a:noFill/>
              </a:ln>
              <a:solidFill>
                <a:srgbClr val="000090"/>
              </a:solidFill>
              <a:effectLst/>
              <a:uLnTx/>
              <a:uFillTx/>
              <a:latin typeface="+mj-lt"/>
              <a:ea typeface="+mn-ea"/>
              <a:cs typeface="Arial"/>
            </a:endParaRPr>
          </a:p>
        </p:txBody>
      </p:sp>
      <p:sp>
        <p:nvSpPr>
          <p:cNvPr id="8" name="Segnaposto numero diapositiva 7"/>
          <p:cNvSpPr>
            <a:spLocks noGrp="1"/>
          </p:cNvSpPr>
          <p:nvPr>
            <p:ph type="sldNum" idx="12"/>
          </p:nvPr>
        </p:nvSpPr>
        <p:spPr/>
        <p:txBody>
          <a:bodyPr/>
          <a:lstStyle/>
          <a:p>
            <a:fld id="{75C47DE5-1883-E74A-8713-1CBADD0C8AD6}" type="slidenum">
              <a:rPr lang="it-IT" smtClean="0"/>
              <a:pPr/>
              <a:t>15</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16</a:t>
            </a:fld>
            <a:endParaRPr lang="it-IT" dirty="0"/>
          </a:p>
        </p:txBody>
      </p:sp>
      <p:sp>
        <p:nvSpPr>
          <p:cNvPr id="5" name="Titolo 1"/>
          <p:cNvSpPr>
            <a:spLocks noGrp="1"/>
          </p:cNvSpPr>
          <p:nvPr>
            <p:ph type="title" idx="4294967295"/>
          </p:nvPr>
        </p:nvSpPr>
        <p:spPr>
          <a:xfrm>
            <a:off x="1463014" y="0"/>
            <a:ext cx="5750585" cy="762000"/>
          </a:xfrm>
        </p:spPr>
        <p:txBody>
          <a:bodyPr>
            <a:normAutofit fontScale="90000"/>
          </a:bodyPr>
          <a:lstStyle/>
          <a:p>
            <a:pPr eaLnBrk="1" hangingPunct="1"/>
            <a:r>
              <a:rPr lang="en-US" sz="2400" b="1" dirty="0" smtClean="0">
                <a:solidFill>
                  <a:srgbClr val="17375E"/>
                </a:solidFill>
              </a:rPr>
              <a:t>Focus 1: Local Strategic Partnerships (Sociedades Estrategicas Locales, 2000 – 2011)</a:t>
            </a:r>
          </a:p>
        </p:txBody>
      </p:sp>
      <p:sp>
        <p:nvSpPr>
          <p:cNvPr id="6" name="Segnaposto contenuto 2"/>
          <p:cNvSpPr txBox="1">
            <a:spLocks/>
          </p:cNvSpPr>
          <p:nvPr/>
        </p:nvSpPr>
        <p:spPr>
          <a:xfrm>
            <a:off x="202540" y="971550"/>
            <a:ext cx="8695728" cy="5562600"/>
          </a:xfrm>
          <a:prstGeom prst="rect">
            <a:avLst/>
          </a:prstGeom>
        </p:spPr>
        <p:txBody>
          <a:bodyPr vert="horz" lIns="91440" tIns="45720" rIns="91440" bIns="45720" rtlCol="0">
            <a:normAutofit/>
          </a:bodyPr>
          <a:lstStyle/>
          <a:p>
            <a:pPr marL="457200" marR="0" lvl="0" indent="-457200" algn="just" defTabSz="457200" rtl="0" eaLnBrk="1" fontAlgn="auto" latinLnBrk="0" hangingPunct="1">
              <a:lnSpc>
                <a:spcPct val="100000"/>
              </a:lnSpc>
              <a:spcBef>
                <a:spcPct val="20000"/>
              </a:spcBef>
              <a:spcAft>
                <a:spcPts val="0"/>
              </a:spcAft>
              <a:buClrTx/>
              <a:buSzTx/>
              <a:buFont typeface="Arial"/>
              <a:buChar char="•"/>
              <a:tabLst/>
              <a:defRPr/>
            </a:pPr>
            <a:r>
              <a:rPr kumimoji="0" lang="es-ES" sz="1800" b="0" i="0" u="none" strike="noStrike" kern="1200" cap="none" spc="0" normalizeH="0" baseline="0" smtClean="0">
                <a:ln>
                  <a:noFill/>
                </a:ln>
                <a:solidFill>
                  <a:srgbClr val="000090"/>
                </a:solidFill>
                <a:effectLst/>
                <a:uLnTx/>
                <a:uFillTx/>
                <a:latin typeface="+mn-lt"/>
                <a:ea typeface="+mn-ea"/>
                <a:cs typeface="+mn-cs"/>
              </a:rPr>
              <a:t>Instituidas en el año 2000 por la Local Government Act, las LSP reúnen representaciones de las instituciones, voluntariado, sectores comunitarios y privados, al fin de afrontar de forma cooperativa los problemas locales, definir las iniciativas estratégicas para el desarrollo local, obtener recursos;</a:t>
            </a:r>
          </a:p>
          <a:p>
            <a:pPr marL="457200" marR="0" lvl="0" indent="-457200" algn="just" defTabSz="457200" rtl="0" eaLnBrk="1" fontAlgn="auto" latinLnBrk="0" hangingPunct="1">
              <a:lnSpc>
                <a:spcPct val="100000"/>
              </a:lnSpc>
              <a:spcBef>
                <a:spcPct val="20000"/>
              </a:spcBef>
              <a:spcAft>
                <a:spcPts val="0"/>
              </a:spcAft>
              <a:buClrTx/>
              <a:buSzTx/>
              <a:buFont typeface="Arial"/>
              <a:buChar char="•"/>
              <a:tabLst/>
              <a:defRPr/>
            </a:pPr>
            <a:r>
              <a:rPr kumimoji="0" lang="es-ES" sz="1800" b="0" i="0" u="none" strike="noStrike" kern="1200" cap="none" spc="0" normalizeH="0" baseline="0" smtClean="0">
                <a:ln>
                  <a:noFill/>
                </a:ln>
                <a:solidFill>
                  <a:srgbClr val="000090"/>
                </a:solidFill>
                <a:effectLst/>
                <a:uLnTx/>
                <a:uFillTx/>
                <a:latin typeface="+mn-lt"/>
                <a:ea typeface="+mn-ea"/>
                <a:cs typeface="+mn-cs"/>
              </a:rPr>
              <a:t>Estables y dirigidas a la planificación estratégica (hasta el año 2011), por ejemplo:</a:t>
            </a:r>
            <a:r>
              <a:rPr kumimoji="0" lang="es-ES" sz="1800" b="0" i="1" u="none" strike="noStrike" kern="1200" cap="none" spc="0" normalizeH="0" baseline="0" smtClean="0">
                <a:ln>
                  <a:noFill/>
                </a:ln>
                <a:solidFill>
                  <a:srgbClr val="000090"/>
                </a:solidFill>
                <a:effectLst/>
                <a:uLnTx/>
                <a:uFillTx/>
                <a:latin typeface="+mn-lt"/>
                <a:ea typeface="+mn-ea"/>
                <a:cs typeface="+mn-cs"/>
              </a:rPr>
              <a:t> Sustainable Community Strategies</a:t>
            </a:r>
            <a:r>
              <a:rPr kumimoji="0" lang="es-ES" sz="1800" b="0" i="0" u="none" strike="noStrike" kern="1200" cap="none" spc="0" normalizeH="0" baseline="0" smtClean="0">
                <a:ln>
                  <a:noFill/>
                </a:ln>
                <a:solidFill>
                  <a:srgbClr val="000090"/>
                </a:solidFill>
                <a:effectLst/>
                <a:uLnTx/>
                <a:uFillTx/>
                <a:latin typeface="+mn-lt"/>
                <a:ea typeface="+mn-ea"/>
                <a:cs typeface="+mn-cs"/>
              </a:rPr>
              <a:t> + </a:t>
            </a:r>
            <a:r>
              <a:rPr kumimoji="0" lang="es-ES" sz="1800" b="0" i="1" u="none" strike="noStrike" kern="1200" cap="none" spc="0" normalizeH="0" baseline="0" smtClean="0">
                <a:ln>
                  <a:noFill/>
                </a:ln>
                <a:solidFill>
                  <a:srgbClr val="000090"/>
                </a:solidFill>
                <a:effectLst/>
                <a:uLnTx/>
                <a:uFillTx/>
                <a:latin typeface="+mn-lt"/>
                <a:ea typeface="+mn-ea"/>
                <a:cs typeface="+mn-cs"/>
              </a:rPr>
              <a:t>Local Area Agreements, Local Neighbourhood Renewal Strategy </a:t>
            </a:r>
            <a:r>
              <a:rPr kumimoji="0" lang="es-ES" sz="1800" b="0" i="0" u="none" strike="noStrike" kern="1200" cap="none" spc="0" normalizeH="0" baseline="0" smtClean="0">
                <a:ln>
                  <a:noFill/>
                </a:ln>
                <a:solidFill>
                  <a:srgbClr val="000090"/>
                </a:solidFill>
                <a:effectLst/>
                <a:uLnTx/>
                <a:uFillTx/>
                <a:latin typeface="+mn-lt"/>
                <a:ea typeface="+mn-ea"/>
                <a:cs typeface="+mn-cs"/>
              </a:rPr>
              <a:t>(áreas deprimidas/empobrecidas); </a:t>
            </a:r>
          </a:p>
          <a:p>
            <a:pPr marL="457200" marR="0" lvl="0" indent="-457200" algn="just" defTabSz="457200" rtl="0" eaLnBrk="1" fontAlgn="auto" latinLnBrk="0" hangingPunct="1">
              <a:lnSpc>
                <a:spcPct val="100000"/>
              </a:lnSpc>
              <a:spcBef>
                <a:spcPct val="20000"/>
              </a:spcBef>
              <a:spcAft>
                <a:spcPts val="0"/>
              </a:spcAft>
              <a:buClrTx/>
              <a:buSzTx/>
              <a:buFont typeface="Arial"/>
              <a:buChar char="•"/>
              <a:tabLst/>
              <a:defRPr/>
            </a:pPr>
            <a:r>
              <a:rPr kumimoji="0" lang="es-ES" sz="1800" b="0" i="0" u="none" strike="noStrike" kern="1200" cap="none" spc="0" normalizeH="0" baseline="0" smtClean="0">
                <a:ln>
                  <a:noFill/>
                </a:ln>
                <a:solidFill>
                  <a:srgbClr val="000090"/>
                </a:solidFill>
                <a:effectLst/>
                <a:uLnTx/>
                <a:uFillTx/>
                <a:latin typeface="+mn-lt"/>
                <a:ea typeface="+mn-ea"/>
                <a:cs typeface="+mn-cs"/>
              </a:rPr>
              <a:t>Más de 300 LPSs existen en cada territorio gobernado por una Autoridad Local (en Inglaterra); formas análogas existen en Escocia y en Gales, constituidas principalmente por autoridades locales, agencias públicas, empresas y organizaciones de voluntariado y sociales.</a:t>
            </a:r>
          </a:p>
          <a:p>
            <a:pPr marL="457200" marR="0" lvl="0" indent="-457200" algn="just" defTabSz="457200" rtl="0" eaLnBrk="1" fontAlgn="auto" latinLnBrk="0" hangingPunct="1">
              <a:lnSpc>
                <a:spcPct val="100000"/>
              </a:lnSpc>
              <a:spcBef>
                <a:spcPct val="20000"/>
              </a:spcBef>
              <a:spcAft>
                <a:spcPts val="0"/>
              </a:spcAft>
              <a:buClrTx/>
              <a:buSzTx/>
              <a:buFont typeface="Arial"/>
              <a:buChar char="•"/>
              <a:tabLst/>
              <a:defRPr/>
            </a:pPr>
            <a:r>
              <a:rPr kumimoji="0" lang="es-ES" sz="1800" b="0" i="0" u="none" strike="noStrike" kern="1200" cap="none" spc="0" normalizeH="0" baseline="0" smtClean="0">
                <a:ln>
                  <a:noFill/>
                </a:ln>
                <a:solidFill>
                  <a:srgbClr val="000090"/>
                </a:solidFill>
                <a:effectLst/>
                <a:uLnTx/>
                <a:uFillTx/>
                <a:latin typeface="+mn-lt"/>
                <a:ea typeface="+mn-ea"/>
                <a:cs typeface="+mn-cs"/>
              </a:rPr>
              <a:t>Las funciones principales desarrolladas por las LSP:</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s-ES" sz="1600" b="0" i="0" u="none" strike="noStrike" kern="1200" cap="none" spc="0" normalizeH="0" baseline="0" smtClean="0">
                <a:ln>
                  <a:noFill/>
                </a:ln>
                <a:solidFill>
                  <a:srgbClr val="000090"/>
                </a:solidFill>
                <a:effectLst/>
                <a:uLnTx/>
                <a:uFillTx/>
                <a:latin typeface="+mn-lt"/>
                <a:ea typeface="+mn-ea"/>
                <a:cs typeface="+mn-cs"/>
              </a:rPr>
              <a:t>Identificación de las necesidades y de los intereses de las comunidades locales; </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s-ES" sz="1600" b="0" i="0" u="none" strike="noStrike" kern="1200" cap="none" spc="0" normalizeH="0" baseline="0" smtClean="0">
                <a:ln>
                  <a:noFill/>
                </a:ln>
                <a:solidFill>
                  <a:srgbClr val="000090"/>
                </a:solidFill>
                <a:effectLst/>
                <a:uLnTx/>
                <a:uFillTx/>
                <a:latin typeface="+mn-lt"/>
                <a:ea typeface="+mn-ea"/>
                <a:cs typeface="+mn-cs"/>
              </a:rPr>
              <a:t>Coordinación y </a:t>
            </a:r>
            <a:r>
              <a:rPr kumimoji="0" lang="es-ES" sz="1600" b="0" i="1" u="none" strike="noStrike" kern="1200" cap="none" spc="0" normalizeH="0" baseline="0" smtClean="0">
                <a:ln>
                  <a:noFill/>
                </a:ln>
                <a:solidFill>
                  <a:srgbClr val="000090"/>
                </a:solidFill>
                <a:effectLst/>
                <a:uLnTx/>
                <a:uFillTx/>
                <a:latin typeface="+mn-lt"/>
                <a:ea typeface="+mn-ea"/>
                <a:cs typeface="+mn-cs"/>
              </a:rPr>
              <a:t>networking</a:t>
            </a:r>
            <a:r>
              <a:rPr kumimoji="0" lang="es-ES" sz="1600" b="0" i="0" u="none" strike="noStrike" kern="1200" cap="none" spc="0" normalizeH="0" baseline="0" smtClean="0">
                <a:ln>
                  <a:noFill/>
                </a:ln>
                <a:solidFill>
                  <a:srgbClr val="000090"/>
                </a:solidFill>
                <a:effectLst/>
                <a:uLnTx/>
                <a:uFillTx/>
                <a:latin typeface="+mn-lt"/>
                <a:ea typeface="+mn-ea"/>
                <a:cs typeface="+mn-cs"/>
              </a:rPr>
              <a:t> en las consultas locales, para favorecer la cooperación entre los suministradores de servicios públicos (PSA - </a:t>
            </a:r>
            <a:r>
              <a:rPr kumimoji="0" lang="es-ES" sz="1600" b="0" i="1" u="none" strike="noStrike" kern="1200" cap="none" spc="0" normalizeH="0" baseline="0" smtClean="0">
                <a:ln>
                  <a:noFill/>
                </a:ln>
                <a:solidFill>
                  <a:srgbClr val="000090"/>
                </a:solidFill>
                <a:effectLst/>
                <a:uLnTx/>
                <a:uFillTx/>
                <a:latin typeface="+mn-lt"/>
                <a:ea typeface="+mn-ea"/>
                <a:cs typeface="+mn-cs"/>
              </a:rPr>
              <a:t>Public Services Agreements</a:t>
            </a:r>
            <a:r>
              <a:rPr kumimoji="0" lang="es-ES" sz="1600" b="0" i="0" u="none" strike="noStrike" kern="1200" cap="none" spc="0" normalizeH="0" baseline="0" smtClean="0">
                <a:ln>
                  <a:noFill/>
                </a:ln>
                <a:solidFill>
                  <a:srgbClr val="000090"/>
                </a:solidFill>
                <a:effectLst/>
                <a:uLnTx/>
                <a:uFillTx/>
                <a:latin typeface="+mn-lt"/>
                <a:ea typeface="+mn-ea"/>
                <a:cs typeface="+mn-cs"/>
              </a:rPr>
              <a:t>);</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s-ES" sz="1600" b="0" i="0" u="none" strike="noStrike" kern="1200" cap="none" spc="0" normalizeH="0" baseline="0" smtClean="0">
                <a:ln>
                  <a:noFill/>
                </a:ln>
                <a:solidFill>
                  <a:srgbClr val="000090"/>
                </a:solidFill>
                <a:effectLst/>
                <a:uLnTx/>
                <a:uFillTx/>
                <a:latin typeface="+mn-lt"/>
                <a:ea typeface="+mn-ea"/>
                <a:cs typeface="+mn-cs"/>
              </a:rPr>
              <a:t>Localización de los recursos financieros disponibles y definición de las estrategias de desarrollo de las áreas en colaboración con los actores del territorio;</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s-ES" sz="1600" b="0" i="0" u="none" strike="noStrike" kern="1200" cap="none" spc="0" normalizeH="0" baseline="0" smtClean="0">
                <a:ln>
                  <a:noFill/>
                </a:ln>
                <a:solidFill>
                  <a:srgbClr val="000090"/>
                </a:solidFill>
                <a:effectLst/>
                <a:uLnTx/>
                <a:uFillTx/>
                <a:latin typeface="+mn-lt"/>
                <a:ea typeface="+mn-ea"/>
                <a:cs typeface="+mn-cs"/>
              </a:rPr>
              <a:t>Supervisión de los objetivos y de los resultados previstos en los planes locales de desarrollo.</a:t>
            </a:r>
          </a:p>
          <a:p>
            <a:pPr marL="457200" marR="0" lvl="0" indent="-457200" algn="just" defTabSz="457200" rtl="0" eaLnBrk="1" fontAlgn="auto" latinLnBrk="0" hangingPunct="1">
              <a:lnSpc>
                <a:spcPct val="100000"/>
              </a:lnSpc>
              <a:spcBef>
                <a:spcPct val="20000"/>
              </a:spcBef>
              <a:spcAft>
                <a:spcPts val="0"/>
              </a:spcAft>
              <a:buClrTx/>
              <a:buSzTx/>
              <a:buFont typeface="Arial"/>
              <a:buChar char="•"/>
              <a:tabLst/>
              <a:defRPr/>
            </a:pPr>
            <a:endParaRPr kumimoji="0" lang="es-ES" sz="1800" b="0" i="0" u="none" strike="noStrike" kern="1200" cap="none" spc="0" normalizeH="0" baseline="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17</a:t>
            </a:fld>
            <a:endParaRPr lang="it-IT" dirty="0"/>
          </a:p>
        </p:txBody>
      </p:sp>
      <p:sp>
        <p:nvSpPr>
          <p:cNvPr id="5" name="Titolo 1"/>
          <p:cNvSpPr>
            <a:spLocks noGrp="1"/>
          </p:cNvSpPr>
          <p:nvPr>
            <p:ph type="title" idx="4294967295"/>
          </p:nvPr>
        </p:nvSpPr>
        <p:spPr>
          <a:xfrm>
            <a:off x="1069315" y="320903"/>
            <a:ext cx="6478258" cy="633412"/>
          </a:xfrm>
        </p:spPr>
        <p:txBody>
          <a:bodyPr>
            <a:noAutofit/>
          </a:bodyPr>
          <a:lstStyle/>
          <a:p>
            <a:pPr eaLnBrk="1" hangingPunct="1"/>
            <a:r>
              <a:rPr lang="es-ES" sz="2400" b="1" dirty="0" smtClean="0">
                <a:solidFill>
                  <a:srgbClr val="17375E"/>
                </a:solidFill>
              </a:rPr>
              <a:t>Focus 2: los Local Area Agreements </a:t>
            </a:r>
            <a:br>
              <a:rPr lang="es-ES" sz="2400" b="1" dirty="0" smtClean="0">
                <a:solidFill>
                  <a:srgbClr val="17375E"/>
                </a:solidFill>
              </a:rPr>
            </a:br>
            <a:r>
              <a:rPr lang="es-ES" sz="2400" b="1" dirty="0" smtClean="0">
                <a:solidFill>
                  <a:srgbClr val="17375E"/>
                </a:solidFill>
              </a:rPr>
              <a:t>(Acuerdos de Area locales, 2004-2011)</a:t>
            </a:r>
          </a:p>
        </p:txBody>
      </p:sp>
      <p:sp>
        <p:nvSpPr>
          <p:cNvPr id="6" name="Segnaposto contenuto 2"/>
          <p:cNvSpPr txBox="1">
            <a:spLocks/>
          </p:cNvSpPr>
          <p:nvPr/>
        </p:nvSpPr>
        <p:spPr>
          <a:xfrm>
            <a:off x="202540" y="1341438"/>
            <a:ext cx="8495373" cy="5014912"/>
          </a:xfrm>
          <a:prstGeom prst="rect">
            <a:avLst/>
          </a:prstGeom>
        </p:spPr>
        <p:txBody>
          <a:bodyPr vert="horz" lIns="91440" tIns="45720" rIns="91440" bIns="45720" rtlCol="0">
            <a:normAutofit/>
          </a:bodyPr>
          <a:lstStyle/>
          <a:p>
            <a:pPr marL="457200" marR="0" lvl="0" indent="-457200" algn="just" defTabSz="457200" rtl="0" eaLnBrk="1" fontAlgn="auto" latinLnBrk="0" hangingPunct="1">
              <a:lnSpc>
                <a:spcPct val="80000"/>
              </a:lnSpc>
              <a:spcBef>
                <a:spcPct val="20000"/>
              </a:spcBef>
              <a:spcAft>
                <a:spcPts val="600"/>
              </a:spcAft>
              <a:buClrTx/>
              <a:buSzTx/>
              <a:buFont typeface="Arial"/>
              <a:buChar char="•"/>
              <a:tabLst/>
              <a:defRPr/>
            </a:pPr>
            <a:r>
              <a:rPr kumimoji="0" lang="es-ES" sz="2000" b="0" i="0" u="none" strike="noStrike" kern="1200" cap="none" spc="0" normalizeH="0" baseline="0" dirty="0" smtClean="0">
                <a:ln>
                  <a:noFill/>
                </a:ln>
                <a:solidFill>
                  <a:srgbClr val="000090"/>
                </a:solidFill>
                <a:effectLst/>
                <a:uLnTx/>
                <a:uFillTx/>
                <a:latin typeface="+mn-lt"/>
                <a:ea typeface="+mn-ea"/>
                <a:cs typeface="+mn-cs"/>
              </a:rPr>
              <a:t>Introducidos en 2004/2005 y suprimidos en el año 2011, consistieron en acuerdos trienales estipulados entre el Gobierno Central y los territorios, representados por las respectivas Local Strategic Partnerships (LSPs);</a:t>
            </a:r>
          </a:p>
          <a:p>
            <a:pPr marL="457200" marR="0" lvl="0" indent="-457200" algn="just" defTabSz="457200" rtl="0" eaLnBrk="1" fontAlgn="auto" latinLnBrk="0" hangingPunct="1">
              <a:lnSpc>
                <a:spcPct val="80000"/>
              </a:lnSpc>
              <a:spcBef>
                <a:spcPct val="20000"/>
              </a:spcBef>
              <a:spcAft>
                <a:spcPts val="600"/>
              </a:spcAft>
              <a:buClrTx/>
              <a:buSzTx/>
              <a:buFont typeface="Arial"/>
              <a:buChar char="•"/>
              <a:tabLst/>
              <a:defRPr/>
            </a:pPr>
            <a:r>
              <a:rPr kumimoji="0" lang="es-ES" sz="2000" b="0" i="0" u="none" strike="noStrike" kern="1200" cap="none" spc="0" normalizeH="0" baseline="0" dirty="0" smtClean="0">
                <a:ln>
                  <a:noFill/>
                </a:ln>
                <a:solidFill>
                  <a:srgbClr val="000090"/>
                </a:solidFill>
                <a:effectLst/>
                <a:uLnTx/>
                <a:uFillTx/>
                <a:latin typeface="+mn-lt"/>
                <a:ea typeface="+mn-ea"/>
                <a:cs typeface="+mn-cs"/>
              </a:rPr>
              <a:t>Los </a:t>
            </a:r>
            <a:r>
              <a:rPr kumimoji="0" lang="es-ES" sz="2000" b="0" i="1" u="none" strike="noStrike" kern="1200" cap="none" spc="0" normalizeH="0" baseline="0" dirty="0" smtClean="0">
                <a:ln>
                  <a:noFill/>
                </a:ln>
                <a:solidFill>
                  <a:srgbClr val="000090"/>
                </a:solidFill>
                <a:effectLst/>
                <a:uLnTx/>
                <a:uFillTx/>
                <a:latin typeface="+mn-lt"/>
                <a:ea typeface="+mn-ea"/>
                <a:cs typeface="+mn-cs"/>
              </a:rPr>
              <a:t>LAAs</a:t>
            </a:r>
            <a:r>
              <a:rPr kumimoji="0" lang="es-ES" sz="2000" b="0" i="0" u="none" strike="noStrike" kern="1200" cap="none" spc="0" normalizeH="0" baseline="0" dirty="0" smtClean="0">
                <a:ln>
                  <a:noFill/>
                </a:ln>
                <a:solidFill>
                  <a:srgbClr val="000090"/>
                </a:solidFill>
                <a:effectLst/>
                <a:uLnTx/>
                <a:uFillTx/>
                <a:latin typeface="+mn-lt"/>
                <a:ea typeface="+mn-ea"/>
                <a:cs typeface="+mn-cs"/>
              </a:rPr>
              <a:t> reflejaban la visión, las prioridades y los desafíos indicados en las </a:t>
            </a:r>
            <a:r>
              <a:rPr kumimoji="0" lang="es-ES" sz="2000" b="0" i="1" u="none" strike="noStrike" kern="1200" cap="none" spc="0" normalizeH="0" baseline="0" dirty="0" smtClean="0">
                <a:ln>
                  <a:noFill/>
                </a:ln>
                <a:solidFill>
                  <a:srgbClr val="000090"/>
                </a:solidFill>
                <a:effectLst/>
                <a:uLnTx/>
                <a:uFillTx/>
                <a:latin typeface="+mn-lt"/>
                <a:ea typeface="+mn-ea"/>
                <a:cs typeface="+mn-cs"/>
              </a:rPr>
              <a:t>Sustainable Community Strategy, </a:t>
            </a:r>
            <a:r>
              <a:rPr kumimoji="0" lang="es-ES" sz="2000" b="0" i="0" u="none" strike="noStrike" kern="1200" cap="none" spc="0" normalizeH="0" baseline="0" dirty="0" smtClean="0">
                <a:ln>
                  <a:noFill/>
                </a:ln>
                <a:solidFill>
                  <a:srgbClr val="000090"/>
                </a:solidFill>
                <a:effectLst/>
                <a:uLnTx/>
                <a:uFillTx/>
                <a:latin typeface="+mn-lt"/>
                <a:ea typeface="+mn-ea"/>
                <a:cs typeface="+mn-cs"/>
              </a:rPr>
              <a:t>visión a 10 años (obligatoria, reconfirmada) relativa a los temas económicos, sociales, ambientales y de bienestar del área/comunidad;</a:t>
            </a:r>
          </a:p>
          <a:p>
            <a:pPr marL="457200" marR="0" lvl="0" indent="-457200" algn="just" defTabSz="457200" rtl="0" eaLnBrk="1" fontAlgn="auto" latinLnBrk="0" hangingPunct="1">
              <a:lnSpc>
                <a:spcPct val="80000"/>
              </a:lnSpc>
              <a:spcBef>
                <a:spcPct val="20000"/>
              </a:spcBef>
              <a:spcAft>
                <a:spcPts val="600"/>
              </a:spcAft>
              <a:buClrTx/>
              <a:buSzTx/>
              <a:buFont typeface="Arial"/>
              <a:buChar char="•"/>
              <a:tabLst/>
              <a:defRPr/>
            </a:pPr>
            <a:r>
              <a:rPr kumimoji="0" lang="es-ES" sz="2000" b="0" i="0" u="none" strike="noStrike" kern="1200" cap="none" spc="0" normalizeH="0" baseline="0" dirty="0" smtClean="0">
                <a:ln>
                  <a:noFill/>
                </a:ln>
                <a:solidFill>
                  <a:srgbClr val="000090"/>
                </a:solidFill>
                <a:effectLst/>
                <a:uLnTx/>
                <a:uFillTx/>
                <a:latin typeface="+mn-lt"/>
                <a:ea typeface="+mn-ea"/>
                <a:cs typeface="+mn-cs"/>
              </a:rPr>
              <a:t>Los LAAs contenían una serie de objetivos de mejora que las organizaciones locales se obligaban a lograr respecto al suministro de servicios, incluidas las modalidades operativas previstas;</a:t>
            </a:r>
          </a:p>
          <a:p>
            <a:pPr marL="457200" marR="0" lvl="0" indent="-457200" algn="just" defTabSz="457200" rtl="0" eaLnBrk="1" fontAlgn="auto" latinLnBrk="0" hangingPunct="1">
              <a:lnSpc>
                <a:spcPct val="80000"/>
              </a:lnSpc>
              <a:spcBef>
                <a:spcPct val="20000"/>
              </a:spcBef>
              <a:spcAft>
                <a:spcPts val="600"/>
              </a:spcAft>
              <a:buClrTx/>
              <a:buSzTx/>
              <a:buFont typeface="Arial"/>
              <a:buChar char="•"/>
              <a:tabLst/>
              <a:defRPr/>
            </a:pPr>
            <a:r>
              <a:rPr kumimoji="0" lang="es-ES" sz="2000" b="0" i="0" u="none" strike="noStrike" kern="1200" cap="none" spc="0" normalizeH="0" baseline="0" dirty="0" smtClean="0">
                <a:ln>
                  <a:noFill/>
                </a:ln>
                <a:solidFill>
                  <a:srgbClr val="000090"/>
                </a:solidFill>
                <a:effectLst/>
                <a:uLnTx/>
                <a:uFillTx/>
                <a:latin typeface="+mn-lt"/>
                <a:ea typeface="+mn-ea"/>
                <a:cs typeface="+mn-cs"/>
              </a:rPr>
              <a:t>Los objetivos de los LAAs  se elegían por medio del debate entre los partners del LSP y después se negociaban con el Gobierno Central (representado por los Regional Government Offices);</a:t>
            </a:r>
          </a:p>
          <a:p>
            <a:pPr marL="457200" marR="0" lvl="0" indent="-457200" algn="just" defTabSz="457200" rtl="0" eaLnBrk="1" fontAlgn="auto" latinLnBrk="0" hangingPunct="1">
              <a:lnSpc>
                <a:spcPct val="80000"/>
              </a:lnSpc>
              <a:spcBef>
                <a:spcPct val="20000"/>
              </a:spcBef>
              <a:spcAft>
                <a:spcPts val="600"/>
              </a:spcAft>
              <a:buClrTx/>
              <a:buSzTx/>
              <a:buFont typeface="Arial"/>
              <a:buChar char="•"/>
              <a:tabLst/>
              <a:defRPr/>
            </a:pPr>
            <a:r>
              <a:rPr kumimoji="0" lang="es-ES" sz="2000" b="1" i="1" u="none" strike="noStrike" kern="1200" cap="none" spc="0" normalizeH="0" baseline="0" dirty="0" smtClean="0">
                <a:ln>
                  <a:noFill/>
                </a:ln>
                <a:solidFill>
                  <a:srgbClr val="000090"/>
                </a:solidFill>
                <a:effectLst/>
                <a:uLnTx/>
                <a:uFillTx/>
                <a:latin typeface="+mn-lt"/>
                <a:ea typeface="+mn-ea"/>
                <a:cs typeface="+mn-cs"/>
              </a:rPr>
              <a:t>Obtenidos los resultados,</a:t>
            </a:r>
            <a:r>
              <a:rPr kumimoji="0" lang="es-ES" sz="2000" b="0" i="0" u="none" strike="noStrike" kern="1200" cap="none" spc="0" normalizeH="0" baseline="0" dirty="0" smtClean="0">
                <a:ln>
                  <a:noFill/>
                </a:ln>
                <a:solidFill>
                  <a:srgbClr val="000090"/>
                </a:solidFill>
                <a:effectLst/>
                <a:uLnTx/>
                <a:uFillTx/>
                <a:latin typeface="+mn-lt"/>
                <a:ea typeface="+mn-ea"/>
                <a:cs typeface="+mn-cs"/>
              </a:rPr>
              <a:t> el Gobierno asignaba un “</a:t>
            </a:r>
            <a:r>
              <a:rPr kumimoji="0" lang="es-ES" sz="2000" b="0" i="1" u="none" strike="noStrike" kern="1200" cap="none" spc="0" normalizeH="0" baseline="0" dirty="0" smtClean="0">
                <a:ln>
                  <a:noFill/>
                </a:ln>
                <a:solidFill>
                  <a:srgbClr val="000090"/>
                </a:solidFill>
                <a:effectLst/>
                <a:uLnTx/>
                <a:uFillTx/>
                <a:latin typeface="+mn-lt"/>
                <a:ea typeface="+mn-ea"/>
                <a:cs typeface="+mn-cs"/>
              </a:rPr>
              <a:t>reward grant</a:t>
            </a:r>
            <a:r>
              <a:rPr kumimoji="0" lang="es-ES" sz="2000" b="0" i="0" u="none" strike="noStrike" kern="1200" cap="none" spc="0" normalizeH="0" baseline="0" dirty="0" smtClean="0">
                <a:ln>
                  <a:noFill/>
                </a:ln>
                <a:solidFill>
                  <a:srgbClr val="000090"/>
                </a:solidFill>
                <a:effectLst/>
                <a:uLnTx/>
                <a:uFillTx/>
                <a:latin typeface="+mn-lt"/>
                <a:ea typeface="+mn-ea"/>
                <a:cs typeface="+mn-cs"/>
              </a:rPr>
              <a:t>” (financiación premio) al final de los 3 años de validez.</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7" name="Titolo 1"/>
          <p:cNvSpPr>
            <a:spLocks noGrp="1"/>
          </p:cNvSpPr>
          <p:nvPr>
            <p:ph type="title" idx="4294967295"/>
          </p:nvPr>
        </p:nvSpPr>
        <p:spPr>
          <a:xfrm>
            <a:off x="6057900" y="2438400"/>
            <a:ext cx="2628900" cy="1503591"/>
          </a:xfrm>
        </p:spPr>
        <p:txBody>
          <a:bodyPr rtlCol="0">
            <a:noAutofit/>
          </a:bodyPr>
          <a:lstStyle/>
          <a:p>
            <a:pPr algn="r" fontAlgn="auto">
              <a:spcAft>
                <a:spcPts val="0"/>
              </a:spcAft>
              <a:defRPr/>
            </a:pPr>
            <a:r>
              <a:rPr lang="es-ES" sz="2400" b="1" smtClean="0">
                <a:solidFill>
                  <a:srgbClr val="000090"/>
                </a:solidFill>
              </a:rPr>
              <a:t>Focus 3: La polìtica de las</a:t>
            </a:r>
            <a:br>
              <a:rPr lang="es-ES" sz="2400" b="1" smtClean="0">
                <a:solidFill>
                  <a:srgbClr val="000090"/>
                </a:solidFill>
              </a:rPr>
            </a:br>
            <a:r>
              <a:rPr lang="es-ES" sz="2400" b="1" smtClean="0">
                <a:solidFill>
                  <a:srgbClr val="000090"/>
                </a:solidFill>
              </a:rPr>
              <a:t> City-Regions (àreas funcionales social y economicamente)</a:t>
            </a:r>
            <a:endParaRPr lang="es-ES" sz="2400" b="1">
              <a:solidFill>
                <a:srgbClr val="000090"/>
              </a:solidFill>
            </a:endParaRPr>
          </a:p>
        </p:txBody>
      </p:sp>
      <p:pic>
        <p:nvPicPr>
          <p:cNvPr id="8" name="Immagine 7" descr="CityRegions.jpg"/>
          <p:cNvPicPr>
            <a:picLocks noChangeAspect="1"/>
          </p:cNvPicPr>
          <p:nvPr/>
        </p:nvPicPr>
        <p:blipFill>
          <a:blip r:embed="rId5"/>
          <a:stretch>
            <a:fillRect/>
          </a:stretch>
        </p:blipFill>
        <p:spPr>
          <a:xfrm>
            <a:off x="202540" y="637609"/>
            <a:ext cx="5855360" cy="6011334"/>
          </a:xfrm>
          <a:prstGeom prst="rect">
            <a:avLst/>
          </a:prstGeom>
        </p:spPr>
      </p:pic>
      <p:sp>
        <p:nvSpPr>
          <p:cNvPr id="9" name="Segnaposto numero diapositiva 8"/>
          <p:cNvSpPr>
            <a:spLocks noGrp="1"/>
          </p:cNvSpPr>
          <p:nvPr>
            <p:ph type="sldNum" idx="12"/>
          </p:nvPr>
        </p:nvSpPr>
        <p:spPr/>
        <p:txBody>
          <a:bodyPr/>
          <a:lstStyle/>
          <a:p>
            <a:fld id="{75C47DE5-1883-E74A-8713-1CBADD0C8AD6}" type="slidenum">
              <a:rPr lang="it-IT" smtClean="0"/>
              <a:pPr/>
              <a:t>18</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7164387" y="161359"/>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19</a:t>
            </a:fld>
            <a:endParaRPr lang="it-IT" dirty="0"/>
          </a:p>
        </p:txBody>
      </p:sp>
      <p:sp>
        <p:nvSpPr>
          <p:cNvPr id="5" name="Titolo 1"/>
          <p:cNvSpPr>
            <a:spLocks noGrp="1"/>
          </p:cNvSpPr>
          <p:nvPr>
            <p:ph type="title" idx="4294967295"/>
          </p:nvPr>
        </p:nvSpPr>
        <p:spPr>
          <a:xfrm>
            <a:off x="1463015" y="161359"/>
            <a:ext cx="6108700" cy="765741"/>
          </a:xfrm>
        </p:spPr>
        <p:txBody>
          <a:bodyPr>
            <a:noAutofit/>
          </a:bodyPr>
          <a:lstStyle/>
          <a:p>
            <a:pPr eaLnBrk="1" hangingPunct="1"/>
            <a:r>
              <a:rPr lang="es-ES" sz="2400" b="1" smtClean="0"/>
              <a:t/>
            </a:r>
            <a:br>
              <a:rPr lang="es-ES" sz="2400" b="1" smtClean="0"/>
            </a:br>
            <a:r>
              <a:rPr lang="es-ES" sz="2400" b="1" smtClean="0"/>
              <a:t>L</a:t>
            </a:r>
            <a:r>
              <a:rPr lang="es-ES" sz="2400" b="1" smtClean="0">
                <a:solidFill>
                  <a:srgbClr val="17375E"/>
                </a:solidFill>
              </a:rPr>
              <a:t>as Local Enterprises Partnership (LEP – Sociedades Empresariales Locales)</a:t>
            </a:r>
            <a:br>
              <a:rPr lang="es-ES" sz="2400" b="1" smtClean="0">
                <a:solidFill>
                  <a:srgbClr val="17375E"/>
                </a:solidFill>
              </a:rPr>
            </a:br>
            <a:endParaRPr lang="es-ES" sz="2400" b="1" smtClean="0">
              <a:solidFill>
                <a:srgbClr val="17375E"/>
              </a:solidFill>
            </a:endParaRPr>
          </a:p>
        </p:txBody>
      </p:sp>
      <p:sp>
        <p:nvSpPr>
          <p:cNvPr id="6" name="Segnaposto contenuto 2"/>
          <p:cNvSpPr txBox="1">
            <a:spLocks/>
          </p:cNvSpPr>
          <p:nvPr/>
        </p:nvSpPr>
        <p:spPr>
          <a:xfrm>
            <a:off x="202540" y="1187450"/>
            <a:ext cx="8674100" cy="5365750"/>
          </a:xfrm>
          <a:prstGeom prst="rect">
            <a:avLst/>
          </a:prstGeom>
        </p:spPr>
        <p:txBody>
          <a:bodyPr vert="horz" lIns="91440" tIns="45720" rIns="91440" bIns="45720" rtlCol="0">
            <a:noAutofit/>
          </a:bodyPr>
          <a:lstStyle/>
          <a:p>
            <a:pPr marL="457200" marR="0" lvl="0" indent="-457200" algn="just" defTabSz="457200" rtl="0" eaLnBrk="1" fontAlgn="auto" latinLnBrk="0" hangingPunct="1">
              <a:lnSpc>
                <a:spcPct val="80000"/>
              </a:lnSpc>
              <a:spcBef>
                <a:spcPct val="20000"/>
              </a:spcBef>
              <a:spcAft>
                <a:spcPts val="600"/>
              </a:spcAft>
              <a:buClrTx/>
              <a:buSzTx/>
              <a:buFont typeface="Calibri" pitchFamily="34" charset="0"/>
              <a:buAutoNum type="arabicPeriod"/>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Creadas en 2010 con el «</a:t>
            </a:r>
            <a:r>
              <a:rPr kumimoji="0" lang="es-ES" b="0" i="1" u="none" strike="noStrike" kern="1200" cap="none" spc="0" normalizeH="0" baseline="0" dirty="0" smtClean="0">
                <a:ln>
                  <a:noFill/>
                </a:ln>
                <a:solidFill>
                  <a:srgbClr val="000090"/>
                </a:solidFill>
                <a:effectLst/>
                <a:uLnTx/>
                <a:uFillTx/>
                <a:latin typeface="+mn-lt"/>
                <a:ea typeface="+mn-ea"/>
                <a:cs typeface="+mn-cs"/>
              </a:rPr>
              <a:t>Local Growth White Paper</a:t>
            </a:r>
            <a:r>
              <a:rPr kumimoji="0" lang="es-ES" b="0" i="0" u="none" strike="noStrike" kern="1200" cap="none" spc="0" normalizeH="0" baseline="0" dirty="0" smtClean="0">
                <a:ln>
                  <a:noFill/>
                </a:ln>
                <a:solidFill>
                  <a:srgbClr val="000090"/>
                </a:solidFill>
                <a:effectLst/>
                <a:uLnTx/>
                <a:uFillTx/>
                <a:latin typeface="+mn-lt"/>
                <a:ea typeface="+mn-ea"/>
                <a:cs typeface="+mn-cs"/>
              </a:rPr>
              <a:t>», con los que el Gobierno conservador define las “</a:t>
            </a:r>
            <a:r>
              <a:rPr kumimoji="0" lang="es-ES" b="0" i="1" u="none" strike="noStrike" kern="1200" cap="none" spc="0" normalizeH="0" baseline="0" dirty="0" smtClean="0">
                <a:ln>
                  <a:noFill/>
                </a:ln>
                <a:solidFill>
                  <a:srgbClr val="000090"/>
                </a:solidFill>
                <a:effectLst/>
                <a:uLnTx/>
                <a:uFillTx/>
                <a:latin typeface="+mn-lt"/>
                <a:ea typeface="+mn-ea"/>
                <a:cs typeface="+mn-cs"/>
              </a:rPr>
              <a:t>nuevas políticas de desarrollo territorial</a:t>
            </a:r>
            <a:r>
              <a:rPr kumimoji="0" lang="es-ES" b="0" i="0" u="none" strike="noStrike" kern="1200" cap="none" spc="0" normalizeH="0" baseline="0" dirty="0" smtClean="0">
                <a:ln>
                  <a:noFill/>
                </a:ln>
                <a:solidFill>
                  <a:srgbClr val="000090"/>
                </a:solidFill>
                <a:effectLst/>
                <a:uLnTx/>
                <a:uFillTx/>
                <a:latin typeface="+mn-lt"/>
                <a:ea typeface="+mn-ea"/>
                <a:cs typeface="+mn-cs"/>
              </a:rPr>
              <a:t>”, superan las Agencias de Desarrollo Regional y apuntan al crecimiento de poder y responsabilidad de los actores locales, llamados a </a:t>
            </a:r>
            <a:r>
              <a:rPr kumimoji="0" lang="es-ES" b="1" i="1" u="none" strike="noStrike" kern="1200" cap="none" spc="0" normalizeH="0" baseline="0" dirty="0" smtClean="0">
                <a:ln>
                  <a:noFill/>
                </a:ln>
                <a:solidFill>
                  <a:srgbClr val="000090"/>
                </a:solidFill>
                <a:effectLst/>
                <a:uLnTx/>
                <a:uFillTx/>
                <a:latin typeface="+mn-lt"/>
                <a:ea typeface="+mn-ea"/>
                <a:cs typeface="+mn-cs"/>
              </a:rPr>
              <a:t>apoyar el crecimiento económico de los territorios por medio de la constitucion de partenariados entre los sectores pùblico y privado. </a:t>
            </a:r>
          </a:p>
          <a:p>
            <a:pPr marL="457200" marR="0" lvl="0" indent="-457200" algn="just" defTabSz="457200" rtl="0" eaLnBrk="1" fontAlgn="auto" latinLnBrk="0" hangingPunct="1">
              <a:lnSpc>
                <a:spcPct val="80000"/>
              </a:lnSpc>
              <a:spcBef>
                <a:spcPct val="20000"/>
              </a:spcBef>
              <a:spcAft>
                <a:spcPts val="600"/>
              </a:spcAft>
              <a:buClrTx/>
              <a:buSzTx/>
              <a:buFont typeface="Calibri" pitchFamily="34" charset="0"/>
              <a:buAutoNum type="arabicPeriod"/>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El «Local Growth White Paper» contiene 3 prioridades:</a:t>
            </a:r>
          </a:p>
          <a:p>
            <a:pPr marL="400050" marR="0" lvl="1" indent="0" algn="just" defTabSz="457200" rtl="0" eaLnBrk="1" fontAlgn="auto" latinLnBrk="0" hangingPunct="1">
              <a:lnSpc>
                <a:spcPct val="80000"/>
              </a:lnSpc>
              <a:spcBef>
                <a:spcPct val="20000"/>
              </a:spcBef>
              <a:spcAft>
                <a:spcPts val="0"/>
              </a:spcAft>
              <a:buClrTx/>
              <a:buSzTx/>
              <a:buFont typeface="Arial"/>
              <a:buChar char="–"/>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 </a:t>
            </a:r>
            <a:r>
              <a:rPr kumimoji="0" lang="es-ES" b="0" i="1" u="none" strike="noStrike" kern="1200" cap="none" spc="0" normalizeH="0" baseline="0" dirty="0" smtClean="0">
                <a:ln>
                  <a:noFill/>
                </a:ln>
                <a:solidFill>
                  <a:srgbClr val="000090"/>
                </a:solidFill>
                <a:effectLst/>
                <a:uLnTx/>
                <a:uFillTx/>
                <a:latin typeface="+mn-lt"/>
                <a:ea typeface="+mn-ea"/>
                <a:cs typeface="+mn-cs"/>
              </a:rPr>
              <a:t>Descentralización de poderes a las comunidades y empresas locales</a:t>
            </a:r>
            <a:r>
              <a:rPr kumimoji="0" lang="es-ES" b="0" i="0" u="none" strike="noStrike" kern="1200" cap="none" spc="0" normalizeH="0" baseline="0" dirty="0" smtClean="0">
                <a:ln>
                  <a:noFill/>
                </a:ln>
                <a:solidFill>
                  <a:srgbClr val="000090"/>
                </a:solidFill>
                <a:effectLst/>
                <a:uLnTx/>
                <a:uFillTx/>
                <a:latin typeface="+mn-lt"/>
                <a:ea typeface="+mn-ea"/>
                <a:cs typeface="+mn-cs"/>
              </a:rPr>
              <a:t>: instituyendo las LEP operativas en áreas con características económicas homogéneas, capaces de elaborar una visión y una estrategia del territorio para ofrecer prioridades a nivel local y dar mayores poderes a las comunidades para reforzar su potencial.</a:t>
            </a:r>
          </a:p>
          <a:p>
            <a:pPr marL="400050" marR="0" lvl="1" indent="0" algn="just" defTabSz="457200" rtl="0" eaLnBrk="1" fontAlgn="auto" latinLnBrk="0" hangingPunct="1">
              <a:lnSpc>
                <a:spcPct val="80000"/>
              </a:lnSpc>
              <a:spcBef>
                <a:spcPct val="20000"/>
              </a:spcBef>
              <a:spcAft>
                <a:spcPts val="0"/>
              </a:spcAft>
              <a:buClrTx/>
              <a:buSzTx/>
              <a:buFont typeface="Arial"/>
              <a:buChar char="–"/>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 </a:t>
            </a:r>
            <a:r>
              <a:rPr kumimoji="0" lang="es-ES" b="0" i="1" u="none" strike="noStrike" kern="1200" cap="none" spc="0" normalizeH="0" baseline="0" dirty="0" smtClean="0">
                <a:ln>
                  <a:noFill/>
                </a:ln>
                <a:solidFill>
                  <a:srgbClr val="000090"/>
                </a:solidFill>
                <a:effectLst/>
                <a:uLnTx/>
                <a:uFillTx/>
                <a:latin typeface="+mn-lt"/>
                <a:ea typeface="+mn-ea"/>
                <a:cs typeface="+mn-cs"/>
              </a:rPr>
              <a:t>Incentivos a las inversiones</a:t>
            </a:r>
            <a:r>
              <a:rPr kumimoji="0" lang="es-ES" b="0" i="0" u="none" strike="noStrike" kern="1200" cap="none" spc="0" normalizeH="0" baseline="0" dirty="0" smtClean="0">
                <a:ln>
                  <a:noFill/>
                </a:ln>
                <a:solidFill>
                  <a:srgbClr val="000090"/>
                </a:solidFill>
                <a:effectLst/>
                <a:uLnTx/>
                <a:uFillTx/>
                <a:latin typeface="+mn-lt"/>
                <a:ea typeface="+mn-ea"/>
                <a:cs typeface="+mn-cs"/>
              </a:rPr>
              <a:t>: creando las justas condiciones para el crecimiento por medio de un plan-framework consistente y eficiente para invertir, que dé beneficios efectivos a las comunidades locales.</a:t>
            </a:r>
          </a:p>
          <a:p>
            <a:pPr marL="400050" marR="0" lvl="1" indent="0" algn="just" defTabSz="457200" rtl="0" eaLnBrk="1" fontAlgn="auto" latinLnBrk="0" hangingPunct="1">
              <a:lnSpc>
                <a:spcPct val="80000"/>
              </a:lnSpc>
              <a:spcBef>
                <a:spcPct val="20000"/>
              </a:spcBef>
              <a:spcAft>
                <a:spcPts val="600"/>
              </a:spcAft>
              <a:buClrTx/>
              <a:buSzTx/>
              <a:buFont typeface="Arial"/>
              <a:buChar char="–"/>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 </a:t>
            </a:r>
            <a:r>
              <a:rPr kumimoji="0" lang="es-ES" b="0" i="1" u="none" strike="noStrike" kern="1200" cap="none" spc="0" normalizeH="0" baseline="0" dirty="0" smtClean="0">
                <a:ln>
                  <a:noFill/>
                </a:ln>
                <a:solidFill>
                  <a:srgbClr val="000090"/>
                </a:solidFill>
                <a:effectLst/>
                <a:uLnTx/>
                <a:uFillTx/>
                <a:latin typeface="+mn-lt"/>
                <a:ea typeface="+mn-ea"/>
                <a:cs typeface="+mn-cs"/>
              </a:rPr>
              <a:t>Inversiones focalizadas</a:t>
            </a:r>
            <a:r>
              <a:rPr kumimoji="0" lang="es-ES" b="0" i="0" u="none" strike="noStrike" kern="1200" cap="none" spc="0" normalizeH="0" baseline="0" dirty="0" smtClean="0">
                <a:ln>
                  <a:noFill/>
                </a:ln>
                <a:solidFill>
                  <a:srgbClr val="000090"/>
                </a:solidFill>
                <a:effectLst/>
                <a:uLnTx/>
                <a:uFillTx/>
                <a:latin typeface="+mn-lt"/>
                <a:ea typeface="+mn-ea"/>
                <a:cs typeface="+mn-cs"/>
              </a:rPr>
              <a:t>: afrontar las barreras al crecimiento que el mercado no afronta (fracaso</a:t>
            </a:r>
            <a:r>
              <a:rPr kumimoji="0" lang="es-ES" b="0" i="0" u="none" strike="noStrike" kern="1200" cap="none" spc="0" normalizeH="0" dirty="0" smtClean="0">
                <a:ln>
                  <a:noFill/>
                </a:ln>
                <a:solidFill>
                  <a:srgbClr val="000090"/>
                </a:solidFill>
                <a:effectLst/>
                <a:uLnTx/>
                <a:uFillTx/>
                <a:latin typeface="+mn-lt"/>
                <a:ea typeface="+mn-ea"/>
                <a:cs typeface="+mn-cs"/>
              </a:rPr>
              <a:t> del mercado: banda ancha, infraestructuras, etc.)</a:t>
            </a:r>
            <a:r>
              <a:rPr kumimoji="0" lang="es-ES" b="0" i="0" u="none" strike="noStrike" kern="1200" cap="none" spc="0" normalizeH="0" baseline="0" dirty="0" smtClean="0">
                <a:ln>
                  <a:noFill/>
                </a:ln>
                <a:solidFill>
                  <a:srgbClr val="000090"/>
                </a:solidFill>
                <a:effectLst/>
                <a:uLnTx/>
                <a:uFillTx/>
                <a:latin typeface="+mn-lt"/>
                <a:ea typeface="+mn-ea"/>
                <a:cs typeface="+mn-cs"/>
              </a:rPr>
              <a:t>, apoyando inversiones que tendrán impactos a largo plazo. </a:t>
            </a:r>
          </a:p>
          <a:p>
            <a:pPr marL="457200" marR="0" lvl="0" indent="-457200" algn="just" defTabSz="457200" rtl="0" eaLnBrk="1" fontAlgn="auto" latinLnBrk="0" hangingPunct="1">
              <a:lnSpc>
                <a:spcPct val="80000"/>
              </a:lnSpc>
              <a:spcBef>
                <a:spcPct val="20000"/>
              </a:spcBef>
              <a:spcAft>
                <a:spcPts val="0"/>
              </a:spcAft>
              <a:buClrTx/>
              <a:buSzTx/>
              <a:buFont typeface="Arial" charset="0"/>
              <a:buNone/>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3.	Bando para la creación de las LEP abierto a todas las formas de agregación, incluidas las City-Regions (1° bando cerrado en el año 2011);</a:t>
            </a:r>
          </a:p>
          <a:p>
            <a:pPr marL="457200" marR="0" lvl="0" indent="-457200" algn="just" defTabSz="457200" rtl="0" eaLnBrk="1" fontAlgn="auto" latinLnBrk="0" hangingPunct="1">
              <a:lnSpc>
                <a:spcPct val="80000"/>
              </a:lnSpc>
              <a:spcBef>
                <a:spcPct val="20000"/>
              </a:spcBef>
              <a:spcAft>
                <a:spcPts val="0"/>
              </a:spcAft>
              <a:buClrTx/>
              <a:buSzTx/>
              <a:buFont typeface="Arial" charset="0"/>
              <a:buNone/>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4.	Se han constituido 39 LEP localizadas en áreas con características económicas homogéneas;</a:t>
            </a:r>
          </a:p>
          <a:p>
            <a:pPr marL="457200" marR="0" lvl="0" indent="-457200" algn="just" defTabSz="457200" rtl="0" eaLnBrk="1" fontAlgn="auto" latinLnBrk="0" hangingPunct="1">
              <a:lnSpc>
                <a:spcPct val="80000"/>
              </a:lnSpc>
              <a:spcBef>
                <a:spcPct val="20000"/>
              </a:spcBef>
              <a:spcAft>
                <a:spcPts val="0"/>
              </a:spcAft>
              <a:buClrTx/>
              <a:buSzTx/>
              <a:buFont typeface="Arial" charset="0"/>
              <a:buNone/>
              <a:tabLst/>
              <a:defRPr/>
            </a:pPr>
            <a:r>
              <a:rPr kumimoji="0" lang="es-ES" b="0" i="0" u="none" strike="noStrike" kern="1200" cap="none" spc="0" normalizeH="0" baseline="0" dirty="0" smtClean="0">
                <a:ln>
                  <a:noFill/>
                </a:ln>
                <a:solidFill>
                  <a:srgbClr val="000090"/>
                </a:solidFill>
                <a:effectLst/>
                <a:uLnTx/>
                <a:uFillTx/>
                <a:latin typeface="+mn-lt"/>
                <a:ea typeface="+mn-ea"/>
                <a:cs typeface="+mn-cs"/>
              </a:rPr>
              <a:t>5.	Financiado con el Regional Growth Fund y Growing Places Fund + Fondos Estructurales.</a:t>
            </a:r>
          </a:p>
          <a:p>
            <a:pPr marL="457200" marR="0" lvl="0" indent="-457200" algn="just" defTabSz="457200" rtl="0" eaLnBrk="1" fontAlgn="auto" latinLnBrk="0" hangingPunct="1">
              <a:lnSpc>
                <a:spcPct val="80000"/>
              </a:lnSpc>
              <a:spcBef>
                <a:spcPct val="20000"/>
              </a:spcBef>
              <a:spcAft>
                <a:spcPts val="0"/>
              </a:spcAft>
              <a:buClrTx/>
              <a:buSzTx/>
              <a:buFont typeface="Arial" charset="0"/>
              <a:buNone/>
              <a:tabLst/>
              <a:defRPr/>
            </a:pPr>
            <a:endParaRPr kumimoji="0" lang="es-ES" b="0" i="0" u="none" strike="noStrike" kern="1200" cap="none" spc="0" normalizeH="0" baseline="0" dirty="0" smtClean="0">
              <a:ln>
                <a:noFill/>
              </a:ln>
              <a:solidFill>
                <a:srgbClr val="000090"/>
              </a:solidFill>
              <a:effectLst/>
              <a:uLnTx/>
              <a:uFillTx/>
              <a:latin typeface="+mn-lt"/>
              <a:ea typeface="+mn-ea"/>
              <a:cs typeface="+mn-cs"/>
            </a:endParaRPr>
          </a:p>
          <a:p>
            <a:pPr marL="457200" marR="0" lvl="0" indent="-457200" algn="l" defTabSz="457200" rtl="0" eaLnBrk="1" fontAlgn="auto" latinLnBrk="0" hangingPunct="1">
              <a:lnSpc>
                <a:spcPct val="80000"/>
              </a:lnSpc>
              <a:spcBef>
                <a:spcPct val="20000"/>
              </a:spcBef>
              <a:spcAft>
                <a:spcPts val="0"/>
              </a:spcAft>
              <a:buClrTx/>
              <a:buSzTx/>
              <a:buFont typeface="Arial"/>
              <a:buChar char="•"/>
              <a:tabLst/>
              <a:defRPr/>
            </a:pPr>
            <a:endParaRPr kumimoji="0" lang="es-ES" b="0" i="0" u="none" strike="noStrike" kern="1200" cap="none" spc="0" normalizeH="0" baseline="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480175" y="539750"/>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1079500" y="720725"/>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2</a:t>
            </a:fld>
            <a:endParaRPr lang="it-IT" dirty="0"/>
          </a:p>
        </p:txBody>
      </p:sp>
      <p:pic>
        <p:nvPicPr>
          <p:cNvPr id="7" name="Immagine 6" descr="PN_ERVET.jpg"/>
          <p:cNvPicPr>
            <a:picLocks noChangeAspect="1"/>
          </p:cNvPicPr>
          <p:nvPr/>
        </p:nvPicPr>
        <p:blipFill>
          <a:blip r:embed="rId5"/>
          <a:stretch>
            <a:fillRect/>
          </a:stretch>
        </p:blipFill>
        <p:spPr>
          <a:xfrm>
            <a:off x="1079500" y="1347599"/>
            <a:ext cx="7182976" cy="477168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Text Box 2"/>
          <p:cNvSpPr txBox="1">
            <a:spLocks noChangeArrowheads="1"/>
          </p:cNvSpPr>
          <p:nvPr/>
        </p:nvSpPr>
        <p:spPr bwMode="auto">
          <a:xfrm>
            <a:off x="1752601" y="132130"/>
            <a:ext cx="4584700" cy="954107"/>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_tradnl" sz="2800" b="1" dirty="0" smtClean="0">
                <a:solidFill>
                  <a:srgbClr val="002060"/>
                </a:solidFill>
                <a:latin typeface="+mj-lt"/>
                <a:ea typeface="+mj-ea"/>
                <a:cs typeface="+mj-cs"/>
              </a:rPr>
              <a:t>Motivación: crear territorios  mas  resilientes</a:t>
            </a:r>
          </a:p>
        </p:txBody>
      </p:sp>
      <p:sp>
        <p:nvSpPr>
          <p:cNvPr id="6" name="Segnaposto numero diapositiva 5"/>
          <p:cNvSpPr>
            <a:spLocks noGrp="1"/>
          </p:cNvSpPr>
          <p:nvPr>
            <p:ph type="sldNum" idx="12"/>
          </p:nvPr>
        </p:nvSpPr>
        <p:spPr/>
        <p:txBody>
          <a:bodyPr/>
          <a:lstStyle/>
          <a:p>
            <a:fld id="{75C47DE5-1883-E74A-8713-1CBADD0C8AD6}" type="slidenum">
              <a:rPr lang="it-IT" smtClean="0"/>
              <a:pPr/>
              <a:t>20</a:t>
            </a:fld>
            <a:endParaRPr lang="it-IT" dirty="0"/>
          </a:p>
        </p:txBody>
      </p:sp>
      <p:sp>
        <p:nvSpPr>
          <p:cNvPr id="7" name="Rettangolo 6"/>
          <p:cNvSpPr/>
          <p:nvPr/>
        </p:nvSpPr>
        <p:spPr>
          <a:xfrm>
            <a:off x="533400" y="1447800"/>
            <a:ext cx="8153400" cy="4154983"/>
          </a:xfrm>
          <a:prstGeom prst="rect">
            <a:avLst/>
          </a:prstGeom>
        </p:spPr>
        <p:txBody>
          <a:bodyPr wrap="square">
            <a:spAutoFit/>
          </a:bodyPr>
          <a:lstStyle/>
          <a:p>
            <a:r>
              <a:rPr lang="es-ES" sz="2400" dirty="0" smtClean="0">
                <a:solidFill>
                  <a:srgbClr val="000090"/>
                </a:solidFill>
              </a:rPr>
              <a:t>“Nuestra economia es todavia demasiado dependiente de una faja muy restringida de sectores industriales (y de un papel excesicvo del sector pùblico).</a:t>
            </a:r>
          </a:p>
          <a:p>
            <a:endParaRPr lang="es-ES" sz="2400" dirty="0" smtClean="0">
              <a:solidFill>
                <a:srgbClr val="000090"/>
              </a:solidFill>
            </a:endParaRPr>
          </a:p>
          <a:p>
            <a:r>
              <a:rPr lang="es-ES" sz="2400" dirty="0" smtClean="0">
                <a:solidFill>
                  <a:srgbClr val="000090"/>
                </a:solidFill>
              </a:rPr>
              <a:t>Necesitamos de una economia guiada por el crecimiento del sector privado, con oportunidades de negocios balanceadas a lo largo del Paìs y entre industrias. </a:t>
            </a:r>
          </a:p>
          <a:p>
            <a:endParaRPr lang="es-ES" sz="2400" dirty="0" smtClean="0">
              <a:solidFill>
                <a:srgbClr val="000090"/>
              </a:solidFill>
            </a:endParaRPr>
          </a:p>
          <a:p>
            <a:r>
              <a:rPr lang="es-ES" sz="2400" dirty="0" smtClean="0">
                <a:solidFill>
                  <a:srgbClr val="000090"/>
                </a:solidFill>
              </a:rPr>
              <a:t>También necesitamos de reducir la dificultades para desarrollar negocios, especialmente en tèrminos de reducciòn de  impuestos, planificaciòn y otras dificultades administrativas.</a:t>
            </a:r>
            <a:endParaRPr lang="es-ES" sz="2400" dirty="0">
              <a:solidFill>
                <a:srgbClr val="00009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pic>
        <p:nvPicPr>
          <p:cNvPr id="6" name="Picture 2"/>
          <p:cNvPicPr>
            <a:picLocks noChangeAspect="1" noChangeArrowheads="1"/>
          </p:cNvPicPr>
          <p:nvPr/>
        </p:nvPicPr>
        <p:blipFill>
          <a:blip r:embed="rId5"/>
          <a:srcRect/>
          <a:stretch>
            <a:fillRect/>
          </a:stretch>
        </p:blipFill>
        <p:spPr>
          <a:xfrm>
            <a:off x="202540" y="869950"/>
            <a:ext cx="4201185" cy="5486400"/>
          </a:xfrm>
          <a:prstGeom prst="rect">
            <a:avLst/>
          </a:prstGeom>
        </p:spPr>
      </p:pic>
      <p:sp>
        <p:nvSpPr>
          <p:cNvPr id="7" name="Titolo 1"/>
          <p:cNvSpPr>
            <a:spLocks noGrp="1"/>
          </p:cNvSpPr>
          <p:nvPr>
            <p:ph type="title" idx="4294967295"/>
          </p:nvPr>
        </p:nvSpPr>
        <p:spPr>
          <a:xfrm>
            <a:off x="2019300" y="101600"/>
            <a:ext cx="4861255" cy="576263"/>
          </a:xfrm>
        </p:spPr>
        <p:txBody>
          <a:bodyPr rtlCol="0">
            <a:noAutofit/>
          </a:bodyPr>
          <a:lstStyle/>
          <a:p>
            <a:pPr fontAlgn="auto">
              <a:spcAft>
                <a:spcPts val="0"/>
              </a:spcAft>
              <a:defRPr/>
            </a:pPr>
            <a:r>
              <a:rPr lang="es-ES" sz="2400" b="1" dirty="0" smtClean="0"/>
              <a:t/>
            </a:r>
            <a:br>
              <a:rPr lang="es-ES" sz="2400" b="1" dirty="0" smtClean="0"/>
            </a:br>
            <a:r>
              <a:rPr lang="es-ES" sz="2400" b="1" dirty="0" smtClean="0">
                <a:solidFill>
                  <a:schemeClr val="tx2">
                    <a:lumMod val="75000"/>
                  </a:schemeClr>
                </a:solidFill>
              </a:rPr>
              <a:t>Las 39 LEPs creadas</a:t>
            </a:r>
            <a:br>
              <a:rPr lang="es-ES" sz="2400" b="1" dirty="0" smtClean="0">
                <a:solidFill>
                  <a:schemeClr val="tx2">
                    <a:lumMod val="75000"/>
                  </a:schemeClr>
                </a:solidFill>
              </a:rPr>
            </a:br>
            <a:endParaRPr lang="es-ES" sz="2400" b="1" dirty="0">
              <a:solidFill>
                <a:schemeClr val="tx2">
                  <a:lumMod val="75000"/>
                </a:schemeClr>
              </a:solidFill>
            </a:endParaRPr>
          </a:p>
        </p:txBody>
      </p:sp>
      <p:sp>
        <p:nvSpPr>
          <p:cNvPr id="9" name="Segnaposto numero diapositiva 8"/>
          <p:cNvSpPr>
            <a:spLocks noGrp="1"/>
          </p:cNvSpPr>
          <p:nvPr>
            <p:ph type="sldNum" idx="12"/>
          </p:nvPr>
        </p:nvSpPr>
        <p:spPr/>
        <p:txBody>
          <a:bodyPr/>
          <a:lstStyle/>
          <a:p>
            <a:fld id="{75C47DE5-1883-E74A-8713-1CBADD0C8AD6}" type="slidenum">
              <a:rPr lang="it-IT" smtClean="0"/>
              <a:pPr/>
              <a:t>21</a:t>
            </a:fld>
            <a:endParaRPr lang="it-IT" dirty="0"/>
          </a:p>
        </p:txBody>
      </p:sp>
      <p:sp>
        <p:nvSpPr>
          <p:cNvPr id="8" name="Rettangolo 2"/>
          <p:cNvSpPr>
            <a:spLocks noChangeArrowheads="1"/>
          </p:cNvSpPr>
          <p:nvPr/>
        </p:nvSpPr>
        <p:spPr bwMode="auto">
          <a:xfrm>
            <a:off x="4724400" y="1143000"/>
            <a:ext cx="4173868" cy="4508927"/>
          </a:xfrm>
          <a:prstGeom prst="rect">
            <a:avLst/>
          </a:prstGeom>
          <a:noFill/>
          <a:ln w="9525">
            <a:noFill/>
            <a:miter lim="800000"/>
            <a:headEnd/>
            <a:tailEnd/>
          </a:ln>
        </p:spPr>
        <p:txBody>
          <a:bodyPr wrap="square">
            <a:spAutoFit/>
          </a:bodyPr>
          <a:lstStyle/>
          <a:p>
            <a:pPr marL="342900" indent="-342900" algn="just">
              <a:spcAft>
                <a:spcPts val="600"/>
              </a:spcAft>
              <a:buFontTx/>
              <a:buAutoNum type="arabicPeriod"/>
            </a:pPr>
            <a:r>
              <a:rPr lang="es-ES" dirty="0" smtClean="0">
                <a:solidFill>
                  <a:srgbClr val="000090"/>
                </a:solidFill>
                <a:latin typeface="Calibri" pitchFamily="34" charset="0"/>
              </a:rPr>
              <a:t>Organizaciones de carácter voluntario, incluyen a representantes del sector público (alcaldes) y privado (empresas, universidades).</a:t>
            </a:r>
          </a:p>
          <a:p>
            <a:pPr marL="342900" indent="-342900" algn="just">
              <a:spcAft>
                <a:spcPts val="600"/>
              </a:spcAft>
              <a:buFontTx/>
              <a:buAutoNum type="arabicPeriod"/>
            </a:pPr>
            <a:r>
              <a:rPr lang="es-ES" dirty="0" smtClean="0">
                <a:solidFill>
                  <a:srgbClr val="000090"/>
                </a:solidFill>
                <a:latin typeface="Calibri" pitchFamily="34" charset="0"/>
              </a:rPr>
              <a:t>Estructura: Consejo de  Administración (</a:t>
            </a:r>
            <a:r>
              <a:rPr lang="es-ES" i="1" dirty="0" smtClean="0">
                <a:solidFill>
                  <a:srgbClr val="000090"/>
                </a:solidFill>
                <a:latin typeface="Calibri" pitchFamily="34" charset="0"/>
              </a:rPr>
              <a:t>Board</a:t>
            </a:r>
            <a:r>
              <a:rPr lang="es-ES" dirty="0" smtClean="0">
                <a:solidFill>
                  <a:srgbClr val="000090"/>
                </a:solidFill>
                <a:latin typeface="Calibri" pitchFamily="34" charset="0"/>
              </a:rPr>
              <a:t>); Comité Ejecutivo (</a:t>
            </a:r>
            <a:r>
              <a:rPr lang="es-ES" i="1" dirty="0" smtClean="0">
                <a:solidFill>
                  <a:srgbClr val="000090"/>
                </a:solidFill>
                <a:latin typeface="Calibri" pitchFamily="34" charset="0"/>
              </a:rPr>
              <a:t>Advisory Panel</a:t>
            </a:r>
            <a:r>
              <a:rPr lang="es-ES" dirty="0" smtClean="0">
                <a:solidFill>
                  <a:srgbClr val="000090"/>
                </a:solidFill>
                <a:latin typeface="Calibri" pitchFamily="34" charset="0"/>
              </a:rPr>
              <a:t>);  Grupo de expertos.</a:t>
            </a:r>
          </a:p>
          <a:p>
            <a:pPr marL="342900" indent="-342900" algn="just">
              <a:spcAft>
                <a:spcPts val="600"/>
              </a:spcAft>
              <a:buFontTx/>
              <a:buAutoNum type="arabicPeriod"/>
            </a:pPr>
            <a:r>
              <a:rPr lang="es-ES" dirty="0" smtClean="0">
                <a:solidFill>
                  <a:srgbClr val="000090"/>
                </a:solidFill>
                <a:latin typeface="Calibri" pitchFamily="34" charset="0"/>
              </a:rPr>
              <a:t>Seleccionadas en base a un bando nacional según los criterios:</a:t>
            </a:r>
          </a:p>
          <a:p>
            <a:pPr marL="342900" indent="-342900" algn="just">
              <a:spcAft>
                <a:spcPts val="600"/>
              </a:spcAft>
              <a:buFont typeface="Arial" charset="0"/>
              <a:buChar char="•"/>
            </a:pPr>
            <a:r>
              <a:rPr lang="es-ES" dirty="0" smtClean="0">
                <a:solidFill>
                  <a:srgbClr val="000090"/>
                </a:solidFill>
                <a:latin typeface="Calibri" pitchFamily="34" charset="0"/>
              </a:rPr>
              <a:t>Orientaciòn a la economía;</a:t>
            </a:r>
          </a:p>
          <a:p>
            <a:pPr marL="342900" indent="-342900" algn="just">
              <a:spcAft>
                <a:spcPts val="600"/>
              </a:spcAft>
              <a:buFont typeface="Arial" charset="0"/>
              <a:buChar char="•"/>
            </a:pPr>
            <a:r>
              <a:rPr lang="es-ES" dirty="0" smtClean="0">
                <a:solidFill>
                  <a:srgbClr val="000090"/>
                </a:solidFill>
                <a:latin typeface="Calibri" pitchFamily="34" charset="0"/>
              </a:rPr>
              <a:t>Rrecursos locales mobilizados;</a:t>
            </a:r>
          </a:p>
          <a:p>
            <a:pPr marL="342900" indent="-342900" algn="just">
              <a:spcAft>
                <a:spcPts val="600"/>
              </a:spcAft>
              <a:buFont typeface="Arial" charset="0"/>
              <a:buChar char="•"/>
            </a:pPr>
            <a:r>
              <a:rPr lang="es-ES" dirty="0" smtClean="0">
                <a:solidFill>
                  <a:srgbClr val="000090"/>
                </a:solidFill>
                <a:latin typeface="Calibri" pitchFamily="34" charset="0"/>
              </a:rPr>
              <a:t>Apoyo de las autoridades locales;</a:t>
            </a:r>
          </a:p>
          <a:p>
            <a:pPr marL="342900" indent="-342900" algn="just">
              <a:spcAft>
                <a:spcPts val="600"/>
              </a:spcAft>
              <a:buFont typeface="Arial" charset="0"/>
              <a:buChar char="•"/>
            </a:pPr>
            <a:r>
              <a:rPr lang="es-ES" dirty="0" smtClean="0">
                <a:solidFill>
                  <a:srgbClr val="000090"/>
                </a:solidFill>
                <a:latin typeface="Calibri" pitchFamily="34" charset="0"/>
              </a:rPr>
              <a:t>“Valor añadido” de la propuesta;</a:t>
            </a:r>
          </a:p>
          <a:p>
            <a:pPr marL="342900" indent="-342900" algn="just">
              <a:buFont typeface="Arial" charset="0"/>
              <a:buChar char="•"/>
            </a:pPr>
            <a:r>
              <a:rPr lang="es-ES" dirty="0" smtClean="0">
                <a:solidFill>
                  <a:srgbClr val="000090"/>
                </a:solidFill>
                <a:latin typeface="Calibri" pitchFamily="34" charset="0"/>
              </a:rPr>
              <a:t>Ambición de los objetivos.</a:t>
            </a:r>
            <a:endParaRPr lang="es-ES" dirty="0">
              <a:solidFill>
                <a:srgbClr val="00009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22</a:t>
            </a:fld>
            <a:endParaRPr lang="it-IT" dirty="0"/>
          </a:p>
        </p:txBody>
      </p:sp>
      <p:sp>
        <p:nvSpPr>
          <p:cNvPr id="5" name="Titolo 1"/>
          <p:cNvSpPr>
            <a:spLocks noGrp="1"/>
          </p:cNvSpPr>
          <p:nvPr>
            <p:ph type="title" idx="4294967295"/>
          </p:nvPr>
        </p:nvSpPr>
        <p:spPr>
          <a:xfrm>
            <a:off x="1193799" y="110169"/>
            <a:ext cx="5940755" cy="576263"/>
          </a:xfrm>
        </p:spPr>
        <p:txBody>
          <a:bodyPr>
            <a:noAutofit/>
          </a:bodyPr>
          <a:lstStyle/>
          <a:p>
            <a:pPr eaLnBrk="1" hangingPunct="1"/>
            <a:r>
              <a:rPr lang="es-ES" sz="2800" b="1" dirty="0" smtClean="0"/>
              <a:t/>
            </a:r>
            <a:br>
              <a:rPr lang="es-ES" sz="2800" b="1" dirty="0" smtClean="0"/>
            </a:br>
            <a:r>
              <a:rPr lang="es-ES" sz="2800" b="1" dirty="0" smtClean="0">
                <a:solidFill>
                  <a:srgbClr val="17375E"/>
                </a:solidFill>
              </a:rPr>
              <a:t>Plan Economico Estrategico (SEP)</a:t>
            </a:r>
            <a:r>
              <a:rPr lang="es-ES" sz="2800" b="1" dirty="0" smtClean="0"/>
              <a:t/>
            </a:r>
            <a:br>
              <a:rPr lang="es-ES" sz="2800" b="1" dirty="0" smtClean="0"/>
            </a:br>
            <a:endParaRPr lang="es-ES" sz="2800" b="1" dirty="0" smtClean="0"/>
          </a:p>
        </p:txBody>
      </p:sp>
      <p:sp>
        <p:nvSpPr>
          <p:cNvPr id="6" name="Segnaposto contenuto 2"/>
          <p:cNvSpPr txBox="1">
            <a:spLocks/>
          </p:cNvSpPr>
          <p:nvPr/>
        </p:nvSpPr>
        <p:spPr>
          <a:xfrm>
            <a:off x="202540" y="1092200"/>
            <a:ext cx="8484260" cy="5045075"/>
          </a:xfrm>
          <a:prstGeom prst="rect">
            <a:avLst/>
          </a:prstGeom>
        </p:spPr>
        <p:txBody>
          <a:bodyPr vert="horz" lIns="91440" tIns="45720" rIns="91440" bIns="45720" rtlCol="0">
            <a:noAutofit/>
          </a:bodyPr>
          <a:lstStyle/>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Es el Plan que</a:t>
            </a:r>
            <a:r>
              <a:rPr kumimoji="0" lang="es-ES" sz="2400" b="0" i="0" u="none" strike="noStrike" kern="1200" cap="none" spc="0" normalizeH="0" dirty="0" smtClean="0">
                <a:ln>
                  <a:noFill/>
                </a:ln>
                <a:solidFill>
                  <a:srgbClr val="000090"/>
                </a:solidFill>
                <a:effectLst/>
                <a:uLnTx/>
                <a:uFillTx/>
                <a:latin typeface="+mn-lt"/>
                <a:ea typeface="+mn-ea"/>
                <a:cs typeface="+mn-cs"/>
              </a:rPr>
              <a:t> orienta el accionar de la LEP, definiendo las prioridades para promover “</a:t>
            </a:r>
            <a:r>
              <a:rPr kumimoji="0" lang="es-ES" sz="2400" b="0" i="1" u="none" strike="noStrike" kern="1200" cap="none" spc="0" normalizeH="0" dirty="0" smtClean="0">
                <a:ln>
                  <a:noFill/>
                </a:ln>
                <a:solidFill>
                  <a:srgbClr val="000090"/>
                </a:solidFill>
                <a:effectLst/>
                <a:uLnTx/>
                <a:uFillTx/>
                <a:latin typeface="+mn-lt"/>
                <a:ea typeface="+mn-ea"/>
                <a:cs typeface="+mn-cs"/>
              </a:rPr>
              <a:t>las decisiones de regulaciòn y planificacion que ponen a las empresas en condiciones de avanzar</a:t>
            </a:r>
            <a:r>
              <a:rPr kumimoji="0" lang="es-ES" sz="2400" b="0" i="0" u="none" strike="noStrike" kern="1200" cap="none" spc="0" normalizeH="0" dirty="0" smtClean="0">
                <a:ln>
                  <a:noFill/>
                </a:ln>
                <a:solidFill>
                  <a:srgbClr val="000090"/>
                </a:solidFill>
                <a:effectLst/>
                <a:uLnTx/>
                <a:uFillTx/>
                <a:latin typeface="+mn-lt"/>
                <a:ea typeface="+mn-ea"/>
                <a:cs typeface="+mn-cs"/>
              </a:rPr>
              <a:t> (con las inversiones)”</a:t>
            </a:r>
            <a:r>
              <a:rPr kumimoji="0" lang="es-ES" sz="2400" b="0" i="0" u="none" strike="noStrike" kern="1200" cap="none" spc="0" normalizeH="0" baseline="0" dirty="0" smtClean="0">
                <a:ln>
                  <a:noFill/>
                </a:ln>
                <a:solidFill>
                  <a:srgbClr val="000090"/>
                </a:solidFill>
                <a:effectLst/>
                <a:uLnTx/>
                <a:uFillTx/>
                <a:latin typeface="+mn-lt"/>
                <a:ea typeface="+mn-ea"/>
                <a:cs typeface="+mn-cs"/>
              </a:rPr>
              <a:t>;</a:t>
            </a: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Marca a la orientaciòn de los socios pùblicos</a:t>
            </a:r>
            <a:r>
              <a:rPr kumimoji="0" lang="es-ES" sz="2400" b="0" i="0" u="none" strike="noStrike" kern="1200" cap="none" spc="0" normalizeH="0" dirty="0" smtClean="0">
                <a:ln>
                  <a:noFill/>
                </a:ln>
                <a:solidFill>
                  <a:srgbClr val="000090"/>
                </a:solidFill>
                <a:effectLst/>
                <a:uLnTx/>
                <a:uFillTx/>
                <a:latin typeface="+mn-lt"/>
                <a:ea typeface="+mn-ea"/>
                <a:cs typeface="+mn-cs"/>
              </a:rPr>
              <a:t> y privados a establecer una </a:t>
            </a:r>
            <a:r>
              <a:rPr kumimoji="0" lang="es-ES" sz="2400" b="0" i="1" u="none" strike="noStrike" kern="1200" cap="none" spc="0" normalizeH="0" dirty="0" smtClean="0">
                <a:ln>
                  <a:noFill/>
                </a:ln>
                <a:solidFill>
                  <a:srgbClr val="000090"/>
                </a:solidFill>
                <a:effectLst/>
                <a:uLnTx/>
                <a:uFillTx/>
                <a:latin typeface="+mn-lt"/>
                <a:ea typeface="+mn-ea"/>
                <a:cs typeface="+mn-cs"/>
              </a:rPr>
              <a:t>fuerte cooperaciòn sobre los temas-clave de DET</a:t>
            </a:r>
            <a:r>
              <a:rPr kumimoji="0" lang="es-ES" sz="2400" b="0" i="0" u="none" strike="noStrike" kern="1200" cap="none" spc="0" normalizeH="0" baseline="0" dirty="0" smtClean="0">
                <a:ln>
                  <a:noFill/>
                </a:ln>
                <a:solidFill>
                  <a:srgbClr val="000090"/>
                </a:solidFill>
                <a:effectLst/>
                <a:uLnTx/>
                <a:uFillTx/>
                <a:latin typeface="+mn-lt"/>
                <a:ea typeface="+mn-ea"/>
                <a:cs typeface="+mn-cs"/>
              </a:rPr>
              <a:t>;</a:t>
            </a: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Apunta a</a:t>
            </a:r>
            <a:r>
              <a:rPr kumimoji="0" lang="es-ES" sz="2400" b="0" i="0" u="none" strike="noStrike" kern="1200" cap="none" spc="0" normalizeH="0" dirty="0" smtClean="0">
                <a:ln>
                  <a:noFill/>
                </a:ln>
                <a:solidFill>
                  <a:srgbClr val="000090"/>
                </a:solidFill>
                <a:effectLst/>
                <a:uLnTx/>
                <a:uFillTx/>
                <a:latin typeface="+mn-lt"/>
                <a:ea typeface="+mn-ea"/>
                <a:cs typeface="+mn-cs"/>
              </a:rPr>
              <a:t> </a:t>
            </a:r>
            <a:r>
              <a:rPr kumimoji="0" lang="es-ES" sz="2400" b="0" i="1" u="none" strike="noStrike" kern="1200" cap="none" spc="0" normalizeH="0" dirty="0" smtClean="0">
                <a:ln>
                  <a:noFill/>
                </a:ln>
                <a:solidFill>
                  <a:srgbClr val="000090"/>
                </a:solidFill>
                <a:effectLst/>
                <a:uLnTx/>
                <a:uFillTx/>
                <a:latin typeface="+mn-lt"/>
                <a:ea typeface="+mn-ea"/>
                <a:cs typeface="+mn-cs"/>
              </a:rPr>
              <a:t>coordinar a todos los recursos econòmicos disponibles</a:t>
            </a:r>
            <a:r>
              <a:rPr kumimoji="0" lang="es-ES" sz="2400" b="0" i="0" u="none" strike="noStrike" kern="1200" cap="none" spc="0" normalizeH="0" dirty="0" smtClean="0">
                <a:ln>
                  <a:noFill/>
                </a:ln>
                <a:solidFill>
                  <a:srgbClr val="000090"/>
                </a:solidFill>
                <a:effectLst/>
                <a:uLnTx/>
                <a:uFillTx/>
                <a:latin typeface="+mn-lt"/>
                <a:ea typeface="+mn-ea"/>
                <a:cs typeface="+mn-cs"/>
              </a:rPr>
              <a:t>, orientandolos a las prioridades que se asumen como estratégicas</a:t>
            </a:r>
            <a:r>
              <a:rPr kumimoji="0" lang="es-ES" sz="2400" b="0" i="0" u="none" strike="noStrike" kern="1200" cap="none" spc="0" normalizeH="0" baseline="0" dirty="0" smtClean="0">
                <a:ln>
                  <a:noFill/>
                </a:ln>
                <a:solidFill>
                  <a:srgbClr val="000090"/>
                </a:solidFill>
                <a:effectLst/>
                <a:uLnTx/>
                <a:uFillTx/>
                <a:latin typeface="+mn-lt"/>
                <a:ea typeface="+mn-ea"/>
                <a:cs typeface="+mn-cs"/>
              </a:rPr>
              <a:t>;</a:t>
            </a: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Ha sido y es uno de los puntos mas importantes, donde se remarca la diferencia entre las LEPs de als àreas</a:t>
            </a:r>
            <a:r>
              <a:rPr kumimoji="0" lang="es-ES" sz="2400" b="0" i="0" u="none" strike="noStrike" kern="1200" cap="none" spc="0" normalizeH="0" dirty="0" smtClean="0">
                <a:ln>
                  <a:noFill/>
                </a:ln>
                <a:solidFill>
                  <a:srgbClr val="000090"/>
                </a:solidFill>
                <a:effectLst/>
                <a:uLnTx/>
                <a:uFillTx/>
                <a:latin typeface="+mn-lt"/>
                <a:ea typeface="+mn-ea"/>
                <a:cs typeface="+mn-cs"/>
              </a:rPr>
              <a:t> mas fuertes y las “rurales”: hay de todas formas la necesidad de un control y de un apoyo por parte del Gobierno central</a:t>
            </a:r>
            <a:r>
              <a:rPr lang="es-ES" sz="2400" dirty="0" smtClean="0">
                <a:solidFill>
                  <a:srgbClr val="000090"/>
                </a:solidFill>
              </a:rPr>
              <a:t>.</a:t>
            </a: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23</a:t>
            </a:fld>
            <a:endParaRPr lang="it-IT" dirty="0"/>
          </a:p>
        </p:txBody>
      </p:sp>
      <p:sp>
        <p:nvSpPr>
          <p:cNvPr id="5" name="Titolo 1"/>
          <p:cNvSpPr>
            <a:spLocks noGrp="1"/>
          </p:cNvSpPr>
          <p:nvPr>
            <p:ph type="title" idx="4294967295"/>
          </p:nvPr>
        </p:nvSpPr>
        <p:spPr>
          <a:xfrm>
            <a:off x="202540" y="737232"/>
            <a:ext cx="2985160" cy="576263"/>
          </a:xfrm>
        </p:spPr>
        <p:txBody>
          <a:bodyPr>
            <a:noAutofit/>
          </a:bodyPr>
          <a:lstStyle/>
          <a:p>
            <a:pPr algn="l" eaLnBrk="1" hangingPunct="1"/>
            <a:r>
              <a:rPr lang="es-ES" sz="2400" b="1" dirty="0" smtClean="0"/>
              <a:t/>
            </a:r>
            <a:br>
              <a:rPr lang="es-ES" sz="2400" b="1" dirty="0" smtClean="0"/>
            </a:br>
            <a:r>
              <a:rPr lang="es-ES" sz="2400" b="1" dirty="0" smtClean="0">
                <a:solidFill>
                  <a:srgbClr val="17375E"/>
                </a:solidFill>
              </a:rPr>
              <a:t>El Regional Growth Fund</a:t>
            </a:r>
            <a:r>
              <a:rPr lang="es-ES" sz="2400" b="1" dirty="0" smtClean="0"/>
              <a:t/>
            </a:r>
            <a:br>
              <a:rPr lang="es-ES" sz="2400" b="1" dirty="0" smtClean="0"/>
            </a:br>
            <a:endParaRPr lang="es-ES" sz="2400" b="1" dirty="0" smtClean="0"/>
          </a:p>
        </p:txBody>
      </p:sp>
      <p:sp>
        <p:nvSpPr>
          <p:cNvPr id="6" name="Segnaposto contenuto 2"/>
          <p:cNvSpPr txBox="1">
            <a:spLocks/>
          </p:cNvSpPr>
          <p:nvPr/>
        </p:nvSpPr>
        <p:spPr>
          <a:xfrm>
            <a:off x="202540" y="1587500"/>
            <a:ext cx="4241800" cy="5045075"/>
          </a:xfrm>
          <a:prstGeom prst="rect">
            <a:avLst/>
          </a:prstGeom>
        </p:spPr>
        <p:txBody>
          <a:bodyPr vert="horz" lIns="91440" tIns="45720" rIns="91440" bIns="45720" rtlCol="0">
            <a:normAutofit/>
          </a:bodyPr>
          <a:lstStyle/>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Fondo para el desarrollo regional instituido en el año 2010 por el Gobierno inglés;</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Dotación de £ 2.400 millones, 2011-2015, mediante bando (en fase de cierre el 3° bando);</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Apoya proyectos y programas que estimulen las inversiones privadas para el crecimiento económico y un empleo sostenible; entre éstas, las LEP;</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Se concentra de forma directa en las áreas que son/han sido dependientes del sector público;</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Dirigido a apoyar la transición a economías locales sostenidas por el sector privado</a:t>
            </a:r>
          </a:p>
        </p:txBody>
      </p:sp>
      <p:sp>
        <p:nvSpPr>
          <p:cNvPr id="7" name="Titolo 1"/>
          <p:cNvSpPr>
            <a:spLocks noGrp="1"/>
          </p:cNvSpPr>
          <p:nvPr>
            <p:ph type="title" idx="4294967295"/>
          </p:nvPr>
        </p:nvSpPr>
        <p:spPr>
          <a:xfrm>
            <a:off x="6134100" y="889632"/>
            <a:ext cx="2764168" cy="576263"/>
          </a:xfrm>
        </p:spPr>
        <p:txBody>
          <a:bodyPr>
            <a:noAutofit/>
          </a:bodyPr>
          <a:lstStyle/>
          <a:p>
            <a:pPr algn="r" eaLnBrk="1" hangingPunct="1"/>
            <a:r>
              <a:rPr lang="es-ES" sz="2400" b="1" dirty="0" smtClean="0">
                <a:solidFill>
                  <a:srgbClr val="000090"/>
                </a:solidFill>
              </a:rPr>
              <a:t/>
            </a:r>
            <a:br>
              <a:rPr lang="es-ES" sz="2400" b="1" dirty="0" smtClean="0">
                <a:solidFill>
                  <a:srgbClr val="000090"/>
                </a:solidFill>
              </a:rPr>
            </a:br>
            <a:r>
              <a:rPr lang="es-ES" sz="2400" b="1" dirty="0" smtClean="0">
                <a:solidFill>
                  <a:srgbClr val="000090"/>
                </a:solidFill>
              </a:rPr>
              <a:t>El Growing Places Fund</a:t>
            </a:r>
            <a:br>
              <a:rPr lang="es-ES" sz="2400" b="1" dirty="0" smtClean="0">
                <a:solidFill>
                  <a:srgbClr val="000090"/>
                </a:solidFill>
              </a:rPr>
            </a:br>
            <a:endParaRPr lang="es-ES" sz="2400" b="1" dirty="0" smtClean="0">
              <a:solidFill>
                <a:srgbClr val="000090"/>
              </a:solidFill>
            </a:endParaRPr>
          </a:p>
        </p:txBody>
      </p:sp>
      <p:sp>
        <p:nvSpPr>
          <p:cNvPr id="8" name="Rettangolo 7"/>
          <p:cNvSpPr/>
          <p:nvPr/>
        </p:nvSpPr>
        <p:spPr>
          <a:xfrm>
            <a:off x="4694568" y="1166828"/>
            <a:ext cx="4203700" cy="5554647"/>
          </a:xfrm>
          <a:prstGeom prst="rect">
            <a:avLst/>
          </a:prstGeom>
        </p:spPr>
        <p:txBody>
          <a:bodyPr vert="horz" lIns="91440" tIns="45720" rIns="91440" bIns="45720" rtlCol="0">
            <a:normAutofit lnSpcReduction="10000"/>
          </a:bodyPr>
          <a:lstStyle/>
          <a:p>
            <a:pPr marL="914400" indent="-914400" algn="just">
              <a:spcBef>
                <a:spcPct val="20000"/>
              </a:spcBef>
              <a:buFont typeface="Arial"/>
              <a:buChar char="•"/>
            </a:pPr>
            <a:endParaRPr lang="es-ES" dirty="0" smtClean="0">
              <a:solidFill>
                <a:srgbClr val="000090"/>
              </a:solidFill>
            </a:endParaRPr>
          </a:p>
          <a:p>
            <a:pPr marL="914400" indent="-914400" algn="just">
              <a:spcBef>
                <a:spcPct val="20000"/>
              </a:spcBef>
              <a:buFont typeface="Arial"/>
              <a:buChar char="•"/>
            </a:pPr>
            <a:endParaRPr lang="es-ES" dirty="0" smtClean="0">
              <a:solidFill>
                <a:srgbClr val="000090"/>
              </a:solidFill>
            </a:endParaRPr>
          </a:p>
          <a:p>
            <a:pPr marL="914400" indent="-914400" algn="just">
              <a:spcBef>
                <a:spcPct val="20000"/>
              </a:spcBef>
              <a:spcAft>
                <a:spcPts val="600"/>
              </a:spcAft>
              <a:buFont typeface="Arial"/>
              <a:buChar char="•"/>
            </a:pPr>
            <a:r>
              <a:rPr lang="es-ES" dirty="0" smtClean="0">
                <a:solidFill>
                  <a:srgbClr val="000090"/>
                </a:solidFill>
              </a:rPr>
              <a:t>Con £ 730 millones apoya infraestructuras-clave, para desencadenar crecimiento economico, crear empleo y construir casas. </a:t>
            </a:r>
          </a:p>
          <a:p>
            <a:pPr marL="914400" indent="-914400" algn="just">
              <a:spcBef>
                <a:spcPct val="20000"/>
              </a:spcBef>
              <a:spcAft>
                <a:spcPts val="600"/>
              </a:spcAft>
              <a:buFont typeface="Arial"/>
              <a:buChar char="•"/>
            </a:pPr>
            <a:r>
              <a:rPr lang="es-ES" dirty="0" smtClean="0">
                <a:solidFill>
                  <a:srgbClr val="000090"/>
                </a:solidFill>
              </a:rPr>
              <a:t>Dinamizador de economias locales, proveyendo oportunidades para las LEP y Autoridades Locales para identificar y prioritizar las infraestructuras necesarias al crecimiento.</a:t>
            </a:r>
          </a:p>
          <a:p>
            <a:pPr marL="914400" indent="-914400" algn="just">
              <a:spcBef>
                <a:spcPct val="20000"/>
              </a:spcBef>
              <a:buFont typeface="Arial"/>
              <a:buChar char="•"/>
            </a:pPr>
            <a:r>
              <a:rPr lang="es-ES" dirty="0" smtClean="0">
                <a:solidFill>
                  <a:srgbClr val="000090"/>
                </a:solidFill>
              </a:rPr>
              <a:t>En general, se financian accessibilidad, saneamientos, banda ancha e infraestructuras de transporte, servicios pùblicos, restauraciòn de edificios, obras de defensa de las inundaciones.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24</a:t>
            </a:fld>
            <a:endParaRPr lang="it-IT" dirty="0"/>
          </a:p>
        </p:txBody>
      </p:sp>
      <p:sp>
        <p:nvSpPr>
          <p:cNvPr id="5" name="Titolo 1"/>
          <p:cNvSpPr>
            <a:spLocks noGrp="1"/>
          </p:cNvSpPr>
          <p:nvPr>
            <p:ph type="title" idx="4294967295"/>
          </p:nvPr>
        </p:nvSpPr>
        <p:spPr>
          <a:xfrm>
            <a:off x="202540" y="737232"/>
            <a:ext cx="2985160" cy="576263"/>
          </a:xfrm>
        </p:spPr>
        <p:txBody>
          <a:bodyPr>
            <a:noAutofit/>
          </a:bodyPr>
          <a:lstStyle/>
          <a:p>
            <a:pPr algn="l" eaLnBrk="1" hangingPunct="1"/>
            <a:r>
              <a:rPr lang="es-ES" sz="2400" b="1" dirty="0" smtClean="0">
                <a:solidFill>
                  <a:srgbClr val="000090"/>
                </a:solidFill>
              </a:rPr>
              <a:t>Mas Fondos…</a:t>
            </a:r>
            <a:endParaRPr lang="es-ES" sz="2400" b="1" dirty="0" smtClean="0">
              <a:solidFill>
                <a:srgbClr val="000090"/>
              </a:solidFill>
            </a:endParaRPr>
          </a:p>
        </p:txBody>
      </p:sp>
      <p:sp>
        <p:nvSpPr>
          <p:cNvPr id="6" name="Segnaposto contenuto 2"/>
          <p:cNvSpPr txBox="1">
            <a:spLocks/>
          </p:cNvSpPr>
          <p:nvPr/>
        </p:nvSpPr>
        <p:spPr>
          <a:xfrm>
            <a:off x="202540" y="1587500"/>
            <a:ext cx="7747660" cy="5045075"/>
          </a:xfrm>
          <a:prstGeom prst="rect">
            <a:avLst/>
          </a:prstGeom>
        </p:spPr>
        <p:txBody>
          <a:bodyPr vert="horz" lIns="91440" tIns="45720" rIns="91440" bIns="45720" rtlCol="0">
            <a:normAutofit/>
          </a:bodyPr>
          <a:lstStyle/>
          <a:p>
            <a:pPr marL="914400" indent="-914400" algn="just">
              <a:spcBef>
                <a:spcPct val="20000"/>
              </a:spcBef>
              <a:buFont typeface="Arial"/>
              <a:buChar char="•"/>
            </a:pPr>
            <a:r>
              <a:rPr lang="es-ES" sz="2400" dirty="0" smtClean="0">
                <a:solidFill>
                  <a:srgbClr val="000090"/>
                </a:solidFill>
              </a:rPr>
              <a:t>Local Growth Fund: para la implementaciòn del Plan Economico Estrategico</a:t>
            </a: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Fondo de start-up;</a:t>
            </a: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Fondo para creaciòn</a:t>
            </a:r>
            <a:r>
              <a:rPr kumimoji="0" lang="es-ES" sz="2400" b="0" i="0" u="none" strike="noStrike" kern="1200" cap="none" spc="0" normalizeH="0" dirty="0" smtClean="0">
                <a:ln>
                  <a:noFill/>
                </a:ln>
                <a:solidFill>
                  <a:srgbClr val="000090"/>
                </a:solidFill>
                <a:effectLst/>
                <a:uLnTx/>
                <a:uFillTx/>
                <a:latin typeface="+mn-lt"/>
                <a:ea typeface="+mn-ea"/>
                <a:cs typeface="+mn-cs"/>
              </a:rPr>
              <a:t> de Capacidades</a:t>
            </a:r>
            <a:r>
              <a:rPr kumimoji="0" lang="es-ES" sz="2400" b="0" i="0" u="none" strike="noStrike" kern="1200" cap="none" spc="0" normalizeH="0" baseline="0" dirty="0" smtClean="0">
                <a:ln>
                  <a:noFill/>
                </a:ln>
                <a:solidFill>
                  <a:srgbClr val="000090"/>
                </a:solidFill>
                <a:effectLst/>
                <a:uLnTx/>
                <a:uFillTx/>
                <a:latin typeface="+mn-lt"/>
                <a:ea typeface="+mn-ea"/>
                <a:cs typeface="+mn-cs"/>
              </a:rPr>
              <a:t>;</a:t>
            </a: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Fondo para el transporte local sostenible;</a:t>
            </a:r>
          </a:p>
          <a:p>
            <a:pPr marL="914400" indent="-914400" algn="just">
              <a:spcBef>
                <a:spcPct val="20000"/>
              </a:spcBef>
              <a:buFont typeface="Arial"/>
              <a:buChar char="•"/>
            </a:pPr>
            <a:r>
              <a:rPr kumimoji="0" lang="es-ES" sz="2400" b="0" i="0" u="none" strike="noStrike" kern="1200" cap="none" spc="0" normalizeH="0" baseline="0" dirty="0" smtClean="0">
                <a:ln>
                  <a:noFill/>
                </a:ln>
                <a:solidFill>
                  <a:srgbClr val="000090"/>
                </a:solidFill>
                <a:effectLst/>
                <a:uLnTx/>
                <a:uFillTx/>
                <a:latin typeface="+mn-lt"/>
                <a:ea typeface="+mn-ea"/>
                <a:cs typeface="+mn-cs"/>
              </a:rPr>
              <a:t>Fondos Estructurales</a:t>
            </a:r>
            <a:r>
              <a:rPr kumimoji="0" lang="es-ES" sz="2400" b="0" i="0" u="none" strike="noStrike" kern="1200" cap="none" spc="0" normalizeH="0" dirty="0" smtClean="0">
                <a:ln>
                  <a:noFill/>
                </a:ln>
                <a:solidFill>
                  <a:srgbClr val="000090"/>
                </a:solidFill>
                <a:effectLst/>
                <a:uLnTx/>
                <a:uFillTx/>
                <a:latin typeface="+mn-lt"/>
                <a:ea typeface="+mn-ea"/>
                <a:cs typeface="+mn-cs"/>
              </a:rPr>
              <a:t> UE (FEDER/FSE) + parte del FEADR</a:t>
            </a:r>
            <a:r>
              <a:rPr lang="es-ES" sz="2400" dirty="0" smtClean="0">
                <a:solidFill>
                  <a:srgbClr val="000090"/>
                </a:solidFill>
              </a:rPr>
              <a:t>.</a:t>
            </a:r>
            <a:endParaRPr kumimoji="0" lang="es-ES" sz="2400" b="0" i="0" u="none" strike="noStrike" kern="1200" cap="none" spc="0" normalizeH="0" baseline="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25</a:t>
            </a:fld>
            <a:endParaRPr lang="it-IT" dirty="0"/>
          </a:p>
        </p:txBody>
      </p:sp>
      <p:sp>
        <p:nvSpPr>
          <p:cNvPr id="5" name="Titolo 1"/>
          <p:cNvSpPr>
            <a:spLocks noGrp="1"/>
          </p:cNvSpPr>
          <p:nvPr>
            <p:ph type="title" idx="4294967295"/>
          </p:nvPr>
        </p:nvSpPr>
        <p:spPr>
          <a:xfrm>
            <a:off x="2120900" y="212159"/>
            <a:ext cx="4432299" cy="576263"/>
          </a:xfrm>
        </p:spPr>
        <p:txBody>
          <a:bodyPr rtlCol="0">
            <a:noAutofit/>
          </a:bodyPr>
          <a:lstStyle/>
          <a:p>
            <a:pPr fontAlgn="auto">
              <a:spcAft>
                <a:spcPts val="0"/>
              </a:spcAft>
              <a:defRPr/>
            </a:pPr>
            <a:r>
              <a:rPr lang="es-ES" sz="2400" b="1" dirty="0" smtClean="0"/>
              <a:t/>
            </a:r>
            <a:br>
              <a:rPr lang="es-ES" sz="2400" b="1" dirty="0" smtClean="0"/>
            </a:br>
            <a:r>
              <a:rPr lang="es-ES" sz="2400" b="1" dirty="0" smtClean="0">
                <a:solidFill>
                  <a:schemeClr val="tx2">
                    <a:lumMod val="75000"/>
                  </a:schemeClr>
                </a:solidFill>
              </a:rPr>
              <a:t>Las Enterprise Zones (EZ - Zonas de Desarrollo Empresarial) </a:t>
            </a:r>
            <a:br>
              <a:rPr lang="es-ES" sz="2400" b="1" dirty="0" smtClean="0">
                <a:solidFill>
                  <a:schemeClr val="tx2">
                    <a:lumMod val="75000"/>
                  </a:schemeClr>
                </a:solidFill>
              </a:rPr>
            </a:br>
            <a:endParaRPr lang="es-ES" sz="2400" b="1" dirty="0">
              <a:solidFill>
                <a:schemeClr val="tx2">
                  <a:lumMod val="75000"/>
                </a:schemeClr>
              </a:solidFill>
            </a:endParaRPr>
          </a:p>
        </p:txBody>
      </p:sp>
      <p:sp>
        <p:nvSpPr>
          <p:cNvPr id="6" name="Rettangolo 5"/>
          <p:cNvSpPr/>
          <p:nvPr/>
        </p:nvSpPr>
        <p:spPr>
          <a:xfrm>
            <a:off x="202540" y="1051063"/>
            <a:ext cx="8695728" cy="5693867"/>
          </a:xfrm>
          <a:prstGeom prst="rect">
            <a:avLst/>
          </a:prstGeom>
        </p:spPr>
        <p:txBody>
          <a:bodyPr wrap="square">
            <a:spAutoFit/>
          </a:bodyPr>
          <a:lstStyle/>
          <a:p>
            <a:pPr>
              <a:spcAft>
                <a:spcPts val="1200"/>
              </a:spcAft>
            </a:pPr>
            <a:r>
              <a:rPr lang="es-ES" dirty="0" smtClean="0">
                <a:solidFill>
                  <a:srgbClr val="000090"/>
                </a:solidFill>
              </a:rPr>
              <a:t>Las EZ son areas geograficas especificas adentro de los confines de las LEP, que pueden ofrecer una panorama amplio de incentivos pra que los negocios nazcan y/o se expandan, tales como:</a:t>
            </a:r>
          </a:p>
          <a:p>
            <a:pPr>
              <a:spcAft>
                <a:spcPts val="1200"/>
              </a:spcAft>
              <a:buFont typeface="Arial"/>
              <a:buChar char="•"/>
            </a:pPr>
            <a:r>
              <a:rPr lang="es-ES" dirty="0" smtClean="0">
                <a:solidFill>
                  <a:srgbClr val="000090"/>
                </a:solidFill>
              </a:rPr>
              <a:t>   Un descuento de impuestos hasta las £275,000 por empresa sobre 5 a</a:t>
            </a:r>
            <a:r>
              <a:rPr lang="es-ES_tradnl" dirty="0" smtClean="0">
                <a:solidFill>
                  <a:srgbClr val="000090"/>
                </a:solidFill>
                <a:latin typeface="Arial"/>
                <a:cs typeface="Arial"/>
              </a:rPr>
              <a:t>ñ</a:t>
            </a:r>
            <a:r>
              <a:rPr lang="es-ES" dirty="0" smtClean="0">
                <a:solidFill>
                  <a:srgbClr val="000090"/>
                </a:solidFill>
              </a:rPr>
              <a:t>os</a:t>
            </a:r>
          </a:p>
          <a:p>
            <a:pPr>
              <a:spcAft>
                <a:spcPts val="1200"/>
              </a:spcAft>
              <a:buFont typeface="Arial"/>
              <a:buChar char="•"/>
            </a:pPr>
            <a:r>
              <a:rPr lang="es-ES" dirty="0" smtClean="0">
                <a:solidFill>
                  <a:srgbClr val="000090"/>
                </a:solidFill>
              </a:rPr>
              <a:t>   Una planificaciòn territorial simplificada, que por ejemplo a través de Ordenanzas ad hoc aseguren las autorizaciones necesarias para determinados fines (ej. nuevos edificios industriales o la rehabilitaciòn/re-estructuraciòn de los pre-existentes dentro de areas determinadas</a:t>
            </a:r>
          </a:p>
          <a:p>
            <a:pPr>
              <a:spcAft>
                <a:spcPts val="1200"/>
              </a:spcAft>
              <a:buFont typeface="Arial"/>
              <a:buChar char="•"/>
            </a:pPr>
            <a:r>
              <a:rPr lang="es-ES" dirty="0" smtClean="0">
                <a:solidFill>
                  <a:srgbClr val="000090"/>
                </a:solidFill>
              </a:rPr>
              <a:t>   Financiaciones para establecer banda ancha</a:t>
            </a:r>
          </a:p>
          <a:p>
            <a:pPr>
              <a:spcAft>
                <a:spcPts val="1800"/>
              </a:spcAft>
              <a:buFont typeface="Arial"/>
              <a:buChar char="•"/>
            </a:pPr>
            <a:r>
              <a:rPr lang="es-ES" dirty="0" smtClean="0">
                <a:solidFill>
                  <a:srgbClr val="000090"/>
                </a:solidFill>
              </a:rPr>
              <a:t>   Condicionaes finaciera facilitadas o – en algunas zonas – exenciòn de impuestos para las inversiones en maquinarias y equipamientos</a:t>
            </a:r>
          </a:p>
          <a:p>
            <a:pPr>
              <a:spcAft>
                <a:spcPts val="1800"/>
              </a:spcAft>
              <a:buFont typeface="Arial"/>
              <a:buChar char="•"/>
            </a:pPr>
            <a:r>
              <a:rPr lang="es-ES" dirty="0" smtClean="0">
                <a:solidFill>
                  <a:srgbClr val="000090"/>
                </a:solidFill>
              </a:rPr>
              <a:t>   Todo el crecimiento economico generado en las EZ serà utilizado – por lo menos para 25 a</a:t>
            </a:r>
            <a:r>
              <a:rPr lang="es-ES_tradnl" dirty="0" smtClean="0">
                <a:solidFill>
                  <a:srgbClr val="000090"/>
                </a:solidFill>
                <a:latin typeface="Arial"/>
                <a:cs typeface="Arial"/>
              </a:rPr>
              <a:t>ñ</a:t>
            </a:r>
            <a:r>
              <a:rPr lang="es-ES" dirty="0" smtClean="0">
                <a:solidFill>
                  <a:srgbClr val="000090"/>
                </a:solidFill>
              </a:rPr>
              <a:t>os, por las LEP y las Autoridades Locales para apoyar el desarrollo economico local (DET)</a:t>
            </a:r>
          </a:p>
          <a:p>
            <a:pPr>
              <a:buFont typeface="Arial"/>
              <a:buChar char="•"/>
            </a:pPr>
            <a:r>
              <a:rPr lang="es-ES" dirty="0" smtClean="0">
                <a:solidFill>
                  <a:srgbClr val="000090"/>
                </a:solidFill>
              </a:rPr>
              <a:t>   El Gobierno anunciò que con el Balance 2014 las fechas de vencimiento para acceder a las financiaciones y descuentos de impuestos se extenderìan para 3 a</a:t>
            </a:r>
            <a:r>
              <a:rPr lang="es-ES_tradnl" dirty="0" smtClean="0">
                <a:solidFill>
                  <a:srgbClr val="000090"/>
                </a:solidFill>
                <a:latin typeface="Arial"/>
                <a:cs typeface="Arial"/>
              </a:rPr>
              <a:t>ñ</a:t>
            </a:r>
            <a:r>
              <a:rPr lang="es-ES" dirty="0" smtClean="0">
                <a:solidFill>
                  <a:srgbClr val="000090"/>
                </a:solidFill>
              </a:rPr>
              <a:t>os mas, con un plazo para hacer inversiones facilitadas hasta el 2020.</a:t>
            </a:r>
            <a:endParaRPr lang="es-ES" dirty="0">
              <a:solidFill>
                <a:srgbClr val="00009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26</a:t>
            </a:fld>
            <a:endParaRPr lang="it-IT" dirty="0"/>
          </a:p>
        </p:txBody>
      </p:sp>
      <p:pic>
        <p:nvPicPr>
          <p:cNvPr id="5" name="Immagine 4" descr="121115_Enterprise_Zones_map.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444955" y="564232"/>
            <a:ext cx="5473700" cy="60270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Titolo 1"/>
          <p:cNvSpPr>
            <a:spLocks noGrp="1"/>
          </p:cNvSpPr>
          <p:nvPr>
            <p:ph type="title" idx="4294967295"/>
          </p:nvPr>
        </p:nvSpPr>
        <p:spPr>
          <a:xfrm>
            <a:off x="525190" y="76200"/>
            <a:ext cx="7357135" cy="576263"/>
          </a:xfrm>
        </p:spPr>
        <p:txBody>
          <a:bodyPr rtlCol="0">
            <a:normAutofit fontScale="90000"/>
          </a:bodyPr>
          <a:lstStyle/>
          <a:p>
            <a:pPr fontAlgn="auto">
              <a:spcAft>
                <a:spcPts val="0"/>
              </a:spcAft>
              <a:defRPr/>
            </a:pPr>
            <a:r>
              <a:rPr lang="it-IT" sz="3100" b="1" dirty="0" smtClean="0"/>
              <a:t/>
            </a:r>
            <a:br>
              <a:rPr lang="it-IT" sz="3100" b="1" dirty="0" smtClean="0"/>
            </a:br>
            <a:r>
              <a:rPr lang="it-IT" sz="3100" b="1" dirty="0" smtClean="0">
                <a:solidFill>
                  <a:schemeClr val="tx2">
                    <a:lumMod val="75000"/>
                  </a:schemeClr>
                </a:solidFill>
              </a:rPr>
              <a:t>La LEP de Sheffield</a:t>
            </a:r>
            <a:r>
              <a:rPr lang="it-IT" sz="3600" b="1" dirty="0" smtClean="0"/>
              <a:t/>
            </a:r>
            <a:br>
              <a:rPr lang="it-IT" sz="3600" b="1" dirty="0" smtClean="0"/>
            </a:br>
            <a:endParaRPr lang="it-IT" sz="3600" b="1" dirty="0"/>
          </a:p>
        </p:txBody>
      </p:sp>
      <p:sp>
        <p:nvSpPr>
          <p:cNvPr id="7" name="Segnaposto contenuto 2"/>
          <p:cNvSpPr txBox="1">
            <a:spLocks/>
          </p:cNvSpPr>
          <p:nvPr/>
        </p:nvSpPr>
        <p:spPr>
          <a:xfrm>
            <a:off x="144016" y="838200"/>
            <a:ext cx="8532440" cy="5867400"/>
          </a:xfrm>
          <a:prstGeom prst="rect">
            <a:avLst/>
          </a:prstGeom>
        </p:spPr>
        <p:txBody>
          <a:bodyPr vert="horz" lIns="91440" tIns="45720" rIns="91440" bIns="45720" rtlCol="0">
            <a:normAutofit/>
          </a:bodyPr>
          <a:lstStyle/>
          <a:p>
            <a:pPr marL="457200" marR="0" lvl="0" indent="-457200" algn="just" defTabSz="457200" rtl="0" eaLnBrk="1" fontAlgn="auto" latinLnBrk="0" hangingPunct="1">
              <a:lnSpc>
                <a:spcPct val="100000"/>
              </a:lnSpc>
              <a:spcBef>
                <a:spcPct val="20000"/>
              </a:spcBef>
              <a:spcAft>
                <a:spcPts val="600"/>
              </a:spcAft>
              <a:buClrTx/>
              <a:buSzTx/>
              <a:buFont typeface="+mj-lt"/>
              <a:buAutoNum type="arabicPeriod"/>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La Sheffield City-Región (SCR) es una de las 8 City-Regions, instituidas en 2004 por las RDA de la </a:t>
            </a:r>
            <a:r>
              <a:rPr kumimoji="0" lang="es-ES_tradnl" sz="1600" b="0" i="1" u="none" strike="noStrike" kern="1200" cap="none" spc="0" normalizeH="0" baseline="0" noProof="0" dirty="0" smtClean="0">
                <a:ln>
                  <a:noFill/>
                </a:ln>
                <a:solidFill>
                  <a:srgbClr val="000090"/>
                </a:solidFill>
                <a:effectLst/>
                <a:uLnTx/>
                <a:uFillTx/>
                <a:latin typeface="+mn-lt"/>
                <a:ea typeface="+mn-ea"/>
                <a:cs typeface="+mn-cs"/>
              </a:rPr>
              <a:t>Northern Way Strategy </a:t>
            </a:r>
            <a:r>
              <a:rPr kumimoji="0" lang="es-ES_tradnl" sz="1600" b="0" u="none" strike="noStrike" kern="1200" cap="none" spc="0" normalizeH="0" baseline="0" noProof="0" dirty="0" smtClean="0">
                <a:ln>
                  <a:noFill/>
                </a:ln>
                <a:solidFill>
                  <a:srgbClr val="000090"/>
                </a:solidFill>
                <a:effectLst/>
                <a:uLnTx/>
                <a:uFillTx/>
                <a:latin typeface="+mn-lt"/>
                <a:ea typeface="+mn-ea"/>
                <a:cs typeface="+mn-cs"/>
              </a:rPr>
              <a:t>(North-East, North-West y Yorkshire</a:t>
            </a:r>
            <a:r>
              <a:rPr lang="es-ES_tradnl" sz="1600" dirty="0" smtClean="0">
                <a:solidFill>
                  <a:srgbClr val="000090"/>
                </a:solidFill>
              </a:rPr>
              <a:t>&amp;the Humber)</a:t>
            </a: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 en el marco de las políticas de desarrollo territorial para el norte de Inglaterra;</a:t>
            </a:r>
          </a:p>
          <a:p>
            <a:pPr marL="457200" marR="0" lvl="0" indent="-457200" algn="just" defTabSz="457200" rtl="0" eaLnBrk="1" fontAlgn="auto" latinLnBrk="0" hangingPunct="1">
              <a:lnSpc>
                <a:spcPct val="100000"/>
              </a:lnSpc>
              <a:spcBef>
                <a:spcPct val="20000"/>
              </a:spcBef>
              <a:spcAft>
                <a:spcPts val="600"/>
              </a:spcAft>
              <a:buClrTx/>
              <a:buSzTx/>
              <a:buFont typeface="+mj-lt"/>
              <a:buAutoNum type="arabicPeriod"/>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Los socios ya tenia definido sus propias prioridades estratégicas en el SCR Development Plan (2008), orientado a la reconversión económica de la cuenca del carbón y del acero;</a:t>
            </a:r>
          </a:p>
          <a:p>
            <a:pPr marL="457200" marR="0" lvl="0" indent="-457200" algn="just" defTabSz="457200" rtl="0" eaLnBrk="1" fontAlgn="auto" latinLnBrk="0" hangingPunct="1">
              <a:lnSpc>
                <a:spcPct val="100000"/>
              </a:lnSpc>
              <a:spcBef>
                <a:spcPct val="20000"/>
              </a:spcBef>
              <a:spcAft>
                <a:spcPts val="0"/>
              </a:spcAft>
              <a:buClrTx/>
              <a:buSzTx/>
              <a:buFont typeface="+mj-lt"/>
              <a:buAutoNum type="arabicPeriod"/>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La LEP (creada en 2011) toma algunos temas-clave del SCR Development Plan:</a:t>
            </a:r>
          </a:p>
          <a:p>
            <a:pPr marL="457200" marR="0" lvl="0" indent="-457200" algn="just" defTabSz="457200" rtl="0" eaLnBrk="1" fontAlgn="auto" latinLnBrk="0" hangingPunct="1">
              <a:lnSpc>
                <a:spcPct val="100000"/>
              </a:lnSpc>
              <a:spcBef>
                <a:spcPct val="20000"/>
              </a:spcBef>
              <a:spcAft>
                <a:spcPts val="0"/>
              </a:spcAft>
              <a:buClrTx/>
              <a:buSzTx/>
              <a:buFont typeface="Arial" pitchFamily="34" charset="0"/>
              <a:buNone/>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	- Planificación territorial y políticas de </a:t>
            </a:r>
            <a:r>
              <a:rPr kumimoji="0" lang="es-ES_tradnl" sz="1600" b="0" i="1" u="none" strike="noStrike" kern="1200" cap="none" spc="0" normalizeH="0" baseline="0" noProof="0" dirty="0" smtClean="0">
                <a:ln>
                  <a:noFill/>
                </a:ln>
                <a:solidFill>
                  <a:srgbClr val="000090"/>
                </a:solidFill>
                <a:effectLst/>
                <a:uLnTx/>
                <a:uFillTx/>
                <a:latin typeface="+mn-lt"/>
                <a:ea typeface="+mn-ea"/>
                <a:cs typeface="+mn-cs"/>
              </a:rPr>
              <a:t>housing</a:t>
            </a: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a:t>
            </a:r>
          </a:p>
          <a:p>
            <a:pPr marL="457200" marR="0" lvl="0" indent="-457200" algn="just" defTabSz="457200" rtl="0" eaLnBrk="1" fontAlgn="auto" latinLnBrk="0" hangingPunct="1">
              <a:lnSpc>
                <a:spcPct val="100000"/>
              </a:lnSpc>
              <a:spcBef>
                <a:spcPct val="20000"/>
              </a:spcBef>
              <a:spcAft>
                <a:spcPts val="0"/>
              </a:spcAft>
              <a:buClrTx/>
              <a:buSzTx/>
              <a:buFont typeface="Arial" pitchFamily="34" charset="0"/>
              <a:buNone/>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	- Transporte local;</a:t>
            </a:r>
          </a:p>
          <a:p>
            <a:pPr marL="457200" marR="0" lvl="0" indent="-457200" algn="just" defTabSz="457200" rtl="0" eaLnBrk="1" fontAlgn="auto" latinLnBrk="0" hangingPunct="1">
              <a:lnSpc>
                <a:spcPct val="100000"/>
              </a:lnSpc>
              <a:spcBef>
                <a:spcPct val="20000"/>
              </a:spcBef>
              <a:spcAft>
                <a:spcPts val="0"/>
              </a:spcAft>
              <a:buClrTx/>
              <a:buSzTx/>
              <a:buFont typeface="Arial" pitchFamily="34" charset="0"/>
              <a:buNone/>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	- Infraestructuras;</a:t>
            </a:r>
          </a:p>
          <a:p>
            <a:pPr marL="457200" marR="0" lvl="0" indent="-457200" algn="just" defTabSz="457200" rtl="0" eaLnBrk="1" fontAlgn="auto" latinLnBrk="0" hangingPunct="1">
              <a:lnSpc>
                <a:spcPct val="100000"/>
              </a:lnSpc>
              <a:spcBef>
                <a:spcPct val="20000"/>
              </a:spcBef>
              <a:spcAft>
                <a:spcPts val="0"/>
              </a:spcAft>
              <a:buClrTx/>
              <a:buSzTx/>
              <a:buFont typeface="Arial" pitchFamily="34" charset="0"/>
              <a:buNone/>
              <a:tabLst/>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	- Desarrollo de empresa y empleo;</a:t>
            </a:r>
          </a:p>
          <a:p>
            <a:pPr marL="457200" indent="-457200" algn="just" fontAlgn="auto">
              <a:spcAft>
                <a:spcPts val="600"/>
              </a:spcAft>
              <a:buFont typeface="Arial" pitchFamily="34" charset="0"/>
              <a:buNone/>
              <a:defRPr/>
            </a:pP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	- Transición hacia una economía de bajo tenor de carbono (</a:t>
            </a:r>
            <a:r>
              <a:rPr kumimoji="0" lang="es-ES_tradnl" sz="1600" b="0" i="1" u="none" strike="noStrike" kern="1200" cap="none" spc="0" normalizeH="0" baseline="0" noProof="0" dirty="0" smtClean="0">
                <a:ln>
                  <a:noFill/>
                </a:ln>
                <a:solidFill>
                  <a:srgbClr val="000090"/>
                </a:solidFill>
                <a:effectLst/>
                <a:uLnTx/>
                <a:uFillTx/>
                <a:latin typeface="+mn-lt"/>
                <a:ea typeface="+mn-ea"/>
                <a:cs typeface="+mn-cs"/>
              </a:rPr>
              <a:t>low-carbon</a:t>
            </a:r>
            <a:r>
              <a:rPr kumimoji="0" lang="es-ES_tradnl" sz="1600" b="0" i="0" u="none" strike="noStrike" kern="1200" cap="none" spc="0" normalizeH="0" baseline="0" noProof="0" dirty="0" smtClean="0">
                <a:ln>
                  <a:noFill/>
                </a:ln>
                <a:solidFill>
                  <a:srgbClr val="000090"/>
                </a:solidFill>
                <a:effectLst/>
                <a:uLnTx/>
                <a:uFillTx/>
                <a:latin typeface="+mn-lt"/>
                <a:ea typeface="+mn-ea"/>
                <a:cs typeface="+mn-cs"/>
              </a:rPr>
              <a:t>)</a:t>
            </a:r>
          </a:p>
          <a:p>
            <a:pPr marL="457200" indent="-457200" algn="just" fontAlgn="auto">
              <a:spcAft>
                <a:spcPts val="600"/>
              </a:spcAft>
              <a:buFont typeface="Arial" pitchFamily="34" charset="0"/>
              <a:buNone/>
              <a:defRPr/>
            </a:pPr>
            <a:r>
              <a:rPr lang="es-ES_tradnl" sz="1600" dirty="0" smtClean="0">
                <a:solidFill>
                  <a:srgbClr val="000090"/>
                </a:solidFill>
              </a:rPr>
              <a:t>4.	y las integra con prioridades organizadas entorno de una </a:t>
            </a:r>
            <a:r>
              <a:rPr lang="es-ES_tradnl" sz="1600" i="1" dirty="0" smtClean="0">
                <a:solidFill>
                  <a:srgbClr val="000090"/>
                </a:solidFill>
              </a:rPr>
              <a:t>visión</a:t>
            </a:r>
            <a:r>
              <a:rPr lang="es-ES_tradnl" sz="1600" dirty="0" smtClean="0">
                <a:solidFill>
                  <a:srgbClr val="000090"/>
                </a:solidFill>
              </a:rPr>
              <a:t> centrada en:	</a:t>
            </a:r>
          </a:p>
          <a:p>
            <a:pPr marL="457200" indent="-457200" algn="just" fontAlgn="auto">
              <a:spcAft>
                <a:spcPts val="0"/>
              </a:spcAft>
              <a:buFont typeface="Arial" pitchFamily="34" charset="0"/>
              <a:buNone/>
              <a:defRPr/>
            </a:pPr>
            <a:r>
              <a:rPr lang="es-ES_tradnl" sz="1600" dirty="0" smtClean="0">
                <a:solidFill>
                  <a:srgbClr val="000090"/>
                </a:solidFill>
              </a:rPr>
              <a:t>	- crear un </a:t>
            </a:r>
            <a:r>
              <a:rPr lang="es-ES_tradnl" sz="1600" i="1" dirty="0" smtClean="0">
                <a:solidFill>
                  <a:srgbClr val="000090"/>
                </a:solidFill>
              </a:rPr>
              <a:t>hub nacional para la manifactura y los materiales avanzados</a:t>
            </a:r>
            <a:r>
              <a:rPr lang="es-ES_tradnl" sz="1600" dirty="0" smtClean="0">
                <a:solidFill>
                  <a:srgbClr val="000090"/>
                </a:solidFill>
              </a:rPr>
              <a:t>;</a:t>
            </a:r>
          </a:p>
          <a:p>
            <a:pPr marL="457200" indent="-457200" algn="just" fontAlgn="auto">
              <a:spcAft>
                <a:spcPts val="0"/>
              </a:spcAft>
              <a:buFont typeface="Arial" pitchFamily="34" charset="0"/>
              <a:buNone/>
              <a:defRPr/>
            </a:pPr>
            <a:r>
              <a:rPr lang="es-ES_tradnl" sz="1600" dirty="0" smtClean="0">
                <a:solidFill>
                  <a:srgbClr val="000090"/>
                </a:solidFill>
              </a:rPr>
              <a:t>	- enfoque a la capacitación vinculado directamente a la demanda de las empresas;</a:t>
            </a:r>
          </a:p>
          <a:p>
            <a:pPr marL="457200" indent="-457200" algn="just" fontAlgn="auto">
              <a:spcAft>
                <a:spcPts val="0"/>
              </a:spcAft>
              <a:buFont typeface="Arial" pitchFamily="34" charset="0"/>
              <a:buNone/>
              <a:defRPr/>
            </a:pPr>
            <a:r>
              <a:rPr lang="es-ES_tradnl" sz="1600" dirty="0" smtClean="0">
                <a:solidFill>
                  <a:srgbClr val="000090"/>
                </a:solidFill>
              </a:rPr>
              <a:t>	- </a:t>
            </a:r>
            <a:r>
              <a:rPr lang="es-ES_tradnl" sz="1600" i="1" dirty="0" smtClean="0">
                <a:solidFill>
                  <a:srgbClr val="000090"/>
                </a:solidFill>
              </a:rPr>
              <a:t>atracción de inversiones externas y apoyo a las empresas estratégicas</a:t>
            </a:r>
            <a:r>
              <a:rPr lang="es-ES_tradnl" sz="1600" dirty="0" smtClean="0">
                <a:solidFill>
                  <a:srgbClr val="000090"/>
                </a:solidFill>
              </a:rPr>
              <a:t>;</a:t>
            </a:r>
          </a:p>
          <a:p>
            <a:pPr marL="457200" indent="-457200" algn="just" fontAlgn="auto">
              <a:spcAft>
                <a:spcPts val="0"/>
              </a:spcAft>
              <a:buFont typeface="Arial" pitchFamily="34" charset="0"/>
              <a:buNone/>
              <a:defRPr/>
            </a:pPr>
            <a:r>
              <a:rPr lang="es-ES_tradnl" sz="1600" dirty="0" smtClean="0">
                <a:solidFill>
                  <a:srgbClr val="000090"/>
                </a:solidFill>
              </a:rPr>
              <a:t>	- promoción de servicios para la innovación vinculada a la demanda empresarial;</a:t>
            </a:r>
          </a:p>
          <a:p>
            <a:pPr marL="457200" indent="-457200" algn="just" fontAlgn="auto">
              <a:spcAft>
                <a:spcPts val="0"/>
              </a:spcAft>
              <a:buFont typeface="Arial" pitchFamily="34" charset="0"/>
              <a:buNone/>
              <a:defRPr/>
            </a:pPr>
            <a:r>
              <a:rPr lang="es-ES_tradnl" sz="1600" dirty="0" smtClean="0">
                <a:solidFill>
                  <a:srgbClr val="000090"/>
                </a:solidFill>
              </a:rPr>
              <a:t>	- </a:t>
            </a:r>
            <a:r>
              <a:rPr lang="es-ES_tradnl" sz="1600" i="1" dirty="0" smtClean="0">
                <a:solidFill>
                  <a:srgbClr val="000090"/>
                </a:solidFill>
              </a:rPr>
              <a:t>nuevas formas de financiación para empresa e infraestructuras</a:t>
            </a:r>
            <a:r>
              <a:rPr lang="es-ES_tradnl" sz="1600" dirty="0" smtClean="0">
                <a:solidFill>
                  <a:srgbClr val="000090"/>
                </a:solidFill>
              </a:rPr>
              <a:t>;</a:t>
            </a:r>
          </a:p>
          <a:p>
            <a:pPr marL="457200" indent="-457200" algn="just" fontAlgn="auto">
              <a:spcAft>
                <a:spcPts val="600"/>
              </a:spcAft>
              <a:buFont typeface="Arial" pitchFamily="34" charset="0"/>
              <a:buNone/>
              <a:defRPr/>
            </a:pPr>
            <a:r>
              <a:rPr lang="es-ES_tradnl" sz="1600" dirty="0" smtClean="0">
                <a:solidFill>
                  <a:srgbClr val="000090"/>
                </a:solidFill>
              </a:rPr>
              <a:t>	- desarrollo de un Polo </a:t>
            </a:r>
            <a:r>
              <a:rPr lang="es-ES_tradnl" sz="1600" i="1" dirty="0" smtClean="0">
                <a:solidFill>
                  <a:srgbClr val="000090"/>
                </a:solidFill>
              </a:rPr>
              <a:t>Digital Hub.</a:t>
            </a:r>
            <a:endParaRPr lang="es-ES_tradnl" sz="1600" dirty="0" smtClean="0">
              <a:solidFill>
                <a:srgbClr val="000090"/>
              </a:solidFill>
            </a:endParaRPr>
          </a:p>
          <a:p>
            <a:pPr marL="457200" indent="-457200" algn="just" fontAlgn="auto">
              <a:spcAft>
                <a:spcPts val="600"/>
              </a:spcAft>
              <a:buFont typeface="Arial" pitchFamily="34" charset="0"/>
              <a:buNone/>
              <a:defRPr/>
            </a:pPr>
            <a:r>
              <a:rPr lang="es-ES_tradnl" sz="1600" dirty="0" smtClean="0">
                <a:solidFill>
                  <a:srgbClr val="000090"/>
                </a:solidFill>
              </a:rPr>
              <a:t>5.	Fase de promoción de la generación de proyectos por parte de los socios involucrados (licitaciones para proyectos de talla &lt; 1mln £, financiados por el RGF, infraestructuras con GPF)</a:t>
            </a:r>
          </a:p>
          <a:p>
            <a:pPr marL="457200" marR="0" lvl="0" indent="-457200" algn="just"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1600" b="0" i="0" u="none" strike="noStrike" kern="1200" cap="none" spc="0" normalizeH="0" baseline="0" noProof="0" dirty="0" smtClean="0">
              <a:ln>
                <a:noFill/>
              </a:ln>
              <a:solidFill>
                <a:srgbClr val="000090"/>
              </a:solidFill>
              <a:effectLst/>
              <a:uLnTx/>
              <a:uFillTx/>
              <a:latin typeface="+mn-lt"/>
              <a:ea typeface="+mn-ea"/>
              <a:cs typeface="+mn-cs"/>
            </a:endParaRPr>
          </a:p>
          <a:p>
            <a:pPr marL="457200" marR="0" lvl="0" indent="-457200" algn="just"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1600" b="0" i="0" u="none" strike="noStrike" kern="1200" cap="none" spc="0" normalizeH="0" baseline="0" noProof="0" dirty="0">
              <a:ln>
                <a:noFill/>
              </a:ln>
              <a:solidFill>
                <a:srgbClr val="000090"/>
              </a:solidFill>
              <a:effectLst/>
              <a:uLnTx/>
              <a:uFillTx/>
              <a:latin typeface="+mn-lt"/>
              <a:ea typeface="+mn-ea"/>
              <a:cs typeface="+mn-cs"/>
            </a:endParaRPr>
          </a:p>
        </p:txBody>
      </p:sp>
      <p:sp>
        <p:nvSpPr>
          <p:cNvPr id="8" name="Segnaposto numero diapositiva 7"/>
          <p:cNvSpPr>
            <a:spLocks noGrp="1"/>
          </p:cNvSpPr>
          <p:nvPr>
            <p:ph type="sldNum" idx="12"/>
          </p:nvPr>
        </p:nvSpPr>
        <p:spPr/>
        <p:txBody>
          <a:bodyPr/>
          <a:lstStyle/>
          <a:p>
            <a:fld id="{75C47DE5-1883-E74A-8713-1CBADD0C8AD6}" type="slidenum">
              <a:rPr lang="it-IT" smtClean="0"/>
              <a:pPr/>
              <a:t>27</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28</a:t>
            </a:fld>
            <a:endParaRPr lang="it-IT" dirty="0"/>
          </a:p>
        </p:txBody>
      </p:sp>
      <p:pic>
        <p:nvPicPr>
          <p:cNvPr id="5" name="Immagine 4" descr="BusinessParks_1.jpg"/>
          <p:cNvPicPr>
            <a:picLocks noChangeAspect="1"/>
          </p:cNvPicPr>
          <p:nvPr/>
        </p:nvPicPr>
        <p:blipFill>
          <a:blip r:embed="rId5"/>
          <a:stretch>
            <a:fillRect/>
          </a:stretch>
        </p:blipFill>
        <p:spPr>
          <a:xfrm>
            <a:off x="0" y="161359"/>
            <a:ext cx="6597043" cy="2975541"/>
          </a:xfrm>
          <a:prstGeom prst="rect">
            <a:avLst/>
          </a:prstGeom>
        </p:spPr>
      </p:pic>
      <p:pic>
        <p:nvPicPr>
          <p:cNvPr id="6" name="Immagine 5" descr="BusinessParks_2.jpg"/>
          <p:cNvPicPr>
            <a:picLocks noChangeAspect="1"/>
          </p:cNvPicPr>
          <p:nvPr/>
        </p:nvPicPr>
        <p:blipFill>
          <a:blip r:embed="rId6"/>
          <a:stretch>
            <a:fillRect/>
          </a:stretch>
        </p:blipFill>
        <p:spPr>
          <a:xfrm>
            <a:off x="4205416" y="3136900"/>
            <a:ext cx="4695567" cy="3378200"/>
          </a:xfrm>
          <a:prstGeom prst="rect">
            <a:avLst/>
          </a:prstGeom>
        </p:spPr>
      </p:pic>
      <p:sp>
        <p:nvSpPr>
          <p:cNvPr id="7" name="CasellaDiTesto 6"/>
          <p:cNvSpPr txBox="1"/>
          <p:nvPr/>
        </p:nvSpPr>
        <p:spPr>
          <a:xfrm>
            <a:off x="394171" y="4243169"/>
            <a:ext cx="3593629" cy="646331"/>
          </a:xfrm>
          <a:prstGeom prst="rect">
            <a:avLst/>
          </a:prstGeom>
          <a:noFill/>
        </p:spPr>
        <p:txBody>
          <a:bodyPr wrap="square" rtlCol="0">
            <a:spAutoFit/>
          </a:bodyPr>
          <a:lstStyle/>
          <a:p>
            <a:pPr algn="r"/>
            <a:r>
              <a:rPr lang="es-ES" b="1" smtClean="0">
                <a:solidFill>
                  <a:srgbClr val="000090"/>
                </a:solidFill>
              </a:rPr>
              <a:t>Fuerte integraciòn de servicios, inclusive de las immobiliarias </a:t>
            </a:r>
            <a:endParaRPr lang="es-ES" b="1">
              <a:solidFill>
                <a:srgbClr val="00009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29</a:t>
            </a:fld>
            <a:endParaRPr lang="it-IT" dirty="0"/>
          </a:p>
        </p:txBody>
      </p:sp>
      <p:sp>
        <p:nvSpPr>
          <p:cNvPr id="5" name="Titolo 1"/>
          <p:cNvSpPr>
            <a:spLocks noGrp="1"/>
          </p:cNvSpPr>
          <p:nvPr>
            <p:ph type="title" idx="4294967295"/>
          </p:nvPr>
        </p:nvSpPr>
        <p:spPr>
          <a:xfrm>
            <a:off x="1625601" y="76200"/>
            <a:ext cx="5448300" cy="561409"/>
          </a:xfrm>
        </p:spPr>
        <p:txBody>
          <a:bodyPr rtlCol="0">
            <a:normAutofit fontScale="90000"/>
          </a:bodyPr>
          <a:lstStyle/>
          <a:p>
            <a:pPr fontAlgn="auto">
              <a:spcAft>
                <a:spcPts val="0"/>
              </a:spcAft>
              <a:defRPr/>
            </a:pPr>
            <a:r>
              <a:rPr lang="es-ES" sz="3100" b="1" dirty="0" smtClean="0">
                <a:solidFill>
                  <a:srgbClr val="000090"/>
                </a:solidFill>
              </a:rPr>
              <a:t/>
            </a:r>
            <a:br>
              <a:rPr lang="es-ES" sz="3100" b="1" dirty="0" smtClean="0">
                <a:solidFill>
                  <a:srgbClr val="000090"/>
                </a:solidFill>
              </a:rPr>
            </a:br>
            <a:r>
              <a:rPr lang="es-ES" sz="3100" b="1" dirty="0" smtClean="0">
                <a:solidFill>
                  <a:srgbClr val="000090"/>
                </a:solidFill>
              </a:rPr>
              <a:t>Las LEP generaron empleo? </a:t>
            </a:r>
            <a:r>
              <a:rPr lang="es-ES" sz="3600" b="1" dirty="0" smtClean="0">
                <a:solidFill>
                  <a:srgbClr val="000090"/>
                </a:solidFill>
              </a:rPr>
              <a:t/>
            </a:r>
            <a:br>
              <a:rPr lang="es-ES" sz="3600" b="1" dirty="0" smtClean="0">
                <a:solidFill>
                  <a:srgbClr val="000090"/>
                </a:solidFill>
              </a:rPr>
            </a:br>
            <a:endParaRPr lang="es-ES" sz="3600" b="1" dirty="0">
              <a:solidFill>
                <a:srgbClr val="000090"/>
              </a:solidFill>
            </a:endParaRPr>
          </a:p>
        </p:txBody>
      </p:sp>
      <p:pic>
        <p:nvPicPr>
          <p:cNvPr id="6" name="Immagine 5" descr="Jobseekers.jpg"/>
          <p:cNvPicPr>
            <a:picLocks noChangeAspect="1"/>
          </p:cNvPicPr>
          <p:nvPr/>
        </p:nvPicPr>
        <p:blipFill>
          <a:blip r:embed="rId5"/>
          <a:stretch>
            <a:fillRect/>
          </a:stretch>
        </p:blipFill>
        <p:spPr>
          <a:xfrm>
            <a:off x="202540" y="686432"/>
            <a:ext cx="6299200" cy="3874109"/>
          </a:xfrm>
          <a:prstGeom prst="rect">
            <a:avLst/>
          </a:prstGeom>
        </p:spPr>
      </p:pic>
      <p:sp>
        <p:nvSpPr>
          <p:cNvPr id="7" name="Segnaposto contenuto 2"/>
          <p:cNvSpPr txBox="1">
            <a:spLocks/>
          </p:cNvSpPr>
          <p:nvPr/>
        </p:nvSpPr>
        <p:spPr>
          <a:xfrm>
            <a:off x="5702301" y="1955800"/>
            <a:ext cx="3195968" cy="4676775"/>
          </a:xfrm>
          <a:prstGeom prst="rect">
            <a:avLst/>
          </a:prstGeom>
        </p:spPr>
        <p:txBody>
          <a:bodyPr vert="horz" lIns="91440" tIns="45720" rIns="91440" bIns="45720" rtlCol="0">
            <a:normAutofit fontScale="85000" lnSpcReduction="20000"/>
          </a:bodyPr>
          <a:lstStyle/>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Según las estadisticas, 800.000 nuevos empleos en el sector</a:t>
            </a:r>
            <a:r>
              <a:rPr kumimoji="0" lang="es-ES" b="0" i="0" u="none" strike="noStrike" kern="1200" cap="none" spc="0" normalizeH="0" dirty="0" smtClean="0">
                <a:ln>
                  <a:noFill/>
                </a:ln>
                <a:solidFill>
                  <a:srgbClr val="000090"/>
                </a:solidFill>
                <a:effectLst/>
                <a:uLnTx/>
                <a:uFillTx/>
                <a:latin typeface="+mn-lt"/>
                <a:ea typeface="+mn-ea"/>
                <a:cs typeface="+mn-cs"/>
              </a:rPr>
              <a:t> privado en nel 2014</a:t>
            </a:r>
            <a:endParaRPr kumimoji="0" lang="es-ES" b="0" i="0" u="none" strike="noStrike" kern="1200" cap="none" spc="0" normalizeH="0" baseline="0" dirty="0" smtClean="0">
              <a:ln>
                <a:noFill/>
              </a:ln>
              <a:solidFill>
                <a:srgbClr val="000090"/>
              </a:solidFill>
              <a:effectLst/>
              <a:uLnTx/>
              <a:uFillTx/>
              <a:latin typeface="+mn-lt"/>
              <a:ea typeface="+mn-ea"/>
              <a:cs typeface="+mn-cs"/>
            </a:endParaRP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2.16 millones de empleados en el sector privado mas que en 2010;</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Desempleo en la caìda mas alta en el ùltimo cuarto de siglo (468.000 personas), con tasa de empleo al 73%;</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Desempleo juvenil en caìda</a:t>
            </a:r>
            <a:r>
              <a:rPr kumimoji="0" lang="es-ES" b="0" i="0" u="none" strike="noStrike" kern="1200" cap="none" spc="0" normalizeH="0" dirty="0" smtClean="0">
                <a:ln>
                  <a:noFill/>
                </a:ln>
                <a:solidFill>
                  <a:srgbClr val="000090"/>
                </a:solidFill>
                <a:effectLst/>
                <a:uLnTx/>
                <a:uFillTx/>
                <a:latin typeface="+mn-lt"/>
                <a:ea typeface="+mn-ea"/>
                <a:cs typeface="+mn-cs"/>
              </a:rPr>
              <a:t> sustantiva desde 2013, llegando a tasas &lt;/= de antes de la recesiòn (2008)</a:t>
            </a:r>
          </a:p>
          <a:p>
            <a:pPr marL="914400" indent="-914400" algn="just">
              <a:spcBef>
                <a:spcPct val="20000"/>
              </a:spcBef>
              <a:buFont typeface="Arial"/>
              <a:buChar char="•"/>
            </a:pPr>
            <a:r>
              <a:rPr kumimoji="0" lang="es-ES" b="0" i="0" u="none" strike="noStrike" kern="1200" cap="none" spc="0" normalizeH="0" baseline="0" dirty="0" smtClean="0">
                <a:ln>
                  <a:noFill/>
                </a:ln>
                <a:solidFill>
                  <a:srgbClr val="000090"/>
                </a:solidFill>
                <a:effectLst/>
                <a:uLnTx/>
                <a:uFillTx/>
                <a:latin typeface="+mn-lt"/>
                <a:ea typeface="+mn-ea"/>
                <a:cs typeface="+mn-cs"/>
              </a:rPr>
              <a:t>Los pedidos de contribucion para al desempleo bajaron a menos de 1 millon pro primera vez desde 2008</a:t>
            </a:r>
          </a:p>
        </p:txBody>
      </p:sp>
      <p:sp>
        <p:nvSpPr>
          <p:cNvPr id="8" name="Titolo 1"/>
          <p:cNvSpPr>
            <a:spLocks noGrp="1"/>
          </p:cNvSpPr>
          <p:nvPr>
            <p:ph type="title" idx="4294967295"/>
          </p:nvPr>
        </p:nvSpPr>
        <p:spPr>
          <a:xfrm>
            <a:off x="469901" y="4560541"/>
            <a:ext cx="4495799" cy="561409"/>
          </a:xfrm>
        </p:spPr>
        <p:txBody>
          <a:bodyPr rtlCol="0">
            <a:noAutofit/>
          </a:bodyPr>
          <a:lstStyle/>
          <a:p>
            <a:pPr algn="l" fontAlgn="auto">
              <a:spcAft>
                <a:spcPts val="0"/>
              </a:spcAft>
              <a:defRPr/>
            </a:pPr>
            <a:r>
              <a:rPr lang="es-ES" sz="1400" b="1" dirty="0" smtClean="0">
                <a:solidFill>
                  <a:srgbClr val="000090"/>
                </a:solidFill>
              </a:rPr>
              <a:t/>
            </a:r>
            <a:br>
              <a:rPr lang="es-ES" sz="1400" b="1" dirty="0" smtClean="0">
                <a:solidFill>
                  <a:srgbClr val="000090"/>
                </a:solidFill>
              </a:rPr>
            </a:br>
            <a:r>
              <a:rPr lang="es-ES" sz="1400" b="1" dirty="0" smtClean="0">
                <a:solidFill>
                  <a:srgbClr val="000090"/>
                </a:solidFill>
              </a:rPr>
              <a:t>Fuente: Oficina Nacionla de Estadistica – Dpto. de trabajo y jubilaciones, 2014</a:t>
            </a:r>
            <a:br>
              <a:rPr lang="es-ES" sz="1400" b="1" dirty="0" smtClean="0">
                <a:solidFill>
                  <a:srgbClr val="000090"/>
                </a:solidFill>
              </a:rPr>
            </a:br>
            <a:endParaRPr lang="es-ES" sz="1400" b="1" dirty="0">
              <a:solidFill>
                <a:srgbClr val="00009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Text Box 2"/>
          <p:cNvSpPr txBox="1">
            <a:spLocks noChangeArrowheads="1"/>
          </p:cNvSpPr>
          <p:nvPr/>
        </p:nvSpPr>
        <p:spPr bwMode="auto">
          <a:xfrm>
            <a:off x="202540" y="1945938"/>
            <a:ext cx="8898267" cy="3908762"/>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marL="457200" indent="-457200" algn="just" eaLnBrk="1" fontAlgn="auto" hangingPunct="1">
              <a:spcBef>
                <a:spcPts val="0"/>
              </a:spcBef>
              <a:spcAft>
                <a:spcPts val="2400"/>
              </a:spcAft>
              <a:buFont typeface="+mj-lt"/>
              <a:buAutoNum type="arabicPeriod"/>
              <a:defRPr/>
            </a:pPr>
            <a:r>
              <a:rPr lang="es-ES_tradnl" sz="2400" b="1" dirty="0" smtClean="0">
                <a:solidFill>
                  <a:srgbClr val="000090"/>
                </a:solidFill>
                <a:latin typeface="Arial"/>
                <a:ea typeface="+mj-ea"/>
                <a:cs typeface="Arial"/>
              </a:rPr>
              <a:t>Italia:</a:t>
            </a:r>
          </a:p>
          <a:p>
            <a:pPr marL="457200" indent="-457200" algn="just" eaLnBrk="1" fontAlgn="auto" hangingPunct="1">
              <a:spcBef>
                <a:spcPts val="0"/>
              </a:spcBef>
              <a:spcAft>
                <a:spcPts val="2400"/>
              </a:spcAft>
              <a:defRPr/>
            </a:pPr>
            <a:r>
              <a:rPr lang="es-ES_tradnl" sz="2400" b="1" dirty="0" smtClean="0">
                <a:solidFill>
                  <a:srgbClr val="000090"/>
                </a:solidFill>
                <a:latin typeface="Arial"/>
                <a:ea typeface="+mj-ea"/>
                <a:cs typeface="Arial"/>
              </a:rPr>
              <a:t>	-	Políticas para la montaña, Región de Emilia-Romagna</a:t>
            </a:r>
          </a:p>
          <a:p>
            <a:pPr marL="457200" indent="-457200" algn="just" eaLnBrk="1" fontAlgn="auto" hangingPunct="1">
              <a:spcBef>
                <a:spcPts val="0"/>
              </a:spcBef>
              <a:spcAft>
                <a:spcPts val="2400"/>
              </a:spcAft>
              <a:defRPr/>
            </a:pPr>
            <a:r>
              <a:rPr lang="es-ES_tradnl" sz="2400" b="1" dirty="0" smtClean="0">
                <a:solidFill>
                  <a:srgbClr val="000090"/>
                </a:solidFill>
                <a:latin typeface="Arial"/>
                <a:ea typeface="+mj-ea"/>
                <a:cs typeface="Arial"/>
              </a:rPr>
              <a:t>	-	Programación Negociada y desarrollo rural</a:t>
            </a:r>
          </a:p>
          <a:p>
            <a:pPr marL="457200" indent="-457200" algn="just" eaLnBrk="1" fontAlgn="auto" hangingPunct="1">
              <a:spcBef>
                <a:spcPts val="0"/>
              </a:spcBef>
              <a:spcAft>
                <a:spcPts val="2400"/>
              </a:spcAft>
              <a:buAutoNum type="arabicPeriod" startAt="2"/>
              <a:defRPr/>
            </a:pPr>
            <a:r>
              <a:rPr lang="es-ES_tradnl" sz="2400" b="1" dirty="0" smtClean="0">
                <a:solidFill>
                  <a:srgbClr val="000090"/>
                </a:solidFill>
                <a:latin typeface="Arial"/>
                <a:ea typeface="+mj-ea"/>
                <a:cs typeface="Arial"/>
              </a:rPr>
              <a:t>Inglaterra: </a:t>
            </a:r>
          </a:p>
          <a:p>
            <a:pPr marL="457200" indent="-457200" algn="just" eaLnBrk="1" fontAlgn="auto" hangingPunct="1">
              <a:spcBef>
                <a:spcPts val="0"/>
              </a:spcBef>
              <a:spcAft>
                <a:spcPts val="2400"/>
              </a:spcAft>
              <a:defRPr/>
            </a:pPr>
            <a:r>
              <a:rPr lang="es-ES_tradnl" sz="2400" b="1" dirty="0" smtClean="0">
                <a:solidFill>
                  <a:srgbClr val="000090"/>
                </a:solidFill>
                <a:latin typeface="Arial"/>
                <a:ea typeface="+mj-ea"/>
                <a:cs typeface="Arial"/>
              </a:rPr>
              <a:t>	-	Descentralización, programación DET y liderazgo del 	sector privado: el caso de las LEP - Local Enterprise 	Partnerships</a:t>
            </a:r>
            <a:endParaRPr lang="es-ES_tradnl" sz="2400" b="1" dirty="0" smtClean="0">
              <a:solidFill>
                <a:srgbClr val="000090"/>
              </a:solidFill>
              <a:latin typeface="+mj-lt"/>
              <a:ea typeface="+mj-ea"/>
              <a:cs typeface="+mj-cs"/>
            </a:endParaRPr>
          </a:p>
        </p:txBody>
      </p:sp>
      <p:sp>
        <p:nvSpPr>
          <p:cNvPr id="5" name="Text Box 4"/>
          <p:cNvSpPr txBox="1">
            <a:spLocks noChangeArrowheads="1"/>
          </p:cNvSpPr>
          <p:nvPr/>
        </p:nvSpPr>
        <p:spPr bwMode="auto">
          <a:xfrm>
            <a:off x="2063377" y="359200"/>
            <a:ext cx="4677240" cy="461665"/>
          </a:xfrm>
          <a:prstGeom prst="rect">
            <a:avLst/>
          </a:prstGeom>
          <a:noFill/>
          <a:ln>
            <a:noFill/>
          </a:ln>
          <a:effectLst/>
          <a:extLst/>
        </p:spPr>
        <p:txBody>
          <a:bodyPr wrap="square">
            <a:spAutoFit/>
          </a:bodyPr>
          <a:lstStyle/>
          <a:p>
            <a:pPr algn="ctr">
              <a:spcBef>
                <a:spcPct val="20000"/>
              </a:spcBef>
            </a:pPr>
            <a:r>
              <a:rPr lang="es-ES_tradnl" sz="2400" b="1" dirty="0" smtClean="0">
                <a:solidFill>
                  <a:srgbClr val="002060"/>
                </a:solidFill>
                <a:latin typeface="Arial"/>
                <a:cs typeface="Arial"/>
              </a:rPr>
              <a:t>Contenido</a:t>
            </a:r>
            <a:endParaRPr lang="es-ES_tradnl" sz="2400" b="1" dirty="0">
              <a:solidFill>
                <a:srgbClr val="002060"/>
              </a:solidFill>
              <a:latin typeface="Arial"/>
              <a:cs typeface="Arial"/>
            </a:endParaRPr>
          </a:p>
        </p:txBody>
      </p:sp>
      <p:sp>
        <p:nvSpPr>
          <p:cNvPr id="6" name="Segnaposto numero diapositiva 5"/>
          <p:cNvSpPr>
            <a:spLocks noGrp="1"/>
          </p:cNvSpPr>
          <p:nvPr>
            <p:ph type="sldNum" idx="12"/>
          </p:nvPr>
        </p:nvSpPr>
        <p:spPr/>
        <p:txBody>
          <a:bodyPr/>
          <a:lstStyle/>
          <a:p>
            <a:fld id="{75C47DE5-1883-E74A-8713-1CBADD0C8AD6}" type="slidenum">
              <a:rPr lang="it-IT" smtClean="0"/>
              <a:pPr/>
              <a:t>3</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Titolo 1"/>
          <p:cNvSpPr>
            <a:spLocks noGrp="1"/>
          </p:cNvSpPr>
          <p:nvPr>
            <p:ph type="title" idx="4294967295"/>
          </p:nvPr>
        </p:nvSpPr>
        <p:spPr>
          <a:xfrm>
            <a:off x="1778000" y="76200"/>
            <a:ext cx="5422900" cy="838200"/>
          </a:xfrm>
        </p:spPr>
        <p:txBody>
          <a:bodyPr rtlCol="0">
            <a:noAutofit/>
          </a:bodyPr>
          <a:lstStyle/>
          <a:p>
            <a:pPr fontAlgn="auto">
              <a:spcAft>
                <a:spcPts val="0"/>
              </a:spcAft>
              <a:defRPr/>
            </a:pPr>
            <a:r>
              <a:rPr lang="es-ES_tradnl" sz="2400" b="1" dirty="0" smtClean="0"/>
              <a:t/>
            </a:r>
            <a:br>
              <a:rPr lang="es-ES_tradnl" sz="2400" b="1" dirty="0" smtClean="0"/>
            </a:br>
            <a:r>
              <a:rPr lang="es-ES_tradnl" sz="2400" b="1" dirty="0" smtClean="0">
                <a:solidFill>
                  <a:schemeClr val="tx2">
                    <a:lumMod val="75000"/>
                  </a:schemeClr>
                </a:solidFill>
              </a:rPr>
              <a:t> Gobernanza, hoy: presupuestos </a:t>
            </a:r>
            <a:r>
              <a:rPr lang="es-ES_tradnl" sz="2400" b="1" i="1" dirty="0" smtClean="0">
                <a:solidFill>
                  <a:schemeClr val="tx2">
                    <a:lumMod val="75000"/>
                  </a:schemeClr>
                </a:solidFill>
              </a:rPr>
              <a:t>basados localmente </a:t>
            </a:r>
            <a:r>
              <a:rPr lang="es-ES_tradnl" sz="2400" b="1" dirty="0" smtClean="0">
                <a:solidFill>
                  <a:schemeClr val="tx2">
                    <a:lumMod val="75000"/>
                  </a:schemeClr>
                </a:solidFill>
              </a:rPr>
              <a:t>para los Fondos Estructurales </a:t>
            </a:r>
            <a:br>
              <a:rPr lang="es-ES_tradnl" sz="2400" b="1" dirty="0" smtClean="0">
                <a:solidFill>
                  <a:schemeClr val="tx2">
                    <a:lumMod val="75000"/>
                  </a:schemeClr>
                </a:solidFill>
              </a:rPr>
            </a:br>
            <a:endParaRPr lang="es-ES_tradnl" sz="2400" b="1" dirty="0">
              <a:solidFill>
                <a:schemeClr val="tx2">
                  <a:lumMod val="75000"/>
                </a:schemeClr>
              </a:solidFill>
            </a:endParaRPr>
          </a:p>
        </p:txBody>
      </p:sp>
      <p:sp>
        <p:nvSpPr>
          <p:cNvPr id="7" name="Segnaposto contenuto 2"/>
          <p:cNvSpPr txBox="1">
            <a:spLocks/>
          </p:cNvSpPr>
          <p:nvPr/>
        </p:nvSpPr>
        <p:spPr>
          <a:xfrm>
            <a:off x="228600" y="1187450"/>
            <a:ext cx="8669668" cy="5168900"/>
          </a:xfrm>
          <a:prstGeom prst="rect">
            <a:avLst/>
          </a:prstGeom>
        </p:spPr>
        <p:txBody>
          <a:bodyPr vert="horz" lIns="91440" tIns="45720" rIns="91440" bIns="45720" rtlCol="0">
            <a:normAutofit fontScale="92500" lnSpcReduction="10000"/>
          </a:bodyPr>
          <a:lstStyle/>
          <a:p>
            <a:pPr marL="352425" marR="0" lvl="0" indent="-352425" algn="just" defTabSz="457200" rtl="0" eaLnBrk="1" fontAlgn="auto" latinLnBrk="0" hangingPunct="1">
              <a:lnSpc>
                <a:spcPct val="100000"/>
              </a:lnSpc>
              <a:spcBef>
                <a:spcPct val="20000"/>
              </a:spcBef>
              <a:spcAft>
                <a:spcPts val="1200"/>
              </a:spcAft>
              <a:buClrTx/>
              <a:buSzTx/>
              <a:buFont typeface="+mj-lt"/>
              <a:buAutoNum type="arabicPeriod"/>
              <a:tabLst/>
              <a:defRPr/>
            </a:pPr>
            <a:r>
              <a:rPr kumimoji="0" lang="es-ES_tradnl" sz="1600" b="0" i="1" u="none" strike="noStrike" kern="1200" cap="none" spc="0" normalizeH="0" baseline="0" noProof="0" dirty="0" smtClean="0">
                <a:ln>
                  <a:noFill/>
                </a:ln>
                <a:solidFill>
                  <a:srgbClr val="000090"/>
                </a:solidFill>
                <a:effectLst/>
                <a:uLnTx/>
                <a:uFillTx/>
                <a:latin typeface="Arial"/>
                <a:ea typeface="+mn-ea"/>
                <a:cs typeface="Arial"/>
              </a:rPr>
              <a:t>Local Government </a:t>
            </a:r>
            <a:r>
              <a:rPr lang="es-ES_tradnl" sz="1600" i="1" dirty="0" smtClean="0">
                <a:solidFill>
                  <a:srgbClr val="000090"/>
                </a:solidFill>
                <a:latin typeface="Arial"/>
                <a:cs typeface="Arial"/>
              </a:rPr>
              <a:t>A</a:t>
            </a:r>
            <a:r>
              <a:rPr kumimoji="0" lang="es-ES_tradnl" sz="1600" b="0" i="1" u="none" strike="noStrike" kern="1200" cap="none" spc="0" normalizeH="0" baseline="0" noProof="0" dirty="0" smtClean="0">
                <a:ln>
                  <a:noFill/>
                </a:ln>
                <a:solidFill>
                  <a:srgbClr val="000090"/>
                </a:solidFill>
                <a:effectLst/>
                <a:uLnTx/>
                <a:uFillTx/>
                <a:latin typeface="Arial"/>
                <a:ea typeface="+mn-ea"/>
                <a:cs typeface="Arial"/>
              </a:rPr>
              <a:t>ssociation</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 propuso (2012) un rol protagónico para las </a:t>
            </a:r>
            <a:r>
              <a:rPr lang="es-ES_tradnl" sz="1600" dirty="0" smtClean="0">
                <a:solidFill>
                  <a:srgbClr val="000090"/>
                </a:solidFill>
                <a:latin typeface="Arial"/>
                <a:cs typeface="Arial"/>
              </a:rPr>
              <a:t>LEP en la programación de Fondos Estructurales de la UE para 2014-2020 (FEDER, FSE, Fondo de Desarrollo Rural)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para valorizar los partenariados locales;</a:t>
            </a:r>
          </a:p>
          <a:p>
            <a:pPr marL="352425" marR="0" lvl="0" indent="-352425" algn="just" defTabSz="457200" rtl="0" eaLnBrk="1" fontAlgn="auto" latinLnBrk="0" hangingPunct="1">
              <a:lnSpc>
                <a:spcPct val="100000"/>
              </a:lnSpc>
              <a:spcBef>
                <a:spcPct val="20000"/>
              </a:spcBef>
              <a:spcAft>
                <a:spcPts val="1200"/>
              </a:spcAft>
              <a:buClrTx/>
              <a:buSzTx/>
              <a:buFont typeface="+mj-lt"/>
              <a:buAutoNum type="arabicPeriod"/>
              <a:tabLst/>
              <a:defRPr/>
            </a:pP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Elabora una propuesta que refuerza el rol de las Autoridades Locales y de los partenariados en definir las prioridades de inversión para FS 2014-2020, con la intención de “</a:t>
            </a:r>
            <a:r>
              <a:rPr kumimoji="0" lang="es-ES_tradnl" sz="1600" b="0" i="1" u="none" strike="noStrike" kern="1200" cap="none" spc="0" normalizeH="0" baseline="0" noProof="0" dirty="0" smtClean="0">
                <a:ln>
                  <a:noFill/>
                </a:ln>
                <a:solidFill>
                  <a:srgbClr val="000090"/>
                </a:solidFill>
                <a:effectLst/>
                <a:uLnTx/>
                <a:uFillTx/>
                <a:latin typeface="Arial"/>
                <a:ea typeface="+mn-ea"/>
                <a:cs typeface="Arial"/>
              </a:rPr>
              <a:t>superar el</a:t>
            </a:r>
            <a:r>
              <a:rPr kumimoji="0" lang="es-ES_tradnl" sz="1600" b="0" i="1" u="none" strike="noStrike" kern="1200" cap="none" spc="0" normalizeH="0" noProof="0" dirty="0" smtClean="0">
                <a:ln>
                  <a:noFill/>
                </a:ln>
                <a:solidFill>
                  <a:srgbClr val="000090"/>
                </a:solidFill>
                <a:effectLst/>
                <a:uLnTx/>
                <a:uFillTx/>
                <a:latin typeface="Arial"/>
                <a:ea typeface="+mn-ea"/>
                <a:cs typeface="Arial"/>
              </a:rPr>
              <a:t> centralismo</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(del Gobierno y de la UE); </a:t>
            </a:r>
          </a:p>
          <a:p>
            <a:pPr marL="352425" marR="0" lvl="0" indent="-352425" algn="just" defTabSz="457200" rtl="0" eaLnBrk="1" fontAlgn="auto" latinLnBrk="0" hangingPunct="1">
              <a:lnSpc>
                <a:spcPct val="100000"/>
              </a:lnSpc>
              <a:spcBef>
                <a:spcPct val="20000"/>
              </a:spcBef>
              <a:spcAft>
                <a:spcPts val="1200"/>
              </a:spcAft>
              <a:buClrTx/>
              <a:buSzTx/>
              <a:buFont typeface="+mj-lt"/>
              <a:buAutoNum type="arabicPeriod"/>
              <a:tabLst/>
              <a:defRPr/>
            </a:pPr>
            <a:r>
              <a:rPr lang="es-ES_tradnl" sz="1600" dirty="0" smtClean="0">
                <a:solidFill>
                  <a:srgbClr val="000090"/>
                </a:solidFill>
                <a:latin typeface="Arial"/>
                <a:cs typeface="Arial"/>
              </a:rPr>
              <a:t>L</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as AL se</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encuentran en una posición mejor para identificar prioridades y pueden asegurar una mejor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integración del</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gasto de los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FS al nivel local;</a:t>
            </a:r>
          </a:p>
          <a:p>
            <a:pPr marL="352425" marR="0" lvl="0" indent="-352425" algn="just" defTabSz="457200" rtl="0" eaLnBrk="1" fontAlgn="auto" latinLnBrk="0" hangingPunct="1">
              <a:lnSpc>
                <a:spcPct val="100000"/>
              </a:lnSpc>
              <a:spcBef>
                <a:spcPct val="20000"/>
              </a:spcBef>
              <a:spcAft>
                <a:spcPts val="1200"/>
              </a:spcAft>
              <a:buClrTx/>
              <a:buSzTx/>
              <a:buFont typeface="+mj-lt"/>
              <a:buAutoNum type="arabicPeriod"/>
              <a:tabLst/>
              <a:defRPr/>
            </a:pPr>
            <a:r>
              <a:rPr lang="es-ES_tradnl" sz="1600" dirty="0" smtClean="0">
                <a:solidFill>
                  <a:srgbClr val="000090"/>
                </a:solidFill>
                <a:latin typeface="Arial"/>
                <a:cs typeface="Arial"/>
              </a:rPr>
              <a:t>El Gobierno pidió a las LEP de definir sus prioridades de inversión, que serán financiadas a través de un </a:t>
            </a:r>
            <a:r>
              <a:rPr lang="es-ES_tradnl" sz="1600" i="1" dirty="0" smtClean="0">
                <a:solidFill>
                  <a:srgbClr val="000090"/>
                </a:solidFill>
                <a:latin typeface="Arial"/>
                <a:cs typeface="Arial"/>
              </a:rPr>
              <a:t>EU Structural and Investment Fund Growth Programme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(FEDER+FSE+Desarrollo</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Rural), a</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la escala regional y/o sub-regional;</a:t>
            </a:r>
          </a:p>
          <a:p>
            <a:pPr marL="352425" lvl="0" indent="-352425" algn="just">
              <a:spcBef>
                <a:spcPct val="20000"/>
              </a:spcBef>
              <a:spcAft>
                <a:spcPts val="600"/>
              </a:spcAft>
              <a:buFont typeface="+mj-lt"/>
              <a:buAutoNum type="arabicPeriod"/>
              <a:defRPr/>
            </a:pP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Desde 2012, las ciudades son apoyadas en sus programas de renovación a través</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de un instrumento denominado “</a:t>
            </a:r>
            <a:r>
              <a:rPr kumimoji="0" lang="es-ES_tradnl" sz="1600" b="0" i="1" u="none" strike="noStrike" kern="1200" cap="none" spc="0" normalizeH="0" noProof="0" dirty="0" smtClean="0">
                <a:ln>
                  <a:noFill/>
                </a:ln>
                <a:solidFill>
                  <a:srgbClr val="000090"/>
                </a:solidFill>
                <a:effectLst/>
                <a:uLnTx/>
                <a:uFillTx/>
                <a:latin typeface="Arial"/>
                <a:ea typeface="+mn-ea"/>
                <a:cs typeface="Arial"/>
              </a:rPr>
              <a:t>City </a:t>
            </a:r>
            <a:r>
              <a:rPr lang="es-ES_tradnl" sz="1600" i="1" dirty="0" smtClean="0">
                <a:solidFill>
                  <a:srgbClr val="000090"/>
                </a:solidFill>
                <a:latin typeface="Arial"/>
                <a:cs typeface="Arial"/>
              </a:rPr>
              <a:t>Deal</a:t>
            </a:r>
            <a:r>
              <a:rPr lang="es-ES_tradnl" sz="1600" dirty="0" smtClean="0">
                <a:solidFill>
                  <a:srgbClr val="000090"/>
                </a:solidFill>
                <a:latin typeface="Arial"/>
                <a:cs typeface="Arial"/>
              </a:rPr>
              <a:t>” (Acuerdo para la Ciudad) </a:t>
            </a:r>
            <a:r>
              <a:rPr kumimoji="0" lang="es-ES_tradnl" sz="1600" b="0" i="0" u="none" strike="noStrike" kern="1200" cap="none" spc="0" normalizeH="0" noProof="0" dirty="0" smtClean="0">
                <a:ln>
                  <a:noFill/>
                </a:ln>
                <a:solidFill>
                  <a:srgbClr val="000090"/>
                </a:solidFill>
                <a:effectLst/>
                <a:uLnTx/>
                <a:uFillTx/>
                <a:latin typeface="Arial"/>
                <a:ea typeface="+mn-ea"/>
                <a:cs typeface="Arial"/>
              </a:rPr>
              <a:t>, destinado a definir las prioridades de inversión para un crecimiento sostenible (innovación, empleo, adaptación al cambio climático, ambiente, etc.)</a:t>
            </a: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a:t>
            </a:r>
          </a:p>
          <a:p>
            <a:pPr marL="352425" marR="0" lvl="0" indent="-352425" algn="just" defTabSz="457200" rtl="0" eaLnBrk="1" fontAlgn="auto" latinLnBrk="0" hangingPunct="1">
              <a:lnSpc>
                <a:spcPct val="100000"/>
              </a:lnSpc>
              <a:spcBef>
                <a:spcPct val="20000"/>
              </a:spcBef>
              <a:spcAft>
                <a:spcPts val="0"/>
              </a:spcAft>
              <a:buClrTx/>
              <a:buSzTx/>
              <a:buFont typeface="+mj-lt"/>
              <a:buAutoNum type="arabicPeriod"/>
              <a:tabLst/>
              <a:defRPr/>
            </a:pP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La “primera onda” de City Deals</a:t>
            </a:r>
            <a:r>
              <a:rPr lang="es-ES_tradnl" sz="1600" dirty="0" smtClean="0">
                <a:solidFill>
                  <a:srgbClr val="000090"/>
                </a:solidFill>
                <a:latin typeface="Arial"/>
                <a:cs typeface="Arial"/>
              </a:rPr>
              <a:t> incluyó las 14 ciudades demográficamente mas importantes (a parte Londres) y una segunda está prevista con 20 mas ciudades (se co-financia con el FEDER, reserva 5% para ciudades) .</a:t>
            </a:r>
            <a:endParaRPr kumimoji="0" lang="es-ES_tradnl" sz="1600" b="0" i="0" u="none" strike="noStrike" kern="1200" cap="none" spc="0" normalizeH="0" baseline="0" noProof="0" dirty="0" smtClean="0">
              <a:ln>
                <a:noFill/>
              </a:ln>
              <a:solidFill>
                <a:srgbClr val="000090"/>
              </a:solidFill>
              <a:effectLst/>
              <a:uLnTx/>
              <a:uFillTx/>
              <a:latin typeface="Arial"/>
              <a:ea typeface="+mn-ea"/>
              <a:cs typeface="Arial"/>
            </a:endParaRPr>
          </a:p>
          <a:p>
            <a:pPr marL="914400" marR="0" lvl="0" indent="-914400" algn="just" defTabSz="457200" rtl="0" eaLnBrk="1" fontAlgn="auto" latinLnBrk="0" hangingPunct="1">
              <a:lnSpc>
                <a:spcPct val="100000"/>
              </a:lnSpc>
              <a:spcBef>
                <a:spcPct val="20000"/>
              </a:spcBef>
              <a:spcAft>
                <a:spcPts val="0"/>
              </a:spcAft>
              <a:buClrTx/>
              <a:buSzTx/>
              <a:buFont typeface="Arial" pitchFamily="34" charset="0"/>
              <a:buNone/>
              <a:tabLst/>
              <a:defRPr/>
            </a:pPr>
            <a:r>
              <a:rPr kumimoji="0" lang="es-ES_tradnl" sz="1600" b="0" i="0" u="none" strike="noStrike" kern="1200" cap="none" spc="0" normalizeH="0" baseline="0" noProof="0" dirty="0" smtClean="0">
                <a:ln>
                  <a:noFill/>
                </a:ln>
                <a:solidFill>
                  <a:srgbClr val="000090"/>
                </a:solidFill>
                <a:effectLst/>
                <a:uLnTx/>
                <a:uFillTx/>
                <a:latin typeface="Arial"/>
                <a:ea typeface="+mn-ea"/>
                <a:cs typeface="Arial"/>
              </a:rPr>
              <a:t>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1600" b="0" i="0" u="none" strike="noStrike" kern="1200" cap="none" spc="0" normalizeH="0" baseline="0" noProof="0" dirty="0">
              <a:ln>
                <a:noFill/>
              </a:ln>
              <a:solidFill>
                <a:srgbClr val="000090"/>
              </a:solidFill>
              <a:effectLst/>
              <a:uLnTx/>
              <a:uFillTx/>
              <a:latin typeface="Arial"/>
              <a:ea typeface="+mn-ea"/>
              <a:cs typeface="Arial"/>
            </a:endParaRPr>
          </a:p>
        </p:txBody>
      </p:sp>
      <p:sp>
        <p:nvSpPr>
          <p:cNvPr id="8" name="Segnaposto numero diapositiva 7"/>
          <p:cNvSpPr>
            <a:spLocks noGrp="1"/>
          </p:cNvSpPr>
          <p:nvPr>
            <p:ph type="sldNum" idx="12"/>
          </p:nvPr>
        </p:nvSpPr>
        <p:spPr/>
        <p:txBody>
          <a:bodyPr/>
          <a:lstStyle/>
          <a:p>
            <a:fld id="{75C47DE5-1883-E74A-8713-1CBADD0C8AD6}" type="slidenum">
              <a:rPr lang="it-IT" smtClean="0"/>
              <a:pPr/>
              <a:t>30</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3" name="Titolo 1"/>
          <p:cNvSpPr>
            <a:spLocks noGrp="1"/>
          </p:cNvSpPr>
          <p:nvPr>
            <p:ph type="title" idx="4294967295"/>
          </p:nvPr>
        </p:nvSpPr>
        <p:spPr>
          <a:xfrm>
            <a:off x="457200" y="76200"/>
            <a:ext cx="8362950" cy="838200"/>
          </a:xfrm>
        </p:spPr>
        <p:txBody>
          <a:bodyPr>
            <a:normAutofit fontScale="90000"/>
          </a:bodyPr>
          <a:lstStyle/>
          <a:p>
            <a:pPr eaLnBrk="1" hangingPunct="1"/>
            <a:r>
              <a:rPr lang="es-ES" sz="3200" b="1" smtClean="0"/>
              <a:t/>
            </a:r>
            <a:br>
              <a:rPr lang="es-ES" sz="3200" b="1" smtClean="0"/>
            </a:br>
            <a:r>
              <a:rPr lang="es-ES" sz="3200" b="1" smtClean="0">
                <a:solidFill>
                  <a:srgbClr val="17375E"/>
                </a:solidFill>
              </a:rPr>
              <a:t>El papel que se hipotiza para los </a:t>
            </a:r>
            <a:br>
              <a:rPr lang="es-ES" sz="3200" b="1" smtClean="0">
                <a:solidFill>
                  <a:srgbClr val="17375E"/>
                </a:solidFill>
              </a:rPr>
            </a:br>
            <a:r>
              <a:rPr lang="es-ES" sz="3200" b="1" smtClean="0">
                <a:solidFill>
                  <a:srgbClr val="17375E"/>
                </a:solidFill>
              </a:rPr>
              <a:t>Gobiernos Locales </a:t>
            </a:r>
            <a:br>
              <a:rPr lang="es-ES" sz="3200" b="1" smtClean="0">
                <a:solidFill>
                  <a:srgbClr val="17375E"/>
                </a:solidFill>
              </a:rPr>
            </a:br>
            <a:endParaRPr lang="es-ES" sz="3200" b="1" smtClean="0">
              <a:solidFill>
                <a:srgbClr val="17375E"/>
              </a:solidFill>
            </a:endParaRPr>
          </a:p>
        </p:txBody>
      </p:sp>
      <p:sp>
        <p:nvSpPr>
          <p:cNvPr id="172034" name="Segnaposto contenuto 2"/>
          <p:cNvSpPr>
            <a:spLocks noGrp="1"/>
          </p:cNvSpPr>
          <p:nvPr>
            <p:ph idx="4294967295"/>
          </p:nvPr>
        </p:nvSpPr>
        <p:spPr>
          <a:xfrm>
            <a:off x="228600" y="1447800"/>
            <a:ext cx="8458200" cy="4038600"/>
          </a:xfrm>
        </p:spPr>
        <p:txBody>
          <a:bodyPr/>
          <a:lstStyle/>
          <a:p>
            <a:pPr marL="514350" indent="-514350" algn="just" eaLnBrk="1" hangingPunct="1">
              <a:lnSpc>
                <a:spcPct val="80000"/>
              </a:lnSpc>
              <a:buFont typeface="Calibri" pitchFamily="34" charset="0"/>
              <a:buAutoNum type="arabicPeriod"/>
            </a:pPr>
            <a:r>
              <a:rPr lang="es-ES" sz="2400" dirty="0" smtClean="0">
                <a:solidFill>
                  <a:srgbClr val="000090"/>
                </a:solidFill>
              </a:rPr>
              <a:t>En la hipótesis actual, las AL y/o las LEP podrían recibir un “</a:t>
            </a:r>
            <a:r>
              <a:rPr lang="es-ES" sz="2400" i="1" dirty="0" smtClean="0">
                <a:solidFill>
                  <a:srgbClr val="000090"/>
                </a:solidFill>
              </a:rPr>
              <a:t>local package</a:t>
            </a:r>
            <a:r>
              <a:rPr lang="es-ES" sz="2400" dirty="0" smtClean="0">
                <a:solidFill>
                  <a:srgbClr val="000090"/>
                </a:solidFill>
              </a:rPr>
              <a:t>” de FS, para integrar los presupuestos de gasto local;</a:t>
            </a:r>
          </a:p>
          <a:p>
            <a:pPr marL="514350" indent="-514350" algn="just" eaLnBrk="1" hangingPunct="1">
              <a:lnSpc>
                <a:spcPct val="80000"/>
              </a:lnSpc>
              <a:buFont typeface="Calibri" pitchFamily="34" charset="0"/>
              <a:buAutoNum type="arabicPeriod"/>
            </a:pPr>
            <a:r>
              <a:rPr lang="es-ES" sz="2400" dirty="0" smtClean="0">
                <a:solidFill>
                  <a:srgbClr val="000090"/>
                </a:solidFill>
              </a:rPr>
              <a:t>Las áreas/comunidades locales destinatarias de un “</a:t>
            </a:r>
            <a:r>
              <a:rPr lang="es-ES" sz="2400" i="1" dirty="0" smtClean="0">
                <a:solidFill>
                  <a:srgbClr val="000090"/>
                </a:solidFill>
              </a:rPr>
              <a:t>local package</a:t>
            </a:r>
            <a:r>
              <a:rPr lang="es-ES" sz="2400" dirty="0" smtClean="0">
                <a:solidFill>
                  <a:srgbClr val="000090"/>
                </a:solidFill>
              </a:rPr>
              <a:t>” se convierten directamente en responsables de la ejecución frente al Secretariado Único (Autoridad de Gestiòn);</a:t>
            </a:r>
          </a:p>
          <a:p>
            <a:pPr marL="514350" indent="-514350" algn="just" eaLnBrk="1" hangingPunct="1">
              <a:lnSpc>
                <a:spcPct val="80000"/>
              </a:lnSpc>
              <a:buFont typeface="Calibri" pitchFamily="34" charset="0"/>
              <a:buAutoNum type="arabicPeriod"/>
            </a:pPr>
            <a:r>
              <a:rPr lang="es-ES" sz="2400" dirty="0" smtClean="0">
                <a:solidFill>
                  <a:srgbClr val="000090"/>
                </a:solidFill>
              </a:rPr>
              <a:t>Pueden tanto desarrollar directamente las propuestas/proyectos como apoyar a otros actores locales (pequeñas organizaciones, tercer sector, etc.);</a:t>
            </a:r>
          </a:p>
          <a:p>
            <a:pPr marL="514350" indent="-514350" algn="just" eaLnBrk="1" hangingPunct="1">
              <a:lnSpc>
                <a:spcPct val="80000"/>
              </a:lnSpc>
              <a:buFont typeface="Calibri" pitchFamily="34" charset="0"/>
              <a:buAutoNum type="arabicPeriod"/>
            </a:pPr>
            <a:r>
              <a:rPr lang="es-ES" sz="2400" dirty="0" smtClean="0">
                <a:solidFill>
                  <a:srgbClr val="000090"/>
                </a:solidFill>
              </a:rPr>
              <a:t>Todas las demás AL/LEP en todo caso pueden concurrir en los bandos de los Programas Únicos, para desarrollar/realizar proyectos.</a:t>
            </a:r>
          </a:p>
          <a:p>
            <a:pPr marL="514350" indent="-514350" algn="just" eaLnBrk="1" hangingPunct="1">
              <a:buFont typeface="Arial" charset="0"/>
              <a:buNone/>
            </a:pPr>
            <a:endParaRPr lang="es-ES" sz="2800" dirty="0" smtClean="0">
              <a:solidFill>
                <a:srgbClr val="000090"/>
              </a:solidFill>
            </a:endParaRPr>
          </a:p>
          <a:p>
            <a:pPr marL="514350" indent="-514350" eaLnBrk="1" hangingPunct="1"/>
            <a:endParaRPr lang="es-ES" dirty="0" smtClean="0">
              <a:solidFill>
                <a:srgbClr val="000090"/>
              </a:solidFill>
            </a:endParaRPr>
          </a:p>
        </p:txBody>
      </p:sp>
      <p:sp>
        <p:nvSpPr>
          <p:cNvPr id="4" name="Segnaposto numero diapositiva 3"/>
          <p:cNvSpPr>
            <a:spLocks noGrp="1"/>
          </p:cNvSpPr>
          <p:nvPr>
            <p:ph type="sldNum" sz="quarter" idx="12"/>
          </p:nvPr>
        </p:nvSpPr>
        <p:spPr/>
        <p:txBody>
          <a:bodyPr/>
          <a:lstStyle/>
          <a:p>
            <a:pPr>
              <a:defRPr/>
            </a:pPr>
            <a:fld id="{3C7DDCD4-5153-4893-9BBD-833C3C7C4567}" type="slidenum">
              <a:rPr lang="it-IT"/>
              <a:pPr>
                <a:defRPr/>
              </a:pPr>
              <a:t>31</a:t>
            </a:fld>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32</a:t>
            </a:fld>
            <a:endParaRPr lang="it-IT" dirty="0"/>
          </a:p>
        </p:txBody>
      </p:sp>
      <p:sp>
        <p:nvSpPr>
          <p:cNvPr id="7" name="Text Box 3"/>
          <p:cNvSpPr txBox="1">
            <a:spLocks noChangeArrowheads="1"/>
          </p:cNvSpPr>
          <p:nvPr/>
        </p:nvSpPr>
        <p:spPr bwMode="auto">
          <a:xfrm>
            <a:off x="1717344" y="162557"/>
            <a:ext cx="4835856" cy="523875"/>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 sz="2800" b="1" dirty="0" smtClean="0">
                <a:solidFill>
                  <a:srgbClr val="002060"/>
                </a:solidFill>
                <a:latin typeface="+mj-lt"/>
                <a:ea typeface="+mj-ea"/>
                <a:cs typeface="+mj-cs"/>
              </a:rPr>
              <a:t>Luces y sombras…</a:t>
            </a:r>
          </a:p>
        </p:txBody>
      </p:sp>
      <p:sp>
        <p:nvSpPr>
          <p:cNvPr id="8" name="Segnaposto contenuto 2"/>
          <p:cNvSpPr txBox="1">
            <a:spLocks/>
          </p:cNvSpPr>
          <p:nvPr/>
        </p:nvSpPr>
        <p:spPr>
          <a:xfrm>
            <a:off x="202540" y="686432"/>
            <a:ext cx="8695728" cy="5984875"/>
          </a:xfrm>
          <a:prstGeom prst="rect">
            <a:avLst/>
          </a:prstGeom>
        </p:spPr>
        <p:txBody>
          <a:bodyPr vert="horz" lIns="91440" tIns="45720" rIns="91440" bIns="45720" rtlCol="0">
            <a:noAutofit/>
          </a:bodyPr>
          <a:lstStyle/>
          <a:p>
            <a:pPr marL="342900" marR="0" lvl="0" indent="-342900" algn="just" defTabSz="457200" rtl="0" eaLnBrk="1" fontAlgn="auto" latinLnBrk="0" hangingPunct="1">
              <a:lnSpc>
                <a:spcPct val="100000"/>
              </a:lnSpc>
              <a:spcBef>
                <a:spcPct val="20000"/>
              </a:spcBef>
              <a:spcAft>
                <a:spcPts val="0"/>
              </a:spcAft>
              <a:buClrTx/>
              <a:buSzTx/>
              <a:tabLst/>
              <a:defRPr/>
            </a:pPr>
            <a:r>
              <a:rPr kumimoji="0" lang="es-ES" b="1" i="0" u="none" strike="noStrike" kern="1200" cap="none" spc="0" normalizeH="0" baseline="0" noProof="0" dirty="0" smtClean="0">
                <a:ln>
                  <a:noFill/>
                </a:ln>
                <a:solidFill>
                  <a:srgbClr val="000090"/>
                </a:solidFill>
                <a:effectLst/>
                <a:uLnTx/>
                <a:uFillTx/>
                <a:latin typeface="+mn-lt"/>
                <a:ea typeface="+mn-ea"/>
                <a:cs typeface="+mn-cs"/>
              </a:rPr>
              <a:t>Luces</a:t>
            </a:r>
          </a:p>
          <a:p>
            <a:pPr marL="342900" marR="0" lvl="0" indent="-342900" algn="just" defTabSz="457200" rtl="0" eaLnBrk="1" fontAlgn="auto" latinLnBrk="0" hangingPunct="1">
              <a:lnSpc>
                <a:spcPct val="100000"/>
              </a:lnSpc>
              <a:spcBef>
                <a:spcPct val="20000"/>
              </a:spcBef>
              <a:buClrTx/>
              <a:buSzTx/>
              <a:buFont typeface="Arial"/>
              <a:buChar char="•"/>
              <a:tabLst/>
              <a:defRPr/>
            </a:pPr>
            <a:r>
              <a:rPr kumimoji="0" lang="es-ES" b="0" i="0" u="none" strike="noStrike" kern="1200" cap="none" spc="0" normalizeH="0" baseline="0" noProof="0" dirty="0" smtClean="0">
                <a:ln>
                  <a:noFill/>
                </a:ln>
                <a:solidFill>
                  <a:srgbClr val="000090"/>
                </a:solidFill>
                <a:effectLst/>
                <a:uLnTx/>
                <a:uFillTx/>
                <a:latin typeface="+mn-lt"/>
                <a:ea typeface="+mn-ea"/>
                <a:cs typeface="+mn-cs"/>
              </a:rPr>
              <a:t>Creaciòn de empleo;</a:t>
            </a:r>
            <a:endParaRPr lang="es-ES" dirty="0" smtClean="0">
              <a:solidFill>
                <a:srgbClr val="000090"/>
              </a:solidFill>
            </a:endParaRPr>
          </a:p>
          <a:p>
            <a:pPr marL="342900" marR="0" lvl="0" indent="-342900" algn="just" defTabSz="457200" rtl="0" eaLnBrk="1" fontAlgn="auto" latinLnBrk="0" hangingPunct="1">
              <a:lnSpc>
                <a:spcPct val="100000"/>
              </a:lnSpc>
              <a:spcBef>
                <a:spcPct val="20000"/>
              </a:spcBef>
              <a:buClrTx/>
              <a:buSzTx/>
              <a:buFont typeface="Arial"/>
              <a:buChar char="•"/>
              <a:tabLst/>
              <a:defRPr/>
            </a:pPr>
            <a:r>
              <a:rPr lang="es-ES" dirty="0" smtClean="0">
                <a:solidFill>
                  <a:srgbClr val="000090"/>
                </a:solidFill>
              </a:rPr>
              <a:t>Ganaron mucha reputaciòn (compartidas también por la oposiciòn Labour)</a:t>
            </a:r>
            <a:r>
              <a:rPr kumimoji="0" lang="es-ES" b="0" i="0" u="none" strike="noStrike" kern="1200" cap="none" spc="0" normalizeH="0" baseline="0" noProof="0" dirty="0" smtClean="0">
                <a:ln>
                  <a:noFill/>
                </a:ln>
                <a:solidFill>
                  <a:srgbClr val="000090"/>
                </a:solidFill>
                <a:effectLst/>
                <a:uLnTx/>
                <a:uFillTx/>
                <a:latin typeface="+mn-lt"/>
                <a:ea typeface="+mn-ea"/>
                <a:cs typeface="+mn-cs"/>
              </a:rPr>
              <a:t>;</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lang="es-ES" dirty="0" smtClean="0">
                <a:solidFill>
                  <a:srgbClr val="000090"/>
                </a:solidFill>
              </a:rPr>
              <a:t>Funcionan mejor y cuestan menos de las RDA, enfocando esencialmente el tema DET</a:t>
            </a:r>
            <a:r>
              <a:rPr kumimoji="0" lang="es-ES" b="0" i="0" u="none" strike="noStrike" kern="1200" cap="none" spc="0" normalizeH="0" baseline="0" noProof="0" dirty="0" smtClean="0">
                <a:ln>
                  <a:noFill/>
                </a:ln>
                <a:solidFill>
                  <a:srgbClr val="000090"/>
                </a:solidFill>
                <a:effectLst/>
                <a:uLnTx/>
                <a:uFillTx/>
                <a:latin typeface="+mn-lt"/>
                <a:ea typeface="+mn-ea"/>
                <a:cs typeface="+mn-cs"/>
              </a:rPr>
              <a:t>.</a:t>
            </a:r>
          </a:p>
          <a:p>
            <a:pPr marL="342900" marR="0" lvl="0" indent="-342900" algn="just" defTabSz="457200" rtl="0" eaLnBrk="1" fontAlgn="auto" latinLnBrk="0" hangingPunct="1">
              <a:lnSpc>
                <a:spcPct val="100000"/>
              </a:lnSpc>
              <a:spcBef>
                <a:spcPct val="20000"/>
              </a:spcBef>
              <a:spcAft>
                <a:spcPts val="1800"/>
              </a:spcAft>
              <a:buClrTx/>
              <a:buSzTx/>
              <a:buFont typeface="Arial"/>
              <a:buChar char="•"/>
              <a:tabLst/>
              <a:defRPr/>
            </a:pPr>
            <a:r>
              <a:rPr kumimoji="0" lang="es-ES" b="0" i="0" u="none" strike="noStrike" kern="1200" cap="none" spc="0" normalizeH="0" baseline="0" noProof="0" dirty="0" smtClean="0">
                <a:ln>
                  <a:noFill/>
                </a:ln>
                <a:solidFill>
                  <a:srgbClr val="000090"/>
                </a:solidFill>
                <a:effectLst/>
                <a:uLnTx/>
                <a:uFillTx/>
                <a:latin typeface="+mn-lt"/>
                <a:ea typeface="+mn-ea"/>
                <a:cs typeface="+mn-cs"/>
              </a:rPr>
              <a:t>Desarrollaron ulteriormente</a:t>
            </a:r>
            <a:r>
              <a:rPr kumimoji="0" lang="es-ES" b="0" i="0" u="none" strike="noStrike" kern="1200" cap="none" spc="0" normalizeH="0" noProof="0" dirty="0" smtClean="0">
                <a:ln>
                  <a:noFill/>
                </a:ln>
                <a:solidFill>
                  <a:srgbClr val="000090"/>
                </a:solidFill>
                <a:effectLst/>
                <a:uLnTx/>
                <a:uFillTx/>
                <a:latin typeface="+mn-lt"/>
                <a:ea typeface="+mn-ea"/>
                <a:cs typeface="+mn-cs"/>
              </a:rPr>
              <a:t> la capacidad de cooperar entre pùblico y privado, agregando visiòn empresarial</a:t>
            </a:r>
            <a:r>
              <a:rPr kumimoji="0" lang="es-ES" b="0" i="0" u="none" strike="noStrike" kern="1200" cap="none" spc="0" normalizeH="0" baseline="0" noProof="0" dirty="0" smtClean="0">
                <a:ln>
                  <a:noFill/>
                </a:ln>
                <a:solidFill>
                  <a:srgbClr val="000090"/>
                </a:solidFill>
                <a:effectLst/>
                <a:uLnTx/>
                <a:uFillTx/>
                <a:latin typeface="+mn-lt"/>
                <a:ea typeface="+mn-ea"/>
                <a:cs typeface="+mn-cs"/>
              </a:rPr>
              <a:t>.</a:t>
            </a:r>
          </a:p>
          <a:p>
            <a:pPr marL="342900" marR="0" lvl="0" indent="-342900" algn="just" defTabSz="457200" rtl="0" eaLnBrk="1" fontAlgn="auto" latinLnBrk="0" hangingPunct="1">
              <a:lnSpc>
                <a:spcPct val="100000"/>
              </a:lnSpc>
              <a:spcBef>
                <a:spcPct val="20000"/>
              </a:spcBef>
              <a:spcAft>
                <a:spcPts val="0"/>
              </a:spcAft>
              <a:buClrTx/>
              <a:buSzTx/>
              <a:tabLst/>
              <a:defRPr/>
            </a:pPr>
            <a:r>
              <a:rPr lang="es-ES" b="1" dirty="0" smtClean="0">
                <a:solidFill>
                  <a:srgbClr val="000090"/>
                </a:solidFill>
              </a:rPr>
              <a:t>Sombras/puntos de mejoramiento</a:t>
            </a:r>
            <a:endParaRPr kumimoji="0" lang="es-ES" b="1" i="0" u="none" strike="noStrike" kern="1200" cap="none" spc="0" normalizeH="0" baseline="0" noProof="0" dirty="0" smtClean="0">
              <a:ln>
                <a:noFill/>
              </a:ln>
              <a:solidFill>
                <a:srgbClr val="000090"/>
              </a:solidFill>
              <a:effectLst/>
              <a:uLnTx/>
              <a:uFillTx/>
              <a:latin typeface="+mn-lt"/>
              <a:ea typeface="+mn-ea"/>
              <a:cs typeface="+mn-cs"/>
            </a:endParaRPr>
          </a:p>
          <a:p>
            <a:pPr marL="342900" indent="-342900" algn="just">
              <a:spcBef>
                <a:spcPct val="20000"/>
              </a:spcBef>
              <a:buFont typeface="Arial"/>
              <a:buChar char="•"/>
            </a:pPr>
            <a:r>
              <a:rPr lang="es-ES" dirty="0" smtClean="0">
                <a:solidFill>
                  <a:srgbClr val="000090"/>
                </a:solidFill>
              </a:rPr>
              <a:t>De los 18.5 bn. € financiados a las LEP, mucha parte todaìa invertida sobre prioridades definidas a nivel de gobierno central;</a:t>
            </a:r>
          </a:p>
          <a:p>
            <a:pPr marL="342900" indent="-342900" algn="just">
              <a:spcBef>
                <a:spcPct val="20000"/>
              </a:spcBef>
              <a:buFont typeface="Arial"/>
              <a:buChar char="•"/>
            </a:pPr>
            <a:r>
              <a:rPr lang="es-ES" dirty="0" smtClean="0">
                <a:solidFill>
                  <a:srgbClr val="000090"/>
                </a:solidFill>
              </a:rPr>
              <a:t>No reflejan lo suficiente el “ambiente empresarial” local: escasa representaciòn de PyMEs, de mujeres, de lo social, del sistema educativo;</a:t>
            </a:r>
          </a:p>
          <a:p>
            <a:pPr marL="342900" indent="-342900" algn="just">
              <a:spcBef>
                <a:spcPct val="20000"/>
              </a:spcBef>
              <a:buFont typeface="Arial"/>
              <a:buChar char="•"/>
            </a:pPr>
            <a:r>
              <a:rPr lang="es-ES" dirty="0" smtClean="0">
                <a:solidFill>
                  <a:srgbClr val="000090"/>
                </a:solidFill>
              </a:rPr>
              <a:t>Funcionan mejor las que mas representan la unidad economica-territorial funcional (no todas son disenadas a lo mejor);</a:t>
            </a:r>
          </a:p>
          <a:p>
            <a:pPr marL="342900" indent="-342900" algn="just">
              <a:spcBef>
                <a:spcPct val="20000"/>
              </a:spcBef>
              <a:buFont typeface="Arial"/>
              <a:buChar char="•"/>
            </a:pPr>
            <a:r>
              <a:rPr lang="es-ES" dirty="0" smtClean="0">
                <a:solidFill>
                  <a:srgbClr val="000090"/>
                </a:solidFill>
              </a:rPr>
              <a:t>Distintas velocidades en la capacidad de empadronamiento, consecuente con la devoluciòn de poderes;</a:t>
            </a:r>
          </a:p>
          <a:p>
            <a:pPr marL="342900" indent="-342900" algn="just">
              <a:spcBef>
                <a:spcPct val="20000"/>
              </a:spcBef>
              <a:buFont typeface="Arial"/>
              <a:buChar char="•"/>
            </a:pPr>
            <a:r>
              <a:rPr lang="es-ES" dirty="0" smtClean="0">
                <a:solidFill>
                  <a:srgbClr val="000090"/>
                </a:solidFill>
              </a:rPr>
              <a:t>Necesidad de mejorar la transparencia y accountability de las actas;</a:t>
            </a:r>
          </a:p>
          <a:p>
            <a:pPr marL="342900" indent="-342900" algn="just">
              <a:spcBef>
                <a:spcPct val="20000"/>
              </a:spcBef>
              <a:buFont typeface="Arial"/>
              <a:buChar char="•"/>
            </a:pPr>
            <a:r>
              <a:rPr lang="es-ES" dirty="0" smtClean="0">
                <a:solidFill>
                  <a:srgbClr val="000090"/>
                </a:solidFill>
              </a:rPr>
              <a:t>Sirve mas transparencia en la informacion sobre procesos y resultados.</a:t>
            </a:r>
          </a:p>
          <a:p>
            <a:pPr marL="342900" marR="0" lvl="0" indent="-34290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b="0" i="0" u="none" strike="noStrike" kern="1200" cap="none" spc="0" normalizeH="0" baseline="0" noProof="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0"/>
            <a:ext cx="8229600" cy="1143000"/>
          </a:xfrm>
        </p:spPr>
        <p:txBody>
          <a:bodyPr rtlCol="0">
            <a:normAutofit/>
          </a:bodyPr>
          <a:lstStyle/>
          <a:p>
            <a:pPr fontAlgn="auto">
              <a:spcAft>
                <a:spcPts val="0"/>
              </a:spcAft>
              <a:defRPr/>
            </a:pPr>
            <a:r>
              <a:rPr lang="es-ES_tradnl" sz="2800" b="1" dirty="0" smtClean="0">
                <a:solidFill>
                  <a:schemeClr val="tx2">
                    <a:lumMod val="75000"/>
                  </a:schemeClr>
                </a:solidFill>
              </a:rPr>
              <a:t>Referencias web</a:t>
            </a:r>
            <a:endParaRPr lang="es-ES_tradnl" sz="2800" b="1" dirty="0">
              <a:solidFill>
                <a:schemeClr val="tx2">
                  <a:lumMod val="75000"/>
                </a:schemeClr>
              </a:solidFill>
            </a:endParaRPr>
          </a:p>
        </p:txBody>
      </p:sp>
      <p:sp>
        <p:nvSpPr>
          <p:cNvPr id="3" name="Segnaposto contenuto 2"/>
          <p:cNvSpPr>
            <a:spLocks noGrp="1"/>
          </p:cNvSpPr>
          <p:nvPr>
            <p:ph idx="4294967295"/>
          </p:nvPr>
        </p:nvSpPr>
        <p:spPr>
          <a:xfrm>
            <a:off x="302845" y="1037502"/>
            <a:ext cx="8555893" cy="5338386"/>
          </a:xfrm>
        </p:spPr>
        <p:txBody>
          <a:bodyPr rtlCol="0">
            <a:normAutofit/>
          </a:bodyPr>
          <a:lstStyle/>
          <a:p>
            <a:pPr algn="just" fontAlgn="auto">
              <a:spcAft>
                <a:spcPts val="0"/>
              </a:spcAft>
              <a:buFont typeface="+mj-lt"/>
              <a:buAutoNum type="arabicPeriod"/>
              <a:defRPr/>
            </a:pPr>
            <a:r>
              <a:rPr lang="es-ES_tradnl" sz="1800" dirty="0" smtClean="0"/>
              <a:t>Portal de Pactos Territoriales (Comité de Regiones)</a:t>
            </a:r>
          </a:p>
          <a:p>
            <a:pPr marL="0" indent="0" algn="just" fontAlgn="auto">
              <a:spcAft>
                <a:spcPts val="1200"/>
              </a:spcAft>
              <a:buFont typeface="Arial" pitchFamily="34" charset="0"/>
              <a:buNone/>
              <a:defRPr/>
            </a:pPr>
            <a:r>
              <a:rPr lang="es-ES_tradnl" sz="1800" dirty="0" smtClean="0">
                <a:hlinkClick r:id="rId2"/>
              </a:rPr>
              <a:t>http://portal.cor.europa.eu/europe2020/news/Pages/TPDatabase.aspx</a:t>
            </a:r>
            <a:r>
              <a:rPr lang="es-ES_tradnl" sz="1800" dirty="0" smtClean="0"/>
              <a:t> </a:t>
            </a:r>
          </a:p>
          <a:p>
            <a:pPr algn="just" fontAlgn="auto">
              <a:spcAft>
                <a:spcPts val="0"/>
              </a:spcAft>
              <a:buNone/>
              <a:defRPr/>
            </a:pPr>
            <a:r>
              <a:rPr lang="es-ES_tradnl" sz="1800" dirty="0" smtClean="0"/>
              <a:t>2. Programación Territorial Emilia Romagna</a:t>
            </a:r>
          </a:p>
          <a:p>
            <a:pPr marL="0" indent="0" fontAlgn="auto">
              <a:spcAft>
                <a:spcPts val="1200"/>
              </a:spcAft>
              <a:buFont typeface="Arial" pitchFamily="34" charset="0"/>
              <a:buNone/>
              <a:defRPr/>
            </a:pPr>
            <a:r>
              <a:rPr lang="es-ES_tradnl" sz="1800" dirty="0" smtClean="0">
                <a:hlinkClick r:id="rId3"/>
              </a:rPr>
              <a:t>http://territorio.regione.emilia-romagna.it/programmazione-territoriale</a:t>
            </a:r>
            <a:r>
              <a:rPr lang="es-ES_tradnl" sz="1800" dirty="0" smtClean="0"/>
              <a:t> </a:t>
            </a:r>
          </a:p>
          <a:p>
            <a:pPr marL="0" indent="0" fontAlgn="auto">
              <a:spcAft>
                <a:spcPts val="0"/>
              </a:spcAft>
              <a:buFont typeface="Arial" pitchFamily="34" charset="0"/>
              <a:buNone/>
              <a:defRPr/>
            </a:pPr>
            <a:r>
              <a:rPr lang="es-ES_tradnl" sz="1800" dirty="0" smtClean="0"/>
              <a:t>3. Territorial Contracts (PL):</a:t>
            </a:r>
          </a:p>
          <a:p>
            <a:pPr marL="0" indent="0" fontAlgn="auto">
              <a:spcAft>
                <a:spcPts val="1200"/>
              </a:spcAft>
              <a:buFont typeface="Arial" pitchFamily="34" charset="0"/>
              <a:buNone/>
              <a:defRPr/>
            </a:pPr>
            <a:r>
              <a:rPr lang="es-ES_tradnl" sz="1800" dirty="0" smtClean="0">
                <a:hlinkClick r:id="rId4"/>
              </a:rPr>
              <a:t>http://www.mrr.gov.pl/english/Strony/main_mrr_eng.aspx</a:t>
            </a:r>
            <a:r>
              <a:rPr lang="es-ES_tradnl" sz="1800" dirty="0" smtClean="0"/>
              <a:t> </a:t>
            </a:r>
          </a:p>
          <a:p>
            <a:pPr marL="0" indent="0" fontAlgn="auto">
              <a:spcAft>
                <a:spcPts val="0"/>
              </a:spcAft>
              <a:buFont typeface="Arial" pitchFamily="34" charset="0"/>
              <a:buNone/>
              <a:defRPr/>
            </a:pPr>
            <a:r>
              <a:rPr lang="es-ES_tradnl" sz="1800" dirty="0" smtClean="0"/>
              <a:t>4. Local Enterprise Partnerships (UK):</a:t>
            </a:r>
          </a:p>
          <a:p>
            <a:pPr marL="0" indent="0" fontAlgn="auto">
              <a:spcAft>
                <a:spcPts val="1200"/>
              </a:spcAft>
              <a:buFont typeface="Arial" pitchFamily="34" charset="0"/>
              <a:buNone/>
              <a:defRPr/>
            </a:pPr>
            <a:r>
              <a:rPr lang="es-ES_tradnl" sz="1800" dirty="0" smtClean="0">
                <a:hlinkClick r:id="rId5"/>
              </a:rPr>
              <a:t>http://www.bis.gov.uk/policies/economic-development/leps/</a:t>
            </a:r>
            <a:r>
              <a:rPr lang="es-ES_tradnl" sz="1800" dirty="0" smtClean="0"/>
              <a:t> </a:t>
            </a:r>
          </a:p>
          <a:p>
            <a:pPr marL="0" indent="0" fontAlgn="auto">
              <a:spcAft>
                <a:spcPts val="0"/>
              </a:spcAft>
              <a:buFont typeface="Arial" pitchFamily="34" charset="0"/>
              <a:buNone/>
              <a:defRPr/>
            </a:pPr>
            <a:r>
              <a:rPr lang="es-ES_tradnl" sz="1800" dirty="0" smtClean="0"/>
              <a:t>6. Local Government Associations (UK):</a:t>
            </a:r>
          </a:p>
          <a:p>
            <a:pPr marL="0" indent="0" fontAlgn="auto">
              <a:spcAft>
                <a:spcPts val="1200"/>
              </a:spcAft>
              <a:buFont typeface="Arial" pitchFamily="34" charset="0"/>
              <a:buNone/>
              <a:defRPr/>
            </a:pPr>
            <a:r>
              <a:rPr lang="es-ES_tradnl" sz="1800" dirty="0" smtClean="0">
                <a:hlinkClick r:id="rId6"/>
              </a:rPr>
              <a:t>http://www.local.gov.uk/</a:t>
            </a:r>
            <a:r>
              <a:rPr lang="es-ES_tradnl" sz="1800" dirty="0" smtClean="0"/>
              <a:t> </a:t>
            </a:r>
          </a:p>
          <a:p>
            <a:pPr marL="0" indent="0" fontAlgn="auto">
              <a:spcAft>
                <a:spcPts val="0"/>
              </a:spcAft>
              <a:buFont typeface="Arial" pitchFamily="34" charset="0"/>
              <a:buNone/>
              <a:defRPr/>
            </a:pPr>
            <a:r>
              <a:rPr lang="es-ES_tradnl" sz="1800" dirty="0" smtClean="0"/>
              <a:t>7. Sheffield City Región Local Enterprise Partnership</a:t>
            </a:r>
          </a:p>
          <a:p>
            <a:pPr marL="0" indent="0" fontAlgn="auto">
              <a:spcAft>
                <a:spcPts val="0"/>
              </a:spcAft>
              <a:buFont typeface="Arial" pitchFamily="34" charset="0"/>
              <a:buNone/>
              <a:defRPr/>
            </a:pPr>
            <a:r>
              <a:rPr lang="it-IT" sz="1800" dirty="0" smtClean="0">
                <a:hlinkClick r:id="rId7"/>
              </a:rPr>
              <a:t>http://sheffieldcityregion.org.uk/</a:t>
            </a:r>
            <a:r>
              <a:rPr lang="it-IT" sz="1800" dirty="0" smtClean="0"/>
              <a:t> </a:t>
            </a:r>
            <a:endParaRPr lang="es-ES_tradnl" sz="1800" dirty="0" smtClean="0"/>
          </a:p>
          <a:p>
            <a:pPr marL="0" indent="0" fontAlgn="auto">
              <a:spcAft>
                <a:spcPts val="0"/>
              </a:spcAft>
              <a:buFont typeface="Arial" pitchFamily="34" charset="0"/>
              <a:buNone/>
              <a:defRPr/>
            </a:pPr>
            <a:endParaRPr lang="es-ES_tradnl" sz="1800" dirty="0" smtClean="0"/>
          </a:p>
          <a:p>
            <a:pPr marL="0" indent="0" fontAlgn="auto">
              <a:spcAft>
                <a:spcPts val="0"/>
              </a:spcAft>
              <a:buFont typeface="Arial" pitchFamily="34" charset="0"/>
              <a:buNone/>
              <a:defRPr/>
            </a:pPr>
            <a:endParaRPr lang="es-ES_tradnl" sz="1800" dirty="0" smtClean="0"/>
          </a:p>
        </p:txBody>
      </p:sp>
      <p:sp>
        <p:nvSpPr>
          <p:cNvPr id="4" name="Segnaposto numero diapositiva 3"/>
          <p:cNvSpPr>
            <a:spLocks noGrp="1"/>
          </p:cNvSpPr>
          <p:nvPr>
            <p:ph type="sldNum" sz="quarter" idx="12"/>
          </p:nvPr>
        </p:nvSpPr>
        <p:spPr/>
        <p:txBody>
          <a:bodyPr/>
          <a:lstStyle/>
          <a:p>
            <a:pPr>
              <a:defRPr/>
            </a:pPr>
            <a:fld id="{D3263725-8F70-49EC-BD19-37CAD8F913BB}" type="slidenum">
              <a:rPr lang="it-IT" smtClean="0"/>
              <a:pPr>
                <a:defRPr/>
              </a:pPr>
              <a:t>33</a:t>
            </a:fld>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24"/>
          <p:cNvSpPr>
            <a:spLocks noChangeArrowheads="1"/>
          </p:cNvSpPr>
          <p:nvPr/>
        </p:nvSpPr>
        <p:spPr bwMode="auto">
          <a:xfrm>
            <a:off x="457200" y="115888"/>
            <a:ext cx="5627688" cy="1143000"/>
          </a:xfrm>
          <a:prstGeom prst="rect">
            <a:avLst/>
          </a:prstGeom>
          <a:noFill/>
          <a:ln w="9525">
            <a:noFill/>
            <a:miter lim="800000"/>
            <a:headEnd/>
            <a:tailEnd/>
          </a:ln>
        </p:spPr>
        <p:txBody>
          <a:bodyPr anchor="ctr"/>
          <a:lstStyle/>
          <a:p>
            <a:pPr algn="ctr"/>
            <a:endParaRPr lang="es-ES" sz="3000" b="1"/>
          </a:p>
        </p:txBody>
      </p:sp>
      <p:graphicFrame>
        <p:nvGraphicFramePr>
          <p:cNvPr id="89110" name="Group 22"/>
          <p:cNvGraphicFramePr>
            <a:graphicFrameLocks noGrp="1"/>
          </p:cNvGraphicFramePr>
          <p:nvPr/>
        </p:nvGraphicFramePr>
        <p:xfrm>
          <a:off x="250825" y="836613"/>
          <a:ext cx="8432800" cy="5514977"/>
        </p:xfrm>
        <a:graphic>
          <a:graphicData uri="http://schemas.openxmlformats.org/drawingml/2006/table">
            <a:tbl>
              <a:tblPr/>
              <a:tblGrid>
                <a:gridCol w="1890713"/>
                <a:gridCol w="6542087"/>
              </a:tblGrid>
              <a:tr h="1751013">
                <a:tc>
                  <a:txBody>
                    <a:bodyPr/>
                    <a:lstStyle/>
                    <a:p>
                      <a:pPr marL="0" marR="0" lvl="0" indent="0" algn="l" defTabSz="449263" rtl="0" eaLnBrk="0" fontAlgn="base" latinLnBrk="0" hangingPunct="0">
                        <a:lnSpc>
                          <a:spcPct val="100000"/>
                        </a:lnSpc>
                        <a:spcBef>
                          <a:spcPct val="0"/>
                        </a:spcBef>
                        <a:spcAft>
                          <a:spcPct val="0"/>
                        </a:spcAft>
                        <a:buClr>
                          <a:srgbClr val="000000"/>
                        </a:buClr>
                        <a:buSzTx/>
                        <a:buFont typeface="Times New Roman" pitchFamily="18" charset="0"/>
                        <a:buNone/>
                        <a:tabLst>
                          <a:tab pos="180975" algn="l"/>
                        </a:tabLst>
                      </a:pPr>
                      <a:r>
                        <a:rPr kumimoji="0" lang="es-ES" sz="1600" b="1" i="0" u="none" strike="noStrike" cap="none" normalizeH="0" baseline="0" noProof="0" dirty="0" smtClean="0">
                          <a:ln>
                            <a:noFill/>
                          </a:ln>
                          <a:solidFill>
                            <a:srgbClr val="FFFFFF"/>
                          </a:solidFill>
                          <a:effectLst/>
                          <a:latin typeface="Trebuchet MS" pitchFamily="34" charset="0"/>
                          <a:cs typeface="Times New Roman" pitchFamily="18" charset="0"/>
                        </a:rPr>
                        <a:t>1) </a:t>
                      </a:r>
                      <a:endParaRPr kumimoji="0" lang="es-ES" sz="1600" b="0" i="0" u="none" strike="noStrike" cap="none" normalizeH="0" baseline="0" noProof="0" dirty="0" smtClean="0">
                        <a:ln>
                          <a:noFill/>
                        </a:ln>
                        <a:solidFill>
                          <a:schemeClr val="bg1"/>
                        </a:solidFill>
                        <a:effectLst/>
                        <a:latin typeface="Times New Roman" pitchFamily="18"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tab pos="180975" algn="l"/>
                        </a:tabLst>
                      </a:pPr>
                      <a:r>
                        <a:rPr kumimoji="0" lang="es-ES" sz="1600" b="1" i="0" u="none" strike="noStrike" cap="none" normalizeH="0" baseline="0" noProof="0" dirty="0" smtClean="0">
                          <a:ln>
                            <a:noFill/>
                          </a:ln>
                          <a:solidFill>
                            <a:srgbClr val="FFFFFF"/>
                          </a:solidFill>
                          <a:effectLst/>
                          <a:latin typeface="Trebuchet MS" pitchFamily="34" charset="0"/>
                          <a:cs typeface="Times New Roman" pitchFamily="18" charset="0"/>
                        </a:rPr>
                        <a:t>Características del proceso DET </a:t>
                      </a:r>
                      <a:endParaRPr kumimoji="0" lang="es-ES" sz="1600" b="0" i="0" u="none" strike="noStrike" cap="none" normalizeH="0" baseline="0" noProof="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375E"/>
                    </a:solidFill>
                  </a:tcPr>
                </a:tc>
                <a:tc>
                  <a:txBody>
                    <a:bodyPr/>
                    <a:lstStyle/>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1"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 ¿La PN es una oportunidad real para el proceso DET basado sobre las Mesas de Competitividad?</a:t>
                      </a:r>
                      <a:endParaRPr kumimoji="0" lang="es-ES" sz="1400" b="1" i="0" u="none" strike="noStrike" cap="none" normalizeH="0" baseline="0" noProof="0" dirty="0" smtClean="0">
                        <a:ln>
                          <a:noFill/>
                        </a:ln>
                        <a:solidFill>
                          <a:schemeClr val="bg1"/>
                        </a:solidFill>
                        <a:effectLst>
                          <a:outerShdw blurRad="38100" dist="38100" dir="2700000" algn="tl">
                            <a:srgbClr val="C0C0C0"/>
                          </a:outerShdw>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None/>
                        <a:tabLst>
                          <a:tab pos="180975" algn="l"/>
                          <a:tab pos="1128713" algn="l"/>
                        </a:tabLst>
                      </a:pPr>
                      <a:r>
                        <a:rPr kumimoji="0" lang="es-ES" sz="1400" b="1"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-¿Es oportuno recurrir a procesos homogéneos en todas partes del Paìs? ¿Con que niveles de autonomìa? </a:t>
                      </a:r>
                      <a:endParaRPr kumimoji="0" lang="es-ES" sz="1400" b="1" i="0" u="none" strike="noStrike" cap="none" normalizeH="0" baseline="0" noProof="0" dirty="0" smtClean="0">
                        <a:ln>
                          <a:noFill/>
                        </a:ln>
                        <a:solidFill>
                          <a:schemeClr val="bg1"/>
                        </a:solidFill>
                        <a:effectLst>
                          <a:outerShdw blurRad="38100" dist="38100" dir="2700000" algn="tl">
                            <a:srgbClr val="C0C0C0"/>
                          </a:outerShdw>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1"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¿Qué formas y modelos de descentralización, selección y competitividad entre los territorios introducir en el proceso?</a:t>
                      </a:r>
                      <a:endParaRPr kumimoji="0" lang="es-ES" sz="1400" b="1" i="0" u="none" strike="noStrike" cap="none" normalizeH="0" baseline="0" noProof="0" dirty="0" smtClean="0">
                        <a:ln>
                          <a:noFill/>
                        </a:ln>
                        <a:solidFill>
                          <a:schemeClr val="bg1"/>
                        </a:solidFill>
                        <a:effectLst>
                          <a:outerShdw blurRad="38100" dist="38100" dir="2700000" algn="tl">
                            <a:srgbClr val="C0C0C0"/>
                          </a:outerShdw>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1"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¿Cómo orientar la política hacia los resultados?</a:t>
                      </a:r>
                      <a:endParaRPr kumimoji="0" lang="es-ES" sz="1400" b="1" i="0" u="none" strike="noStrike" cap="none" normalizeH="0" baseline="0" noProof="0" dirty="0" smtClean="0">
                        <a:ln>
                          <a:noFill/>
                        </a:ln>
                        <a:solidFill>
                          <a:schemeClr val="bg1"/>
                        </a:solidFill>
                        <a:effectLst>
                          <a:outerShdw blurRad="38100" dist="38100" dir="2700000" algn="tl">
                            <a:srgbClr val="C0C0C0"/>
                          </a:outerShdw>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4088">
                <a:tc>
                  <a:txBody>
                    <a:bodyPr/>
                    <a:lstStyle/>
                    <a:p>
                      <a:pPr marL="0" marR="0" lvl="0" indent="0" algn="l" defTabSz="449263" rtl="0" eaLnBrk="0" fontAlgn="base" latinLnBrk="0" hangingPunct="0">
                        <a:lnSpc>
                          <a:spcPct val="100000"/>
                        </a:lnSpc>
                        <a:spcBef>
                          <a:spcPct val="0"/>
                        </a:spcBef>
                        <a:spcAft>
                          <a:spcPct val="0"/>
                        </a:spcAft>
                        <a:buClr>
                          <a:srgbClr val="000000"/>
                        </a:buClr>
                        <a:buSzTx/>
                        <a:buFont typeface="Times New Roman" pitchFamily="18" charset="0"/>
                        <a:buNone/>
                        <a:tabLst>
                          <a:tab pos="180975" algn="l"/>
                        </a:tabLst>
                      </a:pPr>
                      <a:r>
                        <a:rPr kumimoji="0" lang="es-ES" sz="1600" b="1" i="0" u="none" strike="noStrike" cap="none" normalizeH="0" baseline="0" noProof="0" dirty="0" smtClean="0">
                          <a:ln>
                            <a:noFill/>
                          </a:ln>
                          <a:solidFill>
                            <a:srgbClr val="FFFFFF"/>
                          </a:solidFill>
                          <a:effectLst/>
                          <a:latin typeface="Trebuchet MS" pitchFamily="34" charset="0"/>
                          <a:cs typeface="Times New Roman" pitchFamily="18" charset="0"/>
                        </a:rPr>
                        <a:t>2) </a:t>
                      </a:r>
                      <a:endParaRPr kumimoji="0" lang="es-ES" sz="1600" b="0" i="0" u="none" strike="noStrike" cap="none" normalizeH="0" baseline="0" noProof="0" dirty="0" smtClean="0">
                        <a:ln>
                          <a:noFill/>
                        </a:ln>
                        <a:solidFill>
                          <a:schemeClr val="bg1"/>
                        </a:solidFill>
                        <a:effectLst/>
                        <a:latin typeface="Times New Roman" pitchFamily="18"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tab pos="180975" algn="l"/>
                        </a:tabLst>
                      </a:pPr>
                      <a:r>
                        <a:rPr kumimoji="0" lang="es-ES" sz="1600" b="1" i="0" u="none" strike="noStrike" cap="none" normalizeH="0" baseline="0" noProof="0" dirty="0" smtClean="0">
                          <a:ln>
                            <a:noFill/>
                          </a:ln>
                          <a:solidFill>
                            <a:srgbClr val="FFFFFF"/>
                          </a:solidFill>
                          <a:effectLst/>
                          <a:latin typeface="Trebuchet MS" pitchFamily="34" charset="0"/>
                          <a:cs typeface="Times New Roman" pitchFamily="18" charset="0"/>
                        </a:rPr>
                        <a:t>Implicación de los actores</a:t>
                      </a:r>
                      <a:r>
                        <a:rPr kumimoji="0" lang="es-ES" sz="1600" b="0" i="0" u="none" strike="noStrike" cap="none" normalizeH="0" baseline="0" noProof="0" dirty="0" smtClean="0">
                          <a:ln>
                            <a:noFill/>
                          </a:ln>
                          <a:solidFill>
                            <a:srgbClr val="FFFFFF"/>
                          </a:solidFill>
                          <a:effectLst/>
                          <a:latin typeface="Trebuchet MS" pitchFamily="34" charset="0"/>
                          <a:cs typeface="Times New Roman" pitchFamily="18" charset="0"/>
                        </a:rPr>
                        <a:t> </a:t>
                      </a:r>
                      <a:endParaRPr kumimoji="0" lang="es-ES" sz="1600" b="0" i="0" u="none" strike="noStrike" cap="none" normalizeH="0" baseline="0" noProof="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375E"/>
                    </a:solidFill>
                  </a:tcPr>
                </a:tc>
                <a:tc>
                  <a:txBody>
                    <a:bodyPr/>
                    <a:lstStyle/>
                    <a:p>
                      <a:pPr marL="0" marR="0" lvl="0" indent="0" algn="just" defTabSz="449263" rtl="0" eaLnBrk="0" fontAlgn="base" latinLnBrk="0" hangingPunct="0">
                        <a:lnSpc>
                          <a:spcPct val="100000"/>
                        </a:lnSpc>
                        <a:spcBef>
                          <a:spcPct val="0"/>
                        </a:spcBef>
                        <a:spcAft>
                          <a:spcPct val="0"/>
                        </a:spcAft>
                        <a:buClr>
                          <a:srgbClr val="000000"/>
                        </a:buClr>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¿Qué forma es deseable que asuma un proceso participado?</a:t>
                      </a:r>
                    </a:p>
                    <a:p>
                      <a:pPr marL="0" marR="0" lvl="0" indent="0" algn="just" defTabSz="449263" rtl="0" eaLnBrk="0" fontAlgn="base" latinLnBrk="0" hangingPunct="0">
                        <a:lnSpc>
                          <a:spcPct val="100000"/>
                        </a:lnSpc>
                        <a:spcBef>
                          <a:spcPct val="0"/>
                        </a:spcBef>
                        <a:spcAft>
                          <a:spcPct val="0"/>
                        </a:spcAft>
                        <a:buClr>
                          <a:srgbClr val="000000"/>
                        </a:buClr>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¿Qué papeles atribuir a las distintas categorías de actores de la MdC?</a:t>
                      </a:r>
                      <a:endParaRPr kumimoji="0" lang="es-ES" sz="1400" b="0" i="0" u="none" strike="noStrike" cap="none" normalizeH="0" baseline="0" noProof="0" dirty="0" smtClean="0">
                        <a:ln>
                          <a:noFill/>
                        </a:ln>
                        <a:solidFill>
                          <a:schemeClr val="bg1"/>
                        </a:solidFill>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¿Cómo localizar/apoyar </a:t>
                      </a:r>
                      <a:r>
                        <a:rPr kumimoji="0" lang="es-ES" sz="1400" b="0" i="1" u="none" strike="noStrike" cap="none" normalizeH="0" baseline="0" noProof="0" dirty="0" smtClean="0">
                          <a:ln>
                            <a:noFill/>
                          </a:ln>
                          <a:solidFill>
                            <a:srgbClr val="000000"/>
                          </a:solidFill>
                          <a:effectLst/>
                          <a:latin typeface="Trebuchet MS" pitchFamily="34" charset="0"/>
                          <a:cs typeface="Times New Roman" pitchFamily="18" charset="0"/>
                        </a:rPr>
                        <a:t>liderazgos</a:t>
                      </a: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 fuertes y creíbles?</a:t>
                      </a: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defRPr/>
                      </a:pPr>
                      <a:r>
                        <a:rPr kumimoji="0" lang="es-ES" sz="1400" b="0"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 ¿Que papel que puede jugar la evaluación? </a:t>
                      </a:r>
                      <a:endParaRPr kumimoji="0" lang="es-ES" sz="1400" b="0" i="0" u="none" strike="noStrike" cap="none" normalizeH="0" baseline="0" noProof="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1263">
                <a:tc>
                  <a:txBody>
                    <a:bodyPr/>
                    <a:lstStyle/>
                    <a:p>
                      <a:pPr marL="0" marR="0" lvl="0" indent="0" algn="l" defTabSz="449263" rtl="0" eaLnBrk="0" fontAlgn="base" latinLnBrk="0" hangingPunct="0">
                        <a:lnSpc>
                          <a:spcPct val="100000"/>
                        </a:lnSpc>
                        <a:spcBef>
                          <a:spcPct val="0"/>
                        </a:spcBef>
                        <a:spcAft>
                          <a:spcPct val="0"/>
                        </a:spcAft>
                        <a:buClr>
                          <a:srgbClr val="000000"/>
                        </a:buClr>
                        <a:buSzTx/>
                        <a:buFont typeface="Times New Roman" pitchFamily="18" charset="0"/>
                        <a:buNone/>
                        <a:tabLst>
                          <a:tab pos="180975" algn="l"/>
                        </a:tabLst>
                      </a:pPr>
                      <a:r>
                        <a:rPr kumimoji="0" lang="es-ES" sz="1600" b="1" i="0" u="none" strike="noStrike" cap="none" normalizeH="0" baseline="0" noProof="0" smtClean="0">
                          <a:ln>
                            <a:noFill/>
                          </a:ln>
                          <a:solidFill>
                            <a:srgbClr val="FFFFFF"/>
                          </a:solidFill>
                          <a:effectLst/>
                          <a:latin typeface="Trebuchet MS" pitchFamily="34" charset="0"/>
                          <a:cs typeface="Times New Roman" pitchFamily="18" charset="0"/>
                        </a:rPr>
                        <a:t>3) </a:t>
                      </a:r>
                      <a:endParaRPr kumimoji="0" lang="es-ES" sz="1600" b="0" i="0" u="none" strike="noStrike" cap="none" normalizeH="0" baseline="0" noProof="0" smtClean="0">
                        <a:ln>
                          <a:noFill/>
                        </a:ln>
                        <a:solidFill>
                          <a:schemeClr val="bg1"/>
                        </a:solidFill>
                        <a:effectLst/>
                        <a:latin typeface="Times New Roman" pitchFamily="18"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tab pos="180975" algn="l"/>
                        </a:tabLst>
                      </a:pPr>
                      <a:r>
                        <a:rPr kumimoji="0" lang="es-ES" sz="1600" b="1" i="0" u="none" strike="noStrike" cap="none" normalizeH="0" baseline="0" noProof="0" smtClean="0">
                          <a:ln>
                            <a:noFill/>
                          </a:ln>
                          <a:solidFill>
                            <a:srgbClr val="FFFFFF"/>
                          </a:solidFill>
                          <a:effectLst/>
                          <a:latin typeface="Trebuchet MS" pitchFamily="34" charset="0"/>
                          <a:cs typeface="Times New Roman" pitchFamily="18" charset="0"/>
                        </a:rPr>
                        <a:t>La dimensión territorial </a:t>
                      </a:r>
                      <a:endParaRPr kumimoji="0" lang="es-ES" sz="1600" b="0" i="0" u="none" strike="noStrike" cap="none" normalizeH="0" baseline="0" noProof="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375E"/>
                    </a:solidFill>
                  </a:tcPr>
                </a:tc>
                <a:tc>
                  <a:txBody>
                    <a:bodyPr/>
                    <a:lstStyle/>
                    <a:p>
                      <a:pPr marL="0" marR="0" lvl="0" indent="0" algn="just" defTabSz="449263" rtl="0" eaLnBrk="0" fontAlgn="base" latinLnBrk="0" hangingPunct="0">
                        <a:lnSpc>
                          <a:spcPct val="100000"/>
                        </a:lnSpc>
                        <a:spcBef>
                          <a:spcPct val="0"/>
                        </a:spcBef>
                        <a:spcAft>
                          <a:spcPct val="0"/>
                        </a:spcAft>
                        <a:buClr>
                          <a:srgbClr val="000000"/>
                        </a:buClr>
                        <a:buSzTx/>
                        <a:buFont typeface="Trebuchet MS" pitchFamily="34" charset="0"/>
                        <a:buChar char="-"/>
                        <a:tabLst>
                          <a:tab pos="180975" algn="l"/>
                          <a:tab pos="1128713" algn="l"/>
                        </a:tabLst>
                      </a:pPr>
                      <a:r>
                        <a:rPr kumimoji="0" lang="es-ES" sz="1400" b="1"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¿Ha de privilegiarse la demarcación de los territorios en atención a sus caracterizaciones, o la demarcación en base a las experiencias pasadas?</a:t>
                      </a:r>
                      <a:endParaRPr kumimoji="0" lang="es-ES" sz="1400" b="1" i="0" u="none" strike="noStrike" cap="none" normalizeH="0" baseline="0" noProof="0" dirty="0" smtClean="0">
                        <a:ln>
                          <a:noFill/>
                        </a:ln>
                        <a:solidFill>
                          <a:schemeClr val="bg1"/>
                        </a:solidFill>
                        <a:effectLst>
                          <a:outerShdw blurRad="38100" dist="38100" dir="2700000" algn="tl">
                            <a:srgbClr val="C0C0C0"/>
                          </a:outerShdw>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1" i="0" u="none" strike="noStrike" cap="none" normalizeH="0" baseline="0" noProof="0" dirty="0" smtClean="0">
                          <a:ln>
                            <a:noFill/>
                          </a:ln>
                          <a:solidFill>
                            <a:srgbClr val="000000"/>
                          </a:solidFill>
                          <a:effectLst>
                            <a:outerShdw blurRad="38100" dist="38100" dir="2700000" algn="tl">
                              <a:srgbClr val="C0C0C0"/>
                            </a:outerShdw>
                          </a:effectLst>
                          <a:latin typeface="Trebuchet MS" pitchFamily="34" charset="0"/>
                          <a:cs typeface="Times New Roman" pitchFamily="18" charset="0"/>
                        </a:rPr>
                        <a:t>¿Es posible medir la idoneidad y la propiedad del sistema territorial respecto a las políticas y a la capacidad de usar los fondos disponibles? </a:t>
                      </a:r>
                      <a:endParaRPr kumimoji="0" lang="es-ES" sz="1400" b="1" i="0" u="none" strike="noStrike" cap="none" normalizeH="0" baseline="0" noProof="0" dirty="0" smtClean="0">
                        <a:ln>
                          <a:noFill/>
                        </a:ln>
                        <a:solidFill>
                          <a:schemeClr val="bg1"/>
                        </a:solidFill>
                        <a:effectLst>
                          <a:outerShdw blurRad="38100" dist="38100" dir="2700000" algn="tl">
                            <a:srgbClr val="C0C0C0"/>
                          </a:outerShdw>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613">
                <a:tc>
                  <a:txBody>
                    <a:bodyPr/>
                    <a:lstStyle/>
                    <a:p>
                      <a:pPr marL="0" marR="0" lvl="0" indent="0" algn="l" defTabSz="449263" rtl="0" eaLnBrk="0" fontAlgn="base" latinLnBrk="0" hangingPunct="0">
                        <a:lnSpc>
                          <a:spcPct val="100000"/>
                        </a:lnSpc>
                        <a:spcBef>
                          <a:spcPct val="0"/>
                        </a:spcBef>
                        <a:spcAft>
                          <a:spcPct val="0"/>
                        </a:spcAft>
                        <a:buClr>
                          <a:srgbClr val="000000"/>
                        </a:buClr>
                        <a:buSzTx/>
                        <a:buFont typeface="Times New Roman" pitchFamily="18" charset="0"/>
                        <a:buNone/>
                        <a:tabLst>
                          <a:tab pos="180975" algn="l"/>
                        </a:tabLst>
                      </a:pPr>
                      <a:r>
                        <a:rPr kumimoji="0" lang="es-ES" sz="1600" b="1" i="0" u="none" strike="noStrike" cap="none" normalizeH="0" baseline="0" noProof="0" smtClean="0">
                          <a:ln>
                            <a:noFill/>
                          </a:ln>
                          <a:solidFill>
                            <a:srgbClr val="FFFFFF"/>
                          </a:solidFill>
                          <a:effectLst/>
                          <a:latin typeface="Trebuchet MS" pitchFamily="34" charset="0"/>
                          <a:cs typeface="Times New Roman" pitchFamily="18" charset="0"/>
                        </a:rPr>
                        <a:t>4) </a:t>
                      </a:r>
                      <a:endParaRPr kumimoji="0" lang="es-ES" sz="1600" b="0" i="0" u="none" strike="noStrike" cap="none" normalizeH="0" baseline="0" noProof="0" smtClean="0">
                        <a:ln>
                          <a:noFill/>
                        </a:ln>
                        <a:solidFill>
                          <a:schemeClr val="bg1"/>
                        </a:solidFill>
                        <a:effectLst/>
                        <a:latin typeface="Times New Roman" pitchFamily="18"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tab pos="180975" algn="l"/>
                        </a:tabLst>
                      </a:pPr>
                      <a:r>
                        <a:rPr kumimoji="0" lang="es-ES" sz="1600" b="1" i="0" u="none" strike="noStrike" cap="none" normalizeH="0" baseline="0" noProof="0" smtClean="0">
                          <a:ln>
                            <a:noFill/>
                          </a:ln>
                          <a:solidFill>
                            <a:srgbClr val="FFFFFF"/>
                          </a:solidFill>
                          <a:effectLst/>
                          <a:latin typeface="Trebuchet MS" pitchFamily="34" charset="0"/>
                          <a:cs typeface="Times New Roman" pitchFamily="18" charset="0"/>
                        </a:rPr>
                        <a:t>El valor de la integración </a:t>
                      </a:r>
                      <a:endParaRPr kumimoji="0" lang="es-ES" sz="1600" b="0" i="0" u="none" strike="noStrike" cap="none" normalizeH="0" baseline="0" noProof="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7375E"/>
                    </a:solidFill>
                  </a:tcPr>
                </a:tc>
                <a:tc>
                  <a:txBody>
                    <a:bodyPr/>
                    <a:lstStyle/>
                    <a:p>
                      <a:pPr marL="0" marR="0" lvl="0" indent="0" algn="just" defTabSz="449263" rtl="0" eaLnBrk="0" fontAlgn="base" latinLnBrk="0" hangingPunct="0">
                        <a:lnSpc>
                          <a:spcPct val="100000"/>
                        </a:lnSpc>
                        <a:spcBef>
                          <a:spcPct val="0"/>
                        </a:spcBef>
                        <a:spcAft>
                          <a:spcPct val="0"/>
                        </a:spcAft>
                        <a:buClr>
                          <a:srgbClr val="000000"/>
                        </a:buClr>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¿Cuales son las formas de integración que han de ser favorecidas?</a:t>
                      </a:r>
                      <a:r>
                        <a:rPr kumimoji="0" lang="es-ES" sz="1400" b="0" i="0" u="none" strike="noStrike" cap="none" normalizeH="0" baseline="0" noProof="0" dirty="0" smtClean="0">
                          <a:ln>
                            <a:noFill/>
                          </a:ln>
                          <a:solidFill>
                            <a:schemeClr val="bg1"/>
                          </a:solidFill>
                          <a:effectLst/>
                          <a:latin typeface="Times New Roman" pitchFamily="18" charset="0"/>
                          <a:cs typeface="Times New Roman" pitchFamily="18" charset="0"/>
                        </a:rPr>
                        <a:t> </a:t>
                      </a: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¿Se pueden favorecer las políticas con plurifondos? </a:t>
                      </a:r>
                      <a:endParaRPr kumimoji="0" lang="es-ES" sz="1400" b="0" i="0" u="none" strike="noStrike" cap="none" normalizeH="0" baseline="0" noProof="0" dirty="0" smtClean="0">
                        <a:ln>
                          <a:noFill/>
                        </a:ln>
                        <a:solidFill>
                          <a:schemeClr val="bg1"/>
                        </a:solidFill>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¿Cuál es el valor y la acepción de la concentración? </a:t>
                      </a: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¿Bajo qué formas: objetivos, sector, contexto territorial, modalidad de programación, elección de intervenciones? </a:t>
                      </a:r>
                      <a:endParaRPr kumimoji="0" lang="es-ES" sz="1400" b="0" i="0" u="none" strike="noStrike" cap="none" normalizeH="0" baseline="0" noProof="0" dirty="0" smtClean="0">
                        <a:ln>
                          <a:noFill/>
                        </a:ln>
                        <a:solidFill>
                          <a:schemeClr val="bg1"/>
                        </a:solidFill>
                        <a:effectLst/>
                        <a:latin typeface="Times New Roman" pitchFamily="18" charset="0"/>
                        <a:cs typeface="Times New Roman" pitchFamily="18" charset="0"/>
                      </a:endParaRPr>
                    </a:p>
                    <a:p>
                      <a:pPr marL="0" marR="0" lvl="0" indent="0" algn="just" defTabSz="449263" rtl="0" eaLnBrk="0" fontAlgn="base" latinLnBrk="0" hangingPunct="0">
                        <a:lnSpc>
                          <a:spcPct val="100000"/>
                        </a:lnSpc>
                        <a:spcBef>
                          <a:spcPct val="0"/>
                        </a:spcBef>
                        <a:spcAft>
                          <a:spcPct val="0"/>
                        </a:spcAft>
                        <a:buClrTx/>
                        <a:buSzTx/>
                        <a:buFont typeface="Trebuchet MS" pitchFamily="34" charset="0"/>
                        <a:buChar char="-"/>
                        <a:tabLst>
                          <a:tab pos="180975" algn="l"/>
                          <a:tab pos="1128713" algn="l"/>
                        </a:tabLst>
                      </a:pPr>
                      <a:r>
                        <a:rPr kumimoji="0" lang="es-ES" sz="1400" b="0" i="0" u="none" strike="noStrike" cap="none" normalizeH="0" baseline="0" noProof="0" dirty="0" smtClean="0">
                          <a:ln>
                            <a:noFill/>
                          </a:ln>
                          <a:solidFill>
                            <a:srgbClr val="000000"/>
                          </a:solidFill>
                          <a:effectLst/>
                          <a:latin typeface="Trebuchet MS" pitchFamily="34" charset="0"/>
                          <a:cs typeface="Times New Roman" pitchFamily="18" charset="0"/>
                        </a:rPr>
                        <a:t>¿Cómo mejorar las relaciones entre la programación DET y el Ordenamiento Territorial?</a:t>
                      </a:r>
                      <a:endParaRPr kumimoji="0" lang="es-ES" sz="1400" b="0" i="0" u="none" strike="noStrike" cap="none" normalizeH="0" baseline="0" noProof="0" dirty="0" smtClean="0">
                        <a:ln>
                          <a:noFill/>
                        </a:ln>
                        <a:solidFill>
                          <a:schemeClr val="bg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07" name="Rectangle 69"/>
          <p:cNvSpPr>
            <a:spLocks noChangeArrowheads="1"/>
          </p:cNvSpPr>
          <p:nvPr/>
        </p:nvSpPr>
        <p:spPr bwMode="auto">
          <a:xfrm>
            <a:off x="1473201" y="90488"/>
            <a:ext cx="6286500" cy="779462"/>
          </a:xfrm>
          <a:prstGeom prst="rect">
            <a:avLst/>
          </a:prstGeom>
          <a:noFill/>
          <a:ln w="9525">
            <a:noFill/>
            <a:miter lim="800000"/>
            <a:headEnd/>
            <a:tailEnd/>
          </a:ln>
        </p:spPr>
        <p:txBody>
          <a:bodyPr lIns="90000" tIns="46800" rIns="90000" bIns="46800" anchor="ctr"/>
          <a:lstStyle/>
          <a:p>
            <a:pPr algn="ctr" eaLnBrk="0" hangingPunct="0"/>
            <a:r>
              <a:rPr lang="es-ES" sz="2400" b="1" dirty="0" smtClean="0">
                <a:solidFill>
                  <a:srgbClr val="002060"/>
                </a:solidFill>
                <a:ea typeface="MS PGothic"/>
                <a:cs typeface="Times New Roman" pitchFamily="18" charset="0"/>
              </a:rPr>
              <a:t>Temas para la reflexiòn y el debate</a:t>
            </a:r>
            <a:endParaRPr lang="es-ES" sz="2400" b="1" dirty="0">
              <a:solidFill>
                <a:srgbClr val="002060"/>
              </a:solidFill>
              <a:ea typeface="MS PGothic"/>
              <a:cs typeface="Times New Roman" pitchFamily="18" charset="0"/>
            </a:endParaRPr>
          </a:p>
        </p:txBody>
      </p:sp>
      <p:sp>
        <p:nvSpPr>
          <p:cNvPr id="2" name="Segnaposto numero diapositiva 1"/>
          <p:cNvSpPr>
            <a:spLocks noGrp="1"/>
          </p:cNvSpPr>
          <p:nvPr>
            <p:ph type="sldNum" sz="quarter" idx="12"/>
          </p:nvPr>
        </p:nvSpPr>
        <p:spPr/>
        <p:txBody>
          <a:bodyPr/>
          <a:lstStyle/>
          <a:p>
            <a:pPr>
              <a:defRPr/>
            </a:pPr>
            <a:fld id="{1773804D-FE7A-4ACA-820A-309E92BE4B4C}" type="slidenum">
              <a:rPr lang="it-IT" smtClean="0"/>
              <a:pPr>
                <a:defRPr/>
              </a:pPr>
              <a:t>34</a:t>
            </a:fld>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CuadroTexto"/>
          <p:cNvSpPr txBox="1"/>
          <p:nvPr/>
        </p:nvSpPr>
        <p:spPr>
          <a:xfrm>
            <a:off x="2698083" y="2681641"/>
            <a:ext cx="3799205" cy="355320"/>
          </a:xfrm>
          <a:prstGeom prst="rect">
            <a:avLst/>
          </a:prstGeom>
          <a:solidFill>
            <a:schemeClr val="accent6"/>
          </a:solidFill>
        </p:spPr>
        <p:txBody>
          <a:bodyPr lIns="63395" tIns="31698" rIns="63395" bIns="31698">
            <a:spAutoFit/>
          </a:bodyPr>
          <a:lstStyle>
            <a:lvl1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1pPr>
            <a:lvl2pPr marL="37931725" indent="-37474525"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2pPr>
            <a:lvl3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3pPr>
            <a:lvl4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4pPr>
            <a:lvl5pPr eaLnBrk="0" hangingPunct="0">
              <a:defRPr sz="4000">
                <a:solidFill>
                  <a:srgbClr val="000000"/>
                </a:solidFill>
                <a:latin typeface="Gill Sans" charset="0"/>
                <a:ea typeface="メイリオ ボールド イタリック" charset="0"/>
                <a:cs typeface="メイリオ ボールド イタリック" charset="0"/>
                <a:sym typeface="Gill Sans" charset="0"/>
              </a:defRPr>
            </a:lvl5pPr>
            <a:lvl6pPr marL="4572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6pPr>
            <a:lvl7pPr marL="9144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7pPr>
            <a:lvl8pPr marL="13716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8pPr>
            <a:lvl9pPr marL="1828800" eaLnBrk="0" fontAlgn="base" hangingPunct="0">
              <a:spcBef>
                <a:spcPct val="0"/>
              </a:spcBef>
              <a:spcAft>
                <a:spcPct val="0"/>
              </a:spcAft>
              <a:defRPr sz="4000">
                <a:solidFill>
                  <a:srgbClr val="000000"/>
                </a:solidFill>
                <a:latin typeface="Gill Sans" charset="0"/>
                <a:ea typeface="メイリオ ボールド イタリック" charset="0"/>
                <a:cs typeface="メイリオ ボールド イタリック" charset="0"/>
                <a:sym typeface="Gill Sans" charset="0"/>
              </a:defRPr>
            </a:lvl9pPr>
          </a:lstStyle>
          <a:p>
            <a:pPr algn="ctr" eaLnBrk="1" hangingPunct="1"/>
            <a:r>
              <a:rPr lang="es-ES" sz="1900" b="1" dirty="0">
                <a:solidFill>
                  <a:schemeClr val="bg1"/>
                </a:solidFill>
              </a:rPr>
              <a:t>www.eurosocial-II.eu</a:t>
            </a:r>
          </a:p>
        </p:txBody>
      </p:sp>
      <p:sp>
        <p:nvSpPr>
          <p:cNvPr id="105475" name="Title 1"/>
          <p:cNvSpPr>
            <a:spLocks noGrp="1"/>
          </p:cNvSpPr>
          <p:nvPr>
            <p:ph type="title"/>
          </p:nvPr>
        </p:nvSpPr>
        <p:spPr bwMode="auto">
          <a:xfrm>
            <a:off x="605282" y="3532681"/>
            <a:ext cx="8228260" cy="2546640"/>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63395" tIns="31698" rIns="63395" bIns="31698" numCol="1" anchor="t" anchorCtr="0" compatLnSpc="1">
            <a:prstTxWarp prst="textNoShape">
              <a:avLst/>
            </a:prstTxWarp>
          </a:bodyPr>
          <a:lstStyle/>
          <a:p>
            <a:r>
              <a:rPr lang="en-US" smtClean="0">
                <a:solidFill>
                  <a:srgbClr val="2B4A76"/>
                </a:solidFill>
              </a:rPr>
              <a:t>GRACIAS</a:t>
            </a:r>
            <a:r>
              <a:rPr lang="en-US" sz="1900" smtClean="0">
                <a:solidFill>
                  <a:srgbClr val="2B4A76"/>
                </a:solidFill>
              </a:rPr>
              <a:t> </a:t>
            </a:r>
            <a:r>
              <a:rPr lang="en-US" dirty="0" smtClean="0">
                <a:solidFill>
                  <a:srgbClr val="2B4A76"/>
                </a:solidFill>
              </a:rPr>
              <a:t/>
            </a:r>
            <a:br>
              <a:rPr lang="en-US" dirty="0" smtClean="0">
                <a:solidFill>
                  <a:srgbClr val="2B4A76"/>
                </a:solidFill>
              </a:rPr>
            </a:br>
            <a:endParaRPr lang="en-US" dirty="0" smtClean="0">
              <a:solidFill>
                <a:srgbClr val="2B4A76"/>
              </a:solidFill>
            </a:endParaRPr>
          </a:p>
        </p:txBody>
      </p:sp>
      <p:pic>
        <p:nvPicPr>
          <p:cNvPr id="2" name="1 Imagen"/>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78091" y="5437513"/>
            <a:ext cx="7419057" cy="832798"/>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Segnaposto numero diapositiva 3"/>
          <p:cNvSpPr>
            <a:spLocks noGrp="1"/>
          </p:cNvSpPr>
          <p:nvPr>
            <p:ph type="sldNum" idx="12"/>
          </p:nvPr>
        </p:nvSpPr>
        <p:spPr/>
        <p:txBody>
          <a:bodyPr/>
          <a:lstStyle/>
          <a:p>
            <a:fld id="{75C47DE5-1883-E74A-8713-1CBADD0C8AD6}" type="slidenum">
              <a:rPr lang="it-IT" smtClean="0"/>
              <a:pPr/>
              <a:t>36</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Text Box 4"/>
          <p:cNvSpPr txBox="1">
            <a:spLocks noChangeArrowheads="1"/>
          </p:cNvSpPr>
          <p:nvPr/>
        </p:nvSpPr>
        <p:spPr bwMode="auto">
          <a:xfrm>
            <a:off x="2018554" y="172439"/>
            <a:ext cx="4677240" cy="707886"/>
          </a:xfrm>
          <a:prstGeom prst="rect">
            <a:avLst/>
          </a:prstGeom>
          <a:noFill/>
          <a:ln>
            <a:noFill/>
          </a:ln>
          <a:effectLst/>
          <a:extLst/>
        </p:spPr>
        <p:txBody>
          <a:bodyPr wrap="square">
            <a:spAutoFit/>
          </a:bodyPr>
          <a:lstStyle/>
          <a:p>
            <a:pPr algn="ctr">
              <a:spcBef>
                <a:spcPct val="20000"/>
              </a:spcBef>
            </a:pPr>
            <a:r>
              <a:rPr lang="es-ES_tradnl" sz="2000" b="1" dirty="0" smtClean="0">
                <a:solidFill>
                  <a:srgbClr val="002060"/>
                </a:solidFill>
                <a:latin typeface="Arial"/>
                <a:cs typeface="Arial"/>
              </a:rPr>
              <a:t>Desequilibrios territoriales al centro de la programación pública</a:t>
            </a:r>
            <a:endParaRPr lang="es-ES_tradnl" sz="2000" b="1" dirty="0">
              <a:solidFill>
                <a:srgbClr val="002060"/>
              </a:solidFill>
              <a:latin typeface="Arial"/>
              <a:cs typeface="Arial"/>
            </a:endParaRPr>
          </a:p>
        </p:txBody>
      </p:sp>
      <p:pic>
        <p:nvPicPr>
          <p:cNvPr id="6" name="Immagine 5" descr="Dinamiche_RER.jpg"/>
          <p:cNvPicPr>
            <a:picLocks noChangeAspect="1"/>
          </p:cNvPicPr>
          <p:nvPr/>
        </p:nvPicPr>
        <p:blipFill>
          <a:blip r:embed="rId5"/>
          <a:stretch>
            <a:fillRect/>
          </a:stretch>
        </p:blipFill>
        <p:spPr>
          <a:xfrm>
            <a:off x="202541" y="926597"/>
            <a:ext cx="8094792" cy="5202590"/>
          </a:xfrm>
          <a:prstGeom prst="rect">
            <a:avLst/>
          </a:prstGeom>
        </p:spPr>
      </p:pic>
      <p:sp>
        <p:nvSpPr>
          <p:cNvPr id="8" name="Segnaposto numero diapositiva 7"/>
          <p:cNvSpPr>
            <a:spLocks noGrp="1"/>
          </p:cNvSpPr>
          <p:nvPr>
            <p:ph type="sldNum" idx="12"/>
          </p:nvPr>
        </p:nvSpPr>
        <p:spPr/>
        <p:txBody>
          <a:bodyPr/>
          <a:lstStyle/>
          <a:p>
            <a:fld id="{75C47DE5-1883-E74A-8713-1CBADD0C8AD6}" type="slidenum">
              <a:rPr lang="it-IT" smtClean="0"/>
              <a:pPr/>
              <a:t>4</a:t>
            </a:fld>
            <a:endParaRPr lang="it-IT" dirty="0"/>
          </a:p>
        </p:txBody>
      </p:sp>
      <p:pic>
        <p:nvPicPr>
          <p:cNvPr id="7" name="Immagine 6" descr="RER_prov.jpg"/>
          <p:cNvPicPr>
            <a:picLocks noChangeAspect="1"/>
          </p:cNvPicPr>
          <p:nvPr/>
        </p:nvPicPr>
        <p:blipFill>
          <a:blip r:embed="rId6"/>
          <a:stretch>
            <a:fillRect/>
          </a:stretch>
        </p:blipFill>
        <p:spPr>
          <a:xfrm>
            <a:off x="5435970" y="4941601"/>
            <a:ext cx="3530600" cy="1651000"/>
          </a:xfrm>
          <a:prstGeom prst="rect">
            <a:avLst/>
          </a:prstGeom>
        </p:spPr>
      </p:pic>
      <p:sp>
        <p:nvSpPr>
          <p:cNvPr id="9" name="CasellaDiTesto 8"/>
          <p:cNvSpPr txBox="1"/>
          <p:nvPr/>
        </p:nvSpPr>
        <p:spPr>
          <a:xfrm>
            <a:off x="6918655" y="2304534"/>
            <a:ext cx="1505753" cy="369332"/>
          </a:xfrm>
          <a:prstGeom prst="rect">
            <a:avLst/>
          </a:prstGeom>
          <a:noFill/>
        </p:spPr>
        <p:txBody>
          <a:bodyPr wrap="none" rtlCol="0">
            <a:spAutoFit/>
          </a:bodyPr>
          <a:lstStyle/>
          <a:p>
            <a:r>
              <a:rPr lang="it-IT" b="1" dirty="0" smtClean="0">
                <a:solidFill>
                  <a:srgbClr val="000090"/>
                </a:solidFill>
              </a:rPr>
              <a:t>Mar Adriatico</a:t>
            </a:r>
            <a:endParaRPr lang="it-IT" b="1" dirty="0">
              <a:solidFill>
                <a:srgbClr val="00009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Text Box 4"/>
          <p:cNvSpPr txBox="1">
            <a:spLocks noChangeArrowheads="1"/>
          </p:cNvSpPr>
          <p:nvPr/>
        </p:nvSpPr>
        <p:spPr bwMode="auto">
          <a:xfrm>
            <a:off x="495300" y="152400"/>
            <a:ext cx="8153400" cy="641350"/>
          </a:xfrm>
          <a:prstGeom prst="rect">
            <a:avLst/>
          </a:prstGeom>
          <a:noFill/>
          <a:ln w="9525">
            <a:noFill/>
            <a:miter lim="800000"/>
            <a:headEnd/>
            <a:tailEnd/>
          </a:ln>
        </p:spPr>
        <p:txBody>
          <a:bodyPr>
            <a:spAutoFit/>
          </a:bodyPr>
          <a:lstStyle/>
          <a:p>
            <a:pPr algn="ctr"/>
            <a:r>
              <a:rPr lang="es-ES_tradnl" b="1" dirty="0" smtClean="0">
                <a:solidFill>
                  <a:srgbClr val="000090"/>
                </a:solidFill>
              </a:rPr>
              <a:t>INTEGRACION DE POLITICAS TERRITORIALES</a:t>
            </a:r>
          </a:p>
          <a:p>
            <a:pPr algn="ctr"/>
            <a:r>
              <a:rPr lang="es-ES_tradnl" b="1" dirty="0" smtClean="0">
                <a:solidFill>
                  <a:srgbClr val="000090"/>
                </a:solidFill>
              </a:rPr>
              <a:t>Programa regional para la </a:t>
            </a:r>
            <a:r>
              <a:rPr lang="es-ES_tradnl" sz="1600" b="1" dirty="0" smtClean="0">
                <a:solidFill>
                  <a:srgbClr val="000090"/>
                </a:solidFill>
                <a:latin typeface="Arial"/>
                <a:cs typeface="Arial"/>
              </a:rPr>
              <a:t>montaña</a:t>
            </a:r>
            <a:r>
              <a:rPr lang="es-ES_tradnl" b="1" dirty="0" smtClean="0">
                <a:solidFill>
                  <a:srgbClr val="000090"/>
                </a:solidFill>
                <a:latin typeface="Arial"/>
                <a:cs typeface="Arial"/>
              </a:rPr>
              <a:t> </a:t>
            </a:r>
            <a:r>
              <a:rPr lang="es-ES_tradnl" b="1" dirty="0" smtClean="0">
                <a:solidFill>
                  <a:srgbClr val="000090"/>
                </a:solidFill>
              </a:rPr>
              <a:t>2009-2011 </a:t>
            </a:r>
            <a:endParaRPr lang="es-ES_tradnl" b="1" dirty="0">
              <a:solidFill>
                <a:srgbClr val="000090"/>
              </a:solidFill>
            </a:endParaRPr>
          </a:p>
        </p:txBody>
      </p:sp>
      <p:pic>
        <p:nvPicPr>
          <p:cNvPr id="279555" name="Picture 5"/>
          <p:cNvPicPr>
            <a:picLocks noChangeAspect="1" noChangeArrowheads="1"/>
          </p:cNvPicPr>
          <p:nvPr/>
        </p:nvPicPr>
        <p:blipFill>
          <a:blip r:embed="rId2"/>
          <a:srcRect/>
          <a:stretch>
            <a:fillRect/>
          </a:stretch>
        </p:blipFill>
        <p:spPr bwMode="auto">
          <a:xfrm>
            <a:off x="784225" y="774184"/>
            <a:ext cx="7100143" cy="5583997"/>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defRPr/>
            </a:pPr>
            <a:fld id="{5150F731-9780-4C1B-A587-233A39FE0275}" type="slidenum">
              <a:rPr lang="it-IT" smtClean="0"/>
              <a:pPr>
                <a:defRPr/>
              </a:pPr>
              <a:t>5</a:t>
            </a:fld>
            <a:endParaRPr lang="it-IT" dirty="0"/>
          </a:p>
        </p:txBody>
      </p:sp>
      <p:sp>
        <p:nvSpPr>
          <p:cNvPr id="5" name="CasellaDiTesto 4"/>
          <p:cNvSpPr txBox="1"/>
          <p:nvPr/>
        </p:nvSpPr>
        <p:spPr>
          <a:xfrm>
            <a:off x="202540" y="6387346"/>
            <a:ext cx="1636297" cy="276999"/>
          </a:xfrm>
          <a:prstGeom prst="rect">
            <a:avLst/>
          </a:prstGeom>
          <a:noFill/>
        </p:spPr>
        <p:txBody>
          <a:bodyPr wrap="none" rtlCol="0">
            <a:spAutoFit/>
          </a:bodyPr>
          <a:lstStyle/>
          <a:p>
            <a:r>
              <a:rPr lang="es-ES_tradnl" sz="1200" b="1" i="1" dirty="0" smtClean="0">
                <a:latin typeface="Arial"/>
                <a:cs typeface="Arial"/>
              </a:rPr>
              <a:t>fuente: ERVET SpA</a:t>
            </a:r>
            <a:endParaRPr lang="es-ES_tradnl" sz="1200" b="1" i="1" dirty="0">
              <a:latin typeface="Arial"/>
              <a:cs typeface="Arial"/>
            </a:endParaRPr>
          </a:p>
        </p:txBody>
      </p:sp>
      <p:sp>
        <p:nvSpPr>
          <p:cNvPr id="6" name="CasellaDiTesto 5"/>
          <p:cNvSpPr txBox="1"/>
          <p:nvPr/>
        </p:nvSpPr>
        <p:spPr>
          <a:xfrm>
            <a:off x="6553200" y="609084"/>
            <a:ext cx="2487918" cy="369332"/>
          </a:xfrm>
          <a:prstGeom prst="rect">
            <a:avLst/>
          </a:prstGeom>
          <a:noFill/>
        </p:spPr>
        <p:txBody>
          <a:bodyPr wrap="none" rtlCol="0">
            <a:spAutoFit/>
          </a:bodyPr>
          <a:lstStyle/>
          <a:p>
            <a:r>
              <a:rPr lang="it-IT" b="1" dirty="0" smtClean="0">
                <a:solidFill>
                  <a:srgbClr val="000090"/>
                </a:solidFill>
              </a:rPr>
              <a:t>Fondos Estructurales UE</a:t>
            </a:r>
            <a:endParaRPr lang="it-IT" b="1" dirty="0">
              <a:solidFill>
                <a:srgbClr val="000090"/>
              </a:solidFill>
            </a:endParaRPr>
          </a:p>
        </p:txBody>
      </p:sp>
      <p:sp>
        <p:nvSpPr>
          <p:cNvPr id="7" name="Freccia sinistra 6"/>
          <p:cNvSpPr/>
          <p:nvPr/>
        </p:nvSpPr>
        <p:spPr>
          <a:xfrm rot="19050993">
            <a:off x="6106020" y="1080583"/>
            <a:ext cx="628845" cy="24244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 name="Anello 7"/>
          <p:cNvSpPr/>
          <p:nvPr/>
        </p:nvSpPr>
        <p:spPr>
          <a:xfrm>
            <a:off x="6553200" y="2108200"/>
            <a:ext cx="1331168" cy="533400"/>
          </a:xfrm>
          <a:prstGeom prst="don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tx1"/>
              </a:solidFill>
            </a:endParaRPr>
          </a:p>
        </p:txBody>
      </p:sp>
      <p:sp>
        <p:nvSpPr>
          <p:cNvPr id="9" name="CasellaDiTesto 8"/>
          <p:cNvSpPr txBox="1"/>
          <p:nvPr/>
        </p:nvSpPr>
        <p:spPr>
          <a:xfrm>
            <a:off x="7412712" y="2071469"/>
            <a:ext cx="1387594" cy="523220"/>
          </a:xfrm>
          <a:prstGeom prst="rect">
            <a:avLst/>
          </a:prstGeom>
          <a:noFill/>
        </p:spPr>
        <p:txBody>
          <a:bodyPr wrap="none" rtlCol="0">
            <a:spAutoFit/>
          </a:bodyPr>
          <a:lstStyle/>
          <a:p>
            <a:r>
              <a:rPr lang="it-IT" sz="1400" b="1" dirty="0" smtClean="0">
                <a:solidFill>
                  <a:srgbClr val="000090"/>
                </a:solidFill>
              </a:rPr>
              <a:t>Instancia</a:t>
            </a:r>
          </a:p>
          <a:p>
            <a:r>
              <a:rPr lang="it-IT" sz="1400" b="1" dirty="0" smtClean="0">
                <a:solidFill>
                  <a:srgbClr val="000090"/>
                </a:solidFill>
              </a:rPr>
              <a:t> Pùblico-privada</a:t>
            </a:r>
            <a:endParaRPr lang="it-IT" sz="1400" b="1" dirty="0">
              <a:solidFill>
                <a:srgbClr val="00009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Text Box 4"/>
          <p:cNvSpPr txBox="1">
            <a:spLocks noChangeArrowheads="1"/>
          </p:cNvSpPr>
          <p:nvPr/>
        </p:nvSpPr>
        <p:spPr bwMode="auto">
          <a:xfrm>
            <a:off x="1840754" y="312139"/>
            <a:ext cx="4677240" cy="830997"/>
          </a:xfrm>
          <a:prstGeom prst="rect">
            <a:avLst/>
          </a:prstGeom>
          <a:noFill/>
          <a:ln>
            <a:noFill/>
          </a:ln>
          <a:effectLst/>
          <a:extLst/>
        </p:spPr>
        <p:txBody>
          <a:bodyPr wrap="square">
            <a:spAutoFit/>
          </a:bodyPr>
          <a:lstStyle/>
          <a:p>
            <a:pPr algn="ctr">
              <a:spcBef>
                <a:spcPct val="20000"/>
              </a:spcBef>
            </a:pPr>
            <a:r>
              <a:rPr lang="es-ES_tradnl" sz="2400" b="1" dirty="0" smtClean="0">
                <a:solidFill>
                  <a:srgbClr val="002060"/>
                </a:solidFill>
                <a:latin typeface="Arial"/>
                <a:cs typeface="Arial"/>
              </a:rPr>
              <a:t>Los Acuerdos-Marco para la montaña regional</a:t>
            </a:r>
            <a:endParaRPr lang="es-ES_tradnl" sz="2400" b="1" dirty="0">
              <a:solidFill>
                <a:srgbClr val="002060"/>
              </a:solidFill>
              <a:latin typeface="Arial"/>
              <a:cs typeface="Arial"/>
            </a:endParaRPr>
          </a:p>
        </p:txBody>
      </p:sp>
      <p:sp>
        <p:nvSpPr>
          <p:cNvPr id="5" name="Text Box 4"/>
          <p:cNvSpPr txBox="1">
            <a:spLocks noChangeArrowheads="1"/>
          </p:cNvSpPr>
          <p:nvPr/>
        </p:nvSpPr>
        <p:spPr bwMode="auto">
          <a:xfrm>
            <a:off x="232422" y="1799642"/>
            <a:ext cx="8695728" cy="4131901"/>
          </a:xfrm>
          <a:prstGeom prst="rect">
            <a:avLst/>
          </a:prstGeom>
          <a:noFill/>
          <a:ln w="9525">
            <a:noFill/>
            <a:miter lim="800000"/>
            <a:headEnd/>
            <a:tailEnd/>
          </a:ln>
        </p:spPr>
        <p:txBody>
          <a:bodyPr wrap="square">
            <a:spAutoFit/>
          </a:bodyPr>
          <a:lstStyle/>
          <a:p>
            <a:pPr algn="just">
              <a:lnSpc>
                <a:spcPct val="110000"/>
              </a:lnSpc>
              <a:spcAft>
                <a:spcPts val="1800"/>
              </a:spcAft>
            </a:pPr>
            <a:r>
              <a:rPr lang="es-ES_tradnl" b="1" dirty="0" smtClean="0">
                <a:solidFill>
                  <a:srgbClr val="000090"/>
                </a:solidFill>
                <a:latin typeface="Arial"/>
                <a:cs typeface="Arial"/>
              </a:rPr>
              <a:t>“Ley para la montaña” n. 2/2004 de Emilia-Romagna (reformada 10/2008)</a:t>
            </a:r>
          </a:p>
          <a:p>
            <a:pPr algn="just">
              <a:lnSpc>
                <a:spcPct val="110000"/>
              </a:lnSpc>
              <a:spcAft>
                <a:spcPts val="3000"/>
              </a:spcAft>
              <a:buFont typeface="Arial"/>
              <a:buChar char="•"/>
            </a:pPr>
            <a:r>
              <a:rPr lang="es-ES_tradnl" dirty="0" smtClean="0">
                <a:solidFill>
                  <a:srgbClr val="000090"/>
                </a:solidFill>
                <a:latin typeface="Arial"/>
                <a:cs typeface="Arial"/>
              </a:rPr>
              <a:t> Emilia-Romagna emprende la definicion de programas de acción integrando las políticas sectoriales en una </a:t>
            </a:r>
            <a:r>
              <a:rPr lang="es-ES_tradnl" i="1" dirty="0" smtClean="0">
                <a:solidFill>
                  <a:srgbClr val="000090"/>
                </a:solidFill>
                <a:latin typeface="Arial"/>
                <a:cs typeface="Arial"/>
              </a:rPr>
              <a:t>Política Regional Unitaria</a:t>
            </a:r>
            <a:r>
              <a:rPr lang="es-ES_tradnl" dirty="0" smtClean="0">
                <a:solidFill>
                  <a:srgbClr val="000090"/>
                </a:solidFill>
                <a:latin typeface="Arial"/>
                <a:cs typeface="Arial"/>
              </a:rPr>
              <a:t>, que apunta en maximizar la efectividad de la inversión publica, valorizando las peculiaridades de los lugares.</a:t>
            </a:r>
          </a:p>
          <a:p>
            <a:pPr algn="just">
              <a:lnSpc>
                <a:spcPct val="110000"/>
              </a:lnSpc>
              <a:buFont typeface="Arial"/>
              <a:buChar char="•"/>
            </a:pPr>
            <a:r>
              <a:rPr lang="es-ES_tradnl" dirty="0" smtClean="0">
                <a:solidFill>
                  <a:srgbClr val="000090"/>
                </a:solidFill>
                <a:latin typeface="Arial"/>
                <a:cs typeface="Arial"/>
              </a:rPr>
              <a:t> El </a:t>
            </a:r>
            <a:r>
              <a:rPr lang="es-ES_tradnl" i="1" dirty="0" smtClean="0">
                <a:solidFill>
                  <a:srgbClr val="000090"/>
                </a:solidFill>
                <a:latin typeface="Arial"/>
                <a:cs typeface="Arial"/>
              </a:rPr>
              <a:t>Programa Regional para la Montaña </a:t>
            </a:r>
            <a:r>
              <a:rPr lang="es-ES_tradnl" dirty="0" smtClean="0">
                <a:solidFill>
                  <a:srgbClr val="000090"/>
                </a:solidFill>
                <a:latin typeface="Arial"/>
                <a:cs typeface="Arial"/>
              </a:rPr>
              <a:t>se basa en :</a:t>
            </a:r>
          </a:p>
          <a:p>
            <a:pPr lvl="1" algn="just">
              <a:lnSpc>
                <a:spcPct val="110000"/>
              </a:lnSpc>
              <a:buFont typeface="Wingdings" charset="2"/>
              <a:buChar char="ü"/>
            </a:pPr>
            <a:r>
              <a:rPr lang="es-ES_tradnl" dirty="0" smtClean="0">
                <a:solidFill>
                  <a:srgbClr val="000090"/>
                </a:solidFill>
                <a:latin typeface="Arial"/>
                <a:cs typeface="Arial"/>
              </a:rPr>
              <a:t>concertación institucional: Región, Provincias, Comunidades Montanas/Uniones de Municipios (con rol de fomento y coordinación);</a:t>
            </a:r>
          </a:p>
          <a:p>
            <a:pPr lvl="1" algn="just">
              <a:lnSpc>
                <a:spcPct val="110000"/>
              </a:lnSpc>
              <a:spcAft>
                <a:spcPts val="600"/>
              </a:spcAft>
              <a:buFont typeface="Wingdings" charset="2"/>
              <a:buChar char="ü"/>
            </a:pPr>
            <a:r>
              <a:rPr lang="es-ES_tradnl" dirty="0" smtClean="0">
                <a:solidFill>
                  <a:srgbClr val="000090"/>
                </a:solidFill>
                <a:latin typeface="Arial"/>
                <a:cs typeface="Arial"/>
              </a:rPr>
              <a:t>concertación de prioridades con las “partes económicas y sociales”, (Fundaciones bancarias, Cámaras de Comercio, Sindicatos y asociaciones de categoría, agencias de desarrollo local, etc..)</a:t>
            </a:r>
          </a:p>
          <a:p>
            <a:pPr lvl="1" algn="just">
              <a:lnSpc>
                <a:spcPct val="110000"/>
              </a:lnSpc>
              <a:spcAft>
                <a:spcPts val="600"/>
              </a:spcAft>
              <a:buFont typeface="Wingdings" charset="2"/>
              <a:buChar char="ü"/>
            </a:pPr>
            <a:r>
              <a:rPr lang="es-ES_tradnl" dirty="0" smtClean="0">
                <a:solidFill>
                  <a:srgbClr val="000090"/>
                </a:solidFill>
                <a:latin typeface="Arial"/>
                <a:cs typeface="Arial"/>
              </a:rPr>
              <a:t> co-decisión, hacia objetivos compartidos</a:t>
            </a:r>
          </a:p>
        </p:txBody>
      </p:sp>
      <p:sp>
        <p:nvSpPr>
          <p:cNvPr id="6" name="Segnaposto numero diapositiva 5"/>
          <p:cNvSpPr>
            <a:spLocks noGrp="1"/>
          </p:cNvSpPr>
          <p:nvPr>
            <p:ph type="sldNum" idx="12"/>
          </p:nvPr>
        </p:nvSpPr>
        <p:spPr/>
        <p:txBody>
          <a:bodyPr/>
          <a:lstStyle/>
          <a:p>
            <a:fld id="{75C47DE5-1883-E74A-8713-1CBADD0C8AD6}" type="slidenum">
              <a:rPr lang="it-IT" smtClean="0"/>
              <a:pPr/>
              <a:t>6</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4" name="Text Box 2"/>
          <p:cNvSpPr txBox="1">
            <a:spLocks noChangeArrowheads="1"/>
          </p:cNvSpPr>
          <p:nvPr/>
        </p:nvSpPr>
        <p:spPr bwMode="auto">
          <a:xfrm>
            <a:off x="504825" y="132130"/>
            <a:ext cx="8135938" cy="523220"/>
          </a:xfrm>
          <a:prstGeom prst="rect">
            <a:avLst/>
          </a:prstGeom>
          <a:noFill/>
          <a:ln>
            <a:noFill/>
          </a:ln>
          <a:effectLst/>
          <a:extLst/>
        </p:spPr>
        <p:txBody>
          <a:bodyPr>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_tradnl" sz="2800" b="1" dirty="0" smtClean="0">
                <a:solidFill>
                  <a:srgbClr val="002060"/>
                </a:solidFill>
                <a:latin typeface="+mj-lt"/>
                <a:ea typeface="+mj-ea"/>
                <a:cs typeface="+mj-cs"/>
              </a:rPr>
              <a:t>El proceso de programación</a:t>
            </a:r>
          </a:p>
        </p:txBody>
      </p:sp>
      <p:sp>
        <p:nvSpPr>
          <p:cNvPr id="5" name="Text Box 3"/>
          <p:cNvSpPr txBox="1">
            <a:spLocks noChangeArrowheads="1"/>
          </p:cNvSpPr>
          <p:nvPr/>
        </p:nvSpPr>
        <p:spPr bwMode="auto">
          <a:xfrm>
            <a:off x="257772" y="1297645"/>
            <a:ext cx="8695728" cy="5932395"/>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just">
              <a:lnSpc>
                <a:spcPct val="110000"/>
              </a:lnSpc>
            </a:pPr>
            <a:r>
              <a:rPr lang="es-ES_tradnl" b="1" dirty="0" smtClean="0">
                <a:solidFill>
                  <a:srgbClr val="000090"/>
                </a:solidFill>
              </a:rPr>
              <a:t>“Acuerdo-marco” (2008)</a:t>
            </a:r>
            <a:r>
              <a:rPr lang="es-ES_tradnl" dirty="0" smtClean="0">
                <a:solidFill>
                  <a:srgbClr val="000090"/>
                </a:solidFill>
              </a:rPr>
              <a:t>: instrumento 3-anual de programación, que a través del </a:t>
            </a:r>
            <a:r>
              <a:rPr lang="es-ES_tradnl" b="1" dirty="0" smtClean="0">
                <a:solidFill>
                  <a:srgbClr val="000090"/>
                </a:solidFill>
              </a:rPr>
              <a:t>Programa Anual Operativo (PAO), </a:t>
            </a:r>
            <a:r>
              <a:rPr lang="es-ES_tradnl" dirty="0" smtClean="0">
                <a:solidFill>
                  <a:srgbClr val="000090"/>
                </a:solidFill>
              </a:rPr>
              <a:t>define: </a:t>
            </a:r>
          </a:p>
          <a:p>
            <a:pPr marL="1085850" lvl="1" indent="-342900" algn="just">
              <a:lnSpc>
                <a:spcPct val="110000"/>
              </a:lnSpc>
              <a:spcBef>
                <a:spcPct val="25000"/>
              </a:spcBef>
              <a:buSzPct val="120000"/>
              <a:buFont typeface="Arial"/>
              <a:buChar char="•"/>
            </a:pPr>
            <a:r>
              <a:rPr lang="es-ES_tradnl" sz="1600" dirty="0" smtClean="0">
                <a:solidFill>
                  <a:srgbClr val="000090"/>
                </a:solidFill>
              </a:rPr>
              <a:t>intervenciones, tiempos y formas de implementación;</a:t>
            </a:r>
          </a:p>
          <a:p>
            <a:pPr marL="1085850" lvl="1" indent="-342900" algn="just">
              <a:lnSpc>
                <a:spcPct val="110000"/>
              </a:lnSpc>
              <a:buSzPct val="120000"/>
              <a:buFont typeface="Arial"/>
              <a:buChar char="•"/>
            </a:pPr>
            <a:r>
              <a:rPr lang="es-ES_tradnl" sz="1600" dirty="0" smtClean="0">
                <a:solidFill>
                  <a:srgbClr val="000090"/>
                </a:solidFill>
              </a:rPr>
              <a:t>responsables de cada actividad y compromisos relativos; </a:t>
            </a:r>
          </a:p>
          <a:p>
            <a:pPr marL="1085850" lvl="1" indent="-342900" algn="just">
              <a:lnSpc>
                <a:spcPct val="110000"/>
              </a:lnSpc>
              <a:buSzPct val="120000"/>
              <a:buFont typeface="Arial"/>
              <a:buChar char="•"/>
            </a:pPr>
            <a:r>
              <a:rPr lang="es-ES_tradnl" sz="1600" dirty="0" smtClean="0">
                <a:solidFill>
                  <a:srgbClr val="000090"/>
                </a:solidFill>
              </a:rPr>
              <a:t>eventuales actas administrativas necesarias para la implementación;</a:t>
            </a:r>
          </a:p>
          <a:p>
            <a:pPr marL="1085850" lvl="1" indent="-342900" algn="just">
              <a:lnSpc>
                <a:spcPct val="110000"/>
              </a:lnSpc>
              <a:spcAft>
                <a:spcPts val="1200"/>
              </a:spcAft>
              <a:buSzPct val="120000"/>
              <a:buFont typeface="Arial"/>
              <a:buChar char="•"/>
            </a:pPr>
            <a:r>
              <a:rPr lang="es-ES_tradnl" sz="1600" dirty="0" smtClean="0">
                <a:solidFill>
                  <a:srgbClr val="000090"/>
                </a:solidFill>
              </a:rPr>
              <a:t>recursos para cada proyecto y subdivisión de los aportes entre participantes</a:t>
            </a:r>
          </a:p>
          <a:p>
            <a:pPr algn="just" eaLnBrk="1" hangingPunct="1">
              <a:lnSpc>
                <a:spcPct val="115000"/>
              </a:lnSpc>
              <a:spcAft>
                <a:spcPts val="1200"/>
              </a:spcAft>
              <a:buSzPct val="120000"/>
              <a:defRPr/>
            </a:pPr>
            <a:r>
              <a:rPr lang="es-ES_tradnl" b="1" dirty="0" smtClean="0">
                <a:solidFill>
                  <a:srgbClr val="000090"/>
                </a:solidFill>
              </a:rPr>
              <a:t>Modalidades: </a:t>
            </a:r>
            <a:r>
              <a:rPr lang="es-ES_tradnl" sz="1600" dirty="0" smtClean="0">
                <a:solidFill>
                  <a:srgbClr val="000090"/>
                </a:solidFill>
              </a:rPr>
              <a:t>“Conferencia de Programa”; Autoridad de Programa (Presidente Comunidad Montana); Comité Técnico de Coordinación (todos los actores locales/regionales; posible co-financiación privada sobre proyectos específicos).</a:t>
            </a:r>
          </a:p>
          <a:p>
            <a:pPr algn="just" eaLnBrk="1" hangingPunct="1">
              <a:lnSpc>
                <a:spcPct val="115000"/>
              </a:lnSpc>
              <a:buSzPct val="120000"/>
              <a:defRPr/>
            </a:pPr>
            <a:r>
              <a:rPr lang="es-ES_tradnl" b="1" dirty="0" smtClean="0">
                <a:solidFill>
                  <a:srgbClr val="000090"/>
                </a:solidFill>
                <a:latin typeface="Arial"/>
                <a:cs typeface="Arial"/>
              </a:rPr>
              <a:t>Recursos:</a:t>
            </a:r>
          </a:p>
          <a:p>
            <a:pPr marL="1085850" lvl="1" indent="-342900" algn="just">
              <a:lnSpc>
                <a:spcPct val="110000"/>
              </a:lnSpc>
              <a:buSzPct val="120000"/>
              <a:buFont typeface="Arial"/>
              <a:buChar char="•"/>
            </a:pPr>
            <a:r>
              <a:rPr lang="es-ES_tradnl" dirty="0" smtClean="0">
                <a:solidFill>
                  <a:srgbClr val="000090"/>
                </a:solidFill>
                <a:latin typeface="Arial"/>
                <a:cs typeface="Arial"/>
              </a:rPr>
              <a:t> </a:t>
            </a:r>
            <a:r>
              <a:rPr lang="es-ES_tradnl" sz="1600" dirty="0" smtClean="0">
                <a:solidFill>
                  <a:srgbClr val="000090"/>
                </a:solidFill>
              </a:rPr>
              <a:t>Fondo para la Montana: regional e nacional</a:t>
            </a:r>
          </a:p>
          <a:p>
            <a:pPr marL="1085850" lvl="1" indent="-342900" algn="just">
              <a:lnSpc>
                <a:spcPct val="110000"/>
              </a:lnSpc>
              <a:buSzPct val="120000"/>
              <a:buFont typeface="Arial"/>
              <a:buChar char="•"/>
            </a:pPr>
            <a:r>
              <a:rPr lang="es-ES_tradnl" sz="1600" dirty="0" smtClean="0">
                <a:solidFill>
                  <a:srgbClr val="000090"/>
                </a:solidFill>
              </a:rPr>
              <a:t> Sectores regionales </a:t>
            </a:r>
          </a:p>
          <a:p>
            <a:pPr marL="1085850" lvl="1" indent="-342900" algn="just">
              <a:lnSpc>
                <a:spcPct val="110000"/>
              </a:lnSpc>
              <a:spcAft>
                <a:spcPts val="1200"/>
              </a:spcAft>
              <a:buSzPct val="120000"/>
              <a:buFont typeface="Arial"/>
              <a:buChar char="•"/>
            </a:pPr>
            <a:r>
              <a:rPr lang="es-ES_tradnl" sz="1600" dirty="0" smtClean="0">
                <a:solidFill>
                  <a:srgbClr val="000090"/>
                </a:solidFill>
              </a:rPr>
              <a:t> Otras financiaciones (Provincia, Comunidades Montanas, Municipios)</a:t>
            </a:r>
          </a:p>
          <a:p>
            <a:pPr marL="1085850" lvl="1" indent="-342900" algn="just">
              <a:lnSpc>
                <a:spcPct val="110000"/>
              </a:lnSpc>
              <a:spcAft>
                <a:spcPts val="1200"/>
              </a:spcAft>
              <a:buSzPct val="120000"/>
              <a:buFont typeface="Arial"/>
              <a:buChar char="•"/>
            </a:pPr>
            <a:endParaRPr lang="es-ES_tradnl" sz="1600" dirty="0" smtClean="0">
              <a:solidFill>
                <a:srgbClr val="000090"/>
              </a:solidFill>
            </a:endParaRPr>
          </a:p>
          <a:p>
            <a:pPr marL="1085850" lvl="1" indent="-342900" algn="just">
              <a:lnSpc>
                <a:spcPct val="110000"/>
              </a:lnSpc>
              <a:spcAft>
                <a:spcPts val="1200"/>
              </a:spcAft>
              <a:buSzPct val="120000"/>
              <a:buFont typeface="Arial"/>
              <a:buChar char="•"/>
            </a:pPr>
            <a:endParaRPr lang="es-ES_tradnl" sz="1600" dirty="0" smtClean="0">
              <a:solidFill>
                <a:srgbClr val="000090"/>
              </a:solidFill>
            </a:endParaRPr>
          </a:p>
          <a:p>
            <a:pPr marL="1085850" lvl="1" indent="-342900" algn="just">
              <a:lnSpc>
                <a:spcPct val="110000"/>
              </a:lnSpc>
              <a:spcAft>
                <a:spcPts val="1200"/>
              </a:spcAft>
              <a:buSzPct val="120000"/>
              <a:buFont typeface="Arial"/>
              <a:buChar char="•"/>
            </a:pPr>
            <a:endParaRPr lang="es-ES_tradnl" sz="1600" dirty="0" smtClean="0">
              <a:solidFill>
                <a:srgbClr val="000090"/>
              </a:solidFill>
            </a:endParaRPr>
          </a:p>
          <a:p>
            <a:pPr algn="just" eaLnBrk="1" hangingPunct="1">
              <a:lnSpc>
                <a:spcPct val="115000"/>
              </a:lnSpc>
              <a:buSzPct val="120000"/>
              <a:defRPr/>
            </a:pPr>
            <a:endParaRPr lang="es-ES_tradnl" b="1" dirty="0" smtClean="0">
              <a:solidFill>
                <a:srgbClr val="000090"/>
              </a:solidFill>
            </a:endParaRPr>
          </a:p>
        </p:txBody>
      </p:sp>
      <p:sp>
        <p:nvSpPr>
          <p:cNvPr id="6" name="Segnaposto numero diapositiva 5"/>
          <p:cNvSpPr>
            <a:spLocks noGrp="1"/>
          </p:cNvSpPr>
          <p:nvPr>
            <p:ph type="sldNum" idx="12"/>
          </p:nvPr>
        </p:nvSpPr>
        <p:spPr/>
        <p:txBody>
          <a:bodyPr/>
          <a:lstStyle/>
          <a:p>
            <a:fld id="{75C47DE5-1883-E74A-8713-1CBADD0C8AD6}" type="slidenum">
              <a:rPr lang="it-IT" smtClean="0"/>
              <a:pPr/>
              <a:t>7</a:t>
            </a:fld>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8</a:t>
            </a:fld>
            <a:endParaRPr lang="it-IT" dirty="0"/>
          </a:p>
        </p:txBody>
      </p:sp>
      <p:sp>
        <p:nvSpPr>
          <p:cNvPr id="7" name="Text Box 3"/>
          <p:cNvSpPr txBox="1">
            <a:spLocks noChangeArrowheads="1"/>
          </p:cNvSpPr>
          <p:nvPr/>
        </p:nvSpPr>
        <p:spPr bwMode="auto">
          <a:xfrm>
            <a:off x="2082800" y="238125"/>
            <a:ext cx="4835856" cy="523875"/>
          </a:xfrm>
          <a:prstGeom prst="rect">
            <a:avLst/>
          </a:prstGeom>
          <a:noFill/>
          <a:ln>
            <a:noFill/>
          </a:ln>
          <a:effectLst/>
          <a:extLst/>
        </p:spPr>
        <p:txBody>
          <a:bodyPr wrap="square">
            <a:spAutoFit/>
          </a:bodyPr>
          <a:lstStyle>
            <a:lvl1pPr eaLnBrk="0" hangingPunct="0">
              <a:defRPr>
                <a:solidFill>
                  <a:schemeClr val="tx1"/>
                </a:solidFill>
                <a:latin typeface="Arial" charset="0"/>
              </a:defRPr>
            </a:lvl1pPr>
            <a:lvl2pPr marL="884238" indent="-342900" eaLnBrk="0" hangingPunct="0">
              <a:defRPr>
                <a:solidFill>
                  <a:schemeClr val="tx1"/>
                </a:solidFill>
                <a:latin typeface="Arial" charset="0"/>
              </a:defRPr>
            </a:lvl2pPr>
            <a:lvl3pPr marL="1406525" indent="-342900" eaLnBrk="0" hangingPunct="0">
              <a:defRPr>
                <a:solidFill>
                  <a:schemeClr val="tx1"/>
                </a:solidFill>
                <a:latin typeface="Arial" charset="0"/>
              </a:defRPr>
            </a:lvl3pPr>
            <a:lvl4pPr marL="1928813" indent="-342900" eaLnBrk="0" hangingPunct="0">
              <a:defRPr>
                <a:solidFill>
                  <a:schemeClr val="tx1"/>
                </a:solidFill>
                <a:latin typeface="Arial" charset="0"/>
              </a:defRPr>
            </a:lvl4pPr>
            <a:lvl5pPr marL="2451100" indent="-342900" eaLnBrk="0" hangingPunct="0">
              <a:defRPr>
                <a:solidFill>
                  <a:schemeClr val="tx1"/>
                </a:solidFill>
                <a:latin typeface="Arial" charset="0"/>
              </a:defRPr>
            </a:lvl5pPr>
            <a:lvl6pPr marL="2908300" indent="-342900" eaLnBrk="0" fontAlgn="base" hangingPunct="0">
              <a:spcBef>
                <a:spcPct val="0"/>
              </a:spcBef>
              <a:spcAft>
                <a:spcPct val="0"/>
              </a:spcAft>
              <a:defRPr>
                <a:solidFill>
                  <a:schemeClr val="tx1"/>
                </a:solidFill>
                <a:latin typeface="Arial" charset="0"/>
              </a:defRPr>
            </a:lvl6pPr>
            <a:lvl7pPr marL="3365500" indent="-342900" eaLnBrk="0" fontAlgn="base" hangingPunct="0">
              <a:spcBef>
                <a:spcPct val="0"/>
              </a:spcBef>
              <a:spcAft>
                <a:spcPct val="0"/>
              </a:spcAft>
              <a:defRPr>
                <a:solidFill>
                  <a:schemeClr val="tx1"/>
                </a:solidFill>
                <a:latin typeface="Arial" charset="0"/>
              </a:defRPr>
            </a:lvl7pPr>
            <a:lvl8pPr marL="3822700" indent="-342900" eaLnBrk="0" fontAlgn="base" hangingPunct="0">
              <a:spcBef>
                <a:spcPct val="0"/>
              </a:spcBef>
              <a:spcAft>
                <a:spcPct val="0"/>
              </a:spcAft>
              <a:defRPr>
                <a:solidFill>
                  <a:schemeClr val="tx1"/>
                </a:solidFill>
                <a:latin typeface="Arial" charset="0"/>
              </a:defRPr>
            </a:lvl8pPr>
            <a:lvl9pPr marL="4279900" indent="-3429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s-ES" sz="2800" b="1" dirty="0" smtClean="0">
                <a:solidFill>
                  <a:srgbClr val="002060"/>
                </a:solidFill>
                <a:latin typeface="+mj-lt"/>
                <a:ea typeface="+mj-ea"/>
                <a:cs typeface="+mj-cs"/>
              </a:rPr>
              <a:t>Luces y sombras…</a:t>
            </a:r>
          </a:p>
        </p:txBody>
      </p:sp>
      <p:sp>
        <p:nvSpPr>
          <p:cNvPr id="8" name="Text Box 2"/>
          <p:cNvSpPr txBox="1">
            <a:spLocks noChangeArrowheads="1"/>
          </p:cNvSpPr>
          <p:nvPr/>
        </p:nvSpPr>
        <p:spPr bwMode="auto">
          <a:xfrm>
            <a:off x="298450" y="942948"/>
            <a:ext cx="8388350" cy="5672323"/>
          </a:xfrm>
          <a:prstGeom prst="rect">
            <a:avLst/>
          </a:prstGeom>
          <a:noFill/>
          <a:ln>
            <a:noFill/>
          </a:ln>
          <a:effectLs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0"/>
              </a:spcBef>
              <a:spcAft>
                <a:spcPts val="600"/>
              </a:spcAft>
              <a:defRPr/>
            </a:pPr>
            <a:r>
              <a:rPr lang="es-ES" sz="1600" b="1" i="1" dirty="0" smtClean="0">
                <a:solidFill>
                  <a:srgbClr val="000090"/>
                </a:solidFill>
              </a:rPr>
              <a:t>Concentracion de recursos</a:t>
            </a:r>
          </a:p>
          <a:p>
            <a:pPr algn="just" eaLnBrk="1" fontAlgn="auto" hangingPunct="1">
              <a:spcBef>
                <a:spcPts val="0"/>
              </a:spcBef>
              <a:spcAft>
                <a:spcPts val="600"/>
              </a:spcAft>
              <a:defRPr/>
            </a:pPr>
            <a:r>
              <a:rPr lang="es-ES" sz="1600" dirty="0" smtClean="0">
                <a:solidFill>
                  <a:srgbClr val="000090"/>
                </a:solidFill>
              </a:rPr>
              <a:t>+	Los recursos regionales se vuelven el motor para inversiones mas amplias gracias a la activacion de mas recursos publicos y de partnership publico-privadas</a:t>
            </a:r>
          </a:p>
          <a:p>
            <a:pPr algn="just" eaLnBrk="1" fontAlgn="auto" hangingPunct="1">
              <a:spcBef>
                <a:spcPts val="0"/>
              </a:spcBef>
              <a:spcAft>
                <a:spcPts val="600"/>
              </a:spcAft>
              <a:buFontTx/>
              <a:buChar char="-"/>
              <a:defRPr/>
            </a:pPr>
            <a:r>
              <a:rPr lang="es-ES" sz="1600" dirty="0" smtClean="0">
                <a:solidFill>
                  <a:srgbClr val="000090"/>
                </a:solidFill>
              </a:rPr>
              <a:t>Recursos financieros no siempre definidos al momento de la programaciòn</a:t>
            </a:r>
          </a:p>
          <a:p>
            <a:pPr algn="just" eaLnBrk="1" fontAlgn="auto" hangingPunct="1">
              <a:spcBef>
                <a:spcPts val="0"/>
              </a:spcBef>
              <a:spcAft>
                <a:spcPts val="1200"/>
              </a:spcAft>
              <a:buFontTx/>
              <a:buChar char="-"/>
              <a:defRPr/>
            </a:pPr>
            <a:r>
              <a:rPr lang="es-ES" sz="1600" dirty="0" smtClean="0">
                <a:solidFill>
                  <a:srgbClr val="000090"/>
                </a:solidFill>
              </a:rPr>
              <a:t>Atribuciòn de recursos a los territorios sin criterios de premialidades</a:t>
            </a:r>
          </a:p>
          <a:p>
            <a:pPr algn="just" eaLnBrk="1" fontAlgn="auto" hangingPunct="1">
              <a:spcBef>
                <a:spcPct val="30000"/>
              </a:spcBef>
              <a:spcAft>
                <a:spcPts val="600"/>
              </a:spcAft>
              <a:defRPr/>
            </a:pPr>
            <a:r>
              <a:rPr lang="es-ES" sz="1600" b="1" i="1" dirty="0" smtClean="0">
                <a:solidFill>
                  <a:srgbClr val="000090"/>
                </a:solidFill>
              </a:rPr>
              <a:t>Participacion local</a:t>
            </a:r>
          </a:p>
          <a:p>
            <a:pPr algn="just" eaLnBrk="1" fontAlgn="auto" hangingPunct="1">
              <a:spcBef>
                <a:spcPts val="0"/>
              </a:spcBef>
              <a:spcAft>
                <a:spcPts val="600"/>
              </a:spcAft>
              <a:defRPr/>
            </a:pPr>
            <a:r>
              <a:rPr lang="es-ES" sz="1600" dirty="0" smtClean="0">
                <a:solidFill>
                  <a:srgbClr val="000090"/>
                </a:solidFill>
              </a:rPr>
              <a:t>+	Alta participacion de actores que suscriben un Acuerdo (en promedio 200 por cada anualidad). Si bien no todos participan con recursos propios, todos asumen compromisos, por ejemplo con la simplificaciòn de procedimientos administrativos.</a:t>
            </a:r>
          </a:p>
          <a:p>
            <a:pPr algn="just" eaLnBrk="1" fontAlgn="auto" hangingPunct="1">
              <a:spcBef>
                <a:spcPts val="0"/>
              </a:spcBef>
              <a:spcAft>
                <a:spcPts val="1200"/>
              </a:spcAft>
              <a:buFontTx/>
              <a:buChar char="-"/>
              <a:defRPr/>
            </a:pPr>
            <a:r>
              <a:rPr lang="es-ES" sz="1600" dirty="0" smtClean="0">
                <a:solidFill>
                  <a:srgbClr val="000090"/>
                </a:solidFill>
              </a:rPr>
              <a:t>Capacidades tecnicas no siempre adecuadas de las CM, que tenìan rol del coordinacion estrategica</a:t>
            </a:r>
          </a:p>
          <a:p>
            <a:pPr marL="0" indent="0" algn="just" eaLnBrk="1" fontAlgn="auto" hangingPunct="1">
              <a:spcBef>
                <a:spcPts val="0"/>
              </a:spcBef>
              <a:spcAft>
                <a:spcPts val="600"/>
              </a:spcAft>
              <a:defRPr/>
            </a:pPr>
            <a:r>
              <a:rPr lang="es-ES" sz="1600" b="1" i="1" dirty="0" smtClean="0">
                <a:solidFill>
                  <a:srgbClr val="000090"/>
                </a:solidFill>
              </a:rPr>
              <a:t>Referencia para la programacion sectorial</a:t>
            </a:r>
          </a:p>
          <a:p>
            <a:pPr algn="just" eaLnBrk="1" fontAlgn="auto" hangingPunct="1">
              <a:spcBef>
                <a:spcPts val="0"/>
              </a:spcBef>
              <a:spcAft>
                <a:spcPts val="1200"/>
              </a:spcAft>
              <a:defRPr/>
            </a:pPr>
            <a:r>
              <a:rPr lang="es-ES" sz="1600" dirty="0" smtClean="0">
                <a:solidFill>
                  <a:srgbClr val="000090"/>
                </a:solidFill>
              </a:rPr>
              <a:t>-	No siempre los Acuerdos constituyen referencia firme para la programacion del gasto de los distintos sectores regionales (dificultades de coordinaciòn)</a:t>
            </a:r>
          </a:p>
          <a:p>
            <a:pPr algn="just" eaLnBrk="1" fontAlgn="auto" hangingPunct="1">
              <a:spcBef>
                <a:spcPct val="30000"/>
              </a:spcBef>
              <a:spcAft>
                <a:spcPts val="600"/>
              </a:spcAft>
              <a:defRPr/>
            </a:pPr>
            <a:r>
              <a:rPr lang="es-ES" sz="1600" b="1" i="1" dirty="0" smtClean="0">
                <a:solidFill>
                  <a:srgbClr val="000090"/>
                </a:solidFill>
              </a:rPr>
              <a:t>Relaciones extra-territoriales</a:t>
            </a:r>
          </a:p>
          <a:p>
            <a:pPr algn="just" eaLnBrk="1" fontAlgn="auto" hangingPunct="1">
              <a:spcBef>
                <a:spcPts val="0"/>
              </a:spcBef>
              <a:spcAft>
                <a:spcPts val="0"/>
              </a:spcAft>
              <a:defRPr/>
            </a:pPr>
            <a:r>
              <a:rPr lang="es-ES" sz="1600" dirty="0" smtClean="0">
                <a:solidFill>
                  <a:srgbClr val="000090"/>
                </a:solidFill>
              </a:rPr>
              <a:t>+	Capacidad de “hacer sistema territorial”: en 2006 la CM Apennino Pistoiese subscribe el Acuerdo-Marco de la CM Alta y Media Valle del Reno para realizar la nueva sede del matadero intermunicipal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4" name="Picture 5"/>
          <p:cNvPicPr>
            <a:picLocks noChangeAspect="1" noChangeArrowheads="1"/>
          </p:cNvPicPr>
          <p:nvPr/>
        </p:nvPicPr>
        <p:blipFill>
          <a:blip r:embed="rId3"/>
          <a:srcRect/>
          <a:stretch>
            <a:fillRect/>
          </a:stretch>
        </p:blipFill>
        <p:spPr bwMode="auto">
          <a:xfrm>
            <a:off x="6918655" y="146682"/>
            <a:ext cx="1979613" cy="539750"/>
          </a:xfrm>
          <a:prstGeom prst="rect">
            <a:avLst/>
          </a:prstGeom>
          <a:noFill/>
          <a:ln w="9525">
            <a:noFill/>
            <a:round/>
            <a:headEnd/>
            <a:tailEnd/>
          </a:ln>
          <a:effectLst/>
        </p:spPr>
      </p:pic>
      <p:pic>
        <p:nvPicPr>
          <p:cNvPr id="2055" name="Picture 6"/>
          <p:cNvPicPr>
            <a:picLocks noChangeAspect="1" noChangeArrowheads="1"/>
          </p:cNvPicPr>
          <p:nvPr/>
        </p:nvPicPr>
        <p:blipFill>
          <a:blip r:embed="rId4"/>
          <a:srcRect/>
          <a:stretch>
            <a:fillRect/>
          </a:stretch>
        </p:blipFill>
        <p:spPr bwMode="auto">
          <a:xfrm>
            <a:off x="202540" y="161359"/>
            <a:ext cx="1260475" cy="476250"/>
          </a:xfrm>
          <a:prstGeom prst="rect">
            <a:avLst/>
          </a:prstGeom>
          <a:noFill/>
          <a:ln w="9525">
            <a:noFill/>
            <a:round/>
            <a:headEnd/>
            <a:tailEnd/>
          </a:ln>
          <a:effectLst/>
        </p:spPr>
      </p:pic>
      <p:sp>
        <p:nvSpPr>
          <p:cNvPr id="6" name="Segnaposto numero diapositiva 5"/>
          <p:cNvSpPr>
            <a:spLocks noGrp="1"/>
          </p:cNvSpPr>
          <p:nvPr>
            <p:ph type="sldNum" idx="12"/>
          </p:nvPr>
        </p:nvSpPr>
        <p:spPr/>
        <p:txBody>
          <a:bodyPr/>
          <a:lstStyle/>
          <a:p>
            <a:fld id="{75C47DE5-1883-E74A-8713-1CBADD0C8AD6}" type="slidenum">
              <a:rPr lang="it-IT" smtClean="0"/>
              <a:pPr/>
              <a:t>9</a:t>
            </a:fld>
            <a:endParaRPr lang="it-IT" dirty="0"/>
          </a:p>
        </p:txBody>
      </p:sp>
      <p:sp>
        <p:nvSpPr>
          <p:cNvPr id="7" name="Titolo 1"/>
          <p:cNvSpPr>
            <a:spLocks noGrp="1"/>
          </p:cNvSpPr>
          <p:nvPr>
            <p:ph type="title" idx="4294967295"/>
          </p:nvPr>
        </p:nvSpPr>
        <p:spPr>
          <a:xfrm>
            <a:off x="323850" y="235582"/>
            <a:ext cx="8229600" cy="1143000"/>
          </a:xfrm>
        </p:spPr>
        <p:txBody>
          <a:bodyPr>
            <a:normAutofit/>
          </a:bodyPr>
          <a:lstStyle/>
          <a:p>
            <a:r>
              <a:rPr lang="es-ES" sz="2200" b="1" smtClean="0">
                <a:solidFill>
                  <a:srgbClr val="002060"/>
                </a:solidFill>
              </a:rPr>
              <a:t>FONDO UE DE DESARROLLO RURAL  (PSR) 2007-2013</a:t>
            </a:r>
            <a:br>
              <a:rPr lang="es-ES" sz="2200" b="1" smtClean="0">
                <a:solidFill>
                  <a:srgbClr val="002060"/>
                </a:solidFill>
              </a:rPr>
            </a:br>
            <a:r>
              <a:rPr lang="es-ES" sz="2200" b="1" smtClean="0">
                <a:solidFill>
                  <a:srgbClr val="002060"/>
                </a:solidFill>
              </a:rPr>
              <a:t>El Pacto para el Desarrollo Local Integrado </a:t>
            </a:r>
          </a:p>
        </p:txBody>
      </p:sp>
      <p:sp>
        <p:nvSpPr>
          <p:cNvPr id="8" name="Segnaposto contenuto 2"/>
          <p:cNvSpPr txBox="1">
            <a:spLocks/>
          </p:cNvSpPr>
          <p:nvPr/>
        </p:nvSpPr>
        <p:spPr>
          <a:xfrm>
            <a:off x="202540" y="1412875"/>
            <a:ext cx="8593798" cy="5016500"/>
          </a:xfrm>
          <a:prstGeom prst="rect">
            <a:avLst/>
          </a:prstGeom>
        </p:spPr>
        <p:txBody>
          <a:bodyPr vert="horz" lIns="91440" tIns="45720" rIns="91440" bIns="45720" rtlCol="0">
            <a:normAutofit lnSpcReduction="10000"/>
          </a:bodyPr>
          <a:lstStyle/>
          <a:p>
            <a:pPr marL="342900" marR="0" lvl="0" indent="-342900" algn="just" defTabSz="457200" rtl="0" eaLnBrk="1" fontAlgn="auto" latinLnBrk="0" hangingPunct="1">
              <a:lnSpc>
                <a:spcPct val="100000"/>
              </a:lnSpc>
              <a:spcBef>
                <a:spcPct val="20000"/>
              </a:spcBef>
              <a:spcAft>
                <a:spcPts val="0"/>
              </a:spcAft>
              <a:buClrTx/>
              <a:buSzTx/>
              <a:buFontTx/>
              <a:buNone/>
              <a:tabLst/>
              <a:defRPr/>
            </a:pPr>
            <a:r>
              <a:rPr kumimoji="0" lang="es-ES_tradnl" sz="2000" b="1" i="0" u="none" strike="noStrike" kern="1200" cap="none" spc="0" normalizeH="0" baseline="0" noProof="0" dirty="0" smtClean="0">
                <a:ln>
                  <a:noFill/>
                </a:ln>
                <a:solidFill>
                  <a:srgbClr val="000090"/>
                </a:solidFill>
                <a:effectLst/>
                <a:uLnTx/>
                <a:uFillTx/>
                <a:latin typeface="+mn-lt"/>
                <a:ea typeface="+mn-ea"/>
                <a:cs typeface="+mn-cs"/>
              </a:rPr>
              <a:t>PSR: 4 prioridades</a:t>
            </a:r>
            <a:r>
              <a:rPr kumimoji="0" lang="es-ES_tradnl" sz="2000" b="1" i="0" u="none" strike="noStrike" kern="1200" cap="none" spc="0" normalizeH="0" noProof="0" dirty="0" smtClean="0">
                <a:ln>
                  <a:noFill/>
                </a:ln>
                <a:solidFill>
                  <a:srgbClr val="000090"/>
                </a:solidFill>
                <a:effectLst/>
                <a:uLnTx/>
                <a:uFillTx/>
                <a:latin typeface="+mn-lt"/>
                <a:ea typeface="+mn-ea"/>
                <a:cs typeface="+mn-cs"/>
              </a:rPr>
              <a:t> y </a:t>
            </a:r>
            <a:r>
              <a:rPr kumimoji="0" lang="es-ES_tradnl" sz="2000" b="1" i="0" u="none" strike="noStrike" kern="1200" cap="none" spc="0" normalizeH="0" baseline="0" noProof="0" dirty="0" smtClean="0">
                <a:ln>
                  <a:noFill/>
                </a:ln>
                <a:solidFill>
                  <a:srgbClr val="000090"/>
                </a:solidFill>
                <a:effectLst/>
                <a:uLnTx/>
                <a:uFillTx/>
                <a:latin typeface="+mn-lt"/>
                <a:ea typeface="+mn-ea"/>
                <a:cs typeface="+mn-cs"/>
              </a:rPr>
              <a:t>31 “medidas” (categorías de operaciones)</a:t>
            </a:r>
            <a:endParaRPr kumimoji="0" lang="es-ES_tradnl" sz="2000"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1. competitividad del sector agrícola y forestal (apoyo a desarrollo de empresas).</a:t>
            </a:r>
          </a:p>
          <a:p>
            <a:pPr marL="342900" marR="0" lvl="0" indent="-342900" algn="l" defTabSz="457200" rtl="0" eaLnBrk="1" fontAlgn="auto" latinLnBrk="0" hangingPunct="1">
              <a:lnSpc>
                <a:spcPct val="100000"/>
              </a:lnSpc>
              <a:spcBef>
                <a:spcPct val="20000"/>
              </a:spcBef>
              <a:spcAft>
                <a:spcPts val="0"/>
              </a:spcAft>
              <a:buClrTx/>
              <a:buSzTx/>
              <a:tabLst/>
              <a:defRPr/>
            </a:pP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2. ambiente y  espacio rural (</a:t>
            </a:r>
            <a:r>
              <a:rPr lang="es-ES_tradnl" sz="2000" dirty="0" smtClean="0">
                <a:solidFill>
                  <a:srgbClr val="000090"/>
                </a:solidFill>
              </a:rPr>
              <a:t>empresas y AA.LL</a:t>
            </a: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 </a:t>
            </a:r>
            <a:r>
              <a:rPr lang="es-ES_tradnl" sz="2000" dirty="0" smtClean="0">
                <a:solidFill>
                  <a:srgbClr val="000090"/>
                </a:solidFill>
              </a:rPr>
              <a:t>para sostenibilidad)</a:t>
            </a:r>
            <a:endParaRPr kumimoji="0" lang="es-ES_tradnl" sz="2000" b="0" i="0" u="none" strike="noStrike" kern="1200" cap="none" spc="0" normalizeH="0" baseline="0" noProof="0" dirty="0" smtClean="0">
              <a:ln>
                <a:noFill/>
              </a:ln>
              <a:solidFill>
                <a:srgbClr val="00009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tabLst/>
              <a:defRPr/>
            </a:pP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3. calidad de vida y diversificación de la economía.</a:t>
            </a:r>
          </a:p>
          <a:p>
            <a:pPr marL="342900" marR="0" lvl="0" indent="-342900" algn="l" defTabSz="457200" rtl="0" eaLnBrk="1" fontAlgn="auto" latinLnBrk="0" hangingPunct="1">
              <a:lnSpc>
                <a:spcPct val="100000"/>
              </a:lnSpc>
              <a:spcBef>
                <a:spcPct val="20000"/>
              </a:spcBef>
              <a:spcAft>
                <a:spcPts val="1200"/>
              </a:spcAft>
              <a:buClrTx/>
              <a:buSzTx/>
              <a:tabLst/>
              <a:defRPr/>
            </a:pP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4. Programación Negociada (metodológico, según enfoque “Leader”, con recursos para AT)</a:t>
            </a:r>
          </a:p>
          <a:p>
            <a:pPr marL="342900" marR="0" lvl="0" indent="-342900" algn="l" defTabSz="457200" rtl="0" eaLnBrk="1" fontAlgn="auto" latinLnBrk="0" hangingPunct="1">
              <a:lnSpc>
                <a:spcPct val="100000"/>
              </a:lnSpc>
              <a:spcBef>
                <a:spcPct val="20000"/>
              </a:spcBef>
              <a:spcAft>
                <a:spcPts val="1200"/>
              </a:spcAft>
              <a:buClrTx/>
              <a:buSzTx/>
              <a:buFontTx/>
              <a:buNone/>
              <a:tabLst/>
              <a:defRPr/>
            </a:pPr>
            <a:r>
              <a:rPr kumimoji="0" lang="es-ES_tradnl" sz="2000" b="1" i="0" u="none" strike="noStrike" kern="1200" cap="none" spc="0" normalizeH="0" baseline="0" noProof="0" dirty="0" smtClean="0">
                <a:ln>
                  <a:noFill/>
                </a:ln>
                <a:solidFill>
                  <a:srgbClr val="000090"/>
                </a:solidFill>
                <a:effectLst/>
                <a:uLnTx/>
                <a:uFillTx/>
                <a:latin typeface="+mn-lt"/>
                <a:ea typeface="+mn-ea"/>
                <a:cs typeface="+mn-cs"/>
              </a:rPr>
              <a:t>Activadas/gestionadas </a:t>
            </a: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por: Región, Provincias y Grupos de Acción Local (público-privados).</a:t>
            </a:r>
          </a:p>
          <a:p>
            <a:pPr marL="342900" marR="0" lvl="0" indent="-342900" algn="l" defTabSz="457200" rtl="0" eaLnBrk="1" fontAlgn="auto" latinLnBrk="0" hangingPunct="1">
              <a:lnSpc>
                <a:spcPct val="100000"/>
              </a:lnSpc>
              <a:spcBef>
                <a:spcPct val="20000"/>
              </a:spcBef>
              <a:spcAft>
                <a:spcPts val="600"/>
              </a:spcAft>
              <a:buClrTx/>
              <a:buSzTx/>
              <a:buFontTx/>
              <a:buNone/>
              <a:tabLst/>
              <a:defRPr/>
            </a:pPr>
            <a:r>
              <a:rPr kumimoji="0" lang="es-ES_tradnl" sz="2000" b="1" i="0" u="none" strike="noStrike" kern="1200" cap="none" spc="0" normalizeH="0" baseline="0" noProof="0" dirty="0" smtClean="0">
                <a:ln>
                  <a:noFill/>
                </a:ln>
                <a:solidFill>
                  <a:srgbClr val="000090"/>
                </a:solidFill>
                <a:effectLst/>
                <a:uLnTx/>
                <a:uFillTx/>
                <a:latin typeface="+mn-lt"/>
                <a:ea typeface="+mn-ea"/>
                <a:cs typeface="+mn-cs"/>
              </a:rPr>
              <a:t>Llevadas a cabo mediante un sistema integrado</a:t>
            </a:r>
            <a:r>
              <a:rPr kumimoji="0" lang="es-ES_tradnl" sz="2000" b="1" i="0" u="none" strike="noStrike" kern="1200" cap="none" spc="0" normalizeH="0" noProof="0" dirty="0" smtClean="0">
                <a:ln>
                  <a:noFill/>
                </a:ln>
                <a:solidFill>
                  <a:srgbClr val="000090"/>
                </a:solidFill>
                <a:effectLst/>
                <a:uLnTx/>
                <a:uFillTx/>
                <a:latin typeface="+mn-lt"/>
                <a:ea typeface="+mn-ea"/>
                <a:cs typeface="+mn-cs"/>
              </a:rPr>
              <a:t> de acción pùblica </a:t>
            </a:r>
            <a:r>
              <a:rPr lang="es-ES_tradnl" sz="2000" b="1" dirty="0" smtClean="0">
                <a:solidFill>
                  <a:srgbClr val="000090"/>
                </a:solidFill>
              </a:rPr>
              <a:t>y privada</a:t>
            </a:r>
            <a:r>
              <a:rPr kumimoji="0" lang="es-ES_tradnl" sz="2000" b="1" i="0" u="none" strike="noStrike" kern="1200" cap="none" spc="0" normalizeH="0" baseline="0" noProof="0" dirty="0" smtClean="0">
                <a:ln>
                  <a:noFill/>
                </a:ln>
                <a:solidFill>
                  <a:srgbClr val="000090"/>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es-ES_tradnl" sz="2000" b="0" i="1" u="sng" strike="noStrike" kern="1200" cap="none" spc="0" normalizeH="0" baseline="0" noProof="0" dirty="0" smtClean="0">
                <a:ln>
                  <a:noFill/>
                </a:ln>
                <a:solidFill>
                  <a:srgbClr val="000090"/>
                </a:solidFill>
                <a:effectLst/>
                <a:uLnTx/>
                <a:uFillTx/>
                <a:latin typeface="+mn-lt"/>
                <a:ea typeface="+mn-ea"/>
                <a:cs typeface="+mn-cs"/>
              </a:rPr>
              <a:t>“Bandos”</a:t>
            </a: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 (licitaciones públicas, prioridad 1);</a:t>
            </a:r>
          </a:p>
          <a:p>
            <a:pPr marL="342900" marR="0" lvl="0" indent="-342900" algn="just"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con </a:t>
            </a:r>
            <a:r>
              <a:rPr kumimoji="0" lang="es-ES_tradnl" sz="2000" b="0" i="1" u="sng" strike="noStrike" kern="1200" cap="none" spc="0" normalizeH="0" baseline="0" noProof="0" dirty="0" smtClean="0">
                <a:ln>
                  <a:noFill/>
                </a:ln>
                <a:solidFill>
                  <a:srgbClr val="000090"/>
                </a:solidFill>
                <a:effectLst/>
                <a:uLnTx/>
                <a:uFillTx/>
                <a:latin typeface="+mn-lt"/>
                <a:ea typeface="+mn-ea"/>
                <a:cs typeface="+mn-cs"/>
              </a:rPr>
              <a:t>proyectos de actuación directa</a:t>
            </a: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 (sólo para 2 medidas de la prioridad 1);</a:t>
            </a:r>
          </a:p>
          <a:p>
            <a:pPr marL="342900" lvl="0" indent="-342900" algn="just">
              <a:spcBef>
                <a:spcPct val="20000"/>
              </a:spcBef>
              <a:buFont typeface="Wingdings" pitchFamily="2" charset="2"/>
              <a:buChar char="Ø"/>
            </a:pPr>
            <a:r>
              <a:rPr kumimoji="0" lang="es-ES_tradnl" sz="2000" b="0" i="0" u="none" strike="noStrike" kern="1200" cap="none" spc="0" normalizeH="0" baseline="0" noProof="0" dirty="0" smtClean="0">
                <a:ln>
                  <a:noFill/>
                </a:ln>
                <a:solidFill>
                  <a:srgbClr val="000090"/>
                </a:solidFill>
                <a:effectLst/>
                <a:uLnTx/>
                <a:uFillTx/>
                <a:latin typeface="+mn-lt"/>
                <a:ea typeface="+mn-ea"/>
                <a:cs typeface="+mn-cs"/>
              </a:rPr>
              <a:t>en Programación Negociada (prioridades 3 y 4): </a:t>
            </a:r>
            <a:r>
              <a:rPr lang="es-ES_tradnl" sz="2000" i="1" u="sng" dirty="0" smtClean="0">
                <a:solidFill>
                  <a:srgbClr val="000090"/>
                </a:solidFill>
              </a:rPr>
              <a:t>Pacto para el Desarrollo Local Integrado</a:t>
            </a:r>
            <a:r>
              <a:rPr lang="es-ES_tradnl" sz="2000" dirty="0" smtClean="0">
                <a:solidFill>
                  <a:srgbClr val="000090"/>
                </a:solidFill>
              </a:rPr>
              <a:t> </a:t>
            </a:r>
            <a:r>
              <a:rPr kumimoji="0" lang="es-ES_tradnl" sz="2000" i="0" u="none" strike="noStrike" kern="1200" cap="none" spc="0" normalizeH="0" baseline="0" noProof="0" dirty="0" smtClean="0">
                <a:ln>
                  <a:noFill/>
                </a:ln>
                <a:solidFill>
                  <a:srgbClr val="000090"/>
                </a:solidFill>
                <a:effectLst/>
                <a:uLnTx/>
                <a:uFillTx/>
                <a:latin typeface="+mn-lt"/>
                <a:ea typeface="+mn-ea"/>
                <a:cs typeface="+mn-cs"/>
              </a:rPr>
              <a:t>con beneficiarios públicos o colectivos para intervenciones en bienes de utilidad pública</a:t>
            </a:r>
          </a:p>
          <a:p>
            <a:pPr marL="342900" marR="0" lvl="0" indent="-342900" algn="just"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es-ES_tradnl" sz="2000" b="1" i="0" u="none" strike="noStrike" kern="1200" cap="none" spc="0" normalizeH="0" baseline="0" noProof="0" dirty="0" smtClean="0">
              <a:ln>
                <a:noFill/>
              </a:ln>
              <a:solidFill>
                <a:srgbClr val="00009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1421</TotalTime>
  <Words>4637</Words>
  <Application>Microsoft Macintosh PowerPoint</Application>
  <PresentationFormat>Presentazione su schermo (4:3)</PresentationFormat>
  <Paragraphs>323</Paragraphs>
  <Slides>36</Slides>
  <Notes>32</Notes>
  <HiddenSlides>0</HiddenSlides>
  <MMClips>0</MMClips>
  <ScaleCrop>false</ScaleCrop>
  <HeadingPairs>
    <vt:vector size="4" baseType="variant">
      <vt:variant>
        <vt:lpstr>Modello struttura</vt:lpstr>
      </vt:variant>
      <vt:variant>
        <vt:i4>1</vt:i4>
      </vt:variant>
      <vt:variant>
        <vt:lpstr>Titoli diapositive</vt:lpstr>
      </vt:variant>
      <vt:variant>
        <vt:i4>36</vt:i4>
      </vt:variant>
    </vt:vector>
  </HeadingPairs>
  <TitlesOfParts>
    <vt:vector size="37" baseType="lpstr">
      <vt:lpstr>Tema di Office</vt:lpstr>
      <vt:lpstr>Diapositiva 1</vt:lpstr>
      <vt:lpstr>Diapositiva 2</vt:lpstr>
      <vt:lpstr>Diapositiva 3</vt:lpstr>
      <vt:lpstr>Diapositiva 4</vt:lpstr>
      <vt:lpstr>Diapositiva 5</vt:lpstr>
      <vt:lpstr>Diapositiva 6</vt:lpstr>
      <vt:lpstr>Diapositiva 7</vt:lpstr>
      <vt:lpstr>Diapositiva 8</vt:lpstr>
      <vt:lpstr>FONDO UE DE DESARROLLO RURAL  (PSR) 2007-2013 El Pacto para el Desarrollo Local Integrado </vt:lpstr>
      <vt:lpstr>MEDIDAS DEL PACTO PARA EL DESARROLLO LOCAL INTEGRADO (ejemplos de acciones)</vt:lpstr>
      <vt:lpstr>Diapositiva 11</vt:lpstr>
      <vt:lpstr>La gobernanza del proceso: papel del sector publico</vt:lpstr>
      <vt:lpstr>Diapositiva 13</vt:lpstr>
      <vt:lpstr>Diapositiva 14</vt:lpstr>
      <vt:lpstr>El caso de Inglaterra: hitos en los procesos de cooperación público-privada</vt:lpstr>
      <vt:lpstr>Focus 1: Local Strategic Partnerships (Sociedades Estrategicas Locales, 2000 – 2011)</vt:lpstr>
      <vt:lpstr>Focus 2: los Local Area Agreements  (Acuerdos de Area locales, 2004-2011)</vt:lpstr>
      <vt:lpstr>Focus 3: La polìtica de las  City-Regions (àreas funcionales social y economicamente)</vt:lpstr>
      <vt:lpstr> Las Local Enterprises Partnership (LEP – Sociedades Empresariales Locales) </vt:lpstr>
      <vt:lpstr>Diapositiva 20</vt:lpstr>
      <vt:lpstr> Las 39 LEPs creadas </vt:lpstr>
      <vt:lpstr> Plan Economico Estrategico (SEP) </vt:lpstr>
      <vt:lpstr> El Regional Growth Fund </vt:lpstr>
      <vt:lpstr>Mas Fondos…</vt:lpstr>
      <vt:lpstr> Las Enterprise Zones (EZ - Zonas de Desarrollo Empresarial)  </vt:lpstr>
      <vt:lpstr>Diapositiva 26</vt:lpstr>
      <vt:lpstr> La LEP de Sheffield </vt:lpstr>
      <vt:lpstr>Diapositiva 28</vt:lpstr>
      <vt:lpstr> Las LEP generaron empleo?  </vt:lpstr>
      <vt:lpstr>  Gobernanza, hoy: presupuestos basados localmente para los Fondos Estructurales  </vt:lpstr>
      <vt:lpstr> El papel que se hipotiza para los  Gobiernos Locales  </vt:lpstr>
      <vt:lpstr>Diapositiva 32</vt:lpstr>
      <vt:lpstr>Referencias web</vt:lpstr>
      <vt:lpstr>Diapositiva 34</vt:lpstr>
      <vt:lpstr>GRACIAS  </vt:lpstr>
      <vt:lpstr>Diapositiva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StefanoMarani</dc:creator>
  <cp:lastModifiedBy>StefanoMarani</cp:lastModifiedBy>
  <cp:revision>186</cp:revision>
  <dcterms:created xsi:type="dcterms:W3CDTF">2015-03-15T15:11:49Z</dcterms:created>
  <dcterms:modified xsi:type="dcterms:W3CDTF">2015-03-15T15:32:55Z</dcterms:modified>
</cp:coreProperties>
</file>