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9" r:id="rId2"/>
  </p:sldMasterIdLst>
  <p:notesMasterIdLst>
    <p:notesMasterId r:id="rId44"/>
  </p:notesMasterIdLst>
  <p:handoutMasterIdLst>
    <p:handoutMasterId r:id="rId45"/>
  </p:handoutMasterIdLst>
  <p:sldIdLst>
    <p:sldId id="466" r:id="rId3"/>
    <p:sldId id="799" r:id="rId4"/>
    <p:sldId id="897" r:id="rId5"/>
    <p:sldId id="899" r:id="rId6"/>
    <p:sldId id="809" r:id="rId7"/>
    <p:sldId id="887" r:id="rId8"/>
    <p:sldId id="931" r:id="rId9"/>
    <p:sldId id="800" r:id="rId10"/>
    <p:sldId id="873" r:id="rId11"/>
    <p:sldId id="874" r:id="rId12"/>
    <p:sldId id="727" r:id="rId13"/>
    <p:sldId id="814" r:id="rId14"/>
    <p:sldId id="818" r:id="rId15"/>
    <p:sldId id="826" r:id="rId16"/>
    <p:sldId id="811" r:id="rId17"/>
    <p:sldId id="888" r:id="rId18"/>
    <p:sldId id="889" r:id="rId19"/>
    <p:sldId id="890" r:id="rId20"/>
    <p:sldId id="891" r:id="rId21"/>
    <p:sldId id="892" r:id="rId22"/>
    <p:sldId id="893" r:id="rId23"/>
    <p:sldId id="894" r:id="rId24"/>
    <p:sldId id="895" r:id="rId25"/>
    <p:sldId id="935" r:id="rId26"/>
    <p:sldId id="936" r:id="rId27"/>
    <p:sldId id="932" r:id="rId28"/>
    <p:sldId id="933" r:id="rId29"/>
    <p:sldId id="934" r:id="rId30"/>
    <p:sldId id="901" r:id="rId31"/>
    <p:sldId id="928" r:id="rId32"/>
    <p:sldId id="900" r:id="rId33"/>
    <p:sldId id="902" r:id="rId34"/>
    <p:sldId id="903" r:id="rId35"/>
    <p:sldId id="929" r:id="rId36"/>
    <p:sldId id="930" r:id="rId37"/>
    <p:sldId id="907" r:id="rId38"/>
    <p:sldId id="908" r:id="rId39"/>
    <p:sldId id="905" r:id="rId40"/>
    <p:sldId id="909" r:id="rId41"/>
    <p:sldId id="910" r:id="rId42"/>
    <p:sldId id="754" r:id="rId43"/>
  </p:sldIdLst>
  <p:sldSz cx="9144000" cy="6858000" type="screen4x3"/>
  <p:notesSz cx="6797675" cy="992822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6" userDrawn="1">
          <p15:clr>
            <a:srgbClr val="A4A3A4"/>
          </p15:clr>
        </p15:guide>
        <p15:guide id="2" pos="43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151" autoAdjust="0"/>
    <p:restoredTop sz="95405" autoAdjust="0"/>
  </p:normalViewPr>
  <p:slideViewPr>
    <p:cSldViewPr snapToGrid="0">
      <p:cViewPr varScale="1">
        <p:scale>
          <a:sx n="74" d="100"/>
          <a:sy n="74" d="100"/>
        </p:scale>
        <p:origin x="78" y="72"/>
      </p:cViewPr>
      <p:guideLst>
        <p:guide orient="horz" pos="1026"/>
        <p:guide pos="431"/>
      </p:guideLst>
    </p:cSldViewPr>
  </p:slideViewPr>
  <p:outlineViewPr>
    <p:cViewPr>
      <p:scale>
        <a:sx n="33" d="100"/>
        <a:sy n="33" d="100"/>
      </p:scale>
      <p:origin x="0" y="0"/>
    </p:cViewPr>
  </p:outlineViewPr>
  <p:notesTextViewPr>
    <p:cViewPr>
      <p:scale>
        <a:sx n="1" d="1"/>
        <a:sy n="1" d="1"/>
      </p:scale>
      <p:origin x="0" y="0"/>
    </p:cViewPr>
  </p:notesTextViewPr>
  <p:sorterViewPr>
    <p:cViewPr>
      <p:scale>
        <a:sx n="160" d="100"/>
        <a:sy n="160" d="100"/>
      </p:scale>
      <p:origin x="0" y="-10080"/>
    </p:cViewPr>
  </p:sorterViewPr>
  <p:notesViewPr>
    <p:cSldViewPr snapToGrid="0">
      <p:cViewPr varScale="1">
        <p:scale>
          <a:sx n="50" d="100"/>
          <a:sy n="50" d="100"/>
        </p:scale>
        <p:origin x="2886" y="5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2BD8D9-DF6B-4A85-892C-27FFE339F9C9}" type="doc">
      <dgm:prSet loTypeId="urn:microsoft.com/office/officeart/2005/8/layout/vList5" loCatId="list" qsTypeId="urn:microsoft.com/office/officeart/2005/8/quickstyle/simple1" qsCatId="simple" csTypeId="urn:microsoft.com/office/officeart/2005/8/colors/accent3_2" csCatId="accent3" phldr="1"/>
      <dgm:spPr/>
      <dgm:t>
        <a:bodyPr/>
        <a:lstStyle/>
        <a:p>
          <a:endParaRPr lang="es-PE"/>
        </a:p>
      </dgm:t>
    </dgm:pt>
    <dgm:pt modelId="{F8C41BEA-3A90-43BB-91C0-7AF188BB5D91}">
      <dgm:prSet phldrT="[Texto]" custT="1"/>
      <dgm:spPr/>
      <dgm:t>
        <a:bodyPr/>
        <a:lstStyle/>
        <a:p>
          <a:r>
            <a:rPr lang="es-PE" sz="1400" b="1" dirty="0"/>
            <a:t>LEY N° </a:t>
          </a:r>
          <a:r>
            <a:rPr lang="es-PE" sz="1400" b="1" dirty="0" smtClean="0"/>
            <a:t>30099 (2013)</a:t>
          </a:r>
          <a:endParaRPr lang="es-PE" sz="1400" b="1" dirty="0"/>
        </a:p>
        <a:p>
          <a:r>
            <a:rPr lang="es-PE" sz="1400" dirty="0"/>
            <a:t>Ley de Fortalecimiento de la Responsabilidad y Transparencia Fiscal </a:t>
          </a:r>
        </a:p>
      </dgm:t>
    </dgm:pt>
    <dgm:pt modelId="{3582D155-E0B3-4577-812F-1738C40FECF0}" type="parTrans" cxnId="{9D558676-D6C1-4B29-BA28-C0D7D8B4CC29}">
      <dgm:prSet/>
      <dgm:spPr/>
      <dgm:t>
        <a:bodyPr/>
        <a:lstStyle/>
        <a:p>
          <a:endParaRPr lang="es-PE"/>
        </a:p>
      </dgm:t>
    </dgm:pt>
    <dgm:pt modelId="{6F4998CD-FA1B-472A-807E-5C467FC8C4F7}" type="sibTrans" cxnId="{9D558676-D6C1-4B29-BA28-C0D7D8B4CC29}">
      <dgm:prSet/>
      <dgm:spPr/>
      <dgm:t>
        <a:bodyPr/>
        <a:lstStyle/>
        <a:p>
          <a:endParaRPr lang="es-PE"/>
        </a:p>
      </dgm:t>
    </dgm:pt>
    <dgm:pt modelId="{A07FB083-5C20-4D6E-ABE6-489992F20B6A}">
      <dgm:prSet custT="1"/>
      <dgm:spPr/>
      <dgm:t>
        <a:bodyPr/>
        <a:lstStyle/>
        <a:p>
          <a:r>
            <a:rPr lang="es-PE" sz="1400" b="1" dirty="0"/>
            <a:t>DECRETO SUPREMO </a:t>
          </a:r>
          <a:r>
            <a:rPr lang="es-PE" sz="1400" b="1" dirty="0" smtClean="0"/>
            <a:t>N° 104-2014-EF </a:t>
          </a:r>
          <a:endParaRPr lang="es-PE" sz="1400" b="1" dirty="0"/>
        </a:p>
        <a:p>
          <a:r>
            <a:rPr lang="es-PE" sz="1400" dirty="0"/>
            <a:t>Reglamento de la Ley N° 30099 </a:t>
          </a:r>
        </a:p>
      </dgm:t>
    </dgm:pt>
    <dgm:pt modelId="{61977562-C191-478E-9B24-AFF9D4F1696C}" type="parTrans" cxnId="{4A20CDEB-9B29-47B5-B727-FD59D39AE088}">
      <dgm:prSet/>
      <dgm:spPr/>
      <dgm:t>
        <a:bodyPr/>
        <a:lstStyle/>
        <a:p>
          <a:endParaRPr lang="es-PE"/>
        </a:p>
      </dgm:t>
    </dgm:pt>
    <dgm:pt modelId="{06BDF0A6-7BD1-4A9B-8980-A184A37ACA97}" type="sibTrans" cxnId="{4A20CDEB-9B29-47B5-B727-FD59D39AE088}">
      <dgm:prSet/>
      <dgm:spPr/>
      <dgm:t>
        <a:bodyPr/>
        <a:lstStyle/>
        <a:p>
          <a:endParaRPr lang="es-PE"/>
        </a:p>
      </dgm:t>
    </dgm:pt>
    <dgm:pt modelId="{0E2FED5A-7C31-4B87-93E0-38406FADCAEC}">
      <dgm:prSet custT="1"/>
      <dgm:spPr/>
      <dgm:t>
        <a:bodyPr/>
        <a:lstStyle/>
        <a:p>
          <a:pPr defTabSz="622300">
            <a:lnSpc>
              <a:spcPct val="90000"/>
            </a:lnSpc>
            <a:spcBef>
              <a:spcPct val="0"/>
            </a:spcBef>
            <a:spcAft>
              <a:spcPct val="35000"/>
            </a:spcAft>
          </a:pPr>
          <a:endParaRPr lang="es-PE" sz="1400" b="1" dirty="0" smtClean="0"/>
        </a:p>
        <a:p>
          <a:pPr defTabSz="622300">
            <a:lnSpc>
              <a:spcPct val="90000"/>
            </a:lnSpc>
            <a:spcBef>
              <a:spcPct val="0"/>
            </a:spcBef>
            <a:spcAft>
              <a:spcPct val="35000"/>
            </a:spcAft>
          </a:pPr>
          <a:r>
            <a:rPr lang="es-PE" sz="1400" b="1" dirty="0" smtClean="0"/>
            <a:t>LEY </a:t>
          </a:r>
          <a:r>
            <a:rPr lang="es-PE" sz="1400" b="1" dirty="0"/>
            <a:t>N° </a:t>
          </a:r>
          <a:r>
            <a:rPr lang="es-PE" sz="1400" b="1" dirty="0" smtClean="0"/>
            <a:t>30281 (2014)</a:t>
          </a:r>
        </a:p>
        <a:p>
          <a:pPr defTabSz="622300">
            <a:lnSpc>
              <a:spcPct val="90000"/>
            </a:lnSpc>
            <a:spcBef>
              <a:spcPct val="0"/>
            </a:spcBef>
            <a:spcAft>
              <a:spcPct val="35000"/>
            </a:spcAft>
          </a:pPr>
          <a:r>
            <a:rPr lang="es-PE" sz="1400" dirty="0" smtClean="0"/>
            <a:t>Ley </a:t>
          </a:r>
          <a:r>
            <a:rPr lang="es-PE" sz="1400" dirty="0"/>
            <a:t>de Presupuesto del Sector Público para el Año Fiscal </a:t>
          </a:r>
          <a:r>
            <a:rPr lang="es-PE" sz="1400" dirty="0" smtClean="0"/>
            <a:t>2015</a:t>
          </a:r>
          <a:r>
            <a:rPr lang="es-PE" sz="1400" b="1" dirty="0" smtClean="0"/>
            <a:t> (TDCM)</a:t>
          </a:r>
        </a:p>
        <a:p>
          <a:pPr defTabSz="622300">
            <a:lnSpc>
              <a:spcPct val="90000"/>
            </a:lnSpc>
            <a:spcBef>
              <a:spcPct val="0"/>
            </a:spcBef>
            <a:spcAft>
              <a:spcPct val="35000"/>
            </a:spcAft>
          </a:pPr>
          <a:endParaRPr lang="es-PE" sz="1400" dirty="0"/>
        </a:p>
      </dgm:t>
    </dgm:pt>
    <dgm:pt modelId="{05827999-9299-4D8B-9118-0E8107C40EFD}" type="parTrans" cxnId="{6EA66407-2CCF-469A-8CDC-827525E18EEE}">
      <dgm:prSet/>
      <dgm:spPr/>
      <dgm:t>
        <a:bodyPr/>
        <a:lstStyle/>
        <a:p>
          <a:endParaRPr lang="es-PE"/>
        </a:p>
      </dgm:t>
    </dgm:pt>
    <dgm:pt modelId="{C4AB6724-E314-4071-92FD-365E3993D635}" type="sibTrans" cxnId="{6EA66407-2CCF-469A-8CDC-827525E18EEE}">
      <dgm:prSet/>
      <dgm:spPr/>
      <dgm:t>
        <a:bodyPr/>
        <a:lstStyle/>
        <a:p>
          <a:endParaRPr lang="es-PE"/>
        </a:p>
      </dgm:t>
    </dgm:pt>
    <dgm:pt modelId="{F5091924-88B8-46CD-8EF9-C6D5E332C69F}">
      <dgm:prSet custT="1"/>
      <dgm:spPr/>
      <dgm:t>
        <a:bodyPr/>
        <a:lstStyle/>
        <a:p>
          <a:pPr algn="just"/>
          <a:r>
            <a:rPr lang="es-PE" sz="1400" dirty="0" smtClean="0"/>
            <a:t>Reglas fiscales, presentación del Informe Multianual de Gestión Fiscal (04 Dic. 2014).</a:t>
          </a:r>
          <a:endParaRPr lang="es-PE" sz="1400" dirty="0"/>
        </a:p>
      </dgm:t>
    </dgm:pt>
    <dgm:pt modelId="{6E04ABDE-2228-4147-BEFD-6D61CB3F6A05}" type="parTrans" cxnId="{CB25FA45-F0C8-45EF-9C19-31FD68A61614}">
      <dgm:prSet/>
      <dgm:spPr/>
      <dgm:t>
        <a:bodyPr/>
        <a:lstStyle/>
        <a:p>
          <a:endParaRPr lang="es-PE"/>
        </a:p>
      </dgm:t>
    </dgm:pt>
    <dgm:pt modelId="{1554429E-1ABD-443A-BD9F-5352AFB54743}" type="sibTrans" cxnId="{CB25FA45-F0C8-45EF-9C19-31FD68A61614}">
      <dgm:prSet/>
      <dgm:spPr/>
      <dgm:t>
        <a:bodyPr/>
        <a:lstStyle/>
        <a:p>
          <a:endParaRPr lang="es-PE"/>
        </a:p>
      </dgm:t>
    </dgm:pt>
    <dgm:pt modelId="{0C85A47B-64DB-4C52-932C-A7242F8D673D}">
      <dgm:prSet custT="1"/>
      <dgm:spPr/>
      <dgm:t>
        <a:bodyPr/>
        <a:lstStyle/>
        <a:p>
          <a:pPr algn="just"/>
          <a:r>
            <a:rPr lang="es-PE" sz="1400" dirty="0" smtClean="0"/>
            <a:t>Reglamento de la Ley de Fortalecimiento de la Responsabilidad y Transparencia Fiscal (Ley N° 30099).</a:t>
          </a:r>
          <a:endParaRPr lang="es-PE" sz="1400" dirty="0"/>
        </a:p>
      </dgm:t>
    </dgm:pt>
    <dgm:pt modelId="{43DFA86E-1E47-4E4C-B20D-0B5B22B25C61}" type="parTrans" cxnId="{4D708710-3AAA-46DC-AE4C-A1CEF7E520A7}">
      <dgm:prSet/>
      <dgm:spPr/>
      <dgm:t>
        <a:bodyPr/>
        <a:lstStyle/>
        <a:p>
          <a:endParaRPr lang="es-PE"/>
        </a:p>
      </dgm:t>
    </dgm:pt>
    <dgm:pt modelId="{EBDC7BF2-00FB-4D4C-848A-91337EB520F9}" type="sibTrans" cxnId="{4D708710-3AAA-46DC-AE4C-A1CEF7E520A7}">
      <dgm:prSet/>
      <dgm:spPr/>
      <dgm:t>
        <a:bodyPr/>
        <a:lstStyle/>
        <a:p>
          <a:endParaRPr lang="es-PE"/>
        </a:p>
      </dgm:t>
    </dgm:pt>
    <dgm:pt modelId="{C0B72F69-F187-425A-A220-E147054C6AA9}">
      <dgm:prSet custT="1"/>
      <dgm:spPr/>
      <dgm:t>
        <a:bodyPr/>
        <a:lstStyle/>
        <a:p>
          <a:pPr algn="just"/>
          <a:r>
            <a:rPr lang="es-PE" sz="1400" dirty="0" smtClean="0"/>
            <a:t>Administración prudente, responsable, transparente y predecible de las finanzas públicas, a fin de mantener el crecimiento económico del país, que sustituye a la Ley N° 27245, Ley de Prudencia y Transparencia Fiscal de 1999, y sus modificatorias. </a:t>
          </a:r>
          <a:endParaRPr lang="es-PE" sz="1400" dirty="0"/>
        </a:p>
      </dgm:t>
    </dgm:pt>
    <dgm:pt modelId="{DA5A79EB-F48A-4CE7-B1BD-014519A6B801}" type="parTrans" cxnId="{3FB15B10-E425-401B-A64C-D1D6EECAEE92}">
      <dgm:prSet/>
      <dgm:spPr/>
      <dgm:t>
        <a:bodyPr/>
        <a:lstStyle/>
        <a:p>
          <a:endParaRPr lang="es-PE"/>
        </a:p>
      </dgm:t>
    </dgm:pt>
    <dgm:pt modelId="{98E7C965-E681-4230-BC06-6A96DEC7ECB6}" type="sibTrans" cxnId="{3FB15B10-E425-401B-A64C-D1D6EECAEE92}">
      <dgm:prSet/>
      <dgm:spPr/>
      <dgm:t>
        <a:bodyPr/>
        <a:lstStyle/>
        <a:p>
          <a:endParaRPr lang="es-PE"/>
        </a:p>
      </dgm:t>
    </dgm:pt>
    <dgm:pt modelId="{778FC868-A473-4496-9889-47ED0013EDD7}">
      <dgm:prSet custT="1"/>
      <dgm:spPr/>
      <dgm:t>
        <a:bodyPr/>
        <a:lstStyle/>
        <a:p>
          <a:r>
            <a:rPr lang="es-PE" sz="1400" b="1" dirty="0" smtClean="0"/>
            <a:t>RM N° 432-2014-EF/15</a:t>
          </a:r>
        </a:p>
        <a:p>
          <a:r>
            <a:rPr lang="es-PE" sz="1400" dirty="0" smtClean="0"/>
            <a:t>Metodología de las metas de convergencia</a:t>
          </a:r>
          <a:endParaRPr lang="es-PE" sz="1400" dirty="0"/>
        </a:p>
      </dgm:t>
    </dgm:pt>
    <dgm:pt modelId="{AFBA8953-B96A-4F58-BD71-D0C814BCD042}" type="parTrans" cxnId="{999B6221-30B8-4B23-AFB2-53CB1F7AF3F2}">
      <dgm:prSet/>
      <dgm:spPr/>
      <dgm:t>
        <a:bodyPr/>
        <a:lstStyle/>
        <a:p>
          <a:endParaRPr lang="es-PE"/>
        </a:p>
      </dgm:t>
    </dgm:pt>
    <dgm:pt modelId="{FC21EAC5-5AC7-4A6E-937B-523389E884BB}" type="sibTrans" cxnId="{999B6221-30B8-4B23-AFB2-53CB1F7AF3F2}">
      <dgm:prSet/>
      <dgm:spPr/>
      <dgm:t>
        <a:bodyPr/>
        <a:lstStyle/>
        <a:p>
          <a:endParaRPr lang="es-PE"/>
        </a:p>
      </dgm:t>
    </dgm:pt>
    <dgm:pt modelId="{5B73BF9A-FBE8-454F-ADC0-A4FFB1B648E0}">
      <dgm:prSet custT="1"/>
      <dgm:spPr/>
      <dgm:t>
        <a:bodyPr/>
        <a:lstStyle/>
        <a:p>
          <a:pPr algn="just"/>
          <a:r>
            <a:rPr lang="es-PE" sz="1400" dirty="0" smtClean="0"/>
            <a:t>Metodología de cálculo de las metas de convergencia (30 Dic. 2014).</a:t>
          </a:r>
          <a:endParaRPr lang="es-PE" sz="1400" dirty="0"/>
        </a:p>
      </dgm:t>
    </dgm:pt>
    <dgm:pt modelId="{D36CD31E-3304-49F8-9449-D1EE1E1B65C8}" type="parTrans" cxnId="{CA6F5ABC-F856-4720-B155-69DB68E189F3}">
      <dgm:prSet/>
      <dgm:spPr/>
      <dgm:t>
        <a:bodyPr/>
        <a:lstStyle/>
        <a:p>
          <a:endParaRPr lang="es-PE"/>
        </a:p>
      </dgm:t>
    </dgm:pt>
    <dgm:pt modelId="{38495190-7AF4-4ABE-8058-B022399EB2BA}" type="sibTrans" cxnId="{CA6F5ABC-F856-4720-B155-69DB68E189F3}">
      <dgm:prSet/>
      <dgm:spPr/>
      <dgm:t>
        <a:bodyPr/>
        <a:lstStyle/>
        <a:p>
          <a:endParaRPr lang="es-PE"/>
        </a:p>
      </dgm:t>
    </dgm:pt>
    <dgm:pt modelId="{19D65817-3001-4659-8A13-6C088D519709}" type="pres">
      <dgm:prSet presAssocID="{8E2BD8D9-DF6B-4A85-892C-27FFE339F9C9}" presName="Name0" presStyleCnt="0">
        <dgm:presLayoutVars>
          <dgm:dir/>
          <dgm:animLvl val="lvl"/>
          <dgm:resizeHandles val="exact"/>
        </dgm:presLayoutVars>
      </dgm:prSet>
      <dgm:spPr/>
      <dgm:t>
        <a:bodyPr/>
        <a:lstStyle/>
        <a:p>
          <a:endParaRPr lang="es-PE"/>
        </a:p>
      </dgm:t>
    </dgm:pt>
    <dgm:pt modelId="{559F396F-6C16-4FA6-82F9-BE28819BD977}" type="pres">
      <dgm:prSet presAssocID="{F8C41BEA-3A90-43BB-91C0-7AF188BB5D91}" presName="linNode" presStyleCnt="0"/>
      <dgm:spPr/>
      <dgm:t>
        <a:bodyPr/>
        <a:lstStyle/>
        <a:p>
          <a:endParaRPr lang="es-PE"/>
        </a:p>
      </dgm:t>
    </dgm:pt>
    <dgm:pt modelId="{76ADC285-A1B2-4924-8812-AE515D5DBF41}" type="pres">
      <dgm:prSet presAssocID="{F8C41BEA-3A90-43BB-91C0-7AF188BB5D91}" presName="parentText" presStyleLbl="node1" presStyleIdx="0" presStyleCnt="4">
        <dgm:presLayoutVars>
          <dgm:chMax val="1"/>
          <dgm:bulletEnabled val="1"/>
        </dgm:presLayoutVars>
      </dgm:prSet>
      <dgm:spPr/>
      <dgm:t>
        <a:bodyPr/>
        <a:lstStyle/>
        <a:p>
          <a:endParaRPr lang="es-PE"/>
        </a:p>
      </dgm:t>
    </dgm:pt>
    <dgm:pt modelId="{F5F908DA-455D-4FCB-8D40-851445587861}" type="pres">
      <dgm:prSet presAssocID="{F8C41BEA-3A90-43BB-91C0-7AF188BB5D91}" presName="descendantText" presStyleLbl="alignAccFollowNode1" presStyleIdx="0" presStyleCnt="4" custScaleY="126781" custLinFactNeighborX="5299" custLinFactNeighborY="-2193">
        <dgm:presLayoutVars>
          <dgm:bulletEnabled val="1"/>
        </dgm:presLayoutVars>
      </dgm:prSet>
      <dgm:spPr/>
      <dgm:t>
        <a:bodyPr/>
        <a:lstStyle/>
        <a:p>
          <a:endParaRPr lang="es-PE"/>
        </a:p>
      </dgm:t>
    </dgm:pt>
    <dgm:pt modelId="{81AC38D9-1B0C-4681-B149-C9BD815B5E20}" type="pres">
      <dgm:prSet presAssocID="{6F4998CD-FA1B-472A-807E-5C467FC8C4F7}" presName="sp" presStyleCnt="0"/>
      <dgm:spPr/>
      <dgm:t>
        <a:bodyPr/>
        <a:lstStyle/>
        <a:p>
          <a:endParaRPr lang="es-PE"/>
        </a:p>
      </dgm:t>
    </dgm:pt>
    <dgm:pt modelId="{1DFC36B8-8FA6-403F-800C-4FC349D07106}" type="pres">
      <dgm:prSet presAssocID="{A07FB083-5C20-4D6E-ABE6-489992F20B6A}" presName="linNode" presStyleCnt="0"/>
      <dgm:spPr/>
      <dgm:t>
        <a:bodyPr/>
        <a:lstStyle/>
        <a:p>
          <a:endParaRPr lang="es-PE"/>
        </a:p>
      </dgm:t>
    </dgm:pt>
    <dgm:pt modelId="{FFF72BDF-72FF-402D-BFED-52A904107867}" type="pres">
      <dgm:prSet presAssocID="{A07FB083-5C20-4D6E-ABE6-489992F20B6A}" presName="parentText" presStyleLbl="node1" presStyleIdx="1" presStyleCnt="4">
        <dgm:presLayoutVars>
          <dgm:chMax val="1"/>
          <dgm:bulletEnabled val="1"/>
        </dgm:presLayoutVars>
      </dgm:prSet>
      <dgm:spPr/>
      <dgm:t>
        <a:bodyPr/>
        <a:lstStyle/>
        <a:p>
          <a:endParaRPr lang="es-PE"/>
        </a:p>
      </dgm:t>
    </dgm:pt>
    <dgm:pt modelId="{D9FF064E-41ED-47EC-B507-17A2DA515423}" type="pres">
      <dgm:prSet presAssocID="{A07FB083-5C20-4D6E-ABE6-489992F20B6A}" presName="descendantText" presStyleLbl="alignAccFollowNode1" presStyleIdx="1" presStyleCnt="4">
        <dgm:presLayoutVars>
          <dgm:bulletEnabled val="1"/>
        </dgm:presLayoutVars>
      </dgm:prSet>
      <dgm:spPr/>
      <dgm:t>
        <a:bodyPr/>
        <a:lstStyle/>
        <a:p>
          <a:endParaRPr lang="es-PE"/>
        </a:p>
      </dgm:t>
    </dgm:pt>
    <dgm:pt modelId="{A8F9F6B1-400B-400D-96F0-5A6E80D0D442}" type="pres">
      <dgm:prSet presAssocID="{06BDF0A6-7BD1-4A9B-8980-A184A37ACA97}" presName="sp" presStyleCnt="0"/>
      <dgm:spPr/>
      <dgm:t>
        <a:bodyPr/>
        <a:lstStyle/>
        <a:p>
          <a:endParaRPr lang="es-PE"/>
        </a:p>
      </dgm:t>
    </dgm:pt>
    <dgm:pt modelId="{5769F753-BEA5-4672-AA66-C957C73741E9}" type="pres">
      <dgm:prSet presAssocID="{0E2FED5A-7C31-4B87-93E0-38406FADCAEC}" presName="linNode" presStyleCnt="0"/>
      <dgm:spPr/>
      <dgm:t>
        <a:bodyPr/>
        <a:lstStyle/>
        <a:p>
          <a:endParaRPr lang="es-PE"/>
        </a:p>
      </dgm:t>
    </dgm:pt>
    <dgm:pt modelId="{282DC4D5-BF88-4EC3-B54A-047A2D4D71CA}" type="pres">
      <dgm:prSet presAssocID="{0E2FED5A-7C31-4B87-93E0-38406FADCAEC}" presName="parentText" presStyleLbl="node1" presStyleIdx="2" presStyleCnt="4">
        <dgm:presLayoutVars>
          <dgm:chMax val="1"/>
          <dgm:bulletEnabled val="1"/>
        </dgm:presLayoutVars>
      </dgm:prSet>
      <dgm:spPr/>
      <dgm:t>
        <a:bodyPr/>
        <a:lstStyle/>
        <a:p>
          <a:endParaRPr lang="es-PE"/>
        </a:p>
      </dgm:t>
    </dgm:pt>
    <dgm:pt modelId="{25150747-3E0A-4F9B-A1FA-BC7E50E9F154}" type="pres">
      <dgm:prSet presAssocID="{0E2FED5A-7C31-4B87-93E0-38406FADCAEC}" presName="descendantText" presStyleLbl="alignAccFollowNode1" presStyleIdx="2" presStyleCnt="4" custLinFactNeighborY="0">
        <dgm:presLayoutVars>
          <dgm:bulletEnabled val="1"/>
        </dgm:presLayoutVars>
      </dgm:prSet>
      <dgm:spPr/>
      <dgm:t>
        <a:bodyPr/>
        <a:lstStyle/>
        <a:p>
          <a:endParaRPr lang="es-PE"/>
        </a:p>
      </dgm:t>
    </dgm:pt>
    <dgm:pt modelId="{08CC0A9F-4D1B-4077-9223-6B258D5FE263}" type="pres">
      <dgm:prSet presAssocID="{C4AB6724-E314-4071-92FD-365E3993D635}" presName="sp" presStyleCnt="0"/>
      <dgm:spPr/>
      <dgm:t>
        <a:bodyPr/>
        <a:lstStyle/>
        <a:p>
          <a:endParaRPr lang="es-PE"/>
        </a:p>
      </dgm:t>
    </dgm:pt>
    <dgm:pt modelId="{1B7356F6-4A9A-4D84-B259-5C89996E88BC}" type="pres">
      <dgm:prSet presAssocID="{778FC868-A473-4496-9889-47ED0013EDD7}" presName="linNode" presStyleCnt="0"/>
      <dgm:spPr/>
      <dgm:t>
        <a:bodyPr/>
        <a:lstStyle/>
        <a:p>
          <a:endParaRPr lang="es-PE"/>
        </a:p>
      </dgm:t>
    </dgm:pt>
    <dgm:pt modelId="{E224BEA0-67CE-4FBC-BBCB-FF496765A172}" type="pres">
      <dgm:prSet presAssocID="{778FC868-A473-4496-9889-47ED0013EDD7}" presName="parentText" presStyleLbl="node1" presStyleIdx="3" presStyleCnt="4">
        <dgm:presLayoutVars>
          <dgm:chMax val="1"/>
          <dgm:bulletEnabled val="1"/>
        </dgm:presLayoutVars>
      </dgm:prSet>
      <dgm:spPr/>
      <dgm:t>
        <a:bodyPr/>
        <a:lstStyle/>
        <a:p>
          <a:endParaRPr lang="es-PE"/>
        </a:p>
      </dgm:t>
    </dgm:pt>
    <dgm:pt modelId="{8785B91F-3881-4300-9277-3B6AB9EB279F}" type="pres">
      <dgm:prSet presAssocID="{778FC868-A473-4496-9889-47ED0013EDD7}" presName="descendantText" presStyleLbl="alignAccFollowNode1" presStyleIdx="3" presStyleCnt="4">
        <dgm:presLayoutVars>
          <dgm:bulletEnabled val="1"/>
        </dgm:presLayoutVars>
      </dgm:prSet>
      <dgm:spPr/>
      <dgm:t>
        <a:bodyPr/>
        <a:lstStyle/>
        <a:p>
          <a:endParaRPr lang="es-PE"/>
        </a:p>
      </dgm:t>
    </dgm:pt>
  </dgm:ptLst>
  <dgm:cxnLst>
    <dgm:cxn modelId="{4A20CDEB-9B29-47B5-B727-FD59D39AE088}" srcId="{8E2BD8D9-DF6B-4A85-892C-27FFE339F9C9}" destId="{A07FB083-5C20-4D6E-ABE6-489992F20B6A}" srcOrd="1" destOrd="0" parTransId="{61977562-C191-478E-9B24-AFF9D4F1696C}" sibTransId="{06BDF0A6-7BD1-4A9B-8980-A184A37ACA97}"/>
    <dgm:cxn modelId="{999B6221-30B8-4B23-AFB2-53CB1F7AF3F2}" srcId="{8E2BD8D9-DF6B-4A85-892C-27FFE339F9C9}" destId="{778FC868-A473-4496-9889-47ED0013EDD7}" srcOrd="3" destOrd="0" parTransId="{AFBA8953-B96A-4F58-BD71-D0C814BCD042}" sibTransId="{FC21EAC5-5AC7-4A6E-937B-523389E884BB}"/>
    <dgm:cxn modelId="{73EF843F-9E89-4932-8FB0-2429143D76AF}" type="presOf" srcId="{F8C41BEA-3A90-43BB-91C0-7AF188BB5D91}" destId="{76ADC285-A1B2-4924-8812-AE515D5DBF41}" srcOrd="0" destOrd="0" presId="urn:microsoft.com/office/officeart/2005/8/layout/vList5"/>
    <dgm:cxn modelId="{4D708710-3AAA-46DC-AE4C-A1CEF7E520A7}" srcId="{A07FB083-5C20-4D6E-ABE6-489992F20B6A}" destId="{0C85A47B-64DB-4C52-932C-A7242F8D673D}" srcOrd="0" destOrd="0" parTransId="{43DFA86E-1E47-4E4C-B20D-0B5B22B25C61}" sibTransId="{EBDC7BF2-00FB-4D4C-848A-91337EB520F9}"/>
    <dgm:cxn modelId="{9D558676-D6C1-4B29-BA28-C0D7D8B4CC29}" srcId="{8E2BD8D9-DF6B-4A85-892C-27FFE339F9C9}" destId="{F8C41BEA-3A90-43BB-91C0-7AF188BB5D91}" srcOrd="0" destOrd="0" parTransId="{3582D155-E0B3-4577-812F-1738C40FECF0}" sibTransId="{6F4998CD-FA1B-472A-807E-5C467FC8C4F7}"/>
    <dgm:cxn modelId="{D861EE15-BE99-40F8-A2AD-7072A9573A53}" type="presOf" srcId="{C0B72F69-F187-425A-A220-E147054C6AA9}" destId="{F5F908DA-455D-4FCB-8D40-851445587861}" srcOrd="0" destOrd="0" presId="urn:microsoft.com/office/officeart/2005/8/layout/vList5"/>
    <dgm:cxn modelId="{DFB8D59A-DC4A-493F-BCC8-0855D3E1CC06}" type="presOf" srcId="{8E2BD8D9-DF6B-4A85-892C-27FFE339F9C9}" destId="{19D65817-3001-4659-8A13-6C088D519709}" srcOrd="0" destOrd="0" presId="urn:microsoft.com/office/officeart/2005/8/layout/vList5"/>
    <dgm:cxn modelId="{8169CE33-57B1-488B-8D7C-8DE6FB383B97}" type="presOf" srcId="{A07FB083-5C20-4D6E-ABE6-489992F20B6A}" destId="{FFF72BDF-72FF-402D-BFED-52A904107867}" srcOrd="0" destOrd="0" presId="urn:microsoft.com/office/officeart/2005/8/layout/vList5"/>
    <dgm:cxn modelId="{9BAB7C5C-2509-4374-95FD-0305423EB40D}" type="presOf" srcId="{F5091924-88B8-46CD-8EF9-C6D5E332C69F}" destId="{25150747-3E0A-4F9B-A1FA-BC7E50E9F154}" srcOrd="0" destOrd="0" presId="urn:microsoft.com/office/officeart/2005/8/layout/vList5"/>
    <dgm:cxn modelId="{CA4A9DEC-BA92-4591-B938-DED50CF4E35B}" type="presOf" srcId="{0C85A47B-64DB-4C52-932C-A7242F8D673D}" destId="{D9FF064E-41ED-47EC-B507-17A2DA515423}" srcOrd="0" destOrd="0" presId="urn:microsoft.com/office/officeart/2005/8/layout/vList5"/>
    <dgm:cxn modelId="{6EA66407-2CCF-469A-8CDC-827525E18EEE}" srcId="{8E2BD8D9-DF6B-4A85-892C-27FFE339F9C9}" destId="{0E2FED5A-7C31-4B87-93E0-38406FADCAEC}" srcOrd="2" destOrd="0" parTransId="{05827999-9299-4D8B-9118-0E8107C40EFD}" sibTransId="{C4AB6724-E314-4071-92FD-365E3993D635}"/>
    <dgm:cxn modelId="{5DC7A1D3-DDCF-49D9-9C7B-0D945669BE2D}" type="presOf" srcId="{5B73BF9A-FBE8-454F-ADC0-A4FFB1B648E0}" destId="{8785B91F-3881-4300-9277-3B6AB9EB279F}" srcOrd="0" destOrd="0" presId="urn:microsoft.com/office/officeart/2005/8/layout/vList5"/>
    <dgm:cxn modelId="{CB25FA45-F0C8-45EF-9C19-31FD68A61614}" srcId="{0E2FED5A-7C31-4B87-93E0-38406FADCAEC}" destId="{F5091924-88B8-46CD-8EF9-C6D5E332C69F}" srcOrd="0" destOrd="0" parTransId="{6E04ABDE-2228-4147-BEFD-6D61CB3F6A05}" sibTransId="{1554429E-1ABD-443A-BD9F-5352AFB54743}"/>
    <dgm:cxn modelId="{87B1D83C-2E32-4E84-8B99-1598DF2487B0}" type="presOf" srcId="{778FC868-A473-4496-9889-47ED0013EDD7}" destId="{E224BEA0-67CE-4FBC-BBCB-FF496765A172}" srcOrd="0" destOrd="0" presId="urn:microsoft.com/office/officeart/2005/8/layout/vList5"/>
    <dgm:cxn modelId="{BE6953B5-9FF4-438D-B202-14E92E317B6A}" type="presOf" srcId="{0E2FED5A-7C31-4B87-93E0-38406FADCAEC}" destId="{282DC4D5-BF88-4EC3-B54A-047A2D4D71CA}" srcOrd="0" destOrd="0" presId="urn:microsoft.com/office/officeart/2005/8/layout/vList5"/>
    <dgm:cxn modelId="{3FB15B10-E425-401B-A64C-D1D6EECAEE92}" srcId="{F8C41BEA-3A90-43BB-91C0-7AF188BB5D91}" destId="{C0B72F69-F187-425A-A220-E147054C6AA9}" srcOrd="0" destOrd="0" parTransId="{DA5A79EB-F48A-4CE7-B1BD-014519A6B801}" sibTransId="{98E7C965-E681-4230-BC06-6A96DEC7ECB6}"/>
    <dgm:cxn modelId="{CA6F5ABC-F856-4720-B155-69DB68E189F3}" srcId="{778FC868-A473-4496-9889-47ED0013EDD7}" destId="{5B73BF9A-FBE8-454F-ADC0-A4FFB1B648E0}" srcOrd="0" destOrd="0" parTransId="{D36CD31E-3304-49F8-9449-D1EE1E1B65C8}" sibTransId="{38495190-7AF4-4ABE-8058-B022399EB2BA}"/>
    <dgm:cxn modelId="{F4671DBD-9211-4862-B1ED-962CF0E30BCE}" type="presParOf" srcId="{19D65817-3001-4659-8A13-6C088D519709}" destId="{559F396F-6C16-4FA6-82F9-BE28819BD977}" srcOrd="0" destOrd="0" presId="urn:microsoft.com/office/officeart/2005/8/layout/vList5"/>
    <dgm:cxn modelId="{6D38BC9F-51B1-46B6-A233-38328F0B34C3}" type="presParOf" srcId="{559F396F-6C16-4FA6-82F9-BE28819BD977}" destId="{76ADC285-A1B2-4924-8812-AE515D5DBF41}" srcOrd="0" destOrd="0" presId="urn:microsoft.com/office/officeart/2005/8/layout/vList5"/>
    <dgm:cxn modelId="{2DD326CD-8DAE-4FE2-93EC-DB420FB1AF25}" type="presParOf" srcId="{559F396F-6C16-4FA6-82F9-BE28819BD977}" destId="{F5F908DA-455D-4FCB-8D40-851445587861}" srcOrd="1" destOrd="0" presId="urn:microsoft.com/office/officeart/2005/8/layout/vList5"/>
    <dgm:cxn modelId="{1A22951E-8EC8-4332-857E-C80D513739B8}" type="presParOf" srcId="{19D65817-3001-4659-8A13-6C088D519709}" destId="{81AC38D9-1B0C-4681-B149-C9BD815B5E20}" srcOrd="1" destOrd="0" presId="urn:microsoft.com/office/officeart/2005/8/layout/vList5"/>
    <dgm:cxn modelId="{63C8FC29-C4A9-4FDF-9B68-998BA04FD65A}" type="presParOf" srcId="{19D65817-3001-4659-8A13-6C088D519709}" destId="{1DFC36B8-8FA6-403F-800C-4FC349D07106}" srcOrd="2" destOrd="0" presId="urn:microsoft.com/office/officeart/2005/8/layout/vList5"/>
    <dgm:cxn modelId="{668E20EC-9145-4043-9C02-E701D8F14ADD}" type="presParOf" srcId="{1DFC36B8-8FA6-403F-800C-4FC349D07106}" destId="{FFF72BDF-72FF-402D-BFED-52A904107867}" srcOrd="0" destOrd="0" presId="urn:microsoft.com/office/officeart/2005/8/layout/vList5"/>
    <dgm:cxn modelId="{0B7B5111-1341-4945-A4FE-B339925C8418}" type="presParOf" srcId="{1DFC36B8-8FA6-403F-800C-4FC349D07106}" destId="{D9FF064E-41ED-47EC-B507-17A2DA515423}" srcOrd="1" destOrd="0" presId="urn:microsoft.com/office/officeart/2005/8/layout/vList5"/>
    <dgm:cxn modelId="{84997265-EEB9-49F8-9540-3798908ACEDE}" type="presParOf" srcId="{19D65817-3001-4659-8A13-6C088D519709}" destId="{A8F9F6B1-400B-400D-96F0-5A6E80D0D442}" srcOrd="3" destOrd="0" presId="urn:microsoft.com/office/officeart/2005/8/layout/vList5"/>
    <dgm:cxn modelId="{B20FB071-4513-4A3C-B71F-0656C4A7B678}" type="presParOf" srcId="{19D65817-3001-4659-8A13-6C088D519709}" destId="{5769F753-BEA5-4672-AA66-C957C73741E9}" srcOrd="4" destOrd="0" presId="urn:microsoft.com/office/officeart/2005/8/layout/vList5"/>
    <dgm:cxn modelId="{198D6854-0986-4A8B-B3B4-EB5911DF5B7C}" type="presParOf" srcId="{5769F753-BEA5-4672-AA66-C957C73741E9}" destId="{282DC4D5-BF88-4EC3-B54A-047A2D4D71CA}" srcOrd="0" destOrd="0" presId="urn:microsoft.com/office/officeart/2005/8/layout/vList5"/>
    <dgm:cxn modelId="{A8464B90-E75F-4625-8836-3ECCB7185ACD}" type="presParOf" srcId="{5769F753-BEA5-4672-AA66-C957C73741E9}" destId="{25150747-3E0A-4F9B-A1FA-BC7E50E9F154}" srcOrd="1" destOrd="0" presId="urn:microsoft.com/office/officeart/2005/8/layout/vList5"/>
    <dgm:cxn modelId="{1BEB58BC-2CC8-4C4F-85C9-EE492CE4CB5B}" type="presParOf" srcId="{19D65817-3001-4659-8A13-6C088D519709}" destId="{08CC0A9F-4D1B-4077-9223-6B258D5FE263}" srcOrd="5" destOrd="0" presId="urn:microsoft.com/office/officeart/2005/8/layout/vList5"/>
    <dgm:cxn modelId="{9C6821C3-2731-49E9-B791-543898C51A0E}" type="presParOf" srcId="{19D65817-3001-4659-8A13-6C088D519709}" destId="{1B7356F6-4A9A-4D84-B259-5C89996E88BC}" srcOrd="6" destOrd="0" presId="urn:microsoft.com/office/officeart/2005/8/layout/vList5"/>
    <dgm:cxn modelId="{CE3A86D2-5DA9-408B-915E-AA2574D3A273}" type="presParOf" srcId="{1B7356F6-4A9A-4D84-B259-5C89996E88BC}" destId="{E224BEA0-67CE-4FBC-BBCB-FF496765A172}" srcOrd="0" destOrd="0" presId="urn:microsoft.com/office/officeart/2005/8/layout/vList5"/>
    <dgm:cxn modelId="{9F44FD23-9D87-4C48-972A-62451D21E890}" type="presParOf" srcId="{1B7356F6-4A9A-4D84-B259-5C89996E88BC}" destId="{8785B91F-3881-4300-9277-3B6AB9EB279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033AF9-759A-464C-B48A-BF850C1ACE16}"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s-PE"/>
        </a:p>
      </dgm:t>
    </dgm:pt>
    <dgm:pt modelId="{58C54CE7-C466-4462-826A-AA5628339CD2}">
      <dgm:prSet phldrT="[Texto]" custT="1"/>
      <dgm:spPr>
        <a:solidFill>
          <a:schemeClr val="accent3">
            <a:lumMod val="50000"/>
          </a:schemeClr>
        </a:solidFill>
      </dgm:spPr>
      <dgm:t>
        <a:bodyPr/>
        <a:lstStyle/>
        <a:p>
          <a:pPr algn="l"/>
          <a:r>
            <a:rPr lang="es-PE" sz="1600" b="1" dirty="0" smtClean="0">
              <a:latin typeface="+mn-lt"/>
            </a:rPr>
            <a:t>La Ejecución y formulación del presupuesto.</a:t>
          </a:r>
          <a:endParaRPr lang="es-PE" sz="1600" b="1" dirty="0">
            <a:latin typeface="+mn-lt"/>
          </a:endParaRPr>
        </a:p>
      </dgm:t>
    </dgm:pt>
    <dgm:pt modelId="{48639A9F-DD6E-4FDC-850B-C08AAE996A5A}" type="parTrans" cxnId="{9EB8614B-EAB4-4758-A954-839A31E05E59}">
      <dgm:prSet/>
      <dgm:spPr/>
      <dgm:t>
        <a:bodyPr/>
        <a:lstStyle/>
        <a:p>
          <a:endParaRPr lang="es-PE" sz="1600">
            <a:latin typeface="Book Antiqua" panose="02040602050305030304" pitchFamily="18" charset="0"/>
          </a:endParaRPr>
        </a:p>
      </dgm:t>
    </dgm:pt>
    <dgm:pt modelId="{F0BBAAB5-0034-47B3-9B4B-E48326C5F206}" type="sibTrans" cxnId="{9EB8614B-EAB4-4758-A954-839A31E05E59}">
      <dgm:prSet/>
      <dgm:spPr/>
      <dgm:t>
        <a:bodyPr/>
        <a:lstStyle/>
        <a:p>
          <a:endParaRPr lang="es-PE" sz="1600">
            <a:latin typeface="Book Antiqua" panose="02040602050305030304" pitchFamily="18" charset="0"/>
          </a:endParaRPr>
        </a:p>
      </dgm:t>
    </dgm:pt>
    <dgm:pt modelId="{296E1FBF-F1F4-4D70-AAE2-19979F42C765}">
      <dgm:prSet phldrT="[Texto]" custT="1"/>
      <dgm:spPr/>
      <dgm:t>
        <a:bodyPr/>
        <a:lstStyle/>
        <a:p>
          <a:pPr algn="just"/>
          <a:r>
            <a:rPr lang="es-PE" sz="1600" dirty="0" smtClean="0">
              <a:latin typeface="+mn-lt"/>
              <a:ea typeface="Times New Roman" panose="02020603050405020304" pitchFamily="18" charset="0"/>
              <a:cs typeface="Times New Roman" panose="02020603050405020304" pitchFamily="18" charset="0"/>
            </a:rPr>
            <a:t>Se deberán considerar las reglas fiscales establecidas en el Artículo 6° y  7° de la Ley N° 30099 para la ejecución </a:t>
          </a:r>
          <a:r>
            <a:rPr lang="es-PE" sz="1600" dirty="0" smtClean="0">
              <a:latin typeface="+mn-lt"/>
            </a:rPr>
            <a:t>del presupuesto del sector público del año fiscal 2015. </a:t>
          </a:r>
          <a:endParaRPr lang="es-PE" sz="1600" dirty="0">
            <a:latin typeface="+mn-lt"/>
          </a:endParaRPr>
        </a:p>
      </dgm:t>
    </dgm:pt>
    <dgm:pt modelId="{928AC01B-345C-4785-89D2-FC7A1D900C5D}" type="parTrans" cxnId="{2733DA5A-405B-48AE-9A41-9CACCD466184}">
      <dgm:prSet/>
      <dgm:spPr/>
      <dgm:t>
        <a:bodyPr/>
        <a:lstStyle/>
        <a:p>
          <a:endParaRPr lang="es-PE" sz="1600">
            <a:latin typeface="Book Antiqua" panose="02040602050305030304" pitchFamily="18" charset="0"/>
          </a:endParaRPr>
        </a:p>
      </dgm:t>
    </dgm:pt>
    <dgm:pt modelId="{BA7A9C6A-634C-43B0-A7D9-F940B566D24F}" type="sibTrans" cxnId="{2733DA5A-405B-48AE-9A41-9CACCD466184}">
      <dgm:prSet/>
      <dgm:spPr/>
      <dgm:t>
        <a:bodyPr/>
        <a:lstStyle/>
        <a:p>
          <a:endParaRPr lang="es-PE" sz="1600">
            <a:latin typeface="Book Antiqua" panose="02040602050305030304" pitchFamily="18" charset="0"/>
          </a:endParaRPr>
        </a:p>
      </dgm:t>
    </dgm:pt>
    <dgm:pt modelId="{7087FDEB-5862-47EF-B96F-C0BC0283E33C}" type="pres">
      <dgm:prSet presAssocID="{AB033AF9-759A-464C-B48A-BF850C1ACE16}" presName="Name0" presStyleCnt="0">
        <dgm:presLayoutVars>
          <dgm:dir/>
          <dgm:animLvl val="lvl"/>
          <dgm:resizeHandles val="exact"/>
        </dgm:presLayoutVars>
      </dgm:prSet>
      <dgm:spPr/>
      <dgm:t>
        <a:bodyPr/>
        <a:lstStyle/>
        <a:p>
          <a:endParaRPr lang="es-PE"/>
        </a:p>
      </dgm:t>
    </dgm:pt>
    <dgm:pt modelId="{FA3F95E0-2102-419D-9E30-4E813BBA812F}" type="pres">
      <dgm:prSet presAssocID="{58C54CE7-C466-4462-826A-AA5628339CD2}" presName="composite" presStyleCnt="0"/>
      <dgm:spPr/>
    </dgm:pt>
    <dgm:pt modelId="{546FBE82-CCE8-4F5C-815A-B0CA4F0DA984}" type="pres">
      <dgm:prSet presAssocID="{58C54CE7-C466-4462-826A-AA5628339CD2}" presName="parTx" presStyleLbl="node1" presStyleIdx="0" presStyleCnt="1" custScaleX="86615" custScaleY="71429" custLinFactNeighborX="-9638" custLinFactNeighborY="-27229">
        <dgm:presLayoutVars>
          <dgm:chMax val="0"/>
          <dgm:chPref val="0"/>
          <dgm:bulletEnabled val="1"/>
        </dgm:presLayoutVars>
      </dgm:prSet>
      <dgm:spPr/>
      <dgm:t>
        <a:bodyPr/>
        <a:lstStyle/>
        <a:p>
          <a:endParaRPr lang="es-PE"/>
        </a:p>
      </dgm:t>
    </dgm:pt>
    <dgm:pt modelId="{C841020F-FB3B-4763-BF79-197931ACBAA3}" type="pres">
      <dgm:prSet presAssocID="{58C54CE7-C466-4462-826A-AA5628339CD2}" presName="desTx" presStyleLbl="revTx" presStyleIdx="0" presStyleCnt="1" custScaleX="137634">
        <dgm:presLayoutVars>
          <dgm:bulletEnabled val="1"/>
        </dgm:presLayoutVars>
      </dgm:prSet>
      <dgm:spPr/>
      <dgm:t>
        <a:bodyPr/>
        <a:lstStyle/>
        <a:p>
          <a:endParaRPr lang="es-PE"/>
        </a:p>
      </dgm:t>
    </dgm:pt>
  </dgm:ptLst>
  <dgm:cxnLst>
    <dgm:cxn modelId="{B16C0246-058E-453B-BAB5-194A6D0FDAFA}" type="presOf" srcId="{58C54CE7-C466-4462-826A-AA5628339CD2}" destId="{546FBE82-CCE8-4F5C-815A-B0CA4F0DA984}" srcOrd="0" destOrd="0" presId="urn:microsoft.com/office/officeart/2005/8/layout/chevron1"/>
    <dgm:cxn modelId="{733373F2-39D7-47E8-A2B7-A1E60271F59A}" type="presOf" srcId="{AB033AF9-759A-464C-B48A-BF850C1ACE16}" destId="{7087FDEB-5862-47EF-B96F-C0BC0283E33C}" srcOrd="0" destOrd="0" presId="urn:microsoft.com/office/officeart/2005/8/layout/chevron1"/>
    <dgm:cxn modelId="{9EB8614B-EAB4-4758-A954-839A31E05E59}" srcId="{AB033AF9-759A-464C-B48A-BF850C1ACE16}" destId="{58C54CE7-C466-4462-826A-AA5628339CD2}" srcOrd="0" destOrd="0" parTransId="{48639A9F-DD6E-4FDC-850B-C08AAE996A5A}" sibTransId="{F0BBAAB5-0034-47B3-9B4B-E48326C5F206}"/>
    <dgm:cxn modelId="{E11B3A58-1B03-41F6-B383-FAC98A0FF54E}" type="presOf" srcId="{296E1FBF-F1F4-4D70-AAE2-19979F42C765}" destId="{C841020F-FB3B-4763-BF79-197931ACBAA3}" srcOrd="0" destOrd="0" presId="urn:microsoft.com/office/officeart/2005/8/layout/chevron1"/>
    <dgm:cxn modelId="{2733DA5A-405B-48AE-9A41-9CACCD466184}" srcId="{58C54CE7-C466-4462-826A-AA5628339CD2}" destId="{296E1FBF-F1F4-4D70-AAE2-19979F42C765}" srcOrd="0" destOrd="0" parTransId="{928AC01B-345C-4785-89D2-FC7A1D900C5D}" sibTransId="{BA7A9C6A-634C-43B0-A7D9-F940B566D24F}"/>
    <dgm:cxn modelId="{B27E3B52-4321-4D55-B855-C365A8C1A1CC}" type="presParOf" srcId="{7087FDEB-5862-47EF-B96F-C0BC0283E33C}" destId="{FA3F95E0-2102-419D-9E30-4E813BBA812F}" srcOrd="0" destOrd="0" presId="urn:microsoft.com/office/officeart/2005/8/layout/chevron1"/>
    <dgm:cxn modelId="{88866774-4A7B-4BE8-9BF5-F9EB8ED928BB}" type="presParOf" srcId="{FA3F95E0-2102-419D-9E30-4E813BBA812F}" destId="{546FBE82-CCE8-4F5C-815A-B0CA4F0DA984}" srcOrd="0" destOrd="0" presId="urn:microsoft.com/office/officeart/2005/8/layout/chevron1"/>
    <dgm:cxn modelId="{66CC2E39-84FA-4E36-A9E1-6F3588DDD310}" type="presParOf" srcId="{FA3F95E0-2102-419D-9E30-4E813BBA812F}" destId="{C841020F-FB3B-4763-BF79-197931ACBAA3}" srcOrd="1"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60" cy="496412"/>
          </a:xfrm>
          <a:prstGeom prst="rect">
            <a:avLst/>
          </a:prstGeom>
        </p:spPr>
        <p:txBody>
          <a:bodyPr vert="horz" lIns="92117" tIns="46058" rIns="92117" bIns="46058" rtlCol="0"/>
          <a:lstStyle>
            <a:lvl1pPr algn="l">
              <a:defRPr sz="1200"/>
            </a:lvl1pPr>
          </a:lstStyle>
          <a:p>
            <a:endParaRPr lang="es-PE"/>
          </a:p>
        </p:txBody>
      </p:sp>
      <p:sp>
        <p:nvSpPr>
          <p:cNvPr id="3" name="2 Marcador de fecha"/>
          <p:cNvSpPr>
            <a:spLocks noGrp="1"/>
          </p:cNvSpPr>
          <p:nvPr>
            <p:ph type="dt" sz="quarter" idx="1"/>
          </p:nvPr>
        </p:nvSpPr>
        <p:spPr>
          <a:xfrm>
            <a:off x="3850442" y="0"/>
            <a:ext cx="2945660" cy="496412"/>
          </a:xfrm>
          <a:prstGeom prst="rect">
            <a:avLst/>
          </a:prstGeom>
        </p:spPr>
        <p:txBody>
          <a:bodyPr vert="horz" lIns="92117" tIns="46058" rIns="92117" bIns="46058" rtlCol="0"/>
          <a:lstStyle>
            <a:lvl1pPr algn="r">
              <a:defRPr sz="1200"/>
            </a:lvl1pPr>
          </a:lstStyle>
          <a:p>
            <a:fld id="{766392CC-94A4-4E97-9CC2-D8FB2712B388}" type="datetimeFigureOut">
              <a:rPr lang="es-PE" smtClean="0"/>
              <a:pPr/>
              <a:t>01/06/2015</a:t>
            </a:fld>
            <a:endParaRPr lang="es-PE"/>
          </a:p>
        </p:txBody>
      </p:sp>
      <p:sp>
        <p:nvSpPr>
          <p:cNvPr id="4" name="3 Marcador de pie de página"/>
          <p:cNvSpPr>
            <a:spLocks noGrp="1"/>
          </p:cNvSpPr>
          <p:nvPr>
            <p:ph type="ftr" sz="quarter" idx="2"/>
          </p:nvPr>
        </p:nvSpPr>
        <p:spPr>
          <a:xfrm>
            <a:off x="0" y="9430090"/>
            <a:ext cx="2945660" cy="496412"/>
          </a:xfrm>
          <a:prstGeom prst="rect">
            <a:avLst/>
          </a:prstGeom>
        </p:spPr>
        <p:txBody>
          <a:bodyPr vert="horz" lIns="92117" tIns="46058" rIns="92117" bIns="46058" rtlCol="0" anchor="b"/>
          <a:lstStyle>
            <a:lvl1pPr algn="l">
              <a:defRPr sz="1200"/>
            </a:lvl1pPr>
          </a:lstStyle>
          <a:p>
            <a:endParaRPr lang="es-PE"/>
          </a:p>
        </p:txBody>
      </p:sp>
      <p:sp>
        <p:nvSpPr>
          <p:cNvPr id="5" name="4 Marcador de número de diapositiva"/>
          <p:cNvSpPr>
            <a:spLocks noGrp="1"/>
          </p:cNvSpPr>
          <p:nvPr>
            <p:ph type="sldNum" sz="quarter" idx="3"/>
          </p:nvPr>
        </p:nvSpPr>
        <p:spPr>
          <a:xfrm>
            <a:off x="3850442" y="9430090"/>
            <a:ext cx="2945660" cy="496412"/>
          </a:xfrm>
          <a:prstGeom prst="rect">
            <a:avLst/>
          </a:prstGeom>
        </p:spPr>
        <p:txBody>
          <a:bodyPr vert="horz" lIns="92117" tIns="46058" rIns="92117" bIns="46058" rtlCol="0" anchor="b"/>
          <a:lstStyle>
            <a:lvl1pPr algn="r">
              <a:defRPr sz="1200"/>
            </a:lvl1pPr>
          </a:lstStyle>
          <a:p>
            <a:fld id="{2E58A758-9297-4B37-97CD-F8A268603470}" type="slidenum">
              <a:rPr lang="es-PE" smtClean="0"/>
              <a:pPr/>
              <a:t>‹Nº›</a:t>
            </a:fld>
            <a:endParaRPr lang="es-PE"/>
          </a:p>
        </p:txBody>
      </p:sp>
    </p:spTree>
    <p:extLst>
      <p:ext uri="{BB962C8B-B14F-4D97-AF65-F5344CB8AC3E}">
        <p14:creationId xmlns:p14="http://schemas.microsoft.com/office/powerpoint/2010/main" val="41555867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60" cy="496412"/>
          </a:xfrm>
          <a:prstGeom prst="rect">
            <a:avLst/>
          </a:prstGeom>
        </p:spPr>
        <p:txBody>
          <a:bodyPr vert="horz" lIns="92117" tIns="46058" rIns="92117" bIns="46058" rtlCol="0"/>
          <a:lstStyle>
            <a:lvl1pPr algn="l">
              <a:defRPr sz="1200"/>
            </a:lvl1pPr>
          </a:lstStyle>
          <a:p>
            <a:endParaRPr lang="es-PE"/>
          </a:p>
        </p:txBody>
      </p:sp>
      <p:sp>
        <p:nvSpPr>
          <p:cNvPr id="3" name="2 Marcador de fecha"/>
          <p:cNvSpPr>
            <a:spLocks noGrp="1"/>
          </p:cNvSpPr>
          <p:nvPr>
            <p:ph type="dt" idx="1"/>
          </p:nvPr>
        </p:nvSpPr>
        <p:spPr>
          <a:xfrm>
            <a:off x="3850442" y="0"/>
            <a:ext cx="2945660" cy="496412"/>
          </a:xfrm>
          <a:prstGeom prst="rect">
            <a:avLst/>
          </a:prstGeom>
        </p:spPr>
        <p:txBody>
          <a:bodyPr vert="horz" lIns="92117" tIns="46058" rIns="92117" bIns="46058" rtlCol="0"/>
          <a:lstStyle>
            <a:lvl1pPr algn="r">
              <a:defRPr sz="1200"/>
            </a:lvl1pPr>
          </a:lstStyle>
          <a:p>
            <a:fld id="{BBBE565C-ECF0-400D-8C22-CFA82D7AB9DC}" type="datetimeFigureOut">
              <a:rPr lang="es-PE" smtClean="0"/>
              <a:pPr/>
              <a:t>01/06/2015</a:t>
            </a:fld>
            <a:endParaRPr lang="es-PE"/>
          </a:p>
        </p:txBody>
      </p:sp>
      <p:sp>
        <p:nvSpPr>
          <p:cNvPr id="4" name="3 Marcador de imagen de diapositiva"/>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2117" tIns="46058" rIns="92117" bIns="46058" rtlCol="0" anchor="ctr"/>
          <a:lstStyle/>
          <a:p>
            <a:endParaRPr lang="es-PE"/>
          </a:p>
        </p:txBody>
      </p:sp>
      <p:sp>
        <p:nvSpPr>
          <p:cNvPr id="5" name="4 Marcador de notas"/>
          <p:cNvSpPr>
            <a:spLocks noGrp="1"/>
          </p:cNvSpPr>
          <p:nvPr>
            <p:ph type="body" sz="quarter" idx="3"/>
          </p:nvPr>
        </p:nvSpPr>
        <p:spPr>
          <a:xfrm>
            <a:off x="679768" y="4715908"/>
            <a:ext cx="5438140" cy="4467701"/>
          </a:xfrm>
          <a:prstGeom prst="rect">
            <a:avLst/>
          </a:prstGeom>
        </p:spPr>
        <p:txBody>
          <a:bodyPr vert="horz" lIns="92117" tIns="46058" rIns="92117" bIns="46058"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6" name="5 Marcador de pie de página"/>
          <p:cNvSpPr>
            <a:spLocks noGrp="1"/>
          </p:cNvSpPr>
          <p:nvPr>
            <p:ph type="ftr" sz="quarter" idx="4"/>
          </p:nvPr>
        </p:nvSpPr>
        <p:spPr>
          <a:xfrm>
            <a:off x="0" y="9430090"/>
            <a:ext cx="2945660" cy="496412"/>
          </a:xfrm>
          <a:prstGeom prst="rect">
            <a:avLst/>
          </a:prstGeom>
        </p:spPr>
        <p:txBody>
          <a:bodyPr vert="horz" lIns="92117" tIns="46058" rIns="92117" bIns="46058" rtlCol="0" anchor="b"/>
          <a:lstStyle>
            <a:lvl1pPr algn="l">
              <a:defRPr sz="1200"/>
            </a:lvl1pPr>
          </a:lstStyle>
          <a:p>
            <a:endParaRPr lang="es-PE"/>
          </a:p>
        </p:txBody>
      </p:sp>
      <p:sp>
        <p:nvSpPr>
          <p:cNvPr id="7" name="6 Marcador de número de diapositiva"/>
          <p:cNvSpPr>
            <a:spLocks noGrp="1"/>
          </p:cNvSpPr>
          <p:nvPr>
            <p:ph type="sldNum" sz="quarter" idx="5"/>
          </p:nvPr>
        </p:nvSpPr>
        <p:spPr>
          <a:xfrm>
            <a:off x="3850442" y="9430090"/>
            <a:ext cx="2945660" cy="496412"/>
          </a:xfrm>
          <a:prstGeom prst="rect">
            <a:avLst/>
          </a:prstGeom>
        </p:spPr>
        <p:txBody>
          <a:bodyPr vert="horz" lIns="92117" tIns="46058" rIns="92117" bIns="46058" rtlCol="0" anchor="b"/>
          <a:lstStyle>
            <a:lvl1pPr algn="r">
              <a:defRPr sz="1200"/>
            </a:lvl1pPr>
          </a:lstStyle>
          <a:p>
            <a:fld id="{41D84A48-97E4-44A4-B1EA-350A2FB36892}" type="slidenum">
              <a:rPr lang="es-PE" smtClean="0"/>
              <a:pPr/>
              <a:t>‹Nº›</a:t>
            </a:fld>
            <a:endParaRPr lang="es-PE"/>
          </a:p>
        </p:txBody>
      </p:sp>
    </p:spTree>
    <p:extLst>
      <p:ext uri="{BB962C8B-B14F-4D97-AF65-F5344CB8AC3E}">
        <p14:creationId xmlns:p14="http://schemas.microsoft.com/office/powerpoint/2010/main" val="318677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fontAlgn="base"/>
            <a:r>
              <a:rPr lang="es-PE" sz="1200" b="1" i="0" kern="1200" dirty="0" smtClean="0">
                <a:solidFill>
                  <a:schemeClr val="tx1"/>
                </a:solidFill>
                <a:effectLst/>
                <a:latin typeface="+mn-lt"/>
                <a:ea typeface="+mn-ea"/>
                <a:cs typeface="+mn-cs"/>
              </a:rPr>
              <a:t>Ley N° 27245:</a:t>
            </a:r>
            <a:r>
              <a:rPr lang="es-PE" sz="1200" b="1" i="0" kern="1200" baseline="0" dirty="0" smtClean="0">
                <a:solidFill>
                  <a:schemeClr val="tx1"/>
                </a:solidFill>
                <a:effectLst/>
                <a:latin typeface="+mn-lt"/>
                <a:ea typeface="+mn-ea"/>
                <a:cs typeface="+mn-cs"/>
              </a:rPr>
              <a:t> </a:t>
            </a:r>
            <a:r>
              <a:rPr lang="es-PE" sz="1200" b="1" i="0" kern="1200" dirty="0" smtClean="0">
                <a:solidFill>
                  <a:schemeClr val="tx1"/>
                </a:solidFill>
                <a:effectLst/>
                <a:latin typeface="+mn-lt"/>
                <a:ea typeface="+mn-ea"/>
                <a:cs typeface="+mn-cs"/>
              </a:rPr>
              <a:t>Artículo 10.- Contenido del Marco Multianual</a:t>
            </a:r>
          </a:p>
          <a:p>
            <a:pPr fontAlgn="base"/>
            <a:r>
              <a:rPr lang="es-PE" sz="1200" b="0" i="0" kern="1200" dirty="0" smtClean="0">
                <a:solidFill>
                  <a:schemeClr val="tx1"/>
                </a:solidFill>
                <a:effectLst/>
                <a:latin typeface="+mn-lt"/>
                <a:ea typeface="+mn-ea"/>
                <a:cs typeface="+mn-cs"/>
              </a:rPr>
              <a:t>El Marco Multianual deberá comprender como mínimo:</a:t>
            </a:r>
          </a:p>
          <a:p>
            <a:pPr fontAlgn="base"/>
            <a:r>
              <a:rPr lang="es-PE" sz="1200" b="0" i="0" kern="1200" dirty="0" smtClean="0">
                <a:solidFill>
                  <a:schemeClr val="tx1"/>
                </a:solidFill>
                <a:effectLst/>
                <a:latin typeface="+mn-lt"/>
                <a:ea typeface="+mn-ea"/>
                <a:cs typeface="+mn-cs"/>
              </a:rPr>
              <a:t>1.  </a:t>
            </a:r>
            <a:r>
              <a:rPr lang="es-PE" sz="1200" b="1" i="0" kern="1200" dirty="0" smtClean="0">
                <a:solidFill>
                  <a:schemeClr val="tx1"/>
                </a:solidFill>
                <a:effectLst/>
                <a:latin typeface="+mn-lt"/>
                <a:ea typeface="+mn-ea"/>
                <a:cs typeface="+mn-cs"/>
              </a:rPr>
              <a:t>Una Declaración de Principios de Política Fiscal</a:t>
            </a:r>
            <a:r>
              <a:rPr lang="es-PE" sz="1200" b="0" i="0" kern="1200" dirty="0" smtClean="0">
                <a:solidFill>
                  <a:schemeClr val="tx1"/>
                </a:solidFill>
                <a:effectLst/>
                <a:latin typeface="+mn-lt"/>
                <a:ea typeface="+mn-ea"/>
                <a:cs typeface="+mn-cs"/>
              </a:rPr>
              <a:t>, suscrita por el Ministro de Economía y Finanzas; en la que se presentarán los lineamientos de política económica y los objetivos de la política fiscal de mediano plazo, incluyendo las medidas de política y los estimados de los resultados del Gobierno General y del Sector Público Consolidado y su financiamiento.</a:t>
            </a:r>
          </a:p>
          <a:p>
            <a:pPr fontAlgn="base"/>
            <a:r>
              <a:rPr lang="es-PE" sz="1200" b="0" i="0" kern="1200" dirty="0" smtClean="0">
                <a:solidFill>
                  <a:schemeClr val="tx1"/>
                </a:solidFill>
                <a:effectLst/>
                <a:latin typeface="+mn-lt"/>
                <a:ea typeface="+mn-ea"/>
                <a:cs typeface="+mn-cs"/>
              </a:rPr>
              <a:t>2.  </a:t>
            </a:r>
            <a:r>
              <a:rPr lang="es-PE" sz="1200" b="1" i="0" kern="1200" dirty="0" smtClean="0">
                <a:solidFill>
                  <a:schemeClr val="tx1"/>
                </a:solidFill>
                <a:effectLst/>
                <a:latin typeface="+mn-lt"/>
                <a:ea typeface="+mn-ea"/>
                <a:cs typeface="+mn-cs"/>
              </a:rPr>
              <a:t>Las metas de la política fiscal a ser alcanzadas en los próximos 3 (tres) años</a:t>
            </a:r>
            <a:r>
              <a:rPr lang="es-PE" sz="1200" b="0" i="0" kern="1200" dirty="0" smtClean="0">
                <a:solidFill>
                  <a:schemeClr val="tx1"/>
                </a:solidFill>
                <a:effectLst/>
                <a:latin typeface="+mn-lt"/>
                <a:ea typeface="+mn-ea"/>
                <a:cs typeface="+mn-cs"/>
              </a:rPr>
              <a:t>, las cuales deberán respetar lo previsto en los Artículos 2, 4, 6, 7 y 8 de la presente Ley.</a:t>
            </a:r>
          </a:p>
          <a:p>
            <a:pPr fontAlgn="base"/>
            <a:r>
              <a:rPr lang="es-PE" sz="1200" b="0" i="0" kern="1200" dirty="0" smtClean="0">
                <a:solidFill>
                  <a:schemeClr val="tx1"/>
                </a:solidFill>
                <a:effectLst/>
                <a:latin typeface="+mn-lt"/>
                <a:ea typeface="+mn-ea"/>
                <a:cs typeface="+mn-cs"/>
              </a:rPr>
              <a:t>3.  </a:t>
            </a:r>
            <a:r>
              <a:rPr lang="es-PE" sz="1200" b="1" i="0" kern="1200" dirty="0" smtClean="0">
                <a:solidFill>
                  <a:schemeClr val="tx1"/>
                </a:solidFill>
                <a:effectLst/>
                <a:latin typeface="+mn-lt"/>
                <a:ea typeface="+mn-ea"/>
                <a:cs typeface="+mn-cs"/>
              </a:rPr>
              <a:t>Las previsiones para los próximos 3 (tres) años</a:t>
            </a:r>
            <a:r>
              <a:rPr lang="es-PE" sz="1200" b="0" i="0" kern="1200" dirty="0" smtClean="0">
                <a:solidFill>
                  <a:schemeClr val="tx1"/>
                </a:solidFill>
                <a:effectLst/>
                <a:latin typeface="+mn-lt"/>
                <a:ea typeface="+mn-ea"/>
                <a:cs typeface="+mn-cs"/>
              </a:rPr>
              <a:t>, correspondientes a:</a:t>
            </a:r>
          </a:p>
          <a:p>
            <a:pPr fontAlgn="base"/>
            <a:r>
              <a:rPr lang="es-PE" sz="1200" b="0" i="0" kern="1200" dirty="0" smtClean="0">
                <a:solidFill>
                  <a:schemeClr val="tx1"/>
                </a:solidFill>
                <a:effectLst/>
                <a:latin typeface="+mn-lt"/>
                <a:ea typeface="+mn-ea"/>
                <a:cs typeface="+mn-cs"/>
              </a:rPr>
              <a:t>a)  </a:t>
            </a:r>
            <a:r>
              <a:rPr lang="es-PE" sz="1200" b="1" i="0" kern="1200" dirty="0" smtClean="0">
                <a:solidFill>
                  <a:schemeClr val="tx1"/>
                </a:solidFill>
                <a:effectLst/>
                <a:latin typeface="+mn-lt"/>
                <a:ea typeface="+mn-ea"/>
                <a:cs typeface="+mn-cs"/>
              </a:rPr>
              <a:t>Los supuestos macroeconómicos</a:t>
            </a:r>
            <a:r>
              <a:rPr lang="es-PE" sz="1200" b="0" i="0" kern="1200" dirty="0" smtClean="0">
                <a:solidFill>
                  <a:schemeClr val="tx1"/>
                </a:solidFill>
                <a:effectLst/>
                <a:latin typeface="+mn-lt"/>
                <a:ea typeface="+mn-ea"/>
                <a:cs typeface="+mn-cs"/>
              </a:rPr>
              <a:t>, los cuales incluirán por lo menos las siguientes variables: PBI nominal, Crecimiento real del PBI, Inflación promedio y acumulada anual, Tipo de cambio y Exportaciones e importaciones;</a:t>
            </a:r>
          </a:p>
          <a:p>
            <a:pPr fontAlgn="base"/>
            <a:r>
              <a:rPr lang="es-PE" sz="1200" b="0" i="0" kern="1200" dirty="0" smtClean="0">
                <a:solidFill>
                  <a:schemeClr val="tx1"/>
                </a:solidFill>
                <a:effectLst/>
                <a:latin typeface="+mn-lt"/>
                <a:ea typeface="+mn-ea"/>
                <a:cs typeface="+mn-cs"/>
              </a:rPr>
              <a:t>b)  Las </a:t>
            </a:r>
            <a:r>
              <a:rPr lang="es-PE" sz="1200" b="1" i="0" kern="1200" dirty="0" smtClean="0">
                <a:solidFill>
                  <a:schemeClr val="tx1"/>
                </a:solidFill>
                <a:effectLst/>
                <a:latin typeface="+mn-lt"/>
                <a:ea typeface="+mn-ea"/>
                <a:cs typeface="+mn-cs"/>
              </a:rPr>
              <a:t>proyecciones de ingresos y gastos fiscales</a:t>
            </a:r>
            <a:r>
              <a:rPr lang="es-PE" sz="1200" b="0" i="0" kern="1200" dirty="0" smtClean="0">
                <a:solidFill>
                  <a:schemeClr val="tx1"/>
                </a:solidFill>
                <a:effectLst/>
                <a:latin typeface="+mn-lt"/>
                <a:ea typeface="+mn-ea"/>
                <a:cs typeface="+mn-cs"/>
              </a:rPr>
              <a:t>;</a:t>
            </a:r>
          </a:p>
          <a:p>
            <a:pPr fontAlgn="base"/>
            <a:r>
              <a:rPr lang="es-PE" sz="1200" b="0" i="0" kern="1200" dirty="0" smtClean="0">
                <a:solidFill>
                  <a:schemeClr val="tx1"/>
                </a:solidFill>
                <a:effectLst/>
                <a:latin typeface="+mn-lt"/>
                <a:ea typeface="+mn-ea"/>
                <a:cs typeface="+mn-cs"/>
              </a:rPr>
              <a:t>c)  El monto de las inversiones, distinguiendo entre las que se encuentran en ejecución y las nuevas; y,</a:t>
            </a:r>
          </a:p>
          <a:p>
            <a:pPr fontAlgn="base"/>
            <a:r>
              <a:rPr lang="es-PE" sz="1200" b="0" i="0" kern="1200" dirty="0" smtClean="0">
                <a:solidFill>
                  <a:schemeClr val="tx1"/>
                </a:solidFill>
                <a:effectLst/>
                <a:latin typeface="+mn-lt"/>
                <a:ea typeface="+mn-ea"/>
                <a:cs typeface="+mn-cs"/>
              </a:rPr>
              <a:t>d)  El nivel de endeudamiento público, incluyendo cualquier aval de entidades del Sector Público Consolidado y una proyección del perfil de pago de la deuda de largo plazo.</a:t>
            </a:r>
          </a:p>
          <a:p>
            <a:pPr fontAlgn="base"/>
            <a:r>
              <a:rPr lang="es-PE" sz="1200" b="0" i="0" kern="1200" dirty="0" smtClean="0">
                <a:solidFill>
                  <a:schemeClr val="tx1"/>
                </a:solidFill>
                <a:effectLst/>
                <a:latin typeface="+mn-lt"/>
                <a:ea typeface="+mn-ea"/>
                <a:cs typeface="+mn-cs"/>
              </a:rPr>
              <a:t> </a:t>
            </a:r>
          </a:p>
          <a:p>
            <a:endParaRPr lang="es-PE" dirty="0"/>
          </a:p>
          <a:p>
            <a:endParaRPr lang="es-PE" dirty="0"/>
          </a:p>
        </p:txBody>
      </p:sp>
      <p:sp>
        <p:nvSpPr>
          <p:cNvPr id="4" name="Marcador de número de diapositiva 3"/>
          <p:cNvSpPr>
            <a:spLocks noGrp="1"/>
          </p:cNvSpPr>
          <p:nvPr>
            <p:ph type="sldNum" sz="quarter" idx="10"/>
          </p:nvPr>
        </p:nvSpPr>
        <p:spPr/>
        <p:txBody>
          <a:bodyPr/>
          <a:lstStyle/>
          <a:p>
            <a:fld id="{41D84A48-97E4-44A4-B1EA-350A2FB36892}" type="slidenum">
              <a:rPr lang="es-PE" smtClean="0"/>
              <a:pPr/>
              <a:t>3</a:t>
            </a:fld>
            <a:endParaRPr lang="es-PE" dirty="0"/>
          </a:p>
        </p:txBody>
      </p:sp>
    </p:spTree>
    <p:extLst>
      <p:ext uri="{BB962C8B-B14F-4D97-AF65-F5344CB8AC3E}">
        <p14:creationId xmlns:p14="http://schemas.microsoft.com/office/powerpoint/2010/main" val="40141786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Marcador de imagen de diapositiva"/>
          <p:cNvSpPr>
            <a:spLocks noGrp="1" noRot="1" noChangeAspect="1" noTextEdit="1"/>
          </p:cNvSpPr>
          <p:nvPr>
            <p:ph type="sldImg"/>
          </p:nvPr>
        </p:nvSpPr>
        <p:spPr>
          <a:ln/>
        </p:spPr>
      </p:sp>
      <p:sp>
        <p:nvSpPr>
          <p:cNvPr id="58371" name="2 Marcador de notas"/>
          <p:cNvSpPr>
            <a:spLocks noGrp="1"/>
          </p:cNvSpPr>
          <p:nvPr>
            <p:ph type="body" idx="1"/>
          </p:nvPr>
        </p:nvSpPr>
        <p:spPr>
          <a:noFill/>
        </p:spPr>
        <p:txBody>
          <a:bodyPr/>
          <a:lstStyle/>
          <a:p>
            <a:endParaRPr lang="es-ES" smtClean="0"/>
          </a:p>
        </p:txBody>
      </p:sp>
      <p:sp>
        <p:nvSpPr>
          <p:cNvPr id="58372" name="3 Marcador de número de diapositiva"/>
          <p:cNvSpPr>
            <a:spLocks noGrp="1"/>
          </p:cNvSpPr>
          <p:nvPr>
            <p:ph type="sldNum" sz="quarter" idx="5"/>
          </p:nvPr>
        </p:nvSpPr>
        <p:spPr>
          <a:noFill/>
          <a:ln>
            <a:miter lim="800000"/>
            <a:headEnd/>
            <a:tailEnd/>
          </a:ln>
        </p:spPr>
        <p:txBody>
          <a:bodyPr/>
          <a:lstStyle/>
          <a:p>
            <a:fld id="{60A1D8AA-565F-4BA7-8917-1E3F1B2B60DC}" type="slidenum">
              <a:rPr lang="es-PE" smtClean="0"/>
              <a:pPr/>
              <a:t>27</a:t>
            </a:fld>
            <a:endParaRPr lang="es-PE" smtClean="0"/>
          </a:p>
        </p:txBody>
      </p:sp>
    </p:spTree>
    <p:extLst>
      <p:ext uri="{BB962C8B-B14F-4D97-AF65-F5344CB8AC3E}">
        <p14:creationId xmlns:p14="http://schemas.microsoft.com/office/powerpoint/2010/main" val="14050671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10"/>
          </p:nvPr>
        </p:nvSpPr>
        <p:spPr/>
        <p:txBody>
          <a:bodyPr/>
          <a:lstStyle/>
          <a:p>
            <a:fld id="{DEAA968B-37DF-4776-9CDB-CD9AF71782FC}" type="slidenum">
              <a:rPr lang="es-PE" smtClean="0"/>
              <a:pPr/>
              <a:t>30</a:t>
            </a:fld>
            <a:endParaRPr lang="es-PE"/>
          </a:p>
        </p:txBody>
      </p:sp>
    </p:spTree>
    <p:extLst>
      <p:ext uri="{BB962C8B-B14F-4D97-AF65-F5344CB8AC3E}">
        <p14:creationId xmlns:p14="http://schemas.microsoft.com/office/powerpoint/2010/main" val="30210933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10"/>
          </p:nvPr>
        </p:nvSpPr>
        <p:spPr/>
        <p:txBody>
          <a:bodyPr/>
          <a:lstStyle/>
          <a:p>
            <a:fld id="{DEAA968B-37DF-4776-9CDB-CD9AF71782FC}" type="slidenum">
              <a:rPr lang="es-PE" smtClean="0"/>
              <a:pPr/>
              <a:t>34</a:t>
            </a:fld>
            <a:endParaRPr lang="es-PE"/>
          </a:p>
        </p:txBody>
      </p:sp>
    </p:spTree>
    <p:extLst>
      <p:ext uri="{BB962C8B-B14F-4D97-AF65-F5344CB8AC3E}">
        <p14:creationId xmlns:p14="http://schemas.microsoft.com/office/powerpoint/2010/main" val="37344103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10"/>
          </p:nvPr>
        </p:nvSpPr>
        <p:spPr/>
        <p:txBody>
          <a:bodyPr/>
          <a:lstStyle/>
          <a:p>
            <a:fld id="{DEAA968B-37DF-4776-9CDB-CD9AF71782FC}" type="slidenum">
              <a:rPr lang="es-PE" smtClean="0"/>
              <a:pPr/>
              <a:t>35</a:t>
            </a:fld>
            <a:endParaRPr lang="es-PE"/>
          </a:p>
        </p:txBody>
      </p:sp>
    </p:spTree>
    <p:extLst>
      <p:ext uri="{BB962C8B-B14F-4D97-AF65-F5344CB8AC3E}">
        <p14:creationId xmlns:p14="http://schemas.microsoft.com/office/powerpoint/2010/main" val="3463588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pPr>
              <a:defRPr/>
            </a:pPr>
            <a:fld id="{1E1632BD-6F32-4720-8044-F3D379540452}" type="slidenum">
              <a:rPr lang="es-ES" smtClean="0"/>
              <a:pPr>
                <a:defRPr/>
              </a:pPr>
              <a:t>36</a:t>
            </a:fld>
            <a:endParaRPr lang="es-ES"/>
          </a:p>
        </p:txBody>
      </p:sp>
    </p:spTree>
    <p:extLst>
      <p:ext uri="{BB962C8B-B14F-4D97-AF65-F5344CB8AC3E}">
        <p14:creationId xmlns:p14="http://schemas.microsoft.com/office/powerpoint/2010/main" val="38143436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10"/>
          </p:nvPr>
        </p:nvSpPr>
        <p:spPr/>
        <p:txBody>
          <a:bodyPr/>
          <a:lstStyle/>
          <a:p>
            <a:fld id="{41D84A48-97E4-44A4-B1EA-350A2FB36892}" type="slidenum">
              <a:rPr lang="es-PE" smtClean="0"/>
              <a:pPr/>
              <a:t>39</a:t>
            </a:fld>
            <a:endParaRPr lang="es-PE" dirty="0"/>
          </a:p>
        </p:txBody>
      </p:sp>
    </p:spTree>
    <p:extLst>
      <p:ext uri="{BB962C8B-B14F-4D97-AF65-F5344CB8AC3E}">
        <p14:creationId xmlns:p14="http://schemas.microsoft.com/office/powerpoint/2010/main" val="4061091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fontAlgn="base"/>
            <a:r>
              <a:rPr lang="es-PE" sz="1200" b="1" i="0" kern="1200" dirty="0" smtClean="0">
                <a:solidFill>
                  <a:schemeClr val="tx1"/>
                </a:solidFill>
                <a:effectLst/>
                <a:latin typeface="+mn-lt"/>
                <a:ea typeface="+mn-ea"/>
                <a:cs typeface="+mn-cs"/>
              </a:rPr>
              <a:t>Ley N° 27245:</a:t>
            </a:r>
            <a:r>
              <a:rPr lang="es-PE" sz="1200" b="1" i="0" kern="1200" baseline="0" dirty="0" smtClean="0">
                <a:solidFill>
                  <a:schemeClr val="tx1"/>
                </a:solidFill>
                <a:effectLst/>
                <a:latin typeface="+mn-lt"/>
                <a:ea typeface="+mn-ea"/>
                <a:cs typeface="+mn-cs"/>
              </a:rPr>
              <a:t> </a:t>
            </a:r>
            <a:r>
              <a:rPr lang="es-PE" sz="1200" b="1" i="0" kern="1200" dirty="0" smtClean="0">
                <a:solidFill>
                  <a:schemeClr val="tx1"/>
                </a:solidFill>
                <a:effectLst/>
                <a:latin typeface="+mn-lt"/>
                <a:ea typeface="+mn-ea"/>
                <a:cs typeface="+mn-cs"/>
              </a:rPr>
              <a:t>Artículo 10.- Contenido del Marco Multianual</a:t>
            </a:r>
          </a:p>
          <a:p>
            <a:pPr fontAlgn="base"/>
            <a:r>
              <a:rPr lang="es-PE" sz="1200" b="0" i="0" kern="1200" dirty="0" smtClean="0">
                <a:solidFill>
                  <a:schemeClr val="tx1"/>
                </a:solidFill>
                <a:effectLst/>
                <a:latin typeface="+mn-lt"/>
                <a:ea typeface="+mn-ea"/>
                <a:cs typeface="+mn-cs"/>
              </a:rPr>
              <a:t>El Marco Multianual deberá comprender como mínimo:</a:t>
            </a:r>
          </a:p>
          <a:p>
            <a:pPr fontAlgn="base"/>
            <a:r>
              <a:rPr lang="es-PE" sz="1200" b="0" i="0" kern="1200" dirty="0" smtClean="0">
                <a:solidFill>
                  <a:schemeClr val="tx1"/>
                </a:solidFill>
                <a:effectLst/>
                <a:latin typeface="+mn-lt"/>
                <a:ea typeface="+mn-ea"/>
                <a:cs typeface="+mn-cs"/>
              </a:rPr>
              <a:t>1.  </a:t>
            </a:r>
            <a:r>
              <a:rPr lang="es-PE" sz="1200" b="1" i="0" kern="1200" dirty="0" smtClean="0">
                <a:solidFill>
                  <a:schemeClr val="tx1"/>
                </a:solidFill>
                <a:effectLst/>
                <a:latin typeface="+mn-lt"/>
                <a:ea typeface="+mn-ea"/>
                <a:cs typeface="+mn-cs"/>
              </a:rPr>
              <a:t>Una Declaración de Principios de Política Fiscal</a:t>
            </a:r>
            <a:r>
              <a:rPr lang="es-PE" sz="1200" b="0" i="0" kern="1200" dirty="0" smtClean="0">
                <a:solidFill>
                  <a:schemeClr val="tx1"/>
                </a:solidFill>
                <a:effectLst/>
                <a:latin typeface="+mn-lt"/>
                <a:ea typeface="+mn-ea"/>
                <a:cs typeface="+mn-cs"/>
              </a:rPr>
              <a:t>, suscrita por el Ministro de Economía y Finanzas; en la que se presentarán los lineamientos de política económica y los objetivos de la política fiscal de mediano plazo, incluyendo las medidas de política y los estimados de los resultados del Gobierno General y del Sector Público Consolidado y su financiamiento.</a:t>
            </a:r>
          </a:p>
          <a:p>
            <a:pPr fontAlgn="base"/>
            <a:r>
              <a:rPr lang="es-PE" sz="1200" b="0" i="0" kern="1200" dirty="0" smtClean="0">
                <a:solidFill>
                  <a:schemeClr val="tx1"/>
                </a:solidFill>
                <a:effectLst/>
                <a:latin typeface="+mn-lt"/>
                <a:ea typeface="+mn-ea"/>
                <a:cs typeface="+mn-cs"/>
              </a:rPr>
              <a:t>2.  </a:t>
            </a:r>
            <a:r>
              <a:rPr lang="es-PE" sz="1200" b="1" i="0" kern="1200" dirty="0" smtClean="0">
                <a:solidFill>
                  <a:schemeClr val="tx1"/>
                </a:solidFill>
                <a:effectLst/>
                <a:latin typeface="+mn-lt"/>
                <a:ea typeface="+mn-ea"/>
                <a:cs typeface="+mn-cs"/>
              </a:rPr>
              <a:t>Las metas de la política fiscal a ser alcanzadas en los próximos 3 (tres) años</a:t>
            </a:r>
            <a:r>
              <a:rPr lang="es-PE" sz="1200" b="0" i="0" kern="1200" dirty="0" smtClean="0">
                <a:solidFill>
                  <a:schemeClr val="tx1"/>
                </a:solidFill>
                <a:effectLst/>
                <a:latin typeface="+mn-lt"/>
                <a:ea typeface="+mn-ea"/>
                <a:cs typeface="+mn-cs"/>
              </a:rPr>
              <a:t>, las cuales deberán respetar lo previsto en los Artículos 2, 4, 6, 7 y 8 de la presente Ley.</a:t>
            </a:r>
          </a:p>
          <a:p>
            <a:pPr fontAlgn="base"/>
            <a:r>
              <a:rPr lang="es-PE" sz="1200" b="0" i="0" kern="1200" dirty="0" smtClean="0">
                <a:solidFill>
                  <a:schemeClr val="tx1"/>
                </a:solidFill>
                <a:effectLst/>
                <a:latin typeface="+mn-lt"/>
                <a:ea typeface="+mn-ea"/>
                <a:cs typeface="+mn-cs"/>
              </a:rPr>
              <a:t>3.  </a:t>
            </a:r>
            <a:r>
              <a:rPr lang="es-PE" sz="1200" b="1" i="0" kern="1200" dirty="0" smtClean="0">
                <a:solidFill>
                  <a:schemeClr val="tx1"/>
                </a:solidFill>
                <a:effectLst/>
                <a:latin typeface="+mn-lt"/>
                <a:ea typeface="+mn-ea"/>
                <a:cs typeface="+mn-cs"/>
              </a:rPr>
              <a:t>Las previsiones para los próximos 3 (tres) años</a:t>
            </a:r>
            <a:r>
              <a:rPr lang="es-PE" sz="1200" b="0" i="0" kern="1200" dirty="0" smtClean="0">
                <a:solidFill>
                  <a:schemeClr val="tx1"/>
                </a:solidFill>
                <a:effectLst/>
                <a:latin typeface="+mn-lt"/>
                <a:ea typeface="+mn-ea"/>
                <a:cs typeface="+mn-cs"/>
              </a:rPr>
              <a:t>, correspondientes a:</a:t>
            </a:r>
          </a:p>
          <a:p>
            <a:pPr fontAlgn="base"/>
            <a:r>
              <a:rPr lang="es-PE" sz="1200" b="0" i="0" kern="1200" dirty="0" smtClean="0">
                <a:solidFill>
                  <a:schemeClr val="tx1"/>
                </a:solidFill>
                <a:effectLst/>
                <a:latin typeface="+mn-lt"/>
                <a:ea typeface="+mn-ea"/>
                <a:cs typeface="+mn-cs"/>
              </a:rPr>
              <a:t>a)  </a:t>
            </a:r>
            <a:r>
              <a:rPr lang="es-PE" sz="1200" b="1" i="0" kern="1200" dirty="0" smtClean="0">
                <a:solidFill>
                  <a:schemeClr val="tx1"/>
                </a:solidFill>
                <a:effectLst/>
                <a:latin typeface="+mn-lt"/>
                <a:ea typeface="+mn-ea"/>
                <a:cs typeface="+mn-cs"/>
              </a:rPr>
              <a:t>Los supuestos macroeconómicos</a:t>
            </a:r>
            <a:r>
              <a:rPr lang="es-PE" sz="1200" b="0" i="0" kern="1200" dirty="0" smtClean="0">
                <a:solidFill>
                  <a:schemeClr val="tx1"/>
                </a:solidFill>
                <a:effectLst/>
                <a:latin typeface="+mn-lt"/>
                <a:ea typeface="+mn-ea"/>
                <a:cs typeface="+mn-cs"/>
              </a:rPr>
              <a:t>, los cuales incluirán por lo menos las siguientes variables: PBI nominal, Crecimiento real del PBI, Inflación promedio y acumulada anual, Tipo de cambio y Exportaciones e importaciones;</a:t>
            </a:r>
          </a:p>
          <a:p>
            <a:pPr fontAlgn="base"/>
            <a:r>
              <a:rPr lang="es-PE" sz="1200" b="0" i="0" kern="1200" dirty="0" smtClean="0">
                <a:solidFill>
                  <a:schemeClr val="tx1"/>
                </a:solidFill>
                <a:effectLst/>
                <a:latin typeface="+mn-lt"/>
                <a:ea typeface="+mn-ea"/>
                <a:cs typeface="+mn-cs"/>
              </a:rPr>
              <a:t>b)  Las </a:t>
            </a:r>
            <a:r>
              <a:rPr lang="es-PE" sz="1200" b="1" i="0" kern="1200" dirty="0" smtClean="0">
                <a:solidFill>
                  <a:schemeClr val="tx1"/>
                </a:solidFill>
                <a:effectLst/>
                <a:latin typeface="+mn-lt"/>
                <a:ea typeface="+mn-ea"/>
                <a:cs typeface="+mn-cs"/>
              </a:rPr>
              <a:t>proyecciones de ingresos y gastos fiscales</a:t>
            </a:r>
            <a:r>
              <a:rPr lang="es-PE" sz="1200" b="0" i="0" kern="1200" dirty="0" smtClean="0">
                <a:solidFill>
                  <a:schemeClr val="tx1"/>
                </a:solidFill>
                <a:effectLst/>
                <a:latin typeface="+mn-lt"/>
                <a:ea typeface="+mn-ea"/>
                <a:cs typeface="+mn-cs"/>
              </a:rPr>
              <a:t>;</a:t>
            </a:r>
          </a:p>
          <a:p>
            <a:pPr fontAlgn="base"/>
            <a:r>
              <a:rPr lang="es-PE" sz="1200" b="0" i="0" kern="1200" dirty="0" smtClean="0">
                <a:solidFill>
                  <a:schemeClr val="tx1"/>
                </a:solidFill>
                <a:effectLst/>
                <a:latin typeface="+mn-lt"/>
                <a:ea typeface="+mn-ea"/>
                <a:cs typeface="+mn-cs"/>
              </a:rPr>
              <a:t>c)  El monto de las inversiones, distinguiendo entre las que se encuentran en ejecución y las nuevas; y,</a:t>
            </a:r>
          </a:p>
          <a:p>
            <a:pPr fontAlgn="base"/>
            <a:r>
              <a:rPr lang="es-PE" sz="1200" b="0" i="0" kern="1200" dirty="0" smtClean="0">
                <a:solidFill>
                  <a:schemeClr val="tx1"/>
                </a:solidFill>
                <a:effectLst/>
                <a:latin typeface="+mn-lt"/>
                <a:ea typeface="+mn-ea"/>
                <a:cs typeface="+mn-cs"/>
              </a:rPr>
              <a:t>d)  El nivel de endeudamiento público, incluyendo cualquier aval de entidades del Sector Público Consolidado y una proyección del perfil de pago de la deuda de largo plazo.</a:t>
            </a:r>
          </a:p>
          <a:p>
            <a:pPr fontAlgn="base"/>
            <a:r>
              <a:rPr lang="es-PE" sz="1200" b="0" i="0" kern="1200" dirty="0" smtClean="0">
                <a:solidFill>
                  <a:schemeClr val="tx1"/>
                </a:solidFill>
                <a:effectLst/>
                <a:latin typeface="+mn-lt"/>
                <a:ea typeface="+mn-ea"/>
                <a:cs typeface="+mn-cs"/>
              </a:rPr>
              <a:t> </a:t>
            </a:r>
          </a:p>
          <a:p>
            <a:endParaRPr lang="es-PE" dirty="0"/>
          </a:p>
          <a:p>
            <a:endParaRPr lang="es-PE" dirty="0"/>
          </a:p>
        </p:txBody>
      </p:sp>
      <p:sp>
        <p:nvSpPr>
          <p:cNvPr id="4" name="Marcador de número de diapositiva 3"/>
          <p:cNvSpPr>
            <a:spLocks noGrp="1"/>
          </p:cNvSpPr>
          <p:nvPr>
            <p:ph type="sldNum" sz="quarter" idx="10"/>
          </p:nvPr>
        </p:nvSpPr>
        <p:spPr/>
        <p:txBody>
          <a:bodyPr/>
          <a:lstStyle/>
          <a:p>
            <a:fld id="{41D84A48-97E4-44A4-B1EA-350A2FB36892}" type="slidenum">
              <a:rPr lang="es-PE" smtClean="0"/>
              <a:pPr/>
              <a:t>4</a:t>
            </a:fld>
            <a:endParaRPr lang="es-PE" dirty="0"/>
          </a:p>
        </p:txBody>
      </p:sp>
    </p:spTree>
    <p:extLst>
      <p:ext uri="{BB962C8B-B14F-4D97-AF65-F5344CB8AC3E}">
        <p14:creationId xmlns:p14="http://schemas.microsoft.com/office/powerpoint/2010/main" val="1785418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41D84A48-97E4-44A4-B1EA-350A2FB36892}" type="slidenum">
              <a:rPr lang="es-PE" smtClean="0"/>
              <a:pPr/>
              <a:t>13</a:t>
            </a:fld>
            <a:endParaRPr lang="es-PE"/>
          </a:p>
        </p:txBody>
      </p:sp>
    </p:spTree>
    <p:extLst>
      <p:ext uri="{BB962C8B-B14F-4D97-AF65-F5344CB8AC3E}">
        <p14:creationId xmlns:p14="http://schemas.microsoft.com/office/powerpoint/2010/main" val="2307777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E" dirty="0"/>
          </a:p>
        </p:txBody>
      </p:sp>
      <p:sp>
        <p:nvSpPr>
          <p:cNvPr id="4" name="3 Marcador de número de diapositiva"/>
          <p:cNvSpPr>
            <a:spLocks noGrp="1"/>
          </p:cNvSpPr>
          <p:nvPr>
            <p:ph type="sldNum" sz="quarter" idx="10"/>
          </p:nvPr>
        </p:nvSpPr>
        <p:spPr/>
        <p:txBody>
          <a:bodyPr/>
          <a:lstStyle/>
          <a:p>
            <a:fld id="{E1DCB4E7-E6E7-447B-A58B-D2FE139D60CB}" type="slidenum">
              <a:rPr lang="es-ES" smtClean="0"/>
              <a:pPr/>
              <a:t>17</a:t>
            </a:fld>
            <a:endParaRPr lang="es-ES" dirty="0"/>
          </a:p>
        </p:txBody>
      </p:sp>
    </p:spTree>
    <p:extLst>
      <p:ext uri="{BB962C8B-B14F-4D97-AF65-F5344CB8AC3E}">
        <p14:creationId xmlns:p14="http://schemas.microsoft.com/office/powerpoint/2010/main" val="776736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E" dirty="0"/>
          </a:p>
        </p:txBody>
      </p:sp>
      <p:sp>
        <p:nvSpPr>
          <p:cNvPr id="4" name="3 Marcador de número de diapositiva"/>
          <p:cNvSpPr>
            <a:spLocks noGrp="1"/>
          </p:cNvSpPr>
          <p:nvPr>
            <p:ph type="sldNum" sz="quarter" idx="10"/>
          </p:nvPr>
        </p:nvSpPr>
        <p:spPr/>
        <p:txBody>
          <a:bodyPr/>
          <a:lstStyle/>
          <a:p>
            <a:fld id="{E1DCB4E7-E6E7-447B-A58B-D2FE139D60CB}" type="slidenum">
              <a:rPr lang="es-ES" smtClean="0"/>
              <a:pPr/>
              <a:t>18</a:t>
            </a:fld>
            <a:endParaRPr lang="es-ES" dirty="0"/>
          </a:p>
        </p:txBody>
      </p:sp>
    </p:spTree>
    <p:extLst>
      <p:ext uri="{BB962C8B-B14F-4D97-AF65-F5344CB8AC3E}">
        <p14:creationId xmlns:p14="http://schemas.microsoft.com/office/powerpoint/2010/main" val="4216081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E" dirty="0"/>
          </a:p>
        </p:txBody>
      </p:sp>
      <p:sp>
        <p:nvSpPr>
          <p:cNvPr id="4" name="3 Marcador de número de diapositiva"/>
          <p:cNvSpPr>
            <a:spLocks noGrp="1"/>
          </p:cNvSpPr>
          <p:nvPr>
            <p:ph type="sldNum" sz="quarter" idx="10"/>
          </p:nvPr>
        </p:nvSpPr>
        <p:spPr/>
        <p:txBody>
          <a:bodyPr/>
          <a:lstStyle/>
          <a:p>
            <a:fld id="{E1DCB4E7-E6E7-447B-A58B-D2FE139D60CB}" type="slidenum">
              <a:rPr lang="es-ES" smtClean="0">
                <a:solidFill>
                  <a:prstClr val="black"/>
                </a:solidFill>
              </a:rPr>
              <a:pPr/>
              <a:t>19</a:t>
            </a:fld>
            <a:endParaRPr lang="es-ES" dirty="0">
              <a:solidFill>
                <a:prstClr val="black"/>
              </a:solidFill>
            </a:endParaRPr>
          </a:p>
        </p:txBody>
      </p:sp>
    </p:spTree>
    <p:extLst>
      <p:ext uri="{BB962C8B-B14F-4D97-AF65-F5344CB8AC3E}">
        <p14:creationId xmlns:p14="http://schemas.microsoft.com/office/powerpoint/2010/main" val="3857273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E" dirty="0"/>
          </a:p>
        </p:txBody>
      </p:sp>
      <p:sp>
        <p:nvSpPr>
          <p:cNvPr id="4" name="3 Marcador de número de diapositiva"/>
          <p:cNvSpPr>
            <a:spLocks noGrp="1"/>
          </p:cNvSpPr>
          <p:nvPr>
            <p:ph type="sldNum" sz="quarter" idx="10"/>
          </p:nvPr>
        </p:nvSpPr>
        <p:spPr/>
        <p:txBody>
          <a:bodyPr/>
          <a:lstStyle/>
          <a:p>
            <a:fld id="{E1DCB4E7-E6E7-447B-A58B-D2FE139D60CB}" type="slidenum">
              <a:rPr lang="es-ES" smtClean="0">
                <a:solidFill>
                  <a:prstClr val="black"/>
                </a:solidFill>
              </a:rPr>
              <a:pPr/>
              <a:t>20</a:t>
            </a:fld>
            <a:endParaRPr lang="es-ES" dirty="0">
              <a:solidFill>
                <a:prstClr val="black"/>
              </a:solidFill>
            </a:endParaRPr>
          </a:p>
        </p:txBody>
      </p:sp>
    </p:spTree>
    <p:extLst>
      <p:ext uri="{BB962C8B-B14F-4D97-AF65-F5344CB8AC3E}">
        <p14:creationId xmlns:p14="http://schemas.microsoft.com/office/powerpoint/2010/main" val="816925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E" dirty="0"/>
          </a:p>
        </p:txBody>
      </p:sp>
      <p:sp>
        <p:nvSpPr>
          <p:cNvPr id="4" name="3 Marcador de número de diapositiva"/>
          <p:cNvSpPr>
            <a:spLocks noGrp="1"/>
          </p:cNvSpPr>
          <p:nvPr>
            <p:ph type="sldNum" sz="quarter" idx="10"/>
          </p:nvPr>
        </p:nvSpPr>
        <p:spPr/>
        <p:txBody>
          <a:bodyPr/>
          <a:lstStyle/>
          <a:p>
            <a:fld id="{E1DCB4E7-E6E7-447B-A58B-D2FE139D60CB}" type="slidenum">
              <a:rPr lang="es-ES" smtClean="0">
                <a:solidFill>
                  <a:prstClr val="black"/>
                </a:solidFill>
              </a:rPr>
              <a:pPr/>
              <a:t>21</a:t>
            </a:fld>
            <a:endParaRPr lang="es-ES" dirty="0">
              <a:solidFill>
                <a:prstClr val="black"/>
              </a:solidFill>
            </a:endParaRPr>
          </a:p>
        </p:txBody>
      </p:sp>
    </p:spTree>
    <p:extLst>
      <p:ext uri="{BB962C8B-B14F-4D97-AF65-F5344CB8AC3E}">
        <p14:creationId xmlns:p14="http://schemas.microsoft.com/office/powerpoint/2010/main" val="22022200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E" dirty="0"/>
          </a:p>
        </p:txBody>
      </p:sp>
      <p:sp>
        <p:nvSpPr>
          <p:cNvPr id="4" name="3 Marcador de número de diapositiva"/>
          <p:cNvSpPr>
            <a:spLocks noGrp="1"/>
          </p:cNvSpPr>
          <p:nvPr>
            <p:ph type="sldNum" sz="quarter" idx="10"/>
          </p:nvPr>
        </p:nvSpPr>
        <p:spPr/>
        <p:txBody>
          <a:bodyPr/>
          <a:lstStyle/>
          <a:p>
            <a:fld id="{E1DCB4E7-E6E7-447B-A58B-D2FE139D60CB}" type="slidenum">
              <a:rPr lang="es-ES" smtClean="0">
                <a:solidFill>
                  <a:prstClr val="black"/>
                </a:solidFill>
              </a:rPr>
              <a:pPr/>
              <a:t>22</a:t>
            </a:fld>
            <a:endParaRPr lang="es-ES" dirty="0">
              <a:solidFill>
                <a:prstClr val="black"/>
              </a:solidFill>
            </a:endParaRPr>
          </a:p>
        </p:txBody>
      </p:sp>
    </p:spTree>
    <p:extLst>
      <p:ext uri="{BB962C8B-B14F-4D97-AF65-F5344CB8AC3E}">
        <p14:creationId xmlns:p14="http://schemas.microsoft.com/office/powerpoint/2010/main" val="3597671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Diseño 2015">
    <p:spTree>
      <p:nvGrpSpPr>
        <p:cNvPr id="1" name=""/>
        <p:cNvGrpSpPr/>
        <p:nvPr/>
      </p:nvGrpSpPr>
      <p:grpSpPr>
        <a:xfrm>
          <a:off x="0" y="0"/>
          <a:ext cx="0" cy="0"/>
          <a:chOff x="0" y="0"/>
          <a:chExt cx="0" cy="0"/>
        </a:xfrm>
      </p:grpSpPr>
      <p:sp>
        <p:nvSpPr>
          <p:cNvPr id="2" name="Title 1"/>
          <p:cNvSpPr>
            <a:spLocks noGrp="1"/>
          </p:cNvSpPr>
          <p:nvPr>
            <p:ph type="title"/>
          </p:nvPr>
        </p:nvSpPr>
        <p:spPr>
          <a:xfrm>
            <a:off x="628650" y="44624"/>
            <a:ext cx="7886700" cy="684000"/>
          </a:xfrm>
        </p:spPr>
        <p:txBody>
          <a:bodyPr>
            <a:normAutofit/>
          </a:bodyPr>
          <a:lstStyle>
            <a:lvl1pPr>
              <a:defRPr sz="2400">
                <a:latin typeface="Book Antiqua" pitchFamily="18" charset="0"/>
              </a:defRPr>
            </a:lvl1pPr>
          </a:lstStyle>
          <a:p>
            <a:r>
              <a:rPr lang="es-ES" dirty="0" smtClean="0"/>
              <a:t>Haga clic para modificar el estilo de título del patrón</a:t>
            </a:r>
            <a:endParaRPr lang="en-US" dirty="0"/>
          </a:p>
        </p:txBody>
      </p:sp>
      <p:sp>
        <p:nvSpPr>
          <p:cNvPr id="3" name="Content Placeholder 2"/>
          <p:cNvSpPr>
            <a:spLocks noGrp="1"/>
          </p:cNvSpPr>
          <p:nvPr>
            <p:ph idx="1"/>
          </p:nvPr>
        </p:nvSpPr>
        <p:spPr>
          <a:xfrm>
            <a:off x="628650" y="908720"/>
            <a:ext cx="7886700" cy="5256584"/>
          </a:xfrm>
        </p:spPr>
        <p:txBody>
          <a:bodyPr>
            <a:normAutofit/>
          </a:bodyPr>
          <a:lstStyle>
            <a:lvl1pPr>
              <a:defRPr sz="1600">
                <a:latin typeface="Book Antiqua" pitchFamily="18" charset="0"/>
              </a:defRPr>
            </a:lvl1pPr>
            <a:lvl2pPr>
              <a:defRPr sz="1600">
                <a:latin typeface="Book Antiqua" pitchFamily="18" charset="0"/>
              </a:defRPr>
            </a:lvl2pPr>
            <a:lvl3pPr>
              <a:defRPr sz="1600">
                <a:latin typeface="Book Antiqua" pitchFamily="18" charset="0"/>
              </a:defRPr>
            </a:lvl3pPr>
            <a:lvl4pPr>
              <a:defRPr sz="1600">
                <a:latin typeface="Book Antiqua" pitchFamily="18" charset="0"/>
              </a:defRPr>
            </a:lvl4pPr>
            <a:lvl5pPr>
              <a:defRPr sz="1600">
                <a:latin typeface="Book Antiqua" pitchFamily="18" charset="0"/>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cxnSp>
        <p:nvCxnSpPr>
          <p:cNvPr id="8" name="7 Conector recto"/>
          <p:cNvCxnSpPr/>
          <p:nvPr/>
        </p:nvCxnSpPr>
        <p:spPr>
          <a:xfrm>
            <a:off x="628650" y="773444"/>
            <a:ext cx="7886700" cy="0"/>
          </a:xfrm>
          <a:prstGeom prst="line">
            <a:avLst/>
          </a:prstGeom>
          <a:ln w="12700">
            <a:solidFill>
              <a:srgbClr val="CC0000"/>
            </a:solidFill>
          </a:ln>
        </p:spPr>
        <p:style>
          <a:lnRef idx="1">
            <a:schemeClr val="accent1"/>
          </a:lnRef>
          <a:fillRef idx="0">
            <a:schemeClr val="accent1"/>
          </a:fillRef>
          <a:effectRef idx="0">
            <a:schemeClr val="accent1"/>
          </a:effectRef>
          <a:fontRef idx="minor">
            <a:schemeClr val="tx1"/>
          </a:fontRef>
        </p:style>
      </p:cxnSp>
      <p:sp>
        <p:nvSpPr>
          <p:cNvPr id="10" name="9 Rectángulo"/>
          <p:cNvSpPr/>
          <p:nvPr/>
        </p:nvSpPr>
        <p:spPr>
          <a:xfrm>
            <a:off x="0" y="0"/>
            <a:ext cx="395536" cy="76470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1" name="10 Rectángulo"/>
          <p:cNvSpPr/>
          <p:nvPr/>
        </p:nvSpPr>
        <p:spPr>
          <a:xfrm>
            <a:off x="0" y="764704"/>
            <a:ext cx="395536" cy="2574000"/>
          </a:xfrm>
          <a:prstGeom prst="rect">
            <a:avLst/>
          </a:prstGeom>
          <a:solidFill>
            <a:srgbClr val="CC0000"/>
          </a:solidFill>
          <a:ln>
            <a:noFill/>
          </a:ln>
          <a:effectLst>
            <a:innerShdw blurRad="114300">
              <a:schemeClr val="tx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9 Marcador de número de diapositiva"/>
          <p:cNvSpPr txBox="1">
            <a:spLocks noGrp="1"/>
          </p:cNvSpPr>
          <p:nvPr/>
        </p:nvSpPr>
        <p:spPr bwMode="auto">
          <a:xfrm>
            <a:off x="6786578" y="6500834"/>
            <a:ext cx="2133600" cy="357166"/>
          </a:xfrm>
          <a:prstGeom prst="rect">
            <a:avLst/>
          </a:prstGeom>
          <a:noFill/>
          <a:ln w="9525">
            <a:noFill/>
            <a:miter lim="800000"/>
            <a:headEnd/>
            <a:tailEnd/>
          </a:ln>
        </p:spPr>
        <p:txBody>
          <a:bodyPr/>
          <a:lstStyle/>
          <a:p>
            <a:pPr algn="r"/>
            <a:fld id="{BC9B1E53-D5FE-45F7-BF89-CCC6C51E7B0E}" type="slidenum">
              <a:rPr lang="es-ES" sz="1200" b="0"/>
              <a:pPr algn="r"/>
              <a:t>‹Nº›</a:t>
            </a:fld>
            <a:endParaRPr lang="es-ES" sz="1200" b="0" dirty="0"/>
          </a:p>
        </p:txBody>
      </p:sp>
    </p:spTree>
    <p:extLst>
      <p:ext uri="{BB962C8B-B14F-4D97-AF65-F5344CB8AC3E}">
        <p14:creationId xmlns:p14="http://schemas.microsoft.com/office/powerpoint/2010/main" val="207453230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5" name="Footer Placeholder 4"/>
          <p:cNvSpPr>
            <a:spLocks noGrp="1"/>
          </p:cNvSpPr>
          <p:nvPr>
            <p:ph type="ftr" sz="quarter" idx="11"/>
          </p:nvPr>
        </p:nvSpPr>
        <p:spPr/>
        <p:txBody>
          <a:bodyPr/>
          <a:lstStyle/>
          <a:p>
            <a:endParaRPr lang="es-ES">
              <a:solidFill>
                <a:prstClr val="black">
                  <a:tint val="75000"/>
                </a:prstClr>
              </a:solidFill>
            </a:endParaRPr>
          </a:p>
        </p:txBody>
      </p:sp>
      <p:sp>
        <p:nvSpPr>
          <p:cNvPr id="6" name="Slide Number Placeholder 5"/>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445592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6" name="Footer Placeholder 5"/>
          <p:cNvSpPr>
            <a:spLocks noGrp="1"/>
          </p:cNvSpPr>
          <p:nvPr>
            <p:ph type="ftr" sz="quarter" idx="11"/>
          </p:nvPr>
        </p:nvSpPr>
        <p:spPr/>
        <p:txBody>
          <a:bodyPr/>
          <a:lstStyle/>
          <a:p>
            <a:endParaRPr lang="es-ES">
              <a:solidFill>
                <a:prstClr val="black">
                  <a:tint val="75000"/>
                </a:prstClr>
              </a:solidFill>
            </a:endParaRPr>
          </a:p>
        </p:txBody>
      </p:sp>
      <p:sp>
        <p:nvSpPr>
          <p:cNvPr id="7" name="Slide Number Placeholder 6"/>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033800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8" name="Footer Placeholder 7"/>
          <p:cNvSpPr>
            <a:spLocks noGrp="1"/>
          </p:cNvSpPr>
          <p:nvPr>
            <p:ph type="ftr" sz="quarter" idx="11"/>
          </p:nvPr>
        </p:nvSpPr>
        <p:spPr/>
        <p:txBody>
          <a:bodyPr/>
          <a:lstStyle/>
          <a:p>
            <a:endParaRPr lang="es-ES">
              <a:solidFill>
                <a:prstClr val="black">
                  <a:tint val="75000"/>
                </a:prstClr>
              </a:solidFill>
            </a:endParaRPr>
          </a:p>
        </p:txBody>
      </p:sp>
      <p:sp>
        <p:nvSpPr>
          <p:cNvPr id="9" name="Slide Number Placeholder 8"/>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516507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4" name="Footer Placeholder 3"/>
          <p:cNvSpPr>
            <a:spLocks noGrp="1"/>
          </p:cNvSpPr>
          <p:nvPr>
            <p:ph type="ftr" sz="quarter" idx="11"/>
          </p:nvPr>
        </p:nvSpPr>
        <p:spPr/>
        <p:txBody>
          <a:bodyPr/>
          <a:lstStyle/>
          <a:p>
            <a:endParaRPr lang="es-ES">
              <a:solidFill>
                <a:prstClr val="black">
                  <a:tint val="75000"/>
                </a:prstClr>
              </a:solidFill>
            </a:endParaRPr>
          </a:p>
        </p:txBody>
      </p:sp>
      <p:sp>
        <p:nvSpPr>
          <p:cNvPr id="5" name="Slide Number Placeholder 4"/>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3322553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3" name="Footer Placeholder 2"/>
          <p:cNvSpPr>
            <a:spLocks noGrp="1"/>
          </p:cNvSpPr>
          <p:nvPr>
            <p:ph type="ftr" sz="quarter" idx="11"/>
          </p:nvPr>
        </p:nvSpPr>
        <p:spPr/>
        <p:txBody>
          <a:bodyPr/>
          <a:lstStyle/>
          <a:p>
            <a:endParaRPr lang="es-ES">
              <a:solidFill>
                <a:prstClr val="black">
                  <a:tint val="75000"/>
                </a:prstClr>
              </a:solidFill>
            </a:endParaRPr>
          </a:p>
        </p:txBody>
      </p:sp>
      <p:sp>
        <p:nvSpPr>
          <p:cNvPr id="4" name="Slide Number Placeholder 3"/>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466091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6" name="Footer Placeholder 5"/>
          <p:cNvSpPr>
            <a:spLocks noGrp="1"/>
          </p:cNvSpPr>
          <p:nvPr>
            <p:ph type="ftr" sz="quarter" idx="11"/>
          </p:nvPr>
        </p:nvSpPr>
        <p:spPr/>
        <p:txBody>
          <a:bodyPr/>
          <a:lstStyle/>
          <a:p>
            <a:endParaRPr lang="es-ES">
              <a:solidFill>
                <a:prstClr val="black">
                  <a:tint val="75000"/>
                </a:prstClr>
              </a:solidFill>
            </a:endParaRPr>
          </a:p>
        </p:txBody>
      </p:sp>
      <p:sp>
        <p:nvSpPr>
          <p:cNvPr id="7" name="Slide Number Placeholder 6"/>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41402925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6" name="Footer Placeholder 5"/>
          <p:cNvSpPr>
            <a:spLocks noGrp="1"/>
          </p:cNvSpPr>
          <p:nvPr>
            <p:ph type="ftr" sz="quarter" idx="11"/>
          </p:nvPr>
        </p:nvSpPr>
        <p:spPr/>
        <p:txBody>
          <a:bodyPr/>
          <a:lstStyle/>
          <a:p>
            <a:endParaRPr lang="es-ES">
              <a:solidFill>
                <a:prstClr val="black">
                  <a:tint val="75000"/>
                </a:prstClr>
              </a:solidFill>
            </a:endParaRPr>
          </a:p>
        </p:txBody>
      </p:sp>
      <p:sp>
        <p:nvSpPr>
          <p:cNvPr id="7" name="Slide Number Placeholder 6"/>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32887743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5" name="Footer Placeholder 4"/>
          <p:cNvSpPr>
            <a:spLocks noGrp="1"/>
          </p:cNvSpPr>
          <p:nvPr>
            <p:ph type="ftr" sz="quarter" idx="11"/>
          </p:nvPr>
        </p:nvSpPr>
        <p:spPr/>
        <p:txBody>
          <a:bodyPr/>
          <a:lstStyle/>
          <a:p>
            <a:endParaRPr lang="es-ES">
              <a:solidFill>
                <a:prstClr val="black">
                  <a:tint val="75000"/>
                </a:prstClr>
              </a:solidFill>
            </a:endParaRPr>
          </a:p>
        </p:txBody>
      </p:sp>
      <p:sp>
        <p:nvSpPr>
          <p:cNvPr id="6" name="Slide Number Placeholder 5"/>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9723213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5" name="Footer Placeholder 4"/>
          <p:cNvSpPr>
            <a:spLocks noGrp="1"/>
          </p:cNvSpPr>
          <p:nvPr>
            <p:ph type="ftr" sz="quarter" idx="11"/>
          </p:nvPr>
        </p:nvSpPr>
        <p:spPr/>
        <p:txBody>
          <a:bodyPr/>
          <a:lstStyle/>
          <a:p>
            <a:endParaRPr lang="es-ES">
              <a:solidFill>
                <a:prstClr val="black">
                  <a:tint val="75000"/>
                </a:prstClr>
              </a:solidFill>
            </a:endParaRPr>
          </a:p>
        </p:txBody>
      </p:sp>
      <p:sp>
        <p:nvSpPr>
          <p:cNvPr id="6" name="Slide Number Placeholder 5"/>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3334472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Diseño 2015">
    <p:spTree>
      <p:nvGrpSpPr>
        <p:cNvPr id="1" name=""/>
        <p:cNvGrpSpPr/>
        <p:nvPr/>
      </p:nvGrpSpPr>
      <p:grpSpPr>
        <a:xfrm>
          <a:off x="0" y="0"/>
          <a:ext cx="0" cy="0"/>
          <a:chOff x="0" y="0"/>
          <a:chExt cx="0" cy="0"/>
        </a:xfrm>
      </p:grpSpPr>
      <p:sp>
        <p:nvSpPr>
          <p:cNvPr id="2" name="Title 1"/>
          <p:cNvSpPr>
            <a:spLocks noGrp="1"/>
          </p:cNvSpPr>
          <p:nvPr>
            <p:ph type="title"/>
          </p:nvPr>
        </p:nvSpPr>
        <p:spPr>
          <a:xfrm>
            <a:off x="628650" y="55510"/>
            <a:ext cx="7886700" cy="684000"/>
          </a:xfrm>
          <a:prstGeom prst="rect">
            <a:avLst/>
          </a:prstGeom>
        </p:spPr>
        <p:txBody>
          <a:bodyPr>
            <a:normAutofit/>
          </a:bodyPr>
          <a:lstStyle>
            <a:lvl1pPr>
              <a:defRPr sz="2400" b="1">
                <a:solidFill>
                  <a:srgbClr val="C00000"/>
                </a:solidFill>
                <a:latin typeface="Calibri" pitchFamily="34" charset="0"/>
              </a:defRPr>
            </a:lvl1pPr>
          </a:lstStyle>
          <a:p>
            <a:r>
              <a:rPr lang="es-ES" dirty="0" smtClean="0"/>
              <a:t>Haga clic para modificar el estilo de título del patrón</a:t>
            </a:r>
            <a:endParaRPr lang="en-US" dirty="0"/>
          </a:p>
        </p:txBody>
      </p:sp>
      <p:cxnSp>
        <p:nvCxnSpPr>
          <p:cNvPr id="8" name="7 Conector recto"/>
          <p:cNvCxnSpPr/>
          <p:nvPr/>
        </p:nvCxnSpPr>
        <p:spPr>
          <a:xfrm>
            <a:off x="628650" y="773444"/>
            <a:ext cx="7886700" cy="0"/>
          </a:xfrm>
          <a:prstGeom prst="line">
            <a:avLst/>
          </a:prstGeom>
          <a:ln w="12700">
            <a:solidFill>
              <a:srgbClr val="CC0000"/>
            </a:solidFill>
          </a:ln>
        </p:spPr>
        <p:style>
          <a:lnRef idx="1">
            <a:schemeClr val="accent1"/>
          </a:lnRef>
          <a:fillRef idx="0">
            <a:schemeClr val="accent1"/>
          </a:fillRef>
          <a:effectRef idx="0">
            <a:schemeClr val="accent1"/>
          </a:effectRef>
          <a:fontRef idx="minor">
            <a:schemeClr val="tx1"/>
          </a:fontRef>
        </p:style>
      </p:cxnSp>
      <p:sp>
        <p:nvSpPr>
          <p:cNvPr id="10" name="9 Rectángulo"/>
          <p:cNvSpPr/>
          <p:nvPr/>
        </p:nvSpPr>
        <p:spPr>
          <a:xfrm>
            <a:off x="0" y="0"/>
            <a:ext cx="395536" cy="76470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1" name="10 Rectángulo"/>
          <p:cNvSpPr/>
          <p:nvPr/>
        </p:nvSpPr>
        <p:spPr>
          <a:xfrm>
            <a:off x="0" y="764704"/>
            <a:ext cx="395536" cy="2574000"/>
          </a:xfrm>
          <a:prstGeom prst="rect">
            <a:avLst/>
          </a:prstGeom>
          <a:solidFill>
            <a:srgbClr val="CC0000"/>
          </a:solidFill>
          <a:ln>
            <a:noFill/>
          </a:ln>
          <a:effectLst>
            <a:innerShdw blurRad="114300">
              <a:schemeClr val="tx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9 Marcador de número de diapositiva"/>
          <p:cNvSpPr txBox="1">
            <a:spLocks noGrp="1"/>
          </p:cNvSpPr>
          <p:nvPr/>
        </p:nvSpPr>
        <p:spPr bwMode="auto">
          <a:xfrm>
            <a:off x="6786578" y="6500834"/>
            <a:ext cx="2133600" cy="357166"/>
          </a:xfrm>
          <a:prstGeom prst="rect">
            <a:avLst/>
          </a:prstGeom>
          <a:noFill/>
          <a:ln w="9525">
            <a:noFill/>
            <a:miter lim="800000"/>
            <a:headEnd/>
            <a:tailEnd/>
          </a:ln>
        </p:spPr>
        <p:txBody>
          <a:bodyPr/>
          <a:lstStyle/>
          <a:p>
            <a:pPr algn="r"/>
            <a:fld id="{BC9B1E53-D5FE-45F7-BF89-CCC6C51E7B0E}" type="slidenum">
              <a:rPr lang="es-ES" sz="1200" b="0">
                <a:solidFill>
                  <a:schemeClr val="tx1"/>
                </a:solidFill>
              </a:rPr>
              <a:pPr algn="r"/>
              <a:t>‹Nº›</a:t>
            </a:fld>
            <a:endParaRPr lang="es-ES" sz="1200" b="0" dirty="0">
              <a:solidFill>
                <a:schemeClr val="tx1"/>
              </a:solidFill>
            </a:endParaRPr>
          </a:p>
        </p:txBody>
      </p:sp>
    </p:spTree>
    <p:extLst>
      <p:ext uri="{BB962C8B-B14F-4D97-AF65-F5344CB8AC3E}">
        <p14:creationId xmlns:p14="http://schemas.microsoft.com/office/powerpoint/2010/main" val="408941162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274638"/>
            <a:ext cx="8229600" cy="5851525"/>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s-E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5" name="Rectangle 6"/>
          <p:cNvSpPr>
            <a:spLocks noGrp="1" noChangeArrowheads="1"/>
          </p:cNvSpPr>
          <p:nvPr>
            <p:ph type="sldNum" sz="quarter" idx="12"/>
          </p:nvPr>
        </p:nvSpPr>
        <p:spPr>
          <a:ln/>
        </p:spPr>
        <p:txBody>
          <a:bodyPr/>
          <a:lstStyle>
            <a:lvl1pPr>
              <a:defRPr/>
            </a:lvl1pPr>
          </a:lstStyle>
          <a:p>
            <a:pPr>
              <a:defRPr/>
            </a:pPr>
            <a:fld id="{46DC14E1-B8F0-47BA-907E-1B54CAA35941}" type="slidenum">
              <a:rPr lang="es-ES"/>
              <a:pPr>
                <a:defRPr/>
              </a:pPr>
              <a:t>‹Nº›</a:t>
            </a:fld>
            <a:endParaRPr lang="es-ES" dirty="0"/>
          </a:p>
        </p:txBody>
      </p:sp>
    </p:spTree>
    <p:extLst>
      <p:ext uri="{BB962C8B-B14F-4D97-AF65-F5344CB8AC3E}">
        <p14:creationId xmlns:p14="http://schemas.microsoft.com/office/powerpoint/2010/main" val="1607671032"/>
      </p:ext>
    </p:extLst>
  </p:cSld>
  <p:clrMapOvr>
    <a:masterClrMapping/>
  </p:clrMapOvr>
  <p:transition spd="med">
    <p:zo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3_Diseño 2015">
    <p:spTree>
      <p:nvGrpSpPr>
        <p:cNvPr id="1" name=""/>
        <p:cNvGrpSpPr/>
        <p:nvPr/>
      </p:nvGrpSpPr>
      <p:grpSpPr>
        <a:xfrm>
          <a:off x="0" y="0"/>
          <a:ext cx="0" cy="0"/>
          <a:chOff x="0" y="0"/>
          <a:chExt cx="0" cy="0"/>
        </a:xfrm>
      </p:grpSpPr>
      <p:sp>
        <p:nvSpPr>
          <p:cNvPr id="2" name="Title 1"/>
          <p:cNvSpPr>
            <a:spLocks noGrp="1"/>
          </p:cNvSpPr>
          <p:nvPr>
            <p:ph type="title"/>
          </p:nvPr>
        </p:nvSpPr>
        <p:spPr>
          <a:xfrm>
            <a:off x="628650" y="55510"/>
            <a:ext cx="7886700" cy="684000"/>
          </a:xfrm>
          <a:prstGeom prst="rect">
            <a:avLst/>
          </a:prstGeom>
        </p:spPr>
        <p:txBody>
          <a:bodyPr>
            <a:normAutofit/>
          </a:bodyPr>
          <a:lstStyle>
            <a:lvl1pPr>
              <a:defRPr sz="2200" b="1">
                <a:solidFill>
                  <a:srgbClr val="C00000"/>
                </a:solidFill>
                <a:latin typeface="Calibri" pitchFamily="34" charset="0"/>
              </a:defRPr>
            </a:lvl1pPr>
          </a:lstStyle>
          <a:p>
            <a:r>
              <a:rPr lang="es-ES" dirty="0" smtClean="0"/>
              <a:t>Haga clic para modificar el estilo de título del patrón</a:t>
            </a:r>
            <a:endParaRPr lang="en-US" dirty="0"/>
          </a:p>
        </p:txBody>
      </p:sp>
      <p:sp>
        <p:nvSpPr>
          <p:cNvPr id="10" name="9 Rectángulo"/>
          <p:cNvSpPr/>
          <p:nvPr/>
        </p:nvSpPr>
        <p:spPr>
          <a:xfrm>
            <a:off x="0" y="0"/>
            <a:ext cx="395536" cy="76470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s-PE">
              <a:solidFill>
                <a:prstClr val="white"/>
              </a:solidFill>
            </a:endParaRPr>
          </a:p>
        </p:txBody>
      </p:sp>
      <p:sp>
        <p:nvSpPr>
          <p:cNvPr id="11" name="10 Rectángulo"/>
          <p:cNvSpPr/>
          <p:nvPr/>
        </p:nvSpPr>
        <p:spPr>
          <a:xfrm>
            <a:off x="0" y="764704"/>
            <a:ext cx="395536" cy="2574000"/>
          </a:xfrm>
          <a:prstGeom prst="rect">
            <a:avLst/>
          </a:prstGeom>
          <a:solidFill>
            <a:srgbClr val="CC0000"/>
          </a:solidFill>
          <a:ln>
            <a:noFill/>
          </a:ln>
          <a:effectLst>
            <a:innerShdw blurRad="114300">
              <a:schemeClr val="tx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s-PE">
              <a:solidFill>
                <a:prstClr val="white"/>
              </a:solidFill>
            </a:endParaRPr>
          </a:p>
        </p:txBody>
      </p:sp>
    </p:spTree>
    <p:extLst>
      <p:ext uri="{BB962C8B-B14F-4D97-AF65-F5344CB8AC3E}">
        <p14:creationId xmlns:p14="http://schemas.microsoft.com/office/powerpoint/2010/main" val="368194083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4_Diseño 2015">
    <p:spTree>
      <p:nvGrpSpPr>
        <p:cNvPr id="1" name=""/>
        <p:cNvGrpSpPr/>
        <p:nvPr/>
      </p:nvGrpSpPr>
      <p:grpSpPr>
        <a:xfrm>
          <a:off x="0" y="0"/>
          <a:ext cx="0" cy="0"/>
          <a:chOff x="0" y="0"/>
          <a:chExt cx="0" cy="0"/>
        </a:xfrm>
      </p:grpSpPr>
      <p:sp>
        <p:nvSpPr>
          <p:cNvPr id="2" name="Title 1"/>
          <p:cNvSpPr>
            <a:spLocks noGrp="1"/>
          </p:cNvSpPr>
          <p:nvPr>
            <p:ph type="title"/>
          </p:nvPr>
        </p:nvSpPr>
        <p:spPr>
          <a:xfrm>
            <a:off x="628650" y="55510"/>
            <a:ext cx="7886700" cy="684000"/>
          </a:xfrm>
          <a:prstGeom prst="rect">
            <a:avLst/>
          </a:prstGeom>
        </p:spPr>
        <p:txBody>
          <a:bodyPr>
            <a:normAutofit/>
          </a:bodyPr>
          <a:lstStyle>
            <a:lvl1pPr>
              <a:defRPr sz="2200" b="1">
                <a:solidFill>
                  <a:srgbClr val="C00000"/>
                </a:solidFill>
                <a:latin typeface="Calibri" pitchFamily="34" charset="0"/>
              </a:defRPr>
            </a:lvl1pPr>
          </a:lstStyle>
          <a:p>
            <a:r>
              <a:rPr lang="es-ES" dirty="0" smtClean="0"/>
              <a:t>Haga clic para modificar el estilo de título del patrón</a:t>
            </a:r>
            <a:endParaRPr lang="en-US" dirty="0"/>
          </a:p>
        </p:txBody>
      </p:sp>
      <p:cxnSp>
        <p:nvCxnSpPr>
          <p:cNvPr id="8" name="7 Conector recto"/>
          <p:cNvCxnSpPr/>
          <p:nvPr/>
        </p:nvCxnSpPr>
        <p:spPr>
          <a:xfrm>
            <a:off x="628650" y="773444"/>
            <a:ext cx="7886700" cy="0"/>
          </a:xfrm>
          <a:prstGeom prst="line">
            <a:avLst/>
          </a:prstGeom>
          <a:ln w="12700">
            <a:solidFill>
              <a:srgbClr val="CC0000"/>
            </a:solidFill>
          </a:ln>
        </p:spPr>
        <p:style>
          <a:lnRef idx="1">
            <a:schemeClr val="accent1"/>
          </a:lnRef>
          <a:fillRef idx="0">
            <a:schemeClr val="accent1"/>
          </a:fillRef>
          <a:effectRef idx="0">
            <a:schemeClr val="accent1"/>
          </a:effectRef>
          <a:fontRef idx="minor">
            <a:schemeClr val="tx1"/>
          </a:fontRef>
        </p:style>
      </p:cxnSp>
      <p:sp>
        <p:nvSpPr>
          <p:cNvPr id="10" name="9 Rectángulo"/>
          <p:cNvSpPr/>
          <p:nvPr/>
        </p:nvSpPr>
        <p:spPr>
          <a:xfrm>
            <a:off x="0" y="0"/>
            <a:ext cx="395536" cy="76470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1" name="10 Rectángulo"/>
          <p:cNvSpPr/>
          <p:nvPr/>
        </p:nvSpPr>
        <p:spPr>
          <a:xfrm>
            <a:off x="0" y="764704"/>
            <a:ext cx="395536" cy="2574000"/>
          </a:xfrm>
          <a:prstGeom prst="rect">
            <a:avLst/>
          </a:prstGeom>
          <a:solidFill>
            <a:srgbClr val="CC0000"/>
          </a:solidFill>
          <a:ln>
            <a:noFill/>
          </a:ln>
          <a:effectLst>
            <a:innerShdw blurRad="114300">
              <a:schemeClr val="tx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9 Marcador de número de diapositiva"/>
          <p:cNvSpPr txBox="1">
            <a:spLocks noGrp="1"/>
          </p:cNvSpPr>
          <p:nvPr/>
        </p:nvSpPr>
        <p:spPr bwMode="auto">
          <a:xfrm>
            <a:off x="6786578" y="6500834"/>
            <a:ext cx="2133600" cy="357166"/>
          </a:xfrm>
          <a:prstGeom prst="rect">
            <a:avLst/>
          </a:prstGeom>
          <a:noFill/>
          <a:ln w="9525">
            <a:noFill/>
            <a:miter lim="800000"/>
            <a:headEnd/>
            <a:tailEnd/>
          </a:ln>
        </p:spPr>
        <p:txBody>
          <a:bodyPr/>
          <a:lstStyle/>
          <a:p>
            <a:pPr algn="r"/>
            <a:fld id="{BC9B1E53-D5FE-45F7-BF89-CCC6C51E7B0E}" type="slidenum">
              <a:rPr lang="es-ES" sz="1200" b="0">
                <a:solidFill>
                  <a:schemeClr val="tx1"/>
                </a:solidFill>
              </a:rPr>
              <a:pPr algn="r"/>
              <a:t>‹Nº›</a:t>
            </a:fld>
            <a:endParaRPr lang="es-ES" sz="1200" b="0" dirty="0">
              <a:solidFill>
                <a:schemeClr val="tx1"/>
              </a:solidFill>
            </a:endParaRPr>
          </a:p>
        </p:txBody>
      </p:sp>
    </p:spTree>
    <p:extLst>
      <p:ext uri="{BB962C8B-B14F-4D97-AF65-F5344CB8AC3E}">
        <p14:creationId xmlns:p14="http://schemas.microsoft.com/office/powerpoint/2010/main" val="186060341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5" name="Footer Placeholder 4"/>
          <p:cNvSpPr>
            <a:spLocks noGrp="1"/>
          </p:cNvSpPr>
          <p:nvPr>
            <p:ph type="ftr" sz="quarter" idx="11"/>
          </p:nvPr>
        </p:nvSpPr>
        <p:spPr/>
        <p:txBody>
          <a:bodyPr/>
          <a:lstStyle/>
          <a:p>
            <a:endParaRPr lang="es-ES">
              <a:solidFill>
                <a:prstClr val="black">
                  <a:tint val="75000"/>
                </a:prstClr>
              </a:solidFill>
            </a:endParaRPr>
          </a:p>
        </p:txBody>
      </p:sp>
      <p:sp>
        <p:nvSpPr>
          <p:cNvPr id="6" name="Slide Number Placeholder 5"/>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4279591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3_Diseño 2015">
    <p:spTree>
      <p:nvGrpSpPr>
        <p:cNvPr id="1" name=""/>
        <p:cNvGrpSpPr/>
        <p:nvPr/>
      </p:nvGrpSpPr>
      <p:grpSpPr>
        <a:xfrm>
          <a:off x="0" y="0"/>
          <a:ext cx="0" cy="0"/>
          <a:chOff x="0" y="0"/>
          <a:chExt cx="0" cy="0"/>
        </a:xfrm>
      </p:grpSpPr>
      <p:sp>
        <p:nvSpPr>
          <p:cNvPr id="2" name="Title 1"/>
          <p:cNvSpPr>
            <a:spLocks noGrp="1"/>
          </p:cNvSpPr>
          <p:nvPr>
            <p:ph type="title"/>
          </p:nvPr>
        </p:nvSpPr>
        <p:spPr>
          <a:xfrm>
            <a:off x="628650" y="55510"/>
            <a:ext cx="7886700" cy="684000"/>
          </a:xfrm>
          <a:prstGeom prst="rect">
            <a:avLst/>
          </a:prstGeom>
        </p:spPr>
        <p:txBody>
          <a:bodyPr>
            <a:normAutofit/>
          </a:bodyPr>
          <a:lstStyle>
            <a:lvl1pPr>
              <a:defRPr sz="2200" b="1">
                <a:solidFill>
                  <a:srgbClr val="C00000"/>
                </a:solidFill>
                <a:latin typeface="Calibri" pitchFamily="34" charset="0"/>
              </a:defRPr>
            </a:lvl1pPr>
          </a:lstStyle>
          <a:p>
            <a:r>
              <a:rPr lang="es-ES" dirty="0" smtClean="0"/>
              <a:t>Haga clic para modificar el estilo de título del patrón</a:t>
            </a:r>
            <a:endParaRPr lang="en-US" dirty="0"/>
          </a:p>
        </p:txBody>
      </p:sp>
      <p:sp>
        <p:nvSpPr>
          <p:cNvPr id="10" name="9 Rectángulo"/>
          <p:cNvSpPr/>
          <p:nvPr/>
        </p:nvSpPr>
        <p:spPr>
          <a:xfrm>
            <a:off x="0" y="0"/>
            <a:ext cx="395536" cy="76470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s-PE">
              <a:solidFill>
                <a:prstClr val="white"/>
              </a:solidFill>
            </a:endParaRPr>
          </a:p>
        </p:txBody>
      </p:sp>
      <p:sp>
        <p:nvSpPr>
          <p:cNvPr id="11" name="10 Rectángulo"/>
          <p:cNvSpPr/>
          <p:nvPr/>
        </p:nvSpPr>
        <p:spPr>
          <a:xfrm>
            <a:off x="0" y="764704"/>
            <a:ext cx="395536" cy="2574000"/>
          </a:xfrm>
          <a:prstGeom prst="rect">
            <a:avLst/>
          </a:prstGeom>
          <a:solidFill>
            <a:srgbClr val="CC0000"/>
          </a:solidFill>
          <a:ln>
            <a:noFill/>
          </a:ln>
          <a:effectLst>
            <a:innerShdw blurRad="114300">
              <a:schemeClr val="tx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s-PE">
              <a:solidFill>
                <a:prstClr val="white"/>
              </a:solidFill>
            </a:endParaRPr>
          </a:p>
        </p:txBody>
      </p:sp>
    </p:spTree>
    <p:extLst>
      <p:ext uri="{BB962C8B-B14F-4D97-AF65-F5344CB8AC3E}">
        <p14:creationId xmlns:p14="http://schemas.microsoft.com/office/powerpoint/2010/main" val="174369733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Diseño 2015">
    <p:spTree>
      <p:nvGrpSpPr>
        <p:cNvPr id="1" name=""/>
        <p:cNvGrpSpPr/>
        <p:nvPr/>
      </p:nvGrpSpPr>
      <p:grpSpPr>
        <a:xfrm>
          <a:off x="0" y="0"/>
          <a:ext cx="0" cy="0"/>
          <a:chOff x="0" y="0"/>
          <a:chExt cx="0" cy="0"/>
        </a:xfrm>
      </p:grpSpPr>
      <p:sp>
        <p:nvSpPr>
          <p:cNvPr id="2" name="Title 1"/>
          <p:cNvSpPr>
            <a:spLocks noGrp="1"/>
          </p:cNvSpPr>
          <p:nvPr>
            <p:ph type="title"/>
          </p:nvPr>
        </p:nvSpPr>
        <p:spPr>
          <a:xfrm>
            <a:off x="628650" y="55510"/>
            <a:ext cx="7886700" cy="684000"/>
          </a:xfrm>
          <a:prstGeom prst="rect">
            <a:avLst/>
          </a:prstGeom>
        </p:spPr>
        <p:txBody>
          <a:bodyPr>
            <a:normAutofit/>
          </a:bodyPr>
          <a:lstStyle>
            <a:lvl1pPr>
              <a:defRPr sz="2400" b="1">
                <a:solidFill>
                  <a:srgbClr val="C00000"/>
                </a:solidFill>
                <a:latin typeface="Calibri" pitchFamily="34" charset="0"/>
              </a:defRPr>
            </a:lvl1pPr>
          </a:lstStyle>
          <a:p>
            <a:r>
              <a:rPr lang="es-ES" dirty="0" smtClean="0"/>
              <a:t>Haga clic para modificar el estilo de título del patrón</a:t>
            </a:r>
            <a:endParaRPr lang="en-US" dirty="0"/>
          </a:p>
        </p:txBody>
      </p:sp>
      <p:cxnSp>
        <p:nvCxnSpPr>
          <p:cNvPr id="8" name="7 Conector recto"/>
          <p:cNvCxnSpPr/>
          <p:nvPr/>
        </p:nvCxnSpPr>
        <p:spPr>
          <a:xfrm>
            <a:off x="628650" y="773444"/>
            <a:ext cx="7886700" cy="0"/>
          </a:xfrm>
          <a:prstGeom prst="line">
            <a:avLst/>
          </a:prstGeom>
          <a:ln w="12700">
            <a:solidFill>
              <a:srgbClr val="CC0000"/>
            </a:solidFill>
          </a:ln>
        </p:spPr>
        <p:style>
          <a:lnRef idx="1">
            <a:schemeClr val="accent1"/>
          </a:lnRef>
          <a:fillRef idx="0">
            <a:schemeClr val="accent1"/>
          </a:fillRef>
          <a:effectRef idx="0">
            <a:schemeClr val="accent1"/>
          </a:effectRef>
          <a:fontRef idx="minor">
            <a:schemeClr val="tx1"/>
          </a:fontRef>
        </p:style>
      </p:cxnSp>
      <p:sp>
        <p:nvSpPr>
          <p:cNvPr id="10" name="9 Rectángulo"/>
          <p:cNvSpPr/>
          <p:nvPr/>
        </p:nvSpPr>
        <p:spPr>
          <a:xfrm>
            <a:off x="0" y="0"/>
            <a:ext cx="395536" cy="76470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1" name="10 Rectángulo"/>
          <p:cNvSpPr/>
          <p:nvPr/>
        </p:nvSpPr>
        <p:spPr>
          <a:xfrm>
            <a:off x="0" y="764704"/>
            <a:ext cx="395536" cy="2574000"/>
          </a:xfrm>
          <a:prstGeom prst="rect">
            <a:avLst/>
          </a:prstGeom>
          <a:solidFill>
            <a:srgbClr val="CC0000"/>
          </a:solidFill>
          <a:ln>
            <a:noFill/>
          </a:ln>
          <a:effectLst>
            <a:innerShdw blurRad="114300">
              <a:schemeClr val="tx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9 Marcador de número de diapositiva"/>
          <p:cNvSpPr txBox="1">
            <a:spLocks noGrp="1"/>
          </p:cNvSpPr>
          <p:nvPr/>
        </p:nvSpPr>
        <p:spPr bwMode="auto">
          <a:xfrm>
            <a:off x="6786578" y="6500834"/>
            <a:ext cx="2133600" cy="357166"/>
          </a:xfrm>
          <a:prstGeom prst="rect">
            <a:avLst/>
          </a:prstGeom>
          <a:noFill/>
          <a:ln w="9525">
            <a:noFill/>
            <a:miter lim="800000"/>
            <a:headEnd/>
            <a:tailEnd/>
          </a:ln>
        </p:spPr>
        <p:txBody>
          <a:bodyPr/>
          <a:lstStyle/>
          <a:p>
            <a:pPr algn="r"/>
            <a:fld id="{BC9B1E53-D5FE-45F7-BF89-CCC6C51E7B0E}" type="slidenum">
              <a:rPr lang="es-ES" sz="1200" b="0">
                <a:solidFill>
                  <a:srgbClr val="C00000"/>
                </a:solidFill>
              </a:rPr>
              <a:pPr algn="r"/>
              <a:t>‹Nº›</a:t>
            </a:fld>
            <a:endParaRPr lang="es-ES" sz="1200" b="0" dirty="0">
              <a:solidFill>
                <a:srgbClr val="C00000"/>
              </a:solidFill>
            </a:endParaRPr>
          </a:p>
        </p:txBody>
      </p:sp>
    </p:spTree>
    <p:extLst>
      <p:ext uri="{BB962C8B-B14F-4D97-AF65-F5344CB8AC3E}">
        <p14:creationId xmlns:p14="http://schemas.microsoft.com/office/powerpoint/2010/main" val="244349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Diseño 2015">
    <p:spTree>
      <p:nvGrpSpPr>
        <p:cNvPr id="1" name=""/>
        <p:cNvGrpSpPr/>
        <p:nvPr/>
      </p:nvGrpSpPr>
      <p:grpSpPr>
        <a:xfrm>
          <a:off x="0" y="0"/>
          <a:ext cx="0" cy="0"/>
          <a:chOff x="0" y="0"/>
          <a:chExt cx="0" cy="0"/>
        </a:xfrm>
      </p:grpSpPr>
      <p:sp>
        <p:nvSpPr>
          <p:cNvPr id="2" name="Title 1"/>
          <p:cNvSpPr>
            <a:spLocks noGrp="1"/>
          </p:cNvSpPr>
          <p:nvPr>
            <p:ph type="title"/>
          </p:nvPr>
        </p:nvSpPr>
        <p:spPr>
          <a:xfrm>
            <a:off x="628650" y="55510"/>
            <a:ext cx="7886700" cy="684000"/>
          </a:xfrm>
          <a:prstGeom prst="rect">
            <a:avLst/>
          </a:prstGeom>
        </p:spPr>
        <p:txBody>
          <a:bodyPr>
            <a:normAutofit/>
          </a:bodyPr>
          <a:lstStyle>
            <a:lvl1pPr>
              <a:defRPr sz="2400" b="1">
                <a:solidFill>
                  <a:srgbClr val="C00000"/>
                </a:solidFill>
                <a:latin typeface="Calibri" pitchFamily="34" charset="0"/>
              </a:defRPr>
            </a:lvl1pPr>
          </a:lstStyle>
          <a:p>
            <a:r>
              <a:rPr lang="es-ES" dirty="0" smtClean="0"/>
              <a:t>Haga clic para modificar el estilo de título del patrón</a:t>
            </a:r>
            <a:endParaRPr lang="en-US" dirty="0"/>
          </a:p>
        </p:txBody>
      </p:sp>
      <p:cxnSp>
        <p:nvCxnSpPr>
          <p:cNvPr id="8" name="7 Conector recto"/>
          <p:cNvCxnSpPr/>
          <p:nvPr/>
        </p:nvCxnSpPr>
        <p:spPr>
          <a:xfrm>
            <a:off x="628650" y="773444"/>
            <a:ext cx="7886700" cy="0"/>
          </a:xfrm>
          <a:prstGeom prst="line">
            <a:avLst/>
          </a:prstGeom>
          <a:ln w="12700">
            <a:solidFill>
              <a:srgbClr val="CC0000"/>
            </a:solidFill>
          </a:ln>
        </p:spPr>
        <p:style>
          <a:lnRef idx="1">
            <a:schemeClr val="accent1"/>
          </a:lnRef>
          <a:fillRef idx="0">
            <a:schemeClr val="accent1"/>
          </a:fillRef>
          <a:effectRef idx="0">
            <a:schemeClr val="accent1"/>
          </a:effectRef>
          <a:fontRef idx="minor">
            <a:schemeClr val="tx1"/>
          </a:fontRef>
        </p:style>
      </p:cxnSp>
      <p:sp>
        <p:nvSpPr>
          <p:cNvPr id="10" name="9 Rectángulo"/>
          <p:cNvSpPr/>
          <p:nvPr/>
        </p:nvSpPr>
        <p:spPr>
          <a:xfrm>
            <a:off x="0" y="0"/>
            <a:ext cx="395536" cy="76470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1" name="10 Rectángulo"/>
          <p:cNvSpPr/>
          <p:nvPr/>
        </p:nvSpPr>
        <p:spPr>
          <a:xfrm>
            <a:off x="0" y="764704"/>
            <a:ext cx="395536" cy="2574000"/>
          </a:xfrm>
          <a:prstGeom prst="rect">
            <a:avLst/>
          </a:prstGeom>
          <a:solidFill>
            <a:srgbClr val="CC0000"/>
          </a:solidFill>
          <a:ln>
            <a:noFill/>
          </a:ln>
          <a:effectLst>
            <a:innerShdw blurRad="114300">
              <a:schemeClr val="tx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9 Marcador de número de diapositiva"/>
          <p:cNvSpPr txBox="1">
            <a:spLocks noGrp="1"/>
          </p:cNvSpPr>
          <p:nvPr/>
        </p:nvSpPr>
        <p:spPr bwMode="auto">
          <a:xfrm>
            <a:off x="6786578" y="6500834"/>
            <a:ext cx="2133600" cy="357166"/>
          </a:xfrm>
          <a:prstGeom prst="rect">
            <a:avLst/>
          </a:prstGeom>
          <a:noFill/>
          <a:ln w="9525">
            <a:noFill/>
            <a:miter lim="800000"/>
            <a:headEnd/>
            <a:tailEnd/>
          </a:ln>
        </p:spPr>
        <p:txBody>
          <a:bodyPr/>
          <a:lstStyle/>
          <a:p>
            <a:pPr algn="r"/>
            <a:fld id="{BC9B1E53-D5FE-45F7-BF89-CCC6C51E7B0E}" type="slidenum">
              <a:rPr lang="es-ES" sz="1200" b="0">
                <a:solidFill>
                  <a:schemeClr val="tx1"/>
                </a:solidFill>
              </a:rPr>
              <a:pPr algn="r"/>
              <a:t>‹Nº›</a:t>
            </a:fld>
            <a:endParaRPr lang="es-ES" sz="1200" b="0" dirty="0">
              <a:solidFill>
                <a:schemeClr val="tx1"/>
              </a:solidFill>
            </a:endParaRPr>
          </a:p>
        </p:txBody>
      </p:sp>
    </p:spTree>
    <p:extLst>
      <p:ext uri="{BB962C8B-B14F-4D97-AF65-F5344CB8AC3E}">
        <p14:creationId xmlns:p14="http://schemas.microsoft.com/office/powerpoint/2010/main" val="39798167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6_Diseño 2015">
    <p:spTree>
      <p:nvGrpSpPr>
        <p:cNvPr id="1" name=""/>
        <p:cNvGrpSpPr/>
        <p:nvPr/>
      </p:nvGrpSpPr>
      <p:grpSpPr>
        <a:xfrm>
          <a:off x="0" y="0"/>
          <a:ext cx="0" cy="0"/>
          <a:chOff x="0" y="0"/>
          <a:chExt cx="0" cy="0"/>
        </a:xfrm>
      </p:grpSpPr>
      <p:sp>
        <p:nvSpPr>
          <p:cNvPr id="2" name="Title 1"/>
          <p:cNvSpPr>
            <a:spLocks noGrp="1"/>
          </p:cNvSpPr>
          <p:nvPr>
            <p:ph type="title"/>
          </p:nvPr>
        </p:nvSpPr>
        <p:spPr>
          <a:xfrm>
            <a:off x="628650" y="55510"/>
            <a:ext cx="7886700" cy="684000"/>
          </a:xfrm>
          <a:prstGeom prst="rect">
            <a:avLst/>
          </a:prstGeom>
        </p:spPr>
        <p:txBody>
          <a:bodyPr>
            <a:normAutofit/>
          </a:bodyPr>
          <a:lstStyle>
            <a:lvl1pPr>
              <a:defRPr sz="2400" b="1">
                <a:solidFill>
                  <a:srgbClr val="C00000"/>
                </a:solidFill>
                <a:latin typeface="Calibri" pitchFamily="34" charset="0"/>
              </a:defRPr>
            </a:lvl1pPr>
          </a:lstStyle>
          <a:p>
            <a:r>
              <a:rPr lang="es-ES" dirty="0" smtClean="0"/>
              <a:t>Haga clic para modificar el estilo de título del patrón</a:t>
            </a:r>
            <a:endParaRPr lang="en-US" dirty="0"/>
          </a:p>
        </p:txBody>
      </p:sp>
      <p:cxnSp>
        <p:nvCxnSpPr>
          <p:cNvPr id="8" name="7 Conector recto"/>
          <p:cNvCxnSpPr/>
          <p:nvPr/>
        </p:nvCxnSpPr>
        <p:spPr>
          <a:xfrm>
            <a:off x="628650" y="773444"/>
            <a:ext cx="7886700" cy="0"/>
          </a:xfrm>
          <a:prstGeom prst="line">
            <a:avLst/>
          </a:prstGeom>
          <a:ln w="12700">
            <a:solidFill>
              <a:srgbClr val="CC0000"/>
            </a:solidFill>
          </a:ln>
        </p:spPr>
        <p:style>
          <a:lnRef idx="1">
            <a:schemeClr val="accent1"/>
          </a:lnRef>
          <a:fillRef idx="0">
            <a:schemeClr val="accent1"/>
          </a:fillRef>
          <a:effectRef idx="0">
            <a:schemeClr val="accent1"/>
          </a:effectRef>
          <a:fontRef idx="minor">
            <a:schemeClr val="tx1"/>
          </a:fontRef>
        </p:style>
      </p:cxnSp>
      <p:sp>
        <p:nvSpPr>
          <p:cNvPr id="10" name="9 Rectángulo"/>
          <p:cNvSpPr/>
          <p:nvPr/>
        </p:nvSpPr>
        <p:spPr>
          <a:xfrm>
            <a:off x="0" y="0"/>
            <a:ext cx="395536" cy="76470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1" name="10 Rectángulo"/>
          <p:cNvSpPr/>
          <p:nvPr/>
        </p:nvSpPr>
        <p:spPr>
          <a:xfrm>
            <a:off x="0" y="764704"/>
            <a:ext cx="395536" cy="2574000"/>
          </a:xfrm>
          <a:prstGeom prst="rect">
            <a:avLst/>
          </a:prstGeom>
          <a:solidFill>
            <a:srgbClr val="CC0000"/>
          </a:solidFill>
          <a:ln>
            <a:noFill/>
          </a:ln>
          <a:effectLst>
            <a:innerShdw blurRad="114300">
              <a:schemeClr val="tx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9 Marcador de número de diapositiva"/>
          <p:cNvSpPr txBox="1">
            <a:spLocks noGrp="1"/>
          </p:cNvSpPr>
          <p:nvPr/>
        </p:nvSpPr>
        <p:spPr bwMode="auto">
          <a:xfrm>
            <a:off x="6786578" y="6500834"/>
            <a:ext cx="2133600" cy="357166"/>
          </a:xfrm>
          <a:prstGeom prst="rect">
            <a:avLst/>
          </a:prstGeom>
          <a:noFill/>
          <a:ln w="9525">
            <a:noFill/>
            <a:miter lim="800000"/>
            <a:headEnd/>
            <a:tailEnd/>
          </a:ln>
        </p:spPr>
        <p:txBody>
          <a:bodyPr/>
          <a:lstStyle/>
          <a:p>
            <a:pPr algn="r"/>
            <a:fld id="{BC9B1E53-D5FE-45F7-BF89-CCC6C51E7B0E}" type="slidenum">
              <a:rPr lang="es-ES" sz="1200" b="0">
                <a:solidFill>
                  <a:schemeClr val="tx1"/>
                </a:solidFill>
              </a:rPr>
              <a:pPr algn="r"/>
              <a:t>‹Nº›</a:t>
            </a:fld>
            <a:endParaRPr lang="es-ES" sz="1200" b="0" dirty="0">
              <a:solidFill>
                <a:schemeClr val="tx1"/>
              </a:solidFill>
            </a:endParaRPr>
          </a:p>
        </p:txBody>
      </p:sp>
    </p:spTree>
    <p:extLst>
      <p:ext uri="{BB962C8B-B14F-4D97-AF65-F5344CB8AC3E}">
        <p14:creationId xmlns:p14="http://schemas.microsoft.com/office/powerpoint/2010/main" val="384040737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5" name="Footer Placeholder 4"/>
          <p:cNvSpPr>
            <a:spLocks noGrp="1"/>
          </p:cNvSpPr>
          <p:nvPr>
            <p:ph type="ftr" sz="quarter" idx="11"/>
          </p:nvPr>
        </p:nvSpPr>
        <p:spPr/>
        <p:txBody>
          <a:bodyPr/>
          <a:lstStyle/>
          <a:p>
            <a:endParaRPr lang="es-ES">
              <a:solidFill>
                <a:prstClr val="black">
                  <a:tint val="75000"/>
                </a:prstClr>
              </a:solidFill>
            </a:endParaRPr>
          </a:p>
        </p:txBody>
      </p:sp>
      <p:sp>
        <p:nvSpPr>
          <p:cNvPr id="6" name="Slide Number Placeholder 5"/>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3016425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5" name="Footer Placeholder 4"/>
          <p:cNvSpPr>
            <a:spLocks noGrp="1"/>
          </p:cNvSpPr>
          <p:nvPr>
            <p:ph type="ftr" sz="quarter" idx="11"/>
          </p:nvPr>
        </p:nvSpPr>
        <p:spPr/>
        <p:txBody>
          <a:bodyPr/>
          <a:lstStyle/>
          <a:p>
            <a:endParaRPr lang="es-ES">
              <a:solidFill>
                <a:prstClr val="black">
                  <a:tint val="75000"/>
                </a:prstClr>
              </a:solidFill>
            </a:endParaRPr>
          </a:p>
        </p:txBody>
      </p:sp>
      <p:sp>
        <p:nvSpPr>
          <p:cNvPr id="6" name="Slide Number Placeholder 5"/>
          <p:cNvSpPr>
            <a:spLocks noGrp="1"/>
          </p:cNvSpPr>
          <p:nvPr>
            <p:ph type="sldNum" sz="quarter" idx="12"/>
          </p:nvPr>
        </p:nvSpPr>
        <p:spPr/>
        <p:txBody>
          <a:body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974231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theme" Target="../theme/theme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D4B4F9-C12E-42EC-BBD0-775BDBFCC1B7}" type="datetimeFigureOut">
              <a:rPr lang="es-ES" smtClean="0"/>
              <a:pPr/>
              <a:t>01/06/2015</a:t>
            </a:fld>
            <a:endParaRPr lang="es-E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4F9A19-4326-4160-B9C5-C969712C2E91}" type="slidenum">
              <a:rPr lang="es-ES" smtClean="0"/>
              <a:pPr/>
              <a:t>‹Nº›</a:t>
            </a:fld>
            <a:endParaRPr lang="es-ES"/>
          </a:p>
        </p:txBody>
      </p:sp>
    </p:spTree>
    <p:extLst>
      <p:ext uri="{BB962C8B-B14F-4D97-AF65-F5344CB8AC3E}">
        <p14:creationId xmlns:p14="http://schemas.microsoft.com/office/powerpoint/2010/main" val="3602996487"/>
      </p:ext>
    </p:extLst>
  </p:cSld>
  <p:clrMap bg1="lt1" tx1="dk1" bg2="lt2" tx2="dk2" accent1="accent1" accent2="accent2" accent3="accent3" accent4="accent4" accent5="accent5" accent6="accent6" hlink="hlink" folHlink="folHlink"/>
  <p:sldLayoutIdLst>
    <p:sldLayoutId id="2147483673" r:id="rId1"/>
    <p:sldLayoutId id="2147483678" r:id="rId2"/>
    <p:sldLayoutId id="2147483691" r:id="rId3"/>
    <p:sldLayoutId id="2147483692" r:id="rId4"/>
    <p:sldLayoutId id="2147483695" r:id="rId5"/>
    <p:sldLayoutId id="2147483698" r:id="rId6"/>
    <p:sldLayoutId id="2147483701"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D4B4F9-C12E-42EC-BBD0-775BDBFCC1B7}" type="datetimeFigureOut">
              <a:rPr lang="es-ES" smtClean="0">
                <a:solidFill>
                  <a:prstClr val="black">
                    <a:tint val="75000"/>
                  </a:prstClr>
                </a:solidFill>
              </a:rPr>
              <a:pPr/>
              <a:t>01/06/2015</a:t>
            </a:fld>
            <a:endParaRPr lang="es-E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4F9A19-4326-4160-B9C5-C969712C2E91}"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4031296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6" r:id="rId12"/>
    <p:sldLayoutId id="2147483697" r:id="rId13"/>
    <p:sldLayoutId id="2147483700"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8.xml"/><Relationship Id="rId1" Type="http://schemas.openxmlformats.org/officeDocument/2006/relationships/themeOverride" Target="../theme/themeOverride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19.xml"/><Relationship Id="rId5" Type="http://schemas.openxmlformats.org/officeDocument/2006/relationships/image" Target="../media/image10.emf"/><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3.emf"/></Relationships>
</file>

<file path=ppt/slides/_rels/slide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20.emf"/><Relationship Id="rId4" Type="http://schemas.openxmlformats.org/officeDocument/2006/relationships/image" Target="../media/image19.emf"/></Relationships>
</file>

<file path=ppt/slides/_rels/slide1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image" Target="../media/image23.emf"/><Relationship Id="rId4" Type="http://schemas.openxmlformats.org/officeDocument/2006/relationships/image" Target="../media/image2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image" Target="../media/image27.emf"/><Relationship Id="rId5" Type="http://schemas.openxmlformats.org/officeDocument/2006/relationships/image" Target="../media/image26.emf"/><Relationship Id="rId4" Type="http://schemas.openxmlformats.org/officeDocument/2006/relationships/image" Target="../media/image25.emf"/></Relationships>
</file>

<file path=ppt/slides/_rels/slide21.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29.emf"/></Relationships>
</file>

<file path=ppt/slides/_rels/slide22.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image" Target="../media/image33.emf"/><Relationship Id="rId5" Type="http://schemas.openxmlformats.org/officeDocument/2006/relationships/image" Target="../media/image32.emf"/><Relationship Id="rId4" Type="http://schemas.openxmlformats.org/officeDocument/2006/relationships/image" Target="../media/image31.emf"/></Relationships>
</file>

<file path=ppt/slides/_rels/slide23.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5.xml"/><Relationship Id="rId5" Type="http://schemas.openxmlformats.org/officeDocument/2006/relationships/image" Target="../media/image37.emf"/><Relationship Id="rId4" Type="http://schemas.openxmlformats.org/officeDocument/2006/relationships/image" Target="../media/image36.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2.xml"/><Relationship Id="rId4" Type="http://schemas.openxmlformats.org/officeDocument/2006/relationships/image" Target="../media/image40.emf"/></Relationships>
</file>

<file path=ppt/slides/_rels/slide2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3.png"/></Relationships>
</file>

<file path=ppt/slides/_rels/slide35.xml.rels><?xml version="1.0" encoding="UTF-8" standalone="yes"?>
<Relationships xmlns="http://schemas.openxmlformats.org/package/2006/relationships"><Relationship Id="rId3" Type="http://schemas.openxmlformats.org/officeDocument/2006/relationships/image" Target="../media/image44.png"/><Relationship Id="rId7" Type="http://schemas.openxmlformats.org/officeDocument/2006/relationships/image" Target="../media/image48.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7.png"/><Relationship Id="rId5" Type="http://schemas.openxmlformats.org/officeDocument/2006/relationships/image" Target="../media/image46.png"/><Relationship Id="rId4" Type="http://schemas.openxmlformats.org/officeDocument/2006/relationships/image" Target="../media/image45.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mef.gob.pe/index.php?option=com_content&amp;view=article&amp;id=1116&amp;Itemid=100233&amp;lang=es"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8.xml"/><Relationship Id="rId1" Type="http://schemas.openxmlformats.org/officeDocument/2006/relationships/themeOverride" Target="../theme/themeOverride4.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1.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Layout" Target="../slideLayouts/slideLayout19.xml"/><Relationship Id="rId1" Type="http://schemas.openxmlformats.org/officeDocument/2006/relationships/themeOverride" Target="../theme/themeOverride3.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Imagen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13622" y="370112"/>
            <a:ext cx="2734327" cy="576943"/>
          </a:xfrm>
          <a:prstGeom prst="rect">
            <a:avLst/>
          </a:prstGeom>
        </p:spPr>
      </p:pic>
      <p:sp>
        <p:nvSpPr>
          <p:cNvPr id="5" name="CuadroTexto 4"/>
          <p:cNvSpPr txBox="1"/>
          <p:nvPr/>
        </p:nvSpPr>
        <p:spPr>
          <a:xfrm>
            <a:off x="716973" y="1160584"/>
            <a:ext cx="8031100" cy="2308324"/>
          </a:xfrm>
          <a:prstGeom prst="rect">
            <a:avLst/>
          </a:prstGeom>
          <a:noFill/>
        </p:spPr>
        <p:txBody>
          <a:bodyPr wrap="square" rtlCol="0">
            <a:spAutoFit/>
          </a:bodyPr>
          <a:lstStyle/>
          <a:p>
            <a:pPr>
              <a:lnSpc>
                <a:spcPct val="90000"/>
              </a:lnSpc>
            </a:pPr>
            <a:r>
              <a:rPr lang="es-ES" sz="4000" b="1" dirty="0" smtClean="0">
                <a:effectLst>
                  <a:outerShdw blurRad="38100" dist="38100" dir="2700000" algn="tl">
                    <a:srgbClr val="C0C0C0"/>
                  </a:outerShdw>
                </a:effectLst>
              </a:rPr>
              <a:t>Marco </a:t>
            </a:r>
            <a:r>
              <a:rPr lang="es-ES" sz="4000" b="1" dirty="0">
                <a:effectLst>
                  <a:outerShdw blurRad="38100" dist="38100" dir="2700000" algn="tl">
                    <a:srgbClr val="C0C0C0"/>
                  </a:outerShdw>
                </a:effectLst>
              </a:rPr>
              <a:t>Macroeconómico </a:t>
            </a:r>
            <a:r>
              <a:rPr lang="es-ES" sz="4000" b="1" dirty="0" smtClean="0">
                <a:effectLst>
                  <a:outerShdw blurRad="38100" dist="38100" dir="2700000" algn="tl">
                    <a:srgbClr val="C0C0C0"/>
                  </a:outerShdw>
                </a:effectLst>
              </a:rPr>
              <a:t>Multianual, Reglas Fiscales y su vinculo con el presupuesto</a:t>
            </a:r>
            <a:r>
              <a:rPr lang="es-MX" sz="4000" b="1" dirty="0">
                <a:effectLst>
                  <a:outerShdw blurRad="38100" dist="38100" dir="2700000" algn="tl">
                    <a:srgbClr val="C0C0C0"/>
                  </a:outerShdw>
                </a:effectLst>
              </a:rPr>
              <a:t/>
            </a:r>
            <a:br>
              <a:rPr lang="es-MX" sz="4000" b="1" dirty="0">
                <a:effectLst>
                  <a:outerShdw blurRad="38100" dist="38100" dir="2700000" algn="tl">
                    <a:srgbClr val="C0C0C0"/>
                  </a:outerShdw>
                </a:effectLst>
              </a:rPr>
            </a:br>
            <a:endParaRPr lang="es-ES" sz="4000" dirty="0">
              <a:solidFill>
                <a:prstClr val="black"/>
              </a:solidFill>
            </a:endParaRPr>
          </a:p>
        </p:txBody>
      </p:sp>
    </p:spTree>
    <p:extLst>
      <p:ext uri="{BB962C8B-B14F-4D97-AF65-F5344CB8AC3E}">
        <p14:creationId xmlns:p14="http://schemas.microsoft.com/office/powerpoint/2010/main" val="10552658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4100" name="Rectangle 4"/>
          <p:cNvSpPr>
            <a:spLocks noChangeArrowheads="1"/>
          </p:cNvSpPr>
          <p:nvPr/>
        </p:nvSpPr>
        <p:spPr bwMode="auto">
          <a:xfrm>
            <a:off x="159109" y="396048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100" b="0" i="0" u="none" strike="noStrike" cap="none" normalizeH="0" baseline="0" smtClean="0">
                <a:ln>
                  <a:noFill/>
                </a:ln>
                <a:solidFill>
                  <a:schemeClr val="tx1"/>
                </a:solidFill>
                <a:effectLst/>
                <a:latin typeface="Arial Narrow" pitchFamily="34" charset="0"/>
                <a:ea typeface="Calibri" pitchFamily="34" charset="0"/>
                <a:cs typeface="Times New Roman" pitchFamily="18" charset="0"/>
              </a:rPr>
              <a:t> </a:t>
            </a:r>
            <a:endParaRPr kumimoji="0" lang="es-ES" sz="1800" b="0" i="0" u="none" strike="noStrike" cap="none" normalizeH="0" baseline="0" smtClean="0">
              <a:ln>
                <a:noFill/>
              </a:ln>
              <a:solidFill>
                <a:schemeClr val="tx1"/>
              </a:solidFill>
              <a:effectLst/>
              <a:latin typeface="Arial" pitchFamily="34" charset="0"/>
            </a:endParaRPr>
          </a:p>
        </p:txBody>
      </p:sp>
      <p:sp>
        <p:nvSpPr>
          <p:cNvPr id="10" name="7 CuadroTexto"/>
          <p:cNvSpPr txBox="1">
            <a:spLocks noChangeArrowheads="1"/>
          </p:cNvSpPr>
          <p:nvPr/>
        </p:nvSpPr>
        <p:spPr bwMode="auto">
          <a:xfrm>
            <a:off x="414384" y="6405924"/>
            <a:ext cx="7427458" cy="369332"/>
          </a:xfrm>
          <a:prstGeom prst="rect">
            <a:avLst/>
          </a:prstGeom>
          <a:noFill/>
          <a:ln w="9525">
            <a:noFill/>
            <a:miter lim="800000"/>
            <a:headEnd/>
            <a:tailEnd/>
          </a:ln>
        </p:spPr>
        <p:txBody>
          <a:bodyPr wrap="square">
            <a:spAutoFit/>
          </a:bodyPr>
          <a:lstStyle/>
          <a:p>
            <a:r>
              <a:rPr lang="es-PE" sz="900" i="1" dirty="0" smtClean="0">
                <a:latin typeface="Calibri" pitchFamily="34" charset="0"/>
                <a:cs typeface="Arial" charset="0"/>
              </a:rPr>
              <a:t>(*) Promedio del 01 al 27 de abril 2015.</a:t>
            </a:r>
          </a:p>
          <a:p>
            <a:r>
              <a:rPr lang="es-PE" sz="900" b="0" i="1" dirty="0" smtClean="0">
                <a:latin typeface="Calibri" pitchFamily="34" charset="0"/>
              </a:rPr>
              <a:t>Fuente</a:t>
            </a:r>
            <a:r>
              <a:rPr lang="es-PE" sz="900" b="0" i="1" dirty="0">
                <a:latin typeface="Calibri" pitchFamily="34" charset="0"/>
              </a:rPr>
              <a:t>: </a:t>
            </a:r>
            <a:r>
              <a:rPr lang="es-PE" sz="900" b="0" i="1" dirty="0" smtClean="0">
                <a:latin typeface="Calibri" pitchFamily="34" charset="0"/>
              </a:rPr>
              <a:t>FMI, BCRP. </a:t>
            </a:r>
            <a:r>
              <a:rPr lang="es-PE" sz="900" i="1" dirty="0">
                <a:latin typeface="Calibri" pitchFamily="34" charset="0"/>
              </a:rPr>
              <a:t>Proyecciones </a:t>
            </a:r>
            <a:r>
              <a:rPr lang="es-PE" sz="900" i="1" dirty="0" smtClean="0">
                <a:latin typeface="Calibri" pitchFamily="34" charset="0"/>
              </a:rPr>
              <a:t>MEF. </a:t>
            </a:r>
            <a:endParaRPr lang="es-ES" sz="900" i="1" dirty="0">
              <a:latin typeface="Calibri" pitchFamily="34" charset="0"/>
            </a:endParaRPr>
          </a:p>
        </p:txBody>
      </p:sp>
      <p:sp>
        <p:nvSpPr>
          <p:cNvPr id="14" name="9 Marcador de número de diapositiva"/>
          <p:cNvSpPr txBox="1">
            <a:spLocks noGrp="1"/>
          </p:cNvSpPr>
          <p:nvPr/>
        </p:nvSpPr>
        <p:spPr bwMode="auto">
          <a:xfrm>
            <a:off x="6786578" y="6500834"/>
            <a:ext cx="2133600" cy="357166"/>
          </a:xfrm>
          <a:prstGeom prst="rect">
            <a:avLst/>
          </a:prstGeom>
          <a:noFill/>
          <a:ln w="9525">
            <a:noFill/>
            <a:miter lim="800000"/>
            <a:headEnd/>
            <a:tailEnd/>
          </a:ln>
        </p:spPr>
        <p:txBody>
          <a:bodyPr/>
          <a:lstStyle/>
          <a:p>
            <a:pPr algn="r"/>
            <a:fld id="{BC9B1E53-D5FE-45F7-BF89-CCC6C51E7B0E}" type="slidenum">
              <a:rPr lang="es-ES" sz="1200" b="0"/>
              <a:pPr algn="r"/>
              <a:t>10</a:t>
            </a:fld>
            <a:endParaRPr lang="es-ES" sz="1200" b="0" dirty="0"/>
          </a:p>
        </p:txBody>
      </p:sp>
      <p:sp>
        <p:nvSpPr>
          <p:cNvPr id="22" name="5 CuadroTexto"/>
          <p:cNvSpPr txBox="1">
            <a:spLocks noChangeArrowheads="1"/>
          </p:cNvSpPr>
          <p:nvPr/>
        </p:nvSpPr>
        <p:spPr bwMode="auto">
          <a:xfrm>
            <a:off x="4755366" y="787036"/>
            <a:ext cx="3923928" cy="430887"/>
          </a:xfrm>
          <a:prstGeom prst="rect">
            <a:avLst/>
          </a:prstGeom>
          <a:noFill/>
          <a:ln w="9525">
            <a:noFill/>
            <a:miter lim="800000"/>
            <a:headEnd/>
            <a:tailEnd/>
          </a:ln>
        </p:spPr>
        <p:txBody>
          <a:bodyPr wrap="square">
            <a:spAutoFit/>
          </a:bodyPr>
          <a:lstStyle/>
          <a:p>
            <a:pPr algn="ctr"/>
            <a:r>
              <a:rPr lang="es-ES" sz="1200" b="1" dirty="0" smtClean="0"/>
              <a:t>Términos de Intercambio y Precios Internacionales</a:t>
            </a:r>
          </a:p>
          <a:p>
            <a:pPr algn="ctr"/>
            <a:r>
              <a:rPr lang="es-ES" sz="1000" b="0" dirty="0" smtClean="0"/>
              <a:t>(Var. % anual, Cotizaciones)</a:t>
            </a:r>
            <a:endParaRPr lang="es-ES" sz="1200" b="0" dirty="0" smtClean="0"/>
          </a:p>
        </p:txBody>
      </p:sp>
      <p:sp>
        <p:nvSpPr>
          <p:cNvPr id="11" name="Text Box 2"/>
          <p:cNvSpPr txBox="1">
            <a:spLocks noChangeArrowheads="1"/>
          </p:cNvSpPr>
          <p:nvPr/>
        </p:nvSpPr>
        <p:spPr bwMode="auto">
          <a:xfrm>
            <a:off x="598719" y="3652430"/>
            <a:ext cx="3600000" cy="430887"/>
          </a:xfrm>
          <a:prstGeom prst="rect">
            <a:avLst/>
          </a:prstGeom>
          <a:noFill/>
          <a:ln w="9525" algn="ctr">
            <a:noFill/>
            <a:miter lim="800000"/>
            <a:headEnd/>
            <a:tailEnd/>
          </a:ln>
        </p:spPr>
        <p:txBody>
          <a:bodyPr wrap="square">
            <a:spAutoFit/>
          </a:bodyPr>
          <a:lstStyle/>
          <a:p>
            <a:pPr algn="ctr"/>
            <a:r>
              <a:rPr lang="es-ES" sz="1200" b="1" dirty="0" smtClean="0">
                <a:solidFill>
                  <a:srgbClr val="000000"/>
                </a:solidFill>
              </a:rPr>
              <a:t>Cotización</a:t>
            </a:r>
            <a:r>
              <a:rPr lang="es-PE" sz="1200" b="1" dirty="0" smtClean="0">
                <a:solidFill>
                  <a:srgbClr val="000000"/>
                </a:solidFill>
              </a:rPr>
              <a:t> del </a:t>
            </a:r>
            <a:r>
              <a:rPr lang="es-ES" sz="1200" b="1" dirty="0" smtClean="0">
                <a:solidFill>
                  <a:srgbClr val="000000"/>
                </a:solidFill>
              </a:rPr>
              <a:t>Cobre</a:t>
            </a:r>
          </a:p>
          <a:p>
            <a:pPr algn="ctr"/>
            <a:r>
              <a:rPr lang="es-ES" sz="1000" dirty="0" smtClean="0">
                <a:solidFill>
                  <a:srgbClr val="000000"/>
                </a:solidFill>
              </a:rPr>
              <a:t>(</a:t>
            </a:r>
            <a:r>
              <a:rPr lang="es-ES" sz="1000" dirty="0" err="1" smtClean="0">
                <a:solidFill>
                  <a:srgbClr val="000000"/>
                </a:solidFill>
              </a:rPr>
              <a:t>cUS</a:t>
            </a:r>
            <a:r>
              <a:rPr lang="es-ES" sz="1000" dirty="0" smtClean="0">
                <a:solidFill>
                  <a:srgbClr val="000000"/>
                </a:solidFill>
              </a:rPr>
              <a:t>$/ Libra)</a:t>
            </a:r>
            <a:endParaRPr lang="es-ES" sz="1000" dirty="0">
              <a:solidFill>
                <a:srgbClr val="000000"/>
              </a:solidFill>
            </a:endParaRPr>
          </a:p>
        </p:txBody>
      </p:sp>
      <p:sp>
        <p:nvSpPr>
          <p:cNvPr id="12" name="Text Box 2"/>
          <p:cNvSpPr txBox="1">
            <a:spLocks noChangeArrowheads="1"/>
          </p:cNvSpPr>
          <p:nvPr/>
        </p:nvSpPr>
        <p:spPr bwMode="auto">
          <a:xfrm>
            <a:off x="4932040" y="3636883"/>
            <a:ext cx="3600000" cy="430887"/>
          </a:xfrm>
          <a:prstGeom prst="rect">
            <a:avLst/>
          </a:prstGeom>
          <a:noFill/>
          <a:ln w="9525" algn="ctr">
            <a:noFill/>
            <a:miter lim="800000"/>
            <a:headEnd/>
            <a:tailEnd/>
          </a:ln>
        </p:spPr>
        <p:txBody>
          <a:bodyPr wrap="square">
            <a:spAutoFit/>
          </a:bodyPr>
          <a:lstStyle/>
          <a:p>
            <a:pPr algn="ctr"/>
            <a:r>
              <a:rPr lang="es-ES" sz="1200" b="1" dirty="0" smtClean="0">
                <a:solidFill>
                  <a:srgbClr val="000000"/>
                </a:solidFill>
              </a:rPr>
              <a:t>Cotización del Oro </a:t>
            </a:r>
          </a:p>
          <a:p>
            <a:pPr algn="ctr"/>
            <a:r>
              <a:rPr lang="es-ES" sz="1000" dirty="0">
                <a:solidFill>
                  <a:srgbClr val="000000"/>
                </a:solidFill>
              </a:rPr>
              <a:t>(US</a:t>
            </a:r>
            <a:r>
              <a:rPr lang="es-ES" sz="1000" dirty="0" smtClean="0">
                <a:solidFill>
                  <a:srgbClr val="000000"/>
                </a:solidFill>
              </a:rPr>
              <a:t>$/Onza </a:t>
            </a:r>
            <a:r>
              <a:rPr lang="es-ES" sz="1000" dirty="0">
                <a:solidFill>
                  <a:srgbClr val="000000"/>
                </a:solidFill>
              </a:rPr>
              <a:t>troy)</a:t>
            </a:r>
          </a:p>
        </p:txBody>
      </p:sp>
      <p:pic>
        <p:nvPicPr>
          <p:cNvPr id="17" name="Imagen 1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13174" y="1215600"/>
            <a:ext cx="3582000" cy="2232495"/>
          </a:xfrm>
          <a:prstGeom prst="rect">
            <a:avLst/>
          </a:prstGeom>
          <a:noFill/>
          <a:ln>
            <a:noFill/>
          </a:ln>
        </p:spPr>
      </p:pic>
      <p:sp>
        <p:nvSpPr>
          <p:cNvPr id="23" name="22 Título"/>
          <p:cNvSpPr>
            <a:spLocks noGrp="1"/>
          </p:cNvSpPr>
          <p:nvPr>
            <p:ph type="title"/>
          </p:nvPr>
        </p:nvSpPr>
        <p:spPr/>
        <p:txBody>
          <a:bodyPr>
            <a:noAutofit/>
          </a:bodyPr>
          <a:lstStyle/>
          <a:p>
            <a:r>
              <a:rPr lang="es-PE" sz="2200" dirty="0" smtClean="0"/>
              <a:t>La tendencia de los precios de las materias primas es a la baja y no se descartan periodos de volatilidad</a:t>
            </a:r>
          </a:p>
        </p:txBody>
      </p:sp>
      <p:pic>
        <p:nvPicPr>
          <p:cNvPr id="2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3081" y="4060736"/>
            <a:ext cx="3354528" cy="2087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59722" y="4041277"/>
            <a:ext cx="3352234" cy="208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ángulo 1"/>
          <p:cNvSpPr/>
          <p:nvPr/>
        </p:nvSpPr>
        <p:spPr>
          <a:xfrm>
            <a:off x="7588471" y="1962615"/>
            <a:ext cx="885684" cy="12894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Rectángulo 17"/>
          <p:cNvSpPr/>
          <p:nvPr/>
        </p:nvSpPr>
        <p:spPr>
          <a:xfrm>
            <a:off x="7632500" y="2729020"/>
            <a:ext cx="842517" cy="13381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Flecha abajo 3"/>
          <p:cNvSpPr/>
          <p:nvPr/>
        </p:nvSpPr>
        <p:spPr>
          <a:xfrm>
            <a:off x="8502869" y="1975945"/>
            <a:ext cx="133530" cy="115222"/>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Flecha abajo 3"/>
          <p:cNvSpPr/>
          <p:nvPr/>
        </p:nvSpPr>
        <p:spPr>
          <a:xfrm>
            <a:off x="8508124" y="2737945"/>
            <a:ext cx="133530" cy="115222"/>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5 CuadroTexto"/>
          <p:cNvSpPr txBox="1">
            <a:spLocks noChangeArrowheads="1"/>
          </p:cNvSpPr>
          <p:nvPr/>
        </p:nvSpPr>
        <p:spPr bwMode="auto">
          <a:xfrm>
            <a:off x="619545" y="834333"/>
            <a:ext cx="3923928" cy="430887"/>
          </a:xfrm>
          <a:prstGeom prst="rect">
            <a:avLst/>
          </a:prstGeom>
          <a:noFill/>
          <a:ln w="9525">
            <a:noFill/>
            <a:miter lim="800000"/>
            <a:headEnd/>
            <a:tailEnd/>
          </a:ln>
        </p:spPr>
        <p:txBody>
          <a:bodyPr wrap="square">
            <a:spAutoFit/>
          </a:bodyPr>
          <a:lstStyle/>
          <a:p>
            <a:pPr algn="ctr"/>
            <a:r>
              <a:rPr lang="es-ES" sz="1200" b="1" dirty="0" smtClean="0"/>
              <a:t>Términos de Intercambio</a:t>
            </a:r>
          </a:p>
          <a:p>
            <a:pPr algn="ctr"/>
            <a:r>
              <a:rPr lang="es-ES" sz="1000" b="0" dirty="0" smtClean="0"/>
              <a:t>(Índice 2007=100)</a:t>
            </a:r>
            <a:endParaRPr lang="es-ES" sz="1200" b="0" dirty="0" smtClean="0"/>
          </a:p>
        </p:txBody>
      </p:sp>
      <p:pic>
        <p:nvPicPr>
          <p:cNvPr id="3074" name="Picture 2"/>
          <p:cNvPicPr>
            <a:picLocks noChangeAspect="1" noChangeArrowheads="1"/>
          </p:cNvPicPr>
          <p:nvPr/>
        </p:nvPicPr>
        <p:blipFill>
          <a:blip r:embed="rId5" cstate="print"/>
          <a:srcRect/>
          <a:stretch>
            <a:fillRect/>
          </a:stretch>
        </p:blipFill>
        <p:spPr bwMode="auto">
          <a:xfrm>
            <a:off x="832945" y="1256098"/>
            <a:ext cx="3584476" cy="2232000"/>
          </a:xfrm>
          <a:prstGeom prst="rect">
            <a:avLst/>
          </a:prstGeom>
          <a:noFill/>
          <a:ln w="9525">
            <a:noFill/>
            <a:miter lim="800000"/>
            <a:headEnd/>
            <a:tailEnd/>
          </a:ln>
          <a:effectLst/>
        </p:spPr>
      </p:pic>
      <p:cxnSp>
        <p:nvCxnSpPr>
          <p:cNvPr id="28" name="27 Conector recto de flecha"/>
          <p:cNvCxnSpPr/>
          <p:nvPr/>
        </p:nvCxnSpPr>
        <p:spPr>
          <a:xfrm>
            <a:off x="2974428" y="4740166"/>
            <a:ext cx="956441" cy="409903"/>
          </a:xfrm>
          <a:prstGeom prst="straightConnector1">
            <a:avLst/>
          </a:prstGeom>
          <a:ln>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9" name="28 Conector recto de flecha"/>
          <p:cNvCxnSpPr/>
          <p:nvPr/>
        </p:nvCxnSpPr>
        <p:spPr>
          <a:xfrm>
            <a:off x="7488621" y="4640318"/>
            <a:ext cx="804041" cy="478220"/>
          </a:xfrm>
          <a:prstGeom prst="straightConnector1">
            <a:avLst/>
          </a:prstGeom>
          <a:ln>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056413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ángulo 4"/>
          <p:cNvSpPr>
            <a:spLocks noChangeArrowheads="1"/>
          </p:cNvSpPr>
          <p:nvPr/>
        </p:nvSpPr>
        <p:spPr bwMode="auto">
          <a:xfrm>
            <a:off x="989675" y="2789606"/>
            <a:ext cx="7772360" cy="461665"/>
          </a:xfrm>
          <a:prstGeom prst="rect">
            <a:avLst/>
          </a:prstGeom>
          <a:noFill/>
          <a:ln w="9525">
            <a:noFill/>
            <a:miter lim="800000"/>
            <a:headEnd/>
            <a:tailEnd/>
          </a:ln>
        </p:spPr>
        <p:txBody>
          <a:bodyPr wrap="square">
            <a:spAutoFit/>
          </a:bodyPr>
          <a:lstStyle/>
          <a:p>
            <a:pPr fontAlgn="base">
              <a:spcBef>
                <a:spcPct val="0"/>
              </a:spcBef>
              <a:spcAft>
                <a:spcPct val="0"/>
              </a:spcAft>
            </a:pPr>
            <a:r>
              <a:rPr lang="es-PE" sz="2400" b="1" dirty="0" smtClean="0">
                <a:solidFill>
                  <a:srgbClr val="C00000"/>
                </a:solidFill>
              </a:rPr>
              <a:t>Perspectivas de la economía peruana</a:t>
            </a:r>
            <a:endParaRPr lang="es-PE" sz="2400" b="1" dirty="0">
              <a:solidFill>
                <a:srgbClr val="C00000"/>
              </a:solidFill>
            </a:endParaRPr>
          </a:p>
        </p:txBody>
      </p:sp>
    </p:spTree>
    <p:extLst>
      <p:ext uri="{BB962C8B-B14F-4D97-AF65-F5344CB8AC3E}">
        <p14:creationId xmlns:p14="http://schemas.microsoft.com/office/powerpoint/2010/main" val="608417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4213" y="206218"/>
            <a:ext cx="8208266" cy="504056"/>
          </a:xfrm>
        </p:spPr>
        <p:txBody>
          <a:bodyPr vert="horz" lIns="91440" tIns="45720" rIns="91440" bIns="45720" rtlCol="0" anchor="ctr">
            <a:noAutofit/>
          </a:bodyPr>
          <a:lstStyle/>
          <a:p>
            <a:r>
              <a:rPr lang="es-PE" sz="2200" b="1" dirty="0">
                <a:solidFill>
                  <a:srgbClr val="C00000"/>
                </a:solidFill>
                <a:latin typeface="Calibri" pitchFamily="34" charset="0"/>
              </a:rPr>
              <a:t>Crecimiento sostenido con equilibrios macroeconómicos</a:t>
            </a:r>
          </a:p>
        </p:txBody>
      </p:sp>
      <p:sp>
        <p:nvSpPr>
          <p:cNvPr id="7" name="Rectángulo 48"/>
          <p:cNvSpPr>
            <a:spLocks noChangeArrowheads="1"/>
          </p:cNvSpPr>
          <p:nvPr>
            <p:custDataLst>
              <p:tags r:id="rId1"/>
            </p:custDataLst>
          </p:nvPr>
        </p:nvSpPr>
        <p:spPr bwMode="auto">
          <a:xfrm>
            <a:off x="1331640" y="1040159"/>
            <a:ext cx="6516216" cy="369332"/>
          </a:xfrm>
          <a:prstGeom prst="rect">
            <a:avLst/>
          </a:prstGeom>
          <a:noFill/>
          <a:ln w="9525" algn="ctr">
            <a:noFill/>
            <a:miter lim="800000"/>
            <a:headEnd/>
            <a:tailEnd/>
          </a:ln>
        </p:spPr>
        <p:txBody>
          <a:bodyPr wrap="square">
            <a:spAutoFit/>
          </a:bodyPr>
          <a:lstStyle/>
          <a:p>
            <a:pPr marL="144000" algn="ctr">
              <a:spcBef>
                <a:spcPts val="0"/>
              </a:spcBef>
              <a:buNone/>
              <a:defRPr/>
            </a:pPr>
            <a:r>
              <a:rPr lang="es-PE" b="1" dirty="0" smtClean="0"/>
              <a:t>Principales Indicadores Macroeconómicos</a:t>
            </a:r>
            <a:endParaRPr lang="es-PE" b="1" baseline="30000" dirty="0" smtClean="0"/>
          </a:p>
        </p:txBody>
      </p:sp>
      <p:sp>
        <p:nvSpPr>
          <p:cNvPr id="8" name="9 Marcador de número de diapositiva"/>
          <p:cNvSpPr txBox="1">
            <a:spLocks noGrp="1"/>
          </p:cNvSpPr>
          <p:nvPr/>
        </p:nvSpPr>
        <p:spPr bwMode="auto">
          <a:xfrm>
            <a:off x="6786578" y="6500834"/>
            <a:ext cx="2133600" cy="476250"/>
          </a:xfrm>
          <a:prstGeom prst="rect">
            <a:avLst/>
          </a:prstGeom>
          <a:noFill/>
          <a:ln w="9525">
            <a:noFill/>
            <a:miter lim="800000"/>
            <a:headEnd/>
            <a:tailEnd/>
          </a:ln>
        </p:spPr>
        <p:txBody>
          <a:bodyPr/>
          <a:lstStyle/>
          <a:p>
            <a:pPr algn="r"/>
            <a:fld id="{2C59ABA8-C715-4F26-8B38-067A498ACFF6}" type="slidenum">
              <a:rPr lang="es-ES" sz="1200" b="0"/>
              <a:pPr algn="r"/>
              <a:t>12</a:t>
            </a:fld>
            <a:endParaRPr lang="es-ES" sz="1200" b="0" dirty="0"/>
          </a:p>
        </p:txBody>
      </p:sp>
      <p:sp>
        <p:nvSpPr>
          <p:cNvPr id="9" name="Text Box 11"/>
          <p:cNvSpPr txBox="1">
            <a:spLocks noChangeArrowheads="1"/>
          </p:cNvSpPr>
          <p:nvPr/>
        </p:nvSpPr>
        <p:spPr bwMode="auto">
          <a:xfrm>
            <a:off x="195910" y="6561878"/>
            <a:ext cx="8713092" cy="230832"/>
          </a:xfrm>
          <a:prstGeom prst="rect">
            <a:avLst/>
          </a:prstGeom>
          <a:noFill/>
          <a:ln w="9525">
            <a:noFill/>
            <a:miter lim="800000"/>
            <a:headEnd/>
            <a:tailEnd/>
          </a:ln>
        </p:spPr>
        <p:txBody>
          <a:bodyPr wrap="square">
            <a:spAutoFit/>
          </a:bodyPr>
          <a:lstStyle/>
          <a:p>
            <a:r>
              <a:rPr lang="es-ES" sz="900" i="1" dirty="0" smtClean="0"/>
              <a:t>Fuente</a:t>
            </a:r>
            <a:r>
              <a:rPr lang="es-ES" sz="900" i="1" dirty="0"/>
              <a:t>: </a:t>
            </a:r>
            <a:r>
              <a:rPr lang="es-ES" sz="900" i="1" dirty="0" smtClean="0"/>
              <a:t>BCRP, Proyecciones MEF.</a:t>
            </a:r>
          </a:p>
        </p:txBody>
      </p:sp>
      <p:pic>
        <p:nvPicPr>
          <p:cNvPr id="3" name="Imagen 2"/>
          <p:cNvPicPr>
            <a:picLocks noChangeAspect="1"/>
          </p:cNvPicPr>
          <p:nvPr/>
        </p:nvPicPr>
        <p:blipFill>
          <a:blip r:embed="rId3"/>
          <a:stretch>
            <a:fillRect/>
          </a:stretch>
        </p:blipFill>
        <p:spPr>
          <a:xfrm>
            <a:off x="1309748" y="1402409"/>
            <a:ext cx="6546274" cy="4914051"/>
          </a:xfrm>
          <a:prstGeom prst="rect">
            <a:avLst/>
          </a:prstGeom>
        </p:spPr>
      </p:pic>
    </p:spTree>
    <p:extLst>
      <p:ext uri="{BB962C8B-B14F-4D97-AF65-F5344CB8AC3E}">
        <p14:creationId xmlns:p14="http://schemas.microsoft.com/office/powerpoint/2010/main" val="4029411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3"/>
          <a:stretch>
            <a:fillRect/>
          </a:stretch>
        </p:blipFill>
        <p:spPr>
          <a:xfrm>
            <a:off x="650118" y="1931651"/>
            <a:ext cx="3725348" cy="2318400"/>
          </a:xfrm>
          <a:prstGeom prst="rect">
            <a:avLst/>
          </a:prstGeom>
        </p:spPr>
      </p:pic>
      <p:sp>
        <p:nvSpPr>
          <p:cNvPr id="2" name="Título 1"/>
          <p:cNvSpPr>
            <a:spLocks noGrp="1"/>
          </p:cNvSpPr>
          <p:nvPr>
            <p:ph type="title"/>
          </p:nvPr>
        </p:nvSpPr>
        <p:spPr>
          <a:xfrm>
            <a:off x="684213" y="37979"/>
            <a:ext cx="8141955" cy="684000"/>
          </a:xfrm>
          <a:noFill/>
        </p:spPr>
        <p:txBody>
          <a:bodyPr>
            <a:noAutofit/>
          </a:bodyPr>
          <a:lstStyle/>
          <a:p>
            <a:r>
              <a:rPr lang="es-PE" sz="2200" dirty="0" smtClean="0"/>
              <a:t>En el 2015, Perú volverá a liderar el crecimiento en la región, dejando atrás los shocks transitorios del año previo</a:t>
            </a:r>
            <a:endParaRPr lang="es-PE" sz="2200" dirty="0"/>
          </a:p>
        </p:txBody>
      </p:sp>
      <p:sp>
        <p:nvSpPr>
          <p:cNvPr id="10" name="3 Marcador de contenido"/>
          <p:cNvSpPr txBox="1">
            <a:spLocks/>
          </p:cNvSpPr>
          <p:nvPr/>
        </p:nvSpPr>
        <p:spPr>
          <a:xfrm>
            <a:off x="650118" y="1436475"/>
            <a:ext cx="3725348" cy="5040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144000" marR="0" lvl="0" indent="-22860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s-PE" sz="1400" b="1" i="0" u="none" strike="noStrike" kern="1200" cap="none" spc="0" normalizeH="0" baseline="0" noProof="0" dirty="0" err="1" smtClean="0">
                <a:ln>
                  <a:noFill/>
                </a:ln>
                <a:solidFill>
                  <a:schemeClr val="tx1"/>
                </a:solidFill>
                <a:effectLst/>
                <a:uLnTx/>
                <a:uFillTx/>
              </a:rPr>
              <a:t>Consensus</a:t>
            </a:r>
            <a:r>
              <a:rPr kumimoji="0" lang="es-PE" sz="1400" b="1" i="0" u="none" strike="noStrike" kern="1200" cap="none" spc="0" normalizeH="0" baseline="0" noProof="0" dirty="0" smtClean="0">
                <a:ln>
                  <a:noFill/>
                </a:ln>
                <a:solidFill>
                  <a:schemeClr val="tx1"/>
                </a:solidFill>
                <a:effectLst/>
                <a:uLnTx/>
                <a:uFillTx/>
              </a:rPr>
              <a:t> </a:t>
            </a:r>
            <a:r>
              <a:rPr kumimoji="0" lang="en-US" sz="1400" b="1" i="0" u="none" strike="noStrike" kern="1200" cap="none" spc="0" normalizeH="0" baseline="0" dirty="0" smtClean="0">
                <a:ln>
                  <a:noFill/>
                </a:ln>
                <a:solidFill>
                  <a:schemeClr val="tx1"/>
                </a:solidFill>
                <a:effectLst/>
                <a:uLnTx/>
                <a:uFillTx/>
              </a:rPr>
              <a:t>Forecasts</a:t>
            </a:r>
            <a:r>
              <a:rPr kumimoji="0" lang="es-PE" sz="1400" b="1" i="0" u="none" strike="noStrike" kern="1200" cap="none" spc="0" normalizeH="0" baseline="0" noProof="0" dirty="0" smtClean="0">
                <a:ln>
                  <a:noFill/>
                </a:ln>
                <a:solidFill>
                  <a:schemeClr val="tx1"/>
                </a:solidFill>
                <a:effectLst/>
                <a:uLnTx/>
                <a:uFillTx/>
              </a:rPr>
              <a:t> LA6: PBI Real </a:t>
            </a:r>
          </a:p>
          <a:p>
            <a:pPr marL="144000" lvl="0" indent="-228600" algn="ctr">
              <a:lnSpc>
                <a:spcPct val="90000"/>
              </a:lnSpc>
              <a:defRPr/>
            </a:pPr>
            <a:r>
              <a:rPr lang="en-US" sz="1200" dirty="0"/>
              <a:t>(Var. </a:t>
            </a:r>
            <a:r>
              <a:rPr lang="en-US" sz="1200" dirty="0" smtClean="0"/>
              <a:t>% anual) </a:t>
            </a:r>
            <a:endParaRPr kumimoji="0" lang="en-US" sz="1200" b="1" i="0" u="none" strike="noStrike" kern="1200" cap="none" spc="0" normalizeH="0" baseline="0" noProof="0" dirty="0" smtClean="0">
              <a:ln>
                <a:noFill/>
              </a:ln>
              <a:solidFill>
                <a:schemeClr val="tx1"/>
              </a:solidFill>
              <a:effectLst/>
              <a:uLnTx/>
              <a:uFillTx/>
            </a:endParaRPr>
          </a:p>
        </p:txBody>
      </p:sp>
      <p:sp>
        <p:nvSpPr>
          <p:cNvPr id="12" name="CuadroTexto 11"/>
          <p:cNvSpPr txBox="1"/>
          <p:nvPr/>
        </p:nvSpPr>
        <p:spPr>
          <a:xfrm>
            <a:off x="596673" y="4864161"/>
            <a:ext cx="8229495" cy="1169551"/>
          </a:xfrm>
          <a:prstGeom prst="rect">
            <a:avLst/>
          </a:prstGeom>
          <a:noFill/>
        </p:spPr>
        <p:txBody>
          <a:bodyPr wrap="square" rtlCol="0">
            <a:spAutoFit/>
          </a:bodyPr>
          <a:lstStyle/>
          <a:p>
            <a:pPr algn="just"/>
            <a:r>
              <a:rPr lang="es-PE" sz="1400" b="1" u="sng" dirty="0" smtClean="0">
                <a:cs typeface="Arial" pitchFamily="34" charset="0"/>
              </a:rPr>
              <a:t>Nota: </a:t>
            </a:r>
          </a:p>
          <a:p>
            <a:pPr algn="just"/>
            <a:r>
              <a:rPr lang="en-US" sz="1400" b="1" dirty="0" smtClean="0">
                <a:cs typeface="Arial" pitchFamily="34" charset="0"/>
              </a:rPr>
              <a:t>LA6</a:t>
            </a:r>
            <a:r>
              <a:rPr lang="en-US" sz="1400" dirty="0" smtClean="0">
                <a:cs typeface="Arial" pitchFamily="34" charset="0"/>
              </a:rPr>
              <a:t> </a:t>
            </a:r>
            <a:r>
              <a:rPr lang="es-PE" sz="1400" i="1" dirty="0" smtClean="0">
                <a:cs typeface="Arial" pitchFamily="34" charset="0"/>
              </a:rPr>
              <a:t>se refiere a los seis países de Latinoamérica que han adoptado el marco formal de Metas Explícitas de Inflación y tienen un mercado de capitales relativamente desarrollado. La lista incluye: Brasil, Chile, Colombia, México, Perú, y Uruguay</a:t>
            </a:r>
            <a:r>
              <a:rPr lang="es-PE" sz="1400" dirty="0" smtClean="0">
                <a:cs typeface="Arial" pitchFamily="34" charset="0"/>
              </a:rPr>
              <a:t>. </a:t>
            </a:r>
            <a:r>
              <a:rPr lang="es-PE" sz="1400" i="1" dirty="0" smtClean="0">
                <a:cs typeface="Arial" pitchFamily="34" charset="0"/>
              </a:rPr>
              <a:t>También llamadas economías financieramente integradas. Estos países representan el 73% del PBI de América Latina y el Caribe.</a:t>
            </a:r>
            <a:endParaRPr lang="es-PE" sz="1400" i="1" dirty="0">
              <a:solidFill>
                <a:prstClr val="black"/>
              </a:solidFill>
            </a:endParaRPr>
          </a:p>
        </p:txBody>
      </p:sp>
      <p:sp>
        <p:nvSpPr>
          <p:cNvPr id="18" name="Flecha derecha 17"/>
          <p:cNvSpPr/>
          <p:nvPr/>
        </p:nvSpPr>
        <p:spPr>
          <a:xfrm rot="17928171">
            <a:off x="930636" y="2367532"/>
            <a:ext cx="267768" cy="108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4 Marcador de pie de página"/>
          <p:cNvSpPr txBox="1">
            <a:spLocks/>
          </p:cNvSpPr>
          <p:nvPr/>
        </p:nvSpPr>
        <p:spPr>
          <a:xfrm>
            <a:off x="251520" y="6549343"/>
            <a:ext cx="8239037" cy="210684"/>
          </a:xfrm>
          <a:prstGeom prst="rect">
            <a:avLst/>
          </a:prstGeom>
          <a:ln>
            <a:noFill/>
          </a:ln>
        </p:spPr>
        <p:txBody>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s-PE" sz="900" i="1" dirty="0">
                <a:solidFill>
                  <a:prstClr val="black"/>
                </a:solidFill>
                <a:latin typeface="Calibri" pitchFamily="34" charset="0"/>
              </a:rPr>
              <a:t>Fuente: </a:t>
            </a:r>
            <a:r>
              <a:rPr lang="en-US" sz="900" i="1" dirty="0" smtClean="0">
                <a:solidFill>
                  <a:prstClr val="black"/>
                </a:solidFill>
                <a:latin typeface="Calibri" pitchFamily="34" charset="0"/>
              </a:rPr>
              <a:t>Consensus Forecasts </a:t>
            </a:r>
            <a:r>
              <a:rPr lang="es-PE" sz="900" i="1" dirty="0" smtClean="0">
                <a:solidFill>
                  <a:prstClr val="black"/>
                </a:solidFill>
                <a:latin typeface="Calibri" pitchFamily="34" charset="0"/>
              </a:rPr>
              <a:t>(abril </a:t>
            </a:r>
            <a:r>
              <a:rPr lang="es-PE" sz="900" i="1" dirty="0">
                <a:solidFill>
                  <a:prstClr val="black"/>
                </a:solidFill>
                <a:latin typeface="Calibri" pitchFamily="34" charset="0"/>
              </a:rPr>
              <a:t>2015), </a:t>
            </a:r>
            <a:r>
              <a:rPr lang="es-PE" sz="900" i="1" dirty="0" smtClean="0">
                <a:solidFill>
                  <a:prstClr val="black"/>
                </a:solidFill>
                <a:latin typeface="Calibri" pitchFamily="34" charset="0"/>
              </a:rPr>
              <a:t>Proyecciones MEF.</a:t>
            </a:r>
            <a:endParaRPr lang="es-PE" sz="900" i="1" dirty="0">
              <a:solidFill>
                <a:prstClr val="black"/>
              </a:solidFill>
              <a:latin typeface="Calibri" pitchFamily="34" charset="0"/>
            </a:endParaRPr>
          </a:p>
        </p:txBody>
      </p:sp>
      <p:sp>
        <p:nvSpPr>
          <p:cNvPr id="20" name="Elipse 19"/>
          <p:cNvSpPr/>
          <p:nvPr/>
        </p:nvSpPr>
        <p:spPr>
          <a:xfrm>
            <a:off x="735474" y="2038688"/>
            <a:ext cx="881742" cy="2235362"/>
          </a:xfrm>
          <a:prstGeom prst="ellipse">
            <a:avLst/>
          </a:prstGeom>
          <a:noFill/>
          <a:ln>
            <a:solidFill>
              <a:srgbClr val="0000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3 Marcador de contenido"/>
          <p:cNvSpPr txBox="1">
            <a:spLocks/>
          </p:cNvSpPr>
          <p:nvPr/>
        </p:nvSpPr>
        <p:spPr>
          <a:xfrm>
            <a:off x="5004048" y="1448290"/>
            <a:ext cx="3726000" cy="51830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144000" marR="0" lvl="0" indent="-22860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s-PE" sz="1400" b="1" i="0" u="none" strike="noStrike" kern="1200" cap="none" spc="0" normalizeH="0" baseline="0" noProof="0" dirty="0" smtClean="0">
                <a:ln>
                  <a:noFill/>
                </a:ln>
                <a:solidFill>
                  <a:schemeClr val="tx1"/>
                </a:solidFill>
                <a:effectLst/>
                <a:uLnTx/>
                <a:uFillTx/>
              </a:rPr>
              <a:t>MEF: Crecimiento del PBI 2014-2015 </a:t>
            </a:r>
          </a:p>
          <a:p>
            <a:pPr marL="144000" marR="0" lvl="0" indent="-22860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200" i="0" u="none" strike="noStrike" kern="1200" cap="none" spc="0" normalizeH="0" baseline="0" noProof="0" dirty="0" smtClean="0">
                <a:ln>
                  <a:noFill/>
                </a:ln>
                <a:solidFill>
                  <a:schemeClr val="tx1"/>
                </a:solidFill>
                <a:effectLst/>
                <a:uLnTx/>
                <a:uFillTx/>
              </a:rPr>
              <a:t>(Var. % </a:t>
            </a:r>
            <a:r>
              <a:rPr kumimoji="0" lang="en-US" sz="1200" i="0" u="none" strike="noStrike" kern="1200" cap="none" spc="0" normalizeH="0" baseline="0" noProof="0" dirty="0" err="1" smtClean="0">
                <a:ln>
                  <a:noFill/>
                </a:ln>
                <a:solidFill>
                  <a:schemeClr val="tx1"/>
                </a:solidFill>
                <a:effectLst/>
                <a:uLnTx/>
                <a:uFillTx/>
              </a:rPr>
              <a:t>anual</a:t>
            </a:r>
            <a:r>
              <a:rPr kumimoji="0" lang="en-US" sz="1200" i="0" u="none" strike="noStrike" kern="1200" cap="none" spc="0" normalizeH="0" noProof="0" dirty="0" smtClean="0">
                <a:ln>
                  <a:noFill/>
                </a:ln>
                <a:solidFill>
                  <a:schemeClr val="tx1"/>
                </a:solidFill>
                <a:effectLst/>
                <a:uLnTx/>
                <a:uFillTx/>
              </a:rPr>
              <a:t> y </a:t>
            </a:r>
            <a:r>
              <a:rPr kumimoji="0" lang="en-US" sz="1200" i="0" u="none" strike="noStrike" kern="1200" cap="none" spc="0" normalizeH="0" noProof="0" dirty="0" err="1" smtClean="0">
                <a:ln>
                  <a:noFill/>
                </a:ln>
                <a:solidFill>
                  <a:schemeClr val="tx1"/>
                </a:solidFill>
                <a:effectLst/>
                <a:uLnTx/>
                <a:uFillTx/>
              </a:rPr>
              <a:t>contribuciones</a:t>
            </a:r>
            <a:r>
              <a:rPr kumimoji="0" lang="en-US" sz="1200" i="0" u="none" strike="noStrike" kern="1200" cap="none" spc="0" normalizeH="0" noProof="0" dirty="0" smtClean="0">
                <a:ln>
                  <a:noFill/>
                </a:ln>
                <a:solidFill>
                  <a:schemeClr val="tx1"/>
                </a:solidFill>
                <a:effectLst/>
                <a:uLnTx/>
                <a:uFillTx/>
              </a:rPr>
              <a:t> </a:t>
            </a:r>
            <a:r>
              <a:rPr kumimoji="0" lang="en-US" sz="1200" i="0" u="none" strike="noStrike" kern="1200" cap="none" spc="0" normalizeH="0" noProof="0" dirty="0" err="1" smtClean="0">
                <a:ln>
                  <a:noFill/>
                </a:ln>
                <a:solidFill>
                  <a:schemeClr val="tx1"/>
                </a:solidFill>
                <a:effectLst/>
                <a:uLnTx/>
                <a:uFillTx/>
              </a:rPr>
              <a:t>porcentuales</a:t>
            </a:r>
            <a:r>
              <a:rPr kumimoji="0" lang="en-US" sz="1200" i="0" u="none" strike="noStrike" kern="1200" cap="none" spc="0" normalizeH="0" baseline="0" noProof="0" dirty="0" smtClean="0">
                <a:ln>
                  <a:noFill/>
                </a:ln>
                <a:solidFill>
                  <a:schemeClr val="tx1"/>
                </a:solidFill>
                <a:effectLst/>
                <a:uLnTx/>
                <a:uFillTx/>
              </a:rPr>
              <a:t>)</a:t>
            </a:r>
            <a:endParaRPr kumimoji="0" lang="en-US" sz="1200" b="1" i="0" u="none" strike="noStrike" kern="1200" cap="none" spc="0" normalizeH="0" baseline="0" noProof="0" dirty="0" smtClean="0">
              <a:ln>
                <a:noFill/>
              </a:ln>
              <a:solidFill>
                <a:schemeClr val="tx1"/>
              </a:solidFill>
              <a:effectLst/>
              <a:uLnTx/>
              <a:uFillTx/>
            </a:endParaRPr>
          </a:p>
        </p:txBody>
      </p:sp>
      <p:pic>
        <p:nvPicPr>
          <p:cNvPr id="5" name="Imagen 4"/>
          <p:cNvPicPr>
            <a:picLocks noChangeAspect="1"/>
          </p:cNvPicPr>
          <p:nvPr/>
        </p:nvPicPr>
        <p:blipFill>
          <a:blip r:embed="rId4"/>
          <a:stretch>
            <a:fillRect/>
          </a:stretch>
        </p:blipFill>
        <p:spPr>
          <a:xfrm>
            <a:off x="4669971" y="1931652"/>
            <a:ext cx="4060077" cy="2526270"/>
          </a:xfrm>
          <a:prstGeom prst="rect">
            <a:avLst/>
          </a:prstGeom>
        </p:spPr>
      </p:pic>
      <p:sp>
        <p:nvSpPr>
          <p:cNvPr id="3" name="CuadroTexto 2"/>
          <p:cNvSpPr txBox="1"/>
          <p:nvPr/>
        </p:nvSpPr>
        <p:spPr>
          <a:xfrm>
            <a:off x="7992305" y="2149900"/>
            <a:ext cx="833863" cy="369332"/>
          </a:xfrm>
          <a:prstGeom prst="rect">
            <a:avLst/>
          </a:prstGeom>
          <a:solidFill>
            <a:schemeClr val="bg1"/>
          </a:solidFill>
        </p:spPr>
        <p:txBody>
          <a:bodyPr wrap="square" rtlCol="0">
            <a:spAutoFit/>
          </a:bodyPr>
          <a:lstStyle/>
          <a:p>
            <a:pPr algn="ctr"/>
            <a:r>
              <a:rPr lang="es-PE" sz="900" dirty="0" smtClean="0"/>
              <a:t>4,2%</a:t>
            </a:r>
          </a:p>
          <a:p>
            <a:pPr algn="ctr"/>
            <a:r>
              <a:rPr lang="es-PE" sz="900" dirty="0" smtClean="0"/>
              <a:t>[3,5%-4,5%]</a:t>
            </a:r>
            <a:endParaRPr lang="es-PE" sz="900" dirty="0"/>
          </a:p>
        </p:txBody>
      </p:sp>
    </p:spTree>
    <p:extLst>
      <p:ext uri="{BB962C8B-B14F-4D97-AF65-F5344CB8AC3E}">
        <p14:creationId xmlns:p14="http://schemas.microsoft.com/office/powerpoint/2010/main" val="25219677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684212" y="55510"/>
            <a:ext cx="8064252" cy="684000"/>
          </a:xfrm>
        </p:spPr>
        <p:txBody>
          <a:bodyPr>
            <a:normAutofit fontScale="90000"/>
          </a:bodyPr>
          <a:lstStyle/>
          <a:p>
            <a:r>
              <a:rPr lang="es-PE" dirty="0"/>
              <a:t>En el periodo </a:t>
            </a:r>
            <a:r>
              <a:rPr lang="es-PE" dirty="0" smtClean="0"/>
              <a:t>2016-2018, </a:t>
            </a:r>
            <a:r>
              <a:rPr lang="es-PE" dirty="0"/>
              <a:t>el </a:t>
            </a:r>
            <a:r>
              <a:rPr lang="es-PE" dirty="0" smtClean="0"/>
              <a:t>Perú crecerá en torno a 5,5%, logrando cerrar la brecha del producto hacia el 2018</a:t>
            </a:r>
            <a:endParaRPr lang="es-PE" dirty="0"/>
          </a:p>
        </p:txBody>
      </p:sp>
      <p:sp>
        <p:nvSpPr>
          <p:cNvPr id="14" name="Text Box 4"/>
          <p:cNvSpPr txBox="1">
            <a:spLocks noChangeArrowheads="1"/>
          </p:cNvSpPr>
          <p:nvPr/>
        </p:nvSpPr>
        <p:spPr bwMode="auto">
          <a:xfrm>
            <a:off x="179512" y="6531132"/>
            <a:ext cx="4103613" cy="230832"/>
          </a:xfrm>
          <a:prstGeom prst="rect">
            <a:avLst/>
          </a:prstGeom>
          <a:noFill/>
          <a:ln w="9525">
            <a:noFill/>
            <a:miter lim="800000"/>
            <a:headEnd/>
            <a:tailEnd/>
          </a:ln>
        </p:spPr>
        <p:txBody>
          <a:bodyPr wrap="square">
            <a:spAutoFit/>
          </a:bodyPr>
          <a:lstStyle/>
          <a:p>
            <a:pPr fontAlgn="base">
              <a:spcBef>
                <a:spcPts val="0"/>
              </a:spcBef>
              <a:spcAft>
                <a:spcPct val="0"/>
              </a:spcAft>
              <a:defRPr/>
            </a:pPr>
            <a:r>
              <a:rPr lang="es-ES" sz="900" i="1" dirty="0" smtClean="0">
                <a:solidFill>
                  <a:srgbClr val="000000"/>
                </a:solidFill>
                <a:latin typeface="Calibri" pitchFamily="34" charset="0"/>
                <a:cs typeface="Arial" pitchFamily="34" charset="0"/>
              </a:rPr>
              <a:t>Fuente</a:t>
            </a:r>
            <a:r>
              <a:rPr lang="es-ES" sz="900" i="1" dirty="0">
                <a:solidFill>
                  <a:srgbClr val="000000"/>
                </a:solidFill>
                <a:latin typeface="Calibri" pitchFamily="34" charset="0"/>
                <a:cs typeface="Arial" pitchFamily="34" charset="0"/>
              </a:rPr>
              <a:t>: </a:t>
            </a:r>
            <a:r>
              <a:rPr lang="es-ES" sz="900" i="1" dirty="0" smtClean="0">
                <a:solidFill>
                  <a:srgbClr val="000000"/>
                </a:solidFill>
                <a:latin typeface="Calibri" pitchFamily="34" charset="0"/>
                <a:cs typeface="Arial" pitchFamily="34" charset="0"/>
              </a:rPr>
              <a:t>BCRP, Proyecciones MEF.</a:t>
            </a:r>
            <a:endParaRPr lang="es-ES" sz="900" i="1" dirty="0">
              <a:solidFill>
                <a:srgbClr val="000000"/>
              </a:solidFill>
              <a:latin typeface="Calibri" pitchFamily="34" charset="0"/>
              <a:cs typeface="Arial" pitchFamily="34" charset="0"/>
            </a:endParaRPr>
          </a:p>
        </p:txBody>
      </p:sp>
      <p:sp>
        <p:nvSpPr>
          <p:cNvPr id="7" name="9 Marcador de número de diapositiva"/>
          <p:cNvSpPr txBox="1">
            <a:spLocks noGrp="1"/>
          </p:cNvSpPr>
          <p:nvPr/>
        </p:nvSpPr>
        <p:spPr bwMode="auto">
          <a:xfrm>
            <a:off x="6786578" y="6500834"/>
            <a:ext cx="2133600" cy="476250"/>
          </a:xfrm>
          <a:prstGeom prst="rect">
            <a:avLst/>
          </a:prstGeom>
          <a:noFill/>
          <a:ln w="9525">
            <a:noFill/>
            <a:miter lim="800000"/>
            <a:headEnd/>
            <a:tailEnd/>
          </a:ln>
        </p:spPr>
        <p:txBody>
          <a:bodyPr/>
          <a:lstStyle/>
          <a:p>
            <a:pPr algn="r" fontAlgn="base">
              <a:spcBef>
                <a:spcPct val="0"/>
              </a:spcBef>
              <a:spcAft>
                <a:spcPct val="0"/>
              </a:spcAft>
            </a:pPr>
            <a:fld id="{2C59ABA8-C715-4F26-8B38-067A498ACFF6}" type="slidenum">
              <a:rPr lang="es-ES" sz="1200">
                <a:solidFill>
                  <a:srgbClr val="000000"/>
                </a:solidFill>
              </a:rPr>
              <a:pPr algn="r" fontAlgn="base">
                <a:spcBef>
                  <a:spcPct val="0"/>
                </a:spcBef>
                <a:spcAft>
                  <a:spcPct val="0"/>
                </a:spcAft>
              </a:pPr>
              <a:t>14</a:t>
            </a:fld>
            <a:endParaRPr lang="es-ES" sz="1200" dirty="0">
              <a:solidFill>
                <a:srgbClr val="000000"/>
              </a:solidFill>
            </a:endParaRPr>
          </a:p>
        </p:txBody>
      </p:sp>
      <p:sp>
        <p:nvSpPr>
          <p:cNvPr id="8" name="1 Título"/>
          <p:cNvSpPr txBox="1">
            <a:spLocks/>
          </p:cNvSpPr>
          <p:nvPr/>
        </p:nvSpPr>
        <p:spPr>
          <a:xfrm>
            <a:off x="467544" y="44624"/>
            <a:ext cx="8280920" cy="525444"/>
          </a:xfrm>
          <a:prstGeom prst="rect">
            <a:avLst/>
          </a:prstGeom>
        </p:spPr>
        <p:txBody>
          <a:bodyPr>
            <a:noAutofit/>
          </a:bodyPr>
          <a:lstStyle/>
          <a:p>
            <a:pPr eaLnBrk="0" fontAlgn="base" hangingPunct="0">
              <a:spcBef>
                <a:spcPct val="0"/>
              </a:spcBef>
              <a:spcAft>
                <a:spcPct val="0"/>
              </a:spcAft>
              <a:defRPr/>
            </a:pPr>
            <a:endParaRPr lang="es-ES" sz="2400" b="1" kern="0" dirty="0">
              <a:solidFill>
                <a:srgbClr val="000000"/>
              </a:solidFill>
            </a:endParaRPr>
          </a:p>
        </p:txBody>
      </p:sp>
      <p:sp>
        <p:nvSpPr>
          <p:cNvPr id="10" name="Rectángulo 9"/>
          <p:cNvSpPr/>
          <p:nvPr/>
        </p:nvSpPr>
        <p:spPr>
          <a:xfrm>
            <a:off x="2286000" y="1018250"/>
            <a:ext cx="4572000" cy="553998"/>
          </a:xfrm>
          <a:prstGeom prst="rect">
            <a:avLst/>
          </a:prstGeom>
        </p:spPr>
        <p:txBody>
          <a:bodyPr>
            <a:spAutoFit/>
          </a:bodyPr>
          <a:lstStyle/>
          <a:p>
            <a:pPr algn="ctr"/>
            <a:r>
              <a:rPr lang="es-PE" sz="1600" b="1" dirty="0"/>
              <a:t>PBI y Brecha Producto</a:t>
            </a:r>
            <a:endParaRPr lang="es-PE" sz="1600" dirty="0"/>
          </a:p>
          <a:p>
            <a:pPr algn="ctr"/>
            <a:r>
              <a:rPr lang="es-PE" sz="1400" dirty="0"/>
              <a:t>(Var. % anual, % del PBI potencial)</a:t>
            </a:r>
            <a:endParaRPr lang="es-ES" sz="1200" dirty="0"/>
          </a:p>
        </p:txBody>
      </p:sp>
      <p:pic>
        <p:nvPicPr>
          <p:cNvPr id="15" name="Imagen 1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2356" y="1591948"/>
            <a:ext cx="6308272" cy="3828144"/>
          </a:xfrm>
          <a:prstGeom prst="rect">
            <a:avLst/>
          </a:prstGeom>
          <a:noFill/>
          <a:ln>
            <a:noFill/>
          </a:ln>
        </p:spPr>
      </p:pic>
    </p:spTree>
    <p:extLst>
      <p:ext uri="{BB962C8B-B14F-4D97-AF65-F5344CB8AC3E}">
        <p14:creationId xmlns:p14="http://schemas.microsoft.com/office/powerpoint/2010/main" val="2902267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ángulo 4"/>
          <p:cNvSpPr>
            <a:spLocks noChangeArrowheads="1"/>
          </p:cNvSpPr>
          <p:nvPr/>
        </p:nvSpPr>
        <p:spPr bwMode="auto">
          <a:xfrm>
            <a:off x="989675" y="2789606"/>
            <a:ext cx="7772360" cy="461665"/>
          </a:xfrm>
          <a:prstGeom prst="rect">
            <a:avLst/>
          </a:prstGeom>
          <a:noFill/>
          <a:ln w="9525">
            <a:noFill/>
            <a:miter lim="800000"/>
            <a:headEnd/>
            <a:tailEnd/>
          </a:ln>
        </p:spPr>
        <p:txBody>
          <a:bodyPr wrap="square">
            <a:spAutoFit/>
          </a:bodyPr>
          <a:lstStyle/>
          <a:p>
            <a:pPr fontAlgn="base">
              <a:spcBef>
                <a:spcPct val="0"/>
              </a:spcBef>
              <a:spcAft>
                <a:spcPct val="0"/>
              </a:spcAft>
            </a:pPr>
            <a:r>
              <a:rPr lang="es-PE" sz="2400" b="1" dirty="0" smtClean="0">
                <a:solidFill>
                  <a:srgbClr val="C00000"/>
                </a:solidFill>
              </a:rPr>
              <a:t>Cuentas Fiscales</a:t>
            </a:r>
            <a:endParaRPr lang="es-PE" sz="2400" b="1" dirty="0">
              <a:solidFill>
                <a:srgbClr val="C00000"/>
              </a:solidFill>
            </a:endParaRPr>
          </a:p>
        </p:txBody>
      </p:sp>
    </p:spTree>
    <p:extLst>
      <p:ext uri="{BB962C8B-B14F-4D97-AF65-F5344CB8AC3E}">
        <p14:creationId xmlns:p14="http://schemas.microsoft.com/office/powerpoint/2010/main" val="36094403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660666" y="87090"/>
            <a:ext cx="7886700" cy="398583"/>
          </a:xfrm>
        </p:spPr>
        <p:txBody>
          <a:bodyPr>
            <a:noAutofit/>
          </a:bodyPr>
          <a:lstStyle/>
          <a:p>
            <a:pPr eaLnBrk="0" hangingPunct="0"/>
            <a:r>
              <a:rPr lang="es-MX" sz="2200" b="1" dirty="0" smtClean="0">
                <a:latin typeface="+mn-lt"/>
              </a:rPr>
              <a:t/>
            </a:r>
            <a:br>
              <a:rPr lang="es-MX" sz="2200" b="1" dirty="0" smtClean="0">
                <a:latin typeface="+mn-lt"/>
              </a:rPr>
            </a:br>
            <a:r>
              <a:rPr lang="es-PE" sz="2200" dirty="0" smtClean="0">
                <a:latin typeface="+mn-lt"/>
                <a:cs typeface="Arial" panose="020B0604020202020204" pitchFamily="34" charset="0"/>
              </a:rPr>
              <a:t>CUADRO </a:t>
            </a:r>
            <a:r>
              <a:rPr lang="es-PE" sz="2200" dirty="0">
                <a:latin typeface="+mn-lt"/>
                <a:cs typeface="Arial" panose="020B0604020202020204" pitchFamily="34" charset="0"/>
              </a:rPr>
              <a:t>RESUMEN: Resultado Económico del Sector Público No </a:t>
            </a:r>
            <a:r>
              <a:rPr lang="es-PE" sz="2200" dirty="0" smtClean="0">
                <a:latin typeface="+mn-lt"/>
                <a:cs typeface="Arial" panose="020B0604020202020204" pitchFamily="34" charset="0"/>
              </a:rPr>
              <a:t>Financiero</a:t>
            </a:r>
            <a:endParaRPr lang="es-ES" sz="2200" b="1" dirty="0">
              <a:latin typeface="+mn-lt"/>
            </a:endParaRPr>
          </a:p>
        </p:txBody>
      </p:sp>
      <p:sp>
        <p:nvSpPr>
          <p:cNvPr id="8" name="Text Box 2"/>
          <p:cNvSpPr txBox="1">
            <a:spLocks noChangeArrowheads="1"/>
          </p:cNvSpPr>
          <p:nvPr/>
        </p:nvSpPr>
        <p:spPr bwMode="auto">
          <a:xfrm>
            <a:off x="627162" y="822638"/>
            <a:ext cx="7877678" cy="276999"/>
          </a:xfrm>
          <a:prstGeom prst="rect">
            <a:avLst/>
          </a:prstGeom>
          <a:noFill/>
          <a:ln w="9525" algn="ctr">
            <a:noFill/>
            <a:miter lim="800000"/>
            <a:headEnd/>
            <a:tailEnd/>
          </a:ln>
        </p:spPr>
        <p:txBody>
          <a:bodyPr wrap="square">
            <a:spAutoFit/>
          </a:bodyPr>
          <a:lstStyle/>
          <a:p>
            <a:pPr algn="ctr"/>
            <a:r>
              <a:rPr lang="es-PE" sz="1200" b="0" dirty="0" smtClean="0">
                <a:cs typeface="Arial" panose="020B0604020202020204" pitchFamily="34" charset="0"/>
              </a:rPr>
              <a:t>(</a:t>
            </a:r>
            <a:r>
              <a:rPr lang="es-PE" sz="1200" b="0" dirty="0">
                <a:cs typeface="Arial" panose="020B0604020202020204" pitchFamily="34" charset="0"/>
              </a:rPr>
              <a:t>Millones de Nuevos Soles, % del PBI y Var. % real)</a:t>
            </a:r>
            <a:endParaRPr lang="es-ES" sz="1200" b="0" baseline="30000" dirty="0" smtClean="0">
              <a:cs typeface="Arial" panose="020B0604020202020204" pitchFamily="34" charset="0"/>
            </a:endParaRPr>
          </a:p>
        </p:txBody>
      </p:sp>
      <p:pic>
        <p:nvPicPr>
          <p:cNvPr id="9" name="Imagen 8"/>
          <p:cNvPicPr>
            <a:picLocks/>
          </p:cNvPicPr>
          <p:nvPr/>
        </p:nvPicPr>
        <p:blipFill>
          <a:blip r:embed="rId2" cstate="print"/>
          <a:stretch>
            <a:fillRect/>
          </a:stretch>
        </p:blipFill>
        <p:spPr>
          <a:xfrm>
            <a:off x="492879" y="1135764"/>
            <a:ext cx="8220197" cy="5170444"/>
          </a:xfrm>
          <a:prstGeom prst="rect">
            <a:avLst/>
          </a:prstGeom>
        </p:spPr>
      </p:pic>
      <p:sp>
        <p:nvSpPr>
          <p:cNvPr id="5" name="4 Rectángulo"/>
          <p:cNvSpPr/>
          <p:nvPr/>
        </p:nvSpPr>
        <p:spPr>
          <a:xfrm>
            <a:off x="222349" y="6595269"/>
            <a:ext cx="8442226" cy="230832"/>
          </a:xfrm>
          <a:prstGeom prst="rect">
            <a:avLst/>
          </a:prstGeom>
        </p:spPr>
        <p:txBody>
          <a:bodyPr wrap="square">
            <a:spAutoFit/>
          </a:bodyPr>
          <a:lstStyle/>
          <a:p>
            <a:r>
              <a:rPr lang="es-PE" sz="900" i="1" dirty="0" smtClean="0">
                <a:solidFill>
                  <a:prstClr val="black"/>
                </a:solidFill>
              </a:rPr>
              <a:t>Fuente: MEF, Proyecciones MEF.</a:t>
            </a:r>
            <a:endParaRPr lang="es-PE" sz="900" i="1" dirty="0">
              <a:solidFill>
                <a:prstClr val="black"/>
              </a:solidFill>
            </a:endParaRPr>
          </a:p>
        </p:txBody>
      </p:sp>
    </p:spTree>
    <p:extLst>
      <p:ext uri="{BB962C8B-B14F-4D97-AF65-F5344CB8AC3E}">
        <p14:creationId xmlns:p14="http://schemas.microsoft.com/office/powerpoint/2010/main" val="18504048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ítulo 1"/>
          <p:cNvSpPr>
            <a:spLocks noGrp="1"/>
          </p:cNvSpPr>
          <p:nvPr>
            <p:ph type="title"/>
          </p:nvPr>
        </p:nvSpPr>
        <p:spPr>
          <a:xfrm>
            <a:off x="640669" y="40316"/>
            <a:ext cx="8329158" cy="684000"/>
          </a:xfrm>
        </p:spPr>
        <p:txBody>
          <a:bodyPr>
            <a:noAutofit/>
          </a:bodyPr>
          <a:lstStyle/>
          <a:p>
            <a:pPr algn="just"/>
            <a:r>
              <a:rPr lang="es-PE" sz="2200" dirty="0" smtClean="0"/>
              <a:t>Luego del 2015, el balance fiscal estructural convergerá gradualmente a   -1% del PBI y la deuda se ubicará en 21% del PBI en el 2018</a:t>
            </a:r>
            <a:endParaRPr lang="es-PE" sz="2200" dirty="0"/>
          </a:p>
        </p:txBody>
      </p:sp>
      <p:sp>
        <p:nvSpPr>
          <p:cNvPr id="10" name="Text Box 6"/>
          <p:cNvSpPr txBox="1">
            <a:spLocks noChangeArrowheads="1"/>
          </p:cNvSpPr>
          <p:nvPr/>
        </p:nvSpPr>
        <p:spPr bwMode="auto">
          <a:xfrm>
            <a:off x="793407" y="1451529"/>
            <a:ext cx="3910809" cy="492443"/>
          </a:xfrm>
          <a:prstGeom prst="rect">
            <a:avLst/>
          </a:prstGeom>
          <a:noFill/>
          <a:ln w="9525">
            <a:noFill/>
            <a:miter lim="800000"/>
            <a:headEnd/>
            <a:tailEnd/>
          </a:ln>
        </p:spPr>
        <p:txBody>
          <a:bodyPr wrap="square">
            <a:spAutoFit/>
          </a:bodyPr>
          <a:lstStyle/>
          <a:p>
            <a:pPr algn="ctr"/>
            <a:r>
              <a:rPr lang="es-PE" sz="1400" b="1" dirty="0"/>
              <a:t>Resultado Económico del SPNF</a:t>
            </a:r>
          </a:p>
          <a:p>
            <a:pPr algn="ctr"/>
            <a:r>
              <a:rPr lang="es-PE" sz="1200" dirty="0" smtClean="0"/>
              <a:t>(% del PBI)</a:t>
            </a:r>
            <a:endParaRPr lang="es-PE" sz="1200" dirty="0"/>
          </a:p>
        </p:txBody>
      </p:sp>
      <p:sp>
        <p:nvSpPr>
          <p:cNvPr id="12" name="Text Box 6"/>
          <p:cNvSpPr txBox="1">
            <a:spLocks noChangeArrowheads="1"/>
          </p:cNvSpPr>
          <p:nvPr/>
        </p:nvSpPr>
        <p:spPr bwMode="auto">
          <a:xfrm>
            <a:off x="5007183" y="1472549"/>
            <a:ext cx="3910809" cy="492443"/>
          </a:xfrm>
          <a:prstGeom prst="rect">
            <a:avLst/>
          </a:prstGeom>
          <a:noFill/>
          <a:ln w="9525">
            <a:noFill/>
            <a:miter lim="800000"/>
            <a:headEnd/>
            <a:tailEnd/>
          </a:ln>
        </p:spPr>
        <p:txBody>
          <a:bodyPr wrap="square">
            <a:spAutoFit/>
          </a:bodyPr>
          <a:lstStyle/>
          <a:p>
            <a:pPr algn="ctr"/>
            <a:r>
              <a:rPr lang="es-PE" sz="1400" b="1" dirty="0" smtClean="0"/>
              <a:t>Saldo de Deuda</a:t>
            </a:r>
            <a:endParaRPr lang="es-PE" sz="1400" b="1" baseline="30000" dirty="0"/>
          </a:p>
          <a:p>
            <a:pPr algn="ctr"/>
            <a:r>
              <a:rPr lang="es-PE" sz="1200" dirty="0" smtClean="0"/>
              <a:t>(% del PBI)</a:t>
            </a:r>
            <a:endParaRPr lang="es-PE" sz="1200" dirty="0"/>
          </a:p>
        </p:txBody>
      </p:sp>
      <p:pic>
        <p:nvPicPr>
          <p:cNvPr id="13" name="Imagen 2"/>
          <p:cNvPicPr>
            <a:picLocks/>
          </p:cNvPicPr>
          <p:nvPr/>
        </p:nvPicPr>
        <p:blipFill>
          <a:blip r:embed="rId3" cstate="print"/>
          <a:stretch>
            <a:fillRect/>
          </a:stretch>
        </p:blipFill>
        <p:spPr>
          <a:xfrm>
            <a:off x="4747192" y="1895831"/>
            <a:ext cx="4344258" cy="2886379"/>
          </a:xfrm>
          <a:prstGeom prst="rect">
            <a:avLst/>
          </a:prstGeom>
        </p:spPr>
      </p:pic>
      <p:pic>
        <p:nvPicPr>
          <p:cNvPr id="14" name="Imagen 5"/>
          <p:cNvPicPr>
            <a:picLocks/>
          </p:cNvPicPr>
          <p:nvPr/>
        </p:nvPicPr>
        <p:blipFill>
          <a:blip r:embed="rId4" cstate="print"/>
          <a:stretch>
            <a:fillRect/>
          </a:stretch>
        </p:blipFill>
        <p:spPr>
          <a:xfrm>
            <a:off x="514669" y="1962733"/>
            <a:ext cx="4404172" cy="2872025"/>
          </a:xfrm>
          <a:prstGeom prst="rect">
            <a:avLst/>
          </a:prstGeom>
        </p:spPr>
      </p:pic>
      <p:sp>
        <p:nvSpPr>
          <p:cNvPr id="15" name="14 Rectángulo"/>
          <p:cNvSpPr/>
          <p:nvPr/>
        </p:nvSpPr>
        <p:spPr>
          <a:xfrm>
            <a:off x="42840" y="6493788"/>
            <a:ext cx="8442226" cy="230832"/>
          </a:xfrm>
          <a:prstGeom prst="rect">
            <a:avLst/>
          </a:prstGeom>
        </p:spPr>
        <p:txBody>
          <a:bodyPr wrap="square">
            <a:spAutoFit/>
          </a:bodyPr>
          <a:lstStyle/>
          <a:p>
            <a:pPr>
              <a:spcBef>
                <a:spcPts val="0"/>
              </a:spcBef>
            </a:pPr>
            <a:r>
              <a:rPr lang="es-PE" sz="900" i="1" dirty="0" smtClean="0">
                <a:latin typeface="Calibri" pitchFamily="34" charset="0"/>
              </a:rPr>
              <a:t>Fuente</a:t>
            </a:r>
            <a:r>
              <a:rPr lang="es-PE" sz="900" i="1" dirty="0">
                <a:latin typeface="Calibri" pitchFamily="34" charset="0"/>
              </a:rPr>
              <a:t>: </a:t>
            </a:r>
            <a:r>
              <a:rPr lang="es-PE" sz="900" i="1" dirty="0" smtClean="0">
                <a:latin typeface="Calibri" pitchFamily="34" charset="0"/>
              </a:rPr>
              <a:t>SUNAT, BCRP, Proyecciones MEF.</a:t>
            </a:r>
            <a:endParaRPr lang="es-PE" sz="900" i="1" dirty="0">
              <a:latin typeface="Calibri" pitchFamily="34" charset="0"/>
            </a:endParaRPr>
          </a:p>
        </p:txBody>
      </p:sp>
    </p:spTree>
    <p:extLst>
      <p:ext uri="{BB962C8B-B14F-4D97-AF65-F5344CB8AC3E}">
        <p14:creationId xmlns:p14="http://schemas.microsoft.com/office/powerpoint/2010/main" val="23170399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61499"/>
            <a:ext cx="7982401" cy="684000"/>
          </a:xfrm>
        </p:spPr>
        <p:txBody>
          <a:bodyPr>
            <a:noAutofit/>
          </a:bodyPr>
          <a:lstStyle/>
          <a:p>
            <a:pPr algn="just"/>
            <a:r>
              <a:rPr lang="es-PE" sz="2200" dirty="0" smtClean="0"/>
              <a:t>Medidas tributarias, que permitirán ganar competitividad respecto de la región, tendrán un costo de 0,7% del PBI en el 2015 </a:t>
            </a:r>
            <a:endParaRPr lang="es-PE" sz="2200" dirty="0"/>
          </a:p>
        </p:txBody>
      </p:sp>
      <p:sp>
        <p:nvSpPr>
          <p:cNvPr id="55" name="16 Rectángulo"/>
          <p:cNvSpPr/>
          <p:nvPr/>
        </p:nvSpPr>
        <p:spPr>
          <a:xfrm>
            <a:off x="228699" y="6371390"/>
            <a:ext cx="8442226" cy="507831"/>
          </a:xfrm>
          <a:prstGeom prst="rect">
            <a:avLst/>
          </a:prstGeom>
        </p:spPr>
        <p:txBody>
          <a:bodyPr wrap="square">
            <a:spAutoFit/>
          </a:bodyPr>
          <a:lstStyle/>
          <a:p>
            <a:pPr>
              <a:spcBef>
                <a:spcPts val="0"/>
              </a:spcBef>
            </a:pPr>
            <a:r>
              <a:rPr lang="es-PE" sz="900" i="1" dirty="0" smtClean="0">
                <a:latin typeface="Calibri" pitchFamily="34" charset="0"/>
              </a:rPr>
              <a:t>1/ Por efecto de cambio en la UIT. 2/ Vinculados al sector educación. 3/ Reducción en el traslado de la cuenta de Detracciones por flexibilización en las causales para apropiación de las cuentas del contribuyente, y por racionalización del sistema SPOT.</a:t>
            </a:r>
          </a:p>
          <a:p>
            <a:pPr>
              <a:spcBef>
                <a:spcPts val="0"/>
              </a:spcBef>
            </a:pPr>
            <a:r>
              <a:rPr lang="es-PE" sz="900" i="1" dirty="0">
                <a:latin typeface="Calibri" pitchFamily="34" charset="0"/>
              </a:rPr>
              <a:t>Fuente: </a:t>
            </a:r>
            <a:r>
              <a:rPr lang="es-PE" sz="900" i="1" dirty="0" smtClean="0">
                <a:latin typeface="Calibri" pitchFamily="34" charset="0"/>
              </a:rPr>
              <a:t>SUNAT.</a:t>
            </a:r>
            <a:endParaRPr lang="es-PE" sz="900" i="1" dirty="0">
              <a:latin typeface="Calibri" pitchFamily="34" charset="0"/>
            </a:endParaRPr>
          </a:p>
        </p:txBody>
      </p:sp>
      <p:pic>
        <p:nvPicPr>
          <p:cNvPr id="1027" name="Imagen 5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62029" y="1134498"/>
            <a:ext cx="6001128" cy="2084951"/>
          </a:xfrm>
          <a:prstGeom prst="rect">
            <a:avLst/>
          </a:prstGeom>
          <a:noFill/>
          <a:extLst>
            <a:ext uri="{909E8E84-426E-40DD-AFC4-6F175D3DCCD1}">
              <a14:hiddenFill xmlns:a14="http://schemas.microsoft.com/office/drawing/2010/main">
                <a:solidFill>
                  <a:srgbClr val="FFFFFF"/>
                </a:solidFill>
              </a14:hiddenFill>
            </a:ext>
          </a:extLst>
        </p:spPr>
      </p:pic>
      <p:pic>
        <p:nvPicPr>
          <p:cNvPr id="1026" name="Imagen 5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3298" y="3848990"/>
            <a:ext cx="3477776" cy="2605124"/>
          </a:xfrm>
          <a:prstGeom prst="rect">
            <a:avLst/>
          </a:prstGeom>
          <a:noFill/>
          <a:extLst>
            <a:ext uri="{909E8E84-426E-40DD-AFC4-6F175D3DCCD1}">
              <a14:hiddenFill xmlns:a14="http://schemas.microsoft.com/office/drawing/2010/main">
                <a:solidFill>
                  <a:srgbClr val="FFFFFF"/>
                </a:solidFill>
              </a14:hiddenFill>
            </a:ext>
          </a:extLst>
        </p:spPr>
      </p:pic>
      <p:pic>
        <p:nvPicPr>
          <p:cNvPr id="1025" name="Imagen 5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25137" y="3827969"/>
            <a:ext cx="3209565" cy="2571753"/>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6"/>
          <p:cNvSpPr txBox="1">
            <a:spLocks noChangeArrowheads="1"/>
          </p:cNvSpPr>
          <p:nvPr/>
        </p:nvSpPr>
        <p:spPr bwMode="auto">
          <a:xfrm>
            <a:off x="2243838" y="747334"/>
            <a:ext cx="4566869" cy="307777"/>
          </a:xfrm>
          <a:prstGeom prst="rect">
            <a:avLst/>
          </a:prstGeom>
          <a:noFill/>
          <a:ln w="9525">
            <a:noFill/>
            <a:miter lim="800000"/>
            <a:headEnd/>
            <a:tailEnd/>
          </a:ln>
        </p:spPr>
        <p:txBody>
          <a:bodyPr wrap="square">
            <a:spAutoFit/>
          </a:bodyPr>
          <a:lstStyle/>
          <a:p>
            <a:pPr algn="ctr"/>
            <a:r>
              <a:rPr lang="es-PE" sz="1400" b="1" dirty="0" smtClean="0"/>
              <a:t>SUNAT: Costo de las medidas tributarias, 2015</a:t>
            </a:r>
            <a:endParaRPr lang="es-PE" sz="1400" b="1" dirty="0"/>
          </a:p>
        </p:txBody>
      </p:sp>
      <p:sp>
        <p:nvSpPr>
          <p:cNvPr id="9" name="Text Box 6"/>
          <p:cNvSpPr txBox="1">
            <a:spLocks noChangeArrowheads="1"/>
          </p:cNvSpPr>
          <p:nvPr/>
        </p:nvSpPr>
        <p:spPr bwMode="auto">
          <a:xfrm>
            <a:off x="399267" y="3338138"/>
            <a:ext cx="3910809" cy="707886"/>
          </a:xfrm>
          <a:prstGeom prst="rect">
            <a:avLst/>
          </a:prstGeom>
          <a:noFill/>
          <a:ln w="9525">
            <a:noFill/>
            <a:miter lim="800000"/>
            <a:headEnd/>
            <a:tailEnd/>
          </a:ln>
        </p:spPr>
        <p:txBody>
          <a:bodyPr wrap="square">
            <a:spAutoFit/>
          </a:bodyPr>
          <a:lstStyle/>
          <a:p>
            <a:pPr algn="ctr"/>
            <a:r>
              <a:rPr lang="es-PE" sz="1400" b="1" dirty="0" smtClean="0"/>
              <a:t>Tasas impositivas corporativas en Perú y países de la OECD </a:t>
            </a:r>
          </a:p>
          <a:p>
            <a:pPr algn="ctr"/>
            <a:r>
              <a:rPr lang="es-PE" sz="1200" dirty="0" smtClean="0"/>
              <a:t>(%)</a:t>
            </a:r>
            <a:endParaRPr lang="es-PE" sz="1200" dirty="0"/>
          </a:p>
        </p:txBody>
      </p:sp>
      <p:sp>
        <p:nvSpPr>
          <p:cNvPr id="10" name="Text Box 6"/>
          <p:cNvSpPr txBox="1">
            <a:spLocks noChangeArrowheads="1"/>
          </p:cNvSpPr>
          <p:nvPr/>
        </p:nvSpPr>
        <p:spPr bwMode="auto">
          <a:xfrm>
            <a:off x="4755804" y="3311858"/>
            <a:ext cx="3910809" cy="492443"/>
          </a:xfrm>
          <a:prstGeom prst="rect">
            <a:avLst/>
          </a:prstGeom>
          <a:noFill/>
          <a:ln w="9525">
            <a:noFill/>
            <a:miter lim="800000"/>
            <a:headEnd/>
            <a:tailEnd/>
          </a:ln>
        </p:spPr>
        <p:txBody>
          <a:bodyPr wrap="square">
            <a:spAutoFit/>
          </a:bodyPr>
          <a:lstStyle/>
          <a:p>
            <a:pPr algn="ctr"/>
            <a:r>
              <a:rPr lang="es-PE" sz="1400" b="1" dirty="0" smtClean="0"/>
              <a:t>Tasas del IRPJ y de Dividendos en países de A.L. </a:t>
            </a:r>
          </a:p>
          <a:p>
            <a:pPr algn="ctr"/>
            <a:r>
              <a:rPr lang="es-PE" sz="1200" dirty="0" smtClean="0"/>
              <a:t>(%)</a:t>
            </a:r>
            <a:endParaRPr lang="es-PE" sz="1200" dirty="0"/>
          </a:p>
        </p:txBody>
      </p:sp>
    </p:spTree>
    <p:extLst>
      <p:ext uri="{BB962C8B-B14F-4D97-AF65-F5344CB8AC3E}">
        <p14:creationId xmlns:p14="http://schemas.microsoft.com/office/powerpoint/2010/main" val="41557962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6340" y="83271"/>
            <a:ext cx="7886700" cy="684000"/>
          </a:xfrm>
        </p:spPr>
        <p:txBody>
          <a:bodyPr>
            <a:noAutofit/>
          </a:bodyPr>
          <a:lstStyle/>
          <a:p>
            <a:pPr algn="just"/>
            <a:r>
              <a:rPr lang="es-PE" dirty="0" smtClean="0"/>
              <a:t>Reducción de Ingresos del Gobierno General se explica por el cambio en el contexto económico</a:t>
            </a:r>
            <a:endParaRPr lang="es-PE" dirty="0"/>
          </a:p>
        </p:txBody>
      </p:sp>
      <p:pic>
        <p:nvPicPr>
          <p:cNvPr id="2049" name="Imagen 4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3920" y="1211761"/>
            <a:ext cx="3870506" cy="2406334"/>
          </a:xfrm>
          <a:prstGeom prst="rect">
            <a:avLst/>
          </a:prstGeom>
          <a:noFill/>
          <a:extLst>
            <a:ext uri="{909E8E84-426E-40DD-AFC4-6F175D3DCCD1}">
              <a14:hiddenFill xmlns:a14="http://schemas.microsoft.com/office/drawing/2010/main">
                <a:solidFill>
                  <a:srgbClr val="FFFFFF"/>
                </a:solidFill>
              </a14:hiddenFill>
            </a:ext>
          </a:extLst>
        </p:spPr>
      </p:pic>
      <p:pic>
        <p:nvPicPr>
          <p:cNvPr id="2051" name="Imagen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7135" y="4143309"/>
            <a:ext cx="3399349" cy="2089764"/>
          </a:xfrm>
          <a:prstGeom prst="rect">
            <a:avLst/>
          </a:prstGeom>
          <a:noFill/>
          <a:extLst>
            <a:ext uri="{909E8E84-426E-40DD-AFC4-6F175D3DCCD1}">
              <a14:hiddenFill xmlns:a14="http://schemas.microsoft.com/office/drawing/2010/main">
                <a:solidFill>
                  <a:srgbClr val="FFFFFF"/>
                </a:solidFill>
              </a14:hiddenFill>
            </a:ext>
          </a:extLst>
        </p:spPr>
      </p:pic>
      <p:pic>
        <p:nvPicPr>
          <p:cNvPr id="2050" name="Imagen 58"/>
          <p:cNvPicPr>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1716" y="4382310"/>
            <a:ext cx="3609226" cy="175884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a:spLocks noChangeArrowheads="1"/>
          </p:cNvSpPr>
          <p:nvPr/>
        </p:nvSpPr>
        <p:spPr bwMode="auto">
          <a:xfrm>
            <a:off x="187957" y="6447315"/>
            <a:ext cx="47211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s-PE" altLang="es-ES" sz="9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1/ Para el MMMR 2015-2017 la cifra para el 2018 es la misma que la proyectada para el año 2017.</a:t>
            </a:r>
            <a:endParaRPr kumimoji="0" lang="es-ES" altLang="es-ES" sz="8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s-PE" altLang="es-ES" sz="900" b="0" i="1"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Fuente: SUNAT, BCRP, MEF, Proyecciones MEF.</a:t>
            </a:r>
            <a:endParaRPr kumimoji="0" lang="es-PE" altLang="es-ES" sz="1800" b="0" i="1" u="none" strike="noStrike" cap="none" normalizeH="0" baseline="0" dirty="0" smtClean="0">
              <a:ln>
                <a:noFill/>
              </a:ln>
              <a:solidFill>
                <a:schemeClr val="tx1"/>
              </a:solidFill>
              <a:effectLst/>
            </a:endParaRPr>
          </a:p>
        </p:txBody>
      </p:sp>
      <p:sp>
        <p:nvSpPr>
          <p:cNvPr id="10" name="Text Box 6"/>
          <p:cNvSpPr txBox="1">
            <a:spLocks noChangeArrowheads="1"/>
          </p:cNvSpPr>
          <p:nvPr/>
        </p:nvSpPr>
        <p:spPr bwMode="auto">
          <a:xfrm>
            <a:off x="2131208" y="816827"/>
            <a:ext cx="5404719" cy="524759"/>
          </a:xfrm>
          <a:prstGeom prst="rect">
            <a:avLst/>
          </a:prstGeom>
          <a:noFill/>
          <a:ln w="9525">
            <a:noFill/>
            <a:miter lim="800000"/>
            <a:headEnd/>
            <a:tailEnd/>
          </a:ln>
        </p:spPr>
        <p:txBody>
          <a:bodyPr wrap="square">
            <a:spAutoFit/>
          </a:bodyPr>
          <a:lstStyle/>
          <a:p>
            <a:pPr algn="ctr">
              <a:lnSpc>
                <a:spcPct val="115000"/>
              </a:lnSpc>
              <a:spcAft>
                <a:spcPts val="0"/>
              </a:spcAft>
            </a:pPr>
            <a:r>
              <a:rPr lang="es-PE" sz="1400" b="1" dirty="0" smtClean="0"/>
              <a:t>Cambio en la Proyección de Ingresos del Gobierno General en el 2015</a:t>
            </a:r>
            <a:endParaRPr lang="es-ES" sz="1400" b="1" dirty="0" smtClean="0"/>
          </a:p>
          <a:p>
            <a:pPr algn="ctr"/>
            <a:r>
              <a:rPr lang="es-PE" sz="1200" dirty="0" smtClean="0"/>
              <a:t>(% del PBI)</a:t>
            </a:r>
            <a:endParaRPr lang="es-PE" sz="1200" dirty="0"/>
          </a:p>
        </p:txBody>
      </p:sp>
      <p:sp>
        <p:nvSpPr>
          <p:cNvPr id="11" name="Text Box 6"/>
          <p:cNvSpPr txBox="1">
            <a:spLocks noChangeArrowheads="1"/>
          </p:cNvSpPr>
          <p:nvPr/>
        </p:nvSpPr>
        <p:spPr bwMode="auto">
          <a:xfrm>
            <a:off x="570402" y="3596813"/>
            <a:ext cx="3910809" cy="492443"/>
          </a:xfrm>
          <a:prstGeom prst="rect">
            <a:avLst/>
          </a:prstGeom>
          <a:noFill/>
          <a:ln w="9525">
            <a:noFill/>
            <a:miter lim="800000"/>
            <a:headEnd/>
            <a:tailEnd/>
          </a:ln>
        </p:spPr>
        <p:txBody>
          <a:bodyPr wrap="square">
            <a:spAutoFit/>
          </a:bodyPr>
          <a:lstStyle/>
          <a:p>
            <a:pPr algn="ctr"/>
            <a:r>
              <a:rPr lang="es-PE" sz="1400" b="1" dirty="0" smtClean="0"/>
              <a:t>Ingresos Estructurales del Gobierno General</a:t>
            </a:r>
            <a:endParaRPr lang="es-PE" sz="1400" b="1" dirty="0"/>
          </a:p>
          <a:p>
            <a:pPr algn="ctr"/>
            <a:r>
              <a:rPr lang="es-PE" sz="1200" dirty="0" smtClean="0"/>
              <a:t>(% del PBI)</a:t>
            </a:r>
            <a:endParaRPr lang="es-PE" sz="1200" dirty="0"/>
          </a:p>
        </p:txBody>
      </p:sp>
      <p:sp>
        <p:nvSpPr>
          <p:cNvPr id="12" name="Text Box 6"/>
          <p:cNvSpPr txBox="1">
            <a:spLocks noChangeArrowheads="1"/>
          </p:cNvSpPr>
          <p:nvPr/>
        </p:nvSpPr>
        <p:spPr bwMode="auto">
          <a:xfrm>
            <a:off x="4390912" y="3686151"/>
            <a:ext cx="3910809" cy="492443"/>
          </a:xfrm>
          <a:prstGeom prst="rect">
            <a:avLst/>
          </a:prstGeom>
          <a:noFill/>
          <a:ln w="9525">
            <a:noFill/>
            <a:miter lim="800000"/>
            <a:headEnd/>
            <a:tailEnd/>
          </a:ln>
        </p:spPr>
        <p:txBody>
          <a:bodyPr wrap="square">
            <a:spAutoFit/>
          </a:bodyPr>
          <a:lstStyle/>
          <a:p>
            <a:pPr algn="ctr"/>
            <a:r>
              <a:rPr lang="es-PE" sz="1400" b="1" dirty="0" smtClean="0"/>
              <a:t>Indicadores Macroeconómicos</a:t>
            </a:r>
            <a:endParaRPr lang="es-PE" sz="1400" b="1" dirty="0"/>
          </a:p>
          <a:p>
            <a:pPr algn="ctr"/>
            <a:r>
              <a:rPr lang="es-PE" sz="1200" dirty="0" smtClean="0"/>
              <a:t>(Promedio 2016-2018)</a:t>
            </a:r>
            <a:endParaRPr lang="es-PE" sz="1200" dirty="0"/>
          </a:p>
        </p:txBody>
      </p:sp>
    </p:spTree>
    <p:extLst>
      <p:ext uri="{BB962C8B-B14F-4D97-AF65-F5344CB8AC3E}">
        <p14:creationId xmlns:p14="http://schemas.microsoft.com/office/powerpoint/2010/main" val="1974493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p:cNvSpPr>
          <p:nvPr/>
        </p:nvSpPr>
        <p:spPr bwMode="auto">
          <a:xfrm>
            <a:off x="650422" y="864405"/>
            <a:ext cx="7915275" cy="5733040"/>
          </a:xfrm>
          <a:prstGeom prst="rect">
            <a:avLst/>
          </a:prstGeom>
          <a:noFill/>
          <a:ln w="9525">
            <a:noFill/>
            <a:miter lim="800000"/>
            <a:headEnd/>
            <a:tailEnd/>
          </a:ln>
          <a:effectLst/>
        </p:spPr>
        <p:txBody>
          <a:bodyPr/>
          <a:lstStyle/>
          <a:p>
            <a:pPr marL="514350" indent="-514350" eaLnBrk="0" hangingPunct="0">
              <a:lnSpc>
                <a:spcPct val="90000"/>
              </a:lnSpc>
              <a:spcBef>
                <a:spcPct val="20000"/>
              </a:spcBef>
              <a:buFont typeface="+mj-lt"/>
              <a:buAutoNum type="romanUcPeriod"/>
              <a:defRPr/>
            </a:pPr>
            <a:r>
              <a:rPr lang="es-ES" sz="2000" b="1" dirty="0" smtClean="0">
                <a:solidFill>
                  <a:srgbClr val="C00000"/>
                </a:solidFill>
              </a:rPr>
              <a:t>Marco Macroeconómico Multianual</a:t>
            </a:r>
          </a:p>
          <a:p>
            <a:pPr marL="514350" indent="-514350" eaLnBrk="0" hangingPunct="0">
              <a:lnSpc>
                <a:spcPct val="90000"/>
              </a:lnSpc>
              <a:spcBef>
                <a:spcPct val="20000"/>
              </a:spcBef>
              <a:buFont typeface="+mj-lt"/>
              <a:buAutoNum type="romanUcPeriod"/>
              <a:defRPr/>
            </a:pPr>
            <a:endParaRPr lang="es-ES" sz="2000" b="1" dirty="0" smtClean="0">
              <a:solidFill>
                <a:srgbClr val="C00000"/>
              </a:solidFill>
            </a:endParaRPr>
          </a:p>
          <a:p>
            <a:pPr marL="514350" indent="-514350" eaLnBrk="0" hangingPunct="0">
              <a:lnSpc>
                <a:spcPct val="90000"/>
              </a:lnSpc>
              <a:spcBef>
                <a:spcPct val="20000"/>
              </a:spcBef>
              <a:buFont typeface="+mj-lt"/>
              <a:buAutoNum type="romanUcPeriod"/>
              <a:defRPr/>
            </a:pPr>
            <a:r>
              <a:rPr lang="es-ES" sz="2000" b="1" dirty="0" smtClean="0">
                <a:solidFill>
                  <a:srgbClr val="C00000"/>
                </a:solidFill>
              </a:rPr>
              <a:t>Contenido del Marco Macroeconómico Multianual</a:t>
            </a:r>
          </a:p>
          <a:p>
            <a:pPr eaLnBrk="0" hangingPunct="0">
              <a:lnSpc>
                <a:spcPct val="90000"/>
              </a:lnSpc>
              <a:spcBef>
                <a:spcPct val="20000"/>
              </a:spcBef>
              <a:defRPr/>
            </a:pPr>
            <a:endParaRPr lang="es-ES" sz="1600" b="1" dirty="0" smtClean="0">
              <a:solidFill>
                <a:srgbClr val="C00000"/>
              </a:solidFill>
            </a:endParaRPr>
          </a:p>
          <a:p>
            <a:pPr marL="800100" lvl="1" indent="-342900" eaLnBrk="0" hangingPunct="0">
              <a:lnSpc>
                <a:spcPct val="90000"/>
              </a:lnSpc>
              <a:spcBef>
                <a:spcPct val="20000"/>
              </a:spcBef>
              <a:buFont typeface="Arial" panose="020B0604020202020204" pitchFamily="34" charset="0"/>
              <a:buChar char="•"/>
              <a:defRPr/>
            </a:pPr>
            <a:r>
              <a:rPr lang="es-ES" sz="2000" b="1" dirty="0" smtClean="0">
                <a:solidFill>
                  <a:srgbClr val="C00000"/>
                </a:solidFill>
              </a:rPr>
              <a:t>	Lineamientos </a:t>
            </a:r>
            <a:r>
              <a:rPr lang="es-ES" sz="2000" b="1" dirty="0">
                <a:solidFill>
                  <a:srgbClr val="C00000"/>
                </a:solidFill>
              </a:rPr>
              <a:t>de Política Económica</a:t>
            </a:r>
          </a:p>
          <a:p>
            <a:pPr marL="800100" lvl="1" indent="-342900" eaLnBrk="0" hangingPunct="0">
              <a:lnSpc>
                <a:spcPct val="90000"/>
              </a:lnSpc>
              <a:spcBef>
                <a:spcPct val="20000"/>
              </a:spcBef>
              <a:buFont typeface="Arial" panose="020B0604020202020204" pitchFamily="34" charset="0"/>
              <a:buChar char="•"/>
              <a:defRPr/>
            </a:pPr>
            <a:r>
              <a:rPr lang="es-ES" sz="2000" b="1" dirty="0" smtClean="0">
                <a:solidFill>
                  <a:srgbClr val="C00000"/>
                </a:solidFill>
              </a:rPr>
              <a:t>	Declaración de </a:t>
            </a:r>
            <a:r>
              <a:rPr lang="es-ES" sz="2000" b="1" dirty="0">
                <a:solidFill>
                  <a:srgbClr val="C00000"/>
                </a:solidFill>
              </a:rPr>
              <a:t>Política </a:t>
            </a:r>
            <a:r>
              <a:rPr lang="es-ES" sz="2000" b="1" dirty="0" smtClean="0">
                <a:solidFill>
                  <a:srgbClr val="C00000"/>
                </a:solidFill>
              </a:rPr>
              <a:t>Fiscal</a:t>
            </a:r>
            <a:endParaRPr lang="es-ES" sz="2000" b="1" dirty="0">
              <a:solidFill>
                <a:srgbClr val="C00000"/>
              </a:solidFill>
            </a:endParaRPr>
          </a:p>
          <a:p>
            <a:pPr marL="800100" lvl="1" indent="-342900" eaLnBrk="0" hangingPunct="0">
              <a:lnSpc>
                <a:spcPct val="90000"/>
              </a:lnSpc>
              <a:spcBef>
                <a:spcPct val="20000"/>
              </a:spcBef>
              <a:buFont typeface="Arial" panose="020B0604020202020204" pitchFamily="34" charset="0"/>
              <a:buChar char="•"/>
              <a:defRPr/>
            </a:pPr>
            <a:r>
              <a:rPr lang="es-PE" sz="2000" b="1" dirty="0" smtClean="0">
                <a:solidFill>
                  <a:srgbClr val="C00000"/>
                </a:solidFill>
              </a:rPr>
              <a:t>	Escenario </a:t>
            </a:r>
            <a:r>
              <a:rPr lang="es-PE" sz="2000" b="1" dirty="0">
                <a:solidFill>
                  <a:srgbClr val="C00000"/>
                </a:solidFill>
              </a:rPr>
              <a:t>Internacional</a:t>
            </a:r>
          </a:p>
          <a:p>
            <a:pPr marL="800100" lvl="1" indent="-342900" eaLnBrk="0" hangingPunct="0">
              <a:lnSpc>
                <a:spcPct val="90000"/>
              </a:lnSpc>
              <a:spcBef>
                <a:spcPct val="20000"/>
              </a:spcBef>
              <a:buFont typeface="Arial" panose="020B0604020202020204" pitchFamily="34" charset="0"/>
              <a:buChar char="•"/>
              <a:defRPr/>
            </a:pPr>
            <a:r>
              <a:rPr lang="es-PE" sz="2000" b="1" dirty="0" smtClean="0">
                <a:solidFill>
                  <a:srgbClr val="C00000"/>
                </a:solidFill>
              </a:rPr>
              <a:t>	Perspectivas </a:t>
            </a:r>
            <a:r>
              <a:rPr lang="es-PE" sz="2000" b="1" dirty="0">
                <a:solidFill>
                  <a:srgbClr val="C00000"/>
                </a:solidFill>
              </a:rPr>
              <a:t>de la Economía </a:t>
            </a:r>
            <a:r>
              <a:rPr lang="es-PE" sz="2000" b="1" dirty="0" smtClean="0">
                <a:solidFill>
                  <a:srgbClr val="C00000"/>
                </a:solidFill>
              </a:rPr>
              <a:t>Peruana</a:t>
            </a:r>
            <a:endParaRPr lang="es-PE" sz="2000" b="1" dirty="0">
              <a:solidFill>
                <a:srgbClr val="C00000"/>
              </a:solidFill>
            </a:endParaRPr>
          </a:p>
          <a:p>
            <a:pPr marL="800100" lvl="1" indent="-342900" eaLnBrk="0" hangingPunct="0">
              <a:lnSpc>
                <a:spcPct val="90000"/>
              </a:lnSpc>
              <a:spcBef>
                <a:spcPct val="20000"/>
              </a:spcBef>
              <a:buFont typeface="Arial" panose="020B0604020202020204" pitchFamily="34" charset="0"/>
              <a:buChar char="•"/>
              <a:defRPr/>
            </a:pPr>
            <a:r>
              <a:rPr lang="es-PE" sz="2000" b="1" dirty="0" smtClean="0">
                <a:solidFill>
                  <a:srgbClr val="C00000"/>
                </a:solidFill>
              </a:rPr>
              <a:t>	Cuentas Fiscales</a:t>
            </a:r>
          </a:p>
          <a:p>
            <a:pPr marL="800100" lvl="1" indent="-342900" eaLnBrk="0" hangingPunct="0">
              <a:lnSpc>
                <a:spcPct val="90000"/>
              </a:lnSpc>
              <a:spcBef>
                <a:spcPct val="20000"/>
              </a:spcBef>
              <a:buFont typeface="Arial" panose="020B0604020202020204" pitchFamily="34" charset="0"/>
              <a:buChar char="•"/>
              <a:defRPr/>
            </a:pPr>
            <a:r>
              <a:rPr lang="es-PE" sz="2000" b="1" dirty="0" smtClean="0">
                <a:solidFill>
                  <a:srgbClr val="C00000"/>
                </a:solidFill>
              </a:rPr>
              <a:t>  Reglas </a:t>
            </a:r>
            <a:r>
              <a:rPr lang="es-PE" sz="2000" b="1" dirty="0">
                <a:solidFill>
                  <a:srgbClr val="C00000"/>
                </a:solidFill>
              </a:rPr>
              <a:t>de Gasto </a:t>
            </a:r>
            <a:r>
              <a:rPr lang="es-PE" sz="2000" b="1" dirty="0" smtClean="0">
                <a:solidFill>
                  <a:srgbClr val="C00000"/>
                </a:solidFill>
              </a:rPr>
              <a:t>	</a:t>
            </a:r>
          </a:p>
          <a:p>
            <a:pPr marL="800100" lvl="1" indent="-342900" eaLnBrk="0" hangingPunct="0">
              <a:lnSpc>
                <a:spcPct val="90000"/>
              </a:lnSpc>
              <a:spcBef>
                <a:spcPct val="20000"/>
              </a:spcBef>
              <a:buFont typeface="Arial" panose="020B0604020202020204" pitchFamily="34" charset="0"/>
              <a:buChar char="•"/>
              <a:defRPr/>
            </a:pPr>
            <a:r>
              <a:rPr lang="es-PE" sz="2000" b="1" dirty="0" smtClean="0">
                <a:solidFill>
                  <a:srgbClr val="C00000"/>
                </a:solidFill>
              </a:rPr>
              <a:t>  Riesgos</a:t>
            </a:r>
            <a:endParaRPr lang="es-PE" sz="2000" b="1" dirty="0">
              <a:solidFill>
                <a:srgbClr val="C00000"/>
              </a:solidFill>
            </a:endParaRPr>
          </a:p>
          <a:p>
            <a:pPr marL="514350" indent="-514350" eaLnBrk="0" hangingPunct="0">
              <a:lnSpc>
                <a:spcPct val="90000"/>
              </a:lnSpc>
              <a:spcBef>
                <a:spcPct val="20000"/>
              </a:spcBef>
              <a:buFont typeface="+mj-lt"/>
              <a:buAutoNum type="romanUcPeriod"/>
              <a:defRPr/>
            </a:pPr>
            <a:endParaRPr lang="es-PE" sz="2000" b="1" dirty="0">
              <a:solidFill>
                <a:srgbClr val="C00000"/>
              </a:solidFill>
            </a:endParaRPr>
          </a:p>
          <a:p>
            <a:pPr marL="514350" indent="-514350" eaLnBrk="0" hangingPunct="0">
              <a:lnSpc>
                <a:spcPct val="90000"/>
              </a:lnSpc>
              <a:spcBef>
                <a:spcPct val="20000"/>
              </a:spcBef>
              <a:buFont typeface="+mj-lt"/>
              <a:buAutoNum type="romanUcPeriod" startAt="3"/>
              <a:defRPr/>
            </a:pPr>
            <a:r>
              <a:rPr lang="es-PE" sz="2000" b="1" dirty="0" smtClean="0">
                <a:solidFill>
                  <a:srgbClr val="C00000"/>
                </a:solidFill>
              </a:rPr>
              <a:t>Reglas Fiscales y el vinculo con Presupuesto</a:t>
            </a:r>
            <a:endParaRPr lang="es-PE" sz="2000" b="1" dirty="0">
              <a:solidFill>
                <a:srgbClr val="C00000"/>
              </a:solidFill>
            </a:endParaRPr>
          </a:p>
          <a:p>
            <a:pPr eaLnBrk="0" hangingPunct="0">
              <a:lnSpc>
                <a:spcPct val="90000"/>
              </a:lnSpc>
              <a:spcBef>
                <a:spcPct val="20000"/>
              </a:spcBef>
              <a:defRPr/>
            </a:pPr>
            <a:endParaRPr lang="es-PE" sz="2200" b="1" dirty="0">
              <a:solidFill>
                <a:srgbClr val="C00000"/>
              </a:solidFill>
            </a:endParaRPr>
          </a:p>
          <a:p>
            <a:pPr eaLnBrk="0" hangingPunct="0">
              <a:lnSpc>
                <a:spcPct val="90000"/>
              </a:lnSpc>
              <a:spcBef>
                <a:spcPct val="20000"/>
              </a:spcBef>
              <a:defRPr/>
            </a:pPr>
            <a:endParaRPr lang="es-ES" sz="2000" b="1" dirty="0">
              <a:solidFill>
                <a:srgbClr val="C00000"/>
              </a:solidFill>
            </a:endParaRPr>
          </a:p>
        </p:txBody>
      </p:sp>
      <p:sp>
        <p:nvSpPr>
          <p:cNvPr id="5" name="Título 1"/>
          <p:cNvSpPr>
            <a:spLocks noGrp="1"/>
          </p:cNvSpPr>
          <p:nvPr>
            <p:ph type="title"/>
          </p:nvPr>
        </p:nvSpPr>
        <p:spPr>
          <a:xfrm>
            <a:off x="628650" y="264310"/>
            <a:ext cx="7886700" cy="397032"/>
          </a:xfrm>
        </p:spPr>
        <p:txBody>
          <a:bodyPr wrap="square">
            <a:spAutoFit/>
          </a:bodyPr>
          <a:lstStyle/>
          <a:p>
            <a:r>
              <a:rPr lang="es-PE" sz="2200" dirty="0">
                <a:latin typeface="+mn-lt"/>
                <a:ea typeface="+mn-ea"/>
                <a:cs typeface="+mn-cs"/>
              </a:rPr>
              <a:t>Índice</a:t>
            </a:r>
          </a:p>
        </p:txBody>
      </p:sp>
      <p:sp>
        <p:nvSpPr>
          <p:cNvPr id="2" name="Rectángulo 1"/>
          <p:cNvSpPr/>
          <p:nvPr/>
        </p:nvSpPr>
        <p:spPr>
          <a:xfrm>
            <a:off x="8585082" y="6446292"/>
            <a:ext cx="436302" cy="3616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36484045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Rectángulo"/>
          <p:cNvSpPr/>
          <p:nvPr/>
        </p:nvSpPr>
        <p:spPr>
          <a:xfrm>
            <a:off x="222349" y="6595269"/>
            <a:ext cx="8442226" cy="230832"/>
          </a:xfrm>
          <a:prstGeom prst="rect">
            <a:avLst/>
          </a:prstGeom>
        </p:spPr>
        <p:txBody>
          <a:bodyPr wrap="square">
            <a:spAutoFit/>
          </a:bodyPr>
          <a:lstStyle/>
          <a:p>
            <a:r>
              <a:rPr lang="es-PE" sz="900" i="1" dirty="0" smtClean="0">
                <a:solidFill>
                  <a:prstClr val="black"/>
                </a:solidFill>
              </a:rPr>
              <a:t>Fuente: SUNAT, MEF, BCRP. Proyecciones MEF.</a:t>
            </a:r>
            <a:endParaRPr lang="es-PE" sz="900" i="1" dirty="0">
              <a:solidFill>
                <a:prstClr val="black"/>
              </a:solidFill>
            </a:endParaRPr>
          </a:p>
        </p:txBody>
      </p:sp>
      <p:sp>
        <p:nvSpPr>
          <p:cNvPr id="2" name="Título 1"/>
          <p:cNvSpPr>
            <a:spLocks noGrp="1"/>
          </p:cNvSpPr>
          <p:nvPr>
            <p:ph type="title"/>
          </p:nvPr>
        </p:nvSpPr>
        <p:spPr>
          <a:xfrm>
            <a:off x="684212" y="72385"/>
            <a:ext cx="7980363" cy="684000"/>
          </a:xfrm>
        </p:spPr>
        <p:txBody>
          <a:bodyPr>
            <a:noAutofit/>
          </a:bodyPr>
          <a:lstStyle/>
          <a:p>
            <a:pPr algn="just"/>
            <a:r>
              <a:rPr lang="es-PE" sz="2200" dirty="0" smtClean="0"/>
              <a:t>Ingresos del Gobierno General 2016-2018 aumentarán en una magnitud importante y mayor al promedio de los últimos 10 años</a:t>
            </a:r>
            <a:endParaRPr lang="es-PE" sz="2200" dirty="0"/>
          </a:p>
        </p:txBody>
      </p:sp>
      <p:sp>
        <p:nvSpPr>
          <p:cNvPr id="13" name="Text Box 6"/>
          <p:cNvSpPr txBox="1">
            <a:spLocks noChangeArrowheads="1"/>
          </p:cNvSpPr>
          <p:nvPr/>
        </p:nvSpPr>
        <p:spPr bwMode="auto">
          <a:xfrm>
            <a:off x="763156" y="921308"/>
            <a:ext cx="3325090" cy="492443"/>
          </a:xfrm>
          <a:prstGeom prst="rect">
            <a:avLst/>
          </a:prstGeom>
          <a:noFill/>
          <a:ln w="9525">
            <a:noFill/>
            <a:miter lim="800000"/>
            <a:headEnd/>
            <a:tailEnd/>
          </a:ln>
        </p:spPr>
        <p:txBody>
          <a:bodyPr wrap="square">
            <a:spAutoFit/>
          </a:bodyPr>
          <a:lstStyle/>
          <a:p>
            <a:pPr algn="ctr"/>
            <a:r>
              <a:rPr lang="es-PE" sz="1400" b="1" dirty="0" smtClean="0"/>
              <a:t>Ingresos del Gobierno General</a:t>
            </a:r>
          </a:p>
          <a:p>
            <a:pPr algn="ctr"/>
            <a:r>
              <a:rPr lang="es-PE" sz="1200" dirty="0" smtClean="0"/>
              <a:t>(Miles de Millones de Nuevos Soles)</a:t>
            </a:r>
          </a:p>
        </p:txBody>
      </p:sp>
      <p:sp>
        <p:nvSpPr>
          <p:cNvPr id="18" name="Text Box 6"/>
          <p:cNvSpPr txBox="1">
            <a:spLocks noChangeArrowheads="1"/>
          </p:cNvSpPr>
          <p:nvPr/>
        </p:nvSpPr>
        <p:spPr bwMode="auto">
          <a:xfrm>
            <a:off x="4523137" y="843298"/>
            <a:ext cx="3590058" cy="492443"/>
          </a:xfrm>
          <a:prstGeom prst="rect">
            <a:avLst/>
          </a:prstGeom>
          <a:noFill/>
          <a:ln w="9525">
            <a:noFill/>
            <a:miter lim="800000"/>
            <a:headEnd/>
            <a:tailEnd/>
          </a:ln>
        </p:spPr>
        <p:txBody>
          <a:bodyPr wrap="square">
            <a:spAutoFit/>
          </a:bodyPr>
          <a:lstStyle/>
          <a:p>
            <a:pPr algn="ctr"/>
            <a:r>
              <a:rPr lang="es-PE" sz="1400" b="1" dirty="0" smtClean="0"/>
              <a:t>Ingresos del Gobierno General</a:t>
            </a:r>
          </a:p>
          <a:p>
            <a:pPr algn="ctr"/>
            <a:r>
              <a:rPr lang="es-PE" sz="1200" dirty="0" smtClean="0"/>
              <a:t>(Variación en Miles de Millones de Nuevos Soles)</a:t>
            </a:r>
          </a:p>
        </p:txBody>
      </p:sp>
      <p:sp>
        <p:nvSpPr>
          <p:cNvPr id="21" name="Text Box 6"/>
          <p:cNvSpPr txBox="1">
            <a:spLocks noChangeArrowheads="1"/>
          </p:cNvSpPr>
          <p:nvPr/>
        </p:nvSpPr>
        <p:spPr bwMode="auto">
          <a:xfrm>
            <a:off x="818276" y="3631525"/>
            <a:ext cx="3325090" cy="492443"/>
          </a:xfrm>
          <a:prstGeom prst="rect">
            <a:avLst/>
          </a:prstGeom>
          <a:noFill/>
          <a:ln w="9525">
            <a:noFill/>
            <a:miter lim="800000"/>
            <a:headEnd/>
            <a:tailEnd/>
          </a:ln>
        </p:spPr>
        <p:txBody>
          <a:bodyPr wrap="square">
            <a:spAutoFit/>
          </a:bodyPr>
          <a:lstStyle/>
          <a:p>
            <a:pPr algn="ctr"/>
            <a:r>
              <a:rPr lang="es-PE" sz="1400" b="1" dirty="0" smtClean="0"/>
              <a:t>Ingresos del Gobierno General</a:t>
            </a:r>
          </a:p>
          <a:p>
            <a:pPr algn="ctr"/>
            <a:r>
              <a:rPr lang="es-PE" sz="1200" dirty="0" smtClean="0"/>
              <a:t>(% del PBI)</a:t>
            </a:r>
          </a:p>
        </p:txBody>
      </p:sp>
      <p:sp>
        <p:nvSpPr>
          <p:cNvPr id="22" name="Text Box 6"/>
          <p:cNvSpPr txBox="1">
            <a:spLocks noChangeArrowheads="1"/>
          </p:cNvSpPr>
          <p:nvPr/>
        </p:nvSpPr>
        <p:spPr bwMode="auto">
          <a:xfrm>
            <a:off x="4664674" y="3645012"/>
            <a:ext cx="3325090" cy="492443"/>
          </a:xfrm>
          <a:prstGeom prst="rect">
            <a:avLst/>
          </a:prstGeom>
          <a:noFill/>
          <a:ln w="9525">
            <a:noFill/>
            <a:miter lim="800000"/>
            <a:headEnd/>
            <a:tailEnd/>
          </a:ln>
        </p:spPr>
        <p:txBody>
          <a:bodyPr wrap="square">
            <a:spAutoFit/>
          </a:bodyPr>
          <a:lstStyle/>
          <a:p>
            <a:pPr algn="ctr"/>
            <a:r>
              <a:rPr lang="es-PE" sz="1400" b="1" dirty="0" smtClean="0"/>
              <a:t>Ingresos del Gobierno General</a:t>
            </a:r>
          </a:p>
          <a:p>
            <a:pPr algn="ctr"/>
            <a:r>
              <a:rPr lang="es-PE" sz="1200" dirty="0" smtClean="0"/>
              <a:t>(Variación % real anual)</a:t>
            </a:r>
          </a:p>
        </p:txBody>
      </p:sp>
      <p:pic>
        <p:nvPicPr>
          <p:cNvPr id="24" name="Imagen 2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714" y="1347447"/>
            <a:ext cx="3178627" cy="2001141"/>
          </a:xfrm>
          <a:prstGeom prst="rect">
            <a:avLst/>
          </a:prstGeom>
          <a:noFill/>
          <a:ln>
            <a:noFill/>
          </a:ln>
        </p:spPr>
      </p:pic>
      <p:pic>
        <p:nvPicPr>
          <p:cNvPr id="25" name="Imagen 24"/>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9308" y="4002400"/>
            <a:ext cx="3437107" cy="2106107"/>
          </a:xfrm>
          <a:prstGeom prst="rect">
            <a:avLst/>
          </a:prstGeom>
          <a:noFill/>
          <a:ln>
            <a:noFill/>
          </a:ln>
        </p:spPr>
      </p:pic>
      <p:pic>
        <p:nvPicPr>
          <p:cNvPr id="26" name="Imagen 25"/>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24209" y="1333120"/>
            <a:ext cx="3171908" cy="2167584"/>
          </a:xfrm>
          <a:prstGeom prst="rect">
            <a:avLst/>
          </a:prstGeom>
          <a:noFill/>
          <a:ln>
            <a:noFill/>
          </a:ln>
        </p:spPr>
      </p:pic>
      <p:pic>
        <p:nvPicPr>
          <p:cNvPr id="27" name="Imagen 26"/>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664674" y="4140866"/>
            <a:ext cx="3555402" cy="2167584"/>
          </a:xfrm>
          <a:prstGeom prst="rect">
            <a:avLst/>
          </a:prstGeom>
          <a:noFill/>
          <a:ln>
            <a:noFill/>
          </a:ln>
        </p:spPr>
      </p:pic>
    </p:spTree>
    <p:extLst>
      <p:ext uri="{BB962C8B-B14F-4D97-AF65-F5344CB8AC3E}">
        <p14:creationId xmlns:p14="http://schemas.microsoft.com/office/powerpoint/2010/main" val="42446577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Rectángulo"/>
          <p:cNvSpPr/>
          <p:nvPr/>
        </p:nvSpPr>
        <p:spPr>
          <a:xfrm>
            <a:off x="247814" y="6116690"/>
            <a:ext cx="8442226" cy="708656"/>
          </a:xfrm>
          <a:prstGeom prst="rect">
            <a:avLst/>
          </a:prstGeom>
        </p:spPr>
        <p:txBody>
          <a:bodyPr wrap="square">
            <a:spAutoFit/>
          </a:bodyPr>
          <a:lstStyle/>
          <a:p>
            <a:pPr algn="just">
              <a:lnSpc>
                <a:spcPct val="115000"/>
              </a:lnSpc>
            </a:pPr>
            <a:r>
              <a:rPr lang="es-PE" sz="900" dirty="0">
                <a:cs typeface="Arial" panose="020B0604020202020204" pitchFamily="34" charset="0"/>
              </a:rPr>
              <a:t>1/ Se refiere a la inversión pública tal como se contabiliza para el cálculo del PBI: Formación Bruta de Capital del Sector Público No Financiero (Gobierno General y Empresas Públicas) excluyendo los conceptos que no representen avances físicos de obras, como expropiación de terrenos, Pago Anual de Obras (PAO) y Adelanto de Obras</a:t>
            </a:r>
            <a:r>
              <a:rPr lang="es-PE" sz="900" dirty="0" smtClean="0">
                <a:cs typeface="Arial" panose="020B0604020202020204" pitchFamily="34" charset="0"/>
              </a:rPr>
              <a:t>. El </a:t>
            </a:r>
            <a:r>
              <a:rPr lang="es-PE" sz="900" dirty="0">
                <a:cs typeface="Arial" panose="020B0604020202020204" pitchFamily="34" charset="0"/>
              </a:rPr>
              <a:t>Gobierno Nacional incluye </a:t>
            </a:r>
            <a:r>
              <a:rPr lang="es-PE" sz="900" dirty="0" err="1">
                <a:cs typeface="Arial" panose="020B0604020202020204" pitchFamily="34" charset="0"/>
              </a:rPr>
              <a:t>Essalud</a:t>
            </a:r>
            <a:r>
              <a:rPr lang="es-PE" sz="900" dirty="0">
                <a:cs typeface="Arial" panose="020B0604020202020204" pitchFamily="34" charset="0"/>
              </a:rPr>
              <a:t>, SBS, Sociedades de </a:t>
            </a:r>
            <a:r>
              <a:rPr lang="es-PE" sz="900" dirty="0" err="1">
                <a:cs typeface="Arial" panose="020B0604020202020204" pitchFamily="34" charset="0"/>
              </a:rPr>
              <a:t>Beneficiencia</a:t>
            </a:r>
            <a:r>
              <a:rPr lang="es-PE" sz="900" dirty="0">
                <a:cs typeface="Arial" panose="020B0604020202020204" pitchFamily="34" charset="0"/>
              </a:rPr>
              <a:t>, FCR y </a:t>
            </a:r>
            <a:r>
              <a:rPr lang="es-PE" sz="900" dirty="0" smtClean="0">
                <a:cs typeface="Arial" panose="020B0604020202020204" pitchFamily="34" charset="0"/>
              </a:rPr>
              <a:t>FONAHPU</a:t>
            </a:r>
            <a:r>
              <a:rPr lang="es-PE" sz="900" i="1" dirty="0" smtClean="0">
                <a:solidFill>
                  <a:prstClr val="black"/>
                </a:solidFill>
                <a:cs typeface="Arial" panose="020B0604020202020204" pitchFamily="34" charset="0"/>
              </a:rPr>
              <a:t>.</a:t>
            </a:r>
            <a:endParaRPr lang="es-PE" sz="900" dirty="0">
              <a:cs typeface="Arial" panose="020B0604020202020204" pitchFamily="34" charset="0"/>
            </a:endParaRPr>
          </a:p>
          <a:p>
            <a:r>
              <a:rPr lang="es-PE" sz="900" i="1" dirty="0" smtClean="0">
                <a:solidFill>
                  <a:prstClr val="black"/>
                </a:solidFill>
                <a:cs typeface="Arial" panose="020B0604020202020204" pitchFamily="34" charset="0"/>
              </a:rPr>
              <a:t>Fuente: MEF, Proyecciones MEF.</a:t>
            </a:r>
            <a:endParaRPr lang="es-PE" sz="900" i="1" dirty="0">
              <a:solidFill>
                <a:prstClr val="black"/>
              </a:solidFill>
              <a:cs typeface="Arial" panose="020B0604020202020204" pitchFamily="34" charset="0"/>
            </a:endParaRPr>
          </a:p>
        </p:txBody>
      </p:sp>
      <p:pic>
        <p:nvPicPr>
          <p:cNvPr id="3074" name="Imagen 2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5366" y="2195447"/>
            <a:ext cx="4128208" cy="2576250"/>
          </a:xfrm>
          <a:prstGeom prst="rect">
            <a:avLst/>
          </a:prstGeom>
          <a:noFill/>
        </p:spPr>
      </p:pic>
      <p:pic>
        <p:nvPicPr>
          <p:cNvPr id="3073" name="Imagen 2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779" y="2205957"/>
            <a:ext cx="4140841" cy="2607781"/>
          </a:xfrm>
          <a:prstGeom prst="rect">
            <a:avLst/>
          </a:prstGeom>
          <a:noFill/>
        </p:spPr>
      </p:pic>
      <p:sp>
        <p:nvSpPr>
          <p:cNvPr id="7" name="Rectangle 3"/>
          <p:cNvSpPr>
            <a:spLocks noChangeArrowheads="1"/>
          </p:cNvSpPr>
          <p:nvPr/>
        </p:nvSpPr>
        <p:spPr bwMode="auto">
          <a:xfrm>
            <a:off x="737135" y="810339"/>
            <a:ext cx="9144000" cy="457200"/>
          </a:xfrm>
          <a:prstGeom prst="rect">
            <a:avLst/>
          </a:prstGeom>
          <a:noFill/>
          <a:ln>
            <a:noFill/>
          </a:ln>
          <a:effectLst/>
        </p:spPr>
        <p:txBody>
          <a:bodyPr vert="horz" wrap="none" lIns="91440" tIns="45720" rIns="91440" bIns="45720" numCol="1" anchor="ctr" anchorCtr="0" compatLnSpc="1">
            <a:prstTxWarp prst="textNoShape">
              <a:avLst/>
            </a:prstTxWarp>
            <a:spAutoFit/>
          </a:bodyPr>
          <a:lstStyle/>
          <a:p>
            <a:endParaRPr lang="es-ES"/>
          </a:p>
        </p:txBody>
      </p:sp>
      <p:sp>
        <p:nvSpPr>
          <p:cNvPr id="11" name="Text Box 6"/>
          <p:cNvSpPr txBox="1">
            <a:spLocks noChangeArrowheads="1"/>
          </p:cNvSpPr>
          <p:nvPr/>
        </p:nvSpPr>
        <p:spPr bwMode="auto">
          <a:xfrm>
            <a:off x="682189" y="1514288"/>
            <a:ext cx="3910809" cy="492443"/>
          </a:xfrm>
          <a:prstGeom prst="rect">
            <a:avLst/>
          </a:prstGeom>
          <a:noFill/>
          <a:ln w="9525">
            <a:noFill/>
            <a:miter lim="800000"/>
            <a:headEnd/>
            <a:tailEnd/>
          </a:ln>
        </p:spPr>
        <p:txBody>
          <a:bodyPr wrap="square">
            <a:spAutoFit/>
          </a:bodyPr>
          <a:lstStyle/>
          <a:p>
            <a:pPr algn="ctr"/>
            <a:r>
              <a:rPr lang="es-PE" sz="1400" b="1" dirty="0" smtClean="0"/>
              <a:t>PBI, Consumo e Inversión Pública</a:t>
            </a:r>
            <a:r>
              <a:rPr lang="es-PE" sz="1400" b="1" baseline="30000" dirty="0" smtClean="0"/>
              <a:t>1</a:t>
            </a:r>
            <a:r>
              <a:rPr lang="es-PE" sz="1400" b="1" dirty="0" smtClean="0"/>
              <a:t>, 2015</a:t>
            </a:r>
            <a:endParaRPr lang="es-PE" sz="1400" b="1" dirty="0"/>
          </a:p>
          <a:p>
            <a:pPr algn="ctr"/>
            <a:r>
              <a:rPr lang="es-PE" sz="1200" dirty="0" smtClean="0"/>
              <a:t>(</a:t>
            </a:r>
            <a:r>
              <a:rPr lang="es-PE" sz="1200" dirty="0"/>
              <a:t>V</a:t>
            </a:r>
            <a:r>
              <a:rPr lang="es-PE" sz="1200" dirty="0" smtClean="0"/>
              <a:t>ar. % real)</a:t>
            </a:r>
            <a:endParaRPr lang="es-PE" sz="1200" dirty="0"/>
          </a:p>
        </p:txBody>
      </p:sp>
      <p:sp>
        <p:nvSpPr>
          <p:cNvPr id="12" name="Text Box 6"/>
          <p:cNvSpPr txBox="1">
            <a:spLocks noChangeArrowheads="1"/>
          </p:cNvSpPr>
          <p:nvPr/>
        </p:nvSpPr>
        <p:spPr bwMode="auto">
          <a:xfrm>
            <a:off x="4771621" y="1514288"/>
            <a:ext cx="3910809" cy="492443"/>
          </a:xfrm>
          <a:prstGeom prst="rect">
            <a:avLst/>
          </a:prstGeom>
          <a:noFill/>
          <a:ln w="9525">
            <a:noFill/>
            <a:miter lim="800000"/>
            <a:headEnd/>
            <a:tailEnd/>
          </a:ln>
        </p:spPr>
        <p:txBody>
          <a:bodyPr wrap="square">
            <a:spAutoFit/>
          </a:bodyPr>
          <a:lstStyle/>
          <a:p>
            <a:pPr algn="ctr"/>
            <a:r>
              <a:rPr lang="es-PE" sz="1400" b="1" dirty="0" smtClean="0"/>
              <a:t>Inversión Pública</a:t>
            </a:r>
            <a:r>
              <a:rPr lang="es-PE" sz="1400" b="1" baseline="30000" dirty="0" smtClean="0"/>
              <a:t>1</a:t>
            </a:r>
            <a:r>
              <a:rPr lang="es-PE" sz="1400" b="1" dirty="0" smtClean="0"/>
              <a:t>, 2014-2015</a:t>
            </a:r>
            <a:endParaRPr lang="es-PE" sz="1400" b="1" dirty="0"/>
          </a:p>
          <a:p>
            <a:pPr algn="ctr"/>
            <a:r>
              <a:rPr lang="es-PE" sz="1200" dirty="0" smtClean="0"/>
              <a:t>(Var. % real)</a:t>
            </a:r>
            <a:endParaRPr lang="es-PE" sz="1200" dirty="0"/>
          </a:p>
        </p:txBody>
      </p:sp>
      <p:sp>
        <p:nvSpPr>
          <p:cNvPr id="15" name="Título 1"/>
          <p:cNvSpPr txBox="1">
            <a:spLocks/>
          </p:cNvSpPr>
          <p:nvPr/>
        </p:nvSpPr>
        <p:spPr>
          <a:xfrm>
            <a:off x="684212" y="63755"/>
            <a:ext cx="8154988" cy="684000"/>
          </a:xfrm>
          <a:prstGeom prst="rect">
            <a:avLst/>
          </a:prstGeom>
        </p:spPr>
        <p:txBody>
          <a:bodyPr vert="horz" lIns="91440" tIns="45720" rIns="91440" bIns="45720" rtlCol="0" anchor="ctr">
            <a:noAutofit/>
          </a:bodyPr>
          <a:lstStyle/>
          <a:p>
            <a:pPr marL="0" marR="0" lvl="0" indent="0" algn="just" defTabSz="914400" rtl="0" eaLnBrk="1" fontAlgn="auto" latinLnBrk="0" hangingPunct="1">
              <a:lnSpc>
                <a:spcPct val="90000"/>
              </a:lnSpc>
              <a:spcBef>
                <a:spcPct val="0"/>
              </a:spcBef>
              <a:spcAft>
                <a:spcPts val="0"/>
              </a:spcAft>
              <a:buClrTx/>
              <a:buSzTx/>
              <a:buFontTx/>
              <a:buNone/>
              <a:tabLst/>
              <a:defRPr/>
            </a:pPr>
            <a:r>
              <a:rPr kumimoji="0" lang="es-PE" sz="2200" b="1" i="0" u="none" strike="noStrike" kern="1200" cap="none" spc="0" normalizeH="0" baseline="0" noProof="0" dirty="0" smtClean="0">
                <a:ln>
                  <a:noFill/>
                </a:ln>
                <a:solidFill>
                  <a:srgbClr val="C00000"/>
                </a:solidFill>
                <a:effectLst/>
                <a:uLnTx/>
                <a:uFillTx/>
                <a:latin typeface="Calibri" pitchFamily="34" charset="0"/>
                <a:ea typeface="+mj-ea"/>
                <a:cs typeface="+mj-cs"/>
              </a:rPr>
              <a:t>Gasto público será el motor de la economía del 2015, principalmente por el mayor gasto del Gobierno Nacional y de Empresas </a:t>
            </a:r>
            <a:r>
              <a:rPr lang="es-PE" sz="2200" b="1" dirty="0" smtClean="0">
                <a:solidFill>
                  <a:srgbClr val="C00000"/>
                </a:solidFill>
                <a:latin typeface="Calibri" pitchFamily="34" charset="0"/>
                <a:ea typeface="+mj-ea"/>
                <a:cs typeface="+mj-cs"/>
              </a:rPr>
              <a:t>P</a:t>
            </a:r>
            <a:r>
              <a:rPr kumimoji="0" lang="es-PE" sz="2200" b="1" i="0" u="none" strike="noStrike" kern="1200" cap="none" spc="0" normalizeH="0" baseline="0" noProof="0" dirty="0" err="1" smtClean="0">
                <a:ln>
                  <a:noFill/>
                </a:ln>
                <a:solidFill>
                  <a:srgbClr val="C00000"/>
                </a:solidFill>
                <a:effectLst/>
                <a:uLnTx/>
                <a:uFillTx/>
                <a:latin typeface="Calibri" pitchFamily="34" charset="0"/>
                <a:ea typeface="+mj-ea"/>
                <a:cs typeface="+mj-cs"/>
              </a:rPr>
              <a:t>úblicas</a:t>
            </a:r>
            <a:endParaRPr kumimoji="0" lang="es-PE" sz="2200" b="1" i="0" u="none" strike="noStrike" kern="1200" cap="none" spc="0" normalizeH="0" baseline="0" noProof="0" dirty="0">
              <a:ln>
                <a:noFill/>
              </a:ln>
              <a:solidFill>
                <a:srgbClr val="C00000"/>
              </a:solidFill>
              <a:effectLst/>
              <a:uLnTx/>
              <a:uFillTx/>
              <a:latin typeface="Calibri" pitchFamily="34" charset="0"/>
              <a:ea typeface="+mj-ea"/>
              <a:cs typeface="+mj-cs"/>
            </a:endParaRPr>
          </a:p>
        </p:txBody>
      </p:sp>
    </p:spTree>
    <p:extLst>
      <p:ext uri="{BB962C8B-B14F-4D97-AF65-F5344CB8AC3E}">
        <p14:creationId xmlns:p14="http://schemas.microsoft.com/office/powerpoint/2010/main" val="1200375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737135" y="810339"/>
            <a:ext cx="9144000" cy="457200"/>
          </a:xfrm>
          <a:prstGeom prst="rect">
            <a:avLst/>
          </a:prstGeom>
          <a:noFill/>
          <a:ln>
            <a:noFill/>
          </a:ln>
          <a:effectLst/>
        </p:spPr>
        <p:txBody>
          <a:bodyPr vert="horz" wrap="none" lIns="91440" tIns="45720" rIns="91440" bIns="45720" numCol="1" anchor="ctr" anchorCtr="0" compatLnSpc="1">
            <a:prstTxWarp prst="textNoShape">
              <a:avLst/>
            </a:prstTxWarp>
            <a:spAutoFit/>
          </a:bodyPr>
          <a:lstStyle/>
          <a:p>
            <a:endParaRPr lang="es-ES"/>
          </a:p>
        </p:txBody>
      </p:sp>
      <p:pic>
        <p:nvPicPr>
          <p:cNvPr id="4100" name="Imagen 157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2445" y="1424777"/>
            <a:ext cx="3562409" cy="2207144"/>
          </a:xfrm>
          <a:prstGeom prst="rect">
            <a:avLst/>
          </a:prstGeom>
          <a:noFill/>
          <a:extLst>
            <a:ext uri="{909E8E84-426E-40DD-AFC4-6F175D3DCCD1}">
              <a14:hiddenFill xmlns:a14="http://schemas.microsoft.com/office/drawing/2010/main">
                <a:solidFill>
                  <a:srgbClr val="FFFFFF"/>
                </a:solidFill>
              </a14:hiddenFill>
            </a:ext>
          </a:extLst>
        </p:spPr>
      </p:pic>
      <p:pic>
        <p:nvPicPr>
          <p:cNvPr id="4099" name="Imagen 157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55868" y="1464022"/>
            <a:ext cx="3547305" cy="2205779"/>
          </a:xfrm>
          <a:prstGeom prst="rect">
            <a:avLst/>
          </a:prstGeom>
          <a:noFill/>
          <a:extLst>
            <a:ext uri="{909E8E84-426E-40DD-AFC4-6F175D3DCCD1}">
              <a14:hiddenFill xmlns:a14="http://schemas.microsoft.com/office/drawing/2010/main">
                <a:solidFill>
                  <a:srgbClr val="FFFFFF"/>
                </a:solidFill>
              </a14:hiddenFill>
            </a:ext>
          </a:extLst>
        </p:spPr>
      </p:pic>
      <p:sp>
        <p:nvSpPr>
          <p:cNvPr id="13" name="Text Box 6"/>
          <p:cNvSpPr txBox="1">
            <a:spLocks noChangeArrowheads="1"/>
          </p:cNvSpPr>
          <p:nvPr/>
        </p:nvSpPr>
        <p:spPr bwMode="auto">
          <a:xfrm>
            <a:off x="734739" y="925728"/>
            <a:ext cx="3910809" cy="492443"/>
          </a:xfrm>
          <a:prstGeom prst="rect">
            <a:avLst/>
          </a:prstGeom>
          <a:noFill/>
          <a:ln w="9525">
            <a:noFill/>
            <a:miter lim="800000"/>
            <a:headEnd/>
            <a:tailEnd/>
          </a:ln>
        </p:spPr>
        <p:txBody>
          <a:bodyPr wrap="square">
            <a:spAutoFit/>
          </a:bodyPr>
          <a:lstStyle/>
          <a:p>
            <a:pPr algn="ctr"/>
            <a:r>
              <a:rPr lang="es-PE" sz="1400" b="1" dirty="0" smtClean="0"/>
              <a:t>Gasto no Financiero del Gobierno General</a:t>
            </a:r>
            <a:r>
              <a:rPr lang="es-PE" sz="1400" b="1" baseline="30000" dirty="0" smtClean="0"/>
              <a:t>1</a:t>
            </a:r>
            <a:endParaRPr lang="es-PE" sz="1400" b="1" dirty="0"/>
          </a:p>
          <a:p>
            <a:pPr algn="ctr"/>
            <a:r>
              <a:rPr lang="es-PE" sz="1200" dirty="0" smtClean="0"/>
              <a:t>(% del PBI)</a:t>
            </a:r>
            <a:endParaRPr lang="es-PE" sz="1200" dirty="0"/>
          </a:p>
        </p:txBody>
      </p:sp>
      <p:sp>
        <p:nvSpPr>
          <p:cNvPr id="14" name="Text Box 6"/>
          <p:cNvSpPr txBox="1">
            <a:spLocks noChangeArrowheads="1"/>
          </p:cNvSpPr>
          <p:nvPr/>
        </p:nvSpPr>
        <p:spPr bwMode="auto">
          <a:xfrm>
            <a:off x="4477111" y="976689"/>
            <a:ext cx="3910809" cy="492443"/>
          </a:xfrm>
          <a:prstGeom prst="rect">
            <a:avLst/>
          </a:prstGeom>
          <a:noFill/>
          <a:ln w="9525">
            <a:noFill/>
            <a:miter lim="800000"/>
            <a:headEnd/>
            <a:tailEnd/>
          </a:ln>
        </p:spPr>
        <p:txBody>
          <a:bodyPr wrap="square">
            <a:spAutoFit/>
          </a:bodyPr>
          <a:lstStyle/>
          <a:p>
            <a:pPr algn="ctr"/>
            <a:r>
              <a:rPr lang="es-PE" sz="1400" b="1" dirty="0" smtClean="0"/>
              <a:t>Gasto no Financiero del Gobierno General</a:t>
            </a:r>
            <a:r>
              <a:rPr lang="es-PE" sz="1400" b="1" baseline="30000" dirty="0" smtClean="0"/>
              <a:t>1</a:t>
            </a:r>
            <a:endParaRPr lang="es-PE" sz="1400" b="1" dirty="0"/>
          </a:p>
          <a:p>
            <a:pPr algn="ctr"/>
            <a:r>
              <a:rPr lang="es-ES" sz="1200" dirty="0"/>
              <a:t>(Var. en miles de </a:t>
            </a:r>
            <a:r>
              <a:rPr lang="es-ES" sz="1200" dirty="0" err="1"/>
              <a:t>mill</a:t>
            </a:r>
            <a:r>
              <a:rPr lang="es-ES" sz="1200" dirty="0"/>
              <a:t>. de Nuevos Soles)</a:t>
            </a:r>
            <a:endParaRPr lang="es-PE" sz="1200" dirty="0"/>
          </a:p>
        </p:txBody>
      </p:sp>
      <p:sp>
        <p:nvSpPr>
          <p:cNvPr id="15" name="Text Box 6"/>
          <p:cNvSpPr txBox="1">
            <a:spLocks noChangeArrowheads="1"/>
          </p:cNvSpPr>
          <p:nvPr/>
        </p:nvSpPr>
        <p:spPr bwMode="auto">
          <a:xfrm>
            <a:off x="828701" y="3573665"/>
            <a:ext cx="3910809" cy="492443"/>
          </a:xfrm>
          <a:prstGeom prst="rect">
            <a:avLst/>
          </a:prstGeom>
          <a:noFill/>
          <a:ln w="9525">
            <a:noFill/>
            <a:miter lim="800000"/>
            <a:headEnd/>
            <a:tailEnd/>
          </a:ln>
        </p:spPr>
        <p:txBody>
          <a:bodyPr wrap="square">
            <a:spAutoFit/>
          </a:bodyPr>
          <a:lstStyle/>
          <a:p>
            <a:pPr algn="ctr"/>
            <a:r>
              <a:rPr lang="es-PE" sz="1400" b="1" dirty="0" smtClean="0"/>
              <a:t>Gasto no Financiero del Gobierno General</a:t>
            </a:r>
            <a:r>
              <a:rPr lang="es-PE" sz="1400" b="1" baseline="30000" dirty="0" smtClean="0"/>
              <a:t>1</a:t>
            </a:r>
            <a:endParaRPr lang="es-PE" sz="1400" b="1" dirty="0"/>
          </a:p>
          <a:p>
            <a:pPr algn="ctr"/>
            <a:r>
              <a:rPr lang="es-ES" sz="1200" dirty="0" smtClean="0"/>
              <a:t>(Miles de millones de </a:t>
            </a:r>
            <a:r>
              <a:rPr lang="es-ES" sz="1200" dirty="0"/>
              <a:t>Nuevos Soles)</a:t>
            </a:r>
            <a:endParaRPr lang="es-PE" sz="1200" dirty="0"/>
          </a:p>
        </p:txBody>
      </p:sp>
      <p:sp>
        <p:nvSpPr>
          <p:cNvPr id="16" name="16 Rectángulo"/>
          <p:cNvSpPr/>
          <p:nvPr/>
        </p:nvSpPr>
        <p:spPr>
          <a:xfrm>
            <a:off x="297562" y="6306319"/>
            <a:ext cx="8442226" cy="390107"/>
          </a:xfrm>
          <a:prstGeom prst="rect">
            <a:avLst/>
          </a:prstGeom>
        </p:spPr>
        <p:txBody>
          <a:bodyPr wrap="square">
            <a:spAutoFit/>
          </a:bodyPr>
          <a:lstStyle/>
          <a:p>
            <a:pPr algn="just">
              <a:lnSpc>
                <a:spcPct val="115000"/>
              </a:lnSpc>
            </a:pPr>
            <a:r>
              <a:rPr lang="es-PE" sz="900" dirty="0">
                <a:cs typeface="Arial" panose="020B0604020202020204" pitchFamily="34" charset="0"/>
              </a:rPr>
              <a:t>1</a:t>
            </a:r>
            <a:r>
              <a:rPr lang="es-PE" sz="900" dirty="0" smtClean="0">
                <a:cs typeface="Arial" panose="020B0604020202020204" pitchFamily="34" charset="0"/>
              </a:rPr>
              <a:t>/. Incluye </a:t>
            </a:r>
            <a:r>
              <a:rPr lang="es-PE" sz="900" dirty="0" err="1">
                <a:cs typeface="Arial" panose="020B0604020202020204" pitchFamily="34" charset="0"/>
              </a:rPr>
              <a:t>Essalud</a:t>
            </a:r>
            <a:r>
              <a:rPr lang="es-PE" sz="900" dirty="0">
                <a:cs typeface="Arial" panose="020B0604020202020204" pitchFamily="34" charset="0"/>
              </a:rPr>
              <a:t>, SBS, Sociedades de </a:t>
            </a:r>
            <a:r>
              <a:rPr lang="es-PE" sz="900" dirty="0" err="1">
                <a:cs typeface="Arial" panose="020B0604020202020204" pitchFamily="34" charset="0"/>
              </a:rPr>
              <a:t>Beneficiencia</a:t>
            </a:r>
            <a:r>
              <a:rPr lang="es-PE" sz="900" dirty="0">
                <a:cs typeface="Arial" panose="020B0604020202020204" pitchFamily="34" charset="0"/>
              </a:rPr>
              <a:t>, FCR y </a:t>
            </a:r>
            <a:r>
              <a:rPr lang="es-PE" sz="900" dirty="0" smtClean="0">
                <a:cs typeface="Arial" panose="020B0604020202020204" pitchFamily="34" charset="0"/>
              </a:rPr>
              <a:t>FONAHPU</a:t>
            </a:r>
            <a:r>
              <a:rPr lang="es-PE" sz="900" i="1" dirty="0" smtClean="0">
                <a:solidFill>
                  <a:prstClr val="black"/>
                </a:solidFill>
                <a:cs typeface="Arial" panose="020B0604020202020204" pitchFamily="34" charset="0"/>
              </a:rPr>
              <a:t>.</a:t>
            </a:r>
            <a:endParaRPr lang="es-PE" sz="900" dirty="0">
              <a:cs typeface="Arial" panose="020B0604020202020204" pitchFamily="34" charset="0"/>
            </a:endParaRPr>
          </a:p>
          <a:p>
            <a:r>
              <a:rPr lang="es-PE" sz="900" i="1" dirty="0">
                <a:solidFill>
                  <a:prstClr val="black"/>
                </a:solidFill>
              </a:rPr>
              <a:t>Fuente: MEF, Proyecciones MEF.</a:t>
            </a:r>
          </a:p>
        </p:txBody>
      </p:sp>
      <p:sp>
        <p:nvSpPr>
          <p:cNvPr id="18" name="Text Box 6"/>
          <p:cNvSpPr txBox="1">
            <a:spLocks noChangeArrowheads="1"/>
          </p:cNvSpPr>
          <p:nvPr/>
        </p:nvSpPr>
        <p:spPr bwMode="auto">
          <a:xfrm>
            <a:off x="4518675" y="3609329"/>
            <a:ext cx="3910809" cy="492443"/>
          </a:xfrm>
          <a:prstGeom prst="rect">
            <a:avLst/>
          </a:prstGeom>
          <a:noFill/>
          <a:ln w="9525">
            <a:noFill/>
            <a:miter lim="800000"/>
            <a:headEnd/>
            <a:tailEnd/>
          </a:ln>
        </p:spPr>
        <p:txBody>
          <a:bodyPr wrap="square">
            <a:spAutoFit/>
          </a:bodyPr>
          <a:lstStyle/>
          <a:p>
            <a:pPr algn="ctr"/>
            <a:r>
              <a:rPr lang="es-PE" sz="1400" b="1" dirty="0" smtClean="0"/>
              <a:t>Inversión del Gobierno General por Modalidad</a:t>
            </a:r>
            <a:r>
              <a:rPr lang="es-PE" sz="1400" b="1" baseline="30000" dirty="0" smtClean="0"/>
              <a:t>1</a:t>
            </a:r>
            <a:endParaRPr lang="es-PE" sz="1400" b="1" dirty="0"/>
          </a:p>
          <a:p>
            <a:pPr algn="ctr"/>
            <a:r>
              <a:rPr lang="es-ES" sz="1200" dirty="0" smtClean="0"/>
              <a:t>(% de la Inversión)</a:t>
            </a:r>
            <a:endParaRPr lang="es-PE" sz="1200" dirty="0"/>
          </a:p>
        </p:txBody>
      </p:sp>
      <p:sp>
        <p:nvSpPr>
          <p:cNvPr id="20" name="Título 1"/>
          <p:cNvSpPr>
            <a:spLocks noGrp="1"/>
          </p:cNvSpPr>
          <p:nvPr>
            <p:ph type="title"/>
          </p:nvPr>
        </p:nvSpPr>
        <p:spPr>
          <a:xfrm>
            <a:off x="684212" y="72761"/>
            <a:ext cx="7748303" cy="684000"/>
          </a:xfrm>
        </p:spPr>
        <p:txBody>
          <a:bodyPr>
            <a:noAutofit/>
          </a:bodyPr>
          <a:lstStyle/>
          <a:p>
            <a:pPr algn="just"/>
            <a:r>
              <a:rPr lang="es-PE" sz="2200" dirty="0" smtClean="0"/>
              <a:t>En adelante, se irá modulando el gasto público, pero priorizando las metas del gobierno como una mayor inversión por </a:t>
            </a:r>
            <a:r>
              <a:rPr lang="es-PE" sz="2200" dirty="0" err="1" smtClean="0"/>
              <a:t>APP´s</a:t>
            </a:r>
            <a:endParaRPr lang="es-PE" sz="2200" dirty="0"/>
          </a:p>
        </p:txBody>
      </p:sp>
      <p:pic>
        <p:nvPicPr>
          <p:cNvPr id="17" name="16 Imagen"/>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9893" y="3983659"/>
            <a:ext cx="3527513" cy="2248975"/>
          </a:xfrm>
          <a:prstGeom prst="rect">
            <a:avLst/>
          </a:prstGeom>
          <a:noFill/>
          <a:ln>
            <a:noFill/>
          </a:ln>
        </p:spPr>
      </p:pic>
      <p:pic>
        <p:nvPicPr>
          <p:cNvPr id="19" name="18 Imagen"/>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765677" y="4092333"/>
            <a:ext cx="3779235" cy="2318975"/>
          </a:xfrm>
          <a:prstGeom prst="rect">
            <a:avLst/>
          </a:prstGeom>
          <a:noFill/>
          <a:ln>
            <a:noFill/>
          </a:ln>
        </p:spPr>
      </p:pic>
    </p:spTree>
    <p:extLst>
      <p:ext uri="{BB962C8B-B14F-4D97-AF65-F5344CB8AC3E}">
        <p14:creationId xmlns:p14="http://schemas.microsoft.com/office/powerpoint/2010/main" val="3891991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9 Marcador de número de diapositiva"/>
          <p:cNvSpPr txBox="1">
            <a:spLocks noGrp="1"/>
          </p:cNvSpPr>
          <p:nvPr/>
        </p:nvSpPr>
        <p:spPr bwMode="auto">
          <a:xfrm>
            <a:off x="6786578" y="6500834"/>
            <a:ext cx="2133600" cy="357166"/>
          </a:xfrm>
          <a:prstGeom prst="rect">
            <a:avLst/>
          </a:prstGeom>
          <a:noFill/>
          <a:ln w="9525">
            <a:noFill/>
            <a:miter lim="800000"/>
            <a:headEnd/>
            <a:tailEnd/>
          </a:ln>
        </p:spPr>
        <p:txBody>
          <a:bodyPr/>
          <a:lstStyle/>
          <a:p>
            <a:pPr algn="r"/>
            <a:fld id="{BC9B1E53-D5FE-45F7-BF89-CCC6C51E7B0E}" type="slidenum">
              <a:rPr lang="es-ES" sz="1200" b="0"/>
              <a:pPr algn="r"/>
              <a:t>23</a:t>
            </a:fld>
            <a:endParaRPr lang="es-ES" sz="1200" b="0" dirty="0"/>
          </a:p>
        </p:txBody>
      </p:sp>
      <p:sp>
        <p:nvSpPr>
          <p:cNvPr id="24" name="Rectangle 2"/>
          <p:cNvSpPr>
            <a:spLocks noChangeArrowheads="1"/>
          </p:cNvSpPr>
          <p:nvPr/>
        </p:nvSpPr>
        <p:spPr bwMode="auto">
          <a:xfrm>
            <a:off x="684212" y="47510"/>
            <a:ext cx="7980773" cy="714380"/>
          </a:xfrm>
          <a:prstGeom prst="rect">
            <a:avLst/>
          </a:prstGeom>
          <a:noFill/>
          <a:ln w="9525">
            <a:noFill/>
            <a:miter lim="800000"/>
            <a:headEnd/>
            <a:tailEnd/>
          </a:ln>
        </p:spPr>
        <p:txBody>
          <a:bodyPr anchor="ctr"/>
          <a:lstStyle/>
          <a:p>
            <a:pPr indent="19050" algn="just"/>
            <a:r>
              <a:rPr lang="es-ES_tradnl" sz="2200" b="1" dirty="0" smtClean="0">
                <a:solidFill>
                  <a:srgbClr val="C00000"/>
                </a:solidFill>
              </a:rPr>
              <a:t>Deuda pública se mantendrá en niveles más bajos que países de la región y emergentes con la misma calificación crediticia</a:t>
            </a:r>
            <a:endParaRPr lang="es-ES" sz="2200" b="1" dirty="0">
              <a:solidFill>
                <a:srgbClr val="C00000"/>
              </a:solidFill>
            </a:endParaRPr>
          </a:p>
        </p:txBody>
      </p:sp>
      <p:sp>
        <p:nvSpPr>
          <p:cNvPr id="3" name="Rectangle 3"/>
          <p:cNvSpPr>
            <a:spLocks noChangeArrowheads="1"/>
          </p:cNvSpPr>
          <p:nvPr/>
        </p:nvSpPr>
        <p:spPr bwMode="auto">
          <a:xfrm>
            <a:off x="647700" y="85723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pic>
        <p:nvPicPr>
          <p:cNvPr id="13" name="Imagen 206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2661" y="1452298"/>
            <a:ext cx="3711380" cy="2205302"/>
          </a:xfrm>
          <a:prstGeom prst="rect">
            <a:avLst/>
          </a:prstGeom>
          <a:noFill/>
          <a:extLst>
            <a:ext uri="{909E8E84-426E-40DD-AFC4-6F175D3DCCD1}">
              <a14:hiddenFill xmlns:a14="http://schemas.microsoft.com/office/drawing/2010/main">
                <a:solidFill>
                  <a:srgbClr val="FFFFFF"/>
                </a:solidFill>
              </a14:hiddenFill>
            </a:ext>
          </a:extLst>
        </p:spPr>
      </p:pic>
      <p:pic>
        <p:nvPicPr>
          <p:cNvPr id="14" name="Imagen 2064"/>
          <p:cNvPicPr preferRelativeResize="0">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42843" y="1464036"/>
            <a:ext cx="3623087" cy="2204074"/>
          </a:xfrm>
          <a:prstGeom prst="rect">
            <a:avLst/>
          </a:prstGeom>
          <a:noFill/>
          <a:extLst>
            <a:ext uri="{909E8E84-426E-40DD-AFC4-6F175D3DCCD1}">
              <a14:hiddenFill xmlns:a14="http://schemas.microsoft.com/office/drawing/2010/main">
                <a:solidFill>
                  <a:srgbClr val="FFFFFF"/>
                </a:solidFill>
              </a14:hiddenFill>
            </a:ext>
          </a:extLst>
        </p:spPr>
      </p:pic>
      <p:pic>
        <p:nvPicPr>
          <p:cNvPr id="15" name="Imagen 2067"/>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1862" y="4205361"/>
            <a:ext cx="3607586" cy="2163908"/>
          </a:xfrm>
          <a:prstGeom prst="rect">
            <a:avLst/>
          </a:prstGeom>
          <a:noFill/>
          <a:extLst>
            <a:ext uri="{909E8E84-426E-40DD-AFC4-6F175D3DCCD1}">
              <a14:hiddenFill xmlns:a14="http://schemas.microsoft.com/office/drawing/2010/main">
                <a:solidFill>
                  <a:srgbClr val="FFFFFF"/>
                </a:solidFill>
              </a14:hiddenFill>
            </a:ext>
          </a:extLst>
        </p:spPr>
      </p:pic>
      <p:pic>
        <p:nvPicPr>
          <p:cNvPr id="16" name="Imagen 1575"/>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5904" y="4215870"/>
            <a:ext cx="3654620" cy="2247991"/>
          </a:xfrm>
          <a:prstGeom prst="rect">
            <a:avLst/>
          </a:prstGeom>
          <a:noFill/>
          <a:extLst>
            <a:ext uri="{909E8E84-426E-40DD-AFC4-6F175D3DCCD1}">
              <a14:hiddenFill xmlns:a14="http://schemas.microsoft.com/office/drawing/2010/main">
                <a:solidFill>
                  <a:srgbClr val="FFFFFF"/>
                </a:solidFill>
              </a14:hiddenFill>
            </a:ext>
          </a:extLst>
        </p:spPr>
      </p:pic>
      <p:sp>
        <p:nvSpPr>
          <p:cNvPr id="17" name="16 Rectángulo"/>
          <p:cNvSpPr/>
          <p:nvPr/>
        </p:nvSpPr>
        <p:spPr>
          <a:xfrm>
            <a:off x="222349" y="6565998"/>
            <a:ext cx="8442226" cy="230832"/>
          </a:xfrm>
          <a:prstGeom prst="rect">
            <a:avLst/>
          </a:prstGeom>
        </p:spPr>
        <p:txBody>
          <a:bodyPr wrap="square">
            <a:spAutoFit/>
          </a:bodyPr>
          <a:lstStyle/>
          <a:p>
            <a:r>
              <a:rPr lang="es-PE" sz="900" dirty="0"/>
              <a:t>Fuente: BCRP, FMI Fiscal </a:t>
            </a:r>
            <a:r>
              <a:rPr lang="es-PE" sz="900" dirty="0" smtClean="0"/>
              <a:t>Monitor, </a:t>
            </a:r>
            <a:r>
              <a:rPr lang="es-PE" sz="900" dirty="0" err="1" smtClean="0"/>
              <a:t>Moodys</a:t>
            </a:r>
            <a:r>
              <a:rPr lang="es-PE" sz="900" dirty="0" smtClean="0"/>
              <a:t>, MEF</a:t>
            </a:r>
            <a:r>
              <a:rPr lang="es-PE" sz="900" dirty="0"/>
              <a:t>. Proyecciones MEF</a:t>
            </a:r>
            <a:r>
              <a:rPr lang="es-PE" sz="900" dirty="0" smtClean="0"/>
              <a:t>.</a:t>
            </a:r>
            <a:endParaRPr lang="es-PE" sz="900" i="1" dirty="0">
              <a:solidFill>
                <a:prstClr val="black"/>
              </a:solidFill>
            </a:endParaRPr>
          </a:p>
        </p:txBody>
      </p:sp>
      <p:sp>
        <p:nvSpPr>
          <p:cNvPr id="11" name="Text Box 6"/>
          <p:cNvSpPr txBox="1">
            <a:spLocks noChangeArrowheads="1"/>
          </p:cNvSpPr>
          <p:nvPr/>
        </p:nvSpPr>
        <p:spPr bwMode="auto">
          <a:xfrm>
            <a:off x="920806" y="921308"/>
            <a:ext cx="3325090" cy="492443"/>
          </a:xfrm>
          <a:prstGeom prst="rect">
            <a:avLst/>
          </a:prstGeom>
          <a:noFill/>
          <a:ln w="9525">
            <a:noFill/>
            <a:miter lim="800000"/>
            <a:headEnd/>
            <a:tailEnd/>
          </a:ln>
        </p:spPr>
        <p:txBody>
          <a:bodyPr wrap="square">
            <a:spAutoFit/>
          </a:bodyPr>
          <a:lstStyle/>
          <a:p>
            <a:pPr algn="ctr"/>
            <a:r>
              <a:rPr lang="es-PE" sz="1400" b="1" dirty="0" smtClean="0"/>
              <a:t>Variación de la Deuda Pública 2009-2014</a:t>
            </a:r>
          </a:p>
          <a:p>
            <a:pPr algn="ctr"/>
            <a:r>
              <a:rPr lang="es-PE" sz="1200" dirty="0" smtClean="0"/>
              <a:t>(% del PBI)</a:t>
            </a:r>
          </a:p>
        </p:txBody>
      </p:sp>
      <p:sp>
        <p:nvSpPr>
          <p:cNvPr id="18" name="Text Box 6"/>
          <p:cNvSpPr txBox="1">
            <a:spLocks noChangeArrowheads="1"/>
          </p:cNvSpPr>
          <p:nvPr/>
        </p:nvSpPr>
        <p:spPr bwMode="auto">
          <a:xfrm>
            <a:off x="4930503" y="1000135"/>
            <a:ext cx="3325090" cy="492443"/>
          </a:xfrm>
          <a:prstGeom prst="rect">
            <a:avLst/>
          </a:prstGeom>
          <a:noFill/>
          <a:ln w="9525">
            <a:noFill/>
            <a:miter lim="800000"/>
            <a:headEnd/>
            <a:tailEnd/>
          </a:ln>
        </p:spPr>
        <p:txBody>
          <a:bodyPr wrap="square">
            <a:spAutoFit/>
          </a:bodyPr>
          <a:lstStyle/>
          <a:p>
            <a:pPr algn="ctr"/>
            <a:r>
              <a:rPr lang="es-PE" sz="1400" b="1" dirty="0" smtClean="0"/>
              <a:t>Deuda Pública Bruta 2018</a:t>
            </a:r>
          </a:p>
          <a:p>
            <a:pPr algn="ctr"/>
            <a:r>
              <a:rPr lang="es-PE" sz="1200" dirty="0" smtClean="0"/>
              <a:t>(% del PBI)</a:t>
            </a:r>
          </a:p>
        </p:txBody>
      </p:sp>
      <p:sp>
        <p:nvSpPr>
          <p:cNvPr id="19" name="Text Box 6"/>
          <p:cNvSpPr txBox="1">
            <a:spLocks noChangeArrowheads="1"/>
          </p:cNvSpPr>
          <p:nvPr/>
        </p:nvSpPr>
        <p:spPr bwMode="auto">
          <a:xfrm>
            <a:off x="952337" y="3759101"/>
            <a:ext cx="3325090" cy="492443"/>
          </a:xfrm>
          <a:prstGeom prst="rect">
            <a:avLst/>
          </a:prstGeom>
          <a:noFill/>
          <a:ln w="9525">
            <a:noFill/>
            <a:miter lim="800000"/>
            <a:headEnd/>
            <a:tailEnd/>
          </a:ln>
        </p:spPr>
        <p:txBody>
          <a:bodyPr wrap="square">
            <a:spAutoFit/>
          </a:bodyPr>
          <a:lstStyle/>
          <a:p>
            <a:pPr algn="ctr"/>
            <a:r>
              <a:rPr lang="es-PE" sz="1400" b="1" dirty="0" smtClean="0"/>
              <a:t>Deuda Pública Bruta</a:t>
            </a:r>
          </a:p>
          <a:p>
            <a:pPr algn="ctr"/>
            <a:r>
              <a:rPr lang="es-PE" sz="1200" dirty="0" smtClean="0"/>
              <a:t>(% del PBI)</a:t>
            </a:r>
          </a:p>
        </p:txBody>
      </p:sp>
      <p:sp>
        <p:nvSpPr>
          <p:cNvPr id="20" name="Text Box 6"/>
          <p:cNvSpPr txBox="1">
            <a:spLocks noChangeArrowheads="1"/>
          </p:cNvSpPr>
          <p:nvPr/>
        </p:nvSpPr>
        <p:spPr bwMode="auto">
          <a:xfrm>
            <a:off x="5130199" y="3732825"/>
            <a:ext cx="3325090" cy="492443"/>
          </a:xfrm>
          <a:prstGeom prst="rect">
            <a:avLst/>
          </a:prstGeom>
          <a:noFill/>
          <a:ln w="9525">
            <a:noFill/>
            <a:miter lim="800000"/>
            <a:headEnd/>
            <a:tailEnd/>
          </a:ln>
        </p:spPr>
        <p:txBody>
          <a:bodyPr wrap="square">
            <a:spAutoFit/>
          </a:bodyPr>
          <a:lstStyle/>
          <a:p>
            <a:pPr algn="ctr"/>
            <a:r>
              <a:rPr lang="es-PE" sz="1400" b="1" dirty="0" smtClean="0"/>
              <a:t>Deuda Pública Bruta AL6 2015-2018</a:t>
            </a:r>
          </a:p>
          <a:p>
            <a:pPr algn="ctr"/>
            <a:r>
              <a:rPr lang="es-PE" sz="1200" dirty="0" smtClean="0"/>
              <a:t>(% del PBI)</a:t>
            </a:r>
          </a:p>
        </p:txBody>
      </p:sp>
    </p:spTree>
    <p:extLst>
      <p:ext uri="{BB962C8B-B14F-4D97-AF65-F5344CB8AC3E}">
        <p14:creationId xmlns:p14="http://schemas.microsoft.com/office/powerpoint/2010/main" val="3604344543"/>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ángulo 4"/>
          <p:cNvSpPr>
            <a:spLocks noChangeArrowheads="1"/>
          </p:cNvSpPr>
          <p:nvPr/>
        </p:nvSpPr>
        <p:spPr bwMode="auto">
          <a:xfrm>
            <a:off x="989675" y="2789606"/>
            <a:ext cx="7772360" cy="461665"/>
          </a:xfrm>
          <a:prstGeom prst="rect">
            <a:avLst/>
          </a:prstGeom>
          <a:noFill/>
          <a:ln w="9525">
            <a:noFill/>
            <a:miter lim="800000"/>
            <a:headEnd/>
            <a:tailEnd/>
          </a:ln>
        </p:spPr>
        <p:txBody>
          <a:bodyPr wrap="square">
            <a:spAutoFit/>
          </a:bodyPr>
          <a:lstStyle/>
          <a:p>
            <a:pPr fontAlgn="base">
              <a:spcBef>
                <a:spcPct val="0"/>
              </a:spcBef>
              <a:spcAft>
                <a:spcPct val="0"/>
              </a:spcAft>
            </a:pPr>
            <a:r>
              <a:rPr lang="es-PE" sz="2400" b="1" dirty="0" smtClean="0">
                <a:solidFill>
                  <a:srgbClr val="C00000"/>
                </a:solidFill>
              </a:rPr>
              <a:t>Reglas de Gasto</a:t>
            </a:r>
            <a:endParaRPr lang="es-PE" sz="2400" b="1" dirty="0">
              <a:solidFill>
                <a:srgbClr val="C00000"/>
              </a:solidFill>
            </a:endParaRPr>
          </a:p>
        </p:txBody>
      </p:sp>
    </p:spTree>
    <p:extLst>
      <p:ext uri="{BB962C8B-B14F-4D97-AF65-F5344CB8AC3E}">
        <p14:creationId xmlns:p14="http://schemas.microsoft.com/office/powerpoint/2010/main" val="22194558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5 Marcador de contenido"/>
          <p:cNvSpPr txBox="1">
            <a:spLocks/>
          </p:cNvSpPr>
          <p:nvPr/>
        </p:nvSpPr>
        <p:spPr bwMode="auto">
          <a:xfrm>
            <a:off x="2357422" y="891929"/>
            <a:ext cx="4714908"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342900" algn="ctr" defTabSz="914400" rtl="0" eaLnBrk="0" fontAlgn="base" latinLnBrk="0" hangingPunct="0">
              <a:lnSpc>
                <a:spcPct val="100000"/>
              </a:lnSpc>
              <a:spcBef>
                <a:spcPts val="0"/>
              </a:spcBef>
              <a:spcAft>
                <a:spcPct val="0"/>
              </a:spcAft>
              <a:buClrTx/>
              <a:buSzTx/>
              <a:buFontTx/>
              <a:buNone/>
              <a:tabLst/>
              <a:defRPr/>
            </a:pPr>
            <a:r>
              <a:rPr kumimoji="0" lang="es-PE" sz="1400" b="1" i="0" u="none" strike="noStrike" kern="0" cap="none" spc="0" normalizeH="0" baseline="0" noProof="0" dirty="0" smtClean="0">
                <a:ln>
                  <a:noFill/>
                </a:ln>
                <a:solidFill>
                  <a:schemeClr val="tx1"/>
                </a:solidFill>
                <a:effectLst/>
                <a:uLnTx/>
                <a:uFillTx/>
                <a:latin typeface="+mn-lt"/>
                <a:ea typeface="+mn-ea"/>
                <a:cs typeface="+mn-cs"/>
              </a:rPr>
              <a:t>Regla</a:t>
            </a:r>
            <a:r>
              <a:rPr kumimoji="0" lang="es-PE" sz="1400" b="1" i="0" u="none" strike="noStrike" kern="0" cap="none" spc="0" normalizeH="0" noProof="0" dirty="0" smtClean="0">
                <a:ln>
                  <a:noFill/>
                </a:ln>
                <a:solidFill>
                  <a:schemeClr val="tx1"/>
                </a:solidFill>
                <a:effectLst/>
                <a:uLnTx/>
                <a:uFillTx/>
                <a:latin typeface="+mn-lt"/>
                <a:ea typeface="+mn-ea"/>
                <a:cs typeface="+mn-cs"/>
              </a:rPr>
              <a:t> del Gasto No Financiero del Gobierno Nacional </a:t>
            </a:r>
            <a:r>
              <a:rPr kumimoji="0" lang="es-PE" sz="1400" b="1" i="0" u="none" strike="noStrike" kern="0" cap="none" spc="0" normalizeH="0" baseline="30000" noProof="0" dirty="0" smtClean="0">
                <a:ln>
                  <a:noFill/>
                </a:ln>
                <a:solidFill>
                  <a:schemeClr val="tx1"/>
                </a:solidFill>
                <a:effectLst/>
                <a:uLnTx/>
                <a:uFillTx/>
                <a:latin typeface="+mn-lt"/>
                <a:ea typeface="+mn-ea"/>
                <a:cs typeface="+mn-cs"/>
              </a:rPr>
              <a:t>1/.</a:t>
            </a:r>
          </a:p>
          <a:p>
            <a:pPr marL="0" marR="0" lvl="0" indent="-342900" algn="ctr" defTabSz="914400" rtl="0" eaLnBrk="0" fontAlgn="base" latinLnBrk="0" hangingPunct="0">
              <a:lnSpc>
                <a:spcPct val="100000"/>
              </a:lnSpc>
              <a:spcBef>
                <a:spcPts val="0"/>
              </a:spcBef>
              <a:spcAft>
                <a:spcPct val="0"/>
              </a:spcAft>
              <a:buClrTx/>
              <a:buSzTx/>
              <a:buFontTx/>
              <a:buNone/>
              <a:tabLst/>
              <a:defRPr/>
            </a:pPr>
            <a:r>
              <a:rPr kumimoji="0" lang="es-PE" sz="1200" b="0" i="0" u="none" strike="noStrike" kern="0" cap="none" spc="0" normalizeH="0" baseline="0" noProof="0" dirty="0" smtClean="0">
                <a:ln>
                  <a:noFill/>
                </a:ln>
                <a:solidFill>
                  <a:schemeClr val="tx1"/>
                </a:solidFill>
                <a:effectLst/>
                <a:uLnTx/>
                <a:uFillTx/>
                <a:latin typeface="+mn-lt"/>
                <a:ea typeface="+mn-ea"/>
                <a:cs typeface="+mn-cs"/>
              </a:rPr>
              <a:t>(Millones de Nuevos Soles, % del PBI)</a:t>
            </a:r>
            <a:endParaRPr kumimoji="0" lang="es-PE" sz="1200" b="0" i="0" u="none" strike="noStrike" kern="0" cap="none" spc="0" normalizeH="0" baseline="30000" noProof="0" dirty="0" smtClean="0">
              <a:ln>
                <a:noFill/>
              </a:ln>
              <a:solidFill>
                <a:schemeClr val="tx1"/>
              </a:solidFill>
              <a:effectLst/>
              <a:uLnTx/>
              <a:uFillTx/>
              <a:latin typeface="+mn-lt"/>
              <a:ea typeface="+mn-ea"/>
              <a:cs typeface="+mn-cs"/>
            </a:endParaRPr>
          </a:p>
        </p:txBody>
      </p:sp>
      <p:sp>
        <p:nvSpPr>
          <p:cNvPr id="2" name="Título 1"/>
          <p:cNvSpPr>
            <a:spLocks noGrp="1"/>
          </p:cNvSpPr>
          <p:nvPr>
            <p:ph type="title"/>
          </p:nvPr>
        </p:nvSpPr>
        <p:spPr>
          <a:xfrm>
            <a:off x="684212" y="66020"/>
            <a:ext cx="7789097" cy="684000"/>
          </a:xfrm>
        </p:spPr>
        <p:txBody>
          <a:bodyPr>
            <a:noAutofit/>
          </a:bodyPr>
          <a:lstStyle/>
          <a:p>
            <a:r>
              <a:rPr lang="es-PE" sz="2200" dirty="0"/>
              <a:t>Proyecciones fiscales en línea con el nuevo </a:t>
            </a:r>
            <a:r>
              <a:rPr lang="es-PE" sz="2200" dirty="0" smtClean="0"/>
              <a:t>marco </a:t>
            </a:r>
            <a:r>
              <a:rPr lang="es-PE" sz="2200" dirty="0" err="1"/>
              <a:t>macrofiscal</a:t>
            </a:r>
            <a:r>
              <a:rPr lang="es-PE" sz="2200" dirty="0"/>
              <a:t> – Ley N° </a:t>
            </a:r>
            <a:r>
              <a:rPr lang="es-PE" sz="2200" dirty="0" smtClean="0"/>
              <a:t>30099 - y el DU N° 002-2015</a:t>
            </a:r>
            <a:endParaRPr lang="es-PE" sz="2200" dirty="0"/>
          </a:p>
        </p:txBody>
      </p:sp>
      <p:sp>
        <p:nvSpPr>
          <p:cNvPr id="17" name="4 Marcador de pie de página"/>
          <p:cNvSpPr>
            <a:spLocks noGrp="1"/>
          </p:cNvSpPr>
          <p:nvPr>
            <p:ph type="ftr" sz="quarter" idx="4294967295"/>
          </p:nvPr>
        </p:nvSpPr>
        <p:spPr>
          <a:xfrm>
            <a:off x="180975" y="6175521"/>
            <a:ext cx="8963025" cy="785812"/>
          </a:xfrm>
        </p:spPr>
        <p:txBody>
          <a:bodyPr/>
          <a:lstStyle/>
          <a:p>
            <a:pPr algn="just">
              <a:defRPr/>
            </a:pPr>
            <a:r>
              <a:rPr lang="es-PE" sz="900" i="1" dirty="0" smtClean="0">
                <a:solidFill>
                  <a:prstClr val="black"/>
                </a:solidFill>
                <a:latin typeface="Calibri" pitchFamily="34" charset="0"/>
              </a:rPr>
              <a:t>1/. Incluye ESSALUD, SBS, FCR, FONAHPU y Sociedades de Beneficencia. </a:t>
            </a:r>
          </a:p>
          <a:p>
            <a:pPr algn="just">
              <a:defRPr/>
            </a:pPr>
            <a:r>
              <a:rPr lang="es-PE" sz="900" i="1" dirty="0" smtClean="0">
                <a:solidFill>
                  <a:prstClr val="black"/>
                </a:solidFill>
                <a:latin typeface="Calibri" pitchFamily="34" charset="0"/>
              </a:rPr>
              <a:t>2/. Se estima una proyección del gasto no financiero del Gobierno Nacional en materia de personal y pensiones para el 2015 de S/. 52 052 millones.</a:t>
            </a:r>
          </a:p>
          <a:p>
            <a:pPr algn="just">
              <a:defRPr/>
            </a:pPr>
            <a:r>
              <a:rPr lang="es-PE" sz="900" i="1" dirty="0" smtClean="0">
                <a:solidFill>
                  <a:prstClr val="black"/>
                </a:solidFill>
                <a:latin typeface="Calibri" pitchFamily="34" charset="0"/>
              </a:rPr>
              <a:t>3/. Cálculo: Var.% nominal= ((1+Var.% real PBI Potencial)*(1+inflación)-1)*100</a:t>
            </a:r>
          </a:p>
          <a:p>
            <a:pPr algn="just">
              <a:defRPr/>
            </a:pPr>
            <a:r>
              <a:rPr lang="es-PE" sz="900" i="1" dirty="0" smtClean="0">
                <a:solidFill>
                  <a:prstClr val="black"/>
                </a:solidFill>
                <a:latin typeface="Calibri" pitchFamily="34" charset="0"/>
              </a:rPr>
              <a:t>Fuente: Proyecciones MEF.</a:t>
            </a:r>
            <a:endParaRPr lang="es-PE" sz="900" i="1" dirty="0">
              <a:solidFill>
                <a:prstClr val="black"/>
              </a:solidFill>
              <a:latin typeface="Calibri" pitchFamily="34" charset="0"/>
            </a:endParaRPr>
          </a:p>
        </p:txBody>
      </p:sp>
      <p:sp>
        <p:nvSpPr>
          <p:cNvPr id="8" name="5 Marcador de contenido"/>
          <p:cNvSpPr txBox="1">
            <a:spLocks/>
          </p:cNvSpPr>
          <p:nvPr/>
        </p:nvSpPr>
        <p:spPr bwMode="auto">
          <a:xfrm>
            <a:off x="1371602" y="4504466"/>
            <a:ext cx="7086600" cy="45199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342900" algn="ctr" defTabSz="914400" rtl="0" eaLnBrk="0" fontAlgn="base" latinLnBrk="0" hangingPunct="0">
              <a:lnSpc>
                <a:spcPct val="100000"/>
              </a:lnSpc>
              <a:spcBef>
                <a:spcPts val="0"/>
              </a:spcBef>
              <a:spcAft>
                <a:spcPct val="0"/>
              </a:spcAft>
              <a:buClrTx/>
              <a:buSzTx/>
              <a:buFontTx/>
              <a:buNone/>
              <a:tabLst/>
              <a:defRPr/>
            </a:pPr>
            <a:r>
              <a:rPr kumimoji="0" lang="es-PE" sz="1400" b="1" i="0" u="none" strike="noStrike" kern="0" cap="none" spc="0" normalizeH="0" baseline="0" noProof="0" dirty="0" smtClean="0">
                <a:ln>
                  <a:noFill/>
                </a:ln>
                <a:solidFill>
                  <a:schemeClr val="tx1"/>
                </a:solidFill>
                <a:effectLst/>
                <a:uLnTx/>
                <a:uFillTx/>
                <a:latin typeface="+mn-lt"/>
              </a:rPr>
              <a:t>Regla</a:t>
            </a:r>
            <a:r>
              <a:rPr kumimoji="0" lang="es-PE" sz="1400" b="1" i="0" u="none" strike="noStrike" kern="0" cap="none" spc="0" normalizeH="0" noProof="0" dirty="0" smtClean="0">
                <a:ln>
                  <a:noFill/>
                </a:ln>
                <a:solidFill>
                  <a:schemeClr val="tx1"/>
                </a:solidFill>
                <a:effectLst/>
                <a:uLnTx/>
                <a:uFillTx/>
                <a:latin typeface="+mn-lt"/>
              </a:rPr>
              <a:t> del Gasto No Financiero del Gobierno Nacional </a:t>
            </a:r>
            <a:r>
              <a:rPr lang="es-PE" sz="1400" b="1" kern="0" dirty="0" smtClean="0">
                <a:latin typeface="+mn-lt"/>
              </a:rPr>
              <a:t>e</a:t>
            </a:r>
            <a:r>
              <a:rPr kumimoji="0" lang="es-PE" sz="1400" b="1" i="0" u="none" strike="noStrike" kern="0" cap="none" spc="0" normalizeH="0" noProof="0" dirty="0" smtClean="0">
                <a:ln>
                  <a:noFill/>
                </a:ln>
                <a:solidFill>
                  <a:schemeClr val="tx1"/>
                </a:solidFill>
                <a:effectLst/>
                <a:uLnTx/>
                <a:uFillTx/>
                <a:latin typeface="+mn-lt"/>
              </a:rPr>
              <a:t>n materia de personal y pensiones</a:t>
            </a:r>
            <a:r>
              <a:rPr kumimoji="0" lang="es-PE" sz="1400" b="1" i="0" u="none" strike="noStrike" kern="0" cap="none" spc="0" normalizeH="0" baseline="30000" noProof="0" dirty="0" smtClean="0">
                <a:ln>
                  <a:noFill/>
                </a:ln>
                <a:solidFill>
                  <a:schemeClr val="tx1"/>
                </a:solidFill>
                <a:effectLst/>
                <a:uLnTx/>
                <a:uFillTx/>
                <a:latin typeface="+mn-lt"/>
              </a:rPr>
              <a:t>1/.2/.</a:t>
            </a:r>
          </a:p>
          <a:p>
            <a:pPr marL="0" marR="0" lvl="0" indent="-342900" algn="ctr" defTabSz="914400" rtl="0" eaLnBrk="0" fontAlgn="base" latinLnBrk="0" hangingPunct="0">
              <a:lnSpc>
                <a:spcPct val="100000"/>
              </a:lnSpc>
              <a:spcBef>
                <a:spcPts val="0"/>
              </a:spcBef>
              <a:spcAft>
                <a:spcPct val="0"/>
              </a:spcAft>
              <a:buClrTx/>
              <a:buSzTx/>
              <a:buFontTx/>
              <a:buNone/>
              <a:tabLst/>
              <a:defRPr/>
            </a:pPr>
            <a:r>
              <a:rPr kumimoji="0" lang="es-PE" sz="1200" b="0" i="0" u="none" strike="noStrike" kern="0" cap="none" spc="0" normalizeH="0" baseline="0" noProof="0" dirty="0" smtClean="0">
                <a:ln>
                  <a:noFill/>
                </a:ln>
                <a:solidFill>
                  <a:schemeClr val="tx1"/>
                </a:solidFill>
                <a:effectLst/>
                <a:uLnTx/>
                <a:uFillTx/>
                <a:latin typeface="+mn-lt"/>
                <a:ea typeface="+mn-ea"/>
                <a:cs typeface="+mn-cs"/>
              </a:rPr>
              <a:t>(Millones de Nuevos Soles, Var.</a:t>
            </a:r>
            <a:r>
              <a:rPr kumimoji="0" lang="es-PE" sz="1200" b="0" i="0" u="none" strike="noStrike" kern="0" cap="none" spc="0" normalizeH="0" noProof="0" dirty="0" smtClean="0">
                <a:ln>
                  <a:noFill/>
                </a:ln>
                <a:solidFill>
                  <a:schemeClr val="tx1"/>
                </a:solidFill>
                <a:effectLst/>
                <a:uLnTx/>
                <a:uFillTx/>
                <a:latin typeface="+mn-lt"/>
                <a:ea typeface="+mn-ea"/>
                <a:cs typeface="+mn-cs"/>
              </a:rPr>
              <a:t>%</a:t>
            </a:r>
            <a:r>
              <a:rPr kumimoji="0" lang="es-PE" sz="1200" b="0" i="0" u="none" strike="noStrike" kern="0" cap="none" spc="0" normalizeH="0" baseline="0" noProof="0" dirty="0" smtClean="0">
                <a:ln>
                  <a:noFill/>
                </a:ln>
                <a:solidFill>
                  <a:schemeClr val="tx1"/>
                </a:solidFill>
                <a:effectLst/>
                <a:uLnTx/>
                <a:uFillTx/>
                <a:latin typeface="+mn-lt"/>
                <a:ea typeface="+mn-ea"/>
                <a:cs typeface="+mn-cs"/>
              </a:rPr>
              <a:t>)</a:t>
            </a:r>
            <a:endParaRPr kumimoji="0" lang="es-PE" sz="1200" b="0" i="0" u="none" strike="noStrike" kern="0" cap="none" spc="0" normalizeH="0" baseline="30000" noProof="0" dirty="0" smtClean="0">
              <a:ln>
                <a:noFill/>
              </a:ln>
              <a:solidFill>
                <a:schemeClr val="tx1"/>
              </a:solidFill>
              <a:effectLst/>
              <a:uLnTx/>
              <a:uFillTx/>
              <a:latin typeface="+mn-lt"/>
              <a:ea typeface="+mn-ea"/>
              <a:cs typeface="+mn-cs"/>
            </a:endParaRPr>
          </a:p>
        </p:txBody>
      </p:sp>
      <p:pic>
        <p:nvPicPr>
          <p:cNvPr id="4" name="Imagen 3"/>
          <p:cNvPicPr>
            <a:picLocks noChangeAspect="1"/>
          </p:cNvPicPr>
          <p:nvPr/>
        </p:nvPicPr>
        <p:blipFill>
          <a:blip r:embed="rId2" cstate="print"/>
          <a:stretch>
            <a:fillRect/>
          </a:stretch>
        </p:blipFill>
        <p:spPr>
          <a:xfrm>
            <a:off x="2887071" y="5000528"/>
            <a:ext cx="3979280" cy="1188000"/>
          </a:xfrm>
          <a:prstGeom prst="rect">
            <a:avLst/>
          </a:prstGeom>
        </p:spPr>
      </p:pic>
      <p:pic>
        <p:nvPicPr>
          <p:cNvPr id="5" name="Imagen 4"/>
          <p:cNvPicPr>
            <a:picLocks noChangeAspect="1"/>
          </p:cNvPicPr>
          <p:nvPr/>
        </p:nvPicPr>
        <p:blipFill>
          <a:blip r:embed="rId3" cstate="print"/>
          <a:stretch>
            <a:fillRect/>
          </a:stretch>
        </p:blipFill>
        <p:spPr>
          <a:xfrm>
            <a:off x="1520033" y="1331794"/>
            <a:ext cx="6626317" cy="3060000"/>
          </a:xfrm>
          <a:prstGeom prst="rect">
            <a:avLst/>
          </a:prstGeom>
        </p:spPr>
      </p:pic>
    </p:spTree>
    <p:extLst>
      <p:ext uri="{BB962C8B-B14F-4D97-AF65-F5344CB8AC3E}">
        <p14:creationId xmlns:p14="http://schemas.microsoft.com/office/powerpoint/2010/main" val="16019940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ángulo 4"/>
          <p:cNvSpPr>
            <a:spLocks noChangeArrowheads="1"/>
          </p:cNvSpPr>
          <p:nvPr/>
        </p:nvSpPr>
        <p:spPr bwMode="auto">
          <a:xfrm>
            <a:off x="989675" y="2789606"/>
            <a:ext cx="7772360" cy="461665"/>
          </a:xfrm>
          <a:prstGeom prst="rect">
            <a:avLst/>
          </a:prstGeom>
          <a:noFill/>
          <a:ln w="9525">
            <a:noFill/>
            <a:miter lim="800000"/>
            <a:headEnd/>
            <a:tailEnd/>
          </a:ln>
        </p:spPr>
        <p:txBody>
          <a:bodyPr wrap="square">
            <a:spAutoFit/>
          </a:bodyPr>
          <a:lstStyle/>
          <a:p>
            <a:pPr fontAlgn="base">
              <a:spcBef>
                <a:spcPct val="0"/>
              </a:spcBef>
              <a:spcAft>
                <a:spcPct val="0"/>
              </a:spcAft>
            </a:pPr>
            <a:r>
              <a:rPr lang="es-PE" sz="2400" b="1" dirty="0" smtClean="0">
                <a:solidFill>
                  <a:srgbClr val="C00000"/>
                </a:solidFill>
              </a:rPr>
              <a:t>Riesgos</a:t>
            </a:r>
            <a:endParaRPr lang="es-PE" sz="2400" b="1" dirty="0">
              <a:solidFill>
                <a:srgbClr val="C00000"/>
              </a:solidFill>
            </a:endParaRPr>
          </a:p>
        </p:txBody>
      </p:sp>
    </p:spTree>
    <p:extLst>
      <p:ext uri="{BB962C8B-B14F-4D97-AF65-F5344CB8AC3E}">
        <p14:creationId xmlns:p14="http://schemas.microsoft.com/office/powerpoint/2010/main" val="15707929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34 CuadroTexto"/>
          <p:cNvSpPr txBox="1">
            <a:spLocks noChangeArrowheads="1"/>
          </p:cNvSpPr>
          <p:nvPr/>
        </p:nvSpPr>
        <p:spPr bwMode="auto">
          <a:xfrm>
            <a:off x="35496" y="6534145"/>
            <a:ext cx="8784976" cy="230832"/>
          </a:xfrm>
          <a:prstGeom prst="rect">
            <a:avLst/>
          </a:prstGeom>
          <a:noFill/>
          <a:ln w="9525">
            <a:noFill/>
            <a:miter lim="800000"/>
            <a:headEnd/>
            <a:tailEnd/>
          </a:ln>
        </p:spPr>
        <p:txBody>
          <a:bodyPr wrap="square">
            <a:spAutoFit/>
          </a:bodyPr>
          <a:lstStyle/>
          <a:p>
            <a:r>
              <a:rPr lang="es-PE" sz="900" i="1" dirty="0" smtClean="0">
                <a:latin typeface="Calibri" pitchFamily="34" charset="0"/>
                <a:cs typeface="Arial" charset="0"/>
              </a:rPr>
              <a:t>Fuente: MEF. </a:t>
            </a:r>
            <a:endParaRPr lang="es-PE" sz="900" i="1" dirty="0">
              <a:latin typeface="Calibri" pitchFamily="34" charset="0"/>
              <a:cs typeface="Arial" charset="0"/>
            </a:endParaRPr>
          </a:p>
        </p:txBody>
      </p:sp>
      <p:sp>
        <p:nvSpPr>
          <p:cNvPr id="12" name="11 Título"/>
          <p:cNvSpPr>
            <a:spLocks noGrp="1"/>
          </p:cNvSpPr>
          <p:nvPr>
            <p:ph type="title"/>
          </p:nvPr>
        </p:nvSpPr>
        <p:spPr>
          <a:xfrm>
            <a:off x="684212" y="55510"/>
            <a:ext cx="7831137" cy="684000"/>
          </a:xfrm>
        </p:spPr>
        <p:txBody>
          <a:bodyPr vert="horz" lIns="91440" tIns="45720" rIns="91440" bIns="45720" rtlCol="0" anchor="ctr">
            <a:noAutofit/>
          </a:bodyPr>
          <a:lstStyle/>
          <a:p>
            <a:r>
              <a:rPr lang="es-ES" sz="2200" b="1" dirty="0">
                <a:solidFill>
                  <a:srgbClr val="C00000"/>
                </a:solidFill>
                <a:cs typeface="Arial" pitchFamily="34" charset="0"/>
              </a:rPr>
              <a:t>El Perú es vulnerable a </a:t>
            </a:r>
            <a:r>
              <a:rPr lang="es-ES" sz="2200" dirty="0" smtClean="0">
                <a:cs typeface="Arial" pitchFamily="34" charset="0"/>
              </a:rPr>
              <a:t>choques y, actualmente existen diversos factores de riesgo</a:t>
            </a:r>
            <a:endParaRPr lang="es-ES" sz="2200" b="1" dirty="0">
              <a:solidFill>
                <a:srgbClr val="C00000"/>
              </a:solidFill>
              <a:cs typeface="Arial" pitchFamily="34" charset="0"/>
            </a:endParaRPr>
          </a:p>
        </p:txBody>
      </p:sp>
      <p:sp>
        <p:nvSpPr>
          <p:cNvPr id="15" name="Rectángulo 48"/>
          <p:cNvSpPr>
            <a:spLocks noChangeArrowheads="1"/>
          </p:cNvSpPr>
          <p:nvPr>
            <p:custDataLst>
              <p:tags r:id="rId1"/>
            </p:custDataLst>
          </p:nvPr>
        </p:nvSpPr>
        <p:spPr bwMode="auto">
          <a:xfrm>
            <a:off x="2508976" y="1336710"/>
            <a:ext cx="4104000" cy="468000"/>
          </a:xfrm>
          <a:prstGeom prst="rect">
            <a:avLst/>
          </a:prstGeom>
          <a:noFill/>
          <a:ln w="9525">
            <a:noFill/>
            <a:miter lim="800000"/>
            <a:headEnd/>
            <a:tailEnd/>
          </a:ln>
        </p:spPr>
        <p:txBody>
          <a:bodyPr anchor="ctr"/>
          <a:lstStyle/>
          <a:p>
            <a:pPr algn="ctr"/>
            <a:r>
              <a:rPr lang="es-ES" sz="1200" b="1" dirty="0" smtClean="0"/>
              <a:t>Perú: Determinantes de la variabilidad del crecimiento del PBI</a:t>
            </a:r>
          </a:p>
          <a:p>
            <a:pPr algn="ctr"/>
            <a:r>
              <a:rPr lang="es-ES" sz="1000" b="0" dirty="0" smtClean="0"/>
              <a:t>(%)</a:t>
            </a:r>
            <a:endParaRPr lang="en-US" sz="1000" b="0" dirty="0"/>
          </a:p>
        </p:txBody>
      </p:sp>
      <p:sp>
        <p:nvSpPr>
          <p:cNvPr id="28" name="9 Marcador de número de diapositiva"/>
          <p:cNvSpPr txBox="1">
            <a:spLocks noGrp="1"/>
          </p:cNvSpPr>
          <p:nvPr/>
        </p:nvSpPr>
        <p:spPr bwMode="auto">
          <a:xfrm>
            <a:off x="6786578" y="6500834"/>
            <a:ext cx="2133600" cy="476250"/>
          </a:xfrm>
          <a:prstGeom prst="rect">
            <a:avLst/>
          </a:prstGeom>
          <a:noFill/>
          <a:ln w="9525">
            <a:noFill/>
            <a:miter lim="800000"/>
            <a:headEnd/>
            <a:tailEnd/>
          </a:ln>
        </p:spPr>
        <p:txBody>
          <a:bodyPr/>
          <a:lstStyle/>
          <a:p>
            <a:pPr algn="r"/>
            <a:fld id="{2C59ABA8-C715-4F26-8B38-067A498ACFF6}" type="slidenum">
              <a:rPr lang="es-ES" sz="1200" b="0"/>
              <a:pPr algn="r"/>
              <a:t>27</a:t>
            </a:fld>
            <a:endParaRPr lang="es-ES" sz="1200" b="0" dirty="0"/>
          </a:p>
        </p:txBody>
      </p:sp>
      <p:pic>
        <p:nvPicPr>
          <p:cNvPr id="10" name="Imagen 9"/>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68535" y="1844675"/>
            <a:ext cx="4382920" cy="2505065"/>
          </a:xfrm>
          <a:prstGeom prst="rect">
            <a:avLst/>
          </a:prstGeom>
          <a:noFill/>
          <a:ln>
            <a:noFill/>
          </a:ln>
        </p:spPr>
      </p:pic>
      <p:sp>
        <p:nvSpPr>
          <p:cNvPr id="13" name="Text Box 3"/>
          <p:cNvSpPr txBox="1">
            <a:spLocks noChangeArrowheads="1"/>
          </p:cNvSpPr>
          <p:nvPr/>
        </p:nvSpPr>
        <p:spPr bwMode="auto">
          <a:xfrm>
            <a:off x="782030" y="4526516"/>
            <a:ext cx="7740000" cy="1754326"/>
          </a:xfrm>
          <a:prstGeom prst="rect">
            <a:avLst/>
          </a:prstGeom>
          <a:noFill/>
          <a:ln w="9525">
            <a:noFill/>
            <a:miter lim="800000"/>
            <a:headEnd/>
            <a:tailEnd/>
          </a:ln>
        </p:spPr>
        <p:txBody>
          <a:bodyPr wrap="square">
            <a:spAutoFit/>
          </a:bodyPr>
          <a:lstStyle/>
          <a:p>
            <a:pPr marL="355600" indent="-355600" algn="just"/>
            <a:r>
              <a:rPr lang="es-PE" b="1" dirty="0" smtClean="0"/>
              <a:t>Riesgos </a:t>
            </a:r>
            <a:r>
              <a:rPr lang="es-PE" b="1" dirty="0"/>
              <a:t>Externos:</a:t>
            </a:r>
          </a:p>
          <a:p>
            <a:pPr marL="355600" indent="-355600" algn="just">
              <a:buFont typeface="Arial" charset="0"/>
              <a:buChar char="•"/>
            </a:pPr>
            <a:r>
              <a:rPr lang="es-PE" dirty="0" smtClean="0"/>
              <a:t>Reversión </a:t>
            </a:r>
            <a:r>
              <a:rPr lang="es-PE" dirty="0"/>
              <a:t>repentina de los de flujos de capital o </a:t>
            </a:r>
            <a:r>
              <a:rPr lang="es-PE" i="1" dirty="0" err="1"/>
              <a:t>Sudden</a:t>
            </a:r>
            <a:r>
              <a:rPr lang="es-PE" i="1" dirty="0"/>
              <a:t> Stop</a:t>
            </a:r>
            <a:endParaRPr lang="es-PE" dirty="0"/>
          </a:p>
          <a:p>
            <a:pPr marL="355600" indent="-355600" algn="just"/>
            <a:r>
              <a:rPr lang="es-PE" b="1" dirty="0" smtClean="0"/>
              <a:t>Riesgos </a:t>
            </a:r>
            <a:r>
              <a:rPr lang="es-PE" b="1" dirty="0"/>
              <a:t>Internos:</a:t>
            </a:r>
          </a:p>
          <a:p>
            <a:pPr marL="355600" lvl="0" indent="-355600" algn="just">
              <a:buFont typeface="Arial" charset="0"/>
              <a:buChar char="•"/>
            </a:pPr>
            <a:r>
              <a:rPr lang="es-PE" dirty="0" smtClean="0"/>
              <a:t>Deterioro </a:t>
            </a:r>
            <a:r>
              <a:rPr lang="es-PE" dirty="0"/>
              <a:t>de las expectativas del sector privado.</a:t>
            </a:r>
          </a:p>
          <a:p>
            <a:pPr marL="355600" indent="-355600" algn="just">
              <a:buFont typeface="Arial" charset="0"/>
              <a:buChar char="•"/>
            </a:pPr>
            <a:r>
              <a:rPr lang="es-PE" dirty="0" smtClean="0"/>
              <a:t>Fenómeno </a:t>
            </a:r>
            <a:r>
              <a:rPr lang="es-PE" dirty="0"/>
              <a:t>de "El Niño" de Intensidad </a:t>
            </a:r>
            <a:r>
              <a:rPr lang="es-PE" dirty="0" smtClean="0"/>
              <a:t>Fuerte (magnitud </a:t>
            </a:r>
            <a:r>
              <a:rPr lang="es-PE" dirty="0"/>
              <a:t>similar a </a:t>
            </a:r>
            <a:r>
              <a:rPr lang="es-PE" dirty="0" smtClean="0"/>
              <a:t>1997-1998).</a:t>
            </a:r>
          </a:p>
        </p:txBody>
      </p:sp>
    </p:spTree>
    <p:extLst>
      <p:ext uri="{BB962C8B-B14F-4D97-AF65-F5344CB8AC3E}">
        <p14:creationId xmlns:p14="http://schemas.microsoft.com/office/powerpoint/2010/main" val="40093487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9 Marcador de número de diapositiva"/>
          <p:cNvSpPr txBox="1">
            <a:spLocks noGrp="1"/>
          </p:cNvSpPr>
          <p:nvPr/>
        </p:nvSpPr>
        <p:spPr bwMode="auto">
          <a:xfrm>
            <a:off x="6786578" y="6500834"/>
            <a:ext cx="2133600" cy="476250"/>
          </a:xfrm>
          <a:prstGeom prst="rect">
            <a:avLst/>
          </a:prstGeom>
          <a:noFill/>
          <a:ln w="9525">
            <a:noFill/>
            <a:miter lim="800000"/>
            <a:headEnd/>
            <a:tailEnd/>
          </a:ln>
        </p:spPr>
        <p:txBody>
          <a:bodyPr/>
          <a:lstStyle/>
          <a:p>
            <a:pPr algn="r"/>
            <a:fld id="{2C59ABA8-C715-4F26-8B38-067A498ACFF6}" type="slidenum">
              <a:rPr lang="es-ES" sz="1200" b="0"/>
              <a:pPr algn="r"/>
              <a:t>28</a:t>
            </a:fld>
            <a:endParaRPr lang="es-ES" sz="1200" b="0" dirty="0"/>
          </a:p>
        </p:txBody>
      </p:sp>
      <p:sp>
        <p:nvSpPr>
          <p:cNvPr id="45" name="34 CuadroTexto"/>
          <p:cNvSpPr txBox="1">
            <a:spLocks noChangeArrowheads="1"/>
          </p:cNvSpPr>
          <p:nvPr/>
        </p:nvSpPr>
        <p:spPr bwMode="auto">
          <a:xfrm>
            <a:off x="35496" y="6453336"/>
            <a:ext cx="8784976" cy="369332"/>
          </a:xfrm>
          <a:prstGeom prst="rect">
            <a:avLst/>
          </a:prstGeom>
          <a:noFill/>
          <a:ln w="9525">
            <a:noFill/>
            <a:miter lim="800000"/>
            <a:headEnd/>
            <a:tailEnd/>
          </a:ln>
        </p:spPr>
        <p:txBody>
          <a:bodyPr wrap="square">
            <a:spAutoFit/>
          </a:bodyPr>
          <a:lstStyle/>
          <a:p>
            <a:r>
              <a:rPr lang="es-PE" sz="900" i="1" dirty="0" smtClean="0">
                <a:latin typeface="Calibri" pitchFamily="34" charset="0"/>
                <a:cs typeface="Arial" charset="0"/>
              </a:rPr>
              <a:t>1/ Se consideran probabilidades relativas a los escenarios de riesgo.</a:t>
            </a:r>
          </a:p>
          <a:p>
            <a:r>
              <a:rPr lang="es-PE" sz="900" i="1" dirty="0" smtClean="0">
                <a:latin typeface="Calibri" pitchFamily="34" charset="0"/>
                <a:cs typeface="Arial" charset="0"/>
              </a:rPr>
              <a:t>Fuente: MEF.</a:t>
            </a:r>
            <a:endParaRPr lang="es-PE" sz="900" i="1" dirty="0">
              <a:latin typeface="Calibri" pitchFamily="34" charset="0"/>
              <a:cs typeface="Arial" charset="0"/>
            </a:endParaRPr>
          </a:p>
        </p:txBody>
      </p:sp>
      <p:sp>
        <p:nvSpPr>
          <p:cNvPr id="2" name="Título 1"/>
          <p:cNvSpPr>
            <a:spLocks noGrp="1"/>
          </p:cNvSpPr>
          <p:nvPr>
            <p:ph type="title"/>
          </p:nvPr>
        </p:nvSpPr>
        <p:spPr>
          <a:xfrm>
            <a:off x="684212" y="80910"/>
            <a:ext cx="7831137" cy="684000"/>
          </a:xfrm>
          <a:noFill/>
        </p:spPr>
        <p:txBody>
          <a:bodyPr>
            <a:normAutofit/>
          </a:bodyPr>
          <a:lstStyle/>
          <a:p>
            <a:r>
              <a:rPr lang="es-PE" sz="2200" dirty="0"/>
              <a:t>Escenarios de </a:t>
            </a:r>
            <a:r>
              <a:rPr lang="es-PE" sz="2200" dirty="0" smtClean="0"/>
              <a:t>riesgos</a:t>
            </a:r>
            <a:endParaRPr lang="es-ES" sz="2200" dirty="0"/>
          </a:p>
        </p:txBody>
      </p:sp>
      <p:pic>
        <p:nvPicPr>
          <p:cNvPr id="3" name="Imagen 2"/>
          <p:cNvPicPr>
            <a:picLocks noChangeAspect="1"/>
          </p:cNvPicPr>
          <p:nvPr/>
        </p:nvPicPr>
        <p:blipFill>
          <a:blip r:embed="rId2"/>
          <a:stretch>
            <a:fillRect/>
          </a:stretch>
        </p:blipFill>
        <p:spPr>
          <a:xfrm>
            <a:off x="551403" y="1209978"/>
            <a:ext cx="8172833" cy="4243766"/>
          </a:xfrm>
          <a:prstGeom prst="rect">
            <a:avLst/>
          </a:prstGeom>
        </p:spPr>
      </p:pic>
    </p:spTree>
    <p:extLst>
      <p:ext uri="{BB962C8B-B14F-4D97-AF65-F5344CB8AC3E}">
        <p14:creationId xmlns:p14="http://schemas.microsoft.com/office/powerpoint/2010/main" val="22283636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ángulo 4"/>
          <p:cNvSpPr>
            <a:spLocks noChangeArrowheads="1"/>
          </p:cNvSpPr>
          <p:nvPr/>
        </p:nvSpPr>
        <p:spPr bwMode="auto">
          <a:xfrm>
            <a:off x="989675" y="2789606"/>
            <a:ext cx="7772360" cy="830997"/>
          </a:xfrm>
          <a:prstGeom prst="rect">
            <a:avLst/>
          </a:prstGeom>
          <a:noFill/>
          <a:ln w="9525">
            <a:noFill/>
            <a:miter lim="800000"/>
            <a:headEnd/>
            <a:tailEnd/>
          </a:ln>
        </p:spPr>
        <p:txBody>
          <a:bodyPr wrap="square">
            <a:spAutoFit/>
          </a:bodyPr>
          <a:lstStyle/>
          <a:p>
            <a:pPr fontAlgn="base">
              <a:spcBef>
                <a:spcPct val="0"/>
              </a:spcBef>
              <a:spcAft>
                <a:spcPct val="0"/>
              </a:spcAft>
            </a:pPr>
            <a:r>
              <a:rPr lang="es-PE" sz="2400" b="1" dirty="0" smtClean="0">
                <a:solidFill>
                  <a:srgbClr val="C00000"/>
                </a:solidFill>
              </a:rPr>
              <a:t>III. Reglas </a:t>
            </a:r>
            <a:r>
              <a:rPr lang="es-PE" sz="2400" b="1" dirty="0">
                <a:solidFill>
                  <a:srgbClr val="C00000"/>
                </a:solidFill>
              </a:rPr>
              <a:t>Fiscales y el vinculo con Presupuesto</a:t>
            </a:r>
          </a:p>
          <a:p>
            <a:pPr fontAlgn="base">
              <a:spcBef>
                <a:spcPct val="0"/>
              </a:spcBef>
              <a:spcAft>
                <a:spcPct val="0"/>
              </a:spcAft>
            </a:pPr>
            <a:endParaRPr lang="es-PE" sz="2400" b="1" dirty="0">
              <a:solidFill>
                <a:srgbClr val="C00000"/>
              </a:solidFill>
            </a:endParaRPr>
          </a:p>
        </p:txBody>
      </p:sp>
    </p:spTree>
    <p:extLst>
      <p:ext uri="{BB962C8B-B14F-4D97-AF65-F5344CB8AC3E}">
        <p14:creationId xmlns:p14="http://schemas.microsoft.com/office/powerpoint/2010/main" val="41081495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5"/>
          <p:cNvSpPr txBox="1">
            <a:spLocks noChangeArrowheads="1"/>
          </p:cNvSpPr>
          <p:nvPr/>
        </p:nvSpPr>
        <p:spPr bwMode="auto">
          <a:xfrm>
            <a:off x="0" y="6475453"/>
            <a:ext cx="8702103" cy="369332"/>
          </a:xfrm>
          <a:prstGeom prst="rect">
            <a:avLst/>
          </a:prstGeom>
          <a:noFill/>
          <a:ln w="9525" algn="ctr">
            <a:noFill/>
            <a:miter lim="800000"/>
            <a:headEnd/>
            <a:tailEnd/>
          </a:ln>
          <a:effectLst/>
        </p:spPr>
        <p:txBody>
          <a:bodyPr wrap="square">
            <a:spAutoFit/>
          </a:bodyPr>
          <a:lstStyle/>
          <a:p>
            <a:pPr indent="-457200">
              <a:spcBef>
                <a:spcPts val="0"/>
              </a:spcBef>
            </a:pPr>
            <a:endParaRPr lang="es-ES" sz="900" i="1" dirty="0" smtClean="0"/>
          </a:p>
          <a:p>
            <a:pPr indent="-457200">
              <a:spcBef>
                <a:spcPts val="0"/>
              </a:spcBef>
            </a:pPr>
            <a:r>
              <a:rPr lang="es-ES" sz="900" i="1" dirty="0" smtClean="0"/>
              <a:t>1/ 30 días después de finalizado el trimestre. </a:t>
            </a:r>
            <a:r>
              <a:rPr lang="es-PE" sz="900" i="1" dirty="0" smtClean="0"/>
              <a:t>El </a:t>
            </a:r>
            <a:r>
              <a:rPr lang="es-PE" sz="900" i="1" dirty="0"/>
              <a:t>informe </a:t>
            </a:r>
            <a:r>
              <a:rPr lang="es-PE" sz="900" i="1" dirty="0" smtClean="0"/>
              <a:t>incorpora </a:t>
            </a:r>
            <a:r>
              <a:rPr lang="es-PE" sz="900" i="1" dirty="0"/>
              <a:t>un </a:t>
            </a:r>
            <a:r>
              <a:rPr lang="es-PE" sz="900" i="1" dirty="0" smtClean="0"/>
              <a:t>análisis de </a:t>
            </a:r>
            <a:r>
              <a:rPr lang="es-PE" sz="900" i="1" dirty="0"/>
              <a:t>la evolución, al cierre del trimestre respectivo, de las principales cuentas macro fiscales </a:t>
            </a:r>
            <a:r>
              <a:rPr lang="es-PE" sz="900" i="1" dirty="0" smtClean="0"/>
              <a:t>del Gobierno.</a:t>
            </a:r>
            <a:endParaRPr lang="es-ES" sz="900" i="1" dirty="0" smtClean="0"/>
          </a:p>
        </p:txBody>
      </p:sp>
      <p:sp>
        <p:nvSpPr>
          <p:cNvPr id="4" name="CuadroTexto 3"/>
          <p:cNvSpPr txBox="1"/>
          <p:nvPr/>
        </p:nvSpPr>
        <p:spPr>
          <a:xfrm>
            <a:off x="601601" y="728431"/>
            <a:ext cx="7900989" cy="5909310"/>
          </a:xfrm>
          <a:prstGeom prst="rect">
            <a:avLst/>
          </a:prstGeom>
          <a:noFill/>
        </p:spPr>
        <p:txBody>
          <a:bodyPr wrap="square" rtlCol="0">
            <a:spAutoFit/>
          </a:bodyPr>
          <a:lstStyle/>
          <a:p>
            <a:pPr marL="285750" indent="-285750" algn="just">
              <a:buFont typeface="Arial" panose="020B0604020202020204" pitchFamily="34" charset="0"/>
              <a:buChar char="•"/>
            </a:pPr>
            <a:r>
              <a:rPr lang="es-PE" b="1" dirty="0" smtClean="0"/>
              <a:t>Elaboración:  </a:t>
            </a:r>
            <a:r>
              <a:rPr lang="es-PE" dirty="0" smtClean="0"/>
              <a:t>desde el 2000 (MMM 2001-2003)</a:t>
            </a:r>
          </a:p>
          <a:p>
            <a:pPr marL="285750" indent="-285750" algn="just">
              <a:buFont typeface="Arial" panose="020B0604020202020204" pitchFamily="34" charset="0"/>
              <a:buChar char="•"/>
            </a:pPr>
            <a:endParaRPr lang="es-PE" b="1" dirty="0" smtClean="0"/>
          </a:p>
          <a:p>
            <a:pPr marL="285750" indent="-285750" algn="just">
              <a:buFont typeface="Arial" panose="020B0604020202020204" pitchFamily="34" charset="0"/>
              <a:buChar char="•"/>
            </a:pPr>
            <a:r>
              <a:rPr lang="es-PE" b="1" dirty="0" smtClean="0"/>
              <a:t>Marco legal: </a:t>
            </a:r>
          </a:p>
          <a:p>
            <a:pPr marL="742950" lvl="1" indent="-285750" algn="just">
              <a:buFont typeface="Arial" panose="020B0604020202020204" pitchFamily="34" charset="0"/>
              <a:buChar char="•"/>
            </a:pPr>
            <a:endParaRPr lang="es-PE" dirty="0" smtClean="0"/>
          </a:p>
          <a:p>
            <a:pPr marL="742950" lvl="1" indent="-285750" algn="just">
              <a:buFont typeface="Arial" panose="020B0604020202020204" pitchFamily="34" charset="0"/>
              <a:buChar char="•"/>
            </a:pPr>
            <a:r>
              <a:rPr lang="es-PE" dirty="0" smtClean="0"/>
              <a:t>La </a:t>
            </a:r>
            <a:r>
              <a:rPr lang="es-PE" dirty="0"/>
              <a:t>Ley N° 30099, Ley de Fortalecimiento de la Responsabilidad y Transparencia Fiscal (LFRTF</a:t>
            </a:r>
            <a:r>
              <a:rPr lang="es-PE" dirty="0" smtClean="0"/>
              <a:t>), </a:t>
            </a:r>
            <a:r>
              <a:rPr lang="es-PE" dirty="0"/>
              <a:t>la cual fue publicada el 31 de octubre del </a:t>
            </a:r>
            <a:r>
              <a:rPr lang="es-PE" dirty="0" smtClean="0"/>
              <a:t>2013, que </a:t>
            </a:r>
            <a:r>
              <a:rPr lang="es-PE" dirty="0"/>
              <a:t>sustituye a la Ley N° </a:t>
            </a:r>
            <a:r>
              <a:rPr lang="es-PE" dirty="0" smtClean="0"/>
              <a:t>27245,</a:t>
            </a:r>
            <a:r>
              <a:rPr lang="es-PE" dirty="0"/>
              <a:t> Ley de Prudencia y Transparencia Fiscal de 1999</a:t>
            </a:r>
            <a:r>
              <a:rPr lang="es-PE" dirty="0" smtClean="0"/>
              <a:t>, </a:t>
            </a:r>
            <a:r>
              <a:rPr lang="es-PE" dirty="0"/>
              <a:t>y sus modificatorias. </a:t>
            </a:r>
            <a:endParaRPr lang="es-PE" dirty="0" smtClean="0"/>
          </a:p>
          <a:p>
            <a:pPr marL="742950" lvl="1" indent="-285750" algn="just">
              <a:buFont typeface="Arial" panose="020B0604020202020204" pitchFamily="34" charset="0"/>
              <a:buChar char="•"/>
            </a:pPr>
            <a:r>
              <a:rPr lang="es-PE" dirty="0" smtClean="0"/>
              <a:t>Reglamento de la LFRTF aprobado </a:t>
            </a:r>
            <a:r>
              <a:rPr lang="es-PE" dirty="0"/>
              <a:t>mediante Decreto Supremo N° </a:t>
            </a:r>
            <a:r>
              <a:rPr lang="es-PE" dirty="0" smtClean="0"/>
              <a:t>104-2014-EF, </a:t>
            </a:r>
            <a:r>
              <a:rPr lang="es-PE" dirty="0"/>
              <a:t>la cual fue publicada el </a:t>
            </a:r>
            <a:r>
              <a:rPr lang="es-PE" dirty="0" smtClean="0"/>
              <a:t>11 de mayo del 2014.</a:t>
            </a:r>
          </a:p>
          <a:p>
            <a:pPr marL="285750" indent="-285750" algn="just">
              <a:buFont typeface="Arial" panose="020B0604020202020204" pitchFamily="34" charset="0"/>
              <a:buChar char="•"/>
            </a:pPr>
            <a:endParaRPr lang="es-PE" dirty="0" smtClean="0"/>
          </a:p>
          <a:p>
            <a:pPr marL="285750" indent="-285750" algn="just">
              <a:buFont typeface="Arial" panose="020B0604020202020204" pitchFamily="34" charset="0"/>
              <a:buChar char="•"/>
            </a:pPr>
            <a:r>
              <a:rPr lang="es-PE" b="1" dirty="0" smtClean="0"/>
              <a:t>Publicación</a:t>
            </a:r>
            <a:r>
              <a:rPr lang="es-PE" dirty="0" smtClean="0"/>
              <a:t>: Dos </a:t>
            </a:r>
            <a:r>
              <a:rPr lang="es-PE" dirty="0"/>
              <a:t>veces al año. La primera</a:t>
            </a:r>
            <a:r>
              <a:rPr lang="es-PE" dirty="0" smtClean="0"/>
              <a:t>, </a:t>
            </a:r>
            <a:r>
              <a:rPr lang="es-PE" dirty="0"/>
              <a:t>antes del último día hábil del mes de abril de cada año el Consejo de Ministros deberá aprobarlo </a:t>
            </a:r>
            <a:r>
              <a:rPr lang="es-PE" dirty="0" smtClean="0"/>
              <a:t>y publicarse </a:t>
            </a:r>
            <a:r>
              <a:rPr lang="es-PE" dirty="0"/>
              <a:t>dentro de los dos días hábiles siguientes. La segunda edición en los últimos años viene siendo publicada </a:t>
            </a:r>
            <a:r>
              <a:rPr lang="es-PE" dirty="0" smtClean="0"/>
              <a:t>en </a:t>
            </a:r>
            <a:r>
              <a:rPr lang="es-PE" dirty="0"/>
              <a:t>la última semana de agosto </a:t>
            </a:r>
            <a:r>
              <a:rPr lang="es-PE" dirty="0" smtClean="0"/>
              <a:t>de </a:t>
            </a:r>
            <a:r>
              <a:rPr lang="es-PE" dirty="0"/>
              <a:t>cada año, en este caso no existe un límite legal </a:t>
            </a:r>
            <a:r>
              <a:rPr lang="es-PE" dirty="0" smtClean="0"/>
              <a:t>para </a:t>
            </a:r>
            <a:r>
              <a:rPr lang="es-PE" dirty="0"/>
              <a:t>su aprobación por parte del Consejo de Ministros.</a:t>
            </a:r>
            <a:endParaRPr lang="es-PE" dirty="0" smtClean="0"/>
          </a:p>
          <a:p>
            <a:pPr marL="285750" indent="-285750" algn="just">
              <a:buFont typeface="Arial" panose="020B0604020202020204" pitchFamily="34" charset="0"/>
              <a:buChar char="•"/>
            </a:pPr>
            <a:endParaRPr lang="es-PE" dirty="0" smtClean="0"/>
          </a:p>
          <a:p>
            <a:pPr marL="285750" indent="-285750" algn="just">
              <a:buFont typeface="Arial" panose="020B0604020202020204" pitchFamily="34" charset="0"/>
              <a:buChar char="•"/>
            </a:pPr>
            <a:r>
              <a:rPr lang="es-PE" b="1" dirty="0" smtClean="0"/>
              <a:t>Seguimiento y cumplimiento: </a:t>
            </a:r>
          </a:p>
          <a:p>
            <a:pPr marL="742950" lvl="1" indent="-285750" algn="just">
              <a:buFont typeface="Arial" panose="020B0604020202020204" pitchFamily="34" charset="0"/>
              <a:buChar char="•"/>
            </a:pPr>
            <a:r>
              <a:rPr lang="es-PE" dirty="0" smtClean="0"/>
              <a:t>Informe Trimestral de Reglas Fiscales</a:t>
            </a:r>
            <a:r>
              <a:rPr lang="es-PE" baseline="30000" dirty="0" smtClean="0"/>
              <a:t>1/</a:t>
            </a:r>
            <a:r>
              <a:rPr lang="es-PE" dirty="0" smtClean="0"/>
              <a:t>.</a:t>
            </a:r>
          </a:p>
          <a:p>
            <a:pPr marL="742950" lvl="1" indent="-285750" algn="just">
              <a:buFont typeface="Arial" panose="020B0604020202020204" pitchFamily="34" charset="0"/>
              <a:buChar char="•"/>
            </a:pPr>
            <a:r>
              <a:rPr lang="es-PE" dirty="0" smtClean="0"/>
              <a:t>Declaración anual sobre Cumplimiento de Responsabilidad Fiscal.</a:t>
            </a:r>
            <a:endParaRPr lang="es-PE" dirty="0"/>
          </a:p>
          <a:p>
            <a:pPr lvl="1" algn="just"/>
            <a:endParaRPr lang="es-PE" dirty="0" smtClean="0"/>
          </a:p>
        </p:txBody>
      </p:sp>
      <p:sp>
        <p:nvSpPr>
          <p:cNvPr id="5" name="Título 4"/>
          <p:cNvSpPr>
            <a:spLocks noGrp="1"/>
          </p:cNvSpPr>
          <p:nvPr>
            <p:ph type="title"/>
          </p:nvPr>
        </p:nvSpPr>
        <p:spPr>
          <a:xfrm>
            <a:off x="601601" y="163066"/>
            <a:ext cx="7886700" cy="684000"/>
          </a:xfrm>
        </p:spPr>
        <p:txBody>
          <a:bodyPr>
            <a:normAutofit/>
          </a:bodyPr>
          <a:lstStyle/>
          <a:p>
            <a:r>
              <a:rPr lang="es-MX" sz="2200" dirty="0" smtClean="0"/>
              <a:t>I. Marco </a:t>
            </a:r>
            <a:r>
              <a:rPr lang="es-MX" sz="2200" dirty="0"/>
              <a:t>Macroeconómico </a:t>
            </a:r>
            <a:r>
              <a:rPr lang="es-MX" sz="2200" dirty="0" smtClean="0"/>
              <a:t>Multianual</a:t>
            </a:r>
            <a:endParaRPr lang="es-PE" sz="2200" dirty="0"/>
          </a:p>
        </p:txBody>
      </p:sp>
    </p:spTree>
    <p:extLst>
      <p:ext uri="{BB962C8B-B14F-4D97-AF65-F5344CB8AC3E}">
        <p14:creationId xmlns:p14="http://schemas.microsoft.com/office/powerpoint/2010/main" val="2335739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Marcador de contenido 15"/>
          <p:cNvGraphicFramePr>
            <a:graphicFrameLocks noGrp="1"/>
          </p:cNvGraphicFramePr>
          <p:nvPr>
            <p:ph idx="1"/>
            <p:extLst>
              <p:ext uri="{D42A27DB-BD31-4B8C-83A1-F6EECF244321}">
                <p14:modId xmlns:p14="http://schemas.microsoft.com/office/powerpoint/2010/main" val="2604650995"/>
              </p:ext>
            </p:extLst>
          </p:nvPr>
        </p:nvGraphicFramePr>
        <p:xfrm>
          <a:off x="467591" y="916821"/>
          <a:ext cx="8178717" cy="48085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ítulo 4"/>
          <p:cNvSpPr txBox="1">
            <a:spLocks/>
          </p:cNvSpPr>
          <p:nvPr/>
        </p:nvSpPr>
        <p:spPr>
          <a:xfrm>
            <a:off x="601601" y="163066"/>
            <a:ext cx="7886700" cy="684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2400" kern="1200">
                <a:solidFill>
                  <a:schemeClr val="tx1"/>
                </a:solidFill>
                <a:latin typeface="Book Antiqua" pitchFamily="18" charset="0"/>
                <a:ea typeface="+mj-ea"/>
                <a:cs typeface="+mj-cs"/>
              </a:defRPr>
            </a:lvl1pPr>
          </a:lstStyle>
          <a:p>
            <a:r>
              <a:rPr lang="es-MX" sz="2200" b="1" dirty="0" smtClean="0">
                <a:solidFill>
                  <a:srgbClr val="C00000"/>
                </a:solidFill>
                <a:latin typeface="Calibri" pitchFamily="34" charset="0"/>
              </a:rPr>
              <a:t>Marco normativo vigente</a:t>
            </a:r>
            <a:endParaRPr lang="es-PE" sz="2200" b="1" dirty="0">
              <a:solidFill>
                <a:srgbClr val="C00000"/>
              </a:solidFill>
              <a:latin typeface="Calibri" pitchFamily="34" charset="0"/>
            </a:endParaRPr>
          </a:p>
        </p:txBody>
      </p:sp>
    </p:spTree>
    <p:extLst>
      <p:ext uri="{BB962C8B-B14F-4D97-AF65-F5344CB8AC3E}">
        <p14:creationId xmlns:p14="http://schemas.microsoft.com/office/powerpoint/2010/main" val="4986002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CuadroTexto"/>
          <p:cNvSpPr txBox="1"/>
          <p:nvPr/>
        </p:nvSpPr>
        <p:spPr>
          <a:xfrm>
            <a:off x="565755" y="296206"/>
            <a:ext cx="8196279" cy="430887"/>
          </a:xfrm>
          <a:prstGeom prst="rect">
            <a:avLst/>
          </a:prstGeom>
          <a:noFill/>
        </p:spPr>
        <p:txBody>
          <a:bodyPr wrap="square" rtlCol="0">
            <a:spAutoFit/>
          </a:bodyPr>
          <a:lstStyle>
            <a:defPPr>
              <a:defRPr lang="es-ES"/>
            </a:defPPr>
            <a:lvl1pPr algn="just">
              <a:defRPr sz="2400">
                <a:latin typeface="Arial" pitchFamily="34" charset="0"/>
                <a:cs typeface="Arial" pitchFamily="34" charset="0"/>
              </a:defRPr>
            </a:lvl1pPr>
          </a:lstStyle>
          <a:p>
            <a:pPr marL="457200" indent="-457200" algn="l"/>
            <a:r>
              <a:rPr lang="es-PE" sz="2200" b="1" dirty="0" smtClean="0">
                <a:solidFill>
                  <a:srgbClr val="C00000"/>
                </a:solidFill>
                <a:latin typeface="+mn-lt"/>
                <a:cs typeface="+mn-cs"/>
              </a:rPr>
              <a:t>Reglas </a:t>
            </a:r>
            <a:r>
              <a:rPr lang="es-PE" sz="2200" b="1" dirty="0">
                <a:solidFill>
                  <a:srgbClr val="C00000"/>
                </a:solidFill>
                <a:latin typeface="+mn-lt"/>
                <a:cs typeface="+mn-cs"/>
              </a:rPr>
              <a:t>Fiscales </a:t>
            </a:r>
            <a:r>
              <a:rPr lang="es-PE" sz="2200" b="1" dirty="0" smtClean="0">
                <a:solidFill>
                  <a:srgbClr val="C00000"/>
                </a:solidFill>
                <a:latin typeface="+mn-lt"/>
                <a:cs typeface="+mn-cs"/>
              </a:rPr>
              <a:t>del Gobierno Nacional (articulo 6 de la Ley N° 30099)</a:t>
            </a:r>
            <a:endParaRPr lang="es-PE" sz="2200" b="1" dirty="0">
              <a:solidFill>
                <a:srgbClr val="C00000"/>
              </a:solidFill>
              <a:latin typeface="+mn-lt"/>
              <a:cs typeface="+mn-cs"/>
            </a:endParaRPr>
          </a:p>
        </p:txBody>
      </p:sp>
      <p:sp>
        <p:nvSpPr>
          <p:cNvPr id="9" name="1 Rectángulo"/>
          <p:cNvSpPr/>
          <p:nvPr/>
        </p:nvSpPr>
        <p:spPr>
          <a:xfrm>
            <a:off x="577330" y="823734"/>
            <a:ext cx="8184705" cy="5519460"/>
          </a:xfrm>
          <a:prstGeom prst="rect">
            <a:avLst/>
          </a:prstGeom>
        </p:spPr>
        <p:txBody>
          <a:bodyPr wrap="square">
            <a:spAutoFit/>
          </a:bodyPr>
          <a:lstStyle/>
          <a:p>
            <a:pPr algn="just"/>
            <a:endParaRPr lang="es-PE" b="1" dirty="0" smtClean="0">
              <a:cs typeface="Arial" panose="020B0604020202020204" pitchFamily="34" charset="0"/>
            </a:endParaRPr>
          </a:p>
          <a:p>
            <a:pPr algn="just"/>
            <a:r>
              <a:rPr lang="es-PE" b="1" dirty="0" smtClean="0">
                <a:cs typeface="Arial" panose="020B0604020202020204" pitchFamily="34" charset="0"/>
              </a:rPr>
              <a:t>Se define la Guía ex ante de Resultado Fiscal Estructural del Sector Público No Financiero en la Declaración de Política Fiscal. </a:t>
            </a:r>
            <a:r>
              <a:rPr lang="es-PE" dirty="0" smtClean="0">
                <a:cs typeface="Arial" panose="020B0604020202020204" pitchFamily="34" charset="0"/>
              </a:rPr>
              <a:t>La </a:t>
            </a:r>
            <a:r>
              <a:rPr lang="es-PE" dirty="0">
                <a:cs typeface="Arial" panose="020B0604020202020204" pitchFamily="34" charset="0"/>
              </a:rPr>
              <a:t>guía ex ante señala que el resultado fiscal estructural no puede ser mayor a un déficit </a:t>
            </a:r>
            <a:r>
              <a:rPr lang="es-PE" dirty="0" smtClean="0">
                <a:cs typeface="Arial" panose="020B0604020202020204" pitchFamily="34" charset="0"/>
              </a:rPr>
              <a:t>permitido. </a:t>
            </a:r>
          </a:p>
          <a:p>
            <a:pPr algn="just"/>
            <a:endParaRPr lang="es-PE" dirty="0">
              <a:cs typeface="Arial" panose="020B0604020202020204" pitchFamily="34" charset="0"/>
            </a:endParaRPr>
          </a:p>
          <a:p>
            <a:pPr lvl="1" algn="just"/>
            <a:r>
              <a:rPr lang="es-PE" dirty="0" smtClean="0">
                <a:cs typeface="Arial" panose="020B0604020202020204" pitchFamily="34" charset="0"/>
              </a:rPr>
              <a:t>Para el año 2016 se estableció una guía de del 2,0% del PBI, 1,5% del PBI para el 2017, y 1,0% del PBI para el 2018.</a:t>
            </a:r>
          </a:p>
          <a:p>
            <a:pPr marL="342900" indent="-342900" algn="just">
              <a:buAutoNum type="alphaLcParenR"/>
            </a:pPr>
            <a:endParaRPr lang="es-PE" sz="1000" dirty="0" smtClean="0">
              <a:cs typeface="Arial" panose="020B0604020202020204" pitchFamily="34" charset="0"/>
            </a:endParaRPr>
          </a:p>
          <a:p>
            <a:pPr algn="just"/>
            <a:r>
              <a:rPr lang="es-PE" b="1" kern="100" dirty="0" smtClean="0">
                <a:cs typeface="Arial" panose="020B0604020202020204" pitchFamily="34" charset="0"/>
              </a:rPr>
              <a:t>Reglas Fiscales de Gasto del Gobierno Nacional:</a:t>
            </a:r>
            <a:endParaRPr lang="es-PE" sz="1600" dirty="0">
              <a:cs typeface="Arial" panose="020B0604020202020204" pitchFamily="34" charset="0"/>
            </a:endParaRPr>
          </a:p>
          <a:p>
            <a:pPr marL="285750" indent="-285750" algn="just">
              <a:spcAft>
                <a:spcPts val="400"/>
              </a:spcAft>
              <a:buFont typeface="Arial" pitchFamily="34" charset="0"/>
              <a:buChar char="•"/>
            </a:pPr>
            <a:endParaRPr lang="es-PE" sz="1000" u="sng" dirty="0" smtClean="0">
              <a:cs typeface="Arial" panose="020B0604020202020204" pitchFamily="34" charset="0"/>
            </a:endParaRPr>
          </a:p>
          <a:p>
            <a:pPr marL="800100" lvl="1" indent="-342900" algn="just">
              <a:spcAft>
                <a:spcPts val="400"/>
              </a:spcAft>
              <a:buFont typeface="+mj-lt"/>
              <a:buAutoNum type="alphaLcParenR"/>
            </a:pPr>
            <a:r>
              <a:rPr lang="es-PE" u="sng" dirty="0" smtClean="0">
                <a:cs typeface="Arial" panose="020B0604020202020204" pitchFamily="34" charset="0"/>
              </a:rPr>
              <a:t>Regla de g</a:t>
            </a:r>
            <a:r>
              <a:rPr lang="es-PE" b="0" u="sng" dirty="0" smtClean="0">
                <a:cs typeface="Arial" panose="020B0604020202020204" pitchFamily="34" charset="0"/>
              </a:rPr>
              <a:t>asto </a:t>
            </a:r>
            <a:r>
              <a:rPr lang="es-PE" b="0" u="sng" dirty="0">
                <a:cs typeface="Arial" panose="020B0604020202020204" pitchFamily="34" charset="0"/>
              </a:rPr>
              <a:t>no financiero del Gobierno </a:t>
            </a:r>
            <a:r>
              <a:rPr lang="es-PE" b="0" u="sng" dirty="0" smtClean="0">
                <a:cs typeface="Arial" panose="020B0604020202020204" pitchFamily="34" charset="0"/>
              </a:rPr>
              <a:t>Nacional, </a:t>
            </a:r>
            <a:r>
              <a:rPr lang="es-PE" b="0" dirty="0">
                <a:cs typeface="Arial" panose="020B0604020202020204" pitchFamily="34" charset="0"/>
              </a:rPr>
              <a:t>se sujeta a la guía ex ante del resultado fiscal </a:t>
            </a:r>
            <a:r>
              <a:rPr lang="es-PE" b="0" dirty="0" smtClean="0">
                <a:cs typeface="Arial" panose="020B0604020202020204" pitchFamily="34" charset="0"/>
              </a:rPr>
              <a:t>estructural. </a:t>
            </a:r>
          </a:p>
          <a:p>
            <a:pPr marL="800100" lvl="1" indent="-342900" algn="just">
              <a:spcAft>
                <a:spcPts val="400"/>
              </a:spcAft>
              <a:buFont typeface="+mj-lt"/>
              <a:buAutoNum type="alphaLcParenR"/>
            </a:pPr>
            <a:endParaRPr lang="es-PE" sz="1000" b="0" dirty="0" smtClean="0">
              <a:cs typeface="Arial" panose="020B0604020202020204" pitchFamily="34" charset="0"/>
            </a:endParaRPr>
          </a:p>
          <a:p>
            <a:pPr marL="800100" lvl="1" indent="-342900" algn="just">
              <a:spcAft>
                <a:spcPts val="400"/>
              </a:spcAft>
              <a:buFont typeface="+mj-lt"/>
              <a:buAutoNum type="alphaLcParenR"/>
            </a:pPr>
            <a:r>
              <a:rPr lang="es-PE" b="0" u="sng" dirty="0" smtClean="0">
                <a:cs typeface="Arial" panose="020B0604020202020204" pitchFamily="34" charset="0"/>
              </a:rPr>
              <a:t>Regla de gasto no financiero del Gobierno Nacional en materia de personal y pensiones</a:t>
            </a:r>
            <a:r>
              <a:rPr lang="es-PE" b="0" dirty="0" smtClean="0">
                <a:cs typeface="Arial" panose="020B0604020202020204" pitchFamily="34" charset="0"/>
              </a:rPr>
              <a:t>, no puede ser mayor al límite que se determine aplicando la tasa de crecimiento del PBI potencial en términos nominales al límite estimado de gasto no financiero en materia de personal y pensiones del año anterior.</a:t>
            </a:r>
          </a:p>
          <a:p>
            <a:pPr marL="285750" indent="-285750" algn="just">
              <a:spcAft>
                <a:spcPts val="400"/>
              </a:spcAft>
              <a:buFont typeface="Arial" pitchFamily="34" charset="0"/>
              <a:buChar char="•"/>
            </a:pPr>
            <a:endParaRPr lang="es-PE" b="0" dirty="0" smtClean="0">
              <a:cs typeface="Arial" panose="020B0604020202020204" pitchFamily="34" charset="0"/>
            </a:endParaRPr>
          </a:p>
          <a:p>
            <a:pPr lvl="1" algn="just">
              <a:spcAft>
                <a:spcPts val="400"/>
              </a:spcAft>
            </a:pPr>
            <a:r>
              <a:rPr lang="es-PE" kern="100" dirty="0" smtClean="0">
                <a:cs typeface="Arial" panose="020B0604020202020204" pitchFamily="34" charset="0"/>
              </a:rPr>
              <a:t>Para </a:t>
            </a:r>
            <a:r>
              <a:rPr lang="es-PE" kern="100" dirty="0">
                <a:cs typeface="Arial" panose="020B0604020202020204" pitchFamily="34" charset="0"/>
              </a:rPr>
              <a:t>el 2016-2018,</a:t>
            </a:r>
            <a:r>
              <a:rPr lang="es-PE" b="1" kern="100" dirty="0">
                <a:cs typeface="Arial" panose="020B0604020202020204" pitchFamily="34" charset="0"/>
              </a:rPr>
              <a:t> </a:t>
            </a:r>
            <a:r>
              <a:rPr lang="es-PE" dirty="0"/>
              <a:t>las reglas fiscales fueron aprobadas mediante Decreto Supremo N° 100-2015-EF en consistencia con lo previsto en el MMM 2016-2018.</a:t>
            </a:r>
            <a:endParaRPr lang="es-PE" b="0" dirty="0" smtClean="0">
              <a:cs typeface="Arial" panose="020B0604020202020204" pitchFamily="34" charset="0"/>
            </a:endParaRPr>
          </a:p>
        </p:txBody>
      </p:sp>
    </p:spTree>
    <p:extLst>
      <p:ext uri="{BB962C8B-B14F-4D97-AF65-F5344CB8AC3E}">
        <p14:creationId xmlns:p14="http://schemas.microsoft.com/office/powerpoint/2010/main" val="41012866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51800" y="908720"/>
            <a:ext cx="7886700" cy="5256584"/>
          </a:xfrm>
        </p:spPr>
        <p:txBody>
          <a:bodyPr/>
          <a:lstStyle/>
          <a:p>
            <a:pPr marL="0" indent="0" algn="just">
              <a:buNone/>
            </a:pPr>
            <a:endParaRPr lang="es-PE" sz="1800" b="1" dirty="0" smtClean="0">
              <a:latin typeface="+mn-lt"/>
            </a:endParaRPr>
          </a:p>
          <a:p>
            <a:pPr marL="342900" indent="-342900" algn="just">
              <a:buFont typeface="+mj-lt"/>
              <a:buAutoNum type="alphaLcParenR"/>
            </a:pPr>
            <a:r>
              <a:rPr lang="es-PE" sz="1800" b="1" dirty="0" smtClean="0">
                <a:latin typeface="+mn-lt"/>
              </a:rPr>
              <a:t>Regla </a:t>
            </a:r>
            <a:r>
              <a:rPr lang="es-PE" sz="1800" b="1" dirty="0">
                <a:latin typeface="+mn-lt"/>
              </a:rPr>
              <a:t>del saldo de </a:t>
            </a:r>
            <a:r>
              <a:rPr lang="es-PE" sz="1800" b="1" dirty="0" smtClean="0">
                <a:latin typeface="+mn-lt"/>
              </a:rPr>
              <a:t>deuda: </a:t>
            </a:r>
            <a:r>
              <a:rPr lang="es-PE" sz="1800" dirty="0">
                <a:latin typeface="+mn-lt"/>
              </a:rPr>
              <a:t>La relación entre el saldo de deuda total y el promedio de los ingresos corrientes totales de los últimos cuatro años no puede ser superior al 100 por ciento</a:t>
            </a:r>
            <a:r>
              <a:rPr lang="es-PE" sz="1800" dirty="0" smtClean="0">
                <a:latin typeface="+mn-lt"/>
              </a:rPr>
              <a:t>.</a:t>
            </a:r>
          </a:p>
          <a:p>
            <a:pPr marL="342900" indent="-342900" algn="just">
              <a:buFont typeface="+mj-lt"/>
              <a:buAutoNum type="alphaLcParenR"/>
            </a:pPr>
            <a:endParaRPr lang="es-PE" sz="1800" dirty="0">
              <a:latin typeface="+mn-lt"/>
            </a:endParaRPr>
          </a:p>
          <a:p>
            <a:pPr marL="342900" indent="-342900" algn="just">
              <a:buFont typeface="+mj-lt"/>
              <a:buAutoNum type="alphaLcParenR"/>
            </a:pPr>
            <a:r>
              <a:rPr lang="es-PE" sz="1800" b="1" dirty="0">
                <a:latin typeface="+mn-lt"/>
              </a:rPr>
              <a:t>Regla del gasto no </a:t>
            </a:r>
            <a:r>
              <a:rPr lang="es-PE" sz="1800" b="1" dirty="0" smtClean="0">
                <a:latin typeface="+mn-lt"/>
              </a:rPr>
              <a:t>financiero:</a:t>
            </a:r>
            <a:r>
              <a:rPr lang="es-PE" sz="1800" dirty="0" smtClean="0">
                <a:latin typeface="+mn-lt"/>
              </a:rPr>
              <a:t> El </a:t>
            </a:r>
            <a:r>
              <a:rPr lang="es-PE" sz="1800" dirty="0">
                <a:latin typeface="+mn-lt"/>
              </a:rPr>
              <a:t>gasto no financiero de los Gobiernos Regionales y Gobiernos Locales no puede exceder el límite que resulte de aplicar, al estimado de gasto no financiero del año anterior publicado en el Marco Macroeconómico Multianual correspondiente, la variación porcentual del promedio móvil de cuatro años de los ingresos anuales, contados a partir del segundo año previo a cada año fiscal correspondiente</a:t>
            </a:r>
          </a:p>
          <a:p>
            <a:endParaRPr lang="es-PE" dirty="0">
              <a:latin typeface="+mn-lt"/>
            </a:endParaRPr>
          </a:p>
        </p:txBody>
      </p:sp>
      <p:sp>
        <p:nvSpPr>
          <p:cNvPr id="4" name="Título 1"/>
          <p:cNvSpPr txBox="1">
            <a:spLocks/>
          </p:cNvSpPr>
          <p:nvPr/>
        </p:nvSpPr>
        <p:spPr>
          <a:xfrm>
            <a:off x="566449" y="112206"/>
            <a:ext cx="7789097" cy="684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b="1" kern="1200">
                <a:solidFill>
                  <a:srgbClr val="C00000"/>
                </a:solidFill>
                <a:latin typeface="Calibri" pitchFamily="34" charset="0"/>
                <a:ea typeface="+mj-ea"/>
                <a:cs typeface="+mj-cs"/>
              </a:defRPr>
            </a:lvl1pPr>
          </a:lstStyle>
          <a:p>
            <a:r>
              <a:rPr lang="es-PE" sz="2200" dirty="0" smtClean="0"/>
              <a:t>Reglas </a:t>
            </a:r>
            <a:r>
              <a:rPr lang="es-PE" sz="2200" dirty="0"/>
              <a:t>fiscales para Gobiernos Regionales y Locales (articulo </a:t>
            </a:r>
            <a:r>
              <a:rPr lang="es-PE" sz="2200" dirty="0" smtClean="0"/>
              <a:t>7 </a:t>
            </a:r>
            <a:r>
              <a:rPr lang="es-PE" sz="2200" dirty="0"/>
              <a:t>de la Ley N° </a:t>
            </a:r>
            <a:r>
              <a:rPr lang="es-PE" sz="2200" dirty="0" smtClean="0"/>
              <a:t>30099)</a:t>
            </a:r>
            <a:endParaRPr lang="es-PE" sz="2200" dirty="0"/>
          </a:p>
        </p:txBody>
      </p:sp>
    </p:spTree>
    <p:extLst>
      <p:ext uri="{BB962C8B-B14F-4D97-AF65-F5344CB8AC3E}">
        <p14:creationId xmlns:p14="http://schemas.microsoft.com/office/powerpoint/2010/main" val="16597279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CuadroTexto"/>
          <p:cNvSpPr txBox="1"/>
          <p:nvPr/>
        </p:nvSpPr>
        <p:spPr>
          <a:xfrm>
            <a:off x="497713" y="289370"/>
            <a:ext cx="8102280" cy="461665"/>
          </a:xfrm>
          <a:prstGeom prst="rect">
            <a:avLst/>
          </a:prstGeom>
          <a:noFill/>
        </p:spPr>
        <p:txBody>
          <a:bodyPr wrap="square" rtlCol="0">
            <a:spAutoFit/>
          </a:bodyPr>
          <a:lstStyle>
            <a:defPPr>
              <a:defRPr lang="es-ES"/>
            </a:defPPr>
            <a:lvl1pPr algn="just">
              <a:defRPr sz="2400">
                <a:latin typeface="Arial" pitchFamily="34" charset="0"/>
                <a:cs typeface="Arial" pitchFamily="34" charset="0"/>
              </a:defRPr>
            </a:lvl1pPr>
          </a:lstStyle>
          <a:p>
            <a:pPr marL="457200" indent="-457200" algn="l"/>
            <a:r>
              <a:rPr lang="es-ES" b="1" dirty="0" smtClean="0">
                <a:solidFill>
                  <a:srgbClr val="C00000"/>
                </a:solidFill>
                <a:latin typeface="+mn-lt"/>
                <a:cs typeface="+mn-cs"/>
              </a:rPr>
              <a:t>a) </a:t>
            </a:r>
            <a:r>
              <a:rPr lang="es-PE" b="1" dirty="0">
                <a:solidFill>
                  <a:srgbClr val="C00000"/>
                </a:solidFill>
                <a:latin typeface="+mn-lt"/>
                <a:cs typeface="+mn-cs"/>
              </a:rPr>
              <a:t>Regla del saldo de deuda</a:t>
            </a:r>
          </a:p>
        </p:txBody>
      </p:sp>
      <p:cxnSp>
        <p:nvCxnSpPr>
          <p:cNvPr id="9" name="4 Conector recto"/>
          <p:cNvCxnSpPr/>
          <p:nvPr/>
        </p:nvCxnSpPr>
        <p:spPr>
          <a:xfrm flipV="1">
            <a:off x="3622387" y="1595872"/>
            <a:ext cx="4068000" cy="0"/>
          </a:xfrm>
          <a:prstGeom prst="line">
            <a:avLst/>
          </a:prstGeom>
        </p:spPr>
        <p:style>
          <a:lnRef idx="3">
            <a:schemeClr val="accent2"/>
          </a:lnRef>
          <a:fillRef idx="0">
            <a:schemeClr val="accent2"/>
          </a:fillRef>
          <a:effectRef idx="2">
            <a:schemeClr val="accent2"/>
          </a:effectRef>
          <a:fontRef idx="minor">
            <a:schemeClr val="tx1"/>
          </a:fontRef>
        </p:style>
      </p:cxnSp>
      <p:sp>
        <p:nvSpPr>
          <p:cNvPr id="10" name="13 CuadroTexto"/>
          <p:cNvSpPr txBox="1"/>
          <p:nvPr/>
        </p:nvSpPr>
        <p:spPr>
          <a:xfrm>
            <a:off x="3327299" y="1657466"/>
            <a:ext cx="4420715" cy="507831"/>
          </a:xfrm>
          <a:prstGeom prst="rect">
            <a:avLst/>
          </a:prstGeom>
          <a:noFill/>
        </p:spPr>
        <p:txBody>
          <a:bodyPr wrap="square" rtlCol="0">
            <a:spAutoFit/>
          </a:bodyPr>
          <a:lstStyle/>
          <a:p>
            <a:pPr algn="ctr"/>
            <a:r>
              <a:rPr lang="es-PE" sz="1350" b="1" dirty="0">
                <a:solidFill>
                  <a:schemeClr val="accent1">
                    <a:lumMod val="50000"/>
                  </a:schemeClr>
                </a:solidFill>
                <a:cs typeface="Arial" panose="020B0604020202020204" pitchFamily="34" charset="0"/>
              </a:rPr>
              <a:t>PROMEDIO DE INGRESOS CORRIENTES TOTALES</a:t>
            </a:r>
          </a:p>
          <a:p>
            <a:pPr algn="ctr"/>
            <a:r>
              <a:rPr lang="es-PE" sz="1350" dirty="0">
                <a:solidFill>
                  <a:schemeClr val="accent1">
                    <a:lumMod val="50000"/>
                  </a:schemeClr>
                </a:solidFill>
                <a:cs typeface="Arial" panose="020B0604020202020204" pitchFamily="34" charset="0"/>
              </a:rPr>
              <a:t>(año t, t-3)</a:t>
            </a:r>
          </a:p>
        </p:txBody>
      </p:sp>
      <p:sp>
        <p:nvSpPr>
          <p:cNvPr id="11" name="15 CuadroTexto"/>
          <p:cNvSpPr txBox="1"/>
          <p:nvPr/>
        </p:nvSpPr>
        <p:spPr>
          <a:xfrm>
            <a:off x="7653386" y="1373423"/>
            <a:ext cx="941812" cy="553998"/>
          </a:xfrm>
          <a:prstGeom prst="rect">
            <a:avLst/>
          </a:prstGeom>
          <a:noFill/>
        </p:spPr>
        <p:txBody>
          <a:bodyPr wrap="square" rtlCol="0">
            <a:spAutoFit/>
          </a:bodyPr>
          <a:lstStyle/>
          <a:p>
            <a:pPr algn="ctr"/>
            <a:r>
              <a:rPr lang="es-PE" sz="1500" b="1" u="heavy" dirty="0" smtClean="0"/>
              <a:t>&lt;</a:t>
            </a:r>
            <a:r>
              <a:rPr lang="es-PE" sz="1500" dirty="0" smtClean="0"/>
              <a:t>  100</a:t>
            </a:r>
            <a:r>
              <a:rPr lang="es-PE" sz="1500" dirty="0"/>
              <a:t>%</a:t>
            </a:r>
          </a:p>
          <a:p>
            <a:pPr algn="ctr"/>
            <a:endParaRPr lang="es-PE" sz="1500" b="1" u="heavy" dirty="0"/>
          </a:p>
        </p:txBody>
      </p:sp>
      <p:graphicFrame>
        <p:nvGraphicFramePr>
          <p:cNvPr id="13" name="6 Tabla"/>
          <p:cNvGraphicFramePr>
            <a:graphicFrameLocks noGrp="1"/>
          </p:cNvGraphicFramePr>
          <p:nvPr>
            <p:extLst>
              <p:ext uri="{D42A27DB-BD31-4B8C-83A1-F6EECF244321}">
                <p14:modId xmlns:p14="http://schemas.microsoft.com/office/powerpoint/2010/main" val="4169648814"/>
              </p:ext>
            </p:extLst>
          </p:nvPr>
        </p:nvGraphicFramePr>
        <p:xfrm>
          <a:off x="3614853" y="2379289"/>
          <a:ext cx="2413610" cy="812208"/>
        </p:xfrm>
        <a:graphic>
          <a:graphicData uri="http://schemas.openxmlformats.org/drawingml/2006/table">
            <a:tbl>
              <a:tblPr firstRow="1" bandRow="1">
                <a:tableStyleId>{F5AB1C69-6EDB-4FF4-983F-18BD219EF322}</a:tableStyleId>
              </a:tblPr>
              <a:tblGrid>
                <a:gridCol w="1616903"/>
                <a:gridCol w="796707"/>
              </a:tblGrid>
              <a:tr h="406104">
                <a:tc>
                  <a:txBody>
                    <a:bodyPr/>
                    <a:lstStyle/>
                    <a:p>
                      <a:pPr algn="ctr"/>
                      <a:endParaRPr lang="es-ES" sz="1100" dirty="0">
                        <a:solidFill>
                          <a:schemeClr val="tx1"/>
                        </a:solidFill>
                      </a:endParaRPr>
                    </a:p>
                  </a:txBody>
                  <a:tcPr marL="68580" marR="68580" marT="34290" marB="34290" anchor="ctr"/>
                </a:tc>
                <a:tc>
                  <a:txBody>
                    <a:bodyPr/>
                    <a:lstStyle/>
                    <a:p>
                      <a:pPr algn="ctr"/>
                      <a:r>
                        <a:rPr lang="es-ES" sz="1100" dirty="0" smtClean="0">
                          <a:solidFill>
                            <a:schemeClr val="tx1"/>
                          </a:solidFill>
                          <a:latin typeface="Book Antiqua" panose="02040602050305030304" pitchFamily="18" charset="0"/>
                        </a:rPr>
                        <a:t>Año</a:t>
                      </a:r>
                      <a:r>
                        <a:rPr lang="es-ES" sz="1100" baseline="0" dirty="0" smtClean="0">
                          <a:solidFill>
                            <a:schemeClr val="tx1"/>
                          </a:solidFill>
                          <a:latin typeface="Book Antiqua" panose="02040602050305030304" pitchFamily="18" charset="0"/>
                        </a:rPr>
                        <a:t> 2015 </a:t>
                      </a:r>
                    </a:p>
                    <a:p>
                      <a:pPr algn="ctr"/>
                      <a:r>
                        <a:rPr lang="es-ES" sz="1100" baseline="0" dirty="0" smtClean="0">
                          <a:solidFill>
                            <a:schemeClr val="tx1"/>
                          </a:solidFill>
                          <a:latin typeface="Book Antiqua" panose="02040602050305030304" pitchFamily="18" charset="0"/>
                        </a:rPr>
                        <a:t>(año t)</a:t>
                      </a:r>
                      <a:endParaRPr lang="es-ES" sz="1100" dirty="0">
                        <a:solidFill>
                          <a:schemeClr val="tx1"/>
                        </a:solidFill>
                        <a:latin typeface="Book Antiqua" panose="02040602050305030304" pitchFamily="18" charset="0"/>
                      </a:endParaRPr>
                    </a:p>
                  </a:txBody>
                  <a:tcPr marL="68580" marR="68580" marT="34290" marB="34290" anchor="ctr"/>
                </a:tc>
              </a:tr>
              <a:tr h="406104">
                <a:tc>
                  <a:txBody>
                    <a:bodyPr/>
                    <a:lstStyle/>
                    <a:p>
                      <a:pPr algn="ctr"/>
                      <a:r>
                        <a:rPr lang="es-ES" sz="1100" b="1" dirty="0" smtClean="0"/>
                        <a:t>SALDO DE DEUDA TOTAL</a:t>
                      </a:r>
                    </a:p>
                  </a:txBody>
                  <a:tcPr marL="68580" marR="68580" marT="34290" marB="34290" anchor="ctr">
                    <a:solidFill>
                      <a:schemeClr val="bg2">
                        <a:lumMod val="75000"/>
                      </a:schemeClr>
                    </a:solidFill>
                  </a:tcPr>
                </a:tc>
                <a:tc>
                  <a:txBody>
                    <a:bodyPr/>
                    <a:lstStyle/>
                    <a:p>
                      <a:pPr algn="ctr"/>
                      <a:r>
                        <a:rPr lang="es-PE" sz="1100" b="1" dirty="0" smtClean="0">
                          <a:latin typeface="Book Antiqua" panose="02040602050305030304" pitchFamily="18" charset="0"/>
                        </a:rPr>
                        <a:t>80</a:t>
                      </a:r>
                      <a:endParaRPr lang="es-PE" sz="1100" b="1" dirty="0">
                        <a:latin typeface="Book Antiqua" panose="02040602050305030304" pitchFamily="18" charset="0"/>
                      </a:endParaRPr>
                    </a:p>
                  </a:txBody>
                  <a:tcPr marL="68580" marR="68580" marT="34290" marB="34290" anchor="ctr">
                    <a:solidFill>
                      <a:schemeClr val="bg2">
                        <a:lumMod val="75000"/>
                      </a:schemeClr>
                    </a:solidFill>
                  </a:tcPr>
                </a:tc>
              </a:tr>
            </a:tbl>
          </a:graphicData>
        </a:graphic>
      </p:graphicFrame>
      <p:graphicFrame>
        <p:nvGraphicFramePr>
          <p:cNvPr id="14" name="6 Tabla"/>
          <p:cNvGraphicFramePr>
            <a:graphicFrameLocks noGrp="1"/>
          </p:cNvGraphicFramePr>
          <p:nvPr>
            <p:extLst>
              <p:ext uri="{D42A27DB-BD31-4B8C-83A1-F6EECF244321}">
                <p14:modId xmlns:p14="http://schemas.microsoft.com/office/powerpoint/2010/main" val="1371373412"/>
              </p:ext>
            </p:extLst>
          </p:nvPr>
        </p:nvGraphicFramePr>
        <p:xfrm>
          <a:off x="1940387" y="3370710"/>
          <a:ext cx="5512481" cy="828950"/>
        </p:xfrm>
        <a:graphic>
          <a:graphicData uri="http://schemas.openxmlformats.org/drawingml/2006/table">
            <a:tbl>
              <a:tblPr firstRow="1" bandRow="1">
                <a:tableStyleId>{5C22544A-7EE6-4342-B048-85BDC9FD1C3A}</a:tableStyleId>
              </a:tblPr>
              <a:tblGrid>
                <a:gridCol w="973090"/>
                <a:gridCol w="775237"/>
                <a:gridCol w="735276"/>
                <a:gridCol w="807206"/>
                <a:gridCol w="828220"/>
                <a:gridCol w="1393452"/>
              </a:tblGrid>
              <a:tr h="388620">
                <a:tc>
                  <a:txBody>
                    <a:bodyPr/>
                    <a:lstStyle/>
                    <a:p>
                      <a:pPr algn="ctr"/>
                      <a:endParaRPr lang="es-PE" sz="1100" dirty="0" smtClean="0">
                        <a:solidFill>
                          <a:schemeClr val="tx1"/>
                        </a:solidFill>
                        <a:latin typeface="Book Antiqua" panose="02040602050305030304" pitchFamily="18" charset="0"/>
                      </a:endParaRPr>
                    </a:p>
                  </a:txBody>
                  <a:tcPr marL="68580" marR="68580" marT="34290" marB="34290" anchor="ctr"/>
                </a:tc>
                <a:tc>
                  <a:txBody>
                    <a:bodyPr/>
                    <a:lstStyle/>
                    <a:p>
                      <a:pPr algn="ctr"/>
                      <a:r>
                        <a:rPr lang="es-PE" sz="1100" dirty="0" smtClean="0">
                          <a:solidFill>
                            <a:schemeClr val="bg1"/>
                          </a:solidFill>
                          <a:latin typeface="Book Antiqua" panose="02040602050305030304" pitchFamily="18" charset="0"/>
                        </a:rPr>
                        <a:t>Año 2012</a:t>
                      </a:r>
                    </a:p>
                    <a:p>
                      <a:pPr algn="ctr"/>
                      <a:r>
                        <a:rPr lang="es-PE" sz="1100" dirty="0" smtClean="0">
                          <a:solidFill>
                            <a:schemeClr val="bg1"/>
                          </a:solidFill>
                          <a:latin typeface="Book Antiqua" panose="02040602050305030304" pitchFamily="18" charset="0"/>
                        </a:rPr>
                        <a:t>(</a:t>
                      </a:r>
                      <a:r>
                        <a:rPr lang="es-PE" sz="1100" baseline="0" dirty="0" smtClean="0">
                          <a:solidFill>
                            <a:schemeClr val="bg1"/>
                          </a:solidFill>
                          <a:latin typeface="Book Antiqua" panose="02040602050305030304" pitchFamily="18" charset="0"/>
                        </a:rPr>
                        <a:t>t-3)</a:t>
                      </a:r>
                      <a:endParaRPr lang="es-PE" sz="1100" dirty="0">
                        <a:solidFill>
                          <a:schemeClr val="bg1"/>
                        </a:solidFill>
                        <a:latin typeface="Book Antiqua" panose="02040602050305030304" pitchFamily="18" charset="0"/>
                      </a:endParaRPr>
                    </a:p>
                  </a:txBody>
                  <a:tcPr marL="68580" marR="68580" marT="34290" marB="34290" anchor="ctr"/>
                </a:tc>
                <a:tc>
                  <a:txBody>
                    <a:bodyPr/>
                    <a:lstStyle/>
                    <a:p>
                      <a:pPr algn="ctr"/>
                      <a:r>
                        <a:rPr lang="es-ES" sz="1100" dirty="0" smtClean="0">
                          <a:solidFill>
                            <a:schemeClr val="bg1"/>
                          </a:solidFill>
                          <a:latin typeface="Book Antiqua" panose="02040602050305030304" pitchFamily="18" charset="0"/>
                        </a:rPr>
                        <a:t>Año 2013</a:t>
                      </a:r>
                    </a:p>
                    <a:p>
                      <a:pPr marL="0" marR="0" indent="0" algn="ctr" defTabSz="914400" rtl="0" eaLnBrk="1" fontAlgn="auto" latinLnBrk="0" hangingPunct="1">
                        <a:lnSpc>
                          <a:spcPct val="100000"/>
                        </a:lnSpc>
                        <a:spcBef>
                          <a:spcPts val="0"/>
                        </a:spcBef>
                        <a:spcAft>
                          <a:spcPts val="0"/>
                        </a:spcAft>
                        <a:buClrTx/>
                        <a:buSzTx/>
                        <a:buFontTx/>
                        <a:buNone/>
                        <a:tabLst/>
                        <a:defRPr/>
                      </a:pPr>
                      <a:r>
                        <a:rPr lang="es-PE" sz="1100" dirty="0" smtClean="0">
                          <a:solidFill>
                            <a:schemeClr val="bg1"/>
                          </a:solidFill>
                          <a:latin typeface="Book Antiqua" panose="02040602050305030304" pitchFamily="18" charset="0"/>
                        </a:rPr>
                        <a:t>(</a:t>
                      </a:r>
                      <a:r>
                        <a:rPr lang="es-PE" sz="1100" baseline="0" dirty="0" smtClean="0">
                          <a:solidFill>
                            <a:schemeClr val="bg1"/>
                          </a:solidFill>
                          <a:latin typeface="Book Antiqua" panose="02040602050305030304" pitchFamily="18" charset="0"/>
                        </a:rPr>
                        <a:t>t-2)</a:t>
                      </a:r>
                      <a:endParaRPr lang="es-PE" sz="1100" dirty="0" smtClean="0">
                        <a:solidFill>
                          <a:schemeClr val="bg1"/>
                        </a:solidFill>
                        <a:latin typeface="Book Antiqua" panose="02040602050305030304" pitchFamily="18" charset="0"/>
                      </a:endParaRPr>
                    </a:p>
                  </a:txBody>
                  <a:tcPr marL="68580" marR="68580" marT="34290" marB="34290" anchor="ctr"/>
                </a:tc>
                <a:tc>
                  <a:txBody>
                    <a:bodyPr/>
                    <a:lstStyle/>
                    <a:p>
                      <a:pPr algn="ctr"/>
                      <a:r>
                        <a:rPr lang="es-ES" sz="1100" dirty="0" smtClean="0">
                          <a:solidFill>
                            <a:schemeClr val="bg1"/>
                          </a:solidFill>
                          <a:latin typeface="Book Antiqua" panose="02040602050305030304" pitchFamily="18" charset="0"/>
                        </a:rPr>
                        <a:t>Año 2014</a:t>
                      </a:r>
                    </a:p>
                    <a:p>
                      <a:pPr marL="0" marR="0" indent="0" algn="ctr" defTabSz="914400" rtl="0" eaLnBrk="1" fontAlgn="auto" latinLnBrk="0" hangingPunct="1">
                        <a:lnSpc>
                          <a:spcPct val="100000"/>
                        </a:lnSpc>
                        <a:spcBef>
                          <a:spcPts val="0"/>
                        </a:spcBef>
                        <a:spcAft>
                          <a:spcPts val="0"/>
                        </a:spcAft>
                        <a:buClrTx/>
                        <a:buSzTx/>
                        <a:buFontTx/>
                        <a:buNone/>
                        <a:tabLst/>
                        <a:defRPr/>
                      </a:pPr>
                      <a:r>
                        <a:rPr lang="es-PE" sz="1100" dirty="0" smtClean="0">
                          <a:solidFill>
                            <a:schemeClr val="bg1"/>
                          </a:solidFill>
                          <a:latin typeface="Book Antiqua" panose="02040602050305030304" pitchFamily="18" charset="0"/>
                        </a:rPr>
                        <a:t>(</a:t>
                      </a:r>
                      <a:r>
                        <a:rPr lang="es-PE" sz="1100" baseline="0" dirty="0" smtClean="0">
                          <a:solidFill>
                            <a:schemeClr val="bg1"/>
                          </a:solidFill>
                          <a:latin typeface="Book Antiqua" panose="02040602050305030304" pitchFamily="18" charset="0"/>
                        </a:rPr>
                        <a:t>t-1)</a:t>
                      </a:r>
                      <a:endParaRPr lang="es-PE" sz="1100" dirty="0" smtClean="0">
                        <a:solidFill>
                          <a:schemeClr val="bg1"/>
                        </a:solidFill>
                        <a:latin typeface="Book Antiqua" panose="02040602050305030304" pitchFamily="18" charset="0"/>
                      </a:endParaRPr>
                    </a:p>
                  </a:txBody>
                  <a:tcPr marL="68580" marR="68580" marT="34290" marB="34290" anchor="ctr"/>
                </a:tc>
                <a:tc>
                  <a:txBody>
                    <a:bodyPr/>
                    <a:lstStyle/>
                    <a:p>
                      <a:pPr algn="ctr"/>
                      <a:r>
                        <a:rPr lang="es-ES" sz="1100" dirty="0" smtClean="0">
                          <a:solidFill>
                            <a:schemeClr val="bg1"/>
                          </a:solidFill>
                          <a:latin typeface="Book Antiqua" panose="02040602050305030304" pitchFamily="18" charset="0"/>
                        </a:rPr>
                        <a:t>Año</a:t>
                      </a:r>
                      <a:r>
                        <a:rPr lang="es-ES" sz="1100" baseline="0" dirty="0" smtClean="0">
                          <a:solidFill>
                            <a:schemeClr val="bg1"/>
                          </a:solidFill>
                          <a:latin typeface="Book Antiqua" panose="02040602050305030304" pitchFamily="18" charset="0"/>
                        </a:rPr>
                        <a:t> 2015</a:t>
                      </a:r>
                    </a:p>
                    <a:p>
                      <a:pPr marL="0" marR="0" indent="0" algn="ctr" defTabSz="914400" rtl="0" eaLnBrk="1" fontAlgn="auto" latinLnBrk="0" hangingPunct="1">
                        <a:lnSpc>
                          <a:spcPct val="100000"/>
                        </a:lnSpc>
                        <a:spcBef>
                          <a:spcPts val="0"/>
                        </a:spcBef>
                        <a:spcAft>
                          <a:spcPts val="0"/>
                        </a:spcAft>
                        <a:buClrTx/>
                        <a:buSzTx/>
                        <a:buFontTx/>
                        <a:buNone/>
                        <a:tabLst/>
                        <a:defRPr/>
                      </a:pPr>
                      <a:r>
                        <a:rPr lang="es-PE" sz="1100" dirty="0" smtClean="0">
                          <a:solidFill>
                            <a:schemeClr val="bg1"/>
                          </a:solidFill>
                          <a:latin typeface="Book Antiqua" panose="02040602050305030304" pitchFamily="18" charset="0"/>
                        </a:rPr>
                        <a:t>(</a:t>
                      </a:r>
                      <a:r>
                        <a:rPr lang="es-PE" sz="1100" baseline="0" dirty="0" smtClean="0">
                          <a:solidFill>
                            <a:schemeClr val="bg1"/>
                          </a:solidFill>
                          <a:latin typeface="Book Antiqua" panose="02040602050305030304" pitchFamily="18" charset="0"/>
                        </a:rPr>
                        <a:t>t)</a:t>
                      </a:r>
                      <a:endParaRPr lang="es-PE" sz="1100" dirty="0" smtClean="0">
                        <a:solidFill>
                          <a:schemeClr val="bg1"/>
                        </a:solidFill>
                        <a:latin typeface="Book Antiqua" panose="02040602050305030304" pitchFamily="18" charset="0"/>
                      </a:endParaRPr>
                    </a:p>
                  </a:txBody>
                  <a:tcPr marL="68580" marR="68580" marT="34290" marB="34290" anchor="ctr"/>
                </a:tc>
                <a:tc>
                  <a:txBody>
                    <a:bodyPr/>
                    <a:lstStyle/>
                    <a:p>
                      <a:pPr algn="ctr"/>
                      <a:r>
                        <a:rPr lang="es-ES" sz="1100" b="1" dirty="0" smtClean="0">
                          <a:solidFill>
                            <a:schemeClr val="bg1"/>
                          </a:solidFill>
                          <a:latin typeface="Book Antiqua" panose="02040602050305030304" pitchFamily="18" charset="0"/>
                        </a:rPr>
                        <a:t>PROM. IC</a:t>
                      </a:r>
                      <a:r>
                        <a:rPr lang="es-ES" sz="1100" b="1" baseline="0" dirty="0" smtClean="0">
                          <a:solidFill>
                            <a:schemeClr val="bg1"/>
                          </a:solidFill>
                          <a:latin typeface="Book Antiqua" panose="02040602050305030304" pitchFamily="18" charset="0"/>
                        </a:rPr>
                        <a:t>T</a:t>
                      </a:r>
                    </a:p>
                    <a:p>
                      <a:pPr marL="0" marR="0" indent="0" algn="ctr" defTabSz="914400" rtl="0" eaLnBrk="1" fontAlgn="auto" latinLnBrk="0" hangingPunct="1">
                        <a:lnSpc>
                          <a:spcPct val="100000"/>
                        </a:lnSpc>
                        <a:spcBef>
                          <a:spcPts val="0"/>
                        </a:spcBef>
                        <a:spcAft>
                          <a:spcPts val="0"/>
                        </a:spcAft>
                        <a:buClrTx/>
                        <a:buSzTx/>
                        <a:buFontTx/>
                        <a:buNone/>
                        <a:tabLst/>
                        <a:defRPr/>
                      </a:pPr>
                      <a:r>
                        <a:rPr lang="es-PE" sz="1100" dirty="0" smtClean="0">
                          <a:solidFill>
                            <a:schemeClr val="bg1"/>
                          </a:solidFill>
                          <a:latin typeface="Book Antiqua" panose="02040602050305030304" pitchFamily="18" charset="0"/>
                        </a:rPr>
                        <a:t>(2012, 2015)</a:t>
                      </a:r>
                      <a:endParaRPr lang="es-ES" sz="1100" b="1" dirty="0" smtClean="0">
                        <a:solidFill>
                          <a:schemeClr val="bg1"/>
                        </a:solidFill>
                        <a:latin typeface="Book Antiqua" panose="02040602050305030304" pitchFamily="18" charset="0"/>
                      </a:endParaRPr>
                    </a:p>
                  </a:txBody>
                  <a:tcPr marL="68580" marR="68580" marT="34290" marB="34290" anchor="ctr">
                    <a:solidFill>
                      <a:schemeClr val="accent1">
                        <a:lumMod val="75000"/>
                      </a:schemeClr>
                    </a:solidFill>
                  </a:tcPr>
                </a:tc>
              </a:tr>
              <a:tr h="425090">
                <a:tc>
                  <a:txBody>
                    <a:bodyPr/>
                    <a:lstStyle/>
                    <a:p>
                      <a:pPr algn="ctr"/>
                      <a:r>
                        <a:rPr lang="es-ES" sz="900" b="1" dirty="0" smtClean="0">
                          <a:latin typeface="Book Antiqua" panose="02040602050305030304" pitchFamily="18" charset="0"/>
                        </a:rPr>
                        <a:t>INGRESOS</a:t>
                      </a:r>
                    </a:p>
                    <a:p>
                      <a:pPr algn="ctr"/>
                      <a:r>
                        <a:rPr lang="es-ES" sz="900" b="1" baseline="0" dirty="0" smtClean="0">
                          <a:latin typeface="Book Antiqua" panose="02040602050305030304" pitchFamily="18" charset="0"/>
                        </a:rPr>
                        <a:t> CORRIENTES</a:t>
                      </a:r>
                      <a:endParaRPr lang="es-ES" sz="900" b="1" dirty="0">
                        <a:latin typeface="Book Antiqua" panose="02040602050305030304" pitchFamily="18" charset="0"/>
                      </a:endParaRPr>
                    </a:p>
                  </a:txBody>
                  <a:tcPr marL="68580" marR="68580" marT="34290" marB="34290" anchor="ctr"/>
                </a:tc>
                <a:tc>
                  <a:txBody>
                    <a:bodyPr/>
                    <a:lstStyle/>
                    <a:p>
                      <a:pPr marL="0" algn="ctr" defTabSz="914400" rtl="0" eaLnBrk="1" fontAlgn="b" latinLnBrk="0" hangingPunct="1"/>
                      <a:r>
                        <a:rPr lang="es-PE" sz="1100" b="1" kern="1200" dirty="0" smtClean="0">
                          <a:solidFill>
                            <a:schemeClr val="dk1"/>
                          </a:solidFill>
                          <a:latin typeface="Book Antiqua" panose="02040602050305030304" pitchFamily="18" charset="0"/>
                          <a:ea typeface="+mn-ea"/>
                          <a:cs typeface="+mn-cs"/>
                        </a:rPr>
                        <a:t>107</a:t>
                      </a:r>
                      <a:endParaRPr lang="es-PE" sz="1100" b="1" kern="1200" dirty="0">
                        <a:solidFill>
                          <a:schemeClr val="dk1"/>
                        </a:solidFill>
                        <a:latin typeface="Book Antiqua" panose="02040602050305030304" pitchFamily="18" charset="0"/>
                        <a:ea typeface="+mn-ea"/>
                        <a:cs typeface="+mn-cs"/>
                      </a:endParaRPr>
                    </a:p>
                  </a:txBody>
                  <a:tcPr marL="0" marR="0" marT="0" marB="0" anchor="ctr"/>
                </a:tc>
                <a:tc>
                  <a:txBody>
                    <a:bodyPr/>
                    <a:lstStyle/>
                    <a:p>
                      <a:pPr marL="0" algn="ctr" defTabSz="914400" rtl="0" eaLnBrk="1" fontAlgn="b" latinLnBrk="0" hangingPunct="1"/>
                      <a:r>
                        <a:rPr lang="es-PE" sz="1100" b="1" kern="1200" dirty="0" smtClean="0">
                          <a:solidFill>
                            <a:schemeClr val="dk1"/>
                          </a:solidFill>
                          <a:latin typeface="Book Antiqua" panose="02040602050305030304" pitchFamily="18" charset="0"/>
                          <a:ea typeface="+mn-ea"/>
                          <a:cs typeface="+mn-cs"/>
                        </a:rPr>
                        <a:t>92</a:t>
                      </a:r>
                      <a:endParaRPr lang="es-PE" sz="1100" b="1" kern="1200" dirty="0">
                        <a:solidFill>
                          <a:schemeClr val="dk1"/>
                        </a:solidFill>
                        <a:latin typeface="Book Antiqua" panose="02040602050305030304" pitchFamily="18" charset="0"/>
                        <a:ea typeface="+mn-ea"/>
                        <a:cs typeface="+mn-cs"/>
                      </a:endParaRPr>
                    </a:p>
                  </a:txBody>
                  <a:tcPr marL="0" marR="0" marT="0" marB="0" anchor="ctr"/>
                </a:tc>
                <a:tc>
                  <a:txBody>
                    <a:bodyPr/>
                    <a:lstStyle/>
                    <a:p>
                      <a:pPr marL="0" algn="ctr" defTabSz="914400" rtl="0" eaLnBrk="1" fontAlgn="b" latinLnBrk="0" hangingPunct="1"/>
                      <a:r>
                        <a:rPr lang="es-PE" sz="1100" b="1" kern="1200" dirty="0" smtClean="0">
                          <a:solidFill>
                            <a:schemeClr val="dk1"/>
                          </a:solidFill>
                          <a:latin typeface="Book Antiqua" panose="02040602050305030304" pitchFamily="18" charset="0"/>
                          <a:ea typeface="+mn-ea"/>
                          <a:cs typeface="+mn-cs"/>
                        </a:rPr>
                        <a:t>103</a:t>
                      </a:r>
                      <a:endParaRPr lang="es-PE" sz="1100" b="1" kern="1200" dirty="0">
                        <a:solidFill>
                          <a:schemeClr val="dk1"/>
                        </a:solidFill>
                        <a:latin typeface="Book Antiqua" panose="02040602050305030304" pitchFamily="18" charset="0"/>
                        <a:ea typeface="+mn-ea"/>
                        <a:cs typeface="+mn-cs"/>
                      </a:endParaRPr>
                    </a:p>
                  </a:txBody>
                  <a:tcPr marL="0" marR="0" marT="0" marB="0" anchor="ctr"/>
                </a:tc>
                <a:tc>
                  <a:txBody>
                    <a:bodyPr/>
                    <a:lstStyle/>
                    <a:p>
                      <a:pPr marL="0" algn="ctr" defTabSz="914400" rtl="0" eaLnBrk="1" fontAlgn="b" latinLnBrk="0" hangingPunct="1"/>
                      <a:r>
                        <a:rPr lang="es-PE" sz="1100" b="1" kern="1200" dirty="0" smtClean="0">
                          <a:solidFill>
                            <a:schemeClr val="dk1"/>
                          </a:solidFill>
                          <a:latin typeface="Book Antiqua" panose="02040602050305030304" pitchFamily="18" charset="0"/>
                          <a:ea typeface="+mn-ea"/>
                          <a:cs typeface="+mn-cs"/>
                        </a:rPr>
                        <a:t>98</a:t>
                      </a:r>
                    </a:p>
                  </a:txBody>
                  <a:tcPr marL="0" marR="0" marT="0" marB="0" anchor="ctr"/>
                </a:tc>
                <a:tc>
                  <a:txBody>
                    <a:bodyPr/>
                    <a:lstStyle/>
                    <a:p>
                      <a:pPr algn="ctr"/>
                      <a:r>
                        <a:rPr lang="es-PE" sz="1100" b="1" kern="1200" dirty="0" smtClean="0">
                          <a:solidFill>
                            <a:schemeClr val="dk1"/>
                          </a:solidFill>
                          <a:latin typeface="Book Antiqua" panose="02040602050305030304" pitchFamily="18" charset="0"/>
                          <a:ea typeface="+mn-ea"/>
                          <a:cs typeface="+mn-cs"/>
                        </a:rPr>
                        <a:t>100</a:t>
                      </a:r>
                      <a:endParaRPr lang="es-PE" sz="1100" b="1" kern="1200" dirty="0">
                        <a:solidFill>
                          <a:schemeClr val="dk1"/>
                        </a:solidFill>
                        <a:latin typeface="Book Antiqua" panose="02040602050305030304" pitchFamily="18" charset="0"/>
                        <a:ea typeface="+mn-ea"/>
                        <a:cs typeface="+mn-cs"/>
                      </a:endParaRPr>
                    </a:p>
                  </a:txBody>
                  <a:tcPr marL="68580" marR="68580" marT="34290" marB="34290" anchor="ctr">
                    <a:solidFill>
                      <a:schemeClr val="accent1">
                        <a:lumMod val="75000"/>
                      </a:schemeClr>
                    </a:solidFill>
                  </a:tcPr>
                </a:tc>
              </a:tr>
            </a:tbl>
          </a:graphicData>
        </a:graphic>
      </p:graphicFrame>
      <p:sp>
        <p:nvSpPr>
          <p:cNvPr id="15" name="2 CuadroTexto"/>
          <p:cNvSpPr txBox="1"/>
          <p:nvPr/>
        </p:nvSpPr>
        <p:spPr>
          <a:xfrm>
            <a:off x="1619429" y="4675060"/>
            <a:ext cx="3609710" cy="300082"/>
          </a:xfrm>
          <a:prstGeom prst="rect">
            <a:avLst/>
          </a:prstGeom>
          <a:noFill/>
        </p:spPr>
        <p:txBody>
          <a:bodyPr wrap="square" rtlCol="0">
            <a:spAutoFit/>
          </a:bodyPr>
          <a:lstStyle/>
          <a:p>
            <a:pPr algn="ctr"/>
            <a:r>
              <a:rPr lang="es-PE" sz="1350" b="1" dirty="0">
                <a:cs typeface="Arial" panose="020B0604020202020204" pitchFamily="34" charset="0"/>
              </a:rPr>
              <a:t>SALDO DE DEUDA TOTAL 2015 </a:t>
            </a:r>
          </a:p>
        </p:txBody>
      </p:sp>
      <p:cxnSp>
        <p:nvCxnSpPr>
          <p:cNvPr id="16" name="4 Conector recto"/>
          <p:cNvCxnSpPr/>
          <p:nvPr/>
        </p:nvCxnSpPr>
        <p:spPr>
          <a:xfrm>
            <a:off x="5070774" y="4808964"/>
            <a:ext cx="470109" cy="1845"/>
          </a:xfrm>
          <a:prstGeom prst="line">
            <a:avLst/>
          </a:prstGeom>
        </p:spPr>
        <p:style>
          <a:lnRef idx="3">
            <a:schemeClr val="accent2"/>
          </a:lnRef>
          <a:fillRef idx="0">
            <a:schemeClr val="accent2"/>
          </a:fillRef>
          <a:effectRef idx="2">
            <a:schemeClr val="accent2"/>
          </a:effectRef>
          <a:fontRef idx="minor">
            <a:schemeClr val="tx1"/>
          </a:fontRef>
        </p:style>
      </p:cxnSp>
      <p:sp>
        <p:nvSpPr>
          <p:cNvPr id="17" name="17 CuadroTexto"/>
          <p:cNvSpPr txBox="1"/>
          <p:nvPr/>
        </p:nvSpPr>
        <p:spPr>
          <a:xfrm>
            <a:off x="5007406" y="4501716"/>
            <a:ext cx="579737" cy="323165"/>
          </a:xfrm>
          <a:prstGeom prst="rect">
            <a:avLst/>
          </a:prstGeom>
          <a:noFill/>
        </p:spPr>
        <p:txBody>
          <a:bodyPr wrap="square" rtlCol="0">
            <a:spAutoFit/>
          </a:bodyPr>
          <a:lstStyle/>
          <a:p>
            <a:pPr algn="ctr"/>
            <a:r>
              <a:rPr lang="es-PE" sz="1500" dirty="0"/>
              <a:t>80</a:t>
            </a:r>
          </a:p>
        </p:txBody>
      </p:sp>
      <p:sp>
        <p:nvSpPr>
          <p:cNvPr id="18" name="17 CuadroTexto"/>
          <p:cNvSpPr txBox="1"/>
          <p:nvPr/>
        </p:nvSpPr>
        <p:spPr>
          <a:xfrm>
            <a:off x="4983206" y="4824436"/>
            <a:ext cx="583460" cy="323165"/>
          </a:xfrm>
          <a:prstGeom prst="rect">
            <a:avLst/>
          </a:prstGeom>
          <a:noFill/>
        </p:spPr>
        <p:txBody>
          <a:bodyPr wrap="square" rtlCol="0">
            <a:spAutoFit/>
          </a:bodyPr>
          <a:lstStyle/>
          <a:p>
            <a:pPr algn="ctr"/>
            <a:r>
              <a:rPr lang="es-PE" sz="1500" dirty="0"/>
              <a:t>100</a:t>
            </a:r>
          </a:p>
        </p:txBody>
      </p:sp>
      <p:sp>
        <p:nvSpPr>
          <p:cNvPr id="19" name="15 CuadroTexto"/>
          <p:cNvSpPr txBox="1"/>
          <p:nvPr/>
        </p:nvSpPr>
        <p:spPr>
          <a:xfrm>
            <a:off x="4696628" y="4594893"/>
            <a:ext cx="428015" cy="438582"/>
          </a:xfrm>
          <a:prstGeom prst="rect">
            <a:avLst/>
          </a:prstGeom>
          <a:noFill/>
        </p:spPr>
        <p:txBody>
          <a:bodyPr wrap="square" rtlCol="0">
            <a:spAutoFit/>
          </a:bodyPr>
          <a:lstStyle/>
          <a:p>
            <a:pPr algn="ctr"/>
            <a:r>
              <a:rPr lang="es-PE" sz="2250" dirty="0"/>
              <a:t>=</a:t>
            </a:r>
          </a:p>
        </p:txBody>
      </p:sp>
      <p:sp>
        <p:nvSpPr>
          <p:cNvPr id="20" name="15 CuadroTexto"/>
          <p:cNvSpPr txBox="1"/>
          <p:nvPr/>
        </p:nvSpPr>
        <p:spPr>
          <a:xfrm>
            <a:off x="6028463" y="4632055"/>
            <a:ext cx="879993" cy="323165"/>
          </a:xfrm>
          <a:prstGeom prst="rect">
            <a:avLst/>
          </a:prstGeom>
          <a:noFill/>
        </p:spPr>
        <p:txBody>
          <a:bodyPr wrap="square" rtlCol="0">
            <a:spAutoFit/>
          </a:bodyPr>
          <a:lstStyle/>
          <a:p>
            <a:pPr algn="ctr"/>
            <a:r>
              <a:rPr lang="es-PE" sz="1500" u="heavy" dirty="0"/>
              <a:t>&lt;</a:t>
            </a:r>
          </a:p>
        </p:txBody>
      </p:sp>
      <p:sp>
        <p:nvSpPr>
          <p:cNvPr id="21" name="17 CuadroTexto"/>
          <p:cNvSpPr txBox="1"/>
          <p:nvPr/>
        </p:nvSpPr>
        <p:spPr>
          <a:xfrm>
            <a:off x="6496589" y="4657858"/>
            <a:ext cx="805684" cy="323165"/>
          </a:xfrm>
          <a:prstGeom prst="rect">
            <a:avLst/>
          </a:prstGeom>
          <a:noFill/>
        </p:spPr>
        <p:txBody>
          <a:bodyPr wrap="square" rtlCol="0">
            <a:spAutoFit/>
          </a:bodyPr>
          <a:lstStyle/>
          <a:p>
            <a:pPr algn="ctr"/>
            <a:r>
              <a:rPr lang="es-PE" sz="1500" dirty="0"/>
              <a:t>100%</a:t>
            </a:r>
          </a:p>
        </p:txBody>
      </p:sp>
      <p:sp>
        <p:nvSpPr>
          <p:cNvPr id="22" name="17 CuadroTexto"/>
          <p:cNvSpPr txBox="1"/>
          <p:nvPr/>
        </p:nvSpPr>
        <p:spPr>
          <a:xfrm>
            <a:off x="5717714" y="4651587"/>
            <a:ext cx="688035" cy="323165"/>
          </a:xfrm>
          <a:prstGeom prst="rect">
            <a:avLst/>
          </a:prstGeom>
          <a:noFill/>
        </p:spPr>
        <p:txBody>
          <a:bodyPr wrap="square" rtlCol="0">
            <a:spAutoFit/>
          </a:bodyPr>
          <a:lstStyle/>
          <a:p>
            <a:pPr algn="ctr"/>
            <a:r>
              <a:rPr lang="es-PE" sz="1500" dirty="0"/>
              <a:t>80%</a:t>
            </a:r>
          </a:p>
        </p:txBody>
      </p:sp>
      <p:sp>
        <p:nvSpPr>
          <p:cNvPr id="23" name="15 CuadroTexto"/>
          <p:cNvSpPr txBox="1"/>
          <p:nvPr/>
        </p:nvSpPr>
        <p:spPr>
          <a:xfrm>
            <a:off x="5488665" y="4588165"/>
            <a:ext cx="428015" cy="438582"/>
          </a:xfrm>
          <a:prstGeom prst="rect">
            <a:avLst/>
          </a:prstGeom>
          <a:noFill/>
        </p:spPr>
        <p:txBody>
          <a:bodyPr wrap="square" rtlCol="0">
            <a:spAutoFit/>
          </a:bodyPr>
          <a:lstStyle/>
          <a:p>
            <a:pPr algn="ctr"/>
            <a:r>
              <a:rPr lang="es-PE" sz="2250" dirty="0"/>
              <a:t>=</a:t>
            </a:r>
          </a:p>
        </p:txBody>
      </p:sp>
      <p:sp>
        <p:nvSpPr>
          <p:cNvPr id="25" name="Marcador de contenido 2"/>
          <p:cNvSpPr txBox="1">
            <a:spLocks/>
          </p:cNvSpPr>
          <p:nvPr/>
        </p:nvSpPr>
        <p:spPr>
          <a:xfrm>
            <a:off x="695665" y="5329625"/>
            <a:ext cx="8086172" cy="1070911"/>
          </a:xfrm>
          <a:prstGeom prst="rect">
            <a:avLst/>
          </a:prstGeom>
        </p:spPr>
        <p:txBody>
          <a:bodyPr vert="horz" lIns="0" tIns="34290" rIns="0" bIns="3429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spcBef>
                <a:spcPts val="225"/>
              </a:spcBef>
              <a:spcAft>
                <a:spcPts val="225"/>
              </a:spcAft>
              <a:buClrTx/>
              <a:buFont typeface="Wingdings" panose="05000000000000000000" pitchFamily="2" charset="2"/>
              <a:buChar char="§"/>
            </a:pPr>
            <a:r>
              <a:rPr lang="es-PE" sz="1600" b="1" dirty="0">
                <a:solidFill>
                  <a:schemeClr val="tx1"/>
                </a:solidFill>
              </a:rPr>
              <a:t>Saldo de Deuda Total:</a:t>
            </a:r>
            <a:r>
              <a:rPr lang="es-PE" sz="1600" dirty="0">
                <a:solidFill>
                  <a:schemeClr val="tx1"/>
                </a:solidFill>
              </a:rPr>
              <a:t> Es la suma del Saldo de Deuda, la Deuda Exigible y la Deuda Real</a:t>
            </a:r>
            <a:r>
              <a:rPr lang="es-PE" sz="1600" dirty="0" smtClean="0">
                <a:solidFill>
                  <a:schemeClr val="tx1"/>
                </a:solidFill>
              </a:rPr>
              <a:t>.</a:t>
            </a:r>
          </a:p>
          <a:p>
            <a:pPr>
              <a:spcBef>
                <a:spcPts val="225"/>
              </a:spcBef>
              <a:spcAft>
                <a:spcPts val="225"/>
              </a:spcAft>
              <a:buClrTx/>
              <a:buFont typeface="Wingdings" panose="05000000000000000000" pitchFamily="2" charset="2"/>
              <a:buChar char="§"/>
            </a:pPr>
            <a:endParaRPr lang="es-PE" sz="1600" dirty="0">
              <a:solidFill>
                <a:schemeClr val="tx1"/>
              </a:solidFill>
            </a:endParaRPr>
          </a:p>
          <a:p>
            <a:pPr>
              <a:spcBef>
                <a:spcPts val="225"/>
              </a:spcBef>
              <a:spcAft>
                <a:spcPts val="225"/>
              </a:spcAft>
              <a:buClrTx/>
              <a:buFont typeface="Wingdings" panose="05000000000000000000" pitchFamily="2" charset="2"/>
              <a:buChar char="§"/>
            </a:pPr>
            <a:r>
              <a:rPr lang="es-PE" sz="1600" b="1" dirty="0">
                <a:solidFill>
                  <a:schemeClr val="tx1"/>
                </a:solidFill>
              </a:rPr>
              <a:t>Ingresos Corrientes: </a:t>
            </a:r>
            <a:r>
              <a:rPr lang="es-PE" sz="1600" dirty="0">
                <a:solidFill>
                  <a:schemeClr val="tx1"/>
                </a:solidFill>
              </a:rPr>
              <a:t>Es la suma de los Ingresos Tributarios, Ingresos No Tributarios y Transferencias Corrientes.</a:t>
            </a:r>
          </a:p>
          <a:p>
            <a:pPr>
              <a:lnSpc>
                <a:spcPct val="100000"/>
              </a:lnSpc>
            </a:pPr>
            <a:endParaRPr lang="es-PE" sz="1200" dirty="0"/>
          </a:p>
          <a:p>
            <a:endParaRPr lang="es-PE" sz="1200" dirty="0"/>
          </a:p>
        </p:txBody>
      </p:sp>
      <p:sp>
        <p:nvSpPr>
          <p:cNvPr id="27" name="2 CuadroTexto"/>
          <p:cNvSpPr txBox="1"/>
          <p:nvPr/>
        </p:nvSpPr>
        <p:spPr>
          <a:xfrm>
            <a:off x="3723665" y="1127397"/>
            <a:ext cx="3609710" cy="507831"/>
          </a:xfrm>
          <a:prstGeom prst="rect">
            <a:avLst/>
          </a:prstGeom>
          <a:noFill/>
        </p:spPr>
        <p:txBody>
          <a:bodyPr wrap="square" rtlCol="0">
            <a:spAutoFit/>
          </a:bodyPr>
          <a:lstStyle/>
          <a:p>
            <a:pPr algn="ctr"/>
            <a:r>
              <a:rPr lang="es-PE" sz="1350" b="1" dirty="0">
                <a:solidFill>
                  <a:schemeClr val="accent3">
                    <a:lumMod val="75000"/>
                  </a:schemeClr>
                </a:solidFill>
                <a:cs typeface="Arial" panose="020B0604020202020204" pitchFamily="34" charset="0"/>
              </a:rPr>
              <a:t>SALDO DE DEUDA TOTAL</a:t>
            </a:r>
          </a:p>
          <a:p>
            <a:pPr algn="ctr"/>
            <a:r>
              <a:rPr lang="es-PE" sz="1350" dirty="0">
                <a:solidFill>
                  <a:schemeClr val="accent3">
                    <a:lumMod val="75000"/>
                  </a:schemeClr>
                </a:solidFill>
              </a:rPr>
              <a:t>(año t)</a:t>
            </a:r>
          </a:p>
        </p:txBody>
      </p:sp>
      <p:sp>
        <p:nvSpPr>
          <p:cNvPr id="43" name="Marcador de contenido 2"/>
          <p:cNvSpPr txBox="1">
            <a:spLocks/>
          </p:cNvSpPr>
          <p:nvPr/>
        </p:nvSpPr>
        <p:spPr>
          <a:xfrm>
            <a:off x="781990" y="1361255"/>
            <a:ext cx="2621664" cy="349944"/>
          </a:xfrm>
          <a:prstGeom prst="rect">
            <a:avLst/>
          </a:prstGeom>
          <a:ln>
            <a:solidFill>
              <a:schemeClr val="accent3">
                <a:lumMod val="75000"/>
              </a:schemeClr>
            </a:solidFill>
          </a:ln>
        </p:spPr>
        <p:txBody>
          <a:bodyPr vert="horz" lIns="0" tIns="34290" rIns="0" bIns="34290" rtlCol="0" anchor="ct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150876" lvl="1" indent="0">
              <a:buNone/>
            </a:pPr>
            <a:r>
              <a:rPr lang="es-PE" sz="1600" b="1" dirty="0">
                <a:solidFill>
                  <a:schemeClr val="tx1">
                    <a:lumMod val="65000"/>
                    <a:lumOff val="35000"/>
                  </a:schemeClr>
                </a:solidFill>
                <a:cs typeface="Arial" panose="020B0604020202020204" pitchFamily="34" charset="0"/>
              </a:rPr>
              <a:t>Regla del Saldo de </a:t>
            </a:r>
            <a:r>
              <a:rPr lang="es-PE" sz="1600" b="1" dirty="0" smtClean="0">
                <a:solidFill>
                  <a:schemeClr val="tx1">
                    <a:lumMod val="65000"/>
                    <a:lumOff val="35000"/>
                  </a:schemeClr>
                </a:solidFill>
                <a:cs typeface="Arial" panose="020B0604020202020204" pitchFamily="34" charset="0"/>
              </a:rPr>
              <a:t>Deuda:</a:t>
            </a:r>
            <a:endParaRPr lang="es-PE" sz="1600" b="1" dirty="0">
              <a:solidFill>
                <a:schemeClr val="tx1">
                  <a:lumMod val="65000"/>
                  <a:lumOff val="35000"/>
                </a:schemeClr>
              </a:solidFill>
              <a:cs typeface="Arial" panose="020B0604020202020204" pitchFamily="34" charset="0"/>
            </a:endParaRPr>
          </a:p>
        </p:txBody>
      </p:sp>
    </p:spTree>
    <p:extLst>
      <p:ext uri="{BB962C8B-B14F-4D97-AF65-F5344CB8AC3E}">
        <p14:creationId xmlns:p14="http://schemas.microsoft.com/office/powerpoint/2010/main" val="1401195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nodeType="withEffect">
                                  <p:stCondLst>
                                    <p:cond delay="0"/>
                                  </p:stCondLst>
                                  <p:childTnLst>
                                    <p:animEffect transition="out" filter="fade">
                                      <p:cBhvr>
                                        <p:cTn id="6" dur="1500" tmFilter="0, 0; .2, .5; .8, .5; 1, 0"/>
                                        <p:tgtEl>
                                          <p:spTgt spid="13"/>
                                        </p:tgtEl>
                                      </p:cBhvr>
                                    </p:animEffect>
                                    <p:animScale>
                                      <p:cBhvr>
                                        <p:cTn id="7" dur="750" autoRev="1" fill="hold"/>
                                        <p:tgtEl>
                                          <p:spTgt spid="13"/>
                                        </p:tgtEl>
                                      </p:cBhvr>
                                      <p:by x="105000" y="105000"/>
                                    </p:animScale>
                                  </p:childTnLst>
                                </p:cTn>
                              </p:par>
                              <p:par>
                                <p:cTn id="8" presetID="32" presetClass="emph" presetSubtype="0" fill="hold" nodeType="withEffect">
                                  <p:stCondLst>
                                    <p:cond delay="0"/>
                                  </p:stCondLst>
                                  <p:childTnLst>
                                    <p:animRot by="120000">
                                      <p:cBhvr>
                                        <p:cTn id="9" dur="100" fill="hold">
                                          <p:stCondLst>
                                            <p:cond delay="0"/>
                                          </p:stCondLst>
                                        </p:cTn>
                                        <p:tgtEl>
                                          <p:spTgt spid="14"/>
                                        </p:tgtEl>
                                        <p:attrNameLst>
                                          <p:attrName>r</p:attrName>
                                        </p:attrNameLst>
                                      </p:cBhvr>
                                    </p:animRot>
                                    <p:animRot by="-240000">
                                      <p:cBhvr>
                                        <p:cTn id="10" dur="200" fill="hold">
                                          <p:stCondLst>
                                            <p:cond delay="200"/>
                                          </p:stCondLst>
                                        </p:cTn>
                                        <p:tgtEl>
                                          <p:spTgt spid="14"/>
                                        </p:tgtEl>
                                        <p:attrNameLst>
                                          <p:attrName>r</p:attrName>
                                        </p:attrNameLst>
                                      </p:cBhvr>
                                    </p:animRot>
                                    <p:animRot by="240000">
                                      <p:cBhvr>
                                        <p:cTn id="11" dur="200" fill="hold">
                                          <p:stCondLst>
                                            <p:cond delay="400"/>
                                          </p:stCondLst>
                                        </p:cTn>
                                        <p:tgtEl>
                                          <p:spTgt spid="14"/>
                                        </p:tgtEl>
                                        <p:attrNameLst>
                                          <p:attrName>r</p:attrName>
                                        </p:attrNameLst>
                                      </p:cBhvr>
                                    </p:animRot>
                                    <p:animRot by="-240000">
                                      <p:cBhvr>
                                        <p:cTn id="12" dur="200" fill="hold">
                                          <p:stCondLst>
                                            <p:cond delay="600"/>
                                          </p:stCondLst>
                                        </p:cTn>
                                        <p:tgtEl>
                                          <p:spTgt spid="14"/>
                                        </p:tgtEl>
                                        <p:attrNameLst>
                                          <p:attrName>r</p:attrName>
                                        </p:attrNameLst>
                                      </p:cBhvr>
                                    </p:animRot>
                                    <p:animRot by="120000">
                                      <p:cBhvr>
                                        <p:cTn id="13" dur="200" fill="hold">
                                          <p:stCondLst>
                                            <p:cond delay="800"/>
                                          </p:stCondLst>
                                        </p:cTn>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6 Tabla"/>
          <p:cNvGraphicFramePr>
            <a:graphicFrameLocks noGrp="1"/>
          </p:cNvGraphicFramePr>
          <p:nvPr>
            <p:extLst>
              <p:ext uri="{D42A27DB-BD31-4B8C-83A1-F6EECF244321}">
                <p14:modId xmlns:p14="http://schemas.microsoft.com/office/powerpoint/2010/main" val="2793176730"/>
              </p:ext>
            </p:extLst>
          </p:nvPr>
        </p:nvGraphicFramePr>
        <p:xfrm>
          <a:off x="713117" y="3199316"/>
          <a:ext cx="3397739" cy="2377440"/>
        </p:xfrm>
        <a:graphic>
          <a:graphicData uri="http://schemas.openxmlformats.org/drawingml/2006/table">
            <a:tbl>
              <a:tblPr firstRow="1" bandRow="1">
                <a:tableStyleId>{F5AB1C69-6EDB-4FF4-983F-18BD219EF322}</a:tableStyleId>
              </a:tblPr>
              <a:tblGrid>
                <a:gridCol w="2521850"/>
                <a:gridCol w="875889"/>
              </a:tblGrid>
              <a:tr h="480060">
                <a:tc>
                  <a:txBody>
                    <a:bodyPr/>
                    <a:lstStyle/>
                    <a:p>
                      <a:endParaRPr lang="es-PE" sz="1400" dirty="0"/>
                    </a:p>
                  </a:txBody>
                  <a:tcPr marL="68580" marR="68580" marT="34290" marB="34290" anchor="ctr">
                    <a:solidFill>
                      <a:schemeClr val="accent1">
                        <a:lumMod val="75000"/>
                      </a:schemeClr>
                    </a:solidFill>
                  </a:tcPr>
                </a:tc>
                <a:tc>
                  <a:txBody>
                    <a:bodyPr/>
                    <a:lstStyle/>
                    <a:p>
                      <a:pPr algn="ctr"/>
                      <a:r>
                        <a:rPr lang="es-ES" sz="1400" dirty="0" smtClean="0">
                          <a:solidFill>
                            <a:schemeClr val="bg1"/>
                          </a:solidFill>
                        </a:rPr>
                        <a:t>Año</a:t>
                      </a:r>
                      <a:r>
                        <a:rPr lang="es-ES" sz="1400" baseline="0" dirty="0" smtClean="0">
                          <a:solidFill>
                            <a:schemeClr val="bg1"/>
                          </a:solidFill>
                        </a:rPr>
                        <a:t> 2015</a:t>
                      </a:r>
                    </a:p>
                    <a:p>
                      <a:pPr algn="ctr"/>
                      <a:r>
                        <a:rPr lang="es-ES" sz="1400" baseline="0" dirty="0" smtClean="0">
                          <a:solidFill>
                            <a:schemeClr val="bg1"/>
                          </a:solidFill>
                        </a:rPr>
                        <a:t>(Miles S/.)</a:t>
                      </a:r>
                    </a:p>
                  </a:txBody>
                  <a:tcPr marL="68580" marR="68580" marT="34290" marB="34290" anchor="ctr">
                    <a:solidFill>
                      <a:schemeClr val="accent1">
                        <a:lumMod val="75000"/>
                      </a:schemeClr>
                    </a:solidFill>
                  </a:tcPr>
                </a:tc>
              </a:tr>
              <a:tr h="3429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 sz="1300" b="1" dirty="0" smtClean="0"/>
                        <a:t>GASTO</a:t>
                      </a:r>
                      <a:r>
                        <a:rPr lang="es-ES" sz="1300" b="1" baseline="0" dirty="0" smtClean="0"/>
                        <a:t> NO FINANCIERO</a:t>
                      </a:r>
                      <a:endParaRPr lang="es-PE" sz="1300" b="1" dirty="0" smtClean="0">
                        <a:solidFill>
                          <a:schemeClr val="tx1"/>
                        </a:solidFill>
                      </a:endParaRPr>
                    </a:p>
                  </a:txBody>
                  <a:tcPr marL="68580" marR="68580" marT="34290" marB="34290" anchor="ctr">
                    <a:solidFill>
                      <a:schemeClr val="bg1"/>
                    </a:solidFill>
                  </a:tcPr>
                </a:tc>
                <a:tc>
                  <a:txBody>
                    <a:bodyPr/>
                    <a:lstStyle/>
                    <a:p>
                      <a:pPr algn="r"/>
                      <a:r>
                        <a:rPr lang="es-PE" sz="1800" b="1" dirty="0" smtClean="0"/>
                        <a:t>195,0</a:t>
                      </a:r>
                      <a:endParaRPr lang="es-PE" sz="1800" b="1" dirty="0"/>
                    </a:p>
                  </a:txBody>
                  <a:tcPr marL="68580" marR="68580" marT="34290" marB="34290" anchor="ctr">
                    <a:solidFill>
                      <a:schemeClr val="bg1"/>
                    </a:solidFill>
                  </a:tcPr>
                </a:tc>
              </a:tr>
              <a:tr h="2971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PE" sz="1200" i="1" dirty="0" smtClean="0"/>
                        <a:t>RDR + Impuestos Municipales</a:t>
                      </a:r>
                      <a:endParaRPr lang="es-PE" sz="1200" dirty="0" smtClean="0"/>
                    </a:p>
                  </a:txBody>
                  <a:tcPr marL="68580" marR="68580" marT="34290" marB="34290" anchor="ctr">
                    <a:solidFill>
                      <a:schemeClr val="bg1"/>
                    </a:solidFill>
                  </a:tcPr>
                </a:tc>
                <a:tc>
                  <a:txBody>
                    <a:bodyPr/>
                    <a:lstStyle/>
                    <a:p>
                      <a:pPr algn="r"/>
                      <a:r>
                        <a:rPr lang="es-PE" sz="1500" b="0" dirty="0" smtClean="0"/>
                        <a:t>135,0</a:t>
                      </a:r>
                      <a:endParaRPr lang="es-PE" sz="1500" b="0" dirty="0"/>
                    </a:p>
                  </a:txBody>
                  <a:tcPr marL="68580" marR="68580" marT="34290" marB="34290" anchor="ctr">
                    <a:solidFill>
                      <a:schemeClr val="bg1"/>
                    </a:solidFill>
                  </a:tcPr>
                </a:tc>
              </a:tr>
              <a:tr h="2971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PE" sz="1200" i="1" dirty="0" smtClean="0"/>
                        <a:t>CSRR y FOCAM</a:t>
                      </a:r>
                      <a:endParaRPr lang="es-PE" sz="1200" dirty="0" smtClean="0"/>
                    </a:p>
                  </a:txBody>
                  <a:tcPr marL="68580" marR="68580" marT="34290" marB="34290" anchor="ctr">
                    <a:solidFill>
                      <a:schemeClr val="bg1"/>
                    </a:solidFill>
                  </a:tcPr>
                </a:tc>
                <a:tc>
                  <a:txBody>
                    <a:bodyPr/>
                    <a:lstStyle/>
                    <a:p>
                      <a:pPr algn="r"/>
                      <a:r>
                        <a:rPr lang="es-PE" sz="1500" b="0" dirty="0" smtClean="0"/>
                        <a:t>18,0</a:t>
                      </a:r>
                      <a:endParaRPr lang="es-PE" sz="1500" b="0" dirty="0"/>
                    </a:p>
                  </a:txBody>
                  <a:tcPr marL="68580" marR="68580" marT="34290" marB="34290" anchor="ctr">
                    <a:solidFill>
                      <a:schemeClr val="bg1"/>
                    </a:solidFill>
                  </a:tcPr>
                </a:tc>
              </a:tr>
              <a:tr h="2971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PE" sz="1200" i="1" dirty="0" smtClean="0"/>
                        <a:t>FONCOMUN,</a:t>
                      </a:r>
                      <a:endParaRPr lang="es-PE" sz="1200" dirty="0" smtClean="0"/>
                    </a:p>
                  </a:txBody>
                  <a:tcPr marL="68580" marR="68580" marT="34290" marB="34290" anchor="ctr">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s-PE" sz="1500" b="0" i="0" u="none" strike="noStrike" kern="1200" cap="none" spc="0" normalizeH="0" baseline="0" noProof="0" dirty="0" smtClean="0">
                          <a:ln>
                            <a:noFill/>
                          </a:ln>
                          <a:solidFill>
                            <a:prstClr val="black"/>
                          </a:solidFill>
                          <a:effectLst/>
                          <a:uLnTx/>
                          <a:uFillTx/>
                          <a:latin typeface="+mn-lt"/>
                          <a:ea typeface="+mn-ea"/>
                          <a:cs typeface="+mn-cs"/>
                        </a:rPr>
                        <a:t>25,0</a:t>
                      </a:r>
                    </a:p>
                  </a:txBody>
                  <a:tcPr marL="68580" marR="68580" marT="34290" marB="34290" anchor="ctr">
                    <a:solidFill>
                      <a:schemeClr val="bg1"/>
                    </a:solidFill>
                  </a:tcPr>
                </a:tc>
              </a:tr>
              <a:tr h="4343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PE" sz="1200" i="1" dirty="0" smtClean="0"/>
                        <a:t>Operaciones oficiales de crédito concertadas directamente</a:t>
                      </a:r>
                      <a:endParaRPr lang="es-PE" sz="1200" dirty="0" smtClean="0"/>
                    </a:p>
                  </a:txBody>
                  <a:tcPr marL="68580" marR="68580" marT="34290" marB="34290" anchor="ctr">
                    <a:solidFill>
                      <a:schemeClr val="bg1"/>
                    </a:solidFill>
                  </a:tcPr>
                </a:tc>
                <a:tc>
                  <a:txBody>
                    <a:bodyPr/>
                    <a:lstStyle/>
                    <a:p>
                      <a:pPr algn="r"/>
                      <a:r>
                        <a:rPr lang="es-PE" sz="1500" b="0" dirty="0" smtClean="0"/>
                        <a:t>17,0</a:t>
                      </a:r>
                      <a:endParaRPr lang="es-PE" sz="1500" b="0" dirty="0"/>
                    </a:p>
                  </a:txBody>
                  <a:tcPr marL="68580" marR="68580" marT="34290" marB="34290" anchor="ctr">
                    <a:solidFill>
                      <a:schemeClr val="bg1"/>
                    </a:solidFill>
                  </a:tcPr>
                </a:tc>
              </a:tr>
            </a:tbl>
          </a:graphicData>
        </a:graphic>
      </p:graphicFrame>
      <p:sp>
        <p:nvSpPr>
          <p:cNvPr id="25" name="14 CuadroTexto"/>
          <p:cNvSpPr txBox="1"/>
          <p:nvPr/>
        </p:nvSpPr>
        <p:spPr>
          <a:xfrm>
            <a:off x="1161387" y="1429315"/>
            <a:ext cx="2832985" cy="369332"/>
          </a:xfrm>
          <a:prstGeom prst="rect">
            <a:avLst/>
          </a:prstGeom>
          <a:noFill/>
        </p:spPr>
        <p:txBody>
          <a:bodyPr wrap="square" rtlCol="0">
            <a:spAutoFit/>
          </a:bodyPr>
          <a:lstStyle/>
          <a:p>
            <a:pPr algn="r"/>
            <a:r>
              <a:rPr lang="es-PE" b="1" dirty="0">
                <a:solidFill>
                  <a:srgbClr val="0E485F"/>
                </a:solidFill>
              </a:rPr>
              <a:t>Gasto No Financiero </a:t>
            </a:r>
            <a:r>
              <a:rPr lang="es-PE" dirty="0">
                <a:solidFill>
                  <a:srgbClr val="0E485F"/>
                </a:solidFill>
              </a:rPr>
              <a:t>(2015)</a:t>
            </a:r>
          </a:p>
        </p:txBody>
      </p:sp>
      <p:sp>
        <p:nvSpPr>
          <p:cNvPr id="26" name="16 CuadroTexto"/>
          <p:cNvSpPr txBox="1"/>
          <p:nvPr/>
        </p:nvSpPr>
        <p:spPr>
          <a:xfrm>
            <a:off x="4362754" y="1421852"/>
            <a:ext cx="3830705" cy="369332"/>
          </a:xfrm>
          <a:prstGeom prst="rect">
            <a:avLst/>
          </a:prstGeom>
          <a:noFill/>
        </p:spPr>
        <p:txBody>
          <a:bodyPr wrap="square" rtlCol="0">
            <a:spAutoFit/>
          </a:bodyPr>
          <a:lstStyle/>
          <a:p>
            <a:pPr algn="just"/>
            <a:r>
              <a:rPr lang="es-PE" b="1" dirty="0">
                <a:solidFill>
                  <a:schemeClr val="accent2">
                    <a:lumMod val="75000"/>
                  </a:schemeClr>
                </a:solidFill>
              </a:rPr>
              <a:t>Límite del gasto no financiero</a:t>
            </a:r>
            <a:r>
              <a:rPr lang="es-PE" dirty="0">
                <a:solidFill>
                  <a:schemeClr val="accent2">
                    <a:lumMod val="75000"/>
                  </a:schemeClr>
                </a:solidFill>
              </a:rPr>
              <a:t> (2015)</a:t>
            </a:r>
          </a:p>
        </p:txBody>
      </p:sp>
      <p:sp>
        <p:nvSpPr>
          <p:cNvPr id="27" name="18 CuadroTexto"/>
          <p:cNvSpPr txBox="1"/>
          <p:nvPr/>
        </p:nvSpPr>
        <p:spPr>
          <a:xfrm>
            <a:off x="3763856" y="1402917"/>
            <a:ext cx="879993" cy="461665"/>
          </a:xfrm>
          <a:prstGeom prst="rect">
            <a:avLst/>
          </a:prstGeom>
          <a:noFill/>
        </p:spPr>
        <p:txBody>
          <a:bodyPr wrap="square" rtlCol="0">
            <a:spAutoFit/>
          </a:bodyPr>
          <a:lstStyle/>
          <a:p>
            <a:pPr algn="ctr"/>
            <a:r>
              <a:rPr lang="es-PE" sz="2400" b="1" u="heavy" dirty="0"/>
              <a:t>&lt;</a:t>
            </a:r>
          </a:p>
        </p:txBody>
      </p:sp>
      <p:sp>
        <p:nvSpPr>
          <p:cNvPr id="28" name="17 CuadroTexto"/>
          <p:cNvSpPr txBox="1"/>
          <p:nvPr/>
        </p:nvSpPr>
        <p:spPr>
          <a:xfrm>
            <a:off x="1790206" y="1895794"/>
            <a:ext cx="2154614" cy="415498"/>
          </a:xfrm>
          <a:prstGeom prst="rect">
            <a:avLst/>
          </a:prstGeom>
          <a:noFill/>
        </p:spPr>
        <p:txBody>
          <a:bodyPr wrap="square" rtlCol="0">
            <a:spAutoFit/>
          </a:bodyPr>
          <a:lstStyle/>
          <a:p>
            <a:pPr lvl="0" algn="ctr"/>
            <a:r>
              <a:rPr lang="es-PE" sz="2100" b="1" dirty="0">
                <a:solidFill>
                  <a:srgbClr val="0E485F"/>
                </a:solidFill>
              </a:rPr>
              <a:t>S/. 195,0 miles</a:t>
            </a:r>
          </a:p>
        </p:txBody>
      </p:sp>
      <p:sp>
        <p:nvSpPr>
          <p:cNvPr id="30" name="18 CuadroTexto"/>
          <p:cNvSpPr txBox="1"/>
          <p:nvPr/>
        </p:nvSpPr>
        <p:spPr>
          <a:xfrm>
            <a:off x="3763856" y="1835632"/>
            <a:ext cx="879993" cy="461665"/>
          </a:xfrm>
          <a:prstGeom prst="rect">
            <a:avLst/>
          </a:prstGeom>
          <a:noFill/>
        </p:spPr>
        <p:txBody>
          <a:bodyPr wrap="square" rtlCol="0">
            <a:spAutoFit/>
          </a:bodyPr>
          <a:lstStyle/>
          <a:p>
            <a:pPr algn="ctr"/>
            <a:r>
              <a:rPr lang="es-PE" sz="2400" b="1" u="heavy" dirty="0"/>
              <a:t>&lt;</a:t>
            </a:r>
          </a:p>
        </p:txBody>
      </p:sp>
      <mc:AlternateContent xmlns:mc="http://schemas.openxmlformats.org/markup-compatibility/2006" xmlns:a14="http://schemas.microsoft.com/office/drawing/2010/main">
        <mc:Choice Requires="a14">
          <p:sp>
            <p:nvSpPr>
              <p:cNvPr id="4" name="Rectángulo 3"/>
              <p:cNvSpPr/>
              <p:nvPr/>
            </p:nvSpPr>
            <p:spPr>
              <a:xfrm>
                <a:off x="4962025" y="2494457"/>
                <a:ext cx="3243644" cy="51552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ctrlPr>
                            <a:rPr lang="es-PE" sz="1350" b="1" i="1">
                              <a:solidFill>
                                <a:schemeClr val="accent2">
                                  <a:lumMod val="75000"/>
                                </a:schemeClr>
                              </a:solidFill>
                              <a:latin typeface="Cambria Math" panose="02040503050406030204" pitchFamily="18" charset="0"/>
                            </a:rPr>
                          </m:ctrlPr>
                        </m:dPr>
                        <m:e>
                          <m:r>
                            <a:rPr lang="es-PE" sz="1350" b="1" i="1">
                              <a:solidFill>
                                <a:schemeClr val="accent2">
                                  <a:lumMod val="75000"/>
                                </a:schemeClr>
                              </a:solidFill>
                              <a:latin typeface="Cambria Math" panose="02040503050406030204" pitchFamily="18" charset="0"/>
                            </a:rPr>
                            <m:t>𝑳𝒊</m:t>
                          </m:r>
                          <m:func>
                            <m:funcPr>
                              <m:ctrlPr>
                                <a:rPr lang="es-PE" sz="1350" b="1" i="1">
                                  <a:solidFill>
                                    <a:schemeClr val="accent2">
                                      <a:lumMod val="75000"/>
                                    </a:schemeClr>
                                  </a:solidFill>
                                  <a:latin typeface="Cambria Math" panose="02040503050406030204" pitchFamily="18" charset="0"/>
                                </a:rPr>
                              </m:ctrlPr>
                            </m:funcPr>
                            <m:fName>
                              <m:r>
                                <a:rPr lang="es-PE" sz="1350" b="1" i="1">
                                  <a:solidFill>
                                    <a:schemeClr val="accent2">
                                      <a:lumMod val="75000"/>
                                    </a:schemeClr>
                                  </a:solidFill>
                                  <a:latin typeface="Cambria Math" panose="02040503050406030204" pitchFamily="18" charset="0"/>
                                </a:rPr>
                                <m:t>𝒎</m:t>
                              </m:r>
                            </m:fName>
                            <m:e>
                              <m:sSub>
                                <m:sSubPr>
                                  <m:ctrlPr>
                                    <a:rPr lang="es-PE" sz="1350" i="1">
                                      <a:solidFill>
                                        <a:schemeClr val="accent2">
                                          <a:lumMod val="75000"/>
                                        </a:schemeClr>
                                      </a:solidFill>
                                      <a:latin typeface="Cambria Math" panose="02040503050406030204" pitchFamily="18" charset="0"/>
                                    </a:rPr>
                                  </m:ctrlPr>
                                </m:sSubPr>
                                <m:e>
                                  <m:r>
                                    <a:rPr lang="es-PE" sz="1350" b="1" i="1">
                                      <a:solidFill>
                                        <a:schemeClr val="accent2">
                                          <a:lumMod val="75000"/>
                                        </a:schemeClr>
                                      </a:solidFill>
                                      <a:latin typeface="Cambria Math" panose="02040503050406030204" pitchFamily="18" charset="0"/>
                                    </a:rPr>
                                    <m:t>𝑮𝑵𝑭</m:t>
                                  </m:r>
                                </m:e>
                                <m:sub>
                                  <m:r>
                                    <a:rPr lang="es-PE" sz="1350" b="1" i="1">
                                      <a:solidFill>
                                        <a:schemeClr val="accent2">
                                          <a:lumMod val="75000"/>
                                        </a:schemeClr>
                                      </a:solidFill>
                                      <a:latin typeface="Cambria Math" panose="02040503050406030204" pitchFamily="18" charset="0"/>
                                    </a:rPr>
                                    <m:t>𝒕</m:t>
                                  </m:r>
                                </m:sub>
                              </m:sSub>
                            </m:e>
                          </m:func>
                          <m:r>
                            <a:rPr lang="es-PE" sz="1350">
                              <a:solidFill>
                                <a:schemeClr val="accent2">
                                  <a:lumMod val="75000"/>
                                </a:schemeClr>
                              </a:solidFill>
                              <a:latin typeface="Cambria Math" panose="02040503050406030204" pitchFamily="18" charset="0"/>
                            </a:rPr>
                            <m:t>=</m:t>
                          </m:r>
                          <m:sSubSup>
                            <m:sSubSupPr>
                              <m:ctrlPr>
                                <a:rPr lang="es-PE" sz="1350" i="1">
                                  <a:solidFill>
                                    <a:schemeClr val="accent2">
                                      <a:lumMod val="75000"/>
                                    </a:schemeClr>
                                  </a:solidFill>
                                  <a:latin typeface="Cambria Math" panose="02040503050406030204" pitchFamily="18" charset="0"/>
                                </a:rPr>
                              </m:ctrlPr>
                            </m:sSubSupPr>
                            <m:e>
                              <m:r>
                                <a:rPr lang="es-PE" sz="1350" b="1" i="1">
                                  <a:solidFill>
                                    <a:schemeClr val="accent2">
                                      <a:lumMod val="75000"/>
                                    </a:schemeClr>
                                  </a:solidFill>
                                  <a:latin typeface="Cambria Math" panose="02040503050406030204" pitchFamily="18" charset="0"/>
                                </a:rPr>
                                <m:t>𝑮𝑵𝑭</m:t>
                              </m:r>
                            </m:e>
                            <m:sub>
                              <m:r>
                                <a:rPr lang="es-PE" sz="1350" b="1" i="1">
                                  <a:solidFill>
                                    <a:schemeClr val="accent2">
                                      <a:lumMod val="75000"/>
                                    </a:schemeClr>
                                  </a:solidFill>
                                  <a:latin typeface="Cambria Math" panose="02040503050406030204" pitchFamily="18" charset="0"/>
                                </a:rPr>
                                <m:t>𝒕</m:t>
                              </m:r>
                              <m:r>
                                <a:rPr lang="es-PE" sz="1350">
                                  <a:solidFill>
                                    <a:schemeClr val="accent2">
                                      <a:lumMod val="75000"/>
                                    </a:schemeClr>
                                  </a:solidFill>
                                  <a:latin typeface="Cambria Math" panose="02040503050406030204" pitchFamily="18" charset="0"/>
                                </a:rPr>
                                <m:t>−1</m:t>
                              </m:r>
                            </m:sub>
                            <m:sup>
                              <m:r>
                                <a:rPr lang="es-PE" sz="1350" b="1" i="1">
                                  <a:solidFill>
                                    <a:schemeClr val="accent2">
                                      <a:lumMod val="75000"/>
                                    </a:schemeClr>
                                  </a:solidFill>
                                  <a:latin typeface="Cambria Math" panose="02040503050406030204" pitchFamily="18" charset="0"/>
                                </a:rPr>
                                <m:t>𝒆</m:t>
                              </m:r>
                            </m:sup>
                          </m:sSubSup>
                          <m:r>
                            <a:rPr lang="es-PE" sz="1350">
                              <a:solidFill>
                                <a:schemeClr val="accent2">
                                  <a:lumMod val="75000"/>
                                </a:schemeClr>
                              </a:solidFill>
                              <a:latin typeface="Cambria Math" panose="02040503050406030204" pitchFamily="18" charset="0"/>
                            </a:rPr>
                            <m:t>∗(1+</m:t>
                          </m:r>
                          <m:sSub>
                            <m:sSubPr>
                              <m:ctrlPr>
                                <a:rPr lang="es-PE" sz="1350" i="1">
                                  <a:solidFill>
                                    <a:schemeClr val="accent2">
                                      <a:lumMod val="75000"/>
                                    </a:schemeClr>
                                  </a:solidFill>
                                  <a:latin typeface="Cambria Math" panose="02040503050406030204" pitchFamily="18" charset="0"/>
                                </a:rPr>
                              </m:ctrlPr>
                            </m:sSubPr>
                            <m:e>
                              <m:r>
                                <a:rPr lang="es-PE" sz="1350" b="1" i="1">
                                  <a:solidFill>
                                    <a:schemeClr val="accent2">
                                      <a:lumMod val="75000"/>
                                    </a:schemeClr>
                                  </a:solidFill>
                                  <a:latin typeface="Cambria Math" panose="02040503050406030204" pitchFamily="18" charset="0"/>
                                </a:rPr>
                                <m:t>𝑽𝑷𝑴𝑰𝑨</m:t>
                              </m:r>
                            </m:e>
                            <m:sub>
                              <m:r>
                                <a:rPr lang="es-PE" sz="1350" b="1" i="1">
                                  <a:solidFill>
                                    <a:schemeClr val="accent2">
                                      <a:lumMod val="75000"/>
                                    </a:schemeClr>
                                  </a:solidFill>
                                  <a:latin typeface="Cambria Math" panose="02040503050406030204" pitchFamily="18" charset="0"/>
                                </a:rPr>
                                <m:t>𝒕</m:t>
                              </m:r>
                              <m:r>
                                <a:rPr lang="es-PE" sz="1350">
                                  <a:solidFill>
                                    <a:schemeClr val="accent2">
                                      <a:lumMod val="75000"/>
                                    </a:schemeClr>
                                  </a:solidFill>
                                  <a:latin typeface="Cambria Math" panose="02040503050406030204" pitchFamily="18" charset="0"/>
                                </a:rPr>
                                <m:t>−2</m:t>
                              </m:r>
                            </m:sub>
                          </m:sSub>
                        </m:e>
                      </m:d>
                    </m:oMath>
                  </m:oMathPara>
                </a14:m>
                <a:endParaRPr lang="es-PE" sz="1350" b="1" dirty="0" smtClean="0">
                  <a:solidFill>
                    <a:schemeClr val="accent2">
                      <a:lumMod val="75000"/>
                    </a:schemeClr>
                  </a:solidFill>
                </a:endParaRPr>
              </a:p>
              <a:p>
                <a:pPr algn="ctr"/>
                <a14:m>
                  <m:oMath xmlns:m="http://schemas.openxmlformats.org/officeDocument/2006/math">
                    <m:r>
                      <a:rPr lang="es-PE" sz="1400" b="1" i="1">
                        <a:solidFill>
                          <a:schemeClr val="accent2">
                            <a:lumMod val="75000"/>
                          </a:schemeClr>
                        </a:solidFill>
                        <a:latin typeface="Cambria Math" panose="02040503050406030204" pitchFamily="18" charset="0"/>
                      </a:rPr>
                      <m:t>𝑳𝒊</m:t>
                    </m:r>
                    <m:func>
                      <m:funcPr>
                        <m:ctrlPr>
                          <a:rPr lang="es-PE" sz="1400" b="1" i="1">
                            <a:solidFill>
                              <a:schemeClr val="accent2">
                                <a:lumMod val="75000"/>
                              </a:schemeClr>
                            </a:solidFill>
                            <a:latin typeface="Cambria Math" panose="02040503050406030204" pitchFamily="18" charset="0"/>
                          </a:rPr>
                        </m:ctrlPr>
                      </m:funcPr>
                      <m:fName>
                        <m:r>
                          <a:rPr lang="es-PE" sz="1400" b="1" i="1">
                            <a:solidFill>
                              <a:schemeClr val="accent2">
                                <a:lumMod val="75000"/>
                              </a:schemeClr>
                            </a:solidFill>
                            <a:latin typeface="Cambria Math" panose="02040503050406030204" pitchFamily="18" charset="0"/>
                          </a:rPr>
                          <m:t>𝒎</m:t>
                        </m:r>
                      </m:fName>
                      <m:e>
                        <m:sSub>
                          <m:sSubPr>
                            <m:ctrlPr>
                              <a:rPr lang="es-PE" sz="1400" i="1">
                                <a:solidFill>
                                  <a:schemeClr val="accent2">
                                    <a:lumMod val="75000"/>
                                  </a:schemeClr>
                                </a:solidFill>
                                <a:latin typeface="Cambria Math" panose="02040503050406030204" pitchFamily="18" charset="0"/>
                              </a:rPr>
                            </m:ctrlPr>
                          </m:sSubPr>
                          <m:e>
                            <m:r>
                              <a:rPr lang="es-PE" sz="1400" b="1" i="1">
                                <a:solidFill>
                                  <a:schemeClr val="accent2">
                                    <a:lumMod val="75000"/>
                                  </a:schemeClr>
                                </a:solidFill>
                                <a:latin typeface="Cambria Math" panose="02040503050406030204" pitchFamily="18" charset="0"/>
                              </a:rPr>
                              <m:t>𝑮𝑵𝑭</m:t>
                            </m:r>
                          </m:e>
                          <m:sub>
                            <m:r>
                              <a:rPr lang="es-PE" sz="1400" b="1" i="1">
                                <a:solidFill>
                                  <a:schemeClr val="accent2">
                                    <a:lumMod val="75000"/>
                                  </a:schemeClr>
                                </a:solidFill>
                                <a:latin typeface="Cambria Math" panose="02040503050406030204" pitchFamily="18" charset="0"/>
                              </a:rPr>
                              <m:t>𝒕</m:t>
                            </m:r>
                          </m:sub>
                        </m:sSub>
                      </m:e>
                    </m:func>
                    <m:r>
                      <a:rPr lang="es-PE" sz="1400">
                        <a:solidFill>
                          <a:schemeClr val="accent2">
                            <a:lumMod val="75000"/>
                          </a:schemeClr>
                        </a:solidFill>
                        <a:latin typeface="Cambria Math" panose="02040503050406030204" pitchFamily="18" charset="0"/>
                      </a:rPr>
                      <m:t>=   </m:t>
                    </m:r>
                  </m:oMath>
                </a14:m>
                <a:r>
                  <a:rPr lang="es-PE" sz="1400" dirty="0" smtClean="0">
                    <a:solidFill>
                      <a:schemeClr val="accent2">
                        <a:lumMod val="75000"/>
                      </a:schemeClr>
                    </a:solidFill>
                  </a:rPr>
                  <a:t>198,0</a:t>
                </a:r>
                <a:endParaRPr lang="es-PE" sz="1350" b="1" dirty="0">
                  <a:solidFill>
                    <a:schemeClr val="accent2">
                      <a:lumMod val="75000"/>
                    </a:schemeClr>
                  </a:solidFill>
                </a:endParaRPr>
              </a:p>
            </p:txBody>
          </p:sp>
        </mc:Choice>
        <mc:Fallback xmlns="">
          <p:sp>
            <p:nvSpPr>
              <p:cNvPr id="4" name="Rectángulo 3"/>
              <p:cNvSpPr>
                <a:spLocks noRot="1" noChangeAspect="1" noMove="1" noResize="1" noEditPoints="1" noAdjustHandles="1" noChangeArrowheads="1" noChangeShapeType="1" noTextEdit="1"/>
              </p:cNvSpPr>
              <p:nvPr/>
            </p:nvSpPr>
            <p:spPr>
              <a:xfrm>
                <a:off x="4962025" y="2494457"/>
                <a:ext cx="3243644" cy="515526"/>
              </a:xfrm>
              <a:prstGeom prst="rect">
                <a:avLst/>
              </a:prstGeom>
              <a:blipFill rotWithShape="0">
                <a:blip r:embed="rId3"/>
                <a:stretch>
                  <a:fillRect t="-62353" r="-11278" b="-52941"/>
                </a:stretch>
              </a:blipFill>
            </p:spPr>
            <p:txBody>
              <a:bodyPr/>
              <a:lstStyle/>
              <a:p>
                <a:r>
                  <a:rPr lang="es-PE">
                    <a:noFill/>
                  </a:rPr>
                  <a:t> </a:t>
                </a:r>
              </a:p>
            </p:txBody>
          </p:sp>
        </mc:Fallback>
      </mc:AlternateContent>
      <mc:AlternateContent xmlns:mc="http://schemas.openxmlformats.org/markup-compatibility/2006" xmlns:a14="http://schemas.microsoft.com/office/drawing/2010/main">
        <mc:Choice Requires="a14">
          <p:graphicFrame>
            <p:nvGraphicFramePr>
              <p:cNvPr id="33" name="6 Tabla"/>
              <p:cNvGraphicFramePr>
                <a:graphicFrameLocks noGrp="1"/>
              </p:cNvGraphicFramePr>
              <p:nvPr>
                <p:extLst>
                  <p:ext uri="{D42A27DB-BD31-4B8C-83A1-F6EECF244321}">
                    <p14:modId xmlns:p14="http://schemas.microsoft.com/office/powerpoint/2010/main" val="520826343"/>
                  </p:ext>
                </p:extLst>
              </p:nvPr>
            </p:nvGraphicFramePr>
            <p:xfrm>
              <a:off x="4643849" y="3228342"/>
              <a:ext cx="3791412" cy="1859280"/>
            </p:xfrm>
            <a:graphic>
              <a:graphicData uri="http://schemas.openxmlformats.org/drawingml/2006/table">
                <a:tbl>
                  <a:tblPr firstRow="1" bandRow="1">
                    <a:tableStyleId>{F5AB1C69-6EDB-4FF4-983F-18BD219EF322}</a:tableStyleId>
                  </a:tblPr>
                  <a:tblGrid>
                    <a:gridCol w="2970833"/>
                    <a:gridCol w="820579"/>
                  </a:tblGrid>
                  <a:tr h="331425">
                    <a:tc>
                      <a:txBody>
                        <a:bodyPr/>
                        <a:lstStyle/>
                        <a:p>
                          <a:pPr algn="ctr"/>
                          <a:endParaRPr lang="es-PE" sz="1400" dirty="0">
                            <a:solidFill>
                              <a:schemeClr val="tx1"/>
                            </a:solidFill>
                          </a:endParaRPr>
                        </a:p>
                      </a:txBody>
                      <a:tcPr marL="68580" marR="68580" marT="34290" marB="34290" anchor="ctr"/>
                    </a:tc>
                    <a:tc>
                      <a:txBody>
                        <a:bodyPr/>
                        <a:lstStyle/>
                        <a:p>
                          <a:pPr algn="ctr"/>
                          <a:r>
                            <a:rPr lang="es-ES" sz="1400" dirty="0" smtClean="0">
                              <a:solidFill>
                                <a:schemeClr val="tx1"/>
                              </a:solidFill>
                            </a:rPr>
                            <a:t>Año</a:t>
                          </a:r>
                          <a:r>
                            <a:rPr lang="es-ES" sz="1400" baseline="0" dirty="0" smtClean="0">
                              <a:solidFill>
                                <a:schemeClr val="tx1"/>
                              </a:solidFill>
                            </a:rPr>
                            <a:t> 2015</a:t>
                          </a:r>
                        </a:p>
                      </a:txBody>
                      <a:tcPr marL="68580" marR="68580" marT="34290" marB="34290" anchor="ctr"/>
                    </a:tc>
                  </a:tr>
                  <a:tr h="4800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 sz="1400" b="1" dirty="0" smtClean="0">
                              <a:solidFill>
                                <a:schemeClr val="tx1"/>
                              </a:solidFill>
                            </a:rPr>
                            <a:t>LÍMITE DEL GASTO</a:t>
                          </a:r>
                          <a:r>
                            <a:rPr lang="es-ES" sz="1400" b="1" baseline="0" dirty="0" smtClean="0">
                              <a:solidFill>
                                <a:schemeClr val="tx1"/>
                              </a:solidFill>
                            </a:rPr>
                            <a:t> NO FINANCIERO </a:t>
                          </a:r>
                          <a14:m>
                            <m:oMath xmlns:m="http://schemas.openxmlformats.org/officeDocument/2006/math">
                              <m:r>
                                <a:rPr kumimoji="0" lang="es-PE" sz="1400" b="1"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t>𝑳𝒊</m:t>
                              </m:r>
                              <m:func>
                                <m:funcPr>
                                  <m:ctrlPr>
                                    <a:rPr kumimoji="0" lang="es-PE" sz="1400" b="1" i="1" u="none" strike="noStrike" kern="1200" cap="none" spc="0" normalizeH="0" baseline="0" noProof="0">
                                      <a:ln>
                                        <a:noFill/>
                                      </a:ln>
                                      <a:solidFill>
                                        <a:schemeClr val="tx1"/>
                                      </a:solidFill>
                                      <a:effectLst/>
                                      <a:uLnTx/>
                                      <a:uFillTx/>
                                      <a:latin typeface="Cambria Math" panose="02040503050406030204" pitchFamily="18" charset="0"/>
                                      <a:ea typeface="+mn-ea"/>
                                      <a:cs typeface="+mn-cs"/>
                                    </a:rPr>
                                  </m:ctrlPr>
                                </m:funcPr>
                                <m:fName>
                                  <m:r>
                                    <a:rPr kumimoji="0" lang="es-PE" sz="1400" b="1"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𝒎</m:t>
                                  </m:r>
                                </m:fName>
                                <m:e>
                                  <m:sSub>
                                    <m:sSubPr>
                                      <m:ctrlPr>
                                        <a:rPr kumimoji="0" lang="es-PE" sz="1400" b="1" i="1" u="none" strike="noStrike" kern="1200" cap="none" spc="0" normalizeH="0" baseline="0" noProof="0">
                                          <a:ln>
                                            <a:noFill/>
                                          </a:ln>
                                          <a:solidFill>
                                            <a:schemeClr val="tx1"/>
                                          </a:solidFill>
                                          <a:effectLst/>
                                          <a:uLnTx/>
                                          <a:uFillTx/>
                                          <a:latin typeface="Cambria Math" panose="02040503050406030204" pitchFamily="18" charset="0"/>
                                          <a:ea typeface="+mn-ea"/>
                                          <a:cs typeface="+mn-cs"/>
                                        </a:rPr>
                                      </m:ctrlPr>
                                    </m:sSubPr>
                                    <m:e>
                                      <m:r>
                                        <a:rPr kumimoji="0" lang="es-PE" sz="1400" b="1"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𝑮𝑵𝑭</m:t>
                                      </m:r>
                                    </m:e>
                                    <m:sub>
                                      <m:r>
                                        <a:rPr kumimoji="0" lang="es-PE" sz="1400" b="1"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𝒕</m:t>
                                      </m:r>
                                    </m:sub>
                                  </m:sSub>
                                </m:e>
                              </m:func>
                            </m:oMath>
                          </a14:m>
                          <a:r>
                            <a:rPr lang="es-PE" sz="1400" b="1" dirty="0" smtClean="0">
                              <a:solidFill>
                                <a:schemeClr val="tx1"/>
                              </a:solidFill>
                            </a:rPr>
                            <a:t> </a:t>
                          </a:r>
                          <a:r>
                            <a:rPr lang="es-ES" sz="1400" b="1" baseline="0" dirty="0" smtClean="0">
                              <a:solidFill>
                                <a:schemeClr val="tx1"/>
                              </a:solidFill>
                            </a:rPr>
                            <a:t>(Miles S/.)</a:t>
                          </a:r>
                          <a:endParaRPr lang="es-PE" sz="1400" b="1" dirty="0" smtClean="0">
                            <a:solidFill>
                              <a:schemeClr val="tx1"/>
                            </a:solidFill>
                          </a:endParaRPr>
                        </a:p>
                      </a:txBody>
                      <a:tcPr marL="68580" marR="68580" marT="34290" marB="34290" anchor="ctr"/>
                    </a:tc>
                    <a:tc>
                      <a:txBody>
                        <a:bodyPr/>
                        <a:lstStyle/>
                        <a:p>
                          <a:pPr algn="r"/>
                          <a:r>
                            <a:rPr lang="es-PE" sz="1800" b="1" dirty="0" smtClean="0">
                              <a:solidFill>
                                <a:schemeClr val="tx1"/>
                              </a:solidFill>
                            </a:rPr>
                            <a:t>198,0</a:t>
                          </a:r>
                          <a:endParaRPr lang="es-PE" sz="1800" b="1" dirty="0">
                            <a:solidFill>
                              <a:schemeClr val="tx1"/>
                            </a:solidFill>
                          </a:endParaRPr>
                        </a:p>
                      </a:txBody>
                      <a:tcPr marL="68580" marR="68580" marT="34290" marB="34290" anchor="ctr"/>
                    </a:tc>
                  </a:tr>
                  <a:tr h="4343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PE" sz="1200" dirty="0" smtClean="0">
                              <a:solidFill>
                                <a:schemeClr val="tx1"/>
                              </a:solidFill>
                            </a:rPr>
                            <a:t>Gasto no financiero estimado en el MMM correspondiente </a:t>
                          </a:r>
                          <a14:m>
                            <m:oMath xmlns:m="http://schemas.openxmlformats.org/officeDocument/2006/math">
                              <m:sSubSup>
                                <m:sSubSupPr>
                                  <m:ctrlPr>
                                    <a:rPr kumimoji="0" lang="es-PE" sz="12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ctrlPr>
                                </m:sSubSupPr>
                                <m:e>
                                  <m:r>
                                    <a:rPr kumimoji="0" lang="es-PE" sz="1200" b="1"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𝑮𝑵𝑭</m:t>
                                  </m:r>
                                </m:e>
                                <m:sub>
                                  <m:r>
                                    <a:rPr kumimoji="0" lang="es-PE" sz="1200" b="1"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𝒕</m:t>
                                  </m:r>
                                  <m:r>
                                    <a:rPr kumimoji="0" lang="es-PE" sz="1200" b="0" i="0" u="none" strike="noStrike" kern="1200" cap="none" spc="0" normalizeH="0" baseline="0" noProof="0">
                                      <a:ln>
                                        <a:noFill/>
                                      </a:ln>
                                      <a:solidFill>
                                        <a:schemeClr val="tx1"/>
                                      </a:solidFill>
                                      <a:effectLst/>
                                      <a:uLnTx/>
                                      <a:uFillTx/>
                                      <a:latin typeface="Cambria Math" panose="02040503050406030204" pitchFamily="18" charset="0"/>
                                      <a:ea typeface="+mn-ea"/>
                                      <a:cs typeface="+mn-cs"/>
                                    </a:rPr>
                                    <m:t>−1</m:t>
                                  </m:r>
                                </m:sub>
                                <m:sup>
                                  <m:r>
                                    <a:rPr kumimoji="0" lang="es-PE" sz="1200" b="1"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𝒆</m:t>
                                  </m:r>
                                </m:sup>
                              </m:sSubSup>
                            </m:oMath>
                          </a14:m>
                          <a:r>
                            <a:rPr lang="es-PE" sz="1200" dirty="0" smtClean="0">
                              <a:solidFill>
                                <a:schemeClr val="tx1"/>
                              </a:solidFill>
                            </a:rPr>
                            <a:t> </a:t>
                          </a:r>
                          <a:r>
                            <a:rPr lang="es-ES" sz="1200" baseline="0" dirty="0" smtClean="0">
                              <a:solidFill>
                                <a:schemeClr val="tx1"/>
                              </a:solidFill>
                            </a:rPr>
                            <a:t>(Miles S/.)</a:t>
                          </a:r>
                          <a:endParaRPr lang="es-PE" sz="1200" dirty="0" smtClean="0">
                            <a:solidFill>
                              <a:schemeClr val="tx1"/>
                            </a:solidFill>
                          </a:endParaRPr>
                        </a:p>
                      </a:txBody>
                      <a:tcPr marL="68580" marR="68580" marT="34290" marB="34290" anchor="ctr"/>
                    </a:tc>
                    <a:tc>
                      <a:txBody>
                        <a:bodyPr/>
                        <a:lstStyle/>
                        <a:p>
                          <a:pPr algn="r"/>
                          <a:r>
                            <a:rPr lang="es-PE" sz="1500" dirty="0" smtClean="0">
                              <a:solidFill>
                                <a:schemeClr val="tx1"/>
                              </a:solidFill>
                            </a:rPr>
                            <a:t>180,0</a:t>
                          </a:r>
                          <a:endParaRPr lang="es-PE" sz="1500" b="0" dirty="0">
                            <a:solidFill>
                              <a:schemeClr val="tx1"/>
                            </a:solidFill>
                          </a:endParaRPr>
                        </a:p>
                      </a:txBody>
                      <a:tcPr marL="68580" marR="68580" marT="34290" marB="34290" anchor="ctr"/>
                    </a:tc>
                  </a:tr>
                  <a:tr h="4343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PE" sz="1200" dirty="0" smtClean="0">
                              <a:solidFill>
                                <a:schemeClr val="tx1"/>
                              </a:solidFill>
                            </a:rPr>
                            <a:t>Variación del Promedio Móvil de Ingresos Anuales  </a:t>
                          </a:r>
                          <a14:m>
                            <m:oMath xmlns:m="http://schemas.openxmlformats.org/officeDocument/2006/math">
                              <m:sSub>
                                <m:sSubPr>
                                  <m:ctrlPr>
                                    <a:rPr kumimoji="0" lang="es-PE" sz="12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ctrlPr>
                                </m:sSubPr>
                                <m:e>
                                  <m:r>
                                    <a:rPr kumimoji="0" lang="es-PE" sz="1200" b="1"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𝑽𝑷𝑴𝑰𝑨</m:t>
                                  </m:r>
                                </m:e>
                                <m:sub>
                                  <m:r>
                                    <a:rPr kumimoji="0" lang="es-PE" sz="1200" b="1"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𝒕</m:t>
                                  </m:r>
                                  <m:r>
                                    <a:rPr kumimoji="0" lang="es-PE" sz="1200" b="0" i="0" u="none" strike="noStrike" kern="1200" cap="none" spc="0" normalizeH="0" baseline="0" noProof="0">
                                      <a:ln>
                                        <a:noFill/>
                                      </a:ln>
                                      <a:solidFill>
                                        <a:schemeClr val="tx1"/>
                                      </a:solidFill>
                                      <a:effectLst/>
                                      <a:uLnTx/>
                                      <a:uFillTx/>
                                      <a:latin typeface="Cambria Math" panose="02040503050406030204" pitchFamily="18" charset="0"/>
                                      <a:ea typeface="+mn-ea"/>
                                      <a:cs typeface="+mn-cs"/>
                                    </a:rPr>
                                    <m:t>−2</m:t>
                                  </m:r>
                                </m:sub>
                              </m:sSub>
                            </m:oMath>
                          </a14:m>
                          <a:r>
                            <a:rPr lang="es-PE" sz="1200" dirty="0" smtClean="0">
                              <a:solidFill>
                                <a:schemeClr val="tx1"/>
                              </a:solidFill>
                            </a:rPr>
                            <a:t>(%)</a:t>
                          </a:r>
                        </a:p>
                      </a:txBody>
                      <a:tcPr marL="68580" marR="68580" marT="34290" marB="34290" anchor="ctr"/>
                    </a:tc>
                    <a:tc>
                      <a:txBody>
                        <a:bodyPr/>
                        <a:lstStyle/>
                        <a:p>
                          <a:pPr algn="r"/>
                          <a:r>
                            <a:rPr lang="es-PE" sz="1500" dirty="0" smtClean="0">
                              <a:solidFill>
                                <a:schemeClr val="tx1"/>
                              </a:solidFill>
                            </a:rPr>
                            <a:t>10,0</a:t>
                          </a:r>
                          <a:endParaRPr lang="es-PE" sz="1500" b="0" dirty="0">
                            <a:solidFill>
                              <a:schemeClr val="tx1"/>
                            </a:solidFill>
                          </a:endParaRPr>
                        </a:p>
                      </a:txBody>
                      <a:tcPr marL="68580" marR="68580" marT="34290" marB="34290" anchor="ctr"/>
                    </a:tc>
                  </a:tr>
                </a:tbl>
              </a:graphicData>
            </a:graphic>
          </p:graphicFrame>
        </mc:Choice>
        <mc:Fallback xmlns="">
          <p:graphicFrame>
            <p:nvGraphicFramePr>
              <p:cNvPr id="33" name="6 Tabla"/>
              <p:cNvGraphicFramePr>
                <a:graphicFrameLocks noGrp="1"/>
              </p:cNvGraphicFramePr>
              <p:nvPr>
                <p:extLst>
                  <p:ext uri="{D42A27DB-BD31-4B8C-83A1-F6EECF244321}">
                    <p14:modId xmlns:p14="http://schemas.microsoft.com/office/powerpoint/2010/main" val="520826343"/>
                  </p:ext>
                </p:extLst>
              </p:nvPr>
            </p:nvGraphicFramePr>
            <p:xfrm>
              <a:off x="4643849" y="3228342"/>
              <a:ext cx="3791412" cy="1859280"/>
            </p:xfrm>
            <a:graphic>
              <a:graphicData uri="http://schemas.openxmlformats.org/drawingml/2006/table">
                <a:tbl>
                  <a:tblPr firstRow="1" bandRow="1">
                    <a:tableStyleId>{F5AB1C69-6EDB-4FF4-983F-18BD219EF322}</a:tableStyleId>
                  </a:tblPr>
                  <a:tblGrid>
                    <a:gridCol w="2970833"/>
                    <a:gridCol w="820579"/>
                  </a:tblGrid>
                  <a:tr h="495300">
                    <a:tc>
                      <a:txBody>
                        <a:bodyPr/>
                        <a:lstStyle/>
                        <a:p>
                          <a:pPr algn="ctr"/>
                          <a:endParaRPr lang="es-PE" sz="1400" dirty="0">
                            <a:solidFill>
                              <a:schemeClr val="tx1"/>
                            </a:solidFill>
                          </a:endParaRPr>
                        </a:p>
                      </a:txBody>
                      <a:tcPr marL="68580" marR="68580" marT="34290" marB="34290" anchor="ctr"/>
                    </a:tc>
                    <a:tc>
                      <a:txBody>
                        <a:bodyPr/>
                        <a:lstStyle/>
                        <a:p>
                          <a:pPr algn="ctr"/>
                          <a:r>
                            <a:rPr lang="es-ES" sz="1400" dirty="0" smtClean="0">
                              <a:solidFill>
                                <a:schemeClr val="tx1"/>
                              </a:solidFill>
                            </a:rPr>
                            <a:t>Año</a:t>
                          </a:r>
                          <a:r>
                            <a:rPr lang="es-ES" sz="1400" baseline="0" dirty="0" smtClean="0">
                              <a:solidFill>
                                <a:schemeClr val="tx1"/>
                              </a:solidFill>
                            </a:rPr>
                            <a:t> 2015</a:t>
                          </a:r>
                        </a:p>
                      </a:txBody>
                      <a:tcPr marL="68580" marR="68580" marT="34290" marB="34290" anchor="ctr"/>
                    </a:tc>
                  </a:tr>
                  <a:tr h="495300">
                    <a:tc>
                      <a:txBody>
                        <a:bodyPr/>
                        <a:lstStyle/>
                        <a:p>
                          <a:endParaRPr lang="es-PE"/>
                        </a:p>
                      </a:txBody>
                      <a:tcPr marL="68580" marR="68580" marT="34290" marB="34290" anchor="ctr">
                        <a:blipFill rotWithShape="0">
                          <a:blip r:embed="rId4"/>
                          <a:stretch>
                            <a:fillRect l="-205" t="-104938" r="-28484" b="-187654"/>
                          </a:stretch>
                        </a:blipFill>
                      </a:tcPr>
                    </a:tc>
                    <a:tc>
                      <a:txBody>
                        <a:bodyPr/>
                        <a:lstStyle/>
                        <a:p>
                          <a:pPr algn="r"/>
                          <a:r>
                            <a:rPr lang="es-PE" sz="1800" b="1" dirty="0" smtClean="0">
                              <a:solidFill>
                                <a:schemeClr val="tx1"/>
                              </a:solidFill>
                            </a:rPr>
                            <a:t>198,0</a:t>
                          </a:r>
                          <a:endParaRPr lang="es-PE" sz="1800" b="1" dirty="0">
                            <a:solidFill>
                              <a:schemeClr val="tx1"/>
                            </a:solidFill>
                          </a:endParaRPr>
                        </a:p>
                      </a:txBody>
                      <a:tcPr marL="68580" marR="68580" marT="34290" marB="34290" anchor="ctr"/>
                    </a:tc>
                  </a:tr>
                  <a:tr h="434340">
                    <a:tc>
                      <a:txBody>
                        <a:bodyPr/>
                        <a:lstStyle/>
                        <a:p>
                          <a:endParaRPr lang="es-PE"/>
                        </a:p>
                      </a:txBody>
                      <a:tcPr marL="68580" marR="68580" marT="34290" marB="34290" anchor="ctr">
                        <a:blipFill rotWithShape="0">
                          <a:blip r:embed="rId4"/>
                          <a:stretch>
                            <a:fillRect l="-205" t="-230556" r="-28484" b="-111111"/>
                          </a:stretch>
                        </a:blipFill>
                      </a:tcPr>
                    </a:tc>
                    <a:tc>
                      <a:txBody>
                        <a:bodyPr/>
                        <a:lstStyle/>
                        <a:p>
                          <a:pPr algn="r"/>
                          <a:r>
                            <a:rPr lang="es-PE" sz="1500" dirty="0" smtClean="0">
                              <a:solidFill>
                                <a:schemeClr val="tx1"/>
                              </a:solidFill>
                            </a:rPr>
                            <a:t>180,0</a:t>
                          </a:r>
                          <a:endParaRPr lang="es-PE" sz="1500" b="0" dirty="0">
                            <a:solidFill>
                              <a:schemeClr val="tx1"/>
                            </a:solidFill>
                          </a:endParaRPr>
                        </a:p>
                      </a:txBody>
                      <a:tcPr marL="68580" marR="68580" marT="34290" marB="34290" anchor="ctr"/>
                    </a:tc>
                  </a:tr>
                  <a:tr h="434340">
                    <a:tc>
                      <a:txBody>
                        <a:bodyPr/>
                        <a:lstStyle/>
                        <a:p>
                          <a:endParaRPr lang="es-PE"/>
                        </a:p>
                      </a:txBody>
                      <a:tcPr marL="68580" marR="68580" marT="34290" marB="34290" anchor="ctr">
                        <a:blipFill rotWithShape="0">
                          <a:blip r:embed="rId4"/>
                          <a:stretch>
                            <a:fillRect l="-205" t="-335211" r="-28484" b="-12676"/>
                          </a:stretch>
                        </a:blipFill>
                      </a:tcPr>
                    </a:tc>
                    <a:tc>
                      <a:txBody>
                        <a:bodyPr/>
                        <a:lstStyle/>
                        <a:p>
                          <a:pPr algn="r"/>
                          <a:r>
                            <a:rPr lang="es-PE" sz="1500" dirty="0" smtClean="0">
                              <a:solidFill>
                                <a:schemeClr val="tx1"/>
                              </a:solidFill>
                            </a:rPr>
                            <a:t>10,0</a:t>
                          </a:r>
                          <a:endParaRPr lang="es-PE" sz="1500" b="0" dirty="0">
                            <a:solidFill>
                              <a:schemeClr val="tx1"/>
                            </a:solidFill>
                          </a:endParaRPr>
                        </a:p>
                      </a:txBody>
                      <a:tcPr marL="68580" marR="68580" marT="34290" marB="34290" anchor="ctr"/>
                    </a:tc>
                  </a:tr>
                </a:tbl>
              </a:graphicData>
            </a:graphic>
          </p:graphicFrame>
        </mc:Fallback>
      </mc:AlternateContent>
      <p:sp>
        <p:nvSpPr>
          <p:cNvPr id="34" name="16 CuadroTexto"/>
          <p:cNvSpPr txBox="1"/>
          <p:nvPr/>
        </p:nvSpPr>
        <p:spPr>
          <a:xfrm>
            <a:off x="4362754" y="1896100"/>
            <a:ext cx="3830705" cy="415498"/>
          </a:xfrm>
          <a:prstGeom prst="rect">
            <a:avLst/>
          </a:prstGeom>
          <a:noFill/>
        </p:spPr>
        <p:txBody>
          <a:bodyPr wrap="square" rtlCol="0">
            <a:spAutoFit/>
          </a:bodyPr>
          <a:lstStyle/>
          <a:p>
            <a:pPr algn="just"/>
            <a:r>
              <a:rPr lang="es-PE" sz="2100" b="1" dirty="0">
                <a:solidFill>
                  <a:schemeClr val="accent2">
                    <a:lumMod val="75000"/>
                  </a:schemeClr>
                </a:solidFill>
              </a:rPr>
              <a:t>S/.  198,0 miles</a:t>
            </a:r>
            <a:endParaRPr lang="es-PE" sz="2100" dirty="0">
              <a:solidFill>
                <a:schemeClr val="accent2">
                  <a:lumMod val="75000"/>
                </a:schemeClr>
              </a:solidFill>
            </a:endParaRPr>
          </a:p>
        </p:txBody>
      </p:sp>
      <p:sp>
        <p:nvSpPr>
          <p:cNvPr id="16" name="4 CuadroTexto"/>
          <p:cNvSpPr txBox="1"/>
          <p:nvPr/>
        </p:nvSpPr>
        <p:spPr>
          <a:xfrm>
            <a:off x="594031" y="266223"/>
            <a:ext cx="7948086" cy="461665"/>
          </a:xfrm>
          <a:prstGeom prst="rect">
            <a:avLst/>
          </a:prstGeom>
          <a:noFill/>
        </p:spPr>
        <p:txBody>
          <a:bodyPr wrap="square" rtlCol="0">
            <a:spAutoFit/>
          </a:bodyPr>
          <a:lstStyle>
            <a:defPPr>
              <a:defRPr lang="es-ES"/>
            </a:defPPr>
            <a:lvl1pPr algn="just">
              <a:defRPr sz="2400">
                <a:latin typeface="Arial" pitchFamily="34" charset="0"/>
                <a:cs typeface="Arial" pitchFamily="34" charset="0"/>
              </a:defRPr>
            </a:lvl1pPr>
          </a:lstStyle>
          <a:p>
            <a:pPr marL="457200" indent="-457200"/>
            <a:r>
              <a:rPr lang="es-PE" b="1" dirty="0" smtClean="0">
                <a:solidFill>
                  <a:srgbClr val="C00000"/>
                </a:solidFill>
                <a:latin typeface="+mn-lt"/>
                <a:cs typeface="+mn-cs"/>
              </a:rPr>
              <a:t>b) Regla </a:t>
            </a:r>
            <a:r>
              <a:rPr lang="es-PE" b="1" dirty="0">
                <a:solidFill>
                  <a:srgbClr val="C00000"/>
                </a:solidFill>
                <a:latin typeface="+mn-lt"/>
                <a:cs typeface="+mn-cs"/>
              </a:rPr>
              <a:t>del gasto no financiero</a:t>
            </a:r>
          </a:p>
        </p:txBody>
      </p:sp>
    </p:spTree>
    <p:extLst>
      <p:ext uri="{BB962C8B-B14F-4D97-AF65-F5344CB8AC3E}">
        <p14:creationId xmlns:p14="http://schemas.microsoft.com/office/powerpoint/2010/main" val="141348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nodeType="withEffect">
                                  <p:stCondLst>
                                    <p:cond delay="0"/>
                                  </p:stCondLst>
                                  <p:childTnLst>
                                    <p:animEffect transition="out" filter="fade">
                                      <p:cBhvr>
                                        <p:cTn id="6" dur="1500" tmFilter="0, 0; .2, .5; .8, .5; 1, 0"/>
                                        <p:tgtEl>
                                          <p:spTgt spid="11"/>
                                        </p:tgtEl>
                                      </p:cBhvr>
                                    </p:animEffect>
                                    <p:animScale>
                                      <p:cBhvr>
                                        <p:cTn id="7" dur="750" autoRev="1" fill="hold"/>
                                        <p:tgtEl>
                                          <p:spTgt spid="11"/>
                                        </p:tgtEl>
                                      </p:cBhvr>
                                      <p:by x="105000" y="105000"/>
                                    </p:animScale>
                                  </p:childTnLst>
                                </p:cTn>
                              </p:par>
                              <p:par>
                                <p:cTn id="8" presetID="10" presetClass="entr" presetSubtype="0" fill="hold" grpId="0" nodeType="withEffect">
                                  <p:stCondLst>
                                    <p:cond delay="0"/>
                                  </p:stCondLst>
                                  <p:childTnLst>
                                    <p:set>
                                      <p:cBhvr>
                                        <p:cTn id="9" dur="1" fill="hold">
                                          <p:stCondLst>
                                            <p:cond delay="0"/>
                                          </p:stCondLst>
                                        </p:cTn>
                                        <p:tgtEl>
                                          <p:spTgt spid="25">
                                            <p:txEl>
                                              <p:pRg st="0" end="0"/>
                                            </p:txEl>
                                          </p:spTgt>
                                        </p:tgtEl>
                                        <p:attrNameLst>
                                          <p:attrName>style.visibility</p:attrName>
                                        </p:attrNameLst>
                                      </p:cBhvr>
                                      <p:to>
                                        <p:strVal val="visible"/>
                                      </p:to>
                                    </p:set>
                                    <p:animEffect transition="in" filter="fade">
                                      <p:cBhvr>
                                        <p:cTn id="10" dur="1000"/>
                                        <p:tgtEl>
                                          <p:spTgt spid="25">
                                            <p:txEl>
                                              <p:pRg st="0" end="0"/>
                                            </p:txEl>
                                          </p:spTgt>
                                        </p:tgtEl>
                                      </p:cBhvr>
                                    </p:animEffect>
                                  </p:childTnLst>
                                </p:cTn>
                              </p:par>
                              <p:par>
                                <p:cTn id="11" presetID="10" presetClass="entr" presetSubtype="0" fill="hold" grpId="0" nodeType="withEffect">
                                  <p:stCondLst>
                                    <p:cond delay="250"/>
                                  </p:stCondLst>
                                  <p:childTnLst>
                                    <p:set>
                                      <p:cBhvr>
                                        <p:cTn id="12" dur="1" fill="hold">
                                          <p:stCondLst>
                                            <p:cond delay="0"/>
                                          </p:stCondLst>
                                        </p:cTn>
                                        <p:tgtEl>
                                          <p:spTgt spid="27">
                                            <p:txEl>
                                              <p:pRg st="0" end="0"/>
                                            </p:txEl>
                                          </p:spTgt>
                                        </p:tgtEl>
                                        <p:attrNameLst>
                                          <p:attrName>style.visibility</p:attrName>
                                        </p:attrNameLst>
                                      </p:cBhvr>
                                      <p:to>
                                        <p:strVal val="visible"/>
                                      </p:to>
                                    </p:set>
                                    <p:animEffect transition="in" filter="fade">
                                      <p:cBhvr>
                                        <p:cTn id="13" dur="1000"/>
                                        <p:tgtEl>
                                          <p:spTgt spid="27">
                                            <p:txEl>
                                              <p:pRg st="0" end="0"/>
                                            </p:txEl>
                                          </p:spTgt>
                                        </p:tgtEl>
                                      </p:cBhvr>
                                    </p:animEffect>
                                  </p:childTnLst>
                                </p:cTn>
                              </p:par>
                              <p:par>
                                <p:cTn id="14" presetID="10" presetClass="entr" presetSubtype="0" fill="hold" grpId="0" nodeType="withEffect">
                                  <p:stCondLst>
                                    <p:cond delay="250"/>
                                  </p:stCondLst>
                                  <p:childTnLst>
                                    <p:set>
                                      <p:cBhvr>
                                        <p:cTn id="15" dur="1" fill="hold">
                                          <p:stCondLst>
                                            <p:cond delay="0"/>
                                          </p:stCondLst>
                                        </p:cTn>
                                        <p:tgtEl>
                                          <p:spTgt spid="26">
                                            <p:txEl>
                                              <p:pRg st="0" end="0"/>
                                            </p:txEl>
                                          </p:spTgt>
                                        </p:tgtEl>
                                        <p:attrNameLst>
                                          <p:attrName>style.visibility</p:attrName>
                                        </p:attrNameLst>
                                      </p:cBhvr>
                                      <p:to>
                                        <p:strVal val="visible"/>
                                      </p:to>
                                    </p:set>
                                    <p:animEffect transition="in" filter="fade">
                                      <p:cBhvr>
                                        <p:cTn id="16" dur="1000"/>
                                        <p:tgtEl>
                                          <p:spTgt spid="2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fade">
                                      <p:cBhvr>
                                        <p:cTn id="21" dur="500"/>
                                        <p:tgtEl>
                                          <p:spTgt spid="2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wipe(down)">
                                      <p:cBhvr>
                                        <p:cTn id="26" dur="500"/>
                                        <p:tgtEl>
                                          <p:spTgt spid="30"/>
                                        </p:tgtEl>
                                      </p:cBhvr>
                                    </p:animEffect>
                                  </p:childTnLst>
                                </p:cTn>
                              </p:par>
                              <p:par>
                                <p:cTn id="27" presetID="10" presetClass="entr" presetSubtype="0" fill="hold" grpId="0" nodeType="withEffect">
                                  <p:stCondLst>
                                    <p:cond delay="250"/>
                                  </p:stCondLst>
                                  <p:childTnLst>
                                    <p:set>
                                      <p:cBhvr>
                                        <p:cTn id="28" dur="1" fill="hold">
                                          <p:stCondLst>
                                            <p:cond delay="0"/>
                                          </p:stCondLst>
                                        </p:cTn>
                                        <p:tgtEl>
                                          <p:spTgt spid="34">
                                            <p:txEl>
                                              <p:pRg st="0" end="0"/>
                                            </p:txEl>
                                          </p:spTgt>
                                        </p:tgtEl>
                                        <p:attrNameLst>
                                          <p:attrName>style.visibility</p:attrName>
                                        </p:attrNameLst>
                                      </p:cBhvr>
                                      <p:to>
                                        <p:strVal val="visible"/>
                                      </p:to>
                                    </p:set>
                                    <p:animEffect transition="in" filter="fade">
                                      <p:cBhvr>
                                        <p:cTn id="29" dur="1000"/>
                                        <p:tgtEl>
                                          <p:spTgt spid="3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allAtOnce"/>
      <p:bldP spid="26" grpId="0" build="allAtOnce"/>
      <p:bldP spid="27" grpId="0" build="allAtOnce"/>
      <p:bldP spid="28" grpId="0"/>
      <p:bldP spid="30" grpId="0"/>
      <p:bldP spid="34" grpId="0" build="allAtOnce"/>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Picture 2" descr="G:\Daniel\USBs Y Trabajo\Cuadros Hechos por Mí\Materiales Merchandising y Productos para los Talleres\Con Metas de convergencia.png"/>
          <p:cNvPicPr>
            <a:picLocks noChangeAspect="1" noChangeArrowheads="1"/>
          </p:cNvPicPr>
          <p:nvPr/>
        </p:nvPicPr>
        <p:blipFill>
          <a:blip r:embed="rId3" cstate="print"/>
          <a:srcRect/>
          <a:stretch>
            <a:fillRect/>
          </a:stretch>
        </p:blipFill>
        <p:spPr bwMode="auto">
          <a:xfrm>
            <a:off x="3121315" y="3794760"/>
            <a:ext cx="5117006" cy="1453211"/>
          </a:xfrm>
          <a:prstGeom prst="rect">
            <a:avLst/>
          </a:prstGeom>
          <a:noFill/>
        </p:spPr>
      </p:pic>
      <p:pic>
        <p:nvPicPr>
          <p:cNvPr id="37" name="Picture 2" descr="G:\Daniel\USBs Y Trabajo\Cuadros Hechos por Mí\Materiales Merchandising y Productos para los Talleres\Running 1.png"/>
          <p:cNvPicPr>
            <a:picLocks noChangeAspect="1" noChangeArrowheads="1"/>
          </p:cNvPicPr>
          <p:nvPr/>
        </p:nvPicPr>
        <p:blipFill>
          <a:blip r:embed="rId4" cstate="print"/>
          <a:srcRect/>
          <a:stretch>
            <a:fillRect/>
          </a:stretch>
        </p:blipFill>
        <p:spPr bwMode="auto">
          <a:xfrm>
            <a:off x="3159394" y="3892779"/>
            <a:ext cx="787298" cy="957044"/>
          </a:xfrm>
          <a:prstGeom prst="rect">
            <a:avLst/>
          </a:prstGeom>
          <a:noFill/>
        </p:spPr>
      </p:pic>
      <p:pic>
        <p:nvPicPr>
          <p:cNvPr id="38" name="Picture 2" descr="G:\Daniel\USBs Y Trabajo\Cuadros Hechos por Mí\Materiales Merchandising y Productos para los Talleres\Con Metas de convergencia.png"/>
          <p:cNvPicPr>
            <a:picLocks noChangeAspect="1" noChangeArrowheads="1"/>
          </p:cNvPicPr>
          <p:nvPr/>
        </p:nvPicPr>
        <p:blipFill rotWithShape="1">
          <a:blip r:embed="rId3" cstate="print"/>
          <a:srcRect l="33490" t="70906" r="18850" b="23361"/>
          <a:stretch/>
        </p:blipFill>
        <p:spPr bwMode="auto">
          <a:xfrm>
            <a:off x="4060708" y="5086530"/>
            <a:ext cx="3238220" cy="175113"/>
          </a:xfrm>
          <a:prstGeom prst="rect">
            <a:avLst/>
          </a:prstGeom>
          <a:noFill/>
        </p:spPr>
      </p:pic>
      <p:pic>
        <p:nvPicPr>
          <p:cNvPr id="39" name="Picture 2" descr="G:\Daniel\USBs Y Trabajo\Cuadros Hechos por Mí\Materiales Merchandising y Productos para los Talleres\Cumplimiento texto 18062014.png"/>
          <p:cNvPicPr>
            <a:picLocks noChangeAspect="1" noChangeArrowheads="1"/>
          </p:cNvPicPr>
          <p:nvPr/>
        </p:nvPicPr>
        <p:blipFill>
          <a:blip r:embed="rId5" cstate="print"/>
          <a:srcRect/>
          <a:stretch>
            <a:fillRect/>
          </a:stretch>
        </p:blipFill>
        <p:spPr bwMode="auto">
          <a:xfrm>
            <a:off x="7298112" y="3794760"/>
            <a:ext cx="947223" cy="1468674"/>
          </a:xfrm>
          <a:prstGeom prst="rect">
            <a:avLst/>
          </a:prstGeom>
          <a:noFill/>
        </p:spPr>
      </p:pic>
      <p:sp>
        <p:nvSpPr>
          <p:cNvPr id="41" name="Freeform 14"/>
          <p:cNvSpPr/>
          <p:nvPr/>
        </p:nvSpPr>
        <p:spPr>
          <a:xfrm>
            <a:off x="5276360" y="4103068"/>
            <a:ext cx="511227" cy="406499"/>
          </a:xfrm>
          <a:custGeom>
            <a:avLst/>
            <a:gdLst>
              <a:gd name="connsiteX0" fmla="*/ 904743 w 1051560"/>
              <a:gd name="connsiteY0" fmla="*/ 563880 h 563880"/>
              <a:gd name="connsiteX1" fmla="*/ 731223 w 1051560"/>
              <a:gd name="connsiteY1" fmla="*/ 365372 h 563880"/>
              <a:gd name="connsiteX2" fmla="*/ 807555 w 1051560"/>
              <a:gd name="connsiteY2" fmla="*/ 365372 h 563880"/>
              <a:gd name="connsiteX3" fmla="*/ 417129 w 1051560"/>
              <a:gd name="connsiteY3" fmla="*/ 0 h 563880"/>
              <a:gd name="connsiteX4" fmla="*/ 558099 w 1051560"/>
              <a:gd name="connsiteY4" fmla="*/ 0 h 563880"/>
              <a:gd name="connsiteX5" fmla="*/ 948525 w 1051560"/>
              <a:gd name="connsiteY5" fmla="*/ 365372 h 563880"/>
              <a:gd name="connsiteX6" fmla="*/ 1024857 w 1051560"/>
              <a:gd name="connsiteY6" fmla="*/ 365372 h 563880"/>
              <a:gd name="connsiteX7" fmla="*/ 904743 w 1051560"/>
              <a:gd name="connsiteY7" fmla="*/ 563880 h 563880"/>
              <a:gd name="connsiteX0" fmla="*/ 487614 w 1051560"/>
              <a:gd name="connsiteY0" fmla="*/ 8109 h 563880"/>
              <a:gd name="connsiteX1" fmla="*/ 140969 w 1051560"/>
              <a:gd name="connsiteY1" fmla="*/ 563880 h 563880"/>
              <a:gd name="connsiteX2" fmla="*/ 0 w 1051560"/>
              <a:gd name="connsiteY2" fmla="*/ 563880 h 563880"/>
              <a:gd name="connsiteX3" fmla="*/ 97652 w 1051560"/>
              <a:gd name="connsiteY3" fmla="*/ 201326 h 563880"/>
              <a:gd name="connsiteX4" fmla="*/ 487616 w 1051560"/>
              <a:gd name="connsiteY4" fmla="*/ 8110 h 563880"/>
              <a:gd name="connsiteX5" fmla="*/ 487614 w 1051560"/>
              <a:gd name="connsiteY5" fmla="*/ 8109 h 563880"/>
              <a:gd name="connsiteX0" fmla="*/ 487614 w 1051560"/>
              <a:gd name="connsiteY0" fmla="*/ 8109 h 563880"/>
              <a:gd name="connsiteX1" fmla="*/ 140969 w 1051560"/>
              <a:gd name="connsiteY1" fmla="*/ 563880 h 563880"/>
              <a:gd name="connsiteX2" fmla="*/ 0 w 1051560"/>
              <a:gd name="connsiteY2" fmla="*/ 563880 h 563880"/>
              <a:gd name="connsiteX3" fmla="*/ 81783 w 1051560"/>
              <a:gd name="connsiteY3" fmla="*/ 228534 h 563880"/>
              <a:gd name="connsiteX4" fmla="*/ 417130 w 1051560"/>
              <a:gd name="connsiteY4" fmla="*/ 1 h 563880"/>
              <a:gd name="connsiteX5" fmla="*/ 558099 w 1051560"/>
              <a:gd name="connsiteY5" fmla="*/ 0 h 563880"/>
              <a:gd name="connsiteX6" fmla="*/ 948525 w 1051560"/>
              <a:gd name="connsiteY6" fmla="*/ 365372 h 563880"/>
              <a:gd name="connsiteX7" fmla="*/ 1024857 w 1051560"/>
              <a:gd name="connsiteY7" fmla="*/ 365372 h 563880"/>
              <a:gd name="connsiteX8" fmla="*/ 904743 w 1051560"/>
              <a:gd name="connsiteY8" fmla="*/ 563880 h 563880"/>
              <a:gd name="connsiteX9" fmla="*/ 731223 w 1051560"/>
              <a:gd name="connsiteY9" fmla="*/ 365372 h 563880"/>
              <a:gd name="connsiteX10" fmla="*/ 807555 w 1051560"/>
              <a:gd name="connsiteY10" fmla="*/ 365372 h 563880"/>
              <a:gd name="connsiteX11" fmla="*/ 417129 w 1051560"/>
              <a:gd name="connsiteY11" fmla="*/ 0 h 563880"/>
              <a:gd name="connsiteX0" fmla="*/ 904743 w 1024857"/>
              <a:gd name="connsiteY0" fmla="*/ 589643 h 831578"/>
              <a:gd name="connsiteX1" fmla="*/ 731223 w 1024857"/>
              <a:gd name="connsiteY1" fmla="*/ 391135 h 831578"/>
              <a:gd name="connsiteX2" fmla="*/ 807555 w 1024857"/>
              <a:gd name="connsiteY2" fmla="*/ 391135 h 831578"/>
              <a:gd name="connsiteX3" fmla="*/ 417129 w 1024857"/>
              <a:gd name="connsiteY3" fmla="*/ 25763 h 831578"/>
              <a:gd name="connsiteX4" fmla="*/ 558099 w 1024857"/>
              <a:gd name="connsiteY4" fmla="*/ 25763 h 831578"/>
              <a:gd name="connsiteX5" fmla="*/ 948525 w 1024857"/>
              <a:gd name="connsiteY5" fmla="*/ 391135 h 831578"/>
              <a:gd name="connsiteX6" fmla="*/ 1024857 w 1024857"/>
              <a:gd name="connsiteY6" fmla="*/ 391135 h 831578"/>
              <a:gd name="connsiteX7" fmla="*/ 904743 w 1024857"/>
              <a:gd name="connsiteY7" fmla="*/ 589643 h 831578"/>
              <a:gd name="connsiteX0" fmla="*/ 487614 w 1024857"/>
              <a:gd name="connsiteY0" fmla="*/ 33872 h 831578"/>
              <a:gd name="connsiteX1" fmla="*/ 140969 w 1024857"/>
              <a:gd name="connsiteY1" fmla="*/ 589643 h 831578"/>
              <a:gd name="connsiteX2" fmla="*/ 0 w 1024857"/>
              <a:gd name="connsiteY2" fmla="*/ 589643 h 831578"/>
              <a:gd name="connsiteX3" fmla="*/ 97652 w 1024857"/>
              <a:gd name="connsiteY3" fmla="*/ 227089 h 831578"/>
              <a:gd name="connsiteX4" fmla="*/ 487616 w 1024857"/>
              <a:gd name="connsiteY4" fmla="*/ 33873 h 831578"/>
              <a:gd name="connsiteX5" fmla="*/ 487614 w 1024857"/>
              <a:gd name="connsiteY5" fmla="*/ 33872 h 831578"/>
              <a:gd name="connsiteX0" fmla="*/ 487614 w 1024857"/>
              <a:gd name="connsiteY0" fmla="*/ 33872 h 831578"/>
              <a:gd name="connsiteX1" fmla="*/ 140969 w 1024857"/>
              <a:gd name="connsiteY1" fmla="*/ 589643 h 831578"/>
              <a:gd name="connsiteX2" fmla="*/ 137795 w 1024857"/>
              <a:gd name="connsiteY2" fmla="*/ 831578 h 831578"/>
              <a:gd name="connsiteX3" fmla="*/ 0 w 1024857"/>
              <a:gd name="connsiteY3" fmla="*/ 589643 h 831578"/>
              <a:gd name="connsiteX4" fmla="*/ 81783 w 1024857"/>
              <a:gd name="connsiteY4" fmla="*/ 254297 h 831578"/>
              <a:gd name="connsiteX5" fmla="*/ 417130 w 1024857"/>
              <a:gd name="connsiteY5" fmla="*/ 25764 h 831578"/>
              <a:gd name="connsiteX6" fmla="*/ 558099 w 1024857"/>
              <a:gd name="connsiteY6" fmla="*/ 25763 h 831578"/>
              <a:gd name="connsiteX7" fmla="*/ 948525 w 1024857"/>
              <a:gd name="connsiteY7" fmla="*/ 391135 h 831578"/>
              <a:gd name="connsiteX8" fmla="*/ 1024857 w 1024857"/>
              <a:gd name="connsiteY8" fmla="*/ 391135 h 831578"/>
              <a:gd name="connsiteX9" fmla="*/ 904743 w 1024857"/>
              <a:gd name="connsiteY9" fmla="*/ 589643 h 831578"/>
              <a:gd name="connsiteX10" fmla="*/ 731223 w 1024857"/>
              <a:gd name="connsiteY10" fmla="*/ 391135 h 831578"/>
              <a:gd name="connsiteX11" fmla="*/ 807555 w 1024857"/>
              <a:gd name="connsiteY11" fmla="*/ 391135 h 831578"/>
              <a:gd name="connsiteX12" fmla="*/ 417129 w 1024857"/>
              <a:gd name="connsiteY12" fmla="*/ 25763 h 831578"/>
              <a:gd name="connsiteX0" fmla="*/ 904743 w 1024857"/>
              <a:gd name="connsiteY0" fmla="*/ 589643 h 831578"/>
              <a:gd name="connsiteX1" fmla="*/ 731223 w 1024857"/>
              <a:gd name="connsiteY1" fmla="*/ 391135 h 831578"/>
              <a:gd name="connsiteX2" fmla="*/ 807555 w 1024857"/>
              <a:gd name="connsiteY2" fmla="*/ 391135 h 831578"/>
              <a:gd name="connsiteX3" fmla="*/ 417129 w 1024857"/>
              <a:gd name="connsiteY3" fmla="*/ 25763 h 831578"/>
              <a:gd name="connsiteX4" fmla="*/ 558099 w 1024857"/>
              <a:gd name="connsiteY4" fmla="*/ 25763 h 831578"/>
              <a:gd name="connsiteX5" fmla="*/ 948525 w 1024857"/>
              <a:gd name="connsiteY5" fmla="*/ 391135 h 831578"/>
              <a:gd name="connsiteX6" fmla="*/ 1024857 w 1024857"/>
              <a:gd name="connsiteY6" fmla="*/ 391135 h 831578"/>
              <a:gd name="connsiteX7" fmla="*/ 904743 w 1024857"/>
              <a:gd name="connsiteY7" fmla="*/ 589643 h 831578"/>
              <a:gd name="connsiteX0" fmla="*/ 487614 w 1024857"/>
              <a:gd name="connsiteY0" fmla="*/ 33872 h 831578"/>
              <a:gd name="connsiteX1" fmla="*/ 140969 w 1024857"/>
              <a:gd name="connsiteY1" fmla="*/ 589643 h 831578"/>
              <a:gd name="connsiteX2" fmla="*/ 0 w 1024857"/>
              <a:gd name="connsiteY2" fmla="*/ 589643 h 831578"/>
              <a:gd name="connsiteX3" fmla="*/ 97652 w 1024857"/>
              <a:gd name="connsiteY3" fmla="*/ 227089 h 831578"/>
              <a:gd name="connsiteX4" fmla="*/ 487616 w 1024857"/>
              <a:gd name="connsiteY4" fmla="*/ 33873 h 831578"/>
              <a:gd name="connsiteX5" fmla="*/ 487614 w 1024857"/>
              <a:gd name="connsiteY5" fmla="*/ 33872 h 831578"/>
              <a:gd name="connsiteX0" fmla="*/ 487614 w 1024857"/>
              <a:gd name="connsiteY0" fmla="*/ 33872 h 831578"/>
              <a:gd name="connsiteX1" fmla="*/ 140969 w 1024857"/>
              <a:gd name="connsiteY1" fmla="*/ 589643 h 831578"/>
              <a:gd name="connsiteX2" fmla="*/ 137795 w 1024857"/>
              <a:gd name="connsiteY2" fmla="*/ 831578 h 831578"/>
              <a:gd name="connsiteX3" fmla="*/ 0 w 1024857"/>
              <a:gd name="connsiteY3" fmla="*/ 830943 h 831578"/>
              <a:gd name="connsiteX4" fmla="*/ 81783 w 1024857"/>
              <a:gd name="connsiteY4" fmla="*/ 254297 h 831578"/>
              <a:gd name="connsiteX5" fmla="*/ 417130 w 1024857"/>
              <a:gd name="connsiteY5" fmla="*/ 25764 h 831578"/>
              <a:gd name="connsiteX6" fmla="*/ 558099 w 1024857"/>
              <a:gd name="connsiteY6" fmla="*/ 25763 h 831578"/>
              <a:gd name="connsiteX7" fmla="*/ 948525 w 1024857"/>
              <a:gd name="connsiteY7" fmla="*/ 391135 h 831578"/>
              <a:gd name="connsiteX8" fmla="*/ 1024857 w 1024857"/>
              <a:gd name="connsiteY8" fmla="*/ 391135 h 831578"/>
              <a:gd name="connsiteX9" fmla="*/ 904743 w 1024857"/>
              <a:gd name="connsiteY9" fmla="*/ 589643 h 831578"/>
              <a:gd name="connsiteX10" fmla="*/ 731223 w 1024857"/>
              <a:gd name="connsiteY10" fmla="*/ 391135 h 831578"/>
              <a:gd name="connsiteX11" fmla="*/ 807555 w 1024857"/>
              <a:gd name="connsiteY11" fmla="*/ 391135 h 831578"/>
              <a:gd name="connsiteX12" fmla="*/ 417129 w 1024857"/>
              <a:gd name="connsiteY12" fmla="*/ 25763 h 83157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589643 h 834118"/>
              <a:gd name="connsiteX2" fmla="*/ 0 w 1024857"/>
              <a:gd name="connsiteY2" fmla="*/ 5896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589643 h 834118"/>
              <a:gd name="connsiteX2" fmla="*/ 0 w 1024857"/>
              <a:gd name="connsiteY2" fmla="*/ 8309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824593 h 834118"/>
              <a:gd name="connsiteX2" fmla="*/ 0 w 1024857"/>
              <a:gd name="connsiteY2" fmla="*/ 8309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4857" h="834118" stroke="0" extrusionOk="0">
                <a:moveTo>
                  <a:pt x="904743" y="589643"/>
                </a:moveTo>
                <a:lnTo>
                  <a:pt x="731223" y="391135"/>
                </a:lnTo>
                <a:lnTo>
                  <a:pt x="807555" y="391135"/>
                </a:lnTo>
                <a:cubicBezTo>
                  <a:pt x="746396" y="171321"/>
                  <a:pt x="590857" y="25763"/>
                  <a:pt x="417129" y="25763"/>
                </a:cubicBezTo>
                <a:lnTo>
                  <a:pt x="558099" y="25763"/>
                </a:lnTo>
                <a:cubicBezTo>
                  <a:pt x="731827" y="25763"/>
                  <a:pt x="887366" y="171321"/>
                  <a:pt x="948525" y="391135"/>
                </a:cubicBezTo>
                <a:lnTo>
                  <a:pt x="1024857" y="391135"/>
                </a:lnTo>
                <a:lnTo>
                  <a:pt x="904743" y="589643"/>
                </a:lnTo>
                <a:close/>
              </a:path>
              <a:path w="1024857" h="834118" fill="darkenLess" stroke="0" extrusionOk="0">
                <a:moveTo>
                  <a:pt x="487614" y="33872"/>
                </a:moveTo>
                <a:cubicBezTo>
                  <a:pt x="287358" y="80282"/>
                  <a:pt x="140970" y="549936"/>
                  <a:pt x="140969" y="824593"/>
                </a:cubicBezTo>
                <a:lnTo>
                  <a:pt x="0" y="830943"/>
                </a:lnTo>
                <a:cubicBezTo>
                  <a:pt x="0" y="698329"/>
                  <a:pt x="34576" y="328657"/>
                  <a:pt x="97652" y="227089"/>
                </a:cubicBezTo>
                <a:cubicBezTo>
                  <a:pt x="192994" y="73562"/>
                  <a:pt x="341463" y="0"/>
                  <a:pt x="487616" y="33873"/>
                </a:cubicBezTo>
                <a:cubicBezTo>
                  <a:pt x="487615" y="33873"/>
                  <a:pt x="487615" y="33872"/>
                  <a:pt x="487614" y="33872"/>
                </a:cubicBezTo>
                <a:close/>
              </a:path>
              <a:path w="1024857" h="834118" fill="none" extrusionOk="0">
                <a:moveTo>
                  <a:pt x="487614" y="33872"/>
                </a:moveTo>
                <a:cubicBezTo>
                  <a:pt x="287358" y="80282"/>
                  <a:pt x="140970" y="559461"/>
                  <a:pt x="140969" y="834118"/>
                </a:cubicBezTo>
                <a:lnTo>
                  <a:pt x="137795" y="831578"/>
                </a:lnTo>
                <a:lnTo>
                  <a:pt x="0" y="830943"/>
                </a:lnTo>
                <a:cubicBezTo>
                  <a:pt x="0" y="710208"/>
                  <a:pt x="28667" y="351360"/>
                  <a:pt x="81783" y="254297"/>
                </a:cubicBezTo>
                <a:cubicBezTo>
                  <a:pt x="160441" y="110557"/>
                  <a:pt x="284867" y="25763"/>
                  <a:pt x="417130" y="25764"/>
                </a:cubicBezTo>
                <a:lnTo>
                  <a:pt x="558099" y="25763"/>
                </a:lnTo>
                <a:cubicBezTo>
                  <a:pt x="731827" y="25763"/>
                  <a:pt x="887366" y="171321"/>
                  <a:pt x="948525" y="391135"/>
                </a:cubicBezTo>
                <a:lnTo>
                  <a:pt x="1024857" y="391135"/>
                </a:lnTo>
                <a:lnTo>
                  <a:pt x="904743" y="589643"/>
                </a:lnTo>
                <a:lnTo>
                  <a:pt x="731223" y="391135"/>
                </a:lnTo>
                <a:lnTo>
                  <a:pt x="807555" y="391135"/>
                </a:lnTo>
                <a:cubicBezTo>
                  <a:pt x="746396" y="171321"/>
                  <a:pt x="590857" y="25763"/>
                  <a:pt x="417129" y="25763"/>
                </a:cubicBezTo>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350">
              <a:solidFill>
                <a:schemeClr val="tx1"/>
              </a:solidFill>
            </a:endParaRPr>
          </a:p>
        </p:txBody>
      </p:sp>
      <p:sp>
        <p:nvSpPr>
          <p:cNvPr id="42" name="Freeform 15"/>
          <p:cNvSpPr/>
          <p:nvPr/>
        </p:nvSpPr>
        <p:spPr>
          <a:xfrm>
            <a:off x="5889770" y="3893518"/>
            <a:ext cx="521326" cy="406499"/>
          </a:xfrm>
          <a:custGeom>
            <a:avLst/>
            <a:gdLst>
              <a:gd name="connsiteX0" fmla="*/ 904743 w 1051560"/>
              <a:gd name="connsiteY0" fmla="*/ 563880 h 563880"/>
              <a:gd name="connsiteX1" fmla="*/ 731223 w 1051560"/>
              <a:gd name="connsiteY1" fmla="*/ 365372 h 563880"/>
              <a:gd name="connsiteX2" fmla="*/ 807555 w 1051560"/>
              <a:gd name="connsiteY2" fmla="*/ 365372 h 563880"/>
              <a:gd name="connsiteX3" fmla="*/ 417129 w 1051560"/>
              <a:gd name="connsiteY3" fmla="*/ 0 h 563880"/>
              <a:gd name="connsiteX4" fmla="*/ 558099 w 1051560"/>
              <a:gd name="connsiteY4" fmla="*/ 0 h 563880"/>
              <a:gd name="connsiteX5" fmla="*/ 948525 w 1051560"/>
              <a:gd name="connsiteY5" fmla="*/ 365372 h 563880"/>
              <a:gd name="connsiteX6" fmla="*/ 1024857 w 1051560"/>
              <a:gd name="connsiteY6" fmla="*/ 365372 h 563880"/>
              <a:gd name="connsiteX7" fmla="*/ 904743 w 1051560"/>
              <a:gd name="connsiteY7" fmla="*/ 563880 h 563880"/>
              <a:gd name="connsiteX0" fmla="*/ 487614 w 1051560"/>
              <a:gd name="connsiteY0" fmla="*/ 8109 h 563880"/>
              <a:gd name="connsiteX1" fmla="*/ 140969 w 1051560"/>
              <a:gd name="connsiteY1" fmla="*/ 563880 h 563880"/>
              <a:gd name="connsiteX2" fmla="*/ 0 w 1051560"/>
              <a:gd name="connsiteY2" fmla="*/ 563880 h 563880"/>
              <a:gd name="connsiteX3" fmla="*/ 97652 w 1051560"/>
              <a:gd name="connsiteY3" fmla="*/ 201326 h 563880"/>
              <a:gd name="connsiteX4" fmla="*/ 487616 w 1051560"/>
              <a:gd name="connsiteY4" fmla="*/ 8110 h 563880"/>
              <a:gd name="connsiteX5" fmla="*/ 487614 w 1051560"/>
              <a:gd name="connsiteY5" fmla="*/ 8109 h 563880"/>
              <a:gd name="connsiteX0" fmla="*/ 487614 w 1051560"/>
              <a:gd name="connsiteY0" fmla="*/ 8109 h 563880"/>
              <a:gd name="connsiteX1" fmla="*/ 140969 w 1051560"/>
              <a:gd name="connsiteY1" fmla="*/ 563880 h 563880"/>
              <a:gd name="connsiteX2" fmla="*/ 0 w 1051560"/>
              <a:gd name="connsiteY2" fmla="*/ 563880 h 563880"/>
              <a:gd name="connsiteX3" fmla="*/ 81783 w 1051560"/>
              <a:gd name="connsiteY3" fmla="*/ 228534 h 563880"/>
              <a:gd name="connsiteX4" fmla="*/ 417130 w 1051560"/>
              <a:gd name="connsiteY4" fmla="*/ 1 h 563880"/>
              <a:gd name="connsiteX5" fmla="*/ 558099 w 1051560"/>
              <a:gd name="connsiteY5" fmla="*/ 0 h 563880"/>
              <a:gd name="connsiteX6" fmla="*/ 948525 w 1051560"/>
              <a:gd name="connsiteY6" fmla="*/ 365372 h 563880"/>
              <a:gd name="connsiteX7" fmla="*/ 1024857 w 1051560"/>
              <a:gd name="connsiteY7" fmla="*/ 365372 h 563880"/>
              <a:gd name="connsiteX8" fmla="*/ 904743 w 1051560"/>
              <a:gd name="connsiteY8" fmla="*/ 563880 h 563880"/>
              <a:gd name="connsiteX9" fmla="*/ 731223 w 1051560"/>
              <a:gd name="connsiteY9" fmla="*/ 365372 h 563880"/>
              <a:gd name="connsiteX10" fmla="*/ 807555 w 1051560"/>
              <a:gd name="connsiteY10" fmla="*/ 365372 h 563880"/>
              <a:gd name="connsiteX11" fmla="*/ 417129 w 1051560"/>
              <a:gd name="connsiteY11" fmla="*/ 0 h 563880"/>
              <a:gd name="connsiteX0" fmla="*/ 904743 w 1024857"/>
              <a:gd name="connsiteY0" fmla="*/ 589643 h 831578"/>
              <a:gd name="connsiteX1" fmla="*/ 731223 w 1024857"/>
              <a:gd name="connsiteY1" fmla="*/ 391135 h 831578"/>
              <a:gd name="connsiteX2" fmla="*/ 807555 w 1024857"/>
              <a:gd name="connsiteY2" fmla="*/ 391135 h 831578"/>
              <a:gd name="connsiteX3" fmla="*/ 417129 w 1024857"/>
              <a:gd name="connsiteY3" fmla="*/ 25763 h 831578"/>
              <a:gd name="connsiteX4" fmla="*/ 558099 w 1024857"/>
              <a:gd name="connsiteY4" fmla="*/ 25763 h 831578"/>
              <a:gd name="connsiteX5" fmla="*/ 948525 w 1024857"/>
              <a:gd name="connsiteY5" fmla="*/ 391135 h 831578"/>
              <a:gd name="connsiteX6" fmla="*/ 1024857 w 1024857"/>
              <a:gd name="connsiteY6" fmla="*/ 391135 h 831578"/>
              <a:gd name="connsiteX7" fmla="*/ 904743 w 1024857"/>
              <a:gd name="connsiteY7" fmla="*/ 589643 h 831578"/>
              <a:gd name="connsiteX0" fmla="*/ 487614 w 1024857"/>
              <a:gd name="connsiteY0" fmla="*/ 33872 h 831578"/>
              <a:gd name="connsiteX1" fmla="*/ 140969 w 1024857"/>
              <a:gd name="connsiteY1" fmla="*/ 589643 h 831578"/>
              <a:gd name="connsiteX2" fmla="*/ 0 w 1024857"/>
              <a:gd name="connsiteY2" fmla="*/ 589643 h 831578"/>
              <a:gd name="connsiteX3" fmla="*/ 97652 w 1024857"/>
              <a:gd name="connsiteY3" fmla="*/ 227089 h 831578"/>
              <a:gd name="connsiteX4" fmla="*/ 487616 w 1024857"/>
              <a:gd name="connsiteY4" fmla="*/ 33873 h 831578"/>
              <a:gd name="connsiteX5" fmla="*/ 487614 w 1024857"/>
              <a:gd name="connsiteY5" fmla="*/ 33872 h 831578"/>
              <a:gd name="connsiteX0" fmla="*/ 487614 w 1024857"/>
              <a:gd name="connsiteY0" fmla="*/ 33872 h 831578"/>
              <a:gd name="connsiteX1" fmla="*/ 140969 w 1024857"/>
              <a:gd name="connsiteY1" fmla="*/ 589643 h 831578"/>
              <a:gd name="connsiteX2" fmla="*/ 137795 w 1024857"/>
              <a:gd name="connsiteY2" fmla="*/ 831578 h 831578"/>
              <a:gd name="connsiteX3" fmla="*/ 0 w 1024857"/>
              <a:gd name="connsiteY3" fmla="*/ 589643 h 831578"/>
              <a:gd name="connsiteX4" fmla="*/ 81783 w 1024857"/>
              <a:gd name="connsiteY4" fmla="*/ 254297 h 831578"/>
              <a:gd name="connsiteX5" fmla="*/ 417130 w 1024857"/>
              <a:gd name="connsiteY5" fmla="*/ 25764 h 831578"/>
              <a:gd name="connsiteX6" fmla="*/ 558099 w 1024857"/>
              <a:gd name="connsiteY6" fmla="*/ 25763 h 831578"/>
              <a:gd name="connsiteX7" fmla="*/ 948525 w 1024857"/>
              <a:gd name="connsiteY7" fmla="*/ 391135 h 831578"/>
              <a:gd name="connsiteX8" fmla="*/ 1024857 w 1024857"/>
              <a:gd name="connsiteY8" fmla="*/ 391135 h 831578"/>
              <a:gd name="connsiteX9" fmla="*/ 904743 w 1024857"/>
              <a:gd name="connsiteY9" fmla="*/ 589643 h 831578"/>
              <a:gd name="connsiteX10" fmla="*/ 731223 w 1024857"/>
              <a:gd name="connsiteY10" fmla="*/ 391135 h 831578"/>
              <a:gd name="connsiteX11" fmla="*/ 807555 w 1024857"/>
              <a:gd name="connsiteY11" fmla="*/ 391135 h 831578"/>
              <a:gd name="connsiteX12" fmla="*/ 417129 w 1024857"/>
              <a:gd name="connsiteY12" fmla="*/ 25763 h 831578"/>
              <a:gd name="connsiteX0" fmla="*/ 904743 w 1024857"/>
              <a:gd name="connsiteY0" fmla="*/ 589643 h 831578"/>
              <a:gd name="connsiteX1" fmla="*/ 731223 w 1024857"/>
              <a:gd name="connsiteY1" fmla="*/ 391135 h 831578"/>
              <a:gd name="connsiteX2" fmla="*/ 807555 w 1024857"/>
              <a:gd name="connsiteY2" fmla="*/ 391135 h 831578"/>
              <a:gd name="connsiteX3" fmla="*/ 417129 w 1024857"/>
              <a:gd name="connsiteY3" fmla="*/ 25763 h 831578"/>
              <a:gd name="connsiteX4" fmla="*/ 558099 w 1024857"/>
              <a:gd name="connsiteY4" fmla="*/ 25763 h 831578"/>
              <a:gd name="connsiteX5" fmla="*/ 948525 w 1024857"/>
              <a:gd name="connsiteY5" fmla="*/ 391135 h 831578"/>
              <a:gd name="connsiteX6" fmla="*/ 1024857 w 1024857"/>
              <a:gd name="connsiteY6" fmla="*/ 391135 h 831578"/>
              <a:gd name="connsiteX7" fmla="*/ 904743 w 1024857"/>
              <a:gd name="connsiteY7" fmla="*/ 589643 h 831578"/>
              <a:gd name="connsiteX0" fmla="*/ 487614 w 1024857"/>
              <a:gd name="connsiteY0" fmla="*/ 33872 h 831578"/>
              <a:gd name="connsiteX1" fmla="*/ 140969 w 1024857"/>
              <a:gd name="connsiteY1" fmla="*/ 589643 h 831578"/>
              <a:gd name="connsiteX2" fmla="*/ 0 w 1024857"/>
              <a:gd name="connsiteY2" fmla="*/ 589643 h 831578"/>
              <a:gd name="connsiteX3" fmla="*/ 97652 w 1024857"/>
              <a:gd name="connsiteY3" fmla="*/ 227089 h 831578"/>
              <a:gd name="connsiteX4" fmla="*/ 487616 w 1024857"/>
              <a:gd name="connsiteY4" fmla="*/ 33873 h 831578"/>
              <a:gd name="connsiteX5" fmla="*/ 487614 w 1024857"/>
              <a:gd name="connsiteY5" fmla="*/ 33872 h 831578"/>
              <a:gd name="connsiteX0" fmla="*/ 487614 w 1024857"/>
              <a:gd name="connsiteY0" fmla="*/ 33872 h 831578"/>
              <a:gd name="connsiteX1" fmla="*/ 140969 w 1024857"/>
              <a:gd name="connsiteY1" fmla="*/ 589643 h 831578"/>
              <a:gd name="connsiteX2" fmla="*/ 137795 w 1024857"/>
              <a:gd name="connsiteY2" fmla="*/ 831578 h 831578"/>
              <a:gd name="connsiteX3" fmla="*/ 0 w 1024857"/>
              <a:gd name="connsiteY3" fmla="*/ 830943 h 831578"/>
              <a:gd name="connsiteX4" fmla="*/ 81783 w 1024857"/>
              <a:gd name="connsiteY4" fmla="*/ 254297 h 831578"/>
              <a:gd name="connsiteX5" fmla="*/ 417130 w 1024857"/>
              <a:gd name="connsiteY5" fmla="*/ 25764 h 831578"/>
              <a:gd name="connsiteX6" fmla="*/ 558099 w 1024857"/>
              <a:gd name="connsiteY6" fmla="*/ 25763 h 831578"/>
              <a:gd name="connsiteX7" fmla="*/ 948525 w 1024857"/>
              <a:gd name="connsiteY7" fmla="*/ 391135 h 831578"/>
              <a:gd name="connsiteX8" fmla="*/ 1024857 w 1024857"/>
              <a:gd name="connsiteY8" fmla="*/ 391135 h 831578"/>
              <a:gd name="connsiteX9" fmla="*/ 904743 w 1024857"/>
              <a:gd name="connsiteY9" fmla="*/ 589643 h 831578"/>
              <a:gd name="connsiteX10" fmla="*/ 731223 w 1024857"/>
              <a:gd name="connsiteY10" fmla="*/ 391135 h 831578"/>
              <a:gd name="connsiteX11" fmla="*/ 807555 w 1024857"/>
              <a:gd name="connsiteY11" fmla="*/ 391135 h 831578"/>
              <a:gd name="connsiteX12" fmla="*/ 417129 w 1024857"/>
              <a:gd name="connsiteY12" fmla="*/ 25763 h 83157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589643 h 834118"/>
              <a:gd name="connsiteX2" fmla="*/ 0 w 1024857"/>
              <a:gd name="connsiteY2" fmla="*/ 5896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589643 h 834118"/>
              <a:gd name="connsiteX2" fmla="*/ 0 w 1024857"/>
              <a:gd name="connsiteY2" fmla="*/ 8309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824593 h 834118"/>
              <a:gd name="connsiteX2" fmla="*/ 0 w 1024857"/>
              <a:gd name="connsiteY2" fmla="*/ 8309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4857" h="834118" stroke="0" extrusionOk="0">
                <a:moveTo>
                  <a:pt x="904743" y="589643"/>
                </a:moveTo>
                <a:lnTo>
                  <a:pt x="731223" y="391135"/>
                </a:lnTo>
                <a:lnTo>
                  <a:pt x="807555" y="391135"/>
                </a:lnTo>
                <a:cubicBezTo>
                  <a:pt x="746396" y="171321"/>
                  <a:pt x="590857" y="25763"/>
                  <a:pt x="417129" y="25763"/>
                </a:cubicBezTo>
                <a:lnTo>
                  <a:pt x="558099" y="25763"/>
                </a:lnTo>
                <a:cubicBezTo>
                  <a:pt x="731827" y="25763"/>
                  <a:pt x="887366" y="171321"/>
                  <a:pt x="948525" y="391135"/>
                </a:cubicBezTo>
                <a:lnTo>
                  <a:pt x="1024857" y="391135"/>
                </a:lnTo>
                <a:lnTo>
                  <a:pt x="904743" y="589643"/>
                </a:lnTo>
                <a:close/>
              </a:path>
              <a:path w="1024857" h="834118" fill="darkenLess" stroke="0" extrusionOk="0">
                <a:moveTo>
                  <a:pt x="487614" y="33872"/>
                </a:moveTo>
                <a:cubicBezTo>
                  <a:pt x="287358" y="80282"/>
                  <a:pt x="140970" y="549936"/>
                  <a:pt x="140969" y="824593"/>
                </a:cubicBezTo>
                <a:lnTo>
                  <a:pt x="0" y="830943"/>
                </a:lnTo>
                <a:cubicBezTo>
                  <a:pt x="0" y="698329"/>
                  <a:pt x="34576" y="328657"/>
                  <a:pt x="97652" y="227089"/>
                </a:cubicBezTo>
                <a:cubicBezTo>
                  <a:pt x="192994" y="73562"/>
                  <a:pt x="341463" y="0"/>
                  <a:pt x="487616" y="33873"/>
                </a:cubicBezTo>
                <a:cubicBezTo>
                  <a:pt x="487615" y="33873"/>
                  <a:pt x="487615" y="33872"/>
                  <a:pt x="487614" y="33872"/>
                </a:cubicBezTo>
                <a:close/>
              </a:path>
              <a:path w="1024857" h="834118" fill="none" extrusionOk="0">
                <a:moveTo>
                  <a:pt x="487614" y="33872"/>
                </a:moveTo>
                <a:cubicBezTo>
                  <a:pt x="287358" y="80282"/>
                  <a:pt x="140970" y="559461"/>
                  <a:pt x="140969" y="834118"/>
                </a:cubicBezTo>
                <a:lnTo>
                  <a:pt x="137795" y="831578"/>
                </a:lnTo>
                <a:lnTo>
                  <a:pt x="0" y="830943"/>
                </a:lnTo>
                <a:cubicBezTo>
                  <a:pt x="0" y="710208"/>
                  <a:pt x="28667" y="351360"/>
                  <a:pt x="81783" y="254297"/>
                </a:cubicBezTo>
                <a:cubicBezTo>
                  <a:pt x="160441" y="110557"/>
                  <a:pt x="284867" y="25763"/>
                  <a:pt x="417130" y="25764"/>
                </a:cubicBezTo>
                <a:lnTo>
                  <a:pt x="558099" y="25763"/>
                </a:lnTo>
                <a:cubicBezTo>
                  <a:pt x="731827" y="25763"/>
                  <a:pt x="887366" y="171321"/>
                  <a:pt x="948525" y="391135"/>
                </a:cubicBezTo>
                <a:lnTo>
                  <a:pt x="1024857" y="391135"/>
                </a:lnTo>
                <a:lnTo>
                  <a:pt x="904743" y="589643"/>
                </a:lnTo>
                <a:lnTo>
                  <a:pt x="731223" y="391135"/>
                </a:lnTo>
                <a:lnTo>
                  <a:pt x="807555" y="391135"/>
                </a:lnTo>
                <a:cubicBezTo>
                  <a:pt x="746396" y="171321"/>
                  <a:pt x="590857" y="25763"/>
                  <a:pt x="417129" y="25763"/>
                </a:cubicBezTo>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350">
              <a:solidFill>
                <a:schemeClr val="tx1"/>
              </a:solidFill>
            </a:endParaRPr>
          </a:p>
        </p:txBody>
      </p:sp>
      <p:sp>
        <p:nvSpPr>
          <p:cNvPr id="43" name="Freeform 18"/>
          <p:cNvSpPr/>
          <p:nvPr/>
        </p:nvSpPr>
        <p:spPr>
          <a:xfrm>
            <a:off x="6489845" y="3674443"/>
            <a:ext cx="508703" cy="406499"/>
          </a:xfrm>
          <a:custGeom>
            <a:avLst/>
            <a:gdLst>
              <a:gd name="connsiteX0" fmla="*/ 904743 w 1051560"/>
              <a:gd name="connsiteY0" fmla="*/ 563880 h 563880"/>
              <a:gd name="connsiteX1" fmla="*/ 731223 w 1051560"/>
              <a:gd name="connsiteY1" fmla="*/ 365372 h 563880"/>
              <a:gd name="connsiteX2" fmla="*/ 807555 w 1051560"/>
              <a:gd name="connsiteY2" fmla="*/ 365372 h 563880"/>
              <a:gd name="connsiteX3" fmla="*/ 417129 w 1051560"/>
              <a:gd name="connsiteY3" fmla="*/ 0 h 563880"/>
              <a:gd name="connsiteX4" fmla="*/ 558099 w 1051560"/>
              <a:gd name="connsiteY4" fmla="*/ 0 h 563880"/>
              <a:gd name="connsiteX5" fmla="*/ 948525 w 1051560"/>
              <a:gd name="connsiteY5" fmla="*/ 365372 h 563880"/>
              <a:gd name="connsiteX6" fmla="*/ 1024857 w 1051560"/>
              <a:gd name="connsiteY6" fmla="*/ 365372 h 563880"/>
              <a:gd name="connsiteX7" fmla="*/ 904743 w 1051560"/>
              <a:gd name="connsiteY7" fmla="*/ 563880 h 563880"/>
              <a:gd name="connsiteX0" fmla="*/ 487614 w 1051560"/>
              <a:gd name="connsiteY0" fmla="*/ 8109 h 563880"/>
              <a:gd name="connsiteX1" fmla="*/ 140969 w 1051560"/>
              <a:gd name="connsiteY1" fmla="*/ 563880 h 563880"/>
              <a:gd name="connsiteX2" fmla="*/ 0 w 1051560"/>
              <a:gd name="connsiteY2" fmla="*/ 563880 h 563880"/>
              <a:gd name="connsiteX3" fmla="*/ 97652 w 1051560"/>
              <a:gd name="connsiteY3" fmla="*/ 201326 h 563880"/>
              <a:gd name="connsiteX4" fmla="*/ 487616 w 1051560"/>
              <a:gd name="connsiteY4" fmla="*/ 8110 h 563880"/>
              <a:gd name="connsiteX5" fmla="*/ 487614 w 1051560"/>
              <a:gd name="connsiteY5" fmla="*/ 8109 h 563880"/>
              <a:gd name="connsiteX0" fmla="*/ 487614 w 1051560"/>
              <a:gd name="connsiteY0" fmla="*/ 8109 h 563880"/>
              <a:gd name="connsiteX1" fmla="*/ 140969 w 1051560"/>
              <a:gd name="connsiteY1" fmla="*/ 563880 h 563880"/>
              <a:gd name="connsiteX2" fmla="*/ 0 w 1051560"/>
              <a:gd name="connsiteY2" fmla="*/ 563880 h 563880"/>
              <a:gd name="connsiteX3" fmla="*/ 81783 w 1051560"/>
              <a:gd name="connsiteY3" fmla="*/ 228534 h 563880"/>
              <a:gd name="connsiteX4" fmla="*/ 417130 w 1051560"/>
              <a:gd name="connsiteY4" fmla="*/ 1 h 563880"/>
              <a:gd name="connsiteX5" fmla="*/ 558099 w 1051560"/>
              <a:gd name="connsiteY5" fmla="*/ 0 h 563880"/>
              <a:gd name="connsiteX6" fmla="*/ 948525 w 1051560"/>
              <a:gd name="connsiteY6" fmla="*/ 365372 h 563880"/>
              <a:gd name="connsiteX7" fmla="*/ 1024857 w 1051560"/>
              <a:gd name="connsiteY7" fmla="*/ 365372 h 563880"/>
              <a:gd name="connsiteX8" fmla="*/ 904743 w 1051560"/>
              <a:gd name="connsiteY8" fmla="*/ 563880 h 563880"/>
              <a:gd name="connsiteX9" fmla="*/ 731223 w 1051560"/>
              <a:gd name="connsiteY9" fmla="*/ 365372 h 563880"/>
              <a:gd name="connsiteX10" fmla="*/ 807555 w 1051560"/>
              <a:gd name="connsiteY10" fmla="*/ 365372 h 563880"/>
              <a:gd name="connsiteX11" fmla="*/ 417129 w 1051560"/>
              <a:gd name="connsiteY11" fmla="*/ 0 h 563880"/>
              <a:gd name="connsiteX0" fmla="*/ 904743 w 1024857"/>
              <a:gd name="connsiteY0" fmla="*/ 589643 h 831578"/>
              <a:gd name="connsiteX1" fmla="*/ 731223 w 1024857"/>
              <a:gd name="connsiteY1" fmla="*/ 391135 h 831578"/>
              <a:gd name="connsiteX2" fmla="*/ 807555 w 1024857"/>
              <a:gd name="connsiteY2" fmla="*/ 391135 h 831578"/>
              <a:gd name="connsiteX3" fmla="*/ 417129 w 1024857"/>
              <a:gd name="connsiteY3" fmla="*/ 25763 h 831578"/>
              <a:gd name="connsiteX4" fmla="*/ 558099 w 1024857"/>
              <a:gd name="connsiteY4" fmla="*/ 25763 h 831578"/>
              <a:gd name="connsiteX5" fmla="*/ 948525 w 1024857"/>
              <a:gd name="connsiteY5" fmla="*/ 391135 h 831578"/>
              <a:gd name="connsiteX6" fmla="*/ 1024857 w 1024857"/>
              <a:gd name="connsiteY6" fmla="*/ 391135 h 831578"/>
              <a:gd name="connsiteX7" fmla="*/ 904743 w 1024857"/>
              <a:gd name="connsiteY7" fmla="*/ 589643 h 831578"/>
              <a:gd name="connsiteX0" fmla="*/ 487614 w 1024857"/>
              <a:gd name="connsiteY0" fmla="*/ 33872 h 831578"/>
              <a:gd name="connsiteX1" fmla="*/ 140969 w 1024857"/>
              <a:gd name="connsiteY1" fmla="*/ 589643 h 831578"/>
              <a:gd name="connsiteX2" fmla="*/ 0 w 1024857"/>
              <a:gd name="connsiteY2" fmla="*/ 589643 h 831578"/>
              <a:gd name="connsiteX3" fmla="*/ 97652 w 1024857"/>
              <a:gd name="connsiteY3" fmla="*/ 227089 h 831578"/>
              <a:gd name="connsiteX4" fmla="*/ 487616 w 1024857"/>
              <a:gd name="connsiteY4" fmla="*/ 33873 h 831578"/>
              <a:gd name="connsiteX5" fmla="*/ 487614 w 1024857"/>
              <a:gd name="connsiteY5" fmla="*/ 33872 h 831578"/>
              <a:gd name="connsiteX0" fmla="*/ 487614 w 1024857"/>
              <a:gd name="connsiteY0" fmla="*/ 33872 h 831578"/>
              <a:gd name="connsiteX1" fmla="*/ 140969 w 1024857"/>
              <a:gd name="connsiteY1" fmla="*/ 589643 h 831578"/>
              <a:gd name="connsiteX2" fmla="*/ 137795 w 1024857"/>
              <a:gd name="connsiteY2" fmla="*/ 831578 h 831578"/>
              <a:gd name="connsiteX3" fmla="*/ 0 w 1024857"/>
              <a:gd name="connsiteY3" fmla="*/ 589643 h 831578"/>
              <a:gd name="connsiteX4" fmla="*/ 81783 w 1024857"/>
              <a:gd name="connsiteY4" fmla="*/ 254297 h 831578"/>
              <a:gd name="connsiteX5" fmla="*/ 417130 w 1024857"/>
              <a:gd name="connsiteY5" fmla="*/ 25764 h 831578"/>
              <a:gd name="connsiteX6" fmla="*/ 558099 w 1024857"/>
              <a:gd name="connsiteY6" fmla="*/ 25763 h 831578"/>
              <a:gd name="connsiteX7" fmla="*/ 948525 w 1024857"/>
              <a:gd name="connsiteY7" fmla="*/ 391135 h 831578"/>
              <a:gd name="connsiteX8" fmla="*/ 1024857 w 1024857"/>
              <a:gd name="connsiteY8" fmla="*/ 391135 h 831578"/>
              <a:gd name="connsiteX9" fmla="*/ 904743 w 1024857"/>
              <a:gd name="connsiteY9" fmla="*/ 589643 h 831578"/>
              <a:gd name="connsiteX10" fmla="*/ 731223 w 1024857"/>
              <a:gd name="connsiteY10" fmla="*/ 391135 h 831578"/>
              <a:gd name="connsiteX11" fmla="*/ 807555 w 1024857"/>
              <a:gd name="connsiteY11" fmla="*/ 391135 h 831578"/>
              <a:gd name="connsiteX12" fmla="*/ 417129 w 1024857"/>
              <a:gd name="connsiteY12" fmla="*/ 25763 h 831578"/>
              <a:gd name="connsiteX0" fmla="*/ 904743 w 1024857"/>
              <a:gd name="connsiteY0" fmla="*/ 589643 h 831578"/>
              <a:gd name="connsiteX1" fmla="*/ 731223 w 1024857"/>
              <a:gd name="connsiteY1" fmla="*/ 391135 h 831578"/>
              <a:gd name="connsiteX2" fmla="*/ 807555 w 1024857"/>
              <a:gd name="connsiteY2" fmla="*/ 391135 h 831578"/>
              <a:gd name="connsiteX3" fmla="*/ 417129 w 1024857"/>
              <a:gd name="connsiteY3" fmla="*/ 25763 h 831578"/>
              <a:gd name="connsiteX4" fmla="*/ 558099 w 1024857"/>
              <a:gd name="connsiteY4" fmla="*/ 25763 h 831578"/>
              <a:gd name="connsiteX5" fmla="*/ 948525 w 1024857"/>
              <a:gd name="connsiteY5" fmla="*/ 391135 h 831578"/>
              <a:gd name="connsiteX6" fmla="*/ 1024857 w 1024857"/>
              <a:gd name="connsiteY6" fmla="*/ 391135 h 831578"/>
              <a:gd name="connsiteX7" fmla="*/ 904743 w 1024857"/>
              <a:gd name="connsiteY7" fmla="*/ 589643 h 831578"/>
              <a:gd name="connsiteX0" fmla="*/ 487614 w 1024857"/>
              <a:gd name="connsiteY0" fmla="*/ 33872 h 831578"/>
              <a:gd name="connsiteX1" fmla="*/ 140969 w 1024857"/>
              <a:gd name="connsiteY1" fmla="*/ 589643 h 831578"/>
              <a:gd name="connsiteX2" fmla="*/ 0 w 1024857"/>
              <a:gd name="connsiteY2" fmla="*/ 589643 h 831578"/>
              <a:gd name="connsiteX3" fmla="*/ 97652 w 1024857"/>
              <a:gd name="connsiteY3" fmla="*/ 227089 h 831578"/>
              <a:gd name="connsiteX4" fmla="*/ 487616 w 1024857"/>
              <a:gd name="connsiteY4" fmla="*/ 33873 h 831578"/>
              <a:gd name="connsiteX5" fmla="*/ 487614 w 1024857"/>
              <a:gd name="connsiteY5" fmla="*/ 33872 h 831578"/>
              <a:gd name="connsiteX0" fmla="*/ 487614 w 1024857"/>
              <a:gd name="connsiteY0" fmla="*/ 33872 h 831578"/>
              <a:gd name="connsiteX1" fmla="*/ 140969 w 1024857"/>
              <a:gd name="connsiteY1" fmla="*/ 589643 h 831578"/>
              <a:gd name="connsiteX2" fmla="*/ 137795 w 1024857"/>
              <a:gd name="connsiteY2" fmla="*/ 831578 h 831578"/>
              <a:gd name="connsiteX3" fmla="*/ 0 w 1024857"/>
              <a:gd name="connsiteY3" fmla="*/ 830943 h 831578"/>
              <a:gd name="connsiteX4" fmla="*/ 81783 w 1024857"/>
              <a:gd name="connsiteY4" fmla="*/ 254297 h 831578"/>
              <a:gd name="connsiteX5" fmla="*/ 417130 w 1024857"/>
              <a:gd name="connsiteY5" fmla="*/ 25764 h 831578"/>
              <a:gd name="connsiteX6" fmla="*/ 558099 w 1024857"/>
              <a:gd name="connsiteY6" fmla="*/ 25763 h 831578"/>
              <a:gd name="connsiteX7" fmla="*/ 948525 w 1024857"/>
              <a:gd name="connsiteY7" fmla="*/ 391135 h 831578"/>
              <a:gd name="connsiteX8" fmla="*/ 1024857 w 1024857"/>
              <a:gd name="connsiteY8" fmla="*/ 391135 h 831578"/>
              <a:gd name="connsiteX9" fmla="*/ 904743 w 1024857"/>
              <a:gd name="connsiteY9" fmla="*/ 589643 h 831578"/>
              <a:gd name="connsiteX10" fmla="*/ 731223 w 1024857"/>
              <a:gd name="connsiteY10" fmla="*/ 391135 h 831578"/>
              <a:gd name="connsiteX11" fmla="*/ 807555 w 1024857"/>
              <a:gd name="connsiteY11" fmla="*/ 391135 h 831578"/>
              <a:gd name="connsiteX12" fmla="*/ 417129 w 1024857"/>
              <a:gd name="connsiteY12" fmla="*/ 25763 h 83157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589643 h 834118"/>
              <a:gd name="connsiteX2" fmla="*/ 0 w 1024857"/>
              <a:gd name="connsiteY2" fmla="*/ 5896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589643 h 834118"/>
              <a:gd name="connsiteX2" fmla="*/ 0 w 1024857"/>
              <a:gd name="connsiteY2" fmla="*/ 8309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824593 h 834118"/>
              <a:gd name="connsiteX2" fmla="*/ 0 w 1024857"/>
              <a:gd name="connsiteY2" fmla="*/ 8309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4857" h="834118" stroke="0" extrusionOk="0">
                <a:moveTo>
                  <a:pt x="904743" y="589643"/>
                </a:moveTo>
                <a:lnTo>
                  <a:pt x="731223" y="391135"/>
                </a:lnTo>
                <a:lnTo>
                  <a:pt x="807555" y="391135"/>
                </a:lnTo>
                <a:cubicBezTo>
                  <a:pt x="746396" y="171321"/>
                  <a:pt x="590857" y="25763"/>
                  <a:pt x="417129" y="25763"/>
                </a:cubicBezTo>
                <a:lnTo>
                  <a:pt x="558099" y="25763"/>
                </a:lnTo>
                <a:cubicBezTo>
                  <a:pt x="731827" y="25763"/>
                  <a:pt x="887366" y="171321"/>
                  <a:pt x="948525" y="391135"/>
                </a:cubicBezTo>
                <a:lnTo>
                  <a:pt x="1024857" y="391135"/>
                </a:lnTo>
                <a:lnTo>
                  <a:pt x="904743" y="589643"/>
                </a:lnTo>
                <a:close/>
              </a:path>
              <a:path w="1024857" h="834118" fill="darkenLess" stroke="0" extrusionOk="0">
                <a:moveTo>
                  <a:pt x="487614" y="33872"/>
                </a:moveTo>
                <a:cubicBezTo>
                  <a:pt x="287358" y="80282"/>
                  <a:pt x="140970" y="549936"/>
                  <a:pt x="140969" y="824593"/>
                </a:cubicBezTo>
                <a:lnTo>
                  <a:pt x="0" y="830943"/>
                </a:lnTo>
                <a:cubicBezTo>
                  <a:pt x="0" y="698329"/>
                  <a:pt x="34576" y="328657"/>
                  <a:pt x="97652" y="227089"/>
                </a:cubicBezTo>
                <a:cubicBezTo>
                  <a:pt x="192994" y="73562"/>
                  <a:pt x="341463" y="0"/>
                  <a:pt x="487616" y="33873"/>
                </a:cubicBezTo>
                <a:cubicBezTo>
                  <a:pt x="487615" y="33873"/>
                  <a:pt x="487615" y="33872"/>
                  <a:pt x="487614" y="33872"/>
                </a:cubicBezTo>
                <a:close/>
              </a:path>
              <a:path w="1024857" h="834118" fill="none" extrusionOk="0">
                <a:moveTo>
                  <a:pt x="487614" y="33872"/>
                </a:moveTo>
                <a:cubicBezTo>
                  <a:pt x="287358" y="80282"/>
                  <a:pt x="140970" y="559461"/>
                  <a:pt x="140969" y="834118"/>
                </a:cubicBezTo>
                <a:lnTo>
                  <a:pt x="137795" y="831578"/>
                </a:lnTo>
                <a:lnTo>
                  <a:pt x="0" y="830943"/>
                </a:lnTo>
                <a:cubicBezTo>
                  <a:pt x="0" y="710208"/>
                  <a:pt x="28667" y="351360"/>
                  <a:pt x="81783" y="254297"/>
                </a:cubicBezTo>
                <a:cubicBezTo>
                  <a:pt x="160441" y="110557"/>
                  <a:pt x="284867" y="25763"/>
                  <a:pt x="417130" y="25764"/>
                </a:cubicBezTo>
                <a:lnTo>
                  <a:pt x="558099" y="25763"/>
                </a:lnTo>
                <a:cubicBezTo>
                  <a:pt x="731827" y="25763"/>
                  <a:pt x="887366" y="171321"/>
                  <a:pt x="948525" y="391135"/>
                </a:cubicBezTo>
                <a:lnTo>
                  <a:pt x="1024857" y="391135"/>
                </a:lnTo>
                <a:lnTo>
                  <a:pt x="904743" y="589643"/>
                </a:lnTo>
                <a:lnTo>
                  <a:pt x="731223" y="391135"/>
                </a:lnTo>
                <a:lnTo>
                  <a:pt x="807555" y="391135"/>
                </a:lnTo>
                <a:cubicBezTo>
                  <a:pt x="746396" y="171321"/>
                  <a:pt x="590857" y="25763"/>
                  <a:pt x="417129" y="25763"/>
                </a:cubicBezTo>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350">
              <a:solidFill>
                <a:schemeClr val="tx1"/>
              </a:solidFill>
            </a:endParaRPr>
          </a:p>
        </p:txBody>
      </p:sp>
      <p:sp>
        <p:nvSpPr>
          <p:cNvPr id="44" name="Freeform 19"/>
          <p:cNvSpPr/>
          <p:nvPr/>
        </p:nvSpPr>
        <p:spPr>
          <a:xfrm>
            <a:off x="4632470" y="4303093"/>
            <a:ext cx="515015" cy="406499"/>
          </a:xfrm>
          <a:custGeom>
            <a:avLst/>
            <a:gdLst>
              <a:gd name="connsiteX0" fmla="*/ 904743 w 1051560"/>
              <a:gd name="connsiteY0" fmla="*/ 563880 h 563880"/>
              <a:gd name="connsiteX1" fmla="*/ 731223 w 1051560"/>
              <a:gd name="connsiteY1" fmla="*/ 365372 h 563880"/>
              <a:gd name="connsiteX2" fmla="*/ 807555 w 1051560"/>
              <a:gd name="connsiteY2" fmla="*/ 365372 h 563880"/>
              <a:gd name="connsiteX3" fmla="*/ 417129 w 1051560"/>
              <a:gd name="connsiteY3" fmla="*/ 0 h 563880"/>
              <a:gd name="connsiteX4" fmla="*/ 558099 w 1051560"/>
              <a:gd name="connsiteY4" fmla="*/ 0 h 563880"/>
              <a:gd name="connsiteX5" fmla="*/ 948525 w 1051560"/>
              <a:gd name="connsiteY5" fmla="*/ 365372 h 563880"/>
              <a:gd name="connsiteX6" fmla="*/ 1024857 w 1051560"/>
              <a:gd name="connsiteY6" fmla="*/ 365372 h 563880"/>
              <a:gd name="connsiteX7" fmla="*/ 904743 w 1051560"/>
              <a:gd name="connsiteY7" fmla="*/ 563880 h 563880"/>
              <a:gd name="connsiteX0" fmla="*/ 487614 w 1051560"/>
              <a:gd name="connsiteY0" fmla="*/ 8109 h 563880"/>
              <a:gd name="connsiteX1" fmla="*/ 140969 w 1051560"/>
              <a:gd name="connsiteY1" fmla="*/ 563880 h 563880"/>
              <a:gd name="connsiteX2" fmla="*/ 0 w 1051560"/>
              <a:gd name="connsiteY2" fmla="*/ 563880 h 563880"/>
              <a:gd name="connsiteX3" fmla="*/ 97652 w 1051560"/>
              <a:gd name="connsiteY3" fmla="*/ 201326 h 563880"/>
              <a:gd name="connsiteX4" fmla="*/ 487616 w 1051560"/>
              <a:gd name="connsiteY4" fmla="*/ 8110 h 563880"/>
              <a:gd name="connsiteX5" fmla="*/ 487614 w 1051560"/>
              <a:gd name="connsiteY5" fmla="*/ 8109 h 563880"/>
              <a:gd name="connsiteX0" fmla="*/ 487614 w 1051560"/>
              <a:gd name="connsiteY0" fmla="*/ 8109 h 563880"/>
              <a:gd name="connsiteX1" fmla="*/ 140969 w 1051560"/>
              <a:gd name="connsiteY1" fmla="*/ 563880 h 563880"/>
              <a:gd name="connsiteX2" fmla="*/ 0 w 1051560"/>
              <a:gd name="connsiteY2" fmla="*/ 563880 h 563880"/>
              <a:gd name="connsiteX3" fmla="*/ 81783 w 1051560"/>
              <a:gd name="connsiteY3" fmla="*/ 228534 h 563880"/>
              <a:gd name="connsiteX4" fmla="*/ 417130 w 1051560"/>
              <a:gd name="connsiteY4" fmla="*/ 1 h 563880"/>
              <a:gd name="connsiteX5" fmla="*/ 558099 w 1051560"/>
              <a:gd name="connsiteY5" fmla="*/ 0 h 563880"/>
              <a:gd name="connsiteX6" fmla="*/ 948525 w 1051560"/>
              <a:gd name="connsiteY6" fmla="*/ 365372 h 563880"/>
              <a:gd name="connsiteX7" fmla="*/ 1024857 w 1051560"/>
              <a:gd name="connsiteY7" fmla="*/ 365372 h 563880"/>
              <a:gd name="connsiteX8" fmla="*/ 904743 w 1051560"/>
              <a:gd name="connsiteY8" fmla="*/ 563880 h 563880"/>
              <a:gd name="connsiteX9" fmla="*/ 731223 w 1051560"/>
              <a:gd name="connsiteY9" fmla="*/ 365372 h 563880"/>
              <a:gd name="connsiteX10" fmla="*/ 807555 w 1051560"/>
              <a:gd name="connsiteY10" fmla="*/ 365372 h 563880"/>
              <a:gd name="connsiteX11" fmla="*/ 417129 w 1051560"/>
              <a:gd name="connsiteY11" fmla="*/ 0 h 563880"/>
              <a:gd name="connsiteX0" fmla="*/ 904743 w 1024857"/>
              <a:gd name="connsiteY0" fmla="*/ 589643 h 831578"/>
              <a:gd name="connsiteX1" fmla="*/ 731223 w 1024857"/>
              <a:gd name="connsiteY1" fmla="*/ 391135 h 831578"/>
              <a:gd name="connsiteX2" fmla="*/ 807555 w 1024857"/>
              <a:gd name="connsiteY2" fmla="*/ 391135 h 831578"/>
              <a:gd name="connsiteX3" fmla="*/ 417129 w 1024857"/>
              <a:gd name="connsiteY3" fmla="*/ 25763 h 831578"/>
              <a:gd name="connsiteX4" fmla="*/ 558099 w 1024857"/>
              <a:gd name="connsiteY4" fmla="*/ 25763 h 831578"/>
              <a:gd name="connsiteX5" fmla="*/ 948525 w 1024857"/>
              <a:gd name="connsiteY5" fmla="*/ 391135 h 831578"/>
              <a:gd name="connsiteX6" fmla="*/ 1024857 w 1024857"/>
              <a:gd name="connsiteY6" fmla="*/ 391135 h 831578"/>
              <a:gd name="connsiteX7" fmla="*/ 904743 w 1024857"/>
              <a:gd name="connsiteY7" fmla="*/ 589643 h 831578"/>
              <a:gd name="connsiteX0" fmla="*/ 487614 w 1024857"/>
              <a:gd name="connsiteY0" fmla="*/ 33872 h 831578"/>
              <a:gd name="connsiteX1" fmla="*/ 140969 w 1024857"/>
              <a:gd name="connsiteY1" fmla="*/ 589643 h 831578"/>
              <a:gd name="connsiteX2" fmla="*/ 0 w 1024857"/>
              <a:gd name="connsiteY2" fmla="*/ 589643 h 831578"/>
              <a:gd name="connsiteX3" fmla="*/ 97652 w 1024857"/>
              <a:gd name="connsiteY3" fmla="*/ 227089 h 831578"/>
              <a:gd name="connsiteX4" fmla="*/ 487616 w 1024857"/>
              <a:gd name="connsiteY4" fmla="*/ 33873 h 831578"/>
              <a:gd name="connsiteX5" fmla="*/ 487614 w 1024857"/>
              <a:gd name="connsiteY5" fmla="*/ 33872 h 831578"/>
              <a:gd name="connsiteX0" fmla="*/ 487614 w 1024857"/>
              <a:gd name="connsiteY0" fmla="*/ 33872 h 831578"/>
              <a:gd name="connsiteX1" fmla="*/ 140969 w 1024857"/>
              <a:gd name="connsiteY1" fmla="*/ 589643 h 831578"/>
              <a:gd name="connsiteX2" fmla="*/ 137795 w 1024857"/>
              <a:gd name="connsiteY2" fmla="*/ 831578 h 831578"/>
              <a:gd name="connsiteX3" fmla="*/ 0 w 1024857"/>
              <a:gd name="connsiteY3" fmla="*/ 589643 h 831578"/>
              <a:gd name="connsiteX4" fmla="*/ 81783 w 1024857"/>
              <a:gd name="connsiteY4" fmla="*/ 254297 h 831578"/>
              <a:gd name="connsiteX5" fmla="*/ 417130 w 1024857"/>
              <a:gd name="connsiteY5" fmla="*/ 25764 h 831578"/>
              <a:gd name="connsiteX6" fmla="*/ 558099 w 1024857"/>
              <a:gd name="connsiteY6" fmla="*/ 25763 h 831578"/>
              <a:gd name="connsiteX7" fmla="*/ 948525 w 1024857"/>
              <a:gd name="connsiteY7" fmla="*/ 391135 h 831578"/>
              <a:gd name="connsiteX8" fmla="*/ 1024857 w 1024857"/>
              <a:gd name="connsiteY8" fmla="*/ 391135 h 831578"/>
              <a:gd name="connsiteX9" fmla="*/ 904743 w 1024857"/>
              <a:gd name="connsiteY9" fmla="*/ 589643 h 831578"/>
              <a:gd name="connsiteX10" fmla="*/ 731223 w 1024857"/>
              <a:gd name="connsiteY10" fmla="*/ 391135 h 831578"/>
              <a:gd name="connsiteX11" fmla="*/ 807555 w 1024857"/>
              <a:gd name="connsiteY11" fmla="*/ 391135 h 831578"/>
              <a:gd name="connsiteX12" fmla="*/ 417129 w 1024857"/>
              <a:gd name="connsiteY12" fmla="*/ 25763 h 831578"/>
              <a:gd name="connsiteX0" fmla="*/ 904743 w 1024857"/>
              <a:gd name="connsiteY0" fmla="*/ 589643 h 831578"/>
              <a:gd name="connsiteX1" fmla="*/ 731223 w 1024857"/>
              <a:gd name="connsiteY1" fmla="*/ 391135 h 831578"/>
              <a:gd name="connsiteX2" fmla="*/ 807555 w 1024857"/>
              <a:gd name="connsiteY2" fmla="*/ 391135 h 831578"/>
              <a:gd name="connsiteX3" fmla="*/ 417129 w 1024857"/>
              <a:gd name="connsiteY3" fmla="*/ 25763 h 831578"/>
              <a:gd name="connsiteX4" fmla="*/ 558099 w 1024857"/>
              <a:gd name="connsiteY4" fmla="*/ 25763 h 831578"/>
              <a:gd name="connsiteX5" fmla="*/ 948525 w 1024857"/>
              <a:gd name="connsiteY5" fmla="*/ 391135 h 831578"/>
              <a:gd name="connsiteX6" fmla="*/ 1024857 w 1024857"/>
              <a:gd name="connsiteY6" fmla="*/ 391135 h 831578"/>
              <a:gd name="connsiteX7" fmla="*/ 904743 w 1024857"/>
              <a:gd name="connsiteY7" fmla="*/ 589643 h 831578"/>
              <a:gd name="connsiteX0" fmla="*/ 487614 w 1024857"/>
              <a:gd name="connsiteY0" fmla="*/ 33872 h 831578"/>
              <a:gd name="connsiteX1" fmla="*/ 140969 w 1024857"/>
              <a:gd name="connsiteY1" fmla="*/ 589643 h 831578"/>
              <a:gd name="connsiteX2" fmla="*/ 0 w 1024857"/>
              <a:gd name="connsiteY2" fmla="*/ 589643 h 831578"/>
              <a:gd name="connsiteX3" fmla="*/ 97652 w 1024857"/>
              <a:gd name="connsiteY3" fmla="*/ 227089 h 831578"/>
              <a:gd name="connsiteX4" fmla="*/ 487616 w 1024857"/>
              <a:gd name="connsiteY4" fmla="*/ 33873 h 831578"/>
              <a:gd name="connsiteX5" fmla="*/ 487614 w 1024857"/>
              <a:gd name="connsiteY5" fmla="*/ 33872 h 831578"/>
              <a:gd name="connsiteX0" fmla="*/ 487614 w 1024857"/>
              <a:gd name="connsiteY0" fmla="*/ 33872 h 831578"/>
              <a:gd name="connsiteX1" fmla="*/ 140969 w 1024857"/>
              <a:gd name="connsiteY1" fmla="*/ 589643 h 831578"/>
              <a:gd name="connsiteX2" fmla="*/ 137795 w 1024857"/>
              <a:gd name="connsiteY2" fmla="*/ 831578 h 831578"/>
              <a:gd name="connsiteX3" fmla="*/ 0 w 1024857"/>
              <a:gd name="connsiteY3" fmla="*/ 830943 h 831578"/>
              <a:gd name="connsiteX4" fmla="*/ 81783 w 1024857"/>
              <a:gd name="connsiteY4" fmla="*/ 254297 h 831578"/>
              <a:gd name="connsiteX5" fmla="*/ 417130 w 1024857"/>
              <a:gd name="connsiteY5" fmla="*/ 25764 h 831578"/>
              <a:gd name="connsiteX6" fmla="*/ 558099 w 1024857"/>
              <a:gd name="connsiteY6" fmla="*/ 25763 h 831578"/>
              <a:gd name="connsiteX7" fmla="*/ 948525 w 1024857"/>
              <a:gd name="connsiteY7" fmla="*/ 391135 h 831578"/>
              <a:gd name="connsiteX8" fmla="*/ 1024857 w 1024857"/>
              <a:gd name="connsiteY8" fmla="*/ 391135 h 831578"/>
              <a:gd name="connsiteX9" fmla="*/ 904743 w 1024857"/>
              <a:gd name="connsiteY9" fmla="*/ 589643 h 831578"/>
              <a:gd name="connsiteX10" fmla="*/ 731223 w 1024857"/>
              <a:gd name="connsiteY10" fmla="*/ 391135 h 831578"/>
              <a:gd name="connsiteX11" fmla="*/ 807555 w 1024857"/>
              <a:gd name="connsiteY11" fmla="*/ 391135 h 831578"/>
              <a:gd name="connsiteX12" fmla="*/ 417129 w 1024857"/>
              <a:gd name="connsiteY12" fmla="*/ 25763 h 83157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589643 h 834118"/>
              <a:gd name="connsiteX2" fmla="*/ 0 w 1024857"/>
              <a:gd name="connsiteY2" fmla="*/ 5896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589643 h 834118"/>
              <a:gd name="connsiteX2" fmla="*/ 0 w 1024857"/>
              <a:gd name="connsiteY2" fmla="*/ 8309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824593 h 834118"/>
              <a:gd name="connsiteX2" fmla="*/ 0 w 1024857"/>
              <a:gd name="connsiteY2" fmla="*/ 8309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4857" h="834118" stroke="0" extrusionOk="0">
                <a:moveTo>
                  <a:pt x="904743" y="589643"/>
                </a:moveTo>
                <a:lnTo>
                  <a:pt x="731223" y="391135"/>
                </a:lnTo>
                <a:lnTo>
                  <a:pt x="807555" y="391135"/>
                </a:lnTo>
                <a:cubicBezTo>
                  <a:pt x="746396" y="171321"/>
                  <a:pt x="590857" y="25763"/>
                  <a:pt x="417129" y="25763"/>
                </a:cubicBezTo>
                <a:lnTo>
                  <a:pt x="558099" y="25763"/>
                </a:lnTo>
                <a:cubicBezTo>
                  <a:pt x="731827" y="25763"/>
                  <a:pt x="887366" y="171321"/>
                  <a:pt x="948525" y="391135"/>
                </a:cubicBezTo>
                <a:lnTo>
                  <a:pt x="1024857" y="391135"/>
                </a:lnTo>
                <a:lnTo>
                  <a:pt x="904743" y="589643"/>
                </a:lnTo>
                <a:close/>
              </a:path>
              <a:path w="1024857" h="834118" fill="darkenLess" stroke="0" extrusionOk="0">
                <a:moveTo>
                  <a:pt x="487614" y="33872"/>
                </a:moveTo>
                <a:cubicBezTo>
                  <a:pt x="287358" y="80282"/>
                  <a:pt x="140970" y="549936"/>
                  <a:pt x="140969" y="824593"/>
                </a:cubicBezTo>
                <a:lnTo>
                  <a:pt x="0" y="830943"/>
                </a:lnTo>
                <a:cubicBezTo>
                  <a:pt x="0" y="698329"/>
                  <a:pt x="34576" y="328657"/>
                  <a:pt x="97652" y="227089"/>
                </a:cubicBezTo>
                <a:cubicBezTo>
                  <a:pt x="192994" y="73562"/>
                  <a:pt x="341463" y="0"/>
                  <a:pt x="487616" y="33873"/>
                </a:cubicBezTo>
                <a:cubicBezTo>
                  <a:pt x="487615" y="33873"/>
                  <a:pt x="487615" y="33872"/>
                  <a:pt x="487614" y="33872"/>
                </a:cubicBezTo>
                <a:close/>
              </a:path>
              <a:path w="1024857" h="834118" fill="none" extrusionOk="0">
                <a:moveTo>
                  <a:pt x="487614" y="33872"/>
                </a:moveTo>
                <a:cubicBezTo>
                  <a:pt x="287358" y="80282"/>
                  <a:pt x="140970" y="559461"/>
                  <a:pt x="140969" y="834118"/>
                </a:cubicBezTo>
                <a:lnTo>
                  <a:pt x="137795" y="831578"/>
                </a:lnTo>
                <a:lnTo>
                  <a:pt x="0" y="830943"/>
                </a:lnTo>
                <a:cubicBezTo>
                  <a:pt x="0" y="710208"/>
                  <a:pt x="28667" y="351360"/>
                  <a:pt x="81783" y="254297"/>
                </a:cubicBezTo>
                <a:cubicBezTo>
                  <a:pt x="160441" y="110557"/>
                  <a:pt x="284867" y="25763"/>
                  <a:pt x="417130" y="25764"/>
                </a:cubicBezTo>
                <a:lnTo>
                  <a:pt x="558099" y="25763"/>
                </a:lnTo>
                <a:cubicBezTo>
                  <a:pt x="731827" y="25763"/>
                  <a:pt x="887366" y="171321"/>
                  <a:pt x="948525" y="391135"/>
                </a:cubicBezTo>
                <a:lnTo>
                  <a:pt x="1024857" y="391135"/>
                </a:lnTo>
                <a:lnTo>
                  <a:pt x="904743" y="589643"/>
                </a:lnTo>
                <a:lnTo>
                  <a:pt x="731223" y="391135"/>
                </a:lnTo>
                <a:lnTo>
                  <a:pt x="807555" y="391135"/>
                </a:lnTo>
                <a:cubicBezTo>
                  <a:pt x="746396" y="171321"/>
                  <a:pt x="590857" y="25763"/>
                  <a:pt x="417129" y="25763"/>
                </a:cubicBezTo>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350">
              <a:solidFill>
                <a:schemeClr val="tx1"/>
              </a:solidFill>
            </a:endParaRPr>
          </a:p>
        </p:txBody>
      </p:sp>
      <p:sp>
        <p:nvSpPr>
          <p:cNvPr id="46" name="Freeform 21"/>
          <p:cNvSpPr/>
          <p:nvPr/>
        </p:nvSpPr>
        <p:spPr>
          <a:xfrm>
            <a:off x="3984770" y="4512643"/>
            <a:ext cx="508703" cy="406499"/>
          </a:xfrm>
          <a:custGeom>
            <a:avLst/>
            <a:gdLst>
              <a:gd name="connsiteX0" fmla="*/ 904743 w 1051560"/>
              <a:gd name="connsiteY0" fmla="*/ 563880 h 563880"/>
              <a:gd name="connsiteX1" fmla="*/ 731223 w 1051560"/>
              <a:gd name="connsiteY1" fmla="*/ 365372 h 563880"/>
              <a:gd name="connsiteX2" fmla="*/ 807555 w 1051560"/>
              <a:gd name="connsiteY2" fmla="*/ 365372 h 563880"/>
              <a:gd name="connsiteX3" fmla="*/ 417129 w 1051560"/>
              <a:gd name="connsiteY3" fmla="*/ 0 h 563880"/>
              <a:gd name="connsiteX4" fmla="*/ 558099 w 1051560"/>
              <a:gd name="connsiteY4" fmla="*/ 0 h 563880"/>
              <a:gd name="connsiteX5" fmla="*/ 948525 w 1051560"/>
              <a:gd name="connsiteY5" fmla="*/ 365372 h 563880"/>
              <a:gd name="connsiteX6" fmla="*/ 1024857 w 1051560"/>
              <a:gd name="connsiteY6" fmla="*/ 365372 h 563880"/>
              <a:gd name="connsiteX7" fmla="*/ 904743 w 1051560"/>
              <a:gd name="connsiteY7" fmla="*/ 563880 h 563880"/>
              <a:gd name="connsiteX0" fmla="*/ 487614 w 1051560"/>
              <a:gd name="connsiteY0" fmla="*/ 8109 h 563880"/>
              <a:gd name="connsiteX1" fmla="*/ 140969 w 1051560"/>
              <a:gd name="connsiteY1" fmla="*/ 563880 h 563880"/>
              <a:gd name="connsiteX2" fmla="*/ 0 w 1051560"/>
              <a:gd name="connsiteY2" fmla="*/ 563880 h 563880"/>
              <a:gd name="connsiteX3" fmla="*/ 97652 w 1051560"/>
              <a:gd name="connsiteY3" fmla="*/ 201326 h 563880"/>
              <a:gd name="connsiteX4" fmla="*/ 487616 w 1051560"/>
              <a:gd name="connsiteY4" fmla="*/ 8110 h 563880"/>
              <a:gd name="connsiteX5" fmla="*/ 487614 w 1051560"/>
              <a:gd name="connsiteY5" fmla="*/ 8109 h 563880"/>
              <a:gd name="connsiteX0" fmla="*/ 487614 w 1051560"/>
              <a:gd name="connsiteY0" fmla="*/ 8109 h 563880"/>
              <a:gd name="connsiteX1" fmla="*/ 140969 w 1051560"/>
              <a:gd name="connsiteY1" fmla="*/ 563880 h 563880"/>
              <a:gd name="connsiteX2" fmla="*/ 0 w 1051560"/>
              <a:gd name="connsiteY2" fmla="*/ 563880 h 563880"/>
              <a:gd name="connsiteX3" fmla="*/ 81783 w 1051560"/>
              <a:gd name="connsiteY3" fmla="*/ 228534 h 563880"/>
              <a:gd name="connsiteX4" fmla="*/ 417130 w 1051560"/>
              <a:gd name="connsiteY4" fmla="*/ 1 h 563880"/>
              <a:gd name="connsiteX5" fmla="*/ 558099 w 1051560"/>
              <a:gd name="connsiteY5" fmla="*/ 0 h 563880"/>
              <a:gd name="connsiteX6" fmla="*/ 948525 w 1051560"/>
              <a:gd name="connsiteY6" fmla="*/ 365372 h 563880"/>
              <a:gd name="connsiteX7" fmla="*/ 1024857 w 1051560"/>
              <a:gd name="connsiteY7" fmla="*/ 365372 h 563880"/>
              <a:gd name="connsiteX8" fmla="*/ 904743 w 1051560"/>
              <a:gd name="connsiteY8" fmla="*/ 563880 h 563880"/>
              <a:gd name="connsiteX9" fmla="*/ 731223 w 1051560"/>
              <a:gd name="connsiteY9" fmla="*/ 365372 h 563880"/>
              <a:gd name="connsiteX10" fmla="*/ 807555 w 1051560"/>
              <a:gd name="connsiteY10" fmla="*/ 365372 h 563880"/>
              <a:gd name="connsiteX11" fmla="*/ 417129 w 1051560"/>
              <a:gd name="connsiteY11" fmla="*/ 0 h 563880"/>
              <a:gd name="connsiteX0" fmla="*/ 904743 w 1024857"/>
              <a:gd name="connsiteY0" fmla="*/ 589643 h 831578"/>
              <a:gd name="connsiteX1" fmla="*/ 731223 w 1024857"/>
              <a:gd name="connsiteY1" fmla="*/ 391135 h 831578"/>
              <a:gd name="connsiteX2" fmla="*/ 807555 w 1024857"/>
              <a:gd name="connsiteY2" fmla="*/ 391135 h 831578"/>
              <a:gd name="connsiteX3" fmla="*/ 417129 w 1024857"/>
              <a:gd name="connsiteY3" fmla="*/ 25763 h 831578"/>
              <a:gd name="connsiteX4" fmla="*/ 558099 w 1024857"/>
              <a:gd name="connsiteY4" fmla="*/ 25763 h 831578"/>
              <a:gd name="connsiteX5" fmla="*/ 948525 w 1024857"/>
              <a:gd name="connsiteY5" fmla="*/ 391135 h 831578"/>
              <a:gd name="connsiteX6" fmla="*/ 1024857 w 1024857"/>
              <a:gd name="connsiteY6" fmla="*/ 391135 h 831578"/>
              <a:gd name="connsiteX7" fmla="*/ 904743 w 1024857"/>
              <a:gd name="connsiteY7" fmla="*/ 589643 h 831578"/>
              <a:gd name="connsiteX0" fmla="*/ 487614 w 1024857"/>
              <a:gd name="connsiteY0" fmla="*/ 33872 h 831578"/>
              <a:gd name="connsiteX1" fmla="*/ 140969 w 1024857"/>
              <a:gd name="connsiteY1" fmla="*/ 589643 h 831578"/>
              <a:gd name="connsiteX2" fmla="*/ 0 w 1024857"/>
              <a:gd name="connsiteY2" fmla="*/ 589643 h 831578"/>
              <a:gd name="connsiteX3" fmla="*/ 97652 w 1024857"/>
              <a:gd name="connsiteY3" fmla="*/ 227089 h 831578"/>
              <a:gd name="connsiteX4" fmla="*/ 487616 w 1024857"/>
              <a:gd name="connsiteY4" fmla="*/ 33873 h 831578"/>
              <a:gd name="connsiteX5" fmla="*/ 487614 w 1024857"/>
              <a:gd name="connsiteY5" fmla="*/ 33872 h 831578"/>
              <a:gd name="connsiteX0" fmla="*/ 487614 w 1024857"/>
              <a:gd name="connsiteY0" fmla="*/ 33872 h 831578"/>
              <a:gd name="connsiteX1" fmla="*/ 140969 w 1024857"/>
              <a:gd name="connsiteY1" fmla="*/ 589643 h 831578"/>
              <a:gd name="connsiteX2" fmla="*/ 137795 w 1024857"/>
              <a:gd name="connsiteY2" fmla="*/ 831578 h 831578"/>
              <a:gd name="connsiteX3" fmla="*/ 0 w 1024857"/>
              <a:gd name="connsiteY3" fmla="*/ 589643 h 831578"/>
              <a:gd name="connsiteX4" fmla="*/ 81783 w 1024857"/>
              <a:gd name="connsiteY4" fmla="*/ 254297 h 831578"/>
              <a:gd name="connsiteX5" fmla="*/ 417130 w 1024857"/>
              <a:gd name="connsiteY5" fmla="*/ 25764 h 831578"/>
              <a:gd name="connsiteX6" fmla="*/ 558099 w 1024857"/>
              <a:gd name="connsiteY6" fmla="*/ 25763 h 831578"/>
              <a:gd name="connsiteX7" fmla="*/ 948525 w 1024857"/>
              <a:gd name="connsiteY7" fmla="*/ 391135 h 831578"/>
              <a:gd name="connsiteX8" fmla="*/ 1024857 w 1024857"/>
              <a:gd name="connsiteY8" fmla="*/ 391135 h 831578"/>
              <a:gd name="connsiteX9" fmla="*/ 904743 w 1024857"/>
              <a:gd name="connsiteY9" fmla="*/ 589643 h 831578"/>
              <a:gd name="connsiteX10" fmla="*/ 731223 w 1024857"/>
              <a:gd name="connsiteY10" fmla="*/ 391135 h 831578"/>
              <a:gd name="connsiteX11" fmla="*/ 807555 w 1024857"/>
              <a:gd name="connsiteY11" fmla="*/ 391135 h 831578"/>
              <a:gd name="connsiteX12" fmla="*/ 417129 w 1024857"/>
              <a:gd name="connsiteY12" fmla="*/ 25763 h 831578"/>
              <a:gd name="connsiteX0" fmla="*/ 904743 w 1024857"/>
              <a:gd name="connsiteY0" fmla="*/ 589643 h 831578"/>
              <a:gd name="connsiteX1" fmla="*/ 731223 w 1024857"/>
              <a:gd name="connsiteY1" fmla="*/ 391135 h 831578"/>
              <a:gd name="connsiteX2" fmla="*/ 807555 w 1024857"/>
              <a:gd name="connsiteY2" fmla="*/ 391135 h 831578"/>
              <a:gd name="connsiteX3" fmla="*/ 417129 w 1024857"/>
              <a:gd name="connsiteY3" fmla="*/ 25763 h 831578"/>
              <a:gd name="connsiteX4" fmla="*/ 558099 w 1024857"/>
              <a:gd name="connsiteY4" fmla="*/ 25763 h 831578"/>
              <a:gd name="connsiteX5" fmla="*/ 948525 w 1024857"/>
              <a:gd name="connsiteY5" fmla="*/ 391135 h 831578"/>
              <a:gd name="connsiteX6" fmla="*/ 1024857 w 1024857"/>
              <a:gd name="connsiteY6" fmla="*/ 391135 h 831578"/>
              <a:gd name="connsiteX7" fmla="*/ 904743 w 1024857"/>
              <a:gd name="connsiteY7" fmla="*/ 589643 h 831578"/>
              <a:gd name="connsiteX0" fmla="*/ 487614 w 1024857"/>
              <a:gd name="connsiteY0" fmla="*/ 33872 h 831578"/>
              <a:gd name="connsiteX1" fmla="*/ 140969 w 1024857"/>
              <a:gd name="connsiteY1" fmla="*/ 589643 h 831578"/>
              <a:gd name="connsiteX2" fmla="*/ 0 w 1024857"/>
              <a:gd name="connsiteY2" fmla="*/ 589643 h 831578"/>
              <a:gd name="connsiteX3" fmla="*/ 97652 w 1024857"/>
              <a:gd name="connsiteY3" fmla="*/ 227089 h 831578"/>
              <a:gd name="connsiteX4" fmla="*/ 487616 w 1024857"/>
              <a:gd name="connsiteY4" fmla="*/ 33873 h 831578"/>
              <a:gd name="connsiteX5" fmla="*/ 487614 w 1024857"/>
              <a:gd name="connsiteY5" fmla="*/ 33872 h 831578"/>
              <a:gd name="connsiteX0" fmla="*/ 487614 w 1024857"/>
              <a:gd name="connsiteY0" fmla="*/ 33872 h 831578"/>
              <a:gd name="connsiteX1" fmla="*/ 140969 w 1024857"/>
              <a:gd name="connsiteY1" fmla="*/ 589643 h 831578"/>
              <a:gd name="connsiteX2" fmla="*/ 137795 w 1024857"/>
              <a:gd name="connsiteY2" fmla="*/ 831578 h 831578"/>
              <a:gd name="connsiteX3" fmla="*/ 0 w 1024857"/>
              <a:gd name="connsiteY3" fmla="*/ 830943 h 831578"/>
              <a:gd name="connsiteX4" fmla="*/ 81783 w 1024857"/>
              <a:gd name="connsiteY4" fmla="*/ 254297 h 831578"/>
              <a:gd name="connsiteX5" fmla="*/ 417130 w 1024857"/>
              <a:gd name="connsiteY5" fmla="*/ 25764 h 831578"/>
              <a:gd name="connsiteX6" fmla="*/ 558099 w 1024857"/>
              <a:gd name="connsiteY6" fmla="*/ 25763 h 831578"/>
              <a:gd name="connsiteX7" fmla="*/ 948525 w 1024857"/>
              <a:gd name="connsiteY7" fmla="*/ 391135 h 831578"/>
              <a:gd name="connsiteX8" fmla="*/ 1024857 w 1024857"/>
              <a:gd name="connsiteY8" fmla="*/ 391135 h 831578"/>
              <a:gd name="connsiteX9" fmla="*/ 904743 w 1024857"/>
              <a:gd name="connsiteY9" fmla="*/ 589643 h 831578"/>
              <a:gd name="connsiteX10" fmla="*/ 731223 w 1024857"/>
              <a:gd name="connsiteY10" fmla="*/ 391135 h 831578"/>
              <a:gd name="connsiteX11" fmla="*/ 807555 w 1024857"/>
              <a:gd name="connsiteY11" fmla="*/ 391135 h 831578"/>
              <a:gd name="connsiteX12" fmla="*/ 417129 w 1024857"/>
              <a:gd name="connsiteY12" fmla="*/ 25763 h 83157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589643 h 834118"/>
              <a:gd name="connsiteX2" fmla="*/ 0 w 1024857"/>
              <a:gd name="connsiteY2" fmla="*/ 5896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589643 h 834118"/>
              <a:gd name="connsiteX2" fmla="*/ 0 w 1024857"/>
              <a:gd name="connsiteY2" fmla="*/ 8309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 name="connsiteX0" fmla="*/ 904743 w 1024857"/>
              <a:gd name="connsiteY0" fmla="*/ 589643 h 834118"/>
              <a:gd name="connsiteX1" fmla="*/ 731223 w 1024857"/>
              <a:gd name="connsiteY1" fmla="*/ 391135 h 834118"/>
              <a:gd name="connsiteX2" fmla="*/ 807555 w 1024857"/>
              <a:gd name="connsiteY2" fmla="*/ 391135 h 834118"/>
              <a:gd name="connsiteX3" fmla="*/ 417129 w 1024857"/>
              <a:gd name="connsiteY3" fmla="*/ 25763 h 834118"/>
              <a:gd name="connsiteX4" fmla="*/ 558099 w 1024857"/>
              <a:gd name="connsiteY4" fmla="*/ 25763 h 834118"/>
              <a:gd name="connsiteX5" fmla="*/ 948525 w 1024857"/>
              <a:gd name="connsiteY5" fmla="*/ 391135 h 834118"/>
              <a:gd name="connsiteX6" fmla="*/ 1024857 w 1024857"/>
              <a:gd name="connsiteY6" fmla="*/ 391135 h 834118"/>
              <a:gd name="connsiteX7" fmla="*/ 904743 w 1024857"/>
              <a:gd name="connsiteY7" fmla="*/ 589643 h 834118"/>
              <a:gd name="connsiteX0" fmla="*/ 487614 w 1024857"/>
              <a:gd name="connsiteY0" fmla="*/ 33872 h 834118"/>
              <a:gd name="connsiteX1" fmla="*/ 140969 w 1024857"/>
              <a:gd name="connsiteY1" fmla="*/ 824593 h 834118"/>
              <a:gd name="connsiteX2" fmla="*/ 0 w 1024857"/>
              <a:gd name="connsiteY2" fmla="*/ 830943 h 834118"/>
              <a:gd name="connsiteX3" fmla="*/ 97652 w 1024857"/>
              <a:gd name="connsiteY3" fmla="*/ 227089 h 834118"/>
              <a:gd name="connsiteX4" fmla="*/ 487616 w 1024857"/>
              <a:gd name="connsiteY4" fmla="*/ 33873 h 834118"/>
              <a:gd name="connsiteX5" fmla="*/ 487614 w 1024857"/>
              <a:gd name="connsiteY5" fmla="*/ 33872 h 834118"/>
              <a:gd name="connsiteX0" fmla="*/ 487614 w 1024857"/>
              <a:gd name="connsiteY0" fmla="*/ 33872 h 834118"/>
              <a:gd name="connsiteX1" fmla="*/ 140969 w 1024857"/>
              <a:gd name="connsiteY1" fmla="*/ 834118 h 834118"/>
              <a:gd name="connsiteX2" fmla="*/ 137795 w 1024857"/>
              <a:gd name="connsiteY2" fmla="*/ 831578 h 834118"/>
              <a:gd name="connsiteX3" fmla="*/ 0 w 1024857"/>
              <a:gd name="connsiteY3" fmla="*/ 830943 h 834118"/>
              <a:gd name="connsiteX4" fmla="*/ 81783 w 1024857"/>
              <a:gd name="connsiteY4" fmla="*/ 254297 h 834118"/>
              <a:gd name="connsiteX5" fmla="*/ 417130 w 1024857"/>
              <a:gd name="connsiteY5" fmla="*/ 25764 h 834118"/>
              <a:gd name="connsiteX6" fmla="*/ 558099 w 1024857"/>
              <a:gd name="connsiteY6" fmla="*/ 25763 h 834118"/>
              <a:gd name="connsiteX7" fmla="*/ 948525 w 1024857"/>
              <a:gd name="connsiteY7" fmla="*/ 391135 h 834118"/>
              <a:gd name="connsiteX8" fmla="*/ 1024857 w 1024857"/>
              <a:gd name="connsiteY8" fmla="*/ 391135 h 834118"/>
              <a:gd name="connsiteX9" fmla="*/ 904743 w 1024857"/>
              <a:gd name="connsiteY9" fmla="*/ 589643 h 834118"/>
              <a:gd name="connsiteX10" fmla="*/ 731223 w 1024857"/>
              <a:gd name="connsiteY10" fmla="*/ 391135 h 834118"/>
              <a:gd name="connsiteX11" fmla="*/ 807555 w 1024857"/>
              <a:gd name="connsiteY11" fmla="*/ 391135 h 834118"/>
              <a:gd name="connsiteX12" fmla="*/ 417129 w 1024857"/>
              <a:gd name="connsiteY12" fmla="*/ 25763 h 834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4857" h="834118" stroke="0" extrusionOk="0">
                <a:moveTo>
                  <a:pt x="904743" y="589643"/>
                </a:moveTo>
                <a:lnTo>
                  <a:pt x="731223" y="391135"/>
                </a:lnTo>
                <a:lnTo>
                  <a:pt x="807555" y="391135"/>
                </a:lnTo>
                <a:cubicBezTo>
                  <a:pt x="746396" y="171321"/>
                  <a:pt x="590857" y="25763"/>
                  <a:pt x="417129" y="25763"/>
                </a:cubicBezTo>
                <a:lnTo>
                  <a:pt x="558099" y="25763"/>
                </a:lnTo>
                <a:cubicBezTo>
                  <a:pt x="731827" y="25763"/>
                  <a:pt x="887366" y="171321"/>
                  <a:pt x="948525" y="391135"/>
                </a:cubicBezTo>
                <a:lnTo>
                  <a:pt x="1024857" y="391135"/>
                </a:lnTo>
                <a:lnTo>
                  <a:pt x="904743" y="589643"/>
                </a:lnTo>
                <a:close/>
              </a:path>
              <a:path w="1024857" h="834118" fill="darkenLess" stroke="0" extrusionOk="0">
                <a:moveTo>
                  <a:pt x="487614" y="33872"/>
                </a:moveTo>
                <a:cubicBezTo>
                  <a:pt x="287358" y="80282"/>
                  <a:pt x="140970" y="549936"/>
                  <a:pt x="140969" y="824593"/>
                </a:cubicBezTo>
                <a:lnTo>
                  <a:pt x="0" y="830943"/>
                </a:lnTo>
                <a:cubicBezTo>
                  <a:pt x="0" y="698329"/>
                  <a:pt x="34576" y="328657"/>
                  <a:pt x="97652" y="227089"/>
                </a:cubicBezTo>
                <a:cubicBezTo>
                  <a:pt x="192994" y="73562"/>
                  <a:pt x="341463" y="0"/>
                  <a:pt x="487616" y="33873"/>
                </a:cubicBezTo>
                <a:cubicBezTo>
                  <a:pt x="487615" y="33873"/>
                  <a:pt x="487615" y="33872"/>
                  <a:pt x="487614" y="33872"/>
                </a:cubicBezTo>
                <a:close/>
              </a:path>
              <a:path w="1024857" h="834118" fill="none" extrusionOk="0">
                <a:moveTo>
                  <a:pt x="487614" y="33872"/>
                </a:moveTo>
                <a:cubicBezTo>
                  <a:pt x="287358" y="80282"/>
                  <a:pt x="140970" y="559461"/>
                  <a:pt x="140969" y="834118"/>
                </a:cubicBezTo>
                <a:lnTo>
                  <a:pt x="137795" y="831578"/>
                </a:lnTo>
                <a:lnTo>
                  <a:pt x="0" y="830943"/>
                </a:lnTo>
                <a:cubicBezTo>
                  <a:pt x="0" y="710208"/>
                  <a:pt x="28667" y="351360"/>
                  <a:pt x="81783" y="254297"/>
                </a:cubicBezTo>
                <a:cubicBezTo>
                  <a:pt x="160441" y="110557"/>
                  <a:pt x="284867" y="25763"/>
                  <a:pt x="417130" y="25764"/>
                </a:cubicBezTo>
                <a:lnTo>
                  <a:pt x="558099" y="25763"/>
                </a:lnTo>
                <a:cubicBezTo>
                  <a:pt x="731827" y="25763"/>
                  <a:pt x="887366" y="171321"/>
                  <a:pt x="948525" y="391135"/>
                </a:cubicBezTo>
                <a:lnTo>
                  <a:pt x="1024857" y="391135"/>
                </a:lnTo>
                <a:lnTo>
                  <a:pt x="904743" y="589643"/>
                </a:lnTo>
                <a:lnTo>
                  <a:pt x="731223" y="391135"/>
                </a:lnTo>
                <a:lnTo>
                  <a:pt x="807555" y="391135"/>
                </a:lnTo>
                <a:cubicBezTo>
                  <a:pt x="746396" y="171321"/>
                  <a:pt x="590857" y="25763"/>
                  <a:pt x="417129" y="25763"/>
                </a:cubicBezTo>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350">
              <a:solidFill>
                <a:schemeClr val="tx1"/>
              </a:solidFill>
            </a:endParaRPr>
          </a:p>
        </p:txBody>
      </p:sp>
      <p:pic>
        <p:nvPicPr>
          <p:cNvPr id="48" name="Picture 2" descr="G:\Daniel\USBs Y Trabajo\Cuadros Hechos por Mí\Materiales Merchandising y Productos para los Talleres\Running 1.png"/>
          <p:cNvPicPr>
            <a:picLocks noChangeAspect="1" noChangeArrowheads="1"/>
          </p:cNvPicPr>
          <p:nvPr/>
        </p:nvPicPr>
        <p:blipFill>
          <a:blip r:embed="rId6" cstate="print"/>
          <a:srcRect/>
          <a:stretch>
            <a:fillRect/>
          </a:stretch>
        </p:blipFill>
        <p:spPr bwMode="auto">
          <a:xfrm>
            <a:off x="1130286" y="2577916"/>
            <a:ext cx="907543" cy="1103214"/>
          </a:xfrm>
          <a:prstGeom prst="rect">
            <a:avLst/>
          </a:prstGeom>
          <a:noFill/>
        </p:spPr>
      </p:pic>
      <p:pic>
        <p:nvPicPr>
          <p:cNvPr id="49" name="Picture 2" descr="G:\Daniel\USBs Y Trabajo\Cuadros Hechos por Mí\Materiales Merchandising y Productos para los Talleres\Cumplimiento texto 18062014.png"/>
          <p:cNvPicPr>
            <a:picLocks noChangeAspect="1" noChangeArrowheads="1"/>
          </p:cNvPicPr>
          <p:nvPr/>
        </p:nvPicPr>
        <p:blipFill>
          <a:blip r:embed="rId5" cstate="print"/>
          <a:srcRect/>
          <a:stretch>
            <a:fillRect/>
          </a:stretch>
        </p:blipFill>
        <p:spPr bwMode="auto">
          <a:xfrm>
            <a:off x="2157236" y="2314208"/>
            <a:ext cx="1091892" cy="1692984"/>
          </a:xfrm>
          <a:prstGeom prst="rect">
            <a:avLst/>
          </a:prstGeom>
          <a:noFill/>
        </p:spPr>
      </p:pic>
      <p:pic>
        <p:nvPicPr>
          <p:cNvPr id="50" name="Picture 2" descr="G:\Daniel\USBs Y Trabajo\Cuadros Hechos por Mí\Materiales Merchandising y Productos para los Talleres\Sin Metas de convergencia.png"/>
          <p:cNvPicPr>
            <a:picLocks noChangeAspect="1" noChangeArrowheads="1"/>
          </p:cNvPicPr>
          <p:nvPr/>
        </p:nvPicPr>
        <p:blipFill>
          <a:blip r:embed="rId7" cstate="print"/>
          <a:srcRect r="81304"/>
          <a:stretch>
            <a:fillRect/>
          </a:stretch>
        </p:blipFill>
        <p:spPr bwMode="auto">
          <a:xfrm>
            <a:off x="1055440" y="2312505"/>
            <a:ext cx="1101797" cy="1675160"/>
          </a:xfrm>
          <a:prstGeom prst="rect">
            <a:avLst/>
          </a:prstGeom>
          <a:noFill/>
          <a:ln>
            <a:noFill/>
          </a:ln>
        </p:spPr>
      </p:pic>
      <p:sp>
        <p:nvSpPr>
          <p:cNvPr id="51" name="Rectángulo 50"/>
          <p:cNvSpPr/>
          <p:nvPr/>
        </p:nvSpPr>
        <p:spPr>
          <a:xfrm>
            <a:off x="661005" y="1256823"/>
            <a:ext cx="7768514" cy="646331"/>
          </a:xfrm>
          <a:prstGeom prst="rect">
            <a:avLst/>
          </a:prstGeom>
        </p:spPr>
        <p:txBody>
          <a:bodyPr wrap="square">
            <a:spAutoFit/>
          </a:bodyPr>
          <a:lstStyle/>
          <a:p>
            <a:pPr marL="342900" indent="-342900" algn="ctr"/>
            <a:r>
              <a:rPr lang="es-PE" b="1" i="1" dirty="0"/>
              <a:t>Cumplir las reglas fiscales puede  requerir un mayor o menor esfuerzo para algunos Gobiernos Regionales o Locales</a:t>
            </a:r>
          </a:p>
        </p:txBody>
      </p:sp>
      <p:sp>
        <p:nvSpPr>
          <p:cNvPr id="52" name="Rectángulo 51"/>
          <p:cNvSpPr/>
          <p:nvPr/>
        </p:nvSpPr>
        <p:spPr>
          <a:xfrm>
            <a:off x="3680781" y="2556652"/>
            <a:ext cx="4705646" cy="1200329"/>
          </a:xfrm>
          <a:prstGeom prst="rect">
            <a:avLst/>
          </a:prstGeom>
        </p:spPr>
        <p:txBody>
          <a:bodyPr wrap="square">
            <a:spAutoFit/>
          </a:bodyPr>
          <a:lstStyle/>
          <a:p>
            <a:pPr marL="342900" indent="-342900" algn="r">
              <a:buFont typeface="Wingdings" panose="05000000000000000000" pitchFamily="2" charset="2"/>
              <a:buChar char="ü"/>
            </a:pPr>
            <a:r>
              <a:rPr lang="es-PE" dirty="0"/>
              <a:t>Las metas de convergencia </a:t>
            </a:r>
            <a:r>
              <a:rPr lang="es-PE" b="1" dirty="0"/>
              <a:t>se ajustan a la realidad </a:t>
            </a:r>
            <a:r>
              <a:rPr lang="es-PE" dirty="0"/>
              <a:t>de cada Gobierno Regional y Local de manera que sean </a:t>
            </a:r>
            <a:r>
              <a:rPr lang="es-PE" b="1" dirty="0"/>
              <a:t>objetivos graduales </a:t>
            </a:r>
            <a:r>
              <a:rPr lang="es-PE" dirty="0"/>
              <a:t>año a año</a:t>
            </a:r>
            <a:r>
              <a:rPr lang="es-PE" b="1" dirty="0"/>
              <a:t>.</a:t>
            </a:r>
            <a:endParaRPr lang="es-PE" sz="4500" dirty="0"/>
          </a:p>
        </p:txBody>
      </p:sp>
      <p:sp>
        <p:nvSpPr>
          <p:cNvPr id="20" name="4 CuadroTexto"/>
          <p:cNvSpPr txBox="1"/>
          <p:nvPr/>
        </p:nvSpPr>
        <p:spPr>
          <a:xfrm>
            <a:off x="570880" y="300947"/>
            <a:ext cx="8218781" cy="461665"/>
          </a:xfrm>
          <a:prstGeom prst="rect">
            <a:avLst/>
          </a:prstGeom>
          <a:noFill/>
        </p:spPr>
        <p:txBody>
          <a:bodyPr wrap="square" rtlCol="0">
            <a:spAutoFit/>
          </a:bodyPr>
          <a:lstStyle>
            <a:defPPr>
              <a:defRPr lang="es-ES"/>
            </a:defPPr>
            <a:lvl1pPr algn="just">
              <a:defRPr sz="2400">
                <a:latin typeface="Arial" pitchFamily="34" charset="0"/>
                <a:cs typeface="Arial" pitchFamily="34" charset="0"/>
              </a:defRPr>
            </a:lvl1pPr>
          </a:lstStyle>
          <a:p>
            <a:pPr marL="457200" indent="-457200"/>
            <a:r>
              <a:rPr lang="es-PE" b="1" dirty="0" smtClean="0">
                <a:solidFill>
                  <a:srgbClr val="C00000"/>
                </a:solidFill>
                <a:latin typeface="+mn-lt"/>
                <a:cs typeface="+mn-cs"/>
              </a:rPr>
              <a:t>Metas </a:t>
            </a:r>
            <a:r>
              <a:rPr lang="es-PE" b="1" dirty="0">
                <a:solidFill>
                  <a:srgbClr val="C00000"/>
                </a:solidFill>
                <a:latin typeface="+mn-lt"/>
                <a:cs typeface="+mn-cs"/>
              </a:rPr>
              <a:t>de Convergencia al cumplimiento de las Reglas fiscales</a:t>
            </a:r>
          </a:p>
        </p:txBody>
      </p:sp>
    </p:spTree>
    <p:extLst>
      <p:ext uri="{BB962C8B-B14F-4D97-AF65-F5344CB8AC3E}">
        <p14:creationId xmlns:p14="http://schemas.microsoft.com/office/powerpoint/2010/main" val="2728577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box(in)">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box(in)">
                                      <p:cBhvr>
                                        <p:cTn id="12" dur="500"/>
                                        <p:tgtEl>
                                          <p:spTgt spid="4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box(in)">
                                      <p:cBhvr>
                                        <p:cTn id="17" dur="5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2"/>
                                        </p:tgtEl>
                                        <p:attrNameLst>
                                          <p:attrName>style.visibility</p:attrName>
                                        </p:attrNameLst>
                                      </p:cBhvr>
                                      <p:to>
                                        <p:strVal val="visible"/>
                                      </p:to>
                                    </p:set>
                                    <p:animEffect transition="in" filter="box(in)">
                                      <p:cBhvr>
                                        <p:cTn id="22" dur="500"/>
                                        <p:tgtEl>
                                          <p:spTgt spid="4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box(in)">
                                      <p:cBhvr>
                                        <p:cTn id="2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2" grpId="0" animBg="1"/>
      <p:bldP spid="43" grpId="0" animBg="1"/>
      <p:bldP spid="44" grpId="0" animBg="1"/>
      <p:bldP spid="4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611476" y="198078"/>
            <a:ext cx="7776864" cy="461665"/>
          </a:xfrm>
          <a:prstGeom prst="rect">
            <a:avLst/>
          </a:prstGeom>
          <a:noFill/>
        </p:spPr>
        <p:txBody>
          <a:bodyPr wrap="square" rtlCol="0">
            <a:spAutoFit/>
          </a:bodyPr>
          <a:lstStyle>
            <a:defPPr>
              <a:defRPr lang="es-ES"/>
            </a:defPPr>
            <a:lvl1pPr algn="just">
              <a:defRPr sz="2400">
                <a:latin typeface="Arial" pitchFamily="34" charset="0"/>
                <a:cs typeface="Arial" pitchFamily="34" charset="0"/>
              </a:defRPr>
            </a:lvl1pPr>
          </a:lstStyle>
          <a:p>
            <a:pPr marL="457200" indent="-457200"/>
            <a:r>
              <a:rPr lang="es-PE" b="1" dirty="0">
                <a:solidFill>
                  <a:srgbClr val="C00000"/>
                </a:solidFill>
                <a:latin typeface="+mn-lt"/>
                <a:cs typeface="+mn-cs"/>
              </a:rPr>
              <a:t>Seguimiento y Evaluación de las Reglas Fiscales</a:t>
            </a:r>
          </a:p>
        </p:txBody>
      </p:sp>
      <p:sp>
        <p:nvSpPr>
          <p:cNvPr id="2" name="1 Rectángulo"/>
          <p:cNvSpPr/>
          <p:nvPr/>
        </p:nvSpPr>
        <p:spPr>
          <a:xfrm>
            <a:off x="611476" y="964504"/>
            <a:ext cx="7892444" cy="5406608"/>
          </a:xfrm>
          <a:prstGeom prst="rect">
            <a:avLst/>
          </a:prstGeom>
        </p:spPr>
        <p:txBody>
          <a:bodyPr wrap="square">
            <a:spAutoFit/>
          </a:bodyPr>
          <a:lstStyle/>
          <a:p>
            <a:pPr algn="just"/>
            <a:r>
              <a:rPr lang="es-PE" sz="1400" b="1" kern="100" dirty="0"/>
              <a:t>Medidas de </a:t>
            </a:r>
            <a:r>
              <a:rPr lang="es-PE" sz="1400" b="1" kern="100" dirty="0" smtClean="0"/>
              <a:t>Seguimiento: </a:t>
            </a:r>
            <a:endParaRPr lang="es-PE" sz="1400" b="1" kern="100" dirty="0"/>
          </a:p>
          <a:p>
            <a:pPr marL="285750" indent="-285750" algn="just">
              <a:spcAft>
                <a:spcPts val="400"/>
              </a:spcAft>
              <a:buFont typeface="Arial" pitchFamily="34" charset="0"/>
              <a:buChar char="•"/>
            </a:pPr>
            <a:r>
              <a:rPr lang="es-PE" sz="1400" b="0" dirty="0"/>
              <a:t>De acuerdo al Artículo 19 de La Ley N° 30099, el Ministerio de Economía y Finanzas, </a:t>
            </a:r>
            <a:r>
              <a:rPr lang="es-PE" sz="1400" b="0" dirty="0" smtClean="0"/>
              <a:t>de forma trimestral, publicará un </a:t>
            </a:r>
            <a:r>
              <a:rPr lang="es-PE" sz="1400" b="0" dirty="0"/>
              <a:t>informe de seguimiento sobre el grado de avance </a:t>
            </a:r>
            <a:r>
              <a:rPr lang="es-PE" sz="1400" b="0" dirty="0" smtClean="0"/>
              <a:t>del </a:t>
            </a:r>
            <a:r>
              <a:rPr lang="es-PE" sz="1400" b="0" dirty="0"/>
              <a:t>cumplimiento de los límites de gasto no financiero del Gobierno Nacional, incluyendo una evaluación sobre el cumplimiento de dichos límites para el año en su conjunto, </a:t>
            </a:r>
            <a:r>
              <a:rPr lang="es-PE" sz="1400" b="0" dirty="0" smtClean="0"/>
              <a:t>o </a:t>
            </a:r>
            <a:r>
              <a:rPr lang="es-PE" sz="1400" b="0" dirty="0"/>
              <a:t>propuestas y recomendaciones para asegurar su </a:t>
            </a:r>
            <a:r>
              <a:rPr lang="es-PE" sz="1400" b="0" dirty="0" smtClean="0"/>
              <a:t>cumplimiento.</a:t>
            </a:r>
          </a:p>
          <a:p>
            <a:pPr algn="just">
              <a:spcAft>
                <a:spcPts val="400"/>
              </a:spcAft>
            </a:pPr>
            <a:endParaRPr lang="es-PE" sz="1400" b="0" dirty="0"/>
          </a:p>
          <a:p>
            <a:pPr marL="285750" indent="-285750" algn="just">
              <a:spcAft>
                <a:spcPts val="400"/>
              </a:spcAft>
              <a:buFont typeface="Arial" pitchFamily="34" charset="0"/>
              <a:buChar char="•"/>
            </a:pPr>
            <a:r>
              <a:rPr lang="es-PE" sz="1400" b="0" dirty="0" smtClean="0"/>
              <a:t>En cuanto al seguimiento de los reglas fiscales de los gobiernos regionales y gobiernos locales, el Ministerio de Economía y Finanzas debe publicar:</a:t>
            </a:r>
          </a:p>
          <a:p>
            <a:pPr marL="800100" lvl="1" indent="-342900" algn="just">
              <a:spcAft>
                <a:spcPts val="400"/>
              </a:spcAft>
              <a:buFont typeface="+mj-lt"/>
              <a:buAutoNum type="alphaLcParenR"/>
            </a:pPr>
            <a:r>
              <a:rPr lang="es-PE" sz="1400" b="0" dirty="0" smtClean="0"/>
              <a:t>Un reporte fiscal trimestral sobre los ingresos y gastos y su avance respecto a la regla del gasto no financiero.</a:t>
            </a:r>
          </a:p>
          <a:p>
            <a:pPr marL="800100" lvl="1" indent="-342900" algn="just">
              <a:spcAft>
                <a:spcPts val="400"/>
              </a:spcAft>
              <a:buFont typeface="+mj-lt"/>
              <a:buAutoNum type="alphaLcParenR"/>
            </a:pPr>
            <a:r>
              <a:rPr lang="es-PE" sz="1400" b="0" dirty="0" smtClean="0"/>
              <a:t>Un reporte fiscal trimestral sobre el saldo de deuda de los gobiernos regionales y locales y su avance respecto a la regla del saldo de deuda.</a:t>
            </a:r>
          </a:p>
          <a:p>
            <a:pPr marL="800100" lvl="1" indent="-342900" algn="just">
              <a:spcAft>
                <a:spcPts val="400"/>
              </a:spcAft>
              <a:buFont typeface="+mj-lt"/>
              <a:buAutoNum type="alphaLcParenR"/>
            </a:pPr>
            <a:r>
              <a:rPr lang="es-PE" sz="1400" b="0" dirty="0" smtClean="0"/>
              <a:t>Un informe anual de evaluación del cumplimiento de las reglas fiscales de los gobiernos regionales y locales antes del 31 de mayo de cada año.</a:t>
            </a:r>
          </a:p>
          <a:p>
            <a:pPr marL="285750" indent="-285750" algn="just">
              <a:spcAft>
                <a:spcPts val="400"/>
              </a:spcAft>
              <a:buFont typeface="Arial" pitchFamily="34" charset="0"/>
              <a:buChar char="•"/>
            </a:pPr>
            <a:endParaRPr lang="es-PE" sz="1400" b="0" dirty="0"/>
          </a:p>
          <a:p>
            <a:pPr lvl="0"/>
            <a:r>
              <a:rPr lang="es-PE" sz="1400" b="1" kern="100" dirty="0"/>
              <a:t>Declaración sobre el Cumplimiento de Responsabilidad Fiscal. </a:t>
            </a:r>
            <a:endParaRPr lang="es-PE" sz="1400" b="1" kern="100" dirty="0" smtClean="0"/>
          </a:p>
          <a:p>
            <a:pPr marL="285750" lvl="0" indent="-285750" algn="just">
              <a:spcAft>
                <a:spcPts val="400"/>
              </a:spcAft>
              <a:buFont typeface="Arial" pitchFamily="34" charset="0"/>
              <a:buChar char="•"/>
            </a:pPr>
            <a:r>
              <a:rPr lang="es-PE" sz="1400" b="0" dirty="0"/>
              <a:t>De acuerdo al Artículo 21 de la Ley N° 30099, el Ministerio de Economía y Finanzas, antes del 31 de mayo de cada año, remite al Congreso de la República y publica en su portal institucional una Declaración sobre Cumplimiento de Responsabilidad Fiscal del ejercicio anterior, en la cual evalúa el cumplimiento de las reglas fiscales establecidas en los artículos 6 </a:t>
            </a:r>
            <a:r>
              <a:rPr lang="es-PE" sz="1400" b="0" dirty="0" smtClean="0"/>
              <a:t>(Regla de Gasto No Financiero del Gobierno Nacional) y 7 (Reglas fiscales para los Gobiernos Regionales y Locales). </a:t>
            </a:r>
            <a:r>
              <a:rPr lang="es-PE" sz="1400" b="0" dirty="0"/>
              <a:t>De verificarse desvíos, debe incluir la sustentación detallada de las causas y las medidas correctivas a ser adoptadas.</a:t>
            </a:r>
          </a:p>
        </p:txBody>
      </p:sp>
      <p:sp>
        <p:nvSpPr>
          <p:cNvPr id="4" name="Marcador de número de diapositiva 3"/>
          <p:cNvSpPr>
            <a:spLocks noGrp="1"/>
          </p:cNvSpPr>
          <p:nvPr>
            <p:ph type="sldNum" sz="quarter" idx="4294967295"/>
          </p:nvPr>
        </p:nvSpPr>
        <p:spPr>
          <a:xfrm>
            <a:off x="6974904" y="6409134"/>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fld id="{0B0AB5E0-8EF7-43A6-9A37-9B227317BCCB}" type="slidenum">
              <a:rPr lang="es-ES" sz="1000" b="0"/>
              <a:pPr/>
              <a:t>36</a:t>
            </a:fld>
            <a:endParaRPr lang="es-ES" sz="1000" b="0" dirty="0"/>
          </a:p>
        </p:txBody>
      </p:sp>
    </p:spTree>
    <p:extLst>
      <p:ext uri="{BB962C8B-B14F-4D97-AF65-F5344CB8AC3E}">
        <p14:creationId xmlns:p14="http://schemas.microsoft.com/office/powerpoint/2010/main" val="22458503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Rectángulo"/>
          <p:cNvSpPr/>
          <p:nvPr/>
        </p:nvSpPr>
        <p:spPr>
          <a:xfrm>
            <a:off x="631139" y="1027426"/>
            <a:ext cx="7930656" cy="3847207"/>
          </a:xfrm>
          <a:prstGeom prst="rect">
            <a:avLst/>
          </a:prstGeom>
        </p:spPr>
        <p:txBody>
          <a:bodyPr wrap="square">
            <a:spAutoFit/>
          </a:bodyPr>
          <a:lstStyle/>
          <a:p>
            <a:pPr algn="just">
              <a:spcAft>
                <a:spcPts val="400"/>
              </a:spcAft>
            </a:pPr>
            <a:r>
              <a:rPr lang="es-PE" sz="1600" b="0" dirty="0" smtClean="0"/>
              <a:t>De acuerdo a la Ley N° 30099, se puede exceptuar el cumplimiento de las reglas en los siguientes casos:</a:t>
            </a:r>
          </a:p>
          <a:p>
            <a:pPr algn="just">
              <a:spcAft>
                <a:spcPts val="400"/>
              </a:spcAft>
            </a:pPr>
            <a:endParaRPr lang="es-PE" sz="1600" b="0" dirty="0" smtClean="0"/>
          </a:p>
          <a:p>
            <a:pPr marL="800100" lvl="1" indent="-342900" algn="just">
              <a:spcAft>
                <a:spcPts val="400"/>
              </a:spcAft>
              <a:buFont typeface="+mj-lt"/>
              <a:buAutoNum type="alphaLcParenR"/>
            </a:pPr>
            <a:r>
              <a:rPr lang="es-PE" sz="1600" b="0" dirty="0" smtClean="0"/>
              <a:t>Casos extraordinarios de emergencia nacional o de crisis internacional que puedan afectar sustancialmente la economía nacional.</a:t>
            </a:r>
          </a:p>
          <a:p>
            <a:pPr marL="800100" lvl="1" indent="-342900" algn="just">
              <a:spcAft>
                <a:spcPts val="400"/>
              </a:spcAft>
              <a:buFont typeface="+mj-lt"/>
              <a:buAutoNum type="alphaLcParenR"/>
            </a:pPr>
            <a:endParaRPr lang="es-PE" sz="1600" b="0" dirty="0" smtClean="0"/>
          </a:p>
          <a:p>
            <a:pPr marL="800100" lvl="1" indent="-342900" algn="just">
              <a:spcAft>
                <a:spcPts val="400"/>
              </a:spcAft>
              <a:buFont typeface="+mj-lt"/>
              <a:buAutoNum type="alphaLcParenR"/>
            </a:pPr>
            <a:r>
              <a:rPr lang="es-PE" sz="1600" b="0" dirty="0" smtClean="0"/>
              <a:t>En el caso de gobiernos regionales que enfrenten desastres naturales no recurrentes y de gran magnitud.</a:t>
            </a:r>
          </a:p>
          <a:p>
            <a:pPr marL="800100" lvl="1" indent="-342900" algn="just">
              <a:spcAft>
                <a:spcPts val="400"/>
              </a:spcAft>
              <a:buFont typeface="+mj-lt"/>
              <a:buAutoNum type="alphaLcParenR"/>
            </a:pPr>
            <a:endParaRPr lang="es-PE" sz="1600" b="0" dirty="0" smtClean="0"/>
          </a:p>
          <a:p>
            <a:pPr marL="800100" lvl="1" indent="-342900" algn="just">
              <a:spcAft>
                <a:spcPts val="400"/>
              </a:spcAft>
              <a:buFont typeface="+mj-lt"/>
              <a:buAutoNum type="alphaLcParenR"/>
            </a:pPr>
            <a:r>
              <a:rPr lang="es-PE" sz="1600" b="0" dirty="0" smtClean="0"/>
              <a:t>Los gobiernos regionales y los gobiernos locales en cuyas circunscripciones se exploten recursos naturales y perciban transferencias por concepto de regalía minera o de canon gasífero pueden ser exonerados del cumplimiento de las reglas fiscales, siempre y cuando registren, en un año, un incremento de al menos 1 500 UIT}T en dichas transferencias.</a:t>
            </a:r>
          </a:p>
        </p:txBody>
      </p:sp>
      <p:sp>
        <p:nvSpPr>
          <p:cNvPr id="6" name="4 CuadroTexto"/>
          <p:cNvSpPr txBox="1"/>
          <p:nvPr/>
        </p:nvSpPr>
        <p:spPr>
          <a:xfrm>
            <a:off x="573264" y="280966"/>
            <a:ext cx="7776864" cy="461665"/>
          </a:xfrm>
          <a:prstGeom prst="rect">
            <a:avLst/>
          </a:prstGeom>
          <a:noFill/>
        </p:spPr>
        <p:txBody>
          <a:bodyPr wrap="square" rtlCol="0">
            <a:spAutoFit/>
          </a:bodyPr>
          <a:lstStyle>
            <a:defPPr>
              <a:defRPr lang="es-ES"/>
            </a:defPPr>
            <a:lvl1pPr algn="just">
              <a:defRPr sz="2400">
                <a:latin typeface="Arial" pitchFamily="34" charset="0"/>
                <a:cs typeface="Arial" pitchFamily="34" charset="0"/>
              </a:defRPr>
            </a:lvl1pPr>
          </a:lstStyle>
          <a:p>
            <a:pPr marL="457200" indent="-457200"/>
            <a:r>
              <a:rPr lang="es-PE" b="1" dirty="0">
                <a:solidFill>
                  <a:srgbClr val="C00000"/>
                </a:solidFill>
                <a:latin typeface="+mn-lt"/>
                <a:cs typeface="+mn-cs"/>
              </a:rPr>
              <a:t>Cláusulas de excepción de las Reglas Fiscales</a:t>
            </a:r>
          </a:p>
        </p:txBody>
      </p:sp>
    </p:spTree>
    <p:extLst>
      <p:ext uri="{BB962C8B-B14F-4D97-AF65-F5344CB8AC3E}">
        <p14:creationId xmlns:p14="http://schemas.microsoft.com/office/powerpoint/2010/main" val="38738129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CuadroTexto"/>
          <p:cNvSpPr txBox="1"/>
          <p:nvPr/>
        </p:nvSpPr>
        <p:spPr>
          <a:xfrm>
            <a:off x="594030" y="187038"/>
            <a:ext cx="8218781" cy="461665"/>
          </a:xfrm>
          <a:prstGeom prst="rect">
            <a:avLst/>
          </a:prstGeom>
          <a:noFill/>
        </p:spPr>
        <p:txBody>
          <a:bodyPr wrap="square" rtlCol="0">
            <a:spAutoFit/>
          </a:bodyPr>
          <a:lstStyle>
            <a:defPPr>
              <a:defRPr lang="es-ES"/>
            </a:defPPr>
            <a:lvl1pPr algn="just">
              <a:defRPr sz="2400">
                <a:latin typeface="Arial" pitchFamily="34" charset="0"/>
                <a:cs typeface="Arial" pitchFamily="34" charset="0"/>
              </a:defRPr>
            </a:lvl1pPr>
          </a:lstStyle>
          <a:p>
            <a:pPr marL="457200" indent="-457200"/>
            <a:r>
              <a:rPr lang="es-ES" b="1" dirty="0">
                <a:solidFill>
                  <a:srgbClr val="C00000"/>
                </a:solidFill>
                <a:latin typeface="+mn-lt"/>
                <a:cs typeface="+mn-cs"/>
              </a:rPr>
              <a:t>Vínculo de Presupuesto y las Reglas </a:t>
            </a:r>
            <a:r>
              <a:rPr lang="es-ES" b="1" dirty="0" smtClean="0">
                <a:solidFill>
                  <a:srgbClr val="C00000"/>
                </a:solidFill>
                <a:latin typeface="+mn-lt"/>
                <a:cs typeface="+mn-cs"/>
              </a:rPr>
              <a:t>Fiscales</a:t>
            </a:r>
            <a:endParaRPr lang="es-PE" b="1" dirty="0">
              <a:solidFill>
                <a:srgbClr val="C00000"/>
              </a:solidFill>
              <a:latin typeface="+mn-lt"/>
              <a:cs typeface="+mn-cs"/>
            </a:endParaRPr>
          </a:p>
        </p:txBody>
      </p:sp>
      <p:sp>
        <p:nvSpPr>
          <p:cNvPr id="5" name="Rectángulo 4"/>
          <p:cNvSpPr/>
          <p:nvPr/>
        </p:nvSpPr>
        <p:spPr>
          <a:xfrm>
            <a:off x="594030" y="957865"/>
            <a:ext cx="7940370" cy="1569660"/>
          </a:xfrm>
          <a:prstGeom prst="rect">
            <a:avLst/>
          </a:prstGeom>
        </p:spPr>
        <p:txBody>
          <a:bodyPr wrap="square">
            <a:spAutoFit/>
          </a:bodyPr>
          <a:lstStyle/>
          <a:p>
            <a:pPr algn="just"/>
            <a:r>
              <a:rPr lang="es-PE" sz="1600" b="0" dirty="0"/>
              <a:t>De acuerdo a la Ley N° 30099, Ley de Fortalecimiento de la Responsabilidad y Transparencia Fiscal, las Leyes anuales de presupuesto, de endeudamiento y equilibrio financiero, los créditos suplementarios y la ejecución presupuestal del Sector Publico no Financiero se sujetan a las reglas fiscales del Gobierno Nacional, los Gobiernos Regionales y Gobiernos Locales.</a:t>
            </a:r>
          </a:p>
          <a:p>
            <a:pPr algn="just"/>
            <a:endParaRPr lang="es-PE" sz="1600" b="0" dirty="0"/>
          </a:p>
        </p:txBody>
      </p:sp>
      <p:graphicFrame>
        <p:nvGraphicFramePr>
          <p:cNvPr id="6" name="Diagrama 5"/>
          <p:cNvGraphicFramePr/>
          <p:nvPr>
            <p:extLst>
              <p:ext uri="{D42A27DB-BD31-4B8C-83A1-F6EECF244321}">
                <p14:modId xmlns:p14="http://schemas.microsoft.com/office/powerpoint/2010/main" val="847674772"/>
              </p:ext>
            </p:extLst>
          </p:nvPr>
        </p:nvGraphicFramePr>
        <p:xfrm>
          <a:off x="859293" y="2422146"/>
          <a:ext cx="7642667" cy="2118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99546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542925" y="205095"/>
            <a:ext cx="7917039" cy="627993"/>
          </a:xfrm>
          <a:prstGeom prst="rect">
            <a:avLst/>
          </a:prstGeom>
          <a:noFill/>
          <a:ln w="9525">
            <a:noFill/>
            <a:miter lim="800000"/>
            <a:headEnd/>
            <a:tailEnd/>
          </a:ln>
        </p:spPr>
        <p:txBody>
          <a:bodyPr anchor="ctr"/>
          <a:lstStyle/>
          <a:p>
            <a:pPr eaLnBrk="0" hangingPunct="0"/>
            <a:r>
              <a:rPr lang="es-ES" sz="2400" b="1" dirty="0" smtClean="0">
                <a:solidFill>
                  <a:srgbClr val="C00000"/>
                </a:solidFill>
              </a:rPr>
              <a:t>El MMM y su </a:t>
            </a:r>
            <a:r>
              <a:rPr lang="es-ES" sz="2400" b="1" dirty="0">
                <a:solidFill>
                  <a:srgbClr val="C00000"/>
                </a:solidFill>
              </a:rPr>
              <a:t>vinculación</a:t>
            </a:r>
            <a:r>
              <a:rPr lang="es-ES" sz="2400" b="1" dirty="0" smtClean="0">
                <a:solidFill>
                  <a:srgbClr val="C00000"/>
                </a:solidFill>
              </a:rPr>
              <a:t> con el Presupuesto Público </a:t>
            </a:r>
            <a:endParaRPr lang="es-ES" sz="2400" b="1" dirty="0">
              <a:solidFill>
                <a:srgbClr val="C00000"/>
              </a:solidFill>
            </a:endParaRPr>
          </a:p>
        </p:txBody>
      </p:sp>
      <p:sp>
        <p:nvSpPr>
          <p:cNvPr id="6" name="Cheurón 5"/>
          <p:cNvSpPr/>
          <p:nvPr/>
        </p:nvSpPr>
        <p:spPr>
          <a:xfrm rot="5400000">
            <a:off x="1634705" y="1079793"/>
            <a:ext cx="1395108" cy="10842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endParaRPr>
          </a:p>
        </p:txBody>
      </p:sp>
      <p:sp>
        <p:nvSpPr>
          <p:cNvPr id="4" name="CuadroTexto 3"/>
          <p:cNvSpPr txBox="1"/>
          <p:nvPr/>
        </p:nvSpPr>
        <p:spPr>
          <a:xfrm>
            <a:off x="2028372" y="1434077"/>
            <a:ext cx="836915" cy="276999"/>
          </a:xfrm>
          <a:prstGeom prst="rect">
            <a:avLst/>
          </a:prstGeom>
          <a:noFill/>
        </p:spPr>
        <p:txBody>
          <a:bodyPr wrap="square" rtlCol="0">
            <a:spAutoFit/>
          </a:bodyPr>
          <a:lstStyle/>
          <a:p>
            <a:r>
              <a:rPr lang="es-PE" sz="1200" b="1" dirty="0" smtClean="0">
                <a:solidFill>
                  <a:schemeClr val="bg1"/>
                </a:solidFill>
              </a:rPr>
              <a:t>MMM</a:t>
            </a:r>
            <a:endParaRPr lang="es-PE" b="1" dirty="0">
              <a:solidFill>
                <a:schemeClr val="bg1"/>
              </a:solidFill>
            </a:endParaRPr>
          </a:p>
        </p:txBody>
      </p:sp>
      <p:sp>
        <p:nvSpPr>
          <p:cNvPr id="7" name="Rectángulo 6"/>
          <p:cNvSpPr/>
          <p:nvPr/>
        </p:nvSpPr>
        <p:spPr>
          <a:xfrm>
            <a:off x="2874359" y="937039"/>
            <a:ext cx="4800474" cy="839145"/>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marL="171450" indent="-171450">
              <a:buFont typeface="Arial" panose="020B0604020202020204" pitchFamily="34" charset="0"/>
              <a:buChar char="•"/>
            </a:pPr>
            <a:r>
              <a:rPr lang="es-PE" sz="1200" dirty="0" smtClean="0"/>
              <a:t>El Marco Macroeconómico Multianual (MMM) establece los supuestos económicos que sustentan el presupuesto.</a:t>
            </a:r>
          </a:p>
          <a:p>
            <a:pPr marL="171450" indent="-171450">
              <a:buFont typeface="Arial" panose="020B0604020202020204" pitchFamily="34" charset="0"/>
              <a:buChar char="•"/>
            </a:pPr>
            <a:r>
              <a:rPr lang="es-PE" sz="1200" dirty="0" smtClean="0"/>
              <a:t>Determina los ingresos que financian el presupuesto y los límites de gasto y de endeudamiento público.</a:t>
            </a:r>
            <a:endParaRPr lang="es-PE" sz="1200" dirty="0"/>
          </a:p>
        </p:txBody>
      </p:sp>
      <p:sp>
        <p:nvSpPr>
          <p:cNvPr id="14" name="Cheurón 13"/>
          <p:cNvSpPr/>
          <p:nvPr/>
        </p:nvSpPr>
        <p:spPr>
          <a:xfrm rot="5400000">
            <a:off x="1665036" y="2167059"/>
            <a:ext cx="1347146" cy="1096899"/>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endParaRPr>
          </a:p>
        </p:txBody>
      </p:sp>
      <p:sp>
        <p:nvSpPr>
          <p:cNvPr id="16" name="Rectángulo 15"/>
          <p:cNvSpPr/>
          <p:nvPr/>
        </p:nvSpPr>
        <p:spPr>
          <a:xfrm>
            <a:off x="2887059" y="2037183"/>
            <a:ext cx="4800474" cy="80185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marL="171450" indent="-171450">
              <a:buFont typeface="Arial" panose="020B0604020202020204" pitchFamily="34" charset="0"/>
              <a:buChar char="•"/>
            </a:pPr>
            <a:r>
              <a:rPr lang="es-PE" sz="1200" dirty="0" smtClean="0"/>
              <a:t>Se definen las prioridades de la asignación (sectorial, programas, proyectos) y los resultados que se esperan alcanzar.</a:t>
            </a:r>
          </a:p>
          <a:p>
            <a:pPr marL="171450" indent="-171450">
              <a:buFont typeface="Arial" panose="020B0604020202020204" pitchFamily="34" charset="0"/>
              <a:buChar char="•"/>
            </a:pPr>
            <a:r>
              <a:rPr lang="es-PE" sz="1200" dirty="0" smtClean="0"/>
              <a:t>El Poder Ejecutivo remite al Congreso de la República el Proyecto de Ley de Presupuesto a más tardar el 30 de agosto.</a:t>
            </a:r>
            <a:endParaRPr lang="es-PE" sz="1200" dirty="0"/>
          </a:p>
        </p:txBody>
      </p:sp>
      <p:sp>
        <p:nvSpPr>
          <p:cNvPr id="17" name="CuadroTexto 16"/>
          <p:cNvSpPr txBox="1"/>
          <p:nvPr/>
        </p:nvSpPr>
        <p:spPr>
          <a:xfrm>
            <a:off x="1790160" y="2464587"/>
            <a:ext cx="1161684" cy="615553"/>
          </a:xfrm>
          <a:prstGeom prst="rect">
            <a:avLst/>
          </a:prstGeom>
          <a:noFill/>
        </p:spPr>
        <p:txBody>
          <a:bodyPr wrap="square" rtlCol="0">
            <a:spAutoFit/>
          </a:bodyPr>
          <a:lstStyle/>
          <a:p>
            <a:pPr algn="ctr"/>
            <a:r>
              <a:rPr lang="es-PE" sz="1200" b="1" dirty="0" smtClean="0">
                <a:solidFill>
                  <a:schemeClr val="bg1"/>
                </a:solidFill>
              </a:rPr>
              <a:t>Elaboración </a:t>
            </a:r>
            <a:r>
              <a:rPr lang="es-PE" sz="1100" dirty="0" smtClean="0">
                <a:solidFill>
                  <a:schemeClr val="bg1"/>
                </a:solidFill>
              </a:rPr>
              <a:t>(Programación y Formulación)</a:t>
            </a:r>
            <a:endParaRPr lang="es-PE" sz="1200" dirty="0">
              <a:solidFill>
                <a:schemeClr val="bg1"/>
              </a:solidFill>
            </a:endParaRPr>
          </a:p>
        </p:txBody>
      </p:sp>
      <p:sp>
        <p:nvSpPr>
          <p:cNvPr id="18" name="Cheurón 17"/>
          <p:cNvSpPr/>
          <p:nvPr/>
        </p:nvSpPr>
        <p:spPr>
          <a:xfrm rot="5400000">
            <a:off x="1665037" y="3195761"/>
            <a:ext cx="1347146" cy="1096899"/>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endParaRPr>
          </a:p>
        </p:txBody>
      </p:sp>
      <p:sp>
        <p:nvSpPr>
          <p:cNvPr id="19" name="Rectángulo 18"/>
          <p:cNvSpPr/>
          <p:nvPr/>
        </p:nvSpPr>
        <p:spPr>
          <a:xfrm>
            <a:off x="2887059" y="3071763"/>
            <a:ext cx="4800474" cy="80541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marL="171450" indent="-171450">
              <a:buFont typeface="Arial" panose="020B0604020202020204" pitchFamily="34" charset="0"/>
              <a:buChar char="•"/>
            </a:pPr>
            <a:r>
              <a:rPr lang="es-PE" sz="1200" dirty="0" smtClean="0"/>
              <a:t>Se revisa y debate el Proyecto de Ley en el Congreso de la República.</a:t>
            </a:r>
          </a:p>
          <a:p>
            <a:pPr marL="171450" indent="-171450">
              <a:buFont typeface="Arial" panose="020B0604020202020204" pitchFamily="34" charset="0"/>
              <a:buChar char="•"/>
            </a:pPr>
            <a:r>
              <a:rPr lang="es-PE" sz="1200" dirty="0" smtClean="0"/>
              <a:t>El Congreso tiene hasta el 30 de noviembre para aprobar la Ley de Presupuesto.</a:t>
            </a:r>
            <a:endParaRPr lang="es-PE" sz="1200" dirty="0"/>
          </a:p>
        </p:txBody>
      </p:sp>
      <p:sp>
        <p:nvSpPr>
          <p:cNvPr id="20" name="CuadroTexto 19"/>
          <p:cNvSpPr txBox="1"/>
          <p:nvPr/>
        </p:nvSpPr>
        <p:spPr>
          <a:xfrm>
            <a:off x="1868320" y="3633385"/>
            <a:ext cx="1071500" cy="276999"/>
          </a:xfrm>
          <a:prstGeom prst="rect">
            <a:avLst/>
          </a:prstGeom>
          <a:noFill/>
        </p:spPr>
        <p:txBody>
          <a:bodyPr wrap="square" rtlCol="0">
            <a:spAutoFit/>
          </a:bodyPr>
          <a:lstStyle/>
          <a:p>
            <a:r>
              <a:rPr lang="es-PE" sz="1200" b="1" dirty="0" smtClean="0">
                <a:solidFill>
                  <a:schemeClr val="bg1"/>
                </a:solidFill>
              </a:rPr>
              <a:t>Aprobación</a:t>
            </a:r>
            <a:endParaRPr lang="es-PE" sz="1600" b="1" dirty="0">
              <a:solidFill>
                <a:schemeClr val="bg1"/>
              </a:solidFill>
            </a:endParaRPr>
          </a:p>
        </p:txBody>
      </p:sp>
      <p:sp>
        <p:nvSpPr>
          <p:cNvPr id="21" name="Cheurón 20"/>
          <p:cNvSpPr/>
          <p:nvPr/>
        </p:nvSpPr>
        <p:spPr>
          <a:xfrm rot="5400000">
            <a:off x="1671387" y="4237057"/>
            <a:ext cx="1347146" cy="11096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endParaRPr>
          </a:p>
        </p:txBody>
      </p:sp>
      <p:sp>
        <p:nvSpPr>
          <p:cNvPr id="22" name="CuadroTexto 21"/>
          <p:cNvSpPr txBox="1"/>
          <p:nvPr/>
        </p:nvSpPr>
        <p:spPr>
          <a:xfrm>
            <a:off x="1920788" y="4643135"/>
            <a:ext cx="1071500" cy="276999"/>
          </a:xfrm>
          <a:prstGeom prst="rect">
            <a:avLst/>
          </a:prstGeom>
          <a:noFill/>
        </p:spPr>
        <p:txBody>
          <a:bodyPr wrap="square" rtlCol="0">
            <a:spAutoFit/>
          </a:bodyPr>
          <a:lstStyle/>
          <a:p>
            <a:r>
              <a:rPr lang="es-PE" sz="1200" b="1" dirty="0" smtClean="0">
                <a:solidFill>
                  <a:schemeClr val="bg1"/>
                </a:solidFill>
              </a:rPr>
              <a:t>Ejecución</a:t>
            </a:r>
            <a:endParaRPr lang="es-PE" b="1" dirty="0">
              <a:solidFill>
                <a:schemeClr val="bg1"/>
              </a:solidFill>
            </a:endParaRPr>
          </a:p>
        </p:txBody>
      </p:sp>
      <p:sp>
        <p:nvSpPr>
          <p:cNvPr id="23" name="Rectángulo 22"/>
          <p:cNvSpPr/>
          <p:nvPr/>
        </p:nvSpPr>
        <p:spPr>
          <a:xfrm>
            <a:off x="2899760" y="4118285"/>
            <a:ext cx="4800474" cy="801849"/>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marL="171450" indent="-171450">
              <a:buFont typeface="Arial" panose="020B0604020202020204" pitchFamily="34" charset="0"/>
              <a:buChar char="•"/>
            </a:pPr>
            <a:r>
              <a:rPr lang="es-PE" sz="1200" dirty="0" smtClean="0"/>
              <a:t>Se inicia el 1° de enero y culmina el 31 de diciembre de cada año fiscal.</a:t>
            </a:r>
          </a:p>
          <a:p>
            <a:pPr marL="171450" indent="-171450">
              <a:buFont typeface="Arial" panose="020B0604020202020204" pitchFamily="34" charset="0"/>
              <a:buChar char="•"/>
            </a:pPr>
            <a:r>
              <a:rPr lang="es-PE" sz="1200" dirty="0" smtClean="0"/>
              <a:t>Está a cargo de las entidades públicas.</a:t>
            </a:r>
          </a:p>
        </p:txBody>
      </p:sp>
      <p:sp>
        <p:nvSpPr>
          <p:cNvPr id="24" name="Cheurón 23"/>
          <p:cNvSpPr/>
          <p:nvPr/>
        </p:nvSpPr>
        <p:spPr>
          <a:xfrm rot="5400000">
            <a:off x="1666473" y="5378768"/>
            <a:ext cx="1356973" cy="11096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endParaRPr>
          </a:p>
        </p:txBody>
      </p:sp>
      <p:sp>
        <p:nvSpPr>
          <p:cNvPr id="25" name="Rectángulo 24"/>
          <p:cNvSpPr/>
          <p:nvPr/>
        </p:nvSpPr>
        <p:spPr>
          <a:xfrm>
            <a:off x="2899760" y="5255081"/>
            <a:ext cx="4800474" cy="1233451"/>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marL="171450" indent="-171450">
              <a:buFont typeface="Arial" panose="020B0604020202020204" pitchFamily="34" charset="0"/>
              <a:buChar char="•"/>
            </a:pPr>
            <a:r>
              <a:rPr lang="es-PE" sz="1200" dirty="0" smtClean="0"/>
              <a:t>Evaluación: Se miden los resultados obtenidos para mejorar la asignación del gasto de los siguientes años. Está a cargo del Ministerio de Economía y Finanzas.</a:t>
            </a:r>
          </a:p>
          <a:p>
            <a:pPr marL="171450" indent="-171450">
              <a:buFont typeface="Arial" panose="020B0604020202020204" pitchFamily="34" charset="0"/>
              <a:buChar char="•"/>
            </a:pPr>
            <a:r>
              <a:rPr lang="es-PE" sz="1200" dirty="0" smtClean="0"/>
              <a:t>Rendición de cuentas: Tiene por objeto revelar que los recursos se usaron para los fines previstos. Está a cargo de la Contraloría General y del Congreso de la República.</a:t>
            </a:r>
          </a:p>
        </p:txBody>
      </p:sp>
      <p:sp>
        <p:nvSpPr>
          <p:cNvPr id="26" name="CuadroTexto 25"/>
          <p:cNvSpPr txBox="1"/>
          <p:nvPr/>
        </p:nvSpPr>
        <p:spPr>
          <a:xfrm>
            <a:off x="1841490" y="5691352"/>
            <a:ext cx="1071500" cy="646331"/>
          </a:xfrm>
          <a:prstGeom prst="rect">
            <a:avLst/>
          </a:prstGeom>
          <a:noFill/>
        </p:spPr>
        <p:txBody>
          <a:bodyPr wrap="square" rtlCol="0">
            <a:spAutoFit/>
          </a:bodyPr>
          <a:lstStyle/>
          <a:p>
            <a:pPr algn="ctr"/>
            <a:r>
              <a:rPr lang="es-PE" sz="1200" b="1" dirty="0" smtClean="0">
                <a:solidFill>
                  <a:schemeClr val="bg1"/>
                </a:solidFill>
              </a:rPr>
              <a:t>Evaluación y Rendición de Cuentas</a:t>
            </a:r>
            <a:endParaRPr lang="es-PE" sz="1600" b="1" dirty="0">
              <a:solidFill>
                <a:schemeClr val="bg1"/>
              </a:solidFill>
            </a:endParaRPr>
          </a:p>
        </p:txBody>
      </p:sp>
    </p:spTree>
    <p:extLst>
      <p:ext uri="{BB962C8B-B14F-4D97-AF65-F5344CB8AC3E}">
        <p14:creationId xmlns:p14="http://schemas.microsoft.com/office/powerpoint/2010/main" val="2098783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522513" y="304426"/>
            <a:ext cx="8515385" cy="503237"/>
          </a:xfrm>
          <a:prstGeom prst="rect">
            <a:avLst/>
          </a:prstGeom>
          <a:noFill/>
          <a:ln w="9525">
            <a:noFill/>
            <a:miter lim="800000"/>
            <a:headEnd/>
            <a:tailEnd/>
          </a:ln>
        </p:spPr>
        <p:txBody>
          <a:bodyPr anchor="ctr"/>
          <a:lstStyle/>
          <a:p>
            <a:pPr eaLnBrk="0" hangingPunct="0"/>
            <a:r>
              <a:rPr lang="es-MX" sz="2200" b="1" dirty="0" smtClean="0">
                <a:solidFill>
                  <a:srgbClr val="C00000"/>
                </a:solidFill>
              </a:rPr>
              <a:t>II. Contenidos del Marco Macroeconómico Multianual</a:t>
            </a:r>
            <a:endParaRPr lang="es-MX" sz="2200" b="1" dirty="0">
              <a:solidFill>
                <a:srgbClr val="C00000"/>
              </a:solidFill>
            </a:endParaRPr>
          </a:p>
        </p:txBody>
      </p:sp>
      <p:graphicFrame>
        <p:nvGraphicFramePr>
          <p:cNvPr id="6" name="Tabla 5"/>
          <p:cNvGraphicFramePr>
            <a:graphicFrameLocks noGrp="1"/>
          </p:cNvGraphicFramePr>
          <p:nvPr>
            <p:extLst>
              <p:ext uri="{D42A27DB-BD31-4B8C-83A1-F6EECF244321}">
                <p14:modId xmlns:p14="http://schemas.microsoft.com/office/powerpoint/2010/main" val="2322683682"/>
              </p:ext>
            </p:extLst>
          </p:nvPr>
        </p:nvGraphicFramePr>
        <p:xfrm>
          <a:off x="2484975" y="1146241"/>
          <a:ext cx="4052208" cy="4145280"/>
        </p:xfrm>
        <a:graphic>
          <a:graphicData uri="http://schemas.openxmlformats.org/drawingml/2006/table">
            <a:tbl>
              <a:tblPr firstRow="1" bandRow="1">
                <a:tableStyleId>{9DCAF9ED-07DC-4A11-8D7F-57B35C25682E}</a:tableStyleId>
              </a:tblPr>
              <a:tblGrid>
                <a:gridCol w="4052208"/>
              </a:tblGrid>
              <a:tr h="316293">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PE" sz="1600" dirty="0" smtClean="0"/>
                        <a:t>Contenido del MMM</a:t>
                      </a:r>
                      <a:endParaRPr lang="es-PE" sz="1600" b="1" dirty="0" smtClean="0"/>
                    </a:p>
                  </a:txBody>
                  <a:tcPr/>
                </a:tc>
              </a:tr>
              <a:tr h="316293">
                <a:tc>
                  <a:txBody>
                    <a:bodyPr/>
                    <a:lstStyle/>
                    <a:p>
                      <a:pPr algn="just"/>
                      <a:r>
                        <a:rPr lang="es-PE" sz="1600" dirty="0" smtClean="0"/>
                        <a:t>1.</a:t>
                      </a:r>
                      <a:r>
                        <a:rPr lang="es-PE" sz="1600" baseline="0" dirty="0" smtClean="0"/>
                        <a:t> </a:t>
                      </a:r>
                      <a:r>
                        <a:rPr lang="es-PE" sz="1600" dirty="0" smtClean="0"/>
                        <a:t>Resumen ejecutivo</a:t>
                      </a:r>
                    </a:p>
                  </a:txBody>
                  <a:tcPr/>
                </a:tc>
              </a:tr>
              <a:tr h="316293">
                <a:tc>
                  <a:txBody>
                    <a:bodyPr/>
                    <a:lstStyle/>
                    <a:p>
                      <a:pPr algn="just"/>
                      <a:r>
                        <a:rPr lang="es-PE" sz="1600" dirty="0" smtClean="0"/>
                        <a:t>2.</a:t>
                      </a:r>
                      <a:r>
                        <a:rPr lang="es-PE" sz="1600" baseline="0" dirty="0" smtClean="0"/>
                        <a:t> </a:t>
                      </a:r>
                      <a:r>
                        <a:rPr lang="es-PE" sz="1600" dirty="0" smtClean="0"/>
                        <a:t>Lineamientos de Política Económica</a:t>
                      </a:r>
                      <a:endParaRPr lang="es-PE" sz="1600" dirty="0"/>
                    </a:p>
                  </a:txBody>
                  <a:tcPr/>
                </a:tc>
              </a:tr>
              <a:tr h="316293">
                <a:tc>
                  <a:txBody>
                    <a:bodyPr/>
                    <a:lstStyle/>
                    <a:p>
                      <a:pPr algn="just"/>
                      <a:r>
                        <a:rPr lang="es-PE" sz="1600" b="0" dirty="0" smtClean="0">
                          <a:solidFill>
                            <a:schemeClr val="tx1"/>
                          </a:solidFill>
                        </a:rPr>
                        <a:t>3.</a:t>
                      </a:r>
                      <a:r>
                        <a:rPr lang="es-PE" sz="1600" b="0" baseline="0" dirty="0" smtClean="0">
                          <a:solidFill>
                            <a:schemeClr val="tx1"/>
                          </a:solidFill>
                        </a:rPr>
                        <a:t> </a:t>
                      </a:r>
                      <a:r>
                        <a:rPr lang="es-PE" sz="1600" b="0" dirty="0" smtClean="0">
                          <a:solidFill>
                            <a:schemeClr val="tx1"/>
                          </a:solidFill>
                        </a:rPr>
                        <a:t>Declaración de Política Fiscal </a:t>
                      </a:r>
                    </a:p>
                  </a:txBody>
                  <a:tcPr/>
                </a:tc>
              </a:tr>
              <a:tr h="316293">
                <a:tc>
                  <a:txBody>
                    <a:bodyPr/>
                    <a:lstStyle/>
                    <a:p>
                      <a:pPr algn="just"/>
                      <a:r>
                        <a:rPr lang="es-PE" sz="1600" dirty="0" smtClean="0"/>
                        <a:t>4.</a:t>
                      </a:r>
                      <a:r>
                        <a:rPr lang="es-PE" sz="1600" baseline="0" dirty="0" smtClean="0"/>
                        <a:t> </a:t>
                      </a:r>
                      <a:r>
                        <a:rPr lang="es-PE" sz="1600" dirty="0" smtClean="0"/>
                        <a:t>Declaración de Política Tributaria</a:t>
                      </a:r>
                    </a:p>
                  </a:txBody>
                  <a:tcPr/>
                </a:tc>
              </a:tr>
              <a:tr h="1092480">
                <a:tc>
                  <a:txBody>
                    <a:bodyPr/>
                    <a:lstStyle/>
                    <a:p>
                      <a:pPr algn="just"/>
                      <a:r>
                        <a:rPr lang="es-PE" sz="1600" dirty="0" smtClean="0"/>
                        <a:t>5.</a:t>
                      </a:r>
                      <a:r>
                        <a:rPr lang="es-PE" sz="1600" baseline="0" dirty="0" smtClean="0"/>
                        <a:t> </a:t>
                      </a:r>
                      <a:r>
                        <a:rPr lang="es-PE" sz="1600" dirty="0" smtClean="0"/>
                        <a:t>Proyecciones </a:t>
                      </a:r>
                    </a:p>
                    <a:p>
                      <a:pPr marL="857250" lvl="1" indent="-400050" algn="just">
                        <a:buFont typeface="Arial" panose="020B0604020202020204" pitchFamily="34" charset="0"/>
                        <a:buAutoNum type="romanLcParenBoth"/>
                      </a:pPr>
                      <a:r>
                        <a:rPr lang="es-PE" sz="1600" dirty="0" smtClean="0"/>
                        <a:t>Escenario Internacional, </a:t>
                      </a:r>
                    </a:p>
                    <a:p>
                      <a:pPr marL="857250" lvl="1" indent="-400050" algn="just">
                        <a:buFont typeface="Arial" panose="020B0604020202020204" pitchFamily="34" charset="0"/>
                        <a:buAutoNum type="romanLcParenBoth"/>
                      </a:pPr>
                      <a:r>
                        <a:rPr lang="es-PE" sz="1600" dirty="0" smtClean="0"/>
                        <a:t>Actividad Económica, </a:t>
                      </a:r>
                    </a:p>
                    <a:p>
                      <a:pPr marL="857250" lvl="1" indent="-400050" algn="just">
                        <a:buFont typeface="Arial" panose="020B0604020202020204" pitchFamily="34" charset="0"/>
                        <a:buAutoNum type="romanLcParenBoth"/>
                      </a:pPr>
                      <a:r>
                        <a:rPr lang="es-PE" sz="1600" dirty="0" smtClean="0"/>
                        <a:t>Sector Externo y </a:t>
                      </a:r>
                    </a:p>
                    <a:p>
                      <a:pPr marL="857250" lvl="1" indent="-400050" algn="just">
                        <a:buFont typeface="Arial" panose="020B0604020202020204" pitchFamily="34" charset="0"/>
                        <a:buAutoNum type="romanLcParenBoth"/>
                      </a:pPr>
                      <a:r>
                        <a:rPr lang="es-PE" sz="1600" dirty="0" smtClean="0"/>
                        <a:t>Finanzas Públicas</a:t>
                      </a:r>
                    </a:p>
                  </a:txBody>
                  <a:tcPr/>
                </a:tc>
              </a:tr>
              <a:tr h="776357">
                <a:tc>
                  <a:txBody>
                    <a:bodyPr/>
                    <a:lstStyle/>
                    <a:p>
                      <a:pPr algn="just"/>
                      <a:r>
                        <a:rPr lang="es-PE" sz="1600" dirty="0" smtClean="0"/>
                        <a:t>6.</a:t>
                      </a:r>
                      <a:r>
                        <a:rPr lang="es-PE" sz="1600" baseline="0" dirty="0" smtClean="0"/>
                        <a:t> </a:t>
                      </a:r>
                      <a:r>
                        <a:rPr lang="es-PE" sz="1600" dirty="0" smtClean="0"/>
                        <a:t>Determinación de las Reglas Fiscales del Gobierno Nacional para la formulación del presupuesto del sector público</a:t>
                      </a:r>
                    </a:p>
                  </a:txBody>
                  <a:tcPr/>
                </a:tc>
              </a:tr>
              <a:tr h="316293">
                <a:tc>
                  <a:txBody>
                    <a:bodyPr/>
                    <a:lstStyle/>
                    <a:p>
                      <a:pPr algn="just"/>
                      <a:r>
                        <a:rPr lang="es-PE" sz="1600" dirty="0" smtClean="0"/>
                        <a:t>7. Análisis de sensibilidad de las proyecciones</a:t>
                      </a:r>
                    </a:p>
                  </a:txBody>
                  <a:tcPr/>
                </a:tc>
              </a:tr>
            </a:tbl>
          </a:graphicData>
        </a:graphic>
      </p:graphicFrame>
      <p:sp>
        <p:nvSpPr>
          <p:cNvPr id="9" name="Rectángulo 8"/>
          <p:cNvSpPr/>
          <p:nvPr/>
        </p:nvSpPr>
        <p:spPr>
          <a:xfrm>
            <a:off x="247351" y="6348983"/>
            <a:ext cx="8484909" cy="523220"/>
          </a:xfrm>
          <a:prstGeom prst="rect">
            <a:avLst/>
          </a:prstGeom>
        </p:spPr>
        <p:txBody>
          <a:bodyPr wrap="square">
            <a:spAutoFit/>
          </a:bodyPr>
          <a:lstStyle/>
          <a:p>
            <a:r>
              <a:rPr lang="es-PE" sz="1400" dirty="0" smtClean="0">
                <a:hlinkClick r:id="rId3"/>
              </a:rPr>
              <a:t>Publicación </a:t>
            </a:r>
            <a:r>
              <a:rPr lang="es-PE" sz="1400" dirty="0">
                <a:hlinkClick r:id="rId3"/>
              </a:rPr>
              <a:t>del MMM:</a:t>
            </a:r>
          </a:p>
          <a:p>
            <a:r>
              <a:rPr lang="es-PE" sz="1400" dirty="0" smtClean="0">
                <a:hlinkClick r:id="rId3"/>
              </a:rPr>
              <a:t>http</a:t>
            </a:r>
            <a:r>
              <a:rPr lang="es-PE" sz="1400" dirty="0">
                <a:hlinkClick r:id="rId3"/>
              </a:rPr>
              <a:t>://</a:t>
            </a:r>
            <a:r>
              <a:rPr lang="es-PE" sz="1400" dirty="0" smtClean="0">
                <a:hlinkClick r:id="rId3"/>
              </a:rPr>
              <a:t>www.mef.gob.pe/index.php?option=com_content&amp;view=article&amp;id=1116&amp;Itemid=100233&amp;lang=es</a:t>
            </a:r>
            <a:endParaRPr lang="es-PE" sz="1400" dirty="0"/>
          </a:p>
        </p:txBody>
      </p:sp>
    </p:spTree>
    <p:extLst>
      <p:ext uri="{BB962C8B-B14F-4D97-AF65-F5344CB8AC3E}">
        <p14:creationId xmlns:p14="http://schemas.microsoft.com/office/powerpoint/2010/main" val="41879468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65644"/>
            <a:ext cx="7886700" cy="684000"/>
          </a:xfrm>
        </p:spPr>
        <p:txBody>
          <a:bodyPr>
            <a:noAutofit/>
          </a:bodyPr>
          <a:lstStyle/>
          <a:p>
            <a:pPr eaLnBrk="0" hangingPunct="0"/>
            <a:r>
              <a:rPr lang="es-PE" b="1" dirty="0">
                <a:solidFill>
                  <a:srgbClr val="C00000"/>
                </a:solidFill>
                <a:latin typeface="+mn-lt"/>
                <a:ea typeface="+mn-ea"/>
                <a:cs typeface="+mn-cs"/>
              </a:rPr>
              <a:t>Deuda Pública y el MMM </a:t>
            </a:r>
          </a:p>
        </p:txBody>
      </p:sp>
      <p:sp>
        <p:nvSpPr>
          <p:cNvPr id="3" name="2 Marcador de contenido"/>
          <p:cNvSpPr>
            <a:spLocks noGrp="1"/>
          </p:cNvSpPr>
          <p:nvPr>
            <p:ph idx="1"/>
          </p:nvPr>
        </p:nvSpPr>
        <p:spPr>
          <a:xfrm>
            <a:off x="628650" y="835151"/>
            <a:ext cx="8157998" cy="2160298"/>
          </a:xfrm>
        </p:spPr>
        <p:txBody>
          <a:bodyPr>
            <a:normAutofit fontScale="92500" lnSpcReduction="10000"/>
          </a:bodyPr>
          <a:lstStyle/>
          <a:p>
            <a:pPr algn="just"/>
            <a:r>
              <a:rPr lang="es-PE" dirty="0" smtClean="0">
                <a:latin typeface="+mn-lt"/>
              </a:rPr>
              <a:t>En línea con </a:t>
            </a:r>
            <a:r>
              <a:rPr lang="es-PE" dirty="0">
                <a:latin typeface="+mn-lt"/>
              </a:rPr>
              <a:t>la Estrategia de Gestión Global de Activos y </a:t>
            </a:r>
            <a:r>
              <a:rPr lang="es-PE" dirty="0" smtClean="0">
                <a:latin typeface="+mn-lt"/>
              </a:rPr>
              <a:t>Pasivos</a:t>
            </a:r>
            <a:r>
              <a:rPr lang="es-PE" baseline="30000" dirty="0" smtClean="0">
                <a:latin typeface="+mn-lt"/>
              </a:rPr>
              <a:t>1</a:t>
            </a:r>
            <a:r>
              <a:rPr lang="es-PE" dirty="0" smtClean="0">
                <a:latin typeface="+mn-lt"/>
              </a:rPr>
              <a:t> </a:t>
            </a:r>
            <a:r>
              <a:rPr lang="es-PE" dirty="0">
                <a:latin typeface="+mn-lt"/>
              </a:rPr>
              <a:t>vigente </a:t>
            </a:r>
            <a:r>
              <a:rPr lang="es-PE" dirty="0" smtClean="0">
                <a:latin typeface="+mn-lt"/>
              </a:rPr>
              <a:t>y considerando los requerimientos de financiamiento de los próximos años, la Dirección </a:t>
            </a:r>
            <a:r>
              <a:rPr lang="es-PE" dirty="0">
                <a:latin typeface="+mn-lt"/>
              </a:rPr>
              <a:t>General de Endeudamiento y Tesoro Público (</a:t>
            </a:r>
            <a:r>
              <a:rPr lang="es-PE" dirty="0" err="1" smtClean="0">
                <a:latin typeface="+mn-lt"/>
              </a:rPr>
              <a:t>DGETP</a:t>
            </a:r>
            <a:r>
              <a:rPr lang="es-PE" dirty="0" smtClean="0">
                <a:latin typeface="+mn-lt"/>
              </a:rPr>
              <a:t>) </a:t>
            </a:r>
            <a:r>
              <a:rPr lang="es-PE" dirty="0">
                <a:latin typeface="+mn-lt"/>
              </a:rPr>
              <a:t>remite </a:t>
            </a:r>
            <a:r>
              <a:rPr lang="es-PE" dirty="0" smtClean="0">
                <a:latin typeface="+mn-lt"/>
              </a:rPr>
              <a:t>a la Dirección de Política Macroeconómica y Descentralización Fiscal (</a:t>
            </a:r>
            <a:r>
              <a:rPr lang="es-PE" dirty="0" err="1" smtClean="0">
                <a:latin typeface="+mn-lt"/>
              </a:rPr>
              <a:t>DGPMACDF</a:t>
            </a:r>
            <a:r>
              <a:rPr lang="es-PE" dirty="0" smtClean="0">
                <a:latin typeface="+mn-lt"/>
              </a:rPr>
              <a:t>), información correspondiente al Programa de Desembolsos y el servicio de la deuda pública asociada.</a:t>
            </a:r>
          </a:p>
          <a:p>
            <a:pPr algn="just"/>
            <a:r>
              <a:rPr lang="es-PE" dirty="0" smtClean="0">
                <a:latin typeface="+mn-lt"/>
              </a:rPr>
              <a:t>En base a la información proporcionada por la </a:t>
            </a:r>
            <a:r>
              <a:rPr lang="es-PE" dirty="0" err="1" smtClean="0">
                <a:latin typeface="+mn-lt"/>
              </a:rPr>
              <a:t>DGETP</a:t>
            </a:r>
            <a:r>
              <a:rPr lang="es-PE" dirty="0" smtClean="0">
                <a:latin typeface="+mn-lt"/>
              </a:rPr>
              <a:t>, la </a:t>
            </a:r>
            <a:r>
              <a:rPr lang="es-PE" dirty="0" err="1" smtClean="0">
                <a:latin typeface="+mn-lt"/>
              </a:rPr>
              <a:t>DGPMACDF</a:t>
            </a:r>
            <a:r>
              <a:rPr lang="es-PE" dirty="0" smtClean="0">
                <a:latin typeface="+mn-lt"/>
              </a:rPr>
              <a:t> realiza las proyecciones de financiamiento, saldo de deuda pública y elabora el análisis de sostenibilidad de la deuda del MMM. </a:t>
            </a:r>
          </a:p>
          <a:p>
            <a:pPr algn="just"/>
            <a:r>
              <a:rPr lang="es-PE" dirty="0" smtClean="0">
                <a:latin typeface="+mn-lt"/>
              </a:rPr>
              <a:t>La elaboración de las leyes anuales de presupuesto y endeudamiento público del siguiente año fiscal, debe considerar su compatibilidad con las metas y reglas fiscales establecidas en el MMM.</a:t>
            </a:r>
          </a:p>
          <a:p>
            <a:endParaRPr lang="es-PE" dirty="0" smtClean="0"/>
          </a:p>
          <a:p>
            <a:endParaRPr lang="es-PE" dirty="0"/>
          </a:p>
        </p:txBody>
      </p:sp>
      <p:sp>
        <p:nvSpPr>
          <p:cNvPr id="8" name="Text Box 15"/>
          <p:cNvSpPr txBox="1">
            <a:spLocks noChangeArrowheads="1"/>
          </p:cNvSpPr>
          <p:nvPr/>
        </p:nvSpPr>
        <p:spPr bwMode="auto">
          <a:xfrm>
            <a:off x="27115" y="6320498"/>
            <a:ext cx="8702547" cy="507831"/>
          </a:xfrm>
          <a:prstGeom prst="rect">
            <a:avLst/>
          </a:prstGeom>
          <a:noFill/>
          <a:ln w="9525" algn="ctr">
            <a:noFill/>
            <a:miter lim="800000"/>
            <a:headEnd/>
            <a:tailEnd/>
          </a:ln>
          <a:effectLst/>
        </p:spPr>
        <p:txBody>
          <a:bodyPr wrap="square">
            <a:spAutoFit/>
          </a:bodyPr>
          <a:lstStyle/>
          <a:p>
            <a:pPr indent="-457200"/>
            <a:r>
              <a:rPr lang="es-ES" sz="900" i="1" dirty="0">
                <a:solidFill>
                  <a:prstClr val="black"/>
                </a:solidFill>
              </a:rPr>
              <a:t>1/ </a:t>
            </a:r>
            <a:r>
              <a:rPr lang="es-ES" sz="900" i="1" dirty="0" smtClean="0">
                <a:solidFill>
                  <a:prstClr val="black"/>
                </a:solidFill>
              </a:rPr>
              <a:t>La Estrategia de Gestión Global de Activos y Pasivos constituye un plan multianual con las principales líneas de acción a implementar en la gestión de los activos y pasivos financieros del Gobierno. Es aprobado mediante Resolución Ministerial y publicado en el portal del Ministerio de Economía y Finanzas (MEF). </a:t>
            </a:r>
            <a:r>
              <a:rPr lang="es-PE" sz="900" i="1" dirty="0">
                <a:solidFill>
                  <a:prstClr val="black"/>
                </a:solidFill>
              </a:rPr>
              <a:t>Cabe señalar que actualmente existe un Comité de Activos y </a:t>
            </a:r>
            <a:r>
              <a:rPr lang="es-PE" sz="900" i="1" dirty="0" smtClean="0">
                <a:solidFill>
                  <a:prstClr val="black"/>
                </a:solidFill>
              </a:rPr>
              <a:t>Pasivos en el Ministerio, </a:t>
            </a:r>
            <a:r>
              <a:rPr lang="es-PE" sz="900" i="1" dirty="0">
                <a:solidFill>
                  <a:prstClr val="black"/>
                </a:solidFill>
              </a:rPr>
              <a:t>lo cual fortalece la elaboración de la Estrategia de Gestión Global de Activos y </a:t>
            </a:r>
            <a:r>
              <a:rPr lang="es-PE" sz="900" i="1" dirty="0" smtClean="0">
                <a:solidFill>
                  <a:prstClr val="black"/>
                </a:solidFill>
              </a:rPr>
              <a:t>Pasivos.</a:t>
            </a:r>
            <a:endParaRPr lang="es-ES" sz="900" i="1" dirty="0" smtClean="0">
              <a:solidFill>
                <a:prstClr val="black"/>
              </a:solidFill>
            </a:endParaRPr>
          </a:p>
        </p:txBody>
      </p:sp>
      <p:grpSp>
        <p:nvGrpSpPr>
          <p:cNvPr id="7" name="Grupo 6"/>
          <p:cNvGrpSpPr/>
          <p:nvPr/>
        </p:nvGrpSpPr>
        <p:grpSpPr>
          <a:xfrm>
            <a:off x="1566553" y="2805549"/>
            <a:ext cx="1264701" cy="1332000"/>
            <a:chOff x="1" y="2578507"/>
            <a:chExt cx="1039018" cy="1484312"/>
          </a:xfrm>
        </p:grpSpPr>
        <p:sp>
          <p:nvSpPr>
            <p:cNvPr id="9" name="Cheurón 8"/>
            <p:cNvSpPr/>
            <p:nvPr/>
          </p:nvSpPr>
          <p:spPr>
            <a:xfrm rot="5400000">
              <a:off x="-222646" y="2801154"/>
              <a:ext cx="1484312" cy="1039018"/>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Cheurón 4"/>
            <p:cNvSpPr/>
            <p:nvPr/>
          </p:nvSpPr>
          <p:spPr>
            <a:xfrm>
              <a:off x="1" y="3098016"/>
              <a:ext cx="1039018" cy="4452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algn="ctr" defTabSz="1244600">
                <a:lnSpc>
                  <a:spcPct val="90000"/>
                </a:lnSpc>
                <a:spcBef>
                  <a:spcPct val="0"/>
                </a:spcBef>
                <a:spcAft>
                  <a:spcPct val="35000"/>
                </a:spcAft>
              </a:pPr>
              <a:endParaRPr lang="es-ES" sz="2800">
                <a:solidFill>
                  <a:prstClr val="white"/>
                </a:solidFill>
              </a:endParaRPr>
            </a:p>
          </p:txBody>
        </p:sp>
      </p:grpSp>
      <p:grpSp>
        <p:nvGrpSpPr>
          <p:cNvPr id="12" name="Grupo 11"/>
          <p:cNvGrpSpPr/>
          <p:nvPr/>
        </p:nvGrpSpPr>
        <p:grpSpPr>
          <a:xfrm>
            <a:off x="3145159" y="2896354"/>
            <a:ext cx="4869207" cy="793408"/>
            <a:chOff x="1039018" y="1180"/>
            <a:chExt cx="5056981" cy="964803"/>
          </a:xfrm>
        </p:grpSpPr>
        <p:sp>
          <p:nvSpPr>
            <p:cNvPr id="13" name="Redondear rectángulo de esquina del mismo lado 12"/>
            <p:cNvSpPr/>
            <p:nvPr/>
          </p:nvSpPr>
          <p:spPr>
            <a:xfrm rot="5400000">
              <a:off x="3085107" y="-2044909"/>
              <a:ext cx="964803" cy="5056981"/>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Redondear rectángulo de esquina del mismo lado 4"/>
            <p:cNvSpPr/>
            <p:nvPr/>
          </p:nvSpPr>
          <p:spPr>
            <a:xfrm>
              <a:off x="1039018" y="48278"/>
              <a:ext cx="5009883" cy="87060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92024" tIns="17145" rIns="17145" bIns="17145" numCol="1" spcCol="1270" anchor="ctr" anchorCtr="0">
              <a:noAutofit/>
            </a:bodyPr>
            <a:lstStyle/>
            <a:p>
              <a:pPr marL="228600" lvl="1" indent="-228600" defTabSz="1200150">
                <a:lnSpc>
                  <a:spcPct val="90000"/>
                </a:lnSpc>
                <a:spcBef>
                  <a:spcPct val="0"/>
                </a:spcBef>
                <a:spcAft>
                  <a:spcPct val="15000"/>
                </a:spcAft>
                <a:buFontTx/>
                <a:buChar char="••"/>
              </a:pPr>
              <a:endParaRPr lang="es-ES" sz="2700">
                <a:solidFill>
                  <a:prstClr val="black">
                    <a:hueOff val="0"/>
                    <a:satOff val="0"/>
                    <a:lumOff val="0"/>
                    <a:alphaOff val="0"/>
                  </a:prstClr>
                </a:solidFill>
              </a:endParaRPr>
            </a:p>
            <a:p>
              <a:pPr marL="228600" lvl="1" indent="-228600" defTabSz="1200150">
                <a:lnSpc>
                  <a:spcPct val="90000"/>
                </a:lnSpc>
                <a:spcBef>
                  <a:spcPct val="0"/>
                </a:spcBef>
                <a:spcAft>
                  <a:spcPct val="15000"/>
                </a:spcAft>
                <a:buFontTx/>
                <a:buChar char="••"/>
              </a:pPr>
              <a:endParaRPr lang="es-ES" sz="2700">
                <a:solidFill>
                  <a:prstClr val="black">
                    <a:hueOff val="0"/>
                    <a:satOff val="0"/>
                    <a:lumOff val="0"/>
                    <a:alphaOff val="0"/>
                  </a:prstClr>
                </a:solidFill>
              </a:endParaRPr>
            </a:p>
          </p:txBody>
        </p:sp>
      </p:grpSp>
      <p:grpSp>
        <p:nvGrpSpPr>
          <p:cNvPr id="15" name="Grupo 14"/>
          <p:cNvGrpSpPr/>
          <p:nvPr/>
        </p:nvGrpSpPr>
        <p:grpSpPr>
          <a:xfrm>
            <a:off x="1566553" y="3856809"/>
            <a:ext cx="1264701" cy="1332000"/>
            <a:chOff x="1" y="2578507"/>
            <a:chExt cx="1039018" cy="1484312"/>
          </a:xfrm>
        </p:grpSpPr>
        <p:sp>
          <p:nvSpPr>
            <p:cNvPr id="16" name="Cheurón 15"/>
            <p:cNvSpPr/>
            <p:nvPr/>
          </p:nvSpPr>
          <p:spPr>
            <a:xfrm rot="5400000">
              <a:off x="-222646" y="2801154"/>
              <a:ext cx="1484312" cy="1039018"/>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Cheurón 4"/>
            <p:cNvSpPr/>
            <p:nvPr/>
          </p:nvSpPr>
          <p:spPr>
            <a:xfrm>
              <a:off x="1" y="3098016"/>
              <a:ext cx="1039018" cy="4452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algn="ctr" defTabSz="1244600">
                <a:lnSpc>
                  <a:spcPct val="90000"/>
                </a:lnSpc>
                <a:spcBef>
                  <a:spcPct val="0"/>
                </a:spcBef>
                <a:spcAft>
                  <a:spcPct val="35000"/>
                </a:spcAft>
              </a:pPr>
              <a:endParaRPr lang="es-ES" sz="2800">
                <a:solidFill>
                  <a:prstClr val="white"/>
                </a:solidFill>
              </a:endParaRPr>
            </a:p>
          </p:txBody>
        </p:sp>
      </p:grpSp>
      <p:grpSp>
        <p:nvGrpSpPr>
          <p:cNvPr id="18" name="Grupo 17"/>
          <p:cNvGrpSpPr/>
          <p:nvPr/>
        </p:nvGrpSpPr>
        <p:grpSpPr>
          <a:xfrm>
            <a:off x="1566553" y="4908069"/>
            <a:ext cx="1264701" cy="1332000"/>
            <a:chOff x="1" y="2578507"/>
            <a:chExt cx="1039018" cy="1484312"/>
          </a:xfrm>
        </p:grpSpPr>
        <p:sp>
          <p:nvSpPr>
            <p:cNvPr id="19" name="Cheurón 18"/>
            <p:cNvSpPr/>
            <p:nvPr/>
          </p:nvSpPr>
          <p:spPr>
            <a:xfrm rot="5400000">
              <a:off x="-222646" y="2801154"/>
              <a:ext cx="1484312" cy="1039018"/>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Cheurón 4"/>
            <p:cNvSpPr/>
            <p:nvPr/>
          </p:nvSpPr>
          <p:spPr>
            <a:xfrm>
              <a:off x="1" y="3098016"/>
              <a:ext cx="1039018" cy="4452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algn="ctr" defTabSz="1244600">
                <a:lnSpc>
                  <a:spcPct val="90000"/>
                </a:lnSpc>
                <a:spcBef>
                  <a:spcPct val="0"/>
                </a:spcBef>
                <a:spcAft>
                  <a:spcPct val="35000"/>
                </a:spcAft>
              </a:pPr>
              <a:endParaRPr lang="es-ES" sz="2800">
                <a:solidFill>
                  <a:prstClr val="white"/>
                </a:solidFill>
              </a:endParaRPr>
            </a:p>
          </p:txBody>
        </p:sp>
      </p:grpSp>
      <p:grpSp>
        <p:nvGrpSpPr>
          <p:cNvPr id="21" name="Grupo 20"/>
          <p:cNvGrpSpPr/>
          <p:nvPr/>
        </p:nvGrpSpPr>
        <p:grpSpPr>
          <a:xfrm>
            <a:off x="3145158" y="3952270"/>
            <a:ext cx="4869207" cy="793408"/>
            <a:chOff x="1039018" y="1180"/>
            <a:chExt cx="5056981" cy="964803"/>
          </a:xfrm>
        </p:grpSpPr>
        <p:sp>
          <p:nvSpPr>
            <p:cNvPr id="22" name="Redondear rectángulo de esquina del mismo lado 21"/>
            <p:cNvSpPr/>
            <p:nvPr/>
          </p:nvSpPr>
          <p:spPr>
            <a:xfrm rot="5400000">
              <a:off x="3085107" y="-2044909"/>
              <a:ext cx="964803" cy="5056981"/>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3" name="Redondear rectángulo de esquina del mismo lado 4"/>
            <p:cNvSpPr/>
            <p:nvPr/>
          </p:nvSpPr>
          <p:spPr>
            <a:xfrm>
              <a:off x="1039018" y="48278"/>
              <a:ext cx="5009883" cy="87060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92024" tIns="17145" rIns="17145" bIns="17145" numCol="1" spcCol="1270" anchor="ctr" anchorCtr="0">
              <a:noAutofit/>
            </a:bodyPr>
            <a:lstStyle/>
            <a:p>
              <a:pPr marL="228600" lvl="1" indent="-228600" defTabSz="1200150">
                <a:lnSpc>
                  <a:spcPct val="90000"/>
                </a:lnSpc>
                <a:spcBef>
                  <a:spcPct val="0"/>
                </a:spcBef>
                <a:spcAft>
                  <a:spcPct val="15000"/>
                </a:spcAft>
                <a:buFontTx/>
                <a:buChar char="••"/>
              </a:pPr>
              <a:endParaRPr lang="es-ES" sz="2700" dirty="0">
                <a:solidFill>
                  <a:prstClr val="black">
                    <a:hueOff val="0"/>
                    <a:satOff val="0"/>
                    <a:lumOff val="0"/>
                    <a:alphaOff val="0"/>
                  </a:prstClr>
                </a:solidFill>
              </a:endParaRPr>
            </a:p>
            <a:p>
              <a:pPr marL="228600" lvl="1" indent="-228600" defTabSz="1200150">
                <a:lnSpc>
                  <a:spcPct val="90000"/>
                </a:lnSpc>
                <a:spcBef>
                  <a:spcPct val="0"/>
                </a:spcBef>
                <a:spcAft>
                  <a:spcPct val="15000"/>
                </a:spcAft>
                <a:buFontTx/>
                <a:buChar char="••"/>
              </a:pPr>
              <a:endParaRPr lang="es-ES" sz="2700" dirty="0">
                <a:solidFill>
                  <a:prstClr val="black">
                    <a:hueOff val="0"/>
                    <a:satOff val="0"/>
                    <a:lumOff val="0"/>
                    <a:alphaOff val="0"/>
                  </a:prstClr>
                </a:solidFill>
              </a:endParaRPr>
            </a:p>
          </p:txBody>
        </p:sp>
      </p:grpSp>
      <p:sp>
        <p:nvSpPr>
          <p:cNvPr id="24" name="Redondear rectángulo de esquina del mismo lado 23"/>
          <p:cNvSpPr/>
          <p:nvPr/>
        </p:nvSpPr>
        <p:spPr>
          <a:xfrm rot="5400000">
            <a:off x="4990341" y="3162997"/>
            <a:ext cx="1178832" cy="4869207"/>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CuadroTexto 5"/>
          <p:cNvSpPr txBox="1"/>
          <p:nvPr/>
        </p:nvSpPr>
        <p:spPr>
          <a:xfrm>
            <a:off x="1566553" y="3143003"/>
            <a:ext cx="1377391" cy="646331"/>
          </a:xfrm>
          <a:prstGeom prst="rect">
            <a:avLst/>
          </a:prstGeom>
          <a:noFill/>
        </p:spPr>
        <p:txBody>
          <a:bodyPr wrap="square" rtlCol="0">
            <a:spAutoFit/>
          </a:bodyPr>
          <a:lstStyle/>
          <a:p>
            <a:pPr algn="ctr"/>
            <a:r>
              <a:rPr lang="es-ES" sz="1200" b="1" dirty="0" smtClean="0">
                <a:solidFill>
                  <a:prstClr val="black"/>
                </a:solidFill>
              </a:rPr>
              <a:t>Programa de desembolsos y servicio de deuda</a:t>
            </a:r>
            <a:endParaRPr lang="es-ES" sz="1200" b="1" dirty="0">
              <a:solidFill>
                <a:prstClr val="black"/>
              </a:solidFill>
            </a:endParaRPr>
          </a:p>
        </p:txBody>
      </p:sp>
      <p:sp>
        <p:nvSpPr>
          <p:cNvPr id="25" name="CuadroTexto 24"/>
          <p:cNvSpPr txBox="1"/>
          <p:nvPr/>
        </p:nvSpPr>
        <p:spPr>
          <a:xfrm>
            <a:off x="1566552" y="4242461"/>
            <a:ext cx="1377391" cy="646331"/>
          </a:xfrm>
          <a:prstGeom prst="rect">
            <a:avLst/>
          </a:prstGeom>
          <a:noFill/>
        </p:spPr>
        <p:txBody>
          <a:bodyPr wrap="square" rtlCol="0">
            <a:spAutoFit/>
          </a:bodyPr>
          <a:lstStyle/>
          <a:p>
            <a:pPr algn="ctr"/>
            <a:r>
              <a:rPr lang="es-ES" sz="1200" b="1" dirty="0" smtClean="0">
                <a:solidFill>
                  <a:prstClr val="black"/>
                </a:solidFill>
              </a:rPr>
              <a:t>Proyecciones del MMM y análisis de sostenibilidad</a:t>
            </a:r>
            <a:endParaRPr lang="es-ES" sz="1200" b="1" dirty="0">
              <a:solidFill>
                <a:prstClr val="black"/>
              </a:solidFill>
            </a:endParaRPr>
          </a:p>
        </p:txBody>
      </p:sp>
      <p:sp>
        <p:nvSpPr>
          <p:cNvPr id="26" name="CuadroTexto 25"/>
          <p:cNvSpPr txBox="1"/>
          <p:nvPr/>
        </p:nvSpPr>
        <p:spPr>
          <a:xfrm>
            <a:off x="1566551" y="5331031"/>
            <a:ext cx="1377391" cy="646331"/>
          </a:xfrm>
          <a:prstGeom prst="rect">
            <a:avLst/>
          </a:prstGeom>
          <a:noFill/>
        </p:spPr>
        <p:txBody>
          <a:bodyPr wrap="square" rtlCol="0">
            <a:spAutoFit/>
          </a:bodyPr>
          <a:lstStyle/>
          <a:p>
            <a:pPr algn="ctr"/>
            <a:r>
              <a:rPr lang="es-ES" sz="1200" b="1" dirty="0" smtClean="0">
                <a:solidFill>
                  <a:prstClr val="black"/>
                </a:solidFill>
              </a:rPr>
              <a:t>Leyes de presupuesto y endeudamiento</a:t>
            </a:r>
            <a:endParaRPr lang="es-ES" sz="1200" b="1" dirty="0">
              <a:solidFill>
                <a:prstClr val="black"/>
              </a:solidFill>
            </a:endParaRPr>
          </a:p>
        </p:txBody>
      </p:sp>
      <p:sp>
        <p:nvSpPr>
          <p:cNvPr id="27" name="CuadroTexto 26"/>
          <p:cNvSpPr txBox="1"/>
          <p:nvPr/>
        </p:nvSpPr>
        <p:spPr>
          <a:xfrm>
            <a:off x="3145153" y="2907375"/>
            <a:ext cx="4823863" cy="784830"/>
          </a:xfrm>
          <a:prstGeom prst="rect">
            <a:avLst/>
          </a:prstGeom>
          <a:noFill/>
        </p:spPr>
        <p:txBody>
          <a:bodyPr wrap="square" rtlCol="0">
            <a:spAutoFit/>
          </a:bodyPr>
          <a:lstStyle/>
          <a:p>
            <a:pPr marL="285750" indent="-285750">
              <a:buFont typeface="Arial" panose="020B0604020202020204" pitchFamily="34" charset="0"/>
              <a:buChar char="•"/>
            </a:pPr>
            <a:r>
              <a:rPr lang="es-ES" sz="1500" dirty="0" smtClean="0">
                <a:solidFill>
                  <a:prstClr val="black"/>
                </a:solidFill>
              </a:rPr>
              <a:t>En el marco de la Estrategia de Gestión Global de Activos y Pasivos</a:t>
            </a:r>
          </a:p>
          <a:p>
            <a:pPr marL="285750" indent="-285750">
              <a:buFont typeface="Arial" panose="020B0604020202020204" pitchFamily="34" charset="0"/>
              <a:buChar char="•"/>
            </a:pPr>
            <a:r>
              <a:rPr lang="es-ES" sz="1500" dirty="0" smtClean="0">
                <a:solidFill>
                  <a:prstClr val="black"/>
                </a:solidFill>
              </a:rPr>
              <a:t>Considera los requerimientos de financiamiento</a:t>
            </a:r>
            <a:endParaRPr lang="es-ES" sz="1500" dirty="0">
              <a:solidFill>
                <a:prstClr val="black"/>
              </a:solidFill>
            </a:endParaRPr>
          </a:p>
        </p:txBody>
      </p:sp>
      <p:sp>
        <p:nvSpPr>
          <p:cNvPr id="28" name="CuadroTexto 27"/>
          <p:cNvSpPr txBox="1"/>
          <p:nvPr/>
        </p:nvSpPr>
        <p:spPr>
          <a:xfrm>
            <a:off x="3145153" y="3981677"/>
            <a:ext cx="4823863" cy="553998"/>
          </a:xfrm>
          <a:prstGeom prst="rect">
            <a:avLst/>
          </a:prstGeom>
          <a:noFill/>
        </p:spPr>
        <p:txBody>
          <a:bodyPr wrap="square" rtlCol="0">
            <a:spAutoFit/>
          </a:bodyPr>
          <a:lstStyle/>
          <a:p>
            <a:pPr marL="285750" indent="-285750">
              <a:buFont typeface="Arial" panose="020B0604020202020204" pitchFamily="34" charset="0"/>
              <a:buChar char="•"/>
            </a:pPr>
            <a:r>
              <a:rPr lang="es-ES" sz="1500" dirty="0" smtClean="0">
                <a:solidFill>
                  <a:prstClr val="black"/>
                </a:solidFill>
              </a:rPr>
              <a:t>Proyección del saldo y servicio de la deuda pública</a:t>
            </a:r>
          </a:p>
          <a:p>
            <a:pPr marL="285750" indent="-285750">
              <a:buFont typeface="Arial" panose="020B0604020202020204" pitchFamily="34" charset="0"/>
              <a:buChar char="•"/>
            </a:pPr>
            <a:r>
              <a:rPr lang="es-ES" sz="1500" dirty="0" smtClean="0">
                <a:solidFill>
                  <a:prstClr val="black"/>
                </a:solidFill>
              </a:rPr>
              <a:t>Análisis de sostenibilidad de la deuda pública</a:t>
            </a:r>
            <a:endParaRPr lang="es-ES" sz="1500" dirty="0">
              <a:solidFill>
                <a:prstClr val="black"/>
              </a:solidFill>
            </a:endParaRPr>
          </a:p>
        </p:txBody>
      </p:sp>
      <p:sp>
        <p:nvSpPr>
          <p:cNvPr id="29" name="CuadroTexto 28"/>
          <p:cNvSpPr txBox="1"/>
          <p:nvPr/>
        </p:nvSpPr>
        <p:spPr>
          <a:xfrm>
            <a:off x="3145153" y="5017466"/>
            <a:ext cx="4823863" cy="1169551"/>
          </a:xfrm>
          <a:prstGeom prst="rect">
            <a:avLst/>
          </a:prstGeom>
          <a:noFill/>
        </p:spPr>
        <p:txBody>
          <a:bodyPr wrap="square" rtlCol="0">
            <a:spAutoFit/>
          </a:bodyPr>
          <a:lstStyle/>
          <a:p>
            <a:pPr marL="285750" indent="-285750">
              <a:buFont typeface="Arial" panose="020B0604020202020204" pitchFamily="34" charset="0"/>
              <a:buChar char="•"/>
            </a:pPr>
            <a:r>
              <a:rPr lang="es-ES" sz="1400" dirty="0" smtClean="0">
                <a:solidFill>
                  <a:prstClr val="black"/>
                </a:solidFill>
              </a:rPr>
              <a:t>Compatibilidad con las metas y reglas fiscales del MMM</a:t>
            </a:r>
          </a:p>
          <a:p>
            <a:pPr marL="285750" indent="-285750">
              <a:buFont typeface="Arial" panose="020B0604020202020204" pitchFamily="34" charset="0"/>
              <a:buChar char="•"/>
            </a:pPr>
            <a:r>
              <a:rPr lang="es-ES" sz="1400" dirty="0" smtClean="0">
                <a:solidFill>
                  <a:prstClr val="black"/>
                </a:solidFill>
              </a:rPr>
              <a:t>El presupuesto considera únicamente las operaciones de endeudamiento concertadas como parte de la fuente de financiamiento “Recursos por Operaciones Oficiales de Crédito”</a:t>
            </a:r>
            <a:endParaRPr lang="es-ES" sz="1400" dirty="0">
              <a:solidFill>
                <a:prstClr val="black"/>
              </a:solidFill>
            </a:endParaRPr>
          </a:p>
        </p:txBody>
      </p:sp>
    </p:spTree>
    <p:extLst>
      <p:ext uri="{BB962C8B-B14F-4D97-AF65-F5344CB8AC3E}">
        <p14:creationId xmlns:p14="http://schemas.microsoft.com/office/powerpoint/2010/main" val="105488100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Imagen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13622" y="370112"/>
            <a:ext cx="2734327" cy="576943"/>
          </a:xfrm>
          <a:prstGeom prst="rect">
            <a:avLst/>
          </a:prstGeom>
        </p:spPr>
      </p:pic>
      <p:sp>
        <p:nvSpPr>
          <p:cNvPr id="5" name="CuadroTexto 4"/>
          <p:cNvSpPr txBox="1"/>
          <p:nvPr/>
        </p:nvSpPr>
        <p:spPr>
          <a:xfrm>
            <a:off x="654627" y="1160584"/>
            <a:ext cx="8093446" cy="1754326"/>
          </a:xfrm>
          <a:prstGeom prst="rect">
            <a:avLst/>
          </a:prstGeom>
          <a:noFill/>
        </p:spPr>
        <p:txBody>
          <a:bodyPr wrap="square" rtlCol="0">
            <a:spAutoFit/>
          </a:bodyPr>
          <a:lstStyle/>
          <a:p>
            <a:pPr>
              <a:lnSpc>
                <a:spcPct val="90000"/>
              </a:lnSpc>
            </a:pPr>
            <a:r>
              <a:rPr lang="es-ES" sz="4000" b="1" dirty="0">
                <a:effectLst>
                  <a:outerShdw blurRad="38100" dist="38100" dir="2700000" algn="tl">
                    <a:srgbClr val="C0C0C0"/>
                  </a:outerShdw>
                </a:effectLst>
              </a:rPr>
              <a:t>Marco Macroeconómico Multianual, Reglas Fiscales y su vinculo con el presupuesto</a:t>
            </a:r>
            <a:endParaRPr lang="es-ES" sz="4000" dirty="0">
              <a:solidFill>
                <a:prstClr val="black"/>
              </a:solidFill>
            </a:endParaRPr>
          </a:p>
        </p:txBody>
      </p:sp>
    </p:spTree>
    <p:extLst>
      <p:ext uri="{BB962C8B-B14F-4D97-AF65-F5344CB8AC3E}">
        <p14:creationId xmlns:p14="http://schemas.microsoft.com/office/powerpoint/2010/main" val="186519499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395536" y="260649"/>
            <a:ext cx="8102600" cy="432048"/>
          </a:xfrm>
          <a:prstGeom prst="rect">
            <a:avLst/>
          </a:prstGeom>
          <a:noFill/>
          <a:ln w="9525" algn="ctr">
            <a:noFill/>
            <a:miter lim="800000"/>
            <a:headEnd/>
            <a:tailEnd/>
          </a:ln>
        </p:spPr>
        <p:txBody>
          <a:bodyPr lIns="88169" tIns="44085" rIns="88169" bIns="44085" anchor="ctr"/>
          <a:lstStyle/>
          <a:p>
            <a:endParaRPr lang="en-US" altLang="zh-CN" sz="2400" b="1" dirty="0"/>
          </a:p>
        </p:txBody>
      </p:sp>
      <p:sp>
        <p:nvSpPr>
          <p:cNvPr id="47108" name="Text Box 3"/>
          <p:cNvSpPr txBox="1">
            <a:spLocks noChangeArrowheads="1"/>
          </p:cNvSpPr>
          <p:nvPr/>
        </p:nvSpPr>
        <p:spPr bwMode="auto">
          <a:xfrm>
            <a:off x="533400" y="892490"/>
            <a:ext cx="8077200" cy="5509200"/>
          </a:xfrm>
          <a:prstGeom prst="rect">
            <a:avLst/>
          </a:prstGeom>
          <a:noFill/>
          <a:ln w="9525">
            <a:noFill/>
            <a:miter lim="800000"/>
            <a:headEnd/>
            <a:tailEnd/>
          </a:ln>
        </p:spPr>
        <p:txBody>
          <a:bodyPr wrap="square">
            <a:spAutoFit/>
          </a:bodyPr>
          <a:lstStyle/>
          <a:p>
            <a:pPr marL="355600" indent="-355600" algn="just">
              <a:buFont typeface="+mj-lt"/>
              <a:buAutoNum type="arabicPeriod"/>
            </a:pPr>
            <a:r>
              <a:rPr lang="es-PE" b="1" dirty="0" smtClean="0"/>
              <a:t>Apuntalar </a:t>
            </a:r>
            <a:r>
              <a:rPr lang="es-PE" b="1" dirty="0"/>
              <a:t>el crecimiento potencial de la economía en el mediano plazo a través de ganancias en </a:t>
            </a:r>
            <a:r>
              <a:rPr lang="es-PE" b="1" dirty="0" smtClean="0"/>
              <a:t>productividad</a:t>
            </a:r>
            <a:r>
              <a:rPr lang="es-PE" dirty="0" smtClean="0"/>
              <a:t>, mediante:</a:t>
            </a:r>
          </a:p>
          <a:p>
            <a:pPr marL="812800" lvl="1" indent="-355600" algn="just">
              <a:buFont typeface="Arial" pitchFamily="34" charset="0"/>
              <a:buChar char="•"/>
            </a:pPr>
            <a:r>
              <a:rPr lang="es-PE" dirty="0"/>
              <a:t>Mejora sustancial del capital </a:t>
            </a:r>
            <a:r>
              <a:rPr lang="es-PE" dirty="0" smtClean="0"/>
              <a:t>humano.</a:t>
            </a:r>
          </a:p>
          <a:p>
            <a:pPr marL="812800" lvl="1" indent="-355600" algn="just">
              <a:buFont typeface="Arial" pitchFamily="34" charset="0"/>
              <a:buChar char="•"/>
            </a:pPr>
            <a:r>
              <a:rPr lang="es-PE" dirty="0" smtClean="0"/>
              <a:t>Reducción de la brecha de infraestructura y de servicios sociales a través de Asociaciones Público-Privadas.</a:t>
            </a:r>
          </a:p>
          <a:p>
            <a:pPr marL="812800" lvl="1" indent="-355600" algn="just">
              <a:buFont typeface="Arial" pitchFamily="34" charset="0"/>
              <a:buChar char="•"/>
            </a:pPr>
            <a:r>
              <a:rPr lang="es-PE" dirty="0" smtClean="0"/>
              <a:t>Simplificación administrativa para </a:t>
            </a:r>
            <a:r>
              <a:rPr lang="es-PE" dirty="0"/>
              <a:t>fomentar la inversión y facilitar la formalización y el desarrollo </a:t>
            </a:r>
            <a:r>
              <a:rPr lang="es-PE" dirty="0" smtClean="0"/>
              <a:t>empresarial.</a:t>
            </a:r>
            <a:endParaRPr lang="es-PE" dirty="0"/>
          </a:p>
          <a:p>
            <a:pPr marL="812800" lvl="1" indent="-355600" algn="just">
              <a:buFont typeface="Arial" pitchFamily="34" charset="0"/>
              <a:buChar char="•"/>
            </a:pPr>
            <a:r>
              <a:rPr lang="es-PE" dirty="0"/>
              <a:t>Impulso a la ciencia, tecnología e </a:t>
            </a:r>
            <a:r>
              <a:rPr lang="es-PE" dirty="0" smtClean="0"/>
              <a:t>innovación. </a:t>
            </a:r>
            <a:endParaRPr lang="es-PE" dirty="0"/>
          </a:p>
          <a:p>
            <a:pPr marL="812800" lvl="1" indent="-355600" algn="just">
              <a:buFont typeface="Arial" pitchFamily="34" charset="0"/>
              <a:buChar char="•"/>
            </a:pPr>
            <a:r>
              <a:rPr lang="es-ES" dirty="0" smtClean="0"/>
              <a:t>Diversificar la oferta productiva.</a:t>
            </a:r>
          </a:p>
          <a:p>
            <a:pPr marL="812800" lvl="1" indent="-355600" algn="just">
              <a:buFont typeface="Arial" pitchFamily="34" charset="0"/>
              <a:buChar char="•"/>
            </a:pPr>
            <a:r>
              <a:rPr lang="es-PE" dirty="0" smtClean="0"/>
              <a:t>Profundización </a:t>
            </a:r>
            <a:r>
              <a:rPr lang="es-PE" dirty="0"/>
              <a:t>financiera y el desarrollo del mercado de </a:t>
            </a:r>
            <a:r>
              <a:rPr lang="es-PE" dirty="0" smtClean="0"/>
              <a:t>capitales.</a:t>
            </a:r>
            <a:endParaRPr lang="es-PE" dirty="0"/>
          </a:p>
          <a:p>
            <a:pPr marL="812800" lvl="1" indent="-355600" algn="just">
              <a:buFont typeface="Arial" pitchFamily="34" charset="0"/>
              <a:buChar char="•"/>
            </a:pPr>
            <a:r>
              <a:rPr lang="es-PE" dirty="0"/>
              <a:t>Diseño y aplicación de acciones para la sostenibilidad </a:t>
            </a:r>
            <a:r>
              <a:rPr lang="es-PE" dirty="0" smtClean="0"/>
              <a:t>ambiental.</a:t>
            </a:r>
          </a:p>
          <a:p>
            <a:pPr lvl="1" algn="just"/>
            <a:endParaRPr lang="es-PE" sz="1000" dirty="0"/>
          </a:p>
          <a:p>
            <a:pPr marL="355600" indent="-355600" algn="just">
              <a:buFont typeface="+mj-lt"/>
              <a:buAutoNum type="arabicPeriod"/>
            </a:pPr>
            <a:r>
              <a:rPr lang="es-PE" b="1" dirty="0" smtClean="0"/>
              <a:t>Mayor </a:t>
            </a:r>
            <a:r>
              <a:rPr lang="es-PE" b="1" dirty="0"/>
              <a:t>inclusión social</a:t>
            </a:r>
            <a:r>
              <a:rPr lang="es-PE" dirty="0"/>
              <a:t>: reducción de la pobreza, disminución de la inequidad, igualdad de oportunidades y mayor presencia y eficacia del Estado en las zonas rurales del país. </a:t>
            </a:r>
            <a:endParaRPr lang="es-PE" dirty="0" smtClean="0"/>
          </a:p>
          <a:p>
            <a:pPr marL="355600" indent="-355600" algn="just">
              <a:buFont typeface="+mj-lt"/>
              <a:buAutoNum type="arabicPeriod"/>
            </a:pPr>
            <a:endParaRPr lang="es-PE" sz="1000" dirty="0" smtClean="0"/>
          </a:p>
          <a:p>
            <a:pPr marL="355600" indent="-355600" algn="just">
              <a:buFont typeface="+mj-lt"/>
              <a:buAutoNum type="arabicPeriod"/>
            </a:pPr>
            <a:r>
              <a:rPr lang="es-ES" b="1" dirty="0" smtClean="0"/>
              <a:t>Crecimiento con Estabilidad</a:t>
            </a:r>
            <a:r>
              <a:rPr lang="es-ES" dirty="0" smtClean="0"/>
              <a:t>:</a:t>
            </a:r>
            <a:r>
              <a:rPr lang="es-ES" b="1" dirty="0" smtClean="0"/>
              <a:t> </a:t>
            </a:r>
            <a:r>
              <a:rPr lang="es-ES" dirty="0" smtClean="0"/>
              <a:t>l</a:t>
            </a:r>
            <a:r>
              <a:rPr lang="es-PE" dirty="0" smtClean="0"/>
              <a:t>os </a:t>
            </a:r>
            <a:r>
              <a:rPr lang="es-PE" dirty="0"/>
              <a:t>grandes lineamientos de la política macroeconómica se deben mantener garantizando un manejo predecible, prudente y </a:t>
            </a:r>
            <a:r>
              <a:rPr lang="es-PE" dirty="0" smtClean="0"/>
              <a:t>responsable.</a:t>
            </a:r>
            <a:endParaRPr lang="es-ES" b="0" dirty="0" smtClean="0"/>
          </a:p>
          <a:p>
            <a:pPr algn="just"/>
            <a:endParaRPr lang="es-ES" b="0" dirty="0" smtClean="0"/>
          </a:p>
        </p:txBody>
      </p:sp>
      <p:sp>
        <p:nvSpPr>
          <p:cNvPr id="4" name="9 Marcador de número de diapositiva"/>
          <p:cNvSpPr txBox="1">
            <a:spLocks noGrp="1"/>
          </p:cNvSpPr>
          <p:nvPr/>
        </p:nvSpPr>
        <p:spPr bwMode="auto">
          <a:xfrm>
            <a:off x="6786578" y="6500834"/>
            <a:ext cx="2133600" cy="357166"/>
          </a:xfrm>
          <a:prstGeom prst="rect">
            <a:avLst/>
          </a:prstGeom>
          <a:noFill/>
          <a:ln w="9525">
            <a:noFill/>
            <a:miter lim="800000"/>
            <a:headEnd/>
            <a:tailEnd/>
          </a:ln>
        </p:spPr>
        <p:txBody>
          <a:bodyPr/>
          <a:lstStyle/>
          <a:p>
            <a:pPr algn="r"/>
            <a:fld id="{BC9B1E53-D5FE-45F7-BF89-CCC6C51E7B0E}" type="slidenum">
              <a:rPr lang="es-ES" sz="1200" b="0"/>
              <a:pPr algn="r"/>
              <a:t>5</a:t>
            </a:fld>
            <a:endParaRPr lang="es-ES" sz="1200" b="0" dirty="0"/>
          </a:p>
        </p:txBody>
      </p:sp>
      <p:sp>
        <p:nvSpPr>
          <p:cNvPr id="2" name="Título 1"/>
          <p:cNvSpPr>
            <a:spLocks noGrp="1"/>
          </p:cNvSpPr>
          <p:nvPr>
            <p:ph type="title"/>
          </p:nvPr>
        </p:nvSpPr>
        <p:spPr/>
        <p:txBody>
          <a:bodyPr>
            <a:normAutofit/>
          </a:bodyPr>
          <a:lstStyle/>
          <a:p>
            <a:r>
              <a:rPr lang="es-PE" sz="2200" dirty="0"/>
              <a:t>Lineamientos de Política </a:t>
            </a:r>
            <a:r>
              <a:rPr lang="es-PE" sz="2200" dirty="0" smtClean="0"/>
              <a:t>Económica</a:t>
            </a:r>
            <a:endParaRPr lang="es-PE" sz="2200" dirty="0"/>
          </a:p>
        </p:txBody>
      </p:sp>
    </p:spTree>
    <p:extLst>
      <p:ext uri="{BB962C8B-B14F-4D97-AF65-F5344CB8AC3E}">
        <p14:creationId xmlns:p14="http://schemas.microsoft.com/office/powerpoint/2010/main" val="10591473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Rectangle 4"/>
          <p:cNvSpPr>
            <a:spLocks noChangeArrowheads="1"/>
          </p:cNvSpPr>
          <p:nvPr/>
        </p:nvSpPr>
        <p:spPr bwMode="auto">
          <a:xfrm>
            <a:off x="569708" y="304193"/>
            <a:ext cx="8102600" cy="432048"/>
          </a:xfrm>
          <a:prstGeom prst="rect">
            <a:avLst/>
          </a:prstGeom>
          <a:noFill/>
          <a:ln w="9525" algn="ctr">
            <a:noFill/>
            <a:miter lim="800000"/>
            <a:headEnd/>
            <a:tailEnd/>
          </a:ln>
        </p:spPr>
        <p:txBody>
          <a:bodyPr lIns="88169" tIns="44085" rIns="88169" bIns="44085" anchor="ctr"/>
          <a:lstStyle/>
          <a:p>
            <a:r>
              <a:rPr lang="es-PE" sz="2200" b="1" dirty="0" smtClean="0">
                <a:solidFill>
                  <a:srgbClr val="C00000"/>
                </a:solidFill>
                <a:cs typeface="Arial" pitchFamily="34" charset="0"/>
              </a:rPr>
              <a:t>Declaración de Política Fiscal</a:t>
            </a:r>
            <a:endParaRPr lang="en-US" altLang="zh-CN" sz="2200" b="1" dirty="0">
              <a:solidFill>
                <a:srgbClr val="C00000"/>
              </a:solidFill>
              <a:cs typeface="Arial" pitchFamily="34" charset="0"/>
            </a:endParaRPr>
          </a:p>
        </p:txBody>
      </p:sp>
      <p:sp>
        <p:nvSpPr>
          <p:cNvPr id="47108" name="Text Box 3"/>
          <p:cNvSpPr txBox="1">
            <a:spLocks noChangeArrowheads="1"/>
          </p:cNvSpPr>
          <p:nvPr/>
        </p:nvSpPr>
        <p:spPr bwMode="auto">
          <a:xfrm>
            <a:off x="550451" y="883345"/>
            <a:ext cx="8131093" cy="5262979"/>
          </a:xfrm>
          <a:prstGeom prst="rect">
            <a:avLst/>
          </a:prstGeom>
          <a:noFill/>
          <a:ln w="9525">
            <a:noFill/>
            <a:miter lim="800000"/>
            <a:headEnd/>
            <a:tailEnd/>
          </a:ln>
        </p:spPr>
        <p:txBody>
          <a:bodyPr wrap="square">
            <a:spAutoFit/>
          </a:bodyPr>
          <a:lstStyle/>
          <a:p>
            <a:pPr marL="355600" indent="-355600" algn="just">
              <a:buFont typeface="+mj-lt"/>
              <a:buAutoNum type="arabicPeriod"/>
            </a:pPr>
            <a:r>
              <a:rPr lang="es-PE" b="1" dirty="0" smtClean="0">
                <a:cs typeface="Arial" pitchFamily="34" charset="0"/>
              </a:rPr>
              <a:t>Brindar mayor predictibilidad y estabilidad al gasto público, </a:t>
            </a:r>
            <a:r>
              <a:rPr lang="es-PE" dirty="0" smtClean="0">
                <a:cs typeface="Arial" pitchFamily="34" charset="0"/>
              </a:rPr>
              <a:t>incluso en el actual contexto de una significativa caída en los precios de las materias primas que exportamos. </a:t>
            </a:r>
          </a:p>
          <a:p>
            <a:pPr marL="355600" indent="-355600" algn="just">
              <a:buFont typeface="+mj-lt"/>
              <a:buAutoNum type="arabicPeriod"/>
            </a:pPr>
            <a:endParaRPr lang="es-PE" sz="800" b="1" dirty="0" smtClean="0">
              <a:cs typeface="Arial" pitchFamily="34" charset="0"/>
            </a:endParaRPr>
          </a:p>
          <a:p>
            <a:pPr marL="355600" indent="-355600" algn="just">
              <a:buFont typeface="+mj-lt"/>
              <a:buAutoNum type="arabicPeriod"/>
            </a:pPr>
            <a:r>
              <a:rPr lang="es-PE" b="1" dirty="0" smtClean="0">
                <a:cs typeface="Arial" pitchFamily="34" charset="0"/>
              </a:rPr>
              <a:t>Mantener un ratio de deuda pública inferior que países con la misma calificación crediticia. </a:t>
            </a:r>
          </a:p>
          <a:p>
            <a:pPr marL="355600" indent="-355600" algn="just">
              <a:buFont typeface="+mj-lt"/>
              <a:buAutoNum type="arabicPeriod"/>
            </a:pPr>
            <a:endParaRPr lang="es-PE" sz="800" b="1" dirty="0" smtClean="0">
              <a:cs typeface="Arial" pitchFamily="34" charset="0"/>
            </a:endParaRPr>
          </a:p>
          <a:p>
            <a:pPr marL="355600" indent="-355600" algn="just">
              <a:buFont typeface="+mj-lt"/>
              <a:buAutoNum type="arabicPeriod"/>
            </a:pPr>
            <a:r>
              <a:rPr lang="es-PE" b="1" dirty="0" smtClean="0">
                <a:cs typeface="Arial" pitchFamily="34" charset="0"/>
              </a:rPr>
              <a:t>Fortalecer la gestión de activos y pasivos públicos </a:t>
            </a:r>
            <a:r>
              <a:rPr lang="es-PE" dirty="0" smtClean="0">
                <a:cs typeface="Arial" pitchFamily="34" charset="0"/>
              </a:rPr>
              <a:t>dentro de un análisis integral que contemple los riesgos fiscales subyacentes. </a:t>
            </a:r>
            <a:endParaRPr lang="es-ES" dirty="0" smtClean="0">
              <a:cs typeface="Arial" pitchFamily="34" charset="0"/>
            </a:endParaRPr>
          </a:p>
          <a:p>
            <a:pPr marL="355600" indent="-355600" algn="just">
              <a:buFont typeface="+mj-lt"/>
              <a:buAutoNum type="arabicPeriod"/>
            </a:pPr>
            <a:endParaRPr lang="es-ES" sz="800" b="1" dirty="0" smtClean="0">
              <a:cs typeface="Arial" pitchFamily="34" charset="0"/>
            </a:endParaRPr>
          </a:p>
          <a:p>
            <a:pPr marL="355600" indent="-355600" algn="just">
              <a:buFont typeface="+mj-lt"/>
              <a:buAutoNum type="arabicPeriod"/>
            </a:pPr>
            <a:r>
              <a:rPr lang="es-PE" b="1" dirty="0" smtClean="0">
                <a:cs typeface="Arial" pitchFamily="34" charset="0"/>
              </a:rPr>
              <a:t>Iniciar a partir del 2016 un proceso de modulación del gasto público</a:t>
            </a:r>
            <a:r>
              <a:rPr lang="es-PE" dirty="0" smtClean="0">
                <a:cs typeface="Arial" pitchFamily="34" charset="0"/>
              </a:rPr>
              <a:t>, de acuerdo a las medidas excepcionales en el marco de la Ley de Fortalecimiento de la Responsabilidad y Transparencia Fiscal, consistente con un contexto esperado de recuperación económica liderada por el sector privado, y con una brecha del PBI negativa pero decreciente</a:t>
            </a:r>
          </a:p>
          <a:p>
            <a:pPr marL="355600" indent="-355600" algn="just">
              <a:buFont typeface="+mj-lt"/>
              <a:buAutoNum type="arabicPeriod"/>
            </a:pPr>
            <a:endParaRPr lang="es-PE" sz="800" b="1" dirty="0" smtClean="0">
              <a:cs typeface="Arial" pitchFamily="34" charset="0"/>
            </a:endParaRPr>
          </a:p>
          <a:p>
            <a:pPr marL="355600" indent="-355600" algn="just">
              <a:buFont typeface="+mj-lt"/>
              <a:buAutoNum type="arabicPeriod"/>
            </a:pPr>
            <a:r>
              <a:rPr lang="es-PE" b="1" dirty="0" smtClean="0">
                <a:cs typeface="Arial" pitchFamily="34" charset="0"/>
              </a:rPr>
              <a:t>Aumentar los ingresos fiscales permanentes ampliando la base tributaria. </a:t>
            </a:r>
            <a:endParaRPr lang="es-ES" b="1" dirty="0" smtClean="0">
              <a:cs typeface="Arial" pitchFamily="34" charset="0"/>
            </a:endParaRPr>
          </a:p>
          <a:p>
            <a:pPr marL="355600" indent="-355600" algn="just">
              <a:buFont typeface="+mj-lt"/>
              <a:buAutoNum type="arabicPeriod"/>
            </a:pPr>
            <a:endParaRPr lang="es-ES" sz="800" b="1" dirty="0" smtClean="0">
              <a:cs typeface="Arial" pitchFamily="34" charset="0"/>
            </a:endParaRPr>
          </a:p>
          <a:p>
            <a:pPr marL="355600" indent="-355600" algn="just">
              <a:buFont typeface="+mj-lt"/>
              <a:buAutoNum type="arabicPeriod"/>
            </a:pPr>
            <a:r>
              <a:rPr lang="es-PE" b="1" dirty="0" smtClean="0">
                <a:cs typeface="Arial" pitchFamily="34" charset="0"/>
              </a:rPr>
              <a:t>Mejorar la calidad del gasto público a través del Presupuesto por Resultados.</a:t>
            </a:r>
          </a:p>
          <a:p>
            <a:pPr marL="355600" indent="-355600" algn="just">
              <a:buFont typeface="+mj-lt"/>
              <a:buAutoNum type="arabicPeriod"/>
            </a:pPr>
            <a:endParaRPr lang="es-PE" sz="800" b="1" dirty="0" smtClean="0">
              <a:cs typeface="Arial" pitchFamily="34" charset="0"/>
            </a:endParaRPr>
          </a:p>
          <a:p>
            <a:pPr marL="355600" indent="-355600" algn="just">
              <a:buFont typeface="+mj-lt"/>
              <a:buAutoNum type="arabicPeriod"/>
            </a:pPr>
            <a:r>
              <a:rPr lang="es-PE" b="1" dirty="0" smtClean="0">
                <a:cs typeface="Arial" pitchFamily="34" charset="0"/>
              </a:rPr>
              <a:t>Potenciar la capacidad de absorción y eficiencia del sector público </a:t>
            </a:r>
            <a:r>
              <a:rPr lang="es-PE" dirty="0" smtClean="0">
                <a:cs typeface="Arial" pitchFamily="34" charset="0"/>
              </a:rPr>
              <a:t>para un uso adecuado de los recursos públicos.</a:t>
            </a:r>
            <a:endParaRPr lang="es-PE" dirty="0">
              <a:cs typeface="Arial" pitchFamily="34" charset="0"/>
            </a:endParaRPr>
          </a:p>
        </p:txBody>
      </p:sp>
      <p:sp>
        <p:nvSpPr>
          <p:cNvPr id="4" name="9 Marcador de número de diapositiva"/>
          <p:cNvSpPr txBox="1">
            <a:spLocks noGrp="1"/>
          </p:cNvSpPr>
          <p:nvPr/>
        </p:nvSpPr>
        <p:spPr bwMode="auto">
          <a:xfrm>
            <a:off x="6786578" y="6500834"/>
            <a:ext cx="2133600" cy="357166"/>
          </a:xfrm>
          <a:prstGeom prst="rect">
            <a:avLst/>
          </a:prstGeom>
          <a:noFill/>
          <a:ln w="9525">
            <a:noFill/>
            <a:miter lim="800000"/>
            <a:headEnd/>
            <a:tailEnd/>
          </a:ln>
        </p:spPr>
        <p:txBody>
          <a:bodyPr/>
          <a:lstStyle/>
          <a:p>
            <a:pPr algn="r"/>
            <a:fld id="{BC9B1E53-D5FE-45F7-BF89-CCC6C51E7B0E}" type="slidenum">
              <a:rPr lang="es-ES" sz="1200" b="0"/>
              <a:pPr algn="r"/>
              <a:t>6</a:t>
            </a:fld>
            <a:endParaRPr lang="es-ES" sz="1200" b="0" dirty="0"/>
          </a:p>
        </p:txBody>
      </p:sp>
    </p:spTree>
    <p:extLst>
      <p:ext uri="{BB962C8B-B14F-4D97-AF65-F5344CB8AC3E}">
        <p14:creationId xmlns:p14="http://schemas.microsoft.com/office/powerpoint/2010/main" val="195536066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ángulo 4"/>
          <p:cNvSpPr>
            <a:spLocks noChangeArrowheads="1"/>
          </p:cNvSpPr>
          <p:nvPr/>
        </p:nvSpPr>
        <p:spPr bwMode="auto">
          <a:xfrm>
            <a:off x="989675" y="2824337"/>
            <a:ext cx="7405688" cy="461665"/>
          </a:xfrm>
          <a:prstGeom prst="rect">
            <a:avLst/>
          </a:prstGeom>
          <a:noFill/>
          <a:ln w="9525">
            <a:noFill/>
            <a:miter lim="800000"/>
            <a:headEnd/>
            <a:tailEnd/>
          </a:ln>
        </p:spPr>
        <p:txBody>
          <a:bodyPr>
            <a:spAutoFit/>
          </a:bodyPr>
          <a:lstStyle/>
          <a:p>
            <a:pPr fontAlgn="base">
              <a:spcBef>
                <a:spcPct val="0"/>
              </a:spcBef>
              <a:spcAft>
                <a:spcPct val="0"/>
              </a:spcAft>
            </a:pPr>
            <a:r>
              <a:rPr lang="es-PE" sz="2400" b="1" dirty="0" smtClean="0">
                <a:solidFill>
                  <a:srgbClr val="C00000"/>
                </a:solidFill>
              </a:rPr>
              <a:t>Marco Macroeconómico Multianual 2016-2018</a:t>
            </a:r>
            <a:endParaRPr lang="es-PE" sz="2400" b="1" dirty="0">
              <a:solidFill>
                <a:srgbClr val="C00000"/>
              </a:solidFill>
            </a:endParaRPr>
          </a:p>
        </p:txBody>
      </p:sp>
    </p:spTree>
    <p:extLst>
      <p:ext uri="{BB962C8B-B14F-4D97-AF65-F5344CB8AC3E}">
        <p14:creationId xmlns:p14="http://schemas.microsoft.com/office/powerpoint/2010/main" val="18240917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ángulo 4"/>
          <p:cNvSpPr>
            <a:spLocks noChangeArrowheads="1"/>
          </p:cNvSpPr>
          <p:nvPr/>
        </p:nvSpPr>
        <p:spPr bwMode="auto">
          <a:xfrm>
            <a:off x="989675" y="2824337"/>
            <a:ext cx="7405688" cy="461665"/>
          </a:xfrm>
          <a:prstGeom prst="rect">
            <a:avLst/>
          </a:prstGeom>
          <a:noFill/>
          <a:ln w="9525">
            <a:noFill/>
            <a:miter lim="800000"/>
            <a:headEnd/>
            <a:tailEnd/>
          </a:ln>
        </p:spPr>
        <p:txBody>
          <a:bodyPr>
            <a:spAutoFit/>
          </a:bodyPr>
          <a:lstStyle/>
          <a:p>
            <a:pPr fontAlgn="base">
              <a:spcBef>
                <a:spcPct val="0"/>
              </a:spcBef>
              <a:spcAft>
                <a:spcPct val="0"/>
              </a:spcAft>
            </a:pPr>
            <a:r>
              <a:rPr lang="es-PE" sz="2400" b="1" dirty="0" smtClean="0">
                <a:solidFill>
                  <a:srgbClr val="C00000"/>
                </a:solidFill>
              </a:rPr>
              <a:t>Escenario Internacional</a:t>
            </a:r>
            <a:endParaRPr lang="es-PE" sz="2400" b="1" dirty="0">
              <a:solidFill>
                <a:srgbClr val="C00000"/>
              </a:solidFill>
            </a:endParaRPr>
          </a:p>
        </p:txBody>
      </p:sp>
    </p:spTree>
    <p:extLst>
      <p:ext uri="{BB962C8B-B14F-4D97-AF65-F5344CB8AC3E}">
        <p14:creationId xmlns:p14="http://schemas.microsoft.com/office/powerpoint/2010/main" val="3476325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34 CuadroTexto"/>
          <p:cNvSpPr txBox="1">
            <a:spLocks noChangeArrowheads="1"/>
          </p:cNvSpPr>
          <p:nvPr/>
        </p:nvSpPr>
        <p:spPr bwMode="auto">
          <a:xfrm>
            <a:off x="442272" y="6394773"/>
            <a:ext cx="8424936" cy="507831"/>
          </a:xfrm>
          <a:prstGeom prst="rect">
            <a:avLst/>
          </a:prstGeom>
          <a:noFill/>
          <a:ln w="9525">
            <a:noFill/>
            <a:miter lim="800000"/>
            <a:headEnd/>
            <a:tailEnd/>
          </a:ln>
        </p:spPr>
        <p:txBody>
          <a:bodyPr wrap="square">
            <a:spAutoFit/>
          </a:bodyPr>
          <a:lstStyle/>
          <a:p>
            <a:r>
              <a:rPr lang="es-ES" sz="900" i="1" dirty="0" smtClean="0"/>
              <a:t>Nota</a:t>
            </a:r>
            <a:r>
              <a:rPr lang="es-ES" sz="900" i="1" dirty="0"/>
              <a:t>:</a:t>
            </a:r>
            <a:r>
              <a:rPr lang="es-PE" sz="900" i="1" dirty="0"/>
              <a:t> El trimestre 1 corresponde en el periodo de crisis al 2T2008, y en el de desaceleración: para la economía china 3T2010 y para cobre 3T2011. </a:t>
            </a:r>
            <a:endParaRPr lang="es-ES" sz="900" i="1" dirty="0"/>
          </a:p>
          <a:p>
            <a:r>
              <a:rPr lang="es-ES" sz="900" i="1" dirty="0" smtClean="0">
                <a:latin typeface="Calibri" pitchFamily="34" charset="0"/>
              </a:rPr>
              <a:t>1/ 20 principales socios comerciales de Perú.</a:t>
            </a:r>
          </a:p>
          <a:p>
            <a:r>
              <a:rPr lang="es-ES" sz="900" i="1" dirty="0" smtClean="0">
                <a:latin typeface="Calibri" pitchFamily="34" charset="0"/>
                <a:cs typeface="Arial" charset="0"/>
              </a:rPr>
              <a:t>Fuente:</a:t>
            </a:r>
            <a:r>
              <a:rPr lang="es-ES" sz="900" b="0" i="1" dirty="0" smtClean="0">
                <a:latin typeface="Calibri" pitchFamily="34" charset="0"/>
                <a:cs typeface="Arial" charset="0"/>
              </a:rPr>
              <a:t> Bloomberg</a:t>
            </a:r>
            <a:r>
              <a:rPr lang="es-ES" sz="900" i="1" dirty="0" smtClean="0">
                <a:latin typeface="Calibri" pitchFamily="34" charset="0"/>
                <a:cs typeface="Arial" charset="0"/>
              </a:rPr>
              <a:t>, FMI, Proyecciones MEF.</a:t>
            </a:r>
            <a:endParaRPr lang="es-ES" sz="900" b="0" i="1" dirty="0">
              <a:latin typeface="Calibri" pitchFamily="34" charset="0"/>
              <a:cs typeface="Arial" charset="0"/>
            </a:endParaRPr>
          </a:p>
        </p:txBody>
      </p:sp>
      <p:sp>
        <p:nvSpPr>
          <p:cNvPr id="12" name="11 Rectángulo"/>
          <p:cNvSpPr/>
          <p:nvPr/>
        </p:nvSpPr>
        <p:spPr>
          <a:xfrm>
            <a:off x="620110" y="32658"/>
            <a:ext cx="8300068" cy="701731"/>
          </a:xfrm>
          <a:prstGeom prst="rect">
            <a:avLst/>
          </a:prstGeom>
        </p:spPr>
        <p:txBody>
          <a:bodyPr wrap="square">
            <a:spAutoFit/>
          </a:bodyPr>
          <a:lstStyle/>
          <a:p>
            <a:pPr>
              <a:lnSpc>
                <a:spcPct val="90000"/>
              </a:lnSpc>
              <a:spcBef>
                <a:spcPct val="0"/>
              </a:spcBef>
            </a:pPr>
            <a:r>
              <a:rPr lang="es-PE" sz="2200" b="1" dirty="0" smtClean="0">
                <a:solidFill>
                  <a:srgbClr val="C00000"/>
                </a:solidFill>
                <a:latin typeface="Calibri" pitchFamily="34" charset="0"/>
                <a:ea typeface="+mj-ea"/>
                <a:cs typeface="+mj-cs"/>
              </a:rPr>
              <a:t>En este contexto, se revisa a la baja las perspectivas de crecimiento mundial, especialmente China y América Latina</a:t>
            </a:r>
            <a:endParaRPr lang="es-PE" sz="2200" b="1" dirty="0">
              <a:solidFill>
                <a:srgbClr val="C00000"/>
              </a:solidFill>
              <a:latin typeface="Calibri" pitchFamily="34" charset="0"/>
              <a:ea typeface="+mj-ea"/>
              <a:cs typeface="+mj-cs"/>
            </a:endParaRPr>
          </a:p>
        </p:txBody>
      </p:sp>
      <p:sp>
        <p:nvSpPr>
          <p:cNvPr id="13" name="9 Marcador de número de diapositiva"/>
          <p:cNvSpPr txBox="1">
            <a:spLocks noGrp="1"/>
          </p:cNvSpPr>
          <p:nvPr/>
        </p:nvSpPr>
        <p:spPr bwMode="auto">
          <a:xfrm>
            <a:off x="6786578" y="6500834"/>
            <a:ext cx="2133600" cy="357166"/>
          </a:xfrm>
          <a:prstGeom prst="rect">
            <a:avLst/>
          </a:prstGeom>
          <a:noFill/>
          <a:ln w="9525">
            <a:noFill/>
            <a:miter lim="800000"/>
            <a:headEnd/>
            <a:tailEnd/>
          </a:ln>
        </p:spPr>
        <p:txBody>
          <a:bodyPr/>
          <a:lstStyle/>
          <a:p>
            <a:pPr algn="r"/>
            <a:fld id="{BC9B1E53-D5FE-45F7-BF89-CCC6C51E7B0E}" type="slidenum">
              <a:rPr lang="es-ES" sz="1200" b="0"/>
              <a:pPr algn="r"/>
              <a:t>9</a:t>
            </a:fld>
            <a:endParaRPr lang="es-ES" sz="1200" b="0" dirty="0"/>
          </a:p>
        </p:txBody>
      </p:sp>
      <p:sp>
        <p:nvSpPr>
          <p:cNvPr id="14" name="5 CuadroTexto"/>
          <p:cNvSpPr txBox="1">
            <a:spLocks noChangeArrowheads="1"/>
          </p:cNvSpPr>
          <p:nvPr/>
        </p:nvSpPr>
        <p:spPr bwMode="auto">
          <a:xfrm>
            <a:off x="4830876" y="3553898"/>
            <a:ext cx="3857652" cy="438582"/>
          </a:xfrm>
          <a:prstGeom prst="rect">
            <a:avLst/>
          </a:prstGeom>
          <a:noFill/>
          <a:ln w="9525">
            <a:noFill/>
            <a:miter lim="800000"/>
            <a:headEnd/>
            <a:tailEnd/>
          </a:ln>
        </p:spPr>
        <p:txBody>
          <a:bodyPr wrap="square">
            <a:spAutoFit/>
          </a:bodyPr>
          <a:lstStyle/>
          <a:p>
            <a:pPr algn="ctr"/>
            <a:r>
              <a:rPr lang="es-ES" sz="1200" b="1" dirty="0" smtClean="0"/>
              <a:t>PBI: </a:t>
            </a:r>
            <a:r>
              <a:rPr lang="es-PE" sz="1200" b="1" dirty="0" smtClean="0">
                <a:ea typeface="Times New Roman"/>
                <a:cs typeface="Arial"/>
              </a:rPr>
              <a:t>Socios Comerciales</a:t>
            </a:r>
            <a:r>
              <a:rPr lang="es-PE" sz="1200" b="1" baseline="30000" dirty="0" smtClean="0">
                <a:ea typeface="Times New Roman"/>
                <a:cs typeface="Arial"/>
              </a:rPr>
              <a:t>1</a:t>
            </a:r>
            <a:endParaRPr lang="es-ES" sz="1200" b="1" baseline="30000" dirty="0" smtClean="0">
              <a:ea typeface="Calibri"/>
              <a:cs typeface="Times New Roman"/>
            </a:endParaRPr>
          </a:p>
          <a:p>
            <a:pPr algn="ctr"/>
            <a:r>
              <a:rPr lang="es-ES" sz="1000" b="0" dirty="0" smtClean="0"/>
              <a:t>(Var. % anual)</a:t>
            </a:r>
          </a:p>
        </p:txBody>
      </p:sp>
      <p:sp>
        <p:nvSpPr>
          <p:cNvPr id="16" name="5 CuadroTexto"/>
          <p:cNvSpPr txBox="1">
            <a:spLocks noChangeArrowheads="1"/>
          </p:cNvSpPr>
          <p:nvPr/>
        </p:nvSpPr>
        <p:spPr bwMode="auto">
          <a:xfrm>
            <a:off x="683560" y="3517081"/>
            <a:ext cx="3857652" cy="430887"/>
          </a:xfrm>
          <a:prstGeom prst="rect">
            <a:avLst/>
          </a:prstGeom>
          <a:noFill/>
          <a:ln w="9525">
            <a:noFill/>
            <a:miter lim="800000"/>
            <a:headEnd/>
            <a:tailEnd/>
          </a:ln>
        </p:spPr>
        <p:txBody>
          <a:bodyPr wrap="square">
            <a:spAutoFit/>
          </a:bodyPr>
          <a:lstStyle/>
          <a:p>
            <a:pPr algn="ctr"/>
            <a:r>
              <a:rPr lang="es-ES" sz="1200" b="1" dirty="0" smtClean="0"/>
              <a:t>PBI</a:t>
            </a:r>
            <a:r>
              <a:rPr lang="es-PE" sz="1200" b="1" dirty="0" smtClean="0">
                <a:ea typeface="Times New Roman"/>
                <a:cs typeface="Arial"/>
              </a:rPr>
              <a:t>: Mundo y Socios Comerciales</a:t>
            </a:r>
            <a:endParaRPr lang="es-ES" sz="1200" b="1" dirty="0" smtClean="0">
              <a:ea typeface="Calibri"/>
              <a:cs typeface="Times New Roman"/>
            </a:endParaRPr>
          </a:p>
          <a:p>
            <a:pPr algn="ctr"/>
            <a:r>
              <a:rPr lang="es-ES" sz="1000" b="0" dirty="0" smtClean="0"/>
              <a:t>(Var. % anual)</a:t>
            </a:r>
          </a:p>
        </p:txBody>
      </p:sp>
      <p:pic>
        <p:nvPicPr>
          <p:cNvPr id="20" name="Imagen 19"/>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9025" y="3970892"/>
            <a:ext cx="3668475" cy="2232000"/>
          </a:xfrm>
          <a:prstGeom prst="rect">
            <a:avLst/>
          </a:prstGeom>
          <a:noFill/>
          <a:ln>
            <a:noFill/>
          </a:ln>
        </p:spPr>
      </p:pic>
      <p:pic>
        <p:nvPicPr>
          <p:cNvPr id="21" name="Imagen 20"/>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62848" y="3989289"/>
            <a:ext cx="3672000" cy="2232000"/>
          </a:xfrm>
          <a:prstGeom prst="rect">
            <a:avLst/>
          </a:prstGeom>
          <a:noFill/>
          <a:ln>
            <a:noFill/>
          </a:ln>
        </p:spPr>
      </p:pic>
      <p:sp>
        <p:nvSpPr>
          <p:cNvPr id="3" name="Rectángulo 2"/>
          <p:cNvSpPr/>
          <p:nvPr/>
        </p:nvSpPr>
        <p:spPr>
          <a:xfrm>
            <a:off x="3479695" y="5244662"/>
            <a:ext cx="924142" cy="14137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Rectángulo 16"/>
          <p:cNvSpPr/>
          <p:nvPr/>
        </p:nvSpPr>
        <p:spPr>
          <a:xfrm>
            <a:off x="3468414" y="5822990"/>
            <a:ext cx="935421" cy="13663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Flecha abajo 17"/>
          <p:cNvSpPr/>
          <p:nvPr/>
        </p:nvSpPr>
        <p:spPr>
          <a:xfrm flipH="1">
            <a:off x="4435364" y="5255173"/>
            <a:ext cx="112663" cy="151502"/>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4" name="Rectángulo 23"/>
          <p:cNvSpPr/>
          <p:nvPr/>
        </p:nvSpPr>
        <p:spPr>
          <a:xfrm>
            <a:off x="3453546" y="5997692"/>
            <a:ext cx="935421" cy="13663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0" name="Flecha abajo 17"/>
          <p:cNvSpPr/>
          <p:nvPr/>
        </p:nvSpPr>
        <p:spPr>
          <a:xfrm flipH="1">
            <a:off x="4451130" y="5817477"/>
            <a:ext cx="112663" cy="151502"/>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1" name="Flecha abajo 17"/>
          <p:cNvSpPr/>
          <p:nvPr/>
        </p:nvSpPr>
        <p:spPr>
          <a:xfrm flipH="1">
            <a:off x="4445875" y="6011918"/>
            <a:ext cx="112663" cy="151502"/>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8" name="10 CuadroTexto"/>
          <p:cNvSpPr txBox="1">
            <a:spLocks noChangeArrowheads="1"/>
          </p:cNvSpPr>
          <p:nvPr/>
        </p:nvSpPr>
        <p:spPr bwMode="auto">
          <a:xfrm>
            <a:off x="625541" y="892684"/>
            <a:ext cx="3566160" cy="429768"/>
          </a:xfrm>
          <a:prstGeom prst="rect">
            <a:avLst/>
          </a:prstGeom>
          <a:noFill/>
          <a:ln w="9525">
            <a:noFill/>
            <a:miter lim="800000"/>
            <a:headEnd/>
            <a:tailEnd/>
          </a:ln>
        </p:spPr>
        <p:txBody>
          <a:bodyPr vert="horz" wrap="square" lIns="91440" tIns="45720" rIns="91440" bIns="45720" numCol="1" rtlCol="0" anchor="ctr" anchorCtr="0" compatLnSpc="1">
            <a:prstTxWarp prst="textNoShape">
              <a:avLst/>
            </a:prstTxWarp>
            <a:normAutofit/>
          </a:bodyPr>
          <a:lstStyle>
            <a:defPPr>
              <a:defRPr lang="es-PE"/>
            </a:defPPr>
            <a:lvl1pPr marL="177800" indent="-177800" algn="ctr" eaLnBrk="0" hangingPunct="0">
              <a:lnSpc>
                <a:spcPct val="80000"/>
              </a:lnSpc>
              <a:spcBef>
                <a:spcPct val="20000"/>
              </a:spcBef>
              <a:tabLst>
                <a:tab pos="1752600" algn="l"/>
                <a:tab pos="3886200" algn="l"/>
              </a:tabLst>
              <a:defRPr sz="1400" b="1">
                <a:solidFill>
                  <a:prstClr val="black"/>
                </a:solidFill>
              </a:defRPr>
            </a:lvl1pPr>
          </a:lstStyle>
          <a:p>
            <a:r>
              <a:rPr lang="es-ES" altLang="en-US" sz="1200" dirty="0" smtClean="0">
                <a:solidFill>
                  <a:schemeClr val="tx1"/>
                </a:solidFill>
                <a:ea typeface="ＭＳ Ｐゴシック"/>
                <a:cs typeface="Arial" pitchFamily="34" charset="0"/>
              </a:rPr>
              <a:t>PBI Mundo</a:t>
            </a:r>
            <a:endParaRPr lang="en-US" altLang="en-US" sz="1200" baseline="30000" dirty="0" smtClean="0">
              <a:solidFill>
                <a:schemeClr val="tx1"/>
              </a:solidFill>
              <a:ea typeface="ＭＳ Ｐゴシック"/>
              <a:cs typeface="Arial" pitchFamily="34" charset="0"/>
            </a:endParaRPr>
          </a:p>
          <a:p>
            <a:r>
              <a:rPr lang="es-ES" sz="1000" b="0" dirty="0" smtClean="0"/>
              <a:t>(Var.% anual)</a:t>
            </a:r>
            <a:endParaRPr lang="es-ES" sz="1000" b="0" dirty="0"/>
          </a:p>
        </p:txBody>
      </p:sp>
      <p:pic>
        <p:nvPicPr>
          <p:cNvPr id="29" name="Imagen 28"/>
          <p:cNvPicPr preferRelativeResize="0">
            <a:picLocks/>
          </p:cNvPicPr>
          <p:nvPr/>
        </p:nvPicPr>
        <p:blipFill>
          <a:blip r:embed="rId5"/>
          <a:stretch>
            <a:fillRect/>
          </a:stretch>
        </p:blipFill>
        <p:spPr>
          <a:xfrm>
            <a:off x="523228" y="1287921"/>
            <a:ext cx="3844800" cy="2232000"/>
          </a:xfrm>
          <a:prstGeom prst="rect">
            <a:avLst/>
          </a:prstGeom>
        </p:spPr>
      </p:pic>
      <p:sp>
        <p:nvSpPr>
          <p:cNvPr id="32" name="10 CuadroTexto"/>
          <p:cNvSpPr txBox="1">
            <a:spLocks noChangeArrowheads="1"/>
          </p:cNvSpPr>
          <p:nvPr/>
        </p:nvSpPr>
        <p:spPr bwMode="auto">
          <a:xfrm>
            <a:off x="5003498" y="878987"/>
            <a:ext cx="3566160" cy="429768"/>
          </a:xfrm>
          <a:prstGeom prst="rect">
            <a:avLst/>
          </a:prstGeom>
          <a:noFill/>
          <a:ln w="9525">
            <a:noFill/>
            <a:miter lim="800000"/>
            <a:headEnd/>
            <a:tailEnd/>
          </a:ln>
        </p:spPr>
        <p:txBody>
          <a:bodyPr vert="horz" wrap="square" lIns="91440" tIns="45720" rIns="91440" bIns="45720" numCol="1" rtlCol="0" anchor="ctr" anchorCtr="0" compatLnSpc="1">
            <a:prstTxWarp prst="textNoShape">
              <a:avLst/>
            </a:prstTxWarp>
            <a:normAutofit/>
          </a:bodyPr>
          <a:lstStyle>
            <a:defPPr>
              <a:defRPr lang="es-PE"/>
            </a:defPPr>
            <a:lvl1pPr marL="177800" indent="-177800" algn="ctr" eaLnBrk="0" hangingPunct="0">
              <a:lnSpc>
                <a:spcPct val="80000"/>
              </a:lnSpc>
              <a:spcBef>
                <a:spcPct val="20000"/>
              </a:spcBef>
              <a:tabLst>
                <a:tab pos="1752600" algn="l"/>
                <a:tab pos="3886200" algn="l"/>
              </a:tabLst>
              <a:defRPr sz="1400" b="1">
                <a:solidFill>
                  <a:prstClr val="black"/>
                </a:solidFill>
              </a:defRPr>
            </a:lvl1pPr>
          </a:lstStyle>
          <a:p>
            <a:r>
              <a:rPr lang="es-ES" altLang="en-US" sz="1200" dirty="0" smtClean="0">
                <a:solidFill>
                  <a:schemeClr val="tx1"/>
                </a:solidFill>
                <a:latin typeface="Calibri" panose="020F0502020204030204" pitchFamily="34" charset="0"/>
                <a:ea typeface="ＭＳ Ｐゴシック"/>
                <a:cs typeface="Arial" pitchFamily="34" charset="0"/>
              </a:rPr>
              <a:t>China: PBI</a:t>
            </a:r>
            <a:endParaRPr lang="en-US" altLang="en-US" sz="1200" baseline="30000" dirty="0">
              <a:solidFill>
                <a:schemeClr val="tx1"/>
              </a:solidFill>
              <a:latin typeface="Calibri" panose="020F0502020204030204" pitchFamily="34" charset="0"/>
              <a:ea typeface="ＭＳ Ｐゴシック"/>
              <a:cs typeface="Arial" pitchFamily="34" charset="0"/>
            </a:endParaRPr>
          </a:p>
          <a:p>
            <a:r>
              <a:rPr lang="es-ES" sz="1000" b="0" dirty="0" smtClean="0">
                <a:latin typeface="Calibri" panose="020F0502020204030204" pitchFamily="34" charset="0"/>
              </a:rPr>
              <a:t>(</a:t>
            </a:r>
            <a:r>
              <a:rPr lang="es-ES" sz="1000" b="0" dirty="0" smtClean="0"/>
              <a:t>Var.% anual,  promedio móvil 4 trimestres</a:t>
            </a:r>
            <a:r>
              <a:rPr lang="es-ES" sz="1000" b="0" dirty="0" smtClean="0">
                <a:latin typeface="Calibri" panose="020F0502020204030204" pitchFamily="34" charset="0"/>
              </a:rPr>
              <a:t>)</a:t>
            </a:r>
            <a:endParaRPr lang="es-ES" sz="1000" b="0" dirty="0">
              <a:latin typeface="Calibri" panose="020F0502020204030204" pitchFamily="34" charset="0"/>
            </a:endParaRPr>
          </a:p>
        </p:txBody>
      </p:sp>
      <p:pic>
        <p:nvPicPr>
          <p:cNvPr id="33" name="Imagen 8"/>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876781" y="1377241"/>
            <a:ext cx="3844800" cy="2232000"/>
          </a:xfrm>
          <a:prstGeom prst="rect">
            <a:avLst/>
          </a:prstGeom>
          <a:noFill/>
          <a:ln>
            <a:noFill/>
          </a:ln>
        </p:spPr>
      </p:pic>
    </p:spTree>
    <p:extLst>
      <p:ext uri="{BB962C8B-B14F-4D97-AF65-F5344CB8AC3E}">
        <p14:creationId xmlns:p14="http://schemas.microsoft.com/office/powerpoint/2010/main" val="1202999425"/>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EGALDAYONE" val="True"/>
  <p:tag name="PITCHBOOKPALETTE" val="3.5"/>
</p:tagLst>
</file>

<file path=ppt/tags/tag2.xml><?xml version="1.0" encoding="utf-8"?>
<p:tagLst xmlns:a="http://schemas.openxmlformats.org/drawingml/2006/main" xmlns:r="http://schemas.openxmlformats.org/officeDocument/2006/relationships" xmlns:p="http://schemas.openxmlformats.org/presentationml/2006/main">
  <p:tag name="LEGALDAYONE" val="True"/>
  <p:tag name="PITCHBOOKPALETTE" val="3.5"/>
</p:tagLst>
</file>

<file path=ppt/theme/theme1.xml><?xml version="1.0" encoding="utf-8"?>
<a:theme xmlns:a="http://schemas.openxmlformats.org/drawingml/2006/main" name="1_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office theme</Template>
  <TotalTime>12142</TotalTime>
  <Words>3654</Words>
  <Application>Microsoft Office PowerPoint</Application>
  <PresentationFormat>Presentación en pantalla (4:3)</PresentationFormat>
  <Paragraphs>406</Paragraphs>
  <Slides>41</Slides>
  <Notes>15</Notes>
  <HiddenSlides>0</HiddenSlides>
  <MMClips>0</MMClips>
  <ScaleCrop>false</ScaleCrop>
  <HeadingPairs>
    <vt:vector size="6" baseType="variant">
      <vt:variant>
        <vt:lpstr>Fuentes usadas</vt:lpstr>
      </vt:variant>
      <vt:variant>
        <vt:i4>10</vt:i4>
      </vt:variant>
      <vt:variant>
        <vt:lpstr>Tema</vt:lpstr>
      </vt:variant>
      <vt:variant>
        <vt:i4>2</vt:i4>
      </vt:variant>
      <vt:variant>
        <vt:lpstr>Títulos de diapositiva</vt:lpstr>
      </vt:variant>
      <vt:variant>
        <vt:i4>41</vt:i4>
      </vt:variant>
    </vt:vector>
  </HeadingPairs>
  <TitlesOfParts>
    <vt:vector size="53" baseType="lpstr">
      <vt:lpstr>ＭＳ Ｐゴシック</vt:lpstr>
      <vt:lpstr>宋体</vt:lpstr>
      <vt:lpstr>Arial</vt:lpstr>
      <vt:lpstr>Arial Narrow</vt:lpstr>
      <vt:lpstr>Book Antiqua</vt:lpstr>
      <vt:lpstr>Calibri</vt:lpstr>
      <vt:lpstr>Calibri Light</vt:lpstr>
      <vt:lpstr>Cambria Math</vt:lpstr>
      <vt:lpstr>Times New Roman</vt:lpstr>
      <vt:lpstr>Wingdings</vt:lpstr>
      <vt:lpstr>1_Tema de Office</vt:lpstr>
      <vt:lpstr>Tema de Office</vt:lpstr>
      <vt:lpstr>Presentación de PowerPoint</vt:lpstr>
      <vt:lpstr>Índice</vt:lpstr>
      <vt:lpstr>I. Marco Macroeconómico Multianual</vt:lpstr>
      <vt:lpstr>Presentación de PowerPoint</vt:lpstr>
      <vt:lpstr>Lineamientos de Política Económica</vt:lpstr>
      <vt:lpstr>Presentación de PowerPoint</vt:lpstr>
      <vt:lpstr>Presentación de PowerPoint</vt:lpstr>
      <vt:lpstr>Presentación de PowerPoint</vt:lpstr>
      <vt:lpstr>Presentación de PowerPoint</vt:lpstr>
      <vt:lpstr>La tendencia de los precios de las materias primas es a la baja y no se descartan periodos de volatilidad</vt:lpstr>
      <vt:lpstr>Presentación de PowerPoint</vt:lpstr>
      <vt:lpstr>Crecimiento sostenido con equilibrios macroeconómicos</vt:lpstr>
      <vt:lpstr>En el 2015, Perú volverá a liderar el crecimiento en la región, dejando atrás los shocks transitorios del año previo</vt:lpstr>
      <vt:lpstr>En el periodo 2016-2018, el Perú crecerá en torno a 5,5%, logrando cerrar la brecha del producto hacia el 2018</vt:lpstr>
      <vt:lpstr>Presentación de PowerPoint</vt:lpstr>
      <vt:lpstr> CUADRO RESUMEN: Resultado Económico del Sector Público No Financiero</vt:lpstr>
      <vt:lpstr>Luego del 2015, el balance fiscal estructural convergerá gradualmente a   -1% del PBI y la deuda se ubicará en 21% del PBI en el 2018</vt:lpstr>
      <vt:lpstr>Medidas tributarias, que permitirán ganar competitividad respecto de la región, tendrán un costo de 0,7% del PBI en el 2015 </vt:lpstr>
      <vt:lpstr>Reducción de Ingresos del Gobierno General se explica por el cambio en el contexto económico</vt:lpstr>
      <vt:lpstr>Ingresos del Gobierno General 2016-2018 aumentarán en una magnitud importante y mayor al promedio de los últimos 10 años</vt:lpstr>
      <vt:lpstr>Presentación de PowerPoint</vt:lpstr>
      <vt:lpstr>En adelante, se irá modulando el gasto público, pero priorizando las metas del gobierno como una mayor inversión por APP´s</vt:lpstr>
      <vt:lpstr>Presentación de PowerPoint</vt:lpstr>
      <vt:lpstr>Presentación de PowerPoint</vt:lpstr>
      <vt:lpstr>Proyecciones fiscales en línea con el nuevo marco macrofiscal – Ley N° 30099 - y el DU N° 002-2015</vt:lpstr>
      <vt:lpstr>Presentación de PowerPoint</vt:lpstr>
      <vt:lpstr>El Perú es vulnerable a choques y, actualmente existen diversos factores de riesgo</vt:lpstr>
      <vt:lpstr>Escenarios de riesgos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y el MMM </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DPF</dc:creator>
  <cp:lastModifiedBy>MANAGER1</cp:lastModifiedBy>
  <cp:revision>1136</cp:revision>
  <cp:lastPrinted>2015-04-27T22:17:09Z</cp:lastPrinted>
  <dcterms:created xsi:type="dcterms:W3CDTF">2014-09-26T01:33:34Z</dcterms:created>
  <dcterms:modified xsi:type="dcterms:W3CDTF">2015-06-01T14:03:23Z</dcterms:modified>
</cp:coreProperties>
</file>