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10" r:id="rId2"/>
  </p:sldMasterIdLst>
  <p:notesMasterIdLst>
    <p:notesMasterId r:id="rId20"/>
  </p:notesMasterIdLst>
  <p:handoutMasterIdLst>
    <p:handoutMasterId r:id="rId21"/>
  </p:handoutMasterIdLst>
  <p:sldIdLst>
    <p:sldId id="785" r:id="rId3"/>
    <p:sldId id="834" r:id="rId4"/>
    <p:sldId id="847" r:id="rId5"/>
    <p:sldId id="848" r:id="rId6"/>
    <p:sldId id="715" r:id="rId7"/>
    <p:sldId id="849" r:id="rId8"/>
    <p:sldId id="837" r:id="rId9"/>
    <p:sldId id="838" r:id="rId10"/>
    <p:sldId id="839" r:id="rId11"/>
    <p:sldId id="840" r:id="rId12"/>
    <p:sldId id="841" r:id="rId13"/>
    <p:sldId id="842" r:id="rId14"/>
    <p:sldId id="843" r:id="rId15"/>
    <p:sldId id="844" r:id="rId16"/>
    <p:sldId id="845" r:id="rId17"/>
    <p:sldId id="846" r:id="rId18"/>
    <p:sldId id="801" r:id="rId19"/>
  </p:sldIdLst>
  <p:sldSz cx="9144000" cy="6858000" type="screen4x3"/>
  <p:notesSz cx="6735763" cy="9866313"/>
  <p:defaultTextStyle>
    <a:defPPr>
      <a:defRPr lang="es-ES"/>
    </a:defPPr>
    <a:lvl1pPr algn="l" rtl="0" fontAlgn="base">
      <a:spcBef>
        <a:spcPct val="0"/>
      </a:spcBef>
      <a:spcAft>
        <a:spcPct val="0"/>
      </a:spcAft>
      <a:defRPr sz="1700" kern="1200">
        <a:solidFill>
          <a:schemeClr val="tx1"/>
        </a:solidFill>
        <a:latin typeface="Arial" charset="0"/>
        <a:ea typeface="+mn-ea"/>
        <a:cs typeface="+mn-cs"/>
      </a:defRPr>
    </a:lvl1pPr>
    <a:lvl2pPr marL="457200" algn="l" rtl="0" fontAlgn="base">
      <a:spcBef>
        <a:spcPct val="0"/>
      </a:spcBef>
      <a:spcAft>
        <a:spcPct val="0"/>
      </a:spcAft>
      <a:defRPr sz="1700" kern="1200">
        <a:solidFill>
          <a:schemeClr val="tx1"/>
        </a:solidFill>
        <a:latin typeface="Arial" charset="0"/>
        <a:ea typeface="+mn-ea"/>
        <a:cs typeface="+mn-cs"/>
      </a:defRPr>
    </a:lvl2pPr>
    <a:lvl3pPr marL="914400" algn="l" rtl="0" fontAlgn="base">
      <a:spcBef>
        <a:spcPct val="0"/>
      </a:spcBef>
      <a:spcAft>
        <a:spcPct val="0"/>
      </a:spcAft>
      <a:defRPr sz="1700" kern="1200">
        <a:solidFill>
          <a:schemeClr val="tx1"/>
        </a:solidFill>
        <a:latin typeface="Arial" charset="0"/>
        <a:ea typeface="+mn-ea"/>
        <a:cs typeface="+mn-cs"/>
      </a:defRPr>
    </a:lvl3pPr>
    <a:lvl4pPr marL="1371600" algn="l" rtl="0" fontAlgn="base">
      <a:spcBef>
        <a:spcPct val="0"/>
      </a:spcBef>
      <a:spcAft>
        <a:spcPct val="0"/>
      </a:spcAft>
      <a:defRPr sz="1700" kern="1200">
        <a:solidFill>
          <a:schemeClr val="tx1"/>
        </a:solidFill>
        <a:latin typeface="Arial" charset="0"/>
        <a:ea typeface="+mn-ea"/>
        <a:cs typeface="+mn-cs"/>
      </a:defRPr>
    </a:lvl4pPr>
    <a:lvl5pPr marL="1828800" algn="l" rtl="0" fontAlgn="base">
      <a:spcBef>
        <a:spcPct val="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ección predeterminada" id="{DEC61280-93C4-484C-8309-9CCE6F0BEC5E}">
          <p14:sldIdLst>
            <p14:sldId id="785"/>
            <p14:sldId id="834"/>
            <p14:sldId id="847"/>
            <p14:sldId id="848"/>
            <p14:sldId id="715"/>
            <p14:sldId id="849"/>
            <p14:sldId id="837"/>
            <p14:sldId id="838"/>
            <p14:sldId id="839"/>
            <p14:sldId id="840"/>
            <p14:sldId id="841"/>
            <p14:sldId id="842"/>
            <p14:sldId id="843"/>
            <p14:sldId id="844"/>
            <p14:sldId id="845"/>
            <p14:sldId id="846"/>
            <p14:sldId id="80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82B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0" autoAdjust="0"/>
    <p:restoredTop sz="95501" autoAdjust="0"/>
  </p:normalViewPr>
  <p:slideViewPr>
    <p:cSldViewPr>
      <p:cViewPr>
        <p:scale>
          <a:sx n="77" d="100"/>
          <a:sy n="77" d="100"/>
        </p:scale>
        <p:origin x="-1266" y="-54"/>
      </p:cViewPr>
      <p:guideLst>
        <p:guide orient="horz" pos="2160"/>
        <p:guide pos="2880"/>
      </p:guideLst>
    </p:cSldViewPr>
  </p:slideViewPr>
  <p:outlineViewPr>
    <p:cViewPr>
      <p:scale>
        <a:sx n="33" d="100"/>
        <a:sy n="33" d="100"/>
      </p:scale>
      <p:origin x="0" y="-418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0A743A-934C-491F-B6A8-CF72227570D4}" type="doc">
      <dgm:prSet loTypeId="urn:microsoft.com/office/officeart/2005/8/layout/cycle8" loCatId="cycle" qsTypeId="urn:microsoft.com/office/officeart/2005/8/quickstyle/simple1" qsCatId="simple" csTypeId="urn:microsoft.com/office/officeart/2005/8/colors/accent1_2" csCatId="accent1" phldr="1"/>
      <dgm:spPr/>
    </dgm:pt>
    <dgm:pt modelId="{B4ED9A96-9327-438F-90A4-C9EF6419D2DF}">
      <dgm:prSet phldrT="[Texto]" custT="1">
        <dgm:style>
          <a:lnRef idx="3">
            <a:schemeClr val="lt1"/>
          </a:lnRef>
          <a:fillRef idx="1">
            <a:schemeClr val="accent2"/>
          </a:fillRef>
          <a:effectRef idx="1">
            <a:schemeClr val="accent2"/>
          </a:effectRef>
          <a:fontRef idx="minor">
            <a:schemeClr val="lt1"/>
          </a:fontRef>
        </dgm:style>
      </dgm:prSet>
      <dgm:spPr>
        <a:solidFill>
          <a:schemeClr val="bg1">
            <a:lumMod val="85000"/>
          </a:schemeClr>
        </a:solidFill>
        <a:ln>
          <a:solidFill>
            <a:schemeClr val="bg1"/>
          </a:solidFill>
        </a:ln>
      </dgm:spPr>
      <dgm:t>
        <a:bodyPr/>
        <a:lstStyle/>
        <a:p>
          <a:r>
            <a:rPr lang="es-ES" sz="1200" b="1" i="1" dirty="0" smtClean="0">
              <a:solidFill>
                <a:srgbClr val="0000FF"/>
              </a:solidFill>
              <a:effectLst>
                <a:outerShdw blurRad="38100" dist="38100" dir="2700000" algn="tl">
                  <a:srgbClr val="000000">
                    <a:alpha val="43137"/>
                  </a:srgbClr>
                </a:outerShdw>
              </a:effectLst>
            </a:rPr>
            <a:t>PROGRAMACIÓN</a:t>
          </a:r>
          <a:endParaRPr lang="es-ES" sz="1200" b="1" i="1" dirty="0">
            <a:solidFill>
              <a:srgbClr val="0000FF"/>
            </a:solidFill>
            <a:effectLst>
              <a:outerShdw blurRad="38100" dist="38100" dir="2700000" algn="tl">
                <a:srgbClr val="000000">
                  <a:alpha val="43137"/>
                </a:srgbClr>
              </a:outerShdw>
            </a:effectLst>
          </a:endParaRPr>
        </a:p>
      </dgm:t>
    </dgm:pt>
    <dgm:pt modelId="{C6F06A82-C6DA-4F3D-AB65-302A2F7110F2}" type="parTrans" cxnId="{98CD4589-0FE6-44BF-8476-EEA7E3D19FDD}">
      <dgm:prSet/>
      <dgm:spPr/>
      <dgm:t>
        <a:bodyPr/>
        <a:lstStyle/>
        <a:p>
          <a:endParaRPr lang="es-ES" sz="1400"/>
        </a:p>
      </dgm:t>
    </dgm:pt>
    <dgm:pt modelId="{C396FB55-0DD3-43E0-976A-9117AC0A295E}" type="sibTrans" cxnId="{98CD4589-0FE6-44BF-8476-EEA7E3D19FDD}">
      <dgm:prSet/>
      <dgm:spPr/>
      <dgm:t>
        <a:bodyPr/>
        <a:lstStyle/>
        <a:p>
          <a:endParaRPr lang="es-ES" sz="1400"/>
        </a:p>
      </dgm:t>
    </dgm:pt>
    <dgm:pt modelId="{5925B47A-8E11-4DA6-8B27-C27BF4D38CA7}">
      <dgm:prSet phldrT="[Texto]" custT="1">
        <dgm:style>
          <a:lnRef idx="1">
            <a:schemeClr val="accent4"/>
          </a:lnRef>
          <a:fillRef idx="3">
            <a:schemeClr val="accent4"/>
          </a:fillRef>
          <a:effectRef idx="2">
            <a:schemeClr val="accent4"/>
          </a:effectRef>
          <a:fontRef idx="minor">
            <a:schemeClr val="lt1"/>
          </a:fontRef>
        </dgm:style>
      </dgm:prSet>
      <dgm:spPr>
        <a:solidFill>
          <a:schemeClr val="bg2">
            <a:lumMod val="75000"/>
          </a:schemeClr>
        </a:solidFill>
        <a:ln>
          <a:solidFill>
            <a:schemeClr val="bg1"/>
          </a:solidFill>
        </a:ln>
      </dgm:spPr>
      <dgm:t>
        <a:bodyPr/>
        <a:lstStyle/>
        <a:p>
          <a:r>
            <a:rPr lang="es-ES" sz="1200" b="1" i="1" dirty="0" smtClean="0">
              <a:solidFill>
                <a:srgbClr val="0000FF"/>
              </a:solidFill>
              <a:effectLst>
                <a:outerShdw blurRad="38100" dist="38100" dir="2700000" algn="tl">
                  <a:srgbClr val="000000">
                    <a:alpha val="43137"/>
                  </a:srgbClr>
                </a:outerShdw>
              </a:effectLst>
            </a:rPr>
            <a:t>EJECUCIÓN</a:t>
          </a:r>
          <a:endParaRPr lang="es-ES" sz="1200" b="1" i="1" dirty="0">
            <a:solidFill>
              <a:srgbClr val="0000FF"/>
            </a:solidFill>
            <a:effectLst>
              <a:outerShdw blurRad="38100" dist="38100" dir="2700000" algn="tl">
                <a:srgbClr val="000000">
                  <a:alpha val="43137"/>
                </a:srgbClr>
              </a:outerShdw>
            </a:effectLst>
          </a:endParaRPr>
        </a:p>
      </dgm:t>
    </dgm:pt>
    <dgm:pt modelId="{D1F0B9E3-5107-48B5-8784-83B12FB022A5}" type="parTrans" cxnId="{2B38BEF0-93C1-4DAB-A514-175DAB1BD2D9}">
      <dgm:prSet/>
      <dgm:spPr/>
      <dgm:t>
        <a:bodyPr/>
        <a:lstStyle/>
        <a:p>
          <a:endParaRPr lang="es-ES" sz="1400"/>
        </a:p>
      </dgm:t>
    </dgm:pt>
    <dgm:pt modelId="{A73D7942-118A-4757-9975-793DB91FCBDC}" type="sibTrans" cxnId="{2B38BEF0-93C1-4DAB-A514-175DAB1BD2D9}">
      <dgm:prSet/>
      <dgm:spPr/>
      <dgm:t>
        <a:bodyPr/>
        <a:lstStyle/>
        <a:p>
          <a:endParaRPr lang="es-ES" sz="1400"/>
        </a:p>
      </dgm:t>
    </dgm:pt>
    <dgm:pt modelId="{6AE0194A-D9AF-44AB-8D8A-DCDD011137F0}">
      <dgm:prSet phldrT="[Texto]" custT="1">
        <dgm:style>
          <a:lnRef idx="1">
            <a:schemeClr val="accent6"/>
          </a:lnRef>
          <a:fillRef idx="3">
            <a:schemeClr val="accent6"/>
          </a:fillRef>
          <a:effectRef idx="2">
            <a:schemeClr val="accent6"/>
          </a:effectRef>
          <a:fontRef idx="minor">
            <a:schemeClr val="lt1"/>
          </a:fontRef>
        </dgm:style>
      </dgm:prSet>
      <dgm:spPr>
        <a:solidFill>
          <a:schemeClr val="bg2">
            <a:lumMod val="50000"/>
          </a:schemeClr>
        </a:solidFill>
        <a:ln>
          <a:solidFill>
            <a:schemeClr val="bg1"/>
          </a:solidFill>
        </a:ln>
      </dgm:spPr>
      <dgm:t>
        <a:bodyPr/>
        <a:lstStyle/>
        <a:p>
          <a:r>
            <a:rPr lang="es-ES" sz="1200" b="1" i="1" dirty="0" smtClean="0">
              <a:solidFill>
                <a:srgbClr val="0000FF"/>
              </a:solidFill>
              <a:effectLst>
                <a:outerShdw blurRad="38100" dist="38100" dir="2700000" algn="tl">
                  <a:srgbClr val="000000">
                    <a:alpha val="43137"/>
                  </a:srgbClr>
                </a:outerShdw>
              </a:effectLst>
            </a:rPr>
            <a:t>EVALUACIÓN</a:t>
          </a:r>
          <a:endParaRPr lang="es-ES" sz="1200" b="1" i="1" dirty="0">
            <a:solidFill>
              <a:srgbClr val="0000FF"/>
            </a:solidFill>
            <a:effectLst>
              <a:outerShdw blurRad="38100" dist="38100" dir="2700000" algn="tl">
                <a:srgbClr val="000000">
                  <a:alpha val="43137"/>
                </a:srgbClr>
              </a:outerShdw>
            </a:effectLst>
          </a:endParaRPr>
        </a:p>
      </dgm:t>
    </dgm:pt>
    <dgm:pt modelId="{67D0E0FA-7AD2-44D2-9775-F49734FB3855}" type="parTrans" cxnId="{E4444767-CA2D-4F6F-846A-74A038C8F435}">
      <dgm:prSet/>
      <dgm:spPr/>
      <dgm:t>
        <a:bodyPr/>
        <a:lstStyle/>
        <a:p>
          <a:endParaRPr lang="es-ES" sz="1400"/>
        </a:p>
      </dgm:t>
    </dgm:pt>
    <dgm:pt modelId="{66860ECE-2BDA-4316-866D-E193D7792E3F}" type="sibTrans" cxnId="{E4444767-CA2D-4F6F-846A-74A038C8F435}">
      <dgm:prSet/>
      <dgm:spPr/>
      <dgm:t>
        <a:bodyPr/>
        <a:lstStyle/>
        <a:p>
          <a:endParaRPr lang="es-ES" sz="1400"/>
        </a:p>
      </dgm:t>
    </dgm:pt>
    <dgm:pt modelId="{8D6D8CCE-1979-41E9-A4A9-D5B1622B1831}">
      <dgm:prSet custT="1">
        <dgm:style>
          <a:lnRef idx="2">
            <a:schemeClr val="accent3">
              <a:shade val="50000"/>
            </a:schemeClr>
          </a:lnRef>
          <a:fillRef idx="1">
            <a:schemeClr val="accent3"/>
          </a:fillRef>
          <a:effectRef idx="0">
            <a:schemeClr val="accent3"/>
          </a:effectRef>
          <a:fontRef idx="minor">
            <a:schemeClr val="lt1"/>
          </a:fontRef>
        </dgm:style>
      </dgm:prSet>
      <dgm:spPr>
        <a:solidFill>
          <a:schemeClr val="bg1">
            <a:lumMod val="50000"/>
          </a:schemeClr>
        </a:solidFill>
        <a:ln>
          <a:solidFill>
            <a:schemeClr val="bg1"/>
          </a:solidFill>
        </a:ln>
      </dgm:spPr>
      <dgm:t>
        <a:bodyPr/>
        <a:lstStyle/>
        <a:p>
          <a:r>
            <a:rPr lang="es-ES" sz="1200" b="1" i="1" dirty="0" smtClean="0">
              <a:solidFill>
                <a:srgbClr val="0000FF"/>
              </a:solidFill>
              <a:effectLst>
                <a:outerShdw blurRad="38100" dist="38100" dir="2700000" algn="tl">
                  <a:srgbClr val="000000">
                    <a:alpha val="43137"/>
                  </a:srgbClr>
                </a:outerShdw>
              </a:effectLst>
            </a:rPr>
            <a:t>APROBACIÓN</a:t>
          </a:r>
          <a:endParaRPr lang="es-ES" sz="1200" b="1" i="1" dirty="0">
            <a:solidFill>
              <a:srgbClr val="0000FF"/>
            </a:solidFill>
            <a:effectLst>
              <a:outerShdw blurRad="38100" dist="38100" dir="2700000" algn="tl">
                <a:srgbClr val="000000">
                  <a:alpha val="43137"/>
                </a:srgbClr>
              </a:outerShdw>
            </a:effectLst>
          </a:endParaRPr>
        </a:p>
      </dgm:t>
    </dgm:pt>
    <dgm:pt modelId="{6ABBA258-B863-4450-80C2-E5D1569825CA}" type="parTrans" cxnId="{7CE1D601-484B-4C2F-BF58-CA6B7888EBC5}">
      <dgm:prSet/>
      <dgm:spPr/>
      <dgm:t>
        <a:bodyPr/>
        <a:lstStyle/>
        <a:p>
          <a:endParaRPr lang="es-ES" sz="1400"/>
        </a:p>
      </dgm:t>
    </dgm:pt>
    <dgm:pt modelId="{9D09F712-135D-4302-AD53-97C7BFB468B5}" type="sibTrans" cxnId="{7CE1D601-484B-4C2F-BF58-CA6B7888EBC5}">
      <dgm:prSet/>
      <dgm:spPr/>
      <dgm:t>
        <a:bodyPr/>
        <a:lstStyle/>
        <a:p>
          <a:endParaRPr lang="es-ES" sz="1400"/>
        </a:p>
      </dgm:t>
    </dgm:pt>
    <dgm:pt modelId="{EC19A3FA-22A5-4B22-8505-7585CE436A17}">
      <dgm:prSet custT="1"/>
      <dgm:spPr>
        <a:solidFill>
          <a:schemeClr val="bg1">
            <a:lumMod val="65000"/>
          </a:schemeClr>
        </a:solidFill>
        <a:ln>
          <a:solidFill>
            <a:schemeClr val="bg1"/>
          </a:solidFill>
        </a:ln>
      </dgm:spPr>
      <dgm:t>
        <a:bodyPr/>
        <a:lstStyle/>
        <a:p>
          <a:r>
            <a:rPr lang="es-ES" sz="1200" b="1" i="1" dirty="0" smtClean="0">
              <a:solidFill>
                <a:srgbClr val="0000FF"/>
              </a:solidFill>
              <a:effectLst>
                <a:outerShdw blurRad="38100" dist="38100" dir="2700000" algn="tl">
                  <a:srgbClr val="000000">
                    <a:alpha val="43137"/>
                  </a:srgbClr>
                </a:outerShdw>
              </a:effectLst>
            </a:rPr>
            <a:t>FORMULACIÓN</a:t>
          </a:r>
          <a:endParaRPr lang="es-ES" sz="1200" b="1" i="1" dirty="0">
            <a:solidFill>
              <a:srgbClr val="0000FF"/>
            </a:solidFill>
            <a:effectLst>
              <a:outerShdw blurRad="38100" dist="38100" dir="2700000" algn="tl">
                <a:srgbClr val="000000">
                  <a:alpha val="43137"/>
                </a:srgbClr>
              </a:outerShdw>
            </a:effectLst>
          </a:endParaRPr>
        </a:p>
      </dgm:t>
    </dgm:pt>
    <dgm:pt modelId="{68377F80-05BE-49E9-8080-972065DEE576}" type="parTrans" cxnId="{4E42A60D-D0BC-4B44-8D59-0A4A2B7EEC41}">
      <dgm:prSet/>
      <dgm:spPr/>
      <dgm:t>
        <a:bodyPr/>
        <a:lstStyle/>
        <a:p>
          <a:endParaRPr lang="es-ES" sz="1400"/>
        </a:p>
      </dgm:t>
    </dgm:pt>
    <dgm:pt modelId="{85637ACA-4BE4-43CC-B885-5639D6D549C7}" type="sibTrans" cxnId="{4E42A60D-D0BC-4B44-8D59-0A4A2B7EEC41}">
      <dgm:prSet/>
      <dgm:spPr/>
      <dgm:t>
        <a:bodyPr/>
        <a:lstStyle/>
        <a:p>
          <a:endParaRPr lang="es-ES" sz="1400"/>
        </a:p>
      </dgm:t>
    </dgm:pt>
    <dgm:pt modelId="{D1B87707-977C-415A-B287-38419AF5B209}" type="pres">
      <dgm:prSet presAssocID="{580A743A-934C-491F-B6A8-CF72227570D4}" presName="compositeShape" presStyleCnt="0">
        <dgm:presLayoutVars>
          <dgm:chMax val="7"/>
          <dgm:dir/>
          <dgm:resizeHandles val="exact"/>
        </dgm:presLayoutVars>
      </dgm:prSet>
      <dgm:spPr/>
    </dgm:pt>
    <dgm:pt modelId="{D991301E-C7C0-41EE-88B5-65797B5E6949}" type="pres">
      <dgm:prSet presAssocID="{580A743A-934C-491F-B6A8-CF72227570D4}" presName="wedge1" presStyleLbl="node1" presStyleIdx="0" presStyleCnt="5"/>
      <dgm:spPr/>
      <dgm:t>
        <a:bodyPr/>
        <a:lstStyle/>
        <a:p>
          <a:endParaRPr lang="es-ES"/>
        </a:p>
      </dgm:t>
    </dgm:pt>
    <dgm:pt modelId="{4052B97B-8CF0-4877-BE1F-E22A6FD26399}" type="pres">
      <dgm:prSet presAssocID="{580A743A-934C-491F-B6A8-CF72227570D4}" presName="dummy1a" presStyleCnt="0"/>
      <dgm:spPr/>
    </dgm:pt>
    <dgm:pt modelId="{C0D1241F-4129-4927-86A5-69C245259CB5}" type="pres">
      <dgm:prSet presAssocID="{580A743A-934C-491F-B6A8-CF72227570D4}" presName="dummy1b" presStyleCnt="0"/>
      <dgm:spPr/>
    </dgm:pt>
    <dgm:pt modelId="{5211F46B-9EAE-4EAF-8086-931F91695C65}" type="pres">
      <dgm:prSet presAssocID="{580A743A-934C-491F-B6A8-CF72227570D4}" presName="wedge1Tx" presStyleLbl="node1" presStyleIdx="0" presStyleCnt="5">
        <dgm:presLayoutVars>
          <dgm:chMax val="0"/>
          <dgm:chPref val="0"/>
          <dgm:bulletEnabled val="1"/>
        </dgm:presLayoutVars>
      </dgm:prSet>
      <dgm:spPr/>
      <dgm:t>
        <a:bodyPr/>
        <a:lstStyle/>
        <a:p>
          <a:endParaRPr lang="es-ES"/>
        </a:p>
      </dgm:t>
    </dgm:pt>
    <dgm:pt modelId="{E31FF14E-1617-4857-846A-B396AEB49807}" type="pres">
      <dgm:prSet presAssocID="{580A743A-934C-491F-B6A8-CF72227570D4}" presName="wedge2" presStyleLbl="node1" presStyleIdx="1" presStyleCnt="5"/>
      <dgm:spPr/>
      <dgm:t>
        <a:bodyPr/>
        <a:lstStyle/>
        <a:p>
          <a:endParaRPr lang="es-ES"/>
        </a:p>
      </dgm:t>
    </dgm:pt>
    <dgm:pt modelId="{8BF0AD4C-8D2A-4617-9774-106A8A69C1F9}" type="pres">
      <dgm:prSet presAssocID="{580A743A-934C-491F-B6A8-CF72227570D4}" presName="dummy2a" presStyleCnt="0"/>
      <dgm:spPr/>
    </dgm:pt>
    <dgm:pt modelId="{1E85F815-4231-4154-94F3-C2146D808449}" type="pres">
      <dgm:prSet presAssocID="{580A743A-934C-491F-B6A8-CF72227570D4}" presName="dummy2b" presStyleCnt="0"/>
      <dgm:spPr/>
    </dgm:pt>
    <dgm:pt modelId="{2EDEFF78-F7A9-445E-BBEC-60C086838395}" type="pres">
      <dgm:prSet presAssocID="{580A743A-934C-491F-B6A8-CF72227570D4}" presName="wedge2Tx" presStyleLbl="node1" presStyleIdx="1" presStyleCnt="5">
        <dgm:presLayoutVars>
          <dgm:chMax val="0"/>
          <dgm:chPref val="0"/>
          <dgm:bulletEnabled val="1"/>
        </dgm:presLayoutVars>
      </dgm:prSet>
      <dgm:spPr/>
      <dgm:t>
        <a:bodyPr/>
        <a:lstStyle/>
        <a:p>
          <a:endParaRPr lang="es-ES"/>
        </a:p>
      </dgm:t>
    </dgm:pt>
    <dgm:pt modelId="{EFE1A4AC-D3BD-4A4E-980C-596BCDD2C934}" type="pres">
      <dgm:prSet presAssocID="{580A743A-934C-491F-B6A8-CF72227570D4}" presName="wedge3" presStyleLbl="node1" presStyleIdx="2" presStyleCnt="5"/>
      <dgm:spPr/>
      <dgm:t>
        <a:bodyPr/>
        <a:lstStyle/>
        <a:p>
          <a:endParaRPr lang="es-ES"/>
        </a:p>
      </dgm:t>
    </dgm:pt>
    <dgm:pt modelId="{5C0B557E-A555-4EC7-B79E-6698F9EAEBB8}" type="pres">
      <dgm:prSet presAssocID="{580A743A-934C-491F-B6A8-CF72227570D4}" presName="dummy3a" presStyleCnt="0"/>
      <dgm:spPr/>
    </dgm:pt>
    <dgm:pt modelId="{D3C08588-1CA9-4412-B4ED-398CE1BE6D2A}" type="pres">
      <dgm:prSet presAssocID="{580A743A-934C-491F-B6A8-CF72227570D4}" presName="dummy3b" presStyleCnt="0"/>
      <dgm:spPr/>
    </dgm:pt>
    <dgm:pt modelId="{50DDE876-BB55-4353-84F2-5983F8744362}" type="pres">
      <dgm:prSet presAssocID="{580A743A-934C-491F-B6A8-CF72227570D4}" presName="wedge3Tx" presStyleLbl="node1" presStyleIdx="2" presStyleCnt="5">
        <dgm:presLayoutVars>
          <dgm:chMax val="0"/>
          <dgm:chPref val="0"/>
          <dgm:bulletEnabled val="1"/>
        </dgm:presLayoutVars>
      </dgm:prSet>
      <dgm:spPr/>
      <dgm:t>
        <a:bodyPr/>
        <a:lstStyle/>
        <a:p>
          <a:endParaRPr lang="es-ES"/>
        </a:p>
      </dgm:t>
    </dgm:pt>
    <dgm:pt modelId="{CF61D327-4FA3-47F2-A59C-AAE089CA95A7}" type="pres">
      <dgm:prSet presAssocID="{580A743A-934C-491F-B6A8-CF72227570D4}" presName="wedge4" presStyleLbl="node1" presStyleIdx="3" presStyleCnt="5"/>
      <dgm:spPr/>
      <dgm:t>
        <a:bodyPr/>
        <a:lstStyle/>
        <a:p>
          <a:endParaRPr lang="es-ES"/>
        </a:p>
      </dgm:t>
    </dgm:pt>
    <dgm:pt modelId="{2809CD22-2E2A-4F09-A9B7-405A388008B8}" type="pres">
      <dgm:prSet presAssocID="{580A743A-934C-491F-B6A8-CF72227570D4}" presName="dummy4a" presStyleCnt="0"/>
      <dgm:spPr/>
    </dgm:pt>
    <dgm:pt modelId="{57704C6B-18E2-4273-A57B-BD2DC3210A23}" type="pres">
      <dgm:prSet presAssocID="{580A743A-934C-491F-B6A8-CF72227570D4}" presName="dummy4b" presStyleCnt="0"/>
      <dgm:spPr/>
    </dgm:pt>
    <dgm:pt modelId="{6643C77C-0A45-4935-BCF8-765C39953E30}" type="pres">
      <dgm:prSet presAssocID="{580A743A-934C-491F-B6A8-CF72227570D4}" presName="wedge4Tx" presStyleLbl="node1" presStyleIdx="3" presStyleCnt="5">
        <dgm:presLayoutVars>
          <dgm:chMax val="0"/>
          <dgm:chPref val="0"/>
          <dgm:bulletEnabled val="1"/>
        </dgm:presLayoutVars>
      </dgm:prSet>
      <dgm:spPr/>
      <dgm:t>
        <a:bodyPr/>
        <a:lstStyle/>
        <a:p>
          <a:endParaRPr lang="es-ES"/>
        </a:p>
      </dgm:t>
    </dgm:pt>
    <dgm:pt modelId="{0651B4A7-DF07-4E1F-9AC5-D66A4FF0B2DE}" type="pres">
      <dgm:prSet presAssocID="{580A743A-934C-491F-B6A8-CF72227570D4}" presName="wedge5" presStyleLbl="node1" presStyleIdx="4" presStyleCnt="5"/>
      <dgm:spPr/>
      <dgm:t>
        <a:bodyPr/>
        <a:lstStyle/>
        <a:p>
          <a:endParaRPr lang="es-ES"/>
        </a:p>
      </dgm:t>
    </dgm:pt>
    <dgm:pt modelId="{AAAB0FFE-EFE5-4499-A124-D1D5C6E33534}" type="pres">
      <dgm:prSet presAssocID="{580A743A-934C-491F-B6A8-CF72227570D4}" presName="dummy5a" presStyleCnt="0"/>
      <dgm:spPr/>
    </dgm:pt>
    <dgm:pt modelId="{49D530E5-14BF-4940-B5C1-1F4E760E2700}" type="pres">
      <dgm:prSet presAssocID="{580A743A-934C-491F-B6A8-CF72227570D4}" presName="dummy5b" presStyleCnt="0"/>
      <dgm:spPr/>
    </dgm:pt>
    <dgm:pt modelId="{250BD04E-7CCD-41F6-A58C-ECC8DFA0829A}" type="pres">
      <dgm:prSet presAssocID="{580A743A-934C-491F-B6A8-CF72227570D4}" presName="wedge5Tx" presStyleLbl="node1" presStyleIdx="4" presStyleCnt="5">
        <dgm:presLayoutVars>
          <dgm:chMax val="0"/>
          <dgm:chPref val="0"/>
          <dgm:bulletEnabled val="1"/>
        </dgm:presLayoutVars>
      </dgm:prSet>
      <dgm:spPr/>
      <dgm:t>
        <a:bodyPr/>
        <a:lstStyle/>
        <a:p>
          <a:endParaRPr lang="es-ES"/>
        </a:p>
      </dgm:t>
    </dgm:pt>
    <dgm:pt modelId="{45A3DFFF-5353-4C4E-8A35-8B13DBC5FBA0}" type="pres">
      <dgm:prSet presAssocID="{C396FB55-0DD3-43E0-976A-9117AC0A295E}" presName="arrowWedge1" presStyleLbl="fgSibTrans2D1" presStyleIdx="0" presStyleCnt="5"/>
      <dgm:spPr>
        <a:solidFill>
          <a:schemeClr val="accent2"/>
        </a:solidFill>
        <a:effectLst>
          <a:outerShdw blurRad="50800" dist="38100" dir="2700000" algn="tl" rotWithShape="0">
            <a:prstClr val="black">
              <a:alpha val="40000"/>
            </a:prstClr>
          </a:outerShdw>
        </a:effectLst>
      </dgm:spPr>
    </dgm:pt>
    <dgm:pt modelId="{52E52B91-697B-45E3-BD7B-EE00863C9CF1}" type="pres">
      <dgm:prSet presAssocID="{85637ACA-4BE4-43CC-B885-5639D6D549C7}" presName="arrowWedge2" presStyleLbl="fgSibTrans2D1" presStyleIdx="1" presStyleCnt="5"/>
      <dgm:spPr>
        <a:solidFill>
          <a:schemeClr val="accent2"/>
        </a:solidFill>
      </dgm:spPr>
    </dgm:pt>
    <dgm:pt modelId="{CD5CC465-E25B-4B4D-9B58-51F7AB0ED2D2}" type="pres">
      <dgm:prSet presAssocID="{9D09F712-135D-4302-AD53-97C7BFB468B5}" presName="arrowWedge3" presStyleLbl="fgSibTrans2D1" presStyleIdx="2" presStyleCnt="5"/>
      <dgm:spPr>
        <a:solidFill>
          <a:schemeClr val="accent2"/>
        </a:solidFill>
      </dgm:spPr>
    </dgm:pt>
    <dgm:pt modelId="{02844BCF-69ED-4243-9343-668C3FEDA367}" type="pres">
      <dgm:prSet presAssocID="{A73D7942-118A-4757-9975-793DB91FCBDC}" presName="arrowWedge4" presStyleLbl="fgSibTrans2D1" presStyleIdx="3" presStyleCnt="5"/>
      <dgm:spPr>
        <a:solidFill>
          <a:schemeClr val="accent2"/>
        </a:solidFill>
      </dgm:spPr>
    </dgm:pt>
    <dgm:pt modelId="{DFA19F0B-E9C2-480A-B58E-80933DF97FBC}" type="pres">
      <dgm:prSet presAssocID="{66860ECE-2BDA-4316-866D-E193D7792E3F}" presName="arrowWedge5" presStyleLbl="fgSibTrans2D1" presStyleIdx="4" presStyleCnt="5"/>
      <dgm:spPr>
        <a:solidFill>
          <a:schemeClr val="accent2"/>
        </a:solidFill>
      </dgm:spPr>
    </dgm:pt>
  </dgm:ptLst>
  <dgm:cxnLst>
    <dgm:cxn modelId="{4E42A60D-D0BC-4B44-8D59-0A4A2B7EEC41}" srcId="{580A743A-934C-491F-B6A8-CF72227570D4}" destId="{EC19A3FA-22A5-4B22-8505-7585CE436A17}" srcOrd="1" destOrd="0" parTransId="{68377F80-05BE-49E9-8080-972065DEE576}" sibTransId="{85637ACA-4BE4-43CC-B885-5639D6D549C7}"/>
    <dgm:cxn modelId="{193A5BEB-E35E-471D-B126-7CF4A6689821}" type="presOf" srcId="{EC19A3FA-22A5-4B22-8505-7585CE436A17}" destId="{E31FF14E-1617-4857-846A-B396AEB49807}" srcOrd="0" destOrd="0" presId="urn:microsoft.com/office/officeart/2005/8/layout/cycle8"/>
    <dgm:cxn modelId="{2F5C76B6-6DCB-46F2-9220-26B853B534A7}" type="presOf" srcId="{6AE0194A-D9AF-44AB-8D8A-DCDD011137F0}" destId="{0651B4A7-DF07-4E1F-9AC5-D66A4FF0B2DE}" srcOrd="0" destOrd="0" presId="urn:microsoft.com/office/officeart/2005/8/layout/cycle8"/>
    <dgm:cxn modelId="{94DA0E7B-F983-4DFB-9AB7-34E20B4817CF}" type="presOf" srcId="{8D6D8CCE-1979-41E9-A4A9-D5B1622B1831}" destId="{50DDE876-BB55-4353-84F2-5983F8744362}" srcOrd="1" destOrd="0" presId="urn:microsoft.com/office/officeart/2005/8/layout/cycle8"/>
    <dgm:cxn modelId="{41C369F6-30E3-46D6-84B6-2098AF524AE0}" type="presOf" srcId="{B4ED9A96-9327-438F-90A4-C9EF6419D2DF}" destId="{5211F46B-9EAE-4EAF-8086-931F91695C65}" srcOrd="1" destOrd="0" presId="urn:microsoft.com/office/officeart/2005/8/layout/cycle8"/>
    <dgm:cxn modelId="{7CE1D601-484B-4C2F-BF58-CA6B7888EBC5}" srcId="{580A743A-934C-491F-B6A8-CF72227570D4}" destId="{8D6D8CCE-1979-41E9-A4A9-D5B1622B1831}" srcOrd="2" destOrd="0" parTransId="{6ABBA258-B863-4450-80C2-E5D1569825CA}" sibTransId="{9D09F712-135D-4302-AD53-97C7BFB468B5}"/>
    <dgm:cxn modelId="{B5118ECC-F52D-4AA1-8505-90D9C102D53D}" type="presOf" srcId="{6AE0194A-D9AF-44AB-8D8A-DCDD011137F0}" destId="{250BD04E-7CCD-41F6-A58C-ECC8DFA0829A}" srcOrd="1" destOrd="0" presId="urn:microsoft.com/office/officeart/2005/8/layout/cycle8"/>
    <dgm:cxn modelId="{98CD4589-0FE6-44BF-8476-EEA7E3D19FDD}" srcId="{580A743A-934C-491F-B6A8-CF72227570D4}" destId="{B4ED9A96-9327-438F-90A4-C9EF6419D2DF}" srcOrd="0" destOrd="0" parTransId="{C6F06A82-C6DA-4F3D-AB65-302A2F7110F2}" sibTransId="{C396FB55-0DD3-43E0-976A-9117AC0A295E}"/>
    <dgm:cxn modelId="{E4444767-CA2D-4F6F-846A-74A038C8F435}" srcId="{580A743A-934C-491F-B6A8-CF72227570D4}" destId="{6AE0194A-D9AF-44AB-8D8A-DCDD011137F0}" srcOrd="4" destOrd="0" parTransId="{67D0E0FA-7AD2-44D2-9775-F49734FB3855}" sibTransId="{66860ECE-2BDA-4316-866D-E193D7792E3F}"/>
    <dgm:cxn modelId="{D4734039-5BDB-4973-A58D-32513B103B7E}" type="presOf" srcId="{5925B47A-8E11-4DA6-8B27-C27BF4D38CA7}" destId="{6643C77C-0A45-4935-BCF8-765C39953E30}" srcOrd="1" destOrd="0" presId="urn:microsoft.com/office/officeart/2005/8/layout/cycle8"/>
    <dgm:cxn modelId="{A7F7A2BB-1EAE-43C9-90A1-DE0D36C7CEFD}" type="presOf" srcId="{B4ED9A96-9327-438F-90A4-C9EF6419D2DF}" destId="{D991301E-C7C0-41EE-88B5-65797B5E6949}" srcOrd="0" destOrd="0" presId="urn:microsoft.com/office/officeart/2005/8/layout/cycle8"/>
    <dgm:cxn modelId="{C3474077-35A5-40EB-A745-419B326B4A2C}" type="presOf" srcId="{580A743A-934C-491F-B6A8-CF72227570D4}" destId="{D1B87707-977C-415A-B287-38419AF5B209}" srcOrd="0" destOrd="0" presId="urn:microsoft.com/office/officeart/2005/8/layout/cycle8"/>
    <dgm:cxn modelId="{74BA2A7A-2D6B-471C-AFE4-D6A1B5711118}" type="presOf" srcId="{8D6D8CCE-1979-41E9-A4A9-D5B1622B1831}" destId="{EFE1A4AC-D3BD-4A4E-980C-596BCDD2C934}" srcOrd="0" destOrd="0" presId="urn:microsoft.com/office/officeart/2005/8/layout/cycle8"/>
    <dgm:cxn modelId="{F86FF010-9267-488B-AAE9-DEBAEFB1A6B6}" type="presOf" srcId="{5925B47A-8E11-4DA6-8B27-C27BF4D38CA7}" destId="{CF61D327-4FA3-47F2-A59C-AAE089CA95A7}" srcOrd="0" destOrd="0" presId="urn:microsoft.com/office/officeart/2005/8/layout/cycle8"/>
    <dgm:cxn modelId="{E8C8AEB4-31AB-4D8F-A35B-701FD8577353}" type="presOf" srcId="{EC19A3FA-22A5-4B22-8505-7585CE436A17}" destId="{2EDEFF78-F7A9-445E-BBEC-60C086838395}" srcOrd="1" destOrd="0" presId="urn:microsoft.com/office/officeart/2005/8/layout/cycle8"/>
    <dgm:cxn modelId="{2B38BEF0-93C1-4DAB-A514-175DAB1BD2D9}" srcId="{580A743A-934C-491F-B6A8-CF72227570D4}" destId="{5925B47A-8E11-4DA6-8B27-C27BF4D38CA7}" srcOrd="3" destOrd="0" parTransId="{D1F0B9E3-5107-48B5-8784-83B12FB022A5}" sibTransId="{A73D7942-118A-4757-9975-793DB91FCBDC}"/>
    <dgm:cxn modelId="{1D827821-698B-41B9-9AF9-100D047E48A8}" type="presParOf" srcId="{D1B87707-977C-415A-B287-38419AF5B209}" destId="{D991301E-C7C0-41EE-88B5-65797B5E6949}" srcOrd="0" destOrd="0" presId="urn:microsoft.com/office/officeart/2005/8/layout/cycle8"/>
    <dgm:cxn modelId="{BF083E0F-419C-42C0-9361-E650B664DDE1}" type="presParOf" srcId="{D1B87707-977C-415A-B287-38419AF5B209}" destId="{4052B97B-8CF0-4877-BE1F-E22A6FD26399}" srcOrd="1" destOrd="0" presId="urn:microsoft.com/office/officeart/2005/8/layout/cycle8"/>
    <dgm:cxn modelId="{5693C337-BCAA-408E-8367-33527AF270C5}" type="presParOf" srcId="{D1B87707-977C-415A-B287-38419AF5B209}" destId="{C0D1241F-4129-4927-86A5-69C245259CB5}" srcOrd="2" destOrd="0" presId="urn:microsoft.com/office/officeart/2005/8/layout/cycle8"/>
    <dgm:cxn modelId="{9090FC5D-7248-49CD-8D86-5800236046F0}" type="presParOf" srcId="{D1B87707-977C-415A-B287-38419AF5B209}" destId="{5211F46B-9EAE-4EAF-8086-931F91695C65}" srcOrd="3" destOrd="0" presId="urn:microsoft.com/office/officeart/2005/8/layout/cycle8"/>
    <dgm:cxn modelId="{66C334F9-3821-401F-BD2A-54DE948A4CE4}" type="presParOf" srcId="{D1B87707-977C-415A-B287-38419AF5B209}" destId="{E31FF14E-1617-4857-846A-B396AEB49807}" srcOrd="4" destOrd="0" presId="urn:microsoft.com/office/officeart/2005/8/layout/cycle8"/>
    <dgm:cxn modelId="{79A7C6E2-0FCC-4A20-A866-59AD3E301EF7}" type="presParOf" srcId="{D1B87707-977C-415A-B287-38419AF5B209}" destId="{8BF0AD4C-8D2A-4617-9774-106A8A69C1F9}" srcOrd="5" destOrd="0" presId="urn:microsoft.com/office/officeart/2005/8/layout/cycle8"/>
    <dgm:cxn modelId="{4D137024-D24A-4E32-9533-C245FCF9D69E}" type="presParOf" srcId="{D1B87707-977C-415A-B287-38419AF5B209}" destId="{1E85F815-4231-4154-94F3-C2146D808449}" srcOrd="6" destOrd="0" presId="urn:microsoft.com/office/officeart/2005/8/layout/cycle8"/>
    <dgm:cxn modelId="{A62ED7A0-E44E-411D-9123-41FF53AECC5D}" type="presParOf" srcId="{D1B87707-977C-415A-B287-38419AF5B209}" destId="{2EDEFF78-F7A9-445E-BBEC-60C086838395}" srcOrd="7" destOrd="0" presId="urn:microsoft.com/office/officeart/2005/8/layout/cycle8"/>
    <dgm:cxn modelId="{7115AD0B-A497-432A-93E9-3033D689F9F7}" type="presParOf" srcId="{D1B87707-977C-415A-B287-38419AF5B209}" destId="{EFE1A4AC-D3BD-4A4E-980C-596BCDD2C934}" srcOrd="8" destOrd="0" presId="urn:microsoft.com/office/officeart/2005/8/layout/cycle8"/>
    <dgm:cxn modelId="{4B93EAB3-2704-429B-9AF5-92C2B33A021C}" type="presParOf" srcId="{D1B87707-977C-415A-B287-38419AF5B209}" destId="{5C0B557E-A555-4EC7-B79E-6698F9EAEBB8}" srcOrd="9" destOrd="0" presId="urn:microsoft.com/office/officeart/2005/8/layout/cycle8"/>
    <dgm:cxn modelId="{A2737F26-81D6-4AB5-A803-388E9C5AC87E}" type="presParOf" srcId="{D1B87707-977C-415A-B287-38419AF5B209}" destId="{D3C08588-1CA9-4412-B4ED-398CE1BE6D2A}" srcOrd="10" destOrd="0" presId="urn:microsoft.com/office/officeart/2005/8/layout/cycle8"/>
    <dgm:cxn modelId="{C259ACB2-5645-4AC5-B262-624F2573DBCB}" type="presParOf" srcId="{D1B87707-977C-415A-B287-38419AF5B209}" destId="{50DDE876-BB55-4353-84F2-5983F8744362}" srcOrd="11" destOrd="0" presId="urn:microsoft.com/office/officeart/2005/8/layout/cycle8"/>
    <dgm:cxn modelId="{791E4B4A-FE90-4DE2-8437-917553FC8391}" type="presParOf" srcId="{D1B87707-977C-415A-B287-38419AF5B209}" destId="{CF61D327-4FA3-47F2-A59C-AAE089CA95A7}" srcOrd="12" destOrd="0" presId="urn:microsoft.com/office/officeart/2005/8/layout/cycle8"/>
    <dgm:cxn modelId="{CE9C9502-ADCB-49A2-937A-6621FB736948}" type="presParOf" srcId="{D1B87707-977C-415A-B287-38419AF5B209}" destId="{2809CD22-2E2A-4F09-A9B7-405A388008B8}" srcOrd="13" destOrd="0" presId="urn:microsoft.com/office/officeart/2005/8/layout/cycle8"/>
    <dgm:cxn modelId="{49D15A35-225F-43C0-B77A-5C8490F4C5AB}" type="presParOf" srcId="{D1B87707-977C-415A-B287-38419AF5B209}" destId="{57704C6B-18E2-4273-A57B-BD2DC3210A23}" srcOrd="14" destOrd="0" presId="urn:microsoft.com/office/officeart/2005/8/layout/cycle8"/>
    <dgm:cxn modelId="{75F83BD7-2069-4E89-8C32-F09C497C1EC7}" type="presParOf" srcId="{D1B87707-977C-415A-B287-38419AF5B209}" destId="{6643C77C-0A45-4935-BCF8-765C39953E30}" srcOrd="15" destOrd="0" presId="urn:microsoft.com/office/officeart/2005/8/layout/cycle8"/>
    <dgm:cxn modelId="{589F3271-03F6-478F-9123-CC6742752794}" type="presParOf" srcId="{D1B87707-977C-415A-B287-38419AF5B209}" destId="{0651B4A7-DF07-4E1F-9AC5-D66A4FF0B2DE}" srcOrd="16" destOrd="0" presId="urn:microsoft.com/office/officeart/2005/8/layout/cycle8"/>
    <dgm:cxn modelId="{20C533EE-0CDF-405B-BD47-BDBEB8CA8632}" type="presParOf" srcId="{D1B87707-977C-415A-B287-38419AF5B209}" destId="{AAAB0FFE-EFE5-4499-A124-D1D5C6E33534}" srcOrd="17" destOrd="0" presId="urn:microsoft.com/office/officeart/2005/8/layout/cycle8"/>
    <dgm:cxn modelId="{68D2A0D9-C2F2-451A-999D-79A53617D606}" type="presParOf" srcId="{D1B87707-977C-415A-B287-38419AF5B209}" destId="{49D530E5-14BF-4940-B5C1-1F4E760E2700}" srcOrd="18" destOrd="0" presId="urn:microsoft.com/office/officeart/2005/8/layout/cycle8"/>
    <dgm:cxn modelId="{C2532B98-929B-4B21-B6AE-A625715FBAFD}" type="presParOf" srcId="{D1B87707-977C-415A-B287-38419AF5B209}" destId="{250BD04E-7CCD-41F6-A58C-ECC8DFA0829A}" srcOrd="19" destOrd="0" presId="urn:microsoft.com/office/officeart/2005/8/layout/cycle8"/>
    <dgm:cxn modelId="{639C6A63-7D8B-4870-9EDC-69A7AA07C512}" type="presParOf" srcId="{D1B87707-977C-415A-B287-38419AF5B209}" destId="{45A3DFFF-5353-4C4E-8A35-8B13DBC5FBA0}" srcOrd="20" destOrd="0" presId="urn:microsoft.com/office/officeart/2005/8/layout/cycle8"/>
    <dgm:cxn modelId="{DABDFA86-65C8-4FC7-AD64-8701C1475361}" type="presParOf" srcId="{D1B87707-977C-415A-B287-38419AF5B209}" destId="{52E52B91-697B-45E3-BD7B-EE00863C9CF1}" srcOrd="21" destOrd="0" presId="urn:microsoft.com/office/officeart/2005/8/layout/cycle8"/>
    <dgm:cxn modelId="{491CD005-4922-4865-8EE4-120437B27C08}" type="presParOf" srcId="{D1B87707-977C-415A-B287-38419AF5B209}" destId="{CD5CC465-E25B-4B4D-9B58-51F7AB0ED2D2}" srcOrd="22" destOrd="0" presId="urn:microsoft.com/office/officeart/2005/8/layout/cycle8"/>
    <dgm:cxn modelId="{193FFE19-822F-42FF-935F-B9A6E858A42A}" type="presParOf" srcId="{D1B87707-977C-415A-B287-38419AF5B209}" destId="{02844BCF-69ED-4243-9343-668C3FEDA367}" srcOrd="23" destOrd="0" presId="urn:microsoft.com/office/officeart/2005/8/layout/cycle8"/>
    <dgm:cxn modelId="{12B65B88-6514-4B0B-80F9-04DFBFED6C15}" type="presParOf" srcId="{D1B87707-977C-415A-B287-38419AF5B209}" destId="{DFA19F0B-E9C2-480A-B58E-80933DF97FBC}" srcOrd="24" destOrd="0" presId="urn:microsoft.com/office/officeart/2005/8/layout/cycle8"/>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168286-89FB-499C-9C39-7E6291094D5F}"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s-ES"/>
        </a:p>
      </dgm:t>
    </dgm:pt>
    <dgm:pt modelId="{63A9FEA2-88F2-4EB2-A7F6-27D8A4862B03}">
      <dgm:prSet phldrT="[Texto]" custT="1"/>
      <dgm:spPr>
        <a:gradFill flip="none" rotWithShape="1">
          <a:gsLst>
            <a:gs pos="34500">
              <a:srgbClr val="003399"/>
            </a:gs>
            <a:gs pos="0">
              <a:srgbClr val="003399"/>
            </a:gs>
            <a:gs pos="69000">
              <a:srgbClr val="003399"/>
            </a:gs>
            <a:gs pos="97000">
              <a:srgbClr val="003399"/>
            </a:gs>
          </a:gsLst>
          <a:path path="circle">
            <a:fillToRect l="50000" t="50000" r="50000" b="50000"/>
          </a:path>
          <a:tileRect/>
        </a:gradFill>
      </dgm:spPr>
      <dgm:t>
        <a:bodyPr/>
        <a:lstStyle/>
        <a:p>
          <a:r>
            <a:rPr lang="es-ES" sz="1200" b="1" dirty="0" smtClean="0">
              <a:latin typeface="Calibri" panose="020F0502020204030204" pitchFamily="34" charset="0"/>
            </a:rPr>
            <a:t>Productivo</a:t>
          </a:r>
          <a:endParaRPr lang="es-ES" sz="1200" b="1" dirty="0">
            <a:latin typeface="Calibri" panose="020F0502020204030204" pitchFamily="34" charset="0"/>
          </a:endParaRPr>
        </a:p>
      </dgm:t>
    </dgm:pt>
    <dgm:pt modelId="{3EFD0749-2FC5-43AB-A332-87B9337EFD04}" type="parTrans" cxnId="{BDC1E17E-A3D5-494C-98BC-87E496D2667B}">
      <dgm:prSet/>
      <dgm:spPr/>
      <dgm:t>
        <a:bodyPr/>
        <a:lstStyle/>
        <a:p>
          <a:endParaRPr lang="es-ES"/>
        </a:p>
      </dgm:t>
    </dgm:pt>
    <dgm:pt modelId="{077D6F70-E280-4FA4-B0A9-7366D8D1966B}" type="sibTrans" cxnId="{BDC1E17E-A3D5-494C-98BC-87E496D2667B}">
      <dgm:prSet/>
      <dgm:spPr/>
      <dgm:t>
        <a:bodyPr/>
        <a:lstStyle/>
        <a:p>
          <a:endParaRPr lang="es-ES"/>
        </a:p>
      </dgm:t>
    </dgm:pt>
    <dgm:pt modelId="{7B0EE8CC-2895-4F68-B903-F381FD3EEC9B}">
      <dgm:prSet phldrT="[Texto]" custT="1"/>
      <dgm:spPr>
        <a:gradFill rotWithShape="0">
          <a:gsLst>
            <a:gs pos="80000">
              <a:srgbClr val="003399"/>
            </a:gs>
            <a:gs pos="100000">
              <a:srgbClr val="3366CC"/>
            </a:gs>
          </a:gsLst>
        </a:gradFill>
      </dgm:spPr>
      <dgm:t>
        <a:bodyPr/>
        <a:lstStyle/>
        <a:p>
          <a:r>
            <a:rPr lang="es-ES" sz="1200" b="1" dirty="0" smtClean="0">
              <a:latin typeface="Calibri" panose="020F0502020204030204" pitchFamily="34" charset="0"/>
            </a:rPr>
            <a:t>Ambiente</a:t>
          </a:r>
          <a:endParaRPr lang="es-ES" sz="1200" b="1" dirty="0">
            <a:latin typeface="Calibri" panose="020F0502020204030204" pitchFamily="34" charset="0"/>
          </a:endParaRPr>
        </a:p>
      </dgm:t>
    </dgm:pt>
    <dgm:pt modelId="{4946FCAE-5362-44C7-A3ED-62E23FB110DD}" type="parTrans" cxnId="{B11D4D66-9426-4968-AB01-58DFA4770BDC}">
      <dgm:prSet/>
      <dgm:spPr/>
      <dgm:t>
        <a:bodyPr/>
        <a:lstStyle/>
        <a:p>
          <a:endParaRPr lang="es-ES"/>
        </a:p>
      </dgm:t>
    </dgm:pt>
    <dgm:pt modelId="{C8D55A54-631B-43D2-BC60-7FDA06A7A7FC}" type="sibTrans" cxnId="{B11D4D66-9426-4968-AB01-58DFA4770BDC}">
      <dgm:prSet/>
      <dgm:spPr/>
      <dgm:t>
        <a:bodyPr/>
        <a:lstStyle/>
        <a:p>
          <a:endParaRPr lang="es-ES"/>
        </a:p>
      </dgm:t>
    </dgm:pt>
    <dgm:pt modelId="{E8F77487-01D6-48CD-95B1-984A5EF19D93}">
      <dgm:prSet phldrT="[Texto]" custT="1"/>
      <dgm:spPr>
        <a:solidFill>
          <a:schemeClr val="bg1">
            <a:lumMod val="85000"/>
            <a:alpha val="90000"/>
          </a:schemeClr>
        </a:solidFill>
      </dgm:spPr>
      <dgm:t>
        <a:bodyPr/>
        <a:lstStyle/>
        <a:p>
          <a:r>
            <a:rPr lang="es-ES" sz="1200" u="sng" dirty="0" smtClean="0">
              <a:solidFill>
                <a:schemeClr val="tx1"/>
              </a:solidFill>
              <a:latin typeface="Calibri" panose="020F0502020204030204" pitchFamily="34" charset="0"/>
            </a:rPr>
            <a:t>Conservación de Áreas Naturales</a:t>
          </a:r>
          <a:r>
            <a:rPr lang="es-ES" sz="1200" dirty="0" smtClean="0">
              <a:solidFill>
                <a:schemeClr val="tx1"/>
              </a:solidFill>
              <a:latin typeface="Calibri" panose="020F0502020204030204" pitchFamily="34" charset="0"/>
            </a:rPr>
            <a:t>: Se priorizaron recursos adicionales al SERNANP para la elaboración de la línea de base socio económica, que fue identificada como crítica por la EDEP. </a:t>
          </a:r>
          <a:endParaRPr lang="es-ES" sz="1200" dirty="0">
            <a:solidFill>
              <a:schemeClr val="tx1"/>
            </a:solidFill>
            <a:latin typeface="Calibri" panose="020F0502020204030204" pitchFamily="34" charset="0"/>
          </a:endParaRPr>
        </a:p>
      </dgm:t>
    </dgm:pt>
    <dgm:pt modelId="{5D3B953F-B517-48C6-AC06-F3FCF2A40BC2}" type="parTrans" cxnId="{C0B84047-5A88-403C-A23B-CF58FB0A6E39}">
      <dgm:prSet/>
      <dgm:spPr/>
      <dgm:t>
        <a:bodyPr/>
        <a:lstStyle/>
        <a:p>
          <a:endParaRPr lang="es-ES"/>
        </a:p>
      </dgm:t>
    </dgm:pt>
    <dgm:pt modelId="{81D35630-49A1-4866-9347-FCB44731FFC9}" type="sibTrans" cxnId="{C0B84047-5A88-403C-A23B-CF58FB0A6E39}">
      <dgm:prSet/>
      <dgm:spPr/>
      <dgm:t>
        <a:bodyPr/>
        <a:lstStyle/>
        <a:p>
          <a:endParaRPr lang="es-ES"/>
        </a:p>
      </dgm:t>
    </dgm:pt>
    <dgm:pt modelId="{B0F670B3-CE9C-4FD8-B17C-887AE3745605}">
      <dgm:prSet phldrT="[Texto]" custT="1"/>
      <dgm:spPr>
        <a:gradFill rotWithShape="0">
          <a:gsLst>
            <a:gs pos="100000">
              <a:srgbClr val="003399"/>
            </a:gs>
            <a:gs pos="36000">
              <a:srgbClr val="003399"/>
            </a:gs>
            <a:gs pos="25664">
              <a:srgbClr val="003399"/>
            </a:gs>
            <a:gs pos="100000">
              <a:srgbClr val="3366CC"/>
            </a:gs>
          </a:gsLst>
        </a:gradFill>
      </dgm:spPr>
      <dgm:t>
        <a:bodyPr/>
        <a:lstStyle/>
        <a:p>
          <a:r>
            <a:rPr lang="es-ES" sz="1200" b="1" dirty="0" smtClean="0">
              <a:latin typeface="Calibri" panose="020F0502020204030204" pitchFamily="34" charset="0"/>
            </a:rPr>
            <a:t>Orden Interno</a:t>
          </a:r>
          <a:endParaRPr lang="es-ES" sz="1200" b="1" dirty="0">
            <a:latin typeface="Calibri" panose="020F0502020204030204" pitchFamily="34" charset="0"/>
          </a:endParaRPr>
        </a:p>
      </dgm:t>
    </dgm:pt>
    <dgm:pt modelId="{B7D531EE-6774-471E-B8A0-7AD4ECEE4688}" type="parTrans" cxnId="{2F91918B-6DDF-4265-B440-615A3CB22DE8}">
      <dgm:prSet/>
      <dgm:spPr/>
      <dgm:t>
        <a:bodyPr/>
        <a:lstStyle/>
        <a:p>
          <a:endParaRPr lang="es-ES"/>
        </a:p>
      </dgm:t>
    </dgm:pt>
    <dgm:pt modelId="{2673CADD-C688-4DEB-97F5-C3A719C00640}" type="sibTrans" cxnId="{2F91918B-6DDF-4265-B440-615A3CB22DE8}">
      <dgm:prSet/>
      <dgm:spPr/>
      <dgm:t>
        <a:bodyPr/>
        <a:lstStyle/>
        <a:p>
          <a:endParaRPr lang="es-ES"/>
        </a:p>
      </dgm:t>
    </dgm:pt>
    <dgm:pt modelId="{1BFA0388-E7E3-42A0-A255-637DB3515E59}">
      <dgm:prSet phldrT="[Texto]" custT="1"/>
      <dgm:spPr>
        <a:solidFill>
          <a:schemeClr val="bg1">
            <a:lumMod val="85000"/>
            <a:alpha val="90000"/>
          </a:schemeClr>
        </a:solidFill>
      </dgm:spPr>
      <dgm:t>
        <a:bodyPr/>
        <a:lstStyle/>
        <a:p>
          <a:r>
            <a:rPr lang="es-ES" sz="1200" u="sng" dirty="0" smtClean="0">
              <a:solidFill>
                <a:schemeClr val="tx1"/>
              </a:solidFill>
              <a:latin typeface="Calibri" panose="020F0502020204030204" pitchFamily="34" charset="0"/>
            </a:rPr>
            <a:t>OSCE</a:t>
          </a:r>
          <a:r>
            <a:rPr lang="es-ES" sz="1200" dirty="0" smtClean="0">
              <a:solidFill>
                <a:schemeClr val="tx1"/>
              </a:solidFill>
              <a:latin typeface="Calibri" panose="020F0502020204030204" pitchFamily="34" charset="0"/>
            </a:rPr>
            <a:t>: Se implementó el portal SE@CE 3.0 para realizar transacciones (públicas) electrónicas. </a:t>
          </a:r>
          <a:endParaRPr lang="es-ES" sz="1200" dirty="0">
            <a:solidFill>
              <a:schemeClr val="tx1"/>
            </a:solidFill>
            <a:latin typeface="Calibri" panose="020F0502020204030204" pitchFamily="34" charset="0"/>
          </a:endParaRPr>
        </a:p>
      </dgm:t>
    </dgm:pt>
    <dgm:pt modelId="{D2E191F0-F098-4E68-ACD9-3CF2B4EF9165}" type="parTrans" cxnId="{305C8240-BC3E-4D83-A089-8FA0D0F2DD0A}">
      <dgm:prSet/>
      <dgm:spPr/>
      <dgm:t>
        <a:bodyPr/>
        <a:lstStyle/>
        <a:p>
          <a:endParaRPr lang="es-ES"/>
        </a:p>
      </dgm:t>
    </dgm:pt>
    <dgm:pt modelId="{21BFA5F6-0B88-47E1-B5A7-FCAB8B1D6122}" type="sibTrans" cxnId="{305C8240-BC3E-4D83-A089-8FA0D0F2DD0A}">
      <dgm:prSet/>
      <dgm:spPr/>
      <dgm:t>
        <a:bodyPr/>
        <a:lstStyle/>
        <a:p>
          <a:endParaRPr lang="es-ES"/>
        </a:p>
      </dgm:t>
    </dgm:pt>
    <dgm:pt modelId="{9F6E9564-6868-40B5-A7AE-6B0A12E15985}">
      <dgm:prSet phldrT="[Texto]" custT="1"/>
      <dgm:spPr>
        <a:gradFill rotWithShape="0">
          <a:gsLst>
            <a:gs pos="100000">
              <a:srgbClr val="003399"/>
            </a:gs>
            <a:gs pos="41000">
              <a:srgbClr val="003399"/>
            </a:gs>
            <a:gs pos="0">
              <a:srgbClr val="003399"/>
            </a:gs>
            <a:gs pos="100000">
              <a:srgbClr val="0070C0"/>
            </a:gs>
            <a:gs pos="100000">
              <a:srgbClr val="003399"/>
            </a:gs>
          </a:gsLst>
        </a:gradFill>
      </dgm:spPr>
      <dgm:t>
        <a:bodyPr/>
        <a:lstStyle/>
        <a:p>
          <a:r>
            <a:rPr lang="es-ES" sz="1200" b="1" dirty="0" smtClean="0">
              <a:latin typeface="Calibri" panose="020F0502020204030204" pitchFamily="34" charset="0"/>
            </a:rPr>
            <a:t>Social</a:t>
          </a:r>
          <a:endParaRPr lang="es-ES" sz="1200" b="1" dirty="0">
            <a:latin typeface="Calibri" panose="020F0502020204030204" pitchFamily="34" charset="0"/>
          </a:endParaRPr>
        </a:p>
      </dgm:t>
    </dgm:pt>
    <dgm:pt modelId="{410B3234-AC51-4F4A-AAE4-CFD0A0BA2634}" type="parTrans" cxnId="{287BDEBD-2C97-4B3A-ACE3-87ED493CC4BE}">
      <dgm:prSet/>
      <dgm:spPr/>
      <dgm:t>
        <a:bodyPr/>
        <a:lstStyle/>
        <a:p>
          <a:endParaRPr lang="es-ES"/>
        </a:p>
      </dgm:t>
    </dgm:pt>
    <dgm:pt modelId="{3FE43115-AAB0-4034-BAA0-E6ED0F2CD71A}" type="sibTrans" cxnId="{287BDEBD-2C97-4B3A-ACE3-87ED493CC4BE}">
      <dgm:prSet/>
      <dgm:spPr/>
      <dgm:t>
        <a:bodyPr/>
        <a:lstStyle/>
        <a:p>
          <a:endParaRPr lang="es-ES"/>
        </a:p>
      </dgm:t>
    </dgm:pt>
    <dgm:pt modelId="{0C9A3B7F-F4B6-41C7-A0A7-3EF5C5DD879E}">
      <dgm:prSet phldrT="[Texto]" custT="1"/>
      <dgm:spPr>
        <a:solidFill>
          <a:schemeClr val="bg1">
            <a:lumMod val="85000"/>
            <a:alpha val="90000"/>
          </a:schemeClr>
        </a:solidFill>
      </dgm:spPr>
      <dgm:t>
        <a:bodyPr/>
        <a:lstStyle/>
        <a:p>
          <a:r>
            <a:rPr lang="es-ES" sz="1200" u="sng" dirty="0" smtClean="0">
              <a:solidFill>
                <a:schemeClr val="tx1"/>
              </a:solidFill>
              <a:latin typeface="Calibri" panose="020F0502020204030204" pitchFamily="34" charset="0"/>
            </a:rPr>
            <a:t>Conservación de carreteras</a:t>
          </a:r>
          <a:r>
            <a:rPr lang="es-ES" sz="1200" dirty="0" smtClean="0">
              <a:solidFill>
                <a:schemeClr val="tx1"/>
              </a:solidFill>
              <a:latin typeface="Calibri" panose="020F0502020204030204" pitchFamily="34" charset="0"/>
            </a:rPr>
            <a:t>: La red vial nacional adoptó un inventario vial básico y se viene trabajando en los inventarios viales calificados, también a nivel de la red departamental</a:t>
          </a:r>
          <a:endParaRPr lang="es-ES" sz="1200" dirty="0">
            <a:solidFill>
              <a:schemeClr val="tx1"/>
            </a:solidFill>
            <a:latin typeface="Calibri" panose="020F0502020204030204" pitchFamily="34" charset="0"/>
          </a:endParaRPr>
        </a:p>
      </dgm:t>
    </dgm:pt>
    <dgm:pt modelId="{3EFF54D0-24C3-460F-B14F-BA70C33A7E8C}" type="parTrans" cxnId="{E287855D-F251-4E54-98A4-9FA29A86E894}">
      <dgm:prSet/>
      <dgm:spPr/>
      <dgm:t>
        <a:bodyPr/>
        <a:lstStyle/>
        <a:p>
          <a:endParaRPr lang="es-ES"/>
        </a:p>
      </dgm:t>
    </dgm:pt>
    <dgm:pt modelId="{80D4036C-ABC7-4659-94B5-8ECFBC62A1F1}" type="sibTrans" cxnId="{E287855D-F251-4E54-98A4-9FA29A86E894}">
      <dgm:prSet/>
      <dgm:spPr/>
      <dgm:t>
        <a:bodyPr/>
        <a:lstStyle/>
        <a:p>
          <a:endParaRPr lang="es-ES"/>
        </a:p>
      </dgm:t>
    </dgm:pt>
    <dgm:pt modelId="{3120B05D-3D4D-4FB2-B179-7AF5A9FCE859}">
      <dgm:prSet phldrT="[Texto]" custT="1"/>
      <dgm:spPr>
        <a:gradFill rotWithShape="0">
          <a:gsLst>
            <a:gs pos="0">
              <a:srgbClr val="003399"/>
            </a:gs>
            <a:gs pos="80000">
              <a:srgbClr val="003399"/>
            </a:gs>
            <a:gs pos="100000">
              <a:srgbClr val="003399"/>
            </a:gs>
          </a:gsLst>
        </a:gradFill>
      </dgm:spPr>
      <dgm:t>
        <a:bodyPr/>
        <a:lstStyle/>
        <a:p>
          <a:r>
            <a:rPr lang="es-ES" sz="1200" b="1" dirty="0" smtClean="0">
              <a:latin typeface="Calibri" panose="020F0502020204030204" pitchFamily="34" charset="0"/>
            </a:rPr>
            <a:t>Infraestructura</a:t>
          </a:r>
          <a:endParaRPr lang="es-ES" sz="1200" b="1" dirty="0">
            <a:latin typeface="Calibri" panose="020F0502020204030204" pitchFamily="34" charset="0"/>
          </a:endParaRPr>
        </a:p>
      </dgm:t>
    </dgm:pt>
    <dgm:pt modelId="{5724EC99-4757-4724-8914-F56D38400A06}" type="parTrans" cxnId="{926406C6-10AD-4F75-809C-A80F5BE7F66E}">
      <dgm:prSet/>
      <dgm:spPr/>
      <dgm:t>
        <a:bodyPr/>
        <a:lstStyle/>
        <a:p>
          <a:endParaRPr lang="es-ES"/>
        </a:p>
      </dgm:t>
    </dgm:pt>
    <dgm:pt modelId="{1B22B158-4C11-4017-B797-6D5191494E46}" type="sibTrans" cxnId="{926406C6-10AD-4F75-809C-A80F5BE7F66E}">
      <dgm:prSet/>
      <dgm:spPr/>
      <dgm:t>
        <a:bodyPr/>
        <a:lstStyle/>
        <a:p>
          <a:endParaRPr lang="es-ES"/>
        </a:p>
      </dgm:t>
    </dgm:pt>
    <dgm:pt modelId="{2789D334-F5E0-4A1E-8225-754753526926}">
      <dgm:prSet phldrT="[Texto]" custT="1"/>
      <dgm:spPr>
        <a:solidFill>
          <a:srgbClr val="336699">
            <a:alpha val="90000"/>
          </a:srgbClr>
        </a:solidFill>
        <a:ln>
          <a:solidFill>
            <a:srgbClr val="666699">
              <a:alpha val="90000"/>
            </a:srgbClr>
          </a:solidFill>
        </a:ln>
      </dgm:spPr>
      <dgm:t>
        <a:bodyPr/>
        <a:lstStyle/>
        <a:p>
          <a:r>
            <a:rPr lang="es-ES" sz="1200" u="sng" dirty="0" smtClean="0">
              <a:solidFill>
                <a:schemeClr val="bg1"/>
              </a:solidFill>
              <a:latin typeface="Calibri" panose="020F0502020204030204" pitchFamily="34" charset="0"/>
            </a:rPr>
            <a:t>Seguridad Ciudadana – PNP</a:t>
          </a:r>
          <a:r>
            <a:rPr lang="es-ES" sz="1200" dirty="0" smtClean="0">
              <a:solidFill>
                <a:schemeClr val="bg1"/>
              </a:solidFill>
              <a:latin typeface="Calibri" panose="020F0502020204030204" pitchFamily="34" charset="0"/>
            </a:rPr>
            <a:t>:  La aprobación de la solicitud de incremento de efectivos está sujeta a medidas recomendadas por la EDEP como la focalización de las comisarias según el índice de criminalidad. </a:t>
          </a:r>
          <a:endParaRPr lang="es-ES" sz="1200" dirty="0">
            <a:solidFill>
              <a:schemeClr val="bg1"/>
            </a:solidFill>
            <a:latin typeface="Calibri" panose="020F0502020204030204" pitchFamily="34" charset="0"/>
          </a:endParaRPr>
        </a:p>
      </dgm:t>
    </dgm:pt>
    <dgm:pt modelId="{43C23EC1-73F8-4555-BCF1-0B9D8E877697}" type="parTrans" cxnId="{72141329-2510-404B-96A0-0E4E772ACEBE}">
      <dgm:prSet/>
      <dgm:spPr/>
      <dgm:t>
        <a:bodyPr/>
        <a:lstStyle/>
        <a:p>
          <a:endParaRPr lang="es-ES"/>
        </a:p>
      </dgm:t>
    </dgm:pt>
    <dgm:pt modelId="{1394BDDA-1B94-4FF8-81D1-9117967938C3}" type="sibTrans" cxnId="{72141329-2510-404B-96A0-0E4E772ACEBE}">
      <dgm:prSet/>
      <dgm:spPr/>
      <dgm:t>
        <a:bodyPr/>
        <a:lstStyle/>
        <a:p>
          <a:endParaRPr lang="es-ES"/>
        </a:p>
      </dgm:t>
    </dgm:pt>
    <dgm:pt modelId="{21845139-A13F-4A86-8456-D71500C5634D}">
      <dgm:prSet phldrT="[Texto]" custT="1"/>
      <dgm:spPr>
        <a:gradFill rotWithShape="0">
          <a:gsLst>
            <a:gs pos="87620">
              <a:srgbClr val="003399"/>
            </a:gs>
            <a:gs pos="0">
              <a:srgbClr val="003399"/>
            </a:gs>
            <a:gs pos="80000">
              <a:srgbClr val="003399"/>
            </a:gs>
            <a:gs pos="100000">
              <a:srgbClr val="003399"/>
            </a:gs>
          </a:gsLst>
        </a:gradFill>
      </dgm:spPr>
      <dgm:t>
        <a:bodyPr/>
        <a:lstStyle/>
        <a:p>
          <a:r>
            <a:rPr lang="es-ES" sz="1200" b="1" dirty="0" smtClean="0">
              <a:latin typeface="Calibri" panose="020F0502020204030204" pitchFamily="34" charset="0"/>
            </a:rPr>
            <a:t>Institucionales</a:t>
          </a:r>
          <a:endParaRPr lang="es-ES" sz="1200" b="1" dirty="0">
            <a:latin typeface="Calibri" panose="020F0502020204030204" pitchFamily="34" charset="0"/>
          </a:endParaRPr>
        </a:p>
      </dgm:t>
    </dgm:pt>
    <dgm:pt modelId="{A2C1DAF8-B319-4F8B-BEF5-2FE4521D0B65}" type="parTrans" cxnId="{EB34C538-6669-4183-B538-3C1C14DA2EE0}">
      <dgm:prSet/>
      <dgm:spPr/>
      <dgm:t>
        <a:bodyPr/>
        <a:lstStyle/>
        <a:p>
          <a:endParaRPr lang="es-ES"/>
        </a:p>
      </dgm:t>
    </dgm:pt>
    <dgm:pt modelId="{8D7FB423-8856-44AE-A965-F45B25033C72}" type="sibTrans" cxnId="{EB34C538-6669-4183-B538-3C1C14DA2EE0}">
      <dgm:prSet/>
      <dgm:spPr/>
      <dgm:t>
        <a:bodyPr/>
        <a:lstStyle/>
        <a:p>
          <a:endParaRPr lang="es-ES"/>
        </a:p>
      </dgm:t>
    </dgm:pt>
    <dgm:pt modelId="{87607BE0-8303-460E-8266-25BB49259B42}">
      <dgm:prSet phldrT="[Texto]" custT="1"/>
      <dgm:spPr>
        <a:solidFill>
          <a:srgbClr val="336699">
            <a:alpha val="90000"/>
          </a:srgbClr>
        </a:solidFill>
      </dgm:spPr>
      <dgm:t>
        <a:bodyPr/>
        <a:lstStyle/>
        <a:p>
          <a:r>
            <a:rPr lang="es-ES" sz="1200" u="sng" dirty="0" smtClean="0">
              <a:solidFill>
                <a:schemeClr val="bg1"/>
              </a:solidFill>
              <a:latin typeface="Calibri" panose="020F0502020204030204" pitchFamily="34" charset="0"/>
            </a:rPr>
            <a:t>Servicios de vacunación</a:t>
          </a:r>
          <a:r>
            <a:rPr lang="es-ES" sz="1200" dirty="0" smtClean="0">
              <a:solidFill>
                <a:schemeClr val="bg1"/>
              </a:solidFill>
              <a:latin typeface="Calibri" panose="020F0502020204030204" pitchFamily="34" charset="0"/>
            </a:rPr>
            <a:t>: Se ha ajustado y ejecutado el Plan Nacional de Comunicación de Inmunizaciones, para llegar a poblaciones excluidas que desconfiaban de los servicios.</a:t>
          </a:r>
          <a:endParaRPr lang="es-ES" sz="1200" dirty="0">
            <a:solidFill>
              <a:schemeClr val="bg1"/>
            </a:solidFill>
            <a:latin typeface="Calibri" panose="020F0502020204030204" pitchFamily="34" charset="0"/>
          </a:endParaRPr>
        </a:p>
      </dgm:t>
    </dgm:pt>
    <dgm:pt modelId="{3D3199A5-C5CC-4C5B-8BF3-3B0F009BAF7B}" type="parTrans" cxnId="{A5F45060-E419-4603-9781-C3F7829F43FB}">
      <dgm:prSet/>
      <dgm:spPr/>
      <dgm:t>
        <a:bodyPr/>
        <a:lstStyle/>
        <a:p>
          <a:endParaRPr lang="es-ES"/>
        </a:p>
      </dgm:t>
    </dgm:pt>
    <dgm:pt modelId="{FCB987B2-DF28-43D6-9F68-1AD92EE467A5}" type="sibTrans" cxnId="{A5F45060-E419-4603-9781-C3F7829F43FB}">
      <dgm:prSet/>
      <dgm:spPr/>
      <dgm:t>
        <a:bodyPr/>
        <a:lstStyle/>
        <a:p>
          <a:endParaRPr lang="es-ES"/>
        </a:p>
      </dgm:t>
    </dgm:pt>
    <dgm:pt modelId="{03D56C37-107E-44DA-B31A-33865ED75AB8}">
      <dgm:prSet phldrT="[Texto]" custT="1"/>
      <dgm:spPr>
        <a:solidFill>
          <a:srgbClr val="336699">
            <a:alpha val="89804"/>
          </a:srgbClr>
        </a:solidFill>
        <a:ln>
          <a:solidFill>
            <a:schemeClr val="bg1">
              <a:lumMod val="75000"/>
              <a:alpha val="90000"/>
            </a:schemeClr>
          </a:solidFill>
        </a:ln>
      </dgm:spPr>
      <dgm:t>
        <a:bodyPr/>
        <a:lstStyle/>
        <a:p>
          <a:pPr marL="57150" indent="0" algn="l" defTabSz="179388">
            <a:lnSpc>
              <a:spcPct val="90000"/>
            </a:lnSpc>
            <a:spcBef>
              <a:spcPct val="0"/>
            </a:spcBef>
            <a:spcAft>
              <a:spcPct val="15000"/>
            </a:spcAft>
            <a:buNone/>
          </a:pPr>
          <a:r>
            <a:rPr lang="es-ES" sz="1200" u="sng" dirty="0" smtClean="0">
              <a:solidFill>
                <a:schemeClr val="bg1"/>
              </a:solidFill>
              <a:latin typeface="Calibri" panose="020F0502020204030204" pitchFamily="34" charset="0"/>
            </a:rPr>
            <a:t>PROMPERÚ</a:t>
          </a:r>
          <a:r>
            <a:rPr lang="es-ES" sz="1200" u="none" dirty="0" smtClean="0">
              <a:solidFill>
                <a:schemeClr val="bg1"/>
              </a:solidFill>
              <a:latin typeface="Calibri" panose="020F0502020204030204" pitchFamily="34" charset="0"/>
            </a:rPr>
            <a:t>: Se generaron documentos de gestión para estandarizar los servicios de promoción turística y de las exportaciones.</a:t>
          </a:r>
          <a:endParaRPr lang="es-ES" sz="1200" u="sng" dirty="0">
            <a:solidFill>
              <a:schemeClr val="bg1"/>
            </a:solidFill>
            <a:latin typeface="Calibri" panose="020F0502020204030204" pitchFamily="34" charset="0"/>
          </a:endParaRPr>
        </a:p>
      </dgm:t>
    </dgm:pt>
    <dgm:pt modelId="{6ADAFAD6-5B09-4696-824C-FA867C8B1BE1}" type="parTrans" cxnId="{37115A90-254F-4EA5-A1D3-3D90FDAA963C}">
      <dgm:prSet/>
      <dgm:spPr/>
      <dgm:t>
        <a:bodyPr/>
        <a:lstStyle/>
        <a:p>
          <a:endParaRPr lang="es-ES"/>
        </a:p>
      </dgm:t>
    </dgm:pt>
    <dgm:pt modelId="{3E9CA2EF-BFE2-4403-8CB2-C1B7210DBD40}" type="sibTrans" cxnId="{37115A90-254F-4EA5-A1D3-3D90FDAA963C}">
      <dgm:prSet/>
      <dgm:spPr/>
      <dgm:t>
        <a:bodyPr/>
        <a:lstStyle/>
        <a:p>
          <a:endParaRPr lang="es-ES"/>
        </a:p>
      </dgm:t>
    </dgm:pt>
    <dgm:pt modelId="{A59D230F-D6D9-4FDB-ADA3-E962981BE178}" type="pres">
      <dgm:prSet presAssocID="{AB168286-89FB-499C-9C39-7E6291094D5F}" presName="Name0" presStyleCnt="0">
        <dgm:presLayoutVars>
          <dgm:dir/>
          <dgm:animLvl val="lvl"/>
          <dgm:resizeHandles val="exact"/>
        </dgm:presLayoutVars>
      </dgm:prSet>
      <dgm:spPr/>
      <dgm:t>
        <a:bodyPr/>
        <a:lstStyle/>
        <a:p>
          <a:endParaRPr lang="es-PE"/>
        </a:p>
      </dgm:t>
    </dgm:pt>
    <dgm:pt modelId="{9C9D7FD0-63DB-4EFF-A33A-EB484AAC0A66}" type="pres">
      <dgm:prSet presAssocID="{63A9FEA2-88F2-4EB2-A7F6-27D8A4862B03}" presName="linNode" presStyleCnt="0"/>
      <dgm:spPr/>
      <dgm:t>
        <a:bodyPr/>
        <a:lstStyle/>
        <a:p>
          <a:endParaRPr lang="es-ES"/>
        </a:p>
      </dgm:t>
    </dgm:pt>
    <dgm:pt modelId="{991B0AAC-2F9F-451B-978D-9065EB547E65}" type="pres">
      <dgm:prSet presAssocID="{63A9FEA2-88F2-4EB2-A7F6-27D8A4862B03}" presName="parentText" presStyleLbl="node1" presStyleIdx="0" presStyleCnt="6" custScaleX="59530" custLinFactNeighborX="-802" custLinFactNeighborY="-230">
        <dgm:presLayoutVars>
          <dgm:chMax val="1"/>
          <dgm:bulletEnabled val="1"/>
        </dgm:presLayoutVars>
      </dgm:prSet>
      <dgm:spPr/>
      <dgm:t>
        <a:bodyPr/>
        <a:lstStyle/>
        <a:p>
          <a:endParaRPr lang="es-ES"/>
        </a:p>
      </dgm:t>
    </dgm:pt>
    <dgm:pt modelId="{54B3A718-1B19-4418-8182-8FDEB9FA04FC}" type="pres">
      <dgm:prSet presAssocID="{63A9FEA2-88F2-4EB2-A7F6-27D8A4862B03}" presName="descendantText" presStyleLbl="alignAccFollowNode1" presStyleIdx="0" presStyleCnt="6" custScaleX="120642" custScaleY="107177" custLinFactNeighborX="3553" custLinFactNeighborY="2566">
        <dgm:presLayoutVars>
          <dgm:bulletEnabled val="1"/>
        </dgm:presLayoutVars>
      </dgm:prSet>
      <dgm:spPr/>
      <dgm:t>
        <a:bodyPr/>
        <a:lstStyle/>
        <a:p>
          <a:endParaRPr lang="es-ES"/>
        </a:p>
      </dgm:t>
    </dgm:pt>
    <dgm:pt modelId="{AF57EEE3-DEA1-4D15-856D-159FF413EFA0}" type="pres">
      <dgm:prSet presAssocID="{077D6F70-E280-4FA4-B0A9-7366D8D1966B}" presName="sp" presStyleCnt="0"/>
      <dgm:spPr/>
      <dgm:t>
        <a:bodyPr/>
        <a:lstStyle/>
        <a:p>
          <a:endParaRPr lang="es-ES"/>
        </a:p>
      </dgm:t>
    </dgm:pt>
    <dgm:pt modelId="{596E1AB4-21B4-4739-ACFB-378A02E9F060}" type="pres">
      <dgm:prSet presAssocID="{7B0EE8CC-2895-4F68-B903-F381FD3EEC9B}" presName="linNode" presStyleCnt="0"/>
      <dgm:spPr/>
      <dgm:t>
        <a:bodyPr/>
        <a:lstStyle/>
        <a:p>
          <a:endParaRPr lang="es-ES"/>
        </a:p>
      </dgm:t>
    </dgm:pt>
    <dgm:pt modelId="{F0BD01A7-716D-479E-9092-B4054A23D0D0}" type="pres">
      <dgm:prSet presAssocID="{7B0EE8CC-2895-4F68-B903-F381FD3EEC9B}" presName="parentText" presStyleLbl="node1" presStyleIdx="1" presStyleCnt="6" custScaleX="59516" custLinFactNeighborX="-632" custLinFactNeighborY="1667">
        <dgm:presLayoutVars>
          <dgm:chMax val="1"/>
          <dgm:bulletEnabled val="1"/>
        </dgm:presLayoutVars>
      </dgm:prSet>
      <dgm:spPr/>
      <dgm:t>
        <a:bodyPr/>
        <a:lstStyle/>
        <a:p>
          <a:endParaRPr lang="es-PE"/>
        </a:p>
      </dgm:t>
    </dgm:pt>
    <dgm:pt modelId="{535EC99E-043D-4DA0-86F9-A7C455FFEF91}" type="pres">
      <dgm:prSet presAssocID="{7B0EE8CC-2895-4F68-B903-F381FD3EEC9B}" presName="descendantText" presStyleLbl="alignAccFollowNode1" presStyleIdx="1" presStyleCnt="6" custScaleX="121077" custScaleY="107177" custLinFactNeighborX="6202" custLinFactNeighborY="728">
        <dgm:presLayoutVars>
          <dgm:bulletEnabled val="1"/>
        </dgm:presLayoutVars>
      </dgm:prSet>
      <dgm:spPr/>
      <dgm:t>
        <a:bodyPr/>
        <a:lstStyle/>
        <a:p>
          <a:endParaRPr lang="es-ES"/>
        </a:p>
      </dgm:t>
    </dgm:pt>
    <dgm:pt modelId="{C6543E14-2887-4B1F-812A-F56885CC7FE0}" type="pres">
      <dgm:prSet presAssocID="{C8D55A54-631B-43D2-BC60-7FDA06A7A7FC}" presName="sp" presStyleCnt="0"/>
      <dgm:spPr/>
      <dgm:t>
        <a:bodyPr/>
        <a:lstStyle/>
        <a:p>
          <a:endParaRPr lang="es-ES"/>
        </a:p>
      </dgm:t>
    </dgm:pt>
    <dgm:pt modelId="{A8BAAD80-B809-409C-8ADD-BB5CEF21524C}" type="pres">
      <dgm:prSet presAssocID="{B0F670B3-CE9C-4FD8-B17C-887AE3745605}" presName="linNode" presStyleCnt="0"/>
      <dgm:spPr/>
      <dgm:t>
        <a:bodyPr/>
        <a:lstStyle/>
        <a:p>
          <a:endParaRPr lang="es-ES"/>
        </a:p>
      </dgm:t>
    </dgm:pt>
    <dgm:pt modelId="{381C683D-6839-418F-9960-4146FA1D63EA}" type="pres">
      <dgm:prSet presAssocID="{B0F670B3-CE9C-4FD8-B17C-887AE3745605}" presName="parentText" presStyleLbl="node1" presStyleIdx="2" presStyleCnt="6" custScaleX="61413" custLinFactNeighborX="-2" custLinFactNeighborY="3419">
        <dgm:presLayoutVars>
          <dgm:chMax val="1"/>
          <dgm:bulletEnabled val="1"/>
        </dgm:presLayoutVars>
      </dgm:prSet>
      <dgm:spPr/>
      <dgm:t>
        <a:bodyPr/>
        <a:lstStyle/>
        <a:p>
          <a:endParaRPr lang="es-ES"/>
        </a:p>
      </dgm:t>
    </dgm:pt>
    <dgm:pt modelId="{50F2B6F0-42A9-4AEB-9C05-701D53077514}" type="pres">
      <dgm:prSet presAssocID="{B0F670B3-CE9C-4FD8-B17C-887AE3745605}" presName="descendantText" presStyleLbl="alignAccFollowNode1" presStyleIdx="2" presStyleCnt="6" custScaleX="120090" custScaleY="118154" custLinFactNeighborX="2296" custLinFactNeighborY="9749">
        <dgm:presLayoutVars>
          <dgm:bulletEnabled val="1"/>
        </dgm:presLayoutVars>
      </dgm:prSet>
      <dgm:spPr/>
      <dgm:t>
        <a:bodyPr/>
        <a:lstStyle/>
        <a:p>
          <a:endParaRPr lang="es-ES"/>
        </a:p>
      </dgm:t>
    </dgm:pt>
    <dgm:pt modelId="{FB9C24C9-B27A-440A-8380-1C398D6BE616}" type="pres">
      <dgm:prSet presAssocID="{2673CADD-C688-4DEB-97F5-C3A719C00640}" presName="sp" presStyleCnt="0"/>
      <dgm:spPr/>
      <dgm:t>
        <a:bodyPr/>
        <a:lstStyle/>
        <a:p>
          <a:endParaRPr lang="es-ES"/>
        </a:p>
      </dgm:t>
    </dgm:pt>
    <dgm:pt modelId="{813220A1-B126-4ED1-A16C-F2D4FDC234FD}" type="pres">
      <dgm:prSet presAssocID="{3120B05D-3D4D-4FB2-B179-7AF5A9FCE859}" presName="linNode" presStyleCnt="0"/>
      <dgm:spPr/>
      <dgm:t>
        <a:bodyPr/>
        <a:lstStyle/>
        <a:p>
          <a:endParaRPr lang="es-ES"/>
        </a:p>
      </dgm:t>
    </dgm:pt>
    <dgm:pt modelId="{04E0436B-16F5-475E-A853-BBD92BDEC179}" type="pres">
      <dgm:prSet presAssocID="{3120B05D-3D4D-4FB2-B179-7AF5A9FCE859}" presName="parentText" presStyleLbl="node1" presStyleIdx="3" presStyleCnt="6" custScaleX="61504" custScaleY="84764" custLinFactNeighborX="-2" custLinFactNeighborY="5188">
        <dgm:presLayoutVars>
          <dgm:chMax val="1"/>
          <dgm:bulletEnabled val="1"/>
        </dgm:presLayoutVars>
      </dgm:prSet>
      <dgm:spPr/>
      <dgm:t>
        <a:bodyPr/>
        <a:lstStyle/>
        <a:p>
          <a:endParaRPr lang="es-ES"/>
        </a:p>
      </dgm:t>
    </dgm:pt>
    <dgm:pt modelId="{2020E08E-22CE-43B3-AFDC-AAD09D3F0A59}" type="pres">
      <dgm:prSet presAssocID="{3120B05D-3D4D-4FB2-B179-7AF5A9FCE859}" presName="descendantText" presStyleLbl="alignAccFollowNode1" presStyleIdx="3" presStyleCnt="6" custScaleX="121002" custScaleY="96207" custLinFactNeighborX="2463" custLinFactNeighborY="5469">
        <dgm:presLayoutVars>
          <dgm:bulletEnabled val="1"/>
        </dgm:presLayoutVars>
      </dgm:prSet>
      <dgm:spPr/>
      <dgm:t>
        <a:bodyPr/>
        <a:lstStyle/>
        <a:p>
          <a:endParaRPr lang="es-ES"/>
        </a:p>
      </dgm:t>
    </dgm:pt>
    <dgm:pt modelId="{8DECE57B-180B-4B18-909E-18CD5F33746A}" type="pres">
      <dgm:prSet presAssocID="{1B22B158-4C11-4017-B797-6D5191494E46}" presName="sp" presStyleCnt="0"/>
      <dgm:spPr/>
      <dgm:t>
        <a:bodyPr/>
        <a:lstStyle/>
        <a:p>
          <a:endParaRPr lang="es-ES"/>
        </a:p>
      </dgm:t>
    </dgm:pt>
    <dgm:pt modelId="{35A2EAEC-A611-4E4C-96FF-FC91FFF32F4C}" type="pres">
      <dgm:prSet presAssocID="{9F6E9564-6868-40B5-A7AE-6B0A12E15985}" presName="linNode" presStyleCnt="0"/>
      <dgm:spPr/>
      <dgm:t>
        <a:bodyPr/>
        <a:lstStyle/>
        <a:p>
          <a:endParaRPr lang="es-ES"/>
        </a:p>
      </dgm:t>
    </dgm:pt>
    <dgm:pt modelId="{4B9C013F-9EBD-4883-B833-B398E1429D9B}" type="pres">
      <dgm:prSet presAssocID="{9F6E9564-6868-40B5-A7AE-6B0A12E15985}" presName="parentText" presStyleLbl="node1" presStyleIdx="4" presStyleCnt="6" custScaleX="66564" custScaleY="83948" custLinFactNeighborX="-637" custLinFactNeighborY="191">
        <dgm:presLayoutVars>
          <dgm:chMax val="1"/>
          <dgm:bulletEnabled val="1"/>
        </dgm:presLayoutVars>
      </dgm:prSet>
      <dgm:spPr/>
      <dgm:t>
        <a:bodyPr/>
        <a:lstStyle/>
        <a:p>
          <a:endParaRPr lang="es-PE"/>
        </a:p>
      </dgm:t>
    </dgm:pt>
    <dgm:pt modelId="{543FB324-0008-4176-89FA-E79D3B53E0C5}" type="pres">
      <dgm:prSet presAssocID="{9F6E9564-6868-40B5-A7AE-6B0A12E15985}" presName="descendantText" presStyleLbl="alignAccFollowNode1" presStyleIdx="4" presStyleCnt="6" custScaleX="132045" custScaleY="118777" custLinFactNeighborY="457">
        <dgm:presLayoutVars>
          <dgm:bulletEnabled val="1"/>
        </dgm:presLayoutVars>
      </dgm:prSet>
      <dgm:spPr/>
      <dgm:t>
        <a:bodyPr/>
        <a:lstStyle/>
        <a:p>
          <a:endParaRPr lang="es-ES"/>
        </a:p>
      </dgm:t>
    </dgm:pt>
    <dgm:pt modelId="{2174733F-8A3E-4C82-8D89-8F1F0D3600CA}" type="pres">
      <dgm:prSet presAssocID="{3FE43115-AAB0-4034-BAA0-E6ED0F2CD71A}" presName="sp" presStyleCnt="0"/>
      <dgm:spPr/>
      <dgm:t>
        <a:bodyPr/>
        <a:lstStyle/>
        <a:p>
          <a:endParaRPr lang="es-ES"/>
        </a:p>
      </dgm:t>
    </dgm:pt>
    <dgm:pt modelId="{CB154572-20B2-467C-9FC8-5ED3E706EF03}" type="pres">
      <dgm:prSet presAssocID="{21845139-A13F-4A86-8456-D71500C5634D}" presName="linNode" presStyleCnt="0"/>
      <dgm:spPr/>
      <dgm:t>
        <a:bodyPr/>
        <a:lstStyle/>
        <a:p>
          <a:endParaRPr lang="es-ES"/>
        </a:p>
      </dgm:t>
    </dgm:pt>
    <dgm:pt modelId="{9CB94048-9249-4E51-8C8D-A30B83060D41}" type="pres">
      <dgm:prSet presAssocID="{21845139-A13F-4A86-8456-D71500C5634D}" presName="parentText" presStyleLbl="node1" presStyleIdx="5" presStyleCnt="6" custScaleX="67649" custLinFactNeighborX="-632" custLinFactNeighborY="191">
        <dgm:presLayoutVars>
          <dgm:chMax val="1"/>
          <dgm:bulletEnabled val="1"/>
        </dgm:presLayoutVars>
      </dgm:prSet>
      <dgm:spPr/>
      <dgm:t>
        <a:bodyPr/>
        <a:lstStyle/>
        <a:p>
          <a:endParaRPr lang="es-PE"/>
        </a:p>
      </dgm:t>
    </dgm:pt>
    <dgm:pt modelId="{77EEAAD9-D2EA-4584-9BBA-2BDA26767E18}" type="pres">
      <dgm:prSet presAssocID="{21845139-A13F-4A86-8456-D71500C5634D}" presName="descendantText" presStyleLbl="alignAccFollowNode1" presStyleIdx="5" presStyleCnt="6" custScaleX="133328" custScaleY="104476">
        <dgm:presLayoutVars>
          <dgm:bulletEnabled val="1"/>
        </dgm:presLayoutVars>
      </dgm:prSet>
      <dgm:spPr/>
      <dgm:t>
        <a:bodyPr/>
        <a:lstStyle/>
        <a:p>
          <a:endParaRPr lang="es-ES"/>
        </a:p>
      </dgm:t>
    </dgm:pt>
  </dgm:ptLst>
  <dgm:cxnLst>
    <dgm:cxn modelId="{FA1104BF-BE2A-43E1-832F-207DF8510B48}" type="presOf" srcId="{03D56C37-107E-44DA-B31A-33865ED75AB8}" destId="{54B3A718-1B19-4418-8182-8FDEB9FA04FC}" srcOrd="0" destOrd="0" presId="urn:microsoft.com/office/officeart/2005/8/layout/vList5"/>
    <dgm:cxn modelId="{72141329-2510-404B-96A0-0E4E772ACEBE}" srcId="{B0F670B3-CE9C-4FD8-B17C-887AE3745605}" destId="{2789D334-F5E0-4A1E-8225-754753526926}" srcOrd="0" destOrd="0" parTransId="{43C23EC1-73F8-4555-BCF1-0B9D8E877697}" sibTransId="{1394BDDA-1B94-4FF8-81D1-9117967938C3}"/>
    <dgm:cxn modelId="{18644213-1E70-40A7-AEC3-1A50F8680221}" type="presOf" srcId="{E8F77487-01D6-48CD-95B1-984A5EF19D93}" destId="{535EC99E-043D-4DA0-86F9-A7C455FFEF91}" srcOrd="0" destOrd="0" presId="urn:microsoft.com/office/officeart/2005/8/layout/vList5"/>
    <dgm:cxn modelId="{4ABF0CE9-6161-419E-BB3C-1C64A25EFCFF}" type="presOf" srcId="{3120B05D-3D4D-4FB2-B179-7AF5A9FCE859}" destId="{04E0436B-16F5-475E-A853-BBD92BDEC179}" srcOrd="0" destOrd="0" presId="urn:microsoft.com/office/officeart/2005/8/layout/vList5"/>
    <dgm:cxn modelId="{661ADE58-B48E-45FA-9739-00741B7D0C86}" type="presOf" srcId="{AB168286-89FB-499C-9C39-7E6291094D5F}" destId="{A59D230F-D6D9-4FDB-ADA3-E962981BE178}" srcOrd="0" destOrd="0" presId="urn:microsoft.com/office/officeart/2005/8/layout/vList5"/>
    <dgm:cxn modelId="{978C87DC-B9C3-4108-84AD-255322E35BDA}" type="presOf" srcId="{0C9A3B7F-F4B6-41C7-A0A7-3EF5C5DD879E}" destId="{2020E08E-22CE-43B3-AFDC-AAD09D3F0A59}" srcOrd="0" destOrd="0" presId="urn:microsoft.com/office/officeart/2005/8/layout/vList5"/>
    <dgm:cxn modelId="{E287855D-F251-4E54-98A4-9FA29A86E894}" srcId="{3120B05D-3D4D-4FB2-B179-7AF5A9FCE859}" destId="{0C9A3B7F-F4B6-41C7-A0A7-3EF5C5DD879E}" srcOrd="0" destOrd="0" parTransId="{3EFF54D0-24C3-460F-B14F-BA70C33A7E8C}" sibTransId="{80D4036C-ABC7-4659-94B5-8ECFBC62A1F1}"/>
    <dgm:cxn modelId="{3463F0E1-F55C-4514-A84C-1E4BAD04118D}" type="presOf" srcId="{9F6E9564-6868-40B5-A7AE-6B0A12E15985}" destId="{4B9C013F-9EBD-4883-B833-B398E1429D9B}" srcOrd="0" destOrd="0" presId="urn:microsoft.com/office/officeart/2005/8/layout/vList5"/>
    <dgm:cxn modelId="{37115A90-254F-4EA5-A1D3-3D90FDAA963C}" srcId="{63A9FEA2-88F2-4EB2-A7F6-27D8A4862B03}" destId="{03D56C37-107E-44DA-B31A-33865ED75AB8}" srcOrd="0" destOrd="0" parTransId="{6ADAFAD6-5B09-4696-824C-FA867C8B1BE1}" sibTransId="{3E9CA2EF-BFE2-4403-8CB2-C1B7210DBD40}"/>
    <dgm:cxn modelId="{EB34C538-6669-4183-B538-3C1C14DA2EE0}" srcId="{AB168286-89FB-499C-9C39-7E6291094D5F}" destId="{21845139-A13F-4A86-8456-D71500C5634D}" srcOrd="5" destOrd="0" parTransId="{A2C1DAF8-B319-4F8B-BEF5-2FE4521D0B65}" sibTransId="{8D7FB423-8856-44AE-A965-F45B25033C72}"/>
    <dgm:cxn modelId="{2F91918B-6DDF-4265-B440-615A3CB22DE8}" srcId="{AB168286-89FB-499C-9C39-7E6291094D5F}" destId="{B0F670B3-CE9C-4FD8-B17C-887AE3745605}" srcOrd="2" destOrd="0" parTransId="{B7D531EE-6774-471E-B8A0-7AD4ECEE4688}" sibTransId="{2673CADD-C688-4DEB-97F5-C3A719C00640}"/>
    <dgm:cxn modelId="{767A7806-67AC-4FF5-A7A3-405F9EB6E456}" type="presOf" srcId="{21845139-A13F-4A86-8456-D71500C5634D}" destId="{9CB94048-9249-4E51-8C8D-A30B83060D41}" srcOrd="0" destOrd="0" presId="urn:microsoft.com/office/officeart/2005/8/layout/vList5"/>
    <dgm:cxn modelId="{8F41586A-BE44-49D2-AA3E-73F0F5EA156E}" type="presOf" srcId="{7B0EE8CC-2895-4F68-B903-F381FD3EEC9B}" destId="{F0BD01A7-716D-479E-9092-B4054A23D0D0}" srcOrd="0" destOrd="0" presId="urn:microsoft.com/office/officeart/2005/8/layout/vList5"/>
    <dgm:cxn modelId="{C0B84047-5A88-403C-A23B-CF58FB0A6E39}" srcId="{7B0EE8CC-2895-4F68-B903-F381FD3EEC9B}" destId="{E8F77487-01D6-48CD-95B1-984A5EF19D93}" srcOrd="0" destOrd="0" parTransId="{5D3B953F-B517-48C6-AC06-F3FCF2A40BC2}" sibTransId="{81D35630-49A1-4866-9347-FCB44731FFC9}"/>
    <dgm:cxn modelId="{BDC1E17E-A3D5-494C-98BC-87E496D2667B}" srcId="{AB168286-89FB-499C-9C39-7E6291094D5F}" destId="{63A9FEA2-88F2-4EB2-A7F6-27D8A4862B03}" srcOrd="0" destOrd="0" parTransId="{3EFD0749-2FC5-43AB-A332-87B9337EFD04}" sibTransId="{077D6F70-E280-4FA4-B0A9-7366D8D1966B}"/>
    <dgm:cxn modelId="{98C5C9A9-5EF3-4BF2-907D-612D2FC47EAC}" type="presOf" srcId="{2789D334-F5E0-4A1E-8225-754753526926}" destId="{50F2B6F0-42A9-4AEB-9C05-701D53077514}" srcOrd="0" destOrd="0" presId="urn:microsoft.com/office/officeart/2005/8/layout/vList5"/>
    <dgm:cxn modelId="{78C08A40-09DE-47BF-B6B5-F4563CB2B392}" type="presOf" srcId="{B0F670B3-CE9C-4FD8-B17C-887AE3745605}" destId="{381C683D-6839-418F-9960-4146FA1D63EA}" srcOrd="0" destOrd="0" presId="urn:microsoft.com/office/officeart/2005/8/layout/vList5"/>
    <dgm:cxn modelId="{305C8240-BC3E-4D83-A089-8FA0D0F2DD0A}" srcId="{21845139-A13F-4A86-8456-D71500C5634D}" destId="{1BFA0388-E7E3-42A0-A255-637DB3515E59}" srcOrd="0" destOrd="0" parTransId="{D2E191F0-F098-4E68-ACD9-3CF2B4EF9165}" sibTransId="{21BFA5F6-0B88-47E1-B5A7-FCAB8B1D6122}"/>
    <dgm:cxn modelId="{FB260EBA-99E2-4101-B127-E32569C19011}" type="presOf" srcId="{63A9FEA2-88F2-4EB2-A7F6-27D8A4862B03}" destId="{991B0AAC-2F9F-451B-978D-9065EB547E65}" srcOrd="0" destOrd="0" presId="urn:microsoft.com/office/officeart/2005/8/layout/vList5"/>
    <dgm:cxn modelId="{012053A8-1872-4FD0-B0AD-DC0D2130C418}" type="presOf" srcId="{1BFA0388-E7E3-42A0-A255-637DB3515E59}" destId="{77EEAAD9-D2EA-4584-9BBA-2BDA26767E18}" srcOrd="0" destOrd="0" presId="urn:microsoft.com/office/officeart/2005/8/layout/vList5"/>
    <dgm:cxn modelId="{8D001617-3599-446F-853A-D96403817017}" type="presOf" srcId="{87607BE0-8303-460E-8266-25BB49259B42}" destId="{543FB324-0008-4176-89FA-E79D3B53E0C5}" srcOrd="0" destOrd="0" presId="urn:microsoft.com/office/officeart/2005/8/layout/vList5"/>
    <dgm:cxn modelId="{B11D4D66-9426-4968-AB01-58DFA4770BDC}" srcId="{AB168286-89FB-499C-9C39-7E6291094D5F}" destId="{7B0EE8CC-2895-4F68-B903-F381FD3EEC9B}" srcOrd="1" destOrd="0" parTransId="{4946FCAE-5362-44C7-A3ED-62E23FB110DD}" sibTransId="{C8D55A54-631B-43D2-BC60-7FDA06A7A7FC}"/>
    <dgm:cxn modelId="{A5F45060-E419-4603-9781-C3F7829F43FB}" srcId="{9F6E9564-6868-40B5-A7AE-6B0A12E15985}" destId="{87607BE0-8303-460E-8266-25BB49259B42}" srcOrd="0" destOrd="0" parTransId="{3D3199A5-C5CC-4C5B-8BF3-3B0F009BAF7B}" sibTransId="{FCB987B2-DF28-43D6-9F68-1AD92EE467A5}"/>
    <dgm:cxn modelId="{926406C6-10AD-4F75-809C-A80F5BE7F66E}" srcId="{AB168286-89FB-499C-9C39-7E6291094D5F}" destId="{3120B05D-3D4D-4FB2-B179-7AF5A9FCE859}" srcOrd="3" destOrd="0" parTransId="{5724EC99-4757-4724-8914-F56D38400A06}" sibTransId="{1B22B158-4C11-4017-B797-6D5191494E46}"/>
    <dgm:cxn modelId="{287BDEBD-2C97-4B3A-ACE3-87ED493CC4BE}" srcId="{AB168286-89FB-499C-9C39-7E6291094D5F}" destId="{9F6E9564-6868-40B5-A7AE-6B0A12E15985}" srcOrd="4" destOrd="0" parTransId="{410B3234-AC51-4F4A-AAE4-CFD0A0BA2634}" sibTransId="{3FE43115-AAB0-4034-BAA0-E6ED0F2CD71A}"/>
    <dgm:cxn modelId="{ED17B622-36E6-4F1E-8DE3-6A884363C931}" type="presParOf" srcId="{A59D230F-D6D9-4FDB-ADA3-E962981BE178}" destId="{9C9D7FD0-63DB-4EFF-A33A-EB484AAC0A66}" srcOrd="0" destOrd="0" presId="urn:microsoft.com/office/officeart/2005/8/layout/vList5"/>
    <dgm:cxn modelId="{21446750-5FF5-4FB8-854C-BC553FFDD0F0}" type="presParOf" srcId="{9C9D7FD0-63DB-4EFF-A33A-EB484AAC0A66}" destId="{991B0AAC-2F9F-451B-978D-9065EB547E65}" srcOrd="0" destOrd="0" presId="urn:microsoft.com/office/officeart/2005/8/layout/vList5"/>
    <dgm:cxn modelId="{01DC89E5-947F-4410-8135-9FD255915C21}" type="presParOf" srcId="{9C9D7FD0-63DB-4EFF-A33A-EB484AAC0A66}" destId="{54B3A718-1B19-4418-8182-8FDEB9FA04FC}" srcOrd="1" destOrd="0" presId="urn:microsoft.com/office/officeart/2005/8/layout/vList5"/>
    <dgm:cxn modelId="{A125F7DF-CB79-4D58-A077-575145DB52CA}" type="presParOf" srcId="{A59D230F-D6D9-4FDB-ADA3-E962981BE178}" destId="{AF57EEE3-DEA1-4D15-856D-159FF413EFA0}" srcOrd="1" destOrd="0" presId="urn:microsoft.com/office/officeart/2005/8/layout/vList5"/>
    <dgm:cxn modelId="{9D54B6DD-F9D9-4B1E-B99A-0C4FB2C8A976}" type="presParOf" srcId="{A59D230F-D6D9-4FDB-ADA3-E962981BE178}" destId="{596E1AB4-21B4-4739-ACFB-378A02E9F060}" srcOrd="2" destOrd="0" presId="urn:microsoft.com/office/officeart/2005/8/layout/vList5"/>
    <dgm:cxn modelId="{2056F9E3-6533-45F2-BA07-D36A71C3368F}" type="presParOf" srcId="{596E1AB4-21B4-4739-ACFB-378A02E9F060}" destId="{F0BD01A7-716D-479E-9092-B4054A23D0D0}" srcOrd="0" destOrd="0" presId="urn:microsoft.com/office/officeart/2005/8/layout/vList5"/>
    <dgm:cxn modelId="{AB458501-45B0-4E13-A593-3A0101F5C045}" type="presParOf" srcId="{596E1AB4-21B4-4739-ACFB-378A02E9F060}" destId="{535EC99E-043D-4DA0-86F9-A7C455FFEF91}" srcOrd="1" destOrd="0" presId="urn:microsoft.com/office/officeart/2005/8/layout/vList5"/>
    <dgm:cxn modelId="{CFC1017B-D6F6-464C-BAA1-66F86E28AC15}" type="presParOf" srcId="{A59D230F-D6D9-4FDB-ADA3-E962981BE178}" destId="{C6543E14-2887-4B1F-812A-F56885CC7FE0}" srcOrd="3" destOrd="0" presId="urn:microsoft.com/office/officeart/2005/8/layout/vList5"/>
    <dgm:cxn modelId="{EF97A82A-F4A9-4FB2-BB8D-5F4282CD49FD}" type="presParOf" srcId="{A59D230F-D6D9-4FDB-ADA3-E962981BE178}" destId="{A8BAAD80-B809-409C-8ADD-BB5CEF21524C}" srcOrd="4" destOrd="0" presId="urn:microsoft.com/office/officeart/2005/8/layout/vList5"/>
    <dgm:cxn modelId="{9658D0B0-76E5-49C6-9AE2-F58BC9CF8B2F}" type="presParOf" srcId="{A8BAAD80-B809-409C-8ADD-BB5CEF21524C}" destId="{381C683D-6839-418F-9960-4146FA1D63EA}" srcOrd="0" destOrd="0" presId="urn:microsoft.com/office/officeart/2005/8/layout/vList5"/>
    <dgm:cxn modelId="{FB0D0DBA-E986-4CAF-9EA2-8C63B6CC739B}" type="presParOf" srcId="{A8BAAD80-B809-409C-8ADD-BB5CEF21524C}" destId="{50F2B6F0-42A9-4AEB-9C05-701D53077514}" srcOrd="1" destOrd="0" presId="urn:microsoft.com/office/officeart/2005/8/layout/vList5"/>
    <dgm:cxn modelId="{CF864091-E4DA-45AB-B9BF-7FB0D49D1874}" type="presParOf" srcId="{A59D230F-D6D9-4FDB-ADA3-E962981BE178}" destId="{FB9C24C9-B27A-440A-8380-1C398D6BE616}" srcOrd="5" destOrd="0" presId="urn:microsoft.com/office/officeart/2005/8/layout/vList5"/>
    <dgm:cxn modelId="{F51912FD-78E6-43D1-8487-D492DBC3779A}" type="presParOf" srcId="{A59D230F-D6D9-4FDB-ADA3-E962981BE178}" destId="{813220A1-B126-4ED1-A16C-F2D4FDC234FD}" srcOrd="6" destOrd="0" presId="urn:microsoft.com/office/officeart/2005/8/layout/vList5"/>
    <dgm:cxn modelId="{2B63B0BE-E2DE-4B9A-9374-411D9132193E}" type="presParOf" srcId="{813220A1-B126-4ED1-A16C-F2D4FDC234FD}" destId="{04E0436B-16F5-475E-A853-BBD92BDEC179}" srcOrd="0" destOrd="0" presId="urn:microsoft.com/office/officeart/2005/8/layout/vList5"/>
    <dgm:cxn modelId="{AE35790E-03EB-4F11-B23C-72210C8A3CFC}" type="presParOf" srcId="{813220A1-B126-4ED1-A16C-F2D4FDC234FD}" destId="{2020E08E-22CE-43B3-AFDC-AAD09D3F0A59}" srcOrd="1" destOrd="0" presId="urn:microsoft.com/office/officeart/2005/8/layout/vList5"/>
    <dgm:cxn modelId="{FC401E44-F5C9-4663-BC25-325345A873FD}" type="presParOf" srcId="{A59D230F-D6D9-4FDB-ADA3-E962981BE178}" destId="{8DECE57B-180B-4B18-909E-18CD5F33746A}" srcOrd="7" destOrd="0" presId="urn:microsoft.com/office/officeart/2005/8/layout/vList5"/>
    <dgm:cxn modelId="{53741EBF-8291-48E4-B0FD-3C8F364F0822}" type="presParOf" srcId="{A59D230F-D6D9-4FDB-ADA3-E962981BE178}" destId="{35A2EAEC-A611-4E4C-96FF-FC91FFF32F4C}" srcOrd="8" destOrd="0" presId="urn:microsoft.com/office/officeart/2005/8/layout/vList5"/>
    <dgm:cxn modelId="{F78F06AA-9ACC-4D83-9C5A-2A570E5CD8AD}" type="presParOf" srcId="{35A2EAEC-A611-4E4C-96FF-FC91FFF32F4C}" destId="{4B9C013F-9EBD-4883-B833-B398E1429D9B}" srcOrd="0" destOrd="0" presId="urn:microsoft.com/office/officeart/2005/8/layout/vList5"/>
    <dgm:cxn modelId="{B37B69C5-5E5D-4B81-8C78-F86A441EF13C}" type="presParOf" srcId="{35A2EAEC-A611-4E4C-96FF-FC91FFF32F4C}" destId="{543FB324-0008-4176-89FA-E79D3B53E0C5}" srcOrd="1" destOrd="0" presId="urn:microsoft.com/office/officeart/2005/8/layout/vList5"/>
    <dgm:cxn modelId="{0B99F449-8516-4188-8833-83F0C73B3A50}" type="presParOf" srcId="{A59D230F-D6D9-4FDB-ADA3-E962981BE178}" destId="{2174733F-8A3E-4C82-8D89-8F1F0D3600CA}" srcOrd="9" destOrd="0" presId="urn:microsoft.com/office/officeart/2005/8/layout/vList5"/>
    <dgm:cxn modelId="{69FA18CE-711E-47E7-A4C6-ABE5D03F8993}" type="presParOf" srcId="{A59D230F-D6D9-4FDB-ADA3-E962981BE178}" destId="{CB154572-20B2-467C-9FC8-5ED3E706EF03}" srcOrd="10" destOrd="0" presId="urn:microsoft.com/office/officeart/2005/8/layout/vList5"/>
    <dgm:cxn modelId="{FDD87ACF-CAAA-47D0-A6FD-E99432FED9D4}" type="presParOf" srcId="{CB154572-20B2-467C-9FC8-5ED3E706EF03}" destId="{9CB94048-9249-4E51-8C8D-A30B83060D41}" srcOrd="0" destOrd="0" presId="urn:microsoft.com/office/officeart/2005/8/layout/vList5"/>
    <dgm:cxn modelId="{DB010121-1033-4026-AD97-818DB7FE20C2}" type="presParOf" srcId="{CB154572-20B2-467C-9FC8-5ED3E706EF03}" destId="{77EEAAD9-D2EA-4584-9BBA-2BDA26767E1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9341CA-6FA8-4402-824E-870FAE1E53B2}"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ES"/>
        </a:p>
      </dgm:t>
    </dgm:pt>
    <dgm:pt modelId="{F907694F-8B6F-47A8-BF76-3AF2226D0438}">
      <dgm:prSet phldrT="[Texto]" custT="1"/>
      <dgm:spPr>
        <a:solidFill>
          <a:schemeClr val="bg1">
            <a:lumMod val="75000"/>
          </a:schemeClr>
        </a:solidFill>
      </dgm:spPr>
      <dgm:t>
        <a:bodyPr/>
        <a:lstStyle/>
        <a:p>
          <a:r>
            <a:rPr lang="es-ES" sz="1500" dirty="0" smtClean="0">
              <a:solidFill>
                <a:schemeClr val="tx1"/>
              </a:solidFill>
              <a:latin typeface="Calibri" panose="020F0502020204030204" pitchFamily="34" charset="0"/>
            </a:rPr>
            <a:t>Concurso de investigaciones </a:t>
          </a:r>
          <a:r>
            <a:rPr lang="es-ES" sz="1500" dirty="0" err="1" smtClean="0">
              <a:solidFill>
                <a:schemeClr val="tx1"/>
              </a:solidFill>
              <a:latin typeface="Calibri" panose="020F0502020204030204" pitchFamily="34" charset="0"/>
            </a:rPr>
            <a:t>PpR</a:t>
          </a:r>
          <a:endParaRPr lang="es-ES" sz="1500" dirty="0">
            <a:solidFill>
              <a:schemeClr val="tx1"/>
            </a:solidFill>
            <a:latin typeface="Calibri" panose="020F0502020204030204" pitchFamily="34" charset="0"/>
          </a:endParaRPr>
        </a:p>
      </dgm:t>
    </dgm:pt>
    <dgm:pt modelId="{D3A41E14-0139-4960-B942-D3A83B6776DB}" type="parTrans" cxnId="{482F20CB-8B07-4B5F-947C-F91DA82B6AE7}">
      <dgm:prSet/>
      <dgm:spPr/>
      <dgm:t>
        <a:bodyPr/>
        <a:lstStyle/>
        <a:p>
          <a:endParaRPr lang="es-ES"/>
        </a:p>
      </dgm:t>
    </dgm:pt>
    <dgm:pt modelId="{0A952949-7848-42B1-B276-5CA832371E90}" type="sibTrans" cxnId="{482F20CB-8B07-4B5F-947C-F91DA82B6AE7}">
      <dgm:prSet custT="1"/>
      <dgm:spPr>
        <a:solidFill>
          <a:schemeClr val="bg1">
            <a:lumMod val="75000"/>
          </a:schemeClr>
        </a:solidFill>
      </dgm:spPr>
      <dgm:t>
        <a:bodyPr/>
        <a:lstStyle/>
        <a:p>
          <a:r>
            <a:rPr lang="es-ES" sz="1400" dirty="0" smtClean="0">
              <a:solidFill>
                <a:schemeClr val="tx1"/>
              </a:solidFill>
              <a:latin typeface="Calibri" panose="020F0502020204030204" pitchFamily="34" charset="0"/>
              <a:ea typeface="Verdana" panose="020B0604030504040204" pitchFamily="34" charset="0"/>
              <a:cs typeface="Verdana" panose="020B0604030504040204" pitchFamily="34" charset="0"/>
            </a:rPr>
            <a:t>Fondo para financiar pilotos experimentales, antes de su expansión</a:t>
          </a:r>
          <a:endParaRPr lang="es-ES" sz="1400" dirty="0">
            <a:solidFill>
              <a:schemeClr val="tx1"/>
            </a:solidFill>
            <a:latin typeface="Calibri" panose="020F0502020204030204" pitchFamily="34" charset="0"/>
            <a:ea typeface="Verdana" panose="020B0604030504040204" pitchFamily="34" charset="0"/>
            <a:cs typeface="Verdana" panose="020B0604030504040204" pitchFamily="34" charset="0"/>
          </a:endParaRPr>
        </a:p>
      </dgm:t>
    </dgm:pt>
    <dgm:pt modelId="{D941AE96-A6E4-44C7-B6B0-85A16C9EF514}">
      <dgm:prSet phldrT="[Texto]" custT="1"/>
      <dgm:spPr>
        <a:solidFill>
          <a:schemeClr val="bg1">
            <a:lumMod val="75000"/>
          </a:schemeClr>
        </a:solidFill>
      </dgm:spPr>
      <dgm:t>
        <a:bodyPr/>
        <a:lstStyle/>
        <a:p>
          <a:r>
            <a:rPr lang="es-ES" sz="1400" dirty="0" smtClean="0">
              <a:solidFill>
                <a:schemeClr val="tx1"/>
              </a:solidFill>
              <a:latin typeface="Calibri" panose="020F0502020204030204" pitchFamily="34" charset="0"/>
              <a:ea typeface="Verdana" pitchFamily="34" charset="0"/>
              <a:cs typeface="Verdana" pitchFamily="34" charset="0"/>
            </a:rPr>
            <a:t>Generar contrapartes técnicas y mecanismos para asegurar continuidad de EI </a:t>
          </a:r>
          <a:endParaRPr lang="es-ES" sz="1400" dirty="0">
            <a:solidFill>
              <a:schemeClr val="tx1"/>
            </a:solidFill>
            <a:latin typeface="Calibri" panose="020F0502020204030204" pitchFamily="34" charset="0"/>
          </a:endParaRPr>
        </a:p>
      </dgm:t>
    </dgm:pt>
    <dgm:pt modelId="{74DC7ED8-7D53-41CE-97D1-FA1E51EAF4C1}" type="parTrans" cxnId="{41956602-1F04-4A28-998F-F1B8165562A6}">
      <dgm:prSet/>
      <dgm:spPr/>
      <dgm:t>
        <a:bodyPr/>
        <a:lstStyle/>
        <a:p>
          <a:endParaRPr lang="es-ES"/>
        </a:p>
      </dgm:t>
    </dgm:pt>
    <dgm:pt modelId="{86D9F4F8-1E2E-460B-A850-3467FF5F8562}" type="sibTrans" cxnId="{41956602-1F04-4A28-998F-F1B8165562A6}">
      <dgm:prSet custT="1"/>
      <dgm:spPr>
        <a:solidFill>
          <a:schemeClr val="bg1">
            <a:lumMod val="75000"/>
          </a:schemeClr>
        </a:solidFill>
      </dgm:spPr>
      <dgm:t>
        <a:bodyPr/>
        <a:lstStyle/>
        <a:p>
          <a:r>
            <a:rPr lang="es-PE" sz="1700" dirty="0" smtClean="0">
              <a:solidFill>
                <a:schemeClr val="tx1"/>
              </a:solidFill>
              <a:latin typeface="Calibri" panose="020F0502020204030204" pitchFamily="34" charset="0"/>
            </a:rPr>
            <a:t>Aumentar escala de EI</a:t>
          </a:r>
          <a:endParaRPr lang="es-ES" sz="1700" dirty="0">
            <a:solidFill>
              <a:schemeClr val="tx1"/>
            </a:solidFill>
            <a:latin typeface="Calibri" panose="020F0502020204030204" pitchFamily="34" charset="0"/>
          </a:endParaRPr>
        </a:p>
      </dgm:t>
    </dgm:pt>
    <dgm:pt modelId="{F181FD37-C2D6-4C06-AC46-53CBFC1627E9}">
      <dgm:prSet phldrT="[Texto]"/>
      <dgm:spPr>
        <a:noFill/>
      </dgm:spPr>
      <dgm:t>
        <a:bodyPr/>
        <a:lstStyle/>
        <a:p>
          <a:endParaRPr lang="es-ES" dirty="0">
            <a:solidFill>
              <a:schemeClr val="tx1"/>
            </a:solidFill>
          </a:endParaRPr>
        </a:p>
      </dgm:t>
    </dgm:pt>
    <dgm:pt modelId="{A7DC0EE7-8DF6-404B-A1AF-B32CBD0A3856}" type="sibTrans" cxnId="{A7622A20-0B90-41C1-9F1A-B1D5F602B1E9}">
      <dgm:prSet custT="1"/>
      <dgm:spPr>
        <a:solidFill>
          <a:schemeClr val="bg1">
            <a:lumMod val="75000"/>
          </a:schemeClr>
        </a:solidFill>
      </dgm:spPr>
      <dgm:t>
        <a:bodyPr/>
        <a:lstStyle/>
        <a:p>
          <a:r>
            <a:rPr lang="es-ES" sz="1400" dirty="0" smtClean="0">
              <a:solidFill>
                <a:schemeClr val="tx1"/>
              </a:solidFill>
              <a:latin typeface="Calibri" panose="020F0502020204030204" pitchFamily="34" charset="0"/>
              <a:ea typeface="Verdana" pitchFamily="34" charset="0"/>
              <a:cs typeface="Verdana" pitchFamily="34" charset="0"/>
            </a:rPr>
            <a:t>Regular y normar procesos para  su uso en el ciclo presupuestal</a:t>
          </a:r>
          <a:endParaRPr lang="es-ES" sz="1400" dirty="0">
            <a:solidFill>
              <a:schemeClr val="tx1"/>
            </a:solidFill>
            <a:latin typeface="Calibri" panose="020F0502020204030204" pitchFamily="34" charset="0"/>
          </a:endParaRPr>
        </a:p>
      </dgm:t>
    </dgm:pt>
    <dgm:pt modelId="{DD9109FB-DC30-4F9A-B5D5-8ED1EDB8BD63}" type="parTrans" cxnId="{A7622A20-0B90-41C1-9F1A-B1D5F602B1E9}">
      <dgm:prSet/>
      <dgm:spPr/>
      <dgm:t>
        <a:bodyPr/>
        <a:lstStyle/>
        <a:p>
          <a:endParaRPr lang="es-ES"/>
        </a:p>
      </dgm:t>
    </dgm:pt>
    <dgm:pt modelId="{B1DA1251-F62D-477B-95E1-3012E172633F}" type="pres">
      <dgm:prSet presAssocID="{5C9341CA-6FA8-4402-824E-870FAE1E53B2}" presName="Name0" presStyleCnt="0">
        <dgm:presLayoutVars>
          <dgm:chMax/>
          <dgm:chPref/>
          <dgm:dir/>
          <dgm:animLvl val="lvl"/>
        </dgm:presLayoutVars>
      </dgm:prSet>
      <dgm:spPr/>
      <dgm:t>
        <a:bodyPr/>
        <a:lstStyle/>
        <a:p>
          <a:endParaRPr lang="es-ES"/>
        </a:p>
      </dgm:t>
    </dgm:pt>
    <dgm:pt modelId="{2D7D7395-6374-48A9-B454-67CE21757B3E}" type="pres">
      <dgm:prSet presAssocID="{F907694F-8B6F-47A8-BF76-3AF2226D0438}" presName="composite" presStyleCnt="0"/>
      <dgm:spPr/>
    </dgm:pt>
    <dgm:pt modelId="{8C9A99E1-DE6B-41FD-BE3B-2A36A618D5D8}" type="pres">
      <dgm:prSet presAssocID="{F907694F-8B6F-47A8-BF76-3AF2226D0438}" presName="Parent1" presStyleLbl="node1" presStyleIdx="0" presStyleCnt="6" custScaleX="603303" custScaleY="386287" custLinFactX="300000" custLinFactY="300000" custLinFactNeighborX="365966" custLinFactNeighborY="323022">
        <dgm:presLayoutVars>
          <dgm:chMax val="1"/>
          <dgm:chPref val="1"/>
          <dgm:bulletEnabled val="1"/>
        </dgm:presLayoutVars>
      </dgm:prSet>
      <dgm:spPr/>
      <dgm:t>
        <a:bodyPr/>
        <a:lstStyle/>
        <a:p>
          <a:endParaRPr lang="es-ES"/>
        </a:p>
      </dgm:t>
    </dgm:pt>
    <dgm:pt modelId="{E2F13698-730A-4512-AA08-2A6009571EF7}" type="pres">
      <dgm:prSet presAssocID="{F907694F-8B6F-47A8-BF76-3AF2226D0438}" presName="Childtext1" presStyleLbl="revTx" presStyleIdx="0" presStyleCnt="3">
        <dgm:presLayoutVars>
          <dgm:chMax val="0"/>
          <dgm:chPref val="0"/>
          <dgm:bulletEnabled val="1"/>
        </dgm:presLayoutVars>
      </dgm:prSet>
      <dgm:spPr/>
      <dgm:t>
        <a:bodyPr/>
        <a:lstStyle/>
        <a:p>
          <a:endParaRPr lang="es-ES"/>
        </a:p>
      </dgm:t>
    </dgm:pt>
    <dgm:pt modelId="{DDA66D85-E294-4A00-8FFA-138FFE649CA1}" type="pres">
      <dgm:prSet presAssocID="{F907694F-8B6F-47A8-BF76-3AF2226D0438}" presName="BalanceSpacing" presStyleCnt="0"/>
      <dgm:spPr/>
    </dgm:pt>
    <dgm:pt modelId="{FDD5708A-AB6D-4E7A-BF21-3CB48430C631}" type="pres">
      <dgm:prSet presAssocID="{F907694F-8B6F-47A8-BF76-3AF2226D0438}" presName="BalanceSpacing1" presStyleCnt="0"/>
      <dgm:spPr/>
    </dgm:pt>
    <dgm:pt modelId="{9D2508FB-C49F-4A4A-B149-C46EBD86C1CF}" type="pres">
      <dgm:prSet presAssocID="{0A952949-7848-42B1-B276-5CA832371E90}" presName="Accent1Text" presStyleLbl="node1" presStyleIdx="1" presStyleCnt="6" custScaleX="661101" custScaleY="457158" custLinFactX="10816" custLinFactY="300000" custLinFactNeighborX="100000" custLinFactNeighborY="326283"/>
      <dgm:spPr/>
      <dgm:t>
        <a:bodyPr/>
        <a:lstStyle/>
        <a:p>
          <a:endParaRPr lang="es-ES"/>
        </a:p>
      </dgm:t>
    </dgm:pt>
    <dgm:pt modelId="{E4035906-7B23-4FD7-B70B-D1038BAA5E19}" type="pres">
      <dgm:prSet presAssocID="{0A952949-7848-42B1-B276-5CA832371E90}" presName="spaceBetweenRectangles" presStyleCnt="0"/>
      <dgm:spPr/>
    </dgm:pt>
    <dgm:pt modelId="{3DA19C27-9726-4DB7-B354-AA9DC9EB7DE7}" type="pres">
      <dgm:prSet presAssocID="{F181FD37-C2D6-4C06-AC46-53CBFC1627E9}" presName="composite" presStyleCnt="0"/>
      <dgm:spPr/>
    </dgm:pt>
    <dgm:pt modelId="{CA584335-63A6-42ED-A1C9-BDDC602E28F5}" type="pres">
      <dgm:prSet presAssocID="{F181FD37-C2D6-4C06-AC46-53CBFC1627E9}" presName="Parent1" presStyleLbl="node1" presStyleIdx="2" presStyleCnt="6" custLinFactX="-200000" custLinFactY="-100000" custLinFactNeighborX="-227632" custLinFactNeighborY="-154289">
        <dgm:presLayoutVars>
          <dgm:chMax val="1"/>
          <dgm:chPref val="1"/>
          <dgm:bulletEnabled val="1"/>
        </dgm:presLayoutVars>
      </dgm:prSet>
      <dgm:spPr/>
      <dgm:t>
        <a:bodyPr/>
        <a:lstStyle/>
        <a:p>
          <a:endParaRPr lang="es-ES"/>
        </a:p>
      </dgm:t>
    </dgm:pt>
    <dgm:pt modelId="{214E171F-D8AE-4232-82CD-B354A4688CC4}" type="pres">
      <dgm:prSet presAssocID="{F181FD37-C2D6-4C06-AC46-53CBFC1627E9}" presName="Childtext1" presStyleLbl="revTx" presStyleIdx="1" presStyleCnt="3" custLinFactX="-100000" custLinFactY="-100782" custLinFactNeighborX="-101078" custLinFactNeighborY="-200000">
        <dgm:presLayoutVars>
          <dgm:chMax val="0"/>
          <dgm:chPref val="0"/>
          <dgm:bulletEnabled val="1"/>
        </dgm:presLayoutVars>
      </dgm:prSet>
      <dgm:spPr/>
      <dgm:t>
        <a:bodyPr/>
        <a:lstStyle/>
        <a:p>
          <a:endParaRPr lang="es-ES"/>
        </a:p>
      </dgm:t>
    </dgm:pt>
    <dgm:pt modelId="{1DDD4D47-43D9-464E-B289-36ADC6B1BD8B}" type="pres">
      <dgm:prSet presAssocID="{F181FD37-C2D6-4C06-AC46-53CBFC1627E9}" presName="BalanceSpacing" presStyleCnt="0"/>
      <dgm:spPr/>
    </dgm:pt>
    <dgm:pt modelId="{2CD1B538-9B11-4482-8CDC-2673D6F2F764}" type="pres">
      <dgm:prSet presAssocID="{F181FD37-C2D6-4C06-AC46-53CBFC1627E9}" presName="BalanceSpacing1" presStyleCnt="0"/>
      <dgm:spPr/>
    </dgm:pt>
    <dgm:pt modelId="{AF90AFFA-CE86-442A-A79C-54BA8313FB52}" type="pres">
      <dgm:prSet presAssocID="{A7DC0EE7-8DF6-404B-A1AF-B32CBD0A3856}" presName="Accent1Text" presStyleLbl="node1" presStyleIdx="3" presStyleCnt="6" custScaleX="610764" custScaleY="396243" custLinFactX="-58920" custLinFactY="-114515" custLinFactNeighborX="-100000" custLinFactNeighborY="-200000"/>
      <dgm:spPr/>
      <dgm:t>
        <a:bodyPr/>
        <a:lstStyle/>
        <a:p>
          <a:endParaRPr lang="es-ES"/>
        </a:p>
      </dgm:t>
    </dgm:pt>
    <dgm:pt modelId="{0F37759A-51D9-46AD-9229-02AD3C2F9B55}" type="pres">
      <dgm:prSet presAssocID="{A7DC0EE7-8DF6-404B-A1AF-B32CBD0A3856}" presName="spaceBetweenRectangles" presStyleCnt="0"/>
      <dgm:spPr/>
    </dgm:pt>
    <dgm:pt modelId="{9BD4942E-F973-4D52-9EBB-B78970C60CA6}" type="pres">
      <dgm:prSet presAssocID="{D941AE96-A6E4-44C7-B6B0-85A16C9EF514}" presName="composite" presStyleCnt="0"/>
      <dgm:spPr/>
    </dgm:pt>
    <dgm:pt modelId="{1E824BDF-0531-4F54-8A00-D3BE8D0D826F}" type="pres">
      <dgm:prSet presAssocID="{D941AE96-A6E4-44C7-B6B0-85A16C9EF514}" presName="Parent1" presStyleLbl="node1" presStyleIdx="4" presStyleCnt="6" custScaleX="579671" custScaleY="422182" custLinFactX="-400000" custLinFactY="-308608" custLinFactNeighborX="-431378" custLinFactNeighborY="-400000">
        <dgm:presLayoutVars>
          <dgm:chMax val="1"/>
          <dgm:chPref val="1"/>
          <dgm:bulletEnabled val="1"/>
        </dgm:presLayoutVars>
      </dgm:prSet>
      <dgm:spPr/>
      <dgm:t>
        <a:bodyPr/>
        <a:lstStyle/>
        <a:p>
          <a:endParaRPr lang="es-ES"/>
        </a:p>
      </dgm:t>
    </dgm:pt>
    <dgm:pt modelId="{46D29F8D-A93C-48BE-AA59-963AA41AD856}" type="pres">
      <dgm:prSet presAssocID="{D941AE96-A6E4-44C7-B6B0-85A16C9EF514}" presName="Childtext1" presStyleLbl="revTx" presStyleIdx="2" presStyleCnt="3" custLinFactX="-94594" custLinFactY="-100782" custLinFactNeighborX="-100000" custLinFactNeighborY="-200000">
        <dgm:presLayoutVars>
          <dgm:chMax val="0"/>
          <dgm:chPref val="0"/>
          <dgm:bulletEnabled val="1"/>
        </dgm:presLayoutVars>
      </dgm:prSet>
      <dgm:spPr/>
      <dgm:t>
        <a:bodyPr/>
        <a:lstStyle/>
        <a:p>
          <a:endParaRPr lang="es-ES"/>
        </a:p>
      </dgm:t>
    </dgm:pt>
    <dgm:pt modelId="{CC2897B0-4D53-422C-B63A-371B97C4FBFA}" type="pres">
      <dgm:prSet presAssocID="{D941AE96-A6E4-44C7-B6B0-85A16C9EF514}" presName="BalanceSpacing" presStyleCnt="0"/>
      <dgm:spPr/>
    </dgm:pt>
    <dgm:pt modelId="{9E62B368-52AA-4948-AD6C-E6F62A6C2814}" type="pres">
      <dgm:prSet presAssocID="{D941AE96-A6E4-44C7-B6B0-85A16C9EF514}" presName="BalanceSpacing1" presStyleCnt="0"/>
      <dgm:spPr/>
    </dgm:pt>
    <dgm:pt modelId="{34503662-311A-4687-A7EC-188B40895A1F}" type="pres">
      <dgm:prSet presAssocID="{86D9F4F8-1E2E-460B-A850-3467FF5F8562}" presName="Accent1Text" presStyleLbl="node1" presStyleIdx="5" presStyleCnt="6" custScaleX="546554" custScaleY="379264" custLinFactX="210709" custLinFactY="-308608" custLinFactNeighborX="300000" custLinFactNeighborY="-400000"/>
      <dgm:spPr/>
      <dgm:t>
        <a:bodyPr/>
        <a:lstStyle/>
        <a:p>
          <a:endParaRPr lang="es-ES"/>
        </a:p>
      </dgm:t>
    </dgm:pt>
  </dgm:ptLst>
  <dgm:cxnLst>
    <dgm:cxn modelId="{A7622A20-0B90-41C1-9F1A-B1D5F602B1E9}" srcId="{5C9341CA-6FA8-4402-824E-870FAE1E53B2}" destId="{F181FD37-C2D6-4C06-AC46-53CBFC1627E9}" srcOrd="1" destOrd="0" parTransId="{DD9109FB-DC30-4F9A-B5D5-8ED1EDB8BD63}" sibTransId="{A7DC0EE7-8DF6-404B-A1AF-B32CBD0A3856}"/>
    <dgm:cxn modelId="{D82BB22C-1273-42DA-B94E-38210BF9997F}" type="presOf" srcId="{86D9F4F8-1E2E-460B-A850-3467FF5F8562}" destId="{34503662-311A-4687-A7EC-188B40895A1F}" srcOrd="0" destOrd="0" presId="urn:microsoft.com/office/officeart/2008/layout/AlternatingHexagons"/>
    <dgm:cxn modelId="{41956602-1F04-4A28-998F-F1B8165562A6}" srcId="{5C9341CA-6FA8-4402-824E-870FAE1E53B2}" destId="{D941AE96-A6E4-44C7-B6B0-85A16C9EF514}" srcOrd="2" destOrd="0" parTransId="{74DC7ED8-7D53-41CE-97D1-FA1E51EAF4C1}" sibTransId="{86D9F4F8-1E2E-460B-A850-3467FF5F8562}"/>
    <dgm:cxn modelId="{34733743-35D0-4627-BE6B-0946A5CA794F}" type="presOf" srcId="{A7DC0EE7-8DF6-404B-A1AF-B32CBD0A3856}" destId="{AF90AFFA-CE86-442A-A79C-54BA8313FB52}" srcOrd="0" destOrd="0" presId="urn:microsoft.com/office/officeart/2008/layout/AlternatingHexagons"/>
    <dgm:cxn modelId="{1BA0C593-11C7-4C03-83E0-92FD413C67D2}" type="presOf" srcId="{0A952949-7848-42B1-B276-5CA832371E90}" destId="{9D2508FB-C49F-4A4A-B149-C46EBD86C1CF}" srcOrd="0" destOrd="0" presId="urn:microsoft.com/office/officeart/2008/layout/AlternatingHexagons"/>
    <dgm:cxn modelId="{E096EE91-259C-417E-8490-BE35D168711C}" type="presOf" srcId="{D941AE96-A6E4-44C7-B6B0-85A16C9EF514}" destId="{1E824BDF-0531-4F54-8A00-D3BE8D0D826F}" srcOrd="0" destOrd="0" presId="urn:microsoft.com/office/officeart/2008/layout/AlternatingHexagons"/>
    <dgm:cxn modelId="{C955BE56-A962-41E5-BC21-9FC3BF1A4361}" type="presOf" srcId="{5C9341CA-6FA8-4402-824E-870FAE1E53B2}" destId="{B1DA1251-F62D-477B-95E1-3012E172633F}" srcOrd="0" destOrd="0" presId="urn:microsoft.com/office/officeart/2008/layout/AlternatingHexagons"/>
    <dgm:cxn modelId="{710A1C13-98F1-4BF2-A0CB-D17654689A34}" type="presOf" srcId="{F181FD37-C2D6-4C06-AC46-53CBFC1627E9}" destId="{CA584335-63A6-42ED-A1C9-BDDC602E28F5}" srcOrd="0" destOrd="0" presId="urn:microsoft.com/office/officeart/2008/layout/AlternatingHexagons"/>
    <dgm:cxn modelId="{D0D8CB3F-1B32-429E-929F-8363D8660A23}" type="presOf" srcId="{F907694F-8B6F-47A8-BF76-3AF2226D0438}" destId="{8C9A99E1-DE6B-41FD-BE3B-2A36A618D5D8}" srcOrd="0" destOrd="0" presId="urn:microsoft.com/office/officeart/2008/layout/AlternatingHexagons"/>
    <dgm:cxn modelId="{482F20CB-8B07-4B5F-947C-F91DA82B6AE7}" srcId="{5C9341CA-6FA8-4402-824E-870FAE1E53B2}" destId="{F907694F-8B6F-47A8-BF76-3AF2226D0438}" srcOrd="0" destOrd="0" parTransId="{D3A41E14-0139-4960-B942-D3A83B6776DB}" sibTransId="{0A952949-7848-42B1-B276-5CA832371E90}"/>
    <dgm:cxn modelId="{C2340114-4873-45F8-8936-098466552C92}" type="presParOf" srcId="{B1DA1251-F62D-477B-95E1-3012E172633F}" destId="{2D7D7395-6374-48A9-B454-67CE21757B3E}" srcOrd="0" destOrd="0" presId="urn:microsoft.com/office/officeart/2008/layout/AlternatingHexagons"/>
    <dgm:cxn modelId="{B5746DB6-9AC7-44E0-948F-69C156903E15}" type="presParOf" srcId="{2D7D7395-6374-48A9-B454-67CE21757B3E}" destId="{8C9A99E1-DE6B-41FD-BE3B-2A36A618D5D8}" srcOrd="0" destOrd="0" presId="urn:microsoft.com/office/officeart/2008/layout/AlternatingHexagons"/>
    <dgm:cxn modelId="{FB0DDE6F-AD9A-4BBF-B320-B5105889CE77}" type="presParOf" srcId="{2D7D7395-6374-48A9-B454-67CE21757B3E}" destId="{E2F13698-730A-4512-AA08-2A6009571EF7}" srcOrd="1" destOrd="0" presId="urn:microsoft.com/office/officeart/2008/layout/AlternatingHexagons"/>
    <dgm:cxn modelId="{E32250BD-3F47-449C-898B-49D4640C541B}" type="presParOf" srcId="{2D7D7395-6374-48A9-B454-67CE21757B3E}" destId="{DDA66D85-E294-4A00-8FFA-138FFE649CA1}" srcOrd="2" destOrd="0" presId="urn:microsoft.com/office/officeart/2008/layout/AlternatingHexagons"/>
    <dgm:cxn modelId="{7EA1876C-1BC8-4796-84EC-B2960CA2EEA1}" type="presParOf" srcId="{2D7D7395-6374-48A9-B454-67CE21757B3E}" destId="{FDD5708A-AB6D-4E7A-BF21-3CB48430C631}" srcOrd="3" destOrd="0" presId="urn:microsoft.com/office/officeart/2008/layout/AlternatingHexagons"/>
    <dgm:cxn modelId="{C55F6778-DDFF-476F-9E12-32D44929BB6B}" type="presParOf" srcId="{2D7D7395-6374-48A9-B454-67CE21757B3E}" destId="{9D2508FB-C49F-4A4A-B149-C46EBD86C1CF}" srcOrd="4" destOrd="0" presId="urn:microsoft.com/office/officeart/2008/layout/AlternatingHexagons"/>
    <dgm:cxn modelId="{47A7BA89-EFB6-4FF4-9DF9-6CE4D1C997D1}" type="presParOf" srcId="{B1DA1251-F62D-477B-95E1-3012E172633F}" destId="{E4035906-7B23-4FD7-B70B-D1038BAA5E19}" srcOrd="1" destOrd="0" presId="urn:microsoft.com/office/officeart/2008/layout/AlternatingHexagons"/>
    <dgm:cxn modelId="{242C0DE9-6D61-4C49-8F34-C9DE0C35E3B0}" type="presParOf" srcId="{B1DA1251-F62D-477B-95E1-3012E172633F}" destId="{3DA19C27-9726-4DB7-B354-AA9DC9EB7DE7}" srcOrd="2" destOrd="0" presId="urn:microsoft.com/office/officeart/2008/layout/AlternatingHexagons"/>
    <dgm:cxn modelId="{DBC28DC9-D1AE-4691-AAB7-C289EA6B9E1B}" type="presParOf" srcId="{3DA19C27-9726-4DB7-B354-AA9DC9EB7DE7}" destId="{CA584335-63A6-42ED-A1C9-BDDC602E28F5}" srcOrd="0" destOrd="0" presId="urn:microsoft.com/office/officeart/2008/layout/AlternatingHexagons"/>
    <dgm:cxn modelId="{15999E93-E43C-4C64-92CF-5DEF1E7837A8}" type="presParOf" srcId="{3DA19C27-9726-4DB7-B354-AA9DC9EB7DE7}" destId="{214E171F-D8AE-4232-82CD-B354A4688CC4}" srcOrd="1" destOrd="0" presId="urn:microsoft.com/office/officeart/2008/layout/AlternatingHexagons"/>
    <dgm:cxn modelId="{7FA39E6D-AC35-4EB6-9B8B-7B1689A31AC3}" type="presParOf" srcId="{3DA19C27-9726-4DB7-B354-AA9DC9EB7DE7}" destId="{1DDD4D47-43D9-464E-B289-36ADC6B1BD8B}" srcOrd="2" destOrd="0" presId="urn:microsoft.com/office/officeart/2008/layout/AlternatingHexagons"/>
    <dgm:cxn modelId="{6DD55FCD-15E9-462C-B727-B31A44F6C9A5}" type="presParOf" srcId="{3DA19C27-9726-4DB7-B354-AA9DC9EB7DE7}" destId="{2CD1B538-9B11-4482-8CDC-2673D6F2F764}" srcOrd="3" destOrd="0" presId="urn:microsoft.com/office/officeart/2008/layout/AlternatingHexagons"/>
    <dgm:cxn modelId="{FABBD18C-0359-4FA5-B8B0-7944BD8CDAD2}" type="presParOf" srcId="{3DA19C27-9726-4DB7-B354-AA9DC9EB7DE7}" destId="{AF90AFFA-CE86-442A-A79C-54BA8313FB52}" srcOrd="4" destOrd="0" presId="urn:microsoft.com/office/officeart/2008/layout/AlternatingHexagons"/>
    <dgm:cxn modelId="{778D1384-43A5-428E-B4B5-CB3B289BB902}" type="presParOf" srcId="{B1DA1251-F62D-477B-95E1-3012E172633F}" destId="{0F37759A-51D9-46AD-9229-02AD3C2F9B55}" srcOrd="3" destOrd="0" presId="urn:microsoft.com/office/officeart/2008/layout/AlternatingHexagons"/>
    <dgm:cxn modelId="{B5C50AE5-FDFF-41A2-BB66-138E52ACEC13}" type="presParOf" srcId="{B1DA1251-F62D-477B-95E1-3012E172633F}" destId="{9BD4942E-F973-4D52-9EBB-B78970C60CA6}" srcOrd="4" destOrd="0" presId="urn:microsoft.com/office/officeart/2008/layout/AlternatingHexagons"/>
    <dgm:cxn modelId="{9C845D5A-32AA-49A9-BC85-FB42DDD809F1}" type="presParOf" srcId="{9BD4942E-F973-4D52-9EBB-B78970C60CA6}" destId="{1E824BDF-0531-4F54-8A00-D3BE8D0D826F}" srcOrd="0" destOrd="0" presId="urn:microsoft.com/office/officeart/2008/layout/AlternatingHexagons"/>
    <dgm:cxn modelId="{8F8600F5-5385-46FF-B91C-3C1AF732BF7C}" type="presParOf" srcId="{9BD4942E-F973-4D52-9EBB-B78970C60CA6}" destId="{46D29F8D-A93C-48BE-AA59-963AA41AD856}" srcOrd="1" destOrd="0" presId="urn:microsoft.com/office/officeart/2008/layout/AlternatingHexagons"/>
    <dgm:cxn modelId="{F7CB008A-5235-4FA5-932C-741F4FC7D49C}" type="presParOf" srcId="{9BD4942E-F973-4D52-9EBB-B78970C60CA6}" destId="{CC2897B0-4D53-422C-B63A-371B97C4FBFA}" srcOrd="2" destOrd="0" presId="urn:microsoft.com/office/officeart/2008/layout/AlternatingHexagons"/>
    <dgm:cxn modelId="{CAB67E08-BD17-4691-AF4D-C612E6741327}" type="presParOf" srcId="{9BD4942E-F973-4D52-9EBB-B78970C60CA6}" destId="{9E62B368-52AA-4948-AD6C-E6F62A6C2814}" srcOrd="3" destOrd="0" presId="urn:microsoft.com/office/officeart/2008/layout/AlternatingHexagons"/>
    <dgm:cxn modelId="{D6B2151C-8F69-47DF-A511-AFF3C8A65D31}" type="presParOf" srcId="{9BD4942E-F973-4D52-9EBB-B78970C60CA6}" destId="{34503662-311A-4687-A7EC-188B40895A1F}" srcOrd="4" destOrd="0" presId="urn:microsoft.com/office/officeart/2008/layout/AlternatingHexagon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1301E-C7C0-41EE-88B5-65797B5E6949}">
      <dsp:nvSpPr>
        <dsp:cNvPr id="0" name=""/>
        <dsp:cNvSpPr/>
      </dsp:nvSpPr>
      <dsp:spPr>
        <a:xfrm>
          <a:off x="1291465" y="257721"/>
          <a:ext cx="3497345" cy="3497345"/>
        </a:xfrm>
        <a:prstGeom prst="pie">
          <a:avLst>
            <a:gd name="adj1" fmla="val 16200000"/>
            <a:gd name="adj2" fmla="val 20520000"/>
          </a:avLst>
        </a:prstGeom>
        <a:solidFill>
          <a:schemeClr val="bg1">
            <a:lumMod val="85000"/>
          </a:schemeClr>
        </a:solidFill>
        <a:ln w="38100" cap="flat" cmpd="sng" algn="ctr">
          <a:solidFill>
            <a:schemeClr val="bg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i="1" kern="1200" dirty="0" smtClean="0">
              <a:solidFill>
                <a:srgbClr val="0000FF"/>
              </a:solidFill>
              <a:effectLst>
                <a:outerShdw blurRad="38100" dist="38100" dir="2700000" algn="tl">
                  <a:srgbClr val="000000">
                    <a:alpha val="43137"/>
                  </a:srgbClr>
                </a:outerShdw>
              </a:effectLst>
            </a:rPr>
            <a:t>PROGRAMACIÓN</a:t>
          </a:r>
          <a:endParaRPr lang="es-ES" sz="1200" b="1" i="1" kern="1200" dirty="0">
            <a:solidFill>
              <a:srgbClr val="0000FF"/>
            </a:solidFill>
            <a:effectLst>
              <a:outerShdw blurRad="38100" dist="38100" dir="2700000" algn="tl">
                <a:srgbClr val="000000">
                  <a:alpha val="43137"/>
                </a:srgbClr>
              </a:outerShdw>
            </a:effectLst>
          </a:endParaRPr>
        </a:p>
      </dsp:txBody>
      <dsp:txXfrm>
        <a:off x="3115914" y="845608"/>
        <a:ext cx="1124146" cy="749431"/>
      </dsp:txXfrm>
    </dsp:sp>
    <dsp:sp modelId="{E31FF14E-1617-4857-846A-B396AEB49807}">
      <dsp:nvSpPr>
        <dsp:cNvPr id="0" name=""/>
        <dsp:cNvSpPr/>
      </dsp:nvSpPr>
      <dsp:spPr>
        <a:xfrm>
          <a:off x="1321442" y="350983"/>
          <a:ext cx="3497345" cy="3497345"/>
        </a:xfrm>
        <a:prstGeom prst="pie">
          <a:avLst>
            <a:gd name="adj1" fmla="val 20520000"/>
            <a:gd name="adj2" fmla="val 3240000"/>
          </a:avLst>
        </a:prstGeom>
        <a:solidFill>
          <a:schemeClr val="bg1">
            <a:lumMod val="6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i="1" kern="1200" dirty="0" smtClean="0">
              <a:solidFill>
                <a:srgbClr val="0000FF"/>
              </a:solidFill>
              <a:effectLst>
                <a:outerShdw blurRad="38100" dist="38100" dir="2700000" algn="tl">
                  <a:srgbClr val="000000">
                    <a:alpha val="43137"/>
                  </a:srgbClr>
                </a:outerShdw>
              </a:effectLst>
            </a:rPr>
            <a:t>FORMULACIÓN</a:t>
          </a:r>
          <a:endParaRPr lang="es-ES" sz="1200" b="1" i="1" kern="1200" dirty="0">
            <a:solidFill>
              <a:srgbClr val="0000FF"/>
            </a:solidFill>
            <a:effectLst>
              <a:outerShdw blurRad="38100" dist="38100" dir="2700000" algn="tl">
                <a:srgbClr val="000000">
                  <a:alpha val="43137"/>
                </a:srgbClr>
              </a:outerShdw>
            </a:effectLst>
          </a:endParaRPr>
        </a:p>
      </dsp:txBody>
      <dsp:txXfrm>
        <a:off x="3573899" y="1948937"/>
        <a:ext cx="1040876" cy="832701"/>
      </dsp:txXfrm>
    </dsp:sp>
    <dsp:sp modelId="{EFE1A4AC-D3BD-4A4E-980C-596BCDD2C934}">
      <dsp:nvSpPr>
        <dsp:cNvPr id="0" name=""/>
        <dsp:cNvSpPr/>
      </dsp:nvSpPr>
      <dsp:spPr>
        <a:xfrm>
          <a:off x="1242336" y="408440"/>
          <a:ext cx="3497345" cy="3497345"/>
        </a:xfrm>
        <a:prstGeom prst="pie">
          <a:avLst>
            <a:gd name="adj1" fmla="val 3240000"/>
            <a:gd name="adj2" fmla="val 7560000"/>
          </a:avLst>
        </a:prstGeom>
        <a:solidFill>
          <a:schemeClr val="bg1">
            <a:lumMod val="50000"/>
          </a:schemeClr>
        </a:solidFill>
        <a:ln w="25400" cap="flat" cmpd="sng" algn="ctr">
          <a:solidFill>
            <a:schemeClr val="bg1"/>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i="1" kern="1200" dirty="0" smtClean="0">
              <a:solidFill>
                <a:srgbClr val="0000FF"/>
              </a:solidFill>
              <a:effectLst>
                <a:outerShdw blurRad="38100" dist="38100" dir="2700000" algn="tl">
                  <a:srgbClr val="000000">
                    <a:alpha val="43137"/>
                  </a:srgbClr>
                </a:outerShdw>
              </a:effectLst>
            </a:rPr>
            <a:t>APROBACIÓN</a:t>
          </a:r>
          <a:endParaRPr lang="es-ES" sz="1200" b="1" i="1" kern="1200" dirty="0">
            <a:solidFill>
              <a:srgbClr val="0000FF"/>
            </a:solidFill>
            <a:effectLst>
              <a:outerShdw blurRad="38100" dist="38100" dir="2700000" algn="tl">
                <a:srgbClr val="000000">
                  <a:alpha val="43137"/>
                </a:srgbClr>
              </a:outerShdw>
            </a:effectLst>
          </a:endParaRPr>
        </a:p>
      </dsp:txBody>
      <dsp:txXfrm>
        <a:off x="2491388" y="2864909"/>
        <a:ext cx="999241" cy="915971"/>
      </dsp:txXfrm>
    </dsp:sp>
    <dsp:sp modelId="{CF61D327-4FA3-47F2-A59C-AAE089CA95A7}">
      <dsp:nvSpPr>
        <dsp:cNvPr id="0" name=""/>
        <dsp:cNvSpPr/>
      </dsp:nvSpPr>
      <dsp:spPr>
        <a:xfrm>
          <a:off x="1163229" y="350983"/>
          <a:ext cx="3497345" cy="3497345"/>
        </a:xfrm>
        <a:prstGeom prst="pie">
          <a:avLst>
            <a:gd name="adj1" fmla="val 7560000"/>
            <a:gd name="adj2" fmla="val 11880000"/>
          </a:avLst>
        </a:prstGeom>
        <a:solidFill>
          <a:schemeClr val="bg2">
            <a:lumMod val="75000"/>
          </a:schemeClr>
        </a:solidFill>
        <a:ln w="9525" cap="flat" cmpd="sng" algn="ctr">
          <a:solidFill>
            <a:schemeClr val="bg1"/>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i="1" kern="1200" dirty="0" smtClean="0">
              <a:solidFill>
                <a:srgbClr val="0000FF"/>
              </a:solidFill>
              <a:effectLst>
                <a:outerShdw blurRad="38100" dist="38100" dir="2700000" algn="tl">
                  <a:srgbClr val="000000">
                    <a:alpha val="43137"/>
                  </a:srgbClr>
                </a:outerShdw>
              </a:effectLst>
            </a:rPr>
            <a:t>EJECUCIÓN</a:t>
          </a:r>
          <a:endParaRPr lang="es-ES" sz="1200" b="1" i="1" kern="1200" dirty="0">
            <a:solidFill>
              <a:srgbClr val="0000FF"/>
            </a:solidFill>
            <a:effectLst>
              <a:outerShdw blurRad="38100" dist="38100" dir="2700000" algn="tl">
                <a:srgbClr val="000000">
                  <a:alpha val="43137"/>
                </a:srgbClr>
              </a:outerShdw>
            </a:effectLst>
          </a:endParaRPr>
        </a:p>
      </dsp:txBody>
      <dsp:txXfrm>
        <a:off x="1367241" y="1948937"/>
        <a:ext cx="1040876" cy="832701"/>
      </dsp:txXfrm>
    </dsp:sp>
    <dsp:sp modelId="{0651B4A7-DF07-4E1F-9AC5-D66A4FF0B2DE}">
      <dsp:nvSpPr>
        <dsp:cNvPr id="0" name=""/>
        <dsp:cNvSpPr/>
      </dsp:nvSpPr>
      <dsp:spPr>
        <a:xfrm>
          <a:off x="1193206" y="257721"/>
          <a:ext cx="3497345" cy="3497345"/>
        </a:xfrm>
        <a:prstGeom prst="pie">
          <a:avLst>
            <a:gd name="adj1" fmla="val 11880000"/>
            <a:gd name="adj2" fmla="val 16200000"/>
          </a:avLst>
        </a:prstGeom>
        <a:solidFill>
          <a:schemeClr val="bg2">
            <a:lumMod val="50000"/>
          </a:schemeClr>
        </a:solidFill>
        <a:ln w="9525" cap="flat" cmpd="sng" algn="ctr">
          <a:solidFill>
            <a:schemeClr val="bg1"/>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i="1" kern="1200" dirty="0" smtClean="0">
              <a:solidFill>
                <a:srgbClr val="0000FF"/>
              </a:solidFill>
              <a:effectLst>
                <a:outerShdw blurRad="38100" dist="38100" dir="2700000" algn="tl">
                  <a:srgbClr val="000000">
                    <a:alpha val="43137"/>
                  </a:srgbClr>
                </a:outerShdw>
              </a:effectLst>
            </a:rPr>
            <a:t>EVALUACIÓN</a:t>
          </a:r>
          <a:endParaRPr lang="es-ES" sz="1200" b="1" i="1" kern="1200" dirty="0">
            <a:solidFill>
              <a:srgbClr val="0000FF"/>
            </a:solidFill>
            <a:effectLst>
              <a:outerShdw blurRad="38100" dist="38100" dir="2700000" algn="tl">
                <a:srgbClr val="000000">
                  <a:alpha val="43137"/>
                </a:srgbClr>
              </a:outerShdw>
            </a:effectLst>
          </a:endParaRPr>
        </a:p>
      </dsp:txBody>
      <dsp:txXfrm>
        <a:off x="1741956" y="845608"/>
        <a:ext cx="1124146" cy="749431"/>
      </dsp:txXfrm>
    </dsp:sp>
    <dsp:sp modelId="{45A3DFFF-5353-4C4E-8A35-8B13DBC5FBA0}">
      <dsp:nvSpPr>
        <dsp:cNvPr id="0" name=""/>
        <dsp:cNvSpPr/>
      </dsp:nvSpPr>
      <dsp:spPr>
        <a:xfrm>
          <a:off x="1074798" y="41218"/>
          <a:ext cx="3930350" cy="3930350"/>
        </a:xfrm>
        <a:prstGeom prst="circularArrow">
          <a:avLst>
            <a:gd name="adj1" fmla="val 5085"/>
            <a:gd name="adj2" fmla="val 327528"/>
            <a:gd name="adj3" fmla="val 20192361"/>
            <a:gd name="adj4" fmla="val 16200324"/>
            <a:gd name="adj5" fmla="val 5932"/>
          </a:avLst>
        </a:prstGeom>
        <a:solidFill>
          <a:schemeClr val="accent2"/>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52E52B91-697B-45E3-BD7B-EE00863C9CF1}">
      <dsp:nvSpPr>
        <dsp:cNvPr id="0" name=""/>
        <dsp:cNvSpPr/>
      </dsp:nvSpPr>
      <dsp:spPr>
        <a:xfrm>
          <a:off x="1105182" y="134450"/>
          <a:ext cx="3930350" cy="3930350"/>
        </a:xfrm>
        <a:prstGeom prst="circularArrow">
          <a:avLst>
            <a:gd name="adj1" fmla="val 5085"/>
            <a:gd name="adj2" fmla="val 327528"/>
            <a:gd name="adj3" fmla="val 2912753"/>
            <a:gd name="adj4" fmla="val 20519953"/>
            <a:gd name="adj5" fmla="val 5932"/>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CD5CC465-E25B-4B4D-9B58-51F7AB0ED2D2}">
      <dsp:nvSpPr>
        <dsp:cNvPr id="0" name=""/>
        <dsp:cNvSpPr/>
      </dsp:nvSpPr>
      <dsp:spPr>
        <a:xfrm>
          <a:off x="1025833" y="192082"/>
          <a:ext cx="3930350" cy="3930350"/>
        </a:xfrm>
        <a:prstGeom prst="circularArrow">
          <a:avLst>
            <a:gd name="adj1" fmla="val 5085"/>
            <a:gd name="adj2" fmla="val 327528"/>
            <a:gd name="adj3" fmla="val 7232777"/>
            <a:gd name="adj4" fmla="val 3239695"/>
            <a:gd name="adj5" fmla="val 5932"/>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02844BCF-69ED-4243-9343-668C3FEDA367}">
      <dsp:nvSpPr>
        <dsp:cNvPr id="0" name=""/>
        <dsp:cNvSpPr/>
      </dsp:nvSpPr>
      <dsp:spPr>
        <a:xfrm>
          <a:off x="946485" y="134450"/>
          <a:ext cx="3930350" cy="3930350"/>
        </a:xfrm>
        <a:prstGeom prst="circularArrow">
          <a:avLst>
            <a:gd name="adj1" fmla="val 5085"/>
            <a:gd name="adj2" fmla="val 327528"/>
            <a:gd name="adj3" fmla="val 11552519"/>
            <a:gd name="adj4" fmla="val 7559718"/>
            <a:gd name="adj5" fmla="val 5932"/>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DFA19F0B-E9C2-480A-B58E-80933DF97FBC}">
      <dsp:nvSpPr>
        <dsp:cNvPr id="0" name=""/>
        <dsp:cNvSpPr/>
      </dsp:nvSpPr>
      <dsp:spPr>
        <a:xfrm>
          <a:off x="976869" y="41218"/>
          <a:ext cx="3930350" cy="3930350"/>
        </a:xfrm>
        <a:prstGeom prst="circularArrow">
          <a:avLst>
            <a:gd name="adj1" fmla="val 5085"/>
            <a:gd name="adj2" fmla="val 327528"/>
            <a:gd name="adj3" fmla="val 15872148"/>
            <a:gd name="adj4" fmla="val 11880111"/>
            <a:gd name="adj5" fmla="val 5932"/>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8568D6FC-E157-4670-BEF5-5304C5D644FE}" type="datetimeFigureOut">
              <a:rPr lang="es-ES" smtClean="0"/>
              <a:pPr/>
              <a:t>09/03/2015</a:t>
            </a:fld>
            <a:endParaRPr lang="es-ES"/>
          </a:p>
        </p:txBody>
      </p:sp>
      <p:sp>
        <p:nvSpPr>
          <p:cNvPr id="4" name="3 Marcador de pie de página"/>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C7EE8929-4E84-4BD9-B62D-18117824720B}" type="slidenum">
              <a:rPr lang="es-ES" smtClean="0"/>
              <a:pPr/>
              <a:t>‹Nº›</a:t>
            </a:fld>
            <a:endParaRPr lang="es-ES"/>
          </a:p>
        </p:txBody>
      </p:sp>
    </p:spTree>
    <p:extLst>
      <p:ext uri="{BB962C8B-B14F-4D97-AF65-F5344CB8AC3E}">
        <p14:creationId xmlns:p14="http://schemas.microsoft.com/office/powerpoint/2010/main" val="1906508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18831" cy="4933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s-ES"/>
          </a:p>
        </p:txBody>
      </p:sp>
      <p:sp>
        <p:nvSpPr>
          <p:cNvPr id="7171" name="Rectangle 3"/>
          <p:cNvSpPr>
            <a:spLocks noGrp="1" noChangeArrowheads="1"/>
          </p:cNvSpPr>
          <p:nvPr>
            <p:ph type="dt" idx="1"/>
          </p:nvPr>
        </p:nvSpPr>
        <p:spPr bwMode="auto">
          <a:xfrm>
            <a:off x="3815373" y="0"/>
            <a:ext cx="2918831" cy="4933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s-ES"/>
          </a:p>
        </p:txBody>
      </p:sp>
      <p:sp>
        <p:nvSpPr>
          <p:cNvPr id="1331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73577" y="4686499"/>
            <a:ext cx="5388610" cy="44398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7174" name="Rectangle 6"/>
          <p:cNvSpPr>
            <a:spLocks noGrp="1" noChangeArrowheads="1"/>
          </p:cNvSpPr>
          <p:nvPr>
            <p:ph type="ftr" sz="quarter" idx="4"/>
          </p:nvPr>
        </p:nvSpPr>
        <p:spPr bwMode="auto">
          <a:xfrm>
            <a:off x="0" y="9371285"/>
            <a:ext cx="2918831" cy="4933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s-ES"/>
          </a:p>
        </p:txBody>
      </p:sp>
      <p:sp>
        <p:nvSpPr>
          <p:cNvPr id="7175" name="Rectangle 7"/>
          <p:cNvSpPr>
            <a:spLocks noGrp="1" noChangeArrowheads="1"/>
          </p:cNvSpPr>
          <p:nvPr>
            <p:ph type="sldNum" sz="quarter" idx="5"/>
          </p:nvPr>
        </p:nvSpPr>
        <p:spPr bwMode="auto">
          <a:xfrm>
            <a:off x="3815373" y="9371285"/>
            <a:ext cx="2918831" cy="4933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08C6919C-F312-4266-8C87-AE53009F2598}" type="slidenum">
              <a:rPr lang="es-ES"/>
              <a:pPr>
                <a:defRPr/>
              </a:pPr>
              <a:t>‹Nº›</a:t>
            </a:fld>
            <a:endParaRPr lang="es-ES"/>
          </a:p>
        </p:txBody>
      </p:sp>
    </p:spTree>
    <p:extLst>
      <p:ext uri="{BB962C8B-B14F-4D97-AF65-F5344CB8AC3E}">
        <p14:creationId xmlns:p14="http://schemas.microsoft.com/office/powerpoint/2010/main" val="3108795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a:defRPr/>
            </a:pPr>
            <a:fld id="{BC5A2E59-C695-46A1-9E07-C38847D44D4A}" type="slidenum">
              <a:rPr lang="es-ES_tradnl" smtClean="0"/>
              <a:pPr>
                <a:defRPr/>
              </a:pPr>
              <a:t>1</a:t>
            </a:fld>
            <a:endParaRPr lang="es-ES_tradnl"/>
          </a:p>
        </p:txBody>
      </p:sp>
    </p:spTree>
    <p:extLst>
      <p:ext uri="{BB962C8B-B14F-4D97-AF65-F5344CB8AC3E}">
        <p14:creationId xmlns:p14="http://schemas.microsoft.com/office/powerpoint/2010/main" val="3264865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rcador de imagen de diapositiva 1"/>
          <p:cNvSpPr>
            <a:spLocks noGrp="1" noRot="1" noChangeAspect="1" noTextEdit="1"/>
          </p:cNvSpPr>
          <p:nvPr>
            <p:ph type="sldImg"/>
          </p:nvPr>
        </p:nvSpPr>
        <p:spPr>
          <a:ln/>
        </p:spPr>
      </p:sp>
      <p:sp>
        <p:nvSpPr>
          <p:cNvPr id="22531"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s-ES" smtClean="0">
                <a:latin typeface="Arial" charset="0"/>
              </a:rPr>
              <a:t>4. Condiciones internas de evaluabilidad</a:t>
            </a:r>
          </a:p>
          <a:p>
            <a:r>
              <a:rPr lang="es-ES" altLang="es-ES" smtClean="0">
                <a:latin typeface="Arial" charset="0"/>
              </a:rPr>
              <a:t>En el caso de las evaluaciones de impacto que se hacen en el marco del PpR, estas verifican las condiciones de evaluabilidad en relación a la existencia de información de línea de base, capacidad de distinguir grupos de control y grupos de tratamiento, entre otras condiciones metodológicas. </a:t>
            </a:r>
          </a:p>
          <a:p>
            <a:endParaRPr lang="es-ES_tradnl" altLang="es-ES" smtClean="0">
              <a:latin typeface="Arial" charset="0"/>
            </a:endParaRPr>
          </a:p>
          <a:p>
            <a:r>
              <a:rPr lang="es-ES_tradnl" altLang="es-ES" smtClean="0">
                <a:latin typeface="Arial" charset="0"/>
              </a:rPr>
              <a:t>En e</a:t>
            </a:r>
            <a:r>
              <a:rPr lang="es-ES" altLang="es-ES" smtClean="0">
                <a:latin typeface="Arial" charset="0"/>
              </a:rPr>
              <a:t>l caso de las intervenciones nuevas </a:t>
            </a:r>
          </a:p>
        </p:txBody>
      </p:sp>
      <p:sp>
        <p:nvSpPr>
          <p:cNvPr id="22532" name="Marca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cs typeface="Arial" charset="0"/>
              </a:defRPr>
            </a:lvl1pPr>
            <a:lvl2pPr marL="742950" indent="-285750">
              <a:defRPr sz="1700">
                <a:solidFill>
                  <a:schemeClr val="tx1"/>
                </a:solidFill>
                <a:latin typeface="Arial" charset="0"/>
                <a:cs typeface="Arial" charset="0"/>
              </a:defRPr>
            </a:lvl2pPr>
            <a:lvl3pPr marL="1143000" indent="-228600">
              <a:defRPr sz="1700">
                <a:solidFill>
                  <a:schemeClr val="tx1"/>
                </a:solidFill>
                <a:latin typeface="Arial" charset="0"/>
                <a:cs typeface="Arial" charset="0"/>
              </a:defRPr>
            </a:lvl3pPr>
            <a:lvl4pPr marL="1600200" indent="-228600">
              <a:defRPr sz="1700">
                <a:solidFill>
                  <a:schemeClr val="tx1"/>
                </a:solidFill>
                <a:latin typeface="Arial" charset="0"/>
                <a:cs typeface="Arial" charset="0"/>
              </a:defRPr>
            </a:lvl4pPr>
            <a:lvl5pPr marL="2057400" indent="-22860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fld id="{B7E32FEB-199B-4E75-86A1-00C012B5551E}" type="slidenum">
              <a:rPr lang="es-ES" altLang="es-ES" sz="1200"/>
              <a:pPr/>
              <a:t>13</a:t>
            </a:fld>
            <a:endParaRPr lang="es-ES" altLang="es-E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p:cNvSpPr>
            <a:spLocks noGrp="1" noRot="1" noChangeAspect="1" noTextEdit="1"/>
          </p:cNvSpPr>
          <p:nvPr>
            <p:ph type="sldImg"/>
          </p:nvPr>
        </p:nvSpPr>
        <p:spPr>
          <a:ln/>
        </p:spPr>
      </p:sp>
      <p:sp>
        <p:nvSpPr>
          <p:cNvPr id="23555"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latin typeface="Arial" charset="0"/>
            </a:endParaRPr>
          </a:p>
        </p:txBody>
      </p:sp>
      <p:sp>
        <p:nvSpPr>
          <p:cNvPr id="23556" name="Marca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cs typeface="Arial" charset="0"/>
              </a:defRPr>
            </a:lvl1pPr>
            <a:lvl2pPr marL="742950" indent="-285750">
              <a:defRPr sz="1700">
                <a:solidFill>
                  <a:schemeClr val="tx1"/>
                </a:solidFill>
                <a:latin typeface="Arial" charset="0"/>
                <a:cs typeface="Arial" charset="0"/>
              </a:defRPr>
            </a:lvl2pPr>
            <a:lvl3pPr marL="1143000" indent="-228600">
              <a:defRPr sz="1700">
                <a:solidFill>
                  <a:schemeClr val="tx1"/>
                </a:solidFill>
                <a:latin typeface="Arial" charset="0"/>
                <a:cs typeface="Arial" charset="0"/>
              </a:defRPr>
            </a:lvl3pPr>
            <a:lvl4pPr marL="1600200" indent="-228600">
              <a:defRPr sz="1700">
                <a:solidFill>
                  <a:schemeClr val="tx1"/>
                </a:solidFill>
                <a:latin typeface="Arial" charset="0"/>
                <a:cs typeface="Arial" charset="0"/>
              </a:defRPr>
            </a:lvl4pPr>
            <a:lvl5pPr marL="2057400" indent="-22860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fld id="{E8FFDB50-BDE1-41C6-993D-14C836BD5F2E}" type="slidenum">
              <a:rPr lang="es-ES" altLang="es-ES" sz="1200"/>
              <a:pPr/>
              <a:t>14</a:t>
            </a:fld>
            <a:endParaRPr lang="es-ES" altLang="es-E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imagen de diapositiva 1"/>
          <p:cNvSpPr>
            <a:spLocks noGrp="1" noRot="1" noChangeAspect="1" noTextEdit="1"/>
          </p:cNvSpPr>
          <p:nvPr>
            <p:ph type="sldImg"/>
          </p:nvPr>
        </p:nvSpPr>
        <p:spPr>
          <a:ln/>
        </p:spPr>
      </p:sp>
      <p:sp>
        <p:nvSpPr>
          <p:cNvPr id="24579"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smtClean="0">
                <a:latin typeface="Arial" charset="0"/>
              </a:rPr>
              <a:t>Reformas de 2da generación </a:t>
            </a:r>
          </a:p>
          <a:p>
            <a:r>
              <a:rPr lang="es-MX" altLang="es-ES" smtClean="0">
                <a:latin typeface="Calibri" pitchFamily="34" charset="0"/>
              </a:rPr>
              <a:t>¿Qué componente del Programa genera  o 	predice el impacto?</a:t>
            </a:r>
            <a:endParaRPr lang="es-ES" altLang="es-ES" smtClean="0">
              <a:latin typeface="Arial" charset="0"/>
            </a:endParaRPr>
          </a:p>
        </p:txBody>
      </p:sp>
      <p:sp>
        <p:nvSpPr>
          <p:cNvPr id="24580" name="Marca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cs typeface="Arial" charset="0"/>
              </a:defRPr>
            </a:lvl1pPr>
            <a:lvl2pPr marL="742950" indent="-285750">
              <a:defRPr sz="1700">
                <a:solidFill>
                  <a:schemeClr val="tx1"/>
                </a:solidFill>
                <a:latin typeface="Arial" charset="0"/>
                <a:cs typeface="Arial" charset="0"/>
              </a:defRPr>
            </a:lvl2pPr>
            <a:lvl3pPr marL="1143000" indent="-228600">
              <a:defRPr sz="1700">
                <a:solidFill>
                  <a:schemeClr val="tx1"/>
                </a:solidFill>
                <a:latin typeface="Arial" charset="0"/>
                <a:cs typeface="Arial" charset="0"/>
              </a:defRPr>
            </a:lvl3pPr>
            <a:lvl4pPr marL="1600200" indent="-228600">
              <a:defRPr sz="1700">
                <a:solidFill>
                  <a:schemeClr val="tx1"/>
                </a:solidFill>
                <a:latin typeface="Arial" charset="0"/>
                <a:cs typeface="Arial" charset="0"/>
              </a:defRPr>
            </a:lvl4pPr>
            <a:lvl5pPr marL="2057400" indent="-22860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fld id="{FF540177-D748-4AE8-B0DE-149CBD38D7AD}" type="slidenum">
              <a:rPr lang="es-ES" altLang="es-ES" sz="1200"/>
              <a:pPr/>
              <a:t>15</a:t>
            </a:fld>
            <a:endParaRPr lang="es-ES" altLang="es-E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s-PE" altLang="es-ES" sz="2000" b="1" smtClean="0">
                <a:latin typeface="Arial" charset="0"/>
              </a:rPr>
              <a:t>Plan de mitigación de riesgos con los sectores (cumplimiento de compromisos de evaluaciones: grupo de control  y cronograma de intervención) :actas Por naturaleza multianual de evaluaciones prospectivas</a:t>
            </a:r>
          </a:p>
          <a:p>
            <a:r>
              <a:rPr lang="es-ES" altLang="es-ES" smtClean="0">
                <a:latin typeface="Arial" charset="0"/>
              </a:rPr>
              <a:t>Mediante artículo de la Ley de Presupuesto 2015, se ha creado el “Plan para la generación de evidencia para la formulación de políticas públicas-PBE”, que tiene como objetivo el financiamiento de pilotos experimentales de intervenciones públicas y de sus respectivas evaluaciones de impacto, las que permitirán medir su efectividad antes de generalizar su implementación. Asimismo, mediante dicho Plan, se podrán financiar investigaciones en temas relevantes para el análisis y evaluación de políticas e intervenciones que se vienen implementando en el marco de la reforma del Presupuesto por Resultados (PpR). Estos dos mecanismos buscan promover la toma de decisiones de política pública basada en evidencia.</a:t>
            </a:r>
            <a:endParaRPr lang="es-ES" altLang="es-ES" sz="2400" smtClean="0">
              <a:latin typeface="Arial" charset="0"/>
            </a:endParaRPr>
          </a:p>
          <a:p>
            <a:r>
              <a:rPr lang="es-ES" altLang="es-ES" smtClean="0">
                <a:latin typeface="Arial" charset="0"/>
              </a:rPr>
              <a:t> </a:t>
            </a:r>
          </a:p>
          <a:p>
            <a:endParaRPr lang="es-ES" altLang="es-ES" smtClean="0">
              <a:latin typeface="Arial" charset="0"/>
            </a:endParaRPr>
          </a:p>
        </p:txBody>
      </p:sp>
      <p:sp>
        <p:nvSpPr>
          <p:cNvPr id="256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cs typeface="Arial" charset="0"/>
              </a:defRPr>
            </a:lvl1pPr>
            <a:lvl2pPr marL="742950" indent="-285750">
              <a:defRPr sz="1700">
                <a:solidFill>
                  <a:schemeClr val="tx1"/>
                </a:solidFill>
                <a:latin typeface="Arial" charset="0"/>
                <a:cs typeface="Arial" charset="0"/>
              </a:defRPr>
            </a:lvl2pPr>
            <a:lvl3pPr marL="1143000" indent="-228600">
              <a:defRPr sz="1700">
                <a:solidFill>
                  <a:schemeClr val="tx1"/>
                </a:solidFill>
                <a:latin typeface="Arial" charset="0"/>
                <a:cs typeface="Arial" charset="0"/>
              </a:defRPr>
            </a:lvl3pPr>
            <a:lvl4pPr marL="1600200" indent="-228600">
              <a:defRPr sz="1700">
                <a:solidFill>
                  <a:schemeClr val="tx1"/>
                </a:solidFill>
                <a:latin typeface="Arial" charset="0"/>
                <a:cs typeface="Arial" charset="0"/>
              </a:defRPr>
            </a:lvl4pPr>
            <a:lvl5pPr marL="2057400" indent="-22860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fld id="{52033AB4-750D-402D-AB4F-02ED1DB885BE}" type="slidenum">
              <a:rPr lang="es-ES" altLang="es-ES" sz="1200"/>
              <a:pPr/>
              <a:t>16</a:t>
            </a:fld>
            <a:endParaRPr lang="es-ES" altLang="es-E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pPr>
              <a:defRPr/>
            </a:pPr>
            <a:fld id="{BC5A2E59-C695-46A1-9E07-C38847D44D4A}" type="slidenum">
              <a:rPr lang="es-ES_tradnl" smtClean="0"/>
              <a:pPr>
                <a:defRPr/>
              </a:pPr>
              <a:t>17</a:t>
            </a:fld>
            <a:endParaRPr lang="es-ES_tradnl"/>
          </a:p>
        </p:txBody>
      </p:sp>
    </p:spTree>
    <p:extLst>
      <p:ext uri="{BB962C8B-B14F-4D97-AF65-F5344CB8AC3E}">
        <p14:creationId xmlns:p14="http://schemas.microsoft.com/office/powerpoint/2010/main" val="202583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pPr>
              <a:defRPr/>
            </a:pPr>
            <a:fld id="{BC5A2E59-C695-46A1-9E07-C38847D44D4A}" type="slidenum">
              <a:rPr lang="es-ES_tradnl" smtClean="0"/>
              <a:pPr>
                <a:defRPr/>
              </a:pPr>
              <a:t>2</a:t>
            </a:fld>
            <a:endParaRPr lang="es-ES_tradnl"/>
          </a:p>
        </p:txBody>
      </p:sp>
    </p:spTree>
    <p:extLst>
      <p:ext uri="{BB962C8B-B14F-4D97-AF65-F5344CB8AC3E}">
        <p14:creationId xmlns:p14="http://schemas.microsoft.com/office/powerpoint/2010/main" val="1330328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40000" lnSpcReduction="20000"/>
          </a:bodyPr>
          <a:lstStyle/>
          <a:p>
            <a:r>
              <a:rPr lang="es-PE" dirty="0" smtClean="0"/>
              <a:t>PRINCIPIOS REGULATORIOS</a:t>
            </a:r>
          </a:p>
          <a:p>
            <a:endParaRPr lang="es-PE" dirty="0" smtClean="0"/>
          </a:p>
          <a:p>
            <a:r>
              <a:rPr lang="es-PE" b="1" dirty="0" smtClean="0"/>
              <a:t>Artículo I.- Equilibrio presupuestario</a:t>
            </a:r>
          </a:p>
          <a:p>
            <a:r>
              <a:rPr lang="es-PE" dirty="0" smtClean="0"/>
              <a:t>El Presupuesto del Sector Público está constituido por los créditos presupuestarios que representan el </a:t>
            </a:r>
            <a:r>
              <a:rPr lang="es-PE" b="1" dirty="0" smtClean="0"/>
              <a:t>equilibrio entre la previsible evolución de los ingresos y los recursos a asignar de conformidad con las políticas públicas de gasto, estando prohibido incluir autorizaciones de gasto sin el financiamiento correspondiente</a:t>
            </a:r>
            <a:r>
              <a:rPr lang="es-PE" dirty="0" smtClean="0"/>
              <a:t>.</a:t>
            </a:r>
          </a:p>
          <a:p>
            <a:endParaRPr lang="es-PE" dirty="0" smtClean="0"/>
          </a:p>
          <a:p>
            <a:r>
              <a:rPr lang="es-PE" dirty="0" smtClean="0"/>
              <a:t>Artículo II.- Equilibrio </a:t>
            </a:r>
            <a:r>
              <a:rPr lang="es-PE" dirty="0" err="1" smtClean="0"/>
              <a:t>macrofiscal</a:t>
            </a:r>
            <a:endParaRPr lang="es-PE" dirty="0" smtClean="0"/>
          </a:p>
          <a:p>
            <a:r>
              <a:rPr lang="es-PE" dirty="0" smtClean="0"/>
              <a:t>La preparación, aprobación y ejecución de los presupuestos de las Entidades preservan la estabilidad conforme al marco de equilibrio </a:t>
            </a:r>
            <a:r>
              <a:rPr lang="es-PE" dirty="0" err="1" smtClean="0"/>
              <a:t>macrofiscal</a:t>
            </a:r>
            <a:r>
              <a:rPr lang="es-PE" dirty="0" smtClean="0"/>
              <a:t>, de acuerdo con la Ley de Responsabilidad y Transparencia Fiscal - Ley Nº 27245, modificada por la Ley Nº 27958 y la Ley de Descentralización Fiscal - Decreto Legislativo Nº 955.</a:t>
            </a:r>
          </a:p>
          <a:p>
            <a:endParaRPr lang="es-PE" dirty="0" smtClean="0"/>
          </a:p>
          <a:p>
            <a:r>
              <a:rPr lang="es-PE" dirty="0" smtClean="0"/>
              <a:t>Artículo III.- Especialidad cuantitativa</a:t>
            </a:r>
          </a:p>
          <a:p>
            <a:r>
              <a:rPr lang="es-PE" dirty="0" smtClean="0"/>
              <a:t>Toda disposición o acto que implique la realización de gastos públicos debe cuantificar su efecto sobre el Presupuesto, de modo que se sujete en forma estricta al crédito presupuestario autorizado a la Entidad.</a:t>
            </a:r>
          </a:p>
          <a:p>
            <a:endParaRPr lang="es-PE" dirty="0" smtClean="0"/>
          </a:p>
          <a:p>
            <a:r>
              <a:rPr lang="es-PE" dirty="0" smtClean="0"/>
              <a:t>Artículo IV.- Especialidad cualitativa</a:t>
            </a:r>
          </a:p>
          <a:p>
            <a:r>
              <a:rPr lang="es-PE" dirty="0" smtClean="0"/>
              <a:t>Los créditos presupuestarios aprobados para las Entidades se destinan, exclusivamente, a la finalidad para la que hayan sido autorizados en los Presupuestos del Sector Público, así como en sus modificaciones realizadas conforme a la Ley General.</a:t>
            </a:r>
          </a:p>
          <a:p>
            <a:endParaRPr lang="es-PE" dirty="0" smtClean="0"/>
          </a:p>
          <a:p>
            <a:r>
              <a:rPr lang="es-PE" dirty="0" smtClean="0"/>
              <a:t>Artículo V.- Universalidad y unidad</a:t>
            </a:r>
          </a:p>
          <a:p>
            <a:r>
              <a:rPr lang="es-PE" dirty="0" smtClean="0"/>
              <a:t>Todos los ingresos y gastos del Sector Público, así como todos los Presupuestos de las Entidades que lo comprenden, se </a:t>
            </a:r>
            <a:r>
              <a:rPr lang="es-PE" b="1" dirty="0" smtClean="0"/>
              <a:t>sujetan a la Ley de Presupuesto del Sector Público.</a:t>
            </a:r>
          </a:p>
          <a:p>
            <a:endParaRPr lang="es-PE" dirty="0" smtClean="0"/>
          </a:p>
          <a:p>
            <a:r>
              <a:rPr lang="es-PE" dirty="0" smtClean="0"/>
              <a:t>Artículo VI.- De no afectación predeterminada</a:t>
            </a:r>
          </a:p>
          <a:p>
            <a:r>
              <a:rPr lang="es-PE" dirty="0" smtClean="0"/>
              <a:t>	Los fondos públicos de cada una de las Entidades se destinan a financiar el conjunto de gastos públicos previstos en los Presupuestos del Sector Público.</a:t>
            </a:r>
          </a:p>
          <a:p>
            <a:r>
              <a:rPr lang="es-PE" dirty="0" smtClean="0"/>
              <a:t>Artículo VII.- Integridad</a:t>
            </a:r>
          </a:p>
          <a:p>
            <a:r>
              <a:rPr lang="es-PE" dirty="0" smtClean="0"/>
              <a:t>Los ingresos y los gastos se registran en los Presupuestos por su importe íntegro, salvo las devoluciones de ingresos que se declaren indebidos por la autoridad competente.</a:t>
            </a:r>
          </a:p>
          <a:p>
            <a:endParaRPr lang="es-PE" dirty="0" smtClean="0"/>
          </a:p>
          <a:p>
            <a:r>
              <a:rPr lang="es-PE" dirty="0" smtClean="0"/>
              <a:t>Artículo VIII.- Información y especificidad</a:t>
            </a:r>
          </a:p>
          <a:p>
            <a:r>
              <a:rPr lang="es-PE" dirty="0" smtClean="0"/>
              <a:t>El presupuesto y sus modificaciones deben contener información suficiente y adecuada para efectuar la evaluación y seguimiento de los objetivos y metas.</a:t>
            </a:r>
          </a:p>
          <a:p>
            <a:endParaRPr lang="es-PE" dirty="0" smtClean="0"/>
          </a:p>
          <a:p>
            <a:r>
              <a:rPr lang="es-PE" b="1" dirty="0" smtClean="0"/>
              <a:t>Artículo IX.- Anualidad</a:t>
            </a:r>
          </a:p>
          <a:p>
            <a:r>
              <a:rPr lang="es-PE" b="1" dirty="0" smtClean="0"/>
              <a:t>El Presupuesto del Sector Público tiene vigencia anual y coincide con el año calendario</a:t>
            </a:r>
            <a:r>
              <a:rPr lang="es-PE" dirty="0" smtClean="0"/>
              <a:t>. Durante dicho período se afectan los ingresos percibidos dentro del año fiscal, cualquiera sea la fecha en los que se hayan generado, así como los gastos devengados que se hayan producido con cargo a los respectivos créditos presupuestarios durante el año fiscal.</a:t>
            </a:r>
          </a:p>
          <a:p>
            <a:endParaRPr lang="es-PE" dirty="0" smtClean="0"/>
          </a:p>
          <a:p>
            <a:r>
              <a:rPr lang="es-PE" dirty="0" smtClean="0"/>
              <a:t>Artículo X.- Eficiencia en la ejecución de los fondos públicos</a:t>
            </a:r>
          </a:p>
          <a:p>
            <a:r>
              <a:rPr lang="es-PE" dirty="0" smtClean="0"/>
              <a:t>Las políticas de gasto público vinculadas a los fines del Estado deben establecerse teniendo en cuenta la situación económica-financiera y el cumplimiento de los objetivos de estabilidad </a:t>
            </a:r>
            <a:r>
              <a:rPr lang="es-PE" dirty="0" err="1" smtClean="0"/>
              <a:t>macrofiscal</a:t>
            </a:r>
            <a:r>
              <a:rPr lang="es-PE" dirty="0" smtClean="0"/>
              <a:t>, siendo ejecutadas mediante una gestión de los fondos públicos, orientada a resultados con eficiencia, eficacia, economía y calidad.</a:t>
            </a:r>
          </a:p>
          <a:p>
            <a:endParaRPr lang="es-PE" dirty="0" smtClean="0"/>
          </a:p>
          <a:p>
            <a:r>
              <a:rPr lang="es-PE" dirty="0" smtClean="0"/>
              <a:t>Artículo XI.- Centralización normativa y descentralización operativa</a:t>
            </a:r>
          </a:p>
          <a:p>
            <a:r>
              <a:rPr lang="es-PE" dirty="0" smtClean="0"/>
              <a:t>El Sistema Nacional del Presupuesto se regula de manera centralizada en lo técnico-normativo, correspondiendo a las Entidades el desarrollo del proceso presupuestario.</a:t>
            </a:r>
          </a:p>
          <a:p>
            <a:endParaRPr lang="es-PE" dirty="0" smtClean="0"/>
          </a:p>
          <a:p>
            <a:r>
              <a:rPr lang="es-PE" dirty="0" smtClean="0"/>
              <a:t>Artículo XII.- Transparencia presupuestal</a:t>
            </a:r>
          </a:p>
          <a:p>
            <a:r>
              <a:rPr lang="es-PE" dirty="0" smtClean="0"/>
              <a:t>El proceso de asignación y ejecución de los fondos públicos sigue los criterios de transparencia en la gestión presupuestal, brindando o difundiendo la información pertinente, conforme la normatividad vigente.</a:t>
            </a:r>
          </a:p>
          <a:p>
            <a:endParaRPr lang="es-PE" dirty="0" smtClean="0"/>
          </a:p>
          <a:p>
            <a:r>
              <a:rPr lang="es-PE" dirty="0" smtClean="0"/>
              <a:t>	Artículo XIII.- Exclusividad presupuestal</a:t>
            </a:r>
          </a:p>
          <a:p>
            <a:r>
              <a:rPr lang="es-PE" dirty="0" smtClean="0"/>
              <a:t>	La ley de Presupuesto del Sector Público contiene exclusivamente disposiciones de orden presupuestal.</a:t>
            </a:r>
          </a:p>
          <a:p>
            <a:endParaRPr lang="es-PE" dirty="0" smtClean="0"/>
          </a:p>
          <a:p>
            <a:r>
              <a:rPr lang="es-PE" dirty="0" smtClean="0"/>
              <a:t>	Artículo XIV.- Principio de Programación Multianual</a:t>
            </a:r>
          </a:p>
          <a:p>
            <a:r>
              <a:rPr lang="es-PE" dirty="0" smtClean="0"/>
              <a:t>	El proceso presupuestario debe apoyarse en los resultados de ejercicios anteriores y tomar en cuenta los ejercicios futuros. (*)</a:t>
            </a:r>
          </a:p>
          <a:p>
            <a:endParaRPr lang="es-PE" dirty="0"/>
          </a:p>
        </p:txBody>
      </p:sp>
      <p:sp>
        <p:nvSpPr>
          <p:cNvPr id="4" name="Marcador de número de diapositiva 3"/>
          <p:cNvSpPr>
            <a:spLocks noGrp="1"/>
          </p:cNvSpPr>
          <p:nvPr>
            <p:ph type="sldNum" sz="quarter" idx="10"/>
          </p:nvPr>
        </p:nvSpPr>
        <p:spPr/>
        <p:txBody>
          <a:bodyPr/>
          <a:lstStyle/>
          <a:p>
            <a:fld id="{2B9D1FC3-1AEE-40D2-9D11-3A9A09BDF776}" type="slidenum">
              <a:rPr lang="es-ES" smtClean="0"/>
              <a:pPr/>
              <a:t>5</a:t>
            </a:fld>
            <a:endParaRPr lang="es-ES"/>
          </a:p>
        </p:txBody>
      </p:sp>
    </p:spTree>
    <p:extLst>
      <p:ext uri="{BB962C8B-B14F-4D97-AF65-F5344CB8AC3E}">
        <p14:creationId xmlns:p14="http://schemas.microsoft.com/office/powerpoint/2010/main" val="3456035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40000" lnSpcReduction="20000"/>
          </a:bodyPr>
          <a:lstStyle/>
          <a:p>
            <a:r>
              <a:rPr lang="es-PE" dirty="0" smtClean="0"/>
              <a:t>PRINCIPIOS REGULATORIOS</a:t>
            </a:r>
          </a:p>
          <a:p>
            <a:endParaRPr lang="es-PE" dirty="0" smtClean="0"/>
          </a:p>
          <a:p>
            <a:r>
              <a:rPr lang="es-PE" b="1" dirty="0" smtClean="0"/>
              <a:t>Artículo I.- Equilibrio presupuestario</a:t>
            </a:r>
          </a:p>
          <a:p>
            <a:r>
              <a:rPr lang="es-PE" dirty="0" smtClean="0"/>
              <a:t>El Presupuesto del Sector Público está constituido por los créditos presupuestarios que representan el </a:t>
            </a:r>
            <a:r>
              <a:rPr lang="es-PE" b="1" dirty="0" smtClean="0"/>
              <a:t>equilibrio entre la previsible evolución de los ingresos y los recursos a asignar de conformidad con las políticas públicas de gasto, estando prohibido incluir autorizaciones de gasto sin el financiamiento correspondiente</a:t>
            </a:r>
            <a:r>
              <a:rPr lang="es-PE" dirty="0" smtClean="0"/>
              <a:t>.</a:t>
            </a:r>
          </a:p>
          <a:p>
            <a:endParaRPr lang="es-PE" dirty="0" smtClean="0"/>
          </a:p>
          <a:p>
            <a:r>
              <a:rPr lang="es-PE" dirty="0" smtClean="0"/>
              <a:t>Artículo II.- Equilibrio </a:t>
            </a:r>
            <a:r>
              <a:rPr lang="es-PE" dirty="0" err="1" smtClean="0"/>
              <a:t>macrofiscal</a:t>
            </a:r>
            <a:endParaRPr lang="es-PE" dirty="0" smtClean="0"/>
          </a:p>
          <a:p>
            <a:r>
              <a:rPr lang="es-PE" dirty="0" smtClean="0"/>
              <a:t>La preparación, aprobación y ejecución de los presupuestos de las Entidades preservan la estabilidad conforme al marco de equilibrio </a:t>
            </a:r>
            <a:r>
              <a:rPr lang="es-PE" dirty="0" err="1" smtClean="0"/>
              <a:t>macrofiscal</a:t>
            </a:r>
            <a:r>
              <a:rPr lang="es-PE" dirty="0" smtClean="0"/>
              <a:t>, de acuerdo con la Ley de Responsabilidad y Transparencia Fiscal - Ley Nº 27245, modificada por la Ley Nº 27958 y la Ley de Descentralización Fiscal - Decreto Legislativo Nº 955.</a:t>
            </a:r>
          </a:p>
          <a:p>
            <a:endParaRPr lang="es-PE" dirty="0" smtClean="0"/>
          </a:p>
          <a:p>
            <a:r>
              <a:rPr lang="es-PE" dirty="0" smtClean="0"/>
              <a:t>Artículo III.- Especialidad cuantitativa</a:t>
            </a:r>
          </a:p>
          <a:p>
            <a:r>
              <a:rPr lang="es-PE" dirty="0" smtClean="0"/>
              <a:t>Toda disposición o acto que implique la realización de gastos públicos debe cuantificar su efecto sobre el Presupuesto, de modo que se sujete en forma estricta al crédito presupuestario autorizado a la Entidad.</a:t>
            </a:r>
          </a:p>
          <a:p>
            <a:endParaRPr lang="es-PE" dirty="0" smtClean="0"/>
          </a:p>
          <a:p>
            <a:r>
              <a:rPr lang="es-PE" dirty="0" smtClean="0"/>
              <a:t>Artículo IV.- Especialidad cualitativa</a:t>
            </a:r>
          </a:p>
          <a:p>
            <a:r>
              <a:rPr lang="es-PE" dirty="0" smtClean="0"/>
              <a:t>Los créditos presupuestarios aprobados para las Entidades se destinan, exclusivamente, a la finalidad para la que hayan sido autorizados en los Presupuestos del Sector Público, así como en sus modificaciones realizadas conforme a la Ley General.</a:t>
            </a:r>
          </a:p>
          <a:p>
            <a:endParaRPr lang="es-PE" dirty="0" smtClean="0"/>
          </a:p>
          <a:p>
            <a:r>
              <a:rPr lang="es-PE" dirty="0" smtClean="0"/>
              <a:t>Artículo V.- Universalidad y unidad</a:t>
            </a:r>
          </a:p>
          <a:p>
            <a:r>
              <a:rPr lang="es-PE" dirty="0" smtClean="0"/>
              <a:t>Todos los ingresos y gastos del Sector Público, así como todos los Presupuestos de las Entidades que lo comprenden, se </a:t>
            </a:r>
            <a:r>
              <a:rPr lang="es-PE" b="1" dirty="0" smtClean="0"/>
              <a:t>sujetan a la Ley de Presupuesto del Sector Público.</a:t>
            </a:r>
          </a:p>
          <a:p>
            <a:endParaRPr lang="es-PE" dirty="0" smtClean="0"/>
          </a:p>
          <a:p>
            <a:r>
              <a:rPr lang="es-PE" dirty="0" smtClean="0"/>
              <a:t>Artículo VI.- De no afectación predeterminada</a:t>
            </a:r>
          </a:p>
          <a:p>
            <a:r>
              <a:rPr lang="es-PE" dirty="0" smtClean="0"/>
              <a:t>	Los fondos públicos de cada una de las Entidades se destinan a financiar el conjunto de gastos públicos previstos en los Presupuestos del Sector Público.</a:t>
            </a:r>
          </a:p>
          <a:p>
            <a:r>
              <a:rPr lang="es-PE" dirty="0" smtClean="0"/>
              <a:t>Artículo VII.- Integridad</a:t>
            </a:r>
          </a:p>
          <a:p>
            <a:r>
              <a:rPr lang="es-PE" dirty="0" smtClean="0"/>
              <a:t>Los ingresos y los gastos se registran en los Presupuestos por su importe íntegro, salvo las devoluciones de ingresos que se declaren indebidos por la autoridad competente.</a:t>
            </a:r>
          </a:p>
          <a:p>
            <a:endParaRPr lang="es-PE" dirty="0" smtClean="0"/>
          </a:p>
          <a:p>
            <a:r>
              <a:rPr lang="es-PE" dirty="0" smtClean="0"/>
              <a:t>Artículo VIII.- Información y especificidad</a:t>
            </a:r>
          </a:p>
          <a:p>
            <a:r>
              <a:rPr lang="es-PE" dirty="0" smtClean="0"/>
              <a:t>El presupuesto y sus modificaciones deben contener información suficiente y adecuada para efectuar la evaluación y seguimiento de los objetivos y metas.</a:t>
            </a:r>
          </a:p>
          <a:p>
            <a:endParaRPr lang="es-PE" dirty="0" smtClean="0"/>
          </a:p>
          <a:p>
            <a:r>
              <a:rPr lang="es-PE" b="1" dirty="0" smtClean="0"/>
              <a:t>Artículo IX.- Anualidad</a:t>
            </a:r>
          </a:p>
          <a:p>
            <a:r>
              <a:rPr lang="es-PE" b="1" dirty="0" smtClean="0"/>
              <a:t>El Presupuesto del Sector Público tiene vigencia anual y coincide con el año calendario</a:t>
            </a:r>
            <a:r>
              <a:rPr lang="es-PE" dirty="0" smtClean="0"/>
              <a:t>. Durante dicho período se afectan los ingresos percibidos dentro del año fiscal, cualquiera sea la fecha en los que se hayan generado, así como los gastos devengados que se hayan producido con cargo a los respectivos créditos presupuestarios durante el año fiscal.</a:t>
            </a:r>
          </a:p>
          <a:p>
            <a:endParaRPr lang="es-PE" dirty="0" smtClean="0"/>
          </a:p>
          <a:p>
            <a:r>
              <a:rPr lang="es-PE" dirty="0" smtClean="0"/>
              <a:t>Artículo X.- Eficiencia en la ejecución de los fondos públicos</a:t>
            </a:r>
          </a:p>
          <a:p>
            <a:r>
              <a:rPr lang="es-PE" dirty="0" smtClean="0"/>
              <a:t>Las políticas de gasto público vinculadas a los fines del Estado deben establecerse teniendo en cuenta la situación económica-financiera y el cumplimiento de los objetivos de estabilidad </a:t>
            </a:r>
            <a:r>
              <a:rPr lang="es-PE" dirty="0" err="1" smtClean="0"/>
              <a:t>macrofiscal</a:t>
            </a:r>
            <a:r>
              <a:rPr lang="es-PE" dirty="0" smtClean="0"/>
              <a:t>, siendo ejecutadas mediante una gestión de los fondos públicos, orientada a resultados con eficiencia, eficacia, economía y calidad.</a:t>
            </a:r>
          </a:p>
          <a:p>
            <a:endParaRPr lang="es-PE" dirty="0" smtClean="0"/>
          </a:p>
          <a:p>
            <a:r>
              <a:rPr lang="es-PE" dirty="0" smtClean="0"/>
              <a:t>Artículo XI.- Centralización normativa y descentralización operativa</a:t>
            </a:r>
          </a:p>
          <a:p>
            <a:r>
              <a:rPr lang="es-PE" dirty="0" smtClean="0"/>
              <a:t>El Sistema Nacional del Presupuesto se regula de manera centralizada en lo técnico-normativo, correspondiendo a las Entidades el desarrollo del proceso presupuestario.</a:t>
            </a:r>
          </a:p>
          <a:p>
            <a:endParaRPr lang="es-PE" dirty="0" smtClean="0"/>
          </a:p>
          <a:p>
            <a:r>
              <a:rPr lang="es-PE" dirty="0" smtClean="0"/>
              <a:t>Artículo XII.- Transparencia presupuestal</a:t>
            </a:r>
          </a:p>
          <a:p>
            <a:r>
              <a:rPr lang="es-PE" dirty="0" smtClean="0"/>
              <a:t>El proceso de asignación y ejecución de los fondos públicos sigue los criterios de transparencia en la gestión presupuestal, brindando o difundiendo la información pertinente, conforme la normatividad vigente.</a:t>
            </a:r>
          </a:p>
          <a:p>
            <a:endParaRPr lang="es-PE" dirty="0" smtClean="0"/>
          </a:p>
          <a:p>
            <a:r>
              <a:rPr lang="es-PE" dirty="0" smtClean="0"/>
              <a:t>	Artículo XIII.- Exclusividad presupuestal</a:t>
            </a:r>
          </a:p>
          <a:p>
            <a:r>
              <a:rPr lang="es-PE" dirty="0" smtClean="0"/>
              <a:t>	La ley de Presupuesto del Sector Público contiene exclusivamente disposiciones de orden presupuestal.</a:t>
            </a:r>
          </a:p>
          <a:p>
            <a:endParaRPr lang="es-PE" dirty="0" smtClean="0"/>
          </a:p>
          <a:p>
            <a:r>
              <a:rPr lang="es-PE" dirty="0" smtClean="0"/>
              <a:t>	Artículo XIV.- Principio de Programación Multianual</a:t>
            </a:r>
          </a:p>
          <a:p>
            <a:r>
              <a:rPr lang="es-PE" dirty="0" smtClean="0"/>
              <a:t>	El proceso presupuestario debe apoyarse en los resultados de ejercicios anteriores y tomar en cuenta los ejercicios futuros. (*)</a:t>
            </a:r>
          </a:p>
          <a:p>
            <a:endParaRPr lang="es-PE" dirty="0"/>
          </a:p>
        </p:txBody>
      </p:sp>
      <p:sp>
        <p:nvSpPr>
          <p:cNvPr id="4" name="Marcador de número de diapositiva 3"/>
          <p:cNvSpPr>
            <a:spLocks noGrp="1"/>
          </p:cNvSpPr>
          <p:nvPr>
            <p:ph type="sldNum" sz="quarter" idx="10"/>
          </p:nvPr>
        </p:nvSpPr>
        <p:spPr/>
        <p:txBody>
          <a:bodyPr/>
          <a:lstStyle/>
          <a:p>
            <a:fld id="{2B9D1FC3-1AEE-40D2-9D11-3A9A09BDF776}" type="slidenum">
              <a:rPr lang="es-ES" smtClean="0"/>
              <a:pPr/>
              <a:t>6</a:t>
            </a:fld>
            <a:endParaRPr lang="es-ES"/>
          </a:p>
        </p:txBody>
      </p:sp>
    </p:spTree>
    <p:extLst>
      <p:ext uri="{BB962C8B-B14F-4D97-AF65-F5344CB8AC3E}">
        <p14:creationId xmlns:p14="http://schemas.microsoft.com/office/powerpoint/2010/main" val="3456035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s-ES_tradnl" smtClean="0">
                <a:latin typeface="Arial" charset="0"/>
              </a:rPr>
              <a:t>La reforma de Presupuesto por Resultados es una de las reformas más importantes que ha tenido la gestión presupuestaria en el Perú. Este Presupuesto por Resultados es la estrategia de gestión pública que vincula la asignación de presupuesto a productos y resultados medibles a favor de la población, y que tiene por objetivo mejorar la calidad del gasto público. Es el modelo de presupuesto informado, por lo que para viabilizarlo se basa en 4 instrumentos:</a:t>
            </a:r>
          </a:p>
          <a:p>
            <a:pPr>
              <a:lnSpc>
                <a:spcPct val="90000"/>
              </a:lnSpc>
              <a:buFontTx/>
              <a:buChar char="•"/>
            </a:pPr>
            <a:r>
              <a:rPr lang="es-ES_tradnl" smtClean="0">
                <a:latin typeface="Arial" charset="0"/>
              </a:rPr>
              <a:t>El instrumento eje son los programas presupuestales, que consisten en diseños basados en la mejor evidencia e información disponible, que nos permiten identificar la cadena de valor desde las intervenciones hacia los resultados. Aquí, esta cadena de  valor está reflejada en la estructura programática del presupuesto y se identifica los responsables de la implementación, y por lo tanto de rendir cuentas por el logro de resultados. </a:t>
            </a:r>
          </a:p>
          <a:p>
            <a:pPr>
              <a:lnSpc>
                <a:spcPct val="90000"/>
              </a:lnSpc>
              <a:buFontTx/>
              <a:buChar char="•"/>
            </a:pPr>
            <a:r>
              <a:rPr lang="es-ES_tradnl" smtClean="0">
                <a:latin typeface="Arial" charset="0"/>
              </a:rPr>
              <a:t>A estos PP, se les hace seguimiento, tanto a la producción física en relación a la ejecución financiera, como a su desempeño.</a:t>
            </a:r>
          </a:p>
          <a:p>
            <a:pPr>
              <a:lnSpc>
                <a:spcPct val="90000"/>
              </a:lnSpc>
              <a:buFontTx/>
              <a:buChar char="•"/>
            </a:pPr>
            <a:r>
              <a:rPr lang="es-ES_tradnl" smtClean="0">
                <a:latin typeface="Arial" charset="0"/>
              </a:rPr>
              <a:t>También se aplican mecanismos de incentivos que nos ayudan a señalizar a las entidades de distinto nivel de gobierno hacia el logro de los resultados. </a:t>
            </a:r>
          </a:p>
          <a:p>
            <a:pPr>
              <a:lnSpc>
                <a:spcPct val="90000"/>
              </a:lnSpc>
              <a:buFontTx/>
              <a:buChar char="•"/>
            </a:pPr>
            <a:r>
              <a:rPr lang="es-ES_tradnl" smtClean="0">
                <a:latin typeface="Arial" charset="0"/>
              </a:rPr>
              <a:t>Y finalmente se realizan evaluaciones independientes, que nos ayudan a mejorar el diseño, la implementación y potenciar el logro de resultados de las grandes líneas de gasto público. </a:t>
            </a:r>
          </a:p>
          <a:p>
            <a:pPr>
              <a:lnSpc>
                <a:spcPct val="90000"/>
              </a:lnSpc>
            </a:pPr>
            <a:endParaRPr lang="es-ES_tradnl" smtClean="0">
              <a:latin typeface="Arial" charset="0"/>
            </a:endParaRPr>
          </a:p>
          <a:p>
            <a:pPr>
              <a:lnSpc>
                <a:spcPct val="90000"/>
              </a:lnSpc>
            </a:pPr>
            <a:r>
              <a:rPr lang="es-ES_tradnl" smtClean="0">
                <a:latin typeface="Arial" charset="0"/>
              </a:rPr>
              <a:t>Estos cuatro instrumentos se manejan en la Dirección de Calidad del Gasto Público. </a:t>
            </a:r>
            <a:endParaRPr lang="es-E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a:ln/>
        </p:spPr>
      </p:sp>
      <p:sp>
        <p:nvSpPr>
          <p:cNvPr id="184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lgn="just">
              <a:lnSpc>
                <a:spcPct val="90000"/>
              </a:lnSpc>
            </a:pPr>
            <a:r>
              <a:rPr lang="es-PE" sz="1400" b="1" smtClean="0">
                <a:latin typeface="Arial" charset="0"/>
              </a:rPr>
              <a:t>Selección de las Intervenciones Públicas Evaluadas</a:t>
            </a:r>
          </a:p>
          <a:p>
            <a:pPr marL="1143000" lvl="2" indent="-228600" algn="just">
              <a:lnSpc>
                <a:spcPct val="90000"/>
              </a:lnSpc>
              <a:buFont typeface="Wingdings" pitchFamily="2" charset="2"/>
              <a:buNone/>
            </a:pPr>
            <a:r>
              <a:rPr lang="es-PE" sz="1800" smtClean="0">
                <a:latin typeface="Arial" charset="0"/>
              </a:rPr>
              <a:t>Dirección de Calidad del Gasto elabora la propuesta.</a:t>
            </a:r>
          </a:p>
          <a:p>
            <a:pPr marL="1143000" lvl="2" indent="-228600" algn="just">
              <a:lnSpc>
                <a:spcPct val="90000"/>
              </a:lnSpc>
              <a:buFont typeface="Wingdings" pitchFamily="2" charset="2"/>
              <a:buNone/>
            </a:pPr>
            <a:r>
              <a:rPr lang="es-PE" sz="1800" smtClean="0">
                <a:latin typeface="Arial" charset="0"/>
              </a:rPr>
              <a:t>Participación (discrecional) de otras Direcciones de DGPP, DGIP, y otras direcciones del MEF. Roles no definidos normativamente.</a:t>
            </a:r>
          </a:p>
          <a:p>
            <a:pPr marL="1143000" lvl="2" indent="-228600" algn="just">
              <a:lnSpc>
                <a:spcPct val="90000"/>
              </a:lnSpc>
              <a:buFont typeface="Wingdings" pitchFamily="2" charset="2"/>
              <a:buNone/>
            </a:pPr>
            <a:r>
              <a:rPr lang="es-PE" sz="1800" smtClean="0">
                <a:latin typeface="Arial" charset="0"/>
              </a:rPr>
              <a:t>Aun cuando existen criterios generales especificados en la Directiva de Evaluaciones Independientes, no es obvia la racionalidad en la selección. Se siguen criterios diversos. </a:t>
            </a:r>
          </a:p>
          <a:p>
            <a:pPr marL="1143000" lvl="2" indent="-228600" algn="just">
              <a:lnSpc>
                <a:spcPct val="90000"/>
              </a:lnSpc>
              <a:buFont typeface="Wingdings" pitchFamily="2" charset="2"/>
              <a:buNone/>
            </a:pPr>
            <a:r>
              <a:rPr lang="es-PE" sz="1800" smtClean="0">
                <a:latin typeface="Arial" charset="0"/>
              </a:rPr>
              <a:t>No participan las Entidades Públicas Evaluadas.</a:t>
            </a:r>
          </a:p>
          <a:p>
            <a:pPr marL="1143000" lvl="2" indent="-228600" algn="just">
              <a:lnSpc>
                <a:spcPct val="90000"/>
              </a:lnSpc>
              <a:buFont typeface="Wingdings" pitchFamily="2" charset="2"/>
              <a:buNone/>
            </a:pPr>
            <a:r>
              <a:rPr lang="es-PE" sz="1800" smtClean="0">
                <a:latin typeface="Arial" charset="0"/>
              </a:rPr>
              <a:t>No participan otros actores externos (e.g. centros de investigación).</a:t>
            </a:r>
            <a:endParaRPr lang="es-PE" altLang="es-ES" sz="1000" smtClean="0">
              <a:latin typeface="Arial" charset="0"/>
            </a:endParaRPr>
          </a:p>
        </p:txBody>
      </p:sp>
      <p:sp>
        <p:nvSpPr>
          <p:cNvPr id="1843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1700">
                <a:solidFill>
                  <a:schemeClr val="tx1"/>
                </a:solidFill>
                <a:latin typeface="Arial" charset="0"/>
                <a:cs typeface="Arial" charset="0"/>
              </a:defRPr>
            </a:lvl1pPr>
            <a:lvl2pPr marL="742950" indent="-285750">
              <a:defRPr sz="1700">
                <a:solidFill>
                  <a:schemeClr val="tx1"/>
                </a:solidFill>
                <a:latin typeface="Arial" charset="0"/>
                <a:cs typeface="Arial" charset="0"/>
              </a:defRPr>
            </a:lvl2pPr>
            <a:lvl3pPr marL="1143000" indent="-228600">
              <a:defRPr sz="1700">
                <a:solidFill>
                  <a:schemeClr val="tx1"/>
                </a:solidFill>
                <a:latin typeface="Arial" charset="0"/>
                <a:cs typeface="Arial" charset="0"/>
              </a:defRPr>
            </a:lvl3pPr>
            <a:lvl4pPr marL="1600200" indent="-228600">
              <a:defRPr sz="1700">
                <a:solidFill>
                  <a:schemeClr val="tx1"/>
                </a:solidFill>
                <a:latin typeface="Arial" charset="0"/>
                <a:cs typeface="Arial" charset="0"/>
              </a:defRPr>
            </a:lvl4pPr>
            <a:lvl5pPr marL="2057400" indent="-22860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fld id="{BEE0550A-AFA5-463C-B38A-27E8987CA5AE}" type="slidenum">
              <a:rPr lang="es-ES_tradnl" altLang="es-ES" sz="1200">
                <a:latin typeface="Times New Roman" pitchFamily="18" charset="0"/>
              </a:rPr>
              <a:pPr/>
              <a:t>8</a:t>
            </a:fld>
            <a:endParaRPr lang="es-ES_tradnl" altLang="es-E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imagen de diapositiva 1"/>
          <p:cNvSpPr>
            <a:spLocks noGrp="1" noRot="1" noChangeAspect="1" noTextEdit="1"/>
          </p:cNvSpPr>
          <p:nvPr>
            <p:ph type="sldImg"/>
          </p:nvPr>
        </p:nvSpPr>
        <p:spPr>
          <a:ln/>
        </p:spPr>
      </p:sp>
      <p:sp>
        <p:nvSpPr>
          <p:cNvPr id="19459"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ES" smtClean="0">
              <a:latin typeface="Arial" charset="0"/>
            </a:endParaRPr>
          </a:p>
          <a:p>
            <a:endParaRPr lang="es-MX" altLang="es-ES" smtClean="0">
              <a:latin typeface="Arial" charset="0"/>
            </a:endParaRPr>
          </a:p>
          <a:p>
            <a:r>
              <a:rPr lang="es-MX" altLang="es-ES" smtClean="0">
                <a:latin typeface="Arial" charset="0"/>
              </a:rPr>
              <a:t>3. Incentivos para estimular la realización de evaluaciones de calidad y la utilización de sus resultados por parte de organismos públicos</a:t>
            </a:r>
            <a:endParaRPr lang="es-ES" altLang="es-ES" smtClean="0">
              <a:latin typeface="Arial" charset="0"/>
            </a:endParaRPr>
          </a:p>
        </p:txBody>
      </p:sp>
      <p:sp>
        <p:nvSpPr>
          <p:cNvPr id="19460" name="Marca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cs typeface="Arial" charset="0"/>
              </a:defRPr>
            </a:lvl1pPr>
            <a:lvl2pPr marL="742950" indent="-285750">
              <a:defRPr sz="1700">
                <a:solidFill>
                  <a:schemeClr val="tx1"/>
                </a:solidFill>
                <a:latin typeface="Arial" charset="0"/>
                <a:cs typeface="Arial" charset="0"/>
              </a:defRPr>
            </a:lvl2pPr>
            <a:lvl3pPr marL="1143000" indent="-228600">
              <a:defRPr sz="1700">
                <a:solidFill>
                  <a:schemeClr val="tx1"/>
                </a:solidFill>
                <a:latin typeface="Arial" charset="0"/>
                <a:cs typeface="Arial" charset="0"/>
              </a:defRPr>
            </a:lvl3pPr>
            <a:lvl4pPr marL="1600200" indent="-228600">
              <a:defRPr sz="1700">
                <a:solidFill>
                  <a:schemeClr val="tx1"/>
                </a:solidFill>
                <a:latin typeface="Arial" charset="0"/>
                <a:cs typeface="Arial" charset="0"/>
              </a:defRPr>
            </a:lvl4pPr>
            <a:lvl5pPr marL="2057400" indent="-22860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fld id="{A69B08AC-E133-4AF2-A673-94AD8B7B634A}" type="slidenum">
              <a:rPr lang="es-ES" altLang="es-ES" sz="1200"/>
              <a:pPr/>
              <a:t>9</a:t>
            </a:fld>
            <a:endParaRPr lang="es-ES" altLang="es-E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a:ln/>
        </p:spPr>
      </p:sp>
      <p:sp>
        <p:nvSpPr>
          <p:cNvPr id="2048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PE" altLang="es-ES" smtClean="0">
                <a:latin typeface="Arial" charset="0"/>
              </a:rPr>
              <a:t>Los resultados de las evaluaciones sirven para formalizar compromisos de mejora en el desempeño de los PP. Desde el año 2011 se elaboran y publican informes anuales que dan cuenta del cumplimiento (total, parcial o nulo) de los compromisos asumidos por las entidades evaluadas, cuyo plazo de cumplimiento se hubiese establecido hasta diciembre del año inmediatamente anterior. Según el informe de cumplimiento más reciente disponible, el cual da cuenta del cumplimiento de compromisos durante el año 2012, el cumplimiento agregado total, parcial y nulo de las entidades fue de 33.3%, 28.2% y 38.5%; respectivamente (ver cuadro abajo), lo cual refleja un avance importante en la mejora de la gestión a partir de evidencias de desempeño.</a:t>
            </a:r>
            <a:endParaRPr lang="es-ES" altLang="es-ES" smtClean="0">
              <a:latin typeface="Arial" charset="0"/>
            </a:endParaRPr>
          </a:p>
        </p:txBody>
      </p:sp>
      <p:sp>
        <p:nvSpPr>
          <p:cNvPr id="2048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cs typeface="Arial" charset="0"/>
              </a:defRPr>
            </a:lvl1pPr>
            <a:lvl2pPr marL="742950" indent="-285750">
              <a:defRPr sz="1700">
                <a:solidFill>
                  <a:schemeClr val="tx1"/>
                </a:solidFill>
                <a:latin typeface="Arial" charset="0"/>
                <a:cs typeface="Arial" charset="0"/>
              </a:defRPr>
            </a:lvl2pPr>
            <a:lvl3pPr marL="1143000" indent="-228600">
              <a:defRPr sz="1700">
                <a:solidFill>
                  <a:schemeClr val="tx1"/>
                </a:solidFill>
                <a:latin typeface="Arial" charset="0"/>
                <a:cs typeface="Arial" charset="0"/>
              </a:defRPr>
            </a:lvl3pPr>
            <a:lvl4pPr marL="1600200" indent="-228600">
              <a:defRPr sz="1700">
                <a:solidFill>
                  <a:schemeClr val="tx1"/>
                </a:solidFill>
                <a:latin typeface="Arial" charset="0"/>
                <a:cs typeface="Arial" charset="0"/>
              </a:defRPr>
            </a:lvl4pPr>
            <a:lvl5pPr marL="2057400" indent="-22860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fld id="{D1117269-9838-4B1F-A920-DE7B2B198A42}" type="slidenum">
              <a:rPr lang="es-ES" altLang="es-ES" sz="1200">
                <a:latin typeface="Calibri" pitchFamily="34" charset="0"/>
              </a:rPr>
              <a:pPr/>
              <a:t>10</a:t>
            </a:fld>
            <a:endParaRPr lang="es-ES" altLang="es-E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imagen de diapositiva 1"/>
          <p:cNvSpPr>
            <a:spLocks noGrp="1" noRot="1" noChangeAspect="1" noTextEdit="1"/>
          </p:cNvSpPr>
          <p:nvPr>
            <p:ph type="sldImg"/>
          </p:nvPr>
        </p:nvSpPr>
        <p:spPr>
          <a:ln/>
        </p:spPr>
      </p:sp>
      <p:sp>
        <p:nvSpPr>
          <p:cNvPr id="21507"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latin typeface="Arial" charset="0"/>
            </a:endParaRPr>
          </a:p>
        </p:txBody>
      </p:sp>
      <p:sp>
        <p:nvSpPr>
          <p:cNvPr id="21508" name="Marca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cs typeface="Arial" charset="0"/>
              </a:defRPr>
            </a:lvl1pPr>
            <a:lvl2pPr marL="742950" indent="-285750">
              <a:defRPr sz="1700">
                <a:solidFill>
                  <a:schemeClr val="tx1"/>
                </a:solidFill>
                <a:latin typeface="Arial" charset="0"/>
                <a:cs typeface="Arial" charset="0"/>
              </a:defRPr>
            </a:lvl2pPr>
            <a:lvl3pPr marL="1143000" indent="-228600">
              <a:defRPr sz="1700">
                <a:solidFill>
                  <a:schemeClr val="tx1"/>
                </a:solidFill>
                <a:latin typeface="Arial" charset="0"/>
                <a:cs typeface="Arial" charset="0"/>
              </a:defRPr>
            </a:lvl3pPr>
            <a:lvl4pPr marL="1600200" indent="-228600">
              <a:defRPr sz="1700">
                <a:solidFill>
                  <a:schemeClr val="tx1"/>
                </a:solidFill>
                <a:latin typeface="Arial" charset="0"/>
                <a:cs typeface="Arial" charset="0"/>
              </a:defRPr>
            </a:lvl4pPr>
            <a:lvl5pPr marL="2057400" indent="-22860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fld id="{6EBE5324-FA7E-49B0-9067-1B5E830B5877}" type="slidenum">
              <a:rPr lang="es-ES" altLang="es-ES" sz="1200"/>
              <a:pPr/>
              <a:t>11</a:t>
            </a:fld>
            <a:endParaRPr lang="es-ES" altLang="es-E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38100" cap="flat" cmpd="sng">
            <a:solidFill>
              <a:srgbClr val="FF0000"/>
            </a:solidFill>
            <a:prstDash val="solid"/>
            <a:miter lim="800000"/>
            <a:headEnd/>
            <a:tailEnd/>
          </a:ln>
        </p:spPr>
        <p:txBody>
          <a:bodyPr/>
          <a:lstStyle/>
          <a:p>
            <a:endParaRPr lang="es-ES"/>
          </a:p>
        </p:txBody>
      </p:sp>
      <p:sp>
        <p:nvSpPr>
          <p:cNvPr id="5" name="Line 8"/>
          <p:cNvSpPr>
            <a:spLocks noChangeShapeType="1"/>
          </p:cNvSpPr>
          <p:nvPr/>
        </p:nvSpPr>
        <p:spPr bwMode="auto">
          <a:xfrm>
            <a:off x="1981200" y="3962400"/>
            <a:ext cx="6511925" cy="0"/>
          </a:xfrm>
          <a:prstGeom prst="line">
            <a:avLst/>
          </a:prstGeom>
          <a:noFill/>
          <a:ln w="25400">
            <a:solidFill>
              <a:srgbClr val="808080"/>
            </a:solidFill>
            <a:round/>
            <a:headEnd/>
            <a:tailEnd/>
          </a:ln>
        </p:spPr>
        <p:txBody>
          <a:bodyPr/>
          <a:lstStyle/>
          <a:p>
            <a:endParaRPr lang="es-ES"/>
          </a:p>
        </p:txBody>
      </p:sp>
      <p:sp>
        <p:nvSpPr>
          <p:cNvPr id="6" name="Rectangle 12"/>
          <p:cNvSpPr>
            <a:spLocks noChangeArrowheads="1"/>
          </p:cNvSpPr>
          <p:nvPr userDrawn="1"/>
        </p:nvSpPr>
        <p:spPr bwMode="auto">
          <a:xfrm>
            <a:off x="0" y="6165850"/>
            <a:ext cx="9144000" cy="692150"/>
          </a:xfrm>
          <a:prstGeom prst="rect">
            <a:avLst/>
          </a:prstGeom>
          <a:solidFill>
            <a:srgbClr val="808080"/>
          </a:solidFill>
          <a:ln w="9525">
            <a:solidFill>
              <a:schemeClr val="bg2"/>
            </a:solidFill>
            <a:miter lim="800000"/>
            <a:headEnd/>
            <a:tailEnd/>
          </a:ln>
        </p:spPr>
        <p:txBody>
          <a:bodyPr wrap="none" anchor="ctr"/>
          <a:lstStyle/>
          <a:p>
            <a:endParaRPr lang="es-PE"/>
          </a:p>
        </p:txBody>
      </p:sp>
      <p:pic>
        <p:nvPicPr>
          <p:cNvPr id="7" name="Picture 14" descr="ppr"/>
          <p:cNvPicPr>
            <a:picLocks noChangeAspect="1" noChangeArrowheads="1"/>
          </p:cNvPicPr>
          <p:nvPr userDrawn="1"/>
        </p:nvPicPr>
        <p:blipFill>
          <a:blip r:embed="rId2" cstate="print"/>
          <a:srcRect/>
          <a:stretch>
            <a:fillRect/>
          </a:stretch>
        </p:blipFill>
        <p:spPr bwMode="auto">
          <a:xfrm>
            <a:off x="0" y="6167438"/>
            <a:ext cx="1403350" cy="690562"/>
          </a:xfrm>
          <a:prstGeom prst="rect">
            <a:avLst/>
          </a:prstGeom>
          <a:noFill/>
          <a:ln w="9525">
            <a:noFill/>
            <a:miter lim="800000"/>
            <a:headEnd/>
            <a:tailEnd/>
          </a:ln>
        </p:spPr>
      </p:pic>
      <p:sp>
        <p:nvSpPr>
          <p:cNvPr id="8" name="Rectangle 18"/>
          <p:cNvSpPr>
            <a:spLocks noChangeArrowheads="1"/>
          </p:cNvSpPr>
          <p:nvPr userDrawn="1"/>
        </p:nvSpPr>
        <p:spPr bwMode="auto">
          <a:xfrm>
            <a:off x="841375" y="3186113"/>
            <a:ext cx="525463" cy="0"/>
          </a:xfrm>
          <a:prstGeom prst="rect">
            <a:avLst/>
          </a:prstGeom>
          <a:solidFill>
            <a:srgbClr val="FFFFFF"/>
          </a:solidFill>
          <a:ln w="9525">
            <a:noFill/>
            <a:miter lim="800000"/>
            <a:headEnd/>
            <a:tailEnd/>
          </a:ln>
        </p:spPr>
        <p:txBody>
          <a:bodyPr wrap="none" anchor="ctr">
            <a:spAutoFit/>
          </a:bodyPr>
          <a:lstStyle/>
          <a:p>
            <a:endParaRPr lang="es-PE"/>
          </a:p>
        </p:txBody>
      </p:sp>
      <p:graphicFrame>
        <p:nvGraphicFramePr>
          <p:cNvPr id="9" name="Group 82"/>
          <p:cNvGraphicFramePr>
            <a:graphicFrameLocks noGrp="1"/>
          </p:cNvGraphicFramePr>
          <p:nvPr/>
        </p:nvGraphicFramePr>
        <p:xfrm>
          <a:off x="900113" y="0"/>
          <a:ext cx="2519362" cy="731838"/>
        </p:xfrm>
        <a:graphic>
          <a:graphicData uri="http://schemas.openxmlformats.org/drawingml/2006/table">
            <a:tbl>
              <a:tblPr/>
              <a:tblGrid>
                <a:gridCol w="708025"/>
                <a:gridCol w="1811337"/>
              </a:tblGrid>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806700" algn="ctr"/>
                          <a:tab pos="5611813" algn="r"/>
                        </a:tabLst>
                      </a:pPr>
                      <a:endParaRPr kumimoji="0" lang="es-PE" sz="14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PE" sz="14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PERÚ</a:t>
                      </a:r>
                    </a:p>
                  </a:txBody>
                  <a:tcPr marT="45740" marB="45740"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82B0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PE" sz="1400" b="0" i="0" u="none" strike="noStrike" cap="none" normalizeH="0" baseline="0" smtClean="0">
                          <a:ln>
                            <a:noFill/>
                          </a:ln>
                          <a:solidFill>
                            <a:srgbClr val="FFFFFF"/>
                          </a:solidFill>
                          <a:effectLst/>
                          <a:latin typeface="Arial" pitchFamily="34" charset="0"/>
                          <a:ea typeface="Calibri" pitchFamily="34" charset="0"/>
                          <a:cs typeface="Times New Roman" pitchFamily="18" charset="0"/>
                        </a:rPr>
                        <a:t>Ministerio </a:t>
                      </a:r>
                      <a:endParaRPr kumimoji="0" lang="es-ES" sz="14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PE" sz="1400" b="0" i="0" u="none" strike="noStrike" cap="none" normalizeH="0" baseline="0" smtClean="0">
                          <a:ln>
                            <a:noFill/>
                          </a:ln>
                          <a:solidFill>
                            <a:srgbClr val="FFFFFF"/>
                          </a:solidFill>
                          <a:effectLst/>
                          <a:latin typeface="Arial" pitchFamily="34" charset="0"/>
                          <a:ea typeface="Calibri" pitchFamily="34" charset="0"/>
                          <a:cs typeface="Times New Roman" pitchFamily="18" charset="0"/>
                        </a:rPr>
                        <a:t>de Economía y Finanzas</a:t>
                      </a:r>
                      <a:endParaRPr kumimoji="0" lang="es-PE" sz="14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T="45740" marB="45740"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404040"/>
                    </a:solidFill>
                  </a:tcPr>
                </a:tc>
              </a:tr>
            </a:tbl>
          </a:graphicData>
        </a:graphic>
      </p:graphicFrame>
      <p:pic>
        <p:nvPicPr>
          <p:cNvPr id="10" name="Picture 19" descr="escudo"/>
          <p:cNvPicPr>
            <a:picLocks noChangeAspect="1" noChangeArrowheads="1"/>
          </p:cNvPicPr>
          <p:nvPr userDrawn="1"/>
        </p:nvPicPr>
        <p:blipFill>
          <a:blip r:embed="rId3" cstate="print"/>
          <a:srcRect/>
          <a:stretch>
            <a:fillRect/>
          </a:stretch>
        </p:blipFill>
        <p:spPr bwMode="auto">
          <a:xfrm>
            <a:off x="250825" y="0"/>
            <a:ext cx="593725" cy="765175"/>
          </a:xfrm>
          <a:prstGeom prst="rect">
            <a:avLst/>
          </a:prstGeom>
          <a:noFill/>
          <a:ln w="9525">
            <a:noFill/>
            <a:miter lim="800000"/>
            <a:headEnd/>
            <a:tailEnd/>
          </a:ln>
        </p:spPr>
      </p:pic>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es-ES" altLang="en-US"/>
              <a:t>Haga clic para cambiar el estilo de título	</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s-ES" altLang="en-US"/>
              <a:t>Haga clic para modificar el estilo de subtítulo del patrón</a:t>
            </a:r>
          </a:p>
        </p:txBody>
      </p:sp>
      <p:sp>
        <p:nvSpPr>
          <p:cNvPr id="11" name="Rectangle 4"/>
          <p:cNvSpPr>
            <a:spLocks noGrp="1" noChangeArrowheads="1"/>
          </p:cNvSpPr>
          <p:nvPr>
            <p:ph type="dt" sz="half" idx="10"/>
          </p:nvPr>
        </p:nvSpPr>
        <p:spPr/>
        <p:txBody>
          <a:bodyPr/>
          <a:lstStyle>
            <a:lvl1pPr>
              <a:defRPr/>
            </a:lvl1pPr>
          </a:lstStyle>
          <a:p>
            <a:pPr>
              <a:defRPr/>
            </a:pPr>
            <a:endParaRPr lang="es-ES" altLang="en-US"/>
          </a:p>
        </p:txBody>
      </p:sp>
      <p:sp>
        <p:nvSpPr>
          <p:cNvPr id="12" name="Rectangle 6"/>
          <p:cNvSpPr>
            <a:spLocks noGrp="1" noChangeArrowheads="1"/>
          </p:cNvSpPr>
          <p:nvPr>
            <p:ph type="sldNum" sz="quarter" idx="11"/>
          </p:nvPr>
        </p:nvSpPr>
        <p:spPr>
          <a:xfrm>
            <a:off x="7010400" y="6400800"/>
            <a:ext cx="2133600" cy="457200"/>
          </a:xfrm>
        </p:spPr>
        <p:txBody>
          <a:bodyPr/>
          <a:lstStyle>
            <a:lvl1pPr>
              <a:defRPr sz="1200">
                <a:latin typeface="Garamond" pitchFamily="18" charset="0"/>
              </a:defRPr>
            </a:lvl1pPr>
          </a:lstStyle>
          <a:p>
            <a:pPr>
              <a:defRPr/>
            </a:pPr>
            <a:fld id="{A9336773-BCD3-46E8-B62A-2AB8CAF76034}" type="slidenum">
              <a:rPr lang="es-ES" altLang="en-US"/>
              <a:pPr>
                <a:defRPr/>
              </a:pPr>
              <a:t>‹Nº›</a:t>
            </a:fld>
            <a:endParaRPr lang="es-E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6" name="Rectangle 6"/>
          <p:cNvSpPr>
            <a:spLocks noGrp="1" noChangeArrowheads="1"/>
          </p:cNvSpPr>
          <p:nvPr>
            <p:ph type="sldNum" sz="quarter" idx="12"/>
          </p:nvPr>
        </p:nvSpPr>
        <p:spPr>
          <a:ln/>
        </p:spPr>
        <p:txBody>
          <a:bodyPr/>
          <a:lstStyle>
            <a:lvl1pPr>
              <a:defRPr/>
            </a:lvl1pPr>
          </a:lstStyle>
          <a:p>
            <a:pPr>
              <a:defRPr/>
            </a:pPr>
            <a:fld id="{2F66EDE3-E360-4F46-83ED-DA1112B5F9D4}" type="slidenum">
              <a:rPr lang="es-ES" altLang="en-US"/>
              <a:pPr>
                <a:defRPr/>
              </a:pPr>
              <a:t>‹Nº›</a:t>
            </a:fld>
            <a:endParaRPr lang="es-E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6" name="Rectangle 6"/>
          <p:cNvSpPr>
            <a:spLocks noGrp="1" noChangeArrowheads="1"/>
          </p:cNvSpPr>
          <p:nvPr>
            <p:ph type="sldNum" sz="quarter" idx="12"/>
          </p:nvPr>
        </p:nvSpPr>
        <p:spPr>
          <a:ln/>
        </p:spPr>
        <p:txBody>
          <a:bodyPr/>
          <a:lstStyle>
            <a:lvl1pPr>
              <a:defRPr/>
            </a:lvl1pPr>
          </a:lstStyle>
          <a:p>
            <a:pPr>
              <a:defRPr/>
            </a:pPr>
            <a:fld id="{74575073-C421-4E5E-8784-49268187874E}" type="slidenum">
              <a:rPr lang="es-ES" altLang="en-US"/>
              <a:pPr>
                <a:defRPr/>
              </a:pPr>
              <a:t>‹Nº›</a:t>
            </a:fld>
            <a:endParaRPr lang="es-E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30725"/>
          </a:xfrm>
        </p:spPr>
        <p:txBody>
          <a:bodyPr/>
          <a:lstStyle/>
          <a:p>
            <a:pPr lvl="0"/>
            <a:endParaRPr lang="es-ES" noProof="0"/>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6" name="Rectangle 6"/>
          <p:cNvSpPr>
            <a:spLocks noGrp="1" noChangeArrowheads="1"/>
          </p:cNvSpPr>
          <p:nvPr>
            <p:ph type="sldNum" sz="quarter" idx="12"/>
          </p:nvPr>
        </p:nvSpPr>
        <p:spPr>
          <a:ln/>
        </p:spPr>
        <p:txBody>
          <a:bodyPr/>
          <a:lstStyle>
            <a:lvl1pPr>
              <a:defRPr/>
            </a:lvl1pPr>
          </a:lstStyle>
          <a:p>
            <a:pPr>
              <a:defRPr/>
            </a:pPr>
            <a:fld id="{3414F066-DEE0-44B7-80DF-AB20462BED9D}" type="slidenum">
              <a:rPr lang="es-ES" altLang="en-US"/>
              <a:pPr>
                <a:defRPr/>
              </a:pPr>
              <a:t>‹Nº›</a:t>
            </a:fld>
            <a:endParaRPr lang="es-E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8229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57200" y="3941763"/>
            <a:ext cx="8229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7" name="Rectangle 6"/>
          <p:cNvSpPr>
            <a:spLocks noGrp="1" noChangeArrowheads="1"/>
          </p:cNvSpPr>
          <p:nvPr>
            <p:ph type="sldNum" sz="quarter" idx="12"/>
          </p:nvPr>
        </p:nvSpPr>
        <p:spPr>
          <a:ln/>
        </p:spPr>
        <p:txBody>
          <a:bodyPr/>
          <a:lstStyle>
            <a:lvl1pPr>
              <a:defRPr/>
            </a:lvl1pPr>
          </a:lstStyle>
          <a:p>
            <a:pPr>
              <a:defRPr/>
            </a:pPr>
            <a:fld id="{C9E93BE2-E6DC-4020-AF9A-2EEE58C52D19}" type="slidenum">
              <a:rPr lang="es-ES" altLang="en-US"/>
              <a:pPr>
                <a:defRPr/>
              </a:pPr>
              <a:t>‹Nº›</a:t>
            </a:fld>
            <a:endParaRPr lang="es-E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7813"/>
            <a:ext cx="8229600" cy="58531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5" name="Rectangle 6"/>
          <p:cNvSpPr>
            <a:spLocks noGrp="1" noChangeArrowheads="1"/>
          </p:cNvSpPr>
          <p:nvPr>
            <p:ph type="sldNum" sz="quarter" idx="12"/>
          </p:nvPr>
        </p:nvSpPr>
        <p:spPr>
          <a:ln/>
        </p:spPr>
        <p:txBody>
          <a:bodyPr/>
          <a:lstStyle>
            <a:lvl1pPr>
              <a:defRPr/>
            </a:lvl1pPr>
          </a:lstStyle>
          <a:p>
            <a:pPr>
              <a:defRPr/>
            </a:pPr>
            <a:fld id="{2AD461F9-A7D2-4B1E-ACAA-14CB20024425}" type="slidenum">
              <a:rPr lang="es-ES" altLang="en-US"/>
              <a:pPr>
                <a:defRPr/>
              </a:pPr>
              <a:t>‹Nº›</a:t>
            </a:fld>
            <a:endParaRPr lang="es-E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9336773-BCD3-46E8-B62A-2AB8CAF76034}" type="slidenum">
              <a:rPr lang="es-ES" altLang="en-US" smtClean="0"/>
              <a:pPr>
                <a:defRPr/>
              </a:pPr>
              <a:t>‹Nº›</a:t>
            </a:fld>
            <a:endParaRPr lang="es-ES" altLang="en-US"/>
          </a:p>
        </p:txBody>
      </p:sp>
      <p:sp>
        <p:nvSpPr>
          <p:cNvPr id="9" name="Rectangle 18"/>
          <p:cNvSpPr>
            <a:spLocks noChangeArrowheads="1"/>
          </p:cNvSpPr>
          <p:nvPr userDrawn="1"/>
        </p:nvSpPr>
        <p:spPr bwMode="auto">
          <a:xfrm>
            <a:off x="841375" y="3186113"/>
            <a:ext cx="525463" cy="0"/>
          </a:xfrm>
          <a:prstGeom prst="rect">
            <a:avLst/>
          </a:prstGeom>
          <a:solidFill>
            <a:srgbClr val="FFFFFF"/>
          </a:solidFill>
          <a:ln w="9525">
            <a:noFill/>
            <a:miter lim="800000"/>
            <a:headEnd/>
            <a:tailEnd/>
          </a:ln>
        </p:spPr>
        <p:txBody>
          <a:bodyPr wrap="none" anchor="ctr">
            <a:spAutoFit/>
          </a:bodyPr>
          <a:lstStyle/>
          <a:p>
            <a:endParaRPr lang="es-PE"/>
          </a:p>
        </p:txBody>
      </p:sp>
      <p:pic>
        <p:nvPicPr>
          <p:cNvPr id="10" name="Picture 19" descr="escudo"/>
          <p:cNvPicPr>
            <a:picLocks noChangeAspect="1" noChangeArrowheads="1"/>
          </p:cNvPicPr>
          <p:nvPr userDrawn="1"/>
        </p:nvPicPr>
        <p:blipFill>
          <a:blip r:embed="rId2" cstate="print"/>
          <a:srcRect/>
          <a:stretch>
            <a:fillRect/>
          </a:stretch>
        </p:blipFill>
        <p:spPr bwMode="auto">
          <a:xfrm>
            <a:off x="250825" y="0"/>
            <a:ext cx="593725" cy="765175"/>
          </a:xfrm>
          <a:prstGeom prst="rect">
            <a:avLst/>
          </a:prstGeom>
          <a:noFill/>
          <a:ln w="9525">
            <a:noFill/>
            <a:miter lim="800000"/>
            <a:headEnd/>
            <a:tailEnd/>
          </a:ln>
        </p:spPr>
      </p:pic>
    </p:spTree>
    <p:extLst>
      <p:ext uri="{BB962C8B-B14F-4D97-AF65-F5344CB8AC3E}">
        <p14:creationId xmlns:p14="http://schemas.microsoft.com/office/powerpoint/2010/main" val="4284414219"/>
      </p:ext>
    </p:extLst>
  </p:cSld>
  <p:clrMapOvr>
    <a:masterClrMapping/>
  </p:clrMapOvr>
  <p:transition spd="med">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en-US" smtClean="0"/>
              <a:t>Programas Presupuestales</a:t>
            </a: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2B4CC1C-F456-4706-A318-F8CA47716BC2}" type="slidenum">
              <a:rPr lang="es-ES" altLang="en-US" smtClean="0"/>
              <a:pPr>
                <a:defRPr/>
              </a:pPr>
              <a:t>‹Nº›</a:t>
            </a:fld>
            <a:endParaRPr lang="es-ES" altLang="en-US"/>
          </a:p>
        </p:txBody>
      </p:sp>
    </p:spTree>
    <p:extLst>
      <p:ext uri="{BB962C8B-B14F-4D97-AF65-F5344CB8AC3E}">
        <p14:creationId xmlns:p14="http://schemas.microsoft.com/office/powerpoint/2010/main" val="1427149202"/>
      </p:ext>
    </p:extLst>
  </p:cSld>
  <p:clrMapOvr>
    <a:masterClrMapping/>
  </p:clrMapOvr>
  <p:transition spd="med">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en-US" smtClean="0"/>
              <a:t>Programas Presupuestales</a:t>
            </a: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8F879C1-3509-4294-B03E-2953E472127B}" type="slidenum">
              <a:rPr lang="es-ES" altLang="en-US" smtClean="0"/>
              <a:pPr>
                <a:defRPr/>
              </a:pPr>
              <a:t>‹Nº›</a:t>
            </a:fld>
            <a:endParaRPr lang="es-ES" altLang="en-US"/>
          </a:p>
        </p:txBody>
      </p:sp>
    </p:spTree>
    <p:extLst>
      <p:ext uri="{BB962C8B-B14F-4D97-AF65-F5344CB8AC3E}">
        <p14:creationId xmlns:p14="http://schemas.microsoft.com/office/powerpoint/2010/main" val="1295334423"/>
      </p:ext>
    </p:extLst>
  </p:cSld>
  <p:clrMapOvr>
    <a:masterClrMapping/>
  </p:clrMapOvr>
  <p:transition spd="med">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s-ES" altLang="en-US" smtClean="0"/>
              <a:t>Programas Presupuestales</a:t>
            </a:r>
            <a:endParaRPr lang="es-E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CF16A93-2259-4A5C-970B-60CD26628054}" type="slidenum">
              <a:rPr lang="es-ES" altLang="en-US" smtClean="0"/>
              <a:pPr>
                <a:defRPr/>
              </a:pPr>
              <a:t>‹Nº›</a:t>
            </a:fld>
            <a:endParaRPr lang="es-ES" altLang="en-US"/>
          </a:p>
        </p:txBody>
      </p:sp>
    </p:spTree>
    <p:extLst>
      <p:ext uri="{BB962C8B-B14F-4D97-AF65-F5344CB8AC3E}">
        <p14:creationId xmlns:p14="http://schemas.microsoft.com/office/powerpoint/2010/main" val="2060900905"/>
      </p:ext>
    </p:extLst>
  </p:cSld>
  <p:clrMapOvr>
    <a:masterClrMapping/>
  </p:clrMapOvr>
  <p:transition spd="med">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s-ES" altLang="en-US" smtClean="0"/>
              <a:t>Programas Presupuestales</a:t>
            </a:r>
            <a:endParaRPr lang="es-E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3CF0FDE-B3CE-4EA1-AC9A-E1464524B31F}" type="slidenum">
              <a:rPr lang="es-ES" altLang="en-US" smtClean="0"/>
              <a:pPr>
                <a:defRPr/>
              </a:pPr>
              <a:t>‹Nº›</a:t>
            </a:fld>
            <a:endParaRPr lang="es-ES" altLang="en-US"/>
          </a:p>
        </p:txBody>
      </p:sp>
    </p:spTree>
    <p:extLst>
      <p:ext uri="{BB962C8B-B14F-4D97-AF65-F5344CB8AC3E}">
        <p14:creationId xmlns:p14="http://schemas.microsoft.com/office/powerpoint/2010/main" val="960791033"/>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6" name="Rectangle 6"/>
          <p:cNvSpPr>
            <a:spLocks noGrp="1" noChangeArrowheads="1"/>
          </p:cNvSpPr>
          <p:nvPr>
            <p:ph type="sldNum" sz="quarter" idx="12"/>
          </p:nvPr>
        </p:nvSpPr>
        <p:spPr>
          <a:ln/>
        </p:spPr>
        <p:txBody>
          <a:bodyPr/>
          <a:lstStyle>
            <a:lvl1pPr>
              <a:defRPr/>
            </a:lvl1pPr>
          </a:lstStyle>
          <a:p>
            <a:pPr>
              <a:defRPr/>
            </a:pPr>
            <a:fld id="{72B4CC1C-F456-4706-A318-F8CA47716BC2}" type="slidenum">
              <a:rPr lang="es-ES" altLang="en-US"/>
              <a:pPr>
                <a:defRPr/>
              </a:pPr>
              <a:t>‹Nº›</a:t>
            </a:fld>
            <a:endParaRPr lang="es-E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s-ES" altLang="en-US" smtClean="0"/>
              <a:t>Programas Presupuestales</a:t>
            </a:r>
            <a:endParaRPr lang="es-E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CA2D828-8A01-42A3-938B-D394FF68AF79}" type="slidenum">
              <a:rPr lang="es-ES" altLang="en-US" smtClean="0"/>
              <a:pPr>
                <a:defRPr/>
              </a:pPr>
              <a:t>‹Nº›</a:t>
            </a:fld>
            <a:endParaRPr lang="es-ES" altLang="en-US"/>
          </a:p>
        </p:txBody>
      </p:sp>
    </p:spTree>
    <p:extLst>
      <p:ext uri="{BB962C8B-B14F-4D97-AF65-F5344CB8AC3E}">
        <p14:creationId xmlns:p14="http://schemas.microsoft.com/office/powerpoint/2010/main" val="1401643547"/>
      </p:ext>
    </p:extLst>
  </p:cSld>
  <p:clrMapOvr>
    <a:masterClrMapping/>
  </p:clrMapOvr>
  <p:transition spd="med">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s-ES" altLang="en-US" smtClean="0"/>
              <a:t>Programas Presupuestales</a:t>
            </a:r>
            <a:endParaRPr lang="es-E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1D1D669-0A9E-4C4A-86DF-5360ED1020C0}" type="slidenum">
              <a:rPr lang="es-ES" altLang="en-US" smtClean="0"/>
              <a:pPr>
                <a:defRPr/>
              </a:pPr>
              <a:t>‹Nº›</a:t>
            </a:fld>
            <a:endParaRPr lang="es-ES" altLang="en-US"/>
          </a:p>
        </p:txBody>
      </p:sp>
    </p:spTree>
    <p:extLst>
      <p:ext uri="{BB962C8B-B14F-4D97-AF65-F5344CB8AC3E}">
        <p14:creationId xmlns:p14="http://schemas.microsoft.com/office/powerpoint/2010/main" val="622320585"/>
      </p:ext>
    </p:extLst>
  </p:cSld>
  <p:clrMapOvr>
    <a:masterClrMapping/>
  </p:clrMapOvr>
  <p:transition spd="med">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s-ES" altLang="en-US" smtClean="0"/>
              <a:t>Programas Presupuestales</a:t>
            </a:r>
            <a:endParaRPr lang="es-E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987CCAD-DF36-4DC0-8960-A8D3D3268F8D}" type="slidenum">
              <a:rPr lang="es-ES" altLang="en-US" smtClean="0"/>
              <a:pPr>
                <a:defRPr/>
              </a:pPr>
              <a:t>‹Nº›</a:t>
            </a:fld>
            <a:endParaRPr lang="es-ES" altLang="en-US"/>
          </a:p>
        </p:txBody>
      </p:sp>
    </p:spTree>
    <p:extLst>
      <p:ext uri="{BB962C8B-B14F-4D97-AF65-F5344CB8AC3E}">
        <p14:creationId xmlns:p14="http://schemas.microsoft.com/office/powerpoint/2010/main" val="2929952134"/>
      </p:ext>
    </p:extLst>
  </p:cSld>
  <p:clrMapOvr>
    <a:masterClrMapping/>
  </p:clrMapOvr>
  <p:transition spd="med">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s-ES" altLang="en-US" smtClean="0"/>
              <a:t>Programas Presupuestales</a:t>
            </a:r>
            <a:endParaRPr lang="es-E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264904F-2C1A-4EEF-81F4-42FD53C45532}" type="slidenum">
              <a:rPr lang="es-ES" altLang="en-US" smtClean="0"/>
              <a:pPr>
                <a:defRPr/>
              </a:pPr>
              <a:t>‹Nº›</a:t>
            </a:fld>
            <a:endParaRPr lang="es-ES" altLang="en-US"/>
          </a:p>
        </p:txBody>
      </p:sp>
    </p:spTree>
    <p:extLst>
      <p:ext uri="{BB962C8B-B14F-4D97-AF65-F5344CB8AC3E}">
        <p14:creationId xmlns:p14="http://schemas.microsoft.com/office/powerpoint/2010/main" val="1879150127"/>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en-US" smtClean="0"/>
              <a:t>Programas Presupuestales</a:t>
            </a: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F66EDE3-E360-4F46-83ED-DA1112B5F9D4}" type="slidenum">
              <a:rPr lang="es-ES" altLang="en-US" smtClean="0"/>
              <a:pPr>
                <a:defRPr/>
              </a:pPr>
              <a:t>‹Nº›</a:t>
            </a:fld>
            <a:endParaRPr lang="es-ES" altLang="en-US"/>
          </a:p>
        </p:txBody>
      </p:sp>
    </p:spTree>
    <p:extLst>
      <p:ext uri="{BB962C8B-B14F-4D97-AF65-F5344CB8AC3E}">
        <p14:creationId xmlns:p14="http://schemas.microsoft.com/office/powerpoint/2010/main" val="2974662084"/>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en-US" smtClean="0"/>
              <a:t>Programas Presupuestales</a:t>
            </a: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4575073-C421-4E5E-8784-49268187874E}" type="slidenum">
              <a:rPr lang="es-ES" altLang="en-US" smtClean="0"/>
              <a:pPr>
                <a:defRPr/>
              </a:pPr>
              <a:t>‹Nº›</a:t>
            </a:fld>
            <a:endParaRPr lang="es-ES" altLang="en-US"/>
          </a:p>
        </p:txBody>
      </p:sp>
    </p:spTree>
    <p:extLst>
      <p:ext uri="{BB962C8B-B14F-4D97-AF65-F5344CB8AC3E}">
        <p14:creationId xmlns:p14="http://schemas.microsoft.com/office/powerpoint/2010/main" val="4051621105"/>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s-ES" altLang="en-US" smtClean="0"/>
              <a:t>Programas Presupuestales</a:t>
            </a:r>
            <a:endParaRPr lang="es-E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AD461F9-A7D2-4B1E-ACAA-14CB20024425}" type="slidenum">
              <a:rPr lang="es-ES" altLang="en-US" smtClean="0"/>
              <a:pPr>
                <a:defRPr/>
              </a:pPr>
              <a:t>‹Nº›</a:t>
            </a:fld>
            <a:endParaRPr lang="es-ES" altLang="en-US"/>
          </a:p>
        </p:txBody>
      </p:sp>
    </p:spTree>
    <p:extLst>
      <p:ext uri="{BB962C8B-B14F-4D97-AF65-F5344CB8AC3E}">
        <p14:creationId xmlns:p14="http://schemas.microsoft.com/office/powerpoint/2010/main" val="2337769839"/>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4648200" y="1600200"/>
            <a:ext cx="4038600" cy="4525963"/>
          </a:xfrm>
        </p:spPr>
        <p:txBody>
          <a:bodyPr/>
          <a:lstStyle/>
          <a:p>
            <a:pPr lvl="0"/>
            <a:endParaRPr lang="es-E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s-ES" altLang="en-US" smtClean="0"/>
              <a:t>Programas Presupuestales</a:t>
            </a:r>
            <a:endParaRPr lang="es-E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72C5330-AB51-44D7-A457-81D0509DEF42}" type="slidenum">
              <a:rPr lang="es-ES" altLang="en-US" smtClean="0"/>
              <a:pPr>
                <a:defRPr/>
              </a:pPr>
              <a:t>‹Nº›</a:t>
            </a:fld>
            <a:endParaRPr lang="es-ES" altLang="en-US"/>
          </a:p>
        </p:txBody>
      </p:sp>
    </p:spTree>
    <p:extLst>
      <p:ext uri="{BB962C8B-B14F-4D97-AF65-F5344CB8AC3E}">
        <p14:creationId xmlns:p14="http://schemas.microsoft.com/office/powerpoint/2010/main" val="3512194831"/>
      </p:ext>
    </p:extLst>
  </p:cSld>
  <p:clrMapOvr>
    <a:masterClrMapping/>
  </p:clrMapOvr>
  <p:transition spd="med">
    <p:zoom/>
  </p:transition>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370013" y="301625"/>
            <a:ext cx="7313612"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370013" y="1827213"/>
            <a:ext cx="3579812"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02225" y="1827213"/>
            <a:ext cx="35814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8"/>
          <p:cNvSpPr>
            <a:spLocks noGrp="1" noChangeArrowheads="1"/>
          </p:cNvSpPr>
          <p:nvPr>
            <p:ph type="dt" sz="half" idx="10"/>
          </p:nvPr>
        </p:nvSpPr>
        <p:spPr/>
        <p:txBody>
          <a:bodyPr/>
          <a:lstStyle>
            <a:lvl1pPr>
              <a:defRPr/>
            </a:lvl1pPr>
          </a:lstStyle>
          <a:p>
            <a:pPr>
              <a:defRPr/>
            </a:pPr>
            <a:endParaRPr lang="es-ES" altLang="en-US"/>
          </a:p>
        </p:txBody>
      </p:sp>
      <p:sp>
        <p:nvSpPr>
          <p:cNvPr id="6" name="Rectangle 9"/>
          <p:cNvSpPr>
            <a:spLocks noGrp="1" noChangeArrowheads="1"/>
          </p:cNvSpPr>
          <p:nvPr>
            <p:ph type="ftr" sz="quarter" idx="11"/>
          </p:nvPr>
        </p:nvSpPr>
        <p:spPr/>
        <p:txBody>
          <a:bodyPr/>
          <a:lstStyle>
            <a:lvl1pPr>
              <a:defRPr/>
            </a:lvl1pPr>
          </a:lstStyle>
          <a:p>
            <a:pPr>
              <a:defRPr/>
            </a:pPr>
            <a:r>
              <a:rPr lang="es-ES" altLang="en-US" smtClean="0"/>
              <a:t>Programas Presupuestales</a:t>
            </a:r>
            <a:endParaRPr lang="es-ES" altLang="en-US"/>
          </a:p>
        </p:txBody>
      </p:sp>
      <p:sp>
        <p:nvSpPr>
          <p:cNvPr id="7" name="Rectangle 10"/>
          <p:cNvSpPr>
            <a:spLocks noGrp="1" noChangeArrowheads="1"/>
          </p:cNvSpPr>
          <p:nvPr>
            <p:ph type="sldNum" sz="quarter" idx="12"/>
          </p:nvPr>
        </p:nvSpPr>
        <p:spPr/>
        <p:txBody>
          <a:bodyPr/>
          <a:lstStyle>
            <a:lvl1pPr>
              <a:defRPr/>
            </a:lvl1pPr>
          </a:lstStyle>
          <a:p>
            <a:pPr>
              <a:defRPr/>
            </a:pPr>
            <a:fld id="{672C5330-AB51-44D7-A457-81D0509DEF42}" type="slidenum">
              <a:rPr lang="es-ES" altLang="en-US" smtClean="0"/>
              <a:pPr>
                <a:defRPr/>
              </a:pPr>
              <a:t>‹Nº›</a:t>
            </a:fld>
            <a:endParaRPr lang="es-ES" altLang="en-US"/>
          </a:p>
        </p:txBody>
      </p:sp>
    </p:spTree>
    <p:extLst>
      <p:ext uri="{BB962C8B-B14F-4D97-AF65-F5344CB8AC3E}">
        <p14:creationId xmlns:p14="http://schemas.microsoft.com/office/powerpoint/2010/main" val="93110872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6" name="Rectangle 6"/>
          <p:cNvSpPr>
            <a:spLocks noGrp="1" noChangeArrowheads="1"/>
          </p:cNvSpPr>
          <p:nvPr>
            <p:ph type="sldNum" sz="quarter" idx="12"/>
          </p:nvPr>
        </p:nvSpPr>
        <p:spPr>
          <a:ln/>
        </p:spPr>
        <p:txBody>
          <a:bodyPr/>
          <a:lstStyle>
            <a:lvl1pPr>
              <a:defRPr/>
            </a:lvl1pPr>
          </a:lstStyle>
          <a:p>
            <a:pPr>
              <a:defRPr/>
            </a:pPr>
            <a:fld id="{F8F879C1-3509-4294-B03E-2953E472127B}" type="slidenum">
              <a:rPr lang="es-ES" altLang="en-US"/>
              <a:pPr>
                <a:defRPr/>
              </a:pPr>
              <a:t>‹Nº›</a:t>
            </a:fld>
            <a:endParaRPr lang="es-E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7" name="Rectangle 6"/>
          <p:cNvSpPr>
            <a:spLocks noGrp="1" noChangeArrowheads="1"/>
          </p:cNvSpPr>
          <p:nvPr>
            <p:ph type="sldNum" sz="quarter" idx="12"/>
          </p:nvPr>
        </p:nvSpPr>
        <p:spPr>
          <a:ln/>
        </p:spPr>
        <p:txBody>
          <a:bodyPr/>
          <a:lstStyle>
            <a:lvl1pPr>
              <a:defRPr/>
            </a:lvl1pPr>
          </a:lstStyle>
          <a:p>
            <a:pPr>
              <a:defRPr/>
            </a:pPr>
            <a:fld id="{DCF16A93-2259-4A5C-970B-60CD26628054}" type="slidenum">
              <a:rPr lang="es-ES" altLang="en-US"/>
              <a:pPr>
                <a:defRPr/>
              </a:pPr>
              <a:t>‹Nº›</a:t>
            </a:fld>
            <a:endParaRPr lang="es-E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9" name="Rectangle 6"/>
          <p:cNvSpPr>
            <a:spLocks noGrp="1" noChangeArrowheads="1"/>
          </p:cNvSpPr>
          <p:nvPr>
            <p:ph type="sldNum" sz="quarter" idx="12"/>
          </p:nvPr>
        </p:nvSpPr>
        <p:spPr>
          <a:ln/>
        </p:spPr>
        <p:txBody>
          <a:bodyPr/>
          <a:lstStyle>
            <a:lvl1pPr>
              <a:defRPr/>
            </a:lvl1pPr>
          </a:lstStyle>
          <a:p>
            <a:pPr>
              <a:defRPr/>
            </a:pPr>
            <a:fld id="{F3CF0FDE-B3CE-4EA1-AC9A-E1464524B31F}" type="slidenum">
              <a:rPr lang="es-ES" altLang="en-US"/>
              <a:pPr>
                <a:defRPr/>
              </a:pPr>
              <a:t>‹Nº›</a:t>
            </a:fld>
            <a:endParaRPr lang="es-E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5" name="Rectangle 6"/>
          <p:cNvSpPr>
            <a:spLocks noGrp="1" noChangeArrowheads="1"/>
          </p:cNvSpPr>
          <p:nvPr>
            <p:ph type="sldNum" sz="quarter" idx="12"/>
          </p:nvPr>
        </p:nvSpPr>
        <p:spPr>
          <a:ln/>
        </p:spPr>
        <p:txBody>
          <a:bodyPr/>
          <a:lstStyle>
            <a:lvl1pPr>
              <a:defRPr/>
            </a:lvl1pPr>
          </a:lstStyle>
          <a:p>
            <a:pPr>
              <a:defRPr/>
            </a:pPr>
            <a:fld id="{8CA2D828-8A01-42A3-938B-D394FF68AF79}" type="slidenum">
              <a:rPr lang="es-ES" altLang="en-US"/>
              <a:pPr>
                <a:defRPr/>
              </a:pPr>
              <a:t>‹Nº›</a:t>
            </a:fld>
            <a:endParaRPr lang="es-E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4" name="Rectangle 6"/>
          <p:cNvSpPr>
            <a:spLocks noGrp="1" noChangeArrowheads="1"/>
          </p:cNvSpPr>
          <p:nvPr>
            <p:ph type="sldNum" sz="quarter" idx="12"/>
          </p:nvPr>
        </p:nvSpPr>
        <p:spPr>
          <a:ln/>
        </p:spPr>
        <p:txBody>
          <a:bodyPr/>
          <a:lstStyle>
            <a:lvl1pPr>
              <a:defRPr/>
            </a:lvl1pPr>
          </a:lstStyle>
          <a:p>
            <a:pPr>
              <a:defRPr/>
            </a:pPr>
            <a:fld id="{21D1D669-0A9E-4C4A-86DF-5360ED1020C0}" type="slidenum">
              <a:rPr lang="es-ES" altLang="en-US"/>
              <a:pPr>
                <a:defRPr/>
              </a:pPr>
              <a:t>‹Nº›</a:t>
            </a:fld>
            <a:endParaRPr lang="es-E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7" name="Rectangle 6"/>
          <p:cNvSpPr>
            <a:spLocks noGrp="1" noChangeArrowheads="1"/>
          </p:cNvSpPr>
          <p:nvPr>
            <p:ph type="sldNum" sz="quarter" idx="12"/>
          </p:nvPr>
        </p:nvSpPr>
        <p:spPr>
          <a:ln/>
        </p:spPr>
        <p:txBody>
          <a:bodyPr/>
          <a:lstStyle>
            <a:lvl1pPr>
              <a:defRPr/>
            </a:lvl1pPr>
          </a:lstStyle>
          <a:p>
            <a:pPr>
              <a:defRPr/>
            </a:pPr>
            <a:fld id="{D987CCAD-DF36-4DC0-8960-A8D3D3268F8D}" type="slidenum">
              <a:rPr lang="es-ES" altLang="en-US"/>
              <a:pPr>
                <a:defRPr/>
              </a:pPr>
              <a:t>‹Nº›</a:t>
            </a:fld>
            <a:endParaRPr lang="es-E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7" name="Rectangle 6"/>
          <p:cNvSpPr>
            <a:spLocks noGrp="1" noChangeArrowheads="1"/>
          </p:cNvSpPr>
          <p:nvPr>
            <p:ph type="sldNum" sz="quarter" idx="12"/>
          </p:nvPr>
        </p:nvSpPr>
        <p:spPr>
          <a:ln/>
        </p:spPr>
        <p:txBody>
          <a:bodyPr/>
          <a:lstStyle>
            <a:lvl1pPr>
              <a:defRPr/>
            </a:lvl1pPr>
          </a:lstStyle>
          <a:p>
            <a:pPr>
              <a:defRPr/>
            </a:pPr>
            <a:fld id="{D264904F-2C1A-4EEF-81F4-42FD53C45532}" type="slidenum">
              <a:rPr lang="es-ES" altLang="en-US"/>
              <a:pPr>
                <a:defRPr/>
              </a:pPr>
              <a:t>‹Nº›</a:t>
            </a:fld>
            <a:endParaRPr lang="es-E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6165850"/>
            <a:ext cx="9144000" cy="692150"/>
          </a:xfrm>
          <a:prstGeom prst="rect">
            <a:avLst/>
          </a:prstGeom>
          <a:solidFill>
            <a:srgbClr val="808080"/>
          </a:solidFill>
          <a:ln w="9525">
            <a:solidFill>
              <a:schemeClr val="bg2"/>
            </a:solidFill>
            <a:miter lim="800000"/>
            <a:headEnd/>
            <a:tailEnd/>
          </a:ln>
        </p:spPr>
        <p:txBody>
          <a:bodyPr wrap="none" anchor="ctr"/>
          <a:lstStyle/>
          <a:p>
            <a:endParaRPr lang="es-PE"/>
          </a:p>
        </p:txBody>
      </p:sp>
      <p:sp>
        <p:nvSpPr>
          <p:cNvPr id="1027"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n-US" smtClean="0"/>
              <a:t>Haga clic para cambiar el estilo de título	</a:t>
            </a:r>
          </a:p>
        </p:txBody>
      </p:sp>
      <p:sp>
        <p:nvSpPr>
          <p:cNvPr id="1028"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a:defRPr/>
            </a:pPr>
            <a:endParaRPr lang="es-ES" alt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600">
                <a:solidFill>
                  <a:schemeClr val="bg1"/>
                </a:solidFill>
                <a:latin typeface="Arial" pitchFamily="34" charset="0"/>
              </a:defRPr>
            </a:lvl1pPr>
          </a:lstStyle>
          <a:p>
            <a:pPr>
              <a:defRPr/>
            </a:pPr>
            <a:r>
              <a:rPr lang="es-ES" altLang="en-US"/>
              <a:t>Programas Presupuestales</a:t>
            </a: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1"/>
                </a:solidFill>
                <a:latin typeface="Arial" pitchFamily="34" charset="0"/>
              </a:defRPr>
            </a:lvl1pPr>
          </a:lstStyle>
          <a:p>
            <a:pPr>
              <a:defRPr/>
            </a:pPr>
            <a:fld id="{672C5330-AB51-44D7-A457-81D0509DEF42}" type="slidenum">
              <a:rPr lang="es-ES" altLang="en-US"/>
              <a:pPr>
                <a:defRPr/>
              </a:pPr>
              <a:t>‹Nº›</a:t>
            </a:fld>
            <a:endParaRPr lang="es-ES" altLang="en-US"/>
          </a:p>
        </p:txBody>
      </p:sp>
      <p:sp>
        <p:nvSpPr>
          <p:cNvPr id="1032" name="Freeform 7"/>
          <p:cNvSpPr>
            <a:spLocks noChangeArrowheads="1"/>
          </p:cNvSpPr>
          <p:nvPr/>
        </p:nvSpPr>
        <p:spPr bwMode="auto">
          <a:xfrm>
            <a:off x="381000" y="228600"/>
            <a:ext cx="8229600" cy="609600"/>
          </a:xfrm>
          <a:custGeom>
            <a:avLst/>
            <a:gdLst>
              <a:gd name="T0" fmla="*/ 0 w 1000"/>
              <a:gd name="T1" fmla="*/ 3716121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FF0000"/>
            </a:solidFill>
            <a:prstDash val="solid"/>
            <a:miter lim="800000"/>
            <a:headEnd/>
            <a:tailEnd/>
          </a:ln>
        </p:spPr>
        <p:txBody>
          <a:bodyPr/>
          <a:lstStyle/>
          <a:p>
            <a:endParaRPr lang="es-ES"/>
          </a:p>
        </p:txBody>
      </p:sp>
      <p:pic>
        <p:nvPicPr>
          <p:cNvPr id="1033" name="Picture 11" descr="ppr"/>
          <p:cNvPicPr>
            <a:picLocks noChangeAspect="1" noChangeArrowheads="1"/>
          </p:cNvPicPr>
          <p:nvPr/>
        </p:nvPicPr>
        <p:blipFill>
          <a:blip r:embed="rId16" cstate="print"/>
          <a:srcRect/>
          <a:stretch>
            <a:fillRect/>
          </a:stretch>
        </p:blipFill>
        <p:spPr bwMode="auto">
          <a:xfrm>
            <a:off x="0" y="6167438"/>
            <a:ext cx="1403350" cy="6905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bg2"/>
          </a:solidFill>
          <a:latin typeface="+mj-lt"/>
          <a:ea typeface="+mj-ea"/>
          <a:cs typeface="+mj-cs"/>
        </a:defRPr>
      </a:lvl1pPr>
      <a:lvl2pPr algn="l" rtl="0" eaLnBrk="0" fontAlgn="base" hangingPunct="0">
        <a:spcBef>
          <a:spcPct val="0"/>
        </a:spcBef>
        <a:spcAft>
          <a:spcPct val="0"/>
        </a:spcAft>
        <a:defRPr sz="4200">
          <a:solidFill>
            <a:schemeClr val="bg2"/>
          </a:solidFill>
          <a:latin typeface="Arial" pitchFamily="34" charset="0"/>
        </a:defRPr>
      </a:lvl2pPr>
      <a:lvl3pPr algn="l" rtl="0" eaLnBrk="0" fontAlgn="base" hangingPunct="0">
        <a:spcBef>
          <a:spcPct val="0"/>
        </a:spcBef>
        <a:spcAft>
          <a:spcPct val="0"/>
        </a:spcAft>
        <a:defRPr sz="4200">
          <a:solidFill>
            <a:schemeClr val="bg2"/>
          </a:solidFill>
          <a:latin typeface="Arial" pitchFamily="34" charset="0"/>
        </a:defRPr>
      </a:lvl3pPr>
      <a:lvl4pPr algn="l" rtl="0" eaLnBrk="0" fontAlgn="base" hangingPunct="0">
        <a:spcBef>
          <a:spcPct val="0"/>
        </a:spcBef>
        <a:spcAft>
          <a:spcPct val="0"/>
        </a:spcAft>
        <a:defRPr sz="4200">
          <a:solidFill>
            <a:schemeClr val="bg2"/>
          </a:solidFill>
          <a:latin typeface="Arial" pitchFamily="34" charset="0"/>
        </a:defRPr>
      </a:lvl4pPr>
      <a:lvl5pPr algn="l" rtl="0" eaLnBrk="0" fontAlgn="base" hangingPunct="0">
        <a:spcBef>
          <a:spcPct val="0"/>
        </a:spcBef>
        <a:spcAft>
          <a:spcPct val="0"/>
        </a:spcAft>
        <a:defRPr sz="4200">
          <a:solidFill>
            <a:schemeClr val="bg2"/>
          </a:solidFill>
          <a:latin typeface="Arial" pitchFamily="34" charset="0"/>
        </a:defRPr>
      </a:lvl5pPr>
      <a:lvl6pPr marL="457200" algn="l" rtl="0" fontAlgn="base">
        <a:spcBef>
          <a:spcPct val="0"/>
        </a:spcBef>
        <a:spcAft>
          <a:spcPct val="0"/>
        </a:spcAft>
        <a:defRPr sz="4200">
          <a:solidFill>
            <a:schemeClr val="bg2"/>
          </a:solidFill>
          <a:latin typeface="Arial" pitchFamily="34" charset="0"/>
        </a:defRPr>
      </a:lvl6pPr>
      <a:lvl7pPr marL="914400" algn="l" rtl="0" fontAlgn="base">
        <a:spcBef>
          <a:spcPct val="0"/>
        </a:spcBef>
        <a:spcAft>
          <a:spcPct val="0"/>
        </a:spcAft>
        <a:defRPr sz="4200">
          <a:solidFill>
            <a:schemeClr val="bg2"/>
          </a:solidFill>
          <a:latin typeface="Arial" pitchFamily="34" charset="0"/>
        </a:defRPr>
      </a:lvl7pPr>
      <a:lvl8pPr marL="1371600" algn="l" rtl="0" fontAlgn="base">
        <a:spcBef>
          <a:spcPct val="0"/>
        </a:spcBef>
        <a:spcAft>
          <a:spcPct val="0"/>
        </a:spcAft>
        <a:defRPr sz="4200">
          <a:solidFill>
            <a:schemeClr val="bg2"/>
          </a:solidFill>
          <a:latin typeface="Arial" pitchFamily="34" charset="0"/>
        </a:defRPr>
      </a:lvl8pPr>
      <a:lvl9pPr marL="1828800" algn="l" rtl="0" fontAlgn="base">
        <a:spcBef>
          <a:spcPct val="0"/>
        </a:spcBef>
        <a:spcAft>
          <a:spcPct val="0"/>
        </a:spcAft>
        <a:defRPr sz="4200">
          <a:solidFill>
            <a:schemeClr val="bg2"/>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bg2"/>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tx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p:txBody>
      </p:sp>
      <p:sp>
        <p:nvSpPr>
          <p:cNvPr id="22650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s-ES" altLang="en-US"/>
          </a:p>
        </p:txBody>
      </p:sp>
      <p:sp>
        <p:nvSpPr>
          <p:cNvPr id="22650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s-ES" altLang="en-US" smtClean="0"/>
              <a:t>Programas Presupuestales</a:t>
            </a:r>
            <a:endParaRPr lang="es-ES" altLang="en-US"/>
          </a:p>
        </p:txBody>
      </p:sp>
      <p:sp>
        <p:nvSpPr>
          <p:cNvPr id="22650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72C5330-AB51-44D7-A457-81D0509DEF42}" type="slidenum">
              <a:rPr lang="es-ES" altLang="en-US" smtClean="0"/>
              <a:pPr>
                <a:defRPr/>
              </a:pPr>
              <a:t>‹Nº›</a:t>
            </a:fld>
            <a:endParaRPr lang="es-ES" altLang="en-US"/>
          </a:p>
        </p:txBody>
      </p:sp>
      <p:grpSp>
        <p:nvGrpSpPr>
          <p:cNvPr id="3" name="2 Grupo"/>
          <p:cNvGrpSpPr/>
          <p:nvPr/>
        </p:nvGrpSpPr>
        <p:grpSpPr>
          <a:xfrm>
            <a:off x="323528" y="116632"/>
            <a:ext cx="6704438" cy="622703"/>
            <a:chOff x="357009" y="214009"/>
            <a:chExt cx="6704438" cy="622703"/>
          </a:xfrm>
        </p:grpSpPr>
        <p:pic>
          <p:nvPicPr>
            <p:cNvPr id="8" name="Picture 5"/>
            <p:cNvPicPr>
              <a:picLocks noChangeAspect="1" noChangeArrowheads="1"/>
            </p:cNvPicPr>
            <p:nvPr/>
          </p:nvPicPr>
          <p:blipFill rotWithShape="1">
            <a:blip r:embed="rId16" cstate="print"/>
            <a:srcRect t="-11436" r="54449" b="-1"/>
            <a:stretch/>
          </p:blipFill>
          <p:spPr bwMode="auto">
            <a:xfrm>
              <a:off x="357009" y="214009"/>
              <a:ext cx="2624185" cy="622703"/>
            </a:xfrm>
            <a:prstGeom prst="rect">
              <a:avLst/>
            </a:prstGeom>
            <a:noFill/>
            <a:ln w="9525">
              <a:noFill/>
              <a:miter lim="800000"/>
              <a:headEnd/>
              <a:tailEnd/>
            </a:ln>
          </p:spPr>
        </p:pic>
        <p:sp>
          <p:nvSpPr>
            <p:cNvPr id="2" name="1 Rectángulo"/>
            <p:cNvSpPr/>
            <p:nvPr userDrawn="1"/>
          </p:nvSpPr>
          <p:spPr bwMode="auto">
            <a:xfrm>
              <a:off x="2981194" y="303512"/>
              <a:ext cx="2022853" cy="507600"/>
            </a:xfrm>
            <a:prstGeom prst="rect">
              <a:avLst/>
            </a:prstGeom>
            <a:solidFill>
              <a:srgbClr val="80808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bg2">
                    <a:lumMod val="40000"/>
                    <a:lumOff val="60000"/>
                  </a:schemeClr>
                </a:solidFill>
                <a:effectLst/>
                <a:latin typeface="Arial" charset="0"/>
              </a:endParaRPr>
            </a:p>
          </p:txBody>
        </p:sp>
        <p:sp>
          <p:nvSpPr>
            <p:cNvPr id="9" name="6 CuadroTexto"/>
            <p:cNvSpPr txBox="1"/>
            <p:nvPr/>
          </p:nvSpPr>
          <p:spPr>
            <a:xfrm>
              <a:off x="1357141" y="396278"/>
              <a:ext cx="1655762" cy="382587"/>
            </a:xfrm>
            <a:prstGeom prst="rect">
              <a:avLst/>
            </a:prstGeom>
            <a:noFill/>
          </p:spPr>
          <p:txBody>
            <a:bodyPr>
              <a:spAutoFit/>
            </a:bodyPr>
            <a:ls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fontAlgn="auto">
                <a:lnSpc>
                  <a:spcPts val="1100"/>
                </a:lnSpc>
                <a:spcBef>
                  <a:spcPts val="0"/>
                </a:spcBef>
                <a:spcAft>
                  <a:spcPts val="0"/>
                </a:spcAft>
                <a:defRPr/>
              </a:pPr>
              <a:r>
                <a:rPr lang="es-ES" sz="1300" b="0" spc="-60" dirty="0">
                  <a:solidFill>
                    <a:schemeClr val="bg1"/>
                  </a:solidFill>
                  <a:latin typeface="Calibri" pitchFamily="34" charset="0"/>
                  <a:cs typeface="+mn-cs"/>
                </a:rPr>
                <a:t>Ministerio</a:t>
              </a:r>
            </a:p>
            <a:p>
              <a:pPr fontAlgn="auto">
                <a:lnSpc>
                  <a:spcPts val="1100"/>
                </a:lnSpc>
                <a:spcBef>
                  <a:spcPts val="0"/>
                </a:spcBef>
                <a:spcAft>
                  <a:spcPts val="0"/>
                </a:spcAft>
                <a:defRPr/>
              </a:pPr>
              <a:r>
                <a:rPr lang="es-ES" sz="1300" b="0" spc="-60" dirty="0">
                  <a:solidFill>
                    <a:schemeClr val="bg1"/>
                  </a:solidFill>
                  <a:latin typeface="Calibri" pitchFamily="34" charset="0"/>
                  <a:cs typeface="+mn-cs"/>
                </a:rPr>
                <a:t>de Economía y Finan</a:t>
              </a:r>
              <a:r>
                <a:rPr lang="es-ES" sz="1300" spc="-60" dirty="0">
                  <a:solidFill>
                    <a:schemeClr val="bg1"/>
                  </a:solidFill>
                  <a:latin typeface="Calibri" pitchFamily="34" charset="0"/>
                  <a:cs typeface="+mn-cs"/>
                </a:rPr>
                <a:t>zas</a:t>
              </a:r>
            </a:p>
          </p:txBody>
        </p:sp>
        <p:sp>
          <p:nvSpPr>
            <p:cNvPr id="10" name="7 CuadroTexto"/>
            <p:cNvSpPr txBox="1"/>
            <p:nvPr/>
          </p:nvSpPr>
          <p:spPr>
            <a:xfrm>
              <a:off x="2949396" y="396278"/>
              <a:ext cx="2126660" cy="374461"/>
            </a:xfrm>
            <a:prstGeom prst="rect">
              <a:avLst/>
            </a:prstGeom>
            <a:noFill/>
          </p:spPr>
          <p:txBody>
            <a:bodyPr wrap="square">
              <a:spAutoFit/>
            </a:bodyPr>
            <a:ls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fontAlgn="auto">
                <a:lnSpc>
                  <a:spcPts val="1100"/>
                </a:lnSpc>
                <a:spcBef>
                  <a:spcPts val="0"/>
                </a:spcBef>
                <a:spcAft>
                  <a:spcPts val="0"/>
                </a:spcAft>
                <a:defRPr/>
              </a:pPr>
              <a:r>
                <a:rPr lang="es-ES" sz="1300" b="0" dirty="0" smtClean="0">
                  <a:solidFill>
                    <a:schemeClr val="bg1"/>
                  </a:solidFill>
                  <a:latin typeface="Calibri" pitchFamily="34" charset="0"/>
                  <a:cs typeface="+mn-cs"/>
                </a:rPr>
                <a:t>Despacho</a:t>
              </a:r>
              <a:endParaRPr lang="es-ES" sz="1300" b="0" dirty="0">
                <a:solidFill>
                  <a:schemeClr val="bg1"/>
                </a:solidFill>
                <a:latin typeface="Calibri" pitchFamily="34" charset="0"/>
                <a:cs typeface="+mn-cs"/>
              </a:endParaRPr>
            </a:p>
            <a:p>
              <a:pPr fontAlgn="auto">
                <a:lnSpc>
                  <a:spcPts val="1100"/>
                </a:lnSpc>
                <a:spcBef>
                  <a:spcPts val="0"/>
                </a:spcBef>
                <a:spcAft>
                  <a:spcPts val="0"/>
                </a:spcAft>
                <a:defRPr/>
              </a:pPr>
              <a:r>
                <a:rPr lang="es-ES" sz="1300" dirty="0" smtClean="0">
                  <a:solidFill>
                    <a:schemeClr val="bg1"/>
                  </a:solidFill>
                  <a:latin typeface="Calibri" pitchFamily="34" charset="0"/>
                </a:rPr>
                <a:t>Viceministerial de Hacienda</a:t>
              </a:r>
              <a:endParaRPr lang="es-ES" sz="1300" dirty="0">
                <a:solidFill>
                  <a:schemeClr val="bg1"/>
                </a:solidFill>
                <a:latin typeface="Calibri" pitchFamily="34" charset="0"/>
                <a:cs typeface="+mn-cs"/>
              </a:endParaRPr>
            </a:p>
          </p:txBody>
        </p:sp>
        <p:sp>
          <p:nvSpPr>
            <p:cNvPr id="14" name="13 Rectángulo"/>
            <p:cNvSpPr/>
            <p:nvPr userDrawn="1"/>
          </p:nvSpPr>
          <p:spPr bwMode="auto">
            <a:xfrm>
              <a:off x="5038594" y="303512"/>
              <a:ext cx="2022853" cy="507600"/>
            </a:xfrm>
            <a:prstGeom prst="rect">
              <a:avLst/>
            </a:prstGeom>
            <a:solidFill>
              <a:srgbClr val="DDDDDD"/>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bg2">
                    <a:lumMod val="40000"/>
                    <a:lumOff val="60000"/>
                  </a:schemeClr>
                </a:solidFill>
                <a:effectLst/>
                <a:latin typeface="Arial" charset="0"/>
              </a:endParaRPr>
            </a:p>
          </p:txBody>
        </p:sp>
        <p:sp>
          <p:nvSpPr>
            <p:cNvPr id="11" name="8 CuadroTexto"/>
            <p:cNvSpPr txBox="1"/>
            <p:nvPr/>
          </p:nvSpPr>
          <p:spPr>
            <a:xfrm>
              <a:off x="5092663" y="387557"/>
              <a:ext cx="1655763" cy="383182"/>
            </a:xfrm>
            <a:prstGeom prst="rect">
              <a:avLst/>
            </a:prstGeom>
            <a:noFill/>
          </p:spPr>
          <p:txBody>
            <a:bodyPr>
              <a:spAutoFit/>
            </a:bodyPr>
            <a:ls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fontAlgn="auto">
                <a:lnSpc>
                  <a:spcPts val="1100"/>
                </a:lnSpc>
                <a:spcBef>
                  <a:spcPts val="0"/>
                </a:spcBef>
                <a:spcAft>
                  <a:spcPts val="0"/>
                </a:spcAft>
                <a:defRPr/>
              </a:pPr>
              <a:r>
                <a:rPr lang="es-ES" sz="1300" b="0" spc="-50" dirty="0" smtClean="0">
                  <a:effectLst/>
                  <a:latin typeface="Calibri" pitchFamily="34" charset="0"/>
                  <a:cs typeface="+mn-cs"/>
                </a:rPr>
                <a:t>Dirección General </a:t>
              </a:r>
            </a:p>
            <a:p>
              <a:pPr fontAlgn="auto">
                <a:lnSpc>
                  <a:spcPts val="1100"/>
                </a:lnSpc>
                <a:spcBef>
                  <a:spcPts val="0"/>
                </a:spcBef>
                <a:spcAft>
                  <a:spcPts val="0"/>
                </a:spcAft>
                <a:defRPr/>
              </a:pPr>
              <a:r>
                <a:rPr lang="es-ES" sz="1300" b="0" spc="-50" dirty="0">
                  <a:effectLst/>
                  <a:latin typeface="Calibri" pitchFamily="34" charset="0"/>
                </a:rPr>
                <a:t>de </a:t>
              </a:r>
              <a:r>
                <a:rPr lang="es-ES" sz="1300" b="0" spc="-50" dirty="0" smtClean="0">
                  <a:effectLst/>
                  <a:latin typeface="Calibri" pitchFamily="34" charset="0"/>
                  <a:cs typeface="+mn-cs"/>
                </a:rPr>
                <a:t>Presupuesto Público</a:t>
              </a:r>
              <a:endParaRPr lang="es-ES" sz="1300" b="0" spc="-50" dirty="0">
                <a:effectLst/>
                <a:latin typeface="Calibri" pitchFamily="34" charset="0"/>
                <a:cs typeface="+mn-cs"/>
              </a:endParaRPr>
            </a:p>
          </p:txBody>
        </p:sp>
      </p:grpSp>
      <p:sp>
        <p:nvSpPr>
          <p:cNvPr id="2050" name="Rectangle 2"/>
          <p:cNvSpPr>
            <a:spLocks noGrp="1" noChangeArrowheads="1"/>
          </p:cNvSpPr>
          <p:nvPr>
            <p:ph type="title"/>
          </p:nvPr>
        </p:nvSpPr>
        <p:spPr bwMode="auto">
          <a:xfrm>
            <a:off x="467544" y="30351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dirty="0" smtClean="0"/>
              <a:t>Haga clic para cambiar el estilo de título	</a:t>
            </a:r>
          </a:p>
        </p:txBody>
      </p:sp>
    </p:spTree>
    <p:extLst>
      <p:ext uri="{BB962C8B-B14F-4D97-AF65-F5344CB8AC3E}">
        <p14:creationId xmlns:p14="http://schemas.microsoft.com/office/powerpoint/2010/main" val="224042329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Lst>
  <p:transition spd="med">
    <p:zoom/>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mef.gob.pe/index.php?option=com_content&amp;view=article&amp;id=3332&amp;Itemid=101532&amp;lang=es"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wmf"/><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12 Imagen" descr="FONDO_MOD_2-01.tif"/>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ctrTitle"/>
          </p:nvPr>
        </p:nvSpPr>
        <p:spPr>
          <a:xfrm>
            <a:off x="3645092" y="5862287"/>
            <a:ext cx="5247388" cy="720849"/>
          </a:xfrm>
        </p:spPr>
        <p:txBody>
          <a:bodyPr rtlCol="0">
            <a:noAutofit/>
          </a:bodyPr>
          <a:lstStyle/>
          <a:p>
            <a:r>
              <a:rPr lang="es-ES" sz="1800" b="1" dirty="0" smtClean="0"/>
              <a:t>Rodolfo </a:t>
            </a:r>
            <a:r>
              <a:rPr lang="es-ES" sz="1800" b="1" dirty="0"/>
              <a:t>Acuña </a:t>
            </a:r>
            <a:r>
              <a:rPr lang="es-ES" sz="1800" b="1" dirty="0" err="1"/>
              <a:t>Namihas</a:t>
            </a:r>
            <a:r>
              <a:rPr lang="es-ES" sz="1800" b="1" dirty="0"/>
              <a:t> </a:t>
            </a:r>
            <a:r>
              <a:rPr lang="es-ES" sz="1800" dirty="0"/>
              <a:t/>
            </a:r>
            <a:br>
              <a:rPr lang="es-ES" sz="1800" dirty="0"/>
            </a:br>
            <a:r>
              <a:rPr lang="es-ES" sz="1800" dirty="0"/>
              <a:t>Director General de Presupuesto Público - PERÚ</a:t>
            </a:r>
            <a:br>
              <a:rPr lang="es-ES" sz="1800" dirty="0"/>
            </a:br>
            <a:endParaRPr lang="es-PE" sz="1800" dirty="0"/>
          </a:p>
        </p:txBody>
      </p:sp>
      <p:sp>
        <p:nvSpPr>
          <p:cNvPr id="15" name="14 Rectángulo"/>
          <p:cNvSpPr/>
          <p:nvPr/>
        </p:nvSpPr>
        <p:spPr>
          <a:xfrm flipH="1">
            <a:off x="3581812" y="5949280"/>
            <a:ext cx="45719" cy="5703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chemeClr val="bg1"/>
              </a:solidFill>
            </a:endParaRPr>
          </a:p>
        </p:txBody>
      </p:sp>
      <p:grpSp>
        <p:nvGrpSpPr>
          <p:cNvPr id="11" name="10 Grupo"/>
          <p:cNvGrpSpPr/>
          <p:nvPr/>
        </p:nvGrpSpPr>
        <p:grpSpPr>
          <a:xfrm>
            <a:off x="539750" y="404813"/>
            <a:ext cx="5184538" cy="563127"/>
            <a:chOff x="539750" y="404813"/>
            <a:chExt cx="5184538" cy="563127"/>
          </a:xfrm>
        </p:grpSpPr>
        <p:sp>
          <p:nvSpPr>
            <p:cNvPr id="12" name="11 Rectángulo"/>
            <p:cNvSpPr/>
            <p:nvPr/>
          </p:nvSpPr>
          <p:spPr bwMode="auto">
            <a:xfrm>
              <a:off x="3132000" y="404813"/>
              <a:ext cx="2592288" cy="563127"/>
            </a:xfrm>
            <a:prstGeom prst="rect">
              <a:avLst/>
            </a:prstGeom>
            <a:solidFill>
              <a:schemeClr val="bg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charset="0"/>
              </a:endParaRPr>
            </a:p>
          </p:txBody>
        </p:sp>
        <p:pic>
          <p:nvPicPr>
            <p:cNvPr id="13" name="Picture 5"/>
            <p:cNvPicPr>
              <a:picLocks noChangeAspect="1" noChangeArrowheads="1"/>
            </p:cNvPicPr>
            <p:nvPr/>
          </p:nvPicPr>
          <p:blipFill rotWithShape="1">
            <a:blip r:embed="rId4" cstate="print"/>
            <a:srcRect r="55098"/>
            <a:stretch/>
          </p:blipFill>
          <p:spPr bwMode="auto">
            <a:xfrm>
              <a:off x="539750" y="404813"/>
              <a:ext cx="2892092" cy="563127"/>
            </a:xfrm>
            <a:prstGeom prst="rect">
              <a:avLst/>
            </a:prstGeom>
            <a:noFill/>
            <a:ln w="9525">
              <a:noFill/>
              <a:miter lim="800000"/>
              <a:headEnd/>
              <a:tailEnd/>
            </a:ln>
          </p:spPr>
        </p:pic>
        <p:sp>
          <p:nvSpPr>
            <p:cNvPr id="21" name="20 Rectángulo"/>
            <p:cNvSpPr/>
            <p:nvPr/>
          </p:nvSpPr>
          <p:spPr>
            <a:xfrm>
              <a:off x="1691680" y="548680"/>
              <a:ext cx="1928826" cy="374461"/>
            </a:xfrm>
            <a:prstGeom prst="rect">
              <a:avLst/>
            </a:prstGeom>
          </p:spPr>
          <p:txBody>
            <a:bodyPr wrap="square">
              <a:spAutoFit/>
            </a:bodyPr>
            <a:lstStyle/>
            <a:p>
              <a:pPr fontAlgn="auto">
                <a:lnSpc>
                  <a:spcPts val="1100"/>
                </a:lnSpc>
                <a:spcBef>
                  <a:spcPts val="0"/>
                </a:spcBef>
                <a:spcAft>
                  <a:spcPts val="0"/>
                </a:spcAft>
                <a:defRPr/>
              </a:pPr>
              <a:r>
                <a:rPr lang="es-ES" sz="1400" spc="-60" dirty="0" smtClean="0">
                  <a:solidFill>
                    <a:schemeClr val="bg1"/>
                  </a:solidFill>
                  <a:latin typeface="Calibri" pitchFamily="34" charset="0"/>
                </a:rPr>
                <a:t>Ministerio</a:t>
              </a:r>
            </a:p>
            <a:p>
              <a:pPr fontAlgn="auto">
                <a:lnSpc>
                  <a:spcPts val="1100"/>
                </a:lnSpc>
                <a:spcBef>
                  <a:spcPts val="0"/>
                </a:spcBef>
                <a:spcAft>
                  <a:spcPts val="0"/>
                </a:spcAft>
                <a:defRPr/>
              </a:pPr>
              <a:r>
                <a:rPr lang="es-ES" sz="1400" spc="-60" dirty="0" smtClean="0">
                  <a:solidFill>
                    <a:schemeClr val="bg1"/>
                  </a:solidFill>
                  <a:latin typeface="Calibri" pitchFamily="34" charset="0"/>
                </a:rPr>
                <a:t>de Economía y Finanzas</a:t>
              </a:r>
              <a:endParaRPr lang="es-ES" sz="1400" spc="-60" dirty="0">
                <a:solidFill>
                  <a:schemeClr val="bg1"/>
                </a:solidFill>
                <a:latin typeface="Calibri" pitchFamily="34" charset="0"/>
              </a:endParaRPr>
            </a:p>
          </p:txBody>
        </p:sp>
        <p:sp>
          <p:nvSpPr>
            <p:cNvPr id="22" name="21 Rectángulo"/>
            <p:cNvSpPr/>
            <p:nvPr/>
          </p:nvSpPr>
          <p:spPr bwMode="auto">
            <a:xfrm>
              <a:off x="3463200" y="428976"/>
              <a:ext cx="2241723" cy="514800"/>
            </a:xfrm>
            <a:prstGeom prst="rect">
              <a:avLst/>
            </a:prstGeom>
            <a:solidFill>
              <a:srgbClr val="B2B2B2"/>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charset="0"/>
              </a:endParaRPr>
            </a:p>
          </p:txBody>
        </p:sp>
        <p:sp>
          <p:nvSpPr>
            <p:cNvPr id="23" name="22 Rectángulo"/>
            <p:cNvSpPr/>
            <p:nvPr/>
          </p:nvSpPr>
          <p:spPr>
            <a:xfrm>
              <a:off x="3431841" y="548680"/>
              <a:ext cx="2273081" cy="374461"/>
            </a:xfrm>
            <a:prstGeom prst="rect">
              <a:avLst/>
            </a:prstGeom>
          </p:spPr>
          <p:txBody>
            <a:bodyPr wrap="square">
              <a:spAutoFit/>
            </a:bodyPr>
            <a:lstStyle/>
            <a:p>
              <a:pPr fontAlgn="auto">
                <a:lnSpc>
                  <a:spcPts val="1100"/>
                </a:lnSpc>
                <a:spcBef>
                  <a:spcPts val="0"/>
                </a:spcBef>
                <a:spcAft>
                  <a:spcPts val="0"/>
                </a:spcAft>
                <a:defRPr/>
              </a:pPr>
              <a:r>
                <a:rPr lang="es-ES" sz="1400" dirty="0" smtClean="0">
                  <a:solidFill>
                    <a:schemeClr val="bg1"/>
                  </a:solidFill>
                  <a:latin typeface="Calibri" pitchFamily="34" charset="0"/>
                </a:rPr>
                <a:t>Despacho</a:t>
              </a:r>
            </a:p>
            <a:p>
              <a:pPr fontAlgn="auto">
                <a:lnSpc>
                  <a:spcPts val="1100"/>
                </a:lnSpc>
                <a:spcBef>
                  <a:spcPts val="0"/>
                </a:spcBef>
                <a:spcAft>
                  <a:spcPts val="0"/>
                </a:spcAft>
                <a:defRPr/>
              </a:pPr>
              <a:r>
                <a:rPr lang="es-ES" sz="1400" dirty="0" smtClean="0">
                  <a:solidFill>
                    <a:schemeClr val="bg1"/>
                  </a:solidFill>
                  <a:latin typeface="Calibri" pitchFamily="34" charset="0"/>
                </a:rPr>
                <a:t>Viceministerial de Hacienda</a:t>
              </a:r>
              <a:endParaRPr lang="es-ES" sz="1400" dirty="0">
                <a:solidFill>
                  <a:schemeClr val="bg1"/>
                </a:solidFill>
                <a:latin typeface="Calibri" pitchFamily="34" charset="0"/>
              </a:endParaRPr>
            </a:p>
          </p:txBody>
        </p:sp>
      </p:grpSp>
      <p:sp>
        <p:nvSpPr>
          <p:cNvPr id="14" name="1 Título"/>
          <p:cNvSpPr txBox="1">
            <a:spLocks/>
          </p:cNvSpPr>
          <p:nvPr/>
        </p:nvSpPr>
        <p:spPr bwMode="auto">
          <a:xfrm>
            <a:off x="1091780" y="967940"/>
            <a:ext cx="7776864" cy="555170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fontAlgn="auto" hangingPunct="1">
              <a:spcAft>
                <a:spcPts val="0"/>
              </a:spcAft>
              <a:defRPr/>
            </a:pPr>
            <a:r>
              <a:rPr lang="es-ES" sz="3600" b="1" kern="0" dirty="0" err="1" smtClean="0">
                <a:solidFill>
                  <a:schemeClr val="tx1">
                    <a:lumMod val="95000"/>
                    <a:lumOff val="5000"/>
                  </a:schemeClr>
                </a:solidFill>
              </a:rPr>
              <a:t>IVConferencia</a:t>
            </a:r>
            <a:r>
              <a:rPr lang="es-ES" sz="3600" b="1" kern="0" dirty="0" smtClean="0">
                <a:solidFill>
                  <a:schemeClr val="tx1">
                    <a:lumMod val="95000"/>
                    <a:lumOff val="5000"/>
                  </a:schemeClr>
                </a:solidFill>
              </a:rPr>
              <a:t>  </a:t>
            </a:r>
            <a:r>
              <a:rPr lang="es-ES" sz="3600" b="1" kern="0" dirty="0" err="1" smtClean="0">
                <a:solidFill>
                  <a:schemeClr val="tx1">
                    <a:lumMod val="95000"/>
                    <a:lumOff val="5000"/>
                  </a:schemeClr>
                </a:solidFill>
              </a:rPr>
              <a:t>ReLAC</a:t>
            </a:r>
            <a:r>
              <a:rPr lang="es-ES" sz="3600" b="1" kern="0" dirty="0" smtClean="0">
                <a:solidFill>
                  <a:schemeClr val="tx1">
                    <a:lumMod val="95000"/>
                    <a:lumOff val="5000"/>
                  </a:schemeClr>
                </a:solidFill>
              </a:rPr>
              <a:t>-Lima 2015</a:t>
            </a:r>
          </a:p>
          <a:p>
            <a:pPr eaLnBrk="1" fontAlgn="auto" hangingPunct="1">
              <a:spcAft>
                <a:spcPts val="0"/>
              </a:spcAft>
              <a:defRPr/>
            </a:pPr>
            <a:endParaRPr lang="es-ES" sz="3600" b="1" kern="0" dirty="0" smtClean="0">
              <a:solidFill>
                <a:schemeClr val="tx1">
                  <a:lumMod val="95000"/>
                  <a:lumOff val="5000"/>
                </a:schemeClr>
              </a:solidFill>
            </a:endParaRPr>
          </a:p>
          <a:p>
            <a:pPr eaLnBrk="1" fontAlgn="auto" hangingPunct="1">
              <a:spcAft>
                <a:spcPts val="0"/>
              </a:spcAft>
              <a:defRPr/>
            </a:pPr>
            <a:r>
              <a:rPr lang="es-ES" sz="3200" b="1" kern="0" dirty="0" smtClean="0">
                <a:solidFill>
                  <a:schemeClr val="tx1">
                    <a:lumMod val="95000"/>
                    <a:lumOff val="5000"/>
                  </a:schemeClr>
                </a:solidFill>
              </a:rPr>
              <a:t>Taller Institucionalización de la Evaluación de Políticas Públicas. Elaboración de hoja de ruta </a:t>
            </a:r>
          </a:p>
          <a:p>
            <a:pPr eaLnBrk="1" fontAlgn="auto" hangingPunct="1">
              <a:spcAft>
                <a:spcPts val="0"/>
              </a:spcAft>
              <a:defRPr/>
            </a:pPr>
            <a:r>
              <a:rPr lang="es-ES" sz="1800" b="1" kern="0" dirty="0" smtClean="0">
                <a:solidFill>
                  <a:schemeClr val="tx1">
                    <a:lumMod val="95000"/>
                    <a:lumOff val="5000"/>
                  </a:schemeClr>
                </a:solidFill>
              </a:rPr>
              <a:t>(09 y 10 de marzo 2015)</a:t>
            </a:r>
          </a:p>
          <a:p>
            <a:pPr eaLnBrk="1" fontAlgn="auto" hangingPunct="1">
              <a:spcAft>
                <a:spcPts val="0"/>
              </a:spcAft>
              <a:defRPr/>
            </a:pPr>
            <a:endParaRPr lang="es-ES" sz="1800" b="1" kern="0" dirty="0">
              <a:solidFill>
                <a:schemeClr val="tx1">
                  <a:lumMod val="95000"/>
                  <a:lumOff val="5000"/>
                </a:schemeClr>
              </a:solidFill>
            </a:endParaRPr>
          </a:p>
          <a:p>
            <a:pPr eaLnBrk="1" fontAlgn="auto" hangingPunct="1">
              <a:spcAft>
                <a:spcPts val="0"/>
              </a:spcAft>
              <a:defRPr/>
            </a:pPr>
            <a:endParaRPr lang="es-ES" sz="1800" b="1" kern="0" dirty="0" smtClean="0">
              <a:solidFill>
                <a:schemeClr val="tx1">
                  <a:lumMod val="95000"/>
                  <a:lumOff val="5000"/>
                </a:schemeClr>
              </a:solidFill>
            </a:endParaRPr>
          </a:p>
          <a:p>
            <a:pPr eaLnBrk="1" fontAlgn="auto" hangingPunct="1">
              <a:spcAft>
                <a:spcPts val="0"/>
              </a:spcAft>
              <a:defRPr/>
            </a:pPr>
            <a:endParaRPr lang="es-ES" sz="1800" b="1" kern="0" dirty="0">
              <a:solidFill>
                <a:schemeClr val="tx1">
                  <a:lumMod val="95000"/>
                  <a:lumOff val="5000"/>
                </a:schemeClr>
              </a:solidFill>
            </a:endParaRPr>
          </a:p>
          <a:p>
            <a:pPr eaLnBrk="1" fontAlgn="auto" hangingPunct="1">
              <a:spcAft>
                <a:spcPts val="0"/>
              </a:spcAft>
              <a:defRPr/>
            </a:pPr>
            <a:endParaRPr lang="es-ES" sz="1800" kern="0" dirty="0" smtClean="0">
              <a:solidFill>
                <a:schemeClr val="tx1">
                  <a:lumMod val="95000"/>
                  <a:lumOff val="5000"/>
                </a:schemeClr>
              </a:solidFill>
            </a:endParaRPr>
          </a:p>
        </p:txBody>
      </p:sp>
    </p:spTree>
    <p:extLst>
      <p:ext uri="{BB962C8B-B14F-4D97-AF65-F5344CB8AC3E}">
        <p14:creationId xmlns:p14="http://schemas.microsoft.com/office/powerpoint/2010/main" val="2129760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166688" y="1844675"/>
            <a:ext cx="5343525" cy="3540125"/>
          </a:xfrm>
          <a:prstGeom prst="rect">
            <a:avLst/>
          </a:prstGeom>
          <a:ln>
            <a:solidFill>
              <a:schemeClr val="tx1">
                <a:lumMod val="50000"/>
                <a:lumOff val="50000"/>
              </a:schemeClr>
            </a:solidFill>
            <a:prstDash val="sysDash"/>
          </a:ln>
        </p:spPr>
        <p:txBody>
          <a:bodyPr>
            <a:spAutoFit/>
          </a:bodyPr>
          <a:lstStyle/>
          <a:p>
            <a:pPr algn="just" fontAlgn="auto">
              <a:spcBef>
                <a:spcPts val="0"/>
              </a:spcBef>
              <a:spcAft>
                <a:spcPts val="0"/>
              </a:spcAft>
              <a:defRPr/>
            </a:pPr>
            <a:r>
              <a:rPr lang="es-PE" sz="1600" dirty="0">
                <a:latin typeface="Calibri" panose="020F0502020204030204" pitchFamily="34" charset="0"/>
                <a:cs typeface="Arial" panose="020B0604020202020204" pitchFamily="34" charset="0"/>
              </a:rPr>
              <a:t>Los usos principales de las EDEP se dan en tres frentes:</a:t>
            </a:r>
          </a:p>
          <a:p>
            <a:pPr algn="just" fontAlgn="auto">
              <a:spcBef>
                <a:spcPts val="0"/>
              </a:spcBef>
              <a:spcAft>
                <a:spcPts val="0"/>
              </a:spcAft>
              <a:defRPr/>
            </a:pPr>
            <a:endParaRPr lang="es-PE" sz="1600" dirty="0">
              <a:latin typeface="Calibri" panose="020F0502020204030204" pitchFamily="34" charset="0"/>
              <a:cs typeface="Arial" panose="020B0604020202020204" pitchFamily="34" charset="0"/>
            </a:endParaRPr>
          </a:p>
          <a:p>
            <a:pPr marL="400050" indent="-400050" algn="just" fontAlgn="auto">
              <a:spcBef>
                <a:spcPts val="0"/>
              </a:spcBef>
              <a:spcAft>
                <a:spcPts val="0"/>
              </a:spcAft>
              <a:buFontTx/>
              <a:buAutoNum type="romanLcParenR"/>
              <a:defRPr/>
            </a:pPr>
            <a:r>
              <a:rPr lang="es-PE" sz="1600" b="1" dirty="0">
                <a:latin typeface="Calibri" panose="020F0502020204030204" pitchFamily="34" charset="0"/>
                <a:cs typeface="Arial" panose="020B0604020202020204" pitchFamily="34" charset="0"/>
              </a:rPr>
              <a:t>Mejorar la gestión institucional: </a:t>
            </a:r>
            <a:r>
              <a:rPr lang="es-PE" sz="1600" dirty="0">
                <a:latin typeface="Calibri" panose="020F0502020204030204" pitchFamily="34" charset="0"/>
                <a:cs typeface="Arial" panose="020B0604020202020204" pitchFamily="34" charset="0"/>
              </a:rPr>
              <a:t>Se realizaron 9 eventos de difusión a </a:t>
            </a:r>
            <a:r>
              <a:rPr lang="es-PE" sz="1600" dirty="0">
                <a:solidFill>
                  <a:srgbClr val="7030A0"/>
                </a:solidFill>
                <a:latin typeface="Calibri" panose="020F0502020204030204" pitchFamily="34" charset="0"/>
                <a:cs typeface="Arial" panose="020B0604020202020204" pitchFamily="34" charset="0"/>
              </a:rPr>
              <a:t>tomadores de decisión </a:t>
            </a:r>
            <a:r>
              <a:rPr lang="es-PE" sz="1600" dirty="0">
                <a:latin typeface="Calibri" panose="020F0502020204030204" pitchFamily="34" charset="0"/>
                <a:cs typeface="Arial" panose="020B0604020202020204" pitchFamily="34" charset="0"/>
              </a:rPr>
              <a:t>y se publicaron 9resúmenes ejecutivos.</a:t>
            </a:r>
          </a:p>
          <a:p>
            <a:pPr marL="400050" indent="-400050" algn="just" fontAlgn="auto">
              <a:spcBef>
                <a:spcPts val="0"/>
              </a:spcBef>
              <a:spcAft>
                <a:spcPts val="0"/>
              </a:spcAft>
              <a:buFontTx/>
              <a:buAutoNum type="romanLcParenR"/>
              <a:defRPr/>
            </a:pPr>
            <a:endParaRPr lang="es-PE" sz="1600" dirty="0">
              <a:latin typeface="Calibri" panose="020F0502020204030204" pitchFamily="34" charset="0"/>
              <a:cs typeface="Arial" panose="020B0604020202020204" pitchFamily="34" charset="0"/>
            </a:endParaRPr>
          </a:p>
          <a:p>
            <a:pPr marL="400050" indent="-400050" algn="just" fontAlgn="auto">
              <a:spcBef>
                <a:spcPts val="0"/>
              </a:spcBef>
              <a:spcAft>
                <a:spcPts val="0"/>
              </a:spcAft>
              <a:buFontTx/>
              <a:buAutoNum type="romanLcParenR"/>
              <a:defRPr/>
            </a:pPr>
            <a:r>
              <a:rPr lang="es-PE" sz="1600" b="1" dirty="0">
                <a:latin typeface="Calibri" panose="020F0502020204030204" pitchFamily="34" charset="0"/>
                <a:cs typeface="Arial" panose="020B0604020202020204" pitchFamily="34" charset="0"/>
              </a:rPr>
              <a:t>Compromisos para mejorar las intervenciones evaluadas: </a:t>
            </a:r>
            <a:r>
              <a:rPr lang="es-PE" sz="1600" dirty="0">
                <a:latin typeface="Calibri" panose="020F0502020204030204" pitchFamily="34" charset="0"/>
                <a:cs typeface="Arial" panose="020B0604020202020204" pitchFamily="34" charset="0"/>
              </a:rPr>
              <a:t>A la fecha existe un </a:t>
            </a:r>
            <a:r>
              <a:rPr lang="es-PE" sz="1600" dirty="0">
                <a:solidFill>
                  <a:srgbClr val="7030A0"/>
                </a:solidFill>
                <a:latin typeface="Calibri" panose="020F0502020204030204" pitchFamily="34" charset="0"/>
                <a:cs typeface="Arial" panose="020B0604020202020204" pitchFamily="34" charset="0"/>
              </a:rPr>
              <a:t>avance del 47% en los compromisos.</a:t>
            </a:r>
          </a:p>
          <a:p>
            <a:pPr marL="400050" indent="-400050" algn="just" fontAlgn="auto">
              <a:spcBef>
                <a:spcPts val="0"/>
              </a:spcBef>
              <a:spcAft>
                <a:spcPts val="0"/>
              </a:spcAft>
              <a:buFontTx/>
              <a:buAutoNum type="romanLcParenR"/>
              <a:defRPr/>
            </a:pPr>
            <a:endParaRPr lang="es-PE" sz="1600" dirty="0">
              <a:latin typeface="Calibri" panose="020F0502020204030204" pitchFamily="34" charset="0"/>
              <a:cs typeface="Arial" panose="020B0604020202020204" pitchFamily="34" charset="0"/>
            </a:endParaRPr>
          </a:p>
          <a:p>
            <a:pPr marL="400050" indent="-400050" algn="just" fontAlgn="auto">
              <a:spcBef>
                <a:spcPts val="0"/>
              </a:spcBef>
              <a:spcAft>
                <a:spcPts val="0"/>
              </a:spcAft>
              <a:buFontTx/>
              <a:buAutoNum type="romanLcParenR"/>
              <a:defRPr/>
            </a:pPr>
            <a:r>
              <a:rPr lang="es-PE" sz="1600" b="1" dirty="0">
                <a:latin typeface="Calibri" panose="020F0502020204030204" pitchFamily="34" charset="0"/>
                <a:cs typeface="Arial" panose="020B0604020202020204" pitchFamily="34" charset="0"/>
              </a:rPr>
              <a:t>Uso de los resultados en la gestión presupuestaria:</a:t>
            </a:r>
            <a:r>
              <a:rPr lang="es-PE" sz="1600" dirty="0">
                <a:latin typeface="Calibri" panose="020F0502020204030204" pitchFamily="34" charset="0"/>
                <a:cs typeface="Arial" panose="020B0604020202020204" pitchFamily="34" charset="0"/>
              </a:rPr>
              <a:t>  Avances en la </a:t>
            </a:r>
            <a:r>
              <a:rPr lang="es-PE" sz="1600" dirty="0">
                <a:solidFill>
                  <a:srgbClr val="7030A0"/>
                </a:solidFill>
                <a:latin typeface="Calibri" panose="020F0502020204030204" pitchFamily="34" charset="0"/>
                <a:cs typeface="Arial" panose="020B0604020202020204" pitchFamily="34" charset="0"/>
              </a:rPr>
              <a:t>normatividad del Sistema Nacional de Presupuesto que vinculo uso de evaluaciones con toma de decisión.</a:t>
            </a:r>
          </a:p>
        </p:txBody>
      </p:sp>
      <p:sp>
        <p:nvSpPr>
          <p:cNvPr id="8195" name="CuadroTexto 2"/>
          <p:cNvSpPr txBox="1">
            <a:spLocks noChangeArrowheads="1"/>
          </p:cNvSpPr>
          <p:nvPr/>
        </p:nvSpPr>
        <p:spPr bwMode="auto">
          <a:xfrm>
            <a:off x="5153025" y="5516563"/>
            <a:ext cx="37449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700">
                <a:solidFill>
                  <a:schemeClr val="tx1"/>
                </a:solidFill>
                <a:latin typeface="Arial" charset="0"/>
                <a:cs typeface="Arial" charset="0"/>
              </a:defRPr>
            </a:lvl1pPr>
            <a:lvl2pPr marL="742950" indent="-285750">
              <a:defRPr sz="1700">
                <a:solidFill>
                  <a:schemeClr val="tx1"/>
                </a:solidFill>
                <a:latin typeface="Arial" charset="0"/>
                <a:cs typeface="Arial" charset="0"/>
              </a:defRPr>
            </a:lvl2pPr>
            <a:lvl3pPr marL="1143000" indent="-228600">
              <a:defRPr sz="1700">
                <a:solidFill>
                  <a:schemeClr val="tx1"/>
                </a:solidFill>
                <a:latin typeface="Arial" charset="0"/>
                <a:cs typeface="Arial" charset="0"/>
              </a:defRPr>
            </a:lvl3pPr>
            <a:lvl4pPr marL="1600200" indent="-228600">
              <a:defRPr sz="1700">
                <a:solidFill>
                  <a:schemeClr val="tx1"/>
                </a:solidFill>
                <a:latin typeface="Arial" charset="0"/>
                <a:cs typeface="Arial" charset="0"/>
              </a:defRPr>
            </a:lvl4pPr>
            <a:lvl5pPr marL="2057400" indent="-22860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pPr>
              <a:spcBef>
                <a:spcPct val="50000"/>
              </a:spcBef>
            </a:pPr>
            <a:r>
              <a:rPr lang="es-ES" altLang="es-ES" sz="1200" b="1">
                <a:latin typeface="Calibri" pitchFamily="34" charset="0"/>
                <a:hlinkClick r:id="rId3"/>
              </a:rPr>
              <a:t>http://www.mef.gob.pe/index.php?option=com_content&amp;view=article&amp;id=3332&amp;Itemid=101532&amp;lang=es</a:t>
            </a:r>
            <a:r>
              <a:rPr lang="es-ES" altLang="es-ES" sz="1200" b="1">
                <a:latin typeface="Calibri" pitchFamily="34" charset="0"/>
              </a:rPr>
              <a:t> </a:t>
            </a:r>
          </a:p>
        </p:txBody>
      </p:sp>
      <p:sp>
        <p:nvSpPr>
          <p:cNvPr id="8196" name="Rectángulo 3"/>
          <p:cNvSpPr>
            <a:spLocks noChangeArrowheads="1"/>
          </p:cNvSpPr>
          <p:nvPr/>
        </p:nvSpPr>
        <p:spPr bwMode="auto">
          <a:xfrm>
            <a:off x="195263" y="1557338"/>
            <a:ext cx="5314950" cy="277812"/>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S" altLang="es-ES" sz="1200" b="1">
                <a:solidFill>
                  <a:schemeClr val="bg1"/>
                </a:solidFill>
              </a:rPr>
              <a:t>TRES FRENTES:</a:t>
            </a:r>
            <a:endParaRPr lang="es-PE" altLang="es-ES" sz="1200">
              <a:solidFill>
                <a:schemeClr val="bg1"/>
              </a:solidFill>
            </a:endParaRPr>
          </a:p>
        </p:txBody>
      </p:sp>
      <p:sp>
        <p:nvSpPr>
          <p:cNvPr id="18" name="1 Título"/>
          <p:cNvSpPr txBox="1">
            <a:spLocks/>
          </p:cNvSpPr>
          <p:nvPr/>
        </p:nvSpPr>
        <p:spPr bwMode="auto">
          <a:xfrm>
            <a:off x="395288" y="584200"/>
            <a:ext cx="85026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4200">
                <a:solidFill>
                  <a:schemeClr val="bg2"/>
                </a:solidFill>
                <a:latin typeface="+mj-lt"/>
                <a:ea typeface="+mj-ea"/>
                <a:cs typeface="+mj-cs"/>
              </a:defRPr>
            </a:lvl1pPr>
            <a:lvl2pPr algn="l" rtl="0" eaLnBrk="0" fontAlgn="base" hangingPunct="0">
              <a:spcBef>
                <a:spcPct val="0"/>
              </a:spcBef>
              <a:spcAft>
                <a:spcPct val="0"/>
              </a:spcAft>
              <a:defRPr sz="4200">
                <a:solidFill>
                  <a:schemeClr val="bg2"/>
                </a:solidFill>
                <a:latin typeface="Arial" pitchFamily="34" charset="0"/>
              </a:defRPr>
            </a:lvl2pPr>
            <a:lvl3pPr algn="l" rtl="0" eaLnBrk="0" fontAlgn="base" hangingPunct="0">
              <a:spcBef>
                <a:spcPct val="0"/>
              </a:spcBef>
              <a:spcAft>
                <a:spcPct val="0"/>
              </a:spcAft>
              <a:defRPr sz="4200">
                <a:solidFill>
                  <a:schemeClr val="bg2"/>
                </a:solidFill>
                <a:latin typeface="Arial" pitchFamily="34" charset="0"/>
              </a:defRPr>
            </a:lvl3pPr>
            <a:lvl4pPr algn="l" rtl="0" eaLnBrk="0" fontAlgn="base" hangingPunct="0">
              <a:spcBef>
                <a:spcPct val="0"/>
              </a:spcBef>
              <a:spcAft>
                <a:spcPct val="0"/>
              </a:spcAft>
              <a:defRPr sz="4200">
                <a:solidFill>
                  <a:schemeClr val="bg2"/>
                </a:solidFill>
                <a:latin typeface="Arial" pitchFamily="34" charset="0"/>
              </a:defRPr>
            </a:lvl4pPr>
            <a:lvl5pPr algn="l" rtl="0" eaLnBrk="0" fontAlgn="base" hangingPunct="0">
              <a:spcBef>
                <a:spcPct val="0"/>
              </a:spcBef>
              <a:spcAft>
                <a:spcPct val="0"/>
              </a:spcAft>
              <a:defRPr sz="4200">
                <a:solidFill>
                  <a:schemeClr val="bg2"/>
                </a:solidFill>
                <a:latin typeface="Arial" pitchFamily="34" charset="0"/>
              </a:defRPr>
            </a:lvl5pPr>
            <a:lvl6pPr marL="457200" algn="l" rtl="0" fontAlgn="base">
              <a:spcBef>
                <a:spcPct val="0"/>
              </a:spcBef>
              <a:spcAft>
                <a:spcPct val="0"/>
              </a:spcAft>
              <a:defRPr sz="4200">
                <a:solidFill>
                  <a:schemeClr val="bg2"/>
                </a:solidFill>
                <a:latin typeface="Arial" pitchFamily="34" charset="0"/>
              </a:defRPr>
            </a:lvl6pPr>
            <a:lvl7pPr marL="914400" algn="l" rtl="0" fontAlgn="base">
              <a:spcBef>
                <a:spcPct val="0"/>
              </a:spcBef>
              <a:spcAft>
                <a:spcPct val="0"/>
              </a:spcAft>
              <a:defRPr sz="4200">
                <a:solidFill>
                  <a:schemeClr val="bg2"/>
                </a:solidFill>
                <a:latin typeface="Arial" pitchFamily="34" charset="0"/>
              </a:defRPr>
            </a:lvl7pPr>
            <a:lvl8pPr marL="1371600" algn="l" rtl="0" fontAlgn="base">
              <a:spcBef>
                <a:spcPct val="0"/>
              </a:spcBef>
              <a:spcAft>
                <a:spcPct val="0"/>
              </a:spcAft>
              <a:defRPr sz="4200">
                <a:solidFill>
                  <a:schemeClr val="bg2"/>
                </a:solidFill>
                <a:latin typeface="Arial" pitchFamily="34" charset="0"/>
              </a:defRPr>
            </a:lvl8pPr>
            <a:lvl9pPr marL="1828800" algn="l" rtl="0" fontAlgn="base">
              <a:spcBef>
                <a:spcPct val="0"/>
              </a:spcBef>
              <a:spcAft>
                <a:spcPct val="0"/>
              </a:spcAft>
              <a:defRPr sz="4200">
                <a:solidFill>
                  <a:schemeClr val="bg2"/>
                </a:solidFill>
                <a:latin typeface="Arial" pitchFamily="34" charset="0"/>
              </a:defRPr>
            </a:lvl9pPr>
          </a:lstStyle>
          <a:p>
            <a:pPr>
              <a:defRPr/>
            </a:pPr>
            <a:r>
              <a:rPr lang="es-ES" altLang="es-ES" sz="3200" b="1" kern="0" dirty="0" smtClean="0">
                <a:solidFill>
                  <a:srgbClr val="003399"/>
                </a:solidFill>
                <a:latin typeface="Calibri" panose="020F0502020204030204" pitchFamily="34" charset="0"/>
              </a:rPr>
              <a:t>Evaluaciones de Diseño y Ejecución Presupuestal (EDEP)</a:t>
            </a:r>
          </a:p>
        </p:txBody>
      </p:sp>
      <p:pic>
        <p:nvPicPr>
          <p:cNvPr id="8198"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13425" y="2349500"/>
            <a:ext cx="2359025"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757886"/>
      </p:ext>
    </p:extLst>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p:txBody>
          <a:bodyPr/>
          <a:lstStyle/>
          <a:p>
            <a:r>
              <a:rPr lang="es-ES" altLang="es-ES" sz="3200" b="1" smtClean="0">
                <a:solidFill>
                  <a:srgbClr val="003399"/>
                </a:solidFill>
                <a:latin typeface="Calibri" pitchFamily="34" charset="0"/>
              </a:rPr>
              <a:t>Uso de las EDEP</a:t>
            </a:r>
          </a:p>
        </p:txBody>
      </p:sp>
      <p:sp>
        <p:nvSpPr>
          <p:cNvPr id="9219" name="Marcador de número de diapositiva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cs typeface="Arial" charset="0"/>
              </a:defRPr>
            </a:lvl1pPr>
            <a:lvl2pPr marL="742950" indent="-285750">
              <a:defRPr sz="1700">
                <a:solidFill>
                  <a:schemeClr val="tx1"/>
                </a:solidFill>
                <a:latin typeface="Arial" charset="0"/>
                <a:cs typeface="Arial" charset="0"/>
              </a:defRPr>
            </a:lvl2pPr>
            <a:lvl3pPr marL="1143000" indent="-228600">
              <a:defRPr sz="1700">
                <a:solidFill>
                  <a:schemeClr val="tx1"/>
                </a:solidFill>
                <a:latin typeface="Arial" charset="0"/>
                <a:cs typeface="Arial" charset="0"/>
              </a:defRPr>
            </a:lvl3pPr>
            <a:lvl4pPr marL="1600200" indent="-228600">
              <a:defRPr sz="1700">
                <a:solidFill>
                  <a:schemeClr val="tx1"/>
                </a:solidFill>
                <a:latin typeface="Arial" charset="0"/>
                <a:cs typeface="Arial" charset="0"/>
              </a:defRPr>
            </a:lvl4pPr>
            <a:lvl5pPr marL="2057400" indent="-22860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pPr algn="ctr"/>
            <a:fld id="{65B03D37-AF0F-4487-9273-04D91F389D5A}" type="slidenum">
              <a:rPr lang="es-PE" sz="1600">
                <a:solidFill>
                  <a:schemeClr val="bg1"/>
                </a:solidFill>
              </a:rPr>
              <a:pPr algn="ctr"/>
              <a:t>11</a:t>
            </a:fld>
            <a:endParaRPr lang="es-PE" sz="1600">
              <a:solidFill>
                <a:schemeClr val="bg1"/>
              </a:solidFill>
            </a:endParaRPr>
          </a:p>
        </p:txBody>
      </p:sp>
      <p:graphicFrame>
        <p:nvGraphicFramePr>
          <p:cNvPr id="6" name="Diagrama 5"/>
          <p:cNvGraphicFramePr/>
          <p:nvPr/>
        </p:nvGraphicFramePr>
        <p:xfrm>
          <a:off x="683568" y="1124744"/>
          <a:ext cx="7504273"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9035180"/>
      </p:ext>
    </p:extLst>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ángulo 1"/>
          <p:cNvSpPr>
            <a:spLocks noChangeArrowheads="1"/>
          </p:cNvSpPr>
          <p:nvPr/>
        </p:nvSpPr>
        <p:spPr bwMode="auto">
          <a:xfrm>
            <a:off x="516790" y="786028"/>
            <a:ext cx="6627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PE" altLang="es-ES" sz="3200" b="1" dirty="0">
                <a:solidFill>
                  <a:srgbClr val="003399"/>
                </a:solidFill>
                <a:latin typeface="Calibri" pitchFamily="34" charset="0"/>
              </a:rPr>
              <a:t>Retos de las EDEP</a:t>
            </a:r>
          </a:p>
        </p:txBody>
      </p:sp>
      <p:pic>
        <p:nvPicPr>
          <p:cNvPr id="10243" name="Picture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133600"/>
            <a:ext cx="8351837"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2"/>
          <p:cNvSpPr txBox="1">
            <a:spLocks noChangeArrowheads="1"/>
          </p:cNvSpPr>
          <p:nvPr/>
        </p:nvSpPr>
        <p:spPr bwMode="auto">
          <a:xfrm>
            <a:off x="250825" y="4652963"/>
            <a:ext cx="201612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a:spcBef>
                <a:spcPct val="0"/>
              </a:spcBef>
              <a:defRPr/>
            </a:pPr>
            <a:r>
              <a:rPr lang="es-ES" altLang="es-ES" sz="1300" dirty="0" smtClean="0">
                <a:latin typeface="Calibri" panose="020F0502020204030204" pitchFamily="34" charset="0"/>
                <a:cs typeface="Arial" panose="020B0604020202020204" pitchFamily="34" charset="0"/>
                <a:sym typeface="Wingdings" panose="05000000000000000000" pitchFamily="2" charset="2"/>
              </a:rPr>
              <a:t>Fortalecer </a:t>
            </a:r>
            <a:r>
              <a:rPr lang="es-ES" altLang="es-ES" sz="1300" u="sng" dirty="0" smtClean="0">
                <a:latin typeface="Calibri" panose="020F0502020204030204" pitchFamily="34" charset="0"/>
                <a:cs typeface="Arial" panose="020B0604020202020204" pitchFamily="34" charset="0"/>
                <a:sym typeface="Wingdings" panose="05000000000000000000" pitchFamily="2" charset="2"/>
              </a:rPr>
              <a:t>capacidad de evaluación</a:t>
            </a:r>
            <a:r>
              <a:rPr lang="es-ES" altLang="es-ES" sz="1300" dirty="0" smtClean="0">
                <a:latin typeface="Calibri" panose="020F0502020204030204" pitchFamily="34" charset="0"/>
                <a:cs typeface="Arial" panose="020B0604020202020204" pitchFamily="34" charset="0"/>
                <a:sym typeface="Wingdings" panose="05000000000000000000" pitchFamily="2" charset="2"/>
              </a:rPr>
              <a:t>: firmas consultoras, equipos en entidades públicas, cultura evaluación. </a:t>
            </a:r>
          </a:p>
          <a:p>
            <a:pPr algn="ctr">
              <a:spcBef>
                <a:spcPct val="0"/>
              </a:spcBef>
              <a:buFontTx/>
              <a:buNone/>
              <a:defRPr/>
            </a:pPr>
            <a:endParaRPr lang="es-ES" altLang="es-ES" sz="1800" b="1" dirty="0" smtClean="0">
              <a:solidFill>
                <a:srgbClr val="FF0000"/>
              </a:solidFill>
              <a:cs typeface="Arial" panose="020B0604020202020204" pitchFamily="34" charset="0"/>
            </a:endParaRPr>
          </a:p>
        </p:txBody>
      </p:sp>
      <p:sp>
        <p:nvSpPr>
          <p:cNvPr id="6" name="CuadroTexto 2"/>
          <p:cNvSpPr txBox="1">
            <a:spLocks noChangeArrowheads="1"/>
          </p:cNvSpPr>
          <p:nvPr/>
        </p:nvSpPr>
        <p:spPr bwMode="auto">
          <a:xfrm>
            <a:off x="2519363" y="4581525"/>
            <a:ext cx="2274887"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a:spcBef>
                <a:spcPct val="0"/>
              </a:spcBef>
              <a:defRPr/>
            </a:pPr>
            <a:r>
              <a:rPr lang="es-ES" altLang="es-ES" sz="1300" dirty="0" smtClean="0">
                <a:latin typeface="Calibri" panose="020F0502020204030204" pitchFamily="34" charset="0"/>
                <a:cs typeface="Arial" panose="020B0604020202020204" pitchFamily="34" charset="0"/>
                <a:sym typeface="Wingdings" panose="05000000000000000000" pitchFamily="2" charset="2"/>
              </a:rPr>
              <a:t>Recomendaciones vinculadas a </a:t>
            </a:r>
            <a:r>
              <a:rPr lang="es-ES" altLang="es-ES" sz="1300" u="sng" dirty="0" smtClean="0">
                <a:latin typeface="Calibri" panose="020F0502020204030204" pitchFamily="34" charset="0"/>
                <a:cs typeface="Arial" panose="020B0604020202020204" pitchFamily="34" charset="0"/>
                <a:sym typeface="Wingdings" panose="05000000000000000000" pitchFamily="2" charset="2"/>
              </a:rPr>
              <a:t>acciones específicas</a:t>
            </a:r>
            <a:r>
              <a:rPr lang="es-ES" altLang="es-ES" sz="1300" dirty="0" smtClean="0">
                <a:latin typeface="Calibri" panose="020F0502020204030204" pitchFamily="34" charset="0"/>
                <a:cs typeface="Arial" panose="020B0604020202020204" pitchFamily="34" charset="0"/>
                <a:sym typeface="Wingdings" panose="05000000000000000000" pitchFamily="2" charset="2"/>
              </a:rPr>
              <a:t>.</a:t>
            </a:r>
          </a:p>
          <a:p>
            <a:pPr marL="285750" indent="-285750">
              <a:spcBef>
                <a:spcPct val="0"/>
              </a:spcBef>
              <a:defRPr/>
            </a:pPr>
            <a:r>
              <a:rPr lang="es-ES" altLang="es-ES" sz="1300" u="sng" dirty="0" smtClean="0">
                <a:latin typeface="Calibri" panose="020F0502020204030204" pitchFamily="34" charset="0"/>
                <a:cs typeface="Arial" panose="020B0604020202020204" pitchFamily="34" charset="0"/>
                <a:sym typeface="Wingdings" panose="05000000000000000000" pitchFamily="2" charset="2"/>
              </a:rPr>
              <a:t>Difusión de recomendaciones </a:t>
            </a:r>
            <a:r>
              <a:rPr lang="es-ES" altLang="es-ES" sz="1300" dirty="0" smtClean="0">
                <a:latin typeface="Calibri" panose="020F0502020204030204" pitchFamily="34" charset="0"/>
                <a:cs typeface="Arial" panose="020B0604020202020204" pitchFamily="34" charset="0"/>
                <a:sym typeface="Wingdings" panose="05000000000000000000" pitchFamily="2" charset="2"/>
              </a:rPr>
              <a:t>para autoridades, </a:t>
            </a:r>
            <a:r>
              <a:rPr lang="es-ES" altLang="es-ES" sz="1300" i="1" dirty="0" err="1" smtClean="0">
                <a:latin typeface="Calibri" panose="020F0502020204030204" pitchFamily="34" charset="0"/>
                <a:cs typeface="Arial" panose="020B0604020202020204" pitchFamily="34" charset="0"/>
                <a:sym typeface="Wingdings" panose="05000000000000000000" pitchFamily="2" charset="2"/>
              </a:rPr>
              <a:t>policymakers</a:t>
            </a:r>
            <a:r>
              <a:rPr lang="es-ES" altLang="es-ES" sz="1300" dirty="0" smtClean="0">
                <a:latin typeface="Calibri" panose="020F0502020204030204" pitchFamily="34" charset="0"/>
                <a:cs typeface="Arial" panose="020B0604020202020204" pitchFamily="34" charset="0"/>
                <a:sym typeface="Wingdings" panose="05000000000000000000" pitchFamily="2" charset="2"/>
              </a:rPr>
              <a:t> y academia.</a:t>
            </a:r>
          </a:p>
          <a:p>
            <a:pPr algn="ctr">
              <a:spcBef>
                <a:spcPct val="0"/>
              </a:spcBef>
              <a:buFontTx/>
              <a:buNone/>
              <a:defRPr/>
            </a:pPr>
            <a:endParaRPr lang="es-ES" altLang="es-ES" sz="1800" b="1" dirty="0" smtClean="0">
              <a:solidFill>
                <a:srgbClr val="FF0000"/>
              </a:solidFill>
              <a:cs typeface="Arial" panose="020B0604020202020204" pitchFamily="34" charset="0"/>
            </a:endParaRPr>
          </a:p>
        </p:txBody>
      </p:sp>
      <p:sp>
        <p:nvSpPr>
          <p:cNvPr id="7" name="CuadroTexto 2"/>
          <p:cNvSpPr txBox="1">
            <a:spLocks noChangeArrowheads="1"/>
          </p:cNvSpPr>
          <p:nvPr/>
        </p:nvSpPr>
        <p:spPr bwMode="auto">
          <a:xfrm>
            <a:off x="4829175" y="4652963"/>
            <a:ext cx="16764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700">
                <a:solidFill>
                  <a:schemeClr val="tx1"/>
                </a:solidFill>
                <a:latin typeface="Arial" charset="0"/>
                <a:cs typeface="Arial" charset="0"/>
              </a:defRPr>
            </a:lvl1pPr>
            <a:lvl2pPr marL="742950" indent="-285750">
              <a:defRPr sz="1700">
                <a:solidFill>
                  <a:schemeClr val="tx1"/>
                </a:solidFill>
                <a:latin typeface="Arial" charset="0"/>
                <a:cs typeface="Arial" charset="0"/>
              </a:defRPr>
            </a:lvl2pPr>
            <a:lvl3pPr marL="1143000" indent="-228600">
              <a:defRPr sz="1700">
                <a:solidFill>
                  <a:schemeClr val="tx1"/>
                </a:solidFill>
                <a:latin typeface="Arial" charset="0"/>
                <a:cs typeface="Arial" charset="0"/>
              </a:defRPr>
            </a:lvl3pPr>
            <a:lvl4pPr marL="1600200" indent="-228600">
              <a:defRPr sz="1700">
                <a:solidFill>
                  <a:schemeClr val="tx1"/>
                </a:solidFill>
                <a:latin typeface="Arial" charset="0"/>
                <a:cs typeface="Arial" charset="0"/>
              </a:defRPr>
            </a:lvl4pPr>
            <a:lvl5pPr marL="2057400" indent="-22860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pPr>
              <a:buFontTx/>
              <a:buChar char="•"/>
            </a:pPr>
            <a:r>
              <a:rPr lang="es-ES" altLang="es-ES" sz="1300" u="sng">
                <a:latin typeface="Calibri" pitchFamily="34" charset="0"/>
                <a:sym typeface="Wingdings" pitchFamily="2" charset="2"/>
              </a:rPr>
              <a:t>Comprometer a autoridades </a:t>
            </a:r>
            <a:r>
              <a:rPr lang="es-ES" altLang="es-ES" sz="1300">
                <a:latin typeface="Calibri" pitchFamily="34" charset="0"/>
                <a:sym typeface="Wingdings" pitchFamily="2" charset="2"/>
              </a:rPr>
              <a:t>para firma de cumplimiento.</a:t>
            </a:r>
            <a:endParaRPr lang="es-ES" altLang="es-ES" sz="1300" b="1">
              <a:latin typeface="Calibri" pitchFamily="34" charset="0"/>
            </a:endParaRPr>
          </a:p>
        </p:txBody>
      </p:sp>
      <p:sp>
        <p:nvSpPr>
          <p:cNvPr id="8" name="CuadroTexto 2"/>
          <p:cNvSpPr txBox="1">
            <a:spLocks noChangeArrowheads="1"/>
          </p:cNvSpPr>
          <p:nvPr/>
        </p:nvSpPr>
        <p:spPr bwMode="auto">
          <a:xfrm>
            <a:off x="6767513" y="4652963"/>
            <a:ext cx="2125662"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700">
                <a:solidFill>
                  <a:schemeClr val="tx1"/>
                </a:solidFill>
                <a:latin typeface="Arial" charset="0"/>
                <a:cs typeface="Arial" charset="0"/>
              </a:defRPr>
            </a:lvl1pPr>
            <a:lvl2pPr marL="742950" indent="-285750">
              <a:defRPr sz="1700">
                <a:solidFill>
                  <a:schemeClr val="tx1"/>
                </a:solidFill>
                <a:latin typeface="Arial" charset="0"/>
                <a:cs typeface="Arial" charset="0"/>
              </a:defRPr>
            </a:lvl2pPr>
            <a:lvl3pPr marL="1143000" indent="-228600">
              <a:defRPr sz="1700">
                <a:solidFill>
                  <a:schemeClr val="tx1"/>
                </a:solidFill>
                <a:latin typeface="Arial" charset="0"/>
                <a:cs typeface="Arial" charset="0"/>
              </a:defRPr>
            </a:lvl3pPr>
            <a:lvl4pPr marL="1600200" indent="-228600">
              <a:defRPr sz="1700">
                <a:solidFill>
                  <a:schemeClr val="tx1"/>
                </a:solidFill>
                <a:latin typeface="Arial" charset="0"/>
                <a:cs typeface="Arial" charset="0"/>
              </a:defRPr>
            </a:lvl4pPr>
            <a:lvl5pPr marL="2057400" indent="-22860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pPr>
              <a:buFontTx/>
              <a:buChar char="•"/>
            </a:pPr>
            <a:r>
              <a:rPr lang="es-ES" altLang="es-ES" sz="1300">
                <a:latin typeface="Calibri" pitchFamily="34" charset="0"/>
                <a:sym typeface="Wingdings" pitchFamily="2" charset="2"/>
              </a:rPr>
              <a:t>Generar </a:t>
            </a:r>
            <a:r>
              <a:rPr lang="es-ES" altLang="es-ES" sz="1300" u="sng">
                <a:latin typeface="Calibri" pitchFamily="34" charset="0"/>
                <a:sym typeface="Wingdings" pitchFamily="2" charset="2"/>
              </a:rPr>
              <a:t>mecanismos para facilitar </a:t>
            </a:r>
            <a:r>
              <a:rPr lang="es-ES" altLang="es-ES" sz="1300">
                <a:latin typeface="Calibri" pitchFamily="34" charset="0"/>
                <a:sym typeface="Wingdings" pitchFamily="2" charset="2"/>
              </a:rPr>
              <a:t>cumplimiento de compromisos.</a:t>
            </a:r>
          </a:p>
          <a:p>
            <a:pPr>
              <a:buFontTx/>
              <a:buChar char="•"/>
            </a:pPr>
            <a:r>
              <a:rPr lang="es-ES" altLang="es-ES" sz="1300">
                <a:latin typeface="Calibri" pitchFamily="34" charset="0"/>
                <a:sym typeface="Wingdings" pitchFamily="2" charset="2"/>
              </a:rPr>
              <a:t>Reportar cumplimiento ante </a:t>
            </a:r>
            <a:r>
              <a:rPr lang="es-ES" altLang="es-ES" sz="1300" u="sng">
                <a:latin typeface="Calibri" pitchFamily="34" charset="0"/>
                <a:sym typeface="Wingdings" pitchFamily="2" charset="2"/>
              </a:rPr>
              <a:t>espacios de </a:t>
            </a:r>
            <a:r>
              <a:rPr lang="es-ES" altLang="es-ES" sz="1300" i="1" u="sng">
                <a:latin typeface="Calibri" pitchFamily="34" charset="0"/>
                <a:sym typeface="Wingdings" pitchFamily="2" charset="2"/>
              </a:rPr>
              <a:t>accontability</a:t>
            </a:r>
            <a:r>
              <a:rPr lang="es-ES" altLang="es-ES" sz="1300" i="1">
                <a:latin typeface="Calibri" pitchFamily="34" charset="0"/>
                <a:sym typeface="Wingdings" pitchFamily="2" charset="2"/>
              </a:rPr>
              <a:t>.</a:t>
            </a:r>
            <a:endParaRPr lang="es-ES" altLang="es-ES" sz="1300" b="1">
              <a:latin typeface="Calibri" pitchFamily="34" charset="0"/>
            </a:endParaRPr>
          </a:p>
        </p:txBody>
      </p:sp>
      <p:sp>
        <p:nvSpPr>
          <p:cNvPr id="10248" name="CuadroTexto 2"/>
          <p:cNvSpPr txBox="1">
            <a:spLocks noChangeArrowheads="1"/>
          </p:cNvSpPr>
          <p:nvPr/>
        </p:nvSpPr>
        <p:spPr bwMode="auto">
          <a:xfrm>
            <a:off x="323850" y="1484313"/>
            <a:ext cx="5543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700">
                <a:solidFill>
                  <a:schemeClr val="tx1"/>
                </a:solidFill>
                <a:latin typeface="Arial" charset="0"/>
                <a:cs typeface="Arial" charset="0"/>
              </a:defRPr>
            </a:lvl1pPr>
            <a:lvl2pPr marL="742950" indent="-285750">
              <a:defRPr sz="1700">
                <a:solidFill>
                  <a:schemeClr val="tx1"/>
                </a:solidFill>
                <a:latin typeface="Arial" charset="0"/>
                <a:cs typeface="Arial" charset="0"/>
              </a:defRPr>
            </a:lvl2pPr>
            <a:lvl3pPr marL="1143000" indent="-228600">
              <a:defRPr sz="1700">
                <a:solidFill>
                  <a:schemeClr val="tx1"/>
                </a:solidFill>
                <a:latin typeface="Arial" charset="0"/>
                <a:cs typeface="Arial" charset="0"/>
              </a:defRPr>
            </a:lvl3pPr>
            <a:lvl4pPr marL="1600200" indent="-228600">
              <a:defRPr sz="1700">
                <a:solidFill>
                  <a:schemeClr val="tx1"/>
                </a:solidFill>
                <a:latin typeface="Arial" charset="0"/>
                <a:cs typeface="Arial" charset="0"/>
              </a:defRPr>
            </a:lvl4pPr>
            <a:lvl5pPr marL="2057400" indent="-22860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pPr>
              <a:spcBef>
                <a:spcPct val="50000"/>
              </a:spcBef>
            </a:pPr>
            <a:r>
              <a:rPr lang="es-ES" altLang="es-ES" sz="2000" b="1">
                <a:latin typeface="Calibri" pitchFamily="34" charset="0"/>
              </a:rPr>
              <a:t>En las 4 tapas del proceso de las EDEP…</a:t>
            </a:r>
          </a:p>
        </p:txBody>
      </p:sp>
      <p:cxnSp>
        <p:nvCxnSpPr>
          <p:cNvPr id="10" name="Conector recto 9"/>
          <p:cNvCxnSpPr/>
          <p:nvPr/>
        </p:nvCxnSpPr>
        <p:spPr>
          <a:xfrm>
            <a:off x="395288" y="1916113"/>
            <a:ext cx="4681537" cy="0"/>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01286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n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5413" y="3284538"/>
            <a:ext cx="139858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14" descr="https://encrypted-tbn1.gstatic.com/images?q=tbn:ANd9GcStNErz3ACf0uofpeSMxbqcPWdFjrImxrQw21iyDMJDMLqGTYJ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5300663"/>
            <a:ext cx="11874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 descr="http://www.universidad.continental.edu.pe/Portal/wp-content/uploads/2013/11/beca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1773238"/>
            <a:ext cx="109855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ítulo 1"/>
          <p:cNvSpPr>
            <a:spLocks noGrp="1"/>
          </p:cNvSpPr>
          <p:nvPr>
            <p:ph type="title"/>
          </p:nvPr>
        </p:nvSpPr>
        <p:spPr/>
        <p:txBody>
          <a:bodyPr/>
          <a:lstStyle/>
          <a:p>
            <a:r>
              <a:rPr lang="es-ES" altLang="es-ES" sz="3200" b="1" smtClean="0">
                <a:solidFill>
                  <a:srgbClr val="003399"/>
                </a:solidFill>
                <a:latin typeface="Calibri" pitchFamily="34" charset="0"/>
              </a:rPr>
              <a:t>Evaluaciones de impacto PpR</a:t>
            </a:r>
          </a:p>
        </p:txBody>
      </p:sp>
      <p:sp>
        <p:nvSpPr>
          <p:cNvPr id="11270" name="Marcador de número de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cs typeface="Arial" charset="0"/>
              </a:defRPr>
            </a:lvl1pPr>
            <a:lvl2pPr marL="742950" indent="-285750">
              <a:defRPr sz="1700">
                <a:solidFill>
                  <a:schemeClr val="tx1"/>
                </a:solidFill>
                <a:latin typeface="Arial" charset="0"/>
                <a:cs typeface="Arial" charset="0"/>
              </a:defRPr>
            </a:lvl2pPr>
            <a:lvl3pPr marL="1143000" indent="-228600">
              <a:defRPr sz="1700">
                <a:solidFill>
                  <a:schemeClr val="tx1"/>
                </a:solidFill>
                <a:latin typeface="Arial" charset="0"/>
                <a:cs typeface="Arial" charset="0"/>
              </a:defRPr>
            </a:lvl3pPr>
            <a:lvl4pPr marL="1600200" indent="-228600">
              <a:defRPr sz="1700">
                <a:solidFill>
                  <a:schemeClr val="tx1"/>
                </a:solidFill>
                <a:latin typeface="Arial" charset="0"/>
                <a:cs typeface="Arial" charset="0"/>
              </a:defRPr>
            </a:lvl4pPr>
            <a:lvl5pPr marL="2057400" indent="-22860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fld id="{E137647D-BE36-48FE-99F4-A0EA13174DD9}" type="slidenum">
              <a:rPr lang="es-ES" altLang="en-US" sz="1400">
                <a:solidFill>
                  <a:schemeClr val="bg1"/>
                </a:solidFill>
              </a:rPr>
              <a:pPr/>
              <a:t>13</a:t>
            </a:fld>
            <a:endParaRPr lang="es-ES" altLang="en-US" sz="1400">
              <a:solidFill>
                <a:schemeClr val="bg1"/>
              </a:solidFill>
            </a:endParaRPr>
          </a:p>
        </p:txBody>
      </p:sp>
      <p:grpSp>
        <p:nvGrpSpPr>
          <p:cNvPr id="11271" name="Group 21"/>
          <p:cNvGrpSpPr>
            <a:grpSpLocks/>
          </p:cNvGrpSpPr>
          <p:nvPr/>
        </p:nvGrpSpPr>
        <p:grpSpPr bwMode="auto">
          <a:xfrm>
            <a:off x="34925" y="4167188"/>
            <a:ext cx="3408363" cy="1709737"/>
            <a:chOff x="166" y="2614"/>
            <a:chExt cx="2147" cy="1077"/>
          </a:xfrm>
        </p:grpSpPr>
        <p:sp>
          <p:nvSpPr>
            <p:cNvPr id="11298" name="Freeform 22"/>
            <p:cNvSpPr>
              <a:spLocks/>
            </p:cNvSpPr>
            <p:nvPr/>
          </p:nvSpPr>
          <p:spPr bwMode="auto">
            <a:xfrm>
              <a:off x="172" y="2624"/>
              <a:ext cx="2141" cy="1067"/>
            </a:xfrm>
            <a:custGeom>
              <a:avLst/>
              <a:gdLst>
                <a:gd name="T0" fmla="*/ 0 w 3559"/>
                <a:gd name="T1" fmla="*/ 26396 h 896"/>
                <a:gd name="T2" fmla="*/ 1 w 3559"/>
                <a:gd name="T3" fmla="*/ 26396 h 896"/>
                <a:gd name="T4" fmla="*/ 1 w 3559"/>
                <a:gd name="T5" fmla="*/ 59170 h 896"/>
                <a:gd name="T6" fmla="*/ 1 w 3559"/>
                <a:gd name="T7" fmla="*/ 59170 h 896"/>
                <a:gd name="T8" fmla="*/ 1 w 3559"/>
                <a:gd name="T9" fmla="*/ 0 h 896"/>
                <a:gd name="T10" fmla="*/ 0 w 3559"/>
                <a:gd name="T11" fmla="*/ 0 h 896"/>
                <a:gd name="T12" fmla="*/ 0 60000 65536"/>
                <a:gd name="T13" fmla="*/ 0 60000 65536"/>
                <a:gd name="T14" fmla="*/ 0 60000 65536"/>
                <a:gd name="T15" fmla="*/ 0 60000 65536"/>
                <a:gd name="T16" fmla="*/ 0 60000 65536"/>
                <a:gd name="T17" fmla="*/ 0 60000 65536"/>
                <a:gd name="T18" fmla="*/ 0 w 3559"/>
                <a:gd name="T19" fmla="*/ 0 h 896"/>
                <a:gd name="T20" fmla="*/ 3559 w 3559"/>
                <a:gd name="T21" fmla="*/ 896 h 896"/>
              </a:gdLst>
              <a:ahLst/>
              <a:cxnLst>
                <a:cxn ang="T12">
                  <a:pos x="T0" y="T1"/>
                </a:cxn>
                <a:cxn ang="T13">
                  <a:pos x="T2" y="T3"/>
                </a:cxn>
                <a:cxn ang="T14">
                  <a:pos x="T4" y="T5"/>
                </a:cxn>
                <a:cxn ang="T15">
                  <a:pos x="T6" y="T7"/>
                </a:cxn>
                <a:cxn ang="T16">
                  <a:pos x="T8" y="T9"/>
                </a:cxn>
                <a:cxn ang="T17">
                  <a:pos x="T10" y="T11"/>
                </a:cxn>
              </a:cxnLst>
              <a:rect l="T18" t="T19" r="T20" b="T21"/>
              <a:pathLst>
                <a:path w="3559" h="896">
                  <a:moveTo>
                    <a:pt x="0" y="399"/>
                  </a:moveTo>
                  <a:lnTo>
                    <a:pt x="2943" y="399"/>
                  </a:lnTo>
                  <a:lnTo>
                    <a:pt x="2687" y="895"/>
                  </a:lnTo>
                  <a:lnTo>
                    <a:pt x="3087" y="895"/>
                  </a:lnTo>
                  <a:lnTo>
                    <a:pt x="3558" y="0"/>
                  </a:lnTo>
                  <a:lnTo>
                    <a:pt x="0" y="0"/>
                  </a:lnTo>
                </a:path>
              </a:pathLst>
            </a:custGeom>
            <a:solidFill>
              <a:schemeClr val="bg1"/>
            </a:solidFill>
            <a:ln w="28575" cap="rnd">
              <a:solidFill>
                <a:srgbClr val="003399"/>
              </a:solidFill>
              <a:round/>
              <a:headEnd/>
              <a:tailEnd/>
            </a:ln>
            <a:effectLst>
              <a:outerShdw dist="35921" dir="2700000" algn="ctr" rotWithShape="0">
                <a:srgbClr val="DDDDDD"/>
              </a:outerShdw>
            </a:effectLst>
          </p:spPr>
          <p:txBody>
            <a:bodyPr/>
            <a:lstStyle/>
            <a:p>
              <a:endParaRPr lang="es-PE"/>
            </a:p>
          </p:txBody>
        </p:sp>
        <p:sp>
          <p:nvSpPr>
            <p:cNvPr id="11299" name="Rectangle 23"/>
            <p:cNvSpPr>
              <a:spLocks noChangeArrowheads="1"/>
            </p:cNvSpPr>
            <p:nvPr/>
          </p:nvSpPr>
          <p:spPr bwMode="auto">
            <a:xfrm>
              <a:off x="612" y="2726"/>
              <a:ext cx="1601" cy="268"/>
            </a:xfrm>
            <a:prstGeom prst="rect">
              <a:avLst/>
            </a:prstGeom>
            <a:noFill/>
            <a:ln>
              <a:noFill/>
            </a:ln>
            <a:effectLst>
              <a:outerShdw dist="17961" dir="2700000" algn="ctr" rotWithShape="0">
                <a:srgbClr val="DDDDD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spcBef>
                  <a:spcPct val="20000"/>
                </a:spcBef>
                <a:buClr>
                  <a:srgbClr val="D10F17"/>
                </a:buClr>
                <a:buFont typeface="Arial" charset="0"/>
                <a:buNone/>
              </a:pPr>
              <a:r>
                <a:rPr lang="es-ES_tradnl" altLang="es-ES" sz="1400" b="1">
                  <a:latin typeface="Calibri" pitchFamily="34" charset="0"/>
                </a:rPr>
                <a:t>Pilotos de intervenciones que vayan a expandirse</a:t>
              </a:r>
              <a:endParaRPr lang="es-ES_tradnl" altLang="es-ES" sz="1400">
                <a:latin typeface="Calibri" pitchFamily="34" charset="0"/>
              </a:endParaRPr>
            </a:p>
          </p:txBody>
        </p:sp>
        <p:sp>
          <p:nvSpPr>
            <p:cNvPr id="11300" name="Line 24"/>
            <p:cNvSpPr>
              <a:spLocks noChangeShapeType="1"/>
            </p:cNvSpPr>
            <p:nvPr/>
          </p:nvSpPr>
          <p:spPr bwMode="auto">
            <a:xfrm>
              <a:off x="166" y="2614"/>
              <a:ext cx="0" cy="486"/>
            </a:xfrm>
            <a:prstGeom prst="line">
              <a:avLst/>
            </a:prstGeom>
            <a:noFill/>
            <a:ln w="28575">
              <a:solidFill>
                <a:srgbClr val="003399"/>
              </a:solidFill>
              <a:round/>
              <a:headEnd/>
              <a:tailEnd/>
            </a:ln>
            <a:effectLst>
              <a:outerShdw dist="35921" dir="2700000" algn="ctr" rotWithShape="0">
                <a:srgbClr val="DDDDDD"/>
              </a:outerShdw>
            </a:effectLst>
            <a:extLst>
              <a:ext uri="{909E8E84-426E-40DD-AFC4-6F175D3DCCD1}">
                <a14:hiddenFill xmlns:a14="http://schemas.microsoft.com/office/drawing/2010/main">
                  <a:noFill/>
                </a14:hiddenFill>
              </a:ext>
            </a:extLst>
          </p:spPr>
          <p:txBody>
            <a:bodyPr>
              <a:spAutoFit/>
            </a:bodyPr>
            <a:lstStyle/>
            <a:p>
              <a:endParaRPr lang="es-PE"/>
            </a:p>
          </p:txBody>
        </p:sp>
      </p:grpSp>
      <p:grpSp>
        <p:nvGrpSpPr>
          <p:cNvPr id="11272" name="Group 26"/>
          <p:cNvGrpSpPr>
            <a:grpSpLocks/>
          </p:cNvGrpSpPr>
          <p:nvPr/>
        </p:nvGrpSpPr>
        <p:grpSpPr bwMode="auto">
          <a:xfrm>
            <a:off x="34925" y="1646238"/>
            <a:ext cx="4081463" cy="4176712"/>
            <a:chOff x="166" y="1026"/>
            <a:chExt cx="2571" cy="2631"/>
          </a:xfrm>
        </p:grpSpPr>
        <p:sp>
          <p:nvSpPr>
            <p:cNvPr id="11295" name="Freeform 27"/>
            <p:cNvSpPr>
              <a:spLocks/>
            </p:cNvSpPr>
            <p:nvPr/>
          </p:nvSpPr>
          <p:spPr bwMode="auto">
            <a:xfrm>
              <a:off x="172" y="1026"/>
              <a:ext cx="2565" cy="2631"/>
            </a:xfrm>
            <a:custGeom>
              <a:avLst/>
              <a:gdLst>
                <a:gd name="T0" fmla="*/ 0 w 4263"/>
                <a:gd name="T1" fmla="*/ 10666 h 2383"/>
                <a:gd name="T2" fmla="*/ 1 w 4263"/>
                <a:gd name="T3" fmla="*/ 10666 h 2383"/>
                <a:gd name="T4" fmla="*/ 1 w 4263"/>
                <a:gd name="T5" fmla="*/ 0 h 2383"/>
                <a:gd name="T6" fmla="*/ 1 w 4263"/>
                <a:gd name="T7" fmla="*/ 0 h 2383"/>
                <a:gd name="T8" fmla="*/ 1 w 4263"/>
                <a:gd name="T9" fmla="*/ 12989 h 2383"/>
                <a:gd name="T10" fmla="*/ 1 w 4263"/>
                <a:gd name="T11" fmla="*/ 25637 h 2383"/>
                <a:gd name="T12" fmla="*/ 1 w 4263"/>
                <a:gd name="T13" fmla="*/ 25637 h 2383"/>
                <a:gd name="T14" fmla="*/ 1 w 4263"/>
                <a:gd name="T15" fmla="*/ 14980 h 2383"/>
                <a:gd name="T16" fmla="*/ 0 w 4263"/>
                <a:gd name="T17" fmla="*/ 14980 h 23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63"/>
                <a:gd name="T28" fmla="*/ 0 h 2383"/>
                <a:gd name="T29" fmla="*/ 4263 w 4263"/>
                <a:gd name="T30" fmla="*/ 2383 h 23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63" h="2383">
                  <a:moveTo>
                    <a:pt x="0" y="991"/>
                  </a:moveTo>
                  <a:lnTo>
                    <a:pt x="3750" y="991"/>
                  </a:lnTo>
                  <a:lnTo>
                    <a:pt x="3207" y="0"/>
                  </a:lnTo>
                  <a:lnTo>
                    <a:pt x="3630" y="0"/>
                  </a:lnTo>
                  <a:lnTo>
                    <a:pt x="4262" y="1207"/>
                  </a:lnTo>
                  <a:lnTo>
                    <a:pt x="3630" y="2382"/>
                  </a:lnTo>
                  <a:lnTo>
                    <a:pt x="3254" y="2382"/>
                  </a:lnTo>
                  <a:lnTo>
                    <a:pt x="3774" y="1391"/>
                  </a:lnTo>
                  <a:lnTo>
                    <a:pt x="0" y="1391"/>
                  </a:lnTo>
                </a:path>
              </a:pathLst>
            </a:custGeom>
            <a:solidFill>
              <a:schemeClr val="bg1"/>
            </a:solidFill>
            <a:ln w="28575" cap="rnd">
              <a:solidFill>
                <a:srgbClr val="003399"/>
              </a:solidFill>
              <a:round/>
              <a:headEnd/>
              <a:tailEnd/>
            </a:ln>
            <a:effectLst>
              <a:outerShdw dist="35921" dir="2700000" algn="ctr" rotWithShape="0">
                <a:srgbClr val="DDDDDD"/>
              </a:outerShdw>
            </a:effectLst>
          </p:spPr>
          <p:txBody>
            <a:bodyPr/>
            <a:lstStyle/>
            <a:p>
              <a:endParaRPr lang="es-PE"/>
            </a:p>
          </p:txBody>
        </p:sp>
        <p:sp>
          <p:nvSpPr>
            <p:cNvPr id="11296" name="Rectangle 28"/>
            <p:cNvSpPr>
              <a:spLocks noChangeArrowheads="1"/>
            </p:cNvSpPr>
            <p:nvPr/>
          </p:nvSpPr>
          <p:spPr bwMode="auto">
            <a:xfrm>
              <a:off x="612" y="2206"/>
              <a:ext cx="1908" cy="268"/>
            </a:xfrm>
            <a:prstGeom prst="rect">
              <a:avLst/>
            </a:prstGeom>
            <a:noFill/>
            <a:ln>
              <a:noFill/>
            </a:ln>
            <a:effectLst>
              <a:outerShdw dist="17961" dir="2700000" algn="ctr" rotWithShape="0">
                <a:srgbClr val="DDDDD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spcBef>
                  <a:spcPct val="20000"/>
                </a:spcBef>
                <a:buClr>
                  <a:srgbClr val="D10F17"/>
                </a:buClr>
                <a:buFont typeface="Arial" charset="0"/>
                <a:buNone/>
              </a:pPr>
              <a:r>
                <a:rPr lang="es-ES_tradnl" altLang="es-ES" sz="1400" b="1">
                  <a:latin typeface="Calibri" pitchFamily="34" charset="0"/>
                </a:rPr>
                <a:t>Intervenciones relevantes presupuestalmente</a:t>
              </a:r>
            </a:p>
          </p:txBody>
        </p:sp>
        <p:sp>
          <p:nvSpPr>
            <p:cNvPr id="11297" name="Line 29"/>
            <p:cNvSpPr>
              <a:spLocks noChangeShapeType="1"/>
            </p:cNvSpPr>
            <p:nvPr/>
          </p:nvSpPr>
          <p:spPr bwMode="auto">
            <a:xfrm>
              <a:off x="166" y="2115"/>
              <a:ext cx="0" cy="450"/>
            </a:xfrm>
            <a:prstGeom prst="line">
              <a:avLst/>
            </a:prstGeom>
            <a:noFill/>
            <a:ln w="28575">
              <a:solidFill>
                <a:srgbClr val="003399"/>
              </a:solidFill>
              <a:round/>
              <a:headEnd/>
              <a:tailEnd/>
            </a:ln>
            <a:effectLst>
              <a:outerShdw dist="35921" dir="2700000" algn="ctr" rotWithShape="0">
                <a:srgbClr val="DDDDDD"/>
              </a:outerShdw>
            </a:effectLst>
            <a:extLst>
              <a:ext uri="{909E8E84-426E-40DD-AFC4-6F175D3DCCD1}">
                <a14:hiddenFill xmlns:a14="http://schemas.microsoft.com/office/drawing/2010/main">
                  <a:noFill/>
                </a14:hiddenFill>
              </a:ext>
            </a:extLst>
          </p:spPr>
          <p:txBody>
            <a:bodyPr>
              <a:spAutoFit/>
            </a:bodyPr>
            <a:lstStyle/>
            <a:p>
              <a:endParaRPr lang="es-PE"/>
            </a:p>
          </p:txBody>
        </p:sp>
      </p:grpSp>
      <p:grpSp>
        <p:nvGrpSpPr>
          <p:cNvPr id="11273" name="Group 31"/>
          <p:cNvGrpSpPr>
            <a:grpSpLocks/>
          </p:cNvGrpSpPr>
          <p:nvPr/>
        </p:nvGrpSpPr>
        <p:grpSpPr bwMode="auto">
          <a:xfrm>
            <a:off x="34925" y="1598613"/>
            <a:ext cx="3408363" cy="1703387"/>
            <a:chOff x="166" y="996"/>
            <a:chExt cx="2147" cy="1073"/>
          </a:xfrm>
        </p:grpSpPr>
        <p:sp>
          <p:nvSpPr>
            <p:cNvPr id="11292" name="Freeform 32"/>
            <p:cNvSpPr>
              <a:spLocks/>
            </p:cNvSpPr>
            <p:nvPr/>
          </p:nvSpPr>
          <p:spPr bwMode="auto">
            <a:xfrm>
              <a:off x="172" y="996"/>
              <a:ext cx="2141" cy="1067"/>
            </a:xfrm>
            <a:custGeom>
              <a:avLst/>
              <a:gdLst>
                <a:gd name="T0" fmla="*/ 0 w 3559"/>
                <a:gd name="T1" fmla="*/ 32827 h 896"/>
                <a:gd name="T2" fmla="*/ 1 w 3559"/>
                <a:gd name="T3" fmla="*/ 32827 h 896"/>
                <a:gd name="T4" fmla="*/ 1 w 3559"/>
                <a:gd name="T5" fmla="*/ 0 h 896"/>
                <a:gd name="T6" fmla="*/ 1 w 3559"/>
                <a:gd name="T7" fmla="*/ 0 h 896"/>
                <a:gd name="T8" fmla="*/ 1 w 3559"/>
                <a:gd name="T9" fmla="*/ 59170 h 896"/>
                <a:gd name="T10" fmla="*/ 0 w 3559"/>
                <a:gd name="T11" fmla="*/ 59170 h 896"/>
                <a:gd name="T12" fmla="*/ 0 60000 65536"/>
                <a:gd name="T13" fmla="*/ 0 60000 65536"/>
                <a:gd name="T14" fmla="*/ 0 60000 65536"/>
                <a:gd name="T15" fmla="*/ 0 60000 65536"/>
                <a:gd name="T16" fmla="*/ 0 60000 65536"/>
                <a:gd name="T17" fmla="*/ 0 60000 65536"/>
                <a:gd name="T18" fmla="*/ 0 w 3559"/>
                <a:gd name="T19" fmla="*/ 0 h 896"/>
                <a:gd name="T20" fmla="*/ 3559 w 3559"/>
                <a:gd name="T21" fmla="*/ 896 h 896"/>
              </a:gdLst>
              <a:ahLst/>
              <a:cxnLst>
                <a:cxn ang="T12">
                  <a:pos x="T0" y="T1"/>
                </a:cxn>
                <a:cxn ang="T13">
                  <a:pos x="T2" y="T3"/>
                </a:cxn>
                <a:cxn ang="T14">
                  <a:pos x="T4" y="T5"/>
                </a:cxn>
                <a:cxn ang="T15">
                  <a:pos x="T6" y="T7"/>
                </a:cxn>
                <a:cxn ang="T16">
                  <a:pos x="T8" y="T9"/>
                </a:cxn>
                <a:cxn ang="T17">
                  <a:pos x="T10" y="T11"/>
                </a:cxn>
              </a:cxnLst>
              <a:rect l="T18" t="T19" r="T20" b="T21"/>
              <a:pathLst>
                <a:path w="3559" h="896">
                  <a:moveTo>
                    <a:pt x="0" y="496"/>
                  </a:moveTo>
                  <a:lnTo>
                    <a:pt x="2943" y="496"/>
                  </a:lnTo>
                  <a:lnTo>
                    <a:pt x="2663" y="0"/>
                  </a:lnTo>
                  <a:lnTo>
                    <a:pt x="3063" y="0"/>
                  </a:lnTo>
                  <a:lnTo>
                    <a:pt x="3558" y="895"/>
                  </a:lnTo>
                  <a:lnTo>
                    <a:pt x="0" y="895"/>
                  </a:lnTo>
                </a:path>
              </a:pathLst>
            </a:custGeom>
            <a:solidFill>
              <a:schemeClr val="bg1"/>
            </a:solidFill>
            <a:ln w="28575" cap="rnd">
              <a:solidFill>
                <a:srgbClr val="003399"/>
              </a:solidFill>
              <a:round/>
              <a:headEnd/>
              <a:tailEnd/>
            </a:ln>
            <a:effectLst>
              <a:outerShdw dist="35921" dir="2700000" algn="ctr" rotWithShape="0">
                <a:srgbClr val="DDDDDD"/>
              </a:outerShdw>
            </a:effectLst>
          </p:spPr>
          <p:txBody>
            <a:bodyPr/>
            <a:lstStyle/>
            <a:p>
              <a:endParaRPr lang="es-PE"/>
            </a:p>
          </p:txBody>
        </p:sp>
        <p:sp>
          <p:nvSpPr>
            <p:cNvPr id="11293" name="Rectangle 33"/>
            <p:cNvSpPr>
              <a:spLocks noChangeArrowheads="1"/>
            </p:cNvSpPr>
            <p:nvPr/>
          </p:nvSpPr>
          <p:spPr bwMode="auto">
            <a:xfrm>
              <a:off x="612" y="1690"/>
              <a:ext cx="1459" cy="268"/>
            </a:xfrm>
            <a:prstGeom prst="rect">
              <a:avLst/>
            </a:prstGeom>
            <a:noFill/>
            <a:ln>
              <a:noFill/>
            </a:ln>
            <a:effectLst>
              <a:outerShdw dist="17961" dir="2700000" algn="ctr" rotWithShape="0">
                <a:srgbClr val="DDDDD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spcBef>
                  <a:spcPct val="20000"/>
                </a:spcBef>
                <a:buClr>
                  <a:srgbClr val="D10F17"/>
                </a:buClr>
                <a:buFont typeface="Arial" charset="0"/>
                <a:buNone/>
              </a:pPr>
              <a:r>
                <a:rPr lang="es-ES_tradnl" altLang="es-ES" sz="1400" b="1">
                  <a:latin typeface="Calibri" pitchFamily="34" charset="0"/>
                </a:rPr>
                <a:t>Programas públicos nuevos y prioritarios del gobierno</a:t>
              </a:r>
            </a:p>
          </p:txBody>
        </p:sp>
        <p:sp>
          <p:nvSpPr>
            <p:cNvPr id="11294" name="Line 34"/>
            <p:cNvSpPr>
              <a:spLocks noChangeShapeType="1"/>
            </p:cNvSpPr>
            <p:nvPr/>
          </p:nvSpPr>
          <p:spPr bwMode="auto">
            <a:xfrm>
              <a:off x="166" y="1583"/>
              <a:ext cx="0" cy="486"/>
            </a:xfrm>
            <a:prstGeom prst="line">
              <a:avLst/>
            </a:prstGeom>
            <a:noFill/>
            <a:ln w="28575">
              <a:solidFill>
                <a:srgbClr val="003399"/>
              </a:solidFill>
              <a:round/>
              <a:headEnd/>
              <a:tailEnd/>
            </a:ln>
            <a:effectLst>
              <a:outerShdw dist="35921" dir="2700000" algn="ctr" rotWithShape="0">
                <a:srgbClr val="DDDDDD"/>
              </a:outerShdw>
            </a:effectLst>
            <a:extLst>
              <a:ext uri="{909E8E84-426E-40DD-AFC4-6F175D3DCCD1}">
                <a14:hiddenFill xmlns:a14="http://schemas.microsoft.com/office/drawing/2010/main">
                  <a:noFill/>
                </a14:hiddenFill>
              </a:ext>
            </a:extLst>
          </p:spPr>
          <p:txBody>
            <a:bodyPr>
              <a:spAutoFit/>
            </a:bodyPr>
            <a:lstStyle/>
            <a:p>
              <a:endParaRPr lang="es-PE"/>
            </a:p>
          </p:txBody>
        </p:sp>
      </p:grpSp>
      <p:sp>
        <p:nvSpPr>
          <p:cNvPr id="11274" name="Oval 7"/>
          <p:cNvSpPr>
            <a:spLocks noChangeArrowheads="1"/>
          </p:cNvSpPr>
          <p:nvPr/>
        </p:nvSpPr>
        <p:spPr bwMode="auto">
          <a:xfrm>
            <a:off x="4138613" y="2205038"/>
            <a:ext cx="2954337" cy="2398712"/>
          </a:xfrm>
          <a:prstGeom prst="ellipse">
            <a:avLst/>
          </a:prstGeom>
          <a:solidFill>
            <a:srgbClr val="FFFFFF"/>
          </a:solidFill>
          <a:ln w="19050" algn="ctr">
            <a:solidFill>
              <a:srgbClr val="CC0000"/>
            </a:solidFill>
            <a:round/>
            <a:headEnd/>
            <a:tailEnd/>
          </a:ln>
          <a:effectLst>
            <a:outerShdw dist="35921" dir="2700000" algn="ctr" rotWithShape="0">
              <a:srgbClr val="DDDDDD"/>
            </a:outerShdw>
          </a:effectLst>
        </p:spPr>
        <p:txBody>
          <a:bodyPr wrap="none" anchor="ctr"/>
          <a:lstStyle/>
          <a:p>
            <a:pPr algn="ctr"/>
            <a:r>
              <a:rPr lang="es-PE" altLang="es-ES" sz="2000" b="1">
                <a:latin typeface="Calibri" pitchFamily="34" charset="0"/>
              </a:rPr>
              <a:t>Mayor escala de </a:t>
            </a:r>
          </a:p>
          <a:p>
            <a:pPr algn="ctr"/>
            <a:r>
              <a:rPr lang="es-PE" altLang="es-ES" sz="2000" b="1">
                <a:latin typeface="Calibri" pitchFamily="34" charset="0"/>
              </a:rPr>
              <a:t>programas evaluados</a:t>
            </a:r>
          </a:p>
        </p:txBody>
      </p:sp>
      <p:sp>
        <p:nvSpPr>
          <p:cNvPr id="11275" name="6 Marcador de contenido"/>
          <p:cNvSpPr>
            <a:spLocks noGrp="1"/>
          </p:cNvSpPr>
          <p:nvPr>
            <p:ph idx="1"/>
          </p:nvPr>
        </p:nvSpPr>
        <p:spPr>
          <a:xfrm>
            <a:off x="450850" y="1087438"/>
            <a:ext cx="2968625" cy="427037"/>
          </a:xfrm>
        </p:spPr>
        <p:txBody>
          <a:bodyPr/>
          <a:lstStyle/>
          <a:p>
            <a:pPr marL="0" indent="0">
              <a:buFont typeface="Wingdings" pitchFamily="2" charset="2"/>
              <a:buNone/>
            </a:pPr>
            <a:r>
              <a:rPr lang="es-PE" altLang="es-ES" sz="2400" b="1" smtClean="0">
                <a:latin typeface="Calibri" pitchFamily="34" charset="0"/>
              </a:rPr>
              <a:t>  ¿Qué evaluar?</a:t>
            </a:r>
          </a:p>
        </p:txBody>
      </p:sp>
      <p:pic>
        <p:nvPicPr>
          <p:cNvPr id="11276" name="Picture 4" descr="http://www.educaciontacna.edu.pe/web/media/articulo/resize/news1ba442178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908050"/>
            <a:ext cx="106521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6" descr="http://miriego.agrorural.gob.pe/miriego/imagenes/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1500" y="1196975"/>
            <a:ext cx="1004888"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Imagen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92950" y="2060575"/>
            <a:ext cx="1628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2" descr="http://1.bp.blogspot.com/-h2ojTmjv5nY/UBvwUd2sbbI/AAAAAAAACSg/XUIKE3vGSrM/s1600/cunamas+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79863" y="4676775"/>
            <a:ext cx="13176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6" descr="http://2.bp.blogspot.com/-wSR1ulNEKa8/TVRQbMk3uNI/AAAAAAAABPk/mKz-Ont-Bxs/s1600/Construyendo_Peru.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2588" y="1052513"/>
            <a:ext cx="10985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1" name="Oval 38"/>
          <p:cNvSpPr>
            <a:spLocks noChangeArrowheads="1"/>
          </p:cNvSpPr>
          <p:nvPr/>
        </p:nvSpPr>
        <p:spPr bwMode="gray">
          <a:xfrm>
            <a:off x="107950" y="2719388"/>
            <a:ext cx="431800" cy="431800"/>
          </a:xfrm>
          <a:prstGeom prst="ellipse">
            <a:avLst/>
          </a:prstGeom>
          <a:solidFill>
            <a:srgbClr val="003399"/>
          </a:solidFill>
          <a:ln w="19050" algn="ctr">
            <a:solidFill>
              <a:schemeClr val="bg1"/>
            </a:solidFill>
            <a:round/>
            <a:headEnd/>
            <a:tailEnd/>
          </a:ln>
          <a:effectLst>
            <a:outerShdw dist="35921" dir="2700000" algn="ctr" rotWithShape="0">
              <a:srgbClr val="DDDDDD"/>
            </a:outerShdw>
          </a:effectLst>
        </p:spPr>
        <p:txBody>
          <a:bodyPr anchor="ctr"/>
          <a:lstStyle/>
          <a:p>
            <a:pPr algn="ctr"/>
            <a:r>
              <a:rPr lang="es-PE" altLang="es-ES" sz="1400" b="1">
                <a:solidFill>
                  <a:schemeClr val="bg1"/>
                </a:solidFill>
              </a:rPr>
              <a:t>1</a:t>
            </a:r>
            <a:endParaRPr lang="es-MX" altLang="es-ES" sz="1400" b="1">
              <a:solidFill>
                <a:schemeClr val="bg1"/>
              </a:solidFill>
            </a:endParaRPr>
          </a:p>
        </p:txBody>
      </p:sp>
      <p:sp>
        <p:nvSpPr>
          <p:cNvPr id="11282" name="Oval 38"/>
          <p:cNvSpPr>
            <a:spLocks noChangeArrowheads="1"/>
          </p:cNvSpPr>
          <p:nvPr/>
        </p:nvSpPr>
        <p:spPr bwMode="gray">
          <a:xfrm>
            <a:off x="107950" y="3517900"/>
            <a:ext cx="431800" cy="431800"/>
          </a:xfrm>
          <a:prstGeom prst="ellipse">
            <a:avLst/>
          </a:prstGeom>
          <a:solidFill>
            <a:srgbClr val="003399"/>
          </a:solidFill>
          <a:ln w="19050" algn="ctr">
            <a:solidFill>
              <a:schemeClr val="bg1"/>
            </a:solidFill>
            <a:round/>
            <a:headEnd/>
            <a:tailEnd/>
          </a:ln>
          <a:effectLst>
            <a:outerShdw dist="35921" dir="2700000" algn="ctr" rotWithShape="0">
              <a:srgbClr val="DDDDDD"/>
            </a:outerShdw>
          </a:effectLst>
        </p:spPr>
        <p:txBody>
          <a:bodyPr anchor="ctr"/>
          <a:lstStyle/>
          <a:p>
            <a:pPr algn="ctr"/>
            <a:r>
              <a:rPr lang="es-PE" altLang="es-ES" sz="1400" b="1">
                <a:solidFill>
                  <a:schemeClr val="bg1"/>
                </a:solidFill>
              </a:rPr>
              <a:t>2</a:t>
            </a:r>
            <a:endParaRPr lang="es-MX" altLang="es-ES" sz="1400" b="1">
              <a:solidFill>
                <a:schemeClr val="bg1"/>
              </a:solidFill>
            </a:endParaRPr>
          </a:p>
        </p:txBody>
      </p:sp>
      <p:sp>
        <p:nvSpPr>
          <p:cNvPr id="11283" name="Oval 38"/>
          <p:cNvSpPr>
            <a:spLocks noChangeArrowheads="1"/>
          </p:cNvSpPr>
          <p:nvPr/>
        </p:nvSpPr>
        <p:spPr bwMode="gray">
          <a:xfrm>
            <a:off x="107950" y="4297363"/>
            <a:ext cx="431800" cy="431800"/>
          </a:xfrm>
          <a:prstGeom prst="ellipse">
            <a:avLst/>
          </a:prstGeom>
          <a:solidFill>
            <a:srgbClr val="003399"/>
          </a:solidFill>
          <a:ln w="19050" algn="ctr">
            <a:solidFill>
              <a:schemeClr val="bg1"/>
            </a:solidFill>
            <a:round/>
            <a:headEnd/>
            <a:tailEnd/>
          </a:ln>
          <a:effectLst>
            <a:outerShdw dist="35921" dir="2700000" algn="ctr" rotWithShape="0">
              <a:srgbClr val="DDDDDD"/>
            </a:outerShdw>
          </a:effectLst>
        </p:spPr>
        <p:txBody>
          <a:bodyPr anchor="ctr"/>
          <a:lstStyle/>
          <a:p>
            <a:pPr algn="ctr"/>
            <a:r>
              <a:rPr lang="es-PE" altLang="es-ES" sz="1400" b="1">
                <a:solidFill>
                  <a:schemeClr val="bg1"/>
                </a:solidFill>
              </a:rPr>
              <a:t>3</a:t>
            </a:r>
            <a:endParaRPr lang="es-MX" altLang="es-ES" sz="1400" b="1">
              <a:solidFill>
                <a:schemeClr val="bg1"/>
              </a:solidFill>
            </a:endParaRPr>
          </a:p>
        </p:txBody>
      </p:sp>
      <p:pic>
        <p:nvPicPr>
          <p:cNvPr id="11284" name="Picture 30" descr="Resultado de imagen para europan convenio de apoyo presupuestari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00788" y="4724400"/>
            <a:ext cx="17272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5" name="AutoShape 32" descr="Resultado de imagen para foniprel"/>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E"/>
          </a:p>
        </p:txBody>
      </p:sp>
      <p:sp>
        <p:nvSpPr>
          <p:cNvPr id="11286" name="AutoShape 34" descr="Resultado de imagen para foniprel"/>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E"/>
          </a:p>
        </p:txBody>
      </p:sp>
      <p:sp>
        <p:nvSpPr>
          <p:cNvPr id="11287" name="AutoShape 36" descr="Resultado de imagen para foniprel"/>
          <p:cNvSpPr>
            <a:spLocks noChangeAspect="1" noChangeArrowheads="1"/>
          </p:cNvSpPr>
          <p:nvPr/>
        </p:nvSpPr>
        <p:spPr bwMode="auto">
          <a:xfrm>
            <a:off x="152400"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E"/>
          </a:p>
        </p:txBody>
      </p:sp>
      <p:sp>
        <p:nvSpPr>
          <p:cNvPr id="11288" name="AutoShape 38" descr="Resultado de imagen para foniprel"/>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E"/>
          </a:p>
        </p:txBody>
      </p:sp>
      <p:sp>
        <p:nvSpPr>
          <p:cNvPr id="11289" name="AutoShape 40" descr="Resultado de imagen para foniprel"/>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E"/>
          </a:p>
        </p:txBody>
      </p:sp>
      <p:sp>
        <p:nvSpPr>
          <p:cNvPr id="11290" name="AutoShape 42" descr="data:image/jpeg;base64,/9j/4AAQSkZJRgABAQAAAQABAAD/2wCEAAkGBxQSEhUUEhQVFRUSGCEYGBQUGBgeIRweHB4YHhYVHB0cHCkgHBoxHBkbITIhJSkrOjAuGSA1ODQsNygtLisBCgoKDg0OGxAQGy0kHyYtLzQsNDQvLCwsLCwsLy0sLDQsLSwsLCwsNCwsLDQsLCwsLCwsNCwsLCwsLDQsLCwsLP/AABEIADwBQAMBEQACEQEDEQH/xAAcAAEAAgMBAQEAAAAAAAAAAAAABAYDBQcCAQj/xABIEAACAQMBBQMGCQgIBwAAAAABAgMABBESBQYTITEHQVEUIjJhkbEVI0JScXOBodEkJVNUYnKSshczNIOEwcPhFjVklKPC4//EABsBAQACAwEBAAAAAAAAAAAAAAADBAIFBgEH/8QAPREAAgEDAQMICAMGBwAAAAAAAAECAwQRMQUSIQYTFEFRcYHBFTIzUmGRobEiNGIjJVPR4eIWQnKCkqLC/9oADAMBAAIRAxEAPwDuNAKAUAoBQCgFAKAUAoBQCgFAKAUAoBQCgFAKAUAoBQCgFAKAUAoBQCgFAKAUAoBQCgFAKAUAoDHLMqjLEKB3sQB7TXjaWp7GMpPEVlkf4Vg/TRfxr+Neb8e0m6NW9x/JnqPaMTHCyxsT0AdSfYDTei9GYyoVYrMoteDJOqsiIg3m2reI4lmjQ+DMM+zrWEqkY6ss0rO4qrMINruMlltKGb+qkR/3WB+4V7GcZaMwq29Wl7SLXeiVmsiEiT7UhSQRvKiu3RCwBPhyrBzinhsmhbVZwdSMW4rV44EvNZkJEuNpxRuqPIiu/oqxAJ+gVi5xTw2SwoVZwc4xbS1JTyADJ5AcyT3eusiJJt4RHsNoxTAmKRZAORKkHFYxkpaEtahVovFSLXeZJ7pE5uyqD3sQPfXraWpjCnOfCKb7uJh+FYP00X8a/jXm/HtJOjV/cl8mSUkBGQcg9451knnQgaaeGeZrhUGXYKPFiAPaa8bS1MoxlJ4ismD4Vg/TRfxr+Neb8e0l6LX9yXyZlgvI39B0b91gfca9Uk9GRzpTh60WvAzaq9MCM+0oQSDLGCOoLr+NY78e0mVvWayoP5M8/CsH6aL+Nfxpvx7T3otf3JfJmeG5VxlGVh4qQfdXqaehFOEoPEk0YE2nCZDEJE4g6pkZ9leb8c4zxJHb1VT5xxe729RMrIhFAanbO8traFRczxxFwSoc4yB1NAP+JbTj+T8ePjE6eHnnkjIXw1Y5460Blh25buqssqMrlgpB6lM8QfSNJz9FAYNl702dzrMFzFJwl1PpYeavzj4D10Bl2PvBbXeryaZJdGCwQ9A2dJx4HBwaAw2G9VnO7RxXMTugLMitzAX0jjwFAe9jby2l2zLbTxylRqIQ5wDyBNAYbffCxfiBLqJjCpZwG9ELyYn1CgPVnvZZSpJJHcxMkAzIwYYQHoW8ByNAfYt6rNk4i3EZXiCLOflt6KEdQxz30B7uN5bSPja7iNfJiqygt6Bf0FPrOOQ76A8PvVZiETm4j4TNoD56sM5QDrqGDkYoDIN47UpxOPHo4fG16hjhg4MmemMnFAR9l72W00Sy8VF1uItJYZDt6MbeDnly9dAbe3ukfVoYNoYq2O5h1U+ugKB20Ni2hHcZf/VqpX3qo6XkvhV5v9PmVrdTs98tt1n8o4eokaOFqxpJHXWPdVelac5HeybjaHKDold0ubzjHHONfBlh2Z2WCKaOQ3WoRuH0iLTnSQQM8Q45jwqeNluvO8ay45TurSlTVLGU162dfBEntS3pe2VIITpklBLOOqr0AHrJzz9XrrK6rOOIor7A2dC4k6tVZitF2v8AoVjdXs6e6iE00nCV+aqFyzD5xyRj76r0rNzW9J4NztDlFC2qOlTjvNa8cIhb0bqT7MZJo5SyZwJUBUqe4EAn21jVoSo8Uyex2rR2lF0qkcPGj4pr4HTtwd4je22t8cSM6JAPHqG+0f51ft6vOR46nI7XsFZ192Pqviv5eByHf2U/CFxz5h/cBitbccarO32O8WNNfDzZ1rs/3jF7bjUfjYsLIPH5r/Qce0Gtlb1d+HHU4rbFh0Sv+H1Xp5rwOedqrkbS5dyJj76pXS/bHT8n8dBa+LOn78f2C5+qNX63s2cjsr85S/1IofYo2ZbkfsL72/Gqdjqzo+VWHTpv4shdsUp8sRT0WIY+0nNY3uXMscmUo20n1uRLtOywyQpIt0MyIHCmLkNQBxnX6+uK9VllZ3iGfKlQqODpaNrOez4Y8zS7qbRm2ffiBj5plEUqA8jkgBvvBz4VHSlKlU3S9tKlRvrJ1kuKWU+vuLL22yEC0XPImQkescLB+8+2p77qXearkrjeqy6/w+f8jVbtdnPlduk/lOjXnzeFqxgkdeIPdUVOz3472S9fcona15UubzjrzjyNRvPu9NsuWJllzryySJ5pyuNQxk49Id561HVoyotcS3Y7RpbTpyjKGmqfHU6/sLajXFgs55O0ZJx84A5I+0VsoTcqe8+w4m6to0Lx0lopfQ4pujsPy+44PE4ZKl9enV0xyxqHj1zWrpUucljJ3u0L/oVDnFHPFLGceTLv/RF/1n/g/wDrVroH6vp/U0X+LH/B/wC39pa9yt0xs9ZBxTKZSCTp0gac4wNR58+ue4VZoUOaWuTSbV2o7+UXubuM9edfBHM9kP8Anz/FSfzOK18OFfxOruWvRGP0R+yO5itufPwaArG19gSTX8Uwd4444HQtE+lizOhA6cxhTQGofYF1g2vDThte+VeVaxyUzcbGjGriA+YOeOhz3UBF2ZuXcQtDoCCMpK0seoebMyuiup7wysM+BQeJoDDLufd3NukMqRwG3sXtVYSazIziLmcKNKDhev0vVzAs2ybS4lvfKp4VtwlvwQgkDliXDMcgAaBpwPHJOBQGi2fu5eGO3hlijjW0Mr8QShi5dZVSMKFGlTxMnJ+SKA2u4GzLm2jSK4SQCOJU1NcCRcrgeaoUFe/v7qA0qbgymxkV3d7jgzRQxOycOPjHLBSqg4IC+kTjHKgMt1ubchpiCJyfJ5Ynmk878nkDm0blgISMhwD6RznAoDztjdO4vpZppIxCJjGoj1gkCKO4AlYjlq1zLgDOAufoAj2O6N5HL5UyRvKJorl4w4Adwt0syqSMLgTKVJ66ccutAToNgXi3Pl4ijLtLIxtTKBhZI4Yw/E0leJ8TkjHR8Z5cwPG1d17uZkl4VujpEjcJGwhdLlJ+FnHQquC+OpJxQDaG6c19O81xEI45miUxcQFgkSXHxpIGNeuUaQM405oCxblbPuIIXW7KtK0rMXTow5BXx3EgZI8TQFZ7bT+TQfWn+U1TvPVR0fJt4rT7iobs7231vAsVvBrjBJDcN25kknmOXWoKdWcY4ijbXthZ16zqVZYfeXjcfem+upzHc2+iPQTr0MuD3Dn1z/lVmhVnKWJI0e07G0oUlKjPLzpnJRu1mQnaD57kUfd/vVW69ob3YL3bNd7O528SqqqvRQAPoHIVtEcNJuUm3qaHtDhVtnXOR0TUPpBBBqG4WabL+ypON5Ta7Sj9h8h4l0O4qhP0gvj3mq1lqzecpsONN9/kaDbsSybaZHGVe5VWHiCVBH31FOOa3HtNha1ZQ2YpRfFRfmZIJpNibRIOWj6H9uInk30j3ivVmjUMKm5tSzzpL7NDtTmDbQDKcq0cZBHeDnBr2441c9w2FmNo4vXLOr79/wDL7r6o1drezZymzPzlPvRQOw8/G3P7i+81Us9WdByleadPvf2Nf2yH8uX6pfeaxu1+MscnpYtX3smWvayY4UjW1GY0VAzS8vNAGccMeHTNZq7aWMFWfJ6M6jm6mrzp2+Pkajc/Zs+0b8TsDpWQSSSYwMgghB6+QGPCoqUHUnvF7aFzSsrTmYvjjCXf1lj7cm/sf97/AKNTXusfE13Jl453/b/6NFsLtCuLO3SJYIyi5Adw/PnnqDioqdxKEcYLt3sejc1pVHNp9a4EeSe923OoAT4odByVA3Vjzyc4Hj0FePfryJYq12TTb48fm8HYrPZotrLgg6hHERq8TpOT6udbBQUYbpx867r3POy62jg26u0bmGfXaIXl0kYCF+RxnzRWrpOUXmJ3l9ToVqW5XeI5XXjiXE73ba/V3/7Z/wAKsc9X7Poab0dsv+Iv+aOhbl3tzNbB7xNEmo8tOnI7iV7qt0nJxzLU5/aNKhSrbtCWY/P6nJtkN+ff8XJ/M9a+HtvE6y4l+6sfoX2R3itqcKKAYoBQFN3mv7kXUkcNwIFhszcc0VgWDsPOz8nA7jQGrst4ru5uwqCdYzDbSlYUhITjBjJrMjBtPm/JBOAfVQFqG0JPhEwZ+L8lEuMfK4jLnP0d1AVzYO+TTbTkhMitC5kjiULgo0BQMS3Q6iZMAfo6A8bxbz3cNy6QASCO4jHCwMtGYJpJUU/PPDyPWKAiHfySOIXbOr20vlSRnSBl43JtAO8lowwx+zQEq22lfeW+TM0z8GO3MhgjgwGk18VnLsCFynLSCcA+qgI2xd6Lt71Y2Zgj3FymZUiEZjgaRcRuG18QEJkMBkaj3UBEg3rvI4348rCZ4hIoZImjb4xFaSCSNucWlh5rjPMHNAbOz2lNqjvjIC1xdC0a20ryj4roqA+kJF5u3cdLchyIAxbjb33NzJZRXBUSSwSSyYX+sUiIwSDw6yKQO9aA6QKA+4oDmnbkfyaD60/ymqt16qN/sCWKs+43HZEfzZF++/8AO1Z23syptl5u5eH2LnU5qzjfbZshlmjuQCUkXQx8GX0c/SD91UbqDzvHU7BuVuSpPVPK8dS0bj7+280CJPKsU0ahWDnAbHIMCeXQc6mpV4uPHU1l/sypTqtwWYvs8zRdqO/EMkPkts4kLkcR16AD5IPeSajuKqa3UXdkbPqQqc7UWMaG17GdjtDbPO4wbkjSP2EzpP2lm+6s7aDjHL6yvty6VWqoR/y/dlJ2qfz/AP4pPelV5L9t4m3ov924/S/M6N2nbseV22tB8dbgsuPlL8pPuyPWPXVq4p78c9ZotkXrt626/Vlr5M4R5QWKajnThRnuA6D6K1yXE7FbsU8dZ+i9/j+brr6o1s6vs2cLs781T7znvYWfjrn9xf5mqtaLizecoZZhDvZru2hvy5fql95ry69cn2FLFu+9nVtgbMhNtATDESYkJJRfmrz6VbhFbq4HNV69TnZLeer6/ibtFwMAAAdwqQq5yco7eD/Y/wC9/wBGqd31HScnpYdTw8yz9nMCy7KiSRQyOGDKehGTyqais00ma7ac3G8lKOqOWbatZdj7QzEThTrjJ+Uh+Q3j3qfbVKUXSnwOjoVobQtcT69fgzt1vtJbmz4yejJEWx4eacj7DyrYKW9HJyLpOlX3JapnFOyzaUUF6HmdY04bDUxwMnGBVC3ajPLOt2vTnWttyCy8o7H/AMa2H63D/FV7nYdpy3o+59xmw2ZtmC5BMEqSheug5xnpmsoyUtCCtQqUsc5FrJwuyvEi220kjBUS7kLMegGp+da5cKuX2nYTUp7OUYrL3V9kdhG/Gz/1uL2/7Vf52Hacr6PufcZtNlbYguQWt5UkCnBKHOD66yjJS0IatGpSeJrBOrIiPhoCh7R25sm5PGuYeIYo3dXnt35pERxdBZcNgnJA8aAlbwHZZleS5gSSaBImLGEs2JGKwhcDJOpSMDpQC+n2ZeupuLcSSLItuFuIGDKzAuow4yFIBOenKgJt5tKxtyISnnWjRmOJIySHmEoj4YA5sQsmcdBnPKgMV1t6xjia9kQpokw5aJuIsigpzXGrIVjzHyST0oCVtWKygtleWKPydHWUYTKqzMCJsAchlslu7rQEHaibMm8ou54I5DZkrJM0WSDGASFOPO09OXfkdQaAnbTmtLcQhodTSSGWGOOPUxkOWklUDofOJLcvS59aA0dvPsmNNUFqGNyGZ44bdi+Im8/WgGVw/LTy5jGM0BON3suO5tpwkQuL8ExTLHzb0RqZsebnUoycZJxQG12XFamQpDGoexHBGExoDKraFPzcaelAbkUB9oCu767qrtGFYmcxlG1q4GeeCCCMjIwfEVHUpqawy3Z3crae8lkm7sbDSyt0gQlgmfOPUknJPq5msoQUVhEdzXlXqOpLrNrWRAR72zSZGjkUOjjBVuhrxpNYZlCcoSUovDOd7T7HYHbMM8kQPyWUOB6hzB9pNV3bR6jc09uVUvxxT+hK2J2TWsLB5ne4I+SwCr9qjJP2mvY20U8swr7ZrVFuxWPudARMDA5Adw91WDT68WU257PIn2gL0yt6Qk4WBjUMYOrPTkDjH21C6Kc942UdpTjb8xjxLpUxrTn+0eyu3luuOJGRC2toQowTnJAbPmg+GD15Yqu7eO9k21Pa9WFLcxl9pc9rbOW4hkhfOmVSpI68+8VPJZWDW0qjpzU1qjQ7j7kps3iFZDK8uAWKhcBc4AAJ8etR0qSgW72/ldYysYMG+m4Ee0ZY5DK0TIuk6VB1DOR1PI8zz515UoqbyZWe0Z20XFLOS22tuI0VF5KihQPUBgfdUqWFg18pOTcn1mWvTwq+/G5qbSSMNIY2iJKuBq9LGoEZHzR391R1aami7ZXsrWTaWUzb7B2StrBHAhJWMYyep8SceusoRUVhFevWlWqOpLVms303Qj2jGqu3DeM5SQDJGeoI5ZBwO/urGpSU1xJ7O9naybjxT1RM3a2AlnarbKxdVzlm79RJbl3Dn0r2EFGO6R3NzKvVdV8GU2TsctiTieYAnkPMOPVnFQu2j2myW26yWHFfU8f0NW/6xN7E/CnRY9p76cre6vqWXc3cmLZxkMbu7S4BL45Bc4AAA8akp0lDQo3l9O5wpJJI0+2Oym2nmkm4sqGVixVdJGScsRkZ686wlbxbyWqO2K1OChhPBC/oat/1ib2J+FY9Fj2kvp2r7q+paNzNzotnCThu7mYrqZ8fJ1aQAB+0fbU1OkoaFC8vp3TTksYLLUhSFAUe07PIxZywuxM0sUkQlLOwQSkk6FY4UejkKBnSPCgMF5ubdXCXDTPb8WdIIwqcTRpgZmOonDedqxgdMdTQHy23JuYwWja2R/KUnWFRJwxoRkYkklyzZGe4aBjvyBIn3TupLhrtpYFnDQvGFVymYluUZWyQ2krcHBB5EfYQM20t1bq74HlN0FETSSN5OoGC66I0XWGBUI0gJbmdXdQG42LsZo7JbWZll0RmLUc+cuCqage/TjIoDWx7pMux/g8Mgc25iLgHTqI5vjr150B4l2NfNJBOWteNah0RRxdDpKED6ifOVwY0IIz3gjnkAR7PdK6t38ogmgNxIJBMJEfQeJIZFKYbUNJJHPOodcUBh25uLcXTO73rCQQxxxMiKAXjYyGSQFTgGUKwCnlp6mgNtY7Ku4bqaVWtzFcuruG4mpdKKrBccj6PLNAWegFAKAUAoBQCgFAKAUAoBQCgFAKAUAoBQCgFAKAUAoBQCgFAKAUAoBQCgFAKAUAoBQCgFAKAUAoBQCgFAKAUAoBQCgFAKAUAoBQCgFAKAUAoBQCgFAKAUAoBQCgFAKAUAoBQCgFAKAUAoBQCgFAKAUB//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E"/>
          </a:p>
        </p:txBody>
      </p:sp>
      <p:pic>
        <p:nvPicPr>
          <p:cNvPr id="11291" name="Picture 44" descr="índic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59600" y="2636838"/>
            <a:ext cx="21844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073604"/>
      </p:ext>
    </p:extLst>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395536" y="612776"/>
            <a:ext cx="8229600" cy="512762"/>
          </a:xfrm>
        </p:spPr>
        <p:txBody>
          <a:bodyPr/>
          <a:lstStyle/>
          <a:p>
            <a:r>
              <a:rPr lang="es-ES" altLang="es-ES" sz="3200" b="1" dirty="0" smtClean="0">
                <a:solidFill>
                  <a:srgbClr val="003399"/>
                </a:solidFill>
                <a:latin typeface="Calibri" pitchFamily="34" charset="0"/>
              </a:rPr>
              <a:t>Evaluaciones de impacto </a:t>
            </a:r>
            <a:r>
              <a:rPr lang="es-ES" altLang="es-ES" sz="3200" b="1" dirty="0" err="1" smtClean="0">
                <a:solidFill>
                  <a:srgbClr val="003399"/>
                </a:solidFill>
                <a:latin typeface="Calibri" pitchFamily="34" charset="0"/>
              </a:rPr>
              <a:t>PpR</a:t>
            </a:r>
            <a:endParaRPr lang="es-ES" altLang="es-ES" sz="3200" b="1" dirty="0" smtClean="0">
              <a:solidFill>
                <a:srgbClr val="003399"/>
              </a:solidFill>
              <a:latin typeface="Calibri" pitchFamily="34" charset="0"/>
            </a:endParaRPr>
          </a:p>
        </p:txBody>
      </p:sp>
      <p:sp>
        <p:nvSpPr>
          <p:cNvPr id="12291" name="Marcador de número de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cs typeface="Arial" charset="0"/>
              </a:defRPr>
            </a:lvl1pPr>
            <a:lvl2pPr marL="742950" indent="-285750">
              <a:defRPr sz="1700">
                <a:solidFill>
                  <a:schemeClr val="tx1"/>
                </a:solidFill>
                <a:latin typeface="Arial" charset="0"/>
                <a:cs typeface="Arial" charset="0"/>
              </a:defRPr>
            </a:lvl2pPr>
            <a:lvl3pPr marL="1143000" indent="-228600">
              <a:defRPr sz="1700">
                <a:solidFill>
                  <a:schemeClr val="tx1"/>
                </a:solidFill>
                <a:latin typeface="Arial" charset="0"/>
                <a:cs typeface="Arial" charset="0"/>
              </a:defRPr>
            </a:lvl3pPr>
            <a:lvl4pPr marL="1600200" indent="-228600">
              <a:defRPr sz="1700">
                <a:solidFill>
                  <a:schemeClr val="tx1"/>
                </a:solidFill>
                <a:latin typeface="Arial" charset="0"/>
                <a:cs typeface="Arial" charset="0"/>
              </a:defRPr>
            </a:lvl4pPr>
            <a:lvl5pPr marL="2057400" indent="-22860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fld id="{C36CE2C9-5D0F-4C97-B74B-9C153576FEFC}" type="slidenum">
              <a:rPr lang="es-ES" altLang="en-US" sz="1400">
                <a:solidFill>
                  <a:schemeClr val="bg1"/>
                </a:solidFill>
              </a:rPr>
              <a:pPr/>
              <a:t>14</a:t>
            </a:fld>
            <a:endParaRPr lang="es-ES" altLang="en-US" sz="1400">
              <a:solidFill>
                <a:schemeClr val="bg1"/>
              </a:solidFill>
            </a:endParaRPr>
          </a:p>
        </p:txBody>
      </p:sp>
      <p:sp>
        <p:nvSpPr>
          <p:cNvPr id="12292" name="AutoShape 25"/>
          <p:cNvSpPr>
            <a:spLocks noChangeArrowheads="1"/>
          </p:cNvSpPr>
          <p:nvPr/>
        </p:nvSpPr>
        <p:spPr bwMode="auto">
          <a:xfrm>
            <a:off x="539750" y="2874963"/>
            <a:ext cx="1836738" cy="971550"/>
          </a:xfrm>
          <a:prstGeom prst="homePlate">
            <a:avLst>
              <a:gd name="adj" fmla="val 12665"/>
            </a:avLst>
          </a:prstGeom>
          <a:solidFill>
            <a:schemeClr val="bg1"/>
          </a:solidFill>
          <a:ln w="19050">
            <a:solidFill>
              <a:srgbClr val="808080"/>
            </a:solidFill>
            <a:miter lim="800000"/>
            <a:headEnd/>
            <a:tailEnd/>
          </a:ln>
          <a:effectLst>
            <a:outerShdw dist="35921" dir="2700000" algn="ctr" rotWithShape="0">
              <a:srgbClr val="DDDDDD"/>
            </a:outerShdw>
          </a:effectLst>
        </p:spPr>
        <p:txBody>
          <a:bodyPr anchor="ctr"/>
          <a:lstStyle/>
          <a:p>
            <a:pPr algn="ctr"/>
            <a:endParaRPr lang="es-ES_tradnl" altLang="es-ES" sz="1200" b="1">
              <a:latin typeface="Calibri" pitchFamily="34" charset="0"/>
            </a:endParaRPr>
          </a:p>
          <a:p>
            <a:pPr algn="ctr"/>
            <a:r>
              <a:rPr lang="es-ES_tradnl" altLang="es-ES" sz="1200" b="1">
                <a:latin typeface="Calibri" pitchFamily="34" charset="0"/>
              </a:rPr>
              <a:t>Piloto Retén Franco</a:t>
            </a:r>
          </a:p>
          <a:p>
            <a:pPr algn="ctr"/>
            <a:endParaRPr lang="es-ES_tradnl" altLang="es-ES" sz="1200" b="1">
              <a:latin typeface="Calibri" pitchFamily="34" charset="0"/>
            </a:endParaRPr>
          </a:p>
          <a:p>
            <a:pPr algn="ctr"/>
            <a:r>
              <a:rPr lang="es-ES_tradnl" altLang="es-ES" sz="1200" i="1">
                <a:latin typeface="Calibri" pitchFamily="34" charset="0"/>
              </a:rPr>
              <a:t>Sector: Interior</a:t>
            </a:r>
            <a:endParaRPr lang="es-ES_tradnl" altLang="es-ES" sz="1400" i="1">
              <a:latin typeface="Calibri" pitchFamily="34" charset="0"/>
            </a:endParaRPr>
          </a:p>
          <a:p>
            <a:pPr algn="ctr"/>
            <a:endParaRPr lang="es-ES_tradnl" altLang="es-ES" sz="1200" b="1"/>
          </a:p>
        </p:txBody>
      </p:sp>
      <p:sp>
        <p:nvSpPr>
          <p:cNvPr id="10246" name="Rectangle 33"/>
          <p:cNvSpPr>
            <a:spLocks noChangeArrowheads="1"/>
          </p:cNvSpPr>
          <p:nvPr/>
        </p:nvSpPr>
        <p:spPr bwMode="gray">
          <a:xfrm>
            <a:off x="539750" y="1125538"/>
            <a:ext cx="3592513" cy="563562"/>
          </a:xfrm>
          <a:prstGeom prst="rect">
            <a:avLst/>
          </a:prstGeom>
          <a:solidFill>
            <a:schemeClr val="bg1">
              <a:lumMod val="50000"/>
            </a:schemeClr>
          </a:solidFill>
          <a:ln w="19050" algn="ctr">
            <a:solidFill>
              <a:schemeClr val="bg1"/>
            </a:solidFill>
            <a:miter lim="800000"/>
            <a:headEnd/>
            <a:tailEnd/>
          </a:ln>
          <a:effectLst>
            <a:outerShdw dist="35921" dir="2700000" algn="ctr" rotWithShape="0">
              <a:srgbClr val="DDDDDD"/>
            </a:outerShdw>
          </a:effectLst>
        </p:spPr>
        <p:txBody>
          <a:bodyPr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ctr">
              <a:defRPr/>
            </a:pPr>
            <a:r>
              <a:rPr lang="es-ES_tradnl" altLang="es-ES" sz="1400" b="1" dirty="0" smtClean="0">
                <a:solidFill>
                  <a:schemeClr val="bg1"/>
                </a:solidFill>
                <a:latin typeface="Calibri" panose="020F0502020204030204" pitchFamily="34" charset="0"/>
              </a:rPr>
              <a:t>Intervención evaluada</a:t>
            </a:r>
            <a:endParaRPr lang="es-ES_tradnl" altLang="es-ES" sz="1200" b="1" dirty="0" smtClean="0">
              <a:solidFill>
                <a:schemeClr val="bg1"/>
              </a:solidFill>
              <a:latin typeface="Calibri" panose="020F0502020204030204" pitchFamily="34" charset="0"/>
            </a:endParaRPr>
          </a:p>
        </p:txBody>
      </p:sp>
      <p:sp>
        <p:nvSpPr>
          <p:cNvPr id="12294" name="AutoShape 45"/>
          <p:cNvSpPr>
            <a:spLocks noChangeArrowheads="1"/>
          </p:cNvSpPr>
          <p:nvPr/>
        </p:nvSpPr>
        <p:spPr bwMode="auto">
          <a:xfrm>
            <a:off x="539750" y="1804988"/>
            <a:ext cx="1836738" cy="971550"/>
          </a:xfrm>
          <a:prstGeom prst="homePlate">
            <a:avLst>
              <a:gd name="adj" fmla="val 14406"/>
            </a:avLst>
          </a:prstGeom>
          <a:solidFill>
            <a:schemeClr val="bg1"/>
          </a:solidFill>
          <a:ln w="19050">
            <a:solidFill>
              <a:srgbClr val="808080"/>
            </a:solidFill>
            <a:miter lim="800000"/>
            <a:headEnd/>
            <a:tailEnd/>
          </a:ln>
          <a:effectLst>
            <a:outerShdw dist="35921" dir="2700000" algn="ctr" rotWithShape="0">
              <a:srgbClr val="DDDDDD"/>
            </a:outerShdw>
          </a:effectLst>
        </p:spPr>
        <p:txBody>
          <a:bodyPr anchor="ctr"/>
          <a:lstStyle/>
          <a:p>
            <a:pPr algn="ctr"/>
            <a:r>
              <a:rPr lang="es-ES_tradnl" altLang="es-ES" sz="1200" b="1">
                <a:latin typeface="Calibri" pitchFamily="34" charset="0"/>
              </a:rPr>
              <a:t>Programa Articulado Nutricional</a:t>
            </a:r>
          </a:p>
          <a:p>
            <a:pPr algn="ctr"/>
            <a:r>
              <a:rPr lang="es-ES_tradnl" altLang="es-ES" sz="1200" b="1">
                <a:latin typeface="Calibri" pitchFamily="34" charset="0"/>
              </a:rPr>
              <a:t/>
            </a:r>
            <a:br>
              <a:rPr lang="es-ES_tradnl" altLang="es-ES" sz="1200" b="1">
                <a:latin typeface="Calibri" pitchFamily="34" charset="0"/>
              </a:rPr>
            </a:br>
            <a:r>
              <a:rPr lang="es-ES_tradnl" altLang="es-ES" sz="1100" i="1">
                <a:latin typeface="Calibri" pitchFamily="34" charset="0"/>
              </a:rPr>
              <a:t>Sector: Salud</a:t>
            </a:r>
            <a:endParaRPr lang="es-ES_tradnl" altLang="es-ES" sz="1200" i="1">
              <a:latin typeface="Calibri" pitchFamily="34" charset="0"/>
            </a:endParaRPr>
          </a:p>
        </p:txBody>
      </p:sp>
      <p:sp>
        <p:nvSpPr>
          <p:cNvPr id="12295" name="AutoShape 25"/>
          <p:cNvSpPr>
            <a:spLocks noChangeArrowheads="1"/>
          </p:cNvSpPr>
          <p:nvPr/>
        </p:nvSpPr>
        <p:spPr bwMode="auto">
          <a:xfrm>
            <a:off x="539750" y="3943350"/>
            <a:ext cx="1836738" cy="973138"/>
          </a:xfrm>
          <a:prstGeom prst="homePlate">
            <a:avLst>
              <a:gd name="adj" fmla="val 14130"/>
            </a:avLst>
          </a:prstGeom>
          <a:solidFill>
            <a:schemeClr val="bg1"/>
          </a:solidFill>
          <a:ln w="19050">
            <a:solidFill>
              <a:srgbClr val="808080"/>
            </a:solidFill>
            <a:miter lim="800000"/>
            <a:headEnd/>
            <a:tailEnd/>
          </a:ln>
          <a:effectLst>
            <a:outerShdw dist="35921" dir="2700000" algn="ctr" rotWithShape="0">
              <a:srgbClr val="DDDDDD"/>
            </a:outerShdw>
          </a:effectLst>
        </p:spPr>
        <p:txBody>
          <a:bodyPr anchor="ctr"/>
          <a:lstStyle/>
          <a:p>
            <a:pPr algn="ctr"/>
            <a:r>
              <a:rPr lang="es-ES_tradnl" altLang="es-ES" sz="1200" b="1">
                <a:latin typeface="Calibri" pitchFamily="34" charset="0"/>
              </a:rPr>
              <a:t>Construyendo Perú</a:t>
            </a:r>
          </a:p>
          <a:p>
            <a:pPr algn="ctr"/>
            <a:endParaRPr lang="es-ES_tradnl" altLang="es-ES" sz="1200" b="1">
              <a:latin typeface="Calibri" pitchFamily="34" charset="0"/>
            </a:endParaRPr>
          </a:p>
          <a:p>
            <a:pPr algn="ctr"/>
            <a:r>
              <a:rPr lang="es-ES_tradnl" altLang="es-ES" sz="1100" i="1">
                <a:latin typeface="Calibri" pitchFamily="34" charset="0"/>
              </a:rPr>
              <a:t>Sector: Trabajo</a:t>
            </a:r>
          </a:p>
        </p:txBody>
      </p:sp>
      <p:sp>
        <p:nvSpPr>
          <p:cNvPr id="12296" name="AutoShape 25"/>
          <p:cNvSpPr>
            <a:spLocks noChangeArrowheads="1"/>
          </p:cNvSpPr>
          <p:nvPr/>
        </p:nvSpPr>
        <p:spPr bwMode="auto">
          <a:xfrm>
            <a:off x="539750" y="5013325"/>
            <a:ext cx="1836738" cy="973138"/>
          </a:xfrm>
          <a:prstGeom prst="homePlate">
            <a:avLst>
              <a:gd name="adj" fmla="val 12653"/>
            </a:avLst>
          </a:prstGeom>
          <a:solidFill>
            <a:schemeClr val="bg1"/>
          </a:solidFill>
          <a:ln w="19050">
            <a:solidFill>
              <a:srgbClr val="808080"/>
            </a:solidFill>
            <a:miter lim="800000"/>
            <a:headEnd/>
            <a:tailEnd/>
          </a:ln>
          <a:effectLst>
            <a:outerShdw dist="35921" dir="2700000" algn="ctr" rotWithShape="0">
              <a:srgbClr val="DDDDDD"/>
            </a:outerShdw>
          </a:effectLst>
        </p:spPr>
        <p:txBody>
          <a:bodyPr anchor="ctr"/>
          <a:lstStyle/>
          <a:p>
            <a:pPr algn="ctr"/>
            <a:r>
              <a:rPr lang="es-ES_tradnl" altLang="es-ES" sz="1200" b="1">
                <a:latin typeface="Calibri" pitchFamily="34" charset="0"/>
              </a:rPr>
              <a:t>Acompañamiento Pedagógico</a:t>
            </a:r>
          </a:p>
          <a:p>
            <a:pPr algn="ctr"/>
            <a:endParaRPr lang="es-ES_tradnl" altLang="es-ES" sz="1200" b="1">
              <a:latin typeface="Calibri" pitchFamily="34" charset="0"/>
            </a:endParaRPr>
          </a:p>
          <a:p>
            <a:pPr algn="ctr"/>
            <a:r>
              <a:rPr lang="es-ES_tradnl" altLang="es-ES" sz="1100" i="1">
                <a:latin typeface="Calibri" pitchFamily="34" charset="0"/>
              </a:rPr>
              <a:t>Sector: Educación</a:t>
            </a:r>
          </a:p>
        </p:txBody>
      </p:sp>
      <p:sp>
        <p:nvSpPr>
          <p:cNvPr id="15369" name="Rectangle 51"/>
          <p:cNvSpPr>
            <a:spLocks noChangeArrowheads="1"/>
          </p:cNvSpPr>
          <p:nvPr/>
        </p:nvSpPr>
        <p:spPr bwMode="auto">
          <a:xfrm>
            <a:off x="6694488" y="2882900"/>
            <a:ext cx="2089150" cy="942975"/>
          </a:xfrm>
          <a:prstGeom prst="rect">
            <a:avLst/>
          </a:prstGeom>
          <a:solidFill>
            <a:schemeClr val="bg1">
              <a:lumMod val="95000"/>
            </a:schemeClr>
          </a:solidFill>
          <a:ln w="12700">
            <a:solidFill>
              <a:schemeClr val="bg1">
                <a:lumMod val="65000"/>
              </a:schemeClr>
            </a:solidFill>
            <a:prstDash val="sysDot"/>
            <a:miter lim="800000"/>
            <a:headEnd/>
            <a:tailEnd/>
          </a:ln>
          <a:effectLst>
            <a:outerShdw dist="35921" dir="2700000" algn="ctr" rotWithShape="0">
              <a:srgbClr val="DDDDDD"/>
            </a:outerShdw>
          </a:effectLst>
        </p:spPr>
        <p:txBody>
          <a:bodyPr tIns="10800" rIns="72000" bIns="10800" anchor="ctr"/>
          <a:lstStyle>
            <a:lvl1pPr marL="88900" indent="-88900">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marL="0" indent="0" algn="just">
              <a:lnSpc>
                <a:spcPct val="95000"/>
              </a:lnSpc>
              <a:buClr>
                <a:srgbClr val="CC0000"/>
              </a:buClr>
              <a:buSzPct val="120000"/>
              <a:defRPr/>
            </a:pPr>
            <a:r>
              <a:rPr lang="es-ES" sz="1250" b="1" dirty="0" smtClean="0">
                <a:latin typeface="Calibri" panose="020F0502020204030204" pitchFamily="34" charset="0"/>
              </a:rPr>
              <a:t>El Programa no fue expandido. Implicó un ahorro de S/. 1,384 </a:t>
            </a:r>
            <a:r>
              <a:rPr lang="es-ES" sz="1250" b="1" dirty="0" err="1" smtClean="0">
                <a:latin typeface="Calibri" panose="020F0502020204030204" pitchFamily="34" charset="0"/>
              </a:rPr>
              <a:t>mill</a:t>
            </a:r>
            <a:r>
              <a:rPr lang="es-ES" sz="1250" b="1" dirty="0" smtClean="0">
                <a:latin typeface="Calibri" panose="020F0502020204030204" pitchFamily="34" charset="0"/>
              </a:rPr>
              <a:t>. </a:t>
            </a:r>
            <a:endParaRPr lang="es-ES_tradnl" altLang="es-ES" sz="1250" b="1" dirty="0" smtClean="0">
              <a:latin typeface="Calibri" panose="020F0502020204030204" pitchFamily="34" charset="0"/>
            </a:endParaRPr>
          </a:p>
        </p:txBody>
      </p:sp>
      <p:sp>
        <p:nvSpPr>
          <p:cNvPr id="12298" name="Rectangle 53"/>
          <p:cNvSpPr>
            <a:spLocks noChangeArrowheads="1"/>
          </p:cNvSpPr>
          <p:nvPr/>
        </p:nvSpPr>
        <p:spPr bwMode="gray">
          <a:xfrm>
            <a:off x="6694488" y="1233488"/>
            <a:ext cx="2089150" cy="468312"/>
          </a:xfrm>
          <a:prstGeom prst="rect">
            <a:avLst/>
          </a:prstGeom>
          <a:solidFill>
            <a:srgbClr val="003399"/>
          </a:solidFill>
          <a:ln w="19050" algn="ctr">
            <a:solidFill>
              <a:schemeClr val="bg1"/>
            </a:solidFill>
            <a:miter lim="800000"/>
            <a:headEnd/>
            <a:tailEnd/>
          </a:ln>
          <a:effectLst>
            <a:outerShdw dist="35921" dir="2700000" algn="ctr" rotWithShape="0">
              <a:srgbClr val="DDDDDD"/>
            </a:outerShdw>
          </a:effectLst>
        </p:spPr>
        <p:txBody>
          <a:bodyPr anchor="ctr"/>
          <a:lstStyle/>
          <a:p>
            <a:pPr algn="ctr"/>
            <a:r>
              <a:rPr lang="es-ES_tradnl" altLang="es-ES" sz="1400" b="1">
                <a:solidFill>
                  <a:schemeClr val="bg1"/>
                </a:solidFill>
                <a:latin typeface="Calibri" pitchFamily="34" charset="0"/>
              </a:rPr>
              <a:t>Uso</a:t>
            </a:r>
          </a:p>
        </p:txBody>
      </p:sp>
      <p:sp>
        <p:nvSpPr>
          <p:cNvPr id="15371" name="Rectangle 54"/>
          <p:cNvSpPr>
            <a:spLocks noChangeArrowheads="1"/>
          </p:cNvSpPr>
          <p:nvPr/>
        </p:nvSpPr>
        <p:spPr bwMode="auto">
          <a:xfrm>
            <a:off x="6694488" y="1860550"/>
            <a:ext cx="2089150" cy="976313"/>
          </a:xfrm>
          <a:prstGeom prst="rect">
            <a:avLst/>
          </a:prstGeom>
          <a:solidFill>
            <a:schemeClr val="bg1">
              <a:lumMod val="95000"/>
            </a:schemeClr>
          </a:solidFill>
          <a:ln w="12700">
            <a:solidFill>
              <a:schemeClr val="bg1">
                <a:lumMod val="65000"/>
              </a:schemeClr>
            </a:solidFill>
            <a:prstDash val="sysDot"/>
            <a:miter lim="800000"/>
            <a:headEnd/>
            <a:tailEnd/>
          </a:ln>
          <a:effectLst>
            <a:outerShdw dist="35921" dir="2700000" algn="ctr" rotWithShape="0">
              <a:srgbClr val="DDDDDD"/>
            </a:outerShdw>
          </a:effectLst>
        </p:spPr>
        <p:txBody>
          <a:bodyPr tIns="10800" rIns="72000" bIns="10800" anchor="ctr"/>
          <a:lstStyle>
            <a:lvl1pPr marL="88900" indent="-88900">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marL="0" indent="0" algn="just">
              <a:lnSpc>
                <a:spcPct val="95000"/>
              </a:lnSpc>
              <a:buClr>
                <a:srgbClr val="CC0000"/>
              </a:buClr>
              <a:buSzPct val="120000"/>
              <a:defRPr/>
            </a:pPr>
            <a:r>
              <a:rPr lang="es-ES" sz="1250" b="1" dirty="0" smtClean="0">
                <a:latin typeface="Calibri" panose="020F0502020204030204" pitchFamily="34" charset="0"/>
              </a:rPr>
              <a:t>Los resultados permitieron validar la importante asignación de recursos al PP</a:t>
            </a:r>
            <a:endParaRPr lang="es-ES_tradnl" altLang="es-ES" sz="1250" b="1" dirty="0" smtClean="0">
              <a:latin typeface="Calibri" panose="020F0502020204030204" pitchFamily="34" charset="0"/>
            </a:endParaRPr>
          </a:p>
        </p:txBody>
      </p:sp>
      <p:sp>
        <p:nvSpPr>
          <p:cNvPr id="15372" name="Rectangle 51"/>
          <p:cNvSpPr>
            <a:spLocks noChangeArrowheads="1"/>
          </p:cNvSpPr>
          <p:nvPr/>
        </p:nvSpPr>
        <p:spPr bwMode="auto">
          <a:xfrm>
            <a:off x="6694488" y="3948113"/>
            <a:ext cx="2089150" cy="971550"/>
          </a:xfrm>
          <a:prstGeom prst="rect">
            <a:avLst/>
          </a:prstGeom>
          <a:solidFill>
            <a:schemeClr val="bg1">
              <a:lumMod val="95000"/>
            </a:schemeClr>
          </a:solidFill>
          <a:ln w="12700">
            <a:solidFill>
              <a:schemeClr val="bg1">
                <a:lumMod val="65000"/>
              </a:schemeClr>
            </a:solidFill>
            <a:prstDash val="sysDot"/>
            <a:miter lim="800000"/>
            <a:headEnd/>
            <a:tailEnd/>
          </a:ln>
          <a:effectLst>
            <a:outerShdw dist="35921" dir="2700000" algn="ctr" rotWithShape="0">
              <a:srgbClr val="DDDDDD"/>
            </a:outerShdw>
          </a:effectLst>
        </p:spPr>
        <p:txBody>
          <a:bodyPr tIns="10800" rIns="72000" bIns="10800" anchor="ctr"/>
          <a:lstStyle>
            <a:lvl1pPr marL="88900" indent="-88900">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marL="0" indent="0" algn="just">
              <a:lnSpc>
                <a:spcPct val="95000"/>
              </a:lnSpc>
              <a:buClr>
                <a:srgbClr val="CC0000"/>
              </a:buClr>
              <a:buSzPct val="120000"/>
              <a:defRPr/>
            </a:pPr>
            <a:r>
              <a:rPr lang="es-PE" sz="1250" b="1" dirty="0" smtClean="0">
                <a:latin typeface="Calibri" panose="020F0502020204030204" pitchFamily="34" charset="0"/>
              </a:rPr>
              <a:t>Se restringió la población </a:t>
            </a:r>
            <a:r>
              <a:rPr lang="es-PE" sz="1250" b="1" dirty="0">
                <a:latin typeface="Calibri" panose="020F0502020204030204" pitchFamily="34" charset="0"/>
              </a:rPr>
              <a:t>objetivo</a:t>
            </a:r>
            <a:r>
              <a:rPr lang="es-PE" sz="1250" b="1" dirty="0" smtClean="0">
                <a:latin typeface="Calibri" panose="020F0502020204030204" pitchFamily="34" charset="0"/>
              </a:rPr>
              <a:t> del PP  y los requerimientos presupuestales asociados</a:t>
            </a:r>
            <a:endParaRPr lang="es-ES_tradnl" altLang="es-ES" sz="1250" b="1" dirty="0" smtClean="0">
              <a:latin typeface="Calibri" panose="020F0502020204030204" pitchFamily="34" charset="0"/>
            </a:endParaRPr>
          </a:p>
        </p:txBody>
      </p:sp>
      <p:sp>
        <p:nvSpPr>
          <p:cNvPr id="19" name="Rectangle 51"/>
          <p:cNvSpPr>
            <a:spLocks noChangeArrowheads="1"/>
          </p:cNvSpPr>
          <p:nvPr/>
        </p:nvSpPr>
        <p:spPr bwMode="auto">
          <a:xfrm>
            <a:off x="6694488" y="5013325"/>
            <a:ext cx="2089150" cy="973138"/>
          </a:xfrm>
          <a:prstGeom prst="rect">
            <a:avLst/>
          </a:prstGeom>
          <a:solidFill>
            <a:schemeClr val="bg1">
              <a:lumMod val="95000"/>
            </a:schemeClr>
          </a:solidFill>
          <a:ln w="12700">
            <a:solidFill>
              <a:schemeClr val="bg1">
                <a:lumMod val="65000"/>
              </a:schemeClr>
            </a:solidFill>
            <a:prstDash val="sysDot"/>
            <a:miter lim="800000"/>
            <a:headEnd/>
            <a:tailEnd/>
          </a:ln>
          <a:effectLst>
            <a:outerShdw dist="35921" dir="2700000" algn="ctr" rotWithShape="0">
              <a:srgbClr val="DDDDDD"/>
            </a:outerShdw>
          </a:effectLst>
        </p:spPr>
        <p:txBody>
          <a:bodyPr tIns="10800" rIns="72000" bIns="10800" anchor="ctr"/>
          <a:lstStyle/>
          <a:p>
            <a:pPr algn="just">
              <a:lnSpc>
                <a:spcPct val="95000"/>
              </a:lnSpc>
              <a:buClr>
                <a:srgbClr val="CC0000"/>
              </a:buClr>
              <a:buSzPct val="120000"/>
              <a:defRPr/>
            </a:pPr>
            <a:r>
              <a:rPr lang="es-PE" sz="1250" b="1" dirty="0">
                <a:latin typeface="Calibri" panose="020F0502020204030204" pitchFamily="34" charset="0"/>
                <a:cs typeface="Arial" panose="020B0604020202020204" pitchFamily="34" charset="0"/>
              </a:rPr>
              <a:t>Se cambió la focalización de escuelas beneficiarias</a:t>
            </a:r>
            <a:endParaRPr lang="es-PE" sz="1250" b="1" dirty="0">
              <a:solidFill>
                <a:srgbClr val="000000"/>
              </a:solidFill>
              <a:latin typeface="Calibri" panose="020F0502020204030204" pitchFamily="34" charset="0"/>
              <a:cs typeface="Arial" panose="020B0604020202020204" pitchFamily="34" charset="0"/>
            </a:endParaRPr>
          </a:p>
        </p:txBody>
      </p:sp>
      <p:pic>
        <p:nvPicPr>
          <p:cNvPr id="12302" name="Picture 2" descr="http://www.regioncajamarca.gob.pe/sites/default/files/noticias/imagenes/imagesCAW7333L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8088" y="1816100"/>
            <a:ext cx="17303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4" descr="http://www.diariolaprimeraperu.com/online/images/2012/mayo/02/mnc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8088" y="2890838"/>
            <a:ext cx="17303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51"/>
          <p:cNvSpPr>
            <a:spLocks noChangeArrowheads="1"/>
          </p:cNvSpPr>
          <p:nvPr/>
        </p:nvSpPr>
        <p:spPr bwMode="auto">
          <a:xfrm>
            <a:off x="4284663" y="2874963"/>
            <a:ext cx="2233612" cy="950912"/>
          </a:xfrm>
          <a:prstGeom prst="rect">
            <a:avLst/>
          </a:prstGeom>
          <a:solidFill>
            <a:schemeClr val="bg1"/>
          </a:solidFill>
          <a:ln w="12700">
            <a:solidFill>
              <a:schemeClr val="bg1">
                <a:lumMod val="50000"/>
              </a:schemeClr>
            </a:solidFill>
            <a:prstDash val="sysDot"/>
            <a:miter lim="800000"/>
            <a:headEnd/>
            <a:tailEnd/>
          </a:ln>
          <a:effectLst>
            <a:outerShdw dist="35921" dir="2700000" algn="ctr" rotWithShape="0">
              <a:srgbClr val="DDDDDD"/>
            </a:outerShdw>
          </a:effectLst>
        </p:spPr>
        <p:txBody>
          <a:bodyPr tIns="10800" rIns="72000" bIns="10800" anchor="ctr"/>
          <a:lstStyle/>
          <a:p>
            <a:pPr algn="just">
              <a:lnSpc>
                <a:spcPct val="95000"/>
              </a:lnSpc>
              <a:buClr>
                <a:srgbClr val="CC0000"/>
              </a:buClr>
              <a:buSzPct val="120000"/>
              <a:defRPr/>
            </a:pPr>
            <a:endParaRPr lang="es-PE" sz="1100" dirty="0">
              <a:latin typeface="Arial" panose="020B0604020202020204" pitchFamily="34" charset="0"/>
              <a:cs typeface="Arial" panose="020B0604020202020204" pitchFamily="34" charset="0"/>
            </a:endParaRPr>
          </a:p>
          <a:p>
            <a:pPr algn="just">
              <a:lnSpc>
                <a:spcPct val="95000"/>
              </a:lnSpc>
              <a:buClr>
                <a:srgbClr val="CC0000"/>
              </a:buClr>
              <a:buSzPct val="120000"/>
              <a:defRPr/>
            </a:pPr>
            <a:endParaRPr lang="es-PE" sz="1100" dirty="0">
              <a:latin typeface="Calibri" panose="020F0502020204030204" pitchFamily="34" charset="0"/>
              <a:cs typeface="Arial" panose="020B0604020202020204" pitchFamily="34" charset="0"/>
            </a:endParaRPr>
          </a:p>
          <a:p>
            <a:pPr algn="just">
              <a:lnSpc>
                <a:spcPct val="95000"/>
              </a:lnSpc>
              <a:buClr>
                <a:srgbClr val="CC0000"/>
              </a:buClr>
              <a:buSzPct val="120000"/>
              <a:defRPr/>
            </a:pPr>
            <a:endParaRPr lang="es-PE" sz="1100" dirty="0">
              <a:latin typeface="Calibri" panose="020F0502020204030204" pitchFamily="34" charset="0"/>
              <a:cs typeface="Arial" panose="020B0604020202020204" pitchFamily="34" charset="0"/>
            </a:endParaRPr>
          </a:p>
          <a:p>
            <a:pPr algn="just">
              <a:lnSpc>
                <a:spcPct val="95000"/>
              </a:lnSpc>
              <a:buClr>
                <a:srgbClr val="CC0000"/>
              </a:buClr>
              <a:buSzPct val="120000"/>
              <a:defRPr/>
            </a:pPr>
            <a:r>
              <a:rPr lang="es-PE" sz="1100" dirty="0">
                <a:latin typeface="Calibri" panose="020F0502020204030204" pitchFamily="34" charset="0"/>
                <a:cs typeface="Arial" panose="020B0604020202020204" pitchFamily="34" charset="0"/>
              </a:rPr>
              <a:t>No se encontró evidencia  que el Piloto contribuya a la reducción de la victimización </a:t>
            </a:r>
            <a:endParaRPr lang="es-ES_tradnl" sz="1100" dirty="0">
              <a:latin typeface="Calibri" panose="020F0502020204030204" pitchFamily="34" charset="0"/>
              <a:cs typeface="Arial" panose="020B0604020202020204" pitchFamily="34" charset="0"/>
            </a:endParaRPr>
          </a:p>
          <a:p>
            <a:pPr marL="88900" indent="-88900" algn="just">
              <a:lnSpc>
                <a:spcPct val="95000"/>
              </a:lnSpc>
              <a:buClr>
                <a:srgbClr val="CC0000"/>
              </a:buClr>
              <a:buSzPct val="120000"/>
              <a:buFontTx/>
              <a:buChar char="•"/>
              <a:defRPr/>
            </a:pPr>
            <a:endParaRPr lang="es-ES_tradnl" sz="1100" dirty="0">
              <a:latin typeface="Arial" panose="020B0604020202020204" pitchFamily="34" charset="0"/>
              <a:cs typeface="Arial" panose="020B0604020202020204" pitchFamily="34" charset="0"/>
            </a:endParaRPr>
          </a:p>
          <a:p>
            <a:pPr algn="just">
              <a:lnSpc>
                <a:spcPct val="95000"/>
              </a:lnSpc>
              <a:buClr>
                <a:srgbClr val="CC0000"/>
              </a:buClr>
              <a:buSzPct val="120000"/>
              <a:defRPr/>
            </a:pPr>
            <a:endParaRPr lang="es-ES_tradnl" sz="1100" dirty="0">
              <a:latin typeface="Arial" panose="020B0604020202020204" pitchFamily="34" charset="0"/>
              <a:cs typeface="Arial" panose="020B0604020202020204" pitchFamily="34" charset="0"/>
            </a:endParaRPr>
          </a:p>
        </p:txBody>
      </p:sp>
      <p:sp>
        <p:nvSpPr>
          <p:cNvPr id="15378" name="Rectangle 54"/>
          <p:cNvSpPr>
            <a:spLocks noChangeArrowheads="1"/>
          </p:cNvSpPr>
          <p:nvPr/>
        </p:nvSpPr>
        <p:spPr bwMode="auto">
          <a:xfrm>
            <a:off x="4284663" y="1812925"/>
            <a:ext cx="2233612" cy="962025"/>
          </a:xfrm>
          <a:prstGeom prst="rect">
            <a:avLst/>
          </a:prstGeom>
          <a:solidFill>
            <a:schemeClr val="bg1"/>
          </a:solidFill>
          <a:ln w="12700">
            <a:solidFill>
              <a:schemeClr val="bg1">
                <a:lumMod val="50000"/>
              </a:schemeClr>
            </a:solidFill>
            <a:prstDash val="sysDot"/>
            <a:miter lim="800000"/>
            <a:headEnd/>
            <a:tailEnd/>
          </a:ln>
          <a:effectLst>
            <a:outerShdw dist="35921" dir="2700000" algn="ctr" rotWithShape="0">
              <a:srgbClr val="DDDDDD"/>
            </a:outerShdw>
          </a:effectLst>
        </p:spPr>
        <p:txBody>
          <a:bodyPr tIns="10800" rIns="72000" bIns="10800"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just" fontAlgn="ctr">
              <a:defRPr/>
            </a:pPr>
            <a:r>
              <a:rPr lang="es-PE" altLang="es-ES" sz="1100" dirty="0" smtClean="0">
                <a:latin typeface="Calibri" panose="020F0502020204030204" pitchFamily="34" charset="0"/>
              </a:rPr>
              <a:t>Impactos significativos en la reducción de la desnutrición crónica infantil</a:t>
            </a:r>
            <a:r>
              <a:rPr lang="es-PE" altLang="es-ES" sz="1100" dirty="0" smtClean="0"/>
              <a:t>. </a:t>
            </a:r>
            <a:endParaRPr lang="es-PE" altLang="es-ES" sz="1100" dirty="0" smtClean="0">
              <a:solidFill>
                <a:srgbClr val="000000"/>
              </a:solidFill>
            </a:endParaRPr>
          </a:p>
        </p:txBody>
      </p:sp>
      <p:sp>
        <p:nvSpPr>
          <p:cNvPr id="15379" name="Rectangle 51"/>
          <p:cNvSpPr>
            <a:spLocks noChangeArrowheads="1"/>
          </p:cNvSpPr>
          <p:nvPr/>
        </p:nvSpPr>
        <p:spPr bwMode="auto">
          <a:xfrm>
            <a:off x="4284663" y="3970338"/>
            <a:ext cx="2233612" cy="965200"/>
          </a:xfrm>
          <a:prstGeom prst="rect">
            <a:avLst/>
          </a:prstGeom>
          <a:solidFill>
            <a:schemeClr val="bg1"/>
          </a:solidFill>
          <a:ln w="12700">
            <a:solidFill>
              <a:schemeClr val="bg1">
                <a:lumMod val="50000"/>
              </a:schemeClr>
            </a:solidFill>
            <a:prstDash val="sysDot"/>
            <a:miter lim="800000"/>
            <a:headEnd/>
            <a:tailEnd/>
          </a:ln>
          <a:effectLst>
            <a:outerShdw dist="35921" dir="2700000" algn="ctr" rotWithShape="0">
              <a:srgbClr val="DDDDDD"/>
            </a:outerShdw>
          </a:effectLst>
        </p:spPr>
        <p:txBody>
          <a:bodyPr tIns="10800" rIns="72000" bIns="10800"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just">
              <a:lnSpc>
                <a:spcPct val="95000"/>
              </a:lnSpc>
              <a:buClr>
                <a:srgbClr val="CC0000"/>
              </a:buClr>
              <a:buSzPct val="120000"/>
              <a:defRPr/>
            </a:pPr>
            <a:r>
              <a:rPr lang="es-PE" altLang="es-ES" sz="1100" dirty="0" smtClean="0">
                <a:latin typeface="Calibri" panose="020F0502020204030204" pitchFamily="34" charset="0"/>
              </a:rPr>
              <a:t>Se encuentra evidencia de impactos de corto plazo sobre los ingresos que no se sostienen en el mediano plazo. </a:t>
            </a:r>
            <a:endParaRPr lang="es-ES_tradnl" altLang="es-ES" sz="1100" dirty="0" smtClean="0">
              <a:latin typeface="Calibri" panose="020F0502020204030204" pitchFamily="34" charset="0"/>
            </a:endParaRPr>
          </a:p>
        </p:txBody>
      </p:sp>
      <p:sp>
        <p:nvSpPr>
          <p:cNvPr id="26" name="Rectangle 51"/>
          <p:cNvSpPr>
            <a:spLocks noChangeArrowheads="1"/>
          </p:cNvSpPr>
          <p:nvPr/>
        </p:nvSpPr>
        <p:spPr bwMode="auto">
          <a:xfrm>
            <a:off x="4313238" y="5049838"/>
            <a:ext cx="2205037" cy="936625"/>
          </a:xfrm>
          <a:prstGeom prst="rect">
            <a:avLst/>
          </a:prstGeom>
          <a:solidFill>
            <a:schemeClr val="bg1"/>
          </a:solidFill>
          <a:ln w="12700">
            <a:solidFill>
              <a:schemeClr val="bg1">
                <a:lumMod val="50000"/>
              </a:schemeClr>
            </a:solidFill>
            <a:prstDash val="sysDot"/>
            <a:miter lim="800000"/>
            <a:headEnd/>
            <a:tailEnd/>
          </a:ln>
          <a:effectLst>
            <a:outerShdw dist="35921" dir="2700000" algn="ctr" rotWithShape="0">
              <a:srgbClr val="DDDDDD"/>
            </a:outerShdw>
          </a:effectLst>
        </p:spPr>
        <p:txBody>
          <a:bodyPr tIns="10800" rIns="72000" bIns="10800" anchor="ctr"/>
          <a:lstStyle/>
          <a:p>
            <a:pPr algn="just">
              <a:lnSpc>
                <a:spcPct val="95000"/>
              </a:lnSpc>
              <a:buClr>
                <a:srgbClr val="CC0000"/>
              </a:buClr>
              <a:buSzPct val="120000"/>
              <a:defRPr/>
            </a:pPr>
            <a:endParaRPr lang="es-PE" sz="1100" dirty="0">
              <a:latin typeface="Arial" panose="020B0604020202020204" pitchFamily="34" charset="0"/>
              <a:cs typeface="Arial" panose="020B0604020202020204" pitchFamily="34" charset="0"/>
            </a:endParaRPr>
          </a:p>
          <a:p>
            <a:pPr algn="just">
              <a:lnSpc>
                <a:spcPct val="95000"/>
              </a:lnSpc>
              <a:buClr>
                <a:srgbClr val="CC0000"/>
              </a:buClr>
              <a:buSzPct val="120000"/>
              <a:defRPr/>
            </a:pPr>
            <a:r>
              <a:rPr lang="es-PE" sz="1100" dirty="0">
                <a:latin typeface="Calibri" panose="020F0502020204030204" pitchFamily="34" charset="0"/>
                <a:cs typeface="Arial" panose="020B0604020202020204" pitchFamily="34" charset="0"/>
              </a:rPr>
              <a:t>Impactos positivos en el logro académico sólo en Comprensión lectora para escuelas </a:t>
            </a:r>
            <a:r>
              <a:rPr lang="es-PE" sz="1100" dirty="0" err="1">
                <a:latin typeface="Calibri" panose="020F0502020204030204" pitchFamily="34" charset="0"/>
                <a:cs typeface="Arial" panose="020B0604020202020204" pitchFamily="34" charset="0"/>
              </a:rPr>
              <a:t>polidocentes</a:t>
            </a:r>
            <a:r>
              <a:rPr lang="es-PE" sz="1100" dirty="0">
                <a:latin typeface="Calibri" panose="020F0502020204030204" pitchFamily="34" charset="0"/>
                <a:cs typeface="Arial" panose="020B0604020202020204" pitchFamily="34" charset="0"/>
              </a:rPr>
              <a:t> completas urbanas.</a:t>
            </a:r>
            <a:endParaRPr lang="es-PE" sz="1100" dirty="0">
              <a:solidFill>
                <a:srgbClr val="000000"/>
              </a:solidFill>
              <a:latin typeface="Calibri" panose="020F0502020204030204" pitchFamily="34" charset="0"/>
              <a:cs typeface="Arial" panose="020B0604020202020204" pitchFamily="34" charset="0"/>
            </a:endParaRPr>
          </a:p>
          <a:p>
            <a:pPr algn="just">
              <a:lnSpc>
                <a:spcPct val="95000"/>
              </a:lnSpc>
              <a:buClr>
                <a:srgbClr val="CC0000"/>
              </a:buClr>
              <a:buSzPct val="120000"/>
              <a:defRPr/>
            </a:pPr>
            <a:endParaRPr lang="es-ES_tradnl" sz="1100" dirty="0">
              <a:latin typeface="Arial" panose="020B0604020202020204" pitchFamily="34" charset="0"/>
              <a:cs typeface="Arial" panose="020B0604020202020204" pitchFamily="34" charset="0"/>
            </a:endParaRPr>
          </a:p>
        </p:txBody>
      </p:sp>
      <p:pic>
        <p:nvPicPr>
          <p:cNvPr id="12308" name="Picture 8" descr="http://www.costosperu.com/noticias/226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8088" y="3970338"/>
            <a:ext cx="173037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10" descr="http://www2.minedu.gob.pe/digesutp/formaciondeformadores/wp-content/uploads/2012/10/foto_taller_puno_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8088" y="5013325"/>
            <a:ext cx="173037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ángulo 32"/>
          <p:cNvSpPr/>
          <p:nvPr/>
        </p:nvSpPr>
        <p:spPr>
          <a:xfrm>
            <a:off x="6588125" y="1125538"/>
            <a:ext cx="2374900" cy="4967287"/>
          </a:xfrm>
          <a:prstGeom prst="rect">
            <a:avLst/>
          </a:prstGeom>
          <a:noFill/>
          <a:ln w="349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Flecha derecha 6"/>
          <p:cNvSpPr/>
          <p:nvPr/>
        </p:nvSpPr>
        <p:spPr>
          <a:xfrm>
            <a:off x="4367213" y="1031875"/>
            <a:ext cx="2241550" cy="865188"/>
          </a:xfrm>
          <a:prstGeom prst="rightArrow">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dirty="0">
                <a:latin typeface="Calibri" panose="020F0502020204030204" pitchFamily="34" charset="0"/>
              </a:rPr>
              <a:t>Resultados</a:t>
            </a:r>
          </a:p>
        </p:txBody>
      </p:sp>
      <p:pic>
        <p:nvPicPr>
          <p:cNvPr id="36" name="Picture 47" descr="MCj0383810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0588" y="265113"/>
            <a:ext cx="452437"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87504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http://tvperu.gob.pe/noticias/images/stories/politica/BECA182404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313" y="1992313"/>
            <a:ext cx="201771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Marcador de número de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cs typeface="Arial" charset="0"/>
              </a:defRPr>
            </a:lvl1pPr>
            <a:lvl2pPr marL="742950" indent="-285750">
              <a:defRPr sz="1700">
                <a:solidFill>
                  <a:schemeClr val="tx1"/>
                </a:solidFill>
                <a:latin typeface="Arial" charset="0"/>
                <a:cs typeface="Arial" charset="0"/>
              </a:defRPr>
            </a:lvl2pPr>
            <a:lvl3pPr marL="1143000" indent="-228600">
              <a:defRPr sz="1700">
                <a:solidFill>
                  <a:schemeClr val="tx1"/>
                </a:solidFill>
                <a:latin typeface="Arial" charset="0"/>
                <a:cs typeface="Arial" charset="0"/>
              </a:defRPr>
            </a:lvl3pPr>
            <a:lvl4pPr marL="1600200" indent="-228600">
              <a:defRPr sz="1700">
                <a:solidFill>
                  <a:schemeClr val="tx1"/>
                </a:solidFill>
                <a:latin typeface="Arial" charset="0"/>
                <a:cs typeface="Arial" charset="0"/>
              </a:defRPr>
            </a:lvl4pPr>
            <a:lvl5pPr marL="2057400" indent="-22860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fld id="{65E277BB-B94F-42A2-9D01-57B7628C6735}" type="slidenum">
              <a:rPr lang="es-ES" altLang="en-US" sz="1400">
                <a:solidFill>
                  <a:schemeClr val="bg1"/>
                </a:solidFill>
              </a:rPr>
              <a:pPr/>
              <a:t>15</a:t>
            </a:fld>
            <a:endParaRPr lang="es-ES" altLang="en-US" sz="1400">
              <a:solidFill>
                <a:schemeClr val="bg1"/>
              </a:solidFill>
            </a:endParaRPr>
          </a:p>
        </p:txBody>
      </p:sp>
      <p:sp>
        <p:nvSpPr>
          <p:cNvPr id="11267" name="Rectangle 56"/>
          <p:cNvSpPr>
            <a:spLocks noChangeArrowheads="1"/>
          </p:cNvSpPr>
          <p:nvPr/>
        </p:nvSpPr>
        <p:spPr bwMode="auto">
          <a:xfrm>
            <a:off x="4932363" y="1924050"/>
            <a:ext cx="3865562" cy="1436688"/>
          </a:xfrm>
          <a:prstGeom prst="rect">
            <a:avLst/>
          </a:prstGeom>
          <a:noFill/>
          <a:ln w="12700" cap="rnd">
            <a:solidFill>
              <a:srgbClr val="333333"/>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chemeClr val="bg2"/>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171450" indent="-171450" algn="just">
              <a:spcBef>
                <a:spcPct val="0"/>
              </a:spcBef>
              <a:buClr>
                <a:srgbClr val="C00000"/>
              </a:buClr>
              <a:buSzTx/>
              <a:buFont typeface="Arial" panose="020B0604020202020204" pitchFamily="34" charset="0"/>
              <a:buChar char="•"/>
              <a:defRPr/>
            </a:pPr>
            <a:r>
              <a:rPr lang="es-ES" altLang="es-ES" sz="1200" dirty="0" smtClean="0">
                <a:latin typeface="Calibri" panose="020F0502020204030204" pitchFamily="34" charset="0"/>
                <a:cs typeface="Arial" panose="020B0604020202020204" pitchFamily="34" charset="0"/>
              </a:rPr>
              <a:t>Informe de línea de base finalizado. </a:t>
            </a:r>
          </a:p>
          <a:p>
            <a:pPr marL="171450" indent="-171450" algn="just">
              <a:spcBef>
                <a:spcPct val="0"/>
              </a:spcBef>
              <a:buClr>
                <a:srgbClr val="C00000"/>
              </a:buClr>
              <a:buSzTx/>
              <a:buFont typeface="Arial" panose="020B0604020202020204" pitchFamily="34" charset="0"/>
              <a:buChar char="•"/>
              <a:defRPr/>
            </a:pPr>
            <a:r>
              <a:rPr lang="es-ES" altLang="es-ES" sz="1200" dirty="0" smtClean="0">
                <a:latin typeface="Calibri" panose="020F0502020204030204" pitchFamily="34" charset="0"/>
                <a:cs typeface="Arial" panose="020B0604020202020204" pitchFamily="34" charset="0"/>
              </a:rPr>
              <a:t>Primera medición de seguimiento en curso</a:t>
            </a:r>
          </a:p>
          <a:p>
            <a:pPr marL="171450" indent="-171450" algn="just">
              <a:spcBef>
                <a:spcPct val="0"/>
              </a:spcBef>
              <a:buClr>
                <a:srgbClr val="C00000"/>
              </a:buClr>
              <a:buSzTx/>
              <a:buFont typeface="Arial" panose="020B0604020202020204" pitchFamily="34" charset="0"/>
              <a:buChar char="•"/>
              <a:defRPr/>
            </a:pPr>
            <a:r>
              <a:rPr lang="es-ES" altLang="es-ES" sz="1100" dirty="0" smtClean="0">
                <a:latin typeface="Calibri" panose="020F0502020204030204" pitchFamily="34" charset="0"/>
                <a:cs typeface="Arial" panose="020B0604020202020204" pitchFamily="34" charset="0"/>
              </a:rPr>
              <a:t> Medirá impacto en </a:t>
            </a:r>
            <a:r>
              <a:rPr lang="es-ES" sz="1200" dirty="0" smtClean="0">
                <a:latin typeface="Calibri" panose="020F0502020204030204" pitchFamily="34" charset="0"/>
                <a:cs typeface="Arial" panose="020B0604020202020204" pitchFamily="34" charset="0"/>
              </a:rPr>
              <a:t>Acceso </a:t>
            </a:r>
            <a:r>
              <a:rPr lang="es-ES" sz="1200" dirty="0">
                <a:latin typeface="Calibri" panose="020F0502020204030204" pitchFamily="34" charset="0"/>
                <a:cs typeface="Arial" panose="020B0604020202020204" pitchFamily="34" charset="0"/>
              </a:rPr>
              <a:t>a educación, atraso, deserción /culminación, </a:t>
            </a:r>
            <a:r>
              <a:rPr lang="es-ES" sz="1200" dirty="0" smtClean="0">
                <a:latin typeface="Calibri" panose="020F0502020204030204" pitchFamily="34" charset="0"/>
                <a:cs typeface="Arial" panose="020B0604020202020204" pitchFamily="34" charset="0"/>
              </a:rPr>
              <a:t>rendimiento, empleabilidad</a:t>
            </a:r>
            <a:r>
              <a:rPr lang="es-ES" sz="1050" dirty="0" smtClean="0">
                <a:latin typeface="Calibri" panose="020F0502020204030204" pitchFamily="34" charset="0"/>
                <a:cs typeface="Arial" panose="020B0604020202020204" pitchFamily="34" charset="0"/>
              </a:rPr>
              <a:t>/ ingresos</a:t>
            </a:r>
          </a:p>
          <a:p>
            <a:pPr marL="171450" indent="-171450" algn="just">
              <a:spcBef>
                <a:spcPct val="0"/>
              </a:spcBef>
              <a:buClr>
                <a:srgbClr val="C00000"/>
              </a:buClr>
              <a:buSzTx/>
              <a:buFont typeface="Arial" panose="020B0604020202020204" pitchFamily="34" charset="0"/>
              <a:buChar char="•"/>
              <a:defRPr/>
            </a:pPr>
            <a:r>
              <a:rPr lang="es-ES" altLang="es-ES" sz="1200" dirty="0" smtClean="0">
                <a:latin typeface="Calibri" panose="020F0502020204030204" pitchFamily="34" charset="0"/>
                <a:cs typeface="Arial" panose="020B0604020202020204" pitchFamily="34" charset="0"/>
              </a:rPr>
              <a:t>El presupuesto  actual de becas pregrado es 485 mil y se proyecta 627 en 2016 y 697 mil en 2017</a:t>
            </a:r>
            <a:endParaRPr lang="es-ES" sz="1100" dirty="0">
              <a:latin typeface="Calibri" panose="020F0502020204030204" pitchFamily="34" charset="0"/>
              <a:cs typeface="Arial" panose="020B0604020202020204" pitchFamily="34" charset="0"/>
            </a:endParaRPr>
          </a:p>
          <a:p>
            <a:pPr marL="171450" indent="-171450" algn="just">
              <a:spcBef>
                <a:spcPct val="0"/>
              </a:spcBef>
              <a:buClr>
                <a:srgbClr val="C00000"/>
              </a:buClr>
              <a:buSzTx/>
              <a:buFont typeface="Arial" panose="020B0604020202020204" pitchFamily="34" charset="0"/>
              <a:buChar char="•"/>
              <a:defRPr/>
            </a:pPr>
            <a:endParaRPr lang="es-ES" altLang="es-ES" sz="1100" dirty="0">
              <a:latin typeface="+mn-lt"/>
              <a:cs typeface="Arial" panose="020B0604020202020204" pitchFamily="34" charset="0"/>
            </a:endParaRPr>
          </a:p>
        </p:txBody>
      </p:sp>
      <p:sp>
        <p:nvSpPr>
          <p:cNvPr id="19" name="AutoShape 60"/>
          <p:cNvSpPr>
            <a:spLocks noChangeArrowheads="1"/>
          </p:cNvSpPr>
          <p:nvPr/>
        </p:nvSpPr>
        <p:spPr bwMode="auto">
          <a:xfrm>
            <a:off x="323850" y="2065338"/>
            <a:ext cx="2232025" cy="1177925"/>
          </a:xfrm>
          <a:prstGeom prst="homePlate">
            <a:avLst>
              <a:gd name="adj" fmla="val 36763"/>
            </a:avLst>
          </a:prstGeom>
          <a:solidFill>
            <a:schemeClr val="bg1"/>
          </a:solidFill>
          <a:ln w="19050">
            <a:solidFill>
              <a:srgbClr val="808080"/>
            </a:solidFill>
            <a:miter lim="800000"/>
            <a:headEnd/>
            <a:tailEnd/>
          </a:ln>
          <a:effectLst>
            <a:outerShdw dist="35921" dir="2700000" algn="ctr" rotWithShape="0">
              <a:srgbClr val="DDDDDD"/>
            </a:outerShdw>
          </a:effectLst>
        </p:spPr>
        <p:txBody>
          <a:bodyPr lIns="54000" rIns="54000" anchor="ctr"/>
          <a:lstStyle/>
          <a:p>
            <a:pPr algn="ctr">
              <a:defRPr/>
            </a:pPr>
            <a:r>
              <a:rPr lang="es-MX" sz="1200" b="1" dirty="0">
                <a:latin typeface="Calibri" panose="020F0502020204030204" pitchFamily="34" charset="0"/>
                <a:cs typeface="Arial" panose="020B0604020202020204" pitchFamily="34" charset="0"/>
              </a:rPr>
              <a:t>Beca18 modalidad ordinaria (convocatoria 2013)</a:t>
            </a:r>
          </a:p>
          <a:p>
            <a:pPr algn="ctr">
              <a:defRPr/>
            </a:pPr>
            <a:endParaRPr lang="es-MX" sz="1050" b="1" dirty="0">
              <a:latin typeface="Calibri" panose="020F0502020204030204" pitchFamily="34" charset="0"/>
              <a:cs typeface="Arial" panose="020B0604020202020204" pitchFamily="34" charset="0"/>
            </a:endParaRPr>
          </a:p>
          <a:p>
            <a:pPr algn="ctr">
              <a:defRPr/>
            </a:pPr>
            <a:r>
              <a:rPr lang="es-MX" sz="1000" i="1" dirty="0">
                <a:latin typeface="Calibri" panose="020F0502020204030204" pitchFamily="34" charset="0"/>
                <a:cs typeface="Arial" panose="020B0604020202020204" pitchFamily="34" charset="0"/>
              </a:rPr>
              <a:t>Sector: Educación</a:t>
            </a:r>
          </a:p>
        </p:txBody>
      </p:sp>
      <p:sp>
        <p:nvSpPr>
          <p:cNvPr id="13318" name="Título 1"/>
          <p:cNvSpPr>
            <a:spLocks noGrp="1"/>
          </p:cNvSpPr>
          <p:nvPr>
            <p:ph type="title"/>
          </p:nvPr>
        </p:nvSpPr>
        <p:spPr/>
        <p:txBody>
          <a:bodyPr/>
          <a:lstStyle/>
          <a:p>
            <a:r>
              <a:rPr lang="es-ES" altLang="es-ES" sz="3000" b="1" smtClean="0">
                <a:solidFill>
                  <a:srgbClr val="003399"/>
                </a:solidFill>
                <a:latin typeface="Calibri" pitchFamily="34" charset="0"/>
              </a:rPr>
              <a:t>Evaluaciones de impacto PpR</a:t>
            </a:r>
          </a:p>
        </p:txBody>
      </p:sp>
      <p:sp>
        <p:nvSpPr>
          <p:cNvPr id="13319" name="Rectangle 33"/>
          <p:cNvSpPr>
            <a:spLocks noChangeArrowheads="1"/>
          </p:cNvSpPr>
          <p:nvPr/>
        </p:nvSpPr>
        <p:spPr bwMode="gray">
          <a:xfrm>
            <a:off x="323850" y="1447800"/>
            <a:ext cx="4319588" cy="396875"/>
          </a:xfrm>
          <a:prstGeom prst="rect">
            <a:avLst/>
          </a:prstGeom>
          <a:solidFill>
            <a:srgbClr val="336699"/>
          </a:solidFill>
          <a:ln w="19050" algn="ctr">
            <a:solidFill>
              <a:schemeClr val="bg1"/>
            </a:solidFill>
            <a:miter lim="800000"/>
            <a:headEnd/>
            <a:tailEnd/>
          </a:ln>
          <a:effectLst>
            <a:outerShdw dist="35921" dir="2700000" algn="ctr" rotWithShape="0">
              <a:srgbClr val="DDDDDD"/>
            </a:outerShdw>
          </a:effectLst>
        </p:spPr>
        <p:txBody>
          <a:bodyPr anchor="ctr"/>
          <a:lstStyle/>
          <a:p>
            <a:pPr algn="ctr"/>
            <a:r>
              <a:rPr lang="es-ES_tradnl" altLang="es-ES" sz="1400" b="1">
                <a:solidFill>
                  <a:schemeClr val="bg1"/>
                </a:solidFill>
                <a:latin typeface="Calibri" pitchFamily="34" charset="0"/>
              </a:rPr>
              <a:t>Intervención evaluada</a:t>
            </a:r>
          </a:p>
        </p:txBody>
      </p:sp>
      <p:sp>
        <p:nvSpPr>
          <p:cNvPr id="13320" name="Rectangle 53"/>
          <p:cNvSpPr>
            <a:spLocks noChangeArrowheads="1"/>
          </p:cNvSpPr>
          <p:nvPr/>
        </p:nvSpPr>
        <p:spPr bwMode="gray">
          <a:xfrm>
            <a:off x="5038725" y="1454150"/>
            <a:ext cx="3703638" cy="390525"/>
          </a:xfrm>
          <a:prstGeom prst="rect">
            <a:avLst/>
          </a:prstGeom>
          <a:solidFill>
            <a:srgbClr val="336699"/>
          </a:solidFill>
          <a:ln w="19050" algn="ctr">
            <a:solidFill>
              <a:schemeClr val="bg1"/>
            </a:solidFill>
            <a:miter lim="800000"/>
            <a:headEnd/>
            <a:tailEnd/>
          </a:ln>
          <a:effectLst>
            <a:outerShdw dist="35921" dir="2700000" algn="ctr" rotWithShape="0">
              <a:srgbClr val="DDDDDD"/>
            </a:outerShdw>
          </a:effectLst>
        </p:spPr>
        <p:txBody>
          <a:bodyPr anchor="ctr"/>
          <a:lstStyle/>
          <a:p>
            <a:pPr algn="ctr"/>
            <a:r>
              <a:rPr lang="es-ES_tradnl" altLang="es-ES" sz="1400" b="1">
                <a:solidFill>
                  <a:schemeClr val="bg1"/>
                </a:solidFill>
                <a:latin typeface="Calibri" pitchFamily="34" charset="0"/>
              </a:rPr>
              <a:t>Estado</a:t>
            </a:r>
          </a:p>
        </p:txBody>
      </p:sp>
      <p:sp>
        <p:nvSpPr>
          <p:cNvPr id="13321" name="6 Marcador de contenido"/>
          <p:cNvSpPr>
            <a:spLocks noGrp="1"/>
          </p:cNvSpPr>
          <p:nvPr>
            <p:ph idx="1"/>
          </p:nvPr>
        </p:nvSpPr>
        <p:spPr>
          <a:xfrm>
            <a:off x="317500" y="1041400"/>
            <a:ext cx="8240713" cy="427038"/>
          </a:xfrm>
        </p:spPr>
        <p:txBody>
          <a:bodyPr/>
          <a:lstStyle/>
          <a:p>
            <a:pPr marL="0" indent="0">
              <a:buFont typeface="Wingdings" pitchFamily="2" charset="2"/>
              <a:buNone/>
            </a:pPr>
            <a:r>
              <a:rPr lang="es-PE" altLang="es-ES" sz="1800" b="1" smtClean="0">
                <a:latin typeface="Calibri" pitchFamily="34" charset="0"/>
              </a:rPr>
              <a:t>Ejemplo de </a:t>
            </a:r>
            <a:r>
              <a:rPr lang="es-PE" altLang="es-ES" sz="1800" b="1" u="sng" smtClean="0">
                <a:latin typeface="Calibri" pitchFamily="34" charset="0"/>
              </a:rPr>
              <a:t>evaluaciones prospectivas</a:t>
            </a:r>
          </a:p>
        </p:txBody>
      </p:sp>
      <p:sp>
        <p:nvSpPr>
          <p:cNvPr id="2" name="Rectángulo 1"/>
          <p:cNvSpPr/>
          <p:nvPr/>
        </p:nvSpPr>
        <p:spPr>
          <a:xfrm>
            <a:off x="576263" y="3497263"/>
            <a:ext cx="3816350" cy="2892425"/>
          </a:xfrm>
          <a:prstGeom prst="rect">
            <a:avLst/>
          </a:prstGeom>
        </p:spPr>
        <p:txBody>
          <a:bodyPr>
            <a:spAutoFit/>
          </a:bodyPr>
          <a:lstStyle/>
          <a:p>
            <a:pPr eaLnBrk="1" hangingPunct="1">
              <a:buClr>
                <a:srgbClr val="CC0000"/>
              </a:buClr>
              <a:tabLst>
                <a:tab pos="449263" algn="l"/>
              </a:tabLst>
              <a:defRPr/>
            </a:pPr>
            <a:endParaRPr lang="es-MX" sz="1300" dirty="0">
              <a:latin typeface="Arial" panose="020B0604020202020204" pitchFamily="34" charset="0"/>
              <a:cs typeface="Arial" panose="020B0604020202020204" pitchFamily="34" charset="0"/>
            </a:endParaRPr>
          </a:p>
          <a:p>
            <a:pPr marL="285750" indent="-285750" eaLnBrk="1" hangingPunct="1">
              <a:buClr>
                <a:srgbClr val="CC0000"/>
              </a:buClr>
              <a:buFont typeface="Wingdings" panose="05000000000000000000" pitchFamily="2" charset="2"/>
              <a:buChar char="q"/>
              <a:tabLst>
                <a:tab pos="449263" algn="l"/>
              </a:tabLst>
              <a:defRPr/>
            </a:pPr>
            <a:r>
              <a:rPr lang="es-MX" sz="1300" dirty="0">
                <a:latin typeface="Calibri" panose="020F0502020204030204" pitchFamily="34" charset="0"/>
                <a:cs typeface="Arial" panose="020B0604020202020204" pitchFamily="34" charset="0"/>
              </a:rPr>
              <a:t>Dimensionar y valorar el impacto del programa       COSTO BENEFICIO</a:t>
            </a:r>
          </a:p>
          <a:p>
            <a:pPr marL="285750" indent="-285750" eaLnBrk="1" hangingPunct="1">
              <a:buClr>
                <a:srgbClr val="CC0000"/>
              </a:buClr>
              <a:buFont typeface="Wingdings" panose="05000000000000000000" pitchFamily="2" charset="2"/>
              <a:buChar char="q"/>
              <a:tabLst>
                <a:tab pos="449263" algn="l"/>
              </a:tabLst>
              <a:defRPr/>
            </a:pPr>
            <a:endParaRPr lang="es-MX" sz="1300" dirty="0">
              <a:latin typeface="Calibri" panose="020F0502020204030204" pitchFamily="34" charset="0"/>
              <a:cs typeface="Arial" panose="020B0604020202020204" pitchFamily="34" charset="0"/>
            </a:endParaRPr>
          </a:p>
          <a:p>
            <a:pPr marL="285750" indent="-285750" eaLnBrk="1" hangingPunct="1">
              <a:buClr>
                <a:srgbClr val="CC0000"/>
              </a:buClr>
              <a:buFont typeface="Wingdings" panose="05000000000000000000" pitchFamily="2" charset="2"/>
              <a:buChar char="q"/>
              <a:tabLst>
                <a:tab pos="449263" algn="l"/>
              </a:tabLst>
              <a:defRPr/>
            </a:pPr>
            <a:r>
              <a:rPr lang="es-MX" sz="1300" dirty="0">
                <a:latin typeface="Calibri" panose="020F0502020204030204" pitchFamily="34" charset="0"/>
                <a:cs typeface="Arial" panose="020B0604020202020204" pitchFamily="34" charset="0"/>
              </a:rPr>
              <a:t>Correlacionar impacto con distintos aspectos de la intervención (efectos heterogéneos)</a:t>
            </a:r>
          </a:p>
          <a:p>
            <a:pPr eaLnBrk="1" hangingPunct="1">
              <a:buClr>
                <a:srgbClr val="CC0000"/>
              </a:buClr>
              <a:tabLst>
                <a:tab pos="449263" algn="l"/>
              </a:tabLst>
              <a:defRPr/>
            </a:pPr>
            <a:r>
              <a:rPr lang="es-MX" sz="1300" dirty="0">
                <a:latin typeface="Calibri" panose="020F0502020204030204" pitchFamily="34" charset="0"/>
                <a:cs typeface="Arial" panose="020B0604020202020204" pitchFamily="34" charset="0"/>
              </a:rPr>
              <a:t>	</a:t>
            </a:r>
          </a:p>
          <a:p>
            <a:pPr marL="742950" lvl="1" indent="-285750">
              <a:buFont typeface="Wingdings" panose="05000000000000000000" pitchFamily="2" charset="2"/>
              <a:buChar char="ü"/>
              <a:defRPr/>
            </a:pPr>
            <a:r>
              <a:rPr lang="es-MX" sz="1300" dirty="0">
                <a:latin typeface="Calibri" panose="020F0502020204030204" pitchFamily="34" charset="0"/>
                <a:cs typeface="Arial" panose="020B0604020202020204" pitchFamily="34" charset="0"/>
              </a:rPr>
              <a:t>Por carreras</a:t>
            </a:r>
          </a:p>
          <a:p>
            <a:pPr marL="742950" lvl="1" indent="-285750">
              <a:buFont typeface="Wingdings" panose="05000000000000000000" pitchFamily="2" charset="2"/>
              <a:buChar char="ü"/>
              <a:defRPr/>
            </a:pPr>
            <a:r>
              <a:rPr lang="es-MX" sz="1300" dirty="0">
                <a:latin typeface="Calibri" panose="020F0502020204030204" pitchFamily="34" charset="0"/>
                <a:cs typeface="Arial" panose="020B0604020202020204" pitchFamily="34" charset="0"/>
              </a:rPr>
              <a:t>Por IES (universidades o IST)</a:t>
            </a:r>
          </a:p>
          <a:p>
            <a:pPr marL="742950" lvl="1" indent="-285750">
              <a:buFont typeface="Wingdings" panose="05000000000000000000" pitchFamily="2" charset="2"/>
              <a:buChar char="ü"/>
              <a:defRPr/>
            </a:pPr>
            <a:r>
              <a:rPr lang="es-ES" sz="1300" dirty="0">
                <a:latin typeface="Calibri" panose="020F0502020204030204" pitchFamily="34" charset="0"/>
                <a:cs typeface="Arial" panose="020B0604020202020204" pitchFamily="34" charset="0"/>
              </a:rPr>
              <a:t>Si recibió </a:t>
            </a:r>
            <a:r>
              <a:rPr lang="es-ES" sz="1300" u="sng" dirty="0">
                <a:latin typeface="Calibri" panose="020F0502020204030204" pitchFamily="34" charset="0"/>
                <a:cs typeface="Arial" panose="020B0604020202020204" pitchFamily="34" charset="0"/>
              </a:rPr>
              <a:t>tutoría</a:t>
            </a:r>
            <a:r>
              <a:rPr lang="es-ES" sz="1300" dirty="0">
                <a:latin typeface="Calibri" panose="020F0502020204030204" pitchFamily="34" charset="0"/>
                <a:cs typeface="Arial" panose="020B0604020202020204" pitchFamily="34" charset="0"/>
              </a:rPr>
              <a:t>s o </a:t>
            </a:r>
            <a:r>
              <a:rPr lang="es-ES" sz="1300" u="sng" dirty="0">
                <a:latin typeface="Calibri" panose="020F0502020204030204" pitchFamily="34" charset="0"/>
                <a:cs typeface="Arial" panose="020B0604020202020204" pitchFamily="34" charset="0"/>
              </a:rPr>
              <a:t>un ciclo de nivelación inicial</a:t>
            </a:r>
            <a:r>
              <a:rPr lang="es-ES" sz="1300" dirty="0">
                <a:latin typeface="Calibri" panose="020F0502020204030204" pitchFamily="34" charset="0"/>
                <a:cs typeface="Arial" panose="020B0604020202020204" pitchFamily="34" charset="0"/>
              </a:rPr>
              <a:t>?</a:t>
            </a:r>
          </a:p>
          <a:p>
            <a:pPr>
              <a:defRPr/>
            </a:pPr>
            <a:endParaRPr lang="es-ES" sz="1300" dirty="0">
              <a:latin typeface="Arial" panose="020B0604020202020204" pitchFamily="34" charset="0"/>
              <a:cs typeface="Arial" panose="020B0604020202020204" pitchFamily="34" charset="0"/>
            </a:endParaRPr>
          </a:p>
          <a:p>
            <a:pPr>
              <a:defRPr/>
            </a:pPr>
            <a:r>
              <a:rPr lang="es-ES" sz="1300" dirty="0">
                <a:latin typeface="Arial" panose="020B0604020202020204" pitchFamily="34" charset="0"/>
                <a:cs typeface="Arial" panose="020B0604020202020204" pitchFamily="34" charset="0"/>
              </a:rPr>
              <a:t> </a:t>
            </a:r>
          </a:p>
          <a:p>
            <a:pPr marL="179388" indent="-179388" eaLnBrk="1" hangingPunct="1">
              <a:buClr>
                <a:srgbClr val="CC0000"/>
              </a:buClr>
              <a:buFont typeface="Arial" pitchFamily="34" charset="0"/>
              <a:buChar char="•"/>
              <a:tabLst>
                <a:tab pos="449263" algn="l"/>
              </a:tabLst>
              <a:defRPr/>
            </a:pPr>
            <a:endParaRPr lang="es-MX" sz="1300" dirty="0">
              <a:latin typeface="Arial" panose="020B0604020202020204" pitchFamily="34" charset="0"/>
              <a:cs typeface="Arial" panose="020B0604020202020204" pitchFamily="34" charset="0"/>
            </a:endParaRPr>
          </a:p>
        </p:txBody>
      </p:sp>
      <p:sp>
        <p:nvSpPr>
          <p:cNvPr id="4" name="Rectángulo 3"/>
          <p:cNvSpPr/>
          <p:nvPr/>
        </p:nvSpPr>
        <p:spPr>
          <a:xfrm>
            <a:off x="5083175" y="3816350"/>
            <a:ext cx="3603625" cy="1816100"/>
          </a:xfrm>
          <a:prstGeom prst="rect">
            <a:avLst/>
          </a:prstGeom>
        </p:spPr>
        <p:txBody>
          <a:bodyPr>
            <a:spAutoFit/>
          </a:bodyPr>
          <a:lstStyle/>
          <a:p>
            <a:pPr marL="285750" indent="-285750">
              <a:buFont typeface="Wingdings" panose="05000000000000000000" pitchFamily="2" charset="2"/>
              <a:buChar char="q"/>
              <a:defRPr/>
            </a:pPr>
            <a:r>
              <a:rPr lang="es-ES" sz="1400" dirty="0">
                <a:latin typeface="Calibri" panose="020F0502020204030204" pitchFamily="34" charset="0"/>
                <a:cs typeface="Arial" panose="020B0604020202020204" pitchFamily="34" charset="0"/>
              </a:rPr>
              <a:t>Toma de decisiones para:</a:t>
            </a:r>
          </a:p>
          <a:p>
            <a:pPr>
              <a:defRPr/>
            </a:pPr>
            <a:endParaRPr lang="es-ES" sz="1400" dirty="0">
              <a:latin typeface="Calibri" panose="020F0502020204030204" pitchFamily="34" charset="0"/>
              <a:cs typeface="Arial" panose="020B0604020202020204" pitchFamily="34" charset="0"/>
            </a:endParaRPr>
          </a:p>
          <a:p>
            <a:pPr marL="742950" lvl="1" indent="-285750">
              <a:buFont typeface="Symbol" panose="05050102010706020507" pitchFamily="18" charset="2"/>
              <a:buChar char=""/>
              <a:defRPr/>
            </a:pPr>
            <a:r>
              <a:rPr lang="es-ES" sz="1400" dirty="0">
                <a:latin typeface="Calibri" panose="020F0502020204030204" pitchFamily="34" charset="0"/>
                <a:cs typeface="Arial" panose="020B0604020202020204" pitchFamily="34" charset="0"/>
              </a:rPr>
              <a:t>Limitar/expandir el número de becas a IST o Universidades, </a:t>
            </a:r>
          </a:p>
          <a:p>
            <a:pPr marL="742950" lvl="1" indent="-285750">
              <a:buFont typeface="Symbol" panose="05050102010706020507" pitchFamily="18" charset="2"/>
              <a:buChar char=""/>
              <a:defRPr/>
            </a:pPr>
            <a:r>
              <a:rPr lang="es-ES" sz="1400" dirty="0">
                <a:latin typeface="Calibri" panose="020F0502020204030204" pitchFamily="34" charset="0"/>
                <a:cs typeface="Arial" panose="020B0604020202020204" pitchFamily="34" charset="0"/>
              </a:rPr>
              <a:t>Orientarlas a ciertas carreras,</a:t>
            </a:r>
          </a:p>
          <a:p>
            <a:pPr marL="742950" lvl="1" indent="-285750">
              <a:buFont typeface="Symbol" panose="05050102010706020507" pitchFamily="18" charset="2"/>
              <a:buChar char=""/>
              <a:defRPr/>
            </a:pPr>
            <a:r>
              <a:rPr lang="es-ES" sz="1400" dirty="0">
                <a:latin typeface="Calibri" panose="020F0502020204030204" pitchFamily="34" charset="0"/>
                <a:cs typeface="Arial" panose="020B0604020202020204" pitchFamily="34" charset="0"/>
              </a:rPr>
              <a:t>Eliminar o reforzar tutorías y ciclos de nivelación, </a:t>
            </a:r>
          </a:p>
          <a:p>
            <a:pPr marL="742950" lvl="1" indent="-285750">
              <a:buFont typeface="Symbol" panose="05050102010706020507" pitchFamily="18" charset="2"/>
              <a:buChar char=""/>
              <a:defRPr/>
            </a:pPr>
            <a:r>
              <a:rPr lang="es-ES" sz="1400" dirty="0">
                <a:latin typeface="Calibri" panose="020F0502020204030204" pitchFamily="34" charset="0"/>
                <a:cs typeface="Arial" panose="020B0604020202020204" pitchFamily="34" charset="0"/>
              </a:rPr>
              <a:t>Mejora del diseño del PP</a:t>
            </a:r>
          </a:p>
        </p:txBody>
      </p:sp>
      <p:sp>
        <p:nvSpPr>
          <p:cNvPr id="5" name="Flecha derecha 4"/>
          <p:cNvSpPr/>
          <p:nvPr/>
        </p:nvSpPr>
        <p:spPr>
          <a:xfrm>
            <a:off x="4433888" y="4370388"/>
            <a:ext cx="498475"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9" name="Conector recto 8"/>
          <p:cNvCxnSpPr/>
          <p:nvPr/>
        </p:nvCxnSpPr>
        <p:spPr>
          <a:xfrm>
            <a:off x="576263" y="3465513"/>
            <a:ext cx="8099425" cy="0"/>
          </a:xfrm>
          <a:prstGeom prst="line">
            <a:avLst/>
          </a:prstGeom>
          <a:ln w="19050">
            <a:solidFill>
              <a:srgbClr val="F82B0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067822"/>
      </p:ext>
    </p:extLst>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80279" y="854075"/>
            <a:ext cx="8229600" cy="630237"/>
          </a:xfrm>
          <a:prstGeom prst="rect">
            <a:avLst/>
          </a:prstGeom>
          <a:noFill/>
          <a:ln w="9525">
            <a:noFill/>
            <a:miter lim="800000"/>
            <a:headEnd/>
            <a:tailEnd/>
          </a:ln>
        </p:spPr>
        <p:txBody>
          <a:bodyPr/>
          <a:lstStyle/>
          <a:p>
            <a:pPr>
              <a:defRPr/>
            </a:pPr>
            <a:r>
              <a:rPr lang="es-PE" sz="3300" b="1" dirty="0">
                <a:solidFill>
                  <a:srgbClr val="336699"/>
                </a:solidFill>
                <a:latin typeface="Calibri" panose="020F0502020204030204" pitchFamily="34" charset="0"/>
                <a:ea typeface="+mj-ea"/>
                <a:cs typeface="+mj-cs"/>
              </a:rPr>
              <a:t>Retos de las EI</a:t>
            </a:r>
          </a:p>
        </p:txBody>
      </p:sp>
      <p:sp>
        <p:nvSpPr>
          <p:cNvPr id="14339"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cs typeface="Arial" charset="0"/>
              </a:defRPr>
            </a:lvl1pPr>
            <a:lvl2pPr marL="742950" indent="-285750">
              <a:defRPr sz="1700">
                <a:solidFill>
                  <a:schemeClr val="tx1"/>
                </a:solidFill>
                <a:latin typeface="Arial" charset="0"/>
                <a:cs typeface="Arial" charset="0"/>
              </a:defRPr>
            </a:lvl2pPr>
            <a:lvl3pPr marL="1143000" indent="-228600">
              <a:defRPr sz="1700">
                <a:solidFill>
                  <a:schemeClr val="tx1"/>
                </a:solidFill>
                <a:latin typeface="Arial" charset="0"/>
                <a:cs typeface="Arial" charset="0"/>
              </a:defRPr>
            </a:lvl3pPr>
            <a:lvl4pPr marL="1600200" indent="-228600">
              <a:defRPr sz="1700">
                <a:solidFill>
                  <a:schemeClr val="tx1"/>
                </a:solidFill>
                <a:latin typeface="Arial" charset="0"/>
                <a:cs typeface="Arial" charset="0"/>
              </a:defRPr>
            </a:lvl4pPr>
            <a:lvl5pPr marL="2057400" indent="-22860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fld id="{92FAC017-0383-4D63-9C09-DFDA6F857B51}" type="slidenum">
              <a:rPr lang="es-ES" altLang="en-US" sz="1400">
                <a:solidFill>
                  <a:schemeClr val="bg1"/>
                </a:solidFill>
              </a:rPr>
              <a:pPr/>
              <a:t>16</a:t>
            </a:fld>
            <a:endParaRPr lang="es-ES" altLang="en-US" sz="1400">
              <a:solidFill>
                <a:schemeClr val="bg1"/>
              </a:solidFill>
            </a:endParaRPr>
          </a:p>
        </p:txBody>
      </p:sp>
      <p:cxnSp>
        <p:nvCxnSpPr>
          <p:cNvPr id="7" name="6 Conector recto"/>
          <p:cNvCxnSpPr/>
          <p:nvPr/>
        </p:nvCxnSpPr>
        <p:spPr>
          <a:xfrm>
            <a:off x="323850" y="981075"/>
            <a:ext cx="856932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Diagrama 5"/>
          <p:cNvGraphicFramePr/>
          <p:nvPr>
            <p:extLst>
              <p:ext uri="{D42A27DB-BD31-4B8C-83A1-F6EECF244321}">
                <p14:modId xmlns:p14="http://schemas.microsoft.com/office/powerpoint/2010/main" val="3749036790"/>
              </p:ext>
            </p:extLst>
          </p:nvPr>
        </p:nvGraphicFramePr>
        <p:xfrm>
          <a:off x="0" y="1484312"/>
          <a:ext cx="8789948" cy="5226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Conector recto de flecha 2"/>
          <p:cNvCxnSpPr/>
          <p:nvPr/>
        </p:nvCxnSpPr>
        <p:spPr>
          <a:xfrm flipH="1">
            <a:off x="5148263" y="3076575"/>
            <a:ext cx="504825" cy="5810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6443663" y="3079750"/>
            <a:ext cx="479425" cy="5810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4344" name="Grupo 18"/>
          <p:cNvGrpSpPr>
            <a:grpSpLocks/>
          </p:cNvGrpSpPr>
          <p:nvPr/>
        </p:nvGrpSpPr>
        <p:grpSpPr bwMode="auto">
          <a:xfrm>
            <a:off x="7113588" y="2065338"/>
            <a:ext cx="1995487" cy="1592262"/>
            <a:chOff x="5034463" y="570958"/>
            <a:chExt cx="1995486" cy="1591615"/>
          </a:xfrm>
        </p:grpSpPr>
        <p:sp>
          <p:nvSpPr>
            <p:cNvPr id="20" name="Hexágono 19"/>
            <p:cNvSpPr/>
            <p:nvPr/>
          </p:nvSpPr>
          <p:spPr>
            <a:xfrm rot="5400000">
              <a:off x="5236399" y="369022"/>
              <a:ext cx="1591615" cy="1995486"/>
            </a:xfrm>
            <a:prstGeom prst="hexagon">
              <a:avLst>
                <a:gd name="adj" fmla="val 25000"/>
                <a:gd name="vf" fmla="val 115470"/>
              </a:avLst>
            </a:prstGeom>
            <a:solidFill>
              <a:schemeClr val="bg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Hexágono 4"/>
            <p:cNvSpPr/>
            <p:nvPr/>
          </p:nvSpPr>
          <p:spPr>
            <a:xfrm>
              <a:off x="5367838" y="835962"/>
              <a:ext cx="1330324" cy="1061606"/>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a:lnSpc>
                  <a:spcPct val="90000"/>
                </a:lnSpc>
                <a:spcAft>
                  <a:spcPct val="35000"/>
                </a:spcAft>
                <a:defRPr/>
              </a:pPr>
              <a:r>
                <a:rPr lang="es-PE" dirty="0">
                  <a:solidFill>
                    <a:schemeClr val="tx1"/>
                  </a:solidFill>
                  <a:latin typeface="Calibri" panose="020F0502020204030204" pitchFamily="34" charset="0"/>
                </a:rPr>
                <a:t>Difusión</a:t>
              </a:r>
              <a:endParaRPr lang="es-ES" dirty="0">
                <a:solidFill>
                  <a:schemeClr val="tx1"/>
                </a:solidFill>
                <a:latin typeface="Calibri" panose="020F0502020204030204" pitchFamily="34" charset="0"/>
              </a:endParaRPr>
            </a:p>
          </p:txBody>
        </p:sp>
      </p:grpSp>
    </p:spTree>
    <p:extLst>
      <p:ext uri="{BB962C8B-B14F-4D97-AF65-F5344CB8AC3E}">
        <p14:creationId xmlns:p14="http://schemas.microsoft.com/office/powerpoint/2010/main" val="514547304"/>
      </p:ext>
    </p:extLst>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12 Imagen" descr="FONDO_MOD_2-01.tif"/>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ctrTitle"/>
          </p:nvPr>
        </p:nvSpPr>
        <p:spPr>
          <a:xfrm>
            <a:off x="3645092" y="5862287"/>
            <a:ext cx="5040313" cy="720849"/>
          </a:xfrm>
        </p:spPr>
        <p:txBody>
          <a:bodyPr rtlCol="0">
            <a:noAutofit/>
          </a:bodyPr>
          <a:lstStyle/>
          <a:p>
            <a:pPr algn="l" eaLnBrk="1" fontAlgn="auto" hangingPunct="1">
              <a:spcAft>
                <a:spcPts val="0"/>
              </a:spcAft>
              <a:defRPr/>
            </a:pPr>
            <a:r>
              <a:rPr lang="es-ES" sz="1700" dirty="0" smtClean="0"/>
              <a:t>Dirección General de Presupuesto Público</a:t>
            </a:r>
            <a:endParaRPr lang="es-ES" sz="1700" b="1" kern="1500" dirty="0">
              <a:latin typeface="Calibri" pitchFamily="34" charset="0"/>
            </a:endParaRPr>
          </a:p>
        </p:txBody>
      </p:sp>
      <p:sp>
        <p:nvSpPr>
          <p:cNvPr id="15" name="14 Rectángulo"/>
          <p:cNvSpPr/>
          <p:nvPr/>
        </p:nvSpPr>
        <p:spPr>
          <a:xfrm flipH="1">
            <a:off x="3581812" y="5867241"/>
            <a:ext cx="45719" cy="5703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chemeClr val="bg1"/>
              </a:solidFill>
            </a:endParaRPr>
          </a:p>
        </p:txBody>
      </p:sp>
      <p:grpSp>
        <p:nvGrpSpPr>
          <p:cNvPr id="11" name="10 Grupo"/>
          <p:cNvGrpSpPr/>
          <p:nvPr/>
        </p:nvGrpSpPr>
        <p:grpSpPr>
          <a:xfrm>
            <a:off x="539750" y="404813"/>
            <a:ext cx="5184538" cy="563127"/>
            <a:chOff x="539750" y="404813"/>
            <a:chExt cx="5184538" cy="563127"/>
          </a:xfrm>
        </p:grpSpPr>
        <p:sp>
          <p:nvSpPr>
            <p:cNvPr id="12" name="11 Rectángulo"/>
            <p:cNvSpPr/>
            <p:nvPr/>
          </p:nvSpPr>
          <p:spPr bwMode="auto">
            <a:xfrm>
              <a:off x="3132000" y="404813"/>
              <a:ext cx="2592288" cy="563127"/>
            </a:xfrm>
            <a:prstGeom prst="rect">
              <a:avLst/>
            </a:prstGeom>
            <a:solidFill>
              <a:schemeClr val="bg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charset="0"/>
              </a:endParaRPr>
            </a:p>
          </p:txBody>
        </p:sp>
        <p:pic>
          <p:nvPicPr>
            <p:cNvPr id="13" name="Picture 5"/>
            <p:cNvPicPr>
              <a:picLocks noChangeAspect="1" noChangeArrowheads="1"/>
            </p:cNvPicPr>
            <p:nvPr/>
          </p:nvPicPr>
          <p:blipFill rotWithShape="1">
            <a:blip r:embed="rId4" cstate="print"/>
            <a:srcRect r="55098"/>
            <a:stretch/>
          </p:blipFill>
          <p:spPr bwMode="auto">
            <a:xfrm>
              <a:off x="539750" y="404813"/>
              <a:ext cx="2892092" cy="563127"/>
            </a:xfrm>
            <a:prstGeom prst="rect">
              <a:avLst/>
            </a:prstGeom>
            <a:noFill/>
            <a:ln w="9525">
              <a:noFill/>
              <a:miter lim="800000"/>
              <a:headEnd/>
              <a:tailEnd/>
            </a:ln>
          </p:spPr>
        </p:pic>
        <p:sp>
          <p:nvSpPr>
            <p:cNvPr id="21" name="20 Rectángulo"/>
            <p:cNvSpPr/>
            <p:nvPr/>
          </p:nvSpPr>
          <p:spPr>
            <a:xfrm>
              <a:off x="1691680" y="548680"/>
              <a:ext cx="1928826" cy="374461"/>
            </a:xfrm>
            <a:prstGeom prst="rect">
              <a:avLst/>
            </a:prstGeom>
          </p:spPr>
          <p:txBody>
            <a:bodyPr wrap="square">
              <a:spAutoFit/>
            </a:bodyPr>
            <a:lstStyle/>
            <a:p>
              <a:pPr fontAlgn="auto">
                <a:lnSpc>
                  <a:spcPts val="1100"/>
                </a:lnSpc>
                <a:spcBef>
                  <a:spcPts val="0"/>
                </a:spcBef>
                <a:spcAft>
                  <a:spcPts val="0"/>
                </a:spcAft>
                <a:defRPr/>
              </a:pPr>
              <a:r>
                <a:rPr lang="es-ES" sz="1400" spc="-60" dirty="0" smtClean="0">
                  <a:solidFill>
                    <a:schemeClr val="bg1"/>
                  </a:solidFill>
                  <a:latin typeface="Calibri" pitchFamily="34" charset="0"/>
                </a:rPr>
                <a:t>Ministerio</a:t>
              </a:r>
            </a:p>
            <a:p>
              <a:pPr fontAlgn="auto">
                <a:lnSpc>
                  <a:spcPts val="1100"/>
                </a:lnSpc>
                <a:spcBef>
                  <a:spcPts val="0"/>
                </a:spcBef>
                <a:spcAft>
                  <a:spcPts val="0"/>
                </a:spcAft>
                <a:defRPr/>
              </a:pPr>
              <a:r>
                <a:rPr lang="es-ES" sz="1400" spc="-60" dirty="0" smtClean="0">
                  <a:solidFill>
                    <a:schemeClr val="bg1"/>
                  </a:solidFill>
                  <a:latin typeface="Calibri" pitchFamily="34" charset="0"/>
                </a:rPr>
                <a:t>de Economía y Finanzas</a:t>
              </a:r>
              <a:endParaRPr lang="es-ES" sz="1400" spc="-60" dirty="0">
                <a:solidFill>
                  <a:schemeClr val="bg1"/>
                </a:solidFill>
                <a:latin typeface="Calibri" pitchFamily="34" charset="0"/>
              </a:endParaRPr>
            </a:p>
          </p:txBody>
        </p:sp>
        <p:sp>
          <p:nvSpPr>
            <p:cNvPr id="22" name="21 Rectángulo"/>
            <p:cNvSpPr/>
            <p:nvPr/>
          </p:nvSpPr>
          <p:spPr bwMode="auto">
            <a:xfrm>
              <a:off x="3463200" y="428976"/>
              <a:ext cx="2241723" cy="514800"/>
            </a:xfrm>
            <a:prstGeom prst="rect">
              <a:avLst/>
            </a:prstGeom>
            <a:solidFill>
              <a:srgbClr val="B2B2B2"/>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charset="0"/>
              </a:endParaRPr>
            </a:p>
          </p:txBody>
        </p:sp>
        <p:sp>
          <p:nvSpPr>
            <p:cNvPr id="23" name="22 Rectángulo"/>
            <p:cNvSpPr/>
            <p:nvPr/>
          </p:nvSpPr>
          <p:spPr>
            <a:xfrm>
              <a:off x="3431841" y="548680"/>
              <a:ext cx="2273081" cy="374461"/>
            </a:xfrm>
            <a:prstGeom prst="rect">
              <a:avLst/>
            </a:prstGeom>
          </p:spPr>
          <p:txBody>
            <a:bodyPr wrap="square">
              <a:spAutoFit/>
            </a:bodyPr>
            <a:lstStyle/>
            <a:p>
              <a:pPr fontAlgn="auto">
                <a:lnSpc>
                  <a:spcPts val="1100"/>
                </a:lnSpc>
                <a:spcBef>
                  <a:spcPts val="0"/>
                </a:spcBef>
                <a:spcAft>
                  <a:spcPts val="0"/>
                </a:spcAft>
                <a:defRPr/>
              </a:pPr>
              <a:r>
                <a:rPr lang="es-ES" sz="1400" dirty="0" smtClean="0">
                  <a:solidFill>
                    <a:schemeClr val="bg1"/>
                  </a:solidFill>
                  <a:latin typeface="Calibri" pitchFamily="34" charset="0"/>
                </a:rPr>
                <a:t>Despacho</a:t>
              </a:r>
            </a:p>
            <a:p>
              <a:pPr fontAlgn="auto">
                <a:lnSpc>
                  <a:spcPts val="1100"/>
                </a:lnSpc>
                <a:spcBef>
                  <a:spcPts val="0"/>
                </a:spcBef>
                <a:spcAft>
                  <a:spcPts val="0"/>
                </a:spcAft>
                <a:defRPr/>
              </a:pPr>
              <a:r>
                <a:rPr lang="es-ES" sz="1400" dirty="0" smtClean="0">
                  <a:solidFill>
                    <a:schemeClr val="bg1"/>
                  </a:solidFill>
                  <a:latin typeface="Calibri" pitchFamily="34" charset="0"/>
                </a:rPr>
                <a:t>Viceministerial de Hacienda</a:t>
              </a:r>
              <a:endParaRPr lang="es-ES" sz="1400" dirty="0">
                <a:solidFill>
                  <a:schemeClr val="bg1"/>
                </a:solidFill>
                <a:latin typeface="Calibri" pitchFamily="34" charset="0"/>
              </a:endParaRPr>
            </a:p>
          </p:txBody>
        </p:sp>
      </p:grpSp>
      <p:sp>
        <p:nvSpPr>
          <p:cNvPr id="14" name="1 Título"/>
          <p:cNvSpPr txBox="1">
            <a:spLocks/>
          </p:cNvSpPr>
          <p:nvPr/>
        </p:nvSpPr>
        <p:spPr bwMode="auto">
          <a:xfrm>
            <a:off x="3393003" y="3068575"/>
            <a:ext cx="5040313" cy="720849"/>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fontAlgn="auto" hangingPunct="1">
              <a:spcAft>
                <a:spcPts val="0"/>
              </a:spcAft>
              <a:defRPr/>
            </a:pPr>
            <a:r>
              <a:rPr lang="es-ES" sz="2800" kern="0" dirty="0" smtClean="0"/>
              <a:t>¡Gracias!</a:t>
            </a:r>
            <a:endParaRPr lang="es-ES" sz="2800" b="1" kern="1500" dirty="0">
              <a:latin typeface="Calibri" pitchFamily="34" charset="0"/>
            </a:endParaRPr>
          </a:p>
        </p:txBody>
      </p:sp>
    </p:spTree>
    <p:extLst>
      <p:ext uri="{BB962C8B-B14F-4D97-AF65-F5344CB8AC3E}">
        <p14:creationId xmlns:p14="http://schemas.microsoft.com/office/powerpoint/2010/main" val="3453108664"/>
      </p:ext>
    </p:extLst>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12 Imagen" descr="FONDO_MOD_2-01.tif"/>
          <p:cNvPicPr>
            <a:picLocks noChangeAspect="1"/>
          </p:cNvPicPr>
          <p:nvPr/>
        </p:nvPicPr>
        <p:blipFill>
          <a:blip r:embed="rId3" cstate="print"/>
          <a:srcRect/>
          <a:stretch>
            <a:fillRect/>
          </a:stretch>
        </p:blipFill>
        <p:spPr bwMode="auto">
          <a:xfrm>
            <a:off x="-143856" y="252289"/>
            <a:ext cx="9144000" cy="6858000"/>
          </a:xfrm>
          <a:prstGeom prst="rect">
            <a:avLst/>
          </a:prstGeom>
          <a:noFill/>
          <a:ln w="9525">
            <a:noFill/>
            <a:miter lim="800000"/>
            <a:headEnd/>
            <a:tailEnd/>
          </a:ln>
        </p:spPr>
      </p:pic>
      <p:sp>
        <p:nvSpPr>
          <p:cNvPr id="2" name="1 Título"/>
          <p:cNvSpPr>
            <a:spLocks noGrp="1"/>
          </p:cNvSpPr>
          <p:nvPr>
            <p:ph type="ctrTitle"/>
          </p:nvPr>
        </p:nvSpPr>
        <p:spPr>
          <a:xfrm>
            <a:off x="2656093" y="2492896"/>
            <a:ext cx="5948131" cy="3097114"/>
          </a:xfrm>
        </p:spPr>
        <p:txBody>
          <a:bodyPr rtlCol="0">
            <a:noAutofit/>
          </a:bodyPr>
          <a:lstStyle/>
          <a:p>
            <a:pPr algn="l" eaLnBrk="1" fontAlgn="auto" hangingPunct="1">
              <a:spcAft>
                <a:spcPts val="0"/>
              </a:spcAft>
              <a:defRPr/>
            </a:pPr>
            <a:r>
              <a:rPr lang="es-ES" sz="2800" dirty="0" smtClean="0"/>
              <a:t/>
            </a:r>
            <a:br>
              <a:rPr lang="es-ES" sz="2800" dirty="0" smtClean="0"/>
            </a:br>
            <a:r>
              <a:rPr lang="es-ES" sz="2800" dirty="0" smtClean="0"/>
              <a:t>-</a:t>
            </a:r>
            <a:r>
              <a:rPr lang="es-ES" sz="2800" b="1" i="1" kern="1500" dirty="0" smtClean="0">
                <a:solidFill>
                  <a:schemeClr val="tx1"/>
                </a:solidFill>
                <a:latin typeface="Calibri" pitchFamily="34" charset="0"/>
              </a:rPr>
              <a:t>Organización</a:t>
            </a:r>
            <a:br>
              <a:rPr lang="es-ES" sz="2800" b="1" i="1" kern="1500" dirty="0" smtClean="0">
                <a:solidFill>
                  <a:schemeClr val="tx1"/>
                </a:solidFill>
                <a:latin typeface="Calibri" pitchFamily="34" charset="0"/>
              </a:rPr>
            </a:br>
            <a:r>
              <a:rPr lang="es-ES" sz="2800" b="1" i="1" kern="1500" dirty="0" smtClean="0">
                <a:solidFill>
                  <a:schemeClr val="tx1"/>
                </a:solidFill>
                <a:latin typeface="Calibri" pitchFamily="34" charset="0"/>
              </a:rPr>
              <a:t>-Agendas de Evaluación</a:t>
            </a:r>
            <a:br>
              <a:rPr lang="es-ES" sz="2800" b="1" i="1" kern="1500" dirty="0" smtClean="0">
                <a:solidFill>
                  <a:schemeClr val="tx1"/>
                </a:solidFill>
                <a:latin typeface="Calibri" pitchFamily="34" charset="0"/>
              </a:rPr>
            </a:br>
            <a:r>
              <a:rPr lang="es-ES" sz="2800" b="1" i="1" kern="1500" dirty="0" smtClean="0">
                <a:solidFill>
                  <a:schemeClr val="tx1"/>
                </a:solidFill>
                <a:latin typeface="Calibri" pitchFamily="34" charset="0"/>
              </a:rPr>
              <a:t>-Incentivos</a:t>
            </a:r>
            <a:br>
              <a:rPr lang="es-ES" sz="2800" b="1" i="1" kern="1500" dirty="0" smtClean="0">
                <a:solidFill>
                  <a:schemeClr val="tx1"/>
                </a:solidFill>
                <a:latin typeface="Calibri" pitchFamily="34" charset="0"/>
              </a:rPr>
            </a:br>
            <a:r>
              <a:rPr lang="es-ES" sz="2800" b="1" i="1" kern="1500" dirty="0" smtClean="0">
                <a:solidFill>
                  <a:schemeClr val="tx1"/>
                </a:solidFill>
                <a:latin typeface="Calibri" pitchFamily="34" charset="0"/>
              </a:rPr>
              <a:t>-Condiciones internas de </a:t>
            </a:r>
            <a:r>
              <a:rPr lang="es-ES" sz="2800" b="1" i="1" kern="1500" dirty="0" err="1" smtClean="0">
                <a:solidFill>
                  <a:schemeClr val="tx1"/>
                </a:solidFill>
                <a:latin typeface="Calibri" pitchFamily="34" charset="0"/>
              </a:rPr>
              <a:t>evaluabilidad</a:t>
            </a:r>
            <a:r>
              <a:rPr lang="es-ES" sz="2800" b="1" i="1" kern="1500" dirty="0" smtClean="0">
                <a:solidFill>
                  <a:schemeClr val="tx1"/>
                </a:solidFill>
                <a:latin typeface="Calibri" pitchFamily="34" charset="0"/>
              </a:rPr>
              <a:t/>
            </a:r>
            <a:br>
              <a:rPr lang="es-ES" sz="2800" b="1" i="1" kern="1500" dirty="0" smtClean="0">
                <a:solidFill>
                  <a:schemeClr val="tx1"/>
                </a:solidFill>
                <a:latin typeface="Calibri" pitchFamily="34" charset="0"/>
              </a:rPr>
            </a:br>
            <a:r>
              <a:rPr lang="es-ES" sz="2800" b="1" i="1" kern="1500" dirty="0" smtClean="0">
                <a:solidFill>
                  <a:schemeClr val="tx1"/>
                </a:solidFill>
                <a:latin typeface="Calibri" pitchFamily="34" charset="0"/>
              </a:rPr>
              <a:t>-Como mejorar la calidad de la planificación e integración de niveles de gobierno</a:t>
            </a:r>
            <a:endParaRPr lang="es-ES" sz="2800" b="1" i="1" kern="1500" dirty="0">
              <a:solidFill>
                <a:schemeClr val="tx1"/>
              </a:solidFill>
              <a:latin typeface="Calibri" pitchFamily="34" charset="0"/>
            </a:endParaRPr>
          </a:p>
        </p:txBody>
      </p:sp>
      <p:sp>
        <p:nvSpPr>
          <p:cNvPr id="15" name="14 Rectángulo"/>
          <p:cNvSpPr/>
          <p:nvPr/>
        </p:nvSpPr>
        <p:spPr>
          <a:xfrm flipH="1">
            <a:off x="2601903" y="2714620"/>
            <a:ext cx="45719" cy="30906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chemeClr val="bg1"/>
              </a:solidFill>
            </a:endParaRPr>
          </a:p>
        </p:txBody>
      </p:sp>
      <p:grpSp>
        <p:nvGrpSpPr>
          <p:cNvPr id="11" name="10 Grupo"/>
          <p:cNvGrpSpPr/>
          <p:nvPr/>
        </p:nvGrpSpPr>
        <p:grpSpPr>
          <a:xfrm>
            <a:off x="539750" y="404813"/>
            <a:ext cx="5184538" cy="563127"/>
            <a:chOff x="539750" y="404813"/>
            <a:chExt cx="5184538" cy="563127"/>
          </a:xfrm>
        </p:grpSpPr>
        <p:sp>
          <p:nvSpPr>
            <p:cNvPr id="12" name="11 Rectángulo"/>
            <p:cNvSpPr/>
            <p:nvPr/>
          </p:nvSpPr>
          <p:spPr bwMode="auto">
            <a:xfrm>
              <a:off x="3132000" y="404813"/>
              <a:ext cx="2592288" cy="563127"/>
            </a:xfrm>
            <a:prstGeom prst="rect">
              <a:avLst/>
            </a:prstGeom>
            <a:solidFill>
              <a:schemeClr val="bg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charset="0"/>
              </a:endParaRPr>
            </a:p>
          </p:txBody>
        </p:sp>
        <p:pic>
          <p:nvPicPr>
            <p:cNvPr id="13" name="Picture 5"/>
            <p:cNvPicPr>
              <a:picLocks noChangeAspect="1" noChangeArrowheads="1"/>
            </p:cNvPicPr>
            <p:nvPr/>
          </p:nvPicPr>
          <p:blipFill rotWithShape="1">
            <a:blip r:embed="rId4" cstate="print"/>
            <a:srcRect r="55098"/>
            <a:stretch/>
          </p:blipFill>
          <p:spPr bwMode="auto">
            <a:xfrm>
              <a:off x="539750" y="404813"/>
              <a:ext cx="2892092" cy="563127"/>
            </a:xfrm>
            <a:prstGeom prst="rect">
              <a:avLst/>
            </a:prstGeom>
            <a:noFill/>
            <a:ln w="9525">
              <a:noFill/>
              <a:miter lim="800000"/>
              <a:headEnd/>
              <a:tailEnd/>
            </a:ln>
          </p:spPr>
        </p:pic>
        <p:sp>
          <p:nvSpPr>
            <p:cNvPr id="21" name="20 Rectángulo"/>
            <p:cNvSpPr/>
            <p:nvPr/>
          </p:nvSpPr>
          <p:spPr>
            <a:xfrm>
              <a:off x="1691680" y="548680"/>
              <a:ext cx="1928826" cy="374461"/>
            </a:xfrm>
            <a:prstGeom prst="rect">
              <a:avLst/>
            </a:prstGeom>
          </p:spPr>
          <p:txBody>
            <a:bodyPr wrap="square">
              <a:spAutoFit/>
            </a:bodyPr>
            <a:lstStyle/>
            <a:p>
              <a:pPr fontAlgn="auto">
                <a:lnSpc>
                  <a:spcPts val="1100"/>
                </a:lnSpc>
                <a:spcBef>
                  <a:spcPts val="0"/>
                </a:spcBef>
                <a:spcAft>
                  <a:spcPts val="0"/>
                </a:spcAft>
                <a:defRPr/>
              </a:pPr>
              <a:r>
                <a:rPr lang="es-ES" sz="1400" spc="-60" dirty="0" smtClean="0">
                  <a:solidFill>
                    <a:schemeClr val="bg1"/>
                  </a:solidFill>
                  <a:latin typeface="Calibri" pitchFamily="34" charset="0"/>
                </a:rPr>
                <a:t>Ministerio</a:t>
              </a:r>
            </a:p>
            <a:p>
              <a:pPr fontAlgn="auto">
                <a:lnSpc>
                  <a:spcPts val="1100"/>
                </a:lnSpc>
                <a:spcBef>
                  <a:spcPts val="0"/>
                </a:spcBef>
                <a:spcAft>
                  <a:spcPts val="0"/>
                </a:spcAft>
                <a:defRPr/>
              </a:pPr>
              <a:r>
                <a:rPr lang="es-ES" sz="1400" spc="-60" dirty="0" smtClean="0">
                  <a:solidFill>
                    <a:schemeClr val="bg1"/>
                  </a:solidFill>
                  <a:latin typeface="Calibri" pitchFamily="34" charset="0"/>
                </a:rPr>
                <a:t>de Economía y Finanzas</a:t>
              </a:r>
              <a:endParaRPr lang="es-ES" sz="1400" spc="-60" dirty="0">
                <a:solidFill>
                  <a:schemeClr val="bg1"/>
                </a:solidFill>
                <a:latin typeface="Calibri" pitchFamily="34" charset="0"/>
              </a:endParaRPr>
            </a:p>
          </p:txBody>
        </p:sp>
        <p:sp>
          <p:nvSpPr>
            <p:cNvPr id="22" name="21 Rectángulo"/>
            <p:cNvSpPr/>
            <p:nvPr/>
          </p:nvSpPr>
          <p:spPr bwMode="auto">
            <a:xfrm>
              <a:off x="3463200" y="428976"/>
              <a:ext cx="2241723" cy="514800"/>
            </a:xfrm>
            <a:prstGeom prst="rect">
              <a:avLst/>
            </a:prstGeom>
            <a:solidFill>
              <a:srgbClr val="B2B2B2"/>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charset="0"/>
              </a:endParaRPr>
            </a:p>
          </p:txBody>
        </p:sp>
        <p:sp>
          <p:nvSpPr>
            <p:cNvPr id="23" name="22 Rectángulo"/>
            <p:cNvSpPr/>
            <p:nvPr/>
          </p:nvSpPr>
          <p:spPr>
            <a:xfrm>
              <a:off x="3431841" y="548680"/>
              <a:ext cx="2273081" cy="374461"/>
            </a:xfrm>
            <a:prstGeom prst="rect">
              <a:avLst/>
            </a:prstGeom>
          </p:spPr>
          <p:txBody>
            <a:bodyPr wrap="square">
              <a:spAutoFit/>
            </a:bodyPr>
            <a:lstStyle/>
            <a:p>
              <a:pPr fontAlgn="auto">
                <a:lnSpc>
                  <a:spcPts val="1100"/>
                </a:lnSpc>
                <a:spcBef>
                  <a:spcPts val="0"/>
                </a:spcBef>
                <a:spcAft>
                  <a:spcPts val="0"/>
                </a:spcAft>
                <a:defRPr/>
              </a:pPr>
              <a:r>
                <a:rPr lang="es-ES" sz="1400" dirty="0" smtClean="0">
                  <a:solidFill>
                    <a:schemeClr val="bg1"/>
                  </a:solidFill>
                  <a:latin typeface="Calibri" pitchFamily="34" charset="0"/>
                </a:rPr>
                <a:t>Despacho</a:t>
              </a:r>
            </a:p>
            <a:p>
              <a:pPr fontAlgn="auto">
                <a:lnSpc>
                  <a:spcPts val="1100"/>
                </a:lnSpc>
                <a:spcBef>
                  <a:spcPts val="0"/>
                </a:spcBef>
                <a:spcAft>
                  <a:spcPts val="0"/>
                </a:spcAft>
                <a:defRPr/>
              </a:pPr>
              <a:r>
                <a:rPr lang="es-ES" sz="1400" dirty="0" smtClean="0">
                  <a:solidFill>
                    <a:schemeClr val="bg1"/>
                  </a:solidFill>
                  <a:latin typeface="Calibri" pitchFamily="34" charset="0"/>
                </a:rPr>
                <a:t>Viceministerial de Hacienda</a:t>
              </a:r>
              <a:endParaRPr lang="es-ES" sz="1400" dirty="0">
                <a:solidFill>
                  <a:schemeClr val="bg1"/>
                </a:solidFill>
                <a:latin typeface="Calibri" pitchFamily="34" charset="0"/>
              </a:endParaRPr>
            </a:p>
          </p:txBody>
        </p:sp>
      </p:grpSp>
      <p:sp>
        <p:nvSpPr>
          <p:cNvPr id="14" name="1 Título"/>
          <p:cNvSpPr txBox="1">
            <a:spLocks/>
          </p:cNvSpPr>
          <p:nvPr/>
        </p:nvSpPr>
        <p:spPr bwMode="auto">
          <a:xfrm>
            <a:off x="2267745" y="1201732"/>
            <a:ext cx="6326980" cy="1512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fontAlgn="auto" hangingPunct="1">
              <a:spcAft>
                <a:spcPts val="0"/>
              </a:spcAft>
              <a:defRPr/>
            </a:pPr>
            <a:r>
              <a:rPr lang="es-ES" sz="2000" b="1" kern="0" dirty="0">
                <a:solidFill>
                  <a:schemeClr val="tx1">
                    <a:lumMod val="95000"/>
                    <a:lumOff val="5000"/>
                  </a:schemeClr>
                </a:solidFill>
              </a:rPr>
              <a:t>Taller Institucionalización de la Evaluación de Políticas Públicas. Elaboración de hoja de ruta </a:t>
            </a:r>
          </a:p>
        </p:txBody>
      </p:sp>
    </p:spTree>
    <p:extLst>
      <p:ext uri="{BB962C8B-B14F-4D97-AF65-F5344CB8AC3E}">
        <p14:creationId xmlns:p14="http://schemas.microsoft.com/office/powerpoint/2010/main" val="1489472417"/>
      </p:ext>
    </p:extLst>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Rectángulo"/>
          <p:cNvSpPr/>
          <p:nvPr/>
        </p:nvSpPr>
        <p:spPr>
          <a:xfrm>
            <a:off x="1045990" y="689118"/>
            <a:ext cx="7336720" cy="584775"/>
          </a:xfrm>
          <a:prstGeom prst="rect">
            <a:avLst/>
          </a:prstGeom>
        </p:spPr>
        <p:txBody>
          <a:bodyPr wrap="square">
            <a:spAutoFit/>
          </a:bodyPr>
          <a:lstStyle/>
          <a:p>
            <a:pPr algn="ctr"/>
            <a:r>
              <a:rPr lang="es-ES" sz="3200" b="1" u="sng" dirty="0" smtClean="0">
                <a:solidFill>
                  <a:schemeClr val="accent2"/>
                </a:solidFill>
                <a:effectLst>
                  <a:outerShdw blurRad="38100" dist="38100" dir="2700000" algn="tl">
                    <a:srgbClr val="000000">
                      <a:alpha val="43137"/>
                    </a:srgbClr>
                  </a:outerShdw>
                </a:effectLst>
                <a:latin typeface="Arial Narrow" pitchFamily="34" charset="0"/>
              </a:rPr>
              <a:t>EL SISTEMA NACIONAL DE PRESUPUESTO</a:t>
            </a:r>
            <a:endParaRPr lang="es-PE" sz="3200" u="sng" dirty="0">
              <a:solidFill>
                <a:schemeClr val="accent2"/>
              </a:solidFill>
              <a:effectLst>
                <a:outerShdw blurRad="38100" dist="38100" dir="2700000" algn="tl">
                  <a:srgbClr val="000000">
                    <a:alpha val="43137"/>
                  </a:srgbClr>
                </a:outerShdw>
              </a:effectLst>
              <a:latin typeface="Arial Narrow" pitchFamily="34" charset="0"/>
            </a:endParaRPr>
          </a:p>
        </p:txBody>
      </p:sp>
      <p:sp>
        <p:nvSpPr>
          <p:cNvPr id="2" name="Pentágono 1"/>
          <p:cNvSpPr/>
          <p:nvPr/>
        </p:nvSpPr>
        <p:spPr>
          <a:xfrm rot="5400000">
            <a:off x="6244336" y="-576206"/>
            <a:ext cx="684619" cy="4407439"/>
          </a:xfrm>
          <a:prstGeom prst="homePlate">
            <a:avLst/>
          </a:prstGeom>
        </p:spPr>
        <p:style>
          <a:lnRef idx="1">
            <a:schemeClr val="dk1"/>
          </a:lnRef>
          <a:fillRef idx="3">
            <a:schemeClr val="dk1"/>
          </a:fillRef>
          <a:effectRef idx="2">
            <a:schemeClr val="dk1"/>
          </a:effectRef>
          <a:fontRef idx="minor">
            <a:schemeClr val="lt1"/>
          </a:fontRef>
        </p:style>
        <p:txBody>
          <a:bodyPr vert="vert270" rtlCol="0" anchor="ctr"/>
          <a:lstStyle/>
          <a:p>
            <a:pPr algn="ctr"/>
            <a:r>
              <a:rPr lang="es-ES" dirty="0" smtClean="0"/>
              <a:t>INTEGRANTES DEL SISTEMA </a:t>
            </a:r>
          </a:p>
          <a:p>
            <a:pPr algn="ctr"/>
            <a:r>
              <a:rPr lang="es-ES" sz="1200" dirty="0" smtClean="0"/>
              <a:t>(Según </a:t>
            </a:r>
            <a:r>
              <a:rPr lang="es-ES" sz="1200" dirty="0"/>
              <a:t>el Art. 12º de la Ley Nº </a:t>
            </a:r>
            <a:r>
              <a:rPr lang="es-ES" sz="1200" dirty="0" smtClean="0"/>
              <a:t>28112)</a:t>
            </a:r>
            <a:endParaRPr lang="es-ES" sz="1200" dirty="0"/>
          </a:p>
        </p:txBody>
      </p:sp>
      <p:sp>
        <p:nvSpPr>
          <p:cNvPr id="7" name="Rectángulo redondeado 6"/>
          <p:cNvSpPr/>
          <p:nvPr/>
        </p:nvSpPr>
        <p:spPr>
          <a:xfrm>
            <a:off x="5264135" y="2217642"/>
            <a:ext cx="2645021" cy="85131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dirty="0" smtClean="0">
                <a:effectLst>
                  <a:outerShdw blurRad="38100" dist="38100" dir="2700000" algn="tl">
                    <a:srgbClr val="000000">
                      <a:alpha val="43137"/>
                    </a:srgbClr>
                  </a:outerShdw>
                </a:effectLst>
              </a:rPr>
              <a:t>Dirección General de Presupuesto Público (DGPP)</a:t>
            </a:r>
            <a:endParaRPr lang="es-ES" dirty="0">
              <a:effectLst>
                <a:outerShdw blurRad="38100" dist="38100" dir="2700000" algn="tl">
                  <a:srgbClr val="000000">
                    <a:alpha val="43137"/>
                  </a:srgbClr>
                </a:outerShdw>
              </a:effectLst>
            </a:endParaRPr>
          </a:p>
        </p:txBody>
      </p:sp>
      <p:sp>
        <p:nvSpPr>
          <p:cNvPr id="16" name="Rectángulo redondeado 15"/>
          <p:cNvSpPr/>
          <p:nvPr/>
        </p:nvSpPr>
        <p:spPr>
          <a:xfrm>
            <a:off x="5264135" y="3223862"/>
            <a:ext cx="2645021" cy="85131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600" b="1" dirty="0" smtClean="0">
                <a:effectLst>
                  <a:outerShdw blurRad="38100" dist="38100" dir="2700000" algn="tl">
                    <a:srgbClr val="000000">
                      <a:alpha val="43137"/>
                    </a:srgbClr>
                  </a:outerShdw>
                </a:effectLst>
              </a:rPr>
              <a:t>Pliegos Presupuestarios</a:t>
            </a:r>
            <a:r>
              <a:rPr lang="es-ES" sz="1600" dirty="0" smtClean="0">
                <a:effectLst>
                  <a:outerShdw blurRad="38100" dist="38100" dir="2700000" algn="tl">
                    <a:srgbClr val="000000">
                      <a:alpha val="43137"/>
                    </a:srgbClr>
                  </a:outerShdw>
                </a:effectLst>
              </a:rPr>
              <a:t> Oficinas de Planificación y Presupuesto </a:t>
            </a:r>
            <a:endParaRPr lang="es-ES" sz="1600" dirty="0">
              <a:effectLst>
                <a:outerShdw blurRad="38100" dist="38100" dir="2700000" algn="tl">
                  <a:srgbClr val="000000">
                    <a:alpha val="43137"/>
                  </a:srgbClr>
                </a:outerShdw>
              </a:effectLst>
            </a:endParaRPr>
          </a:p>
        </p:txBody>
      </p:sp>
      <p:sp>
        <p:nvSpPr>
          <p:cNvPr id="8" name="Elipse 7"/>
          <p:cNvSpPr/>
          <p:nvPr/>
        </p:nvSpPr>
        <p:spPr>
          <a:xfrm>
            <a:off x="3606745" y="4663088"/>
            <a:ext cx="1237444" cy="641252"/>
          </a:xfrm>
          <a:prstGeom prst="ellipse">
            <a:avLst/>
          </a:prstGeom>
          <a:ln>
            <a:prstDash val="dash"/>
          </a:ln>
        </p:spPr>
        <p:style>
          <a:lnRef idx="1">
            <a:schemeClr val="dk1"/>
          </a:lnRef>
          <a:fillRef idx="2">
            <a:schemeClr val="dk1"/>
          </a:fillRef>
          <a:effectRef idx="1">
            <a:schemeClr val="dk1"/>
          </a:effectRef>
          <a:fontRef idx="minor">
            <a:schemeClr val="dk1"/>
          </a:fontRef>
        </p:style>
        <p:txBody>
          <a:bodyPr rtlCol="0" anchor="ctr"/>
          <a:lstStyle/>
          <a:p>
            <a:pPr algn="ctr"/>
            <a:r>
              <a:rPr lang="es-ES" sz="1300" dirty="0" smtClean="0">
                <a:effectLst>
                  <a:outerShdw blurRad="38100" dist="38100" dir="2700000" algn="tl">
                    <a:srgbClr val="000000">
                      <a:alpha val="43137"/>
                    </a:srgbClr>
                  </a:outerShdw>
                </a:effectLst>
              </a:rPr>
              <a:t>Gobierno Nacional</a:t>
            </a:r>
            <a:endParaRPr lang="es-ES" sz="1300" dirty="0">
              <a:effectLst>
                <a:outerShdw blurRad="38100" dist="38100" dir="2700000" algn="tl">
                  <a:srgbClr val="000000">
                    <a:alpha val="43137"/>
                  </a:srgbClr>
                </a:outerShdw>
              </a:effectLst>
            </a:endParaRPr>
          </a:p>
        </p:txBody>
      </p:sp>
      <p:sp>
        <p:nvSpPr>
          <p:cNvPr id="25" name="Elipse 24"/>
          <p:cNvSpPr/>
          <p:nvPr/>
        </p:nvSpPr>
        <p:spPr>
          <a:xfrm>
            <a:off x="5037870" y="4743453"/>
            <a:ext cx="1237444" cy="641252"/>
          </a:xfrm>
          <a:prstGeom prst="ellipse">
            <a:avLst/>
          </a:prstGeom>
          <a:ln>
            <a:prstDash val="dash"/>
          </a:ln>
        </p:spPr>
        <p:style>
          <a:lnRef idx="1">
            <a:schemeClr val="dk1"/>
          </a:lnRef>
          <a:fillRef idx="2">
            <a:schemeClr val="dk1"/>
          </a:fillRef>
          <a:effectRef idx="1">
            <a:schemeClr val="dk1"/>
          </a:effectRef>
          <a:fontRef idx="minor">
            <a:schemeClr val="dk1"/>
          </a:fontRef>
        </p:style>
        <p:txBody>
          <a:bodyPr rtlCol="0" anchor="ctr"/>
          <a:lstStyle/>
          <a:p>
            <a:pPr algn="ctr"/>
            <a:r>
              <a:rPr lang="es-ES" sz="1300" dirty="0">
                <a:effectLst>
                  <a:outerShdw blurRad="38100" dist="38100" dir="2700000" algn="tl">
                    <a:srgbClr val="000000">
                      <a:alpha val="43137"/>
                    </a:srgbClr>
                  </a:outerShdw>
                </a:effectLst>
              </a:rPr>
              <a:t>Gobierno Regional</a:t>
            </a:r>
          </a:p>
        </p:txBody>
      </p:sp>
      <p:sp>
        <p:nvSpPr>
          <p:cNvPr id="26" name="Elipse 25"/>
          <p:cNvSpPr/>
          <p:nvPr/>
        </p:nvSpPr>
        <p:spPr>
          <a:xfrm>
            <a:off x="6486164" y="4743453"/>
            <a:ext cx="1237444" cy="641252"/>
          </a:xfrm>
          <a:prstGeom prst="ellipse">
            <a:avLst/>
          </a:prstGeom>
          <a:ln>
            <a:prstDash val="dash"/>
          </a:ln>
        </p:spPr>
        <p:style>
          <a:lnRef idx="1">
            <a:schemeClr val="dk1"/>
          </a:lnRef>
          <a:fillRef idx="2">
            <a:schemeClr val="dk1"/>
          </a:fillRef>
          <a:effectRef idx="1">
            <a:schemeClr val="dk1"/>
          </a:effectRef>
          <a:fontRef idx="minor">
            <a:schemeClr val="dk1"/>
          </a:fontRef>
        </p:style>
        <p:txBody>
          <a:bodyPr rtlCol="0" anchor="ctr"/>
          <a:lstStyle/>
          <a:p>
            <a:pPr algn="ctr"/>
            <a:r>
              <a:rPr lang="es-ES" sz="1300" dirty="0">
                <a:effectLst>
                  <a:outerShdw blurRad="38100" dist="38100" dir="2700000" algn="tl">
                    <a:srgbClr val="000000">
                      <a:alpha val="43137"/>
                    </a:srgbClr>
                  </a:outerShdw>
                </a:effectLst>
              </a:rPr>
              <a:t>Gobierno Local</a:t>
            </a:r>
          </a:p>
        </p:txBody>
      </p:sp>
      <p:sp>
        <p:nvSpPr>
          <p:cNvPr id="27" name="Elipse 26"/>
          <p:cNvSpPr/>
          <p:nvPr/>
        </p:nvSpPr>
        <p:spPr>
          <a:xfrm>
            <a:off x="7865916" y="4712492"/>
            <a:ext cx="1237444" cy="641252"/>
          </a:xfrm>
          <a:prstGeom prst="ellipse">
            <a:avLst/>
          </a:prstGeom>
          <a:ln>
            <a:prstDash val="dash"/>
          </a:ln>
        </p:spPr>
        <p:style>
          <a:lnRef idx="1">
            <a:schemeClr val="dk1"/>
          </a:lnRef>
          <a:fillRef idx="2">
            <a:schemeClr val="dk1"/>
          </a:fillRef>
          <a:effectRef idx="1">
            <a:schemeClr val="dk1"/>
          </a:effectRef>
          <a:fontRef idx="minor">
            <a:schemeClr val="dk1"/>
          </a:fontRef>
        </p:style>
        <p:txBody>
          <a:bodyPr rtlCol="0" anchor="ctr"/>
          <a:lstStyle/>
          <a:p>
            <a:pPr algn="ctr"/>
            <a:r>
              <a:rPr lang="es-ES" sz="1300" dirty="0" err="1">
                <a:effectLst>
                  <a:outerShdw blurRad="38100" dist="38100" dir="2700000" algn="tl">
                    <a:srgbClr val="000000">
                      <a:alpha val="43137"/>
                    </a:srgbClr>
                  </a:outerShdw>
                </a:effectLst>
              </a:rPr>
              <a:t>Empr</a:t>
            </a:r>
            <a:r>
              <a:rPr lang="es-ES" sz="1300" dirty="0">
                <a:effectLst>
                  <a:outerShdw blurRad="38100" dist="38100" dir="2700000" algn="tl">
                    <a:srgbClr val="000000">
                      <a:alpha val="43137"/>
                    </a:srgbClr>
                  </a:outerShdw>
                </a:effectLst>
              </a:rPr>
              <a:t>. y </a:t>
            </a:r>
            <a:r>
              <a:rPr lang="es-ES" sz="1300" dirty="0" err="1">
                <a:effectLst>
                  <a:outerShdw blurRad="38100" dist="38100" dir="2700000" algn="tl">
                    <a:srgbClr val="000000">
                      <a:alpha val="43137"/>
                    </a:srgbClr>
                  </a:outerShdw>
                </a:effectLst>
              </a:rPr>
              <a:t>Org</a:t>
            </a:r>
            <a:r>
              <a:rPr lang="es-ES" sz="1300" dirty="0">
                <a:effectLst>
                  <a:outerShdw blurRad="38100" dist="38100" dir="2700000" algn="tl">
                    <a:srgbClr val="000000">
                      <a:alpha val="43137"/>
                    </a:srgbClr>
                  </a:outerShdw>
                </a:effectLst>
              </a:rPr>
              <a:t>. Públicos</a:t>
            </a:r>
          </a:p>
        </p:txBody>
      </p:sp>
      <p:sp>
        <p:nvSpPr>
          <p:cNvPr id="9" name="Redondear rectángulo de esquina diagonal 8"/>
          <p:cNvSpPr/>
          <p:nvPr/>
        </p:nvSpPr>
        <p:spPr>
          <a:xfrm>
            <a:off x="3103224" y="2144326"/>
            <a:ext cx="1611126" cy="1014501"/>
          </a:xfrm>
          <a:prstGeom prst="round2DiagRect">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s-ES" dirty="0" smtClean="0"/>
              <a:t>Viceministerio de Hacienda</a:t>
            </a:r>
            <a:endParaRPr lang="es-ES" dirty="0"/>
          </a:p>
        </p:txBody>
      </p:sp>
      <p:sp>
        <p:nvSpPr>
          <p:cNvPr id="28" name="Redondear rectángulo de esquina diagonal 27"/>
          <p:cNvSpPr/>
          <p:nvPr/>
        </p:nvSpPr>
        <p:spPr>
          <a:xfrm>
            <a:off x="1005002" y="2144326"/>
            <a:ext cx="1611126" cy="1014501"/>
          </a:xfrm>
          <a:prstGeom prst="round2DiagRect">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s-ES" dirty="0" smtClean="0"/>
              <a:t>Ministerio de Economía y Finanzas</a:t>
            </a:r>
            <a:endParaRPr lang="es-ES" dirty="0"/>
          </a:p>
        </p:txBody>
      </p:sp>
      <p:cxnSp>
        <p:nvCxnSpPr>
          <p:cNvPr id="13" name="Conector recto de flecha 12"/>
          <p:cNvCxnSpPr/>
          <p:nvPr/>
        </p:nvCxnSpPr>
        <p:spPr>
          <a:xfrm flipH="1">
            <a:off x="4389612" y="4295870"/>
            <a:ext cx="2250733" cy="33445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flipH="1">
            <a:off x="5694073" y="4336990"/>
            <a:ext cx="893096" cy="33445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p:nvPr/>
        </p:nvCxnSpPr>
        <p:spPr>
          <a:xfrm>
            <a:off x="6640345" y="4328633"/>
            <a:ext cx="464541" cy="33445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p:nvPr/>
        </p:nvCxnSpPr>
        <p:spPr>
          <a:xfrm>
            <a:off x="6640345" y="4295869"/>
            <a:ext cx="1822178" cy="33445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a:stCxn id="7" idx="2"/>
            <a:endCxn id="16" idx="0"/>
          </p:cNvCxnSpPr>
          <p:nvPr/>
        </p:nvCxnSpPr>
        <p:spPr>
          <a:xfrm>
            <a:off x="6586646" y="3068960"/>
            <a:ext cx="0" cy="1549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p:nvPr/>
        </p:nvCxnSpPr>
        <p:spPr>
          <a:xfrm>
            <a:off x="6484723" y="5336770"/>
            <a:ext cx="0" cy="1735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p:cNvCxnSpPr>
            <a:stCxn id="7" idx="1"/>
            <a:endCxn id="9" idx="0"/>
          </p:cNvCxnSpPr>
          <p:nvPr/>
        </p:nvCxnSpPr>
        <p:spPr>
          <a:xfrm flipH="1">
            <a:off x="4714350" y="2643301"/>
            <a:ext cx="549785" cy="82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a:stCxn id="9" idx="2"/>
            <a:endCxn id="28" idx="0"/>
          </p:cNvCxnSpPr>
          <p:nvPr/>
        </p:nvCxnSpPr>
        <p:spPr>
          <a:xfrm flipH="1">
            <a:off x="2616128" y="2651577"/>
            <a:ext cx="48709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ángulo redondeado 35"/>
          <p:cNvSpPr/>
          <p:nvPr/>
        </p:nvSpPr>
        <p:spPr>
          <a:xfrm>
            <a:off x="5317834" y="5510326"/>
            <a:ext cx="2645021" cy="85131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b="1" dirty="0" smtClean="0">
                <a:effectLst>
                  <a:outerShdw blurRad="38100" dist="38100" dir="2700000" algn="tl">
                    <a:srgbClr val="000000">
                      <a:alpha val="43137"/>
                    </a:srgbClr>
                  </a:outerShdw>
                </a:effectLst>
              </a:rPr>
              <a:t>Unidades Ejecutoras </a:t>
            </a:r>
            <a:r>
              <a:rPr lang="es-ES" dirty="0" smtClean="0">
                <a:effectLst>
                  <a:outerShdw blurRad="38100" dist="38100" dir="2700000" algn="tl">
                    <a:srgbClr val="000000">
                      <a:alpha val="43137"/>
                    </a:srgbClr>
                  </a:outerShdw>
                </a:effectLst>
              </a:rPr>
              <a:t>Oficinas de Planificación y Presupuesto </a:t>
            </a:r>
            <a:endParaRPr lang="es-ES" dirty="0">
              <a:effectLst>
                <a:outerShdw blurRad="38100" dist="38100" dir="2700000" algn="tl">
                  <a:srgbClr val="000000">
                    <a:alpha val="43137"/>
                  </a:srgbClr>
                </a:outerShdw>
              </a:effectLst>
            </a:endParaRPr>
          </a:p>
        </p:txBody>
      </p:sp>
      <p:cxnSp>
        <p:nvCxnSpPr>
          <p:cNvPr id="38" name="Conector recto de flecha 37"/>
          <p:cNvCxnSpPr/>
          <p:nvPr/>
        </p:nvCxnSpPr>
        <p:spPr>
          <a:xfrm>
            <a:off x="6583368" y="4140967"/>
            <a:ext cx="0" cy="1549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515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Rectángulo"/>
          <p:cNvSpPr/>
          <p:nvPr/>
        </p:nvSpPr>
        <p:spPr>
          <a:xfrm>
            <a:off x="918802" y="692696"/>
            <a:ext cx="7336720" cy="584775"/>
          </a:xfrm>
          <a:prstGeom prst="rect">
            <a:avLst/>
          </a:prstGeom>
        </p:spPr>
        <p:txBody>
          <a:bodyPr wrap="square">
            <a:spAutoFit/>
          </a:bodyPr>
          <a:lstStyle/>
          <a:p>
            <a:pPr algn="ctr"/>
            <a:r>
              <a:rPr lang="es-ES" sz="3200" b="1" u="sng" dirty="0" smtClean="0">
                <a:solidFill>
                  <a:schemeClr val="accent2"/>
                </a:solidFill>
                <a:effectLst>
                  <a:outerShdw blurRad="38100" dist="38100" dir="2700000" algn="tl">
                    <a:srgbClr val="000000">
                      <a:alpha val="43137"/>
                    </a:srgbClr>
                  </a:outerShdw>
                </a:effectLst>
                <a:latin typeface="Arial Narrow" pitchFamily="34" charset="0"/>
              </a:rPr>
              <a:t>FASES DEL PROCESO PRESUPUESTARIO</a:t>
            </a:r>
            <a:endParaRPr lang="es-PE" sz="3200" u="sng" dirty="0">
              <a:solidFill>
                <a:schemeClr val="accent2"/>
              </a:solidFill>
              <a:effectLst>
                <a:outerShdw blurRad="38100" dist="38100" dir="2700000" algn="tl">
                  <a:srgbClr val="000000">
                    <a:alpha val="43137"/>
                  </a:srgbClr>
                </a:outerShdw>
              </a:effectLst>
              <a:latin typeface="Arial Narrow" pitchFamily="34" charset="0"/>
            </a:endParaRPr>
          </a:p>
        </p:txBody>
      </p:sp>
      <p:sp>
        <p:nvSpPr>
          <p:cNvPr id="3" name="Llamada con línea 2 2"/>
          <p:cNvSpPr/>
          <p:nvPr/>
        </p:nvSpPr>
        <p:spPr>
          <a:xfrm>
            <a:off x="6732240" y="1438598"/>
            <a:ext cx="2232248" cy="982289"/>
          </a:xfrm>
          <a:prstGeom prst="borderCallout2">
            <a:avLst/>
          </a:prstGeom>
          <a:solidFill>
            <a:schemeClr val="bg1"/>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tx1"/>
                </a:solidFill>
              </a:rPr>
              <a:t>Se estiman los ingresos con los que se contará y se establecen las necesidades de gasto. </a:t>
            </a:r>
            <a:endParaRPr lang="es-ES" sz="1300" dirty="0">
              <a:solidFill>
                <a:schemeClr val="tx1"/>
              </a:solidFill>
            </a:endParaRPr>
          </a:p>
        </p:txBody>
      </p:sp>
      <p:sp>
        <p:nvSpPr>
          <p:cNvPr id="15" name="Llamada con línea 2 14"/>
          <p:cNvSpPr/>
          <p:nvPr/>
        </p:nvSpPr>
        <p:spPr>
          <a:xfrm>
            <a:off x="6732240" y="5242157"/>
            <a:ext cx="2232248" cy="982289"/>
          </a:xfrm>
          <a:prstGeom prst="borderCallout2">
            <a:avLst>
              <a:gd name="adj1" fmla="val -3981"/>
              <a:gd name="adj2" fmla="val 46443"/>
              <a:gd name="adj3" fmla="val -39701"/>
              <a:gd name="adj4" fmla="val 43348"/>
              <a:gd name="adj5" fmla="val -165684"/>
              <a:gd name="adj6" fmla="val -17136"/>
            </a:avLst>
          </a:prstGeom>
          <a:solidFill>
            <a:schemeClr val="bg1"/>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tx1"/>
                </a:solidFill>
              </a:rPr>
              <a:t>Se prioriza el gasto y se registra según estructura funcional programática y clasificadores de gasto.</a:t>
            </a:r>
          </a:p>
        </p:txBody>
      </p:sp>
      <p:sp>
        <p:nvSpPr>
          <p:cNvPr id="16" name="Llamada con línea 2 15"/>
          <p:cNvSpPr/>
          <p:nvPr/>
        </p:nvSpPr>
        <p:spPr>
          <a:xfrm>
            <a:off x="129872" y="5242157"/>
            <a:ext cx="2232248" cy="982289"/>
          </a:xfrm>
          <a:prstGeom prst="borderCallout2">
            <a:avLst>
              <a:gd name="adj1" fmla="val -11558"/>
              <a:gd name="adj2" fmla="val 48349"/>
              <a:gd name="adj3" fmla="val -40784"/>
              <a:gd name="adj4" fmla="val 57162"/>
              <a:gd name="adj5" fmla="val -175425"/>
              <a:gd name="adj6" fmla="val 119092"/>
            </a:avLst>
          </a:prstGeom>
          <a:solidFill>
            <a:schemeClr val="bg1"/>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tx1"/>
                </a:solidFill>
              </a:rPr>
              <a:t>Se captan los ingresos y se realizan los gastos. La ejecución está sujeta al régimen presupuestal anual.</a:t>
            </a:r>
          </a:p>
        </p:txBody>
      </p:sp>
      <p:sp>
        <p:nvSpPr>
          <p:cNvPr id="22" name="Llamada con línea 2 21"/>
          <p:cNvSpPr/>
          <p:nvPr/>
        </p:nvSpPr>
        <p:spPr>
          <a:xfrm>
            <a:off x="129872" y="1488341"/>
            <a:ext cx="2232248" cy="982289"/>
          </a:xfrm>
          <a:prstGeom prst="borderCallout2">
            <a:avLst>
              <a:gd name="adj1" fmla="val 16585"/>
              <a:gd name="adj2" fmla="val 104078"/>
              <a:gd name="adj3" fmla="val 16585"/>
              <a:gd name="adj4" fmla="val 117654"/>
              <a:gd name="adj5" fmla="val 88686"/>
              <a:gd name="adj6" fmla="val 141954"/>
            </a:avLst>
          </a:prstGeom>
          <a:solidFill>
            <a:schemeClr val="bg1"/>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tx1"/>
                </a:solidFill>
              </a:rPr>
              <a:t>Se miden los resultados obtenidos, analizándose las variaciones físicas y financieras y el avance de indicadores.</a:t>
            </a:r>
          </a:p>
        </p:txBody>
      </p:sp>
      <p:sp>
        <p:nvSpPr>
          <p:cNvPr id="25" name="Llamada con línea 2 24"/>
          <p:cNvSpPr/>
          <p:nvPr/>
        </p:nvSpPr>
        <p:spPr>
          <a:xfrm>
            <a:off x="3471038" y="5399015"/>
            <a:ext cx="2232248" cy="982289"/>
          </a:xfrm>
          <a:prstGeom prst="borderCallout2">
            <a:avLst>
              <a:gd name="adj1" fmla="val -1816"/>
              <a:gd name="adj2" fmla="val 49302"/>
              <a:gd name="adj3" fmla="val -47279"/>
              <a:gd name="adj4" fmla="val 50017"/>
              <a:gd name="adj5" fmla="val -119139"/>
              <a:gd name="adj6" fmla="val 51455"/>
            </a:avLst>
          </a:prstGeom>
          <a:solidFill>
            <a:schemeClr val="bg1"/>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tx1"/>
                </a:solidFill>
              </a:rPr>
              <a:t>* Proyecto de Ley al Congreso hasta el 30 de agosto.</a:t>
            </a:r>
          </a:p>
          <a:p>
            <a:pPr algn="ctr"/>
            <a:r>
              <a:rPr lang="es-ES" sz="1300" dirty="0">
                <a:solidFill>
                  <a:schemeClr val="tx1"/>
                </a:solidFill>
              </a:rPr>
              <a:t>* Aprobación del proyecto hasta el 30 de noviembre.</a:t>
            </a:r>
          </a:p>
        </p:txBody>
      </p:sp>
      <p:graphicFrame>
        <p:nvGraphicFramePr>
          <p:cNvPr id="2" name="Diagrama 1"/>
          <p:cNvGraphicFramePr/>
          <p:nvPr>
            <p:extLst/>
          </p:nvPr>
        </p:nvGraphicFramePr>
        <p:xfrm>
          <a:off x="1501670" y="1249868"/>
          <a:ext cx="5982018" cy="4163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745789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22" grpId="0" animBg="1"/>
      <p:bldP spid="25" grpId="0" animBg="1"/>
      <p:bldGraphic spid="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01017" y="1052736"/>
            <a:ext cx="8147447" cy="5539978"/>
          </a:xfrm>
          <a:prstGeom prst="rect">
            <a:avLst/>
          </a:prstGeom>
          <a:noFill/>
        </p:spPr>
        <p:txBody>
          <a:bodyPr wrap="square" rtlCol="0">
            <a:spAutoFit/>
          </a:bodyPr>
          <a:lstStyle/>
          <a:p>
            <a:pPr algn="ctr"/>
            <a:r>
              <a:rPr lang="es-PE" sz="2400" b="1" dirty="0" smtClean="0"/>
              <a:t>Ley 28411 del Sistema Nacional de Presupuesto-Texto Ordenado</a:t>
            </a:r>
          </a:p>
          <a:p>
            <a:endParaRPr lang="es-PE" b="1" dirty="0" smtClean="0"/>
          </a:p>
          <a:p>
            <a:r>
              <a:rPr lang="es-PE" b="1" dirty="0" smtClean="0"/>
              <a:t>Art 46° la Fase de Evaluación Presupuestaria</a:t>
            </a:r>
          </a:p>
          <a:p>
            <a:r>
              <a:rPr lang="es-PE" dirty="0" smtClean="0"/>
              <a:t>Se realiza la medición de los resultados obtenidos y el análisis de las variaciones físicas y financieras observadas ,en relación a lo aprobado en los presupuestos del Sector Público utilizando instrumentos tales como indicadores de desempeño en la ejecución del gasto. </a:t>
            </a:r>
          </a:p>
          <a:p>
            <a:endParaRPr lang="es-PE" dirty="0"/>
          </a:p>
          <a:p>
            <a:r>
              <a:rPr lang="es-PE" b="1" dirty="0" smtClean="0"/>
              <a:t>Art. 47° </a:t>
            </a:r>
            <a:r>
              <a:rPr lang="es-PE" b="1" dirty="0"/>
              <a:t>Evaluación a </a:t>
            </a:r>
            <a:r>
              <a:rPr lang="es-PE" b="1" dirty="0" smtClean="0"/>
              <a:t>cargo de </a:t>
            </a:r>
            <a:r>
              <a:rPr lang="es-PE" b="1" dirty="0"/>
              <a:t>las Entidades </a:t>
            </a:r>
            <a:endParaRPr lang="es-PE" b="1" dirty="0" smtClean="0"/>
          </a:p>
          <a:p>
            <a:r>
              <a:rPr lang="es-PE" dirty="0" smtClean="0"/>
              <a:t>Entidades determinan resultados de la gestión presupuestaria sobre la base del análisis y medición de la ejecución de ingresos, gastos y metas  así como las variaciones observadas señalando sus causas, en relación con los programas proyectos y actividades aprobados en el presupuesto. Semestral</a:t>
            </a:r>
          </a:p>
          <a:p>
            <a:endParaRPr lang="es-PE" dirty="0"/>
          </a:p>
          <a:p>
            <a:r>
              <a:rPr lang="es-PE" b="1" dirty="0" smtClean="0"/>
              <a:t>Art 48° Evaluación en términos financieros a cargo del MEF. </a:t>
            </a:r>
            <a:r>
              <a:rPr lang="es-PE" dirty="0" smtClean="0"/>
              <a:t>Trimestral</a:t>
            </a:r>
          </a:p>
          <a:p>
            <a:endParaRPr lang="es-PE" dirty="0" smtClean="0"/>
          </a:p>
          <a:p>
            <a:r>
              <a:rPr lang="es-PE" b="1" dirty="0" smtClean="0"/>
              <a:t>Art 49° Evaluación Global de la Gestión Presupuestaria, </a:t>
            </a:r>
            <a:r>
              <a:rPr lang="es-PE" dirty="0" smtClean="0"/>
              <a:t>por MEF Anual</a:t>
            </a:r>
          </a:p>
          <a:p>
            <a:endParaRPr lang="es-PE" dirty="0"/>
          </a:p>
          <a:p>
            <a:endParaRPr lang="es-PE" dirty="0"/>
          </a:p>
        </p:txBody>
      </p:sp>
    </p:spTree>
    <p:extLst>
      <p:ext uri="{BB962C8B-B14F-4D97-AF65-F5344CB8AC3E}">
        <p14:creationId xmlns:p14="http://schemas.microsoft.com/office/powerpoint/2010/main" val="31125221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1052736"/>
            <a:ext cx="7920880" cy="5324535"/>
          </a:xfrm>
          <a:prstGeom prst="rect">
            <a:avLst/>
          </a:prstGeom>
          <a:noFill/>
        </p:spPr>
        <p:txBody>
          <a:bodyPr wrap="square" rtlCol="0">
            <a:spAutoFit/>
          </a:bodyPr>
          <a:lstStyle/>
          <a:p>
            <a:r>
              <a:rPr lang="es-PE" b="1" dirty="0" smtClean="0"/>
              <a:t>Art 81° Evaluación en el marco del Presupuesto por Resultados</a:t>
            </a:r>
          </a:p>
          <a:p>
            <a:r>
              <a:rPr lang="es-PE" dirty="0" smtClean="0"/>
              <a:t>Consiste en el análisis sistemático y objetivo de una intervención pública, proyecto, programa o política en curso o concluida. Utiliza herramientas técnicas que analizan el diseño, gestión, resultados y/o impactos del objeto evaluado. Los resultados pueden vincular a las entidades cuyas acciones han sido objeto de las mismas a asumir compromisos formales de mejora de desempeño.</a:t>
            </a:r>
          </a:p>
          <a:p>
            <a:endParaRPr lang="es-PE" dirty="0"/>
          </a:p>
          <a:p>
            <a:r>
              <a:rPr lang="es-PE" dirty="0" smtClean="0"/>
              <a:t>Son realizadas por personas naturales o jurídicas diferentes de las que diseñan y/o ejecutan las acciones que son objeto de evaluación. </a:t>
            </a:r>
          </a:p>
          <a:p>
            <a:endParaRPr lang="es-PE" dirty="0"/>
          </a:p>
          <a:p>
            <a:r>
              <a:rPr lang="es-PE" dirty="0" smtClean="0"/>
              <a:t>Los informes finales de las evaluaciones son remitidos a la Comisión de </a:t>
            </a:r>
            <a:r>
              <a:rPr lang="es-PE" dirty="0"/>
              <a:t>Presupuesto y Cuenta General de la República del Congreso de la República</a:t>
            </a:r>
            <a:r>
              <a:rPr lang="es-PE" dirty="0" smtClean="0"/>
              <a:t>.</a:t>
            </a:r>
          </a:p>
          <a:p>
            <a:endParaRPr lang="es-PE" dirty="0"/>
          </a:p>
          <a:p>
            <a:r>
              <a:rPr lang="es-PE" b="1" dirty="0" smtClean="0"/>
              <a:t>En Leyes Anuales de Presupuesto</a:t>
            </a:r>
          </a:p>
          <a:p>
            <a:r>
              <a:rPr lang="es-PE" dirty="0" smtClean="0"/>
              <a:t>Se incluye un articulo en el que se lista Evaluaciones Independientes a efectuar en el año.</a:t>
            </a:r>
          </a:p>
          <a:p>
            <a:r>
              <a:rPr lang="es-PE" dirty="0" smtClean="0"/>
              <a:t>Se establece 5 meses para definir y cumplir matriz de compromiso de mejora de desempeño.</a:t>
            </a:r>
          </a:p>
          <a:p>
            <a:r>
              <a:rPr lang="es-PE" dirty="0" smtClean="0"/>
              <a:t>El cumplimiento de compromisos firmados es condición para evaluar solicitud de recursos en la formulación presupuestal o demandas adicionales.</a:t>
            </a:r>
            <a:endParaRPr lang="es-PE" dirty="0"/>
          </a:p>
        </p:txBody>
      </p:sp>
    </p:spTree>
    <p:extLst>
      <p:ext uri="{BB962C8B-B14F-4D97-AF65-F5344CB8AC3E}">
        <p14:creationId xmlns:p14="http://schemas.microsoft.com/office/powerpoint/2010/main" val="38762507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1 Título"/>
          <p:cNvSpPr>
            <a:spLocks noGrp="1"/>
          </p:cNvSpPr>
          <p:nvPr>
            <p:ph type="title"/>
          </p:nvPr>
        </p:nvSpPr>
        <p:spPr>
          <a:xfrm>
            <a:off x="569913" y="764704"/>
            <a:ext cx="8002587" cy="576064"/>
          </a:xfrm>
        </p:spPr>
        <p:txBody>
          <a:bodyPr/>
          <a:lstStyle/>
          <a:p>
            <a:pPr eaLnBrk="1" hangingPunct="1"/>
            <a:r>
              <a:rPr lang="es-ES" altLang="es-ES" sz="3200" b="1" dirty="0" smtClean="0">
                <a:solidFill>
                  <a:srgbClr val="003399"/>
                </a:solidFill>
                <a:latin typeface="Calibri" pitchFamily="34" charset="0"/>
              </a:rPr>
              <a:t>Evaluación Independiente en el </a:t>
            </a:r>
            <a:r>
              <a:rPr lang="es-ES" altLang="es-ES" sz="3200" b="1" dirty="0" err="1" smtClean="0">
                <a:solidFill>
                  <a:srgbClr val="003399"/>
                </a:solidFill>
                <a:latin typeface="Calibri" pitchFamily="34" charset="0"/>
              </a:rPr>
              <a:t>PpR</a:t>
            </a:r>
            <a:endParaRPr lang="es-ES" altLang="es-ES" sz="3200" b="1" dirty="0" smtClean="0">
              <a:solidFill>
                <a:srgbClr val="003399"/>
              </a:solidFill>
              <a:latin typeface="Calibri" pitchFamily="34" charset="0"/>
            </a:endParaRPr>
          </a:p>
        </p:txBody>
      </p:sp>
      <p:sp>
        <p:nvSpPr>
          <p:cNvPr id="5123" name="3 Marcador de número de diapositiva"/>
          <p:cNvSpPr>
            <a:spLocks noGrp="1"/>
          </p:cNvSpPr>
          <p:nvPr>
            <p:ph type="sldNum" sz="quarter" idx="12"/>
          </p:nvPr>
        </p:nvSpPr>
        <p:spPr>
          <a:xfrm>
            <a:off x="323850" y="6303963"/>
            <a:ext cx="511175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cs typeface="Arial" charset="0"/>
              </a:defRPr>
            </a:lvl1pPr>
            <a:lvl2pPr marL="742950" indent="-285750">
              <a:defRPr sz="1700">
                <a:solidFill>
                  <a:schemeClr val="tx1"/>
                </a:solidFill>
                <a:latin typeface="Arial" charset="0"/>
                <a:cs typeface="Arial" charset="0"/>
              </a:defRPr>
            </a:lvl2pPr>
            <a:lvl3pPr marL="1143000" indent="-228600">
              <a:defRPr sz="1700">
                <a:solidFill>
                  <a:schemeClr val="tx1"/>
                </a:solidFill>
                <a:latin typeface="Arial" charset="0"/>
                <a:cs typeface="Arial" charset="0"/>
              </a:defRPr>
            </a:lvl3pPr>
            <a:lvl4pPr marL="1600200" indent="-228600">
              <a:defRPr sz="1700">
                <a:solidFill>
                  <a:schemeClr val="tx1"/>
                </a:solidFill>
                <a:latin typeface="Arial" charset="0"/>
                <a:cs typeface="Arial" charset="0"/>
              </a:defRPr>
            </a:lvl4pPr>
            <a:lvl5pPr marL="2057400" indent="-22860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pPr algn="l"/>
            <a:fld id="{C6F2CC42-2F34-4237-8B1D-02C667BC7CFE}" type="slidenum">
              <a:rPr lang="es-ES" altLang="en-US" sz="800" i="1">
                <a:solidFill>
                  <a:schemeClr val="bg1"/>
                </a:solidFill>
              </a:rPr>
              <a:pPr algn="l"/>
              <a:t>7</a:t>
            </a:fld>
            <a:endParaRPr lang="es-ES" altLang="en-US" sz="800" i="1">
              <a:solidFill>
                <a:schemeClr val="bg1"/>
              </a:solidFill>
            </a:endParaRPr>
          </a:p>
        </p:txBody>
      </p:sp>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1919288"/>
            <a:ext cx="5003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Elipse"/>
          <p:cNvSpPr/>
          <p:nvPr/>
        </p:nvSpPr>
        <p:spPr>
          <a:xfrm>
            <a:off x="3203575" y="4179888"/>
            <a:ext cx="863600" cy="8334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126" name="7 CuadroTexto"/>
          <p:cNvSpPr txBox="1">
            <a:spLocks noChangeArrowheads="1"/>
          </p:cNvSpPr>
          <p:nvPr/>
        </p:nvSpPr>
        <p:spPr bwMode="auto">
          <a:xfrm>
            <a:off x="3132138" y="4437063"/>
            <a:ext cx="1223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cs typeface="Arial" charset="0"/>
              </a:defRPr>
            </a:lvl1pPr>
            <a:lvl2pPr marL="742950" indent="-285750">
              <a:defRPr sz="1700">
                <a:solidFill>
                  <a:schemeClr val="tx1"/>
                </a:solidFill>
                <a:latin typeface="Arial" charset="0"/>
                <a:cs typeface="Arial" charset="0"/>
              </a:defRPr>
            </a:lvl2pPr>
            <a:lvl3pPr marL="1143000" indent="-228600">
              <a:defRPr sz="1700">
                <a:solidFill>
                  <a:schemeClr val="tx1"/>
                </a:solidFill>
                <a:latin typeface="Arial" charset="0"/>
                <a:cs typeface="Arial" charset="0"/>
              </a:defRPr>
            </a:lvl3pPr>
            <a:lvl4pPr marL="1600200" indent="-228600">
              <a:defRPr sz="1700">
                <a:solidFill>
                  <a:schemeClr val="tx1"/>
                </a:solidFill>
                <a:latin typeface="Arial" charset="0"/>
                <a:cs typeface="Arial" charset="0"/>
              </a:defRPr>
            </a:lvl4pPr>
            <a:lvl5pPr marL="2057400" indent="-22860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pPr eaLnBrk="1" hangingPunct="1"/>
            <a:r>
              <a:rPr lang="es-ES" altLang="es-ES" sz="1000" b="1">
                <a:solidFill>
                  <a:schemeClr val="bg1"/>
                </a:solidFill>
                <a:latin typeface="Calibri" pitchFamily="34" charset="0"/>
              </a:rPr>
              <a:t>Evaluaciones </a:t>
            </a:r>
          </a:p>
          <a:p>
            <a:pPr eaLnBrk="1" hangingPunct="1"/>
            <a:r>
              <a:rPr lang="es-ES" altLang="es-ES" sz="1000" b="1">
                <a:solidFill>
                  <a:schemeClr val="bg1"/>
                </a:solidFill>
                <a:latin typeface="Calibri" pitchFamily="34" charset="0"/>
              </a:rPr>
              <a:t>Independientes</a:t>
            </a:r>
          </a:p>
        </p:txBody>
      </p:sp>
      <p:sp>
        <p:nvSpPr>
          <p:cNvPr id="5127" name="Rectángulo 3"/>
          <p:cNvSpPr>
            <a:spLocks noChangeArrowheads="1"/>
          </p:cNvSpPr>
          <p:nvPr/>
        </p:nvSpPr>
        <p:spPr bwMode="auto">
          <a:xfrm>
            <a:off x="6667500" y="1412875"/>
            <a:ext cx="1765300" cy="1004888"/>
          </a:xfrm>
          <a:prstGeom prst="rect">
            <a:avLst/>
          </a:prstGeom>
          <a:solidFill>
            <a:schemeClr val="bg1">
              <a:alpha val="8784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altLang="es-ES" sz="1400" b="1">
                <a:latin typeface="Calibri" pitchFamily="34" charset="0"/>
              </a:rPr>
              <a:t>1. Evaluaciones de Diseño y Ejecución Presupuestal (EDEP)</a:t>
            </a:r>
          </a:p>
        </p:txBody>
      </p:sp>
      <p:sp>
        <p:nvSpPr>
          <p:cNvPr id="5128" name="4 CuadroTexto"/>
          <p:cNvSpPr txBox="1">
            <a:spLocks noChangeArrowheads="1"/>
          </p:cNvSpPr>
          <p:nvPr/>
        </p:nvSpPr>
        <p:spPr bwMode="auto">
          <a:xfrm>
            <a:off x="6686550" y="2400300"/>
            <a:ext cx="1647825" cy="738188"/>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700">
                <a:solidFill>
                  <a:schemeClr val="tx1"/>
                </a:solidFill>
                <a:latin typeface="Arial" charset="0"/>
                <a:cs typeface="Arial" charset="0"/>
              </a:defRPr>
            </a:lvl1pPr>
            <a:lvl2pPr marL="742950" indent="-285750">
              <a:defRPr sz="1700">
                <a:solidFill>
                  <a:schemeClr val="tx1"/>
                </a:solidFill>
                <a:latin typeface="Arial" charset="0"/>
                <a:cs typeface="Arial" charset="0"/>
              </a:defRPr>
            </a:lvl2pPr>
            <a:lvl3pPr marL="1143000" indent="-228600">
              <a:defRPr sz="1700">
                <a:solidFill>
                  <a:schemeClr val="tx1"/>
                </a:solidFill>
                <a:latin typeface="Arial" charset="0"/>
                <a:cs typeface="Arial" charset="0"/>
              </a:defRPr>
            </a:lvl3pPr>
            <a:lvl4pPr marL="1600200" indent="-228600">
              <a:defRPr sz="1700">
                <a:solidFill>
                  <a:schemeClr val="tx1"/>
                </a:solidFill>
                <a:latin typeface="Arial" charset="0"/>
                <a:cs typeface="Arial" charset="0"/>
              </a:defRPr>
            </a:lvl4pPr>
            <a:lvl5pPr marL="2057400" indent="-22860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pPr>
              <a:buFont typeface="Wingdings" pitchFamily="2" charset="2"/>
              <a:buChar char="ü"/>
            </a:pPr>
            <a:r>
              <a:rPr lang="es-PE" altLang="es-ES" sz="1400">
                <a:latin typeface="Calibri" pitchFamily="34" charset="0"/>
              </a:rPr>
              <a:t>51 EDEP (2008)</a:t>
            </a:r>
          </a:p>
          <a:p>
            <a:pPr>
              <a:buFont typeface="Wingdings" pitchFamily="2" charset="2"/>
              <a:buChar char="ü"/>
            </a:pPr>
            <a:r>
              <a:rPr lang="es-PE" altLang="es-ES" sz="1400">
                <a:latin typeface="Calibri" pitchFamily="34" charset="0"/>
              </a:rPr>
              <a:t>26 matrices de compromiso</a:t>
            </a:r>
          </a:p>
        </p:txBody>
      </p:sp>
      <p:sp>
        <p:nvSpPr>
          <p:cNvPr id="5129" name="4 CuadroTexto"/>
          <p:cNvSpPr txBox="1">
            <a:spLocks noChangeArrowheads="1"/>
          </p:cNvSpPr>
          <p:nvPr/>
        </p:nvSpPr>
        <p:spPr bwMode="auto">
          <a:xfrm>
            <a:off x="6816725" y="4637088"/>
            <a:ext cx="1530350" cy="3048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700">
                <a:solidFill>
                  <a:schemeClr val="tx1"/>
                </a:solidFill>
                <a:latin typeface="Arial" charset="0"/>
                <a:cs typeface="Arial" charset="0"/>
              </a:defRPr>
            </a:lvl1pPr>
            <a:lvl2pPr marL="742950" indent="-285750">
              <a:defRPr sz="1700">
                <a:solidFill>
                  <a:schemeClr val="tx1"/>
                </a:solidFill>
                <a:latin typeface="Arial" charset="0"/>
                <a:cs typeface="Arial" charset="0"/>
              </a:defRPr>
            </a:lvl2pPr>
            <a:lvl3pPr marL="1143000" indent="-228600">
              <a:defRPr sz="1700">
                <a:solidFill>
                  <a:schemeClr val="tx1"/>
                </a:solidFill>
                <a:latin typeface="Arial" charset="0"/>
                <a:cs typeface="Arial" charset="0"/>
              </a:defRPr>
            </a:lvl3pPr>
            <a:lvl4pPr marL="1600200" indent="-228600">
              <a:defRPr sz="1700">
                <a:solidFill>
                  <a:schemeClr val="tx1"/>
                </a:solidFill>
                <a:latin typeface="Arial" charset="0"/>
                <a:cs typeface="Arial" charset="0"/>
              </a:defRPr>
            </a:lvl4pPr>
            <a:lvl5pPr marL="2057400" indent="-22860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pPr>
              <a:buFont typeface="Wingdings" pitchFamily="2" charset="2"/>
              <a:buChar char="ü"/>
            </a:pPr>
            <a:r>
              <a:rPr lang="es-PE" altLang="es-ES" sz="1400">
                <a:latin typeface="Calibri" pitchFamily="34" charset="0"/>
              </a:rPr>
              <a:t>10 EI (2010)</a:t>
            </a:r>
          </a:p>
        </p:txBody>
      </p:sp>
      <p:sp>
        <p:nvSpPr>
          <p:cNvPr id="5130" name="9 CuadroTexto"/>
          <p:cNvSpPr txBox="1">
            <a:spLocks noChangeArrowheads="1"/>
          </p:cNvSpPr>
          <p:nvPr/>
        </p:nvSpPr>
        <p:spPr bwMode="auto">
          <a:xfrm>
            <a:off x="5435600" y="5121275"/>
            <a:ext cx="32750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cs typeface="Arial" charset="0"/>
              </a:defRPr>
            </a:lvl1pPr>
            <a:lvl2pPr marL="742950" indent="-285750">
              <a:defRPr sz="1700">
                <a:solidFill>
                  <a:schemeClr val="tx1"/>
                </a:solidFill>
                <a:latin typeface="Arial" charset="0"/>
                <a:cs typeface="Arial" charset="0"/>
              </a:defRPr>
            </a:lvl2pPr>
            <a:lvl3pPr marL="1143000" indent="-228600">
              <a:defRPr sz="1700">
                <a:solidFill>
                  <a:schemeClr val="tx1"/>
                </a:solidFill>
                <a:latin typeface="Arial" charset="0"/>
                <a:cs typeface="Arial" charset="0"/>
              </a:defRPr>
            </a:lvl3pPr>
            <a:lvl4pPr marL="1600200" indent="-228600">
              <a:defRPr sz="1700">
                <a:solidFill>
                  <a:schemeClr val="tx1"/>
                </a:solidFill>
                <a:latin typeface="Arial" charset="0"/>
                <a:cs typeface="Arial" charset="0"/>
              </a:defRPr>
            </a:lvl4pPr>
            <a:lvl5pPr marL="2057400" indent="-22860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endParaRPr lang="es-PE" altLang="es-ES" sz="1200">
              <a:latin typeface="Calibri" pitchFamily="34" charset="0"/>
            </a:endParaRPr>
          </a:p>
          <a:p>
            <a:endParaRPr lang="es-PE" altLang="es-ES" sz="1200" b="1">
              <a:latin typeface="Calibri" pitchFamily="34" charset="0"/>
            </a:endParaRPr>
          </a:p>
          <a:p>
            <a:r>
              <a:rPr lang="es-PE" altLang="es-ES" sz="1200" b="1">
                <a:latin typeface="Calibri" pitchFamily="34" charset="0"/>
              </a:rPr>
              <a:t>Cobertura Evaluaciones</a:t>
            </a:r>
          </a:p>
          <a:p>
            <a:r>
              <a:rPr lang="es-PE" altLang="es-ES" sz="1200">
                <a:latin typeface="Calibri" pitchFamily="34" charset="0"/>
              </a:rPr>
              <a:t>12%  del Presupuesto PpR 2015</a:t>
            </a:r>
          </a:p>
        </p:txBody>
      </p:sp>
      <p:pic>
        <p:nvPicPr>
          <p:cNvPr id="5131" name="Imagen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4325" y="3767138"/>
            <a:ext cx="105886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Rectángulo 5"/>
          <p:cNvSpPr>
            <a:spLocks noChangeArrowheads="1"/>
          </p:cNvSpPr>
          <p:nvPr/>
        </p:nvSpPr>
        <p:spPr bwMode="auto">
          <a:xfrm>
            <a:off x="6738938" y="4125913"/>
            <a:ext cx="1539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es-ES" sz="1400" b="1">
                <a:latin typeface="Calibri" pitchFamily="34" charset="0"/>
              </a:rPr>
              <a:t>2. Evaluaciones de Impacto</a:t>
            </a:r>
          </a:p>
        </p:txBody>
      </p:sp>
      <p:pic>
        <p:nvPicPr>
          <p:cNvPr id="5133" name="Imagen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5600" y="1454150"/>
            <a:ext cx="1039813"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0546350"/>
      </p:ext>
    </p:extLst>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a:xfrm>
            <a:off x="431006" y="742936"/>
            <a:ext cx="8245450" cy="608013"/>
          </a:xfrm>
        </p:spPr>
        <p:txBody>
          <a:bodyPr rIns="40639" anchor="b"/>
          <a:lstStyle/>
          <a:p>
            <a:pPr eaLnBrk="1" hangingPunct="1"/>
            <a:r>
              <a:rPr lang="es-PE" altLang="es-ES" sz="3200" b="1" dirty="0" smtClean="0">
                <a:solidFill>
                  <a:srgbClr val="003399"/>
                </a:solidFill>
                <a:latin typeface="Calibri" pitchFamily="34" charset="0"/>
                <a:sym typeface="Verdana" pitchFamily="34" charset="0"/>
              </a:rPr>
              <a:t/>
            </a:r>
            <a:br>
              <a:rPr lang="es-PE" altLang="es-ES" sz="3200" b="1" dirty="0" smtClean="0">
                <a:solidFill>
                  <a:srgbClr val="003399"/>
                </a:solidFill>
                <a:latin typeface="Calibri" pitchFamily="34" charset="0"/>
                <a:sym typeface="Verdana" pitchFamily="34" charset="0"/>
              </a:rPr>
            </a:br>
            <a:r>
              <a:rPr lang="es-PE" altLang="es-ES" sz="3200" b="1" dirty="0">
                <a:solidFill>
                  <a:srgbClr val="003399"/>
                </a:solidFill>
                <a:latin typeface="Calibri" pitchFamily="34" charset="0"/>
                <a:sym typeface="Verdana" pitchFamily="34" charset="0"/>
              </a:rPr>
              <a:t/>
            </a:r>
            <a:br>
              <a:rPr lang="es-PE" altLang="es-ES" sz="3200" b="1" dirty="0">
                <a:solidFill>
                  <a:srgbClr val="003399"/>
                </a:solidFill>
                <a:latin typeface="Calibri" pitchFamily="34" charset="0"/>
                <a:sym typeface="Verdana" pitchFamily="34" charset="0"/>
              </a:rPr>
            </a:br>
            <a:r>
              <a:rPr lang="es-PE" altLang="es-ES" sz="3200" b="1" dirty="0" smtClean="0">
                <a:solidFill>
                  <a:srgbClr val="003399"/>
                </a:solidFill>
                <a:latin typeface="Calibri" pitchFamily="34" charset="0"/>
                <a:sym typeface="Verdana" pitchFamily="34" charset="0"/>
              </a:rPr>
              <a:t/>
            </a:r>
            <a:br>
              <a:rPr lang="es-PE" altLang="es-ES" sz="3200" b="1" dirty="0" smtClean="0">
                <a:solidFill>
                  <a:srgbClr val="003399"/>
                </a:solidFill>
                <a:latin typeface="Calibri" pitchFamily="34" charset="0"/>
                <a:sym typeface="Verdana" pitchFamily="34" charset="0"/>
              </a:rPr>
            </a:br>
            <a:r>
              <a:rPr lang="es-PE" altLang="es-ES" sz="3200" b="1" dirty="0">
                <a:solidFill>
                  <a:srgbClr val="003399"/>
                </a:solidFill>
                <a:latin typeface="Calibri" pitchFamily="34" charset="0"/>
                <a:sym typeface="Verdana" pitchFamily="34" charset="0"/>
              </a:rPr>
              <a:t/>
            </a:r>
            <a:br>
              <a:rPr lang="es-PE" altLang="es-ES" sz="3200" b="1" dirty="0">
                <a:solidFill>
                  <a:srgbClr val="003399"/>
                </a:solidFill>
                <a:latin typeface="Calibri" pitchFamily="34" charset="0"/>
                <a:sym typeface="Verdana" pitchFamily="34" charset="0"/>
              </a:rPr>
            </a:br>
            <a:r>
              <a:rPr lang="es-PE" altLang="es-ES" sz="3200" b="1" dirty="0" smtClean="0">
                <a:solidFill>
                  <a:srgbClr val="003399"/>
                </a:solidFill>
                <a:latin typeface="Calibri" pitchFamily="34" charset="0"/>
                <a:sym typeface="Verdana" pitchFamily="34" charset="0"/>
              </a:rPr>
              <a:t>Estrategia de las Evaluaciones Independientes</a:t>
            </a:r>
          </a:p>
        </p:txBody>
      </p:sp>
      <p:sp>
        <p:nvSpPr>
          <p:cNvPr id="5124" name="7 CuadroTexto"/>
          <p:cNvSpPr txBox="1">
            <a:spLocks noChangeArrowheads="1"/>
          </p:cNvSpPr>
          <p:nvPr/>
        </p:nvSpPr>
        <p:spPr bwMode="auto">
          <a:xfrm>
            <a:off x="3282307" y="5085183"/>
            <a:ext cx="18002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cs typeface="Arial" charset="0"/>
              </a:defRPr>
            </a:lvl1pPr>
            <a:lvl2pPr marL="742950" indent="-285750">
              <a:defRPr sz="1700">
                <a:solidFill>
                  <a:schemeClr val="tx1"/>
                </a:solidFill>
                <a:latin typeface="Arial" charset="0"/>
                <a:cs typeface="Arial" charset="0"/>
              </a:defRPr>
            </a:lvl2pPr>
            <a:lvl3pPr marL="1143000" indent="-228600">
              <a:defRPr sz="1700">
                <a:solidFill>
                  <a:schemeClr val="tx1"/>
                </a:solidFill>
                <a:latin typeface="Arial" charset="0"/>
                <a:cs typeface="Arial" charset="0"/>
              </a:defRPr>
            </a:lvl3pPr>
            <a:lvl4pPr marL="1600200" indent="-228600">
              <a:defRPr sz="1700">
                <a:solidFill>
                  <a:schemeClr val="tx1"/>
                </a:solidFill>
                <a:latin typeface="Arial" charset="0"/>
                <a:cs typeface="Arial" charset="0"/>
              </a:defRPr>
            </a:lvl4pPr>
            <a:lvl5pPr marL="2057400" indent="-22860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pPr algn="ctr" eaLnBrk="1" hangingPunct="1">
              <a:buFont typeface="Wingdings" pitchFamily="2" charset="2"/>
              <a:buNone/>
            </a:pPr>
            <a:r>
              <a:rPr lang="es-PE" altLang="es-ES" b="1" dirty="0">
                <a:latin typeface="Calibri" pitchFamily="34" charset="0"/>
              </a:rPr>
              <a:t>Decidir</a:t>
            </a:r>
          </a:p>
        </p:txBody>
      </p:sp>
      <p:sp>
        <p:nvSpPr>
          <p:cNvPr id="5125" name="10 CuadroTexto"/>
          <p:cNvSpPr txBox="1">
            <a:spLocks noChangeArrowheads="1"/>
          </p:cNvSpPr>
          <p:nvPr/>
        </p:nvSpPr>
        <p:spPr bwMode="auto">
          <a:xfrm>
            <a:off x="425191" y="5085184"/>
            <a:ext cx="14763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cs typeface="Arial" charset="0"/>
              </a:defRPr>
            </a:lvl1pPr>
            <a:lvl2pPr marL="742950" indent="-285750">
              <a:defRPr sz="1700">
                <a:solidFill>
                  <a:schemeClr val="tx1"/>
                </a:solidFill>
                <a:latin typeface="Arial" charset="0"/>
                <a:cs typeface="Arial" charset="0"/>
              </a:defRPr>
            </a:lvl2pPr>
            <a:lvl3pPr marL="1143000" indent="-228600">
              <a:defRPr sz="1700">
                <a:solidFill>
                  <a:schemeClr val="tx1"/>
                </a:solidFill>
                <a:latin typeface="Arial" charset="0"/>
                <a:cs typeface="Arial" charset="0"/>
              </a:defRPr>
            </a:lvl3pPr>
            <a:lvl4pPr marL="1600200" indent="-228600">
              <a:defRPr sz="1700">
                <a:solidFill>
                  <a:schemeClr val="tx1"/>
                </a:solidFill>
                <a:latin typeface="Arial" charset="0"/>
                <a:cs typeface="Arial" charset="0"/>
              </a:defRPr>
            </a:lvl4pPr>
            <a:lvl5pPr marL="2057400" indent="-22860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pPr algn="ctr" eaLnBrk="1" hangingPunct="1">
              <a:buFont typeface="Wingdings" pitchFamily="2" charset="2"/>
              <a:buNone/>
            </a:pPr>
            <a:r>
              <a:rPr lang="es-PE" altLang="es-ES" b="1" dirty="0">
                <a:latin typeface="Calibri" pitchFamily="34" charset="0"/>
              </a:rPr>
              <a:t>Transparentar</a:t>
            </a:r>
          </a:p>
        </p:txBody>
      </p:sp>
      <p:sp>
        <p:nvSpPr>
          <p:cNvPr id="6150" name="3 Rectángulo"/>
          <p:cNvSpPr>
            <a:spLocks noChangeArrowheads="1"/>
          </p:cNvSpPr>
          <p:nvPr/>
        </p:nvSpPr>
        <p:spPr bwMode="auto">
          <a:xfrm>
            <a:off x="1546225" y="6099175"/>
            <a:ext cx="65516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s-PE" altLang="es-ES" b="1" u="sng">
              <a:solidFill>
                <a:srgbClr val="FF0000"/>
              </a:solidFill>
            </a:endParaRPr>
          </a:p>
        </p:txBody>
      </p:sp>
      <p:sp>
        <p:nvSpPr>
          <p:cNvPr id="5128" name="Rectángulo 1"/>
          <p:cNvSpPr>
            <a:spLocks noChangeArrowheads="1"/>
          </p:cNvSpPr>
          <p:nvPr/>
        </p:nvSpPr>
        <p:spPr bwMode="auto">
          <a:xfrm>
            <a:off x="3592556" y="1364282"/>
            <a:ext cx="424815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spcBef>
                <a:spcPct val="50000"/>
              </a:spcBef>
              <a:buClr>
                <a:srgbClr val="003399"/>
              </a:buClr>
              <a:buFont typeface="Wingdings" pitchFamily="2" charset="2"/>
              <a:buChar char="ü"/>
            </a:pPr>
            <a:r>
              <a:rPr lang="es-MX" altLang="es-ES" dirty="0">
                <a:latin typeface="Calibri" pitchFamily="34" charset="0"/>
              </a:rPr>
              <a:t>Vínculo con la asignación presupuestal </a:t>
            </a:r>
          </a:p>
          <a:p>
            <a:pPr marL="285750" indent="-285750">
              <a:spcBef>
                <a:spcPct val="50000"/>
              </a:spcBef>
              <a:buClr>
                <a:srgbClr val="003399"/>
              </a:buClr>
              <a:buFont typeface="Wingdings" pitchFamily="2" charset="2"/>
              <a:buChar char="ü"/>
            </a:pPr>
            <a:r>
              <a:rPr lang="es-MX" altLang="es-ES" dirty="0">
                <a:latin typeface="Calibri" pitchFamily="34" charset="0"/>
              </a:rPr>
              <a:t>Sustentar  ampliación/ continuidad de programas</a:t>
            </a:r>
          </a:p>
          <a:p>
            <a:pPr marL="285750" indent="-285750">
              <a:spcBef>
                <a:spcPct val="50000"/>
              </a:spcBef>
              <a:buClr>
                <a:srgbClr val="003399"/>
              </a:buClr>
              <a:buFont typeface="Wingdings" pitchFamily="2" charset="2"/>
              <a:buChar char="ü"/>
            </a:pPr>
            <a:r>
              <a:rPr lang="es-MX" altLang="es-ES" dirty="0">
                <a:latin typeface="Calibri" pitchFamily="34" charset="0"/>
              </a:rPr>
              <a:t>Evidencia para mejorar diseño de PP.</a:t>
            </a:r>
          </a:p>
          <a:p>
            <a:pPr marL="285750" indent="-285750">
              <a:spcBef>
                <a:spcPct val="50000"/>
              </a:spcBef>
              <a:buClr>
                <a:srgbClr val="003399"/>
              </a:buClr>
              <a:buFont typeface="Wingdings" pitchFamily="2" charset="2"/>
              <a:buChar char="ü"/>
            </a:pPr>
            <a:r>
              <a:rPr lang="es-MX" altLang="es-ES" dirty="0">
                <a:latin typeface="Calibri" pitchFamily="34" charset="0"/>
              </a:rPr>
              <a:t>Mejorar gestión de entidades para resultados</a:t>
            </a:r>
          </a:p>
        </p:txBody>
      </p:sp>
      <p:sp>
        <p:nvSpPr>
          <p:cNvPr id="3" name="Rectángulo 2"/>
          <p:cNvSpPr/>
          <p:nvPr/>
        </p:nvSpPr>
        <p:spPr>
          <a:xfrm>
            <a:off x="431006" y="5629275"/>
            <a:ext cx="1081087" cy="469900"/>
          </a:xfrm>
          <a:prstGeom prst="rect">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altLang="es-ES" sz="1100" dirty="0">
                <a:latin typeface="Calibri" panose="020F0502020204030204" pitchFamily="34" charset="0"/>
              </a:rPr>
              <a:t>Independencia</a:t>
            </a:r>
            <a:endParaRPr lang="es-ES" sz="1100" dirty="0">
              <a:latin typeface="Calibri" panose="020F0502020204030204" pitchFamily="34" charset="0"/>
            </a:endParaRPr>
          </a:p>
        </p:txBody>
      </p:sp>
      <p:sp>
        <p:nvSpPr>
          <p:cNvPr id="14" name="Rectángulo 13"/>
          <p:cNvSpPr/>
          <p:nvPr/>
        </p:nvSpPr>
        <p:spPr>
          <a:xfrm>
            <a:off x="1602303" y="5629275"/>
            <a:ext cx="1081087" cy="469900"/>
          </a:xfrm>
          <a:prstGeom prst="rect">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altLang="es-ES" sz="1100" dirty="0">
                <a:latin typeface="Calibri" panose="020F0502020204030204" pitchFamily="34" charset="0"/>
              </a:rPr>
              <a:t>Rigurosidad técnica</a:t>
            </a:r>
            <a:endParaRPr lang="es-ES" sz="1100" dirty="0">
              <a:latin typeface="Calibri" panose="020F0502020204030204" pitchFamily="34" charset="0"/>
            </a:endParaRPr>
          </a:p>
        </p:txBody>
      </p:sp>
      <p:sp>
        <p:nvSpPr>
          <p:cNvPr id="15" name="Rectángulo 14"/>
          <p:cNvSpPr/>
          <p:nvPr/>
        </p:nvSpPr>
        <p:spPr>
          <a:xfrm>
            <a:off x="2815969" y="5629275"/>
            <a:ext cx="1079500" cy="469900"/>
          </a:xfrm>
          <a:prstGeom prst="rect">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altLang="es-ES" sz="1100" dirty="0">
                <a:latin typeface="Calibri" panose="020F0502020204030204" pitchFamily="34" charset="0"/>
              </a:rPr>
              <a:t>Transparencia</a:t>
            </a:r>
            <a:endParaRPr lang="es-ES" sz="1100" dirty="0">
              <a:latin typeface="Calibri" panose="020F0502020204030204" pitchFamily="34" charset="0"/>
            </a:endParaRPr>
          </a:p>
        </p:txBody>
      </p:sp>
      <p:sp>
        <p:nvSpPr>
          <p:cNvPr id="16" name="Rectángulo 15"/>
          <p:cNvSpPr/>
          <p:nvPr/>
        </p:nvSpPr>
        <p:spPr>
          <a:xfrm>
            <a:off x="4015946" y="5594222"/>
            <a:ext cx="1079500" cy="469900"/>
          </a:xfrm>
          <a:prstGeom prst="rect">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100" dirty="0">
                <a:latin typeface="Calibri" panose="020F0502020204030204" pitchFamily="34" charset="0"/>
              </a:rPr>
              <a:t>Participación del sector</a:t>
            </a:r>
            <a:endParaRPr lang="es-ES" sz="1100" dirty="0">
              <a:latin typeface="Calibri" panose="020F0502020204030204" pitchFamily="34" charset="0"/>
            </a:endParaRPr>
          </a:p>
        </p:txBody>
      </p:sp>
      <p:sp>
        <p:nvSpPr>
          <p:cNvPr id="5134" name="Text Box 14"/>
          <p:cNvSpPr txBox="1">
            <a:spLocks noChangeArrowheads="1"/>
          </p:cNvSpPr>
          <p:nvPr/>
        </p:nvSpPr>
        <p:spPr bwMode="auto">
          <a:xfrm>
            <a:off x="5580063" y="3464718"/>
            <a:ext cx="3240087" cy="2811463"/>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700">
                <a:solidFill>
                  <a:schemeClr val="tx1"/>
                </a:solidFill>
                <a:latin typeface="Arial" charset="0"/>
                <a:cs typeface="Arial" charset="0"/>
              </a:defRPr>
            </a:lvl1pPr>
            <a:lvl2pPr marL="742950" indent="-285750">
              <a:defRPr sz="1700">
                <a:solidFill>
                  <a:schemeClr val="tx1"/>
                </a:solidFill>
                <a:latin typeface="Arial" charset="0"/>
                <a:cs typeface="Arial" charset="0"/>
              </a:defRPr>
            </a:lvl2pPr>
            <a:lvl3pPr marL="1143000" indent="-228600">
              <a:defRPr sz="1700">
                <a:solidFill>
                  <a:schemeClr val="tx1"/>
                </a:solidFill>
                <a:latin typeface="Arial" charset="0"/>
                <a:cs typeface="Arial" charset="0"/>
              </a:defRPr>
            </a:lvl3pPr>
            <a:lvl4pPr marL="1600200" indent="-228600">
              <a:defRPr sz="1700">
                <a:solidFill>
                  <a:schemeClr val="tx1"/>
                </a:solidFill>
                <a:latin typeface="Arial" charset="0"/>
                <a:cs typeface="Arial" charset="0"/>
              </a:defRPr>
            </a:lvl4pPr>
            <a:lvl5pPr marL="2057400" indent="-22860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pPr>
              <a:spcBef>
                <a:spcPct val="50000"/>
              </a:spcBef>
            </a:pPr>
            <a:r>
              <a:rPr lang="es-ES_tradnl" u="sng" dirty="0"/>
              <a:t>Criterios para la selección de intervenciones a ser evaluados:</a:t>
            </a:r>
          </a:p>
          <a:p>
            <a:pPr>
              <a:spcBef>
                <a:spcPct val="50000"/>
              </a:spcBef>
              <a:buFontTx/>
              <a:buChar char="-"/>
            </a:pPr>
            <a:r>
              <a:rPr lang="es-ES_tradnl" dirty="0"/>
              <a:t>Asignaciones importantes de gasto.</a:t>
            </a:r>
          </a:p>
          <a:p>
            <a:pPr>
              <a:spcBef>
                <a:spcPct val="50000"/>
              </a:spcBef>
              <a:buFontTx/>
              <a:buChar char="-"/>
            </a:pPr>
            <a:r>
              <a:rPr lang="es-ES_tradnl" dirty="0"/>
              <a:t>Intervenciones con “cuellos de botella” que dificultan el logro de resultados. </a:t>
            </a:r>
          </a:p>
          <a:p>
            <a:pPr>
              <a:spcBef>
                <a:spcPct val="50000"/>
              </a:spcBef>
              <a:buFontTx/>
              <a:buChar char="-"/>
            </a:pPr>
            <a:r>
              <a:rPr lang="es-ES_tradnl" dirty="0"/>
              <a:t>Intervenciones sin evidencia de su impacto.</a:t>
            </a:r>
            <a:endParaRPr lang="es-ES" dirty="0"/>
          </a:p>
        </p:txBody>
      </p:sp>
      <p:sp>
        <p:nvSpPr>
          <p:cNvPr id="5135" name="2 CuadroTexto"/>
          <p:cNvSpPr txBox="1">
            <a:spLocks noChangeArrowheads="1"/>
          </p:cNvSpPr>
          <p:nvPr/>
        </p:nvSpPr>
        <p:spPr bwMode="auto">
          <a:xfrm>
            <a:off x="1816463" y="2204864"/>
            <a:ext cx="14398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cs typeface="Arial" charset="0"/>
              </a:defRPr>
            </a:lvl1pPr>
            <a:lvl2pPr marL="742950" indent="-285750">
              <a:defRPr sz="1700">
                <a:solidFill>
                  <a:schemeClr val="tx1"/>
                </a:solidFill>
                <a:latin typeface="Arial" charset="0"/>
                <a:cs typeface="Arial" charset="0"/>
              </a:defRPr>
            </a:lvl2pPr>
            <a:lvl3pPr marL="1143000" indent="-228600">
              <a:defRPr sz="1700">
                <a:solidFill>
                  <a:schemeClr val="tx1"/>
                </a:solidFill>
                <a:latin typeface="Arial" charset="0"/>
                <a:cs typeface="Arial" charset="0"/>
              </a:defRPr>
            </a:lvl3pPr>
            <a:lvl4pPr marL="1600200" indent="-228600">
              <a:defRPr sz="1700">
                <a:solidFill>
                  <a:schemeClr val="tx1"/>
                </a:solidFill>
                <a:latin typeface="Arial" charset="0"/>
                <a:cs typeface="Arial" charset="0"/>
              </a:defRPr>
            </a:lvl4pPr>
            <a:lvl5pPr marL="2057400" indent="-22860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pPr algn="ctr" eaLnBrk="1" hangingPunct="1"/>
            <a:r>
              <a:rPr lang="es-PE" altLang="es-ES" b="1" dirty="0">
                <a:latin typeface="Calibri" pitchFamily="34" charset="0"/>
              </a:rPr>
              <a:t>Aprender</a:t>
            </a:r>
          </a:p>
        </p:txBody>
      </p:sp>
      <p:sp>
        <p:nvSpPr>
          <p:cNvPr id="2" name="10 Triángulo isósceles"/>
          <p:cNvSpPr/>
          <p:nvPr/>
        </p:nvSpPr>
        <p:spPr>
          <a:xfrm>
            <a:off x="952070" y="2708920"/>
            <a:ext cx="3168650" cy="2265363"/>
          </a:xfrm>
          <a:prstGeom prst="triangl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PE" dirty="0">
              <a:ln>
                <a:solidFill>
                  <a:schemeClr val="tx1"/>
                </a:solidFill>
              </a:ln>
            </a:endParaRPr>
          </a:p>
        </p:txBody>
      </p:sp>
    </p:spTree>
    <p:extLst>
      <p:ext uri="{BB962C8B-B14F-4D97-AF65-F5344CB8AC3E}">
        <p14:creationId xmlns:p14="http://schemas.microsoft.com/office/powerpoint/2010/main" val="11927264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135"/>
                                        </p:tgtEl>
                                        <p:attrNameLst>
                                          <p:attrName>style.visibility</p:attrName>
                                        </p:attrNameLst>
                                      </p:cBhvr>
                                      <p:to>
                                        <p:strVal val="visible"/>
                                      </p:to>
                                    </p:set>
                                    <p:animEffect transition="in" filter="box(in)">
                                      <p:cBhvr>
                                        <p:cTn id="10" dur="500"/>
                                        <p:tgtEl>
                                          <p:spTgt spid="513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125"/>
                                        </p:tgtEl>
                                        <p:attrNameLst>
                                          <p:attrName>style.visibility</p:attrName>
                                        </p:attrNameLst>
                                      </p:cBhvr>
                                      <p:to>
                                        <p:strVal val="visible"/>
                                      </p:to>
                                    </p:set>
                                    <p:animEffect transition="in" filter="box(in)">
                                      <p:cBhvr>
                                        <p:cTn id="13" dur="500"/>
                                        <p:tgtEl>
                                          <p:spTgt spid="512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124"/>
                                        </p:tgtEl>
                                        <p:attrNameLst>
                                          <p:attrName>style.visibility</p:attrName>
                                        </p:attrNameLst>
                                      </p:cBhvr>
                                      <p:to>
                                        <p:strVal val="visible"/>
                                      </p:to>
                                    </p:set>
                                    <p:animEffect transition="in" filter="box(in)">
                                      <p:cBhvr>
                                        <p:cTn id="16" dur="500"/>
                                        <p:tgtEl>
                                          <p:spTgt spid="51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ox(in)">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ox(in)">
                                      <p:cBhvr>
                                        <p:cTn id="26" dur="500"/>
                                        <p:tgtEl>
                                          <p:spTgt spid="1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in)">
                                      <p:cBhvr>
                                        <p:cTn id="31" dur="500"/>
                                        <p:tgtEl>
                                          <p:spTgt spid="1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ox(in)">
                                      <p:cBhvr>
                                        <p:cTn id="36" dur="500"/>
                                        <p:tgtEl>
                                          <p:spTgt spid="1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5128"/>
                                        </p:tgtEl>
                                        <p:attrNameLst>
                                          <p:attrName>style.visibility</p:attrName>
                                        </p:attrNameLst>
                                      </p:cBhvr>
                                      <p:to>
                                        <p:strVal val="visible"/>
                                      </p:to>
                                    </p:set>
                                    <p:animEffect transition="in" filter="diamond(in)">
                                      <p:cBhvr>
                                        <p:cTn id="41" dur="2000"/>
                                        <p:tgtEl>
                                          <p:spTgt spid="512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5134"/>
                                        </p:tgtEl>
                                        <p:attrNameLst>
                                          <p:attrName>style.visibility</p:attrName>
                                        </p:attrNameLst>
                                      </p:cBhvr>
                                      <p:to>
                                        <p:strVal val="visible"/>
                                      </p:to>
                                    </p:set>
                                    <p:animEffect transition="in" filter="box(in)">
                                      <p:cBhvr>
                                        <p:cTn id="46" dur="5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p:bldP spid="5128" grpId="0"/>
      <p:bldP spid="3" grpId="0" animBg="1"/>
      <p:bldP spid="14" grpId="0" animBg="1"/>
      <p:bldP spid="15" grpId="0" animBg="1"/>
      <p:bldP spid="16" grpId="0" animBg="1"/>
      <p:bldP spid="5134" grpId="0" animBg="1"/>
      <p:bldP spid="5135"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2 Grupo"/>
          <p:cNvGrpSpPr>
            <a:grpSpLocks/>
          </p:cNvGrpSpPr>
          <p:nvPr/>
        </p:nvGrpSpPr>
        <p:grpSpPr bwMode="auto">
          <a:xfrm>
            <a:off x="0" y="2133600"/>
            <a:ext cx="8985250" cy="3629025"/>
            <a:chOff x="-51358" y="1786311"/>
            <a:chExt cx="8984099" cy="3628951"/>
          </a:xfrm>
        </p:grpSpPr>
        <p:grpSp>
          <p:nvGrpSpPr>
            <p:cNvPr id="7178" name="17 Grupo"/>
            <p:cNvGrpSpPr>
              <a:grpSpLocks/>
            </p:cNvGrpSpPr>
            <p:nvPr/>
          </p:nvGrpSpPr>
          <p:grpSpPr bwMode="auto">
            <a:xfrm>
              <a:off x="971948" y="1792660"/>
              <a:ext cx="1584202" cy="2010105"/>
              <a:chOff x="931516" y="2067197"/>
              <a:chExt cx="1584202" cy="2010105"/>
            </a:xfrm>
          </p:grpSpPr>
          <p:sp>
            <p:nvSpPr>
              <p:cNvPr id="6" name="5 Rectángulo redondeado"/>
              <p:cNvSpPr/>
              <p:nvPr/>
            </p:nvSpPr>
            <p:spPr>
              <a:xfrm>
                <a:off x="1041540" y="3081590"/>
                <a:ext cx="1403170" cy="995342"/>
              </a:xfrm>
              <a:prstGeom prst="roundRect">
                <a:avLst/>
              </a:prstGeom>
              <a:solidFill>
                <a:schemeClr val="bg1"/>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s-PE" sz="1000" dirty="0">
                    <a:solidFill>
                      <a:schemeClr val="tx1"/>
                    </a:solidFill>
                    <a:latin typeface="Calibri" panose="020F0502020204030204" pitchFamily="34" charset="0"/>
                  </a:rPr>
                  <a:t>i) Anexo 2 del PP</a:t>
                </a:r>
              </a:p>
              <a:p>
                <a:pPr>
                  <a:spcAft>
                    <a:spcPts val="0"/>
                  </a:spcAft>
                  <a:defRPr/>
                </a:pPr>
                <a:endParaRPr lang="es-PE" sz="1000" dirty="0">
                  <a:solidFill>
                    <a:schemeClr val="tx1"/>
                  </a:solidFill>
                  <a:latin typeface="Calibri" panose="020F0502020204030204" pitchFamily="34" charset="0"/>
                </a:endParaRPr>
              </a:p>
              <a:p>
                <a:pPr>
                  <a:spcAft>
                    <a:spcPts val="0"/>
                  </a:spcAft>
                  <a:defRPr/>
                </a:pPr>
                <a:r>
                  <a:rPr lang="es-PE" sz="1000" dirty="0">
                    <a:solidFill>
                      <a:schemeClr val="tx1"/>
                    </a:solidFill>
                    <a:latin typeface="Calibri" panose="020F0502020204030204" pitchFamily="34" charset="0"/>
                  </a:rPr>
                  <a:t>ii) EFP</a:t>
                </a:r>
              </a:p>
            </p:txBody>
          </p:sp>
          <p:sp>
            <p:nvSpPr>
              <p:cNvPr id="5" name="4 Rectángulo redondeado"/>
              <p:cNvSpPr/>
              <p:nvPr/>
            </p:nvSpPr>
            <p:spPr>
              <a:xfrm>
                <a:off x="932017" y="2067198"/>
                <a:ext cx="1584122" cy="863582"/>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200" b="1" dirty="0">
                    <a:latin typeface="Calibri" panose="020F0502020204030204" pitchFamily="34" charset="0"/>
                  </a:rPr>
                  <a:t>1. Diseño programas presupuestales</a:t>
                </a:r>
              </a:p>
            </p:txBody>
          </p:sp>
        </p:grpSp>
        <p:sp>
          <p:nvSpPr>
            <p:cNvPr id="11" name="10 Flecha derecha"/>
            <p:cNvSpPr/>
            <p:nvPr/>
          </p:nvSpPr>
          <p:spPr>
            <a:xfrm>
              <a:off x="2627999" y="2073643"/>
              <a:ext cx="360317" cy="36035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6" name="15 Flecha derecha"/>
            <p:cNvSpPr/>
            <p:nvPr/>
          </p:nvSpPr>
          <p:spPr>
            <a:xfrm>
              <a:off x="4788310" y="2073643"/>
              <a:ext cx="360316" cy="36035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7" name="16 Flecha derecha"/>
            <p:cNvSpPr/>
            <p:nvPr/>
          </p:nvSpPr>
          <p:spPr>
            <a:xfrm>
              <a:off x="6916874" y="2073643"/>
              <a:ext cx="360317" cy="36035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21" name="20 Rectángulo redondeado"/>
            <p:cNvSpPr/>
            <p:nvPr/>
          </p:nvSpPr>
          <p:spPr bwMode="auto">
            <a:xfrm>
              <a:off x="3059743" y="1786311"/>
              <a:ext cx="1584122" cy="86517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200" b="1" dirty="0">
                <a:latin typeface="Calibri" panose="020F0502020204030204" pitchFamily="34" charset="0"/>
              </a:endParaRPr>
            </a:p>
            <a:p>
              <a:pPr algn="ctr">
                <a:defRPr/>
              </a:pPr>
              <a:r>
                <a:rPr lang="es-PE" sz="1200" b="1" dirty="0">
                  <a:latin typeface="Calibri" panose="020F0502020204030204" pitchFamily="34" charset="0"/>
                </a:rPr>
                <a:t>2. Programación</a:t>
              </a:r>
            </a:p>
            <a:p>
              <a:pPr algn="ctr">
                <a:defRPr/>
              </a:pPr>
              <a:r>
                <a:rPr lang="es-PE" sz="1200" b="1" dirty="0">
                  <a:latin typeface="Calibri" panose="020F0502020204030204" pitchFamily="34" charset="0"/>
                </a:rPr>
                <a:t>Formulación</a:t>
              </a:r>
            </a:p>
            <a:p>
              <a:pPr algn="ctr">
                <a:defRPr/>
              </a:pPr>
              <a:endParaRPr lang="es-PE" sz="1200" b="1" dirty="0"/>
            </a:p>
          </p:txBody>
        </p:sp>
        <p:grpSp>
          <p:nvGrpSpPr>
            <p:cNvPr id="7183" name="21 Grupo"/>
            <p:cNvGrpSpPr>
              <a:grpSpLocks/>
            </p:cNvGrpSpPr>
            <p:nvPr/>
          </p:nvGrpSpPr>
          <p:grpSpPr bwMode="auto">
            <a:xfrm>
              <a:off x="5220055" y="1786311"/>
              <a:ext cx="1584122" cy="2055243"/>
              <a:chOff x="859143" y="2066703"/>
              <a:chExt cx="1584122" cy="2055243"/>
            </a:xfrm>
          </p:grpSpPr>
          <p:sp>
            <p:nvSpPr>
              <p:cNvPr id="23" name="22 Rectángulo redondeado"/>
              <p:cNvSpPr/>
              <p:nvPr/>
            </p:nvSpPr>
            <p:spPr>
              <a:xfrm>
                <a:off x="892476" y="3150944"/>
                <a:ext cx="1498408" cy="971530"/>
              </a:xfrm>
              <a:prstGeom prst="roundRect">
                <a:avLst/>
              </a:prstGeom>
              <a:solidFill>
                <a:schemeClr val="bg1"/>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000" dirty="0">
                    <a:solidFill>
                      <a:schemeClr val="tx1"/>
                    </a:solidFill>
                    <a:latin typeface="Calibri" panose="020F0502020204030204" pitchFamily="34" charset="0"/>
                  </a:rPr>
                  <a:t>i) Proyecto de Ley</a:t>
                </a:r>
              </a:p>
              <a:p>
                <a:pPr>
                  <a:defRPr/>
                </a:pPr>
                <a:endParaRPr lang="es-PE" sz="1000" dirty="0">
                  <a:solidFill>
                    <a:schemeClr val="tx1"/>
                  </a:solidFill>
                  <a:latin typeface="Calibri" panose="020F0502020204030204" pitchFamily="34" charset="0"/>
                </a:endParaRPr>
              </a:p>
              <a:p>
                <a:pPr>
                  <a:defRPr/>
                </a:pPr>
                <a:r>
                  <a:rPr lang="es-PE" sz="1000" dirty="0">
                    <a:solidFill>
                      <a:schemeClr val="tx1"/>
                    </a:solidFill>
                    <a:latin typeface="Calibri" panose="020F0502020204030204" pitchFamily="34" charset="0"/>
                  </a:rPr>
                  <a:t>ii) Aprobación en Congreso</a:t>
                </a:r>
              </a:p>
            </p:txBody>
          </p:sp>
          <p:sp>
            <p:nvSpPr>
              <p:cNvPr id="24" name="23 Rectángulo redondeado"/>
              <p:cNvSpPr/>
              <p:nvPr/>
            </p:nvSpPr>
            <p:spPr>
              <a:xfrm>
                <a:off x="859143" y="2066703"/>
                <a:ext cx="1584122" cy="86517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200" b="1" dirty="0">
                    <a:latin typeface="Calibri" panose="020F0502020204030204" pitchFamily="34" charset="0"/>
                  </a:rPr>
                  <a:t>3. Aprobación</a:t>
                </a:r>
              </a:p>
            </p:txBody>
          </p:sp>
        </p:grpSp>
        <p:sp>
          <p:nvSpPr>
            <p:cNvPr id="27" name="26 Rectángulo redondeado"/>
            <p:cNvSpPr/>
            <p:nvPr/>
          </p:nvSpPr>
          <p:spPr bwMode="auto">
            <a:xfrm>
              <a:off x="7348619" y="1786311"/>
              <a:ext cx="1584122" cy="86517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200" b="1" dirty="0">
                  <a:latin typeface="Calibri" panose="020F0502020204030204" pitchFamily="34" charset="0"/>
                </a:rPr>
                <a:t>4. Ejecución</a:t>
              </a:r>
            </a:p>
          </p:txBody>
        </p:sp>
        <p:sp>
          <p:nvSpPr>
            <p:cNvPr id="7185" name="27 CuadroTexto"/>
            <p:cNvSpPr txBox="1">
              <a:spLocks noChangeArrowheads="1"/>
            </p:cNvSpPr>
            <p:nvPr/>
          </p:nvSpPr>
          <p:spPr bwMode="auto">
            <a:xfrm>
              <a:off x="-51358" y="1972612"/>
              <a:ext cx="1104493" cy="49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cs typeface="Arial" charset="0"/>
                </a:defRPr>
              </a:lvl1pPr>
              <a:lvl2pPr marL="742950" indent="-285750">
                <a:defRPr sz="1700">
                  <a:solidFill>
                    <a:schemeClr val="tx1"/>
                  </a:solidFill>
                  <a:latin typeface="Arial" charset="0"/>
                  <a:cs typeface="Arial" charset="0"/>
                </a:defRPr>
              </a:lvl2pPr>
              <a:lvl3pPr marL="1143000" indent="-228600">
                <a:defRPr sz="1700">
                  <a:solidFill>
                    <a:schemeClr val="tx1"/>
                  </a:solidFill>
                  <a:latin typeface="Arial" charset="0"/>
                  <a:cs typeface="Arial" charset="0"/>
                </a:defRPr>
              </a:lvl3pPr>
              <a:lvl4pPr marL="1600200" indent="-228600">
                <a:defRPr sz="1700">
                  <a:solidFill>
                    <a:schemeClr val="tx1"/>
                  </a:solidFill>
                  <a:latin typeface="Arial" charset="0"/>
                  <a:cs typeface="Arial" charset="0"/>
                </a:defRPr>
              </a:lvl4pPr>
              <a:lvl5pPr marL="2057400" indent="-22860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pPr algn="ctr" eaLnBrk="1" hangingPunct="1"/>
              <a:r>
                <a:rPr lang="es-PE" altLang="es-ES" sz="1300" b="1" i="1">
                  <a:solidFill>
                    <a:srgbClr val="7030A0"/>
                  </a:solidFill>
                  <a:latin typeface="Calibri" pitchFamily="34" charset="0"/>
                </a:rPr>
                <a:t>Fases</a:t>
              </a:r>
            </a:p>
            <a:p>
              <a:pPr algn="ctr" eaLnBrk="1" hangingPunct="1"/>
              <a:r>
                <a:rPr lang="es-PE" altLang="es-ES" sz="1300" b="1" i="1">
                  <a:solidFill>
                    <a:srgbClr val="7030A0"/>
                  </a:solidFill>
                  <a:latin typeface="Calibri" pitchFamily="34" charset="0"/>
                </a:rPr>
                <a:t>Presupuesto</a:t>
              </a:r>
            </a:p>
          </p:txBody>
        </p:sp>
        <p:sp>
          <p:nvSpPr>
            <p:cNvPr id="7186" name="28 CuadroTexto"/>
            <p:cNvSpPr txBox="1">
              <a:spLocks noChangeArrowheads="1"/>
            </p:cNvSpPr>
            <p:nvPr/>
          </p:nvSpPr>
          <p:spPr bwMode="auto">
            <a:xfrm>
              <a:off x="299181" y="3241407"/>
              <a:ext cx="6480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cs typeface="Arial" charset="0"/>
                </a:defRPr>
              </a:lvl1pPr>
              <a:lvl2pPr marL="742950" indent="-285750">
                <a:defRPr sz="1700">
                  <a:solidFill>
                    <a:schemeClr val="tx1"/>
                  </a:solidFill>
                  <a:latin typeface="Arial" charset="0"/>
                  <a:cs typeface="Arial" charset="0"/>
                </a:defRPr>
              </a:lvl2pPr>
              <a:lvl3pPr marL="1143000" indent="-228600">
                <a:defRPr sz="1700">
                  <a:solidFill>
                    <a:schemeClr val="tx1"/>
                  </a:solidFill>
                  <a:latin typeface="Arial" charset="0"/>
                  <a:cs typeface="Arial" charset="0"/>
                </a:defRPr>
              </a:lvl3pPr>
              <a:lvl4pPr marL="1600200" indent="-228600">
                <a:defRPr sz="1700">
                  <a:solidFill>
                    <a:schemeClr val="tx1"/>
                  </a:solidFill>
                  <a:latin typeface="Arial" charset="0"/>
                  <a:cs typeface="Arial" charset="0"/>
                </a:defRPr>
              </a:lvl4pPr>
              <a:lvl5pPr marL="2057400" indent="-22860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pPr eaLnBrk="1" hangingPunct="1"/>
              <a:r>
                <a:rPr lang="es-PE" altLang="es-ES" sz="1400" b="1" i="1">
                  <a:solidFill>
                    <a:srgbClr val="7030A0"/>
                  </a:solidFill>
                  <a:latin typeface="Calibri" pitchFamily="34" charset="0"/>
                </a:rPr>
                <a:t>Hitos</a:t>
              </a:r>
            </a:p>
          </p:txBody>
        </p:sp>
        <p:sp>
          <p:nvSpPr>
            <p:cNvPr id="34" name="33 Rectángulo redondeado"/>
            <p:cNvSpPr/>
            <p:nvPr/>
          </p:nvSpPr>
          <p:spPr>
            <a:xfrm>
              <a:off x="3805773" y="4445320"/>
              <a:ext cx="2009518" cy="969942"/>
            </a:xfrm>
            <a:prstGeom prst="roundRect">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dirty="0">
                  <a:solidFill>
                    <a:schemeClr val="tx1"/>
                  </a:solidFill>
                  <a:latin typeface="Calibri" panose="020F0502020204030204" pitchFamily="34" charset="0"/>
                </a:rPr>
                <a:t>Recomendaciones </a:t>
              </a:r>
            </a:p>
            <a:p>
              <a:pPr algn="ctr">
                <a:defRPr/>
              </a:pPr>
              <a:r>
                <a:rPr lang="es-PE" sz="1400" b="1" dirty="0">
                  <a:solidFill>
                    <a:schemeClr val="tx1"/>
                  </a:solidFill>
                  <a:latin typeface="Calibri" panose="020F0502020204030204" pitchFamily="34" charset="0"/>
                </a:rPr>
                <a:t>de las Evaluaciones Independientes</a:t>
              </a:r>
              <a:endParaRPr lang="es-PE" sz="1400" dirty="0">
                <a:solidFill>
                  <a:schemeClr val="tx1"/>
                </a:solidFill>
                <a:latin typeface="Calibri" panose="020F0502020204030204" pitchFamily="34" charset="0"/>
              </a:endParaRPr>
            </a:p>
          </p:txBody>
        </p:sp>
      </p:grpSp>
      <p:sp>
        <p:nvSpPr>
          <p:cNvPr id="9221" name="Rectángulo 1"/>
          <p:cNvSpPr>
            <a:spLocks noChangeArrowheads="1"/>
          </p:cNvSpPr>
          <p:nvPr/>
        </p:nvSpPr>
        <p:spPr bwMode="auto">
          <a:xfrm>
            <a:off x="552316" y="908720"/>
            <a:ext cx="77755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defRPr/>
            </a:pPr>
            <a:r>
              <a:rPr lang="es-PE" altLang="es-ES" sz="3200" b="1" kern="0" dirty="0">
                <a:solidFill>
                  <a:srgbClr val="003399"/>
                </a:solidFill>
                <a:latin typeface="Calibri" panose="020F0502020204030204" pitchFamily="34" charset="0"/>
                <a:ea typeface="+mj-ea"/>
                <a:cs typeface="+mj-cs"/>
              </a:rPr>
              <a:t>Vínculo de las </a:t>
            </a:r>
            <a:r>
              <a:rPr lang="es-PE" altLang="es-ES" sz="3200" b="1" kern="0" dirty="0" smtClean="0">
                <a:solidFill>
                  <a:srgbClr val="003399"/>
                </a:solidFill>
                <a:latin typeface="Calibri" panose="020F0502020204030204" pitchFamily="34" charset="0"/>
                <a:ea typeface="+mj-ea"/>
                <a:cs typeface="+mj-cs"/>
              </a:rPr>
              <a:t>Evaluaciones Independientes </a:t>
            </a:r>
            <a:r>
              <a:rPr lang="es-PE" altLang="es-ES" sz="3200" b="1" kern="0" dirty="0">
                <a:solidFill>
                  <a:srgbClr val="003399"/>
                </a:solidFill>
                <a:latin typeface="Calibri" panose="020F0502020204030204" pitchFamily="34" charset="0"/>
                <a:ea typeface="+mj-ea"/>
                <a:cs typeface="+mj-cs"/>
              </a:rPr>
              <a:t>en el ciclo </a:t>
            </a:r>
            <a:r>
              <a:rPr lang="es-PE" altLang="es-ES" sz="3200" b="1" kern="0" dirty="0" smtClean="0">
                <a:solidFill>
                  <a:srgbClr val="003399"/>
                </a:solidFill>
                <a:latin typeface="Calibri" panose="020F0502020204030204" pitchFamily="34" charset="0"/>
                <a:ea typeface="+mj-ea"/>
                <a:cs typeface="+mj-cs"/>
              </a:rPr>
              <a:t>presupuestario</a:t>
            </a:r>
            <a:endParaRPr lang="es-PE" altLang="es-ES" sz="3200" b="1" kern="0" dirty="0">
              <a:solidFill>
                <a:srgbClr val="003399"/>
              </a:solidFill>
              <a:latin typeface="Calibri" panose="020F0502020204030204" pitchFamily="34" charset="0"/>
              <a:ea typeface="+mj-ea"/>
              <a:cs typeface="+mj-cs"/>
            </a:endParaRPr>
          </a:p>
        </p:txBody>
      </p:sp>
      <p:sp>
        <p:nvSpPr>
          <p:cNvPr id="28" name="19 Rectángulo redondeado"/>
          <p:cNvSpPr/>
          <p:nvPr/>
        </p:nvSpPr>
        <p:spPr bwMode="auto">
          <a:xfrm>
            <a:off x="3146425" y="3187700"/>
            <a:ext cx="1536700" cy="1001713"/>
          </a:xfrm>
          <a:prstGeom prst="roundRect">
            <a:avLst/>
          </a:prstGeom>
          <a:solidFill>
            <a:schemeClr val="bg1"/>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s-PE" sz="1000" dirty="0">
                <a:solidFill>
                  <a:schemeClr val="tx1"/>
                </a:solidFill>
                <a:latin typeface="Calibri" panose="020F0502020204030204" pitchFamily="34" charset="0"/>
              </a:rPr>
              <a:t>i) Directiva de Programación/ Formulación: sustentación </a:t>
            </a:r>
          </a:p>
          <a:p>
            <a:pPr>
              <a:spcAft>
                <a:spcPts val="0"/>
              </a:spcAft>
              <a:defRPr/>
            </a:pPr>
            <a:r>
              <a:rPr lang="es-PE" sz="1000" dirty="0">
                <a:solidFill>
                  <a:schemeClr val="tx1"/>
                </a:solidFill>
                <a:latin typeface="Calibri" panose="020F0502020204030204" pitchFamily="34" charset="0"/>
              </a:rPr>
              <a:t>ii) Ley Presupuesto: Demandas adicionales</a:t>
            </a:r>
          </a:p>
        </p:txBody>
      </p:sp>
      <p:sp>
        <p:nvSpPr>
          <p:cNvPr id="29" name="22 Rectángulo redondeado"/>
          <p:cNvSpPr/>
          <p:nvPr/>
        </p:nvSpPr>
        <p:spPr bwMode="auto">
          <a:xfrm>
            <a:off x="7442200" y="3195638"/>
            <a:ext cx="1409700" cy="1003300"/>
          </a:xfrm>
          <a:prstGeom prst="roundRect">
            <a:avLst/>
          </a:prstGeom>
          <a:solidFill>
            <a:schemeClr val="bg1"/>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000" dirty="0">
                <a:solidFill>
                  <a:schemeClr val="tx1"/>
                </a:solidFill>
                <a:latin typeface="Calibri" panose="020F0502020204030204" pitchFamily="34" charset="0"/>
              </a:rPr>
              <a:t>i) Modificaciones presupuestarias</a:t>
            </a:r>
          </a:p>
          <a:p>
            <a:pPr>
              <a:defRPr/>
            </a:pPr>
            <a:endParaRPr lang="es-PE" sz="1000" dirty="0">
              <a:solidFill>
                <a:schemeClr val="tx1"/>
              </a:solidFill>
              <a:latin typeface="Calibri" panose="020F0502020204030204" pitchFamily="34" charset="0"/>
            </a:endParaRPr>
          </a:p>
        </p:txBody>
      </p:sp>
      <p:cxnSp>
        <p:nvCxnSpPr>
          <p:cNvPr id="4" name="Conector recto de flecha 3"/>
          <p:cNvCxnSpPr/>
          <p:nvPr/>
        </p:nvCxnSpPr>
        <p:spPr>
          <a:xfrm flipH="1" flipV="1">
            <a:off x="2201863" y="4378325"/>
            <a:ext cx="1079500" cy="414338"/>
          </a:xfrm>
          <a:prstGeom prst="straightConnector1">
            <a:avLst/>
          </a:prstGeom>
          <a:ln w="1905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p:nvPr/>
        </p:nvCxnSpPr>
        <p:spPr>
          <a:xfrm flipV="1">
            <a:off x="6372225" y="4291013"/>
            <a:ext cx="941388" cy="501650"/>
          </a:xfrm>
          <a:prstGeom prst="straightConnector1">
            <a:avLst/>
          </a:prstGeom>
          <a:ln w="1905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p:cNvCxnSpPr/>
          <p:nvPr/>
        </p:nvCxnSpPr>
        <p:spPr>
          <a:xfrm flipH="1" flipV="1">
            <a:off x="3835400" y="4251325"/>
            <a:ext cx="520700" cy="401638"/>
          </a:xfrm>
          <a:prstGeom prst="straightConnector1">
            <a:avLst/>
          </a:prstGeom>
          <a:ln w="1905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p:cNvCxnSpPr/>
          <p:nvPr/>
        </p:nvCxnSpPr>
        <p:spPr>
          <a:xfrm flipV="1">
            <a:off x="5462588" y="4284663"/>
            <a:ext cx="477837" cy="368300"/>
          </a:xfrm>
          <a:prstGeom prst="straightConnector1">
            <a:avLst/>
          </a:prstGeom>
          <a:ln w="19050">
            <a:solidFill>
              <a:srgbClr val="0033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482293"/>
      </p:ext>
    </p:extLst>
  </p:cSld>
  <p:clrMapOvr>
    <a:masterClrMapping/>
  </p:clrMapOvr>
  <p:transition spd="med">
    <p:zoom/>
  </p:transition>
  <p:timing>
    <p:tnLst>
      <p:par>
        <p:cTn id="1" dur="indefinite" restart="never" nodeType="tmRoot"/>
      </p:par>
    </p:tnLst>
  </p:timing>
</p:sld>
</file>

<file path=ppt/theme/theme1.xml><?xml version="1.0" encoding="utf-8"?>
<a:theme xmlns:a="http://schemas.openxmlformats.org/drawingml/2006/main" name="Borde">
  <a:themeElements>
    <a:clrScheme name="Bord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Bor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rd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Bord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Bord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Bord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Bord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Bord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99"/>
        </a:soli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FFCC99"/>
          </a:extrusionClr>
        </a:sp3d>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CC99"/>
        </a:soli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FFCC99"/>
          </a:extrusionClr>
        </a:sp3d>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5699</TotalTime>
  <Words>2607</Words>
  <Application>Microsoft Office PowerPoint</Application>
  <PresentationFormat>Presentación en pantalla (4:3)</PresentationFormat>
  <Paragraphs>347</Paragraphs>
  <Slides>17</Slides>
  <Notes>14</Notes>
  <HiddenSlides>0</HiddenSlides>
  <MMClips>0</MMClips>
  <ScaleCrop>false</ScaleCrop>
  <HeadingPairs>
    <vt:vector size="4" baseType="variant">
      <vt:variant>
        <vt:lpstr>Tema</vt:lpstr>
      </vt:variant>
      <vt:variant>
        <vt:i4>2</vt:i4>
      </vt:variant>
      <vt:variant>
        <vt:lpstr>Títulos de diapositiva</vt:lpstr>
      </vt:variant>
      <vt:variant>
        <vt:i4>17</vt:i4>
      </vt:variant>
    </vt:vector>
  </HeadingPairs>
  <TitlesOfParts>
    <vt:vector size="19" baseType="lpstr">
      <vt:lpstr>Borde</vt:lpstr>
      <vt:lpstr>Diseño predeterminado</vt:lpstr>
      <vt:lpstr>Rodolfo Acuña Namihas  Director General de Presupuesto Público - PERÚ </vt:lpstr>
      <vt:lpstr> -Organización -Agendas de Evaluación -Incentivos -Condiciones internas de evaluabilidad -Como mejorar la calidad de la planificación e integración de niveles de gobierno</vt:lpstr>
      <vt:lpstr>Presentación de PowerPoint</vt:lpstr>
      <vt:lpstr>Presentación de PowerPoint</vt:lpstr>
      <vt:lpstr>Presentación de PowerPoint</vt:lpstr>
      <vt:lpstr>Presentación de PowerPoint</vt:lpstr>
      <vt:lpstr>Evaluación Independiente en el PpR</vt:lpstr>
      <vt:lpstr>    Estrategia de las Evaluaciones Independientes</vt:lpstr>
      <vt:lpstr>Presentación de PowerPoint</vt:lpstr>
      <vt:lpstr>Presentación de PowerPoint</vt:lpstr>
      <vt:lpstr>Uso de las EDEP</vt:lpstr>
      <vt:lpstr>Presentación de PowerPoint</vt:lpstr>
      <vt:lpstr>Evaluaciones de impacto PpR</vt:lpstr>
      <vt:lpstr>Evaluaciones de impacto PpR</vt:lpstr>
      <vt:lpstr>Evaluaciones de impacto PpR</vt:lpstr>
      <vt:lpstr>Presentación de PowerPoint</vt:lpstr>
      <vt:lpstr>Dirección General de Presupuesto Público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Hedy</cp:lastModifiedBy>
  <cp:revision>430</cp:revision>
  <cp:lastPrinted>2015-01-22T23:38:03Z</cp:lastPrinted>
  <dcterms:created xsi:type="dcterms:W3CDTF">2012-02-22T13:06:20Z</dcterms:created>
  <dcterms:modified xsi:type="dcterms:W3CDTF">2015-03-09T05:14:54Z</dcterms:modified>
</cp:coreProperties>
</file>