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26" r:id="rId2"/>
    <p:sldId id="421" r:id="rId3"/>
    <p:sldId id="422" r:id="rId4"/>
    <p:sldId id="413" r:id="rId5"/>
    <p:sldId id="430" r:id="rId6"/>
    <p:sldId id="401" r:id="rId7"/>
    <p:sldId id="415" r:id="rId8"/>
    <p:sldId id="418" r:id="rId9"/>
    <p:sldId id="405" r:id="rId10"/>
    <p:sldId id="406" r:id="rId11"/>
    <p:sldId id="407" r:id="rId12"/>
    <p:sldId id="408" r:id="rId13"/>
    <p:sldId id="409" r:id="rId14"/>
    <p:sldId id="410" r:id="rId15"/>
    <p:sldId id="429" r:id="rId16"/>
    <p:sldId id="387" r:id="rId17"/>
    <p:sldId id="388" r:id="rId18"/>
    <p:sldId id="389" r:id="rId19"/>
    <p:sldId id="390" r:id="rId20"/>
    <p:sldId id="391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27" r:id="rId29"/>
    <p:sldId id="428" r:id="rId30"/>
    <p:sldId id="425" r:id="rId31"/>
  </p:sldIdLst>
  <p:sldSz cx="9144000" cy="6858000" type="screen4x3"/>
  <p:notesSz cx="6797675" cy="987425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fcoronel" initials="j" lastIdx="1" clrIdx="0"/>
  <p:cmAuthor id="1" name="sburneo" initials="s" lastIdx="10" clrIdx="1"/>
  <p:cmAuthor id="2" name="vartola" initials="v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7DAC"/>
    <a:srgbClr val="00EE6C"/>
    <a:srgbClr val="FFD13F"/>
    <a:srgbClr val="235BAC"/>
    <a:srgbClr val="359ED4"/>
    <a:srgbClr val="256C90"/>
    <a:srgbClr val="7C4B53"/>
    <a:srgbClr val="7C001A"/>
    <a:srgbClr val="956820"/>
    <a:srgbClr val="C38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84767" autoAdjust="0"/>
  </p:normalViewPr>
  <p:slideViewPr>
    <p:cSldViewPr snapToGrid="0" snapToObjects="1">
      <p:cViewPr varScale="1">
        <p:scale>
          <a:sx n="70" d="100"/>
          <a:sy n="70" d="100"/>
        </p:scale>
        <p:origin x="-6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-3666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26T11:14:09.292" idx="5">
    <p:pos x="11976" y="3372"/>
    <p:text>mas grande la letra</p:text>
  </p:cm>
  <p:cm authorId="1" dt="2015-02-26T11:16:40.023" idx="7">
    <p:pos x="11952" y="3372"/>
    <p:text>poner tipo de delito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44C0A9-5255-4B68-B8CE-51C0289D5C1A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48165B9-3686-4FAF-966A-AD4F6420313B}">
      <dgm:prSet phldrT="[Texto]"/>
      <dgm:spPr/>
      <dgm:t>
        <a:bodyPr/>
        <a:lstStyle/>
        <a:p>
          <a:r>
            <a:rPr lang="es-EC" dirty="0" smtClean="0"/>
            <a:t>Constitución de la República</a:t>
          </a:r>
          <a:endParaRPr lang="es-EC" dirty="0"/>
        </a:p>
      </dgm:t>
    </dgm:pt>
    <dgm:pt modelId="{EF98EFF3-D7DC-4567-B411-10A2B5CCDFEC}" type="parTrans" cxnId="{1324AD16-6569-4768-B106-92116F4FDC0C}">
      <dgm:prSet/>
      <dgm:spPr/>
      <dgm:t>
        <a:bodyPr/>
        <a:lstStyle/>
        <a:p>
          <a:endParaRPr lang="es-EC"/>
        </a:p>
      </dgm:t>
    </dgm:pt>
    <dgm:pt modelId="{F35E3EC7-E01E-4732-827F-3A0701AF3CB0}" type="sibTrans" cxnId="{1324AD16-6569-4768-B106-92116F4FDC0C}">
      <dgm:prSet/>
      <dgm:spPr/>
      <dgm:t>
        <a:bodyPr/>
        <a:lstStyle/>
        <a:p>
          <a:endParaRPr lang="es-EC"/>
        </a:p>
      </dgm:t>
    </dgm:pt>
    <dgm:pt modelId="{4303D46C-587F-468A-AA38-6FCAEE2F7991}">
      <dgm:prSet phldrT="[Texto]"/>
      <dgm:spPr/>
      <dgm:t>
        <a:bodyPr/>
        <a:lstStyle/>
        <a:p>
          <a:r>
            <a:rPr lang="es-EC" dirty="0" smtClean="0"/>
            <a:t>Art. 297 Todo programa financiado con recursos públicos tendrá objetivos, metas y un plazo determinado para ser evaluado, en el marco de lo establecido en el  Plan Nacional de Desarrollo.</a:t>
          </a:r>
          <a:endParaRPr lang="es-EC" dirty="0"/>
        </a:p>
      </dgm:t>
    </dgm:pt>
    <dgm:pt modelId="{B75FF0E4-FD03-4F57-90F6-BD2B93511A79}" type="parTrans" cxnId="{E3CD08B0-8FD8-4618-9857-9B28B4B34995}">
      <dgm:prSet/>
      <dgm:spPr/>
      <dgm:t>
        <a:bodyPr/>
        <a:lstStyle/>
        <a:p>
          <a:endParaRPr lang="es-EC"/>
        </a:p>
      </dgm:t>
    </dgm:pt>
    <dgm:pt modelId="{8F01B464-9E00-4383-9A7A-F0800A2161A7}" type="sibTrans" cxnId="{E3CD08B0-8FD8-4618-9857-9B28B4B34995}">
      <dgm:prSet/>
      <dgm:spPr/>
      <dgm:t>
        <a:bodyPr/>
        <a:lstStyle/>
        <a:p>
          <a:endParaRPr lang="es-EC"/>
        </a:p>
      </dgm:t>
    </dgm:pt>
    <dgm:pt modelId="{05732ED3-060A-4150-BBB5-DEDE8C8E936A}">
      <dgm:prSet phldrT="[Texto]"/>
      <dgm:spPr/>
      <dgm:t>
        <a:bodyPr/>
        <a:lstStyle/>
        <a:p>
          <a:r>
            <a:rPr lang="es-EC" dirty="0" smtClean="0"/>
            <a:t>Código Orgánico de Planificación y Finanzas Públicas</a:t>
          </a:r>
          <a:endParaRPr lang="es-EC" dirty="0"/>
        </a:p>
      </dgm:t>
    </dgm:pt>
    <dgm:pt modelId="{C8F9F981-44EB-4BA9-B55F-1A7FE67F13F9}" type="parTrans" cxnId="{8A339D24-CA23-4AFE-B8A2-3BA7912DE6DD}">
      <dgm:prSet/>
      <dgm:spPr/>
      <dgm:t>
        <a:bodyPr/>
        <a:lstStyle/>
        <a:p>
          <a:endParaRPr lang="es-EC"/>
        </a:p>
      </dgm:t>
    </dgm:pt>
    <dgm:pt modelId="{E277AFBB-2921-4F6D-95B6-3D931A1E6B00}" type="sibTrans" cxnId="{8A339D24-CA23-4AFE-B8A2-3BA7912DE6DD}">
      <dgm:prSet/>
      <dgm:spPr/>
      <dgm:t>
        <a:bodyPr/>
        <a:lstStyle/>
        <a:p>
          <a:endParaRPr lang="es-EC"/>
        </a:p>
      </dgm:t>
    </dgm:pt>
    <dgm:pt modelId="{76E24ACA-0F44-407A-806D-C8A830FEEBB3}">
      <dgm:prSet phldrT="[Texto]"/>
      <dgm:spPr/>
      <dgm:t>
        <a:bodyPr/>
        <a:lstStyle/>
        <a:p>
          <a:r>
            <a:rPr lang="es-EC" dirty="0" smtClean="0"/>
            <a:t>Art. 17  </a:t>
          </a:r>
          <a:r>
            <a:rPr lang="es-EC" dirty="0" smtClean="0"/>
            <a:t>Corresponde </a:t>
          </a:r>
          <a:r>
            <a:rPr lang="es-EC" dirty="0" smtClean="0"/>
            <a:t>a la SENPLADES elaborar los instructivos metodológicos para la formulación, monitoreo y evaluación de las políticas públicas nacionales y sectoriales.</a:t>
          </a:r>
          <a:endParaRPr lang="es-EC" dirty="0"/>
        </a:p>
      </dgm:t>
    </dgm:pt>
    <dgm:pt modelId="{1FD1C944-D0EE-4EC0-9C2F-7E1B3205FF7A}" type="parTrans" cxnId="{F03ABBC9-0625-45F1-AF15-3E2258EB9532}">
      <dgm:prSet/>
      <dgm:spPr/>
      <dgm:t>
        <a:bodyPr/>
        <a:lstStyle/>
        <a:p>
          <a:endParaRPr lang="es-EC"/>
        </a:p>
      </dgm:t>
    </dgm:pt>
    <dgm:pt modelId="{6D7BED8C-2286-4735-9D82-A5212D542B82}" type="sibTrans" cxnId="{F03ABBC9-0625-45F1-AF15-3E2258EB9532}">
      <dgm:prSet/>
      <dgm:spPr/>
      <dgm:t>
        <a:bodyPr/>
        <a:lstStyle/>
        <a:p>
          <a:endParaRPr lang="es-EC"/>
        </a:p>
      </dgm:t>
    </dgm:pt>
    <dgm:pt modelId="{98AF39FC-5B50-48FF-8866-2BED1F3C52A4}">
      <dgm:prSet phldrT="[Texto]"/>
      <dgm:spPr/>
      <dgm:t>
        <a:bodyPr/>
        <a:lstStyle/>
        <a:p>
          <a:r>
            <a:rPr lang="es-EC" dirty="0" smtClean="0"/>
            <a:t>Art. 85 El estado garantizará la distribución equitativa y solidaria del presupuesto para la ejecución de las políticas públicas y la prestación de bienes y servicios públicos.</a:t>
          </a:r>
          <a:endParaRPr lang="es-EC" dirty="0"/>
        </a:p>
      </dgm:t>
    </dgm:pt>
    <dgm:pt modelId="{4D01D621-A723-4280-8FEB-0CF5D996A3C7}" type="parTrans" cxnId="{1FD19259-51DB-47E8-B0AA-2AC3B0C89424}">
      <dgm:prSet/>
      <dgm:spPr/>
      <dgm:t>
        <a:bodyPr/>
        <a:lstStyle/>
        <a:p>
          <a:endParaRPr lang="es-EC"/>
        </a:p>
      </dgm:t>
    </dgm:pt>
    <dgm:pt modelId="{B7B9A106-DDD1-4B41-993B-3AB9D25C0EBA}" type="sibTrans" cxnId="{1FD19259-51DB-47E8-B0AA-2AC3B0C89424}">
      <dgm:prSet/>
      <dgm:spPr/>
      <dgm:t>
        <a:bodyPr/>
        <a:lstStyle/>
        <a:p>
          <a:endParaRPr lang="es-EC"/>
        </a:p>
      </dgm:t>
    </dgm:pt>
    <dgm:pt modelId="{CACF8287-112A-40F3-82FD-E8FB49905EA1}">
      <dgm:prSet phldrT="[Texto]"/>
      <dgm:spPr/>
      <dgm:t>
        <a:bodyPr/>
        <a:lstStyle/>
        <a:p>
          <a:r>
            <a:rPr lang="es-EC" dirty="0" smtClean="0"/>
            <a:t>Art. 154  Los ministros de Estado les compete ejercer la rectoría de las políticas públicas del área a su cargo.</a:t>
          </a:r>
          <a:endParaRPr lang="es-EC" dirty="0"/>
        </a:p>
      </dgm:t>
    </dgm:pt>
    <dgm:pt modelId="{C8226663-3725-4837-B726-6B76095CA4F6}" type="parTrans" cxnId="{BBE97C2B-0A5A-4B47-9563-0957435F7A27}">
      <dgm:prSet/>
      <dgm:spPr/>
      <dgm:t>
        <a:bodyPr/>
        <a:lstStyle/>
        <a:p>
          <a:endParaRPr lang="es-EC"/>
        </a:p>
      </dgm:t>
    </dgm:pt>
    <dgm:pt modelId="{3090E21B-633C-4E3E-99F9-C1FFFA316D30}" type="sibTrans" cxnId="{BBE97C2B-0A5A-4B47-9563-0957435F7A27}">
      <dgm:prSet/>
      <dgm:spPr/>
      <dgm:t>
        <a:bodyPr/>
        <a:lstStyle/>
        <a:p>
          <a:endParaRPr lang="es-EC"/>
        </a:p>
      </dgm:t>
    </dgm:pt>
    <dgm:pt modelId="{EF97FB39-E498-4D31-81AB-FD3A68099094}">
      <dgm:prSet phldrT="[Texto]"/>
      <dgm:spPr/>
      <dgm:t>
        <a:bodyPr/>
        <a:lstStyle/>
        <a:p>
          <a:r>
            <a:rPr lang="es-EC" dirty="0" smtClean="0"/>
            <a:t>Art. 70  Al ente rector de las finanzas </a:t>
          </a:r>
          <a:r>
            <a:rPr lang="es-EC" dirty="0" smtClean="0"/>
            <a:t>públicas </a:t>
          </a:r>
          <a:r>
            <a:rPr lang="es-EC" dirty="0" smtClean="0"/>
            <a:t>le compete gestionar en forma programada los ingresos, gastos y financiamiento público con sujeción al Plan Nacional de Desarrollo y a las políticas públicas establecidas.</a:t>
          </a:r>
          <a:endParaRPr lang="es-EC" dirty="0"/>
        </a:p>
      </dgm:t>
    </dgm:pt>
    <dgm:pt modelId="{D3E0F89C-B671-4AB4-9959-0A944430D507}" type="parTrans" cxnId="{6B21327C-03C9-4C27-AE25-46949A92F9FF}">
      <dgm:prSet/>
      <dgm:spPr/>
      <dgm:t>
        <a:bodyPr/>
        <a:lstStyle/>
        <a:p>
          <a:endParaRPr lang="es-EC"/>
        </a:p>
      </dgm:t>
    </dgm:pt>
    <dgm:pt modelId="{9BBFBFC3-F4C1-494F-B14B-4BD0BD39192B}" type="sibTrans" cxnId="{6B21327C-03C9-4C27-AE25-46949A92F9FF}">
      <dgm:prSet/>
      <dgm:spPr/>
      <dgm:t>
        <a:bodyPr/>
        <a:lstStyle/>
        <a:p>
          <a:endParaRPr lang="es-EC"/>
        </a:p>
      </dgm:t>
    </dgm:pt>
    <dgm:pt modelId="{C0737DC1-3E9C-416F-948D-1FE55EA5AB3F}">
      <dgm:prSet phldrT="[Texto]"/>
      <dgm:spPr/>
      <dgm:t>
        <a:bodyPr/>
        <a:lstStyle/>
        <a:p>
          <a:r>
            <a:rPr lang="es-EC" dirty="0" smtClean="0"/>
            <a:t>Art. 119  El Ministerio de Finanzas efectúa la evaluación financiera global semestral del Presupuesto General del Estado .</a:t>
          </a:r>
          <a:endParaRPr lang="es-EC" dirty="0"/>
        </a:p>
      </dgm:t>
    </dgm:pt>
    <dgm:pt modelId="{A795A7B6-C5A5-4C61-8BFA-88C02E428436}" type="parTrans" cxnId="{629994F7-C47F-4CD4-BD68-12883B229D65}">
      <dgm:prSet/>
      <dgm:spPr/>
      <dgm:t>
        <a:bodyPr/>
        <a:lstStyle/>
        <a:p>
          <a:endParaRPr lang="es-EC"/>
        </a:p>
      </dgm:t>
    </dgm:pt>
    <dgm:pt modelId="{9B32B0DD-C393-4F51-AB4C-9D2625B60B8F}" type="sibTrans" cxnId="{629994F7-C47F-4CD4-BD68-12883B229D65}">
      <dgm:prSet/>
      <dgm:spPr/>
      <dgm:t>
        <a:bodyPr/>
        <a:lstStyle/>
        <a:p>
          <a:endParaRPr lang="es-EC"/>
        </a:p>
      </dgm:t>
    </dgm:pt>
    <dgm:pt modelId="{9855915B-30F7-4D95-8BE2-EC67A2302182}" type="pres">
      <dgm:prSet presAssocID="{4344C0A9-5255-4B68-B8CE-51C0289D5C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C2CAA11-6574-4FDD-91F9-63E20DC5E524}" type="pres">
      <dgm:prSet presAssocID="{E48165B9-3686-4FAF-966A-AD4F6420313B}" presName="linNode" presStyleCnt="0"/>
      <dgm:spPr/>
      <dgm:t>
        <a:bodyPr/>
        <a:lstStyle/>
        <a:p>
          <a:endParaRPr lang="es-EC"/>
        </a:p>
      </dgm:t>
    </dgm:pt>
    <dgm:pt modelId="{C196EA42-E8E7-49E6-940A-56F89493DF69}" type="pres">
      <dgm:prSet presAssocID="{E48165B9-3686-4FAF-966A-AD4F6420313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BDD2D4-6495-429B-BFFA-B19C1CB0F1A4}" type="pres">
      <dgm:prSet presAssocID="{E48165B9-3686-4FAF-966A-AD4F6420313B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87CF3B-1235-44C9-8E36-A16A828E1246}" type="pres">
      <dgm:prSet presAssocID="{F35E3EC7-E01E-4732-827F-3A0701AF3CB0}" presName="sp" presStyleCnt="0"/>
      <dgm:spPr/>
      <dgm:t>
        <a:bodyPr/>
        <a:lstStyle/>
        <a:p>
          <a:endParaRPr lang="es-EC"/>
        </a:p>
      </dgm:t>
    </dgm:pt>
    <dgm:pt modelId="{8F82FC9D-806D-45EF-A86A-04F89C515580}" type="pres">
      <dgm:prSet presAssocID="{05732ED3-060A-4150-BBB5-DEDE8C8E936A}" presName="linNode" presStyleCnt="0"/>
      <dgm:spPr/>
      <dgm:t>
        <a:bodyPr/>
        <a:lstStyle/>
        <a:p>
          <a:endParaRPr lang="es-EC"/>
        </a:p>
      </dgm:t>
    </dgm:pt>
    <dgm:pt modelId="{DE2763FD-B408-4E1F-A01A-719695687803}" type="pres">
      <dgm:prSet presAssocID="{05732ED3-060A-4150-BBB5-DEDE8C8E936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CE0258-902B-41EE-B62A-EB98CD5C4154}" type="pres">
      <dgm:prSet presAssocID="{05732ED3-060A-4150-BBB5-DEDE8C8E936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D560F80-171B-4C64-9317-F24831B2F969}" type="presOf" srcId="{EF97FB39-E498-4D31-81AB-FD3A68099094}" destId="{75CE0258-902B-41EE-B62A-EB98CD5C4154}" srcOrd="0" destOrd="1" presId="urn:microsoft.com/office/officeart/2005/8/layout/vList5"/>
    <dgm:cxn modelId="{BBE97C2B-0A5A-4B47-9563-0957435F7A27}" srcId="{E48165B9-3686-4FAF-966A-AD4F6420313B}" destId="{CACF8287-112A-40F3-82FD-E8FB49905EA1}" srcOrd="1" destOrd="0" parTransId="{C8226663-3725-4837-B726-6B76095CA4F6}" sibTransId="{3090E21B-633C-4E3E-99F9-C1FFFA316D30}"/>
    <dgm:cxn modelId="{A7230A17-73FA-49CB-B597-9CE03A7D5E38}" type="presOf" srcId="{CACF8287-112A-40F3-82FD-E8FB49905EA1}" destId="{BBBDD2D4-6495-429B-BFFA-B19C1CB0F1A4}" srcOrd="0" destOrd="1" presId="urn:microsoft.com/office/officeart/2005/8/layout/vList5"/>
    <dgm:cxn modelId="{1324AD16-6569-4768-B106-92116F4FDC0C}" srcId="{4344C0A9-5255-4B68-B8CE-51C0289D5C1A}" destId="{E48165B9-3686-4FAF-966A-AD4F6420313B}" srcOrd="0" destOrd="0" parTransId="{EF98EFF3-D7DC-4567-B411-10A2B5CCDFEC}" sibTransId="{F35E3EC7-E01E-4732-827F-3A0701AF3CB0}"/>
    <dgm:cxn modelId="{040457A2-F7E2-45BC-878A-70AA6C256F9C}" type="presOf" srcId="{E48165B9-3686-4FAF-966A-AD4F6420313B}" destId="{C196EA42-E8E7-49E6-940A-56F89493DF69}" srcOrd="0" destOrd="0" presId="urn:microsoft.com/office/officeart/2005/8/layout/vList5"/>
    <dgm:cxn modelId="{C9FE5910-F1D0-498E-8556-5E7CAFFA1CD0}" type="presOf" srcId="{05732ED3-060A-4150-BBB5-DEDE8C8E936A}" destId="{DE2763FD-B408-4E1F-A01A-719695687803}" srcOrd="0" destOrd="0" presId="urn:microsoft.com/office/officeart/2005/8/layout/vList5"/>
    <dgm:cxn modelId="{5BA2C9CC-3A22-44FA-BC9F-0EDB2E5F9FFD}" type="presOf" srcId="{4303D46C-587F-468A-AA38-6FCAEE2F7991}" destId="{BBBDD2D4-6495-429B-BFFA-B19C1CB0F1A4}" srcOrd="0" destOrd="2" presId="urn:microsoft.com/office/officeart/2005/8/layout/vList5"/>
    <dgm:cxn modelId="{458821E2-6D18-43E7-9F27-774F17DFFC95}" type="presOf" srcId="{76E24ACA-0F44-407A-806D-C8A830FEEBB3}" destId="{75CE0258-902B-41EE-B62A-EB98CD5C4154}" srcOrd="0" destOrd="0" presId="urn:microsoft.com/office/officeart/2005/8/layout/vList5"/>
    <dgm:cxn modelId="{E3CD08B0-8FD8-4618-9857-9B28B4B34995}" srcId="{E48165B9-3686-4FAF-966A-AD4F6420313B}" destId="{4303D46C-587F-468A-AA38-6FCAEE2F7991}" srcOrd="2" destOrd="0" parTransId="{B75FF0E4-FD03-4F57-90F6-BD2B93511A79}" sibTransId="{8F01B464-9E00-4383-9A7A-F0800A2161A7}"/>
    <dgm:cxn modelId="{8A339D24-CA23-4AFE-B8A2-3BA7912DE6DD}" srcId="{4344C0A9-5255-4B68-B8CE-51C0289D5C1A}" destId="{05732ED3-060A-4150-BBB5-DEDE8C8E936A}" srcOrd="1" destOrd="0" parTransId="{C8F9F981-44EB-4BA9-B55F-1A7FE67F13F9}" sibTransId="{E277AFBB-2921-4F6D-95B6-3D931A1E6B00}"/>
    <dgm:cxn modelId="{00B1C2DF-A70B-4A74-ACCD-85EE3EE98824}" type="presOf" srcId="{4344C0A9-5255-4B68-B8CE-51C0289D5C1A}" destId="{9855915B-30F7-4D95-8BE2-EC67A2302182}" srcOrd="0" destOrd="0" presId="urn:microsoft.com/office/officeart/2005/8/layout/vList5"/>
    <dgm:cxn modelId="{F03ABBC9-0625-45F1-AF15-3E2258EB9532}" srcId="{05732ED3-060A-4150-BBB5-DEDE8C8E936A}" destId="{76E24ACA-0F44-407A-806D-C8A830FEEBB3}" srcOrd="0" destOrd="0" parTransId="{1FD1C944-D0EE-4EC0-9C2F-7E1B3205FF7A}" sibTransId="{6D7BED8C-2286-4735-9D82-A5212D542B82}"/>
    <dgm:cxn modelId="{6B21327C-03C9-4C27-AE25-46949A92F9FF}" srcId="{05732ED3-060A-4150-BBB5-DEDE8C8E936A}" destId="{EF97FB39-E498-4D31-81AB-FD3A68099094}" srcOrd="1" destOrd="0" parTransId="{D3E0F89C-B671-4AB4-9959-0A944430D507}" sibTransId="{9BBFBFC3-F4C1-494F-B14B-4BD0BD39192B}"/>
    <dgm:cxn modelId="{4C915FA4-9BE2-42B6-A59C-2EEBAA822AEA}" type="presOf" srcId="{98AF39FC-5B50-48FF-8866-2BED1F3C52A4}" destId="{BBBDD2D4-6495-429B-BFFA-B19C1CB0F1A4}" srcOrd="0" destOrd="0" presId="urn:microsoft.com/office/officeart/2005/8/layout/vList5"/>
    <dgm:cxn modelId="{629994F7-C47F-4CD4-BD68-12883B229D65}" srcId="{05732ED3-060A-4150-BBB5-DEDE8C8E936A}" destId="{C0737DC1-3E9C-416F-948D-1FE55EA5AB3F}" srcOrd="2" destOrd="0" parTransId="{A795A7B6-C5A5-4C61-8BFA-88C02E428436}" sibTransId="{9B32B0DD-C393-4F51-AB4C-9D2625B60B8F}"/>
    <dgm:cxn modelId="{3EA95721-87BF-45C8-A412-E596022FAD94}" type="presOf" srcId="{C0737DC1-3E9C-416F-948D-1FE55EA5AB3F}" destId="{75CE0258-902B-41EE-B62A-EB98CD5C4154}" srcOrd="0" destOrd="2" presId="urn:microsoft.com/office/officeart/2005/8/layout/vList5"/>
    <dgm:cxn modelId="{1FD19259-51DB-47E8-B0AA-2AC3B0C89424}" srcId="{E48165B9-3686-4FAF-966A-AD4F6420313B}" destId="{98AF39FC-5B50-48FF-8866-2BED1F3C52A4}" srcOrd="0" destOrd="0" parTransId="{4D01D621-A723-4280-8FEB-0CF5D996A3C7}" sibTransId="{B7B9A106-DDD1-4B41-993B-3AB9D25C0EBA}"/>
    <dgm:cxn modelId="{A815FC08-FB06-4C5D-971C-019113246252}" type="presParOf" srcId="{9855915B-30F7-4D95-8BE2-EC67A2302182}" destId="{3C2CAA11-6574-4FDD-91F9-63E20DC5E524}" srcOrd="0" destOrd="0" presId="urn:microsoft.com/office/officeart/2005/8/layout/vList5"/>
    <dgm:cxn modelId="{E42E6075-210F-4AF1-81E5-633FFD923DF3}" type="presParOf" srcId="{3C2CAA11-6574-4FDD-91F9-63E20DC5E524}" destId="{C196EA42-E8E7-49E6-940A-56F89493DF69}" srcOrd="0" destOrd="0" presId="urn:microsoft.com/office/officeart/2005/8/layout/vList5"/>
    <dgm:cxn modelId="{81A96F37-07B4-498D-ABA9-4E3BD9A0A9E7}" type="presParOf" srcId="{3C2CAA11-6574-4FDD-91F9-63E20DC5E524}" destId="{BBBDD2D4-6495-429B-BFFA-B19C1CB0F1A4}" srcOrd="1" destOrd="0" presId="urn:microsoft.com/office/officeart/2005/8/layout/vList5"/>
    <dgm:cxn modelId="{A276D9D2-053F-4DE6-B26D-F0794552BDC3}" type="presParOf" srcId="{9855915B-30F7-4D95-8BE2-EC67A2302182}" destId="{A387CF3B-1235-44C9-8E36-A16A828E1246}" srcOrd="1" destOrd="0" presId="urn:microsoft.com/office/officeart/2005/8/layout/vList5"/>
    <dgm:cxn modelId="{4085709B-7B39-4D46-981D-B2AADB592F85}" type="presParOf" srcId="{9855915B-30F7-4D95-8BE2-EC67A2302182}" destId="{8F82FC9D-806D-45EF-A86A-04F89C515580}" srcOrd="2" destOrd="0" presId="urn:microsoft.com/office/officeart/2005/8/layout/vList5"/>
    <dgm:cxn modelId="{62D769D6-F6E4-4FE5-8E11-360B63303BC4}" type="presParOf" srcId="{8F82FC9D-806D-45EF-A86A-04F89C515580}" destId="{DE2763FD-B408-4E1F-A01A-719695687803}" srcOrd="0" destOrd="0" presId="urn:microsoft.com/office/officeart/2005/8/layout/vList5"/>
    <dgm:cxn modelId="{0463B827-6F4E-48CD-A2E2-005C52D37974}" type="presParOf" srcId="{8F82FC9D-806D-45EF-A86A-04F89C515580}" destId="{75CE0258-902B-41EE-B62A-EB98CD5C415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4CA71D-3909-4C51-83E2-D625F3C69424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332FD3E-DDD3-4D30-91B7-A75114FA811B}">
      <dgm:prSet phldrT="[Texto]" custT="1"/>
      <dgm:spPr/>
      <dgm:t>
        <a:bodyPr/>
        <a:lstStyle/>
        <a:p>
          <a:r>
            <a:rPr lang="es-EC" sz="1800" b="1" dirty="0" smtClean="0"/>
            <a:t>SENPLADES</a:t>
          </a:r>
          <a:endParaRPr lang="es-EC" sz="1800" b="1" dirty="0"/>
        </a:p>
      </dgm:t>
    </dgm:pt>
    <dgm:pt modelId="{E8962814-7CF8-4D66-84B0-922B40802FD3}" type="parTrans" cxnId="{2696A9A7-6A46-47A7-BFA5-9A22D61DBDC8}">
      <dgm:prSet/>
      <dgm:spPr/>
      <dgm:t>
        <a:bodyPr/>
        <a:lstStyle/>
        <a:p>
          <a:endParaRPr lang="es-EC"/>
        </a:p>
      </dgm:t>
    </dgm:pt>
    <dgm:pt modelId="{BA191DF4-4BEA-416E-8DAD-8BA58475C354}" type="sibTrans" cxnId="{2696A9A7-6A46-47A7-BFA5-9A22D61DBDC8}">
      <dgm:prSet/>
      <dgm:spPr/>
      <dgm:t>
        <a:bodyPr/>
        <a:lstStyle/>
        <a:p>
          <a:endParaRPr lang="es-EC"/>
        </a:p>
      </dgm:t>
    </dgm:pt>
    <dgm:pt modelId="{3E363B71-DE5E-429C-9A14-A3C67B127810}">
      <dgm:prSet phldrT="[Texto]"/>
      <dgm:spPr/>
      <dgm:t>
        <a:bodyPr/>
        <a:lstStyle/>
        <a:p>
          <a:r>
            <a:rPr lang="es-EC" dirty="0" smtClean="0"/>
            <a:t>EVALUACIÓN PLAN NACIONAL DE DESARROLLO, POLITICAS PÚBLICAS E INVERSIÓN</a:t>
          </a:r>
          <a:endParaRPr lang="es-EC" dirty="0"/>
        </a:p>
      </dgm:t>
    </dgm:pt>
    <dgm:pt modelId="{5D716279-74E7-410B-B8F9-1888AD5882E5}" type="parTrans" cxnId="{45C66B8F-2CA3-4ADA-84C9-533AB22496DF}">
      <dgm:prSet/>
      <dgm:spPr/>
      <dgm:t>
        <a:bodyPr/>
        <a:lstStyle/>
        <a:p>
          <a:endParaRPr lang="es-EC"/>
        </a:p>
      </dgm:t>
    </dgm:pt>
    <dgm:pt modelId="{4D4A7D7A-A3F3-4B6F-A9A2-3F2F493DC552}" type="sibTrans" cxnId="{45C66B8F-2CA3-4ADA-84C9-533AB22496DF}">
      <dgm:prSet/>
      <dgm:spPr/>
      <dgm:t>
        <a:bodyPr/>
        <a:lstStyle/>
        <a:p>
          <a:endParaRPr lang="es-EC"/>
        </a:p>
      </dgm:t>
    </dgm:pt>
    <dgm:pt modelId="{88650C91-4F80-47D6-9461-8EBC43B9919F}">
      <dgm:prSet phldrT="[Texto]" custT="1"/>
      <dgm:spPr/>
      <dgm:t>
        <a:bodyPr/>
        <a:lstStyle/>
        <a:p>
          <a:r>
            <a:rPr lang="es-EC" sz="1800" b="1" dirty="0" smtClean="0"/>
            <a:t>MIN. FINANZAS</a:t>
          </a:r>
          <a:endParaRPr lang="es-EC" sz="1800" b="1" dirty="0"/>
        </a:p>
      </dgm:t>
    </dgm:pt>
    <dgm:pt modelId="{AF816DF2-6E9E-4108-A58E-754D6D64E130}" type="parTrans" cxnId="{FC1AD2B5-DDEF-45F4-9B83-C0DB4515788A}">
      <dgm:prSet/>
      <dgm:spPr/>
      <dgm:t>
        <a:bodyPr/>
        <a:lstStyle/>
        <a:p>
          <a:endParaRPr lang="es-EC"/>
        </a:p>
      </dgm:t>
    </dgm:pt>
    <dgm:pt modelId="{592DF655-8DE2-45DE-A18C-13623D5482BC}" type="sibTrans" cxnId="{FC1AD2B5-DDEF-45F4-9B83-C0DB4515788A}">
      <dgm:prSet/>
      <dgm:spPr/>
      <dgm:t>
        <a:bodyPr/>
        <a:lstStyle/>
        <a:p>
          <a:endParaRPr lang="es-EC"/>
        </a:p>
      </dgm:t>
    </dgm:pt>
    <dgm:pt modelId="{207D5E11-6D69-428D-9D00-B8A895199014}">
      <dgm:prSet phldrT="[Texto]"/>
      <dgm:spPr/>
      <dgm:t>
        <a:bodyPr/>
        <a:lstStyle/>
        <a:p>
          <a:r>
            <a:rPr lang="es-EC" dirty="0" smtClean="0"/>
            <a:t>EVALUACIÓN FINANCIERA GLOBAL SEMESTRAL</a:t>
          </a:r>
          <a:endParaRPr lang="es-EC" dirty="0"/>
        </a:p>
      </dgm:t>
    </dgm:pt>
    <dgm:pt modelId="{D74BBDCE-D81D-4D3A-A3B2-D585DFD53829}" type="parTrans" cxnId="{714EF788-B985-4523-9E0B-79E8FF888B18}">
      <dgm:prSet/>
      <dgm:spPr/>
      <dgm:t>
        <a:bodyPr/>
        <a:lstStyle/>
        <a:p>
          <a:endParaRPr lang="es-EC"/>
        </a:p>
      </dgm:t>
    </dgm:pt>
    <dgm:pt modelId="{F6252858-7099-4E4A-A270-F1D6201C789D}" type="sibTrans" cxnId="{714EF788-B985-4523-9E0B-79E8FF888B18}">
      <dgm:prSet/>
      <dgm:spPr/>
      <dgm:t>
        <a:bodyPr/>
        <a:lstStyle/>
        <a:p>
          <a:endParaRPr lang="es-EC"/>
        </a:p>
      </dgm:t>
    </dgm:pt>
    <dgm:pt modelId="{A2F21F6F-9BBB-41A3-A01E-6C56BF21D29D}">
      <dgm:prSet phldrT="[Texto]" custT="1"/>
      <dgm:spPr/>
      <dgm:t>
        <a:bodyPr/>
        <a:lstStyle/>
        <a:p>
          <a:r>
            <a:rPr lang="es-EC" sz="1800" b="1" dirty="0" smtClean="0"/>
            <a:t>SNAP</a:t>
          </a:r>
          <a:endParaRPr lang="es-EC" sz="1800" b="1" dirty="0"/>
        </a:p>
      </dgm:t>
    </dgm:pt>
    <dgm:pt modelId="{AE648D4F-1E95-4F5D-9123-CAF5DF1D9E4A}" type="parTrans" cxnId="{FD3E72DA-FDEF-4BAF-8D5A-20CB5B718D5E}">
      <dgm:prSet/>
      <dgm:spPr/>
      <dgm:t>
        <a:bodyPr/>
        <a:lstStyle/>
        <a:p>
          <a:endParaRPr lang="es-EC"/>
        </a:p>
      </dgm:t>
    </dgm:pt>
    <dgm:pt modelId="{C1182CAC-6B05-4BFE-ADFF-F72C358619CC}" type="sibTrans" cxnId="{FD3E72DA-FDEF-4BAF-8D5A-20CB5B718D5E}">
      <dgm:prSet/>
      <dgm:spPr/>
      <dgm:t>
        <a:bodyPr/>
        <a:lstStyle/>
        <a:p>
          <a:endParaRPr lang="es-EC"/>
        </a:p>
      </dgm:t>
    </dgm:pt>
    <dgm:pt modelId="{B5BE6A77-A898-4827-80ED-C800E993B83B}">
      <dgm:prSet phldrT="[Texto]"/>
      <dgm:spPr/>
      <dgm:t>
        <a:bodyPr/>
        <a:lstStyle/>
        <a:p>
          <a:r>
            <a:rPr lang="es-EC" dirty="0" smtClean="0"/>
            <a:t>EVALUACIÓN DE LA GESTIÓN DE LA FUNCIÓN EJECUTIVA</a:t>
          </a:r>
          <a:endParaRPr lang="es-EC" dirty="0"/>
        </a:p>
      </dgm:t>
    </dgm:pt>
    <dgm:pt modelId="{104CE1E4-3F32-4922-B6A6-8607163D0C82}" type="parTrans" cxnId="{E248717F-26CE-4AA2-B2E8-D7979C6D14A9}">
      <dgm:prSet/>
      <dgm:spPr/>
      <dgm:t>
        <a:bodyPr/>
        <a:lstStyle/>
        <a:p>
          <a:endParaRPr lang="es-EC"/>
        </a:p>
      </dgm:t>
    </dgm:pt>
    <dgm:pt modelId="{1FE33D36-BC62-4B63-9EF9-6B62464D6919}" type="sibTrans" cxnId="{E248717F-26CE-4AA2-B2E8-D7979C6D14A9}">
      <dgm:prSet/>
      <dgm:spPr/>
      <dgm:t>
        <a:bodyPr/>
        <a:lstStyle/>
        <a:p>
          <a:endParaRPr lang="es-EC"/>
        </a:p>
      </dgm:t>
    </dgm:pt>
    <dgm:pt modelId="{F98D72C8-189A-477E-9850-C47578E7E611}" type="pres">
      <dgm:prSet presAssocID="{794CA71D-3909-4C51-83E2-D625F3C694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6696246-1152-470C-BACB-C5CA0D431816}" type="pres">
      <dgm:prSet presAssocID="{5332FD3E-DDD3-4D30-91B7-A75114FA811B}" presName="composite" presStyleCnt="0"/>
      <dgm:spPr/>
      <dgm:t>
        <a:bodyPr/>
        <a:lstStyle/>
        <a:p>
          <a:endParaRPr lang="es-EC"/>
        </a:p>
      </dgm:t>
    </dgm:pt>
    <dgm:pt modelId="{A5B03E01-12A7-4B15-BE5C-FFED9C7F9359}" type="pres">
      <dgm:prSet presAssocID="{5332FD3E-DDD3-4D30-91B7-A75114FA811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12EDE0-89D8-4E31-9DC0-9E4C26C60BF2}" type="pres">
      <dgm:prSet presAssocID="{5332FD3E-DDD3-4D30-91B7-A75114FA811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8E641C-082F-43BB-8DB2-FBC5F8C57FB0}" type="pres">
      <dgm:prSet presAssocID="{BA191DF4-4BEA-416E-8DAD-8BA58475C354}" presName="sp" presStyleCnt="0"/>
      <dgm:spPr/>
      <dgm:t>
        <a:bodyPr/>
        <a:lstStyle/>
        <a:p>
          <a:endParaRPr lang="es-EC"/>
        </a:p>
      </dgm:t>
    </dgm:pt>
    <dgm:pt modelId="{4DCC97BB-A378-4C59-A323-DD58C860BFE8}" type="pres">
      <dgm:prSet presAssocID="{88650C91-4F80-47D6-9461-8EBC43B9919F}" presName="composite" presStyleCnt="0"/>
      <dgm:spPr/>
      <dgm:t>
        <a:bodyPr/>
        <a:lstStyle/>
        <a:p>
          <a:endParaRPr lang="es-EC"/>
        </a:p>
      </dgm:t>
    </dgm:pt>
    <dgm:pt modelId="{C339AC75-ADE3-458D-AE29-08B071517477}" type="pres">
      <dgm:prSet presAssocID="{88650C91-4F80-47D6-9461-8EBC43B9919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E28F49-C037-4D95-BB29-959BB82BEB10}" type="pres">
      <dgm:prSet presAssocID="{88650C91-4F80-47D6-9461-8EBC43B9919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BE2ABF-AC53-41B8-AE9B-972AF017B72A}" type="pres">
      <dgm:prSet presAssocID="{592DF655-8DE2-45DE-A18C-13623D5482BC}" presName="sp" presStyleCnt="0"/>
      <dgm:spPr/>
      <dgm:t>
        <a:bodyPr/>
        <a:lstStyle/>
        <a:p>
          <a:endParaRPr lang="es-EC"/>
        </a:p>
      </dgm:t>
    </dgm:pt>
    <dgm:pt modelId="{5821AB23-B43E-4996-A165-B076DC52EE63}" type="pres">
      <dgm:prSet presAssocID="{A2F21F6F-9BBB-41A3-A01E-6C56BF21D29D}" presName="composite" presStyleCnt="0"/>
      <dgm:spPr/>
      <dgm:t>
        <a:bodyPr/>
        <a:lstStyle/>
        <a:p>
          <a:endParaRPr lang="es-EC"/>
        </a:p>
      </dgm:t>
    </dgm:pt>
    <dgm:pt modelId="{7C5A6103-F7CE-4DA0-93BB-45854745998B}" type="pres">
      <dgm:prSet presAssocID="{A2F21F6F-9BBB-41A3-A01E-6C56BF21D29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C13E5F-FD08-4C87-A961-720D07F57E48}" type="pres">
      <dgm:prSet presAssocID="{A2F21F6F-9BBB-41A3-A01E-6C56BF21D29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EEF6DBB-FD2D-4A33-BADD-2A2B888F405D}" type="presOf" srcId="{A2F21F6F-9BBB-41A3-A01E-6C56BF21D29D}" destId="{7C5A6103-F7CE-4DA0-93BB-45854745998B}" srcOrd="0" destOrd="0" presId="urn:microsoft.com/office/officeart/2005/8/layout/chevron2"/>
    <dgm:cxn modelId="{C48B936A-46C3-48BC-8635-AFD9C1D830E6}" type="presOf" srcId="{88650C91-4F80-47D6-9461-8EBC43B9919F}" destId="{C339AC75-ADE3-458D-AE29-08B071517477}" srcOrd="0" destOrd="0" presId="urn:microsoft.com/office/officeart/2005/8/layout/chevron2"/>
    <dgm:cxn modelId="{DB5E8036-B239-44FD-9664-FBA3D09F73D8}" type="presOf" srcId="{207D5E11-6D69-428D-9D00-B8A895199014}" destId="{FFE28F49-C037-4D95-BB29-959BB82BEB10}" srcOrd="0" destOrd="0" presId="urn:microsoft.com/office/officeart/2005/8/layout/chevron2"/>
    <dgm:cxn modelId="{E248717F-26CE-4AA2-B2E8-D7979C6D14A9}" srcId="{A2F21F6F-9BBB-41A3-A01E-6C56BF21D29D}" destId="{B5BE6A77-A898-4827-80ED-C800E993B83B}" srcOrd="0" destOrd="0" parTransId="{104CE1E4-3F32-4922-B6A6-8607163D0C82}" sibTransId="{1FE33D36-BC62-4B63-9EF9-6B62464D6919}"/>
    <dgm:cxn modelId="{D4252937-1848-4E63-950F-AF7E8CC69850}" type="presOf" srcId="{794CA71D-3909-4C51-83E2-D625F3C69424}" destId="{F98D72C8-189A-477E-9850-C47578E7E611}" srcOrd="0" destOrd="0" presId="urn:microsoft.com/office/officeart/2005/8/layout/chevron2"/>
    <dgm:cxn modelId="{FD3E72DA-FDEF-4BAF-8D5A-20CB5B718D5E}" srcId="{794CA71D-3909-4C51-83E2-D625F3C69424}" destId="{A2F21F6F-9BBB-41A3-A01E-6C56BF21D29D}" srcOrd="2" destOrd="0" parTransId="{AE648D4F-1E95-4F5D-9123-CAF5DF1D9E4A}" sibTransId="{C1182CAC-6B05-4BFE-ADFF-F72C358619CC}"/>
    <dgm:cxn modelId="{7BCF1401-1900-4E1D-B4E8-5D9635DD6D4A}" type="presOf" srcId="{B5BE6A77-A898-4827-80ED-C800E993B83B}" destId="{6BC13E5F-FD08-4C87-A961-720D07F57E48}" srcOrd="0" destOrd="0" presId="urn:microsoft.com/office/officeart/2005/8/layout/chevron2"/>
    <dgm:cxn modelId="{370ECF63-3DCA-4915-B95D-72F349CC88E5}" type="presOf" srcId="{3E363B71-DE5E-429C-9A14-A3C67B127810}" destId="{0112EDE0-89D8-4E31-9DC0-9E4C26C60BF2}" srcOrd="0" destOrd="0" presId="urn:microsoft.com/office/officeart/2005/8/layout/chevron2"/>
    <dgm:cxn modelId="{CFA08CD9-CB45-4047-91D8-5897DDF87BD1}" type="presOf" srcId="{5332FD3E-DDD3-4D30-91B7-A75114FA811B}" destId="{A5B03E01-12A7-4B15-BE5C-FFED9C7F9359}" srcOrd="0" destOrd="0" presId="urn:microsoft.com/office/officeart/2005/8/layout/chevron2"/>
    <dgm:cxn modelId="{714EF788-B985-4523-9E0B-79E8FF888B18}" srcId="{88650C91-4F80-47D6-9461-8EBC43B9919F}" destId="{207D5E11-6D69-428D-9D00-B8A895199014}" srcOrd="0" destOrd="0" parTransId="{D74BBDCE-D81D-4D3A-A3B2-D585DFD53829}" sibTransId="{F6252858-7099-4E4A-A270-F1D6201C789D}"/>
    <dgm:cxn modelId="{2696A9A7-6A46-47A7-BFA5-9A22D61DBDC8}" srcId="{794CA71D-3909-4C51-83E2-D625F3C69424}" destId="{5332FD3E-DDD3-4D30-91B7-A75114FA811B}" srcOrd="0" destOrd="0" parTransId="{E8962814-7CF8-4D66-84B0-922B40802FD3}" sibTransId="{BA191DF4-4BEA-416E-8DAD-8BA58475C354}"/>
    <dgm:cxn modelId="{45C66B8F-2CA3-4ADA-84C9-533AB22496DF}" srcId="{5332FD3E-DDD3-4D30-91B7-A75114FA811B}" destId="{3E363B71-DE5E-429C-9A14-A3C67B127810}" srcOrd="0" destOrd="0" parTransId="{5D716279-74E7-410B-B8F9-1888AD5882E5}" sibTransId="{4D4A7D7A-A3F3-4B6F-A9A2-3F2F493DC552}"/>
    <dgm:cxn modelId="{FC1AD2B5-DDEF-45F4-9B83-C0DB4515788A}" srcId="{794CA71D-3909-4C51-83E2-D625F3C69424}" destId="{88650C91-4F80-47D6-9461-8EBC43B9919F}" srcOrd="1" destOrd="0" parTransId="{AF816DF2-6E9E-4108-A58E-754D6D64E130}" sibTransId="{592DF655-8DE2-45DE-A18C-13623D5482BC}"/>
    <dgm:cxn modelId="{08AB304B-DAA5-449D-8B7D-FF0E9F44F607}" type="presParOf" srcId="{F98D72C8-189A-477E-9850-C47578E7E611}" destId="{B6696246-1152-470C-BACB-C5CA0D431816}" srcOrd="0" destOrd="0" presId="urn:microsoft.com/office/officeart/2005/8/layout/chevron2"/>
    <dgm:cxn modelId="{F6A13C5E-5C11-485D-AFF9-B4B64DFFFF23}" type="presParOf" srcId="{B6696246-1152-470C-BACB-C5CA0D431816}" destId="{A5B03E01-12A7-4B15-BE5C-FFED9C7F9359}" srcOrd="0" destOrd="0" presId="urn:microsoft.com/office/officeart/2005/8/layout/chevron2"/>
    <dgm:cxn modelId="{A3EAB94E-25C0-4F8E-AFAC-7C69D5403793}" type="presParOf" srcId="{B6696246-1152-470C-BACB-C5CA0D431816}" destId="{0112EDE0-89D8-4E31-9DC0-9E4C26C60BF2}" srcOrd="1" destOrd="0" presId="urn:microsoft.com/office/officeart/2005/8/layout/chevron2"/>
    <dgm:cxn modelId="{F4797FBB-80BE-40BE-B29B-54BBFC17B1FF}" type="presParOf" srcId="{F98D72C8-189A-477E-9850-C47578E7E611}" destId="{B18E641C-082F-43BB-8DB2-FBC5F8C57FB0}" srcOrd="1" destOrd="0" presId="urn:microsoft.com/office/officeart/2005/8/layout/chevron2"/>
    <dgm:cxn modelId="{3563C2C7-B5A6-4B71-95D6-BF3C7AC67613}" type="presParOf" srcId="{F98D72C8-189A-477E-9850-C47578E7E611}" destId="{4DCC97BB-A378-4C59-A323-DD58C860BFE8}" srcOrd="2" destOrd="0" presId="urn:microsoft.com/office/officeart/2005/8/layout/chevron2"/>
    <dgm:cxn modelId="{D7A72234-B965-4598-B747-2FFC9DAF70EB}" type="presParOf" srcId="{4DCC97BB-A378-4C59-A323-DD58C860BFE8}" destId="{C339AC75-ADE3-458D-AE29-08B071517477}" srcOrd="0" destOrd="0" presId="urn:microsoft.com/office/officeart/2005/8/layout/chevron2"/>
    <dgm:cxn modelId="{EAA353C1-FEF4-41BD-86F4-74763CF8EF00}" type="presParOf" srcId="{4DCC97BB-A378-4C59-A323-DD58C860BFE8}" destId="{FFE28F49-C037-4D95-BB29-959BB82BEB10}" srcOrd="1" destOrd="0" presId="urn:microsoft.com/office/officeart/2005/8/layout/chevron2"/>
    <dgm:cxn modelId="{7C3F2A1D-F762-4AB6-80A9-A7D4D7589266}" type="presParOf" srcId="{F98D72C8-189A-477E-9850-C47578E7E611}" destId="{A8BE2ABF-AC53-41B8-AE9B-972AF017B72A}" srcOrd="3" destOrd="0" presId="urn:microsoft.com/office/officeart/2005/8/layout/chevron2"/>
    <dgm:cxn modelId="{D7C4A651-7537-4E9F-926C-2AC3622267FA}" type="presParOf" srcId="{F98D72C8-189A-477E-9850-C47578E7E611}" destId="{5821AB23-B43E-4996-A165-B076DC52EE63}" srcOrd="4" destOrd="0" presId="urn:microsoft.com/office/officeart/2005/8/layout/chevron2"/>
    <dgm:cxn modelId="{F9E7421C-191F-4106-AFBC-65F5F0F82657}" type="presParOf" srcId="{5821AB23-B43E-4996-A165-B076DC52EE63}" destId="{7C5A6103-F7CE-4DA0-93BB-45854745998B}" srcOrd="0" destOrd="0" presId="urn:microsoft.com/office/officeart/2005/8/layout/chevron2"/>
    <dgm:cxn modelId="{47DDB299-A2D5-41FC-9427-0D172DC73506}" type="presParOf" srcId="{5821AB23-B43E-4996-A165-B076DC52EE63}" destId="{6BC13E5F-FD08-4C87-A961-720D07F57E4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DBDC0C-8865-4536-869D-074BC211F03D}" type="doc">
      <dgm:prSet loTypeId="urn:microsoft.com/office/officeart/2005/8/layout/cycle6" loCatId="relationship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DD252589-26DA-41C2-9AC9-97F3790B8C19}">
      <dgm:prSet phldrT="[Texto]"/>
      <dgm:spPr/>
      <dgm:t>
        <a:bodyPr/>
        <a:lstStyle/>
        <a:p>
          <a:r>
            <a:rPr lang="es-EC" smtClean="0"/>
            <a:t>Calidad de la información </a:t>
          </a:r>
          <a:endParaRPr lang="es-EC" dirty="0"/>
        </a:p>
      </dgm:t>
    </dgm:pt>
    <dgm:pt modelId="{17D93267-4589-44DD-A144-C7EDA86097BB}" type="parTrans" cxnId="{6C2FD4B9-BC3D-40E3-B102-7686FC82DCED}">
      <dgm:prSet/>
      <dgm:spPr/>
      <dgm:t>
        <a:bodyPr/>
        <a:lstStyle/>
        <a:p>
          <a:endParaRPr lang="es-EC"/>
        </a:p>
      </dgm:t>
    </dgm:pt>
    <dgm:pt modelId="{ECB3FD24-E563-4F6F-BA48-C2315F396ECA}" type="sibTrans" cxnId="{6C2FD4B9-BC3D-40E3-B102-7686FC82DCED}">
      <dgm:prSet/>
      <dgm:spPr/>
      <dgm:t>
        <a:bodyPr/>
        <a:lstStyle/>
        <a:p>
          <a:endParaRPr lang="es-EC"/>
        </a:p>
      </dgm:t>
    </dgm:pt>
    <dgm:pt modelId="{7CCC7DC9-DBD5-4DCD-BB99-61266EECD43C}">
      <dgm:prSet phldrT="[Texto]"/>
      <dgm:spPr/>
      <dgm:t>
        <a:bodyPr/>
        <a:lstStyle/>
        <a:p>
          <a:r>
            <a:rPr lang="es-EC" smtClean="0"/>
            <a:t>Alcance de políticas, programas y proyectos</a:t>
          </a:r>
          <a:endParaRPr lang="es-EC" dirty="0"/>
        </a:p>
      </dgm:t>
    </dgm:pt>
    <dgm:pt modelId="{99CBA4AC-5D8F-47FF-82C1-BE4876764B4F}" type="parTrans" cxnId="{ED88C25D-4DB5-4D1A-A55A-26E1D20C0057}">
      <dgm:prSet/>
      <dgm:spPr/>
      <dgm:t>
        <a:bodyPr/>
        <a:lstStyle/>
        <a:p>
          <a:endParaRPr lang="es-EC"/>
        </a:p>
      </dgm:t>
    </dgm:pt>
    <dgm:pt modelId="{A72B5096-7C10-490E-93C7-CB57C2ED7E89}" type="sibTrans" cxnId="{ED88C25D-4DB5-4D1A-A55A-26E1D20C0057}">
      <dgm:prSet/>
      <dgm:spPr/>
      <dgm:t>
        <a:bodyPr/>
        <a:lstStyle/>
        <a:p>
          <a:endParaRPr lang="es-EC"/>
        </a:p>
      </dgm:t>
    </dgm:pt>
    <dgm:pt modelId="{EA840C3B-46B5-4825-B3FF-4205AD87B364}">
      <dgm:prSet phldrT="[Texto]"/>
      <dgm:spPr/>
      <dgm:t>
        <a:bodyPr/>
        <a:lstStyle/>
        <a:p>
          <a:r>
            <a:rPr lang="es-EC" smtClean="0"/>
            <a:t>Alineación a metas del PND</a:t>
          </a:r>
          <a:endParaRPr lang="es-EC" dirty="0"/>
        </a:p>
      </dgm:t>
    </dgm:pt>
    <dgm:pt modelId="{5C7B39CB-7C08-4F93-AFF4-612D1DC48E71}" type="parTrans" cxnId="{A1C63B07-2661-4B33-AC01-582A41C5C196}">
      <dgm:prSet/>
      <dgm:spPr/>
      <dgm:t>
        <a:bodyPr/>
        <a:lstStyle/>
        <a:p>
          <a:endParaRPr lang="es-EC"/>
        </a:p>
      </dgm:t>
    </dgm:pt>
    <dgm:pt modelId="{511D864E-2137-4B9C-B923-39B862F4CE87}" type="sibTrans" cxnId="{A1C63B07-2661-4B33-AC01-582A41C5C196}">
      <dgm:prSet/>
      <dgm:spPr/>
      <dgm:t>
        <a:bodyPr/>
        <a:lstStyle/>
        <a:p>
          <a:endParaRPr lang="es-EC"/>
        </a:p>
      </dgm:t>
    </dgm:pt>
    <dgm:pt modelId="{72C5AAB1-B61A-41F1-BFE3-D2255DA9B7F6}">
      <dgm:prSet phldrT="[Texto]"/>
      <dgm:spPr/>
      <dgm:t>
        <a:bodyPr/>
        <a:lstStyle/>
        <a:p>
          <a:r>
            <a:rPr lang="es-EC" smtClean="0"/>
            <a:t>Presupuesto empleado y replicabilidad</a:t>
          </a:r>
          <a:endParaRPr lang="es-EC" dirty="0"/>
        </a:p>
      </dgm:t>
    </dgm:pt>
    <dgm:pt modelId="{6FF81D58-5721-461A-AF71-AD91B44A9F40}" type="parTrans" cxnId="{199867EA-4C37-48CC-98BE-24BEA426A5F3}">
      <dgm:prSet/>
      <dgm:spPr/>
      <dgm:t>
        <a:bodyPr/>
        <a:lstStyle/>
        <a:p>
          <a:endParaRPr lang="es-MX"/>
        </a:p>
      </dgm:t>
    </dgm:pt>
    <dgm:pt modelId="{50871022-5F70-459A-AD43-1364388A9492}" type="sibTrans" cxnId="{199867EA-4C37-48CC-98BE-24BEA426A5F3}">
      <dgm:prSet/>
      <dgm:spPr/>
      <dgm:t>
        <a:bodyPr/>
        <a:lstStyle/>
        <a:p>
          <a:endParaRPr lang="es-MX"/>
        </a:p>
      </dgm:t>
    </dgm:pt>
    <dgm:pt modelId="{4A278B10-E501-4A5F-AAC9-1DF133679CBF}" type="pres">
      <dgm:prSet presAssocID="{26DBDC0C-8865-4536-869D-074BC211F0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381269D-B33B-4CD2-86A3-F9B9CDC8C16C}" type="pres">
      <dgm:prSet presAssocID="{DD252589-26DA-41C2-9AC9-97F3790B8C1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14F13B-9AF3-43C5-902D-463D59E2AFAE}" type="pres">
      <dgm:prSet presAssocID="{DD252589-26DA-41C2-9AC9-97F3790B8C19}" presName="spNode" presStyleCnt="0"/>
      <dgm:spPr/>
      <dgm:t>
        <a:bodyPr/>
        <a:lstStyle/>
        <a:p>
          <a:endParaRPr lang="es-EC"/>
        </a:p>
      </dgm:t>
    </dgm:pt>
    <dgm:pt modelId="{3C4AAC41-5D99-40EC-A637-CC13040A9365}" type="pres">
      <dgm:prSet presAssocID="{ECB3FD24-E563-4F6F-BA48-C2315F396ECA}" presName="sibTrans" presStyleLbl="sibTrans1D1" presStyleIdx="0" presStyleCnt="4"/>
      <dgm:spPr/>
      <dgm:t>
        <a:bodyPr/>
        <a:lstStyle/>
        <a:p>
          <a:endParaRPr lang="es-EC"/>
        </a:p>
      </dgm:t>
    </dgm:pt>
    <dgm:pt modelId="{00B24EA4-BB81-4C84-85B6-4875C0EB6EB9}" type="pres">
      <dgm:prSet presAssocID="{EA840C3B-46B5-4825-B3FF-4205AD87B364}" presName="node" presStyleLbl="node1" presStyleIdx="1" presStyleCnt="4" custScaleY="1126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15863B-6883-42B2-9E9A-734E2131F413}" type="pres">
      <dgm:prSet presAssocID="{EA840C3B-46B5-4825-B3FF-4205AD87B364}" presName="spNode" presStyleCnt="0"/>
      <dgm:spPr/>
      <dgm:t>
        <a:bodyPr/>
        <a:lstStyle/>
        <a:p>
          <a:endParaRPr lang="es-EC"/>
        </a:p>
      </dgm:t>
    </dgm:pt>
    <dgm:pt modelId="{76DFEEDA-D986-4155-8F73-4F3D0B9EBA4B}" type="pres">
      <dgm:prSet presAssocID="{511D864E-2137-4B9C-B923-39B862F4CE87}" presName="sibTrans" presStyleLbl="sibTrans1D1" presStyleIdx="1" presStyleCnt="4"/>
      <dgm:spPr/>
      <dgm:t>
        <a:bodyPr/>
        <a:lstStyle/>
        <a:p>
          <a:endParaRPr lang="es-MX"/>
        </a:p>
      </dgm:t>
    </dgm:pt>
    <dgm:pt modelId="{746A67D9-F1DC-4392-A541-2F114A34B01B}" type="pres">
      <dgm:prSet presAssocID="{7CCC7DC9-DBD5-4DCD-BB99-61266EECD43C}" presName="node" presStyleLbl="node1" presStyleIdx="2" presStyleCnt="4" custScaleX="116002" custScaleY="103131" custRadScaleRad="102464" custRadScaleInc="56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FB9EE0-E5A3-49E9-84A8-8AC806B69DAA}" type="pres">
      <dgm:prSet presAssocID="{7CCC7DC9-DBD5-4DCD-BB99-61266EECD43C}" presName="spNode" presStyleCnt="0"/>
      <dgm:spPr/>
      <dgm:t>
        <a:bodyPr/>
        <a:lstStyle/>
        <a:p>
          <a:endParaRPr lang="es-EC"/>
        </a:p>
      </dgm:t>
    </dgm:pt>
    <dgm:pt modelId="{C06D612D-F449-40A7-8FF4-11A97E13ECB0}" type="pres">
      <dgm:prSet presAssocID="{A72B5096-7C10-490E-93C7-CB57C2ED7E89}" presName="sibTrans" presStyleLbl="sibTrans1D1" presStyleIdx="2" presStyleCnt="4"/>
      <dgm:spPr/>
      <dgm:t>
        <a:bodyPr/>
        <a:lstStyle/>
        <a:p>
          <a:endParaRPr lang="es-EC"/>
        </a:p>
      </dgm:t>
    </dgm:pt>
    <dgm:pt modelId="{E79598F6-03FE-442A-9D27-7F303062AC03}" type="pres">
      <dgm:prSet presAssocID="{72C5AAB1-B61A-41F1-BFE3-D2255DA9B7F6}" presName="node" presStyleLbl="node1" presStyleIdx="3" presStyleCnt="4" custScaleY="12916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7B6B40F-5EBC-40E5-83D7-43118FA1853B}" type="pres">
      <dgm:prSet presAssocID="{72C5AAB1-B61A-41F1-BFE3-D2255DA9B7F6}" presName="spNode" presStyleCnt="0"/>
      <dgm:spPr/>
      <dgm:t>
        <a:bodyPr/>
        <a:lstStyle/>
        <a:p>
          <a:endParaRPr lang="es-EC"/>
        </a:p>
      </dgm:t>
    </dgm:pt>
    <dgm:pt modelId="{55478113-6471-403F-8A2A-A4705FECCE4C}" type="pres">
      <dgm:prSet presAssocID="{50871022-5F70-459A-AD43-1364388A9492}" presName="sibTrans" presStyleLbl="sibTrans1D1" presStyleIdx="3" presStyleCnt="4"/>
      <dgm:spPr/>
      <dgm:t>
        <a:bodyPr/>
        <a:lstStyle/>
        <a:p>
          <a:endParaRPr lang="es-MX"/>
        </a:p>
      </dgm:t>
    </dgm:pt>
  </dgm:ptLst>
  <dgm:cxnLst>
    <dgm:cxn modelId="{8BEE2293-7CD8-4931-9201-8CAE9A0412A1}" type="presOf" srcId="{7CCC7DC9-DBD5-4DCD-BB99-61266EECD43C}" destId="{746A67D9-F1DC-4392-A541-2F114A34B01B}" srcOrd="0" destOrd="0" presId="urn:microsoft.com/office/officeart/2005/8/layout/cycle6"/>
    <dgm:cxn modelId="{199867EA-4C37-48CC-98BE-24BEA426A5F3}" srcId="{26DBDC0C-8865-4536-869D-074BC211F03D}" destId="{72C5AAB1-B61A-41F1-BFE3-D2255DA9B7F6}" srcOrd="3" destOrd="0" parTransId="{6FF81D58-5721-461A-AF71-AD91B44A9F40}" sibTransId="{50871022-5F70-459A-AD43-1364388A9492}"/>
    <dgm:cxn modelId="{3DDC24F9-7BFC-409F-9B0F-4B3892FD0AE0}" type="presOf" srcId="{72C5AAB1-B61A-41F1-BFE3-D2255DA9B7F6}" destId="{E79598F6-03FE-442A-9D27-7F303062AC03}" srcOrd="0" destOrd="0" presId="urn:microsoft.com/office/officeart/2005/8/layout/cycle6"/>
    <dgm:cxn modelId="{EC9FCD7C-59FB-4587-8865-BAB748E0F00D}" type="presOf" srcId="{511D864E-2137-4B9C-B923-39B862F4CE87}" destId="{76DFEEDA-D986-4155-8F73-4F3D0B9EBA4B}" srcOrd="0" destOrd="0" presId="urn:microsoft.com/office/officeart/2005/8/layout/cycle6"/>
    <dgm:cxn modelId="{4B3DCAA8-EB04-46E6-96C6-264FA574EF34}" type="presOf" srcId="{26DBDC0C-8865-4536-869D-074BC211F03D}" destId="{4A278B10-E501-4A5F-AAC9-1DF133679CBF}" srcOrd="0" destOrd="0" presId="urn:microsoft.com/office/officeart/2005/8/layout/cycle6"/>
    <dgm:cxn modelId="{274F5999-6D23-4A04-A321-4D7EDBFED40A}" type="presOf" srcId="{A72B5096-7C10-490E-93C7-CB57C2ED7E89}" destId="{C06D612D-F449-40A7-8FF4-11A97E13ECB0}" srcOrd="0" destOrd="0" presId="urn:microsoft.com/office/officeart/2005/8/layout/cycle6"/>
    <dgm:cxn modelId="{A5A8C2CA-5FAC-4559-9D66-BAEC7DF118FB}" type="presOf" srcId="{DD252589-26DA-41C2-9AC9-97F3790B8C19}" destId="{9381269D-B33B-4CD2-86A3-F9B9CDC8C16C}" srcOrd="0" destOrd="0" presId="urn:microsoft.com/office/officeart/2005/8/layout/cycle6"/>
    <dgm:cxn modelId="{ED88C25D-4DB5-4D1A-A55A-26E1D20C0057}" srcId="{26DBDC0C-8865-4536-869D-074BC211F03D}" destId="{7CCC7DC9-DBD5-4DCD-BB99-61266EECD43C}" srcOrd="2" destOrd="0" parTransId="{99CBA4AC-5D8F-47FF-82C1-BE4876764B4F}" sibTransId="{A72B5096-7C10-490E-93C7-CB57C2ED7E89}"/>
    <dgm:cxn modelId="{6C2FD4B9-BC3D-40E3-B102-7686FC82DCED}" srcId="{26DBDC0C-8865-4536-869D-074BC211F03D}" destId="{DD252589-26DA-41C2-9AC9-97F3790B8C19}" srcOrd="0" destOrd="0" parTransId="{17D93267-4589-44DD-A144-C7EDA86097BB}" sibTransId="{ECB3FD24-E563-4F6F-BA48-C2315F396ECA}"/>
    <dgm:cxn modelId="{9C4DBE95-2E6D-45CF-9573-88AD5447E7F4}" type="presOf" srcId="{50871022-5F70-459A-AD43-1364388A9492}" destId="{55478113-6471-403F-8A2A-A4705FECCE4C}" srcOrd="0" destOrd="0" presId="urn:microsoft.com/office/officeart/2005/8/layout/cycle6"/>
    <dgm:cxn modelId="{1BA54548-B550-4F3D-B7A1-DE8F85310033}" type="presOf" srcId="{ECB3FD24-E563-4F6F-BA48-C2315F396ECA}" destId="{3C4AAC41-5D99-40EC-A637-CC13040A9365}" srcOrd="0" destOrd="0" presId="urn:microsoft.com/office/officeart/2005/8/layout/cycle6"/>
    <dgm:cxn modelId="{A1C63B07-2661-4B33-AC01-582A41C5C196}" srcId="{26DBDC0C-8865-4536-869D-074BC211F03D}" destId="{EA840C3B-46B5-4825-B3FF-4205AD87B364}" srcOrd="1" destOrd="0" parTransId="{5C7B39CB-7C08-4F93-AFF4-612D1DC48E71}" sibTransId="{511D864E-2137-4B9C-B923-39B862F4CE87}"/>
    <dgm:cxn modelId="{D77DF7CF-BA87-4FBD-9CFC-950EB0E1C94E}" type="presOf" srcId="{EA840C3B-46B5-4825-B3FF-4205AD87B364}" destId="{00B24EA4-BB81-4C84-85B6-4875C0EB6EB9}" srcOrd="0" destOrd="0" presId="urn:microsoft.com/office/officeart/2005/8/layout/cycle6"/>
    <dgm:cxn modelId="{452E829F-D94A-443E-A1D2-96533548B984}" type="presParOf" srcId="{4A278B10-E501-4A5F-AAC9-1DF133679CBF}" destId="{9381269D-B33B-4CD2-86A3-F9B9CDC8C16C}" srcOrd="0" destOrd="0" presId="urn:microsoft.com/office/officeart/2005/8/layout/cycle6"/>
    <dgm:cxn modelId="{1D8D3983-AB05-4E8B-B8BE-444059C08DEF}" type="presParOf" srcId="{4A278B10-E501-4A5F-AAC9-1DF133679CBF}" destId="{8714F13B-9AF3-43C5-902D-463D59E2AFAE}" srcOrd="1" destOrd="0" presId="urn:microsoft.com/office/officeart/2005/8/layout/cycle6"/>
    <dgm:cxn modelId="{2A0A9D8C-E8B3-42CD-99CE-C8672FBBF5C0}" type="presParOf" srcId="{4A278B10-E501-4A5F-AAC9-1DF133679CBF}" destId="{3C4AAC41-5D99-40EC-A637-CC13040A9365}" srcOrd="2" destOrd="0" presId="urn:microsoft.com/office/officeart/2005/8/layout/cycle6"/>
    <dgm:cxn modelId="{17149E0D-631B-4CDA-8FD6-46647AA4705C}" type="presParOf" srcId="{4A278B10-E501-4A5F-AAC9-1DF133679CBF}" destId="{00B24EA4-BB81-4C84-85B6-4875C0EB6EB9}" srcOrd="3" destOrd="0" presId="urn:microsoft.com/office/officeart/2005/8/layout/cycle6"/>
    <dgm:cxn modelId="{E286CBD9-F069-4985-B5F5-36232B24144C}" type="presParOf" srcId="{4A278B10-E501-4A5F-AAC9-1DF133679CBF}" destId="{C315863B-6883-42B2-9E9A-734E2131F413}" srcOrd="4" destOrd="0" presId="urn:microsoft.com/office/officeart/2005/8/layout/cycle6"/>
    <dgm:cxn modelId="{A58E39F4-9C1D-4B22-944F-064A982AEEFC}" type="presParOf" srcId="{4A278B10-E501-4A5F-AAC9-1DF133679CBF}" destId="{76DFEEDA-D986-4155-8F73-4F3D0B9EBA4B}" srcOrd="5" destOrd="0" presId="urn:microsoft.com/office/officeart/2005/8/layout/cycle6"/>
    <dgm:cxn modelId="{96069B21-67F5-4521-AB64-96C279618D75}" type="presParOf" srcId="{4A278B10-E501-4A5F-AAC9-1DF133679CBF}" destId="{746A67D9-F1DC-4392-A541-2F114A34B01B}" srcOrd="6" destOrd="0" presId="urn:microsoft.com/office/officeart/2005/8/layout/cycle6"/>
    <dgm:cxn modelId="{EFA5AB58-CF30-4273-A629-CF9F6DA09295}" type="presParOf" srcId="{4A278B10-E501-4A5F-AAC9-1DF133679CBF}" destId="{78FB9EE0-E5A3-49E9-84A8-8AC806B69DAA}" srcOrd="7" destOrd="0" presId="urn:microsoft.com/office/officeart/2005/8/layout/cycle6"/>
    <dgm:cxn modelId="{CD8823C2-E96B-45F3-A2FF-91930F8EE8BA}" type="presParOf" srcId="{4A278B10-E501-4A5F-AAC9-1DF133679CBF}" destId="{C06D612D-F449-40A7-8FF4-11A97E13ECB0}" srcOrd="8" destOrd="0" presId="urn:microsoft.com/office/officeart/2005/8/layout/cycle6"/>
    <dgm:cxn modelId="{E9589E24-BCF1-4491-849B-939E88D143BF}" type="presParOf" srcId="{4A278B10-E501-4A5F-AAC9-1DF133679CBF}" destId="{E79598F6-03FE-442A-9D27-7F303062AC03}" srcOrd="9" destOrd="0" presId="urn:microsoft.com/office/officeart/2005/8/layout/cycle6"/>
    <dgm:cxn modelId="{C673AFBC-63C3-495F-81C2-6A6982FB6EAD}" type="presParOf" srcId="{4A278B10-E501-4A5F-AAC9-1DF133679CBF}" destId="{A7B6B40F-5EBC-40E5-83D7-43118FA1853B}" srcOrd="10" destOrd="0" presId="urn:microsoft.com/office/officeart/2005/8/layout/cycle6"/>
    <dgm:cxn modelId="{A8D6C330-D45B-4CB9-920D-461B6B2D4F69}" type="presParOf" srcId="{4A278B10-E501-4A5F-AAC9-1DF133679CBF}" destId="{55478113-6471-403F-8A2A-A4705FECCE4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3AE24C-8636-4065-B3B5-A96498F1A7FD}" type="doc">
      <dgm:prSet loTypeId="urn:microsoft.com/office/officeart/2005/8/layout/chevron1" loCatId="process" qsTypeId="urn:microsoft.com/office/officeart/2005/8/quickstyle/3d2" qsCatId="3D" csTypeId="urn:microsoft.com/office/officeart/2005/8/colors/accent0_3" csCatId="mainScheme" phldr="1"/>
      <dgm:spPr/>
    </dgm:pt>
    <dgm:pt modelId="{EC4AB0F5-1D05-4747-B344-A19A2702BF71}">
      <dgm:prSet phldrT="[Texto]"/>
      <dgm:spPr>
        <a:xfrm>
          <a:off x="1390944" y="1791699"/>
          <a:ext cx="1615235" cy="646094"/>
        </a:xfrm>
      </dgm:spPr>
      <dgm:t>
        <a:bodyPr/>
        <a:lstStyle/>
        <a:p>
          <a:r>
            <a:rPr lang="es-ES" dirty="0" smtClean="0">
              <a:latin typeface="Calibri"/>
              <a:ea typeface="+mn-ea"/>
              <a:cs typeface="+mn-cs"/>
            </a:rPr>
            <a:t>Insumos</a:t>
          </a:r>
          <a:br>
            <a:rPr lang="es-ES" dirty="0" smtClean="0">
              <a:latin typeface="Calibri"/>
              <a:ea typeface="+mn-ea"/>
              <a:cs typeface="+mn-cs"/>
            </a:rPr>
          </a:br>
          <a:r>
            <a:rPr lang="es-ES" dirty="0" smtClean="0">
              <a:latin typeface="Calibri"/>
              <a:ea typeface="+mn-ea"/>
              <a:cs typeface="+mn-cs"/>
            </a:rPr>
            <a:t>(Costos)</a:t>
          </a:r>
        </a:p>
      </dgm:t>
    </dgm:pt>
    <dgm:pt modelId="{61043C5C-5CE5-4AF1-B755-5C3739165A16}" type="parTrans" cxnId="{7D495278-D074-4C9E-B036-CE114E51B7C5}">
      <dgm:prSet/>
      <dgm:spPr/>
      <dgm:t>
        <a:bodyPr/>
        <a:lstStyle/>
        <a:p>
          <a:endParaRPr lang="es-ES"/>
        </a:p>
      </dgm:t>
    </dgm:pt>
    <dgm:pt modelId="{A8721BD6-4955-4B49-BC22-EAC47E4CF743}" type="sibTrans" cxnId="{7D495278-D074-4C9E-B036-CE114E51B7C5}">
      <dgm:prSet/>
      <dgm:spPr/>
      <dgm:t>
        <a:bodyPr/>
        <a:lstStyle/>
        <a:p>
          <a:endParaRPr lang="es-ES"/>
        </a:p>
      </dgm:t>
    </dgm:pt>
    <dgm:pt modelId="{38AE0F2E-1503-4AD8-AE47-56A0596A0318}">
      <dgm:prSet phldrT="[Texto]"/>
      <dgm:spPr>
        <a:xfrm>
          <a:off x="2844656" y="1791699"/>
          <a:ext cx="1615235" cy="646094"/>
        </a:xfrm>
      </dgm:spPr>
      <dgm:t>
        <a:bodyPr/>
        <a:lstStyle/>
        <a:p>
          <a:r>
            <a:rPr lang="es-ES" dirty="0" smtClean="0">
              <a:latin typeface="Calibri"/>
              <a:ea typeface="+mn-ea"/>
              <a:cs typeface="+mn-cs"/>
            </a:rPr>
            <a:t>Procesos</a:t>
          </a:r>
        </a:p>
      </dgm:t>
    </dgm:pt>
    <dgm:pt modelId="{B0952BF4-C54C-4D84-BE0A-5EF7DF5EB029}" type="parTrans" cxnId="{06EA9BE8-8DCC-4678-BDC3-F41394769E86}">
      <dgm:prSet/>
      <dgm:spPr/>
      <dgm:t>
        <a:bodyPr/>
        <a:lstStyle/>
        <a:p>
          <a:endParaRPr lang="es-ES"/>
        </a:p>
      </dgm:t>
    </dgm:pt>
    <dgm:pt modelId="{0B91993A-610B-4886-823B-379E00E332F1}" type="sibTrans" cxnId="{06EA9BE8-8DCC-4678-BDC3-F41394769E86}">
      <dgm:prSet/>
      <dgm:spPr/>
      <dgm:t>
        <a:bodyPr/>
        <a:lstStyle/>
        <a:p>
          <a:endParaRPr lang="es-ES"/>
        </a:p>
      </dgm:t>
    </dgm:pt>
    <dgm:pt modelId="{15DB85E7-DF24-4A8C-ADC6-65718A85DB6F}">
      <dgm:prSet phldrT="[Texto]"/>
      <dgm:spPr>
        <a:xfrm>
          <a:off x="4298368" y="1791699"/>
          <a:ext cx="1615235" cy="646094"/>
        </a:xfrm>
      </dgm:spPr>
      <dgm:t>
        <a:bodyPr/>
        <a:lstStyle/>
        <a:p>
          <a:r>
            <a:rPr lang="es-ES" dirty="0" smtClean="0">
              <a:latin typeface="Calibri"/>
              <a:ea typeface="+mn-ea"/>
              <a:cs typeface="+mn-cs"/>
            </a:rPr>
            <a:t>Productos</a:t>
          </a:r>
        </a:p>
      </dgm:t>
    </dgm:pt>
    <dgm:pt modelId="{F1549E56-7531-48B2-A338-6CD5367A749F}" type="parTrans" cxnId="{2D6BA19D-D6D8-4D3E-AB47-BC857CF7A08A}">
      <dgm:prSet/>
      <dgm:spPr/>
      <dgm:t>
        <a:bodyPr/>
        <a:lstStyle/>
        <a:p>
          <a:endParaRPr lang="es-ES"/>
        </a:p>
      </dgm:t>
    </dgm:pt>
    <dgm:pt modelId="{D2A262DD-6D7C-4177-B561-EE0878563E99}" type="sibTrans" cxnId="{2D6BA19D-D6D8-4D3E-AB47-BC857CF7A08A}">
      <dgm:prSet/>
      <dgm:spPr/>
      <dgm:t>
        <a:bodyPr/>
        <a:lstStyle/>
        <a:p>
          <a:endParaRPr lang="es-ES"/>
        </a:p>
      </dgm:t>
    </dgm:pt>
    <dgm:pt modelId="{63FAA46C-E61B-4B6B-9BC3-85305DC783DB}">
      <dgm:prSet phldrT="[Texto]"/>
      <dgm:spPr>
        <a:xfrm>
          <a:off x="5752080" y="1791699"/>
          <a:ext cx="1615235" cy="646094"/>
        </a:xfrm>
      </dgm:spPr>
      <dgm:t>
        <a:bodyPr/>
        <a:lstStyle/>
        <a:p>
          <a:r>
            <a:rPr lang="es-ES" dirty="0" smtClean="0">
              <a:latin typeface="Calibri"/>
              <a:ea typeface="+mn-ea"/>
              <a:cs typeface="+mn-cs"/>
            </a:rPr>
            <a:t>Resultados</a:t>
          </a:r>
        </a:p>
      </dgm:t>
    </dgm:pt>
    <dgm:pt modelId="{D420E64F-9173-41F0-997F-A7FCFB46F93D}" type="parTrans" cxnId="{B3C6B478-0FD5-4B50-BF06-DDA2190AF486}">
      <dgm:prSet/>
      <dgm:spPr/>
      <dgm:t>
        <a:bodyPr/>
        <a:lstStyle/>
        <a:p>
          <a:endParaRPr lang="es-ES"/>
        </a:p>
      </dgm:t>
    </dgm:pt>
    <dgm:pt modelId="{255CB77E-8022-4D7C-9E3B-4CE9D9452A28}" type="sibTrans" cxnId="{B3C6B478-0FD5-4B50-BF06-DDA2190AF486}">
      <dgm:prSet/>
      <dgm:spPr/>
      <dgm:t>
        <a:bodyPr/>
        <a:lstStyle/>
        <a:p>
          <a:endParaRPr lang="es-ES"/>
        </a:p>
      </dgm:t>
    </dgm:pt>
    <dgm:pt modelId="{D20ED2D7-00E4-4519-9CE5-3F1C152A6DD2}">
      <dgm:prSet phldrT="[Texto]"/>
      <dgm:spPr>
        <a:xfrm>
          <a:off x="0" y="1718907"/>
          <a:ext cx="1615235" cy="793074"/>
        </a:xfrm>
      </dgm:spPr>
      <dgm:t>
        <a:bodyPr/>
        <a:lstStyle/>
        <a:p>
          <a:r>
            <a:rPr lang="es-CO" dirty="0" smtClean="0">
              <a:latin typeface="Calibri"/>
              <a:ea typeface="+mn-ea"/>
              <a:cs typeface="+mn-cs"/>
            </a:rPr>
            <a:t>Objetivos de política</a:t>
          </a:r>
          <a:endParaRPr lang="es-ES" dirty="0" smtClean="0">
            <a:latin typeface="Calibri"/>
            <a:ea typeface="+mn-ea"/>
            <a:cs typeface="+mn-cs"/>
          </a:endParaRPr>
        </a:p>
      </dgm:t>
    </dgm:pt>
    <dgm:pt modelId="{343561F7-99F0-43CA-99D7-4C4EF0F69688}" type="parTrans" cxnId="{3EE5232D-A5F9-4A09-AF0F-E510D5113D65}">
      <dgm:prSet/>
      <dgm:spPr/>
      <dgm:t>
        <a:bodyPr/>
        <a:lstStyle/>
        <a:p>
          <a:endParaRPr lang="es-ES"/>
        </a:p>
      </dgm:t>
    </dgm:pt>
    <dgm:pt modelId="{837CED8E-3C2C-4EC9-B6E0-6A3FE3541460}" type="sibTrans" cxnId="{3EE5232D-A5F9-4A09-AF0F-E510D5113D65}">
      <dgm:prSet/>
      <dgm:spPr/>
      <dgm:t>
        <a:bodyPr/>
        <a:lstStyle/>
        <a:p>
          <a:endParaRPr lang="es-ES"/>
        </a:p>
      </dgm:t>
    </dgm:pt>
    <dgm:pt modelId="{F66824F7-58AC-498E-804E-F6ACA3AB4D1A}" type="pres">
      <dgm:prSet presAssocID="{7A3AE24C-8636-4065-B3B5-A96498F1A7FD}" presName="Name0" presStyleCnt="0">
        <dgm:presLayoutVars>
          <dgm:dir/>
          <dgm:animLvl val="lvl"/>
          <dgm:resizeHandles val="exact"/>
        </dgm:presLayoutVars>
      </dgm:prSet>
      <dgm:spPr/>
    </dgm:pt>
    <dgm:pt modelId="{83BA97C3-DBB3-4655-9CC5-6C5B9A80B6F1}" type="pres">
      <dgm:prSet presAssocID="{D20ED2D7-00E4-4519-9CE5-3F1C152A6DD2}" presName="parTxOnly" presStyleLbl="node1" presStyleIdx="0" presStyleCnt="5" custScaleY="122749" custLinFactNeighborX="-48187" custLinFactNeighborY="-9815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6FBEECA8-1182-4465-BC00-2896E959F7F8}" type="pres">
      <dgm:prSet presAssocID="{837CED8E-3C2C-4EC9-B6E0-6A3FE3541460}" presName="parTxOnlySpace" presStyleCnt="0"/>
      <dgm:spPr/>
    </dgm:pt>
    <dgm:pt modelId="{F805AA87-4F63-4EDA-BC03-F3DD3E8DB7E1}" type="pres">
      <dgm:prSet presAssocID="{EC4AB0F5-1D05-4747-B344-A19A2702BF71}" presName="parTxOnly" presStyleLbl="node1" presStyleIdx="1" presStyleCnt="5" custLinFactNeighborX="-41548" custLinFactNeighborY="-992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s-ES"/>
        </a:p>
      </dgm:t>
    </dgm:pt>
    <dgm:pt modelId="{0299194A-40F8-470D-AA00-38C6FB3BFE19}" type="pres">
      <dgm:prSet presAssocID="{A8721BD6-4955-4B49-BC22-EAC47E4CF743}" presName="parTxOnlySpace" presStyleCnt="0"/>
      <dgm:spPr/>
    </dgm:pt>
    <dgm:pt modelId="{5846BB64-4A84-40D2-A21B-E4384539EF3B}" type="pres">
      <dgm:prSet presAssocID="{38AE0F2E-1503-4AD8-AE47-56A0596A0318}" presName="parTxOnly" presStyleLbl="node1" presStyleIdx="2" presStyleCnt="5" custLinFactNeighborX="-41548" custLinFactNeighborY="-992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s-ES"/>
        </a:p>
      </dgm:t>
    </dgm:pt>
    <dgm:pt modelId="{43147D6A-FD51-4521-A65C-4235DE89D8A1}" type="pres">
      <dgm:prSet presAssocID="{0B91993A-610B-4886-823B-379E00E332F1}" presName="parTxOnlySpace" presStyleCnt="0"/>
      <dgm:spPr/>
    </dgm:pt>
    <dgm:pt modelId="{E756D0E0-4E0C-4C65-9258-8DC943E028D7}" type="pres">
      <dgm:prSet presAssocID="{15DB85E7-DF24-4A8C-ADC6-65718A85DB6F}" presName="parTxOnly" presStyleLbl="node1" presStyleIdx="3" presStyleCnt="5" custLinFactNeighborX="-41548" custLinFactNeighborY="-992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s-ES"/>
        </a:p>
      </dgm:t>
    </dgm:pt>
    <dgm:pt modelId="{328C8F98-FD38-4C9A-ABB5-EC8BEECEE37B}" type="pres">
      <dgm:prSet presAssocID="{D2A262DD-6D7C-4177-B561-EE0878563E99}" presName="parTxOnlySpace" presStyleCnt="0"/>
      <dgm:spPr/>
    </dgm:pt>
    <dgm:pt modelId="{FB92A943-9B4D-4948-842F-6A2D8C8093BD}" type="pres">
      <dgm:prSet presAssocID="{63FAA46C-E61B-4B6B-9BC3-85305DC783DB}" presName="parTxOnly" presStyleLbl="node1" presStyleIdx="4" presStyleCnt="5" custLinFactNeighborX="-41548" custLinFactNeighborY="-992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s-ES"/>
        </a:p>
      </dgm:t>
    </dgm:pt>
  </dgm:ptLst>
  <dgm:cxnLst>
    <dgm:cxn modelId="{15F85BB1-85BB-400B-8692-C61D32F87BE3}" type="presOf" srcId="{D20ED2D7-00E4-4519-9CE5-3F1C152A6DD2}" destId="{83BA97C3-DBB3-4655-9CC5-6C5B9A80B6F1}" srcOrd="0" destOrd="0" presId="urn:microsoft.com/office/officeart/2005/8/layout/chevron1"/>
    <dgm:cxn modelId="{E1CC93A3-2FF1-48D9-B16E-34F8E8CA3784}" type="presOf" srcId="{15DB85E7-DF24-4A8C-ADC6-65718A85DB6F}" destId="{E756D0E0-4E0C-4C65-9258-8DC943E028D7}" srcOrd="0" destOrd="0" presId="urn:microsoft.com/office/officeart/2005/8/layout/chevron1"/>
    <dgm:cxn modelId="{D5CCB404-86AA-47E3-8171-CB147BBE4F7D}" type="presOf" srcId="{38AE0F2E-1503-4AD8-AE47-56A0596A0318}" destId="{5846BB64-4A84-40D2-A21B-E4384539EF3B}" srcOrd="0" destOrd="0" presId="urn:microsoft.com/office/officeart/2005/8/layout/chevron1"/>
    <dgm:cxn modelId="{8BD6D177-843F-4BBE-9A13-CDB2CB44EC1B}" type="presOf" srcId="{EC4AB0F5-1D05-4747-B344-A19A2702BF71}" destId="{F805AA87-4F63-4EDA-BC03-F3DD3E8DB7E1}" srcOrd="0" destOrd="0" presId="urn:microsoft.com/office/officeart/2005/8/layout/chevron1"/>
    <dgm:cxn modelId="{3EE5232D-A5F9-4A09-AF0F-E510D5113D65}" srcId="{7A3AE24C-8636-4065-B3B5-A96498F1A7FD}" destId="{D20ED2D7-00E4-4519-9CE5-3F1C152A6DD2}" srcOrd="0" destOrd="0" parTransId="{343561F7-99F0-43CA-99D7-4C4EF0F69688}" sibTransId="{837CED8E-3C2C-4EC9-B6E0-6A3FE3541460}"/>
    <dgm:cxn modelId="{D6432D52-DDE4-4369-ABD7-9D4AA43DC49C}" type="presOf" srcId="{7A3AE24C-8636-4065-B3B5-A96498F1A7FD}" destId="{F66824F7-58AC-498E-804E-F6ACA3AB4D1A}" srcOrd="0" destOrd="0" presId="urn:microsoft.com/office/officeart/2005/8/layout/chevron1"/>
    <dgm:cxn modelId="{11235B18-2451-4987-98C2-9154E689D24A}" type="presOf" srcId="{63FAA46C-E61B-4B6B-9BC3-85305DC783DB}" destId="{FB92A943-9B4D-4948-842F-6A2D8C8093BD}" srcOrd="0" destOrd="0" presId="urn:microsoft.com/office/officeart/2005/8/layout/chevron1"/>
    <dgm:cxn modelId="{7D495278-D074-4C9E-B036-CE114E51B7C5}" srcId="{7A3AE24C-8636-4065-B3B5-A96498F1A7FD}" destId="{EC4AB0F5-1D05-4747-B344-A19A2702BF71}" srcOrd="1" destOrd="0" parTransId="{61043C5C-5CE5-4AF1-B755-5C3739165A16}" sibTransId="{A8721BD6-4955-4B49-BC22-EAC47E4CF743}"/>
    <dgm:cxn modelId="{B3C6B478-0FD5-4B50-BF06-DDA2190AF486}" srcId="{7A3AE24C-8636-4065-B3B5-A96498F1A7FD}" destId="{63FAA46C-E61B-4B6B-9BC3-85305DC783DB}" srcOrd="4" destOrd="0" parTransId="{D420E64F-9173-41F0-997F-A7FCFB46F93D}" sibTransId="{255CB77E-8022-4D7C-9E3B-4CE9D9452A28}"/>
    <dgm:cxn modelId="{2D6BA19D-D6D8-4D3E-AB47-BC857CF7A08A}" srcId="{7A3AE24C-8636-4065-B3B5-A96498F1A7FD}" destId="{15DB85E7-DF24-4A8C-ADC6-65718A85DB6F}" srcOrd="3" destOrd="0" parTransId="{F1549E56-7531-48B2-A338-6CD5367A749F}" sibTransId="{D2A262DD-6D7C-4177-B561-EE0878563E99}"/>
    <dgm:cxn modelId="{06EA9BE8-8DCC-4678-BDC3-F41394769E86}" srcId="{7A3AE24C-8636-4065-B3B5-A96498F1A7FD}" destId="{38AE0F2E-1503-4AD8-AE47-56A0596A0318}" srcOrd="2" destOrd="0" parTransId="{B0952BF4-C54C-4D84-BE0A-5EF7DF5EB029}" sibTransId="{0B91993A-610B-4886-823B-379E00E332F1}"/>
    <dgm:cxn modelId="{74C284B6-FE0E-4F58-8A98-205C20BDCEBE}" type="presParOf" srcId="{F66824F7-58AC-498E-804E-F6ACA3AB4D1A}" destId="{83BA97C3-DBB3-4655-9CC5-6C5B9A80B6F1}" srcOrd="0" destOrd="0" presId="urn:microsoft.com/office/officeart/2005/8/layout/chevron1"/>
    <dgm:cxn modelId="{3AC0046C-D2BA-4692-9B9D-171E9F9EB167}" type="presParOf" srcId="{F66824F7-58AC-498E-804E-F6ACA3AB4D1A}" destId="{6FBEECA8-1182-4465-BC00-2896E959F7F8}" srcOrd="1" destOrd="0" presId="urn:microsoft.com/office/officeart/2005/8/layout/chevron1"/>
    <dgm:cxn modelId="{2F5E7F8F-1CC8-4D9C-81C3-17A32659AD39}" type="presParOf" srcId="{F66824F7-58AC-498E-804E-F6ACA3AB4D1A}" destId="{F805AA87-4F63-4EDA-BC03-F3DD3E8DB7E1}" srcOrd="2" destOrd="0" presId="urn:microsoft.com/office/officeart/2005/8/layout/chevron1"/>
    <dgm:cxn modelId="{8D560504-AC41-4ACA-BC02-C1163168B7BD}" type="presParOf" srcId="{F66824F7-58AC-498E-804E-F6ACA3AB4D1A}" destId="{0299194A-40F8-470D-AA00-38C6FB3BFE19}" srcOrd="3" destOrd="0" presId="urn:microsoft.com/office/officeart/2005/8/layout/chevron1"/>
    <dgm:cxn modelId="{75477403-EF7C-4569-B2A4-F3698CF219D7}" type="presParOf" srcId="{F66824F7-58AC-498E-804E-F6ACA3AB4D1A}" destId="{5846BB64-4A84-40D2-A21B-E4384539EF3B}" srcOrd="4" destOrd="0" presId="urn:microsoft.com/office/officeart/2005/8/layout/chevron1"/>
    <dgm:cxn modelId="{2360D12A-BB7D-484D-8F9F-E18F8D78CDDE}" type="presParOf" srcId="{F66824F7-58AC-498E-804E-F6ACA3AB4D1A}" destId="{43147D6A-FD51-4521-A65C-4235DE89D8A1}" srcOrd="5" destOrd="0" presId="urn:microsoft.com/office/officeart/2005/8/layout/chevron1"/>
    <dgm:cxn modelId="{EDE1001E-F65E-44BD-9911-99B759AD4223}" type="presParOf" srcId="{F66824F7-58AC-498E-804E-F6ACA3AB4D1A}" destId="{E756D0E0-4E0C-4C65-9258-8DC943E028D7}" srcOrd="6" destOrd="0" presId="urn:microsoft.com/office/officeart/2005/8/layout/chevron1"/>
    <dgm:cxn modelId="{7CDAA280-BDEE-4ACC-88EA-277205EA7167}" type="presParOf" srcId="{F66824F7-58AC-498E-804E-F6ACA3AB4D1A}" destId="{328C8F98-FD38-4C9A-ABB5-EC8BEECEE37B}" srcOrd="7" destOrd="0" presId="urn:microsoft.com/office/officeart/2005/8/layout/chevron1"/>
    <dgm:cxn modelId="{4BC70543-1162-4F26-A62F-7EA9AF7DBAC5}" type="presParOf" srcId="{F66824F7-58AC-498E-804E-F6ACA3AB4D1A}" destId="{FB92A943-9B4D-4948-842F-6A2D8C8093BD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0C6ABC-3955-44F2-88FB-C122698A1295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B29749DD-A9F4-46E1-B134-FFD5963601DE}">
      <dgm:prSet phldrT="[Texto]" custT="1"/>
      <dgm:spPr/>
      <dgm:t>
        <a:bodyPr/>
        <a:lstStyle/>
        <a:p>
          <a:r>
            <a:rPr lang="es-MX" sz="1400" dirty="0" smtClean="0"/>
            <a:t>Elaborar términos de referencia</a:t>
          </a:r>
          <a:endParaRPr lang="es-MX" sz="1400" dirty="0"/>
        </a:p>
      </dgm:t>
    </dgm:pt>
    <dgm:pt modelId="{8D30D968-5B48-4B7D-A6F0-944B26B96007}" type="parTrans" cxnId="{8905BE01-616C-4D09-8C1B-4E9FB29938B1}">
      <dgm:prSet/>
      <dgm:spPr/>
      <dgm:t>
        <a:bodyPr/>
        <a:lstStyle/>
        <a:p>
          <a:endParaRPr lang="es-MX" sz="1100"/>
        </a:p>
      </dgm:t>
    </dgm:pt>
    <dgm:pt modelId="{54A58933-261A-430C-8562-9B2ACED0EF72}" type="sibTrans" cxnId="{8905BE01-616C-4D09-8C1B-4E9FB29938B1}">
      <dgm:prSet custT="1"/>
      <dgm:spPr/>
      <dgm:t>
        <a:bodyPr/>
        <a:lstStyle/>
        <a:p>
          <a:endParaRPr lang="es-MX" sz="1200"/>
        </a:p>
      </dgm:t>
    </dgm:pt>
    <dgm:pt modelId="{358A244F-F2F1-45F5-B5A1-F6B96B513190}">
      <dgm:prSet phldrT="[Texto]" custT="1"/>
      <dgm:spPr/>
      <dgm:t>
        <a:bodyPr/>
        <a:lstStyle/>
        <a:p>
          <a:r>
            <a:rPr lang="es-MX" sz="1400" dirty="0" smtClean="0"/>
            <a:t>Verificar los requisitos habilitantes</a:t>
          </a:r>
          <a:endParaRPr lang="es-MX" sz="1400" dirty="0"/>
        </a:p>
      </dgm:t>
    </dgm:pt>
    <dgm:pt modelId="{CD848C31-92E8-466A-8D21-43784FA2F4B7}" type="parTrans" cxnId="{BA6FED91-FC59-4D26-B271-4E2DA35AE03E}">
      <dgm:prSet/>
      <dgm:spPr/>
      <dgm:t>
        <a:bodyPr/>
        <a:lstStyle/>
        <a:p>
          <a:endParaRPr lang="es-MX" sz="1100"/>
        </a:p>
      </dgm:t>
    </dgm:pt>
    <dgm:pt modelId="{1F45D509-D1F5-41BA-B060-43714867642E}" type="sibTrans" cxnId="{BA6FED91-FC59-4D26-B271-4E2DA35AE03E}">
      <dgm:prSet custT="1"/>
      <dgm:spPr/>
      <dgm:t>
        <a:bodyPr/>
        <a:lstStyle/>
        <a:p>
          <a:endParaRPr lang="es-MX" sz="1200"/>
        </a:p>
      </dgm:t>
    </dgm:pt>
    <dgm:pt modelId="{D88F2360-E653-4DC7-9262-B6CE09B3E7F5}">
      <dgm:prSet phldrT="[Texto]" custT="1"/>
      <dgm:spPr/>
      <dgm:t>
        <a:bodyPr/>
        <a:lstStyle/>
        <a:p>
          <a:r>
            <a:rPr lang="es-MX" sz="1400" dirty="0" smtClean="0"/>
            <a:t>Calificar las propuestas técnicas</a:t>
          </a:r>
          <a:endParaRPr lang="es-MX" sz="1400" dirty="0"/>
        </a:p>
      </dgm:t>
    </dgm:pt>
    <dgm:pt modelId="{657B1FD7-E331-4087-933F-915495FB7076}" type="parTrans" cxnId="{C6721868-CED2-44B6-992A-0FE114B1C78C}">
      <dgm:prSet/>
      <dgm:spPr/>
      <dgm:t>
        <a:bodyPr/>
        <a:lstStyle/>
        <a:p>
          <a:endParaRPr lang="es-MX" sz="1100"/>
        </a:p>
      </dgm:t>
    </dgm:pt>
    <dgm:pt modelId="{9037489A-DA98-4434-B403-AEE203477CDC}" type="sibTrans" cxnId="{C6721868-CED2-44B6-992A-0FE114B1C78C}">
      <dgm:prSet custT="1"/>
      <dgm:spPr/>
      <dgm:t>
        <a:bodyPr/>
        <a:lstStyle/>
        <a:p>
          <a:endParaRPr lang="es-MX" sz="1200"/>
        </a:p>
      </dgm:t>
    </dgm:pt>
    <dgm:pt modelId="{3EE5EC17-FE6A-4AF7-A978-62CF4D77856F}">
      <dgm:prSet phldrT="[Texto]" custT="1"/>
      <dgm:spPr/>
      <dgm:t>
        <a:bodyPr/>
        <a:lstStyle/>
        <a:p>
          <a:r>
            <a:rPr lang="es-MX" sz="1400" dirty="0" smtClean="0"/>
            <a:t>Responder a  observaciones técnicas de los oferentes</a:t>
          </a:r>
        </a:p>
      </dgm:t>
    </dgm:pt>
    <dgm:pt modelId="{E6F9672A-15D1-43AA-A7A2-F05EA6033D4D}" type="parTrans" cxnId="{810BE429-D129-4DA1-83DB-0AD0366114B5}">
      <dgm:prSet/>
      <dgm:spPr/>
      <dgm:t>
        <a:bodyPr/>
        <a:lstStyle/>
        <a:p>
          <a:endParaRPr lang="es-MX" sz="1100"/>
        </a:p>
      </dgm:t>
    </dgm:pt>
    <dgm:pt modelId="{455820E5-C9A4-45C5-991B-788D072D983B}" type="sibTrans" cxnId="{810BE429-D129-4DA1-83DB-0AD0366114B5}">
      <dgm:prSet custT="1"/>
      <dgm:spPr/>
      <dgm:t>
        <a:bodyPr/>
        <a:lstStyle/>
        <a:p>
          <a:endParaRPr lang="es-MX" sz="1200"/>
        </a:p>
      </dgm:t>
    </dgm:pt>
    <dgm:pt modelId="{312B2CB6-B12B-4CB9-9C80-F001F5E6D740}" type="pres">
      <dgm:prSet presAssocID="{890C6ABC-3955-44F2-88FB-C122698A12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AE94755-7F01-4D4F-B78B-D6C49E3DB256}" type="pres">
      <dgm:prSet presAssocID="{B29749DD-A9F4-46E1-B134-FFD5963601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FDE61E-FED6-4AD7-B8F8-73A3B48FC153}" type="pres">
      <dgm:prSet presAssocID="{54A58933-261A-430C-8562-9B2ACED0EF72}" presName="sibTrans" presStyleLbl="sibTrans2D1" presStyleIdx="0" presStyleCnt="3"/>
      <dgm:spPr/>
      <dgm:t>
        <a:bodyPr/>
        <a:lstStyle/>
        <a:p>
          <a:endParaRPr lang="es-MX"/>
        </a:p>
      </dgm:t>
    </dgm:pt>
    <dgm:pt modelId="{5C36FB7C-4841-4B85-A8A9-F5712B13D9FB}" type="pres">
      <dgm:prSet presAssocID="{54A58933-261A-430C-8562-9B2ACED0EF72}" presName="connectorText" presStyleLbl="sibTrans2D1" presStyleIdx="0" presStyleCnt="3"/>
      <dgm:spPr/>
      <dgm:t>
        <a:bodyPr/>
        <a:lstStyle/>
        <a:p>
          <a:endParaRPr lang="es-MX"/>
        </a:p>
      </dgm:t>
    </dgm:pt>
    <dgm:pt modelId="{97196EAC-3BA3-4B22-9D2C-A87FD0FA6C77}" type="pres">
      <dgm:prSet presAssocID="{358A244F-F2F1-45F5-B5A1-F6B96B51319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18A847-7213-4699-A48F-78774990C2E0}" type="pres">
      <dgm:prSet presAssocID="{1F45D509-D1F5-41BA-B060-43714867642E}" presName="sibTrans" presStyleLbl="sibTrans2D1" presStyleIdx="1" presStyleCnt="3"/>
      <dgm:spPr/>
      <dgm:t>
        <a:bodyPr/>
        <a:lstStyle/>
        <a:p>
          <a:endParaRPr lang="es-MX"/>
        </a:p>
      </dgm:t>
    </dgm:pt>
    <dgm:pt modelId="{05F5BB1D-F4D3-406D-B96A-B3A2B7B30071}" type="pres">
      <dgm:prSet presAssocID="{1F45D509-D1F5-41BA-B060-43714867642E}" presName="connectorText" presStyleLbl="sibTrans2D1" presStyleIdx="1" presStyleCnt="3"/>
      <dgm:spPr/>
      <dgm:t>
        <a:bodyPr/>
        <a:lstStyle/>
        <a:p>
          <a:endParaRPr lang="es-MX"/>
        </a:p>
      </dgm:t>
    </dgm:pt>
    <dgm:pt modelId="{423A7308-BAD1-49C6-B07E-D5CCE92927E5}" type="pres">
      <dgm:prSet presAssocID="{D88F2360-E653-4DC7-9262-B6CE09B3E7F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1D6C039-E9CB-48BC-9222-4426199111D1}" type="pres">
      <dgm:prSet presAssocID="{9037489A-DA98-4434-B403-AEE203477CDC}" presName="sibTrans" presStyleLbl="sibTrans2D1" presStyleIdx="2" presStyleCnt="3"/>
      <dgm:spPr/>
      <dgm:t>
        <a:bodyPr/>
        <a:lstStyle/>
        <a:p>
          <a:endParaRPr lang="es-MX"/>
        </a:p>
      </dgm:t>
    </dgm:pt>
    <dgm:pt modelId="{26756B88-A6A5-4AC2-B0CD-63987845FB03}" type="pres">
      <dgm:prSet presAssocID="{9037489A-DA98-4434-B403-AEE203477CDC}" presName="connectorText" presStyleLbl="sibTrans2D1" presStyleIdx="2" presStyleCnt="3"/>
      <dgm:spPr/>
      <dgm:t>
        <a:bodyPr/>
        <a:lstStyle/>
        <a:p>
          <a:endParaRPr lang="es-MX"/>
        </a:p>
      </dgm:t>
    </dgm:pt>
    <dgm:pt modelId="{1F0B0B7F-A535-4010-8A44-6D61B007C762}" type="pres">
      <dgm:prSet presAssocID="{3EE5EC17-FE6A-4AF7-A978-62CF4D77856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91B0229-F325-4B7F-BC48-C8438D0D55D2}" type="presOf" srcId="{9037489A-DA98-4434-B403-AEE203477CDC}" destId="{C1D6C039-E9CB-48BC-9222-4426199111D1}" srcOrd="0" destOrd="0" presId="urn:microsoft.com/office/officeart/2005/8/layout/process5"/>
    <dgm:cxn modelId="{BA6FED91-FC59-4D26-B271-4E2DA35AE03E}" srcId="{890C6ABC-3955-44F2-88FB-C122698A1295}" destId="{358A244F-F2F1-45F5-B5A1-F6B96B513190}" srcOrd="1" destOrd="0" parTransId="{CD848C31-92E8-466A-8D21-43784FA2F4B7}" sibTransId="{1F45D509-D1F5-41BA-B060-43714867642E}"/>
    <dgm:cxn modelId="{C6721868-CED2-44B6-992A-0FE114B1C78C}" srcId="{890C6ABC-3955-44F2-88FB-C122698A1295}" destId="{D88F2360-E653-4DC7-9262-B6CE09B3E7F5}" srcOrd="2" destOrd="0" parTransId="{657B1FD7-E331-4087-933F-915495FB7076}" sibTransId="{9037489A-DA98-4434-B403-AEE203477CDC}"/>
    <dgm:cxn modelId="{8905BE01-616C-4D09-8C1B-4E9FB29938B1}" srcId="{890C6ABC-3955-44F2-88FB-C122698A1295}" destId="{B29749DD-A9F4-46E1-B134-FFD5963601DE}" srcOrd="0" destOrd="0" parTransId="{8D30D968-5B48-4B7D-A6F0-944B26B96007}" sibTransId="{54A58933-261A-430C-8562-9B2ACED0EF72}"/>
    <dgm:cxn modelId="{2F583A15-73B9-46EC-8E3F-EAB3B2822F6C}" type="presOf" srcId="{9037489A-DA98-4434-B403-AEE203477CDC}" destId="{26756B88-A6A5-4AC2-B0CD-63987845FB03}" srcOrd="1" destOrd="0" presId="urn:microsoft.com/office/officeart/2005/8/layout/process5"/>
    <dgm:cxn modelId="{810BE429-D129-4DA1-83DB-0AD0366114B5}" srcId="{890C6ABC-3955-44F2-88FB-C122698A1295}" destId="{3EE5EC17-FE6A-4AF7-A978-62CF4D77856F}" srcOrd="3" destOrd="0" parTransId="{E6F9672A-15D1-43AA-A7A2-F05EA6033D4D}" sibTransId="{455820E5-C9A4-45C5-991B-788D072D983B}"/>
    <dgm:cxn modelId="{5CFB45BC-8F1C-4FAD-B40A-012FCBE214F7}" type="presOf" srcId="{890C6ABC-3955-44F2-88FB-C122698A1295}" destId="{312B2CB6-B12B-4CB9-9C80-F001F5E6D740}" srcOrd="0" destOrd="0" presId="urn:microsoft.com/office/officeart/2005/8/layout/process5"/>
    <dgm:cxn modelId="{7646674B-26C3-4C32-B190-E7A1B0200409}" type="presOf" srcId="{54A58933-261A-430C-8562-9B2ACED0EF72}" destId="{5C36FB7C-4841-4B85-A8A9-F5712B13D9FB}" srcOrd="1" destOrd="0" presId="urn:microsoft.com/office/officeart/2005/8/layout/process5"/>
    <dgm:cxn modelId="{E854511C-18D1-48F3-A5ED-4AF1F0829304}" type="presOf" srcId="{D88F2360-E653-4DC7-9262-B6CE09B3E7F5}" destId="{423A7308-BAD1-49C6-B07E-D5CCE92927E5}" srcOrd="0" destOrd="0" presId="urn:microsoft.com/office/officeart/2005/8/layout/process5"/>
    <dgm:cxn modelId="{6B0951EE-485C-4075-9646-9C473E8CFB49}" type="presOf" srcId="{54A58933-261A-430C-8562-9B2ACED0EF72}" destId="{9CFDE61E-FED6-4AD7-B8F8-73A3B48FC153}" srcOrd="0" destOrd="0" presId="urn:microsoft.com/office/officeart/2005/8/layout/process5"/>
    <dgm:cxn modelId="{C0CD0169-691C-4218-AA64-B888FC0948F3}" type="presOf" srcId="{B29749DD-A9F4-46E1-B134-FFD5963601DE}" destId="{2AE94755-7F01-4D4F-B78B-D6C49E3DB256}" srcOrd="0" destOrd="0" presId="urn:microsoft.com/office/officeart/2005/8/layout/process5"/>
    <dgm:cxn modelId="{6AF1674F-D1C9-4DDF-93B9-93E06D5FD79A}" type="presOf" srcId="{358A244F-F2F1-45F5-B5A1-F6B96B513190}" destId="{97196EAC-3BA3-4B22-9D2C-A87FD0FA6C77}" srcOrd="0" destOrd="0" presId="urn:microsoft.com/office/officeart/2005/8/layout/process5"/>
    <dgm:cxn modelId="{D147723A-83A7-47F6-911E-B974DBCFCA7A}" type="presOf" srcId="{1F45D509-D1F5-41BA-B060-43714867642E}" destId="{05F5BB1D-F4D3-406D-B96A-B3A2B7B30071}" srcOrd="1" destOrd="0" presId="urn:microsoft.com/office/officeart/2005/8/layout/process5"/>
    <dgm:cxn modelId="{B519DA39-1F6C-41FC-9E39-A492A556AC32}" type="presOf" srcId="{1F45D509-D1F5-41BA-B060-43714867642E}" destId="{7F18A847-7213-4699-A48F-78774990C2E0}" srcOrd="0" destOrd="0" presId="urn:microsoft.com/office/officeart/2005/8/layout/process5"/>
    <dgm:cxn modelId="{4EA0ED44-4007-40D3-AA82-BA592257E276}" type="presOf" srcId="{3EE5EC17-FE6A-4AF7-A978-62CF4D77856F}" destId="{1F0B0B7F-A535-4010-8A44-6D61B007C762}" srcOrd="0" destOrd="0" presId="urn:microsoft.com/office/officeart/2005/8/layout/process5"/>
    <dgm:cxn modelId="{6E2687C6-BB3D-4FFA-80AC-4B28BC64A3A1}" type="presParOf" srcId="{312B2CB6-B12B-4CB9-9C80-F001F5E6D740}" destId="{2AE94755-7F01-4D4F-B78B-D6C49E3DB256}" srcOrd="0" destOrd="0" presId="urn:microsoft.com/office/officeart/2005/8/layout/process5"/>
    <dgm:cxn modelId="{32D097C0-52FC-425F-B523-31E2492B1472}" type="presParOf" srcId="{312B2CB6-B12B-4CB9-9C80-F001F5E6D740}" destId="{9CFDE61E-FED6-4AD7-B8F8-73A3B48FC153}" srcOrd="1" destOrd="0" presId="urn:microsoft.com/office/officeart/2005/8/layout/process5"/>
    <dgm:cxn modelId="{943F6C00-2EF3-44E4-919D-902E2DC87E6F}" type="presParOf" srcId="{9CFDE61E-FED6-4AD7-B8F8-73A3B48FC153}" destId="{5C36FB7C-4841-4B85-A8A9-F5712B13D9FB}" srcOrd="0" destOrd="0" presId="urn:microsoft.com/office/officeart/2005/8/layout/process5"/>
    <dgm:cxn modelId="{51D1C247-95E4-4358-A4E2-3377FA82583B}" type="presParOf" srcId="{312B2CB6-B12B-4CB9-9C80-F001F5E6D740}" destId="{97196EAC-3BA3-4B22-9D2C-A87FD0FA6C77}" srcOrd="2" destOrd="0" presId="urn:microsoft.com/office/officeart/2005/8/layout/process5"/>
    <dgm:cxn modelId="{E243A617-45FA-4E27-86A3-856B1C60F887}" type="presParOf" srcId="{312B2CB6-B12B-4CB9-9C80-F001F5E6D740}" destId="{7F18A847-7213-4699-A48F-78774990C2E0}" srcOrd="3" destOrd="0" presId="urn:microsoft.com/office/officeart/2005/8/layout/process5"/>
    <dgm:cxn modelId="{FE7D796F-8349-4ECE-B4A5-D3968E93C89C}" type="presParOf" srcId="{7F18A847-7213-4699-A48F-78774990C2E0}" destId="{05F5BB1D-F4D3-406D-B96A-B3A2B7B30071}" srcOrd="0" destOrd="0" presId="urn:microsoft.com/office/officeart/2005/8/layout/process5"/>
    <dgm:cxn modelId="{937D0435-F557-4320-A9D3-4DDF98D550FC}" type="presParOf" srcId="{312B2CB6-B12B-4CB9-9C80-F001F5E6D740}" destId="{423A7308-BAD1-49C6-B07E-D5CCE92927E5}" srcOrd="4" destOrd="0" presId="urn:microsoft.com/office/officeart/2005/8/layout/process5"/>
    <dgm:cxn modelId="{0166F98D-77CE-4EAC-8534-B1D9FA4C2078}" type="presParOf" srcId="{312B2CB6-B12B-4CB9-9C80-F001F5E6D740}" destId="{C1D6C039-E9CB-48BC-9222-4426199111D1}" srcOrd="5" destOrd="0" presId="urn:microsoft.com/office/officeart/2005/8/layout/process5"/>
    <dgm:cxn modelId="{B1F80A65-FEAA-4708-8508-F069CE39CFD2}" type="presParOf" srcId="{C1D6C039-E9CB-48BC-9222-4426199111D1}" destId="{26756B88-A6A5-4AC2-B0CD-63987845FB03}" srcOrd="0" destOrd="0" presId="urn:microsoft.com/office/officeart/2005/8/layout/process5"/>
    <dgm:cxn modelId="{39B268F6-43D2-4F73-9A85-440D0B31B2CB}" type="presParOf" srcId="{312B2CB6-B12B-4CB9-9C80-F001F5E6D740}" destId="{1F0B0B7F-A535-4010-8A44-6D61B007C762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27F542-C125-449C-96DC-2EE0DE804F00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4B1431E-42E3-4CCE-AA76-33322C50223F}">
      <dgm:prSet phldrT="[Texto]" custT="1"/>
      <dgm:spPr>
        <a:xfrm>
          <a:off x="0" y="0"/>
          <a:ext cx="4868147" cy="712879"/>
        </a:xfrm>
      </dgm:spPr>
      <dgm:t>
        <a:bodyPr/>
        <a:lstStyle/>
        <a:p>
          <a:pPr algn="ctr"/>
          <a:r>
            <a:rPr lang="es-CO" sz="1600" kern="1200" dirty="0" smtClean="0">
              <a:latin typeface="+mj-lt"/>
              <a:ea typeface="MS PGothic" pitchFamily="34" charset="-128"/>
              <a:cs typeface="Arial" pitchFamily="34" charset="0"/>
            </a:rPr>
            <a:t>Socializar los resultados y recomendaciones de la evaluación</a:t>
          </a:r>
          <a:endParaRPr lang="es-ES" sz="1600" kern="1200" dirty="0">
            <a:latin typeface="+mj-lt"/>
            <a:ea typeface="MS PGothic" pitchFamily="34" charset="-128"/>
            <a:cs typeface="Arial" pitchFamily="34" charset="0"/>
          </a:endParaRPr>
        </a:p>
      </dgm:t>
    </dgm:pt>
    <dgm:pt modelId="{C4187930-273F-4550-AB4D-3791FA5EA8B1}" type="parTrans" cxnId="{FB5274B4-23E5-4CB3-BF0E-7FB3E3537F5F}">
      <dgm:prSet/>
      <dgm:spPr/>
      <dgm:t>
        <a:bodyPr/>
        <a:lstStyle/>
        <a:p>
          <a:pPr algn="ctr"/>
          <a:endParaRPr lang="es-ES" sz="2000">
            <a:latin typeface="+mj-lt"/>
          </a:endParaRPr>
        </a:p>
      </dgm:t>
    </dgm:pt>
    <dgm:pt modelId="{FD99C9F7-76C8-4C52-AF4A-7502D885B1CF}" type="sibTrans" cxnId="{FB5274B4-23E5-4CB3-BF0E-7FB3E3537F5F}">
      <dgm:prSet custT="1"/>
      <dgm:spPr>
        <a:xfrm>
          <a:off x="4404775" y="546000"/>
          <a:ext cx="463371" cy="463371"/>
        </a:xfrm>
      </dgm:spPr>
      <dgm:t>
        <a:bodyPr/>
        <a:lstStyle/>
        <a:p>
          <a:pPr algn="ctr"/>
          <a:endParaRPr lang="es-E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3D21A512-DC41-4F2B-88AD-EC25BE85E1DF}">
      <dgm:prSet phldrT="[Texto]" custT="1"/>
      <dgm:spPr>
        <a:xfrm>
          <a:off x="407707" y="842493"/>
          <a:ext cx="4868147" cy="712879"/>
        </a:xfrm>
      </dgm:spPr>
      <dgm:t>
        <a:bodyPr/>
        <a:lstStyle/>
        <a:p>
          <a:pPr algn="ctr"/>
          <a:r>
            <a:rPr lang="es-CO" sz="1600" kern="1200" dirty="0" smtClean="0">
              <a:latin typeface="+mj-lt"/>
              <a:ea typeface="MS PGothic" pitchFamily="34" charset="-128"/>
              <a:cs typeface="Arial" pitchFamily="34" charset="0"/>
            </a:rPr>
            <a:t>Elaborar la Matriz de Gestión de Recomendaciones – Orden prioritario de implementación</a:t>
          </a:r>
          <a:endParaRPr lang="es-ES" sz="1600" kern="1200" dirty="0">
            <a:latin typeface="+mj-lt"/>
            <a:ea typeface="MS PGothic" pitchFamily="34" charset="-128"/>
            <a:cs typeface="Arial" pitchFamily="34" charset="0"/>
          </a:endParaRPr>
        </a:p>
      </dgm:t>
    </dgm:pt>
    <dgm:pt modelId="{EDC29307-6763-4BE9-BAA6-AB04CCA3BE88}" type="parTrans" cxnId="{B2A2A866-DB11-4E4E-9D38-E86AE55A4211}">
      <dgm:prSet/>
      <dgm:spPr/>
      <dgm:t>
        <a:bodyPr/>
        <a:lstStyle/>
        <a:p>
          <a:pPr algn="ctr"/>
          <a:endParaRPr lang="es-ES" sz="2000">
            <a:latin typeface="+mj-lt"/>
          </a:endParaRPr>
        </a:p>
      </dgm:t>
    </dgm:pt>
    <dgm:pt modelId="{DFDAC5A3-483B-46A6-AA85-D1EA9A2710F4}" type="sibTrans" cxnId="{B2A2A866-DB11-4E4E-9D38-E86AE55A4211}">
      <dgm:prSet custT="1"/>
      <dgm:spPr>
        <a:xfrm>
          <a:off x="4812483" y="1388494"/>
          <a:ext cx="463371" cy="463371"/>
        </a:xfrm>
      </dgm:spPr>
      <dgm:t>
        <a:bodyPr/>
        <a:lstStyle/>
        <a:p>
          <a:pPr algn="ctr"/>
          <a:endParaRPr lang="es-E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077F3985-8570-4AD4-A92A-B1B55643A741}">
      <dgm:prSet phldrT="[Texto]" custT="1"/>
      <dgm:spPr>
        <a:xfrm>
          <a:off x="809329" y="1684987"/>
          <a:ext cx="4868147" cy="712879"/>
        </a:xfrm>
      </dgm:spPr>
      <dgm:t>
        <a:bodyPr/>
        <a:lstStyle/>
        <a:p>
          <a:pPr algn="ctr"/>
          <a:r>
            <a:rPr lang="es-CO" sz="1600" kern="1200" dirty="0" smtClean="0">
              <a:latin typeface="+mj-lt"/>
              <a:ea typeface="MS PGothic" pitchFamily="34" charset="-128"/>
              <a:cs typeface="Arial" pitchFamily="34" charset="0"/>
            </a:rPr>
            <a:t>Realizar seguimiento al uso de las evaluaciones</a:t>
          </a:r>
          <a:endParaRPr lang="es-ES" sz="1600" kern="1200" dirty="0">
            <a:latin typeface="+mj-lt"/>
            <a:ea typeface="MS PGothic" pitchFamily="34" charset="-128"/>
            <a:cs typeface="Arial" pitchFamily="34" charset="0"/>
          </a:endParaRPr>
        </a:p>
      </dgm:t>
    </dgm:pt>
    <dgm:pt modelId="{8296D386-B2E7-4138-B1BB-707F9A9CDECC}" type="parTrans" cxnId="{01DDA4B9-D1C7-412B-B2DA-8B7F9CEE027F}">
      <dgm:prSet/>
      <dgm:spPr/>
      <dgm:t>
        <a:bodyPr/>
        <a:lstStyle/>
        <a:p>
          <a:pPr algn="ctr"/>
          <a:endParaRPr lang="es-ES" sz="2000">
            <a:latin typeface="+mj-lt"/>
          </a:endParaRPr>
        </a:p>
      </dgm:t>
    </dgm:pt>
    <dgm:pt modelId="{B76FD6F4-2CC9-40AD-B4A9-2492678C45A4}" type="sibTrans" cxnId="{01DDA4B9-D1C7-412B-B2DA-8B7F9CEE027F}">
      <dgm:prSet custT="1"/>
      <dgm:spPr>
        <a:xfrm>
          <a:off x="5214105" y="2230987"/>
          <a:ext cx="463371" cy="463371"/>
        </a:xfrm>
      </dgm:spPr>
      <dgm:t>
        <a:bodyPr/>
        <a:lstStyle/>
        <a:p>
          <a:pPr algn="ctr"/>
          <a:endParaRPr lang="es-ES" sz="2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A3E7DD89-7079-4628-A7F2-75D5EEB3BC8B}" type="pres">
      <dgm:prSet presAssocID="{7727F542-C125-449C-96DC-2EE0DE804F0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2DB4A3F-A86D-43D6-A5CC-388C0A4C360A}" type="pres">
      <dgm:prSet presAssocID="{7727F542-C125-449C-96DC-2EE0DE804F00}" presName="dummyMaxCanvas" presStyleCnt="0">
        <dgm:presLayoutVars/>
      </dgm:prSet>
      <dgm:spPr/>
      <dgm:t>
        <a:bodyPr/>
        <a:lstStyle/>
        <a:p>
          <a:endParaRPr lang="es-ES"/>
        </a:p>
      </dgm:t>
    </dgm:pt>
    <dgm:pt modelId="{83322D0D-0A4C-46D2-81EA-7BC87A36BD88}" type="pres">
      <dgm:prSet presAssocID="{7727F542-C125-449C-96DC-2EE0DE804F0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712E594-B643-4106-957F-3256367F04DE}" type="pres">
      <dgm:prSet presAssocID="{7727F542-C125-449C-96DC-2EE0DE804F0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A534857-165A-44FF-B55C-49A9CB7B0E12}" type="pres">
      <dgm:prSet presAssocID="{7727F542-C125-449C-96DC-2EE0DE804F0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CD61ACA-5B54-46AD-9BD0-9C24C1A537BD}" type="pres">
      <dgm:prSet presAssocID="{7727F542-C125-449C-96DC-2EE0DE804F0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8A8F622-566E-4B14-AF2B-94071602E5BB}" type="pres">
      <dgm:prSet presAssocID="{7727F542-C125-449C-96DC-2EE0DE804F0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06390C4-472C-43ED-AA99-29534F6F0520}" type="pres">
      <dgm:prSet presAssocID="{7727F542-C125-449C-96DC-2EE0DE804F0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508FBF-8653-47F8-B15B-D7F583678BD5}" type="pres">
      <dgm:prSet presAssocID="{7727F542-C125-449C-96DC-2EE0DE804F0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0D35F8F-3755-4458-BEBB-727695816125}" type="pres">
      <dgm:prSet presAssocID="{7727F542-C125-449C-96DC-2EE0DE804F0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E5F1092-DCCF-4701-A00D-A8FD12C985D0}" type="presOf" srcId="{DFDAC5A3-483B-46A6-AA85-D1EA9A2710F4}" destId="{48A8F622-566E-4B14-AF2B-94071602E5BB}" srcOrd="0" destOrd="0" presId="urn:microsoft.com/office/officeart/2005/8/layout/vProcess5"/>
    <dgm:cxn modelId="{01DDA4B9-D1C7-412B-B2DA-8B7F9CEE027F}" srcId="{7727F542-C125-449C-96DC-2EE0DE804F00}" destId="{077F3985-8570-4AD4-A92A-B1B55643A741}" srcOrd="2" destOrd="0" parTransId="{8296D386-B2E7-4138-B1BB-707F9A9CDECC}" sibTransId="{B76FD6F4-2CC9-40AD-B4A9-2492678C45A4}"/>
    <dgm:cxn modelId="{A869133E-3585-4F55-8D36-14AB4709DC58}" type="presOf" srcId="{B4B1431E-42E3-4CCE-AA76-33322C50223F}" destId="{506390C4-472C-43ED-AA99-29534F6F0520}" srcOrd="1" destOrd="0" presId="urn:microsoft.com/office/officeart/2005/8/layout/vProcess5"/>
    <dgm:cxn modelId="{BD5578D5-EF3D-497A-B070-F686EDB9291F}" type="presOf" srcId="{077F3985-8570-4AD4-A92A-B1B55643A741}" destId="{70D35F8F-3755-4458-BEBB-727695816125}" srcOrd="1" destOrd="0" presId="urn:microsoft.com/office/officeart/2005/8/layout/vProcess5"/>
    <dgm:cxn modelId="{477F7F1E-76D7-4DAC-9F40-0C3C05A1478A}" type="presOf" srcId="{3D21A512-DC41-4F2B-88AD-EC25BE85E1DF}" destId="{A712E594-B643-4106-957F-3256367F04DE}" srcOrd="0" destOrd="0" presId="urn:microsoft.com/office/officeart/2005/8/layout/vProcess5"/>
    <dgm:cxn modelId="{B2A2A866-DB11-4E4E-9D38-E86AE55A4211}" srcId="{7727F542-C125-449C-96DC-2EE0DE804F00}" destId="{3D21A512-DC41-4F2B-88AD-EC25BE85E1DF}" srcOrd="1" destOrd="0" parTransId="{EDC29307-6763-4BE9-BAA6-AB04CCA3BE88}" sibTransId="{DFDAC5A3-483B-46A6-AA85-D1EA9A2710F4}"/>
    <dgm:cxn modelId="{EC03FF85-635E-4675-8708-36EAA6288E63}" type="presOf" srcId="{B4B1431E-42E3-4CCE-AA76-33322C50223F}" destId="{83322D0D-0A4C-46D2-81EA-7BC87A36BD88}" srcOrd="0" destOrd="0" presId="urn:microsoft.com/office/officeart/2005/8/layout/vProcess5"/>
    <dgm:cxn modelId="{FB5274B4-23E5-4CB3-BF0E-7FB3E3537F5F}" srcId="{7727F542-C125-449C-96DC-2EE0DE804F00}" destId="{B4B1431E-42E3-4CCE-AA76-33322C50223F}" srcOrd="0" destOrd="0" parTransId="{C4187930-273F-4550-AB4D-3791FA5EA8B1}" sibTransId="{FD99C9F7-76C8-4C52-AF4A-7502D885B1CF}"/>
    <dgm:cxn modelId="{739B1574-8716-4FEB-A35D-BF6F913702DD}" type="presOf" srcId="{7727F542-C125-449C-96DC-2EE0DE804F00}" destId="{A3E7DD89-7079-4628-A7F2-75D5EEB3BC8B}" srcOrd="0" destOrd="0" presId="urn:microsoft.com/office/officeart/2005/8/layout/vProcess5"/>
    <dgm:cxn modelId="{AA35E9E3-1564-4A24-9077-A24A486DA43F}" type="presOf" srcId="{077F3985-8570-4AD4-A92A-B1B55643A741}" destId="{BA534857-165A-44FF-B55C-49A9CB7B0E12}" srcOrd="0" destOrd="0" presId="urn:microsoft.com/office/officeart/2005/8/layout/vProcess5"/>
    <dgm:cxn modelId="{78EA9CC8-6958-4266-A2E6-ED3AFC68EDA3}" type="presOf" srcId="{FD99C9F7-76C8-4C52-AF4A-7502D885B1CF}" destId="{DCD61ACA-5B54-46AD-9BD0-9C24C1A537BD}" srcOrd="0" destOrd="0" presId="urn:microsoft.com/office/officeart/2005/8/layout/vProcess5"/>
    <dgm:cxn modelId="{AAABC2C9-1B65-4285-8F00-62832D362215}" type="presOf" srcId="{3D21A512-DC41-4F2B-88AD-EC25BE85E1DF}" destId="{86508FBF-8653-47F8-B15B-D7F583678BD5}" srcOrd="1" destOrd="0" presId="urn:microsoft.com/office/officeart/2005/8/layout/vProcess5"/>
    <dgm:cxn modelId="{C9C5FAB5-EAAB-4F0A-8D07-4605FDA3C7D3}" type="presParOf" srcId="{A3E7DD89-7079-4628-A7F2-75D5EEB3BC8B}" destId="{62DB4A3F-A86D-43D6-A5CC-388C0A4C360A}" srcOrd="0" destOrd="0" presId="urn:microsoft.com/office/officeart/2005/8/layout/vProcess5"/>
    <dgm:cxn modelId="{1FC78DBA-57B3-4F78-8A49-5D630C6C5C3C}" type="presParOf" srcId="{A3E7DD89-7079-4628-A7F2-75D5EEB3BC8B}" destId="{83322D0D-0A4C-46D2-81EA-7BC87A36BD88}" srcOrd="1" destOrd="0" presId="urn:microsoft.com/office/officeart/2005/8/layout/vProcess5"/>
    <dgm:cxn modelId="{937893E4-68B4-4D4E-9172-C2A8AE411036}" type="presParOf" srcId="{A3E7DD89-7079-4628-A7F2-75D5EEB3BC8B}" destId="{A712E594-B643-4106-957F-3256367F04DE}" srcOrd="2" destOrd="0" presId="urn:microsoft.com/office/officeart/2005/8/layout/vProcess5"/>
    <dgm:cxn modelId="{63C606D4-0569-4C0C-9544-16227F240DFE}" type="presParOf" srcId="{A3E7DD89-7079-4628-A7F2-75D5EEB3BC8B}" destId="{BA534857-165A-44FF-B55C-49A9CB7B0E12}" srcOrd="3" destOrd="0" presId="urn:microsoft.com/office/officeart/2005/8/layout/vProcess5"/>
    <dgm:cxn modelId="{D6DEB61C-1D02-4B64-83C3-85669EB504CE}" type="presParOf" srcId="{A3E7DD89-7079-4628-A7F2-75D5EEB3BC8B}" destId="{DCD61ACA-5B54-46AD-9BD0-9C24C1A537BD}" srcOrd="4" destOrd="0" presId="urn:microsoft.com/office/officeart/2005/8/layout/vProcess5"/>
    <dgm:cxn modelId="{A91B3C0E-F933-414C-AB19-E236EE1B3431}" type="presParOf" srcId="{A3E7DD89-7079-4628-A7F2-75D5EEB3BC8B}" destId="{48A8F622-566E-4B14-AF2B-94071602E5BB}" srcOrd="5" destOrd="0" presId="urn:microsoft.com/office/officeart/2005/8/layout/vProcess5"/>
    <dgm:cxn modelId="{2EA0E1C5-70C7-4445-BDD6-EC980A7E251E}" type="presParOf" srcId="{A3E7DD89-7079-4628-A7F2-75D5EEB3BC8B}" destId="{506390C4-472C-43ED-AA99-29534F6F0520}" srcOrd="6" destOrd="0" presId="urn:microsoft.com/office/officeart/2005/8/layout/vProcess5"/>
    <dgm:cxn modelId="{E5741466-FCC1-464C-9843-4AE129929A88}" type="presParOf" srcId="{A3E7DD89-7079-4628-A7F2-75D5EEB3BC8B}" destId="{86508FBF-8653-47F8-B15B-D7F583678BD5}" srcOrd="7" destOrd="0" presId="urn:microsoft.com/office/officeart/2005/8/layout/vProcess5"/>
    <dgm:cxn modelId="{8B3E42CF-2444-4070-9D7A-33D45013C5E9}" type="presParOf" srcId="{A3E7DD89-7079-4628-A7F2-75D5EEB3BC8B}" destId="{70D35F8F-3755-4458-BEBB-72769581612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6CCB33-B520-48D8-9A78-83DE83C18366}" type="doc">
      <dgm:prSet loTypeId="urn:microsoft.com/office/officeart/2005/8/layout/vList5" loCatId="list" qsTypeId="urn:microsoft.com/office/officeart/2005/8/quickstyle/simple4" qsCatId="simple" csTypeId="urn:microsoft.com/office/officeart/2005/8/colors/colorful3" csCatId="colorful" phldr="1"/>
      <dgm:spPr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</dgm:spPr>
      <dgm:t>
        <a:bodyPr/>
        <a:lstStyle/>
        <a:p>
          <a:endParaRPr lang="es-EC"/>
        </a:p>
      </dgm:t>
    </dgm:pt>
    <dgm:pt modelId="{8B67F1BF-AE95-49EF-AB68-695D7BFDDBE8}">
      <dgm:prSet phldrT="[Texto]"/>
      <dgm:spPr>
        <a:solidFill>
          <a:srgbClr val="FFD13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mtClean="0">
              <a:solidFill>
                <a:schemeClr val="tx1"/>
              </a:solidFill>
            </a:rPr>
            <a:t>Evaluación de resultados</a:t>
          </a:r>
          <a:endParaRPr lang="es-EC" dirty="0">
            <a:solidFill>
              <a:schemeClr val="tx1"/>
            </a:solidFill>
          </a:endParaRPr>
        </a:p>
      </dgm:t>
    </dgm:pt>
    <dgm:pt modelId="{D5148ACD-7CE3-4771-915B-58345D0EBE52}" type="parTrans" cxnId="{7D28BEE2-5158-4F0E-8551-7E38BC9B2145}">
      <dgm:prSet/>
      <dgm:spPr/>
      <dgm:t>
        <a:bodyPr/>
        <a:lstStyle/>
        <a:p>
          <a:endParaRPr lang="es-EC"/>
        </a:p>
      </dgm:t>
    </dgm:pt>
    <dgm:pt modelId="{07D518E3-2DD4-47DA-893D-678A575B2F5F}" type="sibTrans" cxnId="{7D28BEE2-5158-4F0E-8551-7E38BC9B2145}">
      <dgm:prSet/>
      <dgm:spPr/>
      <dgm:t>
        <a:bodyPr/>
        <a:lstStyle/>
        <a:p>
          <a:endParaRPr lang="es-EC"/>
        </a:p>
      </dgm:t>
    </dgm:pt>
    <dgm:pt modelId="{A30F491D-51CC-483E-BAA9-FCD59BE1B0FE}">
      <dgm:prSet phldrT="[Texto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z="3600" dirty="0" smtClean="0"/>
            <a:t>5 Evaluaciones</a:t>
          </a:r>
          <a:endParaRPr lang="es-EC" sz="3600" dirty="0"/>
        </a:p>
      </dgm:t>
    </dgm:pt>
    <dgm:pt modelId="{2C2C4047-AB46-4D5A-987D-DA96F14FA793}" type="parTrans" cxnId="{F45A4826-57E1-4394-9DF9-17594127EBF1}">
      <dgm:prSet/>
      <dgm:spPr/>
      <dgm:t>
        <a:bodyPr/>
        <a:lstStyle/>
        <a:p>
          <a:endParaRPr lang="es-EC"/>
        </a:p>
      </dgm:t>
    </dgm:pt>
    <dgm:pt modelId="{AFE9D2CB-957F-4112-AEEC-B3FC7DE337E3}" type="sibTrans" cxnId="{F45A4826-57E1-4394-9DF9-17594127EBF1}">
      <dgm:prSet/>
      <dgm:spPr/>
      <dgm:t>
        <a:bodyPr/>
        <a:lstStyle/>
        <a:p>
          <a:endParaRPr lang="es-EC"/>
        </a:p>
      </dgm:t>
    </dgm:pt>
    <dgm:pt modelId="{E1BE56B3-3202-4536-B8EE-0830C34F4D4F}">
      <dgm:prSet phldrT="[Texto]"/>
      <dgm:spPr>
        <a:solidFill>
          <a:srgbClr val="00EE6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mtClean="0">
              <a:solidFill>
                <a:schemeClr val="tx1"/>
              </a:solidFill>
            </a:rPr>
            <a:t>Evaluación operativa</a:t>
          </a:r>
          <a:endParaRPr lang="es-EC" dirty="0">
            <a:solidFill>
              <a:schemeClr val="tx1"/>
            </a:solidFill>
          </a:endParaRPr>
        </a:p>
      </dgm:t>
    </dgm:pt>
    <dgm:pt modelId="{2A8848D6-CC4F-4307-BBFB-19F0FECFAE1F}" type="parTrans" cxnId="{4BC06B1C-5F8E-40B4-BF35-3157D72BA5B3}">
      <dgm:prSet/>
      <dgm:spPr/>
      <dgm:t>
        <a:bodyPr/>
        <a:lstStyle/>
        <a:p>
          <a:endParaRPr lang="es-EC"/>
        </a:p>
      </dgm:t>
    </dgm:pt>
    <dgm:pt modelId="{4A39BF33-111E-488B-A61D-8B6BCF1B6B1B}" type="sibTrans" cxnId="{4BC06B1C-5F8E-40B4-BF35-3157D72BA5B3}">
      <dgm:prSet/>
      <dgm:spPr/>
      <dgm:t>
        <a:bodyPr/>
        <a:lstStyle/>
        <a:p>
          <a:endParaRPr lang="es-EC"/>
        </a:p>
      </dgm:t>
    </dgm:pt>
    <dgm:pt modelId="{5591C6E2-8A66-426C-8D5B-B017E5C19894}">
      <dgm:prSet phldrT="[Texto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z="3600" dirty="0" smtClean="0"/>
            <a:t>1 Evaluación</a:t>
          </a:r>
          <a:endParaRPr lang="es-EC" sz="3600" dirty="0"/>
        </a:p>
      </dgm:t>
    </dgm:pt>
    <dgm:pt modelId="{33811F48-5D79-40FA-A4AB-03C273BDD3F5}" type="parTrans" cxnId="{F0F61CC2-2E9A-484E-914C-2E597277592A}">
      <dgm:prSet/>
      <dgm:spPr/>
      <dgm:t>
        <a:bodyPr/>
        <a:lstStyle/>
        <a:p>
          <a:endParaRPr lang="es-EC"/>
        </a:p>
      </dgm:t>
    </dgm:pt>
    <dgm:pt modelId="{A1E5DC53-0B44-4385-BDE4-08EC4483B450}" type="sibTrans" cxnId="{F0F61CC2-2E9A-484E-914C-2E597277592A}">
      <dgm:prSet/>
      <dgm:spPr/>
      <dgm:t>
        <a:bodyPr/>
        <a:lstStyle/>
        <a:p>
          <a:endParaRPr lang="es-EC"/>
        </a:p>
      </dgm:t>
    </dgm:pt>
    <dgm:pt modelId="{1AF42BA3-AAB1-4063-B50E-E0701F6A2A4F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mtClean="0">
              <a:solidFill>
                <a:schemeClr val="tx1"/>
              </a:solidFill>
            </a:rPr>
            <a:t>Evaluación de Impacto – Levantamiento de Línea Base</a:t>
          </a:r>
          <a:endParaRPr lang="es-EC" dirty="0">
            <a:solidFill>
              <a:schemeClr val="tx1"/>
            </a:solidFill>
          </a:endParaRPr>
        </a:p>
      </dgm:t>
    </dgm:pt>
    <dgm:pt modelId="{624C1589-5188-4545-985E-6392AF51744E}" type="parTrans" cxnId="{8BFB7FBC-DB04-4927-A248-999ACA82D02C}">
      <dgm:prSet/>
      <dgm:spPr/>
      <dgm:t>
        <a:bodyPr/>
        <a:lstStyle/>
        <a:p>
          <a:endParaRPr lang="es-EC"/>
        </a:p>
      </dgm:t>
    </dgm:pt>
    <dgm:pt modelId="{BE78D3A1-B43B-4C36-9C49-7200F4C041B4}" type="sibTrans" cxnId="{8BFB7FBC-DB04-4927-A248-999ACA82D02C}">
      <dgm:prSet/>
      <dgm:spPr/>
      <dgm:t>
        <a:bodyPr/>
        <a:lstStyle/>
        <a:p>
          <a:endParaRPr lang="es-EC"/>
        </a:p>
      </dgm:t>
    </dgm:pt>
    <dgm:pt modelId="{2A7F48B7-58CF-4BE1-A1B8-CAF5DD40FBF6}">
      <dgm:prSet phldrT="[Texto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z="3600" dirty="0" smtClean="0"/>
            <a:t>1 Evaluación</a:t>
          </a:r>
          <a:endParaRPr lang="es-EC" sz="3600" dirty="0"/>
        </a:p>
      </dgm:t>
    </dgm:pt>
    <dgm:pt modelId="{B436BD59-106B-4D73-A489-26BE7462AE73}" type="parTrans" cxnId="{617F57E7-D4DE-43D8-83FD-745E314DEBDF}">
      <dgm:prSet/>
      <dgm:spPr/>
      <dgm:t>
        <a:bodyPr/>
        <a:lstStyle/>
        <a:p>
          <a:endParaRPr lang="es-EC"/>
        </a:p>
      </dgm:t>
    </dgm:pt>
    <dgm:pt modelId="{DE3847BD-E7F0-44F4-80C0-772989538F06}" type="sibTrans" cxnId="{617F57E7-D4DE-43D8-83FD-745E314DEBDF}">
      <dgm:prSet/>
      <dgm:spPr/>
      <dgm:t>
        <a:bodyPr/>
        <a:lstStyle/>
        <a:p>
          <a:endParaRPr lang="es-EC"/>
        </a:p>
      </dgm:t>
    </dgm:pt>
    <dgm:pt modelId="{57EC84C6-EBBA-4A1C-B55E-C2AAA7D423C0}" type="pres">
      <dgm:prSet presAssocID="{996CCB33-B520-48D8-9A78-83DE83C183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0E435D9-D7A9-4758-9739-D449F58D2614}" type="pres">
      <dgm:prSet presAssocID="{8B67F1BF-AE95-49EF-AB68-695D7BFDDBE8}" presName="linNode" presStyleCnt="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s-CO"/>
        </a:p>
      </dgm:t>
    </dgm:pt>
    <dgm:pt modelId="{61162D72-4D7B-4BE7-A780-A6C15B15EB1A}" type="pres">
      <dgm:prSet presAssocID="{8B67F1BF-AE95-49EF-AB68-695D7BFDDBE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C51A3C-BA78-4BC0-B153-E67E54F34F98}" type="pres">
      <dgm:prSet presAssocID="{8B67F1BF-AE95-49EF-AB68-695D7BFDDBE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90C4AA-9E42-48D2-80CB-077639E10B99}" type="pres">
      <dgm:prSet presAssocID="{07D518E3-2DD4-47DA-893D-678A575B2F5F}" presName="sp" presStyleCnt="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s-CO"/>
        </a:p>
      </dgm:t>
    </dgm:pt>
    <dgm:pt modelId="{428D4720-88A8-4D19-A250-025EB973EEEB}" type="pres">
      <dgm:prSet presAssocID="{E1BE56B3-3202-4536-B8EE-0830C34F4D4F}" presName="linNode" presStyleCnt="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s-CO"/>
        </a:p>
      </dgm:t>
    </dgm:pt>
    <dgm:pt modelId="{7AA51E58-343C-482C-9CA7-CFD072C3239A}" type="pres">
      <dgm:prSet presAssocID="{E1BE56B3-3202-4536-B8EE-0830C34F4D4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734507-929F-4582-AC66-D71E6735CC85}" type="pres">
      <dgm:prSet presAssocID="{E1BE56B3-3202-4536-B8EE-0830C34F4D4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95BD71-B542-4C8D-B3CF-BA0126BED95B}" type="pres">
      <dgm:prSet presAssocID="{4A39BF33-111E-488B-A61D-8B6BCF1B6B1B}" presName="sp" presStyleCnt="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s-CO"/>
        </a:p>
      </dgm:t>
    </dgm:pt>
    <dgm:pt modelId="{8AB72EBD-D018-42D9-8AC8-089022F42698}" type="pres">
      <dgm:prSet presAssocID="{1AF42BA3-AAB1-4063-B50E-E0701F6A2A4F}" presName="linNode" presStyleCnt="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s-CO"/>
        </a:p>
      </dgm:t>
    </dgm:pt>
    <dgm:pt modelId="{F06DA3DA-E74E-4D6B-B54B-70DD0DE67F6D}" type="pres">
      <dgm:prSet presAssocID="{1AF42BA3-AAB1-4063-B50E-E0701F6A2A4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F43AF2-9E51-45AD-9365-3F86A475BD7F}" type="pres">
      <dgm:prSet presAssocID="{1AF42BA3-AAB1-4063-B50E-E0701F6A2A4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63474CE-3814-4134-9BCF-F4EA798500B8}" type="presOf" srcId="{E1BE56B3-3202-4536-B8EE-0830C34F4D4F}" destId="{7AA51E58-343C-482C-9CA7-CFD072C3239A}" srcOrd="0" destOrd="0" presId="urn:microsoft.com/office/officeart/2005/8/layout/vList5"/>
    <dgm:cxn modelId="{B6C42B0E-A438-4AA0-9301-F4DD1E49FAE1}" type="presOf" srcId="{1AF42BA3-AAB1-4063-B50E-E0701F6A2A4F}" destId="{F06DA3DA-E74E-4D6B-B54B-70DD0DE67F6D}" srcOrd="0" destOrd="0" presId="urn:microsoft.com/office/officeart/2005/8/layout/vList5"/>
    <dgm:cxn modelId="{4BC06B1C-5F8E-40B4-BF35-3157D72BA5B3}" srcId="{996CCB33-B520-48D8-9A78-83DE83C18366}" destId="{E1BE56B3-3202-4536-B8EE-0830C34F4D4F}" srcOrd="1" destOrd="0" parTransId="{2A8848D6-CC4F-4307-BBFB-19F0FECFAE1F}" sibTransId="{4A39BF33-111E-488B-A61D-8B6BCF1B6B1B}"/>
    <dgm:cxn modelId="{2B6B1F1A-17D1-4CE8-9182-736B0EAFC619}" type="presOf" srcId="{8B67F1BF-AE95-49EF-AB68-695D7BFDDBE8}" destId="{61162D72-4D7B-4BE7-A780-A6C15B15EB1A}" srcOrd="0" destOrd="0" presId="urn:microsoft.com/office/officeart/2005/8/layout/vList5"/>
    <dgm:cxn modelId="{01ED9509-4562-4A03-BC30-AB2802708308}" type="presOf" srcId="{2A7F48B7-58CF-4BE1-A1B8-CAF5DD40FBF6}" destId="{B2F43AF2-9E51-45AD-9365-3F86A475BD7F}" srcOrd="0" destOrd="0" presId="urn:microsoft.com/office/officeart/2005/8/layout/vList5"/>
    <dgm:cxn modelId="{C8A0525F-7236-4D43-9544-A0F7DE92BEB7}" type="presOf" srcId="{996CCB33-B520-48D8-9A78-83DE83C18366}" destId="{57EC84C6-EBBA-4A1C-B55E-C2AAA7D423C0}" srcOrd="0" destOrd="0" presId="urn:microsoft.com/office/officeart/2005/8/layout/vList5"/>
    <dgm:cxn modelId="{617F57E7-D4DE-43D8-83FD-745E314DEBDF}" srcId="{1AF42BA3-AAB1-4063-B50E-E0701F6A2A4F}" destId="{2A7F48B7-58CF-4BE1-A1B8-CAF5DD40FBF6}" srcOrd="0" destOrd="0" parTransId="{B436BD59-106B-4D73-A489-26BE7462AE73}" sibTransId="{DE3847BD-E7F0-44F4-80C0-772989538F06}"/>
    <dgm:cxn modelId="{8BFB7FBC-DB04-4927-A248-999ACA82D02C}" srcId="{996CCB33-B520-48D8-9A78-83DE83C18366}" destId="{1AF42BA3-AAB1-4063-B50E-E0701F6A2A4F}" srcOrd="2" destOrd="0" parTransId="{624C1589-5188-4545-985E-6392AF51744E}" sibTransId="{BE78D3A1-B43B-4C36-9C49-7200F4C041B4}"/>
    <dgm:cxn modelId="{F0F61CC2-2E9A-484E-914C-2E597277592A}" srcId="{E1BE56B3-3202-4536-B8EE-0830C34F4D4F}" destId="{5591C6E2-8A66-426C-8D5B-B017E5C19894}" srcOrd="0" destOrd="0" parTransId="{33811F48-5D79-40FA-A4AB-03C273BDD3F5}" sibTransId="{A1E5DC53-0B44-4385-BDE4-08EC4483B450}"/>
    <dgm:cxn modelId="{61592576-79BB-400A-81D8-A3E9F4D423E6}" type="presOf" srcId="{5591C6E2-8A66-426C-8D5B-B017E5C19894}" destId="{C4734507-929F-4582-AC66-D71E6735CC85}" srcOrd="0" destOrd="0" presId="urn:microsoft.com/office/officeart/2005/8/layout/vList5"/>
    <dgm:cxn modelId="{7D28BEE2-5158-4F0E-8551-7E38BC9B2145}" srcId="{996CCB33-B520-48D8-9A78-83DE83C18366}" destId="{8B67F1BF-AE95-49EF-AB68-695D7BFDDBE8}" srcOrd="0" destOrd="0" parTransId="{D5148ACD-7CE3-4771-915B-58345D0EBE52}" sibTransId="{07D518E3-2DD4-47DA-893D-678A575B2F5F}"/>
    <dgm:cxn modelId="{F45A4826-57E1-4394-9DF9-17594127EBF1}" srcId="{8B67F1BF-AE95-49EF-AB68-695D7BFDDBE8}" destId="{A30F491D-51CC-483E-BAA9-FCD59BE1B0FE}" srcOrd="0" destOrd="0" parTransId="{2C2C4047-AB46-4D5A-987D-DA96F14FA793}" sibTransId="{AFE9D2CB-957F-4112-AEEC-B3FC7DE337E3}"/>
    <dgm:cxn modelId="{B08FE0E1-3B29-4DAA-B471-A9B8BE48E545}" type="presOf" srcId="{A30F491D-51CC-483E-BAA9-FCD59BE1B0FE}" destId="{9DC51A3C-BA78-4BC0-B153-E67E54F34F98}" srcOrd="0" destOrd="0" presId="urn:microsoft.com/office/officeart/2005/8/layout/vList5"/>
    <dgm:cxn modelId="{D7C303EF-801A-4AA3-9E6F-9E713D219360}" type="presParOf" srcId="{57EC84C6-EBBA-4A1C-B55E-C2AAA7D423C0}" destId="{B0E435D9-D7A9-4758-9739-D449F58D2614}" srcOrd="0" destOrd="0" presId="urn:microsoft.com/office/officeart/2005/8/layout/vList5"/>
    <dgm:cxn modelId="{298C98E1-165A-4E3B-96A8-F787BD15A2F7}" type="presParOf" srcId="{B0E435D9-D7A9-4758-9739-D449F58D2614}" destId="{61162D72-4D7B-4BE7-A780-A6C15B15EB1A}" srcOrd="0" destOrd="0" presId="urn:microsoft.com/office/officeart/2005/8/layout/vList5"/>
    <dgm:cxn modelId="{48671A8F-99C5-4F04-BF66-0E2E8706E56A}" type="presParOf" srcId="{B0E435D9-D7A9-4758-9739-D449F58D2614}" destId="{9DC51A3C-BA78-4BC0-B153-E67E54F34F98}" srcOrd="1" destOrd="0" presId="urn:microsoft.com/office/officeart/2005/8/layout/vList5"/>
    <dgm:cxn modelId="{075AE5C4-C74F-4DA0-8739-CE9D928144D5}" type="presParOf" srcId="{57EC84C6-EBBA-4A1C-B55E-C2AAA7D423C0}" destId="{3990C4AA-9E42-48D2-80CB-077639E10B99}" srcOrd="1" destOrd="0" presId="urn:microsoft.com/office/officeart/2005/8/layout/vList5"/>
    <dgm:cxn modelId="{8363B458-F3F6-4B91-A565-699D705961EF}" type="presParOf" srcId="{57EC84C6-EBBA-4A1C-B55E-C2AAA7D423C0}" destId="{428D4720-88A8-4D19-A250-025EB973EEEB}" srcOrd="2" destOrd="0" presId="urn:microsoft.com/office/officeart/2005/8/layout/vList5"/>
    <dgm:cxn modelId="{841805D8-05B0-4B08-A232-9D4968C1122E}" type="presParOf" srcId="{428D4720-88A8-4D19-A250-025EB973EEEB}" destId="{7AA51E58-343C-482C-9CA7-CFD072C3239A}" srcOrd="0" destOrd="0" presId="urn:microsoft.com/office/officeart/2005/8/layout/vList5"/>
    <dgm:cxn modelId="{7705B3D8-411B-4D27-AE5E-9B0F2D673798}" type="presParOf" srcId="{428D4720-88A8-4D19-A250-025EB973EEEB}" destId="{C4734507-929F-4582-AC66-D71E6735CC85}" srcOrd="1" destOrd="0" presId="urn:microsoft.com/office/officeart/2005/8/layout/vList5"/>
    <dgm:cxn modelId="{B47D9286-94F0-4484-AFB1-88D0BA429262}" type="presParOf" srcId="{57EC84C6-EBBA-4A1C-B55E-C2AAA7D423C0}" destId="{9195BD71-B542-4C8D-B3CF-BA0126BED95B}" srcOrd="3" destOrd="0" presId="urn:microsoft.com/office/officeart/2005/8/layout/vList5"/>
    <dgm:cxn modelId="{05D74061-02F3-4155-9CA7-FD57F23462E9}" type="presParOf" srcId="{57EC84C6-EBBA-4A1C-B55E-C2AAA7D423C0}" destId="{8AB72EBD-D018-42D9-8AC8-089022F42698}" srcOrd="4" destOrd="0" presId="urn:microsoft.com/office/officeart/2005/8/layout/vList5"/>
    <dgm:cxn modelId="{2F530432-EF27-45D7-915C-595AE1FF58F5}" type="presParOf" srcId="{8AB72EBD-D018-42D9-8AC8-089022F42698}" destId="{F06DA3DA-E74E-4D6B-B54B-70DD0DE67F6D}" srcOrd="0" destOrd="0" presId="urn:microsoft.com/office/officeart/2005/8/layout/vList5"/>
    <dgm:cxn modelId="{B2A560BA-1516-4C8D-BFC3-EB524A89B879}" type="presParOf" srcId="{8AB72EBD-D018-42D9-8AC8-089022F42698}" destId="{B2F43AF2-9E51-45AD-9365-3F86A475BD7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1786D5-C10B-47C2-BC78-DE57289E432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</dgm:spPr>
      <dgm:t>
        <a:bodyPr/>
        <a:lstStyle/>
        <a:p>
          <a:endParaRPr lang="es-EC"/>
        </a:p>
      </dgm:t>
    </dgm:pt>
    <dgm:pt modelId="{C1427ABF-570A-498A-AC61-162FE2E63C25}">
      <dgm:prSet phldrT="[Texto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z="2400" b="1" dirty="0" smtClean="0"/>
            <a:t>GESTIÓN</a:t>
          </a:r>
          <a:endParaRPr lang="es-EC" sz="2400" b="1" dirty="0"/>
        </a:p>
      </dgm:t>
    </dgm:pt>
    <dgm:pt modelId="{00E79F68-BC6D-4C21-9D9F-872D934E5860}" type="parTrans" cxnId="{BAEC8F23-9CD1-4B8B-806A-D79B2BD5112F}">
      <dgm:prSet/>
      <dgm:spPr/>
      <dgm:t>
        <a:bodyPr/>
        <a:lstStyle/>
        <a:p>
          <a:endParaRPr lang="es-EC"/>
        </a:p>
      </dgm:t>
    </dgm:pt>
    <dgm:pt modelId="{08CC263B-C769-4F1D-90FC-E78D4CF2AFE4}" type="sibTrans" cxnId="{BAEC8F23-9CD1-4B8B-806A-D79B2BD5112F}">
      <dgm:prSet/>
      <dgm:spPr/>
      <dgm:t>
        <a:bodyPr/>
        <a:lstStyle/>
        <a:p>
          <a:endParaRPr lang="es-EC"/>
        </a:p>
      </dgm:t>
    </dgm:pt>
    <dgm:pt modelId="{FE2B4FDD-9B63-44CA-8A4E-4EB89545E87D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z="1700" dirty="0" smtClean="0"/>
            <a:t>Directrices de seguimiento y evaluación presupuestaria e inversión conjuntas entre Min. Finanzas y </a:t>
          </a:r>
          <a:r>
            <a:rPr lang="es-EC" sz="1700" dirty="0" err="1" smtClean="0"/>
            <a:t>Senplades</a:t>
          </a:r>
          <a:endParaRPr lang="es-EC" sz="1700" dirty="0"/>
        </a:p>
      </dgm:t>
    </dgm:pt>
    <dgm:pt modelId="{B358F3DF-D09B-4D56-9395-C7E08AF0E9FE}" type="parTrans" cxnId="{F2DB95D8-91D0-4749-87C8-51A88ECF66AE}">
      <dgm:prSet/>
      <dgm:spPr/>
      <dgm:t>
        <a:bodyPr/>
        <a:lstStyle/>
        <a:p>
          <a:endParaRPr lang="es-EC"/>
        </a:p>
      </dgm:t>
    </dgm:pt>
    <dgm:pt modelId="{D71CD873-5544-4541-AFA8-755E44280B42}" type="sibTrans" cxnId="{F2DB95D8-91D0-4749-87C8-51A88ECF66AE}">
      <dgm:prSet/>
      <dgm:spPr/>
      <dgm:t>
        <a:bodyPr/>
        <a:lstStyle/>
        <a:p>
          <a:endParaRPr lang="es-EC"/>
        </a:p>
      </dgm:t>
    </dgm:pt>
    <dgm:pt modelId="{7F9E8C63-0DCB-468F-98FD-1FA11C3FFD75}">
      <dgm:prSet phldrT="[Texto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z="2400" b="1" dirty="0" smtClean="0"/>
            <a:t>METODOLÓGICOS</a:t>
          </a:r>
          <a:endParaRPr lang="es-EC" sz="2400" b="1" dirty="0"/>
        </a:p>
      </dgm:t>
    </dgm:pt>
    <dgm:pt modelId="{E5D006EF-3A10-4358-BFDA-E796D0D6BBD3}" type="parTrans" cxnId="{00D93868-764E-47B2-8902-01803C815301}">
      <dgm:prSet/>
      <dgm:spPr/>
      <dgm:t>
        <a:bodyPr/>
        <a:lstStyle/>
        <a:p>
          <a:endParaRPr lang="es-EC"/>
        </a:p>
      </dgm:t>
    </dgm:pt>
    <dgm:pt modelId="{6DCB6B00-8FAB-4E87-B7F3-1E95FFF4D25E}" type="sibTrans" cxnId="{00D93868-764E-47B2-8902-01803C815301}">
      <dgm:prSet/>
      <dgm:spPr/>
      <dgm:t>
        <a:bodyPr/>
        <a:lstStyle/>
        <a:p>
          <a:endParaRPr lang="es-EC"/>
        </a:p>
      </dgm:t>
    </dgm:pt>
    <dgm:pt modelId="{B0A5B430-A785-4DCC-9FCC-C5778B6B6403}">
      <dgm:prSet phldrT="[Texto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z="1600" dirty="0" smtClean="0"/>
            <a:t>Depuración de programas presupuestarios con el apoyo de </a:t>
          </a:r>
          <a:r>
            <a:rPr lang="es-EC" sz="1600" dirty="0" err="1" smtClean="0"/>
            <a:t>Eurosocial</a:t>
          </a:r>
          <a:endParaRPr lang="es-EC" sz="1600" dirty="0"/>
        </a:p>
      </dgm:t>
    </dgm:pt>
    <dgm:pt modelId="{F3892600-DD15-480F-BD9E-F7C90A0E9049}" type="parTrans" cxnId="{C32B6E2F-4DCD-43C7-BFAF-EE5E684851A5}">
      <dgm:prSet/>
      <dgm:spPr/>
      <dgm:t>
        <a:bodyPr/>
        <a:lstStyle/>
        <a:p>
          <a:endParaRPr lang="es-EC"/>
        </a:p>
      </dgm:t>
    </dgm:pt>
    <dgm:pt modelId="{0E4AE4DE-F4AD-49D3-824F-017515EC0777}" type="sibTrans" cxnId="{C32B6E2F-4DCD-43C7-BFAF-EE5E684851A5}">
      <dgm:prSet/>
      <dgm:spPr/>
      <dgm:t>
        <a:bodyPr/>
        <a:lstStyle/>
        <a:p>
          <a:endParaRPr lang="es-EC"/>
        </a:p>
      </dgm:t>
    </dgm:pt>
    <dgm:pt modelId="{4A06E6BA-0C03-4135-B941-0E53D4CCBCF9}">
      <dgm:prSet phldrT="[Texto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z="2400" b="1" dirty="0" smtClean="0"/>
            <a:t>CAPACITACIÓN</a:t>
          </a:r>
          <a:endParaRPr lang="es-EC" sz="2400" b="1" dirty="0"/>
        </a:p>
      </dgm:t>
    </dgm:pt>
    <dgm:pt modelId="{989E6CDD-4EAF-4877-8CC3-1D28F7FFAE33}" type="parTrans" cxnId="{6D8F56E9-EDC2-4283-BD4A-555120AE54BE}">
      <dgm:prSet/>
      <dgm:spPr/>
      <dgm:t>
        <a:bodyPr/>
        <a:lstStyle/>
        <a:p>
          <a:endParaRPr lang="es-EC"/>
        </a:p>
      </dgm:t>
    </dgm:pt>
    <dgm:pt modelId="{2919A8CD-4815-4E6A-9AFA-562AC6870CFC}" type="sibTrans" cxnId="{6D8F56E9-EDC2-4283-BD4A-555120AE54BE}">
      <dgm:prSet/>
      <dgm:spPr/>
      <dgm:t>
        <a:bodyPr/>
        <a:lstStyle/>
        <a:p>
          <a:endParaRPr lang="es-EC"/>
        </a:p>
      </dgm:t>
    </dgm:pt>
    <dgm:pt modelId="{7F61D9B3-85C2-4D4C-B6AE-1CAF8875CAFD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z="2100" dirty="0" smtClean="0"/>
            <a:t>Cursos de evaluación de políticas públicas y evaluación de impacto con el apoyo de </a:t>
          </a:r>
          <a:r>
            <a:rPr lang="es-EC" sz="2100" dirty="0" err="1" smtClean="0"/>
            <a:t>Eurosocial</a:t>
          </a:r>
          <a:endParaRPr lang="es-EC" sz="2100" dirty="0"/>
        </a:p>
      </dgm:t>
    </dgm:pt>
    <dgm:pt modelId="{23284363-5F38-4B13-9341-A875CACE1397}" type="parTrans" cxnId="{219CF093-2584-4103-9AB8-C193546BD480}">
      <dgm:prSet/>
      <dgm:spPr/>
      <dgm:t>
        <a:bodyPr/>
        <a:lstStyle/>
        <a:p>
          <a:endParaRPr lang="es-EC"/>
        </a:p>
      </dgm:t>
    </dgm:pt>
    <dgm:pt modelId="{F4770340-8A01-4CA1-80A6-0FB5B6F9B534}" type="sibTrans" cxnId="{219CF093-2584-4103-9AB8-C193546BD480}">
      <dgm:prSet/>
      <dgm:spPr/>
      <dgm:t>
        <a:bodyPr/>
        <a:lstStyle/>
        <a:p>
          <a:endParaRPr lang="es-EC"/>
        </a:p>
      </dgm:t>
    </dgm:pt>
    <dgm:pt modelId="{8A7F7779-87D6-4CDC-882D-F703435E255F}">
      <dgm:prSet phldrT="[Texto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z="1600" dirty="0" smtClean="0"/>
            <a:t>Cambio en estatuto orgánico de SENPLADES para fortalecer la evaluación.</a:t>
          </a:r>
          <a:endParaRPr lang="es-EC" sz="1600" dirty="0"/>
        </a:p>
      </dgm:t>
    </dgm:pt>
    <dgm:pt modelId="{95FAA617-845F-41DE-8744-F6AC97551142}" type="parTrans" cxnId="{9E444CC1-1433-4999-BEEC-12D61C27112D}">
      <dgm:prSet/>
      <dgm:spPr/>
      <dgm:t>
        <a:bodyPr/>
        <a:lstStyle/>
        <a:p>
          <a:endParaRPr lang="es-EC"/>
        </a:p>
      </dgm:t>
    </dgm:pt>
    <dgm:pt modelId="{1C78FB6A-C54F-4F27-BB3E-D86C4769FAAE}" type="sibTrans" cxnId="{9E444CC1-1433-4999-BEEC-12D61C27112D}">
      <dgm:prSet/>
      <dgm:spPr/>
      <dgm:t>
        <a:bodyPr/>
        <a:lstStyle/>
        <a:p>
          <a:endParaRPr lang="es-EC"/>
        </a:p>
      </dgm:t>
    </dgm:pt>
    <dgm:pt modelId="{FE1DCE60-7482-4034-A1FB-F9F147D762D8}">
      <dgm:prSet phldrT="[Texto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z="1600" dirty="0" smtClean="0"/>
            <a:t>Diseño del proceso del Plan Anual de Evaluaciones.</a:t>
          </a:r>
          <a:endParaRPr lang="es-EC" sz="1600" dirty="0"/>
        </a:p>
      </dgm:t>
    </dgm:pt>
    <dgm:pt modelId="{C619957A-5229-4897-87B8-9F93F9E31B9D}" type="parTrans" cxnId="{0878F285-A1E7-4D39-AB06-98AC8849E1CA}">
      <dgm:prSet/>
      <dgm:spPr/>
      <dgm:t>
        <a:bodyPr/>
        <a:lstStyle/>
        <a:p>
          <a:endParaRPr lang="es-EC"/>
        </a:p>
      </dgm:t>
    </dgm:pt>
    <dgm:pt modelId="{E00130B5-7B89-4DF6-94D8-3C30659BCD3B}" type="sibTrans" cxnId="{0878F285-A1E7-4D39-AB06-98AC8849E1CA}">
      <dgm:prSet/>
      <dgm:spPr/>
      <dgm:t>
        <a:bodyPr/>
        <a:lstStyle/>
        <a:p>
          <a:endParaRPr lang="es-EC"/>
        </a:p>
      </dgm:t>
    </dgm:pt>
    <dgm:pt modelId="{1B96376E-0D5C-450D-9176-144455BEAE34}">
      <dgm:prSet phldrT="[Texto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z="1600" dirty="0" smtClean="0"/>
            <a:t>Priorización de proyectos para levantamiento de líneas base.</a:t>
          </a:r>
          <a:endParaRPr lang="es-EC" sz="1600" dirty="0"/>
        </a:p>
      </dgm:t>
    </dgm:pt>
    <dgm:pt modelId="{51339AC4-C21C-418D-AF6B-D86F502511E6}" type="parTrans" cxnId="{2A910A93-EA4D-4410-961B-4C0180E46B28}">
      <dgm:prSet/>
      <dgm:spPr/>
      <dgm:t>
        <a:bodyPr/>
        <a:lstStyle/>
        <a:p>
          <a:endParaRPr lang="es-EC"/>
        </a:p>
      </dgm:t>
    </dgm:pt>
    <dgm:pt modelId="{EF9BEADF-D9A2-458D-8EA6-7D1943D6EE42}" type="sibTrans" cxnId="{2A910A93-EA4D-4410-961B-4C0180E46B28}">
      <dgm:prSet/>
      <dgm:spPr/>
      <dgm:t>
        <a:bodyPr/>
        <a:lstStyle/>
        <a:p>
          <a:endParaRPr lang="es-EC"/>
        </a:p>
      </dgm:t>
    </dgm:pt>
    <dgm:pt modelId="{96BFFE2F-79F0-4909-AC8C-7D6D0C2BFD18}" type="pres">
      <dgm:prSet presAssocID="{FB1786D5-C10B-47C2-BC78-DE57289E43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74ECB58-DCE3-4CB4-B128-8032C77FE8A0}" type="pres">
      <dgm:prSet presAssocID="{C1427ABF-570A-498A-AC61-162FE2E63C2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62846E-BE5B-423C-9D59-861E05AEB98A}" type="pres">
      <dgm:prSet presAssocID="{08CC263B-C769-4F1D-90FC-E78D4CF2AFE4}" presName="sibTrans" presStyleCnt="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s-EC"/>
        </a:p>
      </dgm:t>
    </dgm:pt>
    <dgm:pt modelId="{30736D90-0C74-484E-9756-1D6EC2AB28AF}" type="pres">
      <dgm:prSet presAssocID="{7F9E8C63-0DCB-468F-98FD-1FA11C3FFD7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D06D85-75C8-40D1-ACE0-CFFE300A4B75}" type="pres">
      <dgm:prSet presAssocID="{6DCB6B00-8FAB-4E87-B7F3-1E95FFF4D25E}" presName="sibTrans" presStyleCnt="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s-EC"/>
        </a:p>
      </dgm:t>
    </dgm:pt>
    <dgm:pt modelId="{94AADF3D-5728-42CB-99E4-49F686EAAF53}" type="pres">
      <dgm:prSet presAssocID="{4A06E6BA-0C03-4135-B941-0E53D4CCBCF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4B75989-55ED-4FB8-B9EB-69826386B35C}" type="presOf" srcId="{7F9E8C63-0DCB-468F-98FD-1FA11C3FFD75}" destId="{30736D90-0C74-484E-9756-1D6EC2AB28AF}" srcOrd="0" destOrd="0" presId="urn:microsoft.com/office/officeart/2005/8/layout/hList6"/>
    <dgm:cxn modelId="{F419130D-BE7E-4B8A-A65E-DA08291293EC}" type="presOf" srcId="{C1427ABF-570A-498A-AC61-162FE2E63C25}" destId="{F74ECB58-DCE3-4CB4-B128-8032C77FE8A0}" srcOrd="0" destOrd="0" presId="urn:microsoft.com/office/officeart/2005/8/layout/hList6"/>
    <dgm:cxn modelId="{6D8F56E9-EDC2-4283-BD4A-555120AE54BE}" srcId="{FB1786D5-C10B-47C2-BC78-DE57289E432C}" destId="{4A06E6BA-0C03-4135-B941-0E53D4CCBCF9}" srcOrd="2" destOrd="0" parTransId="{989E6CDD-4EAF-4877-8CC3-1D28F7FFAE33}" sibTransId="{2919A8CD-4815-4E6A-9AFA-562AC6870CFC}"/>
    <dgm:cxn modelId="{8F429443-9690-4115-954B-6ACB1A5B86AB}" type="presOf" srcId="{FE1DCE60-7482-4034-A1FB-F9F147D762D8}" destId="{30736D90-0C74-484E-9756-1D6EC2AB28AF}" srcOrd="0" destOrd="3" presId="urn:microsoft.com/office/officeart/2005/8/layout/hList6"/>
    <dgm:cxn modelId="{00D93868-764E-47B2-8902-01803C815301}" srcId="{FB1786D5-C10B-47C2-BC78-DE57289E432C}" destId="{7F9E8C63-0DCB-468F-98FD-1FA11C3FFD75}" srcOrd="1" destOrd="0" parTransId="{E5D006EF-3A10-4358-BFDA-E796D0D6BBD3}" sibTransId="{6DCB6B00-8FAB-4E87-B7F3-1E95FFF4D25E}"/>
    <dgm:cxn modelId="{B6D4270B-5233-43E9-872D-1668D2783FA8}" type="presOf" srcId="{4A06E6BA-0C03-4135-B941-0E53D4CCBCF9}" destId="{94AADF3D-5728-42CB-99E4-49F686EAAF53}" srcOrd="0" destOrd="0" presId="urn:microsoft.com/office/officeart/2005/8/layout/hList6"/>
    <dgm:cxn modelId="{E503F1B5-B460-4F2C-A899-FB4CADA19E4F}" type="presOf" srcId="{B0A5B430-A785-4DCC-9FCC-C5778B6B6403}" destId="{30736D90-0C74-484E-9756-1D6EC2AB28AF}" srcOrd="0" destOrd="1" presId="urn:microsoft.com/office/officeart/2005/8/layout/hList6"/>
    <dgm:cxn modelId="{F4A58847-93BA-4089-A551-D4108A3D91BD}" type="presOf" srcId="{1B96376E-0D5C-450D-9176-144455BEAE34}" destId="{30736D90-0C74-484E-9756-1D6EC2AB28AF}" srcOrd="0" destOrd="4" presId="urn:microsoft.com/office/officeart/2005/8/layout/hList6"/>
    <dgm:cxn modelId="{9E444CC1-1433-4999-BEEC-12D61C27112D}" srcId="{7F9E8C63-0DCB-468F-98FD-1FA11C3FFD75}" destId="{8A7F7779-87D6-4CDC-882D-F703435E255F}" srcOrd="1" destOrd="0" parTransId="{95FAA617-845F-41DE-8744-F6AC97551142}" sibTransId="{1C78FB6A-C54F-4F27-BB3E-D86C4769FAAE}"/>
    <dgm:cxn modelId="{E00ACCCC-C54B-4427-BA7F-9689536A132B}" type="presOf" srcId="{7F61D9B3-85C2-4D4C-B6AE-1CAF8875CAFD}" destId="{94AADF3D-5728-42CB-99E4-49F686EAAF53}" srcOrd="0" destOrd="1" presId="urn:microsoft.com/office/officeart/2005/8/layout/hList6"/>
    <dgm:cxn modelId="{219CF093-2584-4103-9AB8-C193546BD480}" srcId="{4A06E6BA-0C03-4135-B941-0E53D4CCBCF9}" destId="{7F61D9B3-85C2-4D4C-B6AE-1CAF8875CAFD}" srcOrd="0" destOrd="0" parTransId="{23284363-5F38-4B13-9341-A875CACE1397}" sibTransId="{F4770340-8A01-4CA1-80A6-0FB5B6F9B534}"/>
    <dgm:cxn modelId="{FDC81793-2509-439F-B46F-C785901E02B2}" type="presOf" srcId="{FB1786D5-C10B-47C2-BC78-DE57289E432C}" destId="{96BFFE2F-79F0-4909-AC8C-7D6D0C2BFD18}" srcOrd="0" destOrd="0" presId="urn:microsoft.com/office/officeart/2005/8/layout/hList6"/>
    <dgm:cxn modelId="{D3ED74E6-95BA-447E-8471-7BE671D9E235}" type="presOf" srcId="{FE2B4FDD-9B63-44CA-8A4E-4EB89545E87D}" destId="{F74ECB58-DCE3-4CB4-B128-8032C77FE8A0}" srcOrd="0" destOrd="1" presId="urn:microsoft.com/office/officeart/2005/8/layout/hList6"/>
    <dgm:cxn modelId="{BAEC8F23-9CD1-4B8B-806A-D79B2BD5112F}" srcId="{FB1786D5-C10B-47C2-BC78-DE57289E432C}" destId="{C1427ABF-570A-498A-AC61-162FE2E63C25}" srcOrd="0" destOrd="0" parTransId="{00E79F68-BC6D-4C21-9D9F-872D934E5860}" sibTransId="{08CC263B-C769-4F1D-90FC-E78D4CF2AFE4}"/>
    <dgm:cxn modelId="{C32B6E2F-4DCD-43C7-BFAF-EE5E684851A5}" srcId="{7F9E8C63-0DCB-468F-98FD-1FA11C3FFD75}" destId="{B0A5B430-A785-4DCC-9FCC-C5778B6B6403}" srcOrd="0" destOrd="0" parTransId="{F3892600-DD15-480F-BD9E-F7C90A0E9049}" sibTransId="{0E4AE4DE-F4AD-49D3-824F-017515EC0777}"/>
    <dgm:cxn modelId="{0878F285-A1E7-4D39-AB06-98AC8849E1CA}" srcId="{7F9E8C63-0DCB-468F-98FD-1FA11C3FFD75}" destId="{FE1DCE60-7482-4034-A1FB-F9F147D762D8}" srcOrd="2" destOrd="0" parTransId="{C619957A-5229-4897-87B8-9F93F9E31B9D}" sibTransId="{E00130B5-7B89-4DF6-94D8-3C30659BCD3B}"/>
    <dgm:cxn modelId="{F2DB95D8-91D0-4749-87C8-51A88ECF66AE}" srcId="{C1427ABF-570A-498A-AC61-162FE2E63C25}" destId="{FE2B4FDD-9B63-44CA-8A4E-4EB89545E87D}" srcOrd="0" destOrd="0" parTransId="{B358F3DF-D09B-4D56-9395-C7E08AF0E9FE}" sibTransId="{D71CD873-5544-4541-AFA8-755E44280B42}"/>
    <dgm:cxn modelId="{DDFB4A5C-D893-4D87-BAED-08830A33D3B6}" type="presOf" srcId="{8A7F7779-87D6-4CDC-882D-F703435E255F}" destId="{30736D90-0C74-484E-9756-1D6EC2AB28AF}" srcOrd="0" destOrd="2" presId="urn:microsoft.com/office/officeart/2005/8/layout/hList6"/>
    <dgm:cxn modelId="{2A910A93-EA4D-4410-961B-4C0180E46B28}" srcId="{7F9E8C63-0DCB-468F-98FD-1FA11C3FFD75}" destId="{1B96376E-0D5C-450D-9176-144455BEAE34}" srcOrd="3" destOrd="0" parTransId="{51339AC4-C21C-418D-AF6B-D86F502511E6}" sibTransId="{EF9BEADF-D9A2-458D-8EA6-7D1943D6EE42}"/>
    <dgm:cxn modelId="{C16582D5-1066-4671-8267-001832CF1F55}" type="presParOf" srcId="{96BFFE2F-79F0-4909-AC8C-7D6D0C2BFD18}" destId="{F74ECB58-DCE3-4CB4-B128-8032C77FE8A0}" srcOrd="0" destOrd="0" presId="urn:microsoft.com/office/officeart/2005/8/layout/hList6"/>
    <dgm:cxn modelId="{BC9B97FD-F9A7-404D-BDD9-F067D457F863}" type="presParOf" srcId="{96BFFE2F-79F0-4909-AC8C-7D6D0C2BFD18}" destId="{BC62846E-BE5B-423C-9D59-861E05AEB98A}" srcOrd="1" destOrd="0" presId="urn:microsoft.com/office/officeart/2005/8/layout/hList6"/>
    <dgm:cxn modelId="{2176FDCD-891B-4114-9941-F4FA563ADC76}" type="presParOf" srcId="{96BFFE2F-79F0-4909-AC8C-7D6D0C2BFD18}" destId="{30736D90-0C74-484E-9756-1D6EC2AB28AF}" srcOrd="2" destOrd="0" presId="urn:microsoft.com/office/officeart/2005/8/layout/hList6"/>
    <dgm:cxn modelId="{D3FE5240-9EAE-4E12-8FF9-3A70DEADEB72}" type="presParOf" srcId="{96BFFE2F-79F0-4909-AC8C-7D6D0C2BFD18}" destId="{37D06D85-75C8-40D1-ACE0-CFFE300A4B75}" srcOrd="3" destOrd="0" presId="urn:microsoft.com/office/officeart/2005/8/layout/hList6"/>
    <dgm:cxn modelId="{A78BCED9-1A1F-4649-9040-6E80D2EBC0F1}" type="presParOf" srcId="{96BFFE2F-79F0-4909-AC8C-7D6D0C2BFD18}" destId="{94AADF3D-5728-42CB-99E4-49F686EAAF5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1786D5-C10B-47C2-BC78-DE57289E432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</dgm:spPr>
      <dgm:t>
        <a:bodyPr/>
        <a:lstStyle/>
        <a:p>
          <a:endParaRPr lang="es-EC"/>
        </a:p>
      </dgm:t>
    </dgm:pt>
    <dgm:pt modelId="{C1427ABF-570A-498A-AC61-162FE2E63C25}">
      <dgm:prSet phldrT="[Texto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z="1700" b="1" dirty="0" smtClean="0"/>
            <a:t>PERSONAL</a:t>
          </a:r>
          <a:endParaRPr lang="es-EC" sz="1700" b="1" dirty="0"/>
        </a:p>
      </dgm:t>
    </dgm:pt>
    <dgm:pt modelId="{00E79F68-BC6D-4C21-9D9F-872D934E5860}" type="parTrans" cxnId="{BAEC8F23-9CD1-4B8B-806A-D79B2BD5112F}">
      <dgm:prSet/>
      <dgm:spPr/>
      <dgm:t>
        <a:bodyPr/>
        <a:lstStyle/>
        <a:p>
          <a:endParaRPr lang="es-EC"/>
        </a:p>
      </dgm:t>
    </dgm:pt>
    <dgm:pt modelId="{08CC263B-C769-4F1D-90FC-E78D4CF2AFE4}" type="sibTrans" cxnId="{BAEC8F23-9CD1-4B8B-806A-D79B2BD5112F}">
      <dgm:prSet/>
      <dgm:spPr/>
      <dgm:t>
        <a:bodyPr/>
        <a:lstStyle/>
        <a:p>
          <a:endParaRPr lang="es-EC"/>
        </a:p>
      </dgm:t>
    </dgm:pt>
    <dgm:pt modelId="{FE2B4FDD-9B63-44CA-8A4E-4EB89545E87D}">
      <dgm:prSet phldrT="[Texto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z="1700" dirty="0" smtClean="0"/>
            <a:t>A funcionarios capacitados de entidades rectoras se debe garantizar estabilidad laboral o  su permanencia mediante incentivos.</a:t>
          </a:r>
          <a:endParaRPr lang="es-EC" sz="1700" dirty="0"/>
        </a:p>
      </dgm:t>
    </dgm:pt>
    <dgm:pt modelId="{B358F3DF-D09B-4D56-9395-C7E08AF0E9FE}" type="parTrans" cxnId="{F2DB95D8-91D0-4749-87C8-51A88ECF66AE}">
      <dgm:prSet/>
      <dgm:spPr/>
      <dgm:t>
        <a:bodyPr/>
        <a:lstStyle/>
        <a:p>
          <a:endParaRPr lang="es-EC"/>
        </a:p>
      </dgm:t>
    </dgm:pt>
    <dgm:pt modelId="{D71CD873-5544-4541-AFA8-755E44280B42}" type="sibTrans" cxnId="{F2DB95D8-91D0-4749-87C8-51A88ECF66AE}">
      <dgm:prSet/>
      <dgm:spPr/>
      <dgm:t>
        <a:bodyPr/>
        <a:lstStyle/>
        <a:p>
          <a:endParaRPr lang="es-EC"/>
        </a:p>
      </dgm:t>
    </dgm:pt>
    <dgm:pt modelId="{7F9E8C63-0DCB-468F-98FD-1FA11C3FFD75}">
      <dgm:prSet phldrT="[Texto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z="2400" b="1" dirty="0" smtClean="0"/>
            <a:t>METODOLÓGICOS</a:t>
          </a:r>
          <a:endParaRPr lang="es-EC" sz="2400" b="1" dirty="0"/>
        </a:p>
      </dgm:t>
    </dgm:pt>
    <dgm:pt modelId="{E5D006EF-3A10-4358-BFDA-E796D0D6BBD3}" type="parTrans" cxnId="{00D93868-764E-47B2-8902-01803C815301}">
      <dgm:prSet/>
      <dgm:spPr/>
      <dgm:t>
        <a:bodyPr/>
        <a:lstStyle/>
        <a:p>
          <a:endParaRPr lang="es-EC"/>
        </a:p>
      </dgm:t>
    </dgm:pt>
    <dgm:pt modelId="{6DCB6B00-8FAB-4E87-B7F3-1E95FFF4D25E}" type="sibTrans" cxnId="{00D93868-764E-47B2-8902-01803C815301}">
      <dgm:prSet/>
      <dgm:spPr/>
      <dgm:t>
        <a:bodyPr/>
        <a:lstStyle/>
        <a:p>
          <a:endParaRPr lang="es-EC"/>
        </a:p>
      </dgm:t>
    </dgm:pt>
    <dgm:pt modelId="{B0A5B430-A785-4DCC-9FCC-C5778B6B6403}">
      <dgm:prSet phldrT="[Texto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z="1800" dirty="0" smtClean="0"/>
            <a:t>Aplicación de metodología de programas presupuestarios.</a:t>
          </a:r>
          <a:endParaRPr lang="es-EC" sz="1800" dirty="0"/>
        </a:p>
      </dgm:t>
    </dgm:pt>
    <dgm:pt modelId="{F3892600-DD15-480F-BD9E-F7C90A0E9049}" type="parTrans" cxnId="{C32B6E2F-4DCD-43C7-BFAF-EE5E684851A5}">
      <dgm:prSet/>
      <dgm:spPr/>
      <dgm:t>
        <a:bodyPr/>
        <a:lstStyle/>
        <a:p>
          <a:endParaRPr lang="es-EC"/>
        </a:p>
      </dgm:t>
    </dgm:pt>
    <dgm:pt modelId="{0E4AE4DE-F4AD-49D3-824F-017515EC0777}" type="sibTrans" cxnId="{C32B6E2F-4DCD-43C7-BFAF-EE5E684851A5}">
      <dgm:prSet/>
      <dgm:spPr/>
      <dgm:t>
        <a:bodyPr/>
        <a:lstStyle/>
        <a:p>
          <a:endParaRPr lang="es-EC"/>
        </a:p>
      </dgm:t>
    </dgm:pt>
    <dgm:pt modelId="{4A06E6BA-0C03-4135-B941-0E53D4CCBCF9}">
      <dgm:prSet phldrT="[Texto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z="2400" b="1" dirty="0" smtClean="0"/>
            <a:t>TECNOLÓGICOS</a:t>
          </a:r>
          <a:endParaRPr lang="es-EC" sz="2400" b="1" dirty="0"/>
        </a:p>
      </dgm:t>
    </dgm:pt>
    <dgm:pt modelId="{989E6CDD-4EAF-4877-8CC3-1D28F7FFAE33}" type="parTrans" cxnId="{6D8F56E9-EDC2-4283-BD4A-555120AE54BE}">
      <dgm:prSet/>
      <dgm:spPr/>
      <dgm:t>
        <a:bodyPr/>
        <a:lstStyle/>
        <a:p>
          <a:endParaRPr lang="es-EC"/>
        </a:p>
      </dgm:t>
    </dgm:pt>
    <dgm:pt modelId="{2919A8CD-4815-4E6A-9AFA-562AC6870CFC}" type="sibTrans" cxnId="{6D8F56E9-EDC2-4283-BD4A-555120AE54BE}">
      <dgm:prSet/>
      <dgm:spPr/>
      <dgm:t>
        <a:bodyPr/>
        <a:lstStyle/>
        <a:p>
          <a:endParaRPr lang="es-EC"/>
        </a:p>
      </dgm:t>
    </dgm:pt>
    <dgm:pt modelId="{7F61D9B3-85C2-4D4C-B6AE-1CAF8875CAFD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z="2100" dirty="0" smtClean="0"/>
            <a:t>Diseño e implementación de sistemas conjuntos para el seguimiento y evaluación física, financiera y de políticas públicas</a:t>
          </a:r>
          <a:endParaRPr lang="es-EC" sz="2100" dirty="0"/>
        </a:p>
      </dgm:t>
    </dgm:pt>
    <dgm:pt modelId="{23284363-5F38-4B13-9341-A875CACE1397}" type="parTrans" cxnId="{219CF093-2584-4103-9AB8-C193546BD480}">
      <dgm:prSet/>
      <dgm:spPr/>
      <dgm:t>
        <a:bodyPr/>
        <a:lstStyle/>
        <a:p>
          <a:endParaRPr lang="es-EC"/>
        </a:p>
      </dgm:t>
    </dgm:pt>
    <dgm:pt modelId="{F4770340-8A01-4CA1-80A6-0FB5B6F9B534}" type="sibTrans" cxnId="{219CF093-2584-4103-9AB8-C193546BD480}">
      <dgm:prSet/>
      <dgm:spPr/>
      <dgm:t>
        <a:bodyPr/>
        <a:lstStyle/>
        <a:p>
          <a:endParaRPr lang="es-EC"/>
        </a:p>
      </dgm:t>
    </dgm:pt>
    <dgm:pt modelId="{20AF4547-33AA-43AA-BF29-C6CFB4E65875}">
      <dgm:prSet phldrT="[Texto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z="1800" dirty="0" smtClean="0"/>
            <a:t>Vinculación planificación-presupuesto-gestión</a:t>
          </a:r>
          <a:endParaRPr lang="es-EC" sz="1800" dirty="0"/>
        </a:p>
      </dgm:t>
    </dgm:pt>
    <dgm:pt modelId="{04F53EF4-C728-4CC7-A340-56091E7DE9DD}" type="parTrans" cxnId="{DE007260-31AD-4435-AC74-D61FACDD8285}">
      <dgm:prSet/>
      <dgm:spPr/>
      <dgm:t>
        <a:bodyPr/>
        <a:lstStyle/>
        <a:p>
          <a:endParaRPr lang="es-EC"/>
        </a:p>
      </dgm:t>
    </dgm:pt>
    <dgm:pt modelId="{0A303FF7-921B-42C0-ACBC-2DF4B8900E2A}" type="sibTrans" cxnId="{DE007260-31AD-4435-AC74-D61FACDD8285}">
      <dgm:prSet/>
      <dgm:spPr/>
      <dgm:t>
        <a:bodyPr/>
        <a:lstStyle/>
        <a:p>
          <a:endParaRPr lang="es-EC"/>
        </a:p>
      </dgm:t>
    </dgm:pt>
    <dgm:pt modelId="{FB6270D2-A361-478B-B0CA-E0A745AC03B5}">
      <dgm:prSet phldrT="[Texto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z="1700" dirty="0" smtClean="0"/>
            <a:t>Fortalecimiento de las capacidades  en </a:t>
          </a:r>
          <a:r>
            <a:rPr lang="es-EC" sz="1700" dirty="0" smtClean="0"/>
            <a:t>evaluación de </a:t>
          </a:r>
          <a:r>
            <a:rPr lang="es-EC" sz="1700" dirty="0" smtClean="0"/>
            <a:t>los funcionarios.</a:t>
          </a:r>
          <a:endParaRPr lang="es-EC" sz="1700" dirty="0"/>
        </a:p>
      </dgm:t>
    </dgm:pt>
    <dgm:pt modelId="{39B8E591-0DE7-4CBF-9BEF-285C658EA952}" type="parTrans" cxnId="{2DCDB82A-B23C-4657-8EDF-D93C19F23072}">
      <dgm:prSet/>
      <dgm:spPr/>
      <dgm:t>
        <a:bodyPr/>
        <a:lstStyle/>
        <a:p>
          <a:endParaRPr lang="es-EC"/>
        </a:p>
      </dgm:t>
    </dgm:pt>
    <dgm:pt modelId="{BFFF721F-C650-467E-B529-123FDF37FA54}" type="sibTrans" cxnId="{2DCDB82A-B23C-4657-8EDF-D93C19F23072}">
      <dgm:prSet/>
      <dgm:spPr/>
      <dgm:t>
        <a:bodyPr/>
        <a:lstStyle/>
        <a:p>
          <a:endParaRPr lang="es-EC"/>
        </a:p>
      </dgm:t>
    </dgm:pt>
    <dgm:pt modelId="{717BFF64-5FFC-47F5-91AE-4A13DB267D0E}">
      <dgm:prSet phldrT="[Texto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sz="1700" dirty="0" smtClean="0"/>
            <a:t>Cambio de cultura institucional</a:t>
          </a:r>
          <a:endParaRPr lang="es-EC" sz="1700" dirty="0"/>
        </a:p>
      </dgm:t>
    </dgm:pt>
    <dgm:pt modelId="{D88B2641-D380-47DC-BA4B-1F4DBD9B402F}" type="parTrans" cxnId="{AD277FFF-ACA9-4646-8654-F37CCF3E6EA1}">
      <dgm:prSet/>
      <dgm:spPr/>
      <dgm:t>
        <a:bodyPr/>
        <a:lstStyle/>
        <a:p>
          <a:endParaRPr lang="es-EC"/>
        </a:p>
      </dgm:t>
    </dgm:pt>
    <dgm:pt modelId="{9E3B7EA3-E78E-490E-BC94-82882D4D3843}" type="sibTrans" cxnId="{AD277FFF-ACA9-4646-8654-F37CCF3E6EA1}">
      <dgm:prSet/>
      <dgm:spPr/>
      <dgm:t>
        <a:bodyPr/>
        <a:lstStyle/>
        <a:p>
          <a:endParaRPr lang="es-EC"/>
        </a:p>
      </dgm:t>
    </dgm:pt>
    <dgm:pt modelId="{96BFFE2F-79F0-4909-AC8C-7D6D0C2BFD18}" type="pres">
      <dgm:prSet presAssocID="{FB1786D5-C10B-47C2-BC78-DE57289E43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74ECB58-DCE3-4CB4-B128-8032C77FE8A0}" type="pres">
      <dgm:prSet presAssocID="{C1427ABF-570A-498A-AC61-162FE2E63C2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62846E-BE5B-423C-9D59-861E05AEB98A}" type="pres">
      <dgm:prSet presAssocID="{08CC263B-C769-4F1D-90FC-E78D4CF2AFE4}" presName="sibTrans" presStyleCnt="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s-EC"/>
        </a:p>
      </dgm:t>
    </dgm:pt>
    <dgm:pt modelId="{30736D90-0C74-484E-9756-1D6EC2AB28AF}" type="pres">
      <dgm:prSet presAssocID="{7F9E8C63-0DCB-468F-98FD-1FA11C3FFD7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D06D85-75C8-40D1-ACE0-CFFE300A4B75}" type="pres">
      <dgm:prSet presAssocID="{6DCB6B00-8FAB-4E87-B7F3-1E95FFF4D25E}" presName="sibTrans" presStyleCnt="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s-EC"/>
        </a:p>
      </dgm:t>
    </dgm:pt>
    <dgm:pt modelId="{94AADF3D-5728-42CB-99E4-49F686EAAF53}" type="pres">
      <dgm:prSet presAssocID="{4A06E6BA-0C03-4135-B941-0E53D4CCBCF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0D93868-764E-47B2-8902-01803C815301}" srcId="{FB1786D5-C10B-47C2-BC78-DE57289E432C}" destId="{7F9E8C63-0DCB-468F-98FD-1FA11C3FFD75}" srcOrd="1" destOrd="0" parTransId="{E5D006EF-3A10-4358-BFDA-E796D0D6BBD3}" sibTransId="{6DCB6B00-8FAB-4E87-B7F3-1E95FFF4D25E}"/>
    <dgm:cxn modelId="{9B1D224B-2FEA-4EE6-BC76-6F867D9A9DC8}" type="presOf" srcId="{FB1786D5-C10B-47C2-BC78-DE57289E432C}" destId="{96BFFE2F-79F0-4909-AC8C-7D6D0C2BFD18}" srcOrd="0" destOrd="0" presId="urn:microsoft.com/office/officeart/2005/8/layout/hList6"/>
    <dgm:cxn modelId="{2DCDB82A-B23C-4657-8EDF-D93C19F23072}" srcId="{C1427ABF-570A-498A-AC61-162FE2E63C25}" destId="{FB6270D2-A361-478B-B0CA-E0A745AC03B5}" srcOrd="1" destOrd="0" parTransId="{39B8E591-0DE7-4CBF-9BEF-285C658EA952}" sibTransId="{BFFF721F-C650-467E-B529-123FDF37FA54}"/>
    <dgm:cxn modelId="{2AC959C0-9D27-4A6E-9FFD-D271223AF817}" type="presOf" srcId="{4A06E6BA-0C03-4135-B941-0E53D4CCBCF9}" destId="{94AADF3D-5728-42CB-99E4-49F686EAAF53}" srcOrd="0" destOrd="0" presId="urn:microsoft.com/office/officeart/2005/8/layout/hList6"/>
    <dgm:cxn modelId="{441DFBFD-8963-494E-8E24-BD5783D4A885}" type="presOf" srcId="{717BFF64-5FFC-47F5-91AE-4A13DB267D0E}" destId="{F74ECB58-DCE3-4CB4-B128-8032C77FE8A0}" srcOrd="0" destOrd="3" presId="urn:microsoft.com/office/officeart/2005/8/layout/hList6"/>
    <dgm:cxn modelId="{922CE6DA-2019-4331-A80E-E6A08BBF0D78}" type="presOf" srcId="{FB6270D2-A361-478B-B0CA-E0A745AC03B5}" destId="{F74ECB58-DCE3-4CB4-B128-8032C77FE8A0}" srcOrd="0" destOrd="2" presId="urn:microsoft.com/office/officeart/2005/8/layout/hList6"/>
    <dgm:cxn modelId="{E8CAEB1A-0346-47D9-A6E3-E81486CF504C}" type="presOf" srcId="{B0A5B430-A785-4DCC-9FCC-C5778B6B6403}" destId="{30736D90-0C74-484E-9756-1D6EC2AB28AF}" srcOrd="0" destOrd="1" presId="urn:microsoft.com/office/officeart/2005/8/layout/hList6"/>
    <dgm:cxn modelId="{2EE13B75-90F3-4EC6-8B5A-D137738E414A}" type="presOf" srcId="{20AF4547-33AA-43AA-BF29-C6CFB4E65875}" destId="{30736D90-0C74-484E-9756-1D6EC2AB28AF}" srcOrd="0" destOrd="2" presId="urn:microsoft.com/office/officeart/2005/8/layout/hList6"/>
    <dgm:cxn modelId="{F2DB95D8-91D0-4749-87C8-51A88ECF66AE}" srcId="{C1427ABF-570A-498A-AC61-162FE2E63C25}" destId="{FE2B4FDD-9B63-44CA-8A4E-4EB89545E87D}" srcOrd="0" destOrd="0" parTransId="{B358F3DF-D09B-4D56-9395-C7E08AF0E9FE}" sibTransId="{D71CD873-5544-4541-AFA8-755E44280B42}"/>
    <dgm:cxn modelId="{6D8F56E9-EDC2-4283-BD4A-555120AE54BE}" srcId="{FB1786D5-C10B-47C2-BC78-DE57289E432C}" destId="{4A06E6BA-0C03-4135-B941-0E53D4CCBCF9}" srcOrd="2" destOrd="0" parTransId="{989E6CDD-4EAF-4877-8CC3-1D28F7FFAE33}" sibTransId="{2919A8CD-4815-4E6A-9AFA-562AC6870CFC}"/>
    <dgm:cxn modelId="{AD277FFF-ACA9-4646-8654-F37CCF3E6EA1}" srcId="{C1427ABF-570A-498A-AC61-162FE2E63C25}" destId="{717BFF64-5FFC-47F5-91AE-4A13DB267D0E}" srcOrd="2" destOrd="0" parTransId="{D88B2641-D380-47DC-BA4B-1F4DBD9B402F}" sibTransId="{9E3B7EA3-E78E-490E-BC94-82882D4D3843}"/>
    <dgm:cxn modelId="{BAEC8F23-9CD1-4B8B-806A-D79B2BD5112F}" srcId="{FB1786D5-C10B-47C2-BC78-DE57289E432C}" destId="{C1427ABF-570A-498A-AC61-162FE2E63C25}" srcOrd="0" destOrd="0" parTransId="{00E79F68-BC6D-4C21-9D9F-872D934E5860}" sibTransId="{08CC263B-C769-4F1D-90FC-E78D4CF2AFE4}"/>
    <dgm:cxn modelId="{00C87260-B4A4-4019-B1EE-0326109CD1CE}" type="presOf" srcId="{FE2B4FDD-9B63-44CA-8A4E-4EB89545E87D}" destId="{F74ECB58-DCE3-4CB4-B128-8032C77FE8A0}" srcOrd="0" destOrd="1" presId="urn:microsoft.com/office/officeart/2005/8/layout/hList6"/>
    <dgm:cxn modelId="{DE007260-31AD-4435-AC74-D61FACDD8285}" srcId="{7F9E8C63-0DCB-468F-98FD-1FA11C3FFD75}" destId="{20AF4547-33AA-43AA-BF29-C6CFB4E65875}" srcOrd="1" destOrd="0" parTransId="{04F53EF4-C728-4CC7-A340-56091E7DE9DD}" sibTransId="{0A303FF7-921B-42C0-ACBC-2DF4B8900E2A}"/>
    <dgm:cxn modelId="{219CF093-2584-4103-9AB8-C193546BD480}" srcId="{4A06E6BA-0C03-4135-B941-0E53D4CCBCF9}" destId="{7F61D9B3-85C2-4D4C-B6AE-1CAF8875CAFD}" srcOrd="0" destOrd="0" parTransId="{23284363-5F38-4B13-9341-A875CACE1397}" sibTransId="{F4770340-8A01-4CA1-80A6-0FB5B6F9B534}"/>
    <dgm:cxn modelId="{C32B6E2F-4DCD-43C7-BFAF-EE5E684851A5}" srcId="{7F9E8C63-0DCB-468F-98FD-1FA11C3FFD75}" destId="{B0A5B430-A785-4DCC-9FCC-C5778B6B6403}" srcOrd="0" destOrd="0" parTransId="{F3892600-DD15-480F-BD9E-F7C90A0E9049}" sibTransId="{0E4AE4DE-F4AD-49D3-824F-017515EC0777}"/>
    <dgm:cxn modelId="{6506B391-79C1-4EF5-924E-BD05E2AD0BCC}" type="presOf" srcId="{7F9E8C63-0DCB-468F-98FD-1FA11C3FFD75}" destId="{30736D90-0C74-484E-9756-1D6EC2AB28AF}" srcOrd="0" destOrd="0" presId="urn:microsoft.com/office/officeart/2005/8/layout/hList6"/>
    <dgm:cxn modelId="{41786A1F-90D2-4114-AC30-60F07C5BB330}" type="presOf" srcId="{C1427ABF-570A-498A-AC61-162FE2E63C25}" destId="{F74ECB58-DCE3-4CB4-B128-8032C77FE8A0}" srcOrd="0" destOrd="0" presId="urn:microsoft.com/office/officeart/2005/8/layout/hList6"/>
    <dgm:cxn modelId="{5BA70037-C198-4AC0-935F-1C2A7AACEB7B}" type="presOf" srcId="{7F61D9B3-85C2-4D4C-B6AE-1CAF8875CAFD}" destId="{94AADF3D-5728-42CB-99E4-49F686EAAF53}" srcOrd="0" destOrd="1" presId="urn:microsoft.com/office/officeart/2005/8/layout/hList6"/>
    <dgm:cxn modelId="{1B749A83-E2FB-473D-B740-856315B2E556}" type="presParOf" srcId="{96BFFE2F-79F0-4909-AC8C-7D6D0C2BFD18}" destId="{F74ECB58-DCE3-4CB4-B128-8032C77FE8A0}" srcOrd="0" destOrd="0" presId="urn:microsoft.com/office/officeart/2005/8/layout/hList6"/>
    <dgm:cxn modelId="{BC1446E1-002A-4EBE-9D1C-598CBB2A979C}" type="presParOf" srcId="{96BFFE2F-79F0-4909-AC8C-7D6D0C2BFD18}" destId="{BC62846E-BE5B-423C-9D59-861E05AEB98A}" srcOrd="1" destOrd="0" presId="urn:microsoft.com/office/officeart/2005/8/layout/hList6"/>
    <dgm:cxn modelId="{0EB80CD6-0E0E-4A2E-A143-79FA5B25A103}" type="presParOf" srcId="{96BFFE2F-79F0-4909-AC8C-7D6D0C2BFD18}" destId="{30736D90-0C74-484E-9756-1D6EC2AB28AF}" srcOrd="2" destOrd="0" presId="urn:microsoft.com/office/officeart/2005/8/layout/hList6"/>
    <dgm:cxn modelId="{D9E1B2F7-ED01-4638-A622-3DC00C79A766}" type="presParOf" srcId="{96BFFE2F-79F0-4909-AC8C-7D6D0C2BFD18}" destId="{37D06D85-75C8-40D1-ACE0-CFFE300A4B75}" srcOrd="3" destOrd="0" presId="urn:microsoft.com/office/officeart/2005/8/layout/hList6"/>
    <dgm:cxn modelId="{FA447D01-6A00-4584-A727-9F876EFC4166}" type="presParOf" srcId="{96BFFE2F-79F0-4909-AC8C-7D6D0C2BFD18}" destId="{94AADF3D-5728-42CB-99E4-49F686EAAF5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DD2D4-6495-429B-BFFA-B19C1CB0F1A4}">
      <dsp:nvSpPr>
        <dsp:cNvPr id="0" name=""/>
        <dsp:cNvSpPr/>
      </dsp:nvSpPr>
      <dsp:spPr>
        <a:xfrm rot="5400000">
          <a:off x="4647106" y="-1343599"/>
          <a:ext cx="2163699" cy="53919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Art. 85 El estado garantizará la distribución equitativa y solidaria del presupuesto para la ejecución de las políticas públicas y la prestación de bienes y servicios públicos.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Art. 154  Los ministros de Estado les compete ejercer la rectoría de las políticas públicas del área a su cargo.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Art. 297 Todo programa financiado con recursos públicos tendrá objetivos, metas y un plazo determinado para ser evaluado, en el marco de lo establecido en el  Plan Nacional de Desarrollo.</a:t>
          </a:r>
          <a:endParaRPr lang="es-EC" sz="1400" kern="1200" dirty="0"/>
        </a:p>
      </dsp:txBody>
      <dsp:txXfrm rot="-5400000">
        <a:off x="3032977" y="376153"/>
        <a:ext cx="5286336" cy="1952453"/>
      </dsp:txXfrm>
    </dsp:sp>
    <dsp:sp modelId="{C196EA42-E8E7-49E6-940A-56F89493DF69}">
      <dsp:nvSpPr>
        <dsp:cNvPr id="0" name=""/>
        <dsp:cNvSpPr/>
      </dsp:nvSpPr>
      <dsp:spPr>
        <a:xfrm>
          <a:off x="0" y="67"/>
          <a:ext cx="3032976" cy="27046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300" kern="1200" dirty="0" smtClean="0"/>
            <a:t>Constitución de la República</a:t>
          </a:r>
          <a:endParaRPr lang="es-EC" sz="3300" kern="1200" dirty="0"/>
        </a:p>
      </dsp:txBody>
      <dsp:txXfrm>
        <a:off x="132029" y="132096"/>
        <a:ext cx="2768918" cy="2440566"/>
      </dsp:txXfrm>
    </dsp:sp>
    <dsp:sp modelId="{75CE0258-902B-41EE-B62A-EB98CD5C4154}">
      <dsp:nvSpPr>
        <dsp:cNvPr id="0" name=""/>
        <dsp:cNvSpPr/>
      </dsp:nvSpPr>
      <dsp:spPr>
        <a:xfrm rot="5400000">
          <a:off x="4647106" y="1496256"/>
          <a:ext cx="2163699" cy="53919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Art. 17  </a:t>
          </a:r>
          <a:r>
            <a:rPr lang="es-EC" sz="1400" kern="1200" dirty="0" smtClean="0"/>
            <a:t>Corresponde </a:t>
          </a:r>
          <a:r>
            <a:rPr lang="es-EC" sz="1400" kern="1200" dirty="0" smtClean="0"/>
            <a:t>a la SENPLADES elaborar los instructivos metodológicos para la formulación, monitoreo y evaluación de las políticas públicas nacionales y sectoriales.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Art. 70  Al ente rector de las finanzas </a:t>
          </a:r>
          <a:r>
            <a:rPr lang="es-EC" sz="1400" kern="1200" dirty="0" smtClean="0"/>
            <a:t>públicas </a:t>
          </a:r>
          <a:r>
            <a:rPr lang="es-EC" sz="1400" kern="1200" dirty="0" smtClean="0"/>
            <a:t>le compete gestionar en forma programada los ingresos, gastos y financiamiento público con sujeción al Plan Nacional de Desarrollo y a las políticas públicas establecidas.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Art. 119  El Ministerio de Finanzas efectúa la evaluación financiera global semestral del Presupuesto General del Estado .</a:t>
          </a:r>
          <a:endParaRPr lang="es-EC" sz="1400" kern="1200" dirty="0"/>
        </a:p>
      </dsp:txBody>
      <dsp:txXfrm rot="-5400000">
        <a:off x="3032977" y="3216009"/>
        <a:ext cx="5286336" cy="1952453"/>
      </dsp:txXfrm>
    </dsp:sp>
    <dsp:sp modelId="{DE2763FD-B408-4E1F-A01A-719695687803}">
      <dsp:nvSpPr>
        <dsp:cNvPr id="0" name=""/>
        <dsp:cNvSpPr/>
      </dsp:nvSpPr>
      <dsp:spPr>
        <a:xfrm>
          <a:off x="0" y="2839923"/>
          <a:ext cx="3032976" cy="27046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300" kern="1200" dirty="0" smtClean="0"/>
            <a:t>Código Orgánico de Planificación y Finanzas Públicas</a:t>
          </a:r>
          <a:endParaRPr lang="es-EC" sz="3300" kern="1200" dirty="0"/>
        </a:p>
      </dsp:txBody>
      <dsp:txXfrm>
        <a:off x="132029" y="2971952"/>
        <a:ext cx="2768918" cy="2440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03E01-12A7-4B15-BE5C-FFED9C7F9359}">
      <dsp:nvSpPr>
        <dsp:cNvPr id="0" name=""/>
        <dsp:cNvSpPr/>
      </dsp:nvSpPr>
      <dsp:spPr>
        <a:xfrm rot="5400000">
          <a:off x="-250049" y="254802"/>
          <a:ext cx="1666997" cy="116689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SENPLADES</a:t>
          </a:r>
          <a:endParaRPr lang="es-EC" sz="1800" b="1" kern="1200" dirty="0"/>
        </a:p>
      </dsp:txBody>
      <dsp:txXfrm rot="-5400000">
        <a:off x="1" y="588201"/>
        <a:ext cx="1166898" cy="500099"/>
      </dsp:txXfrm>
    </dsp:sp>
    <dsp:sp modelId="{0112EDE0-89D8-4E31-9DC0-9E4C26C60BF2}">
      <dsp:nvSpPr>
        <dsp:cNvPr id="0" name=""/>
        <dsp:cNvSpPr/>
      </dsp:nvSpPr>
      <dsp:spPr>
        <a:xfrm rot="5400000">
          <a:off x="4362154" y="-3190503"/>
          <a:ext cx="1083548" cy="74740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/>
            <a:t>EVALUACIÓN PLAN NACIONAL DE DESARROLLO, POLITICAS PÚBLICAS E INVERSIÓN</a:t>
          </a:r>
          <a:endParaRPr lang="es-EC" sz="2800" kern="1200" dirty="0"/>
        </a:p>
      </dsp:txBody>
      <dsp:txXfrm rot="-5400000">
        <a:off x="1166898" y="57647"/>
        <a:ext cx="7421167" cy="977760"/>
      </dsp:txXfrm>
    </dsp:sp>
    <dsp:sp modelId="{C339AC75-ADE3-458D-AE29-08B071517477}">
      <dsp:nvSpPr>
        <dsp:cNvPr id="0" name=""/>
        <dsp:cNvSpPr/>
      </dsp:nvSpPr>
      <dsp:spPr>
        <a:xfrm rot="5400000">
          <a:off x="-250049" y="1728694"/>
          <a:ext cx="1666997" cy="116689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MIN. FINANZAS</a:t>
          </a:r>
          <a:endParaRPr lang="es-EC" sz="1800" b="1" kern="1200" dirty="0"/>
        </a:p>
      </dsp:txBody>
      <dsp:txXfrm rot="-5400000">
        <a:off x="1" y="2062093"/>
        <a:ext cx="1166898" cy="500099"/>
      </dsp:txXfrm>
    </dsp:sp>
    <dsp:sp modelId="{FFE28F49-C037-4D95-BB29-959BB82BEB10}">
      <dsp:nvSpPr>
        <dsp:cNvPr id="0" name=""/>
        <dsp:cNvSpPr/>
      </dsp:nvSpPr>
      <dsp:spPr>
        <a:xfrm rot="5400000">
          <a:off x="4361870" y="-1716326"/>
          <a:ext cx="1084118" cy="74740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/>
            <a:t>EVALUACIÓN FINANCIERA GLOBAL SEMESTRAL</a:t>
          </a:r>
          <a:endParaRPr lang="es-EC" sz="2800" kern="1200" dirty="0"/>
        </a:p>
      </dsp:txBody>
      <dsp:txXfrm rot="-5400000">
        <a:off x="1166899" y="1531567"/>
        <a:ext cx="7421139" cy="978274"/>
      </dsp:txXfrm>
    </dsp:sp>
    <dsp:sp modelId="{7C5A6103-F7CE-4DA0-93BB-45854745998B}">
      <dsp:nvSpPr>
        <dsp:cNvPr id="0" name=""/>
        <dsp:cNvSpPr/>
      </dsp:nvSpPr>
      <dsp:spPr>
        <a:xfrm rot="5400000">
          <a:off x="-250049" y="3202586"/>
          <a:ext cx="1666997" cy="116689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SNAP</a:t>
          </a:r>
          <a:endParaRPr lang="es-EC" sz="1800" b="1" kern="1200" dirty="0"/>
        </a:p>
      </dsp:txBody>
      <dsp:txXfrm rot="-5400000">
        <a:off x="1" y="3535985"/>
        <a:ext cx="1166898" cy="500099"/>
      </dsp:txXfrm>
    </dsp:sp>
    <dsp:sp modelId="{6BC13E5F-FD08-4C87-A961-720D07F57E48}">
      <dsp:nvSpPr>
        <dsp:cNvPr id="0" name=""/>
        <dsp:cNvSpPr/>
      </dsp:nvSpPr>
      <dsp:spPr>
        <a:xfrm rot="5400000">
          <a:off x="4362154" y="-242719"/>
          <a:ext cx="1083548" cy="74740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/>
            <a:t>EVALUACIÓN DE LA GESTIÓN DE LA FUNCIÓN EJECUTIVA</a:t>
          </a:r>
          <a:endParaRPr lang="es-EC" sz="2800" kern="1200" dirty="0"/>
        </a:p>
      </dsp:txBody>
      <dsp:txXfrm rot="-5400000">
        <a:off x="1166898" y="3005431"/>
        <a:ext cx="7421167" cy="977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1269D-B33B-4CD2-86A3-F9B9CDC8C16C}">
      <dsp:nvSpPr>
        <dsp:cNvPr id="0" name=""/>
        <dsp:cNvSpPr/>
      </dsp:nvSpPr>
      <dsp:spPr>
        <a:xfrm>
          <a:off x="3377814" y="-7837"/>
          <a:ext cx="1937759" cy="12595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smtClean="0"/>
            <a:t>Calidad de la información </a:t>
          </a:r>
          <a:endParaRPr lang="es-EC" sz="1900" kern="1200" dirty="0"/>
        </a:p>
      </dsp:txBody>
      <dsp:txXfrm>
        <a:off x="3439300" y="53649"/>
        <a:ext cx="1814787" cy="1136571"/>
      </dsp:txXfrm>
    </dsp:sp>
    <dsp:sp modelId="{3C4AAC41-5D99-40EC-A637-CC13040A9365}">
      <dsp:nvSpPr>
        <dsp:cNvPr id="0" name=""/>
        <dsp:cNvSpPr/>
      </dsp:nvSpPr>
      <dsp:spPr>
        <a:xfrm>
          <a:off x="2265600" y="621934"/>
          <a:ext cx="4162188" cy="4162188"/>
        </a:xfrm>
        <a:custGeom>
          <a:avLst/>
          <a:gdLst/>
          <a:ahLst/>
          <a:cxnLst/>
          <a:rect l="0" t="0" r="0" b="0"/>
          <a:pathLst>
            <a:path>
              <a:moveTo>
                <a:pt x="3063247" y="246338"/>
              </a:moveTo>
              <a:arcTo wR="2081094" hR="2081094" stAng="17889622" swAng="248998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24EA4-BB81-4C84-85B6-4875C0EB6EB9}">
      <dsp:nvSpPr>
        <dsp:cNvPr id="0" name=""/>
        <dsp:cNvSpPr/>
      </dsp:nvSpPr>
      <dsp:spPr>
        <a:xfrm>
          <a:off x="5458908" y="1993773"/>
          <a:ext cx="1937759" cy="14185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smtClean="0"/>
            <a:t>Alineación a metas del PND</a:t>
          </a:r>
          <a:endParaRPr lang="es-EC" sz="1900" kern="1200" dirty="0"/>
        </a:p>
      </dsp:txBody>
      <dsp:txXfrm>
        <a:off x="5528154" y="2063019"/>
        <a:ext cx="1799267" cy="1280018"/>
      </dsp:txXfrm>
    </dsp:sp>
    <dsp:sp modelId="{76DFEEDA-D986-4155-8F73-4F3D0B9EBA4B}">
      <dsp:nvSpPr>
        <dsp:cNvPr id="0" name=""/>
        <dsp:cNvSpPr/>
      </dsp:nvSpPr>
      <dsp:spPr>
        <a:xfrm>
          <a:off x="2265083" y="623361"/>
          <a:ext cx="4162188" cy="4162188"/>
        </a:xfrm>
        <a:custGeom>
          <a:avLst/>
          <a:gdLst/>
          <a:ahLst/>
          <a:cxnLst/>
          <a:rect l="0" t="0" r="0" b="0"/>
          <a:pathLst>
            <a:path>
              <a:moveTo>
                <a:pt x="4033291" y="2802120"/>
              </a:moveTo>
              <a:arcTo wR="2081094" hR="2081094" stAng="1216275" swAng="232121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A67D9-F1DC-4392-A541-2F114A34B01B}">
      <dsp:nvSpPr>
        <dsp:cNvPr id="0" name=""/>
        <dsp:cNvSpPr/>
      </dsp:nvSpPr>
      <dsp:spPr>
        <a:xfrm>
          <a:off x="3159421" y="4134632"/>
          <a:ext cx="2247840" cy="12989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smtClean="0"/>
            <a:t>Alcance de políticas, programas y proyectos</a:t>
          </a:r>
          <a:endParaRPr lang="es-EC" sz="1900" kern="1200" dirty="0"/>
        </a:p>
      </dsp:txBody>
      <dsp:txXfrm>
        <a:off x="3222832" y="4198043"/>
        <a:ext cx="2121018" cy="1172158"/>
      </dsp:txXfrm>
    </dsp:sp>
    <dsp:sp modelId="{C06D612D-F449-40A7-8FF4-11A97E13ECB0}">
      <dsp:nvSpPr>
        <dsp:cNvPr id="0" name=""/>
        <dsp:cNvSpPr/>
      </dsp:nvSpPr>
      <dsp:spPr>
        <a:xfrm>
          <a:off x="2266306" y="623599"/>
          <a:ext cx="4162188" cy="4162188"/>
        </a:xfrm>
        <a:custGeom>
          <a:avLst/>
          <a:gdLst/>
          <a:ahLst/>
          <a:cxnLst/>
          <a:rect l="0" t="0" r="0" b="0"/>
          <a:pathLst>
            <a:path>
              <a:moveTo>
                <a:pt x="883647" y="3783173"/>
              </a:moveTo>
              <a:arcTo wR="2081094" hR="2081094" stAng="7507628" swAng="189575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598F6-03FE-442A-9D27-7F303062AC03}">
      <dsp:nvSpPr>
        <dsp:cNvPr id="0" name=""/>
        <dsp:cNvSpPr/>
      </dsp:nvSpPr>
      <dsp:spPr>
        <a:xfrm>
          <a:off x="1296720" y="1889590"/>
          <a:ext cx="1937759" cy="16268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smtClean="0"/>
            <a:t>Presupuesto empleado y replicabilidad</a:t>
          </a:r>
          <a:endParaRPr lang="es-EC" sz="1900" kern="1200" dirty="0"/>
        </a:p>
      </dsp:txBody>
      <dsp:txXfrm>
        <a:off x="1376138" y="1969008"/>
        <a:ext cx="1778923" cy="1468041"/>
      </dsp:txXfrm>
    </dsp:sp>
    <dsp:sp modelId="{55478113-6471-403F-8A2A-A4705FECCE4C}">
      <dsp:nvSpPr>
        <dsp:cNvPr id="0" name=""/>
        <dsp:cNvSpPr/>
      </dsp:nvSpPr>
      <dsp:spPr>
        <a:xfrm>
          <a:off x="2265600" y="621934"/>
          <a:ext cx="4162188" cy="4162188"/>
        </a:xfrm>
        <a:custGeom>
          <a:avLst/>
          <a:gdLst/>
          <a:ahLst/>
          <a:cxnLst/>
          <a:rect l="0" t="0" r="0" b="0"/>
          <a:pathLst>
            <a:path>
              <a:moveTo>
                <a:pt x="171066" y="1254808"/>
              </a:moveTo>
              <a:arcTo wR="2081094" hR="2081094" stAng="12203610" swAng="230850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A97C3-DBB3-4655-9CC5-6C5B9A80B6F1}">
      <dsp:nvSpPr>
        <dsp:cNvPr id="0" name=""/>
        <dsp:cNvSpPr/>
      </dsp:nvSpPr>
      <dsp:spPr>
        <a:xfrm>
          <a:off x="0" y="440516"/>
          <a:ext cx="1932203" cy="94870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latin typeface="Calibri"/>
              <a:ea typeface="+mn-ea"/>
              <a:cs typeface="+mn-cs"/>
            </a:rPr>
            <a:t>Objetivos de política</a:t>
          </a:r>
          <a:endParaRPr lang="es-ES" sz="1800" kern="1200" dirty="0" smtClean="0">
            <a:latin typeface="Calibri"/>
            <a:ea typeface="+mn-ea"/>
            <a:cs typeface="+mn-cs"/>
          </a:endParaRPr>
        </a:p>
      </dsp:txBody>
      <dsp:txXfrm>
        <a:off x="46312" y="486828"/>
        <a:ext cx="1839579" cy="856080"/>
      </dsp:txXfrm>
    </dsp:sp>
    <dsp:sp modelId="{F805AA87-4F63-4EDA-BC03-F3DD3E8DB7E1}">
      <dsp:nvSpPr>
        <dsp:cNvPr id="0" name=""/>
        <dsp:cNvSpPr/>
      </dsp:nvSpPr>
      <dsp:spPr>
        <a:xfrm>
          <a:off x="1660875" y="527593"/>
          <a:ext cx="1932203" cy="77288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/>
              <a:ea typeface="+mn-ea"/>
              <a:cs typeface="+mn-cs"/>
            </a:rPr>
            <a:t>Insumos</a:t>
          </a:r>
          <a:br>
            <a:rPr lang="es-ES" sz="1800" kern="1200" dirty="0" smtClean="0">
              <a:latin typeface="Calibri"/>
              <a:ea typeface="+mn-ea"/>
              <a:cs typeface="+mn-cs"/>
            </a:rPr>
          </a:br>
          <a:r>
            <a:rPr lang="es-ES" sz="1800" kern="1200" dirty="0" smtClean="0">
              <a:latin typeface="Calibri"/>
              <a:ea typeface="+mn-ea"/>
              <a:cs typeface="+mn-cs"/>
            </a:rPr>
            <a:t>(Costos)</a:t>
          </a:r>
        </a:p>
      </dsp:txBody>
      <dsp:txXfrm>
        <a:off x="2047316" y="527593"/>
        <a:ext cx="1159322" cy="772881"/>
      </dsp:txXfrm>
    </dsp:sp>
    <dsp:sp modelId="{5846BB64-4A84-40D2-A21B-E4384539EF3B}">
      <dsp:nvSpPr>
        <dsp:cNvPr id="0" name=""/>
        <dsp:cNvSpPr/>
      </dsp:nvSpPr>
      <dsp:spPr>
        <a:xfrm>
          <a:off x="3399858" y="527593"/>
          <a:ext cx="1932203" cy="77288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/>
              <a:ea typeface="+mn-ea"/>
              <a:cs typeface="+mn-cs"/>
            </a:rPr>
            <a:t>Procesos</a:t>
          </a:r>
        </a:p>
      </dsp:txBody>
      <dsp:txXfrm>
        <a:off x="3786299" y="527593"/>
        <a:ext cx="1159322" cy="772881"/>
      </dsp:txXfrm>
    </dsp:sp>
    <dsp:sp modelId="{E756D0E0-4E0C-4C65-9258-8DC943E028D7}">
      <dsp:nvSpPr>
        <dsp:cNvPr id="0" name=""/>
        <dsp:cNvSpPr/>
      </dsp:nvSpPr>
      <dsp:spPr>
        <a:xfrm>
          <a:off x="5138842" y="527593"/>
          <a:ext cx="1932203" cy="77288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/>
              <a:ea typeface="+mn-ea"/>
              <a:cs typeface="+mn-cs"/>
            </a:rPr>
            <a:t>Productos</a:t>
          </a:r>
        </a:p>
      </dsp:txBody>
      <dsp:txXfrm>
        <a:off x="5525283" y="527593"/>
        <a:ext cx="1159322" cy="772881"/>
      </dsp:txXfrm>
    </dsp:sp>
    <dsp:sp modelId="{FB92A943-9B4D-4948-842F-6A2D8C8093BD}">
      <dsp:nvSpPr>
        <dsp:cNvPr id="0" name=""/>
        <dsp:cNvSpPr/>
      </dsp:nvSpPr>
      <dsp:spPr>
        <a:xfrm>
          <a:off x="6877825" y="527593"/>
          <a:ext cx="1932203" cy="77288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/>
              <a:ea typeface="+mn-ea"/>
              <a:cs typeface="+mn-cs"/>
            </a:rPr>
            <a:t>Resultados</a:t>
          </a:r>
        </a:p>
      </dsp:txBody>
      <dsp:txXfrm>
        <a:off x="7264266" y="527593"/>
        <a:ext cx="1159322" cy="7728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94755-7F01-4D4F-B78B-D6C49E3DB256}">
      <dsp:nvSpPr>
        <dsp:cNvPr id="0" name=""/>
        <dsp:cNvSpPr/>
      </dsp:nvSpPr>
      <dsp:spPr>
        <a:xfrm>
          <a:off x="3591" y="530736"/>
          <a:ext cx="1570234" cy="9421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Elaborar términos de referencia</a:t>
          </a:r>
          <a:endParaRPr lang="es-MX" sz="1400" kern="1200" dirty="0"/>
        </a:p>
      </dsp:txBody>
      <dsp:txXfrm>
        <a:off x="31185" y="558330"/>
        <a:ext cx="1515046" cy="886952"/>
      </dsp:txXfrm>
    </dsp:sp>
    <dsp:sp modelId="{9CFDE61E-FED6-4AD7-B8F8-73A3B48FC153}">
      <dsp:nvSpPr>
        <dsp:cNvPr id="0" name=""/>
        <dsp:cNvSpPr/>
      </dsp:nvSpPr>
      <dsp:spPr>
        <a:xfrm>
          <a:off x="1712006" y="807097"/>
          <a:ext cx="332889" cy="38941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>
        <a:off x="1712006" y="884981"/>
        <a:ext cx="233022" cy="233650"/>
      </dsp:txXfrm>
    </dsp:sp>
    <dsp:sp modelId="{97196EAC-3BA3-4B22-9D2C-A87FD0FA6C77}">
      <dsp:nvSpPr>
        <dsp:cNvPr id="0" name=""/>
        <dsp:cNvSpPr/>
      </dsp:nvSpPr>
      <dsp:spPr>
        <a:xfrm>
          <a:off x="2201919" y="530736"/>
          <a:ext cx="1570234" cy="9421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Verificar los requisitos habilitantes</a:t>
          </a:r>
          <a:endParaRPr lang="es-MX" sz="1400" kern="1200" dirty="0"/>
        </a:p>
      </dsp:txBody>
      <dsp:txXfrm>
        <a:off x="2229513" y="558330"/>
        <a:ext cx="1515046" cy="886952"/>
      </dsp:txXfrm>
    </dsp:sp>
    <dsp:sp modelId="{7F18A847-7213-4699-A48F-78774990C2E0}">
      <dsp:nvSpPr>
        <dsp:cNvPr id="0" name=""/>
        <dsp:cNvSpPr/>
      </dsp:nvSpPr>
      <dsp:spPr>
        <a:xfrm>
          <a:off x="3910333" y="807097"/>
          <a:ext cx="332889" cy="38941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>
        <a:off x="3910333" y="884981"/>
        <a:ext cx="233022" cy="233650"/>
      </dsp:txXfrm>
    </dsp:sp>
    <dsp:sp modelId="{423A7308-BAD1-49C6-B07E-D5CCE92927E5}">
      <dsp:nvSpPr>
        <dsp:cNvPr id="0" name=""/>
        <dsp:cNvSpPr/>
      </dsp:nvSpPr>
      <dsp:spPr>
        <a:xfrm>
          <a:off x="4400246" y="530736"/>
          <a:ext cx="1570234" cy="9421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Calificar las propuestas técnicas</a:t>
          </a:r>
          <a:endParaRPr lang="es-MX" sz="1400" kern="1200" dirty="0"/>
        </a:p>
      </dsp:txBody>
      <dsp:txXfrm>
        <a:off x="4427840" y="558330"/>
        <a:ext cx="1515046" cy="886952"/>
      </dsp:txXfrm>
    </dsp:sp>
    <dsp:sp modelId="{C1D6C039-E9CB-48BC-9222-4426199111D1}">
      <dsp:nvSpPr>
        <dsp:cNvPr id="0" name=""/>
        <dsp:cNvSpPr/>
      </dsp:nvSpPr>
      <dsp:spPr>
        <a:xfrm>
          <a:off x="6108661" y="807097"/>
          <a:ext cx="332889" cy="38941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>
        <a:off x="6108661" y="884981"/>
        <a:ext cx="233022" cy="233650"/>
      </dsp:txXfrm>
    </dsp:sp>
    <dsp:sp modelId="{1F0B0B7F-A535-4010-8A44-6D61B007C762}">
      <dsp:nvSpPr>
        <dsp:cNvPr id="0" name=""/>
        <dsp:cNvSpPr/>
      </dsp:nvSpPr>
      <dsp:spPr>
        <a:xfrm>
          <a:off x="6598574" y="530736"/>
          <a:ext cx="1570234" cy="9421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Responder a  observaciones técnicas de los oferentes</a:t>
          </a:r>
        </a:p>
      </dsp:txBody>
      <dsp:txXfrm>
        <a:off x="6626168" y="558330"/>
        <a:ext cx="1515046" cy="8869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22D0D-0A4C-46D2-81EA-7BC87A36BD88}">
      <dsp:nvSpPr>
        <dsp:cNvPr id="0" name=""/>
        <dsp:cNvSpPr/>
      </dsp:nvSpPr>
      <dsp:spPr>
        <a:xfrm>
          <a:off x="0" y="0"/>
          <a:ext cx="6426714" cy="5832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+mj-lt"/>
              <a:ea typeface="MS PGothic" pitchFamily="34" charset="-128"/>
              <a:cs typeface="Arial" pitchFamily="34" charset="0"/>
            </a:rPr>
            <a:t>Socializar los resultados y recomendaciones de la evaluación</a:t>
          </a:r>
          <a:endParaRPr lang="es-ES" sz="1600" kern="1200" dirty="0">
            <a:latin typeface="+mj-lt"/>
            <a:ea typeface="MS PGothic" pitchFamily="34" charset="-128"/>
            <a:cs typeface="Arial" pitchFamily="34" charset="0"/>
          </a:endParaRPr>
        </a:p>
      </dsp:txBody>
      <dsp:txXfrm>
        <a:off x="17083" y="17083"/>
        <a:ext cx="5797326" cy="549098"/>
      </dsp:txXfrm>
    </dsp:sp>
    <dsp:sp modelId="{A712E594-B643-4106-957F-3256367F04DE}">
      <dsp:nvSpPr>
        <dsp:cNvPr id="0" name=""/>
        <dsp:cNvSpPr/>
      </dsp:nvSpPr>
      <dsp:spPr>
        <a:xfrm>
          <a:off x="567062" y="680475"/>
          <a:ext cx="6426714" cy="5832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+mj-lt"/>
              <a:ea typeface="MS PGothic" pitchFamily="34" charset="-128"/>
              <a:cs typeface="Arial" pitchFamily="34" charset="0"/>
            </a:rPr>
            <a:t>Elaborar la Matriz de Gestión de Recomendaciones – Orden prioritario de implementación</a:t>
          </a:r>
          <a:endParaRPr lang="es-ES" sz="1600" kern="1200" dirty="0">
            <a:latin typeface="+mj-lt"/>
            <a:ea typeface="MS PGothic" pitchFamily="34" charset="-128"/>
            <a:cs typeface="Arial" pitchFamily="34" charset="0"/>
          </a:endParaRPr>
        </a:p>
      </dsp:txBody>
      <dsp:txXfrm>
        <a:off x="584145" y="697558"/>
        <a:ext cx="5446362" cy="549098"/>
      </dsp:txXfrm>
    </dsp:sp>
    <dsp:sp modelId="{BA534857-165A-44FF-B55C-49A9CB7B0E12}">
      <dsp:nvSpPr>
        <dsp:cNvPr id="0" name=""/>
        <dsp:cNvSpPr/>
      </dsp:nvSpPr>
      <dsp:spPr>
        <a:xfrm>
          <a:off x="1134125" y="1360951"/>
          <a:ext cx="6426714" cy="5832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+mj-lt"/>
              <a:ea typeface="MS PGothic" pitchFamily="34" charset="-128"/>
              <a:cs typeface="Arial" pitchFamily="34" charset="0"/>
            </a:rPr>
            <a:t>Realizar seguimiento al uso de las evaluaciones</a:t>
          </a:r>
          <a:endParaRPr lang="es-ES" sz="1600" kern="1200" dirty="0">
            <a:latin typeface="+mj-lt"/>
            <a:ea typeface="MS PGothic" pitchFamily="34" charset="-128"/>
            <a:cs typeface="Arial" pitchFamily="34" charset="0"/>
          </a:endParaRPr>
        </a:p>
      </dsp:txBody>
      <dsp:txXfrm>
        <a:off x="1151208" y="1378034"/>
        <a:ext cx="5446362" cy="549098"/>
      </dsp:txXfrm>
    </dsp:sp>
    <dsp:sp modelId="{DCD61ACA-5B54-46AD-9BD0-9C24C1A537BD}">
      <dsp:nvSpPr>
        <dsp:cNvPr id="0" name=""/>
        <dsp:cNvSpPr/>
      </dsp:nvSpPr>
      <dsp:spPr>
        <a:xfrm>
          <a:off x="6047591" y="442309"/>
          <a:ext cx="379122" cy="37912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6132893" y="442309"/>
        <a:ext cx="208518" cy="285289"/>
      </dsp:txXfrm>
    </dsp:sp>
    <dsp:sp modelId="{48A8F622-566E-4B14-AF2B-94071602E5BB}">
      <dsp:nvSpPr>
        <dsp:cNvPr id="0" name=""/>
        <dsp:cNvSpPr/>
      </dsp:nvSpPr>
      <dsp:spPr>
        <a:xfrm>
          <a:off x="6614654" y="1118896"/>
          <a:ext cx="379122" cy="37912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6699956" y="1118896"/>
        <a:ext cx="208518" cy="2852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51A3C-BA78-4BC0-B153-E67E54F34F98}">
      <dsp:nvSpPr>
        <dsp:cNvPr id="0" name=""/>
        <dsp:cNvSpPr/>
      </dsp:nvSpPr>
      <dsp:spPr>
        <a:xfrm rot="5400000">
          <a:off x="4801688" y="-1816651"/>
          <a:ext cx="1131171" cy="505155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600" kern="1200" dirty="0" smtClean="0"/>
            <a:t>5 Evaluaciones</a:t>
          </a:r>
          <a:endParaRPr lang="es-EC" sz="3600" kern="1200" dirty="0"/>
        </a:p>
      </dsp:txBody>
      <dsp:txXfrm rot="-5400000">
        <a:off x="2841498" y="198758"/>
        <a:ext cx="4996333" cy="1020733"/>
      </dsp:txXfrm>
    </dsp:sp>
    <dsp:sp modelId="{61162D72-4D7B-4BE7-A780-A6C15B15EB1A}">
      <dsp:nvSpPr>
        <dsp:cNvPr id="0" name=""/>
        <dsp:cNvSpPr/>
      </dsp:nvSpPr>
      <dsp:spPr>
        <a:xfrm>
          <a:off x="0" y="2142"/>
          <a:ext cx="2841498" cy="1413964"/>
        </a:xfrm>
        <a:prstGeom prst="roundRect">
          <a:avLst/>
        </a:prstGeom>
        <a:solidFill>
          <a:srgbClr val="FFD13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smtClean="0">
              <a:solidFill>
                <a:schemeClr val="tx1"/>
              </a:solidFill>
            </a:rPr>
            <a:t>Evaluación de resultados</a:t>
          </a:r>
          <a:endParaRPr lang="es-EC" sz="2100" kern="1200" dirty="0">
            <a:solidFill>
              <a:schemeClr val="tx1"/>
            </a:solidFill>
          </a:endParaRPr>
        </a:p>
      </dsp:txBody>
      <dsp:txXfrm>
        <a:off x="69024" y="71166"/>
        <a:ext cx="2703450" cy="1275916"/>
      </dsp:txXfrm>
    </dsp:sp>
    <dsp:sp modelId="{C4734507-929F-4582-AC66-D71E6735CC85}">
      <dsp:nvSpPr>
        <dsp:cNvPr id="0" name=""/>
        <dsp:cNvSpPr/>
      </dsp:nvSpPr>
      <dsp:spPr>
        <a:xfrm rot="5400000">
          <a:off x="4801688" y="-331989"/>
          <a:ext cx="1131171" cy="5051552"/>
        </a:xfrm>
        <a:prstGeom prst="round2Same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600" kern="1200" dirty="0" smtClean="0"/>
            <a:t>1 Evaluación</a:t>
          </a:r>
          <a:endParaRPr lang="es-EC" sz="3600" kern="1200" dirty="0"/>
        </a:p>
      </dsp:txBody>
      <dsp:txXfrm rot="-5400000">
        <a:off x="2841498" y="1683420"/>
        <a:ext cx="4996333" cy="1020733"/>
      </dsp:txXfrm>
    </dsp:sp>
    <dsp:sp modelId="{7AA51E58-343C-482C-9CA7-CFD072C3239A}">
      <dsp:nvSpPr>
        <dsp:cNvPr id="0" name=""/>
        <dsp:cNvSpPr/>
      </dsp:nvSpPr>
      <dsp:spPr>
        <a:xfrm>
          <a:off x="0" y="1486804"/>
          <a:ext cx="2841498" cy="1413964"/>
        </a:xfrm>
        <a:prstGeom prst="roundRect">
          <a:avLst/>
        </a:prstGeom>
        <a:solidFill>
          <a:srgbClr val="00EE6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smtClean="0">
              <a:solidFill>
                <a:schemeClr val="tx1"/>
              </a:solidFill>
            </a:rPr>
            <a:t>Evaluación operativa</a:t>
          </a:r>
          <a:endParaRPr lang="es-EC" sz="2100" kern="1200" dirty="0">
            <a:solidFill>
              <a:schemeClr val="tx1"/>
            </a:solidFill>
          </a:endParaRPr>
        </a:p>
      </dsp:txBody>
      <dsp:txXfrm>
        <a:off x="69024" y="1555828"/>
        <a:ext cx="2703450" cy="1275916"/>
      </dsp:txXfrm>
    </dsp:sp>
    <dsp:sp modelId="{B2F43AF2-9E51-45AD-9365-3F86A475BD7F}">
      <dsp:nvSpPr>
        <dsp:cNvPr id="0" name=""/>
        <dsp:cNvSpPr/>
      </dsp:nvSpPr>
      <dsp:spPr>
        <a:xfrm rot="5400000">
          <a:off x="4801688" y="1152673"/>
          <a:ext cx="1131171" cy="5051552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600" kern="1200" dirty="0" smtClean="0"/>
            <a:t>1 Evaluación</a:t>
          </a:r>
          <a:endParaRPr lang="es-EC" sz="3600" kern="1200" dirty="0"/>
        </a:p>
      </dsp:txBody>
      <dsp:txXfrm rot="-5400000">
        <a:off x="2841498" y="3168083"/>
        <a:ext cx="4996333" cy="1020733"/>
      </dsp:txXfrm>
    </dsp:sp>
    <dsp:sp modelId="{F06DA3DA-E74E-4D6B-B54B-70DD0DE67F6D}">
      <dsp:nvSpPr>
        <dsp:cNvPr id="0" name=""/>
        <dsp:cNvSpPr/>
      </dsp:nvSpPr>
      <dsp:spPr>
        <a:xfrm>
          <a:off x="0" y="2971467"/>
          <a:ext cx="2841498" cy="1413964"/>
        </a:xfrm>
        <a:prstGeom prst="round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smtClean="0">
              <a:solidFill>
                <a:schemeClr val="tx1"/>
              </a:solidFill>
            </a:rPr>
            <a:t>Evaluación de Impacto – Levantamiento de Línea Base</a:t>
          </a:r>
          <a:endParaRPr lang="es-EC" sz="2100" kern="1200" dirty="0">
            <a:solidFill>
              <a:schemeClr val="tx1"/>
            </a:solidFill>
          </a:endParaRPr>
        </a:p>
      </dsp:txBody>
      <dsp:txXfrm>
        <a:off x="69024" y="3040491"/>
        <a:ext cx="2703450" cy="12759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ECB58-DCE3-4CB4-B128-8032C77FE8A0}">
      <dsp:nvSpPr>
        <dsp:cNvPr id="0" name=""/>
        <dsp:cNvSpPr/>
      </dsp:nvSpPr>
      <dsp:spPr>
        <a:xfrm rot="16200000">
          <a:off x="-1198589" y="1199609"/>
          <a:ext cx="5050295" cy="265107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GESTIÓN</a:t>
          </a:r>
          <a:endParaRPr lang="es-EC" sz="24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Directrices de seguimiento y evaluación presupuestaria e inversión conjuntas entre Min. Finanzas y </a:t>
          </a:r>
          <a:r>
            <a:rPr lang="es-EC" sz="1700" kern="1200" dirty="0" err="1" smtClean="0"/>
            <a:t>Senplades</a:t>
          </a:r>
          <a:endParaRPr lang="es-EC" sz="1700" kern="1200" dirty="0"/>
        </a:p>
      </dsp:txBody>
      <dsp:txXfrm rot="5400000">
        <a:off x="1021" y="1010058"/>
        <a:ext cx="2651075" cy="3030177"/>
      </dsp:txXfrm>
    </dsp:sp>
    <dsp:sp modelId="{30736D90-0C74-484E-9756-1D6EC2AB28AF}">
      <dsp:nvSpPr>
        <dsp:cNvPr id="0" name=""/>
        <dsp:cNvSpPr/>
      </dsp:nvSpPr>
      <dsp:spPr>
        <a:xfrm rot="16200000">
          <a:off x="1651316" y="1199609"/>
          <a:ext cx="5050295" cy="265107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METODOLÓGICOS</a:t>
          </a:r>
          <a:endParaRPr lang="es-EC" sz="24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Depuración de programas presupuestarios con el apoyo de </a:t>
          </a:r>
          <a:r>
            <a:rPr lang="es-EC" sz="1600" kern="1200" dirty="0" err="1" smtClean="0"/>
            <a:t>Eurosocial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Cambio en estatuto orgánico de SENPLADES para fortalecer la evaluación.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Diseño del proceso del Plan Anual de Evaluaciones.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Priorización de proyectos para levantamiento de líneas base.</a:t>
          </a:r>
          <a:endParaRPr lang="es-EC" sz="1600" kern="1200" dirty="0"/>
        </a:p>
      </dsp:txBody>
      <dsp:txXfrm rot="5400000">
        <a:off x="2850926" y="1010058"/>
        <a:ext cx="2651075" cy="3030177"/>
      </dsp:txXfrm>
    </dsp:sp>
    <dsp:sp modelId="{94AADF3D-5728-42CB-99E4-49F686EAAF53}">
      <dsp:nvSpPr>
        <dsp:cNvPr id="0" name=""/>
        <dsp:cNvSpPr/>
      </dsp:nvSpPr>
      <dsp:spPr>
        <a:xfrm rot="16200000">
          <a:off x="4501222" y="1199609"/>
          <a:ext cx="5050295" cy="265107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CAPACITACIÓN</a:t>
          </a:r>
          <a:endParaRPr lang="es-EC" sz="24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Cursos de evaluación de políticas públicas y evaluación de impacto con el apoyo de </a:t>
          </a:r>
          <a:r>
            <a:rPr lang="es-EC" sz="2100" kern="1200" dirty="0" err="1" smtClean="0"/>
            <a:t>Eurosocial</a:t>
          </a:r>
          <a:endParaRPr lang="es-EC" sz="2100" kern="1200" dirty="0"/>
        </a:p>
      </dsp:txBody>
      <dsp:txXfrm rot="5400000">
        <a:off x="5700832" y="1010058"/>
        <a:ext cx="2651075" cy="30301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ECB58-DCE3-4CB4-B128-8032C77FE8A0}">
      <dsp:nvSpPr>
        <dsp:cNvPr id="0" name=""/>
        <dsp:cNvSpPr/>
      </dsp:nvSpPr>
      <dsp:spPr>
        <a:xfrm rot="16200000">
          <a:off x="-1183091" y="1184111"/>
          <a:ext cx="5019298" cy="265107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95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/>
            <a:t>PERSONAL</a:t>
          </a:r>
          <a:endParaRPr lang="es-EC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A funcionarios capacitados de entidades rectoras se debe garantizar estabilidad laboral o  su permanencia mediante incentivos.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Fortalecimiento de las capacidades  en </a:t>
          </a:r>
          <a:r>
            <a:rPr lang="es-EC" sz="1700" kern="1200" dirty="0" smtClean="0"/>
            <a:t>evaluación de </a:t>
          </a:r>
          <a:r>
            <a:rPr lang="es-EC" sz="1700" kern="1200" dirty="0" smtClean="0"/>
            <a:t>los funcionarios.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Cambio de cultura institucional</a:t>
          </a:r>
          <a:endParaRPr lang="es-EC" sz="1700" kern="1200" dirty="0"/>
        </a:p>
      </dsp:txBody>
      <dsp:txXfrm rot="5400000">
        <a:off x="1020" y="1003860"/>
        <a:ext cx="2651075" cy="3011578"/>
      </dsp:txXfrm>
    </dsp:sp>
    <dsp:sp modelId="{30736D90-0C74-484E-9756-1D6EC2AB28AF}">
      <dsp:nvSpPr>
        <dsp:cNvPr id="0" name=""/>
        <dsp:cNvSpPr/>
      </dsp:nvSpPr>
      <dsp:spPr>
        <a:xfrm rot="16200000">
          <a:off x="1666815" y="1184111"/>
          <a:ext cx="5019298" cy="265107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METODOLÓGICOS</a:t>
          </a:r>
          <a:endParaRPr lang="es-EC" sz="24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Aplicación de metodología de programas presupuestarios.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Vinculación planificación-presupuesto-gestión</a:t>
          </a:r>
          <a:endParaRPr lang="es-EC" sz="1800" kern="1200" dirty="0"/>
        </a:p>
      </dsp:txBody>
      <dsp:txXfrm rot="5400000">
        <a:off x="2850926" y="1003860"/>
        <a:ext cx="2651075" cy="3011578"/>
      </dsp:txXfrm>
    </dsp:sp>
    <dsp:sp modelId="{94AADF3D-5728-42CB-99E4-49F686EAAF53}">
      <dsp:nvSpPr>
        <dsp:cNvPr id="0" name=""/>
        <dsp:cNvSpPr/>
      </dsp:nvSpPr>
      <dsp:spPr>
        <a:xfrm rot="16200000">
          <a:off x="4516721" y="1184111"/>
          <a:ext cx="5019298" cy="265107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TECNOLÓGICOS</a:t>
          </a:r>
          <a:endParaRPr lang="es-EC" sz="24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Diseño e implementación de sistemas conjuntos para el seguimiento y evaluación física, financiera y de políticas públicas</a:t>
          </a:r>
          <a:endParaRPr lang="es-EC" sz="2100" kern="1200" dirty="0"/>
        </a:p>
      </dsp:txBody>
      <dsp:txXfrm rot="5400000">
        <a:off x="5700832" y="1003860"/>
        <a:ext cx="2651075" cy="3011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F8BD86-DA48-4EF1-A813-BF6DD5FC46A7}" type="datetime1">
              <a:rPr lang="en-US"/>
              <a:pPr>
                <a:defRPr/>
              </a:pPr>
              <a:t>3/9/2015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609876-DCFB-4C8E-914B-0F117AA259B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894260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6983D3-65A7-4E4A-B274-7B7F8B991AEF}" type="datetime1">
              <a:rPr lang="en-US"/>
              <a:pPr>
                <a:defRPr/>
              </a:pPr>
              <a:t>3/9/2015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22AB2A-6EA7-4B7F-875A-F50F140D975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624065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2A4EF7-D6BC-4925-A164-99C8DFCFF1F4}" type="slidenum">
              <a:rPr lang="es-ES_tradnl" smtClean="0"/>
              <a:pPr>
                <a:defRPr/>
              </a:pPr>
              <a:t>1</a:t>
            </a:fld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0" i="0" u="none" strike="noStrike" dirty="0" smtClean="0">
                <a:solidFill>
                  <a:srgbClr val="000000"/>
                </a:solidFill>
                <a:latin typeface="+mn-lt"/>
              </a:rPr>
              <a:t>Objetivo 10: Impulsar la transformación de la matriz productiva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581141-D775-459C-B6E8-D690B9BFF5D8}" type="slidenum">
              <a:rPr lang="es-ES_tradnl" smtClean="0"/>
              <a:pPr>
                <a:defRPr/>
              </a:pPr>
              <a:t>22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83309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0" i="0" u="none" strike="noStrike" dirty="0" smtClean="0">
                <a:solidFill>
                  <a:srgbClr val="000000"/>
                </a:solidFill>
                <a:latin typeface="+mn-lt"/>
              </a:rPr>
              <a:t>Objetivo 3: Mejorar la calidad de vida de la población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581141-D775-459C-B6E8-D690B9BFF5D8}" type="slidenum">
              <a:rPr lang="es-ES_tradnl" smtClean="0"/>
              <a:pPr>
                <a:defRPr/>
              </a:pPr>
              <a:t>23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41546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0" i="0" u="none" strike="noStrike" dirty="0" smtClean="0">
                <a:solidFill>
                  <a:srgbClr val="000000"/>
                </a:solidFill>
                <a:latin typeface="+mn-lt"/>
              </a:rPr>
              <a:t>Objetivo 2: Auspiciar la igualdad, la cohesión, la inclusión y la equidad social y territorial, en la diversidad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581141-D775-459C-B6E8-D690B9BFF5D8}" type="slidenum">
              <a:rPr lang="es-ES_tradnl" smtClean="0"/>
              <a:pPr>
                <a:defRPr/>
              </a:pPr>
              <a:t>24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56727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0" i="0" u="none" strike="noStrike" dirty="0" smtClean="0">
                <a:solidFill>
                  <a:srgbClr val="000000"/>
                </a:solidFill>
                <a:latin typeface="+mn-lt"/>
              </a:rPr>
              <a:t>Objetivo 2: Auspiciar la igualdad, la cohesión, la inclusión y la equidad social y territorial, en la diversidad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581141-D775-459C-B6E8-D690B9BFF5D8}" type="slidenum">
              <a:rPr lang="es-ES_tradnl" smtClean="0"/>
              <a:pPr>
                <a:defRPr/>
              </a:pPr>
              <a:t>25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82751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b="0" i="0" u="none" strike="noStrike" dirty="0" smtClean="0">
                <a:solidFill>
                  <a:srgbClr val="000000"/>
                </a:solidFill>
                <a:latin typeface="+mn-lt"/>
              </a:rPr>
              <a:t>Objetivo 10: Impulsar la transformación de la matriz productiva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581141-D775-459C-B6E8-D690B9BFF5D8}" type="slidenum">
              <a:rPr lang="es-ES_tradnl" smtClean="0"/>
              <a:pPr>
                <a:defRPr/>
              </a:pPr>
              <a:t>26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86592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0" i="0" u="none" strike="noStrike" dirty="0" smtClean="0">
                <a:solidFill>
                  <a:srgbClr val="000000"/>
                </a:solidFill>
                <a:latin typeface="+mn-lt"/>
              </a:rPr>
              <a:t>Objetivo 1: Consolidar el Estado democrático y la construcción del poder popular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581141-D775-459C-B6E8-D690B9BFF5D8}" type="slidenum">
              <a:rPr lang="es-ES_tradnl" smtClean="0"/>
              <a:pPr>
                <a:defRPr/>
              </a:pPr>
              <a:t>27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29484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581141-D775-459C-B6E8-D690B9BFF5D8}" type="slidenum">
              <a:rPr lang="es-ES_tradnl" smtClean="0"/>
              <a:pPr>
                <a:defRPr/>
              </a:pPr>
              <a:t>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16853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2A4EF7-D6BC-4925-A164-99C8DFCFF1F4}" type="slidenum">
              <a:rPr lang="es-ES_tradnl" smtClean="0"/>
              <a:pPr>
                <a:defRPr/>
              </a:pPr>
              <a:t>15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b="0" dirty="0" smtClean="0"/>
              <a:t>Ministerio de Coordinador de Producción, Empleo y Competitividad:</a:t>
            </a:r>
            <a:r>
              <a:rPr lang="es-EC" b="0" baseline="0" dirty="0" smtClean="0"/>
              <a:t> 2 Proyectos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b="0" dirty="0" smtClean="0"/>
              <a:t>Ministerio de Coordinador de Desarrollo Social:</a:t>
            </a:r>
            <a:r>
              <a:rPr lang="es-EC" b="0" baseline="0" dirty="0" smtClean="0"/>
              <a:t> 2 Proyectos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b="0" dirty="0" smtClean="0"/>
              <a:t>Ministerio de Coordinador de Conocimiento y Talento Humano:</a:t>
            </a:r>
            <a:r>
              <a:rPr lang="es-EC" b="0" baseline="0" dirty="0" smtClean="0"/>
              <a:t> 1 Proyecto</a:t>
            </a:r>
            <a:endParaRPr lang="es-EC" b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b="0" dirty="0" smtClean="0"/>
              <a:t>Min. de Coordinador Seguridad Interna: 1 Proyecto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b="0" dirty="0" smtClean="0"/>
              <a:t>Ministerio de Coordinador de Sectores Estratégicos: 1 Proyecto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C" b="1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C" b="1" dirty="0" smtClean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581141-D775-459C-B6E8-D690B9BFF5D8}" type="slidenum">
              <a:rPr lang="es-ES_tradnl" smtClean="0"/>
              <a:pPr>
                <a:defRPr/>
              </a:pPr>
              <a:t>16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33058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s-EC" dirty="0" smtClean="0"/>
              <a:t>Nueva infraestructura Educativa:  - También</a:t>
            </a:r>
            <a:r>
              <a:rPr lang="es-EC" baseline="0" dirty="0" smtClean="0"/>
              <a:t> se medirá el incremento de la asistencia escolar.</a:t>
            </a:r>
          </a:p>
          <a:p>
            <a:pPr>
              <a:buFontTx/>
              <a:buNone/>
            </a:pPr>
            <a:endParaRPr lang="es-EC" baseline="0" dirty="0" smtClean="0"/>
          </a:p>
          <a:p>
            <a:pPr>
              <a:buFontTx/>
              <a:buNone/>
            </a:pPr>
            <a:r>
              <a:rPr lang="es-EC" baseline="0" dirty="0" smtClean="0"/>
              <a:t>Fortalecimiento de la red de servicios de salud: - También medirá mejora en calidad de vida e incremento de capacidades laborales</a:t>
            </a:r>
          </a:p>
          <a:p>
            <a:pPr>
              <a:buFontTx/>
              <a:buNone/>
            </a:pPr>
            <a:r>
              <a:rPr lang="es-EC" baseline="0" dirty="0" smtClean="0"/>
              <a:t>							- Los centros de atención de primer nivel se centra en medicina preventiva y no especializada. Diagnóstico 									temprano.</a:t>
            </a:r>
          </a:p>
          <a:p>
            <a:pPr>
              <a:buFontTx/>
              <a:buNone/>
            </a:pPr>
            <a:r>
              <a:rPr lang="es-EC" baseline="0" dirty="0" smtClean="0"/>
              <a:t>Desconcentración de los servicios de seguridad: -  También se medirá el efecto sobre la economía de las áreas vigiladas.</a:t>
            </a:r>
          </a:p>
          <a:p>
            <a:pPr>
              <a:buFontTx/>
              <a:buNone/>
            </a:pPr>
            <a:r>
              <a:rPr lang="es-EC" baseline="0" dirty="0" smtClean="0"/>
              <a:t>							 - Los resultados pueden ser desagregados por tipo de delito, crímenes violentos, </a:t>
            </a:r>
            <a:r>
              <a:rPr lang="es-EC" baseline="0" dirty="0" err="1" smtClean="0"/>
              <a:t>etc</a:t>
            </a:r>
            <a:endParaRPr lang="es-EC" baseline="0" dirty="0" smtClean="0"/>
          </a:p>
          <a:p>
            <a:pPr>
              <a:buFontTx/>
              <a:buNone/>
            </a:pPr>
            <a:r>
              <a:rPr lang="es-EC" baseline="0" dirty="0" smtClean="0"/>
              <a:t>							- Permite identificar las características socio-delictivas de localidades o regiones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581141-D775-459C-B6E8-D690B9BFF5D8}" type="slidenum">
              <a:rPr lang="es-ES_tradnl" smtClean="0"/>
              <a:pPr>
                <a:defRPr/>
              </a:pPr>
              <a:t>17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91624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0" i="0" u="none" strike="noStrike" dirty="0" smtClean="0">
                <a:solidFill>
                  <a:srgbClr val="333333"/>
                </a:solidFill>
                <a:latin typeface="+mn-lt"/>
              </a:rPr>
              <a:t>Proyecto nacional de semillas:</a:t>
            </a:r>
            <a:r>
              <a:rPr lang="es-EC" sz="1200" b="0" i="0" u="none" strike="noStrike" baseline="0" dirty="0" smtClean="0">
                <a:solidFill>
                  <a:srgbClr val="333333"/>
                </a:solidFill>
                <a:latin typeface="+mn-lt"/>
              </a:rPr>
              <a:t> - Aplica a cultivos de ciclo corto Arroz, Maíz, Cebolla y Papa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0" i="0" u="none" strike="noStrike" baseline="0" dirty="0" smtClean="0">
                <a:solidFill>
                  <a:srgbClr val="333333"/>
                </a:solidFill>
                <a:latin typeface="+mn-lt"/>
              </a:rPr>
              <a:t>				     - Para las provincias de Guayas, Santa Elena, Los Ríos, Manabí, Loja, El Oro, Chimborazo y Carchi.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0" i="0" u="none" strike="noStrike" baseline="0" dirty="0" smtClean="0">
                <a:solidFill>
                  <a:srgbClr val="333333"/>
                </a:solidFill>
                <a:latin typeface="+mn-lt"/>
              </a:rPr>
              <a:t>				     - Para tierras de menos de 10 hectáreas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0" i="0" u="none" strike="noStrike" baseline="0" dirty="0" smtClean="0">
                <a:solidFill>
                  <a:srgbClr val="333333"/>
                </a:solidFill>
                <a:latin typeface="+mn-lt"/>
              </a:rPr>
              <a:t>Centros infantiles del buen vivir: - Atienden niñas/os de 6 meses a 5 años en situación de pobreza</a:t>
            </a:r>
            <a:endParaRPr lang="es-EC" sz="1200" b="0" i="0" u="none" strike="noStrike" dirty="0" smtClean="0">
              <a:solidFill>
                <a:srgbClr val="333333"/>
              </a:solidFill>
              <a:latin typeface="+mn-lt"/>
            </a:endParaRP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581141-D775-459C-B6E8-D690B9BFF5D8}" type="slidenum">
              <a:rPr lang="es-ES_tradnl" smtClean="0"/>
              <a:pPr>
                <a:defRPr/>
              </a:pPr>
              <a:t>18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85376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0" i="0" u="none" strike="noStrike" dirty="0" smtClean="0">
                <a:solidFill>
                  <a:srgbClr val="333333"/>
                </a:solidFill>
                <a:latin typeface="+mn-lt"/>
              </a:rPr>
              <a:t>Trasvase </a:t>
            </a:r>
            <a:r>
              <a:rPr lang="es-EC" sz="1200" b="0" i="0" u="none" strike="noStrike" dirty="0" err="1" smtClean="0">
                <a:solidFill>
                  <a:srgbClr val="333333"/>
                </a:solidFill>
                <a:latin typeface="+mn-lt"/>
              </a:rPr>
              <a:t>Daule-Vinces</a:t>
            </a:r>
            <a:r>
              <a:rPr lang="es-EC" sz="1200" b="0" i="0" u="none" strike="noStrike" dirty="0" smtClean="0">
                <a:solidFill>
                  <a:srgbClr val="333333"/>
                </a:solidFill>
                <a:latin typeface="+mn-lt"/>
              </a:rPr>
              <a:t>: -</a:t>
            </a:r>
            <a:r>
              <a:rPr lang="es-EC" sz="1200" b="0" i="0" u="none" strike="noStrike" baseline="0" dirty="0" smtClean="0">
                <a:solidFill>
                  <a:srgbClr val="333333"/>
                </a:solidFill>
                <a:latin typeface="+mn-lt"/>
              </a:rPr>
              <a:t> La metodología utilizada en este proyecto puede ser replicada a otros trasvases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0" i="0" u="none" strike="noStrike" baseline="0" dirty="0" smtClean="0">
                <a:solidFill>
                  <a:srgbClr val="333333"/>
                </a:solidFill>
                <a:latin typeface="+mn-lt"/>
              </a:rPr>
              <a:t>                                 - Se encuentra en fase de construcción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C" sz="1200" b="0" i="0" u="none" strike="noStrike" dirty="0" smtClean="0">
              <a:solidFill>
                <a:srgbClr val="333333"/>
              </a:solidFill>
              <a:latin typeface="+mn-lt"/>
            </a:endParaRP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581141-D775-459C-B6E8-D690B9BFF5D8}" type="slidenum">
              <a:rPr lang="es-ES_tradnl" smtClean="0"/>
              <a:pPr>
                <a:defRPr/>
              </a:pPr>
              <a:t>19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67455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fontAlgn="ctr"/>
            <a:r>
              <a:rPr lang="es-EC" sz="1200" b="0" i="0" u="none" strike="noStrike" dirty="0" smtClean="0">
                <a:solidFill>
                  <a:srgbClr val="333333"/>
                </a:solidFill>
                <a:latin typeface="+mn-lt"/>
              </a:rPr>
              <a:t>Intervención en la alimentación escolar: - Atiende desayuno y refrigerio a niños de </a:t>
            </a:r>
            <a:r>
              <a:rPr lang="es-EC" sz="1200" b="0" i="0" u="none" strike="noStrike" baseline="0" dirty="0" smtClean="0">
                <a:solidFill>
                  <a:srgbClr val="333333"/>
                </a:solidFill>
                <a:latin typeface="+mn-lt"/>
              </a:rPr>
              <a:t>educación inicial EI 3 a 5 años.</a:t>
            </a:r>
          </a:p>
          <a:p>
            <a:pPr algn="l" fontAlgn="ctr"/>
            <a:r>
              <a:rPr lang="es-EC" sz="1200" b="0" i="0" u="none" strike="noStrike" baseline="0" dirty="0" smtClean="0">
                <a:solidFill>
                  <a:srgbClr val="333333"/>
                </a:solidFill>
                <a:latin typeface="+mn-lt"/>
              </a:rPr>
              <a:t>						- Educación general básica +5 a 14. Reciben desayuno (solo zona rural) y refrigerio (solo zona 						  urbana)</a:t>
            </a:r>
            <a:endParaRPr lang="es-EC" sz="1200" b="0" i="0" u="none" strike="noStrike" dirty="0" smtClean="0">
              <a:solidFill>
                <a:srgbClr val="333333"/>
              </a:solidFill>
              <a:latin typeface="+mn-lt"/>
            </a:endParaRP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581141-D775-459C-B6E8-D690B9BFF5D8}" type="slidenum">
              <a:rPr lang="es-ES_tradnl" smtClean="0"/>
              <a:pPr>
                <a:defRPr/>
              </a:pPr>
              <a:t>20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20892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0" i="0" u="none" strike="noStrike" dirty="0" smtClean="0">
                <a:solidFill>
                  <a:srgbClr val="000000"/>
                </a:solidFill>
                <a:latin typeface="+mn-lt"/>
              </a:rPr>
              <a:t>Objetivo 2: Auspiciar la igualdad, la cohesión, la inclusión y la equidad social y territorial, en la diversidad</a:t>
            </a:r>
            <a:br>
              <a:rPr lang="es-EC" sz="1200" b="0" i="0" u="none" strike="noStrike" dirty="0" smtClean="0">
                <a:solidFill>
                  <a:srgbClr val="000000"/>
                </a:solidFill>
                <a:latin typeface="+mn-lt"/>
              </a:rPr>
            </a:br>
            <a:r>
              <a:rPr lang="es-EC" sz="1200" b="0" i="0" u="none" strike="noStrike" dirty="0" smtClean="0">
                <a:solidFill>
                  <a:srgbClr val="000000"/>
                </a:solidFill>
                <a:latin typeface="+mn-lt"/>
              </a:rPr>
              <a:t>Objetivo 4: Fortalecer las capacidades y potencialidades de la ciudadanía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581141-D775-459C-B6E8-D690B9BFF5D8}" type="slidenum">
              <a:rPr lang="es-ES_tradnl" smtClean="0"/>
              <a:pPr>
                <a:defRPr/>
              </a:pPr>
              <a:t>21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56042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 userDrawn="1"/>
        </p:nvSpPr>
        <p:spPr bwMode="auto">
          <a:xfrm>
            <a:off x="723900" y="7938"/>
            <a:ext cx="6729413" cy="554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es-MX" sz="1500" b="1" dirty="0" smtClean="0">
                <a:solidFill>
                  <a:schemeClr val="tx2"/>
                </a:solidFill>
                <a:latin typeface="Calibri" pitchFamily="34" charset="0"/>
              </a:rPr>
              <a:t>Objetivo 5:Construir espacios de encuentro común y fortalecer la identidad nacional, las identidades diversas, la plurinacionalidad y la interculturalidad</a:t>
            </a:r>
            <a:endParaRPr lang="es-ES" sz="1500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3" name="Conector recto 3"/>
          <p:cNvCxnSpPr/>
          <p:nvPr userDrawn="1"/>
        </p:nvCxnSpPr>
        <p:spPr>
          <a:xfrm>
            <a:off x="701675" y="612775"/>
            <a:ext cx="65214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jmorales\AppData\Local\Temp\Rar$DIa0.151\5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7207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4763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Fuente:</a:t>
            </a:r>
          </a:p>
        </p:txBody>
      </p:sp>
      <p:sp>
        <p:nvSpPr>
          <p:cNvPr id="6" name="Marcador de número de diapositiva 4"/>
          <p:cNvSpPr>
            <a:spLocks noGrp="1"/>
          </p:cNvSpPr>
          <p:nvPr>
            <p:ph type="sldNum" sz="quarter" idx="11"/>
          </p:nvPr>
        </p:nvSpPr>
        <p:spPr>
          <a:xfrm>
            <a:off x="8632825" y="6492875"/>
            <a:ext cx="5016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7462B-28C8-4E94-AA72-9E53BCA31C8F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 userDrawn="1"/>
        </p:nvSpPr>
        <p:spPr bwMode="auto">
          <a:xfrm>
            <a:off x="722313" y="-3175"/>
            <a:ext cx="6731000" cy="6477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es-MX" b="1" smtClean="0">
                <a:solidFill>
                  <a:schemeClr val="tx2"/>
                </a:solidFill>
                <a:latin typeface="Calibri" pitchFamily="34" charset="0"/>
              </a:rPr>
              <a:t>Objetivo 6: </a:t>
            </a:r>
            <a:r>
              <a:rPr lang="es-EC" b="1" smtClean="0">
                <a:solidFill>
                  <a:schemeClr val="tx2"/>
                </a:solidFill>
                <a:latin typeface="Calibri" pitchFamily="34" charset="0"/>
              </a:rPr>
              <a:t>Consolidar la transformación de la justicia y fortalecer la seguridad integral, en estricto respeto a los derechos humanos</a:t>
            </a:r>
            <a:endParaRPr lang="es-ES" b="1" smtClean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3" name="Conector recto 3"/>
          <p:cNvCxnSpPr/>
          <p:nvPr userDrawn="1"/>
        </p:nvCxnSpPr>
        <p:spPr>
          <a:xfrm>
            <a:off x="681038" y="612775"/>
            <a:ext cx="651986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jmorales\AppData\Local\Temp\Rar$DIa0.695\6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7207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4763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Fuente:</a:t>
            </a:r>
          </a:p>
        </p:txBody>
      </p:sp>
      <p:sp>
        <p:nvSpPr>
          <p:cNvPr id="6" name="Marcador de número de diapositiva 4"/>
          <p:cNvSpPr>
            <a:spLocks noGrp="1"/>
          </p:cNvSpPr>
          <p:nvPr>
            <p:ph type="sldNum" sz="quarter" idx="11"/>
          </p:nvPr>
        </p:nvSpPr>
        <p:spPr>
          <a:xfrm>
            <a:off x="8632825" y="6492875"/>
            <a:ext cx="5016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0EF2E-BC0C-4119-B50E-D4F2C31D02C5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 userDrawn="1"/>
        </p:nvSpPr>
        <p:spPr bwMode="auto">
          <a:xfrm>
            <a:off x="725488" y="9525"/>
            <a:ext cx="6729412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es-MX" b="1" smtClean="0">
                <a:solidFill>
                  <a:schemeClr val="tx2"/>
                </a:solidFill>
                <a:latin typeface="Calibri" pitchFamily="34" charset="0"/>
              </a:rPr>
              <a:t>Objetivo 7. Garantizar los derechos de la naturaleza y promover </a:t>
            </a:r>
          </a:p>
          <a:p>
            <a:pPr algn="just" eaLnBrk="1" hangingPunct="1">
              <a:defRPr/>
            </a:pPr>
            <a:r>
              <a:rPr lang="es-MX" b="1" smtClean="0">
                <a:solidFill>
                  <a:schemeClr val="tx2"/>
                </a:solidFill>
                <a:latin typeface="Calibri" pitchFamily="34" charset="0"/>
              </a:rPr>
              <a:t>la sostenibilidad ambiental territorial y global</a:t>
            </a:r>
            <a:endParaRPr lang="es-ES" b="1" smtClean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3" name="Conector recto 3"/>
          <p:cNvCxnSpPr/>
          <p:nvPr userDrawn="1"/>
        </p:nvCxnSpPr>
        <p:spPr>
          <a:xfrm>
            <a:off x="725488" y="612775"/>
            <a:ext cx="651986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jmorales\AppData\Local\Temp\Rar$DIa0.117\7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7207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4763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Fuente:</a:t>
            </a:r>
          </a:p>
        </p:txBody>
      </p:sp>
      <p:sp>
        <p:nvSpPr>
          <p:cNvPr id="6" name="Marcador de número de diapositiva 4"/>
          <p:cNvSpPr>
            <a:spLocks noGrp="1"/>
          </p:cNvSpPr>
          <p:nvPr>
            <p:ph type="sldNum" sz="quarter" idx="11"/>
          </p:nvPr>
        </p:nvSpPr>
        <p:spPr>
          <a:xfrm>
            <a:off x="8632825" y="6492875"/>
            <a:ext cx="5016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92EF5-BA32-45C4-84DE-A62A6268661A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540000"/>
            <a:ext cx="98425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7"/>
          <p:cNvSpPr txBox="1">
            <a:spLocks noChangeArrowheads="1"/>
          </p:cNvSpPr>
          <p:nvPr userDrawn="1"/>
        </p:nvSpPr>
        <p:spPr bwMode="auto">
          <a:xfrm>
            <a:off x="6227763" y="2468563"/>
            <a:ext cx="985837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s-MX" sz="2400" b="1" smtClean="0">
                <a:solidFill>
                  <a:srgbClr val="7F7F7F"/>
                </a:solidFill>
                <a:latin typeface="Calibri" pitchFamily="34" charset="0"/>
              </a:rPr>
              <a:t>Metas</a:t>
            </a:r>
          </a:p>
        </p:txBody>
      </p:sp>
      <p:sp>
        <p:nvSpPr>
          <p:cNvPr id="4" name="CuadroTexto 6"/>
          <p:cNvSpPr txBox="1">
            <a:spLocks noChangeArrowheads="1"/>
          </p:cNvSpPr>
          <p:nvPr userDrawn="1"/>
        </p:nvSpPr>
        <p:spPr bwMode="auto">
          <a:xfrm>
            <a:off x="6227763" y="2851150"/>
            <a:ext cx="2160587" cy="5857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ES_tradnl" sz="1600" smtClean="0">
                <a:solidFill>
                  <a:srgbClr val="595959"/>
                </a:solidFill>
                <a:latin typeface="Calibri" pitchFamily="34" charset="0"/>
              </a:rPr>
              <a:t>Transformación económica y productiva</a:t>
            </a:r>
          </a:p>
        </p:txBody>
      </p:sp>
      <p:sp>
        <p:nvSpPr>
          <p:cNvPr id="5" name="CuadroTexto 2"/>
          <p:cNvSpPr txBox="1">
            <a:spLocks noChangeArrowheads="1"/>
          </p:cNvSpPr>
          <p:nvPr userDrawn="1"/>
        </p:nvSpPr>
        <p:spPr bwMode="auto">
          <a:xfrm>
            <a:off x="2428875" y="2720975"/>
            <a:ext cx="3582988" cy="5238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s-MX" sz="2800" b="1" smtClean="0">
                <a:solidFill>
                  <a:srgbClr val="31859C"/>
                </a:solidFill>
                <a:latin typeface="Calibri" pitchFamily="34" charset="0"/>
              </a:rPr>
              <a:t>Plan para el Buen Vivir</a:t>
            </a:r>
          </a:p>
        </p:txBody>
      </p:sp>
      <p:sp>
        <p:nvSpPr>
          <p:cNvPr id="6" name="Rectángulo 16"/>
          <p:cNvSpPr/>
          <p:nvPr userDrawn="1"/>
        </p:nvSpPr>
        <p:spPr>
          <a:xfrm>
            <a:off x="2335213" y="2817813"/>
            <a:ext cx="179387" cy="6175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solidFill>
                  <a:prstClr val="white"/>
                </a:solidFill>
              </a:rPr>
              <a:t>1</a:t>
            </a:r>
          </a:p>
        </p:txBody>
      </p:sp>
      <p:cxnSp>
        <p:nvCxnSpPr>
          <p:cNvPr id="7" name="Conector recto 3"/>
          <p:cNvCxnSpPr/>
          <p:nvPr userDrawn="1"/>
        </p:nvCxnSpPr>
        <p:spPr>
          <a:xfrm>
            <a:off x="2414588" y="3668713"/>
            <a:ext cx="672941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01F3F-54B8-4048-886E-3CD754B5D04C}" type="datetime1">
              <a:rPr lang="en-US"/>
              <a:pPr>
                <a:defRPr/>
              </a:pPr>
              <a:t>3/9/2015</a:t>
            </a:fld>
            <a:endParaRPr lang="es-ES_tradnl" dirty="0"/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D690-8572-43ED-B00F-926F4B68B9EE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 userDrawn="1"/>
        </p:nvSpPr>
        <p:spPr bwMode="auto">
          <a:xfrm>
            <a:off x="725488" y="0"/>
            <a:ext cx="6729412" cy="6477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es-MX" b="1" smtClean="0">
                <a:solidFill>
                  <a:schemeClr val="tx2"/>
                </a:solidFill>
                <a:latin typeface="Calibri" pitchFamily="34" charset="0"/>
              </a:rPr>
              <a:t>Objetivo 8: Consolidar el sistema económico social y solidario, </a:t>
            </a:r>
          </a:p>
          <a:p>
            <a:pPr algn="just" eaLnBrk="1" hangingPunct="1">
              <a:defRPr/>
            </a:pPr>
            <a:r>
              <a:rPr lang="es-MX" b="1" smtClean="0">
                <a:solidFill>
                  <a:schemeClr val="tx2"/>
                </a:solidFill>
                <a:latin typeface="Calibri" pitchFamily="34" charset="0"/>
              </a:rPr>
              <a:t>de forma sostenible</a:t>
            </a:r>
            <a:endParaRPr lang="es-ES" b="1" smtClean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3" name="Conector recto 3"/>
          <p:cNvCxnSpPr/>
          <p:nvPr userDrawn="1"/>
        </p:nvCxnSpPr>
        <p:spPr>
          <a:xfrm>
            <a:off x="725488" y="612775"/>
            <a:ext cx="651986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jmorales\AppData\Local\Temp\Rar$DIa0.091\8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3" y="7938"/>
            <a:ext cx="7207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4763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Fuente:</a:t>
            </a:r>
          </a:p>
        </p:txBody>
      </p:sp>
      <p:sp>
        <p:nvSpPr>
          <p:cNvPr id="6" name="Marcador de número de diapositiva 4"/>
          <p:cNvSpPr>
            <a:spLocks noGrp="1"/>
          </p:cNvSpPr>
          <p:nvPr>
            <p:ph type="sldNum" sz="quarter" idx="11"/>
          </p:nvPr>
        </p:nvSpPr>
        <p:spPr>
          <a:xfrm>
            <a:off x="8642350" y="6492875"/>
            <a:ext cx="5016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E1B24-494B-434E-840B-1947CA924A79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 userDrawn="1"/>
        </p:nvSpPr>
        <p:spPr bwMode="auto">
          <a:xfrm>
            <a:off x="725488" y="200025"/>
            <a:ext cx="6729412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MX" sz="2000" b="1" smtClean="0">
                <a:solidFill>
                  <a:schemeClr val="tx2"/>
                </a:solidFill>
                <a:latin typeface="Calibri" pitchFamily="34" charset="0"/>
              </a:rPr>
              <a:t>Objetivo 9: Garantizar el trabajo digno en todas sus formas</a:t>
            </a:r>
            <a:endParaRPr lang="es-ES" sz="2000" b="1" smtClean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3" name="Conector recto 3"/>
          <p:cNvCxnSpPr/>
          <p:nvPr userDrawn="1"/>
        </p:nvCxnSpPr>
        <p:spPr>
          <a:xfrm>
            <a:off x="725488" y="612775"/>
            <a:ext cx="651986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12" descr="C:\Users\jmorales\AppData\Local\Temp\Rar$DIa0.049\9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7207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4763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Fuente:</a:t>
            </a:r>
          </a:p>
        </p:txBody>
      </p:sp>
      <p:sp>
        <p:nvSpPr>
          <p:cNvPr id="6" name="Marcador de número de diapositiva 4"/>
          <p:cNvSpPr>
            <a:spLocks noGrp="1"/>
          </p:cNvSpPr>
          <p:nvPr>
            <p:ph type="sldNum" sz="quarter" idx="11"/>
          </p:nvPr>
        </p:nvSpPr>
        <p:spPr>
          <a:xfrm>
            <a:off x="8642350" y="6492875"/>
            <a:ext cx="5016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1A3F0-9CF5-4D56-9F92-CD47F52AA552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 userDrawn="1"/>
        </p:nvSpPr>
        <p:spPr bwMode="auto">
          <a:xfrm>
            <a:off x="725488" y="220663"/>
            <a:ext cx="6826250" cy="3857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MX" sz="1900" b="1" smtClean="0">
                <a:solidFill>
                  <a:schemeClr val="tx2"/>
                </a:solidFill>
                <a:latin typeface="Calibri" pitchFamily="34" charset="0"/>
              </a:rPr>
              <a:t>Objetivo 10: Impulsar la transformación de la matriz productiva</a:t>
            </a:r>
            <a:endParaRPr lang="es-ES" sz="1900" b="1" smtClean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3" name="Conector recto 3"/>
          <p:cNvCxnSpPr/>
          <p:nvPr userDrawn="1"/>
        </p:nvCxnSpPr>
        <p:spPr>
          <a:xfrm>
            <a:off x="692150" y="612775"/>
            <a:ext cx="65214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jmorales\AppData\Local\Temp\Rar$DIa0.367\10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7207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4763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Fuente:</a:t>
            </a:r>
          </a:p>
        </p:txBody>
      </p:sp>
      <p:sp>
        <p:nvSpPr>
          <p:cNvPr id="6" name="Marcador de número de diapositiva 4"/>
          <p:cNvSpPr>
            <a:spLocks noGrp="1"/>
          </p:cNvSpPr>
          <p:nvPr>
            <p:ph type="sldNum" sz="quarter" idx="11"/>
          </p:nvPr>
        </p:nvSpPr>
        <p:spPr>
          <a:xfrm>
            <a:off x="8642350" y="6492875"/>
            <a:ext cx="5016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38BEE-2519-4D8D-8303-EB6D347459A2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 userDrawn="1"/>
        </p:nvSpPr>
        <p:spPr bwMode="auto">
          <a:xfrm>
            <a:off x="725488" y="0"/>
            <a:ext cx="6729412" cy="6477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es-EC" b="1" smtClean="0">
                <a:solidFill>
                  <a:schemeClr val="tx2"/>
                </a:solidFill>
                <a:latin typeface="Calibri" pitchFamily="34" charset="0"/>
              </a:rPr>
              <a:t>Objetivo 11: Asegurar la soberanía y eficiencia de los </a:t>
            </a:r>
          </a:p>
          <a:p>
            <a:pPr algn="just" eaLnBrk="1" hangingPunct="1">
              <a:defRPr/>
            </a:pPr>
            <a:r>
              <a:rPr lang="es-EC" b="1" smtClean="0">
                <a:solidFill>
                  <a:schemeClr val="tx2"/>
                </a:solidFill>
                <a:latin typeface="Calibri" pitchFamily="34" charset="0"/>
              </a:rPr>
              <a:t>sectores estratégicos para la transformación industrial y tecnológica</a:t>
            </a:r>
            <a:endParaRPr lang="es-ES" b="1" smtClean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3" name="Conector recto 3"/>
          <p:cNvCxnSpPr/>
          <p:nvPr userDrawn="1"/>
        </p:nvCxnSpPr>
        <p:spPr>
          <a:xfrm>
            <a:off x="714375" y="604838"/>
            <a:ext cx="65198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jmorales\AppData\Local\Temp\Rar$DIa0.081\11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7207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4763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Fuente:</a:t>
            </a:r>
          </a:p>
        </p:txBody>
      </p:sp>
      <p:sp>
        <p:nvSpPr>
          <p:cNvPr id="6" name="Marcador de número de diapositiva 4"/>
          <p:cNvSpPr>
            <a:spLocks noGrp="1"/>
          </p:cNvSpPr>
          <p:nvPr>
            <p:ph type="sldNum" sz="quarter" idx="11"/>
          </p:nvPr>
        </p:nvSpPr>
        <p:spPr>
          <a:xfrm>
            <a:off x="8642350" y="6492875"/>
            <a:ext cx="5016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10433-0924-4696-92F4-3E3220EE695C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 userDrawn="1"/>
        </p:nvSpPr>
        <p:spPr bwMode="auto">
          <a:xfrm>
            <a:off x="720725" y="0"/>
            <a:ext cx="6729413" cy="6477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defTabSz="914400" eaLnBrk="1" hangingPunct="1">
              <a:defRPr/>
            </a:pPr>
            <a:r>
              <a:rPr lang="es-MX" b="1" smtClean="0">
                <a:solidFill>
                  <a:schemeClr val="tx2"/>
                </a:solidFill>
                <a:latin typeface="Calibri" pitchFamily="34" charset="0"/>
              </a:rPr>
              <a:t>Objetivo 12: Garantizar la soberanía y la paz, profundizar la inserción estratégica en el mundo y la integración latinoamericana </a:t>
            </a:r>
            <a:endParaRPr lang="es-ES" b="1" smtClean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3" name="Conector recto 3"/>
          <p:cNvCxnSpPr/>
          <p:nvPr userDrawn="1"/>
        </p:nvCxnSpPr>
        <p:spPr>
          <a:xfrm>
            <a:off x="698500" y="615950"/>
            <a:ext cx="65214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jmorales\AppData\Local\Temp\Rar$DIa0.963\12.png"/>
          <p:cNvPicPr>
            <a:picLocks noChangeAspect="1" noChangeArrowheads="1"/>
          </p:cNvPicPr>
          <p:nvPr userDrawn="1"/>
        </p:nvPicPr>
        <p:blipFill>
          <a:blip r:embed="rId2"/>
          <a:srcRect l="6313" t="29527"/>
          <a:stretch>
            <a:fillRect/>
          </a:stretch>
        </p:blipFill>
        <p:spPr bwMode="auto">
          <a:xfrm>
            <a:off x="0" y="0"/>
            <a:ext cx="7207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4763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Fuente:</a:t>
            </a:r>
          </a:p>
        </p:txBody>
      </p:sp>
      <p:sp>
        <p:nvSpPr>
          <p:cNvPr id="6" name="Marcador de número de diapositiva 4"/>
          <p:cNvSpPr>
            <a:spLocks noGrp="1"/>
          </p:cNvSpPr>
          <p:nvPr>
            <p:ph type="sldNum" sz="quarter" idx="11"/>
          </p:nvPr>
        </p:nvSpPr>
        <p:spPr>
          <a:xfrm>
            <a:off x="8642350" y="6492875"/>
            <a:ext cx="5016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A1E63-7AAF-4CC0-8929-6564CD1CB58D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2E846A-1AA0-43C9-BF67-C4359C2EBA3E}" type="datetime1">
              <a:rPr lang="en-US" smtClean="0"/>
              <a:pPr>
                <a:defRPr/>
              </a:pPr>
              <a:t>3/9/2015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18B33-43A7-4AF9-A2C3-16AFAD9DE90B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1886662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3"/>
          <p:cNvCxnSpPr/>
          <p:nvPr userDrawn="1"/>
        </p:nvCxnSpPr>
        <p:spPr>
          <a:xfrm>
            <a:off x="0" y="612775"/>
            <a:ext cx="65198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D33C-A3AD-4A87-9486-04C1D4635859}" type="datetimeFigureOut">
              <a:rPr lang="es-EC" smtClean="0"/>
              <a:pPr/>
              <a:t>09/03/2015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6894-A89A-4541-A3F9-C3024609B16D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908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3"/>
          <p:cNvCxnSpPr/>
          <p:nvPr userDrawn="1"/>
        </p:nvCxnSpPr>
        <p:spPr>
          <a:xfrm>
            <a:off x="2414588" y="3668713"/>
            <a:ext cx="672941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540000"/>
            <a:ext cx="98425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7"/>
          <p:cNvSpPr txBox="1">
            <a:spLocks noChangeArrowheads="1"/>
          </p:cNvSpPr>
          <p:nvPr userDrawn="1"/>
        </p:nvSpPr>
        <p:spPr bwMode="auto">
          <a:xfrm>
            <a:off x="6227763" y="2468563"/>
            <a:ext cx="985837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s-MX" sz="2400" b="1" smtClean="0">
                <a:solidFill>
                  <a:srgbClr val="7F7F7F"/>
                </a:solidFill>
                <a:latin typeface="Calibri" pitchFamily="34" charset="0"/>
              </a:rPr>
              <a:t>Metas</a:t>
            </a:r>
          </a:p>
        </p:txBody>
      </p:sp>
      <p:sp>
        <p:nvSpPr>
          <p:cNvPr id="5" name="CuadroTexto 6"/>
          <p:cNvSpPr txBox="1">
            <a:spLocks noChangeArrowheads="1"/>
          </p:cNvSpPr>
          <p:nvPr userDrawn="1"/>
        </p:nvSpPr>
        <p:spPr bwMode="auto">
          <a:xfrm>
            <a:off x="6227763" y="2851150"/>
            <a:ext cx="2160587" cy="5857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ES_tradnl" sz="1600" smtClean="0">
                <a:solidFill>
                  <a:srgbClr val="595959"/>
                </a:solidFill>
                <a:latin typeface="Calibri" pitchFamily="34" charset="0"/>
              </a:rPr>
              <a:t>Poder popular</a:t>
            </a:r>
          </a:p>
          <a:p>
            <a:pPr eaLnBrk="1" hangingPunct="1">
              <a:defRPr/>
            </a:pPr>
            <a:r>
              <a:rPr lang="es-ES_tradnl" sz="1600" smtClean="0">
                <a:solidFill>
                  <a:srgbClr val="595959"/>
                </a:solidFill>
                <a:latin typeface="Calibri" pitchFamily="34" charset="0"/>
              </a:rPr>
              <a:t> y Estado</a:t>
            </a:r>
          </a:p>
        </p:txBody>
      </p:sp>
      <p:sp>
        <p:nvSpPr>
          <p:cNvPr id="6" name="CuadroTexto 2"/>
          <p:cNvSpPr txBox="1">
            <a:spLocks noChangeArrowheads="1"/>
          </p:cNvSpPr>
          <p:nvPr userDrawn="1"/>
        </p:nvSpPr>
        <p:spPr bwMode="auto">
          <a:xfrm>
            <a:off x="2428875" y="2720975"/>
            <a:ext cx="3582988" cy="5238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s-MX" sz="2800" b="1" smtClean="0">
                <a:solidFill>
                  <a:srgbClr val="31859C"/>
                </a:solidFill>
                <a:latin typeface="Calibri" pitchFamily="34" charset="0"/>
              </a:rPr>
              <a:t>Plan para el Buen Vivir</a:t>
            </a:r>
          </a:p>
        </p:txBody>
      </p:sp>
      <p:sp>
        <p:nvSpPr>
          <p:cNvPr id="7" name="Rectángulo 16"/>
          <p:cNvSpPr/>
          <p:nvPr userDrawn="1"/>
        </p:nvSpPr>
        <p:spPr>
          <a:xfrm>
            <a:off x="2335213" y="2817813"/>
            <a:ext cx="179387" cy="6175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solidFill>
                  <a:prstClr val="white"/>
                </a:solidFill>
              </a:rPr>
              <a:t>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3"/>
          <p:cNvCxnSpPr/>
          <p:nvPr userDrawn="1"/>
        </p:nvCxnSpPr>
        <p:spPr>
          <a:xfrm>
            <a:off x="2414588" y="3668713"/>
            <a:ext cx="672941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540000"/>
            <a:ext cx="98425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7"/>
          <p:cNvSpPr txBox="1">
            <a:spLocks noChangeArrowheads="1"/>
          </p:cNvSpPr>
          <p:nvPr userDrawn="1"/>
        </p:nvSpPr>
        <p:spPr bwMode="auto">
          <a:xfrm>
            <a:off x="6227763" y="2468563"/>
            <a:ext cx="985837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s-MX" sz="2400" b="1" smtClean="0">
                <a:solidFill>
                  <a:srgbClr val="7F7F7F"/>
                </a:solidFill>
                <a:latin typeface="Calibri" pitchFamily="34" charset="0"/>
              </a:rPr>
              <a:t>Metas</a:t>
            </a:r>
          </a:p>
        </p:txBody>
      </p:sp>
      <p:sp>
        <p:nvSpPr>
          <p:cNvPr id="5" name="CuadroTexto 6"/>
          <p:cNvSpPr txBox="1">
            <a:spLocks noChangeArrowheads="1"/>
          </p:cNvSpPr>
          <p:nvPr userDrawn="1"/>
        </p:nvSpPr>
        <p:spPr bwMode="auto">
          <a:xfrm>
            <a:off x="6227763" y="2851150"/>
            <a:ext cx="2160587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ES_tradnl" sz="1600" smtClean="0">
                <a:solidFill>
                  <a:srgbClr val="595959"/>
                </a:solidFill>
                <a:latin typeface="Calibri" pitchFamily="34" charset="0"/>
              </a:rPr>
              <a:t>Derechos y libertades para el Buen Vivir</a:t>
            </a:r>
          </a:p>
        </p:txBody>
      </p:sp>
      <p:sp>
        <p:nvSpPr>
          <p:cNvPr id="6" name="CuadroTexto 2"/>
          <p:cNvSpPr txBox="1">
            <a:spLocks noChangeArrowheads="1"/>
          </p:cNvSpPr>
          <p:nvPr userDrawn="1"/>
        </p:nvSpPr>
        <p:spPr bwMode="auto">
          <a:xfrm>
            <a:off x="2428875" y="2720975"/>
            <a:ext cx="3582988" cy="5238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s-MX" sz="2800" b="1" smtClean="0">
                <a:solidFill>
                  <a:srgbClr val="31859C"/>
                </a:solidFill>
                <a:latin typeface="Calibri" pitchFamily="34" charset="0"/>
              </a:rPr>
              <a:t>Plan para el Buen Vivir</a:t>
            </a:r>
          </a:p>
        </p:txBody>
      </p:sp>
      <p:sp>
        <p:nvSpPr>
          <p:cNvPr id="7" name="Rectángulo 16"/>
          <p:cNvSpPr/>
          <p:nvPr userDrawn="1"/>
        </p:nvSpPr>
        <p:spPr>
          <a:xfrm>
            <a:off x="2335213" y="2817813"/>
            <a:ext cx="179387" cy="6175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solidFill>
                  <a:prstClr val="white"/>
                </a:solidFill>
              </a:rPr>
              <a:t>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3"/>
          <p:cNvCxnSpPr/>
          <p:nvPr userDrawn="1"/>
        </p:nvCxnSpPr>
        <p:spPr>
          <a:xfrm>
            <a:off x="638175" y="612775"/>
            <a:ext cx="65198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2 CuadroTexto"/>
          <p:cNvSpPr txBox="1">
            <a:spLocks noChangeArrowheads="1"/>
          </p:cNvSpPr>
          <p:nvPr userDrawn="1"/>
        </p:nvSpPr>
        <p:spPr bwMode="auto">
          <a:xfrm>
            <a:off x="762000" y="-3175"/>
            <a:ext cx="6729413" cy="6477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EC" b="1" smtClean="0">
                <a:solidFill>
                  <a:schemeClr val="tx2"/>
                </a:solidFill>
                <a:latin typeface="Calibri" pitchFamily="34" charset="0"/>
              </a:rPr>
              <a:t>Objetivo 1: Consolidar el Estado democrático y la construcción del poder popular</a:t>
            </a:r>
            <a:endParaRPr lang="es-ES" b="1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" name="Picture 12" descr="C:\Users\jmorales\AppData\Local\Temp\Rar$DIa0.538\1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7207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540000"/>
            <a:ext cx="98425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7"/>
          <p:cNvSpPr txBox="1">
            <a:spLocks noChangeArrowheads="1"/>
          </p:cNvSpPr>
          <p:nvPr userDrawn="1"/>
        </p:nvSpPr>
        <p:spPr bwMode="auto">
          <a:xfrm>
            <a:off x="6227763" y="2468563"/>
            <a:ext cx="985837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s-MX" sz="2400" b="1" smtClean="0">
                <a:solidFill>
                  <a:srgbClr val="7F7F7F"/>
                </a:solidFill>
                <a:latin typeface="Calibri" pitchFamily="34" charset="0"/>
              </a:rPr>
              <a:t>Metas</a:t>
            </a:r>
          </a:p>
        </p:txBody>
      </p:sp>
      <p:sp>
        <p:nvSpPr>
          <p:cNvPr id="4" name="CuadroTexto 6"/>
          <p:cNvSpPr txBox="1">
            <a:spLocks noChangeArrowheads="1"/>
          </p:cNvSpPr>
          <p:nvPr userDrawn="1"/>
        </p:nvSpPr>
        <p:spPr bwMode="auto">
          <a:xfrm>
            <a:off x="6227763" y="2851150"/>
            <a:ext cx="2160587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ES" sz="1600" smtClean="0">
                <a:solidFill>
                  <a:srgbClr val="595959"/>
                </a:solidFill>
                <a:latin typeface="Calibri" pitchFamily="34" charset="0"/>
              </a:rPr>
              <a:t>Resumen de cumplimiento</a:t>
            </a:r>
          </a:p>
        </p:txBody>
      </p:sp>
      <p:sp>
        <p:nvSpPr>
          <p:cNvPr id="5" name="CuadroTexto 2"/>
          <p:cNvSpPr txBox="1">
            <a:spLocks noChangeArrowheads="1"/>
          </p:cNvSpPr>
          <p:nvPr userDrawn="1"/>
        </p:nvSpPr>
        <p:spPr bwMode="auto">
          <a:xfrm>
            <a:off x="2428875" y="2720975"/>
            <a:ext cx="3582988" cy="5238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s-MX" sz="2800" b="1" smtClean="0">
                <a:solidFill>
                  <a:srgbClr val="31859C"/>
                </a:solidFill>
                <a:latin typeface="Calibri" pitchFamily="34" charset="0"/>
              </a:rPr>
              <a:t>Plan para el Buen Vivir</a:t>
            </a:r>
          </a:p>
        </p:txBody>
      </p:sp>
      <p:cxnSp>
        <p:nvCxnSpPr>
          <p:cNvPr id="6" name="Conector recto 3"/>
          <p:cNvCxnSpPr/>
          <p:nvPr userDrawn="1"/>
        </p:nvCxnSpPr>
        <p:spPr>
          <a:xfrm>
            <a:off x="2414588" y="3678238"/>
            <a:ext cx="672941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ángulo 16"/>
          <p:cNvSpPr/>
          <p:nvPr userDrawn="1"/>
        </p:nvSpPr>
        <p:spPr>
          <a:xfrm>
            <a:off x="2335213" y="2817813"/>
            <a:ext cx="179387" cy="6175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 b="1" dirty="0">
              <a:solidFill>
                <a:prstClr val="white"/>
              </a:solidFill>
            </a:endParaRPr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42350" y="6573838"/>
            <a:ext cx="501650" cy="2841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237B8-07FB-4594-A026-A1437038436A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 userDrawn="1"/>
        </p:nvSpPr>
        <p:spPr bwMode="auto">
          <a:xfrm>
            <a:off x="701675" y="0"/>
            <a:ext cx="6337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b="1">
                <a:solidFill>
                  <a:schemeClr val="tx2"/>
                </a:solidFill>
                <a:latin typeface="Calibri" pitchFamily="34" charset="0"/>
              </a:rPr>
              <a:t>Objetivo 2: Auspiciar la igualdad, la cohesión, la inclusión, y la equidad social y territorial, en la diversidad</a:t>
            </a:r>
            <a:endParaRPr lang="es-ES" b="1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3" name="Picture 3" descr="C:\Users\jmorales\AppData\Local\Temp\Rar$DIa0.678\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207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ector recto 3"/>
          <p:cNvCxnSpPr/>
          <p:nvPr userDrawn="1"/>
        </p:nvCxnSpPr>
        <p:spPr>
          <a:xfrm>
            <a:off x="701675" y="612775"/>
            <a:ext cx="65214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 userDrawn="1"/>
        </p:nvSpPr>
        <p:spPr bwMode="auto">
          <a:xfrm>
            <a:off x="720725" y="157163"/>
            <a:ext cx="6729413" cy="3857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es-MX" sz="1900" b="1" smtClean="0">
                <a:solidFill>
                  <a:schemeClr val="tx2"/>
                </a:solidFill>
                <a:latin typeface="Calibri" pitchFamily="34" charset="0"/>
              </a:rPr>
              <a:t>Objetivo 3: Mejorar la calidad de vida de la población</a:t>
            </a:r>
            <a:endParaRPr lang="es-ES" sz="1900" b="1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3" name="Picture 11" descr="C:\Users\jmorales\AppData\Local\Temp\Rar$DIa0.013\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207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ector recto 3"/>
          <p:cNvCxnSpPr/>
          <p:nvPr userDrawn="1"/>
        </p:nvCxnSpPr>
        <p:spPr>
          <a:xfrm>
            <a:off x="666750" y="612775"/>
            <a:ext cx="65214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>
          <a:xfrm>
            <a:off x="8642350" y="6492875"/>
            <a:ext cx="5016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F8106-C69B-49AA-B396-C56412C1FDC2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 userDrawn="1"/>
        </p:nvSpPr>
        <p:spPr bwMode="auto">
          <a:xfrm>
            <a:off x="720725" y="-3175"/>
            <a:ext cx="6985000" cy="6477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MX" b="1" smtClean="0">
                <a:solidFill>
                  <a:schemeClr val="tx2"/>
                </a:solidFill>
                <a:latin typeface="Calibri" pitchFamily="34" charset="0"/>
              </a:rPr>
              <a:t>Objetivo 4: </a:t>
            </a:r>
            <a:r>
              <a:rPr lang="es-EC" b="1" smtClean="0">
                <a:solidFill>
                  <a:schemeClr val="tx2"/>
                </a:solidFill>
                <a:latin typeface="Calibri" pitchFamily="34" charset="0"/>
              </a:rPr>
              <a:t>Fortalecer las capacidades y potencialidades de la ciudadanía</a:t>
            </a:r>
            <a:endParaRPr lang="es-ES" b="1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3" name="Picture 11" descr="C:\Users\jmorales\AppData\Local\Temp\Rar$DIa0.070\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72072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ector recto 3"/>
          <p:cNvCxnSpPr/>
          <p:nvPr userDrawn="1"/>
        </p:nvCxnSpPr>
        <p:spPr>
          <a:xfrm>
            <a:off x="666750" y="612775"/>
            <a:ext cx="65198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>
          <a:xfrm>
            <a:off x="8642350" y="6492875"/>
            <a:ext cx="5016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136F9-9924-4B7E-BD11-F8F7B4E5E204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1">
                  <a:lumMod val="75000"/>
                </a:schemeClr>
              </a:gs>
              <a:gs pos="30000">
                <a:schemeClr val="bg1"/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027" name="Picture 5" descr="amala.png"/>
          <p:cNvPicPr>
            <a:picLocks noChangeAspect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auto">
          <a:xfrm>
            <a:off x="-957263" y="-1454150"/>
            <a:ext cx="12261851" cy="751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9572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1029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2263775"/>
            <a:ext cx="82296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937250" y="211138"/>
            <a:ext cx="804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A476E4-4CFC-4D05-8DD7-97EBB6B25FC2}" type="datetime1">
              <a:rPr lang="en-US"/>
              <a:pPr>
                <a:defRPr/>
              </a:pPr>
              <a:t>3/9/2015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38375" y="6492875"/>
            <a:ext cx="2895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pic>
        <p:nvPicPr>
          <p:cNvPr id="1032" name="Imagen 12" descr="logo color-04.png"/>
          <p:cNvPicPr>
            <a:picLocks noChangeAspect="1"/>
          </p:cNvPicPr>
          <p:nvPr userDrawn="1"/>
        </p:nvPicPr>
        <p:blipFill>
          <a:blip r:embed="rId23"/>
          <a:srcRect/>
          <a:stretch>
            <a:fillRect/>
          </a:stretch>
        </p:blipFill>
        <p:spPr bwMode="auto">
          <a:xfrm>
            <a:off x="7400925" y="74613"/>
            <a:ext cx="15875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42350" y="6492875"/>
            <a:ext cx="501650" cy="284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C025F9-AB43-44FB-B197-341CE1841B97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  <p:pic>
        <p:nvPicPr>
          <p:cNvPr id="1034" name="Imagen 6" descr="logo-color-04.png"/>
          <p:cNvPicPr>
            <a:picLocks noChangeAspect="1"/>
          </p:cNvPicPr>
          <p:nvPr userDrawn="1"/>
        </p:nvPicPr>
        <p:blipFill>
          <a:blip r:embed="rId24"/>
          <a:srcRect r="66255"/>
          <a:stretch>
            <a:fillRect/>
          </a:stretch>
        </p:blipFill>
        <p:spPr bwMode="auto">
          <a:xfrm rot="1842850">
            <a:off x="-660400" y="4386263"/>
            <a:ext cx="3084513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91" r:id="rId1"/>
    <p:sldLayoutId id="2147485392" r:id="rId2"/>
    <p:sldLayoutId id="2147485393" r:id="rId3"/>
    <p:sldLayoutId id="2147485394" r:id="rId4"/>
    <p:sldLayoutId id="2147485395" r:id="rId5"/>
    <p:sldLayoutId id="2147485396" r:id="rId6"/>
    <p:sldLayoutId id="2147485397" r:id="rId7"/>
    <p:sldLayoutId id="2147485398" r:id="rId8"/>
    <p:sldLayoutId id="2147485399" r:id="rId9"/>
    <p:sldLayoutId id="2147485400" r:id="rId10"/>
    <p:sldLayoutId id="2147485401" r:id="rId11"/>
    <p:sldLayoutId id="2147485402" r:id="rId12"/>
    <p:sldLayoutId id="2147485403" r:id="rId13"/>
    <p:sldLayoutId id="2147485404" r:id="rId14"/>
    <p:sldLayoutId id="2147485405" r:id="rId15"/>
    <p:sldLayoutId id="2147485406" r:id="rId16"/>
    <p:sldLayoutId id="2147485407" r:id="rId17"/>
    <p:sldLayoutId id="2147485408" r:id="rId18"/>
    <p:sldLayoutId id="2147485410" r:id="rId19"/>
    <p:sldLayoutId id="2147485411" r:id="rId20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4.xml"/><Relationship Id="rId7" Type="http://schemas.openxmlformats.org/officeDocument/2006/relationships/slide" Target="slide9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17.jpeg"/><Relationship Id="rId5" Type="http://schemas.openxmlformats.org/officeDocument/2006/relationships/diagramQuickStyle" Target="../diagrams/quickStyle7.xml"/><Relationship Id="rId10" Type="http://schemas.openxmlformats.org/officeDocument/2006/relationships/slide" Target="slide19.xml"/><Relationship Id="rId4" Type="http://schemas.openxmlformats.org/officeDocument/2006/relationships/diagramLayout" Target="../diagrams/layout7.xml"/><Relationship Id="rId9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jpeg"/><Relationship Id="rId5" Type="http://schemas.openxmlformats.org/officeDocument/2006/relationships/slide" Target="slide27.xml"/><Relationship Id="rId4" Type="http://schemas.openxmlformats.org/officeDocument/2006/relationships/slide" Target="slide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jpeg"/><Relationship Id="rId5" Type="http://schemas.openxmlformats.org/officeDocument/2006/relationships/slide" Target="slide24.xml"/><Relationship Id="rId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jpe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jpeg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jpeg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9932" y="4192152"/>
            <a:ext cx="771815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3200" b="1" dirty="0" smtClean="0">
                <a:solidFill>
                  <a:schemeClr val="tx2"/>
                </a:solidFill>
                <a:latin typeface="+mj-lt"/>
              </a:rPr>
              <a:t>INSTITUCIONALIZACIÓN DE LA EVALUACIÓN  CASO ECUADOR  </a:t>
            </a:r>
            <a:endParaRPr lang="es-EC" sz="3200" b="1" dirty="0">
              <a:solidFill>
                <a:schemeClr val="tx2"/>
              </a:solidFill>
              <a:latin typeface="+mj-lt"/>
            </a:endParaRPr>
          </a:p>
          <a:p>
            <a:pPr algn="ctr">
              <a:defRPr/>
            </a:pPr>
            <a:endParaRPr lang="es-EC" sz="3200" b="1" dirty="0">
              <a:solidFill>
                <a:schemeClr val="tx2"/>
              </a:solidFill>
              <a:latin typeface="+mj-lt"/>
            </a:endParaRPr>
          </a:p>
          <a:p>
            <a:pPr algn="ctr">
              <a:defRPr/>
            </a:pPr>
            <a:r>
              <a:rPr lang="es-EC" sz="3200" b="1" dirty="0" smtClean="0">
                <a:solidFill>
                  <a:schemeClr val="tx2"/>
                </a:solidFill>
                <a:latin typeface="+mj-lt"/>
              </a:rPr>
              <a:t>Marzo 2015</a:t>
            </a:r>
            <a:endParaRPr lang="es-EC" sz="32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0 Imagen" descr="logofinanz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224136" cy="5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2" descr="http://www.turismo.gob.ec/wp-content/uploads/2014/11/Ecuador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1892" y="1159014"/>
            <a:ext cx="4991100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Forma libre"/>
          <p:cNvSpPr/>
          <p:nvPr/>
        </p:nvSpPr>
        <p:spPr>
          <a:xfrm>
            <a:off x="144016" y="2429356"/>
            <a:ext cx="1932203" cy="948704"/>
          </a:xfrm>
          <a:custGeom>
            <a:avLst/>
            <a:gdLst>
              <a:gd name="connsiteX0" fmla="*/ 0 w 1932203"/>
              <a:gd name="connsiteY0" fmla="*/ 158121 h 948704"/>
              <a:gd name="connsiteX1" fmla="*/ 46313 w 1932203"/>
              <a:gd name="connsiteY1" fmla="*/ 46313 h 948704"/>
              <a:gd name="connsiteX2" fmla="*/ 158122 w 1932203"/>
              <a:gd name="connsiteY2" fmla="*/ 1 h 948704"/>
              <a:gd name="connsiteX3" fmla="*/ 1774082 w 1932203"/>
              <a:gd name="connsiteY3" fmla="*/ 0 h 948704"/>
              <a:gd name="connsiteX4" fmla="*/ 1885890 w 1932203"/>
              <a:gd name="connsiteY4" fmla="*/ 46313 h 948704"/>
              <a:gd name="connsiteX5" fmla="*/ 1932202 w 1932203"/>
              <a:gd name="connsiteY5" fmla="*/ 158122 h 948704"/>
              <a:gd name="connsiteX6" fmla="*/ 1932203 w 1932203"/>
              <a:gd name="connsiteY6" fmla="*/ 790583 h 948704"/>
              <a:gd name="connsiteX7" fmla="*/ 1885890 w 1932203"/>
              <a:gd name="connsiteY7" fmla="*/ 902391 h 948704"/>
              <a:gd name="connsiteX8" fmla="*/ 1774082 w 1932203"/>
              <a:gd name="connsiteY8" fmla="*/ 948704 h 948704"/>
              <a:gd name="connsiteX9" fmla="*/ 158121 w 1932203"/>
              <a:gd name="connsiteY9" fmla="*/ 948704 h 948704"/>
              <a:gd name="connsiteX10" fmla="*/ 46313 w 1932203"/>
              <a:gd name="connsiteY10" fmla="*/ 902391 h 948704"/>
              <a:gd name="connsiteX11" fmla="*/ 1 w 1932203"/>
              <a:gd name="connsiteY11" fmla="*/ 790582 h 948704"/>
              <a:gd name="connsiteX12" fmla="*/ 0 w 1932203"/>
              <a:gd name="connsiteY12" fmla="*/ 158121 h 94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2203" h="948704">
                <a:moveTo>
                  <a:pt x="0" y="158121"/>
                </a:moveTo>
                <a:cubicBezTo>
                  <a:pt x="0" y="116185"/>
                  <a:pt x="16659" y="75966"/>
                  <a:pt x="46313" y="46313"/>
                </a:cubicBezTo>
                <a:cubicBezTo>
                  <a:pt x="75966" y="16660"/>
                  <a:pt x="116185" y="1"/>
                  <a:pt x="158122" y="1"/>
                </a:cubicBezTo>
                <a:lnTo>
                  <a:pt x="1774082" y="0"/>
                </a:lnTo>
                <a:cubicBezTo>
                  <a:pt x="1816018" y="0"/>
                  <a:pt x="1856237" y="16659"/>
                  <a:pt x="1885890" y="46313"/>
                </a:cubicBezTo>
                <a:cubicBezTo>
                  <a:pt x="1915543" y="75966"/>
                  <a:pt x="1932202" y="116185"/>
                  <a:pt x="1932202" y="158122"/>
                </a:cubicBezTo>
                <a:cubicBezTo>
                  <a:pt x="1932202" y="368942"/>
                  <a:pt x="1932203" y="579763"/>
                  <a:pt x="1932203" y="790583"/>
                </a:cubicBezTo>
                <a:cubicBezTo>
                  <a:pt x="1932203" y="832519"/>
                  <a:pt x="1915544" y="872738"/>
                  <a:pt x="1885890" y="902391"/>
                </a:cubicBezTo>
                <a:cubicBezTo>
                  <a:pt x="1856237" y="932044"/>
                  <a:pt x="1816018" y="948704"/>
                  <a:pt x="1774082" y="948704"/>
                </a:cubicBezTo>
                <a:lnTo>
                  <a:pt x="158121" y="948704"/>
                </a:lnTo>
                <a:cubicBezTo>
                  <a:pt x="116185" y="948704"/>
                  <a:pt x="75966" y="932045"/>
                  <a:pt x="46313" y="902391"/>
                </a:cubicBezTo>
                <a:cubicBezTo>
                  <a:pt x="16660" y="872738"/>
                  <a:pt x="0" y="832519"/>
                  <a:pt x="1" y="790582"/>
                </a:cubicBezTo>
                <a:cubicBezTo>
                  <a:pt x="1" y="579762"/>
                  <a:pt x="0" y="368941"/>
                  <a:pt x="0" y="158121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321" tIns="70315" rIns="70315" bIns="7031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800" kern="1200" dirty="0" smtClean="0">
                <a:latin typeface="Calibri"/>
                <a:ea typeface="+mn-ea"/>
                <a:cs typeface="+mn-cs"/>
              </a:rPr>
              <a:t>Objetivos de política</a:t>
            </a:r>
            <a:endParaRPr lang="es-ES" sz="1800" kern="1200" dirty="0" smtClean="0">
              <a:latin typeface="Calibri"/>
              <a:ea typeface="+mn-ea"/>
              <a:cs typeface="+mn-cs"/>
            </a:endParaRPr>
          </a:p>
        </p:txBody>
      </p:sp>
      <p:sp>
        <p:nvSpPr>
          <p:cNvPr id="20" name="19 Forma libre"/>
          <p:cNvSpPr/>
          <p:nvPr/>
        </p:nvSpPr>
        <p:spPr>
          <a:xfrm>
            <a:off x="1804891" y="2516433"/>
            <a:ext cx="1932203" cy="772881"/>
          </a:xfrm>
          <a:custGeom>
            <a:avLst/>
            <a:gdLst>
              <a:gd name="connsiteX0" fmla="*/ 0 w 1932203"/>
              <a:gd name="connsiteY0" fmla="*/ 0 h 772881"/>
              <a:gd name="connsiteX1" fmla="*/ 1545763 w 1932203"/>
              <a:gd name="connsiteY1" fmla="*/ 0 h 772881"/>
              <a:gd name="connsiteX2" fmla="*/ 1932203 w 1932203"/>
              <a:gd name="connsiteY2" fmla="*/ 386441 h 772881"/>
              <a:gd name="connsiteX3" fmla="*/ 1545763 w 1932203"/>
              <a:gd name="connsiteY3" fmla="*/ 772881 h 772881"/>
              <a:gd name="connsiteX4" fmla="*/ 0 w 1932203"/>
              <a:gd name="connsiteY4" fmla="*/ 772881 h 772881"/>
              <a:gd name="connsiteX5" fmla="*/ 386441 w 1932203"/>
              <a:gd name="connsiteY5" fmla="*/ 386441 h 772881"/>
              <a:gd name="connsiteX6" fmla="*/ 0 w 1932203"/>
              <a:gd name="connsiteY6" fmla="*/ 0 h 77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2203" h="772881">
                <a:moveTo>
                  <a:pt x="0" y="0"/>
                </a:moveTo>
                <a:lnTo>
                  <a:pt x="1545763" y="0"/>
                </a:lnTo>
                <a:lnTo>
                  <a:pt x="1932203" y="386441"/>
                </a:lnTo>
                <a:lnTo>
                  <a:pt x="1545763" y="772881"/>
                </a:lnTo>
                <a:lnTo>
                  <a:pt x="0" y="772881"/>
                </a:lnTo>
                <a:lnTo>
                  <a:pt x="386441" y="38644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812566"/>
              <a:satOff val="-4220"/>
              <a:lumOff val="-686"/>
              <a:alphaOff val="0"/>
            </a:schemeClr>
          </a:fillRef>
          <a:effectRef idx="0">
            <a:schemeClr val="accent3">
              <a:hueOff val="2812566"/>
              <a:satOff val="-4220"/>
              <a:lumOff val="-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450" tIns="24003" rIns="410443" bIns="2400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kern="1200" dirty="0" smtClean="0">
                <a:latin typeface="Calibri"/>
                <a:ea typeface="+mn-ea"/>
                <a:cs typeface="+mn-cs"/>
              </a:rPr>
              <a:t>Insumos</a:t>
            </a:r>
            <a:br>
              <a:rPr lang="es-ES" sz="1800" kern="1200" dirty="0" smtClean="0">
                <a:latin typeface="Calibri"/>
                <a:ea typeface="+mn-ea"/>
                <a:cs typeface="+mn-cs"/>
              </a:rPr>
            </a:br>
            <a:r>
              <a:rPr lang="es-ES" sz="1800" kern="1200" dirty="0" smtClean="0">
                <a:latin typeface="Calibri"/>
                <a:ea typeface="+mn-ea"/>
                <a:cs typeface="+mn-cs"/>
              </a:rPr>
              <a:t>(Costos)</a:t>
            </a:r>
          </a:p>
        </p:txBody>
      </p:sp>
      <p:sp>
        <p:nvSpPr>
          <p:cNvPr id="21" name="20 Forma libre"/>
          <p:cNvSpPr/>
          <p:nvPr/>
        </p:nvSpPr>
        <p:spPr>
          <a:xfrm>
            <a:off x="3543874" y="2516433"/>
            <a:ext cx="1932203" cy="772881"/>
          </a:xfrm>
          <a:custGeom>
            <a:avLst/>
            <a:gdLst>
              <a:gd name="connsiteX0" fmla="*/ 0 w 1932203"/>
              <a:gd name="connsiteY0" fmla="*/ 0 h 772881"/>
              <a:gd name="connsiteX1" fmla="*/ 1545763 w 1932203"/>
              <a:gd name="connsiteY1" fmla="*/ 0 h 772881"/>
              <a:gd name="connsiteX2" fmla="*/ 1932203 w 1932203"/>
              <a:gd name="connsiteY2" fmla="*/ 386441 h 772881"/>
              <a:gd name="connsiteX3" fmla="*/ 1545763 w 1932203"/>
              <a:gd name="connsiteY3" fmla="*/ 772881 h 772881"/>
              <a:gd name="connsiteX4" fmla="*/ 0 w 1932203"/>
              <a:gd name="connsiteY4" fmla="*/ 772881 h 772881"/>
              <a:gd name="connsiteX5" fmla="*/ 386441 w 1932203"/>
              <a:gd name="connsiteY5" fmla="*/ 386441 h 772881"/>
              <a:gd name="connsiteX6" fmla="*/ 0 w 1932203"/>
              <a:gd name="connsiteY6" fmla="*/ 0 h 77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2203" h="772881">
                <a:moveTo>
                  <a:pt x="0" y="0"/>
                </a:moveTo>
                <a:lnTo>
                  <a:pt x="1545763" y="0"/>
                </a:lnTo>
                <a:lnTo>
                  <a:pt x="1932203" y="386441"/>
                </a:lnTo>
                <a:lnTo>
                  <a:pt x="1545763" y="772881"/>
                </a:lnTo>
                <a:lnTo>
                  <a:pt x="0" y="772881"/>
                </a:lnTo>
                <a:lnTo>
                  <a:pt x="386441" y="38644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450" tIns="24003" rIns="410443" bIns="2400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kern="1200" dirty="0" smtClean="0">
                <a:latin typeface="Calibri"/>
                <a:ea typeface="+mn-ea"/>
                <a:cs typeface="+mn-cs"/>
              </a:rPr>
              <a:t>Procesos</a:t>
            </a:r>
          </a:p>
        </p:txBody>
      </p:sp>
      <p:sp>
        <p:nvSpPr>
          <p:cNvPr id="22" name="21 Forma libre"/>
          <p:cNvSpPr/>
          <p:nvPr/>
        </p:nvSpPr>
        <p:spPr>
          <a:xfrm>
            <a:off x="5282858" y="2516433"/>
            <a:ext cx="1932203" cy="772881"/>
          </a:xfrm>
          <a:custGeom>
            <a:avLst/>
            <a:gdLst>
              <a:gd name="connsiteX0" fmla="*/ 0 w 1932203"/>
              <a:gd name="connsiteY0" fmla="*/ 0 h 772881"/>
              <a:gd name="connsiteX1" fmla="*/ 1545763 w 1932203"/>
              <a:gd name="connsiteY1" fmla="*/ 0 h 772881"/>
              <a:gd name="connsiteX2" fmla="*/ 1932203 w 1932203"/>
              <a:gd name="connsiteY2" fmla="*/ 386441 h 772881"/>
              <a:gd name="connsiteX3" fmla="*/ 1545763 w 1932203"/>
              <a:gd name="connsiteY3" fmla="*/ 772881 h 772881"/>
              <a:gd name="connsiteX4" fmla="*/ 0 w 1932203"/>
              <a:gd name="connsiteY4" fmla="*/ 772881 h 772881"/>
              <a:gd name="connsiteX5" fmla="*/ 386441 w 1932203"/>
              <a:gd name="connsiteY5" fmla="*/ 386441 h 772881"/>
              <a:gd name="connsiteX6" fmla="*/ 0 w 1932203"/>
              <a:gd name="connsiteY6" fmla="*/ 0 h 77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2203" h="772881">
                <a:moveTo>
                  <a:pt x="0" y="0"/>
                </a:moveTo>
                <a:lnTo>
                  <a:pt x="1545763" y="0"/>
                </a:lnTo>
                <a:lnTo>
                  <a:pt x="1932203" y="386441"/>
                </a:lnTo>
                <a:lnTo>
                  <a:pt x="1545763" y="772881"/>
                </a:lnTo>
                <a:lnTo>
                  <a:pt x="0" y="772881"/>
                </a:lnTo>
                <a:lnTo>
                  <a:pt x="386441" y="38644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8437698"/>
              <a:satOff val="-12660"/>
              <a:lumOff val="-2059"/>
              <a:alphaOff val="0"/>
            </a:schemeClr>
          </a:fillRef>
          <a:effectRef idx="0">
            <a:schemeClr val="accent3">
              <a:hueOff val="8437698"/>
              <a:satOff val="-12660"/>
              <a:lumOff val="-2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450" tIns="24003" rIns="410443" bIns="2400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kern="1200" smtClean="0">
                <a:latin typeface="Calibri"/>
                <a:ea typeface="+mn-ea"/>
                <a:cs typeface="+mn-cs"/>
              </a:rPr>
              <a:t>Productos</a:t>
            </a:r>
            <a:endParaRPr lang="es-ES" sz="1800" kern="1200" dirty="0" smtClean="0">
              <a:latin typeface="Calibri"/>
              <a:ea typeface="+mn-ea"/>
              <a:cs typeface="+mn-cs"/>
            </a:endParaRPr>
          </a:p>
        </p:txBody>
      </p:sp>
      <p:sp>
        <p:nvSpPr>
          <p:cNvPr id="23" name="22 Forma libre"/>
          <p:cNvSpPr/>
          <p:nvPr/>
        </p:nvSpPr>
        <p:spPr>
          <a:xfrm>
            <a:off x="7021841" y="2516433"/>
            <a:ext cx="1932203" cy="772881"/>
          </a:xfrm>
          <a:custGeom>
            <a:avLst/>
            <a:gdLst>
              <a:gd name="connsiteX0" fmla="*/ 0 w 1932203"/>
              <a:gd name="connsiteY0" fmla="*/ 0 h 772881"/>
              <a:gd name="connsiteX1" fmla="*/ 1545763 w 1932203"/>
              <a:gd name="connsiteY1" fmla="*/ 0 h 772881"/>
              <a:gd name="connsiteX2" fmla="*/ 1932203 w 1932203"/>
              <a:gd name="connsiteY2" fmla="*/ 386441 h 772881"/>
              <a:gd name="connsiteX3" fmla="*/ 1545763 w 1932203"/>
              <a:gd name="connsiteY3" fmla="*/ 772881 h 772881"/>
              <a:gd name="connsiteX4" fmla="*/ 0 w 1932203"/>
              <a:gd name="connsiteY4" fmla="*/ 772881 h 772881"/>
              <a:gd name="connsiteX5" fmla="*/ 386441 w 1932203"/>
              <a:gd name="connsiteY5" fmla="*/ 386441 h 772881"/>
              <a:gd name="connsiteX6" fmla="*/ 0 w 1932203"/>
              <a:gd name="connsiteY6" fmla="*/ 0 h 77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2203" h="772881">
                <a:moveTo>
                  <a:pt x="0" y="0"/>
                </a:moveTo>
                <a:lnTo>
                  <a:pt x="1545763" y="0"/>
                </a:lnTo>
                <a:lnTo>
                  <a:pt x="1932203" y="386441"/>
                </a:lnTo>
                <a:lnTo>
                  <a:pt x="1545763" y="772881"/>
                </a:lnTo>
                <a:lnTo>
                  <a:pt x="0" y="772881"/>
                </a:lnTo>
                <a:lnTo>
                  <a:pt x="386441" y="38644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8450" tIns="24003" rIns="410443" bIns="2400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kern="1200" smtClean="0">
                <a:latin typeface="Calibri"/>
                <a:ea typeface="+mn-ea"/>
                <a:cs typeface="+mn-cs"/>
              </a:rPr>
              <a:t>Resultados</a:t>
            </a:r>
            <a:endParaRPr lang="es-ES" sz="1800" kern="1200" dirty="0" smtClean="0">
              <a:latin typeface="Calibri"/>
              <a:ea typeface="+mn-ea"/>
              <a:cs typeface="+mn-cs"/>
            </a:endParaRPr>
          </a:p>
        </p:txBody>
      </p:sp>
      <p:sp>
        <p:nvSpPr>
          <p:cNvPr id="13" name="12 Forma libre"/>
          <p:cNvSpPr/>
          <p:nvPr/>
        </p:nvSpPr>
        <p:spPr>
          <a:xfrm>
            <a:off x="144016" y="4661604"/>
            <a:ext cx="1932203" cy="948704"/>
          </a:xfrm>
          <a:custGeom>
            <a:avLst/>
            <a:gdLst>
              <a:gd name="connsiteX0" fmla="*/ 0 w 1932203"/>
              <a:gd name="connsiteY0" fmla="*/ 158121 h 948704"/>
              <a:gd name="connsiteX1" fmla="*/ 46313 w 1932203"/>
              <a:gd name="connsiteY1" fmla="*/ 46313 h 948704"/>
              <a:gd name="connsiteX2" fmla="*/ 158122 w 1932203"/>
              <a:gd name="connsiteY2" fmla="*/ 1 h 948704"/>
              <a:gd name="connsiteX3" fmla="*/ 1774082 w 1932203"/>
              <a:gd name="connsiteY3" fmla="*/ 0 h 948704"/>
              <a:gd name="connsiteX4" fmla="*/ 1885890 w 1932203"/>
              <a:gd name="connsiteY4" fmla="*/ 46313 h 948704"/>
              <a:gd name="connsiteX5" fmla="*/ 1932202 w 1932203"/>
              <a:gd name="connsiteY5" fmla="*/ 158122 h 948704"/>
              <a:gd name="connsiteX6" fmla="*/ 1932203 w 1932203"/>
              <a:gd name="connsiteY6" fmla="*/ 790583 h 948704"/>
              <a:gd name="connsiteX7" fmla="*/ 1885890 w 1932203"/>
              <a:gd name="connsiteY7" fmla="*/ 902391 h 948704"/>
              <a:gd name="connsiteX8" fmla="*/ 1774082 w 1932203"/>
              <a:gd name="connsiteY8" fmla="*/ 948704 h 948704"/>
              <a:gd name="connsiteX9" fmla="*/ 158121 w 1932203"/>
              <a:gd name="connsiteY9" fmla="*/ 948704 h 948704"/>
              <a:gd name="connsiteX10" fmla="*/ 46313 w 1932203"/>
              <a:gd name="connsiteY10" fmla="*/ 902391 h 948704"/>
              <a:gd name="connsiteX11" fmla="*/ 1 w 1932203"/>
              <a:gd name="connsiteY11" fmla="*/ 790582 h 948704"/>
              <a:gd name="connsiteX12" fmla="*/ 0 w 1932203"/>
              <a:gd name="connsiteY12" fmla="*/ 158121 h 94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2203" h="948704">
                <a:moveTo>
                  <a:pt x="0" y="158121"/>
                </a:moveTo>
                <a:cubicBezTo>
                  <a:pt x="0" y="116185"/>
                  <a:pt x="16659" y="75966"/>
                  <a:pt x="46313" y="46313"/>
                </a:cubicBezTo>
                <a:cubicBezTo>
                  <a:pt x="75966" y="16660"/>
                  <a:pt x="116185" y="1"/>
                  <a:pt x="158122" y="1"/>
                </a:cubicBezTo>
                <a:lnTo>
                  <a:pt x="1774082" y="0"/>
                </a:lnTo>
                <a:cubicBezTo>
                  <a:pt x="1816018" y="0"/>
                  <a:pt x="1856237" y="16659"/>
                  <a:pt x="1885890" y="46313"/>
                </a:cubicBezTo>
                <a:cubicBezTo>
                  <a:pt x="1915543" y="75966"/>
                  <a:pt x="1932202" y="116185"/>
                  <a:pt x="1932202" y="158122"/>
                </a:cubicBezTo>
                <a:cubicBezTo>
                  <a:pt x="1932202" y="368942"/>
                  <a:pt x="1932203" y="579763"/>
                  <a:pt x="1932203" y="790583"/>
                </a:cubicBezTo>
                <a:cubicBezTo>
                  <a:pt x="1932203" y="832519"/>
                  <a:pt x="1915544" y="872738"/>
                  <a:pt x="1885890" y="902391"/>
                </a:cubicBezTo>
                <a:cubicBezTo>
                  <a:pt x="1856237" y="932044"/>
                  <a:pt x="1816018" y="948704"/>
                  <a:pt x="1774082" y="948704"/>
                </a:cubicBezTo>
                <a:lnTo>
                  <a:pt x="158121" y="948704"/>
                </a:lnTo>
                <a:cubicBezTo>
                  <a:pt x="116185" y="948704"/>
                  <a:pt x="75966" y="932045"/>
                  <a:pt x="46313" y="902391"/>
                </a:cubicBezTo>
                <a:cubicBezTo>
                  <a:pt x="16660" y="872738"/>
                  <a:pt x="0" y="832519"/>
                  <a:pt x="1" y="790582"/>
                </a:cubicBezTo>
                <a:cubicBezTo>
                  <a:pt x="1" y="579762"/>
                  <a:pt x="0" y="368941"/>
                  <a:pt x="0" y="158121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19" tIns="64981" rIns="64981" bIns="6498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400" kern="1200" dirty="0" smtClean="0">
                <a:latin typeface="Calibri"/>
                <a:ea typeface="+mn-ea"/>
                <a:cs typeface="+mn-cs"/>
              </a:rPr>
              <a:t>Disminuir la mortalidad infantil</a:t>
            </a:r>
            <a:endParaRPr lang="es-ES" sz="1400" kern="1200" dirty="0" smtClean="0">
              <a:latin typeface="Calibri"/>
              <a:ea typeface="+mn-ea"/>
              <a:cs typeface="+mn-cs"/>
            </a:endParaRPr>
          </a:p>
        </p:txBody>
      </p:sp>
      <p:sp>
        <p:nvSpPr>
          <p:cNvPr id="14" name="13 Forma libre"/>
          <p:cNvSpPr/>
          <p:nvPr/>
        </p:nvSpPr>
        <p:spPr>
          <a:xfrm>
            <a:off x="1804891" y="4748681"/>
            <a:ext cx="1932203" cy="772881"/>
          </a:xfrm>
          <a:custGeom>
            <a:avLst/>
            <a:gdLst>
              <a:gd name="connsiteX0" fmla="*/ 0 w 1932203"/>
              <a:gd name="connsiteY0" fmla="*/ 0 h 772881"/>
              <a:gd name="connsiteX1" fmla="*/ 1545763 w 1932203"/>
              <a:gd name="connsiteY1" fmla="*/ 0 h 772881"/>
              <a:gd name="connsiteX2" fmla="*/ 1932203 w 1932203"/>
              <a:gd name="connsiteY2" fmla="*/ 386441 h 772881"/>
              <a:gd name="connsiteX3" fmla="*/ 1545763 w 1932203"/>
              <a:gd name="connsiteY3" fmla="*/ 772881 h 772881"/>
              <a:gd name="connsiteX4" fmla="*/ 0 w 1932203"/>
              <a:gd name="connsiteY4" fmla="*/ 772881 h 772881"/>
              <a:gd name="connsiteX5" fmla="*/ 386441 w 1932203"/>
              <a:gd name="connsiteY5" fmla="*/ 386441 h 772881"/>
              <a:gd name="connsiteX6" fmla="*/ 0 w 1932203"/>
              <a:gd name="connsiteY6" fmla="*/ 0 h 77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2203" h="772881">
                <a:moveTo>
                  <a:pt x="0" y="0"/>
                </a:moveTo>
                <a:lnTo>
                  <a:pt x="1545763" y="0"/>
                </a:lnTo>
                <a:lnTo>
                  <a:pt x="1932203" y="386441"/>
                </a:lnTo>
                <a:lnTo>
                  <a:pt x="1545763" y="772881"/>
                </a:lnTo>
                <a:lnTo>
                  <a:pt x="0" y="772881"/>
                </a:lnTo>
                <a:lnTo>
                  <a:pt x="386441" y="38644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812566"/>
              <a:satOff val="-4220"/>
              <a:lumOff val="-686"/>
              <a:alphaOff val="0"/>
            </a:schemeClr>
          </a:fillRef>
          <a:effectRef idx="0">
            <a:schemeClr val="accent3">
              <a:hueOff val="2812566"/>
              <a:satOff val="-4220"/>
              <a:lumOff val="-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2448" tIns="18669" rIns="405109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 smtClean="0">
                <a:latin typeface="Calibri"/>
                <a:ea typeface="+mn-ea"/>
                <a:cs typeface="+mn-cs"/>
              </a:rPr>
              <a:t>Presupuesto, Costos de vacunas</a:t>
            </a:r>
          </a:p>
        </p:txBody>
      </p:sp>
      <p:sp>
        <p:nvSpPr>
          <p:cNvPr id="15" name="14 Forma libre"/>
          <p:cNvSpPr/>
          <p:nvPr/>
        </p:nvSpPr>
        <p:spPr>
          <a:xfrm>
            <a:off x="3543874" y="4748681"/>
            <a:ext cx="1932203" cy="772881"/>
          </a:xfrm>
          <a:custGeom>
            <a:avLst/>
            <a:gdLst>
              <a:gd name="connsiteX0" fmla="*/ 0 w 1932203"/>
              <a:gd name="connsiteY0" fmla="*/ 0 h 772881"/>
              <a:gd name="connsiteX1" fmla="*/ 1545763 w 1932203"/>
              <a:gd name="connsiteY1" fmla="*/ 0 h 772881"/>
              <a:gd name="connsiteX2" fmla="*/ 1932203 w 1932203"/>
              <a:gd name="connsiteY2" fmla="*/ 386441 h 772881"/>
              <a:gd name="connsiteX3" fmla="*/ 1545763 w 1932203"/>
              <a:gd name="connsiteY3" fmla="*/ 772881 h 772881"/>
              <a:gd name="connsiteX4" fmla="*/ 0 w 1932203"/>
              <a:gd name="connsiteY4" fmla="*/ 772881 h 772881"/>
              <a:gd name="connsiteX5" fmla="*/ 386441 w 1932203"/>
              <a:gd name="connsiteY5" fmla="*/ 386441 h 772881"/>
              <a:gd name="connsiteX6" fmla="*/ 0 w 1932203"/>
              <a:gd name="connsiteY6" fmla="*/ 0 h 77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2203" h="772881">
                <a:moveTo>
                  <a:pt x="0" y="0"/>
                </a:moveTo>
                <a:lnTo>
                  <a:pt x="1545763" y="0"/>
                </a:lnTo>
                <a:lnTo>
                  <a:pt x="1932203" y="386441"/>
                </a:lnTo>
                <a:lnTo>
                  <a:pt x="1545763" y="772881"/>
                </a:lnTo>
                <a:lnTo>
                  <a:pt x="0" y="772881"/>
                </a:lnTo>
                <a:lnTo>
                  <a:pt x="386441" y="38644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2448" tIns="18669" rIns="405109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 smtClean="0">
                <a:latin typeface="Calibri"/>
                <a:ea typeface="+mn-ea"/>
                <a:cs typeface="+mn-cs"/>
              </a:rPr>
              <a:t>Logística de compra hasta entrega</a:t>
            </a:r>
          </a:p>
        </p:txBody>
      </p:sp>
      <p:sp>
        <p:nvSpPr>
          <p:cNvPr id="16" name="15 Forma libre"/>
          <p:cNvSpPr/>
          <p:nvPr/>
        </p:nvSpPr>
        <p:spPr>
          <a:xfrm>
            <a:off x="5282858" y="4748681"/>
            <a:ext cx="1932203" cy="772881"/>
          </a:xfrm>
          <a:custGeom>
            <a:avLst/>
            <a:gdLst>
              <a:gd name="connsiteX0" fmla="*/ 0 w 1932203"/>
              <a:gd name="connsiteY0" fmla="*/ 0 h 772881"/>
              <a:gd name="connsiteX1" fmla="*/ 1545763 w 1932203"/>
              <a:gd name="connsiteY1" fmla="*/ 0 h 772881"/>
              <a:gd name="connsiteX2" fmla="*/ 1932203 w 1932203"/>
              <a:gd name="connsiteY2" fmla="*/ 386441 h 772881"/>
              <a:gd name="connsiteX3" fmla="*/ 1545763 w 1932203"/>
              <a:gd name="connsiteY3" fmla="*/ 772881 h 772881"/>
              <a:gd name="connsiteX4" fmla="*/ 0 w 1932203"/>
              <a:gd name="connsiteY4" fmla="*/ 772881 h 772881"/>
              <a:gd name="connsiteX5" fmla="*/ 386441 w 1932203"/>
              <a:gd name="connsiteY5" fmla="*/ 386441 h 772881"/>
              <a:gd name="connsiteX6" fmla="*/ 0 w 1932203"/>
              <a:gd name="connsiteY6" fmla="*/ 0 h 77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2203" h="772881">
                <a:moveTo>
                  <a:pt x="0" y="0"/>
                </a:moveTo>
                <a:lnTo>
                  <a:pt x="1545763" y="0"/>
                </a:lnTo>
                <a:lnTo>
                  <a:pt x="1932203" y="386441"/>
                </a:lnTo>
                <a:lnTo>
                  <a:pt x="1545763" y="772881"/>
                </a:lnTo>
                <a:lnTo>
                  <a:pt x="0" y="772881"/>
                </a:lnTo>
                <a:lnTo>
                  <a:pt x="386441" y="38644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8437698"/>
              <a:satOff val="-12660"/>
              <a:lumOff val="-2059"/>
              <a:alphaOff val="0"/>
            </a:schemeClr>
          </a:fillRef>
          <a:effectRef idx="0">
            <a:schemeClr val="accent3">
              <a:hueOff val="8437698"/>
              <a:satOff val="-12660"/>
              <a:lumOff val="-2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2448" tIns="18669" rIns="405109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smtClean="0">
                <a:latin typeface="Calibri"/>
                <a:ea typeface="+mn-ea"/>
                <a:cs typeface="+mn-cs"/>
              </a:rPr>
              <a:t>Niños vacunados</a:t>
            </a:r>
            <a:endParaRPr lang="es-ES" sz="1400" kern="1200" dirty="0" smtClean="0">
              <a:latin typeface="Calibri"/>
              <a:ea typeface="+mn-ea"/>
              <a:cs typeface="+mn-cs"/>
            </a:endParaRPr>
          </a:p>
        </p:txBody>
      </p:sp>
      <p:sp>
        <p:nvSpPr>
          <p:cNvPr id="17" name="16 Forma libre"/>
          <p:cNvSpPr/>
          <p:nvPr/>
        </p:nvSpPr>
        <p:spPr>
          <a:xfrm>
            <a:off x="7021841" y="4748681"/>
            <a:ext cx="1932203" cy="772881"/>
          </a:xfrm>
          <a:custGeom>
            <a:avLst/>
            <a:gdLst>
              <a:gd name="connsiteX0" fmla="*/ 0 w 1932203"/>
              <a:gd name="connsiteY0" fmla="*/ 0 h 772881"/>
              <a:gd name="connsiteX1" fmla="*/ 1545763 w 1932203"/>
              <a:gd name="connsiteY1" fmla="*/ 0 h 772881"/>
              <a:gd name="connsiteX2" fmla="*/ 1932203 w 1932203"/>
              <a:gd name="connsiteY2" fmla="*/ 386441 h 772881"/>
              <a:gd name="connsiteX3" fmla="*/ 1545763 w 1932203"/>
              <a:gd name="connsiteY3" fmla="*/ 772881 h 772881"/>
              <a:gd name="connsiteX4" fmla="*/ 0 w 1932203"/>
              <a:gd name="connsiteY4" fmla="*/ 772881 h 772881"/>
              <a:gd name="connsiteX5" fmla="*/ 386441 w 1932203"/>
              <a:gd name="connsiteY5" fmla="*/ 386441 h 772881"/>
              <a:gd name="connsiteX6" fmla="*/ 0 w 1932203"/>
              <a:gd name="connsiteY6" fmla="*/ 0 h 77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2203" h="772881">
                <a:moveTo>
                  <a:pt x="0" y="0"/>
                </a:moveTo>
                <a:lnTo>
                  <a:pt x="1545763" y="0"/>
                </a:lnTo>
                <a:lnTo>
                  <a:pt x="1932203" y="386441"/>
                </a:lnTo>
                <a:lnTo>
                  <a:pt x="1545763" y="772881"/>
                </a:lnTo>
                <a:lnTo>
                  <a:pt x="0" y="772881"/>
                </a:lnTo>
                <a:lnTo>
                  <a:pt x="386441" y="38644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2448" tIns="18669" rIns="405109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 smtClean="0">
                <a:latin typeface="Calibri"/>
                <a:ea typeface="+mn-ea"/>
                <a:cs typeface="+mn-cs"/>
              </a:rPr>
              <a:t>Reducción de enfermedades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232248" y="3717032"/>
            <a:ext cx="4392488" cy="57606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EJEMPLO</a:t>
            </a:r>
            <a:endParaRPr lang="es-MX" dirty="0"/>
          </a:p>
        </p:txBody>
      </p:sp>
      <p:sp>
        <p:nvSpPr>
          <p:cNvPr id="7" name="6 Flecha derecha"/>
          <p:cNvSpPr/>
          <p:nvPr/>
        </p:nvSpPr>
        <p:spPr>
          <a:xfrm>
            <a:off x="251520" y="1700808"/>
            <a:ext cx="8496944" cy="64807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Comité Técnico de Diseño</a:t>
            </a:r>
            <a:endParaRPr lang="es-MX" dirty="0"/>
          </a:p>
        </p:txBody>
      </p:sp>
      <p:grpSp>
        <p:nvGrpSpPr>
          <p:cNvPr id="2" name="7 Grupo"/>
          <p:cNvGrpSpPr/>
          <p:nvPr/>
        </p:nvGrpSpPr>
        <p:grpSpPr>
          <a:xfrm>
            <a:off x="1137248" y="755142"/>
            <a:ext cx="6984776" cy="576970"/>
            <a:chOff x="1747986" y="798729"/>
            <a:chExt cx="1245691" cy="1027695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9" name="8 Rectángulo redondeado"/>
            <p:cNvSpPr/>
            <p:nvPr/>
          </p:nvSpPr>
          <p:spPr>
            <a:xfrm>
              <a:off x="1747986" y="798729"/>
              <a:ext cx="1245691" cy="1027695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1778086" y="828829"/>
              <a:ext cx="1185491" cy="967495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kern="1200" dirty="0" smtClean="0"/>
                <a:t>Cadena de Valor</a:t>
              </a:r>
              <a:endParaRPr lang="es-MX" sz="2400" kern="1200" dirty="0"/>
            </a:p>
          </p:txBody>
        </p:sp>
      </p:grpSp>
      <p:sp>
        <p:nvSpPr>
          <p:cNvPr id="24" name="23 Flecha izquierda">
            <a:hlinkClick r:id="rId2" action="ppaction://hlinksldjump"/>
          </p:cNvPr>
          <p:cNvSpPr/>
          <p:nvPr/>
        </p:nvSpPr>
        <p:spPr>
          <a:xfrm>
            <a:off x="8122024" y="6373906"/>
            <a:ext cx="832019" cy="331458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Volver</a:t>
            </a:r>
            <a:endParaRPr lang="es-MX" sz="1200" dirty="0"/>
          </a:p>
        </p:txBody>
      </p:sp>
      <p:pic>
        <p:nvPicPr>
          <p:cNvPr id="18" name="0 Imagen" descr="logofinanz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224136" cy="5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44016" y="1988840"/>
          <a:ext cx="8892480" cy="1981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Flecha derecha"/>
          <p:cNvSpPr/>
          <p:nvPr/>
        </p:nvSpPr>
        <p:spPr>
          <a:xfrm>
            <a:off x="251520" y="1700808"/>
            <a:ext cx="8496944" cy="64807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Comité Técnico de Diseño</a:t>
            </a:r>
            <a:endParaRPr lang="es-MX" dirty="0"/>
          </a:p>
        </p:txBody>
      </p:sp>
      <p:grpSp>
        <p:nvGrpSpPr>
          <p:cNvPr id="2" name="7 Grupo"/>
          <p:cNvGrpSpPr/>
          <p:nvPr/>
        </p:nvGrpSpPr>
        <p:grpSpPr>
          <a:xfrm>
            <a:off x="1007604" y="918737"/>
            <a:ext cx="6984776" cy="576064"/>
            <a:chOff x="1747986" y="798729"/>
            <a:chExt cx="1245691" cy="1027695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9" name="8 Rectángulo redondeado"/>
            <p:cNvSpPr/>
            <p:nvPr/>
          </p:nvSpPr>
          <p:spPr>
            <a:xfrm>
              <a:off x="1747986" y="798729"/>
              <a:ext cx="1245691" cy="1027695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1778086" y="828829"/>
              <a:ext cx="1185491" cy="967495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kern="1200" dirty="0" smtClean="0"/>
                <a:t>Tipos de Evaluaciones por cuellos de botella</a:t>
              </a:r>
              <a:endParaRPr lang="es-MX" sz="2400" kern="1200" dirty="0"/>
            </a:p>
          </p:txBody>
        </p:sp>
      </p:grpSp>
      <p:sp>
        <p:nvSpPr>
          <p:cNvPr id="11" name="10 Cerrar llave"/>
          <p:cNvSpPr/>
          <p:nvPr/>
        </p:nvSpPr>
        <p:spPr>
          <a:xfrm rot="5400000">
            <a:off x="3203848" y="2924944"/>
            <a:ext cx="576064" cy="144016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errar llave"/>
          <p:cNvSpPr/>
          <p:nvPr/>
        </p:nvSpPr>
        <p:spPr>
          <a:xfrm rot="5400000">
            <a:off x="5004048" y="2924944"/>
            <a:ext cx="576064" cy="144016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Cerrar llave"/>
          <p:cNvSpPr/>
          <p:nvPr/>
        </p:nvSpPr>
        <p:spPr>
          <a:xfrm rot="5400000">
            <a:off x="6804248" y="2924944"/>
            <a:ext cx="576064" cy="144016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8172400" y="3356992"/>
            <a:ext cx="0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18 Rectángulo redondeado"/>
          <p:cNvSpPr/>
          <p:nvPr/>
        </p:nvSpPr>
        <p:spPr>
          <a:xfrm>
            <a:off x="2699792" y="4005064"/>
            <a:ext cx="1584176" cy="64807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Evaluación Operativa</a:t>
            </a:r>
            <a:endParaRPr lang="es-MX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4499992" y="4005064"/>
            <a:ext cx="1584176" cy="64807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Evaluación Institucional</a:t>
            </a:r>
            <a:endParaRPr lang="es-MX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6300192" y="4005064"/>
            <a:ext cx="1584176" cy="64807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Evaluación de Resultados</a:t>
            </a:r>
            <a:endParaRPr lang="es-MX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7380312" y="5085184"/>
            <a:ext cx="1584176" cy="64807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Evaluación de Impacto</a:t>
            </a:r>
            <a:endParaRPr lang="es-MX" dirty="0"/>
          </a:p>
        </p:txBody>
      </p:sp>
      <p:sp>
        <p:nvSpPr>
          <p:cNvPr id="16" name="15 Flecha izquierda">
            <a:hlinkClick r:id="rId7" action="ppaction://hlinksldjump"/>
          </p:cNvPr>
          <p:cNvSpPr/>
          <p:nvPr/>
        </p:nvSpPr>
        <p:spPr>
          <a:xfrm>
            <a:off x="8172400" y="6454587"/>
            <a:ext cx="689209" cy="281135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Volver</a:t>
            </a:r>
            <a:endParaRPr lang="es-MX" sz="1200" dirty="0"/>
          </a:p>
        </p:txBody>
      </p:sp>
      <p:pic>
        <p:nvPicPr>
          <p:cNvPr id="18" name="0 Imagen" descr="logofinanza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16632"/>
            <a:ext cx="1224136" cy="5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943662" y="1145993"/>
            <a:ext cx="7547758" cy="690610"/>
            <a:chOff x="3491954" y="798729"/>
            <a:chExt cx="1245691" cy="1027695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4 Rectángulo redondeado"/>
            <p:cNvSpPr/>
            <p:nvPr/>
          </p:nvSpPr>
          <p:spPr>
            <a:xfrm>
              <a:off x="3491954" y="798729"/>
              <a:ext cx="1245691" cy="1027695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3522054" y="828829"/>
              <a:ext cx="1185491" cy="967496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kern="1200" dirty="0" smtClean="0"/>
                <a:t>Fase 2: Adjudicación de la Evaluación</a:t>
              </a:r>
              <a:endParaRPr lang="es-MX" sz="2400" kern="1200" dirty="0"/>
            </a:p>
          </p:txBody>
        </p:sp>
      </p:grpSp>
      <p:sp>
        <p:nvSpPr>
          <p:cNvPr id="7" name="6 Rectángulo redondeado"/>
          <p:cNvSpPr/>
          <p:nvPr/>
        </p:nvSpPr>
        <p:spPr>
          <a:xfrm>
            <a:off x="2699791" y="2060847"/>
            <a:ext cx="3964479" cy="131778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u="sng" dirty="0" smtClean="0"/>
              <a:t>Comité Técnico de Diseño: </a:t>
            </a:r>
          </a:p>
          <a:p>
            <a:pPr algn="ctr">
              <a:buFont typeface="Arial" pitchFamily="34" charset="0"/>
              <a:buChar char="•"/>
            </a:pPr>
            <a:r>
              <a:rPr lang="es-MX" sz="1600" dirty="0" err="1" smtClean="0"/>
              <a:t>Senplades</a:t>
            </a:r>
            <a:r>
              <a:rPr lang="es-MX" sz="1600" dirty="0" smtClean="0"/>
              <a:t> (</a:t>
            </a:r>
            <a:r>
              <a:rPr lang="es-MX" sz="1600" dirty="0" err="1" smtClean="0"/>
              <a:t>sectorialistas</a:t>
            </a:r>
            <a:r>
              <a:rPr lang="es-MX" sz="1600" dirty="0" smtClean="0"/>
              <a:t>) </a:t>
            </a:r>
          </a:p>
          <a:p>
            <a:pPr algn="ctr">
              <a:buFont typeface="Arial" pitchFamily="34" charset="0"/>
              <a:buChar char="•"/>
            </a:pPr>
            <a:r>
              <a:rPr lang="es-MX" sz="1600" dirty="0" smtClean="0"/>
              <a:t>Ejecutor/es del proyecto </a:t>
            </a:r>
          </a:p>
          <a:p>
            <a:pPr algn="ctr">
              <a:buFont typeface="Arial" pitchFamily="34" charset="0"/>
              <a:buChar char="•"/>
            </a:pPr>
            <a:r>
              <a:rPr lang="es-MX" sz="1600" dirty="0" smtClean="0"/>
              <a:t>Dueños de la información </a:t>
            </a:r>
            <a:endParaRPr lang="es-MX" sz="1600" dirty="0"/>
          </a:p>
        </p:txBody>
      </p:sp>
      <p:graphicFrame>
        <p:nvGraphicFramePr>
          <p:cNvPr id="9" name="6 Marcador de contenido"/>
          <p:cNvGraphicFramePr>
            <a:graphicFrameLocks noGrp="1"/>
          </p:cNvGraphicFramePr>
          <p:nvPr>
            <p:ph idx="1"/>
          </p:nvPr>
        </p:nvGraphicFramePr>
        <p:xfrm>
          <a:off x="648072" y="3160058"/>
          <a:ext cx="8172400" cy="200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0 Imagen" descr="logofinanza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16632"/>
            <a:ext cx="1224136" cy="5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827584" y="1057017"/>
            <a:ext cx="7200800" cy="648072"/>
            <a:chOff x="5235922" y="798729"/>
            <a:chExt cx="1245691" cy="1027695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4 Rectángulo redondeado"/>
            <p:cNvSpPr/>
            <p:nvPr/>
          </p:nvSpPr>
          <p:spPr>
            <a:xfrm>
              <a:off x="5235922" y="798729"/>
              <a:ext cx="1245691" cy="1027695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5266022" y="828829"/>
              <a:ext cx="1185491" cy="967495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kern="1200" dirty="0" smtClean="0"/>
                <a:t>Fase 3: Ejecución</a:t>
              </a:r>
              <a:endParaRPr lang="es-MX" sz="2400" kern="1200" dirty="0"/>
            </a:p>
          </p:txBody>
        </p:sp>
      </p:grpSp>
      <p:sp>
        <p:nvSpPr>
          <p:cNvPr id="7" name="6 Rectángulo redondeado"/>
          <p:cNvSpPr/>
          <p:nvPr/>
        </p:nvSpPr>
        <p:spPr>
          <a:xfrm>
            <a:off x="539552" y="2060848"/>
            <a:ext cx="3744416" cy="93610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u="sng" dirty="0" smtClean="0"/>
              <a:t>Comité Técnico de Evaluación: </a:t>
            </a:r>
          </a:p>
          <a:p>
            <a:pPr algn="ctr">
              <a:buFont typeface="Arial" pitchFamily="34" charset="0"/>
              <a:buChar char="•"/>
            </a:pPr>
            <a:r>
              <a:rPr lang="es-MX" sz="1400" dirty="0" err="1" smtClean="0"/>
              <a:t>Senplades</a:t>
            </a:r>
            <a:r>
              <a:rPr lang="es-MX" sz="1400" dirty="0" smtClean="0"/>
              <a:t> (</a:t>
            </a:r>
            <a:r>
              <a:rPr lang="es-MX" sz="1400" dirty="0" err="1" smtClean="0"/>
              <a:t>sectorialistas</a:t>
            </a:r>
            <a:r>
              <a:rPr lang="es-MX" sz="1400" dirty="0" smtClean="0"/>
              <a:t>) </a:t>
            </a:r>
          </a:p>
          <a:p>
            <a:pPr algn="ctr">
              <a:buFont typeface="Arial" pitchFamily="34" charset="0"/>
              <a:buChar char="•"/>
            </a:pPr>
            <a:r>
              <a:rPr lang="es-MX" sz="1400" dirty="0" smtClean="0"/>
              <a:t>Ejecutor/es del proyecto </a:t>
            </a:r>
          </a:p>
          <a:p>
            <a:pPr algn="ctr">
              <a:buFont typeface="Arial" pitchFamily="34" charset="0"/>
              <a:buChar char="•"/>
            </a:pPr>
            <a:r>
              <a:rPr lang="es-MX" sz="1400" dirty="0" smtClean="0"/>
              <a:t>Dueños de la información </a:t>
            </a:r>
            <a:endParaRPr lang="es-MX" sz="1400" dirty="0"/>
          </a:p>
        </p:txBody>
      </p:sp>
      <p:sp>
        <p:nvSpPr>
          <p:cNvPr id="13" name="12 Flecha derecha"/>
          <p:cNvSpPr/>
          <p:nvPr/>
        </p:nvSpPr>
        <p:spPr>
          <a:xfrm>
            <a:off x="4427984" y="2348880"/>
            <a:ext cx="432048" cy="360040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 redondeado"/>
          <p:cNvSpPr/>
          <p:nvPr/>
        </p:nvSpPr>
        <p:spPr>
          <a:xfrm>
            <a:off x="4932040" y="2060848"/>
            <a:ext cx="3744416" cy="93610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Encargado de garantizar la calidad de la evaluación y sus resultados</a:t>
            </a:r>
            <a:endParaRPr lang="es-MX" sz="1400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2491597" y="3584935"/>
            <a:ext cx="4736869" cy="168448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Estandarización de los productos de consultoría:</a:t>
            </a:r>
          </a:p>
          <a:p>
            <a:pPr lvl="0"/>
            <a:r>
              <a:rPr lang="es-EC" sz="1400" dirty="0" smtClean="0"/>
              <a:t>1. Informe metodológico</a:t>
            </a:r>
            <a:endParaRPr lang="es-MX" sz="1400" dirty="0" smtClean="0"/>
          </a:p>
          <a:p>
            <a:pPr lvl="0"/>
            <a:r>
              <a:rPr lang="es-EC" sz="1400" dirty="0" smtClean="0"/>
              <a:t>2. Avance de campo</a:t>
            </a:r>
            <a:endParaRPr lang="es-MX" sz="1400" dirty="0" smtClean="0"/>
          </a:p>
          <a:p>
            <a:pPr lvl="0"/>
            <a:r>
              <a:rPr lang="es-EC" sz="1400" dirty="0" smtClean="0"/>
              <a:t>3. Final de trabajo de campo</a:t>
            </a:r>
            <a:endParaRPr lang="es-MX" sz="1400" dirty="0" smtClean="0"/>
          </a:p>
          <a:p>
            <a:pPr lvl="0"/>
            <a:r>
              <a:rPr lang="es-EC" sz="1400" dirty="0" smtClean="0"/>
              <a:t>4. Final de resultados</a:t>
            </a:r>
            <a:endParaRPr lang="es-MX" sz="1400" dirty="0" smtClean="0"/>
          </a:p>
          <a:p>
            <a:pPr lvl="0"/>
            <a:r>
              <a:rPr lang="es-EC" sz="1400" dirty="0" smtClean="0"/>
              <a:t>5. Transferencia de las recomendaciones de los evaluadores</a:t>
            </a:r>
            <a:endParaRPr lang="es-MX" sz="1400" dirty="0" smtClean="0"/>
          </a:p>
          <a:p>
            <a:pPr algn="ctr"/>
            <a:endParaRPr lang="es-MX" sz="900" dirty="0"/>
          </a:p>
        </p:txBody>
      </p:sp>
      <p:pic>
        <p:nvPicPr>
          <p:cNvPr id="9" name="0 Imagen" descr="logofinanz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224136" cy="5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785816" y="821437"/>
            <a:ext cx="7640034" cy="932855"/>
            <a:chOff x="6979890" y="798729"/>
            <a:chExt cx="1245691" cy="1027695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4 Rectángulo redondeado"/>
            <p:cNvSpPr/>
            <p:nvPr/>
          </p:nvSpPr>
          <p:spPr>
            <a:xfrm>
              <a:off x="6979890" y="798729"/>
              <a:ext cx="1245691" cy="1027695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7009990" y="828829"/>
              <a:ext cx="1185491" cy="967495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800" kern="1200" dirty="0" smtClean="0"/>
                <a:t>Fase 4: Socialización y uso de resultados</a:t>
              </a:r>
              <a:endParaRPr lang="es-MX" sz="2800" kern="1200" dirty="0"/>
            </a:p>
          </p:txBody>
        </p:sp>
      </p:grpSp>
      <p:sp>
        <p:nvSpPr>
          <p:cNvPr id="8" name="7 Rectángulo redondeado"/>
          <p:cNvSpPr/>
          <p:nvPr/>
        </p:nvSpPr>
        <p:spPr>
          <a:xfrm>
            <a:off x="2836183" y="1824955"/>
            <a:ext cx="3933483" cy="121271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u="sng" dirty="0" smtClean="0"/>
              <a:t>Comité Técnico de Evaluación: </a:t>
            </a:r>
          </a:p>
          <a:p>
            <a:pPr algn="ctr">
              <a:buFont typeface="Arial" pitchFamily="34" charset="0"/>
              <a:buChar char="•"/>
            </a:pPr>
            <a:r>
              <a:rPr lang="es-MX" sz="1600" dirty="0" err="1" smtClean="0"/>
              <a:t>Senplades</a:t>
            </a:r>
            <a:r>
              <a:rPr lang="es-MX" sz="1600" dirty="0" smtClean="0"/>
              <a:t> (</a:t>
            </a:r>
            <a:r>
              <a:rPr lang="es-MX" sz="1600" dirty="0" err="1" smtClean="0"/>
              <a:t>sectorialistas</a:t>
            </a:r>
            <a:r>
              <a:rPr lang="es-MX" sz="1600" dirty="0" smtClean="0"/>
              <a:t>) </a:t>
            </a:r>
          </a:p>
          <a:p>
            <a:pPr algn="ctr">
              <a:buFont typeface="Arial" pitchFamily="34" charset="0"/>
              <a:buChar char="•"/>
            </a:pPr>
            <a:r>
              <a:rPr lang="es-MX" sz="1600" dirty="0" smtClean="0"/>
              <a:t>Ejecutor/es del proyecto </a:t>
            </a:r>
          </a:p>
          <a:p>
            <a:pPr algn="ctr">
              <a:buFont typeface="Arial" pitchFamily="34" charset="0"/>
              <a:buChar char="•"/>
            </a:pPr>
            <a:r>
              <a:rPr lang="es-MX" sz="1600" dirty="0" smtClean="0"/>
              <a:t>Dueños de la información </a:t>
            </a:r>
            <a:endParaRPr lang="es-MX" sz="1600" dirty="0"/>
          </a:p>
        </p:txBody>
      </p:sp>
      <p:graphicFrame>
        <p:nvGraphicFramePr>
          <p:cNvPr id="10" name="9 Diagrama"/>
          <p:cNvGraphicFramePr/>
          <p:nvPr/>
        </p:nvGraphicFramePr>
        <p:xfrm>
          <a:off x="827584" y="3440165"/>
          <a:ext cx="756084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0 Imagen" descr="logofinanza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16632"/>
            <a:ext cx="1224136" cy="5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9932" y="4192152"/>
            <a:ext cx="77181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3200" b="1" dirty="0" smtClean="0">
                <a:solidFill>
                  <a:schemeClr val="tx2"/>
                </a:solidFill>
                <a:latin typeface="+mj-lt"/>
              </a:rPr>
              <a:t>PLAN ANUAL DE EVALUACIÓN 2015</a:t>
            </a:r>
            <a:endParaRPr lang="es-EC" sz="32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0 Imagen" descr="logofinanz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224136" cy="5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2" descr="http://www.turismo.gob.ec/wp-content/uploads/2014/11/Ecuador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1892" y="1159014"/>
            <a:ext cx="4991100" cy="2552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18B33-43A7-4AF9-A2C3-16AFAD9DE90B}" type="slidenum">
              <a:rPr lang="es-ES_tradnl" smtClean="0"/>
              <a:pPr>
                <a:defRPr/>
              </a:pPr>
              <a:t>16</a:t>
            </a:fld>
            <a:endParaRPr lang="es-ES_tradnl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92813069"/>
              </p:ext>
            </p:extLst>
          </p:nvPr>
        </p:nvGraphicFramePr>
        <p:xfrm>
          <a:off x="622300" y="1397000"/>
          <a:ext cx="7893050" cy="4387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403226"/>
            <a:ext cx="7886700" cy="993774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del plan anual de evaluaciones</a:t>
            </a:r>
            <a:endParaRPr lang="es-EC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Flecha derecha">
            <a:hlinkClick r:id="rId8" action="ppaction://hlinksldjump"/>
          </p:cNvPr>
          <p:cNvSpPr/>
          <p:nvPr/>
        </p:nvSpPr>
        <p:spPr>
          <a:xfrm>
            <a:off x="228600" y="1881496"/>
            <a:ext cx="317500" cy="444500"/>
          </a:xfrm>
          <a:prstGeom prst="rightArrow">
            <a:avLst/>
          </a:prstGeom>
          <a:solidFill>
            <a:srgbClr val="FFD13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342900" indent="-342900" algn="ctr">
              <a:buAutoNum type="romanLcParenR"/>
            </a:pPr>
            <a:endParaRPr lang="es-EC" b="1" u="sng" dirty="0" smtClean="0"/>
          </a:p>
        </p:txBody>
      </p:sp>
      <p:sp>
        <p:nvSpPr>
          <p:cNvPr id="8" name="7 Flecha derecha">
            <a:hlinkClick r:id="rId9" action="ppaction://hlinksldjump"/>
          </p:cNvPr>
          <p:cNvSpPr/>
          <p:nvPr/>
        </p:nvSpPr>
        <p:spPr>
          <a:xfrm>
            <a:off x="222250" y="4860504"/>
            <a:ext cx="317500" cy="444500"/>
          </a:xfrm>
          <a:prstGeom prst="rightArrow">
            <a:avLst/>
          </a:prstGeom>
          <a:solidFill>
            <a:srgbClr val="597DAC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342900" indent="-342900" algn="ctr">
              <a:buAutoNum type="romanLcParenR"/>
            </a:pPr>
            <a:endParaRPr lang="es-EC" b="1" u="sng" dirty="0" smtClean="0"/>
          </a:p>
        </p:txBody>
      </p:sp>
      <p:sp>
        <p:nvSpPr>
          <p:cNvPr id="9" name="8 Flecha derecha">
            <a:hlinkClick r:id="rId10" action="ppaction://hlinksldjump"/>
          </p:cNvPr>
          <p:cNvSpPr/>
          <p:nvPr/>
        </p:nvSpPr>
        <p:spPr>
          <a:xfrm>
            <a:off x="196850" y="3380668"/>
            <a:ext cx="317500" cy="444500"/>
          </a:xfrm>
          <a:prstGeom prst="rightArrow">
            <a:avLst/>
          </a:prstGeom>
          <a:solidFill>
            <a:srgbClr val="00EE6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342900" indent="-342900" algn="ctr">
              <a:buAutoNum type="romanLcParenR"/>
            </a:pPr>
            <a:endParaRPr lang="es-EC" b="1" u="sng" dirty="0" smtClean="0"/>
          </a:p>
        </p:txBody>
      </p:sp>
      <p:pic>
        <p:nvPicPr>
          <p:cNvPr id="10" name="0 Imagen" descr="logofinanza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116632"/>
            <a:ext cx="1224136" cy="5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18B33-43A7-4AF9-A2C3-16AFAD9DE90B}" type="slidenum">
              <a:rPr lang="es-ES_tradnl" smtClean="0"/>
              <a:pPr>
                <a:defRPr/>
              </a:pPr>
              <a:t>17</a:t>
            </a:fld>
            <a:endParaRPr lang="es-ES_tradnl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61950" y="939800"/>
          <a:ext cx="8407400" cy="584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150"/>
                <a:gridCol w="1733550"/>
                <a:gridCol w="2101850"/>
                <a:gridCol w="2101850"/>
              </a:tblGrid>
              <a:tr h="58451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Entidad</a:t>
                      </a:r>
                      <a:r>
                        <a:rPr lang="es-EC" sz="1600" b="1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ejecutora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Nombre del proyecto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Monto</a:t>
                      </a:r>
                      <a:r>
                        <a:rPr lang="es-EC" sz="1600" b="1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de inversión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Especificidad de la evaluación   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0" name="9 Botón de acción: Hacia delante o Siguiente">
            <a:hlinkClick r:id="rId3" action="ppaction://hlinksldjump" highlightClick="1"/>
          </p:cNvPr>
          <p:cNvSpPr/>
          <p:nvPr/>
        </p:nvSpPr>
        <p:spPr>
          <a:xfrm>
            <a:off x="8845550" y="3847068"/>
            <a:ext cx="209550" cy="369332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algn="ctr">
              <a:buAutoNum type="romanLcParenR"/>
            </a:pPr>
            <a:endParaRPr lang="es-EC" b="1" u="sng" dirty="0" smtClean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361950" y="1511299"/>
          <a:ext cx="8407399" cy="4946651"/>
        </p:xfrm>
        <a:graphic>
          <a:graphicData uri="http://schemas.openxmlformats.org/drawingml/2006/table">
            <a:tbl>
              <a:tblPr/>
              <a:tblGrid>
                <a:gridCol w="2419350"/>
                <a:gridCol w="1778000"/>
                <a:gridCol w="2120900"/>
                <a:gridCol w="2089149"/>
              </a:tblGrid>
              <a:tr h="160999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Ministerio de Educación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Nueva infraestructura educativa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USD 2.000 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millones </a:t>
                      </a:r>
                      <a:b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Incremento 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 nivel de aprendizaje de los escolares del sistema fiscal </a:t>
                      </a:r>
                      <a:b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66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Ministerio de Salud </a:t>
                      </a:r>
                      <a:r>
                        <a:rPr lang="es-EC" sz="1600" b="0" i="0" u="none" strike="noStrike" dirty="0" smtClean="0">
                          <a:solidFill>
                            <a:srgbClr val="333333"/>
                          </a:solidFill>
                          <a:latin typeface="Calibri"/>
                        </a:rPr>
                        <a:t>Pública</a:t>
                      </a:r>
                      <a:endParaRPr lang="es-EC" sz="1600" b="0" i="0" u="none" strike="noStrike" dirty="0">
                        <a:solidFill>
                          <a:srgbClr val="333333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Fortalecimiento red de servicios de salud y mejoramiento de la calidad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USD 1.498 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millones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Reducción en enfermedades relacionadas a medicina</a:t>
                      </a:r>
                      <a:r>
                        <a:rPr lang="es-EC" sz="16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preventiva y no especializada </a:t>
                      </a:r>
                      <a:r>
                        <a:rPr lang="es-EC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(ambulatoria)</a:t>
                      </a:r>
                      <a:endParaRPr lang="es-EC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999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Ministerio del Interior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Desconcentración de los servicios de seguridad en distritos y circuitos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USD 1.000 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millones </a:t>
                      </a:r>
                      <a:b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Mejora 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la seguridad de la ciudadanía </a:t>
                      </a:r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respecto a las características</a:t>
                      </a:r>
                      <a:r>
                        <a:rPr lang="es-EC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socio-delictivas a nivel nacional</a:t>
                      </a:r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583764" y="25400"/>
            <a:ext cx="7886700" cy="99377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solidFill>
                  <a:schemeClr val="accent1">
                    <a:lumMod val="50000"/>
                  </a:schemeClr>
                </a:solidFill>
              </a:rPr>
              <a:t>Evaluación de resultados</a:t>
            </a:r>
            <a:endParaRPr lang="es-EC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12 Botón de acción: Hacia delante o Siguiente">
            <a:hlinkClick r:id="rId4" action="ppaction://hlinksldjump" highlightClick="1"/>
          </p:cNvPr>
          <p:cNvSpPr/>
          <p:nvPr/>
        </p:nvSpPr>
        <p:spPr>
          <a:xfrm>
            <a:off x="8851900" y="2044700"/>
            <a:ext cx="209550" cy="369332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algn="ctr">
              <a:buAutoNum type="romanLcParenR"/>
            </a:pPr>
            <a:endParaRPr lang="es-EC" b="1" u="sng" dirty="0" smtClean="0"/>
          </a:p>
        </p:txBody>
      </p:sp>
      <p:sp>
        <p:nvSpPr>
          <p:cNvPr id="14" name="13 Botón de acción: Hacia delante o Siguiente">
            <a:hlinkClick r:id="rId5" action="ppaction://hlinksldjump" highlightClick="1"/>
          </p:cNvPr>
          <p:cNvSpPr/>
          <p:nvPr/>
        </p:nvSpPr>
        <p:spPr>
          <a:xfrm>
            <a:off x="8864600" y="5447268"/>
            <a:ext cx="209550" cy="369332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algn="ctr">
              <a:buAutoNum type="romanLcParenR"/>
            </a:pPr>
            <a:endParaRPr lang="es-EC" b="1" u="sng" dirty="0" smtClean="0"/>
          </a:p>
        </p:txBody>
      </p:sp>
      <p:pic>
        <p:nvPicPr>
          <p:cNvPr id="9" name="0 Imagen" descr="logofinanz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6632"/>
            <a:ext cx="1224136" cy="5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18B33-43A7-4AF9-A2C3-16AFAD9DE90B}" type="slidenum">
              <a:rPr lang="es-ES_tradnl" smtClean="0"/>
              <a:pPr>
                <a:defRPr/>
              </a:pPr>
              <a:t>18</a:t>
            </a:fld>
            <a:endParaRPr lang="es-ES_tradnl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41300" y="1542733"/>
          <a:ext cx="8572500" cy="584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657"/>
                <a:gridCol w="1767593"/>
                <a:gridCol w="2143125"/>
                <a:gridCol w="2143125"/>
              </a:tblGrid>
              <a:tr h="58451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Entidad</a:t>
                      </a:r>
                      <a:r>
                        <a:rPr lang="es-EC" sz="1600" b="1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ejecutora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Nombre del proyecto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Monto</a:t>
                      </a:r>
                      <a:r>
                        <a:rPr lang="es-EC" sz="1600" b="1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de inversión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Especificidad de la evaluación   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685046"/>
              </p:ext>
            </p:extLst>
          </p:nvPr>
        </p:nvGraphicFramePr>
        <p:xfrm>
          <a:off x="241300" y="2127250"/>
          <a:ext cx="8572500" cy="3905250"/>
        </p:xfrm>
        <a:graphic>
          <a:graphicData uri="http://schemas.openxmlformats.org/drawingml/2006/table">
            <a:tbl>
              <a:tblPr/>
              <a:tblGrid>
                <a:gridCol w="2501900"/>
                <a:gridCol w="1778000"/>
                <a:gridCol w="2171700"/>
                <a:gridCol w="2120900"/>
              </a:tblGrid>
              <a:tr h="191636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Ministerio de Agricultura, </a:t>
                      </a:r>
                      <a:r>
                        <a:rPr lang="es-EC" sz="1600" b="0" i="0" u="none" strike="noStrike" dirty="0" smtClean="0">
                          <a:solidFill>
                            <a:srgbClr val="333333"/>
                          </a:solidFill>
                          <a:latin typeface="Calibri"/>
                        </a:rPr>
                        <a:t>Ganadería, </a:t>
                      </a:r>
                      <a:r>
                        <a:rPr lang="es-EC" sz="16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Acuacultura y Pesca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Proyecto nacional de semillas para </a:t>
                      </a:r>
                      <a:r>
                        <a:rPr lang="es-EC" sz="1600" b="0" i="0" u="none" strike="noStrike" dirty="0" err="1">
                          <a:solidFill>
                            <a:srgbClr val="333333"/>
                          </a:solidFill>
                          <a:latin typeface="Calibri"/>
                        </a:rPr>
                        <a:t>agrocadenas</a:t>
                      </a:r>
                      <a:r>
                        <a:rPr lang="es-EC" sz="16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 </a:t>
                      </a:r>
                      <a:r>
                        <a:rPr lang="es-EC" sz="1600" b="0" i="0" u="none" strike="noStrike" dirty="0" smtClean="0">
                          <a:solidFill>
                            <a:srgbClr val="333333"/>
                          </a:solidFill>
                          <a:latin typeface="Calibri"/>
                        </a:rPr>
                        <a:t>estratégicas</a:t>
                      </a:r>
                      <a:endParaRPr lang="es-EC" sz="1600" b="0" i="0" u="none" strike="noStrike" dirty="0">
                        <a:solidFill>
                          <a:srgbClr val="333333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USD 211 millones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Contribución al incremento 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la productividad de las cadenas </a:t>
                      </a:r>
                      <a:r>
                        <a:rPr lang="es-EC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agroproductivas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estratégicas  de ciclo</a:t>
                      </a:r>
                      <a:r>
                        <a:rPr lang="es-EC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corto </a:t>
                      </a:r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(Arroz,</a:t>
                      </a:r>
                      <a:r>
                        <a:rPr lang="es-EC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Maíz, Cebolla y Papa)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88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Ministerio de </a:t>
                      </a:r>
                      <a:r>
                        <a:rPr lang="es-EC" sz="1600" b="0" i="0" u="none" strike="noStrike" dirty="0" smtClean="0">
                          <a:solidFill>
                            <a:srgbClr val="333333"/>
                          </a:solidFill>
                          <a:latin typeface="Calibri"/>
                        </a:rPr>
                        <a:t>Inclusión </a:t>
                      </a:r>
                      <a:r>
                        <a:rPr lang="es-EC" sz="16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E</a:t>
                      </a:r>
                      <a:r>
                        <a:rPr lang="es-EC" sz="1600" b="0" i="0" u="none" strike="noStrike" dirty="0" smtClean="0">
                          <a:solidFill>
                            <a:srgbClr val="333333"/>
                          </a:solidFill>
                          <a:latin typeface="Calibri"/>
                        </a:rPr>
                        <a:t>conómica </a:t>
                      </a:r>
                      <a:r>
                        <a:rPr lang="es-EC" sz="16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y </a:t>
                      </a:r>
                      <a:r>
                        <a:rPr lang="es-EC" sz="1600" b="0" i="0" u="none" strike="noStrike" dirty="0" smtClean="0">
                          <a:solidFill>
                            <a:srgbClr val="333333"/>
                          </a:solidFill>
                          <a:latin typeface="Calibri"/>
                        </a:rPr>
                        <a:t>Social </a:t>
                      </a:r>
                      <a:endParaRPr lang="es-EC" sz="1600" b="0" i="0" u="none" strike="noStrike" dirty="0">
                        <a:solidFill>
                          <a:srgbClr val="333333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 smtClean="0">
                          <a:solidFill>
                            <a:srgbClr val="333333"/>
                          </a:solidFill>
                          <a:latin typeface="Calibri"/>
                        </a:rPr>
                        <a:t>Construcción, reconstrucción, rehabilitación </a:t>
                      </a:r>
                      <a:r>
                        <a:rPr lang="es-EC" sz="16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y equipamiento de centros infantiles del buen vivir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USD 178 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millones</a:t>
                      </a:r>
                      <a:b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Fortalecimiento del 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desarrollo cognitivo de los niños /as en edad </a:t>
                      </a:r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temprana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10 Flecha izquierda">
            <a:hlinkClick r:id="rId3" action="ppaction://hlinksldjump"/>
          </p:cNvPr>
          <p:cNvSpPr/>
          <p:nvPr/>
        </p:nvSpPr>
        <p:spPr>
          <a:xfrm>
            <a:off x="8314746" y="6248009"/>
            <a:ext cx="401207" cy="216683"/>
          </a:xfrm>
          <a:prstGeom prst="leftArrow">
            <a:avLst/>
          </a:prstGeom>
          <a:solidFill>
            <a:schemeClr val="bg2">
              <a:lumMod val="50000"/>
            </a:schemeClr>
          </a:solidFill>
        </p:spPr>
        <p:txBody>
          <a:bodyPr rtlCol="0" anchor="ctr">
            <a:spAutoFit/>
          </a:bodyPr>
          <a:lstStyle/>
          <a:p>
            <a:pPr marL="342900" indent="-342900" algn="ctr">
              <a:buAutoNum type="romanLcParenR"/>
            </a:pPr>
            <a:endParaRPr lang="es-EC" b="1" u="sng" dirty="0" smtClean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568266" y="25400"/>
            <a:ext cx="7886700" cy="99377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solidFill>
                  <a:schemeClr val="accent5">
                    <a:lumMod val="50000"/>
                  </a:schemeClr>
                </a:solidFill>
              </a:rPr>
              <a:t>Evaluación de resultados</a:t>
            </a:r>
            <a:endParaRPr lang="es-EC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12 Botón de acción: Hacia delante o Siguiente">
            <a:hlinkClick r:id="rId4" action="ppaction://hlinksldjump" highlightClick="1"/>
          </p:cNvPr>
          <p:cNvSpPr/>
          <p:nvPr/>
        </p:nvSpPr>
        <p:spPr>
          <a:xfrm>
            <a:off x="8877300" y="2881868"/>
            <a:ext cx="209550" cy="369332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algn="ctr">
              <a:buAutoNum type="romanLcParenR"/>
            </a:pPr>
            <a:endParaRPr lang="es-EC" b="1" u="sng" dirty="0" smtClean="0"/>
          </a:p>
        </p:txBody>
      </p:sp>
      <p:sp>
        <p:nvSpPr>
          <p:cNvPr id="14" name="13 Botón de acción: Hacia delante o Siguiente">
            <a:hlinkClick r:id="rId5" action="ppaction://hlinksldjump" highlightClick="1"/>
          </p:cNvPr>
          <p:cNvSpPr/>
          <p:nvPr/>
        </p:nvSpPr>
        <p:spPr>
          <a:xfrm>
            <a:off x="8883650" y="4838700"/>
            <a:ext cx="209550" cy="369332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algn="ctr">
              <a:buAutoNum type="romanLcParenR"/>
            </a:pPr>
            <a:endParaRPr lang="es-EC" b="1" u="sng" dirty="0" smtClean="0"/>
          </a:p>
        </p:txBody>
      </p:sp>
      <p:pic>
        <p:nvPicPr>
          <p:cNvPr id="9" name="0 Imagen" descr="logofinanz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6632"/>
            <a:ext cx="1224136" cy="5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18B33-43A7-4AF9-A2C3-16AFAD9DE90B}" type="slidenum">
              <a:rPr lang="es-ES_tradnl" smtClean="0"/>
              <a:pPr>
                <a:defRPr/>
              </a:pPr>
              <a:t>19</a:t>
            </a:fld>
            <a:endParaRPr lang="es-ES_tradnl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47869" y="2228533"/>
          <a:ext cx="8686591" cy="584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177"/>
                <a:gridCol w="1791118"/>
                <a:gridCol w="2171648"/>
                <a:gridCol w="2171648"/>
              </a:tblGrid>
              <a:tr h="58451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Entidad</a:t>
                      </a:r>
                      <a:r>
                        <a:rPr lang="es-EC" sz="1600" b="1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ejecutora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31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Nombre del proyecto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31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Monto</a:t>
                      </a:r>
                      <a:r>
                        <a:rPr lang="es-EC" sz="1600" b="1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de inversión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31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Especificidad de la evaluación   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31E600"/>
                    </a:solidFill>
                  </a:tcPr>
                </a:tc>
              </a:tr>
            </a:tbl>
          </a:graphicData>
        </a:graphic>
      </p:graphicFrame>
      <p:sp>
        <p:nvSpPr>
          <p:cNvPr id="6" name="5 Botón de acción: Hacia delante o Siguiente">
            <a:hlinkClick r:id="rId3" action="ppaction://hlinksldjump" highlightClick="1"/>
          </p:cNvPr>
          <p:cNvSpPr/>
          <p:nvPr/>
        </p:nvSpPr>
        <p:spPr>
          <a:xfrm>
            <a:off x="8937625" y="3441700"/>
            <a:ext cx="209550" cy="369332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algn="ctr">
              <a:buAutoNum type="romanLcParenR"/>
            </a:pPr>
            <a:endParaRPr lang="es-EC" b="1" u="sng" dirty="0" smtClean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61518" y="2782887"/>
          <a:ext cx="8686590" cy="2436813"/>
        </p:xfrm>
        <a:graphic>
          <a:graphicData uri="http://schemas.openxmlformats.org/drawingml/2006/table">
            <a:tbl>
              <a:tblPr/>
              <a:tblGrid>
                <a:gridCol w="2514390"/>
                <a:gridCol w="1841500"/>
                <a:gridCol w="2184400"/>
                <a:gridCol w="2146300"/>
              </a:tblGrid>
              <a:tr h="243681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 smtClean="0">
                          <a:solidFill>
                            <a:srgbClr val="333333"/>
                          </a:solidFill>
                          <a:latin typeface="+mn-lt"/>
                        </a:rPr>
                        <a:t>Empresa Pública del Agua</a:t>
                      </a:r>
                      <a:endParaRPr lang="es-EC" sz="1600" b="0" i="0" u="none" strike="noStrike" dirty="0">
                        <a:solidFill>
                          <a:srgbClr val="333333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 smtClean="0">
                          <a:solidFill>
                            <a:srgbClr val="333333"/>
                          </a:solidFill>
                          <a:latin typeface="+mn-lt"/>
                        </a:rPr>
                        <a:t>Trasvase </a:t>
                      </a:r>
                      <a:r>
                        <a:rPr lang="es-EC" sz="1600" b="0" i="0" u="none" strike="noStrike" dirty="0" err="1" smtClean="0">
                          <a:solidFill>
                            <a:srgbClr val="333333"/>
                          </a:solidFill>
                          <a:latin typeface="+mn-lt"/>
                        </a:rPr>
                        <a:t>Daule-Vinces</a:t>
                      </a:r>
                      <a:endParaRPr lang="es-EC" sz="1600" b="0" i="0" u="none" strike="noStrike" dirty="0">
                        <a:solidFill>
                          <a:srgbClr val="333333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USD 300 millones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Eficacia establecida a nivel de procesos y procedimientos para la entrega del proyecto</a:t>
                      </a:r>
                      <a:endParaRPr lang="es-EC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Flecha izquierda">
            <a:hlinkClick r:id="rId4" action="ppaction://hlinksldjump"/>
          </p:cNvPr>
          <p:cNvSpPr/>
          <p:nvPr/>
        </p:nvSpPr>
        <p:spPr>
          <a:xfrm>
            <a:off x="8314746" y="6248009"/>
            <a:ext cx="401207" cy="216683"/>
          </a:xfrm>
          <a:prstGeom prst="leftArrow">
            <a:avLst/>
          </a:prstGeom>
          <a:solidFill>
            <a:schemeClr val="bg2">
              <a:lumMod val="50000"/>
            </a:schemeClr>
          </a:solidFill>
        </p:spPr>
        <p:txBody>
          <a:bodyPr rtlCol="0" anchor="ctr">
            <a:spAutoFit/>
          </a:bodyPr>
          <a:lstStyle/>
          <a:p>
            <a:pPr marL="342900" indent="-342900" algn="ctr">
              <a:buAutoNum type="romanLcParenR"/>
            </a:pPr>
            <a:endParaRPr lang="es-EC" b="1" u="sng" dirty="0" smtClean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661254" y="25400"/>
            <a:ext cx="7886700" cy="993774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solidFill>
                  <a:schemeClr val="accent5">
                    <a:lumMod val="50000"/>
                  </a:schemeClr>
                </a:solidFill>
              </a:rPr>
              <a:t>Evaluación de operativa</a:t>
            </a:r>
            <a:endParaRPr lang="es-EC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0 Imagen" descr="logofinanz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1224136" cy="5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1752600"/>
          </a:xfrm>
        </p:spPr>
        <p:txBody>
          <a:bodyPr/>
          <a:lstStyle/>
          <a:p>
            <a:endParaRPr lang="es-EC" dirty="0" smtClean="0"/>
          </a:p>
          <a:p>
            <a:endParaRPr lang="es-EC" dirty="0"/>
          </a:p>
          <a:p>
            <a:endParaRPr lang="es-EC" dirty="0"/>
          </a:p>
        </p:txBody>
      </p:sp>
      <p:pic>
        <p:nvPicPr>
          <p:cNvPr id="4" name="0 Imagen" descr="logofinanz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224136" cy="5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0" t="82484" r="14706" b="15159"/>
          <a:stretch/>
        </p:blipFill>
        <p:spPr bwMode="auto">
          <a:xfrm>
            <a:off x="0" y="836712"/>
            <a:ext cx="9144000" cy="21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1361204" y="147733"/>
            <a:ext cx="7459268" cy="578495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Base Legal</a:t>
            </a:r>
            <a:endParaRPr lang="es-EC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34938414"/>
              </p:ext>
            </p:extLst>
          </p:nvPr>
        </p:nvGraphicFramePr>
        <p:xfrm>
          <a:off x="257002" y="1088740"/>
          <a:ext cx="842493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921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18B33-43A7-4AF9-A2C3-16AFAD9DE90B}" type="slidenum">
              <a:rPr lang="es-ES_tradnl" smtClean="0"/>
              <a:pPr>
                <a:defRPr/>
              </a:pPr>
              <a:t>20</a:t>
            </a:fld>
            <a:endParaRPr lang="es-ES_tradnl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10717" y="1720533"/>
          <a:ext cx="8686591" cy="584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177"/>
                <a:gridCol w="1791118"/>
                <a:gridCol w="2171648"/>
                <a:gridCol w="2171648"/>
              </a:tblGrid>
              <a:tr h="58451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Entidad</a:t>
                      </a:r>
                      <a:r>
                        <a:rPr lang="es-EC" sz="1600" b="1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ejecutora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Nombre del proyecto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Monto</a:t>
                      </a:r>
                      <a:r>
                        <a:rPr lang="es-EC" sz="1600" b="1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de inversión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Especificidad de la evaluación   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6 Botón de acción: Hacia delante o Siguiente">
            <a:hlinkClick r:id="rId3" action="ppaction://hlinksldjump" highlightClick="1"/>
          </p:cNvPr>
          <p:cNvSpPr/>
          <p:nvPr/>
        </p:nvSpPr>
        <p:spPr>
          <a:xfrm>
            <a:off x="8902700" y="3555447"/>
            <a:ext cx="209550" cy="369332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algn="ctr">
              <a:buAutoNum type="romanLcParenR"/>
            </a:pPr>
            <a:endParaRPr lang="es-EC" b="1" u="sng" dirty="0" smtClean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024379"/>
              </p:ext>
            </p:extLst>
          </p:nvPr>
        </p:nvGraphicFramePr>
        <p:xfrm>
          <a:off x="110718" y="2287587"/>
          <a:ext cx="8686590" cy="3173413"/>
        </p:xfrm>
        <a:graphic>
          <a:graphicData uri="http://schemas.openxmlformats.org/drawingml/2006/table">
            <a:tbl>
              <a:tblPr/>
              <a:tblGrid>
                <a:gridCol w="2527090"/>
                <a:gridCol w="1803400"/>
                <a:gridCol w="2197100"/>
                <a:gridCol w="2159000"/>
              </a:tblGrid>
              <a:tr h="317341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 smtClean="0">
                          <a:solidFill>
                            <a:srgbClr val="333333"/>
                          </a:solidFill>
                          <a:latin typeface="+mn-lt"/>
                        </a:rPr>
                        <a:t>PROALIMENTOS</a:t>
                      </a:r>
                      <a:endParaRPr lang="es-EC" sz="1600" b="0" i="0" u="none" strike="noStrike" dirty="0">
                        <a:solidFill>
                          <a:srgbClr val="333333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 smtClean="0">
                          <a:solidFill>
                            <a:srgbClr val="333333"/>
                          </a:solidFill>
                          <a:latin typeface="+mn-lt"/>
                        </a:rPr>
                        <a:t>Intervención en la alimentación escolar</a:t>
                      </a:r>
                      <a:endParaRPr lang="es-EC" sz="1600" b="0" i="0" u="none" strike="noStrike" dirty="0">
                        <a:solidFill>
                          <a:srgbClr val="333333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USD 705 millones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Levantamiento de la línea base de</a:t>
                      </a:r>
                      <a:r>
                        <a:rPr lang="es-EC" sz="16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los beneficiarios del Programa de Alimentación Escolar</a:t>
                      </a:r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con la finalidad de medir el incremento</a:t>
                      </a:r>
                      <a:r>
                        <a:rPr lang="es-EC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de</a:t>
                      </a:r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la asistencia,</a:t>
                      </a:r>
                      <a:r>
                        <a:rPr lang="es-EC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la continuidad escolar </a:t>
                      </a:r>
                      <a:r>
                        <a:rPr lang="es-EC" sz="16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y la mejora en </a:t>
                      </a:r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el rendimiento académico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8 Flecha izquierda">
            <a:hlinkClick r:id="rId4" action="ppaction://hlinksldjump"/>
          </p:cNvPr>
          <p:cNvSpPr/>
          <p:nvPr/>
        </p:nvSpPr>
        <p:spPr>
          <a:xfrm>
            <a:off x="8314746" y="6248009"/>
            <a:ext cx="401207" cy="216683"/>
          </a:xfrm>
          <a:prstGeom prst="leftArrow">
            <a:avLst/>
          </a:prstGeom>
          <a:solidFill>
            <a:schemeClr val="bg2">
              <a:lumMod val="50000"/>
            </a:schemeClr>
          </a:solidFill>
        </p:spPr>
        <p:txBody>
          <a:bodyPr rtlCol="0" anchor="ctr">
            <a:spAutoFit/>
          </a:bodyPr>
          <a:lstStyle/>
          <a:p>
            <a:pPr marL="342900" indent="-342900" algn="ctr">
              <a:buAutoNum type="romanLcParenR"/>
            </a:pPr>
            <a:endParaRPr lang="es-EC" b="1" u="sng" dirty="0" smtClean="0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1713608" y="134962"/>
            <a:ext cx="5557202" cy="993774"/>
          </a:xfrm>
        </p:spPr>
        <p:txBody>
          <a:bodyPr>
            <a:normAutofit fontScale="90000"/>
          </a:bodyPr>
          <a:lstStyle/>
          <a:p>
            <a:r>
              <a:rPr lang="es-EC" sz="3200" b="1" dirty="0" smtClean="0">
                <a:solidFill>
                  <a:schemeClr val="accent5">
                    <a:lumMod val="50000"/>
                  </a:schemeClr>
                </a:solidFill>
              </a:rPr>
              <a:t>Evaluación de impacto – levantamiento de línea base</a:t>
            </a:r>
            <a:endParaRPr lang="es-EC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0 Imagen" descr="logofinanz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1224136" cy="5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Título"/>
          <p:cNvSpPr txBox="1">
            <a:spLocks/>
          </p:cNvSpPr>
          <p:nvPr/>
        </p:nvSpPr>
        <p:spPr>
          <a:xfrm>
            <a:off x="0" y="552465"/>
            <a:ext cx="4611347" cy="7515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 smtClean="0">
                <a:solidFill>
                  <a:srgbClr val="956820"/>
                </a:solidFill>
                <a:latin typeface="+mn-lt"/>
                <a:ea typeface="+mj-ea"/>
                <a:cs typeface="+mj-cs"/>
              </a:rPr>
              <a:t>Intervención en la alimentación escolar   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95682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8" name="37 Flecha izquierda">
            <a:hlinkClick r:id="rId3" action="ppaction://hlinksldjump"/>
          </p:cNvPr>
          <p:cNvSpPr/>
          <p:nvPr/>
        </p:nvSpPr>
        <p:spPr>
          <a:xfrm>
            <a:off x="8641665" y="6584830"/>
            <a:ext cx="401207" cy="216683"/>
          </a:xfrm>
          <a:prstGeom prst="leftArrow">
            <a:avLst/>
          </a:prstGeom>
          <a:solidFill>
            <a:schemeClr val="bg2">
              <a:lumMod val="50000"/>
            </a:schemeClr>
          </a:solidFill>
        </p:spPr>
        <p:txBody>
          <a:bodyPr rtlCol="0" anchor="ctr">
            <a:spAutoFit/>
          </a:bodyPr>
          <a:lstStyle/>
          <a:p>
            <a:pPr marL="342900" indent="-342900" algn="ctr">
              <a:buAutoNum type="romanLcParenR"/>
            </a:pPr>
            <a:endParaRPr lang="es-EC" b="1" u="sng" dirty="0" smtClean="0"/>
          </a:p>
        </p:txBody>
      </p:sp>
      <p:graphicFrame>
        <p:nvGraphicFramePr>
          <p:cNvPr id="37" name="3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333532"/>
              </p:ext>
            </p:extLst>
          </p:nvPr>
        </p:nvGraphicFramePr>
        <p:xfrm>
          <a:off x="54864" y="1598092"/>
          <a:ext cx="8586801" cy="503642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803853"/>
                <a:gridCol w="5782948"/>
              </a:tblGrid>
              <a:tr h="34832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Fecha Inicio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01/01/2015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3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Fecha Fin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31/12/2017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Beneficiarios</a:t>
                      </a:r>
                      <a:endParaRPr lang="es-EC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millones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63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Objetivo General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Potencializar la nutrición de los niños y niñas que cursan Educación Inicial y Educación General Básica, y fomentar la producción local de MIPYMES y actores de la economía popular y solidaria (EPS).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29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Alineación a Meta</a:t>
                      </a:r>
                      <a:r>
                        <a:rPr lang="es-EC" sz="16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PND</a:t>
                      </a:r>
                      <a:endParaRPr lang="es-EC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2.4 Universalizar la tasa neta de asistencia a educación básica media </a:t>
                      </a:r>
                    </a:p>
                    <a:p>
                      <a:pPr algn="just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4.1 Aumentar el porcentaje de personas entre 16 y 24 años con educación básica completa al 95% </a:t>
                      </a:r>
                    </a:p>
                    <a:p>
                      <a:pPr algn="just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4.3 Reducir el abandono escolar en 8° de educación básica general al 3%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14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Experiencias Internacionales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Estudio: Uruguay, Impacto nutricional y educacional del programa de alimentación escolar</a:t>
                      </a:r>
                      <a:b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8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Fuentes secundarias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8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Levantamiento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75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Líneas Base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8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Estudios previos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975" y="1"/>
            <a:ext cx="4391025" cy="15333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81901" y="6492875"/>
            <a:ext cx="2057400" cy="365125"/>
          </a:xfrm>
        </p:spPr>
        <p:txBody>
          <a:bodyPr/>
          <a:lstStyle/>
          <a:p>
            <a:pPr>
              <a:defRPr/>
            </a:pPr>
            <a:fld id="{00E18B33-43A7-4AF9-A2C3-16AFAD9DE90B}" type="slidenum">
              <a:rPr lang="es-ES_tradnl" smtClean="0"/>
              <a:pPr>
                <a:defRPr/>
              </a:pPr>
              <a:t>22</a:t>
            </a:fld>
            <a:endParaRPr lang="es-ES_tradnl" dirty="0"/>
          </a:p>
        </p:txBody>
      </p:sp>
      <p:sp>
        <p:nvSpPr>
          <p:cNvPr id="17" name="2 Título"/>
          <p:cNvSpPr txBox="1">
            <a:spLocks/>
          </p:cNvSpPr>
          <p:nvPr/>
        </p:nvSpPr>
        <p:spPr>
          <a:xfrm>
            <a:off x="-138479" y="853609"/>
            <a:ext cx="5952987" cy="7515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rgbClr val="956820"/>
                </a:solidFill>
                <a:latin typeface="+mn-lt"/>
                <a:ea typeface="+mj-ea"/>
                <a:cs typeface="+mj-cs"/>
              </a:rPr>
              <a:t>Proyecto nacional de semillas para </a:t>
            </a:r>
            <a:r>
              <a:rPr lang="es-MX" sz="2800" b="1" dirty="0" err="1" smtClean="0">
                <a:solidFill>
                  <a:srgbClr val="956820"/>
                </a:solidFill>
                <a:latin typeface="+mn-lt"/>
                <a:ea typeface="+mj-ea"/>
                <a:cs typeface="+mj-cs"/>
              </a:rPr>
              <a:t>agrocadenas</a:t>
            </a:r>
            <a:r>
              <a:rPr lang="es-MX" sz="2800" b="1" dirty="0" smtClean="0">
                <a:solidFill>
                  <a:srgbClr val="956820"/>
                </a:solidFill>
                <a:latin typeface="+mn-lt"/>
                <a:ea typeface="+mj-ea"/>
                <a:cs typeface="+mj-cs"/>
              </a:rPr>
              <a:t> estratégicas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95682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6" name="35 Flecha izquierda">
            <a:hlinkClick r:id="rId3" action="ppaction://hlinksldjump"/>
          </p:cNvPr>
          <p:cNvSpPr/>
          <p:nvPr/>
        </p:nvSpPr>
        <p:spPr>
          <a:xfrm>
            <a:off x="8610551" y="6595203"/>
            <a:ext cx="401207" cy="216683"/>
          </a:xfrm>
          <a:prstGeom prst="leftArrow">
            <a:avLst/>
          </a:prstGeom>
          <a:solidFill>
            <a:schemeClr val="bg2">
              <a:lumMod val="50000"/>
            </a:schemeClr>
          </a:solidFill>
        </p:spPr>
        <p:txBody>
          <a:bodyPr rtlCol="0" anchor="ctr">
            <a:spAutoFit/>
          </a:bodyPr>
          <a:lstStyle/>
          <a:p>
            <a:pPr marL="342900" indent="-342900" algn="ctr">
              <a:buAutoNum type="romanLcParenR"/>
            </a:pPr>
            <a:endParaRPr lang="es-EC" b="1" u="sng" dirty="0" smtClean="0"/>
          </a:p>
        </p:txBody>
      </p:sp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248279"/>
              </p:ext>
            </p:extLst>
          </p:nvPr>
        </p:nvGraphicFramePr>
        <p:xfrm>
          <a:off x="829995" y="2235954"/>
          <a:ext cx="7583536" cy="4411488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994596"/>
                <a:gridCol w="5588940"/>
              </a:tblGrid>
              <a:tr h="1641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Fecha Inicio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29/01/2014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Fecha Fin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29/12/2017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Beneficiarios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131 mil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72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Objetivo General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Incrementar la productividad de las cadenas </a:t>
                      </a:r>
                      <a:r>
                        <a:rPr lang="es-EC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agroproductivas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estratégicas y reducir los costos unitarios de producción garantizando disponibilidad, acceso y uso tecnificado de semillas de alto rendimiento.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854"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Alineación a Meta</a:t>
                      </a:r>
                      <a:r>
                        <a:rPr lang="es-EC" sz="16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PND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10.2 Reducir las importaciones no petroleras de bienes primarios basados en recursos naturales en un 40,5% (USD 1558 M)</a:t>
                      </a:r>
                    </a:p>
                    <a:p>
                      <a:pPr algn="l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10.7 Revertir la tendencia en la participación de las importaciones en el consumo de alimentos agrícolas y cárnicos, y alcanzar el 5%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85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Experiencias Internacionales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Estudio: Perú, Impacto Económico de la variedad de papa </a:t>
                      </a:r>
                      <a:r>
                        <a:rPr lang="es-EC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Canchán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-INIAA de alto rendimiento</a:t>
                      </a:r>
                      <a:b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Fuentes secundarias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Levantamiento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Líneas Base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2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Estudios previos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334" y="-1552"/>
            <a:ext cx="3616422" cy="20218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81901" y="6492875"/>
            <a:ext cx="2057400" cy="365125"/>
          </a:xfrm>
        </p:spPr>
        <p:txBody>
          <a:bodyPr/>
          <a:lstStyle/>
          <a:p>
            <a:pPr>
              <a:defRPr/>
            </a:pPr>
            <a:fld id="{00E18B33-43A7-4AF9-A2C3-16AFAD9DE90B}" type="slidenum">
              <a:rPr lang="es-ES_tradnl" smtClean="0"/>
              <a:pPr>
                <a:defRPr/>
              </a:pPr>
              <a:t>23</a:t>
            </a:fld>
            <a:endParaRPr lang="es-ES_tradnl" dirty="0"/>
          </a:p>
        </p:txBody>
      </p:sp>
      <p:sp>
        <p:nvSpPr>
          <p:cNvPr id="17" name="2 Título"/>
          <p:cNvSpPr txBox="1">
            <a:spLocks/>
          </p:cNvSpPr>
          <p:nvPr/>
        </p:nvSpPr>
        <p:spPr>
          <a:xfrm>
            <a:off x="-168812" y="796373"/>
            <a:ext cx="5373858" cy="7515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MX" sz="2400" b="1" dirty="0" smtClean="0">
                <a:solidFill>
                  <a:srgbClr val="956820"/>
                </a:solidFill>
                <a:latin typeface="+mn-lt"/>
                <a:ea typeface="+mj-ea"/>
                <a:cs typeface="+mj-cs"/>
              </a:rPr>
              <a:t>Proyecto </a:t>
            </a:r>
            <a:r>
              <a:rPr lang="es-EC" sz="2400" b="1" dirty="0" smtClean="0">
                <a:solidFill>
                  <a:srgbClr val="956820"/>
                </a:solidFill>
                <a:latin typeface="+mn-lt"/>
                <a:ea typeface="+mj-ea"/>
                <a:cs typeface="+mj-cs"/>
              </a:rPr>
              <a:t>Fortalecimiento red de servicios de salud y mejoramiento de la calidad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95682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7" name="36 Flecha izquierda">
            <a:hlinkClick r:id="rId3" action="ppaction://hlinksldjump"/>
          </p:cNvPr>
          <p:cNvSpPr/>
          <p:nvPr/>
        </p:nvSpPr>
        <p:spPr>
          <a:xfrm>
            <a:off x="8610551" y="6595203"/>
            <a:ext cx="401207" cy="216683"/>
          </a:xfrm>
          <a:prstGeom prst="leftArrow">
            <a:avLst/>
          </a:prstGeom>
          <a:solidFill>
            <a:schemeClr val="bg2">
              <a:lumMod val="50000"/>
            </a:schemeClr>
          </a:solidFill>
        </p:spPr>
        <p:txBody>
          <a:bodyPr rtlCol="0" anchor="ctr">
            <a:spAutoFit/>
          </a:bodyPr>
          <a:lstStyle/>
          <a:p>
            <a:pPr marL="342900" indent="-342900" algn="ctr">
              <a:buAutoNum type="romanLcParenR"/>
            </a:pPr>
            <a:endParaRPr lang="es-EC" b="1" u="sng" dirty="0" smtClean="0"/>
          </a:p>
        </p:txBody>
      </p:sp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90978"/>
              </p:ext>
            </p:extLst>
          </p:nvPr>
        </p:nvGraphicFramePr>
        <p:xfrm>
          <a:off x="581257" y="2266999"/>
          <a:ext cx="7734084" cy="4338228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458897"/>
                <a:gridCol w="5275187"/>
              </a:tblGrid>
              <a:tr h="22234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Fecha Inicio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01/01/2012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4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Fecha Fin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31/12/2017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4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Beneficiarios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 millones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76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Objetivo General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Fortalecer el primer nivel de atención como la puerta de entrada al Sistema Nacional de Salud.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38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Alineación Meta PND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3.1 Reducir la mortalidad materna en 29% (50 por cada 100.000 nacidos vivos) </a:t>
                      </a:r>
                    </a:p>
                    <a:p>
                      <a:pPr algn="l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3.2 Reducir la tasa de mortalidad infantil en 41% (6 muertes por cada 1.000 nacidos vivos) </a:t>
                      </a:r>
                    </a:p>
                    <a:p>
                      <a:pPr algn="l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3.5 Reducir y mantener la letalidad por dengue al 0,08%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38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Experiencias Internacionales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Estudio: España, Contribución de la inversión en salud pública en el crecimiento económico</a:t>
                      </a:r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4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Fuentes secundarias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4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Levantamiento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4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Líneas Base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4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Estudios previos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046" y="0"/>
            <a:ext cx="3938954" cy="1885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81901" y="6492875"/>
            <a:ext cx="2057400" cy="365125"/>
          </a:xfrm>
        </p:spPr>
        <p:txBody>
          <a:bodyPr/>
          <a:lstStyle/>
          <a:p>
            <a:pPr>
              <a:defRPr/>
            </a:pPr>
            <a:fld id="{00E18B33-43A7-4AF9-A2C3-16AFAD9DE90B}" type="slidenum">
              <a:rPr lang="es-ES_tradnl" smtClean="0"/>
              <a:pPr>
                <a:defRPr/>
              </a:pPr>
              <a:t>24</a:t>
            </a:fld>
            <a:endParaRPr lang="es-ES_tradnl" dirty="0"/>
          </a:p>
        </p:txBody>
      </p:sp>
      <p:sp>
        <p:nvSpPr>
          <p:cNvPr id="17" name="2 Título"/>
          <p:cNvSpPr txBox="1">
            <a:spLocks/>
          </p:cNvSpPr>
          <p:nvPr/>
        </p:nvSpPr>
        <p:spPr>
          <a:xfrm>
            <a:off x="0" y="1004911"/>
            <a:ext cx="4652606" cy="9611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MX" sz="2400" b="1" dirty="0" smtClean="0">
                <a:solidFill>
                  <a:srgbClr val="956820"/>
                </a:solidFill>
                <a:latin typeface="+mn-lt"/>
                <a:ea typeface="+mj-ea"/>
                <a:cs typeface="+mj-cs"/>
              </a:rPr>
              <a:t>Proyecto </a:t>
            </a:r>
            <a:r>
              <a:rPr lang="es-EC" sz="2400" b="1" dirty="0" smtClean="0">
                <a:solidFill>
                  <a:srgbClr val="956820"/>
                </a:solidFill>
                <a:latin typeface="+mn-lt"/>
                <a:ea typeface="+mj-ea"/>
                <a:cs typeface="+mj-cs"/>
              </a:rPr>
              <a:t>Construcción, reconstrucción, rehabilitación y equipamiento de centros infantiles del buen vivir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95682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7" name="36 Flecha izquierda">
            <a:hlinkClick r:id="rId3" action="ppaction://hlinksldjump"/>
          </p:cNvPr>
          <p:cNvSpPr/>
          <p:nvPr/>
        </p:nvSpPr>
        <p:spPr>
          <a:xfrm>
            <a:off x="8610551" y="6595203"/>
            <a:ext cx="401207" cy="216683"/>
          </a:xfrm>
          <a:prstGeom prst="leftArrow">
            <a:avLst/>
          </a:prstGeom>
          <a:solidFill>
            <a:schemeClr val="bg2">
              <a:lumMod val="50000"/>
            </a:schemeClr>
          </a:solidFill>
        </p:spPr>
        <p:txBody>
          <a:bodyPr rtlCol="0" anchor="ctr">
            <a:spAutoFit/>
          </a:bodyPr>
          <a:lstStyle/>
          <a:p>
            <a:pPr marL="342900" indent="-342900" algn="ctr">
              <a:buAutoNum type="romanLcParenR"/>
            </a:pPr>
            <a:endParaRPr lang="es-EC" b="1" u="sng" dirty="0" smtClean="0"/>
          </a:p>
        </p:txBody>
      </p:sp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871831"/>
              </p:ext>
            </p:extLst>
          </p:nvPr>
        </p:nvGraphicFramePr>
        <p:xfrm>
          <a:off x="573207" y="2326995"/>
          <a:ext cx="8037344" cy="4027909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347414"/>
                <a:gridCol w="5689930"/>
              </a:tblGrid>
              <a:tr h="1571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Fecha Inicio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02/01/2012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Fecha Fin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29/12/2017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Beneficiarios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 mil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84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Objetivo General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Mejorar la calidad de la atención directa en Desarrollo Infantil, mediante la construcción y equipamiento de Centros Infantiles del Buen Vivir Emblemáticos y rehabilitación de Centros Infantiles de atención directa.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14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Alineación Meta PND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2.6 Universalizar la cobertura de programas de primera infancia para niños/as menores de 5 años en situación de pobreza y alcanzar el 65% a nivel nacional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14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Experiencias Internacionales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Estudio: Estados Unidos, Rol de la nutrición en el desarrollo cognitivo de la edad temprana (0-5 años</a:t>
                      </a:r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Fuentes secundarias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Levantamiento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Líneas Base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0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Estudios previos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354" y="32176"/>
            <a:ext cx="4276578" cy="19198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81901" y="6492875"/>
            <a:ext cx="2057400" cy="365125"/>
          </a:xfrm>
        </p:spPr>
        <p:txBody>
          <a:bodyPr/>
          <a:lstStyle/>
          <a:p>
            <a:pPr>
              <a:defRPr/>
            </a:pPr>
            <a:fld id="{00E18B33-43A7-4AF9-A2C3-16AFAD9DE90B}" type="slidenum">
              <a:rPr lang="es-ES_tradnl" smtClean="0"/>
              <a:pPr>
                <a:defRPr/>
              </a:pPr>
              <a:t>25</a:t>
            </a:fld>
            <a:endParaRPr lang="es-ES_tradnl" dirty="0"/>
          </a:p>
        </p:txBody>
      </p:sp>
      <p:sp>
        <p:nvSpPr>
          <p:cNvPr id="17" name="2 Título"/>
          <p:cNvSpPr txBox="1">
            <a:spLocks/>
          </p:cNvSpPr>
          <p:nvPr/>
        </p:nvSpPr>
        <p:spPr>
          <a:xfrm>
            <a:off x="-28132" y="707770"/>
            <a:ext cx="4941694" cy="7515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rgbClr val="956820"/>
                </a:solidFill>
                <a:latin typeface="+mn-lt"/>
                <a:ea typeface="+mj-ea"/>
                <a:cs typeface="+mj-cs"/>
              </a:rPr>
              <a:t>Proyecto Nueva infraestructura educativa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95682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6" name="35 Flecha izquierda">
            <a:hlinkClick r:id="rId3" action="ppaction://hlinksldjump"/>
          </p:cNvPr>
          <p:cNvSpPr/>
          <p:nvPr/>
        </p:nvSpPr>
        <p:spPr>
          <a:xfrm>
            <a:off x="8567297" y="6540375"/>
            <a:ext cx="401207" cy="216683"/>
          </a:xfrm>
          <a:prstGeom prst="leftArrow">
            <a:avLst/>
          </a:prstGeom>
          <a:solidFill>
            <a:schemeClr val="bg2">
              <a:lumMod val="50000"/>
            </a:schemeClr>
          </a:solidFill>
        </p:spPr>
        <p:txBody>
          <a:bodyPr rtlCol="0" anchor="ctr">
            <a:spAutoFit/>
          </a:bodyPr>
          <a:lstStyle/>
          <a:p>
            <a:pPr marL="342900" indent="-342900" algn="ctr">
              <a:buAutoNum type="romanLcParenR"/>
            </a:pPr>
            <a:endParaRPr lang="es-EC" b="1" u="sng" dirty="0" smtClean="0"/>
          </a:p>
        </p:txBody>
      </p:sp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439456"/>
              </p:ext>
            </p:extLst>
          </p:nvPr>
        </p:nvGraphicFramePr>
        <p:xfrm>
          <a:off x="819566" y="2114454"/>
          <a:ext cx="7747731" cy="4015618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388359"/>
                <a:gridCol w="5359372"/>
              </a:tblGrid>
              <a:tr h="15719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Fecha Inicio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03/01/2011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9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Fecha Fin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29/12/2017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9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Beneficiarios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millones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36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Objetivo General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Mejorar y ampliar la oferta de infraestructura escolar existente para niños, niñas, jóvenes y adolescentes en edad escolar en base al reordenamiento de la oferta educativa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85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Alineación Meta PND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2.4: Universalizar la tasa neta de asistencia a educación básica superior  </a:t>
                      </a:r>
                    </a:p>
                    <a:p>
                      <a:pPr algn="just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2.5: Alcanzar una tasa neta de asistencia a bachillerato del 80%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85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Experiencias Internacionales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Estudio: India, Inversión en Infraestructura educativa New Delhi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9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Fuentes secundarias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9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Levantamiento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9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Líneas Base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0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Estudios previos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60" y="0"/>
            <a:ext cx="4206240" cy="16097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81901" y="6492875"/>
            <a:ext cx="2057400" cy="365125"/>
          </a:xfrm>
        </p:spPr>
        <p:txBody>
          <a:bodyPr/>
          <a:lstStyle/>
          <a:p>
            <a:pPr>
              <a:defRPr/>
            </a:pPr>
            <a:fld id="{00E18B33-43A7-4AF9-A2C3-16AFAD9DE90B}" type="slidenum">
              <a:rPr lang="es-ES_tradnl" smtClean="0"/>
              <a:pPr>
                <a:defRPr/>
              </a:pPr>
              <a:t>26</a:t>
            </a:fld>
            <a:endParaRPr lang="es-ES_tradnl" dirty="0"/>
          </a:p>
        </p:txBody>
      </p:sp>
      <p:sp>
        <p:nvSpPr>
          <p:cNvPr id="17" name="2 Título"/>
          <p:cNvSpPr txBox="1">
            <a:spLocks/>
          </p:cNvSpPr>
          <p:nvPr/>
        </p:nvSpPr>
        <p:spPr>
          <a:xfrm>
            <a:off x="0" y="1085405"/>
            <a:ext cx="4598555" cy="7515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rgbClr val="956820"/>
                </a:solidFill>
                <a:latin typeface="+mn-lt"/>
                <a:ea typeface="+mj-ea"/>
                <a:cs typeface="+mj-cs"/>
              </a:rPr>
              <a:t>Proyecto Trasvase Daule-</a:t>
            </a:r>
            <a:r>
              <a:rPr lang="es-MX" sz="2800" b="1" dirty="0" err="1">
                <a:solidFill>
                  <a:srgbClr val="956820"/>
                </a:solidFill>
                <a:latin typeface="+mn-lt"/>
                <a:ea typeface="+mj-ea"/>
                <a:cs typeface="+mj-cs"/>
              </a:rPr>
              <a:t>V</a:t>
            </a:r>
            <a:r>
              <a:rPr lang="es-MX" sz="2800" b="1" dirty="0" err="1" smtClean="0">
                <a:solidFill>
                  <a:srgbClr val="956820"/>
                </a:solidFill>
                <a:latin typeface="+mn-lt"/>
                <a:ea typeface="+mj-ea"/>
                <a:cs typeface="+mj-cs"/>
              </a:rPr>
              <a:t>inces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95682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7" name="36 Flecha izquierda">
            <a:hlinkClick r:id="rId3" action="ppaction://hlinksldjump"/>
          </p:cNvPr>
          <p:cNvSpPr/>
          <p:nvPr/>
        </p:nvSpPr>
        <p:spPr>
          <a:xfrm>
            <a:off x="8586601" y="6540375"/>
            <a:ext cx="401207" cy="216683"/>
          </a:xfrm>
          <a:prstGeom prst="leftArrow">
            <a:avLst/>
          </a:prstGeom>
          <a:solidFill>
            <a:schemeClr val="bg2">
              <a:lumMod val="50000"/>
            </a:schemeClr>
          </a:solidFill>
        </p:spPr>
        <p:txBody>
          <a:bodyPr rtlCol="0" anchor="ctr">
            <a:spAutoFit/>
          </a:bodyPr>
          <a:lstStyle/>
          <a:p>
            <a:pPr marL="342900" indent="-342900" algn="ctr">
              <a:buAutoNum type="romanLcParenR"/>
            </a:pPr>
            <a:endParaRPr lang="es-EC" b="1" u="sng" dirty="0" smtClean="0"/>
          </a:p>
        </p:txBody>
      </p:sp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577466"/>
              </p:ext>
            </p:extLst>
          </p:nvPr>
        </p:nvGraphicFramePr>
        <p:xfrm>
          <a:off x="589163" y="2199389"/>
          <a:ext cx="7570310" cy="4069617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224585"/>
                <a:gridCol w="5345725"/>
              </a:tblGrid>
              <a:tr h="25435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Fecha Inicio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07/09/2012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5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Fecha Fin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30/04/2016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5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Beneficiarios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 mil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175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Objetivo General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Aprovechar el agua disponible en el Río </a:t>
                      </a:r>
                      <a:r>
                        <a:rPr lang="es-EC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Daule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para expandir la frontera agrícola, mejorar la producción y productividad de bienes de consumo interno, generar excedentes para la exportación e impulsar la riqueza ictiológica de la región a servir con el proyecto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70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Alineación</a:t>
                      </a:r>
                      <a:r>
                        <a:rPr lang="es-EC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Meta PND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10.5: Disminuir la concentración de superficie regada a 60 veces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70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Experiencias Internacionales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Estudio: India y </a:t>
                      </a:r>
                      <a:r>
                        <a:rPr lang="es-EC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Pakistan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Irrigación en la región de </a:t>
                      </a:r>
                      <a:r>
                        <a:rPr lang="es-EC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Bist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C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Doab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5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Fuentes secundarias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5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Levantamiento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5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Líneas Base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5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Estudios previos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0" y="0"/>
            <a:ext cx="4667250" cy="17303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81901" y="6492875"/>
            <a:ext cx="2057400" cy="365125"/>
          </a:xfrm>
        </p:spPr>
        <p:txBody>
          <a:bodyPr/>
          <a:lstStyle/>
          <a:p>
            <a:pPr>
              <a:defRPr/>
            </a:pPr>
            <a:fld id="{00E18B33-43A7-4AF9-A2C3-16AFAD9DE90B}" type="slidenum">
              <a:rPr lang="es-ES_tradnl" smtClean="0"/>
              <a:pPr>
                <a:defRPr/>
              </a:pPr>
              <a:t>27</a:t>
            </a:fld>
            <a:endParaRPr lang="es-ES_tradnl" dirty="0"/>
          </a:p>
        </p:txBody>
      </p:sp>
      <p:sp>
        <p:nvSpPr>
          <p:cNvPr id="17" name="2 Título"/>
          <p:cNvSpPr txBox="1">
            <a:spLocks/>
          </p:cNvSpPr>
          <p:nvPr/>
        </p:nvSpPr>
        <p:spPr>
          <a:xfrm>
            <a:off x="0" y="1133477"/>
            <a:ext cx="4936180" cy="7515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MX" sz="2400" b="1" dirty="0" smtClean="0">
                <a:solidFill>
                  <a:srgbClr val="956820"/>
                </a:solidFill>
                <a:latin typeface="+mn-lt"/>
                <a:ea typeface="+mj-ea"/>
                <a:cs typeface="+mj-cs"/>
              </a:rPr>
              <a:t>Proyecto </a:t>
            </a:r>
            <a:r>
              <a:rPr lang="es-EC" sz="2400" b="1" dirty="0" smtClean="0">
                <a:solidFill>
                  <a:srgbClr val="956820"/>
                </a:solidFill>
                <a:latin typeface="+mn-lt"/>
                <a:ea typeface="+mj-ea"/>
                <a:cs typeface="+mj-cs"/>
              </a:rPr>
              <a:t>Desconcentración de los servicios de seguridad en distritos y circuitos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95682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6" name="35 Flecha izquierda">
            <a:hlinkClick r:id="rId3" action="ppaction://hlinksldjump"/>
          </p:cNvPr>
          <p:cNvSpPr/>
          <p:nvPr/>
        </p:nvSpPr>
        <p:spPr>
          <a:xfrm>
            <a:off x="8586601" y="6686679"/>
            <a:ext cx="401207" cy="216683"/>
          </a:xfrm>
          <a:prstGeom prst="leftArrow">
            <a:avLst/>
          </a:prstGeom>
          <a:solidFill>
            <a:schemeClr val="bg2">
              <a:lumMod val="50000"/>
            </a:schemeClr>
          </a:solidFill>
        </p:spPr>
        <p:txBody>
          <a:bodyPr rtlCol="0" anchor="ctr">
            <a:spAutoFit/>
          </a:bodyPr>
          <a:lstStyle/>
          <a:p>
            <a:pPr marL="342900" indent="-342900" algn="ctr">
              <a:buAutoNum type="romanLcParenR"/>
            </a:pPr>
            <a:endParaRPr lang="es-EC" b="1" u="sng" dirty="0" smtClean="0"/>
          </a:p>
        </p:txBody>
      </p:sp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885175"/>
              </p:ext>
            </p:extLst>
          </p:nvPr>
        </p:nvGraphicFramePr>
        <p:xfrm>
          <a:off x="54864" y="2030463"/>
          <a:ext cx="8987808" cy="457214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510123"/>
                <a:gridCol w="6477685"/>
              </a:tblGrid>
              <a:tr h="25757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Fecha Inicio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01/01/2012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7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Fecha Fin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31/12/2017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7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Beneficiarios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1.800(UPC y UVC)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71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Objetivo General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Llegar con los Servicios de Seguridad de la Policía Nacional a las zonas en las que actualmente no se tiene presencia y mejorar estos servicios en los territorios en cuales si se tiene presencia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Alineación Meta PND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1.1:Alcanzar el 100% de entidades operativas desconcentradas creadas a nivel distrital</a:t>
                      </a:r>
                    </a:p>
                    <a:p>
                      <a:pPr algn="just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6.2: Reducir la tasa de homicidios a 8 muertes por cada 100.000 habitantes</a:t>
                      </a:r>
                    </a:p>
                    <a:p>
                      <a:pPr algn="just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6.3: Reducir el porcentaje de homicidios por arma de fuego al 50% </a:t>
                      </a:r>
                    </a:p>
                    <a:p>
                      <a:pPr algn="just" fontAlgn="ctr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6.5: Reducir la tasa de homicidios (asesinatos) a mujeres a 2 muertes por cada 100.000 mujeres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Experiencias Internacionales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Estudio: Chicago-USA, Gasto en seguridad en el Distrito de Chicago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7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Fuentes secundarias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7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Levantamiento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7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Líneas Base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7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Estudios previos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182" y="26333"/>
            <a:ext cx="3896749" cy="18587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1752600"/>
          </a:xfrm>
        </p:spPr>
        <p:txBody>
          <a:bodyPr/>
          <a:lstStyle/>
          <a:p>
            <a:endParaRPr lang="es-EC" dirty="0" smtClean="0"/>
          </a:p>
          <a:p>
            <a:endParaRPr lang="es-EC" dirty="0"/>
          </a:p>
          <a:p>
            <a:endParaRPr lang="es-EC" dirty="0"/>
          </a:p>
        </p:txBody>
      </p:sp>
      <p:pic>
        <p:nvPicPr>
          <p:cNvPr id="4" name="0 Imagen" descr="logofinanz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224136" cy="5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0" t="82484" r="14706" b="15159"/>
          <a:stretch/>
        </p:blipFill>
        <p:spPr bwMode="auto">
          <a:xfrm>
            <a:off x="0" y="836712"/>
            <a:ext cx="9144000" cy="21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1097738" y="147733"/>
            <a:ext cx="7459268" cy="578495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Avances</a:t>
            </a:r>
            <a:endParaRPr lang="es-EC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467544" y="1396999"/>
          <a:ext cx="8352928" cy="5050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921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1752600"/>
          </a:xfrm>
        </p:spPr>
        <p:txBody>
          <a:bodyPr/>
          <a:lstStyle/>
          <a:p>
            <a:endParaRPr lang="es-EC" dirty="0" smtClean="0"/>
          </a:p>
          <a:p>
            <a:endParaRPr lang="es-EC" dirty="0"/>
          </a:p>
          <a:p>
            <a:endParaRPr lang="es-EC" dirty="0"/>
          </a:p>
        </p:txBody>
      </p:sp>
      <p:pic>
        <p:nvPicPr>
          <p:cNvPr id="4" name="0 Imagen" descr="logofinanz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224136" cy="5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0" t="82484" r="14706" b="15159"/>
          <a:stretch/>
        </p:blipFill>
        <p:spPr bwMode="auto">
          <a:xfrm>
            <a:off x="0" y="836712"/>
            <a:ext cx="9144000" cy="21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1020248" y="147733"/>
            <a:ext cx="7459268" cy="578495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Retos</a:t>
            </a:r>
            <a:endParaRPr lang="es-EC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833506749"/>
              </p:ext>
            </p:extLst>
          </p:nvPr>
        </p:nvGraphicFramePr>
        <p:xfrm>
          <a:off x="467544" y="1397000"/>
          <a:ext cx="8352928" cy="5019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921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1752600"/>
          </a:xfrm>
        </p:spPr>
        <p:txBody>
          <a:bodyPr/>
          <a:lstStyle/>
          <a:p>
            <a:endParaRPr lang="es-EC" dirty="0" smtClean="0"/>
          </a:p>
          <a:p>
            <a:endParaRPr lang="es-EC" dirty="0"/>
          </a:p>
          <a:p>
            <a:endParaRPr lang="es-EC" dirty="0"/>
          </a:p>
        </p:txBody>
      </p:sp>
      <p:pic>
        <p:nvPicPr>
          <p:cNvPr id="4" name="0 Imagen" descr="logofinanz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224136" cy="5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0" t="82484" r="14706" b="15159"/>
          <a:stretch/>
        </p:blipFill>
        <p:spPr bwMode="auto">
          <a:xfrm>
            <a:off x="0" y="836712"/>
            <a:ext cx="9144000" cy="21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942758" y="147733"/>
            <a:ext cx="7459268" cy="578495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Niveles de Evaluación</a:t>
            </a:r>
            <a:endParaRPr lang="es-EC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21" name="20 Diagrama"/>
          <p:cNvGraphicFramePr/>
          <p:nvPr/>
        </p:nvGraphicFramePr>
        <p:xfrm>
          <a:off x="251520" y="1397000"/>
          <a:ext cx="864096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921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-NRLpJy9eow0/T62NLYHte0I/AAAAAAAAAAg/c33xHfTRlzQ/s1600/Dibuj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7138" y="-480447"/>
            <a:ext cx="10381498" cy="7338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293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1098" y="116632"/>
            <a:ext cx="5745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chemeClr val="accent1">
                    <a:lumMod val="50000"/>
                  </a:schemeClr>
                </a:solidFill>
              </a:rPr>
              <a:t>ANTECEDENTES</a:t>
            </a:r>
            <a:endParaRPr lang="es-EC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11444" y="1317357"/>
            <a:ext cx="83380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 smtClean="0">
                <a:solidFill>
                  <a:schemeClr val="accent1">
                    <a:lumMod val="50000"/>
                  </a:schemeClr>
                </a:solidFill>
              </a:rPr>
              <a:t>La Secretaría Nacional de Planificación y Desarrollo (</a:t>
            </a:r>
            <a:r>
              <a:rPr lang="es-EC" sz="2400" dirty="0" err="1" smtClean="0">
                <a:solidFill>
                  <a:schemeClr val="accent1">
                    <a:lumMod val="50000"/>
                  </a:schemeClr>
                </a:solidFill>
              </a:rPr>
              <a:t>Senplades</a:t>
            </a:r>
            <a:r>
              <a:rPr lang="es-EC" sz="2400" dirty="0" smtClean="0">
                <a:solidFill>
                  <a:schemeClr val="accent1">
                    <a:lumMod val="50000"/>
                  </a:schemeClr>
                </a:solidFill>
              </a:rPr>
              <a:t>) tiene como misión administrar y coordinar el Sistema Nacional Descentralizado de Planificación Participativa como un medio de desarrollo integral del país a nivel sectorial y territorial, estableciendo objetivos y políticas estratégicas, sustentadas en procesos de información, investigación, capacitación, </a:t>
            </a:r>
            <a:r>
              <a:rPr lang="es-EC" sz="2400" b="1" dirty="0" smtClean="0">
                <a:solidFill>
                  <a:schemeClr val="accent1">
                    <a:lumMod val="50000"/>
                  </a:schemeClr>
                </a:solidFill>
              </a:rPr>
              <a:t>seguimiento y evaluación;</a:t>
            </a:r>
            <a:r>
              <a:rPr lang="es-EC" sz="2400" dirty="0" smtClean="0">
                <a:solidFill>
                  <a:schemeClr val="accent1">
                    <a:lumMod val="50000"/>
                  </a:schemeClr>
                </a:solidFill>
              </a:rPr>
              <a:t> orientando la inversión pública; y, promoviendo la transformación del Estado, a través de una activa participación ciudadana, que contribuya a una gestión pública transparente y eficiente. </a:t>
            </a:r>
          </a:p>
          <a:p>
            <a:pPr algn="just"/>
            <a:endParaRPr lang="es-EC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0 Imagen" descr="logofinanz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996"/>
            <a:ext cx="1224136" cy="5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486400" y="5841672"/>
            <a:ext cx="336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 smtClean="0">
                <a:solidFill>
                  <a:schemeClr val="tx2">
                    <a:lumMod val="50000"/>
                  </a:schemeClr>
                </a:solidFill>
              </a:rPr>
              <a:t>Est.</a:t>
            </a:r>
            <a:r>
              <a:rPr lang="es-EC" dirty="0" smtClean="0">
                <a:solidFill>
                  <a:schemeClr val="tx2">
                    <a:lumMod val="50000"/>
                  </a:schemeClr>
                </a:solidFill>
              </a:rPr>
              <a:t> Orgánico </a:t>
            </a:r>
            <a:r>
              <a:rPr lang="es-EC" dirty="0" err="1" smtClean="0">
                <a:solidFill>
                  <a:schemeClr val="tx2">
                    <a:lumMod val="50000"/>
                  </a:schemeClr>
                </a:solidFill>
              </a:rPr>
              <a:t>Senplades</a:t>
            </a:r>
            <a:r>
              <a:rPr lang="es-EC" dirty="0" smtClean="0">
                <a:solidFill>
                  <a:schemeClr val="tx2">
                    <a:lumMod val="50000"/>
                  </a:schemeClr>
                </a:solidFill>
              </a:rPr>
              <a:t>, 2014</a:t>
            </a:r>
            <a:endParaRPr lang="es-EC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 Imagen" descr="logofinanz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996"/>
            <a:ext cx="1224136" cy="5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2231757" y="205257"/>
            <a:ext cx="5114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</a:rPr>
              <a:t>SISTEMA NACIONAL DE EVALUACION</a:t>
            </a:r>
            <a:endParaRPr lang="es-EC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945396" y="2169755"/>
            <a:ext cx="3084163" cy="221625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dirty="0" smtClean="0"/>
              <a:t>Plan Anual de Evaluaciones</a:t>
            </a:r>
            <a:endParaRPr lang="es-EC" sz="32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4972367" y="2169755"/>
            <a:ext cx="3084163" cy="22162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dirty="0" smtClean="0"/>
              <a:t>Repositorio de Evaluaciones Públicas</a:t>
            </a:r>
            <a:endParaRPr lang="es-EC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s-MX" u="sng" dirty="0" smtClean="0">
                <a:solidFill>
                  <a:schemeClr val="accent1">
                    <a:lumMod val="50000"/>
                  </a:schemeClr>
                </a:solidFill>
              </a:rPr>
              <a:t>PLAN ANUAL DE EVALUACIONES</a:t>
            </a:r>
            <a:endParaRPr lang="es-MX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399554" y="3291625"/>
            <a:ext cx="1245691" cy="1027695"/>
          </a:xfrm>
          <a:custGeom>
            <a:avLst/>
            <a:gdLst>
              <a:gd name="connsiteX0" fmla="*/ 0 w 1245691"/>
              <a:gd name="connsiteY0" fmla="*/ 102770 h 1027695"/>
              <a:gd name="connsiteX1" fmla="*/ 30101 w 1245691"/>
              <a:gd name="connsiteY1" fmla="*/ 30101 h 1027695"/>
              <a:gd name="connsiteX2" fmla="*/ 102770 w 1245691"/>
              <a:gd name="connsiteY2" fmla="*/ 0 h 1027695"/>
              <a:gd name="connsiteX3" fmla="*/ 1142921 w 1245691"/>
              <a:gd name="connsiteY3" fmla="*/ 0 h 1027695"/>
              <a:gd name="connsiteX4" fmla="*/ 1215590 w 1245691"/>
              <a:gd name="connsiteY4" fmla="*/ 30101 h 1027695"/>
              <a:gd name="connsiteX5" fmla="*/ 1245691 w 1245691"/>
              <a:gd name="connsiteY5" fmla="*/ 102770 h 1027695"/>
              <a:gd name="connsiteX6" fmla="*/ 1245691 w 1245691"/>
              <a:gd name="connsiteY6" fmla="*/ 924925 h 1027695"/>
              <a:gd name="connsiteX7" fmla="*/ 1215590 w 1245691"/>
              <a:gd name="connsiteY7" fmla="*/ 997594 h 1027695"/>
              <a:gd name="connsiteX8" fmla="*/ 1142921 w 1245691"/>
              <a:gd name="connsiteY8" fmla="*/ 1027695 h 1027695"/>
              <a:gd name="connsiteX9" fmla="*/ 102770 w 1245691"/>
              <a:gd name="connsiteY9" fmla="*/ 1027695 h 1027695"/>
              <a:gd name="connsiteX10" fmla="*/ 30101 w 1245691"/>
              <a:gd name="connsiteY10" fmla="*/ 997594 h 1027695"/>
              <a:gd name="connsiteX11" fmla="*/ 0 w 1245691"/>
              <a:gd name="connsiteY11" fmla="*/ 924925 h 1027695"/>
              <a:gd name="connsiteX12" fmla="*/ 0 w 1245691"/>
              <a:gd name="connsiteY12" fmla="*/ 102770 h 102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5691" h="1027695">
                <a:moveTo>
                  <a:pt x="0" y="102770"/>
                </a:moveTo>
                <a:cubicBezTo>
                  <a:pt x="0" y="75514"/>
                  <a:pt x="10828" y="49374"/>
                  <a:pt x="30101" y="30101"/>
                </a:cubicBezTo>
                <a:cubicBezTo>
                  <a:pt x="49374" y="10828"/>
                  <a:pt x="75514" y="0"/>
                  <a:pt x="102770" y="0"/>
                </a:cubicBezTo>
                <a:lnTo>
                  <a:pt x="1142921" y="0"/>
                </a:lnTo>
                <a:cubicBezTo>
                  <a:pt x="1170177" y="0"/>
                  <a:pt x="1196317" y="10828"/>
                  <a:pt x="1215590" y="30101"/>
                </a:cubicBezTo>
                <a:cubicBezTo>
                  <a:pt x="1234863" y="49374"/>
                  <a:pt x="1245691" y="75514"/>
                  <a:pt x="1245691" y="102770"/>
                </a:cubicBezTo>
                <a:lnTo>
                  <a:pt x="1245691" y="924925"/>
                </a:lnTo>
                <a:cubicBezTo>
                  <a:pt x="1245691" y="952181"/>
                  <a:pt x="1234863" y="978321"/>
                  <a:pt x="1215590" y="997594"/>
                </a:cubicBezTo>
                <a:cubicBezTo>
                  <a:pt x="1196317" y="1016867"/>
                  <a:pt x="1170177" y="1027695"/>
                  <a:pt x="1142921" y="1027695"/>
                </a:cubicBezTo>
                <a:lnTo>
                  <a:pt x="102770" y="1027695"/>
                </a:lnTo>
                <a:cubicBezTo>
                  <a:pt x="75514" y="1027695"/>
                  <a:pt x="49374" y="1016867"/>
                  <a:pt x="30101" y="997594"/>
                </a:cubicBezTo>
                <a:cubicBezTo>
                  <a:pt x="10828" y="978321"/>
                  <a:pt x="0" y="952181"/>
                  <a:pt x="0" y="924925"/>
                </a:cubicBezTo>
                <a:lnTo>
                  <a:pt x="0" y="10277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250" tIns="87250" rIns="87250" bIns="872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500" kern="1200" dirty="0" smtClean="0"/>
              <a:t>Fase 0: Selección de la Política a Evaluar</a:t>
            </a:r>
            <a:endParaRPr lang="es-MX" sz="1500" kern="1200" dirty="0"/>
          </a:p>
        </p:txBody>
      </p:sp>
      <p:sp>
        <p:nvSpPr>
          <p:cNvPr id="9" name="8 Forma libre"/>
          <p:cNvSpPr/>
          <p:nvPr/>
        </p:nvSpPr>
        <p:spPr>
          <a:xfrm>
            <a:off x="1769814" y="3651007"/>
            <a:ext cx="264086" cy="308931"/>
          </a:xfrm>
          <a:custGeom>
            <a:avLst/>
            <a:gdLst>
              <a:gd name="connsiteX0" fmla="*/ 0 w 264086"/>
              <a:gd name="connsiteY0" fmla="*/ 61786 h 308931"/>
              <a:gd name="connsiteX1" fmla="*/ 132043 w 264086"/>
              <a:gd name="connsiteY1" fmla="*/ 61786 h 308931"/>
              <a:gd name="connsiteX2" fmla="*/ 132043 w 264086"/>
              <a:gd name="connsiteY2" fmla="*/ 0 h 308931"/>
              <a:gd name="connsiteX3" fmla="*/ 264086 w 264086"/>
              <a:gd name="connsiteY3" fmla="*/ 154466 h 308931"/>
              <a:gd name="connsiteX4" fmla="*/ 132043 w 264086"/>
              <a:gd name="connsiteY4" fmla="*/ 308931 h 308931"/>
              <a:gd name="connsiteX5" fmla="*/ 132043 w 264086"/>
              <a:gd name="connsiteY5" fmla="*/ 247145 h 308931"/>
              <a:gd name="connsiteX6" fmla="*/ 0 w 264086"/>
              <a:gd name="connsiteY6" fmla="*/ 247145 h 308931"/>
              <a:gd name="connsiteX7" fmla="*/ 0 w 264086"/>
              <a:gd name="connsiteY7" fmla="*/ 61786 h 30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086" h="308931">
                <a:moveTo>
                  <a:pt x="0" y="61786"/>
                </a:moveTo>
                <a:lnTo>
                  <a:pt x="132043" y="61786"/>
                </a:lnTo>
                <a:lnTo>
                  <a:pt x="132043" y="0"/>
                </a:lnTo>
                <a:lnTo>
                  <a:pt x="264086" y="154466"/>
                </a:lnTo>
                <a:lnTo>
                  <a:pt x="132043" y="308931"/>
                </a:lnTo>
                <a:lnTo>
                  <a:pt x="132043" y="247145"/>
                </a:lnTo>
                <a:lnTo>
                  <a:pt x="0" y="247145"/>
                </a:lnTo>
                <a:lnTo>
                  <a:pt x="0" y="61786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1786" rIns="79226" bIns="6178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1200" kern="1200"/>
          </a:p>
        </p:txBody>
      </p:sp>
      <p:sp>
        <p:nvSpPr>
          <p:cNvPr id="10" name="9 Forma libre"/>
          <p:cNvSpPr/>
          <p:nvPr/>
        </p:nvSpPr>
        <p:spPr>
          <a:xfrm>
            <a:off x="2143522" y="3291625"/>
            <a:ext cx="1245691" cy="1027695"/>
          </a:xfrm>
          <a:custGeom>
            <a:avLst/>
            <a:gdLst>
              <a:gd name="connsiteX0" fmla="*/ 0 w 1245691"/>
              <a:gd name="connsiteY0" fmla="*/ 102770 h 1027695"/>
              <a:gd name="connsiteX1" fmla="*/ 30101 w 1245691"/>
              <a:gd name="connsiteY1" fmla="*/ 30101 h 1027695"/>
              <a:gd name="connsiteX2" fmla="*/ 102770 w 1245691"/>
              <a:gd name="connsiteY2" fmla="*/ 0 h 1027695"/>
              <a:gd name="connsiteX3" fmla="*/ 1142921 w 1245691"/>
              <a:gd name="connsiteY3" fmla="*/ 0 h 1027695"/>
              <a:gd name="connsiteX4" fmla="*/ 1215590 w 1245691"/>
              <a:gd name="connsiteY4" fmla="*/ 30101 h 1027695"/>
              <a:gd name="connsiteX5" fmla="*/ 1245691 w 1245691"/>
              <a:gd name="connsiteY5" fmla="*/ 102770 h 1027695"/>
              <a:gd name="connsiteX6" fmla="*/ 1245691 w 1245691"/>
              <a:gd name="connsiteY6" fmla="*/ 924925 h 1027695"/>
              <a:gd name="connsiteX7" fmla="*/ 1215590 w 1245691"/>
              <a:gd name="connsiteY7" fmla="*/ 997594 h 1027695"/>
              <a:gd name="connsiteX8" fmla="*/ 1142921 w 1245691"/>
              <a:gd name="connsiteY8" fmla="*/ 1027695 h 1027695"/>
              <a:gd name="connsiteX9" fmla="*/ 102770 w 1245691"/>
              <a:gd name="connsiteY9" fmla="*/ 1027695 h 1027695"/>
              <a:gd name="connsiteX10" fmla="*/ 30101 w 1245691"/>
              <a:gd name="connsiteY10" fmla="*/ 997594 h 1027695"/>
              <a:gd name="connsiteX11" fmla="*/ 0 w 1245691"/>
              <a:gd name="connsiteY11" fmla="*/ 924925 h 1027695"/>
              <a:gd name="connsiteX12" fmla="*/ 0 w 1245691"/>
              <a:gd name="connsiteY12" fmla="*/ 102770 h 102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5691" h="1027695">
                <a:moveTo>
                  <a:pt x="0" y="102770"/>
                </a:moveTo>
                <a:cubicBezTo>
                  <a:pt x="0" y="75514"/>
                  <a:pt x="10828" y="49374"/>
                  <a:pt x="30101" y="30101"/>
                </a:cubicBezTo>
                <a:cubicBezTo>
                  <a:pt x="49374" y="10828"/>
                  <a:pt x="75514" y="0"/>
                  <a:pt x="102770" y="0"/>
                </a:cubicBezTo>
                <a:lnTo>
                  <a:pt x="1142921" y="0"/>
                </a:lnTo>
                <a:cubicBezTo>
                  <a:pt x="1170177" y="0"/>
                  <a:pt x="1196317" y="10828"/>
                  <a:pt x="1215590" y="30101"/>
                </a:cubicBezTo>
                <a:cubicBezTo>
                  <a:pt x="1234863" y="49374"/>
                  <a:pt x="1245691" y="75514"/>
                  <a:pt x="1245691" y="102770"/>
                </a:cubicBezTo>
                <a:lnTo>
                  <a:pt x="1245691" y="924925"/>
                </a:lnTo>
                <a:cubicBezTo>
                  <a:pt x="1245691" y="952181"/>
                  <a:pt x="1234863" y="978321"/>
                  <a:pt x="1215590" y="997594"/>
                </a:cubicBezTo>
                <a:cubicBezTo>
                  <a:pt x="1196317" y="1016867"/>
                  <a:pt x="1170177" y="1027695"/>
                  <a:pt x="1142921" y="1027695"/>
                </a:cubicBezTo>
                <a:lnTo>
                  <a:pt x="102770" y="1027695"/>
                </a:lnTo>
                <a:cubicBezTo>
                  <a:pt x="75514" y="1027695"/>
                  <a:pt x="49374" y="1016867"/>
                  <a:pt x="30101" y="997594"/>
                </a:cubicBezTo>
                <a:cubicBezTo>
                  <a:pt x="10828" y="978321"/>
                  <a:pt x="0" y="952181"/>
                  <a:pt x="0" y="924925"/>
                </a:cubicBezTo>
                <a:lnTo>
                  <a:pt x="0" y="10277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250" tIns="87250" rIns="87250" bIns="872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500" kern="1200" dirty="0" smtClean="0"/>
              <a:t>Fase 1: Diseño de la Evaluación </a:t>
            </a:r>
            <a:endParaRPr lang="es-MX" sz="1500" kern="1200" dirty="0"/>
          </a:p>
        </p:txBody>
      </p:sp>
      <p:sp>
        <p:nvSpPr>
          <p:cNvPr id="11" name="10 Forma libre"/>
          <p:cNvSpPr/>
          <p:nvPr/>
        </p:nvSpPr>
        <p:spPr>
          <a:xfrm>
            <a:off x="3513782" y="3651007"/>
            <a:ext cx="264086" cy="308931"/>
          </a:xfrm>
          <a:custGeom>
            <a:avLst/>
            <a:gdLst>
              <a:gd name="connsiteX0" fmla="*/ 0 w 264086"/>
              <a:gd name="connsiteY0" fmla="*/ 61786 h 308931"/>
              <a:gd name="connsiteX1" fmla="*/ 132043 w 264086"/>
              <a:gd name="connsiteY1" fmla="*/ 61786 h 308931"/>
              <a:gd name="connsiteX2" fmla="*/ 132043 w 264086"/>
              <a:gd name="connsiteY2" fmla="*/ 0 h 308931"/>
              <a:gd name="connsiteX3" fmla="*/ 264086 w 264086"/>
              <a:gd name="connsiteY3" fmla="*/ 154466 h 308931"/>
              <a:gd name="connsiteX4" fmla="*/ 132043 w 264086"/>
              <a:gd name="connsiteY4" fmla="*/ 308931 h 308931"/>
              <a:gd name="connsiteX5" fmla="*/ 132043 w 264086"/>
              <a:gd name="connsiteY5" fmla="*/ 247145 h 308931"/>
              <a:gd name="connsiteX6" fmla="*/ 0 w 264086"/>
              <a:gd name="connsiteY6" fmla="*/ 247145 h 308931"/>
              <a:gd name="connsiteX7" fmla="*/ 0 w 264086"/>
              <a:gd name="connsiteY7" fmla="*/ 61786 h 30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086" h="308931">
                <a:moveTo>
                  <a:pt x="0" y="61786"/>
                </a:moveTo>
                <a:lnTo>
                  <a:pt x="132043" y="61786"/>
                </a:lnTo>
                <a:lnTo>
                  <a:pt x="132043" y="0"/>
                </a:lnTo>
                <a:lnTo>
                  <a:pt x="264086" y="154466"/>
                </a:lnTo>
                <a:lnTo>
                  <a:pt x="132043" y="308931"/>
                </a:lnTo>
                <a:lnTo>
                  <a:pt x="132043" y="247145"/>
                </a:lnTo>
                <a:lnTo>
                  <a:pt x="0" y="247145"/>
                </a:lnTo>
                <a:lnTo>
                  <a:pt x="0" y="61786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1786" rIns="79226" bIns="6178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1200" kern="1200"/>
          </a:p>
        </p:txBody>
      </p:sp>
      <p:sp>
        <p:nvSpPr>
          <p:cNvPr id="12" name="11 Forma libre"/>
          <p:cNvSpPr/>
          <p:nvPr/>
        </p:nvSpPr>
        <p:spPr>
          <a:xfrm>
            <a:off x="3887490" y="3291625"/>
            <a:ext cx="1245691" cy="1027695"/>
          </a:xfrm>
          <a:custGeom>
            <a:avLst/>
            <a:gdLst>
              <a:gd name="connsiteX0" fmla="*/ 0 w 1245691"/>
              <a:gd name="connsiteY0" fmla="*/ 102770 h 1027695"/>
              <a:gd name="connsiteX1" fmla="*/ 30101 w 1245691"/>
              <a:gd name="connsiteY1" fmla="*/ 30101 h 1027695"/>
              <a:gd name="connsiteX2" fmla="*/ 102770 w 1245691"/>
              <a:gd name="connsiteY2" fmla="*/ 0 h 1027695"/>
              <a:gd name="connsiteX3" fmla="*/ 1142921 w 1245691"/>
              <a:gd name="connsiteY3" fmla="*/ 0 h 1027695"/>
              <a:gd name="connsiteX4" fmla="*/ 1215590 w 1245691"/>
              <a:gd name="connsiteY4" fmla="*/ 30101 h 1027695"/>
              <a:gd name="connsiteX5" fmla="*/ 1245691 w 1245691"/>
              <a:gd name="connsiteY5" fmla="*/ 102770 h 1027695"/>
              <a:gd name="connsiteX6" fmla="*/ 1245691 w 1245691"/>
              <a:gd name="connsiteY6" fmla="*/ 924925 h 1027695"/>
              <a:gd name="connsiteX7" fmla="*/ 1215590 w 1245691"/>
              <a:gd name="connsiteY7" fmla="*/ 997594 h 1027695"/>
              <a:gd name="connsiteX8" fmla="*/ 1142921 w 1245691"/>
              <a:gd name="connsiteY8" fmla="*/ 1027695 h 1027695"/>
              <a:gd name="connsiteX9" fmla="*/ 102770 w 1245691"/>
              <a:gd name="connsiteY9" fmla="*/ 1027695 h 1027695"/>
              <a:gd name="connsiteX10" fmla="*/ 30101 w 1245691"/>
              <a:gd name="connsiteY10" fmla="*/ 997594 h 1027695"/>
              <a:gd name="connsiteX11" fmla="*/ 0 w 1245691"/>
              <a:gd name="connsiteY11" fmla="*/ 924925 h 1027695"/>
              <a:gd name="connsiteX12" fmla="*/ 0 w 1245691"/>
              <a:gd name="connsiteY12" fmla="*/ 102770 h 102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5691" h="1027695">
                <a:moveTo>
                  <a:pt x="0" y="102770"/>
                </a:moveTo>
                <a:cubicBezTo>
                  <a:pt x="0" y="75514"/>
                  <a:pt x="10828" y="49374"/>
                  <a:pt x="30101" y="30101"/>
                </a:cubicBezTo>
                <a:cubicBezTo>
                  <a:pt x="49374" y="10828"/>
                  <a:pt x="75514" y="0"/>
                  <a:pt x="102770" y="0"/>
                </a:cubicBezTo>
                <a:lnTo>
                  <a:pt x="1142921" y="0"/>
                </a:lnTo>
                <a:cubicBezTo>
                  <a:pt x="1170177" y="0"/>
                  <a:pt x="1196317" y="10828"/>
                  <a:pt x="1215590" y="30101"/>
                </a:cubicBezTo>
                <a:cubicBezTo>
                  <a:pt x="1234863" y="49374"/>
                  <a:pt x="1245691" y="75514"/>
                  <a:pt x="1245691" y="102770"/>
                </a:cubicBezTo>
                <a:lnTo>
                  <a:pt x="1245691" y="924925"/>
                </a:lnTo>
                <a:cubicBezTo>
                  <a:pt x="1245691" y="952181"/>
                  <a:pt x="1234863" y="978321"/>
                  <a:pt x="1215590" y="997594"/>
                </a:cubicBezTo>
                <a:cubicBezTo>
                  <a:pt x="1196317" y="1016867"/>
                  <a:pt x="1170177" y="1027695"/>
                  <a:pt x="1142921" y="1027695"/>
                </a:cubicBezTo>
                <a:lnTo>
                  <a:pt x="102770" y="1027695"/>
                </a:lnTo>
                <a:cubicBezTo>
                  <a:pt x="75514" y="1027695"/>
                  <a:pt x="49374" y="1016867"/>
                  <a:pt x="30101" y="997594"/>
                </a:cubicBezTo>
                <a:cubicBezTo>
                  <a:pt x="10828" y="978321"/>
                  <a:pt x="0" y="952181"/>
                  <a:pt x="0" y="924925"/>
                </a:cubicBezTo>
                <a:lnTo>
                  <a:pt x="0" y="10277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250" tIns="87250" rIns="87250" bIns="872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500" kern="1200" dirty="0" smtClean="0"/>
              <a:t>Fase 2: Contratación</a:t>
            </a:r>
            <a:endParaRPr lang="es-MX" sz="1500" kern="1200" dirty="0"/>
          </a:p>
        </p:txBody>
      </p:sp>
      <p:sp>
        <p:nvSpPr>
          <p:cNvPr id="13" name="12 Forma libre"/>
          <p:cNvSpPr/>
          <p:nvPr/>
        </p:nvSpPr>
        <p:spPr>
          <a:xfrm>
            <a:off x="5257750" y="3651007"/>
            <a:ext cx="264086" cy="308931"/>
          </a:xfrm>
          <a:custGeom>
            <a:avLst/>
            <a:gdLst>
              <a:gd name="connsiteX0" fmla="*/ 0 w 264086"/>
              <a:gd name="connsiteY0" fmla="*/ 61786 h 308931"/>
              <a:gd name="connsiteX1" fmla="*/ 132043 w 264086"/>
              <a:gd name="connsiteY1" fmla="*/ 61786 h 308931"/>
              <a:gd name="connsiteX2" fmla="*/ 132043 w 264086"/>
              <a:gd name="connsiteY2" fmla="*/ 0 h 308931"/>
              <a:gd name="connsiteX3" fmla="*/ 264086 w 264086"/>
              <a:gd name="connsiteY3" fmla="*/ 154466 h 308931"/>
              <a:gd name="connsiteX4" fmla="*/ 132043 w 264086"/>
              <a:gd name="connsiteY4" fmla="*/ 308931 h 308931"/>
              <a:gd name="connsiteX5" fmla="*/ 132043 w 264086"/>
              <a:gd name="connsiteY5" fmla="*/ 247145 h 308931"/>
              <a:gd name="connsiteX6" fmla="*/ 0 w 264086"/>
              <a:gd name="connsiteY6" fmla="*/ 247145 h 308931"/>
              <a:gd name="connsiteX7" fmla="*/ 0 w 264086"/>
              <a:gd name="connsiteY7" fmla="*/ 61786 h 30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086" h="308931">
                <a:moveTo>
                  <a:pt x="0" y="61786"/>
                </a:moveTo>
                <a:lnTo>
                  <a:pt x="132043" y="61786"/>
                </a:lnTo>
                <a:lnTo>
                  <a:pt x="132043" y="0"/>
                </a:lnTo>
                <a:lnTo>
                  <a:pt x="264086" y="154466"/>
                </a:lnTo>
                <a:lnTo>
                  <a:pt x="132043" y="308931"/>
                </a:lnTo>
                <a:lnTo>
                  <a:pt x="132043" y="247145"/>
                </a:lnTo>
                <a:lnTo>
                  <a:pt x="0" y="247145"/>
                </a:lnTo>
                <a:lnTo>
                  <a:pt x="0" y="61786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1786" rIns="79226" bIns="6178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1200" kern="1200"/>
          </a:p>
        </p:txBody>
      </p:sp>
      <p:sp>
        <p:nvSpPr>
          <p:cNvPr id="14" name="13 Forma libre"/>
          <p:cNvSpPr/>
          <p:nvPr/>
        </p:nvSpPr>
        <p:spPr>
          <a:xfrm>
            <a:off x="5631458" y="3291625"/>
            <a:ext cx="1245691" cy="1027695"/>
          </a:xfrm>
          <a:custGeom>
            <a:avLst/>
            <a:gdLst>
              <a:gd name="connsiteX0" fmla="*/ 0 w 1245691"/>
              <a:gd name="connsiteY0" fmla="*/ 102770 h 1027695"/>
              <a:gd name="connsiteX1" fmla="*/ 30101 w 1245691"/>
              <a:gd name="connsiteY1" fmla="*/ 30101 h 1027695"/>
              <a:gd name="connsiteX2" fmla="*/ 102770 w 1245691"/>
              <a:gd name="connsiteY2" fmla="*/ 0 h 1027695"/>
              <a:gd name="connsiteX3" fmla="*/ 1142921 w 1245691"/>
              <a:gd name="connsiteY3" fmla="*/ 0 h 1027695"/>
              <a:gd name="connsiteX4" fmla="*/ 1215590 w 1245691"/>
              <a:gd name="connsiteY4" fmla="*/ 30101 h 1027695"/>
              <a:gd name="connsiteX5" fmla="*/ 1245691 w 1245691"/>
              <a:gd name="connsiteY5" fmla="*/ 102770 h 1027695"/>
              <a:gd name="connsiteX6" fmla="*/ 1245691 w 1245691"/>
              <a:gd name="connsiteY6" fmla="*/ 924925 h 1027695"/>
              <a:gd name="connsiteX7" fmla="*/ 1215590 w 1245691"/>
              <a:gd name="connsiteY7" fmla="*/ 997594 h 1027695"/>
              <a:gd name="connsiteX8" fmla="*/ 1142921 w 1245691"/>
              <a:gd name="connsiteY8" fmla="*/ 1027695 h 1027695"/>
              <a:gd name="connsiteX9" fmla="*/ 102770 w 1245691"/>
              <a:gd name="connsiteY9" fmla="*/ 1027695 h 1027695"/>
              <a:gd name="connsiteX10" fmla="*/ 30101 w 1245691"/>
              <a:gd name="connsiteY10" fmla="*/ 997594 h 1027695"/>
              <a:gd name="connsiteX11" fmla="*/ 0 w 1245691"/>
              <a:gd name="connsiteY11" fmla="*/ 924925 h 1027695"/>
              <a:gd name="connsiteX12" fmla="*/ 0 w 1245691"/>
              <a:gd name="connsiteY12" fmla="*/ 102770 h 102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5691" h="1027695">
                <a:moveTo>
                  <a:pt x="0" y="102770"/>
                </a:moveTo>
                <a:cubicBezTo>
                  <a:pt x="0" y="75514"/>
                  <a:pt x="10828" y="49374"/>
                  <a:pt x="30101" y="30101"/>
                </a:cubicBezTo>
                <a:cubicBezTo>
                  <a:pt x="49374" y="10828"/>
                  <a:pt x="75514" y="0"/>
                  <a:pt x="102770" y="0"/>
                </a:cubicBezTo>
                <a:lnTo>
                  <a:pt x="1142921" y="0"/>
                </a:lnTo>
                <a:cubicBezTo>
                  <a:pt x="1170177" y="0"/>
                  <a:pt x="1196317" y="10828"/>
                  <a:pt x="1215590" y="30101"/>
                </a:cubicBezTo>
                <a:cubicBezTo>
                  <a:pt x="1234863" y="49374"/>
                  <a:pt x="1245691" y="75514"/>
                  <a:pt x="1245691" y="102770"/>
                </a:cubicBezTo>
                <a:lnTo>
                  <a:pt x="1245691" y="924925"/>
                </a:lnTo>
                <a:cubicBezTo>
                  <a:pt x="1245691" y="952181"/>
                  <a:pt x="1234863" y="978321"/>
                  <a:pt x="1215590" y="997594"/>
                </a:cubicBezTo>
                <a:cubicBezTo>
                  <a:pt x="1196317" y="1016867"/>
                  <a:pt x="1170177" y="1027695"/>
                  <a:pt x="1142921" y="1027695"/>
                </a:cubicBezTo>
                <a:lnTo>
                  <a:pt x="102770" y="1027695"/>
                </a:lnTo>
                <a:cubicBezTo>
                  <a:pt x="75514" y="1027695"/>
                  <a:pt x="49374" y="1016867"/>
                  <a:pt x="30101" y="997594"/>
                </a:cubicBezTo>
                <a:cubicBezTo>
                  <a:pt x="10828" y="978321"/>
                  <a:pt x="0" y="952181"/>
                  <a:pt x="0" y="924925"/>
                </a:cubicBezTo>
                <a:lnTo>
                  <a:pt x="0" y="10277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250" tIns="87250" rIns="87250" bIns="872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500" kern="1200" dirty="0" smtClean="0"/>
              <a:t>Fase 3: Ejecución</a:t>
            </a:r>
            <a:endParaRPr lang="es-MX" sz="1500" kern="1200" dirty="0"/>
          </a:p>
        </p:txBody>
      </p:sp>
      <p:sp>
        <p:nvSpPr>
          <p:cNvPr id="15" name="14 Forma libre"/>
          <p:cNvSpPr/>
          <p:nvPr/>
        </p:nvSpPr>
        <p:spPr>
          <a:xfrm>
            <a:off x="7001718" y="3651007"/>
            <a:ext cx="264086" cy="308931"/>
          </a:xfrm>
          <a:custGeom>
            <a:avLst/>
            <a:gdLst>
              <a:gd name="connsiteX0" fmla="*/ 0 w 264086"/>
              <a:gd name="connsiteY0" fmla="*/ 61786 h 308931"/>
              <a:gd name="connsiteX1" fmla="*/ 132043 w 264086"/>
              <a:gd name="connsiteY1" fmla="*/ 61786 h 308931"/>
              <a:gd name="connsiteX2" fmla="*/ 132043 w 264086"/>
              <a:gd name="connsiteY2" fmla="*/ 0 h 308931"/>
              <a:gd name="connsiteX3" fmla="*/ 264086 w 264086"/>
              <a:gd name="connsiteY3" fmla="*/ 154466 h 308931"/>
              <a:gd name="connsiteX4" fmla="*/ 132043 w 264086"/>
              <a:gd name="connsiteY4" fmla="*/ 308931 h 308931"/>
              <a:gd name="connsiteX5" fmla="*/ 132043 w 264086"/>
              <a:gd name="connsiteY5" fmla="*/ 247145 h 308931"/>
              <a:gd name="connsiteX6" fmla="*/ 0 w 264086"/>
              <a:gd name="connsiteY6" fmla="*/ 247145 h 308931"/>
              <a:gd name="connsiteX7" fmla="*/ 0 w 264086"/>
              <a:gd name="connsiteY7" fmla="*/ 61786 h 30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086" h="308931">
                <a:moveTo>
                  <a:pt x="0" y="61786"/>
                </a:moveTo>
                <a:lnTo>
                  <a:pt x="132043" y="61786"/>
                </a:lnTo>
                <a:lnTo>
                  <a:pt x="132043" y="0"/>
                </a:lnTo>
                <a:lnTo>
                  <a:pt x="264086" y="154466"/>
                </a:lnTo>
                <a:lnTo>
                  <a:pt x="132043" y="308931"/>
                </a:lnTo>
                <a:lnTo>
                  <a:pt x="132043" y="247145"/>
                </a:lnTo>
                <a:lnTo>
                  <a:pt x="0" y="247145"/>
                </a:lnTo>
                <a:lnTo>
                  <a:pt x="0" y="61786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1786" rIns="79226" bIns="6178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1200" kern="1200"/>
          </a:p>
        </p:txBody>
      </p:sp>
      <p:sp>
        <p:nvSpPr>
          <p:cNvPr id="16" name="15 Forma libre"/>
          <p:cNvSpPr/>
          <p:nvPr/>
        </p:nvSpPr>
        <p:spPr>
          <a:xfrm>
            <a:off x="7375426" y="3291625"/>
            <a:ext cx="1245691" cy="1027695"/>
          </a:xfrm>
          <a:custGeom>
            <a:avLst/>
            <a:gdLst>
              <a:gd name="connsiteX0" fmla="*/ 0 w 1245691"/>
              <a:gd name="connsiteY0" fmla="*/ 102770 h 1027695"/>
              <a:gd name="connsiteX1" fmla="*/ 30101 w 1245691"/>
              <a:gd name="connsiteY1" fmla="*/ 30101 h 1027695"/>
              <a:gd name="connsiteX2" fmla="*/ 102770 w 1245691"/>
              <a:gd name="connsiteY2" fmla="*/ 0 h 1027695"/>
              <a:gd name="connsiteX3" fmla="*/ 1142921 w 1245691"/>
              <a:gd name="connsiteY3" fmla="*/ 0 h 1027695"/>
              <a:gd name="connsiteX4" fmla="*/ 1215590 w 1245691"/>
              <a:gd name="connsiteY4" fmla="*/ 30101 h 1027695"/>
              <a:gd name="connsiteX5" fmla="*/ 1245691 w 1245691"/>
              <a:gd name="connsiteY5" fmla="*/ 102770 h 1027695"/>
              <a:gd name="connsiteX6" fmla="*/ 1245691 w 1245691"/>
              <a:gd name="connsiteY6" fmla="*/ 924925 h 1027695"/>
              <a:gd name="connsiteX7" fmla="*/ 1215590 w 1245691"/>
              <a:gd name="connsiteY7" fmla="*/ 997594 h 1027695"/>
              <a:gd name="connsiteX8" fmla="*/ 1142921 w 1245691"/>
              <a:gd name="connsiteY8" fmla="*/ 1027695 h 1027695"/>
              <a:gd name="connsiteX9" fmla="*/ 102770 w 1245691"/>
              <a:gd name="connsiteY9" fmla="*/ 1027695 h 1027695"/>
              <a:gd name="connsiteX10" fmla="*/ 30101 w 1245691"/>
              <a:gd name="connsiteY10" fmla="*/ 997594 h 1027695"/>
              <a:gd name="connsiteX11" fmla="*/ 0 w 1245691"/>
              <a:gd name="connsiteY11" fmla="*/ 924925 h 1027695"/>
              <a:gd name="connsiteX12" fmla="*/ 0 w 1245691"/>
              <a:gd name="connsiteY12" fmla="*/ 102770 h 102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5691" h="1027695">
                <a:moveTo>
                  <a:pt x="0" y="102770"/>
                </a:moveTo>
                <a:cubicBezTo>
                  <a:pt x="0" y="75514"/>
                  <a:pt x="10828" y="49374"/>
                  <a:pt x="30101" y="30101"/>
                </a:cubicBezTo>
                <a:cubicBezTo>
                  <a:pt x="49374" y="10828"/>
                  <a:pt x="75514" y="0"/>
                  <a:pt x="102770" y="0"/>
                </a:cubicBezTo>
                <a:lnTo>
                  <a:pt x="1142921" y="0"/>
                </a:lnTo>
                <a:cubicBezTo>
                  <a:pt x="1170177" y="0"/>
                  <a:pt x="1196317" y="10828"/>
                  <a:pt x="1215590" y="30101"/>
                </a:cubicBezTo>
                <a:cubicBezTo>
                  <a:pt x="1234863" y="49374"/>
                  <a:pt x="1245691" y="75514"/>
                  <a:pt x="1245691" y="102770"/>
                </a:cubicBezTo>
                <a:lnTo>
                  <a:pt x="1245691" y="924925"/>
                </a:lnTo>
                <a:cubicBezTo>
                  <a:pt x="1245691" y="952181"/>
                  <a:pt x="1234863" y="978321"/>
                  <a:pt x="1215590" y="997594"/>
                </a:cubicBezTo>
                <a:cubicBezTo>
                  <a:pt x="1196317" y="1016867"/>
                  <a:pt x="1170177" y="1027695"/>
                  <a:pt x="1142921" y="1027695"/>
                </a:cubicBezTo>
                <a:lnTo>
                  <a:pt x="102770" y="1027695"/>
                </a:lnTo>
                <a:cubicBezTo>
                  <a:pt x="75514" y="1027695"/>
                  <a:pt x="49374" y="1016867"/>
                  <a:pt x="30101" y="997594"/>
                </a:cubicBezTo>
                <a:cubicBezTo>
                  <a:pt x="10828" y="978321"/>
                  <a:pt x="0" y="952181"/>
                  <a:pt x="0" y="924925"/>
                </a:cubicBezTo>
                <a:lnTo>
                  <a:pt x="0" y="10277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250" tIns="87250" rIns="87250" bIns="872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500" kern="1200" dirty="0" smtClean="0"/>
              <a:t>Fase 4: Socialización y uso de resultados</a:t>
            </a:r>
            <a:endParaRPr lang="es-MX" sz="1500" kern="1200" dirty="0"/>
          </a:p>
        </p:txBody>
      </p:sp>
      <p:sp>
        <p:nvSpPr>
          <p:cNvPr id="5" name="4 Flecha izquierda y derecha"/>
          <p:cNvSpPr/>
          <p:nvPr/>
        </p:nvSpPr>
        <p:spPr>
          <a:xfrm>
            <a:off x="539552" y="4581128"/>
            <a:ext cx="8064896" cy="576064"/>
          </a:xfrm>
          <a:prstGeom prst="left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Comité Técnico</a:t>
            </a:r>
            <a:endParaRPr lang="es-MX" dirty="0"/>
          </a:p>
        </p:txBody>
      </p:sp>
      <p:sp>
        <p:nvSpPr>
          <p:cNvPr id="6" name="5 Flecha izquierda y derecha"/>
          <p:cNvSpPr/>
          <p:nvPr/>
        </p:nvSpPr>
        <p:spPr>
          <a:xfrm>
            <a:off x="539552" y="2492896"/>
            <a:ext cx="8064896" cy="576064"/>
          </a:xfrm>
          <a:prstGeom prst="left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Proceso Estándar para todas las evaluaciones</a:t>
            </a:r>
            <a:endParaRPr lang="es-MX" dirty="0"/>
          </a:p>
        </p:txBody>
      </p:sp>
      <p:pic>
        <p:nvPicPr>
          <p:cNvPr id="17" name="0 Imagen" descr="logofinanz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224136" cy="5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0 Grupo"/>
          <p:cNvGrpSpPr/>
          <p:nvPr/>
        </p:nvGrpSpPr>
        <p:grpSpPr>
          <a:xfrm>
            <a:off x="58992" y="793449"/>
            <a:ext cx="4362401" cy="5478823"/>
            <a:chOff x="92303" y="430108"/>
            <a:chExt cx="4200830" cy="5923063"/>
          </a:xfrm>
        </p:grpSpPr>
        <p:sp>
          <p:nvSpPr>
            <p:cNvPr id="7" name="6 Rectángulo redondeado"/>
            <p:cNvSpPr/>
            <p:nvPr/>
          </p:nvSpPr>
          <p:spPr>
            <a:xfrm>
              <a:off x="92303" y="430108"/>
              <a:ext cx="1789473" cy="74371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Propuesta </a:t>
              </a:r>
              <a:r>
                <a:rPr lang="es-MX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Senplades</a:t>
              </a:r>
              <a:endParaRPr lang="es-MX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7 Rectángulo redondeado"/>
            <p:cNvSpPr/>
            <p:nvPr/>
          </p:nvSpPr>
          <p:spPr>
            <a:xfrm>
              <a:off x="2213157" y="446052"/>
              <a:ext cx="2079976" cy="69589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Requerimiento Consejos Sectoriales</a:t>
              </a:r>
              <a:endParaRPr lang="es-MX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198988" y="1781758"/>
              <a:ext cx="4094145" cy="79635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Banco de proyectos</a:t>
              </a:r>
              <a:endParaRPr lang="es-MX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10 Rectángulo redondeado">
              <a:hlinkClick r:id="rId2" action="ppaction://hlinksldjump"/>
            </p:cNvPr>
            <p:cNvSpPr/>
            <p:nvPr/>
          </p:nvSpPr>
          <p:spPr>
            <a:xfrm>
              <a:off x="198989" y="3201651"/>
              <a:ext cx="4094144" cy="70783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Aplicación de la metodología de selección</a:t>
              </a:r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198989" y="5849115"/>
              <a:ext cx="4042072" cy="50405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Consejo Nacional de Planificación</a:t>
              </a:r>
              <a:endParaRPr lang="es-MX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19 Flecha derecha">
            <a:hlinkClick r:id="rId2" action="ppaction://hlinksldjump"/>
          </p:cNvPr>
          <p:cNvSpPr/>
          <p:nvPr/>
        </p:nvSpPr>
        <p:spPr>
          <a:xfrm>
            <a:off x="4745395" y="5722025"/>
            <a:ext cx="991728" cy="550247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0" indent="-342900" algn="ctr"/>
            <a:endParaRPr lang="es-MX" sz="12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6010681" y="5684711"/>
            <a:ext cx="2867848" cy="5994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Plan Anual de Evaluaciones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33 Rectángulo redondeado">
            <a:hlinkClick r:id="rId3" action="ppaction://hlinksldjump"/>
          </p:cNvPr>
          <p:cNvSpPr/>
          <p:nvPr/>
        </p:nvSpPr>
        <p:spPr>
          <a:xfrm>
            <a:off x="5943598" y="3504675"/>
            <a:ext cx="2938339" cy="8742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Proceso de generación del Plan Anual de Evaluaciones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echa abajo 2"/>
          <p:cNvSpPr/>
          <p:nvPr/>
        </p:nvSpPr>
        <p:spPr>
          <a:xfrm>
            <a:off x="880191" y="1590899"/>
            <a:ext cx="215900" cy="4318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8" name="Flecha abajo 2"/>
          <p:cNvSpPr/>
          <p:nvPr/>
        </p:nvSpPr>
        <p:spPr>
          <a:xfrm>
            <a:off x="2924758" y="1595034"/>
            <a:ext cx="215900" cy="4318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2" name="Flecha abajo 2"/>
          <p:cNvSpPr/>
          <p:nvPr/>
        </p:nvSpPr>
        <p:spPr>
          <a:xfrm>
            <a:off x="2083689" y="2868518"/>
            <a:ext cx="215900" cy="4318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3" name="Flecha abajo 2"/>
          <p:cNvSpPr/>
          <p:nvPr/>
        </p:nvSpPr>
        <p:spPr>
          <a:xfrm>
            <a:off x="2059108" y="4082802"/>
            <a:ext cx="215900" cy="4318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5" name="10 Rectángulo redondeado">
            <a:hlinkClick r:id="rId4" action="ppaction://hlinksldjump"/>
          </p:cNvPr>
          <p:cNvSpPr/>
          <p:nvPr/>
        </p:nvSpPr>
        <p:spPr>
          <a:xfrm>
            <a:off x="115706" y="4586161"/>
            <a:ext cx="4251612" cy="6547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Técnico de Selección</a:t>
            </a:r>
          </a:p>
        </p:txBody>
      </p:sp>
      <p:sp>
        <p:nvSpPr>
          <p:cNvPr id="36" name="Flecha abajo 2"/>
          <p:cNvSpPr/>
          <p:nvPr/>
        </p:nvSpPr>
        <p:spPr>
          <a:xfrm>
            <a:off x="2064024" y="5326587"/>
            <a:ext cx="215900" cy="4318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7" name="19 Flecha derecha">
            <a:hlinkClick r:id="rId2" action="ppaction://hlinksldjump"/>
          </p:cNvPr>
          <p:cNvSpPr/>
          <p:nvPr/>
        </p:nvSpPr>
        <p:spPr>
          <a:xfrm rot="16200000">
            <a:off x="6948741" y="4774055"/>
            <a:ext cx="991728" cy="550247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0" indent="-342900" algn="ctr"/>
            <a:endParaRPr lang="es-MX" sz="12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-50464" y="76894"/>
            <a:ext cx="76561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200" b="1" dirty="0" smtClean="0">
                <a:solidFill>
                  <a:srgbClr val="002060"/>
                </a:solidFill>
              </a:rPr>
              <a:t>Proceso de aprobación del plan </a:t>
            </a:r>
            <a:r>
              <a:rPr lang="es-MX" sz="2200" b="1" dirty="0">
                <a:solidFill>
                  <a:srgbClr val="002060"/>
                </a:solidFill>
              </a:rPr>
              <a:t>a</a:t>
            </a:r>
            <a:r>
              <a:rPr lang="es-MX" sz="2200" b="1" dirty="0" smtClean="0">
                <a:solidFill>
                  <a:srgbClr val="002060"/>
                </a:solidFill>
              </a:rPr>
              <a:t>nual de evaluaciones</a:t>
            </a:r>
            <a:endParaRPr lang="es-MX" sz="2200" b="1" dirty="0">
              <a:solidFill>
                <a:srgbClr val="002060"/>
              </a:solidFill>
            </a:endParaRPr>
          </a:p>
        </p:txBody>
      </p:sp>
      <p:pic>
        <p:nvPicPr>
          <p:cNvPr id="19" name="0 Imagen" descr="logofinanz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5734" y="843697"/>
            <a:ext cx="1224136" cy="5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688801205"/>
              </p:ext>
            </p:extLst>
          </p:nvPr>
        </p:nvGraphicFramePr>
        <p:xfrm>
          <a:off x="164861" y="1309097"/>
          <a:ext cx="8693389" cy="5425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193250" y="3536589"/>
            <a:ext cx="2675546" cy="739588"/>
          </a:xfrm>
        </p:spPr>
        <p:txBody>
          <a:bodyPr/>
          <a:lstStyle/>
          <a:p>
            <a:pPr>
              <a:defRPr/>
            </a:pPr>
            <a:r>
              <a:rPr lang="es-ES_tradnl" sz="1800" dirty="0" smtClean="0">
                <a:solidFill>
                  <a:srgbClr val="FF0000"/>
                </a:solidFill>
              </a:rPr>
              <a:t>Puntaje adicional por petición presidencial</a:t>
            </a:r>
          </a:p>
        </p:txBody>
      </p:sp>
      <p:sp>
        <p:nvSpPr>
          <p:cNvPr id="7" name="2 Título"/>
          <p:cNvSpPr txBox="1">
            <a:spLocks/>
          </p:cNvSpPr>
          <p:nvPr/>
        </p:nvSpPr>
        <p:spPr>
          <a:xfrm>
            <a:off x="1470217" y="19057"/>
            <a:ext cx="5952987" cy="561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Criterios de selección </a:t>
            </a:r>
            <a:r>
              <a:rPr lang="es-MX" sz="32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e</a:t>
            </a:r>
            <a:r>
              <a:rPr lang="es-MX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mpleados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644627" y="939765"/>
            <a:ext cx="170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accent5"/>
                </a:solidFill>
              </a:rPr>
              <a:t>Criterio 1</a:t>
            </a:r>
            <a:endParaRPr lang="es-EC" b="1" dirty="0">
              <a:solidFill>
                <a:schemeClr val="accent5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788591" y="2960757"/>
            <a:ext cx="170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accent5"/>
                </a:solidFill>
              </a:rPr>
              <a:t>Criterio 2</a:t>
            </a:r>
            <a:endParaRPr lang="es-EC" b="1" dirty="0">
              <a:solidFill>
                <a:schemeClr val="accent5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644627" y="5043417"/>
            <a:ext cx="170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accent5"/>
                </a:solidFill>
              </a:rPr>
              <a:t>Criterio 3</a:t>
            </a:r>
            <a:endParaRPr lang="es-EC" b="1" dirty="0">
              <a:solidFill>
                <a:schemeClr val="accent5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793970" y="2747515"/>
            <a:ext cx="170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accent5"/>
                </a:solidFill>
              </a:rPr>
              <a:t>Criterio 4</a:t>
            </a:r>
            <a:endParaRPr lang="es-EC" b="1" dirty="0">
              <a:solidFill>
                <a:schemeClr val="accent5"/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6304336" y="4508956"/>
            <a:ext cx="1601323" cy="1062318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marL="342900" indent="-342900" algn="ctr">
              <a:buAutoNum type="romanLcParenR"/>
            </a:pPr>
            <a:endParaRPr lang="es-EC" b="1" u="sng" dirty="0" smtClean="0"/>
          </a:p>
        </p:txBody>
      </p:sp>
      <p:sp>
        <p:nvSpPr>
          <p:cNvPr id="29" name="28 CuadroTexto"/>
          <p:cNvSpPr txBox="1"/>
          <p:nvPr/>
        </p:nvSpPr>
        <p:spPr>
          <a:xfrm>
            <a:off x="4063292" y="2156933"/>
            <a:ext cx="84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41,4</a:t>
            </a:r>
            <a:endParaRPr lang="es-EC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6232896" y="4317284"/>
            <a:ext cx="84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26,4</a:t>
            </a:r>
            <a:endParaRPr lang="es-EC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4020428" y="6431516"/>
            <a:ext cx="84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18</a:t>
            </a:r>
            <a:endParaRPr lang="es-EC" b="1" dirty="0"/>
          </a:p>
        </p:txBody>
      </p:sp>
      <p:sp>
        <p:nvSpPr>
          <p:cNvPr id="32" name="31 CuadroTexto"/>
          <p:cNvSpPr txBox="1"/>
          <p:nvPr/>
        </p:nvSpPr>
        <p:spPr>
          <a:xfrm>
            <a:off x="2143464" y="4397763"/>
            <a:ext cx="68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14,2</a:t>
            </a:r>
            <a:endParaRPr lang="es-EC" b="1" dirty="0"/>
          </a:p>
        </p:txBody>
      </p:sp>
      <p:sp>
        <p:nvSpPr>
          <p:cNvPr id="17" name="8 Rectángulo redondeado"/>
          <p:cNvSpPr/>
          <p:nvPr/>
        </p:nvSpPr>
        <p:spPr>
          <a:xfrm>
            <a:off x="164861" y="562138"/>
            <a:ext cx="8969376" cy="40862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 anchor="ctr">
            <a:spAutoFit/>
          </a:bodyPr>
          <a:lstStyle/>
          <a:p>
            <a:pPr indent="-342900" algn="ctr"/>
            <a:r>
              <a:rPr lang="es-MX" dirty="0" smtClean="0">
                <a:solidFill>
                  <a:schemeClr val="bg1"/>
                </a:solidFill>
              </a:rPr>
              <a:t>Proceso analítico </a:t>
            </a:r>
            <a:r>
              <a:rPr lang="es-MX" dirty="0">
                <a:solidFill>
                  <a:schemeClr val="bg1"/>
                </a:solidFill>
              </a:rPr>
              <a:t>j</a:t>
            </a:r>
            <a:r>
              <a:rPr lang="es-MX" dirty="0" smtClean="0">
                <a:solidFill>
                  <a:schemeClr val="bg1"/>
                </a:solidFill>
              </a:rPr>
              <a:t>erárquico</a:t>
            </a:r>
          </a:p>
        </p:txBody>
      </p:sp>
      <p:sp>
        <p:nvSpPr>
          <p:cNvPr id="18" name="CuadroTexto 17">
            <a:hlinkClick r:id="rId8" action="ppaction://hlinksldjump"/>
          </p:cNvPr>
          <p:cNvSpPr txBox="1"/>
          <p:nvPr/>
        </p:nvSpPr>
        <p:spPr>
          <a:xfrm>
            <a:off x="7712877" y="6477689"/>
            <a:ext cx="166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REGRESO</a:t>
            </a:r>
            <a:endParaRPr lang="es-CO" b="1" dirty="0"/>
          </a:p>
        </p:txBody>
      </p:sp>
      <p:sp>
        <p:nvSpPr>
          <p:cNvPr id="19" name="32 CuadroTexto"/>
          <p:cNvSpPr txBox="1"/>
          <p:nvPr/>
        </p:nvSpPr>
        <p:spPr>
          <a:xfrm>
            <a:off x="4181675" y="4223196"/>
            <a:ext cx="65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10</a:t>
            </a:r>
            <a:endParaRPr lang="es-EC" b="1" dirty="0"/>
          </a:p>
        </p:txBody>
      </p:sp>
      <p:pic>
        <p:nvPicPr>
          <p:cNvPr id="20" name="0 Imagen" descr="logofinanza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018" y="-22850"/>
            <a:ext cx="1224136" cy="5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>
            <a:hlinkClick r:id="rId2" action="ppaction://hlinksldjump"/>
          </p:cNvPr>
          <p:cNvSpPr/>
          <p:nvPr/>
        </p:nvSpPr>
        <p:spPr>
          <a:xfrm>
            <a:off x="666433" y="2879775"/>
            <a:ext cx="1553553" cy="932132"/>
          </a:xfrm>
          <a:custGeom>
            <a:avLst/>
            <a:gdLst>
              <a:gd name="connsiteX0" fmla="*/ 0 w 1553553"/>
              <a:gd name="connsiteY0" fmla="*/ 93213 h 932132"/>
              <a:gd name="connsiteX1" fmla="*/ 27302 w 1553553"/>
              <a:gd name="connsiteY1" fmla="*/ 27301 h 932132"/>
              <a:gd name="connsiteX2" fmla="*/ 93214 w 1553553"/>
              <a:gd name="connsiteY2" fmla="*/ 0 h 932132"/>
              <a:gd name="connsiteX3" fmla="*/ 1460340 w 1553553"/>
              <a:gd name="connsiteY3" fmla="*/ 0 h 932132"/>
              <a:gd name="connsiteX4" fmla="*/ 1526252 w 1553553"/>
              <a:gd name="connsiteY4" fmla="*/ 27302 h 932132"/>
              <a:gd name="connsiteX5" fmla="*/ 1553553 w 1553553"/>
              <a:gd name="connsiteY5" fmla="*/ 93214 h 932132"/>
              <a:gd name="connsiteX6" fmla="*/ 1553553 w 1553553"/>
              <a:gd name="connsiteY6" fmla="*/ 838919 h 932132"/>
              <a:gd name="connsiteX7" fmla="*/ 1526252 w 1553553"/>
              <a:gd name="connsiteY7" fmla="*/ 904831 h 932132"/>
              <a:gd name="connsiteX8" fmla="*/ 1460340 w 1553553"/>
              <a:gd name="connsiteY8" fmla="*/ 932132 h 932132"/>
              <a:gd name="connsiteX9" fmla="*/ 93213 w 1553553"/>
              <a:gd name="connsiteY9" fmla="*/ 932132 h 932132"/>
              <a:gd name="connsiteX10" fmla="*/ 27301 w 1553553"/>
              <a:gd name="connsiteY10" fmla="*/ 904830 h 932132"/>
              <a:gd name="connsiteX11" fmla="*/ 0 w 1553553"/>
              <a:gd name="connsiteY11" fmla="*/ 838918 h 932132"/>
              <a:gd name="connsiteX12" fmla="*/ 0 w 1553553"/>
              <a:gd name="connsiteY12" fmla="*/ 93213 h 93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3553" h="932132">
                <a:moveTo>
                  <a:pt x="0" y="93213"/>
                </a:moveTo>
                <a:cubicBezTo>
                  <a:pt x="0" y="68491"/>
                  <a:pt x="9821" y="44782"/>
                  <a:pt x="27302" y="27301"/>
                </a:cubicBezTo>
                <a:cubicBezTo>
                  <a:pt x="44783" y="9820"/>
                  <a:pt x="68492" y="0"/>
                  <a:pt x="93214" y="0"/>
                </a:cubicBezTo>
                <a:lnTo>
                  <a:pt x="1460340" y="0"/>
                </a:lnTo>
                <a:cubicBezTo>
                  <a:pt x="1485062" y="0"/>
                  <a:pt x="1508771" y="9821"/>
                  <a:pt x="1526252" y="27302"/>
                </a:cubicBezTo>
                <a:cubicBezTo>
                  <a:pt x="1543733" y="44783"/>
                  <a:pt x="1553553" y="68492"/>
                  <a:pt x="1553553" y="93214"/>
                </a:cubicBezTo>
                <a:lnTo>
                  <a:pt x="1553553" y="838919"/>
                </a:lnTo>
                <a:cubicBezTo>
                  <a:pt x="1553553" y="863641"/>
                  <a:pt x="1543732" y="887350"/>
                  <a:pt x="1526252" y="904831"/>
                </a:cubicBezTo>
                <a:cubicBezTo>
                  <a:pt x="1508771" y="922312"/>
                  <a:pt x="1485062" y="932132"/>
                  <a:pt x="1460340" y="932132"/>
                </a:cubicBezTo>
                <a:lnTo>
                  <a:pt x="93213" y="932132"/>
                </a:lnTo>
                <a:cubicBezTo>
                  <a:pt x="68491" y="932132"/>
                  <a:pt x="44782" y="922311"/>
                  <a:pt x="27301" y="904830"/>
                </a:cubicBezTo>
                <a:cubicBezTo>
                  <a:pt x="9820" y="887349"/>
                  <a:pt x="0" y="863640"/>
                  <a:pt x="0" y="838918"/>
                </a:cubicBezTo>
                <a:lnTo>
                  <a:pt x="0" y="93213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641" tIns="80641" rIns="80641" bIns="8064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b="1" u="sng" kern="1200" dirty="0" smtClean="0"/>
              <a:t>Elaborar la Cadena de Valor</a:t>
            </a:r>
            <a:endParaRPr lang="es-MX" sz="1400" b="1" u="sng" kern="1200" dirty="0"/>
          </a:p>
        </p:txBody>
      </p:sp>
      <p:sp>
        <p:nvSpPr>
          <p:cNvPr id="15" name="14 Forma libre"/>
          <p:cNvSpPr/>
          <p:nvPr/>
        </p:nvSpPr>
        <p:spPr>
          <a:xfrm>
            <a:off x="2356699" y="3153200"/>
            <a:ext cx="329353" cy="385281"/>
          </a:xfrm>
          <a:custGeom>
            <a:avLst/>
            <a:gdLst>
              <a:gd name="connsiteX0" fmla="*/ 0 w 329353"/>
              <a:gd name="connsiteY0" fmla="*/ 77056 h 385281"/>
              <a:gd name="connsiteX1" fmla="*/ 164677 w 329353"/>
              <a:gd name="connsiteY1" fmla="*/ 77056 h 385281"/>
              <a:gd name="connsiteX2" fmla="*/ 164677 w 329353"/>
              <a:gd name="connsiteY2" fmla="*/ 0 h 385281"/>
              <a:gd name="connsiteX3" fmla="*/ 329353 w 329353"/>
              <a:gd name="connsiteY3" fmla="*/ 192641 h 385281"/>
              <a:gd name="connsiteX4" fmla="*/ 164677 w 329353"/>
              <a:gd name="connsiteY4" fmla="*/ 385281 h 385281"/>
              <a:gd name="connsiteX5" fmla="*/ 164677 w 329353"/>
              <a:gd name="connsiteY5" fmla="*/ 308225 h 385281"/>
              <a:gd name="connsiteX6" fmla="*/ 0 w 329353"/>
              <a:gd name="connsiteY6" fmla="*/ 308225 h 385281"/>
              <a:gd name="connsiteX7" fmla="*/ 0 w 329353"/>
              <a:gd name="connsiteY7" fmla="*/ 77056 h 38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353" h="385281">
                <a:moveTo>
                  <a:pt x="0" y="77056"/>
                </a:moveTo>
                <a:lnTo>
                  <a:pt x="164677" y="77056"/>
                </a:lnTo>
                <a:lnTo>
                  <a:pt x="164677" y="0"/>
                </a:lnTo>
                <a:lnTo>
                  <a:pt x="329353" y="192641"/>
                </a:lnTo>
                <a:lnTo>
                  <a:pt x="164677" y="385281"/>
                </a:lnTo>
                <a:lnTo>
                  <a:pt x="164677" y="308225"/>
                </a:lnTo>
                <a:lnTo>
                  <a:pt x="0" y="308225"/>
                </a:lnTo>
                <a:lnTo>
                  <a:pt x="0" y="77056"/>
                </a:lnTo>
                <a:close/>
              </a:path>
            </a:pathLst>
          </a:custGeom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7056" rIns="98806" bIns="7705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1200" kern="1200"/>
          </a:p>
        </p:txBody>
      </p:sp>
      <p:sp>
        <p:nvSpPr>
          <p:cNvPr id="16" name="15 Forma libre">
            <a:hlinkClick r:id="rId3" action="ppaction://hlinksldjump"/>
          </p:cNvPr>
          <p:cNvSpPr/>
          <p:nvPr/>
        </p:nvSpPr>
        <p:spPr>
          <a:xfrm>
            <a:off x="2841407" y="2879775"/>
            <a:ext cx="1553553" cy="932132"/>
          </a:xfrm>
          <a:custGeom>
            <a:avLst/>
            <a:gdLst>
              <a:gd name="connsiteX0" fmla="*/ 0 w 1553553"/>
              <a:gd name="connsiteY0" fmla="*/ 93213 h 932132"/>
              <a:gd name="connsiteX1" fmla="*/ 27302 w 1553553"/>
              <a:gd name="connsiteY1" fmla="*/ 27301 h 932132"/>
              <a:gd name="connsiteX2" fmla="*/ 93214 w 1553553"/>
              <a:gd name="connsiteY2" fmla="*/ 0 h 932132"/>
              <a:gd name="connsiteX3" fmla="*/ 1460340 w 1553553"/>
              <a:gd name="connsiteY3" fmla="*/ 0 h 932132"/>
              <a:gd name="connsiteX4" fmla="*/ 1526252 w 1553553"/>
              <a:gd name="connsiteY4" fmla="*/ 27302 h 932132"/>
              <a:gd name="connsiteX5" fmla="*/ 1553553 w 1553553"/>
              <a:gd name="connsiteY5" fmla="*/ 93214 h 932132"/>
              <a:gd name="connsiteX6" fmla="*/ 1553553 w 1553553"/>
              <a:gd name="connsiteY6" fmla="*/ 838919 h 932132"/>
              <a:gd name="connsiteX7" fmla="*/ 1526252 w 1553553"/>
              <a:gd name="connsiteY7" fmla="*/ 904831 h 932132"/>
              <a:gd name="connsiteX8" fmla="*/ 1460340 w 1553553"/>
              <a:gd name="connsiteY8" fmla="*/ 932132 h 932132"/>
              <a:gd name="connsiteX9" fmla="*/ 93213 w 1553553"/>
              <a:gd name="connsiteY9" fmla="*/ 932132 h 932132"/>
              <a:gd name="connsiteX10" fmla="*/ 27301 w 1553553"/>
              <a:gd name="connsiteY10" fmla="*/ 904830 h 932132"/>
              <a:gd name="connsiteX11" fmla="*/ 0 w 1553553"/>
              <a:gd name="connsiteY11" fmla="*/ 838918 h 932132"/>
              <a:gd name="connsiteX12" fmla="*/ 0 w 1553553"/>
              <a:gd name="connsiteY12" fmla="*/ 93213 h 93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3553" h="932132">
                <a:moveTo>
                  <a:pt x="0" y="93213"/>
                </a:moveTo>
                <a:cubicBezTo>
                  <a:pt x="0" y="68491"/>
                  <a:pt x="9821" y="44782"/>
                  <a:pt x="27302" y="27301"/>
                </a:cubicBezTo>
                <a:cubicBezTo>
                  <a:pt x="44783" y="9820"/>
                  <a:pt x="68492" y="0"/>
                  <a:pt x="93214" y="0"/>
                </a:cubicBezTo>
                <a:lnTo>
                  <a:pt x="1460340" y="0"/>
                </a:lnTo>
                <a:cubicBezTo>
                  <a:pt x="1485062" y="0"/>
                  <a:pt x="1508771" y="9821"/>
                  <a:pt x="1526252" y="27302"/>
                </a:cubicBezTo>
                <a:cubicBezTo>
                  <a:pt x="1543733" y="44783"/>
                  <a:pt x="1553553" y="68492"/>
                  <a:pt x="1553553" y="93214"/>
                </a:cubicBezTo>
                <a:lnTo>
                  <a:pt x="1553553" y="838919"/>
                </a:lnTo>
                <a:cubicBezTo>
                  <a:pt x="1553553" y="863641"/>
                  <a:pt x="1543732" y="887350"/>
                  <a:pt x="1526252" y="904831"/>
                </a:cubicBezTo>
                <a:cubicBezTo>
                  <a:pt x="1508771" y="922312"/>
                  <a:pt x="1485062" y="932132"/>
                  <a:pt x="1460340" y="932132"/>
                </a:cubicBezTo>
                <a:lnTo>
                  <a:pt x="93213" y="932132"/>
                </a:lnTo>
                <a:cubicBezTo>
                  <a:pt x="68491" y="932132"/>
                  <a:pt x="44782" y="922311"/>
                  <a:pt x="27301" y="904830"/>
                </a:cubicBezTo>
                <a:cubicBezTo>
                  <a:pt x="9820" y="887349"/>
                  <a:pt x="0" y="863640"/>
                  <a:pt x="0" y="838918"/>
                </a:cubicBezTo>
                <a:lnTo>
                  <a:pt x="0" y="93213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641" tIns="80641" rIns="80641" bIns="8064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b="1" u="sng" kern="1200" dirty="0" smtClean="0"/>
              <a:t>Identificar los nodos críticos</a:t>
            </a:r>
            <a:endParaRPr lang="es-MX" sz="1400" b="1" u="sng" kern="1200" dirty="0"/>
          </a:p>
        </p:txBody>
      </p:sp>
      <p:sp>
        <p:nvSpPr>
          <p:cNvPr id="17" name="16 Forma libre"/>
          <p:cNvSpPr/>
          <p:nvPr/>
        </p:nvSpPr>
        <p:spPr>
          <a:xfrm>
            <a:off x="4531674" y="3153200"/>
            <a:ext cx="329353" cy="385281"/>
          </a:xfrm>
          <a:custGeom>
            <a:avLst/>
            <a:gdLst>
              <a:gd name="connsiteX0" fmla="*/ 0 w 329353"/>
              <a:gd name="connsiteY0" fmla="*/ 77056 h 385281"/>
              <a:gd name="connsiteX1" fmla="*/ 164677 w 329353"/>
              <a:gd name="connsiteY1" fmla="*/ 77056 h 385281"/>
              <a:gd name="connsiteX2" fmla="*/ 164677 w 329353"/>
              <a:gd name="connsiteY2" fmla="*/ 0 h 385281"/>
              <a:gd name="connsiteX3" fmla="*/ 329353 w 329353"/>
              <a:gd name="connsiteY3" fmla="*/ 192641 h 385281"/>
              <a:gd name="connsiteX4" fmla="*/ 164677 w 329353"/>
              <a:gd name="connsiteY4" fmla="*/ 385281 h 385281"/>
              <a:gd name="connsiteX5" fmla="*/ 164677 w 329353"/>
              <a:gd name="connsiteY5" fmla="*/ 308225 h 385281"/>
              <a:gd name="connsiteX6" fmla="*/ 0 w 329353"/>
              <a:gd name="connsiteY6" fmla="*/ 308225 h 385281"/>
              <a:gd name="connsiteX7" fmla="*/ 0 w 329353"/>
              <a:gd name="connsiteY7" fmla="*/ 77056 h 38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353" h="385281">
                <a:moveTo>
                  <a:pt x="0" y="77056"/>
                </a:moveTo>
                <a:lnTo>
                  <a:pt x="164677" y="77056"/>
                </a:lnTo>
                <a:lnTo>
                  <a:pt x="164677" y="0"/>
                </a:lnTo>
                <a:lnTo>
                  <a:pt x="329353" y="192641"/>
                </a:lnTo>
                <a:lnTo>
                  <a:pt x="164677" y="385281"/>
                </a:lnTo>
                <a:lnTo>
                  <a:pt x="164677" y="308225"/>
                </a:lnTo>
                <a:lnTo>
                  <a:pt x="0" y="308225"/>
                </a:lnTo>
                <a:lnTo>
                  <a:pt x="0" y="77056"/>
                </a:lnTo>
                <a:close/>
              </a:path>
            </a:pathLst>
          </a:custGeom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7056" rIns="98806" bIns="7705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1200" kern="1200"/>
          </a:p>
        </p:txBody>
      </p:sp>
      <p:sp>
        <p:nvSpPr>
          <p:cNvPr id="18" name="17 Forma libre"/>
          <p:cNvSpPr/>
          <p:nvPr/>
        </p:nvSpPr>
        <p:spPr>
          <a:xfrm>
            <a:off x="5016382" y="2879775"/>
            <a:ext cx="1553553" cy="932132"/>
          </a:xfrm>
          <a:custGeom>
            <a:avLst/>
            <a:gdLst>
              <a:gd name="connsiteX0" fmla="*/ 0 w 1553553"/>
              <a:gd name="connsiteY0" fmla="*/ 93213 h 932132"/>
              <a:gd name="connsiteX1" fmla="*/ 27302 w 1553553"/>
              <a:gd name="connsiteY1" fmla="*/ 27301 h 932132"/>
              <a:gd name="connsiteX2" fmla="*/ 93214 w 1553553"/>
              <a:gd name="connsiteY2" fmla="*/ 0 h 932132"/>
              <a:gd name="connsiteX3" fmla="*/ 1460340 w 1553553"/>
              <a:gd name="connsiteY3" fmla="*/ 0 h 932132"/>
              <a:gd name="connsiteX4" fmla="*/ 1526252 w 1553553"/>
              <a:gd name="connsiteY4" fmla="*/ 27302 h 932132"/>
              <a:gd name="connsiteX5" fmla="*/ 1553553 w 1553553"/>
              <a:gd name="connsiteY5" fmla="*/ 93214 h 932132"/>
              <a:gd name="connsiteX6" fmla="*/ 1553553 w 1553553"/>
              <a:gd name="connsiteY6" fmla="*/ 838919 h 932132"/>
              <a:gd name="connsiteX7" fmla="*/ 1526252 w 1553553"/>
              <a:gd name="connsiteY7" fmla="*/ 904831 h 932132"/>
              <a:gd name="connsiteX8" fmla="*/ 1460340 w 1553553"/>
              <a:gd name="connsiteY8" fmla="*/ 932132 h 932132"/>
              <a:gd name="connsiteX9" fmla="*/ 93213 w 1553553"/>
              <a:gd name="connsiteY9" fmla="*/ 932132 h 932132"/>
              <a:gd name="connsiteX10" fmla="*/ 27301 w 1553553"/>
              <a:gd name="connsiteY10" fmla="*/ 904830 h 932132"/>
              <a:gd name="connsiteX11" fmla="*/ 0 w 1553553"/>
              <a:gd name="connsiteY11" fmla="*/ 838918 h 932132"/>
              <a:gd name="connsiteX12" fmla="*/ 0 w 1553553"/>
              <a:gd name="connsiteY12" fmla="*/ 93213 h 93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3553" h="932132">
                <a:moveTo>
                  <a:pt x="0" y="93213"/>
                </a:moveTo>
                <a:cubicBezTo>
                  <a:pt x="0" y="68491"/>
                  <a:pt x="9821" y="44782"/>
                  <a:pt x="27302" y="27301"/>
                </a:cubicBezTo>
                <a:cubicBezTo>
                  <a:pt x="44783" y="9820"/>
                  <a:pt x="68492" y="0"/>
                  <a:pt x="93214" y="0"/>
                </a:cubicBezTo>
                <a:lnTo>
                  <a:pt x="1460340" y="0"/>
                </a:lnTo>
                <a:cubicBezTo>
                  <a:pt x="1485062" y="0"/>
                  <a:pt x="1508771" y="9821"/>
                  <a:pt x="1526252" y="27302"/>
                </a:cubicBezTo>
                <a:cubicBezTo>
                  <a:pt x="1543733" y="44783"/>
                  <a:pt x="1553553" y="68492"/>
                  <a:pt x="1553553" y="93214"/>
                </a:cubicBezTo>
                <a:lnTo>
                  <a:pt x="1553553" y="838919"/>
                </a:lnTo>
                <a:cubicBezTo>
                  <a:pt x="1553553" y="863641"/>
                  <a:pt x="1543732" y="887350"/>
                  <a:pt x="1526252" y="904831"/>
                </a:cubicBezTo>
                <a:cubicBezTo>
                  <a:pt x="1508771" y="922312"/>
                  <a:pt x="1485062" y="932132"/>
                  <a:pt x="1460340" y="932132"/>
                </a:cubicBezTo>
                <a:lnTo>
                  <a:pt x="93213" y="932132"/>
                </a:lnTo>
                <a:cubicBezTo>
                  <a:pt x="68491" y="932132"/>
                  <a:pt x="44782" y="922311"/>
                  <a:pt x="27301" y="904830"/>
                </a:cubicBezTo>
                <a:cubicBezTo>
                  <a:pt x="9820" y="887349"/>
                  <a:pt x="0" y="863640"/>
                  <a:pt x="0" y="838918"/>
                </a:cubicBezTo>
                <a:lnTo>
                  <a:pt x="0" y="93213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641" tIns="80641" rIns="80641" bIns="8064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kern="1200" dirty="0" smtClean="0"/>
              <a:t>Formular preguntas orientadoras</a:t>
            </a:r>
            <a:endParaRPr lang="es-MX" sz="1400" kern="1200" dirty="0"/>
          </a:p>
        </p:txBody>
      </p:sp>
      <p:sp>
        <p:nvSpPr>
          <p:cNvPr id="19" name="18 Forma libre"/>
          <p:cNvSpPr/>
          <p:nvPr/>
        </p:nvSpPr>
        <p:spPr>
          <a:xfrm>
            <a:off x="6706648" y="3153200"/>
            <a:ext cx="329353" cy="385281"/>
          </a:xfrm>
          <a:custGeom>
            <a:avLst/>
            <a:gdLst>
              <a:gd name="connsiteX0" fmla="*/ 0 w 329353"/>
              <a:gd name="connsiteY0" fmla="*/ 77056 h 385281"/>
              <a:gd name="connsiteX1" fmla="*/ 164677 w 329353"/>
              <a:gd name="connsiteY1" fmla="*/ 77056 h 385281"/>
              <a:gd name="connsiteX2" fmla="*/ 164677 w 329353"/>
              <a:gd name="connsiteY2" fmla="*/ 0 h 385281"/>
              <a:gd name="connsiteX3" fmla="*/ 329353 w 329353"/>
              <a:gd name="connsiteY3" fmla="*/ 192641 h 385281"/>
              <a:gd name="connsiteX4" fmla="*/ 164677 w 329353"/>
              <a:gd name="connsiteY4" fmla="*/ 385281 h 385281"/>
              <a:gd name="connsiteX5" fmla="*/ 164677 w 329353"/>
              <a:gd name="connsiteY5" fmla="*/ 308225 h 385281"/>
              <a:gd name="connsiteX6" fmla="*/ 0 w 329353"/>
              <a:gd name="connsiteY6" fmla="*/ 308225 h 385281"/>
              <a:gd name="connsiteX7" fmla="*/ 0 w 329353"/>
              <a:gd name="connsiteY7" fmla="*/ 77056 h 38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353" h="385281">
                <a:moveTo>
                  <a:pt x="0" y="77056"/>
                </a:moveTo>
                <a:lnTo>
                  <a:pt x="164677" y="77056"/>
                </a:lnTo>
                <a:lnTo>
                  <a:pt x="164677" y="0"/>
                </a:lnTo>
                <a:lnTo>
                  <a:pt x="329353" y="192641"/>
                </a:lnTo>
                <a:lnTo>
                  <a:pt x="164677" y="385281"/>
                </a:lnTo>
                <a:lnTo>
                  <a:pt x="164677" y="308225"/>
                </a:lnTo>
                <a:lnTo>
                  <a:pt x="0" y="308225"/>
                </a:lnTo>
                <a:lnTo>
                  <a:pt x="0" y="77056"/>
                </a:lnTo>
                <a:close/>
              </a:path>
            </a:pathLst>
          </a:custGeom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7056" rIns="98806" bIns="7705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1200" kern="1200"/>
          </a:p>
        </p:txBody>
      </p:sp>
      <p:sp>
        <p:nvSpPr>
          <p:cNvPr id="20" name="19 Forma libre"/>
          <p:cNvSpPr/>
          <p:nvPr/>
        </p:nvSpPr>
        <p:spPr>
          <a:xfrm>
            <a:off x="7191357" y="2879775"/>
            <a:ext cx="1553553" cy="932132"/>
          </a:xfrm>
          <a:custGeom>
            <a:avLst/>
            <a:gdLst>
              <a:gd name="connsiteX0" fmla="*/ 0 w 1553553"/>
              <a:gd name="connsiteY0" fmla="*/ 93213 h 932132"/>
              <a:gd name="connsiteX1" fmla="*/ 27302 w 1553553"/>
              <a:gd name="connsiteY1" fmla="*/ 27301 h 932132"/>
              <a:gd name="connsiteX2" fmla="*/ 93214 w 1553553"/>
              <a:gd name="connsiteY2" fmla="*/ 0 h 932132"/>
              <a:gd name="connsiteX3" fmla="*/ 1460340 w 1553553"/>
              <a:gd name="connsiteY3" fmla="*/ 0 h 932132"/>
              <a:gd name="connsiteX4" fmla="*/ 1526252 w 1553553"/>
              <a:gd name="connsiteY4" fmla="*/ 27302 h 932132"/>
              <a:gd name="connsiteX5" fmla="*/ 1553553 w 1553553"/>
              <a:gd name="connsiteY5" fmla="*/ 93214 h 932132"/>
              <a:gd name="connsiteX6" fmla="*/ 1553553 w 1553553"/>
              <a:gd name="connsiteY6" fmla="*/ 838919 h 932132"/>
              <a:gd name="connsiteX7" fmla="*/ 1526252 w 1553553"/>
              <a:gd name="connsiteY7" fmla="*/ 904831 h 932132"/>
              <a:gd name="connsiteX8" fmla="*/ 1460340 w 1553553"/>
              <a:gd name="connsiteY8" fmla="*/ 932132 h 932132"/>
              <a:gd name="connsiteX9" fmla="*/ 93213 w 1553553"/>
              <a:gd name="connsiteY9" fmla="*/ 932132 h 932132"/>
              <a:gd name="connsiteX10" fmla="*/ 27301 w 1553553"/>
              <a:gd name="connsiteY10" fmla="*/ 904830 h 932132"/>
              <a:gd name="connsiteX11" fmla="*/ 0 w 1553553"/>
              <a:gd name="connsiteY11" fmla="*/ 838918 h 932132"/>
              <a:gd name="connsiteX12" fmla="*/ 0 w 1553553"/>
              <a:gd name="connsiteY12" fmla="*/ 93213 h 93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3553" h="932132">
                <a:moveTo>
                  <a:pt x="0" y="93213"/>
                </a:moveTo>
                <a:cubicBezTo>
                  <a:pt x="0" y="68491"/>
                  <a:pt x="9821" y="44782"/>
                  <a:pt x="27302" y="27301"/>
                </a:cubicBezTo>
                <a:cubicBezTo>
                  <a:pt x="44783" y="9820"/>
                  <a:pt x="68492" y="0"/>
                  <a:pt x="93214" y="0"/>
                </a:cubicBezTo>
                <a:lnTo>
                  <a:pt x="1460340" y="0"/>
                </a:lnTo>
                <a:cubicBezTo>
                  <a:pt x="1485062" y="0"/>
                  <a:pt x="1508771" y="9821"/>
                  <a:pt x="1526252" y="27302"/>
                </a:cubicBezTo>
                <a:cubicBezTo>
                  <a:pt x="1543733" y="44783"/>
                  <a:pt x="1553553" y="68492"/>
                  <a:pt x="1553553" y="93214"/>
                </a:cubicBezTo>
                <a:lnTo>
                  <a:pt x="1553553" y="838919"/>
                </a:lnTo>
                <a:cubicBezTo>
                  <a:pt x="1553553" y="863641"/>
                  <a:pt x="1543732" y="887350"/>
                  <a:pt x="1526252" y="904831"/>
                </a:cubicBezTo>
                <a:cubicBezTo>
                  <a:pt x="1508771" y="922312"/>
                  <a:pt x="1485062" y="932132"/>
                  <a:pt x="1460340" y="932132"/>
                </a:cubicBezTo>
                <a:lnTo>
                  <a:pt x="93213" y="932132"/>
                </a:lnTo>
                <a:cubicBezTo>
                  <a:pt x="68491" y="932132"/>
                  <a:pt x="44782" y="922311"/>
                  <a:pt x="27301" y="904830"/>
                </a:cubicBezTo>
                <a:cubicBezTo>
                  <a:pt x="9820" y="887349"/>
                  <a:pt x="0" y="863640"/>
                  <a:pt x="0" y="838918"/>
                </a:cubicBezTo>
                <a:lnTo>
                  <a:pt x="0" y="93213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641" tIns="80641" rIns="80641" bIns="8064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kern="1200" dirty="0" smtClean="0"/>
              <a:t>Definir el alcance de </a:t>
            </a:r>
            <a:r>
              <a:rPr lang="es-MX" sz="1400" dirty="0" smtClean="0"/>
              <a:t>la evaluación</a:t>
            </a:r>
            <a:endParaRPr lang="es-MX" sz="1400" kern="1200" dirty="0" smtClean="0"/>
          </a:p>
        </p:txBody>
      </p:sp>
      <p:sp>
        <p:nvSpPr>
          <p:cNvPr id="21" name="20 Forma libre"/>
          <p:cNvSpPr/>
          <p:nvPr/>
        </p:nvSpPr>
        <p:spPr>
          <a:xfrm>
            <a:off x="7775493" y="3948620"/>
            <a:ext cx="385281" cy="329353"/>
          </a:xfrm>
          <a:custGeom>
            <a:avLst/>
            <a:gdLst>
              <a:gd name="connsiteX0" fmla="*/ 0 w 329353"/>
              <a:gd name="connsiteY0" fmla="*/ 77056 h 385281"/>
              <a:gd name="connsiteX1" fmla="*/ 164677 w 329353"/>
              <a:gd name="connsiteY1" fmla="*/ 77056 h 385281"/>
              <a:gd name="connsiteX2" fmla="*/ 164677 w 329353"/>
              <a:gd name="connsiteY2" fmla="*/ 0 h 385281"/>
              <a:gd name="connsiteX3" fmla="*/ 329353 w 329353"/>
              <a:gd name="connsiteY3" fmla="*/ 192641 h 385281"/>
              <a:gd name="connsiteX4" fmla="*/ 164677 w 329353"/>
              <a:gd name="connsiteY4" fmla="*/ 385281 h 385281"/>
              <a:gd name="connsiteX5" fmla="*/ 164677 w 329353"/>
              <a:gd name="connsiteY5" fmla="*/ 308225 h 385281"/>
              <a:gd name="connsiteX6" fmla="*/ 0 w 329353"/>
              <a:gd name="connsiteY6" fmla="*/ 308225 h 385281"/>
              <a:gd name="connsiteX7" fmla="*/ 0 w 329353"/>
              <a:gd name="connsiteY7" fmla="*/ 77056 h 38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353" h="385281">
                <a:moveTo>
                  <a:pt x="263483" y="0"/>
                </a:moveTo>
                <a:lnTo>
                  <a:pt x="263483" y="192641"/>
                </a:lnTo>
                <a:lnTo>
                  <a:pt x="329353" y="192641"/>
                </a:lnTo>
                <a:lnTo>
                  <a:pt x="164676" y="385281"/>
                </a:lnTo>
                <a:lnTo>
                  <a:pt x="0" y="192641"/>
                </a:lnTo>
                <a:lnTo>
                  <a:pt x="65870" y="192641"/>
                </a:lnTo>
                <a:lnTo>
                  <a:pt x="65870" y="0"/>
                </a:lnTo>
                <a:lnTo>
                  <a:pt x="263483" y="0"/>
                </a:lnTo>
                <a:close/>
              </a:path>
            </a:pathLst>
          </a:custGeom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056" tIns="0" rIns="77056" bIns="9880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1200" kern="1200"/>
          </a:p>
        </p:txBody>
      </p:sp>
      <p:sp>
        <p:nvSpPr>
          <p:cNvPr id="22" name="21 Forma libre"/>
          <p:cNvSpPr/>
          <p:nvPr/>
        </p:nvSpPr>
        <p:spPr>
          <a:xfrm>
            <a:off x="7191357" y="4433328"/>
            <a:ext cx="1553553" cy="932132"/>
          </a:xfrm>
          <a:custGeom>
            <a:avLst/>
            <a:gdLst>
              <a:gd name="connsiteX0" fmla="*/ 0 w 1553553"/>
              <a:gd name="connsiteY0" fmla="*/ 93213 h 932132"/>
              <a:gd name="connsiteX1" fmla="*/ 27302 w 1553553"/>
              <a:gd name="connsiteY1" fmla="*/ 27301 h 932132"/>
              <a:gd name="connsiteX2" fmla="*/ 93214 w 1553553"/>
              <a:gd name="connsiteY2" fmla="*/ 0 h 932132"/>
              <a:gd name="connsiteX3" fmla="*/ 1460340 w 1553553"/>
              <a:gd name="connsiteY3" fmla="*/ 0 h 932132"/>
              <a:gd name="connsiteX4" fmla="*/ 1526252 w 1553553"/>
              <a:gd name="connsiteY4" fmla="*/ 27302 h 932132"/>
              <a:gd name="connsiteX5" fmla="*/ 1553553 w 1553553"/>
              <a:gd name="connsiteY5" fmla="*/ 93214 h 932132"/>
              <a:gd name="connsiteX6" fmla="*/ 1553553 w 1553553"/>
              <a:gd name="connsiteY6" fmla="*/ 838919 h 932132"/>
              <a:gd name="connsiteX7" fmla="*/ 1526252 w 1553553"/>
              <a:gd name="connsiteY7" fmla="*/ 904831 h 932132"/>
              <a:gd name="connsiteX8" fmla="*/ 1460340 w 1553553"/>
              <a:gd name="connsiteY8" fmla="*/ 932132 h 932132"/>
              <a:gd name="connsiteX9" fmla="*/ 93213 w 1553553"/>
              <a:gd name="connsiteY9" fmla="*/ 932132 h 932132"/>
              <a:gd name="connsiteX10" fmla="*/ 27301 w 1553553"/>
              <a:gd name="connsiteY10" fmla="*/ 904830 h 932132"/>
              <a:gd name="connsiteX11" fmla="*/ 0 w 1553553"/>
              <a:gd name="connsiteY11" fmla="*/ 838918 h 932132"/>
              <a:gd name="connsiteX12" fmla="*/ 0 w 1553553"/>
              <a:gd name="connsiteY12" fmla="*/ 93213 h 93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3553" h="932132">
                <a:moveTo>
                  <a:pt x="0" y="93213"/>
                </a:moveTo>
                <a:cubicBezTo>
                  <a:pt x="0" y="68491"/>
                  <a:pt x="9821" y="44782"/>
                  <a:pt x="27302" y="27301"/>
                </a:cubicBezTo>
                <a:cubicBezTo>
                  <a:pt x="44783" y="9820"/>
                  <a:pt x="68492" y="0"/>
                  <a:pt x="93214" y="0"/>
                </a:cubicBezTo>
                <a:lnTo>
                  <a:pt x="1460340" y="0"/>
                </a:lnTo>
                <a:cubicBezTo>
                  <a:pt x="1485062" y="0"/>
                  <a:pt x="1508771" y="9821"/>
                  <a:pt x="1526252" y="27302"/>
                </a:cubicBezTo>
                <a:cubicBezTo>
                  <a:pt x="1543733" y="44783"/>
                  <a:pt x="1553553" y="68492"/>
                  <a:pt x="1553553" y="93214"/>
                </a:cubicBezTo>
                <a:lnTo>
                  <a:pt x="1553553" y="838919"/>
                </a:lnTo>
                <a:cubicBezTo>
                  <a:pt x="1553553" y="863641"/>
                  <a:pt x="1543732" y="887350"/>
                  <a:pt x="1526252" y="904831"/>
                </a:cubicBezTo>
                <a:cubicBezTo>
                  <a:pt x="1508771" y="922312"/>
                  <a:pt x="1485062" y="932132"/>
                  <a:pt x="1460340" y="932132"/>
                </a:cubicBezTo>
                <a:lnTo>
                  <a:pt x="93213" y="932132"/>
                </a:lnTo>
                <a:cubicBezTo>
                  <a:pt x="68491" y="932132"/>
                  <a:pt x="44782" y="922311"/>
                  <a:pt x="27301" y="904830"/>
                </a:cubicBezTo>
                <a:cubicBezTo>
                  <a:pt x="9820" y="887349"/>
                  <a:pt x="0" y="863640"/>
                  <a:pt x="0" y="838918"/>
                </a:cubicBezTo>
                <a:lnTo>
                  <a:pt x="0" y="93213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641" tIns="80641" rIns="80641" bIns="8064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kern="1200" dirty="0" smtClean="0"/>
              <a:t>Definir el perfil equipo evaluador</a:t>
            </a:r>
            <a:endParaRPr lang="es-MX" sz="1400" kern="1200" dirty="0"/>
          </a:p>
        </p:txBody>
      </p:sp>
      <p:sp>
        <p:nvSpPr>
          <p:cNvPr id="23" name="22 Forma libre"/>
          <p:cNvSpPr/>
          <p:nvPr/>
        </p:nvSpPr>
        <p:spPr>
          <a:xfrm rot="21600000">
            <a:off x="6725291" y="4706754"/>
            <a:ext cx="329353" cy="385281"/>
          </a:xfrm>
          <a:custGeom>
            <a:avLst/>
            <a:gdLst>
              <a:gd name="connsiteX0" fmla="*/ 0 w 329353"/>
              <a:gd name="connsiteY0" fmla="*/ 77056 h 385281"/>
              <a:gd name="connsiteX1" fmla="*/ 164677 w 329353"/>
              <a:gd name="connsiteY1" fmla="*/ 77056 h 385281"/>
              <a:gd name="connsiteX2" fmla="*/ 164677 w 329353"/>
              <a:gd name="connsiteY2" fmla="*/ 0 h 385281"/>
              <a:gd name="connsiteX3" fmla="*/ 329353 w 329353"/>
              <a:gd name="connsiteY3" fmla="*/ 192641 h 385281"/>
              <a:gd name="connsiteX4" fmla="*/ 164677 w 329353"/>
              <a:gd name="connsiteY4" fmla="*/ 385281 h 385281"/>
              <a:gd name="connsiteX5" fmla="*/ 164677 w 329353"/>
              <a:gd name="connsiteY5" fmla="*/ 308225 h 385281"/>
              <a:gd name="connsiteX6" fmla="*/ 0 w 329353"/>
              <a:gd name="connsiteY6" fmla="*/ 308225 h 385281"/>
              <a:gd name="connsiteX7" fmla="*/ 0 w 329353"/>
              <a:gd name="connsiteY7" fmla="*/ 77056 h 38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353" h="385281">
                <a:moveTo>
                  <a:pt x="329353" y="308225"/>
                </a:moveTo>
                <a:lnTo>
                  <a:pt x="164676" y="308225"/>
                </a:lnTo>
                <a:lnTo>
                  <a:pt x="164676" y="385281"/>
                </a:lnTo>
                <a:lnTo>
                  <a:pt x="0" y="192640"/>
                </a:lnTo>
                <a:lnTo>
                  <a:pt x="164676" y="0"/>
                </a:lnTo>
                <a:lnTo>
                  <a:pt x="164676" y="77056"/>
                </a:lnTo>
                <a:lnTo>
                  <a:pt x="329353" y="77056"/>
                </a:lnTo>
                <a:lnTo>
                  <a:pt x="329353" y="308225"/>
                </a:lnTo>
                <a:close/>
              </a:path>
            </a:pathLst>
          </a:custGeom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806" tIns="77056" rIns="0" bIns="7705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1200" kern="1200"/>
          </a:p>
        </p:txBody>
      </p:sp>
      <p:sp>
        <p:nvSpPr>
          <p:cNvPr id="24" name="23 Forma libre"/>
          <p:cNvSpPr/>
          <p:nvPr/>
        </p:nvSpPr>
        <p:spPr>
          <a:xfrm>
            <a:off x="5016382" y="4433328"/>
            <a:ext cx="1553553" cy="932132"/>
          </a:xfrm>
          <a:custGeom>
            <a:avLst/>
            <a:gdLst>
              <a:gd name="connsiteX0" fmla="*/ 0 w 1553553"/>
              <a:gd name="connsiteY0" fmla="*/ 93213 h 932132"/>
              <a:gd name="connsiteX1" fmla="*/ 27302 w 1553553"/>
              <a:gd name="connsiteY1" fmla="*/ 27301 h 932132"/>
              <a:gd name="connsiteX2" fmla="*/ 93214 w 1553553"/>
              <a:gd name="connsiteY2" fmla="*/ 0 h 932132"/>
              <a:gd name="connsiteX3" fmla="*/ 1460340 w 1553553"/>
              <a:gd name="connsiteY3" fmla="*/ 0 h 932132"/>
              <a:gd name="connsiteX4" fmla="*/ 1526252 w 1553553"/>
              <a:gd name="connsiteY4" fmla="*/ 27302 h 932132"/>
              <a:gd name="connsiteX5" fmla="*/ 1553553 w 1553553"/>
              <a:gd name="connsiteY5" fmla="*/ 93214 h 932132"/>
              <a:gd name="connsiteX6" fmla="*/ 1553553 w 1553553"/>
              <a:gd name="connsiteY6" fmla="*/ 838919 h 932132"/>
              <a:gd name="connsiteX7" fmla="*/ 1526252 w 1553553"/>
              <a:gd name="connsiteY7" fmla="*/ 904831 h 932132"/>
              <a:gd name="connsiteX8" fmla="*/ 1460340 w 1553553"/>
              <a:gd name="connsiteY8" fmla="*/ 932132 h 932132"/>
              <a:gd name="connsiteX9" fmla="*/ 93213 w 1553553"/>
              <a:gd name="connsiteY9" fmla="*/ 932132 h 932132"/>
              <a:gd name="connsiteX10" fmla="*/ 27301 w 1553553"/>
              <a:gd name="connsiteY10" fmla="*/ 904830 h 932132"/>
              <a:gd name="connsiteX11" fmla="*/ 0 w 1553553"/>
              <a:gd name="connsiteY11" fmla="*/ 838918 h 932132"/>
              <a:gd name="connsiteX12" fmla="*/ 0 w 1553553"/>
              <a:gd name="connsiteY12" fmla="*/ 93213 h 93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3553" h="932132">
                <a:moveTo>
                  <a:pt x="0" y="93213"/>
                </a:moveTo>
                <a:cubicBezTo>
                  <a:pt x="0" y="68491"/>
                  <a:pt x="9821" y="44782"/>
                  <a:pt x="27302" y="27301"/>
                </a:cubicBezTo>
                <a:cubicBezTo>
                  <a:pt x="44783" y="9820"/>
                  <a:pt x="68492" y="0"/>
                  <a:pt x="93214" y="0"/>
                </a:cubicBezTo>
                <a:lnTo>
                  <a:pt x="1460340" y="0"/>
                </a:lnTo>
                <a:cubicBezTo>
                  <a:pt x="1485062" y="0"/>
                  <a:pt x="1508771" y="9821"/>
                  <a:pt x="1526252" y="27302"/>
                </a:cubicBezTo>
                <a:cubicBezTo>
                  <a:pt x="1543733" y="44783"/>
                  <a:pt x="1553553" y="68492"/>
                  <a:pt x="1553553" y="93214"/>
                </a:cubicBezTo>
                <a:lnTo>
                  <a:pt x="1553553" y="838919"/>
                </a:lnTo>
                <a:cubicBezTo>
                  <a:pt x="1553553" y="863641"/>
                  <a:pt x="1543732" y="887350"/>
                  <a:pt x="1526252" y="904831"/>
                </a:cubicBezTo>
                <a:cubicBezTo>
                  <a:pt x="1508771" y="922312"/>
                  <a:pt x="1485062" y="932132"/>
                  <a:pt x="1460340" y="932132"/>
                </a:cubicBezTo>
                <a:lnTo>
                  <a:pt x="93213" y="932132"/>
                </a:lnTo>
                <a:cubicBezTo>
                  <a:pt x="68491" y="932132"/>
                  <a:pt x="44782" y="922311"/>
                  <a:pt x="27301" y="904830"/>
                </a:cubicBezTo>
                <a:cubicBezTo>
                  <a:pt x="9820" y="887349"/>
                  <a:pt x="0" y="863640"/>
                  <a:pt x="0" y="838918"/>
                </a:cubicBezTo>
                <a:lnTo>
                  <a:pt x="0" y="93213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641" tIns="80641" rIns="80641" bIns="8064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kern="1200" dirty="0" smtClean="0"/>
              <a:t>Elaborar el cronograma y costeo</a:t>
            </a:r>
            <a:endParaRPr lang="es-MX" sz="1400" kern="1200" dirty="0"/>
          </a:p>
        </p:txBody>
      </p:sp>
      <p:sp>
        <p:nvSpPr>
          <p:cNvPr id="25" name="24 Forma libre"/>
          <p:cNvSpPr/>
          <p:nvPr/>
        </p:nvSpPr>
        <p:spPr>
          <a:xfrm rot="21600000">
            <a:off x="4550316" y="4706753"/>
            <a:ext cx="329353" cy="385282"/>
          </a:xfrm>
          <a:custGeom>
            <a:avLst/>
            <a:gdLst>
              <a:gd name="connsiteX0" fmla="*/ 0 w 329353"/>
              <a:gd name="connsiteY0" fmla="*/ 77056 h 385281"/>
              <a:gd name="connsiteX1" fmla="*/ 164677 w 329353"/>
              <a:gd name="connsiteY1" fmla="*/ 77056 h 385281"/>
              <a:gd name="connsiteX2" fmla="*/ 164677 w 329353"/>
              <a:gd name="connsiteY2" fmla="*/ 0 h 385281"/>
              <a:gd name="connsiteX3" fmla="*/ 329353 w 329353"/>
              <a:gd name="connsiteY3" fmla="*/ 192641 h 385281"/>
              <a:gd name="connsiteX4" fmla="*/ 164677 w 329353"/>
              <a:gd name="connsiteY4" fmla="*/ 385281 h 385281"/>
              <a:gd name="connsiteX5" fmla="*/ 164677 w 329353"/>
              <a:gd name="connsiteY5" fmla="*/ 308225 h 385281"/>
              <a:gd name="connsiteX6" fmla="*/ 0 w 329353"/>
              <a:gd name="connsiteY6" fmla="*/ 308225 h 385281"/>
              <a:gd name="connsiteX7" fmla="*/ 0 w 329353"/>
              <a:gd name="connsiteY7" fmla="*/ 77056 h 38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353" h="385281">
                <a:moveTo>
                  <a:pt x="329353" y="308225"/>
                </a:moveTo>
                <a:lnTo>
                  <a:pt x="164676" y="308225"/>
                </a:lnTo>
                <a:lnTo>
                  <a:pt x="164676" y="385281"/>
                </a:lnTo>
                <a:lnTo>
                  <a:pt x="0" y="192640"/>
                </a:lnTo>
                <a:lnTo>
                  <a:pt x="164676" y="0"/>
                </a:lnTo>
                <a:lnTo>
                  <a:pt x="164676" y="77056"/>
                </a:lnTo>
                <a:lnTo>
                  <a:pt x="329353" y="77056"/>
                </a:lnTo>
                <a:lnTo>
                  <a:pt x="329353" y="308225"/>
                </a:lnTo>
                <a:close/>
              </a:path>
            </a:pathLst>
          </a:custGeom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806" tIns="77057" rIns="0" bIns="7705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1100" kern="1200"/>
          </a:p>
        </p:txBody>
      </p:sp>
      <p:sp>
        <p:nvSpPr>
          <p:cNvPr id="26" name="25 Forma libre"/>
          <p:cNvSpPr/>
          <p:nvPr/>
        </p:nvSpPr>
        <p:spPr>
          <a:xfrm>
            <a:off x="2841407" y="4433328"/>
            <a:ext cx="1553553" cy="932132"/>
          </a:xfrm>
          <a:custGeom>
            <a:avLst/>
            <a:gdLst>
              <a:gd name="connsiteX0" fmla="*/ 0 w 1553553"/>
              <a:gd name="connsiteY0" fmla="*/ 93213 h 932132"/>
              <a:gd name="connsiteX1" fmla="*/ 27302 w 1553553"/>
              <a:gd name="connsiteY1" fmla="*/ 27301 h 932132"/>
              <a:gd name="connsiteX2" fmla="*/ 93214 w 1553553"/>
              <a:gd name="connsiteY2" fmla="*/ 0 h 932132"/>
              <a:gd name="connsiteX3" fmla="*/ 1460340 w 1553553"/>
              <a:gd name="connsiteY3" fmla="*/ 0 h 932132"/>
              <a:gd name="connsiteX4" fmla="*/ 1526252 w 1553553"/>
              <a:gd name="connsiteY4" fmla="*/ 27302 h 932132"/>
              <a:gd name="connsiteX5" fmla="*/ 1553553 w 1553553"/>
              <a:gd name="connsiteY5" fmla="*/ 93214 h 932132"/>
              <a:gd name="connsiteX6" fmla="*/ 1553553 w 1553553"/>
              <a:gd name="connsiteY6" fmla="*/ 838919 h 932132"/>
              <a:gd name="connsiteX7" fmla="*/ 1526252 w 1553553"/>
              <a:gd name="connsiteY7" fmla="*/ 904831 h 932132"/>
              <a:gd name="connsiteX8" fmla="*/ 1460340 w 1553553"/>
              <a:gd name="connsiteY8" fmla="*/ 932132 h 932132"/>
              <a:gd name="connsiteX9" fmla="*/ 93213 w 1553553"/>
              <a:gd name="connsiteY9" fmla="*/ 932132 h 932132"/>
              <a:gd name="connsiteX10" fmla="*/ 27301 w 1553553"/>
              <a:gd name="connsiteY10" fmla="*/ 904830 h 932132"/>
              <a:gd name="connsiteX11" fmla="*/ 0 w 1553553"/>
              <a:gd name="connsiteY11" fmla="*/ 838918 h 932132"/>
              <a:gd name="connsiteX12" fmla="*/ 0 w 1553553"/>
              <a:gd name="connsiteY12" fmla="*/ 93213 h 93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3553" h="932132">
                <a:moveTo>
                  <a:pt x="0" y="93213"/>
                </a:moveTo>
                <a:cubicBezTo>
                  <a:pt x="0" y="68491"/>
                  <a:pt x="9821" y="44782"/>
                  <a:pt x="27302" y="27301"/>
                </a:cubicBezTo>
                <a:cubicBezTo>
                  <a:pt x="44783" y="9820"/>
                  <a:pt x="68492" y="0"/>
                  <a:pt x="93214" y="0"/>
                </a:cubicBezTo>
                <a:lnTo>
                  <a:pt x="1460340" y="0"/>
                </a:lnTo>
                <a:cubicBezTo>
                  <a:pt x="1485062" y="0"/>
                  <a:pt x="1508771" y="9821"/>
                  <a:pt x="1526252" y="27302"/>
                </a:cubicBezTo>
                <a:cubicBezTo>
                  <a:pt x="1543733" y="44783"/>
                  <a:pt x="1553553" y="68492"/>
                  <a:pt x="1553553" y="93214"/>
                </a:cubicBezTo>
                <a:lnTo>
                  <a:pt x="1553553" y="838919"/>
                </a:lnTo>
                <a:cubicBezTo>
                  <a:pt x="1553553" y="863641"/>
                  <a:pt x="1543732" y="887350"/>
                  <a:pt x="1526252" y="904831"/>
                </a:cubicBezTo>
                <a:cubicBezTo>
                  <a:pt x="1508771" y="922312"/>
                  <a:pt x="1485062" y="932132"/>
                  <a:pt x="1460340" y="932132"/>
                </a:cubicBezTo>
                <a:lnTo>
                  <a:pt x="93213" y="932132"/>
                </a:lnTo>
                <a:cubicBezTo>
                  <a:pt x="68491" y="932132"/>
                  <a:pt x="44782" y="922311"/>
                  <a:pt x="27301" y="904830"/>
                </a:cubicBezTo>
                <a:cubicBezTo>
                  <a:pt x="9820" y="887349"/>
                  <a:pt x="0" y="863640"/>
                  <a:pt x="0" y="838918"/>
                </a:cubicBezTo>
                <a:lnTo>
                  <a:pt x="0" y="93213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641" tIns="80641" rIns="80641" bIns="8064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kern="1200" dirty="0" smtClean="0"/>
              <a:t>Diseño de la Evaluación</a:t>
            </a:r>
            <a:endParaRPr lang="es-MX" sz="1400" kern="1200" dirty="0"/>
          </a:p>
        </p:txBody>
      </p:sp>
      <p:sp>
        <p:nvSpPr>
          <p:cNvPr id="27" name="26 Forma libre"/>
          <p:cNvSpPr/>
          <p:nvPr/>
        </p:nvSpPr>
        <p:spPr>
          <a:xfrm rot="21600000">
            <a:off x="2375341" y="4706753"/>
            <a:ext cx="329354" cy="385282"/>
          </a:xfrm>
          <a:custGeom>
            <a:avLst/>
            <a:gdLst>
              <a:gd name="connsiteX0" fmla="*/ 0 w 329353"/>
              <a:gd name="connsiteY0" fmla="*/ 77056 h 385281"/>
              <a:gd name="connsiteX1" fmla="*/ 164677 w 329353"/>
              <a:gd name="connsiteY1" fmla="*/ 77056 h 385281"/>
              <a:gd name="connsiteX2" fmla="*/ 164677 w 329353"/>
              <a:gd name="connsiteY2" fmla="*/ 0 h 385281"/>
              <a:gd name="connsiteX3" fmla="*/ 329353 w 329353"/>
              <a:gd name="connsiteY3" fmla="*/ 192641 h 385281"/>
              <a:gd name="connsiteX4" fmla="*/ 164677 w 329353"/>
              <a:gd name="connsiteY4" fmla="*/ 385281 h 385281"/>
              <a:gd name="connsiteX5" fmla="*/ 164677 w 329353"/>
              <a:gd name="connsiteY5" fmla="*/ 308225 h 385281"/>
              <a:gd name="connsiteX6" fmla="*/ 0 w 329353"/>
              <a:gd name="connsiteY6" fmla="*/ 308225 h 385281"/>
              <a:gd name="connsiteX7" fmla="*/ 0 w 329353"/>
              <a:gd name="connsiteY7" fmla="*/ 77056 h 38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353" h="385281">
                <a:moveTo>
                  <a:pt x="329353" y="308225"/>
                </a:moveTo>
                <a:lnTo>
                  <a:pt x="164676" y="308225"/>
                </a:lnTo>
                <a:lnTo>
                  <a:pt x="164676" y="385281"/>
                </a:lnTo>
                <a:lnTo>
                  <a:pt x="0" y="192640"/>
                </a:lnTo>
                <a:lnTo>
                  <a:pt x="164676" y="0"/>
                </a:lnTo>
                <a:lnTo>
                  <a:pt x="164676" y="77056"/>
                </a:lnTo>
                <a:lnTo>
                  <a:pt x="329353" y="77056"/>
                </a:lnTo>
                <a:lnTo>
                  <a:pt x="329353" y="308225"/>
                </a:lnTo>
                <a:close/>
              </a:path>
            </a:pathLst>
          </a:custGeom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806" tIns="77057" rIns="1" bIns="7705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1400" kern="1200"/>
          </a:p>
        </p:txBody>
      </p:sp>
      <p:sp>
        <p:nvSpPr>
          <p:cNvPr id="28" name="27 Forma libre"/>
          <p:cNvSpPr/>
          <p:nvPr/>
        </p:nvSpPr>
        <p:spPr>
          <a:xfrm>
            <a:off x="666433" y="4433328"/>
            <a:ext cx="1553553" cy="932132"/>
          </a:xfrm>
          <a:custGeom>
            <a:avLst/>
            <a:gdLst>
              <a:gd name="connsiteX0" fmla="*/ 0 w 1553553"/>
              <a:gd name="connsiteY0" fmla="*/ 93213 h 932132"/>
              <a:gd name="connsiteX1" fmla="*/ 27302 w 1553553"/>
              <a:gd name="connsiteY1" fmla="*/ 27301 h 932132"/>
              <a:gd name="connsiteX2" fmla="*/ 93214 w 1553553"/>
              <a:gd name="connsiteY2" fmla="*/ 0 h 932132"/>
              <a:gd name="connsiteX3" fmla="*/ 1460340 w 1553553"/>
              <a:gd name="connsiteY3" fmla="*/ 0 h 932132"/>
              <a:gd name="connsiteX4" fmla="*/ 1526252 w 1553553"/>
              <a:gd name="connsiteY4" fmla="*/ 27302 h 932132"/>
              <a:gd name="connsiteX5" fmla="*/ 1553553 w 1553553"/>
              <a:gd name="connsiteY5" fmla="*/ 93214 h 932132"/>
              <a:gd name="connsiteX6" fmla="*/ 1553553 w 1553553"/>
              <a:gd name="connsiteY6" fmla="*/ 838919 h 932132"/>
              <a:gd name="connsiteX7" fmla="*/ 1526252 w 1553553"/>
              <a:gd name="connsiteY7" fmla="*/ 904831 h 932132"/>
              <a:gd name="connsiteX8" fmla="*/ 1460340 w 1553553"/>
              <a:gd name="connsiteY8" fmla="*/ 932132 h 932132"/>
              <a:gd name="connsiteX9" fmla="*/ 93213 w 1553553"/>
              <a:gd name="connsiteY9" fmla="*/ 932132 h 932132"/>
              <a:gd name="connsiteX10" fmla="*/ 27301 w 1553553"/>
              <a:gd name="connsiteY10" fmla="*/ 904830 h 932132"/>
              <a:gd name="connsiteX11" fmla="*/ 0 w 1553553"/>
              <a:gd name="connsiteY11" fmla="*/ 838918 h 932132"/>
              <a:gd name="connsiteX12" fmla="*/ 0 w 1553553"/>
              <a:gd name="connsiteY12" fmla="*/ 93213 h 93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3553" h="932132">
                <a:moveTo>
                  <a:pt x="0" y="93213"/>
                </a:moveTo>
                <a:cubicBezTo>
                  <a:pt x="0" y="68491"/>
                  <a:pt x="9821" y="44782"/>
                  <a:pt x="27302" y="27301"/>
                </a:cubicBezTo>
                <a:cubicBezTo>
                  <a:pt x="44783" y="9820"/>
                  <a:pt x="68492" y="0"/>
                  <a:pt x="93214" y="0"/>
                </a:cubicBezTo>
                <a:lnTo>
                  <a:pt x="1460340" y="0"/>
                </a:lnTo>
                <a:cubicBezTo>
                  <a:pt x="1485062" y="0"/>
                  <a:pt x="1508771" y="9821"/>
                  <a:pt x="1526252" y="27302"/>
                </a:cubicBezTo>
                <a:cubicBezTo>
                  <a:pt x="1543733" y="44783"/>
                  <a:pt x="1553553" y="68492"/>
                  <a:pt x="1553553" y="93214"/>
                </a:cubicBezTo>
                <a:lnTo>
                  <a:pt x="1553553" y="838919"/>
                </a:lnTo>
                <a:cubicBezTo>
                  <a:pt x="1553553" y="863641"/>
                  <a:pt x="1543732" y="887350"/>
                  <a:pt x="1526252" y="904831"/>
                </a:cubicBezTo>
                <a:cubicBezTo>
                  <a:pt x="1508771" y="922312"/>
                  <a:pt x="1485062" y="932132"/>
                  <a:pt x="1460340" y="932132"/>
                </a:cubicBezTo>
                <a:lnTo>
                  <a:pt x="93213" y="932132"/>
                </a:lnTo>
                <a:cubicBezTo>
                  <a:pt x="68491" y="932132"/>
                  <a:pt x="44782" y="922311"/>
                  <a:pt x="27301" y="904830"/>
                </a:cubicBezTo>
                <a:cubicBezTo>
                  <a:pt x="9820" y="887349"/>
                  <a:pt x="0" y="863640"/>
                  <a:pt x="0" y="838918"/>
                </a:cubicBezTo>
                <a:lnTo>
                  <a:pt x="0" y="93213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641" tIns="80641" rIns="80641" bIns="8064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kern="1200" dirty="0" smtClean="0"/>
              <a:t>Socialización con las autoridades y evaluadores</a:t>
            </a:r>
            <a:endParaRPr lang="es-MX" sz="1400" kern="1200" dirty="0"/>
          </a:p>
        </p:txBody>
      </p:sp>
      <p:grpSp>
        <p:nvGrpSpPr>
          <p:cNvPr id="2" name="3 Grupo"/>
          <p:cNvGrpSpPr/>
          <p:nvPr/>
        </p:nvGrpSpPr>
        <p:grpSpPr>
          <a:xfrm>
            <a:off x="933568" y="740335"/>
            <a:ext cx="6984776" cy="504056"/>
            <a:chOff x="1747986" y="798729"/>
            <a:chExt cx="1245691" cy="1027695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4 Rectángulo redondeado"/>
            <p:cNvSpPr/>
            <p:nvPr/>
          </p:nvSpPr>
          <p:spPr>
            <a:xfrm>
              <a:off x="1747986" y="798729"/>
              <a:ext cx="1245691" cy="1027695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1778086" y="828829"/>
              <a:ext cx="1185491" cy="967495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kern="1200" dirty="0" smtClean="0"/>
                <a:t>Fase 1: Diseño de la Evaluación </a:t>
              </a:r>
              <a:endParaRPr lang="es-MX" sz="2400" kern="1200" dirty="0"/>
            </a:p>
          </p:txBody>
        </p:sp>
      </p:grpSp>
      <p:sp>
        <p:nvSpPr>
          <p:cNvPr id="8" name="7 Rectángulo redondeado"/>
          <p:cNvSpPr/>
          <p:nvPr/>
        </p:nvSpPr>
        <p:spPr>
          <a:xfrm>
            <a:off x="2823120" y="1514832"/>
            <a:ext cx="3744416" cy="93610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u="sng" dirty="0" smtClean="0"/>
              <a:t>Comité Técnico de Diseño: </a:t>
            </a:r>
          </a:p>
          <a:p>
            <a:pPr algn="ctr">
              <a:buFont typeface="Arial" pitchFamily="34" charset="0"/>
              <a:buChar char="•"/>
            </a:pPr>
            <a:r>
              <a:rPr lang="es-MX" sz="1400" dirty="0" err="1" smtClean="0"/>
              <a:t>Senplades</a:t>
            </a:r>
            <a:r>
              <a:rPr lang="es-MX" sz="1400" dirty="0" smtClean="0"/>
              <a:t> (</a:t>
            </a:r>
            <a:r>
              <a:rPr lang="es-MX" sz="1400" dirty="0" err="1" smtClean="0"/>
              <a:t>sectorialistas</a:t>
            </a:r>
            <a:r>
              <a:rPr lang="es-MX" sz="1400" dirty="0" smtClean="0"/>
              <a:t>) </a:t>
            </a:r>
          </a:p>
          <a:p>
            <a:pPr algn="ctr">
              <a:buFont typeface="Arial" pitchFamily="34" charset="0"/>
              <a:buChar char="•"/>
            </a:pPr>
            <a:r>
              <a:rPr lang="es-MX" sz="1400" dirty="0" smtClean="0"/>
              <a:t>Ejecutor/es del proyecto </a:t>
            </a:r>
          </a:p>
          <a:p>
            <a:pPr algn="ctr">
              <a:buFont typeface="Arial" pitchFamily="34" charset="0"/>
              <a:buChar char="•"/>
            </a:pPr>
            <a:r>
              <a:rPr lang="es-MX" sz="1400" dirty="0" smtClean="0"/>
              <a:t>Dueños de la información </a:t>
            </a:r>
            <a:endParaRPr lang="es-MX" sz="1400" dirty="0"/>
          </a:p>
        </p:txBody>
      </p:sp>
      <p:pic>
        <p:nvPicPr>
          <p:cNvPr id="29" name="0 Imagen" descr="logofinanz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1224136" cy="5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29 Forma libre"/>
          <p:cNvSpPr/>
          <p:nvPr/>
        </p:nvSpPr>
        <p:spPr>
          <a:xfrm>
            <a:off x="666807" y="5378378"/>
            <a:ext cx="1553553" cy="932132"/>
          </a:xfrm>
          <a:custGeom>
            <a:avLst/>
            <a:gdLst>
              <a:gd name="connsiteX0" fmla="*/ 0 w 1553553"/>
              <a:gd name="connsiteY0" fmla="*/ 93213 h 932132"/>
              <a:gd name="connsiteX1" fmla="*/ 27302 w 1553553"/>
              <a:gd name="connsiteY1" fmla="*/ 27301 h 932132"/>
              <a:gd name="connsiteX2" fmla="*/ 93214 w 1553553"/>
              <a:gd name="connsiteY2" fmla="*/ 0 h 932132"/>
              <a:gd name="connsiteX3" fmla="*/ 1460340 w 1553553"/>
              <a:gd name="connsiteY3" fmla="*/ 0 h 932132"/>
              <a:gd name="connsiteX4" fmla="*/ 1526252 w 1553553"/>
              <a:gd name="connsiteY4" fmla="*/ 27302 h 932132"/>
              <a:gd name="connsiteX5" fmla="*/ 1553553 w 1553553"/>
              <a:gd name="connsiteY5" fmla="*/ 93214 h 932132"/>
              <a:gd name="connsiteX6" fmla="*/ 1553553 w 1553553"/>
              <a:gd name="connsiteY6" fmla="*/ 838919 h 932132"/>
              <a:gd name="connsiteX7" fmla="*/ 1526252 w 1553553"/>
              <a:gd name="connsiteY7" fmla="*/ 904831 h 932132"/>
              <a:gd name="connsiteX8" fmla="*/ 1460340 w 1553553"/>
              <a:gd name="connsiteY8" fmla="*/ 932132 h 932132"/>
              <a:gd name="connsiteX9" fmla="*/ 93213 w 1553553"/>
              <a:gd name="connsiteY9" fmla="*/ 932132 h 932132"/>
              <a:gd name="connsiteX10" fmla="*/ 27301 w 1553553"/>
              <a:gd name="connsiteY10" fmla="*/ 904830 h 932132"/>
              <a:gd name="connsiteX11" fmla="*/ 0 w 1553553"/>
              <a:gd name="connsiteY11" fmla="*/ 838918 h 932132"/>
              <a:gd name="connsiteX12" fmla="*/ 0 w 1553553"/>
              <a:gd name="connsiteY12" fmla="*/ 93213 h 93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3553" h="932132">
                <a:moveTo>
                  <a:pt x="0" y="93213"/>
                </a:moveTo>
                <a:cubicBezTo>
                  <a:pt x="0" y="68491"/>
                  <a:pt x="9821" y="44782"/>
                  <a:pt x="27302" y="27301"/>
                </a:cubicBezTo>
                <a:cubicBezTo>
                  <a:pt x="44783" y="9820"/>
                  <a:pt x="68492" y="0"/>
                  <a:pt x="93214" y="0"/>
                </a:cubicBezTo>
                <a:lnTo>
                  <a:pt x="1460340" y="0"/>
                </a:lnTo>
                <a:cubicBezTo>
                  <a:pt x="1485062" y="0"/>
                  <a:pt x="1508771" y="9821"/>
                  <a:pt x="1526252" y="27302"/>
                </a:cubicBezTo>
                <a:cubicBezTo>
                  <a:pt x="1543733" y="44783"/>
                  <a:pt x="1553553" y="68492"/>
                  <a:pt x="1553553" y="93214"/>
                </a:cubicBezTo>
                <a:lnTo>
                  <a:pt x="1553553" y="838919"/>
                </a:lnTo>
                <a:cubicBezTo>
                  <a:pt x="1553553" y="863641"/>
                  <a:pt x="1543732" y="887350"/>
                  <a:pt x="1526252" y="904831"/>
                </a:cubicBezTo>
                <a:cubicBezTo>
                  <a:pt x="1508771" y="922312"/>
                  <a:pt x="1485062" y="932132"/>
                  <a:pt x="1460340" y="932132"/>
                </a:cubicBezTo>
                <a:lnTo>
                  <a:pt x="93213" y="932132"/>
                </a:lnTo>
                <a:cubicBezTo>
                  <a:pt x="68491" y="932132"/>
                  <a:pt x="44782" y="922311"/>
                  <a:pt x="27301" y="904830"/>
                </a:cubicBezTo>
                <a:cubicBezTo>
                  <a:pt x="9820" y="887349"/>
                  <a:pt x="0" y="863640"/>
                  <a:pt x="0" y="838918"/>
                </a:cubicBezTo>
                <a:lnTo>
                  <a:pt x="0" y="93213"/>
                </a:ln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80641" tIns="80641" rIns="80641" bIns="8064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kern="1200" dirty="0" smtClean="0"/>
              <a:t>Red de Evaluadores</a:t>
            </a:r>
            <a:endParaRPr lang="es-MX" sz="1400" kern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17624</TotalTime>
  <Words>2311</Words>
  <Application>Microsoft Office PowerPoint</Application>
  <PresentationFormat>Presentación en pantalla (4:3)</PresentationFormat>
  <Paragraphs>418</Paragraphs>
  <Slides>30</Slides>
  <Notes>15</Notes>
  <HiddenSlides>10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Presentación de PowerPoint</vt:lpstr>
      <vt:lpstr>Base Legal</vt:lpstr>
      <vt:lpstr>Niveles de Evaluación</vt:lpstr>
      <vt:lpstr>Presentación de PowerPoint</vt:lpstr>
      <vt:lpstr>Presentación de PowerPoint</vt:lpstr>
      <vt:lpstr>PLAN ANUAL DE EVALUACIONES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Propuesta del plan anual de evaluaciones</vt:lpstr>
      <vt:lpstr>Evaluación de resultados</vt:lpstr>
      <vt:lpstr>Evaluación de resultados</vt:lpstr>
      <vt:lpstr>Evaluación de operativa</vt:lpstr>
      <vt:lpstr>Evaluación de impacto – levantamiento de línea base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Avances</vt:lpstr>
      <vt:lpstr>Retos</vt:lpstr>
      <vt:lpstr>Presentación de PowerPoint</vt:lpstr>
    </vt:vector>
  </TitlesOfParts>
  <Company>SENPLADES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Alejo Aguirre</dc:creator>
  <cp:lastModifiedBy>Usuario Pabellón N</cp:lastModifiedBy>
  <cp:revision>1052</cp:revision>
  <dcterms:created xsi:type="dcterms:W3CDTF">2012-08-28T17:47:25Z</dcterms:created>
  <dcterms:modified xsi:type="dcterms:W3CDTF">2015-03-09T21:56:46Z</dcterms:modified>
</cp:coreProperties>
</file>