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57" r:id="rId2"/>
    <p:sldId id="278" r:id="rId3"/>
    <p:sldId id="265" r:id="rId4"/>
    <p:sldId id="279" r:id="rId5"/>
    <p:sldId id="266" r:id="rId6"/>
    <p:sldId id="267" r:id="rId7"/>
    <p:sldId id="280" r:id="rId8"/>
    <p:sldId id="281" r:id="rId9"/>
    <p:sldId id="282" r:id="rId10"/>
    <p:sldId id="283" r:id="rId11"/>
    <p:sldId id="288" r:id="rId12"/>
    <p:sldId id="268" r:id="rId13"/>
    <p:sldId id="284" r:id="rId14"/>
    <p:sldId id="285" r:id="rId15"/>
    <p:sldId id="286" r:id="rId16"/>
    <p:sldId id="287" r:id="rId17"/>
    <p:sldId id="290" r:id="rId18"/>
    <p:sldId id="291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46" autoAdjust="0"/>
  </p:normalViewPr>
  <p:slideViewPr>
    <p:cSldViewPr snapToGrid="0" snapToObjects="1">
      <p:cViewPr varScale="1">
        <p:scale>
          <a:sx n="72" d="100"/>
          <a:sy n="72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04CBA-32CB-45DA-82E2-281DB07E2604}" type="datetimeFigureOut">
              <a:rPr lang="pt-BR" smtClean="0"/>
              <a:t>24/07/2015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76CD6-45F1-4F7B-A37E-0EC1D664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079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1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6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9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E5FFA-5EAC-014C-B778-3BAC4EE48627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7DE1-2EC2-C44D-83C5-E8557DA275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3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RDu107fy8&amp;feature=youtu.b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yolvIxNumIc&amp;feature=youtu.be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0399"/>
          </a:xfrm>
          <a:prstGeom prst="rect">
            <a:avLst/>
          </a:prstGeom>
        </p:spPr>
      </p:pic>
      <p:sp>
        <p:nvSpPr>
          <p:cNvPr id="7065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fld id="{DD39A8E2-860D-1C48-8BAF-A5251F210F28}" type="slidenum">
              <a:rPr lang="pt-BR" sz="1200">
                <a:solidFill>
                  <a:srgbClr val="045C75"/>
                </a:solidFill>
                <a:cs typeface="Arial" charset="0"/>
              </a:rPr>
              <a:pPr/>
              <a:t>1</a:t>
            </a:fld>
            <a:endParaRPr lang="pt-BR" sz="1200">
              <a:solidFill>
                <a:srgbClr val="045C75"/>
              </a:solidFill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39602" y="1855305"/>
            <a:ext cx="605601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Lirando</a:t>
            </a:r>
            <a: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Azevedo Jacundá</a:t>
            </a:r>
            <a:b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1º Vice-Presidente da </a:t>
            </a:r>
            <a:r>
              <a:rPr lang="pt-BR" sz="20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Febrafite</a:t>
            </a:r>
            <a:endParaRPr lang="pt-BR" sz="2000" dirty="0" smtClean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Coordenador Geral do Prêmio Nacional de Educação Fiscal </a:t>
            </a:r>
          </a:p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BRASIL</a:t>
            </a:r>
            <a:endParaRPr lang="pt-BR" sz="14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57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824"/>
            <a:ext cx="1828932" cy="19911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35724" y="5480037"/>
            <a:ext cx="3440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Dia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 </a:t>
            </a:r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novembro 2014</a:t>
            </a:r>
          </a:p>
          <a:p>
            <a:pPr algn="ctr"/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Mezanino Torre de TV de Brasília</a:t>
            </a:r>
            <a:endParaRPr lang="pt-BR" sz="1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136295"/>
            <a:ext cx="6841652" cy="45582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280452" y="5233815"/>
            <a:ext cx="4200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Representantes da escola vencedora (professora Eliana Mara), o presidente e o vice da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Febrafite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(Roberto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Kupski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Lirando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de Azevedo Jacundá), o secretário de Fazenda do Pará (José Tostes) e o presidente da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Fenafisco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( Manoel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Isidro) na solenidade de premiação 2014.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7" y="2415420"/>
            <a:ext cx="4161183" cy="25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824"/>
            <a:ext cx="1828932" cy="19911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30766" y="4151174"/>
            <a:ext cx="2996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Um pouco mais da</a:t>
            </a:r>
          </a:p>
          <a:p>
            <a:pPr algn="ctr"/>
            <a:r>
              <a:rPr lang="pt-BR" sz="20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solenidade de 2014</a:t>
            </a:r>
            <a:endParaRPr lang="pt-BR" sz="20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Imagem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87" y="4187689"/>
            <a:ext cx="4330217" cy="2382630"/>
          </a:xfrm>
          <a:prstGeom prst="rect">
            <a:avLst/>
          </a:prstGeom>
        </p:spPr>
      </p:pic>
      <p:pic>
        <p:nvPicPr>
          <p:cNvPr id="11" name="Imagem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47860" cy="3737113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44" y="1498158"/>
            <a:ext cx="4250704" cy="24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RESULTADOS PREMIO 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7" y="1052513"/>
            <a:ext cx="8569325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033497" y="159288"/>
            <a:ext cx="5400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218 projetos inscritos em 2012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804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0817" y="1231668"/>
            <a:ext cx="8428382" cy="10250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800" dirty="0" smtClean="0"/>
              <a:t>Recebemos </a:t>
            </a:r>
            <a:r>
              <a:rPr lang="pt-BR" sz="1800" b="1" dirty="0" smtClean="0">
                <a:solidFill>
                  <a:schemeClr val="accent1"/>
                </a:solidFill>
              </a:rPr>
              <a:t>190 </a:t>
            </a:r>
            <a:r>
              <a:rPr lang="pt-BR" sz="1800" b="1" dirty="0">
                <a:solidFill>
                  <a:schemeClr val="accent1"/>
                </a:solidFill>
              </a:rPr>
              <a:t>inscrições </a:t>
            </a:r>
            <a:r>
              <a:rPr lang="pt-BR" sz="1800" dirty="0"/>
              <a:t>de </a:t>
            </a:r>
            <a:r>
              <a:rPr lang="pt-BR" sz="1800" b="1" dirty="0">
                <a:solidFill>
                  <a:schemeClr val="accent1"/>
                </a:solidFill>
              </a:rPr>
              <a:t>19 </a:t>
            </a:r>
            <a:r>
              <a:rPr lang="pt-BR" sz="1800" b="1" dirty="0" smtClean="0">
                <a:solidFill>
                  <a:schemeClr val="accent1"/>
                </a:solidFill>
              </a:rPr>
              <a:t>Estados </a:t>
            </a:r>
            <a:r>
              <a:rPr lang="pt-BR" sz="1800" b="1" dirty="0">
                <a:solidFill>
                  <a:schemeClr val="accent1"/>
                </a:solidFill>
              </a:rPr>
              <a:t>e do Distrito </a:t>
            </a:r>
            <a:r>
              <a:rPr lang="pt-BR" sz="1800" b="1" dirty="0" smtClean="0">
                <a:solidFill>
                  <a:schemeClr val="accent1"/>
                </a:solidFill>
              </a:rPr>
              <a:t>Federal</a:t>
            </a:r>
          </a:p>
          <a:p>
            <a:pPr marL="0" indent="0">
              <a:buNone/>
            </a:pPr>
            <a:r>
              <a:rPr lang="pt-BR" sz="1800" dirty="0"/>
              <a:t> Estado com o maior número de inscritos foi novamente o Amazonas, com 44 inscrições,  seguido pelo Rio Grande do Sul (36) e por Minas Gerais (23).  </a:t>
            </a:r>
          </a:p>
          <a:p>
            <a:pPr marL="0" indent="0">
              <a:buNone/>
            </a:pPr>
            <a:endParaRPr lang="pt-BR" sz="1800" dirty="0"/>
          </a:p>
          <a:p>
            <a:pPr marL="36576" indent="0" algn="ctr">
              <a:lnSpc>
                <a:spcPct val="140000"/>
              </a:lnSpc>
              <a:buNone/>
            </a:pP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681531" y="632304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Inscritos em 2013..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54581" y="2323616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2014..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8417" y="2737736"/>
            <a:ext cx="8428382" cy="1309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123 projetos inscritos</a:t>
            </a:r>
            <a:r>
              <a:rPr lang="pt-BR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1800" dirty="0"/>
              <a:t>sendo que destes, 99 inscritos na categoria “Escolas” e 24 em “Instituições”. </a:t>
            </a:r>
            <a:r>
              <a:rPr lang="pt-BR" sz="1800" dirty="0" smtClean="0"/>
              <a:t> O </a:t>
            </a:r>
            <a:r>
              <a:rPr lang="pt-BR" sz="1800" dirty="0"/>
              <a:t>Amazonas foi a unidade da Federação com o maior número de projetos inscritos (31), seguido por Minas Gerais (27) e o Rio Grande do Sul (17). </a:t>
            </a: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Font typeface="Arial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177294" y="3816837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2015..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7809" y="4278502"/>
            <a:ext cx="8428382" cy="1309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/>
              <a:t>No quadro de inscrições por unidades da federação, o Estado do Rio Grande do Sul ficou novamente entre os três primeiros com o maior número de inscritos. Nesta edição, o RS apresentou 22 projetos, seguido </a:t>
            </a:r>
            <a:r>
              <a:rPr lang="pt-BR" sz="1800" dirty="0" smtClean="0"/>
              <a:t>por </a:t>
            </a:r>
            <a:r>
              <a:rPr lang="pt-BR" sz="1800" dirty="0"/>
              <a:t>Goiás com 20 e o Amazonas, com 11 participantes.  No total, </a:t>
            </a:r>
            <a:r>
              <a:rPr lang="pt-BR" sz="1800" b="1" dirty="0">
                <a:solidFill>
                  <a:schemeClr val="accent1"/>
                </a:solidFill>
              </a:rPr>
              <a:t>105 </a:t>
            </a:r>
            <a:r>
              <a:rPr lang="pt-BR" sz="1800" b="1" dirty="0" smtClean="0">
                <a:solidFill>
                  <a:schemeClr val="accent1"/>
                </a:solidFill>
              </a:rPr>
              <a:t>projetos.</a:t>
            </a:r>
          </a:p>
          <a:p>
            <a:pPr marL="36576" indent="0" algn="ctr">
              <a:lnSpc>
                <a:spcPct val="140000"/>
              </a:lnSpc>
              <a:buFont typeface="Arial"/>
              <a:buNone/>
            </a:pP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Font typeface="Arial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6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889" cy="20673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83423" y="239511"/>
            <a:ext cx="714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Comerciais Prêmio Nacional de Educação Fiscal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2" y="2067337"/>
            <a:ext cx="3925843" cy="219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33" y="1171762"/>
            <a:ext cx="4904734" cy="278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1" y="3765958"/>
            <a:ext cx="5300870" cy="309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19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8889" cy="20673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83423" y="239511"/>
            <a:ext cx="714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Vídeo Institucional da edição</a:t>
            </a:r>
          </a:p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(Destaque para os 10 finalistas)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76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8" y="1445818"/>
            <a:ext cx="4399722" cy="256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95" y="3205165"/>
            <a:ext cx="5436096" cy="32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23453" y="4984645"/>
            <a:ext cx="3073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Youtube.com/</a:t>
            </a:r>
            <a:r>
              <a:rPr lang="pt-BR" sz="1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tvfebrafite</a:t>
            </a:r>
            <a:endParaRPr lang="pt-BR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5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5" y="94334"/>
            <a:ext cx="2042075" cy="22232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3657" y="336780"/>
            <a:ext cx="3897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Instituições Parceiras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Imagem 8"/>
          <p:cNvPicPr/>
          <p:nvPr/>
        </p:nvPicPr>
        <p:blipFill>
          <a:blip r:embed="rId4"/>
          <a:stretch>
            <a:fillRect/>
          </a:stretch>
        </p:blipFill>
        <p:spPr>
          <a:xfrm>
            <a:off x="5003950" y="2859381"/>
            <a:ext cx="3768793" cy="1765628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" y="1205947"/>
            <a:ext cx="4581777" cy="375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37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2695" y="354115"/>
            <a:ext cx="4608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Prêmio Internacional </a:t>
            </a:r>
            <a:endParaRPr lang="pt-BR" sz="2400" dirty="0" smtClean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Rede de Educação </a:t>
            </a:r>
            <a:r>
              <a:rPr lang="pt-BR" sz="2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Fiscal </a:t>
            </a:r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 Propostas) </a:t>
            </a:r>
            <a:endParaRPr lang="pt-BR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9698" name="Picture 2" descr="Educación Fis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9" y="354115"/>
            <a:ext cx="37147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9172" y="1607970"/>
            <a:ext cx="8598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Objetiva a promoção do acesso </a:t>
            </a:r>
            <a:r>
              <a:rPr lang="pt-BR" dirty="0" smtClean="0"/>
              <a:t>ao </a:t>
            </a:r>
            <a:r>
              <a:rPr lang="pt-BR" dirty="0"/>
              <a:t>público </a:t>
            </a:r>
            <a:r>
              <a:rPr lang="pt-BR" dirty="0" smtClean="0"/>
              <a:t>de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produções audiovisuais de até 25 minutos</a:t>
            </a:r>
            <a:r>
              <a:rPr lang="pt-BR" dirty="0"/>
              <a:t>,  realizados </a:t>
            </a:r>
            <a:r>
              <a:rPr lang="pt-BR" dirty="0" smtClean="0"/>
              <a:t>em </a:t>
            </a:r>
            <a:r>
              <a:rPr lang="pt-BR" dirty="0"/>
              <a:t>território </a:t>
            </a:r>
            <a:r>
              <a:rPr lang="pt-BR" dirty="0" smtClean="0"/>
              <a:t>dos países </a:t>
            </a:r>
            <a:r>
              <a:rPr lang="pt-BR" dirty="0"/>
              <a:t>membros da Rede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EUROSociAL</a:t>
            </a:r>
            <a:r>
              <a:rPr lang="pt-BR" dirty="0" smtClean="0"/>
              <a:t> </a:t>
            </a:r>
            <a:r>
              <a:rPr lang="pt-BR" dirty="0"/>
              <a:t>com temas relacionados </a:t>
            </a:r>
            <a:r>
              <a:rPr lang="pt-BR" dirty="0" smtClean="0"/>
              <a:t>à </a:t>
            </a:r>
            <a:r>
              <a:rPr lang="pt-BR" dirty="0"/>
              <a:t>Educação Fiscal, o acompanhamento dos gastos público pelo cidadão e a correta aplicação dos impostos </a:t>
            </a:r>
            <a:r>
              <a:rPr lang="pt-BR" dirty="0" smtClean="0"/>
              <a:t>nos </a:t>
            </a:r>
            <a:r>
              <a:rPr lang="pt-BR" dirty="0"/>
              <a:t>países integrantes da rede.</a:t>
            </a:r>
          </a:p>
          <a:p>
            <a:endParaRPr lang="pt-BR" dirty="0"/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Inscrições -  </a:t>
            </a:r>
            <a:r>
              <a:rPr lang="pt-BR" dirty="0" smtClean="0"/>
              <a:t>Inscrições </a:t>
            </a:r>
            <a:r>
              <a:rPr lang="pt-BR" dirty="0"/>
              <a:t>gratuitas por meio eletrônico divulgadas nas páginas das entidades apoiadoras e integrantes da rede no cronograma aprovado pelas entidades promotoras.</a:t>
            </a:r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Período -  </a:t>
            </a:r>
            <a:r>
              <a:rPr lang="pt-BR" dirty="0" smtClean="0"/>
              <a:t>Periodicidade anual, bianual? </a:t>
            </a:r>
            <a:endParaRPr lang="pt-BR" dirty="0"/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Seleção -  </a:t>
            </a:r>
            <a:r>
              <a:rPr lang="pt-BR" dirty="0" smtClean="0"/>
              <a:t>Os </a:t>
            </a:r>
            <a:r>
              <a:rPr lang="pt-BR" dirty="0"/>
              <a:t>filmes serão selecionados pela Comissão Julgadora do Prêmio Nacional de Educação Fiscal composta por representantes das entidades apoiadoras da </a:t>
            </a:r>
            <a:r>
              <a:rPr lang="pt-BR" dirty="0" err="1"/>
              <a:t>Febrafite</a:t>
            </a:r>
            <a:r>
              <a:rPr lang="pt-BR" dirty="0"/>
              <a:t>, acrescido de um </a:t>
            </a:r>
            <a:r>
              <a:rPr lang="pt-BR" dirty="0" smtClean="0"/>
              <a:t>representante dos países membros da Rede </a:t>
            </a:r>
            <a:r>
              <a:rPr lang="pt-BR" dirty="0" err="1"/>
              <a:t>EUROSociAL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960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2695" y="354115"/>
            <a:ext cx="4608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Prêmio Internacional </a:t>
            </a:r>
            <a:endParaRPr lang="pt-BR" sz="2400" dirty="0" smtClean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Rede de Educação </a:t>
            </a:r>
            <a:r>
              <a:rPr lang="pt-BR" sz="2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Fiscal </a:t>
            </a:r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( Propostas) </a:t>
            </a:r>
            <a:endParaRPr lang="pt-BR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9698" name="Picture 2" descr="Educación Fis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9" y="354115"/>
            <a:ext cx="37147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9172" y="1607970"/>
            <a:ext cx="8598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Categorias</a:t>
            </a:r>
          </a:p>
          <a:p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pt-BR" dirty="0"/>
              <a:t>Como subcategoria do Prêmio Nacional de Educação Fiscal?</a:t>
            </a:r>
          </a:p>
          <a:p>
            <a:r>
              <a:rPr lang="pt-BR" dirty="0"/>
              <a:t>Categorias Pessoas Físicas ou Jurídicas?</a:t>
            </a:r>
          </a:p>
          <a:p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Vencedores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t-BR" dirty="0" smtClean="0"/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Troféus e certificados </a:t>
            </a:r>
            <a:r>
              <a:rPr lang="pt-BR" dirty="0" smtClean="0"/>
              <a:t>para o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1º, 2º e 3º curtas </a:t>
            </a:r>
            <a:r>
              <a:rPr lang="pt-BR" dirty="0"/>
              <a:t>vencedores da edição </a:t>
            </a:r>
            <a:endParaRPr lang="pt-BR" dirty="0" smtClean="0"/>
          </a:p>
          <a:p>
            <a:r>
              <a:rPr lang="pt-BR" dirty="0" smtClean="0"/>
              <a:t>Os </a:t>
            </a:r>
            <a:r>
              <a:rPr lang="pt-BR" dirty="0"/>
              <a:t>filmes vencedores serão exibidos nos eventos institucionais das entidades parceiras, páginas da </a:t>
            </a:r>
            <a:r>
              <a:rPr lang="pt-BR" dirty="0" smtClean="0"/>
              <a:t>internet, redes sociais e os filmes serão exibidos na solenidade de entrega de entrega do Prêmio Nacional de Educação Fiscal.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312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0" y="336780"/>
            <a:ext cx="4579316" cy="498554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925100" y="999389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Obrigado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247322" y="209088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</a:rPr>
              <a:t>A pessoa conscientizada tem uma compreensão diferente da história e de seu papel. Recusa acomodar-se, mobiliza-se, organiza-se para mudar o </a:t>
            </a:r>
            <a:r>
              <a:rPr lang="pt-BR" b="1" dirty="0" smtClean="0">
                <a:solidFill>
                  <a:schemeClr val="accent1"/>
                </a:solidFill>
              </a:rPr>
              <a:t>mundo</a:t>
            </a:r>
            <a:r>
              <a:rPr lang="pt-BR" dirty="0" smtClean="0">
                <a:solidFill>
                  <a:schemeClr val="accent1"/>
                </a:solidFill>
              </a:rPr>
              <a:t>” </a:t>
            </a:r>
            <a:r>
              <a:rPr lang="pt-BR" dirty="0" smtClean="0"/>
              <a:t>(Paulo Freire, educador brasileiro)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735809" y="3986603"/>
            <a:ext cx="53008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Lirando</a:t>
            </a:r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Azevedo Jacundá</a:t>
            </a:r>
          </a:p>
          <a:p>
            <a:pPr algn="r"/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 Tributário do DF e Vice-Presidente da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Febrafite</a:t>
            </a:r>
            <a:endParaRPr lang="pt-BR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lirando@febrafite.com.br</a:t>
            </a:r>
          </a:p>
          <a:p>
            <a:pPr algn="r"/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61 3328-1498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5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7065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0"/>
              <a:defRPr sz="1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fld id="{DD39A8E2-860D-1C48-8BAF-A5251F210F28}" type="slidenum">
              <a:rPr lang="pt-BR" sz="1200">
                <a:solidFill>
                  <a:srgbClr val="045C75"/>
                </a:solidFill>
                <a:cs typeface="Arial" charset="0"/>
              </a:rPr>
              <a:pPr/>
              <a:t>2</a:t>
            </a:fld>
            <a:endParaRPr lang="pt-BR" sz="1200">
              <a:solidFill>
                <a:srgbClr val="045C75"/>
              </a:solidFill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167270" y="1881809"/>
            <a:ext cx="4552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Lirando</a:t>
            </a:r>
            <a: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Azevedo Jacundá</a:t>
            </a:r>
            <a:b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1º Vice-Presidente da </a:t>
            </a:r>
            <a:r>
              <a:rPr lang="pt-BR" sz="20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Febrafite</a:t>
            </a:r>
            <a:endParaRPr lang="pt-BR" sz="2000" dirty="0" smtClean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Coordenador Geral do Prêmio</a:t>
            </a:r>
            <a:endParaRPr lang="pt-BR" sz="20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99" y="525550"/>
            <a:ext cx="5382564" cy="603617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167270" y="125440"/>
            <a:ext cx="514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www.premioeducacaofiscal.com.br</a:t>
            </a:r>
            <a:endParaRPr lang="pt-BR" sz="20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98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167041" y="2195976"/>
            <a:ext cx="71561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Dividido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duas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categorias de Pessoas Jurídicas: </a:t>
            </a:r>
            <a:r>
              <a:rPr lang="pt-BR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abrange todo 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território brasileiro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visa premiar as melhores iniciativas de Educação Fiscal em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atividade.</a:t>
            </a:r>
          </a:p>
          <a:p>
            <a:pPr algn="ctr"/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três primeiras edições do prêmio foram enviados mais de 400 projetos, de todos 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Estados e no Distrito Federal.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98161" y="822379"/>
            <a:ext cx="42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Como funciona o Prêmio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678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47" y="1080626"/>
            <a:ext cx="8548491" cy="4802415"/>
          </a:xfrm>
        </p:spPr>
        <p:txBody>
          <a:bodyPr>
            <a:normAutofit fontScale="70000" lnSpcReduction="20000"/>
          </a:bodyPr>
          <a:lstStyle/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Valorizar, promover e premiar ações que envolvam matérias específicas de Educação Fiscal, oportunizando a discussão sobre a importância social do tributo.;</a:t>
            </a:r>
          </a:p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Incentivar o acompanhamento da qualidade dos gastos públicos por meio de mecanismos de controle social, como forma de efetivo exercício da cidadania;</a:t>
            </a:r>
          </a:p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Desenvolver atividades em parceria com suas associações filiadas e Administração Pública de qualquer esfera de governo, no sentido de aperfeiçoar conhecimentos teórico-práticos referentes à Educação Fiscal em todos o território nacional;</a:t>
            </a:r>
          </a:p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Propiciar a participação do cidadão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funcionamento e aperfeiçoamento dos instrumentos de controle social e fiscal do Estado por meio de atividades de educação fiscal.</a:t>
            </a:r>
          </a:p>
          <a:p>
            <a:pPr marL="36576" indent="0" algn="ctr">
              <a:lnSpc>
                <a:spcPct val="140000"/>
              </a:lnSpc>
              <a:buNone/>
            </a:pPr>
            <a:endParaRPr lang="pt-BR" dirty="0" smtClean="0"/>
          </a:p>
          <a:p>
            <a:pPr marL="36576" indent="0" algn="ctr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59693" y="360714"/>
            <a:ext cx="176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Objetivos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742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084543"/>
            <a:ext cx="8548491" cy="209388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Poderão participar do Prêmio Nacional de Educação Fiscal escolas, universidades, órgãos públicos, dentre outras pessoas jurídicas que desenvolvam, diretamente, projetos voltados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 a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área da Educação Fiscal em suas comunidades locais,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excetuando 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entidades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classistas dos Fiscos.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428060" y="360714"/>
            <a:ext cx="222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Público-alvo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549857" y="360714"/>
            <a:ext cx="198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Premiação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5447" y="1226399"/>
            <a:ext cx="8548491" cy="3968452"/>
          </a:xfrm>
        </p:spPr>
        <p:txBody>
          <a:bodyPr>
            <a:normAutofit/>
          </a:bodyPr>
          <a:lstStyle/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entregues </a:t>
            </a:r>
            <a:r>
              <a:rPr lang="pt-BR" sz="1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 cinco primeiros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troféus e premiações em dinheiro no valor de R$ 15 mil e R$ 10 mil para o primeiro e segundo lugares, na categoria Instituições; e R$15 mil, R$ 10 mil e R$ 5 mil na categoria </a:t>
            </a: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Escolas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Todas os projetos inscritos recebem um </a:t>
            </a:r>
            <a:r>
              <a:rPr lang="pt-BR" sz="1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de </a:t>
            </a:r>
            <a:r>
              <a:rPr lang="pt-BR" sz="19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</a:t>
            </a:r>
            <a:r>
              <a:rPr lang="pt-B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3776" indent="-4572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A coordenação do Prêmio </a:t>
            </a: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convida um representante das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dez </a:t>
            </a: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finalistas da edição para </a:t>
            </a:r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participar da solenidade de premiação </a:t>
            </a: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em Brasília-DF.</a:t>
            </a:r>
            <a:endParaRPr lang="pt-B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None/>
            </a:pPr>
            <a:endParaRPr lang="pt-BR" dirty="0" smtClean="0"/>
          </a:p>
          <a:p>
            <a:pPr marL="36576" indent="0" algn="ctr">
              <a:lnSpc>
                <a:spcPct val="140000"/>
              </a:lnSpc>
              <a:buNone/>
            </a:pPr>
            <a:endParaRPr lang="en-US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2135" cy="288740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955341" y="360714"/>
            <a:ext cx="3174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Cronograma 2015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7809" y="1188099"/>
            <a:ext cx="8428382" cy="4059761"/>
          </a:xfrm>
        </p:spPr>
        <p:txBody>
          <a:bodyPr>
            <a:noAutofit/>
          </a:bodyPr>
          <a:lstStyle/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Período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 divulgação e inscrição: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29 de abril a 30 de </a:t>
            </a:r>
            <a:r>
              <a:rPr 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junho;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Prazo máximo para postagem de documentação até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de </a:t>
            </a:r>
            <a:r>
              <a:rPr 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julho; </a:t>
            </a:r>
            <a:endParaRPr lang="pt-BR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Período de verificação pelas equipes técnicas: de 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1° de agosto a 28 de 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setembro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Período de trabalho da Comissão Julgadora: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05 de outubro a 31 de </a:t>
            </a:r>
            <a:r>
              <a:rPr 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outubro;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Divulgação nominal dos dez projetos inscritos com maior pontuação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partir </a:t>
            </a:r>
            <a:r>
              <a:rPr 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03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novembro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 página www.premioeducacaofiscal.com.br 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571500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Solenidade de premiação: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de </a:t>
            </a:r>
            <a:r>
              <a:rPr 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em Brasília/DF.</a:t>
            </a:r>
          </a:p>
          <a:p>
            <a:pPr marL="36576" indent="0" algn="ctr">
              <a:lnSpc>
                <a:spcPct val="140000"/>
              </a:lnSpc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6576" indent="0" algn="ctr">
              <a:lnSpc>
                <a:spcPct val="140000"/>
              </a:lnSpc>
              <a:buNone/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None/>
            </a:pP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" indent="0" algn="ctr">
              <a:lnSpc>
                <a:spcPct val="140000"/>
              </a:lnSpc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184"/>
            <a:ext cx="9144000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824"/>
            <a:ext cx="1828932" cy="199117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992678" y="93028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Uma noite de muitas emoções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4579" name="Picture 3" descr="C:\Users\usuario\Documents\PREMIO- EDUCACAO-FISCAL\PREMIO-2012\FOTOS-SITE-PREMIO\IMG_6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2" y="729613"/>
            <a:ext cx="5618162" cy="374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uario\Documents\PREMIO- EDUCACAO-FISCAL\PREMIO-2012\FOTOS-SITE-PREMIO\PRIMEIRA-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630">
            <a:off x="4081878" y="3437987"/>
            <a:ext cx="4751734" cy="31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60137" y="5480037"/>
            <a:ext cx="279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Dia 20 de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novembro 2012</a:t>
            </a:r>
          </a:p>
          <a:p>
            <a:pPr algn="ctr"/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Auditório </a:t>
            </a:r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 OAB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Nacional</a:t>
            </a:r>
            <a:endParaRPr lang="pt-BR" sz="1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017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824"/>
            <a:ext cx="1828932" cy="199117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992678" y="93028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Uma noite de muitas emoções</a:t>
            </a:r>
            <a:endParaRPr lang="pt-BR" sz="2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03643" y="5480037"/>
            <a:ext cx="2704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Dia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 </a:t>
            </a:r>
            <a:r>
              <a:rPr lang="pt-BR" sz="1400" dirty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novembro 2013</a:t>
            </a:r>
          </a:p>
          <a:p>
            <a:pPr algn="ctr"/>
            <a:r>
              <a:rPr lang="pt-BR" sz="1400" dirty="0" smtClean="0">
                <a:solidFill>
                  <a:schemeClr val="accent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Câmara Legislativa do DF</a:t>
            </a:r>
            <a:endParaRPr lang="pt-BR" sz="1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5602" name="Picture 2" descr="C:\Users\usuario\Documents\PREMIO- EDUCACAO-FISCAL\PREMIO-2013\FOTOS-PREMIACAO2013\VENCEDORESPREMIO2013-siteprem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3" y="567497"/>
            <a:ext cx="5568603" cy="37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6" y="3101273"/>
            <a:ext cx="5102255" cy="34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54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918</Words>
  <Application>Microsoft Office PowerPoint</Application>
  <PresentationFormat>Apresentação na tela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febrafite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alves</dc:creator>
  <cp:lastModifiedBy>usuario</cp:lastModifiedBy>
  <cp:revision>38</cp:revision>
  <cp:lastPrinted>2015-07-24T18:38:41Z</cp:lastPrinted>
  <dcterms:created xsi:type="dcterms:W3CDTF">2015-07-23T19:22:02Z</dcterms:created>
  <dcterms:modified xsi:type="dcterms:W3CDTF">2015-07-24T18:42:50Z</dcterms:modified>
</cp:coreProperties>
</file>