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charts/chart3.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4"/>
  </p:notesMasterIdLst>
  <p:handoutMasterIdLst>
    <p:handoutMasterId r:id="rId55"/>
  </p:handoutMasterIdLst>
  <p:sldIdLst>
    <p:sldId id="256" r:id="rId3"/>
    <p:sldId id="257" r:id="rId4"/>
    <p:sldId id="258" r:id="rId5"/>
    <p:sldId id="259" r:id="rId6"/>
    <p:sldId id="269" r:id="rId7"/>
    <p:sldId id="268" r:id="rId8"/>
    <p:sldId id="261" r:id="rId9"/>
    <p:sldId id="271" r:id="rId10"/>
    <p:sldId id="272" r:id="rId11"/>
    <p:sldId id="262" r:id="rId12"/>
    <p:sldId id="273" r:id="rId13"/>
    <p:sldId id="274" r:id="rId14"/>
    <p:sldId id="275" r:id="rId15"/>
    <p:sldId id="276" r:id="rId16"/>
    <p:sldId id="277" r:id="rId17"/>
    <p:sldId id="278" r:id="rId18"/>
    <p:sldId id="280" r:id="rId19"/>
    <p:sldId id="281" r:id="rId20"/>
    <p:sldId id="283" r:id="rId21"/>
    <p:sldId id="282" r:id="rId22"/>
    <p:sldId id="263" r:id="rId23"/>
    <p:sldId id="264" r:id="rId24"/>
    <p:sldId id="310" r:id="rId25"/>
    <p:sldId id="298" r:id="rId26"/>
    <p:sldId id="288" r:id="rId27"/>
    <p:sldId id="265" r:id="rId28"/>
    <p:sldId id="266" r:id="rId29"/>
    <p:sldId id="285" r:id="rId30"/>
    <p:sldId id="294" r:id="rId31"/>
    <p:sldId id="317" r:id="rId32"/>
    <p:sldId id="289" r:id="rId33"/>
    <p:sldId id="290" r:id="rId34"/>
    <p:sldId id="318" r:id="rId35"/>
    <p:sldId id="319" r:id="rId36"/>
    <p:sldId id="320" r:id="rId37"/>
    <p:sldId id="321" r:id="rId38"/>
    <p:sldId id="322" r:id="rId39"/>
    <p:sldId id="323" r:id="rId40"/>
    <p:sldId id="324" r:id="rId41"/>
    <p:sldId id="325" r:id="rId42"/>
    <p:sldId id="326" r:id="rId43"/>
    <p:sldId id="301" r:id="rId44"/>
    <p:sldId id="312" r:id="rId45"/>
    <p:sldId id="313" r:id="rId46"/>
    <p:sldId id="305" r:id="rId47"/>
    <p:sldId id="314" r:id="rId48"/>
    <p:sldId id="307" r:id="rId49"/>
    <p:sldId id="260" r:id="rId50"/>
    <p:sldId id="327" r:id="rId51"/>
    <p:sldId id="308" r:id="rId52"/>
    <p:sldId id="309" r:id="rId53"/>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84" autoAdjust="0"/>
    <p:restoredTop sz="94660"/>
  </p:normalViewPr>
  <p:slideViewPr>
    <p:cSldViewPr>
      <p:cViewPr varScale="1">
        <p:scale>
          <a:sx n="69" d="100"/>
          <a:sy n="69" d="100"/>
        </p:scale>
        <p:origin x="-1410" y="-96"/>
      </p:cViewPr>
      <p:guideLst>
        <p:guide orient="horz" pos="2160"/>
        <p:guide pos="2880"/>
      </p:guideLst>
    </p:cSldViewPr>
  </p:slideViewPr>
  <p:notesTextViewPr>
    <p:cViewPr>
      <p:scale>
        <a:sx n="100" d="100"/>
        <a:sy n="100" d="100"/>
      </p:scale>
      <p:origin x="0" y="0"/>
    </p:cViewPr>
  </p:notesTextViewPr>
  <p:notesViewPr>
    <p:cSldViewPr>
      <p:cViewPr varScale="1">
        <p:scale>
          <a:sx n="73" d="100"/>
          <a:sy n="73" d="100"/>
        </p:scale>
        <p:origin x="-3216"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2" Type="http://schemas.openxmlformats.org/officeDocument/2006/relationships/oleObject" Target="Pasta1"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1" Type="http://schemas.openxmlformats.org/officeDocument/2006/relationships/package" Target="../embeddings/Planilha_do_Microsoft_Excel1.xlsx"/></Relationships>
</file>

<file path=ppt/charts/_rels/chart3.xml.rels><?xml version="1.0" encoding="UTF-8" standalone="yes"?>
<Relationships xmlns="http://schemas.openxmlformats.org/package/2006/relationships"><Relationship Id="rId1" Type="http://schemas.openxmlformats.org/officeDocument/2006/relationships/package" Target="../embeddings/Planilha_do_Microsoft_Excel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dPt>
            <c:idx val="0"/>
            <c:invertIfNegative val="0"/>
            <c:bubble3D val="0"/>
            <c:spPr>
              <a:solidFill>
                <a:srgbClr val="F79646"/>
              </a:solidFill>
            </c:spPr>
          </c:dPt>
          <c:dPt>
            <c:idx val="1"/>
            <c:invertIfNegative val="0"/>
            <c:bubble3D val="0"/>
            <c:spPr>
              <a:solidFill>
                <a:srgbClr val="C0504D">
                  <a:lumMod val="60000"/>
                  <a:lumOff val="40000"/>
                </a:srgbClr>
              </a:solidFill>
            </c:spPr>
          </c:dPt>
          <c:dPt>
            <c:idx val="2"/>
            <c:invertIfNegative val="0"/>
            <c:bubble3D val="0"/>
            <c:spPr>
              <a:solidFill>
                <a:srgbClr val="FFFF00"/>
              </a:solidFill>
            </c:spPr>
          </c:dPt>
          <c:dPt>
            <c:idx val="3"/>
            <c:invertIfNegative val="0"/>
            <c:bubble3D val="0"/>
            <c:spPr>
              <a:solidFill>
                <a:srgbClr val="00B0F0"/>
              </a:solidFill>
            </c:spPr>
          </c:dPt>
          <c:dPt>
            <c:idx val="4"/>
            <c:invertIfNegative val="0"/>
            <c:bubble3D val="0"/>
            <c:spPr>
              <a:solidFill>
                <a:srgbClr val="C00000"/>
              </a:solidFill>
            </c:spPr>
          </c:dPt>
          <c:dLbls>
            <c:txPr>
              <a:bodyPr/>
              <a:lstStyle/>
              <a:p>
                <a:pPr>
                  <a:defRPr sz="3600"/>
                </a:pPr>
                <a:endParaRPr lang="pt-BR"/>
              </a:p>
            </c:txPr>
            <c:showLegendKey val="0"/>
            <c:showVal val="1"/>
            <c:showCatName val="0"/>
            <c:showSerName val="0"/>
            <c:showPercent val="0"/>
            <c:showBubbleSize val="0"/>
            <c:showLeaderLines val="0"/>
          </c:dLbls>
          <c:cat>
            <c:strRef>
              <c:f>Plan1!$A$1:$A$5</c:f>
              <c:strCache>
                <c:ptCount val="5"/>
                <c:pt idx="0">
                  <c:v>ASSESSORES</c:v>
                </c:pt>
                <c:pt idx="1">
                  <c:v>ESCOLAS </c:v>
                </c:pt>
                <c:pt idx="2">
                  <c:v>CENTROS/RIBEIRINHA</c:v>
                </c:pt>
                <c:pt idx="3">
                  <c:v>CENTROS/URBANA</c:v>
                </c:pt>
                <c:pt idx="4">
                  <c:v>PROFESSORES</c:v>
                </c:pt>
              </c:strCache>
            </c:strRef>
          </c:cat>
          <c:val>
            <c:numRef>
              <c:f>Plan1!$B$1:$B$5</c:f>
              <c:numCache>
                <c:formatCode>General</c:formatCode>
                <c:ptCount val="5"/>
                <c:pt idx="0">
                  <c:v>7</c:v>
                </c:pt>
                <c:pt idx="1">
                  <c:v>4</c:v>
                </c:pt>
                <c:pt idx="2">
                  <c:v>4</c:v>
                </c:pt>
                <c:pt idx="3">
                  <c:v>12</c:v>
                </c:pt>
                <c:pt idx="4">
                  <c:v>23</c:v>
                </c:pt>
              </c:numCache>
            </c:numRef>
          </c:val>
        </c:ser>
        <c:dLbls>
          <c:showLegendKey val="0"/>
          <c:showVal val="1"/>
          <c:showCatName val="0"/>
          <c:showSerName val="0"/>
          <c:showPercent val="0"/>
          <c:showBubbleSize val="0"/>
        </c:dLbls>
        <c:gapWidth val="150"/>
        <c:shape val="box"/>
        <c:axId val="66020864"/>
        <c:axId val="66038016"/>
        <c:axId val="0"/>
      </c:bar3DChart>
      <c:catAx>
        <c:axId val="66020864"/>
        <c:scaling>
          <c:orientation val="minMax"/>
        </c:scaling>
        <c:delete val="0"/>
        <c:axPos val="b"/>
        <c:majorTickMark val="out"/>
        <c:minorTickMark val="none"/>
        <c:tickLblPos val="nextTo"/>
        <c:txPr>
          <a:bodyPr/>
          <a:lstStyle/>
          <a:p>
            <a:pPr>
              <a:defRPr sz="1200" b="1">
                <a:solidFill>
                  <a:schemeClr val="bg1"/>
                </a:solidFill>
              </a:defRPr>
            </a:pPr>
            <a:endParaRPr lang="pt-BR"/>
          </a:p>
        </c:txPr>
        <c:crossAx val="66038016"/>
        <c:crossesAt val="0"/>
        <c:auto val="1"/>
        <c:lblAlgn val="ctr"/>
        <c:lblOffset val="100"/>
        <c:noMultiLvlLbl val="0"/>
      </c:catAx>
      <c:valAx>
        <c:axId val="66038016"/>
        <c:scaling>
          <c:orientation val="minMax"/>
        </c:scaling>
        <c:delete val="1"/>
        <c:axPos val="l"/>
        <c:numFmt formatCode="General" sourceLinked="1"/>
        <c:majorTickMark val="out"/>
        <c:minorTickMark val="none"/>
        <c:tickLblPos val="none"/>
        <c:crossAx val="66020864"/>
        <c:crosses val="autoZero"/>
        <c:crossBetween val="between"/>
      </c:valAx>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Plan1!$B$1</c:f>
              <c:strCache>
                <c:ptCount val="1"/>
                <c:pt idx="0">
                  <c:v>CONTATO COM AS TIC`S</c:v>
                </c:pt>
              </c:strCache>
            </c:strRef>
          </c:tx>
          <c:invertIfNegative val="0"/>
          <c:cat>
            <c:strRef>
              <c:f>Plan1!$A$2:$A$4</c:f>
              <c:strCache>
                <c:ptCount val="3"/>
                <c:pt idx="0">
                  <c:v>POUCO CONTATO</c:v>
                </c:pt>
                <c:pt idx="1">
                  <c:v>MUITO CONTATO</c:v>
                </c:pt>
                <c:pt idx="2">
                  <c:v>NENHUM CONTATO</c:v>
                </c:pt>
              </c:strCache>
            </c:strRef>
          </c:cat>
          <c:val>
            <c:numRef>
              <c:f>Plan1!$B$2:$B$4</c:f>
              <c:numCache>
                <c:formatCode>General</c:formatCode>
                <c:ptCount val="3"/>
                <c:pt idx="0">
                  <c:v>8</c:v>
                </c:pt>
                <c:pt idx="1">
                  <c:v>2</c:v>
                </c:pt>
                <c:pt idx="2">
                  <c:v>0</c:v>
                </c:pt>
              </c:numCache>
            </c:numRef>
          </c:val>
        </c:ser>
        <c:dLbls>
          <c:showLegendKey val="0"/>
          <c:showVal val="0"/>
          <c:showCatName val="0"/>
          <c:showSerName val="0"/>
          <c:showPercent val="0"/>
          <c:showBubbleSize val="0"/>
        </c:dLbls>
        <c:gapWidth val="150"/>
        <c:overlap val="100"/>
        <c:axId val="33188480"/>
        <c:axId val="33190272"/>
      </c:barChart>
      <c:catAx>
        <c:axId val="33188480"/>
        <c:scaling>
          <c:orientation val="minMax"/>
        </c:scaling>
        <c:delete val="0"/>
        <c:axPos val="b"/>
        <c:majorTickMark val="out"/>
        <c:minorTickMark val="none"/>
        <c:tickLblPos val="nextTo"/>
        <c:txPr>
          <a:bodyPr/>
          <a:lstStyle/>
          <a:p>
            <a:pPr>
              <a:defRPr b="1">
                <a:solidFill>
                  <a:schemeClr val="bg1"/>
                </a:solidFill>
              </a:defRPr>
            </a:pPr>
            <a:endParaRPr lang="pt-BR"/>
          </a:p>
        </c:txPr>
        <c:crossAx val="33190272"/>
        <c:crosses val="autoZero"/>
        <c:auto val="1"/>
        <c:lblAlgn val="ctr"/>
        <c:lblOffset val="100"/>
        <c:noMultiLvlLbl val="0"/>
      </c:catAx>
      <c:valAx>
        <c:axId val="33190272"/>
        <c:scaling>
          <c:orientation val="minMax"/>
        </c:scaling>
        <c:delete val="0"/>
        <c:axPos val="l"/>
        <c:majorGridlines/>
        <c:numFmt formatCode="General" sourceLinked="1"/>
        <c:majorTickMark val="out"/>
        <c:minorTickMark val="none"/>
        <c:tickLblPos val="nextTo"/>
        <c:crossAx val="33188480"/>
        <c:crosses val="autoZero"/>
        <c:crossBetween val="between"/>
      </c:valAx>
    </c:plotArea>
    <c:legend>
      <c:legendPos val="r"/>
      <c:legendEntry>
        <c:idx val="0"/>
        <c:txPr>
          <a:bodyPr/>
          <a:lstStyle/>
          <a:p>
            <a:pPr>
              <a:defRPr b="1">
                <a:solidFill>
                  <a:schemeClr val="bg1"/>
                </a:solidFill>
              </a:defRPr>
            </a:pPr>
            <a:endParaRPr lang="pt-BR"/>
          </a:p>
        </c:txPr>
      </c:legendEntry>
      <c:layout/>
      <c:overlay val="0"/>
    </c:legend>
    <c:plotVisOnly val="1"/>
    <c:dispBlanksAs val="gap"/>
    <c:showDLblsOverMax val="0"/>
  </c:chart>
  <c:txPr>
    <a:bodyPr/>
    <a:lstStyle/>
    <a:p>
      <a:pPr>
        <a:defRPr sz="1800"/>
      </a:pPr>
      <a:endParaRPr lang="pt-B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Plan1!$B$1</c:f>
              <c:strCache>
                <c:ptCount val="1"/>
                <c:pt idx="0">
                  <c:v>ACESSO À INTERNET</c:v>
                </c:pt>
              </c:strCache>
            </c:strRef>
          </c:tx>
          <c:invertIfNegative val="0"/>
          <c:cat>
            <c:strRef>
              <c:f>Plan1!$A$2:$A$4</c:f>
              <c:strCache>
                <c:ptCount val="3"/>
                <c:pt idx="0">
                  <c:v>POUCO</c:v>
                </c:pt>
                <c:pt idx="1">
                  <c:v>MUITO</c:v>
                </c:pt>
                <c:pt idx="2">
                  <c:v>NENHUM</c:v>
                </c:pt>
              </c:strCache>
            </c:strRef>
          </c:cat>
          <c:val>
            <c:numRef>
              <c:f>Plan1!$B$2:$B$4</c:f>
              <c:numCache>
                <c:formatCode>General</c:formatCode>
                <c:ptCount val="3"/>
                <c:pt idx="0">
                  <c:v>8</c:v>
                </c:pt>
                <c:pt idx="1">
                  <c:v>2</c:v>
                </c:pt>
                <c:pt idx="2">
                  <c:v>0</c:v>
                </c:pt>
              </c:numCache>
            </c:numRef>
          </c:val>
        </c:ser>
        <c:dLbls>
          <c:showLegendKey val="0"/>
          <c:showVal val="0"/>
          <c:showCatName val="0"/>
          <c:showSerName val="0"/>
          <c:showPercent val="0"/>
          <c:showBubbleSize val="0"/>
        </c:dLbls>
        <c:gapWidth val="150"/>
        <c:overlap val="100"/>
        <c:axId val="33223808"/>
        <c:axId val="33225344"/>
      </c:barChart>
      <c:catAx>
        <c:axId val="33223808"/>
        <c:scaling>
          <c:orientation val="minMax"/>
        </c:scaling>
        <c:delete val="0"/>
        <c:axPos val="b"/>
        <c:majorTickMark val="out"/>
        <c:minorTickMark val="none"/>
        <c:tickLblPos val="nextTo"/>
        <c:txPr>
          <a:bodyPr/>
          <a:lstStyle/>
          <a:p>
            <a:pPr>
              <a:defRPr b="1">
                <a:solidFill>
                  <a:schemeClr val="bg1"/>
                </a:solidFill>
              </a:defRPr>
            </a:pPr>
            <a:endParaRPr lang="pt-BR"/>
          </a:p>
        </c:txPr>
        <c:crossAx val="33225344"/>
        <c:crosses val="autoZero"/>
        <c:auto val="1"/>
        <c:lblAlgn val="ctr"/>
        <c:lblOffset val="100"/>
        <c:noMultiLvlLbl val="0"/>
      </c:catAx>
      <c:valAx>
        <c:axId val="33225344"/>
        <c:scaling>
          <c:orientation val="minMax"/>
        </c:scaling>
        <c:delete val="0"/>
        <c:axPos val="l"/>
        <c:majorGridlines/>
        <c:numFmt formatCode="General" sourceLinked="1"/>
        <c:majorTickMark val="out"/>
        <c:minorTickMark val="none"/>
        <c:tickLblPos val="nextTo"/>
        <c:crossAx val="33223808"/>
        <c:crosses val="autoZero"/>
        <c:crossBetween val="between"/>
      </c:valAx>
    </c:plotArea>
    <c:legend>
      <c:legendPos val="r"/>
      <c:layout/>
      <c:overlay val="0"/>
      <c:txPr>
        <a:bodyPr/>
        <a:lstStyle/>
        <a:p>
          <a:pPr>
            <a:defRPr b="1">
              <a:solidFill>
                <a:schemeClr val="bg1"/>
              </a:solidFill>
            </a:defRPr>
          </a:pPr>
          <a:endParaRPr lang="pt-BR"/>
        </a:p>
      </c:txPr>
    </c:legend>
    <c:plotVisOnly val="1"/>
    <c:dispBlanksAs val="gap"/>
    <c:showDLblsOverMax val="0"/>
  </c:chart>
  <c:txPr>
    <a:bodyPr/>
    <a:lstStyle/>
    <a:p>
      <a:pPr>
        <a:defRPr sz="1800"/>
      </a:pPr>
      <a:endParaRPr lang="pt-BR"/>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12282A1-1602-4600-ABFD-681E58BDD86F}" type="doc">
      <dgm:prSet loTypeId="urn:microsoft.com/office/officeart/2005/8/layout/cycle8" loCatId="cycle" qsTypeId="urn:microsoft.com/office/officeart/2005/8/quickstyle/simple1" qsCatId="simple" csTypeId="urn:microsoft.com/office/officeart/2005/8/colors/accent1_2" csCatId="accent1" phldr="1"/>
      <dgm:spPr/>
    </dgm:pt>
    <dgm:pt modelId="{7D239FD7-FBAF-409D-883A-D64ABC561D82}">
      <dgm:prSet phldrT="[Texto]"/>
      <dgm:spPr>
        <a:solidFill>
          <a:schemeClr val="tx2">
            <a:lumMod val="75000"/>
          </a:schemeClr>
        </a:solidFill>
      </dgm:spPr>
      <dgm:t>
        <a:bodyPr/>
        <a:lstStyle/>
        <a:p>
          <a:r>
            <a:rPr lang="pt-BR" b="1" dirty="0" smtClean="0">
              <a:latin typeface="Arial" pitchFamily="34" charset="0"/>
              <a:cs typeface="Arial" pitchFamily="34" charset="0"/>
            </a:rPr>
            <a:t>EIXO FORMAÇÃO CONTINUADA </a:t>
          </a:r>
        </a:p>
        <a:p>
          <a:r>
            <a:rPr lang="pt-BR" b="1" dirty="0" smtClean="0">
              <a:latin typeface="Arial" pitchFamily="34" charset="0"/>
              <a:cs typeface="Arial" pitchFamily="34" charset="0"/>
            </a:rPr>
            <a:t>PRESENCIAL/EAD</a:t>
          </a:r>
          <a:endParaRPr lang="pt-BR" b="1" dirty="0">
            <a:latin typeface="Arial" pitchFamily="34" charset="0"/>
            <a:cs typeface="Arial" pitchFamily="34" charset="0"/>
          </a:endParaRPr>
        </a:p>
      </dgm:t>
    </dgm:pt>
    <dgm:pt modelId="{97C1F6C9-56BD-4A98-ACFE-D247F26D60E0}" type="parTrans" cxnId="{996180BB-A303-4063-A816-8743152AC7B9}">
      <dgm:prSet/>
      <dgm:spPr/>
      <dgm:t>
        <a:bodyPr/>
        <a:lstStyle/>
        <a:p>
          <a:endParaRPr lang="pt-BR"/>
        </a:p>
      </dgm:t>
    </dgm:pt>
    <dgm:pt modelId="{3C894203-601E-4658-B557-926A88BF6BC7}" type="sibTrans" cxnId="{996180BB-A303-4063-A816-8743152AC7B9}">
      <dgm:prSet/>
      <dgm:spPr/>
      <dgm:t>
        <a:bodyPr/>
        <a:lstStyle/>
        <a:p>
          <a:endParaRPr lang="pt-BR"/>
        </a:p>
      </dgm:t>
    </dgm:pt>
    <dgm:pt modelId="{26039175-415C-43B8-9E7F-2D7A009FB54C}">
      <dgm:prSet phldrT="[Texto]"/>
      <dgm:spPr>
        <a:solidFill>
          <a:schemeClr val="accent2">
            <a:lumMod val="75000"/>
          </a:schemeClr>
        </a:solidFill>
      </dgm:spPr>
      <dgm:t>
        <a:bodyPr/>
        <a:lstStyle/>
        <a:p>
          <a:r>
            <a:rPr lang="pt-BR" b="1" dirty="0" smtClean="0">
              <a:latin typeface="Arial" pitchFamily="34" charset="0"/>
              <a:cs typeface="Arial" pitchFamily="34" charset="0"/>
            </a:rPr>
            <a:t>EIXO PROJETOS </a:t>
          </a:r>
        </a:p>
        <a:p>
          <a:r>
            <a:rPr lang="pt-BR" b="1" dirty="0" smtClean="0">
              <a:latin typeface="Arial" pitchFamily="34" charset="0"/>
              <a:cs typeface="Arial" pitchFamily="34" charset="0"/>
            </a:rPr>
            <a:t>PEDAGÓGICOS</a:t>
          </a:r>
          <a:endParaRPr lang="pt-BR" b="1" dirty="0">
            <a:latin typeface="Arial" pitchFamily="34" charset="0"/>
            <a:cs typeface="Arial" pitchFamily="34" charset="0"/>
          </a:endParaRPr>
        </a:p>
      </dgm:t>
    </dgm:pt>
    <dgm:pt modelId="{C20BDC52-8849-47DD-9CD1-56FF909043A1}" type="parTrans" cxnId="{D6A99528-CC4F-4D83-AEE2-80FAE85ADABB}">
      <dgm:prSet/>
      <dgm:spPr/>
      <dgm:t>
        <a:bodyPr/>
        <a:lstStyle/>
        <a:p>
          <a:endParaRPr lang="pt-BR"/>
        </a:p>
      </dgm:t>
    </dgm:pt>
    <dgm:pt modelId="{A7C7B512-D249-4670-AA6D-83E9D1F72AFC}" type="sibTrans" cxnId="{D6A99528-CC4F-4D83-AEE2-80FAE85ADABB}">
      <dgm:prSet/>
      <dgm:spPr/>
      <dgm:t>
        <a:bodyPr/>
        <a:lstStyle/>
        <a:p>
          <a:endParaRPr lang="pt-BR"/>
        </a:p>
      </dgm:t>
    </dgm:pt>
    <dgm:pt modelId="{3467F801-4C3E-4356-A818-AC063E39063C}">
      <dgm:prSet phldrT="[Texto]"/>
      <dgm:spPr>
        <a:solidFill>
          <a:schemeClr val="accent6">
            <a:lumMod val="75000"/>
          </a:schemeClr>
        </a:solidFill>
      </dgm:spPr>
      <dgm:t>
        <a:bodyPr/>
        <a:lstStyle/>
        <a:p>
          <a:r>
            <a:rPr lang="pt-BR" b="1" dirty="0" smtClean="0">
              <a:latin typeface="Arial" pitchFamily="34" charset="0"/>
              <a:cs typeface="Arial" pitchFamily="34" charset="0"/>
            </a:rPr>
            <a:t>EIXO SENSIBILIZAÇÃO</a:t>
          </a:r>
          <a:endParaRPr lang="pt-BR" b="1" dirty="0">
            <a:latin typeface="Arial" pitchFamily="34" charset="0"/>
            <a:cs typeface="Arial" pitchFamily="34" charset="0"/>
          </a:endParaRPr>
        </a:p>
      </dgm:t>
    </dgm:pt>
    <dgm:pt modelId="{7B829E15-790B-40E2-A6EF-03030EDBA06E}" type="parTrans" cxnId="{FFE03042-3B56-47E6-AA5A-500E2F84094D}">
      <dgm:prSet/>
      <dgm:spPr/>
      <dgm:t>
        <a:bodyPr/>
        <a:lstStyle/>
        <a:p>
          <a:endParaRPr lang="pt-BR"/>
        </a:p>
      </dgm:t>
    </dgm:pt>
    <dgm:pt modelId="{A6D3FA2C-A779-4832-BD51-13865DC94736}" type="sibTrans" cxnId="{FFE03042-3B56-47E6-AA5A-500E2F84094D}">
      <dgm:prSet/>
      <dgm:spPr/>
      <dgm:t>
        <a:bodyPr/>
        <a:lstStyle/>
        <a:p>
          <a:endParaRPr lang="pt-BR"/>
        </a:p>
      </dgm:t>
    </dgm:pt>
    <dgm:pt modelId="{2BE096E8-1AEF-4E75-9FCD-2D325DA16579}" type="pres">
      <dgm:prSet presAssocID="{F12282A1-1602-4600-ABFD-681E58BDD86F}" presName="compositeShape" presStyleCnt="0">
        <dgm:presLayoutVars>
          <dgm:chMax val="7"/>
          <dgm:dir/>
          <dgm:resizeHandles val="exact"/>
        </dgm:presLayoutVars>
      </dgm:prSet>
      <dgm:spPr/>
    </dgm:pt>
    <dgm:pt modelId="{4D7CB248-9EF5-4292-8691-6CB8D1F03617}" type="pres">
      <dgm:prSet presAssocID="{F12282A1-1602-4600-ABFD-681E58BDD86F}" presName="wedge1" presStyleLbl="node1" presStyleIdx="0" presStyleCnt="3" custScaleX="103087" custScaleY="105697"/>
      <dgm:spPr/>
      <dgm:t>
        <a:bodyPr/>
        <a:lstStyle/>
        <a:p>
          <a:endParaRPr lang="pt-BR"/>
        </a:p>
      </dgm:t>
    </dgm:pt>
    <dgm:pt modelId="{2C069871-9469-4475-AEFC-1C11371B73D4}" type="pres">
      <dgm:prSet presAssocID="{F12282A1-1602-4600-ABFD-681E58BDD86F}" presName="dummy1a" presStyleCnt="0"/>
      <dgm:spPr/>
    </dgm:pt>
    <dgm:pt modelId="{2DE411F5-E662-411A-BDB6-C6F13D001F8D}" type="pres">
      <dgm:prSet presAssocID="{F12282A1-1602-4600-ABFD-681E58BDD86F}" presName="dummy1b" presStyleCnt="0"/>
      <dgm:spPr/>
    </dgm:pt>
    <dgm:pt modelId="{04E3C776-EB1A-4B6F-98F6-FB7FC05C7CEF}" type="pres">
      <dgm:prSet presAssocID="{F12282A1-1602-4600-ABFD-681E58BDD86F}" presName="wedge1Tx" presStyleLbl="node1" presStyleIdx="0" presStyleCnt="3">
        <dgm:presLayoutVars>
          <dgm:chMax val="0"/>
          <dgm:chPref val="0"/>
          <dgm:bulletEnabled val="1"/>
        </dgm:presLayoutVars>
      </dgm:prSet>
      <dgm:spPr/>
      <dgm:t>
        <a:bodyPr/>
        <a:lstStyle/>
        <a:p>
          <a:endParaRPr lang="pt-BR"/>
        </a:p>
      </dgm:t>
    </dgm:pt>
    <dgm:pt modelId="{79DDDBB6-301C-4228-8B03-93C4AF6EA34C}" type="pres">
      <dgm:prSet presAssocID="{F12282A1-1602-4600-ABFD-681E58BDD86F}" presName="wedge2" presStyleLbl="node1" presStyleIdx="1" presStyleCnt="3" custScaleY="105605"/>
      <dgm:spPr/>
      <dgm:t>
        <a:bodyPr/>
        <a:lstStyle/>
        <a:p>
          <a:endParaRPr lang="pt-BR"/>
        </a:p>
      </dgm:t>
    </dgm:pt>
    <dgm:pt modelId="{FA4795CB-8D48-437C-88E4-53A0371FF44C}" type="pres">
      <dgm:prSet presAssocID="{F12282A1-1602-4600-ABFD-681E58BDD86F}" presName="dummy2a" presStyleCnt="0"/>
      <dgm:spPr/>
    </dgm:pt>
    <dgm:pt modelId="{01658448-5D2B-4D60-86A6-CFA19C193A3D}" type="pres">
      <dgm:prSet presAssocID="{F12282A1-1602-4600-ABFD-681E58BDD86F}" presName="dummy2b" presStyleCnt="0"/>
      <dgm:spPr/>
    </dgm:pt>
    <dgm:pt modelId="{CC76FC96-252A-4193-AF28-33843D2D12CE}" type="pres">
      <dgm:prSet presAssocID="{F12282A1-1602-4600-ABFD-681E58BDD86F}" presName="wedge2Tx" presStyleLbl="node1" presStyleIdx="1" presStyleCnt="3">
        <dgm:presLayoutVars>
          <dgm:chMax val="0"/>
          <dgm:chPref val="0"/>
          <dgm:bulletEnabled val="1"/>
        </dgm:presLayoutVars>
      </dgm:prSet>
      <dgm:spPr/>
      <dgm:t>
        <a:bodyPr/>
        <a:lstStyle/>
        <a:p>
          <a:endParaRPr lang="pt-BR"/>
        </a:p>
      </dgm:t>
    </dgm:pt>
    <dgm:pt modelId="{82E058E9-5A34-4F03-BF30-39F6C752BF30}" type="pres">
      <dgm:prSet presAssocID="{F12282A1-1602-4600-ABFD-681E58BDD86F}" presName="wedge3" presStyleLbl="node1" presStyleIdx="2" presStyleCnt="3"/>
      <dgm:spPr/>
      <dgm:t>
        <a:bodyPr/>
        <a:lstStyle/>
        <a:p>
          <a:endParaRPr lang="pt-BR"/>
        </a:p>
      </dgm:t>
    </dgm:pt>
    <dgm:pt modelId="{23D3D409-C8E2-4E1A-9355-C68A65D72BBE}" type="pres">
      <dgm:prSet presAssocID="{F12282A1-1602-4600-ABFD-681E58BDD86F}" presName="dummy3a" presStyleCnt="0"/>
      <dgm:spPr/>
    </dgm:pt>
    <dgm:pt modelId="{FAF21D8F-5041-4FC7-8D9C-471B7455BA7E}" type="pres">
      <dgm:prSet presAssocID="{F12282A1-1602-4600-ABFD-681E58BDD86F}" presName="dummy3b" presStyleCnt="0"/>
      <dgm:spPr/>
    </dgm:pt>
    <dgm:pt modelId="{A5695012-A2A4-4D97-9ACA-E351D73B4672}" type="pres">
      <dgm:prSet presAssocID="{F12282A1-1602-4600-ABFD-681E58BDD86F}" presName="wedge3Tx" presStyleLbl="node1" presStyleIdx="2" presStyleCnt="3">
        <dgm:presLayoutVars>
          <dgm:chMax val="0"/>
          <dgm:chPref val="0"/>
          <dgm:bulletEnabled val="1"/>
        </dgm:presLayoutVars>
      </dgm:prSet>
      <dgm:spPr/>
      <dgm:t>
        <a:bodyPr/>
        <a:lstStyle/>
        <a:p>
          <a:endParaRPr lang="pt-BR"/>
        </a:p>
      </dgm:t>
    </dgm:pt>
    <dgm:pt modelId="{EE28BFA0-981D-4845-A743-5FAE9A72D104}" type="pres">
      <dgm:prSet presAssocID="{3C894203-601E-4658-B557-926A88BF6BC7}" presName="arrowWedge1" presStyleLbl="fgSibTrans2D1" presStyleIdx="0" presStyleCnt="3"/>
      <dgm:spPr/>
    </dgm:pt>
    <dgm:pt modelId="{E43DE37A-8106-4645-9D31-77529487BCFE}" type="pres">
      <dgm:prSet presAssocID="{A7C7B512-D249-4670-AA6D-83E9D1F72AFC}" presName="arrowWedge2" presStyleLbl="fgSibTrans2D1" presStyleIdx="1" presStyleCnt="3"/>
      <dgm:spPr/>
    </dgm:pt>
    <dgm:pt modelId="{265D1E7E-B684-433E-BD77-B824C82E0D53}" type="pres">
      <dgm:prSet presAssocID="{A6D3FA2C-A779-4832-BD51-13865DC94736}" presName="arrowWedge3" presStyleLbl="fgSibTrans2D1" presStyleIdx="2" presStyleCnt="3"/>
      <dgm:spPr/>
    </dgm:pt>
  </dgm:ptLst>
  <dgm:cxnLst>
    <dgm:cxn modelId="{CA2873D2-E6A3-4058-A850-DF9990FB67C2}" type="presOf" srcId="{7D239FD7-FBAF-409D-883A-D64ABC561D82}" destId="{04E3C776-EB1A-4B6F-98F6-FB7FC05C7CEF}" srcOrd="1" destOrd="0" presId="urn:microsoft.com/office/officeart/2005/8/layout/cycle8"/>
    <dgm:cxn modelId="{38CAF78F-4018-43A4-89FB-1796E90CC515}" type="presOf" srcId="{3467F801-4C3E-4356-A818-AC063E39063C}" destId="{82E058E9-5A34-4F03-BF30-39F6C752BF30}" srcOrd="0" destOrd="0" presId="urn:microsoft.com/office/officeart/2005/8/layout/cycle8"/>
    <dgm:cxn modelId="{D6A99528-CC4F-4D83-AEE2-80FAE85ADABB}" srcId="{F12282A1-1602-4600-ABFD-681E58BDD86F}" destId="{26039175-415C-43B8-9E7F-2D7A009FB54C}" srcOrd="1" destOrd="0" parTransId="{C20BDC52-8849-47DD-9CD1-56FF909043A1}" sibTransId="{A7C7B512-D249-4670-AA6D-83E9D1F72AFC}"/>
    <dgm:cxn modelId="{FC04A548-DCCE-4687-8E4B-003107E5C365}" type="presOf" srcId="{F12282A1-1602-4600-ABFD-681E58BDD86F}" destId="{2BE096E8-1AEF-4E75-9FCD-2D325DA16579}" srcOrd="0" destOrd="0" presId="urn:microsoft.com/office/officeart/2005/8/layout/cycle8"/>
    <dgm:cxn modelId="{8358999A-B39D-469F-91AC-5905AA9F9B89}" type="presOf" srcId="{3467F801-4C3E-4356-A818-AC063E39063C}" destId="{A5695012-A2A4-4D97-9ACA-E351D73B4672}" srcOrd="1" destOrd="0" presId="urn:microsoft.com/office/officeart/2005/8/layout/cycle8"/>
    <dgm:cxn modelId="{996180BB-A303-4063-A816-8743152AC7B9}" srcId="{F12282A1-1602-4600-ABFD-681E58BDD86F}" destId="{7D239FD7-FBAF-409D-883A-D64ABC561D82}" srcOrd="0" destOrd="0" parTransId="{97C1F6C9-56BD-4A98-ACFE-D247F26D60E0}" sibTransId="{3C894203-601E-4658-B557-926A88BF6BC7}"/>
    <dgm:cxn modelId="{8384F6EF-F17A-4174-B899-92D32507BB31}" type="presOf" srcId="{26039175-415C-43B8-9E7F-2D7A009FB54C}" destId="{79DDDBB6-301C-4228-8B03-93C4AF6EA34C}" srcOrd="0" destOrd="0" presId="urn:microsoft.com/office/officeart/2005/8/layout/cycle8"/>
    <dgm:cxn modelId="{5D412FC6-2CCD-4370-8164-4CBDECD9A8A7}" type="presOf" srcId="{7D239FD7-FBAF-409D-883A-D64ABC561D82}" destId="{4D7CB248-9EF5-4292-8691-6CB8D1F03617}" srcOrd="0" destOrd="0" presId="urn:microsoft.com/office/officeart/2005/8/layout/cycle8"/>
    <dgm:cxn modelId="{267DB3D4-ACAB-4379-99D5-48710CAA6980}" type="presOf" srcId="{26039175-415C-43B8-9E7F-2D7A009FB54C}" destId="{CC76FC96-252A-4193-AF28-33843D2D12CE}" srcOrd="1" destOrd="0" presId="urn:microsoft.com/office/officeart/2005/8/layout/cycle8"/>
    <dgm:cxn modelId="{FFE03042-3B56-47E6-AA5A-500E2F84094D}" srcId="{F12282A1-1602-4600-ABFD-681E58BDD86F}" destId="{3467F801-4C3E-4356-A818-AC063E39063C}" srcOrd="2" destOrd="0" parTransId="{7B829E15-790B-40E2-A6EF-03030EDBA06E}" sibTransId="{A6D3FA2C-A779-4832-BD51-13865DC94736}"/>
    <dgm:cxn modelId="{124DF7AE-8214-4A4C-8065-81418BD9A5AB}" type="presParOf" srcId="{2BE096E8-1AEF-4E75-9FCD-2D325DA16579}" destId="{4D7CB248-9EF5-4292-8691-6CB8D1F03617}" srcOrd="0" destOrd="0" presId="urn:microsoft.com/office/officeart/2005/8/layout/cycle8"/>
    <dgm:cxn modelId="{DF0B6566-AA1A-45E9-B5C0-E033C0F90924}" type="presParOf" srcId="{2BE096E8-1AEF-4E75-9FCD-2D325DA16579}" destId="{2C069871-9469-4475-AEFC-1C11371B73D4}" srcOrd="1" destOrd="0" presId="urn:microsoft.com/office/officeart/2005/8/layout/cycle8"/>
    <dgm:cxn modelId="{1ABE18B0-2135-4C64-9418-EEAFCA7CD0DB}" type="presParOf" srcId="{2BE096E8-1AEF-4E75-9FCD-2D325DA16579}" destId="{2DE411F5-E662-411A-BDB6-C6F13D001F8D}" srcOrd="2" destOrd="0" presId="urn:microsoft.com/office/officeart/2005/8/layout/cycle8"/>
    <dgm:cxn modelId="{7A3015DF-B32F-423E-AE35-EA50841149B0}" type="presParOf" srcId="{2BE096E8-1AEF-4E75-9FCD-2D325DA16579}" destId="{04E3C776-EB1A-4B6F-98F6-FB7FC05C7CEF}" srcOrd="3" destOrd="0" presId="urn:microsoft.com/office/officeart/2005/8/layout/cycle8"/>
    <dgm:cxn modelId="{3F61300D-1B88-4299-BE0A-2E397BF2176A}" type="presParOf" srcId="{2BE096E8-1AEF-4E75-9FCD-2D325DA16579}" destId="{79DDDBB6-301C-4228-8B03-93C4AF6EA34C}" srcOrd="4" destOrd="0" presId="urn:microsoft.com/office/officeart/2005/8/layout/cycle8"/>
    <dgm:cxn modelId="{6D2F2544-CA85-4F8D-B040-0AF38B3A3F14}" type="presParOf" srcId="{2BE096E8-1AEF-4E75-9FCD-2D325DA16579}" destId="{FA4795CB-8D48-437C-88E4-53A0371FF44C}" srcOrd="5" destOrd="0" presId="urn:microsoft.com/office/officeart/2005/8/layout/cycle8"/>
    <dgm:cxn modelId="{9BFCE239-AD5D-49C6-8094-DB091F319244}" type="presParOf" srcId="{2BE096E8-1AEF-4E75-9FCD-2D325DA16579}" destId="{01658448-5D2B-4D60-86A6-CFA19C193A3D}" srcOrd="6" destOrd="0" presId="urn:microsoft.com/office/officeart/2005/8/layout/cycle8"/>
    <dgm:cxn modelId="{2C6FF05A-E530-47B5-89BA-29DDEBA2BEFE}" type="presParOf" srcId="{2BE096E8-1AEF-4E75-9FCD-2D325DA16579}" destId="{CC76FC96-252A-4193-AF28-33843D2D12CE}" srcOrd="7" destOrd="0" presId="urn:microsoft.com/office/officeart/2005/8/layout/cycle8"/>
    <dgm:cxn modelId="{589D003B-CD03-4FB4-9E26-6790B1ED8C99}" type="presParOf" srcId="{2BE096E8-1AEF-4E75-9FCD-2D325DA16579}" destId="{82E058E9-5A34-4F03-BF30-39F6C752BF30}" srcOrd="8" destOrd="0" presId="urn:microsoft.com/office/officeart/2005/8/layout/cycle8"/>
    <dgm:cxn modelId="{59309238-A0EA-4A70-9929-F049920E3D6A}" type="presParOf" srcId="{2BE096E8-1AEF-4E75-9FCD-2D325DA16579}" destId="{23D3D409-C8E2-4E1A-9355-C68A65D72BBE}" srcOrd="9" destOrd="0" presId="urn:microsoft.com/office/officeart/2005/8/layout/cycle8"/>
    <dgm:cxn modelId="{A55DD0FE-4890-4BE5-AD34-EBB620D44831}" type="presParOf" srcId="{2BE096E8-1AEF-4E75-9FCD-2D325DA16579}" destId="{FAF21D8F-5041-4FC7-8D9C-471B7455BA7E}" srcOrd="10" destOrd="0" presId="urn:microsoft.com/office/officeart/2005/8/layout/cycle8"/>
    <dgm:cxn modelId="{4FB7061C-CCFC-423A-9E81-F2DD5832546A}" type="presParOf" srcId="{2BE096E8-1AEF-4E75-9FCD-2D325DA16579}" destId="{A5695012-A2A4-4D97-9ACA-E351D73B4672}" srcOrd="11" destOrd="0" presId="urn:microsoft.com/office/officeart/2005/8/layout/cycle8"/>
    <dgm:cxn modelId="{C95C9E24-43DD-4D88-9165-BB9A9A32B878}" type="presParOf" srcId="{2BE096E8-1AEF-4E75-9FCD-2D325DA16579}" destId="{EE28BFA0-981D-4845-A743-5FAE9A72D104}" srcOrd="12" destOrd="0" presId="urn:microsoft.com/office/officeart/2005/8/layout/cycle8"/>
    <dgm:cxn modelId="{E007A583-2951-4924-B683-379BBD50B255}" type="presParOf" srcId="{2BE096E8-1AEF-4E75-9FCD-2D325DA16579}" destId="{E43DE37A-8106-4645-9D31-77529487BCFE}" srcOrd="13" destOrd="0" presId="urn:microsoft.com/office/officeart/2005/8/layout/cycle8"/>
    <dgm:cxn modelId="{9F11DE93-A3AC-415F-BC48-EABA34B2541A}" type="presParOf" srcId="{2BE096E8-1AEF-4E75-9FCD-2D325DA16579}" destId="{265D1E7E-B684-433E-BD77-B824C82E0D53}"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7CB248-9EF5-4292-8691-6CB8D1F03617}">
      <dsp:nvSpPr>
        <dsp:cNvPr id="0" name=""/>
        <dsp:cNvSpPr/>
      </dsp:nvSpPr>
      <dsp:spPr>
        <a:xfrm>
          <a:off x="2392171" y="192015"/>
          <a:ext cx="4029293" cy="4131309"/>
        </a:xfrm>
        <a:prstGeom prst="pie">
          <a:avLst>
            <a:gd name="adj1" fmla="val 16200000"/>
            <a:gd name="adj2" fmla="val 1800000"/>
          </a:avLst>
        </a:prstGeom>
        <a:solidFill>
          <a:schemeClr val="tx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pt-BR" sz="1200" b="1" kern="1200" dirty="0" smtClean="0">
              <a:latin typeface="Arial" pitchFamily="34" charset="0"/>
              <a:cs typeface="Arial" pitchFamily="34" charset="0"/>
            </a:rPr>
            <a:t>EIXO FORMAÇÃO CONTINUADA </a:t>
          </a:r>
        </a:p>
        <a:p>
          <a:pPr lvl="0" algn="ctr" defTabSz="533400">
            <a:lnSpc>
              <a:spcPct val="90000"/>
            </a:lnSpc>
            <a:spcBef>
              <a:spcPct val="0"/>
            </a:spcBef>
            <a:spcAft>
              <a:spcPct val="35000"/>
            </a:spcAft>
          </a:pPr>
          <a:r>
            <a:rPr lang="pt-BR" sz="1200" b="1" kern="1200" dirty="0" smtClean="0">
              <a:latin typeface="Arial" pitchFamily="34" charset="0"/>
              <a:cs typeface="Arial" pitchFamily="34" charset="0"/>
            </a:rPr>
            <a:t>PRESENCIAL/EAD</a:t>
          </a:r>
          <a:endParaRPr lang="pt-BR" sz="1200" b="1" kern="1200" dirty="0">
            <a:latin typeface="Arial" pitchFamily="34" charset="0"/>
            <a:cs typeface="Arial" pitchFamily="34" charset="0"/>
          </a:endParaRPr>
        </a:p>
      </dsp:txBody>
      <dsp:txXfrm>
        <a:off x="4515705" y="1067459"/>
        <a:ext cx="1439033" cy="1229556"/>
      </dsp:txXfrm>
    </dsp:sp>
    <dsp:sp modelId="{79DDDBB6-301C-4228-8B03-93C4AF6EA34C}">
      <dsp:nvSpPr>
        <dsp:cNvPr id="0" name=""/>
        <dsp:cNvSpPr/>
      </dsp:nvSpPr>
      <dsp:spPr>
        <a:xfrm>
          <a:off x="2372001" y="333407"/>
          <a:ext cx="3908634" cy="4127713"/>
        </a:xfrm>
        <a:prstGeom prst="pie">
          <a:avLst>
            <a:gd name="adj1" fmla="val 1800000"/>
            <a:gd name="adj2" fmla="val 9000000"/>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pt-BR" sz="1200" b="1" kern="1200" dirty="0" smtClean="0">
              <a:latin typeface="Arial" pitchFamily="34" charset="0"/>
              <a:cs typeface="Arial" pitchFamily="34" charset="0"/>
            </a:rPr>
            <a:t>EIXO PROJETOS </a:t>
          </a:r>
        </a:p>
        <a:p>
          <a:pPr lvl="0" algn="ctr" defTabSz="533400">
            <a:lnSpc>
              <a:spcPct val="90000"/>
            </a:lnSpc>
            <a:spcBef>
              <a:spcPct val="0"/>
            </a:spcBef>
            <a:spcAft>
              <a:spcPct val="35000"/>
            </a:spcAft>
          </a:pPr>
          <a:r>
            <a:rPr lang="pt-BR" sz="1200" b="1" kern="1200" dirty="0" smtClean="0">
              <a:latin typeface="Arial" pitchFamily="34" charset="0"/>
              <a:cs typeface="Arial" pitchFamily="34" charset="0"/>
            </a:rPr>
            <a:t>PEDAGÓGICOS</a:t>
          </a:r>
          <a:endParaRPr lang="pt-BR" sz="1200" b="1" kern="1200" dirty="0">
            <a:latin typeface="Arial" pitchFamily="34" charset="0"/>
            <a:cs typeface="Arial" pitchFamily="34" charset="0"/>
          </a:endParaRPr>
        </a:p>
      </dsp:txBody>
      <dsp:txXfrm>
        <a:off x="3302629" y="3011507"/>
        <a:ext cx="2093911" cy="1081067"/>
      </dsp:txXfrm>
    </dsp:sp>
    <dsp:sp modelId="{82E058E9-5A34-4F03-BF30-39F6C752BF30}">
      <dsp:nvSpPr>
        <dsp:cNvPr id="0" name=""/>
        <dsp:cNvSpPr/>
      </dsp:nvSpPr>
      <dsp:spPr>
        <a:xfrm>
          <a:off x="2291502" y="303352"/>
          <a:ext cx="3908634" cy="3908634"/>
        </a:xfrm>
        <a:prstGeom prst="pie">
          <a:avLst>
            <a:gd name="adj1" fmla="val 9000000"/>
            <a:gd name="adj2" fmla="val 1620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pt-BR" sz="1200" b="1" kern="1200" dirty="0" smtClean="0">
              <a:latin typeface="Arial" pitchFamily="34" charset="0"/>
              <a:cs typeface="Arial" pitchFamily="34" charset="0"/>
            </a:rPr>
            <a:t>EIXO SENSIBILIZAÇÃO</a:t>
          </a:r>
          <a:endParaRPr lang="pt-BR" sz="1200" b="1" kern="1200" dirty="0">
            <a:latin typeface="Arial" pitchFamily="34" charset="0"/>
            <a:cs typeface="Arial" pitchFamily="34" charset="0"/>
          </a:endParaRPr>
        </a:p>
      </dsp:txBody>
      <dsp:txXfrm>
        <a:off x="2744252" y="1131611"/>
        <a:ext cx="1395940" cy="1163284"/>
      </dsp:txXfrm>
    </dsp:sp>
    <dsp:sp modelId="{EE28BFA0-981D-4845-A743-5FAE9A72D104}">
      <dsp:nvSpPr>
        <dsp:cNvPr id="0" name=""/>
        <dsp:cNvSpPr/>
      </dsp:nvSpPr>
      <dsp:spPr>
        <a:xfrm>
          <a:off x="2210305" y="60364"/>
          <a:ext cx="4392560" cy="4392560"/>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43DE37A-8106-4645-9D31-77529487BCFE}">
      <dsp:nvSpPr>
        <dsp:cNvPr id="0" name=""/>
        <dsp:cNvSpPr/>
      </dsp:nvSpPr>
      <dsp:spPr>
        <a:xfrm>
          <a:off x="2130038" y="199727"/>
          <a:ext cx="4392560" cy="4392560"/>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65D1E7E-B684-433E-BD77-B824C82E0D53}">
      <dsp:nvSpPr>
        <dsp:cNvPr id="0" name=""/>
        <dsp:cNvSpPr/>
      </dsp:nvSpPr>
      <dsp:spPr>
        <a:xfrm>
          <a:off x="2049217" y="61389"/>
          <a:ext cx="4392560" cy="4392560"/>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311B1D5-82F1-4044-807F-C6A49D4AEF15}" type="datetimeFigureOut">
              <a:rPr lang="pt-BR" smtClean="0"/>
              <a:pPr/>
              <a:t>16/04/2013</a:t>
            </a:fld>
            <a:endParaRPr lang="pt-BR"/>
          </a:p>
        </p:txBody>
      </p:sp>
      <p:sp>
        <p:nvSpPr>
          <p:cNvPr id="4" name="Espaço Reservado para Rodapé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pt-BR"/>
          </a:p>
        </p:txBody>
      </p:sp>
      <p:sp>
        <p:nvSpPr>
          <p:cNvPr id="5" name="Espaço Reservado para Número de Slid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CCA3F52-75B6-46F1-BAAE-14555196FC47}" type="slidenum">
              <a:rPr lang="pt-BR" smtClean="0"/>
              <a:pPr/>
              <a:t>‹nº›</a:t>
            </a:fld>
            <a:endParaRPr lang="pt-BR"/>
          </a:p>
        </p:txBody>
      </p:sp>
    </p:spTree>
    <p:extLst>
      <p:ext uri="{BB962C8B-B14F-4D97-AF65-F5344CB8AC3E}">
        <p14:creationId xmlns:p14="http://schemas.microsoft.com/office/powerpoint/2010/main" val="21413986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BC34D47-F803-4441-9F48-DDFC6024552A}" type="datetimeFigureOut">
              <a:rPr lang="pt-BR" smtClean="0"/>
              <a:t>16/04/2013</a:t>
            </a:fld>
            <a:endParaRPr lang="pt-BR"/>
          </a:p>
        </p:txBody>
      </p:sp>
      <p:sp>
        <p:nvSpPr>
          <p:cNvPr id="4" name="Espaço Reservado para Imagem de Sli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D9A94D4-583B-4599-8A89-8E72900EBB8B}" type="slidenum">
              <a:rPr lang="pt-BR" smtClean="0"/>
              <a:t>‹nº›</a:t>
            </a:fld>
            <a:endParaRPr lang="pt-BR"/>
          </a:p>
        </p:txBody>
      </p:sp>
    </p:spTree>
    <p:extLst>
      <p:ext uri="{BB962C8B-B14F-4D97-AF65-F5344CB8AC3E}">
        <p14:creationId xmlns:p14="http://schemas.microsoft.com/office/powerpoint/2010/main" val="18613741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AD9A94D4-583B-4599-8A89-8E72900EBB8B}" type="slidenum">
              <a:rPr lang="pt-BR" smtClean="0"/>
              <a:t>21</a:t>
            </a:fld>
            <a:endParaRPr lang="pt-B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a:prstGeom prst="rect">
            <a:avLst/>
          </a:prstGeo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a:xfrm>
            <a:off x="457200" y="6356350"/>
            <a:ext cx="2133600" cy="365125"/>
          </a:xfrm>
          <a:prstGeom prst="rect">
            <a:avLst/>
          </a:prstGeom>
        </p:spPr>
        <p:txBody>
          <a:bodyPr/>
          <a:lstStyle/>
          <a:p>
            <a:fld id="{2E700DB3-DBF0-4086-B675-117E7A9610B8}" type="datetimeFigureOut">
              <a:rPr lang="pt-BR" smtClean="0"/>
              <a:pPr/>
              <a:t>16/04/2013</a:t>
            </a:fld>
            <a:endParaRPr lang="pt-BR"/>
          </a:p>
        </p:txBody>
      </p:sp>
      <p:sp>
        <p:nvSpPr>
          <p:cNvPr id="5" name="Espaço Reservado para Rodapé 4"/>
          <p:cNvSpPr>
            <a:spLocks noGrp="1"/>
          </p:cNvSpPr>
          <p:nvPr>
            <p:ph type="ftr" sz="quarter" idx="11"/>
          </p:nvPr>
        </p:nvSpPr>
        <p:spPr>
          <a:xfrm>
            <a:off x="3124200" y="6356350"/>
            <a:ext cx="2895600" cy="365125"/>
          </a:xfrm>
          <a:prstGeom prst="rect">
            <a:avLst/>
          </a:prstGeom>
        </p:spPr>
        <p:txBody>
          <a:bodyPr/>
          <a:lstStyle/>
          <a:p>
            <a:endParaRPr lang="pt-BR"/>
          </a:p>
        </p:txBody>
      </p:sp>
      <p:sp>
        <p:nvSpPr>
          <p:cNvPr id="6" name="Espaço Reservado para Número de Slide 5"/>
          <p:cNvSpPr>
            <a:spLocks noGrp="1"/>
          </p:cNvSpPr>
          <p:nvPr>
            <p:ph type="sldNum" sz="quarter" idx="12"/>
          </p:nvPr>
        </p:nvSpPr>
        <p:spPr>
          <a:xfrm>
            <a:off x="6553200" y="6356350"/>
            <a:ext cx="2133600" cy="365125"/>
          </a:xfrm>
          <a:prstGeom prst="rect">
            <a:avLst/>
          </a:prstGeom>
        </p:spPr>
        <p:txBody>
          <a:bodyPr/>
          <a:lstStyle/>
          <a:p>
            <a:fld id="{2119D8CF-8DEC-4D9F-84EE-ADF04DFF3391}" type="slidenum">
              <a:rPr lang="pt-BR" smtClean="0"/>
              <a:pPr/>
              <a:t>‹nº›</a:t>
            </a:fld>
            <a:endParaRPr lang="pt-B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457200" y="1600200"/>
            <a:ext cx="8229600" cy="4525963"/>
          </a:xfrm>
          <a:prstGeom prst="rect">
            <a:avLst/>
          </a:prstGeo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a:xfrm>
            <a:off x="457200" y="6356350"/>
            <a:ext cx="2133600" cy="365125"/>
          </a:xfrm>
          <a:prstGeom prst="rect">
            <a:avLst/>
          </a:prstGeom>
        </p:spPr>
        <p:txBody>
          <a:bodyPr/>
          <a:lstStyle/>
          <a:p>
            <a:fld id="{2E700DB3-DBF0-4086-B675-117E7A9610B8}" type="datetimeFigureOut">
              <a:rPr lang="pt-BR" smtClean="0"/>
              <a:pPr/>
              <a:t>16/04/2013</a:t>
            </a:fld>
            <a:endParaRPr lang="pt-BR"/>
          </a:p>
        </p:txBody>
      </p:sp>
      <p:sp>
        <p:nvSpPr>
          <p:cNvPr id="5" name="Espaço Reservado para Rodapé 4"/>
          <p:cNvSpPr>
            <a:spLocks noGrp="1"/>
          </p:cNvSpPr>
          <p:nvPr>
            <p:ph type="ftr" sz="quarter" idx="11"/>
          </p:nvPr>
        </p:nvSpPr>
        <p:spPr>
          <a:xfrm>
            <a:off x="3124200" y="6356350"/>
            <a:ext cx="2895600" cy="365125"/>
          </a:xfrm>
          <a:prstGeom prst="rect">
            <a:avLst/>
          </a:prstGeom>
        </p:spPr>
        <p:txBody>
          <a:bodyPr/>
          <a:lstStyle/>
          <a:p>
            <a:endParaRPr lang="pt-BR"/>
          </a:p>
        </p:txBody>
      </p:sp>
      <p:sp>
        <p:nvSpPr>
          <p:cNvPr id="6" name="Espaço Reservado para Número de Slide 5"/>
          <p:cNvSpPr>
            <a:spLocks noGrp="1"/>
          </p:cNvSpPr>
          <p:nvPr>
            <p:ph type="sldNum" sz="quarter" idx="12"/>
          </p:nvPr>
        </p:nvSpPr>
        <p:spPr>
          <a:xfrm>
            <a:off x="6553200" y="6356350"/>
            <a:ext cx="2133600" cy="365125"/>
          </a:xfrm>
          <a:prstGeom prst="rect">
            <a:avLst/>
          </a:prstGeom>
        </p:spPr>
        <p:txBody>
          <a:bodyPr/>
          <a:lstStyle/>
          <a:p>
            <a:fld id="{2119D8CF-8DEC-4D9F-84EE-ADF04DFF3391}" type="slidenum">
              <a:rPr lang="pt-BR" smtClean="0"/>
              <a:pPr/>
              <a:t>‹nº›</a:t>
            </a:fld>
            <a:endParaRPr lang="pt-B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a:prstGeom prst="rect">
            <a:avLst/>
          </a:prstGeo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457200" y="274638"/>
            <a:ext cx="6019800" cy="5851525"/>
          </a:xfrm>
          <a:prstGeom prst="rect">
            <a:avLst/>
          </a:prstGeo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a:xfrm>
            <a:off x="457200" y="6356350"/>
            <a:ext cx="2133600" cy="365125"/>
          </a:xfrm>
          <a:prstGeom prst="rect">
            <a:avLst/>
          </a:prstGeom>
        </p:spPr>
        <p:txBody>
          <a:bodyPr/>
          <a:lstStyle/>
          <a:p>
            <a:fld id="{2E700DB3-DBF0-4086-B675-117E7A9610B8}" type="datetimeFigureOut">
              <a:rPr lang="pt-BR" smtClean="0"/>
              <a:pPr/>
              <a:t>16/04/2013</a:t>
            </a:fld>
            <a:endParaRPr lang="pt-BR"/>
          </a:p>
        </p:txBody>
      </p:sp>
      <p:sp>
        <p:nvSpPr>
          <p:cNvPr id="5" name="Espaço Reservado para Rodapé 4"/>
          <p:cNvSpPr>
            <a:spLocks noGrp="1"/>
          </p:cNvSpPr>
          <p:nvPr>
            <p:ph type="ftr" sz="quarter" idx="11"/>
          </p:nvPr>
        </p:nvSpPr>
        <p:spPr>
          <a:xfrm>
            <a:off x="3124200" y="6356350"/>
            <a:ext cx="2895600" cy="365125"/>
          </a:xfrm>
          <a:prstGeom prst="rect">
            <a:avLst/>
          </a:prstGeom>
        </p:spPr>
        <p:txBody>
          <a:bodyPr/>
          <a:lstStyle/>
          <a:p>
            <a:endParaRPr lang="pt-BR"/>
          </a:p>
        </p:txBody>
      </p:sp>
      <p:sp>
        <p:nvSpPr>
          <p:cNvPr id="6" name="Espaço Reservado para Número de Slide 5"/>
          <p:cNvSpPr>
            <a:spLocks noGrp="1"/>
          </p:cNvSpPr>
          <p:nvPr>
            <p:ph type="sldNum" sz="quarter" idx="12"/>
          </p:nvPr>
        </p:nvSpPr>
        <p:spPr>
          <a:xfrm>
            <a:off x="6553200" y="6356350"/>
            <a:ext cx="2133600" cy="365125"/>
          </a:xfrm>
          <a:prstGeom prst="rect">
            <a:avLst/>
          </a:prstGeom>
        </p:spPr>
        <p:txBody>
          <a:bodyPr/>
          <a:lstStyle/>
          <a:p>
            <a:fld id="{2119D8CF-8DEC-4D9F-84EE-ADF04DFF3391}" type="slidenum">
              <a:rPr lang="pt-BR" smtClean="0"/>
              <a:pPr/>
              <a:t>‹nº›</a:t>
            </a:fld>
            <a:endParaRPr lang="pt-B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21FBD8B8-40FD-4C10-8D89-589495176745}" type="datetimeFigureOut">
              <a:rPr lang="pt-BR" smtClean="0"/>
              <a:pPr/>
              <a:t>16/04/2013</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B944F40D-633E-4D3E-8C1E-7A627BA0B3FE}" type="slidenum">
              <a:rPr lang="pt-BR" smtClean="0"/>
              <a:pPr/>
              <a:t>‹nº›</a:t>
            </a:fld>
            <a:endParaRPr lang="pt-B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21FBD8B8-40FD-4C10-8D89-589495176745}" type="datetimeFigureOut">
              <a:rPr lang="pt-BR" smtClean="0"/>
              <a:pPr/>
              <a:t>16/04/2013</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B944F40D-633E-4D3E-8C1E-7A627BA0B3FE}" type="slidenum">
              <a:rPr lang="pt-BR" smtClean="0"/>
              <a:pPr/>
              <a:t>‹nº›</a:t>
            </a:fld>
            <a:endParaRPr lang="pt-B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os estilos do texto mestre</a:t>
            </a:r>
          </a:p>
        </p:txBody>
      </p:sp>
      <p:sp>
        <p:nvSpPr>
          <p:cNvPr id="4" name="Espaço Reservado para Data 3"/>
          <p:cNvSpPr>
            <a:spLocks noGrp="1"/>
          </p:cNvSpPr>
          <p:nvPr>
            <p:ph type="dt" sz="half" idx="10"/>
          </p:nvPr>
        </p:nvSpPr>
        <p:spPr/>
        <p:txBody>
          <a:bodyPr/>
          <a:lstStyle/>
          <a:p>
            <a:fld id="{21FBD8B8-40FD-4C10-8D89-589495176745}" type="datetimeFigureOut">
              <a:rPr lang="pt-BR" smtClean="0"/>
              <a:pPr/>
              <a:t>16/04/2013</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B944F40D-633E-4D3E-8C1E-7A627BA0B3FE}" type="slidenum">
              <a:rPr lang="pt-BR" smtClean="0"/>
              <a:pPr/>
              <a:t>‹nº›</a:t>
            </a:fld>
            <a:endParaRPr lang="pt-B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21FBD8B8-40FD-4C10-8D89-589495176745}" type="datetimeFigureOut">
              <a:rPr lang="pt-BR" smtClean="0"/>
              <a:pPr/>
              <a:t>16/04/2013</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B944F40D-633E-4D3E-8C1E-7A627BA0B3FE}" type="slidenum">
              <a:rPr lang="pt-BR" smtClean="0"/>
              <a:pPr/>
              <a:t>‹nº›</a:t>
            </a:fld>
            <a:endParaRPr lang="pt-B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21FBD8B8-40FD-4C10-8D89-589495176745}" type="datetimeFigureOut">
              <a:rPr lang="pt-BR" smtClean="0"/>
              <a:pPr/>
              <a:t>16/04/2013</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B944F40D-633E-4D3E-8C1E-7A627BA0B3FE}" type="slidenum">
              <a:rPr lang="pt-BR" smtClean="0"/>
              <a:pPr/>
              <a:t>‹nº›</a:t>
            </a:fld>
            <a:endParaRPr lang="pt-B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Data 2"/>
          <p:cNvSpPr>
            <a:spLocks noGrp="1"/>
          </p:cNvSpPr>
          <p:nvPr>
            <p:ph type="dt" sz="half" idx="10"/>
          </p:nvPr>
        </p:nvSpPr>
        <p:spPr/>
        <p:txBody>
          <a:bodyPr/>
          <a:lstStyle/>
          <a:p>
            <a:fld id="{21FBD8B8-40FD-4C10-8D89-589495176745}" type="datetimeFigureOut">
              <a:rPr lang="pt-BR" smtClean="0"/>
              <a:pPr/>
              <a:t>16/04/2013</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B944F40D-633E-4D3E-8C1E-7A627BA0B3FE}" type="slidenum">
              <a:rPr lang="pt-BR" smtClean="0"/>
              <a:pPr/>
              <a:t>‹nº›</a:t>
            </a:fld>
            <a:endParaRPr lang="pt-B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21FBD8B8-40FD-4C10-8D89-589495176745}" type="datetimeFigureOut">
              <a:rPr lang="pt-BR" smtClean="0"/>
              <a:pPr/>
              <a:t>16/04/2013</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B944F40D-633E-4D3E-8C1E-7A627BA0B3FE}" type="slidenum">
              <a:rPr lang="pt-BR" smtClean="0"/>
              <a:pPr/>
              <a:t>‹nº›</a:t>
            </a:fld>
            <a:endParaRPr lang="pt-B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p>
            <a:fld id="{21FBD8B8-40FD-4C10-8D89-589495176745}" type="datetimeFigureOut">
              <a:rPr lang="pt-BR" smtClean="0"/>
              <a:pPr/>
              <a:t>16/04/2013</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B944F40D-633E-4D3E-8C1E-7A627BA0B3FE}" type="slidenum">
              <a:rPr lang="pt-BR" smtClean="0"/>
              <a:pPr/>
              <a:t>‹nº›</a:t>
            </a:fld>
            <a:endParaRPr lang="pt-B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a:xfrm>
            <a:off x="457200" y="1600200"/>
            <a:ext cx="8229600" cy="4525963"/>
          </a:xfrm>
          <a:prstGeom prst="rect">
            <a:avLst/>
          </a:prstGeo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a:xfrm>
            <a:off x="457200" y="6356350"/>
            <a:ext cx="2133600" cy="365125"/>
          </a:xfrm>
          <a:prstGeom prst="rect">
            <a:avLst/>
          </a:prstGeom>
        </p:spPr>
        <p:txBody>
          <a:bodyPr/>
          <a:lstStyle/>
          <a:p>
            <a:fld id="{2E700DB3-DBF0-4086-B675-117E7A9610B8}" type="datetimeFigureOut">
              <a:rPr lang="pt-BR" smtClean="0"/>
              <a:pPr/>
              <a:t>16/04/2013</a:t>
            </a:fld>
            <a:endParaRPr lang="pt-BR"/>
          </a:p>
        </p:txBody>
      </p:sp>
      <p:sp>
        <p:nvSpPr>
          <p:cNvPr id="5" name="Espaço Reservado para Rodapé 4"/>
          <p:cNvSpPr>
            <a:spLocks noGrp="1"/>
          </p:cNvSpPr>
          <p:nvPr>
            <p:ph type="ftr" sz="quarter" idx="11"/>
          </p:nvPr>
        </p:nvSpPr>
        <p:spPr>
          <a:xfrm>
            <a:off x="3124200" y="6356350"/>
            <a:ext cx="2895600" cy="365125"/>
          </a:xfrm>
          <a:prstGeom prst="rect">
            <a:avLst/>
          </a:prstGeom>
        </p:spPr>
        <p:txBody>
          <a:bodyPr/>
          <a:lstStyle/>
          <a:p>
            <a:endParaRPr lang="pt-BR"/>
          </a:p>
        </p:txBody>
      </p:sp>
      <p:sp>
        <p:nvSpPr>
          <p:cNvPr id="6" name="Espaço Reservado para Número de Slide 5"/>
          <p:cNvSpPr>
            <a:spLocks noGrp="1"/>
          </p:cNvSpPr>
          <p:nvPr>
            <p:ph type="sldNum" sz="quarter" idx="12"/>
          </p:nvPr>
        </p:nvSpPr>
        <p:spPr>
          <a:xfrm>
            <a:off x="6553200" y="6356350"/>
            <a:ext cx="2133600" cy="365125"/>
          </a:xfrm>
          <a:prstGeom prst="rect">
            <a:avLst/>
          </a:prstGeom>
        </p:spPr>
        <p:txBody>
          <a:bodyPr/>
          <a:lstStyle/>
          <a:p>
            <a:fld id="{2119D8CF-8DEC-4D9F-84EE-ADF04DFF3391}" type="slidenum">
              <a:rPr lang="pt-BR" smtClean="0"/>
              <a:pPr/>
              <a:t>‹nº›</a:t>
            </a:fld>
            <a:endParaRPr lang="pt-B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p>
            <a:fld id="{21FBD8B8-40FD-4C10-8D89-589495176745}" type="datetimeFigureOut">
              <a:rPr lang="pt-BR" smtClean="0"/>
              <a:pPr/>
              <a:t>16/04/2013</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B944F40D-633E-4D3E-8C1E-7A627BA0B3FE}" type="slidenum">
              <a:rPr lang="pt-BR" smtClean="0"/>
              <a:pPr/>
              <a:t>‹nº›</a:t>
            </a:fld>
            <a:endParaRPr lang="pt-B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21FBD8B8-40FD-4C10-8D89-589495176745}" type="datetimeFigureOut">
              <a:rPr lang="pt-BR" smtClean="0"/>
              <a:pPr/>
              <a:t>16/04/2013</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B944F40D-633E-4D3E-8C1E-7A627BA0B3FE}" type="slidenum">
              <a:rPr lang="pt-BR" smtClean="0"/>
              <a:pPr/>
              <a:t>‹nº›</a:t>
            </a:fld>
            <a:endParaRPr lang="pt-B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21FBD8B8-40FD-4C10-8D89-589495176745}" type="datetimeFigureOut">
              <a:rPr lang="pt-BR" smtClean="0"/>
              <a:pPr/>
              <a:t>16/04/2013</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B944F40D-633E-4D3E-8C1E-7A627BA0B3FE}" type="slidenum">
              <a:rPr lang="pt-BR" smtClean="0"/>
              <a:pPr/>
              <a:t>‹nº›</a:t>
            </a:fld>
            <a:endParaRPr lang="pt-B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os estilos do texto mestre</a:t>
            </a:r>
          </a:p>
        </p:txBody>
      </p:sp>
      <p:sp>
        <p:nvSpPr>
          <p:cNvPr id="4" name="Espaço Reservado para Data 3"/>
          <p:cNvSpPr>
            <a:spLocks noGrp="1"/>
          </p:cNvSpPr>
          <p:nvPr>
            <p:ph type="dt" sz="half" idx="10"/>
          </p:nvPr>
        </p:nvSpPr>
        <p:spPr>
          <a:xfrm>
            <a:off x="457200" y="6356350"/>
            <a:ext cx="2133600" cy="365125"/>
          </a:xfrm>
          <a:prstGeom prst="rect">
            <a:avLst/>
          </a:prstGeom>
        </p:spPr>
        <p:txBody>
          <a:bodyPr/>
          <a:lstStyle/>
          <a:p>
            <a:fld id="{2E700DB3-DBF0-4086-B675-117E7A9610B8}" type="datetimeFigureOut">
              <a:rPr lang="pt-BR" smtClean="0"/>
              <a:pPr/>
              <a:t>16/04/2013</a:t>
            </a:fld>
            <a:endParaRPr lang="pt-BR"/>
          </a:p>
        </p:txBody>
      </p:sp>
      <p:sp>
        <p:nvSpPr>
          <p:cNvPr id="5" name="Espaço Reservado para Rodapé 4"/>
          <p:cNvSpPr>
            <a:spLocks noGrp="1"/>
          </p:cNvSpPr>
          <p:nvPr>
            <p:ph type="ftr" sz="quarter" idx="11"/>
          </p:nvPr>
        </p:nvSpPr>
        <p:spPr>
          <a:xfrm>
            <a:off x="3124200" y="6356350"/>
            <a:ext cx="2895600" cy="365125"/>
          </a:xfrm>
          <a:prstGeom prst="rect">
            <a:avLst/>
          </a:prstGeom>
        </p:spPr>
        <p:txBody>
          <a:bodyPr/>
          <a:lstStyle/>
          <a:p>
            <a:endParaRPr lang="pt-BR"/>
          </a:p>
        </p:txBody>
      </p:sp>
      <p:sp>
        <p:nvSpPr>
          <p:cNvPr id="6" name="Espaço Reservado para Número de Slide 5"/>
          <p:cNvSpPr>
            <a:spLocks noGrp="1"/>
          </p:cNvSpPr>
          <p:nvPr>
            <p:ph type="sldNum" sz="quarter" idx="12"/>
          </p:nvPr>
        </p:nvSpPr>
        <p:spPr>
          <a:xfrm>
            <a:off x="6553200" y="6356350"/>
            <a:ext cx="2133600" cy="365125"/>
          </a:xfrm>
          <a:prstGeom prst="rect">
            <a:avLst/>
          </a:prstGeom>
        </p:spPr>
        <p:txBody>
          <a:bodyPr/>
          <a:lstStyle/>
          <a:p>
            <a:fld id="{2119D8CF-8DEC-4D9F-84EE-ADF04DFF3391}" type="slidenum">
              <a:rPr lang="pt-BR" smtClean="0"/>
              <a:pPr/>
              <a:t>‹nº›</a:t>
            </a:fld>
            <a:endParaRPr lang="pt-B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a:xfrm>
            <a:off x="457200" y="6356350"/>
            <a:ext cx="2133600" cy="365125"/>
          </a:xfrm>
          <a:prstGeom prst="rect">
            <a:avLst/>
          </a:prstGeom>
        </p:spPr>
        <p:txBody>
          <a:bodyPr/>
          <a:lstStyle/>
          <a:p>
            <a:fld id="{2E700DB3-DBF0-4086-B675-117E7A9610B8}" type="datetimeFigureOut">
              <a:rPr lang="pt-BR" smtClean="0"/>
              <a:pPr/>
              <a:t>16/04/2013</a:t>
            </a:fld>
            <a:endParaRPr lang="pt-BR"/>
          </a:p>
        </p:txBody>
      </p:sp>
      <p:sp>
        <p:nvSpPr>
          <p:cNvPr id="6" name="Espaço Reservado para Rodapé 5"/>
          <p:cNvSpPr>
            <a:spLocks noGrp="1"/>
          </p:cNvSpPr>
          <p:nvPr>
            <p:ph type="ftr" sz="quarter" idx="11"/>
          </p:nvPr>
        </p:nvSpPr>
        <p:spPr>
          <a:xfrm>
            <a:off x="3124200" y="6356350"/>
            <a:ext cx="2895600" cy="365125"/>
          </a:xfrm>
          <a:prstGeom prst="rect">
            <a:avLst/>
          </a:prstGeom>
        </p:spPr>
        <p:txBody>
          <a:bodyPr/>
          <a:lstStyle/>
          <a:p>
            <a:endParaRPr lang="pt-BR"/>
          </a:p>
        </p:txBody>
      </p:sp>
      <p:sp>
        <p:nvSpPr>
          <p:cNvPr id="7" name="Espaço Reservado para Número de Slide 6"/>
          <p:cNvSpPr>
            <a:spLocks noGrp="1"/>
          </p:cNvSpPr>
          <p:nvPr>
            <p:ph type="sldNum" sz="quarter" idx="12"/>
          </p:nvPr>
        </p:nvSpPr>
        <p:spPr>
          <a:xfrm>
            <a:off x="6553200" y="6356350"/>
            <a:ext cx="2133600" cy="365125"/>
          </a:xfrm>
          <a:prstGeom prst="rect">
            <a:avLst/>
          </a:prstGeom>
        </p:spPr>
        <p:txBody>
          <a:bodyPr/>
          <a:lstStyle/>
          <a:p>
            <a:fld id="{2119D8CF-8DEC-4D9F-84EE-ADF04DFF3391}" type="slidenum">
              <a:rPr lang="pt-BR" smtClean="0"/>
              <a:pPr/>
              <a:t>‹nº›</a:t>
            </a:fld>
            <a:endParaRPr lang="pt-B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a:xfrm>
            <a:off x="457200" y="6356350"/>
            <a:ext cx="2133600" cy="365125"/>
          </a:xfrm>
          <a:prstGeom prst="rect">
            <a:avLst/>
          </a:prstGeom>
        </p:spPr>
        <p:txBody>
          <a:bodyPr/>
          <a:lstStyle/>
          <a:p>
            <a:fld id="{2E700DB3-DBF0-4086-B675-117E7A9610B8}" type="datetimeFigureOut">
              <a:rPr lang="pt-BR" smtClean="0"/>
              <a:pPr/>
              <a:t>16/04/2013</a:t>
            </a:fld>
            <a:endParaRPr lang="pt-BR"/>
          </a:p>
        </p:txBody>
      </p:sp>
      <p:sp>
        <p:nvSpPr>
          <p:cNvPr id="8" name="Espaço Reservado para Rodapé 7"/>
          <p:cNvSpPr>
            <a:spLocks noGrp="1"/>
          </p:cNvSpPr>
          <p:nvPr>
            <p:ph type="ftr" sz="quarter" idx="11"/>
          </p:nvPr>
        </p:nvSpPr>
        <p:spPr>
          <a:xfrm>
            <a:off x="3124200" y="6356350"/>
            <a:ext cx="2895600" cy="365125"/>
          </a:xfrm>
          <a:prstGeom prst="rect">
            <a:avLst/>
          </a:prstGeom>
        </p:spPr>
        <p:txBody>
          <a:bodyPr/>
          <a:lstStyle/>
          <a:p>
            <a:endParaRPr lang="pt-BR"/>
          </a:p>
        </p:txBody>
      </p:sp>
      <p:sp>
        <p:nvSpPr>
          <p:cNvPr id="9" name="Espaço Reservado para Número de Slide 8"/>
          <p:cNvSpPr>
            <a:spLocks noGrp="1"/>
          </p:cNvSpPr>
          <p:nvPr>
            <p:ph type="sldNum" sz="quarter" idx="12"/>
          </p:nvPr>
        </p:nvSpPr>
        <p:spPr>
          <a:xfrm>
            <a:off x="6553200" y="6356350"/>
            <a:ext cx="2133600" cy="365125"/>
          </a:xfrm>
          <a:prstGeom prst="rect">
            <a:avLst/>
          </a:prstGeom>
        </p:spPr>
        <p:txBody>
          <a:bodyPr/>
          <a:lstStyle/>
          <a:p>
            <a:fld id="{2119D8CF-8DEC-4D9F-84EE-ADF04DFF3391}" type="slidenum">
              <a:rPr lang="pt-BR" smtClean="0"/>
              <a:pPr/>
              <a:t>‹nº›</a:t>
            </a:fld>
            <a:endParaRPr lang="pt-B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pt-BR" smtClean="0"/>
              <a:t>Clique para editar o estilo do título mestre</a:t>
            </a:r>
            <a:endParaRPr lang="pt-BR"/>
          </a:p>
        </p:txBody>
      </p:sp>
      <p:sp>
        <p:nvSpPr>
          <p:cNvPr id="3" name="Espaço Reservado para Data 2"/>
          <p:cNvSpPr>
            <a:spLocks noGrp="1"/>
          </p:cNvSpPr>
          <p:nvPr>
            <p:ph type="dt" sz="half" idx="10"/>
          </p:nvPr>
        </p:nvSpPr>
        <p:spPr>
          <a:xfrm>
            <a:off x="457200" y="6356350"/>
            <a:ext cx="2133600" cy="365125"/>
          </a:xfrm>
          <a:prstGeom prst="rect">
            <a:avLst/>
          </a:prstGeom>
        </p:spPr>
        <p:txBody>
          <a:bodyPr/>
          <a:lstStyle/>
          <a:p>
            <a:fld id="{2E700DB3-DBF0-4086-B675-117E7A9610B8}" type="datetimeFigureOut">
              <a:rPr lang="pt-BR" smtClean="0"/>
              <a:pPr/>
              <a:t>16/04/2013</a:t>
            </a:fld>
            <a:endParaRPr lang="pt-BR"/>
          </a:p>
        </p:txBody>
      </p:sp>
      <p:sp>
        <p:nvSpPr>
          <p:cNvPr id="4" name="Espaço Reservado para Rodapé 3"/>
          <p:cNvSpPr>
            <a:spLocks noGrp="1"/>
          </p:cNvSpPr>
          <p:nvPr>
            <p:ph type="ftr" sz="quarter" idx="11"/>
          </p:nvPr>
        </p:nvSpPr>
        <p:spPr>
          <a:xfrm>
            <a:off x="3124200" y="6356350"/>
            <a:ext cx="2895600" cy="365125"/>
          </a:xfrm>
          <a:prstGeom prst="rect">
            <a:avLst/>
          </a:prstGeom>
        </p:spPr>
        <p:txBody>
          <a:bodyPr/>
          <a:lstStyle/>
          <a:p>
            <a:endParaRPr lang="pt-BR"/>
          </a:p>
        </p:txBody>
      </p:sp>
      <p:sp>
        <p:nvSpPr>
          <p:cNvPr id="5" name="Espaço Reservado para Número de Slide 4"/>
          <p:cNvSpPr>
            <a:spLocks noGrp="1"/>
          </p:cNvSpPr>
          <p:nvPr>
            <p:ph type="sldNum" sz="quarter" idx="12"/>
          </p:nvPr>
        </p:nvSpPr>
        <p:spPr>
          <a:xfrm>
            <a:off x="6553200" y="6356350"/>
            <a:ext cx="2133600" cy="365125"/>
          </a:xfrm>
          <a:prstGeom prst="rect">
            <a:avLst/>
          </a:prstGeom>
        </p:spPr>
        <p:txBody>
          <a:bodyPr/>
          <a:lstStyle/>
          <a:p>
            <a:fld id="{2119D8CF-8DEC-4D9F-84EE-ADF04DFF3391}" type="slidenum">
              <a:rPr lang="pt-BR" smtClean="0"/>
              <a:pPr/>
              <a:t>‹nº›</a:t>
            </a:fld>
            <a:endParaRPr lang="pt-B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a:xfrm>
            <a:off x="457200" y="6356350"/>
            <a:ext cx="2133600" cy="365125"/>
          </a:xfrm>
          <a:prstGeom prst="rect">
            <a:avLst/>
          </a:prstGeom>
        </p:spPr>
        <p:txBody>
          <a:bodyPr/>
          <a:lstStyle/>
          <a:p>
            <a:fld id="{2E700DB3-DBF0-4086-B675-117E7A9610B8}" type="datetimeFigureOut">
              <a:rPr lang="pt-BR" smtClean="0"/>
              <a:pPr/>
              <a:t>16/04/2013</a:t>
            </a:fld>
            <a:endParaRPr lang="pt-BR"/>
          </a:p>
        </p:txBody>
      </p:sp>
      <p:sp>
        <p:nvSpPr>
          <p:cNvPr id="3" name="Espaço Reservado para Rodapé 2"/>
          <p:cNvSpPr>
            <a:spLocks noGrp="1"/>
          </p:cNvSpPr>
          <p:nvPr>
            <p:ph type="ftr" sz="quarter" idx="11"/>
          </p:nvPr>
        </p:nvSpPr>
        <p:spPr>
          <a:xfrm>
            <a:off x="3124200" y="6356350"/>
            <a:ext cx="2895600" cy="365125"/>
          </a:xfrm>
          <a:prstGeom prst="rect">
            <a:avLst/>
          </a:prstGeom>
        </p:spPr>
        <p:txBody>
          <a:bodyPr/>
          <a:lstStyle/>
          <a:p>
            <a:endParaRPr lang="pt-BR"/>
          </a:p>
        </p:txBody>
      </p:sp>
      <p:sp>
        <p:nvSpPr>
          <p:cNvPr id="4" name="Espaço Reservado para Número de Slide 3"/>
          <p:cNvSpPr>
            <a:spLocks noGrp="1"/>
          </p:cNvSpPr>
          <p:nvPr>
            <p:ph type="sldNum" sz="quarter" idx="12"/>
          </p:nvPr>
        </p:nvSpPr>
        <p:spPr>
          <a:xfrm>
            <a:off x="6553200" y="6356350"/>
            <a:ext cx="2133600" cy="365125"/>
          </a:xfrm>
          <a:prstGeom prst="rect">
            <a:avLst/>
          </a:prstGeom>
        </p:spPr>
        <p:txBody>
          <a:bodyPr/>
          <a:lstStyle/>
          <a:p>
            <a:fld id="{2119D8CF-8DEC-4D9F-84EE-ADF04DFF3391}" type="slidenum">
              <a:rPr lang="pt-BR" smtClean="0"/>
              <a:pPr/>
              <a:t>‹nº›</a:t>
            </a:fld>
            <a:endParaRPr lang="pt-B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a:prstGeom prst="rect">
            <a:avLst/>
          </a:prstGeo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a:xfrm>
            <a:off x="457200" y="6356350"/>
            <a:ext cx="2133600" cy="365125"/>
          </a:xfrm>
          <a:prstGeom prst="rect">
            <a:avLst/>
          </a:prstGeom>
        </p:spPr>
        <p:txBody>
          <a:bodyPr/>
          <a:lstStyle/>
          <a:p>
            <a:fld id="{2E700DB3-DBF0-4086-B675-117E7A9610B8}" type="datetimeFigureOut">
              <a:rPr lang="pt-BR" smtClean="0"/>
              <a:pPr/>
              <a:t>16/04/2013</a:t>
            </a:fld>
            <a:endParaRPr lang="pt-BR"/>
          </a:p>
        </p:txBody>
      </p:sp>
      <p:sp>
        <p:nvSpPr>
          <p:cNvPr id="6" name="Espaço Reservado para Rodapé 5"/>
          <p:cNvSpPr>
            <a:spLocks noGrp="1"/>
          </p:cNvSpPr>
          <p:nvPr>
            <p:ph type="ftr" sz="quarter" idx="11"/>
          </p:nvPr>
        </p:nvSpPr>
        <p:spPr>
          <a:xfrm>
            <a:off x="3124200" y="6356350"/>
            <a:ext cx="2895600" cy="365125"/>
          </a:xfrm>
          <a:prstGeom prst="rect">
            <a:avLst/>
          </a:prstGeom>
        </p:spPr>
        <p:txBody>
          <a:bodyPr/>
          <a:lstStyle/>
          <a:p>
            <a:endParaRPr lang="pt-BR"/>
          </a:p>
        </p:txBody>
      </p:sp>
      <p:sp>
        <p:nvSpPr>
          <p:cNvPr id="7" name="Espaço Reservado para Número de Slide 6"/>
          <p:cNvSpPr>
            <a:spLocks noGrp="1"/>
          </p:cNvSpPr>
          <p:nvPr>
            <p:ph type="sldNum" sz="quarter" idx="12"/>
          </p:nvPr>
        </p:nvSpPr>
        <p:spPr>
          <a:xfrm>
            <a:off x="6553200" y="6356350"/>
            <a:ext cx="2133600" cy="365125"/>
          </a:xfrm>
          <a:prstGeom prst="rect">
            <a:avLst/>
          </a:prstGeom>
        </p:spPr>
        <p:txBody>
          <a:bodyPr/>
          <a:lstStyle/>
          <a:p>
            <a:fld id="{2119D8CF-8DEC-4D9F-84EE-ADF04DFF3391}" type="slidenum">
              <a:rPr lang="pt-BR" smtClean="0"/>
              <a:pPr/>
              <a:t>‹nº›</a:t>
            </a:fld>
            <a:endParaRPr lang="pt-B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a:prstGeom prst="rect">
            <a:avLst/>
          </a:prstGeo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a:xfrm>
            <a:off x="457200" y="6356350"/>
            <a:ext cx="2133600" cy="365125"/>
          </a:xfrm>
          <a:prstGeom prst="rect">
            <a:avLst/>
          </a:prstGeom>
        </p:spPr>
        <p:txBody>
          <a:bodyPr/>
          <a:lstStyle/>
          <a:p>
            <a:fld id="{2E700DB3-DBF0-4086-B675-117E7A9610B8}" type="datetimeFigureOut">
              <a:rPr lang="pt-BR" smtClean="0"/>
              <a:pPr/>
              <a:t>16/04/2013</a:t>
            </a:fld>
            <a:endParaRPr lang="pt-BR"/>
          </a:p>
        </p:txBody>
      </p:sp>
      <p:sp>
        <p:nvSpPr>
          <p:cNvPr id="6" name="Espaço Reservado para Rodapé 5"/>
          <p:cNvSpPr>
            <a:spLocks noGrp="1"/>
          </p:cNvSpPr>
          <p:nvPr>
            <p:ph type="ftr" sz="quarter" idx="11"/>
          </p:nvPr>
        </p:nvSpPr>
        <p:spPr>
          <a:xfrm>
            <a:off x="3124200" y="6356350"/>
            <a:ext cx="2895600" cy="365125"/>
          </a:xfrm>
          <a:prstGeom prst="rect">
            <a:avLst/>
          </a:prstGeom>
        </p:spPr>
        <p:txBody>
          <a:bodyPr/>
          <a:lstStyle/>
          <a:p>
            <a:endParaRPr lang="pt-BR"/>
          </a:p>
        </p:txBody>
      </p:sp>
      <p:sp>
        <p:nvSpPr>
          <p:cNvPr id="7" name="Espaço Reservado para Número de Slide 6"/>
          <p:cNvSpPr>
            <a:spLocks noGrp="1"/>
          </p:cNvSpPr>
          <p:nvPr>
            <p:ph type="sldNum" sz="quarter" idx="12"/>
          </p:nvPr>
        </p:nvSpPr>
        <p:spPr>
          <a:xfrm>
            <a:off x="6553200" y="6356350"/>
            <a:ext cx="2133600" cy="365125"/>
          </a:xfrm>
          <a:prstGeom prst="rect">
            <a:avLst/>
          </a:prstGeom>
        </p:spPr>
        <p:txBody>
          <a:bodyPr/>
          <a:lstStyle/>
          <a:p>
            <a:fld id="{2119D8CF-8DEC-4D9F-84EE-ADF04DFF3391}" type="slidenum">
              <a:rPr lang="pt-BR" smtClean="0"/>
              <a:pPr/>
              <a:t>‹nº›</a:t>
            </a:fld>
            <a:endParaRPr lang="pt-B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Imagem 6" descr="modeloslide1.jpg.jpg"/>
          <p:cNvPicPr>
            <a:picLocks noChangeAspect="1"/>
          </p:cNvPicPr>
          <p:nvPr userDrawn="1"/>
        </p:nvPicPr>
        <p:blipFill>
          <a:blip r:embed="rId13" cstate="print"/>
          <a:stretch>
            <a:fillRect/>
          </a:stretch>
        </p:blipFill>
        <p:spPr>
          <a:xfrm>
            <a:off x="0" y="0"/>
            <a:ext cx="9144000"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FBD8B8-40FD-4C10-8D89-589495176745}" type="datetimeFigureOut">
              <a:rPr lang="pt-BR" smtClean="0"/>
              <a:pPr/>
              <a:t>16/04/2013</a:t>
            </a:fld>
            <a:endParaRPr lang="pt-B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44F40D-633E-4D3E-8C1E-7A627BA0B3FE}" type="slidenum">
              <a:rPr lang="pt-BR" smtClean="0"/>
              <a:pPr/>
              <a:t>‹nº›</a:t>
            </a:fld>
            <a:endParaRPr lang="pt-B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ideo" Target="file:///E:\AMAZONAS\Turismo%20Manaus%20-%20Pontos%20Tur&#237;sticos%20de%20Manaus.mp4"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http://www.google.com.br/url?sa=i&amp;rct=j&amp;q=&amp;esrc=s&amp;frm=1&amp;source=images&amp;cd=&amp;cad=rja&amp;docid=rcIlWDnFwINw3M&amp;tbnid=BTPXuZNUu1r7hM:&amp;ved=&amp;url=http://blogcoisasnossas.blogspot.com/2010/12/herbert-jose-de-sousa-betinho.html&amp;ei=MuZkUabUOqux0QGqo4DYBA&amp;bvm=bv.44990110,d.dmQ&amp;psig=AFQjCNF1AWmhCs1ZwcXhYQumqHcl4H60DA&amp;ust=1365653427370293"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mailto:giovana1_oliveira@hotmail.com" TargetMode="External"/><Relationship Id="rId2" Type="http://schemas.openxmlformats.org/officeDocument/2006/relationships/hyperlink" Target="mailto:esther.manaus@gmail.com"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179512" y="1412776"/>
            <a:ext cx="7920880" cy="4247317"/>
          </a:xfrm>
          <a:prstGeom prst="rect">
            <a:avLst/>
          </a:prstGeom>
          <a:noFill/>
        </p:spPr>
        <p:txBody>
          <a:bodyPr wrap="square" rtlCol="0">
            <a:spAutoFit/>
          </a:bodyPr>
          <a:lstStyle/>
          <a:p>
            <a:pPr algn="ctr">
              <a:lnSpc>
                <a:spcPct val="150000"/>
              </a:lnSpc>
            </a:pPr>
            <a:r>
              <a:rPr lang="pt-BR" sz="2000" b="1" dirty="0" smtClean="0">
                <a:solidFill>
                  <a:schemeClr val="bg1"/>
                </a:solidFill>
                <a:latin typeface="Arial" pitchFamily="34" charset="0"/>
                <a:cs typeface="Arial" pitchFamily="34" charset="0"/>
              </a:rPr>
              <a:t>PREFEITURA MUNICIPAL DE MANAUS</a:t>
            </a:r>
          </a:p>
          <a:p>
            <a:pPr algn="ctr">
              <a:lnSpc>
                <a:spcPct val="150000"/>
              </a:lnSpc>
            </a:pPr>
            <a:endParaRPr lang="pt-BR" sz="2000" b="1" dirty="0" smtClean="0">
              <a:solidFill>
                <a:schemeClr val="bg1"/>
              </a:solidFill>
              <a:latin typeface="Arial" pitchFamily="34" charset="0"/>
              <a:cs typeface="Arial" pitchFamily="34" charset="0"/>
            </a:endParaRPr>
          </a:p>
          <a:p>
            <a:pPr algn="ctr">
              <a:lnSpc>
                <a:spcPct val="150000"/>
              </a:lnSpc>
            </a:pPr>
            <a:r>
              <a:rPr lang="pt-BR" sz="2000" b="1" dirty="0" smtClean="0">
                <a:solidFill>
                  <a:schemeClr val="bg1"/>
                </a:solidFill>
                <a:latin typeface="Arial" pitchFamily="34" charset="0"/>
                <a:cs typeface="Arial" pitchFamily="34" charset="0"/>
              </a:rPr>
              <a:t>SECRETARIA MUNICIPAL DE EDUCAÇÃO/SEMED</a:t>
            </a:r>
          </a:p>
          <a:p>
            <a:pPr algn="ctr">
              <a:lnSpc>
                <a:spcPct val="150000"/>
              </a:lnSpc>
            </a:pPr>
            <a:endParaRPr lang="pt-BR" sz="2000" b="1" dirty="0" smtClean="0">
              <a:solidFill>
                <a:schemeClr val="bg1"/>
              </a:solidFill>
              <a:latin typeface="Arial" pitchFamily="34" charset="0"/>
              <a:cs typeface="Arial" pitchFamily="34" charset="0"/>
            </a:endParaRPr>
          </a:p>
          <a:p>
            <a:pPr algn="ctr">
              <a:lnSpc>
                <a:spcPct val="150000"/>
              </a:lnSpc>
            </a:pPr>
            <a:r>
              <a:rPr lang="pt-BR" sz="2000" b="1" dirty="0" smtClean="0">
                <a:solidFill>
                  <a:schemeClr val="bg1"/>
                </a:solidFill>
                <a:latin typeface="Arial" pitchFamily="34" charset="0"/>
                <a:cs typeface="Arial" pitchFamily="34" charset="0"/>
              </a:rPr>
              <a:t>DEPARTAMENTO DE GESTÃO EDUCACIONAL/DEGE</a:t>
            </a:r>
          </a:p>
          <a:p>
            <a:pPr algn="ctr">
              <a:lnSpc>
                <a:spcPct val="150000"/>
              </a:lnSpc>
            </a:pPr>
            <a:endParaRPr lang="pt-BR" sz="2000" b="1" dirty="0" smtClean="0">
              <a:solidFill>
                <a:schemeClr val="bg1"/>
              </a:solidFill>
              <a:latin typeface="Arial" pitchFamily="34" charset="0"/>
              <a:cs typeface="Arial" pitchFamily="34" charset="0"/>
            </a:endParaRPr>
          </a:p>
          <a:p>
            <a:pPr algn="ctr">
              <a:lnSpc>
                <a:spcPct val="150000"/>
              </a:lnSpc>
            </a:pPr>
            <a:r>
              <a:rPr lang="pt-BR" sz="2000" b="1" dirty="0" smtClean="0">
                <a:solidFill>
                  <a:schemeClr val="bg1"/>
                </a:solidFill>
                <a:latin typeface="Arial" pitchFamily="34" charset="0"/>
                <a:cs typeface="Arial" pitchFamily="34" charset="0"/>
              </a:rPr>
              <a:t>DIVISÃO DE ENSINO FUNDAMENTAL/DEF</a:t>
            </a:r>
          </a:p>
          <a:p>
            <a:pPr algn="ctr">
              <a:lnSpc>
                <a:spcPct val="150000"/>
              </a:lnSpc>
            </a:pPr>
            <a:endParaRPr lang="pt-BR" sz="2000" b="1" dirty="0" smtClean="0">
              <a:solidFill>
                <a:schemeClr val="bg1"/>
              </a:solidFill>
              <a:latin typeface="Arial" pitchFamily="34" charset="0"/>
              <a:cs typeface="Arial" pitchFamily="34" charset="0"/>
            </a:endParaRPr>
          </a:p>
          <a:p>
            <a:pPr algn="ctr">
              <a:lnSpc>
                <a:spcPct val="150000"/>
              </a:lnSpc>
            </a:pPr>
            <a:r>
              <a:rPr lang="pt-BR" sz="2000" b="1" dirty="0" smtClean="0">
                <a:solidFill>
                  <a:schemeClr val="bg1"/>
                </a:solidFill>
                <a:latin typeface="Arial" pitchFamily="34" charset="0"/>
                <a:cs typeface="Arial" pitchFamily="34" charset="0"/>
              </a:rPr>
              <a:t>PROGRAMA MUNICIPAL DE EDUCAÇÃO FISCAL/PMEF</a:t>
            </a:r>
            <a:endParaRPr lang="pt-BR" sz="2000" b="1"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ARQUIVO EDUCAÇÃO FISCAL\EFISCAL_2012\Educação Fiscal 2012\FOTOS\Fotos 2012\Febrafite\Febrafite IV\Formação 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196752"/>
            <a:ext cx="8784976" cy="5472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54886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052736"/>
            <a:ext cx="9144000" cy="648072"/>
          </a:xfrm>
        </p:spPr>
        <p:txBody>
          <a:bodyPr/>
          <a:lstStyle/>
          <a:p>
            <a:r>
              <a:rPr lang="pt-BR" sz="2800" b="1" dirty="0" smtClean="0">
                <a:solidFill>
                  <a:schemeClr val="bg1"/>
                </a:solidFill>
                <a:latin typeface="Arial" pitchFamily="34" charset="0"/>
                <a:cs typeface="Arial" pitchFamily="34" charset="0"/>
              </a:rPr>
              <a:t>EIXO DE FORMAÇÃO CONTINUADA EAD</a:t>
            </a:r>
            <a:endParaRPr lang="pt-BR" sz="2800" b="1" dirty="0">
              <a:solidFill>
                <a:schemeClr val="bg1"/>
              </a:solidFill>
              <a:latin typeface="Arial" pitchFamily="34" charset="0"/>
              <a:cs typeface="Arial" pitchFamily="34" charset="0"/>
            </a:endParaRPr>
          </a:p>
        </p:txBody>
      </p:sp>
      <p:pic>
        <p:nvPicPr>
          <p:cNvPr id="5" name="Picture 2" descr="F:\ARQUIVO EDUCAÇÃO FISCAL\EFISCAL_2012\Educação Fiscal 2012\FOTOS\FOTOS ED. FISCAL 2012 notebook Marlyomar\08.2012\29.08 IV Encontro Mun.ed.Fiscal\IMG_025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556792"/>
            <a:ext cx="8784976" cy="52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38621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Fotos codef\IMG0086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196753"/>
            <a:ext cx="8784976" cy="547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ARQUIVO EDUCAÇÃO FISCAL\EFISCAL_2012\Educação Fiscal 2012\FOTOS\FOTOS ED. FISCAL 2012 notebook Marlyomar\04.2012\Aula presencial TCE\Aula presencial TC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124744"/>
            <a:ext cx="8784976" cy="551723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ARQUIVO EDUCAÇÃO FISCAL\EFISCAL_2012\Educação Fiscal 2012\FOTOS\FOTOS ED. FISCAL 2012 notebook Marlyomar\08.2012\29.08 IV Encontro Mun.ed.Fiscal\IMG_033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196752"/>
            <a:ext cx="8820472" cy="547260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052736"/>
            <a:ext cx="9144000" cy="648072"/>
          </a:xfrm>
        </p:spPr>
        <p:txBody>
          <a:bodyPr/>
          <a:lstStyle/>
          <a:p>
            <a:r>
              <a:rPr lang="pt-BR" sz="2800" b="1" dirty="0" smtClean="0">
                <a:solidFill>
                  <a:schemeClr val="bg1"/>
                </a:solidFill>
                <a:latin typeface="Arial" pitchFamily="34" charset="0"/>
                <a:cs typeface="Arial" pitchFamily="34" charset="0"/>
              </a:rPr>
              <a:t>EIXO DE PROJETOS PEDAGÓGICOS</a:t>
            </a:r>
            <a:endParaRPr lang="pt-BR" sz="2800" b="1" dirty="0">
              <a:solidFill>
                <a:schemeClr val="bg1"/>
              </a:solidFill>
              <a:latin typeface="Arial" pitchFamily="34" charset="0"/>
              <a:cs typeface="Arial" pitchFamily="34" charset="0"/>
            </a:endParaRPr>
          </a:p>
        </p:txBody>
      </p:sp>
      <p:pic>
        <p:nvPicPr>
          <p:cNvPr id="4" name="Picture 2" descr="F:\ARQUIVO EDUCAÇÃO FISCAL\EFISCAL_2012\Educação Fiscal 2012\FOTOS\Fotos 2012\Febrafite\Febrafite V\Olavo bilac 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556792"/>
            <a:ext cx="8784976" cy="5184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38621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Educação Fiscal  CPU SEMED\Educação Fiscal 20111\FOTOS 2011\SOFINHA\100620111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196752"/>
            <a:ext cx="8784976" cy="5472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Educação Fiscal  CPU SEMED\Educação Fiscal 20111\FOTOS 2011\SOFINHA\P102048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520" y="1124744"/>
            <a:ext cx="8927976" cy="5661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Educação Fiscal  CPU SEMED\Educação Fiscal 20111\FOTOS 2011\SOFINHA\P102043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196752"/>
            <a:ext cx="8784976" cy="5544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179512" y="1556792"/>
            <a:ext cx="8229600" cy="460851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50000"/>
              </a:lnSpc>
            </a:pPr>
            <a:r>
              <a:rPr lang="pt-BR" sz="2800" dirty="0" smtClean="0">
                <a:solidFill>
                  <a:schemeClr val="bg1"/>
                </a:solidFill>
                <a:latin typeface="Arial" pitchFamily="34" charset="0"/>
                <a:cs typeface="Arial" pitchFamily="34" charset="0"/>
              </a:rPr>
              <a:t>As 252 escolas da rede municipal de ensino possuem projetos pedagógicos focados nos subtemas da educação fiscal: combate à corrupção, combate à pirataria, direitos e deveres, preservação do patrimônio público,cidadania,</a:t>
            </a:r>
          </a:p>
          <a:p>
            <a:pPr>
              <a:lnSpc>
                <a:spcPct val="150000"/>
              </a:lnSpc>
            </a:pPr>
            <a:r>
              <a:rPr lang="pt-BR" sz="2800" dirty="0">
                <a:solidFill>
                  <a:schemeClr val="bg1"/>
                </a:solidFill>
                <a:latin typeface="Arial" pitchFamily="34" charset="0"/>
                <a:cs typeface="Arial" pitchFamily="34" charset="0"/>
              </a:rPr>
              <a:t>q</a:t>
            </a:r>
            <a:r>
              <a:rPr lang="pt-BR" sz="2800" dirty="0" smtClean="0">
                <a:solidFill>
                  <a:schemeClr val="bg1"/>
                </a:solidFill>
                <a:latin typeface="Arial" pitchFamily="34" charset="0"/>
                <a:cs typeface="Arial" pitchFamily="34" charset="0"/>
              </a:rPr>
              <a:t>ualidade da merenda escolar</a:t>
            </a:r>
          </a:p>
          <a:p>
            <a:pPr>
              <a:lnSpc>
                <a:spcPct val="150000"/>
              </a:lnSpc>
            </a:pPr>
            <a:r>
              <a:rPr lang="pt-BR" sz="2800" dirty="0" smtClean="0">
                <a:solidFill>
                  <a:schemeClr val="bg1"/>
                </a:solidFill>
                <a:latin typeface="Arial" pitchFamily="34" charset="0"/>
                <a:cs typeface="Arial" pitchFamily="34" charset="0"/>
              </a:rPr>
              <a:t> e controle social do gasto público;</a:t>
            </a:r>
            <a:endParaRPr lang="pt-BR" sz="28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5029876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4427984" y="936104"/>
            <a:ext cx="4608512" cy="5805264"/>
          </a:xfrm>
        </p:spPr>
        <p:txBody>
          <a:bodyPr/>
          <a:lstStyle/>
          <a:p>
            <a:pPr marL="0" indent="0" algn="ctr">
              <a:lnSpc>
                <a:spcPct val="150000"/>
              </a:lnSpc>
              <a:buNone/>
            </a:pPr>
            <a:endParaRPr lang="pt-BR" sz="2400" dirty="0" smtClean="0">
              <a:solidFill>
                <a:schemeClr val="bg1"/>
              </a:solidFill>
              <a:latin typeface="Arial" pitchFamily="34" charset="0"/>
              <a:cs typeface="Arial" pitchFamily="34" charset="0"/>
            </a:endParaRPr>
          </a:p>
          <a:p>
            <a:pPr marL="0" indent="0" algn="ctr">
              <a:lnSpc>
                <a:spcPct val="150000"/>
              </a:lnSpc>
              <a:buNone/>
            </a:pPr>
            <a:r>
              <a:rPr lang="pt-BR" sz="2400" dirty="0" smtClean="0">
                <a:solidFill>
                  <a:schemeClr val="bg1"/>
                </a:solidFill>
                <a:latin typeface="Arial" pitchFamily="34" charset="0"/>
                <a:cs typeface="Arial" pitchFamily="34" charset="0"/>
              </a:rPr>
              <a:t>CURSO </a:t>
            </a:r>
            <a:r>
              <a:rPr lang="pt-BR" sz="2400" dirty="0" smtClean="0">
                <a:solidFill>
                  <a:schemeClr val="bg1"/>
                </a:solidFill>
                <a:latin typeface="Arial" pitchFamily="34" charset="0"/>
                <a:cs typeface="Arial" pitchFamily="34" charset="0"/>
              </a:rPr>
              <a:t>DISSEMINADORES DE EDUCAÇÃO </a:t>
            </a:r>
            <a:r>
              <a:rPr lang="pt-BR" sz="2400" dirty="0" smtClean="0">
                <a:solidFill>
                  <a:schemeClr val="bg1"/>
                </a:solidFill>
                <a:latin typeface="Arial" pitchFamily="34" charset="0"/>
                <a:cs typeface="Arial" pitchFamily="34" charset="0"/>
              </a:rPr>
              <a:t>FISCAL  </a:t>
            </a:r>
            <a:r>
              <a:rPr lang="pt-BR" sz="2400" dirty="0" smtClean="0">
                <a:solidFill>
                  <a:schemeClr val="bg1"/>
                </a:solidFill>
                <a:latin typeface="Arial" pitchFamily="34" charset="0"/>
                <a:cs typeface="Arial" pitchFamily="34" charset="0"/>
              </a:rPr>
              <a:t>COMO INSTRUMENTO PARA </a:t>
            </a:r>
            <a:r>
              <a:rPr lang="pt-BR" sz="2400" dirty="0" smtClean="0">
                <a:solidFill>
                  <a:schemeClr val="bg1"/>
                </a:solidFill>
                <a:latin typeface="Arial" pitchFamily="34" charset="0"/>
                <a:cs typeface="Arial" pitchFamily="34" charset="0"/>
              </a:rPr>
              <a:t> </a:t>
            </a:r>
            <a:r>
              <a:rPr lang="pt-BR" sz="2400" dirty="0" smtClean="0">
                <a:solidFill>
                  <a:schemeClr val="bg1"/>
                </a:solidFill>
                <a:latin typeface="Arial" pitchFamily="34" charset="0"/>
                <a:cs typeface="Arial" pitchFamily="34" charset="0"/>
              </a:rPr>
              <a:t>FORMAÇÃO DE </a:t>
            </a:r>
            <a:r>
              <a:rPr lang="pt-BR" sz="2400" dirty="0" smtClean="0">
                <a:solidFill>
                  <a:schemeClr val="bg1"/>
                </a:solidFill>
                <a:latin typeface="Arial" pitchFamily="34" charset="0"/>
                <a:cs typeface="Arial" pitchFamily="34" charset="0"/>
              </a:rPr>
              <a:t>EDUCADORES INDÍGENAS </a:t>
            </a:r>
            <a:r>
              <a:rPr lang="pt-BR" sz="2400" dirty="0" smtClean="0">
                <a:solidFill>
                  <a:schemeClr val="bg1"/>
                </a:solidFill>
                <a:latin typeface="Arial" pitchFamily="34" charset="0"/>
                <a:cs typeface="Arial" pitchFamily="34" charset="0"/>
              </a:rPr>
              <a:t>DA </a:t>
            </a:r>
          </a:p>
          <a:p>
            <a:pPr marL="0" indent="0" algn="ctr">
              <a:lnSpc>
                <a:spcPct val="150000"/>
              </a:lnSpc>
              <a:buNone/>
            </a:pPr>
            <a:r>
              <a:rPr lang="pt-BR" sz="2400" dirty="0" smtClean="0">
                <a:solidFill>
                  <a:schemeClr val="bg1"/>
                </a:solidFill>
                <a:latin typeface="Arial" pitchFamily="34" charset="0"/>
                <a:cs typeface="Arial" pitchFamily="34" charset="0"/>
              </a:rPr>
              <a:t>REDE MUNICIPAL DE </a:t>
            </a:r>
            <a:endParaRPr lang="pt-BR" sz="2400" dirty="0" smtClean="0">
              <a:solidFill>
                <a:schemeClr val="bg1"/>
              </a:solidFill>
              <a:latin typeface="Arial" pitchFamily="34" charset="0"/>
              <a:cs typeface="Arial" pitchFamily="34" charset="0"/>
            </a:endParaRPr>
          </a:p>
          <a:p>
            <a:pPr marL="0" indent="0" algn="ctr">
              <a:lnSpc>
                <a:spcPct val="150000"/>
              </a:lnSpc>
              <a:buNone/>
            </a:pPr>
            <a:r>
              <a:rPr lang="pt-BR" sz="2400" dirty="0" smtClean="0">
                <a:solidFill>
                  <a:schemeClr val="bg1"/>
                </a:solidFill>
                <a:latin typeface="Arial" pitchFamily="34" charset="0"/>
                <a:cs typeface="Arial" pitchFamily="34" charset="0"/>
              </a:rPr>
              <a:t>ENSINO  DE </a:t>
            </a:r>
            <a:r>
              <a:rPr lang="pt-BR" sz="2400" dirty="0" smtClean="0">
                <a:solidFill>
                  <a:schemeClr val="bg1"/>
                </a:solidFill>
                <a:latin typeface="Arial" pitchFamily="34" charset="0"/>
                <a:cs typeface="Arial" pitchFamily="34" charset="0"/>
              </a:rPr>
              <a:t>MANAUS</a:t>
            </a:r>
          </a:p>
          <a:p>
            <a:pPr marL="0" indent="0" algn="ctr">
              <a:lnSpc>
                <a:spcPct val="150000"/>
              </a:lnSpc>
              <a:buNone/>
            </a:pPr>
            <a:endParaRPr lang="pt-BR" sz="2400" dirty="0">
              <a:solidFill>
                <a:schemeClr val="bg1"/>
              </a:solidFill>
              <a:latin typeface="Arial" pitchFamily="34" charset="0"/>
              <a:cs typeface="Arial" pitchFamily="34" charset="0"/>
            </a:endParaRPr>
          </a:p>
        </p:txBody>
      </p:sp>
      <p:pic>
        <p:nvPicPr>
          <p:cNvPr id="4" name="Picture 2" descr="E:\camisa educação fiscal\camisa educação fisca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3" y="1196752"/>
            <a:ext cx="4392488" cy="5112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852103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23528" y="1196752"/>
            <a:ext cx="8229600" cy="2664296"/>
          </a:xfrm>
        </p:spPr>
        <p:txBody>
          <a:bodyPr/>
          <a:lstStyle/>
          <a:p>
            <a:pPr>
              <a:lnSpc>
                <a:spcPct val="150000"/>
              </a:lnSpc>
            </a:pPr>
            <a:r>
              <a:rPr lang="pt-BR" sz="3200" dirty="0" smtClean="0">
                <a:solidFill>
                  <a:schemeClr val="bg1"/>
                </a:solidFill>
                <a:latin typeface="Arial" pitchFamily="34" charset="0"/>
                <a:cs typeface="Arial" pitchFamily="34" charset="0"/>
              </a:rPr>
              <a:t>DISSEMINAR CIDADANIA  FISCAL NOS CENTROS CULTURAIS INDÍGENAS DA REDE MUNICIPAL DE ENSINO</a:t>
            </a:r>
            <a:endParaRPr lang="pt-BR" sz="3200" dirty="0">
              <a:solidFill>
                <a:schemeClr val="bg1"/>
              </a:solidFill>
              <a:latin typeface="Arial" pitchFamily="34" charset="0"/>
              <a:cs typeface="Arial" pitchFamily="34" charset="0"/>
            </a:endParaRPr>
          </a:p>
        </p:txBody>
      </p:sp>
      <p:pic>
        <p:nvPicPr>
          <p:cNvPr id="3074" name="Picture 2" descr="C:\Users\m050755\Desktop\Tikun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45024"/>
            <a:ext cx="9144000" cy="32129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35496" y="1268761"/>
            <a:ext cx="8784976" cy="2016223"/>
          </a:xfrm>
        </p:spPr>
        <p:txBody>
          <a:bodyPr/>
          <a:lstStyle/>
          <a:p>
            <a:pPr algn="just">
              <a:lnSpc>
                <a:spcPct val="150000"/>
              </a:lnSpc>
              <a:buNone/>
            </a:pPr>
            <a:r>
              <a:rPr lang="pt-BR" sz="2400" dirty="0" smtClean="0">
                <a:solidFill>
                  <a:schemeClr val="bg1"/>
                </a:solidFill>
                <a:latin typeface="Arial" pitchFamily="34" charset="0"/>
                <a:cs typeface="Arial" pitchFamily="34" charset="0"/>
              </a:rPr>
              <a:t>    Em janeiro de 2005 foi legalmente constituído o Núcleo de Educação Escolar Indígena (NEEI) na Secretaria Municipal de Educação/SEMED;</a:t>
            </a:r>
          </a:p>
          <a:p>
            <a:endParaRPr lang="pt-BR" dirty="0" smtClean="0"/>
          </a:p>
          <a:p>
            <a:endParaRPr lang="pt-BR" dirty="0"/>
          </a:p>
        </p:txBody>
      </p:sp>
      <p:sp>
        <p:nvSpPr>
          <p:cNvPr id="4" name="Espaço Reservado para Conteúdo 2"/>
          <p:cNvSpPr txBox="1">
            <a:spLocks/>
          </p:cNvSpPr>
          <p:nvPr/>
        </p:nvSpPr>
        <p:spPr>
          <a:xfrm>
            <a:off x="35496" y="3284984"/>
            <a:ext cx="7560840" cy="3240360"/>
          </a:xfrm>
          <a:prstGeom prst="rect">
            <a:avLst/>
          </a:prstGeom>
        </p:spPr>
        <p:txBody>
          <a:bodyPr/>
          <a:lstStyle/>
          <a:p>
            <a:pPr marL="342900" indent="-342900" algn="just">
              <a:lnSpc>
                <a:spcPct val="150000"/>
              </a:lnSpc>
              <a:spcBef>
                <a:spcPct val="20000"/>
              </a:spcBef>
            </a:pPr>
            <a:r>
              <a:rPr kumimoji="0" lang="pt-BR" sz="2400" b="0" i="0" u="none" strike="noStrike" kern="1200" cap="none" spc="0" normalizeH="0" baseline="0" noProof="0" dirty="0" smtClean="0">
                <a:ln>
                  <a:noFill/>
                </a:ln>
                <a:solidFill>
                  <a:schemeClr val="bg1"/>
                </a:solidFill>
                <a:effectLst/>
                <a:uLnTx/>
                <a:uFillTx/>
                <a:latin typeface="Arial" pitchFamily="34" charset="0"/>
                <a:ea typeface="+mn-ea"/>
                <a:cs typeface="Arial" pitchFamily="34" charset="0"/>
              </a:rPr>
              <a:t>    O Decreto </a:t>
            </a:r>
            <a:r>
              <a:rPr lang="pt-BR" sz="2400" b="1" dirty="0" smtClean="0">
                <a:solidFill>
                  <a:schemeClr val="bg1"/>
                </a:solidFill>
                <a:latin typeface="Arial" pitchFamily="34" charset="0"/>
                <a:cs typeface="Arial" pitchFamily="34" charset="0"/>
              </a:rPr>
              <a:t> </a:t>
            </a:r>
            <a:r>
              <a:rPr lang="pt-BR" sz="2400" dirty="0" smtClean="0">
                <a:solidFill>
                  <a:schemeClr val="bg1"/>
                </a:solidFill>
                <a:latin typeface="Arial" pitchFamily="34" charset="0"/>
                <a:cs typeface="Arial" pitchFamily="34" charset="0"/>
              </a:rPr>
              <a:t>Nº 1.394 de 29 de Novembro de 2011, legitima a criação e o  funcionamento de escolas indígenas e o reconhecimento da categoria de professores indígenas no Sistema de Ensino Municipal.</a:t>
            </a:r>
            <a:endParaRPr kumimoji="0" lang="pt-BR" sz="2400" b="0" i="0" u="none" strike="noStrike" kern="1200" cap="none" spc="0" normalizeH="0" baseline="0" noProof="0" dirty="0" smtClean="0">
              <a:ln>
                <a:noFill/>
              </a:ln>
              <a:solidFill>
                <a:schemeClr val="bg1"/>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pt-BR"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pt-BR" sz="32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38702563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ço Reservado para Conteúdo 3"/>
          <p:cNvGraphicFramePr>
            <a:graphicFrameLocks noGrp="1"/>
          </p:cNvGraphicFramePr>
          <p:nvPr>
            <p:ph idx="1"/>
            <p:extLst>
              <p:ext uri="{D42A27DB-BD31-4B8C-83A1-F6EECF244321}">
                <p14:modId xmlns:p14="http://schemas.microsoft.com/office/powerpoint/2010/main" val="4268618380"/>
              </p:ext>
            </p:extLst>
          </p:nvPr>
        </p:nvGraphicFramePr>
        <p:xfrm>
          <a:off x="179512" y="1052736"/>
          <a:ext cx="7920880" cy="554461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3889206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E:\ED FISCAL\pelestras\1365018926683.jpg"/>
          <p:cNvPicPr>
            <a:picLocks noChangeAspect="1" noChangeArrowheads="1"/>
          </p:cNvPicPr>
          <p:nvPr/>
        </p:nvPicPr>
        <p:blipFill>
          <a:blip r:embed="rId2" cstate="print"/>
          <a:srcRect/>
          <a:stretch>
            <a:fillRect/>
          </a:stretch>
        </p:blipFill>
        <p:spPr bwMode="auto">
          <a:xfrm>
            <a:off x="1187624" y="1484784"/>
            <a:ext cx="7128792" cy="453650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ED FISCAL\pelestras\1365190977786.jpg"/>
          <p:cNvPicPr>
            <a:picLocks noChangeAspect="1" noChangeArrowheads="1"/>
          </p:cNvPicPr>
          <p:nvPr/>
        </p:nvPicPr>
        <p:blipFill>
          <a:blip r:embed="rId2" cstate="print"/>
          <a:srcRect/>
          <a:stretch>
            <a:fillRect/>
          </a:stretch>
        </p:blipFill>
        <p:spPr bwMode="auto">
          <a:xfrm>
            <a:off x="179512" y="1196752"/>
            <a:ext cx="8784976" cy="54726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9512" y="1052736"/>
            <a:ext cx="8712968" cy="1143000"/>
          </a:xfrm>
        </p:spPr>
        <p:txBody>
          <a:bodyPr/>
          <a:lstStyle/>
          <a:p>
            <a:pPr algn="just">
              <a:lnSpc>
                <a:spcPct val="150000"/>
              </a:lnSpc>
            </a:pPr>
            <a:r>
              <a:rPr lang="pt-BR" sz="2400" dirty="0" smtClean="0">
                <a:solidFill>
                  <a:schemeClr val="bg1"/>
                </a:solidFill>
                <a:latin typeface="Arial" pitchFamily="34" charset="0"/>
                <a:cs typeface="Arial" pitchFamily="34" charset="0"/>
              </a:rPr>
              <a:t>O Centro de Inclusão Digital Indígena foi  inaugurada dia 28 de março de 2012, pela Prefeitura de Manaus, através da Secretaria Municipal de Educação. </a:t>
            </a:r>
            <a:endParaRPr lang="pt-BR" sz="2400" dirty="0"/>
          </a:p>
        </p:txBody>
      </p:sp>
      <p:pic>
        <p:nvPicPr>
          <p:cNvPr id="4" name="Picture 3" descr="X:\Secao de Educacao Indigena\foto\SAM_0864.JPG"/>
          <p:cNvPicPr>
            <a:picLocks noGrp="1" noChangeAspect="1" noChangeArrowheads="1"/>
          </p:cNvPicPr>
          <p:nvPr>
            <p:ph idx="1"/>
          </p:nvPr>
        </p:nvPicPr>
        <p:blipFill>
          <a:blip r:embed="rId2" cstate="print"/>
          <a:srcRect/>
          <a:stretch>
            <a:fillRect/>
          </a:stretch>
        </p:blipFill>
        <p:spPr>
          <a:xfrm>
            <a:off x="2915816" y="2679811"/>
            <a:ext cx="6048671" cy="3989550"/>
          </a:xfr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5496" y="980728"/>
            <a:ext cx="8229600" cy="5400600"/>
          </a:xfrm>
        </p:spPr>
        <p:txBody>
          <a:bodyPr/>
          <a:lstStyle/>
          <a:p>
            <a:pPr>
              <a:lnSpc>
                <a:spcPct val="150000"/>
              </a:lnSpc>
            </a:pPr>
            <a:r>
              <a:rPr lang="pt-BR" sz="2800" b="1" dirty="0" smtClean="0">
                <a:solidFill>
                  <a:schemeClr val="bg1"/>
                </a:solidFill>
                <a:latin typeface="Arial" pitchFamily="34" charset="0"/>
                <a:cs typeface="Arial" pitchFamily="34" charset="0"/>
              </a:rPr>
              <a:t>OBJETIVO GERAL </a:t>
            </a:r>
            <a:r>
              <a:rPr lang="pt-BR" sz="2800" dirty="0" smtClean="0">
                <a:solidFill>
                  <a:schemeClr val="bg1"/>
                </a:solidFill>
                <a:latin typeface="Arial" pitchFamily="34" charset="0"/>
                <a:cs typeface="Arial" pitchFamily="34" charset="0"/>
              </a:rPr>
              <a:t/>
            </a:r>
            <a:br>
              <a:rPr lang="pt-BR" sz="2800" dirty="0" smtClean="0">
                <a:solidFill>
                  <a:schemeClr val="bg1"/>
                </a:solidFill>
                <a:latin typeface="Arial" pitchFamily="34" charset="0"/>
                <a:cs typeface="Arial" pitchFamily="34" charset="0"/>
              </a:rPr>
            </a:br>
            <a:r>
              <a:rPr lang="pt-BR" sz="2800" dirty="0" smtClean="0">
                <a:solidFill>
                  <a:schemeClr val="bg1"/>
                </a:solidFill>
                <a:latin typeface="Arial" pitchFamily="34" charset="0"/>
                <a:cs typeface="Arial" pitchFamily="34" charset="0"/>
              </a:rPr>
              <a:t/>
            </a:r>
            <a:br>
              <a:rPr lang="pt-BR" sz="2800" dirty="0" smtClean="0">
                <a:solidFill>
                  <a:schemeClr val="bg1"/>
                </a:solidFill>
                <a:latin typeface="Arial" pitchFamily="34" charset="0"/>
                <a:cs typeface="Arial" pitchFamily="34" charset="0"/>
              </a:rPr>
            </a:br>
            <a:r>
              <a:rPr lang="pt-BR" sz="2800" dirty="0" smtClean="0">
                <a:solidFill>
                  <a:schemeClr val="bg1"/>
                </a:solidFill>
                <a:latin typeface="Arial" pitchFamily="34" charset="0"/>
                <a:cs typeface="Arial" pitchFamily="34" charset="0"/>
              </a:rPr>
              <a:t>Sensibilizar os professores da Educação Escolar Indígena por meio do Curso Online Disseminadores de Educação Fiscal acerca do controle social da aplicação do dinheiro público</a:t>
            </a:r>
            <a:br>
              <a:rPr lang="pt-BR" sz="2800" dirty="0" smtClean="0">
                <a:solidFill>
                  <a:schemeClr val="bg1"/>
                </a:solidFill>
                <a:latin typeface="Arial" pitchFamily="34" charset="0"/>
                <a:cs typeface="Arial" pitchFamily="34" charset="0"/>
              </a:rPr>
            </a:br>
            <a:r>
              <a:rPr lang="pt-BR" sz="2800" dirty="0" smtClean="0">
                <a:solidFill>
                  <a:schemeClr val="bg1"/>
                </a:solidFill>
                <a:latin typeface="Arial" pitchFamily="34" charset="0"/>
                <a:cs typeface="Arial" pitchFamily="34" charset="0"/>
              </a:rPr>
              <a:t> na manutenção do patrimônio material e </a:t>
            </a:r>
            <a:br>
              <a:rPr lang="pt-BR" sz="2800" dirty="0" smtClean="0">
                <a:solidFill>
                  <a:schemeClr val="bg1"/>
                </a:solidFill>
                <a:latin typeface="Arial" pitchFamily="34" charset="0"/>
                <a:cs typeface="Arial" pitchFamily="34" charset="0"/>
              </a:rPr>
            </a:br>
            <a:r>
              <a:rPr lang="pt-BR" sz="2800" dirty="0" smtClean="0">
                <a:solidFill>
                  <a:schemeClr val="bg1"/>
                </a:solidFill>
                <a:latin typeface="Arial" pitchFamily="34" charset="0"/>
                <a:cs typeface="Arial" pitchFamily="34" charset="0"/>
              </a:rPr>
              <a:t>imaterial da comunidade indígena;</a:t>
            </a:r>
            <a:r>
              <a:rPr lang="pt-BR" dirty="0" smtClean="0"/>
              <a:t/>
            </a:r>
            <a:br>
              <a:rPr lang="pt-BR" dirty="0" smtClean="0"/>
            </a:br>
            <a:endParaRPr lang="pt-BR" dirty="0"/>
          </a:p>
        </p:txBody>
      </p:sp>
    </p:spTree>
    <p:extLst>
      <p:ext uri="{BB962C8B-B14F-4D97-AF65-F5344CB8AC3E}">
        <p14:creationId xmlns:p14="http://schemas.microsoft.com/office/powerpoint/2010/main" val="231810162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179512" y="1456184"/>
            <a:ext cx="8229600" cy="676672"/>
          </a:xfrm>
        </p:spPr>
        <p:txBody>
          <a:bodyPr/>
          <a:lstStyle/>
          <a:p>
            <a:pPr algn="ctr">
              <a:buNone/>
            </a:pPr>
            <a:r>
              <a:rPr lang="pt-BR" b="1" dirty="0" smtClean="0">
                <a:solidFill>
                  <a:schemeClr val="bg1"/>
                </a:solidFill>
              </a:rPr>
              <a:t>OBJETIVOS ESPECÍFICOS:</a:t>
            </a:r>
          </a:p>
          <a:p>
            <a:pPr algn="just">
              <a:buNone/>
            </a:pPr>
            <a:endParaRPr lang="pt-BR" b="1" dirty="0" smtClean="0">
              <a:solidFill>
                <a:schemeClr val="bg1"/>
              </a:solidFill>
            </a:endParaRPr>
          </a:p>
          <a:p>
            <a:endParaRPr lang="pt-BR" dirty="0"/>
          </a:p>
        </p:txBody>
      </p:sp>
      <p:sp>
        <p:nvSpPr>
          <p:cNvPr id="4" name="Espaço Reservado para Conteúdo 2"/>
          <p:cNvSpPr txBox="1">
            <a:spLocks/>
          </p:cNvSpPr>
          <p:nvPr/>
        </p:nvSpPr>
        <p:spPr>
          <a:xfrm>
            <a:off x="251520" y="2647453"/>
            <a:ext cx="8640960" cy="1141587"/>
          </a:xfrm>
          <a:prstGeom prst="rect">
            <a:avLst/>
          </a:prstGeom>
        </p:spPr>
        <p:txBody>
          <a:bodyPr/>
          <a:lstStyle/>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pt-BR" sz="3200" b="0" i="0" u="none" strike="noStrike" kern="1200" cap="none" spc="0" normalizeH="0" baseline="0" noProof="0" dirty="0" smtClean="0">
                <a:ln>
                  <a:noFill/>
                </a:ln>
                <a:solidFill>
                  <a:schemeClr val="bg1"/>
                </a:solidFill>
                <a:effectLst/>
                <a:uLnTx/>
                <a:uFillTx/>
                <a:latin typeface="+mn-lt"/>
                <a:ea typeface="+mn-ea"/>
                <a:cs typeface="+mn-cs"/>
              </a:rPr>
              <a:t>Refletir sobre os direitos e deveres do cidadão na sociedade;</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pt-BR" sz="3200" b="0" i="0" u="none" strike="noStrike" kern="1200" cap="none" spc="0" normalizeH="0" baseline="0" noProof="0" dirty="0" smtClean="0">
              <a:ln>
                <a:noFill/>
              </a:ln>
              <a:solidFill>
                <a:schemeClr val="bg1"/>
              </a:solidFill>
              <a:effectLst/>
              <a:uLnTx/>
              <a:uFillTx/>
              <a:latin typeface="+mn-lt"/>
              <a:ea typeface="+mn-ea"/>
              <a:cs typeface="+mn-cs"/>
            </a:endParaRPr>
          </a:p>
          <a:p>
            <a:pPr marL="342900" marR="0" lvl="0" indent="-342900" algn="just" defTabSz="914400" rtl="0" eaLnBrk="1" fontAlgn="auto" latinLnBrk="0" hangingPunct="1">
              <a:lnSpc>
                <a:spcPct val="100000"/>
              </a:lnSpc>
              <a:spcBef>
                <a:spcPct val="20000"/>
              </a:spcBef>
              <a:spcAft>
                <a:spcPts val="0"/>
              </a:spcAft>
              <a:buClrTx/>
              <a:buSzTx/>
              <a:tabLst/>
              <a:defRPr/>
            </a:pPr>
            <a:endParaRPr kumimoji="0" lang="pt-BR"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pt-BR"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5" name="Espaço Reservado para Conteúdo 2"/>
          <p:cNvSpPr txBox="1">
            <a:spLocks/>
          </p:cNvSpPr>
          <p:nvPr/>
        </p:nvSpPr>
        <p:spPr>
          <a:xfrm>
            <a:off x="251520" y="4221088"/>
            <a:ext cx="7272808" cy="1728192"/>
          </a:xfrm>
          <a:prstGeom prst="rect">
            <a:avLst/>
          </a:prstGeom>
        </p:spPr>
        <p:txBody>
          <a:bodyPr/>
          <a:lstStyle/>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pt-BR" sz="3200" b="0" i="0" u="none" strike="noStrike" kern="1200" cap="none" spc="0" normalizeH="0" baseline="0" noProof="0" dirty="0" smtClean="0">
                <a:ln>
                  <a:noFill/>
                </a:ln>
                <a:solidFill>
                  <a:schemeClr val="bg1"/>
                </a:solidFill>
                <a:effectLst/>
                <a:uLnTx/>
                <a:uFillTx/>
                <a:latin typeface="+mn-lt"/>
                <a:ea typeface="+mn-ea"/>
                <a:cs typeface="+mn-cs"/>
              </a:rPr>
              <a:t>Conscientizar sobre a importância da preservação do patrimônio cultural indígena</a:t>
            </a:r>
            <a:r>
              <a:rPr kumimoji="0" lang="pt-BR" sz="3200" b="0" i="0" u="none" strike="noStrike" kern="1200" cap="none" spc="0" normalizeH="0" noProof="0" dirty="0" smtClean="0">
                <a:ln>
                  <a:noFill/>
                </a:ln>
                <a:solidFill>
                  <a:schemeClr val="bg1"/>
                </a:solidFill>
                <a:effectLst/>
                <a:uLnTx/>
                <a:uFillTx/>
                <a:latin typeface="+mn-lt"/>
                <a:ea typeface="+mn-ea"/>
                <a:cs typeface="+mn-cs"/>
              </a:rPr>
              <a:t> </a:t>
            </a:r>
            <a:r>
              <a:rPr kumimoji="0" lang="pt-BR" sz="3200" b="0" i="0" u="none" strike="noStrike" kern="1200" cap="none" spc="0" normalizeH="0" baseline="0" noProof="0" dirty="0" smtClean="0">
                <a:ln>
                  <a:noFill/>
                </a:ln>
                <a:solidFill>
                  <a:schemeClr val="bg1"/>
                </a:solidFill>
                <a:effectLst/>
                <a:uLnTx/>
                <a:uFillTx/>
                <a:latin typeface="+mn-lt"/>
                <a:ea typeface="+mn-ea"/>
                <a:cs typeface="+mn-cs"/>
              </a:rPr>
              <a:t>( material e imaterial);</a:t>
            </a:r>
          </a:p>
          <a:p>
            <a:pPr marL="342900" marR="0" lvl="0" indent="-342900" algn="just" defTabSz="914400" rtl="0" eaLnBrk="1" fontAlgn="auto" latinLnBrk="0" hangingPunct="1">
              <a:lnSpc>
                <a:spcPct val="100000"/>
              </a:lnSpc>
              <a:spcBef>
                <a:spcPct val="20000"/>
              </a:spcBef>
              <a:spcAft>
                <a:spcPts val="0"/>
              </a:spcAft>
              <a:buClrTx/>
              <a:buSzTx/>
              <a:tabLst/>
              <a:defRPr/>
            </a:pPr>
            <a:endParaRPr kumimoji="0" lang="pt-BR" sz="3200" b="0" i="0" u="none" strike="noStrike" kern="1200" cap="none" spc="0" normalizeH="0" baseline="0" noProof="0" dirty="0" smtClean="0">
              <a:ln>
                <a:noFill/>
              </a:ln>
              <a:solidFill>
                <a:schemeClr val="bg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pt-BR"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6" name="Espaço Reservado para Conteúdo 2"/>
          <p:cNvSpPr txBox="1">
            <a:spLocks/>
          </p:cNvSpPr>
          <p:nvPr/>
        </p:nvSpPr>
        <p:spPr>
          <a:xfrm>
            <a:off x="4427984" y="4797152"/>
            <a:ext cx="8640960" cy="3013795"/>
          </a:xfrm>
          <a:prstGeom prst="rect">
            <a:avLst/>
          </a:prstGeom>
        </p:spPr>
        <p:txBody>
          <a:bodyPr/>
          <a:lstStyle/>
          <a:p>
            <a:pPr marL="342900" marR="0" lvl="0" indent="-342900" algn="just" defTabSz="914400" rtl="0" eaLnBrk="1" fontAlgn="auto" latinLnBrk="0" hangingPunct="1">
              <a:lnSpc>
                <a:spcPct val="100000"/>
              </a:lnSpc>
              <a:spcBef>
                <a:spcPct val="20000"/>
              </a:spcBef>
              <a:spcAft>
                <a:spcPts val="0"/>
              </a:spcAft>
              <a:buClrTx/>
              <a:buSzTx/>
              <a:tabLst/>
              <a:defRPr/>
            </a:pPr>
            <a:endParaRPr kumimoji="0" lang="pt-BR" sz="3200" b="0" i="0" u="none" strike="noStrike" kern="1200" cap="none" spc="0" normalizeH="0" baseline="0" noProof="0" dirty="0" smtClean="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58633154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2"/>
          <p:cNvSpPr txBox="1">
            <a:spLocks/>
          </p:cNvSpPr>
          <p:nvPr/>
        </p:nvSpPr>
        <p:spPr>
          <a:xfrm>
            <a:off x="251520" y="4663677"/>
            <a:ext cx="7560840" cy="1645643"/>
          </a:xfrm>
          <a:prstGeom prst="rect">
            <a:avLst/>
          </a:prstGeom>
        </p:spPr>
        <p:txBody>
          <a:bodyPr/>
          <a:lstStyle/>
          <a:p>
            <a:pPr marL="342900" lvl="0" indent="-342900" algn="just">
              <a:spcBef>
                <a:spcPct val="20000"/>
              </a:spcBef>
              <a:buFont typeface="Arial" pitchFamily="34" charset="0"/>
              <a:buChar char="•"/>
            </a:pPr>
            <a:r>
              <a:rPr lang="pt-BR" sz="2800" dirty="0" smtClean="0">
                <a:solidFill>
                  <a:schemeClr val="bg1"/>
                </a:solidFill>
                <a:latin typeface="Arial" pitchFamily="34" charset="0"/>
                <a:cs typeface="Arial" pitchFamily="34" charset="0"/>
              </a:rPr>
              <a:t>Sensibilizar a comunidade escolar indígena quanto a não depredação do patrimônio público;</a:t>
            </a:r>
          </a:p>
          <a:p>
            <a:pPr marL="342900" marR="0" lvl="0" indent="-342900" algn="just" defTabSz="914400" rtl="0" eaLnBrk="1" fontAlgn="auto" latinLnBrk="0" hangingPunct="1">
              <a:lnSpc>
                <a:spcPct val="100000"/>
              </a:lnSpc>
              <a:spcBef>
                <a:spcPct val="20000"/>
              </a:spcBef>
              <a:spcAft>
                <a:spcPts val="0"/>
              </a:spcAft>
              <a:buClrTx/>
              <a:buSzTx/>
              <a:tabLst/>
              <a:defRPr/>
            </a:pPr>
            <a:endParaRPr kumimoji="0" lang="pt-BR" sz="3200" b="0" i="0" u="none" strike="noStrike" kern="1200" cap="none" spc="0" normalizeH="0" baseline="0" noProof="0" dirty="0" smtClean="0">
              <a:ln>
                <a:noFill/>
              </a:ln>
              <a:solidFill>
                <a:schemeClr val="bg1"/>
              </a:solidFill>
              <a:effectLst/>
              <a:uLnTx/>
              <a:uFillTx/>
              <a:latin typeface="+mn-lt"/>
              <a:ea typeface="+mn-ea"/>
              <a:cs typeface="+mn-cs"/>
            </a:endParaRPr>
          </a:p>
          <a:p>
            <a:pPr marL="342900" marR="0" lvl="0" indent="-342900" algn="just" defTabSz="914400" rtl="0" eaLnBrk="1" fontAlgn="auto" latinLnBrk="0" hangingPunct="1">
              <a:lnSpc>
                <a:spcPct val="100000"/>
              </a:lnSpc>
              <a:spcBef>
                <a:spcPct val="20000"/>
              </a:spcBef>
              <a:spcAft>
                <a:spcPts val="0"/>
              </a:spcAft>
              <a:buClrTx/>
              <a:buSzTx/>
              <a:tabLst/>
              <a:defRPr/>
            </a:pPr>
            <a:endParaRPr kumimoji="0" lang="pt-BR"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pt-BR"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5" name="Espaço Reservado para Conteúdo 2"/>
          <p:cNvSpPr txBox="1">
            <a:spLocks/>
          </p:cNvSpPr>
          <p:nvPr/>
        </p:nvSpPr>
        <p:spPr>
          <a:xfrm>
            <a:off x="251520" y="1340768"/>
            <a:ext cx="8712968" cy="1728192"/>
          </a:xfrm>
          <a:prstGeom prst="rect">
            <a:avLst/>
          </a:prstGeom>
        </p:spPr>
        <p:txBody>
          <a:bodyPr/>
          <a:lstStyle/>
          <a:p>
            <a:pPr marL="342900" indent="-342900" algn="just">
              <a:spcBef>
                <a:spcPct val="20000"/>
              </a:spcBef>
              <a:buFont typeface="Arial" pitchFamily="34" charset="0"/>
              <a:buChar char="•"/>
            </a:pPr>
            <a:r>
              <a:rPr lang="pt-BR" sz="2800" dirty="0" smtClean="0">
                <a:solidFill>
                  <a:schemeClr val="bg1"/>
                </a:solidFill>
                <a:latin typeface="Arial" pitchFamily="34" charset="0"/>
                <a:cs typeface="Arial" pitchFamily="34" charset="0"/>
              </a:rPr>
              <a:t>Sensibilizar  os educadores indígenas acerca da função social dos tributos e os benefícios para sua comunidade;</a:t>
            </a:r>
          </a:p>
          <a:p>
            <a:pPr marL="342900" lvl="0" indent="-342900" algn="just">
              <a:spcBef>
                <a:spcPct val="20000"/>
              </a:spcBef>
              <a:buFont typeface="Arial" pitchFamily="34" charset="0"/>
              <a:buChar char="•"/>
              <a:defRPr/>
            </a:pPr>
            <a:endParaRPr kumimoji="0" lang="pt-BR" sz="3200" b="0" i="0" u="none" strike="noStrike" kern="1200" cap="none" spc="0" normalizeH="0" baseline="0" noProof="0" dirty="0" smtClean="0">
              <a:ln>
                <a:noFill/>
              </a:ln>
              <a:solidFill>
                <a:schemeClr val="bg1"/>
              </a:solidFill>
              <a:effectLst/>
              <a:uLnTx/>
              <a:uFillTx/>
              <a:latin typeface="+mn-lt"/>
              <a:ea typeface="+mn-ea"/>
              <a:cs typeface="+mn-cs"/>
            </a:endParaRPr>
          </a:p>
          <a:p>
            <a:pPr marL="342900" marR="0" lvl="0" indent="-342900" algn="just" defTabSz="914400" rtl="0" eaLnBrk="1" fontAlgn="auto" latinLnBrk="0" hangingPunct="1">
              <a:lnSpc>
                <a:spcPct val="100000"/>
              </a:lnSpc>
              <a:spcBef>
                <a:spcPct val="20000"/>
              </a:spcBef>
              <a:spcAft>
                <a:spcPts val="0"/>
              </a:spcAft>
              <a:buClrTx/>
              <a:buSzTx/>
              <a:tabLst/>
              <a:defRPr/>
            </a:pPr>
            <a:endParaRPr kumimoji="0" lang="pt-BR" sz="3200" b="0" i="0" u="none" strike="noStrike" kern="1200" cap="none" spc="0" normalizeH="0" baseline="0" noProof="0" dirty="0" smtClean="0">
              <a:ln>
                <a:noFill/>
              </a:ln>
              <a:solidFill>
                <a:schemeClr val="bg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pt-BR"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6" name="Espaço Reservado para Conteúdo 2"/>
          <p:cNvSpPr txBox="1">
            <a:spLocks/>
          </p:cNvSpPr>
          <p:nvPr/>
        </p:nvSpPr>
        <p:spPr>
          <a:xfrm>
            <a:off x="251520" y="3140967"/>
            <a:ext cx="8640960" cy="1296145"/>
          </a:xfrm>
          <a:prstGeom prst="rect">
            <a:avLst/>
          </a:prstGeom>
        </p:spPr>
        <p:txBody>
          <a:bodyPr/>
          <a:lstStyle/>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pt-BR" sz="2800" b="0" i="0" u="none" strike="noStrike" kern="1200" cap="none" spc="0" normalizeH="0" baseline="0" noProof="0" dirty="0" smtClean="0">
                <a:ln>
                  <a:noFill/>
                </a:ln>
                <a:solidFill>
                  <a:schemeClr val="bg1"/>
                </a:solidFill>
                <a:effectLst/>
                <a:uLnTx/>
                <a:uFillTx/>
                <a:latin typeface="Arial" pitchFamily="34" charset="0"/>
                <a:cs typeface="Arial" pitchFamily="34" charset="0"/>
              </a:rPr>
              <a:t>Enfatizar a importância da prática</a:t>
            </a:r>
            <a:r>
              <a:rPr kumimoji="0" lang="pt-BR" sz="2800" b="0" i="0" u="none" strike="noStrike" kern="1200" cap="none" spc="0" normalizeH="0" noProof="0" dirty="0" smtClean="0">
                <a:ln>
                  <a:noFill/>
                </a:ln>
                <a:solidFill>
                  <a:schemeClr val="bg1"/>
                </a:solidFill>
                <a:effectLst/>
                <a:uLnTx/>
                <a:uFillTx/>
                <a:latin typeface="Arial" pitchFamily="34" charset="0"/>
                <a:cs typeface="Arial" pitchFamily="34" charset="0"/>
              </a:rPr>
              <a:t> de s</a:t>
            </a:r>
            <a:r>
              <a:rPr kumimoji="0" lang="pt-BR" sz="2800" b="0" i="0" u="none" strike="noStrike" kern="1200" cap="none" spc="0" normalizeH="0" baseline="0" noProof="0" dirty="0" smtClean="0">
                <a:ln>
                  <a:noFill/>
                </a:ln>
                <a:solidFill>
                  <a:schemeClr val="bg1"/>
                </a:solidFill>
                <a:effectLst/>
                <a:uLnTx/>
                <a:uFillTx/>
                <a:latin typeface="Arial" pitchFamily="34" charset="0"/>
                <a:cs typeface="Arial" pitchFamily="34" charset="0"/>
              </a:rPr>
              <a:t>olicitação da nota fiscal em estabelecimentos comerciais</a:t>
            </a:r>
            <a:r>
              <a:rPr lang="pt-BR" sz="3200" dirty="0" smtClean="0">
                <a:solidFill>
                  <a:schemeClr val="bg1"/>
                </a:solidFill>
                <a:latin typeface="Arial" pitchFamily="34" charset="0"/>
                <a:cs typeface="Arial" pitchFamily="34" charset="0"/>
              </a:rPr>
              <a:t>;</a:t>
            </a:r>
            <a:endParaRPr kumimoji="0" lang="pt-BR" sz="3200" b="0" i="0" u="none" strike="noStrike" kern="1200" cap="none" spc="0" normalizeH="0" baseline="0" noProof="0" dirty="0" smtClean="0">
              <a:ln>
                <a:noFill/>
              </a:ln>
              <a:solidFill>
                <a:schemeClr val="bg1"/>
              </a:solidFill>
              <a:effectLst/>
              <a:uLnTx/>
              <a:uFillTx/>
              <a:latin typeface="Arial" pitchFamily="34" charset="0"/>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pt-BR" sz="32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58633154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7544" y="1052736"/>
            <a:ext cx="8229600" cy="864096"/>
          </a:xfrm>
        </p:spPr>
        <p:txBody>
          <a:bodyPr/>
          <a:lstStyle/>
          <a:p>
            <a:r>
              <a:rPr lang="pt-BR" sz="3200" dirty="0" smtClean="0">
                <a:solidFill>
                  <a:schemeClr val="bg1"/>
                </a:solidFill>
              </a:rPr>
              <a:t>METODOLOGIA</a:t>
            </a:r>
            <a:endParaRPr lang="pt-BR" sz="3200" dirty="0">
              <a:solidFill>
                <a:schemeClr val="bg1"/>
              </a:solidFill>
            </a:endParaRPr>
          </a:p>
        </p:txBody>
      </p:sp>
      <p:sp>
        <p:nvSpPr>
          <p:cNvPr id="4" name="Título 1"/>
          <p:cNvSpPr txBox="1">
            <a:spLocks/>
          </p:cNvSpPr>
          <p:nvPr/>
        </p:nvSpPr>
        <p:spPr>
          <a:xfrm>
            <a:off x="395536" y="1916832"/>
            <a:ext cx="8229600" cy="4464496"/>
          </a:xfrm>
          <a:prstGeom prst="rect">
            <a:avLst/>
          </a:prstGeom>
        </p:spPr>
        <p:txBody>
          <a:bodyPr/>
          <a:lstStyle/>
          <a:p>
            <a:pPr marL="457200" marR="0" lvl="0" indent="-457200" algn="just" defTabSz="914400" rtl="0" eaLnBrk="1" fontAlgn="auto" latinLnBrk="0" hangingPunct="1">
              <a:spcBef>
                <a:spcPct val="0"/>
              </a:spcBef>
              <a:spcAft>
                <a:spcPts val="0"/>
              </a:spcAft>
              <a:buClrTx/>
              <a:buSzTx/>
              <a:buFont typeface="Wingdings" pitchFamily="2" charset="2"/>
              <a:buChar char="§"/>
              <a:tabLst/>
              <a:defRPr/>
            </a:pPr>
            <a:r>
              <a:rPr lang="pt-BR" sz="3200" dirty="0" smtClean="0">
                <a:solidFill>
                  <a:schemeClr val="bg1"/>
                </a:solidFill>
                <a:latin typeface="+mj-lt"/>
                <a:ea typeface="+mj-ea"/>
                <a:cs typeface="+mj-cs"/>
              </a:rPr>
              <a:t>Realização de reuniões de sensibilização com os alunos e com os pais na Comunidade Indígena </a:t>
            </a:r>
            <a:r>
              <a:rPr lang="pt-BR" sz="3200" dirty="0" err="1" smtClean="0">
                <a:solidFill>
                  <a:schemeClr val="bg1"/>
                </a:solidFill>
                <a:latin typeface="+mj-lt"/>
                <a:ea typeface="+mj-ea"/>
                <a:cs typeface="+mj-cs"/>
              </a:rPr>
              <a:t>Tikuna</a:t>
            </a:r>
            <a:r>
              <a:rPr lang="pt-BR" sz="3200" dirty="0" smtClean="0">
                <a:solidFill>
                  <a:schemeClr val="bg1"/>
                </a:solidFill>
                <a:latin typeface="+mj-lt"/>
                <a:ea typeface="+mj-ea"/>
                <a:cs typeface="+mj-cs"/>
              </a:rPr>
              <a:t>;</a:t>
            </a:r>
          </a:p>
          <a:p>
            <a:pPr marL="457200" marR="0" lvl="0" indent="-457200" algn="just" defTabSz="914400" rtl="0" eaLnBrk="1" fontAlgn="auto" latinLnBrk="0" hangingPunct="1">
              <a:spcBef>
                <a:spcPct val="0"/>
              </a:spcBef>
              <a:spcAft>
                <a:spcPts val="0"/>
              </a:spcAft>
              <a:buClrTx/>
              <a:buSzTx/>
              <a:buFont typeface="Wingdings" pitchFamily="2" charset="2"/>
              <a:buChar char="§"/>
              <a:tabLst/>
              <a:defRPr/>
            </a:pPr>
            <a:endParaRPr lang="pt-BR" sz="3200" dirty="0" smtClean="0">
              <a:solidFill>
                <a:schemeClr val="bg1"/>
              </a:solidFill>
              <a:latin typeface="+mj-lt"/>
              <a:ea typeface="+mj-ea"/>
              <a:cs typeface="+mj-cs"/>
            </a:endParaRPr>
          </a:p>
          <a:p>
            <a:pPr marL="457200" marR="0" lvl="0" indent="-457200" algn="just" defTabSz="914400" rtl="0" eaLnBrk="1" fontAlgn="auto" latinLnBrk="0" hangingPunct="1">
              <a:spcBef>
                <a:spcPct val="0"/>
              </a:spcBef>
              <a:spcAft>
                <a:spcPts val="0"/>
              </a:spcAft>
              <a:buClrTx/>
              <a:buSzTx/>
              <a:buFont typeface="Arial" pitchFamily="34" charset="0"/>
              <a:buChar char="•"/>
              <a:tabLst/>
              <a:defRPr/>
            </a:pPr>
            <a:r>
              <a:rPr lang="pt-BR" sz="3200" dirty="0" smtClean="0">
                <a:solidFill>
                  <a:schemeClr val="bg1"/>
                </a:solidFill>
                <a:latin typeface="+mj-lt"/>
                <a:ea typeface="+mj-ea"/>
                <a:cs typeface="+mj-cs"/>
              </a:rPr>
              <a:t>Adequação da metodologia a distância para semipresencial;</a:t>
            </a:r>
          </a:p>
          <a:p>
            <a:pPr marL="457200" marR="0" lvl="0" indent="-457200" algn="just" defTabSz="914400" rtl="0" eaLnBrk="1" fontAlgn="auto" latinLnBrk="0" hangingPunct="1">
              <a:spcBef>
                <a:spcPct val="0"/>
              </a:spcBef>
              <a:spcAft>
                <a:spcPts val="0"/>
              </a:spcAft>
              <a:buClrTx/>
              <a:buSzTx/>
              <a:buFont typeface="Arial" pitchFamily="34" charset="0"/>
              <a:buChar char="•"/>
              <a:tabLst/>
              <a:defRPr/>
            </a:pPr>
            <a:endParaRPr lang="pt-BR" sz="3200" dirty="0" smtClean="0">
              <a:solidFill>
                <a:schemeClr val="bg1"/>
              </a:solidFill>
              <a:latin typeface="+mj-lt"/>
              <a:ea typeface="+mj-ea"/>
              <a:cs typeface="+mj-cs"/>
            </a:endParaRPr>
          </a:p>
          <a:p>
            <a:pPr marL="457200" marR="0" lvl="0" indent="-457200" defTabSz="914400" rtl="0" eaLnBrk="1" fontAlgn="auto" latinLnBrk="0" hangingPunct="1">
              <a:lnSpc>
                <a:spcPct val="150000"/>
              </a:lnSpc>
              <a:spcBef>
                <a:spcPct val="0"/>
              </a:spcBef>
              <a:spcAft>
                <a:spcPts val="0"/>
              </a:spcAft>
              <a:buClrTx/>
              <a:buSzTx/>
              <a:buFont typeface="Arial" pitchFamily="34" charset="0"/>
              <a:buChar char="•"/>
              <a:tabLst/>
              <a:defRPr/>
            </a:pPr>
            <a:r>
              <a:rPr lang="pt-BR" sz="3200" dirty="0" smtClean="0">
                <a:solidFill>
                  <a:schemeClr val="bg1"/>
                </a:solidFill>
                <a:latin typeface="+mj-lt"/>
                <a:ea typeface="+mj-ea"/>
                <a:cs typeface="+mj-cs"/>
              </a:rPr>
              <a:t>Encontro mensais com educadores.</a:t>
            </a:r>
          </a:p>
          <a:p>
            <a:pPr marL="0" marR="0" lvl="0" indent="0" algn="ctr" defTabSz="914400" rtl="0" eaLnBrk="1" fontAlgn="auto" latinLnBrk="0" hangingPunct="1">
              <a:lnSpc>
                <a:spcPct val="150000"/>
              </a:lnSpc>
              <a:spcBef>
                <a:spcPct val="0"/>
              </a:spcBef>
              <a:spcAft>
                <a:spcPts val="0"/>
              </a:spcAft>
              <a:buClrTx/>
              <a:buSzTx/>
              <a:buFontTx/>
              <a:buNone/>
              <a:tabLst/>
              <a:defRPr/>
            </a:pPr>
            <a:endParaRPr lang="pt-BR" sz="3200" dirty="0" smtClean="0">
              <a:solidFill>
                <a:schemeClr val="bg1"/>
              </a:solidFill>
              <a:latin typeface="+mj-lt"/>
              <a:ea typeface="+mj-ea"/>
              <a:cs typeface="+mj-cs"/>
            </a:endParaRPr>
          </a:p>
        </p:txBody>
      </p:sp>
    </p:spTree>
    <p:extLst>
      <p:ext uri="{BB962C8B-B14F-4D97-AF65-F5344CB8AC3E}">
        <p14:creationId xmlns:p14="http://schemas.microsoft.com/office/powerpoint/2010/main" val="33325489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urismo Manaus - Pontos Turísticos de Manaus.mp4">
            <a:hlinkClick r:id="" action="ppaction://media"/>
          </p:cNvPr>
          <p:cNvPicPr>
            <a:picLocks noGrp="1" noRot="1" noChangeAspect="1"/>
          </p:cNvPicPr>
          <p:nvPr>
            <p:ph idx="1"/>
            <a:videoFile r:link="rId1"/>
          </p:nvPr>
        </p:nvPicPr>
        <p:blipFill>
          <a:blip r:embed="rId3" cstate="print"/>
          <a:stretch>
            <a:fillRect/>
          </a:stretch>
        </p:blipFill>
        <p:spPr>
          <a:xfrm>
            <a:off x="179512" y="1124744"/>
            <a:ext cx="8892480" cy="5616624"/>
          </a:xfrm>
          <a:prstGeom prst="rect">
            <a:avLst/>
          </a:prstGeom>
        </p:spPr>
      </p:pic>
    </p:spTree>
    <p:extLst>
      <p:ext uri="{BB962C8B-B14F-4D97-AF65-F5344CB8AC3E}">
        <p14:creationId xmlns:p14="http://schemas.microsoft.com/office/powerpoint/2010/main" val="24074984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p:cTn id="7" fill="hold" display="0">
                  <p:stCondLst>
                    <p:cond delay="indefinite"/>
                  </p:stCondLst>
                  <p:endCondLst>
                    <p:cond evt="onNext" delay="0">
                      <p:tgtEl>
                        <p:sldTgt/>
                      </p:tgtEl>
                    </p:cond>
                    <p:cond evt="onPrev" delay="0">
                      <p:tgtEl>
                        <p:sldTgt/>
                      </p:tgtEl>
                    </p:cond>
                  </p:endCondLst>
                </p:cTn>
                <p:tgtEl>
                  <p:spTgt spid="8"/>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ARQUIVO EDUCAÇÃO FISCAL\EFISCAL_2012\Educação Fiscal 2012\FOTOS\Fotos para Josseane\2012-04-26 14.26.5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772816"/>
            <a:ext cx="8712968" cy="4896544"/>
          </a:xfrm>
          <a:prstGeom prst="rect">
            <a:avLst/>
          </a:prstGeom>
          <a:noFill/>
          <a:extLst>
            <a:ext uri="{909E8E84-426E-40DD-AFC4-6F175D3DCCD1}">
              <a14:hiddenFill xmlns:a14="http://schemas.microsoft.com/office/drawing/2010/main">
                <a:solidFill>
                  <a:srgbClr val="FFFFFF"/>
                </a:solidFill>
              </a14:hiddenFill>
            </a:ext>
          </a:extLst>
        </p:spPr>
      </p:pic>
      <p:sp>
        <p:nvSpPr>
          <p:cNvPr id="6" name="Título 1"/>
          <p:cNvSpPr>
            <a:spLocks noGrp="1"/>
          </p:cNvSpPr>
          <p:nvPr>
            <p:ph type="title"/>
          </p:nvPr>
        </p:nvSpPr>
        <p:spPr>
          <a:xfrm>
            <a:off x="107504" y="1052736"/>
            <a:ext cx="8856984" cy="576064"/>
          </a:xfrm>
        </p:spPr>
        <p:txBody>
          <a:bodyPr/>
          <a:lstStyle/>
          <a:p>
            <a:r>
              <a:rPr lang="pt-BR" sz="3200" dirty="0" smtClean="0">
                <a:solidFill>
                  <a:schemeClr val="bg1"/>
                </a:solidFill>
                <a:latin typeface="Arial" pitchFamily="34" charset="0"/>
                <a:cs typeface="Arial" pitchFamily="34" charset="0"/>
              </a:rPr>
              <a:t>CENTRO DE INCLUSÃO DIGITAL TIKUNA</a:t>
            </a:r>
            <a:endParaRPr lang="pt-BR" sz="32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52433452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6" descr="C:\Users\m062676\Documents\GIOVANA\tutor 2012\fotos\2012-04-26 14.22.46.jpg"/>
          <p:cNvPicPr>
            <a:picLocks noChangeAspect="1" noChangeArrowheads="1"/>
          </p:cNvPicPr>
          <p:nvPr/>
        </p:nvPicPr>
        <p:blipFill>
          <a:blip r:embed="rId2" cstate="print"/>
          <a:srcRect/>
          <a:stretch>
            <a:fillRect/>
          </a:stretch>
        </p:blipFill>
        <p:spPr bwMode="auto">
          <a:xfrm>
            <a:off x="323528" y="1268760"/>
            <a:ext cx="8640960" cy="541550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7" descr="C:\Users\m062676\Documents\GIOVANA\tutor 2012\fotos\2012-04-26 14.22.08.jpg"/>
          <p:cNvPicPr>
            <a:picLocks noChangeAspect="1" noChangeArrowheads="1"/>
          </p:cNvPicPr>
          <p:nvPr/>
        </p:nvPicPr>
        <p:blipFill>
          <a:blip r:embed="rId2" cstate="print"/>
          <a:srcRect/>
          <a:stretch>
            <a:fillRect/>
          </a:stretch>
        </p:blipFill>
        <p:spPr bwMode="auto">
          <a:xfrm>
            <a:off x="179512" y="1196751"/>
            <a:ext cx="8784976" cy="553985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5536" y="1124744"/>
            <a:ext cx="8229600" cy="648072"/>
          </a:xfrm>
        </p:spPr>
        <p:txBody>
          <a:bodyPr/>
          <a:lstStyle/>
          <a:p>
            <a:r>
              <a:rPr lang="pt-BR" sz="3200" b="1" dirty="0" smtClean="0">
                <a:solidFill>
                  <a:schemeClr val="bg1"/>
                </a:solidFill>
                <a:latin typeface="Arial" pitchFamily="34" charset="0"/>
                <a:cs typeface="Arial" pitchFamily="34" charset="0"/>
              </a:rPr>
              <a:t>DISCUSSÃO NOS GRUPOS SOBRE PP</a:t>
            </a:r>
            <a:endParaRPr lang="pt-BR" sz="3200" b="1" dirty="0">
              <a:solidFill>
                <a:schemeClr val="bg1"/>
              </a:solidFill>
              <a:latin typeface="Arial" pitchFamily="34" charset="0"/>
              <a:cs typeface="Arial" pitchFamily="34" charset="0"/>
            </a:endParaRPr>
          </a:p>
        </p:txBody>
      </p:sp>
      <p:pic>
        <p:nvPicPr>
          <p:cNvPr id="1027" name="Picture 3" descr="F:\Alunos Indígenas\IMG_003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646802"/>
            <a:ext cx="8928992" cy="5211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519681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Alunos Indígenas\IMG_004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41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277286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Alunos Indígenas\IMG_004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254583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052736"/>
            <a:ext cx="9144000" cy="1143000"/>
          </a:xfrm>
        </p:spPr>
        <p:txBody>
          <a:bodyPr/>
          <a:lstStyle/>
          <a:p>
            <a:r>
              <a:rPr lang="pt-BR" sz="2800" b="1" dirty="0" smtClean="0">
                <a:solidFill>
                  <a:schemeClr val="bg1"/>
                </a:solidFill>
                <a:latin typeface="Arial" pitchFamily="34" charset="0"/>
                <a:cs typeface="Arial" pitchFamily="34" charset="0"/>
              </a:rPr>
              <a:t>REUNIÃO DE SENSIBILIZAÇÃO COM MÃES E PAIS INDÍGENAS</a:t>
            </a:r>
            <a:endParaRPr lang="pt-BR" sz="2800" b="1" dirty="0">
              <a:solidFill>
                <a:schemeClr val="bg1"/>
              </a:solidFill>
              <a:latin typeface="Arial" pitchFamily="34" charset="0"/>
              <a:cs typeface="Arial" pitchFamily="34" charset="0"/>
            </a:endParaRPr>
          </a:p>
        </p:txBody>
      </p:sp>
      <p:pic>
        <p:nvPicPr>
          <p:cNvPr id="4" name="Picture 2" descr="E:\ED FISCAL\pelestras\1365190054566.jpg"/>
          <p:cNvPicPr>
            <a:picLocks noGrp="1" noChangeAspect="1" noChangeArrowheads="1"/>
          </p:cNvPicPr>
          <p:nvPr>
            <p:ph idx="1"/>
          </p:nvPr>
        </p:nvPicPr>
        <p:blipFill>
          <a:blip r:embed="rId2" cstate="print"/>
          <a:srcRect/>
          <a:stretch>
            <a:fillRect/>
          </a:stretch>
        </p:blipFill>
        <p:spPr>
          <a:xfrm>
            <a:off x="179512" y="1988840"/>
            <a:ext cx="8784976" cy="4680520"/>
          </a:xfrm>
          <a:noFill/>
        </p:spPr>
      </p:pic>
    </p:spTree>
    <p:extLst>
      <p:ext uri="{BB962C8B-B14F-4D97-AF65-F5344CB8AC3E}">
        <p14:creationId xmlns:p14="http://schemas.microsoft.com/office/powerpoint/2010/main" val="99076985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E:\ED FISCAL\pelestras\1365017223445.jpg"/>
          <p:cNvPicPr>
            <a:picLocks noChangeAspect="1" noChangeArrowheads="1"/>
          </p:cNvPicPr>
          <p:nvPr/>
        </p:nvPicPr>
        <p:blipFill>
          <a:blip r:embed="rId2" cstate="print"/>
          <a:srcRect/>
          <a:stretch>
            <a:fillRect/>
          </a:stretch>
        </p:blipFill>
        <p:spPr bwMode="auto">
          <a:xfrm>
            <a:off x="251520" y="1196752"/>
            <a:ext cx="8712968" cy="5544616"/>
          </a:xfrm>
          <a:prstGeom prst="rect">
            <a:avLst/>
          </a:prstGeom>
          <a:noFill/>
          <a:ln w="9525">
            <a:noFill/>
            <a:miter lim="800000"/>
            <a:headEnd/>
            <a:tailEnd/>
          </a:ln>
        </p:spPr>
      </p:pic>
    </p:spTree>
    <p:extLst>
      <p:ext uri="{BB962C8B-B14F-4D97-AF65-F5344CB8AC3E}">
        <p14:creationId xmlns:p14="http://schemas.microsoft.com/office/powerpoint/2010/main" val="57353609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ED FISCAL\pelestras\1365015735812.jpg"/>
          <p:cNvPicPr>
            <a:picLocks noGrp="1" noChangeAspect="1" noChangeArrowheads="1"/>
          </p:cNvPicPr>
          <p:nvPr>
            <p:ph idx="1"/>
          </p:nvPr>
        </p:nvPicPr>
        <p:blipFill>
          <a:blip r:embed="rId2" cstate="print"/>
          <a:srcRect/>
          <a:stretch>
            <a:fillRect/>
          </a:stretch>
        </p:blipFill>
        <p:spPr>
          <a:xfrm>
            <a:off x="179512" y="1196751"/>
            <a:ext cx="8784976" cy="5566845"/>
          </a:xfrm>
          <a:noFill/>
        </p:spPr>
      </p:pic>
    </p:spTree>
    <p:extLst>
      <p:ext uri="{BB962C8B-B14F-4D97-AF65-F5344CB8AC3E}">
        <p14:creationId xmlns:p14="http://schemas.microsoft.com/office/powerpoint/2010/main" val="395414265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5536" y="1133872"/>
            <a:ext cx="8229600" cy="1143000"/>
          </a:xfrm>
        </p:spPr>
        <p:txBody>
          <a:bodyPr/>
          <a:lstStyle/>
          <a:p>
            <a:r>
              <a:rPr lang="pt-BR" sz="3200" b="1" dirty="0" smtClean="0">
                <a:solidFill>
                  <a:schemeClr val="bg1"/>
                </a:solidFill>
                <a:latin typeface="Arial" pitchFamily="34" charset="0"/>
                <a:cs typeface="Arial" pitchFamily="34" charset="0"/>
              </a:rPr>
              <a:t>PRODUÇÃO DOS ALUNOS</a:t>
            </a:r>
            <a:endParaRPr lang="pt-BR" sz="3200" b="1" dirty="0">
              <a:solidFill>
                <a:schemeClr val="bg1"/>
              </a:solidFill>
              <a:latin typeface="Arial" pitchFamily="34" charset="0"/>
              <a:cs typeface="Arial" pitchFamily="34" charset="0"/>
            </a:endParaRPr>
          </a:p>
        </p:txBody>
      </p:sp>
      <p:pic>
        <p:nvPicPr>
          <p:cNvPr id="4" name="Picture 2" descr="E:\ED FISCAL\pelestras\1365190653925.jpg"/>
          <p:cNvPicPr>
            <a:picLocks noGrp="1" noChangeAspect="1" noChangeArrowheads="1"/>
          </p:cNvPicPr>
          <p:nvPr>
            <p:ph idx="1"/>
          </p:nvPr>
        </p:nvPicPr>
        <p:blipFill>
          <a:blip r:embed="rId2" cstate="print"/>
          <a:srcRect/>
          <a:stretch>
            <a:fillRect/>
          </a:stretch>
        </p:blipFill>
        <p:spPr>
          <a:xfrm>
            <a:off x="251520" y="1700808"/>
            <a:ext cx="8640960" cy="4968552"/>
          </a:xfrm>
          <a:noFill/>
        </p:spPr>
      </p:pic>
    </p:spTree>
    <p:extLst>
      <p:ext uri="{BB962C8B-B14F-4D97-AF65-F5344CB8AC3E}">
        <p14:creationId xmlns:p14="http://schemas.microsoft.com/office/powerpoint/2010/main" val="41255220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050755\Desktop\SEMED-DIA-DO-AMIG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196752"/>
            <a:ext cx="8784976" cy="5472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123241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ED FISCAL\pelestras\1365190532206.jpg"/>
          <p:cNvPicPr>
            <a:picLocks noChangeAspect="1" noChangeArrowheads="1"/>
          </p:cNvPicPr>
          <p:nvPr/>
        </p:nvPicPr>
        <p:blipFill>
          <a:blip r:embed="rId2" cstate="print"/>
          <a:srcRect/>
          <a:stretch>
            <a:fillRect/>
          </a:stretch>
        </p:blipFill>
        <p:spPr bwMode="auto">
          <a:xfrm>
            <a:off x="251520" y="1124744"/>
            <a:ext cx="8712968" cy="5562600"/>
          </a:xfrm>
          <a:prstGeom prst="rect">
            <a:avLst/>
          </a:prstGeom>
          <a:noFill/>
          <a:ln w="9525">
            <a:noFill/>
            <a:miter lim="800000"/>
            <a:headEnd/>
            <a:tailEnd/>
          </a:ln>
        </p:spPr>
      </p:pic>
    </p:spTree>
    <p:extLst>
      <p:ext uri="{BB962C8B-B14F-4D97-AF65-F5344CB8AC3E}">
        <p14:creationId xmlns:p14="http://schemas.microsoft.com/office/powerpoint/2010/main" val="179515921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ED FISCAL\pelestras\1365190291290.jpg"/>
          <p:cNvPicPr>
            <a:picLocks noChangeAspect="1" noChangeArrowheads="1"/>
          </p:cNvPicPr>
          <p:nvPr/>
        </p:nvPicPr>
        <p:blipFill>
          <a:blip r:embed="rId2" cstate="print"/>
          <a:srcRect/>
          <a:stretch>
            <a:fillRect/>
          </a:stretch>
        </p:blipFill>
        <p:spPr bwMode="auto">
          <a:xfrm>
            <a:off x="168547" y="1052736"/>
            <a:ext cx="8795941" cy="5730875"/>
          </a:xfrm>
          <a:prstGeom prst="rect">
            <a:avLst/>
          </a:prstGeom>
          <a:noFill/>
          <a:ln w="9525">
            <a:noFill/>
            <a:miter lim="800000"/>
            <a:headEnd/>
            <a:tailEnd/>
          </a:ln>
        </p:spPr>
      </p:pic>
    </p:spTree>
    <p:extLst>
      <p:ext uri="{BB962C8B-B14F-4D97-AF65-F5344CB8AC3E}">
        <p14:creationId xmlns:p14="http://schemas.microsoft.com/office/powerpoint/2010/main" val="107157781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179512" y="1744216"/>
            <a:ext cx="8964488" cy="1108720"/>
          </a:xfrm>
        </p:spPr>
        <p:txBody>
          <a:bodyPr/>
          <a:lstStyle/>
          <a:p>
            <a:pPr algn="just"/>
            <a:r>
              <a:rPr lang="pt-BR" sz="2800" dirty="0" smtClean="0">
                <a:solidFill>
                  <a:schemeClr val="bg1"/>
                </a:solidFill>
                <a:latin typeface="Arial" pitchFamily="34" charset="0"/>
                <a:cs typeface="Arial" pitchFamily="34" charset="0"/>
              </a:rPr>
              <a:t>Distância da SEMED das Comunidades indígenas;</a:t>
            </a:r>
            <a:endParaRPr lang="pt-BR" sz="2800" dirty="0">
              <a:solidFill>
                <a:schemeClr val="bg1"/>
              </a:solidFill>
              <a:latin typeface="Arial" pitchFamily="34" charset="0"/>
              <a:cs typeface="Arial" pitchFamily="34" charset="0"/>
            </a:endParaRPr>
          </a:p>
        </p:txBody>
      </p:sp>
      <p:sp>
        <p:nvSpPr>
          <p:cNvPr id="4" name="Espaço Reservado para Conteúdo 2"/>
          <p:cNvSpPr txBox="1">
            <a:spLocks/>
          </p:cNvSpPr>
          <p:nvPr/>
        </p:nvSpPr>
        <p:spPr>
          <a:xfrm>
            <a:off x="179512" y="2564904"/>
            <a:ext cx="8784976" cy="1512168"/>
          </a:xfrm>
          <a:prstGeom prst="rect">
            <a:avLst/>
          </a:prstGeom>
        </p:spPr>
        <p:txBody>
          <a:bodyPr/>
          <a:lstStyle/>
          <a:p>
            <a:pPr marL="342900" lvl="0" indent="-342900" algn="just">
              <a:spcBef>
                <a:spcPct val="20000"/>
              </a:spcBef>
              <a:buFont typeface="Arial" pitchFamily="34" charset="0"/>
              <a:buChar char="•"/>
            </a:pPr>
            <a:r>
              <a:rPr lang="pt-BR" sz="2800" dirty="0" smtClean="0">
                <a:solidFill>
                  <a:schemeClr val="bg1"/>
                </a:solidFill>
                <a:latin typeface="Arial" pitchFamily="34" charset="0"/>
                <a:cs typeface="Arial" pitchFamily="34" charset="0"/>
              </a:rPr>
              <a:t>Os educadores vinham somente uma vez por mês na SEMED e já levavam as próximas atividades impressas para fazerem na comunidade indígena;</a:t>
            </a:r>
            <a:endParaRPr kumimoji="0" lang="pt-BR" sz="2800" b="0" i="0" u="none" strike="noStrike" kern="1200" cap="none" spc="0" normalizeH="0" baseline="0" noProof="0" dirty="0">
              <a:ln>
                <a:noFill/>
              </a:ln>
              <a:solidFill>
                <a:schemeClr val="bg1"/>
              </a:solidFill>
              <a:effectLst/>
              <a:uLnTx/>
              <a:uFillTx/>
              <a:latin typeface="Arial" pitchFamily="34" charset="0"/>
              <a:ea typeface="+mn-ea"/>
              <a:cs typeface="Arial" pitchFamily="34" charset="0"/>
            </a:endParaRPr>
          </a:p>
        </p:txBody>
      </p:sp>
      <p:sp>
        <p:nvSpPr>
          <p:cNvPr id="7" name="Espaço Reservado para Conteúdo 2"/>
          <p:cNvSpPr txBox="1">
            <a:spLocks/>
          </p:cNvSpPr>
          <p:nvPr/>
        </p:nvSpPr>
        <p:spPr>
          <a:xfrm>
            <a:off x="179512" y="4437112"/>
            <a:ext cx="7200800" cy="2088232"/>
          </a:xfrm>
          <a:prstGeom prst="rect">
            <a:avLst/>
          </a:prstGeom>
        </p:spPr>
        <p:txBody>
          <a:bodyPr/>
          <a:lstStyle/>
          <a:p>
            <a:pPr marL="342900" lvl="0" indent="-342900" algn="just">
              <a:spcBef>
                <a:spcPct val="20000"/>
              </a:spcBef>
              <a:buFont typeface="Arial" pitchFamily="34" charset="0"/>
              <a:buChar char="•"/>
            </a:pPr>
            <a:r>
              <a:rPr lang="pt-BR" sz="2800" dirty="0" smtClean="0">
                <a:solidFill>
                  <a:schemeClr val="bg1"/>
                </a:solidFill>
                <a:latin typeface="Arial" pitchFamily="34" charset="0"/>
                <a:cs typeface="Arial" pitchFamily="34" charset="0"/>
              </a:rPr>
              <a:t>A cada vinda à SEMED eram transportados para o Centro de Educação Digital </a:t>
            </a:r>
            <a:r>
              <a:rPr lang="pt-BR" sz="2800" dirty="0" err="1" smtClean="0">
                <a:solidFill>
                  <a:schemeClr val="bg1"/>
                </a:solidFill>
                <a:latin typeface="Arial" pitchFamily="34" charset="0"/>
                <a:cs typeface="Arial" pitchFamily="34" charset="0"/>
              </a:rPr>
              <a:t>Tikuna</a:t>
            </a:r>
            <a:r>
              <a:rPr lang="pt-BR" sz="2800" dirty="0" smtClean="0">
                <a:solidFill>
                  <a:schemeClr val="bg1"/>
                </a:solidFill>
                <a:latin typeface="Arial" pitchFamily="34" charset="0"/>
                <a:cs typeface="Arial" pitchFamily="34" charset="0"/>
              </a:rPr>
              <a:t> onde postavam suas atividades;</a:t>
            </a:r>
            <a:endParaRPr kumimoji="0" lang="pt-BR" sz="2800" b="0" i="0" u="none" strike="noStrike" kern="1200" cap="none" spc="0" normalizeH="0" baseline="0" noProof="0" dirty="0">
              <a:ln>
                <a:noFill/>
              </a:ln>
              <a:solidFill>
                <a:schemeClr val="bg1"/>
              </a:solidFill>
              <a:effectLst/>
              <a:uLnTx/>
              <a:uFillTx/>
              <a:latin typeface="Arial" pitchFamily="34" charset="0"/>
              <a:ea typeface="+mn-ea"/>
              <a:cs typeface="Arial" pitchFamily="34" charset="0"/>
            </a:endParaRPr>
          </a:p>
        </p:txBody>
      </p:sp>
      <p:sp>
        <p:nvSpPr>
          <p:cNvPr id="5" name="Espaço Reservado para Conteúdo 2"/>
          <p:cNvSpPr txBox="1">
            <a:spLocks/>
          </p:cNvSpPr>
          <p:nvPr/>
        </p:nvSpPr>
        <p:spPr>
          <a:xfrm>
            <a:off x="1331640" y="1074440"/>
            <a:ext cx="6120680" cy="55436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pt-BR" sz="2800" dirty="0" smtClean="0">
                <a:solidFill>
                  <a:schemeClr val="bg1"/>
                </a:solidFill>
                <a:latin typeface="Arial" pitchFamily="34" charset="0"/>
                <a:cs typeface="Arial" pitchFamily="34" charset="0"/>
              </a:rPr>
              <a:t>D E S A F I O S</a:t>
            </a:r>
            <a:endParaRPr lang="pt-BR" sz="2800"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7544" y="1052736"/>
            <a:ext cx="8229600" cy="1143000"/>
          </a:xfrm>
        </p:spPr>
        <p:txBody>
          <a:bodyPr/>
          <a:lstStyle/>
          <a:p>
            <a:r>
              <a:rPr lang="pt-BR" sz="3600" b="1" dirty="0" smtClean="0">
                <a:solidFill>
                  <a:schemeClr val="bg1"/>
                </a:solidFill>
                <a:latin typeface="Arial" pitchFamily="34" charset="0"/>
                <a:cs typeface="Arial" pitchFamily="34" charset="0"/>
              </a:rPr>
              <a:t>DIFICULDADES </a:t>
            </a:r>
            <a:endParaRPr lang="pt-BR" dirty="0"/>
          </a:p>
        </p:txBody>
      </p:sp>
      <p:graphicFrame>
        <p:nvGraphicFramePr>
          <p:cNvPr id="7" name="Espaço Reservado para Conteúdo 6"/>
          <p:cNvGraphicFramePr>
            <a:graphicFrameLocks noGrp="1"/>
          </p:cNvGraphicFramePr>
          <p:nvPr>
            <p:ph idx="1"/>
            <p:extLst>
              <p:ext uri="{D42A27DB-BD31-4B8C-83A1-F6EECF244321}">
                <p14:modId xmlns:p14="http://schemas.microsoft.com/office/powerpoint/2010/main" val="2516854087"/>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3819391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Espaço Reservado para Conteúdo 2"/>
          <p:cNvGraphicFramePr>
            <a:graphicFrameLocks noGrp="1"/>
          </p:cNvGraphicFramePr>
          <p:nvPr>
            <p:ph idx="1"/>
            <p:extLst>
              <p:ext uri="{D42A27DB-BD31-4B8C-83A1-F6EECF244321}">
                <p14:modId xmlns:p14="http://schemas.microsoft.com/office/powerpoint/2010/main" val="3052144578"/>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492609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39552" y="1268760"/>
            <a:ext cx="8229600" cy="1143000"/>
          </a:xfrm>
        </p:spPr>
        <p:txBody>
          <a:bodyPr/>
          <a:lstStyle/>
          <a:p>
            <a:r>
              <a:rPr lang="pt-BR" sz="3200" b="1" dirty="0" smtClean="0">
                <a:solidFill>
                  <a:schemeClr val="bg1"/>
                </a:solidFill>
                <a:latin typeface="Arial" pitchFamily="34" charset="0"/>
                <a:cs typeface="Arial" pitchFamily="34" charset="0"/>
              </a:rPr>
              <a:t>RESULTADOS</a:t>
            </a:r>
            <a:endParaRPr lang="pt-BR" sz="3200" b="1" dirty="0">
              <a:solidFill>
                <a:schemeClr val="bg1"/>
              </a:solidFill>
              <a:latin typeface="Arial" pitchFamily="34" charset="0"/>
              <a:cs typeface="Arial" pitchFamily="34" charset="0"/>
            </a:endParaRPr>
          </a:p>
        </p:txBody>
      </p:sp>
      <p:sp>
        <p:nvSpPr>
          <p:cNvPr id="3" name="Espaço Reservado para Conteúdo 2"/>
          <p:cNvSpPr>
            <a:spLocks noGrp="1"/>
          </p:cNvSpPr>
          <p:nvPr>
            <p:ph idx="1"/>
          </p:nvPr>
        </p:nvSpPr>
        <p:spPr>
          <a:xfrm>
            <a:off x="323528" y="2132856"/>
            <a:ext cx="8568952" cy="1401019"/>
          </a:xfrm>
        </p:spPr>
        <p:txBody>
          <a:bodyPr/>
          <a:lstStyle/>
          <a:p>
            <a:pPr algn="just"/>
            <a:r>
              <a:rPr lang="pt-BR" sz="2800" dirty="0" smtClean="0">
                <a:solidFill>
                  <a:schemeClr val="bg1"/>
                </a:solidFill>
                <a:latin typeface="Arial" pitchFamily="34" charset="0"/>
                <a:cs typeface="Arial" pitchFamily="34" charset="0"/>
              </a:rPr>
              <a:t>Contribuição na elevação da auto estima dos educadores indígenas;</a:t>
            </a:r>
            <a:endParaRPr lang="pt-BR" sz="2800" dirty="0">
              <a:solidFill>
                <a:schemeClr val="bg1"/>
              </a:solidFill>
              <a:latin typeface="Arial" pitchFamily="34" charset="0"/>
              <a:cs typeface="Arial" pitchFamily="34" charset="0"/>
            </a:endParaRPr>
          </a:p>
        </p:txBody>
      </p:sp>
      <p:sp>
        <p:nvSpPr>
          <p:cNvPr id="4" name="Espaço Reservado para Conteúdo 2"/>
          <p:cNvSpPr txBox="1">
            <a:spLocks/>
          </p:cNvSpPr>
          <p:nvPr/>
        </p:nvSpPr>
        <p:spPr>
          <a:xfrm>
            <a:off x="323528" y="3396133"/>
            <a:ext cx="8568952" cy="680939"/>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pt-BR" sz="2800" b="0" i="0" u="none" strike="noStrike" kern="1200" cap="none" spc="0" normalizeH="0" baseline="0" noProof="0" dirty="0" smtClean="0">
                <a:ln>
                  <a:noFill/>
                </a:ln>
                <a:solidFill>
                  <a:schemeClr val="bg1"/>
                </a:solidFill>
                <a:effectLst/>
                <a:uLnTx/>
                <a:uFillTx/>
                <a:latin typeface="Arial" pitchFamily="34" charset="0"/>
                <a:ea typeface="+mn-ea"/>
                <a:cs typeface="Arial" pitchFamily="34" charset="0"/>
              </a:rPr>
              <a:t>Efetivação da inclusão digital através do CODEF; </a:t>
            </a:r>
            <a:endParaRPr kumimoji="0" lang="pt-BR" sz="2800" b="0" i="0" u="none" strike="noStrike" kern="1200" cap="none" spc="0" normalizeH="0" baseline="0" noProof="0" dirty="0">
              <a:ln>
                <a:noFill/>
              </a:ln>
              <a:solidFill>
                <a:schemeClr val="bg1"/>
              </a:solidFill>
              <a:effectLst/>
              <a:uLnTx/>
              <a:uFillTx/>
              <a:latin typeface="Arial" pitchFamily="34" charset="0"/>
              <a:ea typeface="+mn-ea"/>
              <a:cs typeface="Arial" pitchFamily="34" charset="0"/>
            </a:endParaRPr>
          </a:p>
        </p:txBody>
      </p:sp>
      <p:sp>
        <p:nvSpPr>
          <p:cNvPr id="5" name="Espaço Reservado para Conteúdo 2"/>
          <p:cNvSpPr txBox="1">
            <a:spLocks/>
          </p:cNvSpPr>
          <p:nvPr/>
        </p:nvSpPr>
        <p:spPr>
          <a:xfrm>
            <a:off x="395536" y="4365104"/>
            <a:ext cx="7416824" cy="1584176"/>
          </a:xfrm>
          <a:prstGeom prst="rect">
            <a:avLst/>
          </a:prstGeom>
        </p:spPr>
        <p:txBody>
          <a:bodyPr/>
          <a:lstStyle/>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pt-BR" sz="2800" b="0" i="0" u="none" strike="noStrike" kern="1200" cap="none" spc="0" normalizeH="0" baseline="0" noProof="0" dirty="0" smtClean="0">
                <a:ln>
                  <a:noFill/>
                </a:ln>
                <a:solidFill>
                  <a:schemeClr val="bg1"/>
                </a:solidFill>
                <a:effectLst/>
                <a:uLnTx/>
                <a:uFillTx/>
                <a:latin typeface="Arial" pitchFamily="34" charset="0"/>
                <a:ea typeface="+mn-ea"/>
                <a:cs typeface="Arial" pitchFamily="34" charset="0"/>
              </a:rPr>
              <a:t>Esclarecimentos sobre os benefícios para a comunidade indígena a</a:t>
            </a:r>
            <a:r>
              <a:rPr kumimoji="0" lang="pt-BR" sz="2800" b="0" i="0" u="none" strike="noStrike" kern="1200" cap="none" spc="0" normalizeH="0" noProof="0" dirty="0" smtClean="0">
                <a:ln>
                  <a:noFill/>
                </a:ln>
                <a:solidFill>
                  <a:schemeClr val="bg1"/>
                </a:solidFill>
                <a:effectLst/>
                <a:uLnTx/>
                <a:uFillTx/>
                <a:latin typeface="Arial" pitchFamily="34" charset="0"/>
                <a:ea typeface="+mn-ea"/>
                <a:cs typeface="Arial" pitchFamily="34" charset="0"/>
              </a:rPr>
              <a:t> partir da função social dos tributos</a:t>
            </a:r>
            <a:r>
              <a:rPr kumimoji="0" lang="pt-BR" sz="2800" b="0" i="0" u="none" strike="noStrike" kern="1200" cap="none" spc="0" normalizeH="0" baseline="0" noProof="0" dirty="0" smtClean="0">
                <a:ln>
                  <a:noFill/>
                </a:ln>
                <a:solidFill>
                  <a:schemeClr val="bg1"/>
                </a:solidFill>
                <a:effectLst/>
                <a:uLnTx/>
                <a:uFillTx/>
                <a:latin typeface="Arial" pitchFamily="34" charset="0"/>
                <a:ea typeface="+mn-ea"/>
                <a:cs typeface="Arial" pitchFamily="34" charset="0"/>
              </a:rPr>
              <a:t>; </a:t>
            </a:r>
            <a:endParaRPr kumimoji="0" lang="pt-BR" sz="2800" b="0" i="0" u="none" strike="noStrike" kern="1200" cap="none" spc="0" normalizeH="0" baseline="0" noProof="0" dirty="0">
              <a:ln>
                <a:noFill/>
              </a:ln>
              <a:solidFill>
                <a:schemeClr val="bg1"/>
              </a:solidFill>
              <a:effectLst/>
              <a:uLnTx/>
              <a:uFillTx/>
              <a:latin typeface="Arial" pitchFamily="34" charset="0"/>
              <a:ea typeface="+mn-ea"/>
              <a:cs typeface="Arial" pitchFamily="34"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39552" y="1349896"/>
            <a:ext cx="8229600" cy="1143000"/>
          </a:xfrm>
        </p:spPr>
        <p:txBody>
          <a:bodyPr/>
          <a:lstStyle/>
          <a:p>
            <a:r>
              <a:rPr lang="pt-BR" sz="3200" b="1" dirty="0" smtClean="0">
                <a:solidFill>
                  <a:schemeClr val="bg1"/>
                </a:solidFill>
                <a:latin typeface="Arial" pitchFamily="34" charset="0"/>
                <a:cs typeface="Arial" pitchFamily="34" charset="0"/>
              </a:rPr>
              <a:t>RESULTADOS</a:t>
            </a:r>
            <a:endParaRPr lang="pt-BR" sz="3200" b="1" dirty="0">
              <a:solidFill>
                <a:schemeClr val="bg1"/>
              </a:solidFill>
              <a:latin typeface="Arial" pitchFamily="34" charset="0"/>
              <a:cs typeface="Arial" pitchFamily="34" charset="0"/>
            </a:endParaRPr>
          </a:p>
        </p:txBody>
      </p:sp>
      <p:sp>
        <p:nvSpPr>
          <p:cNvPr id="3" name="Espaço Reservado para Conteúdo 2"/>
          <p:cNvSpPr>
            <a:spLocks noGrp="1"/>
          </p:cNvSpPr>
          <p:nvPr>
            <p:ph idx="1"/>
          </p:nvPr>
        </p:nvSpPr>
        <p:spPr>
          <a:xfrm>
            <a:off x="323528" y="2348880"/>
            <a:ext cx="8568952" cy="1152128"/>
          </a:xfrm>
        </p:spPr>
        <p:txBody>
          <a:bodyPr/>
          <a:lstStyle/>
          <a:p>
            <a:pPr algn="just"/>
            <a:r>
              <a:rPr lang="pt-BR" sz="2800" dirty="0" smtClean="0">
                <a:solidFill>
                  <a:schemeClr val="bg1"/>
                </a:solidFill>
                <a:latin typeface="Arial" pitchFamily="34" charset="0"/>
                <a:cs typeface="Arial" pitchFamily="34" charset="0"/>
              </a:rPr>
              <a:t>Valorização e manutenção da cultura material e imaterial indígena;</a:t>
            </a:r>
            <a:endParaRPr lang="pt-BR" sz="2800" dirty="0">
              <a:solidFill>
                <a:schemeClr val="bg1"/>
              </a:solidFill>
              <a:latin typeface="Arial" pitchFamily="34" charset="0"/>
              <a:cs typeface="Arial" pitchFamily="34" charset="0"/>
            </a:endParaRPr>
          </a:p>
        </p:txBody>
      </p:sp>
      <p:sp>
        <p:nvSpPr>
          <p:cNvPr id="4" name="Espaço Reservado para Conteúdo 2"/>
          <p:cNvSpPr txBox="1">
            <a:spLocks/>
          </p:cNvSpPr>
          <p:nvPr/>
        </p:nvSpPr>
        <p:spPr>
          <a:xfrm>
            <a:off x="323528" y="3756173"/>
            <a:ext cx="8568952" cy="680939"/>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pt-BR" sz="2800" b="0" i="0" u="none" strike="noStrike" kern="1200" cap="none" spc="0" normalizeH="0" baseline="0" noProof="0" dirty="0" smtClean="0">
                <a:ln>
                  <a:noFill/>
                </a:ln>
                <a:solidFill>
                  <a:schemeClr val="bg1"/>
                </a:solidFill>
                <a:effectLst/>
                <a:uLnTx/>
                <a:uFillTx/>
                <a:latin typeface="Arial" pitchFamily="34" charset="0"/>
                <a:ea typeface="+mn-ea"/>
                <a:cs typeface="Arial" pitchFamily="34" charset="0"/>
              </a:rPr>
              <a:t>Comunidade indígena mais consciente dos seus direitos e deveres;</a:t>
            </a:r>
          </a:p>
          <a:p>
            <a:pPr marR="0" lvl="0" algn="l" defTabSz="914400" rtl="0" eaLnBrk="1" fontAlgn="auto" latinLnBrk="0" hangingPunct="1">
              <a:lnSpc>
                <a:spcPct val="100000"/>
              </a:lnSpc>
              <a:spcBef>
                <a:spcPct val="20000"/>
              </a:spcBef>
              <a:spcAft>
                <a:spcPts val="0"/>
              </a:spcAft>
              <a:buClrTx/>
              <a:buSzTx/>
              <a:tabLst/>
              <a:defRPr/>
            </a:pPr>
            <a:r>
              <a:rPr kumimoji="0" lang="pt-BR" sz="2800" b="0" i="0" u="none" strike="noStrike" kern="1200" cap="none" spc="0" normalizeH="0" baseline="0" noProof="0" dirty="0" smtClean="0">
                <a:ln>
                  <a:noFill/>
                </a:ln>
                <a:solidFill>
                  <a:schemeClr val="bg1"/>
                </a:solidFill>
                <a:effectLst/>
                <a:uLnTx/>
                <a:uFillTx/>
                <a:latin typeface="Arial" pitchFamily="34" charset="0"/>
                <a:ea typeface="+mn-ea"/>
                <a:cs typeface="Arial" pitchFamily="34" charset="0"/>
              </a:rPr>
              <a:t> </a:t>
            </a:r>
            <a:endParaRPr kumimoji="0" lang="pt-BR" sz="2800" b="0" i="0" u="none" strike="noStrike" kern="1200" cap="none" spc="0" normalizeH="0" baseline="0" noProof="0" dirty="0">
              <a:ln>
                <a:noFill/>
              </a:ln>
              <a:solidFill>
                <a:schemeClr val="bg1"/>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10986495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6335688"/>
            <a:ext cx="8964488" cy="477688"/>
          </a:xfrm>
        </p:spPr>
        <p:txBody>
          <a:bodyPr/>
          <a:lstStyle/>
          <a:p>
            <a:r>
              <a:rPr lang="pt-BR" sz="2400" b="1" dirty="0" smtClean="0">
                <a:solidFill>
                  <a:schemeClr val="bg1"/>
                </a:solidFill>
                <a:latin typeface="Arial" pitchFamily="34" charset="0"/>
                <a:cs typeface="Arial" pitchFamily="34" charset="0"/>
              </a:rPr>
              <a:t>1ª Turma de Educadores indígenas do Amazonas/CODEF</a:t>
            </a:r>
            <a:endParaRPr lang="pt-BR" sz="2400" b="1" dirty="0">
              <a:solidFill>
                <a:schemeClr val="bg1"/>
              </a:solidFill>
              <a:latin typeface="Arial" pitchFamily="34" charset="0"/>
              <a:cs typeface="Arial" pitchFamily="34" charset="0"/>
            </a:endParaRPr>
          </a:p>
        </p:txBody>
      </p:sp>
      <p:pic>
        <p:nvPicPr>
          <p:cNvPr id="4" name="Espaço Reservado para Conteúdo 3" descr="C:\Users\m062676\Documents\GIOVANA\tutor 2012\fotos\2012-04-26 17.05.40.jpg"/>
          <p:cNvPicPr>
            <a:picLocks noGrp="1"/>
          </p:cNvPicPr>
          <p:nvPr>
            <p:ph idx="1"/>
          </p:nvPr>
        </p:nvPicPr>
        <p:blipFill>
          <a:blip r:embed="rId2" cstate="print"/>
          <a:srcRect/>
          <a:stretch>
            <a:fillRect/>
          </a:stretch>
        </p:blipFill>
        <p:spPr>
          <a:xfrm>
            <a:off x="179512" y="1124744"/>
            <a:ext cx="8784976" cy="5256584"/>
          </a:xfr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6309320"/>
            <a:ext cx="9108504" cy="648072"/>
          </a:xfrm>
        </p:spPr>
        <p:txBody>
          <a:bodyPr/>
          <a:lstStyle/>
          <a:p>
            <a:pPr algn="l"/>
            <a:r>
              <a:rPr lang="pt-BR" sz="2800" b="1" dirty="0" smtClean="0">
                <a:solidFill>
                  <a:schemeClr val="bg1"/>
                </a:solidFill>
                <a:latin typeface="Arial" pitchFamily="34" charset="0"/>
                <a:cs typeface="Arial" pitchFamily="34" charset="0"/>
              </a:rPr>
              <a:t>GERÊNCIA DE EDUCAÇÃO ESCOLAR INDÍGENA</a:t>
            </a:r>
            <a:endParaRPr lang="pt-BR" sz="2800" b="1" dirty="0">
              <a:solidFill>
                <a:schemeClr val="bg1"/>
              </a:solidFill>
              <a:latin typeface="Arial" pitchFamily="34" charset="0"/>
              <a:cs typeface="Arial" pitchFamily="34" charset="0"/>
            </a:endParaRPr>
          </a:p>
        </p:txBody>
      </p:sp>
      <p:pic>
        <p:nvPicPr>
          <p:cNvPr id="2050" name="Picture 2" descr="C:\Users\m050755\Desktop\IMG_245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3" y="1124744"/>
            <a:ext cx="8928993" cy="5184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917974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11560" y="1268760"/>
            <a:ext cx="8208912" cy="4320480"/>
          </a:xfrm>
        </p:spPr>
        <p:txBody>
          <a:bodyPr/>
          <a:lstStyle/>
          <a:p>
            <a:r>
              <a:rPr lang="pt-BR" sz="5000" dirty="0" smtClean="0">
                <a:solidFill>
                  <a:schemeClr val="bg1">
                    <a:lumMod val="95000"/>
                  </a:schemeClr>
                </a:solidFill>
              </a:rPr>
              <a:t>NGE’MA NI’</a:t>
            </a:r>
            <a:r>
              <a:rPr lang="el-GR" sz="5000" dirty="0" smtClean="0">
                <a:solidFill>
                  <a:schemeClr val="bg1">
                    <a:lumMod val="95000"/>
                  </a:schemeClr>
                </a:solidFill>
              </a:rPr>
              <a:t>ῐ</a:t>
            </a:r>
            <a:r>
              <a:rPr lang="pt-BR" sz="5000" dirty="0" smtClean="0">
                <a:solidFill>
                  <a:schemeClr val="bg1">
                    <a:lumMod val="95000"/>
                  </a:schemeClr>
                </a:solidFill>
              </a:rPr>
              <a:t> NHA’Ã NATUCUMÜ</a:t>
            </a:r>
            <a:br>
              <a:rPr lang="pt-BR" sz="5000" dirty="0" smtClean="0">
                <a:solidFill>
                  <a:schemeClr val="bg1">
                    <a:lumMod val="95000"/>
                  </a:schemeClr>
                </a:solidFill>
              </a:rPr>
            </a:br>
            <a:r>
              <a:rPr lang="pt-BR" sz="5000" dirty="0" smtClean="0">
                <a:solidFill>
                  <a:schemeClr val="bg1">
                    <a:lumMod val="95000"/>
                  </a:schemeClr>
                </a:solidFill>
              </a:rPr>
              <a:t>NAWEI’</a:t>
            </a:r>
            <a:r>
              <a:rPr lang="el-GR" sz="5000" dirty="0">
                <a:solidFill>
                  <a:schemeClr val="bg1">
                    <a:lumMod val="95000"/>
                  </a:schemeClr>
                </a:solidFill>
              </a:rPr>
              <a:t> </a:t>
            </a:r>
            <a:r>
              <a:rPr lang="el-GR" sz="5000" dirty="0" smtClean="0">
                <a:solidFill>
                  <a:schemeClr val="bg1">
                    <a:lumMod val="95000"/>
                  </a:schemeClr>
                </a:solidFill>
              </a:rPr>
              <a:t>ῐ</a:t>
            </a:r>
            <a:r>
              <a:rPr lang="pt-BR" sz="5000" dirty="0" smtClean="0">
                <a:solidFill>
                  <a:schemeClr val="bg1">
                    <a:lumMod val="95000"/>
                  </a:schemeClr>
                </a:solidFill>
              </a:rPr>
              <a:t> NHA’Ã TORÜ DUÜ</a:t>
            </a:r>
            <a:r>
              <a:rPr lang="el-GR" sz="5000" dirty="0" smtClean="0">
                <a:solidFill>
                  <a:schemeClr val="bg1">
                    <a:lumMod val="95000"/>
                  </a:schemeClr>
                </a:solidFill>
              </a:rPr>
              <a:t>ῧ</a:t>
            </a:r>
            <a:r>
              <a:rPr lang="pt-BR" sz="5000" dirty="0" smtClean="0">
                <a:solidFill>
                  <a:schemeClr val="bg1">
                    <a:lumMod val="95000"/>
                  </a:schemeClr>
                </a:solidFill>
              </a:rPr>
              <a:t>GUI</a:t>
            </a:r>
            <a:br>
              <a:rPr lang="pt-BR" sz="5000" dirty="0" smtClean="0">
                <a:solidFill>
                  <a:schemeClr val="bg1">
                    <a:lumMod val="95000"/>
                  </a:schemeClr>
                </a:solidFill>
              </a:rPr>
            </a:br>
            <a:r>
              <a:rPr lang="pt-BR" sz="5000" dirty="0" smtClean="0">
                <a:solidFill>
                  <a:schemeClr val="bg1">
                    <a:lumMod val="95000"/>
                  </a:schemeClr>
                </a:solidFill>
              </a:rPr>
              <a:t>MA’Ã TORÜ PAIS BRAZILII</a:t>
            </a:r>
            <a:r>
              <a:rPr lang="el-GR" sz="5000" dirty="0" smtClean="0">
                <a:solidFill>
                  <a:schemeClr val="bg1">
                    <a:lumMod val="95000"/>
                  </a:schemeClr>
                </a:solidFill>
              </a:rPr>
              <a:t>ῐ</a:t>
            </a:r>
            <a:r>
              <a:rPr lang="pt-BR" sz="5000" dirty="0" smtClean="0">
                <a:solidFill>
                  <a:schemeClr val="bg1">
                    <a:lumMod val="95000"/>
                  </a:schemeClr>
                </a:solidFill>
              </a:rPr>
              <a:t>.</a:t>
            </a:r>
            <a:endParaRPr lang="pt-BR" sz="5000" dirty="0">
              <a:solidFill>
                <a:schemeClr val="bg1">
                  <a:lumMod val="95000"/>
                </a:schemeClr>
              </a:solidFill>
            </a:endParaRPr>
          </a:p>
        </p:txBody>
      </p:sp>
    </p:spTree>
    <p:extLst>
      <p:ext uri="{BB962C8B-B14F-4D97-AF65-F5344CB8AC3E}">
        <p14:creationId xmlns:p14="http://schemas.microsoft.com/office/powerpoint/2010/main" val="2947090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23528" y="1268760"/>
            <a:ext cx="8229600" cy="1143000"/>
          </a:xfrm>
        </p:spPr>
        <p:txBody>
          <a:bodyPr/>
          <a:lstStyle/>
          <a:p>
            <a:r>
              <a:rPr lang="pt-BR" sz="2800" b="1" dirty="0" smtClean="0">
                <a:solidFill>
                  <a:schemeClr val="bg1"/>
                </a:solidFill>
                <a:latin typeface="Arial" pitchFamily="34" charset="0"/>
                <a:cs typeface="Arial" pitchFamily="34" charset="0"/>
              </a:rPr>
              <a:t>PROGRAMA MUNICIPAL DE EDUCAÇÃO FISCAL/PMEF</a:t>
            </a:r>
            <a:endParaRPr lang="pt-BR" sz="2800" b="1" dirty="0">
              <a:solidFill>
                <a:schemeClr val="bg1"/>
              </a:solidFill>
              <a:latin typeface="Arial" pitchFamily="34" charset="0"/>
              <a:cs typeface="Arial" pitchFamily="34" charset="0"/>
            </a:endParaRPr>
          </a:p>
        </p:txBody>
      </p:sp>
      <p:sp>
        <p:nvSpPr>
          <p:cNvPr id="4" name="Título 1"/>
          <p:cNvSpPr txBox="1">
            <a:spLocks/>
          </p:cNvSpPr>
          <p:nvPr/>
        </p:nvSpPr>
        <p:spPr>
          <a:xfrm>
            <a:off x="107504" y="2516912"/>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50000"/>
              </a:lnSpc>
            </a:pPr>
            <a:r>
              <a:rPr lang="pt-BR" sz="2800" dirty="0" smtClean="0">
                <a:solidFill>
                  <a:schemeClr val="bg1"/>
                </a:solidFill>
                <a:latin typeface="Arial" pitchFamily="34" charset="0"/>
                <a:cs typeface="Arial" pitchFamily="34" charset="0"/>
              </a:rPr>
              <a:t>Legitimado pelo Decreto Nº 0763 de 21 de Fevereiro de 2011;</a:t>
            </a:r>
            <a:endParaRPr lang="pt-BR" sz="2800" dirty="0">
              <a:solidFill>
                <a:schemeClr val="bg1"/>
              </a:solidFill>
              <a:latin typeface="Arial" pitchFamily="34" charset="0"/>
              <a:cs typeface="Arial" pitchFamily="34" charset="0"/>
            </a:endParaRPr>
          </a:p>
        </p:txBody>
      </p:sp>
      <p:sp>
        <p:nvSpPr>
          <p:cNvPr id="5" name="Título 1"/>
          <p:cNvSpPr txBox="1">
            <a:spLocks/>
          </p:cNvSpPr>
          <p:nvPr/>
        </p:nvSpPr>
        <p:spPr>
          <a:xfrm>
            <a:off x="35496" y="4005064"/>
            <a:ext cx="8229600" cy="208823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50000"/>
              </a:lnSpc>
            </a:pPr>
            <a:r>
              <a:rPr lang="pt-BR" sz="2800" dirty="0" smtClean="0">
                <a:solidFill>
                  <a:schemeClr val="bg1"/>
                </a:solidFill>
                <a:latin typeface="Arial" pitchFamily="34" charset="0"/>
                <a:cs typeface="Arial" pitchFamily="34" charset="0"/>
              </a:rPr>
              <a:t>Atualmente somos 252 escolas-disseminadoras,</a:t>
            </a:r>
          </a:p>
          <a:p>
            <a:pPr>
              <a:lnSpc>
                <a:spcPct val="150000"/>
              </a:lnSpc>
            </a:pPr>
            <a:r>
              <a:rPr lang="pt-BR" sz="2800" dirty="0" smtClean="0">
                <a:solidFill>
                  <a:schemeClr val="bg1"/>
                </a:solidFill>
                <a:latin typeface="Arial" pitchFamily="34" charset="0"/>
                <a:cs typeface="Arial" pitchFamily="34" charset="0"/>
              </a:rPr>
              <a:t>com 1.100 </a:t>
            </a:r>
            <a:r>
              <a:rPr lang="pt-BR" sz="2800" dirty="0" err="1" smtClean="0">
                <a:solidFill>
                  <a:schemeClr val="bg1"/>
                </a:solidFill>
                <a:latin typeface="Arial" pitchFamily="34" charset="0"/>
                <a:cs typeface="Arial" pitchFamily="34" charset="0"/>
              </a:rPr>
              <a:t>educadores-disseminadores</a:t>
            </a:r>
            <a:r>
              <a:rPr lang="pt-BR" sz="2800" dirty="0" smtClean="0">
                <a:solidFill>
                  <a:schemeClr val="bg1"/>
                </a:solidFill>
                <a:latin typeface="Arial" pitchFamily="34" charset="0"/>
                <a:cs typeface="Arial" pitchFamily="34" charset="0"/>
              </a:rPr>
              <a:t> da rede municipal de ensino;</a:t>
            </a:r>
            <a:endParaRPr lang="pt-BR" sz="28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72441678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ttp://3.bp.blogspot.com/_C88pfpvNkrg/TPZFaAHHVyI/AAAAAAAAIhA/KBBXsC4lUk0/s1600/betinho.jpg">
            <a:hlinkClick r:id="rId2"/>
          </p:cNvPr>
          <p:cNvPicPr>
            <a:picLocks noChangeAspect="1" noChangeArrowheads="1"/>
          </p:cNvPicPr>
          <p:nvPr/>
        </p:nvPicPr>
        <p:blipFill>
          <a:blip r:embed="rId3" cstate="print"/>
          <a:srcRect/>
          <a:stretch>
            <a:fillRect/>
          </a:stretch>
        </p:blipFill>
        <p:spPr bwMode="auto">
          <a:xfrm>
            <a:off x="179512" y="1190888"/>
            <a:ext cx="8784976" cy="5550480"/>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23528" y="1484784"/>
            <a:ext cx="8229600" cy="1872208"/>
          </a:xfrm>
        </p:spPr>
        <p:txBody>
          <a:bodyPr/>
          <a:lstStyle/>
          <a:p>
            <a:r>
              <a:rPr lang="pt-BR" sz="3600" dirty="0" smtClean="0">
                <a:solidFill>
                  <a:schemeClr val="bg1"/>
                </a:solidFill>
                <a:latin typeface="Arial" pitchFamily="34" charset="0"/>
                <a:cs typeface="Arial" pitchFamily="34" charset="0"/>
              </a:rPr>
              <a:t>Esther de Souza Albuquerque</a:t>
            </a:r>
            <a:br>
              <a:rPr lang="pt-BR" sz="3600" dirty="0" smtClean="0">
                <a:solidFill>
                  <a:schemeClr val="bg1"/>
                </a:solidFill>
                <a:latin typeface="Arial" pitchFamily="34" charset="0"/>
                <a:cs typeface="Arial" pitchFamily="34" charset="0"/>
              </a:rPr>
            </a:br>
            <a:r>
              <a:rPr lang="pt-BR" sz="3600" dirty="0" smtClean="0">
                <a:solidFill>
                  <a:schemeClr val="bg1"/>
                </a:solidFill>
                <a:latin typeface="Arial" pitchFamily="34" charset="0"/>
                <a:cs typeface="Arial" pitchFamily="34" charset="0"/>
                <a:hlinkClick r:id="rId2"/>
              </a:rPr>
              <a:t>esther.manaus@gmail.com</a:t>
            </a:r>
            <a:r>
              <a:rPr lang="pt-BR" sz="3600" dirty="0" smtClean="0">
                <a:solidFill>
                  <a:schemeClr val="bg1"/>
                </a:solidFill>
                <a:latin typeface="Arial" pitchFamily="34" charset="0"/>
                <a:cs typeface="Arial" pitchFamily="34" charset="0"/>
              </a:rPr>
              <a:t> </a:t>
            </a:r>
            <a:br>
              <a:rPr lang="pt-BR" sz="3600" dirty="0" smtClean="0">
                <a:solidFill>
                  <a:schemeClr val="bg1"/>
                </a:solidFill>
                <a:latin typeface="Arial" pitchFamily="34" charset="0"/>
                <a:cs typeface="Arial" pitchFamily="34" charset="0"/>
              </a:rPr>
            </a:br>
            <a:r>
              <a:rPr lang="pt-BR" sz="3600" dirty="0" smtClean="0">
                <a:solidFill>
                  <a:schemeClr val="bg1"/>
                </a:solidFill>
                <a:latin typeface="Arial" pitchFamily="34" charset="0"/>
                <a:cs typeface="Arial" pitchFamily="34" charset="0"/>
              </a:rPr>
              <a:t>(92) 94751594/99890622</a:t>
            </a:r>
            <a:endParaRPr lang="pt-BR" sz="3600" dirty="0">
              <a:solidFill>
                <a:schemeClr val="bg1"/>
              </a:solidFill>
              <a:latin typeface="Arial" pitchFamily="34" charset="0"/>
              <a:cs typeface="Arial" pitchFamily="34" charset="0"/>
            </a:endParaRPr>
          </a:p>
        </p:txBody>
      </p:sp>
      <p:sp>
        <p:nvSpPr>
          <p:cNvPr id="4" name="Título 1"/>
          <p:cNvSpPr txBox="1">
            <a:spLocks/>
          </p:cNvSpPr>
          <p:nvPr/>
        </p:nvSpPr>
        <p:spPr>
          <a:xfrm>
            <a:off x="323528" y="3789040"/>
            <a:ext cx="7797552" cy="1872208"/>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pt-BR" sz="3600" b="0" i="0" u="none" strike="noStrike" kern="1200" cap="none" spc="0" normalizeH="0" baseline="0" noProof="0" dirty="0" smtClean="0">
                <a:ln>
                  <a:noFill/>
                </a:ln>
                <a:solidFill>
                  <a:schemeClr val="bg1"/>
                </a:solidFill>
                <a:effectLst/>
                <a:uLnTx/>
                <a:uFillTx/>
                <a:latin typeface="Arial" pitchFamily="34" charset="0"/>
                <a:ea typeface="+mj-ea"/>
                <a:cs typeface="Arial" pitchFamily="34" charset="0"/>
              </a:rPr>
              <a:t>Giovana Oliveira</a:t>
            </a:r>
            <a:br>
              <a:rPr kumimoji="0" lang="pt-BR" sz="3600" b="0" i="0" u="none" strike="noStrike" kern="1200" cap="none" spc="0" normalizeH="0" baseline="0" noProof="0" dirty="0" smtClean="0">
                <a:ln>
                  <a:noFill/>
                </a:ln>
                <a:solidFill>
                  <a:schemeClr val="bg1"/>
                </a:solidFill>
                <a:effectLst/>
                <a:uLnTx/>
                <a:uFillTx/>
                <a:latin typeface="Arial" pitchFamily="34" charset="0"/>
                <a:ea typeface="+mj-ea"/>
                <a:cs typeface="Arial" pitchFamily="34" charset="0"/>
              </a:rPr>
            </a:br>
            <a:r>
              <a:rPr kumimoji="0" lang="pt-BR" sz="3600" b="0" i="0" u="none" strike="noStrike" kern="1200" cap="none" spc="0" normalizeH="0" baseline="0" noProof="0" dirty="0" smtClean="0">
                <a:ln>
                  <a:noFill/>
                </a:ln>
                <a:solidFill>
                  <a:schemeClr val="bg1"/>
                </a:solidFill>
                <a:effectLst/>
                <a:uLnTx/>
                <a:uFillTx/>
                <a:latin typeface="Arial" pitchFamily="34" charset="0"/>
                <a:ea typeface="+mj-ea"/>
                <a:cs typeface="Arial" pitchFamily="34" charset="0"/>
                <a:hlinkClick r:id="rId3"/>
              </a:rPr>
              <a:t>giovana1_oliveira@hotmail.com</a:t>
            </a:r>
            <a:endParaRPr kumimoji="0" lang="pt-BR" sz="3600" b="0" i="0" u="none" strike="noStrike" kern="1200" cap="none" spc="0" normalizeH="0" baseline="0" noProof="0" dirty="0" smtClean="0">
              <a:ln>
                <a:noFill/>
              </a:ln>
              <a:solidFill>
                <a:schemeClr val="bg1"/>
              </a:solidFill>
              <a:effectLst/>
              <a:uLnTx/>
              <a:uFillTx/>
              <a:latin typeface="Arial" pitchFamily="34" charset="0"/>
              <a:ea typeface="+mj-ea"/>
              <a:cs typeface="Arial"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lang="pt-BR" sz="3600" dirty="0" smtClean="0">
                <a:solidFill>
                  <a:schemeClr val="bg1"/>
                </a:solidFill>
                <a:latin typeface="Arial" pitchFamily="34" charset="0"/>
                <a:ea typeface="+mj-ea"/>
                <a:cs typeface="Arial" pitchFamily="34" charset="0"/>
              </a:rPr>
              <a:t>(9</a:t>
            </a:r>
            <a:r>
              <a:rPr kumimoji="0" lang="pt-BR" sz="3600" b="0" i="0" u="none" strike="noStrike" kern="1200" cap="none" spc="0" normalizeH="0" baseline="0" noProof="0" dirty="0" smtClean="0">
                <a:ln>
                  <a:noFill/>
                </a:ln>
                <a:solidFill>
                  <a:schemeClr val="bg1"/>
                </a:solidFill>
                <a:effectLst/>
                <a:uLnTx/>
                <a:uFillTx/>
                <a:latin typeface="Arial" pitchFamily="34" charset="0"/>
                <a:ea typeface="+mj-ea"/>
                <a:cs typeface="Arial" pitchFamily="34" charset="0"/>
              </a:rPr>
              <a:t>2) 91030723</a:t>
            </a:r>
          </a:p>
          <a:p>
            <a:pPr marL="0" marR="0" lvl="0" indent="0" algn="ctr" defTabSz="914400" rtl="0" eaLnBrk="1" fontAlgn="auto" latinLnBrk="0" hangingPunct="1">
              <a:lnSpc>
                <a:spcPct val="100000"/>
              </a:lnSpc>
              <a:spcBef>
                <a:spcPct val="0"/>
              </a:spcBef>
              <a:spcAft>
                <a:spcPts val="0"/>
              </a:spcAft>
              <a:buClrTx/>
              <a:buSzTx/>
              <a:buFontTx/>
              <a:buNone/>
              <a:tabLst/>
              <a:defRPr/>
            </a:pPr>
            <a:endParaRPr lang="pt-BR" sz="3600" dirty="0" smtClean="0">
              <a:solidFill>
                <a:schemeClr val="bg1"/>
              </a:solidFill>
              <a:latin typeface="Arial" pitchFamily="34" charset="0"/>
              <a:ea typeface="+mj-ea"/>
              <a:cs typeface="Arial"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pt-BR" sz="3600" b="0" i="0" u="none" strike="noStrike" kern="1200" cap="none" spc="0" normalizeH="0" baseline="0" noProof="0" dirty="0" smtClean="0">
                <a:ln>
                  <a:noFill/>
                </a:ln>
                <a:solidFill>
                  <a:schemeClr val="bg1"/>
                </a:solidFill>
                <a:effectLst/>
                <a:uLnTx/>
                <a:uFillTx/>
                <a:latin typeface="Arial" pitchFamily="34" charset="0"/>
                <a:ea typeface="+mj-ea"/>
                <a:cs typeface="Arial" pitchFamily="34" charset="0"/>
              </a:rPr>
              <a:t>Manaus - AM</a:t>
            </a:r>
            <a:endParaRPr kumimoji="0" lang="pt-BR" sz="3600" b="0" i="0" u="none" strike="noStrike" kern="1200" cap="none" spc="0" normalizeH="0" baseline="0" noProof="0" dirty="0">
              <a:ln>
                <a:noFill/>
              </a:ln>
              <a:solidFill>
                <a:schemeClr val="bg1"/>
              </a:solidFill>
              <a:effectLst/>
              <a:uLnTx/>
              <a:uFillTx/>
              <a:latin typeface="Arial" pitchFamily="34" charset="0"/>
              <a:ea typeface="+mj-ea"/>
              <a:cs typeface="Arial"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268760"/>
            <a:ext cx="9144000" cy="1008112"/>
          </a:xfrm>
        </p:spPr>
        <p:txBody>
          <a:bodyPr/>
          <a:lstStyle/>
          <a:p>
            <a:r>
              <a:rPr lang="pt-BR" sz="3200" dirty="0" smtClean="0">
                <a:solidFill>
                  <a:schemeClr val="bg1"/>
                </a:solidFill>
                <a:latin typeface="Arial" pitchFamily="34" charset="0"/>
                <a:cs typeface="Arial" pitchFamily="34" charset="0"/>
              </a:rPr>
              <a:t> </a:t>
            </a:r>
            <a:r>
              <a:rPr lang="pt-BR" sz="2800" dirty="0" smtClean="0">
                <a:solidFill>
                  <a:schemeClr val="bg1"/>
                </a:solidFill>
                <a:latin typeface="Arial" pitchFamily="34" charset="0"/>
                <a:cs typeface="Arial" pitchFamily="34" charset="0"/>
              </a:rPr>
              <a:t>PROGRAMA MUNICIPAL DE EDUCAÇÃO FISCAL</a:t>
            </a:r>
            <a:br>
              <a:rPr lang="pt-BR" sz="2800" dirty="0" smtClean="0">
                <a:solidFill>
                  <a:schemeClr val="bg1"/>
                </a:solidFill>
                <a:latin typeface="Arial" pitchFamily="34" charset="0"/>
                <a:cs typeface="Arial" pitchFamily="34" charset="0"/>
              </a:rPr>
            </a:br>
            <a:r>
              <a:rPr lang="pt-BR" sz="2800" dirty="0" smtClean="0">
                <a:solidFill>
                  <a:schemeClr val="bg1"/>
                </a:solidFill>
                <a:latin typeface="Arial" pitchFamily="34" charset="0"/>
                <a:cs typeface="Arial" pitchFamily="34" charset="0"/>
              </a:rPr>
              <a:t>ESTRUTURAÇÃO</a:t>
            </a:r>
            <a:endParaRPr lang="pt-BR" sz="2800" dirty="0">
              <a:solidFill>
                <a:schemeClr val="bg1"/>
              </a:solidFill>
              <a:latin typeface="Arial" pitchFamily="34" charset="0"/>
              <a:cs typeface="Arial" pitchFamily="34" charset="0"/>
            </a:endParaRPr>
          </a:p>
        </p:txBody>
      </p:sp>
      <p:graphicFrame>
        <p:nvGraphicFramePr>
          <p:cNvPr id="6" name="Espaço Reservado para Conteúdo 3"/>
          <p:cNvGraphicFramePr>
            <a:graphicFrameLocks noGrp="1"/>
          </p:cNvGraphicFramePr>
          <p:nvPr>
            <p:ph idx="1"/>
          </p:nvPr>
        </p:nvGraphicFramePr>
        <p:xfrm>
          <a:off x="179512" y="2204864"/>
          <a:ext cx="8712968" cy="46531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083646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7544" y="1052736"/>
            <a:ext cx="8229600" cy="648072"/>
          </a:xfrm>
        </p:spPr>
        <p:txBody>
          <a:bodyPr/>
          <a:lstStyle/>
          <a:p>
            <a:r>
              <a:rPr lang="pt-BR" sz="3200" b="1" dirty="0" smtClean="0">
                <a:solidFill>
                  <a:schemeClr val="bg1"/>
                </a:solidFill>
                <a:latin typeface="Arial" pitchFamily="34" charset="0"/>
                <a:cs typeface="Arial" pitchFamily="34" charset="0"/>
              </a:rPr>
              <a:t>EIXO DE SENSIBILIZAÇÃO</a:t>
            </a:r>
            <a:endParaRPr lang="pt-BR" sz="3200" b="1" dirty="0">
              <a:solidFill>
                <a:schemeClr val="bg1"/>
              </a:solidFill>
              <a:latin typeface="Arial" pitchFamily="34" charset="0"/>
              <a:cs typeface="Arial" pitchFamily="34" charset="0"/>
            </a:endParaRPr>
          </a:p>
        </p:txBody>
      </p:sp>
      <p:pic>
        <p:nvPicPr>
          <p:cNvPr id="6" name="Picture 2" descr="F:\ARQUIVO EDUCAÇÃO FISCAL\EFISCAL_2012\Educação Fiscal 2012\FOTOS\FOTOS ED. FISCAL 2012 notebook Marlyomar\07.2012\entrga de cartilhas\20120823_15571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556792"/>
            <a:ext cx="9144000" cy="5301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38621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ARQUIVO EDUCAÇÃO FISCAL\EFISCAL_2012\Educação Fiscal 2012\FOTOS\FOTOS ED. FISCAL 2012 notebook Marlyomar\03.2012\16.03 Sensibilização DRE V\P103031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196752"/>
            <a:ext cx="9144000" cy="566124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052736"/>
            <a:ext cx="9144000" cy="648072"/>
          </a:xfrm>
        </p:spPr>
        <p:txBody>
          <a:bodyPr/>
          <a:lstStyle/>
          <a:p>
            <a:r>
              <a:rPr lang="pt-BR" sz="2800" b="1" dirty="0" smtClean="0">
                <a:solidFill>
                  <a:schemeClr val="bg1"/>
                </a:solidFill>
                <a:latin typeface="Arial" pitchFamily="34" charset="0"/>
                <a:cs typeface="Arial" pitchFamily="34" charset="0"/>
              </a:rPr>
              <a:t>EIXO DE FORMAÇÃO CONTINUADA PRESENCIAL</a:t>
            </a:r>
            <a:endParaRPr lang="pt-BR" sz="2800" b="1" dirty="0">
              <a:solidFill>
                <a:schemeClr val="bg1"/>
              </a:solidFill>
              <a:latin typeface="Arial" pitchFamily="34" charset="0"/>
              <a:cs typeface="Arial" pitchFamily="34" charset="0"/>
            </a:endParaRPr>
          </a:p>
        </p:txBody>
      </p:sp>
      <p:pic>
        <p:nvPicPr>
          <p:cNvPr id="4" name="Picture 2" descr="F:\ARQUIVO EDUCAÇÃO FISCAL\EFISCAL_2012\Educação Fiscal 2012\FOTOS\Fotos 2012\Febrafite\Febrafite IV\Formação 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556792"/>
            <a:ext cx="8784976" cy="5112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3862188"/>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ersonalizar design">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Viagem">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849</TotalTime>
  <Words>513</Words>
  <Application>Microsoft Office PowerPoint</Application>
  <PresentationFormat>Apresentação na tela (4:3)</PresentationFormat>
  <Paragraphs>76</Paragraphs>
  <Slides>51</Slides>
  <Notes>1</Notes>
  <HiddenSlides>0</HiddenSlides>
  <MMClips>1</MMClips>
  <ScaleCrop>false</ScaleCrop>
  <HeadingPairs>
    <vt:vector size="4" baseType="variant">
      <vt:variant>
        <vt:lpstr>Tema</vt:lpstr>
      </vt:variant>
      <vt:variant>
        <vt:i4>2</vt:i4>
      </vt:variant>
      <vt:variant>
        <vt:lpstr>Títulos de slides</vt:lpstr>
      </vt:variant>
      <vt:variant>
        <vt:i4>51</vt:i4>
      </vt:variant>
    </vt:vector>
  </HeadingPairs>
  <TitlesOfParts>
    <vt:vector size="53" baseType="lpstr">
      <vt:lpstr>Tema do Office</vt:lpstr>
      <vt:lpstr>Personalizar design</vt:lpstr>
      <vt:lpstr>Apresentação do PowerPoint</vt:lpstr>
      <vt:lpstr>Apresentação do PowerPoint</vt:lpstr>
      <vt:lpstr>Apresentação do PowerPoint</vt:lpstr>
      <vt:lpstr>Apresentação do PowerPoint</vt:lpstr>
      <vt:lpstr>PROGRAMA MUNICIPAL DE EDUCAÇÃO FISCAL/PMEF</vt:lpstr>
      <vt:lpstr> PROGRAMA MUNICIPAL DE EDUCAÇÃO FISCAL ESTRUTURAÇÃO</vt:lpstr>
      <vt:lpstr>EIXO DE SENSIBILIZAÇÃO</vt:lpstr>
      <vt:lpstr>Apresentação do PowerPoint</vt:lpstr>
      <vt:lpstr>EIXO DE FORMAÇÃO CONTINUADA PRESENCIAL</vt:lpstr>
      <vt:lpstr>Apresentação do PowerPoint</vt:lpstr>
      <vt:lpstr>EIXO DE FORMAÇÃO CONTINUADA EAD</vt:lpstr>
      <vt:lpstr>Apresentação do PowerPoint</vt:lpstr>
      <vt:lpstr>Apresentação do PowerPoint</vt:lpstr>
      <vt:lpstr>Apresentação do PowerPoint</vt:lpstr>
      <vt:lpstr>EIXO DE PROJETOS PEDAGÓGICOS</vt:lpstr>
      <vt:lpstr>Apresentação do PowerPoint</vt:lpstr>
      <vt:lpstr>Apresentação do PowerPoint</vt:lpstr>
      <vt:lpstr>Apresentação do PowerPoint</vt:lpstr>
      <vt:lpstr>Apresentação do PowerPoint</vt:lpstr>
      <vt:lpstr>DISSEMINAR CIDADANIA  FISCAL NOS CENTROS CULTURAIS INDÍGENAS DA REDE MUNICIPAL DE ENSINO</vt:lpstr>
      <vt:lpstr>Apresentação do PowerPoint</vt:lpstr>
      <vt:lpstr>Apresentação do PowerPoint</vt:lpstr>
      <vt:lpstr>Apresentação do PowerPoint</vt:lpstr>
      <vt:lpstr>Apresentação do PowerPoint</vt:lpstr>
      <vt:lpstr>O Centro de Inclusão Digital Indígena foi  inaugurada dia 28 de março de 2012, pela Prefeitura de Manaus, através da Secretaria Municipal de Educação. </vt:lpstr>
      <vt:lpstr>OBJETIVO GERAL   Sensibilizar os professores da Educação Escolar Indígena por meio do Curso Online Disseminadores de Educação Fiscal acerca do controle social da aplicação do dinheiro público  na manutenção do patrimônio material e  imaterial da comunidade indígena; </vt:lpstr>
      <vt:lpstr>Apresentação do PowerPoint</vt:lpstr>
      <vt:lpstr>Apresentação do PowerPoint</vt:lpstr>
      <vt:lpstr>METODOLOGIA</vt:lpstr>
      <vt:lpstr>CENTRO DE INCLUSÃO DIGITAL TIKUNA</vt:lpstr>
      <vt:lpstr>Apresentação do PowerPoint</vt:lpstr>
      <vt:lpstr>Apresentação do PowerPoint</vt:lpstr>
      <vt:lpstr>DISCUSSÃO NOS GRUPOS SOBRE PP</vt:lpstr>
      <vt:lpstr>Apresentação do PowerPoint</vt:lpstr>
      <vt:lpstr>Apresentação do PowerPoint</vt:lpstr>
      <vt:lpstr>REUNIÃO DE SENSIBILIZAÇÃO COM MÃES E PAIS INDÍGENAS</vt:lpstr>
      <vt:lpstr>Apresentação do PowerPoint</vt:lpstr>
      <vt:lpstr>Apresentação do PowerPoint</vt:lpstr>
      <vt:lpstr>PRODUÇÃO DOS ALUNOS</vt:lpstr>
      <vt:lpstr>Apresentação do PowerPoint</vt:lpstr>
      <vt:lpstr>Apresentação do PowerPoint</vt:lpstr>
      <vt:lpstr>Apresentação do PowerPoint</vt:lpstr>
      <vt:lpstr>DIFICULDADES </vt:lpstr>
      <vt:lpstr>Apresentação do PowerPoint</vt:lpstr>
      <vt:lpstr>RESULTADOS</vt:lpstr>
      <vt:lpstr>RESULTADOS</vt:lpstr>
      <vt:lpstr>1ª Turma de Educadores indígenas do Amazonas/CODEF</vt:lpstr>
      <vt:lpstr>GERÊNCIA DE EDUCAÇÃO ESCOLAR INDÍGENA</vt:lpstr>
      <vt:lpstr>NGE’MA NI’ῐ NHA’Ã NATUCUMÜ NAWEI’ ῐ NHA’Ã TORÜ DUÜῧGUI MA’Ã TORÜ PAIS BRAZILIIῐ.</vt:lpstr>
      <vt:lpstr>Apresentação do PowerPoint</vt:lpstr>
      <vt:lpstr>Esther de Souza Albuquerque esther.manaus@gmail.com  (92) 94751594/99890622</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Augusto Vieira</dc:creator>
  <cp:lastModifiedBy>professor</cp:lastModifiedBy>
  <cp:revision>47</cp:revision>
  <dcterms:created xsi:type="dcterms:W3CDTF">2013-04-09T19:14:21Z</dcterms:created>
  <dcterms:modified xsi:type="dcterms:W3CDTF">2013-04-17T00:35:41Z</dcterms:modified>
</cp:coreProperties>
</file>