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4.xml" ContentType="application/vnd.openxmlformats-officedocument.them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50" r:id="rId1"/>
    <p:sldMasterId id="2147483652" r:id="rId2"/>
  </p:sldMasterIdLst>
  <p:notesMasterIdLst>
    <p:notesMasterId r:id="rId24"/>
  </p:notesMasterIdLst>
  <p:handoutMasterIdLst>
    <p:handoutMasterId r:id="rId25"/>
  </p:handoutMasterIdLst>
  <p:sldIdLst>
    <p:sldId id="346" r:id="rId3"/>
    <p:sldId id="345" r:id="rId4"/>
    <p:sldId id="365" r:id="rId5"/>
    <p:sldId id="347" r:id="rId6"/>
    <p:sldId id="353" r:id="rId7"/>
    <p:sldId id="350" r:id="rId8"/>
    <p:sldId id="348" r:id="rId9"/>
    <p:sldId id="366" r:id="rId10"/>
    <p:sldId id="352" r:id="rId11"/>
    <p:sldId id="355" r:id="rId12"/>
    <p:sldId id="367" r:id="rId13"/>
    <p:sldId id="354" r:id="rId14"/>
    <p:sldId id="356" r:id="rId15"/>
    <p:sldId id="357" r:id="rId16"/>
    <p:sldId id="358" r:id="rId17"/>
    <p:sldId id="360" r:id="rId18"/>
    <p:sldId id="363" r:id="rId19"/>
    <p:sldId id="364" r:id="rId20"/>
    <p:sldId id="361" r:id="rId21"/>
    <p:sldId id="362" r:id="rId22"/>
    <p:sldId id="344" r:id="rId23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9099AE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84" autoAdjust="0"/>
    <p:restoredTop sz="94660"/>
  </p:normalViewPr>
  <p:slideViewPr>
    <p:cSldViewPr>
      <p:cViewPr>
        <p:scale>
          <a:sx n="100" d="100"/>
          <a:sy n="100" d="100"/>
        </p:scale>
        <p:origin x="-1110" y="18"/>
      </p:cViewPr>
      <p:guideLst>
        <p:guide orient="horz" pos="709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755F6EF-4116-4511-831E-C3118A3D609F}" type="doc">
      <dgm:prSet loTypeId="urn:microsoft.com/office/officeart/2005/8/layout/venn2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GB"/>
        </a:p>
      </dgm:t>
    </dgm:pt>
    <dgm:pt modelId="{E2A205A0-AA78-4975-AD55-9E71A7F28721}">
      <dgm:prSet phldrT="[Text]" custT="1"/>
      <dgm:spPr/>
      <dgm:t>
        <a:bodyPr/>
        <a:lstStyle/>
        <a:p>
          <a:r>
            <a:rPr lang="en-GB" sz="2400" b="1" dirty="0" smtClean="0"/>
            <a:t>Compliance</a:t>
          </a:r>
          <a:endParaRPr lang="en-GB" sz="2400" b="1" dirty="0"/>
        </a:p>
      </dgm:t>
    </dgm:pt>
    <dgm:pt modelId="{2A988036-C435-43F5-8087-DB3EBA7C8589}" type="parTrans" cxnId="{510D8BD0-340A-40CC-99C9-14B90A071275}">
      <dgm:prSet/>
      <dgm:spPr/>
      <dgm:t>
        <a:bodyPr/>
        <a:lstStyle/>
        <a:p>
          <a:endParaRPr lang="en-GB"/>
        </a:p>
      </dgm:t>
    </dgm:pt>
    <dgm:pt modelId="{A15EDE88-6629-4633-A0D4-4E49225D9AC8}" type="sibTrans" cxnId="{510D8BD0-340A-40CC-99C9-14B90A071275}">
      <dgm:prSet/>
      <dgm:spPr/>
      <dgm:t>
        <a:bodyPr/>
        <a:lstStyle/>
        <a:p>
          <a:endParaRPr lang="en-GB"/>
        </a:p>
      </dgm:t>
    </dgm:pt>
    <dgm:pt modelId="{3D5E6794-9640-4C14-8ECF-97BDE0188975}">
      <dgm:prSet phldrT="[Text]"/>
      <dgm:spPr/>
      <dgm:t>
        <a:bodyPr/>
        <a:lstStyle/>
        <a:p>
          <a:r>
            <a:rPr lang="en-GB" dirty="0" smtClean="0"/>
            <a:t>Compliance tools</a:t>
          </a:r>
          <a:endParaRPr lang="en-GB" dirty="0"/>
        </a:p>
      </dgm:t>
    </dgm:pt>
    <dgm:pt modelId="{463CEB83-AEF6-4F3D-92CF-0519FC4589AF}" type="parTrans" cxnId="{3DB96464-9CD9-4277-8679-46CCECA5AC06}">
      <dgm:prSet/>
      <dgm:spPr/>
      <dgm:t>
        <a:bodyPr/>
        <a:lstStyle/>
        <a:p>
          <a:endParaRPr lang="en-GB"/>
        </a:p>
      </dgm:t>
    </dgm:pt>
    <dgm:pt modelId="{46D2733B-451A-4C9D-8DC5-E7D18A263B26}" type="sibTrans" cxnId="{3DB96464-9CD9-4277-8679-46CCECA5AC06}">
      <dgm:prSet/>
      <dgm:spPr/>
      <dgm:t>
        <a:bodyPr/>
        <a:lstStyle/>
        <a:p>
          <a:endParaRPr lang="en-GB"/>
        </a:p>
      </dgm:t>
    </dgm:pt>
    <dgm:pt modelId="{BD12A1C8-57CF-475F-B57B-026A346CE48E}">
      <dgm:prSet phldrT="[Text]"/>
      <dgm:spPr/>
      <dgm:t>
        <a:bodyPr/>
        <a:lstStyle/>
        <a:p>
          <a:r>
            <a:rPr lang="en-GB" dirty="0" smtClean="0"/>
            <a:t>Education</a:t>
          </a:r>
          <a:endParaRPr lang="en-GB" dirty="0"/>
        </a:p>
      </dgm:t>
    </dgm:pt>
    <dgm:pt modelId="{4FB6DEEA-3F7A-4519-82E1-E2909B1E93B4}" type="parTrans" cxnId="{CB1288D4-BC97-48FB-B6BC-EF3D2836EDC6}">
      <dgm:prSet/>
      <dgm:spPr/>
      <dgm:t>
        <a:bodyPr/>
        <a:lstStyle/>
        <a:p>
          <a:endParaRPr lang="en-GB"/>
        </a:p>
      </dgm:t>
    </dgm:pt>
    <dgm:pt modelId="{25141F05-C098-4AAC-BD53-E3B249DFCD60}" type="sibTrans" cxnId="{CB1288D4-BC97-48FB-B6BC-EF3D2836EDC6}">
      <dgm:prSet/>
      <dgm:spPr/>
      <dgm:t>
        <a:bodyPr/>
        <a:lstStyle/>
        <a:p>
          <a:endParaRPr lang="en-GB"/>
        </a:p>
      </dgm:t>
    </dgm:pt>
    <dgm:pt modelId="{CBC406D8-51D8-4BC7-8012-5C5D9717E394}">
      <dgm:prSet phldrT="[Text]"/>
      <dgm:spPr/>
      <dgm:t>
        <a:bodyPr/>
        <a:lstStyle/>
        <a:p>
          <a:r>
            <a:rPr lang="en-GB" dirty="0" err="1" smtClean="0"/>
            <a:t>Uni</a:t>
          </a:r>
          <a:r>
            <a:rPr lang="en-GB" dirty="0" smtClean="0"/>
            <a:t> level </a:t>
          </a:r>
          <a:r>
            <a:rPr lang="en-GB" dirty="0" err="1" smtClean="0"/>
            <a:t>edu</a:t>
          </a:r>
          <a:endParaRPr lang="en-GB" dirty="0"/>
        </a:p>
      </dgm:t>
    </dgm:pt>
    <dgm:pt modelId="{A8DA636E-7EF3-4DD6-ACF8-B5A4E73A4154}" type="parTrans" cxnId="{D9C211BD-E2FA-4209-A653-5543C8ECF994}">
      <dgm:prSet/>
      <dgm:spPr/>
      <dgm:t>
        <a:bodyPr/>
        <a:lstStyle/>
        <a:p>
          <a:endParaRPr lang="en-GB"/>
        </a:p>
      </dgm:t>
    </dgm:pt>
    <dgm:pt modelId="{6A497B6F-822E-4984-B82E-3EDB40EF9E36}" type="sibTrans" cxnId="{D9C211BD-E2FA-4209-A653-5543C8ECF994}">
      <dgm:prSet/>
      <dgm:spPr/>
      <dgm:t>
        <a:bodyPr/>
        <a:lstStyle/>
        <a:p>
          <a:endParaRPr lang="en-GB"/>
        </a:p>
      </dgm:t>
    </dgm:pt>
    <dgm:pt modelId="{B657B86B-AFAA-48EB-9955-7D0D6430BA01}" type="pres">
      <dgm:prSet presAssocID="{3755F6EF-4116-4511-831E-C3118A3D609F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94C6A1DE-1310-4B00-B68D-0961ECD42FB4}" type="pres">
      <dgm:prSet presAssocID="{3755F6EF-4116-4511-831E-C3118A3D609F}" presName="comp1" presStyleCnt="0"/>
      <dgm:spPr/>
    </dgm:pt>
    <dgm:pt modelId="{D353E58D-2C28-476F-ADDD-1F9FDDD18761}" type="pres">
      <dgm:prSet presAssocID="{3755F6EF-4116-4511-831E-C3118A3D609F}" presName="circle1" presStyleLbl="node1" presStyleIdx="0" presStyleCnt="4" custScaleX="128293" custLinFactNeighborX="504" custLinFactNeighborY="336"/>
      <dgm:spPr/>
      <dgm:t>
        <a:bodyPr/>
        <a:lstStyle/>
        <a:p>
          <a:endParaRPr lang="en-GB"/>
        </a:p>
      </dgm:t>
    </dgm:pt>
    <dgm:pt modelId="{7A55D888-2D07-4C0B-BF69-A69C281C0658}" type="pres">
      <dgm:prSet presAssocID="{3755F6EF-4116-4511-831E-C3118A3D609F}" presName="c1text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BC68F2B-C19E-4D08-90A4-8B361D2FFCFE}" type="pres">
      <dgm:prSet presAssocID="{3755F6EF-4116-4511-831E-C3118A3D609F}" presName="comp2" presStyleCnt="0"/>
      <dgm:spPr/>
    </dgm:pt>
    <dgm:pt modelId="{E4341604-351B-4D2B-92E2-8E48AC9D8D45}" type="pres">
      <dgm:prSet presAssocID="{3755F6EF-4116-4511-831E-C3118A3D609F}" presName="circle2" presStyleLbl="node1" presStyleIdx="1" presStyleCnt="4" custScaleX="104127" custScaleY="106995"/>
      <dgm:spPr/>
      <dgm:t>
        <a:bodyPr/>
        <a:lstStyle/>
        <a:p>
          <a:endParaRPr lang="en-GB"/>
        </a:p>
      </dgm:t>
    </dgm:pt>
    <dgm:pt modelId="{35B87A42-92CC-4AAB-A296-E7119A303E32}" type="pres">
      <dgm:prSet presAssocID="{3755F6EF-4116-4511-831E-C3118A3D609F}" presName="c2text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8F93DA1-F47C-49ED-99F4-ABBA8BF71A99}" type="pres">
      <dgm:prSet presAssocID="{3755F6EF-4116-4511-831E-C3118A3D609F}" presName="comp3" presStyleCnt="0"/>
      <dgm:spPr/>
    </dgm:pt>
    <dgm:pt modelId="{3AF03319-DEC2-44FB-AD2B-C8178BC12A30}" type="pres">
      <dgm:prSet presAssocID="{3755F6EF-4116-4511-831E-C3118A3D609F}" presName="circle3" presStyleLbl="node1" presStyleIdx="2" presStyleCnt="4"/>
      <dgm:spPr/>
      <dgm:t>
        <a:bodyPr/>
        <a:lstStyle/>
        <a:p>
          <a:endParaRPr lang="en-GB"/>
        </a:p>
      </dgm:t>
    </dgm:pt>
    <dgm:pt modelId="{F02375C4-4069-46FB-BB80-B26DA52209CE}" type="pres">
      <dgm:prSet presAssocID="{3755F6EF-4116-4511-831E-C3118A3D609F}" presName="c3text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3DEC219-EFBF-47A2-9C6C-58569F2B83F9}" type="pres">
      <dgm:prSet presAssocID="{3755F6EF-4116-4511-831E-C3118A3D609F}" presName="comp4" presStyleCnt="0"/>
      <dgm:spPr/>
    </dgm:pt>
    <dgm:pt modelId="{4D963533-5737-491E-A5C3-D53E5AAC6970}" type="pres">
      <dgm:prSet presAssocID="{3755F6EF-4116-4511-831E-C3118A3D609F}" presName="circle4" presStyleLbl="node1" presStyleIdx="3" presStyleCnt="4" custLinFactNeighborY="-3497"/>
      <dgm:spPr/>
      <dgm:t>
        <a:bodyPr/>
        <a:lstStyle/>
        <a:p>
          <a:endParaRPr lang="en-GB"/>
        </a:p>
      </dgm:t>
    </dgm:pt>
    <dgm:pt modelId="{3814C46D-E367-4599-AFCF-6AC5A2153BCA}" type="pres">
      <dgm:prSet presAssocID="{3755F6EF-4116-4511-831E-C3118A3D609F}" presName="c4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8DB57ED4-EF7B-426C-B417-1CF6B6FCD674}" type="presOf" srcId="{BD12A1C8-57CF-475F-B57B-026A346CE48E}" destId="{3AF03319-DEC2-44FB-AD2B-C8178BC12A30}" srcOrd="0" destOrd="0" presId="urn:microsoft.com/office/officeart/2005/8/layout/venn2"/>
    <dgm:cxn modelId="{093AD79B-2202-4C8D-97AB-DA6D83BDC94A}" type="presOf" srcId="{BD12A1C8-57CF-475F-B57B-026A346CE48E}" destId="{F02375C4-4069-46FB-BB80-B26DA52209CE}" srcOrd="1" destOrd="0" presId="urn:microsoft.com/office/officeart/2005/8/layout/venn2"/>
    <dgm:cxn modelId="{D9C211BD-E2FA-4209-A653-5543C8ECF994}" srcId="{3755F6EF-4116-4511-831E-C3118A3D609F}" destId="{CBC406D8-51D8-4BC7-8012-5C5D9717E394}" srcOrd="3" destOrd="0" parTransId="{A8DA636E-7EF3-4DD6-ACF8-B5A4E73A4154}" sibTransId="{6A497B6F-822E-4984-B82E-3EDB40EF9E36}"/>
    <dgm:cxn modelId="{F48E6DFA-0525-4E49-A208-81E258338448}" type="presOf" srcId="{E2A205A0-AA78-4975-AD55-9E71A7F28721}" destId="{D353E58D-2C28-476F-ADDD-1F9FDDD18761}" srcOrd="0" destOrd="0" presId="urn:microsoft.com/office/officeart/2005/8/layout/venn2"/>
    <dgm:cxn modelId="{9C5E523A-FD04-42A9-A22D-547D994388E1}" type="presOf" srcId="{3755F6EF-4116-4511-831E-C3118A3D609F}" destId="{B657B86B-AFAA-48EB-9955-7D0D6430BA01}" srcOrd="0" destOrd="0" presId="urn:microsoft.com/office/officeart/2005/8/layout/venn2"/>
    <dgm:cxn modelId="{F712D6BF-E3DF-4507-825F-B442E8871015}" type="presOf" srcId="{CBC406D8-51D8-4BC7-8012-5C5D9717E394}" destId="{3814C46D-E367-4599-AFCF-6AC5A2153BCA}" srcOrd="1" destOrd="0" presId="urn:microsoft.com/office/officeart/2005/8/layout/venn2"/>
    <dgm:cxn modelId="{A2AB984C-6DBF-4739-AA19-9BC9689CCC9A}" type="presOf" srcId="{E2A205A0-AA78-4975-AD55-9E71A7F28721}" destId="{7A55D888-2D07-4C0B-BF69-A69C281C0658}" srcOrd="1" destOrd="0" presId="urn:microsoft.com/office/officeart/2005/8/layout/venn2"/>
    <dgm:cxn modelId="{CB1288D4-BC97-48FB-B6BC-EF3D2836EDC6}" srcId="{3755F6EF-4116-4511-831E-C3118A3D609F}" destId="{BD12A1C8-57CF-475F-B57B-026A346CE48E}" srcOrd="2" destOrd="0" parTransId="{4FB6DEEA-3F7A-4519-82E1-E2909B1E93B4}" sibTransId="{25141F05-C098-4AAC-BD53-E3B249DFCD60}"/>
    <dgm:cxn modelId="{510D8BD0-340A-40CC-99C9-14B90A071275}" srcId="{3755F6EF-4116-4511-831E-C3118A3D609F}" destId="{E2A205A0-AA78-4975-AD55-9E71A7F28721}" srcOrd="0" destOrd="0" parTransId="{2A988036-C435-43F5-8087-DB3EBA7C8589}" sibTransId="{A15EDE88-6629-4633-A0D4-4E49225D9AC8}"/>
    <dgm:cxn modelId="{3DB96464-9CD9-4277-8679-46CCECA5AC06}" srcId="{3755F6EF-4116-4511-831E-C3118A3D609F}" destId="{3D5E6794-9640-4C14-8ECF-97BDE0188975}" srcOrd="1" destOrd="0" parTransId="{463CEB83-AEF6-4F3D-92CF-0519FC4589AF}" sibTransId="{46D2733B-451A-4C9D-8DC5-E7D18A263B26}"/>
    <dgm:cxn modelId="{390DDB9E-98C4-4E0D-8C54-0A40C1ADBDC6}" type="presOf" srcId="{CBC406D8-51D8-4BC7-8012-5C5D9717E394}" destId="{4D963533-5737-491E-A5C3-D53E5AAC6970}" srcOrd="0" destOrd="0" presId="urn:microsoft.com/office/officeart/2005/8/layout/venn2"/>
    <dgm:cxn modelId="{64655A9F-1523-43DE-8BC2-FEC36B4E13C2}" type="presOf" srcId="{3D5E6794-9640-4C14-8ECF-97BDE0188975}" destId="{35B87A42-92CC-4AAB-A296-E7119A303E32}" srcOrd="1" destOrd="0" presId="urn:microsoft.com/office/officeart/2005/8/layout/venn2"/>
    <dgm:cxn modelId="{E22E672B-178D-4F28-AE52-B9D6C2492D74}" type="presOf" srcId="{3D5E6794-9640-4C14-8ECF-97BDE0188975}" destId="{E4341604-351B-4D2B-92E2-8E48AC9D8D45}" srcOrd="0" destOrd="0" presId="urn:microsoft.com/office/officeart/2005/8/layout/venn2"/>
    <dgm:cxn modelId="{FCD6E20D-B233-4313-A377-DD219138D95F}" type="presParOf" srcId="{B657B86B-AFAA-48EB-9955-7D0D6430BA01}" destId="{94C6A1DE-1310-4B00-B68D-0961ECD42FB4}" srcOrd="0" destOrd="0" presId="urn:microsoft.com/office/officeart/2005/8/layout/venn2"/>
    <dgm:cxn modelId="{B5C486DB-20D9-49C3-8860-D62941F22E13}" type="presParOf" srcId="{94C6A1DE-1310-4B00-B68D-0961ECD42FB4}" destId="{D353E58D-2C28-476F-ADDD-1F9FDDD18761}" srcOrd="0" destOrd="0" presId="urn:microsoft.com/office/officeart/2005/8/layout/venn2"/>
    <dgm:cxn modelId="{811D83FB-2E5D-46A9-B9B8-16C749947CAA}" type="presParOf" srcId="{94C6A1DE-1310-4B00-B68D-0961ECD42FB4}" destId="{7A55D888-2D07-4C0B-BF69-A69C281C0658}" srcOrd="1" destOrd="0" presId="urn:microsoft.com/office/officeart/2005/8/layout/venn2"/>
    <dgm:cxn modelId="{69919987-E8A8-441F-BFB6-5103D4C25C53}" type="presParOf" srcId="{B657B86B-AFAA-48EB-9955-7D0D6430BA01}" destId="{ABC68F2B-C19E-4D08-90A4-8B361D2FFCFE}" srcOrd="1" destOrd="0" presId="urn:microsoft.com/office/officeart/2005/8/layout/venn2"/>
    <dgm:cxn modelId="{F8ADE2E7-DD12-44DE-84DB-A84706E92729}" type="presParOf" srcId="{ABC68F2B-C19E-4D08-90A4-8B361D2FFCFE}" destId="{E4341604-351B-4D2B-92E2-8E48AC9D8D45}" srcOrd="0" destOrd="0" presId="urn:microsoft.com/office/officeart/2005/8/layout/venn2"/>
    <dgm:cxn modelId="{3DB161A1-00CB-4711-9D63-03F5C5A81492}" type="presParOf" srcId="{ABC68F2B-C19E-4D08-90A4-8B361D2FFCFE}" destId="{35B87A42-92CC-4AAB-A296-E7119A303E32}" srcOrd="1" destOrd="0" presId="urn:microsoft.com/office/officeart/2005/8/layout/venn2"/>
    <dgm:cxn modelId="{25ABB657-8FAA-4215-B72C-47CD3908E62B}" type="presParOf" srcId="{B657B86B-AFAA-48EB-9955-7D0D6430BA01}" destId="{F8F93DA1-F47C-49ED-99F4-ABBA8BF71A99}" srcOrd="2" destOrd="0" presId="urn:microsoft.com/office/officeart/2005/8/layout/venn2"/>
    <dgm:cxn modelId="{9B5C5B60-F743-4928-94BD-F01992E2A5FA}" type="presParOf" srcId="{F8F93DA1-F47C-49ED-99F4-ABBA8BF71A99}" destId="{3AF03319-DEC2-44FB-AD2B-C8178BC12A30}" srcOrd="0" destOrd="0" presId="urn:microsoft.com/office/officeart/2005/8/layout/venn2"/>
    <dgm:cxn modelId="{1CD9CDE3-2B87-435B-881E-F82239F47602}" type="presParOf" srcId="{F8F93DA1-F47C-49ED-99F4-ABBA8BF71A99}" destId="{F02375C4-4069-46FB-BB80-B26DA52209CE}" srcOrd="1" destOrd="0" presId="urn:microsoft.com/office/officeart/2005/8/layout/venn2"/>
    <dgm:cxn modelId="{DF29FD92-FD3A-476B-8FDC-9E75A60D7817}" type="presParOf" srcId="{B657B86B-AFAA-48EB-9955-7D0D6430BA01}" destId="{83DEC219-EFBF-47A2-9C6C-58569F2B83F9}" srcOrd="3" destOrd="0" presId="urn:microsoft.com/office/officeart/2005/8/layout/venn2"/>
    <dgm:cxn modelId="{C0009303-2819-4C71-9D89-9A72B28A224D}" type="presParOf" srcId="{83DEC219-EFBF-47A2-9C6C-58569F2B83F9}" destId="{4D963533-5737-491E-A5C3-D53E5AAC6970}" srcOrd="0" destOrd="0" presId="urn:microsoft.com/office/officeart/2005/8/layout/venn2"/>
    <dgm:cxn modelId="{9CDF6E3E-71A2-4659-8E4A-6C14AE1FA4DB}" type="presParOf" srcId="{83DEC219-EFBF-47A2-9C6C-58569F2B83F9}" destId="{3814C46D-E367-4599-AFCF-6AC5A2153BCA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755F6EF-4116-4511-831E-C3118A3D609F}" type="doc">
      <dgm:prSet loTypeId="urn:microsoft.com/office/officeart/2005/8/layout/venn2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GB"/>
        </a:p>
      </dgm:t>
    </dgm:pt>
    <dgm:pt modelId="{E2A205A0-AA78-4975-AD55-9E71A7F28721}">
      <dgm:prSet phldrT="[Text]"/>
      <dgm:spPr/>
      <dgm:t>
        <a:bodyPr/>
        <a:lstStyle/>
        <a:p>
          <a:r>
            <a:rPr lang="en-GB" dirty="0" smtClean="0"/>
            <a:t>Compliance</a:t>
          </a:r>
          <a:endParaRPr lang="en-GB" dirty="0"/>
        </a:p>
      </dgm:t>
    </dgm:pt>
    <dgm:pt modelId="{2A988036-C435-43F5-8087-DB3EBA7C8589}" type="parTrans" cxnId="{510D8BD0-340A-40CC-99C9-14B90A071275}">
      <dgm:prSet/>
      <dgm:spPr/>
      <dgm:t>
        <a:bodyPr/>
        <a:lstStyle/>
        <a:p>
          <a:endParaRPr lang="en-GB"/>
        </a:p>
      </dgm:t>
    </dgm:pt>
    <dgm:pt modelId="{A15EDE88-6629-4633-A0D4-4E49225D9AC8}" type="sibTrans" cxnId="{510D8BD0-340A-40CC-99C9-14B90A071275}">
      <dgm:prSet/>
      <dgm:spPr/>
      <dgm:t>
        <a:bodyPr/>
        <a:lstStyle/>
        <a:p>
          <a:endParaRPr lang="en-GB"/>
        </a:p>
      </dgm:t>
    </dgm:pt>
    <dgm:pt modelId="{3D5E6794-9640-4C14-8ECF-97BDE0188975}">
      <dgm:prSet phldrT="[Text]" custT="1"/>
      <dgm:spPr/>
      <dgm:t>
        <a:bodyPr/>
        <a:lstStyle/>
        <a:p>
          <a:r>
            <a:rPr lang="en-GB" sz="2400" b="1" dirty="0" smtClean="0">
              <a:solidFill>
                <a:schemeClr val="accent5">
                  <a:lumMod val="90000"/>
                  <a:lumOff val="10000"/>
                </a:schemeClr>
              </a:solidFill>
            </a:rPr>
            <a:t>Compliance tools</a:t>
          </a:r>
          <a:endParaRPr lang="en-GB" sz="2400" b="1" dirty="0">
            <a:solidFill>
              <a:schemeClr val="accent5">
                <a:lumMod val="90000"/>
                <a:lumOff val="10000"/>
              </a:schemeClr>
            </a:solidFill>
          </a:endParaRPr>
        </a:p>
      </dgm:t>
    </dgm:pt>
    <dgm:pt modelId="{463CEB83-AEF6-4F3D-92CF-0519FC4589AF}" type="parTrans" cxnId="{3DB96464-9CD9-4277-8679-46CCECA5AC06}">
      <dgm:prSet/>
      <dgm:spPr/>
      <dgm:t>
        <a:bodyPr/>
        <a:lstStyle/>
        <a:p>
          <a:endParaRPr lang="en-GB"/>
        </a:p>
      </dgm:t>
    </dgm:pt>
    <dgm:pt modelId="{46D2733B-451A-4C9D-8DC5-E7D18A263B26}" type="sibTrans" cxnId="{3DB96464-9CD9-4277-8679-46CCECA5AC06}">
      <dgm:prSet/>
      <dgm:spPr/>
      <dgm:t>
        <a:bodyPr/>
        <a:lstStyle/>
        <a:p>
          <a:endParaRPr lang="en-GB"/>
        </a:p>
      </dgm:t>
    </dgm:pt>
    <dgm:pt modelId="{BD12A1C8-57CF-475F-B57B-026A346CE48E}">
      <dgm:prSet phldrT="[Text]"/>
      <dgm:spPr/>
      <dgm:t>
        <a:bodyPr/>
        <a:lstStyle/>
        <a:p>
          <a:r>
            <a:rPr lang="en-GB" dirty="0" smtClean="0"/>
            <a:t>Education</a:t>
          </a:r>
          <a:endParaRPr lang="en-GB" dirty="0"/>
        </a:p>
      </dgm:t>
    </dgm:pt>
    <dgm:pt modelId="{4FB6DEEA-3F7A-4519-82E1-E2909B1E93B4}" type="parTrans" cxnId="{CB1288D4-BC97-48FB-B6BC-EF3D2836EDC6}">
      <dgm:prSet/>
      <dgm:spPr/>
      <dgm:t>
        <a:bodyPr/>
        <a:lstStyle/>
        <a:p>
          <a:endParaRPr lang="en-GB"/>
        </a:p>
      </dgm:t>
    </dgm:pt>
    <dgm:pt modelId="{25141F05-C098-4AAC-BD53-E3B249DFCD60}" type="sibTrans" cxnId="{CB1288D4-BC97-48FB-B6BC-EF3D2836EDC6}">
      <dgm:prSet/>
      <dgm:spPr/>
      <dgm:t>
        <a:bodyPr/>
        <a:lstStyle/>
        <a:p>
          <a:endParaRPr lang="en-GB"/>
        </a:p>
      </dgm:t>
    </dgm:pt>
    <dgm:pt modelId="{CBC406D8-51D8-4BC7-8012-5C5D9717E394}">
      <dgm:prSet phldrT="[Text]"/>
      <dgm:spPr/>
      <dgm:t>
        <a:bodyPr/>
        <a:lstStyle/>
        <a:p>
          <a:r>
            <a:rPr lang="en-GB" dirty="0" err="1" smtClean="0"/>
            <a:t>Uni</a:t>
          </a:r>
          <a:r>
            <a:rPr lang="en-GB" dirty="0" smtClean="0"/>
            <a:t> level </a:t>
          </a:r>
          <a:r>
            <a:rPr lang="en-GB" dirty="0" err="1" smtClean="0"/>
            <a:t>edu</a:t>
          </a:r>
          <a:endParaRPr lang="en-GB" dirty="0"/>
        </a:p>
      </dgm:t>
    </dgm:pt>
    <dgm:pt modelId="{A8DA636E-7EF3-4DD6-ACF8-B5A4E73A4154}" type="parTrans" cxnId="{D9C211BD-E2FA-4209-A653-5543C8ECF994}">
      <dgm:prSet/>
      <dgm:spPr/>
      <dgm:t>
        <a:bodyPr/>
        <a:lstStyle/>
        <a:p>
          <a:endParaRPr lang="en-GB"/>
        </a:p>
      </dgm:t>
    </dgm:pt>
    <dgm:pt modelId="{6A497B6F-822E-4984-B82E-3EDB40EF9E36}" type="sibTrans" cxnId="{D9C211BD-E2FA-4209-A653-5543C8ECF994}">
      <dgm:prSet/>
      <dgm:spPr/>
      <dgm:t>
        <a:bodyPr/>
        <a:lstStyle/>
        <a:p>
          <a:endParaRPr lang="en-GB"/>
        </a:p>
      </dgm:t>
    </dgm:pt>
    <dgm:pt modelId="{B657B86B-AFAA-48EB-9955-7D0D6430BA01}" type="pres">
      <dgm:prSet presAssocID="{3755F6EF-4116-4511-831E-C3118A3D609F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94C6A1DE-1310-4B00-B68D-0961ECD42FB4}" type="pres">
      <dgm:prSet presAssocID="{3755F6EF-4116-4511-831E-C3118A3D609F}" presName="comp1" presStyleCnt="0"/>
      <dgm:spPr/>
    </dgm:pt>
    <dgm:pt modelId="{D353E58D-2C28-476F-ADDD-1F9FDDD18761}" type="pres">
      <dgm:prSet presAssocID="{3755F6EF-4116-4511-831E-C3118A3D609F}" presName="circle1" presStyleLbl="node1" presStyleIdx="0" presStyleCnt="4" custScaleX="128293" custLinFactNeighborX="504" custLinFactNeighborY="336"/>
      <dgm:spPr/>
      <dgm:t>
        <a:bodyPr/>
        <a:lstStyle/>
        <a:p>
          <a:endParaRPr lang="en-GB"/>
        </a:p>
      </dgm:t>
    </dgm:pt>
    <dgm:pt modelId="{7A55D888-2D07-4C0B-BF69-A69C281C0658}" type="pres">
      <dgm:prSet presAssocID="{3755F6EF-4116-4511-831E-C3118A3D609F}" presName="c1text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BC68F2B-C19E-4D08-90A4-8B361D2FFCFE}" type="pres">
      <dgm:prSet presAssocID="{3755F6EF-4116-4511-831E-C3118A3D609F}" presName="comp2" presStyleCnt="0"/>
      <dgm:spPr/>
    </dgm:pt>
    <dgm:pt modelId="{E4341604-351B-4D2B-92E2-8E48AC9D8D45}" type="pres">
      <dgm:prSet presAssocID="{3755F6EF-4116-4511-831E-C3118A3D609F}" presName="circle2" presStyleLbl="node1" presStyleIdx="1" presStyleCnt="4" custScaleX="119899" custScaleY="106995" custLinFactNeighborX="-696" custLinFactNeighborY="1350"/>
      <dgm:spPr/>
      <dgm:t>
        <a:bodyPr/>
        <a:lstStyle/>
        <a:p>
          <a:endParaRPr lang="en-GB"/>
        </a:p>
      </dgm:t>
    </dgm:pt>
    <dgm:pt modelId="{35B87A42-92CC-4AAB-A296-E7119A303E32}" type="pres">
      <dgm:prSet presAssocID="{3755F6EF-4116-4511-831E-C3118A3D609F}" presName="c2text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8F93DA1-F47C-49ED-99F4-ABBA8BF71A99}" type="pres">
      <dgm:prSet presAssocID="{3755F6EF-4116-4511-831E-C3118A3D609F}" presName="comp3" presStyleCnt="0"/>
      <dgm:spPr/>
    </dgm:pt>
    <dgm:pt modelId="{3AF03319-DEC2-44FB-AD2B-C8178BC12A30}" type="pres">
      <dgm:prSet presAssocID="{3755F6EF-4116-4511-831E-C3118A3D609F}" presName="circle3" presStyleLbl="node1" presStyleIdx="2" presStyleCnt="4"/>
      <dgm:spPr/>
      <dgm:t>
        <a:bodyPr/>
        <a:lstStyle/>
        <a:p>
          <a:endParaRPr lang="en-GB"/>
        </a:p>
      </dgm:t>
    </dgm:pt>
    <dgm:pt modelId="{F02375C4-4069-46FB-BB80-B26DA52209CE}" type="pres">
      <dgm:prSet presAssocID="{3755F6EF-4116-4511-831E-C3118A3D609F}" presName="c3text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3DEC219-EFBF-47A2-9C6C-58569F2B83F9}" type="pres">
      <dgm:prSet presAssocID="{3755F6EF-4116-4511-831E-C3118A3D609F}" presName="comp4" presStyleCnt="0"/>
      <dgm:spPr/>
    </dgm:pt>
    <dgm:pt modelId="{4D963533-5737-491E-A5C3-D53E5AAC6970}" type="pres">
      <dgm:prSet presAssocID="{3755F6EF-4116-4511-831E-C3118A3D609F}" presName="circle4" presStyleLbl="node1" presStyleIdx="3" presStyleCnt="4" custLinFactNeighborY="-3497"/>
      <dgm:spPr/>
      <dgm:t>
        <a:bodyPr/>
        <a:lstStyle/>
        <a:p>
          <a:endParaRPr lang="en-GB"/>
        </a:p>
      </dgm:t>
    </dgm:pt>
    <dgm:pt modelId="{3814C46D-E367-4599-AFCF-6AC5A2153BCA}" type="pres">
      <dgm:prSet presAssocID="{3755F6EF-4116-4511-831E-C3118A3D609F}" presName="c4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99E752F5-D5DB-4341-A625-5BD577C46554}" type="presOf" srcId="{3D5E6794-9640-4C14-8ECF-97BDE0188975}" destId="{35B87A42-92CC-4AAB-A296-E7119A303E32}" srcOrd="1" destOrd="0" presId="urn:microsoft.com/office/officeart/2005/8/layout/venn2"/>
    <dgm:cxn modelId="{510D8BD0-340A-40CC-99C9-14B90A071275}" srcId="{3755F6EF-4116-4511-831E-C3118A3D609F}" destId="{E2A205A0-AA78-4975-AD55-9E71A7F28721}" srcOrd="0" destOrd="0" parTransId="{2A988036-C435-43F5-8087-DB3EBA7C8589}" sibTransId="{A15EDE88-6629-4633-A0D4-4E49225D9AC8}"/>
    <dgm:cxn modelId="{B133D715-EA6D-4266-BE1B-5370CFFFB91D}" type="presOf" srcId="{E2A205A0-AA78-4975-AD55-9E71A7F28721}" destId="{7A55D888-2D07-4C0B-BF69-A69C281C0658}" srcOrd="1" destOrd="0" presId="urn:microsoft.com/office/officeart/2005/8/layout/venn2"/>
    <dgm:cxn modelId="{CB1288D4-BC97-48FB-B6BC-EF3D2836EDC6}" srcId="{3755F6EF-4116-4511-831E-C3118A3D609F}" destId="{BD12A1C8-57CF-475F-B57B-026A346CE48E}" srcOrd="2" destOrd="0" parTransId="{4FB6DEEA-3F7A-4519-82E1-E2909B1E93B4}" sibTransId="{25141F05-C098-4AAC-BD53-E3B249DFCD60}"/>
    <dgm:cxn modelId="{206CDE64-75EE-444E-8129-8D3D97342507}" type="presOf" srcId="{3D5E6794-9640-4C14-8ECF-97BDE0188975}" destId="{E4341604-351B-4D2B-92E2-8E48AC9D8D45}" srcOrd="0" destOrd="0" presId="urn:microsoft.com/office/officeart/2005/8/layout/venn2"/>
    <dgm:cxn modelId="{E50D2F79-9030-4C23-9182-0A0C43778CA9}" type="presOf" srcId="{BD12A1C8-57CF-475F-B57B-026A346CE48E}" destId="{F02375C4-4069-46FB-BB80-B26DA52209CE}" srcOrd="1" destOrd="0" presId="urn:microsoft.com/office/officeart/2005/8/layout/venn2"/>
    <dgm:cxn modelId="{C98CA7CB-378B-45D4-B212-C1747591325C}" type="presOf" srcId="{CBC406D8-51D8-4BC7-8012-5C5D9717E394}" destId="{4D963533-5737-491E-A5C3-D53E5AAC6970}" srcOrd="0" destOrd="0" presId="urn:microsoft.com/office/officeart/2005/8/layout/venn2"/>
    <dgm:cxn modelId="{D9C211BD-E2FA-4209-A653-5543C8ECF994}" srcId="{3755F6EF-4116-4511-831E-C3118A3D609F}" destId="{CBC406D8-51D8-4BC7-8012-5C5D9717E394}" srcOrd="3" destOrd="0" parTransId="{A8DA636E-7EF3-4DD6-ACF8-B5A4E73A4154}" sibTransId="{6A497B6F-822E-4984-B82E-3EDB40EF9E36}"/>
    <dgm:cxn modelId="{68036B43-B5BF-412E-B499-75EDB8E4BBBC}" type="presOf" srcId="{E2A205A0-AA78-4975-AD55-9E71A7F28721}" destId="{D353E58D-2C28-476F-ADDD-1F9FDDD18761}" srcOrd="0" destOrd="0" presId="urn:microsoft.com/office/officeart/2005/8/layout/venn2"/>
    <dgm:cxn modelId="{685553BD-1E92-4408-AE5B-4076040E33D4}" type="presOf" srcId="{BD12A1C8-57CF-475F-B57B-026A346CE48E}" destId="{3AF03319-DEC2-44FB-AD2B-C8178BC12A30}" srcOrd="0" destOrd="0" presId="urn:microsoft.com/office/officeart/2005/8/layout/venn2"/>
    <dgm:cxn modelId="{3DB96464-9CD9-4277-8679-46CCECA5AC06}" srcId="{3755F6EF-4116-4511-831E-C3118A3D609F}" destId="{3D5E6794-9640-4C14-8ECF-97BDE0188975}" srcOrd="1" destOrd="0" parTransId="{463CEB83-AEF6-4F3D-92CF-0519FC4589AF}" sibTransId="{46D2733B-451A-4C9D-8DC5-E7D18A263B26}"/>
    <dgm:cxn modelId="{3B89B04B-635A-49CE-B1D0-05177B9B8B5B}" type="presOf" srcId="{3755F6EF-4116-4511-831E-C3118A3D609F}" destId="{B657B86B-AFAA-48EB-9955-7D0D6430BA01}" srcOrd="0" destOrd="0" presId="urn:microsoft.com/office/officeart/2005/8/layout/venn2"/>
    <dgm:cxn modelId="{71407C3D-BDF4-43F8-B81A-F3EEB9018B70}" type="presOf" srcId="{CBC406D8-51D8-4BC7-8012-5C5D9717E394}" destId="{3814C46D-E367-4599-AFCF-6AC5A2153BCA}" srcOrd="1" destOrd="0" presId="urn:microsoft.com/office/officeart/2005/8/layout/venn2"/>
    <dgm:cxn modelId="{FD132C76-F43D-43E0-9C6E-EA8926ADB90C}" type="presParOf" srcId="{B657B86B-AFAA-48EB-9955-7D0D6430BA01}" destId="{94C6A1DE-1310-4B00-B68D-0961ECD42FB4}" srcOrd="0" destOrd="0" presId="urn:microsoft.com/office/officeart/2005/8/layout/venn2"/>
    <dgm:cxn modelId="{A0D53C15-B39D-4361-A972-4B53B70E9FC0}" type="presParOf" srcId="{94C6A1DE-1310-4B00-B68D-0961ECD42FB4}" destId="{D353E58D-2C28-476F-ADDD-1F9FDDD18761}" srcOrd="0" destOrd="0" presId="urn:microsoft.com/office/officeart/2005/8/layout/venn2"/>
    <dgm:cxn modelId="{7134788D-9B25-42D7-9EC1-CEE78EFD410F}" type="presParOf" srcId="{94C6A1DE-1310-4B00-B68D-0961ECD42FB4}" destId="{7A55D888-2D07-4C0B-BF69-A69C281C0658}" srcOrd="1" destOrd="0" presId="urn:microsoft.com/office/officeart/2005/8/layout/venn2"/>
    <dgm:cxn modelId="{28359E27-BC4B-4E9C-9ABA-26DCC592A5D5}" type="presParOf" srcId="{B657B86B-AFAA-48EB-9955-7D0D6430BA01}" destId="{ABC68F2B-C19E-4D08-90A4-8B361D2FFCFE}" srcOrd="1" destOrd="0" presId="urn:microsoft.com/office/officeart/2005/8/layout/venn2"/>
    <dgm:cxn modelId="{9F84DCDF-EE8E-4467-B7EA-338C2479C18C}" type="presParOf" srcId="{ABC68F2B-C19E-4D08-90A4-8B361D2FFCFE}" destId="{E4341604-351B-4D2B-92E2-8E48AC9D8D45}" srcOrd="0" destOrd="0" presId="urn:microsoft.com/office/officeart/2005/8/layout/venn2"/>
    <dgm:cxn modelId="{9287E2F1-512D-4FDB-977D-6018D5CC8E9B}" type="presParOf" srcId="{ABC68F2B-C19E-4D08-90A4-8B361D2FFCFE}" destId="{35B87A42-92CC-4AAB-A296-E7119A303E32}" srcOrd="1" destOrd="0" presId="urn:microsoft.com/office/officeart/2005/8/layout/venn2"/>
    <dgm:cxn modelId="{81F2E82C-9056-435D-818D-3D46C1E9BC45}" type="presParOf" srcId="{B657B86B-AFAA-48EB-9955-7D0D6430BA01}" destId="{F8F93DA1-F47C-49ED-99F4-ABBA8BF71A99}" srcOrd="2" destOrd="0" presId="urn:microsoft.com/office/officeart/2005/8/layout/venn2"/>
    <dgm:cxn modelId="{D4498DAF-4DE6-436A-9C1E-D8B993FAC938}" type="presParOf" srcId="{F8F93DA1-F47C-49ED-99F4-ABBA8BF71A99}" destId="{3AF03319-DEC2-44FB-AD2B-C8178BC12A30}" srcOrd="0" destOrd="0" presId="urn:microsoft.com/office/officeart/2005/8/layout/venn2"/>
    <dgm:cxn modelId="{A234EE92-B295-4023-9759-D2A7697E8AF4}" type="presParOf" srcId="{F8F93DA1-F47C-49ED-99F4-ABBA8BF71A99}" destId="{F02375C4-4069-46FB-BB80-B26DA52209CE}" srcOrd="1" destOrd="0" presId="urn:microsoft.com/office/officeart/2005/8/layout/venn2"/>
    <dgm:cxn modelId="{0A73BDCC-41B9-4326-81CA-58107DE089C1}" type="presParOf" srcId="{B657B86B-AFAA-48EB-9955-7D0D6430BA01}" destId="{83DEC219-EFBF-47A2-9C6C-58569F2B83F9}" srcOrd="3" destOrd="0" presId="urn:microsoft.com/office/officeart/2005/8/layout/venn2"/>
    <dgm:cxn modelId="{30214211-70D2-4851-A0C2-C26E6BA7DE4B}" type="presParOf" srcId="{83DEC219-EFBF-47A2-9C6C-58569F2B83F9}" destId="{4D963533-5737-491E-A5C3-D53E5AAC6970}" srcOrd="0" destOrd="0" presId="urn:microsoft.com/office/officeart/2005/8/layout/venn2"/>
    <dgm:cxn modelId="{61215652-4675-4CB2-B1FE-4F169D62FF70}" type="presParOf" srcId="{83DEC219-EFBF-47A2-9C6C-58569F2B83F9}" destId="{3814C46D-E367-4599-AFCF-6AC5A2153BCA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755F6EF-4116-4511-831E-C3118A3D609F}" type="doc">
      <dgm:prSet loTypeId="urn:microsoft.com/office/officeart/2005/8/layout/venn2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GB"/>
        </a:p>
      </dgm:t>
    </dgm:pt>
    <dgm:pt modelId="{E2A205A0-AA78-4975-AD55-9E71A7F28721}">
      <dgm:prSet phldrT="[Text]"/>
      <dgm:spPr/>
      <dgm:t>
        <a:bodyPr/>
        <a:lstStyle/>
        <a:p>
          <a:r>
            <a:rPr lang="en-GB" dirty="0" smtClean="0"/>
            <a:t>Compliance</a:t>
          </a:r>
          <a:endParaRPr lang="en-GB" dirty="0"/>
        </a:p>
      </dgm:t>
    </dgm:pt>
    <dgm:pt modelId="{2A988036-C435-43F5-8087-DB3EBA7C8589}" type="parTrans" cxnId="{510D8BD0-340A-40CC-99C9-14B90A071275}">
      <dgm:prSet/>
      <dgm:spPr/>
      <dgm:t>
        <a:bodyPr/>
        <a:lstStyle/>
        <a:p>
          <a:endParaRPr lang="en-GB"/>
        </a:p>
      </dgm:t>
    </dgm:pt>
    <dgm:pt modelId="{A15EDE88-6629-4633-A0D4-4E49225D9AC8}" type="sibTrans" cxnId="{510D8BD0-340A-40CC-99C9-14B90A071275}">
      <dgm:prSet/>
      <dgm:spPr/>
      <dgm:t>
        <a:bodyPr/>
        <a:lstStyle/>
        <a:p>
          <a:endParaRPr lang="en-GB"/>
        </a:p>
      </dgm:t>
    </dgm:pt>
    <dgm:pt modelId="{3D5E6794-9640-4C14-8ECF-97BDE0188975}">
      <dgm:prSet phldrT="[Text]"/>
      <dgm:spPr/>
      <dgm:t>
        <a:bodyPr/>
        <a:lstStyle/>
        <a:p>
          <a:r>
            <a:rPr lang="en-GB" dirty="0" smtClean="0"/>
            <a:t>Compliance tools</a:t>
          </a:r>
          <a:endParaRPr lang="en-GB" dirty="0"/>
        </a:p>
      </dgm:t>
    </dgm:pt>
    <dgm:pt modelId="{463CEB83-AEF6-4F3D-92CF-0519FC4589AF}" type="parTrans" cxnId="{3DB96464-9CD9-4277-8679-46CCECA5AC06}">
      <dgm:prSet/>
      <dgm:spPr/>
      <dgm:t>
        <a:bodyPr/>
        <a:lstStyle/>
        <a:p>
          <a:endParaRPr lang="en-GB"/>
        </a:p>
      </dgm:t>
    </dgm:pt>
    <dgm:pt modelId="{46D2733B-451A-4C9D-8DC5-E7D18A263B26}" type="sibTrans" cxnId="{3DB96464-9CD9-4277-8679-46CCECA5AC06}">
      <dgm:prSet/>
      <dgm:spPr/>
      <dgm:t>
        <a:bodyPr/>
        <a:lstStyle/>
        <a:p>
          <a:endParaRPr lang="en-GB"/>
        </a:p>
      </dgm:t>
    </dgm:pt>
    <dgm:pt modelId="{BD12A1C8-57CF-475F-B57B-026A346CE48E}">
      <dgm:prSet phldrT="[Text]" custT="1"/>
      <dgm:spPr/>
      <dgm:t>
        <a:bodyPr/>
        <a:lstStyle/>
        <a:p>
          <a:r>
            <a:rPr lang="en-GB" sz="2400" b="1" dirty="0" smtClean="0">
              <a:solidFill>
                <a:schemeClr val="accent5">
                  <a:lumMod val="90000"/>
                  <a:lumOff val="10000"/>
                </a:schemeClr>
              </a:solidFill>
            </a:rPr>
            <a:t>Education</a:t>
          </a:r>
          <a:endParaRPr lang="en-GB" sz="2400" b="1" dirty="0">
            <a:solidFill>
              <a:schemeClr val="accent5">
                <a:lumMod val="90000"/>
                <a:lumOff val="10000"/>
              </a:schemeClr>
            </a:solidFill>
          </a:endParaRPr>
        </a:p>
      </dgm:t>
    </dgm:pt>
    <dgm:pt modelId="{4FB6DEEA-3F7A-4519-82E1-E2909B1E93B4}" type="parTrans" cxnId="{CB1288D4-BC97-48FB-B6BC-EF3D2836EDC6}">
      <dgm:prSet/>
      <dgm:spPr/>
      <dgm:t>
        <a:bodyPr/>
        <a:lstStyle/>
        <a:p>
          <a:endParaRPr lang="en-GB"/>
        </a:p>
      </dgm:t>
    </dgm:pt>
    <dgm:pt modelId="{25141F05-C098-4AAC-BD53-E3B249DFCD60}" type="sibTrans" cxnId="{CB1288D4-BC97-48FB-B6BC-EF3D2836EDC6}">
      <dgm:prSet/>
      <dgm:spPr/>
      <dgm:t>
        <a:bodyPr/>
        <a:lstStyle/>
        <a:p>
          <a:endParaRPr lang="en-GB"/>
        </a:p>
      </dgm:t>
    </dgm:pt>
    <dgm:pt modelId="{CBC406D8-51D8-4BC7-8012-5C5D9717E394}">
      <dgm:prSet phldrT="[Text]"/>
      <dgm:spPr/>
      <dgm:t>
        <a:bodyPr/>
        <a:lstStyle/>
        <a:p>
          <a:r>
            <a:rPr lang="en-GB" dirty="0" err="1" smtClean="0"/>
            <a:t>Uni</a:t>
          </a:r>
          <a:r>
            <a:rPr lang="en-GB" dirty="0" smtClean="0"/>
            <a:t> level </a:t>
          </a:r>
          <a:r>
            <a:rPr lang="en-GB" dirty="0" err="1" smtClean="0"/>
            <a:t>edu</a:t>
          </a:r>
          <a:endParaRPr lang="en-GB" dirty="0"/>
        </a:p>
      </dgm:t>
    </dgm:pt>
    <dgm:pt modelId="{A8DA636E-7EF3-4DD6-ACF8-B5A4E73A4154}" type="parTrans" cxnId="{D9C211BD-E2FA-4209-A653-5543C8ECF994}">
      <dgm:prSet/>
      <dgm:spPr/>
      <dgm:t>
        <a:bodyPr/>
        <a:lstStyle/>
        <a:p>
          <a:endParaRPr lang="en-GB"/>
        </a:p>
      </dgm:t>
    </dgm:pt>
    <dgm:pt modelId="{6A497B6F-822E-4984-B82E-3EDB40EF9E36}" type="sibTrans" cxnId="{D9C211BD-E2FA-4209-A653-5543C8ECF994}">
      <dgm:prSet/>
      <dgm:spPr/>
      <dgm:t>
        <a:bodyPr/>
        <a:lstStyle/>
        <a:p>
          <a:endParaRPr lang="en-GB"/>
        </a:p>
      </dgm:t>
    </dgm:pt>
    <dgm:pt modelId="{B657B86B-AFAA-48EB-9955-7D0D6430BA01}" type="pres">
      <dgm:prSet presAssocID="{3755F6EF-4116-4511-831E-C3118A3D609F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94C6A1DE-1310-4B00-B68D-0961ECD42FB4}" type="pres">
      <dgm:prSet presAssocID="{3755F6EF-4116-4511-831E-C3118A3D609F}" presName="comp1" presStyleCnt="0"/>
      <dgm:spPr/>
    </dgm:pt>
    <dgm:pt modelId="{D353E58D-2C28-476F-ADDD-1F9FDDD18761}" type="pres">
      <dgm:prSet presAssocID="{3755F6EF-4116-4511-831E-C3118A3D609F}" presName="circle1" presStyleLbl="node1" presStyleIdx="0" presStyleCnt="4" custScaleX="128293" custLinFactNeighborX="504" custLinFactNeighborY="336"/>
      <dgm:spPr/>
      <dgm:t>
        <a:bodyPr/>
        <a:lstStyle/>
        <a:p>
          <a:endParaRPr lang="en-GB"/>
        </a:p>
      </dgm:t>
    </dgm:pt>
    <dgm:pt modelId="{7A55D888-2D07-4C0B-BF69-A69C281C0658}" type="pres">
      <dgm:prSet presAssocID="{3755F6EF-4116-4511-831E-C3118A3D609F}" presName="c1text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BC68F2B-C19E-4D08-90A4-8B361D2FFCFE}" type="pres">
      <dgm:prSet presAssocID="{3755F6EF-4116-4511-831E-C3118A3D609F}" presName="comp2" presStyleCnt="0"/>
      <dgm:spPr/>
    </dgm:pt>
    <dgm:pt modelId="{E4341604-351B-4D2B-92E2-8E48AC9D8D45}" type="pres">
      <dgm:prSet presAssocID="{3755F6EF-4116-4511-831E-C3118A3D609F}" presName="circle2" presStyleLbl="node1" presStyleIdx="1" presStyleCnt="4" custScaleX="104127" custScaleY="106995"/>
      <dgm:spPr/>
      <dgm:t>
        <a:bodyPr/>
        <a:lstStyle/>
        <a:p>
          <a:endParaRPr lang="en-GB"/>
        </a:p>
      </dgm:t>
    </dgm:pt>
    <dgm:pt modelId="{35B87A42-92CC-4AAB-A296-E7119A303E32}" type="pres">
      <dgm:prSet presAssocID="{3755F6EF-4116-4511-831E-C3118A3D609F}" presName="c2text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8F93DA1-F47C-49ED-99F4-ABBA8BF71A99}" type="pres">
      <dgm:prSet presAssocID="{3755F6EF-4116-4511-831E-C3118A3D609F}" presName="comp3" presStyleCnt="0"/>
      <dgm:spPr/>
    </dgm:pt>
    <dgm:pt modelId="{3AF03319-DEC2-44FB-AD2B-C8178BC12A30}" type="pres">
      <dgm:prSet presAssocID="{3755F6EF-4116-4511-831E-C3118A3D609F}" presName="circle3" presStyleLbl="node1" presStyleIdx="2" presStyleCnt="4"/>
      <dgm:spPr/>
      <dgm:t>
        <a:bodyPr/>
        <a:lstStyle/>
        <a:p>
          <a:endParaRPr lang="en-GB"/>
        </a:p>
      </dgm:t>
    </dgm:pt>
    <dgm:pt modelId="{F02375C4-4069-46FB-BB80-B26DA52209CE}" type="pres">
      <dgm:prSet presAssocID="{3755F6EF-4116-4511-831E-C3118A3D609F}" presName="c3text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3DEC219-EFBF-47A2-9C6C-58569F2B83F9}" type="pres">
      <dgm:prSet presAssocID="{3755F6EF-4116-4511-831E-C3118A3D609F}" presName="comp4" presStyleCnt="0"/>
      <dgm:spPr/>
    </dgm:pt>
    <dgm:pt modelId="{4D963533-5737-491E-A5C3-D53E5AAC6970}" type="pres">
      <dgm:prSet presAssocID="{3755F6EF-4116-4511-831E-C3118A3D609F}" presName="circle4" presStyleLbl="node1" presStyleIdx="3" presStyleCnt="4" custLinFactNeighborY="-3497"/>
      <dgm:spPr/>
      <dgm:t>
        <a:bodyPr/>
        <a:lstStyle/>
        <a:p>
          <a:endParaRPr lang="en-GB"/>
        </a:p>
      </dgm:t>
    </dgm:pt>
    <dgm:pt modelId="{3814C46D-E367-4599-AFCF-6AC5A2153BCA}" type="pres">
      <dgm:prSet presAssocID="{3755F6EF-4116-4511-831E-C3118A3D609F}" presName="c4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66B7C760-084D-42F7-8381-7CAD1A81E84E}" type="presOf" srcId="{3D5E6794-9640-4C14-8ECF-97BDE0188975}" destId="{E4341604-351B-4D2B-92E2-8E48AC9D8D45}" srcOrd="0" destOrd="0" presId="urn:microsoft.com/office/officeart/2005/8/layout/venn2"/>
    <dgm:cxn modelId="{6FF85DB1-4826-45AB-AFD0-7F72EDA38204}" type="presOf" srcId="{CBC406D8-51D8-4BC7-8012-5C5D9717E394}" destId="{4D963533-5737-491E-A5C3-D53E5AAC6970}" srcOrd="0" destOrd="0" presId="urn:microsoft.com/office/officeart/2005/8/layout/venn2"/>
    <dgm:cxn modelId="{510D8BD0-340A-40CC-99C9-14B90A071275}" srcId="{3755F6EF-4116-4511-831E-C3118A3D609F}" destId="{E2A205A0-AA78-4975-AD55-9E71A7F28721}" srcOrd="0" destOrd="0" parTransId="{2A988036-C435-43F5-8087-DB3EBA7C8589}" sibTransId="{A15EDE88-6629-4633-A0D4-4E49225D9AC8}"/>
    <dgm:cxn modelId="{355451AA-3A39-48E1-8DF7-4784EAA05D2D}" type="presOf" srcId="{BD12A1C8-57CF-475F-B57B-026A346CE48E}" destId="{F02375C4-4069-46FB-BB80-B26DA52209CE}" srcOrd="1" destOrd="0" presId="urn:microsoft.com/office/officeart/2005/8/layout/venn2"/>
    <dgm:cxn modelId="{CB1288D4-BC97-48FB-B6BC-EF3D2836EDC6}" srcId="{3755F6EF-4116-4511-831E-C3118A3D609F}" destId="{BD12A1C8-57CF-475F-B57B-026A346CE48E}" srcOrd="2" destOrd="0" parTransId="{4FB6DEEA-3F7A-4519-82E1-E2909B1E93B4}" sibTransId="{25141F05-C098-4AAC-BD53-E3B249DFCD60}"/>
    <dgm:cxn modelId="{86A818E9-9905-4497-B5F1-11E96F4AF33A}" type="presOf" srcId="{3755F6EF-4116-4511-831E-C3118A3D609F}" destId="{B657B86B-AFAA-48EB-9955-7D0D6430BA01}" srcOrd="0" destOrd="0" presId="urn:microsoft.com/office/officeart/2005/8/layout/venn2"/>
    <dgm:cxn modelId="{4EBF8CAA-764C-480B-9C62-C75A6DDEFA48}" type="presOf" srcId="{BD12A1C8-57CF-475F-B57B-026A346CE48E}" destId="{3AF03319-DEC2-44FB-AD2B-C8178BC12A30}" srcOrd="0" destOrd="0" presId="urn:microsoft.com/office/officeart/2005/8/layout/venn2"/>
    <dgm:cxn modelId="{D9C211BD-E2FA-4209-A653-5543C8ECF994}" srcId="{3755F6EF-4116-4511-831E-C3118A3D609F}" destId="{CBC406D8-51D8-4BC7-8012-5C5D9717E394}" srcOrd="3" destOrd="0" parTransId="{A8DA636E-7EF3-4DD6-ACF8-B5A4E73A4154}" sibTransId="{6A497B6F-822E-4984-B82E-3EDB40EF9E36}"/>
    <dgm:cxn modelId="{78909E05-A63C-4F51-B4C7-AC62218543DC}" type="presOf" srcId="{CBC406D8-51D8-4BC7-8012-5C5D9717E394}" destId="{3814C46D-E367-4599-AFCF-6AC5A2153BCA}" srcOrd="1" destOrd="0" presId="urn:microsoft.com/office/officeart/2005/8/layout/venn2"/>
    <dgm:cxn modelId="{3DB96464-9CD9-4277-8679-46CCECA5AC06}" srcId="{3755F6EF-4116-4511-831E-C3118A3D609F}" destId="{3D5E6794-9640-4C14-8ECF-97BDE0188975}" srcOrd="1" destOrd="0" parTransId="{463CEB83-AEF6-4F3D-92CF-0519FC4589AF}" sibTransId="{46D2733B-451A-4C9D-8DC5-E7D18A263B26}"/>
    <dgm:cxn modelId="{857FD50B-07C6-4EFE-9F47-3A466706167D}" type="presOf" srcId="{3D5E6794-9640-4C14-8ECF-97BDE0188975}" destId="{35B87A42-92CC-4AAB-A296-E7119A303E32}" srcOrd="1" destOrd="0" presId="urn:microsoft.com/office/officeart/2005/8/layout/venn2"/>
    <dgm:cxn modelId="{7F647CAC-B777-4897-B98D-E15263B8FCB9}" type="presOf" srcId="{E2A205A0-AA78-4975-AD55-9E71A7F28721}" destId="{D353E58D-2C28-476F-ADDD-1F9FDDD18761}" srcOrd="0" destOrd="0" presId="urn:microsoft.com/office/officeart/2005/8/layout/venn2"/>
    <dgm:cxn modelId="{FAAB0D05-7E5A-4C15-8BC5-BEF21CBF188A}" type="presOf" srcId="{E2A205A0-AA78-4975-AD55-9E71A7F28721}" destId="{7A55D888-2D07-4C0B-BF69-A69C281C0658}" srcOrd="1" destOrd="0" presId="urn:microsoft.com/office/officeart/2005/8/layout/venn2"/>
    <dgm:cxn modelId="{6BE35A2B-71BF-4F6C-9073-FC2EA7C6DAA6}" type="presParOf" srcId="{B657B86B-AFAA-48EB-9955-7D0D6430BA01}" destId="{94C6A1DE-1310-4B00-B68D-0961ECD42FB4}" srcOrd="0" destOrd="0" presId="urn:microsoft.com/office/officeart/2005/8/layout/venn2"/>
    <dgm:cxn modelId="{6F0EFE77-008A-4096-9BBF-62A9155E7E99}" type="presParOf" srcId="{94C6A1DE-1310-4B00-B68D-0961ECD42FB4}" destId="{D353E58D-2C28-476F-ADDD-1F9FDDD18761}" srcOrd="0" destOrd="0" presId="urn:microsoft.com/office/officeart/2005/8/layout/venn2"/>
    <dgm:cxn modelId="{15313566-AA86-4B57-99E3-BAAE0CAA5601}" type="presParOf" srcId="{94C6A1DE-1310-4B00-B68D-0961ECD42FB4}" destId="{7A55D888-2D07-4C0B-BF69-A69C281C0658}" srcOrd="1" destOrd="0" presId="urn:microsoft.com/office/officeart/2005/8/layout/venn2"/>
    <dgm:cxn modelId="{EB40A45B-984E-4FC4-B815-C2BA43697451}" type="presParOf" srcId="{B657B86B-AFAA-48EB-9955-7D0D6430BA01}" destId="{ABC68F2B-C19E-4D08-90A4-8B361D2FFCFE}" srcOrd="1" destOrd="0" presId="urn:microsoft.com/office/officeart/2005/8/layout/venn2"/>
    <dgm:cxn modelId="{59FF6C4E-CF47-44CA-A474-8D08B0C19898}" type="presParOf" srcId="{ABC68F2B-C19E-4D08-90A4-8B361D2FFCFE}" destId="{E4341604-351B-4D2B-92E2-8E48AC9D8D45}" srcOrd="0" destOrd="0" presId="urn:microsoft.com/office/officeart/2005/8/layout/venn2"/>
    <dgm:cxn modelId="{AA7CC847-C9CD-411D-907A-E5A0335C05A1}" type="presParOf" srcId="{ABC68F2B-C19E-4D08-90A4-8B361D2FFCFE}" destId="{35B87A42-92CC-4AAB-A296-E7119A303E32}" srcOrd="1" destOrd="0" presId="urn:microsoft.com/office/officeart/2005/8/layout/venn2"/>
    <dgm:cxn modelId="{F2CB1C6B-DCC7-4678-AE72-7C4A2EF11BE2}" type="presParOf" srcId="{B657B86B-AFAA-48EB-9955-7D0D6430BA01}" destId="{F8F93DA1-F47C-49ED-99F4-ABBA8BF71A99}" srcOrd="2" destOrd="0" presId="urn:microsoft.com/office/officeart/2005/8/layout/venn2"/>
    <dgm:cxn modelId="{626444B6-43F6-4B05-BD59-04520DEF7BC0}" type="presParOf" srcId="{F8F93DA1-F47C-49ED-99F4-ABBA8BF71A99}" destId="{3AF03319-DEC2-44FB-AD2B-C8178BC12A30}" srcOrd="0" destOrd="0" presId="urn:microsoft.com/office/officeart/2005/8/layout/venn2"/>
    <dgm:cxn modelId="{04C6B77C-E41C-4728-B53D-E66824F0B24B}" type="presParOf" srcId="{F8F93DA1-F47C-49ED-99F4-ABBA8BF71A99}" destId="{F02375C4-4069-46FB-BB80-B26DA52209CE}" srcOrd="1" destOrd="0" presId="urn:microsoft.com/office/officeart/2005/8/layout/venn2"/>
    <dgm:cxn modelId="{52B2B51C-F514-4D4D-9FF6-8D535A3E1797}" type="presParOf" srcId="{B657B86B-AFAA-48EB-9955-7D0D6430BA01}" destId="{83DEC219-EFBF-47A2-9C6C-58569F2B83F9}" srcOrd="3" destOrd="0" presId="urn:microsoft.com/office/officeart/2005/8/layout/venn2"/>
    <dgm:cxn modelId="{E15B3C84-9076-4EB9-99CB-442AEBC449A5}" type="presParOf" srcId="{83DEC219-EFBF-47A2-9C6C-58569F2B83F9}" destId="{4D963533-5737-491E-A5C3-D53E5AAC6970}" srcOrd="0" destOrd="0" presId="urn:microsoft.com/office/officeart/2005/8/layout/venn2"/>
    <dgm:cxn modelId="{80A5A440-C01E-4A3B-8808-DEE49F8F7012}" type="presParOf" srcId="{83DEC219-EFBF-47A2-9C6C-58569F2B83F9}" destId="{3814C46D-E367-4599-AFCF-6AC5A2153BCA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353E58D-2C28-476F-ADDD-1F9FDDD18761}">
      <dsp:nvSpPr>
        <dsp:cNvPr id="0" name=""/>
        <dsp:cNvSpPr/>
      </dsp:nvSpPr>
      <dsp:spPr>
        <a:xfrm>
          <a:off x="683735" y="-58939"/>
          <a:ext cx="7113354" cy="5544616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b="1" kern="1200" dirty="0" smtClean="0"/>
            <a:t>Compliance</a:t>
          </a:r>
          <a:endParaRPr lang="en-GB" sz="2400" b="1" kern="1200" dirty="0"/>
        </a:p>
      </dsp:txBody>
      <dsp:txXfrm>
        <a:off x="3245965" y="218291"/>
        <a:ext cx="1988893" cy="831692"/>
      </dsp:txXfrm>
    </dsp:sp>
    <dsp:sp modelId="{E4341604-351B-4D2B-92E2-8E48AC9D8D45}">
      <dsp:nvSpPr>
        <dsp:cNvPr id="0" name=""/>
        <dsp:cNvSpPr/>
      </dsp:nvSpPr>
      <dsp:spPr>
        <a:xfrm>
          <a:off x="1903091" y="876215"/>
          <a:ext cx="4618753" cy="4745969"/>
        </a:xfrm>
        <a:prstGeom prst="ellipse">
          <a:avLst/>
        </a:prstGeom>
        <a:solidFill>
          <a:schemeClr val="accent4">
            <a:hueOff val="3496530"/>
            <a:satOff val="0"/>
            <a:lumOff val="-1039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/>
            <a:t>Compliance tools</a:t>
          </a:r>
          <a:endParaRPr lang="en-GB" sz="2000" kern="1200" dirty="0"/>
        </a:p>
      </dsp:txBody>
      <dsp:txXfrm>
        <a:off x="3405340" y="1160973"/>
        <a:ext cx="1614254" cy="854274"/>
      </dsp:txXfrm>
    </dsp:sp>
    <dsp:sp modelId="{3AF03319-DEC2-44FB-AD2B-C8178BC12A30}">
      <dsp:nvSpPr>
        <dsp:cNvPr id="0" name=""/>
        <dsp:cNvSpPr/>
      </dsp:nvSpPr>
      <dsp:spPr>
        <a:xfrm>
          <a:off x="2549083" y="2140277"/>
          <a:ext cx="3326769" cy="3326769"/>
        </a:xfrm>
        <a:prstGeom prst="ellipse">
          <a:avLst/>
        </a:prstGeom>
        <a:solidFill>
          <a:schemeClr val="accent4">
            <a:hueOff val="6993059"/>
            <a:satOff val="0"/>
            <a:lumOff val="-2078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/>
            <a:t>Education</a:t>
          </a:r>
          <a:endParaRPr lang="en-GB" sz="2000" kern="1200" dirty="0"/>
        </a:p>
      </dsp:txBody>
      <dsp:txXfrm>
        <a:off x="3437330" y="2389784"/>
        <a:ext cx="1550274" cy="748523"/>
      </dsp:txXfrm>
    </dsp:sp>
    <dsp:sp modelId="{4D963533-5737-491E-A5C3-D53E5AAC6970}">
      <dsp:nvSpPr>
        <dsp:cNvPr id="0" name=""/>
        <dsp:cNvSpPr/>
      </dsp:nvSpPr>
      <dsp:spPr>
        <a:xfrm>
          <a:off x="3103544" y="3171642"/>
          <a:ext cx="2217846" cy="2217846"/>
        </a:xfrm>
        <a:prstGeom prst="ellipse">
          <a:avLst/>
        </a:prstGeom>
        <a:solidFill>
          <a:schemeClr val="accent4">
            <a:hueOff val="10489589"/>
            <a:satOff val="0"/>
            <a:lumOff val="-3117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err="1" smtClean="0"/>
            <a:t>Uni</a:t>
          </a:r>
          <a:r>
            <a:rPr lang="en-GB" sz="2000" kern="1200" dirty="0" smtClean="0"/>
            <a:t> level </a:t>
          </a:r>
          <a:r>
            <a:rPr lang="en-GB" sz="2000" kern="1200" dirty="0" err="1" smtClean="0"/>
            <a:t>edu</a:t>
          </a:r>
          <a:endParaRPr lang="en-GB" sz="2000" kern="1200" dirty="0"/>
        </a:p>
      </dsp:txBody>
      <dsp:txXfrm>
        <a:off x="3428340" y="3726103"/>
        <a:ext cx="1568254" cy="1108923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353E58D-2C28-476F-ADDD-1F9FDDD18761}">
      <dsp:nvSpPr>
        <dsp:cNvPr id="0" name=""/>
        <dsp:cNvSpPr/>
      </dsp:nvSpPr>
      <dsp:spPr>
        <a:xfrm>
          <a:off x="683735" y="-58939"/>
          <a:ext cx="7113354" cy="5544616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kern="1200" dirty="0" smtClean="0"/>
            <a:t>Compliance</a:t>
          </a:r>
          <a:endParaRPr lang="en-GB" sz="2400" kern="1200" dirty="0"/>
        </a:p>
      </dsp:txBody>
      <dsp:txXfrm>
        <a:off x="3245965" y="218291"/>
        <a:ext cx="1988893" cy="831692"/>
      </dsp:txXfrm>
    </dsp:sp>
    <dsp:sp modelId="{E4341604-351B-4D2B-92E2-8E48AC9D8D45}">
      <dsp:nvSpPr>
        <dsp:cNvPr id="0" name=""/>
        <dsp:cNvSpPr/>
      </dsp:nvSpPr>
      <dsp:spPr>
        <a:xfrm>
          <a:off x="1522419" y="876215"/>
          <a:ext cx="5318351" cy="4745969"/>
        </a:xfrm>
        <a:prstGeom prst="ellipse">
          <a:avLst/>
        </a:prstGeom>
        <a:solidFill>
          <a:schemeClr val="accent4">
            <a:hueOff val="3496530"/>
            <a:satOff val="0"/>
            <a:lumOff val="-1039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b="1" kern="1200" dirty="0" smtClean="0">
              <a:solidFill>
                <a:schemeClr val="accent5">
                  <a:lumMod val="90000"/>
                  <a:lumOff val="10000"/>
                </a:schemeClr>
              </a:solidFill>
            </a:rPr>
            <a:t>Compliance tools</a:t>
          </a:r>
          <a:endParaRPr lang="en-GB" sz="2400" b="1" kern="1200" dirty="0">
            <a:solidFill>
              <a:schemeClr val="accent5">
                <a:lumMod val="90000"/>
                <a:lumOff val="10000"/>
              </a:schemeClr>
            </a:solidFill>
          </a:endParaRPr>
        </a:p>
      </dsp:txBody>
      <dsp:txXfrm>
        <a:off x="3252213" y="1160973"/>
        <a:ext cx="1858763" cy="854274"/>
      </dsp:txXfrm>
    </dsp:sp>
    <dsp:sp modelId="{3AF03319-DEC2-44FB-AD2B-C8178BC12A30}">
      <dsp:nvSpPr>
        <dsp:cNvPr id="0" name=""/>
        <dsp:cNvSpPr/>
      </dsp:nvSpPr>
      <dsp:spPr>
        <a:xfrm>
          <a:off x="2549083" y="2140277"/>
          <a:ext cx="3326769" cy="3326769"/>
        </a:xfrm>
        <a:prstGeom prst="ellipse">
          <a:avLst/>
        </a:prstGeom>
        <a:solidFill>
          <a:schemeClr val="accent4">
            <a:hueOff val="6993059"/>
            <a:satOff val="0"/>
            <a:lumOff val="-2078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kern="1200" dirty="0" smtClean="0"/>
            <a:t>Education</a:t>
          </a:r>
          <a:endParaRPr lang="en-GB" sz="2400" kern="1200" dirty="0"/>
        </a:p>
      </dsp:txBody>
      <dsp:txXfrm>
        <a:off x="3437330" y="2389784"/>
        <a:ext cx="1550274" cy="748523"/>
      </dsp:txXfrm>
    </dsp:sp>
    <dsp:sp modelId="{4D963533-5737-491E-A5C3-D53E5AAC6970}">
      <dsp:nvSpPr>
        <dsp:cNvPr id="0" name=""/>
        <dsp:cNvSpPr/>
      </dsp:nvSpPr>
      <dsp:spPr>
        <a:xfrm>
          <a:off x="3103544" y="3171642"/>
          <a:ext cx="2217846" cy="2217846"/>
        </a:xfrm>
        <a:prstGeom prst="ellipse">
          <a:avLst/>
        </a:prstGeom>
        <a:solidFill>
          <a:schemeClr val="accent4">
            <a:hueOff val="10489589"/>
            <a:satOff val="0"/>
            <a:lumOff val="-3117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kern="1200" dirty="0" err="1" smtClean="0"/>
            <a:t>Uni</a:t>
          </a:r>
          <a:r>
            <a:rPr lang="en-GB" sz="2400" kern="1200" dirty="0" smtClean="0"/>
            <a:t> level </a:t>
          </a:r>
          <a:r>
            <a:rPr lang="en-GB" sz="2400" kern="1200" dirty="0" err="1" smtClean="0"/>
            <a:t>edu</a:t>
          </a:r>
          <a:endParaRPr lang="en-GB" sz="2400" kern="1200" dirty="0"/>
        </a:p>
      </dsp:txBody>
      <dsp:txXfrm>
        <a:off x="3428340" y="3726103"/>
        <a:ext cx="1568254" cy="1108923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829BD4-EA3B-421E-83C9-A5B4A3F23C40}" type="datetimeFigureOut">
              <a:rPr lang="en-GB" smtClean="0"/>
              <a:pPr/>
              <a:t>15/11/2013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3A3BC8-619E-4EB1-93B2-87E342B7F6A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7370848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17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53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584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28584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E4DED94A-72BE-4901-B290-A5CF3C1A49D8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5956909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DED94A-72BE-4901-B290-A5CF3C1A49D8}" type="slidenum">
              <a:rPr lang="en-GB" smtClean="0"/>
              <a:pPr>
                <a:defRPr/>
              </a:pPr>
              <a:t>13</a:t>
            </a:fld>
            <a:endParaRPr lang="en-GB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powerpoint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222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90488" y="177800"/>
            <a:ext cx="7772400" cy="1241425"/>
          </a:xfrm>
        </p:spPr>
        <p:txBody>
          <a:bodyPr anchor="b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90488" y="2565400"/>
            <a:ext cx="6400800" cy="674688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1663" y="149225"/>
            <a:ext cx="2192337" cy="53673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74650" y="149225"/>
            <a:ext cx="6424613" cy="53673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ransition spd="slow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ransition spd="slow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ransition spd="slow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ransition spd="slow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51275" y="1196975"/>
            <a:ext cx="2192338" cy="3816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6013" y="1196975"/>
            <a:ext cx="2192337" cy="3816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ransition spd="slow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ransition spd="slow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ransition spd="slow"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ransition spd="slow"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ransition spd="slow"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ransition spd="slow"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84925" y="149225"/>
            <a:ext cx="2003425" cy="48641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74650" y="149225"/>
            <a:ext cx="5857875" cy="48641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4650" y="1196975"/>
            <a:ext cx="4308475" cy="4319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35525" y="1196975"/>
            <a:ext cx="4308475" cy="4319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5.jpe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4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-1588"/>
            <a:ext cx="9144000" cy="6862763"/>
            <a:chOff x="0" y="-1"/>
            <a:chExt cx="5760" cy="4323"/>
          </a:xfrm>
        </p:grpSpPr>
        <p:pic>
          <p:nvPicPr>
            <p:cNvPr id="2056" name="Picture 3" descr="background1"/>
            <p:cNvPicPr>
              <a:picLocks noChangeAspect="1" noChangeArrowheads="1"/>
            </p:cNvPicPr>
            <p:nvPr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0" y="-1"/>
              <a:ext cx="5760" cy="4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7" name="Picture 8" descr="powerpoint2"/>
            <p:cNvPicPr>
              <a:picLocks noChangeAspect="1" noChangeArrowheads="1"/>
            </p:cNvPicPr>
            <p:nvPr/>
          </p:nvPicPr>
          <p:blipFill>
            <a:blip r:embed="rId14" cstate="print"/>
            <a:srcRect t="77292" r="86615"/>
            <a:stretch>
              <a:fillRect/>
            </a:stretch>
          </p:blipFill>
          <p:spPr bwMode="auto">
            <a:xfrm>
              <a:off x="0" y="3339"/>
              <a:ext cx="771" cy="9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1205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374650" y="1196975"/>
            <a:ext cx="8769350" cy="431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206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31838" y="6686550"/>
            <a:ext cx="1463675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400" smtClean="0">
                <a:solidFill>
                  <a:schemeClr val="bg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1207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27263" y="6686550"/>
            <a:ext cx="505460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400" smtClean="0">
                <a:solidFill>
                  <a:schemeClr val="bg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1208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08850" y="6686550"/>
            <a:ext cx="43180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chemeClr val="bg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120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374650" y="149225"/>
            <a:ext cx="6934200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6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ransition spd="slow">
    <p:fade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 Narrow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 Narrow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 Narrow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 Narrow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 Narrow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 Narrow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 Narrow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-9525"/>
            <a:ext cx="9144000" cy="6858000"/>
            <a:chOff x="0" y="-6"/>
            <a:chExt cx="5760" cy="4320"/>
          </a:xfrm>
        </p:grpSpPr>
        <p:pic>
          <p:nvPicPr>
            <p:cNvPr id="3080" name="Picture 3" descr="powerpoint10"/>
            <p:cNvPicPr>
              <a:picLocks noChangeAspect="1" noChangeArrowheads="1"/>
            </p:cNvPicPr>
            <p:nvPr userDrawn="1"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0" y="-6"/>
              <a:ext cx="5760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81" name="Picture 8" descr="powerpoint2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 l="4636" t="82478" r="88525" b="4352"/>
            <a:stretch>
              <a:fillRect/>
            </a:stretch>
          </p:blipFill>
          <p:spPr bwMode="auto">
            <a:xfrm>
              <a:off x="267" y="3563"/>
              <a:ext cx="394" cy="5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82" name="Picture 5" descr="powerpoint10"/>
            <p:cNvPicPr>
              <a:picLocks noChangeAspect="1" noChangeArrowheads="1"/>
            </p:cNvPicPr>
            <p:nvPr userDrawn="1"/>
          </p:nvPicPr>
          <p:blipFill>
            <a:blip r:embed="rId15" cstate="print"/>
            <a:srcRect t="95209" r="83229"/>
            <a:stretch>
              <a:fillRect/>
            </a:stretch>
          </p:blipFill>
          <p:spPr bwMode="auto">
            <a:xfrm>
              <a:off x="177" y="3363"/>
              <a:ext cx="966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83" name="Picture 6" descr="powerpoint10"/>
            <p:cNvPicPr>
              <a:picLocks noChangeAspect="1" noChangeArrowheads="1"/>
            </p:cNvPicPr>
            <p:nvPr userDrawn="1"/>
          </p:nvPicPr>
          <p:blipFill>
            <a:blip r:embed="rId16" cstate="print"/>
            <a:srcRect t="95209" r="83229"/>
            <a:stretch>
              <a:fillRect/>
            </a:stretch>
          </p:blipFill>
          <p:spPr bwMode="auto">
            <a:xfrm rot="5400000">
              <a:off x="390" y="3696"/>
              <a:ext cx="747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4279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51275" y="1196975"/>
            <a:ext cx="4537075" cy="381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4280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31838" y="6686550"/>
            <a:ext cx="1463675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400" smtClean="0">
                <a:solidFill>
                  <a:schemeClr val="bg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4281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27263" y="6686550"/>
            <a:ext cx="505460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400" smtClean="0">
                <a:solidFill>
                  <a:schemeClr val="bg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4282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08850" y="6686550"/>
            <a:ext cx="43180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chemeClr val="bg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4283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374650" y="149225"/>
            <a:ext cx="6934200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4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42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9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427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54279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427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54279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427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54279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427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54279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427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5427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54283" grpId="0"/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 Narrow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 Narrow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 Narrow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 Narrow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 Narrow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 Narrow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 Narrow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 Narrow" pitchFamily="34" charset="0"/>
        </a:defRPr>
      </a:lvl9pPr>
    </p:titleStyle>
    <p:bodyStyle>
      <a:lvl1pPr marL="342900" indent="-342900" algn="r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r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r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4pPr>
      <a:lvl5pPr marL="2057400" indent="-228600" algn="r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5pPr>
      <a:lvl6pPr marL="2514600" indent="-228600" algn="r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6pPr>
      <a:lvl7pPr marL="2971800" indent="-228600" algn="r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7pPr>
      <a:lvl8pPr marL="3429000" indent="-228600" algn="r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8pPr>
      <a:lvl9pPr marL="3886200" indent="-228600" algn="r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www.youtube.com/watch?v=qO3dlLDfNyc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mailto:k.bronzewska@ibfd.org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576" y="260648"/>
            <a:ext cx="7556376" cy="4104456"/>
          </a:xfrm>
        </p:spPr>
        <p:txBody>
          <a:bodyPr/>
          <a:lstStyle/>
          <a:p>
            <a:pPr algn="ctr"/>
            <a:r>
              <a:rPr lang="en-GB" sz="5400" b="1" dirty="0" smtClean="0">
                <a:solidFill>
                  <a:schemeClr val="bg2"/>
                </a:solidFill>
              </a:rPr>
              <a:t/>
            </a:r>
            <a:br>
              <a:rPr lang="en-GB" sz="5400" b="1" dirty="0" smtClean="0">
                <a:solidFill>
                  <a:schemeClr val="bg2"/>
                </a:solidFill>
              </a:rPr>
            </a:br>
            <a:r>
              <a:rPr lang="en-GB" sz="5400" b="1" dirty="0" smtClean="0">
                <a:solidFill>
                  <a:schemeClr val="bg2"/>
                </a:solidFill>
              </a:rPr>
              <a:t/>
            </a:r>
            <a:br>
              <a:rPr lang="en-GB" sz="5400" b="1" dirty="0" smtClean="0">
                <a:solidFill>
                  <a:schemeClr val="bg2"/>
                </a:solidFill>
              </a:rPr>
            </a:br>
            <a:r>
              <a:rPr lang="en-GB" sz="5400" b="1" dirty="0" smtClean="0">
                <a:solidFill>
                  <a:schemeClr val="bg2"/>
                </a:solidFill>
              </a:rPr>
              <a:t>Influencing compliance by university education</a:t>
            </a:r>
            <a:br>
              <a:rPr lang="en-GB" sz="5400" b="1" dirty="0" smtClean="0">
                <a:solidFill>
                  <a:schemeClr val="bg2"/>
                </a:solidFill>
              </a:rPr>
            </a:br>
            <a:r>
              <a:rPr lang="en-GB" sz="5400" b="1" dirty="0" smtClean="0">
                <a:solidFill>
                  <a:schemeClr val="bg2"/>
                </a:solidFill>
              </a:rPr>
              <a:t/>
            </a:r>
            <a:br>
              <a:rPr lang="en-GB" sz="5400" b="1" dirty="0" smtClean="0">
                <a:solidFill>
                  <a:schemeClr val="bg2"/>
                </a:solidFill>
              </a:rPr>
            </a:br>
            <a:r>
              <a:rPr lang="en-GB" sz="4000" b="1" dirty="0" smtClean="0">
                <a:solidFill>
                  <a:schemeClr val="bg2"/>
                </a:solidFill>
              </a:rPr>
              <a:t/>
            </a:r>
            <a:br>
              <a:rPr lang="en-GB" sz="4000" b="1" dirty="0" smtClean="0">
                <a:solidFill>
                  <a:schemeClr val="bg2"/>
                </a:solidFill>
              </a:rPr>
            </a:br>
            <a:endParaRPr lang="en-US" sz="4000" b="1" dirty="0" smtClean="0">
              <a:solidFill>
                <a:schemeClr val="bg2"/>
              </a:solidFill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0488" y="2565400"/>
            <a:ext cx="6929784" cy="1727696"/>
          </a:xfrm>
        </p:spPr>
        <p:txBody>
          <a:bodyPr/>
          <a:lstStyle/>
          <a:p>
            <a:r>
              <a:rPr lang="en-GB" sz="4000" b="1" dirty="0" smtClean="0">
                <a:solidFill>
                  <a:prstClr val="black"/>
                </a:solidFill>
                <a:ea typeface="+mj-ea"/>
                <a:cs typeface="+mj-cs"/>
              </a:rPr>
              <a:t>Kasia Bronzewska, IBFD</a:t>
            </a:r>
            <a:r>
              <a:rPr lang="en-GB" b="1" dirty="0" smtClean="0">
                <a:solidFill>
                  <a:schemeClr val="bg2"/>
                </a:solidFill>
              </a:rPr>
              <a:t> </a:t>
            </a:r>
          </a:p>
          <a:p>
            <a:r>
              <a:rPr lang="en-GB" sz="3600" b="1" dirty="0" smtClean="0">
                <a:solidFill>
                  <a:schemeClr val="bg2"/>
                </a:solidFill>
              </a:rPr>
              <a:t>Porto </a:t>
            </a:r>
            <a:r>
              <a:rPr lang="en-GB" sz="3600" b="1" dirty="0" err="1" smtClean="0">
                <a:solidFill>
                  <a:schemeClr val="bg2"/>
                </a:solidFill>
              </a:rPr>
              <a:t>Alegre</a:t>
            </a:r>
            <a:r>
              <a:rPr lang="en-GB" sz="3600" b="1" dirty="0" smtClean="0">
                <a:solidFill>
                  <a:schemeClr val="bg2"/>
                </a:solidFill>
              </a:rPr>
              <a:t>, 20 November 2013</a:t>
            </a:r>
            <a:endParaRPr lang="en-US" sz="3600" dirty="0" smtClean="0">
              <a:solidFill>
                <a:srgbClr val="282828"/>
              </a:solidFill>
            </a:endParaRPr>
          </a:p>
        </p:txBody>
      </p:sp>
    </p:spTree>
  </p:cSld>
  <p:clrMapOvr>
    <a:masterClrMapping/>
  </p:clrMapOvr>
  <p:transition spd="slow"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/>
      <p:bldP spid="23555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b="1" dirty="0" smtClean="0"/>
              <a:t>Compliance (3)</a:t>
            </a:r>
            <a:endParaRPr lang="en-GB" sz="4000" b="1" dirty="0"/>
          </a:p>
        </p:txBody>
      </p:sp>
      <p:pic>
        <p:nvPicPr>
          <p:cNvPr id="4" name="Picture 3" descr="C:\Documents and Settings\bronzewska\Local Settings\Temporary Internet Files\Content.Outlook\D6WZ503U\building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52120" y="5498835"/>
            <a:ext cx="3378338" cy="11816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323528" y="1268760"/>
            <a:ext cx="8352928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sz="2800" b="1" dirty="0" smtClean="0">
              <a:solidFill>
                <a:schemeClr val="bg2"/>
              </a:solidFill>
              <a:cs typeface="Calibri"/>
            </a:endParaRPr>
          </a:p>
          <a:p>
            <a:r>
              <a:rPr lang="en-GB" sz="2800" b="1" dirty="0" smtClean="0">
                <a:solidFill>
                  <a:schemeClr val="bg2"/>
                </a:solidFill>
                <a:cs typeface="Calibri"/>
              </a:rPr>
              <a:t>Compliance  		enforcement</a:t>
            </a:r>
          </a:p>
          <a:p>
            <a:endParaRPr lang="en-GB" sz="2800" b="1" dirty="0" smtClean="0">
              <a:solidFill>
                <a:schemeClr val="bg2"/>
              </a:solidFill>
              <a:cs typeface="Calibri"/>
            </a:endParaRPr>
          </a:p>
          <a:p>
            <a:endParaRPr lang="en-GB" sz="2800" b="1" dirty="0" smtClean="0">
              <a:solidFill>
                <a:schemeClr val="bg2"/>
              </a:solidFill>
              <a:cs typeface="Calibri"/>
            </a:endParaRPr>
          </a:p>
          <a:p>
            <a:endParaRPr lang="en-GB" sz="2800" b="1" dirty="0" smtClean="0">
              <a:solidFill>
                <a:schemeClr val="bg2"/>
              </a:solidFill>
              <a:cs typeface="Calibri"/>
            </a:endParaRPr>
          </a:p>
          <a:p>
            <a:r>
              <a:rPr lang="en-GB" sz="2800" b="1" dirty="0" smtClean="0">
                <a:solidFill>
                  <a:schemeClr val="bg2"/>
                </a:solidFill>
                <a:cs typeface="Calibri"/>
              </a:rPr>
              <a:t>Compliance  		enforcement     service      engagement  			  	communication      	EDUCATION</a:t>
            </a:r>
          </a:p>
          <a:p>
            <a:r>
              <a:rPr lang="en-GB" dirty="0" smtClean="0">
                <a:solidFill>
                  <a:schemeClr val="bg2"/>
                </a:solidFill>
                <a:cs typeface="Calibri"/>
              </a:rPr>
              <a:t>   </a:t>
            </a:r>
          </a:p>
        </p:txBody>
      </p:sp>
      <p:sp>
        <p:nvSpPr>
          <p:cNvPr id="6" name="Not Equal 5"/>
          <p:cNvSpPr/>
          <p:nvPr/>
        </p:nvSpPr>
        <p:spPr>
          <a:xfrm rot="159303">
            <a:off x="2123728" y="1556792"/>
            <a:ext cx="914400" cy="914400"/>
          </a:xfrm>
          <a:prstGeom prst="mathNot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" name="Equal 7"/>
          <p:cNvSpPr/>
          <p:nvPr/>
        </p:nvSpPr>
        <p:spPr>
          <a:xfrm>
            <a:off x="2051720" y="3284984"/>
            <a:ext cx="914400" cy="914400"/>
          </a:xfrm>
          <a:prstGeom prst="mathEqual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9" name="Plus 8"/>
          <p:cNvSpPr/>
          <p:nvPr/>
        </p:nvSpPr>
        <p:spPr>
          <a:xfrm>
            <a:off x="4860032" y="3429000"/>
            <a:ext cx="504056" cy="482352"/>
          </a:xfrm>
          <a:prstGeom prst="mathPlus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10" name="Plus 9"/>
          <p:cNvSpPr/>
          <p:nvPr/>
        </p:nvSpPr>
        <p:spPr>
          <a:xfrm>
            <a:off x="6300192" y="3429000"/>
            <a:ext cx="504056" cy="482352"/>
          </a:xfrm>
          <a:prstGeom prst="mathPlus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    </a:t>
            </a:r>
            <a:endParaRPr lang="en-GB" dirty="0"/>
          </a:p>
        </p:txBody>
      </p:sp>
      <p:sp>
        <p:nvSpPr>
          <p:cNvPr id="11" name="Plus 10"/>
          <p:cNvSpPr/>
          <p:nvPr/>
        </p:nvSpPr>
        <p:spPr>
          <a:xfrm>
            <a:off x="3491880" y="3861048"/>
            <a:ext cx="504056" cy="482352"/>
          </a:xfrm>
          <a:prstGeom prst="mathPlus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12" name="Plus 11"/>
          <p:cNvSpPr/>
          <p:nvPr/>
        </p:nvSpPr>
        <p:spPr>
          <a:xfrm>
            <a:off x="6300192" y="3861048"/>
            <a:ext cx="504056" cy="482352"/>
          </a:xfrm>
          <a:prstGeom prst="mathPlus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    </a:t>
            </a:r>
            <a:endParaRPr lang="en-GB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b="1" dirty="0" smtClean="0"/>
              <a:t>Compliance and education</a:t>
            </a:r>
            <a:endParaRPr lang="en-GB" sz="4000" b="1" dirty="0"/>
          </a:p>
        </p:txBody>
      </p:sp>
      <p:pic>
        <p:nvPicPr>
          <p:cNvPr id="4" name="Picture 3" descr="C:\Documents and Settings\bronzewska\Local Settings\Temporary Internet Files\Content.Outlook\D6WZ503U\building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8" y="5146217"/>
            <a:ext cx="4386450" cy="1534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Diagram 5"/>
          <p:cNvGraphicFramePr/>
          <p:nvPr/>
        </p:nvGraphicFramePr>
        <p:xfrm>
          <a:off x="467544" y="1052736"/>
          <a:ext cx="8424936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b="1" dirty="0" smtClean="0"/>
              <a:t>Compliance &amp; education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None/>
            </a:pPr>
            <a:r>
              <a:rPr lang="en-GB" sz="2800" dirty="0" smtClean="0">
                <a:solidFill>
                  <a:schemeClr val="bg2"/>
                </a:solidFill>
              </a:rPr>
              <a:t>Communication, engagement and education walk hand in hand. </a:t>
            </a:r>
          </a:p>
          <a:p>
            <a:pPr lvl="1">
              <a:buNone/>
            </a:pPr>
            <a:r>
              <a:rPr lang="en-GB" sz="2800" dirty="0" smtClean="0">
                <a:solidFill>
                  <a:schemeClr val="bg2"/>
                </a:solidFill>
              </a:rPr>
              <a:t> </a:t>
            </a:r>
          </a:p>
          <a:p>
            <a:pPr lvl="1">
              <a:buNone/>
            </a:pPr>
            <a:r>
              <a:rPr lang="en-GB" sz="2800" dirty="0" smtClean="0">
                <a:solidFill>
                  <a:schemeClr val="bg2"/>
                </a:solidFill>
              </a:rPr>
              <a:t>Education – making individuals understand of what their obligation consist of and how to meet them. </a:t>
            </a:r>
          </a:p>
          <a:p>
            <a:pPr lvl="1">
              <a:buNone/>
            </a:pPr>
            <a:r>
              <a:rPr lang="en-GB" sz="2800" dirty="0" smtClean="0">
                <a:solidFill>
                  <a:schemeClr val="bg2"/>
                </a:solidFill>
              </a:rPr>
              <a:t> </a:t>
            </a:r>
            <a:endParaRPr lang="en-GB" sz="2800" dirty="0">
              <a:solidFill>
                <a:schemeClr val="bg2"/>
              </a:solidFill>
            </a:endParaRPr>
          </a:p>
        </p:txBody>
      </p:sp>
      <p:pic>
        <p:nvPicPr>
          <p:cNvPr id="4" name="Picture 3" descr="C:\Documents and Settings\bronzewska\Local Settings\Temporary Internet Files\Content.Outlook\D6WZ503U\building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04714" y="5517231"/>
            <a:ext cx="3325743" cy="11632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b="1" dirty="0" smtClean="0"/>
              <a:t>Compliance &amp; young people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None/>
            </a:pPr>
            <a:r>
              <a:rPr lang="en-GB" sz="2800" dirty="0" smtClean="0">
                <a:solidFill>
                  <a:schemeClr val="bg2"/>
                </a:solidFill>
              </a:rPr>
              <a:t>Younger (&lt;30) people:</a:t>
            </a:r>
          </a:p>
          <a:p>
            <a:pPr lvl="1"/>
            <a:r>
              <a:rPr lang="en-GB" sz="2800" dirty="0" smtClean="0">
                <a:solidFill>
                  <a:schemeClr val="bg2"/>
                </a:solidFill>
              </a:rPr>
              <a:t>Less compliant than middle-aged and older people;</a:t>
            </a:r>
          </a:p>
          <a:p>
            <a:pPr lvl="1"/>
            <a:r>
              <a:rPr lang="en-GB" sz="2800" dirty="0" smtClean="0">
                <a:solidFill>
                  <a:schemeClr val="bg2"/>
                </a:solidFill>
              </a:rPr>
              <a:t>Less knowledgeable about tax issues;</a:t>
            </a:r>
          </a:p>
          <a:p>
            <a:pPr lvl="1"/>
            <a:r>
              <a:rPr lang="en-GB" sz="2800" dirty="0" smtClean="0">
                <a:solidFill>
                  <a:schemeClr val="bg2"/>
                </a:solidFill>
              </a:rPr>
              <a:t>Less developed sense of moral obligation or law abidingness to pay tax;</a:t>
            </a:r>
          </a:p>
          <a:p>
            <a:pPr lvl="1"/>
            <a:r>
              <a:rPr lang="en-GB" sz="2800" dirty="0" smtClean="0">
                <a:solidFill>
                  <a:schemeClr val="bg2"/>
                </a:solidFill>
              </a:rPr>
              <a:t>More sceptical about government authority. </a:t>
            </a:r>
          </a:p>
          <a:p>
            <a:pPr lvl="1"/>
            <a:r>
              <a:rPr lang="en-GB" sz="2800" b="1" dirty="0" smtClean="0">
                <a:solidFill>
                  <a:schemeClr val="bg2"/>
                </a:solidFill>
              </a:rPr>
              <a:t>Next generation of taxpayers;</a:t>
            </a:r>
          </a:p>
          <a:p>
            <a:pPr lvl="1">
              <a:buNone/>
            </a:pPr>
            <a:endParaRPr lang="en-GB" sz="2800" dirty="0" smtClean="0">
              <a:solidFill>
                <a:schemeClr val="bg2"/>
              </a:solidFill>
            </a:endParaRPr>
          </a:p>
          <a:p>
            <a:pPr lvl="1">
              <a:buNone/>
            </a:pPr>
            <a:r>
              <a:rPr lang="en-GB" sz="2800" dirty="0" smtClean="0">
                <a:solidFill>
                  <a:schemeClr val="bg2"/>
                </a:solidFill>
              </a:rPr>
              <a:t> </a:t>
            </a:r>
            <a:endParaRPr lang="en-GB" sz="2800" dirty="0">
              <a:solidFill>
                <a:schemeClr val="bg2"/>
              </a:solidFill>
            </a:endParaRPr>
          </a:p>
        </p:txBody>
      </p:sp>
      <p:pic>
        <p:nvPicPr>
          <p:cNvPr id="4" name="Picture 3" descr="C:\Documents and Settings\bronzewska\Local Settings\Temporary Internet Files\Content.Outlook\D6WZ503U\building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04714" y="5517231"/>
            <a:ext cx="3325743" cy="11632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b="1" dirty="0" smtClean="0"/>
              <a:t>OECD, Right from the Start (2012)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None/>
            </a:pPr>
            <a:r>
              <a:rPr lang="en-GB" sz="2800" i="1" dirty="0" smtClean="0">
                <a:solidFill>
                  <a:schemeClr val="bg2"/>
                </a:solidFill>
              </a:rPr>
              <a:t>Education is an important element in addressing compliance risks up-front. Education works best when the person being taught is motivated and knows how to use the knowledge. The right education at the right time is therefore important. </a:t>
            </a:r>
            <a:endParaRPr lang="en-GB" i="1" dirty="0" smtClean="0">
              <a:solidFill>
                <a:schemeClr val="bg2"/>
              </a:solidFill>
            </a:endParaRPr>
          </a:p>
          <a:p>
            <a:pPr lvl="1">
              <a:buNone/>
            </a:pPr>
            <a:r>
              <a:rPr lang="en-GB" i="1" dirty="0" smtClean="0">
                <a:solidFill>
                  <a:schemeClr val="bg2"/>
                </a:solidFill>
              </a:rPr>
              <a:t>Educating young people as well as new immigrants about tax in a more general context could influence personal and social norms. </a:t>
            </a:r>
          </a:p>
          <a:p>
            <a:pPr lvl="1">
              <a:buNone/>
            </a:pPr>
            <a:r>
              <a:rPr lang="en-GB" i="1" dirty="0" smtClean="0">
                <a:solidFill>
                  <a:schemeClr val="bg2"/>
                </a:solidFill>
              </a:rPr>
              <a:t>Acting Right from the Start‘ implies that education should start at an early stage, for example, </a:t>
            </a:r>
            <a:r>
              <a:rPr lang="en-GB" b="1" i="1" dirty="0" smtClean="0">
                <a:solidFill>
                  <a:schemeClr val="bg2"/>
                </a:solidFill>
              </a:rPr>
              <a:t>in high school</a:t>
            </a:r>
            <a:r>
              <a:rPr lang="en-GB" i="1" dirty="0" smtClean="0">
                <a:solidFill>
                  <a:schemeClr val="bg2"/>
                </a:solidFill>
              </a:rPr>
              <a:t>, </a:t>
            </a:r>
            <a:r>
              <a:rPr lang="en-GB" b="1" i="1" dirty="0" smtClean="0">
                <a:solidFill>
                  <a:schemeClr val="bg2"/>
                </a:solidFill>
              </a:rPr>
              <a:t>college</a:t>
            </a:r>
            <a:r>
              <a:rPr lang="en-GB" i="1" dirty="0" smtClean="0">
                <a:solidFill>
                  <a:schemeClr val="bg2"/>
                </a:solidFill>
              </a:rPr>
              <a:t> and </a:t>
            </a:r>
            <a:r>
              <a:rPr lang="en-GB" b="1" i="1" dirty="0" smtClean="0">
                <a:solidFill>
                  <a:schemeClr val="bg2"/>
                </a:solidFill>
              </a:rPr>
              <a:t>university</a:t>
            </a:r>
            <a:r>
              <a:rPr lang="en-GB" i="1" dirty="0" smtClean="0">
                <a:solidFill>
                  <a:schemeClr val="bg2"/>
                </a:solidFill>
              </a:rPr>
              <a:t>. </a:t>
            </a:r>
          </a:p>
          <a:p>
            <a:pPr lvl="1">
              <a:buNone/>
            </a:pPr>
            <a:r>
              <a:rPr lang="en-GB" i="1" dirty="0" smtClean="0">
                <a:solidFill>
                  <a:schemeClr val="bg2"/>
                </a:solidFill>
              </a:rPr>
              <a:t>Social media can also play a role in this respect. This contributes to establishing an environment more conducive to compliance. </a:t>
            </a:r>
          </a:p>
          <a:p>
            <a:pPr lvl="1">
              <a:buNone/>
            </a:pPr>
            <a:r>
              <a:rPr lang="en-GB" sz="2800" dirty="0" smtClean="0">
                <a:solidFill>
                  <a:schemeClr val="bg2"/>
                </a:solidFill>
              </a:rPr>
              <a:t> </a:t>
            </a:r>
            <a:endParaRPr lang="en-GB" sz="2800" dirty="0">
              <a:solidFill>
                <a:schemeClr val="bg2"/>
              </a:solidFill>
            </a:endParaRPr>
          </a:p>
        </p:txBody>
      </p:sp>
      <p:pic>
        <p:nvPicPr>
          <p:cNvPr id="4" name="Picture 3" descr="C:\Documents and Settings\bronzewska\Local Settings\Temporary Internet Files\Content.Outlook\D6WZ503U\building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04714" y="5517231"/>
            <a:ext cx="3325743" cy="11632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b="1" dirty="0" smtClean="0"/>
              <a:t>OECD, Right from the Start (2012)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None/>
            </a:pPr>
            <a:r>
              <a:rPr lang="en-GB" sz="2800" dirty="0" smtClean="0">
                <a:solidFill>
                  <a:schemeClr val="bg2"/>
                </a:solidFill>
              </a:rPr>
              <a:t>Example:</a:t>
            </a:r>
          </a:p>
          <a:p>
            <a:pPr lvl="1">
              <a:buNone/>
            </a:pPr>
            <a:r>
              <a:rPr lang="en-GB" sz="2800" b="1" dirty="0" smtClean="0">
                <a:solidFill>
                  <a:schemeClr val="bg2"/>
                </a:solidFill>
              </a:rPr>
              <a:t>Canadian trade school initiative: </a:t>
            </a:r>
            <a:r>
              <a:rPr lang="en-GB" dirty="0" smtClean="0">
                <a:solidFill>
                  <a:schemeClr val="bg2"/>
                </a:solidFill>
              </a:rPr>
              <a:t>	</a:t>
            </a:r>
          </a:p>
          <a:p>
            <a:pPr lvl="1">
              <a:buNone/>
            </a:pPr>
            <a:r>
              <a:rPr lang="en-GB" sz="3200" dirty="0" smtClean="0">
                <a:solidFill>
                  <a:schemeClr val="bg2"/>
                </a:solidFill>
              </a:rPr>
              <a:t>The initiative‘s goals are to target trade students and educate them on the requirements of the tax system as well as to caution them on participating in the underground economy. </a:t>
            </a:r>
            <a:r>
              <a:rPr lang="en-GB" dirty="0" smtClean="0">
                <a:solidFill>
                  <a:schemeClr val="bg2"/>
                </a:solidFill>
              </a:rPr>
              <a:t>	</a:t>
            </a:r>
          </a:p>
          <a:p>
            <a:pPr lvl="1">
              <a:buNone/>
            </a:pPr>
            <a:endParaRPr lang="en-GB" dirty="0" smtClean="0">
              <a:solidFill>
                <a:schemeClr val="bg2"/>
              </a:solidFill>
            </a:endParaRPr>
          </a:p>
          <a:p>
            <a:pPr lvl="1">
              <a:buNone/>
            </a:pPr>
            <a:endParaRPr lang="en-GB" i="1" dirty="0" smtClean="0">
              <a:solidFill>
                <a:schemeClr val="bg2"/>
              </a:solidFill>
            </a:endParaRPr>
          </a:p>
          <a:p>
            <a:pPr lvl="1">
              <a:buNone/>
            </a:pPr>
            <a:r>
              <a:rPr lang="en-GB" sz="2800" dirty="0" smtClean="0">
                <a:solidFill>
                  <a:schemeClr val="bg2"/>
                </a:solidFill>
              </a:rPr>
              <a:t> </a:t>
            </a:r>
            <a:endParaRPr lang="en-GB" sz="2800" dirty="0">
              <a:solidFill>
                <a:schemeClr val="bg2"/>
              </a:solidFill>
            </a:endParaRPr>
          </a:p>
        </p:txBody>
      </p:sp>
      <p:pic>
        <p:nvPicPr>
          <p:cNvPr id="4" name="Picture 3" descr="C:\Documents and Settings\bronzewska\Local Settings\Temporary Internet Files\Content.Outlook\D6WZ503U\building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04714" y="5517231"/>
            <a:ext cx="3325743" cy="11632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b="1" dirty="0" smtClean="0"/>
              <a:t>Australian Taxation Office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None/>
            </a:pPr>
            <a:r>
              <a:rPr lang="en-GB" sz="2800" dirty="0" smtClean="0">
                <a:solidFill>
                  <a:schemeClr val="bg2"/>
                </a:solidFill>
              </a:rPr>
              <a:t>The </a:t>
            </a:r>
            <a:r>
              <a:rPr lang="en-GB" sz="2800" b="1" dirty="0" smtClean="0">
                <a:solidFill>
                  <a:schemeClr val="bg2"/>
                </a:solidFill>
              </a:rPr>
              <a:t>secondary school education program </a:t>
            </a:r>
            <a:r>
              <a:rPr lang="en-GB" sz="2800" dirty="0" smtClean="0">
                <a:solidFill>
                  <a:schemeClr val="bg2"/>
                </a:solidFill>
              </a:rPr>
              <a:t>helps students</a:t>
            </a:r>
          </a:p>
          <a:p>
            <a:pPr lvl="1">
              <a:buNone/>
            </a:pPr>
            <a:r>
              <a:rPr lang="en-GB" sz="2800" dirty="0" smtClean="0">
                <a:solidFill>
                  <a:schemeClr val="bg2"/>
                </a:solidFill>
              </a:rPr>
              <a:t>become prepared and educated about entering and interacting</a:t>
            </a:r>
          </a:p>
          <a:p>
            <a:pPr lvl="1">
              <a:buNone/>
            </a:pPr>
            <a:r>
              <a:rPr lang="en-GB" sz="2800" dirty="0" smtClean="0">
                <a:solidFill>
                  <a:schemeClr val="bg2"/>
                </a:solidFill>
              </a:rPr>
              <a:t>with the tax system. The program has </a:t>
            </a:r>
            <a:r>
              <a:rPr lang="en-GB" sz="2800" b="1" dirty="0" smtClean="0">
                <a:solidFill>
                  <a:schemeClr val="bg2"/>
                </a:solidFill>
              </a:rPr>
              <a:t>three main elements</a:t>
            </a:r>
            <a:r>
              <a:rPr lang="en-GB" sz="2800" dirty="0" smtClean="0">
                <a:solidFill>
                  <a:schemeClr val="bg2"/>
                </a:solidFill>
              </a:rPr>
              <a:t>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sz="2800" dirty="0" smtClean="0">
                <a:solidFill>
                  <a:schemeClr val="bg2"/>
                </a:solidFill>
              </a:rPr>
              <a:t>the secondary school tax file number (TFN) program 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sz="2800" dirty="0" smtClean="0">
                <a:solidFill>
                  <a:schemeClr val="bg2"/>
                </a:solidFill>
              </a:rPr>
              <a:t>tax and super educational resources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sz="2800" dirty="0" smtClean="0">
                <a:solidFill>
                  <a:schemeClr val="bg2"/>
                </a:solidFill>
              </a:rPr>
              <a:t>school visits.</a:t>
            </a:r>
          </a:p>
          <a:p>
            <a:pPr lvl="1">
              <a:buNone/>
            </a:pPr>
            <a:endParaRPr lang="en-GB" sz="2800" b="1" dirty="0" smtClean="0">
              <a:solidFill>
                <a:schemeClr val="bg2"/>
              </a:solidFill>
            </a:endParaRPr>
          </a:p>
          <a:p>
            <a:pPr lvl="1">
              <a:buNone/>
            </a:pPr>
            <a:endParaRPr lang="en-GB" dirty="0" smtClean="0">
              <a:solidFill>
                <a:schemeClr val="bg2"/>
              </a:solidFill>
            </a:endParaRPr>
          </a:p>
          <a:p>
            <a:pPr lvl="1">
              <a:buNone/>
            </a:pPr>
            <a:endParaRPr lang="en-GB" i="1" dirty="0" smtClean="0">
              <a:solidFill>
                <a:schemeClr val="bg2"/>
              </a:solidFill>
            </a:endParaRPr>
          </a:p>
          <a:p>
            <a:pPr lvl="1">
              <a:buNone/>
            </a:pPr>
            <a:r>
              <a:rPr lang="en-GB" sz="2800" dirty="0" smtClean="0">
                <a:solidFill>
                  <a:schemeClr val="bg2"/>
                </a:solidFill>
              </a:rPr>
              <a:t> </a:t>
            </a:r>
            <a:endParaRPr lang="en-GB" sz="2800" dirty="0">
              <a:solidFill>
                <a:schemeClr val="bg2"/>
              </a:solidFill>
            </a:endParaRPr>
          </a:p>
        </p:txBody>
      </p:sp>
      <p:pic>
        <p:nvPicPr>
          <p:cNvPr id="4" name="Picture 3" descr="C:\Documents and Settings\bronzewska\Local Settings\Temporary Internet Files\Content.Outlook\D6WZ503U\building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04714" y="5517231"/>
            <a:ext cx="3325743" cy="11632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b="1" dirty="0" smtClean="0"/>
              <a:t>ATO, Tax Super + You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None/>
            </a:pPr>
            <a:endParaRPr lang="en-GB" sz="2800" b="1" dirty="0" smtClean="0">
              <a:solidFill>
                <a:schemeClr val="bg2"/>
              </a:solidFill>
            </a:endParaRPr>
          </a:p>
          <a:p>
            <a:pPr lvl="1">
              <a:buNone/>
            </a:pPr>
            <a:endParaRPr lang="en-GB" dirty="0" smtClean="0">
              <a:solidFill>
                <a:schemeClr val="bg2"/>
              </a:solidFill>
            </a:endParaRPr>
          </a:p>
          <a:p>
            <a:pPr lvl="1">
              <a:buNone/>
            </a:pPr>
            <a:endParaRPr lang="en-GB" i="1" dirty="0" smtClean="0">
              <a:solidFill>
                <a:schemeClr val="bg2"/>
              </a:solidFill>
            </a:endParaRPr>
          </a:p>
          <a:p>
            <a:pPr lvl="1">
              <a:buNone/>
            </a:pPr>
            <a:r>
              <a:rPr lang="en-GB" sz="2800" dirty="0" smtClean="0">
                <a:solidFill>
                  <a:schemeClr val="bg2"/>
                </a:solidFill>
              </a:rPr>
              <a:t> </a:t>
            </a:r>
            <a:endParaRPr lang="en-GB" sz="2800" dirty="0">
              <a:solidFill>
                <a:schemeClr val="bg2"/>
              </a:solidFill>
            </a:endParaRPr>
          </a:p>
        </p:txBody>
      </p:sp>
      <p:pic>
        <p:nvPicPr>
          <p:cNvPr id="4" name="Picture 3" descr="C:\Documents and Settings\bronzewska\Local Settings\Temporary Internet Files\Content.Outlook\D6WZ503U\building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04714" y="5517231"/>
            <a:ext cx="3325743" cy="11632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txsuper+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20" y="908720"/>
            <a:ext cx="8569784" cy="5688632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b="1" dirty="0" smtClean="0"/>
              <a:t>ATO, Tax Super + You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None/>
            </a:pPr>
            <a:r>
              <a:rPr lang="en-GB" sz="2800" dirty="0" smtClean="0">
                <a:solidFill>
                  <a:schemeClr val="bg2"/>
                </a:solidFill>
              </a:rPr>
              <a:t>Tax, Super + You teaches in a fun and engaging way how the Australian tax and super systems work, the benefits to the community and the role Australians play in supporting these systems. It has four modules:</a:t>
            </a:r>
          </a:p>
          <a:p>
            <a:pPr lvl="1">
              <a:buFont typeface="Arial" pitchFamily="34" charset="0"/>
              <a:buChar char="•"/>
            </a:pPr>
            <a:r>
              <a:rPr lang="en-GB" sz="2800" dirty="0" smtClean="0">
                <a:solidFill>
                  <a:schemeClr val="bg2"/>
                </a:solidFill>
              </a:rPr>
              <a:t>tax basics;</a:t>
            </a:r>
          </a:p>
          <a:p>
            <a:pPr lvl="1">
              <a:buFont typeface="Arial" pitchFamily="34" charset="0"/>
              <a:buChar char="•"/>
            </a:pPr>
            <a:r>
              <a:rPr lang="en-GB" sz="2800" dirty="0" smtClean="0">
                <a:solidFill>
                  <a:schemeClr val="bg2"/>
                </a:solidFill>
              </a:rPr>
              <a:t>personal tax;</a:t>
            </a:r>
          </a:p>
          <a:p>
            <a:pPr lvl="1">
              <a:buFont typeface="Arial" pitchFamily="34" charset="0"/>
              <a:buChar char="•"/>
            </a:pPr>
            <a:r>
              <a:rPr lang="en-GB" sz="2800" dirty="0" smtClean="0">
                <a:solidFill>
                  <a:schemeClr val="bg2"/>
                </a:solidFill>
              </a:rPr>
              <a:t>business tax;</a:t>
            </a:r>
          </a:p>
          <a:p>
            <a:pPr lvl="1">
              <a:buFont typeface="Arial" pitchFamily="34" charset="0"/>
              <a:buChar char="•"/>
            </a:pPr>
            <a:r>
              <a:rPr lang="en-GB" sz="2800" dirty="0" smtClean="0">
                <a:solidFill>
                  <a:schemeClr val="bg2"/>
                </a:solidFill>
              </a:rPr>
              <a:t>super.</a:t>
            </a:r>
          </a:p>
          <a:p>
            <a:pPr lvl="1">
              <a:buNone/>
            </a:pPr>
            <a:endParaRPr lang="en-GB" sz="2800" dirty="0">
              <a:solidFill>
                <a:schemeClr val="bg2"/>
              </a:solidFill>
            </a:endParaRPr>
          </a:p>
        </p:txBody>
      </p:sp>
      <p:pic>
        <p:nvPicPr>
          <p:cNvPr id="4" name="Picture 3" descr="C:\Documents and Settings\bronzewska\Local Settings\Temporary Internet Files\Content.Outlook\D6WZ503U\building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04714" y="5517231"/>
            <a:ext cx="3325743" cy="11632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b="1" dirty="0" smtClean="0"/>
              <a:t>Understanding Taxes, IRS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None/>
            </a:pPr>
            <a:endParaRPr lang="en-GB" sz="2800" b="1" dirty="0" smtClean="0">
              <a:solidFill>
                <a:schemeClr val="bg2"/>
              </a:solidFill>
              <a:hlinkClick r:id="rId2"/>
            </a:endParaRPr>
          </a:p>
          <a:p>
            <a:pPr lvl="1">
              <a:buNone/>
            </a:pPr>
            <a:r>
              <a:rPr lang="en-GB" sz="2800" b="1" dirty="0" smtClean="0">
                <a:solidFill>
                  <a:schemeClr val="bg2"/>
                </a:solidFill>
                <a:hlinkClick r:id="rId2"/>
              </a:rPr>
              <a:t>Understanding Taxes </a:t>
            </a:r>
            <a:r>
              <a:rPr lang="en-GB" sz="2800" b="1" dirty="0" smtClean="0">
                <a:solidFill>
                  <a:schemeClr val="bg2"/>
                </a:solidFill>
              </a:rPr>
              <a:t>– </a:t>
            </a:r>
            <a:r>
              <a:rPr lang="en-GB" sz="2800" i="1" dirty="0" smtClean="0">
                <a:solidFill>
                  <a:schemeClr val="bg2"/>
                </a:solidFill>
              </a:rPr>
              <a:t>The quick and simple way to understand your taxes</a:t>
            </a:r>
            <a:r>
              <a:rPr lang="en-GB" sz="2800" b="1" dirty="0" smtClean="0">
                <a:solidFill>
                  <a:schemeClr val="bg2"/>
                </a:solidFill>
              </a:rPr>
              <a:t>. </a:t>
            </a:r>
          </a:p>
          <a:p>
            <a:pPr lvl="1">
              <a:buNone/>
            </a:pPr>
            <a:r>
              <a:rPr lang="en-GB" dirty="0" smtClean="0">
                <a:solidFill>
                  <a:schemeClr val="bg2"/>
                </a:solidFill>
              </a:rPr>
              <a:t>Making </a:t>
            </a:r>
            <a:r>
              <a:rPr lang="en-GB" b="1" dirty="0" smtClean="0">
                <a:solidFill>
                  <a:schemeClr val="bg2"/>
                </a:solidFill>
              </a:rPr>
              <a:t>real-world connections </a:t>
            </a:r>
            <a:r>
              <a:rPr lang="en-GB" dirty="0" smtClean="0">
                <a:solidFill>
                  <a:schemeClr val="bg2"/>
                </a:solidFill>
              </a:rPr>
              <a:t>to classroom instruction is an important</a:t>
            </a:r>
          </a:p>
          <a:p>
            <a:pPr lvl="1">
              <a:buNone/>
            </a:pPr>
            <a:r>
              <a:rPr lang="en-GB" dirty="0" smtClean="0">
                <a:solidFill>
                  <a:schemeClr val="bg2"/>
                </a:solidFill>
              </a:rPr>
              <a:t>goal of educators. The IRS partnered with education professionals to </a:t>
            </a:r>
          </a:p>
          <a:p>
            <a:pPr lvl="1">
              <a:buNone/>
            </a:pPr>
            <a:r>
              <a:rPr lang="en-GB" dirty="0" smtClean="0">
                <a:solidFill>
                  <a:schemeClr val="bg2"/>
                </a:solidFill>
              </a:rPr>
              <a:t>bring you the Understanding Taxes Teacher Site, an </a:t>
            </a:r>
            <a:r>
              <a:rPr lang="en-GB" b="1" dirty="0" smtClean="0">
                <a:solidFill>
                  <a:schemeClr val="bg2"/>
                </a:solidFill>
              </a:rPr>
              <a:t>interactive tax </a:t>
            </a:r>
          </a:p>
          <a:p>
            <a:pPr lvl="1">
              <a:buNone/>
            </a:pPr>
            <a:r>
              <a:rPr lang="en-GB" b="1" dirty="0" smtClean="0">
                <a:solidFill>
                  <a:schemeClr val="bg2"/>
                </a:solidFill>
              </a:rPr>
              <a:t>education program</a:t>
            </a:r>
            <a:r>
              <a:rPr lang="en-GB" dirty="0" smtClean="0">
                <a:solidFill>
                  <a:schemeClr val="bg2"/>
                </a:solidFill>
              </a:rPr>
              <a:t> for middle school, high school and community college classrooms.	</a:t>
            </a:r>
          </a:p>
          <a:p>
            <a:pPr lvl="1">
              <a:buNone/>
            </a:pPr>
            <a:endParaRPr lang="en-GB" dirty="0" smtClean="0">
              <a:solidFill>
                <a:schemeClr val="bg2"/>
              </a:solidFill>
            </a:endParaRPr>
          </a:p>
          <a:p>
            <a:pPr lvl="1">
              <a:buNone/>
            </a:pPr>
            <a:endParaRPr lang="en-GB" i="1" dirty="0" smtClean="0">
              <a:solidFill>
                <a:schemeClr val="bg2"/>
              </a:solidFill>
            </a:endParaRPr>
          </a:p>
          <a:p>
            <a:pPr lvl="1">
              <a:buNone/>
            </a:pPr>
            <a:r>
              <a:rPr lang="en-GB" sz="2800" dirty="0" smtClean="0">
                <a:solidFill>
                  <a:schemeClr val="bg2"/>
                </a:solidFill>
              </a:rPr>
              <a:t> </a:t>
            </a:r>
            <a:endParaRPr lang="en-GB" sz="2800" dirty="0">
              <a:solidFill>
                <a:schemeClr val="bg2"/>
              </a:solidFill>
            </a:endParaRPr>
          </a:p>
        </p:txBody>
      </p:sp>
      <p:pic>
        <p:nvPicPr>
          <p:cNvPr id="4" name="Picture 3" descr="C:\Documents and Settings\bronzewska\Local Settings\Temporary Internet Files\Content.Outlook\D6WZ503U\building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04714" y="5517231"/>
            <a:ext cx="3325743" cy="11632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b="1" dirty="0" smtClean="0"/>
              <a:t>Compliance and education</a:t>
            </a:r>
            <a:endParaRPr lang="en-GB" sz="4000" b="1" dirty="0"/>
          </a:p>
        </p:txBody>
      </p:sp>
      <p:pic>
        <p:nvPicPr>
          <p:cNvPr id="4" name="Picture 3" descr="C:\Documents and Settings\bronzewska\Local Settings\Temporary Internet Files\Content.Outlook\D6WZ503U\building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8" y="5146217"/>
            <a:ext cx="4386450" cy="1534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323528" y="1196752"/>
            <a:ext cx="8352928" cy="498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GB" sz="2800" dirty="0" smtClean="0">
                <a:solidFill>
                  <a:schemeClr val="bg2"/>
                </a:solidFill>
                <a:cs typeface="Calibri"/>
              </a:rPr>
              <a:t> What is compliance?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GB" sz="2800" dirty="0" smtClean="0">
                <a:solidFill>
                  <a:schemeClr val="bg2"/>
                </a:solidFill>
                <a:cs typeface="Calibri"/>
              </a:rPr>
              <a:t> What compliance models exist?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GB" sz="2800" dirty="0" smtClean="0">
                <a:solidFill>
                  <a:schemeClr val="bg2"/>
                </a:solidFill>
                <a:cs typeface="Calibri"/>
              </a:rPr>
              <a:t> No one-fits-all solution available: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GB" sz="2800" dirty="0" smtClean="0">
                <a:solidFill>
                  <a:schemeClr val="bg2"/>
                </a:solidFill>
                <a:cs typeface="Calibri"/>
              </a:rPr>
              <a:t> Compliance tools available for TA;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GB" sz="2800" dirty="0" smtClean="0">
                <a:solidFill>
                  <a:schemeClr val="bg2"/>
                </a:solidFill>
                <a:cs typeface="Calibri"/>
              </a:rPr>
              <a:t> Compliance and education;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GB" sz="2800" dirty="0" smtClean="0">
                <a:solidFill>
                  <a:schemeClr val="bg2"/>
                </a:solidFill>
                <a:cs typeface="Calibri"/>
              </a:rPr>
              <a:t> OECD “Right from the start” approach (SMEs).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GB" sz="2800" dirty="0" smtClean="0">
                <a:solidFill>
                  <a:schemeClr val="bg2"/>
                </a:solidFill>
                <a:cs typeface="Calibri"/>
              </a:rPr>
              <a:t> Examples from different countries. </a:t>
            </a:r>
          </a:p>
          <a:p>
            <a:endParaRPr lang="en-GB" dirty="0" smtClean="0">
              <a:solidFill>
                <a:schemeClr val="bg2"/>
              </a:solidFill>
              <a:cs typeface="Calibri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b="1" dirty="0" smtClean="0"/>
              <a:t>Understanding Taxes, IRS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None/>
            </a:pPr>
            <a:r>
              <a:rPr lang="en-GB" sz="2800" dirty="0" smtClean="0">
                <a:solidFill>
                  <a:schemeClr val="bg2"/>
                </a:solidFill>
              </a:rPr>
              <a:t>Student site: </a:t>
            </a:r>
          </a:p>
          <a:p>
            <a:pPr lvl="1">
              <a:buNone/>
            </a:pPr>
            <a:r>
              <a:rPr lang="en-GB" sz="2800" dirty="0" smtClean="0">
                <a:solidFill>
                  <a:schemeClr val="bg2"/>
                </a:solidFill>
              </a:rPr>
              <a:t>a set of 38 Understanding Taxes student lessons;</a:t>
            </a:r>
          </a:p>
          <a:p>
            <a:pPr lvl="1">
              <a:buNone/>
            </a:pPr>
            <a:r>
              <a:rPr lang="en-GB" sz="2800" dirty="0" smtClean="0">
                <a:solidFill>
                  <a:schemeClr val="bg2"/>
                </a:solidFill>
              </a:rPr>
              <a:t>Divided into 2 content areas:</a:t>
            </a:r>
          </a:p>
          <a:p>
            <a:pPr lvl="1"/>
            <a:r>
              <a:rPr lang="en-GB" sz="2800" dirty="0" smtClean="0">
                <a:solidFill>
                  <a:schemeClr val="bg2"/>
                </a:solidFill>
              </a:rPr>
              <a:t>the </a:t>
            </a:r>
            <a:r>
              <a:rPr lang="en-GB" sz="2800" b="1" dirty="0" err="1" smtClean="0">
                <a:solidFill>
                  <a:schemeClr val="bg2"/>
                </a:solidFill>
              </a:rPr>
              <a:t>Hows</a:t>
            </a:r>
            <a:r>
              <a:rPr lang="en-GB" sz="2800" dirty="0" smtClean="0">
                <a:solidFill>
                  <a:schemeClr val="bg2"/>
                </a:solidFill>
              </a:rPr>
              <a:t> of Taxes (how to apply tax principles); and </a:t>
            </a:r>
          </a:p>
          <a:p>
            <a:pPr lvl="1"/>
            <a:r>
              <a:rPr lang="en-GB" sz="2800" dirty="0" smtClean="0">
                <a:solidFill>
                  <a:schemeClr val="bg2"/>
                </a:solidFill>
              </a:rPr>
              <a:t>the </a:t>
            </a:r>
            <a:r>
              <a:rPr lang="en-GB" sz="2800" b="1" dirty="0" smtClean="0">
                <a:solidFill>
                  <a:schemeClr val="bg2"/>
                </a:solidFill>
              </a:rPr>
              <a:t>Whys</a:t>
            </a:r>
            <a:r>
              <a:rPr lang="en-GB" sz="2800" dirty="0" smtClean="0">
                <a:solidFill>
                  <a:schemeClr val="bg2"/>
                </a:solidFill>
              </a:rPr>
              <a:t> of Taxes (tax history and theory).</a:t>
            </a:r>
          </a:p>
          <a:p>
            <a:pPr lvl="1">
              <a:buNone/>
            </a:pPr>
            <a:endParaRPr lang="en-GB" sz="2800" b="1" dirty="0" smtClean="0">
              <a:solidFill>
                <a:schemeClr val="bg2"/>
              </a:solidFill>
            </a:endParaRPr>
          </a:p>
          <a:p>
            <a:pPr lvl="1">
              <a:buNone/>
            </a:pPr>
            <a:endParaRPr lang="en-GB" dirty="0" smtClean="0">
              <a:solidFill>
                <a:schemeClr val="bg2"/>
              </a:solidFill>
            </a:endParaRPr>
          </a:p>
          <a:p>
            <a:pPr lvl="1">
              <a:buNone/>
            </a:pPr>
            <a:endParaRPr lang="en-GB" i="1" dirty="0" smtClean="0">
              <a:solidFill>
                <a:schemeClr val="bg2"/>
              </a:solidFill>
            </a:endParaRPr>
          </a:p>
          <a:p>
            <a:pPr lvl="1">
              <a:buNone/>
            </a:pPr>
            <a:r>
              <a:rPr lang="en-GB" sz="2800" dirty="0" smtClean="0">
                <a:solidFill>
                  <a:schemeClr val="bg2"/>
                </a:solidFill>
              </a:rPr>
              <a:t> </a:t>
            </a:r>
            <a:endParaRPr lang="en-GB" sz="2800" dirty="0">
              <a:solidFill>
                <a:schemeClr val="bg2"/>
              </a:solidFill>
            </a:endParaRPr>
          </a:p>
        </p:txBody>
      </p:sp>
      <p:pic>
        <p:nvPicPr>
          <p:cNvPr id="4" name="Picture 3" descr="C:\Documents and Settings\bronzewska\Local Settings\Temporary Internet Files\Content.Outlook\D6WZ503U\building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04714" y="5517231"/>
            <a:ext cx="3325743" cy="11632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sz="4000" b="1" dirty="0"/>
          </a:p>
        </p:txBody>
      </p:sp>
      <p:pic>
        <p:nvPicPr>
          <p:cNvPr id="4" name="Picture 3" descr="C:\Documents and Settings\bronzewska\Local Settings\Temporary Internet Files\Content.Outlook\D6WZ503U\building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9989" y="5517232"/>
            <a:ext cx="2914011" cy="10192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2286000" y="1843951"/>
            <a:ext cx="4572000" cy="317009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/>
            <a:r>
              <a:rPr lang="en-US" sz="3600" b="1" dirty="0" smtClean="0">
                <a:solidFill>
                  <a:schemeClr val="bg2"/>
                </a:solidFill>
              </a:rPr>
              <a:t>Thank you for your attention!</a:t>
            </a:r>
          </a:p>
          <a:p>
            <a:pPr algn="ctr" eaLnBrk="1" hangingPunct="1"/>
            <a:endParaRPr lang="en-US" sz="4000" b="1" dirty="0" smtClean="0">
              <a:solidFill>
                <a:schemeClr val="bg2"/>
              </a:solidFill>
            </a:endParaRPr>
          </a:p>
          <a:p>
            <a:pPr algn="ctr" eaLnBrk="1" hangingPunct="1"/>
            <a:endParaRPr lang="en-US" sz="4000" b="1" dirty="0" smtClean="0">
              <a:solidFill>
                <a:schemeClr val="bg2"/>
              </a:solidFill>
            </a:endParaRPr>
          </a:p>
          <a:p>
            <a:pPr algn="ctr" eaLnBrk="1" hangingPunct="1"/>
            <a:r>
              <a:rPr lang="en-US" b="1" dirty="0" smtClean="0">
                <a:solidFill>
                  <a:schemeClr val="bg2"/>
                </a:solidFill>
              </a:rPr>
              <a:t>Kasia Bronzewska</a:t>
            </a:r>
          </a:p>
          <a:p>
            <a:pPr algn="ctr" eaLnBrk="1" hangingPunct="1"/>
            <a:r>
              <a:rPr lang="en-US" b="1" dirty="0" smtClean="0">
                <a:solidFill>
                  <a:schemeClr val="bg2"/>
                </a:solidFill>
                <a:hlinkClick r:id="rId3"/>
              </a:rPr>
              <a:t>k.bronzewska@ibfd.org</a:t>
            </a:r>
            <a:r>
              <a:rPr lang="en-US" b="1" dirty="0" smtClean="0">
                <a:solidFill>
                  <a:schemeClr val="bg2"/>
                </a:solidFill>
              </a:rPr>
              <a:t> 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b="1" dirty="0" smtClean="0"/>
              <a:t>Compliance and education</a:t>
            </a:r>
            <a:endParaRPr lang="en-GB" sz="4000" b="1" dirty="0"/>
          </a:p>
        </p:txBody>
      </p:sp>
      <p:pic>
        <p:nvPicPr>
          <p:cNvPr id="4" name="Picture 3" descr="C:\Documents and Settings\bronzewska\Local Settings\Temporary Internet Files\Content.Outlook\D6WZ503U\building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8" y="5146217"/>
            <a:ext cx="4386450" cy="1534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Diagram 5"/>
          <p:cNvGraphicFramePr/>
          <p:nvPr/>
        </p:nvGraphicFramePr>
        <p:xfrm>
          <a:off x="467544" y="1052736"/>
          <a:ext cx="8424936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b="1" dirty="0" smtClean="0"/>
              <a:t>Compliance (1)</a:t>
            </a:r>
            <a:endParaRPr lang="en-GB" sz="4000" b="1" dirty="0"/>
          </a:p>
        </p:txBody>
      </p:sp>
      <p:pic>
        <p:nvPicPr>
          <p:cNvPr id="4" name="Picture 3" descr="C:\Documents and Settings\bronzewska\Local Settings\Temporary Internet Files\Content.Outlook\D6WZ503U\building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98848" y="5445223"/>
            <a:ext cx="3531609" cy="12352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323528" y="1196752"/>
            <a:ext cx="835292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solidFill>
                  <a:schemeClr val="bg2"/>
                </a:solidFill>
                <a:cs typeface="Calibri"/>
              </a:rPr>
              <a:t>What is tax compliance?</a:t>
            </a:r>
          </a:p>
          <a:p>
            <a:pPr>
              <a:buFont typeface="Arial" pitchFamily="34" charset="0"/>
              <a:buChar char="•"/>
            </a:pPr>
            <a:endParaRPr lang="en-GB" dirty="0" smtClean="0">
              <a:solidFill>
                <a:schemeClr val="bg2"/>
              </a:solidFill>
              <a:cs typeface="Calibri"/>
            </a:endParaRPr>
          </a:p>
          <a:p>
            <a:pPr algn="ctr"/>
            <a:r>
              <a:rPr lang="en-GB" sz="2800" b="1" dirty="0" smtClean="0">
                <a:solidFill>
                  <a:schemeClr val="bg2"/>
                </a:solidFill>
                <a:cs typeface="Calibri"/>
              </a:rPr>
              <a:t>The procedural and administrative actions needed to satisfy a taxpayer‘s obligations under the applicable tax rules.</a:t>
            </a:r>
          </a:p>
          <a:p>
            <a:endParaRPr lang="en-GB" sz="2800" dirty="0" smtClean="0">
              <a:solidFill>
                <a:schemeClr val="bg2"/>
              </a:solidFill>
              <a:cs typeface="Calibri"/>
            </a:endParaRPr>
          </a:p>
          <a:p>
            <a:r>
              <a:rPr lang="en-GB" sz="2800" b="1" dirty="0" smtClean="0">
                <a:solidFill>
                  <a:schemeClr val="bg2"/>
                </a:solidFill>
                <a:cs typeface="Calibri"/>
              </a:rPr>
              <a:t>TP group: </a:t>
            </a:r>
            <a:r>
              <a:rPr lang="en-GB" sz="2800" dirty="0" smtClean="0">
                <a:solidFill>
                  <a:schemeClr val="bg2"/>
                </a:solidFill>
                <a:cs typeface="Calibri"/>
              </a:rPr>
              <a:t>Individuals v SMEs v large corporations</a:t>
            </a:r>
          </a:p>
          <a:p>
            <a:r>
              <a:rPr lang="en-GB" sz="2800" b="1" dirty="0" smtClean="0">
                <a:solidFill>
                  <a:schemeClr val="bg2"/>
                </a:solidFill>
                <a:cs typeface="Calibri"/>
              </a:rPr>
              <a:t>Culture: </a:t>
            </a:r>
            <a:r>
              <a:rPr lang="en-GB" sz="2800" dirty="0" smtClean="0">
                <a:solidFill>
                  <a:schemeClr val="bg2"/>
                </a:solidFill>
                <a:cs typeface="Calibri"/>
              </a:rPr>
              <a:t>anecdotal evidence</a:t>
            </a:r>
            <a:r>
              <a:rPr lang="en-GB" sz="2600" dirty="0" smtClean="0">
                <a:solidFill>
                  <a:schemeClr val="bg2"/>
                </a:solidFill>
                <a:cs typeface="Calibri"/>
              </a:rPr>
              <a:t>: “In America, if you cheat on your taxes your neighbours won't talk to you. In Italy, they'll ask you how you did it.“</a:t>
            </a:r>
            <a:r>
              <a:rPr lang="en-GB" sz="2800" i="1" dirty="0" smtClean="0">
                <a:solidFill>
                  <a:schemeClr val="bg2"/>
                </a:solidFill>
                <a:cs typeface="Calibri"/>
              </a:rPr>
              <a:t> </a:t>
            </a:r>
            <a:r>
              <a:rPr lang="en-GB" sz="2000" dirty="0" err="1" smtClean="0">
                <a:solidFill>
                  <a:schemeClr val="bg2"/>
                </a:solidFill>
                <a:cs typeface="Calibri"/>
              </a:rPr>
              <a:t>Beppe</a:t>
            </a:r>
            <a:r>
              <a:rPr lang="en-GB" sz="2000" dirty="0" smtClean="0">
                <a:solidFill>
                  <a:schemeClr val="bg2"/>
                </a:solidFill>
                <a:cs typeface="Calibri"/>
              </a:rPr>
              <a:t> </a:t>
            </a:r>
            <a:r>
              <a:rPr lang="en-GB" sz="2000" dirty="0" err="1" smtClean="0">
                <a:solidFill>
                  <a:schemeClr val="bg2"/>
                </a:solidFill>
                <a:cs typeface="Calibri"/>
              </a:rPr>
              <a:t>Severgnini</a:t>
            </a:r>
            <a:endParaRPr lang="en-GB" sz="2000" dirty="0" smtClean="0">
              <a:solidFill>
                <a:schemeClr val="bg2"/>
              </a:solidFill>
              <a:cs typeface="Calibri"/>
            </a:endParaRPr>
          </a:p>
          <a:p>
            <a:endParaRPr lang="en-GB" dirty="0" smtClean="0">
              <a:solidFill>
                <a:schemeClr val="bg2"/>
              </a:solidFill>
              <a:cs typeface="Calibri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b="1" dirty="0" smtClean="0"/>
              <a:t>Compliance (2)</a:t>
            </a:r>
            <a:endParaRPr lang="en-GB" sz="4000" b="1" dirty="0"/>
          </a:p>
        </p:txBody>
      </p:sp>
      <p:pic>
        <p:nvPicPr>
          <p:cNvPr id="4" name="Picture 3" descr="C:\Documents and Settings\bronzewska\Local Settings\Temporary Internet Files\Content.Outlook\D6WZ503U\building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52120" y="5498835"/>
            <a:ext cx="3378338" cy="11816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323528" y="1268760"/>
            <a:ext cx="8352928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b="1" dirty="0" smtClean="0">
                <a:solidFill>
                  <a:schemeClr val="bg2"/>
                </a:solidFill>
                <a:cs typeface="Calibri"/>
              </a:rPr>
              <a:t>Voluntary compliance </a:t>
            </a:r>
            <a:r>
              <a:rPr lang="en-GB" sz="2800" dirty="0" smtClean="0">
                <a:solidFill>
                  <a:schemeClr val="bg2"/>
                </a:solidFill>
                <a:cs typeface="Calibri"/>
              </a:rPr>
              <a:t>is a system of compliance that relies on individual citizens to report their income freely and voluntarily, calculate their tax liability correctly, and file a tax return on time.</a:t>
            </a:r>
          </a:p>
          <a:p>
            <a:r>
              <a:rPr lang="en-GB" sz="2800" i="1" dirty="0" smtClean="0">
                <a:solidFill>
                  <a:schemeClr val="bg2"/>
                </a:solidFill>
                <a:cs typeface="Calibri"/>
              </a:rPr>
              <a:t>Is ‘voluntary’ really voluntary?</a:t>
            </a:r>
          </a:p>
          <a:p>
            <a:endParaRPr lang="en-GB" sz="2800" i="1" dirty="0" smtClean="0">
              <a:solidFill>
                <a:schemeClr val="bg2"/>
              </a:solidFill>
              <a:cs typeface="Calibri"/>
            </a:endParaRPr>
          </a:p>
          <a:p>
            <a:r>
              <a:rPr lang="en-GB" sz="2800" b="1" dirty="0" smtClean="0">
                <a:solidFill>
                  <a:schemeClr val="bg2"/>
                </a:solidFill>
                <a:cs typeface="Calibri"/>
              </a:rPr>
              <a:t>Default compliance </a:t>
            </a:r>
            <a:r>
              <a:rPr lang="en-GB" sz="2800" dirty="0" smtClean="0">
                <a:solidFill>
                  <a:schemeClr val="bg2"/>
                </a:solidFill>
                <a:cs typeface="Calibri"/>
              </a:rPr>
              <a:t>is, for instance, the use of pre-filling. The individuals are compliant by default, their attitudes towards compliance do not matter any more.</a:t>
            </a:r>
          </a:p>
          <a:p>
            <a:endParaRPr lang="en-GB" dirty="0" smtClean="0">
              <a:solidFill>
                <a:schemeClr val="bg2"/>
              </a:solidFill>
              <a:cs typeface="Calibri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b="1" dirty="0" smtClean="0"/>
              <a:t>Basic compliance models</a:t>
            </a:r>
            <a:endParaRPr lang="en-GB" sz="4000" b="1" dirty="0"/>
          </a:p>
        </p:txBody>
      </p:sp>
      <p:pic>
        <p:nvPicPr>
          <p:cNvPr id="4" name="Picture 3" descr="C:\Documents and Settings\bronzewska\Local Settings\Temporary Internet Files\Content.Outlook\D6WZ503U\building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59314" y="5517232"/>
            <a:ext cx="3833166" cy="1340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323528" y="1196752"/>
            <a:ext cx="8352928" cy="6678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dirty="0" smtClean="0">
                <a:solidFill>
                  <a:schemeClr val="bg2"/>
                </a:solidFill>
                <a:cs typeface="Calibri"/>
              </a:rPr>
              <a:t>Economic deterrence model</a:t>
            </a:r>
          </a:p>
          <a:p>
            <a:r>
              <a:rPr lang="en-GB" sz="2800" dirty="0" smtClean="0">
                <a:solidFill>
                  <a:schemeClr val="bg2"/>
                </a:solidFill>
                <a:cs typeface="Calibri"/>
              </a:rPr>
              <a:t>Assumes that the TP is a utility </a:t>
            </a:r>
            <a:r>
              <a:rPr lang="en-GB" sz="2800" dirty="0" err="1" smtClean="0">
                <a:solidFill>
                  <a:schemeClr val="bg2"/>
                </a:solidFill>
                <a:cs typeface="Calibri"/>
              </a:rPr>
              <a:t>maximiser</a:t>
            </a:r>
            <a:r>
              <a:rPr lang="en-GB" sz="2800" dirty="0" smtClean="0">
                <a:solidFill>
                  <a:schemeClr val="bg2"/>
                </a:solidFill>
                <a:cs typeface="Calibri"/>
              </a:rPr>
              <a:t> and the decisions concerning compliance are based on TP’s risk profile. </a:t>
            </a:r>
          </a:p>
          <a:p>
            <a:r>
              <a:rPr lang="en-GB" sz="3600" dirty="0" smtClean="0">
                <a:solidFill>
                  <a:schemeClr val="bg2"/>
                </a:solidFill>
                <a:cs typeface="Calibri"/>
              </a:rPr>
              <a:t>Social psychology models</a:t>
            </a:r>
          </a:p>
          <a:p>
            <a:pPr lvl="0"/>
            <a:r>
              <a:rPr lang="en-GB" sz="2800" dirty="0" smtClean="0">
                <a:solidFill>
                  <a:prstClr val="black"/>
                </a:solidFill>
                <a:cs typeface="Calibri"/>
              </a:rPr>
              <a:t>Look at the impact of social stimuli and interaction on individual decision-making.</a:t>
            </a:r>
          </a:p>
          <a:p>
            <a:r>
              <a:rPr lang="en-GB" sz="3600" dirty="0" smtClean="0">
                <a:solidFill>
                  <a:schemeClr val="bg2"/>
                </a:solidFill>
                <a:cs typeface="Calibri"/>
              </a:rPr>
              <a:t>Fiscal psychology models</a:t>
            </a:r>
          </a:p>
          <a:p>
            <a:pPr lvl="0"/>
            <a:r>
              <a:rPr lang="en-GB" sz="2800" dirty="0" smtClean="0">
                <a:solidFill>
                  <a:prstClr val="black"/>
                </a:solidFill>
                <a:cs typeface="Calibri"/>
              </a:rPr>
              <a:t>Mix of the economic deterrence and social psychology – economic/financial factors and TP’s characteristics and circumstances.</a:t>
            </a:r>
          </a:p>
          <a:p>
            <a:endParaRPr lang="en-GB" sz="3600" dirty="0" smtClean="0">
              <a:solidFill>
                <a:schemeClr val="bg2"/>
              </a:solidFill>
              <a:cs typeface="Calibri"/>
            </a:endParaRPr>
          </a:p>
          <a:p>
            <a:endParaRPr lang="en-GB" sz="4000" dirty="0" smtClean="0">
              <a:solidFill>
                <a:schemeClr val="bg2"/>
              </a:solidFill>
              <a:cs typeface="Calibri"/>
            </a:endParaRPr>
          </a:p>
          <a:p>
            <a:pPr>
              <a:buFont typeface="Arial" pitchFamily="34" charset="0"/>
              <a:buChar char="•"/>
            </a:pPr>
            <a:endParaRPr lang="en-GB" dirty="0" smtClean="0">
              <a:solidFill>
                <a:schemeClr val="bg2"/>
              </a:solidFill>
              <a:cs typeface="Calibri"/>
            </a:endParaRPr>
          </a:p>
          <a:p>
            <a:endParaRPr lang="en-GB" dirty="0" smtClean="0">
              <a:solidFill>
                <a:schemeClr val="bg2"/>
              </a:solidFill>
              <a:cs typeface="Calibri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b="1" dirty="0" smtClean="0"/>
              <a:t>Non-compliance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sz="2800" dirty="0" smtClean="0">
                <a:solidFill>
                  <a:schemeClr val="bg2"/>
                </a:solidFill>
              </a:rPr>
              <a:t>Non compliance may result from:</a:t>
            </a:r>
          </a:p>
          <a:p>
            <a:pPr lvl="0"/>
            <a:r>
              <a:rPr lang="en-GB" sz="2800" dirty="0" smtClean="0">
                <a:solidFill>
                  <a:schemeClr val="bg2"/>
                </a:solidFill>
              </a:rPr>
              <a:t>negligence; </a:t>
            </a:r>
          </a:p>
          <a:p>
            <a:pPr lvl="0"/>
            <a:r>
              <a:rPr lang="en-GB" sz="2800" dirty="0" smtClean="0">
                <a:solidFill>
                  <a:schemeClr val="bg2"/>
                </a:solidFill>
              </a:rPr>
              <a:t>carelessness or recklessness; </a:t>
            </a:r>
          </a:p>
          <a:p>
            <a:pPr lvl="0"/>
            <a:r>
              <a:rPr lang="en-GB" sz="2800" dirty="0" smtClean="0">
                <a:solidFill>
                  <a:schemeClr val="bg2"/>
                </a:solidFill>
              </a:rPr>
              <a:t>ignorance (i.e. a lack of knowledge of the regulators view of compliance);</a:t>
            </a:r>
          </a:p>
          <a:p>
            <a:pPr lvl="0"/>
            <a:r>
              <a:rPr lang="en-GB" sz="2800" dirty="0" smtClean="0">
                <a:solidFill>
                  <a:schemeClr val="bg2"/>
                </a:solidFill>
              </a:rPr>
              <a:t>honest mistake; </a:t>
            </a:r>
          </a:p>
          <a:p>
            <a:pPr lvl="0"/>
            <a:r>
              <a:rPr lang="en-GB" sz="2800" dirty="0" smtClean="0">
                <a:solidFill>
                  <a:schemeClr val="bg2"/>
                </a:solidFill>
              </a:rPr>
              <a:t>not being in a position to comply; or</a:t>
            </a:r>
          </a:p>
          <a:p>
            <a:pPr lvl="0"/>
            <a:r>
              <a:rPr lang="en-GB" sz="2800" dirty="0" smtClean="0">
                <a:solidFill>
                  <a:schemeClr val="bg2"/>
                </a:solidFill>
              </a:rPr>
              <a:t>a difference of views as to what compliance is. This can range from reasonably arguable positions to the aggressive ones.</a:t>
            </a:r>
            <a:endParaRPr lang="en-GB" sz="2800" dirty="0">
              <a:solidFill>
                <a:schemeClr val="bg2"/>
              </a:solidFill>
            </a:endParaRPr>
          </a:p>
        </p:txBody>
      </p:sp>
      <p:pic>
        <p:nvPicPr>
          <p:cNvPr id="4" name="Picture 3" descr="C:\Documents and Settings\bronzewska\Local Settings\Temporary Internet Files\Content.Outlook\D6WZ503U\building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04714" y="5517231"/>
            <a:ext cx="3325743" cy="11632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b="1" dirty="0" smtClean="0"/>
              <a:t>Compliance and education</a:t>
            </a:r>
            <a:endParaRPr lang="en-GB" sz="4000" b="1" dirty="0"/>
          </a:p>
        </p:txBody>
      </p:sp>
      <p:pic>
        <p:nvPicPr>
          <p:cNvPr id="4" name="Picture 3" descr="C:\Documents and Settings\bronzewska\Local Settings\Temporary Internet Files\Content.Outlook\D6WZ503U\building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8" y="5146217"/>
            <a:ext cx="4386450" cy="1534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Diagram 5"/>
          <p:cNvGraphicFramePr/>
          <p:nvPr/>
        </p:nvGraphicFramePr>
        <p:xfrm>
          <a:off x="467544" y="1052736"/>
          <a:ext cx="8424936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b="1" dirty="0" smtClean="0"/>
              <a:t>Compliance tools available to TA: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>
                <a:solidFill>
                  <a:schemeClr val="bg2"/>
                </a:solidFill>
              </a:rPr>
              <a:t>Preventive tools:</a:t>
            </a:r>
          </a:p>
          <a:p>
            <a:pPr lvl="1"/>
            <a:r>
              <a:rPr lang="en-GB" dirty="0" smtClean="0">
                <a:solidFill>
                  <a:schemeClr val="bg2"/>
                </a:solidFill>
              </a:rPr>
              <a:t>Communication;</a:t>
            </a:r>
          </a:p>
          <a:p>
            <a:pPr lvl="1"/>
            <a:r>
              <a:rPr lang="en-GB" dirty="0" smtClean="0">
                <a:solidFill>
                  <a:schemeClr val="bg2"/>
                </a:solidFill>
              </a:rPr>
              <a:t>Engagement;</a:t>
            </a:r>
          </a:p>
          <a:p>
            <a:pPr lvl="1"/>
            <a:r>
              <a:rPr lang="en-GB" b="1" dirty="0" smtClean="0">
                <a:solidFill>
                  <a:schemeClr val="bg2"/>
                </a:solidFill>
              </a:rPr>
              <a:t>Education;</a:t>
            </a:r>
          </a:p>
          <a:p>
            <a:pPr lvl="1"/>
            <a:r>
              <a:rPr lang="en-GB" dirty="0" smtClean="0">
                <a:solidFill>
                  <a:schemeClr val="bg2"/>
                </a:solidFill>
              </a:rPr>
              <a:t>Rulings, guidance, policy;</a:t>
            </a:r>
          </a:p>
          <a:p>
            <a:r>
              <a:rPr lang="en-GB" sz="2800" dirty="0" smtClean="0">
                <a:solidFill>
                  <a:schemeClr val="bg2"/>
                </a:solidFill>
              </a:rPr>
              <a:t>Corrective tools;</a:t>
            </a:r>
          </a:p>
          <a:p>
            <a:r>
              <a:rPr lang="en-GB" sz="2800" dirty="0" smtClean="0">
                <a:solidFill>
                  <a:schemeClr val="bg2"/>
                </a:solidFill>
              </a:rPr>
              <a:t>Responsive tools:</a:t>
            </a:r>
          </a:p>
          <a:p>
            <a:pPr lvl="1"/>
            <a:r>
              <a:rPr lang="en-GB" dirty="0" smtClean="0">
                <a:solidFill>
                  <a:schemeClr val="bg2"/>
                </a:solidFill>
              </a:rPr>
              <a:t>Audits, investigations;</a:t>
            </a:r>
          </a:p>
          <a:p>
            <a:pPr lvl="1"/>
            <a:r>
              <a:rPr lang="en-GB" dirty="0" smtClean="0">
                <a:solidFill>
                  <a:schemeClr val="bg2"/>
                </a:solidFill>
              </a:rPr>
              <a:t>Prosecution, litigation. </a:t>
            </a:r>
          </a:p>
          <a:p>
            <a:pPr lvl="1">
              <a:buNone/>
            </a:pPr>
            <a:r>
              <a:rPr lang="en-GB" sz="2800" dirty="0" smtClean="0">
                <a:solidFill>
                  <a:schemeClr val="bg2"/>
                </a:solidFill>
              </a:rPr>
              <a:t> </a:t>
            </a:r>
            <a:endParaRPr lang="en-GB" sz="2800" dirty="0">
              <a:solidFill>
                <a:schemeClr val="bg2"/>
              </a:solidFill>
            </a:endParaRPr>
          </a:p>
        </p:txBody>
      </p:sp>
      <p:pic>
        <p:nvPicPr>
          <p:cNvPr id="4" name="Picture 3" descr="C:\Documents and Settings\bronzewska\Local Settings\Temporary Internet Files\Content.Outlook\D6WZ503U\building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04714" y="5517231"/>
            <a:ext cx="3325743" cy="11632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BFD3494 Revised 140508">
  <a:themeElements>
    <a:clrScheme name="Custom 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F0000"/>
      </a:accent1>
      <a:accent2>
        <a:srgbClr val="00B0F0"/>
      </a:accent2>
      <a:accent3>
        <a:srgbClr val="92D050"/>
      </a:accent3>
      <a:accent4>
        <a:srgbClr val="FFC000"/>
      </a:accent4>
      <a:accent5>
        <a:srgbClr val="002060"/>
      </a:accent5>
      <a:accent6>
        <a:srgbClr val="FFFF00"/>
      </a:accent6>
      <a:hlink>
        <a:srgbClr val="0000FF"/>
      </a:hlink>
      <a:folHlink>
        <a:srgbClr val="800080"/>
      </a:folHlink>
    </a:clrScheme>
    <a:fontScheme name="IBFD3494 Revised 140508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IBFD3494 Revised 140508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BFD3494 Revised 140508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BFD3494 Revised 140508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BFD3494 Revised 140508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BFD3494 Revised 140508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BFD3494 Revised 140508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BFD3494 Revised 140508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BFD3494 Revised 140508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BFD3494 Revised 140508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BFD3494 Revised 140508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BFD3494 Revised 140508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BFD3494 Revised 140508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BFD3494 Revised 140508 1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B40037"/>
        </a:accent1>
        <a:accent2>
          <a:srgbClr val="FEDE05"/>
        </a:accent2>
        <a:accent3>
          <a:srgbClr val="FFFFFF"/>
        </a:accent3>
        <a:accent4>
          <a:srgbClr val="000000"/>
        </a:accent4>
        <a:accent5>
          <a:srgbClr val="D6AAAE"/>
        </a:accent5>
        <a:accent6>
          <a:srgbClr val="E6C904"/>
        </a:accent6>
        <a:hlink>
          <a:srgbClr val="94A7C8"/>
        </a:hlink>
        <a:folHlink>
          <a:srgbClr val="A6846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IBFD3494 Revised 140508">
  <a:themeElements>
    <a:clrScheme name="1_IBFD3494 Revised 140508 13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B40037"/>
      </a:accent1>
      <a:accent2>
        <a:srgbClr val="FEDE05"/>
      </a:accent2>
      <a:accent3>
        <a:srgbClr val="FFFFFF"/>
      </a:accent3>
      <a:accent4>
        <a:srgbClr val="000000"/>
      </a:accent4>
      <a:accent5>
        <a:srgbClr val="D6AAAE"/>
      </a:accent5>
      <a:accent6>
        <a:srgbClr val="E6C904"/>
      </a:accent6>
      <a:hlink>
        <a:srgbClr val="94A7C8"/>
      </a:hlink>
      <a:folHlink>
        <a:srgbClr val="A68461"/>
      </a:folHlink>
    </a:clrScheme>
    <a:fontScheme name="1_IBFD3494 Revised 140508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IBFD3494 Revised 140508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IBFD3494 Revised 140508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IBFD3494 Revised 140508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IBFD3494 Revised 140508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IBFD3494 Revised 140508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IBFD3494 Revised 140508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IBFD3494 Revised 140508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IBFD3494 Revised 140508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IBFD3494 Revised 140508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IBFD3494 Revised 140508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IBFD3494 Revised 140508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IBFD3494 Revised 140508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IBFD3494 Revised 140508 1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B40037"/>
        </a:accent1>
        <a:accent2>
          <a:srgbClr val="FEDE05"/>
        </a:accent2>
        <a:accent3>
          <a:srgbClr val="FFFFFF"/>
        </a:accent3>
        <a:accent4>
          <a:srgbClr val="000000"/>
        </a:accent4>
        <a:accent5>
          <a:srgbClr val="D6AAAE"/>
        </a:accent5>
        <a:accent6>
          <a:srgbClr val="E6C904"/>
        </a:accent6>
        <a:hlink>
          <a:srgbClr val="94A7C8"/>
        </a:hlink>
        <a:folHlink>
          <a:srgbClr val="A6846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IBFD3494 Revised 140508</Template>
  <TotalTime>1813</TotalTime>
  <Words>851</Words>
  <Application>Microsoft Office PowerPoint</Application>
  <PresentationFormat>On-screen Show (4:3)</PresentationFormat>
  <Paragraphs>153</Paragraphs>
  <Slides>21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IBFD3494 Revised 140508</vt:lpstr>
      <vt:lpstr>1_IBFD3494 Revised 140508</vt:lpstr>
      <vt:lpstr>  Influencing compliance by university education   </vt:lpstr>
      <vt:lpstr>Compliance and education</vt:lpstr>
      <vt:lpstr>Compliance and education</vt:lpstr>
      <vt:lpstr>Compliance (1)</vt:lpstr>
      <vt:lpstr>Compliance (2)</vt:lpstr>
      <vt:lpstr>Basic compliance models</vt:lpstr>
      <vt:lpstr>Non-compliance</vt:lpstr>
      <vt:lpstr>Compliance and education</vt:lpstr>
      <vt:lpstr>Compliance tools available to TA:</vt:lpstr>
      <vt:lpstr>Compliance (3)</vt:lpstr>
      <vt:lpstr>Compliance and education</vt:lpstr>
      <vt:lpstr>Compliance &amp; education</vt:lpstr>
      <vt:lpstr>Compliance &amp; young people</vt:lpstr>
      <vt:lpstr>OECD, Right from the Start (2012)</vt:lpstr>
      <vt:lpstr>OECD, Right from the Start (2012)</vt:lpstr>
      <vt:lpstr>Australian Taxation Office</vt:lpstr>
      <vt:lpstr>ATO, Tax Super + You</vt:lpstr>
      <vt:lpstr>ATO, Tax Super + You</vt:lpstr>
      <vt:lpstr>Understanding Taxes, IRS</vt:lpstr>
      <vt:lpstr>Understanding Taxes, IRS</vt:lpstr>
      <vt:lpstr>Slide 21</vt:lpstr>
    </vt:vector>
  </TitlesOfParts>
  <Company>m62 visualcommunications ltd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boutwoodm</dc:creator>
  <cp:lastModifiedBy>Bronzewska</cp:lastModifiedBy>
  <cp:revision>197</cp:revision>
  <dcterms:created xsi:type="dcterms:W3CDTF">2008-03-27T09:11:02Z</dcterms:created>
  <dcterms:modified xsi:type="dcterms:W3CDTF">2013-11-15T13:36:26Z</dcterms:modified>
</cp:coreProperties>
</file>