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90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29" r:id="rId12"/>
    <p:sldId id="283" r:id="rId13"/>
    <p:sldId id="262" r:id="rId14"/>
    <p:sldId id="265" r:id="rId15"/>
    <p:sldId id="259" r:id="rId16"/>
  </p:sldIdLst>
  <p:sldSz cx="9144000" cy="6858000" type="screen4x3"/>
  <p:notesSz cx="6797675" cy="9926638"/>
  <p:defaultTextStyle>
    <a:defPPr>
      <a:defRPr lang="es-ES"/>
    </a:defPPr>
    <a:lvl1pPr algn="l" rtl="0" eaLnBrk="0" fontAlgn="base" hangingPunct="0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5CCBDA"/>
    <a:srgbClr val="FF9933"/>
    <a:srgbClr val="6699FF"/>
    <a:srgbClr val="00CC99"/>
    <a:srgbClr val="99FF33"/>
    <a:srgbClr val="4D4D4D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2467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22F8EA-DA39-4F60-A4EE-A23125D5B2FF}" type="doc">
      <dgm:prSet loTypeId="urn:microsoft.com/office/officeart/2005/8/layout/matrix2" loCatId="matrix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801893CB-158F-469D-877B-F31D5B1C4FCB}">
      <dgm:prSet phldrT="[Texto]" custT="1"/>
      <dgm:spPr/>
      <dgm:t>
        <a:bodyPr/>
        <a:lstStyle/>
        <a:p>
          <a:r>
            <a:rPr lang="es-ES" sz="2000" dirty="0" smtClean="0">
              <a:sym typeface="Symbol"/>
            </a:rPr>
            <a:t></a:t>
          </a:r>
          <a:r>
            <a:rPr lang="es-ES" sz="2000" dirty="0" smtClean="0"/>
            <a:t> Índices de transparencia </a:t>
          </a:r>
          <a:r>
            <a:rPr lang="es-ES" sz="2000" dirty="0" smtClean="0">
              <a:sym typeface="Symbol"/>
            </a:rPr>
            <a:t></a:t>
          </a:r>
          <a:r>
            <a:rPr lang="es-ES" sz="2000" dirty="0" smtClean="0"/>
            <a:t> Índices de integridad</a:t>
          </a:r>
          <a:endParaRPr lang="es-ES" sz="2000" dirty="0"/>
        </a:p>
      </dgm:t>
    </dgm:pt>
    <dgm:pt modelId="{8E2C1336-F8FE-4966-8FF1-3261FEE0F82B}" type="parTrans" cxnId="{6DEE301B-7BEF-4CD6-8CCA-6ACDA03548CC}">
      <dgm:prSet/>
      <dgm:spPr/>
      <dgm:t>
        <a:bodyPr/>
        <a:lstStyle/>
        <a:p>
          <a:endParaRPr lang="es-ES"/>
        </a:p>
      </dgm:t>
    </dgm:pt>
    <dgm:pt modelId="{50F86665-6AC3-4406-9138-FB832B89641B}" type="sibTrans" cxnId="{6DEE301B-7BEF-4CD6-8CCA-6ACDA03548CC}">
      <dgm:prSet/>
      <dgm:spPr/>
      <dgm:t>
        <a:bodyPr/>
        <a:lstStyle/>
        <a:p>
          <a:endParaRPr lang="es-ES"/>
        </a:p>
      </dgm:t>
    </dgm:pt>
    <dgm:pt modelId="{A9506E23-B2AB-43AC-B374-FAE17AF2229D}">
      <dgm:prSet phldrT="[Texto]" custT="1"/>
      <dgm:spPr/>
      <dgm:t>
        <a:bodyPr/>
        <a:lstStyle/>
        <a:p>
          <a:r>
            <a:rPr lang="es-ES" sz="2000" dirty="0" smtClean="0">
              <a:sym typeface="Symbol"/>
            </a:rPr>
            <a:t></a:t>
          </a:r>
          <a:r>
            <a:rPr lang="es-ES" sz="2000" dirty="0" smtClean="0"/>
            <a:t> Registros de denuncias y controversias</a:t>
          </a:r>
        </a:p>
      </dgm:t>
    </dgm:pt>
    <dgm:pt modelId="{4F74DBCD-746A-4508-B304-91767607A95B}" type="parTrans" cxnId="{6255446A-58C6-4263-838F-F78D569EA11B}">
      <dgm:prSet/>
      <dgm:spPr/>
      <dgm:t>
        <a:bodyPr/>
        <a:lstStyle/>
        <a:p>
          <a:endParaRPr lang="es-ES"/>
        </a:p>
      </dgm:t>
    </dgm:pt>
    <dgm:pt modelId="{94DAFA2E-06CF-43D2-B188-5D01A23745AC}" type="sibTrans" cxnId="{6255446A-58C6-4263-838F-F78D569EA11B}">
      <dgm:prSet/>
      <dgm:spPr/>
      <dgm:t>
        <a:bodyPr/>
        <a:lstStyle/>
        <a:p>
          <a:endParaRPr lang="es-ES"/>
        </a:p>
      </dgm:t>
    </dgm:pt>
    <dgm:pt modelId="{B5A4C863-755F-433F-B2D3-21E0657B508F}">
      <dgm:prSet phldrT="[Texto]" custT="1"/>
      <dgm:spPr/>
      <dgm:t>
        <a:bodyPr/>
        <a:lstStyle/>
        <a:p>
          <a:r>
            <a:rPr lang="es-ES" sz="2000" dirty="0" smtClean="0"/>
            <a:t> </a:t>
          </a:r>
          <a:r>
            <a:rPr lang="es-ES" sz="2000" dirty="0" smtClean="0">
              <a:sym typeface="Symbol"/>
            </a:rPr>
            <a:t></a:t>
          </a:r>
          <a:r>
            <a:rPr lang="es-ES" sz="2000" dirty="0" smtClean="0"/>
            <a:t> Encuestas de reputación (empresas) y percepción (países)</a:t>
          </a:r>
          <a:endParaRPr lang="es-ES" sz="2000" dirty="0"/>
        </a:p>
      </dgm:t>
    </dgm:pt>
    <dgm:pt modelId="{10C8F8C9-EF87-4D28-9CAA-95D5768664C3}" type="parTrans" cxnId="{CCD47911-3FBC-48E8-B66C-2E46585D3CE8}">
      <dgm:prSet/>
      <dgm:spPr/>
      <dgm:t>
        <a:bodyPr/>
        <a:lstStyle/>
        <a:p>
          <a:endParaRPr lang="es-ES"/>
        </a:p>
      </dgm:t>
    </dgm:pt>
    <dgm:pt modelId="{56E8230E-EFFB-4B52-81E8-857338C1AB8C}" type="sibTrans" cxnId="{CCD47911-3FBC-48E8-B66C-2E46585D3CE8}">
      <dgm:prSet/>
      <dgm:spPr/>
      <dgm:t>
        <a:bodyPr/>
        <a:lstStyle/>
        <a:p>
          <a:endParaRPr lang="es-ES"/>
        </a:p>
      </dgm:t>
    </dgm:pt>
    <dgm:pt modelId="{09F99EE2-9D87-4B14-8ED5-5F2BB7D2A823}">
      <dgm:prSet phldrT="[Texto]" custT="1"/>
      <dgm:spPr/>
      <dgm:t>
        <a:bodyPr/>
        <a:lstStyle/>
        <a:p>
          <a:r>
            <a:rPr lang="es-ES" sz="2000" dirty="0" smtClean="0">
              <a:sym typeface="Symbol"/>
            </a:rPr>
            <a:t></a:t>
          </a:r>
          <a:r>
            <a:rPr lang="es-ES" sz="2000" dirty="0" smtClean="0"/>
            <a:t> Encuestas de reputación (empresas) y percepción (países)</a:t>
          </a:r>
          <a:endParaRPr lang="es-ES" sz="2000" dirty="0"/>
        </a:p>
      </dgm:t>
    </dgm:pt>
    <dgm:pt modelId="{F89A5052-E55C-41A4-A42C-A6A0D8EC5479}" type="parTrans" cxnId="{2E7EC4DE-F953-4DC4-A1D8-BBFC16FAEBDC}">
      <dgm:prSet/>
      <dgm:spPr/>
      <dgm:t>
        <a:bodyPr/>
        <a:lstStyle/>
        <a:p>
          <a:endParaRPr lang="es-ES"/>
        </a:p>
      </dgm:t>
    </dgm:pt>
    <dgm:pt modelId="{87D8E23C-9EDF-41C1-B15C-7794776F5D29}" type="sibTrans" cxnId="{2E7EC4DE-F953-4DC4-A1D8-BBFC16FAEBDC}">
      <dgm:prSet/>
      <dgm:spPr/>
      <dgm:t>
        <a:bodyPr/>
        <a:lstStyle/>
        <a:p>
          <a:endParaRPr lang="es-ES"/>
        </a:p>
      </dgm:t>
    </dgm:pt>
    <dgm:pt modelId="{545A46FB-A225-4EA6-B86A-EF4A75E3A661}" type="pres">
      <dgm:prSet presAssocID="{8822F8EA-DA39-4F60-A4EE-A23125D5B2FF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620CAC5-2A71-4375-ABEC-D45DEA9CB009}" type="pres">
      <dgm:prSet presAssocID="{8822F8EA-DA39-4F60-A4EE-A23125D5B2FF}" presName="axisShape" presStyleLbl="bgShp" presStyleIdx="0" presStyleCnt="1"/>
      <dgm:spPr/>
    </dgm:pt>
    <dgm:pt modelId="{60FE904A-4A41-4F5E-B1D3-EF7D43165CB5}" type="pres">
      <dgm:prSet presAssocID="{8822F8EA-DA39-4F60-A4EE-A23125D5B2FF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76527F-3967-4A2D-A45B-112F30FBABBA}" type="pres">
      <dgm:prSet presAssocID="{8822F8EA-DA39-4F60-A4EE-A23125D5B2FF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47A8F6-0B95-401E-AB56-9B33595D8FF3}" type="pres">
      <dgm:prSet presAssocID="{8822F8EA-DA39-4F60-A4EE-A23125D5B2FF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8EFD62-A173-46B0-81B8-C7F80644B066}" type="pres">
      <dgm:prSet presAssocID="{8822F8EA-DA39-4F60-A4EE-A23125D5B2FF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5BB2AD4-60EA-45CC-BE78-17A3509643BE}" type="presOf" srcId="{8822F8EA-DA39-4F60-A4EE-A23125D5B2FF}" destId="{545A46FB-A225-4EA6-B86A-EF4A75E3A661}" srcOrd="0" destOrd="0" presId="urn:microsoft.com/office/officeart/2005/8/layout/matrix2"/>
    <dgm:cxn modelId="{D0297A05-7EC3-4812-9299-118F6897BFF7}" type="presOf" srcId="{801893CB-158F-469D-877B-F31D5B1C4FCB}" destId="{60FE904A-4A41-4F5E-B1D3-EF7D43165CB5}" srcOrd="0" destOrd="0" presId="urn:microsoft.com/office/officeart/2005/8/layout/matrix2"/>
    <dgm:cxn modelId="{2E7EC4DE-F953-4DC4-A1D8-BBFC16FAEBDC}" srcId="{8822F8EA-DA39-4F60-A4EE-A23125D5B2FF}" destId="{09F99EE2-9D87-4B14-8ED5-5F2BB7D2A823}" srcOrd="3" destOrd="0" parTransId="{F89A5052-E55C-41A4-A42C-A6A0D8EC5479}" sibTransId="{87D8E23C-9EDF-41C1-B15C-7794776F5D29}"/>
    <dgm:cxn modelId="{6DEE301B-7BEF-4CD6-8CCA-6ACDA03548CC}" srcId="{8822F8EA-DA39-4F60-A4EE-A23125D5B2FF}" destId="{801893CB-158F-469D-877B-F31D5B1C4FCB}" srcOrd="0" destOrd="0" parTransId="{8E2C1336-F8FE-4966-8FF1-3261FEE0F82B}" sibTransId="{50F86665-6AC3-4406-9138-FB832B89641B}"/>
    <dgm:cxn modelId="{B296E9C3-B301-44B8-A0AA-9B7671585BB8}" type="presOf" srcId="{A9506E23-B2AB-43AC-B374-FAE17AF2229D}" destId="{7A76527F-3967-4A2D-A45B-112F30FBABBA}" srcOrd="0" destOrd="0" presId="urn:microsoft.com/office/officeart/2005/8/layout/matrix2"/>
    <dgm:cxn modelId="{6255446A-58C6-4263-838F-F78D569EA11B}" srcId="{8822F8EA-DA39-4F60-A4EE-A23125D5B2FF}" destId="{A9506E23-B2AB-43AC-B374-FAE17AF2229D}" srcOrd="1" destOrd="0" parTransId="{4F74DBCD-746A-4508-B304-91767607A95B}" sibTransId="{94DAFA2E-06CF-43D2-B188-5D01A23745AC}"/>
    <dgm:cxn modelId="{942EE505-D738-44A8-9C15-6EF3601A7FED}" type="presOf" srcId="{B5A4C863-755F-433F-B2D3-21E0657B508F}" destId="{6C47A8F6-0B95-401E-AB56-9B33595D8FF3}" srcOrd="0" destOrd="0" presId="urn:microsoft.com/office/officeart/2005/8/layout/matrix2"/>
    <dgm:cxn modelId="{07618FE6-4539-4E50-935C-06129C086833}" type="presOf" srcId="{09F99EE2-9D87-4B14-8ED5-5F2BB7D2A823}" destId="{718EFD62-A173-46B0-81B8-C7F80644B066}" srcOrd="0" destOrd="0" presId="urn:microsoft.com/office/officeart/2005/8/layout/matrix2"/>
    <dgm:cxn modelId="{CCD47911-3FBC-48E8-B66C-2E46585D3CE8}" srcId="{8822F8EA-DA39-4F60-A4EE-A23125D5B2FF}" destId="{B5A4C863-755F-433F-B2D3-21E0657B508F}" srcOrd="2" destOrd="0" parTransId="{10C8F8C9-EF87-4D28-9CAA-95D5768664C3}" sibTransId="{56E8230E-EFFB-4B52-81E8-857338C1AB8C}"/>
    <dgm:cxn modelId="{96DC7CF3-4E5A-4851-9091-08F7B107536C}" type="presParOf" srcId="{545A46FB-A225-4EA6-B86A-EF4A75E3A661}" destId="{2620CAC5-2A71-4375-ABEC-D45DEA9CB009}" srcOrd="0" destOrd="0" presId="urn:microsoft.com/office/officeart/2005/8/layout/matrix2"/>
    <dgm:cxn modelId="{F03A73B9-E8D2-4693-AED8-8A468D67AC1A}" type="presParOf" srcId="{545A46FB-A225-4EA6-B86A-EF4A75E3A661}" destId="{60FE904A-4A41-4F5E-B1D3-EF7D43165CB5}" srcOrd="1" destOrd="0" presId="urn:microsoft.com/office/officeart/2005/8/layout/matrix2"/>
    <dgm:cxn modelId="{8CD56268-02D8-4EF3-BA41-1A3636612A57}" type="presParOf" srcId="{545A46FB-A225-4EA6-B86A-EF4A75E3A661}" destId="{7A76527F-3967-4A2D-A45B-112F30FBABBA}" srcOrd="2" destOrd="0" presId="urn:microsoft.com/office/officeart/2005/8/layout/matrix2"/>
    <dgm:cxn modelId="{22F0359F-41AD-49C7-BD76-C8B134C7EA83}" type="presParOf" srcId="{545A46FB-A225-4EA6-B86A-EF4A75E3A661}" destId="{6C47A8F6-0B95-401E-AB56-9B33595D8FF3}" srcOrd="3" destOrd="0" presId="urn:microsoft.com/office/officeart/2005/8/layout/matrix2"/>
    <dgm:cxn modelId="{46E2EA5C-83F2-498A-9D08-274A65B76295}" type="presParOf" srcId="{545A46FB-A225-4EA6-B86A-EF4A75E3A661}" destId="{718EFD62-A173-46B0-81B8-C7F80644B066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DE9282-6F9D-4D6F-B149-876AA7EDE4A3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DCC4F693-9F92-48B0-A05A-6910F5D11267}">
      <dgm:prSet phldrT="[Texto]" custT="1"/>
      <dgm:spPr/>
      <dgm:t>
        <a:bodyPr/>
        <a:lstStyle/>
        <a:p>
          <a:r>
            <a:rPr lang="es-ES" sz="2000" dirty="0" smtClean="0"/>
            <a:t>Listas negras</a:t>
          </a:r>
          <a:endParaRPr lang="es-ES" sz="2000" dirty="0"/>
        </a:p>
      </dgm:t>
    </dgm:pt>
    <dgm:pt modelId="{4F0F22E8-5B91-407B-8062-853E10AA62C0}" type="parTrans" cxnId="{83BB4B50-E6E0-4770-8FEC-B6A38A7C7C7E}">
      <dgm:prSet/>
      <dgm:spPr/>
      <dgm:t>
        <a:bodyPr/>
        <a:lstStyle/>
        <a:p>
          <a:endParaRPr lang="es-ES"/>
        </a:p>
      </dgm:t>
    </dgm:pt>
    <dgm:pt modelId="{E617F063-E425-40B9-B622-EFE9058AAD28}" type="sibTrans" cxnId="{83BB4B50-E6E0-4770-8FEC-B6A38A7C7C7E}">
      <dgm:prSet/>
      <dgm:spPr/>
      <dgm:t>
        <a:bodyPr/>
        <a:lstStyle/>
        <a:p>
          <a:endParaRPr lang="es-ES"/>
        </a:p>
      </dgm:t>
    </dgm:pt>
    <dgm:pt modelId="{A2809F79-391D-47DA-95A1-47F57D60E13F}">
      <dgm:prSet phldrT="[Texto]" custT="1"/>
      <dgm:spPr/>
      <dgm:t>
        <a:bodyPr/>
        <a:lstStyle/>
        <a:p>
          <a:r>
            <a:rPr lang="es-ES" sz="2000" dirty="0" smtClean="0"/>
            <a:t>Listas pro-ética</a:t>
          </a:r>
          <a:endParaRPr lang="es-ES" sz="2000" dirty="0"/>
        </a:p>
      </dgm:t>
    </dgm:pt>
    <dgm:pt modelId="{11854D23-4A2A-4E22-9BD3-19C26E7EA00C}" type="parTrans" cxnId="{EFB3E085-38E3-4543-951B-A69A9CE22457}">
      <dgm:prSet/>
      <dgm:spPr/>
      <dgm:t>
        <a:bodyPr/>
        <a:lstStyle/>
        <a:p>
          <a:endParaRPr lang="es-ES"/>
        </a:p>
      </dgm:t>
    </dgm:pt>
    <dgm:pt modelId="{C88BBBD0-C0E4-4E7A-96BC-0D2800820AF1}" type="sibTrans" cxnId="{EFB3E085-38E3-4543-951B-A69A9CE22457}">
      <dgm:prSet/>
      <dgm:spPr/>
      <dgm:t>
        <a:bodyPr/>
        <a:lstStyle/>
        <a:p>
          <a:endParaRPr lang="es-ES"/>
        </a:p>
      </dgm:t>
    </dgm:pt>
    <dgm:pt modelId="{F33D4908-E5F7-45C6-AE67-51E80784A17D}">
      <dgm:prSet phldrT="[Texto]" custT="1"/>
      <dgm:spPr/>
      <dgm:t>
        <a:bodyPr/>
        <a:lstStyle/>
        <a:p>
          <a:r>
            <a:rPr lang="en-US" sz="1800" b="0" i="0" u="none" dirty="0" smtClean="0"/>
            <a:t>World Bank Listing of Ineligible Firms &amp; Individuals</a:t>
          </a:r>
          <a:endParaRPr lang="es-ES" sz="1800" b="0" dirty="0"/>
        </a:p>
      </dgm:t>
    </dgm:pt>
    <dgm:pt modelId="{0FF9E9FF-3313-42A0-A488-0A943D4B1B72}" type="parTrans" cxnId="{27C73341-1C68-4CCB-BD62-8FC5DDEE07DA}">
      <dgm:prSet/>
      <dgm:spPr/>
      <dgm:t>
        <a:bodyPr/>
        <a:lstStyle/>
        <a:p>
          <a:endParaRPr lang="es-ES"/>
        </a:p>
      </dgm:t>
    </dgm:pt>
    <dgm:pt modelId="{B814EE1A-3A23-42B2-809E-97A9B9470E3F}" type="sibTrans" cxnId="{27C73341-1C68-4CCB-BD62-8FC5DDEE07DA}">
      <dgm:prSet/>
      <dgm:spPr/>
      <dgm:t>
        <a:bodyPr/>
        <a:lstStyle/>
        <a:p>
          <a:endParaRPr lang="es-ES"/>
        </a:p>
      </dgm:t>
    </dgm:pt>
    <dgm:pt modelId="{3A81BB66-D452-42B8-AAE4-EFC6EC82759D}">
      <dgm:prSet phldrT="[Texto]" custT="1"/>
      <dgm:spPr/>
      <dgm:t>
        <a:bodyPr/>
        <a:lstStyle/>
        <a:p>
          <a:r>
            <a:rPr lang="es-ES" sz="1800" dirty="0" smtClean="0"/>
            <a:t>Cross </a:t>
          </a:r>
          <a:r>
            <a:rPr lang="es-ES" sz="1800" dirty="0" err="1" smtClean="0"/>
            <a:t>Debarment</a:t>
          </a:r>
          <a:r>
            <a:rPr lang="es-ES" sz="1800" dirty="0" smtClean="0"/>
            <a:t> (</a:t>
          </a:r>
          <a:r>
            <a:rPr lang="en-US" sz="1800" b="0" i="0" dirty="0" smtClean="0"/>
            <a:t>AFDB, ADB, EBRD, IADB; WB)</a:t>
          </a:r>
          <a:endParaRPr lang="es-ES" sz="1800" dirty="0"/>
        </a:p>
      </dgm:t>
    </dgm:pt>
    <dgm:pt modelId="{C2833DD2-4145-420D-BFEE-93B7836BCA0F}" type="parTrans" cxnId="{680A186B-3935-409C-A8B8-E9A6E0F2B2A7}">
      <dgm:prSet/>
      <dgm:spPr/>
      <dgm:t>
        <a:bodyPr/>
        <a:lstStyle/>
        <a:p>
          <a:endParaRPr lang="es-ES"/>
        </a:p>
      </dgm:t>
    </dgm:pt>
    <dgm:pt modelId="{9A70CB58-2041-4432-9268-17AF98244E10}" type="sibTrans" cxnId="{680A186B-3935-409C-A8B8-E9A6E0F2B2A7}">
      <dgm:prSet/>
      <dgm:spPr/>
      <dgm:t>
        <a:bodyPr/>
        <a:lstStyle/>
        <a:p>
          <a:endParaRPr lang="es-ES"/>
        </a:p>
      </dgm:t>
    </dgm:pt>
    <dgm:pt modelId="{2FAA5BEC-7671-4751-91D6-B05F810952DE}">
      <dgm:prSet phldrT="[Texto]" custT="1"/>
      <dgm:spPr/>
      <dgm:t>
        <a:bodyPr/>
        <a:lstStyle/>
        <a:p>
          <a:r>
            <a:rPr lang="es-ES" sz="1800" dirty="0" smtClean="0"/>
            <a:t>Directorio de proveedores y contratistas sancionados. </a:t>
          </a:r>
          <a:r>
            <a:rPr lang="es-ES" sz="1800" dirty="0" err="1" smtClean="0"/>
            <a:t>CompraNet</a:t>
          </a:r>
          <a:r>
            <a:rPr lang="es-ES" sz="1800" dirty="0" smtClean="0"/>
            <a:t>. México</a:t>
          </a:r>
          <a:endParaRPr lang="es-ES" sz="1800" dirty="0"/>
        </a:p>
      </dgm:t>
    </dgm:pt>
    <dgm:pt modelId="{8058616C-4EC3-49AD-A129-AE6409CE6BA3}" type="parTrans" cxnId="{AE4974AD-B4B6-4977-A568-5DEBA88DF73A}">
      <dgm:prSet/>
      <dgm:spPr/>
      <dgm:t>
        <a:bodyPr/>
        <a:lstStyle/>
        <a:p>
          <a:endParaRPr lang="es-ES"/>
        </a:p>
      </dgm:t>
    </dgm:pt>
    <dgm:pt modelId="{9BE4822D-0C67-4C8D-A43F-999F5C93D0DA}" type="sibTrans" cxnId="{AE4974AD-B4B6-4977-A568-5DEBA88DF73A}">
      <dgm:prSet/>
      <dgm:spPr/>
      <dgm:t>
        <a:bodyPr/>
        <a:lstStyle/>
        <a:p>
          <a:endParaRPr lang="es-ES"/>
        </a:p>
      </dgm:t>
    </dgm:pt>
    <dgm:pt modelId="{4F2872C0-64D5-4A48-A2CE-0AF228462152}">
      <dgm:prSet phldrT="[Texto]" custT="1"/>
      <dgm:spPr/>
      <dgm:t>
        <a:bodyPr/>
        <a:lstStyle/>
        <a:p>
          <a:r>
            <a:rPr lang="es-ES" sz="1800" b="0" u="none" dirty="0" smtClean="0"/>
            <a:t>Registro de empresas no idóneas y suspendidas – CEIS. </a:t>
          </a:r>
          <a:r>
            <a:rPr lang="pt-BR" sz="1800" b="0" u="none" dirty="0" smtClean="0"/>
            <a:t>Portal da transparência do Governo Federal. Brasil</a:t>
          </a:r>
          <a:endParaRPr lang="es-ES" sz="1800" b="0" u="none" dirty="0"/>
        </a:p>
      </dgm:t>
    </dgm:pt>
    <dgm:pt modelId="{D394223F-6AE8-476C-AF3C-AA72AD9D4FD8}" type="parTrans" cxnId="{695D32EC-80AA-4B42-BB1C-9F98418BEDFB}">
      <dgm:prSet/>
      <dgm:spPr/>
      <dgm:t>
        <a:bodyPr/>
        <a:lstStyle/>
        <a:p>
          <a:endParaRPr lang="es-ES"/>
        </a:p>
      </dgm:t>
    </dgm:pt>
    <dgm:pt modelId="{5542BF10-F263-4BEC-B326-78F631D8B980}" type="sibTrans" cxnId="{695D32EC-80AA-4B42-BB1C-9F98418BEDFB}">
      <dgm:prSet/>
      <dgm:spPr/>
      <dgm:t>
        <a:bodyPr/>
        <a:lstStyle/>
        <a:p>
          <a:endParaRPr lang="es-ES"/>
        </a:p>
      </dgm:t>
    </dgm:pt>
    <dgm:pt modelId="{1968356D-C269-45D2-A579-0CA3C67EFC38}">
      <dgm:prSet phldrT="[Texto]" custT="1"/>
      <dgm:spPr/>
      <dgm:t>
        <a:bodyPr/>
        <a:lstStyle/>
        <a:p>
          <a:r>
            <a:rPr lang="pt-BR" sz="1800" b="0" i="0" dirty="0" smtClean="0"/>
            <a:t>Cadastro Nacional de Empresas Comprometidas com a Ética e a Integridade - Cadastro Empresa Pró-Ética. </a:t>
          </a:r>
          <a:r>
            <a:rPr lang="pt-BR" sz="1800" b="0" i="0" dirty="0" err="1" smtClean="0"/>
            <a:t>Controladoria-Geral</a:t>
          </a:r>
          <a:r>
            <a:rPr lang="pt-BR" sz="1800" b="0" i="0" dirty="0" smtClean="0"/>
            <a:t> da União e do Instituto </a:t>
          </a:r>
          <a:r>
            <a:rPr lang="pt-BR" sz="1800" b="0" i="0" dirty="0" err="1" smtClean="0"/>
            <a:t>Ethos</a:t>
          </a:r>
          <a:r>
            <a:rPr lang="pt-BR" sz="1800" b="0" i="0" dirty="0" smtClean="0"/>
            <a:t>. Brasil</a:t>
          </a:r>
          <a:endParaRPr lang="es-ES" sz="1800" dirty="0"/>
        </a:p>
      </dgm:t>
    </dgm:pt>
    <dgm:pt modelId="{86346185-9CEA-4C07-BB47-CF59D5D79918}" type="parTrans" cxnId="{42EF4ED6-210D-4E44-ADFA-D060EBF9A8F7}">
      <dgm:prSet/>
      <dgm:spPr/>
      <dgm:t>
        <a:bodyPr/>
        <a:lstStyle/>
        <a:p>
          <a:endParaRPr lang="es-ES"/>
        </a:p>
      </dgm:t>
    </dgm:pt>
    <dgm:pt modelId="{6AC21B5A-2AEA-4C8A-9055-75262B1F580A}" type="sibTrans" cxnId="{42EF4ED6-210D-4E44-ADFA-D060EBF9A8F7}">
      <dgm:prSet/>
      <dgm:spPr/>
      <dgm:t>
        <a:bodyPr/>
        <a:lstStyle/>
        <a:p>
          <a:endParaRPr lang="es-ES"/>
        </a:p>
      </dgm:t>
    </dgm:pt>
    <dgm:pt modelId="{E3A03C1F-441F-4323-8128-AD7216559F2D}" type="pres">
      <dgm:prSet presAssocID="{E9DE9282-6F9D-4D6F-B149-876AA7EDE4A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2E58D52-07A1-4353-8DDD-9E02BF2A86ED}" type="pres">
      <dgm:prSet presAssocID="{DCC4F693-9F92-48B0-A05A-6910F5D11267}" presName="parentLin" presStyleCnt="0"/>
      <dgm:spPr/>
    </dgm:pt>
    <dgm:pt modelId="{F30FD5E0-93E9-429A-9446-3B3BFAED3520}" type="pres">
      <dgm:prSet presAssocID="{DCC4F693-9F92-48B0-A05A-6910F5D11267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0258A8D8-C1EE-4FA7-95FC-30B4A90C0B91}" type="pres">
      <dgm:prSet presAssocID="{DCC4F693-9F92-48B0-A05A-6910F5D11267}" presName="parentText" presStyleLbl="node1" presStyleIdx="0" presStyleCnt="2" custScaleY="33470" custLinFactNeighborY="-25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4DC026-0377-40B7-AFFC-5CAAF90AD3B2}" type="pres">
      <dgm:prSet presAssocID="{DCC4F693-9F92-48B0-A05A-6910F5D11267}" presName="negativeSpace" presStyleCnt="0"/>
      <dgm:spPr/>
    </dgm:pt>
    <dgm:pt modelId="{FA391573-72F1-4A48-8123-010E3FEF7D6E}" type="pres">
      <dgm:prSet presAssocID="{DCC4F693-9F92-48B0-A05A-6910F5D11267}" presName="childText" presStyleLbl="conFgAcc1" presStyleIdx="0" presStyleCnt="2" custScaleY="806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9A35EB-7F77-471E-8B1A-26A7D955E0CD}" type="pres">
      <dgm:prSet presAssocID="{E617F063-E425-40B9-B622-EFE9058AAD28}" presName="spaceBetweenRectangles" presStyleCnt="0"/>
      <dgm:spPr/>
    </dgm:pt>
    <dgm:pt modelId="{5883E672-0B96-457F-A94F-6BD9B5ADA7FD}" type="pres">
      <dgm:prSet presAssocID="{A2809F79-391D-47DA-95A1-47F57D60E13F}" presName="parentLin" presStyleCnt="0"/>
      <dgm:spPr/>
    </dgm:pt>
    <dgm:pt modelId="{B729FE8F-E718-4CE9-B07D-416517063DB8}" type="pres">
      <dgm:prSet presAssocID="{A2809F79-391D-47DA-95A1-47F57D60E13F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0B29FB14-718A-49F6-BD0C-7052D7F3ABCF}" type="pres">
      <dgm:prSet presAssocID="{A2809F79-391D-47DA-95A1-47F57D60E13F}" presName="parentText" presStyleLbl="node1" presStyleIdx="1" presStyleCnt="2" custScaleY="31063" custLinFactNeighborY="-2267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8406AD-02BD-415B-8D90-F090374EAD95}" type="pres">
      <dgm:prSet presAssocID="{A2809F79-391D-47DA-95A1-47F57D60E13F}" presName="negativeSpace" presStyleCnt="0"/>
      <dgm:spPr/>
    </dgm:pt>
    <dgm:pt modelId="{4AC16CC7-2992-4DE7-B03E-3DFEB6EC1740}" type="pres">
      <dgm:prSet presAssocID="{A2809F79-391D-47DA-95A1-47F57D60E13F}" presName="childText" presStyleLbl="conFgAcc1" presStyleIdx="1" presStyleCnt="2" custScaleY="7312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2D69AAE-7CDA-4EFC-9831-DC4B54A8D8F7}" type="presOf" srcId="{F33D4908-E5F7-45C6-AE67-51E80784A17D}" destId="{FA391573-72F1-4A48-8123-010E3FEF7D6E}" srcOrd="0" destOrd="0" presId="urn:microsoft.com/office/officeart/2005/8/layout/list1"/>
    <dgm:cxn modelId="{FC16DA7D-C21F-487E-BA0C-0A5D5E198973}" type="presOf" srcId="{2FAA5BEC-7671-4751-91D6-B05F810952DE}" destId="{FA391573-72F1-4A48-8123-010E3FEF7D6E}" srcOrd="0" destOrd="2" presId="urn:microsoft.com/office/officeart/2005/8/layout/list1"/>
    <dgm:cxn modelId="{0CBB0A2A-CBCD-4F0B-9779-B25C6518069E}" type="presOf" srcId="{DCC4F693-9F92-48B0-A05A-6910F5D11267}" destId="{0258A8D8-C1EE-4FA7-95FC-30B4A90C0B91}" srcOrd="1" destOrd="0" presId="urn:microsoft.com/office/officeart/2005/8/layout/list1"/>
    <dgm:cxn modelId="{680A186B-3935-409C-A8B8-E9A6E0F2B2A7}" srcId="{DCC4F693-9F92-48B0-A05A-6910F5D11267}" destId="{3A81BB66-D452-42B8-AAE4-EFC6EC82759D}" srcOrd="1" destOrd="0" parTransId="{C2833DD2-4145-420D-BFEE-93B7836BCA0F}" sibTransId="{9A70CB58-2041-4432-9268-17AF98244E10}"/>
    <dgm:cxn modelId="{83BB4B50-E6E0-4770-8FEC-B6A38A7C7C7E}" srcId="{E9DE9282-6F9D-4D6F-B149-876AA7EDE4A3}" destId="{DCC4F693-9F92-48B0-A05A-6910F5D11267}" srcOrd="0" destOrd="0" parTransId="{4F0F22E8-5B91-407B-8062-853E10AA62C0}" sibTransId="{E617F063-E425-40B9-B622-EFE9058AAD28}"/>
    <dgm:cxn modelId="{AE4974AD-B4B6-4977-A568-5DEBA88DF73A}" srcId="{DCC4F693-9F92-48B0-A05A-6910F5D11267}" destId="{2FAA5BEC-7671-4751-91D6-B05F810952DE}" srcOrd="2" destOrd="0" parTransId="{8058616C-4EC3-49AD-A129-AE6409CE6BA3}" sibTransId="{9BE4822D-0C67-4C8D-A43F-999F5C93D0DA}"/>
    <dgm:cxn modelId="{03F4D08F-4EC7-4F10-899A-C00E88B1AF3C}" type="presOf" srcId="{4F2872C0-64D5-4A48-A2CE-0AF228462152}" destId="{FA391573-72F1-4A48-8123-010E3FEF7D6E}" srcOrd="0" destOrd="3" presId="urn:microsoft.com/office/officeart/2005/8/layout/list1"/>
    <dgm:cxn modelId="{AAD0CABD-4CE8-428A-BD32-679C3ED8D567}" type="presOf" srcId="{1968356D-C269-45D2-A579-0CA3C67EFC38}" destId="{4AC16CC7-2992-4DE7-B03E-3DFEB6EC1740}" srcOrd="0" destOrd="0" presId="urn:microsoft.com/office/officeart/2005/8/layout/list1"/>
    <dgm:cxn modelId="{27C73341-1C68-4CCB-BD62-8FC5DDEE07DA}" srcId="{DCC4F693-9F92-48B0-A05A-6910F5D11267}" destId="{F33D4908-E5F7-45C6-AE67-51E80784A17D}" srcOrd="0" destOrd="0" parTransId="{0FF9E9FF-3313-42A0-A488-0A943D4B1B72}" sibTransId="{B814EE1A-3A23-42B2-809E-97A9B9470E3F}"/>
    <dgm:cxn modelId="{6D916855-A38E-4B42-8EEC-2E130A7EADC9}" type="presOf" srcId="{DCC4F693-9F92-48B0-A05A-6910F5D11267}" destId="{F30FD5E0-93E9-429A-9446-3B3BFAED3520}" srcOrd="0" destOrd="0" presId="urn:microsoft.com/office/officeart/2005/8/layout/list1"/>
    <dgm:cxn modelId="{14EF3247-90C5-42F7-B216-64B90F80FF74}" type="presOf" srcId="{3A81BB66-D452-42B8-AAE4-EFC6EC82759D}" destId="{FA391573-72F1-4A48-8123-010E3FEF7D6E}" srcOrd="0" destOrd="1" presId="urn:microsoft.com/office/officeart/2005/8/layout/list1"/>
    <dgm:cxn modelId="{5FBA4C65-03A2-4F90-B344-5D1CE21AAF86}" type="presOf" srcId="{E9DE9282-6F9D-4D6F-B149-876AA7EDE4A3}" destId="{E3A03C1F-441F-4323-8128-AD7216559F2D}" srcOrd="0" destOrd="0" presId="urn:microsoft.com/office/officeart/2005/8/layout/list1"/>
    <dgm:cxn modelId="{EFB3E085-38E3-4543-951B-A69A9CE22457}" srcId="{E9DE9282-6F9D-4D6F-B149-876AA7EDE4A3}" destId="{A2809F79-391D-47DA-95A1-47F57D60E13F}" srcOrd="1" destOrd="0" parTransId="{11854D23-4A2A-4E22-9BD3-19C26E7EA00C}" sibTransId="{C88BBBD0-C0E4-4E7A-96BC-0D2800820AF1}"/>
    <dgm:cxn modelId="{695D32EC-80AA-4B42-BB1C-9F98418BEDFB}" srcId="{DCC4F693-9F92-48B0-A05A-6910F5D11267}" destId="{4F2872C0-64D5-4A48-A2CE-0AF228462152}" srcOrd="3" destOrd="0" parTransId="{D394223F-6AE8-476C-AF3C-AA72AD9D4FD8}" sibTransId="{5542BF10-F263-4BEC-B326-78F631D8B980}"/>
    <dgm:cxn modelId="{209596DA-8686-4BEA-A124-2ED7E29779C8}" type="presOf" srcId="{A2809F79-391D-47DA-95A1-47F57D60E13F}" destId="{0B29FB14-718A-49F6-BD0C-7052D7F3ABCF}" srcOrd="1" destOrd="0" presId="urn:microsoft.com/office/officeart/2005/8/layout/list1"/>
    <dgm:cxn modelId="{42EF4ED6-210D-4E44-ADFA-D060EBF9A8F7}" srcId="{A2809F79-391D-47DA-95A1-47F57D60E13F}" destId="{1968356D-C269-45D2-A579-0CA3C67EFC38}" srcOrd="0" destOrd="0" parTransId="{86346185-9CEA-4C07-BB47-CF59D5D79918}" sibTransId="{6AC21B5A-2AEA-4C8A-9055-75262B1F580A}"/>
    <dgm:cxn modelId="{8B051B26-A226-4C70-BF4C-7BBFA261E184}" type="presOf" srcId="{A2809F79-391D-47DA-95A1-47F57D60E13F}" destId="{B729FE8F-E718-4CE9-B07D-416517063DB8}" srcOrd="0" destOrd="0" presId="urn:microsoft.com/office/officeart/2005/8/layout/list1"/>
    <dgm:cxn modelId="{D2E625BB-831E-4BC2-89AA-19860B5521BF}" type="presParOf" srcId="{E3A03C1F-441F-4323-8128-AD7216559F2D}" destId="{12E58D52-07A1-4353-8DDD-9E02BF2A86ED}" srcOrd="0" destOrd="0" presId="urn:microsoft.com/office/officeart/2005/8/layout/list1"/>
    <dgm:cxn modelId="{D66D0D82-BE08-4311-B7D1-A68BD85B39EE}" type="presParOf" srcId="{12E58D52-07A1-4353-8DDD-9E02BF2A86ED}" destId="{F30FD5E0-93E9-429A-9446-3B3BFAED3520}" srcOrd="0" destOrd="0" presId="urn:microsoft.com/office/officeart/2005/8/layout/list1"/>
    <dgm:cxn modelId="{666A4C0D-1787-4A49-B4D2-938FEB6664C6}" type="presParOf" srcId="{12E58D52-07A1-4353-8DDD-9E02BF2A86ED}" destId="{0258A8D8-C1EE-4FA7-95FC-30B4A90C0B91}" srcOrd="1" destOrd="0" presId="urn:microsoft.com/office/officeart/2005/8/layout/list1"/>
    <dgm:cxn modelId="{3B3DAF2E-BDA1-41A8-A8DC-E1F33A1C6AEB}" type="presParOf" srcId="{E3A03C1F-441F-4323-8128-AD7216559F2D}" destId="{594DC026-0377-40B7-AFFC-5CAAF90AD3B2}" srcOrd="1" destOrd="0" presId="urn:microsoft.com/office/officeart/2005/8/layout/list1"/>
    <dgm:cxn modelId="{E26C8D45-AE20-4C2D-B24E-9AE1C88DB127}" type="presParOf" srcId="{E3A03C1F-441F-4323-8128-AD7216559F2D}" destId="{FA391573-72F1-4A48-8123-010E3FEF7D6E}" srcOrd="2" destOrd="0" presId="urn:microsoft.com/office/officeart/2005/8/layout/list1"/>
    <dgm:cxn modelId="{499B2F82-29D0-4C71-BC14-876B43E7AFA5}" type="presParOf" srcId="{E3A03C1F-441F-4323-8128-AD7216559F2D}" destId="{AD9A35EB-7F77-471E-8B1A-26A7D955E0CD}" srcOrd="3" destOrd="0" presId="urn:microsoft.com/office/officeart/2005/8/layout/list1"/>
    <dgm:cxn modelId="{C5C59BB2-6588-473C-8274-C272924FD200}" type="presParOf" srcId="{E3A03C1F-441F-4323-8128-AD7216559F2D}" destId="{5883E672-0B96-457F-A94F-6BD9B5ADA7FD}" srcOrd="4" destOrd="0" presId="urn:microsoft.com/office/officeart/2005/8/layout/list1"/>
    <dgm:cxn modelId="{F78FCEEB-B241-4C97-BB3B-0BD42F32DECD}" type="presParOf" srcId="{5883E672-0B96-457F-A94F-6BD9B5ADA7FD}" destId="{B729FE8F-E718-4CE9-B07D-416517063DB8}" srcOrd="0" destOrd="0" presId="urn:microsoft.com/office/officeart/2005/8/layout/list1"/>
    <dgm:cxn modelId="{80B84C52-3BD8-4555-8E19-E0D69A18CBA9}" type="presParOf" srcId="{5883E672-0B96-457F-A94F-6BD9B5ADA7FD}" destId="{0B29FB14-718A-49F6-BD0C-7052D7F3ABCF}" srcOrd="1" destOrd="0" presId="urn:microsoft.com/office/officeart/2005/8/layout/list1"/>
    <dgm:cxn modelId="{0C44909D-2B14-4F60-A2D4-701627BB012A}" type="presParOf" srcId="{E3A03C1F-441F-4323-8128-AD7216559F2D}" destId="{AF8406AD-02BD-415B-8D90-F090374EAD95}" srcOrd="5" destOrd="0" presId="urn:microsoft.com/office/officeart/2005/8/layout/list1"/>
    <dgm:cxn modelId="{043CF58E-EB41-4D3D-BD99-6C4E979E4F67}" type="presParOf" srcId="{E3A03C1F-441F-4323-8128-AD7216559F2D}" destId="{4AC16CC7-2992-4DE7-B03E-3DFEB6EC174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20CAC5-2A71-4375-ABEC-D45DEA9CB009}">
      <dsp:nvSpPr>
        <dsp:cNvPr id="0" name=""/>
        <dsp:cNvSpPr/>
      </dsp:nvSpPr>
      <dsp:spPr>
        <a:xfrm>
          <a:off x="363983" y="0"/>
          <a:ext cx="4984328" cy="4984328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E904A-4A41-4F5E-B1D3-EF7D43165CB5}">
      <dsp:nvSpPr>
        <dsp:cNvPr id="0" name=""/>
        <dsp:cNvSpPr/>
      </dsp:nvSpPr>
      <dsp:spPr>
        <a:xfrm>
          <a:off x="687965" y="323981"/>
          <a:ext cx="1993731" cy="1993731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ym typeface="Symbol"/>
            </a:rPr>
            <a:t></a:t>
          </a:r>
          <a:r>
            <a:rPr lang="es-ES" sz="2000" kern="1200" dirty="0" smtClean="0"/>
            <a:t> Índices de transparencia </a:t>
          </a:r>
          <a:r>
            <a:rPr lang="es-ES" sz="2000" kern="1200" dirty="0" smtClean="0">
              <a:sym typeface="Symbol"/>
            </a:rPr>
            <a:t></a:t>
          </a:r>
          <a:r>
            <a:rPr lang="es-ES" sz="2000" kern="1200" dirty="0" smtClean="0"/>
            <a:t> Índices de integridad</a:t>
          </a:r>
          <a:endParaRPr lang="es-ES" sz="2000" kern="1200" dirty="0"/>
        </a:p>
      </dsp:txBody>
      <dsp:txXfrm>
        <a:off x="687965" y="323981"/>
        <a:ext cx="1993731" cy="1993731"/>
      </dsp:txXfrm>
    </dsp:sp>
    <dsp:sp modelId="{7A76527F-3967-4A2D-A45B-112F30FBABBA}">
      <dsp:nvSpPr>
        <dsp:cNvPr id="0" name=""/>
        <dsp:cNvSpPr/>
      </dsp:nvSpPr>
      <dsp:spPr>
        <a:xfrm>
          <a:off x="3030599" y="323981"/>
          <a:ext cx="1993731" cy="1993731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ym typeface="Symbol"/>
            </a:rPr>
            <a:t></a:t>
          </a:r>
          <a:r>
            <a:rPr lang="es-ES" sz="2000" kern="1200" dirty="0" smtClean="0"/>
            <a:t> Registros de denuncias y controversias</a:t>
          </a:r>
        </a:p>
      </dsp:txBody>
      <dsp:txXfrm>
        <a:off x="3030599" y="323981"/>
        <a:ext cx="1993731" cy="1993731"/>
      </dsp:txXfrm>
    </dsp:sp>
    <dsp:sp modelId="{6C47A8F6-0B95-401E-AB56-9B33595D8FF3}">
      <dsp:nvSpPr>
        <dsp:cNvPr id="0" name=""/>
        <dsp:cNvSpPr/>
      </dsp:nvSpPr>
      <dsp:spPr>
        <a:xfrm>
          <a:off x="687965" y="2666615"/>
          <a:ext cx="1993731" cy="1993731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 </a:t>
          </a:r>
          <a:r>
            <a:rPr lang="es-ES" sz="2000" kern="1200" dirty="0" smtClean="0">
              <a:sym typeface="Symbol"/>
            </a:rPr>
            <a:t></a:t>
          </a:r>
          <a:r>
            <a:rPr lang="es-ES" sz="2000" kern="1200" dirty="0" smtClean="0"/>
            <a:t> Encuestas de reputación (empresas) y percepción (países)</a:t>
          </a:r>
          <a:endParaRPr lang="es-ES" sz="2000" kern="1200" dirty="0"/>
        </a:p>
      </dsp:txBody>
      <dsp:txXfrm>
        <a:off x="687965" y="2666615"/>
        <a:ext cx="1993731" cy="1993731"/>
      </dsp:txXfrm>
    </dsp:sp>
    <dsp:sp modelId="{718EFD62-A173-46B0-81B8-C7F80644B066}">
      <dsp:nvSpPr>
        <dsp:cNvPr id="0" name=""/>
        <dsp:cNvSpPr/>
      </dsp:nvSpPr>
      <dsp:spPr>
        <a:xfrm>
          <a:off x="3030599" y="2666615"/>
          <a:ext cx="1993731" cy="1993731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ym typeface="Symbol"/>
            </a:rPr>
            <a:t></a:t>
          </a:r>
          <a:r>
            <a:rPr lang="es-ES" sz="2000" kern="1200" dirty="0" smtClean="0"/>
            <a:t> Encuestas de reputación (empresas) y percepción (países)</a:t>
          </a:r>
          <a:endParaRPr lang="es-ES" sz="2000" kern="1200" dirty="0"/>
        </a:p>
      </dsp:txBody>
      <dsp:txXfrm>
        <a:off x="3030599" y="2666615"/>
        <a:ext cx="1993731" cy="19937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391573-72F1-4A48-8123-010E3FEF7D6E}">
      <dsp:nvSpPr>
        <dsp:cNvPr id="0" name=""/>
        <dsp:cNvSpPr/>
      </dsp:nvSpPr>
      <dsp:spPr>
        <a:xfrm>
          <a:off x="0" y="448048"/>
          <a:ext cx="6096000" cy="30083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624840" rIns="4731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i="0" u="none" kern="1200" dirty="0" smtClean="0"/>
            <a:t>World Bank Listing of Ineligible Firms &amp; Individuals</a:t>
          </a:r>
          <a:endParaRPr lang="es-ES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Cross </a:t>
          </a:r>
          <a:r>
            <a:rPr lang="es-ES" sz="1800" kern="1200" dirty="0" err="1" smtClean="0"/>
            <a:t>Debarment</a:t>
          </a:r>
          <a:r>
            <a:rPr lang="es-ES" sz="1800" kern="1200" dirty="0" smtClean="0"/>
            <a:t> (</a:t>
          </a:r>
          <a:r>
            <a:rPr lang="en-US" sz="1800" b="0" i="0" kern="1200" dirty="0" smtClean="0"/>
            <a:t>AFDB, ADB, EBRD, IADB; WB)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Directorio de proveedores y contratistas sancionados. </a:t>
          </a:r>
          <a:r>
            <a:rPr lang="es-ES" sz="1800" kern="1200" dirty="0" err="1" smtClean="0"/>
            <a:t>CompraNet</a:t>
          </a:r>
          <a:r>
            <a:rPr lang="es-ES" sz="1800" kern="1200" dirty="0" smtClean="0"/>
            <a:t>. México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0" u="none" kern="1200" dirty="0" smtClean="0"/>
            <a:t>Registro de empresas no idóneas y suspendidas – CEIS. </a:t>
          </a:r>
          <a:r>
            <a:rPr lang="pt-BR" sz="1800" b="0" u="none" kern="1200" dirty="0" smtClean="0"/>
            <a:t>Portal da transparência do Governo Federal. Brasil</a:t>
          </a:r>
          <a:endParaRPr lang="es-ES" sz="1800" b="0" u="none" kern="1200" dirty="0"/>
        </a:p>
      </dsp:txBody>
      <dsp:txXfrm>
        <a:off x="0" y="448048"/>
        <a:ext cx="6096000" cy="3008332"/>
      </dsp:txXfrm>
    </dsp:sp>
    <dsp:sp modelId="{0258A8D8-C1EE-4FA7-95FC-30B4A90C0B91}">
      <dsp:nvSpPr>
        <dsp:cNvPr id="0" name=""/>
        <dsp:cNvSpPr/>
      </dsp:nvSpPr>
      <dsp:spPr>
        <a:xfrm>
          <a:off x="304800" y="288026"/>
          <a:ext cx="4267200" cy="6323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Listas negras</a:t>
          </a:r>
          <a:endParaRPr lang="es-ES" sz="2000" kern="1200" dirty="0"/>
        </a:p>
      </dsp:txBody>
      <dsp:txXfrm>
        <a:off x="304800" y="288026"/>
        <a:ext cx="4267200" cy="632342"/>
      </dsp:txXfrm>
    </dsp:sp>
    <dsp:sp modelId="{4AC16CC7-2992-4DE7-B03E-3DFEB6EC1740}">
      <dsp:nvSpPr>
        <dsp:cNvPr id="0" name=""/>
        <dsp:cNvSpPr/>
      </dsp:nvSpPr>
      <dsp:spPr>
        <a:xfrm>
          <a:off x="0" y="3444208"/>
          <a:ext cx="6096000" cy="17689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624840" rIns="4731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b="0" i="0" kern="1200" dirty="0" smtClean="0"/>
            <a:t>Cadastro Nacional de Empresas Comprometidas com a Ética e a Integridade - Cadastro Empresa Pró-Ética. </a:t>
          </a:r>
          <a:r>
            <a:rPr lang="pt-BR" sz="1800" b="0" i="0" kern="1200" dirty="0" err="1" smtClean="0"/>
            <a:t>Controladoria-Geral</a:t>
          </a:r>
          <a:r>
            <a:rPr lang="pt-BR" sz="1800" b="0" i="0" kern="1200" dirty="0" smtClean="0"/>
            <a:t> da União e do Instituto </a:t>
          </a:r>
          <a:r>
            <a:rPr lang="pt-BR" sz="1800" b="0" i="0" kern="1200" dirty="0" err="1" smtClean="0"/>
            <a:t>Ethos</a:t>
          </a:r>
          <a:r>
            <a:rPr lang="pt-BR" sz="1800" b="0" i="0" kern="1200" dirty="0" smtClean="0"/>
            <a:t>. Brasil</a:t>
          </a:r>
          <a:endParaRPr lang="es-ES" sz="1800" kern="1200" dirty="0"/>
        </a:p>
      </dsp:txBody>
      <dsp:txXfrm>
        <a:off x="0" y="3444208"/>
        <a:ext cx="6096000" cy="1768991"/>
      </dsp:txXfrm>
    </dsp:sp>
    <dsp:sp modelId="{0B29FB14-718A-49F6-BD0C-7052D7F3ABCF}">
      <dsp:nvSpPr>
        <dsp:cNvPr id="0" name=""/>
        <dsp:cNvSpPr/>
      </dsp:nvSpPr>
      <dsp:spPr>
        <a:xfrm>
          <a:off x="304800" y="3373567"/>
          <a:ext cx="4267200" cy="5868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Listas pro-ética</a:t>
          </a:r>
          <a:endParaRPr lang="es-ES" sz="2000" kern="1200" dirty="0"/>
        </a:p>
      </dsp:txBody>
      <dsp:txXfrm>
        <a:off x="304800" y="3373567"/>
        <a:ext cx="4267200" cy="586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941FB0A4-2D2C-49B0-AB25-15E2C2CCF784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0AD519EF-DE09-4E4D-A2F6-6EE5D14F9D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D519EF-DE09-4E4D-A2F6-6EE5D14F9DEB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D519EF-DE09-4E4D-A2F6-6EE5D14F9DEB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D519EF-DE09-4E4D-A2F6-6EE5D14F9DEB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D519EF-DE09-4E4D-A2F6-6EE5D14F9DEB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75379-C9D4-4CFD-8FF6-29B0BFE911B1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58E84-9357-4963-848C-332A44EF82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390D6-E65C-48BB-A7AB-F8E86790AA12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5F35A-A929-4D00-8FE5-CCE40F050E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9AD11-3272-4CCD-9623-52DF0221FCB0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85F7-521D-46A7-AFAA-CDD23B2FCC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ecodes_prentacion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3375"/>
            <a:ext cx="22764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87824" y="274638"/>
            <a:ext cx="5698976" cy="63408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B3071B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ED8B0-B65C-40F0-A6C5-8334D039A718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D08D7-5F15-4797-B484-F84A2F9B95C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51B7F-8D7C-4F11-91DC-177543DAA15B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92807-E760-43BF-8F43-5641C1E3FC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F0D29-C36A-424C-802A-48DFE370ADE8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91C03-A4BE-4A38-8478-C643E268C5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5FE42-8213-4730-89F1-85F57A61DED4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8789B-6CB0-43E5-BBF5-9CEF1DA8D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D4BC5-CB6F-461B-B003-DB904911C6DF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0B42B-333F-4708-8510-E32E8AACAE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C53E-BE87-4680-A2AF-AA051B7E6BA3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461FC-B969-4691-BF21-51E7BA91CA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6DCCB-CAD9-4A74-A608-58A4A75FD5A8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2D83D-7E6F-46E7-B971-E10D91E141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15946-14EA-4F9F-99E2-621766DCE1B6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78958-F98A-4105-A9E4-A3EB2C2C62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F18289-F1A2-4B5F-8715-98012B98BD26}" type="datetimeFigureOut">
              <a:rPr lang="es-ES"/>
              <a:pPr>
                <a:defRPr/>
              </a:pPr>
              <a:t>19/05/2014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94AFA6-3049-4865-B18C-BDA4993A24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80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cid:image006.png@01CE6C09.EE7EB5B0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://www.ecodes.org/responsabilidad-social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ecodes.org/" TargetMode="External"/><Relationship Id="rId5" Type="http://schemas.openxmlformats.org/officeDocument/2006/relationships/image" Target="../media/image4.jpeg"/><Relationship Id="rId4" Type="http://schemas.openxmlformats.org/officeDocument/2006/relationships/image" Target="cid:image006.png@01CE6C09.EE7EB5B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4 Imagen" descr="ecodes_prentacion_grand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484784"/>
            <a:ext cx="2375647" cy="65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683568" y="2492896"/>
            <a:ext cx="8042275" cy="4095609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rgbClr val="B3071B"/>
                </a:solidFill>
              </a:rPr>
              <a:t>Programas y políticas de integridad en el ámbito privado. Buenas prácticas en América Latina y la Unión Europea</a:t>
            </a:r>
            <a:endParaRPr lang="en-GB" b="1" kern="0" dirty="0">
              <a:solidFill>
                <a:srgbClr val="808080"/>
              </a:solidFill>
              <a:cs typeface="Lucida Sans Unicode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kern="0" dirty="0">
              <a:solidFill>
                <a:srgbClr val="808080"/>
              </a:solidFill>
              <a:cs typeface="Lucida Sans Unicode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kern="0" dirty="0">
              <a:solidFill>
                <a:srgbClr val="808080"/>
              </a:solidFill>
              <a:cs typeface="Lucida Sans Unicode" pitchFamily="34" charset="0"/>
            </a:endParaRPr>
          </a:p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 err="1" smtClean="0">
                <a:solidFill>
                  <a:srgbClr val="808080"/>
                </a:solidFill>
                <a:cs typeface="Lucida Sans Unicode" pitchFamily="34" charset="0"/>
              </a:rPr>
              <a:t>Foro</a:t>
            </a:r>
            <a:r>
              <a:rPr lang="en-GB" b="1" kern="0" dirty="0" smtClean="0">
                <a:solidFill>
                  <a:srgbClr val="808080"/>
                </a:solidFill>
                <a:cs typeface="Lucida Sans Unicode" pitchFamily="34" charset="0"/>
              </a:rPr>
              <a:t> </a:t>
            </a:r>
            <a:r>
              <a:rPr lang="es-ES" b="1" kern="0" dirty="0" smtClean="0">
                <a:solidFill>
                  <a:srgbClr val="808080"/>
                </a:solidFill>
                <a:cs typeface="Lucida Sans Unicode" pitchFamily="34" charset="0"/>
              </a:rPr>
              <a:t>sobre buenas prácticas en la lucha contra la corrupción en </a:t>
            </a:r>
          </a:p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kern="0" dirty="0" smtClean="0">
                <a:solidFill>
                  <a:srgbClr val="808080"/>
                </a:solidFill>
                <a:cs typeface="Lucida Sans Unicode" pitchFamily="34" charset="0"/>
              </a:rPr>
              <a:t>América Latina y la Unión Europea </a:t>
            </a:r>
          </a:p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b="1" kern="0" dirty="0" smtClean="0">
              <a:solidFill>
                <a:srgbClr val="808080"/>
              </a:solidFill>
              <a:cs typeface="Lucida Sans Unicode" pitchFamily="34" charset="0"/>
            </a:endParaRPr>
          </a:p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b="1" kern="0" dirty="0">
              <a:solidFill>
                <a:srgbClr val="808080"/>
              </a:solidFill>
              <a:cs typeface="Lucida Sans Unicode" pitchFamily="34" charset="0"/>
            </a:endParaRPr>
          </a:p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 err="1" smtClean="0">
                <a:solidFill>
                  <a:srgbClr val="808080"/>
                </a:solidFill>
                <a:cs typeface="Lucida Sans Unicode" pitchFamily="34" charset="0"/>
              </a:rPr>
              <a:t>Víctor</a:t>
            </a:r>
            <a:r>
              <a:rPr lang="en-GB" b="1" kern="0" dirty="0" smtClean="0">
                <a:solidFill>
                  <a:srgbClr val="808080"/>
                </a:solidFill>
                <a:cs typeface="Lucida Sans Unicode" pitchFamily="34" charset="0"/>
              </a:rPr>
              <a:t> </a:t>
            </a:r>
            <a:r>
              <a:rPr lang="en-GB" b="1" kern="0" dirty="0" err="1" smtClean="0">
                <a:solidFill>
                  <a:srgbClr val="808080"/>
                </a:solidFill>
                <a:cs typeface="Lucida Sans Unicode" pitchFamily="34" charset="0"/>
              </a:rPr>
              <a:t>Viñuales</a:t>
            </a:r>
            <a:r>
              <a:rPr lang="en-GB" b="1" kern="0" dirty="0" smtClean="0">
                <a:solidFill>
                  <a:srgbClr val="808080"/>
                </a:solidFill>
                <a:cs typeface="Lucida Sans Unicode" pitchFamily="34" charset="0"/>
              </a:rPr>
              <a:t> Edo</a:t>
            </a:r>
          </a:p>
          <a:p>
            <a:pPr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kern="0" dirty="0" smtClean="0">
                <a:solidFill>
                  <a:srgbClr val="808080"/>
                </a:solidFill>
                <a:cs typeface="Lucida Sans Unicode" pitchFamily="34" charset="0"/>
              </a:rPr>
              <a:t>Madrid, 19 de mayo de 2014</a:t>
            </a:r>
          </a:p>
        </p:txBody>
      </p:sp>
      <p:pic>
        <p:nvPicPr>
          <p:cNvPr id="6" name="5 Imagen" descr="cid:image006.png@01CE6C09.EE7EB5B0"/>
          <p:cNvPicPr/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5220072" y="332656"/>
            <a:ext cx="223224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 descr="http://www.inycio.es/wp-content/uploads/2013/01/logo-CEPC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379512"/>
            <a:ext cx="3732549" cy="601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3589872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EDP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Renovaveis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Espirito Santo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Comercial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Portugés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The Royal Bank of Scotland Group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London Stock Exchange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Lloyds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Banking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Group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Legal &amp; General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Group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HSBC Holdings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Henderson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Group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Brewin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Dolphin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Holdings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Barclays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Reino Unido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Nordea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Suecia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rgbClr val="B3071B"/>
              </a:solidFill>
              <a:effectLst/>
              <a:uLnTx/>
              <a:uFillTx/>
              <a:latin typeface="+mj-lt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142921"/>
            <a:ext cx="6552728" cy="5598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1 Título"/>
          <p:cNvSpPr>
            <a:spLocks noGrp="1"/>
          </p:cNvSpPr>
          <p:nvPr>
            <p:ph type="title" idx="4294967295"/>
          </p:nvPr>
        </p:nvSpPr>
        <p:spPr>
          <a:xfrm>
            <a:off x="3131840" y="123110"/>
            <a:ext cx="5832648" cy="830997"/>
          </a:xfrm>
        </p:spPr>
        <p:txBody>
          <a:bodyPr wrap="square">
            <a:spAutoFit/>
          </a:bodyPr>
          <a:lstStyle/>
          <a:p>
            <a:pPr algn="r" eaLnBrk="1" hangingPunct="1"/>
            <a:r>
              <a:rPr lang="es-ES" sz="2400" dirty="0" smtClean="0">
                <a:solidFill>
                  <a:srgbClr val="B3071B"/>
                </a:solidFill>
                <a:cs typeface="Arial" charset="0"/>
              </a:rPr>
              <a:t>Acuerdos autorregulación</a:t>
            </a:r>
            <a:br>
              <a:rPr lang="es-ES" sz="2400" dirty="0" smtClean="0">
                <a:solidFill>
                  <a:srgbClr val="B3071B"/>
                </a:solidFill>
                <a:cs typeface="Arial" charset="0"/>
              </a:rPr>
            </a:br>
            <a:r>
              <a:rPr lang="es-ES" sz="2400" dirty="0" smtClean="0">
                <a:solidFill>
                  <a:srgbClr val="B3071B"/>
                </a:solidFill>
                <a:cs typeface="Arial" charset="0"/>
              </a:rPr>
              <a:t>y acciones colectivas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/>
          </p:cNvSpPr>
          <p:nvPr>
            <p:ph type="title" idx="4294967295"/>
          </p:nvPr>
        </p:nvSpPr>
        <p:spPr>
          <a:xfrm>
            <a:off x="2987675" y="298956"/>
            <a:ext cx="5699125" cy="584775"/>
          </a:xfrm>
        </p:spPr>
        <p:txBody>
          <a:bodyPr>
            <a:spAutoFit/>
          </a:bodyPr>
          <a:lstStyle/>
          <a:p>
            <a:pPr algn="r" eaLnBrk="1" hangingPunct="1"/>
            <a:r>
              <a:rPr lang="es-ES" sz="3200" dirty="0" smtClean="0">
                <a:solidFill>
                  <a:srgbClr val="B3071B"/>
                </a:solidFill>
                <a:cs typeface="Arial" charset="0"/>
              </a:rPr>
              <a:t>La medición de la integridad</a:t>
            </a:r>
          </a:p>
        </p:txBody>
      </p:sp>
      <p:graphicFrame>
        <p:nvGraphicFramePr>
          <p:cNvPr id="11" name="10 Diagrama"/>
          <p:cNvGraphicFramePr/>
          <p:nvPr/>
        </p:nvGraphicFramePr>
        <p:xfrm>
          <a:off x="1740024" y="1397000"/>
          <a:ext cx="5712296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13 Rectángulo"/>
          <p:cNvSpPr/>
          <p:nvPr/>
        </p:nvSpPr>
        <p:spPr>
          <a:xfrm>
            <a:off x="3816424" y="1032352"/>
            <a:ext cx="1619672" cy="4524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100" kern="1200" dirty="0" smtClean="0">
                <a:solidFill>
                  <a:schemeClr val="tx1"/>
                </a:solidFill>
              </a:rPr>
              <a:t>Objetividad</a:t>
            </a:r>
            <a:endParaRPr lang="es-ES" sz="2100" kern="12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53041" y="6309320"/>
            <a:ext cx="1511047" cy="4524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100" kern="1200" dirty="0" smtClean="0">
                <a:solidFill>
                  <a:schemeClr val="tx1"/>
                </a:solidFill>
              </a:rPr>
              <a:t>Opinión</a:t>
            </a:r>
            <a:endParaRPr lang="es-ES" sz="2100" kern="1200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804248" y="3645024"/>
            <a:ext cx="1799079" cy="4524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100" kern="1200" dirty="0" smtClean="0">
                <a:solidFill>
                  <a:schemeClr val="tx1"/>
                </a:solidFill>
              </a:rPr>
              <a:t>Reacción</a:t>
            </a:r>
            <a:endParaRPr lang="es-ES" sz="2100" kern="1200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68665" y="3645024"/>
            <a:ext cx="1799079" cy="4524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0010" tIns="80010" rIns="80010" bIns="80010" numCol="1" spcCol="1270" anchor="ctr" anchorCtr="0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100" kern="1200" dirty="0" smtClean="0">
                <a:solidFill>
                  <a:schemeClr val="tx1"/>
                </a:solidFill>
              </a:rPr>
              <a:t>Prevención</a:t>
            </a:r>
            <a:endParaRPr lang="es-ES" sz="2100" kern="1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 idx="4294967295"/>
          </p:nvPr>
        </p:nvSpPr>
        <p:spPr>
          <a:xfrm>
            <a:off x="3131840" y="109081"/>
            <a:ext cx="5832648" cy="954107"/>
          </a:xfrm>
        </p:spPr>
        <p:txBody>
          <a:bodyPr wrap="square">
            <a:spAutoFit/>
          </a:bodyPr>
          <a:lstStyle/>
          <a:p>
            <a:pPr algn="r" eaLnBrk="1" hangingPunct="1"/>
            <a:r>
              <a:rPr lang="es-ES" sz="2800" dirty="0" smtClean="0">
                <a:solidFill>
                  <a:srgbClr val="B3071B"/>
                </a:solidFill>
                <a:cs typeface="Arial" charset="0"/>
              </a:rPr>
              <a:t>Aplicaciones y buenas prácticas en mediciones objetivas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196752"/>
          <a:ext cx="609600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 idx="4294967295"/>
          </p:nvPr>
        </p:nvSpPr>
        <p:spPr>
          <a:xfrm>
            <a:off x="3563938" y="274638"/>
            <a:ext cx="5122862" cy="633412"/>
          </a:xfrm>
        </p:spPr>
        <p:txBody>
          <a:bodyPr/>
          <a:lstStyle/>
          <a:p>
            <a:pPr algn="r" eaLnBrk="1" hangingPunct="1"/>
            <a:r>
              <a:rPr lang="es-ES" sz="2400" dirty="0" smtClean="0">
                <a:solidFill>
                  <a:srgbClr val="B3071B"/>
                </a:solidFill>
                <a:cs typeface="Arial" charset="0"/>
              </a:rPr>
              <a:t>Todos - Todas las vías</a:t>
            </a:r>
          </a:p>
        </p:txBody>
      </p:sp>
      <p:pic>
        <p:nvPicPr>
          <p:cNvPr id="5" name="4 Imagen" descr="la 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1772816"/>
            <a:ext cx="5981692" cy="3974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Subtítulo"/>
          <p:cNvSpPr>
            <a:spLocks noGrp="1"/>
          </p:cNvSpPr>
          <p:nvPr>
            <p:ph type="subTitle" idx="1"/>
          </p:nvPr>
        </p:nvSpPr>
        <p:spPr>
          <a:xfrm>
            <a:off x="1258888" y="4097338"/>
            <a:ext cx="6400800" cy="627062"/>
          </a:xfrm>
        </p:spPr>
        <p:txBody>
          <a:bodyPr/>
          <a:lstStyle/>
          <a:p>
            <a:pPr eaLnBrk="1" hangingPunct="1"/>
            <a:r>
              <a:rPr lang="es-ES" sz="2400" b="1" dirty="0" smtClean="0">
                <a:solidFill>
                  <a:srgbClr val="898989"/>
                </a:solidFill>
              </a:rPr>
              <a:t>Muchas gracias</a:t>
            </a:r>
          </a:p>
        </p:txBody>
      </p:sp>
      <p:pic>
        <p:nvPicPr>
          <p:cNvPr id="25603" name="4 Imagen" descr="ecodes_prentacion_gran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292350"/>
            <a:ext cx="381635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id:image006.png@01CE6C09.EE7EB5B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5220072" y="332656"/>
            <a:ext cx="223224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www.inycio.es/wp-content/uploads/2013/01/logo-CEP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379512"/>
            <a:ext cx="3732549" cy="60121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23850" y="4869520"/>
            <a:ext cx="3311525" cy="191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dirty="0" err="1">
                <a:solidFill>
                  <a:schemeClr val="bg1">
                    <a:lumMod val="50000"/>
                  </a:schemeClr>
                </a:solidFill>
              </a:rPr>
              <a:t>Victor</a:t>
            </a: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1">
                    <a:lumMod val="50000"/>
                  </a:schemeClr>
                </a:solidFill>
              </a:rPr>
              <a:t>Viñuales</a:t>
            </a:r>
            <a:endParaRPr lang="es-E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Director Ejecutivo</a:t>
            </a: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Tel. (34) 976 298282</a:t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victor.vinuales@ecodes.org </a:t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ES" dirty="0">
                <a:solidFill>
                  <a:schemeClr val="bg1">
                    <a:lumMod val="50000"/>
                  </a:schemeClr>
                </a:solidFill>
                <a:hlinkClick r:id="rId6"/>
              </a:rPr>
              <a:t>www.ecodes.org</a:t>
            </a:r>
            <a:endParaRPr lang="es-E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endParaRPr lang="es-E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64088" y="4869520"/>
            <a:ext cx="3600400" cy="191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Aurelio García</a:t>
            </a:r>
          </a:p>
          <a:p>
            <a:pPr>
              <a:defRPr/>
            </a:pP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Director de Análisis de Sostenibilidad</a:t>
            </a: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Tel. (34) 976 298282</a:t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aurelio.garcia@ecodes.org </a:t>
            </a: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s-E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ES" sz="1200" dirty="0" smtClean="0">
                <a:solidFill>
                  <a:schemeClr val="bg1">
                    <a:lumMod val="50000"/>
                  </a:schemeClr>
                </a:solidFill>
                <a:hlinkClick r:id="rId7"/>
              </a:rPr>
              <a:t>http://www.ecodes.org/responsabilidad-social/</a:t>
            </a:r>
            <a:endParaRPr lang="es-ES" sz="1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s-ES" dirty="0">
                <a:solidFill>
                  <a:schemeClr val="bg1">
                    <a:lumMod val="50000"/>
                  </a:schemeClr>
                </a:solidFill>
              </a:rPr>
            </a:br>
            <a:endParaRPr lang="es-E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5246736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KBC Groupe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Bélgica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Vale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Petrobras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Oi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Itau Unibanco Holdings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Bradesco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Weg SA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Ultrapar Participacoes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TIM Participacoes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Telefónica 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Souza Cruz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Sabesp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Natura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Cosméticos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JBS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Grupo Pao de Acucar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Grupo Aval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Gerdau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Companhia Siderurgica Nacional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4694448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Sociedad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Química 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y Minera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Latam Airlines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Falabella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Enersis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Endesa 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Empresas COPEC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Empresas CMPC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E.CL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Cencosud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Santander 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de 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Chile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Grupo de Inversiones Suramericana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Colombia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Grupo Argos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Colombia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Ecopetrol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Colombia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Bancolombia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Colombia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Almacenes Éxito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Colombia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2209152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The Bank of New York Mellon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EEUU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State Street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EEUU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Morgan Stanley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EEUU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Invesco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EEUU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BlackRock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EEUU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American International Group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EEUU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Orascom Construction Industries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Egipto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5522880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Zardoya Otis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Viscofan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Telefónica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Técnicas 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Reunidas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Sacyr Vallehermoso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Repsol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Red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Eléctrica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Obrascon Huarte Lain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Mediaset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España 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Comunicación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Mapfre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Jazztel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International Consolidated Airlines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Indra Sistemas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Inditex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Grupo Iberdrola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Grifols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Gas Natural Fenosa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Gamesa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Corporación Tecnológica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Fomento de Construcciones y Contratas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46480"/>
          <a:ext cx="6984776" cy="5522880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Ferrovial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ENDESA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Enagás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Ebro Foods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DIA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Corporación 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Financiera Alba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CaixaBank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Bolsas y Mercados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Españoles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BBVA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Bankinter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Bankia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Santander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Sabadell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Banco Popular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Español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Amadeus IT Holdings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ACS Actividades de </a:t>
                      </a: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Construcción 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y Servicios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Acerinox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Acciona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ABERTIS Infraestructuras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España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5246736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Vivendi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Veolia Environnement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Valeo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Atos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Unibail-Rodamco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Television Francaise 1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Suez Environnement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Sodexo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Societe Generale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SEB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Renault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Publicis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Peugeot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NATIXIS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Michelin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Klepierre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JC Decaux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5246736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Iliad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Icade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Havas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Groupe Lagardere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Gecina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GDF Suez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Fonciere Des Regions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Eutelsat Communications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Dassault Systemes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Credit Agricole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Capgemini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BNP Paribas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Bic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Air France-KLM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Accor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Francia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Bank of Ireland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Irlanda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Pirelli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Italia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Intesa - SanPaolo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Italia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187624" y="1196752"/>
          <a:ext cx="6984776" cy="5246736"/>
        </p:xfrm>
        <a:graphic>
          <a:graphicData uri="http://schemas.openxmlformats.org/drawingml/2006/table">
            <a:tbl>
              <a:tblPr/>
              <a:tblGrid>
                <a:gridCol w="5409265"/>
                <a:gridCol w="1575511"/>
              </a:tblGrid>
              <a:tr h="31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COMPAÑÍA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PAÍS</a:t>
                      </a:r>
                    </a:p>
                  </a:txBody>
                  <a:tcPr marL="1824" marR="1824" marT="18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Orix Corp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Japón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Maroc Telecom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Marruecos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Attijariwafa Bank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Marruecos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Gjensidige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Forsikring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Noruega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Aegon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Países Bajos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Southern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Copper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(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Peru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)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Perú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Minas Buenaventura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Perú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Credicorp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Perú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Powszechny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Zaklad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Ubezpieczen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Polonia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Polskie Gornictwo Naftowe i Gazownictwo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Polonia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Polska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Grupa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Energetyczna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Polonia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PKO Bank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Polski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Polonia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KGHM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Polska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Polonia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Bank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Pekao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Polonia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 Telecom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Jeronimo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Martins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Galp Energia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Energias</a:t>
                      </a:r>
                      <a:r>
                        <a:rPr lang="es-E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de 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Portugal</a:t>
                      </a:r>
                    </a:p>
                  </a:txBody>
                  <a:tcPr marL="1824" marR="1824" marT="18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"/>
          <p:cNvSpPr txBox="1">
            <a:spLocks/>
          </p:cNvSpPr>
          <p:nvPr/>
        </p:nvSpPr>
        <p:spPr bwMode="auto">
          <a:xfrm>
            <a:off x="2987675" y="468641"/>
            <a:ext cx="569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smtClean="0">
                <a:ln>
                  <a:noFill/>
                </a:ln>
                <a:solidFill>
                  <a:srgbClr val="B3071B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Listado empresas analizadas 2013</a:t>
            </a: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rgbClr val="B3071B"/>
              </a:solidFill>
              <a:effectLst/>
              <a:uLnTx/>
              <a:uFillTx/>
              <a:latin typeface="+mj-lt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TYPE" val="BODY"/>
</p:tagLst>
</file>

<file path=ppt/theme/theme1.xml><?xml version="1.0" encoding="utf-8"?>
<a:theme xmlns:a="http://schemas.openxmlformats.org/drawingml/2006/main" name="eco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ecodes</Template>
  <TotalTime>3633</TotalTime>
  <Words>703</Words>
  <Application>Microsoft Office PowerPoint</Application>
  <PresentationFormat>Presentación en pantalla (4:3)</PresentationFormat>
  <Paragraphs>356</Paragraphs>
  <Slides>15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ecodes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Acuerdos autorregulación y acciones colectivas</vt:lpstr>
      <vt:lpstr>La medición de la integridad</vt:lpstr>
      <vt:lpstr>Aplicaciones y buenas prácticas en mediciones objetivas</vt:lpstr>
      <vt:lpstr>Todos - Todas las vías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CARTIGOT</dc:creator>
  <cp:lastModifiedBy>ana.mastral</cp:lastModifiedBy>
  <cp:revision>302</cp:revision>
  <dcterms:created xsi:type="dcterms:W3CDTF">2012-03-14T10:42:57Z</dcterms:created>
  <dcterms:modified xsi:type="dcterms:W3CDTF">2014-05-19T11:06:54Z</dcterms:modified>
</cp:coreProperties>
</file>