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7745" r:id="rId5"/>
    <p:sldMasterId id="2147487749" r:id="rId6"/>
  </p:sldMasterIdLst>
  <p:notesMasterIdLst>
    <p:notesMasterId r:id="rId31"/>
  </p:notesMasterIdLst>
  <p:handoutMasterIdLst>
    <p:handoutMasterId r:id="rId32"/>
  </p:handoutMasterIdLst>
  <p:sldIdLst>
    <p:sldId id="826" r:id="rId7"/>
    <p:sldId id="1142" r:id="rId8"/>
    <p:sldId id="1150" r:id="rId9"/>
    <p:sldId id="1149" r:id="rId10"/>
    <p:sldId id="1089" r:id="rId11"/>
    <p:sldId id="1120" r:id="rId12"/>
    <p:sldId id="1121" r:id="rId13"/>
    <p:sldId id="1129" r:id="rId14"/>
    <p:sldId id="1166" r:id="rId15"/>
    <p:sldId id="1164" r:id="rId16"/>
    <p:sldId id="1167" r:id="rId17"/>
    <p:sldId id="1158" r:id="rId18"/>
    <p:sldId id="1159" r:id="rId19"/>
    <p:sldId id="1160" r:id="rId20"/>
    <p:sldId id="1161" r:id="rId21"/>
    <p:sldId id="1168" r:id="rId22"/>
    <p:sldId id="1169" r:id="rId23"/>
    <p:sldId id="1170" r:id="rId24"/>
    <p:sldId id="1171" r:id="rId25"/>
    <p:sldId id="1172" r:id="rId26"/>
    <p:sldId id="1173" r:id="rId27"/>
    <p:sldId id="1162" r:id="rId28"/>
    <p:sldId id="1163" r:id="rId29"/>
    <p:sldId id="1165" r:id="rId30"/>
  </p:sldIdLst>
  <p:sldSz cx="9906000" cy="6858000" type="A4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INONES Rosaura" initials="QR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BC"/>
    <a:srgbClr val="336699"/>
    <a:srgbClr val="FFFFFF"/>
    <a:srgbClr val="D41A1A"/>
    <a:srgbClr val="FF4F4F"/>
    <a:srgbClr val="EAF5F6"/>
    <a:srgbClr val="8AC6CD"/>
    <a:srgbClr val="3C214B"/>
    <a:srgbClr val="116075"/>
    <a:srgbClr val="116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636" autoAdjust="0"/>
    <p:restoredTop sz="91889" autoAdjust="0"/>
  </p:normalViewPr>
  <p:slideViewPr>
    <p:cSldViewPr>
      <p:cViewPr>
        <p:scale>
          <a:sx n="75" d="100"/>
          <a:sy n="75" d="100"/>
        </p:scale>
        <p:origin x="-76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258" y="10074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notesViewPr>
    <p:cSldViewPr>
      <p:cViewPr varScale="1">
        <p:scale>
          <a:sx n="82" d="100"/>
          <a:sy n="82" d="100"/>
        </p:scale>
        <p:origin x="-3954" y="-72"/>
      </p:cViewPr>
      <p:guideLst>
        <p:guide orient="horz" pos="3133"/>
        <p:guide pos="214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9-29T19:06:14.752" idx="1">
    <p:pos x="5224" y="3536"/>
    <p:text>Se puede sustituir por Presión Fiscal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96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985" y="1"/>
            <a:ext cx="2949628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B528ACB-7195-4246-9ACF-566B9D03BC3C}" type="datetime2">
              <a:rPr lang="fr-FR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6578"/>
            <a:ext cx="2949629" cy="49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985" y="9446578"/>
            <a:ext cx="2949628" cy="49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7E8B616-708B-4EE2-A2F1-0F933B446F15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456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96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985" y="1"/>
            <a:ext cx="2949628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1D14A4FE-7B54-4867-8634-1626055FE782}" type="datetime2">
              <a:rPr lang="fr-FR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6125"/>
            <a:ext cx="5386387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947" y="4722494"/>
            <a:ext cx="4989723" cy="4476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6578"/>
            <a:ext cx="2949629" cy="49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985" y="9446578"/>
            <a:ext cx="2949628" cy="497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11" tIns="46206" rIns="92411" bIns="4620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21E0745-08DD-48F7-A690-3BDEF639589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199078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21</a:t>
            </a:fld>
            <a:endParaRPr lang="fr-F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22</a:t>
            </a:fld>
            <a:endParaRPr lang="fr-F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A1B2AE5-354B-4ACF-BBC5-F16FCA98B23D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E85831-A655-47B7-A92F-A951C31D8C7A}" type="slidenum">
              <a:rPr lang="fr-FR" smtClean="0"/>
              <a:pPr>
                <a:defRPr/>
              </a:pPr>
              <a:t>23</a:t>
            </a:fld>
            <a:endParaRPr lang="fr-F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mtClean="0"/>
              <a:t> </a:t>
            </a:r>
            <a:endParaRPr lang="es-E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14A4FE-7B54-4867-8634-1626055FE782}" type="datetime2">
              <a:rPr lang="fr-FR" smtClean="0"/>
              <a:pPr>
                <a:defRPr/>
              </a:pPr>
              <a:t>mardi 30 septembre 2014</a:t>
            </a:fld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1E0745-08DD-48F7-A690-3BDEF6395898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000" y="468000"/>
            <a:ext cx="8915400" cy="53210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1127976" y="2071678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1738289" y="2071678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1127976" y="2643182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1738290" y="2643182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1127976" y="3214686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1738290" y="3214686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1127976" y="3786190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 b="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1738290" y="3786190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marL="358775" marR="0" indent="-358775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18"/>
          </p:nvPr>
        </p:nvSpPr>
        <p:spPr>
          <a:xfrm>
            <a:off x="1127976" y="4357694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ext Placeholder 21"/>
          <p:cNvSpPr>
            <a:spLocks noGrp="1"/>
          </p:cNvSpPr>
          <p:nvPr>
            <p:ph type="body" sz="quarter" idx="19"/>
          </p:nvPr>
        </p:nvSpPr>
        <p:spPr>
          <a:xfrm>
            <a:off x="1738290" y="4357694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80000" cy="72547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000" y="1573200"/>
            <a:ext cx="8915400" cy="3768733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latin typeface="Arial" pitchFamily="34" charset="0"/>
                <a:cs typeface="Arial" pitchFamily="34" charset="0"/>
              </a:defRPr>
            </a:lvl1pPr>
            <a:lvl2pPr>
              <a:buNone/>
              <a:defRPr sz="1800">
                <a:latin typeface="Arial Narrow" pitchFamily="34" charset="0"/>
              </a:defRPr>
            </a:lvl2pPr>
            <a:lvl3pPr>
              <a:buNone/>
              <a:defRPr sz="1800">
                <a:latin typeface="Arial Narrow" pitchFamily="34" charset="0"/>
              </a:defRPr>
            </a:lvl3pPr>
            <a:lvl4pPr>
              <a:buNone/>
              <a:defRPr sz="1800">
                <a:latin typeface="Arial Narrow" pitchFamily="34" charset="0"/>
              </a:defRPr>
            </a:lvl4pPr>
            <a:lvl5pPr marL="1973263" indent="-85725">
              <a:buNone/>
              <a:defRPr sz="1800">
                <a:latin typeface="Arial Narrow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04800" y="6248400"/>
            <a:ext cx="2311400" cy="365125"/>
          </a:xfrm>
        </p:spPr>
        <p:txBody>
          <a:bodyPr/>
          <a:lstStyle>
            <a:lvl1pPr algn="l">
              <a:defRPr/>
            </a:lvl1pPr>
          </a:lstStyle>
          <a:p>
            <a:fld id="{127F2264-836B-B64A-BFA3-04146123FCC1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0000" y="468000"/>
            <a:ext cx="8915400" cy="53210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1127976" y="2071678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1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1738289" y="2071678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Chapter 1</a:t>
            </a:r>
          </a:p>
        </p:txBody>
      </p:sp>
      <p:sp>
        <p:nvSpPr>
          <p:cNvPr id="23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1127976" y="2643182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2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1738290" y="2643182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Chapter 2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1127976" y="3214686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3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1738290" y="3214686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Chapter 3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1127976" y="3786190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 b="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4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38290" y="3786190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marL="358775" marR="0" indent="-358775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Chapter 4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1127976" y="4357694"/>
            <a:ext cx="396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algn="ctr">
              <a:buNone/>
              <a:defRPr sz="2000">
                <a:solidFill>
                  <a:srgbClr val="11608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5</a:t>
            </a:r>
          </a:p>
        </p:txBody>
      </p:sp>
      <p:sp>
        <p:nvSpPr>
          <p:cNvPr id="30" name="Text Placeholder 21"/>
          <p:cNvSpPr>
            <a:spLocks noGrp="1"/>
          </p:cNvSpPr>
          <p:nvPr>
            <p:ph type="body" sz="quarter" idx="19" hasCustomPrompt="1"/>
          </p:nvPr>
        </p:nvSpPr>
        <p:spPr>
          <a:xfrm>
            <a:off x="1738290" y="4357694"/>
            <a:ext cx="7200000" cy="396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buNone/>
              <a:defRPr sz="20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Chapter 5</a:t>
            </a: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0" y="0"/>
            <a:ext cx="9905400" cy="1268760"/>
          </a:xfrm>
          <a:prstGeom prst="rect">
            <a:avLst/>
          </a:prstGeom>
          <a:solidFill>
            <a:srgbClr val="0060A8"/>
          </a:solidFill>
          <a:ln w="9525" cap="flat" cmpd="sng" algn="ctr">
            <a:solidFill>
              <a:srgbClr val="0060A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2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/>
          <a:lstStyle/>
          <a:p>
            <a:fld id="{242B486E-2F6D-4E22-8B10-5E9C87B88DBD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63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PPT header.pd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906000" cy="1227164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F2264-836B-B64A-BFA3-04146123FCC1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11" name="Image 10" descr="OECD logo eng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458200" y="6019800"/>
            <a:ext cx="1320800" cy="6992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746" r:id="rId1"/>
    <p:sldLayoutId id="2147487731" r:id="rId2"/>
    <p:sldLayoutId id="2147487855" r:id="rId3"/>
    <p:sldLayoutId id="2147487856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Courier New"/>
        <a:buChar char="o"/>
        <a:defRPr sz="2800" kern="1200">
          <a:solidFill>
            <a:srgbClr val="005DA3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Tx/>
        <a:buNone/>
        <a:defRPr sz="2400" kern="1200">
          <a:solidFill>
            <a:srgbClr val="005DA3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Courier New"/>
        <a:buChar char="o"/>
        <a:defRPr sz="2000" b="0" i="0" kern="1200">
          <a:solidFill>
            <a:srgbClr val="005DA3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Courier New"/>
        <a:buChar char="o"/>
        <a:defRPr sz="2000" b="0" i="1" kern="1200">
          <a:solidFill>
            <a:srgbClr val="005DA3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5"/>
            <a:ext cx="9906000" cy="685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32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750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52425" y="5334000"/>
            <a:ext cx="6172200" cy="914400"/>
          </a:xfrm>
        </p:spPr>
        <p:txBody>
          <a:bodyPr/>
          <a:lstStyle/>
          <a:p>
            <a:pPr algn="l"/>
            <a:r>
              <a:rPr lang="es-ES" sz="19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Instituto de Estudios Fiscales / SEGIB</a:t>
            </a:r>
          </a:p>
          <a:p>
            <a:pPr algn="l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Reunion de la Red 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Iberoamericana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Responsables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Politica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Fiscal </a:t>
            </a:r>
          </a:p>
          <a:p>
            <a:pPr algn="l"/>
            <a:r>
              <a:rPr lang="es-E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Madrid, 30 de septiembre - 1 de octubre, 2014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6002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8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219200" y="228600"/>
            <a:ext cx="7848600" cy="67793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04800" y="838200"/>
            <a:ext cx="9906000" cy="677937"/>
          </a:xfrm>
          <a:prstGeom prst="rect">
            <a:avLst/>
          </a:prstGeom>
        </p:spPr>
        <p:txBody>
          <a:bodyPr/>
          <a:lstStyle/>
          <a:p>
            <a:pPr lvl="0" fontAlgn="auto">
              <a:spcAft>
                <a:spcPts val="0"/>
              </a:spcAft>
              <a:defRPr/>
            </a:pP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ea typeface="+mj-ea"/>
                <a:cs typeface="Arial" pitchFamily="34" charset="0"/>
              </a:rPr>
              <a:t>Sistemas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ea typeface="+mj-ea"/>
                <a:cs typeface="Arial" pitchFamily="34" charset="0"/>
              </a:rPr>
              <a:t>tributarios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ea typeface="+mj-ea"/>
                <a:cs typeface="Arial" pitchFamily="34" charset="0"/>
              </a:rPr>
              <a:t> en </a:t>
            </a:r>
            <a:r>
              <a:rPr lang="en-US" sz="3200" i="1" dirty="0" err="1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América</a:t>
            </a:r>
            <a:r>
              <a:rPr lang="en-US" sz="3200" i="1" dirty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Latina: </a:t>
            </a:r>
          </a:p>
          <a:p>
            <a:pPr lvl="0" fontAlgn="auto">
              <a:spcAft>
                <a:spcPts val="0"/>
              </a:spcAft>
              <a:defRPr/>
            </a:pPr>
            <a:r>
              <a:rPr lang="en-US" sz="3200" i="1" dirty="0" err="1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aciendo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posible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las</a:t>
            </a:r>
            <a:r>
              <a:rPr lang="en-US" sz="3200" i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reformas</a:t>
            </a:r>
            <a:endParaRPr lang="es-ES_tradnl" sz="3200" i="1" dirty="0" smtClean="0">
              <a:solidFill>
                <a:srgbClr val="FFFF66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Sous-titre 4"/>
          <p:cNvSpPr txBox="1">
            <a:spLocks/>
          </p:cNvSpPr>
          <p:nvPr/>
        </p:nvSpPr>
        <p:spPr>
          <a:xfrm>
            <a:off x="381000" y="3324225"/>
            <a:ext cx="5715000" cy="1247775"/>
          </a:xfrm>
          <a:prstGeom prst="rect">
            <a:avLst/>
          </a:prstGeom>
        </p:spPr>
        <p:txBody>
          <a:bodyPr/>
          <a:lstStyle/>
          <a:p>
            <a:pPr lvl="0" fontAlgn="auto">
              <a:spcBef>
                <a:spcPct val="20000"/>
              </a:spcBef>
              <a:spcAft>
                <a:spcPts val="600"/>
              </a:spcAft>
              <a:defRPr/>
            </a:pPr>
            <a:r>
              <a:rPr lang="es-ES" sz="18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Ángel Melguizo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_tradnl" sz="18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Jefe de la Unidad de América Latina y el Caribe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_tradnl" sz="18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Centro de Desarrollo - OCDE</a:t>
            </a:r>
            <a:endParaRPr kumimoji="0" lang="es-ES_tradnl" sz="1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… </a:t>
            </a:r>
            <a:r>
              <a:rPr lang="en-GB" sz="2800" b="0" dirty="0" err="1" smtClean="0"/>
              <a:t>acompañados</a:t>
            </a:r>
            <a:r>
              <a:rPr lang="en-GB" sz="2800" b="0" dirty="0" smtClean="0"/>
              <a:t> </a:t>
            </a:r>
            <a:r>
              <a:rPr lang="en-GB" sz="2800" b="0" dirty="0"/>
              <a:t>de un </a:t>
            </a:r>
            <a:r>
              <a:rPr lang="en-GB" sz="2800" b="0" dirty="0" err="1"/>
              <a:t>buen</a:t>
            </a:r>
            <a:r>
              <a:rPr lang="en-GB" sz="2800" b="0" dirty="0"/>
              <a:t> </a:t>
            </a:r>
            <a:r>
              <a:rPr lang="en-GB" sz="2800" b="0" dirty="0" err="1"/>
              <a:t>análisis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60198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304800" y="6400800"/>
            <a:ext cx="2311400" cy="365125"/>
          </a:xfrm>
        </p:spPr>
        <p:txBody>
          <a:bodyPr/>
          <a:lstStyle/>
          <a:p>
            <a:fld id="{127F2264-836B-B64A-BFA3-04146123FCC1}" type="slidenum">
              <a:rPr lang="fr-FR" smtClean="0"/>
              <a:pPr/>
              <a:t>10</a:t>
            </a:fld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36" y="2209800"/>
            <a:ext cx="8446864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411072" y="1524000"/>
            <a:ext cx="703602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Costes no salariales al empleo formal en América Latina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(Porcentaje del salario)</a:t>
            </a:r>
            <a:endParaRPr lang="es-ES_tradnl" altLang="zh-CN" sz="1400" b="1" dirty="0">
              <a:latin typeface="+mj-lt"/>
            </a:endParaRPr>
          </a:p>
        </p:txBody>
      </p: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228600" y="6110288"/>
            <a:ext cx="96123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s-ES_tradnl" altLang="en-US" sz="1200" u="none" dirty="0">
                <a:latin typeface="Calibri" panose="020F0502020204030204" pitchFamily="34" charset="0"/>
              </a:rPr>
              <a:t>Fuente: 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Bosch, M., A. Melguizo </a:t>
            </a:r>
            <a:r>
              <a:rPr lang="es-ES_tradnl" altLang="en-US" sz="1200" u="none" dirty="0">
                <a:latin typeface="Calibri" panose="020F0502020204030204" pitchFamily="34" charset="0"/>
              </a:rPr>
              <a:t>y 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C. Pagés </a:t>
            </a:r>
            <a:r>
              <a:rPr lang="es-ES_tradnl" altLang="en-US" sz="1200" u="none" dirty="0">
                <a:latin typeface="Calibri" panose="020F0502020204030204" pitchFamily="34" charset="0"/>
              </a:rPr>
              <a:t>(2013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), </a:t>
            </a:r>
            <a:r>
              <a:rPr lang="es-ES_tradnl" altLang="en-US" sz="1200" i="1" u="none" dirty="0" smtClean="0">
                <a:latin typeface="Calibri" panose="020F0502020204030204" pitchFamily="34" charset="0"/>
              </a:rPr>
              <a:t>Mejores Pensiones, Mejores Trabajos. Hacia la Cobertura Universal en América Latina y el Caribe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. BID.</a:t>
            </a:r>
            <a:endParaRPr lang="es-ES_tradnl" altLang="en-US" sz="1200" u="non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0680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… </a:t>
            </a:r>
            <a:r>
              <a:rPr lang="en-GB" sz="2800" b="0" dirty="0" err="1" smtClean="0"/>
              <a:t>acompañados</a:t>
            </a:r>
            <a:r>
              <a:rPr lang="en-GB" sz="2800" b="0" dirty="0" smtClean="0"/>
              <a:t> </a:t>
            </a:r>
            <a:r>
              <a:rPr lang="en-GB" sz="2800" b="0" dirty="0"/>
              <a:t>de un </a:t>
            </a:r>
            <a:r>
              <a:rPr lang="en-GB" sz="2800" b="0" dirty="0" err="1"/>
              <a:t>buen</a:t>
            </a:r>
            <a:r>
              <a:rPr lang="en-GB" sz="2800" b="0" dirty="0"/>
              <a:t> </a:t>
            </a:r>
            <a:r>
              <a:rPr lang="en-GB" sz="2800" b="0" dirty="0" err="1"/>
              <a:t>análisis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60198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304800" y="6400800"/>
            <a:ext cx="2311400" cy="365125"/>
          </a:xfrm>
        </p:spPr>
        <p:txBody>
          <a:bodyPr/>
          <a:lstStyle/>
          <a:p>
            <a:fld id="{127F2264-836B-B64A-BFA3-04146123FCC1}" type="slidenum">
              <a:rPr lang="fr-FR" smtClean="0"/>
              <a:pPr/>
              <a:t>11</a:t>
            </a:fld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88" y="2133600"/>
            <a:ext cx="8032512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521150" y="1594247"/>
            <a:ext cx="481587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Formalidad laboral en América Latina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(Cotizantes o afiliados / Trabajadores, 2010)</a:t>
            </a:r>
            <a:endParaRPr lang="es-ES_tradnl" altLang="zh-CN" sz="1400" b="1" dirty="0">
              <a:latin typeface="+mj-lt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8600" y="6123801"/>
            <a:ext cx="96123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s-ES_tradnl" altLang="en-US" sz="1200" u="none" dirty="0">
                <a:latin typeface="Calibri" panose="020F0502020204030204" pitchFamily="34" charset="0"/>
              </a:rPr>
              <a:t>Fuente: 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Bosch, M., A. Melguizo </a:t>
            </a:r>
            <a:r>
              <a:rPr lang="es-ES_tradnl" altLang="en-US" sz="1200" u="none" dirty="0">
                <a:latin typeface="Calibri" panose="020F0502020204030204" pitchFamily="34" charset="0"/>
              </a:rPr>
              <a:t>y 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C. Pagés </a:t>
            </a:r>
            <a:r>
              <a:rPr lang="es-ES_tradnl" altLang="en-US" sz="1200" u="none" dirty="0">
                <a:latin typeface="Calibri" panose="020F0502020204030204" pitchFamily="34" charset="0"/>
              </a:rPr>
              <a:t>(2013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), </a:t>
            </a:r>
            <a:r>
              <a:rPr lang="es-ES_tradnl" altLang="en-US" sz="1200" i="1" u="none" dirty="0" smtClean="0">
                <a:latin typeface="Calibri" panose="020F0502020204030204" pitchFamily="34" charset="0"/>
              </a:rPr>
              <a:t>Mejores Pensiones, Mejores Trabajos. Hacia la Cobertura Universal en América Latina y el Caribe</a:t>
            </a:r>
            <a:r>
              <a:rPr lang="es-ES_tradnl" altLang="en-US" sz="1200" u="none" dirty="0" smtClean="0">
                <a:latin typeface="Calibri" panose="020F0502020204030204" pitchFamily="34" charset="0"/>
              </a:rPr>
              <a:t>. BID.</a:t>
            </a:r>
            <a:endParaRPr lang="es-ES_tradnl" altLang="en-US" sz="1200" u="non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814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 smtClean="0"/>
              <a:t>Política fiscal en economías emergentes y en desarrollo: Algunas experiencias de América Latina</a:t>
            </a:r>
            <a:endParaRPr lang="es-ES_tradnl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b="1" dirty="0" smtClean="0">
              <a:latin typeface="+mj-lt"/>
            </a:endParaRPr>
          </a:p>
          <a:p>
            <a:endParaRPr lang="es-ES_tradnl" b="1" dirty="0" smtClean="0">
              <a:latin typeface="+mj-lt"/>
            </a:endParaRPr>
          </a:p>
          <a:p>
            <a:r>
              <a:rPr lang="es-ES" b="1" i="1" dirty="0">
                <a:solidFill>
                  <a:srgbClr val="0079BC"/>
                </a:solidFill>
                <a:latin typeface="+mj-lt"/>
              </a:rPr>
              <a:t>Haciendo posible la reforma fiscal </a:t>
            </a:r>
            <a:r>
              <a:rPr lang="es-ES_tradnl" b="1" dirty="0" smtClean="0">
                <a:latin typeface="+mj-lt"/>
              </a:rPr>
              <a:t>en </a:t>
            </a:r>
            <a:r>
              <a:rPr lang="es-ES_tradnl" b="1" dirty="0">
                <a:latin typeface="+mj-lt"/>
              </a:rPr>
              <a:t>América Latina</a:t>
            </a:r>
            <a:endParaRPr lang="es-ES_tradnl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_tradnl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Diagnostico y diseño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>
                <a:solidFill>
                  <a:srgbClr val="0079BC"/>
                </a:solidFill>
                <a:latin typeface="+mj-lt"/>
              </a:rPr>
              <a:t>Aprobación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Implementación</a:t>
            </a:r>
            <a:endParaRPr lang="es-ES_tradnl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26216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 smtClean="0"/>
              <a:t>Aprobación: El apoyo ciudadano es bajo</a:t>
            </a:r>
            <a:endParaRPr lang="es-ES_tradnl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862935"/>
            <a:ext cx="929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+mj-lt"/>
              </a:rPr>
              <a:t>América Latina (y la mayoría de economías emergentes) exhiben bajos niveles de moral tributaria </a:t>
            </a:r>
            <a:endParaRPr lang="es-ES_tradnl" b="1" i="1" dirty="0" smtClean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5410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 err="1" smtClean="0">
                <a:latin typeface="Calibri" panose="020F0502020204030204" pitchFamily="34" charset="0"/>
              </a:rPr>
              <a:t>Daude</a:t>
            </a:r>
            <a:r>
              <a:rPr lang="en-US" sz="1200" dirty="0" smtClean="0">
                <a:latin typeface="Calibri" panose="020F0502020204030204" pitchFamily="34" charset="0"/>
              </a:rPr>
              <a:t>, C. y A. Melguizo (2010), </a:t>
            </a:r>
            <a:r>
              <a:rPr lang="en-GB" sz="1200" dirty="0">
                <a:latin typeface="Calibri" pitchFamily="34" charset="0"/>
                <a:ea typeface="ＭＳ Ｐゴシック" pitchFamily="34" charset="-128"/>
              </a:rPr>
              <a:t>“T</a:t>
            </a:r>
            <a:r>
              <a:rPr lang="en-US" sz="1200" dirty="0" err="1">
                <a:latin typeface="Calibri" pitchFamily="34" charset="0"/>
                <a:ea typeface="ＭＳ Ｐゴシック" pitchFamily="34" charset="-128"/>
              </a:rPr>
              <a:t>axation</a:t>
            </a:r>
            <a:r>
              <a:rPr lang="en-US" sz="1200" dirty="0">
                <a:latin typeface="Calibri" pitchFamily="34" charset="0"/>
                <a:ea typeface="ＭＳ Ｐゴシック" pitchFamily="34" charset="-128"/>
              </a:rPr>
              <a:t> and more representation? On fiscal policy, social mobility and democracy in Latin America”, </a:t>
            </a:r>
            <a:r>
              <a:rPr lang="en-GB" sz="1200" dirty="0">
                <a:latin typeface="Calibri" pitchFamily="34" charset="0"/>
                <a:ea typeface="ＭＳ Ｐゴシック" pitchFamily="34" charset="-128"/>
              </a:rPr>
              <a:t>OECD Development Centre </a:t>
            </a:r>
            <a:r>
              <a:rPr lang="en-US" sz="1200" i="1" dirty="0">
                <a:latin typeface="Calibri" pitchFamily="34" charset="0"/>
                <a:ea typeface="ＭＳ Ｐゴシック" pitchFamily="34" charset="-128"/>
              </a:rPr>
              <a:t>Working Paper 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294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88602" y="1371600"/>
            <a:ext cx="54809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Cree que evadir impuestos es justificable?</a:t>
            </a:r>
            <a:endParaRPr lang="es-ES_tradnl" altLang="zh-CN" sz="1400" b="1" dirty="0" smtClean="0">
              <a:latin typeface="+mj-lt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563" y="1797050"/>
            <a:ext cx="4967287" cy="338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65303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 smtClean="0"/>
              <a:t>Aprobación: Ganando apoyo ciudadano en la clase media</a:t>
            </a:r>
            <a:endParaRPr lang="es-ES_tradnl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862935"/>
            <a:ext cx="929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+mj-lt"/>
              </a:rPr>
              <a:t>Un segmento de la población que es particularmente relevante es la clase media…</a:t>
            </a:r>
            <a:endParaRPr lang="es-ES_tradnl" b="1" i="1" dirty="0" smtClean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99719" y="1371600"/>
            <a:ext cx="3858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Actitudes hacia la democracia</a:t>
            </a:r>
            <a:endParaRPr lang="es-ES_tradnl" altLang="zh-CN" sz="2000" b="1" dirty="0">
              <a:latin typeface="+mj-lt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78184"/>
            <a:ext cx="5675312" cy="3708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1000" y="5562600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>
                <a:latin typeface="Calibri" panose="020F0502020204030204" pitchFamily="34" charset="0"/>
              </a:rPr>
              <a:t>OECD (</a:t>
            </a:r>
            <a:r>
              <a:rPr lang="en-US" sz="1200" dirty="0" smtClean="0">
                <a:latin typeface="Calibri" panose="020F0502020204030204" pitchFamily="34" charset="0"/>
              </a:rPr>
              <a:t>2010), </a:t>
            </a:r>
            <a:r>
              <a:rPr lang="en-US" sz="1200" i="1" dirty="0">
                <a:latin typeface="Calibri" panose="020F0502020204030204" pitchFamily="34" charset="0"/>
              </a:rPr>
              <a:t>Latin American Economic Perspectives </a:t>
            </a:r>
            <a:r>
              <a:rPr lang="en-US" sz="1200" i="1" dirty="0" smtClean="0">
                <a:latin typeface="Calibri" panose="020F0502020204030204" pitchFamily="34" charset="0"/>
              </a:rPr>
              <a:t>2011. </a:t>
            </a:r>
            <a:r>
              <a:rPr lang="en-US" sz="1200" i="1" dirty="0">
                <a:latin typeface="Calibri" panose="020F0502020204030204" pitchFamily="34" charset="0"/>
              </a:rPr>
              <a:t>How middle-class in Latin America</a:t>
            </a:r>
            <a:r>
              <a:rPr lang="en-US" sz="1200" i="1" dirty="0" smtClean="0">
                <a:latin typeface="Calibri" panose="020F0502020204030204" pitchFamily="34" charset="0"/>
              </a:rPr>
              <a:t>?</a:t>
            </a:r>
            <a:endParaRPr lang="en-US" sz="1200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4294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/>
              <a:t>Aprobación: </a:t>
            </a:r>
            <a:r>
              <a:rPr lang="es-ES_tradnl" sz="2800" b="0" dirty="0" smtClean="0"/>
              <a:t>Ganando </a:t>
            </a:r>
            <a:r>
              <a:rPr lang="es-ES_tradnl" sz="2800" b="0" dirty="0"/>
              <a:t>apoyo ciudadano en la clase media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6070600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j-lt"/>
              </a:rPr>
              <a:t>… </a:t>
            </a:r>
            <a:r>
              <a:rPr lang="es-ES_tradnl" b="1" dirty="0" smtClean="0">
                <a:latin typeface="+mj-lt"/>
              </a:rPr>
              <a:t>pero conforman una mayoría insatisfecha</a:t>
            </a:r>
            <a:endParaRPr lang="es-ES_tradnl" b="1" i="1" dirty="0" smtClean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819001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>
                <a:latin typeface="Calibri" panose="020F0502020204030204" pitchFamily="34" charset="0"/>
              </a:rPr>
              <a:t>OECD (</a:t>
            </a:r>
            <a:r>
              <a:rPr lang="en-US" sz="1200" dirty="0" smtClean="0">
                <a:latin typeface="Calibri" panose="020F0502020204030204" pitchFamily="34" charset="0"/>
              </a:rPr>
              <a:t>2010), </a:t>
            </a:r>
            <a:r>
              <a:rPr lang="en-US" sz="1200" i="1" dirty="0">
                <a:latin typeface="Calibri" panose="020F0502020204030204" pitchFamily="34" charset="0"/>
              </a:rPr>
              <a:t>Latin American Economic Perspectives </a:t>
            </a:r>
            <a:r>
              <a:rPr lang="en-US" sz="1200" i="1" dirty="0" smtClean="0">
                <a:latin typeface="Calibri" panose="020F0502020204030204" pitchFamily="34" charset="0"/>
              </a:rPr>
              <a:t>2011. </a:t>
            </a:r>
            <a:r>
              <a:rPr lang="en-US" sz="1200" i="1" dirty="0">
                <a:latin typeface="Calibri" panose="020F0502020204030204" pitchFamily="34" charset="0"/>
              </a:rPr>
              <a:t>How middle-class in Latin America</a:t>
            </a:r>
            <a:r>
              <a:rPr lang="en-US" sz="1200" i="1" dirty="0" smtClean="0">
                <a:latin typeface="Calibri" panose="020F0502020204030204" pitchFamily="34" charset="0"/>
              </a:rPr>
              <a:t>?</a:t>
            </a:r>
            <a:endParaRPr lang="en-US" sz="1200" i="1" dirty="0">
              <a:latin typeface="Calibri" panose="020F0502020204030204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599"/>
            <a:ext cx="5105400" cy="440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13"/>
          <p:cNvSpPr txBox="1">
            <a:spLocks/>
          </p:cNvSpPr>
          <p:nvPr/>
        </p:nvSpPr>
        <p:spPr bwMode="auto">
          <a:xfrm>
            <a:off x="6096000" y="1946275"/>
            <a:ext cx="342900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57263">
              <a:spcBef>
                <a:spcPct val="20000"/>
              </a:spcBef>
              <a:defRPr/>
            </a:pPr>
            <a:r>
              <a:rPr lang="es-ES_tradnl" sz="2000" b="1" kern="0" dirty="0" smtClean="0">
                <a:latin typeface="+mj-lt"/>
                <a:ea typeface="ＭＳ Ｐゴシック" pitchFamily="34" charset="-128"/>
              </a:rPr>
              <a:t>Qué tan clase media es América Latina?</a:t>
            </a:r>
          </a:p>
          <a:p>
            <a:pPr defTabSz="957263">
              <a:spcBef>
                <a:spcPct val="20000"/>
              </a:spcBef>
              <a:defRPr/>
            </a:pPr>
            <a:endParaRPr lang="es-ES_tradnl" sz="2000" kern="0" dirty="0" smtClean="0">
              <a:latin typeface="+mj-lt"/>
              <a:ea typeface="ＭＳ Ｐゴシック" pitchFamily="34" charset="-128"/>
            </a:endParaRPr>
          </a:p>
          <a:p>
            <a:pPr defTabSz="957263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_tradnl" sz="2000" kern="0" dirty="0" smtClean="0">
                <a:latin typeface="+mj-lt"/>
                <a:ea typeface="ＭＳ Ｐゴシック" pitchFamily="34" charset="-128"/>
              </a:rPr>
              <a:t> Riesgos de </a:t>
            </a:r>
            <a:r>
              <a:rPr lang="es-ES_tradnl" sz="2000" kern="0" dirty="0" smtClean="0">
                <a:solidFill>
                  <a:srgbClr val="0079BC"/>
                </a:solidFill>
                <a:latin typeface="+mj-lt"/>
                <a:ea typeface="ＭＳ Ｐゴシック" pitchFamily="34" charset="-128"/>
              </a:rPr>
              <a:t>movilidad descendente</a:t>
            </a:r>
          </a:p>
          <a:p>
            <a:pPr defTabSz="957263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_tradnl" sz="2000" kern="0" dirty="0" smtClean="0">
                <a:latin typeface="+mj-lt"/>
                <a:ea typeface="ＭＳ Ｐゴシック" pitchFamily="34" charset="-128"/>
              </a:rPr>
              <a:t>  Fuera del </a:t>
            </a:r>
            <a:r>
              <a:rPr lang="es-ES_tradnl" sz="2000" kern="0" dirty="0" smtClean="0">
                <a:solidFill>
                  <a:srgbClr val="0079BC"/>
                </a:solidFill>
                <a:latin typeface="+mj-lt"/>
                <a:ea typeface="ＭＳ Ｐゴシック" pitchFamily="34" charset="-128"/>
              </a:rPr>
              <a:t>contrato social </a:t>
            </a:r>
            <a:r>
              <a:rPr lang="es-ES_tradnl" sz="2000" kern="0" dirty="0" smtClean="0">
                <a:latin typeface="+mj-lt"/>
                <a:ea typeface="ＭＳ Ｐゴシック" pitchFamily="34" charset="-128"/>
              </a:rPr>
              <a:t>(bajo pago de impuestos; crítico y sin beneficiarse completamente de educación y servicios de salud)</a:t>
            </a:r>
          </a:p>
          <a:p>
            <a:pPr defTabSz="957263">
              <a:spcBef>
                <a:spcPct val="20000"/>
              </a:spcBef>
              <a:defRPr/>
            </a:pPr>
            <a:endParaRPr lang="es-ES_tradnl" sz="2000" kern="0" dirty="0"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58244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1106470"/>
          </a:xfrm>
        </p:spPr>
        <p:txBody>
          <a:bodyPr/>
          <a:lstStyle/>
          <a:p>
            <a:r>
              <a:rPr lang="en-US" sz="2800" b="0" dirty="0" err="1" smtClean="0"/>
              <a:t>Política</a:t>
            </a:r>
            <a:r>
              <a:rPr lang="en-US" sz="2800" b="0" dirty="0" smtClean="0"/>
              <a:t> fiscal en </a:t>
            </a:r>
            <a:r>
              <a:rPr lang="en-US" sz="2800" b="0" dirty="0" err="1" smtClean="0"/>
              <a:t>economías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emergentes</a:t>
            </a:r>
            <a:r>
              <a:rPr lang="en-US" sz="2800" b="0" dirty="0" smtClean="0"/>
              <a:t> y en </a:t>
            </a:r>
            <a:r>
              <a:rPr lang="en-US" sz="2800" b="0" dirty="0" err="1" smtClean="0"/>
              <a:t>desarrollo</a:t>
            </a: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b="0" dirty="0" err="1" smtClean="0"/>
              <a:t>Algunas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experiencias</a:t>
            </a:r>
            <a:r>
              <a:rPr lang="en-US" sz="2800" b="0" dirty="0" smtClean="0"/>
              <a:t> de </a:t>
            </a:r>
            <a:r>
              <a:rPr lang="en-US" sz="2800" b="0" dirty="0" err="1" smtClean="0"/>
              <a:t>América</a:t>
            </a:r>
            <a:r>
              <a:rPr lang="en-US" sz="2800" b="0" dirty="0" smtClean="0"/>
              <a:t> Latina</a:t>
            </a:r>
            <a:r>
              <a:rPr lang="en-US" sz="2800" b="0" dirty="0"/>
              <a:t/>
            </a:r>
            <a:br>
              <a:rPr lang="en-US" sz="2800" b="0" dirty="0"/>
            </a:b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 smtClean="0">
              <a:latin typeface="+mj-lt"/>
            </a:endParaRPr>
          </a:p>
          <a:p>
            <a:endParaRPr lang="en-GB" b="1" dirty="0" smtClean="0">
              <a:latin typeface="+mj-lt"/>
            </a:endParaRPr>
          </a:p>
          <a:p>
            <a:r>
              <a:rPr lang="es-ES" b="1" i="1" dirty="0">
                <a:solidFill>
                  <a:srgbClr val="0079BC"/>
                </a:solidFill>
                <a:latin typeface="+mj-lt"/>
              </a:rPr>
              <a:t>Haciendo posible la reforma </a:t>
            </a:r>
            <a:r>
              <a:rPr lang="es-ES" b="1" i="1" dirty="0" smtClean="0">
                <a:solidFill>
                  <a:srgbClr val="0079BC"/>
                </a:solidFill>
                <a:latin typeface="+mj-lt"/>
              </a:rPr>
              <a:t>fiscal </a:t>
            </a:r>
            <a:r>
              <a:rPr lang="en-GB" b="1" dirty="0" smtClean="0">
                <a:latin typeface="+mj-lt"/>
              </a:rPr>
              <a:t>en </a:t>
            </a:r>
            <a:r>
              <a:rPr lang="en-GB" b="1" dirty="0" err="1">
                <a:latin typeface="+mj-lt"/>
              </a:rPr>
              <a:t>América</a:t>
            </a:r>
            <a:r>
              <a:rPr lang="en-GB" b="1" dirty="0">
                <a:latin typeface="+mj-lt"/>
              </a:rPr>
              <a:t> Latina</a:t>
            </a:r>
            <a:endParaRPr lang="en-GB" b="1" dirty="0" smtClean="0">
              <a:latin typeface="+mj-lt"/>
            </a:endParaRPr>
          </a:p>
          <a:p>
            <a:endParaRPr lang="en-GB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>
                <a:latin typeface="+mj-lt"/>
              </a:rPr>
              <a:t>Diagnóstico</a:t>
            </a:r>
            <a:r>
              <a:rPr lang="en-GB" b="1" dirty="0">
                <a:latin typeface="+mj-lt"/>
              </a:rPr>
              <a:t> y </a:t>
            </a:r>
            <a:r>
              <a:rPr lang="en-GB" b="1" dirty="0" err="1">
                <a:latin typeface="+mj-lt"/>
              </a:rPr>
              <a:t>diseño</a:t>
            </a:r>
            <a:endParaRPr lang="en-GB" b="1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latin typeface="+mj-lt"/>
              </a:rPr>
              <a:t>Aprobacion</a:t>
            </a:r>
            <a:endParaRPr lang="en-GB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0079BC"/>
                </a:solidFill>
                <a:latin typeface="+mj-lt"/>
              </a:rPr>
              <a:t>Implementación</a:t>
            </a:r>
            <a:endParaRPr lang="en-GB" b="1" dirty="0">
              <a:solidFill>
                <a:srgbClr val="0079B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95789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46865"/>
            <a:ext cx="9601200" cy="725470"/>
          </a:xfrm>
        </p:spPr>
        <p:txBody>
          <a:bodyPr/>
          <a:lstStyle/>
          <a:p>
            <a:r>
              <a:rPr lang="es-ES_tradnl" sz="2800" b="0" dirty="0" smtClean="0"/>
              <a:t>Implementación: Las reformas exigen…</a:t>
            </a:r>
            <a:endParaRPr lang="es-ES_tradnl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b="1" dirty="0" smtClean="0">
              <a:latin typeface="+mj-lt"/>
            </a:endParaRPr>
          </a:p>
          <a:p>
            <a:endParaRPr lang="es-ES_tradnl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Capacidad técnica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_tradnl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Mejorar </a:t>
            </a:r>
            <a:r>
              <a:rPr lang="es-ES_tradnl" b="1" dirty="0" smtClean="0">
                <a:solidFill>
                  <a:srgbClr val="0079BC"/>
                </a:solidFill>
                <a:latin typeface="+mj-lt"/>
              </a:rPr>
              <a:t>marcos fiscales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Datos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_tradnl" b="1" dirty="0" err="1" smtClean="0">
                <a:latin typeface="+mj-lt"/>
              </a:rPr>
              <a:t>Pr</a:t>
            </a:r>
            <a:r>
              <a:rPr lang="es-ES_tradnl" b="1" dirty="0" err="1">
                <a:latin typeface="+mj-lt"/>
              </a:rPr>
              <a:t>esupuestaci</a:t>
            </a:r>
            <a:r>
              <a:rPr lang="es-ES_tradnl" altLang="zh-CN" b="1" dirty="0" err="1">
                <a:latin typeface="+mj-lt"/>
              </a:rPr>
              <a:t>ó</a:t>
            </a:r>
            <a:r>
              <a:rPr lang="es-ES_tradnl" b="1" dirty="0" err="1">
                <a:latin typeface="+mj-lt"/>
              </a:rPr>
              <a:t>n</a:t>
            </a:r>
            <a:endParaRPr lang="es-ES_tradnl" b="1" dirty="0">
              <a:latin typeface="+mj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Reglas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Instituciones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GB" b="1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55098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 smtClean="0"/>
              <a:t>Implementación: El rol de los marcos fiscales</a:t>
            </a:r>
            <a:endParaRPr lang="es-ES_tradnl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943600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+mj-lt"/>
              </a:rPr>
              <a:t>La política fiscal tiende a ser pro-cíclica en América Latina…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28468"/>
            <a:ext cx="6019800" cy="363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95083" y="1371600"/>
            <a:ext cx="96680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Brecha del producto y variación del saldo presupuestario estructural primario 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(% de PIB)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410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 err="1" smtClean="0">
                <a:latin typeface="Calibri" panose="020F0502020204030204" pitchFamily="34" charset="0"/>
              </a:rPr>
              <a:t>Daude</a:t>
            </a:r>
            <a:r>
              <a:rPr lang="en-US" sz="1200" dirty="0" smtClean="0">
                <a:latin typeface="Calibri" panose="020F0502020204030204" pitchFamily="34" charset="0"/>
              </a:rPr>
              <a:t>, C., A. Melguizo </a:t>
            </a:r>
            <a:r>
              <a:rPr lang="en-US" sz="1200" dirty="0">
                <a:latin typeface="Calibri" panose="020F0502020204030204" pitchFamily="34" charset="0"/>
              </a:rPr>
              <a:t>y</a:t>
            </a:r>
            <a:r>
              <a:rPr lang="en-US" sz="1200" dirty="0" smtClean="0">
                <a:latin typeface="Calibri" panose="020F0502020204030204" pitchFamily="34" charset="0"/>
              </a:rPr>
              <a:t> A. </a:t>
            </a:r>
            <a:r>
              <a:rPr lang="en-US" sz="1200" dirty="0" err="1" smtClean="0">
                <a:latin typeface="Calibri" panose="020F0502020204030204" pitchFamily="34" charset="0"/>
              </a:rPr>
              <a:t>Neut</a:t>
            </a:r>
            <a:r>
              <a:rPr lang="en-US" sz="1200" dirty="0" smtClean="0">
                <a:latin typeface="Calibri" panose="020F0502020204030204" pitchFamily="34" charset="0"/>
              </a:rPr>
              <a:t> (2010), </a:t>
            </a:r>
            <a:r>
              <a:rPr lang="en-US" sz="1200" dirty="0">
                <a:latin typeface="Calibri" panose="020F0502020204030204" pitchFamily="34" charset="0"/>
              </a:rPr>
              <a:t>“Fiscal Policy in Latin America: Countercyclical and Sustainable at Last?”, OECD Development Centre </a:t>
            </a:r>
            <a:r>
              <a:rPr lang="en-US" sz="1200" i="1" dirty="0">
                <a:latin typeface="Calibri" panose="020F0502020204030204" pitchFamily="34" charset="0"/>
              </a:rPr>
              <a:t>Working Paper </a:t>
            </a:r>
            <a:r>
              <a:rPr lang="en-US" sz="1200" dirty="0" smtClean="0">
                <a:latin typeface="Calibri" panose="020F0502020204030204" pitchFamily="34" charset="0"/>
              </a:rPr>
              <a:t>291</a:t>
            </a:r>
          </a:p>
        </p:txBody>
      </p:sp>
    </p:spTree>
    <p:extLst>
      <p:ext uri="{BB962C8B-B14F-4D97-AF65-F5344CB8AC3E}">
        <p14:creationId xmlns:p14="http://schemas.microsoft.com/office/powerpoint/2010/main" val="11181329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/>
              <a:t>Implementación: </a:t>
            </a:r>
            <a:r>
              <a:rPr lang="es-ES_tradnl" sz="2800" b="0" dirty="0" smtClean="0"/>
              <a:t>El </a:t>
            </a:r>
            <a:r>
              <a:rPr lang="es-ES_tradnl" sz="2800" b="0" dirty="0"/>
              <a:t>rol de los marcos fiscales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939135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+mj-lt"/>
              </a:rPr>
              <a:t>… y muy sensible al ciclo político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5410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Nieto-Parra, S. y J. </a:t>
            </a:r>
            <a:r>
              <a:rPr lang="en-US" sz="1200" dirty="0" err="1" smtClean="0">
                <a:latin typeface="Calibri" panose="020F0502020204030204" pitchFamily="34" charset="0"/>
              </a:rPr>
              <a:t>Santiso</a:t>
            </a:r>
            <a:r>
              <a:rPr lang="en-US" sz="1200" dirty="0" smtClean="0">
                <a:latin typeface="Calibri" panose="020F0502020204030204" pitchFamily="34" charset="0"/>
              </a:rPr>
              <a:t> (2009), “Revisiting </a:t>
            </a:r>
            <a:r>
              <a:rPr lang="en-US" sz="1200" dirty="0">
                <a:latin typeface="Calibri" panose="020F0502020204030204" pitchFamily="34" charset="0"/>
              </a:rPr>
              <a:t>political budget cycles in Latin America”, OECD Development Centre </a:t>
            </a:r>
            <a:r>
              <a:rPr lang="en-US" sz="1200" i="1" dirty="0">
                <a:latin typeface="Calibri" panose="020F0502020204030204" pitchFamily="34" charset="0"/>
              </a:rPr>
              <a:t>Working Paper</a:t>
            </a:r>
            <a:r>
              <a:rPr lang="en-US" sz="1200" dirty="0">
                <a:latin typeface="Calibri" panose="020F0502020204030204" pitchFamily="34" charset="0"/>
              </a:rPr>
              <a:t> </a:t>
            </a:r>
            <a:r>
              <a:rPr lang="en-US" sz="1200" dirty="0" smtClean="0">
                <a:latin typeface="Calibri" panose="020F0502020204030204" pitchFamily="34" charset="0"/>
              </a:rPr>
              <a:t>281</a:t>
            </a:r>
            <a:endParaRPr lang="en-US" sz="1200" dirty="0">
              <a:latin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8272494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231506" y="1371600"/>
            <a:ext cx="739516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Impacto de las elecciones en la política fiscal, 1990-2006 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(% del PIB)</a:t>
            </a:r>
          </a:p>
        </p:txBody>
      </p:sp>
    </p:spTree>
    <p:extLst>
      <p:ext uri="{BB962C8B-B14F-4D97-AF65-F5344CB8AC3E}">
        <p14:creationId xmlns:p14="http://schemas.microsoft.com/office/powerpoint/2010/main" val="16862844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US" sz="2800" b="0" dirty="0" err="1"/>
              <a:t>Política</a:t>
            </a:r>
            <a:r>
              <a:rPr lang="en-US" sz="2800" b="0" dirty="0"/>
              <a:t> fiscal en </a:t>
            </a:r>
            <a:r>
              <a:rPr lang="en-US" sz="2800" b="0" dirty="0" err="1"/>
              <a:t>economías</a:t>
            </a:r>
            <a:r>
              <a:rPr lang="en-US" sz="2800" b="0" dirty="0"/>
              <a:t> </a:t>
            </a:r>
            <a:r>
              <a:rPr lang="en-US" sz="2800" b="0" dirty="0" err="1"/>
              <a:t>emergentes</a:t>
            </a:r>
            <a:r>
              <a:rPr lang="en-US" sz="2800" b="0" dirty="0"/>
              <a:t> y en </a:t>
            </a:r>
            <a:r>
              <a:rPr lang="en-US" sz="2800" b="0" dirty="0" err="1"/>
              <a:t>desarrollo</a:t>
            </a: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b="0" dirty="0"/>
              <a:t>M</a:t>
            </a:r>
            <a:r>
              <a:rPr lang="en-US" sz="2800" b="0" dirty="0" smtClean="0"/>
              <a:t>arco conceptual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La </a:t>
            </a:r>
            <a:r>
              <a:rPr lang="en-US" b="1" dirty="0" err="1" smtClean="0">
                <a:latin typeface="+mj-lt"/>
              </a:rPr>
              <a:t>política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solidFill>
                  <a:srgbClr val="0079BC"/>
                </a:solidFill>
                <a:latin typeface="+mj-lt"/>
              </a:rPr>
              <a:t>tributaria</a:t>
            </a:r>
            <a:r>
              <a:rPr lang="en-US" b="1" dirty="0" smtClean="0">
                <a:latin typeface="+mj-lt"/>
              </a:rPr>
              <a:t> no </a:t>
            </a:r>
            <a:r>
              <a:rPr lang="en-US" b="1" dirty="0" err="1" smtClean="0">
                <a:latin typeface="+mj-lt"/>
              </a:rPr>
              <a:t>puede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ser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analizada</a:t>
            </a:r>
            <a:r>
              <a:rPr lang="en-US" b="1" dirty="0" smtClean="0">
                <a:latin typeface="+mj-lt"/>
              </a:rPr>
              <a:t> sin </a:t>
            </a:r>
            <a:r>
              <a:rPr lang="en-US" b="1" dirty="0" err="1" smtClean="0">
                <a:latin typeface="+mj-lt"/>
              </a:rPr>
              <a:t>considerar</a:t>
            </a:r>
            <a:r>
              <a:rPr lang="en-US" b="1" dirty="0" smtClean="0">
                <a:latin typeface="+mj-lt"/>
              </a:rPr>
              <a:t> el </a:t>
            </a:r>
            <a:r>
              <a:rPr lang="en-US" b="1" dirty="0" err="1" smtClean="0">
                <a:solidFill>
                  <a:srgbClr val="0079BC"/>
                </a:solidFill>
                <a:latin typeface="+mj-lt"/>
              </a:rPr>
              <a:t>gasto</a:t>
            </a:r>
            <a:r>
              <a:rPr lang="en-US" b="1" dirty="0" smtClean="0">
                <a:solidFill>
                  <a:srgbClr val="0079BC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0079BC"/>
                </a:solidFill>
                <a:latin typeface="+mj-lt"/>
              </a:rPr>
              <a:t>público</a:t>
            </a:r>
            <a:endParaRPr lang="en-US" b="1" dirty="0" smtClean="0">
              <a:solidFill>
                <a:srgbClr val="0079BC"/>
              </a:solidFill>
              <a:latin typeface="+mj-lt"/>
            </a:endParaRPr>
          </a:p>
          <a:p>
            <a:endParaRPr lang="en-US" sz="1200" b="1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Restricciones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presupuestarias</a:t>
            </a:r>
            <a:endParaRPr lang="en-US" sz="18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Economía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política</a:t>
            </a:r>
            <a:r>
              <a:rPr lang="en-US" sz="1800" b="1" dirty="0" smtClean="0">
                <a:latin typeface="+mj-lt"/>
              </a:rPr>
              <a:t>: </a:t>
            </a:r>
            <a:r>
              <a:rPr lang="en-US" sz="1800" b="1" dirty="0" err="1" smtClean="0">
                <a:latin typeface="+mj-lt"/>
              </a:rPr>
              <a:t>disposición</a:t>
            </a:r>
            <a:r>
              <a:rPr lang="en-US" sz="1800" b="1" dirty="0" smtClean="0">
                <a:latin typeface="+mj-lt"/>
              </a:rPr>
              <a:t> a </a:t>
            </a:r>
            <a:r>
              <a:rPr lang="en-US" sz="1800" b="1" dirty="0" err="1" smtClean="0">
                <a:latin typeface="+mj-lt"/>
              </a:rPr>
              <a:t>pagar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impuestos</a:t>
            </a:r>
            <a:r>
              <a:rPr lang="en-US" sz="1800" b="1" dirty="0" smtClean="0">
                <a:latin typeface="+mj-lt"/>
              </a:rPr>
              <a:t> a </a:t>
            </a:r>
            <a:r>
              <a:rPr lang="en-US" sz="1800" b="1" dirty="0" err="1" smtClean="0">
                <a:latin typeface="+mj-lt"/>
              </a:rPr>
              <a:t>cambio</a:t>
            </a:r>
            <a:r>
              <a:rPr lang="en-US" sz="1800" b="1" dirty="0" smtClean="0">
                <a:latin typeface="+mj-lt"/>
              </a:rPr>
              <a:t> de </a:t>
            </a:r>
            <a:r>
              <a:rPr lang="en-US" sz="1800" b="1" dirty="0" err="1" smtClean="0">
                <a:latin typeface="+mj-lt"/>
              </a:rPr>
              <a:t>mejores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servicios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públicos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smtClean="0">
                <a:solidFill>
                  <a:srgbClr val="0079BC"/>
                </a:solidFill>
                <a:latin typeface="+mj-lt"/>
              </a:rPr>
              <a:t>(</a:t>
            </a:r>
            <a:r>
              <a:rPr lang="en-US" sz="1800" b="1" dirty="0" err="1" smtClean="0">
                <a:solidFill>
                  <a:srgbClr val="0079BC"/>
                </a:solidFill>
                <a:latin typeface="+mj-lt"/>
              </a:rPr>
              <a:t>educacion</a:t>
            </a:r>
            <a:r>
              <a:rPr lang="en-US" sz="1800" b="1" dirty="0" smtClean="0">
                <a:solidFill>
                  <a:srgbClr val="0079BC"/>
                </a:solidFill>
                <a:latin typeface="+mj-lt"/>
              </a:rPr>
              <a:t>, </a:t>
            </a:r>
            <a:r>
              <a:rPr lang="en-US" sz="1800" b="1" dirty="0" err="1" smtClean="0">
                <a:solidFill>
                  <a:srgbClr val="0079BC"/>
                </a:solidFill>
                <a:latin typeface="+mj-lt"/>
              </a:rPr>
              <a:t>salud</a:t>
            </a:r>
            <a:r>
              <a:rPr lang="en-US" sz="1800" b="1" dirty="0" smtClean="0">
                <a:solidFill>
                  <a:srgbClr val="0079BC"/>
                </a:solidFill>
                <a:latin typeface="+mj-lt"/>
              </a:rPr>
              <a:t>)</a:t>
            </a:r>
            <a:endParaRPr lang="en-US" sz="1800" b="1" dirty="0">
              <a:solidFill>
                <a:srgbClr val="0079BC"/>
              </a:solidFill>
              <a:latin typeface="+mj-lt"/>
            </a:endParaRPr>
          </a:p>
          <a:p>
            <a:endParaRPr lang="en-US" b="1" dirty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Principales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enfoques</a:t>
            </a:r>
            <a:endParaRPr lang="en-US" b="1" dirty="0" smtClean="0">
              <a:latin typeface="+mj-lt"/>
            </a:endParaRPr>
          </a:p>
          <a:p>
            <a:endParaRPr lang="en-US" sz="12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Analisis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impuesto-beneficio</a:t>
            </a:r>
            <a:r>
              <a:rPr lang="en-US" sz="1800" b="1" dirty="0" smtClean="0">
                <a:latin typeface="+mj-lt"/>
              </a:rPr>
              <a:t>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Cómo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afecta</a:t>
            </a:r>
            <a:r>
              <a:rPr lang="en-US" sz="1800" b="1" dirty="0" smtClean="0">
                <a:latin typeface="+mj-lt"/>
              </a:rPr>
              <a:t> la </a:t>
            </a:r>
            <a:r>
              <a:rPr lang="en-US" sz="1800" b="1" dirty="0" err="1" smtClean="0">
                <a:latin typeface="+mj-lt"/>
              </a:rPr>
              <a:t>política</a:t>
            </a:r>
            <a:r>
              <a:rPr lang="en-US" sz="1800" b="1" dirty="0" smtClean="0">
                <a:latin typeface="+mj-lt"/>
              </a:rPr>
              <a:t> fiscal al </a:t>
            </a:r>
            <a:r>
              <a:rPr lang="en-US" sz="1800" b="1" dirty="0" err="1" smtClean="0">
                <a:latin typeface="+mj-lt"/>
              </a:rPr>
              <a:t>ingreso</a:t>
            </a:r>
            <a:r>
              <a:rPr lang="en-US" sz="1800" b="1" dirty="0" smtClean="0">
                <a:latin typeface="+mj-lt"/>
              </a:rPr>
              <a:t> de los </a:t>
            </a:r>
            <a:r>
              <a:rPr lang="en-US" sz="1800" b="1" dirty="0" err="1" smtClean="0">
                <a:latin typeface="+mj-lt"/>
              </a:rPr>
              <a:t>hogares</a:t>
            </a:r>
            <a:r>
              <a:rPr lang="en-US" sz="1800" b="1" dirty="0" smtClean="0">
                <a:latin typeface="+mj-lt"/>
              </a:rPr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Cómo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es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percibida</a:t>
            </a:r>
            <a:r>
              <a:rPr lang="en-US" sz="1800" b="1" dirty="0" smtClean="0">
                <a:latin typeface="+mj-lt"/>
              </a:rPr>
              <a:t> la </a:t>
            </a:r>
            <a:r>
              <a:rPr lang="en-US" sz="1800" b="1" dirty="0" err="1" smtClean="0">
                <a:latin typeface="+mj-lt"/>
              </a:rPr>
              <a:t>política</a:t>
            </a:r>
            <a:r>
              <a:rPr lang="en-US" sz="1800" b="1" dirty="0" smtClean="0">
                <a:latin typeface="+mj-lt"/>
              </a:rPr>
              <a:t> fiscal </a:t>
            </a:r>
            <a:r>
              <a:rPr lang="en-US" sz="1800" b="1" dirty="0" err="1" smtClean="0">
                <a:latin typeface="+mj-lt"/>
              </a:rPr>
              <a:t>por</a:t>
            </a:r>
            <a:r>
              <a:rPr lang="en-US" sz="1800" b="1" dirty="0" smtClean="0">
                <a:latin typeface="+mj-lt"/>
              </a:rPr>
              <a:t> los </a:t>
            </a:r>
            <a:r>
              <a:rPr lang="en-US" sz="1800" b="1" dirty="0" err="1" smtClean="0">
                <a:latin typeface="+mj-lt"/>
              </a:rPr>
              <a:t>ciudadanos</a:t>
            </a:r>
            <a:r>
              <a:rPr lang="en-US" sz="1800" b="1" dirty="0" smtClean="0">
                <a:latin typeface="+mj-lt"/>
              </a:rPr>
              <a:t>?</a:t>
            </a:r>
            <a:endParaRPr lang="en-US" sz="18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 err="1" smtClean="0">
                <a:latin typeface="+mj-lt"/>
              </a:rPr>
              <a:t>Análisis</a:t>
            </a:r>
            <a:r>
              <a:rPr lang="en-US" sz="1800" b="1" dirty="0" smtClean="0">
                <a:latin typeface="+mj-lt"/>
              </a:rPr>
              <a:t> macro (</a:t>
            </a:r>
            <a:r>
              <a:rPr lang="en-US" sz="1800" b="1" dirty="0" err="1" smtClean="0">
                <a:latin typeface="+mj-lt"/>
              </a:rPr>
              <a:t>por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b="1" dirty="0" err="1" smtClean="0">
                <a:latin typeface="+mj-lt"/>
              </a:rPr>
              <a:t>ejemplo</a:t>
            </a:r>
            <a:r>
              <a:rPr lang="en-US" sz="1800" b="1" dirty="0" smtClean="0">
                <a:latin typeface="+mj-lt"/>
              </a:rPr>
              <a:t>, </a:t>
            </a:r>
            <a:r>
              <a:rPr lang="en-US" sz="1800" b="1" dirty="0" err="1" smtClean="0">
                <a:latin typeface="+mj-lt"/>
              </a:rPr>
              <a:t>infraestructura</a:t>
            </a:r>
            <a:r>
              <a:rPr lang="en-US" sz="1800" b="1" dirty="0" smtClean="0">
                <a:latin typeface="+mj-lt"/>
              </a:rPr>
              <a:t> y </a:t>
            </a:r>
            <a:r>
              <a:rPr lang="en-US" sz="1800" b="1" dirty="0" err="1" smtClean="0">
                <a:latin typeface="+mj-lt"/>
              </a:rPr>
              <a:t>política</a:t>
            </a:r>
            <a:r>
              <a:rPr lang="en-US" sz="1800" b="1" dirty="0" smtClean="0">
                <a:latin typeface="+mj-lt"/>
              </a:rPr>
              <a:t> fiscal)</a:t>
            </a:r>
            <a:endParaRPr lang="en-US" sz="18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6924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/>
              <a:t>Implementación: </a:t>
            </a:r>
            <a:r>
              <a:rPr lang="es-ES_tradnl" sz="2800" b="0" dirty="0" smtClean="0"/>
              <a:t>El </a:t>
            </a:r>
            <a:r>
              <a:rPr lang="es-ES_tradnl" sz="2800" b="0" dirty="0"/>
              <a:t>rol de los marcos fiscales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862935"/>
            <a:ext cx="929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+mj-lt"/>
              </a:rPr>
              <a:t>Las reglas aparentemente funcionan, al menos durante la ultima crisis (</a:t>
            </a:r>
            <a:r>
              <a:rPr lang="es-ES_tradnl" b="1" dirty="0" err="1" smtClean="0">
                <a:latin typeface="+mj-lt"/>
              </a:rPr>
              <a:t>e.g</a:t>
            </a:r>
            <a:r>
              <a:rPr lang="es-ES_tradnl" b="1" dirty="0" smtClean="0">
                <a:latin typeface="+mj-lt"/>
              </a:rPr>
              <a:t>. Chile y Perú)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4" y="2101850"/>
            <a:ext cx="9719466" cy="300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1000" y="52578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 err="1" smtClean="0">
                <a:latin typeface="Calibri" panose="020F0502020204030204" pitchFamily="34" charset="0"/>
              </a:rPr>
              <a:t>Daude</a:t>
            </a:r>
            <a:r>
              <a:rPr lang="en-US" sz="1200" dirty="0" smtClean="0">
                <a:latin typeface="Calibri" panose="020F0502020204030204" pitchFamily="34" charset="0"/>
              </a:rPr>
              <a:t>, C., A. Melguizo y A. </a:t>
            </a:r>
            <a:r>
              <a:rPr lang="en-US" sz="1200" dirty="0" err="1" smtClean="0">
                <a:latin typeface="Calibri" panose="020F0502020204030204" pitchFamily="34" charset="0"/>
              </a:rPr>
              <a:t>Neut</a:t>
            </a:r>
            <a:r>
              <a:rPr lang="en-US" sz="1200" dirty="0" smtClean="0">
                <a:latin typeface="Calibri" panose="020F0502020204030204" pitchFamily="34" charset="0"/>
              </a:rPr>
              <a:t> (2010), </a:t>
            </a:r>
            <a:r>
              <a:rPr lang="en-US" sz="1200" dirty="0">
                <a:latin typeface="Calibri" panose="020F0502020204030204" pitchFamily="34" charset="0"/>
              </a:rPr>
              <a:t>“Fiscal </a:t>
            </a:r>
            <a:r>
              <a:rPr lang="en-US" sz="1200" dirty="0" smtClean="0">
                <a:latin typeface="Calibri" panose="020F0502020204030204" pitchFamily="34" charset="0"/>
              </a:rPr>
              <a:t>policy </a:t>
            </a:r>
            <a:r>
              <a:rPr lang="en-US" sz="1200" dirty="0">
                <a:latin typeface="Calibri" panose="020F0502020204030204" pitchFamily="34" charset="0"/>
              </a:rPr>
              <a:t>in Latin America: Countercyclical and </a:t>
            </a:r>
            <a:r>
              <a:rPr lang="en-US" sz="1200" dirty="0" smtClean="0">
                <a:latin typeface="Calibri" panose="020F0502020204030204" pitchFamily="34" charset="0"/>
              </a:rPr>
              <a:t>sustainable </a:t>
            </a:r>
            <a:r>
              <a:rPr lang="en-US" sz="1200" dirty="0">
                <a:latin typeface="Calibri" panose="020F0502020204030204" pitchFamily="34" charset="0"/>
              </a:rPr>
              <a:t>at </a:t>
            </a:r>
            <a:r>
              <a:rPr lang="en-US" sz="1200" dirty="0" smtClean="0">
                <a:latin typeface="Calibri" panose="020F0502020204030204" pitchFamily="34" charset="0"/>
              </a:rPr>
              <a:t>last</a:t>
            </a:r>
            <a:r>
              <a:rPr lang="en-US" sz="1200" dirty="0">
                <a:latin typeface="Calibri" panose="020F0502020204030204" pitchFamily="34" charset="0"/>
              </a:rPr>
              <a:t>?”, OECD Development Centre </a:t>
            </a:r>
            <a:r>
              <a:rPr lang="en-US" sz="1200" i="1" dirty="0">
                <a:latin typeface="Calibri" panose="020F0502020204030204" pitchFamily="34" charset="0"/>
              </a:rPr>
              <a:t>Working Paper </a:t>
            </a:r>
            <a:r>
              <a:rPr lang="en-US" sz="1200" dirty="0" smtClean="0">
                <a:latin typeface="Calibri" panose="020F0502020204030204" pitchFamily="34" charset="0"/>
              </a:rPr>
              <a:t>291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45502" y="1441847"/>
            <a:ext cx="536717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Saldo presupuestario estructural primario 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(% del PIB)</a:t>
            </a:r>
          </a:p>
        </p:txBody>
      </p:sp>
    </p:spTree>
    <p:extLst>
      <p:ext uri="{BB962C8B-B14F-4D97-AF65-F5344CB8AC3E}">
        <p14:creationId xmlns:p14="http://schemas.microsoft.com/office/powerpoint/2010/main" val="21117747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/>
              <a:t>Implementación: </a:t>
            </a:r>
            <a:r>
              <a:rPr lang="es-ES_tradnl" sz="2800" b="0" dirty="0" smtClean="0"/>
              <a:t>El </a:t>
            </a:r>
            <a:r>
              <a:rPr lang="es-ES_tradnl" sz="2800" b="0" dirty="0"/>
              <a:t>rol de los marcos fiscales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6015335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+mj-lt"/>
              </a:rPr>
              <a:t>E</a:t>
            </a:r>
            <a:r>
              <a:rPr lang="es-ES_tradnl" b="1" dirty="0" smtClean="0">
                <a:latin typeface="+mj-lt"/>
              </a:rPr>
              <a:t>l impacto de las elecciones del 2006 no fue tan significativo</a:t>
            </a:r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133600"/>
            <a:ext cx="4998521" cy="316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133600"/>
            <a:ext cx="5105400" cy="316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81000" y="5410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Nieto-Parra, S. y J. </a:t>
            </a:r>
            <a:r>
              <a:rPr lang="en-US" sz="1200" dirty="0" err="1" smtClean="0">
                <a:latin typeface="Calibri" panose="020F0502020204030204" pitchFamily="34" charset="0"/>
              </a:rPr>
              <a:t>Santiso</a:t>
            </a:r>
            <a:r>
              <a:rPr lang="en-US" sz="1200" dirty="0" smtClean="0">
                <a:latin typeface="Calibri" panose="020F0502020204030204" pitchFamily="34" charset="0"/>
              </a:rPr>
              <a:t> (2009), “Revisiting </a:t>
            </a:r>
            <a:r>
              <a:rPr lang="en-US" sz="1200" dirty="0">
                <a:latin typeface="Calibri" panose="020F0502020204030204" pitchFamily="34" charset="0"/>
              </a:rPr>
              <a:t>political budget cycles in Latin America”, OECD Development Centre </a:t>
            </a:r>
            <a:r>
              <a:rPr lang="en-US" sz="1200" i="1" dirty="0">
                <a:latin typeface="Calibri" panose="020F0502020204030204" pitchFamily="34" charset="0"/>
              </a:rPr>
              <a:t>Working Paper</a:t>
            </a:r>
            <a:r>
              <a:rPr lang="en-US" sz="1200" dirty="0">
                <a:latin typeface="Calibri" panose="020F0502020204030204" pitchFamily="34" charset="0"/>
              </a:rPr>
              <a:t> </a:t>
            </a:r>
            <a:r>
              <a:rPr lang="en-US" sz="1200" dirty="0" smtClean="0">
                <a:latin typeface="Calibri" panose="020F0502020204030204" pitchFamily="34" charset="0"/>
              </a:rPr>
              <a:t>281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6039" y="1371600"/>
            <a:ext cx="937000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2000" b="1" dirty="0" smtClean="0">
                <a:latin typeface="+mj-lt"/>
              </a:rPr>
              <a:t>Impacto de las elecciones en 2006 sobre la política fiscal de América Latina 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s-ES_tradnl" altLang="zh-CN" sz="1400" b="1" dirty="0" smtClean="0">
                <a:latin typeface="+mj-lt"/>
              </a:rPr>
              <a:t>(% del PIB)</a:t>
            </a:r>
          </a:p>
        </p:txBody>
      </p:sp>
    </p:spTree>
    <p:extLst>
      <p:ext uri="{BB962C8B-B14F-4D97-AF65-F5344CB8AC3E}">
        <p14:creationId xmlns:p14="http://schemas.microsoft.com/office/powerpoint/2010/main" val="9970377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s-ES_tradnl" sz="2800" b="0" dirty="0"/>
              <a:t>Política fiscal en economías emergentes y en desarrollo: Algunas experiencias de América Latina</a:t>
            </a: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dirty="0" smtClean="0">
              <a:solidFill>
                <a:srgbClr val="0079BC"/>
              </a:solidFill>
              <a:latin typeface="+mj-lt"/>
            </a:endParaRPr>
          </a:p>
          <a:p>
            <a:r>
              <a:rPr lang="es-ES" b="1" dirty="0" smtClean="0">
                <a:solidFill>
                  <a:srgbClr val="0079BC"/>
                </a:solidFill>
                <a:latin typeface="+mj-lt"/>
              </a:rPr>
              <a:t>Haciendo </a:t>
            </a:r>
            <a:r>
              <a:rPr lang="es-ES" b="1" dirty="0">
                <a:solidFill>
                  <a:srgbClr val="0079BC"/>
                </a:solidFill>
                <a:latin typeface="+mj-lt"/>
              </a:rPr>
              <a:t>posible la reforma fiscal </a:t>
            </a:r>
            <a:r>
              <a:rPr lang="es-ES_tradnl" b="1" dirty="0">
                <a:latin typeface="+mj-lt"/>
              </a:rPr>
              <a:t>en América </a:t>
            </a:r>
            <a:r>
              <a:rPr lang="es-ES_tradnl" b="1" dirty="0" smtClean="0">
                <a:latin typeface="+mj-lt"/>
              </a:rPr>
              <a:t>Latina</a:t>
            </a:r>
          </a:p>
          <a:p>
            <a:endParaRPr lang="en-GB" b="1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Diagnóstico y diseño</a:t>
            </a:r>
          </a:p>
          <a:p>
            <a:pPr lvl="2"/>
            <a:r>
              <a:rPr lang="es-ES_tradnl" b="1" dirty="0" smtClean="0">
                <a:latin typeface="+mj-lt"/>
                <a:sym typeface="Wingdings" panose="05000000000000000000" pitchFamily="2" charset="2"/>
              </a:rPr>
              <a:t>	 </a:t>
            </a:r>
            <a:r>
              <a:rPr lang="es-ES_tradnl" b="1" dirty="0" smtClean="0">
                <a:solidFill>
                  <a:srgbClr val="0079BC"/>
                </a:solidFill>
                <a:latin typeface="+mj-lt"/>
              </a:rPr>
              <a:t>Datos y análisis (</a:t>
            </a:r>
            <a:r>
              <a:rPr lang="es-ES_tradnl" b="1" dirty="0" err="1" smtClean="0">
                <a:solidFill>
                  <a:srgbClr val="0079BC"/>
                </a:solidFill>
                <a:latin typeface="+mj-lt"/>
              </a:rPr>
              <a:t>tax-benefit</a:t>
            </a:r>
            <a:r>
              <a:rPr lang="es-ES_tradnl" b="1" dirty="0" smtClean="0">
                <a:solidFill>
                  <a:srgbClr val="0079BC"/>
                </a:solidFill>
                <a:latin typeface="+mj-lt"/>
              </a:rPr>
              <a:t>, incentivos)</a:t>
            </a:r>
          </a:p>
          <a:p>
            <a:pPr lvl="2"/>
            <a:endParaRPr lang="es-ES_tradnl" sz="1200" b="1" dirty="0" smtClean="0">
              <a:solidFill>
                <a:srgbClr val="0079BC"/>
              </a:solidFill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Implementación</a:t>
            </a:r>
          </a:p>
          <a:p>
            <a:pPr lvl="1"/>
            <a:r>
              <a:rPr lang="es-ES_tradnl" b="1" dirty="0" smtClean="0">
                <a:sym typeface="Wingdings" panose="05000000000000000000" pitchFamily="2" charset="2"/>
              </a:rPr>
              <a:t>		 </a:t>
            </a:r>
            <a:r>
              <a:rPr lang="es-ES_tradnl" b="1" dirty="0" smtClean="0">
                <a:latin typeface="+mj-lt"/>
                <a:sym typeface="Wingdings" panose="05000000000000000000" pitchFamily="2" charset="2"/>
              </a:rPr>
              <a:t>Capacidad técnica y </a:t>
            </a:r>
            <a:r>
              <a:rPr lang="es-ES_tradnl" b="1" dirty="0" smtClean="0">
                <a:solidFill>
                  <a:srgbClr val="0079BC"/>
                </a:solidFill>
                <a:latin typeface="+mj-lt"/>
                <a:sym typeface="Wingdings" panose="05000000000000000000" pitchFamily="2" charset="2"/>
              </a:rPr>
              <a:t>marcos fiscales</a:t>
            </a:r>
            <a:r>
              <a:rPr lang="es-ES_tradnl" b="1" dirty="0" smtClean="0">
                <a:latin typeface="+mj-lt"/>
                <a:sym typeface="Wingdings" panose="05000000000000000000" pitchFamily="2" charset="2"/>
              </a:rPr>
              <a:t> </a:t>
            </a:r>
            <a:endParaRPr lang="es-ES_tradnl" b="1" dirty="0" smtClean="0">
              <a:solidFill>
                <a:srgbClr val="0079BC"/>
              </a:solidFill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ES_tradnl" sz="1200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b="1" dirty="0" smtClean="0">
                <a:latin typeface="+mj-lt"/>
              </a:rPr>
              <a:t>Aprobación</a:t>
            </a:r>
          </a:p>
          <a:p>
            <a:pPr lvl="1"/>
            <a:r>
              <a:rPr lang="es-ES_tradnl" b="1" dirty="0" smtClean="0">
                <a:sym typeface="Wingdings" panose="05000000000000000000" pitchFamily="2" charset="2"/>
              </a:rPr>
              <a:t>		</a:t>
            </a:r>
            <a:r>
              <a:rPr lang="es-ES_tradnl" b="1" dirty="0" smtClean="0">
                <a:latin typeface="+mj-lt"/>
                <a:sym typeface="Wingdings" panose="05000000000000000000" pitchFamily="2" charset="2"/>
              </a:rPr>
              <a:t> </a:t>
            </a:r>
            <a:r>
              <a:rPr lang="es-ES_tradnl" b="1" dirty="0">
                <a:solidFill>
                  <a:srgbClr val="0079BC"/>
                </a:solidFill>
                <a:latin typeface="+mj-lt"/>
                <a:sym typeface="Wingdings" panose="05000000000000000000" pitchFamily="2" charset="2"/>
              </a:rPr>
              <a:t>Moral tributaria </a:t>
            </a:r>
            <a:r>
              <a:rPr lang="es-ES_tradnl" b="1" dirty="0" smtClean="0">
                <a:latin typeface="+mj-lt"/>
                <a:sym typeface="Wingdings" panose="05000000000000000000" pitchFamily="2" charset="2"/>
              </a:rPr>
              <a:t>y el contrato social</a:t>
            </a:r>
            <a:endParaRPr lang="es-ES_tradnl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2730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 bwMode="auto">
          <a:xfrm>
            <a:off x="228600" y="1981200"/>
            <a:ext cx="8915400" cy="5318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4000" b="0" dirty="0" smtClean="0">
                <a:solidFill>
                  <a:schemeClr val="tx1"/>
                </a:solidFill>
                <a:latin typeface="Calibri" pitchFamily="34" charset="0"/>
              </a:rPr>
              <a:t>Gracias!</a:t>
            </a: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s-ES" sz="3000" b="0" dirty="0" err="1" smtClean="0">
                <a:solidFill>
                  <a:schemeClr val="tx2"/>
                </a:solidFill>
                <a:latin typeface="Calibri" pitchFamily="34" charset="0"/>
              </a:rPr>
              <a:t>www.oecd.org/dev</a:t>
            </a:r>
            <a:endParaRPr lang="es-ES" sz="3000" b="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2481" y="6021288"/>
            <a:ext cx="1260095" cy="76470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848601" y="5638800"/>
            <a:ext cx="20574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906000" cy="12954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1850" y="3354238"/>
            <a:ext cx="2667000" cy="155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78196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… </a:t>
            </a:r>
            <a:r>
              <a:rPr lang="en-GB" sz="2800" b="0" dirty="0" err="1" smtClean="0"/>
              <a:t>acompañad</a:t>
            </a:r>
            <a:r>
              <a:rPr lang="en-GB" sz="2800" b="0" dirty="0" smtClean="0"/>
              <a:t> </a:t>
            </a:r>
            <a:r>
              <a:rPr lang="en-GB" sz="2800" b="0" dirty="0"/>
              <a:t>de un </a:t>
            </a:r>
            <a:r>
              <a:rPr lang="en-GB" sz="2800" b="0" dirty="0" err="1"/>
              <a:t>buen</a:t>
            </a:r>
            <a:r>
              <a:rPr lang="en-GB" sz="2800" b="0" dirty="0"/>
              <a:t> </a:t>
            </a:r>
            <a:r>
              <a:rPr lang="en-GB" sz="2800" b="0" dirty="0" err="1"/>
              <a:t>análisis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60198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304800" y="6400800"/>
            <a:ext cx="2311400" cy="365125"/>
          </a:xfrm>
        </p:spPr>
        <p:txBody>
          <a:bodyPr/>
          <a:lstStyle/>
          <a:p>
            <a:fld id="{127F2264-836B-B64A-BFA3-04146123FCC1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6115050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>
                <a:latin typeface="Calibri" panose="020F0502020204030204" pitchFamily="34" charset="0"/>
              </a:rPr>
              <a:t>OECD (</a:t>
            </a:r>
            <a:r>
              <a:rPr lang="en-US" sz="1200" dirty="0" smtClean="0">
                <a:latin typeface="Calibri" panose="020F0502020204030204" pitchFamily="34" charset="0"/>
              </a:rPr>
              <a:t>2010), </a:t>
            </a:r>
            <a:r>
              <a:rPr lang="en-US" sz="1200" i="1" dirty="0">
                <a:latin typeface="Calibri" panose="020F0502020204030204" pitchFamily="34" charset="0"/>
              </a:rPr>
              <a:t>Latin American Economic Perspectives </a:t>
            </a:r>
            <a:r>
              <a:rPr lang="en-US" sz="1200" i="1" dirty="0" smtClean="0">
                <a:latin typeface="Calibri" panose="020F0502020204030204" pitchFamily="34" charset="0"/>
              </a:rPr>
              <a:t>2011. </a:t>
            </a:r>
            <a:r>
              <a:rPr lang="en-US" sz="1200" i="1" dirty="0">
                <a:latin typeface="Calibri" panose="020F0502020204030204" pitchFamily="34" charset="0"/>
              </a:rPr>
              <a:t>How middle-class in Latin America</a:t>
            </a:r>
            <a:r>
              <a:rPr lang="en-US" sz="1200" i="1" dirty="0" smtClean="0">
                <a:latin typeface="Calibri" panose="020F0502020204030204" pitchFamily="34" charset="0"/>
              </a:rPr>
              <a:t>?</a:t>
            </a:r>
            <a:endParaRPr lang="en-US" sz="1200" i="1" dirty="0">
              <a:latin typeface="Calibri" panose="020F050202020403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38702" y="1371600"/>
            <a:ext cx="91550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GB" altLang="zh-CN" sz="2000" b="1" dirty="0" err="1" smtClean="0">
                <a:latin typeface="+mj-lt"/>
              </a:rPr>
              <a:t>Estructura</a:t>
            </a:r>
            <a:r>
              <a:rPr lang="en-GB" altLang="zh-CN" sz="2000" b="1" dirty="0" smtClean="0">
                <a:latin typeface="+mj-lt"/>
              </a:rPr>
              <a:t> de los </a:t>
            </a:r>
            <a:r>
              <a:rPr lang="en-GB" altLang="zh-CN" sz="2000" b="1" dirty="0" err="1" smtClean="0">
                <a:latin typeface="+mj-lt"/>
              </a:rPr>
              <a:t>beneficios</a:t>
            </a:r>
            <a:r>
              <a:rPr lang="en-GB" altLang="zh-CN" sz="2000" b="1" dirty="0" smtClean="0">
                <a:latin typeface="+mj-lt"/>
              </a:rPr>
              <a:t> </a:t>
            </a:r>
            <a:r>
              <a:rPr lang="en-GB" altLang="zh-CN" sz="2000" b="1" dirty="0" err="1" smtClean="0">
                <a:latin typeface="+mj-lt"/>
              </a:rPr>
              <a:t>fiscales</a:t>
            </a:r>
            <a:r>
              <a:rPr lang="en-GB" altLang="zh-CN" sz="2000" b="1" dirty="0" smtClean="0">
                <a:latin typeface="+mj-lt"/>
              </a:rPr>
              <a:t> </a:t>
            </a:r>
            <a:r>
              <a:rPr lang="en-GB" altLang="zh-CN" sz="2000" b="1" dirty="0" err="1" smtClean="0">
                <a:latin typeface="+mj-lt"/>
              </a:rPr>
              <a:t>por</a:t>
            </a:r>
            <a:r>
              <a:rPr lang="en-GB" altLang="zh-CN" sz="2000" b="1" dirty="0" smtClean="0">
                <a:latin typeface="+mj-lt"/>
              </a:rPr>
              <a:t> </a:t>
            </a:r>
            <a:r>
              <a:rPr lang="en-GB" altLang="zh-CN" sz="2000" b="1" dirty="0" err="1" smtClean="0">
                <a:latin typeface="+mj-lt"/>
              </a:rPr>
              <a:t>decíl</a:t>
            </a:r>
            <a:r>
              <a:rPr lang="en-GB" altLang="zh-CN" sz="2000" b="1" dirty="0" smtClean="0">
                <a:latin typeface="+mj-lt"/>
              </a:rPr>
              <a:t> de los </a:t>
            </a:r>
            <a:r>
              <a:rPr lang="en-GB" altLang="zh-CN" sz="2000" b="1" dirty="0" err="1" smtClean="0">
                <a:latin typeface="+mj-lt"/>
              </a:rPr>
              <a:t>ingresos</a:t>
            </a:r>
            <a:r>
              <a:rPr lang="en-GB" altLang="zh-CN" sz="2000" b="1" dirty="0" smtClean="0">
                <a:latin typeface="+mj-lt"/>
              </a:rPr>
              <a:t> de </a:t>
            </a:r>
            <a:r>
              <a:rPr lang="en-GB" altLang="zh-CN" sz="2000" b="1" dirty="0" err="1" smtClean="0">
                <a:latin typeface="+mj-lt"/>
              </a:rPr>
              <a:t>hogares</a:t>
            </a:r>
            <a:endParaRPr lang="en-GB" altLang="zh-CN" sz="2000" b="1" dirty="0" smtClean="0">
              <a:latin typeface="+mj-lt"/>
            </a:endParaRP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GB" altLang="zh-CN" sz="2000" b="1" dirty="0" smtClean="0">
                <a:latin typeface="+mj-lt"/>
              </a:rPr>
              <a:t> </a:t>
            </a:r>
            <a:r>
              <a:rPr lang="en-GB" altLang="zh-CN" sz="1400" b="1" dirty="0" smtClean="0">
                <a:latin typeface="+mj-lt"/>
              </a:rPr>
              <a:t>(</a:t>
            </a:r>
            <a:r>
              <a:rPr lang="en-US" altLang="zh-CN" sz="1400" b="1" dirty="0" err="1" smtClean="0">
                <a:latin typeface="+mj-lt"/>
              </a:rPr>
              <a:t>Porcentaje</a:t>
            </a:r>
            <a:r>
              <a:rPr lang="en-US" altLang="zh-CN" sz="1400" b="1" dirty="0" smtClean="0">
                <a:latin typeface="+mj-lt"/>
              </a:rPr>
              <a:t> de la media de </a:t>
            </a:r>
            <a:r>
              <a:rPr lang="en-US" altLang="zh-CN" sz="1400" b="1" dirty="0" err="1" smtClean="0">
                <a:latin typeface="+mj-lt"/>
              </a:rPr>
              <a:t>ingreso</a:t>
            </a:r>
            <a:r>
              <a:rPr lang="en-US" altLang="zh-CN" sz="1400" b="1" dirty="0" smtClean="0">
                <a:latin typeface="+mj-lt"/>
              </a:rPr>
              <a:t> </a:t>
            </a:r>
            <a:r>
              <a:rPr lang="en-US" altLang="zh-CN" sz="1400" b="1" dirty="0" err="1" smtClean="0">
                <a:latin typeface="+mj-lt"/>
              </a:rPr>
              <a:t>disponible</a:t>
            </a:r>
            <a:r>
              <a:rPr lang="en-US" altLang="zh-CN" sz="1400" b="1" dirty="0" smtClean="0">
                <a:latin typeface="+mj-lt"/>
              </a:rPr>
              <a:t> </a:t>
            </a:r>
            <a:r>
              <a:rPr lang="en-US" altLang="zh-CN" sz="1400" b="1" dirty="0" err="1" smtClean="0">
                <a:latin typeface="+mj-lt"/>
              </a:rPr>
              <a:t>por</a:t>
            </a:r>
            <a:r>
              <a:rPr lang="en-US" altLang="zh-CN" sz="1400" b="1" dirty="0" smtClean="0">
                <a:latin typeface="+mj-lt"/>
              </a:rPr>
              <a:t> </a:t>
            </a:r>
            <a:r>
              <a:rPr lang="en-US" altLang="zh-CN" sz="1400" b="1" dirty="0" err="1" smtClean="0">
                <a:latin typeface="+mj-lt"/>
              </a:rPr>
              <a:t>decíl</a:t>
            </a:r>
            <a:r>
              <a:rPr lang="en-US" altLang="zh-CN" sz="1400" b="1" dirty="0" smtClean="0">
                <a:latin typeface="+mj-lt"/>
              </a:rPr>
              <a:t>)</a:t>
            </a:r>
            <a:r>
              <a:rPr lang="en-GB" altLang="zh-CN" sz="1400" b="1" dirty="0" smtClean="0">
                <a:latin typeface="+mj-lt"/>
              </a:rPr>
              <a:t> </a:t>
            </a:r>
            <a:endParaRPr lang="en-GB" altLang="zh-CN" sz="1400" b="1" dirty="0">
              <a:latin typeface="+mj-lt"/>
            </a:endParaRPr>
          </a:p>
        </p:txBody>
      </p: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822037"/>
              </p:ext>
            </p:extLst>
          </p:nvPr>
        </p:nvGraphicFramePr>
        <p:xfrm>
          <a:off x="914400" y="2133600"/>
          <a:ext cx="6049962" cy="228600"/>
        </p:xfrm>
        <a:graphic>
          <a:graphicData uri="http://schemas.openxmlformats.org/drawingml/2006/table">
            <a:tbl>
              <a:tblPr/>
              <a:tblGrid>
                <a:gridCol w="4000738"/>
                <a:gridCol w="2049224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000" b="1" dirty="0">
                          <a:latin typeface="Times New Roman"/>
                          <a:ea typeface="SimSun"/>
                          <a:cs typeface="Times New Roman"/>
                        </a:rPr>
                        <a:t>Chile</a:t>
                      </a:r>
                      <a:endParaRPr lang="en-US" sz="1100" b="1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000" b="1" dirty="0">
                          <a:latin typeface="Times New Roman"/>
                          <a:ea typeface="SimSun"/>
                          <a:cs typeface="Times New Roman"/>
                        </a:rPr>
                        <a:t>Mexico</a:t>
                      </a:r>
                      <a:endParaRPr lang="en-US" sz="1100" b="1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2438400"/>
            <a:ext cx="8505825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7901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1106470"/>
          </a:xfrm>
        </p:spPr>
        <p:txBody>
          <a:bodyPr/>
          <a:lstStyle/>
          <a:p>
            <a:r>
              <a:rPr lang="en-US" sz="2800" b="0" dirty="0" err="1" smtClean="0"/>
              <a:t>Política</a:t>
            </a:r>
            <a:r>
              <a:rPr lang="en-US" sz="2800" b="0" dirty="0" smtClean="0"/>
              <a:t> fiscal en </a:t>
            </a:r>
            <a:r>
              <a:rPr lang="en-US" sz="2800" b="0" dirty="0" err="1" smtClean="0"/>
              <a:t>economías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emergentes</a:t>
            </a:r>
            <a:r>
              <a:rPr lang="en-US" sz="2800" b="0" dirty="0" smtClean="0"/>
              <a:t> y en </a:t>
            </a:r>
            <a:r>
              <a:rPr lang="en-US" sz="2800" b="0" dirty="0" err="1" smtClean="0"/>
              <a:t>desarrollo</a:t>
            </a: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b="0" dirty="0" err="1" smtClean="0"/>
              <a:t>Algunas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experiencias</a:t>
            </a:r>
            <a:r>
              <a:rPr lang="en-US" sz="2800" b="0" dirty="0" smtClean="0"/>
              <a:t> de </a:t>
            </a:r>
            <a:r>
              <a:rPr lang="en-US" sz="2800" b="0" dirty="0" err="1" smtClean="0"/>
              <a:t>América</a:t>
            </a:r>
            <a:r>
              <a:rPr lang="en-US" sz="2800" b="0" dirty="0" smtClean="0"/>
              <a:t> Latina</a:t>
            </a:r>
            <a:r>
              <a:rPr lang="en-US" sz="2800" b="0" dirty="0"/>
              <a:t/>
            </a:r>
            <a:br>
              <a:rPr lang="en-US" sz="2800" b="0" dirty="0"/>
            </a:br>
            <a:endParaRPr lang="es-ES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9296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 smtClean="0">
              <a:latin typeface="+mj-lt"/>
            </a:endParaRPr>
          </a:p>
          <a:p>
            <a:endParaRPr lang="en-GB" b="1" dirty="0" smtClean="0">
              <a:latin typeface="+mj-lt"/>
            </a:endParaRPr>
          </a:p>
          <a:p>
            <a:r>
              <a:rPr lang="es-ES" b="1" i="1" dirty="0">
                <a:solidFill>
                  <a:srgbClr val="0079BC"/>
                </a:solidFill>
                <a:latin typeface="+mj-lt"/>
              </a:rPr>
              <a:t>Haciendo posible </a:t>
            </a:r>
            <a:r>
              <a:rPr lang="es-ES" b="1" dirty="0">
                <a:latin typeface="+mj-lt"/>
              </a:rPr>
              <a:t>la reforma fiscal en América Latina</a:t>
            </a:r>
          </a:p>
          <a:p>
            <a:endParaRPr lang="en-GB" b="1" dirty="0" smtClean="0">
              <a:latin typeface="+mj-lt"/>
            </a:endParaRPr>
          </a:p>
          <a:p>
            <a:endParaRPr lang="en-GB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>
                <a:solidFill>
                  <a:srgbClr val="0079BC"/>
                </a:solidFill>
                <a:latin typeface="+mj-lt"/>
              </a:rPr>
              <a:t>Diagnóstico</a:t>
            </a:r>
            <a:r>
              <a:rPr lang="en-GB" b="1" dirty="0">
                <a:solidFill>
                  <a:srgbClr val="0079BC"/>
                </a:solidFill>
                <a:latin typeface="+mj-lt"/>
              </a:rPr>
              <a:t> y </a:t>
            </a:r>
            <a:r>
              <a:rPr lang="en-GB" b="1" dirty="0" err="1">
                <a:solidFill>
                  <a:srgbClr val="0079BC"/>
                </a:solidFill>
                <a:latin typeface="+mj-lt"/>
              </a:rPr>
              <a:t>diseño</a:t>
            </a:r>
            <a:endParaRPr lang="en-GB" b="1" dirty="0">
              <a:solidFill>
                <a:srgbClr val="0079BC"/>
              </a:solidFill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latin typeface="+mj-lt"/>
              </a:rPr>
              <a:t>Aprobacion</a:t>
            </a:r>
            <a:endParaRPr lang="en-GB" b="1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latin typeface="+mj-lt"/>
              </a:rPr>
              <a:t>Implementación</a:t>
            </a:r>
            <a:endParaRPr lang="en-GB" b="1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0100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985820"/>
          </a:xfrm>
        </p:spPr>
        <p:txBody>
          <a:bodyPr/>
          <a:lstStyle/>
          <a:p>
            <a:r>
              <a:rPr lang="en-GB" sz="2800" b="0" dirty="0" err="1" smtClean="0"/>
              <a:t>Diagnóstico</a:t>
            </a:r>
            <a:r>
              <a:rPr lang="en-GB" sz="2800" b="0" dirty="0" smtClean="0"/>
              <a:t> y </a:t>
            </a:r>
            <a:r>
              <a:rPr lang="en-GB" sz="2800" b="0" dirty="0" err="1" smtClean="0"/>
              <a:t>diseño</a:t>
            </a:r>
            <a:r>
              <a:rPr lang="en-GB" sz="2800" b="0" dirty="0" smtClean="0"/>
              <a:t>: se </a:t>
            </a:r>
            <a:r>
              <a:rPr lang="en-GB" sz="2800" b="0" dirty="0" err="1" smtClean="0"/>
              <a:t>necesitan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buenos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datos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comparables</a:t>
            </a:r>
            <a:r>
              <a:rPr lang="en-GB" sz="2800" b="0" dirty="0" smtClean="0"/>
              <a:t>…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50950"/>
            <a:ext cx="4765287" cy="553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76093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se </a:t>
            </a:r>
            <a:r>
              <a:rPr lang="en-GB" sz="2800" b="0" dirty="0" err="1"/>
              <a:t>necesitan</a:t>
            </a:r>
            <a:r>
              <a:rPr lang="en-GB" sz="2800" b="0" dirty="0"/>
              <a:t> </a:t>
            </a:r>
            <a:r>
              <a:rPr lang="en-GB" sz="2800" b="0" dirty="0" err="1" smtClean="0"/>
              <a:t>buenos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datos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comparables</a:t>
            </a:r>
            <a:r>
              <a:rPr lang="en-GB" sz="2800" b="0" dirty="0" smtClean="0"/>
              <a:t>…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007130" y="1371600"/>
            <a:ext cx="56525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000" b="1" dirty="0" err="1" smtClean="0">
                <a:latin typeface="+mj-lt"/>
              </a:rPr>
              <a:t>Ingresos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tributarios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como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porcentaje</a:t>
            </a:r>
            <a:r>
              <a:rPr lang="en-GB" sz="2000" b="1" dirty="0" smtClean="0">
                <a:latin typeface="+mj-lt"/>
              </a:rPr>
              <a:t> del PIB</a:t>
            </a:r>
            <a:endParaRPr lang="en-GB" sz="20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533311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</a:rPr>
              <a:t>Fuente: OCDE-CEPAL-CIAT (2014), </a:t>
            </a:r>
            <a:r>
              <a:rPr lang="en-US" sz="1200" dirty="0" err="1">
                <a:latin typeface="Calibri" panose="020F0502020204030204" pitchFamily="34" charset="0"/>
              </a:rPr>
              <a:t>Estadísticas</a:t>
            </a:r>
            <a:r>
              <a:rPr lang="en-US" sz="1200" dirty="0">
                <a:latin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</a:rPr>
              <a:t>Tributarias</a:t>
            </a:r>
            <a:r>
              <a:rPr lang="en-US" sz="1200" dirty="0">
                <a:latin typeface="Calibri" panose="020F0502020204030204" pitchFamily="34" charset="0"/>
              </a:rPr>
              <a:t> en </a:t>
            </a:r>
            <a:r>
              <a:rPr lang="en-US" sz="1200" dirty="0" err="1">
                <a:latin typeface="Calibri" panose="020F0502020204030204" pitchFamily="34" charset="0"/>
              </a:rPr>
              <a:t>América</a:t>
            </a:r>
            <a:r>
              <a:rPr lang="en-US" sz="1200" dirty="0">
                <a:latin typeface="Calibri" panose="020F0502020204030204" pitchFamily="34" charset="0"/>
              </a:rPr>
              <a:t> Latina </a:t>
            </a:r>
            <a:r>
              <a:rPr lang="en-US" sz="1200" i="1" dirty="0">
                <a:latin typeface="Calibri" panose="020F0502020204030204" pitchFamily="34" charset="0"/>
              </a:rPr>
              <a:t> 1990-2012</a:t>
            </a:r>
            <a:endParaRPr lang="en-GB" sz="1200" i="1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86293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+mj-lt"/>
              </a:rPr>
              <a:t>Los ingresos tributarios como porcentaje del PIB en América Latina han estado convergiendo a niveles OCDE desde 1990…</a:t>
            </a:r>
          </a:p>
        </p:txBody>
      </p:sp>
      <p:grpSp>
        <p:nvGrpSpPr>
          <p:cNvPr id="5" name="Group 6"/>
          <p:cNvGrpSpPr>
            <a:grpSpLocks noChangeAspect="1"/>
          </p:cNvGrpSpPr>
          <p:nvPr/>
        </p:nvGrpSpPr>
        <p:grpSpPr bwMode="auto">
          <a:xfrm>
            <a:off x="1676400" y="1793935"/>
            <a:ext cx="6243638" cy="3787775"/>
            <a:chOff x="1056" y="1026"/>
            <a:chExt cx="3933" cy="2386"/>
          </a:xfrm>
        </p:grpSpPr>
        <p:sp>
          <p:nvSpPr>
            <p:cNvPr id="6" name="AutoShape 5"/>
            <p:cNvSpPr>
              <a:spLocks noChangeAspect="1" noChangeArrowheads="1" noTextEdit="1"/>
            </p:cNvSpPr>
            <p:nvPr/>
          </p:nvSpPr>
          <p:spPr bwMode="auto">
            <a:xfrm>
              <a:off x="1056" y="1026"/>
              <a:ext cx="3932" cy="2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1056" y="1027"/>
              <a:ext cx="3933" cy="23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1285" y="1285"/>
              <a:ext cx="3497" cy="1783"/>
            </a:xfrm>
            <a:prstGeom prst="rect">
              <a:avLst/>
            </a:prstGeom>
            <a:solidFill>
              <a:srgbClr val="EDF2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1285" y="1283"/>
              <a:ext cx="3497" cy="1564"/>
            </a:xfrm>
            <a:custGeom>
              <a:avLst/>
              <a:gdLst>
                <a:gd name="T0" fmla="*/ 0 w 3497"/>
                <a:gd name="T1" fmla="*/ 1560 h 1564"/>
                <a:gd name="T2" fmla="*/ 3497 w 3497"/>
                <a:gd name="T3" fmla="*/ 1560 h 1564"/>
                <a:gd name="T4" fmla="*/ 3497 w 3497"/>
                <a:gd name="T5" fmla="*/ 1564 h 1564"/>
                <a:gd name="T6" fmla="*/ 0 w 3497"/>
                <a:gd name="T7" fmla="*/ 1564 h 1564"/>
                <a:gd name="T8" fmla="*/ 0 w 3497"/>
                <a:gd name="T9" fmla="*/ 1560 h 1564"/>
                <a:gd name="T10" fmla="*/ 0 w 3497"/>
                <a:gd name="T11" fmla="*/ 1338 h 1564"/>
                <a:gd name="T12" fmla="*/ 3497 w 3497"/>
                <a:gd name="T13" fmla="*/ 1338 h 1564"/>
                <a:gd name="T14" fmla="*/ 3497 w 3497"/>
                <a:gd name="T15" fmla="*/ 1342 h 1564"/>
                <a:gd name="T16" fmla="*/ 0 w 3497"/>
                <a:gd name="T17" fmla="*/ 1342 h 1564"/>
                <a:gd name="T18" fmla="*/ 0 w 3497"/>
                <a:gd name="T19" fmla="*/ 1338 h 1564"/>
                <a:gd name="T20" fmla="*/ 0 w 3497"/>
                <a:gd name="T21" fmla="*/ 1114 h 1564"/>
                <a:gd name="T22" fmla="*/ 3497 w 3497"/>
                <a:gd name="T23" fmla="*/ 1114 h 1564"/>
                <a:gd name="T24" fmla="*/ 3497 w 3497"/>
                <a:gd name="T25" fmla="*/ 1118 h 1564"/>
                <a:gd name="T26" fmla="*/ 0 w 3497"/>
                <a:gd name="T27" fmla="*/ 1118 h 1564"/>
                <a:gd name="T28" fmla="*/ 0 w 3497"/>
                <a:gd name="T29" fmla="*/ 1114 h 1564"/>
                <a:gd name="T30" fmla="*/ 0 w 3497"/>
                <a:gd name="T31" fmla="*/ 891 h 1564"/>
                <a:gd name="T32" fmla="*/ 3497 w 3497"/>
                <a:gd name="T33" fmla="*/ 891 h 1564"/>
                <a:gd name="T34" fmla="*/ 3497 w 3497"/>
                <a:gd name="T35" fmla="*/ 895 h 1564"/>
                <a:gd name="T36" fmla="*/ 0 w 3497"/>
                <a:gd name="T37" fmla="*/ 895 h 1564"/>
                <a:gd name="T38" fmla="*/ 0 w 3497"/>
                <a:gd name="T39" fmla="*/ 891 h 1564"/>
                <a:gd name="T40" fmla="*/ 0 w 3497"/>
                <a:gd name="T41" fmla="*/ 669 h 1564"/>
                <a:gd name="T42" fmla="*/ 3497 w 3497"/>
                <a:gd name="T43" fmla="*/ 669 h 1564"/>
                <a:gd name="T44" fmla="*/ 3497 w 3497"/>
                <a:gd name="T45" fmla="*/ 673 h 1564"/>
                <a:gd name="T46" fmla="*/ 0 w 3497"/>
                <a:gd name="T47" fmla="*/ 673 h 1564"/>
                <a:gd name="T48" fmla="*/ 0 w 3497"/>
                <a:gd name="T49" fmla="*/ 669 h 1564"/>
                <a:gd name="T50" fmla="*/ 0 w 3497"/>
                <a:gd name="T51" fmla="*/ 446 h 1564"/>
                <a:gd name="T52" fmla="*/ 3497 w 3497"/>
                <a:gd name="T53" fmla="*/ 446 h 1564"/>
                <a:gd name="T54" fmla="*/ 3497 w 3497"/>
                <a:gd name="T55" fmla="*/ 450 h 1564"/>
                <a:gd name="T56" fmla="*/ 0 w 3497"/>
                <a:gd name="T57" fmla="*/ 450 h 1564"/>
                <a:gd name="T58" fmla="*/ 0 w 3497"/>
                <a:gd name="T59" fmla="*/ 446 h 1564"/>
                <a:gd name="T60" fmla="*/ 0 w 3497"/>
                <a:gd name="T61" fmla="*/ 222 h 1564"/>
                <a:gd name="T62" fmla="*/ 3497 w 3497"/>
                <a:gd name="T63" fmla="*/ 222 h 1564"/>
                <a:gd name="T64" fmla="*/ 3497 w 3497"/>
                <a:gd name="T65" fmla="*/ 226 h 1564"/>
                <a:gd name="T66" fmla="*/ 0 w 3497"/>
                <a:gd name="T67" fmla="*/ 226 h 1564"/>
                <a:gd name="T68" fmla="*/ 0 w 3497"/>
                <a:gd name="T69" fmla="*/ 222 h 1564"/>
                <a:gd name="T70" fmla="*/ 0 w 3497"/>
                <a:gd name="T71" fmla="*/ 0 h 1564"/>
                <a:gd name="T72" fmla="*/ 3497 w 3497"/>
                <a:gd name="T73" fmla="*/ 0 h 1564"/>
                <a:gd name="T74" fmla="*/ 3497 w 3497"/>
                <a:gd name="T75" fmla="*/ 4 h 1564"/>
                <a:gd name="T76" fmla="*/ 0 w 3497"/>
                <a:gd name="T77" fmla="*/ 4 h 1564"/>
                <a:gd name="T78" fmla="*/ 0 w 3497"/>
                <a:gd name="T79" fmla="*/ 0 h 1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97" h="1564">
                  <a:moveTo>
                    <a:pt x="0" y="1560"/>
                  </a:moveTo>
                  <a:lnTo>
                    <a:pt x="3497" y="1560"/>
                  </a:lnTo>
                  <a:lnTo>
                    <a:pt x="3497" y="1564"/>
                  </a:lnTo>
                  <a:lnTo>
                    <a:pt x="0" y="1564"/>
                  </a:lnTo>
                  <a:lnTo>
                    <a:pt x="0" y="1560"/>
                  </a:lnTo>
                  <a:close/>
                  <a:moveTo>
                    <a:pt x="0" y="1338"/>
                  </a:moveTo>
                  <a:lnTo>
                    <a:pt x="3497" y="1338"/>
                  </a:lnTo>
                  <a:lnTo>
                    <a:pt x="3497" y="1342"/>
                  </a:lnTo>
                  <a:lnTo>
                    <a:pt x="0" y="1342"/>
                  </a:lnTo>
                  <a:lnTo>
                    <a:pt x="0" y="1338"/>
                  </a:lnTo>
                  <a:close/>
                  <a:moveTo>
                    <a:pt x="0" y="1114"/>
                  </a:moveTo>
                  <a:lnTo>
                    <a:pt x="3497" y="1114"/>
                  </a:lnTo>
                  <a:lnTo>
                    <a:pt x="3497" y="1118"/>
                  </a:lnTo>
                  <a:lnTo>
                    <a:pt x="0" y="1118"/>
                  </a:lnTo>
                  <a:lnTo>
                    <a:pt x="0" y="1114"/>
                  </a:lnTo>
                  <a:close/>
                  <a:moveTo>
                    <a:pt x="0" y="891"/>
                  </a:moveTo>
                  <a:lnTo>
                    <a:pt x="3497" y="891"/>
                  </a:lnTo>
                  <a:lnTo>
                    <a:pt x="3497" y="895"/>
                  </a:lnTo>
                  <a:lnTo>
                    <a:pt x="0" y="895"/>
                  </a:lnTo>
                  <a:lnTo>
                    <a:pt x="0" y="891"/>
                  </a:lnTo>
                  <a:close/>
                  <a:moveTo>
                    <a:pt x="0" y="669"/>
                  </a:moveTo>
                  <a:lnTo>
                    <a:pt x="3497" y="669"/>
                  </a:lnTo>
                  <a:lnTo>
                    <a:pt x="3497" y="673"/>
                  </a:lnTo>
                  <a:lnTo>
                    <a:pt x="0" y="673"/>
                  </a:lnTo>
                  <a:lnTo>
                    <a:pt x="0" y="669"/>
                  </a:lnTo>
                  <a:close/>
                  <a:moveTo>
                    <a:pt x="0" y="446"/>
                  </a:moveTo>
                  <a:lnTo>
                    <a:pt x="3497" y="446"/>
                  </a:lnTo>
                  <a:lnTo>
                    <a:pt x="3497" y="450"/>
                  </a:lnTo>
                  <a:lnTo>
                    <a:pt x="0" y="450"/>
                  </a:lnTo>
                  <a:lnTo>
                    <a:pt x="0" y="446"/>
                  </a:lnTo>
                  <a:close/>
                  <a:moveTo>
                    <a:pt x="0" y="222"/>
                  </a:moveTo>
                  <a:lnTo>
                    <a:pt x="3497" y="222"/>
                  </a:lnTo>
                  <a:lnTo>
                    <a:pt x="3497" y="226"/>
                  </a:lnTo>
                  <a:lnTo>
                    <a:pt x="0" y="226"/>
                  </a:lnTo>
                  <a:lnTo>
                    <a:pt x="0" y="222"/>
                  </a:lnTo>
                  <a:close/>
                  <a:moveTo>
                    <a:pt x="0" y="0"/>
                  </a:moveTo>
                  <a:lnTo>
                    <a:pt x="3497" y="0"/>
                  </a:lnTo>
                  <a:lnTo>
                    <a:pt x="3497" y="4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/>
          </p:nvSpPr>
          <p:spPr bwMode="auto">
            <a:xfrm>
              <a:off x="1433" y="1296"/>
              <a:ext cx="3352" cy="1783"/>
            </a:xfrm>
            <a:custGeom>
              <a:avLst/>
              <a:gdLst>
                <a:gd name="T0" fmla="*/ 6 w 3352"/>
                <a:gd name="T1" fmla="*/ 1783 h 1783"/>
                <a:gd name="T2" fmla="*/ 0 w 3352"/>
                <a:gd name="T3" fmla="*/ 0 h 1783"/>
                <a:gd name="T4" fmla="*/ 159 w 3352"/>
                <a:gd name="T5" fmla="*/ 0 h 1783"/>
                <a:gd name="T6" fmla="*/ 153 w 3352"/>
                <a:gd name="T7" fmla="*/ 1783 h 1783"/>
                <a:gd name="T8" fmla="*/ 159 w 3352"/>
                <a:gd name="T9" fmla="*/ 0 h 1783"/>
                <a:gd name="T10" fmla="*/ 310 w 3352"/>
                <a:gd name="T11" fmla="*/ 1783 h 1783"/>
                <a:gd name="T12" fmla="*/ 304 w 3352"/>
                <a:gd name="T13" fmla="*/ 0 h 1783"/>
                <a:gd name="T14" fmla="*/ 463 w 3352"/>
                <a:gd name="T15" fmla="*/ 0 h 1783"/>
                <a:gd name="T16" fmla="*/ 457 w 3352"/>
                <a:gd name="T17" fmla="*/ 1783 h 1783"/>
                <a:gd name="T18" fmla="*/ 463 w 3352"/>
                <a:gd name="T19" fmla="*/ 0 h 1783"/>
                <a:gd name="T20" fmla="*/ 615 w 3352"/>
                <a:gd name="T21" fmla="*/ 1783 h 1783"/>
                <a:gd name="T22" fmla="*/ 609 w 3352"/>
                <a:gd name="T23" fmla="*/ 0 h 1783"/>
                <a:gd name="T24" fmla="*/ 767 w 3352"/>
                <a:gd name="T25" fmla="*/ 0 h 1783"/>
                <a:gd name="T26" fmla="*/ 761 w 3352"/>
                <a:gd name="T27" fmla="*/ 1783 h 1783"/>
                <a:gd name="T28" fmla="*/ 767 w 3352"/>
                <a:gd name="T29" fmla="*/ 0 h 1783"/>
                <a:gd name="T30" fmla="*/ 919 w 3352"/>
                <a:gd name="T31" fmla="*/ 1783 h 1783"/>
                <a:gd name="T32" fmla="*/ 913 w 3352"/>
                <a:gd name="T33" fmla="*/ 0 h 1783"/>
                <a:gd name="T34" fmla="*/ 1071 w 3352"/>
                <a:gd name="T35" fmla="*/ 0 h 1783"/>
                <a:gd name="T36" fmla="*/ 1065 w 3352"/>
                <a:gd name="T37" fmla="*/ 1783 h 1783"/>
                <a:gd name="T38" fmla="*/ 1071 w 3352"/>
                <a:gd name="T39" fmla="*/ 0 h 1783"/>
                <a:gd name="T40" fmla="*/ 1223 w 3352"/>
                <a:gd name="T41" fmla="*/ 1783 h 1783"/>
                <a:gd name="T42" fmla="*/ 1217 w 3352"/>
                <a:gd name="T43" fmla="*/ 0 h 1783"/>
                <a:gd name="T44" fmla="*/ 1376 w 3352"/>
                <a:gd name="T45" fmla="*/ 0 h 1783"/>
                <a:gd name="T46" fmla="*/ 1370 w 3352"/>
                <a:gd name="T47" fmla="*/ 1783 h 1783"/>
                <a:gd name="T48" fmla="*/ 1376 w 3352"/>
                <a:gd name="T49" fmla="*/ 0 h 1783"/>
                <a:gd name="T50" fmla="*/ 1527 w 3352"/>
                <a:gd name="T51" fmla="*/ 1783 h 1783"/>
                <a:gd name="T52" fmla="*/ 1521 w 3352"/>
                <a:gd name="T53" fmla="*/ 0 h 1783"/>
                <a:gd name="T54" fmla="*/ 1680 w 3352"/>
                <a:gd name="T55" fmla="*/ 0 h 1783"/>
                <a:gd name="T56" fmla="*/ 1674 w 3352"/>
                <a:gd name="T57" fmla="*/ 1783 h 1783"/>
                <a:gd name="T58" fmla="*/ 1680 w 3352"/>
                <a:gd name="T59" fmla="*/ 0 h 1783"/>
                <a:gd name="T60" fmla="*/ 1831 w 3352"/>
                <a:gd name="T61" fmla="*/ 1783 h 1783"/>
                <a:gd name="T62" fmla="*/ 1825 w 3352"/>
                <a:gd name="T63" fmla="*/ 0 h 1783"/>
                <a:gd name="T64" fmla="*/ 1984 w 3352"/>
                <a:gd name="T65" fmla="*/ 0 h 1783"/>
                <a:gd name="T66" fmla="*/ 1978 w 3352"/>
                <a:gd name="T67" fmla="*/ 1783 h 1783"/>
                <a:gd name="T68" fmla="*/ 1984 w 3352"/>
                <a:gd name="T69" fmla="*/ 0 h 1783"/>
                <a:gd name="T70" fmla="*/ 2136 w 3352"/>
                <a:gd name="T71" fmla="*/ 1783 h 1783"/>
                <a:gd name="T72" fmla="*/ 2130 w 3352"/>
                <a:gd name="T73" fmla="*/ 0 h 1783"/>
                <a:gd name="T74" fmla="*/ 2288 w 3352"/>
                <a:gd name="T75" fmla="*/ 0 h 1783"/>
                <a:gd name="T76" fmla="*/ 2282 w 3352"/>
                <a:gd name="T77" fmla="*/ 1783 h 1783"/>
                <a:gd name="T78" fmla="*/ 2288 w 3352"/>
                <a:gd name="T79" fmla="*/ 0 h 1783"/>
                <a:gd name="T80" fmla="*/ 2440 w 3352"/>
                <a:gd name="T81" fmla="*/ 1783 h 1783"/>
                <a:gd name="T82" fmla="*/ 2434 w 3352"/>
                <a:gd name="T83" fmla="*/ 0 h 1783"/>
                <a:gd name="T84" fmla="*/ 2592 w 3352"/>
                <a:gd name="T85" fmla="*/ 0 h 1783"/>
                <a:gd name="T86" fmla="*/ 2586 w 3352"/>
                <a:gd name="T87" fmla="*/ 1783 h 1783"/>
                <a:gd name="T88" fmla="*/ 2592 w 3352"/>
                <a:gd name="T89" fmla="*/ 0 h 1783"/>
                <a:gd name="T90" fmla="*/ 2744 w 3352"/>
                <a:gd name="T91" fmla="*/ 1783 h 1783"/>
                <a:gd name="T92" fmla="*/ 2738 w 3352"/>
                <a:gd name="T93" fmla="*/ 0 h 1783"/>
                <a:gd name="T94" fmla="*/ 2896 w 3352"/>
                <a:gd name="T95" fmla="*/ 0 h 1783"/>
                <a:gd name="T96" fmla="*/ 2890 w 3352"/>
                <a:gd name="T97" fmla="*/ 1783 h 1783"/>
                <a:gd name="T98" fmla="*/ 2896 w 3352"/>
                <a:gd name="T99" fmla="*/ 0 h 1783"/>
                <a:gd name="T100" fmla="*/ 3048 w 3352"/>
                <a:gd name="T101" fmla="*/ 1783 h 1783"/>
                <a:gd name="T102" fmla="*/ 3042 w 3352"/>
                <a:gd name="T103" fmla="*/ 0 h 1783"/>
                <a:gd name="T104" fmla="*/ 3201 w 3352"/>
                <a:gd name="T105" fmla="*/ 0 h 1783"/>
                <a:gd name="T106" fmla="*/ 3195 w 3352"/>
                <a:gd name="T107" fmla="*/ 1783 h 1783"/>
                <a:gd name="T108" fmla="*/ 3201 w 3352"/>
                <a:gd name="T109" fmla="*/ 0 h 1783"/>
                <a:gd name="T110" fmla="*/ 3352 w 3352"/>
                <a:gd name="T111" fmla="*/ 1783 h 1783"/>
                <a:gd name="T112" fmla="*/ 3346 w 3352"/>
                <a:gd name="T113" fmla="*/ 0 h 1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352" h="1783">
                  <a:moveTo>
                    <a:pt x="6" y="0"/>
                  </a:moveTo>
                  <a:lnTo>
                    <a:pt x="6" y="1783"/>
                  </a:lnTo>
                  <a:lnTo>
                    <a:pt x="0" y="1783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159" y="0"/>
                  </a:moveTo>
                  <a:lnTo>
                    <a:pt x="159" y="1783"/>
                  </a:lnTo>
                  <a:lnTo>
                    <a:pt x="153" y="1783"/>
                  </a:lnTo>
                  <a:lnTo>
                    <a:pt x="153" y="0"/>
                  </a:lnTo>
                  <a:lnTo>
                    <a:pt x="159" y="0"/>
                  </a:lnTo>
                  <a:close/>
                  <a:moveTo>
                    <a:pt x="310" y="0"/>
                  </a:moveTo>
                  <a:lnTo>
                    <a:pt x="310" y="1783"/>
                  </a:lnTo>
                  <a:lnTo>
                    <a:pt x="304" y="1783"/>
                  </a:lnTo>
                  <a:lnTo>
                    <a:pt x="304" y="0"/>
                  </a:lnTo>
                  <a:lnTo>
                    <a:pt x="310" y="0"/>
                  </a:lnTo>
                  <a:close/>
                  <a:moveTo>
                    <a:pt x="463" y="0"/>
                  </a:moveTo>
                  <a:lnTo>
                    <a:pt x="463" y="1783"/>
                  </a:lnTo>
                  <a:lnTo>
                    <a:pt x="457" y="1783"/>
                  </a:lnTo>
                  <a:lnTo>
                    <a:pt x="457" y="0"/>
                  </a:lnTo>
                  <a:lnTo>
                    <a:pt x="463" y="0"/>
                  </a:lnTo>
                  <a:close/>
                  <a:moveTo>
                    <a:pt x="615" y="0"/>
                  </a:moveTo>
                  <a:lnTo>
                    <a:pt x="615" y="1783"/>
                  </a:lnTo>
                  <a:lnTo>
                    <a:pt x="609" y="1783"/>
                  </a:lnTo>
                  <a:lnTo>
                    <a:pt x="609" y="0"/>
                  </a:lnTo>
                  <a:lnTo>
                    <a:pt x="615" y="0"/>
                  </a:lnTo>
                  <a:close/>
                  <a:moveTo>
                    <a:pt x="767" y="0"/>
                  </a:moveTo>
                  <a:lnTo>
                    <a:pt x="767" y="1783"/>
                  </a:lnTo>
                  <a:lnTo>
                    <a:pt x="761" y="1783"/>
                  </a:lnTo>
                  <a:lnTo>
                    <a:pt x="761" y="0"/>
                  </a:lnTo>
                  <a:lnTo>
                    <a:pt x="767" y="0"/>
                  </a:lnTo>
                  <a:close/>
                  <a:moveTo>
                    <a:pt x="919" y="0"/>
                  </a:moveTo>
                  <a:lnTo>
                    <a:pt x="919" y="1783"/>
                  </a:lnTo>
                  <a:lnTo>
                    <a:pt x="913" y="1783"/>
                  </a:lnTo>
                  <a:lnTo>
                    <a:pt x="913" y="0"/>
                  </a:lnTo>
                  <a:lnTo>
                    <a:pt x="919" y="0"/>
                  </a:lnTo>
                  <a:close/>
                  <a:moveTo>
                    <a:pt x="1071" y="0"/>
                  </a:moveTo>
                  <a:lnTo>
                    <a:pt x="1071" y="1783"/>
                  </a:lnTo>
                  <a:lnTo>
                    <a:pt x="1065" y="1783"/>
                  </a:lnTo>
                  <a:lnTo>
                    <a:pt x="1065" y="0"/>
                  </a:lnTo>
                  <a:lnTo>
                    <a:pt x="1071" y="0"/>
                  </a:lnTo>
                  <a:close/>
                  <a:moveTo>
                    <a:pt x="1223" y="0"/>
                  </a:moveTo>
                  <a:lnTo>
                    <a:pt x="1223" y="1783"/>
                  </a:lnTo>
                  <a:lnTo>
                    <a:pt x="1217" y="1783"/>
                  </a:lnTo>
                  <a:lnTo>
                    <a:pt x="1217" y="0"/>
                  </a:lnTo>
                  <a:lnTo>
                    <a:pt x="1223" y="0"/>
                  </a:lnTo>
                  <a:close/>
                  <a:moveTo>
                    <a:pt x="1376" y="0"/>
                  </a:moveTo>
                  <a:lnTo>
                    <a:pt x="1376" y="1783"/>
                  </a:lnTo>
                  <a:lnTo>
                    <a:pt x="1370" y="1783"/>
                  </a:lnTo>
                  <a:lnTo>
                    <a:pt x="1370" y="0"/>
                  </a:lnTo>
                  <a:lnTo>
                    <a:pt x="1376" y="0"/>
                  </a:lnTo>
                  <a:close/>
                  <a:moveTo>
                    <a:pt x="1527" y="0"/>
                  </a:moveTo>
                  <a:lnTo>
                    <a:pt x="1527" y="1783"/>
                  </a:lnTo>
                  <a:lnTo>
                    <a:pt x="1521" y="1783"/>
                  </a:lnTo>
                  <a:lnTo>
                    <a:pt x="1521" y="0"/>
                  </a:lnTo>
                  <a:lnTo>
                    <a:pt x="1527" y="0"/>
                  </a:lnTo>
                  <a:close/>
                  <a:moveTo>
                    <a:pt x="1680" y="0"/>
                  </a:moveTo>
                  <a:lnTo>
                    <a:pt x="1680" y="1783"/>
                  </a:lnTo>
                  <a:lnTo>
                    <a:pt x="1674" y="1783"/>
                  </a:lnTo>
                  <a:lnTo>
                    <a:pt x="1674" y="0"/>
                  </a:lnTo>
                  <a:lnTo>
                    <a:pt x="1680" y="0"/>
                  </a:lnTo>
                  <a:close/>
                  <a:moveTo>
                    <a:pt x="1831" y="0"/>
                  </a:moveTo>
                  <a:lnTo>
                    <a:pt x="1831" y="1783"/>
                  </a:lnTo>
                  <a:lnTo>
                    <a:pt x="1825" y="1783"/>
                  </a:lnTo>
                  <a:lnTo>
                    <a:pt x="1825" y="0"/>
                  </a:lnTo>
                  <a:lnTo>
                    <a:pt x="1831" y="0"/>
                  </a:lnTo>
                  <a:close/>
                  <a:moveTo>
                    <a:pt x="1984" y="0"/>
                  </a:moveTo>
                  <a:lnTo>
                    <a:pt x="1984" y="1783"/>
                  </a:lnTo>
                  <a:lnTo>
                    <a:pt x="1978" y="1783"/>
                  </a:lnTo>
                  <a:lnTo>
                    <a:pt x="1978" y="0"/>
                  </a:lnTo>
                  <a:lnTo>
                    <a:pt x="1984" y="0"/>
                  </a:lnTo>
                  <a:close/>
                  <a:moveTo>
                    <a:pt x="2136" y="0"/>
                  </a:moveTo>
                  <a:lnTo>
                    <a:pt x="2136" y="1783"/>
                  </a:lnTo>
                  <a:lnTo>
                    <a:pt x="2130" y="1783"/>
                  </a:lnTo>
                  <a:lnTo>
                    <a:pt x="2130" y="0"/>
                  </a:lnTo>
                  <a:lnTo>
                    <a:pt x="2136" y="0"/>
                  </a:lnTo>
                  <a:close/>
                  <a:moveTo>
                    <a:pt x="2288" y="0"/>
                  </a:moveTo>
                  <a:lnTo>
                    <a:pt x="2288" y="1783"/>
                  </a:lnTo>
                  <a:lnTo>
                    <a:pt x="2282" y="1783"/>
                  </a:lnTo>
                  <a:lnTo>
                    <a:pt x="2282" y="0"/>
                  </a:lnTo>
                  <a:lnTo>
                    <a:pt x="2288" y="0"/>
                  </a:lnTo>
                  <a:close/>
                  <a:moveTo>
                    <a:pt x="2440" y="0"/>
                  </a:moveTo>
                  <a:lnTo>
                    <a:pt x="2440" y="1783"/>
                  </a:lnTo>
                  <a:lnTo>
                    <a:pt x="2434" y="1783"/>
                  </a:lnTo>
                  <a:lnTo>
                    <a:pt x="2434" y="0"/>
                  </a:lnTo>
                  <a:lnTo>
                    <a:pt x="2440" y="0"/>
                  </a:lnTo>
                  <a:close/>
                  <a:moveTo>
                    <a:pt x="2592" y="0"/>
                  </a:moveTo>
                  <a:lnTo>
                    <a:pt x="2592" y="1783"/>
                  </a:lnTo>
                  <a:lnTo>
                    <a:pt x="2586" y="1783"/>
                  </a:lnTo>
                  <a:lnTo>
                    <a:pt x="2586" y="0"/>
                  </a:lnTo>
                  <a:lnTo>
                    <a:pt x="2592" y="0"/>
                  </a:lnTo>
                  <a:close/>
                  <a:moveTo>
                    <a:pt x="2744" y="0"/>
                  </a:moveTo>
                  <a:lnTo>
                    <a:pt x="2744" y="1783"/>
                  </a:lnTo>
                  <a:lnTo>
                    <a:pt x="2738" y="1783"/>
                  </a:lnTo>
                  <a:lnTo>
                    <a:pt x="2738" y="0"/>
                  </a:lnTo>
                  <a:lnTo>
                    <a:pt x="2744" y="0"/>
                  </a:lnTo>
                  <a:close/>
                  <a:moveTo>
                    <a:pt x="2896" y="0"/>
                  </a:moveTo>
                  <a:lnTo>
                    <a:pt x="2896" y="1783"/>
                  </a:lnTo>
                  <a:lnTo>
                    <a:pt x="2890" y="1783"/>
                  </a:lnTo>
                  <a:lnTo>
                    <a:pt x="2890" y="0"/>
                  </a:lnTo>
                  <a:lnTo>
                    <a:pt x="2896" y="0"/>
                  </a:lnTo>
                  <a:close/>
                  <a:moveTo>
                    <a:pt x="3048" y="0"/>
                  </a:moveTo>
                  <a:lnTo>
                    <a:pt x="3048" y="1783"/>
                  </a:lnTo>
                  <a:lnTo>
                    <a:pt x="3042" y="1783"/>
                  </a:lnTo>
                  <a:lnTo>
                    <a:pt x="3042" y="0"/>
                  </a:lnTo>
                  <a:lnTo>
                    <a:pt x="3048" y="0"/>
                  </a:lnTo>
                  <a:close/>
                  <a:moveTo>
                    <a:pt x="3201" y="0"/>
                  </a:moveTo>
                  <a:lnTo>
                    <a:pt x="3201" y="1783"/>
                  </a:lnTo>
                  <a:lnTo>
                    <a:pt x="3195" y="1783"/>
                  </a:lnTo>
                  <a:lnTo>
                    <a:pt x="3195" y="0"/>
                  </a:lnTo>
                  <a:lnTo>
                    <a:pt x="3201" y="0"/>
                  </a:lnTo>
                  <a:close/>
                  <a:moveTo>
                    <a:pt x="3352" y="0"/>
                  </a:moveTo>
                  <a:lnTo>
                    <a:pt x="3352" y="1783"/>
                  </a:lnTo>
                  <a:lnTo>
                    <a:pt x="3346" y="1783"/>
                  </a:lnTo>
                  <a:lnTo>
                    <a:pt x="3346" y="0"/>
                  </a:lnTo>
                  <a:lnTo>
                    <a:pt x="3352" y="0"/>
                  </a:lnTo>
                  <a:close/>
                </a:path>
              </a:pathLst>
            </a:custGeom>
            <a:solidFill>
              <a:srgbClr val="FFFFFF"/>
            </a:solidFill>
            <a:ln w="1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1284" y="1284"/>
              <a:ext cx="3499" cy="1785"/>
            </a:xfrm>
            <a:custGeom>
              <a:avLst/>
              <a:gdLst>
                <a:gd name="T0" fmla="*/ 0 w 27720"/>
                <a:gd name="T1" fmla="*/ 8 h 14136"/>
                <a:gd name="T2" fmla="*/ 8 w 27720"/>
                <a:gd name="T3" fmla="*/ 0 h 14136"/>
                <a:gd name="T4" fmla="*/ 27712 w 27720"/>
                <a:gd name="T5" fmla="*/ 0 h 14136"/>
                <a:gd name="T6" fmla="*/ 27720 w 27720"/>
                <a:gd name="T7" fmla="*/ 8 h 14136"/>
                <a:gd name="T8" fmla="*/ 27720 w 27720"/>
                <a:gd name="T9" fmla="*/ 14128 h 14136"/>
                <a:gd name="T10" fmla="*/ 27712 w 27720"/>
                <a:gd name="T11" fmla="*/ 14136 h 14136"/>
                <a:gd name="T12" fmla="*/ 8 w 27720"/>
                <a:gd name="T13" fmla="*/ 14136 h 14136"/>
                <a:gd name="T14" fmla="*/ 0 w 27720"/>
                <a:gd name="T15" fmla="*/ 14128 h 14136"/>
                <a:gd name="T16" fmla="*/ 0 w 27720"/>
                <a:gd name="T17" fmla="*/ 8 h 14136"/>
                <a:gd name="T18" fmla="*/ 16 w 27720"/>
                <a:gd name="T19" fmla="*/ 14128 h 14136"/>
                <a:gd name="T20" fmla="*/ 8 w 27720"/>
                <a:gd name="T21" fmla="*/ 14120 h 14136"/>
                <a:gd name="T22" fmla="*/ 27712 w 27720"/>
                <a:gd name="T23" fmla="*/ 14120 h 14136"/>
                <a:gd name="T24" fmla="*/ 27704 w 27720"/>
                <a:gd name="T25" fmla="*/ 14128 h 14136"/>
                <a:gd name="T26" fmla="*/ 27704 w 27720"/>
                <a:gd name="T27" fmla="*/ 8 h 14136"/>
                <a:gd name="T28" fmla="*/ 27712 w 27720"/>
                <a:gd name="T29" fmla="*/ 16 h 14136"/>
                <a:gd name="T30" fmla="*/ 8 w 27720"/>
                <a:gd name="T31" fmla="*/ 16 h 14136"/>
                <a:gd name="T32" fmla="*/ 16 w 27720"/>
                <a:gd name="T33" fmla="*/ 8 h 14136"/>
                <a:gd name="T34" fmla="*/ 16 w 27720"/>
                <a:gd name="T35" fmla="*/ 14128 h 14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720" h="1413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7712" y="0"/>
                  </a:lnTo>
                  <a:cubicBezTo>
                    <a:pt x="27717" y="0"/>
                    <a:pt x="27720" y="4"/>
                    <a:pt x="27720" y="8"/>
                  </a:cubicBezTo>
                  <a:lnTo>
                    <a:pt x="27720" y="14128"/>
                  </a:lnTo>
                  <a:cubicBezTo>
                    <a:pt x="27720" y="14133"/>
                    <a:pt x="27717" y="14136"/>
                    <a:pt x="27712" y="14136"/>
                  </a:cubicBezTo>
                  <a:lnTo>
                    <a:pt x="8" y="14136"/>
                  </a:lnTo>
                  <a:cubicBezTo>
                    <a:pt x="4" y="14136"/>
                    <a:pt x="0" y="14133"/>
                    <a:pt x="0" y="14128"/>
                  </a:cubicBezTo>
                  <a:lnTo>
                    <a:pt x="0" y="8"/>
                  </a:lnTo>
                  <a:close/>
                  <a:moveTo>
                    <a:pt x="16" y="14128"/>
                  </a:moveTo>
                  <a:lnTo>
                    <a:pt x="8" y="14120"/>
                  </a:lnTo>
                  <a:lnTo>
                    <a:pt x="27712" y="14120"/>
                  </a:lnTo>
                  <a:lnTo>
                    <a:pt x="27704" y="14128"/>
                  </a:lnTo>
                  <a:lnTo>
                    <a:pt x="27704" y="8"/>
                  </a:lnTo>
                  <a:lnTo>
                    <a:pt x="27712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14128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1317" y="2206"/>
              <a:ext cx="3282" cy="862"/>
            </a:xfrm>
            <a:custGeom>
              <a:avLst/>
              <a:gdLst>
                <a:gd name="T0" fmla="*/ 87 w 3282"/>
                <a:gd name="T1" fmla="*/ 0 h 862"/>
                <a:gd name="T2" fmla="*/ 0 w 3282"/>
                <a:gd name="T3" fmla="*/ 862 h 862"/>
                <a:gd name="T4" fmla="*/ 152 w 3282"/>
                <a:gd name="T5" fmla="*/ 14 h 862"/>
                <a:gd name="T6" fmla="*/ 239 w 3282"/>
                <a:gd name="T7" fmla="*/ 862 h 862"/>
                <a:gd name="T8" fmla="*/ 152 w 3282"/>
                <a:gd name="T9" fmla="*/ 14 h 862"/>
                <a:gd name="T10" fmla="*/ 391 w 3282"/>
                <a:gd name="T11" fmla="*/ 41 h 862"/>
                <a:gd name="T12" fmla="*/ 304 w 3282"/>
                <a:gd name="T13" fmla="*/ 862 h 862"/>
                <a:gd name="T14" fmla="*/ 457 w 3282"/>
                <a:gd name="T15" fmla="*/ 30 h 862"/>
                <a:gd name="T16" fmla="*/ 543 w 3282"/>
                <a:gd name="T17" fmla="*/ 862 h 862"/>
                <a:gd name="T18" fmla="*/ 457 w 3282"/>
                <a:gd name="T19" fmla="*/ 30 h 862"/>
                <a:gd name="T20" fmla="*/ 696 w 3282"/>
                <a:gd name="T21" fmla="*/ 29 h 862"/>
                <a:gd name="T22" fmla="*/ 608 w 3282"/>
                <a:gd name="T23" fmla="*/ 862 h 862"/>
                <a:gd name="T24" fmla="*/ 761 w 3282"/>
                <a:gd name="T25" fmla="*/ 16 h 862"/>
                <a:gd name="T26" fmla="*/ 847 w 3282"/>
                <a:gd name="T27" fmla="*/ 862 h 862"/>
                <a:gd name="T28" fmla="*/ 761 w 3282"/>
                <a:gd name="T29" fmla="*/ 16 h 862"/>
                <a:gd name="T30" fmla="*/ 1000 w 3282"/>
                <a:gd name="T31" fmla="*/ 1 h 862"/>
                <a:gd name="T32" fmla="*/ 912 w 3282"/>
                <a:gd name="T33" fmla="*/ 862 h 862"/>
                <a:gd name="T34" fmla="*/ 1065 w 3282"/>
                <a:gd name="T35" fmla="*/ 26 h 862"/>
                <a:gd name="T36" fmla="*/ 1152 w 3282"/>
                <a:gd name="T37" fmla="*/ 862 h 862"/>
                <a:gd name="T38" fmla="*/ 1065 w 3282"/>
                <a:gd name="T39" fmla="*/ 26 h 862"/>
                <a:gd name="T40" fmla="*/ 1304 w 3282"/>
                <a:gd name="T41" fmla="*/ 25 h 862"/>
                <a:gd name="T42" fmla="*/ 1216 w 3282"/>
                <a:gd name="T43" fmla="*/ 862 h 862"/>
                <a:gd name="T44" fmla="*/ 1369 w 3282"/>
                <a:gd name="T45" fmla="*/ 18 h 862"/>
                <a:gd name="T46" fmla="*/ 1457 w 3282"/>
                <a:gd name="T47" fmla="*/ 862 h 862"/>
                <a:gd name="T48" fmla="*/ 1369 w 3282"/>
                <a:gd name="T49" fmla="*/ 18 h 862"/>
                <a:gd name="T50" fmla="*/ 1608 w 3282"/>
                <a:gd name="T51" fmla="*/ 23 h 862"/>
                <a:gd name="T52" fmla="*/ 1521 w 3282"/>
                <a:gd name="T53" fmla="*/ 862 h 862"/>
                <a:gd name="T54" fmla="*/ 1673 w 3282"/>
                <a:gd name="T55" fmla="*/ 50 h 862"/>
                <a:gd name="T56" fmla="*/ 1761 w 3282"/>
                <a:gd name="T57" fmla="*/ 862 h 862"/>
                <a:gd name="T58" fmla="*/ 1673 w 3282"/>
                <a:gd name="T59" fmla="*/ 50 h 862"/>
                <a:gd name="T60" fmla="*/ 1912 w 3282"/>
                <a:gd name="T61" fmla="*/ 65 h 862"/>
                <a:gd name="T62" fmla="*/ 1825 w 3282"/>
                <a:gd name="T63" fmla="*/ 862 h 862"/>
                <a:gd name="T64" fmla="*/ 1977 w 3282"/>
                <a:gd name="T65" fmla="*/ 76 h 862"/>
                <a:gd name="T66" fmla="*/ 2065 w 3282"/>
                <a:gd name="T67" fmla="*/ 862 h 862"/>
                <a:gd name="T68" fmla="*/ 1977 w 3282"/>
                <a:gd name="T69" fmla="*/ 76 h 862"/>
                <a:gd name="T70" fmla="*/ 2217 w 3282"/>
                <a:gd name="T71" fmla="*/ 108 h 862"/>
                <a:gd name="T72" fmla="*/ 2129 w 3282"/>
                <a:gd name="T73" fmla="*/ 862 h 862"/>
                <a:gd name="T74" fmla="*/ 2282 w 3282"/>
                <a:gd name="T75" fmla="*/ 131 h 862"/>
                <a:gd name="T76" fmla="*/ 2369 w 3282"/>
                <a:gd name="T77" fmla="*/ 862 h 862"/>
                <a:gd name="T78" fmla="*/ 2282 w 3282"/>
                <a:gd name="T79" fmla="*/ 131 h 862"/>
                <a:gd name="T80" fmla="*/ 2521 w 3282"/>
                <a:gd name="T81" fmla="*/ 149 h 862"/>
                <a:gd name="T82" fmla="*/ 2433 w 3282"/>
                <a:gd name="T83" fmla="*/ 862 h 862"/>
                <a:gd name="T84" fmla="*/ 2586 w 3282"/>
                <a:gd name="T85" fmla="*/ 172 h 862"/>
                <a:gd name="T86" fmla="*/ 2673 w 3282"/>
                <a:gd name="T87" fmla="*/ 862 h 862"/>
                <a:gd name="T88" fmla="*/ 2586 w 3282"/>
                <a:gd name="T89" fmla="*/ 172 h 862"/>
                <a:gd name="T90" fmla="*/ 2825 w 3282"/>
                <a:gd name="T91" fmla="*/ 195 h 862"/>
                <a:gd name="T92" fmla="*/ 2737 w 3282"/>
                <a:gd name="T93" fmla="*/ 862 h 862"/>
                <a:gd name="T94" fmla="*/ 2890 w 3282"/>
                <a:gd name="T95" fmla="*/ 208 h 862"/>
                <a:gd name="T96" fmla="*/ 2977 w 3282"/>
                <a:gd name="T97" fmla="*/ 862 h 862"/>
                <a:gd name="T98" fmla="*/ 2890 w 3282"/>
                <a:gd name="T99" fmla="*/ 208 h 862"/>
                <a:gd name="T100" fmla="*/ 3129 w 3282"/>
                <a:gd name="T101" fmla="*/ 215 h 862"/>
                <a:gd name="T102" fmla="*/ 3042 w 3282"/>
                <a:gd name="T103" fmla="*/ 862 h 862"/>
                <a:gd name="T104" fmla="*/ 3194 w 3282"/>
                <a:gd name="T105" fmla="*/ 238 h 862"/>
                <a:gd name="T106" fmla="*/ 3282 w 3282"/>
                <a:gd name="T107" fmla="*/ 862 h 862"/>
                <a:gd name="T108" fmla="*/ 3194 w 3282"/>
                <a:gd name="T109" fmla="*/ 238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282" h="862">
                  <a:moveTo>
                    <a:pt x="0" y="0"/>
                  </a:moveTo>
                  <a:lnTo>
                    <a:pt x="87" y="0"/>
                  </a:lnTo>
                  <a:lnTo>
                    <a:pt x="87" y="862"/>
                  </a:lnTo>
                  <a:lnTo>
                    <a:pt x="0" y="862"/>
                  </a:lnTo>
                  <a:lnTo>
                    <a:pt x="0" y="0"/>
                  </a:lnTo>
                  <a:close/>
                  <a:moveTo>
                    <a:pt x="152" y="14"/>
                  </a:moveTo>
                  <a:lnTo>
                    <a:pt x="239" y="14"/>
                  </a:lnTo>
                  <a:lnTo>
                    <a:pt x="239" y="862"/>
                  </a:lnTo>
                  <a:lnTo>
                    <a:pt x="152" y="862"/>
                  </a:lnTo>
                  <a:lnTo>
                    <a:pt x="152" y="14"/>
                  </a:lnTo>
                  <a:close/>
                  <a:moveTo>
                    <a:pt x="304" y="41"/>
                  </a:moveTo>
                  <a:lnTo>
                    <a:pt x="391" y="41"/>
                  </a:lnTo>
                  <a:lnTo>
                    <a:pt x="391" y="862"/>
                  </a:lnTo>
                  <a:lnTo>
                    <a:pt x="304" y="862"/>
                  </a:lnTo>
                  <a:lnTo>
                    <a:pt x="304" y="41"/>
                  </a:lnTo>
                  <a:close/>
                  <a:moveTo>
                    <a:pt x="457" y="30"/>
                  </a:moveTo>
                  <a:lnTo>
                    <a:pt x="543" y="30"/>
                  </a:lnTo>
                  <a:lnTo>
                    <a:pt x="543" y="862"/>
                  </a:lnTo>
                  <a:lnTo>
                    <a:pt x="457" y="862"/>
                  </a:lnTo>
                  <a:lnTo>
                    <a:pt x="457" y="30"/>
                  </a:lnTo>
                  <a:close/>
                  <a:moveTo>
                    <a:pt x="608" y="29"/>
                  </a:moveTo>
                  <a:lnTo>
                    <a:pt x="696" y="29"/>
                  </a:lnTo>
                  <a:lnTo>
                    <a:pt x="696" y="862"/>
                  </a:lnTo>
                  <a:lnTo>
                    <a:pt x="608" y="862"/>
                  </a:lnTo>
                  <a:lnTo>
                    <a:pt x="608" y="29"/>
                  </a:lnTo>
                  <a:close/>
                  <a:moveTo>
                    <a:pt x="761" y="16"/>
                  </a:moveTo>
                  <a:lnTo>
                    <a:pt x="847" y="16"/>
                  </a:lnTo>
                  <a:lnTo>
                    <a:pt x="847" y="862"/>
                  </a:lnTo>
                  <a:lnTo>
                    <a:pt x="761" y="862"/>
                  </a:lnTo>
                  <a:lnTo>
                    <a:pt x="761" y="16"/>
                  </a:lnTo>
                  <a:close/>
                  <a:moveTo>
                    <a:pt x="912" y="1"/>
                  </a:moveTo>
                  <a:lnTo>
                    <a:pt x="1000" y="1"/>
                  </a:lnTo>
                  <a:lnTo>
                    <a:pt x="1000" y="862"/>
                  </a:lnTo>
                  <a:lnTo>
                    <a:pt x="912" y="862"/>
                  </a:lnTo>
                  <a:lnTo>
                    <a:pt x="912" y="1"/>
                  </a:lnTo>
                  <a:close/>
                  <a:moveTo>
                    <a:pt x="1065" y="26"/>
                  </a:moveTo>
                  <a:lnTo>
                    <a:pt x="1152" y="26"/>
                  </a:lnTo>
                  <a:lnTo>
                    <a:pt x="1152" y="862"/>
                  </a:lnTo>
                  <a:lnTo>
                    <a:pt x="1065" y="862"/>
                  </a:lnTo>
                  <a:lnTo>
                    <a:pt x="1065" y="26"/>
                  </a:lnTo>
                  <a:close/>
                  <a:moveTo>
                    <a:pt x="1216" y="25"/>
                  </a:moveTo>
                  <a:lnTo>
                    <a:pt x="1304" y="25"/>
                  </a:lnTo>
                  <a:lnTo>
                    <a:pt x="1304" y="862"/>
                  </a:lnTo>
                  <a:lnTo>
                    <a:pt x="1216" y="862"/>
                  </a:lnTo>
                  <a:lnTo>
                    <a:pt x="1216" y="25"/>
                  </a:lnTo>
                  <a:close/>
                  <a:moveTo>
                    <a:pt x="1369" y="18"/>
                  </a:moveTo>
                  <a:lnTo>
                    <a:pt x="1457" y="18"/>
                  </a:lnTo>
                  <a:lnTo>
                    <a:pt x="1457" y="862"/>
                  </a:lnTo>
                  <a:lnTo>
                    <a:pt x="1369" y="862"/>
                  </a:lnTo>
                  <a:lnTo>
                    <a:pt x="1369" y="18"/>
                  </a:lnTo>
                  <a:close/>
                  <a:moveTo>
                    <a:pt x="1521" y="23"/>
                  </a:moveTo>
                  <a:lnTo>
                    <a:pt x="1608" y="23"/>
                  </a:lnTo>
                  <a:lnTo>
                    <a:pt x="1608" y="862"/>
                  </a:lnTo>
                  <a:lnTo>
                    <a:pt x="1521" y="862"/>
                  </a:lnTo>
                  <a:lnTo>
                    <a:pt x="1521" y="23"/>
                  </a:lnTo>
                  <a:close/>
                  <a:moveTo>
                    <a:pt x="1673" y="50"/>
                  </a:moveTo>
                  <a:lnTo>
                    <a:pt x="1761" y="50"/>
                  </a:lnTo>
                  <a:lnTo>
                    <a:pt x="1761" y="862"/>
                  </a:lnTo>
                  <a:lnTo>
                    <a:pt x="1673" y="862"/>
                  </a:lnTo>
                  <a:lnTo>
                    <a:pt x="1673" y="50"/>
                  </a:lnTo>
                  <a:close/>
                  <a:moveTo>
                    <a:pt x="1825" y="65"/>
                  </a:moveTo>
                  <a:lnTo>
                    <a:pt x="1912" y="65"/>
                  </a:lnTo>
                  <a:lnTo>
                    <a:pt x="1912" y="862"/>
                  </a:lnTo>
                  <a:lnTo>
                    <a:pt x="1825" y="862"/>
                  </a:lnTo>
                  <a:lnTo>
                    <a:pt x="1825" y="65"/>
                  </a:lnTo>
                  <a:close/>
                  <a:moveTo>
                    <a:pt x="1977" y="76"/>
                  </a:moveTo>
                  <a:lnTo>
                    <a:pt x="2065" y="76"/>
                  </a:lnTo>
                  <a:lnTo>
                    <a:pt x="2065" y="862"/>
                  </a:lnTo>
                  <a:lnTo>
                    <a:pt x="1977" y="862"/>
                  </a:lnTo>
                  <a:lnTo>
                    <a:pt x="1977" y="76"/>
                  </a:lnTo>
                  <a:close/>
                  <a:moveTo>
                    <a:pt x="2129" y="108"/>
                  </a:moveTo>
                  <a:lnTo>
                    <a:pt x="2217" y="108"/>
                  </a:lnTo>
                  <a:lnTo>
                    <a:pt x="2217" y="862"/>
                  </a:lnTo>
                  <a:lnTo>
                    <a:pt x="2129" y="862"/>
                  </a:lnTo>
                  <a:lnTo>
                    <a:pt x="2129" y="108"/>
                  </a:lnTo>
                  <a:close/>
                  <a:moveTo>
                    <a:pt x="2282" y="131"/>
                  </a:moveTo>
                  <a:lnTo>
                    <a:pt x="2369" y="131"/>
                  </a:lnTo>
                  <a:lnTo>
                    <a:pt x="2369" y="862"/>
                  </a:lnTo>
                  <a:lnTo>
                    <a:pt x="2282" y="862"/>
                  </a:lnTo>
                  <a:lnTo>
                    <a:pt x="2282" y="131"/>
                  </a:lnTo>
                  <a:close/>
                  <a:moveTo>
                    <a:pt x="2433" y="149"/>
                  </a:moveTo>
                  <a:lnTo>
                    <a:pt x="2521" y="149"/>
                  </a:lnTo>
                  <a:lnTo>
                    <a:pt x="2521" y="862"/>
                  </a:lnTo>
                  <a:lnTo>
                    <a:pt x="2433" y="862"/>
                  </a:lnTo>
                  <a:lnTo>
                    <a:pt x="2433" y="149"/>
                  </a:lnTo>
                  <a:close/>
                  <a:moveTo>
                    <a:pt x="2586" y="172"/>
                  </a:moveTo>
                  <a:lnTo>
                    <a:pt x="2673" y="172"/>
                  </a:lnTo>
                  <a:lnTo>
                    <a:pt x="2673" y="862"/>
                  </a:lnTo>
                  <a:lnTo>
                    <a:pt x="2586" y="862"/>
                  </a:lnTo>
                  <a:lnTo>
                    <a:pt x="2586" y="172"/>
                  </a:lnTo>
                  <a:close/>
                  <a:moveTo>
                    <a:pt x="2737" y="195"/>
                  </a:moveTo>
                  <a:lnTo>
                    <a:pt x="2825" y="195"/>
                  </a:lnTo>
                  <a:lnTo>
                    <a:pt x="2825" y="862"/>
                  </a:lnTo>
                  <a:lnTo>
                    <a:pt x="2737" y="862"/>
                  </a:lnTo>
                  <a:lnTo>
                    <a:pt x="2737" y="195"/>
                  </a:lnTo>
                  <a:close/>
                  <a:moveTo>
                    <a:pt x="2890" y="208"/>
                  </a:moveTo>
                  <a:lnTo>
                    <a:pt x="2977" y="208"/>
                  </a:lnTo>
                  <a:lnTo>
                    <a:pt x="2977" y="862"/>
                  </a:lnTo>
                  <a:lnTo>
                    <a:pt x="2890" y="862"/>
                  </a:lnTo>
                  <a:lnTo>
                    <a:pt x="2890" y="208"/>
                  </a:lnTo>
                  <a:close/>
                  <a:moveTo>
                    <a:pt x="3042" y="215"/>
                  </a:moveTo>
                  <a:lnTo>
                    <a:pt x="3129" y="215"/>
                  </a:lnTo>
                  <a:lnTo>
                    <a:pt x="3129" y="862"/>
                  </a:lnTo>
                  <a:lnTo>
                    <a:pt x="3042" y="862"/>
                  </a:lnTo>
                  <a:lnTo>
                    <a:pt x="3042" y="215"/>
                  </a:lnTo>
                  <a:close/>
                  <a:moveTo>
                    <a:pt x="3194" y="238"/>
                  </a:moveTo>
                  <a:lnTo>
                    <a:pt x="3282" y="238"/>
                  </a:lnTo>
                  <a:lnTo>
                    <a:pt x="3282" y="862"/>
                  </a:lnTo>
                  <a:lnTo>
                    <a:pt x="3194" y="862"/>
                  </a:lnTo>
                  <a:lnTo>
                    <a:pt x="3194" y="238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1284" y="1285"/>
              <a:ext cx="2" cy="1783"/>
            </a:xfrm>
            <a:prstGeom prst="rect">
              <a:avLst/>
            </a:pr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1285" y="1284"/>
              <a:ext cx="22" cy="1785"/>
            </a:xfrm>
            <a:custGeom>
              <a:avLst/>
              <a:gdLst>
                <a:gd name="T0" fmla="*/ 0 w 22"/>
                <a:gd name="T1" fmla="*/ 1783 h 1785"/>
                <a:gd name="T2" fmla="*/ 22 w 22"/>
                <a:gd name="T3" fmla="*/ 1783 h 1785"/>
                <a:gd name="T4" fmla="*/ 22 w 22"/>
                <a:gd name="T5" fmla="*/ 1785 h 1785"/>
                <a:gd name="T6" fmla="*/ 0 w 22"/>
                <a:gd name="T7" fmla="*/ 1785 h 1785"/>
                <a:gd name="T8" fmla="*/ 0 w 22"/>
                <a:gd name="T9" fmla="*/ 1783 h 1785"/>
                <a:gd name="T10" fmla="*/ 0 w 22"/>
                <a:gd name="T11" fmla="*/ 1560 h 1785"/>
                <a:gd name="T12" fmla="*/ 22 w 22"/>
                <a:gd name="T13" fmla="*/ 1560 h 1785"/>
                <a:gd name="T14" fmla="*/ 22 w 22"/>
                <a:gd name="T15" fmla="*/ 1562 h 1785"/>
                <a:gd name="T16" fmla="*/ 0 w 22"/>
                <a:gd name="T17" fmla="*/ 1562 h 1785"/>
                <a:gd name="T18" fmla="*/ 0 w 22"/>
                <a:gd name="T19" fmla="*/ 1560 h 1785"/>
                <a:gd name="T20" fmla="*/ 0 w 22"/>
                <a:gd name="T21" fmla="*/ 1338 h 1785"/>
                <a:gd name="T22" fmla="*/ 22 w 22"/>
                <a:gd name="T23" fmla="*/ 1338 h 1785"/>
                <a:gd name="T24" fmla="*/ 22 w 22"/>
                <a:gd name="T25" fmla="*/ 1340 h 1785"/>
                <a:gd name="T26" fmla="*/ 0 w 22"/>
                <a:gd name="T27" fmla="*/ 1340 h 1785"/>
                <a:gd name="T28" fmla="*/ 0 w 22"/>
                <a:gd name="T29" fmla="*/ 1338 h 1785"/>
                <a:gd name="T30" fmla="*/ 0 w 22"/>
                <a:gd name="T31" fmla="*/ 1114 h 1785"/>
                <a:gd name="T32" fmla="*/ 22 w 22"/>
                <a:gd name="T33" fmla="*/ 1114 h 1785"/>
                <a:gd name="T34" fmla="*/ 22 w 22"/>
                <a:gd name="T35" fmla="*/ 1116 h 1785"/>
                <a:gd name="T36" fmla="*/ 0 w 22"/>
                <a:gd name="T37" fmla="*/ 1116 h 1785"/>
                <a:gd name="T38" fmla="*/ 0 w 22"/>
                <a:gd name="T39" fmla="*/ 1114 h 1785"/>
                <a:gd name="T40" fmla="*/ 0 w 22"/>
                <a:gd name="T41" fmla="*/ 891 h 1785"/>
                <a:gd name="T42" fmla="*/ 22 w 22"/>
                <a:gd name="T43" fmla="*/ 891 h 1785"/>
                <a:gd name="T44" fmla="*/ 22 w 22"/>
                <a:gd name="T45" fmla="*/ 893 h 1785"/>
                <a:gd name="T46" fmla="*/ 0 w 22"/>
                <a:gd name="T47" fmla="*/ 893 h 1785"/>
                <a:gd name="T48" fmla="*/ 0 w 22"/>
                <a:gd name="T49" fmla="*/ 891 h 1785"/>
                <a:gd name="T50" fmla="*/ 0 w 22"/>
                <a:gd name="T51" fmla="*/ 669 h 1785"/>
                <a:gd name="T52" fmla="*/ 22 w 22"/>
                <a:gd name="T53" fmla="*/ 669 h 1785"/>
                <a:gd name="T54" fmla="*/ 22 w 22"/>
                <a:gd name="T55" fmla="*/ 671 h 1785"/>
                <a:gd name="T56" fmla="*/ 0 w 22"/>
                <a:gd name="T57" fmla="*/ 671 h 1785"/>
                <a:gd name="T58" fmla="*/ 0 w 22"/>
                <a:gd name="T59" fmla="*/ 669 h 1785"/>
                <a:gd name="T60" fmla="*/ 0 w 22"/>
                <a:gd name="T61" fmla="*/ 446 h 1785"/>
                <a:gd name="T62" fmla="*/ 22 w 22"/>
                <a:gd name="T63" fmla="*/ 446 h 1785"/>
                <a:gd name="T64" fmla="*/ 22 w 22"/>
                <a:gd name="T65" fmla="*/ 448 h 1785"/>
                <a:gd name="T66" fmla="*/ 0 w 22"/>
                <a:gd name="T67" fmla="*/ 448 h 1785"/>
                <a:gd name="T68" fmla="*/ 0 w 22"/>
                <a:gd name="T69" fmla="*/ 446 h 1785"/>
                <a:gd name="T70" fmla="*/ 0 w 22"/>
                <a:gd name="T71" fmla="*/ 222 h 1785"/>
                <a:gd name="T72" fmla="*/ 22 w 22"/>
                <a:gd name="T73" fmla="*/ 222 h 1785"/>
                <a:gd name="T74" fmla="*/ 22 w 22"/>
                <a:gd name="T75" fmla="*/ 224 h 1785"/>
                <a:gd name="T76" fmla="*/ 0 w 22"/>
                <a:gd name="T77" fmla="*/ 224 h 1785"/>
                <a:gd name="T78" fmla="*/ 0 w 22"/>
                <a:gd name="T79" fmla="*/ 222 h 1785"/>
                <a:gd name="T80" fmla="*/ 0 w 22"/>
                <a:gd name="T81" fmla="*/ 0 h 1785"/>
                <a:gd name="T82" fmla="*/ 22 w 22"/>
                <a:gd name="T83" fmla="*/ 0 h 1785"/>
                <a:gd name="T84" fmla="*/ 22 w 22"/>
                <a:gd name="T85" fmla="*/ 2 h 1785"/>
                <a:gd name="T86" fmla="*/ 0 w 22"/>
                <a:gd name="T87" fmla="*/ 2 h 1785"/>
                <a:gd name="T88" fmla="*/ 0 w 22"/>
                <a:gd name="T89" fmla="*/ 0 h 1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" h="1785">
                  <a:moveTo>
                    <a:pt x="0" y="1783"/>
                  </a:moveTo>
                  <a:lnTo>
                    <a:pt x="22" y="1783"/>
                  </a:lnTo>
                  <a:lnTo>
                    <a:pt x="22" y="1785"/>
                  </a:lnTo>
                  <a:lnTo>
                    <a:pt x="0" y="1785"/>
                  </a:lnTo>
                  <a:lnTo>
                    <a:pt x="0" y="1783"/>
                  </a:lnTo>
                  <a:close/>
                  <a:moveTo>
                    <a:pt x="0" y="1560"/>
                  </a:moveTo>
                  <a:lnTo>
                    <a:pt x="22" y="1560"/>
                  </a:lnTo>
                  <a:lnTo>
                    <a:pt x="22" y="1562"/>
                  </a:lnTo>
                  <a:lnTo>
                    <a:pt x="0" y="1562"/>
                  </a:lnTo>
                  <a:lnTo>
                    <a:pt x="0" y="1560"/>
                  </a:lnTo>
                  <a:close/>
                  <a:moveTo>
                    <a:pt x="0" y="1338"/>
                  </a:moveTo>
                  <a:lnTo>
                    <a:pt x="22" y="1338"/>
                  </a:lnTo>
                  <a:lnTo>
                    <a:pt x="22" y="1340"/>
                  </a:lnTo>
                  <a:lnTo>
                    <a:pt x="0" y="1340"/>
                  </a:lnTo>
                  <a:lnTo>
                    <a:pt x="0" y="1338"/>
                  </a:lnTo>
                  <a:close/>
                  <a:moveTo>
                    <a:pt x="0" y="1114"/>
                  </a:moveTo>
                  <a:lnTo>
                    <a:pt x="22" y="1114"/>
                  </a:lnTo>
                  <a:lnTo>
                    <a:pt x="22" y="1116"/>
                  </a:lnTo>
                  <a:lnTo>
                    <a:pt x="0" y="1116"/>
                  </a:lnTo>
                  <a:lnTo>
                    <a:pt x="0" y="1114"/>
                  </a:lnTo>
                  <a:close/>
                  <a:moveTo>
                    <a:pt x="0" y="891"/>
                  </a:moveTo>
                  <a:lnTo>
                    <a:pt x="22" y="891"/>
                  </a:lnTo>
                  <a:lnTo>
                    <a:pt x="22" y="893"/>
                  </a:lnTo>
                  <a:lnTo>
                    <a:pt x="0" y="893"/>
                  </a:lnTo>
                  <a:lnTo>
                    <a:pt x="0" y="891"/>
                  </a:lnTo>
                  <a:close/>
                  <a:moveTo>
                    <a:pt x="0" y="669"/>
                  </a:moveTo>
                  <a:lnTo>
                    <a:pt x="22" y="669"/>
                  </a:lnTo>
                  <a:lnTo>
                    <a:pt x="22" y="671"/>
                  </a:lnTo>
                  <a:lnTo>
                    <a:pt x="0" y="671"/>
                  </a:lnTo>
                  <a:lnTo>
                    <a:pt x="0" y="669"/>
                  </a:lnTo>
                  <a:close/>
                  <a:moveTo>
                    <a:pt x="0" y="446"/>
                  </a:moveTo>
                  <a:lnTo>
                    <a:pt x="22" y="446"/>
                  </a:lnTo>
                  <a:lnTo>
                    <a:pt x="22" y="448"/>
                  </a:lnTo>
                  <a:lnTo>
                    <a:pt x="0" y="448"/>
                  </a:lnTo>
                  <a:lnTo>
                    <a:pt x="0" y="446"/>
                  </a:lnTo>
                  <a:close/>
                  <a:moveTo>
                    <a:pt x="0" y="222"/>
                  </a:moveTo>
                  <a:lnTo>
                    <a:pt x="22" y="222"/>
                  </a:lnTo>
                  <a:lnTo>
                    <a:pt x="22" y="224"/>
                  </a:lnTo>
                  <a:lnTo>
                    <a:pt x="0" y="224"/>
                  </a:lnTo>
                  <a:lnTo>
                    <a:pt x="0" y="222"/>
                  </a:lnTo>
                  <a:close/>
                  <a:moveTo>
                    <a:pt x="0" y="0"/>
                  </a:moveTo>
                  <a:lnTo>
                    <a:pt x="22" y="0"/>
                  </a:lnTo>
                  <a:lnTo>
                    <a:pt x="22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1285" y="3067"/>
              <a:ext cx="3497" cy="2"/>
            </a:xfrm>
            <a:prstGeom prst="rect">
              <a:avLst/>
            </a:pr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6"/>
            <p:cNvSpPr>
              <a:spLocks noEditPoints="1"/>
            </p:cNvSpPr>
            <p:nvPr/>
          </p:nvSpPr>
          <p:spPr bwMode="auto">
            <a:xfrm>
              <a:off x="1284" y="3046"/>
              <a:ext cx="3499" cy="22"/>
            </a:xfrm>
            <a:custGeom>
              <a:avLst/>
              <a:gdLst>
                <a:gd name="T0" fmla="*/ 2 w 3499"/>
                <a:gd name="T1" fmla="*/ 22 h 22"/>
                <a:gd name="T2" fmla="*/ 0 w 3499"/>
                <a:gd name="T3" fmla="*/ 0 h 22"/>
                <a:gd name="T4" fmla="*/ 153 w 3499"/>
                <a:gd name="T5" fmla="*/ 0 h 22"/>
                <a:gd name="T6" fmla="*/ 151 w 3499"/>
                <a:gd name="T7" fmla="*/ 22 h 22"/>
                <a:gd name="T8" fmla="*/ 153 w 3499"/>
                <a:gd name="T9" fmla="*/ 0 h 22"/>
                <a:gd name="T10" fmla="*/ 306 w 3499"/>
                <a:gd name="T11" fmla="*/ 22 h 22"/>
                <a:gd name="T12" fmla="*/ 304 w 3499"/>
                <a:gd name="T13" fmla="*/ 0 h 22"/>
                <a:gd name="T14" fmla="*/ 457 w 3499"/>
                <a:gd name="T15" fmla="*/ 0 h 22"/>
                <a:gd name="T16" fmla="*/ 455 w 3499"/>
                <a:gd name="T17" fmla="*/ 22 h 22"/>
                <a:gd name="T18" fmla="*/ 457 w 3499"/>
                <a:gd name="T19" fmla="*/ 0 h 22"/>
                <a:gd name="T20" fmla="*/ 610 w 3499"/>
                <a:gd name="T21" fmla="*/ 22 h 22"/>
                <a:gd name="T22" fmla="*/ 608 w 3499"/>
                <a:gd name="T23" fmla="*/ 0 h 22"/>
                <a:gd name="T24" fmla="*/ 762 w 3499"/>
                <a:gd name="T25" fmla="*/ 0 h 22"/>
                <a:gd name="T26" fmla="*/ 760 w 3499"/>
                <a:gd name="T27" fmla="*/ 22 h 22"/>
                <a:gd name="T28" fmla="*/ 762 w 3499"/>
                <a:gd name="T29" fmla="*/ 0 h 22"/>
                <a:gd name="T30" fmla="*/ 914 w 3499"/>
                <a:gd name="T31" fmla="*/ 22 h 22"/>
                <a:gd name="T32" fmla="*/ 912 w 3499"/>
                <a:gd name="T33" fmla="*/ 0 h 22"/>
                <a:gd name="T34" fmla="*/ 1066 w 3499"/>
                <a:gd name="T35" fmla="*/ 0 h 22"/>
                <a:gd name="T36" fmla="*/ 1064 w 3499"/>
                <a:gd name="T37" fmla="*/ 22 h 22"/>
                <a:gd name="T38" fmla="*/ 1066 w 3499"/>
                <a:gd name="T39" fmla="*/ 0 h 22"/>
                <a:gd name="T40" fmla="*/ 1218 w 3499"/>
                <a:gd name="T41" fmla="*/ 22 h 22"/>
                <a:gd name="T42" fmla="*/ 1216 w 3499"/>
                <a:gd name="T43" fmla="*/ 0 h 22"/>
                <a:gd name="T44" fmla="*/ 1370 w 3499"/>
                <a:gd name="T45" fmla="*/ 0 h 22"/>
                <a:gd name="T46" fmla="*/ 1368 w 3499"/>
                <a:gd name="T47" fmla="*/ 22 h 22"/>
                <a:gd name="T48" fmla="*/ 1370 w 3499"/>
                <a:gd name="T49" fmla="*/ 0 h 22"/>
                <a:gd name="T50" fmla="*/ 1523 w 3499"/>
                <a:gd name="T51" fmla="*/ 22 h 22"/>
                <a:gd name="T52" fmla="*/ 1521 w 3499"/>
                <a:gd name="T53" fmla="*/ 0 h 22"/>
                <a:gd name="T54" fmla="*/ 1674 w 3499"/>
                <a:gd name="T55" fmla="*/ 0 h 22"/>
                <a:gd name="T56" fmla="*/ 1672 w 3499"/>
                <a:gd name="T57" fmla="*/ 22 h 22"/>
                <a:gd name="T58" fmla="*/ 1674 w 3499"/>
                <a:gd name="T59" fmla="*/ 0 h 22"/>
                <a:gd name="T60" fmla="*/ 1827 w 3499"/>
                <a:gd name="T61" fmla="*/ 22 h 22"/>
                <a:gd name="T62" fmla="*/ 1825 w 3499"/>
                <a:gd name="T63" fmla="*/ 0 h 22"/>
                <a:gd name="T64" fmla="*/ 1978 w 3499"/>
                <a:gd name="T65" fmla="*/ 0 h 22"/>
                <a:gd name="T66" fmla="*/ 1976 w 3499"/>
                <a:gd name="T67" fmla="*/ 22 h 22"/>
                <a:gd name="T68" fmla="*/ 1978 w 3499"/>
                <a:gd name="T69" fmla="*/ 0 h 22"/>
                <a:gd name="T70" fmla="*/ 2131 w 3499"/>
                <a:gd name="T71" fmla="*/ 22 h 22"/>
                <a:gd name="T72" fmla="*/ 2129 w 3499"/>
                <a:gd name="T73" fmla="*/ 0 h 22"/>
                <a:gd name="T74" fmla="*/ 2283 w 3499"/>
                <a:gd name="T75" fmla="*/ 0 h 22"/>
                <a:gd name="T76" fmla="*/ 2281 w 3499"/>
                <a:gd name="T77" fmla="*/ 22 h 22"/>
                <a:gd name="T78" fmla="*/ 2283 w 3499"/>
                <a:gd name="T79" fmla="*/ 0 h 22"/>
                <a:gd name="T80" fmla="*/ 2435 w 3499"/>
                <a:gd name="T81" fmla="*/ 22 h 22"/>
                <a:gd name="T82" fmla="*/ 2433 w 3499"/>
                <a:gd name="T83" fmla="*/ 0 h 22"/>
                <a:gd name="T84" fmla="*/ 2587 w 3499"/>
                <a:gd name="T85" fmla="*/ 0 h 22"/>
                <a:gd name="T86" fmla="*/ 2585 w 3499"/>
                <a:gd name="T87" fmla="*/ 22 h 22"/>
                <a:gd name="T88" fmla="*/ 2587 w 3499"/>
                <a:gd name="T89" fmla="*/ 0 h 22"/>
                <a:gd name="T90" fmla="*/ 2739 w 3499"/>
                <a:gd name="T91" fmla="*/ 22 h 22"/>
                <a:gd name="T92" fmla="*/ 2737 w 3499"/>
                <a:gd name="T93" fmla="*/ 0 h 22"/>
                <a:gd name="T94" fmla="*/ 2891 w 3499"/>
                <a:gd name="T95" fmla="*/ 0 h 22"/>
                <a:gd name="T96" fmla="*/ 2889 w 3499"/>
                <a:gd name="T97" fmla="*/ 22 h 22"/>
                <a:gd name="T98" fmla="*/ 2891 w 3499"/>
                <a:gd name="T99" fmla="*/ 0 h 22"/>
                <a:gd name="T100" fmla="*/ 3043 w 3499"/>
                <a:gd name="T101" fmla="*/ 22 h 22"/>
                <a:gd name="T102" fmla="*/ 3041 w 3499"/>
                <a:gd name="T103" fmla="*/ 0 h 22"/>
                <a:gd name="T104" fmla="*/ 3195 w 3499"/>
                <a:gd name="T105" fmla="*/ 0 h 22"/>
                <a:gd name="T106" fmla="*/ 3193 w 3499"/>
                <a:gd name="T107" fmla="*/ 22 h 22"/>
                <a:gd name="T108" fmla="*/ 3195 w 3499"/>
                <a:gd name="T109" fmla="*/ 0 h 22"/>
                <a:gd name="T110" fmla="*/ 3348 w 3499"/>
                <a:gd name="T111" fmla="*/ 22 h 22"/>
                <a:gd name="T112" fmla="*/ 3346 w 3499"/>
                <a:gd name="T113" fmla="*/ 0 h 22"/>
                <a:gd name="T114" fmla="*/ 3499 w 3499"/>
                <a:gd name="T115" fmla="*/ 0 h 22"/>
                <a:gd name="T116" fmla="*/ 3497 w 3499"/>
                <a:gd name="T117" fmla="*/ 22 h 22"/>
                <a:gd name="T118" fmla="*/ 3499 w 3499"/>
                <a:gd name="T11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499" h="22">
                  <a:moveTo>
                    <a:pt x="2" y="0"/>
                  </a:moveTo>
                  <a:lnTo>
                    <a:pt x="2" y="22"/>
                  </a:lnTo>
                  <a:lnTo>
                    <a:pt x="0" y="22"/>
                  </a:lnTo>
                  <a:lnTo>
                    <a:pt x="0" y="0"/>
                  </a:lnTo>
                  <a:lnTo>
                    <a:pt x="2" y="0"/>
                  </a:lnTo>
                  <a:close/>
                  <a:moveTo>
                    <a:pt x="153" y="0"/>
                  </a:moveTo>
                  <a:lnTo>
                    <a:pt x="153" y="22"/>
                  </a:lnTo>
                  <a:lnTo>
                    <a:pt x="151" y="22"/>
                  </a:lnTo>
                  <a:lnTo>
                    <a:pt x="151" y="0"/>
                  </a:lnTo>
                  <a:lnTo>
                    <a:pt x="153" y="0"/>
                  </a:lnTo>
                  <a:close/>
                  <a:moveTo>
                    <a:pt x="306" y="0"/>
                  </a:moveTo>
                  <a:lnTo>
                    <a:pt x="306" y="22"/>
                  </a:lnTo>
                  <a:lnTo>
                    <a:pt x="304" y="22"/>
                  </a:lnTo>
                  <a:lnTo>
                    <a:pt x="304" y="0"/>
                  </a:lnTo>
                  <a:lnTo>
                    <a:pt x="306" y="0"/>
                  </a:lnTo>
                  <a:close/>
                  <a:moveTo>
                    <a:pt x="457" y="0"/>
                  </a:moveTo>
                  <a:lnTo>
                    <a:pt x="457" y="22"/>
                  </a:lnTo>
                  <a:lnTo>
                    <a:pt x="455" y="22"/>
                  </a:lnTo>
                  <a:lnTo>
                    <a:pt x="455" y="0"/>
                  </a:lnTo>
                  <a:lnTo>
                    <a:pt x="457" y="0"/>
                  </a:lnTo>
                  <a:close/>
                  <a:moveTo>
                    <a:pt x="610" y="0"/>
                  </a:moveTo>
                  <a:lnTo>
                    <a:pt x="610" y="22"/>
                  </a:lnTo>
                  <a:lnTo>
                    <a:pt x="608" y="22"/>
                  </a:lnTo>
                  <a:lnTo>
                    <a:pt x="608" y="0"/>
                  </a:lnTo>
                  <a:lnTo>
                    <a:pt x="610" y="0"/>
                  </a:lnTo>
                  <a:close/>
                  <a:moveTo>
                    <a:pt x="762" y="0"/>
                  </a:moveTo>
                  <a:lnTo>
                    <a:pt x="762" y="22"/>
                  </a:lnTo>
                  <a:lnTo>
                    <a:pt x="760" y="22"/>
                  </a:lnTo>
                  <a:lnTo>
                    <a:pt x="760" y="0"/>
                  </a:lnTo>
                  <a:lnTo>
                    <a:pt x="762" y="0"/>
                  </a:lnTo>
                  <a:close/>
                  <a:moveTo>
                    <a:pt x="914" y="0"/>
                  </a:moveTo>
                  <a:lnTo>
                    <a:pt x="914" y="22"/>
                  </a:lnTo>
                  <a:lnTo>
                    <a:pt x="912" y="22"/>
                  </a:lnTo>
                  <a:lnTo>
                    <a:pt x="912" y="0"/>
                  </a:lnTo>
                  <a:lnTo>
                    <a:pt x="914" y="0"/>
                  </a:lnTo>
                  <a:close/>
                  <a:moveTo>
                    <a:pt x="1066" y="0"/>
                  </a:moveTo>
                  <a:lnTo>
                    <a:pt x="1066" y="22"/>
                  </a:lnTo>
                  <a:lnTo>
                    <a:pt x="1064" y="22"/>
                  </a:lnTo>
                  <a:lnTo>
                    <a:pt x="1064" y="0"/>
                  </a:lnTo>
                  <a:lnTo>
                    <a:pt x="1066" y="0"/>
                  </a:lnTo>
                  <a:close/>
                  <a:moveTo>
                    <a:pt x="1218" y="0"/>
                  </a:moveTo>
                  <a:lnTo>
                    <a:pt x="1218" y="22"/>
                  </a:lnTo>
                  <a:lnTo>
                    <a:pt x="1216" y="22"/>
                  </a:lnTo>
                  <a:lnTo>
                    <a:pt x="1216" y="0"/>
                  </a:lnTo>
                  <a:lnTo>
                    <a:pt x="1218" y="0"/>
                  </a:lnTo>
                  <a:close/>
                  <a:moveTo>
                    <a:pt x="1370" y="0"/>
                  </a:moveTo>
                  <a:lnTo>
                    <a:pt x="1370" y="22"/>
                  </a:lnTo>
                  <a:lnTo>
                    <a:pt x="1368" y="22"/>
                  </a:lnTo>
                  <a:lnTo>
                    <a:pt x="1368" y="0"/>
                  </a:lnTo>
                  <a:lnTo>
                    <a:pt x="1370" y="0"/>
                  </a:lnTo>
                  <a:close/>
                  <a:moveTo>
                    <a:pt x="1523" y="0"/>
                  </a:moveTo>
                  <a:lnTo>
                    <a:pt x="1523" y="22"/>
                  </a:lnTo>
                  <a:lnTo>
                    <a:pt x="1521" y="22"/>
                  </a:lnTo>
                  <a:lnTo>
                    <a:pt x="1521" y="0"/>
                  </a:lnTo>
                  <a:lnTo>
                    <a:pt x="1523" y="0"/>
                  </a:lnTo>
                  <a:close/>
                  <a:moveTo>
                    <a:pt x="1674" y="0"/>
                  </a:moveTo>
                  <a:lnTo>
                    <a:pt x="1674" y="22"/>
                  </a:lnTo>
                  <a:lnTo>
                    <a:pt x="1672" y="22"/>
                  </a:lnTo>
                  <a:lnTo>
                    <a:pt x="1672" y="0"/>
                  </a:lnTo>
                  <a:lnTo>
                    <a:pt x="1674" y="0"/>
                  </a:lnTo>
                  <a:close/>
                  <a:moveTo>
                    <a:pt x="1827" y="0"/>
                  </a:moveTo>
                  <a:lnTo>
                    <a:pt x="1827" y="22"/>
                  </a:lnTo>
                  <a:lnTo>
                    <a:pt x="1825" y="22"/>
                  </a:lnTo>
                  <a:lnTo>
                    <a:pt x="1825" y="0"/>
                  </a:lnTo>
                  <a:lnTo>
                    <a:pt x="1827" y="0"/>
                  </a:lnTo>
                  <a:close/>
                  <a:moveTo>
                    <a:pt x="1978" y="0"/>
                  </a:moveTo>
                  <a:lnTo>
                    <a:pt x="1978" y="22"/>
                  </a:lnTo>
                  <a:lnTo>
                    <a:pt x="1976" y="22"/>
                  </a:lnTo>
                  <a:lnTo>
                    <a:pt x="1976" y="0"/>
                  </a:lnTo>
                  <a:lnTo>
                    <a:pt x="1978" y="0"/>
                  </a:lnTo>
                  <a:close/>
                  <a:moveTo>
                    <a:pt x="2131" y="0"/>
                  </a:moveTo>
                  <a:lnTo>
                    <a:pt x="2131" y="22"/>
                  </a:lnTo>
                  <a:lnTo>
                    <a:pt x="2129" y="22"/>
                  </a:lnTo>
                  <a:lnTo>
                    <a:pt x="2129" y="0"/>
                  </a:lnTo>
                  <a:lnTo>
                    <a:pt x="2131" y="0"/>
                  </a:lnTo>
                  <a:close/>
                  <a:moveTo>
                    <a:pt x="2283" y="0"/>
                  </a:moveTo>
                  <a:lnTo>
                    <a:pt x="2283" y="22"/>
                  </a:lnTo>
                  <a:lnTo>
                    <a:pt x="2281" y="22"/>
                  </a:lnTo>
                  <a:lnTo>
                    <a:pt x="2281" y="0"/>
                  </a:lnTo>
                  <a:lnTo>
                    <a:pt x="2283" y="0"/>
                  </a:lnTo>
                  <a:close/>
                  <a:moveTo>
                    <a:pt x="2435" y="0"/>
                  </a:moveTo>
                  <a:lnTo>
                    <a:pt x="2435" y="22"/>
                  </a:lnTo>
                  <a:lnTo>
                    <a:pt x="2433" y="22"/>
                  </a:lnTo>
                  <a:lnTo>
                    <a:pt x="2433" y="0"/>
                  </a:lnTo>
                  <a:lnTo>
                    <a:pt x="2435" y="0"/>
                  </a:lnTo>
                  <a:close/>
                  <a:moveTo>
                    <a:pt x="2587" y="0"/>
                  </a:moveTo>
                  <a:lnTo>
                    <a:pt x="2587" y="22"/>
                  </a:lnTo>
                  <a:lnTo>
                    <a:pt x="2585" y="22"/>
                  </a:lnTo>
                  <a:lnTo>
                    <a:pt x="2585" y="0"/>
                  </a:lnTo>
                  <a:lnTo>
                    <a:pt x="2587" y="0"/>
                  </a:lnTo>
                  <a:close/>
                  <a:moveTo>
                    <a:pt x="2739" y="0"/>
                  </a:moveTo>
                  <a:lnTo>
                    <a:pt x="2739" y="22"/>
                  </a:lnTo>
                  <a:lnTo>
                    <a:pt x="2737" y="22"/>
                  </a:lnTo>
                  <a:lnTo>
                    <a:pt x="2737" y="0"/>
                  </a:lnTo>
                  <a:lnTo>
                    <a:pt x="2739" y="0"/>
                  </a:lnTo>
                  <a:close/>
                  <a:moveTo>
                    <a:pt x="2891" y="0"/>
                  </a:moveTo>
                  <a:lnTo>
                    <a:pt x="2891" y="22"/>
                  </a:lnTo>
                  <a:lnTo>
                    <a:pt x="2889" y="22"/>
                  </a:lnTo>
                  <a:lnTo>
                    <a:pt x="2889" y="0"/>
                  </a:lnTo>
                  <a:lnTo>
                    <a:pt x="2891" y="0"/>
                  </a:lnTo>
                  <a:close/>
                  <a:moveTo>
                    <a:pt x="3043" y="0"/>
                  </a:moveTo>
                  <a:lnTo>
                    <a:pt x="3043" y="22"/>
                  </a:lnTo>
                  <a:lnTo>
                    <a:pt x="3041" y="22"/>
                  </a:lnTo>
                  <a:lnTo>
                    <a:pt x="3041" y="0"/>
                  </a:lnTo>
                  <a:lnTo>
                    <a:pt x="3043" y="0"/>
                  </a:lnTo>
                  <a:close/>
                  <a:moveTo>
                    <a:pt x="3195" y="0"/>
                  </a:moveTo>
                  <a:lnTo>
                    <a:pt x="3195" y="22"/>
                  </a:lnTo>
                  <a:lnTo>
                    <a:pt x="3193" y="22"/>
                  </a:lnTo>
                  <a:lnTo>
                    <a:pt x="3193" y="0"/>
                  </a:lnTo>
                  <a:lnTo>
                    <a:pt x="3195" y="0"/>
                  </a:lnTo>
                  <a:close/>
                  <a:moveTo>
                    <a:pt x="3348" y="0"/>
                  </a:moveTo>
                  <a:lnTo>
                    <a:pt x="3348" y="22"/>
                  </a:lnTo>
                  <a:lnTo>
                    <a:pt x="3346" y="22"/>
                  </a:lnTo>
                  <a:lnTo>
                    <a:pt x="3346" y="0"/>
                  </a:lnTo>
                  <a:lnTo>
                    <a:pt x="3348" y="0"/>
                  </a:lnTo>
                  <a:close/>
                  <a:moveTo>
                    <a:pt x="3499" y="0"/>
                  </a:moveTo>
                  <a:lnTo>
                    <a:pt x="3499" y="22"/>
                  </a:lnTo>
                  <a:lnTo>
                    <a:pt x="3497" y="22"/>
                  </a:lnTo>
                  <a:lnTo>
                    <a:pt x="3497" y="0"/>
                  </a:lnTo>
                  <a:lnTo>
                    <a:pt x="3499" y="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1349" y="2133"/>
              <a:ext cx="3369" cy="341"/>
            </a:xfrm>
            <a:custGeom>
              <a:avLst/>
              <a:gdLst>
                <a:gd name="T0" fmla="*/ 70 w 26679"/>
                <a:gd name="T1" fmla="*/ 2537 h 2703"/>
                <a:gd name="T2" fmla="*/ 1278 w 26679"/>
                <a:gd name="T3" fmla="*/ 2249 h 2703"/>
                <a:gd name="T4" fmla="*/ 2479 w 26679"/>
                <a:gd name="T5" fmla="*/ 1976 h 2703"/>
                <a:gd name="T6" fmla="*/ 2491 w 26679"/>
                <a:gd name="T7" fmla="*/ 1975 h 2703"/>
                <a:gd name="T8" fmla="*/ 3699 w 26679"/>
                <a:gd name="T9" fmla="*/ 1887 h 2703"/>
                <a:gd name="T10" fmla="*/ 4907 w 26679"/>
                <a:gd name="T11" fmla="*/ 1927 h 2703"/>
                <a:gd name="T12" fmla="*/ 6110 w 26679"/>
                <a:gd name="T13" fmla="*/ 1887 h 2703"/>
                <a:gd name="T14" fmla="*/ 7318 w 26679"/>
                <a:gd name="T15" fmla="*/ 1854 h 2703"/>
                <a:gd name="T16" fmla="*/ 8508 w 26679"/>
                <a:gd name="T17" fmla="*/ 1663 h 2703"/>
                <a:gd name="T18" fmla="*/ 8522 w 26679"/>
                <a:gd name="T19" fmla="*/ 1662 h 2703"/>
                <a:gd name="T20" fmla="*/ 9730 w 26679"/>
                <a:gd name="T21" fmla="*/ 1678 h 2703"/>
                <a:gd name="T22" fmla="*/ 10925 w 26679"/>
                <a:gd name="T23" fmla="*/ 1623 h 2703"/>
                <a:gd name="T24" fmla="*/ 12132 w 26679"/>
                <a:gd name="T25" fmla="*/ 1551 h 2703"/>
                <a:gd name="T26" fmla="*/ 13333 w 26679"/>
                <a:gd name="T27" fmla="*/ 1503 h 2703"/>
                <a:gd name="T28" fmla="*/ 14544 w 26679"/>
                <a:gd name="T29" fmla="*/ 1494 h 2703"/>
                <a:gd name="T30" fmla="*/ 15749 w 26679"/>
                <a:gd name="T31" fmla="*/ 1439 h 2703"/>
                <a:gd name="T32" fmla="*/ 15736 w 26679"/>
                <a:gd name="T33" fmla="*/ 1440 h 2703"/>
                <a:gd name="T34" fmla="*/ 16936 w 26679"/>
                <a:gd name="T35" fmla="*/ 1184 h 2703"/>
                <a:gd name="T36" fmla="*/ 18139 w 26679"/>
                <a:gd name="T37" fmla="*/ 842 h 2703"/>
                <a:gd name="T38" fmla="*/ 19346 w 26679"/>
                <a:gd name="T39" fmla="*/ 624 h 2703"/>
                <a:gd name="T40" fmla="*/ 20556 w 26679"/>
                <a:gd name="T41" fmla="*/ 439 h 2703"/>
                <a:gd name="T42" fmla="*/ 21775 w 26679"/>
                <a:gd name="T43" fmla="*/ 422 h 2703"/>
                <a:gd name="T44" fmla="*/ 21791 w 26679"/>
                <a:gd name="T45" fmla="*/ 424 h 2703"/>
                <a:gd name="T46" fmla="*/ 22991 w 26679"/>
                <a:gd name="T47" fmla="*/ 640 h 2703"/>
                <a:gd name="T48" fmla="*/ 22969 w 26679"/>
                <a:gd name="T49" fmla="*/ 639 h 2703"/>
                <a:gd name="T50" fmla="*/ 24177 w 26679"/>
                <a:gd name="T51" fmla="*/ 519 h 2703"/>
                <a:gd name="T52" fmla="*/ 25366 w 26679"/>
                <a:gd name="T53" fmla="*/ 233 h 2703"/>
                <a:gd name="T54" fmla="*/ 26578 w 26679"/>
                <a:gd name="T55" fmla="*/ 8 h 2703"/>
                <a:gd name="T56" fmla="*/ 26671 w 26679"/>
                <a:gd name="T57" fmla="*/ 72 h 2703"/>
                <a:gd name="T58" fmla="*/ 26607 w 26679"/>
                <a:gd name="T59" fmla="*/ 165 h 2703"/>
                <a:gd name="T60" fmla="*/ 25403 w 26679"/>
                <a:gd name="T61" fmla="*/ 388 h 2703"/>
                <a:gd name="T62" fmla="*/ 24192 w 26679"/>
                <a:gd name="T63" fmla="*/ 678 h 2703"/>
                <a:gd name="T64" fmla="*/ 22984 w 26679"/>
                <a:gd name="T65" fmla="*/ 798 h 2703"/>
                <a:gd name="T66" fmla="*/ 22962 w 26679"/>
                <a:gd name="T67" fmla="*/ 797 h 2703"/>
                <a:gd name="T68" fmla="*/ 21762 w 26679"/>
                <a:gd name="T69" fmla="*/ 581 h 2703"/>
                <a:gd name="T70" fmla="*/ 21778 w 26679"/>
                <a:gd name="T71" fmla="*/ 582 h 2703"/>
                <a:gd name="T72" fmla="*/ 20581 w 26679"/>
                <a:gd name="T73" fmla="*/ 598 h 2703"/>
                <a:gd name="T74" fmla="*/ 19375 w 26679"/>
                <a:gd name="T75" fmla="*/ 781 h 2703"/>
                <a:gd name="T76" fmla="*/ 18182 w 26679"/>
                <a:gd name="T77" fmla="*/ 995 h 2703"/>
                <a:gd name="T78" fmla="*/ 16969 w 26679"/>
                <a:gd name="T79" fmla="*/ 1341 h 2703"/>
                <a:gd name="T80" fmla="*/ 15769 w 26679"/>
                <a:gd name="T81" fmla="*/ 1597 h 2703"/>
                <a:gd name="T82" fmla="*/ 15756 w 26679"/>
                <a:gd name="T83" fmla="*/ 1598 h 2703"/>
                <a:gd name="T84" fmla="*/ 14545 w 26679"/>
                <a:gd name="T85" fmla="*/ 1654 h 2703"/>
                <a:gd name="T86" fmla="*/ 13340 w 26679"/>
                <a:gd name="T87" fmla="*/ 1662 h 2703"/>
                <a:gd name="T88" fmla="*/ 12141 w 26679"/>
                <a:gd name="T89" fmla="*/ 1710 h 2703"/>
                <a:gd name="T90" fmla="*/ 10932 w 26679"/>
                <a:gd name="T91" fmla="*/ 1782 h 2703"/>
                <a:gd name="T92" fmla="*/ 9727 w 26679"/>
                <a:gd name="T93" fmla="*/ 1838 h 2703"/>
                <a:gd name="T94" fmla="*/ 8519 w 26679"/>
                <a:gd name="T95" fmla="*/ 1822 h 2703"/>
                <a:gd name="T96" fmla="*/ 8533 w 26679"/>
                <a:gd name="T97" fmla="*/ 1821 h 2703"/>
                <a:gd name="T98" fmla="*/ 7323 w 26679"/>
                <a:gd name="T99" fmla="*/ 2014 h 2703"/>
                <a:gd name="T100" fmla="*/ 6115 w 26679"/>
                <a:gd name="T101" fmla="*/ 2046 h 2703"/>
                <a:gd name="T102" fmla="*/ 4902 w 26679"/>
                <a:gd name="T103" fmla="*/ 2086 h 2703"/>
                <a:gd name="T104" fmla="*/ 3710 w 26679"/>
                <a:gd name="T105" fmla="*/ 2046 h 2703"/>
                <a:gd name="T106" fmla="*/ 2502 w 26679"/>
                <a:gd name="T107" fmla="*/ 2134 h 2703"/>
                <a:gd name="T108" fmla="*/ 2514 w 26679"/>
                <a:gd name="T109" fmla="*/ 2132 h 2703"/>
                <a:gd name="T110" fmla="*/ 1315 w 26679"/>
                <a:gd name="T111" fmla="*/ 2404 h 2703"/>
                <a:gd name="T112" fmla="*/ 107 w 26679"/>
                <a:gd name="T113" fmla="*/ 2692 h 2703"/>
                <a:gd name="T114" fmla="*/ 11 w 26679"/>
                <a:gd name="T115" fmla="*/ 2633 h 2703"/>
                <a:gd name="T116" fmla="*/ 70 w 26679"/>
                <a:gd name="T117" fmla="*/ 2537 h 2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679" h="2703">
                  <a:moveTo>
                    <a:pt x="70" y="2537"/>
                  </a:moveTo>
                  <a:lnTo>
                    <a:pt x="1278" y="2249"/>
                  </a:lnTo>
                  <a:lnTo>
                    <a:pt x="2479" y="1976"/>
                  </a:lnTo>
                  <a:cubicBezTo>
                    <a:pt x="2483" y="1976"/>
                    <a:pt x="2487" y="1975"/>
                    <a:pt x="2491" y="1975"/>
                  </a:cubicBezTo>
                  <a:lnTo>
                    <a:pt x="3699" y="1887"/>
                  </a:lnTo>
                  <a:lnTo>
                    <a:pt x="4907" y="1927"/>
                  </a:lnTo>
                  <a:lnTo>
                    <a:pt x="6110" y="1887"/>
                  </a:lnTo>
                  <a:lnTo>
                    <a:pt x="7318" y="1854"/>
                  </a:lnTo>
                  <a:lnTo>
                    <a:pt x="8508" y="1663"/>
                  </a:lnTo>
                  <a:cubicBezTo>
                    <a:pt x="8512" y="1663"/>
                    <a:pt x="8517" y="1662"/>
                    <a:pt x="8522" y="1662"/>
                  </a:cubicBezTo>
                  <a:lnTo>
                    <a:pt x="9730" y="1678"/>
                  </a:lnTo>
                  <a:lnTo>
                    <a:pt x="10925" y="1623"/>
                  </a:lnTo>
                  <a:lnTo>
                    <a:pt x="12132" y="1551"/>
                  </a:lnTo>
                  <a:lnTo>
                    <a:pt x="13333" y="1503"/>
                  </a:lnTo>
                  <a:lnTo>
                    <a:pt x="14544" y="1494"/>
                  </a:lnTo>
                  <a:lnTo>
                    <a:pt x="15749" y="1439"/>
                  </a:lnTo>
                  <a:lnTo>
                    <a:pt x="15736" y="1440"/>
                  </a:lnTo>
                  <a:lnTo>
                    <a:pt x="16936" y="1184"/>
                  </a:lnTo>
                  <a:lnTo>
                    <a:pt x="18139" y="842"/>
                  </a:lnTo>
                  <a:lnTo>
                    <a:pt x="19346" y="624"/>
                  </a:lnTo>
                  <a:lnTo>
                    <a:pt x="20556" y="439"/>
                  </a:lnTo>
                  <a:lnTo>
                    <a:pt x="21775" y="422"/>
                  </a:lnTo>
                  <a:cubicBezTo>
                    <a:pt x="21781" y="422"/>
                    <a:pt x="21786" y="423"/>
                    <a:pt x="21791" y="424"/>
                  </a:cubicBezTo>
                  <a:lnTo>
                    <a:pt x="22991" y="640"/>
                  </a:lnTo>
                  <a:lnTo>
                    <a:pt x="22969" y="639"/>
                  </a:lnTo>
                  <a:lnTo>
                    <a:pt x="24177" y="519"/>
                  </a:lnTo>
                  <a:lnTo>
                    <a:pt x="25366" y="233"/>
                  </a:lnTo>
                  <a:lnTo>
                    <a:pt x="26578" y="8"/>
                  </a:lnTo>
                  <a:cubicBezTo>
                    <a:pt x="26621" y="0"/>
                    <a:pt x="26663" y="28"/>
                    <a:pt x="26671" y="72"/>
                  </a:cubicBezTo>
                  <a:cubicBezTo>
                    <a:pt x="26679" y="115"/>
                    <a:pt x="26650" y="157"/>
                    <a:pt x="26607" y="165"/>
                  </a:cubicBezTo>
                  <a:lnTo>
                    <a:pt x="25403" y="388"/>
                  </a:lnTo>
                  <a:lnTo>
                    <a:pt x="24192" y="678"/>
                  </a:lnTo>
                  <a:lnTo>
                    <a:pt x="22984" y="798"/>
                  </a:lnTo>
                  <a:cubicBezTo>
                    <a:pt x="22977" y="799"/>
                    <a:pt x="22970" y="799"/>
                    <a:pt x="22962" y="797"/>
                  </a:cubicBezTo>
                  <a:lnTo>
                    <a:pt x="21762" y="581"/>
                  </a:lnTo>
                  <a:lnTo>
                    <a:pt x="21778" y="582"/>
                  </a:lnTo>
                  <a:lnTo>
                    <a:pt x="20581" y="598"/>
                  </a:lnTo>
                  <a:lnTo>
                    <a:pt x="19375" y="781"/>
                  </a:lnTo>
                  <a:lnTo>
                    <a:pt x="18182" y="995"/>
                  </a:lnTo>
                  <a:lnTo>
                    <a:pt x="16969" y="1341"/>
                  </a:lnTo>
                  <a:lnTo>
                    <a:pt x="15769" y="1597"/>
                  </a:lnTo>
                  <a:cubicBezTo>
                    <a:pt x="15765" y="1598"/>
                    <a:pt x="15761" y="1598"/>
                    <a:pt x="15756" y="1598"/>
                  </a:cubicBezTo>
                  <a:lnTo>
                    <a:pt x="14545" y="1654"/>
                  </a:lnTo>
                  <a:lnTo>
                    <a:pt x="13340" y="1662"/>
                  </a:lnTo>
                  <a:lnTo>
                    <a:pt x="12141" y="1710"/>
                  </a:lnTo>
                  <a:lnTo>
                    <a:pt x="10932" y="1782"/>
                  </a:lnTo>
                  <a:lnTo>
                    <a:pt x="9727" y="1838"/>
                  </a:lnTo>
                  <a:lnTo>
                    <a:pt x="8519" y="1822"/>
                  </a:lnTo>
                  <a:lnTo>
                    <a:pt x="8533" y="1821"/>
                  </a:lnTo>
                  <a:lnTo>
                    <a:pt x="7323" y="2014"/>
                  </a:lnTo>
                  <a:lnTo>
                    <a:pt x="6115" y="2046"/>
                  </a:lnTo>
                  <a:lnTo>
                    <a:pt x="4902" y="2086"/>
                  </a:lnTo>
                  <a:lnTo>
                    <a:pt x="3710" y="2046"/>
                  </a:lnTo>
                  <a:lnTo>
                    <a:pt x="2502" y="2134"/>
                  </a:lnTo>
                  <a:lnTo>
                    <a:pt x="2514" y="2132"/>
                  </a:lnTo>
                  <a:lnTo>
                    <a:pt x="1315" y="2404"/>
                  </a:lnTo>
                  <a:lnTo>
                    <a:pt x="107" y="2692"/>
                  </a:lnTo>
                  <a:cubicBezTo>
                    <a:pt x="64" y="2703"/>
                    <a:pt x="21" y="2676"/>
                    <a:pt x="11" y="2633"/>
                  </a:cubicBezTo>
                  <a:cubicBezTo>
                    <a:pt x="0" y="2590"/>
                    <a:pt x="27" y="2547"/>
                    <a:pt x="70" y="2537"/>
                  </a:cubicBez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8"/>
            <p:cNvSpPr>
              <a:spLocks noEditPoints="1"/>
            </p:cNvSpPr>
            <p:nvPr/>
          </p:nvSpPr>
          <p:spPr bwMode="auto">
            <a:xfrm>
              <a:off x="1331" y="2434"/>
              <a:ext cx="59" cy="58"/>
            </a:xfrm>
            <a:custGeom>
              <a:avLst/>
              <a:gdLst>
                <a:gd name="T0" fmla="*/ 59 w 59"/>
                <a:gd name="T1" fmla="*/ 58 h 58"/>
                <a:gd name="T2" fmla="*/ 0 w 59"/>
                <a:gd name="T3" fmla="*/ 0 h 58"/>
                <a:gd name="T4" fmla="*/ 0 w 59"/>
                <a:gd name="T5" fmla="*/ 58 h 58"/>
                <a:gd name="T6" fmla="*/ 59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9"/>
            <p:cNvSpPr>
              <a:spLocks noEditPoints="1"/>
            </p:cNvSpPr>
            <p:nvPr/>
          </p:nvSpPr>
          <p:spPr bwMode="auto">
            <a:xfrm>
              <a:off x="1483" y="2397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0"/>
            <p:cNvSpPr>
              <a:spLocks noEditPoints="1"/>
            </p:cNvSpPr>
            <p:nvPr/>
          </p:nvSpPr>
          <p:spPr bwMode="auto">
            <a:xfrm>
              <a:off x="1635" y="2362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1"/>
            <p:cNvSpPr>
              <a:spLocks noEditPoints="1"/>
            </p:cNvSpPr>
            <p:nvPr/>
          </p:nvSpPr>
          <p:spPr bwMode="auto">
            <a:xfrm>
              <a:off x="1787" y="2351"/>
              <a:ext cx="58" cy="58"/>
            </a:xfrm>
            <a:custGeom>
              <a:avLst/>
              <a:gdLst>
                <a:gd name="T0" fmla="*/ 58 w 58"/>
                <a:gd name="T1" fmla="*/ 58 h 58"/>
                <a:gd name="T2" fmla="*/ 0 w 58"/>
                <a:gd name="T3" fmla="*/ 0 h 58"/>
                <a:gd name="T4" fmla="*/ 0 w 58"/>
                <a:gd name="T5" fmla="*/ 58 h 58"/>
                <a:gd name="T6" fmla="*/ 58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2"/>
            <p:cNvSpPr>
              <a:spLocks noEditPoints="1"/>
            </p:cNvSpPr>
            <p:nvPr/>
          </p:nvSpPr>
          <p:spPr bwMode="auto">
            <a:xfrm>
              <a:off x="1939" y="2356"/>
              <a:ext cx="59" cy="58"/>
            </a:xfrm>
            <a:custGeom>
              <a:avLst/>
              <a:gdLst>
                <a:gd name="T0" fmla="*/ 59 w 59"/>
                <a:gd name="T1" fmla="*/ 58 h 58"/>
                <a:gd name="T2" fmla="*/ 0 w 59"/>
                <a:gd name="T3" fmla="*/ 0 h 58"/>
                <a:gd name="T4" fmla="*/ 0 w 59"/>
                <a:gd name="T5" fmla="*/ 58 h 58"/>
                <a:gd name="T6" fmla="*/ 59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3"/>
            <p:cNvSpPr>
              <a:spLocks noEditPoints="1"/>
            </p:cNvSpPr>
            <p:nvPr/>
          </p:nvSpPr>
          <p:spPr bwMode="auto">
            <a:xfrm>
              <a:off x="2091" y="2352"/>
              <a:ext cx="58" cy="58"/>
            </a:xfrm>
            <a:custGeom>
              <a:avLst/>
              <a:gdLst>
                <a:gd name="T0" fmla="*/ 58 w 58"/>
                <a:gd name="T1" fmla="*/ 58 h 58"/>
                <a:gd name="T2" fmla="*/ 0 w 58"/>
                <a:gd name="T3" fmla="*/ 0 h 58"/>
                <a:gd name="T4" fmla="*/ 0 w 58"/>
                <a:gd name="T5" fmla="*/ 58 h 58"/>
                <a:gd name="T6" fmla="*/ 58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4"/>
            <p:cNvSpPr>
              <a:spLocks noEditPoints="1"/>
            </p:cNvSpPr>
            <p:nvPr/>
          </p:nvSpPr>
          <p:spPr bwMode="auto">
            <a:xfrm>
              <a:off x="2243" y="2348"/>
              <a:ext cx="59" cy="58"/>
            </a:xfrm>
            <a:custGeom>
              <a:avLst/>
              <a:gdLst>
                <a:gd name="T0" fmla="*/ 59 w 59"/>
                <a:gd name="T1" fmla="*/ 58 h 58"/>
                <a:gd name="T2" fmla="*/ 0 w 59"/>
                <a:gd name="T3" fmla="*/ 0 h 58"/>
                <a:gd name="T4" fmla="*/ 0 w 59"/>
                <a:gd name="T5" fmla="*/ 58 h 58"/>
                <a:gd name="T6" fmla="*/ 59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5"/>
            <p:cNvSpPr>
              <a:spLocks noEditPoints="1"/>
            </p:cNvSpPr>
            <p:nvPr/>
          </p:nvSpPr>
          <p:spPr bwMode="auto">
            <a:xfrm>
              <a:off x="2396" y="2324"/>
              <a:ext cx="58" cy="58"/>
            </a:xfrm>
            <a:custGeom>
              <a:avLst/>
              <a:gdLst>
                <a:gd name="T0" fmla="*/ 58 w 58"/>
                <a:gd name="T1" fmla="*/ 58 h 58"/>
                <a:gd name="T2" fmla="*/ 0 w 58"/>
                <a:gd name="T3" fmla="*/ 0 h 58"/>
                <a:gd name="T4" fmla="*/ 0 w 58"/>
                <a:gd name="T5" fmla="*/ 58 h 58"/>
                <a:gd name="T6" fmla="*/ 58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6"/>
            <p:cNvSpPr>
              <a:spLocks noEditPoints="1"/>
            </p:cNvSpPr>
            <p:nvPr/>
          </p:nvSpPr>
          <p:spPr bwMode="auto">
            <a:xfrm>
              <a:off x="2547" y="2325"/>
              <a:ext cx="59" cy="58"/>
            </a:xfrm>
            <a:custGeom>
              <a:avLst/>
              <a:gdLst>
                <a:gd name="T0" fmla="*/ 59 w 59"/>
                <a:gd name="T1" fmla="*/ 58 h 58"/>
                <a:gd name="T2" fmla="*/ 0 w 59"/>
                <a:gd name="T3" fmla="*/ 0 h 58"/>
                <a:gd name="T4" fmla="*/ 0 w 59"/>
                <a:gd name="T5" fmla="*/ 58 h 58"/>
                <a:gd name="T6" fmla="*/ 59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59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Freeform 27"/>
            <p:cNvSpPr>
              <a:spLocks noEditPoints="1"/>
            </p:cNvSpPr>
            <p:nvPr/>
          </p:nvSpPr>
          <p:spPr bwMode="auto">
            <a:xfrm>
              <a:off x="2700" y="2318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Freeform 28"/>
            <p:cNvSpPr>
              <a:spLocks noEditPoints="1"/>
            </p:cNvSpPr>
            <p:nvPr/>
          </p:nvSpPr>
          <p:spPr bwMode="auto">
            <a:xfrm>
              <a:off x="2851" y="2309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Freeform 29"/>
            <p:cNvSpPr>
              <a:spLocks noEditPoints="1"/>
            </p:cNvSpPr>
            <p:nvPr/>
          </p:nvSpPr>
          <p:spPr bwMode="auto">
            <a:xfrm>
              <a:off x="3004" y="2303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Freeform 30"/>
            <p:cNvSpPr>
              <a:spLocks noEditPoints="1"/>
            </p:cNvSpPr>
            <p:nvPr/>
          </p:nvSpPr>
          <p:spPr bwMode="auto">
            <a:xfrm>
              <a:off x="3156" y="2301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Freeform 31"/>
            <p:cNvSpPr>
              <a:spLocks noEditPoints="1"/>
            </p:cNvSpPr>
            <p:nvPr/>
          </p:nvSpPr>
          <p:spPr bwMode="auto">
            <a:xfrm>
              <a:off x="3308" y="2295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Freeform 32"/>
            <p:cNvSpPr>
              <a:spLocks noEditPoints="1"/>
            </p:cNvSpPr>
            <p:nvPr/>
          </p:nvSpPr>
          <p:spPr bwMode="auto">
            <a:xfrm>
              <a:off x="3460" y="2263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Freeform 33"/>
            <p:cNvSpPr>
              <a:spLocks noEditPoints="1"/>
            </p:cNvSpPr>
            <p:nvPr/>
          </p:nvSpPr>
          <p:spPr bwMode="auto">
            <a:xfrm>
              <a:off x="3612" y="2218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Freeform 34"/>
            <p:cNvSpPr>
              <a:spLocks noEditPoints="1"/>
            </p:cNvSpPr>
            <p:nvPr/>
          </p:nvSpPr>
          <p:spPr bwMode="auto">
            <a:xfrm>
              <a:off x="3764" y="2191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Freeform 35"/>
            <p:cNvSpPr>
              <a:spLocks noEditPoints="1"/>
            </p:cNvSpPr>
            <p:nvPr/>
          </p:nvSpPr>
          <p:spPr bwMode="auto">
            <a:xfrm>
              <a:off x="3917" y="2168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Freeform 36"/>
            <p:cNvSpPr>
              <a:spLocks noEditPoints="1"/>
            </p:cNvSpPr>
            <p:nvPr/>
          </p:nvSpPr>
          <p:spPr bwMode="auto">
            <a:xfrm>
              <a:off x="4068" y="2167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Freeform 37"/>
            <p:cNvSpPr>
              <a:spLocks noEditPoints="1"/>
            </p:cNvSpPr>
            <p:nvPr/>
          </p:nvSpPr>
          <p:spPr bwMode="auto">
            <a:xfrm>
              <a:off x="4221" y="2194"/>
              <a:ext cx="58" cy="59"/>
            </a:xfrm>
            <a:custGeom>
              <a:avLst/>
              <a:gdLst>
                <a:gd name="T0" fmla="*/ 58 w 58"/>
                <a:gd name="T1" fmla="*/ 59 h 59"/>
                <a:gd name="T2" fmla="*/ 0 w 58"/>
                <a:gd name="T3" fmla="*/ 0 h 59"/>
                <a:gd name="T4" fmla="*/ 0 w 58"/>
                <a:gd name="T5" fmla="*/ 59 h 59"/>
                <a:gd name="T6" fmla="*/ 58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58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Freeform 38"/>
            <p:cNvSpPr>
              <a:spLocks noEditPoints="1"/>
            </p:cNvSpPr>
            <p:nvPr/>
          </p:nvSpPr>
          <p:spPr bwMode="auto">
            <a:xfrm>
              <a:off x="4372" y="2179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Freeform 39"/>
            <p:cNvSpPr>
              <a:spLocks noEditPoints="1"/>
            </p:cNvSpPr>
            <p:nvPr/>
          </p:nvSpPr>
          <p:spPr bwMode="auto">
            <a:xfrm>
              <a:off x="4525" y="2143"/>
              <a:ext cx="58" cy="58"/>
            </a:xfrm>
            <a:custGeom>
              <a:avLst/>
              <a:gdLst>
                <a:gd name="T0" fmla="*/ 58 w 58"/>
                <a:gd name="T1" fmla="*/ 58 h 58"/>
                <a:gd name="T2" fmla="*/ 0 w 58"/>
                <a:gd name="T3" fmla="*/ 0 h 58"/>
                <a:gd name="T4" fmla="*/ 0 w 58"/>
                <a:gd name="T5" fmla="*/ 58 h 58"/>
                <a:gd name="T6" fmla="*/ 58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58" y="58"/>
                  </a:moveTo>
                  <a:lnTo>
                    <a:pt x="0" y="0"/>
                  </a:lnTo>
                  <a:moveTo>
                    <a:pt x="0" y="58"/>
                  </a:moveTo>
                  <a:lnTo>
                    <a:pt x="58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Freeform 40"/>
            <p:cNvSpPr>
              <a:spLocks noEditPoints="1"/>
            </p:cNvSpPr>
            <p:nvPr/>
          </p:nvSpPr>
          <p:spPr bwMode="auto">
            <a:xfrm>
              <a:off x="4676" y="2113"/>
              <a:ext cx="59" cy="59"/>
            </a:xfrm>
            <a:custGeom>
              <a:avLst/>
              <a:gdLst>
                <a:gd name="T0" fmla="*/ 59 w 59"/>
                <a:gd name="T1" fmla="*/ 59 h 59"/>
                <a:gd name="T2" fmla="*/ 0 w 59"/>
                <a:gd name="T3" fmla="*/ 0 h 59"/>
                <a:gd name="T4" fmla="*/ 0 w 59"/>
                <a:gd name="T5" fmla="*/ 59 h 59"/>
                <a:gd name="T6" fmla="*/ 59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59" y="59"/>
                  </a:moveTo>
                  <a:lnTo>
                    <a:pt x="0" y="0"/>
                  </a:lnTo>
                  <a:moveTo>
                    <a:pt x="0" y="59"/>
                  </a:moveTo>
                  <a:lnTo>
                    <a:pt x="59" y="0"/>
                  </a:lnTo>
                </a:path>
              </a:pathLst>
            </a:custGeom>
            <a:noFill/>
            <a:ln w="1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Freeform 41"/>
            <p:cNvSpPr>
              <a:spLocks/>
            </p:cNvSpPr>
            <p:nvPr/>
          </p:nvSpPr>
          <p:spPr bwMode="auto">
            <a:xfrm>
              <a:off x="1352" y="1491"/>
              <a:ext cx="3211" cy="119"/>
            </a:xfrm>
            <a:custGeom>
              <a:avLst/>
              <a:gdLst>
                <a:gd name="T0" fmla="*/ 59 w 25431"/>
                <a:gd name="T1" fmla="*/ 809 h 941"/>
                <a:gd name="T2" fmla="*/ 1267 w 25431"/>
                <a:gd name="T3" fmla="*/ 633 h 941"/>
                <a:gd name="T4" fmla="*/ 2473 w 25431"/>
                <a:gd name="T5" fmla="*/ 561 h 941"/>
                <a:gd name="T6" fmla="*/ 3675 w 25431"/>
                <a:gd name="T7" fmla="*/ 385 h 941"/>
                <a:gd name="T8" fmla="*/ 3687 w 25431"/>
                <a:gd name="T9" fmla="*/ 385 h 941"/>
                <a:gd name="T10" fmla="*/ 4887 w 25431"/>
                <a:gd name="T11" fmla="*/ 425 h 941"/>
                <a:gd name="T12" fmla="*/ 4877 w 25431"/>
                <a:gd name="T13" fmla="*/ 425 h 941"/>
                <a:gd name="T14" fmla="*/ 6085 w 25431"/>
                <a:gd name="T15" fmla="*/ 281 h 941"/>
                <a:gd name="T16" fmla="*/ 7293 w 25431"/>
                <a:gd name="T17" fmla="*/ 137 h 941"/>
                <a:gd name="T18" fmla="*/ 8500 w 25431"/>
                <a:gd name="T19" fmla="*/ 136 h 941"/>
                <a:gd name="T20" fmla="*/ 9708 w 25431"/>
                <a:gd name="T21" fmla="*/ 136 h 941"/>
                <a:gd name="T22" fmla="*/ 10903 w 25431"/>
                <a:gd name="T23" fmla="*/ 33 h 941"/>
                <a:gd name="T24" fmla="*/ 12115 w 25431"/>
                <a:gd name="T25" fmla="*/ 0 h 941"/>
                <a:gd name="T26" fmla="*/ 12126 w 25431"/>
                <a:gd name="T27" fmla="*/ 1 h 941"/>
                <a:gd name="T28" fmla="*/ 13326 w 25431"/>
                <a:gd name="T29" fmla="*/ 177 h 941"/>
                <a:gd name="T30" fmla="*/ 14530 w 25431"/>
                <a:gd name="T31" fmla="*/ 281 h 941"/>
                <a:gd name="T32" fmla="*/ 15734 w 25431"/>
                <a:gd name="T33" fmla="*/ 312 h 941"/>
                <a:gd name="T34" fmla="*/ 16932 w 25431"/>
                <a:gd name="T35" fmla="*/ 312 h 941"/>
                <a:gd name="T36" fmla="*/ 16923 w 25431"/>
                <a:gd name="T37" fmla="*/ 313 h 941"/>
                <a:gd name="T38" fmla="*/ 18131 w 25431"/>
                <a:gd name="T39" fmla="*/ 137 h 941"/>
                <a:gd name="T40" fmla="*/ 19337 w 25431"/>
                <a:gd name="T41" fmla="*/ 65 h 941"/>
                <a:gd name="T42" fmla="*/ 20548 w 25431"/>
                <a:gd name="T43" fmla="*/ 64 h 941"/>
                <a:gd name="T44" fmla="*/ 20558 w 25431"/>
                <a:gd name="T45" fmla="*/ 65 h 941"/>
                <a:gd name="T46" fmla="*/ 21766 w 25431"/>
                <a:gd name="T47" fmla="*/ 241 h 941"/>
                <a:gd name="T48" fmla="*/ 22973 w 25431"/>
                <a:gd name="T49" fmla="*/ 563 h 941"/>
                <a:gd name="T50" fmla="*/ 22953 w 25431"/>
                <a:gd name="T51" fmla="*/ 561 h 941"/>
                <a:gd name="T52" fmla="*/ 24161 w 25431"/>
                <a:gd name="T53" fmla="*/ 489 h 941"/>
                <a:gd name="T54" fmla="*/ 25359 w 25431"/>
                <a:gd name="T55" fmla="*/ 385 h 941"/>
                <a:gd name="T56" fmla="*/ 25428 w 25431"/>
                <a:gd name="T57" fmla="*/ 443 h 941"/>
                <a:gd name="T58" fmla="*/ 25370 w 25431"/>
                <a:gd name="T59" fmla="*/ 512 h 941"/>
                <a:gd name="T60" fmla="*/ 24168 w 25431"/>
                <a:gd name="T61" fmla="*/ 616 h 941"/>
                <a:gd name="T62" fmla="*/ 22960 w 25431"/>
                <a:gd name="T63" fmla="*/ 688 h 941"/>
                <a:gd name="T64" fmla="*/ 22940 w 25431"/>
                <a:gd name="T65" fmla="*/ 686 h 941"/>
                <a:gd name="T66" fmla="*/ 21747 w 25431"/>
                <a:gd name="T67" fmla="*/ 368 h 941"/>
                <a:gd name="T68" fmla="*/ 20539 w 25431"/>
                <a:gd name="T69" fmla="*/ 192 h 941"/>
                <a:gd name="T70" fmla="*/ 20548 w 25431"/>
                <a:gd name="T71" fmla="*/ 192 h 941"/>
                <a:gd name="T72" fmla="*/ 19344 w 25431"/>
                <a:gd name="T73" fmla="*/ 192 h 941"/>
                <a:gd name="T74" fmla="*/ 18150 w 25431"/>
                <a:gd name="T75" fmla="*/ 264 h 941"/>
                <a:gd name="T76" fmla="*/ 16942 w 25431"/>
                <a:gd name="T77" fmla="*/ 440 h 941"/>
                <a:gd name="T78" fmla="*/ 16932 w 25431"/>
                <a:gd name="T79" fmla="*/ 440 h 941"/>
                <a:gd name="T80" fmla="*/ 15731 w 25431"/>
                <a:gd name="T81" fmla="*/ 440 h 941"/>
                <a:gd name="T82" fmla="*/ 14519 w 25431"/>
                <a:gd name="T83" fmla="*/ 408 h 941"/>
                <a:gd name="T84" fmla="*/ 13307 w 25431"/>
                <a:gd name="T85" fmla="*/ 304 h 941"/>
                <a:gd name="T86" fmla="*/ 12107 w 25431"/>
                <a:gd name="T87" fmla="*/ 128 h 941"/>
                <a:gd name="T88" fmla="*/ 12118 w 25431"/>
                <a:gd name="T89" fmla="*/ 128 h 941"/>
                <a:gd name="T90" fmla="*/ 10914 w 25431"/>
                <a:gd name="T91" fmla="*/ 160 h 941"/>
                <a:gd name="T92" fmla="*/ 9708 w 25431"/>
                <a:gd name="T93" fmla="*/ 264 h 941"/>
                <a:gd name="T94" fmla="*/ 8500 w 25431"/>
                <a:gd name="T95" fmla="*/ 264 h 941"/>
                <a:gd name="T96" fmla="*/ 7308 w 25431"/>
                <a:gd name="T97" fmla="*/ 264 h 941"/>
                <a:gd name="T98" fmla="*/ 6100 w 25431"/>
                <a:gd name="T99" fmla="*/ 408 h 941"/>
                <a:gd name="T100" fmla="*/ 4892 w 25431"/>
                <a:gd name="T101" fmla="*/ 552 h 941"/>
                <a:gd name="T102" fmla="*/ 4882 w 25431"/>
                <a:gd name="T103" fmla="*/ 552 h 941"/>
                <a:gd name="T104" fmla="*/ 3682 w 25431"/>
                <a:gd name="T105" fmla="*/ 512 h 941"/>
                <a:gd name="T106" fmla="*/ 3694 w 25431"/>
                <a:gd name="T107" fmla="*/ 512 h 941"/>
                <a:gd name="T108" fmla="*/ 2480 w 25431"/>
                <a:gd name="T109" fmla="*/ 688 h 941"/>
                <a:gd name="T110" fmla="*/ 1286 w 25431"/>
                <a:gd name="T111" fmla="*/ 760 h 941"/>
                <a:gd name="T112" fmla="*/ 78 w 25431"/>
                <a:gd name="T113" fmla="*/ 936 h 941"/>
                <a:gd name="T114" fmla="*/ 5 w 25431"/>
                <a:gd name="T115" fmla="*/ 882 h 941"/>
                <a:gd name="T116" fmla="*/ 59 w 25431"/>
                <a:gd name="T117" fmla="*/ 809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431" h="941">
                  <a:moveTo>
                    <a:pt x="59" y="809"/>
                  </a:moveTo>
                  <a:lnTo>
                    <a:pt x="1267" y="633"/>
                  </a:lnTo>
                  <a:lnTo>
                    <a:pt x="2473" y="561"/>
                  </a:lnTo>
                  <a:lnTo>
                    <a:pt x="3675" y="385"/>
                  </a:lnTo>
                  <a:cubicBezTo>
                    <a:pt x="3679" y="385"/>
                    <a:pt x="3683" y="384"/>
                    <a:pt x="3687" y="385"/>
                  </a:cubicBezTo>
                  <a:lnTo>
                    <a:pt x="4887" y="425"/>
                  </a:lnTo>
                  <a:lnTo>
                    <a:pt x="4877" y="425"/>
                  </a:lnTo>
                  <a:lnTo>
                    <a:pt x="6085" y="281"/>
                  </a:lnTo>
                  <a:lnTo>
                    <a:pt x="7293" y="137"/>
                  </a:lnTo>
                  <a:lnTo>
                    <a:pt x="8500" y="136"/>
                  </a:lnTo>
                  <a:lnTo>
                    <a:pt x="9708" y="136"/>
                  </a:lnTo>
                  <a:lnTo>
                    <a:pt x="10903" y="33"/>
                  </a:lnTo>
                  <a:lnTo>
                    <a:pt x="12115" y="0"/>
                  </a:lnTo>
                  <a:cubicBezTo>
                    <a:pt x="12118" y="0"/>
                    <a:pt x="12122" y="1"/>
                    <a:pt x="12126" y="1"/>
                  </a:cubicBezTo>
                  <a:lnTo>
                    <a:pt x="13326" y="177"/>
                  </a:lnTo>
                  <a:lnTo>
                    <a:pt x="14530" y="281"/>
                  </a:lnTo>
                  <a:lnTo>
                    <a:pt x="15734" y="312"/>
                  </a:lnTo>
                  <a:lnTo>
                    <a:pt x="16932" y="312"/>
                  </a:lnTo>
                  <a:lnTo>
                    <a:pt x="16923" y="313"/>
                  </a:lnTo>
                  <a:lnTo>
                    <a:pt x="18131" y="137"/>
                  </a:lnTo>
                  <a:lnTo>
                    <a:pt x="19337" y="65"/>
                  </a:lnTo>
                  <a:lnTo>
                    <a:pt x="20548" y="64"/>
                  </a:lnTo>
                  <a:cubicBezTo>
                    <a:pt x="20552" y="64"/>
                    <a:pt x="20555" y="65"/>
                    <a:pt x="20558" y="65"/>
                  </a:cubicBezTo>
                  <a:lnTo>
                    <a:pt x="21766" y="241"/>
                  </a:lnTo>
                  <a:lnTo>
                    <a:pt x="22973" y="563"/>
                  </a:lnTo>
                  <a:lnTo>
                    <a:pt x="22953" y="561"/>
                  </a:lnTo>
                  <a:lnTo>
                    <a:pt x="24161" y="489"/>
                  </a:lnTo>
                  <a:lnTo>
                    <a:pt x="25359" y="385"/>
                  </a:lnTo>
                  <a:cubicBezTo>
                    <a:pt x="25394" y="382"/>
                    <a:pt x="25425" y="408"/>
                    <a:pt x="25428" y="443"/>
                  </a:cubicBezTo>
                  <a:cubicBezTo>
                    <a:pt x="25431" y="478"/>
                    <a:pt x="25405" y="509"/>
                    <a:pt x="25370" y="512"/>
                  </a:cubicBezTo>
                  <a:lnTo>
                    <a:pt x="24168" y="616"/>
                  </a:lnTo>
                  <a:lnTo>
                    <a:pt x="22960" y="688"/>
                  </a:lnTo>
                  <a:cubicBezTo>
                    <a:pt x="22953" y="689"/>
                    <a:pt x="22947" y="688"/>
                    <a:pt x="22940" y="686"/>
                  </a:cubicBezTo>
                  <a:lnTo>
                    <a:pt x="21747" y="368"/>
                  </a:lnTo>
                  <a:lnTo>
                    <a:pt x="20539" y="192"/>
                  </a:lnTo>
                  <a:lnTo>
                    <a:pt x="20548" y="192"/>
                  </a:lnTo>
                  <a:lnTo>
                    <a:pt x="19344" y="192"/>
                  </a:lnTo>
                  <a:lnTo>
                    <a:pt x="18150" y="264"/>
                  </a:lnTo>
                  <a:lnTo>
                    <a:pt x="16942" y="440"/>
                  </a:lnTo>
                  <a:cubicBezTo>
                    <a:pt x="16939" y="440"/>
                    <a:pt x="16936" y="440"/>
                    <a:pt x="16932" y="440"/>
                  </a:cubicBezTo>
                  <a:lnTo>
                    <a:pt x="15731" y="440"/>
                  </a:lnTo>
                  <a:lnTo>
                    <a:pt x="14519" y="408"/>
                  </a:lnTo>
                  <a:lnTo>
                    <a:pt x="13307" y="304"/>
                  </a:lnTo>
                  <a:lnTo>
                    <a:pt x="12107" y="128"/>
                  </a:lnTo>
                  <a:lnTo>
                    <a:pt x="12118" y="128"/>
                  </a:lnTo>
                  <a:lnTo>
                    <a:pt x="10914" y="160"/>
                  </a:lnTo>
                  <a:lnTo>
                    <a:pt x="9708" y="264"/>
                  </a:lnTo>
                  <a:lnTo>
                    <a:pt x="8500" y="264"/>
                  </a:lnTo>
                  <a:lnTo>
                    <a:pt x="7308" y="264"/>
                  </a:lnTo>
                  <a:lnTo>
                    <a:pt x="6100" y="408"/>
                  </a:lnTo>
                  <a:lnTo>
                    <a:pt x="4892" y="552"/>
                  </a:lnTo>
                  <a:cubicBezTo>
                    <a:pt x="4889" y="552"/>
                    <a:pt x="4886" y="553"/>
                    <a:pt x="4882" y="552"/>
                  </a:cubicBezTo>
                  <a:lnTo>
                    <a:pt x="3682" y="512"/>
                  </a:lnTo>
                  <a:lnTo>
                    <a:pt x="3694" y="512"/>
                  </a:lnTo>
                  <a:lnTo>
                    <a:pt x="2480" y="688"/>
                  </a:lnTo>
                  <a:lnTo>
                    <a:pt x="1286" y="760"/>
                  </a:lnTo>
                  <a:lnTo>
                    <a:pt x="78" y="936"/>
                  </a:lnTo>
                  <a:cubicBezTo>
                    <a:pt x="43" y="941"/>
                    <a:pt x="10" y="917"/>
                    <a:pt x="5" y="882"/>
                  </a:cubicBezTo>
                  <a:cubicBezTo>
                    <a:pt x="0" y="847"/>
                    <a:pt x="24" y="814"/>
                    <a:pt x="59" y="809"/>
                  </a:cubicBezTo>
                  <a:close/>
                </a:path>
              </a:pathLst>
            </a:custGeom>
            <a:solidFill>
              <a:srgbClr val="29B2FF"/>
            </a:solidFill>
            <a:ln w="1" cap="flat">
              <a:solidFill>
                <a:srgbClr val="29B2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Freeform 42"/>
            <p:cNvSpPr>
              <a:spLocks/>
            </p:cNvSpPr>
            <p:nvPr/>
          </p:nvSpPr>
          <p:spPr bwMode="auto">
            <a:xfrm>
              <a:off x="1331" y="1572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Freeform 43"/>
            <p:cNvSpPr>
              <a:spLocks/>
            </p:cNvSpPr>
            <p:nvPr/>
          </p:nvSpPr>
          <p:spPr bwMode="auto">
            <a:xfrm>
              <a:off x="1331" y="1572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Freeform 44"/>
            <p:cNvSpPr>
              <a:spLocks/>
            </p:cNvSpPr>
            <p:nvPr/>
          </p:nvSpPr>
          <p:spPr bwMode="auto">
            <a:xfrm>
              <a:off x="1483" y="1549"/>
              <a:ext cx="58" cy="58"/>
            </a:xfrm>
            <a:custGeom>
              <a:avLst/>
              <a:gdLst>
                <a:gd name="T0" fmla="*/ 29 w 58"/>
                <a:gd name="T1" fmla="*/ 0 h 58"/>
                <a:gd name="T2" fmla="*/ 58 w 58"/>
                <a:gd name="T3" fmla="*/ 58 h 58"/>
                <a:gd name="T4" fmla="*/ 0 w 58"/>
                <a:gd name="T5" fmla="*/ 58 h 58"/>
                <a:gd name="T6" fmla="*/ 29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29" y="0"/>
                  </a:moveTo>
                  <a:lnTo>
                    <a:pt x="58" y="58"/>
                  </a:lnTo>
                  <a:lnTo>
                    <a:pt x="0" y="5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Freeform 45"/>
            <p:cNvSpPr>
              <a:spLocks/>
            </p:cNvSpPr>
            <p:nvPr/>
          </p:nvSpPr>
          <p:spPr bwMode="auto">
            <a:xfrm>
              <a:off x="1483" y="1549"/>
              <a:ext cx="58" cy="58"/>
            </a:xfrm>
            <a:custGeom>
              <a:avLst/>
              <a:gdLst>
                <a:gd name="T0" fmla="*/ 29 w 58"/>
                <a:gd name="T1" fmla="*/ 0 h 58"/>
                <a:gd name="T2" fmla="*/ 58 w 58"/>
                <a:gd name="T3" fmla="*/ 58 h 58"/>
                <a:gd name="T4" fmla="*/ 0 w 58"/>
                <a:gd name="T5" fmla="*/ 58 h 58"/>
                <a:gd name="T6" fmla="*/ 29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29" y="0"/>
                  </a:moveTo>
                  <a:lnTo>
                    <a:pt x="58" y="58"/>
                  </a:lnTo>
                  <a:lnTo>
                    <a:pt x="0" y="58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Freeform 46"/>
            <p:cNvSpPr>
              <a:spLocks/>
            </p:cNvSpPr>
            <p:nvPr/>
          </p:nvSpPr>
          <p:spPr bwMode="auto">
            <a:xfrm>
              <a:off x="1635" y="1541"/>
              <a:ext cx="59" cy="58"/>
            </a:xfrm>
            <a:custGeom>
              <a:avLst/>
              <a:gdLst>
                <a:gd name="T0" fmla="*/ 30 w 59"/>
                <a:gd name="T1" fmla="*/ 0 h 58"/>
                <a:gd name="T2" fmla="*/ 59 w 59"/>
                <a:gd name="T3" fmla="*/ 58 h 58"/>
                <a:gd name="T4" fmla="*/ 0 w 59"/>
                <a:gd name="T5" fmla="*/ 58 h 58"/>
                <a:gd name="T6" fmla="*/ 30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30" y="0"/>
                  </a:moveTo>
                  <a:lnTo>
                    <a:pt x="59" y="58"/>
                  </a:lnTo>
                  <a:lnTo>
                    <a:pt x="0" y="5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Freeform 47"/>
            <p:cNvSpPr>
              <a:spLocks/>
            </p:cNvSpPr>
            <p:nvPr/>
          </p:nvSpPr>
          <p:spPr bwMode="auto">
            <a:xfrm>
              <a:off x="1635" y="1541"/>
              <a:ext cx="59" cy="58"/>
            </a:xfrm>
            <a:custGeom>
              <a:avLst/>
              <a:gdLst>
                <a:gd name="T0" fmla="*/ 30 w 59"/>
                <a:gd name="T1" fmla="*/ 0 h 58"/>
                <a:gd name="T2" fmla="*/ 59 w 59"/>
                <a:gd name="T3" fmla="*/ 58 h 58"/>
                <a:gd name="T4" fmla="*/ 0 w 59"/>
                <a:gd name="T5" fmla="*/ 58 h 58"/>
                <a:gd name="T6" fmla="*/ 30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30" y="0"/>
                  </a:moveTo>
                  <a:lnTo>
                    <a:pt x="59" y="58"/>
                  </a:lnTo>
                  <a:lnTo>
                    <a:pt x="0" y="58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Freeform 48"/>
            <p:cNvSpPr>
              <a:spLocks/>
            </p:cNvSpPr>
            <p:nvPr/>
          </p:nvSpPr>
          <p:spPr bwMode="auto">
            <a:xfrm>
              <a:off x="1787" y="151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Freeform 49"/>
            <p:cNvSpPr>
              <a:spLocks/>
            </p:cNvSpPr>
            <p:nvPr/>
          </p:nvSpPr>
          <p:spPr bwMode="auto">
            <a:xfrm>
              <a:off x="1787" y="151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Freeform 50"/>
            <p:cNvSpPr>
              <a:spLocks/>
            </p:cNvSpPr>
            <p:nvPr/>
          </p:nvSpPr>
          <p:spPr bwMode="auto">
            <a:xfrm>
              <a:off x="1939" y="1522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Freeform 51"/>
            <p:cNvSpPr>
              <a:spLocks/>
            </p:cNvSpPr>
            <p:nvPr/>
          </p:nvSpPr>
          <p:spPr bwMode="auto">
            <a:xfrm>
              <a:off x="1939" y="1522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Freeform 52"/>
            <p:cNvSpPr>
              <a:spLocks/>
            </p:cNvSpPr>
            <p:nvPr/>
          </p:nvSpPr>
          <p:spPr bwMode="auto">
            <a:xfrm>
              <a:off x="2091" y="1504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Freeform 53"/>
            <p:cNvSpPr>
              <a:spLocks/>
            </p:cNvSpPr>
            <p:nvPr/>
          </p:nvSpPr>
          <p:spPr bwMode="auto">
            <a:xfrm>
              <a:off x="2091" y="1504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Freeform 54"/>
            <p:cNvSpPr>
              <a:spLocks/>
            </p:cNvSpPr>
            <p:nvPr/>
          </p:nvSpPr>
          <p:spPr bwMode="auto">
            <a:xfrm>
              <a:off x="2243" y="1487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Freeform 55"/>
            <p:cNvSpPr>
              <a:spLocks/>
            </p:cNvSpPr>
            <p:nvPr/>
          </p:nvSpPr>
          <p:spPr bwMode="auto">
            <a:xfrm>
              <a:off x="2243" y="1487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Freeform 56"/>
            <p:cNvSpPr>
              <a:spLocks/>
            </p:cNvSpPr>
            <p:nvPr/>
          </p:nvSpPr>
          <p:spPr bwMode="auto">
            <a:xfrm>
              <a:off x="2396" y="1487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Freeform 57"/>
            <p:cNvSpPr>
              <a:spLocks/>
            </p:cNvSpPr>
            <p:nvPr/>
          </p:nvSpPr>
          <p:spPr bwMode="auto">
            <a:xfrm>
              <a:off x="2396" y="1487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Freeform 58"/>
            <p:cNvSpPr>
              <a:spLocks/>
            </p:cNvSpPr>
            <p:nvPr/>
          </p:nvSpPr>
          <p:spPr bwMode="auto">
            <a:xfrm>
              <a:off x="2547" y="1487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Freeform 59"/>
            <p:cNvSpPr>
              <a:spLocks/>
            </p:cNvSpPr>
            <p:nvPr/>
          </p:nvSpPr>
          <p:spPr bwMode="auto">
            <a:xfrm>
              <a:off x="2547" y="1487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Freeform 60"/>
            <p:cNvSpPr>
              <a:spLocks/>
            </p:cNvSpPr>
            <p:nvPr/>
          </p:nvSpPr>
          <p:spPr bwMode="auto">
            <a:xfrm>
              <a:off x="2700" y="1473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Freeform 61"/>
            <p:cNvSpPr>
              <a:spLocks/>
            </p:cNvSpPr>
            <p:nvPr/>
          </p:nvSpPr>
          <p:spPr bwMode="auto">
            <a:xfrm>
              <a:off x="2700" y="1473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Freeform 62"/>
            <p:cNvSpPr>
              <a:spLocks/>
            </p:cNvSpPr>
            <p:nvPr/>
          </p:nvSpPr>
          <p:spPr bwMode="auto">
            <a:xfrm>
              <a:off x="2851" y="1469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Freeform 63"/>
            <p:cNvSpPr>
              <a:spLocks/>
            </p:cNvSpPr>
            <p:nvPr/>
          </p:nvSpPr>
          <p:spPr bwMode="auto">
            <a:xfrm>
              <a:off x="2851" y="1469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Freeform 64"/>
            <p:cNvSpPr>
              <a:spLocks/>
            </p:cNvSpPr>
            <p:nvPr/>
          </p:nvSpPr>
          <p:spPr bwMode="auto">
            <a:xfrm>
              <a:off x="3004" y="1491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Freeform 65"/>
            <p:cNvSpPr>
              <a:spLocks/>
            </p:cNvSpPr>
            <p:nvPr/>
          </p:nvSpPr>
          <p:spPr bwMode="auto">
            <a:xfrm>
              <a:off x="3004" y="1491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Freeform 66"/>
            <p:cNvSpPr>
              <a:spLocks/>
            </p:cNvSpPr>
            <p:nvPr/>
          </p:nvSpPr>
          <p:spPr bwMode="auto">
            <a:xfrm>
              <a:off x="3156" y="1504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Freeform 67"/>
            <p:cNvSpPr>
              <a:spLocks/>
            </p:cNvSpPr>
            <p:nvPr/>
          </p:nvSpPr>
          <p:spPr bwMode="auto">
            <a:xfrm>
              <a:off x="3156" y="1504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Freeform 68"/>
            <p:cNvSpPr>
              <a:spLocks/>
            </p:cNvSpPr>
            <p:nvPr/>
          </p:nvSpPr>
          <p:spPr bwMode="auto">
            <a:xfrm>
              <a:off x="3308" y="1509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Freeform 69"/>
            <p:cNvSpPr>
              <a:spLocks/>
            </p:cNvSpPr>
            <p:nvPr/>
          </p:nvSpPr>
          <p:spPr bwMode="auto">
            <a:xfrm>
              <a:off x="3308" y="1509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Freeform 70"/>
            <p:cNvSpPr>
              <a:spLocks/>
            </p:cNvSpPr>
            <p:nvPr/>
          </p:nvSpPr>
          <p:spPr bwMode="auto">
            <a:xfrm>
              <a:off x="3460" y="1509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Freeform 71"/>
            <p:cNvSpPr>
              <a:spLocks/>
            </p:cNvSpPr>
            <p:nvPr/>
          </p:nvSpPr>
          <p:spPr bwMode="auto">
            <a:xfrm>
              <a:off x="3460" y="1509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Freeform 72"/>
            <p:cNvSpPr>
              <a:spLocks/>
            </p:cNvSpPr>
            <p:nvPr/>
          </p:nvSpPr>
          <p:spPr bwMode="auto">
            <a:xfrm>
              <a:off x="3612" y="1487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Freeform 73"/>
            <p:cNvSpPr>
              <a:spLocks/>
            </p:cNvSpPr>
            <p:nvPr/>
          </p:nvSpPr>
          <p:spPr bwMode="auto">
            <a:xfrm>
              <a:off x="3612" y="1487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Freeform 74"/>
            <p:cNvSpPr>
              <a:spLocks/>
            </p:cNvSpPr>
            <p:nvPr/>
          </p:nvSpPr>
          <p:spPr bwMode="auto">
            <a:xfrm>
              <a:off x="3764" y="1478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Freeform 75"/>
            <p:cNvSpPr>
              <a:spLocks/>
            </p:cNvSpPr>
            <p:nvPr/>
          </p:nvSpPr>
          <p:spPr bwMode="auto">
            <a:xfrm>
              <a:off x="3764" y="1478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Freeform 76"/>
            <p:cNvSpPr>
              <a:spLocks/>
            </p:cNvSpPr>
            <p:nvPr/>
          </p:nvSpPr>
          <p:spPr bwMode="auto">
            <a:xfrm>
              <a:off x="3917" y="147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Freeform 77"/>
            <p:cNvSpPr>
              <a:spLocks/>
            </p:cNvSpPr>
            <p:nvPr/>
          </p:nvSpPr>
          <p:spPr bwMode="auto">
            <a:xfrm>
              <a:off x="3917" y="147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Freeform 78"/>
            <p:cNvSpPr>
              <a:spLocks/>
            </p:cNvSpPr>
            <p:nvPr/>
          </p:nvSpPr>
          <p:spPr bwMode="auto">
            <a:xfrm>
              <a:off x="4068" y="1500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Freeform 79"/>
            <p:cNvSpPr>
              <a:spLocks/>
            </p:cNvSpPr>
            <p:nvPr/>
          </p:nvSpPr>
          <p:spPr bwMode="auto">
            <a:xfrm>
              <a:off x="4068" y="1500"/>
              <a:ext cx="59" cy="59"/>
            </a:xfrm>
            <a:custGeom>
              <a:avLst/>
              <a:gdLst>
                <a:gd name="T0" fmla="*/ 30 w 59"/>
                <a:gd name="T1" fmla="*/ 0 h 59"/>
                <a:gd name="T2" fmla="*/ 59 w 59"/>
                <a:gd name="T3" fmla="*/ 59 h 59"/>
                <a:gd name="T4" fmla="*/ 0 w 59"/>
                <a:gd name="T5" fmla="*/ 59 h 59"/>
                <a:gd name="T6" fmla="*/ 30 w 5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9">
                  <a:moveTo>
                    <a:pt x="30" y="0"/>
                  </a:moveTo>
                  <a:lnTo>
                    <a:pt x="59" y="59"/>
                  </a:lnTo>
                  <a:lnTo>
                    <a:pt x="0" y="59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Freeform 80"/>
            <p:cNvSpPr>
              <a:spLocks/>
            </p:cNvSpPr>
            <p:nvPr/>
          </p:nvSpPr>
          <p:spPr bwMode="auto">
            <a:xfrm>
              <a:off x="4221" y="1541"/>
              <a:ext cx="58" cy="58"/>
            </a:xfrm>
            <a:custGeom>
              <a:avLst/>
              <a:gdLst>
                <a:gd name="T0" fmla="*/ 29 w 58"/>
                <a:gd name="T1" fmla="*/ 0 h 58"/>
                <a:gd name="T2" fmla="*/ 58 w 58"/>
                <a:gd name="T3" fmla="*/ 58 h 58"/>
                <a:gd name="T4" fmla="*/ 0 w 58"/>
                <a:gd name="T5" fmla="*/ 58 h 58"/>
                <a:gd name="T6" fmla="*/ 29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29" y="0"/>
                  </a:moveTo>
                  <a:lnTo>
                    <a:pt x="58" y="58"/>
                  </a:lnTo>
                  <a:lnTo>
                    <a:pt x="0" y="5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Freeform 81"/>
            <p:cNvSpPr>
              <a:spLocks/>
            </p:cNvSpPr>
            <p:nvPr/>
          </p:nvSpPr>
          <p:spPr bwMode="auto">
            <a:xfrm>
              <a:off x="4221" y="1541"/>
              <a:ext cx="58" cy="58"/>
            </a:xfrm>
            <a:custGeom>
              <a:avLst/>
              <a:gdLst>
                <a:gd name="T0" fmla="*/ 29 w 58"/>
                <a:gd name="T1" fmla="*/ 0 h 58"/>
                <a:gd name="T2" fmla="*/ 58 w 58"/>
                <a:gd name="T3" fmla="*/ 58 h 58"/>
                <a:gd name="T4" fmla="*/ 0 w 58"/>
                <a:gd name="T5" fmla="*/ 58 h 58"/>
                <a:gd name="T6" fmla="*/ 29 w 58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8">
                  <a:moveTo>
                    <a:pt x="29" y="0"/>
                  </a:moveTo>
                  <a:lnTo>
                    <a:pt x="58" y="58"/>
                  </a:lnTo>
                  <a:lnTo>
                    <a:pt x="0" y="58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Freeform 82"/>
            <p:cNvSpPr>
              <a:spLocks/>
            </p:cNvSpPr>
            <p:nvPr/>
          </p:nvSpPr>
          <p:spPr bwMode="auto">
            <a:xfrm>
              <a:off x="4372" y="1532"/>
              <a:ext cx="59" cy="58"/>
            </a:xfrm>
            <a:custGeom>
              <a:avLst/>
              <a:gdLst>
                <a:gd name="T0" fmla="*/ 30 w 59"/>
                <a:gd name="T1" fmla="*/ 0 h 58"/>
                <a:gd name="T2" fmla="*/ 59 w 59"/>
                <a:gd name="T3" fmla="*/ 58 h 58"/>
                <a:gd name="T4" fmla="*/ 0 w 59"/>
                <a:gd name="T5" fmla="*/ 58 h 58"/>
                <a:gd name="T6" fmla="*/ 30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30" y="0"/>
                  </a:moveTo>
                  <a:lnTo>
                    <a:pt x="59" y="58"/>
                  </a:lnTo>
                  <a:lnTo>
                    <a:pt x="0" y="5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Freeform 83"/>
            <p:cNvSpPr>
              <a:spLocks/>
            </p:cNvSpPr>
            <p:nvPr/>
          </p:nvSpPr>
          <p:spPr bwMode="auto">
            <a:xfrm>
              <a:off x="4372" y="1532"/>
              <a:ext cx="59" cy="58"/>
            </a:xfrm>
            <a:custGeom>
              <a:avLst/>
              <a:gdLst>
                <a:gd name="T0" fmla="*/ 30 w 59"/>
                <a:gd name="T1" fmla="*/ 0 h 58"/>
                <a:gd name="T2" fmla="*/ 59 w 59"/>
                <a:gd name="T3" fmla="*/ 58 h 58"/>
                <a:gd name="T4" fmla="*/ 0 w 59"/>
                <a:gd name="T5" fmla="*/ 58 h 58"/>
                <a:gd name="T6" fmla="*/ 30 w 59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58">
                  <a:moveTo>
                    <a:pt x="30" y="0"/>
                  </a:moveTo>
                  <a:lnTo>
                    <a:pt x="59" y="58"/>
                  </a:lnTo>
                  <a:lnTo>
                    <a:pt x="0" y="58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Freeform 84"/>
            <p:cNvSpPr>
              <a:spLocks/>
            </p:cNvSpPr>
            <p:nvPr/>
          </p:nvSpPr>
          <p:spPr bwMode="auto">
            <a:xfrm>
              <a:off x="4525" y="151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Freeform 85"/>
            <p:cNvSpPr>
              <a:spLocks/>
            </p:cNvSpPr>
            <p:nvPr/>
          </p:nvSpPr>
          <p:spPr bwMode="auto">
            <a:xfrm>
              <a:off x="4525" y="1518"/>
              <a:ext cx="58" cy="59"/>
            </a:xfrm>
            <a:custGeom>
              <a:avLst/>
              <a:gdLst>
                <a:gd name="T0" fmla="*/ 29 w 58"/>
                <a:gd name="T1" fmla="*/ 0 h 59"/>
                <a:gd name="T2" fmla="*/ 58 w 58"/>
                <a:gd name="T3" fmla="*/ 59 h 59"/>
                <a:gd name="T4" fmla="*/ 0 w 58"/>
                <a:gd name="T5" fmla="*/ 59 h 59"/>
                <a:gd name="T6" fmla="*/ 29 w 5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59">
                  <a:moveTo>
                    <a:pt x="29" y="0"/>
                  </a:moveTo>
                  <a:lnTo>
                    <a:pt x="58" y="59"/>
                  </a:lnTo>
                  <a:lnTo>
                    <a:pt x="0" y="59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8" cap="flat">
              <a:solidFill>
                <a:srgbClr val="29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Rectangle 86"/>
            <p:cNvSpPr>
              <a:spLocks noChangeArrowheads="1"/>
            </p:cNvSpPr>
            <p:nvPr/>
          </p:nvSpPr>
          <p:spPr bwMode="auto">
            <a:xfrm>
              <a:off x="1178" y="3025"/>
              <a:ext cx="8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6" name="Rectangle 87"/>
            <p:cNvSpPr>
              <a:spLocks noChangeArrowheads="1"/>
            </p:cNvSpPr>
            <p:nvPr/>
          </p:nvSpPr>
          <p:spPr bwMode="auto">
            <a:xfrm>
              <a:off x="1178" y="2802"/>
              <a:ext cx="8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7" name="Rectangle 88"/>
            <p:cNvSpPr>
              <a:spLocks noChangeArrowheads="1"/>
            </p:cNvSpPr>
            <p:nvPr/>
          </p:nvSpPr>
          <p:spPr bwMode="auto">
            <a:xfrm>
              <a:off x="1136" y="2579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8" name="Rectangle 89"/>
            <p:cNvSpPr>
              <a:spLocks noChangeArrowheads="1"/>
            </p:cNvSpPr>
            <p:nvPr/>
          </p:nvSpPr>
          <p:spPr bwMode="auto">
            <a:xfrm>
              <a:off x="1136" y="2356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9" name="Rectangle 90"/>
            <p:cNvSpPr>
              <a:spLocks noChangeArrowheads="1"/>
            </p:cNvSpPr>
            <p:nvPr/>
          </p:nvSpPr>
          <p:spPr bwMode="auto">
            <a:xfrm>
              <a:off x="1136" y="2133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0" name="Rectangle 91"/>
            <p:cNvSpPr>
              <a:spLocks noChangeArrowheads="1"/>
            </p:cNvSpPr>
            <p:nvPr/>
          </p:nvSpPr>
          <p:spPr bwMode="auto">
            <a:xfrm>
              <a:off x="1136" y="191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1" name="Rectangle 92"/>
            <p:cNvSpPr>
              <a:spLocks noChangeArrowheads="1"/>
            </p:cNvSpPr>
            <p:nvPr/>
          </p:nvSpPr>
          <p:spPr bwMode="auto">
            <a:xfrm>
              <a:off x="1136" y="1688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2" name="Rectangle 93"/>
            <p:cNvSpPr>
              <a:spLocks noChangeArrowheads="1"/>
            </p:cNvSpPr>
            <p:nvPr/>
          </p:nvSpPr>
          <p:spPr bwMode="auto">
            <a:xfrm>
              <a:off x="1136" y="1465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3" name="Rectangle 94"/>
            <p:cNvSpPr>
              <a:spLocks noChangeArrowheads="1"/>
            </p:cNvSpPr>
            <p:nvPr/>
          </p:nvSpPr>
          <p:spPr bwMode="auto">
            <a:xfrm>
              <a:off x="1136" y="1242"/>
              <a:ext cx="1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4" name="Rectangle 95"/>
            <p:cNvSpPr>
              <a:spLocks noChangeArrowheads="1"/>
            </p:cNvSpPr>
            <p:nvPr/>
          </p:nvSpPr>
          <p:spPr bwMode="auto">
            <a:xfrm>
              <a:off x="1277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1990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5" name="Rectangle 96"/>
            <p:cNvSpPr>
              <a:spLocks noChangeArrowheads="1"/>
            </p:cNvSpPr>
            <p:nvPr/>
          </p:nvSpPr>
          <p:spPr bwMode="auto">
            <a:xfrm>
              <a:off x="1581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1992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6" name="Rectangle 97"/>
            <p:cNvSpPr>
              <a:spLocks noChangeArrowheads="1"/>
            </p:cNvSpPr>
            <p:nvPr/>
          </p:nvSpPr>
          <p:spPr bwMode="auto">
            <a:xfrm>
              <a:off x="1885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1994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7" name="Rectangle 98"/>
            <p:cNvSpPr>
              <a:spLocks noChangeArrowheads="1"/>
            </p:cNvSpPr>
            <p:nvPr/>
          </p:nvSpPr>
          <p:spPr bwMode="auto">
            <a:xfrm>
              <a:off x="2190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1996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8" name="Rectangle 99"/>
            <p:cNvSpPr>
              <a:spLocks noChangeArrowheads="1"/>
            </p:cNvSpPr>
            <p:nvPr/>
          </p:nvSpPr>
          <p:spPr bwMode="auto">
            <a:xfrm>
              <a:off x="2494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1998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9" name="Rectangle 100"/>
            <p:cNvSpPr>
              <a:spLocks noChangeArrowheads="1"/>
            </p:cNvSpPr>
            <p:nvPr/>
          </p:nvSpPr>
          <p:spPr bwMode="auto">
            <a:xfrm>
              <a:off x="2798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0" name="Rectangle 101"/>
            <p:cNvSpPr>
              <a:spLocks noChangeArrowheads="1"/>
            </p:cNvSpPr>
            <p:nvPr/>
          </p:nvSpPr>
          <p:spPr bwMode="auto">
            <a:xfrm>
              <a:off x="3102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1" name="Rectangle 102"/>
            <p:cNvSpPr>
              <a:spLocks noChangeArrowheads="1"/>
            </p:cNvSpPr>
            <p:nvPr/>
          </p:nvSpPr>
          <p:spPr bwMode="auto">
            <a:xfrm>
              <a:off x="3406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2" name="Rectangle 103"/>
            <p:cNvSpPr>
              <a:spLocks noChangeArrowheads="1"/>
            </p:cNvSpPr>
            <p:nvPr/>
          </p:nvSpPr>
          <p:spPr bwMode="auto">
            <a:xfrm>
              <a:off x="3710" y="3115"/>
              <a:ext cx="21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3" name="Rectangle 104"/>
            <p:cNvSpPr>
              <a:spLocks noChangeArrowheads="1"/>
            </p:cNvSpPr>
            <p:nvPr/>
          </p:nvSpPr>
          <p:spPr bwMode="auto">
            <a:xfrm>
              <a:off x="4015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2008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4" name="Rectangle 105"/>
            <p:cNvSpPr>
              <a:spLocks noChangeArrowheads="1"/>
            </p:cNvSpPr>
            <p:nvPr/>
          </p:nvSpPr>
          <p:spPr bwMode="auto">
            <a:xfrm>
              <a:off x="4319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5" name="Rectangle 106"/>
            <p:cNvSpPr>
              <a:spLocks noChangeArrowheads="1"/>
            </p:cNvSpPr>
            <p:nvPr/>
          </p:nvSpPr>
          <p:spPr bwMode="auto">
            <a:xfrm>
              <a:off x="4623" y="3115"/>
              <a:ext cx="21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6" name="Rectangle 107"/>
            <p:cNvSpPr>
              <a:spLocks noChangeArrowheads="1"/>
            </p:cNvSpPr>
            <p:nvPr/>
          </p:nvSpPr>
          <p:spPr bwMode="auto">
            <a:xfrm>
              <a:off x="1281" y="1077"/>
              <a:ext cx="3494" cy="13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7" name="Rectangle 108"/>
            <p:cNvSpPr>
              <a:spLocks noChangeArrowheads="1"/>
            </p:cNvSpPr>
            <p:nvPr/>
          </p:nvSpPr>
          <p:spPr bwMode="auto">
            <a:xfrm>
              <a:off x="1696" y="1123"/>
              <a:ext cx="161" cy="39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8" name="Rectangle 109"/>
            <p:cNvSpPr>
              <a:spLocks noChangeArrowheads="1"/>
            </p:cNvSpPr>
            <p:nvPr/>
          </p:nvSpPr>
          <p:spPr bwMode="auto">
            <a:xfrm>
              <a:off x="1875" y="1100"/>
              <a:ext cx="52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Difference (A-B)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Freeform 110"/>
            <p:cNvSpPr>
              <a:spLocks/>
            </p:cNvSpPr>
            <p:nvPr/>
          </p:nvSpPr>
          <p:spPr bwMode="auto">
            <a:xfrm>
              <a:off x="2815" y="1133"/>
              <a:ext cx="182" cy="20"/>
            </a:xfrm>
            <a:custGeom>
              <a:avLst/>
              <a:gdLst>
                <a:gd name="T0" fmla="*/ 160 w 2880"/>
                <a:gd name="T1" fmla="*/ 0 h 320"/>
                <a:gd name="T2" fmla="*/ 2720 w 2880"/>
                <a:gd name="T3" fmla="*/ 0 h 320"/>
                <a:gd name="T4" fmla="*/ 2880 w 2880"/>
                <a:gd name="T5" fmla="*/ 160 h 320"/>
                <a:gd name="T6" fmla="*/ 2720 w 2880"/>
                <a:gd name="T7" fmla="*/ 320 h 320"/>
                <a:gd name="T8" fmla="*/ 160 w 2880"/>
                <a:gd name="T9" fmla="*/ 320 h 320"/>
                <a:gd name="T10" fmla="*/ 0 w 2880"/>
                <a:gd name="T11" fmla="*/ 160 h 320"/>
                <a:gd name="T12" fmla="*/ 160 w 2880"/>
                <a:gd name="T13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0" h="320">
                  <a:moveTo>
                    <a:pt x="160" y="0"/>
                  </a:moveTo>
                  <a:lnTo>
                    <a:pt x="2720" y="0"/>
                  </a:lnTo>
                  <a:cubicBezTo>
                    <a:pt x="2809" y="0"/>
                    <a:pt x="2880" y="72"/>
                    <a:pt x="2880" y="160"/>
                  </a:cubicBezTo>
                  <a:cubicBezTo>
                    <a:pt x="2880" y="249"/>
                    <a:pt x="2809" y="320"/>
                    <a:pt x="2720" y="320"/>
                  </a:cubicBezTo>
                  <a:lnTo>
                    <a:pt x="160" y="320"/>
                  </a:lnTo>
                  <a:cubicBezTo>
                    <a:pt x="72" y="320"/>
                    <a:pt x="0" y="249"/>
                    <a:pt x="0" y="160"/>
                  </a:cubicBezTo>
                  <a:cubicBezTo>
                    <a:pt x="0" y="72"/>
                    <a:pt x="72" y="0"/>
                    <a:pt x="160" y="0"/>
                  </a:cubicBez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0" name="Freeform 111"/>
            <p:cNvSpPr>
              <a:spLocks noEditPoints="1"/>
            </p:cNvSpPr>
            <p:nvPr/>
          </p:nvSpPr>
          <p:spPr bwMode="auto">
            <a:xfrm>
              <a:off x="2881" y="1118"/>
              <a:ext cx="50" cy="49"/>
            </a:xfrm>
            <a:custGeom>
              <a:avLst/>
              <a:gdLst>
                <a:gd name="T0" fmla="*/ 43 w 50"/>
                <a:gd name="T1" fmla="*/ 49 h 49"/>
                <a:gd name="T2" fmla="*/ 0 w 50"/>
                <a:gd name="T3" fmla="*/ 7 h 49"/>
                <a:gd name="T4" fmla="*/ 7 w 50"/>
                <a:gd name="T5" fmla="*/ 0 h 49"/>
                <a:gd name="T6" fmla="*/ 50 w 50"/>
                <a:gd name="T7" fmla="*/ 42 h 49"/>
                <a:gd name="T8" fmla="*/ 43 w 50"/>
                <a:gd name="T9" fmla="*/ 49 h 49"/>
                <a:gd name="T10" fmla="*/ 0 w 50"/>
                <a:gd name="T11" fmla="*/ 42 h 49"/>
                <a:gd name="T12" fmla="*/ 43 w 50"/>
                <a:gd name="T13" fmla="*/ 0 h 49"/>
                <a:gd name="T14" fmla="*/ 50 w 50"/>
                <a:gd name="T15" fmla="*/ 7 h 49"/>
                <a:gd name="T16" fmla="*/ 7 w 50"/>
                <a:gd name="T17" fmla="*/ 49 h 49"/>
                <a:gd name="T18" fmla="*/ 0 w 50"/>
                <a:gd name="T19" fmla="*/ 4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49">
                  <a:moveTo>
                    <a:pt x="43" y="49"/>
                  </a:moveTo>
                  <a:lnTo>
                    <a:pt x="0" y="7"/>
                  </a:lnTo>
                  <a:lnTo>
                    <a:pt x="7" y="0"/>
                  </a:lnTo>
                  <a:lnTo>
                    <a:pt x="50" y="42"/>
                  </a:lnTo>
                  <a:lnTo>
                    <a:pt x="43" y="49"/>
                  </a:lnTo>
                  <a:close/>
                  <a:moveTo>
                    <a:pt x="0" y="42"/>
                  </a:moveTo>
                  <a:lnTo>
                    <a:pt x="43" y="0"/>
                  </a:lnTo>
                  <a:lnTo>
                    <a:pt x="50" y="7"/>
                  </a:lnTo>
                  <a:lnTo>
                    <a:pt x="7" y="49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1" name="Rectangle 112"/>
            <p:cNvSpPr>
              <a:spLocks noChangeArrowheads="1"/>
            </p:cNvSpPr>
            <p:nvPr/>
          </p:nvSpPr>
          <p:spPr bwMode="auto">
            <a:xfrm>
              <a:off x="3005" y="1100"/>
              <a:ext cx="25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LAC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(A)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2" name="Freeform 113"/>
            <p:cNvSpPr>
              <a:spLocks/>
            </p:cNvSpPr>
            <p:nvPr/>
          </p:nvSpPr>
          <p:spPr bwMode="auto">
            <a:xfrm>
              <a:off x="3664" y="1135"/>
              <a:ext cx="178" cy="16"/>
            </a:xfrm>
            <a:custGeom>
              <a:avLst/>
              <a:gdLst>
                <a:gd name="T0" fmla="*/ 64 w 1408"/>
                <a:gd name="T1" fmla="*/ 0 h 128"/>
                <a:gd name="T2" fmla="*/ 1344 w 1408"/>
                <a:gd name="T3" fmla="*/ 0 h 128"/>
                <a:gd name="T4" fmla="*/ 1408 w 1408"/>
                <a:gd name="T5" fmla="*/ 64 h 128"/>
                <a:gd name="T6" fmla="*/ 1344 w 1408"/>
                <a:gd name="T7" fmla="*/ 128 h 128"/>
                <a:gd name="T8" fmla="*/ 64 w 1408"/>
                <a:gd name="T9" fmla="*/ 128 h 128"/>
                <a:gd name="T10" fmla="*/ 0 w 1408"/>
                <a:gd name="T11" fmla="*/ 64 h 128"/>
                <a:gd name="T12" fmla="*/ 64 w 1408"/>
                <a:gd name="T1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8" h="128">
                  <a:moveTo>
                    <a:pt x="64" y="0"/>
                  </a:moveTo>
                  <a:lnTo>
                    <a:pt x="1344" y="0"/>
                  </a:lnTo>
                  <a:cubicBezTo>
                    <a:pt x="1380" y="0"/>
                    <a:pt x="1408" y="29"/>
                    <a:pt x="1408" y="64"/>
                  </a:cubicBezTo>
                  <a:cubicBezTo>
                    <a:pt x="1408" y="100"/>
                    <a:pt x="1380" y="128"/>
                    <a:pt x="1344" y="128"/>
                  </a:cubicBezTo>
                  <a:lnTo>
                    <a:pt x="64" y="128"/>
                  </a:lnTo>
                  <a:cubicBezTo>
                    <a:pt x="29" y="128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lose/>
                </a:path>
              </a:pathLst>
            </a:custGeom>
            <a:solidFill>
              <a:srgbClr val="29B2FF"/>
            </a:solidFill>
            <a:ln w="1" cap="flat">
              <a:solidFill>
                <a:srgbClr val="29B2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3" name="Freeform 114"/>
            <p:cNvSpPr>
              <a:spLocks/>
            </p:cNvSpPr>
            <p:nvPr/>
          </p:nvSpPr>
          <p:spPr bwMode="auto">
            <a:xfrm>
              <a:off x="3732" y="1122"/>
              <a:ext cx="43" cy="42"/>
            </a:xfrm>
            <a:custGeom>
              <a:avLst/>
              <a:gdLst>
                <a:gd name="T0" fmla="*/ 22 w 43"/>
                <a:gd name="T1" fmla="*/ 0 h 42"/>
                <a:gd name="T2" fmla="*/ 43 w 43"/>
                <a:gd name="T3" fmla="*/ 42 h 42"/>
                <a:gd name="T4" fmla="*/ 0 w 43"/>
                <a:gd name="T5" fmla="*/ 42 h 42"/>
                <a:gd name="T6" fmla="*/ 22 w 43"/>
                <a:gd name="T7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42">
                  <a:moveTo>
                    <a:pt x="22" y="0"/>
                  </a:moveTo>
                  <a:lnTo>
                    <a:pt x="43" y="42"/>
                  </a:lnTo>
                  <a:lnTo>
                    <a:pt x="0" y="4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2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4" name="Freeform 115"/>
            <p:cNvSpPr>
              <a:spLocks noEditPoints="1"/>
            </p:cNvSpPr>
            <p:nvPr/>
          </p:nvSpPr>
          <p:spPr bwMode="auto">
            <a:xfrm>
              <a:off x="3728" y="1118"/>
              <a:ext cx="51" cy="50"/>
            </a:xfrm>
            <a:custGeom>
              <a:avLst/>
              <a:gdLst>
                <a:gd name="T0" fmla="*/ 171 w 400"/>
                <a:gd name="T1" fmla="*/ 18 h 398"/>
                <a:gd name="T2" fmla="*/ 200 w 400"/>
                <a:gd name="T3" fmla="*/ 0 h 398"/>
                <a:gd name="T4" fmla="*/ 229 w 400"/>
                <a:gd name="T5" fmla="*/ 18 h 398"/>
                <a:gd name="T6" fmla="*/ 395 w 400"/>
                <a:gd name="T7" fmla="*/ 351 h 398"/>
                <a:gd name="T8" fmla="*/ 394 w 400"/>
                <a:gd name="T9" fmla="*/ 383 h 398"/>
                <a:gd name="T10" fmla="*/ 367 w 400"/>
                <a:gd name="T11" fmla="*/ 398 h 398"/>
                <a:gd name="T12" fmla="*/ 33 w 400"/>
                <a:gd name="T13" fmla="*/ 398 h 398"/>
                <a:gd name="T14" fmla="*/ 6 w 400"/>
                <a:gd name="T15" fmla="*/ 383 h 398"/>
                <a:gd name="T16" fmla="*/ 5 w 400"/>
                <a:gd name="T17" fmla="*/ 351 h 398"/>
                <a:gd name="T18" fmla="*/ 171 w 400"/>
                <a:gd name="T19" fmla="*/ 18 h 398"/>
                <a:gd name="T20" fmla="*/ 62 w 400"/>
                <a:gd name="T21" fmla="*/ 380 h 398"/>
                <a:gd name="T22" fmla="*/ 33 w 400"/>
                <a:gd name="T23" fmla="*/ 334 h 398"/>
                <a:gd name="T24" fmla="*/ 367 w 400"/>
                <a:gd name="T25" fmla="*/ 334 h 398"/>
                <a:gd name="T26" fmla="*/ 338 w 400"/>
                <a:gd name="T27" fmla="*/ 380 h 398"/>
                <a:gd name="T28" fmla="*/ 171 w 400"/>
                <a:gd name="T29" fmla="*/ 47 h 398"/>
                <a:gd name="T30" fmla="*/ 229 w 400"/>
                <a:gd name="T31" fmla="*/ 47 h 398"/>
                <a:gd name="T32" fmla="*/ 62 w 400"/>
                <a:gd name="T33" fmla="*/ 380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398">
                  <a:moveTo>
                    <a:pt x="171" y="18"/>
                  </a:moveTo>
                  <a:cubicBezTo>
                    <a:pt x="177" y="7"/>
                    <a:pt x="188" y="0"/>
                    <a:pt x="200" y="0"/>
                  </a:cubicBezTo>
                  <a:cubicBezTo>
                    <a:pt x="212" y="0"/>
                    <a:pt x="223" y="7"/>
                    <a:pt x="229" y="18"/>
                  </a:cubicBezTo>
                  <a:lnTo>
                    <a:pt x="395" y="351"/>
                  </a:lnTo>
                  <a:cubicBezTo>
                    <a:pt x="400" y="361"/>
                    <a:pt x="400" y="373"/>
                    <a:pt x="394" y="383"/>
                  </a:cubicBezTo>
                  <a:cubicBezTo>
                    <a:pt x="388" y="392"/>
                    <a:pt x="378" y="398"/>
                    <a:pt x="367" y="398"/>
                  </a:cubicBezTo>
                  <a:lnTo>
                    <a:pt x="33" y="398"/>
                  </a:lnTo>
                  <a:cubicBezTo>
                    <a:pt x="22" y="398"/>
                    <a:pt x="12" y="392"/>
                    <a:pt x="6" y="383"/>
                  </a:cubicBezTo>
                  <a:cubicBezTo>
                    <a:pt x="0" y="373"/>
                    <a:pt x="0" y="361"/>
                    <a:pt x="5" y="351"/>
                  </a:cubicBezTo>
                  <a:lnTo>
                    <a:pt x="171" y="18"/>
                  </a:lnTo>
                  <a:close/>
                  <a:moveTo>
                    <a:pt x="62" y="380"/>
                  </a:moveTo>
                  <a:lnTo>
                    <a:pt x="33" y="334"/>
                  </a:lnTo>
                  <a:lnTo>
                    <a:pt x="367" y="334"/>
                  </a:lnTo>
                  <a:lnTo>
                    <a:pt x="338" y="380"/>
                  </a:lnTo>
                  <a:lnTo>
                    <a:pt x="171" y="47"/>
                  </a:lnTo>
                  <a:lnTo>
                    <a:pt x="229" y="47"/>
                  </a:lnTo>
                  <a:lnTo>
                    <a:pt x="62" y="380"/>
                  </a:lnTo>
                  <a:close/>
                </a:path>
              </a:pathLst>
            </a:custGeom>
            <a:solidFill>
              <a:srgbClr val="29B2FF"/>
            </a:solidFill>
            <a:ln w="1" cap="flat">
              <a:solidFill>
                <a:srgbClr val="29B2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5" name="Rectangle 116"/>
            <p:cNvSpPr>
              <a:spLocks noChangeArrowheads="1"/>
            </p:cNvSpPr>
            <p:nvPr/>
          </p:nvSpPr>
          <p:spPr bwMode="auto">
            <a:xfrm>
              <a:off x="3852" y="1100"/>
              <a:ext cx="45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OECD(34) 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95308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8778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se </a:t>
            </a:r>
            <a:r>
              <a:rPr lang="en-GB" sz="2800" b="0" dirty="0" err="1"/>
              <a:t>necesitan</a:t>
            </a:r>
            <a:r>
              <a:rPr lang="en-GB" sz="2800" b="0" dirty="0"/>
              <a:t> </a:t>
            </a:r>
            <a:r>
              <a:rPr lang="en-GB" sz="2800" b="0" dirty="0" err="1" smtClean="0"/>
              <a:t>buenos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datos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comparables</a:t>
            </a:r>
            <a:r>
              <a:rPr lang="en-GB" sz="2800" b="0" dirty="0" smtClean="0"/>
              <a:t>…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49487" y="1302603"/>
            <a:ext cx="264873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000" b="1" dirty="0" err="1" smtClean="0">
                <a:latin typeface="+mj-lt"/>
              </a:rPr>
              <a:t>Ingresos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Tributarios</a:t>
            </a:r>
            <a:endParaRPr lang="en-GB" sz="2000" b="1" dirty="0" smtClean="0">
              <a:latin typeface="+mj-lt"/>
            </a:endParaRPr>
          </a:p>
          <a:p>
            <a:pPr algn="ctr"/>
            <a:r>
              <a:rPr lang="en-GB" sz="1400" b="1" dirty="0" smtClean="0">
                <a:latin typeface="+mj-lt"/>
              </a:rPr>
              <a:t>(%PIB, 2012)</a:t>
            </a:r>
            <a:endParaRPr lang="en-GB" sz="14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533311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</a:rPr>
              <a:t>Fuente: OCDE-CEPAL-CIAT (2014), </a:t>
            </a:r>
            <a:r>
              <a:rPr lang="en-US" sz="1200" dirty="0" err="1">
                <a:latin typeface="Calibri" panose="020F0502020204030204" pitchFamily="34" charset="0"/>
              </a:rPr>
              <a:t>Estadísticas</a:t>
            </a:r>
            <a:r>
              <a:rPr lang="en-US" sz="1200" dirty="0">
                <a:latin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</a:rPr>
              <a:t>Tributarias</a:t>
            </a:r>
            <a:r>
              <a:rPr lang="en-US" sz="1200" dirty="0">
                <a:latin typeface="Calibri" panose="020F0502020204030204" pitchFamily="34" charset="0"/>
              </a:rPr>
              <a:t> en </a:t>
            </a:r>
            <a:r>
              <a:rPr lang="en-US" sz="1200" dirty="0" err="1">
                <a:latin typeface="Calibri" panose="020F0502020204030204" pitchFamily="34" charset="0"/>
              </a:rPr>
              <a:t>América</a:t>
            </a:r>
            <a:r>
              <a:rPr lang="en-US" sz="1200" dirty="0">
                <a:latin typeface="Calibri" panose="020F0502020204030204" pitchFamily="34" charset="0"/>
              </a:rPr>
              <a:t> Latina </a:t>
            </a:r>
            <a:r>
              <a:rPr lang="en-US" sz="1200" i="1" dirty="0">
                <a:latin typeface="Calibri" panose="020F0502020204030204" pitchFamily="34" charset="0"/>
              </a:rPr>
              <a:t> 1990-2012</a:t>
            </a:r>
            <a:endParaRPr lang="en-GB" sz="1200" i="1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7987" y="6008757"/>
            <a:ext cx="941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</a:rPr>
              <a:t>…  </a:t>
            </a:r>
            <a:r>
              <a:rPr lang="en-GB" sz="2000" b="1" dirty="0" err="1" smtClean="0">
                <a:latin typeface="+mj-lt"/>
              </a:rPr>
              <a:t>pero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existen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diferencias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significativas</a:t>
            </a:r>
            <a:r>
              <a:rPr lang="en-GB" sz="2000" b="1" dirty="0" smtClean="0">
                <a:latin typeface="+mj-lt"/>
              </a:rPr>
              <a:t> en </a:t>
            </a:r>
            <a:r>
              <a:rPr lang="en-GB" sz="2000" b="1" dirty="0" err="1" smtClean="0">
                <a:latin typeface="+mj-lt"/>
              </a:rPr>
              <a:t>términos</a:t>
            </a:r>
            <a:r>
              <a:rPr lang="en-GB" sz="2000" b="1" dirty="0" smtClean="0">
                <a:latin typeface="+mj-lt"/>
              </a:rPr>
              <a:t> de </a:t>
            </a:r>
            <a:r>
              <a:rPr lang="en-GB" sz="2000" b="1" dirty="0" err="1" smtClean="0">
                <a:latin typeface="+mj-lt"/>
              </a:rPr>
              <a:t>composición</a:t>
            </a:r>
            <a:r>
              <a:rPr lang="en-GB" sz="2000" b="1" dirty="0" smtClean="0">
                <a:latin typeface="+mj-lt"/>
              </a:rPr>
              <a:t>, </a:t>
            </a:r>
            <a:r>
              <a:rPr lang="en-GB" sz="2000" b="1" dirty="0" err="1" smtClean="0">
                <a:latin typeface="+mj-lt"/>
              </a:rPr>
              <a:t>respecto</a:t>
            </a:r>
            <a:r>
              <a:rPr lang="en-GB" sz="2000" b="1" dirty="0" smtClean="0">
                <a:latin typeface="+mj-lt"/>
              </a:rPr>
              <a:t> a la OCDE y entre </a:t>
            </a:r>
            <a:r>
              <a:rPr lang="en-GB" sz="2000" b="1" dirty="0" err="1" smtClean="0">
                <a:latin typeface="+mj-lt"/>
              </a:rPr>
              <a:t>las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mismas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economías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latinoamericanas</a:t>
            </a:r>
            <a:endParaRPr lang="en-GB" sz="2000" b="1" dirty="0" smtClean="0">
              <a:latin typeface="+mj-lt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5714513" y="1302603"/>
            <a:ext cx="2704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000" b="1" dirty="0" err="1" smtClean="0">
                <a:latin typeface="+mj-lt"/>
              </a:rPr>
              <a:t>Estructura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Tributaria</a:t>
            </a:r>
            <a:endParaRPr lang="en-GB" sz="2000" b="1" dirty="0" smtClean="0">
              <a:latin typeface="+mj-lt"/>
            </a:endParaRPr>
          </a:p>
          <a:p>
            <a:pPr algn="ctr"/>
            <a:r>
              <a:rPr lang="en-GB" sz="1400" b="1" dirty="0" smtClean="0">
                <a:latin typeface="+mj-lt"/>
              </a:rPr>
              <a:t>(%PIB, </a:t>
            </a:r>
            <a:r>
              <a:rPr lang="en-GB" sz="1400" b="1" dirty="0">
                <a:latin typeface="+mj-lt"/>
              </a:rPr>
              <a:t>2012)</a:t>
            </a:r>
          </a:p>
          <a:p>
            <a:pPr algn="ctr"/>
            <a:endParaRPr lang="en-GB" sz="1400" b="1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65312"/>
            <a:ext cx="4202664" cy="369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905000"/>
            <a:ext cx="514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69973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se </a:t>
            </a:r>
            <a:r>
              <a:rPr lang="en-GB" sz="2800" b="0" dirty="0" err="1"/>
              <a:t>necesitan</a:t>
            </a:r>
            <a:r>
              <a:rPr lang="en-GB" sz="2800" b="0" dirty="0"/>
              <a:t> </a:t>
            </a:r>
            <a:r>
              <a:rPr lang="en-GB" sz="2800" b="0" dirty="0" err="1" smtClean="0"/>
              <a:t>buenos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datos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comparables</a:t>
            </a:r>
            <a:r>
              <a:rPr lang="en-GB" sz="2800" b="0" dirty="0" smtClean="0"/>
              <a:t>…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58674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F2264-836B-B64A-BFA3-04146123FCC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5533311"/>
            <a:ext cx="6360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</a:t>
            </a:r>
            <a:r>
              <a:rPr lang="en-US" sz="1200" dirty="0">
                <a:latin typeface="Calibri" panose="020F0502020204030204" pitchFamily="34" charset="0"/>
              </a:rPr>
              <a:t>: </a:t>
            </a:r>
            <a:r>
              <a:rPr lang="en-US" sz="1200" dirty="0" smtClean="0">
                <a:latin typeface="Calibri" panose="020F0502020204030204" pitchFamily="34" charset="0"/>
              </a:rPr>
              <a:t>OCDE-CEPAL-CIAT </a:t>
            </a:r>
            <a:r>
              <a:rPr lang="en-US" sz="1200" dirty="0">
                <a:latin typeface="Calibri" panose="020F0502020204030204" pitchFamily="34" charset="0"/>
              </a:rPr>
              <a:t>(2014), </a:t>
            </a:r>
            <a:r>
              <a:rPr lang="en-US" sz="1200" dirty="0" err="1">
                <a:latin typeface="Calibri" panose="020F0502020204030204" pitchFamily="34" charset="0"/>
              </a:rPr>
              <a:t>Estadísticas</a:t>
            </a:r>
            <a:r>
              <a:rPr lang="en-US" sz="1200" dirty="0">
                <a:latin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</a:rPr>
              <a:t>Tributarias</a:t>
            </a:r>
            <a:r>
              <a:rPr lang="en-US" sz="1200" dirty="0">
                <a:latin typeface="Calibri" panose="020F0502020204030204" pitchFamily="34" charset="0"/>
              </a:rPr>
              <a:t> en </a:t>
            </a:r>
            <a:r>
              <a:rPr lang="en-US" sz="1200" dirty="0" err="1">
                <a:latin typeface="Calibri" panose="020F0502020204030204" pitchFamily="34" charset="0"/>
              </a:rPr>
              <a:t>América</a:t>
            </a:r>
            <a:r>
              <a:rPr lang="en-US" sz="1200" dirty="0">
                <a:latin typeface="Calibri" panose="020F0502020204030204" pitchFamily="34" charset="0"/>
              </a:rPr>
              <a:t> Latina </a:t>
            </a:r>
            <a:r>
              <a:rPr lang="en-US" sz="1200" i="1" dirty="0">
                <a:latin typeface="Calibri" panose="020F0502020204030204" pitchFamily="34" charset="0"/>
              </a:rPr>
              <a:t> 1990-2012</a:t>
            </a:r>
            <a:endParaRPr lang="en-GB" sz="1200" i="1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791200"/>
            <a:ext cx="944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</a:rPr>
              <a:t>Las </a:t>
            </a:r>
            <a:r>
              <a:rPr lang="en-GB" sz="2000" b="1" dirty="0" err="1" smtClean="0">
                <a:latin typeface="+mj-lt"/>
              </a:rPr>
              <a:t>estadísticas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deben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tomar</a:t>
            </a:r>
            <a:r>
              <a:rPr lang="en-GB" sz="2000" b="1" dirty="0" smtClean="0">
                <a:latin typeface="+mj-lt"/>
              </a:rPr>
              <a:t> en </a:t>
            </a:r>
            <a:r>
              <a:rPr lang="en-GB" sz="2000" b="1" dirty="0" err="1" smtClean="0">
                <a:latin typeface="+mj-lt"/>
              </a:rPr>
              <a:t>consideración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las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especificidades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regionales</a:t>
            </a:r>
            <a:r>
              <a:rPr lang="en-GB" sz="2000" b="1" dirty="0" smtClean="0">
                <a:latin typeface="+mj-lt"/>
              </a:rPr>
              <a:t> (</a:t>
            </a:r>
            <a:r>
              <a:rPr lang="en-GB" sz="2000" b="1" dirty="0" err="1" smtClean="0">
                <a:latin typeface="+mj-lt"/>
              </a:rPr>
              <a:t>materias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primas</a:t>
            </a:r>
            <a:r>
              <a:rPr lang="en-GB" sz="2000" b="1" dirty="0" smtClean="0">
                <a:latin typeface="+mj-lt"/>
              </a:rPr>
              <a:t>, </a:t>
            </a:r>
            <a:r>
              <a:rPr lang="en-GB" sz="2000" b="1" dirty="0" err="1" smtClean="0">
                <a:solidFill>
                  <a:srgbClr val="0079BC"/>
                </a:solidFill>
                <a:latin typeface="+mj-lt"/>
              </a:rPr>
              <a:t>esquemas</a:t>
            </a:r>
            <a:r>
              <a:rPr lang="en-GB" sz="2000" b="1" dirty="0" smtClean="0">
                <a:solidFill>
                  <a:srgbClr val="0079BC"/>
                </a:solidFill>
                <a:latin typeface="+mj-lt"/>
              </a:rPr>
              <a:t> de </a:t>
            </a:r>
            <a:r>
              <a:rPr lang="en-GB" sz="2000" b="1" dirty="0" err="1" smtClean="0">
                <a:solidFill>
                  <a:srgbClr val="0079BC"/>
                </a:solidFill>
                <a:latin typeface="+mj-lt"/>
              </a:rPr>
              <a:t>seguridad</a:t>
            </a:r>
            <a:r>
              <a:rPr lang="en-GB" sz="2000" b="1" dirty="0" smtClean="0">
                <a:solidFill>
                  <a:srgbClr val="0079BC"/>
                </a:solidFill>
                <a:latin typeface="+mj-lt"/>
              </a:rPr>
              <a:t> social, </a:t>
            </a:r>
            <a:r>
              <a:rPr lang="en-GB" sz="2000" b="1" dirty="0" err="1" smtClean="0">
                <a:latin typeface="+mj-lt"/>
              </a:rPr>
              <a:t>federalismo</a:t>
            </a:r>
            <a:r>
              <a:rPr lang="en-GB" sz="2000" b="1" dirty="0" smtClean="0">
                <a:latin typeface="+mj-lt"/>
              </a:rPr>
              <a:t>)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1981200" y="1844676"/>
            <a:ext cx="5267325" cy="3617912"/>
            <a:chOff x="1248" y="975"/>
            <a:chExt cx="3318" cy="2466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48" y="975"/>
              <a:ext cx="3264" cy="2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940" y="1286"/>
              <a:ext cx="2185" cy="1954"/>
            </a:xfrm>
            <a:prstGeom prst="rect">
              <a:avLst/>
            </a:prstGeom>
            <a:solidFill>
              <a:srgbClr val="F4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1940" y="1311"/>
              <a:ext cx="1196" cy="1904"/>
            </a:xfrm>
            <a:custGeom>
              <a:avLst/>
              <a:gdLst>
                <a:gd name="T0" fmla="*/ 0 w 1196"/>
                <a:gd name="T1" fmla="*/ 1737 h 1904"/>
                <a:gd name="T2" fmla="*/ 72 w 1196"/>
                <a:gd name="T3" fmla="*/ 1737 h 1904"/>
                <a:gd name="T4" fmla="*/ 72 w 1196"/>
                <a:gd name="T5" fmla="*/ 1904 h 1904"/>
                <a:gd name="T6" fmla="*/ 0 w 1196"/>
                <a:gd name="T7" fmla="*/ 1904 h 1904"/>
                <a:gd name="T8" fmla="*/ 0 w 1196"/>
                <a:gd name="T9" fmla="*/ 1737 h 1904"/>
                <a:gd name="T10" fmla="*/ 0 w 1196"/>
                <a:gd name="T11" fmla="*/ 1520 h 1904"/>
                <a:gd name="T12" fmla="*/ 149 w 1196"/>
                <a:gd name="T13" fmla="*/ 1520 h 1904"/>
                <a:gd name="T14" fmla="*/ 149 w 1196"/>
                <a:gd name="T15" fmla="*/ 1687 h 1904"/>
                <a:gd name="T16" fmla="*/ 0 w 1196"/>
                <a:gd name="T17" fmla="*/ 1687 h 1904"/>
                <a:gd name="T18" fmla="*/ 0 w 1196"/>
                <a:gd name="T19" fmla="*/ 1520 h 1904"/>
                <a:gd name="T20" fmla="*/ 0 w 1196"/>
                <a:gd name="T21" fmla="*/ 1303 h 1904"/>
                <a:gd name="T22" fmla="*/ 179 w 1196"/>
                <a:gd name="T23" fmla="*/ 1303 h 1904"/>
                <a:gd name="T24" fmla="*/ 179 w 1196"/>
                <a:gd name="T25" fmla="*/ 1470 h 1904"/>
                <a:gd name="T26" fmla="*/ 0 w 1196"/>
                <a:gd name="T27" fmla="*/ 1470 h 1904"/>
                <a:gd name="T28" fmla="*/ 0 w 1196"/>
                <a:gd name="T29" fmla="*/ 1303 h 1904"/>
                <a:gd name="T30" fmla="*/ 0 w 1196"/>
                <a:gd name="T31" fmla="*/ 1085 h 1904"/>
                <a:gd name="T32" fmla="*/ 271 w 1196"/>
                <a:gd name="T33" fmla="*/ 1085 h 1904"/>
                <a:gd name="T34" fmla="*/ 271 w 1196"/>
                <a:gd name="T35" fmla="*/ 1252 h 1904"/>
                <a:gd name="T36" fmla="*/ 0 w 1196"/>
                <a:gd name="T37" fmla="*/ 1252 h 1904"/>
                <a:gd name="T38" fmla="*/ 0 w 1196"/>
                <a:gd name="T39" fmla="*/ 1085 h 1904"/>
                <a:gd name="T40" fmla="*/ 0 w 1196"/>
                <a:gd name="T41" fmla="*/ 868 h 1904"/>
                <a:gd name="T42" fmla="*/ 293 w 1196"/>
                <a:gd name="T43" fmla="*/ 868 h 1904"/>
                <a:gd name="T44" fmla="*/ 293 w 1196"/>
                <a:gd name="T45" fmla="*/ 1036 h 1904"/>
                <a:gd name="T46" fmla="*/ 0 w 1196"/>
                <a:gd name="T47" fmla="*/ 1036 h 1904"/>
                <a:gd name="T48" fmla="*/ 0 w 1196"/>
                <a:gd name="T49" fmla="*/ 868 h 1904"/>
                <a:gd name="T50" fmla="*/ 0 w 1196"/>
                <a:gd name="T51" fmla="*/ 652 h 1904"/>
                <a:gd name="T52" fmla="*/ 355 w 1196"/>
                <a:gd name="T53" fmla="*/ 652 h 1904"/>
                <a:gd name="T54" fmla="*/ 355 w 1196"/>
                <a:gd name="T55" fmla="*/ 819 h 1904"/>
                <a:gd name="T56" fmla="*/ 0 w 1196"/>
                <a:gd name="T57" fmla="*/ 819 h 1904"/>
                <a:gd name="T58" fmla="*/ 0 w 1196"/>
                <a:gd name="T59" fmla="*/ 652 h 1904"/>
                <a:gd name="T60" fmla="*/ 0 w 1196"/>
                <a:gd name="T61" fmla="*/ 435 h 1904"/>
                <a:gd name="T62" fmla="*/ 819 w 1196"/>
                <a:gd name="T63" fmla="*/ 435 h 1904"/>
                <a:gd name="T64" fmla="*/ 819 w 1196"/>
                <a:gd name="T65" fmla="*/ 601 h 1904"/>
                <a:gd name="T66" fmla="*/ 0 w 1196"/>
                <a:gd name="T67" fmla="*/ 601 h 1904"/>
                <a:gd name="T68" fmla="*/ 0 w 1196"/>
                <a:gd name="T69" fmla="*/ 435 h 1904"/>
                <a:gd name="T70" fmla="*/ 0 w 1196"/>
                <a:gd name="T71" fmla="*/ 217 h 1904"/>
                <a:gd name="T72" fmla="*/ 1065 w 1196"/>
                <a:gd name="T73" fmla="*/ 217 h 1904"/>
                <a:gd name="T74" fmla="*/ 1065 w 1196"/>
                <a:gd name="T75" fmla="*/ 384 h 1904"/>
                <a:gd name="T76" fmla="*/ 0 w 1196"/>
                <a:gd name="T77" fmla="*/ 384 h 1904"/>
                <a:gd name="T78" fmla="*/ 0 w 1196"/>
                <a:gd name="T79" fmla="*/ 217 h 1904"/>
                <a:gd name="T80" fmla="*/ 0 w 1196"/>
                <a:gd name="T81" fmla="*/ 0 h 1904"/>
                <a:gd name="T82" fmla="*/ 1196 w 1196"/>
                <a:gd name="T83" fmla="*/ 0 h 1904"/>
                <a:gd name="T84" fmla="*/ 1196 w 1196"/>
                <a:gd name="T85" fmla="*/ 167 h 1904"/>
                <a:gd name="T86" fmla="*/ 0 w 1196"/>
                <a:gd name="T87" fmla="*/ 167 h 1904"/>
                <a:gd name="T88" fmla="*/ 0 w 1196"/>
                <a:gd name="T89" fmla="*/ 0 h 1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96" h="1904">
                  <a:moveTo>
                    <a:pt x="0" y="1737"/>
                  </a:moveTo>
                  <a:lnTo>
                    <a:pt x="72" y="1737"/>
                  </a:lnTo>
                  <a:lnTo>
                    <a:pt x="72" y="1904"/>
                  </a:lnTo>
                  <a:lnTo>
                    <a:pt x="0" y="1904"/>
                  </a:lnTo>
                  <a:lnTo>
                    <a:pt x="0" y="1737"/>
                  </a:lnTo>
                  <a:close/>
                  <a:moveTo>
                    <a:pt x="0" y="1520"/>
                  </a:moveTo>
                  <a:lnTo>
                    <a:pt x="149" y="1520"/>
                  </a:lnTo>
                  <a:lnTo>
                    <a:pt x="149" y="1687"/>
                  </a:lnTo>
                  <a:lnTo>
                    <a:pt x="0" y="1687"/>
                  </a:lnTo>
                  <a:lnTo>
                    <a:pt x="0" y="1520"/>
                  </a:lnTo>
                  <a:close/>
                  <a:moveTo>
                    <a:pt x="0" y="1303"/>
                  </a:moveTo>
                  <a:lnTo>
                    <a:pt x="179" y="1303"/>
                  </a:lnTo>
                  <a:lnTo>
                    <a:pt x="179" y="1470"/>
                  </a:lnTo>
                  <a:lnTo>
                    <a:pt x="0" y="1470"/>
                  </a:lnTo>
                  <a:lnTo>
                    <a:pt x="0" y="1303"/>
                  </a:lnTo>
                  <a:close/>
                  <a:moveTo>
                    <a:pt x="0" y="1085"/>
                  </a:moveTo>
                  <a:lnTo>
                    <a:pt x="271" y="1085"/>
                  </a:lnTo>
                  <a:lnTo>
                    <a:pt x="271" y="1252"/>
                  </a:lnTo>
                  <a:lnTo>
                    <a:pt x="0" y="1252"/>
                  </a:lnTo>
                  <a:lnTo>
                    <a:pt x="0" y="1085"/>
                  </a:lnTo>
                  <a:close/>
                  <a:moveTo>
                    <a:pt x="0" y="868"/>
                  </a:moveTo>
                  <a:lnTo>
                    <a:pt x="293" y="868"/>
                  </a:lnTo>
                  <a:lnTo>
                    <a:pt x="293" y="1036"/>
                  </a:lnTo>
                  <a:lnTo>
                    <a:pt x="0" y="1036"/>
                  </a:lnTo>
                  <a:lnTo>
                    <a:pt x="0" y="868"/>
                  </a:lnTo>
                  <a:close/>
                  <a:moveTo>
                    <a:pt x="0" y="652"/>
                  </a:moveTo>
                  <a:lnTo>
                    <a:pt x="355" y="652"/>
                  </a:lnTo>
                  <a:lnTo>
                    <a:pt x="355" y="819"/>
                  </a:lnTo>
                  <a:lnTo>
                    <a:pt x="0" y="819"/>
                  </a:lnTo>
                  <a:lnTo>
                    <a:pt x="0" y="652"/>
                  </a:lnTo>
                  <a:close/>
                  <a:moveTo>
                    <a:pt x="0" y="435"/>
                  </a:moveTo>
                  <a:lnTo>
                    <a:pt x="819" y="435"/>
                  </a:lnTo>
                  <a:lnTo>
                    <a:pt x="819" y="601"/>
                  </a:lnTo>
                  <a:lnTo>
                    <a:pt x="0" y="601"/>
                  </a:lnTo>
                  <a:lnTo>
                    <a:pt x="0" y="435"/>
                  </a:lnTo>
                  <a:close/>
                  <a:moveTo>
                    <a:pt x="0" y="217"/>
                  </a:moveTo>
                  <a:lnTo>
                    <a:pt x="1065" y="217"/>
                  </a:lnTo>
                  <a:lnTo>
                    <a:pt x="1065" y="384"/>
                  </a:lnTo>
                  <a:lnTo>
                    <a:pt x="0" y="384"/>
                  </a:lnTo>
                  <a:lnTo>
                    <a:pt x="0" y="217"/>
                  </a:lnTo>
                  <a:close/>
                  <a:moveTo>
                    <a:pt x="0" y="0"/>
                  </a:moveTo>
                  <a:lnTo>
                    <a:pt x="1196" y="0"/>
                  </a:lnTo>
                  <a:lnTo>
                    <a:pt x="1196" y="167"/>
                  </a:lnTo>
                  <a:lnTo>
                    <a:pt x="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A3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3136" y="1311"/>
              <a:ext cx="768" cy="167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940" y="3237"/>
              <a:ext cx="2185" cy="5"/>
            </a:xfrm>
            <a:prstGeom prst="rect">
              <a:avLst/>
            </a:prstGeom>
            <a:solidFill>
              <a:srgbClr val="A5A5A5"/>
            </a:solidFill>
            <a:ln w="1" cap="flat">
              <a:solidFill>
                <a:srgbClr val="A5A5A5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/>
          </p:nvSpPr>
          <p:spPr bwMode="auto">
            <a:xfrm>
              <a:off x="1938" y="3240"/>
              <a:ext cx="2190" cy="21"/>
            </a:xfrm>
            <a:custGeom>
              <a:avLst/>
              <a:gdLst>
                <a:gd name="T0" fmla="*/ 4 w 2190"/>
                <a:gd name="T1" fmla="*/ 0 h 21"/>
                <a:gd name="T2" fmla="*/ 4 w 2190"/>
                <a:gd name="T3" fmla="*/ 21 h 21"/>
                <a:gd name="T4" fmla="*/ 0 w 2190"/>
                <a:gd name="T5" fmla="*/ 21 h 21"/>
                <a:gd name="T6" fmla="*/ 0 w 2190"/>
                <a:gd name="T7" fmla="*/ 0 h 21"/>
                <a:gd name="T8" fmla="*/ 4 w 2190"/>
                <a:gd name="T9" fmla="*/ 0 h 21"/>
                <a:gd name="T10" fmla="*/ 441 w 2190"/>
                <a:gd name="T11" fmla="*/ 0 h 21"/>
                <a:gd name="T12" fmla="*/ 441 w 2190"/>
                <a:gd name="T13" fmla="*/ 21 h 21"/>
                <a:gd name="T14" fmla="*/ 436 w 2190"/>
                <a:gd name="T15" fmla="*/ 21 h 21"/>
                <a:gd name="T16" fmla="*/ 436 w 2190"/>
                <a:gd name="T17" fmla="*/ 0 h 21"/>
                <a:gd name="T18" fmla="*/ 441 w 2190"/>
                <a:gd name="T19" fmla="*/ 0 h 21"/>
                <a:gd name="T20" fmla="*/ 879 w 2190"/>
                <a:gd name="T21" fmla="*/ 0 h 21"/>
                <a:gd name="T22" fmla="*/ 879 w 2190"/>
                <a:gd name="T23" fmla="*/ 21 h 21"/>
                <a:gd name="T24" fmla="*/ 874 w 2190"/>
                <a:gd name="T25" fmla="*/ 21 h 21"/>
                <a:gd name="T26" fmla="*/ 874 w 2190"/>
                <a:gd name="T27" fmla="*/ 0 h 21"/>
                <a:gd name="T28" fmla="*/ 879 w 2190"/>
                <a:gd name="T29" fmla="*/ 0 h 21"/>
                <a:gd name="T30" fmla="*/ 1316 w 2190"/>
                <a:gd name="T31" fmla="*/ 0 h 21"/>
                <a:gd name="T32" fmla="*/ 1316 w 2190"/>
                <a:gd name="T33" fmla="*/ 21 h 21"/>
                <a:gd name="T34" fmla="*/ 1311 w 2190"/>
                <a:gd name="T35" fmla="*/ 21 h 21"/>
                <a:gd name="T36" fmla="*/ 1311 w 2190"/>
                <a:gd name="T37" fmla="*/ 0 h 21"/>
                <a:gd name="T38" fmla="*/ 1316 w 2190"/>
                <a:gd name="T39" fmla="*/ 0 h 21"/>
                <a:gd name="T40" fmla="*/ 1753 w 2190"/>
                <a:gd name="T41" fmla="*/ 0 h 21"/>
                <a:gd name="T42" fmla="*/ 1753 w 2190"/>
                <a:gd name="T43" fmla="*/ 21 h 21"/>
                <a:gd name="T44" fmla="*/ 1748 w 2190"/>
                <a:gd name="T45" fmla="*/ 21 h 21"/>
                <a:gd name="T46" fmla="*/ 1748 w 2190"/>
                <a:gd name="T47" fmla="*/ 0 h 21"/>
                <a:gd name="T48" fmla="*/ 1753 w 2190"/>
                <a:gd name="T49" fmla="*/ 0 h 21"/>
                <a:gd name="T50" fmla="*/ 2190 w 2190"/>
                <a:gd name="T51" fmla="*/ 0 h 21"/>
                <a:gd name="T52" fmla="*/ 2190 w 2190"/>
                <a:gd name="T53" fmla="*/ 21 h 21"/>
                <a:gd name="T54" fmla="*/ 2185 w 2190"/>
                <a:gd name="T55" fmla="*/ 21 h 21"/>
                <a:gd name="T56" fmla="*/ 2185 w 2190"/>
                <a:gd name="T57" fmla="*/ 0 h 21"/>
                <a:gd name="T58" fmla="*/ 2190 w 2190"/>
                <a:gd name="T5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90" h="21">
                  <a:moveTo>
                    <a:pt x="4" y="0"/>
                  </a:moveTo>
                  <a:lnTo>
                    <a:pt x="4" y="21"/>
                  </a:lnTo>
                  <a:lnTo>
                    <a:pt x="0" y="21"/>
                  </a:lnTo>
                  <a:lnTo>
                    <a:pt x="0" y="0"/>
                  </a:lnTo>
                  <a:lnTo>
                    <a:pt x="4" y="0"/>
                  </a:lnTo>
                  <a:close/>
                  <a:moveTo>
                    <a:pt x="441" y="0"/>
                  </a:moveTo>
                  <a:lnTo>
                    <a:pt x="441" y="21"/>
                  </a:lnTo>
                  <a:lnTo>
                    <a:pt x="436" y="21"/>
                  </a:lnTo>
                  <a:lnTo>
                    <a:pt x="436" y="0"/>
                  </a:lnTo>
                  <a:lnTo>
                    <a:pt x="441" y="0"/>
                  </a:lnTo>
                  <a:close/>
                  <a:moveTo>
                    <a:pt x="879" y="0"/>
                  </a:moveTo>
                  <a:lnTo>
                    <a:pt x="879" y="21"/>
                  </a:lnTo>
                  <a:lnTo>
                    <a:pt x="874" y="21"/>
                  </a:lnTo>
                  <a:lnTo>
                    <a:pt x="874" y="0"/>
                  </a:lnTo>
                  <a:lnTo>
                    <a:pt x="879" y="0"/>
                  </a:lnTo>
                  <a:close/>
                  <a:moveTo>
                    <a:pt x="1316" y="0"/>
                  </a:moveTo>
                  <a:lnTo>
                    <a:pt x="1316" y="21"/>
                  </a:lnTo>
                  <a:lnTo>
                    <a:pt x="1311" y="21"/>
                  </a:lnTo>
                  <a:lnTo>
                    <a:pt x="1311" y="0"/>
                  </a:lnTo>
                  <a:lnTo>
                    <a:pt x="1316" y="0"/>
                  </a:lnTo>
                  <a:close/>
                  <a:moveTo>
                    <a:pt x="1753" y="0"/>
                  </a:moveTo>
                  <a:lnTo>
                    <a:pt x="1753" y="21"/>
                  </a:lnTo>
                  <a:lnTo>
                    <a:pt x="1748" y="21"/>
                  </a:lnTo>
                  <a:lnTo>
                    <a:pt x="1748" y="0"/>
                  </a:lnTo>
                  <a:lnTo>
                    <a:pt x="1753" y="0"/>
                  </a:lnTo>
                  <a:close/>
                  <a:moveTo>
                    <a:pt x="2190" y="0"/>
                  </a:moveTo>
                  <a:lnTo>
                    <a:pt x="2190" y="21"/>
                  </a:lnTo>
                  <a:lnTo>
                    <a:pt x="2185" y="21"/>
                  </a:lnTo>
                  <a:lnTo>
                    <a:pt x="2185" y="0"/>
                  </a:lnTo>
                  <a:lnTo>
                    <a:pt x="2190" y="0"/>
                  </a:lnTo>
                  <a:close/>
                </a:path>
              </a:pathLst>
            </a:custGeom>
            <a:solidFill>
              <a:srgbClr val="A5A5A5"/>
            </a:solidFill>
            <a:ln w="1" cap="flat">
              <a:solidFill>
                <a:srgbClr val="A5A5A5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938" y="1286"/>
              <a:ext cx="4" cy="1954"/>
            </a:xfrm>
            <a:prstGeom prst="rect">
              <a:avLst/>
            </a:prstGeom>
            <a:solidFill>
              <a:srgbClr val="A5A5A5"/>
            </a:solidFill>
            <a:ln w="1" cap="flat">
              <a:solidFill>
                <a:srgbClr val="A5A5A5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1920" y="1284"/>
              <a:ext cx="20" cy="1958"/>
            </a:xfrm>
            <a:custGeom>
              <a:avLst/>
              <a:gdLst>
                <a:gd name="T0" fmla="*/ 0 w 20"/>
                <a:gd name="T1" fmla="*/ 1953 h 1958"/>
                <a:gd name="T2" fmla="*/ 20 w 20"/>
                <a:gd name="T3" fmla="*/ 1953 h 1958"/>
                <a:gd name="T4" fmla="*/ 20 w 20"/>
                <a:gd name="T5" fmla="*/ 1958 h 1958"/>
                <a:gd name="T6" fmla="*/ 0 w 20"/>
                <a:gd name="T7" fmla="*/ 1958 h 1958"/>
                <a:gd name="T8" fmla="*/ 0 w 20"/>
                <a:gd name="T9" fmla="*/ 1953 h 1958"/>
                <a:gd name="T10" fmla="*/ 0 w 20"/>
                <a:gd name="T11" fmla="*/ 1736 h 1958"/>
                <a:gd name="T12" fmla="*/ 20 w 20"/>
                <a:gd name="T13" fmla="*/ 1736 h 1958"/>
                <a:gd name="T14" fmla="*/ 20 w 20"/>
                <a:gd name="T15" fmla="*/ 1741 h 1958"/>
                <a:gd name="T16" fmla="*/ 0 w 20"/>
                <a:gd name="T17" fmla="*/ 1741 h 1958"/>
                <a:gd name="T18" fmla="*/ 0 w 20"/>
                <a:gd name="T19" fmla="*/ 1736 h 1958"/>
                <a:gd name="T20" fmla="*/ 0 w 20"/>
                <a:gd name="T21" fmla="*/ 1520 h 1958"/>
                <a:gd name="T22" fmla="*/ 20 w 20"/>
                <a:gd name="T23" fmla="*/ 1520 h 1958"/>
                <a:gd name="T24" fmla="*/ 20 w 20"/>
                <a:gd name="T25" fmla="*/ 1524 h 1958"/>
                <a:gd name="T26" fmla="*/ 0 w 20"/>
                <a:gd name="T27" fmla="*/ 1524 h 1958"/>
                <a:gd name="T28" fmla="*/ 0 w 20"/>
                <a:gd name="T29" fmla="*/ 1520 h 1958"/>
                <a:gd name="T30" fmla="*/ 0 w 20"/>
                <a:gd name="T31" fmla="*/ 1302 h 1958"/>
                <a:gd name="T32" fmla="*/ 20 w 20"/>
                <a:gd name="T33" fmla="*/ 1302 h 1958"/>
                <a:gd name="T34" fmla="*/ 20 w 20"/>
                <a:gd name="T35" fmla="*/ 1307 h 1958"/>
                <a:gd name="T36" fmla="*/ 0 w 20"/>
                <a:gd name="T37" fmla="*/ 1307 h 1958"/>
                <a:gd name="T38" fmla="*/ 0 w 20"/>
                <a:gd name="T39" fmla="*/ 1302 h 1958"/>
                <a:gd name="T40" fmla="*/ 0 w 20"/>
                <a:gd name="T41" fmla="*/ 1085 h 1958"/>
                <a:gd name="T42" fmla="*/ 20 w 20"/>
                <a:gd name="T43" fmla="*/ 1085 h 1958"/>
                <a:gd name="T44" fmla="*/ 20 w 20"/>
                <a:gd name="T45" fmla="*/ 1090 h 1958"/>
                <a:gd name="T46" fmla="*/ 0 w 20"/>
                <a:gd name="T47" fmla="*/ 1090 h 1958"/>
                <a:gd name="T48" fmla="*/ 0 w 20"/>
                <a:gd name="T49" fmla="*/ 1085 h 1958"/>
                <a:gd name="T50" fmla="*/ 0 w 20"/>
                <a:gd name="T51" fmla="*/ 868 h 1958"/>
                <a:gd name="T52" fmla="*/ 20 w 20"/>
                <a:gd name="T53" fmla="*/ 868 h 1958"/>
                <a:gd name="T54" fmla="*/ 20 w 20"/>
                <a:gd name="T55" fmla="*/ 873 h 1958"/>
                <a:gd name="T56" fmla="*/ 0 w 20"/>
                <a:gd name="T57" fmla="*/ 873 h 1958"/>
                <a:gd name="T58" fmla="*/ 0 w 20"/>
                <a:gd name="T59" fmla="*/ 868 h 1958"/>
                <a:gd name="T60" fmla="*/ 0 w 20"/>
                <a:gd name="T61" fmla="*/ 651 h 1958"/>
                <a:gd name="T62" fmla="*/ 20 w 20"/>
                <a:gd name="T63" fmla="*/ 651 h 1958"/>
                <a:gd name="T64" fmla="*/ 20 w 20"/>
                <a:gd name="T65" fmla="*/ 656 h 1958"/>
                <a:gd name="T66" fmla="*/ 0 w 20"/>
                <a:gd name="T67" fmla="*/ 656 h 1958"/>
                <a:gd name="T68" fmla="*/ 0 w 20"/>
                <a:gd name="T69" fmla="*/ 651 h 1958"/>
                <a:gd name="T70" fmla="*/ 0 w 20"/>
                <a:gd name="T71" fmla="*/ 434 h 1958"/>
                <a:gd name="T72" fmla="*/ 20 w 20"/>
                <a:gd name="T73" fmla="*/ 434 h 1958"/>
                <a:gd name="T74" fmla="*/ 20 w 20"/>
                <a:gd name="T75" fmla="*/ 438 h 1958"/>
                <a:gd name="T76" fmla="*/ 0 w 20"/>
                <a:gd name="T77" fmla="*/ 438 h 1958"/>
                <a:gd name="T78" fmla="*/ 0 w 20"/>
                <a:gd name="T79" fmla="*/ 434 h 1958"/>
                <a:gd name="T80" fmla="*/ 0 w 20"/>
                <a:gd name="T81" fmla="*/ 217 h 1958"/>
                <a:gd name="T82" fmla="*/ 20 w 20"/>
                <a:gd name="T83" fmla="*/ 217 h 1958"/>
                <a:gd name="T84" fmla="*/ 20 w 20"/>
                <a:gd name="T85" fmla="*/ 222 h 1958"/>
                <a:gd name="T86" fmla="*/ 0 w 20"/>
                <a:gd name="T87" fmla="*/ 222 h 1958"/>
                <a:gd name="T88" fmla="*/ 0 w 20"/>
                <a:gd name="T89" fmla="*/ 217 h 1958"/>
                <a:gd name="T90" fmla="*/ 0 w 20"/>
                <a:gd name="T91" fmla="*/ 0 h 1958"/>
                <a:gd name="T92" fmla="*/ 20 w 20"/>
                <a:gd name="T93" fmla="*/ 0 h 1958"/>
                <a:gd name="T94" fmla="*/ 20 w 20"/>
                <a:gd name="T95" fmla="*/ 5 h 1958"/>
                <a:gd name="T96" fmla="*/ 0 w 20"/>
                <a:gd name="T97" fmla="*/ 5 h 1958"/>
                <a:gd name="T98" fmla="*/ 0 w 20"/>
                <a:gd name="T99" fmla="*/ 0 h 1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0" h="1958">
                  <a:moveTo>
                    <a:pt x="0" y="1953"/>
                  </a:moveTo>
                  <a:lnTo>
                    <a:pt x="20" y="1953"/>
                  </a:lnTo>
                  <a:lnTo>
                    <a:pt x="20" y="1958"/>
                  </a:lnTo>
                  <a:lnTo>
                    <a:pt x="0" y="1958"/>
                  </a:lnTo>
                  <a:lnTo>
                    <a:pt x="0" y="1953"/>
                  </a:lnTo>
                  <a:close/>
                  <a:moveTo>
                    <a:pt x="0" y="1736"/>
                  </a:moveTo>
                  <a:lnTo>
                    <a:pt x="20" y="1736"/>
                  </a:lnTo>
                  <a:lnTo>
                    <a:pt x="20" y="1741"/>
                  </a:lnTo>
                  <a:lnTo>
                    <a:pt x="0" y="1741"/>
                  </a:lnTo>
                  <a:lnTo>
                    <a:pt x="0" y="1736"/>
                  </a:lnTo>
                  <a:close/>
                  <a:moveTo>
                    <a:pt x="0" y="1520"/>
                  </a:moveTo>
                  <a:lnTo>
                    <a:pt x="20" y="1520"/>
                  </a:lnTo>
                  <a:lnTo>
                    <a:pt x="20" y="1524"/>
                  </a:lnTo>
                  <a:lnTo>
                    <a:pt x="0" y="1524"/>
                  </a:lnTo>
                  <a:lnTo>
                    <a:pt x="0" y="1520"/>
                  </a:lnTo>
                  <a:close/>
                  <a:moveTo>
                    <a:pt x="0" y="1302"/>
                  </a:moveTo>
                  <a:lnTo>
                    <a:pt x="20" y="1302"/>
                  </a:lnTo>
                  <a:lnTo>
                    <a:pt x="20" y="1307"/>
                  </a:lnTo>
                  <a:lnTo>
                    <a:pt x="0" y="1307"/>
                  </a:lnTo>
                  <a:lnTo>
                    <a:pt x="0" y="1302"/>
                  </a:lnTo>
                  <a:close/>
                  <a:moveTo>
                    <a:pt x="0" y="1085"/>
                  </a:moveTo>
                  <a:lnTo>
                    <a:pt x="20" y="1085"/>
                  </a:lnTo>
                  <a:lnTo>
                    <a:pt x="20" y="1090"/>
                  </a:lnTo>
                  <a:lnTo>
                    <a:pt x="0" y="1090"/>
                  </a:lnTo>
                  <a:lnTo>
                    <a:pt x="0" y="1085"/>
                  </a:lnTo>
                  <a:close/>
                  <a:moveTo>
                    <a:pt x="0" y="868"/>
                  </a:moveTo>
                  <a:lnTo>
                    <a:pt x="20" y="868"/>
                  </a:lnTo>
                  <a:lnTo>
                    <a:pt x="20" y="873"/>
                  </a:lnTo>
                  <a:lnTo>
                    <a:pt x="0" y="873"/>
                  </a:lnTo>
                  <a:lnTo>
                    <a:pt x="0" y="868"/>
                  </a:lnTo>
                  <a:close/>
                  <a:moveTo>
                    <a:pt x="0" y="651"/>
                  </a:moveTo>
                  <a:lnTo>
                    <a:pt x="20" y="651"/>
                  </a:lnTo>
                  <a:lnTo>
                    <a:pt x="20" y="656"/>
                  </a:lnTo>
                  <a:lnTo>
                    <a:pt x="0" y="656"/>
                  </a:lnTo>
                  <a:lnTo>
                    <a:pt x="0" y="651"/>
                  </a:lnTo>
                  <a:close/>
                  <a:moveTo>
                    <a:pt x="0" y="434"/>
                  </a:moveTo>
                  <a:lnTo>
                    <a:pt x="20" y="434"/>
                  </a:lnTo>
                  <a:lnTo>
                    <a:pt x="20" y="438"/>
                  </a:lnTo>
                  <a:lnTo>
                    <a:pt x="0" y="438"/>
                  </a:lnTo>
                  <a:lnTo>
                    <a:pt x="0" y="434"/>
                  </a:lnTo>
                  <a:close/>
                  <a:moveTo>
                    <a:pt x="0" y="217"/>
                  </a:moveTo>
                  <a:lnTo>
                    <a:pt x="20" y="217"/>
                  </a:lnTo>
                  <a:lnTo>
                    <a:pt x="20" y="222"/>
                  </a:lnTo>
                  <a:lnTo>
                    <a:pt x="0" y="222"/>
                  </a:lnTo>
                  <a:lnTo>
                    <a:pt x="0" y="217"/>
                  </a:lnTo>
                  <a:close/>
                  <a:moveTo>
                    <a:pt x="0" y="0"/>
                  </a:moveTo>
                  <a:lnTo>
                    <a:pt x="20" y="0"/>
                  </a:lnTo>
                  <a:lnTo>
                    <a:pt x="20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A5A5"/>
            </a:solidFill>
            <a:ln w="1" cap="flat">
              <a:solidFill>
                <a:srgbClr val="A5A5A5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1920" y="3280"/>
              <a:ext cx="7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2339" y="3280"/>
              <a:ext cx="115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2775" y="3280"/>
              <a:ext cx="11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3213" y="3280"/>
              <a:ext cx="11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3649" y="3280"/>
              <a:ext cx="118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80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4071" y="3280"/>
              <a:ext cx="150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100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474" y="3090"/>
              <a:ext cx="469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Bolivia  (E.P.)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0"/>
            <p:cNvSpPr>
              <a:spLocks noChangeArrowheads="1"/>
            </p:cNvSpPr>
            <p:nvPr/>
          </p:nvSpPr>
          <p:spPr bwMode="auto">
            <a:xfrm>
              <a:off x="1743" y="2873"/>
              <a:ext cx="18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Peru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1"/>
            <p:cNvSpPr>
              <a:spLocks noChangeArrowheads="1"/>
            </p:cNvSpPr>
            <p:nvPr/>
          </p:nvSpPr>
          <p:spPr bwMode="auto">
            <a:xfrm>
              <a:off x="1729" y="2656"/>
              <a:ext cx="19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Chile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2"/>
            <p:cNvSpPr>
              <a:spLocks noChangeArrowheads="1"/>
            </p:cNvSpPr>
            <p:nvPr/>
          </p:nvSpPr>
          <p:spPr bwMode="auto">
            <a:xfrm>
              <a:off x="1634" y="2439"/>
              <a:ext cx="29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Ecuador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1572" y="2222"/>
              <a:ext cx="348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Argentina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1598" y="2006"/>
              <a:ext cx="33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Colombia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auto">
            <a:xfrm>
              <a:off x="1387" y="1789"/>
              <a:ext cx="564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Venezuela (R.B.)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26"/>
            <p:cNvSpPr>
              <a:spLocks noChangeArrowheads="1"/>
            </p:cNvSpPr>
            <p:nvPr/>
          </p:nvSpPr>
          <p:spPr bwMode="auto">
            <a:xfrm>
              <a:off x="1710" y="1570"/>
              <a:ext cx="21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Brasil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" name="Rectangle 27"/>
            <p:cNvSpPr>
              <a:spLocks noChangeArrowheads="1"/>
            </p:cNvSpPr>
            <p:nvPr/>
          </p:nvSpPr>
          <p:spPr bwMode="auto">
            <a:xfrm>
              <a:off x="1668" y="1353"/>
              <a:ext cx="263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México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" name="Rectangle 28"/>
            <p:cNvSpPr>
              <a:spLocks noChangeArrowheads="1"/>
            </p:cNvSpPr>
            <p:nvPr/>
          </p:nvSpPr>
          <p:spPr bwMode="auto">
            <a:xfrm>
              <a:off x="4123" y="1306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2" name="Rectangle 29"/>
            <p:cNvSpPr>
              <a:spLocks noChangeArrowheads="1"/>
            </p:cNvSpPr>
            <p:nvPr/>
          </p:nvSpPr>
          <p:spPr bwMode="auto">
            <a:xfrm>
              <a:off x="4276" y="1368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7.7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" name="Rectangle 30"/>
            <p:cNvSpPr>
              <a:spLocks noChangeArrowheads="1"/>
            </p:cNvSpPr>
            <p:nvPr/>
          </p:nvSpPr>
          <p:spPr bwMode="auto">
            <a:xfrm>
              <a:off x="4123" y="3040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4" name="Rectangle 31"/>
            <p:cNvSpPr>
              <a:spLocks noChangeArrowheads="1"/>
            </p:cNvSpPr>
            <p:nvPr/>
          </p:nvSpPr>
          <p:spPr bwMode="auto">
            <a:xfrm>
              <a:off x="4265" y="3102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12.2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Rectangle 32"/>
            <p:cNvSpPr>
              <a:spLocks noChangeArrowheads="1"/>
            </p:cNvSpPr>
            <p:nvPr/>
          </p:nvSpPr>
          <p:spPr bwMode="auto">
            <a:xfrm>
              <a:off x="4123" y="2823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6" name="Rectangle 33"/>
            <p:cNvSpPr>
              <a:spLocks noChangeArrowheads="1"/>
            </p:cNvSpPr>
            <p:nvPr/>
          </p:nvSpPr>
          <p:spPr bwMode="auto">
            <a:xfrm>
              <a:off x="4276" y="2885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3.3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Rectangle 34"/>
            <p:cNvSpPr>
              <a:spLocks noChangeArrowheads="1"/>
            </p:cNvSpPr>
            <p:nvPr/>
          </p:nvSpPr>
          <p:spPr bwMode="auto">
            <a:xfrm>
              <a:off x="4123" y="2606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8" name="Rectangle 35"/>
            <p:cNvSpPr>
              <a:spLocks noChangeArrowheads="1"/>
            </p:cNvSpPr>
            <p:nvPr/>
          </p:nvSpPr>
          <p:spPr bwMode="auto">
            <a:xfrm>
              <a:off x="4276" y="2669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3.1</a:t>
              </a: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Rectangle 36"/>
            <p:cNvSpPr>
              <a:spLocks noChangeArrowheads="1"/>
            </p:cNvSpPr>
            <p:nvPr/>
          </p:nvSpPr>
          <p:spPr bwMode="auto">
            <a:xfrm>
              <a:off x="4123" y="2389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4265" y="2452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14.7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1" name="Rectangle 38"/>
            <p:cNvSpPr>
              <a:spLocks noChangeArrowheads="1"/>
            </p:cNvSpPr>
            <p:nvPr/>
          </p:nvSpPr>
          <p:spPr bwMode="auto">
            <a:xfrm>
              <a:off x="4123" y="2172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2" name="Rectangle 39"/>
            <p:cNvSpPr>
              <a:spLocks noChangeArrowheads="1"/>
            </p:cNvSpPr>
            <p:nvPr/>
          </p:nvSpPr>
          <p:spPr bwMode="auto">
            <a:xfrm>
              <a:off x="4276" y="2235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2.8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3" name="Rectangle 40"/>
            <p:cNvSpPr>
              <a:spLocks noChangeArrowheads="1"/>
            </p:cNvSpPr>
            <p:nvPr/>
          </p:nvSpPr>
          <p:spPr bwMode="auto">
            <a:xfrm>
              <a:off x="4123" y="1955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4" name="Rectangle 41"/>
            <p:cNvSpPr>
              <a:spLocks noChangeArrowheads="1"/>
            </p:cNvSpPr>
            <p:nvPr/>
          </p:nvSpPr>
          <p:spPr bwMode="auto">
            <a:xfrm>
              <a:off x="4276" y="2019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4.4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5" name="Rectangle 42"/>
            <p:cNvSpPr>
              <a:spLocks noChangeArrowheads="1"/>
            </p:cNvSpPr>
            <p:nvPr/>
          </p:nvSpPr>
          <p:spPr bwMode="auto">
            <a:xfrm>
              <a:off x="4123" y="1739"/>
              <a:ext cx="357" cy="179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6" name="Rectangle 43"/>
            <p:cNvSpPr>
              <a:spLocks noChangeArrowheads="1"/>
            </p:cNvSpPr>
            <p:nvPr/>
          </p:nvSpPr>
          <p:spPr bwMode="auto">
            <a:xfrm>
              <a:off x="4276" y="1802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9.8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Rectangle 44"/>
            <p:cNvSpPr>
              <a:spLocks noChangeArrowheads="1"/>
            </p:cNvSpPr>
            <p:nvPr/>
          </p:nvSpPr>
          <p:spPr bwMode="auto">
            <a:xfrm>
              <a:off x="4123" y="1522"/>
              <a:ext cx="357" cy="180"/>
            </a:xfrm>
            <a:prstGeom prst="rect">
              <a:avLst/>
            </a:prstGeom>
            <a:noFill/>
            <a:ln w="5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8" name="Rectangle 45"/>
            <p:cNvSpPr>
              <a:spLocks noChangeArrowheads="1"/>
            </p:cNvSpPr>
            <p:nvPr/>
          </p:nvSpPr>
          <p:spPr bwMode="auto">
            <a:xfrm>
              <a:off x="4276" y="1585"/>
              <a:ext cx="11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2.2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Freeform 46"/>
            <p:cNvSpPr>
              <a:spLocks/>
            </p:cNvSpPr>
            <p:nvPr/>
          </p:nvSpPr>
          <p:spPr bwMode="auto">
            <a:xfrm>
              <a:off x="3850" y="975"/>
              <a:ext cx="662" cy="210"/>
            </a:xfrm>
            <a:custGeom>
              <a:avLst/>
              <a:gdLst>
                <a:gd name="T0" fmla="*/ 662 w 662"/>
                <a:gd name="T1" fmla="*/ 0 h 210"/>
                <a:gd name="T2" fmla="*/ 551 w 662"/>
                <a:gd name="T3" fmla="*/ 0 h 210"/>
                <a:gd name="T4" fmla="*/ 551 w 662"/>
                <a:gd name="T5" fmla="*/ 0 h 210"/>
                <a:gd name="T6" fmla="*/ 386 w 662"/>
                <a:gd name="T7" fmla="*/ 0 h 210"/>
                <a:gd name="T8" fmla="*/ 0 w 662"/>
                <a:gd name="T9" fmla="*/ 0 h 210"/>
                <a:gd name="T10" fmla="*/ 0 w 662"/>
                <a:gd name="T11" fmla="*/ 109 h 210"/>
                <a:gd name="T12" fmla="*/ 0 w 662"/>
                <a:gd name="T13" fmla="*/ 109 h 210"/>
                <a:gd name="T14" fmla="*/ 0 w 662"/>
                <a:gd name="T15" fmla="*/ 156 h 210"/>
                <a:gd name="T16" fmla="*/ 0 w 662"/>
                <a:gd name="T17" fmla="*/ 187 h 210"/>
                <a:gd name="T18" fmla="*/ 386 w 662"/>
                <a:gd name="T19" fmla="*/ 187 h 210"/>
                <a:gd name="T20" fmla="*/ 469 w 662"/>
                <a:gd name="T21" fmla="*/ 210 h 210"/>
                <a:gd name="T22" fmla="*/ 551 w 662"/>
                <a:gd name="T23" fmla="*/ 187 h 210"/>
                <a:gd name="T24" fmla="*/ 662 w 662"/>
                <a:gd name="T25" fmla="*/ 187 h 210"/>
                <a:gd name="T26" fmla="*/ 662 w 662"/>
                <a:gd name="T27" fmla="*/ 156 h 210"/>
                <a:gd name="T28" fmla="*/ 662 w 662"/>
                <a:gd name="T29" fmla="*/ 109 h 210"/>
                <a:gd name="T30" fmla="*/ 662 w 662"/>
                <a:gd name="T31" fmla="*/ 109 h 210"/>
                <a:gd name="T32" fmla="*/ 662 w 662"/>
                <a:gd name="T33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2" h="210">
                  <a:moveTo>
                    <a:pt x="662" y="0"/>
                  </a:moveTo>
                  <a:lnTo>
                    <a:pt x="551" y="0"/>
                  </a:lnTo>
                  <a:lnTo>
                    <a:pt x="551" y="0"/>
                  </a:lnTo>
                  <a:lnTo>
                    <a:pt x="386" y="0"/>
                  </a:lnTo>
                  <a:lnTo>
                    <a:pt x="0" y="0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56"/>
                  </a:lnTo>
                  <a:lnTo>
                    <a:pt x="0" y="187"/>
                  </a:lnTo>
                  <a:lnTo>
                    <a:pt x="386" y="187"/>
                  </a:lnTo>
                  <a:lnTo>
                    <a:pt x="469" y="210"/>
                  </a:lnTo>
                  <a:lnTo>
                    <a:pt x="551" y="187"/>
                  </a:lnTo>
                  <a:lnTo>
                    <a:pt x="662" y="187"/>
                  </a:lnTo>
                  <a:lnTo>
                    <a:pt x="662" y="156"/>
                  </a:lnTo>
                  <a:lnTo>
                    <a:pt x="662" y="109"/>
                  </a:lnTo>
                  <a:lnTo>
                    <a:pt x="662" y="109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200" dirty="0"/>
            </a:p>
          </p:txBody>
        </p:sp>
        <p:sp>
          <p:nvSpPr>
            <p:cNvPr id="2070" name="Freeform 47"/>
            <p:cNvSpPr>
              <a:spLocks/>
            </p:cNvSpPr>
            <p:nvPr/>
          </p:nvSpPr>
          <p:spPr bwMode="auto">
            <a:xfrm>
              <a:off x="3904" y="1070"/>
              <a:ext cx="662" cy="210"/>
            </a:xfrm>
            <a:custGeom>
              <a:avLst/>
              <a:gdLst>
                <a:gd name="T0" fmla="*/ 662 w 662"/>
                <a:gd name="T1" fmla="*/ 0 h 210"/>
                <a:gd name="T2" fmla="*/ 551 w 662"/>
                <a:gd name="T3" fmla="*/ 0 h 210"/>
                <a:gd name="T4" fmla="*/ 551 w 662"/>
                <a:gd name="T5" fmla="*/ 0 h 210"/>
                <a:gd name="T6" fmla="*/ 386 w 662"/>
                <a:gd name="T7" fmla="*/ 0 h 210"/>
                <a:gd name="T8" fmla="*/ 0 w 662"/>
                <a:gd name="T9" fmla="*/ 0 h 210"/>
                <a:gd name="T10" fmla="*/ 0 w 662"/>
                <a:gd name="T11" fmla="*/ 109 h 210"/>
                <a:gd name="T12" fmla="*/ 0 w 662"/>
                <a:gd name="T13" fmla="*/ 109 h 210"/>
                <a:gd name="T14" fmla="*/ 0 w 662"/>
                <a:gd name="T15" fmla="*/ 156 h 210"/>
                <a:gd name="T16" fmla="*/ 0 w 662"/>
                <a:gd name="T17" fmla="*/ 187 h 210"/>
                <a:gd name="T18" fmla="*/ 386 w 662"/>
                <a:gd name="T19" fmla="*/ 187 h 210"/>
                <a:gd name="T20" fmla="*/ 469 w 662"/>
                <a:gd name="T21" fmla="*/ 210 h 210"/>
                <a:gd name="T22" fmla="*/ 551 w 662"/>
                <a:gd name="T23" fmla="*/ 187 h 210"/>
                <a:gd name="T24" fmla="*/ 662 w 662"/>
                <a:gd name="T25" fmla="*/ 187 h 210"/>
                <a:gd name="T26" fmla="*/ 662 w 662"/>
                <a:gd name="T27" fmla="*/ 156 h 210"/>
                <a:gd name="T28" fmla="*/ 662 w 662"/>
                <a:gd name="T29" fmla="*/ 109 h 210"/>
                <a:gd name="T30" fmla="*/ 662 w 662"/>
                <a:gd name="T31" fmla="*/ 109 h 210"/>
                <a:gd name="T32" fmla="*/ 662 w 662"/>
                <a:gd name="T33" fmla="*/ 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2" h="210">
                  <a:moveTo>
                    <a:pt x="662" y="0"/>
                  </a:moveTo>
                  <a:lnTo>
                    <a:pt x="551" y="0"/>
                  </a:lnTo>
                  <a:lnTo>
                    <a:pt x="551" y="0"/>
                  </a:lnTo>
                  <a:lnTo>
                    <a:pt x="386" y="0"/>
                  </a:lnTo>
                  <a:lnTo>
                    <a:pt x="0" y="0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56"/>
                  </a:lnTo>
                  <a:lnTo>
                    <a:pt x="0" y="187"/>
                  </a:lnTo>
                  <a:lnTo>
                    <a:pt x="386" y="187"/>
                  </a:lnTo>
                  <a:lnTo>
                    <a:pt x="469" y="210"/>
                  </a:lnTo>
                  <a:lnTo>
                    <a:pt x="551" y="187"/>
                  </a:lnTo>
                  <a:lnTo>
                    <a:pt x="662" y="187"/>
                  </a:lnTo>
                  <a:lnTo>
                    <a:pt x="662" y="156"/>
                  </a:lnTo>
                  <a:lnTo>
                    <a:pt x="662" y="109"/>
                  </a:lnTo>
                  <a:lnTo>
                    <a:pt x="662" y="109"/>
                  </a:lnTo>
                  <a:lnTo>
                    <a:pt x="662" y="0"/>
                  </a:lnTo>
                  <a:close/>
                </a:path>
              </a:pathLst>
            </a:custGeom>
            <a:noFill/>
            <a:ln w="2" cap="flat">
              <a:solidFill>
                <a:srgbClr val="7F7F7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1" name="Rectangle 48"/>
            <p:cNvSpPr>
              <a:spLocks noChangeArrowheads="1"/>
            </p:cNvSpPr>
            <p:nvPr/>
          </p:nvSpPr>
          <p:spPr bwMode="auto">
            <a:xfrm>
              <a:off x="3909" y="1031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Rectangle 49"/>
            <p:cNvSpPr>
              <a:spLocks noChangeArrowheads="1"/>
            </p:cNvSpPr>
            <p:nvPr/>
          </p:nvSpPr>
          <p:spPr bwMode="auto">
            <a:xfrm>
              <a:off x="4127" y="1104"/>
              <a:ext cx="27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727272"/>
                  </a:solidFill>
                  <a:effectLst/>
                  <a:latin typeface="Georgia" pitchFamily="18" charset="0"/>
                  <a:cs typeface="Arial" pitchFamily="34" charset="0"/>
                </a:rPr>
                <a:t>%</a:t>
              </a:r>
              <a:r>
                <a:rPr lang="en-US" sz="1200" b="1" dirty="0" smtClean="0">
                  <a:solidFill>
                    <a:srgbClr val="727272"/>
                  </a:solidFill>
                  <a:latin typeface="Georgia" pitchFamily="18" charset="0"/>
                  <a:cs typeface="Arial" pitchFamily="34" charset="0"/>
                </a:rPr>
                <a:t>PIB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Rectangle 50"/>
            <p:cNvSpPr>
              <a:spLocks noChangeArrowheads="1"/>
            </p:cNvSpPr>
            <p:nvPr/>
          </p:nvSpPr>
          <p:spPr bwMode="auto">
            <a:xfrm>
              <a:off x="3323" y="1339"/>
              <a:ext cx="3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itchFamily="18" charset="0"/>
                  <a:cs typeface="Arial" pitchFamily="34" charset="0"/>
                </a:rPr>
                <a:t>PEMEX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0" name="Rectangle 59"/>
          <p:cNvSpPr/>
          <p:nvPr/>
        </p:nvSpPr>
        <p:spPr>
          <a:xfrm>
            <a:off x="1899738" y="1295400"/>
            <a:ext cx="586731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2000" b="1" dirty="0" err="1" smtClean="0">
                <a:latin typeface="+mj-lt"/>
              </a:rPr>
              <a:t>Ingresos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fiscales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por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recursos</a:t>
            </a:r>
            <a:r>
              <a:rPr lang="en-GB" sz="2000" b="1" dirty="0" smtClean="0">
                <a:latin typeface="+mj-lt"/>
              </a:rPr>
              <a:t> no-</a:t>
            </a:r>
            <a:r>
              <a:rPr lang="en-GB" sz="2000" b="1" dirty="0" err="1" smtClean="0">
                <a:latin typeface="+mj-lt"/>
              </a:rPr>
              <a:t>renovables</a:t>
            </a:r>
            <a:r>
              <a:rPr lang="en-GB" sz="2000" b="1" dirty="0" smtClean="0">
                <a:latin typeface="+mj-lt"/>
              </a:rPr>
              <a:t> </a:t>
            </a:r>
          </a:p>
          <a:p>
            <a:pPr algn="ctr"/>
            <a:r>
              <a:rPr lang="en-GB" sz="1400" b="1" dirty="0" smtClean="0">
                <a:latin typeface="+mj-lt"/>
              </a:rPr>
              <a:t>(</a:t>
            </a:r>
            <a:r>
              <a:rPr lang="en-GB" sz="1400" b="1" dirty="0" err="1" smtClean="0">
                <a:latin typeface="+mj-lt"/>
              </a:rPr>
              <a:t>Billones</a:t>
            </a:r>
            <a:r>
              <a:rPr lang="en-GB" sz="1400" b="1" dirty="0" smtClean="0">
                <a:latin typeface="+mj-lt"/>
              </a:rPr>
              <a:t> de USD y %PIB)</a:t>
            </a:r>
            <a:endParaRPr lang="en-GB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09557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 smtClean="0"/>
              <a:t>Diagnóstico</a:t>
            </a:r>
            <a:r>
              <a:rPr lang="en-GB" sz="2800" b="0" dirty="0" smtClean="0"/>
              <a:t> y </a:t>
            </a:r>
            <a:r>
              <a:rPr lang="en-GB" sz="2800" b="0" dirty="0" err="1" smtClean="0"/>
              <a:t>diseño</a:t>
            </a:r>
            <a:r>
              <a:rPr lang="en-GB" sz="2800" b="0" dirty="0" smtClean="0"/>
              <a:t>: … </a:t>
            </a:r>
            <a:r>
              <a:rPr lang="en-GB" sz="2800" b="0" dirty="0" err="1" smtClean="0"/>
              <a:t>acompañados</a:t>
            </a:r>
            <a:r>
              <a:rPr lang="en-GB" sz="2800" b="0" dirty="0" smtClean="0"/>
              <a:t> de un </a:t>
            </a:r>
            <a:r>
              <a:rPr lang="en-GB" sz="2800" b="0" dirty="0" err="1" smtClean="0"/>
              <a:t>buen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análisis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60198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304800" y="6400800"/>
            <a:ext cx="2311400" cy="365125"/>
          </a:xfrm>
        </p:spPr>
        <p:txBody>
          <a:bodyPr/>
          <a:lstStyle/>
          <a:p>
            <a:fld id="{127F2264-836B-B64A-BFA3-04146123FCC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6200001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OECD </a:t>
            </a:r>
            <a:r>
              <a:rPr lang="en-US" sz="1200" dirty="0">
                <a:latin typeface="Calibri" panose="020F0502020204030204" pitchFamily="34" charset="0"/>
              </a:rPr>
              <a:t>(</a:t>
            </a:r>
            <a:r>
              <a:rPr lang="en-US" sz="1200" dirty="0" smtClean="0">
                <a:latin typeface="Calibri" panose="020F0502020204030204" pitchFamily="34" charset="0"/>
              </a:rPr>
              <a:t>2008), </a:t>
            </a:r>
            <a:r>
              <a:rPr lang="en-US" sz="1200" i="1" dirty="0">
                <a:latin typeface="Calibri" panose="020F0502020204030204" pitchFamily="34" charset="0"/>
              </a:rPr>
              <a:t>Latin American Economic Outlook </a:t>
            </a:r>
            <a:r>
              <a:rPr lang="en-US" sz="1200" i="1" dirty="0" smtClean="0">
                <a:latin typeface="Calibri" panose="020F0502020204030204" pitchFamily="34" charset="0"/>
              </a:rPr>
              <a:t>2009 </a:t>
            </a:r>
            <a:endParaRPr lang="en-US" sz="1200" i="1" dirty="0">
              <a:latin typeface="Calibri" panose="020F050202020403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719240" y="1447800"/>
            <a:ext cx="590578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US" altLang="zh-CN" sz="2000" b="1" dirty="0" err="1" smtClean="0">
                <a:latin typeface="+mj-lt"/>
              </a:rPr>
              <a:t>Desigualdad</a:t>
            </a:r>
            <a:r>
              <a:rPr lang="en-US" altLang="zh-CN" sz="2000" b="1" dirty="0" smtClean="0">
                <a:latin typeface="+mj-lt"/>
              </a:rPr>
              <a:t> en </a:t>
            </a:r>
            <a:r>
              <a:rPr lang="en-US" altLang="zh-CN" sz="2000" b="1" dirty="0" err="1" smtClean="0">
                <a:latin typeface="+mj-lt"/>
              </a:rPr>
              <a:t>América</a:t>
            </a:r>
            <a:r>
              <a:rPr lang="en-US" altLang="zh-CN" sz="2000" b="1" dirty="0" smtClean="0">
                <a:latin typeface="+mj-lt"/>
              </a:rPr>
              <a:t> Latina y OCDE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US" altLang="zh-CN" sz="1400" b="1" dirty="0" smtClean="0">
                <a:latin typeface="+mj-lt"/>
              </a:rPr>
              <a:t>(</a:t>
            </a:r>
            <a:r>
              <a:rPr lang="en-US" altLang="zh-CN" sz="1400" b="1" dirty="0" err="1" smtClean="0">
                <a:latin typeface="+mj-lt"/>
              </a:rPr>
              <a:t>Índice</a:t>
            </a:r>
            <a:r>
              <a:rPr lang="en-US" altLang="zh-CN" sz="1400" b="1" dirty="0" smtClean="0">
                <a:latin typeface="+mj-lt"/>
              </a:rPr>
              <a:t> de </a:t>
            </a:r>
            <a:r>
              <a:rPr lang="en-US" altLang="zh-CN" sz="1400" b="1" dirty="0" err="1" smtClean="0">
                <a:latin typeface="+mj-lt"/>
              </a:rPr>
              <a:t>Gini</a:t>
            </a:r>
            <a:r>
              <a:rPr lang="en-US" altLang="zh-CN" sz="1400" b="1" dirty="0" smtClean="0">
                <a:latin typeface="+mj-lt"/>
              </a:rPr>
              <a:t> antes y </a:t>
            </a:r>
            <a:r>
              <a:rPr lang="en-US" altLang="zh-CN" sz="1400" b="1" dirty="0" err="1" smtClean="0">
                <a:latin typeface="+mj-lt"/>
              </a:rPr>
              <a:t>despues</a:t>
            </a:r>
            <a:r>
              <a:rPr lang="en-US" altLang="zh-CN" sz="1400" b="1" dirty="0" smtClean="0">
                <a:latin typeface="+mj-lt"/>
              </a:rPr>
              <a:t> de </a:t>
            </a:r>
            <a:r>
              <a:rPr lang="en-US" altLang="zh-CN" sz="1400" b="1" dirty="0" err="1" smtClean="0">
                <a:latin typeface="+mj-lt"/>
              </a:rPr>
              <a:t>impuestos</a:t>
            </a:r>
            <a:r>
              <a:rPr lang="en-US" altLang="zh-CN" sz="1400" b="1" dirty="0" smtClean="0">
                <a:latin typeface="+mj-lt"/>
              </a:rPr>
              <a:t> y de </a:t>
            </a:r>
            <a:r>
              <a:rPr lang="en-US" altLang="zh-CN" sz="1400" b="1" dirty="0" err="1" smtClean="0">
                <a:latin typeface="+mj-lt"/>
              </a:rPr>
              <a:t>transferencias</a:t>
            </a:r>
            <a:r>
              <a:rPr lang="en-US" altLang="zh-CN" sz="1400" b="1" dirty="0" smtClean="0">
                <a:latin typeface="+mj-lt"/>
              </a:rPr>
              <a:t>)</a:t>
            </a:r>
            <a:endParaRPr lang="en-GB" altLang="zh-CN" sz="1400" b="1" dirty="0">
              <a:latin typeface="+mj-lt"/>
            </a:endParaRP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2057401"/>
            <a:ext cx="6363066" cy="4196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5031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1219200"/>
          </a:xfrm>
          <a:prstGeom prst="rect">
            <a:avLst/>
          </a:prstGeom>
          <a:solidFill>
            <a:srgbClr val="2668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5130"/>
            <a:ext cx="9601200" cy="725470"/>
          </a:xfrm>
        </p:spPr>
        <p:txBody>
          <a:bodyPr/>
          <a:lstStyle/>
          <a:p>
            <a:r>
              <a:rPr lang="en-GB" sz="2800" b="0" dirty="0" err="1"/>
              <a:t>Diagnóstico</a:t>
            </a:r>
            <a:r>
              <a:rPr lang="en-GB" sz="2800" b="0" dirty="0"/>
              <a:t> y </a:t>
            </a:r>
            <a:r>
              <a:rPr lang="en-GB" sz="2800" b="0" dirty="0" err="1"/>
              <a:t>diseño</a:t>
            </a:r>
            <a:r>
              <a:rPr lang="en-GB" sz="2800" b="0" dirty="0"/>
              <a:t>: … </a:t>
            </a:r>
            <a:r>
              <a:rPr lang="en-GB" sz="2800" b="0" dirty="0" err="1" smtClean="0"/>
              <a:t>acompañados</a:t>
            </a:r>
            <a:r>
              <a:rPr lang="en-GB" sz="2800" b="0" dirty="0" smtClean="0"/>
              <a:t> </a:t>
            </a:r>
            <a:r>
              <a:rPr lang="en-GB" sz="2800" b="0" dirty="0"/>
              <a:t>de un </a:t>
            </a:r>
            <a:r>
              <a:rPr lang="en-GB" sz="2800" b="0" dirty="0" err="1"/>
              <a:t>buen</a:t>
            </a:r>
            <a:r>
              <a:rPr lang="en-GB" sz="2800" b="0" dirty="0"/>
              <a:t> </a:t>
            </a:r>
            <a:r>
              <a:rPr lang="en-GB" sz="2800" b="0" dirty="0" err="1"/>
              <a:t>análisis</a:t>
            </a:r>
            <a:endParaRPr lang="en-GB" sz="2800" b="0" dirty="0"/>
          </a:p>
        </p:txBody>
      </p:sp>
      <p:sp>
        <p:nvSpPr>
          <p:cNvPr id="10" name="Rectangle 9"/>
          <p:cNvSpPr/>
          <p:nvPr/>
        </p:nvSpPr>
        <p:spPr>
          <a:xfrm>
            <a:off x="8077200" y="6019800"/>
            <a:ext cx="18288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>
          <a:xfrm>
            <a:off x="304800" y="6400800"/>
            <a:ext cx="2311400" cy="365125"/>
          </a:xfrm>
        </p:spPr>
        <p:txBody>
          <a:bodyPr/>
          <a:lstStyle/>
          <a:p>
            <a:fld id="{127F2264-836B-B64A-BFA3-04146123FCC1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6115050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Fuente: </a:t>
            </a:r>
            <a:r>
              <a:rPr lang="en-US" sz="1200" dirty="0">
                <a:latin typeface="Calibri" panose="020F0502020204030204" pitchFamily="34" charset="0"/>
              </a:rPr>
              <a:t>OECD (</a:t>
            </a:r>
            <a:r>
              <a:rPr lang="en-US" sz="1200" dirty="0" smtClean="0">
                <a:latin typeface="Calibri" panose="020F0502020204030204" pitchFamily="34" charset="0"/>
              </a:rPr>
              <a:t>2011), </a:t>
            </a:r>
            <a:r>
              <a:rPr lang="en-US" sz="1200" i="1" dirty="0">
                <a:latin typeface="Calibri" panose="020F0502020204030204" pitchFamily="34" charset="0"/>
              </a:rPr>
              <a:t>Latin American Economic Outlook 2012: Transforming the State for Development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13" y="2209800"/>
            <a:ext cx="8077298" cy="3651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021815" y="1524000"/>
            <a:ext cx="581454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US" altLang="zh-CN" sz="2000" b="1" dirty="0" err="1" smtClean="0">
                <a:latin typeface="+mj-lt"/>
              </a:rPr>
              <a:t>Desigualdad</a:t>
            </a:r>
            <a:r>
              <a:rPr lang="en-US" altLang="zh-CN" sz="2000" b="1" dirty="0" smtClean="0">
                <a:latin typeface="+mj-lt"/>
              </a:rPr>
              <a:t> en </a:t>
            </a:r>
            <a:r>
              <a:rPr lang="en-US" altLang="zh-CN" sz="2000" b="1" dirty="0" err="1">
                <a:latin typeface="+mj-lt"/>
              </a:rPr>
              <a:t>América</a:t>
            </a:r>
            <a:r>
              <a:rPr lang="en-US" altLang="zh-CN" sz="2000" b="1" dirty="0">
                <a:latin typeface="+mj-lt"/>
              </a:rPr>
              <a:t> </a:t>
            </a:r>
            <a:r>
              <a:rPr lang="en-US" altLang="zh-CN" sz="2000" b="1" dirty="0" smtClean="0">
                <a:latin typeface="+mj-lt"/>
              </a:rPr>
              <a:t>Latina y OCDE</a:t>
            </a:r>
          </a:p>
          <a:p>
            <a:pPr algn="ctr" eaLnBrk="0" hangingPunct="0">
              <a:tabLst>
                <a:tab pos="539750" algn="l"/>
                <a:tab pos="755650" algn="l"/>
                <a:tab pos="971550" algn="l"/>
              </a:tabLst>
            </a:pPr>
            <a:r>
              <a:rPr lang="en-US" altLang="zh-CN" sz="1400" b="1" dirty="0" smtClean="0">
                <a:latin typeface="+mj-lt"/>
              </a:rPr>
              <a:t>(</a:t>
            </a:r>
            <a:r>
              <a:rPr lang="en-US" altLang="zh-CN" sz="1400" b="1" dirty="0" err="1">
                <a:latin typeface="+mj-lt"/>
              </a:rPr>
              <a:t>I</a:t>
            </a:r>
            <a:r>
              <a:rPr lang="en-US" altLang="zh-CN" sz="1400" b="1" dirty="0" err="1" smtClean="0">
                <a:latin typeface="+mj-lt"/>
              </a:rPr>
              <a:t>ndice</a:t>
            </a:r>
            <a:r>
              <a:rPr lang="en-US" altLang="zh-CN" sz="1400" b="1" dirty="0" smtClean="0">
                <a:latin typeface="+mj-lt"/>
              </a:rPr>
              <a:t> de </a:t>
            </a:r>
            <a:r>
              <a:rPr lang="en-US" altLang="zh-CN" sz="1400" b="1" dirty="0" err="1" smtClean="0">
                <a:latin typeface="+mj-lt"/>
              </a:rPr>
              <a:t>Gini</a:t>
            </a:r>
            <a:r>
              <a:rPr lang="en-US" altLang="zh-CN" sz="1400" b="1" dirty="0" smtClean="0">
                <a:latin typeface="+mj-lt"/>
              </a:rPr>
              <a:t> antes y </a:t>
            </a:r>
            <a:r>
              <a:rPr lang="en-US" altLang="zh-CN" sz="1400" b="1" dirty="0" err="1" smtClean="0">
                <a:latin typeface="+mj-lt"/>
              </a:rPr>
              <a:t>despues</a:t>
            </a:r>
            <a:r>
              <a:rPr lang="en-US" altLang="zh-CN" sz="1400" b="1" dirty="0" smtClean="0">
                <a:latin typeface="+mj-lt"/>
              </a:rPr>
              <a:t> de </a:t>
            </a:r>
            <a:r>
              <a:rPr lang="en-US" altLang="zh-CN" sz="1400" b="1" dirty="0" err="1" smtClean="0">
                <a:latin typeface="+mj-lt"/>
              </a:rPr>
              <a:t>impuestos</a:t>
            </a:r>
            <a:r>
              <a:rPr lang="en-US" altLang="zh-CN" sz="1400" b="1" dirty="0" smtClean="0">
                <a:latin typeface="+mj-lt"/>
              </a:rPr>
              <a:t> y de </a:t>
            </a:r>
            <a:r>
              <a:rPr lang="en-US" altLang="zh-CN" sz="1400" b="1" dirty="0" err="1" smtClean="0">
                <a:latin typeface="+mj-lt"/>
              </a:rPr>
              <a:t>gasto</a:t>
            </a:r>
            <a:r>
              <a:rPr lang="en-US" altLang="zh-CN" sz="1400" b="1" dirty="0" smtClean="0">
                <a:latin typeface="+mj-lt"/>
              </a:rPr>
              <a:t> </a:t>
            </a:r>
            <a:r>
              <a:rPr lang="en-US" altLang="zh-CN" sz="1400" b="1" dirty="0" err="1" smtClean="0">
                <a:latin typeface="+mj-lt"/>
              </a:rPr>
              <a:t>público</a:t>
            </a:r>
            <a:r>
              <a:rPr lang="en-US" altLang="zh-CN" sz="1400" b="1" dirty="0" smtClean="0">
                <a:latin typeface="+mj-lt"/>
              </a:rPr>
              <a:t>)</a:t>
            </a:r>
            <a:endParaRPr lang="en-GB" altLang="zh-CN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31780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V50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Type_x0020_of_x0020_Doc xmlns="daa48fb9-15cb-43d3-8915-ffaffbf0fe2a"/>
    <Author0 xmlns="68fb7019-708e-4690-82ce-cd5e66f5fed8"/>
    <Region xmlns="68fb7019-708e-4690-82ce-cd5e66f5fed8" xsi:nil="true"/>
    <Nature_x0020_of_x0020_doc xmlns="daa48fb9-15cb-43d3-8915-ffaffbf0fe2a" xsi:nil="true"/>
    <Country xmlns="daa48fb9-15cb-43d3-8915-ffaffbf0fe2a"/>
    <Organisation xmlns="daa48fb9-15cb-43d3-8915-ffaffbf0fe2a"/>
    <Theme xmlns="68fb7019-708e-4690-82ce-cd5e66f5fed8" xsi:nil="true"/>
    <Initiatives_x0020_GDO xmlns="68fb7019-708e-4690-82ce-cd5e66f5fed8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D6A29A9E3DB47922D5C4FFB1D8D65" ma:contentTypeVersion="22" ma:contentTypeDescription="Create a new document." ma:contentTypeScope="" ma:versionID="0b6084c384456ee58ac463e612824b2f">
  <xsd:schema xmlns:xsd="http://www.w3.org/2001/XMLSchema" xmlns:p="http://schemas.microsoft.com/office/2006/metadata/properties" xmlns:ns2="68fb7019-708e-4690-82ce-cd5e66f5fed8" xmlns:ns3="daa48fb9-15cb-43d3-8915-ffaffbf0fe2a" targetNamespace="http://schemas.microsoft.com/office/2006/metadata/properties" ma:root="true" ma:fieldsID="e8e4cfc1a3a2fc041bb27b7f90dd2bf5" ns2:_="" ns3:_="">
    <xsd:import namespace="68fb7019-708e-4690-82ce-cd5e66f5fed8"/>
    <xsd:import namespace="daa48fb9-15cb-43d3-8915-ffaffbf0fe2a"/>
    <xsd:element name="properties">
      <xsd:complexType>
        <xsd:sequence>
          <xsd:element name="documentManagement">
            <xsd:complexType>
              <xsd:all>
                <xsd:element ref="ns2:Theme" minOccurs="0"/>
                <xsd:element ref="ns3:Type_x0020_of_x0020_Doc"/>
                <xsd:element ref="ns2:Author0"/>
                <xsd:element ref="ns2:Region" minOccurs="0"/>
                <xsd:element ref="ns2:Initiatives_x0020_GDO" minOccurs="0"/>
                <xsd:element ref="ns3:Organisation" minOccurs="0"/>
                <xsd:element ref="ns3:Nature_x0020_of_x0020_doc" minOccurs="0"/>
                <xsd:element ref="ns3:Country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68fb7019-708e-4690-82ce-cd5e66f5fed8" elementFormDefault="qualified">
    <xsd:import namespace="http://schemas.microsoft.com/office/2006/documentManagement/types"/>
    <xsd:element name="Theme" ma:index="8" nillable="true" ma:displayName="Theme" ma:internalName="Theme">
      <xsd:simpleType>
        <xsd:restriction base="dms:Text">
          <xsd:maxLength value="255"/>
        </xsd:restriction>
      </xsd:simpleType>
    </xsd:element>
    <xsd:element name="Author0" ma:index="10" ma:displayName="Author" ma:internalName="Author0">
      <xsd:simpleType>
        <xsd:restriction base="dms:Text">
          <xsd:maxLength value="255"/>
        </xsd:restriction>
      </xsd:simpleType>
    </xsd:element>
    <xsd:element name="Region" ma:index="11" nillable="true" ma:displayName="Region" ma:default="" ma:format="Dropdown" ma:internalName="Region">
      <xsd:simpleType>
        <xsd:restriction base="dms:Choice">
          <xsd:enumeration value="Central America"/>
          <xsd:enumeration value="West Africa"/>
          <xsd:enumeration value="Africa"/>
          <xsd:enumeration value="East Europe"/>
        </xsd:restriction>
      </xsd:simpleType>
    </xsd:element>
    <xsd:element name="Initiatives_x0020_GDO" ma:index="12" nillable="true" ma:displayName="Initiatives GDO" ma:internalName="Initiatives_x0020_GDO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DO 2010"/>
                    <xsd:enumeration value="GDO 2011"/>
                    <xsd:enumeration value="Wikigender"/>
                    <xsd:enumeration value="MacArthur/Migration"/>
                    <xsd:enumeration value="GID-DB/SIGI"/>
                    <xsd:enumeration value="Employment"/>
                    <xsd:enumeration value="Finance"/>
                    <xsd:enumeration value="Gender Atlas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daa48fb9-15cb-43d3-8915-ffaffbf0fe2a" elementFormDefault="qualified">
    <xsd:import namespace="http://schemas.microsoft.com/office/2006/documentManagement/types"/>
    <xsd:element name="Type_x0020_of_x0020_Doc" ma:index="9" ma:displayName="Type of Doc" ma:description="category of content" ma:list="{e2acd09f-153a-4e6f-9249-113c4e22cee2}" ma:internalName="Type_x0020_of_x0020_Doc" ma:readOnly="false" ma:showField="Title" ma:web="daa48fb9-15cb-43d3-8915-ffaffbf0fe2a">
      <xsd:simpleType>
        <xsd:restriction base="dms:Lookup"/>
      </xsd:simpleType>
    </xsd:element>
    <xsd:element name="Organisation" ma:index="13" nillable="true" ma:displayName="Organisation" ma:description="Partnership, collaboration" ma:list="{e7029d23-14b0-4e3b-b016-9c6c68156b8d}" ma:internalName="Organisation" ma:showField="Title" ma:web="daa48fb9-15cb-43d3-8915-ffaffbf0fe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ature_x0020_of_x0020_doc" ma:index="14" nillable="true" ma:displayName="Nature of doc" ma:description="Look up" ma:list="{295aa04a-29b8-4d79-b4fa-d1236b918b78}" ma:internalName="Nature_x0020_of_x0020_doc" ma:showField="Title" ma:web="daa48fb9-15cb-43d3-8915-ffaffbf0fe2a">
      <xsd:simpleType>
        <xsd:restriction base="dms:Lookup"/>
      </xsd:simpleType>
    </xsd:element>
    <xsd:element name="Country" ma:index="15" nillable="true" ma:displayName="Country" ma:list="{9b1cacb0-e29f-4817-bf34-45958819ccae}" ma:internalName="Country" ma:readOnly="false" ma:showField="Title" ma:web="daa48fb9-15cb-43d3-8915-ffaffbf0fe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720E891D-42CB-4E8F-B655-F2B002DDD7AA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daa48fb9-15cb-43d3-8915-ffaffbf0fe2a"/>
    <ds:schemaRef ds:uri="68fb7019-708e-4690-82ce-cd5e66f5fed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3C86E5-29B8-47B8-8AAC-C9CAE42C17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974781-17A7-44E1-8C8F-4622F7F3B8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fb7019-708e-4690-82ce-cd5e66f5fed8"/>
    <ds:schemaRef ds:uri="daa48fb9-15cb-43d3-8915-ffaffbf0fe2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75D1F34E-E9C4-4EA4-B43B-D78F0525044F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GENERIC_PPT_MASTER_FOR_DEV</Template>
  <TotalTime>25803</TotalTime>
  <Words>1257</Words>
  <Application>Microsoft Office PowerPoint</Application>
  <PresentationFormat>A4 Paper (210x297 mm)</PresentationFormat>
  <Paragraphs>287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DEV50</vt:lpstr>
      <vt:lpstr>Conception personnalisée</vt:lpstr>
      <vt:lpstr>PowerPoint Presentation</vt:lpstr>
      <vt:lpstr>Política fiscal en economías emergentes y en desarrollo Marco conceptual</vt:lpstr>
      <vt:lpstr>Política fiscal en economías emergentes y en desarrollo Algunas experiencias de América Latina </vt:lpstr>
      <vt:lpstr>Diagnóstico y diseño: se necesitan buenos datos comparables…</vt:lpstr>
      <vt:lpstr>Diagnóstico y diseño: se necesitan buenos datos comparables…</vt:lpstr>
      <vt:lpstr>Diagnóstico y diseño: se necesitan buenos datos comparables…</vt:lpstr>
      <vt:lpstr>Diagnóstico y diseño: se necesitan buenos datos comparables…</vt:lpstr>
      <vt:lpstr>Diagnóstico y diseño: … acompañados de un buen análisis</vt:lpstr>
      <vt:lpstr>Diagnóstico y diseño: … acompañados de un buen análisis</vt:lpstr>
      <vt:lpstr>Diagnóstico y diseño: … acompañados de un buen análisis</vt:lpstr>
      <vt:lpstr>Diagnóstico y diseño: … acompañados de un buen análisis</vt:lpstr>
      <vt:lpstr>Política fiscal en economías emergentes y en desarrollo: Algunas experiencias de América Latina</vt:lpstr>
      <vt:lpstr>Aprobación: El apoyo ciudadano es bajo</vt:lpstr>
      <vt:lpstr>Aprobación: Ganando apoyo ciudadano en la clase media</vt:lpstr>
      <vt:lpstr>Aprobación: Ganando apoyo ciudadano en la clase media</vt:lpstr>
      <vt:lpstr>Política fiscal en economías emergentes y en desarrollo Algunas experiencias de América Latina </vt:lpstr>
      <vt:lpstr>Implementación: Las reformas exigen…</vt:lpstr>
      <vt:lpstr>Implementación: El rol de los marcos fiscales</vt:lpstr>
      <vt:lpstr>Implementación: El rol de los marcos fiscales</vt:lpstr>
      <vt:lpstr>Implementación: El rol de los marcos fiscales</vt:lpstr>
      <vt:lpstr>Implementación: El rol de los marcos fiscales</vt:lpstr>
      <vt:lpstr>Política fiscal en economías emergentes y en desarrollo: Algunas experiencias de América Latina</vt:lpstr>
      <vt:lpstr>Gracias!       www.oecd.org/dev</vt:lpstr>
      <vt:lpstr>Diagnóstico y diseño: … acompañad de un buen análisis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PEREA Jose Ramon, DEV/GD/AMER</dc:creator>
  <cp:lastModifiedBy>MELGUIZO Angel</cp:lastModifiedBy>
  <cp:revision>2123</cp:revision>
  <cp:lastPrinted>2014-02-14T13:24:27Z</cp:lastPrinted>
  <dcterms:created xsi:type="dcterms:W3CDTF">2010-04-15T07:06:26Z</dcterms:created>
  <dcterms:modified xsi:type="dcterms:W3CDTF">2014-09-30T07:32:34Z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0x0101007B92F0C08B1ACE48926F836FCDE76424</vt:lpwstr>
  </property>
  <property fmtid="{D5CDD505-2E9C-101B-9397-08002B2CF9AE}" pid="3" name="Chapter">
    <vt:lpwstr>8</vt:lpwstr>
  </property>
  <property fmtid="{D5CDD505-2E9C-101B-9397-08002B2CF9AE}" pid="4" name="ContentType">
    <vt:lpwstr>Document</vt:lpwstr>
  </property>
  <property fmtid="{D5CDD505-2E9C-101B-9397-08002B2CF9AE}" pid="5" name="EmailTo">
    <vt:lpwstr/>
  </property>
  <property fmtid="{D5CDD505-2E9C-101B-9397-08002B2CF9AE}" pid="6" name="EmailSender">
    <vt:lpwstr/>
  </property>
  <property fmtid="{D5CDD505-2E9C-101B-9397-08002B2CF9AE}" pid="7" name="EmailFrom">
    <vt:lpwstr/>
  </property>
  <property fmtid="{D5CDD505-2E9C-101B-9397-08002B2CF9AE}" pid="8" name="EmailSubject">
    <vt:lpwstr/>
  </property>
  <property fmtid="{D5CDD505-2E9C-101B-9397-08002B2CF9AE}" pid="9" name="EmailCc">
    <vt:lpwstr/>
  </property>
  <property fmtid="{D5CDD505-2E9C-101B-9397-08002B2CF9AE}" pid="10" name="Title of presentation">
    <vt:lpwstr>Is Informal Normal?</vt:lpwstr>
  </property>
  <property fmtid="{D5CDD505-2E9C-101B-9397-08002B2CF9AE}" pid="11" name="Subject">
    <vt:lpwstr/>
  </property>
  <property fmtid="{D5CDD505-2E9C-101B-9397-08002B2CF9AE}" pid="12" name="Keywords">
    <vt:lpwstr/>
  </property>
  <property fmtid="{D5CDD505-2E9C-101B-9397-08002B2CF9AE}" pid="13" name="_Author">
    <vt:lpwstr>JJ &amp; JRL</vt:lpwstr>
  </property>
  <property fmtid="{D5CDD505-2E9C-101B-9397-08002B2CF9AE}" pid="14" name="_Category">
    <vt:lpwstr/>
  </property>
  <property fmtid="{D5CDD505-2E9C-101B-9397-08002B2CF9AE}" pid="15" name="Slides">
    <vt:lpwstr>41</vt:lpwstr>
  </property>
  <property fmtid="{D5CDD505-2E9C-101B-9397-08002B2CF9AE}" pid="16" name="Categories">
    <vt:lpwstr/>
  </property>
  <property fmtid="{D5CDD505-2E9C-101B-9397-08002B2CF9AE}" pid="17" name="Approval Level">
    <vt:lpwstr/>
  </property>
  <property fmtid="{D5CDD505-2E9C-101B-9397-08002B2CF9AE}" pid="18" name="_Comments">
    <vt:lpwstr/>
  </property>
  <property fmtid="{D5CDD505-2E9C-101B-9397-08002B2CF9AE}" pid="19" name="Assigned To">
    <vt:lpwstr/>
  </property>
  <property fmtid="{D5CDD505-2E9C-101B-9397-08002B2CF9AE}" pid="20" name="Order">
    <vt:lpwstr>2500.00000000000</vt:lpwstr>
  </property>
  <property fmtid="{D5CDD505-2E9C-101B-9397-08002B2CF9AE}" pid="21" name="Presenter">
    <vt:lpwstr>Internal</vt:lpwstr>
  </property>
  <property fmtid="{D5CDD505-2E9C-101B-9397-08002B2CF9AE}" pid="22" name="Initiatives">
    <vt:lpwstr>48;#Informal is normal</vt:lpwstr>
  </property>
  <property fmtid="{D5CDD505-2E9C-101B-9397-08002B2CF9AE}" pid="23" name="Units of Work">
    <vt:lpwstr>24</vt:lpwstr>
  </property>
  <property fmtid="{D5CDD505-2E9C-101B-9397-08002B2CF9AE}" pid="24" name="Themes">
    <vt:lpwstr>14</vt:lpwstr>
  </property>
  <property fmtid="{D5CDD505-2E9C-101B-9397-08002B2CF9AE}" pid="25" name="Specify if">
    <vt:lpwstr>Other</vt:lpwstr>
  </property>
  <property fmtid="{D5CDD505-2E9C-101B-9397-08002B2CF9AE}" pid="26" name="date of presentation">
    <vt:lpwstr>2009-07-01T00:00:00Z</vt:lpwstr>
  </property>
  <property fmtid="{D5CDD505-2E9C-101B-9397-08002B2CF9AE}" pid="27" name="Name of meeting">
    <vt:lpwstr/>
  </property>
  <property fmtid="{D5CDD505-2E9C-101B-9397-08002B2CF9AE}" pid="28" name="Event type">
    <vt:lpwstr>Internal</vt:lpwstr>
  </property>
</Properties>
</file>