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L:\DEA%20PRACTICA\RESULTADOS%20DEA_SANIDAD_ECU_2014.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C"/>
  <c:chart>
    <c:title>
      <c:tx>
        <c:rich>
          <a:bodyPr/>
          <a:lstStyle/>
          <a:p>
            <a:pPr>
              <a:defRPr/>
            </a:pPr>
            <a:r>
              <a:rPr lang="es-EC" dirty="0"/>
              <a:t>EFICIENCIA HOSPITALES PÚBLICOS</a:t>
            </a:r>
            <a:r>
              <a:rPr lang="es-EC" baseline="0" dirty="0"/>
              <a:t> ECUADOR</a:t>
            </a:r>
            <a:endParaRPr lang="es-EC" dirty="0"/>
          </a:p>
        </c:rich>
      </c:tx>
      <c:layout/>
    </c:title>
    <c:plotArea>
      <c:layout/>
      <c:barChart>
        <c:barDir val="col"/>
        <c:grouping val="clustered"/>
        <c:ser>
          <c:idx val="0"/>
          <c:order val="0"/>
          <c:dLbls>
            <c:txPr>
              <a:bodyPr/>
              <a:lstStyle/>
              <a:p>
                <a:pPr>
                  <a:defRPr sz="1100" b="1"/>
                </a:pPr>
                <a:endParaRPr lang="es-EC"/>
              </a:p>
            </c:txPr>
            <c:showVal val="1"/>
          </c:dLbls>
          <c:cat>
            <c:strRef>
              <c:f>RESULTADOS!$C$31:$C$40</c:f>
              <c:strCache>
                <c:ptCount val="10"/>
                <c:pt idx="0">
                  <c:v>0% a 20%</c:v>
                </c:pt>
                <c:pt idx="1">
                  <c:v>10% a 20%</c:v>
                </c:pt>
                <c:pt idx="2">
                  <c:v>20% a 30%</c:v>
                </c:pt>
                <c:pt idx="3">
                  <c:v>30% a 40%</c:v>
                </c:pt>
                <c:pt idx="4">
                  <c:v>40% a 50%</c:v>
                </c:pt>
                <c:pt idx="5">
                  <c:v>50% a 60%</c:v>
                </c:pt>
                <c:pt idx="6">
                  <c:v>60% a 70%</c:v>
                </c:pt>
                <c:pt idx="7">
                  <c:v>70% a 80%</c:v>
                </c:pt>
                <c:pt idx="8">
                  <c:v>80% a 90%</c:v>
                </c:pt>
                <c:pt idx="9">
                  <c:v>90% a 100%</c:v>
                </c:pt>
              </c:strCache>
            </c:strRef>
          </c:cat>
          <c:val>
            <c:numRef>
              <c:f>RESULTADOS!$D$31:$D$40</c:f>
              <c:numCache>
                <c:formatCode>General</c:formatCode>
                <c:ptCount val="10"/>
                <c:pt idx="0">
                  <c:v>0</c:v>
                </c:pt>
                <c:pt idx="1">
                  <c:v>0</c:v>
                </c:pt>
                <c:pt idx="2">
                  <c:v>2</c:v>
                </c:pt>
                <c:pt idx="3">
                  <c:v>0</c:v>
                </c:pt>
                <c:pt idx="4">
                  <c:v>0</c:v>
                </c:pt>
                <c:pt idx="5">
                  <c:v>3</c:v>
                </c:pt>
                <c:pt idx="6">
                  <c:v>3</c:v>
                </c:pt>
                <c:pt idx="7">
                  <c:v>5</c:v>
                </c:pt>
                <c:pt idx="8">
                  <c:v>2</c:v>
                </c:pt>
                <c:pt idx="9">
                  <c:v>12</c:v>
                </c:pt>
              </c:numCache>
            </c:numRef>
          </c:val>
        </c:ser>
        <c:axId val="66342272"/>
        <c:axId val="66770816"/>
      </c:barChart>
      <c:catAx>
        <c:axId val="66342272"/>
        <c:scaling>
          <c:orientation val="minMax"/>
        </c:scaling>
        <c:axPos val="b"/>
        <c:majorTickMark val="none"/>
        <c:tickLblPos val="nextTo"/>
        <c:crossAx val="66770816"/>
        <c:crosses val="autoZero"/>
        <c:auto val="1"/>
        <c:lblAlgn val="ctr"/>
        <c:lblOffset val="100"/>
      </c:catAx>
      <c:valAx>
        <c:axId val="66770816"/>
        <c:scaling>
          <c:orientation val="minMax"/>
        </c:scaling>
        <c:axPos val="l"/>
        <c:majorGridlines/>
        <c:numFmt formatCode="General" sourceLinked="1"/>
        <c:majorTickMark val="none"/>
        <c:tickLblPos val="nextTo"/>
        <c:crossAx val="66342272"/>
        <c:crosses val="autoZero"/>
        <c:crossBetween val="between"/>
      </c:valAx>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A04D16-6158-4D56-A600-3C3F4EB070CE}" type="doc">
      <dgm:prSet loTypeId="urn:microsoft.com/office/officeart/2005/8/layout/pyramid1" loCatId="pyramid" qsTypeId="urn:microsoft.com/office/officeart/2005/8/quickstyle/simple3" qsCatId="simple" csTypeId="urn:microsoft.com/office/officeart/2005/8/colors/accent1_2" csCatId="accent1" phldr="1"/>
      <dgm:spPr/>
    </dgm:pt>
    <dgm:pt modelId="{31467D7F-67F9-4A33-BCCA-1B24176008DA}">
      <dgm:prSet phldrT="[Texto]" custT="1"/>
      <dgm:spPr/>
      <dgm:t>
        <a:bodyPr/>
        <a:lstStyle/>
        <a:p>
          <a:r>
            <a:rPr lang="es-EC" sz="2400" dirty="0" smtClean="0"/>
            <a:t>Tercer Nivel</a:t>
          </a:r>
          <a:endParaRPr lang="es-EC" sz="2400" dirty="0"/>
        </a:p>
      </dgm:t>
    </dgm:pt>
    <dgm:pt modelId="{5FF3CFAA-43B5-46B0-9C0D-D21BEB681B6E}" type="parTrans" cxnId="{34617ECD-FF3A-4E55-9ACF-DBFB145FB5BD}">
      <dgm:prSet/>
      <dgm:spPr/>
      <dgm:t>
        <a:bodyPr/>
        <a:lstStyle/>
        <a:p>
          <a:endParaRPr lang="es-EC" sz="2400"/>
        </a:p>
      </dgm:t>
    </dgm:pt>
    <dgm:pt modelId="{C9E50EE5-0A5A-4043-A317-FD2F49CD1DC9}" type="sibTrans" cxnId="{34617ECD-FF3A-4E55-9ACF-DBFB145FB5BD}">
      <dgm:prSet/>
      <dgm:spPr/>
      <dgm:t>
        <a:bodyPr/>
        <a:lstStyle/>
        <a:p>
          <a:endParaRPr lang="es-EC" sz="2400"/>
        </a:p>
      </dgm:t>
    </dgm:pt>
    <dgm:pt modelId="{FBE57906-CD09-4E34-BBEF-559E9435CC82}">
      <dgm:prSet phldrT="[Texto]" custT="1"/>
      <dgm:spPr/>
      <dgm:t>
        <a:bodyPr/>
        <a:lstStyle/>
        <a:p>
          <a:r>
            <a:rPr lang="es-EC" sz="2400" dirty="0" smtClean="0"/>
            <a:t>Segundo Nivel</a:t>
          </a:r>
          <a:endParaRPr lang="es-EC" sz="2400" dirty="0"/>
        </a:p>
      </dgm:t>
    </dgm:pt>
    <dgm:pt modelId="{7D01121E-0A58-4C34-B1D0-F368ECF156D6}" type="parTrans" cxnId="{B7469D7D-3C7C-4005-A586-238226680E47}">
      <dgm:prSet/>
      <dgm:spPr/>
      <dgm:t>
        <a:bodyPr/>
        <a:lstStyle/>
        <a:p>
          <a:endParaRPr lang="es-EC" sz="2400"/>
        </a:p>
      </dgm:t>
    </dgm:pt>
    <dgm:pt modelId="{24D2B005-5623-4D59-950C-BE3640B37E61}" type="sibTrans" cxnId="{B7469D7D-3C7C-4005-A586-238226680E47}">
      <dgm:prSet/>
      <dgm:spPr/>
      <dgm:t>
        <a:bodyPr/>
        <a:lstStyle/>
        <a:p>
          <a:endParaRPr lang="es-EC" sz="2400"/>
        </a:p>
      </dgm:t>
    </dgm:pt>
    <dgm:pt modelId="{C557C2F7-B761-4221-AA33-4376C75EBC07}">
      <dgm:prSet phldrT="[Texto]" custT="1"/>
      <dgm:spPr/>
      <dgm:t>
        <a:bodyPr/>
        <a:lstStyle/>
        <a:p>
          <a:r>
            <a:rPr lang="es-EC" sz="2400" dirty="0" smtClean="0"/>
            <a:t>Primer Nivel</a:t>
          </a:r>
          <a:endParaRPr lang="es-EC" sz="2400" dirty="0"/>
        </a:p>
      </dgm:t>
    </dgm:pt>
    <dgm:pt modelId="{25526444-465E-4B01-A1E8-6C6645EE5D95}" type="parTrans" cxnId="{2A6D9AE7-D716-44CA-A341-6E74B5F546F1}">
      <dgm:prSet/>
      <dgm:spPr/>
      <dgm:t>
        <a:bodyPr/>
        <a:lstStyle/>
        <a:p>
          <a:endParaRPr lang="es-EC" sz="2400"/>
        </a:p>
      </dgm:t>
    </dgm:pt>
    <dgm:pt modelId="{504EEE62-60AF-47A4-9D0E-E6A7C59F962D}" type="sibTrans" cxnId="{2A6D9AE7-D716-44CA-A341-6E74B5F546F1}">
      <dgm:prSet/>
      <dgm:spPr/>
      <dgm:t>
        <a:bodyPr/>
        <a:lstStyle/>
        <a:p>
          <a:endParaRPr lang="es-EC" sz="2400"/>
        </a:p>
      </dgm:t>
    </dgm:pt>
    <dgm:pt modelId="{916B3EE5-C0B2-407A-97D2-615F08A82F45}" type="pres">
      <dgm:prSet presAssocID="{7EA04D16-6158-4D56-A600-3C3F4EB070CE}" presName="Name0" presStyleCnt="0">
        <dgm:presLayoutVars>
          <dgm:dir/>
          <dgm:animLvl val="lvl"/>
          <dgm:resizeHandles val="exact"/>
        </dgm:presLayoutVars>
      </dgm:prSet>
      <dgm:spPr/>
    </dgm:pt>
    <dgm:pt modelId="{C5BDF7FC-7BD6-4476-9867-A37B69CEB08B}" type="pres">
      <dgm:prSet presAssocID="{31467D7F-67F9-4A33-BCCA-1B24176008DA}" presName="Name8" presStyleCnt="0"/>
      <dgm:spPr/>
    </dgm:pt>
    <dgm:pt modelId="{F6512F08-70FE-4DF6-B646-F53DE9BD6B45}" type="pres">
      <dgm:prSet presAssocID="{31467D7F-67F9-4A33-BCCA-1B24176008DA}" presName="level" presStyleLbl="node1" presStyleIdx="0" presStyleCnt="3">
        <dgm:presLayoutVars>
          <dgm:chMax val="1"/>
          <dgm:bulletEnabled val="1"/>
        </dgm:presLayoutVars>
      </dgm:prSet>
      <dgm:spPr/>
      <dgm:t>
        <a:bodyPr/>
        <a:lstStyle/>
        <a:p>
          <a:endParaRPr lang="es-EC"/>
        </a:p>
      </dgm:t>
    </dgm:pt>
    <dgm:pt modelId="{AFFFE859-D925-46F0-A032-EBA3DDC980FE}" type="pres">
      <dgm:prSet presAssocID="{31467D7F-67F9-4A33-BCCA-1B24176008DA}" presName="levelTx" presStyleLbl="revTx" presStyleIdx="0" presStyleCnt="0">
        <dgm:presLayoutVars>
          <dgm:chMax val="1"/>
          <dgm:bulletEnabled val="1"/>
        </dgm:presLayoutVars>
      </dgm:prSet>
      <dgm:spPr/>
      <dgm:t>
        <a:bodyPr/>
        <a:lstStyle/>
        <a:p>
          <a:endParaRPr lang="es-EC"/>
        </a:p>
      </dgm:t>
    </dgm:pt>
    <dgm:pt modelId="{51747C21-A07B-4BA0-B033-898B10C6BD1E}" type="pres">
      <dgm:prSet presAssocID="{FBE57906-CD09-4E34-BBEF-559E9435CC82}" presName="Name8" presStyleCnt="0"/>
      <dgm:spPr/>
    </dgm:pt>
    <dgm:pt modelId="{C1068207-45C3-484C-B2FB-0016A3ED2CF6}" type="pres">
      <dgm:prSet presAssocID="{FBE57906-CD09-4E34-BBEF-559E9435CC82}" presName="level" presStyleLbl="node1" presStyleIdx="1" presStyleCnt="3">
        <dgm:presLayoutVars>
          <dgm:chMax val="1"/>
          <dgm:bulletEnabled val="1"/>
        </dgm:presLayoutVars>
      </dgm:prSet>
      <dgm:spPr/>
      <dgm:t>
        <a:bodyPr/>
        <a:lstStyle/>
        <a:p>
          <a:endParaRPr lang="es-EC"/>
        </a:p>
      </dgm:t>
    </dgm:pt>
    <dgm:pt modelId="{22EAF0C8-8C52-4E9C-BF25-EA5ECB107311}" type="pres">
      <dgm:prSet presAssocID="{FBE57906-CD09-4E34-BBEF-559E9435CC82}" presName="levelTx" presStyleLbl="revTx" presStyleIdx="0" presStyleCnt="0">
        <dgm:presLayoutVars>
          <dgm:chMax val="1"/>
          <dgm:bulletEnabled val="1"/>
        </dgm:presLayoutVars>
      </dgm:prSet>
      <dgm:spPr/>
      <dgm:t>
        <a:bodyPr/>
        <a:lstStyle/>
        <a:p>
          <a:endParaRPr lang="es-EC"/>
        </a:p>
      </dgm:t>
    </dgm:pt>
    <dgm:pt modelId="{962F4519-2D9E-4027-962C-EE7A655603EA}" type="pres">
      <dgm:prSet presAssocID="{C557C2F7-B761-4221-AA33-4376C75EBC07}" presName="Name8" presStyleCnt="0"/>
      <dgm:spPr/>
    </dgm:pt>
    <dgm:pt modelId="{BF2DDF13-D419-488D-A5DB-2BCB90069BB2}" type="pres">
      <dgm:prSet presAssocID="{C557C2F7-B761-4221-AA33-4376C75EBC07}" presName="level" presStyleLbl="node1" presStyleIdx="2" presStyleCnt="3">
        <dgm:presLayoutVars>
          <dgm:chMax val="1"/>
          <dgm:bulletEnabled val="1"/>
        </dgm:presLayoutVars>
      </dgm:prSet>
      <dgm:spPr/>
      <dgm:t>
        <a:bodyPr/>
        <a:lstStyle/>
        <a:p>
          <a:endParaRPr lang="es-EC"/>
        </a:p>
      </dgm:t>
    </dgm:pt>
    <dgm:pt modelId="{6836DB40-CF7E-4A95-BA93-B4BF18BEE8E6}" type="pres">
      <dgm:prSet presAssocID="{C557C2F7-B761-4221-AA33-4376C75EBC07}" presName="levelTx" presStyleLbl="revTx" presStyleIdx="0" presStyleCnt="0">
        <dgm:presLayoutVars>
          <dgm:chMax val="1"/>
          <dgm:bulletEnabled val="1"/>
        </dgm:presLayoutVars>
      </dgm:prSet>
      <dgm:spPr/>
      <dgm:t>
        <a:bodyPr/>
        <a:lstStyle/>
        <a:p>
          <a:endParaRPr lang="es-EC"/>
        </a:p>
      </dgm:t>
    </dgm:pt>
  </dgm:ptLst>
  <dgm:cxnLst>
    <dgm:cxn modelId="{2A6D9AE7-D716-44CA-A341-6E74B5F546F1}" srcId="{7EA04D16-6158-4D56-A600-3C3F4EB070CE}" destId="{C557C2F7-B761-4221-AA33-4376C75EBC07}" srcOrd="2" destOrd="0" parTransId="{25526444-465E-4B01-A1E8-6C6645EE5D95}" sibTransId="{504EEE62-60AF-47A4-9D0E-E6A7C59F962D}"/>
    <dgm:cxn modelId="{0CD36F44-CDCD-4696-8DF4-D9F3D53C786D}" type="presOf" srcId="{C557C2F7-B761-4221-AA33-4376C75EBC07}" destId="{6836DB40-CF7E-4A95-BA93-B4BF18BEE8E6}" srcOrd="1" destOrd="0" presId="urn:microsoft.com/office/officeart/2005/8/layout/pyramid1"/>
    <dgm:cxn modelId="{4E366870-0EBB-4788-AA38-638667387078}" type="presOf" srcId="{31467D7F-67F9-4A33-BCCA-1B24176008DA}" destId="{F6512F08-70FE-4DF6-B646-F53DE9BD6B45}" srcOrd="0" destOrd="0" presId="urn:microsoft.com/office/officeart/2005/8/layout/pyramid1"/>
    <dgm:cxn modelId="{B7469D7D-3C7C-4005-A586-238226680E47}" srcId="{7EA04D16-6158-4D56-A600-3C3F4EB070CE}" destId="{FBE57906-CD09-4E34-BBEF-559E9435CC82}" srcOrd="1" destOrd="0" parTransId="{7D01121E-0A58-4C34-B1D0-F368ECF156D6}" sibTransId="{24D2B005-5623-4D59-950C-BE3640B37E61}"/>
    <dgm:cxn modelId="{44774163-A5CA-45E6-B677-5296EEE609E2}" type="presOf" srcId="{FBE57906-CD09-4E34-BBEF-559E9435CC82}" destId="{22EAF0C8-8C52-4E9C-BF25-EA5ECB107311}" srcOrd="1" destOrd="0" presId="urn:microsoft.com/office/officeart/2005/8/layout/pyramid1"/>
    <dgm:cxn modelId="{79F70686-B19D-4EDD-9A9E-B8E94245B4BC}" type="presOf" srcId="{31467D7F-67F9-4A33-BCCA-1B24176008DA}" destId="{AFFFE859-D925-46F0-A032-EBA3DDC980FE}" srcOrd="1" destOrd="0" presId="urn:microsoft.com/office/officeart/2005/8/layout/pyramid1"/>
    <dgm:cxn modelId="{06A36D62-62FF-4B06-9DF5-9FEEFAC16DD6}" type="presOf" srcId="{C557C2F7-B761-4221-AA33-4376C75EBC07}" destId="{BF2DDF13-D419-488D-A5DB-2BCB90069BB2}" srcOrd="0" destOrd="0" presId="urn:microsoft.com/office/officeart/2005/8/layout/pyramid1"/>
    <dgm:cxn modelId="{34617ECD-FF3A-4E55-9ACF-DBFB145FB5BD}" srcId="{7EA04D16-6158-4D56-A600-3C3F4EB070CE}" destId="{31467D7F-67F9-4A33-BCCA-1B24176008DA}" srcOrd="0" destOrd="0" parTransId="{5FF3CFAA-43B5-46B0-9C0D-D21BEB681B6E}" sibTransId="{C9E50EE5-0A5A-4043-A317-FD2F49CD1DC9}"/>
    <dgm:cxn modelId="{3C2C91E6-F7D3-444C-875D-B90234CF0267}" type="presOf" srcId="{7EA04D16-6158-4D56-A600-3C3F4EB070CE}" destId="{916B3EE5-C0B2-407A-97D2-615F08A82F45}" srcOrd="0" destOrd="0" presId="urn:microsoft.com/office/officeart/2005/8/layout/pyramid1"/>
    <dgm:cxn modelId="{5795AF93-3A02-4629-9E4D-067C3EA3BB52}" type="presOf" srcId="{FBE57906-CD09-4E34-BBEF-559E9435CC82}" destId="{C1068207-45C3-484C-B2FB-0016A3ED2CF6}" srcOrd="0" destOrd="0" presId="urn:microsoft.com/office/officeart/2005/8/layout/pyramid1"/>
    <dgm:cxn modelId="{32E5EAAB-FCEE-4B03-AF56-6376449DC629}" type="presParOf" srcId="{916B3EE5-C0B2-407A-97D2-615F08A82F45}" destId="{C5BDF7FC-7BD6-4476-9867-A37B69CEB08B}" srcOrd="0" destOrd="0" presId="urn:microsoft.com/office/officeart/2005/8/layout/pyramid1"/>
    <dgm:cxn modelId="{2A7BE5B5-2DEC-4614-852F-598C852D0C28}" type="presParOf" srcId="{C5BDF7FC-7BD6-4476-9867-A37B69CEB08B}" destId="{F6512F08-70FE-4DF6-B646-F53DE9BD6B45}" srcOrd="0" destOrd="0" presId="urn:microsoft.com/office/officeart/2005/8/layout/pyramid1"/>
    <dgm:cxn modelId="{E6AE4840-2344-4E37-ABB0-E83D4DBCF701}" type="presParOf" srcId="{C5BDF7FC-7BD6-4476-9867-A37B69CEB08B}" destId="{AFFFE859-D925-46F0-A032-EBA3DDC980FE}" srcOrd="1" destOrd="0" presId="urn:microsoft.com/office/officeart/2005/8/layout/pyramid1"/>
    <dgm:cxn modelId="{DE8276BC-672A-43D4-A60D-2E6083A72840}" type="presParOf" srcId="{916B3EE5-C0B2-407A-97D2-615F08A82F45}" destId="{51747C21-A07B-4BA0-B033-898B10C6BD1E}" srcOrd="1" destOrd="0" presId="urn:microsoft.com/office/officeart/2005/8/layout/pyramid1"/>
    <dgm:cxn modelId="{92F5F687-2861-424D-B0F8-DCB212A74B36}" type="presParOf" srcId="{51747C21-A07B-4BA0-B033-898B10C6BD1E}" destId="{C1068207-45C3-484C-B2FB-0016A3ED2CF6}" srcOrd="0" destOrd="0" presId="urn:microsoft.com/office/officeart/2005/8/layout/pyramid1"/>
    <dgm:cxn modelId="{382F0E35-1032-4332-BC52-D35224741C5C}" type="presParOf" srcId="{51747C21-A07B-4BA0-B033-898B10C6BD1E}" destId="{22EAF0C8-8C52-4E9C-BF25-EA5ECB107311}" srcOrd="1" destOrd="0" presId="urn:microsoft.com/office/officeart/2005/8/layout/pyramid1"/>
    <dgm:cxn modelId="{73A33317-3CDE-4178-9510-60756733E548}" type="presParOf" srcId="{916B3EE5-C0B2-407A-97D2-615F08A82F45}" destId="{962F4519-2D9E-4027-962C-EE7A655603EA}" srcOrd="2" destOrd="0" presId="urn:microsoft.com/office/officeart/2005/8/layout/pyramid1"/>
    <dgm:cxn modelId="{9C35EC7A-DAB0-4856-95AB-E80B1F8465E2}" type="presParOf" srcId="{962F4519-2D9E-4027-962C-EE7A655603EA}" destId="{BF2DDF13-D419-488D-A5DB-2BCB90069BB2}" srcOrd="0" destOrd="0" presId="urn:microsoft.com/office/officeart/2005/8/layout/pyramid1"/>
    <dgm:cxn modelId="{6EBE6BE3-C9DF-402D-954D-CDC8EBE99DA8}" type="presParOf" srcId="{962F4519-2D9E-4027-962C-EE7A655603EA}" destId="{6836DB40-CF7E-4A95-BA93-B4BF18BEE8E6}" srcOrd="1" destOrd="0" presId="urn:microsoft.com/office/officeart/2005/8/layout/pyramid1"/>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FCB868-F275-4961-B494-E3DBEBABA408}" type="doc">
      <dgm:prSet loTypeId="urn:microsoft.com/office/officeart/2005/8/layout/venn1" loCatId="relationship" qsTypeId="urn:microsoft.com/office/officeart/2005/8/quickstyle/simple1" qsCatId="simple" csTypeId="urn:microsoft.com/office/officeart/2005/8/colors/colorful2" csCatId="colorful" phldr="1"/>
      <dgm:spPr/>
    </dgm:pt>
    <dgm:pt modelId="{38142617-BD2C-407A-8ADE-336EBEB7CAFD}">
      <dgm:prSet phldrT="[Texto]"/>
      <dgm:spPr/>
      <dgm:t>
        <a:bodyPr/>
        <a:lstStyle/>
        <a:p>
          <a:r>
            <a:rPr lang="es-EC" dirty="0" smtClean="0"/>
            <a:t>Constitución de la República del Ecuador</a:t>
          </a:r>
          <a:endParaRPr lang="es-EC" dirty="0"/>
        </a:p>
      </dgm:t>
    </dgm:pt>
    <dgm:pt modelId="{A364A2ED-C2AF-475D-89F1-EA2FE263D37B}" type="parTrans" cxnId="{4EC5F791-0443-48A5-98BE-D5F5053C0F77}">
      <dgm:prSet/>
      <dgm:spPr/>
      <dgm:t>
        <a:bodyPr/>
        <a:lstStyle/>
        <a:p>
          <a:endParaRPr lang="es-EC"/>
        </a:p>
      </dgm:t>
    </dgm:pt>
    <dgm:pt modelId="{FF9EFBB2-06EE-44D8-AE6D-03986FD897A2}" type="sibTrans" cxnId="{4EC5F791-0443-48A5-98BE-D5F5053C0F77}">
      <dgm:prSet/>
      <dgm:spPr/>
      <dgm:t>
        <a:bodyPr/>
        <a:lstStyle/>
        <a:p>
          <a:endParaRPr lang="es-EC"/>
        </a:p>
      </dgm:t>
    </dgm:pt>
    <dgm:pt modelId="{9F42FCB0-A4D2-4630-89F3-E5267BAC9D23}">
      <dgm:prSet phldrT="[Texto]"/>
      <dgm:spPr/>
      <dgm:t>
        <a:bodyPr/>
        <a:lstStyle/>
        <a:p>
          <a:r>
            <a:rPr lang="es-EC" dirty="0" smtClean="0"/>
            <a:t>Objetivos de Desarrollo del Milenio</a:t>
          </a:r>
          <a:endParaRPr lang="es-EC" dirty="0"/>
        </a:p>
      </dgm:t>
    </dgm:pt>
    <dgm:pt modelId="{B7BD98E9-C23B-4BEB-B5F7-D22E9CCC2C07}" type="parTrans" cxnId="{34D9711F-795E-48E5-AE99-F05D597115EE}">
      <dgm:prSet/>
      <dgm:spPr/>
      <dgm:t>
        <a:bodyPr/>
        <a:lstStyle/>
        <a:p>
          <a:endParaRPr lang="es-EC"/>
        </a:p>
      </dgm:t>
    </dgm:pt>
    <dgm:pt modelId="{C325C4EE-B0DC-4004-93B4-421DE6829084}" type="sibTrans" cxnId="{34D9711F-795E-48E5-AE99-F05D597115EE}">
      <dgm:prSet/>
      <dgm:spPr/>
      <dgm:t>
        <a:bodyPr/>
        <a:lstStyle/>
        <a:p>
          <a:endParaRPr lang="es-EC"/>
        </a:p>
      </dgm:t>
    </dgm:pt>
    <dgm:pt modelId="{77F8C5C5-3533-43AA-8684-EE0025CDC8C2}">
      <dgm:prSet phldrT="[Texto]"/>
      <dgm:spPr/>
      <dgm:t>
        <a:bodyPr/>
        <a:lstStyle/>
        <a:p>
          <a:r>
            <a:rPr lang="es-EC" dirty="0" smtClean="0"/>
            <a:t>Plan Nacional para el Buen Vivir</a:t>
          </a:r>
          <a:endParaRPr lang="es-EC" dirty="0"/>
        </a:p>
      </dgm:t>
    </dgm:pt>
    <dgm:pt modelId="{0F67021E-5C30-4C63-88A9-4F7E6180BC58}" type="parTrans" cxnId="{D4BDC77D-DE23-4C23-8895-EE4C8461E111}">
      <dgm:prSet/>
      <dgm:spPr/>
      <dgm:t>
        <a:bodyPr/>
        <a:lstStyle/>
        <a:p>
          <a:endParaRPr lang="es-EC"/>
        </a:p>
      </dgm:t>
    </dgm:pt>
    <dgm:pt modelId="{970813FC-9A1A-45E8-9440-35A72DC10C7E}" type="sibTrans" cxnId="{D4BDC77D-DE23-4C23-8895-EE4C8461E111}">
      <dgm:prSet/>
      <dgm:spPr/>
      <dgm:t>
        <a:bodyPr/>
        <a:lstStyle/>
        <a:p>
          <a:endParaRPr lang="es-EC"/>
        </a:p>
      </dgm:t>
    </dgm:pt>
    <dgm:pt modelId="{DD1B461B-B760-4838-A1FF-70047B3A4820}" type="pres">
      <dgm:prSet presAssocID="{9FFCB868-F275-4961-B494-E3DBEBABA408}" presName="compositeShape" presStyleCnt="0">
        <dgm:presLayoutVars>
          <dgm:chMax val="7"/>
          <dgm:dir/>
          <dgm:resizeHandles val="exact"/>
        </dgm:presLayoutVars>
      </dgm:prSet>
      <dgm:spPr/>
    </dgm:pt>
    <dgm:pt modelId="{E2B659B0-A268-4CD0-86C7-934972F0EC2B}" type="pres">
      <dgm:prSet presAssocID="{38142617-BD2C-407A-8ADE-336EBEB7CAFD}" presName="circ1" presStyleLbl="vennNode1" presStyleIdx="0" presStyleCnt="3"/>
      <dgm:spPr/>
      <dgm:t>
        <a:bodyPr/>
        <a:lstStyle/>
        <a:p>
          <a:endParaRPr lang="es-EC"/>
        </a:p>
      </dgm:t>
    </dgm:pt>
    <dgm:pt modelId="{805DE94A-1BF8-4A70-A076-8D1D97268E36}" type="pres">
      <dgm:prSet presAssocID="{38142617-BD2C-407A-8ADE-336EBEB7CAFD}" presName="circ1Tx" presStyleLbl="revTx" presStyleIdx="0" presStyleCnt="0">
        <dgm:presLayoutVars>
          <dgm:chMax val="0"/>
          <dgm:chPref val="0"/>
          <dgm:bulletEnabled val="1"/>
        </dgm:presLayoutVars>
      </dgm:prSet>
      <dgm:spPr/>
      <dgm:t>
        <a:bodyPr/>
        <a:lstStyle/>
        <a:p>
          <a:endParaRPr lang="es-EC"/>
        </a:p>
      </dgm:t>
    </dgm:pt>
    <dgm:pt modelId="{8D6EFDE2-8D40-4EA8-9FA5-52F4F5485818}" type="pres">
      <dgm:prSet presAssocID="{9F42FCB0-A4D2-4630-89F3-E5267BAC9D23}" presName="circ2" presStyleLbl="vennNode1" presStyleIdx="1" presStyleCnt="3"/>
      <dgm:spPr/>
      <dgm:t>
        <a:bodyPr/>
        <a:lstStyle/>
        <a:p>
          <a:endParaRPr lang="es-EC"/>
        </a:p>
      </dgm:t>
    </dgm:pt>
    <dgm:pt modelId="{0742838A-D540-4CA7-A8BE-BD1759CB76BA}" type="pres">
      <dgm:prSet presAssocID="{9F42FCB0-A4D2-4630-89F3-E5267BAC9D23}" presName="circ2Tx" presStyleLbl="revTx" presStyleIdx="0" presStyleCnt="0">
        <dgm:presLayoutVars>
          <dgm:chMax val="0"/>
          <dgm:chPref val="0"/>
          <dgm:bulletEnabled val="1"/>
        </dgm:presLayoutVars>
      </dgm:prSet>
      <dgm:spPr/>
      <dgm:t>
        <a:bodyPr/>
        <a:lstStyle/>
        <a:p>
          <a:endParaRPr lang="es-EC"/>
        </a:p>
      </dgm:t>
    </dgm:pt>
    <dgm:pt modelId="{288DD160-9A46-46E6-A83B-CB0150F38CF7}" type="pres">
      <dgm:prSet presAssocID="{77F8C5C5-3533-43AA-8684-EE0025CDC8C2}" presName="circ3" presStyleLbl="vennNode1" presStyleIdx="2" presStyleCnt="3"/>
      <dgm:spPr/>
      <dgm:t>
        <a:bodyPr/>
        <a:lstStyle/>
        <a:p>
          <a:endParaRPr lang="es-EC"/>
        </a:p>
      </dgm:t>
    </dgm:pt>
    <dgm:pt modelId="{E75BED8D-C686-4A95-9058-2B6B7C4995C0}" type="pres">
      <dgm:prSet presAssocID="{77F8C5C5-3533-43AA-8684-EE0025CDC8C2}" presName="circ3Tx" presStyleLbl="revTx" presStyleIdx="0" presStyleCnt="0">
        <dgm:presLayoutVars>
          <dgm:chMax val="0"/>
          <dgm:chPref val="0"/>
          <dgm:bulletEnabled val="1"/>
        </dgm:presLayoutVars>
      </dgm:prSet>
      <dgm:spPr/>
      <dgm:t>
        <a:bodyPr/>
        <a:lstStyle/>
        <a:p>
          <a:endParaRPr lang="es-EC"/>
        </a:p>
      </dgm:t>
    </dgm:pt>
  </dgm:ptLst>
  <dgm:cxnLst>
    <dgm:cxn modelId="{34D9711F-795E-48E5-AE99-F05D597115EE}" srcId="{9FFCB868-F275-4961-B494-E3DBEBABA408}" destId="{9F42FCB0-A4D2-4630-89F3-E5267BAC9D23}" srcOrd="1" destOrd="0" parTransId="{B7BD98E9-C23B-4BEB-B5F7-D22E9CCC2C07}" sibTransId="{C325C4EE-B0DC-4004-93B4-421DE6829084}"/>
    <dgm:cxn modelId="{3D79C0D3-E367-4ADC-9082-A9AB1D2170D3}" type="presOf" srcId="{9F42FCB0-A4D2-4630-89F3-E5267BAC9D23}" destId="{0742838A-D540-4CA7-A8BE-BD1759CB76BA}" srcOrd="1" destOrd="0" presId="urn:microsoft.com/office/officeart/2005/8/layout/venn1"/>
    <dgm:cxn modelId="{4EC5F791-0443-48A5-98BE-D5F5053C0F77}" srcId="{9FFCB868-F275-4961-B494-E3DBEBABA408}" destId="{38142617-BD2C-407A-8ADE-336EBEB7CAFD}" srcOrd="0" destOrd="0" parTransId="{A364A2ED-C2AF-475D-89F1-EA2FE263D37B}" sibTransId="{FF9EFBB2-06EE-44D8-AE6D-03986FD897A2}"/>
    <dgm:cxn modelId="{D4BDC77D-DE23-4C23-8895-EE4C8461E111}" srcId="{9FFCB868-F275-4961-B494-E3DBEBABA408}" destId="{77F8C5C5-3533-43AA-8684-EE0025CDC8C2}" srcOrd="2" destOrd="0" parTransId="{0F67021E-5C30-4C63-88A9-4F7E6180BC58}" sibTransId="{970813FC-9A1A-45E8-9440-35A72DC10C7E}"/>
    <dgm:cxn modelId="{536C9CA6-8F1E-4893-9D49-C60076726AF8}" type="presOf" srcId="{38142617-BD2C-407A-8ADE-336EBEB7CAFD}" destId="{E2B659B0-A268-4CD0-86C7-934972F0EC2B}" srcOrd="0" destOrd="0" presId="urn:microsoft.com/office/officeart/2005/8/layout/venn1"/>
    <dgm:cxn modelId="{8CD08956-CB17-436A-94FC-392B093DCE58}" type="presOf" srcId="{9FFCB868-F275-4961-B494-E3DBEBABA408}" destId="{DD1B461B-B760-4838-A1FF-70047B3A4820}" srcOrd="0" destOrd="0" presId="urn:microsoft.com/office/officeart/2005/8/layout/venn1"/>
    <dgm:cxn modelId="{79C68B43-51C4-4936-9DA1-06F93BB88375}" type="presOf" srcId="{9F42FCB0-A4D2-4630-89F3-E5267BAC9D23}" destId="{8D6EFDE2-8D40-4EA8-9FA5-52F4F5485818}" srcOrd="0" destOrd="0" presId="urn:microsoft.com/office/officeart/2005/8/layout/venn1"/>
    <dgm:cxn modelId="{79430F96-7677-40D5-BE67-C4CEA075E31F}" type="presOf" srcId="{77F8C5C5-3533-43AA-8684-EE0025CDC8C2}" destId="{E75BED8D-C686-4A95-9058-2B6B7C4995C0}" srcOrd="1" destOrd="0" presId="urn:microsoft.com/office/officeart/2005/8/layout/venn1"/>
    <dgm:cxn modelId="{0F21A624-9361-4268-AAD7-A9FA296D5B30}" type="presOf" srcId="{38142617-BD2C-407A-8ADE-336EBEB7CAFD}" destId="{805DE94A-1BF8-4A70-A076-8D1D97268E36}" srcOrd="1" destOrd="0" presId="urn:microsoft.com/office/officeart/2005/8/layout/venn1"/>
    <dgm:cxn modelId="{209BB126-2253-4DB8-AA58-1E728B1E8CFB}" type="presOf" srcId="{77F8C5C5-3533-43AA-8684-EE0025CDC8C2}" destId="{288DD160-9A46-46E6-A83B-CB0150F38CF7}" srcOrd="0" destOrd="0" presId="urn:microsoft.com/office/officeart/2005/8/layout/venn1"/>
    <dgm:cxn modelId="{5B906710-A538-489C-BE41-E25A419AD14B}" type="presParOf" srcId="{DD1B461B-B760-4838-A1FF-70047B3A4820}" destId="{E2B659B0-A268-4CD0-86C7-934972F0EC2B}" srcOrd="0" destOrd="0" presId="urn:microsoft.com/office/officeart/2005/8/layout/venn1"/>
    <dgm:cxn modelId="{C570C676-0642-427D-A2FA-D59899DAA73E}" type="presParOf" srcId="{DD1B461B-B760-4838-A1FF-70047B3A4820}" destId="{805DE94A-1BF8-4A70-A076-8D1D97268E36}" srcOrd="1" destOrd="0" presId="urn:microsoft.com/office/officeart/2005/8/layout/venn1"/>
    <dgm:cxn modelId="{D9EE4500-5D5B-477C-9D81-89036BEBDE45}" type="presParOf" srcId="{DD1B461B-B760-4838-A1FF-70047B3A4820}" destId="{8D6EFDE2-8D40-4EA8-9FA5-52F4F5485818}" srcOrd="2" destOrd="0" presId="urn:microsoft.com/office/officeart/2005/8/layout/venn1"/>
    <dgm:cxn modelId="{F7F0DBB8-2744-418E-A334-B6B538CC985F}" type="presParOf" srcId="{DD1B461B-B760-4838-A1FF-70047B3A4820}" destId="{0742838A-D540-4CA7-A8BE-BD1759CB76BA}" srcOrd="3" destOrd="0" presId="urn:microsoft.com/office/officeart/2005/8/layout/venn1"/>
    <dgm:cxn modelId="{D90A92F4-F424-4DE9-AA43-30059F7C57EE}" type="presParOf" srcId="{DD1B461B-B760-4838-A1FF-70047B3A4820}" destId="{288DD160-9A46-46E6-A83B-CB0150F38CF7}" srcOrd="4" destOrd="0" presId="urn:microsoft.com/office/officeart/2005/8/layout/venn1"/>
    <dgm:cxn modelId="{798B4B4B-30B8-4949-952D-A629F8E8B7DA}" type="presParOf" srcId="{DD1B461B-B760-4838-A1FF-70047B3A4820}" destId="{E75BED8D-C686-4A95-9058-2B6B7C4995C0}" srcOrd="5" destOrd="0" presId="urn:microsoft.com/office/officeart/2005/8/layout/venn1"/>
  </dgm:cxnLst>
  <dgm:bg/>
  <dgm:whole>
    <a:ln>
      <a:noFill/>
    </a:ln>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6512F08-70FE-4DF6-B646-F53DE9BD6B45}">
      <dsp:nvSpPr>
        <dsp:cNvPr id="0" name=""/>
        <dsp:cNvSpPr/>
      </dsp:nvSpPr>
      <dsp:spPr>
        <a:xfrm>
          <a:off x="1920213" y="0"/>
          <a:ext cx="1920213" cy="1565432"/>
        </a:xfrm>
        <a:prstGeom prst="trapezoid">
          <a:avLst>
            <a:gd name="adj" fmla="val 61332"/>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C" sz="2400" kern="1200" dirty="0" smtClean="0"/>
            <a:t>Tercer Nivel</a:t>
          </a:r>
          <a:endParaRPr lang="es-EC" sz="2400" kern="1200" dirty="0"/>
        </a:p>
      </dsp:txBody>
      <dsp:txXfrm>
        <a:off x="1920213" y="0"/>
        <a:ext cx="1920213" cy="1565432"/>
      </dsp:txXfrm>
    </dsp:sp>
    <dsp:sp modelId="{C1068207-45C3-484C-B2FB-0016A3ED2CF6}">
      <dsp:nvSpPr>
        <dsp:cNvPr id="0" name=""/>
        <dsp:cNvSpPr/>
      </dsp:nvSpPr>
      <dsp:spPr>
        <a:xfrm>
          <a:off x="960106" y="1565431"/>
          <a:ext cx="3840426" cy="1565432"/>
        </a:xfrm>
        <a:prstGeom prst="trapezoid">
          <a:avLst>
            <a:gd name="adj" fmla="val 61332"/>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C" sz="2400" kern="1200" dirty="0" smtClean="0"/>
            <a:t>Segundo Nivel</a:t>
          </a:r>
          <a:endParaRPr lang="es-EC" sz="2400" kern="1200" dirty="0"/>
        </a:p>
      </dsp:txBody>
      <dsp:txXfrm>
        <a:off x="1632181" y="1565431"/>
        <a:ext cx="2496277" cy="1565432"/>
      </dsp:txXfrm>
    </dsp:sp>
    <dsp:sp modelId="{BF2DDF13-D419-488D-A5DB-2BCB90069BB2}">
      <dsp:nvSpPr>
        <dsp:cNvPr id="0" name=""/>
        <dsp:cNvSpPr/>
      </dsp:nvSpPr>
      <dsp:spPr>
        <a:xfrm>
          <a:off x="0" y="3130863"/>
          <a:ext cx="5760640" cy="1565432"/>
        </a:xfrm>
        <a:prstGeom prst="trapezoid">
          <a:avLst>
            <a:gd name="adj" fmla="val 61332"/>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C" sz="2400" kern="1200" dirty="0" smtClean="0"/>
            <a:t>Primer Nivel</a:t>
          </a:r>
          <a:endParaRPr lang="es-EC" sz="2400" kern="1200" dirty="0"/>
        </a:p>
      </dsp:txBody>
      <dsp:txXfrm>
        <a:off x="1008111" y="3130863"/>
        <a:ext cx="3744416" cy="156543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B659B0-A268-4CD0-86C7-934972F0EC2B}">
      <dsp:nvSpPr>
        <dsp:cNvPr id="0" name=""/>
        <dsp:cNvSpPr/>
      </dsp:nvSpPr>
      <dsp:spPr>
        <a:xfrm>
          <a:off x="1828799" y="50799"/>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s-EC" sz="2200" kern="1200" dirty="0" smtClean="0"/>
            <a:t>Constitución de la República del Ecuador</a:t>
          </a:r>
          <a:endParaRPr lang="es-EC" sz="2200" kern="1200" dirty="0"/>
        </a:p>
      </dsp:txBody>
      <dsp:txXfrm>
        <a:off x="2153920" y="477519"/>
        <a:ext cx="1788160" cy="1097280"/>
      </dsp:txXfrm>
    </dsp:sp>
    <dsp:sp modelId="{8D6EFDE2-8D40-4EA8-9FA5-52F4F5485818}">
      <dsp:nvSpPr>
        <dsp:cNvPr id="0" name=""/>
        <dsp:cNvSpPr/>
      </dsp:nvSpPr>
      <dsp:spPr>
        <a:xfrm>
          <a:off x="2708656" y="1574800"/>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s-EC" sz="2200" kern="1200" dirty="0" smtClean="0"/>
            <a:t>Objetivos de Desarrollo del Milenio</a:t>
          </a:r>
          <a:endParaRPr lang="es-EC" sz="2200" kern="1200" dirty="0"/>
        </a:p>
      </dsp:txBody>
      <dsp:txXfrm>
        <a:off x="3454400" y="2204720"/>
        <a:ext cx="1463040" cy="1341120"/>
      </dsp:txXfrm>
    </dsp:sp>
    <dsp:sp modelId="{288DD160-9A46-46E6-A83B-CB0150F38CF7}">
      <dsp:nvSpPr>
        <dsp:cNvPr id="0" name=""/>
        <dsp:cNvSpPr/>
      </dsp:nvSpPr>
      <dsp:spPr>
        <a:xfrm>
          <a:off x="948943" y="1574800"/>
          <a:ext cx="2438400" cy="243840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s-EC" sz="2200" kern="1200" dirty="0" smtClean="0"/>
            <a:t>Plan Nacional para el Buen Vivir</a:t>
          </a:r>
          <a:endParaRPr lang="es-EC" sz="2200" kern="1200" dirty="0"/>
        </a:p>
      </dsp:txBody>
      <dsp:txXfrm>
        <a:off x="1178560" y="2204720"/>
        <a:ext cx="1463040" cy="134112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C"/>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C"/>
          </a:p>
        </p:txBody>
      </p:sp>
      <p:sp>
        <p:nvSpPr>
          <p:cNvPr id="4" name="3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C"/>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4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7" name="6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8" name="7 Marcador de pie de página"/>
          <p:cNvSpPr>
            <a:spLocks noGrp="1"/>
          </p:cNvSpPr>
          <p:nvPr>
            <p:ph type="ftr" sz="quarter" idx="11"/>
          </p:nvPr>
        </p:nvSpPr>
        <p:spPr/>
        <p:txBody>
          <a:bodyPr/>
          <a:lstStyle/>
          <a:p>
            <a:endParaRPr lang="es-EC" dirty="0"/>
          </a:p>
        </p:txBody>
      </p:sp>
      <p:sp>
        <p:nvSpPr>
          <p:cNvPr id="9" name="8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4" name="3 Marcador de pie de página"/>
          <p:cNvSpPr>
            <a:spLocks noGrp="1"/>
          </p:cNvSpPr>
          <p:nvPr>
            <p:ph type="ftr" sz="quarter" idx="11"/>
          </p:nvPr>
        </p:nvSpPr>
        <p:spPr/>
        <p:txBody>
          <a:bodyPr/>
          <a:lstStyle/>
          <a:p>
            <a:endParaRPr lang="es-EC" dirty="0"/>
          </a:p>
        </p:txBody>
      </p:sp>
      <p:sp>
        <p:nvSpPr>
          <p:cNvPr id="5" name="4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3" name="2 Marcador de pie de página"/>
          <p:cNvSpPr>
            <a:spLocks noGrp="1"/>
          </p:cNvSpPr>
          <p:nvPr>
            <p:ph type="ftr" sz="quarter" idx="11"/>
          </p:nvPr>
        </p:nvSpPr>
        <p:spPr/>
        <p:txBody>
          <a:bodyPr/>
          <a:lstStyle/>
          <a:p>
            <a:endParaRPr lang="es-EC" dirty="0"/>
          </a:p>
        </p:txBody>
      </p:sp>
      <p:sp>
        <p:nvSpPr>
          <p:cNvPr id="4" name="3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C"/>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C"/>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16EF79D-C13D-4A5A-A5CE-D1A15D6B3C35}" type="datetimeFigureOut">
              <a:rPr lang="es-EC" smtClean="0"/>
              <a:pPr/>
              <a:t>13/11/2014</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9188B670-6803-48E1-8556-B0445523E5A0}" type="slidenum">
              <a:rPr lang="es-EC" smtClean="0"/>
              <a:pPr/>
              <a:t>‹Nº›</a:t>
            </a:fld>
            <a:endParaRPr lang="es-EC"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EF79D-C13D-4A5A-A5CE-D1A15D6B3C35}" type="datetimeFigureOut">
              <a:rPr lang="es-EC" smtClean="0"/>
              <a:pPr/>
              <a:t>13/11/2014</a:t>
            </a:fld>
            <a:endParaRPr lang="es-EC"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8B670-6803-48E1-8556-B0445523E5A0}" type="slidenum">
              <a:rPr lang="es-EC" smtClean="0"/>
              <a:pPr/>
              <a:t>‹Nº›</a:t>
            </a:fld>
            <a:endParaRPr lang="es-EC"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2071678"/>
            <a:ext cx="7886728" cy="1928826"/>
          </a:xfrm>
        </p:spPr>
        <p:txBody>
          <a:bodyPr>
            <a:noAutofit/>
          </a:bodyPr>
          <a:lstStyle/>
          <a:p>
            <a:r>
              <a:rPr lang="es-EC" b="1" dirty="0" smtClean="0">
                <a:solidFill>
                  <a:schemeClr val="tx2">
                    <a:lumMod val="50000"/>
                  </a:schemeClr>
                </a:solidFill>
              </a:rPr>
              <a:t>ANÁLISIS DE LA EFICIENCIA EN LAS POLÍTICAS </a:t>
            </a:r>
            <a:r>
              <a:rPr lang="es-EC" b="1" dirty="0" smtClean="0">
                <a:solidFill>
                  <a:schemeClr val="tx2">
                    <a:lumMod val="50000"/>
                  </a:schemeClr>
                </a:solidFill>
              </a:rPr>
              <a:t>PÚBLICAS:</a:t>
            </a:r>
            <a:br>
              <a:rPr lang="es-EC" b="1" dirty="0" smtClean="0">
                <a:solidFill>
                  <a:schemeClr val="tx2">
                    <a:lumMod val="50000"/>
                  </a:schemeClr>
                </a:solidFill>
              </a:rPr>
            </a:br>
            <a:r>
              <a:rPr lang="es-EC" b="1" dirty="0" smtClean="0">
                <a:solidFill>
                  <a:schemeClr val="tx2">
                    <a:lumMod val="50000"/>
                  </a:schemeClr>
                </a:solidFill>
              </a:rPr>
              <a:t>SECTOR SALUD - ECUADOR</a:t>
            </a:r>
            <a:endParaRPr lang="es-EC" b="1" dirty="0">
              <a:solidFill>
                <a:schemeClr val="tx2">
                  <a:lumMod val="50000"/>
                </a:schemeClr>
              </a:solidFill>
            </a:endParaRPr>
          </a:p>
        </p:txBody>
      </p:sp>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4"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a:xfrm>
            <a:off x="3357554" y="785794"/>
            <a:ext cx="2257412" cy="725470"/>
          </a:xfrm>
        </p:spPr>
        <p:txBody>
          <a:bodyPr>
            <a:normAutofit fontScale="90000"/>
          </a:bodyPr>
          <a:lstStyle/>
          <a:p>
            <a:pPr algn="ctr"/>
            <a:r>
              <a:rPr lang="es-EC" b="1" dirty="0" smtClean="0">
                <a:solidFill>
                  <a:schemeClr val="tx2">
                    <a:lumMod val="50000"/>
                  </a:schemeClr>
                </a:solidFill>
              </a:rPr>
              <a:t>INPUTS </a:t>
            </a:r>
            <a:endParaRPr lang="es-EC" dirty="0">
              <a:solidFill>
                <a:schemeClr val="tx2">
                  <a:lumMod val="50000"/>
                </a:schemeClr>
              </a:solidFill>
            </a:endParaRPr>
          </a:p>
        </p:txBody>
      </p:sp>
      <p:sp>
        <p:nvSpPr>
          <p:cNvPr id="3" name="2 Marcador de contenido"/>
          <p:cNvSpPr>
            <a:spLocks noGrp="1"/>
          </p:cNvSpPr>
          <p:nvPr>
            <p:ph sz="quarter" idx="1"/>
          </p:nvPr>
        </p:nvSpPr>
        <p:spPr/>
        <p:txBody>
          <a:bodyPr>
            <a:normAutofit fontScale="70000" lnSpcReduction="20000"/>
          </a:bodyPr>
          <a:lstStyle/>
          <a:p>
            <a:pPr>
              <a:buNone/>
            </a:pPr>
            <a:r>
              <a:rPr lang="es-EC" dirty="0" smtClean="0"/>
              <a:t> </a:t>
            </a:r>
            <a:endParaRPr lang="es-EC" dirty="0"/>
          </a:p>
          <a:p>
            <a:pPr algn="just"/>
            <a:r>
              <a:rPr lang="es-EC" b="1" dirty="0"/>
              <a:t>Talento </a:t>
            </a:r>
            <a:r>
              <a:rPr lang="es-EC" b="1" dirty="0" smtClean="0"/>
              <a:t>humano:</a:t>
            </a:r>
            <a:r>
              <a:rPr lang="es-EC" dirty="0" smtClean="0"/>
              <a:t> </a:t>
            </a:r>
            <a:r>
              <a:rPr lang="es-EC" dirty="0"/>
              <a:t>incluye los grupos de gasto en personal corriente y de </a:t>
            </a:r>
            <a:r>
              <a:rPr lang="es-EC" dirty="0" smtClean="0"/>
              <a:t>inversión, se basa en los reportes del distributivo del año 2013. La fórmula utilizada fue (Remuneración mensual * 13 meses)+ % Aporte patronal IESS/ IECE + 14ava Remuneración.</a:t>
            </a:r>
          </a:p>
          <a:p>
            <a:pPr lvl="0" algn="just">
              <a:buNone/>
            </a:pPr>
            <a:endParaRPr lang="es-EC" dirty="0"/>
          </a:p>
          <a:p>
            <a:pPr lvl="0" algn="just"/>
            <a:r>
              <a:rPr lang="es-EC" b="1" dirty="0"/>
              <a:t>Insumos y </a:t>
            </a:r>
            <a:r>
              <a:rPr lang="es-EC" b="1" dirty="0" smtClean="0"/>
              <a:t>fármacos: </a:t>
            </a:r>
            <a:r>
              <a:rPr lang="es-EC" dirty="0" smtClean="0"/>
              <a:t> </a:t>
            </a:r>
            <a:r>
              <a:rPr lang="es-EC" dirty="0"/>
              <a:t>incluye los ítems instrumental médico menor, medicinas y productos farmacéuticos, materiales e insumos para laboratorio y uso médico, adquisición de accesorios e insumos químicos y orgánicos, e insumos para procedimientos médicos, tanto corrientes como de inversión. S</a:t>
            </a:r>
            <a:r>
              <a:rPr lang="es-EC" dirty="0" smtClean="0"/>
              <a:t>e tomó el valor proporcionado por las </a:t>
            </a:r>
            <a:r>
              <a:rPr lang="es-EC" dirty="0" err="1" smtClean="0"/>
              <a:t>EODs</a:t>
            </a:r>
            <a:r>
              <a:rPr lang="es-EC" dirty="0" smtClean="0"/>
              <a:t>.</a:t>
            </a:r>
            <a:endParaRPr lang="es-EC" dirty="0"/>
          </a:p>
          <a:p>
            <a:pPr>
              <a:buNone/>
            </a:pPr>
            <a:endParaRPr lang="es-EC" dirty="0"/>
          </a:p>
          <a:p>
            <a:endParaRPr lang="es-EC"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4"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3" name="2 Marcador de contenido"/>
          <p:cNvSpPr>
            <a:spLocks noGrp="1"/>
          </p:cNvSpPr>
          <p:nvPr>
            <p:ph sz="quarter" idx="1"/>
          </p:nvPr>
        </p:nvSpPr>
        <p:spPr/>
        <p:txBody>
          <a:bodyPr>
            <a:normAutofit fontScale="70000" lnSpcReduction="20000"/>
          </a:bodyPr>
          <a:lstStyle/>
          <a:p>
            <a:pPr algn="just"/>
            <a:r>
              <a:rPr lang="es-EC" b="1" dirty="0" smtClean="0"/>
              <a:t>Equipamiento:</a:t>
            </a:r>
            <a:r>
              <a:rPr lang="es-EC" dirty="0" smtClean="0"/>
              <a:t> Corresponde al grupo de gasto de bienes de larga duración. En todas las instituciones analizadas se proporcionó el valor del equipamiento a la fecha y en caso de que no exista información se tomaron valores comerciales, se procedió a estimar la depreciación anual del equipo (depreciación en línea recta. Para el caso de equipamiento se tomó un 5% de valor de salvamento o deducible, y 10 años de vida útil como valor a depreciarse.</a:t>
            </a:r>
          </a:p>
          <a:p>
            <a:pPr lvl="0" algn="just"/>
            <a:endParaRPr lang="es-EC" dirty="0" smtClean="0"/>
          </a:p>
          <a:p>
            <a:pPr algn="just"/>
            <a:r>
              <a:rPr lang="es-EC" b="1" dirty="0" smtClean="0"/>
              <a:t>Infraestructura: </a:t>
            </a:r>
            <a:r>
              <a:rPr lang="es-EC" dirty="0" smtClean="0"/>
              <a:t> incluye el grupo de gasto obras públicas, la estimación de la infraestructura se realizó mediante la medición física de las áreas, y  mediante el dimensionamiento de cada área por el valor del metro cuadrado construido (estimado por la unidad de Activos Fijos del MSP) Para la depreciación se aplicó la fórmula de la depreciación anual de infraestructura tomando el 5% como valor de salvamento, y una vida útil de 20 años.</a:t>
            </a:r>
          </a:p>
          <a:p>
            <a:endParaRPr lang="es-EC"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4"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a:xfrm>
            <a:off x="3214678" y="571504"/>
            <a:ext cx="2757478" cy="928670"/>
          </a:xfrm>
        </p:spPr>
        <p:txBody>
          <a:bodyPr>
            <a:normAutofit/>
          </a:bodyPr>
          <a:lstStyle/>
          <a:p>
            <a:pPr algn="ctr"/>
            <a:r>
              <a:rPr lang="es-EC" b="1" dirty="0" smtClean="0">
                <a:solidFill>
                  <a:schemeClr val="tx2">
                    <a:lumMod val="50000"/>
                  </a:schemeClr>
                </a:solidFill>
              </a:rPr>
              <a:t>OUTPUTS</a:t>
            </a:r>
            <a:endParaRPr lang="es-EC" dirty="0">
              <a:solidFill>
                <a:schemeClr val="tx2">
                  <a:lumMod val="50000"/>
                </a:schemeClr>
              </a:solidFill>
            </a:endParaRPr>
          </a:p>
        </p:txBody>
      </p:sp>
      <p:sp>
        <p:nvSpPr>
          <p:cNvPr id="3" name="2 Marcador de contenido"/>
          <p:cNvSpPr>
            <a:spLocks noGrp="1"/>
          </p:cNvSpPr>
          <p:nvPr>
            <p:ph sz="quarter" idx="1"/>
          </p:nvPr>
        </p:nvSpPr>
        <p:spPr/>
        <p:txBody>
          <a:bodyPr>
            <a:normAutofit fontScale="92500" lnSpcReduction="10000"/>
          </a:bodyPr>
          <a:lstStyle/>
          <a:p>
            <a:pPr algn="just"/>
            <a:r>
              <a:rPr lang="es-EC" b="1" dirty="0"/>
              <a:t>Egresos </a:t>
            </a:r>
            <a:r>
              <a:rPr lang="es-EC" b="1" dirty="0" smtClean="0"/>
              <a:t>hospitalarios: </a:t>
            </a:r>
            <a:r>
              <a:rPr lang="es-EC" dirty="0" smtClean="0"/>
              <a:t>Número </a:t>
            </a:r>
            <a:r>
              <a:rPr lang="es-EC" dirty="0"/>
              <a:t>de enfermos salidos del servicio de hospitalización de la unidad. Incluye los egresados por pase a consulta externa, a su clínica de adscripción, a otro hospital, a servicios subrogado o por defunción</a:t>
            </a:r>
            <a:r>
              <a:rPr lang="es-EC" dirty="0" smtClean="0"/>
              <a:t>.</a:t>
            </a:r>
          </a:p>
          <a:p>
            <a:pPr algn="just">
              <a:buNone/>
            </a:pPr>
            <a:endParaRPr lang="es-EC" dirty="0"/>
          </a:p>
          <a:p>
            <a:pPr algn="just"/>
            <a:r>
              <a:rPr lang="es-EC" dirty="0"/>
              <a:t>Se denomina </a:t>
            </a:r>
            <a:r>
              <a:rPr lang="es-EC" b="1" dirty="0"/>
              <a:t>alta hospitalaria</a:t>
            </a:r>
            <a:r>
              <a:rPr lang="es-EC" dirty="0"/>
              <a:t> al cierre de un episodio atendido en el área de hospitalización u hospital de día quirúrgico, para el caso del ejemplo  no se consideran los fallecidos.</a:t>
            </a:r>
          </a:p>
          <a:p>
            <a:pPr>
              <a:buNone/>
            </a:pPr>
            <a:endParaRPr lang="es-EC"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14480" y="188640"/>
            <a:ext cx="5643602" cy="562074"/>
          </a:xfrm>
        </p:spPr>
        <p:txBody>
          <a:bodyPr>
            <a:noAutofit/>
          </a:bodyPr>
          <a:lstStyle/>
          <a:p>
            <a:r>
              <a:rPr lang="es-EC" sz="4000" b="1" dirty="0" smtClean="0">
                <a:solidFill>
                  <a:schemeClr val="accent1">
                    <a:lumMod val="50000"/>
                  </a:schemeClr>
                </a:solidFill>
              </a:rPr>
              <a:t>ANALISIS DE EFICIENCIA</a:t>
            </a:r>
            <a:endParaRPr lang="es-EC" sz="4000" dirty="0">
              <a:solidFill>
                <a:schemeClr val="accent1">
                  <a:lumMod val="50000"/>
                </a:schemeClr>
              </a:solidFill>
            </a:endParaRPr>
          </a:p>
        </p:txBody>
      </p:sp>
      <p:sp>
        <p:nvSpPr>
          <p:cNvPr id="3" name="2 Marcador de contenido"/>
          <p:cNvSpPr>
            <a:spLocks noGrp="1"/>
          </p:cNvSpPr>
          <p:nvPr>
            <p:ph idx="1"/>
          </p:nvPr>
        </p:nvSpPr>
        <p:spPr>
          <a:xfrm>
            <a:off x="467544" y="1052736"/>
            <a:ext cx="8229600" cy="504055"/>
          </a:xfrm>
        </p:spPr>
        <p:txBody>
          <a:bodyPr>
            <a:normAutofit/>
          </a:bodyPr>
          <a:lstStyle/>
          <a:p>
            <a:pPr>
              <a:buNone/>
            </a:pPr>
            <a:r>
              <a:rPr lang="es-EC" sz="2400" dirty="0" smtClean="0"/>
              <a:t>Las variables utilizadas para cada unidad de análisis fueron:</a:t>
            </a:r>
            <a:endParaRPr lang="es-EC" sz="2400" dirty="0"/>
          </a:p>
        </p:txBody>
      </p:sp>
      <p:pic>
        <p:nvPicPr>
          <p:cNvPr id="21506" name="Picture 2"/>
          <p:cNvPicPr>
            <a:picLocks noChangeAspect="1" noChangeArrowheads="1"/>
          </p:cNvPicPr>
          <p:nvPr/>
        </p:nvPicPr>
        <p:blipFill>
          <a:blip r:embed="rId2" cstate="print"/>
          <a:srcRect/>
          <a:stretch>
            <a:fillRect/>
          </a:stretch>
        </p:blipFill>
        <p:spPr bwMode="auto">
          <a:xfrm>
            <a:off x="2195736" y="1936757"/>
            <a:ext cx="4519404" cy="4574176"/>
          </a:xfrm>
          <a:prstGeom prst="rect">
            <a:avLst/>
          </a:prstGeom>
          <a:noFill/>
          <a:ln w="9525">
            <a:noFill/>
            <a:miter lim="800000"/>
            <a:headEnd/>
            <a:tailEnd/>
          </a:ln>
          <a:effectLst/>
        </p:spPr>
      </p:pic>
      <p:pic>
        <p:nvPicPr>
          <p:cNvPr id="5"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8" name="Picture 2"/>
          <p:cNvPicPr>
            <a:picLocks noChangeAspect="1" noChangeArrowheads="1"/>
          </p:cNvPicPr>
          <p:nvPr/>
        </p:nvPicPr>
        <p:blipFill>
          <a:blip r:embed="rId4">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9" name="2 Marcador de contenido"/>
          <p:cNvSpPr txBox="1">
            <a:spLocks/>
          </p:cNvSpPr>
          <p:nvPr/>
        </p:nvSpPr>
        <p:spPr>
          <a:xfrm>
            <a:off x="3857620" y="1567623"/>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1</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2 Marcador de contenido"/>
          <p:cNvSpPr txBox="1">
            <a:spLocks/>
          </p:cNvSpPr>
          <p:nvPr/>
        </p:nvSpPr>
        <p:spPr>
          <a:xfrm>
            <a:off x="2143108" y="6568259"/>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7"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57200" y="404664"/>
            <a:ext cx="8229600" cy="5721499"/>
          </a:xfrm>
        </p:spPr>
        <p:txBody>
          <a:bodyPr>
            <a:normAutofit/>
          </a:bodyPr>
          <a:lstStyle/>
          <a:p>
            <a:pPr marL="0" indent="12700" algn="just">
              <a:buNone/>
            </a:pPr>
            <a:endParaRPr lang="es-EC" sz="2000" dirty="0" smtClean="0"/>
          </a:p>
          <a:p>
            <a:pPr marL="0" indent="12700" algn="just"/>
            <a:r>
              <a:rPr lang="es-EC" sz="2000" dirty="0" smtClean="0"/>
              <a:t>En función de los datos obtenidos, se podría argumentar que el Estado invirtió en el 2013, </a:t>
            </a:r>
            <a:r>
              <a:rPr lang="es-EC" sz="2000" dirty="0" smtClean="0"/>
              <a:t>USD 511.16 </a:t>
            </a:r>
            <a:r>
              <a:rPr lang="es-EC" sz="2000" dirty="0" smtClean="0"/>
              <a:t>millones en </a:t>
            </a:r>
            <a:r>
              <a:rPr lang="es-EC" sz="2000" dirty="0" smtClean="0"/>
              <a:t>talento </a:t>
            </a:r>
            <a:r>
              <a:rPr lang="es-EC" sz="2000" dirty="0" smtClean="0"/>
              <a:t>humano, insumos y fármacos, equipamiento e infraestructura de los 27 hospitales públicos analizados. </a:t>
            </a:r>
          </a:p>
          <a:p>
            <a:pPr marL="0" indent="12700" algn="just"/>
            <a:endParaRPr lang="es-EC" sz="2000" dirty="0"/>
          </a:p>
          <a:p>
            <a:pPr marL="0" indent="12700" algn="just"/>
            <a:r>
              <a:rPr lang="es-EC" sz="2000" dirty="0" smtClean="0"/>
              <a:t>Esta inversión permitió obtener un total de egresos hospitalarios de </a:t>
            </a:r>
            <a:r>
              <a:rPr lang="es-EC" sz="2000" dirty="0" smtClean="0"/>
              <a:t>304,236 </a:t>
            </a:r>
            <a:r>
              <a:rPr lang="es-EC" sz="2000" dirty="0" smtClean="0"/>
              <a:t>pacientes, de los cuales </a:t>
            </a:r>
            <a:r>
              <a:rPr lang="es-EC" sz="2000" dirty="0" smtClean="0"/>
              <a:t>5,905 </a:t>
            </a:r>
            <a:r>
              <a:rPr lang="es-EC" sz="2000" dirty="0" smtClean="0"/>
              <a:t>pacientes fallecieron, reflejando un porcentaje de altas del </a:t>
            </a:r>
            <a:r>
              <a:rPr lang="es-EC" sz="2000" dirty="0" smtClean="0"/>
              <a:t>98.06</a:t>
            </a:r>
            <a:r>
              <a:rPr lang="es-EC" sz="2000" dirty="0" smtClean="0"/>
              <a:t>%.</a:t>
            </a:r>
          </a:p>
          <a:p>
            <a:pPr marL="0" indent="12700" algn="just"/>
            <a:endParaRPr lang="es-EC" sz="2000" dirty="0"/>
          </a:p>
          <a:p>
            <a:pPr marL="0" indent="12700" algn="just"/>
            <a:r>
              <a:rPr lang="es-EC" sz="2000" dirty="0" smtClean="0"/>
              <a:t>El análisis únicamente considera los recursos invertidos en cada hospital frente al número de egresos y altas atendidas en un periodo, pero no considera las características técnicas de cada hospital, principalmente en lo que se refiere a las especialidades, es decir qué tipo de enfermedades o emergencias se atiende en cada uno, aspectos que influirían </a:t>
            </a:r>
            <a:r>
              <a:rPr lang="es-EC" sz="2000" dirty="0" smtClean="0"/>
              <a:t>determinántemente en el </a:t>
            </a:r>
            <a:r>
              <a:rPr lang="es-EC" sz="2000" dirty="0" smtClean="0"/>
              <a:t>grado de eficiencia de cada unidad</a:t>
            </a:r>
            <a:r>
              <a:rPr lang="es-EC" sz="2000" dirty="0" smtClean="0"/>
              <a:t>.</a:t>
            </a:r>
            <a:endParaRPr lang="es-EC" sz="2000" dirty="0"/>
          </a:p>
          <a:p>
            <a:pPr marL="0" indent="12700" algn="just">
              <a:buNone/>
            </a:pPr>
            <a:endParaRPr lang="es-EC"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6"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57200" y="908720"/>
            <a:ext cx="8229600" cy="5217443"/>
          </a:xfrm>
        </p:spPr>
        <p:txBody>
          <a:bodyPr/>
          <a:lstStyle/>
          <a:p>
            <a:pPr marL="0" indent="12700" algn="just">
              <a:buNone/>
            </a:pPr>
            <a:r>
              <a:rPr lang="es-EC" sz="2000" dirty="0" smtClean="0"/>
              <a:t>Dentro de los 27 hospitales públicos analizados, se obtuvo que 9 se los podría considerar como eficientes ya que obtuvieron un índice de eficiencia de 1. </a:t>
            </a:r>
            <a:endParaRPr lang="es-EC" sz="2000" dirty="0" smtClean="0"/>
          </a:p>
          <a:p>
            <a:pPr marL="0" indent="12700" algn="just">
              <a:buNone/>
            </a:pPr>
            <a:r>
              <a:rPr lang="es-EC" sz="2000" dirty="0" smtClean="0"/>
              <a:t>A </a:t>
            </a:r>
            <a:r>
              <a:rPr lang="es-EC" sz="2000" dirty="0" smtClean="0"/>
              <a:t>continuación se </a:t>
            </a:r>
            <a:r>
              <a:rPr lang="es-EC" sz="2000" dirty="0" smtClean="0"/>
              <a:t>muestran </a:t>
            </a:r>
            <a:r>
              <a:rPr lang="es-EC" sz="2000" dirty="0" smtClean="0"/>
              <a:t>los niveles de eficiencia obtenidos para las entidades analizadas.</a:t>
            </a:r>
          </a:p>
        </p:txBody>
      </p:sp>
      <p:graphicFrame>
        <p:nvGraphicFramePr>
          <p:cNvPr id="5" name="1 Gráfico"/>
          <p:cNvGraphicFramePr/>
          <p:nvPr/>
        </p:nvGraphicFramePr>
        <p:xfrm>
          <a:off x="1403648" y="2348880"/>
          <a:ext cx="6552728" cy="374441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6"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5" name="4 Marcador de contenido"/>
          <p:cNvSpPr>
            <a:spLocks noGrp="1"/>
          </p:cNvSpPr>
          <p:nvPr>
            <p:ph idx="1"/>
          </p:nvPr>
        </p:nvSpPr>
        <p:spPr>
          <a:xfrm>
            <a:off x="457200" y="764704"/>
            <a:ext cx="8229600" cy="5361459"/>
          </a:xfrm>
        </p:spPr>
        <p:txBody>
          <a:bodyPr>
            <a:normAutofit/>
          </a:bodyPr>
          <a:lstStyle/>
          <a:p>
            <a:pPr marL="0" indent="0" algn="just">
              <a:buNone/>
            </a:pPr>
            <a:r>
              <a:rPr lang="es-EC" sz="2000" dirty="0" smtClean="0"/>
              <a:t>En el Cuadro 2 se </a:t>
            </a:r>
            <a:r>
              <a:rPr lang="es-EC" sz="2000" dirty="0" smtClean="0"/>
              <a:t>detallan los hospitales públicos que se </a:t>
            </a:r>
            <a:r>
              <a:rPr lang="es-EC" sz="2000" dirty="0" smtClean="0"/>
              <a:t>podrían </a:t>
            </a:r>
            <a:r>
              <a:rPr lang="es-EC" sz="2000" dirty="0" smtClean="0"/>
              <a:t>considerar como eficientes, en </a:t>
            </a:r>
            <a:r>
              <a:rPr lang="es-EC" sz="2000" dirty="0" smtClean="0"/>
              <a:t>dónde, adicionalmente, </a:t>
            </a:r>
            <a:r>
              <a:rPr lang="es-EC" sz="2000" dirty="0" smtClean="0"/>
              <a:t>se muestra el porcentaje de egresos atendidos del total de la muestra, dato que puede dar una idea del tamaño del hospital, considerando que el mayor porcentaje de egresos atendidos por un hospital de la muestra es del 6,6%.</a:t>
            </a:r>
          </a:p>
          <a:p>
            <a:pPr marL="0" indent="0" algn="just">
              <a:buNone/>
            </a:pPr>
            <a:endParaRPr lang="es-EC" sz="2000" dirty="0" smtClean="0"/>
          </a:p>
          <a:p>
            <a:pPr marL="0" indent="0" algn="just">
              <a:buNone/>
            </a:pPr>
            <a:endParaRPr lang="es-EC" sz="2000" dirty="0" smtClean="0"/>
          </a:p>
          <a:p>
            <a:endParaRPr lang="es-EC" sz="2000" dirty="0"/>
          </a:p>
        </p:txBody>
      </p:sp>
      <p:pic>
        <p:nvPicPr>
          <p:cNvPr id="1028" name="Picture 4"/>
          <p:cNvPicPr>
            <a:picLocks noChangeAspect="1" noChangeArrowheads="1"/>
          </p:cNvPicPr>
          <p:nvPr/>
        </p:nvPicPr>
        <p:blipFill>
          <a:blip r:embed="rId4" cstate="print"/>
          <a:srcRect/>
          <a:stretch>
            <a:fillRect/>
          </a:stretch>
        </p:blipFill>
        <p:spPr bwMode="auto">
          <a:xfrm>
            <a:off x="1331640" y="2974152"/>
            <a:ext cx="6624736" cy="3312368"/>
          </a:xfrm>
          <a:prstGeom prst="rect">
            <a:avLst/>
          </a:prstGeom>
          <a:noFill/>
          <a:ln w="9525">
            <a:noFill/>
            <a:miter lim="800000"/>
            <a:headEnd/>
            <a:tailEnd/>
          </a:ln>
          <a:effectLst/>
        </p:spPr>
      </p:pic>
      <p:sp>
        <p:nvSpPr>
          <p:cNvPr id="7" name="2 Marcador de contenido"/>
          <p:cNvSpPr txBox="1">
            <a:spLocks/>
          </p:cNvSpPr>
          <p:nvPr/>
        </p:nvSpPr>
        <p:spPr>
          <a:xfrm>
            <a:off x="3857620" y="2567755"/>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2</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2 Marcador de contenido"/>
          <p:cNvSpPr txBox="1">
            <a:spLocks/>
          </p:cNvSpPr>
          <p:nvPr/>
        </p:nvSpPr>
        <p:spPr>
          <a:xfrm>
            <a:off x="1357290" y="6496821"/>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57200" y="404664"/>
            <a:ext cx="8229600" cy="5721499"/>
          </a:xfrm>
        </p:spPr>
        <p:txBody>
          <a:bodyPr>
            <a:normAutofit/>
          </a:bodyPr>
          <a:lstStyle/>
          <a:p>
            <a:pPr marL="0" indent="12700" algn="just">
              <a:buNone/>
            </a:pPr>
            <a:r>
              <a:rPr lang="es-EC" sz="2000" dirty="0" smtClean="0"/>
              <a:t>En el </a:t>
            </a:r>
            <a:r>
              <a:rPr lang="es-EC" sz="2000" dirty="0" smtClean="0"/>
              <a:t>Cuadro 3 </a:t>
            </a:r>
            <a:r>
              <a:rPr lang="es-EC" sz="2000" dirty="0" smtClean="0"/>
              <a:t>se </a:t>
            </a:r>
            <a:r>
              <a:rPr lang="es-EC" sz="2000" dirty="0" smtClean="0"/>
              <a:t>detallan los hospitales públicos que se </a:t>
            </a:r>
            <a:r>
              <a:rPr lang="es-EC" sz="2000" dirty="0" smtClean="0"/>
              <a:t>podrían </a:t>
            </a:r>
            <a:r>
              <a:rPr lang="es-EC" sz="2000" dirty="0" smtClean="0"/>
              <a:t>considerar como ineficientes, en dónde adicionalmente se muestra el porcentaje de egresos atendidos del total de la muestra.</a:t>
            </a:r>
          </a:p>
          <a:p>
            <a:endParaRPr lang="es-EC" sz="2000" dirty="0"/>
          </a:p>
        </p:txBody>
      </p:sp>
      <p:pic>
        <p:nvPicPr>
          <p:cNvPr id="16386" name="Picture 2"/>
          <p:cNvPicPr>
            <a:picLocks noChangeAspect="1" noChangeArrowheads="1"/>
          </p:cNvPicPr>
          <p:nvPr/>
        </p:nvPicPr>
        <p:blipFill>
          <a:blip r:embed="rId4" cstate="print"/>
          <a:srcRect/>
          <a:stretch>
            <a:fillRect/>
          </a:stretch>
        </p:blipFill>
        <p:spPr bwMode="auto">
          <a:xfrm>
            <a:off x="827584" y="1839101"/>
            <a:ext cx="7488832" cy="4391397"/>
          </a:xfrm>
          <a:prstGeom prst="rect">
            <a:avLst/>
          </a:prstGeom>
          <a:noFill/>
          <a:ln w="9525">
            <a:noFill/>
            <a:miter lim="800000"/>
            <a:headEnd/>
            <a:tailEnd/>
          </a:ln>
          <a:effectLst/>
        </p:spPr>
      </p:pic>
      <p:sp>
        <p:nvSpPr>
          <p:cNvPr id="6" name="2 Marcador de contenido"/>
          <p:cNvSpPr txBox="1">
            <a:spLocks/>
          </p:cNvSpPr>
          <p:nvPr/>
        </p:nvSpPr>
        <p:spPr>
          <a:xfrm>
            <a:off x="3857620" y="1496161"/>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3</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Marcador de contenido"/>
          <p:cNvSpPr txBox="1">
            <a:spLocks/>
          </p:cNvSpPr>
          <p:nvPr/>
        </p:nvSpPr>
        <p:spPr>
          <a:xfrm>
            <a:off x="857224" y="6425383"/>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57200" y="260648"/>
            <a:ext cx="8229600" cy="5865515"/>
          </a:xfrm>
        </p:spPr>
        <p:txBody>
          <a:bodyPr>
            <a:normAutofit/>
          </a:bodyPr>
          <a:lstStyle/>
          <a:p>
            <a:pPr marL="0" indent="0" algn="just">
              <a:buNone/>
            </a:pPr>
            <a:r>
              <a:rPr lang="es-EC" sz="2000" dirty="0" smtClean="0"/>
              <a:t>Por otra parte </a:t>
            </a:r>
            <a:r>
              <a:rPr lang="es-EC" sz="2000" dirty="0" smtClean="0"/>
              <a:t>el </a:t>
            </a:r>
            <a:r>
              <a:rPr lang="es-EC" sz="2000" dirty="0" smtClean="0"/>
              <a:t>Análisis Envolvente de Datos (DEA) </a:t>
            </a:r>
            <a:r>
              <a:rPr lang="es-EC" sz="2000" dirty="0" smtClean="0"/>
              <a:t>refleja información importante sobre las unidades ineficientes, como sus unidades de referencia y los objetivos de consumo de los recursos, con los cuales serían más eficientes. En la siguiente tabla se muestra las unidades de referencia de las unidades ineficientes.</a:t>
            </a:r>
          </a:p>
          <a:p>
            <a:pPr marL="0" indent="0" algn="just">
              <a:buNone/>
            </a:pPr>
            <a:endParaRPr lang="es-EC" sz="2000" dirty="0" smtClean="0"/>
          </a:p>
          <a:p>
            <a:pPr marL="0" indent="0" algn="just">
              <a:buNone/>
            </a:pPr>
            <a:endParaRPr lang="es-EC" sz="2000" dirty="0"/>
          </a:p>
        </p:txBody>
      </p:sp>
      <p:pic>
        <p:nvPicPr>
          <p:cNvPr id="17413" name="Picture 5"/>
          <p:cNvPicPr>
            <a:picLocks noChangeAspect="1" noChangeArrowheads="1"/>
          </p:cNvPicPr>
          <p:nvPr/>
        </p:nvPicPr>
        <p:blipFill>
          <a:blip r:embed="rId4" cstate="print"/>
          <a:srcRect/>
          <a:stretch>
            <a:fillRect/>
          </a:stretch>
        </p:blipFill>
        <p:spPr bwMode="auto">
          <a:xfrm>
            <a:off x="251520" y="1894032"/>
            <a:ext cx="8640960" cy="4392488"/>
          </a:xfrm>
          <a:prstGeom prst="rect">
            <a:avLst/>
          </a:prstGeom>
          <a:noFill/>
          <a:ln w="9525">
            <a:noFill/>
            <a:miter lim="800000"/>
            <a:headEnd/>
            <a:tailEnd/>
          </a:ln>
          <a:effectLst/>
        </p:spPr>
      </p:pic>
      <p:sp>
        <p:nvSpPr>
          <p:cNvPr id="6" name="2 Marcador de contenido"/>
          <p:cNvSpPr txBox="1">
            <a:spLocks/>
          </p:cNvSpPr>
          <p:nvPr/>
        </p:nvSpPr>
        <p:spPr>
          <a:xfrm>
            <a:off x="3857620" y="1571612"/>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4</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Marcador de contenido"/>
          <p:cNvSpPr txBox="1">
            <a:spLocks/>
          </p:cNvSpPr>
          <p:nvPr/>
        </p:nvSpPr>
        <p:spPr>
          <a:xfrm>
            <a:off x="214282" y="6568259"/>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6"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395536" y="188640"/>
            <a:ext cx="8229600" cy="3561259"/>
          </a:xfrm>
        </p:spPr>
        <p:txBody>
          <a:bodyPr>
            <a:normAutofit/>
          </a:bodyPr>
          <a:lstStyle/>
          <a:p>
            <a:pPr marL="0" indent="12700" algn="just">
              <a:buNone/>
            </a:pPr>
            <a:r>
              <a:rPr lang="es-EC" sz="2000" dirty="0" smtClean="0"/>
              <a:t>Las unidades eficientes que </a:t>
            </a:r>
            <a:r>
              <a:rPr lang="es-EC" sz="2000" dirty="0" smtClean="0"/>
              <a:t>representan </a:t>
            </a:r>
            <a:r>
              <a:rPr lang="es-EC" sz="2000" dirty="0" smtClean="0"/>
              <a:t>un mayor número de veces referentes </a:t>
            </a:r>
            <a:r>
              <a:rPr lang="es-EC" sz="2000" dirty="0" smtClean="0"/>
              <a:t>respecto de </a:t>
            </a:r>
            <a:r>
              <a:rPr lang="es-EC" sz="2000" dirty="0" smtClean="0"/>
              <a:t>las ineficientes son las unidades H13, H18, H19 y H27.</a:t>
            </a:r>
            <a:endParaRPr lang="es-EC" sz="2000" dirty="0"/>
          </a:p>
        </p:txBody>
      </p:sp>
      <p:pic>
        <p:nvPicPr>
          <p:cNvPr id="20483" name="Picture 3"/>
          <p:cNvPicPr>
            <a:picLocks noChangeAspect="1" noChangeArrowheads="1"/>
          </p:cNvPicPr>
          <p:nvPr/>
        </p:nvPicPr>
        <p:blipFill>
          <a:blip r:embed="rId4" cstate="print"/>
          <a:srcRect/>
          <a:stretch>
            <a:fillRect/>
          </a:stretch>
        </p:blipFill>
        <p:spPr bwMode="auto">
          <a:xfrm>
            <a:off x="1071538" y="1337348"/>
            <a:ext cx="6888514" cy="2591718"/>
          </a:xfrm>
          <a:prstGeom prst="rect">
            <a:avLst/>
          </a:prstGeom>
          <a:noFill/>
          <a:ln w="9525">
            <a:noFill/>
            <a:miter lim="800000"/>
            <a:headEnd/>
            <a:tailEnd/>
          </a:ln>
          <a:effectLst/>
        </p:spPr>
      </p:pic>
      <p:pic>
        <p:nvPicPr>
          <p:cNvPr id="20485" name="Picture 5"/>
          <p:cNvPicPr>
            <a:picLocks noChangeAspect="1" noChangeArrowheads="1"/>
          </p:cNvPicPr>
          <p:nvPr/>
        </p:nvPicPr>
        <p:blipFill>
          <a:blip r:embed="rId5" cstate="print"/>
          <a:srcRect/>
          <a:stretch>
            <a:fillRect/>
          </a:stretch>
        </p:blipFill>
        <p:spPr bwMode="auto">
          <a:xfrm>
            <a:off x="2339752" y="4244105"/>
            <a:ext cx="4594225" cy="2471043"/>
          </a:xfrm>
          <a:prstGeom prst="rect">
            <a:avLst/>
          </a:prstGeom>
          <a:noFill/>
          <a:ln w="9525">
            <a:noFill/>
            <a:miter lim="800000"/>
            <a:headEnd/>
            <a:tailEnd/>
          </a:ln>
          <a:effectLst/>
        </p:spPr>
      </p:pic>
      <p:sp>
        <p:nvSpPr>
          <p:cNvPr id="7" name="2 Marcador de contenido"/>
          <p:cNvSpPr txBox="1">
            <a:spLocks/>
          </p:cNvSpPr>
          <p:nvPr/>
        </p:nvSpPr>
        <p:spPr>
          <a:xfrm>
            <a:off x="3857620" y="1025826"/>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5</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8" name="2 Marcador de contenido"/>
          <p:cNvSpPr txBox="1">
            <a:spLocks/>
          </p:cNvSpPr>
          <p:nvPr/>
        </p:nvSpPr>
        <p:spPr>
          <a:xfrm>
            <a:off x="1071538" y="3929066"/>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14"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12" name="11 Triángulo isósceles"/>
          <p:cNvSpPr/>
          <p:nvPr/>
        </p:nvSpPr>
        <p:spPr>
          <a:xfrm>
            <a:off x="1187624" y="1412776"/>
            <a:ext cx="1944216" cy="2664296"/>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s-EC" dirty="0" smtClean="0"/>
              <a:t>IESS</a:t>
            </a:r>
            <a:endParaRPr lang="es-EC" dirty="0"/>
          </a:p>
        </p:txBody>
      </p:sp>
      <p:sp>
        <p:nvSpPr>
          <p:cNvPr id="2" name="1 Título"/>
          <p:cNvSpPr>
            <a:spLocks noGrp="1"/>
          </p:cNvSpPr>
          <p:nvPr>
            <p:ph type="title"/>
          </p:nvPr>
        </p:nvSpPr>
        <p:spPr/>
        <p:txBody>
          <a:bodyPr>
            <a:normAutofit fontScale="90000"/>
          </a:bodyPr>
          <a:lstStyle/>
          <a:p>
            <a:r>
              <a:rPr lang="es-EC" b="1" dirty="0" smtClean="0">
                <a:solidFill>
                  <a:schemeClr val="accent1">
                    <a:lumMod val="50000"/>
                  </a:schemeClr>
                </a:solidFill>
              </a:rPr>
              <a:t>FRAGMENTACIÓN DEL SECTOR SALUD EN ECUADOR</a:t>
            </a:r>
            <a:endParaRPr lang="es-EC" b="1" dirty="0">
              <a:solidFill>
                <a:schemeClr val="accent1">
                  <a:lumMod val="50000"/>
                </a:schemeClr>
              </a:solidFill>
            </a:endParaRPr>
          </a:p>
        </p:txBody>
      </p:sp>
      <p:graphicFrame>
        <p:nvGraphicFramePr>
          <p:cNvPr id="4" name="3 Diagrama"/>
          <p:cNvGraphicFramePr/>
          <p:nvPr/>
        </p:nvGraphicFramePr>
        <p:xfrm>
          <a:off x="1691680" y="1397000"/>
          <a:ext cx="5760640" cy="46962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4 Elipse"/>
          <p:cNvSpPr/>
          <p:nvPr/>
        </p:nvSpPr>
        <p:spPr>
          <a:xfrm>
            <a:off x="6012160" y="2060848"/>
            <a:ext cx="2160240" cy="36004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dirty="0" smtClean="0"/>
              <a:t>Universidades</a:t>
            </a:r>
            <a:endParaRPr lang="es-EC" dirty="0"/>
          </a:p>
        </p:txBody>
      </p:sp>
      <p:sp>
        <p:nvSpPr>
          <p:cNvPr id="6" name="5 Elipse"/>
          <p:cNvSpPr/>
          <p:nvPr/>
        </p:nvSpPr>
        <p:spPr>
          <a:xfrm>
            <a:off x="7164288" y="2420888"/>
            <a:ext cx="1224136" cy="1224136"/>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dirty="0" smtClean="0"/>
              <a:t>FFAA</a:t>
            </a:r>
            <a:endParaRPr lang="es-EC" dirty="0"/>
          </a:p>
        </p:txBody>
      </p:sp>
      <p:sp>
        <p:nvSpPr>
          <p:cNvPr id="7" name="6 Elipse"/>
          <p:cNvSpPr/>
          <p:nvPr/>
        </p:nvSpPr>
        <p:spPr>
          <a:xfrm>
            <a:off x="7524328" y="3429000"/>
            <a:ext cx="1448544" cy="1224136"/>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dirty="0" smtClean="0"/>
              <a:t>Policía Nacional</a:t>
            </a:r>
            <a:endParaRPr lang="es-EC" dirty="0"/>
          </a:p>
        </p:txBody>
      </p:sp>
      <p:sp>
        <p:nvSpPr>
          <p:cNvPr id="9" name="8 Triángulo isósceles"/>
          <p:cNvSpPr/>
          <p:nvPr/>
        </p:nvSpPr>
        <p:spPr>
          <a:xfrm>
            <a:off x="6084168" y="3429000"/>
            <a:ext cx="1944216" cy="2664296"/>
          </a:xfrm>
          <a:prstGeom prst="triangl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C" dirty="0" smtClean="0"/>
              <a:t>Privado</a:t>
            </a:r>
            <a:endParaRPr lang="es-EC" dirty="0"/>
          </a:p>
        </p:txBody>
      </p:sp>
      <p:sp>
        <p:nvSpPr>
          <p:cNvPr id="11" name="10 Triángulo isósceles"/>
          <p:cNvSpPr/>
          <p:nvPr/>
        </p:nvSpPr>
        <p:spPr>
          <a:xfrm>
            <a:off x="395536" y="1556792"/>
            <a:ext cx="2016224" cy="4536504"/>
          </a:xfrm>
          <a:prstGeom prst="triangl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s-EC" dirty="0" smtClean="0"/>
              <a:t>MSP</a:t>
            </a:r>
            <a:endParaRPr lang="es-EC" dirty="0"/>
          </a:p>
        </p:txBody>
      </p:sp>
      <p:sp>
        <p:nvSpPr>
          <p:cNvPr id="10" name="9 Triángulo isósceles"/>
          <p:cNvSpPr/>
          <p:nvPr/>
        </p:nvSpPr>
        <p:spPr>
          <a:xfrm>
            <a:off x="1187624" y="4293096"/>
            <a:ext cx="1512168" cy="1800200"/>
          </a:xfrm>
          <a:prstGeom prst="triangl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C" dirty="0" smtClean="0"/>
              <a:t>Municipios</a:t>
            </a:r>
            <a:endParaRPr lang="es-EC" dirty="0"/>
          </a:p>
        </p:txBody>
      </p:sp>
      <p:sp>
        <p:nvSpPr>
          <p:cNvPr id="13" name="12 Estrella de 6 puntas"/>
          <p:cNvSpPr/>
          <p:nvPr/>
        </p:nvSpPr>
        <p:spPr>
          <a:xfrm>
            <a:off x="2411760" y="4913784"/>
            <a:ext cx="1872208" cy="1944216"/>
          </a:xfrm>
          <a:prstGeom prst="star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dirty="0" smtClean="0"/>
              <a:t>Medicina Tradicional</a:t>
            </a:r>
            <a:endParaRPr lang="es-EC"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7"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57200" y="404664"/>
            <a:ext cx="8229600" cy="5721499"/>
          </a:xfrm>
        </p:spPr>
        <p:txBody>
          <a:bodyPr/>
          <a:lstStyle/>
          <a:p>
            <a:pPr marL="0" indent="12700" algn="just">
              <a:buNone/>
            </a:pPr>
            <a:r>
              <a:rPr lang="es-EC" sz="2000" dirty="0" smtClean="0"/>
              <a:t>Cómo ejemplo </a:t>
            </a:r>
            <a:r>
              <a:rPr lang="es-EC" sz="2000" dirty="0" smtClean="0"/>
              <a:t>ilustrativo, en el Cuadro 6, </a:t>
            </a:r>
            <a:r>
              <a:rPr lang="es-EC" sz="2000" dirty="0" smtClean="0"/>
              <a:t>se consideró a la unidad ineficiente H1 (Hospital Eugenio Espejo de Quito), con un índice de eficiencia de 29% y un porcentaje de egresos de </a:t>
            </a:r>
            <a:r>
              <a:rPr lang="es-EC" sz="2000" dirty="0" smtClean="0"/>
              <a:t>4.3</a:t>
            </a:r>
            <a:r>
              <a:rPr lang="es-EC" sz="2000" dirty="0" smtClean="0"/>
              <a:t>%, para el cual su grupo de referencia sería:</a:t>
            </a:r>
          </a:p>
          <a:p>
            <a:endParaRPr lang="es-EC" dirty="0"/>
          </a:p>
        </p:txBody>
      </p:sp>
      <p:pic>
        <p:nvPicPr>
          <p:cNvPr id="18434" name="Picture 2"/>
          <p:cNvPicPr>
            <a:picLocks noChangeAspect="1" noChangeArrowheads="1"/>
          </p:cNvPicPr>
          <p:nvPr/>
        </p:nvPicPr>
        <p:blipFill>
          <a:blip r:embed="rId4" cstate="print"/>
          <a:srcRect/>
          <a:stretch>
            <a:fillRect/>
          </a:stretch>
        </p:blipFill>
        <p:spPr bwMode="auto">
          <a:xfrm>
            <a:off x="971600" y="1830004"/>
            <a:ext cx="7219950" cy="3456384"/>
          </a:xfrm>
          <a:prstGeom prst="rect">
            <a:avLst/>
          </a:prstGeom>
          <a:noFill/>
          <a:ln w="9525">
            <a:noFill/>
            <a:miter lim="800000"/>
            <a:headEnd/>
            <a:tailEnd/>
          </a:ln>
          <a:effectLst/>
        </p:spPr>
      </p:pic>
      <p:sp>
        <p:nvSpPr>
          <p:cNvPr id="5" name="4 CuadroTexto"/>
          <p:cNvSpPr txBox="1"/>
          <p:nvPr/>
        </p:nvSpPr>
        <p:spPr>
          <a:xfrm>
            <a:off x="755576" y="5715016"/>
            <a:ext cx="7632848" cy="646331"/>
          </a:xfrm>
          <a:prstGeom prst="rect">
            <a:avLst/>
          </a:prstGeom>
          <a:noFill/>
        </p:spPr>
        <p:txBody>
          <a:bodyPr wrap="square" rtlCol="0">
            <a:spAutoFit/>
          </a:bodyPr>
          <a:lstStyle/>
          <a:p>
            <a:pPr algn="just"/>
            <a:r>
              <a:rPr lang="es-EC" dirty="0" smtClean="0"/>
              <a:t>El lambda muestra los ponderadores de la referencia que debe emplear la unidad ineficiente para poder obtener el nuevo objetivo del input analizado.</a:t>
            </a:r>
            <a:endParaRPr lang="es-EC" dirty="0"/>
          </a:p>
        </p:txBody>
      </p:sp>
      <p:sp>
        <p:nvSpPr>
          <p:cNvPr id="8" name="2 Marcador de contenido"/>
          <p:cNvSpPr txBox="1">
            <a:spLocks/>
          </p:cNvSpPr>
          <p:nvPr/>
        </p:nvSpPr>
        <p:spPr>
          <a:xfrm>
            <a:off x="3857620" y="1496185"/>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6</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9" name="2 Marcador de contenido"/>
          <p:cNvSpPr txBox="1">
            <a:spLocks/>
          </p:cNvSpPr>
          <p:nvPr/>
        </p:nvSpPr>
        <p:spPr>
          <a:xfrm>
            <a:off x="928662" y="5357826"/>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67544" y="1196752"/>
            <a:ext cx="8229600" cy="4525963"/>
          </a:xfrm>
        </p:spPr>
        <p:txBody>
          <a:bodyPr>
            <a:normAutofit lnSpcReduction="10000"/>
          </a:bodyPr>
          <a:lstStyle/>
          <a:p>
            <a:pPr marL="0" indent="12700" algn="just"/>
            <a:r>
              <a:rPr lang="es-EC" sz="2000" dirty="0" smtClean="0"/>
              <a:t>Este análisis muestra que la unidad H1 es ineficiente al ser comparada con </a:t>
            </a:r>
            <a:r>
              <a:rPr lang="es-EC" sz="2000" dirty="0" smtClean="0"/>
              <a:t>las </a:t>
            </a:r>
            <a:r>
              <a:rPr lang="es-EC" sz="2000" dirty="0" smtClean="0"/>
              <a:t>tres unidades de referencia, es decir que estas tres </a:t>
            </a:r>
            <a:r>
              <a:rPr lang="es-EC" sz="2000" dirty="0" smtClean="0"/>
              <a:t>unidades, </a:t>
            </a:r>
            <a:r>
              <a:rPr lang="es-EC" sz="2000" dirty="0" smtClean="0"/>
              <a:t>principalmente las unidades H13 y H17, emplean un menor porcentaje de recursos para atender a un número similar de pacientes que la unidad H1.</a:t>
            </a:r>
          </a:p>
          <a:p>
            <a:pPr marL="0" indent="12700" algn="just"/>
            <a:endParaRPr lang="es-EC" sz="2000" dirty="0"/>
          </a:p>
          <a:p>
            <a:pPr marL="0" indent="12700" algn="just"/>
            <a:r>
              <a:rPr lang="es-EC" sz="2000" dirty="0" smtClean="0"/>
              <a:t>Por tanto, se podría realizar un análisis pormenorizado de las unidades H13 y H17, que tienen un mayor peso de referencia para la unidad H1 y tienen similar potencial de gestión que ésta, para poder determinar los factores que influyen en su efectividad.</a:t>
            </a:r>
          </a:p>
          <a:p>
            <a:pPr marL="0" indent="12700" algn="just"/>
            <a:endParaRPr lang="es-EC" sz="2000" dirty="0"/>
          </a:p>
          <a:p>
            <a:pPr marL="0" indent="12700" algn="just"/>
            <a:r>
              <a:rPr lang="es-EC" sz="2000" dirty="0" smtClean="0"/>
              <a:t>En resumen se podría argumentar que el Hospital Eugenio Espejo, podría reducir su gasto de personal en 71%, es decir </a:t>
            </a:r>
            <a:r>
              <a:rPr lang="es-EC" sz="2000" dirty="0" smtClean="0"/>
              <a:t>USD25.11 </a:t>
            </a:r>
            <a:r>
              <a:rPr lang="es-EC" sz="2000" dirty="0" smtClean="0"/>
              <a:t>millones y mantener sus mismos niveles de outputs. </a:t>
            </a:r>
          </a:p>
          <a:p>
            <a:pPr marL="0" indent="12700" algn="just">
              <a:buNone/>
            </a:pPr>
            <a:endParaRPr lang="es-EC" sz="2000" dirty="0"/>
          </a:p>
          <a:p>
            <a:pPr marL="0" indent="12700" algn="just">
              <a:buNone/>
            </a:pPr>
            <a:endParaRPr lang="es-EC"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467544" y="692696"/>
            <a:ext cx="8229600" cy="5433467"/>
          </a:xfrm>
        </p:spPr>
        <p:txBody>
          <a:bodyPr>
            <a:normAutofit/>
          </a:bodyPr>
          <a:lstStyle/>
          <a:p>
            <a:pPr marL="0" indent="12700" algn="just">
              <a:buNone/>
            </a:pPr>
            <a:r>
              <a:rPr lang="es-EC" sz="2400" dirty="0" smtClean="0"/>
              <a:t>En la siguiente tabla se muestra los nuevos objetivos de las unidades ineficientes de los inputs utilizados en el análisis.</a:t>
            </a:r>
            <a:endParaRPr lang="es-EC" sz="2400" dirty="0"/>
          </a:p>
        </p:txBody>
      </p:sp>
      <p:pic>
        <p:nvPicPr>
          <p:cNvPr id="19458" name="Picture 2"/>
          <p:cNvPicPr>
            <a:picLocks noChangeAspect="1" noChangeArrowheads="1"/>
          </p:cNvPicPr>
          <p:nvPr/>
        </p:nvPicPr>
        <p:blipFill>
          <a:blip r:embed="rId4" cstate="print"/>
          <a:srcRect/>
          <a:stretch>
            <a:fillRect/>
          </a:stretch>
        </p:blipFill>
        <p:spPr bwMode="auto">
          <a:xfrm>
            <a:off x="467544" y="1916832"/>
            <a:ext cx="8173027" cy="3888432"/>
          </a:xfrm>
          <a:prstGeom prst="rect">
            <a:avLst/>
          </a:prstGeom>
          <a:noFill/>
          <a:ln w="9525">
            <a:noFill/>
            <a:miter lim="800000"/>
            <a:headEnd/>
            <a:tailEnd/>
          </a:ln>
          <a:effectLst/>
        </p:spPr>
      </p:pic>
      <p:sp>
        <p:nvSpPr>
          <p:cNvPr id="6" name="2 Marcador de contenido"/>
          <p:cNvSpPr txBox="1">
            <a:spLocks/>
          </p:cNvSpPr>
          <p:nvPr/>
        </p:nvSpPr>
        <p:spPr>
          <a:xfrm>
            <a:off x="3857620" y="1567623"/>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7</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Marcador de contenido"/>
          <p:cNvSpPr txBox="1">
            <a:spLocks/>
          </p:cNvSpPr>
          <p:nvPr/>
        </p:nvSpPr>
        <p:spPr>
          <a:xfrm>
            <a:off x="428596" y="5853879"/>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3">
            <a:duotone>
              <a:schemeClr val="accent5">
                <a:shade val="45000"/>
                <a:satMod val="135000"/>
              </a:schemeClr>
              <a:prstClr val="white"/>
            </a:duotone>
            <a:lum bright="30000" contrast="40000"/>
          </a:blip>
          <a:srcRect/>
          <a:stretch>
            <a:fillRect/>
          </a:stretch>
        </p:blipFill>
        <p:spPr bwMode="auto">
          <a:xfrm>
            <a:off x="7858148" y="4903493"/>
            <a:ext cx="1285852" cy="1954530"/>
          </a:xfrm>
          <a:prstGeom prst="rect">
            <a:avLst/>
          </a:prstGeom>
          <a:solidFill>
            <a:schemeClr val="accent1">
              <a:alpha val="25000"/>
            </a:schemeClr>
          </a:solidFill>
          <a:effectLst>
            <a:softEdge rad="127000"/>
          </a:effectLst>
        </p:spPr>
      </p:pic>
      <p:sp>
        <p:nvSpPr>
          <p:cNvPr id="3" name="2 Marcador de contenido"/>
          <p:cNvSpPr>
            <a:spLocks noGrp="1"/>
          </p:cNvSpPr>
          <p:nvPr>
            <p:ph idx="1"/>
          </p:nvPr>
        </p:nvSpPr>
        <p:spPr>
          <a:xfrm>
            <a:off x="395536" y="836712"/>
            <a:ext cx="8229600" cy="5145435"/>
          </a:xfrm>
        </p:spPr>
        <p:txBody>
          <a:bodyPr>
            <a:normAutofit/>
          </a:bodyPr>
          <a:lstStyle/>
          <a:p>
            <a:pPr marL="0" indent="12700" algn="just">
              <a:buNone/>
            </a:pPr>
            <a:r>
              <a:rPr lang="es-EC" sz="2400" dirty="0" smtClean="0"/>
              <a:t>El análisis refleja que los 27 hospitales públicos estudiados podrían generar los mismos niveles de outputs con un ahorro de USD173.82 millones al Estado en recurso humano, insumos y fármacos, equipamiento e infraestructura, si se logra aplicar en cada entidad los nuevos objetivos de consumo de recursos obtenidos para cada input analizado.</a:t>
            </a:r>
          </a:p>
          <a:p>
            <a:pPr marL="0" indent="12700" algn="just">
              <a:buNone/>
            </a:pPr>
            <a:endParaRPr lang="es-EC" sz="2400" dirty="0"/>
          </a:p>
        </p:txBody>
      </p:sp>
      <p:pic>
        <p:nvPicPr>
          <p:cNvPr id="22531" name="Picture 3"/>
          <p:cNvPicPr>
            <a:picLocks noChangeAspect="1" noChangeArrowheads="1"/>
          </p:cNvPicPr>
          <p:nvPr/>
        </p:nvPicPr>
        <p:blipFill>
          <a:blip r:embed="rId4" cstate="print"/>
          <a:srcRect/>
          <a:stretch>
            <a:fillRect/>
          </a:stretch>
        </p:blipFill>
        <p:spPr bwMode="auto">
          <a:xfrm>
            <a:off x="467544" y="3717032"/>
            <a:ext cx="8353620" cy="1368152"/>
          </a:xfrm>
          <a:prstGeom prst="rect">
            <a:avLst/>
          </a:prstGeom>
          <a:noFill/>
          <a:ln w="9525">
            <a:noFill/>
            <a:miter lim="800000"/>
            <a:headEnd/>
            <a:tailEnd/>
          </a:ln>
          <a:effectLst/>
        </p:spPr>
      </p:pic>
      <p:sp>
        <p:nvSpPr>
          <p:cNvPr id="6" name="2 Marcador de contenido"/>
          <p:cNvSpPr txBox="1">
            <a:spLocks/>
          </p:cNvSpPr>
          <p:nvPr/>
        </p:nvSpPr>
        <p:spPr>
          <a:xfrm>
            <a:off x="3857620" y="3353573"/>
            <a:ext cx="1106432" cy="50405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b="0" i="0" u="none" strike="noStrike" kern="1200" cap="none" spc="0" normalizeH="0" baseline="0" noProof="0" dirty="0" smtClean="0">
                <a:ln>
                  <a:noFill/>
                </a:ln>
                <a:solidFill>
                  <a:schemeClr val="tx1"/>
                </a:solidFill>
                <a:effectLst/>
                <a:uLnTx/>
                <a:uFillTx/>
                <a:latin typeface="+mn-lt"/>
                <a:ea typeface="+mn-ea"/>
                <a:cs typeface="+mn-cs"/>
              </a:rPr>
              <a:t>Cuadro 8</a:t>
            </a:r>
            <a:endParaRPr kumimoji="0" lang="es-EC" b="0" i="0" u="none" strike="noStrike" kern="1200" cap="none" spc="0" normalizeH="0" baseline="0" noProof="0" dirty="0">
              <a:ln>
                <a:noFill/>
              </a:ln>
              <a:solidFill>
                <a:schemeClr val="tx1"/>
              </a:solidFill>
              <a:effectLst/>
              <a:uLnTx/>
              <a:uFillTx/>
              <a:latin typeface="+mn-lt"/>
              <a:ea typeface="+mn-ea"/>
              <a:cs typeface="+mn-cs"/>
            </a:endParaRPr>
          </a:p>
        </p:txBody>
      </p:sp>
      <p:sp>
        <p:nvSpPr>
          <p:cNvPr id="7" name="2 Marcador de contenido"/>
          <p:cNvSpPr txBox="1">
            <a:spLocks/>
          </p:cNvSpPr>
          <p:nvPr/>
        </p:nvSpPr>
        <p:spPr>
          <a:xfrm>
            <a:off x="428596" y="5143512"/>
            <a:ext cx="4429156" cy="146889"/>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900" b="0" i="0" u="none" strike="noStrike" kern="1200" cap="none" spc="0" normalizeH="0" baseline="0" noProof="0" dirty="0" smtClean="0">
                <a:ln>
                  <a:noFill/>
                </a:ln>
                <a:solidFill>
                  <a:schemeClr val="tx1"/>
                </a:solidFill>
                <a:effectLst/>
                <a:uLnTx/>
                <a:uFillTx/>
                <a:latin typeface="+mn-lt"/>
                <a:ea typeface="+mn-ea"/>
                <a:cs typeface="+mn-cs"/>
              </a:rPr>
              <a:t>Fuente: Resultado de Proyección herramienta MAXDEA</a:t>
            </a:r>
            <a:endParaRPr kumimoji="0" lang="es-EC" sz="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sp>
        <p:nvSpPr>
          <p:cNvPr id="3" name="2 Marcador de contenido"/>
          <p:cNvSpPr>
            <a:spLocks noGrp="1"/>
          </p:cNvSpPr>
          <p:nvPr>
            <p:ph idx="1"/>
          </p:nvPr>
        </p:nvSpPr>
        <p:spPr>
          <a:xfrm>
            <a:off x="2857488" y="571480"/>
            <a:ext cx="3500462" cy="642942"/>
          </a:xfrm>
        </p:spPr>
        <p:txBody>
          <a:bodyPr>
            <a:normAutofit lnSpcReduction="10000"/>
          </a:bodyPr>
          <a:lstStyle/>
          <a:p>
            <a:pPr marL="0" indent="12700" algn="just">
              <a:buNone/>
            </a:pPr>
            <a:r>
              <a:rPr lang="es-EC" sz="4000" dirty="0" smtClean="0"/>
              <a:t>CONCLUSIONES</a:t>
            </a:r>
            <a:endParaRPr lang="es-EC" sz="4000" dirty="0" smtClean="0"/>
          </a:p>
          <a:p>
            <a:pPr marL="0" indent="12700" algn="just">
              <a:buNone/>
            </a:pPr>
            <a:endParaRPr lang="es-EC" sz="2000" dirty="0"/>
          </a:p>
          <a:p>
            <a:pPr marL="0" indent="12700" algn="just">
              <a:buNone/>
            </a:pPr>
            <a:endParaRPr lang="es-EC" sz="2000" dirty="0"/>
          </a:p>
        </p:txBody>
      </p:sp>
      <p:pic>
        <p:nvPicPr>
          <p:cNvPr id="6" name="Picture 2"/>
          <p:cNvPicPr>
            <a:picLocks noChangeAspect="1" noChangeArrowheads="1"/>
          </p:cNvPicPr>
          <p:nvPr/>
        </p:nvPicPr>
        <p:blipFill>
          <a:blip r:embed="rId3">
            <a:duotone>
              <a:prstClr val="black"/>
              <a:schemeClr val="accent2">
                <a:tint val="45000"/>
                <a:satMod val="400000"/>
              </a:schemeClr>
            </a:duotone>
            <a:lum bright="10000" contrast="40000"/>
          </a:blip>
          <a:srcRect/>
          <a:stretch>
            <a:fillRect/>
          </a:stretch>
        </p:blipFill>
        <p:spPr bwMode="auto">
          <a:xfrm>
            <a:off x="7970377" y="5072075"/>
            <a:ext cx="1173624" cy="1785950"/>
          </a:xfrm>
          <a:prstGeom prst="rect">
            <a:avLst/>
          </a:prstGeom>
          <a:solidFill>
            <a:schemeClr val="accent1">
              <a:alpha val="25000"/>
            </a:schemeClr>
          </a:solidFill>
          <a:effectLst>
            <a:softEdge rad="127000"/>
          </a:effectLst>
        </p:spPr>
      </p:pic>
      <p:sp>
        <p:nvSpPr>
          <p:cNvPr id="7" name="2 Marcador de contenido"/>
          <p:cNvSpPr txBox="1">
            <a:spLocks/>
          </p:cNvSpPr>
          <p:nvPr/>
        </p:nvSpPr>
        <p:spPr>
          <a:xfrm>
            <a:off x="500034" y="1571612"/>
            <a:ext cx="8229600" cy="4572032"/>
          </a:xfrm>
          <a:prstGeom prst="rect">
            <a:avLst/>
          </a:prstGeom>
        </p:spPr>
        <p:txBody>
          <a:bodyPr vert="horz" lIns="91440" tIns="45720" rIns="91440" bIns="45720" rtlCol="0">
            <a:normAutofit/>
          </a:bodyPr>
          <a:lstStyle/>
          <a:p>
            <a:pPr algn="just">
              <a:buFont typeface="Arial" pitchFamily="34" charset="0"/>
              <a:buChar char="•"/>
            </a:pPr>
            <a:r>
              <a:rPr lang="es-EC" sz="2000" dirty="0" smtClean="0"/>
              <a:t> El modelo de atención integral de salud es un conjunto </a:t>
            </a:r>
            <a:r>
              <a:rPr lang="es-EC" sz="2000" dirty="0" smtClean="0"/>
              <a:t>de políticas, estrategias, lineamientos y herramientas que al complementarse, </a:t>
            </a:r>
            <a:r>
              <a:rPr lang="es-EC" sz="2000" dirty="0" smtClean="0"/>
              <a:t>organizan </a:t>
            </a:r>
            <a:r>
              <a:rPr lang="es-EC" sz="2000" dirty="0" smtClean="0"/>
              <a:t>el Sistema Nacional de Salud para responder a las necesidades de salud de </a:t>
            </a:r>
            <a:r>
              <a:rPr lang="es-EC" sz="2000" dirty="0" smtClean="0"/>
              <a:t>la población, </a:t>
            </a:r>
            <a:r>
              <a:rPr lang="es-EC" sz="2000" dirty="0" smtClean="0"/>
              <a:t>permitiendo la integralidad en los tres niveles de atención en la red de salud</a:t>
            </a:r>
            <a:r>
              <a:rPr lang="es-EC" sz="2000" dirty="0" smtClean="0"/>
              <a:t>.</a:t>
            </a:r>
          </a:p>
          <a:p>
            <a:pPr algn="just">
              <a:buFont typeface="Arial" pitchFamily="34" charset="0"/>
              <a:buChar char="•"/>
            </a:pPr>
            <a:endParaRPr lang="es-EC" sz="2000" dirty="0" smtClean="0"/>
          </a:p>
          <a:p>
            <a:pPr algn="just">
              <a:buFont typeface="Arial" pitchFamily="34" charset="0"/>
              <a:buChar char="•"/>
            </a:pPr>
            <a:r>
              <a:rPr lang="es-EC" sz="2000" dirty="0" smtClean="0"/>
              <a:t> El PGE contiene a </a:t>
            </a:r>
            <a:r>
              <a:rPr lang="es-EC" sz="2000" dirty="0" smtClean="0"/>
              <a:t>262 Entidades Operativas Descentralizadas (EODS</a:t>
            </a:r>
            <a:r>
              <a:rPr lang="es-EC" sz="2000" dirty="0" smtClean="0"/>
              <a:t>) en el sector</a:t>
            </a:r>
          </a:p>
          <a:p>
            <a:pPr algn="just">
              <a:buFont typeface="Arial" pitchFamily="34" charset="0"/>
              <a:buChar char="•"/>
            </a:pPr>
            <a:endParaRPr lang="es-EC" sz="2000" dirty="0" smtClean="0"/>
          </a:p>
          <a:p>
            <a:pPr algn="just">
              <a:buFont typeface="Arial" pitchFamily="34" charset="0"/>
              <a:buChar char="•"/>
            </a:pPr>
            <a:r>
              <a:rPr lang="es-EC" sz="2000" dirty="0" smtClean="0"/>
              <a:t> Para 2013, 28 </a:t>
            </a:r>
            <a:r>
              <a:rPr lang="es-EC" sz="2000" dirty="0" smtClean="0"/>
              <a:t>entidades </a:t>
            </a:r>
            <a:r>
              <a:rPr lang="es-EC" sz="2000" dirty="0" smtClean="0"/>
              <a:t>al servicio del público, utilizan un 50</a:t>
            </a:r>
            <a:r>
              <a:rPr lang="es-EC" sz="2000" dirty="0" smtClean="0"/>
              <a:t>% del presupuesto operativo, </a:t>
            </a:r>
            <a:r>
              <a:rPr lang="es-EC" sz="2000" dirty="0" smtClean="0"/>
              <a:t>es decir un </a:t>
            </a:r>
            <a:r>
              <a:rPr lang="es-EC" sz="2000" dirty="0" smtClean="0"/>
              <a:t>30% del </a:t>
            </a:r>
            <a:r>
              <a:rPr lang="es-EC" sz="2000" dirty="0" smtClean="0"/>
              <a:t>total presupuestado.</a:t>
            </a:r>
          </a:p>
          <a:p>
            <a:pPr algn="just">
              <a:buFont typeface="Arial" pitchFamily="34" charset="0"/>
              <a:buChar char="•"/>
            </a:pPr>
            <a:endParaRPr lang="es-EC" sz="2000" dirty="0" smtClean="0"/>
          </a:p>
          <a:p>
            <a:pPr algn="just">
              <a:buFont typeface="Arial" pitchFamily="34" charset="0"/>
              <a:buChar char="•"/>
            </a:pPr>
            <a:r>
              <a:rPr kumimoji="0" lang="es-EC" sz="2000" b="0" i="0" u="none" strike="noStrike" kern="1200" cap="none" spc="0" normalizeH="0" baseline="0" noProof="0" dirty="0" smtClean="0">
                <a:ln>
                  <a:noFill/>
                </a:ln>
                <a:solidFill>
                  <a:schemeClr val="tx1"/>
                </a:solidFill>
                <a:effectLst/>
                <a:uLnTx/>
                <a:uFillTx/>
                <a:latin typeface="+mn-lt"/>
                <a:ea typeface="+mn-ea"/>
                <a:cs typeface="+mn-cs"/>
              </a:rPr>
              <a:t> La muestra</a:t>
            </a:r>
            <a:r>
              <a:rPr kumimoji="0" lang="es-EC" sz="2000" b="0" i="0" u="none" strike="noStrike" kern="1200" cap="none" spc="0" normalizeH="0" noProof="0" dirty="0" smtClean="0">
                <a:ln>
                  <a:noFill/>
                </a:ln>
                <a:solidFill>
                  <a:schemeClr val="tx1"/>
                </a:solidFill>
                <a:effectLst/>
                <a:uLnTx/>
                <a:uFillTx/>
                <a:latin typeface="+mn-lt"/>
                <a:ea typeface="+mn-ea"/>
                <a:cs typeface="+mn-cs"/>
              </a:rPr>
              <a:t> es representativa de la </a:t>
            </a:r>
            <a:r>
              <a:rPr kumimoji="0" lang="es-EC" sz="2000" b="0" i="0" u="none" strike="noStrike" kern="1200" cap="none" spc="0" normalizeH="0" noProof="0" dirty="0" err="1" smtClean="0">
                <a:ln>
                  <a:noFill/>
                </a:ln>
                <a:solidFill>
                  <a:schemeClr val="tx1"/>
                </a:solidFill>
                <a:effectLst/>
                <a:uLnTx/>
                <a:uFillTx/>
                <a:latin typeface="+mn-lt"/>
                <a:ea typeface="+mn-ea"/>
                <a:cs typeface="+mn-cs"/>
              </a:rPr>
              <a:t>atenci</a:t>
            </a:r>
            <a:r>
              <a:rPr lang="es-EC" sz="2000" dirty="0" err="1" smtClean="0"/>
              <a:t>ón</a:t>
            </a:r>
            <a:r>
              <a:rPr lang="es-EC" sz="2000" dirty="0" smtClean="0"/>
              <a:t> en el sector.</a:t>
            </a:r>
          </a:p>
          <a:p>
            <a:pPr algn="just">
              <a:buFont typeface="Arial" pitchFamily="34" charset="0"/>
              <a:buChar char="•"/>
            </a:pPr>
            <a:endParaRPr kumimoji="0" lang="es-EC"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sp>
        <p:nvSpPr>
          <p:cNvPr id="3" name="2 Marcador de contenido"/>
          <p:cNvSpPr>
            <a:spLocks noGrp="1"/>
          </p:cNvSpPr>
          <p:nvPr>
            <p:ph idx="1"/>
          </p:nvPr>
        </p:nvSpPr>
        <p:spPr>
          <a:xfrm>
            <a:off x="2214546" y="571480"/>
            <a:ext cx="4572032" cy="785818"/>
          </a:xfrm>
        </p:spPr>
        <p:txBody>
          <a:bodyPr>
            <a:noAutofit/>
          </a:bodyPr>
          <a:lstStyle/>
          <a:p>
            <a:pPr marL="0" indent="12700" algn="just">
              <a:buNone/>
            </a:pPr>
            <a:r>
              <a:rPr lang="es-EC" sz="4000" dirty="0" smtClean="0"/>
              <a:t>RECOMENDACIONES</a:t>
            </a:r>
            <a:endParaRPr lang="es-EC" sz="4000" dirty="0" smtClean="0"/>
          </a:p>
          <a:p>
            <a:pPr marL="0" indent="12700" algn="just">
              <a:buNone/>
            </a:pPr>
            <a:endParaRPr lang="es-EC" sz="4000" dirty="0"/>
          </a:p>
          <a:p>
            <a:pPr marL="0" indent="12700" algn="just">
              <a:buNone/>
            </a:pPr>
            <a:endParaRPr lang="es-EC" sz="4000" dirty="0"/>
          </a:p>
        </p:txBody>
      </p:sp>
      <p:pic>
        <p:nvPicPr>
          <p:cNvPr id="6" name="Picture 2"/>
          <p:cNvPicPr>
            <a:picLocks noChangeAspect="1" noChangeArrowheads="1"/>
          </p:cNvPicPr>
          <p:nvPr/>
        </p:nvPicPr>
        <p:blipFill>
          <a:blip r:embed="rId3">
            <a:duotone>
              <a:prstClr val="black"/>
              <a:schemeClr val="accent2">
                <a:tint val="45000"/>
                <a:satMod val="400000"/>
              </a:schemeClr>
            </a:duotone>
            <a:lum bright="10000" contrast="40000"/>
          </a:blip>
          <a:srcRect/>
          <a:stretch>
            <a:fillRect/>
          </a:stretch>
        </p:blipFill>
        <p:spPr bwMode="auto">
          <a:xfrm>
            <a:off x="7970377" y="5072075"/>
            <a:ext cx="1173624" cy="1785950"/>
          </a:xfrm>
          <a:prstGeom prst="rect">
            <a:avLst/>
          </a:prstGeom>
          <a:solidFill>
            <a:schemeClr val="accent1">
              <a:alpha val="25000"/>
            </a:schemeClr>
          </a:solidFill>
          <a:effectLst>
            <a:softEdge rad="127000"/>
          </a:effectLst>
        </p:spPr>
      </p:pic>
      <p:sp>
        <p:nvSpPr>
          <p:cNvPr id="7" name="2 Marcador de contenido"/>
          <p:cNvSpPr txBox="1">
            <a:spLocks/>
          </p:cNvSpPr>
          <p:nvPr/>
        </p:nvSpPr>
        <p:spPr>
          <a:xfrm>
            <a:off x="500034" y="1428736"/>
            <a:ext cx="8229600" cy="5000660"/>
          </a:xfrm>
          <a:prstGeom prst="rect">
            <a:avLst/>
          </a:prstGeom>
        </p:spPr>
        <p:txBody>
          <a:bodyPr vert="horz" lIns="91440" tIns="45720" rIns="91440" bIns="45720" rtlCol="0">
            <a:normAutofit/>
          </a:bodyPr>
          <a:lstStyle/>
          <a:p>
            <a:pPr algn="just">
              <a:buFont typeface="Arial" pitchFamily="34" charset="0"/>
              <a:buChar char="•"/>
            </a:pPr>
            <a:r>
              <a:rPr lang="es-EC" sz="2000" dirty="0" smtClean="0"/>
              <a:t> En aplicación de los </a:t>
            </a:r>
            <a:r>
              <a:rPr lang="es-EC" sz="2000" dirty="0" smtClean="0"/>
              <a:t>nuevos objetivos de consumo de recursos obtenidos para cada input </a:t>
            </a:r>
            <a:r>
              <a:rPr lang="es-EC" sz="2000" dirty="0" smtClean="0"/>
              <a:t>analizado se podría obtener un ahorro de hasta USD 173.2 millones de dólares</a:t>
            </a:r>
          </a:p>
          <a:p>
            <a:pPr algn="just">
              <a:buFont typeface="Arial" pitchFamily="34" charset="0"/>
              <a:buChar char="•"/>
            </a:pPr>
            <a:endParaRPr lang="es-EC" sz="2000" dirty="0" smtClean="0"/>
          </a:p>
          <a:p>
            <a:pPr algn="just">
              <a:buFont typeface="Arial" pitchFamily="34" charset="0"/>
              <a:buChar char="•"/>
            </a:pPr>
            <a:r>
              <a:rPr lang="es-EC" sz="2000" dirty="0" smtClean="0"/>
              <a:t>Es recomendable que el Presupuesto del sector Salud base su estimación, adicionalmente, en posibilidades de comparación de niveles de atención que incluyan la representatividad de las variables eficientes respecto de las variables ineficientes.</a:t>
            </a:r>
          </a:p>
          <a:p>
            <a:pPr algn="just">
              <a:buFont typeface="Arial" pitchFamily="34" charset="0"/>
              <a:buChar char="•"/>
            </a:pPr>
            <a:endParaRPr lang="es-EC" sz="2000" dirty="0" smtClean="0"/>
          </a:p>
          <a:p>
            <a:pPr algn="just">
              <a:buFont typeface="Arial" pitchFamily="34" charset="0"/>
              <a:buChar char="•"/>
            </a:pPr>
            <a:r>
              <a:rPr lang="es-EC" sz="2000" dirty="0" smtClean="0"/>
              <a:t> </a:t>
            </a:r>
            <a:r>
              <a:rPr lang="es-EC" sz="2000" dirty="0" smtClean="0"/>
              <a:t>En uso de los indicios resultado de las propiedades de la estimación, sería necesario se preparen provisiones para las próximas ejecuciones presupuestarias que implementen un modelo de eficiencia aplicable similar al estudio realizado.</a:t>
            </a:r>
          </a:p>
          <a:p>
            <a:pPr algn="just">
              <a:buFont typeface="Arial" pitchFamily="34" charset="0"/>
              <a:buChar char="•"/>
            </a:pPr>
            <a:endParaRPr kumimoji="0" lang="es-EC" sz="2000" b="0" i="0" u="none" strike="noStrike" kern="1200" cap="none" spc="0" normalizeH="0" baseline="0" noProof="0" dirty="0">
              <a:ln>
                <a:noFill/>
              </a:ln>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p:txBody>
          <a:bodyPr/>
          <a:lstStyle/>
          <a:p>
            <a:r>
              <a:rPr lang="es-EC" b="1" dirty="0" smtClean="0"/>
              <a:t>SISTEMA DE SALUD DEL ECUADOR</a:t>
            </a:r>
            <a:endParaRPr lang="es-EC" b="1" dirty="0"/>
          </a:p>
        </p:txBody>
      </p:sp>
      <p:sp>
        <p:nvSpPr>
          <p:cNvPr id="5" name="4 Rectángulo redondeado"/>
          <p:cNvSpPr/>
          <p:nvPr/>
        </p:nvSpPr>
        <p:spPr>
          <a:xfrm>
            <a:off x="2699792" y="1772816"/>
            <a:ext cx="3744416" cy="792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sz="2400" dirty="0" smtClean="0"/>
              <a:t>Cuidado de la salud</a:t>
            </a:r>
            <a:endParaRPr lang="es-EC" sz="2400" dirty="0"/>
          </a:p>
        </p:txBody>
      </p:sp>
      <p:sp>
        <p:nvSpPr>
          <p:cNvPr id="6" name="5 Rectángulo redondeado"/>
          <p:cNvSpPr/>
          <p:nvPr/>
        </p:nvSpPr>
        <p:spPr>
          <a:xfrm>
            <a:off x="2699792" y="3501008"/>
            <a:ext cx="3744416" cy="792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sz="2400" dirty="0" smtClean="0"/>
              <a:t>Eje estratégico para el desarrollo del país</a:t>
            </a:r>
            <a:endParaRPr lang="es-EC" sz="2400" dirty="0"/>
          </a:p>
        </p:txBody>
      </p:sp>
      <p:sp>
        <p:nvSpPr>
          <p:cNvPr id="7" name="6 Flecha abajo"/>
          <p:cNvSpPr/>
          <p:nvPr/>
        </p:nvSpPr>
        <p:spPr>
          <a:xfrm>
            <a:off x="4355976" y="2780928"/>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dirty="0"/>
          </a:p>
        </p:txBody>
      </p:sp>
      <p:sp>
        <p:nvSpPr>
          <p:cNvPr id="8" name="7 Rectángulo redondeado"/>
          <p:cNvSpPr/>
          <p:nvPr/>
        </p:nvSpPr>
        <p:spPr>
          <a:xfrm>
            <a:off x="2699792" y="5085184"/>
            <a:ext cx="3744416" cy="792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sz="2400" dirty="0" smtClean="0"/>
              <a:t>Ranking 20 a nivel mundial y 2 en </a:t>
            </a:r>
            <a:r>
              <a:rPr lang="es-EC" sz="2400" dirty="0"/>
              <a:t>S</a:t>
            </a:r>
            <a:r>
              <a:rPr lang="es-EC" sz="2400" dirty="0" smtClean="0"/>
              <a:t>udamérica</a:t>
            </a:r>
            <a:endParaRPr lang="es-EC" sz="2400" dirty="0"/>
          </a:p>
        </p:txBody>
      </p:sp>
      <p:sp>
        <p:nvSpPr>
          <p:cNvPr id="9" name="8 Flecha abajo"/>
          <p:cNvSpPr/>
          <p:nvPr/>
        </p:nvSpPr>
        <p:spPr>
          <a:xfrm>
            <a:off x="4355976" y="4365104"/>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dirty="0"/>
          </a:p>
        </p:txBody>
      </p:sp>
      <p:pic>
        <p:nvPicPr>
          <p:cNvPr id="11" name="Picture 2"/>
          <p:cNvPicPr>
            <a:picLocks noChangeAspect="1" noChangeArrowheads="1"/>
          </p:cNvPicPr>
          <p:nvPr/>
        </p:nvPicPr>
        <p:blipFill>
          <a:blip r:embed="rId3">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b="1" dirty="0" smtClean="0">
                <a:solidFill>
                  <a:schemeClr val="accent1">
                    <a:lumMod val="50000"/>
                  </a:schemeClr>
                </a:solidFill>
              </a:rPr>
              <a:t>MARCO NORMATIVO</a:t>
            </a:r>
            <a:endParaRPr lang="es-EC" b="1" dirty="0">
              <a:solidFill>
                <a:schemeClr val="accent1">
                  <a:lumMod val="50000"/>
                </a:schemeClr>
              </a:solidFill>
            </a:endParaRPr>
          </a:p>
        </p:txBody>
      </p:sp>
      <p:graphicFrame>
        <p:nvGraphicFramePr>
          <p:cNvPr id="8" name="7 Diagrama"/>
          <p:cNvGraphicFramePr/>
          <p:nvPr/>
        </p:nvGraphicFramePr>
        <p:xfrm>
          <a:off x="1524000" y="164305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noChangeArrowheads="1"/>
          </p:cNvPicPr>
          <p:nvPr/>
        </p:nvPicPr>
        <p:blipFill>
          <a:blip r:embed="rId6" cstate="print"/>
          <a:srcRect/>
          <a:stretch>
            <a:fillRect/>
          </a:stretch>
        </p:blipFill>
        <p:spPr bwMode="auto">
          <a:xfrm>
            <a:off x="8001024" y="300950"/>
            <a:ext cx="753019" cy="913472"/>
          </a:xfrm>
          <a:prstGeom prst="rect">
            <a:avLst/>
          </a:prstGeom>
          <a:noFill/>
          <a:ln w="9525">
            <a:noFill/>
            <a:miter lim="800000"/>
            <a:headEnd/>
            <a:tailEnd/>
          </a:ln>
          <a:effectLst/>
        </p:spPr>
      </p:pic>
      <p:pic>
        <p:nvPicPr>
          <p:cNvPr id="5" name="Picture 2"/>
          <p:cNvPicPr>
            <a:picLocks noChangeAspect="1" noChangeArrowheads="1"/>
          </p:cNvPicPr>
          <p:nvPr/>
        </p:nvPicPr>
        <p:blipFill>
          <a:blip r:embed="rId7">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p:txBody>
          <a:bodyPr>
            <a:normAutofit fontScale="90000"/>
          </a:bodyPr>
          <a:lstStyle/>
          <a:p>
            <a:r>
              <a:rPr lang="es-EC" b="1" dirty="0" smtClean="0"/>
              <a:t>MODELO DE ATENCIÓN INTEGRAL DE SALUD</a:t>
            </a:r>
            <a:endParaRPr lang="es-EC" b="1" dirty="0"/>
          </a:p>
        </p:txBody>
      </p:sp>
      <p:sp>
        <p:nvSpPr>
          <p:cNvPr id="14" name="13 Rectángulo redondeado"/>
          <p:cNvSpPr/>
          <p:nvPr/>
        </p:nvSpPr>
        <p:spPr>
          <a:xfrm>
            <a:off x="971600" y="2276872"/>
            <a:ext cx="7200800" cy="2880320"/>
          </a:xfrm>
          <a:prstGeom prst="roundRect">
            <a:avLst/>
          </a:prstGeom>
          <a:solidFill>
            <a:schemeClr val="lt1">
              <a:alpha val="4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es-EC" sz="2400" dirty="0"/>
              <a:t>Es el conjunto de políticas, estrategias, lineamientos y herramientas que al complementarse, organiza el Sistema Nacional de Salud para responder a las necesidades de salud de las personas, las familias y la comunidad en Ecuador, permitiendo la integralidad en los tres niveles de atención en la red de salud.</a:t>
            </a:r>
          </a:p>
        </p:txBody>
      </p:sp>
      <p:pic>
        <p:nvPicPr>
          <p:cNvPr id="7" name="Picture 2"/>
          <p:cNvPicPr>
            <a:picLocks noChangeAspect="1" noChangeArrowheads="1"/>
          </p:cNvPicPr>
          <p:nvPr/>
        </p:nvPicPr>
        <p:blipFill>
          <a:blip r:embed="rId3">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9"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p:txBody>
          <a:bodyPr>
            <a:normAutofit fontScale="90000"/>
          </a:bodyPr>
          <a:lstStyle/>
          <a:p>
            <a:r>
              <a:rPr lang="es-EC" b="1" dirty="0" smtClean="0">
                <a:solidFill>
                  <a:schemeClr val="accent1">
                    <a:lumMod val="50000"/>
                  </a:schemeClr>
                </a:solidFill>
              </a:rPr>
              <a:t>MODELO DE ATENCIÓN INTEGRAL DE SALUD</a:t>
            </a:r>
            <a:endParaRPr lang="es-EC" b="1" dirty="0">
              <a:solidFill>
                <a:schemeClr val="accent1">
                  <a:lumMod val="50000"/>
                </a:schemeClr>
              </a:solidFill>
            </a:endParaRPr>
          </a:p>
        </p:txBody>
      </p:sp>
      <p:sp>
        <p:nvSpPr>
          <p:cNvPr id="14" name="13 Rectángulo redondeado"/>
          <p:cNvSpPr/>
          <p:nvPr/>
        </p:nvSpPr>
        <p:spPr>
          <a:xfrm>
            <a:off x="467544" y="2420888"/>
            <a:ext cx="3600400" cy="417646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buFont typeface="Arial" pitchFamily="34" charset="0"/>
              <a:buChar char="•"/>
            </a:pPr>
            <a:r>
              <a:rPr lang="es-EC" sz="2400" dirty="0"/>
              <a:t>Universalidad progresiva.</a:t>
            </a:r>
          </a:p>
          <a:p>
            <a:pPr lvl="0">
              <a:buFont typeface="Arial" pitchFamily="34" charset="0"/>
              <a:buChar char="•"/>
            </a:pPr>
            <a:r>
              <a:rPr lang="es-EC" sz="2400" dirty="0"/>
              <a:t>Equidad.</a:t>
            </a:r>
          </a:p>
          <a:p>
            <a:pPr lvl="0">
              <a:buFont typeface="Arial" pitchFamily="34" charset="0"/>
              <a:buChar char="•"/>
            </a:pPr>
            <a:r>
              <a:rPr lang="es-EC" sz="2400" dirty="0"/>
              <a:t>Flexible a la realidad epidemiológica, social, económica (local).</a:t>
            </a:r>
          </a:p>
          <a:p>
            <a:pPr lvl="0">
              <a:buFont typeface="Arial" pitchFamily="34" charset="0"/>
              <a:buChar char="•"/>
            </a:pPr>
            <a:r>
              <a:rPr lang="es-EC" sz="2400" dirty="0"/>
              <a:t>Calidad y continuidad.</a:t>
            </a:r>
          </a:p>
          <a:p>
            <a:pPr lvl="0">
              <a:buFont typeface="Arial" pitchFamily="34" charset="0"/>
              <a:buChar char="•"/>
            </a:pPr>
            <a:r>
              <a:rPr lang="es-EC" sz="2400" dirty="0"/>
              <a:t>Centrado en la participación plena de la comunidad.</a:t>
            </a:r>
          </a:p>
          <a:p>
            <a:pPr lvl="0">
              <a:buFont typeface="Arial" pitchFamily="34" charset="0"/>
              <a:buChar char="•"/>
            </a:pPr>
            <a:r>
              <a:rPr lang="es-EC" sz="2400" dirty="0"/>
              <a:t>Intersectorial.</a:t>
            </a:r>
          </a:p>
        </p:txBody>
      </p:sp>
      <p:sp>
        <p:nvSpPr>
          <p:cNvPr id="4" name="3 Rectángulo redondeado"/>
          <p:cNvSpPr/>
          <p:nvPr/>
        </p:nvSpPr>
        <p:spPr>
          <a:xfrm>
            <a:off x="5076056" y="3429000"/>
            <a:ext cx="3600400" cy="2160240"/>
          </a:xfrm>
          <a:prstGeom prst="roundRect">
            <a:avLst/>
          </a:prstGeom>
          <a:solidFill>
            <a:schemeClr val="lt1">
              <a:alpha val="44000"/>
            </a:schemeClr>
          </a:solidFill>
        </p:spPr>
        <p:style>
          <a:lnRef idx="2">
            <a:schemeClr val="accent2"/>
          </a:lnRef>
          <a:fillRef idx="1">
            <a:schemeClr val="lt1"/>
          </a:fillRef>
          <a:effectRef idx="0">
            <a:schemeClr val="accent2"/>
          </a:effectRef>
          <a:fontRef idx="minor">
            <a:schemeClr val="dk1"/>
          </a:fontRef>
        </p:style>
        <p:txBody>
          <a:bodyPr rtlCol="0" anchor="ctr"/>
          <a:lstStyle/>
          <a:p>
            <a:pPr lvl="0">
              <a:buFont typeface="Arial" pitchFamily="34" charset="0"/>
              <a:buChar char="•"/>
            </a:pPr>
            <a:r>
              <a:rPr lang="es-EC" sz="2400" dirty="0"/>
              <a:t>Individual.</a:t>
            </a:r>
          </a:p>
          <a:p>
            <a:pPr lvl="0">
              <a:buFont typeface="Arial" pitchFamily="34" charset="0"/>
              <a:buChar char="•"/>
            </a:pPr>
            <a:r>
              <a:rPr lang="es-EC" sz="2400" dirty="0"/>
              <a:t>Familiar.</a:t>
            </a:r>
          </a:p>
          <a:p>
            <a:pPr lvl="0">
              <a:buFont typeface="Arial" pitchFamily="34" charset="0"/>
              <a:buChar char="•"/>
            </a:pPr>
            <a:r>
              <a:rPr lang="es-EC" sz="2400" dirty="0"/>
              <a:t>Comunidad.</a:t>
            </a:r>
          </a:p>
          <a:p>
            <a:pPr>
              <a:buFont typeface="Arial" pitchFamily="34" charset="0"/>
              <a:buChar char="•"/>
            </a:pPr>
            <a:r>
              <a:rPr lang="es-EC" sz="2400" dirty="0"/>
              <a:t>Entorno.</a:t>
            </a:r>
          </a:p>
        </p:txBody>
      </p:sp>
      <p:sp>
        <p:nvSpPr>
          <p:cNvPr id="5" name="4 Flecha izquierda y derecha"/>
          <p:cNvSpPr/>
          <p:nvPr/>
        </p:nvSpPr>
        <p:spPr>
          <a:xfrm>
            <a:off x="3995936" y="4221088"/>
            <a:ext cx="1080120" cy="57606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C" dirty="0"/>
          </a:p>
        </p:txBody>
      </p:sp>
      <p:sp>
        <p:nvSpPr>
          <p:cNvPr id="6" name="5 Rectángulo redondeado"/>
          <p:cNvSpPr/>
          <p:nvPr/>
        </p:nvSpPr>
        <p:spPr>
          <a:xfrm>
            <a:off x="467544" y="1556792"/>
            <a:ext cx="3600400" cy="6396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s-EC" sz="2400" dirty="0" smtClean="0"/>
              <a:t>PRINCIPIOS</a:t>
            </a:r>
            <a:endParaRPr lang="es-EC" sz="2400" dirty="0"/>
          </a:p>
        </p:txBody>
      </p:sp>
      <p:sp>
        <p:nvSpPr>
          <p:cNvPr id="8" name="7 Rectángulo redondeado"/>
          <p:cNvSpPr/>
          <p:nvPr/>
        </p:nvSpPr>
        <p:spPr>
          <a:xfrm>
            <a:off x="5076056" y="1556792"/>
            <a:ext cx="3600400" cy="63968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C" sz="2400" dirty="0" smtClean="0"/>
              <a:t>ÁMBITOS</a:t>
            </a:r>
            <a:endParaRPr lang="es-EC"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5"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a:xfrm>
            <a:off x="357158" y="1285860"/>
            <a:ext cx="4614866" cy="1143000"/>
          </a:xfrm>
        </p:spPr>
        <p:txBody>
          <a:bodyPr>
            <a:normAutofit/>
          </a:bodyPr>
          <a:lstStyle/>
          <a:p>
            <a:r>
              <a:rPr lang="es-EC" sz="4000" dirty="0" smtClean="0">
                <a:solidFill>
                  <a:schemeClr val="accent1">
                    <a:lumMod val="50000"/>
                  </a:schemeClr>
                </a:solidFill>
              </a:rPr>
              <a:t>GENERALIDADES</a:t>
            </a:r>
            <a:endParaRPr lang="es-EC" sz="4000" dirty="0">
              <a:solidFill>
                <a:schemeClr val="accent1">
                  <a:lumMod val="50000"/>
                </a:schemeClr>
              </a:solidFill>
            </a:endParaRPr>
          </a:p>
        </p:txBody>
      </p:sp>
      <p:sp>
        <p:nvSpPr>
          <p:cNvPr id="3" name="2 Marcador de contenido"/>
          <p:cNvSpPr>
            <a:spLocks noGrp="1"/>
          </p:cNvSpPr>
          <p:nvPr>
            <p:ph sz="quarter" idx="1"/>
          </p:nvPr>
        </p:nvSpPr>
        <p:spPr>
          <a:xfrm>
            <a:off x="914400" y="2195522"/>
            <a:ext cx="7772400" cy="4376750"/>
          </a:xfrm>
        </p:spPr>
        <p:txBody>
          <a:bodyPr/>
          <a:lstStyle/>
          <a:p>
            <a:pPr algn="just"/>
            <a:r>
              <a:rPr lang="es-EC" dirty="0"/>
              <a:t>El </a:t>
            </a:r>
            <a:r>
              <a:rPr lang="es-EC" dirty="0" smtClean="0"/>
              <a:t>presupuesto </a:t>
            </a:r>
            <a:r>
              <a:rPr lang="es-EC" dirty="0"/>
              <a:t>del Estado contempla para 2013 a 262 Entidades Operativas Descentralizadas (</a:t>
            </a:r>
            <a:r>
              <a:rPr lang="es-EC" dirty="0" smtClean="0"/>
              <a:t>EODS)</a:t>
            </a:r>
          </a:p>
          <a:p>
            <a:pPr algn="just"/>
            <a:r>
              <a:rPr lang="es-EC" dirty="0"/>
              <a:t>Clasificada y analizada la provisión para el mismo período, encontramos que  28 entidades proveedoras captan alrededor del 50% del presupuesto operativo, lo cual significa el 30% del presupuesto total.</a:t>
            </a:r>
          </a:p>
          <a:p>
            <a:pPr>
              <a:buNone/>
            </a:pPr>
            <a:endParaRPr lang="es-EC" dirty="0" smtClean="0"/>
          </a:p>
          <a:p>
            <a:endParaRPr lang="es-EC" dirty="0"/>
          </a:p>
        </p:txBody>
      </p:sp>
      <p:sp>
        <p:nvSpPr>
          <p:cNvPr id="4" name="1 Título"/>
          <p:cNvSpPr txBox="1">
            <a:spLocks/>
          </p:cNvSpPr>
          <p:nvPr/>
        </p:nvSpPr>
        <p:spPr>
          <a:xfrm>
            <a:off x="2386026" y="357166"/>
            <a:ext cx="482918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C" sz="4400" b="1" dirty="0" smtClean="0">
                <a:latin typeface="+mj-lt"/>
                <a:ea typeface="+mj-ea"/>
                <a:cs typeface="+mj-cs"/>
              </a:rPr>
              <a:t>INPUTS Y OUTPUTS</a:t>
            </a:r>
            <a:endParaRPr kumimoji="0" lang="es-EC" sz="44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5"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6" name="1 Título"/>
          <p:cNvSpPr>
            <a:spLocks noGrp="1"/>
          </p:cNvSpPr>
          <p:nvPr>
            <p:ph type="title"/>
          </p:nvPr>
        </p:nvSpPr>
        <p:spPr/>
        <p:txBody>
          <a:bodyPr>
            <a:normAutofit/>
          </a:bodyPr>
          <a:lstStyle/>
          <a:p>
            <a:r>
              <a:rPr lang="es-EC" sz="2000" b="1" dirty="0">
                <a:solidFill>
                  <a:schemeClr val="accent1">
                    <a:lumMod val="50000"/>
                  </a:schemeClr>
                </a:solidFill>
              </a:rPr>
              <a:t>Entidades proveedoras con mayor peso presupuestario del Ministerio de Salud Pública período 2008 – 2013 en millones de USD</a:t>
            </a:r>
            <a:endParaRPr lang="es-EC" sz="2000" dirty="0">
              <a:solidFill>
                <a:schemeClr val="accent1">
                  <a:lumMod val="50000"/>
                </a:schemeClr>
              </a:solidFill>
            </a:endParaRPr>
          </a:p>
        </p:txBody>
      </p:sp>
      <p:pic>
        <p:nvPicPr>
          <p:cNvPr id="4" name="3 Marcador de contenido"/>
          <p:cNvPicPr>
            <a:picLocks noGrp="1"/>
          </p:cNvPicPr>
          <p:nvPr>
            <p:ph sz="quarter" idx="1"/>
          </p:nvPr>
        </p:nvPicPr>
        <p:blipFill>
          <a:blip r:embed="rId4">
            <a:duotone>
              <a:prstClr val="black"/>
              <a:srgbClr val="D9C3A5">
                <a:tint val="50000"/>
                <a:satMod val="180000"/>
              </a:srgbClr>
            </a:duotone>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tretch>
            <a:fillRect/>
          </a:stretch>
        </p:blipFill>
        <p:spPr bwMode="auto">
          <a:xfrm>
            <a:off x="740097" y="1447800"/>
            <a:ext cx="7618117" cy="4572000"/>
          </a:xfrm>
          <a:prstGeom prst="rect">
            <a:avLst/>
          </a:prstGeom>
          <a:noFill/>
          <a:ln>
            <a:solidFill>
              <a:schemeClr val="accent1"/>
            </a:solidFill>
          </a:ln>
          <a:effectLst>
            <a:softEdge rad="3175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duotone>
              <a:prstClr val="black"/>
              <a:srgbClr val="FFFF00">
                <a:tint val="45000"/>
                <a:satMod val="400000"/>
              </a:srgbClr>
            </a:duotone>
            <a:lum bright="40000" contrast="40000"/>
          </a:blip>
          <a:srcRect/>
          <a:stretch>
            <a:fillRect/>
          </a:stretch>
        </p:blipFill>
        <p:spPr bwMode="auto">
          <a:xfrm>
            <a:off x="7929587" y="5009955"/>
            <a:ext cx="1214446" cy="1848070"/>
          </a:xfrm>
          <a:prstGeom prst="rect">
            <a:avLst/>
          </a:prstGeom>
          <a:solidFill>
            <a:schemeClr val="accent1">
              <a:alpha val="25000"/>
            </a:schemeClr>
          </a:solidFill>
          <a:effectLst>
            <a:softEdge rad="127000"/>
          </a:effectLst>
        </p:spPr>
      </p:pic>
      <p:pic>
        <p:nvPicPr>
          <p:cNvPr id="4" name="Picture 3"/>
          <p:cNvPicPr>
            <a:picLocks noChangeAspect="1" noChangeArrowheads="1"/>
          </p:cNvPicPr>
          <p:nvPr/>
        </p:nvPicPr>
        <p:blipFill>
          <a:blip r:embed="rId3" cstate="print"/>
          <a:srcRect/>
          <a:stretch>
            <a:fillRect/>
          </a:stretch>
        </p:blipFill>
        <p:spPr bwMode="auto">
          <a:xfrm>
            <a:off x="8001024" y="300950"/>
            <a:ext cx="753019" cy="913472"/>
          </a:xfrm>
          <a:prstGeom prst="rect">
            <a:avLst/>
          </a:prstGeom>
          <a:noFill/>
          <a:ln w="9525">
            <a:noFill/>
            <a:miter lim="800000"/>
            <a:headEnd/>
            <a:tailEnd/>
          </a:ln>
          <a:effectLst/>
        </p:spPr>
      </p:pic>
      <p:sp>
        <p:nvSpPr>
          <p:cNvPr id="2" name="1 Título"/>
          <p:cNvSpPr>
            <a:spLocks noGrp="1"/>
          </p:cNvSpPr>
          <p:nvPr>
            <p:ph type="title"/>
          </p:nvPr>
        </p:nvSpPr>
        <p:spPr/>
        <p:txBody>
          <a:bodyPr/>
          <a:lstStyle/>
          <a:p>
            <a:r>
              <a:rPr lang="es-EC" dirty="0" smtClean="0"/>
              <a:t>Características de la muestra</a:t>
            </a:r>
            <a:endParaRPr lang="es-EC" dirty="0"/>
          </a:p>
        </p:txBody>
      </p:sp>
      <p:sp>
        <p:nvSpPr>
          <p:cNvPr id="3" name="2 Marcador de contenido"/>
          <p:cNvSpPr>
            <a:spLocks noGrp="1"/>
          </p:cNvSpPr>
          <p:nvPr>
            <p:ph sz="quarter" idx="1"/>
          </p:nvPr>
        </p:nvSpPr>
        <p:spPr>
          <a:xfrm>
            <a:off x="357158" y="1600200"/>
            <a:ext cx="8543956" cy="4525963"/>
          </a:xfrm>
        </p:spPr>
        <p:txBody>
          <a:bodyPr>
            <a:normAutofit/>
          </a:bodyPr>
          <a:lstStyle/>
          <a:p>
            <a:r>
              <a:rPr lang="es-EC" dirty="0"/>
              <a:t>1. </a:t>
            </a:r>
            <a:r>
              <a:rPr lang="es-EC" dirty="0" smtClean="0"/>
              <a:t>Son </a:t>
            </a:r>
            <a:r>
              <a:rPr lang="es-EC" dirty="0"/>
              <a:t>representativas de su nivel por </a:t>
            </a:r>
            <a:r>
              <a:rPr lang="es-EC" dirty="0" smtClean="0"/>
              <a:t>cobertura </a:t>
            </a:r>
            <a:r>
              <a:rPr lang="es-EC" dirty="0"/>
              <a:t>poblacional y servicios correspondientes</a:t>
            </a:r>
          </a:p>
          <a:p>
            <a:r>
              <a:rPr lang="es-EC" dirty="0"/>
              <a:t>2. </a:t>
            </a:r>
            <a:r>
              <a:rPr lang="es-EC" dirty="0" smtClean="0"/>
              <a:t>Poseen</a:t>
            </a:r>
            <a:r>
              <a:rPr lang="es-EC" dirty="0" smtClean="0"/>
              <a:t> presencia </a:t>
            </a:r>
            <a:r>
              <a:rPr lang="es-EC" dirty="0"/>
              <a:t>regional y espacial</a:t>
            </a:r>
          </a:p>
          <a:p>
            <a:r>
              <a:rPr lang="es-EC" dirty="0"/>
              <a:t>3. </a:t>
            </a:r>
            <a:r>
              <a:rPr lang="es-EC" dirty="0" smtClean="0"/>
              <a:t>Presentan </a:t>
            </a:r>
            <a:r>
              <a:rPr lang="es-EC" dirty="0"/>
              <a:t>alguna característica de intervención </a:t>
            </a:r>
            <a:r>
              <a:rPr lang="es-EC" dirty="0" smtClean="0"/>
              <a:t>reciente</a:t>
            </a:r>
            <a:r>
              <a:rPr lang="es-EC" dirty="0"/>
              <a:t>.</a:t>
            </a:r>
          </a:p>
          <a:p>
            <a:r>
              <a:rPr lang="es-EC" dirty="0"/>
              <a:t>4. </a:t>
            </a:r>
            <a:r>
              <a:rPr lang="es-EC" dirty="0" smtClean="0"/>
              <a:t>Cuentan </a:t>
            </a:r>
            <a:r>
              <a:rPr lang="es-EC" dirty="0"/>
              <a:t>con información y </a:t>
            </a:r>
            <a:r>
              <a:rPr lang="es-EC" dirty="0" smtClean="0"/>
              <a:t>datos </a:t>
            </a:r>
            <a:r>
              <a:rPr lang="es-EC" dirty="0"/>
              <a:t>con mejor nivel de organización que otras </a:t>
            </a:r>
            <a:r>
              <a:rPr lang="es-EC" dirty="0" smtClean="0"/>
              <a:t>similares.</a:t>
            </a:r>
            <a:endParaRPr lang="es-EC" dirty="0"/>
          </a:p>
          <a:p>
            <a:endParaRPr lang="es-EC" dirty="0" smtClean="0"/>
          </a:p>
          <a:p>
            <a:endParaRPr lang="es-EC"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1581</Words>
  <Application>Microsoft Office PowerPoint</Application>
  <PresentationFormat>Presentación en pantalla (4:3)</PresentationFormat>
  <Paragraphs>113</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ANÁLISIS DE LA EFICIENCIA EN LAS POLÍTICAS PÚBLICAS: SECTOR SALUD - ECUADOR</vt:lpstr>
      <vt:lpstr>FRAGMENTACIÓN DEL SECTOR SALUD EN ECUADOR</vt:lpstr>
      <vt:lpstr>SISTEMA DE SALUD DEL ECUADOR</vt:lpstr>
      <vt:lpstr>MARCO NORMATIVO</vt:lpstr>
      <vt:lpstr>MODELO DE ATENCIÓN INTEGRAL DE SALUD</vt:lpstr>
      <vt:lpstr>MODELO DE ATENCIÓN INTEGRAL DE SALUD</vt:lpstr>
      <vt:lpstr>GENERALIDADES</vt:lpstr>
      <vt:lpstr>Entidades proveedoras con mayor peso presupuestario del Ministerio de Salud Pública período 2008 – 2013 en millones de USD</vt:lpstr>
      <vt:lpstr>Características de la muestra</vt:lpstr>
      <vt:lpstr>INPUTS </vt:lpstr>
      <vt:lpstr>Diapositiva 11</vt:lpstr>
      <vt:lpstr>OUTPUTS</vt:lpstr>
      <vt:lpstr>ANALISIS DE EFICIENCIA</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LA EFICIENCIA EN LAS POLÍTICAS PÚBLICAS</dc:title>
  <dc:creator>mareyes</dc:creator>
  <cp:lastModifiedBy>ctroya</cp:lastModifiedBy>
  <cp:revision>15</cp:revision>
  <dcterms:created xsi:type="dcterms:W3CDTF">2014-11-12T21:50:46Z</dcterms:created>
  <dcterms:modified xsi:type="dcterms:W3CDTF">2014-11-13T13:57:32Z</dcterms:modified>
</cp:coreProperties>
</file>