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7745" r:id="rId5"/>
    <p:sldMasterId id="2147487749" r:id="rId6"/>
    <p:sldMasterId id="2147487856" r:id="rId7"/>
    <p:sldMasterId id="2147487858" r:id="rId8"/>
    <p:sldMasterId id="2147487863" r:id="rId9"/>
    <p:sldMasterId id="2147487867" r:id="rId10"/>
  </p:sldMasterIdLst>
  <p:notesMasterIdLst>
    <p:notesMasterId r:id="rId27"/>
  </p:notesMasterIdLst>
  <p:handoutMasterIdLst>
    <p:handoutMasterId r:id="rId28"/>
  </p:handoutMasterIdLst>
  <p:sldIdLst>
    <p:sldId id="1247" r:id="rId11"/>
    <p:sldId id="1248" r:id="rId12"/>
    <p:sldId id="1249" r:id="rId13"/>
    <p:sldId id="1250" r:id="rId14"/>
    <p:sldId id="1257" r:id="rId15"/>
    <p:sldId id="1251" r:id="rId16"/>
    <p:sldId id="1252" r:id="rId17"/>
    <p:sldId id="1253" r:id="rId18"/>
    <p:sldId id="1254" r:id="rId19"/>
    <p:sldId id="1267" r:id="rId20"/>
    <p:sldId id="1266" r:id="rId21"/>
    <p:sldId id="1262" r:id="rId22"/>
    <p:sldId id="1264" r:id="rId23"/>
    <p:sldId id="1265" r:id="rId24"/>
    <p:sldId id="1245" r:id="rId25"/>
    <p:sldId id="1256" r:id="rId26"/>
  </p:sldIdLst>
  <p:sldSz cx="9906000" cy="6858000" type="A4"/>
  <p:notesSz cx="6805613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OZCO Jose Rene" initials="OJR" lastIdx="1" clrIdx="0"/>
  <p:cmAuthor id="1" name="QUINONES Rosaura" initials="QR" lastIdx="9" clrIdx="1"/>
  <p:cmAuthor id="2" name="MELGUIZO Angel" initials="M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E00"/>
    <a:srgbClr val="8AC6CD"/>
    <a:srgbClr val="336699"/>
    <a:srgbClr val="0079BC"/>
    <a:srgbClr val="FFFFFF"/>
    <a:srgbClr val="D41A1A"/>
    <a:srgbClr val="FF4F4F"/>
    <a:srgbClr val="EAF5F6"/>
    <a:srgbClr val="3C214B"/>
    <a:srgbClr val="116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75311" autoAdjust="0"/>
  </p:normalViewPr>
  <p:slideViewPr>
    <p:cSldViewPr>
      <p:cViewPr varScale="1">
        <p:scale>
          <a:sx n="53" d="100"/>
          <a:sy n="53" d="100"/>
        </p:scale>
        <p:origin x="-175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72"/>
      </p:cViewPr>
      <p:guideLst>
        <p:guide orient="horz" pos="3133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18T15:33:30.708" idx="5">
    <p:pos x="4837" y="4037"/>
    <p:text>Esto es una base de datos per se o estos datos han sido públicados en algún reporte de OCDE? Trate de abrir el link y me dio error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629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5" y="1"/>
            <a:ext cx="2949628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B528ACB-7195-4246-9ACF-566B9D03BC3C}" type="datetime2">
              <a:rPr lang="fr-FR"/>
              <a:pPr>
                <a:defRPr/>
              </a:pPr>
              <a:t>jeudi 22 janvier 2015</a:t>
            </a:fld>
            <a:endParaRPr lang="fr-FR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6578"/>
            <a:ext cx="2949629" cy="4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5" y="9446578"/>
            <a:ext cx="2949628" cy="4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7E8B616-708B-4EE2-A2F1-0F933B446F1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560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629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5" y="1"/>
            <a:ext cx="2949628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D14A4FE-7B54-4867-8634-1626055FE782}" type="datetime2">
              <a:rPr lang="fr-FR"/>
              <a:pPr>
                <a:defRPr/>
              </a:pPr>
              <a:t>jeudi 22 janvier 2015</a:t>
            </a:fld>
            <a:endParaRPr lang="fr-FR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6125"/>
            <a:ext cx="538638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47" y="4722494"/>
            <a:ext cx="4989723" cy="447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578"/>
            <a:ext cx="2949629" cy="4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5" y="9446578"/>
            <a:ext cx="2949628" cy="4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21E0745-08DD-48F7-A690-3BDEF639589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9907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jeudi 22 janvier 2015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jeudi 22 janvier 2015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s-ES" baseline="0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jeudi 22 janvier 2015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s-ES" baseline="0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jeudi 22 janvier 2015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s-ES" baseline="0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jeudi 22 janvier 2015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jeudi 22 janvier 2015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jeudi 22 janvier 2015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6125"/>
            <a:ext cx="538638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A1B2AE5-354B-4ACF-BBC5-F16FCA98B23D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jeudi 22 janvier 2015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E85831-A655-47B7-A92F-A951C31D8C7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6125"/>
            <a:ext cx="5386387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Leadership role of China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010B6-728E-4CDA-82AE-B48BE0B90622}" type="datetime2">
              <a:rPr lang="fr-FR">
                <a:solidFill>
                  <a:prstClr val="black"/>
                </a:solidFill>
                <a:cs typeface="Arial" charset="0"/>
              </a:rPr>
              <a:pPr>
                <a:defRPr/>
              </a:pPr>
              <a:t>jeudi 22 janvier 2015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246E7D-461D-47B9-9265-BE46D403A475}" type="slidenum">
              <a:rPr lang="fr-F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jeudi 22 janvier 2015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jeudi 22 janvier 2015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jeudi 22 janvier 2015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jeudi 22 janvier 2015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jeudi 22 janvier 2015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jeudi 22 janvier 2015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jeudi 22 janvier 2015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0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00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80000" cy="7254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00" y="1573200"/>
            <a:ext cx="8915400" cy="3768733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 Narrow" pitchFamily="34" charset="0"/>
              </a:defRPr>
            </a:lvl2pPr>
            <a:lvl3pPr>
              <a:buNone/>
              <a:defRPr sz="1800">
                <a:latin typeface="Arial Narrow" pitchFamily="34" charset="0"/>
              </a:defRPr>
            </a:lvl3pPr>
            <a:lvl4pPr>
              <a:buNone/>
              <a:defRPr sz="1800">
                <a:latin typeface="Arial Narrow" pitchFamily="34" charset="0"/>
              </a:defRPr>
            </a:lvl4pPr>
            <a:lvl5pPr marL="1973263" indent="-85725">
              <a:buNone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04800" y="6248400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7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537" y="1341442"/>
            <a:ext cx="5302118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8822" y="2924175"/>
            <a:ext cx="5339953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2480" y="6245225"/>
            <a:ext cx="4379691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fld id="{541A3F99-F647-C54D-B5CC-CC56D45F72D3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endParaRPr lang="fr-FR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Picture 10" descr="Logo_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9"/>
            <a:ext cx="4075498" cy="11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7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480" y="5877272"/>
            <a:ext cx="3900433" cy="83629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722308" y="5741177"/>
            <a:ext cx="1911212" cy="972393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887408" y="5893577"/>
            <a:ext cx="1911212" cy="972393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8"/>
            <a:ext cx="9906000" cy="1200401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201141" y="5013177"/>
            <a:ext cx="3597481" cy="1700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" y="5301217"/>
            <a:ext cx="2886321" cy="15200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9906000" cy="1227164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62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"/>
            <a:ext cx="9906000" cy="1200401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600206"/>
            <a:ext cx="43682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715" y="1600206"/>
            <a:ext cx="4369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562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03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7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4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31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156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906000" cy="1227164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186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1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2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3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4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5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9905400" cy="1268760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80000" cy="7254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00" y="1573200"/>
            <a:ext cx="8915400" cy="3768733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 Narrow" pitchFamily="34" charset="0"/>
              </a:defRPr>
            </a:lvl2pPr>
            <a:lvl3pPr>
              <a:buNone/>
              <a:defRPr sz="1800">
                <a:latin typeface="Arial Narrow" pitchFamily="34" charset="0"/>
              </a:defRPr>
            </a:lvl3pPr>
            <a:lvl4pPr>
              <a:buNone/>
              <a:defRPr sz="1800">
                <a:latin typeface="Arial Narrow" pitchFamily="34" charset="0"/>
              </a:defRPr>
            </a:lvl4pPr>
            <a:lvl5pPr marL="1973263" indent="-85725">
              <a:buNone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04800" y="6248400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263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1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8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25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80000" cy="7254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00" y="1573200"/>
            <a:ext cx="8915400" cy="3768733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 Narrow" pitchFamily="34" charset="0"/>
              </a:defRPr>
            </a:lvl2pPr>
            <a:lvl3pPr>
              <a:buNone/>
              <a:defRPr sz="1800">
                <a:latin typeface="Arial Narrow" pitchFamily="34" charset="0"/>
              </a:defRPr>
            </a:lvl3pPr>
            <a:lvl4pPr>
              <a:buNone/>
              <a:defRPr sz="1800">
                <a:latin typeface="Arial Narrow" pitchFamily="34" charset="0"/>
              </a:defRPr>
            </a:lvl4pPr>
            <a:lvl5pPr marL="1973263" indent="-85725">
              <a:buNone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04800" y="6248400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1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2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3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4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5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9905400" cy="1268760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prstClr val="black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2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 header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906000" cy="12271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 descr="OECD logo e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8200" y="6019800"/>
            <a:ext cx="1320800" cy="6992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46" r:id="rId1"/>
    <p:sldLayoutId id="2147487731" r:id="rId2"/>
    <p:sldLayoutId id="21474878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rgbClr val="005DA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005DA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rgbClr val="005DA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1" kern="1200">
          <a:solidFill>
            <a:srgbClr val="005DA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"/>
            <a:ext cx="9906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"/>
            <a:ext cx="9906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7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 header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906000" cy="12271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 descr="OECD logo e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0" y="6019800"/>
            <a:ext cx="1320800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7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9" r:id="rId1"/>
    <p:sldLayoutId id="2147487860" r:id="rId2"/>
    <p:sldLayoutId id="2147487861" r:id="rId3"/>
    <p:sldLayoutId id="214748786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rgbClr val="005DA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005DA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rgbClr val="005DA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1" kern="1200">
          <a:solidFill>
            <a:srgbClr val="005DA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 header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906000" cy="12271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 descr="OECD logo e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8200" y="6019800"/>
            <a:ext cx="1320800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4" r:id="rId1"/>
    <p:sldLayoutId id="2147487865" r:id="rId2"/>
    <p:sldLayoutId id="214748786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rgbClr val="005DA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005DA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rgbClr val="005DA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1" kern="1200">
          <a:solidFill>
            <a:srgbClr val="005DA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506" y="-2031"/>
            <a:ext cx="890419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4" y="1600206"/>
            <a:ext cx="8903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61513" y="6237312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41A3F99-F647-C54D-B5CC-CC56D45F72D3}" type="datetimeFigureOut">
              <a:rPr lang="fr-FR" smtClean="0">
                <a:latin typeface="Georg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22/01/2015</a:t>
            </a:fld>
            <a:endParaRPr lang="fr-FR" dirty="0">
              <a:latin typeface="Georgia"/>
            </a:endParaRP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6447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latin typeface="Georgia"/>
            </a:endParaRPr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364" y="6245225"/>
            <a:ext cx="12072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27F2264-836B-B64A-BFA3-04146123FCC1}" type="slidenum">
              <a:rPr lang="fr-FR" smtClean="0">
                <a:latin typeface="Georg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dirty="0">
              <a:latin typeface="Georgia"/>
            </a:endParaRPr>
          </a:p>
        </p:txBody>
      </p:sp>
      <p:pic>
        <p:nvPicPr>
          <p:cNvPr id="9" name="Picture 8" descr="OECD_10c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7005" y="6171747"/>
            <a:ext cx="630685" cy="561600"/>
          </a:xfrm>
          <a:prstGeom prst="rect">
            <a:avLst/>
          </a:prstGeom>
        </p:spPr>
      </p:pic>
      <p:pic>
        <p:nvPicPr>
          <p:cNvPr id="11" name="Image 9" descr="PPT header.pdf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906000" cy="1227164"/>
          </a:xfrm>
          <a:prstGeom prst="rect">
            <a:avLst/>
          </a:prstGeom>
        </p:spPr>
      </p:pic>
      <p:pic>
        <p:nvPicPr>
          <p:cNvPr id="12" name="Image 10" descr="OECD logo eng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89900" y="5638809"/>
            <a:ext cx="1320800" cy="69924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0"/>
            <a:ext cx="9906000" cy="1227164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  <p:sldLayoutId id="21474878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e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28600" y="5486400"/>
            <a:ext cx="5638800" cy="914400"/>
          </a:xfrm>
        </p:spPr>
        <p:txBody>
          <a:bodyPr/>
          <a:lstStyle/>
          <a:p>
            <a:pPr algn="l"/>
            <a:r>
              <a:rPr lang="es-E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EUROsociAL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 Presidencia de Senado de Chile</a:t>
            </a:r>
          </a:p>
          <a:p>
            <a:pPr algn="l"/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Jornada Latinoamericana de Cohesión Social</a:t>
            </a:r>
          </a:p>
          <a:p>
            <a:pPr algn="l"/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Santiago de Chile – 22-23 enero 2015</a:t>
            </a:r>
            <a:endParaRPr lang="es-ES_tradnl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002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19200" y="228600"/>
            <a:ext cx="7848600" cy="6779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ES_tradnl" sz="3000" dirty="0" smtClean="0">
              <a:solidFill>
                <a:prstClr val="whit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04800" y="1752600"/>
            <a:ext cx="7543800" cy="1295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dirty="0">
                <a:solidFill>
                  <a:srgbClr val="FFFF66"/>
                </a:solidFill>
                <a:latin typeface="Arial" pitchFamily="34" charset="0"/>
                <a:ea typeface="+mj-ea"/>
                <a:cs typeface="Arial" pitchFamily="34" charset="0"/>
              </a:rPr>
              <a:t>Políticas para la cohesión social: Protección social, trabajo y educación</a:t>
            </a:r>
            <a:endParaRPr lang="es-ES_tradnl" sz="3200" dirty="0" smtClean="0">
              <a:solidFill>
                <a:srgbClr val="FFFF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Sous-titre 4"/>
          <p:cNvSpPr txBox="1">
            <a:spLocks/>
          </p:cNvSpPr>
          <p:nvPr/>
        </p:nvSpPr>
        <p:spPr>
          <a:xfrm>
            <a:off x="304800" y="3810000"/>
            <a:ext cx="5715000" cy="10668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s-ES" sz="180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Ángel Melguizo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s-ES_tradnl" sz="180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Jefe de la Unidad de América Latina y el Caribe Centro de Desarrollo de la OCDE</a:t>
            </a:r>
            <a:endParaRPr lang="es-ES_tradnl" sz="18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 descr="cid:image003.png@01CCEFFF.2F3A4A7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163432"/>
            <a:ext cx="1397617" cy="90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460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" sz="2800" b="0" dirty="0"/>
              <a:t>América Latina enfrenta importantes desafíos en términos de desempeño y </a:t>
            </a:r>
            <a:r>
              <a:rPr lang="es-ES" sz="2800" b="0" dirty="0" smtClean="0"/>
              <a:t>equidad de la educación</a:t>
            </a:r>
            <a:endParaRPr lang="es-ES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9144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Desempeño </a:t>
            </a:r>
            <a:r>
              <a:rPr lang="es-ES" sz="2000" b="1" dirty="0">
                <a:solidFill>
                  <a:schemeClr val="tx1"/>
                </a:solidFill>
                <a:latin typeface="Calibri" pitchFamily="34" charset="0"/>
              </a:rPr>
              <a:t>en educación y equidad de la </a:t>
            </a:r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educación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</a:rPr>
              <a:t>(2012)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830388"/>
            <a:ext cx="8609012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4934" y="60960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 smtClean="0">
                <a:solidFill>
                  <a:prstClr val="black"/>
                </a:solidFill>
              </a:rPr>
              <a:t>OCDE-CEPAL-CAF (2013), </a:t>
            </a:r>
            <a:r>
              <a:rPr lang="en-US" dirty="0" err="1" smtClean="0">
                <a:solidFill>
                  <a:prstClr val="black"/>
                </a:solidFill>
              </a:rPr>
              <a:t>Perspectivas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Economicas</a:t>
            </a:r>
            <a:r>
              <a:rPr lang="en-US" dirty="0" smtClean="0">
                <a:solidFill>
                  <a:prstClr val="black"/>
                </a:solidFill>
              </a:rPr>
              <a:t> de America Latina </a:t>
            </a:r>
            <a:r>
              <a:rPr lang="en-US" dirty="0" smtClean="0">
                <a:solidFill>
                  <a:prstClr val="black"/>
                </a:solidFill>
              </a:rPr>
              <a:t>2015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 err="1" smtClean="0">
                <a:solidFill>
                  <a:prstClr val="black"/>
                </a:solidFill>
              </a:rPr>
              <a:t>Educacion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Competencias</a:t>
            </a:r>
            <a:r>
              <a:rPr lang="en-US" dirty="0" smtClean="0">
                <a:solidFill>
                  <a:prstClr val="black"/>
                </a:solidFill>
              </a:rPr>
              <a:t> e </a:t>
            </a:r>
            <a:r>
              <a:rPr lang="en-US" dirty="0" err="1" smtClean="0">
                <a:solidFill>
                  <a:prstClr val="black"/>
                </a:solidFill>
              </a:rPr>
              <a:t>Innovacion</a:t>
            </a:r>
            <a:r>
              <a:rPr lang="en-US" dirty="0" smtClean="0">
                <a:solidFill>
                  <a:prstClr val="black"/>
                </a:solidFill>
              </a:rPr>
              <a:t> para el </a:t>
            </a:r>
            <a:r>
              <a:rPr lang="en-US" dirty="0" err="1" smtClean="0">
                <a:solidFill>
                  <a:prstClr val="black"/>
                </a:solidFill>
              </a:rPr>
              <a:t>Desarrollo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sobre</a:t>
            </a:r>
            <a:r>
              <a:rPr lang="en-US" dirty="0" smtClean="0">
                <a:solidFill>
                  <a:prstClr val="black"/>
                </a:solidFill>
              </a:rPr>
              <a:t> la </a:t>
            </a:r>
            <a:r>
              <a:rPr lang="es-ES" dirty="0" smtClean="0"/>
              <a:t> </a:t>
            </a:r>
            <a:r>
              <a:rPr lang="es-ES" dirty="0"/>
              <a:t>base </a:t>
            </a:r>
            <a:r>
              <a:rPr lang="es-ES" dirty="0" smtClean="0"/>
              <a:t>de OCDE/PISA </a:t>
            </a:r>
            <a:r>
              <a:rPr lang="es-ES" dirty="0"/>
              <a:t>2012.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798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77200" y="586740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825" y="188930"/>
            <a:ext cx="9753600" cy="725470"/>
          </a:xfrm>
        </p:spPr>
        <p:txBody>
          <a:bodyPr/>
          <a:lstStyle/>
          <a:p>
            <a:r>
              <a:rPr lang="es-ES" sz="2800" b="0" dirty="0" smtClean="0"/>
              <a:t>Las mejoras en inversión y cobertura (primaria y secundaria) durante los últimos 20 años son sobresalientes</a:t>
            </a:r>
            <a:br>
              <a:rPr lang="es-ES" sz="2800" b="0" dirty="0" smtClean="0"/>
            </a:br>
            <a:endParaRPr lang="es-ES" sz="2800" b="0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04800" y="6248400"/>
            <a:ext cx="525825" cy="393605"/>
          </a:xfrm>
        </p:spPr>
        <p:txBody>
          <a:bodyPr/>
          <a:lstStyle/>
          <a:p>
            <a:fld id="{127F2264-836B-B64A-BFA3-04146123FCC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04800" y="1371600"/>
            <a:ext cx="9220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libri" pitchFamily="34" charset="0"/>
                <a:ea typeface="+mn-ea"/>
                <a:cs typeface="Arial" pitchFamily="34" charset="0"/>
              </a:rPr>
              <a:t>Tasas de matrícula por nivel educativo </a:t>
            </a:r>
          </a:p>
          <a:p>
            <a:pPr algn="ctr"/>
            <a:r>
              <a:rPr lang="es-ES" sz="1400" dirty="0" smtClean="0">
                <a:latin typeface="Calibri" pitchFamily="34" charset="0"/>
                <a:ea typeface="+mn-ea"/>
                <a:cs typeface="Arial" pitchFamily="34" charset="0"/>
              </a:rPr>
              <a:t>(%, circa 2011)</a:t>
            </a:r>
            <a:endParaRPr lang="es-ES" sz="1400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985"/>
            <a:ext cx="9753600" cy="413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62000" y="6122313"/>
            <a:ext cx="876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Fuente: : 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OCDE-CEPAL-CAF (2013),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Perspectivas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Economicas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de America Latina 2015.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Educacion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Competencias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e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Innovacion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para el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Desarrollo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sobre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la </a:t>
            </a:r>
            <a:r>
              <a:rPr lang="es-E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base de  </a:t>
            </a:r>
            <a:r>
              <a:rPr lang="en-GB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UNESCO Institute for Statistics (UIS) </a:t>
            </a:r>
          </a:p>
        </p:txBody>
      </p:sp>
    </p:spTree>
    <p:extLst>
      <p:ext uri="{BB962C8B-B14F-4D97-AF65-F5344CB8AC3E}">
        <p14:creationId xmlns:p14="http://schemas.microsoft.com/office/powerpoint/2010/main" val="2424551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77200" y="586740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825" y="188930"/>
            <a:ext cx="9753600" cy="725470"/>
          </a:xfrm>
        </p:spPr>
        <p:txBody>
          <a:bodyPr/>
          <a:lstStyle/>
          <a:p>
            <a:r>
              <a:rPr lang="es-ES" sz="2800" b="0" dirty="0" smtClean="0"/>
              <a:t>El gasto público en educación ha aumentado, pero la inversión por estudiante es aún baja</a:t>
            </a:r>
            <a:endParaRPr lang="es-ES" sz="2800" b="0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04800" y="6248400"/>
            <a:ext cx="525825" cy="393605"/>
          </a:xfrm>
        </p:spPr>
        <p:txBody>
          <a:bodyPr/>
          <a:lstStyle/>
          <a:p>
            <a:fld id="{127F2264-836B-B64A-BFA3-04146123FCC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62000" y="6122313"/>
            <a:ext cx="876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Fuente: : 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OCDE-CEPAL-CAF (2013),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Perspectivas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Economicas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de America Latina 2015.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Educacion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Competencias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e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Innovacion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para el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Desarrollo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sobre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la </a:t>
            </a:r>
            <a:r>
              <a:rPr lang="es-E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base de  </a:t>
            </a:r>
            <a:r>
              <a:rPr lang="en-GB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UNESCO Institute for Statistics (UIS) 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 bwMode="auto">
          <a:xfrm>
            <a:off x="0" y="1371600"/>
            <a:ext cx="9486900" cy="65864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Courier New"/>
              <a:buNone/>
            </a:pP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Gasto público en educación por estudiante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Courier New"/>
              <a:buNone/>
            </a:pPr>
            <a:r>
              <a:rPr lang="es-ES" sz="1400" b="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(% del PIB per cápita, circa 2012)</a:t>
            </a:r>
            <a:endParaRPr lang="es-ES" sz="1400" b="0" dirty="0">
              <a:solidFill>
                <a:schemeClr val="tx1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5188"/>
            <a:ext cx="9104312" cy="40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1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77200" y="586740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825" y="188930"/>
            <a:ext cx="9753600" cy="725470"/>
          </a:xfrm>
        </p:spPr>
        <p:txBody>
          <a:bodyPr/>
          <a:lstStyle/>
          <a:p>
            <a:r>
              <a:rPr lang="es-ES" sz="2800" b="0" dirty="0" smtClean="0"/>
              <a:t>Las brechas de gasto y cobertura son evidentes en la educación pre-primaria, afectando desempeño futuro</a:t>
            </a:r>
            <a:endParaRPr lang="es-ES" sz="2800" b="0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04800" y="6248400"/>
            <a:ext cx="525825" cy="393605"/>
          </a:xfrm>
        </p:spPr>
        <p:txBody>
          <a:bodyPr/>
          <a:lstStyle/>
          <a:p>
            <a:fld id="{127F2264-836B-B64A-BFA3-04146123FCC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199781" y="1349514"/>
            <a:ext cx="737560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latin typeface="Calibri" pitchFamily="34" charset="0"/>
                <a:ea typeface="+mn-ea"/>
                <a:cs typeface="Arial" pitchFamily="34" charset="0"/>
              </a:rPr>
              <a:t>Efectos de la educación pre-primaria sobre la educación secundaria </a:t>
            </a:r>
            <a:endParaRPr lang="es-ES" sz="2000" b="1" dirty="0" smtClean="0">
              <a:latin typeface="Calibri" pitchFamily="34" charset="0"/>
              <a:ea typeface="+mn-ea"/>
              <a:cs typeface="Arial" pitchFamily="34" charset="0"/>
            </a:endParaRPr>
          </a:p>
          <a:p>
            <a:pPr algn="ctr"/>
            <a:r>
              <a:rPr lang="es-ES" sz="1400" dirty="0" smtClean="0">
                <a:latin typeface="Calibri" pitchFamily="34" charset="0"/>
                <a:ea typeface="+mn-ea"/>
                <a:cs typeface="Arial" pitchFamily="34" charset="0"/>
              </a:rPr>
              <a:t>(%, </a:t>
            </a:r>
            <a:r>
              <a:rPr lang="es-ES" sz="1400" dirty="0" smtClean="0">
                <a:latin typeface="Calibri" pitchFamily="34" charset="0"/>
                <a:ea typeface="+mn-ea"/>
                <a:cs typeface="Arial" pitchFamily="34" charset="0"/>
              </a:rPr>
              <a:t>2012)</a:t>
            </a:r>
            <a:endParaRPr lang="en-GB" sz="1400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1962708"/>
            <a:ext cx="8986168" cy="412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4934" y="60960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 smtClean="0">
                <a:solidFill>
                  <a:prstClr val="black"/>
                </a:solidFill>
              </a:rPr>
              <a:t>OCDE-CEPAL-CAF (2013), </a:t>
            </a:r>
            <a:r>
              <a:rPr lang="en-US" dirty="0" err="1" smtClean="0">
                <a:solidFill>
                  <a:prstClr val="black"/>
                </a:solidFill>
              </a:rPr>
              <a:t>Perspectivas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Economicas</a:t>
            </a:r>
            <a:r>
              <a:rPr lang="en-US" dirty="0" smtClean="0">
                <a:solidFill>
                  <a:prstClr val="black"/>
                </a:solidFill>
              </a:rPr>
              <a:t> de America Latina </a:t>
            </a:r>
            <a:r>
              <a:rPr lang="en-US" dirty="0" smtClean="0">
                <a:solidFill>
                  <a:prstClr val="black"/>
                </a:solidFill>
              </a:rPr>
              <a:t>2015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 err="1" smtClean="0">
                <a:solidFill>
                  <a:prstClr val="black"/>
                </a:solidFill>
              </a:rPr>
              <a:t>Educacion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Competencias</a:t>
            </a:r>
            <a:r>
              <a:rPr lang="en-US" dirty="0" smtClean="0">
                <a:solidFill>
                  <a:prstClr val="black"/>
                </a:solidFill>
              </a:rPr>
              <a:t> e </a:t>
            </a:r>
            <a:r>
              <a:rPr lang="en-US" dirty="0" err="1" smtClean="0">
                <a:solidFill>
                  <a:prstClr val="black"/>
                </a:solidFill>
              </a:rPr>
              <a:t>Innovacion</a:t>
            </a:r>
            <a:r>
              <a:rPr lang="en-US" dirty="0" smtClean="0">
                <a:solidFill>
                  <a:prstClr val="black"/>
                </a:solidFill>
              </a:rPr>
              <a:t> para el </a:t>
            </a:r>
            <a:r>
              <a:rPr lang="en-US" dirty="0" err="1" smtClean="0">
                <a:solidFill>
                  <a:prstClr val="black"/>
                </a:solidFill>
              </a:rPr>
              <a:t>Desarrollo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sobre</a:t>
            </a:r>
            <a:r>
              <a:rPr lang="en-US" dirty="0" smtClean="0">
                <a:solidFill>
                  <a:prstClr val="black"/>
                </a:solidFill>
              </a:rPr>
              <a:t> la </a:t>
            </a:r>
            <a:r>
              <a:rPr lang="es-ES" dirty="0" smtClean="0"/>
              <a:t> </a:t>
            </a:r>
            <a:r>
              <a:rPr lang="es-ES" dirty="0"/>
              <a:t>base </a:t>
            </a:r>
            <a:r>
              <a:rPr lang="es-ES" dirty="0" smtClean="0"/>
              <a:t>de OCDE/PISA </a:t>
            </a:r>
            <a:r>
              <a:rPr lang="es-ES" dirty="0"/>
              <a:t>2012.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13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77200" y="586740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309009" y="1501914"/>
            <a:ext cx="711637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latin typeface="Calibri" pitchFamily="34" charset="0"/>
                <a:ea typeface="+mn-ea"/>
                <a:cs typeface="Arial" pitchFamily="34" charset="0"/>
              </a:rPr>
              <a:t>Contexto socio-económico y calidad de los recursos de la escuela </a:t>
            </a:r>
          </a:p>
          <a:p>
            <a:pPr algn="ctr"/>
            <a:r>
              <a:rPr lang="es-ES" sz="1400" dirty="0" smtClean="0">
                <a:latin typeface="Calibri" pitchFamily="34" charset="0"/>
                <a:ea typeface="+mn-ea"/>
                <a:cs typeface="Arial" pitchFamily="34" charset="0"/>
              </a:rPr>
              <a:t>(2012, valor entre 0=ningún efecto and 1=efecto)</a:t>
            </a:r>
            <a:endParaRPr lang="es-ES" sz="1400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102000" y="152400"/>
            <a:ext cx="9346800" cy="725470"/>
          </a:xfrm>
        </p:spPr>
        <p:txBody>
          <a:bodyPr/>
          <a:lstStyle/>
          <a:p>
            <a:r>
              <a:rPr lang="es-ES" sz="2800" b="0" dirty="0" smtClean="0"/>
              <a:t>Las diferencias significativas en el desempeño por estatus socio-económico también provienen de recursos</a:t>
            </a:r>
            <a:endParaRPr lang="es-ES" sz="28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524934" y="60960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 smtClean="0">
                <a:solidFill>
                  <a:prstClr val="black"/>
                </a:solidFill>
              </a:rPr>
              <a:t>OCDE-CEPAL-CAF (2013), </a:t>
            </a:r>
            <a:r>
              <a:rPr lang="en-US" dirty="0" err="1" smtClean="0">
                <a:solidFill>
                  <a:prstClr val="black"/>
                </a:solidFill>
              </a:rPr>
              <a:t>Perspectivas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Economicas</a:t>
            </a:r>
            <a:r>
              <a:rPr lang="en-US" dirty="0" smtClean="0">
                <a:solidFill>
                  <a:prstClr val="black"/>
                </a:solidFill>
              </a:rPr>
              <a:t> de America Latina </a:t>
            </a:r>
            <a:r>
              <a:rPr lang="en-US" dirty="0" smtClean="0">
                <a:solidFill>
                  <a:prstClr val="black"/>
                </a:solidFill>
              </a:rPr>
              <a:t>2015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 err="1" smtClean="0">
                <a:solidFill>
                  <a:prstClr val="black"/>
                </a:solidFill>
              </a:rPr>
              <a:t>Educacion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Competencias</a:t>
            </a:r>
            <a:r>
              <a:rPr lang="en-US" dirty="0" smtClean="0">
                <a:solidFill>
                  <a:prstClr val="black"/>
                </a:solidFill>
              </a:rPr>
              <a:t> e </a:t>
            </a:r>
            <a:r>
              <a:rPr lang="en-US" dirty="0" err="1" smtClean="0">
                <a:solidFill>
                  <a:prstClr val="black"/>
                </a:solidFill>
              </a:rPr>
              <a:t>Innovacion</a:t>
            </a:r>
            <a:r>
              <a:rPr lang="en-US" dirty="0" smtClean="0">
                <a:solidFill>
                  <a:prstClr val="black"/>
                </a:solidFill>
              </a:rPr>
              <a:t> para el </a:t>
            </a:r>
            <a:r>
              <a:rPr lang="en-US" dirty="0" err="1" smtClean="0">
                <a:solidFill>
                  <a:prstClr val="black"/>
                </a:solidFill>
              </a:rPr>
              <a:t>Desarrollo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sobre</a:t>
            </a:r>
            <a:r>
              <a:rPr lang="en-US" dirty="0" smtClean="0">
                <a:solidFill>
                  <a:prstClr val="black"/>
                </a:solidFill>
              </a:rPr>
              <a:t> la </a:t>
            </a:r>
            <a:r>
              <a:rPr lang="es-ES" dirty="0" smtClean="0"/>
              <a:t> </a:t>
            </a:r>
            <a:r>
              <a:rPr lang="es-ES" dirty="0"/>
              <a:t>base </a:t>
            </a:r>
            <a:r>
              <a:rPr lang="es-ES" dirty="0" smtClean="0"/>
              <a:t>de OCDE/PISA </a:t>
            </a:r>
            <a:r>
              <a:rPr lang="es-ES" dirty="0"/>
              <a:t>2012.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960751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73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6865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En conclusión, un panorama </a:t>
            </a:r>
            <a:r>
              <a:rPr lang="es-ES_tradnl" sz="2800" b="0" dirty="0" smtClean="0"/>
              <a:t>social y laboral </a:t>
            </a:r>
            <a:r>
              <a:rPr lang="es-ES_tradnl" sz="2800" b="0" dirty="0" smtClean="0"/>
              <a:t>desafiante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74887"/>
            <a:ext cx="9296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La desaceleración </a:t>
            </a: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económica  hace aun más necesaria una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política laboral activa</a:t>
            </a: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 que impulse el crecimiento con </a:t>
            </a: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equidad, coordinada con una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política de protección social </a:t>
            </a: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eficaz</a:t>
            </a:r>
            <a:endParaRPr lang="es-ES_tradnl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2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</a:rPr>
              <a:t>Es prioritaria la acción en el caso de </a:t>
            </a:r>
            <a:r>
              <a:rPr lang="es-ES" b="1" dirty="0" smtClean="0">
                <a:latin typeface="Calibri" panose="020F0502020204030204" pitchFamily="34" charset="0"/>
              </a:rPr>
              <a:t>mujeres y jóvenes</a:t>
            </a:r>
            <a:r>
              <a:rPr lang="es-ES" dirty="0" smtClean="0">
                <a:latin typeface="Calibri" panose="020F0502020204030204" pitchFamily="34" charset="0"/>
              </a:rPr>
              <a:t>, asegurando su incorporación plena al ciclo formativo y al mercado laboral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</a:rPr>
              <a:t>Se deben reforzar los </a:t>
            </a:r>
            <a:r>
              <a:rPr lang="es-ES" b="1" dirty="0" smtClean="0">
                <a:latin typeface="Calibri" panose="020F0502020204030204" pitchFamily="34" charset="0"/>
              </a:rPr>
              <a:t>sistemas de intermediación, formación y </a:t>
            </a:r>
            <a:r>
              <a:rPr lang="es-ES" b="1" dirty="0" smtClean="0">
                <a:latin typeface="Calibri" panose="020F0502020204030204" pitchFamily="34" charset="0"/>
              </a:rPr>
              <a:t>capacitación </a:t>
            </a:r>
            <a:r>
              <a:rPr lang="es-ES" dirty="0" smtClean="0">
                <a:latin typeface="Calibri" panose="020F0502020204030204" pitchFamily="34" charset="0"/>
              </a:rPr>
              <a:t>para </a:t>
            </a:r>
            <a:r>
              <a:rPr lang="es-ES" dirty="0" smtClean="0">
                <a:latin typeface="Calibri" panose="020F0502020204030204" pitchFamily="34" charset="0"/>
              </a:rPr>
              <a:t>cerrar </a:t>
            </a:r>
            <a:r>
              <a:rPr lang="es-ES" dirty="0" smtClean="0">
                <a:latin typeface="Calibri" panose="020F0502020204030204" pitchFamily="34" charset="0"/>
              </a:rPr>
              <a:t>las brechas oferta/demanda </a:t>
            </a:r>
            <a:r>
              <a:rPr lang="es-ES" dirty="0" smtClean="0">
                <a:latin typeface="Calibri" panose="020F0502020204030204" pitchFamily="34" charset="0"/>
              </a:rPr>
              <a:t>de competencias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>
                <a:latin typeface="Calibri" panose="020F0502020204030204" pitchFamily="34" charset="0"/>
              </a:rPr>
              <a:t>Se ha de </a:t>
            </a:r>
            <a:r>
              <a:rPr lang="es-ES_tradnl" b="1" dirty="0" smtClean="0">
                <a:latin typeface="Calibri" panose="020F0502020204030204" pitchFamily="34" charset="0"/>
              </a:rPr>
              <a:t>innovar en el ámbito de políticas de formalización </a:t>
            </a:r>
            <a:r>
              <a:rPr lang="es-ES_tradnl" dirty="0" smtClean="0">
                <a:latin typeface="Calibri" panose="020F0502020204030204" pitchFamily="34" charset="0"/>
              </a:rPr>
              <a:t>laboral, simplificando procesos y mejorando </a:t>
            </a:r>
            <a:r>
              <a:rPr lang="es-ES_tradnl" dirty="0" smtClean="0">
                <a:latin typeface="Calibri" panose="020F0502020204030204" pitchFamily="34" charset="0"/>
              </a:rPr>
              <a:t>incentivos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12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>
                <a:latin typeface="Calibri" panose="020F0502020204030204" pitchFamily="34" charset="0"/>
              </a:rPr>
              <a:t>Se han de proseguir </a:t>
            </a:r>
            <a:r>
              <a:rPr lang="es-ES_tradnl" b="1" dirty="0" smtClean="0">
                <a:latin typeface="Calibri" panose="020F0502020204030204" pitchFamily="34" charset="0"/>
              </a:rPr>
              <a:t>aumento de cobertura educativa (pre-primaria), pero sobre todo de calidad y de acceso con equidad</a:t>
            </a:r>
            <a:endParaRPr lang="es-ES_tradnl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97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88504" y="4567064"/>
            <a:ext cx="856895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" sz="3000" dirty="0" smtClean="0">
                <a:solidFill>
                  <a:srgbClr val="000000"/>
                </a:solidFill>
                <a:latin typeface="Calibri" pitchFamily="34" charset="0"/>
              </a:rPr>
              <a:t>Gracias!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" sz="3000" dirty="0" smtClean="0">
                <a:solidFill>
                  <a:srgbClr val="333399"/>
                </a:solidFill>
                <a:latin typeface="Calibri" pitchFamily="34" charset="0"/>
                <a:hlinkClick r:id="rId3"/>
              </a:rPr>
              <a:t>www.oecd.org/dev</a:t>
            </a:r>
            <a:endParaRPr lang="es-ES" sz="3000" dirty="0" smtClean="0">
              <a:solidFill>
                <a:srgbClr val="333399"/>
              </a:solidFill>
              <a:latin typeface="Calibri" pitchFamily="34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endParaRPr lang="es-ES" sz="3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2" descr="cid:image003.png@01CCEFFF.2F3A4A7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7992" y="2460464"/>
            <a:ext cx="2329408" cy="150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869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2"/>
          <p:cNvSpPr>
            <a:spLocks noGrp="1"/>
          </p:cNvSpPr>
          <p:nvPr>
            <p:ph type="title"/>
          </p:nvPr>
        </p:nvSpPr>
        <p:spPr>
          <a:xfrm>
            <a:off x="271729" y="471492"/>
            <a:ext cx="8894763" cy="725487"/>
          </a:xfrm>
        </p:spPr>
        <p:txBody>
          <a:bodyPr/>
          <a:lstStyle/>
          <a:p>
            <a:pPr algn="l" eaLnBrk="1" hangingPunct="1"/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3- El liderazgo de China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7568" y="1641478"/>
            <a:ext cx="9001390" cy="39211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El mercado laboral debe estar en el centro de la agenda de política para impulsar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crecimiento con equidad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_tradnl" sz="12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El prolongado periodo de expansión económica ha permitido grandes avances en materia laboral, pero algunos retos persisten en la región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_tradnl" sz="1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257300" lvl="2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La población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joven que ni trabaja ni estudia </a:t>
            </a: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(“Ni-</a:t>
            </a:r>
            <a:r>
              <a:rPr lang="es-ES_tradnl" dirty="0" err="1" smtClean="0">
                <a:solidFill>
                  <a:prstClr val="black"/>
                </a:solidFill>
                <a:latin typeface="Calibri" pitchFamily="34" charset="0"/>
              </a:rPr>
              <a:t>Nis</a:t>
            </a: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”)</a:t>
            </a:r>
          </a:p>
          <a:p>
            <a:pPr marL="1257300" lvl="2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La incompleta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incorporación de la mujer </a:t>
            </a: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al mercado laboral</a:t>
            </a:r>
          </a:p>
          <a:p>
            <a:pPr marL="1257300" lvl="2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La falta de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competencias laborales</a:t>
            </a:r>
          </a:p>
          <a:p>
            <a:pPr marL="1257300" lvl="2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La elevada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informalidad</a:t>
            </a:r>
          </a:p>
          <a:p>
            <a:pPr marL="1257300" lvl="2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La baja y desigual calidad de la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educación</a:t>
            </a:r>
            <a:endParaRPr lang="es-ES_tradnl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800100" lvl="1" indent="-3429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_tradnl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36" y="132546"/>
            <a:ext cx="96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Las políticas laborales son claves para lograr un crecimiento con equidad</a:t>
            </a:r>
            <a:endParaRPr lang="es-E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39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En América Latina un 20% de los jóvenes ni estudian ni trabajan (“Ni-</a:t>
            </a:r>
            <a:r>
              <a:rPr lang="es-ES_tradnl" sz="2800" b="0" dirty="0" err="1" smtClean="0"/>
              <a:t>Nis</a:t>
            </a:r>
            <a:r>
              <a:rPr lang="es-ES_tradnl" sz="2800" b="0" dirty="0" smtClean="0"/>
              <a:t>”)…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838200" y="1322558"/>
            <a:ext cx="8001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itchFamily="34" charset="0"/>
              </a:rPr>
              <a:t>Jóvenes que ni estudian ni trabajan en </a:t>
            </a:r>
            <a:r>
              <a:rPr lang="es-ES_tradnl" sz="2000" b="1" dirty="0">
                <a:solidFill>
                  <a:schemeClr val="tx1"/>
                </a:solidFill>
                <a:latin typeface="Calibri" pitchFamily="34" charset="0"/>
              </a:rPr>
              <a:t>América </a:t>
            </a:r>
            <a:r>
              <a:rPr lang="es-ES_tradnl" sz="2000" b="1" dirty="0" smtClean="0">
                <a:solidFill>
                  <a:schemeClr val="tx1"/>
                </a:solidFill>
                <a:latin typeface="Calibri" pitchFamily="34" charset="0"/>
              </a:rPr>
              <a:t>Latina 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  <a:latin typeface="Calibri" pitchFamily="34" charset="0"/>
              </a:rPr>
              <a:t>(Millones de personas entre 15 y 24 años, circa </a:t>
            </a:r>
            <a:r>
              <a:rPr lang="es-ES_tradnl" sz="1400" dirty="0">
                <a:solidFill>
                  <a:schemeClr val="tx1"/>
                </a:solidFill>
                <a:latin typeface="Calibri" pitchFamily="34" charset="0"/>
              </a:rPr>
              <a:t>2012)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6110549" cy="46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367790"/>
            <a:ext cx="7848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Fuente: OIT </a:t>
            </a:r>
            <a:r>
              <a:rPr lang="es-ES" dirty="0" err="1" smtClean="0">
                <a:solidFill>
                  <a:prstClr val="black"/>
                </a:solidFill>
              </a:rPr>
              <a:t>Laborstats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database</a:t>
            </a:r>
            <a:r>
              <a:rPr lang="es-ES" dirty="0" smtClean="0">
                <a:solidFill>
                  <a:prstClr val="black"/>
                </a:solidFill>
              </a:rPr>
              <a:t> disponible en http://laborsta.ilo.org/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3581400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latin typeface="+mj-lt"/>
              </a:rPr>
              <a:t>6.5</a:t>
            </a:r>
            <a:endParaRPr lang="en-GB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0615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… muy por encima que el porcentaje de </a:t>
            </a:r>
            <a:r>
              <a:rPr lang="es-ES_tradnl" sz="2800" b="0" i="1" dirty="0" smtClean="0"/>
              <a:t>Ni-</a:t>
            </a:r>
            <a:r>
              <a:rPr lang="es-ES_tradnl" sz="2800" b="0" i="1" dirty="0" err="1" smtClean="0"/>
              <a:t>Nis</a:t>
            </a:r>
            <a:r>
              <a:rPr lang="es-ES_tradnl" sz="2800" b="0" dirty="0" smtClean="0"/>
              <a:t> en el promedio de las economías de la OCDE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990600" y="1447800"/>
            <a:ext cx="8001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  <a:latin typeface="Calibri" pitchFamily="34" charset="0"/>
              </a:rPr>
              <a:t>Jóvenes que ni estudian ni trabajan en América </a:t>
            </a:r>
            <a:r>
              <a:rPr lang="es-ES_tradnl" sz="2000" b="1" dirty="0" smtClean="0">
                <a:solidFill>
                  <a:schemeClr val="tx1"/>
                </a:solidFill>
                <a:latin typeface="Calibri" pitchFamily="34" charset="0"/>
              </a:rPr>
              <a:t>Latina y la OCDE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  <a:latin typeface="Calibri" pitchFamily="34" charset="0"/>
              </a:rPr>
              <a:t>(Porcentaje de la población entre 15 y 24 años, 2011)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057400"/>
            <a:ext cx="8382001" cy="412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766881"/>
            <a:ext cx="81534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Nota: ALC </a:t>
            </a:r>
            <a:r>
              <a:rPr lang="en-GB" dirty="0" err="1" smtClean="0">
                <a:solidFill>
                  <a:prstClr val="black"/>
                </a:solidFill>
              </a:rPr>
              <a:t>es</a:t>
            </a:r>
            <a:r>
              <a:rPr lang="en-GB" dirty="0" smtClean="0">
                <a:solidFill>
                  <a:prstClr val="black"/>
                </a:solidFill>
              </a:rPr>
              <a:t> el </a:t>
            </a:r>
            <a:r>
              <a:rPr lang="en-GB" dirty="0" err="1" smtClean="0">
                <a:solidFill>
                  <a:prstClr val="black"/>
                </a:solidFill>
              </a:rPr>
              <a:t>promedio</a:t>
            </a:r>
            <a:r>
              <a:rPr lang="en-GB" dirty="0" smtClean="0">
                <a:solidFill>
                  <a:prstClr val="black"/>
                </a:solidFill>
              </a:rPr>
              <a:t> de Argentina, Bolivia, </a:t>
            </a:r>
            <a:r>
              <a:rPr lang="en-GB" dirty="0" err="1" smtClean="0">
                <a:solidFill>
                  <a:prstClr val="black"/>
                </a:solidFill>
              </a:rPr>
              <a:t>Brasil</a:t>
            </a:r>
            <a:r>
              <a:rPr lang="en-GB" dirty="0" smtClean="0">
                <a:solidFill>
                  <a:prstClr val="black"/>
                </a:solidFill>
              </a:rPr>
              <a:t>, Chile, Colombia, Costa Rica, Ecuador, El Salvador, Guatemala, Honduras, Mexico, Nicaragua, Panama, Paraguay, Peru, </a:t>
            </a:r>
            <a:r>
              <a:rPr lang="en-GB" dirty="0" err="1" smtClean="0">
                <a:solidFill>
                  <a:prstClr val="black"/>
                </a:solidFill>
              </a:rPr>
              <a:t>Rep.Dominicana</a:t>
            </a:r>
            <a:r>
              <a:rPr lang="en-GB" dirty="0" smtClean="0">
                <a:solidFill>
                  <a:prstClr val="black"/>
                </a:solidFill>
              </a:rPr>
              <a:t>, Uruguay y </a:t>
            </a:r>
            <a:r>
              <a:rPr lang="es-ES" dirty="0" smtClean="0">
                <a:solidFill>
                  <a:prstClr val="black"/>
                </a:solidFill>
              </a:rPr>
              <a:t>Venezuela. Promedio OCDE sin  </a:t>
            </a:r>
            <a:r>
              <a:rPr lang="es-ES" dirty="0">
                <a:solidFill>
                  <a:prstClr val="black"/>
                </a:solidFill>
              </a:rPr>
              <a:t>Canadá, Chile, Japón, </a:t>
            </a:r>
            <a:r>
              <a:rPr lang="es-ES" dirty="0" smtClean="0">
                <a:solidFill>
                  <a:prstClr val="black"/>
                </a:solidFill>
              </a:rPr>
              <a:t>México y Nueva Zelanda</a:t>
            </a:r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s-ES" dirty="0" smtClean="0">
                <a:solidFill>
                  <a:prstClr val="black"/>
                </a:solidFill>
              </a:rPr>
              <a:t>OIT, (2013) </a:t>
            </a:r>
            <a:r>
              <a:rPr lang="es-ES" dirty="0">
                <a:solidFill>
                  <a:prstClr val="black"/>
                </a:solidFill>
              </a:rPr>
              <a:t>"Trabajo decente y juventud en América Latina. Políticas para la </a:t>
            </a:r>
            <a:r>
              <a:rPr lang="es-ES" dirty="0" smtClean="0">
                <a:solidFill>
                  <a:prstClr val="black"/>
                </a:solidFill>
              </a:rPr>
              <a:t>acción“, disponible en http</a:t>
            </a:r>
            <a:r>
              <a:rPr lang="es-ES" dirty="0">
                <a:solidFill>
                  <a:prstClr val="black"/>
                </a:solidFill>
              </a:rPr>
              <a:t>://</a:t>
            </a:r>
            <a:r>
              <a:rPr lang="es-ES" dirty="0" smtClean="0">
                <a:solidFill>
                  <a:prstClr val="black"/>
                </a:solidFill>
              </a:rPr>
              <a:t>www.ilo.org; y </a:t>
            </a:r>
            <a:r>
              <a:rPr lang="es-CO" dirty="0" smtClean="0"/>
              <a:t>ILOSTAT</a:t>
            </a: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9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Los avances en la incorporación de la mujer al mercado de trabajo deben continuar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609600" y="1474958"/>
            <a:ext cx="89154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itchFamily="34" charset="0"/>
              </a:rPr>
              <a:t>Tasa de participación laboral de hombres y mujeres en América Latina y la OCDE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  <a:latin typeface="Calibri" pitchFamily="34" charset="0"/>
              </a:rPr>
              <a:t>(Porcentaje de población de cada género entre 15 y 64 años, circa 2010)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34" y="5969913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 err="1" smtClean="0">
                <a:solidFill>
                  <a:prstClr val="black"/>
                </a:solidFill>
              </a:rPr>
              <a:t>Banco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Interamericano</a:t>
            </a:r>
            <a:r>
              <a:rPr lang="en-US" dirty="0" smtClean="0">
                <a:solidFill>
                  <a:prstClr val="black"/>
                </a:solidFill>
              </a:rPr>
              <a:t> de </a:t>
            </a:r>
            <a:r>
              <a:rPr lang="en-US" dirty="0" err="1" smtClean="0">
                <a:solidFill>
                  <a:prstClr val="black"/>
                </a:solidFill>
              </a:rPr>
              <a:t>Desarrollo</a:t>
            </a:r>
            <a:r>
              <a:rPr lang="en-US" dirty="0" smtClean="0">
                <a:solidFill>
                  <a:prstClr val="black"/>
                </a:solidFill>
              </a:rPr>
              <a:t>, IDB Labor Markets and Social Security Information System (SIMS), </a:t>
            </a:r>
            <a:r>
              <a:rPr lang="en-US" dirty="0" err="1" smtClean="0">
                <a:solidFill>
                  <a:prstClr val="black"/>
                </a:solidFill>
              </a:rPr>
              <a:t>sobre</a:t>
            </a:r>
            <a:r>
              <a:rPr lang="en-US" dirty="0" smtClean="0">
                <a:solidFill>
                  <a:prstClr val="black"/>
                </a:solidFill>
              </a:rPr>
              <a:t> la base de </a:t>
            </a:r>
            <a:r>
              <a:rPr lang="en-US" dirty="0" err="1" smtClean="0">
                <a:solidFill>
                  <a:prstClr val="black"/>
                </a:solidFill>
              </a:rPr>
              <a:t>encuestas</a:t>
            </a:r>
            <a:r>
              <a:rPr lang="en-US" dirty="0" smtClean="0">
                <a:solidFill>
                  <a:prstClr val="black"/>
                </a:solidFill>
              </a:rPr>
              <a:t> de </a:t>
            </a:r>
            <a:r>
              <a:rPr lang="en-US" dirty="0" err="1" smtClean="0">
                <a:solidFill>
                  <a:prstClr val="black"/>
                </a:solidFill>
              </a:rPr>
              <a:t>horages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nacionales</a:t>
            </a:r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9783"/>
            <a:ext cx="7772400" cy="39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1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La falta de competencias representa una </a:t>
            </a:r>
            <a:r>
              <a:rPr lang="es-ES_tradnl" sz="2800" b="0" dirty="0"/>
              <a:t>importante restricción </a:t>
            </a:r>
            <a:r>
              <a:rPr lang="es-ES_tradnl" sz="2800" b="0" dirty="0" smtClean="0"/>
              <a:t>al empleo y la competitividad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934" y="60960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 smtClean="0">
                <a:solidFill>
                  <a:prstClr val="black"/>
                </a:solidFill>
              </a:rPr>
              <a:t>OCDE-CEPAL-CAF (2013), </a:t>
            </a:r>
            <a:r>
              <a:rPr lang="en-US" dirty="0" err="1" smtClean="0">
                <a:solidFill>
                  <a:prstClr val="black"/>
                </a:solidFill>
              </a:rPr>
              <a:t>Perspectivas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Economicas</a:t>
            </a:r>
            <a:r>
              <a:rPr lang="en-US" dirty="0" smtClean="0">
                <a:solidFill>
                  <a:prstClr val="black"/>
                </a:solidFill>
              </a:rPr>
              <a:t> de America Latina </a:t>
            </a:r>
            <a:r>
              <a:rPr lang="en-US" dirty="0" smtClean="0">
                <a:solidFill>
                  <a:prstClr val="black"/>
                </a:solidFill>
              </a:rPr>
              <a:t>2015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 err="1" smtClean="0">
                <a:solidFill>
                  <a:prstClr val="black"/>
                </a:solidFill>
              </a:rPr>
              <a:t>Educacion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Competencias</a:t>
            </a:r>
            <a:r>
              <a:rPr lang="en-US" dirty="0" smtClean="0">
                <a:solidFill>
                  <a:prstClr val="black"/>
                </a:solidFill>
              </a:rPr>
              <a:t> e </a:t>
            </a:r>
            <a:r>
              <a:rPr lang="en-US" dirty="0" err="1" smtClean="0">
                <a:solidFill>
                  <a:prstClr val="black"/>
                </a:solidFill>
              </a:rPr>
              <a:t>Innovacion</a:t>
            </a:r>
            <a:r>
              <a:rPr lang="en-US" dirty="0" smtClean="0">
                <a:solidFill>
                  <a:prstClr val="black"/>
                </a:solidFill>
              </a:rPr>
              <a:t> para el </a:t>
            </a:r>
            <a:r>
              <a:rPr lang="en-US" dirty="0" err="1" smtClean="0">
                <a:solidFill>
                  <a:prstClr val="black"/>
                </a:solidFill>
              </a:rPr>
              <a:t>Desarrollo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sobre</a:t>
            </a:r>
            <a:r>
              <a:rPr lang="en-US" dirty="0" smtClean="0">
                <a:solidFill>
                  <a:prstClr val="black"/>
                </a:solidFill>
              </a:rPr>
              <a:t> la base de </a:t>
            </a:r>
            <a:r>
              <a:rPr lang="en-US" dirty="0" err="1" smtClean="0">
                <a:solidFill>
                  <a:prstClr val="black"/>
                </a:solidFill>
              </a:rPr>
              <a:t>Banco</a:t>
            </a:r>
            <a:r>
              <a:rPr lang="en-US" dirty="0" smtClean="0">
                <a:solidFill>
                  <a:prstClr val="black"/>
                </a:solidFill>
              </a:rPr>
              <a:t> Mundial </a:t>
            </a:r>
            <a:r>
              <a:rPr lang="en-US" dirty="0" err="1" smtClean="0">
                <a:solidFill>
                  <a:prstClr val="black"/>
                </a:solidFill>
              </a:rPr>
              <a:t>Entreprise</a:t>
            </a:r>
            <a:r>
              <a:rPr lang="en-US" dirty="0" smtClean="0">
                <a:solidFill>
                  <a:prstClr val="black"/>
                </a:solidFill>
              </a:rPr>
              <a:t> Survey 2012.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228600" y="1447800"/>
            <a:ext cx="92964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Empresas que </a:t>
            </a:r>
            <a:r>
              <a:rPr lang="es-ES" sz="2000" b="1" dirty="0">
                <a:solidFill>
                  <a:schemeClr val="tx1"/>
                </a:solidFill>
                <a:latin typeface="Calibri" pitchFamily="34" charset="0"/>
              </a:rPr>
              <a:t>consideran como una barrera importante la falta de una fuerza laboral adecuadamente </a:t>
            </a:r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formada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</a:rPr>
              <a:t>(Porcentaje  del empresas formales, circa 2010)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73313"/>
            <a:ext cx="8775614" cy="35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039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Las políticas de desarrollo de competencias son esenciales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9144000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Calibri" pitchFamily="34" charset="0"/>
              </a:rPr>
              <a:t>Empresas que consideran como una barrera importante la falta de una fuerza laboral adecuadamente </a:t>
            </a:r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formada en América Latina y la OCDE</a:t>
            </a:r>
            <a:endParaRPr lang="es-ES" sz="20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Calibri" pitchFamily="34" charset="0"/>
              </a:rPr>
              <a:t>(Porcentaje  del empresas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</a:rPr>
              <a:t>formales, circa 2010)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34" y="60960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 smtClean="0">
                <a:solidFill>
                  <a:prstClr val="black"/>
                </a:solidFill>
              </a:rPr>
              <a:t>OCDE-CEPAL-CAF (2013), </a:t>
            </a:r>
            <a:r>
              <a:rPr lang="en-US" dirty="0" err="1" smtClean="0">
                <a:solidFill>
                  <a:prstClr val="black"/>
                </a:solidFill>
              </a:rPr>
              <a:t>Perspectivas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Economicas</a:t>
            </a:r>
            <a:r>
              <a:rPr lang="en-US" dirty="0" smtClean="0">
                <a:solidFill>
                  <a:prstClr val="black"/>
                </a:solidFill>
              </a:rPr>
              <a:t> de America Latina </a:t>
            </a:r>
            <a:r>
              <a:rPr lang="en-US" dirty="0" smtClean="0">
                <a:solidFill>
                  <a:prstClr val="black"/>
                </a:solidFill>
              </a:rPr>
              <a:t>2015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 err="1" smtClean="0">
                <a:solidFill>
                  <a:prstClr val="black"/>
                </a:solidFill>
              </a:rPr>
              <a:t>Educacion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Competencias</a:t>
            </a:r>
            <a:r>
              <a:rPr lang="en-US" dirty="0" smtClean="0">
                <a:solidFill>
                  <a:prstClr val="black"/>
                </a:solidFill>
              </a:rPr>
              <a:t> e </a:t>
            </a:r>
            <a:r>
              <a:rPr lang="en-US" dirty="0" err="1" smtClean="0">
                <a:solidFill>
                  <a:prstClr val="black"/>
                </a:solidFill>
              </a:rPr>
              <a:t>Innovacion</a:t>
            </a:r>
            <a:r>
              <a:rPr lang="en-US" dirty="0" smtClean="0">
                <a:solidFill>
                  <a:prstClr val="black"/>
                </a:solidFill>
              </a:rPr>
              <a:t> para el </a:t>
            </a:r>
            <a:r>
              <a:rPr lang="en-US" dirty="0" err="1" smtClean="0">
                <a:solidFill>
                  <a:prstClr val="black"/>
                </a:solidFill>
              </a:rPr>
              <a:t>Desarrollo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sobre</a:t>
            </a:r>
            <a:r>
              <a:rPr lang="en-US" dirty="0" smtClean="0">
                <a:solidFill>
                  <a:prstClr val="black"/>
                </a:solidFill>
              </a:rPr>
              <a:t> la base de </a:t>
            </a:r>
            <a:r>
              <a:rPr lang="en-US" dirty="0" err="1" smtClean="0">
                <a:solidFill>
                  <a:prstClr val="black"/>
                </a:solidFill>
              </a:rPr>
              <a:t>Banco</a:t>
            </a:r>
            <a:r>
              <a:rPr lang="en-US" dirty="0" smtClean="0">
                <a:solidFill>
                  <a:prstClr val="black"/>
                </a:solidFill>
              </a:rPr>
              <a:t> Mundial </a:t>
            </a:r>
            <a:r>
              <a:rPr lang="en-US" dirty="0" err="1" smtClean="0">
                <a:solidFill>
                  <a:prstClr val="black"/>
                </a:solidFill>
              </a:rPr>
              <a:t>Entreprise</a:t>
            </a:r>
            <a:r>
              <a:rPr lang="en-US" dirty="0" smtClean="0">
                <a:solidFill>
                  <a:prstClr val="black"/>
                </a:solidFill>
              </a:rPr>
              <a:t> Survey 2012</a:t>
            </a:r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29" y="2286000"/>
            <a:ext cx="792727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91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Los altos niveles de informalidad reflejan la existencia de trabajos poco productivos e insuficientemente protegidos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34" y="5969913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 err="1" smtClean="0">
                <a:solidFill>
                  <a:prstClr val="black"/>
                </a:solidFill>
              </a:rPr>
              <a:t>Banco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Interamericano</a:t>
            </a:r>
            <a:r>
              <a:rPr lang="en-US" dirty="0" smtClean="0">
                <a:solidFill>
                  <a:prstClr val="black"/>
                </a:solidFill>
              </a:rPr>
              <a:t> de </a:t>
            </a:r>
            <a:r>
              <a:rPr lang="en-US" dirty="0" err="1" smtClean="0">
                <a:solidFill>
                  <a:prstClr val="black"/>
                </a:solidFill>
              </a:rPr>
              <a:t>Desarrollo</a:t>
            </a:r>
            <a:r>
              <a:rPr lang="en-US" dirty="0" smtClean="0">
                <a:solidFill>
                  <a:prstClr val="black"/>
                </a:solidFill>
              </a:rPr>
              <a:t>, IDB Labor Markets and Social Security Information System (SIMS), </a:t>
            </a:r>
            <a:r>
              <a:rPr lang="en-US" dirty="0" err="1" smtClean="0">
                <a:solidFill>
                  <a:prstClr val="black"/>
                </a:solidFill>
              </a:rPr>
              <a:t>sobre</a:t>
            </a:r>
            <a:r>
              <a:rPr lang="en-US" dirty="0" smtClean="0">
                <a:solidFill>
                  <a:prstClr val="black"/>
                </a:solidFill>
              </a:rPr>
              <a:t> la base de </a:t>
            </a:r>
            <a:r>
              <a:rPr lang="en-US" dirty="0" err="1" smtClean="0">
                <a:solidFill>
                  <a:prstClr val="black"/>
                </a:solidFill>
              </a:rPr>
              <a:t>encuestas</a:t>
            </a:r>
            <a:r>
              <a:rPr lang="en-US" dirty="0" smtClean="0">
                <a:solidFill>
                  <a:prstClr val="black"/>
                </a:solidFill>
              </a:rPr>
              <a:t> de </a:t>
            </a:r>
            <a:r>
              <a:rPr lang="en-US" dirty="0" err="1" smtClean="0">
                <a:solidFill>
                  <a:prstClr val="black"/>
                </a:solidFill>
              </a:rPr>
              <a:t>horages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nacionales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9144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Informalidad laboral en América Latina</a:t>
            </a:r>
            <a:endParaRPr lang="es-ES" sz="20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Calibri" pitchFamily="34" charset="0"/>
              </a:rPr>
              <a:t>(Porcentaje 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</a:rPr>
              <a:t>de trabajadores  15-64 años que no aportan al seguro social, circa 2013)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0276"/>
            <a:ext cx="7924800" cy="442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046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La informalidad se concentra en trabajadores independientes, de pymes y de rentas media y baja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9144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Informalidad laboral en América Latina por ocupación e ingreso</a:t>
            </a:r>
            <a:endParaRPr lang="es-ES" sz="20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Calibri" pitchFamily="34" charset="0"/>
              </a:rPr>
              <a:t>(Porcentaje 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</a:rPr>
              <a:t>de trabajadores  15-64 años que no aportan al seguro social, circa 2010)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2013"/>
            <a:ext cx="4800600" cy="30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7" y="2362200"/>
            <a:ext cx="4868863" cy="31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4934" y="57912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 err="1" smtClean="0">
                <a:solidFill>
                  <a:prstClr val="black"/>
                </a:solidFill>
              </a:rPr>
              <a:t>Banco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Interamericano</a:t>
            </a:r>
            <a:r>
              <a:rPr lang="en-US" dirty="0" smtClean="0">
                <a:solidFill>
                  <a:prstClr val="black"/>
                </a:solidFill>
              </a:rPr>
              <a:t> de </a:t>
            </a:r>
            <a:r>
              <a:rPr lang="en-US" dirty="0" err="1" smtClean="0">
                <a:solidFill>
                  <a:prstClr val="black"/>
                </a:solidFill>
              </a:rPr>
              <a:t>Desarrollo</a:t>
            </a:r>
            <a:r>
              <a:rPr lang="en-US" dirty="0" smtClean="0">
                <a:solidFill>
                  <a:prstClr val="black"/>
                </a:solidFill>
              </a:rPr>
              <a:t>, IDB Labor Markets and Social Security Information System (SIMS), </a:t>
            </a:r>
            <a:r>
              <a:rPr lang="en-US" dirty="0" err="1" smtClean="0">
                <a:solidFill>
                  <a:prstClr val="black"/>
                </a:solidFill>
              </a:rPr>
              <a:t>sobre</a:t>
            </a:r>
            <a:r>
              <a:rPr lang="en-US" dirty="0" smtClean="0">
                <a:solidFill>
                  <a:prstClr val="black"/>
                </a:solidFill>
              </a:rPr>
              <a:t> la base de </a:t>
            </a:r>
            <a:r>
              <a:rPr lang="en-US" dirty="0" err="1" smtClean="0">
                <a:solidFill>
                  <a:prstClr val="black"/>
                </a:solidFill>
              </a:rPr>
              <a:t>encuestas</a:t>
            </a:r>
            <a:r>
              <a:rPr lang="en-US" dirty="0" smtClean="0">
                <a:solidFill>
                  <a:prstClr val="black"/>
                </a:solidFill>
              </a:rPr>
              <a:t> de </a:t>
            </a:r>
            <a:r>
              <a:rPr lang="en-US" dirty="0" err="1" smtClean="0">
                <a:solidFill>
                  <a:prstClr val="black"/>
                </a:solidFill>
              </a:rPr>
              <a:t>horages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nacionales</a:t>
            </a: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40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5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V5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EV5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D6A29A9E3DB47922D5C4FFB1D8D65" ma:contentTypeVersion="22" ma:contentTypeDescription="Create a new document." ma:contentTypeScope="" ma:versionID="0b6084c384456ee58ac463e612824b2f">
  <xsd:schema xmlns:xsd="http://www.w3.org/2001/XMLSchema" xmlns:p="http://schemas.microsoft.com/office/2006/metadata/properties" xmlns:ns2="68fb7019-708e-4690-82ce-cd5e66f5fed8" xmlns:ns3="daa48fb9-15cb-43d3-8915-ffaffbf0fe2a" targetNamespace="http://schemas.microsoft.com/office/2006/metadata/properties" ma:root="true" ma:fieldsID="e8e4cfc1a3a2fc041bb27b7f90dd2bf5" ns2:_="" ns3:_="">
    <xsd:import namespace="68fb7019-708e-4690-82ce-cd5e66f5fed8"/>
    <xsd:import namespace="daa48fb9-15cb-43d3-8915-ffaffbf0fe2a"/>
    <xsd:element name="properties">
      <xsd:complexType>
        <xsd:sequence>
          <xsd:element name="documentManagement">
            <xsd:complexType>
              <xsd:all>
                <xsd:element ref="ns2:Theme" minOccurs="0"/>
                <xsd:element ref="ns3:Type_x0020_of_x0020_Doc"/>
                <xsd:element ref="ns2:Author0"/>
                <xsd:element ref="ns2:Region" minOccurs="0"/>
                <xsd:element ref="ns2:Initiatives_x0020_GDO" minOccurs="0"/>
                <xsd:element ref="ns3:Organisation" minOccurs="0"/>
                <xsd:element ref="ns3:Nature_x0020_of_x0020_doc" minOccurs="0"/>
                <xsd:element ref="ns3:Count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8fb7019-708e-4690-82ce-cd5e66f5fed8" elementFormDefault="qualified">
    <xsd:import namespace="http://schemas.microsoft.com/office/2006/documentManagement/types"/>
    <xsd:element name="Theme" ma:index="8" nillable="true" ma:displayName="Theme" ma:internalName="Theme">
      <xsd:simpleType>
        <xsd:restriction base="dms:Text">
          <xsd:maxLength value="255"/>
        </xsd:restriction>
      </xsd:simpleType>
    </xsd:element>
    <xsd:element name="Author0" ma:index="10" ma:displayName="Author" ma:internalName="Author0">
      <xsd:simpleType>
        <xsd:restriction base="dms:Text">
          <xsd:maxLength value="255"/>
        </xsd:restriction>
      </xsd:simpleType>
    </xsd:element>
    <xsd:element name="Region" ma:index="11" nillable="true" ma:displayName="Region" ma:default="" ma:format="Dropdown" ma:internalName="Region">
      <xsd:simpleType>
        <xsd:restriction base="dms:Choice">
          <xsd:enumeration value="Central America"/>
          <xsd:enumeration value="West Africa"/>
          <xsd:enumeration value="Africa"/>
          <xsd:enumeration value="East Europe"/>
        </xsd:restriction>
      </xsd:simpleType>
    </xsd:element>
    <xsd:element name="Initiatives_x0020_GDO" ma:index="12" nillable="true" ma:displayName="Initiatives GDO" ma:internalName="Initiatives_x0020_GDO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DO 2010"/>
                    <xsd:enumeration value="GDO 2011"/>
                    <xsd:enumeration value="Wikigender"/>
                    <xsd:enumeration value="MacArthur/Migration"/>
                    <xsd:enumeration value="GID-DB/SIGI"/>
                    <xsd:enumeration value="Employment"/>
                    <xsd:enumeration value="Finance"/>
                    <xsd:enumeration value="Gender Atla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daa48fb9-15cb-43d3-8915-ffaffbf0fe2a" elementFormDefault="qualified">
    <xsd:import namespace="http://schemas.microsoft.com/office/2006/documentManagement/types"/>
    <xsd:element name="Type_x0020_of_x0020_Doc" ma:index="9" ma:displayName="Type of Doc" ma:description="category of content" ma:list="{e2acd09f-153a-4e6f-9249-113c4e22cee2}" ma:internalName="Type_x0020_of_x0020_Doc" ma:readOnly="false" ma:showField="Title" ma:web="daa48fb9-15cb-43d3-8915-ffaffbf0fe2a">
      <xsd:simpleType>
        <xsd:restriction base="dms:Lookup"/>
      </xsd:simpleType>
    </xsd:element>
    <xsd:element name="Organisation" ma:index="13" nillable="true" ma:displayName="Organisation" ma:description="Partnership, collaboration" ma:list="{e7029d23-14b0-4e3b-b016-9c6c68156b8d}" ma:internalName="Organisation" ma:showField="Title" ma:web="daa48fb9-15cb-43d3-8915-ffaffbf0f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ture_x0020_of_x0020_doc" ma:index="14" nillable="true" ma:displayName="Nature of doc" ma:description="Look up" ma:list="{295aa04a-29b8-4d79-b4fa-d1236b918b78}" ma:internalName="Nature_x0020_of_x0020_doc" ma:showField="Title" ma:web="daa48fb9-15cb-43d3-8915-ffaffbf0fe2a">
      <xsd:simpleType>
        <xsd:restriction base="dms:Lookup"/>
      </xsd:simpleType>
    </xsd:element>
    <xsd:element name="Country" ma:index="15" nillable="true" ma:displayName="Country" ma:list="{9b1cacb0-e29f-4817-bf34-45958819ccae}" ma:internalName="Country" ma:readOnly="false" ma:showField="Title" ma:web="daa48fb9-15cb-43d3-8915-ffaffbf0f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Type_x0020_of_x0020_Doc xmlns="daa48fb9-15cb-43d3-8915-ffaffbf0fe2a"/>
    <Author0 xmlns="68fb7019-708e-4690-82ce-cd5e66f5fed8"/>
    <Region xmlns="68fb7019-708e-4690-82ce-cd5e66f5fed8" xsi:nil="true"/>
    <Nature_x0020_of_x0020_doc xmlns="daa48fb9-15cb-43d3-8915-ffaffbf0fe2a" xsi:nil="true"/>
    <Country xmlns="daa48fb9-15cb-43d3-8915-ffaffbf0fe2a"/>
    <Organisation xmlns="daa48fb9-15cb-43d3-8915-ffaffbf0fe2a"/>
    <Theme xmlns="68fb7019-708e-4690-82ce-cd5e66f5fed8" xsi:nil="true"/>
    <Initiatives_x0020_GDO xmlns="68fb7019-708e-4690-82ce-cd5e66f5fed8"/>
  </documentManagement>
</p:properties>
</file>

<file path=customXml/itemProps1.xml><?xml version="1.0" encoding="utf-8"?>
<ds:datastoreItem xmlns:ds="http://schemas.openxmlformats.org/officeDocument/2006/customXml" ds:itemID="{75D1F34E-E9C4-4EA4-B43B-D78F0525044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D974781-17A7-44E1-8C8F-4622F7F3B8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fb7019-708e-4690-82ce-cd5e66f5fed8"/>
    <ds:schemaRef ds:uri="daa48fb9-15cb-43d3-8915-ffaffbf0fe2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63C86E5-29B8-47B8-8AAC-C9CAE42C17F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20E891D-42CB-4E8F-B655-F2B002DDD7AA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68fb7019-708e-4690-82ce-cd5e66f5fed8"/>
    <ds:schemaRef ds:uri="http://www.w3.org/XML/1998/namespace"/>
    <ds:schemaRef ds:uri="daa48fb9-15cb-43d3-8915-ffaffbf0fe2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GENERIC_PPT_MASTER_FOR_DEV</Template>
  <TotalTime>28972</TotalTime>
  <Words>1127</Words>
  <Application>Microsoft Office PowerPoint</Application>
  <PresentationFormat>A4 Paper (210x297 mm)</PresentationFormat>
  <Paragraphs>129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DEV50</vt:lpstr>
      <vt:lpstr>Conception personnalisée</vt:lpstr>
      <vt:lpstr>1_Conception personnalisée</vt:lpstr>
      <vt:lpstr>1_DEV50</vt:lpstr>
      <vt:lpstr>2_DEV50</vt:lpstr>
      <vt:lpstr>oecd_Eng_BD</vt:lpstr>
      <vt:lpstr>PowerPoint Presentation</vt:lpstr>
      <vt:lpstr>3- El liderazgo de China</vt:lpstr>
      <vt:lpstr>En América Latina un 20% de los jóvenes ni estudian ni trabajan (“Ni-Nis”)…</vt:lpstr>
      <vt:lpstr>… muy por encima que el porcentaje de Ni-Nis en el promedio de las economías de la OCDE</vt:lpstr>
      <vt:lpstr>Los avances en la incorporación de la mujer al mercado de trabajo deben continuar</vt:lpstr>
      <vt:lpstr>La falta de competencias representa una importante restricción al empleo y la competitividad</vt:lpstr>
      <vt:lpstr>Las políticas de desarrollo de competencias son esenciales</vt:lpstr>
      <vt:lpstr>Los altos niveles de informalidad reflejan la existencia de trabajos poco productivos e insuficientemente protegidos</vt:lpstr>
      <vt:lpstr>La informalidad se concentra en trabajadores independientes, de pymes y de rentas media y baja</vt:lpstr>
      <vt:lpstr>América Latina enfrenta importantes desafíos en términos de desempeño y equidad de la educación</vt:lpstr>
      <vt:lpstr>Las mejoras en inversión y cobertura (primaria y secundaria) durante los últimos 20 años son sobresalientes </vt:lpstr>
      <vt:lpstr>El gasto público en educación ha aumentado, pero la inversión por estudiante es aún baja</vt:lpstr>
      <vt:lpstr>Las brechas de gasto y cobertura son evidentes en la educación pre-primaria, afectando desempeño futuro</vt:lpstr>
      <vt:lpstr>Las diferencias significativas en el desempeño por estatus socio-económico también provienen de recursos</vt:lpstr>
      <vt:lpstr>En conclusión, un panorama social y laboral desafiante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PEREA Jose Ramon, DEV/GD/AMER</dc:creator>
  <cp:lastModifiedBy>MELGUIZO Angel</cp:lastModifiedBy>
  <cp:revision>2345</cp:revision>
  <cp:lastPrinted>2014-02-14T13:24:27Z</cp:lastPrinted>
  <dcterms:created xsi:type="dcterms:W3CDTF">2010-04-15T07:06:26Z</dcterms:created>
  <dcterms:modified xsi:type="dcterms:W3CDTF">2015-01-22T01:30:52Z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0x0101007B92F0C08B1ACE48926F836FCDE76424</vt:lpwstr>
  </property>
  <property fmtid="{D5CDD505-2E9C-101B-9397-08002B2CF9AE}" pid="3" name="Chapter">
    <vt:lpwstr>8</vt:lpwstr>
  </property>
  <property fmtid="{D5CDD505-2E9C-101B-9397-08002B2CF9AE}" pid="4" name="ContentType">
    <vt:lpwstr>Document</vt:lpwstr>
  </property>
  <property fmtid="{D5CDD505-2E9C-101B-9397-08002B2CF9AE}" pid="5" name="EmailTo">
    <vt:lpwstr/>
  </property>
  <property fmtid="{D5CDD505-2E9C-101B-9397-08002B2CF9AE}" pid="6" name="EmailSender">
    <vt:lpwstr/>
  </property>
  <property fmtid="{D5CDD505-2E9C-101B-9397-08002B2CF9AE}" pid="7" name="EmailFrom">
    <vt:lpwstr/>
  </property>
  <property fmtid="{D5CDD505-2E9C-101B-9397-08002B2CF9AE}" pid="8" name="EmailSubject">
    <vt:lpwstr/>
  </property>
  <property fmtid="{D5CDD505-2E9C-101B-9397-08002B2CF9AE}" pid="9" name="EmailCc">
    <vt:lpwstr/>
  </property>
  <property fmtid="{D5CDD505-2E9C-101B-9397-08002B2CF9AE}" pid="10" name="Title of presentation">
    <vt:lpwstr>Is Informal Normal?</vt:lpwstr>
  </property>
  <property fmtid="{D5CDD505-2E9C-101B-9397-08002B2CF9AE}" pid="11" name="Subject">
    <vt:lpwstr/>
  </property>
  <property fmtid="{D5CDD505-2E9C-101B-9397-08002B2CF9AE}" pid="12" name="Keywords">
    <vt:lpwstr/>
  </property>
  <property fmtid="{D5CDD505-2E9C-101B-9397-08002B2CF9AE}" pid="13" name="_Author">
    <vt:lpwstr>JJ &amp; JRL</vt:lpwstr>
  </property>
  <property fmtid="{D5CDD505-2E9C-101B-9397-08002B2CF9AE}" pid="14" name="_Category">
    <vt:lpwstr/>
  </property>
  <property fmtid="{D5CDD505-2E9C-101B-9397-08002B2CF9AE}" pid="15" name="Slides">
    <vt:lpwstr>41</vt:lpwstr>
  </property>
  <property fmtid="{D5CDD505-2E9C-101B-9397-08002B2CF9AE}" pid="16" name="Categories">
    <vt:lpwstr/>
  </property>
  <property fmtid="{D5CDD505-2E9C-101B-9397-08002B2CF9AE}" pid="17" name="Approval Level">
    <vt:lpwstr/>
  </property>
  <property fmtid="{D5CDD505-2E9C-101B-9397-08002B2CF9AE}" pid="18" name="_Comments">
    <vt:lpwstr/>
  </property>
  <property fmtid="{D5CDD505-2E9C-101B-9397-08002B2CF9AE}" pid="19" name="Assigned To">
    <vt:lpwstr/>
  </property>
  <property fmtid="{D5CDD505-2E9C-101B-9397-08002B2CF9AE}" pid="20" name="Order">
    <vt:lpwstr>2500.00000000000</vt:lpwstr>
  </property>
  <property fmtid="{D5CDD505-2E9C-101B-9397-08002B2CF9AE}" pid="21" name="Presenter">
    <vt:lpwstr>Internal</vt:lpwstr>
  </property>
  <property fmtid="{D5CDD505-2E9C-101B-9397-08002B2CF9AE}" pid="22" name="Initiatives">
    <vt:lpwstr>48;#Informal is normal</vt:lpwstr>
  </property>
  <property fmtid="{D5CDD505-2E9C-101B-9397-08002B2CF9AE}" pid="23" name="Units of Work">
    <vt:lpwstr>24</vt:lpwstr>
  </property>
  <property fmtid="{D5CDD505-2E9C-101B-9397-08002B2CF9AE}" pid="24" name="Themes">
    <vt:lpwstr>14</vt:lpwstr>
  </property>
  <property fmtid="{D5CDD505-2E9C-101B-9397-08002B2CF9AE}" pid="25" name="Specify if">
    <vt:lpwstr>Other</vt:lpwstr>
  </property>
  <property fmtid="{D5CDD505-2E9C-101B-9397-08002B2CF9AE}" pid="26" name="date of presentation">
    <vt:lpwstr>2009-07-01T00:00:00Z</vt:lpwstr>
  </property>
  <property fmtid="{D5CDD505-2E9C-101B-9397-08002B2CF9AE}" pid="27" name="Name of meeting">
    <vt:lpwstr/>
  </property>
  <property fmtid="{D5CDD505-2E9C-101B-9397-08002B2CF9AE}" pid="28" name="Event type">
    <vt:lpwstr>Internal</vt:lpwstr>
  </property>
</Properties>
</file>