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5"/>
  </p:notesMasterIdLst>
  <p:handoutMasterIdLst>
    <p:handoutMasterId r:id="rId26"/>
  </p:handoutMasterIdLst>
  <p:sldIdLst>
    <p:sldId id="342" r:id="rId8"/>
    <p:sldId id="333" r:id="rId9"/>
    <p:sldId id="334" r:id="rId10"/>
    <p:sldId id="347" r:id="rId11"/>
    <p:sldId id="339" r:id="rId12"/>
    <p:sldId id="337" r:id="rId13"/>
    <p:sldId id="336" r:id="rId14"/>
    <p:sldId id="343" r:id="rId15"/>
    <p:sldId id="356" r:id="rId16"/>
    <p:sldId id="346" r:id="rId17"/>
    <p:sldId id="354" r:id="rId18"/>
    <p:sldId id="355" r:id="rId19"/>
    <p:sldId id="353" r:id="rId20"/>
    <p:sldId id="344" r:id="rId21"/>
    <p:sldId id="341" r:id="rId22"/>
    <p:sldId id="348" r:id="rId23"/>
    <p:sldId id="331" r:id="rId24"/>
  </p:sldIdLst>
  <p:sldSz cx="12188825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990033"/>
    <a:srgbClr val="660033"/>
    <a:srgbClr val="00317A"/>
    <a:srgbClr val="0020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36" autoAdjust="0"/>
    <p:restoredTop sz="94629" autoAdjust="0"/>
  </p:normalViewPr>
  <p:slideViewPr>
    <p:cSldViewPr showGuides="1">
      <p:cViewPr>
        <p:scale>
          <a:sx n="80" d="100"/>
          <a:sy n="80" d="100"/>
        </p:scale>
        <p:origin x="-474" y="-7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pPr/>
              <a:t>7/21/2014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7/21/2014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499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7/21/2014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600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7/21/2014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90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1959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89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78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29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320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85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49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60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7/21/2014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382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64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10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26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87401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07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80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58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56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13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2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7/21/2014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6181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33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53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00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62741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88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77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4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93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17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7/21/2014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253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84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22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85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50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81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4686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09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94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32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78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7/21/2014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841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94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65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68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91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38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10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4128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76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68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23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7/21/2014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663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52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95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50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12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08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12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26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7/21/2014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075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7/21/2014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449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7/21/2014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491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7/21/2014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307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763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650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106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7/21/2014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520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366220" y="5445224"/>
            <a:ext cx="4248472" cy="1046440"/>
          </a:xfrm>
          <a:prstGeom prst="rect">
            <a:avLst/>
          </a:prstGeom>
          <a:gradFill flip="none" rotWithShape="1">
            <a:gsLst>
              <a:gs pos="51000">
                <a:schemeClr val="bg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María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Antonieta Gamarra</a:t>
            </a:r>
          </a:p>
          <a:p>
            <a:pPr algn="ctr"/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Directora General de Relaciones Internacionales </a:t>
            </a:r>
          </a:p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 de Salud Pública y Bienestar Social</a:t>
            </a:r>
          </a:p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Asunción - Paraguay 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75102" y="1628800"/>
            <a:ext cx="669674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/>
              <a:t>Monitoreo </a:t>
            </a:r>
            <a:r>
              <a:rPr lang="es-ES" sz="3600" b="1" dirty="0"/>
              <a:t>de la Equidad en </a:t>
            </a:r>
            <a:r>
              <a:rPr lang="es-ES" sz="3600" b="1" dirty="0" smtClean="0"/>
              <a:t>Salud - Paraguay  </a:t>
            </a:r>
          </a:p>
          <a:p>
            <a:pPr algn="ctr"/>
            <a:endParaRPr lang="es-ES" sz="2000" b="1" dirty="0" smtClean="0"/>
          </a:p>
          <a:p>
            <a:pPr algn="ctr"/>
            <a:r>
              <a:rPr lang="es-ES" sz="2000" b="1" dirty="0" smtClean="0"/>
              <a:t>Programa EUROSOCIAL II</a:t>
            </a:r>
          </a:p>
          <a:p>
            <a:pPr algn="ctr"/>
            <a:r>
              <a:rPr lang="es-ES" dirty="0" smtClean="0"/>
              <a:t>24 </a:t>
            </a:r>
            <a:r>
              <a:rPr lang="es-ES" dirty="0"/>
              <a:t>y 25 de julio </a:t>
            </a:r>
            <a:r>
              <a:rPr lang="es-ES" dirty="0" smtClean="0"/>
              <a:t>de 2014 </a:t>
            </a:r>
            <a:r>
              <a:rPr lang="es-ES" dirty="0"/>
              <a:t>Lima, Perú.</a:t>
            </a:r>
          </a:p>
        </p:txBody>
      </p:sp>
      <p:pic>
        <p:nvPicPr>
          <p:cNvPr id="5122" name="Picture 2" descr="http://www.mspbs.gov.py/v3/wp-content/uploads/2014/06/Ministerio-de-Salud-P%C3%BAblica-y-Bienestar-Soci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4043" y="394022"/>
            <a:ext cx="1923249" cy="73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812" y="332656"/>
            <a:ext cx="1668839" cy="73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310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85900" y="1484784"/>
            <a:ext cx="792087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 de fuentes disponibles para el desarrollo de sistemas de monitoreo de las desigualdades sociales en la </a:t>
            </a:r>
            <a:r>
              <a:rPr lang="es-ES_tradnl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</a:t>
            </a:r>
            <a:r>
              <a:rPr lang="es-ES_tradnl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790323" y="4653136"/>
            <a:ext cx="4851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base al cuestionario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para países.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78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2413" y="188640"/>
            <a:ext cx="9144001" cy="936104"/>
          </a:xfrm>
        </p:spPr>
        <p:txBody>
          <a:bodyPr>
            <a:normAutofit/>
          </a:bodyPr>
          <a:lstStyle/>
          <a:p>
            <a:r>
              <a:rPr lang="es-PY" sz="2400" b="1" dirty="0" smtClean="0"/>
              <a:t>INDICADORES  de PROCESO</a:t>
            </a:r>
            <a:r>
              <a:rPr lang="es-PY" b="1" dirty="0" smtClean="0"/>
              <a:t/>
            </a:r>
            <a:br>
              <a:rPr lang="es-PY" b="1" dirty="0" smtClean="0"/>
            </a:br>
            <a:endParaRPr lang="en-US" dirty="0"/>
          </a:p>
        </p:txBody>
      </p:sp>
      <p:sp>
        <p:nvSpPr>
          <p:cNvPr id="4" name="3 Marcador de contenido"/>
          <p:cNvSpPr txBox="1">
            <a:spLocks noGrp="1"/>
          </p:cNvSpPr>
          <p:nvPr>
            <p:ph idx="1"/>
          </p:nvPr>
        </p:nvSpPr>
        <p:spPr>
          <a:xfrm>
            <a:off x="1557908" y="692696"/>
            <a:ext cx="9134391" cy="638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PY" sz="2000" dirty="0" smtClean="0"/>
              <a:t>FUENTES: </a:t>
            </a:r>
          </a:p>
          <a:p>
            <a:pPr>
              <a:buNone/>
            </a:pPr>
            <a:r>
              <a:rPr lang="es-PY" sz="2000" dirty="0" smtClean="0"/>
              <a:t>    SSIEV (Subsistema de información de estadísticas vitales)</a:t>
            </a:r>
          </a:p>
          <a:p>
            <a:pPr>
              <a:buNone/>
            </a:pPr>
            <a:r>
              <a:rPr lang="es-PY" sz="2000" dirty="0" smtClean="0"/>
              <a:t>    DIGIES (Dirección  General de Información Estratégica en Salud)</a:t>
            </a:r>
          </a:p>
          <a:p>
            <a:r>
              <a:rPr lang="es-PY" sz="2000" u="sng" dirty="0" smtClean="0"/>
              <a:t>Porcentaje de nacimiento asistidos por profesional calificado</a:t>
            </a:r>
            <a:r>
              <a:rPr lang="es-PY" sz="2000" dirty="0" smtClean="0"/>
              <a:t>: mide la ocurrencia de partos asistidos por medico, obstetra o licenciado en enfermería en relación al total de partos informados, según datos de nacidos vivos</a:t>
            </a:r>
          </a:p>
          <a:p>
            <a:r>
              <a:rPr lang="es-PY" sz="2000" u="sng" dirty="0" smtClean="0"/>
              <a:t>Porcentaje de niños nacidos de mujeres de 10 a 19 años de edad</a:t>
            </a:r>
            <a:r>
              <a:rPr lang="es-PY" sz="2000" dirty="0" smtClean="0"/>
              <a:t>: mide la intensidad de embarazos  en ese grupo etario  en comparación con los otros  grupos etarios.    </a:t>
            </a:r>
          </a:p>
          <a:p>
            <a:r>
              <a:rPr lang="es-PY" sz="2000" u="sng" dirty="0" smtClean="0"/>
              <a:t>Porcentaje de parto institucional</a:t>
            </a:r>
            <a:r>
              <a:rPr lang="es-PY" sz="2000" dirty="0" smtClean="0"/>
              <a:t>: mide la ocurrencia de partos en servicios de salud en relación al total de partos informados, según datos de nacidos vivos</a:t>
            </a:r>
          </a:p>
          <a:p>
            <a:r>
              <a:rPr lang="es-PY" sz="2000" u="sng" dirty="0" err="1" smtClean="0"/>
              <a:t>Desagregacion</a:t>
            </a:r>
            <a:r>
              <a:rPr lang="es-PY" sz="2000" dirty="0" smtClean="0"/>
              <a:t>:  Grupos de edades(menos de 13 años, de 14 a 17 a,18 a 44ª, 45 y mas) Etnia, discapacidad. Atención sobre el grupo de 10 a 19 años.</a:t>
            </a:r>
          </a:p>
          <a:p>
            <a:pPr>
              <a:buNone/>
            </a:pPr>
            <a:r>
              <a:rPr lang="es-PY" sz="2000" dirty="0" smtClean="0"/>
              <a:t>  Total país y por regiones sanitarias.           </a:t>
            </a:r>
          </a:p>
          <a:p>
            <a:pPr>
              <a:buNone/>
            </a:pPr>
            <a:r>
              <a:rPr lang="es-PY" sz="2000" dirty="0" smtClean="0"/>
              <a:t>Periodo disponible :2004 – 2012             Periodicidad : anual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7908" y="548680"/>
            <a:ext cx="5940151" cy="887760"/>
          </a:xfrm>
        </p:spPr>
        <p:txBody>
          <a:bodyPr>
            <a:normAutofit fontScale="90000"/>
          </a:bodyPr>
          <a:lstStyle/>
          <a:p>
            <a:r>
              <a:rPr lang="es-PY" sz="2700" b="1" dirty="0" smtClean="0"/>
              <a:t>  INDICADORES DE PROCESO</a:t>
            </a:r>
            <a:r>
              <a:rPr lang="es-PY" dirty="0" smtClean="0"/>
              <a:t/>
            </a:r>
            <a:br>
              <a:rPr lang="es-PY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2413" y="1124744"/>
            <a:ext cx="9134391" cy="5184575"/>
          </a:xfrm>
        </p:spPr>
        <p:txBody>
          <a:bodyPr>
            <a:normAutofit fontScale="92500" lnSpcReduction="20000"/>
          </a:bodyPr>
          <a:lstStyle/>
          <a:p>
            <a:r>
              <a:rPr lang="es-PY" sz="2200" dirty="0" smtClean="0"/>
              <a:t>FUENTE:</a:t>
            </a:r>
          </a:p>
          <a:p>
            <a:pPr>
              <a:buNone/>
            </a:pPr>
            <a:r>
              <a:rPr lang="es-PY" sz="2200" dirty="0" smtClean="0"/>
              <a:t>      ENCUESTAS NACIONALES (Demografía y salud 1990, Materno infantil 1998,salud sexual y reproductiva 1995/6, 2004, 2008 )</a:t>
            </a:r>
          </a:p>
          <a:p>
            <a:r>
              <a:rPr lang="es-PY" sz="2200" dirty="0" smtClean="0"/>
              <a:t>Prevalencia del uso de anticonceptivos en mujeres de 1t5 a 44 año</a:t>
            </a:r>
          </a:p>
          <a:p>
            <a:r>
              <a:rPr lang="es-PY" sz="2200" dirty="0" smtClean="0"/>
              <a:t>Estima el porcentaje de la población de mujeres en edad fértil que usa métodos  anticonceptivos</a:t>
            </a:r>
          </a:p>
          <a:p>
            <a:r>
              <a:rPr lang="es-PY" sz="2200" dirty="0" smtClean="0"/>
              <a:t>DESAGREGACION: Total país, departamental, distrital., urbano/rural  grupos de edad. Educación. Numero de hijos,  Etnia, discapacidad, nivel socioeconómico por tipo de anticonceptivo</a:t>
            </a:r>
          </a:p>
          <a:p>
            <a:pPr>
              <a:buNone/>
            </a:pPr>
            <a:r>
              <a:rPr lang="es-PY" sz="2200" dirty="0" smtClean="0"/>
              <a:t>     PERIODO DISPONIBLE : 1990,1995/96, 2004,2008       PERIODICIDAD : irregular</a:t>
            </a:r>
          </a:p>
          <a:p>
            <a:pPr>
              <a:buNone/>
            </a:pPr>
            <a:r>
              <a:rPr lang="es-PY" sz="2200" dirty="0" smtClean="0"/>
              <a:t>     CONTEXTO :  apoyar los procesos de planeamiento , gestión, y evaluación de políticas y acciones de salud destinadas para la atención materno infantil. Analiza  variaciones temporales en la proporción de mujeres de 15 a 44 años  casadas o unidas, en el uso de anticonceptivos.</a:t>
            </a:r>
          </a:p>
          <a:p>
            <a:r>
              <a:rPr lang="es-PY" sz="2200" dirty="0" smtClean="0"/>
              <a:t>INSTITUCION QUE GENERA Y PUBLICA LA FUENTE :   CEPEP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2413" y="332656"/>
            <a:ext cx="5436095" cy="1152128"/>
          </a:xfrm>
        </p:spPr>
        <p:txBody>
          <a:bodyPr>
            <a:noAutofit/>
          </a:bodyPr>
          <a:lstStyle/>
          <a:p>
            <a:r>
              <a:rPr lang="es-PY" sz="2400" b="1" dirty="0" smtClean="0"/>
              <a:t>  INDICADORES DE RESULTADOS</a:t>
            </a:r>
            <a:r>
              <a:rPr lang="es-PY" sz="2400" dirty="0" smtClean="0"/>
              <a:t/>
            </a:r>
            <a:br>
              <a:rPr lang="es-PY" sz="2400" dirty="0" smtClean="0"/>
            </a:br>
            <a:endParaRPr lang="en-US" sz="2400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522413" y="1341438"/>
            <a:ext cx="9134475" cy="518390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PY" sz="1900" dirty="0" smtClean="0"/>
              <a:t>     </a:t>
            </a:r>
            <a:r>
              <a:rPr lang="es-PY" sz="2900" dirty="0" smtClean="0"/>
              <a:t>FUENTE :  SSIEV / DIGIES</a:t>
            </a:r>
          </a:p>
          <a:p>
            <a:r>
              <a:rPr lang="es-PY" sz="2900" u="sng" dirty="0" smtClean="0"/>
              <a:t>Porcentaje de nacidos vivos ( </a:t>
            </a:r>
            <a:r>
              <a:rPr lang="es-PY" sz="2900" u="sng" dirty="0" err="1" smtClean="0"/>
              <a:t>nv</a:t>
            </a:r>
            <a:r>
              <a:rPr lang="es-PY" sz="2900" u="sng" dirty="0" smtClean="0"/>
              <a:t> ) con bajo peso al nacer : </a:t>
            </a:r>
            <a:r>
              <a:rPr lang="es-PY" sz="2900" dirty="0" smtClean="0"/>
              <a:t>Mide  la frecuencia de NV de bajo peso ( inferior a 2500 gr ), con relación al total de NV de madres residentes</a:t>
            </a:r>
          </a:p>
          <a:p>
            <a:r>
              <a:rPr lang="es-PY" sz="2900" u="sng" dirty="0" err="1" smtClean="0"/>
              <a:t>Razon</a:t>
            </a:r>
            <a:r>
              <a:rPr lang="es-PY" sz="2900" u="sng" dirty="0" smtClean="0"/>
              <a:t> de mortalidad materna registrada</a:t>
            </a:r>
            <a:r>
              <a:rPr lang="es-PY" sz="2900" dirty="0" smtClean="0"/>
              <a:t>: Estima la frecuencia de defunciones de mujeres atribuidas a causa de embarazo, parto y puerperio(residentes en determinado espacio geográfico y en un año considerado) en relación al total de NV( valor aproximado al total de mujeres embarazadas )</a:t>
            </a:r>
          </a:p>
          <a:p>
            <a:r>
              <a:rPr lang="es-PY" sz="2900" dirty="0" smtClean="0"/>
              <a:t>Unidad de medida : Muertes por 100.000 nacidos vivos.</a:t>
            </a:r>
          </a:p>
          <a:p>
            <a:r>
              <a:rPr lang="es-PY" sz="2900" dirty="0" err="1" smtClean="0"/>
              <a:t>Desagregacion</a:t>
            </a:r>
            <a:r>
              <a:rPr lang="es-PY" sz="2900" dirty="0" smtClean="0"/>
              <a:t>: Total país, área urbana/ rural, regiones sanitarias, sexo, grupo de edades de las madres (menos de 13 a, 14 a 17 a,18 a 44 a, 45 y mas )     Etnia, discapacidad (motora, visual, auditiva, mental )</a:t>
            </a:r>
          </a:p>
          <a:p>
            <a:pPr>
              <a:buNone/>
            </a:pPr>
            <a:r>
              <a:rPr lang="es-PY" sz="2900" dirty="0" smtClean="0"/>
              <a:t>CONTEXTO :  Analizar variaciones geográficas y temporales , identificando tendencias y situaciones de desigualdad .Contribuir en la evaluación de los niveles de salud y  desarrollo socioeconómico. Seguimiento del OBJ 4 META  5  de los Objetivos de Desarrollo del Milenio ( ODM )</a:t>
            </a:r>
          </a:p>
          <a:p>
            <a:pPr>
              <a:buNone/>
            </a:pPr>
            <a:r>
              <a:rPr lang="es-PY" sz="2900" dirty="0" smtClean="0"/>
              <a:t>PERIODO DISPONIBLE : 2001 AL 2012        PERIODICIDAD : Anual</a:t>
            </a:r>
          </a:p>
          <a:p>
            <a:pPr>
              <a:buNone/>
            </a:pPr>
            <a:r>
              <a:rPr lang="es-PY" dirty="0" smtClean="0"/>
              <a:t>INSTITUCION QUE GENERA  LA FUENTE : MSP Y BS</a:t>
            </a:r>
          </a:p>
          <a:p>
            <a:pPr>
              <a:buNone/>
            </a:pPr>
            <a:endParaRPr lang="es-PY" dirty="0" smtClean="0"/>
          </a:p>
          <a:p>
            <a:endParaRPr lang="es-PY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26913" y="3"/>
            <a:ext cx="121888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1800" smtClean="0">
              <a:solidFill>
                <a:srgbClr val="000000"/>
              </a:solidFill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rot="-5400000">
            <a:off x="-2425720" y="3267075"/>
            <a:ext cx="5003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31750" cmpd="thickThin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772" y="620688"/>
            <a:ext cx="11665296" cy="58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313441" y="183359"/>
            <a:ext cx="4464496" cy="369332"/>
          </a:xfrm>
          <a:gradFill flip="none" rotWithShape="1">
            <a:gsLst>
              <a:gs pos="51000">
                <a:schemeClr val="bg2">
                  <a:lumMod val="75000"/>
                  <a:lumOff val="25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s-PY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ARCHIVOS SANITARIOS </a:t>
            </a:r>
            <a:endParaRPr lang="es-PY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23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1924" y="764704"/>
            <a:ext cx="1029714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13441" y="207981"/>
            <a:ext cx="4464496" cy="344710"/>
          </a:xfrm>
          <a:prstGeom prst="rect">
            <a:avLst/>
          </a:prstGeom>
          <a:gradFill flip="none" rotWithShape="1">
            <a:gsLst>
              <a:gs pos="51000">
                <a:schemeClr val="bg2">
                  <a:lumMod val="75000"/>
                  <a:lumOff val="25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ENCUESTAS NACIONALES</a:t>
            </a:r>
            <a:endParaRPr lang="es-PY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128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1323" y="1268760"/>
            <a:ext cx="996203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94642" y="220292"/>
            <a:ext cx="4464496" cy="344710"/>
          </a:xfrm>
          <a:prstGeom prst="rect">
            <a:avLst/>
          </a:prstGeom>
          <a:gradFill flip="none" rotWithShape="1">
            <a:gsLst>
              <a:gs pos="51000">
                <a:schemeClr val="bg2">
                  <a:lumMod val="75000"/>
                  <a:lumOff val="25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ENCUESTAS NACIONALES (Cont.)</a:t>
            </a:r>
            <a:endParaRPr lang="es-PY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55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17948" y="2346446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prstClr val="white"/>
                </a:solidFill>
              </a:rPr>
              <a:t>MUCHAS GRACIAS POR LA ATENCIÓN </a:t>
            </a:r>
            <a:endParaRPr lang="es-E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772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4150196" y="568812"/>
            <a:ext cx="5904656" cy="400110"/>
          </a:xfrm>
          <a:prstGeom prst="rect">
            <a:avLst/>
          </a:prstGeom>
          <a:gradFill flip="none" rotWithShape="1">
            <a:gsLst>
              <a:gs pos="51000">
                <a:schemeClr val="bg2">
                  <a:lumMod val="75000"/>
                  <a:lumOff val="25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Paraguay: Ubicación Geográfica en Suramérica</a:t>
            </a:r>
            <a:endParaRPr lang="es-ES" dirty="0"/>
          </a:p>
        </p:txBody>
      </p:sp>
      <p:pic>
        <p:nvPicPr>
          <p:cNvPr id="8" name="Picture 2" descr="C:\Users\Juan Carlos\Pictures\mapa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60703"/>
            <a:ext cx="4402732" cy="5373559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771800" y="4581128"/>
            <a:ext cx="5652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Superficie: 		406 .752 Km</a:t>
            </a:r>
            <a:r>
              <a:rPr lang="es-ES" sz="1400" baseline="30000" dirty="0" smtClean="0"/>
              <a:t>2,</a:t>
            </a:r>
            <a:r>
              <a:rPr lang="es-ES" sz="1400" dirty="0" smtClean="0"/>
              <a:t>.</a:t>
            </a:r>
          </a:p>
          <a:p>
            <a:r>
              <a:rPr lang="es-ES" sz="1400" dirty="0"/>
              <a:t>	</a:t>
            </a:r>
            <a:r>
              <a:rPr lang="es-ES" sz="1400" dirty="0" smtClean="0"/>
              <a:t>	 Nº 60 de los 247 territorios del mundo</a:t>
            </a:r>
          </a:p>
          <a:p>
            <a:r>
              <a:rPr lang="es-ES" sz="1400" dirty="0" smtClean="0"/>
              <a:t>Población: 		6.561.785 habitantes . Población proyectada 		para el  año 2011.</a:t>
            </a:r>
          </a:p>
          <a:p>
            <a:r>
              <a:rPr lang="es-ES" sz="1400" dirty="0" smtClean="0"/>
              <a:t>Idiomas Oficiales: 	Español y Guaraní</a:t>
            </a:r>
          </a:p>
          <a:p>
            <a:endParaRPr lang="es-ES" sz="1400" dirty="0"/>
          </a:p>
        </p:txBody>
      </p:sp>
      <p:pic>
        <p:nvPicPr>
          <p:cNvPr id="3077" name="Picture 5" descr="http://www.seguridadseguros.com.py/v2/images/map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6460" y="1124744"/>
            <a:ext cx="3471656" cy="3056274"/>
          </a:xfrm>
          <a:prstGeom prst="rect">
            <a:avLst/>
          </a:prstGeom>
          <a:noFill/>
          <a:ln w="19050" cmpd="thinThick">
            <a:solidFill>
              <a:schemeClr val="bg2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12 Conector recto"/>
          <p:cNvCxnSpPr/>
          <p:nvPr/>
        </p:nvCxnSpPr>
        <p:spPr>
          <a:xfrm flipV="1">
            <a:off x="3028950" y="1124744"/>
            <a:ext cx="3497510" cy="19426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212399" y="3573016"/>
            <a:ext cx="3314061" cy="6080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0277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26913" y="3"/>
            <a:ext cx="121888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1800" smtClean="0">
              <a:solidFill>
                <a:srgbClr val="000000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45689" y="3"/>
            <a:ext cx="757992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s-ES" altLang="es-ES" sz="1800" smtClean="0">
              <a:solidFill>
                <a:srgbClr val="000000"/>
              </a:solidFill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rot="-5400000">
            <a:off x="-2425720" y="3267075"/>
            <a:ext cx="5003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31750" cmpd="thickThin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6180" y="1340768"/>
            <a:ext cx="7808431" cy="504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Elipse"/>
          <p:cNvSpPr/>
          <p:nvPr/>
        </p:nvSpPr>
        <p:spPr>
          <a:xfrm>
            <a:off x="3985777" y="4581128"/>
            <a:ext cx="5616625" cy="43204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10915" y="476672"/>
            <a:ext cx="6287553" cy="738664"/>
          </a:xfrm>
          <a:prstGeom prst="rect">
            <a:avLst/>
          </a:prstGeom>
          <a:gradFill flip="none" rotWithShape="1">
            <a:gsLst>
              <a:gs pos="51000">
                <a:schemeClr val="bg2">
                  <a:lumMod val="75000"/>
                  <a:lumOff val="25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sz="2400" dirty="0" smtClean="0"/>
              <a:t>Paraguay:  </a:t>
            </a:r>
            <a:r>
              <a:rPr lang="es-ES" sz="1800" dirty="0" smtClean="0"/>
              <a:t>Comparativo entre países de América Latina  personas en situación de pobreza e indigencia </a:t>
            </a:r>
            <a:endParaRPr lang="es-ES" sz="1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837828" y="256490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 pesar de reducirse en 10 años 10% de Pobreza, aun hay mucho por hacer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8107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765820" y="908720"/>
            <a:ext cx="11161240" cy="5198346"/>
          </a:xfrm>
          <a:prstGeom prst="rect">
            <a:avLst/>
          </a:prstGeom>
          <a:gradFill flip="none" rotWithShape="1">
            <a:gsLst>
              <a:gs pos="67000">
                <a:schemeClr val="bg1">
                  <a:lumMod val="85000"/>
                  <a:lumOff val="15000"/>
                </a:schemeClr>
              </a:gs>
              <a:gs pos="51000">
                <a:schemeClr val="bg1"/>
              </a:gs>
              <a:gs pos="100000">
                <a:schemeClr val="accent1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Y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MINISTERIO DE SALUD PUBLICA Y BIENESTAR SOCIAL</a:t>
            </a:r>
          </a:p>
          <a:p>
            <a:endParaRPr lang="es-PY" sz="2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PY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MISIÓN</a:t>
            </a:r>
          </a:p>
          <a:p>
            <a:pPr marL="458787" lvl="2" algn="just"/>
            <a:r>
              <a:rPr lang="es-P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Garantizar el cumplimiento de las funciones de rectoría, conducción, financiamiento y provisión de servicios de salud a fin de alcanzar la cobertura universal, bajo el enfoque de protección social, en el marco del Sistema Nacional de Salud.</a:t>
            </a:r>
          </a:p>
          <a:p>
            <a:pPr marL="458787" lvl="2" algn="just"/>
            <a:endParaRPr lang="es-PY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PY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VISIÓN </a:t>
            </a:r>
          </a:p>
          <a:p>
            <a:pPr marL="458787" lvl="2" algn="just"/>
            <a:r>
              <a:rPr lang="es-P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un Ministerio de Salud Pública y Bienestar Social eficaz, eficiente y transparente que garantiza el acceso efectivo de la población, para  la asistencia sanitaria integral y equitativa, que interviene sobre los determinantes de la salud en coordinación con otros sectores, promoviendo la participación activa de la ciudadanía en función al ejercicio de sus derechos.</a:t>
            </a:r>
            <a:endParaRPr lang="es-PY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06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764" y="692696"/>
            <a:ext cx="11454825" cy="646331"/>
          </a:xfrm>
          <a:gradFill flip="none" rotWithShape="1">
            <a:gsLst>
              <a:gs pos="51000">
                <a:schemeClr val="bg2">
                  <a:lumMod val="75000"/>
                  <a:lumOff val="25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s-PY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REFERENCIA LEGAL. PLAN ESTRATÉGICO INSTITUCIONAL MSP y BS 2013-2018</a:t>
            </a:r>
            <a:r>
              <a:rPr lang="es-PY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PY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PY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Ejes y Objetivos Estratégicos</a:t>
            </a:r>
            <a:endParaRPr lang="es-PY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860" y="1268760"/>
            <a:ext cx="1058517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909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197868" y="476672"/>
            <a:ext cx="9793088" cy="461665"/>
          </a:xfrm>
          <a:prstGeom prst="rect">
            <a:avLst/>
          </a:prstGeom>
          <a:gradFill flip="none" rotWithShape="1">
            <a:gsLst>
              <a:gs pos="51000">
                <a:schemeClr val="bg2">
                  <a:lumMod val="75000"/>
                  <a:lumOff val="25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sz="2400" dirty="0" smtClean="0"/>
              <a:t>REFERENCIA LEGAL. Paraguay:  </a:t>
            </a:r>
            <a:r>
              <a:rPr lang="es-ES" sz="1800" dirty="0" smtClean="0"/>
              <a:t>Propuesta del Gobierno Nacional - 2013-2018 </a:t>
            </a:r>
            <a:endParaRPr lang="es-E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706" y="1196752"/>
            <a:ext cx="340441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8188" y="1772816"/>
            <a:ext cx="453650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8758708" y="4358134"/>
            <a:ext cx="3240360" cy="1231106"/>
          </a:xfrm>
          <a:prstGeom prst="rect">
            <a:avLst/>
          </a:prstGeom>
          <a:gradFill flip="none" rotWithShape="1">
            <a:gsLst>
              <a:gs pos="51000">
                <a:srgbClr val="660033"/>
              </a:gs>
              <a:gs pos="100000">
                <a:srgbClr val="99003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l"/>
            <a:r>
              <a:rPr lang="es-ES" dirty="0" smtClean="0"/>
              <a:t>Acceso a Servicios Sociales: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1800" dirty="0" smtClean="0"/>
              <a:t>Educación</a:t>
            </a:r>
            <a:endParaRPr lang="es-E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 smtClean="0"/>
              <a:t> Salud </a:t>
            </a:r>
            <a:endParaRPr lang="es-E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800" dirty="0" smtClean="0"/>
              <a:t> Vivienda </a:t>
            </a:r>
            <a:endParaRPr lang="es-ES" sz="18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46340" y="1012666"/>
            <a:ext cx="6192688" cy="400110"/>
          </a:xfrm>
          <a:prstGeom prst="rect">
            <a:avLst/>
          </a:prstGeom>
          <a:gradFill flip="none" rotWithShape="1">
            <a:gsLst>
              <a:gs pos="51000">
                <a:schemeClr val="bg2">
                  <a:lumMod val="75000"/>
                  <a:lumOff val="25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Programa de Combate a la Pobreza Extrema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xmlns="" val="213211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05780" y="476672"/>
            <a:ext cx="5544616" cy="2000548"/>
          </a:xfrm>
          <a:prstGeom prst="rect">
            <a:avLst/>
          </a:prstGeom>
          <a:gradFill flip="none" rotWithShape="1">
            <a:gsLst>
              <a:gs pos="51000">
                <a:schemeClr val="bg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REFERENCIA LEGAL.  STP</a:t>
            </a:r>
          </a:p>
          <a:p>
            <a:pPr algn="ctr"/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s-A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 de Desarrollo 2014-2030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AR" sz="1400" b="1" dirty="0"/>
              <a:t> </a:t>
            </a:r>
            <a:endParaRPr lang="es-AR" sz="1400" b="1" dirty="0" smtClean="0"/>
          </a:p>
          <a:p>
            <a:pPr algn="just"/>
            <a:r>
              <a:rPr lang="es-MX" sz="1400" b="1" dirty="0" smtClean="0"/>
              <a:t>Documento </a:t>
            </a:r>
            <a:r>
              <a:rPr lang="es-MX" sz="1400" b="1" dirty="0"/>
              <a:t>E</a:t>
            </a:r>
            <a:r>
              <a:rPr lang="es-MX" sz="1400" b="1" dirty="0" smtClean="0"/>
              <a:t>stratégico </a:t>
            </a:r>
            <a:r>
              <a:rPr lang="es-MX" sz="1400" b="1" dirty="0"/>
              <a:t>que </a:t>
            </a:r>
            <a:r>
              <a:rPr lang="es-MX" sz="1400" b="1" dirty="0" smtClean="0"/>
              <a:t>pretende orientar la coordinar </a:t>
            </a:r>
            <a:r>
              <a:rPr lang="es-MX" sz="1400" b="1" dirty="0"/>
              <a:t>acciones en las instancias sectoriales del Poder Ejecutivo, diversos niveles de gobierno, sociedad civil, sector privado y eventualmente los poderes Legislativo y Judicial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408450" y="2276872"/>
            <a:ext cx="7610236" cy="4355038"/>
          </a:xfrm>
          <a:prstGeom prst="rect">
            <a:avLst/>
          </a:prstGeom>
          <a:gradFill flip="none" rotWithShape="1">
            <a:gsLst>
              <a:gs pos="51000">
                <a:schemeClr val="bg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es-PY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Reducción </a:t>
            </a:r>
            <a:r>
              <a:rPr lang="es-PY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pobreza y desarrollo social: </a:t>
            </a:r>
            <a:endParaRPr lang="es-PY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PY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PY" sz="1400" dirty="0" smtClean="0"/>
              <a:t>Este relacionado </a:t>
            </a:r>
            <a:r>
              <a:rPr lang="es-PY" sz="1400" dirty="0"/>
              <a:t>a la capacidad de la sociedad </a:t>
            </a:r>
            <a:r>
              <a:rPr lang="es-PY" sz="1400" dirty="0" smtClean="0"/>
              <a:t>paraguaya </a:t>
            </a:r>
            <a:r>
              <a:rPr lang="es-PY" sz="1400" dirty="0"/>
              <a:t>para cubrir las necesidades humanas básicas de sus </a:t>
            </a:r>
            <a:r>
              <a:rPr lang="es-PY" sz="1400" dirty="0" smtClean="0"/>
              <a:t>	ciudadanos</a:t>
            </a:r>
            <a:r>
              <a:rPr lang="es-PY" sz="1400" dirty="0"/>
              <a:t>, ciudadanas y comunidades.</a:t>
            </a:r>
          </a:p>
          <a:p>
            <a:r>
              <a:rPr lang="es-PY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Crecimiento económico inclusivo: </a:t>
            </a:r>
            <a:endParaRPr lang="es-PY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PY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PY" sz="1200" dirty="0" smtClean="0"/>
              <a:t>Acelerar </a:t>
            </a:r>
            <a:r>
              <a:rPr lang="es-PY" sz="1200" dirty="0"/>
              <a:t>el ritmo de crecimiento y la diversificación productiva, </a:t>
            </a:r>
            <a:r>
              <a:rPr lang="es-PY" sz="1200" dirty="0" smtClean="0"/>
              <a:t> promoviendo </a:t>
            </a:r>
            <a:r>
              <a:rPr lang="es-PY" sz="1200" dirty="0"/>
              <a:t>la </a:t>
            </a:r>
            <a:r>
              <a:rPr lang="es-PY" sz="1200" dirty="0" smtClean="0"/>
              <a:t> participación </a:t>
            </a:r>
            <a:r>
              <a:rPr lang="es-PY" sz="1200" dirty="0"/>
              <a:t>de todos </a:t>
            </a:r>
            <a:r>
              <a:rPr lang="es-PY" sz="1200" dirty="0" smtClean="0"/>
              <a:t>	los agentes económicos y  compartiendo los resultados del crecimiento principalmente con el 40% 	de la población de menores ingresos.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s-PY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Inserción </a:t>
            </a:r>
            <a:r>
              <a:rPr lang="es-PY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Paraguay en el mundo en forma adecuada: </a:t>
            </a:r>
            <a:endParaRPr lang="es-PY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PY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PY" sz="1100" dirty="0" smtClean="0"/>
              <a:t>Posicionar </a:t>
            </a:r>
            <a:r>
              <a:rPr lang="es-PY" sz="1100" dirty="0"/>
              <a:t>y mejorar la imagen país; fortalecer la participación nacional en los </a:t>
            </a:r>
            <a:r>
              <a:rPr lang="es-PY" sz="1100" dirty="0" smtClean="0"/>
              <a:t>	procesos </a:t>
            </a:r>
            <a:r>
              <a:rPr lang="es-PY" sz="1100" dirty="0"/>
              <a:t>de integración y en los </a:t>
            </a:r>
            <a:r>
              <a:rPr lang="es-PY" sz="1100" dirty="0" smtClean="0"/>
              <a:t>	foros </a:t>
            </a:r>
            <a:r>
              <a:rPr lang="es-PY" sz="1100" dirty="0"/>
              <a:t>internacionales; y mejorar la asignación de </a:t>
            </a:r>
            <a:r>
              <a:rPr lang="es-PY" sz="1100" dirty="0" smtClean="0"/>
              <a:t> recursos </a:t>
            </a:r>
            <a:r>
              <a:rPr lang="es-PY" sz="1100" dirty="0"/>
              <a:t>e incorporación de conocimiento.</a:t>
            </a:r>
            <a:endParaRPr lang="es-PY" sz="2000" dirty="0"/>
          </a:p>
          <a:p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r>
              <a:rPr lang="es-PY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Líneas </a:t>
            </a:r>
            <a:r>
              <a:rPr lang="es-PY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transversales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PY" sz="1600" dirty="0" smtClean="0"/>
              <a:t>Igualdad de oportunidades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PY" sz="1600" dirty="0" smtClean="0"/>
              <a:t>Sostenibilidad ambiental </a:t>
            </a:r>
            <a:endParaRPr lang="es-ES" sz="16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PY" sz="1600" dirty="0" smtClean="0"/>
              <a:t>Ordenamiento territorial</a:t>
            </a:r>
            <a:endParaRPr lang="es-ES" sz="16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PY" sz="1600" dirty="0" smtClean="0"/>
              <a:t>Gestión pública transparente y eficiente</a:t>
            </a:r>
            <a:endParaRPr lang="es-ES" sz="1600" dirty="0"/>
          </a:p>
        </p:txBody>
      </p:sp>
      <p:sp>
        <p:nvSpPr>
          <p:cNvPr id="7" name="6 Rectángulo"/>
          <p:cNvSpPr/>
          <p:nvPr/>
        </p:nvSpPr>
        <p:spPr>
          <a:xfrm>
            <a:off x="9592396" y="1815207"/>
            <a:ext cx="2417649" cy="461665"/>
          </a:xfrm>
          <a:prstGeom prst="rect">
            <a:avLst/>
          </a:prstGeom>
          <a:gradFill flip="none" rotWithShape="1">
            <a:gsLst>
              <a:gs pos="51000">
                <a:schemeClr val="bg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s-PY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Ejes estratégicos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00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26913" y="3"/>
            <a:ext cx="121888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1800" smtClean="0">
              <a:solidFill>
                <a:srgbClr val="000000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45689" y="3"/>
            <a:ext cx="757992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s-ES" altLang="es-ES" sz="1800" smtClean="0">
              <a:solidFill>
                <a:srgbClr val="000000"/>
              </a:solidFill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rot="-5400000">
            <a:off x="-2425720" y="3267075"/>
            <a:ext cx="5003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31750" cmpd="thickThin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10915" y="476672"/>
            <a:ext cx="6287553" cy="461665"/>
          </a:xfrm>
          <a:prstGeom prst="rect">
            <a:avLst/>
          </a:prstGeom>
          <a:gradFill flip="none" rotWithShape="1">
            <a:gsLst>
              <a:gs pos="51000">
                <a:schemeClr val="bg2">
                  <a:lumMod val="75000"/>
                  <a:lumOff val="25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sz="2400" dirty="0" smtClean="0"/>
              <a:t>Paraguay: </a:t>
            </a:r>
            <a:r>
              <a:rPr lang="es-ES" sz="1800" dirty="0"/>
              <a:t>Propuestas Sectoriales  </a:t>
            </a:r>
            <a:r>
              <a:rPr lang="es-ES" sz="1800" dirty="0" smtClean="0"/>
              <a:t>– Alimentación </a:t>
            </a:r>
            <a:endParaRPr lang="es-E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091" y="938337"/>
            <a:ext cx="6305199" cy="402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4492" y="1700808"/>
            <a:ext cx="520366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6814492" y="1300698"/>
            <a:ext cx="5207433" cy="400110"/>
          </a:xfrm>
          <a:prstGeom prst="rect">
            <a:avLst/>
          </a:prstGeom>
          <a:gradFill flip="none" rotWithShape="1">
            <a:gsLst>
              <a:gs pos="51000">
                <a:schemeClr val="bg2">
                  <a:lumMod val="75000"/>
                  <a:lumOff val="25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Paraguay:  </a:t>
            </a:r>
            <a:r>
              <a:rPr lang="es-ES" sz="1600" dirty="0"/>
              <a:t>P</a:t>
            </a:r>
            <a:r>
              <a:rPr lang="es-ES" sz="1800" dirty="0" smtClean="0"/>
              <a:t>ropuestas </a:t>
            </a:r>
            <a:r>
              <a:rPr lang="es-ES" sz="1600" dirty="0" smtClean="0"/>
              <a:t>Sectoriales  – Alimentación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xmlns="" val="311623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10378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MOVILIZACION NACIONAL PARA LA DISMUNICION ACELERADA DE LA MORTALIDAD MATERNA Y NEONATAL</a:t>
            </a:r>
            <a:endParaRPr lang="en-US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NARRY\Desktop\campana_09s6azr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1924" y="1988840"/>
            <a:ext cx="4104456" cy="3842793"/>
          </a:xfrm>
          <a:prstGeom prst="rect">
            <a:avLst/>
          </a:prstGeom>
          <a:noFill/>
        </p:spPr>
      </p:pic>
      <p:pic>
        <p:nvPicPr>
          <p:cNvPr id="1027" name="Picture 3" descr="C:\Users\NARRY\Desktop\9599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428" y="1988840"/>
            <a:ext cx="4256162" cy="38378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1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S1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S1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S1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S1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S1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TS102895261</Template>
  <TotalTime>0</TotalTime>
  <Words>849</Words>
  <Application>Microsoft Office PowerPoint</Application>
  <PresentationFormat>Personalizado</PresentationFormat>
  <Paragraphs>84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TS102895261</vt:lpstr>
      <vt:lpstr>3_TS102895261</vt:lpstr>
      <vt:lpstr>2_TS102895261</vt:lpstr>
      <vt:lpstr>1_TS102895261</vt:lpstr>
      <vt:lpstr>4_TS102895261</vt:lpstr>
      <vt:lpstr>5_TS102895261</vt:lpstr>
      <vt:lpstr>Diapositiva 1</vt:lpstr>
      <vt:lpstr>Diapositiva 2</vt:lpstr>
      <vt:lpstr>Diapositiva 3</vt:lpstr>
      <vt:lpstr>Diapositiva 4</vt:lpstr>
      <vt:lpstr>REFERENCIA LEGAL. PLAN ESTRATÉGICO INSTITUCIONAL MSP y BS 2013-2018 Ejes y Objetivos Estratégicos</vt:lpstr>
      <vt:lpstr>Diapositiva 6</vt:lpstr>
      <vt:lpstr>Diapositiva 7</vt:lpstr>
      <vt:lpstr>Diapositiva 8</vt:lpstr>
      <vt:lpstr>MOVILIZACION NACIONAL PARA LA DISMUNICION ACELERADA DE LA MORTALIDAD MATERNA Y NEONATAL</vt:lpstr>
      <vt:lpstr>Diapositiva 10</vt:lpstr>
      <vt:lpstr>INDICADORES  de PROCESO </vt:lpstr>
      <vt:lpstr>  INDICADORES DE PROCESO </vt:lpstr>
      <vt:lpstr>  INDICADORES DE RESULTADOS </vt:lpstr>
      <vt:lpstr>ARCHIVOS SANITARIOS 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2013-07-30T13:21:54Z</dcterms:created>
  <dcterms:modified xsi:type="dcterms:W3CDTF">2014-07-22T01:24:45Z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