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9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0"/>
  </p:notesMasterIdLst>
  <p:sldIdLst>
    <p:sldId id="256" r:id="rId3"/>
    <p:sldId id="344" r:id="rId4"/>
    <p:sldId id="263" r:id="rId5"/>
    <p:sldId id="315" r:id="rId6"/>
    <p:sldId id="268" r:id="rId7"/>
    <p:sldId id="325" r:id="rId8"/>
    <p:sldId id="335" r:id="rId9"/>
    <p:sldId id="265" r:id="rId10"/>
    <p:sldId id="318" r:id="rId11"/>
    <p:sldId id="282" r:id="rId12"/>
    <p:sldId id="270" r:id="rId13"/>
    <p:sldId id="271" r:id="rId14"/>
    <p:sldId id="272" r:id="rId15"/>
    <p:sldId id="340" r:id="rId16"/>
    <p:sldId id="330" r:id="rId17"/>
    <p:sldId id="331" r:id="rId18"/>
    <p:sldId id="332" r:id="rId19"/>
    <p:sldId id="333" r:id="rId20"/>
    <p:sldId id="286" r:id="rId21"/>
    <p:sldId id="283" r:id="rId22"/>
    <p:sldId id="334" r:id="rId23"/>
    <p:sldId id="307" r:id="rId24"/>
    <p:sldId id="342" r:id="rId25"/>
    <p:sldId id="341" r:id="rId26"/>
    <p:sldId id="343" r:id="rId27"/>
    <p:sldId id="327" r:id="rId28"/>
    <p:sldId id="313" r:id="rId2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43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43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43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43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43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D9FFB3"/>
    <a:srgbClr val="CCECFF"/>
    <a:srgbClr val="EFF9FF"/>
    <a:srgbClr val="EEFF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63" y="-1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Politic\Documents\MINSA(R)\INFORMACION%20MINISTRO(ESTRUCTURA%20DE%20REGIONES)\analisis%20de%20situacion\tabulad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Politic\Documents\MINSA(R)\INFORMACION%20MINISTRO(ESTRUCTURA%20DE%20REGIONES)\analisis%20de%20situacion\tabulad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casta&#241;eda\Documents\indicadores%20Peru%202014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asta&#241;eda\AppData\Local\Temp\mortalidad%20materna%20urbano%20rural-3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&#237;ctor%20Hugo%20Herrera\Documents\Instituto%20GORGAS\EIG-2007\Deciles%20de%20ingresos%20y%20gastos%20de%20productos%20medicinale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EINA\Downloads\Libro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&#237;ctor%20Hugo%20Herrera\Documents\Instituto%20GORGAS\Dr.%20Motta\Base%20de%20datos%20de%20defunciones\Comparativo%20de%20defunciones%20(diabetes%20circulatorias%20y%20totales).xls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7_pro\Downloads\Balance%20de%20logros%20de%20indicad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3.9070864087539202E-3"/>
                  <c:y val="-5.4364029675911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283456350154E-2"/>
                  <c:y val="-2.71820148379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875514614660504E-3"/>
                  <c:y val="-3.9100696300273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606296131307797E-3"/>
                  <c:y val="-2.7182014837955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6771602188463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5901328273244801E-3"/>
                  <c:y val="-8.5197018104366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6748147364224202E-3"/>
                  <c:y val="-6.9780726752903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Hoja2!$A$5:$A$13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Hoja2!$B$5:$B$13</c:f>
              <c:numCache>
                <c:formatCode>General</c:formatCode>
                <c:ptCount val="9"/>
                <c:pt idx="0">
                  <c:v>0.72400000000000098</c:v>
                </c:pt>
                <c:pt idx="1">
                  <c:v>0.746000000000001</c:v>
                </c:pt>
                <c:pt idx="2">
                  <c:v>0.752000000000001</c:v>
                </c:pt>
                <c:pt idx="3">
                  <c:v>0.75800000000000101</c:v>
                </c:pt>
                <c:pt idx="4">
                  <c:v>0.76400000000000101</c:v>
                </c:pt>
                <c:pt idx="5">
                  <c:v>0.76700000000000101</c:v>
                </c:pt>
                <c:pt idx="6">
                  <c:v>0.77000000000000102</c:v>
                </c:pt>
                <c:pt idx="7">
                  <c:v>0.77600000000000102</c:v>
                </c:pt>
                <c:pt idx="8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398208"/>
        <c:axId val="100400128"/>
        <c:axId val="0"/>
      </c:bar3DChart>
      <c:catAx>
        <c:axId val="100398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400128"/>
        <c:crosses val="autoZero"/>
        <c:auto val="1"/>
        <c:lblAlgn val="ctr"/>
        <c:lblOffset val="100"/>
        <c:noMultiLvlLbl val="0"/>
      </c:catAx>
      <c:valAx>
        <c:axId val="1004001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IDH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3982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A"/>
              <a:t>EVOLUCIÓN DE LA INDIGENCIA Y LA POBREZA EN LA REPÚBLICA DE PANAMÁ: AÑOS 2006-2012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337551107728153E-2"/>
          <c:y val="0.23299925180833495"/>
          <c:w val="0.78777587614232014"/>
          <c:h val="0.43784102403811842"/>
        </c:manualLayout>
      </c:layout>
      <c:lineChart>
        <c:grouping val="standard"/>
        <c:varyColors val="0"/>
        <c:ser>
          <c:idx val="0"/>
          <c:order val="0"/>
          <c:tx>
            <c:v>Indigencia</c:v>
          </c:tx>
          <c:dLbls>
            <c:dLbl>
              <c:idx val="0"/>
              <c:layout>
                <c:manualLayout>
                  <c:x val="-1.8749999999999999E-2"/>
                  <c:y val="-6.097560975609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583333333333301E-2"/>
                  <c:y val="-4.878048780487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500000000000001E-2"/>
                  <c:y val="-5.691056910569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749999999999999E-2"/>
                  <c:y val="-4.878048780487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49999999999999E-2"/>
                  <c:y val="-5.284552845528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7500000000001E-2"/>
                  <c:y val="-6.097560975609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749999999999999E-2"/>
                  <c:y val="-5.691056910569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Hoja1!$A$126:$A$132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Marzo 2012(P)</c:v>
                </c:pt>
              </c:strCache>
            </c:strRef>
          </c:cat>
          <c:val>
            <c:numRef>
              <c:f>Hoja1!$B$126:$B$132</c:f>
              <c:numCache>
                <c:formatCode>General</c:formatCode>
                <c:ptCount val="7"/>
                <c:pt idx="0">
                  <c:v>17.600000000000001</c:v>
                </c:pt>
                <c:pt idx="1">
                  <c:v>15.7</c:v>
                </c:pt>
                <c:pt idx="2">
                  <c:v>15.3</c:v>
                </c:pt>
                <c:pt idx="3">
                  <c:v>15.3</c:v>
                </c:pt>
                <c:pt idx="4">
                  <c:v>12.2</c:v>
                </c:pt>
                <c:pt idx="5">
                  <c:v>11.5</c:v>
                </c:pt>
                <c:pt idx="6">
                  <c:v>10.4</c:v>
                </c:pt>
              </c:numCache>
            </c:numRef>
          </c:val>
          <c:smooth val="0"/>
        </c:ser>
        <c:ser>
          <c:idx val="1"/>
          <c:order val="1"/>
          <c:tx>
            <c:v>Pobreza</c:v>
          </c:tx>
          <c:dLbls>
            <c:dLbl>
              <c:idx val="0"/>
              <c:layout>
                <c:manualLayout>
                  <c:x val="-1.2500000000000001E-2"/>
                  <c:y val="-5.691056910569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402E-3"/>
                  <c:y val="-6.097560975609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107E-3"/>
                  <c:y val="-6.097560975609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583333333333301E-2"/>
                  <c:y val="-5.691056910569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500000000000001E-2"/>
                  <c:y val="-6.097560975609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416666666666701E-2"/>
                  <c:y val="-6.097560975609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2500000000000099E-3"/>
                  <c:y val="-5.691056910569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Hoja1!$A$126:$A$132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Marzo 2012(P)</c:v>
                </c:pt>
              </c:strCache>
            </c:strRef>
          </c:cat>
          <c:val>
            <c:numRef>
              <c:f>Hoja1!$C$126:$C$132</c:f>
              <c:numCache>
                <c:formatCode>General</c:formatCode>
                <c:ptCount val="7"/>
                <c:pt idx="0">
                  <c:v>38.299999999999997</c:v>
                </c:pt>
                <c:pt idx="1">
                  <c:v>36.5</c:v>
                </c:pt>
                <c:pt idx="2">
                  <c:v>33.799999999999997</c:v>
                </c:pt>
                <c:pt idx="3">
                  <c:v>33.4</c:v>
                </c:pt>
                <c:pt idx="4">
                  <c:v>29.8</c:v>
                </c:pt>
                <c:pt idx="5">
                  <c:v>27.6</c:v>
                </c:pt>
                <c:pt idx="6">
                  <c:v>25.8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203840"/>
        <c:axId val="89205760"/>
      </c:lineChart>
      <c:catAx>
        <c:axId val="8920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PA"/>
          </a:p>
        </c:txPr>
        <c:crossAx val="89205760"/>
        <c:crosses val="autoZero"/>
        <c:auto val="1"/>
        <c:lblAlgn val="ctr"/>
        <c:lblOffset val="100"/>
        <c:noMultiLvlLbl val="0"/>
      </c:catAx>
      <c:valAx>
        <c:axId val="89205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7.2879872851593164E-3"/>
              <c:y val="0.275977202304627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203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505886857383157"/>
          <c:y val="0.76412027181015618"/>
          <c:w val="0.14066572951949324"/>
          <c:h val="0.197969299530165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P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378476137852918E-2"/>
          <c:y val="9.8833916893225432E-2"/>
          <c:w val="0.91813520228332546"/>
          <c:h val="0.677238389790860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1997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1.8</c:v>
                </c:pt>
                <c:pt idx="1">
                  <c:v>3.1</c:v>
                </c:pt>
                <c:pt idx="2">
                  <c:v>2.4</c:v>
                </c:pt>
                <c:pt idx="3">
                  <c:v>1.8</c:v>
                </c:pt>
              </c:numCache>
            </c:numRef>
          </c:val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1997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6.1</c:v>
                </c:pt>
                <c:pt idx="1">
                  <c:v>4.2</c:v>
                </c:pt>
                <c:pt idx="2">
                  <c:v>3.2</c:v>
                </c:pt>
                <c:pt idx="3">
                  <c:v>2.5</c:v>
                </c:pt>
              </c:numCache>
            </c:numRef>
          </c:val>
        </c:ser>
        <c:ser>
          <c:idx val="3"/>
          <c:order val="2"/>
          <c:tx>
            <c:strRef>
              <c:f>Hoja1!$E$1</c:f>
              <c:strCache>
                <c:ptCount val="1"/>
                <c:pt idx="0">
                  <c:v>Indigena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1997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Hoja1!$E$2:$E$5</c:f>
              <c:numCache>
                <c:formatCode>General</c:formatCode>
                <c:ptCount val="4"/>
                <c:pt idx="0">
                  <c:v>18.8</c:v>
                </c:pt>
                <c:pt idx="1">
                  <c:v>16.5</c:v>
                </c:pt>
                <c:pt idx="2">
                  <c:v>12.4</c:v>
                </c:pt>
                <c:pt idx="3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371968"/>
        <c:axId val="134496640"/>
      </c:barChart>
      <c:catAx>
        <c:axId val="13437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PA"/>
          </a:p>
        </c:txPr>
        <c:crossAx val="134496640"/>
        <c:crosses val="autoZero"/>
        <c:auto val="1"/>
        <c:lblAlgn val="ctr"/>
        <c:lblOffset val="100"/>
        <c:noMultiLvlLbl val="0"/>
      </c:catAx>
      <c:valAx>
        <c:axId val="13449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PA"/>
          </a:p>
        </c:txPr>
        <c:crossAx val="134371968"/>
        <c:crosses val="autoZero"/>
        <c:crossBetween val="between"/>
      </c:valAx>
      <c:spPr>
        <a:solidFill>
          <a:srgbClr val="FFFFCC"/>
        </a:solidFill>
        <a:ln w="9525" cap="rnd" cmpd="sng"/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P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40725543109926E-2"/>
          <c:y val="0.18097772594372041"/>
          <c:w val="0.81933205371489226"/>
          <c:h val="0.61352971519137289"/>
        </c:manualLayout>
      </c:layout>
      <c:lineChart>
        <c:grouping val="stacked"/>
        <c:varyColors val="0"/>
        <c:ser>
          <c:idx val="0"/>
          <c:order val="0"/>
          <c:tx>
            <c:strRef>
              <c:f>Hoja1!$C$66</c:f>
              <c:strCache>
                <c:ptCount val="1"/>
                <c:pt idx="0">
                  <c:v>Tasa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FF3300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Hoja1!$B$67:$B$74</c:f>
              <c:numCache>
                <c:formatCode>General</c:formatCode>
                <c:ptCount val="8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Hoja1!$C$67:$C$74</c:f>
              <c:numCache>
                <c:formatCode>General</c:formatCode>
                <c:ptCount val="8"/>
                <c:pt idx="0">
                  <c:v>57.8</c:v>
                </c:pt>
                <c:pt idx="1">
                  <c:v>40.5</c:v>
                </c:pt>
                <c:pt idx="2">
                  <c:v>21.7</c:v>
                </c:pt>
                <c:pt idx="3">
                  <c:v>18.899999999999999</c:v>
                </c:pt>
                <c:pt idx="4">
                  <c:v>16.7</c:v>
                </c:pt>
                <c:pt idx="5">
                  <c:v>13.4</c:v>
                </c:pt>
                <c:pt idx="6">
                  <c:v>13.2</c:v>
                </c:pt>
                <c:pt idx="7">
                  <c:v>14.3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86752"/>
        <c:axId val="88988672"/>
      </c:lineChart>
      <c:catAx>
        <c:axId val="88986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A"/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988672"/>
        <c:crosses val="autoZero"/>
        <c:auto val="1"/>
        <c:lblAlgn val="ctr"/>
        <c:lblOffset val="100"/>
        <c:noMultiLvlLbl val="0"/>
      </c:catAx>
      <c:valAx>
        <c:axId val="8898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986752"/>
        <c:crosses val="autoZero"/>
        <c:crossBetween val="between"/>
      </c:valAx>
      <c:spPr>
        <a:solidFill>
          <a:schemeClr val="accent3">
            <a:lumMod val="95000"/>
          </a:schemeClr>
        </a:solidFill>
      </c:spPr>
    </c:plotArea>
    <c:plotVisOnly val="1"/>
    <c:dispBlanksAs val="gap"/>
    <c:showDLblsOverMax val="0"/>
  </c:chart>
  <c:spPr>
    <a:solidFill>
      <a:srgbClr val="EFF9FF"/>
    </a:solidFill>
    <a:ln>
      <a:solidFill>
        <a:srgbClr val="FF3300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1" lang="es-MX" sz="1800" b="1" dirty="0" smtClean="0">
                <a:effectLst/>
              </a:rPr>
              <a:t>Razón de Mortalidad Materna por Región de Salud. República de Panamá, Año 201</a:t>
            </a:r>
            <a:endParaRPr lang="es-PA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7067218865381708E-2"/>
          <c:y val="0.11180955087334804"/>
          <c:w val="0.83644189587937023"/>
          <c:h val="0.7051784287179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'[mortalidad materna urbano rural-3.xlsx]Hoja1'!$B$177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'[mortalidad materna urbano rural-3.xlsx]Hoja1'!$A$178:$A$191</c:f>
              <c:strCache>
                <c:ptCount val="14"/>
                <c:pt idx="0">
                  <c:v>Bocas del Toro</c:v>
                </c:pt>
                <c:pt idx="1">
                  <c:v>Coclé</c:v>
                </c:pt>
                <c:pt idx="2">
                  <c:v>Colón</c:v>
                </c:pt>
                <c:pt idx="3">
                  <c:v>Chiriquí</c:v>
                </c:pt>
                <c:pt idx="4">
                  <c:v>Darién</c:v>
                </c:pt>
                <c:pt idx="5">
                  <c:v>Herrera</c:v>
                </c:pt>
                <c:pt idx="6">
                  <c:v>Los Santos</c:v>
                </c:pt>
                <c:pt idx="7">
                  <c:v>Panamá Este</c:v>
                </c:pt>
                <c:pt idx="8">
                  <c:v>Panamá Oeste</c:v>
                </c:pt>
                <c:pt idx="9">
                  <c:v>Panamá Metro</c:v>
                </c:pt>
                <c:pt idx="10">
                  <c:v>San Miguelito</c:v>
                </c:pt>
                <c:pt idx="11">
                  <c:v>Veraguas</c:v>
                </c:pt>
                <c:pt idx="12">
                  <c:v>Kuna Yala</c:v>
                </c:pt>
                <c:pt idx="13">
                  <c:v>Ngabe Bugle</c:v>
                </c:pt>
              </c:strCache>
            </c:strRef>
          </c:cat>
          <c:val>
            <c:numRef>
              <c:f>'[mortalidad materna urbano rural-3.xlsx]Hoja1'!$B$178:$B$191</c:f>
              <c:numCache>
                <c:formatCode>0.0</c:formatCode>
                <c:ptCount val="14"/>
                <c:pt idx="0">
                  <c:v>48.192771084337295</c:v>
                </c:pt>
                <c:pt idx="1">
                  <c:v>45.934772622875499</c:v>
                </c:pt>
                <c:pt idx="2">
                  <c:v>50.539083557951493</c:v>
                </c:pt>
                <c:pt idx="3">
                  <c:v>34.348523013510402</c:v>
                </c:pt>
                <c:pt idx="4">
                  <c:v>78.186082877247799</c:v>
                </c:pt>
                <c:pt idx="5">
                  <c:v>0</c:v>
                </c:pt>
                <c:pt idx="6">
                  <c:v>86.655112651646405</c:v>
                </c:pt>
                <c:pt idx="7">
                  <c:v>0</c:v>
                </c:pt>
                <c:pt idx="8">
                  <c:v>84.727811904257592</c:v>
                </c:pt>
                <c:pt idx="9">
                  <c:v>43.481411696499698</c:v>
                </c:pt>
                <c:pt idx="10">
                  <c:v>59.885362306441898</c:v>
                </c:pt>
                <c:pt idx="11">
                  <c:v>22.639800769753201</c:v>
                </c:pt>
                <c:pt idx="12">
                  <c:v>0</c:v>
                </c:pt>
                <c:pt idx="13">
                  <c:v>274.32333577176303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99808"/>
        <c:axId val="89001344"/>
      </c:barChart>
      <c:catAx>
        <c:axId val="88999808"/>
        <c:scaling>
          <c:orientation val="minMax"/>
        </c:scaling>
        <c:delete val="0"/>
        <c:axPos val="b"/>
        <c:majorTickMark val="out"/>
        <c:minorTickMark val="none"/>
        <c:tickLblPos val="nextTo"/>
        <c:crossAx val="89001344"/>
        <c:crosses val="autoZero"/>
        <c:auto val="1"/>
        <c:lblAlgn val="ctr"/>
        <c:lblOffset val="100"/>
        <c:noMultiLvlLbl val="0"/>
      </c:catAx>
      <c:valAx>
        <c:axId val="890013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899980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A"/>
              <a:t>Ingresos y gastos monetarios mensuales en productos medicinales por deciles de ingresos. Encuesta de Ingresos y Gastos de 2007-2008 (B/.)</a:t>
            </a:r>
          </a:p>
        </c:rich>
      </c:tx>
      <c:layout>
        <c:manualLayout>
          <c:xMode val="edge"/>
          <c:yMode val="edge"/>
          <c:x val="0.12980483138506541"/>
          <c:y val="4.7153431417344341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741779083929225"/>
          <c:y val="0.13213194615241014"/>
          <c:w val="0.65258220916070775"/>
          <c:h val="0.68591967902427176"/>
        </c:manualLayout>
      </c:layout>
      <c:lineChart>
        <c:grouping val="standard"/>
        <c:varyColors val="0"/>
        <c:ser>
          <c:idx val="0"/>
          <c:order val="0"/>
          <c:tx>
            <c:strRef>
              <c:f>'Deciles ingresos-gastos'!$C$3</c:f>
              <c:strCache>
                <c:ptCount val="1"/>
                <c:pt idx="0">
                  <c:v>Ingresos Monetarios (B/.)</c:v>
                </c:pt>
              </c:strCache>
            </c:strRef>
          </c:tx>
          <c:marker>
            <c:symbol val="none"/>
          </c:marker>
          <c:cat>
            <c:numRef>
              <c:f>'Deciles ingresos-gastos'!$B$5:$B$14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'Deciles ingresos-gastos'!$C$5:$C$14</c:f>
              <c:numCache>
                <c:formatCode>_(* #,##0.00_);_(* \(#,##0.00\);_(* "-"??_);_(@_)</c:formatCode>
                <c:ptCount val="10"/>
                <c:pt idx="0">
                  <c:v>204.45649439221827</c:v>
                </c:pt>
                <c:pt idx="1">
                  <c:v>349.46965655546558</c:v>
                </c:pt>
                <c:pt idx="2">
                  <c:v>461.64610777317387</c:v>
                </c:pt>
                <c:pt idx="3">
                  <c:v>581.76304702647553</c:v>
                </c:pt>
                <c:pt idx="4">
                  <c:v>719.40788928684901</c:v>
                </c:pt>
                <c:pt idx="5">
                  <c:v>872.64329876613851</c:v>
                </c:pt>
                <c:pt idx="6">
                  <c:v>1067.774440270322</c:v>
                </c:pt>
                <c:pt idx="7">
                  <c:v>1341.5131946687945</c:v>
                </c:pt>
                <c:pt idx="8">
                  <c:v>1839.0537458556398</c:v>
                </c:pt>
                <c:pt idx="9">
                  <c:v>3754.4616593218407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'Deciles ingresos-gastos'!$D$3</c:f>
              <c:strCache>
                <c:ptCount val="1"/>
                <c:pt idx="0">
                  <c:v>Gasto monetario total (B/.)</c:v>
                </c:pt>
              </c:strCache>
            </c:strRef>
          </c:tx>
          <c:marker>
            <c:symbol val="none"/>
          </c:marker>
          <c:cat>
            <c:numRef>
              <c:f>'Deciles ingresos-gastos'!$B$5:$B$14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'Deciles ingresos-gastos'!$D$5:$D$14</c:f>
              <c:numCache>
                <c:formatCode>_(* #,##0.00_);_(* \(#,##0.00\);_(* "-"??_);_(@_)</c:formatCode>
                <c:ptCount val="10"/>
                <c:pt idx="0">
                  <c:v>267.10265955720263</c:v>
                </c:pt>
                <c:pt idx="1">
                  <c:v>404.16946208114905</c:v>
                </c:pt>
                <c:pt idx="2">
                  <c:v>500.42482647898669</c:v>
                </c:pt>
                <c:pt idx="3">
                  <c:v>618.19458391285855</c:v>
                </c:pt>
                <c:pt idx="4">
                  <c:v>709.02369853238304</c:v>
                </c:pt>
                <c:pt idx="5">
                  <c:v>852.87276900951042</c:v>
                </c:pt>
                <c:pt idx="6">
                  <c:v>1010.2728285360269</c:v>
                </c:pt>
                <c:pt idx="7">
                  <c:v>1251.2785725999508</c:v>
                </c:pt>
                <c:pt idx="8">
                  <c:v>1677.2581366542659</c:v>
                </c:pt>
                <c:pt idx="9">
                  <c:v>2892.6755644745012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037824"/>
        <c:axId val="89260800"/>
      </c:lineChart>
      <c:catAx>
        <c:axId val="8903782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crossAx val="89260800"/>
        <c:crosses val="autoZero"/>
        <c:auto val="1"/>
        <c:lblAlgn val="ctr"/>
        <c:lblOffset val="100"/>
        <c:noMultiLvlLbl val="0"/>
      </c:catAx>
      <c:valAx>
        <c:axId val="892608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s-PA" sz="1000"/>
                  <a:t>En B/.</a:t>
                </a:r>
              </a:p>
            </c:rich>
          </c:tx>
          <c:layout>
            <c:manualLayout>
              <c:xMode val="edge"/>
              <c:yMode val="edge"/>
              <c:x val="7.2609263377668584E-2"/>
              <c:y val="0.40346696456880737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PA"/>
          </a:p>
        </c:txPr>
        <c:crossAx val="890378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/>
            </a:pPr>
            <a:endParaRPr lang="es-PA"/>
          </a:p>
        </c:txPr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800"/>
      </a:pPr>
      <a:endParaRPr lang="es-PA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A"/>
              <a:t>Distribución de la compra cigarrillos manufacturados ilegales entre los fumadores actuales por nivel de ingresos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000202994351218E-2"/>
          <c:y val="0.1293487839448989"/>
          <c:w val="0.8756050615718779"/>
          <c:h val="0.77723963744617197"/>
        </c:manualLayout>
      </c:layout>
      <c:scatterChart>
        <c:scatterStyle val="smoothMarker"/>
        <c:varyColors val="0"/>
        <c:ser>
          <c:idx val="0"/>
          <c:order val="0"/>
          <c:tx>
            <c:v>Línea de equidad</c:v>
          </c:tx>
          <c:marker>
            <c:symbol val="none"/>
          </c:marker>
          <c:xVal>
            <c:numRef>
              <c:f>'C:\Users\Víctor Hugo Herrera\Documents\INSP\[Tablas para paper GATS.xlsx]Gasto compra ilegal GINI'!$O$6:$O$15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'C:\Users\Víctor Hugo Herrera\Documents\INSP\[Tablas para paper GATS.xlsx]Gasto compra ilegal GINI'!$P$6:$P$15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v>Curva de Lorenz</c:v>
          </c:tx>
          <c:marker>
            <c:symbol val="none"/>
          </c:marker>
          <c:xVal>
            <c:numRef>
              <c:f>'C:\Users\Víctor Hugo Herrera\Documents\INSP\[Tablas para paper GATS.xlsx]Gasto compra ilegal GINI'!$J$4:$J$22</c:f>
              <c:numCache>
                <c:formatCode>General</c:formatCode>
                <c:ptCount val="19"/>
                <c:pt idx="0">
                  <c:v>0</c:v>
                </c:pt>
                <c:pt idx="1">
                  <c:v>14.9</c:v>
                </c:pt>
                <c:pt idx="2">
                  <c:v>23.111027664612841</c:v>
                </c:pt>
                <c:pt idx="3">
                  <c:v>30.342901755673616</c:v>
                </c:pt>
                <c:pt idx="4">
                  <c:v>36.626563242895458</c:v>
                </c:pt>
                <c:pt idx="5">
                  <c:v>41.214753144470961</c:v>
                </c:pt>
                <c:pt idx="6">
                  <c:v>51.670057860299259</c:v>
                </c:pt>
                <c:pt idx="7">
                  <c:v>54.564384578812202</c:v>
                </c:pt>
                <c:pt idx="8">
                  <c:v>59.254397698245931</c:v>
                </c:pt>
                <c:pt idx="9">
                  <c:v>73.366814650285505</c:v>
                </c:pt>
                <c:pt idx="10">
                  <c:v>80.324679840242396</c:v>
                </c:pt>
                <c:pt idx="11">
                  <c:v>84.478259861850162</c:v>
                </c:pt>
                <c:pt idx="12">
                  <c:v>93.216078718648831</c:v>
                </c:pt>
                <c:pt idx="13">
                  <c:v>99.879001115357056</c:v>
                </c:pt>
                <c:pt idx="14">
                  <c:v>99.992508666982175</c:v>
                </c:pt>
                <c:pt idx="15">
                  <c:v>99.992508666982175</c:v>
                </c:pt>
                <c:pt idx="16">
                  <c:v>100.04717394878719</c:v>
                </c:pt>
                <c:pt idx="17">
                  <c:v>100.04717394878719</c:v>
                </c:pt>
                <c:pt idx="18">
                  <c:v>100.04717394878719</c:v>
                </c:pt>
              </c:numCache>
            </c:numRef>
          </c:xVal>
          <c:yVal>
            <c:numRef>
              <c:f>'C:\Users\Víctor Hugo Herrera\Documents\INSP\[Tablas para paper GATS.xlsx]Gasto compra ilegal GINI'!$L$4:$L$22</c:f>
              <c:numCache>
                <c:formatCode>General</c:formatCode>
                <c:ptCount val="19"/>
                <c:pt idx="0">
                  <c:v>0</c:v>
                </c:pt>
                <c:pt idx="1">
                  <c:v>1.9</c:v>
                </c:pt>
                <c:pt idx="2">
                  <c:v>4.3843973574275248</c:v>
                </c:pt>
                <c:pt idx="3">
                  <c:v>7.2013086425116324</c:v>
                </c:pt>
                <c:pt idx="4">
                  <c:v>10.195211043363921</c:v>
                </c:pt>
                <c:pt idx="5">
                  <c:v>12.780211891391627</c:v>
                </c:pt>
                <c:pt idx="6">
                  <c:v>19.579799783349351</c:v>
                </c:pt>
                <c:pt idx="7">
                  <c:v>21.839590341485735</c:v>
                </c:pt>
                <c:pt idx="8">
                  <c:v>26.316936753417075</c:v>
                </c:pt>
                <c:pt idx="9">
                  <c:v>43.470441615530035</c:v>
                </c:pt>
                <c:pt idx="10">
                  <c:v>54.347463358266793</c:v>
                </c:pt>
                <c:pt idx="11">
                  <c:v>62.285161316031505</c:v>
                </c:pt>
                <c:pt idx="12">
                  <c:v>82.022404094259656</c:v>
                </c:pt>
                <c:pt idx="13">
                  <c:v>99.390039075303122</c:v>
                </c:pt>
                <c:pt idx="14">
                  <c:v>99.725384534313733</c:v>
                </c:pt>
                <c:pt idx="15">
                  <c:v>99.725384534313733</c:v>
                </c:pt>
                <c:pt idx="16">
                  <c:v>99.962932952257205</c:v>
                </c:pt>
                <c:pt idx="17">
                  <c:v>99.962932952257205</c:v>
                </c:pt>
                <c:pt idx="18">
                  <c:v>99.962932952257205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88064"/>
        <c:axId val="89306624"/>
      </c:scatterChart>
      <c:valAx>
        <c:axId val="8928806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PA"/>
                  <a:t>Porcentaje de individuos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89306624"/>
        <c:crosses val="autoZero"/>
        <c:crossBetween val="midCat"/>
        <c:minorUnit val="2"/>
      </c:valAx>
      <c:valAx>
        <c:axId val="8930662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PA"/>
                  <a:t>Porcentaje de ingresos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89288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528857829080582"/>
          <c:y val="0.76635535463679094"/>
          <c:w val="0.36566042784076058"/>
          <c:h val="0.1018156909648312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000"/>
      </a:pPr>
      <a:endParaRPr lang="es-PA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A"/>
              <a:t>Años de vida potenciales perdidos valorizados respecto de la renta nacional disponible promedio por habitante (2001-2009)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576908259691354"/>
          <c:y val="0.14002299636408835"/>
          <c:w val="0.81434523372825962"/>
          <c:h val="0.76663662637123586"/>
        </c:manualLayout>
      </c:layout>
      <c:lineChart>
        <c:grouping val="standard"/>
        <c:varyColors val="0"/>
        <c:ser>
          <c:idx val="0"/>
          <c:order val="0"/>
          <c:tx>
            <c:strRef>
              <c:f>'Años perdidos'!$M$2</c:f>
              <c:strCache>
                <c:ptCount val="1"/>
                <c:pt idx="0">
                  <c:v>Años de vida potenciales perdidos por defunciones por diabetes (Valorizados en B/.)*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'Años perdidos'!$B$3:$B$15</c:f>
              <c:strCache>
                <c:ptCount val="1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</c:strCache>
            </c:strRef>
          </c:cat>
          <c:val>
            <c:numRef>
              <c:f>'Años perdidos'!$M$3:$M$15</c:f>
              <c:numCache>
                <c:formatCode>_(* #,##0.00_);_(* \(#,##0.00\);_(* "-"??_);_(@_)</c:formatCode>
                <c:ptCount val="13"/>
                <c:pt idx="0">
                  <c:v>1584440.0000000002</c:v>
                </c:pt>
                <c:pt idx="1">
                  <c:v>3873075.5555555467</c:v>
                </c:pt>
                <c:pt idx="2">
                  <c:v>3961100.0000000005</c:v>
                </c:pt>
                <c:pt idx="3">
                  <c:v>5545540.0000000009</c:v>
                </c:pt>
                <c:pt idx="4">
                  <c:v>8626395.555555556</c:v>
                </c:pt>
                <c:pt idx="5">
                  <c:v>16636620.000000002</c:v>
                </c:pt>
                <c:pt idx="6">
                  <c:v>27595663.333333351</c:v>
                </c:pt>
                <c:pt idx="7">
                  <c:v>34219502.777777791</c:v>
                </c:pt>
                <c:pt idx="8">
                  <c:v>41283464.444444448</c:v>
                </c:pt>
                <c:pt idx="9">
                  <c:v>46146815.000000007</c:v>
                </c:pt>
                <c:pt idx="10">
                  <c:v>37190327.777777791</c:v>
                </c:pt>
                <c:pt idx="11">
                  <c:v>22490245.555555556</c:v>
                </c:pt>
                <c:pt idx="12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'Años perdidos'!$N$2</c:f>
              <c:strCache>
                <c:ptCount val="1"/>
                <c:pt idx="0">
                  <c:v>Años de vida potenciales perdidos por defunciones por circulatorias (Valorizados en B/.)*</c:v>
                </c:pt>
              </c:strCache>
            </c:strRef>
          </c:tx>
          <c:spPr>
            <a:ln w="19050" cap="sq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'Años perdidos'!$B$3:$B$15</c:f>
              <c:strCache>
                <c:ptCount val="1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</c:strCache>
            </c:strRef>
          </c:cat>
          <c:val>
            <c:numRef>
              <c:f>'Años perdidos'!$N$3:$N$15</c:f>
              <c:numCache>
                <c:formatCode>_(* #,##0.00_);_(* \(#,##0.00\);_(* "-"??_);_(@_)</c:formatCode>
                <c:ptCount val="13"/>
                <c:pt idx="0">
                  <c:v>29840286.666666668</c:v>
                </c:pt>
                <c:pt idx="1">
                  <c:v>30984604.444444396</c:v>
                </c:pt>
                <c:pt idx="2">
                  <c:v>36310083.333333336</c:v>
                </c:pt>
                <c:pt idx="3">
                  <c:v>44958485.000000007</c:v>
                </c:pt>
                <c:pt idx="4">
                  <c:v>57039840.000000007</c:v>
                </c:pt>
                <c:pt idx="5">
                  <c:v>84415442.222222209</c:v>
                </c:pt>
                <c:pt idx="6">
                  <c:v>104705076.66666667</c:v>
                </c:pt>
                <c:pt idx="7">
                  <c:v>123344252.77777779</c:v>
                </c:pt>
                <c:pt idx="8">
                  <c:v>130804324.44444446</c:v>
                </c:pt>
                <c:pt idx="9">
                  <c:v>140354976.66666669</c:v>
                </c:pt>
                <c:pt idx="10">
                  <c:v>111879068.8888889</c:v>
                </c:pt>
                <c:pt idx="11">
                  <c:v>75414942.777777791</c:v>
                </c:pt>
                <c:pt idx="1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0975616"/>
        <c:axId val="90986752"/>
      </c:lineChart>
      <c:catAx>
        <c:axId val="9097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A"/>
                  <a:t>Grupos de edades de ocurencia de las defunciones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0986752"/>
        <c:crosses val="autoZero"/>
        <c:auto val="1"/>
        <c:lblAlgn val="ctr"/>
        <c:lblOffset val="100"/>
        <c:noMultiLvlLbl val="0"/>
      </c:catAx>
      <c:valAx>
        <c:axId val="90986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PA"/>
                  <a:t>En B/.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90975616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18510685482898978"/>
          <c:y val="0.12843780105037444"/>
          <c:w val="0.41196666267831966"/>
          <c:h val="0.25417138358497632"/>
        </c:manualLayout>
      </c:layout>
      <c:overlay val="0"/>
      <c:spPr>
        <a:solidFill>
          <a:srgbClr val="FFFFFF"/>
        </a:solidFill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txPr>
    <a:bodyPr/>
    <a:lstStyle/>
    <a:p>
      <a:pPr>
        <a:defRPr sz="800"/>
      </a:pPr>
      <a:endParaRPr lang="es-PA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'[Balance de logros de indicadores.xlsx]MEJORES COBERTURAS IND'!$A$1:$A$14</c:f>
              <c:strCache>
                <c:ptCount val="14"/>
                <c:pt idx="0">
                  <c:v>Herrera</c:v>
                </c:pt>
                <c:pt idx="1">
                  <c:v>Panamá Oeste</c:v>
                </c:pt>
                <c:pt idx="2">
                  <c:v>Chiriquí</c:v>
                </c:pt>
                <c:pt idx="3">
                  <c:v>Colón</c:v>
                </c:pt>
                <c:pt idx="4">
                  <c:v>Los Santos</c:v>
                </c:pt>
                <c:pt idx="5">
                  <c:v>Veraguas</c:v>
                </c:pt>
                <c:pt idx="6">
                  <c:v>Comarca Ngäbe Buglé</c:v>
                </c:pt>
                <c:pt idx="7">
                  <c:v>Comarca Guna Yala</c:v>
                </c:pt>
                <c:pt idx="8">
                  <c:v>Coclé</c:v>
                </c:pt>
                <c:pt idx="9">
                  <c:v>Panamá Este PAISS+N</c:v>
                </c:pt>
                <c:pt idx="10">
                  <c:v>Panamá Este PSPV</c:v>
                </c:pt>
                <c:pt idx="11">
                  <c:v>Darién PAISS+N</c:v>
                </c:pt>
                <c:pt idx="12">
                  <c:v>Darién PSPV</c:v>
                </c:pt>
                <c:pt idx="13">
                  <c:v>Bocas del Toro</c:v>
                </c:pt>
              </c:strCache>
            </c:strRef>
          </c:cat>
          <c:val>
            <c:numRef>
              <c:f>'[Balance de logros de indicadores.xlsx]MEJORES COBERTURAS IND'!$B$1:$B$14</c:f>
              <c:numCache>
                <c:formatCode>0%</c:formatCode>
                <c:ptCount val="14"/>
                <c:pt idx="0">
                  <c:v>0.86000000000000032</c:v>
                </c:pt>
                <c:pt idx="1">
                  <c:v>0.85000000000000031</c:v>
                </c:pt>
                <c:pt idx="2">
                  <c:v>0.83000000000000029</c:v>
                </c:pt>
                <c:pt idx="3">
                  <c:v>0.72000000000000031</c:v>
                </c:pt>
                <c:pt idx="4">
                  <c:v>0.67000000000000048</c:v>
                </c:pt>
                <c:pt idx="5">
                  <c:v>0.66000000000000036</c:v>
                </c:pt>
                <c:pt idx="6">
                  <c:v>0.63000000000000034</c:v>
                </c:pt>
                <c:pt idx="7">
                  <c:v>0.60000000000000031</c:v>
                </c:pt>
                <c:pt idx="8">
                  <c:v>0.60000000000000031</c:v>
                </c:pt>
                <c:pt idx="9">
                  <c:v>0.39000000000000018</c:v>
                </c:pt>
                <c:pt idx="10">
                  <c:v>0.37000000000000016</c:v>
                </c:pt>
                <c:pt idx="11">
                  <c:v>0.27</c:v>
                </c:pt>
                <c:pt idx="12">
                  <c:v>0.25</c:v>
                </c:pt>
                <c:pt idx="13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929408"/>
        <c:axId val="90931200"/>
        <c:axId val="0"/>
      </c:bar3DChart>
      <c:catAx>
        <c:axId val="90929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PA"/>
          </a:p>
        </c:txPr>
        <c:crossAx val="90931200"/>
        <c:crosses val="autoZero"/>
        <c:auto val="1"/>
        <c:lblAlgn val="ctr"/>
        <c:lblOffset val="100"/>
        <c:noMultiLvlLbl val="0"/>
      </c:catAx>
      <c:valAx>
        <c:axId val="9093120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909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P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178B4-3599-463B-AB37-188C53F1A3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30AFACD7-2FB0-415E-A008-FBD07F08F277}">
      <dgm:prSet custT="1"/>
      <dgm:spPr/>
      <dgm:t>
        <a:bodyPr/>
        <a:lstStyle/>
        <a:p>
          <a:pPr algn="ctr" rtl="0"/>
          <a:r>
            <a:rPr lang="es-ES" sz="2800" b="1" smtClean="0"/>
            <a:t>División Política de Panamá:</a:t>
          </a:r>
          <a:endParaRPr lang="es-PA" sz="2800" b="1"/>
        </a:p>
      </dgm:t>
    </dgm:pt>
    <dgm:pt modelId="{243D82F8-5C25-4543-8294-C4CC24F17C31}" type="parTrans" cxnId="{8A4260F3-F0C9-4AF8-9028-F78B6AB3721F}">
      <dgm:prSet/>
      <dgm:spPr/>
      <dgm:t>
        <a:bodyPr/>
        <a:lstStyle/>
        <a:p>
          <a:endParaRPr lang="es-PA" sz="2400"/>
        </a:p>
      </dgm:t>
    </dgm:pt>
    <dgm:pt modelId="{4867958F-5C58-4DE7-899D-1523F047793F}" type="sibTrans" cxnId="{8A4260F3-F0C9-4AF8-9028-F78B6AB3721F}">
      <dgm:prSet/>
      <dgm:spPr/>
      <dgm:t>
        <a:bodyPr/>
        <a:lstStyle/>
        <a:p>
          <a:endParaRPr lang="es-PA" sz="2400"/>
        </a:p>
      </dgm:t>
    </dgm:pt>
    <dgm:pt modelId="{D0FBC460-F4B0-4BD8-8D59-F04369142222}">
      <dgm:prSet custT="1"/>
      <dgm:spPr/>
      <dgm:t>
        <a:bodyPr/>
        <a:lstStyle/>
        <a:p>
          <a:pPr rtl="0"/>
          <a:r>
            <a:rPr lang="es-ES" sz="2000" b="1" dirty="0" smtClean="0"/>
            <a:t>9 Provincias</a:t>
          </a:r>
          <a:endParaRPr lang="es-PA" sz="2000" dirty="0"/>
        </a:p>
      </dgm:t>
    </dgm:pt>
    <dgm:pt modelId="{D452AF24-D84B-4FF1-A196-1F5EC3D94231}" type="parTrans" cxnId="{7642D8BB-7345-424E-B5DE-1E69F9360C2E}">
      <dgm:prSet/>
      <dgm:spPr/>
      <dgm:t>
        <a:bodyPr/>
        <a:lstStyle/>
        <a:p>
          <a:endParaRPr lang="es-PA" sz="2400"/>
        </a:p>
      </dgm:t>
    </dgm:pt>
    <dgm:pt modelId="{8A1FD305-28A5-483C-83F4-AD0B2049B932}" type="sibTrans" cxnId="{7642D8BB-7345-424E-B5DE-1E69F9360C2E}">
      <dgm:prSet/>
      <dgm:spPr/>
      <dgm:t>
        <a:bodyPr/>
        <a:lstStyle/>
        <a:p>
          <a:endParaRPr lang="es-PA" sz="2400"/>
        </a:p>
      </dgm:t>
    </dgm:pt>
    <dgm:pt modelId="{40526EB7-BDFF-4E83-89FC-633D00D4EE18}">
      <dgm:prSet custT="1"/>
      <dgm:spPr/>
      <dgm:t>
        <a:bodyPr/>
        <a:lstStyle/>
        <a:p>
          <a:pPr rtl="0"/>
          <a:r>
            <a:rPr lang="es-ES" sz="2000" b="1" dirty="0" smtClean="0"/>
            <a:t>5 Comarcas Indígenas </a:t>
          </a:r>
          <a:r>
            <a:rPr lang="es-ES_tradnl" sz="2000" dirty="0" smtClean="0"/>
            <a:t>3 con nivel de provincia y 2 con nivel de corregimiento </a:t>
          </a:r>
          <a:endParaRPr lang="es-PA" sz="2000" dirty="0"/>
        </a:p>
      </dgm:t>
    </dgm:pt>
    <dgm:pt modelId="{1AC6F078-2F8D-444C-A2F9-EB0B0E95F53B}" type="parTrans" cxnId="{E302464A-C76C-405E-9AD2-A7ECA36FD30F}">
      <dgm:prSet/>
      <dgm:spPr/>
      <dgm:t>
        <a:bodyPr/>
        <a:lstStyle/>
        <a:p>
          <a:endParaRPr lang="es-PA" sz="2400"/>
        </a:p>
      </dgm:t>
    </dgm:pt>
    <dgm:pt modelId="{65644CE7-D721-4A6A-840E-2E5403654284}" type="sibTrans" cxnId="{E302464A-C76C-405E-9AD2-A7ECA36FD30F}">
      <dgm:prSet/>
      <dgm:spPr/>
      <dgm:t>
        <a:bodyPr/>
        <a:lstStyle/>
        <a:p>
          <a:endParaRPr lang="es-PA" sz="2400"/>
        </a:p>
      </dgm:t>
    </dgm:pt>
    <dgm:pt modelId="{675D808B-B3A4-46FE-99B5-4B49C8AD8026}">
      <dgm:prSet custT="1"/>
      <dgm:spPr/>
      <dgm:t>
        <a:bodyPr/>
        <a:lstStyle/>
        <a:p>
          <a:pPr rtl="0"/>
          <a:r>
            <a:rPr lang="es-ES_tradnl" sz="2000" b="1" dirty="0" smtClean="0"/>
            <a:t>75 distritos</a:t>
          </a:r>
          <a:r>
            <a:rPr lang="es-ES_tradnl" sz="2000" dirty="0" smtClean="0"/>
            <a:t> o municipios </a:t>
          </a:r>
          <a:endParaRPr lang="es-PA" sz="2000" dirty="0"/>
        </a:p>
      </dgm:t>
    </dgm:pt>
    <dgm:pt modelId="{75A462D9-65B1-4494-A778-4081AF717682}" type="parTrans" cxnId="{123CA1BC-91D3-4690-9284-A7DB6178985F}">
      <dgm:prSet/>
      <dgm:spPr/>
      <dgm:t>
        <a:bodyPr/>
        <a:lstStyle/>
        <a:p>
          <a:endParaRPr lang="es-PA" sz="2400"/>
        </a:p>
      </dgm:t>
    </dgm:pt>
    <dgm:pt modelId="{A8CC2F2D-1EB2-4564-9565-EE91BE680094}" type="sibTrans" cxnId="{123CA1BC-91D3-4690-9284-A7DB6178985F}">
      <dgm:prSet/>
      <dgm:spPr/>
      <dgm:t>
        <a:bodyPr/>
        <a:lstStyle/>
        <a:p>
          <a:endParaRPr lang="es-PA" sz="2400"/>
        </a:p>
      </dgm:t>
    </dgm:pt>
    <dgm:pt modelId="{77592FE5-52A2-48CD-9DCE-4CD625B1BB23}">
      <dgm:prSet custT="1"/>
      <dgm:spPr/>
      <dgm:t>
        <a:bodyPr/>
        <a:lstStyle/>
        <a:p>
          <a:pPr rtl="0"/>
          <a:r>
            <a:rPr lang="es-ES_tradnl" sz="2000" b="1" dirty="0" smtClean="0"/>
            <a:t>632 corregimientos y 12,380 lugares poblados</a:t>
          </a:r>
          <a:endParaRPr lang="es-PA" sz="2000" dirty="0"/>
        </a:p>
      </dgm:t>
    </dgm:pt>
    <dgm:pt modelId="{0A743C0D-2059-43E6-9AF1-E99944B46C4A}" type="parTrans" cxnId="{227D08D6-B2FD-4EF1-A402-D60FCEC2EB00}">
      <dgm:prSet/>
      <dgm:spPr/>
      <dgm:t>
        <a:bodyPr/>
        <a:lstStyle/>
        <a:p>
          <a:endParaRPr lang="es-PA" sz="2400"/>
        </a:p>
      </dgm:t>
    </dgm:pt>
    <dgm:pt modelId="{6464B655-BE7D-44FC-9714-56728098A29F}" type="sibTrans" cxnId="{227D08D6-B2FD-4EF1-A402-D60FCEC2EB00}">
      <dgm:prSet/>
      <dgm:spPr/>
      <dgm:t>
        <a:bodyPr/>
        <a:lstStyle/>
        <a:p>
          <a:endParaRPr lang="es-PA" sz="2400"/>
        </a:p>
      </dgm:t>
    </dgm:pt>
    <dgm:pt modelId="{5434EAA2-9B42-4F98-A882-ED8F6F9430E4}" type="pres">
      <dgm:prSet presAssocID="{B62178B4-3599-463B-AB37-188C53F1A3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C2FFC934-F7A2-42E2-8A5E-E6B8CB18FDD7}" type="pres">
      <dgm:prSet presAssocID="{30AFACD7-2FB0-415E-A008-FBD07F08F2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B618900-1F06-4523-8DE1-1A41627A4DA1}" type="pres">
      <dgm:prSet presAssocID="{30AFACD7-2FB0-415E-A008-FBD07F08F277}" presName="childText" presStyleLbl="revTx" presStyleIdx="0" presStyleCnt="1" custScaleY="13319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5ADD3C8A-E46C-45F3-9724-A8E92A6D1A62}" type="presOf" srcId="{675D808B-B3A4-46FE-99B5-4B49C8AD8026}" destId="{4B618900-1F06-4523-8DE1-1A41627A4DA1}" srcOrd="0" destOrd="2" presId="urn:microsoft.com/office/officeart/2005/8/layout/vList2"/>
    <dgm:cxn modelId="{67CB4519-9A4B-4C1D-8906-A2F1C9219D78}" type="presOf" srcId="{30AFACD7-2FB0-415E-A008-FBD07F08F277}" destId="{C2FFC934-F7A2-42E2-8A5E-E6B8CB18FDD7}" srcOrd="0" destOrd="0" presId="urn:microsoft.com/office/officeart/2005/8/layout/vList2"/>
    <dgm:cxn modelId="{227D08D6-B2FD-4EF1-A402-D60FCEC2EB00}" srcId="{30AFACD7-2FB0-415E-A008-FBD07F08F277}" destId="{77592FE5-52A2-48CD-9DCE-4CD625B1BB23}" srcOrd="3" destOrd="0" parTransId="{0A743C0D-2059-43E6-9AF1-E99944B46C4A}" sibTransId="{6464B655-BE7D-44FC-9714-56728098A29F}"/>
    <dgm:cxn modelId="{3D7BE015-3D9F-4D8C-AFFA-6575CD9E83E4}" type="presOf" srcId="{B62178B4-3599-463B-AB37-188C53F1A398}" destId="{5434EAA2-9B42-4F98-A882-ED8F6F9430E4}" srcOrd="0" destOrd="0" presId="urn:microsoft.com/office/officeart/2005/8/layout/vList2"/>
    <dgm:cxn modelId="{7642D8BB-7345-424E-B5DE-1E69F9360C2E}" srcId="{30AFACD7-2FB0-415E-A008-FBD07F08F277}" destId="{D0FBC460-F4B0-4BD8-8D59-F04369142222}" srcOrd="0" destOrd="0" parTransId="{D452AF24-D84B-4FF1-A196-1F5EC3D94231}" sibTransId="{8A1FD305-28A5-483C-83F4-AD0B2049B932}"/>
    <dgm:cxn modelId="{E4E15E66-D0E0-4746-A9E0-CB25ED34FC28}" type="presOf" srcId="{77592FE5-52A2-48CD-9DCE-4CD625B1BB23}" destId="{4B618900-1F06-4523-8DE1-1A41627A4DA1}" srcOrd="0" destOrd="3" presId="urn:microsoft.com/office/officeart/2005/8/layout/vList2"/>
    <dgm:cxn modelId="{E302464A-C76C-405E-9AD2-A7ECA36FD30F}" srcId="{30AFACD7-2FB0-415E-A008-FBD07F08F277}" destId="{40526EB7-BDFF-4E83-89FC-633D00D4EE18}" srcOrd="1" destOrd="0" parTransId="{1AC6F078-2F8D-444C-A2F9-EB0B0E95F53B}" sibTransId="{65644CE7-D721-4A6A-840E-2E5403654284}"/>
    <dgm:cxn modelId="{9989DAC5-7A3B-42FD-BDCD-17DF2867DD22}" type="presOf" srcId="{D0FBC460-F4B0-4BD8-8D59-F04369142222}" destId="{4B618900-1F06-4523-8DE1-1A41627A4DA1}" srcOrd="0" destOrd="0" presId="urn:microsoft.com/office/officeart/2005/8/layout/vList2"/>
    <dgm:cxn modelId="{123CA1BC-91D3-4690-9284-A7DB6178985F}" srcId="{30AFACD7-2FB0-415E-A008-FBD07F08F277}" destId="{675D808B-B3A4-46FE-99B5-4B49C8AD8026}" srcOrd="2" destOrd="0" parTransId="{75A462D9-65B1-4494-A778-4081AF717682}" sibTransId="{A8CC2F2D-1EB2-4564-9565-EE91BE680094}"/>
    <dgm:cxn modelId="{8A4260F3-F0C9-4AF8-9028-F78B6AB3721F}" srcId="{B62178B4-3599-463B-AB37-188C53F1A398}" destId="{30AFACD7-2FB0-415E-A008-FBD07F08F277}" srcOrd="0" destOrd="0" parTransId="{243D82F8-5C25-4543-8294-C4CC24F17C31}" sibTransId="{4867958F-5C58-4DE7-899D-1523F047793F}"/>
    <dgm:cxn modelId="{BB8282F0-1C51-4E36-8049-BA0AA7D4705A}" type="presOf" srcId="{40526EB7-BDFF-4E83-89FC-633D00D4EE18}" destId="{4B618900-1F06-4523-8DE1-1A41627A4DA1}" srcOrd="0" destOrd="1" presId="urn:microsoft.com/office/officeart/2005/8/layout/vList2"/>
    <dgm:cxn modelId="{26A220D1-C69E-43A8-A7EE-868C7EEA316A}" type="presParOf" srcId="{5434EAA2-9B42-4F98-A882-ED8F6F9430E4}" destId="{C2FFC934-F7A2-42E2-8A5E-E6B8CB18FDD7}" srcOrd="0" destOrd="0" presId="urn:microsoft.com/office/officeart/2005/8/layout/vList2"/>
    <dgm:cxn modelId="{A47909E3-F80D-46B4-A0D1-E85C757DE7AD}" type="presParOf" srcId="{5434EAA2-9B42-4F98-A882-ED8F6F9430E4}" destId="{4B618900-1F06-4523-8DE1-1A41627A4DA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15F035-6171-478A-BB7A-7A50A11118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E25E0A03-6ED5-4C8B-8039-77991AC3E58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algn="ctr" rtl="0"/>
          <a:r>
            <a:rPr lang="es-PA" b="1" smtClean="0"/>
            <a:t>PROYECTO DE MEJORAS DE LA EQUIDAD Y DESEMPEÑO EN SALUD</a:t>
          </a:r>
          <a:endParaRPr lang="es-PA"/>
        </a:p>
      </dgm:t>
    </dgm:pt>
    <dgm:pt modelId="{5317CBA7-8E2F-4759-BD41-029E69F4C8D2}" type="parTrans" cxnId="{CD7369CD-02AB-4BA6-AEA8-C405A1FAFA57}">
      <dgm:prSet/>
      <dgm:spPr/>
      <dgm:t>
        <a:bodyPr/>
        <a:lstStyle/>
        <a:p>
          <a:endParaRPr lang="es-PA"/>
        </a:p>
      </dgm:t>
    </dgm:pt>
    <dgm:pt modelId="{876CD75F-F598-4E9A-B347-60B4462C388F}" type="sibTrans" cxnId="{CD7369CD-02AB-4BA6-AEA8-C405A1FAFA57}">
      <dgm:prSet/>
      <dgm:spPr/>
      <dgm:t>
        <a:bodyPr/>
        <a:lstStyle/>
        <a:p>
          <a:endParaRPr lang="es-PA"/>
        </a:p>
      </dgm:t>
    </dgm:pt>
    <dgm:pt modelId="{8C5828AB-F484-4824-B55D-6750AF5A7B22}">
      <dgm:prSet/>
      <dgm:spPr/>
      <dgm:t>
        <a:bodyPr/>
        <a:lstStyle/>
        <a:p>
          <a:pPr rtl="0"/>
          <a:r>
            <a:rPr lang="es-PA" b="1" smtClean="0"/>
            <a:t>Protección en Salud para Poblaciones Vulnerables</a:t>
          </a:r>
          <a:endParaRPr lang="es-PA"/>
        </a:p>
      </dgm:t>
    </dgm:pt>
    <dgm:pt modelId="{964E381E-05B7-44EC-99C2-FB414553CD31}" type="parTrans" cxnId="{5754E04F-6FF1-48CF-B062-5AB34E31CA75}">
      <dgm:prSet/>
      <dgm:spPr/>
      <dgm:t>
        <a:bodyPr/>
        <a:lstStyle/>
        <a:p>
          <a:endParaRPr lang="es-PA"/>
        </a:p>
      </dgm:t>
    </dgm:pt>
    <dgm:pt modelId="{1F332D5F-0ACB-44B3-B949-B445D26089C6}" type="sibTrans" cxnId="{5754E04F-6FF1-48CF-B062-5AB34E31CA75}">
      <dgm:prSet/>
      <dgm:spPr/>
      <dgm:t>
        <a:bodyPr/>
        <a:lstStyle/>
        <a:p>
          <a:endParaRPr lang="es-PA"/>
        </a:p>
      </dgm:t>
    </dgm:pt>
    <dgm:pt modelId="{F644D5B3-7A51-4983-ADE9-035D66786082}">
      <dgm:prSet/>
      <dgm:spPr/>
      <dgm:t>
        <a:bodyPr/>
        <a:lstStyle/>
        <a:p>
          <a:pPr rtl="0"/>
          <a:r>
            <a:rPr lang="es-PA" b="1" smtClean="0"/>
            <a:t>Fortalecimiento de la Red de Servicios</a:t>
          </a:r>
          <a:endParaRPr lang="es-PA"/>
        </a:p>
      </dgm:t>
    </dgm:pt>
    <dgm:pt modelId="{80067011-1874-4B1E-BCFB-79610AA3A3DA}" type="parTrans" cxnId="{0FF30D8D-CE6E-4E9A-95C2-CC384AE9019A}">
      <dgm:prSet/>
      <dgm:spPr/>
      <dgm:t>
        <a:bodyPr/>
        <a:lstStyle/>
        <a:p>
          <a:endParaRPr lang="es-PA"/>
        </a:p>
      </dgm:t>
    </dgm:pt>
    <dgm:pt modelId="{BAB66808-BC6A-4624-A869-0F9580C308AB}" type="sibTrans" cxnId="{0FF30D8D-CE6E-4E9A-95C2-CC384AE9019A}">
      <dgm:prSet/>
      <dgm:spPr/>
      <dgm:t>
        <a:bodyPr/>
        <a:lstStyle/>
        <a:p>
          <a:endParaRPr lang="es-PA"/>
        </a:p>
      </dgm:t>
    </dgm:pt>
    <dgm:pt modelId="{E488ED04-0D57-416E-9003-DA9B11424E7A}">
      <dgm:prSet/>
      <dgm:spPr/>
      <dgm:t>
        <a:bodyPr/>
        <a:lstStyle/>
        <a:p>
          <a:pPr rtl="0"/>
          <a:r>
            <a:rPr lang="es-PA" b="1" dirty="0" smtClean="0"/>
            <a:t>Proyecto de Mejora de la Equidad en Salud</a:t>
          </a:r>
          <a:endParaRPr lang="es-PA" dirty="0"/>
        </a:p>
      </dgm:t>
    </dgm:pt>
    <dgm:pt modelId="{FDAF41B0-EB27-4B5F-BD8A-CD51D701D5EF}" type="parTrans" cxnId="{0805D27B-141C-4E8A-828B-00FDBFE9E7A2}">
      <dgm:prSet/>
      <dgm:spPr/>
      <dgm:t>
        <a:bodyPr/>
        <a:lstStyle/>
        <a:p>
          <a:endParaRPr lang="es-PA"/>
        </a:p>
      </dgm:t>
    </dgm:pt>
    <dgm:pt modelId="{3B1E612C-E91D-4E7D-A560-8C4652A0AFA9}" type="sibTrans" cxnId="{0805D27B-141C-4E8A-828B-00FDBFE9E7A2}">
      <dgm:prSet/>
      <dgm:spPr/>
      <dgm:t>
        <a:bodyPr/>
        <a:lstStyle/>
        <a:p>
          <a:endParaRPr lang="es-PA"/>
        </a:p>
      </dgm:t>
    </dgm:pt>
    <dgm:pt modelId="{E701993B-A72C-4D33-8E29-FF45F4BA84E7}">
      <dgm:prSet/>
      <dgm:spPr/>
      <dgm:t>
        <a:bodyPr/>
        <a:lstStyle/>
        <a:p>
          <a:pPr rtl="0"/>
          <a:r>
            <a:rPr lang="es-PA" b="1" dirty="0" smtClean="0"/>
            <a:t>Fortalecimiento de la capacidad de Rectoría del MINSA</a:t>
          </a:r>
          <a:endParaRPr lang="es-PA" dirty="0"/>
        </a:p>
      </dgm:t>
    </dgm:pt>
    <dgm:pt modelId="{424F8797-35EB-42A6-8B0E-36A709756BFC}" type="parTrans" cxnId="{CD333A9E-55E9-49BC-8334-C88952926A59}">
      <dgm:prSet/>
      <dgm:spPr/>
      <dgm:t>
        <a:bodyPr/>
        <a:lstStyle/>
        <a:p>
          <a:endParaRPr lang="es-PA"/>
        </a:p>
      </dgm:t>
    </dgm:pt>
    <dgm:pt modelId="{2B372ED1-9652-47DD-858A-3280043665F8}" type="sibTrans" cxnId="{CD333A9E-55E9-49BC-8334-C88952926A59}">
      <dgm:prSet/>
      <dgm:spPr/>
      <dgm:t>
        <a:bodyPr/>
        <a:lstStyle/>
        <a:p>
          <a:endParaRPr lang="es-PA"/>
        </a:p>
      </dgm:t>
    </dgm:pt>
    <dgm:pt modelId="{52881063-E584-4F70-A221-CDF63739D02E}" type="pres">
      <dgm:prSet presAssocID="{DF15F035-6171-478A-BB7A-7A50A11118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D8AD831E-873A-415A-A6D1-1450853C78A8}" type="pres">
      <dgm:prSet presAssocID="{E25E0A03-6ED5-4C8B-8039-77991AC3E5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E1F94A2-5135-49BF-A6C3-BA550733E3F3}" type="pres">
      <dgm:prSet presAssocID="{E25E0A03-6ED5-4C8B-8039-77991AC3E5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1B341A97-C085-4BBF-9EB1-D5190CDD96C5}" type="presOf" srcId="{F644D5B3-7A51-4983-ADE9-035D66786082}" destId="{7E1F94A2-5135-49BF-A6C3-BA550733E3F3}" srcOrd="0" destOrd="1" presId="urn:microsoft.com/office/officeart/2005/8/layout/vList2"/>
    <dgm:cxn modelId="{4226EC69-3E1B-4291-BA4D-C76B211F983D}" type="presOf" srcId="{DF15F035-6171-478A-BB7A-7A50A111182B}" destId="{52881063-E584-4F70-A221-CDF63739D02E}" srcOrd="0" destOrd="0" presId="urn:microsoft.com/office/officeart/2005/8/layout/vList2"/>
    <dgm:cxn modelId="{7588639F-F9D2-4971-BB0C-309952DF68A9}" type="presOf" srcId="{E701993B-A72C-4D33-8E29-FF45F4BA84E7}" destId="{7E1F94A2-5135-49BF-A6C3-BA550733E3F3}" srcOrd="0" destOrd="3" presId="urn:microsoft.com/office/officeart/2005/8/layout/vList2"/>
    <dgm:cxn modelId="{0FF30D8D-CE6E-4E9A-95C2-CC384AE9019A}" srcId="{E25E0A03-6ED5-4C8B-8039-77991AC3E58E}" destId="{F644D5B3-7A51-4983-ADE9-035D66786082}" srcOrd="1" destOrd="0" parTransId="{80067011-1874-4B1E-BCFB-79610AA3A3DA}" sibTransId="{BAB66808-BC6A-4624-A869-0F9580C308AB}"/>
    <dgm:cxn modelId="{31F52C3B-B7AE-44E1-A0F7-C99DCB45236E}" type="presOf" srcId="{8C5828AB-F484-4824-B55D-6750AF5A7B22}" destId="{7E1F94A2-5135-49BF-A6C3-BA550733E3F3}" srcOrd="0" destOrd="0" presId="urn:microsoft.com/office/officeart/2005/8/layout/vList2"/>
    <dgm:cxn modelId="{CD7369CD-02AB-4BA6-AEA8-C405A1FAFA57}" srcId="{DF15F035-6171-478A-BB7A-7A50A111182B}" destId="{E25E0A03-6ED5-4C8B-8039-77991AC3E58E}" srcOrd="0" destOrd="0" parTransId="{5317CBA7-8E2F-4759-BD41-029E69F4C8D2}" sibTransId="{876CD75F-F598-4E9A-B347-60B4462C388F}"/>
    <dgm:cxn modelId="{5754E04F-6FF1-48CF-B062-5AB34E31CA75}" srcId="{E25E0A03-6ED5-4C8B-8039-77991AC3E58E}" destId="{8C5828AB-F484-4824-B55D-6750AF5A7B22}" srcOrd="0" destOrd="0" parTransId="{964E381E-05B7-44EC-99C2-FB414553CD31}" sibTransId="{1F332D5F-0ACB-44B3-B949-B445D26089C6}"/>
    <dgm:cxn modelId="{976AFA99-9E3F-4485-BC42-62CB12469C36}" type="presOf" srcId="{E25E0A03-6ED5-4C8B-8039-77991AC3E58E}" destId="{D8AD831E-873A-415A-A6D1-1450853C78A8}" srcOrd="0" destOrd="0" presId="urn:microsoft.com/office/officeart/2005/8/layout/vList2"/>
    <dgm:cxn modelId="{3A5244E0-1316-429E-A62E-06D6CC2E367E}" type="presOf" srcId="{E488ED04-0D57-416E-9003-DA9B11424E7A}" destId="{7E1F94A2-5135-49BF-A6C3-BA550733E3F3}" srcOrd="0" destOrd="2" presId="urn:microsoft.com/office/officeart/2005/8/layout/vList2"/>
    <dgm:cxn modelId="{CD333A9E-55E9-49BC-8334-C88952926A59}" srcId="{E25E0A03-6ED5-4C8B-8039-77991AC3E58E}" destId="{E701993B-A72C-4D33-8E29-FF45F4BA84E7}" srcOrd="3" destOrd="0" parTransId="{424F8797-35EB-42A6-8B0E-36A709756BFC}" sibTransId="{2B372ED1-9652-47DD-858A-3280043665F8}"/>
    <dgm:cxn modelId="{0805D27B-141C-4E8A-828B-00FDBFE9E7A2}" srcId="{E25E0A03-6ED5-4C8B-8039-77991AC3E58E}" destId="{E488ED04-0D57-416E-9003-DA9B11424E7A}" srcOrd="2" destOrd="0" parTransId="{FDAF41B0-EB27-4B5F-BD8A-CD51D701D5EF}" sibTransId="{3B1E612C-E91D-4E7D-A560-8C4652A0AFA9}"/>
    <dgm:cxn modelId="{407BBEF4-1F22-4F87-9398-4AE521C5F154}" type="presParOf" srcId="{52881063-E584-4F70-A221-CDF63739D02E}" destId="{D8AD831E-873A-415A-A6D1-1450853C78A8}" srcOrd="0" destOrd="0" presId="urn:microsoft.com/office/officeart/2005/8/layout/vList2"/>
    <dgm:cxn modelId="{CE6E0CAE-0AD0-4378-8D8F-772B4C63C9DE}" type="presParOf" srcId="{52881063-E584-4F70-A221-CDF63739D02E}" destId="{7E1F94A2-5135-49BF-A6C3-BA550733E3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D9F094-B27B-4B01-9CF4-A90C9E8CCDF5}" type="doc">
      <dgm:prSet loTypeId="urn:microsoft.com/office/officeart/2005/8/layout/vList5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PA"/>
        </a:p>
      </dgm:t>
    </dgm:pt>
    <dgm:pt modelId="{768CD97C-F8F5-4556-9CD7-09A671AE2642}">
      <dgm:prSet/>
      <dgm:spPr/>
      <dgm:t>
        <a:bodyPr/>
        <a:lstStyle/>
        <a:p>
          <a:pPr rtl="0"/>
          <a:r>
            <a:rPr lang="es-PA" b="1" smtClean="0"/>
            <a:t>PROGRAMA DE PROTECCIÓN SOCIAL</a:t>
          </a:r>
          <a:endParaRPr lang="es-PA"/>
        </a:p>
      </dgm:t>
    </dgm:pt>
    <dgm:pt modelId="{D4C3CFC1-F1A6-443D-8F69-ED742D9155AA}" type="parTrans" cxnId="{B9F64F1F-1665-4232-B22E-4C5F4076804A}">
      <dgm:prSet/>
      <dgm:spPr/>
      <dgm:t>
        <a:bodyPr/>
        <a:lstStyle/>
        <a:p>
          <a:endParaRPr lang="es-PA"/>
        </a:p>
      </dgm:t>
    </dgm:pt>
    <dgm:pt modelId="{EEFDF22D-7831-4E7D-B4DC-0CF49CD1D6CA}" type="sibTrans" cxnId="{B9F64F1F-1665-4232-B22E-4C5F4076804A}">
      <dgm:prSet/>
      <dgm:spPr/>
      <dgm:t>
        <a:bodyPr/>
        <a:lstStyle/>
        <a:p>
          <a:endParaRPr lang="es-PA"/>
        </a:p>
      </dgm:t>
    </dgm:pt>
    <dgm:pt modelId="{07D9C77B-5092-4C44-BAC3-644E0CF4EE19}">
      <dgm:prSet/>
      <dgm:spPr/>
      <dgm:t>
        <a:bodyPr/>
        <a:lstStyle/>
        <a:p>
          <a:pPr rtl="0"/>
          <a:r>
            <a:rPr lang="es-PA" b="1" dirty="0" smtClean="0"/>
            <a:t>Estrategia </a:t>
          </a:r>
          <a:r>
            <a:rPr lang="es-PA" b="1" dirty="0" smtClean="0"/>
            <a:t>de AIN-C</a:t>
          </a:r>
          <a:endParaRPr lang="es-PA" dirty="0"/>
        </a:p>
      </dgm:t>
    </dgm:pt>
    <dgm:pt modelId="{DD96234C-5CB7-4715-AAB0-F70FB60C8C61}" type="parTrans" cxnId="{8CCBB183-EA11-4FD3-84B6-6B212259922D}">
      <dgm:prSet/>
      <dgm:spPr/>
      <dgm:t>
        <a:bodyPr/>
        <a:lstStyle/>
        <a:p>
          <a:endParaRPr lang="es-PA"/>
        </a:p>
      </dgm:t>
    </dgm:pt>
    <dgm:pt modelId="{E5DBFD73-F267-4A29-A2C9-B395B70D78EC}" type="sibTrans" cxnId="{8CCBB183-EA11-4FD3-84B6-6B212259922D}">
      <dgm:prSet/>
      <dgm:spPr/>
      <dgm:t>
        <a:bodyPr/>
        <a:lstStyle/>
        <a:p>
          <a:endParaRPr lang="es-PA"/>
        </a:p>
      </dgm:t>
    </dgm:pt>
    <dgm:pt modelId="{CAF95A59-E579-411A-8BEE-36EA88ABF9E2}">
      <dgm:prSet/>
      <dgm:spPr/>
      <dgm:t>
        <a:bodyPr/>
        <a:lstStyle/>
        <a:p>
          <a:pPr rtl="0"/>
          <a:r>
            <a:rPr lang="es-PA" b="1" dirty="0" smtClean="0"/>
            <a:t>Provisión del PAISS+N</a:t>
          </a:r>
          <a:endParaRPr lang="es-PA" dirty="0"/>
        </a:p>
      </dgm:t>
    </dgm:pt>
    <dgm:pt modelId="{54608C0F-A683-4122-BFEA-0747B377B361}" type="parTrans" cxnId="{A54EC326-8958-4CEC-9427-22E196E5E221}">
      <dgm:prSet/>
      <dgm:spPr/>
      <dgm:t>
        <a:bodyPr/>
        <a:lstStyle/>
        <a:p>
          <a:endParaRPr lang="es-PA"/>
        </a:p>
      </dgm:t>
    </dgm:pt>
    <dgm:pt modelId="{8B042D8F-1CAD-46E4-B531-EA72637B7A5A}" type="sibTrans" cxnId="{A54EC326-8958-4CEC-9427-22E196E5E221}">
      <dgm:prSet/>
      <dgm:spPr/>
      <dgm:t>
        <a:bodyPr/>
        <a:lstStyle/>
        <a:p>
          <a:endParaRPr lang="es-PA"/>
        </a:p>
      </dgm:t>
    </dgm:pt>
    <dgm:pt modelId="{87092F50-EC98-49EC-A95F-343B64ACAE30}">
      <dgm:prSet/>
      <dgm:spPr/>
      <dgm:t>
        <a:bodyPr/>
        <a:lstStyle/>
        <a:p>
          <a:pPr rtl="0"/>
          <a:r>
            <a:rPr lang="es-PA" b="1" smtClean="0"/>
            <a:t>Sistemas de monitoreo, supervisión capacitante, evaluación y auditoria</a:t>
          </a:r>
          <a:endParaRPr lang="es-PA"/>
        </a:p>
      </dgm:t>
    </dgm:pt>
    <dgm:pt modelId="{56DE1A31-CA6A-480B-88D3-A076788BDEE5}" type="parTrans" cxnId="{21472E6F-0B43-4BA6-A482-3E1AF2BE1132}">
      <dgm:prSet/>
      <dgm:spPr/>
      <dgm:t>
        <a:bodyPr/>
        <a:lstStyle/>
        <a:p>
          <a:endParaRPr lang="es-PA"/>
        </a:p>
      </dgm:t>
    </dgm:pt>
    <dgm:pt modelId="{36D549E5-5706-41CF-84D8-E271583C1333}" type="sibTrans" cxnId="{21472E6F-0B43-4BA6-A482-3E1AF2BE1132}">
      <dgm:prSet/>
      <dgm:spPr/>
      <dgm:t>
        <a:bodyPr/>
        <a:lstStyle/>
        <a:p>
          <a:endParaRPr lang="es-PA"/>
        </a:p>
      </dgm:t>
    </dgm:pt>
    <dgm:pt modelId="{D5A14F5E-31C2-4CD4-8054-65F1CEB018CC}" type="pres">
      <dgm:prSet presAssocID="{E5D9F094-B27B-4B01-9CF4-A90C9E8CCD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C1CB14F5-8301-4A87-94FF-3324AF5631E2}" type="pres">
      <dgm:prSet presAssocID="{768CD97C-F8F5-4556-9CD7-09A671AE2642}" presName="linNode" presStyleCnt="0"/>
      <dgm:spPr/>
    </dgm:pt>
    <dgm:pt modelId="{2D4007B2-6AC7-4381-8B8A-6F04528D7A56}" type="pres">
      <dgm:prSet presAssocID="{768CD97C-F8F5-4556-9CD7-09A671AE264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B9AF3A9-E423-4135-A5D5-51BF24F4AB07}" type="pres">
      <dgm:prSet presAssocID="{768CD97C-F8F5-4556-9CD7-09A671AE264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554133D2-1C69-4768-9729-A738C81683CB}" type="presOf" srcId="{CAF95A59-E579-411A-8BEE-36EA88ABF9E2}" destId="{8B9AF3A9-E423-4135-A5D5-51BF24F4AB07}" srcOrd="0" destOrd="1" presId="urn:microsoft.com/office/officeart/2005/8/layout/vList5"/>
    <dgm:cxn modelId="{B9F64F1F-1665-4232-B22E-4C5F4076804A}" srcId="{E5D9F094-B27B-4B01-9CF4-A90C9E8CCDF5}" destId="{768CD97C-F8F5-4556-9CD7-09A671AE2642}" srcOrd="0" destOrd="0" parTransId="{D4C3CFC1-F1A6-443D-8F69-ED742D9155AA}" sibTransId="{EEFDF22D-7831-4E7D-B4DC-0CF49CD1D6CA}"/>
    <dgm:cxn modelId="{C9736E4B-2D02-4870-8C06-3C05605BD1CC}" type="presOf" srcId="{E5D9F094-B27B-4B01-9CF4-A90C9E8CCDF5}" destId="{D5A14F5E-31C2-4CD4-8054-65F1CEB018CC}" srcOrd="0" destOrd="0" presId="urn:microsoft.com/office/officeart/2005/8/layout/vList5"/>
    <dgm:cxn modelId="{83661AFA-A57D-43AD-A935-789965F641E6}" type="presOf" srcId="{07D9C77B-5092-4C44-BAC3-644E0CF4EE19}" destId="{8B9AF3A9-E423-4135-A5D5-51BF24F4AB07}" srcOrd="0" destOrd="0" presId="urn:microsoft.com/office/officeart/2005/8/layout/vList5"/>
    <dgm:cxn modelId="{343C9530-9C86-4BF8-9A0B-4229B9E0EC8E}" type="presOf" srcId="{768CD97C-F8F5-4556-9CD7-09A671AE2642}" destId="{2D4007B2-6AC7-4381-8B8A-6F04528D7A56}" srcOrd="0" destOrd="0" presId="urn:microsoft.com/office/officeart/2005/8/layout/vList5"/>
    <dgm:cxn modelId="{8CCBB183-EA11-4FD3-84B6-6B212259922D}" srcId="{768CD97C-F8F5-4556-9CD7-09A671AE2642}" destId="{07D9C77B-5092-4C44-BAC3-644E0CF4EE19}" srcOrd="0" destOrd="0" parTransId="{DD96234C-5CB7-4715-AAB0-F70FB60C8C61}" sibTransId="{E5DBFD73-F267-4A29-A2C9-B395B70D78EC}"/>
    <dgm:cxn modelId="{7E4DABAB-8D36-4C2E-85B4-0E7389A2F571}" type="presOf" srcId="{87092F50-EC98-49EC-A95F-343B64ACAE30}" destId="{8B9AF3A9-E423-4135-A5D5-51BF24F4AB07}" srcOrd="0" destOrd="2" presId="urn:microsoft.com/office/officeart/2005/8/layout/vList5"/>
    <dgm:cxn modelId="{A54EC326-8958-4CEC-9427-22E196E5E221}" srcId="{768CD97C-F8F5-4556-9CD7-09A671AE2642}" destId="{CAF95A59-E579-411A-8BEE-36EA88ABF9E2}" srcOrd="1" destOrd="0" parTransId="{54608C0F-A683-4122-BFEA-0747B377B361}" sibTransId="{8B042D8F-1CAD-46E4-B531-EA72637B7A5A}"/>
    <dgm:cxn modelId="{21472E6F-0B43-4BA6-A482-3E1AF2BE1132}" srcId="{768CD97C-F8F5-4556-9CD7-09A671AE2642}" destId="{87092F50-EC98-49EC-A95F-343B64ACAE30}" srcOrd="2" destOrd="0" parTransId="{56DE1A31-CA6A-480B-88D3-A076788BDEE5}" sibTransId="{36D549E5-5706-41CF-84D8-E271583C1333}"/>
    <dgm:cxn modelId="{B51465E4-5EC4-42E2-9E16-9F2DA0A4A825}" type="presParOf" srcId="{D5A14F5E-31C2-4CD4-8054-65F1CEB018CC}" destId="{C1CB14F5-8301-4A87-94FF-3324AF5631E2}" srcOrd="0" destOrd="0" presId="urn:microsoft.com/office/officeart/2005/8/layout/vList5"/>
    <dgm:cxn modelId="{78081C7C-B1A1-49D0-BFBD-E4121143CCEE}" type="presParOf" srcId="{C1CB14F5-8301-4A87-94FF-3324AF5631E2}" destId="{2D4007B2-6AC7-4381-8B8A-6F04528D7A56}" srcOrd="0" destOrd="0" presId="urn:microsoft.com/office/officeart/2005/8/layout/vList5"/>
    <dgm:cxn modelId="{75D0EFB0-C5DC-4579-9C35-FE9956462A7C}" type="presParOf" srcId="{C1CB14F5-8301-4A87-94FF-3324AF5631E2}" destId="{8B9AF3A9-E423-4135-A5D5-51BF24F4AB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ED983C-3954-490D-8922-FA58F3AD789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PA"/>
        </a:p>
      </dgm:t>
    </dgm:pt>
    <dgm:pt modelId="{81AF6410-2A5C-4561-B79F-EEDD9C9BBC38}">
      <dgm:prSet custT="1"/>
      <dgm:spPr/>
      <dgm:t>
        <a:bodyPr/>
        <a:lstStyle/>
        <a:p>
          <a:pPr algn="just" rtl="0"/>
          <a:r>
            <a:rPr lang="es-PA" sz="2000" smtClean="0"/>
            <a:t>Débil ejercicio de la función de Rectoría en Salud</a:t>
          </a:r>
          <a:endParaRPr lang="es-PA" sz="2000"/>
        </a:p>
      </dgm:t>
    </dgm:pt>
    <dgm:pt modelId="{C8BBCE9B-AF7E-4CC6-97C8-86D17B7EFCEC}" type="parTrans" cxnId="{D3C6C502-C1E0-4FC9-BE46-68413FB79301}">
      <dgm:prSet/>
      <dgm:spPr/>
      <dgm:t>
        <a:bodyPr/>
        <a:lstStyle/>
        <a:p>
          <a:pPr algn="just"/>
          <a:endParaRPr lang="es-PA" sz="2400"/>
        </a:p>
      </dgm:t>
    </dgm:pt>
    <dgm:pt modelId="{5FCAA530-297A-4EB0-9198-9769A74E2EED}" type="sibTrans" cxnId="{D3C6C502-C1E0-4FC9-BE46-68413FB79301}">
      <dgm:prSet/>
      <dgm:spPr/>
      <dgm:t>
        <a:bodyPr/>
        <a:lstStyle/>
        <a:p>
          <a:pPr algn="just"/>
          <a:endParaRPr lang="es-PA" sz="2400"/>
        </a:p>
      </dgm:t>
    </dgm:pt>
    <dgm:pt modelId="{D05C5EAD-2561-4658-84AA-2FA1405529A9}">
      <dgm:prSet custT="1"/>
      <dgm:spPr/>
      <dgm:t>
        <a:bodyPr/>
        <a:lstStyle/>
        <a:p>
          <a:pPr algn="just" rtl="0"/>
          <a:r>
            <a:rPr lang="es-MX" sz="2000" smtClean="0"/>
            <a:t>Discrepancia entre el discurso y las acciones,  con carencia de un plan estratégico de Estado</a:t>
          </a:r>
          <a:endParaRPr lang="es-PA" sz="2000"/>
        </a:p>
      </dgm:t>
    </dgm:pt>
    <dgm:pt modelId="{E4AD87C6-C9D8-4D0A-B67D-DF7E8A18FE2C}" type="parTrans" cxnId="{ED1DEC60-AE72-429A-A995-7D9B2CBDD60F}">
      <dgm:prSet/>
      <dgm:spPr/>
      <dgm:t>
        <a:bodyPr/>
        <a:lstStyle/>
        <a:p>
          <a:pPr algn="just"/>
          <a:endParaRPr lang="es-PA" sz="2400"/>
        </a:p>
      </dgm:t>
    </dgm:pt>
    <dgm:pt modelId="{14311579-5077-4544-A954-C1DC983266F5}" type="sibTrans" cxnId="{ED1DEC60-AE72-429A-A995-7D9B2CBDD60F}">
      <dgm:prSet/>
      <dgm:spPr/>
      <dgm:t>
        <a:bodyPr/>
        <a:lstStyle/>
        <a:p>
          <a:pPr algn="just"/>
          <a:endParaRPr lang="es-PA" sz="2400"/>
        </a:p>
      </dgm:t>
    </dgm:pt>
    <dgm:pt modelId="{F6A89A2C-26B0-4C8D-9A6C-2D7AAE54E851}">
      <dgm:prSet custT="1"/>
      <dgm:spPr/>
      <dgm:t>
        <a:bodyPr/>
        <a:lstStyle/>
        <a:p>
          <a:pPr algn="just" rtl="0"/>
          <a:r>
            <a:rPr lang="es-MX" sz="2000" smtClean="0"/>
            <a:t>Limitado empoderamiento de los profesionales de salud y de la población para el abordaje de integral de las desigualdades sociales en salud.</a:t>
          </a:r>
          <a:endParaRPr lang="es-PA" sz="2000"/>
        </a:p>
      </dgm:t>
    </dgm:pt>
    <dgm:pt modelId="{961E444B-E1A8-4586-B8B6-6EE9D5EA35C2}" type="parTrans" cxnId="{11A14283-0747-4DE6-96EA-436254E3E418}">
      <dgm:prSet/>
      <dgm:spPr/>
      <dgm:t>
        <a:bodyPr/>
        <a:lstStyle/>
        <a:p>
          <a:pPr algn="just"/>
          <a:endParaRPr lang="es-PA" sz="2400"/>
        </a:p>
      </dgm:t>
    </dgm:pt>
    <dgm:pt modelId="{D6CF34C4-75CC-4CA9-8A82-14BDFB14A481}" type="sibTrans" cxnId="{11A14283-0747-4DE6-96EA-436254E3E418}">
      <dgm:prSet/>
      <dgm:spPr/>
      <dgm:t>
        <a:bodyPr/>
        <a:lstStyle/>
        <a:p>
          <a:pPr algn="just"/>
          <a:endParaRPr lang="es-PA" sz="2400"/>
        </a:p>
      </dgm:t>
    </dgm:pt>
    <dgm:pt modelId="{B705C71A-0C46-47E6-817A-5A83D0B779BE}">
      <dgm:prSet custT="1"/>
      <dgm:spPr/>
      <dgm:t>
        <a:bodyPr/>
        <a:lstStyle/>
        <a:p>
          <a:pPr algn="just" rtl="0"/>
          <a:r>
            <a:rPr lang="es-PA" sz="2000" smtClean="0"/>
            <a:t>Existencia de  herramientas que no son utilizadas con la visión de monitorear la equidad en salud </a:t>
          </a:r>
          <a:endParaRPr lang="es-PA" sz="2000"/>
        </a:p>
      </dgm:t>
    </dgm:pt>
    <dgm:pt modelId="{FE3D434D-07A9-4938-8A6C-A48BEFEBB4D3}" type="parTrans" cxnId="{A907C201-32FD-4F87-83F0-D2B4FE8D9E62}">
      <dgm:prSet/>
      <dgm:spPr/>
      <dgm:t>
        <a:bodyPr/>
        <a:lstStyle/>
        <a:p>
          <a:pPr algn="just"/>
          <a:endParaRPr lang="es-PA" sz="2400"/>
        </a:p>
      </dgm:t>
    </dgm:pt>
    <dgm:pt modelId="{8DDF51B3-1B7C-481F-90C7-45CD45AB3330}" type="sibTrans" cxnId="{A907C201-32FD-4F87-83F0-D2B4FE8D9E62}">
      <dgm:prSet/>
      <dgm:spPr/>
      <dgm:t>
        <a:bodyPr/>
        <a:lstStyle/>
        <a:p>
          <a:pPr algn="just"/>
          <a:endParaRPr lang="es-PA" sz="2400"/>
        </a:p>
      </dgm:t>
    </dgm:pt>
    <dgm:pt modelId="{46C99ACF-565D-42A0-8F85-30591C7B2913}">
      <dgm:prSet custT="1"/>
      <dgm:spPr/>
      <dgm:t>
        <a:bodyPr/>
        <a:lstStyle/>
        <a:p>
          <a:pPr algn="just" rtl="0"/>
          <a:r>
            <a:rPr lang="es-PA" sz="2000" smtClean="0"/>
            <a:t>No se cuenta con un equipo multidisciplinario e interinstitucional para analizar los indicadores existentes</a:t>
          </a:r>
          <a:endParaRPr lang="es-PA" sz="2000"/>
        </a:p>
      </dgm:t>
    </dgm:pt>
    <dgm:pt modelId="{18312369-C774-4FCA-BAB7-37FB5C454CDD}" type="parTrans" cxnId="{1685BA71-2587-41CE-83E1-88109992813E}">
      <dgm:prSet/>
      <dgm:spPr/>
      <dgm:t>
        <a:bodyPr/>
        <a:lstStyle/>
        <a:p>
          <a:pPr algn="just"/>
          <a:endParaRPr lang="es-PA" sz="2400"/>
        </a:p>
      </dgm:t>
    </dgm:pt>
    <dgm:pt modelId="{3C34F233-5F67-47AE-89A9-0F94AC199B36}" type="sibTrans" cxnId="{1685BA71-2587-41CE-83E1-88109992813E}">
      <dgm:prSet/>
      <dgm:spPr/>
      <dgm:t>
        <a:bodyPr/>
        <a:lstStyle/>
        <a:p>
          <a:pPr algn="just"/>
          <a:endParaRPr lang="es-PA" sz="2400"/>
        </a:p>
      </dgm:t>
    </dgm:pt>
    <dgm:pt modelId="{A8CEFBFC-F6B3-4688-9A4A-47DFBE8BA3A1}">
      <dgm:prSet custT="1"/>
      <dgm:spPr/>
      <dgm:t>
        <a:bodyPr/>
        <a:lstStyle/>
        <a:p>
          <a:pPr algn="just" rtl="0"/>
          <a:r>
            <a:rPr lang="es-MX" sz="2000" smtClean="0"/>
            <a:t>Talento humano con capacidades limitadas para el análisis de la equidad en salud. </a:t>
          </a:r>
          <a:endParaRPr lang="es-PA" sz="2000"/>
        </a:p>
      </dgm:t>
    </dgm:pt>
    <dgm:pt modelId="{EBF0C180-A67E-4AD4-9896-9A60AB4F3194}" type="parTrans" cxnId="{938C7BC1-919D-41EA-89B3-6E633E9D1C33}">
      <dgm:prSet/>
      <dgm:spPr/>
      <dgm:t>
        <a:bodyPr/>
        <a:lstStyle/>
        <a:p>
          <a:pPr algn="just"/>
          <a:endParaRPr lang="es-PA" sz="2400"/>
        </a:p>
      </dgm:t>
    </dgm:pt>
    <dgm:pt modelId="{57F388A3-A1FB-4F23-90DF-F1C3CF8B7323}" type="sibTrans" cxnId="{938C7BC1-919D-41EA-89B3-6E633E9D1C33}">
      <dgm:prSet/>
      <dgm:spPr/>
      <dgm:t>
        <a:bodyPr/>
        <a:lstStyle/>
        <a:p>
          <a:pPr algn="just"/>
          <a:endParaRPr lang="es-PA" sz="2400"/>
        </a:p>
      </dgm:t>
    </dgm:pt>
    <dgm:pt modelId="{D3BAFA22-F3A3-4A53-9DA9-19435FCFADB4}">
      <dgm:prSet custT="1"/>
      <dgm:spPr/>
      <dgm:t>
        <a:bodyPr/>
        <a:lstStyle/>
        <a:p>
          <a:pPr algn="just" rtl="0"/>
          <a:r>
            <a:rPr lang="es-PA" sz="2000" smtClean="0"/>
            <a:t>Toma de decisiones considera ocasionalmente los resultados de los indicadores disponibles</a:t>
          </a:r>
          <a:endParaRPr lang="es-PA" sz="2000"/>
        </a:p>
      </dgm:t>
    </dgm:pt>
    <dgm:pt modelId="{8A0D5A76-7111-4D16-AD53-DE3154564CDA}" type="parTrans" cxnId="{7EB3224D-0F4B-4825-BB19-0B3326346199}">
      <dgm:prSet/>
      <dgm:spPr/>
      <dgm:t>
        <a:bodyPr/>
        <a:lstStyle/>
        <a:p>
          <a:pPr algn="just"/>
          <a:endParaRPr lang="es-PA" sz="2400"/>
        </a:p>
      </dgm:t>
    </dgm:pt>
    <dgm:pt modelId="{16951A19-B41E-4D0E-B605-7F321B0AD5B7}" type="sibTrans" cxnId="{7EB3224D-0F4B-4825-BB19-0B3326346199}">
      <dgm:prSet/>
      <dgm:spPr/>
      <dgm:t>
        <a:bodyPr/>
        <a:lstStyle/>
        <a:p>
          <a:pPr algn="just"/>
          <a:endParaRPr lang="es-PA" sz="2400"/>
        </a:p>
      </dgm:t>
    </dgm:pt>
    <dgm:pt modelId="{CFB417ED-B630-45B4-823F-7C98A79FA39C}" type="pres">
      <dgm:prSet presAssocID="{CFED983C-3954-490D-8922-FA58F3AD78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D0C1A2D7-51BC-4C89-B692-2CBE24130E9D}" type="pres">
      <dgm:prSet presAssocID="{81AF6410-2A5C-4561-B79F-EEDD9C9BBC3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976213A-D884-4B71-BF77-42B51F92AF64}" type="pres">
      <dgm:prSet presAssocID="{5FCAA530-297A-4EB0-9198-9769A74E2EED}" presName="spacer" presStyleCnt="0"/>
      <dgm:spPr/>
    </dgm:pt>
    <dgm:pt modelId="{EFDFFC45-195B-48C3-8599-058322BF0862}" type="pres">
      <dgm:prSet presAssocID="{D05C5EAD-2561-4658-84AA-2FA1405529A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C660F1B-103B-4B02-A0B5-40E73AD8052B}" type="pres">
      <dgm:prSet presAssocID="{14311579-5077-4544-A954-C1DC983266F5}" presName="spacer" presStyleCnt="0"/>
      <dgm:spPr/>
    </dgm:pt>
    <dgm:pt modelId="{4BF4EB37-9828-48A7-BF43-B1A2331A398A}" type="pres">
      <dgm:prSet presAssocID="{F6A89A2C-26B0-4C8D-9A6C-2D7AAE54E85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A48EAF0-8D0B-4193-8AAB-8DB6BC87862A}" type="pres">
      <dgm:prSet presAssocID="{D6CF34C4-75CC-4CA9-8A82-14BDFB14A481}" presName="spacer" presStyleCnt="0"/>
      <dgm:spPr/>
    </dgm:pt>
    <dgm:pt modelId="{410C4514-4A6F-479D-AEC1-32F5F0A5962D}" type="pres">
      <dgm:prSet presAssocID="{B705C71A-0C46-47E6-817A-5A83D0B779B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6F6E0C8-7A18-4EE9-887B-23B5950D1309}" type="pres">
      <dgm:prSet presAssocID="{8DDF51B3-1B7C-481F-90C7-45CD45AB3330}" presName="spacer" presStyleCnt="0"/>
      <dgm:spPr/>
    </dgm:pt>
    <dgm:pt modelId="{E0DF7B51-D866-46A8-851E-593F7F444617}" type="pres">
      <dgm:prSet presAssocID="{46C99ACF-565D-42A0-8F85-30591C7B291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2DD0FED-0081-487E-AAA4-F86E640E6BAA}" type="pres">
      <dgm:prSet presAssocID="{3C34F233-5F67-47AE-89A9-0F94AC199B36}" presName="spacer" presStyleCnt="0"/>
      <dgm:spPr/>
    </dgm:pt>
    <dgm:pt modelId="{FDBC914A-5B05-4ED5-B08A-C13EC549053C}" type="pres">
      <dgm:prSet presAssocID="{A8CEFBFC-F6B3-4688-9A4A-47DFBE8BA3A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AED3DCB-9861-40B2-9ABC-690FFF40F0BB}" type="pres">
      <dgm:prSet presAssocID="{57F388A3-A1FB-4F23-90DF-F1C3CF8B7323}" presName="spacer" presStyleCnt="0"/>
      <dgm:spPr/>
    </dgm:pt>
    <dgm:pt modelId="{14D49743-C5C2-4580-9C99-091663666EB3}" type="pres">
      <dgm:prSet presAssocID="{D3BAFA22-F3A3-4A53-9DA9-19435FCFADB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D21E93B1-B79C-43E9-B00B-38B3991A4077}" type="presOf" srcId="{B705C71A-0C46-47E6-817A-5A83D0B779BE}" destId="{410C4514-4A6F-479D-AEC1-32F5F0A5962D}" srcOrd="0" destOrd="0" presId="urn:microsoft.com/office/officeart/2005/8/layout/vList2"/>
    <dgm:cxn modelId="{D3C6C502-C1E0-4FC9-BE46-68413FB79301}" srcId="{CFED983C-3954-490D-8922-FA58F3AD7893}" destId="{81AF6410-2A5C-4561-B79F-EEDD9C9BBC38}" srcOrd="0" destOrd="0" parTransId="{C8BBCE9B-AF7E-4CC6-97C8-86D17B7EFCEC}" sibTransId="{5FCAA530-297A-4EB0-9198-9769A74E2EED}"/>
    <dgm:cxn modelId="{C3AFEB02-AB56-4CF1-9E6D-9559E71E11E1}" type="presOf" srcId="{CFED983C-3954-490D-8922-FA58F3AD7893}" destId="{CFB417ED-B630-45B4-823F-7C98A79FA39C}" srcOrd="0" destOrd="0" presId="urn:microsoft.com/office/officeart/2005/8/layout/vList2"/>
    <dgm:cxn modelId="{60645E03-2FE5-4A60-BB9F-AE3D0DF5AC06}" type="presOf" srcId="{F6A89A2C-26B0-4C8D-9A6C-2D7AAE54E851}" destId="{4BF4EB37-9828-48A7-BF43-B1A2331A398A}" srcOrd="0" destOrd="0" presId="urn:microsoft.com/office/officeart/2005/8/layout/vList2"/>
    <dgm:cxn modelId="{A907C201-32FD-4F87-83F0-D2B4FE8D9E62}" srcId="{CFED983C-3954-490D-8922-FA58F3AD7893}" destId="{B705C71A-0C46-47E6-817A-5A83D0B779BE}" srcOrd="3" destOrd="0" parTransId="{FE3D434D-07A9-4938-8A6C-A48BEFEBB4D3}" sibTransId="{8DDF51B3-1B7C-481F-90C7-45CD45AB3330}"/>
    <dgm:cxn modelId="{B7652D56-5AD5-44FC-BA04-0F2A2A4E60D1}" type="presOf" srcId="{D05C5EAD-2561-4658-84AA-2FA1405529A9}" destId="{EFDFFC45-195B-48C3-8599-058322BF0862}" srcOrd="0" destOrd="0" presId="urn:microsoft.com/office/officeart/2005/8/layout/vList2"/>
    <dgm:cxn modelId="{1685BA71-2587-41CE-83E1-88109992813E}" srcId="{CFED983C-3954-490D-8922-FA58F3AD7893}" destId="{46C99ACF-565D-42A0-8F85-30591C7B2913}" srcOrd="4" destOrd="0" parTransId="{18312369-C774-4FCA-BAB7-37FB5C454CDD}" sibTransId="{3C34F233-5F67-47AE-89A9-0F94AC199B36}"/>
    <dgm:cxn modelId="{7EB3224D-0F4B-4825-BB19-0B3326346199}" srcId="{CFED983C-3954-490D-8922-FA58F3AD7893}" destId="{D3BAFA22-F3A3-4A53-9DA9-19435FCFADB4}" srcOrd="6" destOrd="0" parTransId="{8A0D5A76-7111-4D16-AD53-DE3154564CDA}" sibTransId="{16951A19-B41E-4D0E-B605-7F321B0AD5B7}"/>
    <dgm:cxn modelId="{AA2005B9-8BBC-4AB4-877C-AB704836BAF4}" type="presOf" srcId="{A8CEFBFC-F6B3-4688-9A4A-47DFBE8BA3A1}" destId="{FDBC914A-5B05-4ED5-B08A-C13EC549053C}" srcOrd="0" destOrd="0" presId="urn:microsoft.com/office/officeart/2005/8/layout/vList2"/>
    <dgm:cxn modelId="{938C7BC1-919D-41EA-89B3-6E633E9D1C33}" srcId="{CFED983C-3954-490D-8922-FA58F3AD7893}" destId="{A8CEFBFC-F6B3-4688-9A4A-47DFBE8BA3A1}" srcOrd="5" destOrd="0" parTransId="{EBF0C180-A67E-4AD4-9896-9A60AB4F3194}" sibTransId="{57F388A3-A1FB-4F23-90DF-F1C3CF8B7323}"/>
    <dgm:cxn modelId="{31617E45-13D9-4AF9-84E1-F87FEB3065E5}" type="presOf" srcId="{D3BAFA22-F3A3-4A53-9DA9-19435FCFADB4}" destId="{14D49743-C5C2-4580-9C99-091663666EB3}" srcOrd="0" destOrd="0" presId="urn:microsoft.com/office/officeart/2005/8/layout/vList2"/>
    <dgm:cxn modelId="{2BD002C2-E517-4AFF-9AE1-08C4668632B3}" type="presOf" srcId="{81AF6410-2A5C-4561-B79F-EEDD9C9BBC38}" destId="{D0C1A2D7-51BC-4C89-B692-2CBE24130E9D}" srcOrd="0" destOrd="0" presId="urn:microsoft.com/office/officeart/2005/8/layout/vList2"/>
    <dgm:cxn modelId="{11A14283-0747-4DE6-96EA-436254E3E418}" srcId="{CFED983C-3954-490D-8922-FA58F3AD7893}" destId="{F6A89A2C-26B0-4C8D-9A6C-2D7AAE54E851}" srcOrd="2" destOrd="0" parTransId="{961E444B-E1A8-4586-B8B6-6EE9D5EA35C2}" sibTransId="{D6CF34C4-75CC-4CA9-8A82-14BDFB14A481}"/>
    <dgm:cxn modelId="{ED1DEC60-AE72-429A-A995-7D9B2CBDD60F}" srcId="{CFED983C-3954-490D-8922-FA58F3AD7893}" destId="{D05C5EAD-2561-4658-84AA-2FA1405529A9}" srcOrd="1" destOrd="0" parTransId="{E4AD87C6-C9D8-4D0A-B67D-DF7E8A18FE2C}" sibTransId="{14311579-5077-4544-A954-C1DC983266F5}"/>
    <dgm:cxn modelId="{7C7B2B42-7595-43B5-A978-0CBF4549A557}" type="presOf" srcId="{46C99ACF-565D-42A0-8F85-30591C7B2913}" destId="{E0DF7B51-D866-46A8-851E-593F7F444617}" srcOrd="0" destOrd="0" presId="urn:microsoft.com/office/officeart/2005/8/layout/vList2"/>
    <dgm:cxn modelId="{F26440FD-1F42-49EA-A4CF-EE3531197922}" type="presParOf" srcId="{CFB417ED-B630-45B4-823F-7C98A79FA39C}" destId="{D0C1A2D7-51BC-4C89-B692-2CBE24130E9D}" srcOrd="0" destOrd="0" presId="urn:microsoft.com/office/officeart/2005/8/layout/vList2"/>
    <dgm:cxn modelId="{70257425-6EDB-460C-BF3F-830A819C1162}" type="presParOf" srcId="{CFB417ED-B630-45B4-823F-7C98A79FA39C}" destId="{4976213A-D884-4B71-BF77-42B51F92AF64}" srcOrd="1" destOrd="0" presId="urn:microsoft.com/office/officeart/2005/8/layout/vList2"/>
    <dgm:cxn modelId="{133AC2C3-C120-4DD4-A6F0-2D443FCDD304}" type="presParOf" srcId="{CFB417ED-B630-45B4-823F-7C98A79FA39C}" destId="{EFDFFC45-195B-48C3-8599-058322BF0862}" srcOrd="2" destOrd="0" presId="urn:microsoft.com/office/officeart/2005/8/layout/vList2"/>
    <dgm:cxn modelId="{EFA73CBA-FF79-4F1E-B7C9-FDDBB33CFDBA}" type="presParOf" srcId="{CFB417ED-B630-45B4-823F-7C98A79FA39C}" destId="{BC660F1B-103B-4B02-A0B5-40E73AD8052B}" srcOrd="3" destOrd="0" presId="urn:microsoft.com/office/officeart/2005/8/layout/vList2"/>
    <dgm:cxn modelId="{505CDB4F-0659-45DF-89AA-DB261CBC4A76}" type="presParOf" srcId="{CFB417ED-B630-45B4-823F-7C98A79FA39C}" destId="{4BF4EB37-9828-48A7-BF43-B1A2331A398A}" srcOrd="4" destOrd="0" presId="urn:microsoft.com/office/officeart/2005/8/layout/vList2"/>
    <dgm:cxn modelId="{4800CDEC-00F1-44E4-812D-AA7590E81CC0}" type="presParOf" srcId="{CFB417ED-B630-45B4-823F-7C98A79FA39C}" destId="{8A48EAF0-8D0B-4193-8AAB-8DB6BC87862A}" srcOrd="5" destOrd="0" presId="urn:microsoft.com/office/officeart/2005/8/layout/vList2"/>
    <dgm:cxn modelId="{4D4AA4D2-894B-47FC-920C-3C241D27C2AF}" type="presParOf" srcId="{CFB417ED-B630-45B4-823F-7C98A79FA39C}" destId="{410C4514-4A6F-479D-AEC1-32F5F0A5962D}" srcOrd="6" destOrd="0" presId="urn:microsoft.com/office/officeart/2005/8/layout/vList2"/>
    <dgm:cxn modelId="{58466364-81DA-4FF0-9EB7-725E99CDAF72}" type="presParOf" srcId="{CFB417ED-B630-45B4-823F-7C98A79FA39C}" destId="{96F6E0C8-7A18-4EE9-887B-23B5950D1309}" srcOrd="7" destOrd="0" presId="urn:microsoft.com/office/officeart/2005/8/layout/vList2"/>
    <dgm:cxn modelId="{7741582A-51C6-4BDC-A743-5EA06BDF9639}" type="presParOf" srcId="{CFB417ED-B630-45B4-823F-7C98A79FA39C}" destId="{E0DF7B51-D866-46A8-851E-593F7F444617}" srcOrd="8" destOrd="0" presId="urn:microsoft.com/office/officeart/2005/8/layout/vList2"/>
    <dgm:cxn modelId="{E946FC9F-4929-4594-8053-732089355532}" type="presParOf" srcId="{CFB417ED-B630-45B4-823F-7C98A79FA39C}" destId="{12DD0FED-0081-487E-AAA4-F86E640E6BAA}" srcOrd="9" destOrd="0" presId="urn:microsoft.com/office/officeart/2005/8/layout/vList2"/>
    <dgm:cxn modelId="{C0ADC616-4F72-48BC-AF41-3EB373E0A3E0}" type="presParOf" srcId="{CFB417ED-B630-45B4-823F-7C98A79FA39C}" destId="{FDBC914A-5B05-4ED5-B08A-C13EC549053C}" srcOrd="10" destOrd="0" presId="urn:microsoft.com/office/officeart/2005/8/layout/vList2"/>
    <dgm:cxn modelId="{2EBFA611-9991-4B9F-9C44-EA6E728DC3E7}" type="presParOf" srcId="{CFB417ED-B630-45B4-823F-7C98A79FA39C}" destId="{1AED3DCB-9861-40B2-9ABC-690FFF40F0BB}" srcOrd="11" destOrd="0" presId="urn:microsoft.com/office/officeart/2005/8/layout/vList2"/>
    <dgm:cxn modelId="{9A0FE10B-437B-4769-A277-F946DFEE1DD4}" type="presParOf" srcId="{CFB417ED-B630-45B4-823F-7C98A79FA39C}" destId="{14D49743-C5C2-4580-9C99-091663666EB3}" srcOrd="12" destOrd="0" presId="urn:microsoft.com/office/officeart/2005/8/layout/vList2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F6B687-0632-4EC5-90FB-1CC7E0AE5469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5580511-E7C1-40BC-8CF8-B821E1787333}">
      <dgm:prSet custT="1"/>
      <dgm:spPr/>
      <dgm:t>
        <a:bodyPr/>
        <a:lstStyle/>
        <a:p>
          <a:pPr rtl="0"/>
          <a:r>
            <a:rPr lang="es-MX" sz="1800" dirty="0" smtClean="0"/>
            <a:t>Coordinación y articulación </a:t>
          </a:r>
          <a:r>
            <a:rPr lang="es-MX" sz="1800" dirty="0" err="1" smtClean="0"/>
            <a:t>intra</a:t>
          </a:r>
          <a:r>
            <a:rPr lang="es-MX" sz="1800" dirty="0" smtClean="0"/>
            <a:t> e inter - institucional</a:t>
          </a:r>
          <a:endParaRPr lang="es-PA" sz="1800" dirty="0"/>
        </a:p>
      </dgm:t>
    </dgm:pt>
    <dgm:pt modelId="{A3A09868-F838-4B32-8C0E-B54872F480F0}" type="parTrans" cxnId="{86124AC8-82EB-4A45-BD27-8C5BC2915DB0}">
      <dgm:prSet/>
      <dgm:spPr/>
      <dgm:t>
        <a:bodyPr/>
        <a:lstStyle/>
        <a:p>
          <a:endParaRPr lang="es-PA" sz="2800"/>
        </a:p>
      </dgm:t>
    </dgm:pt>
    <dgm:pt modelId="{DAD2115F-80B0-46F1-8DA0-C2B8EDD727A0}" type="sibTrans" cxnId="{86124AC8-82EB-4A45-BD27-8C5BC2915DB0}">
      <dgm:prSet/>
      <dgm:spPr/>
      <dgm:t>
        <a:bodyPr/>
        <a:lstStyle/>
        <a:p>
          <a:endParaRPr lang="es-PA" sz="2800"/>
        </a:p>
      </dgm:t>
    </dgm:pt>
    <dgm:pt modelId="{E83F0856-8BD5-417F-B65C-F4FEBAA1E3EE}">
      <dgm:prSet custT="1"/>
      <dgm:spPr/>
      <dgm:t>
        <a:bodyPr/>
        <a:lstStyle/>
        <a:p>
          <a:pPr rtl="0"/>
          <a:r>
            <a:rPr lang="es-MX" sz="1400" dirty="0" smtClean="0"/>
            <a:t>Sostenibilidad            en la medición de Indicadores de mejoramiento del nivel de vida y de salud de los grupos vulnerables. </a:t>
          </a:r>
          <a:endParaRPr lang="es-PA" sz="1400" dirty="0"/>
        </a:p>
      </dgm:t>
    </dgm:pt>
    <dgm:pt modelId="{86094CB7-04B4-4D39-A7DB-EBA1683D10F6}" type="parTrans" cxnId="{018E5D19-2D31-45A2-93DD-CEF3E0E38B5C}">
      <dgm:prSet/>
      <dgm:spPr/>
      <dgm:t>
        <a:bodyPr/>
        <a:lstStyle/>
        <a:p>
          <a:endParaRPr lang="es-PA" sz="2800"/>
        </a:p>
      </dgm:t>
    </dgm:pt>
    <dgm:pt modelId="{44E2327F-CC60-43CA-8660-2ED308C90D0B}" type="sibTrans" cxnId="{018E5D19-2D31-45A2-93DD-CEF3E0E38B5C}">
      <dgm:prSet/>
      <dgm:spPr/>
      <dgm:t>
        <a:bodyPr/>
        <a:lstStyle/>
        <a:p>
          <a:endParaRPr lang="es-PA" sz="2800"/>
        </a:p>
      </dgm:t>
    </dgm:pt>
    <dgm:pt modelId="{23C2535F-1AD9-4365-8CF4-B8A3503ECA64}">
      <dgm:prSet custT="1"/>
      <dgm:spPr/>
      <dgm:t>
        <a:bodyPr/>
        <a:lstStyle/>
        <a:p>
          <a:pPr rtl="0"/>
          <a:r>
            <a:rPr lang="es-MX" sz="1800" dirty="0" smtClean="0"/>
            <a:t>Sostenibilidad y continuidad en el proceso de monitoreo de la equidad en salud</a:t>
          </a:r>
          <a:endParaRPr lang="es-PA" sz="1800" dirty="0"/>
        </a:p>
      </dgm:t>
    </dgm:pt>
    <dgm:pt modelId="{CB5522B0-DF12-4F66-883D-E75D34072062}" type="parTrans" cxnId="{1FD533CF-87AF-43C7-916C-C84C210D430D}">
      <dgm:prSet/>
      <dgm:spPr/>
      <dgm:t>
        <a:bodyPr/>
        <a:lstStyle/>
        <a:p>
          <a:endParaRPr lang="es-PA" sz="2800"/>
        </a:p>
      </dgm:t>
    </dgm:pt>
    <dgm:pt modelId="{65023FF3-5FFA-454A-86BE-245DBD6930B2}" type="sibTrans" cxnId="{1FD533CF-87AF-43C7-916C-C84C210D430D}">
      <dgm:prSet/>
      <dgm:spPr/>
      <dgm:t>
        <a:bodyPr/>
        <a:lstStyle/>
        <a:p>
          <a:endParaRPr lang="es-PA" sz="2800"/>
        </a:p>
      </dgm:t>
    </dgm:pt>
    <dgm:pt modelId="{DCD763B5-D274-4F5C-BB91-0BA81FAFC10D}">
      <dgm:prSet custT="1"/>
      <dgm:spPr/>
      <dgm:t>
        <a:bodyPr/>
        <a:lstStyle/>
        <a:p>
          <a:pPr rtl="0"/>
          <a:r>
            <a:rPr lang="es-MX" sz="1800" dirty="0" smtClean="0"/>
            <a:t>Gestión de recursos financieros para el monitoreo</a:t>
          </a:r>
          <a:endParaRPr lang="es-PA" sz="1800" dirty="0"/>
        </a:p>
      </dgm:t>
    </dgm:pt>
    <dgm:pt modelId="{80F8D6E8-851A-4F61-AD56-7BCE25428D36}" type="parTrans" cxnId="{E5817FB0-7613-4EB3-89C5-C85E970A0C43}">
      <dgm:prSet/>
      <dgm:spPr/>
      <dgm:t>
        <a:bodyPr/>
        <a:lstStyle/>
        <a:p>
          <a:endParaRPr lang="es-PA" sz="2800"/>
        </a:p>
      </dgm:t>
    </dgm:pt>
    <dgm:pt modelId="{A2D2C8C3-2409-4D1E-88F1-A65B9CEB76A3}" type="sibTrans" cxnId="{E5817FB0-7613-4EB3-89C5-C85E970A0C43}">
      <dgm:prSet/>
      <dgm:spPr/>
      <dgm:t>
        <a:bodyPr/>
        <a:lstStyle/>
        <a:p>
          <a:endParaRPr lang="es-PA" sz="2800"/>
        </a:p>
      </dgm:t>
    </dgm:pt>
    <dgm:pt modelId="{CDE0D05A-9F3D-470B-AE4A-4CF9F7086F66}">
      <dgm:prSet custT="1"/>
      <dgm:spPr/>
      <dgm:t>
        <a:bodyPr/>
        <a:lstStyle/>
        <a:p>
          <a:pPr rtl="0"/>
          <a:r>
            <a:rPr lang="es-MX" sz="1600" dirty="0" smtClean="0"/>
            <a:t>Implementación de infraestructuras y tecnologías apropiadas para la medición de la equidad en salud</a:t>
          </a:r>
          <a:endParaRPr lang="es-PA" sz="1600" dirty="0"/>
        </a:p>
      </dgm:t>
    </dgm:pt>
    <dgm:pt modelId="{40D2A68A-290E-47F6-8F62-32FA0129418B}" type="parTrans" cxnId="{A19374DE-0B1B-4E75-8A7F-CFC0040BF0AA}">
      <dgm:prSet/>
      <dgm:spPr/>
      <dgm:t>
        <a:bodyPr/>
        <a:lstStyle/>
        <a:p>
          <a:endParaRPr lang="es-PA" sz="2800"/>
        </a:p>
      </dgm:t>
    </dgm:pt>
    <dgm:pt modelId="{B47FD348-E255-4DE1-BBAD-2270CC2182E3}" type="sibTrans" cxnId="{A19374DE-0B1B-4E75-8A7F-CFC0040BF0AA}">
      <dgm:prSet/>
      <dgm:spPr/>
      <dgm:t>
        <a:bodyPr/>
        <a:lstStyle/>
        <a:p>
          <a:endParaRPr lang="es-PA" sz="2800"/>
        </a:p>
      </dgm:t>
    </dgm:pt>
    <dgm:pt modelId="{FB5219AD-933C-49C3-B00C-A6BEC647A106}">
      <dgm:prSet custT="1"/>
      <dgm:spPr/>
      <dgm:t>
        <a:bodyPr/>
        <a:lstStyle/>
        <a:p>
          <a:pPr rtl="0"/>
          <a:endParaRPr lang="es-PA" sz="1200"/>
        </a:p>
      </dgm:t>
    </dgm:pt>
    <dgm:pt modelId="{9B86728E-58D9-4956-9F43-94E536042E8E}" type="parTrans" cxnId="{478E3C20-0172-4859-A558-B2844C1FC4DE}">
      <dgm:prSet/>
      <dgm:spPr/>
      <dgm:t>
        <a:bodyPr/>
        <a:lstStyle/>
        <a:p>
          <a:endParaRPr lang="es-PA" sz="2800"/>
        </a:p>
      </dgm:t>
    </dgm:pt>
    <dgm:pt modelId="{01F75D93-9BBA-40B9-9342-CB3F34718C2C}" type="sibTrans" cxnId="{478E3C20-0172-4859-A558-B2844C1FC4DE}">
      <dgm:prSet/>
      <dgm:spPr/>
      <dgm:t>
        <a:bodyPr/>
        <a:lstStyle/>
        <a:p>
          <a:endParaRPr lang="es-PA" sz="2800"/>
        </a:p>
      </dgm:t>
    </dgm:pt>
    <dgm:pt modelId="{BD6296ED-54C9-4438-A0A1-E45302D9F717}">
      <dgm:prSet custT="1"/>
      <dgm:spPr/>
      <dgm:t>
        <a:bodyPr/>
        <a:lstStyle/>
        <a:p>
          <a:pPr rtl="0"/>
          <a:r>
            <a:rPr lang="es-MX" sz="1800" smtClean="0"/>
            <a:t>Desarrollo del capital humano para el análisis integral de la equidad en salud.  </a:t>
          </a:r>
          <a:endParaRPr lang="es-PA" sz="1200" dirty="0"/>
        </a:p>
      </dgm:t>
    </dgm:pt>
    <dgm:pt modelId="{D23DC440-A522-4BDC-AE18-F0E256823B11}" type="parTrans" cxnId="{ABF2195B-FC86-4961-93C5-F80A656304CB}">
      <dgm:prSet/>
      <dgm:spPr/>
      <dgm:t>
        <a:bodyPr/>
        <a:lstStyle/>
        <a:p>
          <a:endParaRPr lang="es-PA"/>
        </a:p>
      </dgm:t>
    </dgm:pt>
    <dgm:pt modelId="{48CE12E9-0319-4454-A41D-9A28C8C0BA7A}" type="sibTrans" cxnId="{ABF2195B-FC86-4961-93C5-F80A656304CB}">
      <dgm:prSet/>
      <dgm:spPr/>
      <dgm:t>
        <a:bodyPr/>
        <a:lstStyle/>
        <a:p>
          <a:endParaRPr lang="es-PA"/>
        </a:p>
      </dgm:t>
    </dgm:pt>
    <dgm:pt modelId="{4A2ADFDD-AD55-431B-BBAC-938D68A8CB5B}" type="pres">
      <dgm:prSet presAssocID="{E1F6B687-0632-4EC5-90FB-1CC7E0AE5469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FBCB6C3B-7629-4433-BAF9-85C28510E2F3}" type="pres">
      <dgm:prSet presAssocID="{E1F6B687-0632-4EC5-90FB-1CC7E0AE5469}" presName="ellipse1" presStyleLbl="vennNode1" presStyleIdx="0" presStyleCnt="6" custLinFactNeighborY="-1823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F238E86-F9E2-48B4-B09A-2532FD969BA5}" type="pres">
      <dgm:prSet presAssocID="{E1F6B687-0632-4EC5-90FB-1CC7E0AE5469}" presName="ellipse2" presStyleLbl="vennNode1" presStyleIdx="1" presStyleCnt="6" custLinFactNeighborX="-10076" custLinFactNeighborY="-1223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8591BCA-6E58-4D40-AB7B-C8E80DADCB2F}" type="pres">
      <dgm:prSet presAssocID="{E1F6B687-0632-4EC5-90FB-1CC7E0AE5469}" presName="ellipse3" presStyleLbl="vennNode1" presStyleIdx="2" presStyleCnt="6" custLinFactNeighborX="-11181" custLinFactNeighborY="-1823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8B9362B-9619-4E2E-A64E-EECB5B371441}" type="pres">
      <dgm:prSet presAssocID="{E1F6B687-0632-4EC5-90FB-1CC7E0AE5469}" presName="ellipse4" presStyleLbl="vennNode1" presStyleIdx="3" presStyleCnt="6" custLinFactNeighborX="16303" custLinFactNeighborY="-4679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FE609E3-DC8A-4B53-BFA5-4B6B5F07CBD5}" type="pres">
      <dgm:prSet presAssocID="{E1F6B687-0632-4EC5-90FB-1CC7E0AE5469}" presName="ellipse5" presStyleLbl="vennNode1" presStyleIdx="4" presStyleCnt="6" custLinFactNeighborX="44365" custLinFactNeighborY="-1524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65BCC33-D9CA-4EB1-A868-51D94349FBC2}" type="pres">
      <dgm:prSet presAssocID="{E1F6B687-0632-4EC5-90FB-1CC7E0AE5469}" presName="ellipse6" presStyleLbl="vennNode1" presStyleIdx="5" presStyleCnt="6" custLinFactNeighborX="-714" custLinFactNeighborY="-792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D7113D94-DDFE-483F-B054-3580F874943B}" type="presOf" srcId="{CDE0D05A-9F3D-470B-AE4A-4CF9F7086F66}" destId="{865BCC33-D9CA-4EB1-A868-51D94349FBC2}" srcOrd="0" destOrd="0" presId="urn:microsoft.com/office/officeart/2005/8/layout/rings+Icon"/>
    <dgm:cxn modelId="{018E5D19-2D31-45A2-93DD-CEF3E0E38B5C}" srcId="{E1F6B687-0632-4EC5-90FB-1CC7E0AE5469}" destId="{E83F0856-8BD5-417F-B65C-F4FEBAA1E3EE}" srcOrd="1" destOrd="0" parTransId="{86094CB7-04B4-4D39-A7DB-EBA1683D10F6}" sibTransId="{44E2327F-CC60-43CA-8660-2ED308C90D0B}"/>
    <dgm:cxn modelId="{0EFD6F18-6881-4B0B-B31E-0A9E323A5DE2}" type="presOf" srcId="{65580511-E7C1-40BC-8CF8-B821E1787333}" destId="{FBCB6C3B-7629-4433-BAF9-85C28510E2F3}" srcOrd="0" destOrd="0" presId="urn:microsoft.com/office/officeart/2005/8/layout/rings+Icon"/>
    <dgm:cxn modelId="{BDC9E69B-DAE5-4DCB-92D5-F31A563A4AD8}" type="presOf" srcId="{FB5219AD-933C-49C3-B00C-A6BEC647A106}" destId="{865BCC33-D9CA-4EB1-A868-51D94349FBC2}" srcOrd="0" destOrd="1" presId="urn:microsoft.com/office/officeart/2005/8/layout/rings+Icon"/>
    <dgm:cxn modelId="{EE47E5CE-EAD7-4A69-B817-B57F58D3DA84}" type="presOf" srcId="{E1F6B687-0632-4EC5-90FB-1CC7E0AE5469}" destId="{4A2ADFDD-AD55-431B-BBAC-938D68A8CB5B}" srcOrd="0" destOrd="0" presId="urn:microsoft.com/office/officeart/2005/8/layout/rings+Icon"/>
    <dgm:cxn modelId="{1FD533CF-87AF-43C7-916C-C84C210D430D}" srcId="{E1F6B687-0632-4EC5-90FB-1CC7E0AE5469}" destId="{23C2535F-1AD9-4365-8CF4-B8A3503ECA64}" srcOrd="3" destOrd="0" parTransId="{CB5522B0-DF12-4F66-883D-E75D34072062}" sibTransId="{65023FF3-5FFA-454A-86BE-245DBD6930B2}"/>
    <dgm:cxn modelId="{A19374DE-0B1B-4E75-8A7F-CFC0040BF0AA}" srcId="{E1F6B687-0632-4EC5-90FB-1CC7E0AE5469}" destId="{CDE0D05A-9F3D-470B-AE4A-4CF9F7086F66}" srcOrd="5" destOrd="0" parTransId="{40D2A68A-290E-47F6-8F62-32FA0129418B}" sibTransId="{B47FD348-E255-4DE1-BBAD-2270CC2182E3}"/>
    <dgm:cxn modelId="{DE53B394-C58C-4167-A770-5F23E1FE0E6C}" type="presOf" srcId="{E83F0856-8BD5-417F-B65C-F4FEBAA1E3EE}" destId="{EF238E86-F9E2-48B4-B09A-2532FD969BA5}" srcOrd="0" destOrd="0" presId="urn:microsoft.com/office/officeart/2005/8/layout/rings+Icon"/>
    <dgm:cxn modelId="{38A2AB25-3133-4B2D-897E-FADA544ED7D6}" type="presOf" srcId="{23C2535F-1AD9-4365-8CF4-B8A3503ECA64}" destId="{C8B9362B-9619-4E2E-A64E-EECB5B371441}" srcOrd="0" destOrd="0" presId="urn:microsoft.com/office/officeart/2005/8/layout/rings+Icon"/>
    <dgm:cxn modelId="{E5817FB0-7613-4EB3-89C5-C85E970A0C43}" srcId="{E1F6B687-0632-4EC5-90FB-1CC7E0AE5469}" destId="{DCD763B5-D274-4F5C-BB91-0BA81FAFC10D}" srcOrd="4" destOrd="0" parTransId="{80F8D6E8-851A-4F61-AD56-7BCE25428D36}" sibTransId="{A2D2C8C3-2409-4D1E-88F1-A65B9CEB76A3}"/>
    <dgm:cxn modelId="{ABF2195B-FC86-4961-93C5-F80A656304CB}" srcId="{E1F6B687-0632-4EC5-90FB-1CC7E0AE5469}" destId="{BD6296ED-54C9-4438-A0A1-E45302D9F717}" srcOrd="2" destOrd="0" parTransId="{D23DC440-A522-4BDC-AE18-F0E256823B11}" sibTransId="{48CE12E9-0319-4454-A41D-9A28C8C0BA7A}"/>
    <dgm:cxn modelId="{5068B9C2-F34D-43F7-9926-017DA49C69E0}" type="presOf" srcId="{DCD763B5-D274-4F5C-BB91-0BA81FAFC10D}" destId="{2FE609E3-DC8A-4B53-BFA5-4B6B5F07CBD5}" srcOrd="0" destOrd="0" presId="urn:microsoft.com/office/officeart/2005/8/layout/rings+Icon"/>
    <dgm:cxn modelId="{65A7751A-1E24-47B2-86B8-74DD4953E7FE}" type="presOf" srcId="{BD6296ED-54C9-4438-A0A1-E45302D9F717}" destId="{58591BCA-6E58-4D40-AB7B-C8E80DADCB2F}" srcOrd="0" destOrd="0" presId="urn:microsoft.com/office/officeart/2005/8/layout/rings+Icon"/>
    <dgm:cxn modelId="{86124AC8-82EB-4A45-BD27-8C5BC2915DB0}" srcId="{E1F6B687-0632-4EC5-90FB-1CC7E0AE5469}" destId="{65580511-E7C1-40BC-8CF8-B821E1787333}" srcOrd="0" destOrd="0" parTransId="{A3A09868-F838-4B32-8C0E-B54872F480F0}" sibTransId="{DAD2115F-80B0-46F1-8DA0-C2B8EDD727A0}"/>
    <dgm:cxn modelId="{478E3C20-0172-4859-A558-B2844C1FC4DE}" srcId="{CDE0D05A-9F3D-470B-AE4A-4CF9F7086F66}" destId="{FB5219AD-933C-49C3-B00C-A6BEC647A106}" srcOrd="0" destOrd="0" parTransId="{9B86728E-58D9-4956-9F43-94E536042E8E}" sibTransId="{01F75D93-9BBA-40B9-9342-CB3F34718C2C}"/>
    <dgm:cxn modelId="{5281C6EC-E5ED-4839-83B3-CB069FBBD976}" type="presParOf" srcId="{4A2ADFDD-AD55-431B-BBAC-938D68A8CB5B}" destId="{FBCB6C3B-7629-4433-BAF9-85C28510E2F3}" srcOrd="0" destOrd="0" presId="urn:microsoft.com/office/officeart/2005/8/layout/rings+Icon"/>
    <dgm:cxn modelId="{8C88E39C-EB89-40EA-B6AC-FCC170921568}" type="presParOf" srcId="{4A2ADFDD-AD55-431B-BBAC-938D68A8CB5B}" destId="{EF238E86-F9E2-48B4-B09A-2532FD969BA5}" srcOrd="1" destOrd="0" presId="urn:microsoft.com/office/officeart/2005/8/layout/rings+Icon"/>
    <dgm:cxn modelId="{ED17130B-4A5C-4717-BCE4-62D3446CCB8E}" type="presParOf" srcId="{4A2ADFDD-AD55-431B-BBAC-938D68A8CB5B}" destId="{58591BCA-6E58-4D40-AB7B-C8E80DADCB2F}" srcOrd="2" destOrd="0" presId="urn:microsoft.com/office/officeart/2005/8/layout/rings+Icon"/>
    <dgm:cxn modelId="{86E0DF29-9802-4B78-B14C-744044D13170}" type="presParOf" srcId="{4A2ADFDD-AD55-431B-BBAC-938D68A8CB5B}" destId="{C8B9362B-9619-4E2E-A64E-EECB5B371441}" srcOrd="3" destOrd="0" presId="urn:microsoft.com/office/officeart/2005/8/layout/rings+Icon"/>
    <dgm:cxn modelId="{96B24CCE-8980-4A4B-803C-E8071C14395F}" type="presParOf" srcId="{4A2ADFDD-AD55-431B-BBAC-938D68A8CB5B}" destId="{2FE609E3-DC8A-4B53-BFA5-4B6B5F07CBD5}" srcOrd="4" destOrd="0" presId="urn:microsoft.com/office/officeart/2005/8/layout/rings+Icon"/>
    <dgm:cxn modelId="{AFDEDBEF-7BFA-4718-BBF2-55194DA1DE1F}" type="presParOf" srcId="{4A2ADFDD-AD55-431B-BBAC-938D68A8CB5B}" destId="{865BCC33-D9CA-4EB1-A868-51D94349FBC2}" srcOrd="5" destOrd="0" presId="urn:microsoft.com/office/officeart/2005/8/layout/rings+Icon"/>
  </dgm:cxnLst>
  <dgm:bg>
    <a:solidFill>
      <a:schemeClr val="bg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07DEAC-660B-4D0F-80E3-02F2F3EC280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A"/>
        </a:p>
      </dgm:t>
    </dgm:pt>
    <dgm:pt modelId="{AF39FFF0-962E-45BE-8ADD-39627D9AB094}">
      <dgm:prSet/>
      <dgm:spPr/>
      <dgm:t>
        <a:bodyPr/>
        <a:lstStyle/>
        <a:p>
          <a:pPr rtl="0"/>
          <a:r>
            <a:rPr lang="es-MX" b="1" smtClean="0"/>
            <a:t>Inversión</a:t>
          </a:r>
          <a:endParaRPr lang="es-PA"/>
        </a:p>
      </dgm:t>
    </dgm:pt>
    <dgm:pt modelId="{B58BD031-528C-40C1-9C84-A2F1C7849575}" type="parTrans" cxnId="{6E8BC4CC-C67D-4355-B2D3-40B3292660D7}">
      <dgm:prSet/>
      <dgm:spPr/>
      <dgm:t>
        <a:bodyPr/>
        <a:lstStyle/>
        <a:p>
          <a:endParaRPr lang="es-PA"/>
        </a:p>
      </dgm:t>
    </dgm:pt>
    <dgm:pt modelId="{DCC33D27-A36F-4B1E-8117-17B1A0E51046}" type="sibTrans" cxnId="{6E8BC4CC-C67D-4355-B2D3-40B3292660D7}">
      <dgm:prSet/>
      <dgm:spPr/>
      <dgm:t>
        <a:bodyPr/>
        <a:lstStyle/>
        <a:p>
          <a:endParaRPr lang="es-PA"/>
        </a:p>
      </dgm:t>
    </dgm:pt>
    <dgm:pt modelId="{0E96431A-E901-4495-81ED-D0B36A5D98B6}">
      <dgm:prSet/>
      <dgm:spPr/>
      <dgm:t>
        <a:bodyPr/>
        <a:lstStyle/>
        <a:p>
          <a:pPr rtl="0"/>
          <a:r>
            <a:rPr lang="es-MX" b="1" dirty="0" smtClean="0"/>
            <a:t>Resultados</a:t>
          </a:r>
          <a:endParaRPr lang="es-PA" dirty="0"/>
        </a:p>
      </dgm:t>
    </dgm:pt>
    <dgm:pt modelId="{E4974DB7-F492-4D53-A668-D329F8627B4D}" type="parTrans" cxnId="{48ACA841-CAAE-4226-8FC5-19C0D9E9397C}">
      <dgm:prSet/>
      <dgm:spPr/>
      <dgm:t>
        <a:bodyPr/>
        <a:lstStyle/>
        <a:p>
          <a:endParaRPr lang="es-PA"/>
        </a:p>
      </dgm:t>
    </dgm:pt>
    <dgm:pt modelId="{326BAA9B-C03A-465E-9F42-7369DD1C5904}" type="sibTrans" cxnId="{48ACA841-CAAE-4226-8FC5-19C0D9E9397C}">
      <dgm:prSet/>
      <dgm:spPr/>
      <dgm:t>
        <a:bodyPr/>
        <a:lstStyle/>
        <a:p>
          <a:endParaRPr lang="es-PA"/>
        </a:p>
      </dgm:t>
    </dgm:pt>
    <dgm:pt modelId="{85DB0394-3298-4407-B933-ABC65891B18F}">
      <dgm:prSet/>
      <dgm:spPr/>
      <dgm:t>
        <a:bodyPr/>
        <a:lstStyle/>
        <a:p>
          <a:pPr rtl="0"/>
          <a:r>
            <a:rPr lang="es-MX" b="1" smtClean="0"/>
            <a:t>Descenso: tasas de morbi – mortalidad</a:t>
          </a:r>
          <a:endParaRPr lang="es-PA"/>
        </a:p>
      </dgm:t>
    </dgm:pt>
    <dgm:pt modelId="{1EF4D3D2-5665-4329-AB49-CBB2CF959C40}" type="parTrans" cxnId="{24DC831C-62DB-49B5-95DF-2D532A77BF9D}">
      <dgm:prSet/>
      <dgm:spPr/>
      <dgm:t>
        <a:bodyPr/>
        <a:lstStyle/>
        <a:p>
          <a:endParaRPr lang="es-PA"/>
        </a:p>
      </dgm:t>
    </dgm:pt>
    <dgm:pt modelId="{DD66C25B-BC42-4BDB-A133-26C21BAD542E}" type="sibTrans" cxnId="{24DC831C-62DB-49B5-95DF-2D532A77BF9D}">
      <dgm:prSet/>
      <dgm:spPr/>
      <dgm:t>
        <a:bodyPr/>
        <a:lstStyle/>
        <a:p>
          <a:endParaRPr lang="es-PA"/>
        </a:p>
      </dgm:t>
    </dgm:pt>
    <dgm:pt modelId="{AE1C216C-9BF0-43AF-BD78-D6A7A6E70286}">
      <dgm:prSet/>
      <dgm:spPr/>
      <dgm:t>
        <a:bodyPr/>
        <a:lstStyle/>
        <a:p>
          <a:pPr rtl="0"/>
          <a:r>
            <a:rPr lang="es-MX" b="1" dirty="0" smtClean="0"/>
            <a:t>Comportamientos saludables.</a:t>
          </a:r>
          <a:endParaRPr lang="es-PA" dirty="0"/>
        </a:p>
      </dgm:t>
    </dgm:pt>
    <dgm:pt modelId="{0977CDB5-6A43-4353-85E3-DABB57529710}" type="parTrans" cxnId="{3483BEE4-268C-4AA3-9F6D-BDD69AAC6CA1}">
      <dgm:prSet/>
      <dgm:spPr/>
      <dgm:t>
        <a:bodyPr/>
        <a:lstStyle/>
        <a:p>
          <a:endParaRPr lang="es-PA"/>
        </a:p>
      </dgm:t>
    </dgm:pt>
    <dgm:pt modelId="{720DD7FC-F66A-4012-8620-B09E2CD96BFC}" type="sibTrans" cxnId="{3483BEE4-268C-4AA3-9F6D-BDD69AAC6CA1}">
      <dgm:prSet/>
      <dgm:spPr/>
      <dgm:t>
        <a:bodyPr/>
        <a:lstStyle/>
        <a:p>
          <a:endParaRPr lang="es-PA"/>
        </a:p>
      </dgm:t>
    </dgm:pt>
    <dgm:pt modelId="{9CC6369E-77A9-4C4E-BCDF-C4E9DAB0562A}">
      <dgm:prSet/>
      <dgm:spPr/>
      <dgm:t>
        <a:bodyPr/>
        <a:lstStyle/>
        <a:p>
          <a:pPr rtl="0"/>
          <a:r>
            <a:rPr lang="es-PA" b="1" dirty="0" smtClean="0"/>
            <a:t>EQUIDAD</a:t>
          </a:r>
          <a:endParaRPr lang="es-PA" b="1" dirty="0"/>
        </a:p>
      </dgm:t>
    </dgm:pt>
    <dgm:pt modelId="{1BD3E7FB-94A0-4578-B55C-00F00DF32CDE}" type="parTrans" cxnId="{C9899F8C-B19E-4C00-9414-60F981386975}">
      <dgm:prSet/>
      <dgm:spPr/>
      <dgm:t>
        <a:bodyPr/>
        <a:lstStyle/>
        <a:p>
          <a:endParaRPr lang="es-PA"/>
        </a:p>
      </dgm:t>
    </dgm:pt>
    <dgm:pt modelId="{51222DC6-8B1E-41B0-9656-9B0EA7BBC3C1}" type="sibTrans" cxnId="{C9899F8C-B19E-4C00-9414-60F981386975}">
      <dgm:prSet/>
      <dgm:spPr/>
      <dgm:t>
        <a:bodyPr/>
        <a:lstStyle/>
        <a:p>
          <a:endParaRPr lang="es-PA"/>
        </a:p>
      </dgm:t>
    </dgm:pt>
    <dgm:pt modelId="{1B6FB742-36B8-4873-B79F-F2D14FE7E548}" type="pres">
      <dgm:prSet presAssocID="{BF07DEAC-660B-4D0F-80E3-02F2F3EC280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F20C6E-9B54-4EBF-9D07-F1E10FE5BCDB}" type="pres">
      <dgm:prSet presAssocID="{AF39FFF0-962E-45BE-8ADD-39627D9AB094}" presName="hierRoot1" presStyleCnt="0">
        <dgm:presLayoutVars>
          <dgm:hierBranch val="init"/>
        </dgm:presLayoutVars>
      </dgm:prSet>
      <dgm:spPr/>
    </dgm:pt>
    <dgm:pt modelId="{FA5992A2-BFEA-4142-86B5-4824CBE219B4}" type="pres">
      <dgm:prSet presAssocID="{AF39FFF0-962E-45BE-8ADD-39627D9AB094}" presName="rootComposite1" presStyleCnt="0"/>
      <dgm:spPr/>
    </dgm:pt>
    <dgm:pt modelId="{CBB08F63-2AE6-4D4B-9887-E9A5430D7798}" type="pres">
      <dgm:prSet presAssocID="{AF39FFF0-962E-45BE-8ADD-39627D9AB094}" presName="rootText1" presStyleLbl="alignAcc1" presStyleIdx="0" presStyleCnt="0">
        <dgm:presLayoutVars>
          <dgm:chPref val="3"/>
        </dgm:presLayoutVars>
      </dgm:prSet>
      <dgm:spPr/>
    </dgm:pt>
    <dgm:pt modelId="{FC1B15B3-33F7-4A72-B68D-8317473769B1}" type="pres">
      <dgm:prSet presAssocID="{AF39FFF0-962E-45BE-8ADD-39627D9AB094}" presName="topArc1" presStyleLbl="parChTrans1D1" presStyleIdx="0" presStyleCnt="10"/>
      <dgm:spPr/>
    </dgm:pt>
    <dgm:pt modelId="{74AED15B-8752-4AC4-9C29-37C112E0640E}" type="pres">
      <dgm:prSet presAssocID="{AF39FFF0-962E-45BE-8ADD-39627D9AB094}" presName="bottomArc1" presStyleLbl="parChTrans1D1" presStyleIdx="1" presStyleCnt="10"/>
      <dgm:spPr/>
    </dgm:pt>
    <dgm:pt modelId="{848337B8-D4A1-49BE-AD13-51FD5FE647C0}" type="pres">
      <dgm:prSet presAssocID="{AF39FFF0-962E-45BE-8ADD-39627D9AB094}" presName="topConnNode1" presStyleLbl="node1" presStyleIdx="0" presStyleCnt="0"/>
      <dgm:spPr/>
    </dgm:pt>
    <dgm:pt modelId="{B631BE45-ED3B-4946-BBC5-F898B1E92245}" type="pres">
      <dgm:prSet presAssocID="{AF39FFF0-962E-45BE-8ADD-39627D9AB094}" presName="hierChild2" presStyleCnt="0"/>
      <dgm:spPr/>
    </dgm:pt>
    <dgm:pt modelId="{E05ECEB8-BADE-49D6-91AF-6EB437ADD8DE}" type="pres">
      <dgm:prSet presAssocID="{AF39FFF0-962E-45BE-8ADD-39627D9AB094}" presName="hierChild3" presStyleCnt="0"/>
      <dgm:spPr/>
    </dgm:pt>
    <dgm:pt modelId="{1C4C8B9F-0A3B-4015-96D7-9A426918D471}" type="pres">
      <dgm:prSet presAssocID="{0E96431A-E901-4495-81ED-D0B36A5D98B6}" presName="hierRoot1" presStyleCnt="0">
        <dgm:presLayoutVars>
          <dgm:hierBranch val="init"/>
        </dgm:presLayoutVars>
      </dgm:prSet>
      <dgm:spPr/>
    </dgm:pt>
    <dgm:pt modelId="{69D612CF-BDC7-47FA-B7A9-C149BD295887}" type="pres">
      <dgm:prSet presAssocID="{0E96431A-E901-4495-81ED-D0B36A5D98B6}" presName="rootComposite1" presStyleCnt="0"/>
      <dgm:spPr/>
    </dgm:pt>
    <dgm:pt modelId="{FB395ED1-BB9A-44A2-815E-1AAEF85516ED}" type="pres">
      <dgm:prSet presAssocID="{0E96431A-E901-4495-81ED-D0B36A5D98B6}" presName="rootText1" presStyleLbl="alignAcc1" presStyleIdx="0" presStyleCnt="0">
        <dgm:presLayoutVars>
          <dgm:chPref val="3"/>
        </dgm:presLayoutVars>
      </dgm:prSet>
      <dgm:spPr/>
    </dgm:pt>
    <dgm:pt modelId="{B2306CC6-9EDF-4563-B5AE-BFABE4496BF7}" type="pres">
      <dgm:prSet presAssocID="{0E96431A-E901-4495-81ED-D0B36A5D98B6}" presName="topArc1" presStyleLbl="parChTrans1D1" presStyleIdx="2" presStyleCnt="10"/>
      <dgm:spPr/>
    </dgm:pt>
    <dgm:pt modelId="{DA104E3E-1229-4D3E-9186-557D41FF1276}" type="pres">
      <dgm:prSet presAssocID="{0E96431A-E901-4495-81ED-D0B36A5D98B6}" presName="bottomArc1" presStyleLbl="parChTrans1D1" presStyleIdx="3" presStyleCnt="10"/>
      <dgm:spPr/>
    </dgm:pt>
    <dgm:pt modelId="{D692CB94-E8FC-4DB3-A4A6-4E27AF3DD2E2}" type="pres">
      <dgm:prSet presAssocID="{0E96431A-E901-4495-81ED-D0B36A5D98B6}" presName="topConnNode1" presStyleLbl="node1" presStyleIdx="0" presStyleCnt="0"/>
      <dgm:spPr/>
    </dgm:pt>
    <dgm:pt modelId="{FDFBFAE9-D5F6-4259-B37A-C25667257162}" type="pres">
      <dgm:prSet presAssocID="{0E96431A-E901-4495-81ED-D0B36A5D98B6}" presName="hierChild2" presStyleCnt="0"/>
      <dgm:spPr/>
    </dgm:pt>
    <dgm:pt modelId="{EA762468-D722-4CB1-A339-869C83D246FD}" type="pres">
      <dgm:prSet presAssocID="{0E96431A-E901-4495-81ED-D0B36A5D98B6}" presName="hierChild3" presStyleCnt="0"/>
      <dgm:spPr/>
    </dgm:pt>
    <dgm:pt modelId="{AFAC3AD6-4FD1-4F96-9700-130AD9626543}" type="pres">
      <dgm:prSet presAssocID="{85DB0394-3298-4407-B933-ABC65891B18F}" presName="hierRoot1" presStyleCnt="0">
        <dgm:presLayoutVars>
          <dgm:hierBranch val="init"/>
        </dgm:presLayoutVars>
      </dgm:prSet>
      <dgm:spPr/>
    </dgm:pt>
    <dgm:pt modelId="{8A90C83B-BDF1-4604-9029-6FE0E26D0C17}" type="pres">
      <dgm:prSet presAssocID="{85DB0394-3298-4407-B933-ABC65891B18F}" presName="rootComposite1" presStyleCnt="0"/>
      <dgm:spPr/>
    </dgm:pt>
    <dgm:pt modelId="{5D38C28E-68DD-404E-AFCB-D51B7AD1E43C}" type="pres">
      <dgm:prSet presAssocID="{85DB0394-3298-4407-B933-ABC65891B18F}" presName="rootText1" presStyleLbl="alignAcc1" presStyleIdx="0" presStyleCnt="0">
        <dgm:presLayoutVars>
          <dgm:chPref val="3"/>
        </dgm:presLayoutVars>
      </dgm:prSet>
      <dgm:spPr/>
    </dgm:pt>
    <dgm:pt modelId="{2F0A8507-5E9D-4BCA-980F-782D23C5E4F4}" type="pres">
      <dgm:prSet presAssocID="{85DB0394-3298-4407-B933-ABC65891B18F}" presName="topArc1" presStyleLbl="parChTrans1D1" presStyleIdx="4" presStyleCnt="10"/>
      <dgm:spPr/>
    </dgm:pt>
    <dgm:pt modelId="{52BBE980-F926-4506-B9C5-5656330990FC}" type="pres">
      <dgm:prSet presAssocID="{85DB0394-3298-4407-B933-ABC65891B18F}" presName="bottomArc1" presStyleLbl="parChTrans1D1" presStyleIdx="5" presStyleCnt="10"/>
      <dgm:spPr/>
    </dgm:pt>
    <dgm:pt modelId="{F95D8460-AF5A-467B-81E7-D04DB48C0BE1}" type="pres">
      <dgm:prSet presAssocID="{85DB0394-3298-4407-B933-ABC65891B18F}" presName="topConnNode1" presStyleLbl="node1" presStyleIdx="0" presStyleCnt="0"/>
      <dgm:spPr/>
    </dgm:pt>
    <dgm:pt modelId="{43B97EF8-FD1F-4273-852F-C409E064352B}" type="pres">
      <dgm:prSet presAssocID="{85DB0394-3298-4407-B933-ABC65891B18F}" presName="hierChild2" presStyleCnt="0"/>
      <dgm:spPr/>
    </dgm:pt>
    <dgm:pt modelId="{5AAB86F8-B0F5-42AE-841C-2247F60D8B28}" type="pres">
      <dgm:prSet presAssocID="{85DB0394-3298-4407-B933-ABC65891B18F}" presName="hierChild3" presStyleCnt="0"/>
      <dgm:spPr/>
    </dgm:pt>
    <dgm:pt modelId="{8C2BAA85-B2BA-4420-8FF2-2D58D9911F5B}" type="pres">
      <dgm:prSet presAssocID="{AE1C216C-9BF0-43AF-BD78-D6A7A6E70286}" presName="hierRoot1" presStyleCnt="0">
        <dgm:presLayoutVars>
          <dgm:hierBranch val="init"/>
        </dgm:presLayoutVars>
      </dgm:prSet>
      <dgm:spPr/>
    </dgm:pt>
    <dgm:pt modelId="{EC8EF401-2FB0-4F2F-88CC-9275525C06C6}" type="pres">
      <dgm:prSet presAssocID="{AE1C216C-9BF0-43AF-BD78-D6A7A6E70286}" presName="rootComposite1" presStyleCnt="0"/>
      <dgm:spPr/>
    </dgm:pt>
    <dgm:pt modelId="{0107CFF0-FAB7-46B5-AB09-9569AD6178E2}" type="pres">
      <dgm:prSet presAssocID="{AE1C216C-9BF0-43AF-BD78-D6A7A6E70286}" presName="rootText1" presStyleLbl="alignAcc1" presStyleIdx="0" presStyleCnt="0">
        <dgm:presLayoutVars>
          <dgm:chPref val="3"/>
        </dgm:presLayoutVars>
      </dgm:prSet>
      <dgm:spPr/>
    </dgm:pt>
    <dgm:pt modelId="{2E6C5A8F-D034-411B-8132-B13D10CB6B7D}" type="pres">
      <dgm:prSet presAssocID="{AE1C216C-9BF0-43AF-BD78-D6A7A6E70286}" presName="topArc1" presStyleLbl="parChTrans1D1" presStyleIdx="6" presStyleCnt="10"/>
      <dgm:spPr/>
    </dgm:pt>
    <dgm:pt modelId="{DA6B805A-3E7A-4F9C-AA69-64662C91F40D}" type="pres">
      <dgm:prSet presAssocID="{AE1C216C-9BF0-43AF-BD78-D6A7A6E70286}" presName="bottomArc1" presStyleLbl="parChTrans1D1" presStyleIdx="7" presStyleCnt="10"/>
      <dgm:spPr/>
    </dgm:pt>
    <dgm:pt modelId="{B1586109-B1F7-4082-AAD6-8B925BE9DBB7}" type="pres">
      <dgm:prSet presAssocID="{AE1C216C-9BF0-43AF-BD78-D6A7A6E70286}" presName="topConnNode1" presStyleLbl="node1" presStyleIdx="0" presStyleCnt="0"/>
      <dgm:spPr/>
    </dgm:pt>
    <dgm:pt modelId="{10D507AE-9C4C-4CB1-A2DD-B30B28B46222}" type="pres">
      <dgm:prSet presAssocID="{AE1C216C-9BF0-43AF-BD78-D6A7A6E70286}" presName="hierChild2" presStyleCnt="0"/>
      <dgm:spPr/>
    </dgm:pt>
    <dgm:pt modelId="{8F4AC744-FF5D-4769-8E6F-3439321B7B11}" type="pres">
      <dgm:prSet presAssocID="{AE1C216C-9BF0-43AF-BD78-D6A7A6E70286}" presName="hierChild3" presStyleCnt="0"/>
      <dgm:spPr/>
    </dgm:pt>
    <dgm:pt modelId="{FF6A5C23-0C45-4677-BD5D-1D9D9B9A1724}" type="pres">
      <dgm:prSet presAssocID="{9CC6369E-77A9-4C4E-BCDF-C4E9DAB0562A}" presName="hierRoot1" presStyleCnt="0">
        <dgm:presLayoutVars>
          <dgm:hierBranch val="init"/>
        </dgm:presLayoutVars>
      </dgm:prSet>
      <dgm:spPr/>
    </dgm:pt>
    <dgm:pt modelId="{D2327767-233B-4BA7-8E6D-4B86696817FC}" type="pres">
      <dgm:prSet presAssocID="{9CC6369E-77A9-4C4E-BCDF-C4E9DAB0562A}" presName="rootComposite1" presStyleCnt="0"/>
      <dgm:spPr/>
    </dgm:pt>
    <dgm:pt modelId="{CBCB3E30-8A60-4C75-B61D-0D81C797F4BD}" type="pres">
      <dgm:prSet presAssocID="{9CC6369E-77A9-4C4E-BCDF-C4E9DAB0562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E1EBAB44-4BAA-409A-AA46-88D26A742CC6}" type="pres">
      <dgm:prSet presAssocID="{9CC6369E-77A9-4C4E-BCDF-C4E9DAB0562A}" presName="topArc1" presStyleLbl="parChTrans1D1" presStyleIdx="8" presStyleCnt="10"/>
      <dgm:spPr/>
    </dgm:pt>
    <dgm:pt modelId="{ACDE335D-3B50-4C12-9694-7951769DF9BE}" type="pres">
      <dgm:prSet presAssocID="{9CC6369E-77A9-4C4E-BCDF-C4E9DAB0562A}" presName="bottomArc1" presStyleLbl="parChTrans1D1" presStyleIdx="9" presStyleCnt="10"/>
      <dgm:spPr/>
    </dgm:pt>
    <dgm:pt modelId="{F5FB6FF4-F80C-4E5D-BBFA-881E3B49B55A}" type="pres">
      <dgm:prSet presAssocID="{9CC6369E-77A9-4C4E-BCDF-C4E9DAB0562A}" presName="topConnNode1" presStyleLbl="node1" presStyleIdx="0" presStyleCnt="0"/>
      <dgm:spPr/>
    </dgm:pt>
    <dgm:pt modelId="{8130569A-E580-46F5-BF1A-7FD4DE7883F3}" type="pres">
      <dgm:prSet presAssocID="{9CC6369E-77A9-4C4E-BCDF-C4E9DAB0562A}" presName="hierChild2" presStyleCnt="0"/>
      <dgm:spPr/>
    </dgm:pt>
    <dgm:pt modelId="{807E4E39-9716-4918-AA43-22F9A8CB6120}" type="pres">
      <dgm:prSet presAssocID="{9CC6369E-77A9-4C4E-BCDF-C4E9DAB0562A}" presName="hierChild3" presStyleCnt="0"/>
      <dgm:spPr/>
    </dgm:pt>
  </dgm:ptLst>
  <dgm:cxnLst>
    <dgm:cxn modelId="{D109AAEF-9918-445F-B982-73F760B60088}" type="presOf" srcId="{AE1C216C-9BF0-43AF-BD78-D6A7A6E70286}" destId="{0107CFF0-FAB7-46B5-AB09-9569AD6178E2}" srcOrd="0" destOrd="0" presId="urn:microsoft.com/office/officeart/2008/layout/HalfCircleOrganizationChart"/>
    <dgm:cxn modelId="{AF281020-B638-4116-B3EC-02695337D642}" type="presOf" srcId="{9CC6369E-77A9-4C4E-BCDF-C4E9DAB0562A}" destId="{CBCB3E30-8A60-4C75-B61D-0D81C797F4BD}" srcOrd="0" destOrd="0" presId="urn:microsoft.com/office/officeart/2008/layout/HalfCircleOrganizationChart"/>
    <dgm:cxn modelId="{B0F09711-BEE5-4CA7-B148-BF41F2E3AF52}" type="presOf" srcId="{85DB0394-3298-4407-B933-ABC65891B18F}" destId="{F95D8460-AF5A-467B-81E7-D04DB48C0BE1}" srcOrd="1" destOrd="0" presId="urn:microsoft.com/office/officeart/2008/layout/HalfCircleOrganizationChart"/>
    <dgm:cxn modelId="{3D78687C-A79F-4978-8DD4-83D73D57E92A}" type="presOf" srcId="{0E96431A-E901-4495-81ED-D0B36A5D98B6}" destId="{D692CB94-E8FC-4DB3-A4A6-4E27AF3DD2E2}" srcOrd="1" destOrd="0" presId="urn:microsoft.com/office/officeart/2008/layout/HalfCircleOrganizationChart"/>
    <dgm:cxn modelId="{137DA2C6-FA24-41A8-934D-3F9B031A24BA}" type="presOf" srcId="{0E96431A-E901-4495-81ED-D0B36A5D98B6}" destId="{FB395ED1-BB9A-44A2-815E-1AAEF85516ED}" srcOrd="0" destOrd="0" presId="urn:microsoft.com/office/officeart/2008/layout/HalfCircleOrganizationChart"/>
    <dgm:cxn modelId="{308FB1DE-266A-4D3C-ABDB-5DBF7B92CD7E}" type="presOf" srcId="{85DB0394-3298-4407-B933-ABC65891B18F}" destId="{5D38C28E-68DD-404E-AFCB-D51B7AD1E43C}" srcOrd="0" destOrd="0" presId="urn:microsoft.com/office/officeart/2008/layout/HalfCircleOrganizationChart"/>
    <dgm:cxn modelId="{6E8BC4CC-C67D-4355-B2D3-40B3292660D7}" srcId="{BF07DEAC-660B-4D0F-80E3-02F2F3EC280B}" destId="{AF39FFF0-962E-45BE-8ADD-39627D9AB094}" srcOrd="0" destOrd="0" parTransId="{B58BD031-528C-40C1-9C84-A2F1C7849575}" sibTransId="{DCC33D27-A36F-4B1E-8117-17B1A0E51046}"/>
    <dgm:cxn modelId="{C9899F8C-B19E-4C00-9414-60F981386975}" srcId="{BF07DEAC-660B-4D0F-80E3-02F2F3EC280B}" destId="{9CC6369E-77A9-4C4E-BCDF-C4E9DAB0562A}" srcOrd="4" destOrd="0" parTransId="{1BD3E7FB-94A0-4578-B55C-00F00DF32CDE}" sibTransId="{51222DC6-8B1E-41B0-9656-9B0EA7BBC3C1}"/>
    <dgm:cxn modelId="{48ACA841-CAAE-4226-8FC5-19C0D9E9397C}" srcId="{BF07DEAC-660B-4D0F-80E3-02F2F3EC280B}" destId="{0E96431A-E901-4495-81ED-D0B36A5D98B6}" srcOrd="1" destOrd="0" parTransId="{E4974DB7-F492-4D53-A668-D329F8627B4D}" sibTransId="{326BAA9B-C03A-465E-9F42-7369DD1C5904}"/>
    <dgm:cxn modelId="{0632E199-620F-460C-ABEC-D98CBFABFF51}" type="presOf" srcId="{9CC6369E-77A9-4C4E-BCDF-C4E9DAB0562A}" destId="{F5FB6FF4-F80C-4E5D-BBFA-881E3B49B55A}" srcOrd="1" destOrd="0" presId="urn:microsoft.com/office/officeart/2008/layout/HalfCircleOrganizationChart"/>
    <dgm:cxn modelId="{D8ACD26A-5B4D-4231-8430-AF5E3141384F}" type="presOf" srcId="{AF39FFF0-962E-45BE-8ADD-39627D9AB094}" destId="{CBB08F63-2AE6-4D4B-9887-E9A5430D7798}" srcOrd="0" destOrd="0" presId="urn:microsoft.com/office/officeart/2008/layout/HalfCircleOrganizationChart"/>
    <dgm:cxn modelId="{9896EA3C-51E7-44AB-AC64-BEF0521506AF}" type="presOf" srcId="{AF39FFF0-962E-45BE-8ADD-39627D9AB094}" destId="{848337B8-D4A1-49BE-AD13-51FD5FE647C0}" srcOrd="1" destOrd="0" presId="urn:microsoft.com/office/officeart/2008/layout/HalfCircleOrganizationChart"/>
    <dgm:cxn modelId="{3B2D98E0-0268-4AB9-8176-9C4C933566BB}" type="presOf" srcId="{AE1C216C-9BF0-43AF-BD78-D6A7A6E70286}" destId="{B1586109-B1F7-4082-AAD6-8B925BE9DBB7}" srcOrd="1" destOrd="0" presId="urn:microsoft.com/office/officeart/2008/layout/HalfCircleOrganizationChart"/>
    <dgm:cxn modelId="{09E193DA-79A1-4319-AEDA-05210FD7EC1A}" type="presOf" srcId="{BF07DEAC-660B-4D0F-80E3-02F2F3EC280B}" destId="{1B6FB742-36B8-4873-B79F-F2D14FE7E548}" srcOrd="0" destOrd="0" presId="urn:microsoft.com/office/officeart/2008/layout/HalfCircleOrganizationChart"/>
    <dgm:cxn modelId="{24DC831C-62DB-49B5-95DF-2D532A77BF9D}" srcId="{BF07DEAC-660B-4D0F-80E3-02F2F3EC280B}" destId="{85DB0394-3298-4407-B933-ABC65891B18F}" srcOrd="2" destOrd="0" parTransId="{1EF4D3D2-5665-4329-AB49-CBB2CF959C40}" sibTransId="{DD66C25B-BC42-4BDB-A133-26C21BAD542E}"/>
    <dgm:cxn modelId="{3483BEE4-268C-4AA3-9F6D-BDD69AAC6CA1}" srcId="{BF07DEAC-660B-4D0F-80E3-02F2F3EC280B}" destId="{AE1C216C-9BF0-43AF-BD78-D6A7A6E70286}" srcOrd="3" destOrd="0" parTransId="{0977CDB5-6A43-4353-85E3-DABB57529710}" sibTransId="{720DD7FC-F66A-4012-8620-B09E2CD96BFC}"/>
    <dgm:cxn modelId="{D3B39DAA-A7F9-421D-AC18-08F5A6C7DBDA}" type="presParOf" srcId="{1B6FB742-36B8-4873-B79F-F2D14FE7E548}" destId="{F7F20C6E-9B54-4EBF-9D07-F1E10FE5BCDB}" srcOrd="0" destOrd="0" presId="urn:microsoft.com/office/officeart/2008/layout/HalfCircleOrganizationChart"/>
    <dgm:cxn modelId="{E58AEB1A-E26D-4E30-B47E-ED8AEF8FF3E8}" type="presParOf" srcId="{F7F20C6E-9B54-4EBF-9D07-F1E10FE5BCDB}" destId="{FA5992A2-BFEA-4142-86B5-4824CBE219B4}" srcOrd="0" destOrd="0" presId="urn:microsoft.com/office/officeart/2008/layout/HalfCircleOrganizationChart"/>
    <dgm:cxn modelId="{606500E8-CF76-4230-B56E-EAEDB821A758}" type="presParOf" srcId="{FA5992A2-BFEA-4142-86B5-4824CBE219B4}" destId="{CBB08F63-2AE6-4D4B-9887-E9A5430D7798}" srcOrd="0" destOrd="0" presId="urn:microsoft.com/office/officeart/2008/layout/HalfCircleOrganizationChart"/>
    <dgm:cxn modelId="{2B9EDFBC-B0C1-446D-9946-8F14058B74C5}" type="presParOf" srcId="{FA5992A2-BFEA-4142-86B5-4824CBE219B4}" destId="{FC1B15B3-33F7-4A72-B68D-8317473769B1}" srcOrd="1" destOrd="0" presId="urn:microsoft.com/office/officeart/2008/layout/HalfCircleOrganizationChart"/>
    <dgm:cxn modelId="{BE833B25-14DB-40F0-8A80-D78405D27635}" type="presParOf" srcId="{FA5992A2-BFEA-4142-86B5-4824CBE219B4}" destId="{74AED15B-8752-4AC4-9C29-37C112E0640E}" srcOrd="2" destOrd="0" presId="urn:microsoft.com/office/officeart/2008/layout/HalfCircleOrganizationChart"/>
    <dgm:cxn modelId="{F2DCAFA0-847C-4D8C-883A-CF863D061D24}" type="presParOf" srcId="{FA5992A2-BFEA-4142-86B5-4824CBE219B4}" destId="{848337B8-D4A1-49BE-AD13-51FD5FE647C0}" srcOrd="3" destOrd="0" presId="urn:microsoft.com/office/officeart/2008/layout/HalfCircleOrganizationChart"/>
    <dgm:cxn modelId="{B6F9440C-3E93-446F-9CD6-96219ED97452}" type="presParOf" srcId="{F7F20C6E-9B54-4EBF-9D07-F1E10FE5BCDB}" destId="{B631BE45-ED3B-4946-BBC5-F898B1E92245}" srcOrd="1" destOrd="0" presId="urn:microsoft.com/office/officeart/2008/layout/HalfCircleOrganizationChart"/>
    <dgm:cxn modelId="{466EAE7F-1CD8-434E-B365-7C7911413859}" type="presParOf" srcId="{F7F20C6E-9B54-4EBF-9D07-F1E10FE5BCDB}" destId="{E05ECEB8-BADE-49D6-91AF-6EB437ADD8DE}" srcOrd="2" destOrd="0" presId="urn:microsoft.com/office/officeart/2008/layout/HalfCircleOrganizationChart"/>
    <dgm:cxn modelId="{79F2A4B3-EA51-4D0E-B1AF-15C388C6F4D6}" type="presParOf" srcId="{1B6FB742-36B8-4873-B79F-F2D14FE7E548}" destId="{1C4C8B9F-0A3B-4015-96D7-9A426918D471}" srcOrd="1" destOrd="0" presId="urn:microsoft.com/office/officeart/2008/layout/HalfCircleOrganizationChart"/>
    <dgm:cxn modelId="{B7778B26-21BF-46B5-8431-AA33A6B3A4F4}" type="presParOf" srcId="{1C4C8B9F-0A3B-4015-96D7-9A426918D471}" destId="{69D612CF-BDC7-47FA-B7A9-C149BD295887}" srcOrd="0" destOrd="0" presId="urn:microsoft.com/office/officeart/2008/layout/HalfCircleOrganizationChart"/>
    <dgm:cxn modelId="{F5E8A7E5-837F-45B4-9B1B-BB658860FB3B}" type="presParOf" srcId="{69D612CF-BDC7-47FA-B7A9-C149BD295887}" destId="{FB395ED1-BB9A-44A2-815E-1AAEF85516ED}" srcOrd="0" destOrd="0" presId="urn:microsoft.com/office/officeart/2008/layout/HalfCircleOrganizationChart"/>
    <dgm:cxn modelId="{1A535476-F1AB-4FA5-9900-A71932EF555A}" type="presParOf" srcId="{69D612CF-BDC7-47FA-B7A9-C149BD295887}" destId="{B2306CC6-9EDF-4563-B5AE-BFABE4496BF7}" srcOrd="1" destOrd="0" presId="urn:microsoft.com/office/officeart/2008/layout/HalfCircleOrganizationChart"/>
    <dgm:cxn modelId="{4AEC4636-6D75-4122-B0C3-71A2F60CFBCD}" type="presParOf" srcId="{69D612CF-BDC7-47FA-B7A9-C149BD295887}" destId="{DA104E3E-1229-4D3E-9186-557D41FF1276}" srcOrd="2" destOrd="0" presId="urn:microsoft.com/office/officeart/2008/layout/HalfCircleOrganizationChart"/>
    <dgm:cxn modelId="{06CFD9B7-6C38-42CF-A46E-F10FA3C1C18F}" type="presParOf" srcId="{69D612CF-BDC7-47FA-B7A9-C149BD295887}" destId="{D692CB94-E8FC-4DB3-A4A6-4E27AF3DD2E2}" srcOrd="3" destOrd="0" presId="urn:microsoft.com/office/officeart/2008/layout/HalfCircleOrganizationChart"/>
    <dgm:cxn modelId="{2FFF304B-A93D-4F66-998F-3C5BEABE5DCB}" type="presParOf" srcId="{1C4C8B9F-0A3B-4015-96D7-9A426918D471}" destId="{FDFBFAE9-D5F6-4259-B37A-C25667257162}" srcOrd="1" destOrd="0" presId="urn:microsoft.com/office/officeart/2008/layout/HalfCircleOrganizationChart"/>
    <dgm:cxn modelId="{14B952E7-2AC7-4D9B-90B6-D03825B53112}" type="presParOf" srcId="{1C4C8B9F-0A3B-4015-96D7-9A426918D471}" destId="{EA762468-D722-4CB1-A339-869C83D246FD}" srcOrd="2" destOrd="0" presId="urn:microsoft.com/office/officeart/2008/layout/HalfCircleOrganizationChart"/>
    <dgm:cxn modelId="{6FA13177-BA7E-4578-A7A6-353BCE7E09F1}" type="presParOf" srcId="{1B6FB742-36B8-4873-B79F-F2D14FE7E548}" destId="{AFAC3AD6-4FD1-4F96-9700-130AD9626543}" srcOrd="2" destOrd="0" presId="urn:microsoft.com/office/officeart/2008/layout/HalfCircleOrganizationChart"/>
    <dgm:cxn modelId="{5C813C86-F0D9-4D75-877A-5B99810FF3EB}" type="presParOf" srcId="{AFAC3AD6-4FD1-4F96-9700-130AD9626543}" destId="{8A90C83B-BDF1-4604-9029-6FE0E26D0C17}" srcOrd="0" destOrd="0" presId="urn:microsoft.com/office/officeart/2008/layout/HalfCircleOrganizationChart"/>
    <dgm:cxn modelId="{36630F8D-19C3-483C-A485-D1B52836FC69}" type="presParOf" srcId="{8A90C83B-BDF1-4604-9029-6FE0E26D0C17}" destId="{5D38C28E-68DD-404E-AFCB-D51B7AD1E43C}" srcOrd="0" destOrd="0" presId="urn:microsoft.com/office/officeart/2008/layout/HalfCircleOrganizationChart"/>
    <dgm:cxn modelId="{E2660C28-D8A0-4ED1-A6E2-E3888D914E51}" type="presParOf" srcId="{8A90C83B-BDF1-4604-9029-6FE0E26D0C17}" destId="{2F0A8507-5E9D-4BCA-980F-782D23C5E4F4}" srcOrd="1" destOrd="0" presId="urn:microsoft.com/office/officeart/2008/layout/HalfCircleOrganizationChart"/>
    <dgm:cxn modelId="{404CB63A-0C9F-4CC3-B47C-B406DFBDAE69}" type="presParOf" srcId="{8A90C83B-BDF1-4604-9029-6FE0E26D0C17}" destId="{52BBE980-F926-4506-B9C5-5656330990FC}" srcOrd="2" destOrd="0" presId="urn:microsoft.com/office/officeart/2008/layout/HalfCircleOrganizationChart"/>
    <dgm:cxn modelId="{2AD9236F-6FF0-435E-845E-8D2345E972B7}" type="presParOf" srcId="{8A90C83B-BDF1-4604-9029-6FE0E26D0C17}" destId="{F95D8460-AF5A-467B-81E7-D04DB48C0BE1}" srcOrd="3" destOrd="0" presId="urn:microsoft.com/office/officeart/2008/layout/HalfCircleOrganizationChart"/>
    <dgm:cxn modelId="{88A5A3C7-2A48-48BE-9784-B55C4167E5C9}" type="presParOf" srcId="{AFAC3AD6-4FD1-4F96-9700-130AD9626543}" destId="{43B97EF8-FD1F-4273-852F-C409E064352B}" srcOrd="1" destOrd="0" presId="urn:microsoft.com/office/officeart/2008/layout/HalfCircleOrganizationChart"/>
    <dgm:cxn modelId="{84AFD474-6B17-4E31-8F53-6DCC4FE052FE}" type="presParOf" srcId="{AFAC3AD6-4FD1-4F96-9700-130AD9626543}" destId="{5AAB86F8-B0F5-42AE-841C-2247F60D8B28}" srcOrd="2" destOrd="0" presId="urn:microsoft.com/office/officeart/2008/layout/HalfCircleOrganizationChart"/>
    <dgm:cxn modelId="{216C3763-2247-4FD0-826E-5165315BC2A2}" type="presParOf" srcId="{1B6FB742-36B8-4873-B79F-F2D14FE7E548}" destId="{8C2BAA85-B2BA-4420-8FF2-2D58D9911F5B}" srcOrd="3" destOrd="0" presId="urn:microsoft.com/office/officeart/2008/layout/HalfCircleOrganizationChart"/>
    <dgm:cxn modelId="{B6059710-EA98-4C8D-AEB6-18A73EB01CFF}" type="presParOf" srcId="{8C2BAA85-B2BA-4420-8FF2-2D58D9911F5B}" destId="{EC8EF401-2FB0-4F2F-88CC-9275525C06C6}" srcOrd="0" destOrd="0" presId="urn:microsoft.com/office/officeart/2008/layout/HalfCircleOrganizationChart"/>
    <dgm:cxn modelId="{AD5B3C0C-CF7F-44AF-BA2F-6EAAEF4AB489}" type="presParOf" srcId="{EC8EF401-2FB0-4F2F-88CC-9275525C06C6}" destId="{0107CFF0-FAB7-46B5-AB09-9569AD6178E2}" srcOrd="0" destOrd="0" presId="urn:microsoft.com/office/officeart/2008/layout/HalfCircleOrganizationChart"/>
    <dgm:cxn modelId="{51CD5567-EC72-42F5-94CB-8A667DD37E45}" type="presParOf" srcId="{EC8EF401-2FB0-4F2F-88CC-9275525C06C6}" destId="{2E6C5A8F-D034-411B-8132-B13D10CB6B7D}" srcOrd="1" destOrd="0" presId="urn:microsoft.com/office/officeart/2008/layout/HalfCircleOrganizationChart"/>
    <dgm:cxn modelId="{64B6841F-39F5-439B-8E44-8CE2C6F04CEF}" type="presParOf" srcId="{EC8EF401-2FB0-4F2F-88CC-9275525C06C6}" destId="{DA6B805A-3E7A-4F9C-AA69-64662C91F40D}" srcOrd="2" destOrd="0" presId="urn:microsoft.com/office/officeart/2008/layout/HalfCircleOrganizationChart"/>
    <dgm:cxn modelId="{1E51A661-FAD2-49CD-BEF3-B67DF5BF1F7A}" type="presParOf" srcId="{EC8EF401-2FB0-4F2F-88CC-9275525C06C6}" destId="{B1586109-B1F7-4082-AAD6-8B925BE9DBB7}" srcOrd="3" destOrd="0" presId="urn:microsoft.com/office/officeart/2008/layout/HalfCircleOrganizationChart"/>
    <dgm:cxn modelId="{CF60AE59-247A-47C5-80D7-97CF8DD04376}" type="presParOf" srcId="{8C2BAA85-B2BA-4420-8FF2-2D58D9911F5B}" destId="{10D507AE-9C4C-4CB1-A2DD-B30B28B46222}" srcOrd="1" destOrd="0" presId="urn:microsoft.com/office/officeart/2008/layout/HalfCircleOrganizationChart"/>
    <dgm:cxn modelId="{B340A7C2-78DA-470F-A7A0-BEB7E37D6293}" type="presParOf" srcId="{8C2BAA85-B2BA-4420-8FF2-2D58D9911F5B}" destId="{8F4AC744-FF5D-4769-8E6F-3439321B7B11}" srcOrd="2" destOrd="0" presId="urn:microsoft.com/office/officeart/2008/layout/HalfCircleOrganizationChart"/>
    <dgm:cxn modelId="{A9DC883B-F4B5-47F9-9BBF-25F4977666D2}" type="presParOf" srcId="{1B6FB742-36B8-4873-B79F-F2D14FE7E548}" destId="{FF6A5C23-0C45-4677-BD5D-1D9D9B9A1724}" srcOrd="4" destOrd="0" presId="urn:microsoft.com/office/officeart/2008/layout/HalfCircleOrganizationChart"/>
    <dgm:cxn modelId="{E6D6302E-6EB9-4FFD-A69D-1F48988FD442}" type="presParOf" srcId="{FF6A5C23-0C45-4677-BD5D-1D9D9B9A1724}" destId="{D2327767-233B-4BA7-8E6D-4B86696817FC}" srcOrd="0" destOrd="0" presId="urn:microsoft.com/office/officeart/2008/layout/HalfCircleOrganizationChart"/>
    <dgm:cxn modelId="{1D61A3F0-C4E7-4B6A-A0E2-D85F41A2E055}" type="presParOf" srcId="{D2327767-233B-4BA7-8E6D-4B86696817FC}" destId="{CBCB3E30-8A60-4C75-B61D-0D81C797F4BD}" srcOrd="0" destOrd="0" presId="urn:microsoft.com/office/officeart/2008/layout/HalfCircleOrganizationChart"/>
    <dgm:cxn modelId="{D0265A87-316D-4837-9736-1874CC38E50F}" type="presParOf" srcId="{D2327767-233B-4BA7-8E6D-4B86696817FC}" destId="{E1EBAB44-4BAA-409A-AA46-88D26A742CC6}" srcOrd="1" destOrd="0" presId="urn:microsoft.com/office/officeart/2008/layout/HalfCircleOrganizationChart"/>
    <dgm:cxn modelId="{D9EEAEFB-6514-4C19-96B2-2183E76A0DEF}" type="presParOf" srcId="{D2327767-233B-4BA7-8E6D-4B86696817FC}" destId="{ACDE335D-3B50-4C12-9694-7951769DF9BE}" srcOrd="2" destOrd="0" presId="urn:microsoft.com/office/officeart/2008/layout/HalfCircleOrganizationChart"/>
    <dgm:cxn modelId="{FABFC6C4-7C5E-4F3D-91B8-60320E11EF71}" type="presParOf" srcId="{D2327767-233B-4BA7-8E6D-4B86696817FC}" destId="{F5FB6FF4-F80C-4E5D-BBFA-881E3B49B55A}" srcOrd="3" destOrd="0" presId="urn:microsoft.com/office/officeart/2008/layout/HalfCircleOrganizationChart"/>
    <dgm:cxn modelId="{59189AC2-7404-4194-8016-4054619329BC}" type="presParOf" srcId="{FF6A5C23-0C45-4677-BD5D-1D9D9B9A1724}" destId="{8130569A-E580-46F5-BF1A-7FD4DE7883F3}" srcOrd="1" destOrd="0" presId="urn:microsoft.com/office/officeart/2008/layout/HalfCircleOrganizationChart"/>
    <dgm:cxn modelId="{FE3BA70E-6673-4A2B-B0FF-59C296019EA3}" type="presParOf" srcId="{FF6A5C23-0C45-4677-BD5D-1D9D9B9A1724}" destId="{807E4E39-9716-4918-AA43-22F9A8CB612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9CD0F2-119C-4DB7-9C35-64AA7DC0D90E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PA"/>
        </a:p>
      </dgm:t>
    </dgm:pt>
    <dgm:pt modelId="{2C381665-B981-4065-A734-914A03A772A5}">
      <dgm:prSet custT="1"/>
      <dgm:spPr/>
      <dgm:t>
        <a:bodyPr/>
        <a:lstStyle/>
        <a:p>
          <a:pPr rtl="0"/>
          <a:r>
            <a:rPr lang="es-PA" sz="1400" b="1" dirty="0" smtClean="0"/>
            <a:t>Integra una base teórica relevante para el Análisis de Equidad y Desigualdad (</a:t>
          </a:r>
          <a:r>
            <a:rPr lang="es-PA" sz="1400" b="1" dirty="0" err="1" smtClean="0"/>
            <a:t>AEyD</a:t>
          </a:r>
          <a:r>
            <a:rPr lang="es-PA" sz="1400" b="1" dirty="0" smtClean="0"/>
            <a:t>)</a:t>
          </a:r>
          <a:endParaRPr lang="es-PA" sz="1400" b="1" dirty="0"/>
        </a:p>
      </dgm:t>
    </dgm:pt>
    <dgm:pt modelId="{194B0558-CD15-4AEB-8652-0B095BB20995}" type="parTrans" cxnId="{89A4125D-D7C0-4074-9DD3-7CACB9D89330}">
      <dgm:prSet/>
      <dgm:spPr/>
      <dgm:t>
        <a:bodyPr/>
        <a:lstStyle/>
        <a:p>
          <a:endParaRPr lang="es-PA" sz="2800" b="1"/>
        </a:p>
      </dgm:t>
    </dgm:pt>
    <dgm:pt modelId="{5044EA10-7F7F-47F4-BB2C-08FD81B19276}" type="sibTrans" cxnId="{89A4125D-D7C0-4074-9DD3-7CACB9D89330}">
      <dgm:prSet/>
      <dgm:spPr/>
      <dgm:t>
        <a:bodyPr/>
        <a:lstStyle/>
        <a:p>
          <a:endParaRPr lang="es-PA" sz="2800" b="1"/>
        </a:p>
      </dgm:t>
    </dgm:pt>
    <dgm:pt modelId="{C8ECFEA8-511A-4720-80A8-876C8D89F79E}">
      <dgm:prSet custT="1"/>
      <dgm:spPr/>
      <dgm:t>
        <a:bodyPr/>
        <a:lstStyle/>
        <a:p>
          <a:pPr rtl="0"/>
          <a:r>
            <a:rPr lang="es-PA" sz="1600" b="1" smtClean="0"/>
            <a:t>Permite estructurar un proceso para el AEyD</a:t>
          </a:r>
          <a:endParaRPr lang="es-PA" sz="1600" b="1"/>
        </a:p>
      </dgm:t>
    </dgm:pt>
    <dgm:pt modelId="{F71044EA-79AB-4509-9A99-01CB8071B4E1}" type="parTrans" cxnId="{500D2DF3-508F-427C-9D3A-298304C0D6CE}">
      <dgm:prSet/>
      <dgm:spPr/>
      <dgm:t>
        <a:bodyPr/>
        <a:lstStyle/>
        <a:p>
          <a:endParaRPr lang="es-PA" sz="2800" b="1"/>
        </a:p>
      </dgm:t>
    </dgm:pt>
    <dgm:pt modelId="{BBFF5237-13C5-420E-964B-E31A6425CC27}" type="sibTrans" cxnId="{500D2DF3-508F-427C-9D3A-298304C0D6CE}">
      <dgm:prSet/>
      <dgm:spPr/>
      <dgm:t>
        <a:bodyPr/>
        <a:lstStyle/>
        <a:p>
          <a:endParaRPr lang="es-PA" sz="2800" b="1"/>
        </a:p>
      </dgm:t>
    </dgm:pt>
    <dgm:pt modelId="{C47369EF-46B9-41F8-A7DF-925C39D2BA97}">
      <dgm:prSet custT="1"/>
      <dgm:spPr/>
      <dgm:t>
        <a:bodyPr/>
        <a:lstStyle/>
        <a:p>
          <a:pPr rtl="0"/>
          <a:r>
            <a:rPr lang="es-PA" sz="1600" b="1" dirty="0" smtClean="0"/>
            <a:t>Es más una guía que una metodología claramente definida</a:t>
          </a:r>
          <a:endParaRPr lang="es-PA" sz="1600" b="1" dirty="0"/>
        </a:p>
      </dgm:t>
    </dgm:pt>
    <dgm:pt modelId="{23C873B0-0EA6-4365-A527-8F1F62E57DCE}" type="parTrans" cxnId="{F9C15557-CFA0-455D-B265-32CACA5D61D1}">
      <dgm:prSet/>
      <dgm:spPr/>
      <dgm:t>
        <a:bodyPr/>
        <a:lstStyle/>
        <a:p>
          <a:endParaRPr lang="es-PA" sz="2800" b="1"/>
        </a:p>
      </dgm:t>
    </dgm:pt>
    <dgm:pt modelId="{E45AE552-FF01-48EF-A5C2-48DF8EF5CB84}" type="sibTrans" cxnId="{F9C15557-CFA0-455D-B265-32CACA5D61D1}">
      <dgm:prSet/>
      <dgm:spPr/>
      <dgm:t>
        <a:bodyPr/>
        <a:lstStyle/>
        <a:p>
          <a:endParaRPr lang="es-PA" sz="2800" b="1"/>
        </a:p>
      </dgm:t>
    </dgm:pt>
    <dgm:pt modelId="{F0259ECF-7A82-4953-B873-6CF24B3C9004}">
      <dgm:prSet custT="1"/>
      <dgm:spPr/>
      <dgm:t>
        <a:bodyPr/>
        <a:lstStyle/>
        <a:p>
          <a:pPr rtl="0"/>
          <a:r>
            <a:rPr lang="es-PA" sz="1600" b="1" dirty="0" smtClean="0"/>
            <a:t>elementos a tomar en cuenta, </a:t>
          </a:r>
          <a:endParaRPr lang="es-PA" sz="1600" b="1" dirty="0"/>
        </a:p>
      </dgm:t>
    </dgm:pt>
    <dgm:pt modelId="{FFCE21FA-88BC-429A-93EA-590A7F7130FB}" type="parTrans" cxnId="{28C3C7EB-2940-4576-A91B-45194958BE5D}">
      <dgm:prSet/>
      <dgm:spPr/>
      <dgm:t>
        <a:bodyPr/>
        <a:lstStyle/>
        <a:p>
          <a:endParaRPr lang="es-PA" sz="2800" b="1"/>
        </a:p>
      </dgm:t>
    </dgm:pt>
    <dgm:pt modelId="{FF9F649D-253C-476A-BEE3-1D49A1B3E075}" type="sibTrans" cxnId="{28C3C7EB-2940-4576-A91B-45194958BE5D}">
      <dgm:prSet/>
      <dgm:spPr/>
      <dgm:t>
        <a:bodyPr/>
        <a:lstStyle/>
        <a:p>
          <a:endParaRPr lang="es-PA" sz="2800" b="1"/>
        </a:p>
      </dgm:t>
    </dgm:pt>
    <dgm:pt modelId="{E50F7D5D-32FA-4E2A-BFBA-04CEAB323B6D}">
      <dgm:prSet custT="1"/>
      <dgm:spPr/>
      <dgm:t>
        <a:bodyPr/>
        <a:lstStyle/>
        <a:p>
          <a:pPr rtl="0"/>
          <a:r>
            <a:rPr lang="es-PA" sz="1600" b="1" smtClean="0"/>
            <a:t>fuentes de información </a:t>
          </a:r>
          <a:endParaRPr lang="es-PA" sz="1600" b="1"/>
        </a:p>
      </dgm:t>
    </dgm:pt>
    <dgm:pt modelId="{1116F44B-A0D8-4D0B-800B-03B592287947}" type="parTrans" cxnId="{49412426-8AA3-40D8-B1BB-3BACED99E1BB}">
      <dgm:prSet/>
      <dgm:spPr/>
      <dgm:t>
        <a:bodyPr/>
        <a:lstStyle/>
        <a:p>
          <a:endParaRPr lang="es-PA" sz="2800" b="1"/>
        </a:p>
      </dgm:t>
    </dgm:pt>
    <dgm:pt modelId="{38D2730F-6CBE-4C22-9467-1BC093BC5AEA}" type="sibTrans" cxnId="{49412426-8AA3-40D8-B1BB-3BACED99E1BB}">
      <dgm:prSet/>
      <dgm:spPr/>
      <dgm:t>
        <a:bodyPr/>
        <a:lstStyle/>
        <a:p>
          <a:endParaRPr lang="es-PA" sz="2800" b="1"/>
        </a:p>
      </dgm:t>
    </dgm:pt>
    <dgm:pt modelId="{82D3BB0D-4A1D-4459-B90C-346EED75CC23}">
      <dgm:prSet custT="1"/>
      <dgm:spPr/>
      <dgm:t>
        <a:bodyPr/>
        <a:lstStyle/>
        <a:p>
          <a:pPr rtl="0"/>
          <a:r>
            <a:rPr lang="es-PA" sz="1200" b="1" dirty="0" smtClean="0"/>
            <a:t>Propuesta: Marco Teórico para la Elaboración de la Metodología de un Sistema de Monitoreo de las Desigualdades Sociales en Salud</a:t>
          </a:r>
          <a:endParaRPr lang="es-PA" sz="1200" b="1" dirty="0"/>
        </a:p>
      </dgm:t>
    </dgm:pt>
    <dgm:pt modelId="{68E1C191-C13A-40D0-B6A7-7F5EA9A0BAD7}" type="parTrans" cxnId="{5CD4F133-C2D4-48E1-B44D-E965B5F96C71}">
      <dgm:prSet/>
      <dgm:spPr/>
      <dgm:t>
        <a:bodyPr/>
        <a:lstStyle/>
        <a:p>
          <a:endParaRPr lang="es-PA" sz="2800" b="1"/>
        </a:p>
      </dgm:t>
    </dgm:pt>
    <dgm:pt modelId="{1E55C16A-7A94-4E47-8A3A-834DF96E566C}" type="sibTrans" cxnId="{5CD4F133-C2D4-48E1-B44D-E965B5F96C71}">
      <dgm:prSet/>
      <dgm:spPr/>
      <dgm:t>
        <a:bodyPr/>
        <a:lstStyle/>
        <a:p>
          <a:endParaRPr lang="es-PA" sz="2800" b="1"/>
        </a:p>
      </dgm:t>
    </dgm:pt>
    <dgm:pt modelId="{5020C539-7D19-4705-8FD5-7921AAA5AC4A}">
      <dgm:prSet custT="1"/>
      <dgm:spPr/>
      <dgm:t>
        <a:bodyPr/>
        <a:lstStyle/>
        <a:p>
          <a:pPr rtl="0"/>
          <a:r>
            <a:rPr lang="es-PA" sz="1600" b="1" dirty="0" smtClean="0"/>
            <a:t>Posible la adopción. Complementar con Metodología</a:t>
          </a:r>
          <a:endParaRPr lang="es-PA" sz="1600" b="1" dirty="0"/>
        </a:p>
      </dgm:t>
    </dgm:pt>
    <dgm:pt modelId="{0D08554B-2B68-46F6-8F74-92ACB5BBE53B}" type="parTrans" cxnId="{062D2011-E649-47AF-A727-6F3BCC66C1B9}">
      <dgm:prSet/>
      <dgm:spPr/>
      <dgm:t>
        <a:bodyPr/>
        <a:lstStyle/>
        <a:p>
          <a:endParaRPr lang="es-PA" sz="2800" b="1"/>
        </a:p>
      </dgm:t>
    </dgm:pt>
    <dgm:pt modelId="{EA7F5212-C16E-4555-AAC6-415042383A61}" type="sibTrans" cxnId="{062D2011-E649-47AF-A727-6F3BCC66C1B9}">
      <dgm:prSet/>
      <dgm:spPr/>
      <dgm:t>
        <a:bodyPr/>
        <a:lstStyle/>
        <a:p>
          <a:endParaRPr lang="es-PA" sz="2800" b="1"/>
        </a:p>
      </dgm:t>
    </dgm:pt>
    <dgm:pt modelId="{E20A9AE1-D911-4893-895A-7C1583CBFD16}" type="pres">
      <dgm:prSet presAssocID="{E69CD0F2-119C-4DB7-9C35-64AA7DC0D90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E0D404A5-8F23-471A-BB5C-CAADCAD1495C}" type="pres">
      <dgm:prSet presAssocID="{2C381665-B981-4065-A734-914A03A772A5}" presName="composite" presStyleCnt="0"/>
      <dgm:spPr/>
    </dgm:pt>
    <dgm:pt modelId="{9F2F1E4F-EFAC-4428-B299-61CA93EF409B}" type="pres">
      <dgm:prSet presAssocID="{2C381665-B981-4065-A734-914A03A772A5}" presName="bentUpArrow1" presStyleLbl="alignImgPlace1" presStyleIdx="0" presStyleCnt="4"/>
      <dgm:spPr/>
    </dgm:pt>
    <dgm:pt modelId="{A34D0E02-61FF-4534-9915-A2931140B833}" type="pres">
      <dgm:prSet presAssocID="{2C381665-B981-4065-A734-914A03A772A5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F8B4F8E-1835-408A-AD05-BB77AEAF525C}" type="pres">
      <dgm:prSet presAssocID="{2C381665-B981-4065-A734-914A03A772A5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A2A5F7F-BFF6-41DF-96DE-62641EFE31AF}" type="pres">
      <dgm:prSet presAssocID="{5044EA10-7F7F-47F4-BB2C-08FD81B19276}" presName="sibTrans" presStyleCnt="0"/>
      <dgm:spPr/>
    </dgm:pt>
    <dgm:pt modelId="{9F2E5C70-2B55-4E86-8BCA-23C2F7C1BA30}" type="pres">
      <dgm:prSet presAssocID="{C8ECFEA8-511A-4720-80A8-876C8D89F79E}" presName="composite" presStyleCnt="0"/>
      <dgm:spPr/>
    </dgm:pt>
    <dgm:pt modelId="{82FDB558-E3C6-4153-9583-CADE9471BB82}" type="pres">
      <dgm:prSet presAssocID="{C8ECFEA8-511A-4720-80A8-876C8D89F79E}" presName="bentUpArrow1" presStyleLbl="alignImgPlace1" presStyleIdx="1" presStyleCnt="4"/>
      <dgm:spPr/>
    </dgm:pt>
    <dgm:pt modelId="{E0C944AB-28AC-4104-ADD6-CEF00DEE3523}" type="pres">
      <dgm:prSet presAssocID="{C8ECFEA8-511A-4720-80A8-876C8D89F79E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A310A58-8AD1-4BEF-A5BE-948978375F30}" type="pres">
      <dgm:prSet presAssocID="{C8ECFEA8-511A-4720-80A8-876C8D89F79E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C6DC8F5-4433-452A-B2AB-8CEE10D35CD9}" type="pres">
      <dgm:prSet presAssocID="{BBFF5237-13C5-420E-964B-E31A6425CC27}" presName="sibTrans" presStyleCnt="0"/>
      <dgm:spPr/>
    </dgm:pt>
    <dgm:pt modelId="{C93502EA-0FB6-4C0B-A1BF-C20445E31EAD}" type="pres">
      <dgm:prSet presAssocID="{C47369EF-46B9-41F8-A7DF-925C39D2BA97}" presName="composite" presStyleCnt="0"/>
      <dgm:spPr/>
    </dgm:pt>
    <dgm:pt modelId="{2B04B063-EC41-49D9-910D-E52ED68E5869}" type="pres">
      <dgm:prSet presAssocID="{C47369EF-46B9-41F8-A7DF-925C39D2BA97}" presName="bentUpArrow1" presStyleLbl="alignImgPlace1" presStyleIdx="2" presStyleCnt="4"/>
      <dgm:spPr/>
    </dgm:pt>
    <dgm:pt modelId="{B67673D9-9DFA-4668-8FD9-37BD76006C8E}" type="pres">
      <dgm:prSet presAssocID="{C47369EF-46B9-41F8-A7DF-925C39D2BA97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6E3A5EE-4A5F-42D7-8FA7-C750CD254A72}" type="pres">
      <dgm:prSet presAssocID="{C47369EF-46B9-41F8-A7DF-925C39D2BA97}" presName="ChildText" presStyleLbl="revTx" presStyleIdx="2" presStyleCnt="4" custScaleX="250751" custLinFactNeighborX="80159" custLinFactNeighborY="-7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9EBBF90-805C-4E22-8C6E-BC82B157F477}" type="pres">
      <dgm:prSet presAssocID="{E45AE552-FF01-48EF-A5C2-48DF8EF5CB84}" presName="sibTrans" presStyleCnt="0"/>
      <dgm:spPr/>
    </dgm:pt>
    <dgm:pt modelId="{3B9C4131-E5A5-4C1A-9436-FCE8C9A9FE39}" type="pres">
      <dgm:prSet presAssocID="{82D3BB0D-4A1D-4459-B90C-346EED75CC23}" presName="composite" presStyleCnt="0"/>
      <dgm:spPr/>
    </dgm:pt>
    <dgm:pt modelId="{3283E359-3A84-4073-8998-D1C88104CC4A}" type="pres">
      <dgm:prSet presAssocID="{82D3BB0D-4A1D-4459-B90C-346EED75CC23}" presName="bentUpArrow1" presStyleLbl="alignImgPlace1" presStyleIdx="3" presStyleCnt="4" custScaleX="169258" custScaleY="66645" custLinFactNeighborY="-16089"/>
      <dgm:spPr/>
    </dgm:pt>
    <dgm:pt modelId="{1D51C190-8D2D-4DA7-91B6-60B3A67CB654}" type="pres">
      <dgm:prSet presAssocID="{82D3BB0D-4A1D-4459-B90C-346EED75CC23}" presName="ParentText" presStyleLbl="node1" presStyleIdx="3" presStyleCnt="5" custLinFactNeighborX="-167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C5CF2F3-0991-48BD-89DF-A60C2F97A226}" type="pres">
      <dgm:prSet presAssocID="{82D3BB0D-4A1D-4459-B90C-346EED75CC23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608E738-1B7C-4B03-B85D-1D54CE8917F5}" type="pres">
      <dgm:prSet presAssocID="{1E55C16A-7A94-4E47-8A3A-834DF96E566C}" presName="sibTrans" presStyleCnt="0"/>
      <dgm:spPr/>
    </dgm:pt>
    <dgm:pt modelId="{E0BF9418-F1FA-4482-A3F8-931E2CED927C}" type="pres">
      <dgm:prSet presAssocID="{5020C539-7D19-4705-8FD5-7921AAA5AC4A}" presName="composite" presStyleCnt="0"/>
      <dgm:spPr/>
    </dgm:pt>
    <dgm:pt modelId="{2099308A-ED18-4A67-B5EA-4EE57D31D394}" type="pres">
      <dgm:prSet presAssocID="{5020C539-7D19-4705-8FD5-7921AAA5AC4A}" presName="ParentText" presStyleLbl="node1" presStyleIdx="4" presStyleCnt="5" custLinFactNeighborX="28106" custLinFactNeighborY="-41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89A4125D-D7C0-4074-9DD3-7CACB9D89330}" srcId="{E69CD0F2-119C-4DB7-9C35-64AA7DC0D90E}" destId="{2C381665-B981-4065-A734-914A03A772A5}" srcOrd="0" destOrd="0" parTransId="{194B0558-CD15-4AEB-8652-0B095BB20995}" sibTransId="{5044EA10-7F7F-47F4-BB2C-08FD81B19276}"/>
    <dgm:cxn modelId="{280AF70B-C2D6-4970-AE17-248A27C7FF00}" type="presOf" srcId="{82D3BB0D-4A1D-4459-B90C-346EED75CC23}" destId="{1D51C190-8D2D-4DA7-91B6-60B3A67CB654}" srcOrd="0" destOrd="0" presId="urn:microsoft.com/office/officeart/2005/8/layout/StepDownProcess"/>
    <dgm:cxn modelId="{84D774E7-CF4D-4A91-B2B3-3C041ADD0628}" type="presOf" srcId="{C8ECFEA8-511A-4720-80A8-876C8D89F79E}" destId="{E0C944AB-28AC-4104-ADD6-CEF00DEE3523}" srcOrd="0" destOrd="0" presId="urn:microsoft.com/office/officeart/2005/8/layout/StepDownProcess"/>
    <dgm:cxn modelId="{FD24C998-4E93-4BFC-87C1-B1BBCDBC3B6E}" type="presOf" srcId="{2C381665-B981-4065-A734-914A03A772A5}" destId="{A34D0E02-61FF-4534-9915-A2931140B833}" srcOrd="0" destOrd="0" presId="urn:microsoft.com/office/officeart/2005/8/layout/StepDownProcess"/>
    <dgm:cxn modelId="{0B97EDC5-2DB4-4FEE-B47A-47FDF0A35516}" type="presOf" srcId="{F0259ECF-7A82-4953-B873-6CF24B3C9004}" destId="{A6E3A5EE-4A5F-42D7-8FA7-C750CD254A72}" srcOrd="0" destOrd="0" presId="urn:microsoft.com/office/officeart/2005/8/layout/StepDownProcess"/>
    <dgm:cxn modelId="{5CD4F133-C2D4-48E1-B44D-E965B5F96C71}" srcId="{E69CD0F2-119C-4DB7-9C35-64AA7DC0D90E}" destId="{82D3BB0D-4A1D-4459-B90C-346EED75CC23}" srcOrd="3" destOrd="0" parTransId="{68E1C191-C13A-40D0-B6A7-7F5EA9A0BAD7}" sibTransId="{1E55C16A-7A94-4E47-8A3A-834DF96E566C}"/>
    <dgm:cxn modelId="{FBB764D7-86E7-4C0A-A7DC-952761D3C8C4}" type="presOf" srcId="{C47369EF-46B9-41F8-A7DF-925C39D2BA97}" destId="{B67673D9-9DFA-4668-8FD9-37BD76006C8E}" srcOrd="0" destOrd="0" presId="urn:microsoft.com/office/officeart/2005/8/layout/StepDownProcess"/>
    <dgm:cxn modelId="{49412426-8AA3-40D8-B1BB-3BACED99E1BB}" srcId="{C47369EF-46B9-41F8-A7DF-925C39D2BA97}" destId="{E50F7D5D-32FA-4E2A-BFBA-04CEAB323B6D}" srcOrd="1" destOrd="0" parTransId="{1116F44B-A0D8-4D0B-800B-03B592287947}" sibTransId="{38D2730F-6CBE-4C22-9467-1BC093BC5AEA}"/>
    <dgm:cxn modelId="{E0FEEC49-96E0-4522-B58A-ABD10EA5D0A4}" type="presOf" srcId="{E50F7D5D-32FA-4E2A-BFBA-04CEAB323B6D}" destId="{A6E3A5EE-4A5F-42D7-8FA7-C750CD254A72}" srcOrd="0" destOrd="1" presId="urn:microsoft.com/office/officeart/2005/8/layout/StepDownProcess"/>
    <dgm:cxn modelId="{483EDA69-336D-4E04-8F0D-C9CCE3578778}" type="presOf" srcId="{E69CD0F2-119C-4DB7-9C35-64AA7DC0D90E}" destId="{E20A9AE1-D911-4893-895A-7C1583CBFD16}" srcOrd="0" destOrd="0" presId="urn:microsoft.com/office/officeart/2005/8/layout/StepDownProcess"/>
    <dgm:cxn modelId="{F9C15557-CFA0-455D-B265-32CACA5D61D1}" srcId="{E69CD0F2-119C-4DB7-9C35-64AA7DC0D90E}" destId="{C47369EF-46B9-41F8-A7DF-925C39D2BA97}" srcOrd="2" destOrd="0" parTransId="{23C873B0-0EA6-4365-A527-8F1F62E57DCE}" sibTransId="{E45AE552-FF01-48EF-A5C2-48DF8EF5CB84}"/>
    <dgm:cxn modelId="{65F9E85D-71E6-4DF7-A318-9176772F57C9}" type="presOf" srcId="{5020C539-7D19-4705-8FD5-7921AAA5AC4A}" destId="{2099308A-ED18-4A67-B5EA-4EE57D31D394}" srcOrd="0" destOrd="0" presId="urn:microsoft.com/office/officeart/2005/8/layout/StepDownProcess"/>
    <dgm:cxn modelId="{500D2DF3-508F-427C-9D3A-298304C0D6CE}" srcId="{E69CD0F2-119C-4DB7-9C35-64AA7DC0D90E}" destId="{C8ECFEA8-511A-4720-80A8-876C8D89F79E}" srcOrd="1" destOrd="0" parTransId="{F71044EA-79AB-4509-9A99-01CB8071B4E1}" sibTransId="{BBFF5237-13C5-420E-964B-E31A6425CC27}"/>
    <dgm:cxn modelId="{28C3C7EB-2940-4576-A91B-45194958BE5D}" srcId="{C47369EF-46B9-41F8-A7DF-925C39D2BA97}" destId="{F0259ECF-7A82-4953-B873-6CF24B3C9004}" srcOrd="0" destOrd="0" parTransId="{FFCE21FA-88BC-429A-93EA-590A7F7130FB}" sibTransId="{FF9F649D-253C-476A-BEE3-1D49A1B3E075}"/>
    <dgm:cxn modelId="{062D2011-E649-47AF-A727-6F3BCC66C1B9}" srcId="{E69CD0F2-119C-4DB7-9C35-64AA7DC0D90E}" destId="{5020C539-7D19-4705-8FD5-7921AAA5AC4A}" srcOrd="4" destOrd="0" parTransId="{0D08554B-2B68-46F6-8F74-92ACB5BBE53B}" sibTransId="{EA7F5212-C16E-4555-AAC6-415042383A61}"/>
    <dgm:cxn modelId="{B6191045-BCB8-49C5-84FB-E561979523CC}" type="presParOf" srcId="{E20A9AE1-D911-4893-895A-7C1583CBFD16}" destId="{E0D404A5-8F23-471A-BB5C-CAADCAD1495C}" srcOrd="0" destOrd="0" presId="urn:microsoft.com/office/officeart/2005/8/layout/StepDownProcess"/>
    <dgm:cxn modelId="{F28EDA6F-DE3F-4DD6-8F6B-692DD489B019}" type="presParOf" srcId="{E0D404A5-8F23-471A-BB5C-CAADCAD1495C}" destId="{9F2F1E4F-EFAC-4428-B299-61CA93EF409B}" srcOrd="0" destOrd="0" presId="urn:microsoft.com/office/officeart/2005/8/layout/StepDownProcess"/>
    <dgm:cxn modelId="{0839C800-8872-46DD-80AD-0624CA3C4EF8}" type="presParOf" srcId="{E0D404A5-8F23-471A-BB5C-CAADCAD1495C}" destId="{A34D0E02-61FF-4534-9915-A2931140B833}" srcOrd="1" destOrd="0" presId="urn:microsoft.com/office/officeart/2005/8/layout/StepDownProcess"/>
    <dgm:cxn modelId="{6612AA00-DE63-48EB-A632-57840F401233}" type="presParOf" srcId="{E0D404A5-8F23-471A-BB5C-CAADCAD1495C}" destId="{5F8B4F8E-1835-408A-AD05-BB77AEAF525C}" srcOrd="2" destOrd="0" presId="urn:microsoft.com/office/officeart/2005/8/layout/StepDownProcess"/>
    <dgm:cxn modelId="{E42C910A-6D97-4173-B61D-0FA0666B3282}" type="presParOf" srcId="{E20A9AE1-D911-4893-895A-7C1583CBFD16}" destId="{2A2A5F7F-BFF6-41DF-96DE-62641EFE31AF}" srcOrd="1" destOrd="0" presId="urn:microsoft.com/office/officeart/2005/8/layout/StepDownProcess"/>
    <dgm:cxn modelId="{A545FCD9-D9C3-449C-8280-2A8F296C455A}" type="presParOf" srcId="{E20A9AE1-D911-4893-895A-7C1583CBFD16}" destId="{9F2E5C70-2B55-4E86-8BCA-23C2F7C1BA30}" srcOrd="2" destOrd="0" presId="urn:microsoft.com/office/officeart/2005/8/layout/StepDownProcess"/>
    <dgm:cxn modelId="{699A69F7-1A00-4695-9B09-FAD249C92C2C}" type="presParOf" srcId="{9F2E5C70-2B55-4E86-8BCA-23C2F7C1BA30}" destId="{82FDB558-E3C6-4153-9583-CADE9471BB82}" srcOrd="0" destOrd="0" presId="urn:microsoft.com/office/officeart/2005/8/layout/StepDownProcess"/>
    <dgm:cxn modelId="{D53A98F2-95B2-49E5-8A5C-A9AA1F873F31}" type="presParOf" srcId="{9F2E5C70-2B55-4E86-8BCA-23C2F7C1BA30}" destId="{E0C944AB-28AC-4104-ADD6-CEF00DEE3523}" srcOrd="1" destOrd="0" presId="urn:microsoft.com/office/officeart/2005/8/layout/StepDownProcess"/>
    <dgm:cxn modelId="{0C33111F-2649-4FF7-A035-649CED5610CA}" type="presParOf" srcId="{9F2E5C70-2B55-4E86-8BCA-23C2F7C1BA30}" destId="{FA310A58-8AD1-4BEF-A5BE-948978375F30}" srcOrd="2" destOrd="0" presId="urn:microsoft.com/office/officeart/2005/8/layout/StepDownProcess"/>
    <dgm:cxn modelId="{FF9F04FE-1979-4293-8CA0-A40C295BDC66}" type="presParOf" srcId="{E20A9AE1-D911-4893-895A-7C1583CBFD16}" destId="{5C6DC8F5-4433-452A-B2AB-8CEE10D35CD9}" srcOrd="3" destOrd="0" presId="urn:microsoft.com/office/officeart/2005/8/layout/StepDownProcess"/>
    <dgm:cxn modelId="{EAFDBD2B-E05F-44F4-8C05-7D5515F9380A}" type="presParOf" srcId="{E20A9AE1-D911-4893-895A-7C1583CBFD16}" destId="{C93502EA-0FB6-4C0B-A1BF-C20445E31EAD}" srcOrd="4" destOrd="0" presId="urn:microsoft.com/office/officeart/2005/8/layout/StepDownProcess"/>
    <dgm:cxn modelId="{A87E40B6-7A16-45C9-84C8-F712717C6254}" type="presParOf" srcId="{C93502EA-0FB6-4C0B-A1BF-C20445E31EAD}" destId="{2B04B063-EC41-49D9-910D-E52ED68E5869}" srcOrd="0" destOrd="0" presId="urn:microsoft.com/office/officeart/2005/8/layout/StepDownProcess"/>
    <dgm:cxn modelId="{BAF9EDCD-D631-4706-A251-54DFBF99F28E}" type="presParOf" srcId="{C93502EA-0FB6-4C0B-A1BF-C20445E31EAD}" destId="{B67673D9-9DFA-4668-8FD9-37BD76006C8E}" srcOrd="1" destOrd="0" presId="urn:microsoft.com/office/officeart/2005/8/layout/StepDownProcess"/>
    <dgm:cxn modelId="{8E2193A2-7823-4389-805D-016D4684CE05}" type="presParOf" srcId="{C93502EA-0FB6-4C0B-A1BF-C20445E31EAD}" destId="{A6E3A5EE-4A5F-42D7-8FA7-C750CD254A72}" srcOrd="2" destOrd="0" presId="urn:microsoft.com/office/officeart/2005/8/layout/StepDownProcess"/>
    <dgm:cxn modelId="{40BCF386-A743-4D40-B276-0CF5DE675845}" type="presParOf" srcId="{E20A9AE1-D911-4893-895A-7C1583CBFD16}" destId="{A9EBBF90-805C-4E22-8C6E-BC82B157F477}" srcOrd="5" destOrd="0" presId="urn:microsoft.com/office/officeart/2005/8/layout/StepDownProcess"/>
    <dgm:cxn modelId="{E93C11CD-DFA2-4353-BD2C-BA7B5C525C5E}" type="presParOf" srcId="{E20A9AE1-D911-4893-895A-7C1583CBFD16}" destId="{3B9C4131-E5A5-4C1A-9436-FCE8C9A9FE39}" srcOrd="6" destOrd="0" presId="urn:microsoft.com/office/officeart/2005/8/layout/StepDownProcess"/>
    <dgm:cxn modelId="{910E8887-5CF9-489E-BFF2-26F42756786E}" type="presParOf" srcId="{3B9C4131-E5A5-4C1A-9436-FCE8C9A9FE39}" destId="{3283E359-3A84-4073-8998-D1C88104CC4A}" srcOrd="0" destOrd="0" presId="urn:microsoft.com/office/officeart/2005/8/layout/StepDownProcess"/>
    <dgm:cxn modelId="{2611BFB1-EE01-44EF-AF82-A032E2D60B1B}" type="presParOf" srcId="{3B9C4131-E5A5-4C1A-9436-FCE8C9A9FE39}" destId="{1D51C190-8D2D-4DA7-91B6-60B3A67CB654}" srcOrd="1" destOrd="0" presId="urn:microsoft.com/office/officeart/2005/8/layout/StepDownProcess"/>
    <dgm:cxn modelId="{9F426503-5DEF-47E4-ACA9-95B69C67998A}" type="presParOf" srcId="{3B9C4131-E5A5-4C1A-9436-FCE8C9A9FE39}" destId="{EC5CF2F3-0991-48BD-89DF-A60C2F97A226}" srcOrd="2" destOrd="0" presId="urn:microsoft.com/office/officeart/2005/8/layout/StepDownProcess"/>
    <dgm:cxn modelId="{FF2FD30F-FF29-4F05-8B12-5073EBEBFB1F}" type="presParOf" srcId="{E20A9AE1-D911-4893-895A-7C1583CBFD16}" destId="{E608E738-1B7C-4B03-B85D-1D54CE8917F5}" srcOrd="7" destOrd="0" presId="urn:microsoft.com/office/officeart/2005/8/layout/StepDownProcess"/>
    <dgm:cxn modelId="{BB807C9D-1C12-4CAE-88AE-F229F11E4A76}" type="presParOf" srcId="{E20A9AE1-D911-4893-895A-7C1583CBFD16}" destId="{E0BF9418-F1FA-4482-A3F8-931E2CED927C}" srcOrd="8" destOrd="0" presId="urn:microsoft.com/office/officeart/2005/8/layout/StepDownProcess"/>
    <dgm:cxn modelId="{464EC54E-5680-4EAA-A73C-E944D16B5726}" type="presParOf" srcId="{E0BF9418-F1FA-4482-A3F8-931E2CED927C}" destId="{2099308A-ED18-4A67-B5EA-4EE57D31D394}" srcOrd="0" destOrd="0" presId="urn:microsoft.com/office/officeart/2005/8/layout/StepDownProcess"/>
  </dgm:cxnLst>
  <dgm:bg>
    <a:solidFill>
      <a:schemeClr val="bg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B0BF3-652A-4EF6-9D42-3B25FA2F1D42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553428D-D30F-489F-BAE0-7988188FA0B7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</a:rPr>
            <a:t>DESIGUALDAD</a:t>
          </a:r>
          <a:endParaRPr lang="es-PA" sz="2400" b="1" dirty="0">
            <a:solidFill>
              <a:schemeClr val="bg1"/>
            </a:solidFill>
          </a:endParaRPr>
        </a:p>
      </dgm:t>
    </dgm:pt>
    <dgm:pt modelId="{FF6057CA-119E-4044-8E55-178798DDE222}" type="parTrans" cxnId="{EA92993F-C1D8-4D14-8352-258637252BB0}">
      <dgm:prSet/>
      <dgm:spPr/>
      <dgm:t>
        <a:bodyPr/>
        <a:lstStyle/>
        <a:p>
          <a:endParaRPr lang="es-PA" sz="2000" b="1"/>
        </a:p>
      </dgm:t>
    </dgm:pt>
    <dgm:pt modelId="{8AF1A70C-E654-4471-81E2-774FAECE0D6B}" type="sibTrans" cxnId="{EA92993F-C1D8-4D14-8352-258637252BB0}">
      <dgm:prSet/>
      <dgm:spPr/>
      <dgm:t>
        <a:bodyPr/>
        <a:lstStyle/>
        <a:p>
          <a:endParaRPr lang="es-PA" sz="2000" b="1"/>
        </a:p>
      </dgm:t>
    </dgm:pt>
    <dgm:pt modelId="{8683910F-1CA0-4957-91BC-EA0577415967}">
      <dgm:prSet custT="1"/>
      <dgm:spPr/>
      <dgm:t>
        <a:bodyPr/>
        <a:lstStyle/>
        <a:p>
          <a:pPr rtl="0"/>
          <a:r>
            <a:rPr lang="en-US" sz="2400" b="1" smtClean="0"/>
            <a:t>Pobreza</a:t>
          </a:r>
          <a:endParaRPr lang="es-PA" sz="2400" b="1"/>
        </a:p>
      </dgm:t>
    </dgm:pt>
    <dgm:pt modelId="{CE67DAB2-07D0-47AB-8E62-14B35D11CE7D}" type="parTrans" cxnId="{348B26AD-9C89-4A27-A360-DB4242F916F3}">
      <dgm:prSet/>
      <dgm:spPr/>
      <dgm:t>
        <a:bodyPr/>
        <a:lstStyle/>
        <a:p>
          <a:endParaRPr lang="es-PA" sz="2000" b="1"/>
        </a:p>
      </dgm:t>
    </dgm:pt>
    <dgm:pt modelId="{AFE4646B-1F94-42A1-A0D3-D6DDCC845574}" type="sibTrans" cxnId="{348B26AD-9C89-4A27-A360-DB4242F916F3}">
      <dgm:prSet/>
      <dgm:spPr/>
      <dgm:t>
        <a:bodyPr/>
        <a:lstStyle/>
        <a:p>
          <a:endParaRPr lang="es-PA" sz="2000" b="1"/>
        </a:p>
      </dgm:t>
    </dgm:pt>
    <dgm:pt modelId="{19D5178E-0247-4495-88DE-FA9C7DF275BB}">
      <dgm:prSet custT="1"/>
      <dgm:spPr/>
      <dgm:t>
        <a:bodyPr/>
        <a:lstStyle/>
        <a:p>
          <a:pPr rtl="0"/>
          <a:r>
            <a:rPr lang="en-US" sz="2400" b="1" smtClean="0"/>
            <a:t>Hambre</a:t>
          </a:r>
          <a:endParaRPr lang="es-PA" sz="2400" b="1"/>
        </a:p>
      </dgm:t>
    </dgm:pt>
    <dgm:pt modelId="{54451C6B-D8FF-4A4E-B3FE-BF45EA122919}" type="parTrans" cxnId="{89E9F88A-5441-4472-A57E-CD3A44DE1128}">
      <dgm:prSet/>
      <dgm:spPr/>
      <dgm:t>
        <a:bodyPr/>
        <a:lstStyle/>
        <a:p>
          <a:endParaRPr lang="es-PA" sz="2000" b="1"/>
        </a:p>
      </dgm:t>
    </dgm:pt>
    <dgm:pt modelId="{8648DDDB-BF8C-4002-8949-B4EA1AD7622A}" type="sibTrans" cxnId="{89E9F88A-5441-4472-A57E-CD3A44DE1128}">
      <dgm:prSet/>
      <dgm:spPr/>
      <dgm:t>
        <a:bodyPr/>
        <a:lstStyle/>
        <a:p>
          <a:endParaRPr lang="es-PA" sz="2000" b="1"/>
        </a:p>
      </dgm:t>
    </dgm:pt>
    <dgm:pt modelId="{F224AE1B-D91C-4F75-B350-46791CB1220E}">
      <dgm:prSet custT="1"/>
      <dgm:spPr/>
      <dgm:t>
        <a:bodyPr/>
        <a:lstStyle/>
        <a:p>
          <a:pPr rtl="0"/>
          <a:r>
            <a:rPr lang="en-US" sz="2400" b="1" dirty="0" err="1" smtClean="0"/>
            <a:t>Desprotección</a:t>
          </a:r>
          <a:r>
            <a:rPr lang="en-US" sz="2400" b="1" dirty="0" smtClean="0"/>
            <a:t> Social</a:t>
          </a:r>
          <a:endParaRPr lang="es-PA" sz="2400" b="1" dirty="0"/>
        </a:p>
      </dgm:t>
    </dgm:pt>
    <dgm:pt modelId="{FE15F8E2-9E5C-4639-A4A3-CAB791A619BB}" type="parTrans" cxnId="{D45D0C33-EB11-46CE-BBFA-3CB4FFF4E98E}">
      <dgm:prSet/>
      <dgm:spPr/>
      <dgm:t>
        <a:bodyPr/>
        <a:lstStyle/>
        <a:p>
          <a:endParaRPr lang="es-PA" sz="2000" b="1"/>
        </a:p>
      </dgm:t>
    </dgm:pt>
    <dgm:pt modelId="{0E678EF1-C129-44DF-A2BF-D3A37341B4E6}" type="sibTrans" cxnId="{D45D0C33-EB11-46CE-BBFA-3CB4FFF4E98E}">
      <dgm:prSet/>
      <dgm:spPr/>
      <dgm:t>
        <a:bodyPr/>
        <a:lstStyle/>
        <a:p>
          <a:endParaRPr lang="es-PA" sz="2000" b="1"/>
        </a:p>
      </dgm:t>
    </dgm:pt>
    <dgm:pt modelId="{83262443-72A6-4F6D-BA58-666231170864}">
      <dgm:prSet custT="1"/>
      <dgm:spPr/>
      <dgm:t>
        <a:bodyPr/>
        <a:lstStyle/>
        <a:p>
          <a:pPr rtl="0"/>
          <a:r>
            <a:rPr lang="en-US" sz="2000" b="1" dirty="0" err="1" smtClean="0"/>
            <a:t>Desempleo</a:t>
          </a:r>
          <a:r>
            <a:rPr lang="en-US" sz="2000" b="1" dirty="0" smtClean="0"/>
            <a:t> vs </a:t>
          </a:r>
          <a:r>
            <a:rPr lang="en-US" sz="2000" b="1" dirty="0" err="1" smtClean="0"/>
            <a:t>Empleo</a:t>
          </a:r>
          <a:r>
            <a:rPr lang="en-US" sz="2000" b="1" dirty="0" smtClean="0"/>
            <a:t> Informal </a:t>
          </a:r>
          <a:endParaRPr lang="es-PA" sz="2000" b="1" dirty="0"/>
        </a:p>
      </dgm:t>
    </dgm:pt>
    <dgm:pt modelId="{045C2BB9-E555-46C9-8358-5DCBF7B85CEA}" type="parTrans" cxnId="{6ECDEFA2-E6A6-4489-A168-C6770CADB7EF}">
      <dgm:prSet/>
      <dgm:spPr/>
      <dgm:t>
        <a:bodyPr/>
        <a:lstStyle/>
        <a:p>
          <a:endParaRPr lang="es-PA" sz="2000" b="1"/>
        </a:p>
      </dgm:t>
    </dgm:pt>
    <dgm:pt modelId="{F26AF639-5808-4612-AAB8-2105C41F6FE6}" type="sibTrans" cxnId="{6ECDEFA2-E6A6-4489-A168-C6770CADB7EF}">
      <dgm:prSet/>
      <dgm:spPr/>
      <dgm:t>
        <a:bodyPr/>
        <a:lstStyle/>
        <a:p>
          <a:endParaRPr lang="es-PA" sz="2000" b="1"/>
        </a:p>
      </dgm:t>
    </dgm:pt>
    <dgm:pt modelId="{BFFFD06C-98BB-4F24-8BA5-BF4421F24EB2}">
      <dgm:prSet custT="1"/>
      <dgm:spPr/>
      <dgm:t>
        <a:bodyPr/>
        <a:lstStyle/>
        <a:p>
          <a:pPr rtl="0"/>
          <a:r>
            <a:rPr lang="en-US" sz="2400" b="1" smtClean="0"/>
            <a:t>Violencia</a:t>
          </a:r>
          <a:endParaRPr lang="es-PA" sz="2400" b="1"/>
        </a:p>
      </dgm:t>
    </dgm:pt>
    <dgm:pt modelId="{E723CE0F-C498-45C9-B620-60AE7EED43F1}" type="parTrans" cxnId="{05FFB03A-E8CE-4764-972E-4A4EB1B73244}">
      <dgm:prSet/>
      <dgm:spPr/>
      <dgm:t>
        <a:bodyPr/>
        <a:lstStyle/>
        <a:p>
          <a:endParaRPr lang="es-PA" sz="2000" b="1"/>
        </a:p>
      </dgm:t>
    </dgm:pt>
    <dgm:pt modelId="{D263C870-ED12-425F-91A2-BC3F560B7766}" type="sibTrans" cxnId="{05FFB03A-E8CE-4764-972E-4A4EB1B73244}">
      <dgm:prSet/>
      <dgm:spPr/>
      <dgm:t>
        <a:bodyPr/>
        <a:lstStyle/>
        <a:p>
          <a:endParaRPr lang="es-PA" sz="2000" b="1"/>
        </a:p>
      </dgm:t>
    </dgm:pt>
    <dgm:pt modelId="{788010FD-BC4E-48EF-993B-A7B2D0C56817}">
      <dgm:prSet custT="1"/>
      <dgm:spPr/>
      <dgm:t>
        <a:bodyPr/>
        <a:lstStyle/>
        <a:p>
          <a:pPr rtl="0"/>
          <a:r>
            <a:rPr lang="en-US" sz="2000" b="1" dirty="0" err="1" smtClean="0"/>
            <a:t>Género</a:t>
          </a:r>
          <a:r>
            <a:rPr lang="en-US" sz="2000" b="1" dirty="0" smtClean="0"/>
            <a:t>/</a:t>
          </a:r>
          <a:r>
            <a:rPr lang="en-US" sz="2000" b="1" dirty="0" err="1" smtClean="0"/>
            <a:t>Etnia</a:t>
          </a:r>
          <a:endParaRPr lang="es-PA" sz="2000" b="1" dirty="0"/>
        </a:p>
      </dgm:t>
    </dgm:pt>
    <dgm:pt modelId="{7E878821-ABCD-4EEB-8F0D-408148EBD060}" type="parTrans" cxnId="{5DCC4AD0-BCA1-4E04-B7B5-041C558209FD}">
      <dgm:prSet/>
      <dgm:spPr/>
      <dgm:t>
        <a:bodyPr/>
        <a:lstStyle/>
        <a:p>
          <a:endParaRPr lang="es-PA" sz="2000" b="1"/>
        </a:p>
      </dgm:t>
    </dgm:pt>
    <dgm:pt modelId="{F8411CB8-E260-4B18-B9B2-98E98BB2089A}" type="sibTrans" cxnId="{5DCC4AD0-BCA1-4E04-B7B5-041C558209FD}">
      <dgm:prSet/>
      <dgm:spPr/>
      <dgm:t>
        <a:bodyPr/>
        <a:lstStyle/>
        <a:p>
          <a:endParaRPr lang="es-PA" sz="2000" b="1"/>
        </a:p>
      </dgm:t>
    </dgm:pt>
    <dgm:pt modelId="{8BAEBE96-C480-41F6-8E47-1470B261F9EA}" type="pres">
      <dgm:prSet presAssocID="{9B1B0BF3-652A-4EF6-9D42-3B25FA2F1D4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PA"/>
        </a:p>
      </dgm:t>
    </dgm:pt>
    <dgm:pt modelId="{2FA02F7C-17F8-474B-A15C-EA457DF0CB51}" type="pres">
      <dgm:prSet presAssocID="{9B1B0BF3-652A-4EF6-9D42-3B25FA2F1D42}" presName="pyramid" presStyleLbl="node1" presStyleIdx="0" presStyleCn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s-PA"/>
        </a:p>
      </dgm:t>
    </dgm:pt>
    <dgm:pt modelId="{A66E9D9B-183C-4FBE-B4FF-478128E5E6F4}" type="pres">
      <dgm:prSet presAssocID="{9B1B0BF3-652A-4EF6-9D42-3B25FA2F1D42}" presName="theList" presStyleCnt="0"/>
      <dgm:spPr/>
    </dgm:pt>
    <dgm:pt modelId="{B4855427-77E4-45B4-B89A-64BF89189425}" type="pres">
      <dgm:prSet presAssocID="{6553428D-D30F-489F-BAE0-7988188FA0B7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F386561-59C2-4B73-8CA7-CEF605F55C7E}" type="pres">
      <dgm:prSet presAssocID="{6553428D-D30F-489F-BAE0-7988188FA0B7}" presName="aSpace" presStyleCnt="0"/>
      <dgm:spPr/>
    </dgm:pt>
    <dgm:pt modelId="{EDE38992-EB22-41CF-A066-FDA790A33331}" type="pres">
      <dgm:prSet presAssocID="{8683910F-1CA0-4957-91BC-EA0577415967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682DC6D-6512-4D18-A544-D81C9FAFEF46}" type="pres">
      <dgm:prSet presAssocID="{8683910F-1CA0-4957-91BC-EA0577415967}" presName="aSpace" presStyleCnt="0"/>
      <dgm:spPr/>
    </dgm:pt>
    <dgm:pt modelId="{A0C8854E-C2B4-4061-9EEE-EA19B435813C}" type="pres">
      <dgm:prSet presAssocID="{19D5178E-0247-4495-88DE-FA9C7DF275BB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C7E6A97-99E1-4FE2-8FF9-7CCF9ACDF440}" type="pres">
      <dgm:prSet presAssocID="{19D5178E-0247-4495-88DE-FA9C7DF275BB}" presName="aSpace" presStyleCnt="0"/>
      <dgm:spPr/>
    </dgm:pt>
    <dgm:pt modelId="{EE7036EC-F2EE-45BB-BBA8-8570C17997D1}" type="pres">
      <dgm:prSet presAssocID="{F224AE1B-D91C-4F75-B350-46791CB1220E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4BEF893-0A40-488D-A878-3E4417A5F94D}" type="pres">
      <dgm:prSet presAssocID="{F224AE1B-D91C-4F75-B350-46791CB1220E}" presName="aSpace" presStyleCnt="0"/>
      <dgm:spPr/>
    </dgm:pt>
    <dgm:pt modelId="{C7FBE2CA-EC07-41C1-852A-16FF68B8C523}" type="pres">
      <dgm:prSet presAssocID="{83262443-72A6-4F6D-BA58-666231170864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C39FB2E-DC2E-4E3E-97FA-5EA36D3E9649}" type="pres">
      <dgm:prSet presAssocID="{83262443-72A6-4F6D-BA58-666231170864}" presName="aSpace" presStyleCnt="0"/>
      <dgm:spPr/>
    </dgm:pt>
    <dgm:pt modelId="{CDB468F2-63A4-4916-8A4B-3749DCB005E9}" type="pres">
      <dgm:prSet presAssocID="{BFFFD06C-98BB-4F24-8BA5-BF4421F24EB2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EBD2E1E-B299-44DA-8473-9AA5C7F1CDB7}" type="pres">
      <dgm:prSet presAssocID="{BFFFD06C-98BB-4F24-8BA5-BF4421F24EB2}" presName="aSpace" presStyleCnt="0"/>
      <dgm:spPr/>
    </dgm:pt>
    <dgm:pt modelId="{4629C34D-2509-41D8-978A-7064D5ECE1A7}" type="pres">
      <dgm:prSet presAssocID="{788010FD-BC4E-48EF-993B-A7B2D0C56817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81D8DE4-2858-416F-8D80-431584A9E802}" type="pres">
      <dgm:prSet presAssocID="{788010FD-BC4E-48EF-993B-A7B2D0C56817}" presName="aSpace" presStyleCnt="0"/>
      <dgm:spPr/>
    </dgm:pt>
  </dgm:ptLst>
  <dgm:cxnLst>
    <dgm:cxn modelId="{5DCC4AD0-BCA1-4E04-B7B5-041C558209FD}" srcId="{9B1B0BF3-652A-4EF6-9D42-3B25FA2F1D42}" destId="{788010FD-BC4E-48EF-993B-A7B2D0C56817}" srcOrd="6" destOrd="0" parTransId="{7E878821-ABCD-4EEB-8F0D-408148EBD060}" sibTransId="{F8411CB8-E260-4B18-B9B2-98E98BB2089A}"/>
    <dgm:cxn modelId="{D6C9C8C2-73E2-41BE-B4DE-6C4C163F4E95}" type="presOf" srcId="{F224AE1B-D91C-4F75-B350-46791CB1220E}" destId="{EE7036EC-F2EE-45BB-BBA8-8570C17997D1}" srcOrd="0" destOrd="0" presId="urn:microsoft.com/office/officeart/2005/8/layout/pyramid2"/>
    <dgm:cxn modelId="{A965A11C-9504-4487-BD04-08CCB2922860}" type="presOf" srcId="{19D5178E-0247-4495-88DE-FA9C7DF275BB}" destId="{A0C8854E-C2B4-4061-9EEE-EA19B435813C}" srcOrd="0" destOrd="0" presId="urn:microsoft.com/office/officeart/2005/8/layout/pyramid2"/>
    <dgm:cxn modelId="{E29BFAC1-AD25-4295-9D6F-B64272EE1503}" type="presOf" srcId="{8683910F-1CA0-4957-91BC-EA0577415967}" destId="{EDE38992-EB22-41CF-A066-FDA790A33331}" srcOrd="0" destOrd="0" presId="urn:microsoft.com/office/officeart/2005/8/layout/pyramid2"/>
    <dgm:cxn modelId="{6ECDEFA2-E6A6-4489-A168-C6770CADB7EF}" srcId="{9B1B0BF3-652A-4EF6-9D42-3B25FA2F1D42}" destId="{83262443-72A6-4F6D-BA58-666231170864}" srcOrd="4" destOrd="0" parTransId="{045C2BB9-E555-46C9-8358-5DCBF7B85CEA}" sibTransId="{F26AF639-5808-4612-AAB8-2105C41F6FE6}"/>
    <dgm:cxn modelId="{EA92993F-C1D8-4D14-8352-258637252BB0}" srcId="{9B1B0BF3-652A-4EF6-9D42-3B25FA2F1D42}" destId="{6553428D-D30F-489F-BAE0-7988188FA0B7}" srcOrd="0" destOrd="0" parTransId="{FF6057CA-119E-4044-8E55-178798DDE222}" sibTransId="{8AF1A70C-E654-4471-81E2-774FAECE0D6B}"/>
    <dgm:cxn modelId="{357E4CB0-4A2C-427D-9C16-90B60AF5DEEE}" type="presOf" srcId="{83262443-72A6-4F6D-BA58-666231170864}" destId="{C7FBE2CA-EC07-41C1-852A-16FF68B8C523}" srcOrd="0" destOrd="0" presId="urn:microsoft.com/office/officeart/2005/8/layout/pyramid2"/>
    <dgm:cxn modelId="{348B26AD-9C89-4A27-A360-DB4242F916F3}" srcId="{9B1B0BF3-652A-4EF6-9D42-3B25FA2F1D42}" destId="{8683910F-1CA0-4957-91BC-EA0577415967}" srcOrd="1" destOrd="0" parTransId="{CE67DAB2-07D0-47AB-8E62-14B35D11CE7D}" sibTransId="{AFE4646B-1F94-42A1-A0D3-D6DDCC845574}"/>
    <dgm:cxn modelId="{31054134-A6D0-4774-9A06-D281152B1086}" type="presOf" srcId="{6553428D-D30F-489F-BAE0-7988188FA0B7}" destId="{B4855427-77E4-45B4-B89A-64BF89189425}" srcOrd="0" destOrd="0" presId="urn:microsoft.com/office/officeart/2005/8/layout/pyramid2"/>
    <dgm:cxn modelId="{F99B3FC7-1FE7-4A7C-8C12-DA7EB25A7EED}" type="presOf" srcId="{BFFFD06C-98BB-4F24-8BA5-BF4421F24EB2}" destId="{CDB468F2-63A4-4916-8A4B-3749DCB005E9}" srcOrd="0" destOrd="0" presId="urn:microsoft.com/office/officeart/2005/8/layout/pyramid2"/>
    <dgm:cxn modelId="{D45D0C33-EB11-46CE-BBFA-3CB4FFF4E98E}" srcId="{9B1B0BF3-652A-4EF6-9D42-3B25FA2F1D42}" destId="{F224AE1B-D91C-4F75-B350-46791CB1220E}" srcOrd="3" destOrd="0" parTransId="{FE15F8E2-9E5C-4639-A4A3-CAB791A619BB}" sibTransId="{0E678EF1-C129-44DF-A2BF-D3A37341B4E6}"/>
    <dgm:cxn modelId="{89E9F88A-5441-4472-A57E-CD3A44DE1128}" srcId="{9B1B0BF3-652A-4EF6-9D42-3B25FA2F1D42}" destId="{19D5178E-0247-4495-88DE-FA9C7DF275BB}" srcOrd="2" destOrd="0" parTransId="{54451C6B-D8FF-4A4E-B3FE-BF45EA122919}" sibTransId="{8648DDDB-BF8C-4002-8949-B4EA1AD7622A}"/>
    <dgm:cxn modelId="{4775E070-787F-4188-B236-764F53F83C60}" type="presOf" srcId="{9B1B0BF3-652A-4EF6-9D42-3B25FA2F1D42}" destId="{8BAEBE96-C480-41F6-8E47-1470B261F9EA}" srcOrd="0" destOrd="0" presId="urn:microsoft.com/office/officeart/2005/8/layout/pyramid2"/>
    <dgm:cxn modelId="{8A581E22-9443-489A-BD55-C622B3412B69}" type="presOf" srcId="{788010FD-BC4E-48EF-993B-A7B2D0C56817}" destId="{4629C34D-2509-41D8-978A-7064D5ECE1A7}" srcOrd="0" destOrd="0" presId="urn:microsoft.com/office/officeart/2005/8/layout/pyramid2"/>
    <dgm:cxn modelId="{05FFB03A-E8CE-4764-972E-4A4EB1B73244}" srcId="{9B1B0BF3-652A-4EF6-9D42-3B25FA2F1D42}" destId="{BFFFD06C-98BB-4F24-8BA5-BF4421F24EB2}" srcOrd="5" destOrd="0" parTransId="{E723CE0F-C498-45C9-B620-60AE7EED43F1}" sibTransId="{D263C870-ED12-425F-91A2-BC3F560B7766}"/>
    <dgm:cxn modelId="{86BC679B-F963-4E64-ADF8-9E9B1DE48CF2}" type="presParOf" srcId="{8BAEBE96-C480-41F6-8E47-1470B261F9EA}" destId="{2FA02F7C-17F8-474B-A15C-EA457DF0CB51}" srcOrd="0" destOrd="0" presId="urn:microsoft.com/office/officeart/2005/8/layout/pyramid2"/>
    <dgm:cxn modelId="{C386216F-1C72-4A1C-81CA-504856C95C74}" type="presParOf" srcId="{8BAEBE96-C480-41F6-8E47-1470B261F9EA}" destId="{A66E9D9B-183C-4FBE-B4FF-478128E5E6F4}" srcOrd="1" destOrd="0" presId="urn:microsoft.com/office/officeart/2005/8/layout/pyramid2"/>
    <dgm:cxn modelId="{6B05890A-927A-40E8-A6D6-DE6DCFF485C8}" type="presParOf" srcId="{A66E9D9B-183C-4FBE-B4FF-478128E5E6F4}" destId="{B4855427-77E4-45B4-B89A-64BF89189425}" srcOrd="0" destOrd="0" presId="urn:microsoft.com/office/officeart/2005/8/layout/pyramid2"/>
    <dgm:cxn modelId="{DCC0E83C-EAC7-4EF1-8A93-AF58518E69D4}" type="presParOf" srcId="{A66E9D9B-183C-4FBE-B4FF-478128E5E6F4}" destId="{2F386561-59C2-4B73-8CA7-CEF605F55C7E}" srcOrd="1" destOrd="0" presId="urn:microsoft.com/office/officeart/2005/8/layout/pyramid2"/>
    <dgm:cxn modelId="{4387B65D-DBA7-4A47-B00B-97DA717D9E25}" type="presParOf" srcId="{A66E9D9B-183C-4FBE-B4FF-478128E5E6F4}" destId="{EDE38992-EB22-41CF-A066-FDA790A33331}" srcOrd="2" destOrd="0" presId="urn:microsoft.com/office/officeart/2005/8/layout/pyramid2"/>
    <dgm:cxn modelId="{C8586EA2-BDA1-45CA-B3DA-80CC4035892E}" type="presParOf" srcId="{A66E9D9B-183C-4FBE-B4FF-478128E5E6F4}" destId="{9682DC6D-6512-4D18-A544-D81C9FAFEF46}" srcOrd="3" destOrd="0" presId="urn:microsoft.com/office/officeart/2005/8/layout/pyramid2"/>
    <dgm:cxn modelId="{232FB42A-D431-4850-A4BA-513DB6F4448F}" type="presParOf" srcId="{A66E9D9B-183C-4FBE-B4FF-478128E5E6F4}" destId="{A0C8854E-C2B4-4061-9EEE-EA19B435813C}" srcOrd="4" destOrd="0" presId="urn:microsoft.com/office/officeart/2005/8/layout/pyramid2"/>
    <dgm:cxn modelId="{C0CBC74D-0D92-427A-BA9F-0AF700308B1B}" type="presParOf" srcId="{A66E9D9B-183C-4FBE-B4FF-478128E5E6F4}" destId="{6C7E6A97-99E1-4FE2-8FF9-7CCF9ACDF440}" srcOrd="5" destOrd="0" presId="urn:microsoft.com/office/officeart/2005/8/layout/pyramid2"/>
    <dgm:cxn modelId="{5D86140E-E2F7-4A16-B944-D74D2082BA48}" type="presParOf" srcId="{A66E9D9B-183C-4FBE-B4FF-478128E5E6F4}" destId="{EE7036EC-F2EE-45BB-BBA8-8570C17997D1}" srcOrd="6" destOrd="0" presId="urn:microsoft.com/office/officeart/2005/8/layout/pyramid2"/>
    <dgm:cxn modelId="{DC34CB70-32DC-406D-B159-6C4E002B0773}" type="presParOf" srcId="{A66E9D9B-183C-4FBE-B4FF-478128E5E6F4}" destId="{74BEF893-0A40-488D-A878-3E4417A5F94D}" srcOrd="7" destOrd="0" presId="urn:microsoft.com/office/officeart/2005/8/layout/pyramid2"/>
    <dgm:cxn modelId="{B72EE16A-966B-4F33-89F9-6843707EF85E}" type="presParOf" srcId="{A66E9D9B-183C-4FBE-B4FF-478128E5E6F4}" destId="{C7FBE2CA-EC07-41C1-852A-16FF68B8C523}" srcOrd="8" destOrd="0" presId="urn:microsoft.com/office/officeart/2005/8/layout/pyramid2"/>
    <dgm:cxn modelId="{1C39285F-FF96-4F37-8A83-15BD81BF3708}" type="presParOf" srcId="{A66E9D9B-183C-4FBE-B4FF-478128E5E6F4}" destId="{FC39FB2E-DC2E-4E3E-97FA-5EA36D3E9649}" srcOrd="9" destOrd="0" presId="urn:microsoft.com/office/officeart/2005/8/layout/pyramid2"/>
    <dgm:cxn modelId="{A6557A61-2DAD-4F64-B876-CC26A55FD3A8}" type="presParOf" srcId="{A66E9D9B-183C-4FBE-B4FF-478128E5E6F4}" destId="{CDB468F2-63A4-4916-8A4B-3749DCB005E9}" srcOrd="10" destOrd="0" presId="urn:microsoft.com/office/officeart/2005/8/layout/pyramid2"/>
    <dgm:cxn modelId="{8B92F4C5-6A37-460A-A7C5-D47299C16443}" type="presParOf" srcId="{A66E9D9B-183C-4FBE-B4FF-478128E5E6F4}" destId="{EEBD2E1E-B299-44DA-8473-9AA5C7F1CDB7}" srcOrd="11" destOrd="0" presId="urn:microsoft.com/office/officeart/2005/8/layout/pyramid2"/>
    <dgm:cxn modelId="{8DB0CD5D-81C8-4657-B016-CF14EA8DED19}" type="presParOf" srcId="{A66E9D9B-183C-4FBE-B4FF-478128E5E6F4}" destId="{4629C34D-2509-41D8-978A-7064D5ECE1A7}" srcOrd="12" destOrd="0" presId="urn:microsoft.com/office/officeart/2005/8/layout/pyramid2"/>
    <dgm:cxn modelId="{393F6BE6-D71F-45D9-9E63-B3361B90BDEE}" type="presParOf" srcId="{A66E9D9B-183C-4FBE-B4FF-478128E5E6F4}" destId="{E81D8DE4-2858-416F-8D80-431584A9E802}" srcOrd="13" destOrd="0" presId="urn:microsoft.com/office/officeart/2005/8/layout/pyramid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6DB2B8-0FEB-4DC4-94C5-AB4349436C6C}" type="doc">
      <dgm:prSet loTypeId="urn:microsoft.com/office/officeart/2005/8/layout/vList5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PA"/>
        </a:p>
      </dgm:t>
    </dgm:pt>
    <dgm:pt modelId="{8AFED30E-15AA-4FB6-A8AC-7CFD9C95EAC3}">
      <dgm:prSet/>
      <dgm:spPr/>
      <dgm:t>
        <a:bodyPr/>
        <a:lstStyle/>
        <a:p>
          <a:pPr rtl="0"/>
          <a:r>
            <a:rPr lang="es-PA" b="1" dirty="0" smtClean="0"/>
            <a:t>Decreto Ejecutivo 428 de 15 de diciembre de 2004.  </a:t>
          </a:r>
        </a:p>
        <a:p>
          <a:pPr rtl="0"/>
          <a:r>
            <a:rPr lang="es-PA" b="1" dirty="0" smtClean="0"/>
            <a:t>Modificado en Decreto Ejecutivo 5 de 6 de marzo de 2006.</a:t>
          </a:r>
          <a:endParaRPr lang="es-PA" b="1" dirty="0"/>
        </a:p>
      </dgm:t>
    </dgm:pt>
    <dgm:pt modelId="{FBDFAE09-B639-4014-A3E0-7AD2A61E30E0}" type="parTrans" cxnId="{FAAA5310-3C2F-4943-A577-7D3E59F4AF4A}">
      <dgm:prSet/>
      <dgm:spPr/>
      <dgm:t>
        <a:bodyPr/>
        <a:lstStyle/>
        <a:p>
          <a:endParaRPr lang="es-PA"/>
        </a:p>
      </dgm:t>
    </dgm:pt>
    <dgm:pt modelId="{D99DA7B0-F0AA-4481-9D9A-A19ABBE16DDC}" type="sibTrans" cxnId="{FAAA5310-3C2F-4943-A577-7D3E59F4AF4A}">
      <dgm:prSet/>
      <dgm:spPr/>
      <dgm:t>
        <a:bodyPr/>
        <a:lstStyle/>
        <a:p>
          <a:endParaRPr lang="es-PA"/>
        </a:p>
      </dgm:t>
    </dgm:pt>
    <dgm:pt modelId="{13358EA1-6287-4073-AC90-A1B3AEB1E5EB}">
      <dgm:prSet custT="1"/>
      <dgm:spPr/>
      <dgm:t>
        <a:bodyPr/>
        <a:lstStyle/>
        <a:p>
          <a:pPr algn="just" rtl="0"/>
          <a:r>
            <a:rPr lang="es-PA" sz="1600" b="1" dirty="0" smtClean="0"/>
            <a:t>Gratuidad en la prestación del servicio y </a:t>
          </a:r>
          <a:r>
            <a:rPr lang="es-PA" sz="1600" b="1" dirty="0" smtClean="0">
              <a:solidFill>
                <a:srgbClr val="FF3300"/>
              </a:solidFill>
            </a:rPr>
            <a:t>asistencia de la maternidad</a:t>
          </a:r>
          <a:r>
            <a:rPr lang="es-PA" sz="1600" b="1" dirty="0" smtClean="0"/>
            <a:t>, en todos los establecimientos de salud del Ministerio de Salud.</a:t>
          </a:r>
          <a:endParaRPr lang="es-PA" sz="1600" b="1" dirty="0"/>
        </a:p>
      </dgm:t>
    </dgm:pt>
    <dgm:pt modelId="{239F4830-F03E-4A9F-8EF6-9C409A1FA1FF}" type="parTrans" cxnId="{A57C3511-2DFE-41E5-86CF-0BE86D598B7E}">
      <dgm:prSet/>
      <dgm:spPr/>
      <dgm:t>
        <a:bodyPr/>
        <a:lstStyle/>
        <a:p>
          <a:endParaRPr lang="es-PA"/>
        </a:p>
      </dgm:t>
    </dgm:pt>
    <dgm:pt modelId="{928FC03B-3BE0-43F7-BF3A-EB8E0E757A64}" type="sibTrans" cxnId="{A57C3511-2DFE-41E5-86CF-0BE86D598B7E}">
      <dgm:prSet/>
      <dgm:spPr/>
      <dgm:t>
        <a:bodyPr/>
        <a:lstStyle/>
        <a:p>
          <a:endParaRPr lang="es-PA"/>
        </a:p>
      </dgm:t>
    </dgm:pt>
    <dgm:pt modelId="{316EEF40-6822-4651-9571-FC67094B73A4}">
      <dgm:prSet custT="1"/>
      <dgm:spPr/>
      <dgm:t>
        <a:bodyPr/>
        <a:lstStyle/>
        <a:p>
          <a:pPr algn="just" rtl="0"/>
          <a:r>
            <a:rPr lang="es-PA" sz="1600" b="1" dirty="0" smtClean="0"/>
            <a:t>Sistema referencial funcional para toda mujer en </a:t>
          </a:r>
          <a:r>
            <a:rPr lang="es-PA" sz="1600" b="1" dirty="0" smtClean="0">
              <a:solidFill>
                <a:srgbClr val="FF3300"/>
              </a:solidFill>
            </a:rPr>
            <a:t>proceso obstétrico, así como en planificación familiar.</a:t>
          </a:r>
          <a:endParaRPr lang="es-PA" sz="1600" b="1" dirty="0">
            <a:solidFill>
              <a:srgbClr val="FF3300"/>
            </a:solidFill>
          </a:endParaRPr>
        </a:p>
      </dgm:t>
    </dgm:pt>
    <dgm:pt modelId="{1EE10D7D-940D-42C9-819B-650A1831A02C}" type="parTrans" cxnId="{F211D28D-FF1C-41E9-AFFD-F4D9B678F2CD}">
      <dgm:prSet/>
      <dgm:spPr/>
      <dgm:t>
        <a:bodyPr/>
        <a:lstStyle/>
        <a:p>
          <a:endParaRPr lang="es-PA"/>
        </a:p>
      </dgm:t>
    </dgm:pt>
    <dgm:pt modelId="{9DDF9179-601F-4500-911E-93438EC24876}" type="sibTrans" cxnId="{F211D28D-FF1C-41E9-AFFD-F4D9B678F2CD}">
      <dgm:prSet/>
      <dgm:spPr/>
      <dgm:t>
        <a:bodyPr/>
        <a:lstStyle/>
        <a:p>
          <a:endParaRPr lang="es-PA"/>
        </a:p>
      </dgm:t>
    </dgm:pt>
    <dgm:pt modelId="{3D067563-375D-4A73-9496-B7C987E36116}">
      <dgm:prSet custT="1"/>
      <dgm:spPr/>
      <dgm:t>
        <a:bodyPr/>
        <a:lstStyle/>
        <a:p>
          <a:pPr algn="just" rtl="0"/>
          <a:r>
            <a:rPr lang="es-PA" sz="1800" b="1" dirty="0" smtClean="0"/>
            <a:t>DECRETO EJECUTIVO No. 329 de 14 de julio de 2009</a:t>
          </a:r>
          <a:endParaRPr lang="es-PA" sz="1800" b="1" dirty="0">
            <a:solidFill>
              <a:srgbClr val="FF3300"/>
            </a:solidFill>
          </a:endParaRPr>
        </a:p>
      </dgm:t>
    </dgm:pt>
    <dgm:pt modelId="{7F61B0D2-E70E-4825-8E6A-50EC173C80AB}" type="parTrans" cxnId="{2ED84F6A-3A4A-4A47-8F8E-9F534E6E3380}">
      <dgm:prSet/>
      <dgm:spPr/>
      <dgm:t>
        <a:bodyPr/>
        <a:lstStyle/>
        <a:p>
          <a:endParaRPr lang="es-PA"/>
        </a:p>
      </dgm:t>
    </dgm:pt>
    <dgm:pt modelId="{BF10D443-7171-448A-9779-E0A13EC7A175}" type="sibTrans" cxnId="{2ED84F6A-3A4A-4A47-8F8E-9F534E6E3380}">
      <dgm:prSet/>
      <dgm:spPr/>
      <dgm:t>
        <a:bodyPr/>
        <a:lstStyle/>
        <a:p>
          <a:endParaRPr lang="es-PA"/>
        </a:p>
      </dgm:t>
    </dgm:pt>
    <dgm:pt modelId="{F8FDCD66-8802-4326-8BA8-82B7BE62C791}">
      <dgm:prSet custT="1"/>
      <dgm:spPr/>
      <dgm:t>
        <a:bodyPr/>
        <a:lstStyle/>
        <a:p>
          <a:pPr algn="just" rtl="0"/>
          <a:r>
            <a:rPr lang="es-PA" sz="1800" b="1" dirty="0" smtClean="0"/>
            <a:t>Gratuidad en la prestación del servicio de consulta de </a:t>
          </a:r>
          <a:r>
            <a:rPr lang="es-PA" sz="1800" b="1" dirty="0" smtClean="0">
              <a:solidFill>
                <a:srgbClr val="FF3300"/>
              </a:solidFill>
            </a:rPr>
            <a:t>medicina general y de odontología</a:t>
          </a:r>
          <a:r>
            <a:rPr lang="es-PA" sz="1800" b="1" dirty="0" smtClean="0"/>
            <a:t>, en los establecimientos de salud de atención primaria del Ministerio de Salud.</a:t>
          </a:r>
          <a:endParaRPr lang="es-PA" sz="1800" b="1" dirty="0">
            <a:solidFill>
              <a:srgbClr val="FF3300"/>
            </a:solidFill>
          </a:endParaRPr>
        </a:p>
      </dgm:t>
    </dgm:pt>
    <dgm:pt modelId="{865341A3-A64D-4055-BDE0-9C936B86B69E}" type="parTrans" cxnId="{0844A228-E867-456A-B662-C567F33F9479}">
      <dgm:prSet/>
      <dgm:spPr/>
      <dgm:t>
        <a:bodyPr/>
        <a:lstStyle/>
        <a:p>
          <a:endParaRPr lang="es-PA"/>
        </a:p>
      </dgm:t>
    </dgm:pt>
    <dgm:pt modelId="{175183A2-E6E5-46A9-8C02-8361F9D451ED}" type="sibTrans" cxnId="{0844A228-E867-456A-B662-C567F33F9479}">
      <dgm:prSet/>
      <dgm:spPr/>
      <dgm:t>
        <a:bodyPr/>
        <a:lstStyle/>
        <a:p>
          <a:endParaRPr lang="es-PA"/>
        </a:p>
      </dgm:t>
    </dgm:pt>
    <dgm:pt modelId="{03214314-1C0D-42BE-B98B-1FCDA1A5A470}" type="pres">
      <dgm:prSet presAssocID="{836DB2B8-0FEB-4DC4-94C5-AB4349436C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6CDF16AE-70C6-4AE1-80B7-FE5183300B5A}" type="pres">
      <dgm:prSet presAssocID="{8AFED30E-15AA-4FB6-A8AC-7CFD9C95EAC3}" presName="linNode" presStyleCnt="0"/>
      <dgm:spPr/>
    </dgm:pt>
    <dgm:pt modelId="{8A132D53-6367-43B1-AA78-3A0FC7ECC19D}" type="pres">
      <dgm:prSet presAssocID="{8AFED30E-15AA-4FB6-A8AC-7CFD9C95EAC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3D47A39-E374-4731-B70B-C84B21A56177}" type="pres">
      <dgm:prSet presAssocID="{8AFED30E-15AA-4FB6-A8AC-7CFD9C95EAC3}" presName="descendantText" presStyleLbl="alignAccFollowNode1" presStyleIdx="0" presStyleCnt="2" custScaleY="11890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252E590-7634-4042-9712-889E28D85A1A}" type="pres">
      <dgm:prSet presAssocID="{D99DA7B0-F0AA-4481-9D9A-A19ABBE16DDC}" presName="sp" presStyleCnt="0"/>
      <dgm:spPr/>
    </dgm:pt>
    <dgm:pt modelId="{6F9EF40D-20E7-4CEE-9331-35E425F199BE}" type="pres">
      <dgm:prSet presAssocID="{3D067563-375D-4A73-9496-B7C987E36116}" presName="linNode" presStyleCnt="0"/>
      <dgm:spPr/>
    </dgm:pt>
    <dgm:pt modelId="{E0B9045C-6E91-4A05-8941-275F0DCD6D98}" type="pres">
      <dgm:prSet presAssocID="{3D067563-375D-4A73-9496-B7C987E3611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AC0A3DA-E55A-484D-8790-717C93B43338}" type="pres">
      <dgm:prSet presAssocID="{3D067563-375D-4A73-9496-B7C987E3611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F211D28D-FF1C-41E9-AFFD-F4D9B678F2CD}" srcId="{8AFED30E-15AA-4FB6-A8AC-7CFD9C95EAC3}" destId="{316EEF40-6822-4651-9571-FC67094B73A4}" srcOrd="1" destOrd="0" parTransId="{1EE10D7D-940D-42C9-819B-650A1831A02C}" sibTransId="{9DDF9179-601F-4500-911E-93438EC24876}"/>
    <dgm:cxn modelId="{C9D17165-6A49-49C7-A948-7F6851BCF312}" type="presOf" srcId="{836DB2B8-0FEB-4DC4-94C5-AB4349436C6C}" destId="{03214314-1C0D-42BE-B98B-1FCDA1A5A470}" srcOrd="0" destOrd="0" presId="urn:microsoft.com/office/officeart/2005/8/layout/vList5"/>
    <dgm:cxn modelId="{0844A228-E867-456A-B662-C567F33F9479}" srcId="{3D067563-375D-4A73-9496-B7C987E36116}" destId="{F8FDCD66-8802-4326-8BA8-82B7BE62C791}" srcOrd="0" destOrd="0" parTransId="{865341A3-A64D-4055-BDE0-9C936B86B69E}" sibTransId="{175183A2-E6E5-46A9-8C02-8361F9D451ED}"/>
    <dgm:cxn modelId="{2ED84F6A-3A4A-4A47-8F8E-9F534E6E3380}" srcId="{836DB2B8-0FEB-4DC4-94C5-AB4349436C6C}" destId="{3D067563-375D-4A73-9496-B7C987E36116}" srcOrd="1" destOrd="0" parTransId="{7F61B0D2-E70E-4825-8E6A-50EC173C80AB}" sibTransId="{BF10D443-7171-448A-9779-E0A13EC7A175}"/>
    <dgm:cxn modelId="{E7E1EB0E-78A1-4370-8390-6AA31110D613}" type="presOf" srcId="{F8FDCD66-8802-4326-8BA8-82B7BE62C791}" destId="{EAC0A3DA-E55A-484D-8790-717C93B43338}" srcOrd="0" destOrd="0" presId="urn:microsoft.com/office/officeart/2005/8/layout/vList5"/>
    <dgm:cxn modelId="{99793DC0-63AF-49AA-92E7-E4E8F455E66B}" type="presOf" srcId="{3D067563-375D-4A73-9496-B7C987E36116}" destId="{E0B9045C-6E91-4A05-8941-275F0DCD6D98}" srcOrd="0" destOrd="0" presId="urn:microsoft.com/office/officeart/2005/8/layout/vList5"/>
    <dgm:cxn modelId="{DD5A51AA-BE7B-47B5-BE7B-03F6A10C0D77}" type="presOf" srcId="{316EEF40-6822-4651-9571-FC67094B73A4}" destId="{53D47A39-E374-4731-B70B-C84B21A56177}" srcOrd="0" destOrd="1" presId="urn:microsoft.com/office/officeart/2005/8/layout/vList5"/>
    <dgm:cxn modelId="{CA5EB09B-89C8-4DC1-AD2D-372B3FB8E716}" type="presOf" srcId="{8AFED30E-15AA-4FB6-A8AC-7CFD9C95EAC3}" destId="{8A132D53-6367-43B1-AA78-3A0FC7ECC19D}" srcOrd="0" destOrd="0" presId="urn:microsoft.com/office/officeart/2005/8/layout/vList5"/>
    <dgm:cxn modelId="{17F010BC-DB8A-4D39-8898-34E8559AFCBD}" type="presOf" srcId="{13358EA1-6287-4073-AC90-A1B3AEB1E5EB}" destId="{53D47A39-E374-4731-B70B-C84B21A56177}" srcOrd="0" destOrd="0" presId="urn:microsoft.com/office/officeart/2005/8/layout/vList5"/>
    <dgm:cxn modelId="{A57C3511-2DFE-41E5-86CF-0BE86D598B7E}" srcId="{8AFED30E-15AA-4FB6-A8AC-7CFD9C95EAC3}" destId="{13358EA1-6287-4073-AC90-A1B3AEB1E5EB}" srcOrd="0" destOrd="0" parTransId="{239F4830-F03E-4A9F-8EF6-9C409A1FA1FF}" sibTransId="{928FC03B-3BE0-43F7-BF3A-EB8E0E757A64}"/>
    <dgm:cxn modelId="{FAAA5310-3C2F-4943-A577-7D3E59F4AF4A}" srcId="{836DB2B8-0FEB-4DC4-94C5-AB4349436C6C}" destId="{8AFED30E-15AA-4FB6-A8AC-7CFD9C95EAC3}" srcOrd="0" destOrd="0" parTransId="{FBDFAE09-B639-4014-A3E0-7AD2A61E30E0}" sibTransId="{D99DA7B0-F0AA-4481-9D9A-A19ABBE16DDC}"/>
    <dgm:cxn modelId="{B2C86525-EF17-4E69-AF77-FE4B14D4D593}" type="presParOf" srcId="{03214314-1C0D-42BE-B98B-1FCDA1A5A470}" destId="{6CDF16AE-70C6-4AE1-80B7-FE5183300B5A}" srcOrd="0" destOrd="0" presId="urn:microsoft.com/office/officeart/2005/8/layout/vList5"/>
    <dgm:cxn modelId="{CB33DDAF-C879-488D-BFDE-08A012E2C811}" type="presParOf" srcId="{6CDF16AE-70C6-4AE1-80B7-FE5183300B5A}" destId="{8A132D53-6367-43B1-AA78-3A0FC7ECC19D}" srcOrd="0" destOrd="0" presId="urn:microsoft.com/office/officeart/2005/8/layout/vList5"/>
    <dgm:cxn modelId="{1DDFFBC9-77F6-402F-9916-425F422E4DE1}" type="presParOf" srcId="{6CDF16AE-70C6-4AE1-80B7-FE5183300B5A}" destId="{53D47A39-E374-4731-B70B-C84B21A56177}" srcOrd="1" destOrd="0" presId="urn:microsoft.com/office/officeart/2005/8/layout/vList5"/>
    <dgm:cxn modelId="{F7B670A3-9301-4003-8A09-4602E4810E4E}" type="presParOf" srcId="{03214314-1C0D-42BE-B98B-1FCDA1A5A470}" destId="{4252E590-7634-4042-9712-889E28D85A1A}" srcOrd="1" destOrd="0" presId="urn:microsoft.com/office/officeart/2005/8/layout/vList5"/>
    <dgm:cxn modelId="{C1029CEF-166C-49E8-BAEC-D1607757F706}" type="presParOf" srcId="{03214314-1C0D-42BE-B98B-1FCDA1A5A470}" destId="{6F9EF40D-20E7-4CEE-9331-35E425F199BE}" srcOrd="2" destOrd="0" presId="urn:microsoft.com/office/officeart/2005/8/layout/vList5"/>
    <dgm:cxn modelId="{9991DFAB-1707-43B0-A5B9-384A6EA8DF06}" type="presParOf" srcId="{6F9EF40D-20E7-4CEE-9331-35E425F199BE}" destId="{E0B9045C-6E91-4A05-8941-275F0DCD6D98}" srcOrd="0" destOrd="0" presId="urn:microsoft.com/office/officeart/2005/8/layout/vList5"/>
    <dgm:cxn modelId="{F8A718AD-58E1-4B0E-B33E-CFBA199D015E}" type="presParOf" srcId="{6F9EF40D-20E7-4CEE-9331-35E425F199BE}" destId="{EAC0A3DA-E55A-484D-8790-717C93B4333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B34DA-E162-467D-84E5-286D1412B19C}" type="doc">
      <dgm:prSet loTypeId="urn:microsoft.com/office/officeart/2005/8/layout/vList5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PA"/>
        </a:p>
      </dgm:t>
    </dgm:pt>
    <dgm:pt modelId="{54F535C0-5814-4776-8E5F-28C91132A2AE}">
      <dgm:prSet/>
      <dgm:spPr/>
      <dgm:t>
        <a:bodyPr/>
        <a:lstStyle/>
        <a:p>
          <a:pPr rtl="0"/>
          <a:r>
            <a:rPr lang="es-PA" b="1" dirty="0" smtClean="0"/>
            <a:t>Decreto Ejecutivo 546 de 21 de noviembre de 2005</a:t>
          </a:r>
          <a:endParaRPr lang="es-PA" dirty="0"/>
        </a:p>
      </dgm:t>
    </dgm:pt>
    <dgm:pt modelId="{FD2089D8-BB6B-41CB-872C-CF83EA3E6F08}" type="parTrans" cxnId="{E794AE6B-226C-4BAA-A5BA-F0B9FB4891E8}">
      <dgm:prSet/>
      <dgm:spPr/>
      <dgm:t>
        <a:bodyPr/>
        <a:lstStyle/>
        <a:p>
          <a:endParaRPr lang="es-PA"/>
        </a:p>
      </dgm:t>
    </dgm:pt>
    <dgm:pt modelId="{5708A76D-EAFB-4563-AE14-183A8B2FAE5C}" type="sibTrans" cxnId="{E794AE6B-226C-4BAA-A5BA-F0B9FB4891E8}">
      <dgm:prSet/>
      <dgm:spPr/>
      <dgm:t>
        <a:bodyPr/>
        <a:lstStyle/>
        <a:p>
          <a:endParaRPr lang="es-PA"/>
        </a:p>
      </dgm:t>
    </dgm:pt>
    <dgm:pt modelId="{8EE70707-631E-4E94-A3D2-FA42528D0D5A}">
      <dgm:prSet custT="1"/>
      <dgm:spPr/>
      <dgm:t>
        <a:bodyPr/>
        <a:lstStyle/>
        <a:p>
          <a:pPr algn="just" rtl="0"/>
          <a:r>
            <a:rPr lang="es-PA" sz="1400" b="1" dirty="0" smtClean="0"/>
            <a:t>Gratuidad en la atención preventiva, asistencia médico curativa y social de todo </a:t>
          </a:r>
          <a:r>
            <a:rPr lang="es-PA" sz="1400" b="1" dirty="0" smtClean="0">
              <a:solidFill>
                <a:srgbClr val="FF3300"/>
              </a:solidFill>
            </a:rPr>
            <a:t>niño menor de cinco (5) años</a:t>
          </a:r>
          <a:r>
            <a:rPr lang="es-PA" sz="1400" b="1" dirty="0" smtClean="0"/>
            <a:t>. Establecimientos del MINSA.</a:t>
          </a:r>
          <a:endParaRPr lang="es-PA" sz="1400" b="1" dirty="0"/>
        </a:p>
      </dgm:t>
    </dgm:pt>
    <dgm:pt modelId="{E093E73F-D5C2-4184-8E71-EA585DC3BD1D}" type="parTrans" cxnId="{78A1995A-E1F6-43DF-97DC-5801D5D8DC23}">
      <dgm:prSet/>
      <dgm:spPr/>
      <dgm:t>
        <a:bodyPr/>
        <a:lstStyle/>
        <a:p>
          <a:endParaRPr lang="es-PA"/>
        </a:p>
      </dgm:t>
    </dgm:pt>
    <dgm:pt modelId="{25CA108B-6A2F-4E9A-A618-115A519CA61D}" type="sibTrans" cxnId="{78A1995A-E1F6-43DF-97DC-5801D5D8DC23}">
      <dgm:prSet/>
      <dgm:spPr/>
      <dgm:t>
        <a:bodyPr/>
        <a:lstStyle/>
        <a:p>
          <a:endParaRPr lang="es-PA"/>
        </a:p>
      </dgm:t>
    </dgm:pt>
    <dgm:pt modelId="{9C19C8AC-7F03-4F49-B1FF-D2AB6F7D4EE6}">
      <dgm:prSet custT="1"/>
      <dgm:spPr/>
      <dgm:t>
        <a:bodyPr/>
        <a:lstStyle/>
        <a:p>
          <a:pPr algn="just" rtl="0"/>
          <a:r>
            <a:rPr lang="es-PA" sz="1400" b="1" dirty="0" smtClean="0"/>
            <a:t>Fortalecimiento de todas las acciones de </a:t>
          </a:r>
          <a:r>
            <a:rPr lang="es-PA" sz="1400" b="1" dirty="0" smtClean="0">
              <a:solidFill>
                <a:srgbClr val="FF3300"/>
              </a:solidFill>
            </a:rPr>
            <a:t>promoción y educación en salud de los padres o tutores </a:t>
          </a:r>
          <a:r>
            <a:rPr lang="es-PA" sz="1400" b="1" dirty="0" smtClean="0"/>
            <a:t>menores de cinco (5) años.</a:t>
          </a:r>
          <a:endParaRPr lang="es-PA" sz="1400" b="1" dirty="0"/>
        </a:p>
      </dgm:t>
    </dgm:pt>
    <dgm:pt modelId="{A0E3FA1D-E6E0-4228-9838-78FD789432A8}" type="parTrans" cxnId="{677FF405-01D8-48DF-8DA9-C939534F29CA}">
      <dgm:prSet/>
      <dgm:spPr/>
      <dgm:t>
        <a:bodyPr/>
        <a:lstStyle/>
        <a:p>
          <a:endParaRPr lang="es-PA"/>
        </a:p>
      </dgm:t>
    </dgm:pt>
    <dgm:pt modelId="{B112DFCB-D235-4829-9CD5-2FAC96617D24}" type="sibTrans" cxnId="{677FF405-01D8-48DF-8DA9-C939534F29CA}">
      <dgm:prSet/>
      <dgm:spPr/>
      <dgm:t>
        <a:bodyPr/>
        <a:lstStyle/>
        <a:p>
          <a:endParaRPr lang="es-PA"/>
        </a:p>
      </dgm:t>
    </dgm:pt>
    <dgm:pt modelId="{55762D71-9B49-4262-8C46-0B7F75510D94}">
      <dgm:prSet/>
      <dgm:spPr/>
      <dgm:t>
        <a:bodyPr/>
        <a:lstStyle/>
        <a:p>
          <a:pPr rtl="0"/>
          <a:r>
            <a:rPr lang="es-PA" b="1" dirty="0" smtClean="0"/>
            <a:t>Constitución Política</a:t>
          </a:r>
          <a:endParaRPr lang="es-PA" b="1" dirty="0"/>
        </a:p>
      </dgm:t>
    </dgm:pt>
    <dgm:pt modelId="{687263FB-14F3-4568-8BAC-A26FCA017984}" type="parTrans" cxnId="{A8BB12AE-DCB3-4980-9E31-A2CE1141D7EB}">
      <dgm:prSet/>
      <dgm:spPr/>
      <dgm:t>
        <a:bodyPr/>
        <a:lstStyle/>
        <a:p>
          <a:endParaRPr lang="es-PA"/>
        </a:p>
      </dgm:t>
    </dgm:pt>
    <dgm:pt modelId="{A4372B26-FC90-4989-892C-D6D8CAE17977}" type="sibTrans" cxnId="{A8BB12AE-DCB3-4980-9E31-A2CE1141D7EB}">
      <dgm:prSet/>
      <dgm:spPr/>
      <dgm:t>
        <a:bodyPr/>
        <a:lstStyle/>
        <a:p>
          <a:endParaRPr lang="es-PA"/>
        </a:p>
      </dgm:t>
    </dgm:pt>
    <dgm:pt modelId="{C70B333B-7C85-4181-B304-B850CDB26F01}">
      <dgm:prSet custT="1"/>
      <dgm:spPr/>
      <dgm:t>
        <a:bodyPr/>
        <a:lstStyle/>
        <a:p>
          <a:pPr rtl="0"/>
          <a:r>
            <a:rPr lang="es-PA" sz="1600" b="1" dirty="0" smtClean="0"/>
            <a:t>Artículo 92, título III, Derechos y Deberes Individuales y Sociales, capítulo 5, Salud Pública y Asistencia Social: « es función del Estado velar por la Salud Pública…» 1972: Capítulo - 6</a:t>
          </a:r>
          <a:endParaRPr lang="es-PA" sz="1600" dirty="0"/>
        </a:p>
      </dgm:t>
    </dgm:pt>
    <dgm:pt modelId="{4A9AAF2D-B7F2-48AE-A969-EC528B9EFE58}" type="parTrans" cxnId="{F52F6A03-D048-49A2-96B7-8CCE6509201A}">
      <dgm:prSet/>
      <dgm:spPr/>
      <dgm:t>
        <a:bodyPr/>
        <a:lstStyle/>
        <a:p>
          <a:endParaRPr lang="es-PA"/>
        </a:p>
      </dgm:t>
    </dgm:pt>
    <dgm:pt modelId="{D7EE1943-657A-436D-9DCB-431020382DF8}" type="sibTrans" cxnId="{F52F6A03-D048-49A2-96B7-8CCE6509201A}">
      <dgm:prSet/>
      <dgm:spPr/>
      <dgm:t>
        <a:bodyPr/>
        <a:lstStyle/>
        <a:p>
          <a:endParaRPr lang="es-PA"/>
        </a:p>
      </dgm:t>
    </dgm:pt>
    <dgm:pt modelId="{49013BBF-CF96-4B80-8401-CA44D2DF3FD3}" type="pres">
      <dgm:prSet presAssocID="{42EB34DA-E162-467D-84E5-286D1412B1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3394AF5A-940B-46BE-BCE5-760517DCB886}" type="pres">
      <dgm:prSet presAssocID="{55762D71-9B49-4262-8C46-0B7F75510D94}" presName="linNode" presStyleCnt="0"/>
      <dgm:spPr/>
    </dgm:pt>
    <dgm:pt modelId="{3126F4B7-CEBD-45FD-9F66-8FBEE19E2C52}" type="pres">
      <dgm:prSet presAssocID="{55762D71-9B49-4262-8C46-0B7F75510D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F59A4F9-6E77-44A1-96D6-DF144ABD28EA}" type="pres">
      <dgm:prSet presAssocID="{55762D71-9B49-4262-8C46-0B7F75510D9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0B33D14-FA3E-4BCD-AFDE-23F146BD80A3}" type="pres">
      <dgm:prSet presAssocID="{A4372B26-FC90-4989-892C-D6D8CAE17977}" presName="sp" presStyleCnt="0"/>
      <dgm:spPr/>
    </dgm:pt>
    <dgm:pt modelId="{193B6BEA-B63C-42CA-84A6-E356E4687D13}" type="pres">
      <dgm:prSet presAssocID="{54F535C0-5814-4776-8E5F-28C91132A2AE}" presName="linNode" presStyleCnt="0"/>
      <dgm:spPr/>
    </dgm:pt>
    <dgm:pt modelId="{E4E2E24D-E3A1-4196-805E-4A5710ED89AC}" type="pres">
      <dgm:prSet presAssocID="{54F535C0-5814-4776-8E5F-28C91132A2A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6C00A03-A7DC-4C5F-9FB0-02679FC144E7}" type="pres">
      <dgm:prSet presAssocID="{54F535C0-5814-4776-8E5F-28C91132A2AE}" presName="descendantText" presStyleLbl="alignAccFollowNode1" presStyleIdx="1" presStyleCnt="2" custScaleY="120238" custLinFactNeighborX="-1104" custLinFactNeighborY="119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C6E66CF1-C35E-4813-8A8B-AE0ED0809583}" type="presOf" srcId="{8EE70707-631E-4E94-A3D2-FA42528D0D5A}" destId="{F6C00A03-A7DC-4C5F-9FB0-02679FC144E7}" srcOrd="0" destOrd="0" presId="urn:microsoft.com/office/officeart/2005/8/layout/vList5"/>
    <dgm:cxn modelId="{E794AE6B-226C-4BAA-A5BA-F0B9FB4891E8}" srcId="{42EB34DA-E162-467D-84E5-286D1412B19C}" destId="{54F535C0-5814-4776-8E5F-28C91132A2AE}" srcOrd="1" destOrd="0" parTransId="{FD2089D8-BB6B-41CB-872C-CF83EA3E6F08}" sibTransId="{5708A76D-EAFB-4563-AE14-183A8B2FAE5C}"/>
    <dgm:cxn modelId="{A8BB12AE-DCB3-4980-9E31-A2CE1141D7EB}" srcId="{42EB34DA-E162-467D-84E5-286D1412B19C}" destId="{55762D71-9B49-4262-8C46-0B7F75510D94}" srcOrd="0" destOrd="0" parTransId="{687263FB-14F3-4568-8BAC-A26FCA017984}" sibTransId="{A4372B26-FC90-4989-892C-D6D8CAE17977}"/>
    <dgm:cxn modelId="{677FF405-01D8-48DF-8DA9-C939534F29CA}" srcId="{54F535C0-5814-4776-8E5F-28C91132A2AE}" destId="{9C19C8AC-7F03-4F49-B1FF-D2AB6F7D4EE6}" srcOrd="1" destOrd="0" parTransId="{A0E3FA1D-E6E0-4228-9838-78FD789432A8}" sibTransId="{B112DFCB-D235-4829-9CD5-2FAC96617D24}"/>
    <dgm:cxn modelId="{45769189-62A1-43AE-B9E7-D2B284BEEA3E}" type="presOf" srcId="{9C19C8AC-7F03-4F49-B1FF-D2AB6F7D4EE6}" destId="{F6C00A03-A7DC-4C5F-9FB0-02679FC144E7}" srcOrd="0" destOrd="1" presId="urn:microsoft.com/office/officeart/2005/8/layout/vList5"/>
    <dgm:cxn modelId="{83ED8735-8D2E-4A45-982F-8DC0E359F542}" type="presOf" srcId="{42EB34DA-E162-467D-84E5-286D1412B19C}" destId="{49013BBF-CF96-4B80-8401-CA44D2DF3FD3}" srcOrd="0" destOrd="0" presId="urn:microsoft.com/office/officeart/2005/8/layout/vList5"/>
    <dgm:cxn modelId="{78A1995A-E1F6-43DF-97DC-5801D5D8DC23}" srcId="{54F535C0-5814-4776-8E5F-28C91132A2AE}" destId="{8EE70707-631E-4E94-A3D2-FA42528D0D5A}" srcOrd="0" destOrd="0" parTransId="{E093E73F-D5C2-4184-8E71-EA585DC3BD1D}" sibTransId="{25CA108B-6A2F-4E9A-A618-115A519CA61D}"/>
    <dgm:cxn modelId="{00C2E084-EA25-44BB-AE12-6B88370EA07B}" type="presOf" srcId="{54F535C0-5814-4776-8E5F-28C91132A2AE}" destId="{E4E2E24D-E3A1-4196-805E-4A5710ED89AC}" srcOrd="0" destOrd="0" presId="urn:microsoft.com/office/officeart/2005/8/layout/vList5"/>
    <dgm:cxn modelId="{E56785D6-366F-4255-A0A0-A06627141BD5}" type="presOf" srcId="{55762D71-9B49-4262-8C46-0B7F75510D94}" destId="{3126F4B7-CEBD-45FD-9F66-8FBEE19E2C52}" srcOrd="0" destOrd="0" presId="urn:microsoft.com/office/officeart/2005/8/layout/vList5"/>
    <dgm:cxn modelId="{CFB8522C-D2BD-4E24-B3A1-86525AC3AD3C}" type="presOf" srcId="{C70B333B-7C85-4181-B304-B850CDB26F01}" destId="{0F59A4F9-6E77-44A1-96D6-DF144ABD28EA}" srcOrd="0" destOrd="0" presId="urn:microsoft.com/office/officeart/2005/8/layout/vList5"/>
    <dgm:cxn modelId="{F52F6A03-D048-49A2-96B7-8CCE6509201A}" srcId="{55762D71-9B49-4262-8C46-0B7F75510D94}" destId="{C70B333B-7C85-4181-B304-B850CDB26F01}" srcOrd="0" destOrd="0" parTransId="{4A9AAF2D-B7F2-48AE-A969-EC528B9EFE58}" sibTransId="{D7EE1943-657A-436D-9DCB-431020382DF8}"/>
    <dgm:cxn modelId="{B3065D81-B5BC-4CAB-8F2F-5F2F4EB6535B}" type="presParOf" srcId="{49013BBF-CF96-4B80-8401-CA44D2DF3FD3}" destId="{3394AF5A-940B-46BE-BCE5-760517DCB886}" srcOrd="0" destOrd="0" presId="urn:microsoft.com/office/officeart/2005/8/layout/vList5"/>
    <dgm:cxn modelId="{174C4454-D5E4-4684-9830-BE77195855FB}" type="presParOf" srcId="{3394AF5A-940B-46BE-BCE5-760517DCB886}" destId="{3126F4B7-CEBD-45FD-9F66-8FBEE19E2C52}" srcOrd="0" destOrd="0" presId="urn:microsoft.com/office/officeart/2005/8/layout/vList5"/>
    <dgm:cxn modelId="{FECB2A5E-2D76-4B5F-BADB-E49E0425FFCA}" type="presParOf" srcId="{3394AF5A-940B-46BE-BCE5-760517DCB886}" destId="{0F59A4F9-6E77-44A1-96D6-DF144ABD28EA}" srcOrd="1" destOrd="0" presId="urn:microsoft.com/office/officeart/2005/8/layout/vList5"/>
    <dgm:cxn modelId="{2BEAC921-9116-4252-A189-86D2E709EC3C}" type="presParOf" srcId="{49013BBF-CF96-4B80-8401-CA44D2DF3FD3}" destId="{30B33D14-FA3E-4BCD-AFDE-23F146BD80A3}" srcOrd="1" destOrd="0" presId="urn:microsoft.com/office/officeart/2005/8/layout/vList5"/>
    <dgm:cxn modelId="{53BD92C4-707B-423D-932D-F2612CCC4A0F}" type="presParOf" srcId="{49013BBF-CF96-4B80-8401-CA44D2DF3FD3}" destId="{193B6BEA-B63C-42CA-84A6-E356E4687D13}" srcOrd="2" destOrd="0" presId="urn:microsoft.com/office/officeart/2005/8/layout/vList5"/>
    <dgm:cxn modelId="{FA6D1E34-4154-410B-A5E2-90642EAA9F59}" type="presParOf" srcId="{193B6BEA-B63C-42CA-84A6-E356E4687D13}" destId="{E4E2E24D-E3A1-4196-805E-4A5710ED89AC}" srcOrd="0" destOrd="0" presId="urn:microsoft.com/office/officeart/2005/8/layout/vList5"/>
    <dgm:cxn modelId="{90BE7A58-ADC5-42CE-9CE8-3E24BA15E4ED}" type="presParOf" srcId="{193B6BEA-B63C-42CA-84A6-E356E4687D13}" destId="{F6C00A03-A7DC-4C5F-9FB0-02679FC144E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9F64F2-FE1B-4F9E-99E9-E0E2C93BDBC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A"/>
        </a:p>
      </dgm:t>
    </dgm:pt>
    <dgm:pt modelId="{EFE9270A-6279-48D1-A954-BA566081EFBE}">
      <dgm:prSet custT="1"/>
      <dgm:spPr/>
      <dgm:t>
        <a:bodyPr/>
        <a:lstStyle/>
        <a:p>
          <a:pPr rtl="0"/>
          <a:r>
            <a:rPr lang="es-PA" sz="1400" b="1" smtClean="0"/>
            <a:t>3        EJES ESTRATÉGICOS</a:t>
          </a:r>
          <a:endParaRPr lang="es-PA" sz="1400"/>
        </a:p>
      </dgm:t>
    </dgm:pt>
    <dgm:pt modelId="{86A53475-2CE4-42A2-B47A-19BAB2501C7D}" type="parTrans" cxnId="{7D97DE56-084E-4DA6-9927-4A79C282952B}">
      <dgm:prSet/>
      <dgm:spPr/>
      <dgm:t>
        <a:bodyPr/>
        <a:lstStyle/>
        <a:p>
          <a:endParaRPr lang="es-PA" sz="1400"/>
        </a:p>
      </dgm:t>
    </dgm:pt>
    <dgm:pt modelId="{CB4A91E9-F668-4267-8EF4-33D6E88EAE81}" type="sibTrans" cxnId="{7D97DE56-084E-4DA6-9927-4A79C282952B}">
      <dgm:prSet/>
      <dgm:spPr/>
      <dgm:t>
        <a:bodyPr/>
        <a:lstStyle/>
        <a:p>
          <a:endParaRPr lang="es-PA" sz="1400"/>
        </a:p>
      </dgm:t>
    </dgm:pt>
    <dgm:pt modelId="{B432BB29-CC17-4358-96C6-7AC1DDBBD0AD}">
      <dgm:prSet custT="1"/>
      <dgm:spPr/>
      <dgm:t>
        <a:bodyPr/>
        <a:lstStyle/>
        <a:p>
          <a:pPr rtl="0"/>
          <a:r>
            <a:rPr lang="es-PA" sz="1400" b="1" smtClean="0"/>
            <a:t>9        POLÍTICAS</a:t>
          </a:r>
          <a:endParaRPr lang="es-PA" sz="1400"/>
        </a:p>
      </dgm:t>
    </dgm:pt>
    <dgm:pt modelId="{375FCFC5-515C-4A59-875F-EB0AFDBCC37A}" type="parTrans" cxnId="{EBC3D526-3135-4342-AAA5-C8CA5C29C6C8}">
      <dgm:prSet/>
      <dgm:spPr/>
      <dgm:t>
        <a:bodyPr/>
        <a:lstStyle/>
        <a:p>
          <a:endParaRPr lang="es-PA" sz="1400"/>
        </a:p>
      </dgm:t>
    </dgm:pt>
    <dgm:pt modelId="{7AA1A18A-AC10-4FFE-AE3F-AD0B014057CB}" type="sibTrans" cxnId="{EBC3D526-3135-4342-AAA5-C8CA5C29C6C8}">
      <dgm:prSet/>
      <dgm:spPr/>
      <dgm:t>
        <a:bodyPr/>
        <a:lstStyle/>
        <a:p>
          <a:endParaRPr lang="es-PA" sz="1400"/>
        </a:p>
      </dgm:t>
    </dgm:pt>
    <dgm:pt modelId="{40E62441-80BC-4945-9939-C37550D83060}">
      <dgm:prSet custT="1"/>
      <dgm:spPr/>
      <dgm:t>
        <a:bodyPr/>
        <a:lstStyle/>
        <a:p>
          <a:pPr rtl="0"/>
          <a:r>
            <a:rPr lang="es-PA" sz="1400" b="1" dirty="0" smtClean="0"/>
            <a:t>39       </a:t>
          </a:r>
          <a:r>
            <a:rPr lang="es-PA" sz="1400" b="1" smtClean="0"/>
            <a:t>OBJETIVOS  ESTRATEGICOS      </a:t>
          </a:r>
          <a:endParaRPr lang="es-PA" sz="1400" dirty="0"/>
        </a:p>
      </dgm:t>
    </dgm:pt>
    <dgm:pt modelId="{4DF038F2-40CE-4D4F-B3BC-0AB744D31434}" type="parTrans" cxnId="{68848470-1123-4984-9C9D-2BEDECD5DB9A}">
      <dgm:prSet/>
      <dgm:spPr/>
      <dgm:t>
        <a:bodyPr/>
        <a:lstStyle/>
        <a:p>
          <a:endParaRPr lang="es-PA" sz="1400"/>
        </a:p>
      </dgm:t>
    </dgm:pt>
    <dgm:pt modelId="{E8EAD17B-A6DD-4870-9615-F3E3DD5D6133}" type="sibTrans" cxnId="{68848470-1123-4984-9C9D-2BEDECD5DB9A}">
      <dgm:prSet/>
      <dgm:spPr/>
      <dgm:t>
        <a:bodyPr/>
        <a:lstStyle/>
        <a:p>
          <a:endParaRPr lang="es-PA" sz="1400"/>
        </a:p>
      </dgm:t>
    </dgm:pt>
    <dgm:pt modelId="{40DF901D-5541-4A4D-8CF3-4CBA421AEB38}">
      <dgm:prSet custT="1"/>
      <dgm:spPr/>
      <dgm:t>
        <a:bodyPr/>
        <a:lstStyle/>
        <a:p>
          <a:pPr rtl="0"/>
          <a:r>
            <a:rPr lang="es-PA" sz="1400" b="1" dirty="0" smtClean="0"/>
            <a:t>LÍNEAS DE ACCION  </a:t>
          </a:r>
          <a:endParaRPr lang="es-PA" sz="1400" dirty="0"/>
        </a:p>
      </dgm:t>
    </dgm:pt>
    <dgm:pt modelId="{AED96497-3D9D-4E1E-A81E-9B455951D975}" type="parTrans" cxnId="{20074406-4D7B-45DD-967E-5238F188384F}">
      <dgm:prSet/>
      <dgm:spPr/>
      <dgm:t>
        <a:bodyPr/>
        <a:lstStyle/>
        <a:p>
          <a:endParaRPr lang="es-PA" sz="1400"/>
        </a:p>
      </dgm:t>
    </dgm:pt>
    <dgm:pt modelId="{92693916-7E64-4387-B879-6E18B0CD0130}" type="sibTrans" cxnId="{20074406-4D7B-45DD-967E-5238F188384F}">
      <dgm:prSet/>
      <dgm:spPr/>
      <dgm:t>
        <a:bodyPr/>
        <a:lstStyle/>
        <a:p>
          <a:endParaRPr lang="es-PA" sz="1400"/>
        </a:p>
      </dgm:t>
    </dgm:pt>
    <dgm:pt modelId="{28BF93CC-6C7E-41AB-80FD-1A4CEF8BA01F}" type="pres">
      <dgm:prSet presAssocID="{FC9F64F2-FE1B-4F9E-99E9-E0E2C93BDB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5B0C683E-FF10-4943-9107-36FF35ED9188}" type="pres">
      <dgm:prSet presAssocID="{EFE9270A-6279-48D1-A954-BA566081EFB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F878DEE-C27D-4BCF-A182-2A72EFD86933}" type="pres">
      <dgm:prSet presAssocID="{CB4A91E9-F668-4267-8EF4-33D6E88EAE81}" presName="spacer" presStyleCnt="0"/>
      <dgm:spPr/>
    </dgm:pt>
    <dgm:pt modelId="{481346E6-5150-472C-ADB4-DEF13F53423D}" type="pres">
      <dgm:prSet presAssocID="{B432BB29-CC17-4358-96C6-7AC1DDBBD0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02B9FF6-7682-4B8C-B377-ABED61B57640}" type="pres">
      <dgm:prSet presAssocID="{7AA1A18A-AC10-4FFE-AE3F-AD0B014057CB}" presName="spacer" presStyleCnt="0"/>
      <dgm:spPr/>
    </dgm:pt>
    <dgm:pt modelId="{DFBBD8C5-229F-41AB-9B3B-A533A39D6E22}" type="pres">
      <dgm:prSet presAssocID="{40E62441-80BC-4945-9939-C37550D830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53A8E40-D2CB-4150-8D26-1A7FEC9737ED}" type="pres">
      <dgm:prSet presAssocID="{E8EAD17B-A6DD-4870-9615-F3E3DD5D6133}" presName="spacer" presStyleCnt="0"/>
      <dgm:spPr/>
    </dgm:pt>
    <dgm:pt modelId="{AB4B2296-DAE5-4994-8F0E-7807B0C61552}" type="pres">
      <dgm:prSet presAssocID="{40DF901D-5541-4A4D-8CF3-4CBA421AEB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ED90A345-AA3E-4028-862B-F23A68530D66}" type="presOf" srcId="{FC9F64F2-FE1B-4F9E-99E9-E0E2C93BDBC7}" destId="{28BF93CC-6C7E-41AB-80FD-1A4CEF8BA01F}" srcOrd="0" destOrd="0" presId="urn:microsoft.com/office/officeart/2005/8/layout/vList2"/>
    <dgm:cxn modelId="{563180A2-1FF3-4C70-98FD-E10C909BC884}" type="presOf" srcId="{40DF901D-5541-4A4D-8CF3-4CBA421AEB38}" destId="{AB4B2296-DAE5-4994-8F0E-7807B0C61552}" srcOrd="0" destOrd="0" presId="urn:microsoft.com/office/officeart/2005/8/layout/vList2"/>
    <dgm:cxn modelId="{68848470-1123-4984-9C9D-2BEDECD5DB9A}" srcId="{FC9F64F2-FE1B-4F9E-99E9-E0E2C93BDBC7}" destId="{40E62441-80BC-4945-9939-C37550D83060}" srcOrd="2" destOrd="0" parTransId="{4DF038F2-40CE-4D4F-B3BC-0AB744D31434}" sibTransId="{E8EAD17B-A6DD-4870-9615-F3E3DD5D6133}"/>
    <dgm:cxn modelId="{EBC3D526-3135-4342-AAA5-C8CA5C29C6C8}" srcId="{FC9F64F2-FE1B-4F9E-99E9-E0E2C93BDBC7}" destId="{B432BB29-CC17-4358-96C6-7AC1DDBBD0AD}" srcOrd="1" destOrd="0" parTransId="{375FCFC5-515C-4A59-875F-EB0AFDBCC37A}" sibTransId="{7AA1A18A-AC10-4FFE-AE3F-AD0B014057CB}"/>
    <dgm:cxn modelId="{7D97DE56-084E-4DA6-9927-4A79C282952B}" srcId="{FC9F64F2-FE1B-4F9E-99E9-E0E2C93BDBC7}" destId="{EFE9270A-6279-48D1-A954-BA566081EFBE}" srcOrd="0" destOrd="0" parTransId="{86A53475-2CE4-42A2-B47A-19BAB2501C7D}" sibTransId="{CB4A91E9-F668-4267-8EF4-33D6E88EAE81}"/>
    <dgm:cxn modelId="{7B0D67D4-F39F-4A47-8801-AB9E1C2F571D}" type="presOf" srcId="{40E62441-80BC-4945-9939-C37550D83060}" destId="{DFBBD8C5-229F-41AB-9B3B-A533A39D6E22}" srcOrd="0" destOrd="0" presId="urn:microsoft.com/office/officeart/2005/8/layout/vList2"/>
    <dgm:cxn modelId="{97533491-60EB-47E9-B9CE-7415DABE9A3D}" type="presOf" srcId="{EFE9270A-6279-48D1-A954-BA566081EFBE}" destId="{5B0C683E-FF10-4943-9107-36FF35ED9188}" srcOrd="0" destOrd="0" presId="urn:microsoft.com/office/officeart/2005/8/layout/vList2"/>
    <dgm:cxn modelId="{20074406-4D7B-45DD-967E-5238F188384F}" srcId="{FC9F64F2-FE1B-4F9E-99E9-E0E2C93BDBC7}" destId="{40DF901D-5541-4A4D-8CF3-4CBA421AEB38}" srcOrd="3" destOrd="0" parTransId="{AED96497-3D9D-4E1E-A81E-9B455951D975}" sibTransId="{92693916-7E64-4387-B879-6E18B0CD0130}"/>
    <dgm:cxn modelId="{1C114FB0-EBCF-4537-BEAC-3088F5C22DBC}" type="presOf" srcId="{B432BB29-CC17-4358-96C6-7AC1DDBBD0AD}" destId="{481346E6-5150-472C-ADB4-DEF13F53423D}" srcOrd="0" destOrd="0" presId="urn:microsoft.com/office/officeart/2005/8/layout/vList2"/>
    <dgm:cxn modelId="{C2943CBB-AA60-4172-897B-4A07C888F64E}" type="presParOf" srcId="{28BF93CC-6C7E-41AB-80FD-1A4CEF8BA01F}" destId="{5B0C683E-FF10-4943-9107-36FF35ED9188}" srcOrd="0" destOrd="0" presId="urn:microsoft.com/office/officeart/2005/8/layout/vList2"/>
    <dgm:cxn modelId="{EEA5B9B4-DB22-41B9-9136-B49A8ECDA4BA}" type="presParOf" srcId="{28BF93CC-6C7E-41AB-80FD-1A4CEF8BA01F}" destId="{9F878DEE-C27D-4BCF-A182-2A72EFD86933}" srcOrd="1" destOrd="0" presId="urn:microsoft.com/office/officeart/2005/8/layout/vList2"/>
    <dgm:cxn modelId="{9B63ED81-A24D-42F7-85F6-510FDCAAD76F}" type="presParOf" srcId="{28BF93CC-6C7E-41AB-80FD-1A4CEF8BA01F}" destId="{481346E6-5150-472C-ADB4-DEF13F53423D}" srcOrd="2" destOrd="0" presId="urn:microsoft.com/office/officeart/2005/8/layout/vList2"/>
    <dgm:cxn modelId="{8C4B302D-25ED-46AE-A2D9-F5E3F38C3763}" type="presParOf" srcId="{28BF93CC-6C7E-41AB-80FD-1A4CEF8BA01F}" destId="{B02B9FF6-7682-4B8C-B377-ABED61B57640}" srcOrd="3" destOrd="0" presId="urn:microsoft.com/office/officeart/2005/8/layout/vList2"/>
    <dgm:cxn modelId="{1098F46C-D6DA-4941-82B2-0D7CFEDDEC3C}" type="presParOf" srcId="{28BF93CC-6C7E-41AB-80FD-1A4CEF8BA01F}" destId="{DFBBD8C5-229F-41AB-9B3B-A533A39D6E22}" srcOrd="4" destOrd="0" presId="urn:microsoft.com/office/officeart/2005/8/layout/vList2"/>
    <dgm:cxn modelId="{40DDB52C-529D-463D-BE23-783BF7E6C0F0}" type="presParOf" srcId="{28BF93CC-6C7E-41AB-80FD-1A4CEF8BA01F}" destId="{453A8E40-D2CB-4150-8D26-1A7FEC9737ED}" srcOrd="5" destOrd="0" presId="urn:microsoft.com/office/officeart/2005/8/layout/vList2"/>
    <dgm:cxn modelId="{DFF8F74C-FAC6-4F91-91B5-3415CEB2DFA1}" type="presParOf" srcId="{28BF93CC-6C7E-41AB-80FD-1A4CEF8BA01F}" destId="{AB4B2296-DAE5-4994-8F0E-7807B0C61552}" srcOrd="6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0A5048-6D70-430A-999F-BD0E290879E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A"/>
        </a:p>
      </dgm:t>
    </dgm:pt>
    <dgm:pt modelId="{DA74034C-9EDB-4556-9F60-DEFE954D4F7B}">
      <dgm:prSet custT="1"/>
      <dgm:spPr>
        <a:solidFill>
          <a:srgbClr val="FFFF00"/>
        </a:solidFill>
      </dgm:spPr>
      <dgm:t>
        <a:bodyPr/>
        <a:lstStyle/>
        <a:p>
          <a:pPr algn="just" rtl="0"/>
          <a:r>
            <a:rPr lang="es-PA" sz="1600" b="1" dirty="0" smtClean="0"/>
            <a:t>Visión: instalar un gobierno honesto y decente que ponga las riquezas naturales del país al servicio de todos los panameños con equidad y transparencia, respaldando al sector privado y a la inversión extranjera, siempre en búsqueda de la mejora de la calidad de vida de todos los panameños.</a:t>
          </a:r>
          <a:endParaRPr lang="es-PA" sz="1600" b="1" dirty="0"/>
        </a:p>
      </dgm:t>
    </dgm:pt>
    <dgm:pt modelId="{01AC135E-7C1C-4D6B-9A80-01FF129B8D64}" type="parTrans" cxnId="{7879CBD9-2558-49F3-A4AD-D14A27170226}">
      <dgm:prSet/>
      <dgm:spPr/>
      <dgm:t>
        <a:bodyPr/>
        <a:lstStyle/>
        <a:p>
          <a:endParaRPr lang="es-PA" sz="1400" b="1"/>
        </a:p>
      </dgm:t>
    </dgm:pt>
    <dgm:pt modelId="{28D99A5A-C4E5-4369-B3B6-DE3F8DD76FF0}" type="sibTrans" cxnId="{7879CBD9-2558-49F3-A4AD-D14A27170226}">
      <dgm:prSet/>
      <dgm:spPr/>
      <dgm:t>
        <a:bodyPr/>
        <a:lstStyle/>
        <a:p>
          <a:endParaRPr lang="es-PA" sz="1400" b="1"/>
        </a:p>
      </dgm:t>
    </dgm:pt>
    <dgm:pt modelId="{726D27B5-2A5E-4A4E-9658-33A2E79BB9B0}" type="pres">
      <dgm:prSet presAssocID="{4F0A5048-6D70-430A-999F-BD0E290879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4B1C0941-21E5-41A8-9DF8-64C42715E2DE}" type="pres">
      <dgm:prSet presAssocID="{DA74034C-9EDB-4556-9F60-DEFE954D4F7B}" presName="parentText" presStyleLbl="node1" presStyleIdx="0" presStyleCnt="1" custScaleY="130192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050BE911-B968-437D-9015-ECC24DA463F7}" type="presOf" srcId="{DA74034C-9EDB-4556-9F60-DEFE954D4F7B}" destId="{4B1C0941-21E5-41A8-9DF8-64C42715E2DE}" srcOrd="0" destOrd="0" presId="urn:microsoft.com/office/officeart/2005/8/layout/vList2"/>
    <dgm:cxn modelId="{03F17158-6421-44C2-8237-E48940B9BC7F}" type="presOf" srcId="{4F0A5048-6D70-430A-999F-BD0E290879EC}" destId="{726D27B5-2A5E-4A4E-9658-33A2E79BB9B0}" srcOrd="0" destOrd="0" presId="urn:microsoft.com/office/officeart/2005/8/layout/vList2"/>
    <dgm:cxn modelId="{7879CBD9-2558-49F3-A4AD-D14A27170226}" srcId="{4F0A5048-6D70-430A-999F-BD0E290879EC}" destId="{DA74034C-9EDB-4556-9F60-DEFE954D4F7B}" srcOrd="0" destOrd="0" parTransId="{01AC135E-7C1C-4D6B-9A80-01FF129B8D64}" sibTransId="{28D99A5A-C4E5-4369-B3B6-DE3F8DD76FF0}"/>
    <dgm:cxn modelId="{72B67C6F-A042-4FC1-87BE-220162068DE7}" type="presParOf" srcId="{726D27B5-2A5E-4A4E-9658-33A2E79BB9B0}" destId="{4B1C0941-21E5-41A8-9DF8-64C42715E2DE}" srcOrd="0" destOrd="0" presId="urn:microsoft.com/office/officeart/2005/8/layout/vList2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2F5829-B8A5-452F-8EE2-E465ED8E19F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A"/>
        </a:p>
      </dgm:t>
    </dgm:pt>
    <dgm:pt modelId="{FA7F74B0-5B55-4DCF-8586-D085F801BEE0}">
      <dgm:prSet/>
      <dgm:spPr/>
      <dgm:t>
        <a:bodyPr/>
        <a:lstStyle/>
        <a:p>
          <a:pPr algn="ctr" rtl="0"/>
          <a:r>
            <a:rPr lang="es-PA" b="1" smtClean="0"/>
            <a:t>EJE 1: DESARROLLO HUMANO Y BIENESTAR “VIDA BUENA PARA TODOS”</a:t>
          </a:r>
          <a:endParaRPr lang="es-PA" b="1"/>
        </a:p>
      </dgm:t>
    </dgm:pt>
    <dgm:pt modelId="{67416FFA-7EEA-4A3B-9002-573AC7813844}" type="parTrans" cxnId="{C53698DB-9654-43AC-A3CC-1C36A29F0E1E}">
      <dgm:prSet/>
      <dgm:spPr/>
      <dgm:t>
        <a:bodyPr/>
        <a:lstStyle/>
        <a:p>
          <a:endParaRPr lang="es-PA"/>
        </a:p>
      </dgm:t>
    </dgm:pt>
    <dgm:pt modelId="{295840AA-E80D-4044-B4CF-F0F0D04BE985}" type="sibTrans" cxnId="{C53698DB-9654-43AC-A3CC-1C36A29F0E1E}">
      <dgm:prSet/>
      <dgm:spPr/>
      <dgm:t>
        <a:bodyPr/>
        <a:lstStyle/>
        <a:p>
          <a:endParaRPr lang="es-PA"/>
        </a:p>
      </dgm:t>
    </dgm:pt>
    <dgm:pt modelId="{F5A10599-2755-4649-8FED-415ADF54FF8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s-PA" dirty="0" smtClean="0"/>
            <a:t>Atención a los grupos vulnerables y fortalecimiento del Sistema de Protección Social.</a:t>
          </a:r>
          <a:endParaRPr lang="es-PA" dirty="0"/>
        </a:p>
      </dgm:t>
    </dgm:pt>
    <dgm:pt modelId="{AB0E9FAD-113E-4E39-9F42-EA51B59F9B54}" type="parTrans" cxnId="{FB81E70A-52B6-493A-A1CF-863422A3EF01}">
      <dgm:prSet/>
      <dgm:spPr/>
      <dgm:t>
        <a:bodyPr/>
        <a:lstStyle/>
        <a:p>
          <a:endParaRPr lang="es-PA"/>
        </a:p>
      </dgm:t>
    </dgm:pt>
    <dgm:pt modelId="{4CC59D4E-7859-4EB1-9027-64F6B35DB163}" type="sibTrans" cxnId="{FB81E70A-52B6-493A-A1CF-863422A3EF01}">
      <dgm:prSet/>
      <dgm:spPr/>
      <dgm:t>
        <a:bodyPr/>
        <a:lstStyle/>
        <a:p>
          <a:endParaRPr lang="es-PA"/>
        </a:p>
      </dgm:t>
    </dgm:pt>
    <dgm:pt modelId="{BFFFA074-E338-4DB9-A2D5-0E1DD96C860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s-PA" dirty="0" smtClean="0"/>
            <a:t>Acceso a servicios básicos Salud</a:t>
          </a:r>
          <a:endParaRPr lang="es-PA" dirty="0"/>
        </a:p>
      </dgm:t>
    </dgm:pt>
    <dgm:pt modelId="{1F7E63CB-296D-4EFD-83D2-DE725356DCBA}" type="parTrans" cxnId="{112968DD-3DA3-4B4C-BBF1-57D9471290DD}">
      <dgm:prSet/>
      <dgm:spPr/>
      <dgm:t>
        <a:bodyPr/>
        <a:lstStyle/>
        <a:p>
          <a:endParaRPr lang="es-PA"/>
        </a:p>
      </dgm:t>
    </dgm:pt>
    <dgm:pt modelId="{165856A9-D8A6-4858-B3A1-20D1A7AC80E8}" type="sibTrans" cxnId="{112968DD-3DA3-4B4C-BBF1-57D9471290DD}">
      <dgm:prSet/>
      <dgm:spPr/>
      <dgm:t>
        <a:bodyPr/>
        <a:lstStyle/>
        <a:p>
          <a:endParaRPr lang="es-PA"/>
        </a:p>
      </dgm:t>
    </dgm:pt>
    <dgm:pt modelId="{496B6F37-0549-4500-A8BB-E5031AD5BF1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s-PA" dirty="0" smtClean="0"/>
            <a:t>Vivienda digna y adecuada</a:t>
          </a:r>
          <a:endParaRPr lang="es-PA" dirty="0"/>
        </a:p>
      </dgm:t>
    </dgm:pt>
    <dgm:pt modelId="{A35DA1A4-2196-49E4-A257-155E44EEEE55}" type="parTrans" cxnId="{126A9E40-40C0-4172-AF50-30015A7A0102}">
      <dgm:prSet/>
      <dgm:spPr/>
      <dgm:t>
        <a:bodyPr/>
        <a:lstStyle/>
        <a:p>
          <a:endParaRPr lang="es-PA"/>
        </a:p>
      </dgm:t>
    </dgm:pt>
    <dgm:pt modelId="{564B4208-D169-42C5-B33E-8F8CB14BC0C5}" type="sibTrans" cxnId="{126A9E40-40C0-4172-AF50-30015A7A0102}">
      <dgm:prSet/>
      <dgm:spPr/>
      <dgm:t>
        <a:bodyPr/>
        <a:lstStyle/>
        <a:p>
          <a:endParaRPr lang="es-PA"/>
        </a:p>
      </dgm:t>
    </dgm:pt>
    <dgm:pt modelId="{6F140797-24C7-45F7-9735-233E2F50986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s-PA" dirty="0" smtClean="0"/>
            <a:t>Derecho a una Educación de calidad</a:t>
          </a:r>
          <a:endParaRPr lang="es-PA" dirty="0"/>
        </a:p>
      </dgm:t>
    </dgm:pt>
    <dgm:pt modelId="{5D0B8E94-0EDB-468A-B244-CD7C7197D2A0}" type="parTrans" cxnId="{05D2E197-F632-4EDE-BCF2-653538691E3D}">
      <dgm:prSet/>
      <dgm:spPr/>
      <dgm:t>
        <a:bodyPr/>
        <a:lstStyle/>
        <a:p>
          <a:endParaRPr lang="es-PA"/>
        </a:p>
      </dgm:t>
    </dgm:pt>
    <dgm:pt modelId="{F096D204-8453-40A4-B142-E900D4F947B4}" type="sibTrans" cxnId="{05D2E197-F632-4EDE-BCF2-653538691E3D}">
      <dgm:prSet/>
      <dgm:spPr/>
      <dgm:t>
        <a:bodyPr/>
        <a:lstStyle/>
        <a:p>
          <a:endParaRPr lang="es-PA"/>
        </a:p>
      </dgm:t>
    </dgm:pt>
    <dgm:pt modelId="{AF9A93B3-8FF0-402D-8F78-AA9684DBAAD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s-PA" smtClean="0"/>
            <a:t>Derecho a participar de la Cultura</a:t>
          </a:r>
          <a:endParaRPr lang="es-PA"/>
        </a:p>
      </dgm:t>
    </dgm:pt>
    <dgm:pt modelId="{B0107E1D-7248-4BB0-95FF-2A9F62AA0FB8}" type="parTrans" cxnId="{F2BDBFAE-22D3-4E37-BAD0-34E4DAB1A39D}">
      <dgm:prSet/>
      <dgm:spPr/>
      <dgm:t>
        <a:bodyPr/>
        <a:lstStyle/>
        <a:p>
          <a:endParaRPr lang="es-PA"/>
        </a:p>
      </dgm:t>
    </dgm:pt>
    <dgm:pt modelId="{96D5DB39-6DBC-4985-B021-DC05020227E5}" type="sibTrans" cxnId="{F2BDBFAE-22D3-4E37-BAD0-34E4DAB1A39D}">
      <dgm:prSet/>
      <dgm:spPr/>
      <dgm:t>
        <a:bodyPr/>
        <a:lstStyle/>
        <a:p>
          <a:endParaRPr lang="es-PA"/>
        </a:p>
      </dgm:t>
    </dgm:pt>
    <dgm:pt modelId="{CAA4A07E-B138-446B-A5A8-C11064C47E2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s-PA" smtClean="0"/>
            <a:t>Derecho a la recreación y al Deporte</a:t>
          </a:r>
          <a:endParaRPr lang="es-PA"/>
        </a:p>
      </dgm:t>
    </dgm:pt>
    <dgm:pt modelId="{E9BDDB9C-CDEC-48BF-8FA2-D3070D4BBEEF}" type="parTrans" cxnId="{626DCAF9-88AF-466D-BBF4-F677AEA0BCFA}">
      <dgm:prSet/>
      <dgm:spPr/>
      <dgm:t>
        <a:bodyPr/>
        <a:lstStyle/>
        <a:p>
          <a:endParaRPr lang="es-PA"/>
        </a:p>
      </dgm:t>
    </dgm:pt>
    <dgm:pt modelId="{2987B91D-8283-4DF3-8AD5-BEA56BA33D42}" type="sibTrans" cxnId="{626DCAF9-88AF-466D-BBF4-F677AEA0BCFA}">
      <dgm:prSet/>
      <dgm:spPr/>
      <dgm:t>
        <a:bodyPr/>
        <a:lstStyle/>
        <a:p>
          <a:endParaRPr lang="es-PA"/>
        </a:p>
      </dgm:t>
    </dgm:pt>
    <dgm:pt modelId="{F67748CC-65B5-470C-B9B1-5F6112D4CC5A}" type="pres">
      <dgm:prSet presAssocID="{642F5829-B8A5-452F-8EE2-E465ED8E19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2FF479B1-AFC1-404F-BF66-E673D41AF765}" type="pres">
      <dgm:prSet presAssocID="{FA7F74B0-5B55-4DCF-8586-D085F801BE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F872FF6-5B76-46C2-BA04-0448E1134969}" type="pres">
      <dgm:prSet presAssocID="{FA7F74B0-5B55-4DCF-8586-D085F801BEE0}" presName="childText" presStyleLbl="revTx" presStyleIdx="0" presStyleCnt="1" custLinFactNeighborX="217" custLinFactNeighborY="826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4ABD670-692F-4469-82EE-45BDFE1F9506}" type="presOf" srcId="{FA7F74B0-5B55-4DCF-8586-D085F801BEE0}" destId="{2FF479B1-AFC1-404F-BF66-E673D41AF765}" srcOrd="0" destOrd="0" presId="urn:microsoft.com/office/officeart/2005/8/layout/vList2"/>
    <dgm:cxn modelId="{92C8B88A-8A69-4E17-B6F9-BCBB3B6655B8}" type="presOf" srcId="{496B6F37-0549-4500-A8BB-E5031AD5BF16}" destId="{0F872FF6-5B76-46C2-BA04-0448E1134969}" srcOrd="0" destOrd="2" presId="urn:microsoft.com/office/officeart/2005/8/layout/vList2"/>
    <dgm:cxn modelId="{24CFB95E-D052-43E9-92BE-7D9810F8D48A}" type="presOf" srcId="{CAA4A07E-B138-446B-A5A8-C11064C47E25}" destId="{0F872FF6-5B76-46C2-BA04-0448E1134969}" srcOrd="0" destOrd="5" presId="urn:microsoft.com/office/officeart/2005/8/layout/vList2"/>
    <dgm:cxn modelId="{79B91F2B-8F4C-4D8D-9EEE-3C0AB8DA237C}" type="presOf" srcId="{AF9A93B3-8FF0-402D-8F78-AA9684DBAAD6}" destId="{0F872FF6-5B76-46C2-BA04-0448E1134969}" srcOrd="0" destOrd="4" presId="urn:microsoft.com/office/officeart/2005/8/layout/vList2"/>
    <dgm:cxn modelId="{626DCAF9-88AF-466D-BBF4-F677AEA0BCFA}" srcId="{FA7F74B0-5B55-4DCF-8586-D085F801BEE0}" destId="{CAA4A07E-B138-446B-A5A8-C11064C47E25}" srcOrd="5" destOrd="0" parTransId="{E9BDDB9C-CDEC-48BF-8FA2-D3070D4BBEEF}" sibTransId="{2987B91D-8283-4DF3-8AD5-BEA56BA33D42}"/>
    <dgm:cxn modelId="{C53698DB-9654-43AC-A3CC-1C36A29F0E1E}" srcId="{642F5829-B8A5-452F-8EE2-E465ED8E19FA}" destId="{FA7F74B0-5B55-4DCF-8586-D085F801BEE0}" srcOrd="0" destOrd="0" parTransId="{67416FFA-7EEA-4A3B-9002-573AC7813844}" sibTransId="{295840AA-E80D-4044-B4CF-F0F0D04BE985}"/>
    <dgm:cxn modelId="{B4BD7E35-6448-4D17-B44A-5F8BD612820A}" type="presOf" srcId="{F5A10599-2755-4649-8FED-415ADF54FF85}" destId="{0F872FF6-5B76-46C2-BA04-0448E1134969}" srcOrd="0" destOrd="0" presId="urn:microsoft.com/office/officeart/2005/8/layout/vList2"/>
    <dgm:cxn modelId="{53C8FD86-A40C-4338-87E2-A49660826C28}" type="presOf" srcId="{642F5829-B8A5-452F-8EE2-E465ED8E19FA}" destId="{F67748CC-65B5-470C-B9B1-5F6112D4CC5A}" srcOrd="0" destOrd="0" presId="urn:microsoft.com/office/officeart/2005/8/layout/vList2"/>
    <dgm:cxn modelId="{126A9E40-40C0-4172-AF50-30015A7A0102}" srcId="{FA7F74B0-5B55-4DCF-8586-D085F801BEE0}" destId="{496B6F37-0549-4500-A8BB-E5031AD5BF16}" srcOrd="2" destOrd="0" parTransId="{A35DA1A4-2196-49E4-A257-155E44EEEE55}" sibTransId="{564B4208-D169-42C5-B33E-8F8CB14BC0C5}"/>
    <dgm:cxn modelId="{05D2E197-F632-4EDE-BCF2-653538691E3D}" srcId="{FA7F74B0-5B55-4DCF-8586-D085F801BEE0}" destId="{6F140797-24C7-45F7-9735-233E2F50986F}" srcOrd="3" destOrd="0" parTransId="{5D0B8E94-0EDB-468A-B244-CD7C7197D2A0}" sibTransId="{F096D204-8453-40A4-B142-E900D4F947B4}"/>
    <dgm:cxn modelId="{F2BDBFAE-22D3-4E37-BAD0-34E4DAB1A39D}" srcId="{FA7F74B0-5B55-4DCF-8586-D085F801BEE0}" destId="{AF9A93B3-8FF0-402D-8F78-AA9684DBAAD6}" srcOrd="4" destOrd="0" parTransId="{B0107E1D-7248-4BB0-95FF-2A9F62AA0FB8}" sibTransId="{96D5DB39-6DBC-4985-B021-DC05020227E5}"/>
    <dgm:cxn modelId="{FB81E70A-52B6-493A-A1CF-863422A3EF01}" srcId="{FA7F74B0-5B55-4DCF-8586-D085F801BEE0}" destId="{F5A10599-2755-4649-8FED-415ADF54FF85}" srcOrd="0" destOrd="0" parTransId="{AB0E9FAD-113E-4E39-9F42-EA51B59F9B54}" sibTransId="{4CC59D4E-7859-4EB1-9027-64F6B35DB163}"/>
    <dgm:cxn modelId="{E9F0B83D-B663-4E41-9D84-05F63D6F2105}" type="presOf" srcId="{BFFFA074-E338-4DB9-A2D5-0E1DD96C8605}" destId="{0F872FF6-5B76-46C2-BA04-0448E1134969}" srcOrd="0" destOrd="1" presId="urn:microsoft.com/office/officeart/2005/8/layout/vList2"/>
    <dgm:cxn modelId="{DDB7697C-55FC-4047-BA12-903F26E91EEA}" type="presOf" srcId="{6F140797-24C7-45F7-9735-233E2F50986F}" destId="{0F872FF6-5B76-46C2-BA04-0448E1134969}" srcOrd="0" destOrd="3" presId="urn:microsoft.com/office/officeart/2005/8/layout/vList2"/>
    <dgm:cxn modelId="{112968DD-3DA3-4B4C-BBF1-57D9471290DD}" srcId="{FA7F74B0-5B55-4DCF-8586-D085F801BEE0}" destId="{BFFFA074-E338-4DB9-A2D5-0E1DD96C8605}" srcOrd="1" destOrd="0" parTransId="{1F7E63CB-296D-4EFD-83D2-DE725356DCBA}" sibTransId="{165856A9-D8A6-4858-B3A1-20D1A7AC80E8}"/>
    <dgm:cxn modelId="{07D353CC-84D4-4E72-B7A1-FE50C0A1192F}" type="presParOf" srcId="{F67748CC-65B5-470C-B9B1-5F6112D4CC5A}" destId="{2FF479B1-AFC1-404F-BF66-E673D41AF765}" srcOrd="0" destOrd="0" presId="urn:microsoft.com/office/officeart/2005/8/layout/vList2"/>
    <dgm:cxn modelId="{89C2AF80-D5C0-4413-955A-E1639ABB32CA}" type="presParOf" srcId="{F67748CC-65B5-470C-B9B1-5F6112D4CC5A}" destId="{0F872FF6-5B76-46C2-BA04-0448E1134969}" srcOrd="1" destOrd="0" presId="urn:microsoft.com/office/officeart/2005/8/layout/vList2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64E277-2AE1-45A0-8770-F9F7ACA1F6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PA"/>
        </a:p>
      </dgm:t>
    </dgm:pt>
    <dgm:pt modelId="{5BB01AD6-0793-4217-9F37-B05D4D8AB111}">
      <dgm:prSet custT="1"/>
      <dgm:spPr/>
      <dgm:t>
        <a:bodyPr/>
        <a:lstStyle/>
        <a:p>
          <a:pPr algn="ctr" rtl="0"/>
          <a:r>
            <a:rPr lang="es-PA" sz="2000" b="1" dirty="0" smtClean="0"/>
            <a:t>EJE 3: DESARROLLO ECONÓMICO SOSTENIBLE “ECONOMÍA AL SERVICIO DE LA GENTE”</a:t>
          </a:r>
          <a:endParaRPr lang="es-PA" sz="2000" b="1" dirty="0"/>
        </a:p>
      </dgm:t>
    </dgm:pt>
    <dgm:pt modelId="{D12754DB-D269-4436-A58F-9C15EC655889}" type="parTrans" cxnId="{6B86C5B1-8373-40F2-8954-88C262DB3F37}">
      <dgm:prSet/>
      <dgm:spPr/>
      <dgm:t>
        <a:bodyPr/>
        <a:lstStyle/>
        <a:p>
          <a:endParaRPr lang="es-PA" sz="1600"/>
        </a:p>
      </dgm:t>
    </dgm:pt>
    <dgm:pt modelId="{4FDF524A-5173-41D7-BECF-F45C30E14D65}" type="sibTrans" cxnId="{6B86C5B1-8373-40F2-8954-88C262DB3F37}">
      <dgm:prSet/>
      <dgm:spPr/>
      <dgm:t>
        <a:bodyPr/>
        <a:lstStyle/>
        <a:p>
          <a:endParaRPr lang="es-PA" sz="1600"/>
        </a:p>
      </dgm:t>
    </dgm:pt>
    <dgm:pt modelId="{87796757-E42D-4B7C-B1BE-36AF34773709}">
      <dgm:prSet custT="1"/>
      <dgm:spPr/>
      <dgm:t>
        <a:bodyPr/>
        <a:lstStyle/>
        <a:p>
          <a:pPr rtl="0"/>
          <a:r>
            <a:rPr lang="es-PA" sz="1800" b="1" dirty="0" smtClean="0"/>
            <a:t>Política fiscal sostenible con equidad</a:t>
          </a:r>
          <a:endParaRPr lang="es-PA" sz="1800" b="1" dirty="0"/>
        </a:p>
      </dgm:t>
    </dgm:pt>
    <dgm:pt modelId="{8C8F9D87-E6C9-43CA-92EA-E919FBFA51CA}" type="parTrans" cxnId="{372D11FA-BB32-4808-B0B8-CDA4B48BC797}">
      <dgm:prSet/>
      <dgm:spPr/>
      <dgm:t>
        <a:bodyPr/>
        <a:lstStyle/>
        <a:p>
          <a:endParaRPr lang="es-PA" sz="1600"/>
        </a:p>
      </dgm:t>
    </dgm:pt>
    <dgm:pt modelId="{0DBD5D4F-57F1-41F6-A88F-F907D95CA3BD}" type="sibTrans" cxnId="{372D11FA-BB32-4808-B0B8-CDA4B48BC797}">
      <dgm:prSet/>
      <dgm:spPr/>
      <dgm:t>
        <a:bodyPr/>
        <a:lstStyle/>
        <a:p>
          <a:endParaRPr lang="es-PA" sz="1600"/>
        </a:p>
      </dgm:t>
    </dgm:pt>
    <dgm:pt modelId="{04AAB19A-A209-48D3-A860-F9753FDB4DE3}" type="pres">
      <dgm:prSet presAssocID="{FE64E277-2AE1-45A0-8770-F9F7ACA1F6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7B9A5D86-3EE2-47B6-8E24-A72560319522}" type="pres">
      <dgm:prSet presAssocID="{5BB01AD6-0793-4217-9F37-B05D4D8AB1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253B2C4-DC45-45EE-884C-4FD5F0D6ABBB}" type="pres">
      <dgm:prSet presAssocID="{5BB01AD6-0793-4217-9F37-B05D4D8AB1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52CFE0EF-F7DC-441A-AF53-18ED2A4AF4B0}" type="presOf" srcId="{87796757-E42D-4B7C-B1BE-36AF34773709}" destId="{9253B2C4-DC45-45EE-884C-4FD5F0D6ABBB}" srcOrd="0" destOrd="0" presId="urn:microsoft.com/office/officeart/2005/8/layout/vList2"/>
    <dgm:cxn modelId="{372D11FA-BB32-4808-B0B8-CDA4B48BC797}" srcId="{5BB01AD6-0793-4217-9F37-B05D4D8AB111}" destId="{87796757-E42D-4B7C-B1BE-36AF34773709}" srcOrd="0" destOrd="0" parTransId="{8C8F9D87-E6C9-43CA-92EA-E919FBFA51CA}" sibTransId="{0DBD5D4F-57F1-41F6-A88F-F907D95CA3BD}"/>
    <dgm:cxn modelId="{6B86C5B1-8373-40F2-8954-88C262DB3F37}" srcId="{FE64E277-2AE1-45A0-8770-F9F7ACA1F601}" destId="{5BB01AD6-0793-4217-9F37-B05D4D8AB111}" srcOrd="0" destOrd="0" parTransId="{D12754DB-D269-4436-A58F-9C15EC655889}" sibTransId="{4FDF524A-5173-41D7-BECF-F45C30E14D65}"/>
    <dgm:cxn modelId="{BF548F26-C445-42B6-9B0C-072639FC8F6B}" type="presOf" srcId="{FE64E277-2AE1-45A0-8770-F9F7ACA1F601}" destId="{04AAB19A-A209-48D3-A860-F9753FDB4DE3}" srcOrd="0" destOrd="0" presId="urn:microsoft.com/office/officeart/2005/8/layout/vList2"/>
    <dgm:cxn modelId="{9FA3C41F-B6D6-40F2-BF7D-4D6287ABCC4F}" type="presOf" srcId="{5BB01AD6-0793-4217-9F37-B05D4D8AB111}" destId="{7B9A5D86-3EE2-47B6-8E24-A72560319522}" srcOrd="0" destOrd="0" presId="urn:microsoft.com/office/officeart/2005/8/layout/vList2"/>
    <dgm:cxn modelId="{E062F946-E4F3-44E8-97F7-CE501D2206F2}" type="presParOf" srcId="{04AAB19A-A209-48D3-A860-F9753FDB4DE3}" destId="{7B9A5D86-3EE2-47B6-8E24-A72560319522}" srcOrd="0" destOrd="0" presId="urn:microsoft.com/office/officeart/2005/8/layout/vList2"/>
    <dgm:cxn modelId="{5D652795-53E5-4F84-B910-3BAB507B02C8}" type="presParOf" srcId="{04AAB19A-A209-48D3-A860-F9753FDB4DE3}" destId="{9253B2C4-DC45-45EE-884C-4FD5F0D6ABB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3047D1-5B00-4597-871D-338F792B9F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90A7315E-8E38-4544-9B85-884B99812DB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 rtl="0"/>
          <a:r>
            <a:rPr lang="es-PA" sz="2400" b="1" dirty="0" smtClean="0"/>
            <a:t>AVANZAR HACIA APS RENOVADA</a:t>
          </a:r>
          <a:endParaRPr lang="es-PA" sz="2400" dirty="0"/>
        </a:p>
      </dgm:t>
    </dgm:pt>
    <dgm:pt modelId="{E19AFA8D-57A3-4FFA-9B7C-BBBD2FA0EB14}" type="parTrans" cxnId="{D3862555-964D-4D27-B2B8-FADB0C587970}">
      <dgm:prSet/>
      <dgm:spPr/>
      <dgm:t>
        <a:bodyPr/>
        <a:lstStyle/>
        <a:p>
          <a:endParaRPr lang="es-PA" sz="1900"/>
        </a:p>
      </dgm:t>
    </dgm:pt>
    <dgm:pt modelId="{295CC348-6BF3-4E9C-A725-81EDEA97AFA5}" type="sibTrans" cxnId="{D3862555-964D-4D27-B2B8-FADB0C587970}">
      <dgm:prSet/>
      <dgm:spPr/>
      <dgm:t>
        <a:bodyPr/>
        <a:lstStyle/>
        <a:p>
          <a:endParaRPr lang="es-PA" sz="1900"/>
        </a:p>
      </dgm:t>
    </dgm:pt>
    <dgm:pt modelId="{0F448DC2-F6BA-4444-8212-E6ED2346113E}">
      <dgm:prSet custT="1"/>
      <dgm:spPr/>
      <dgm:t>
        <a:bodyPr/>
        <a:lstStyle/>
        <a:p>
          <a:pPr rtl="0"/>
          <a:r>
            <a:rPr lang="es-ES" sz="1900" b="1" smtClean="0"/>
            <a:t>Priorizar </a:t>
          </a:r>
          <a:r>
            <a:rPr lang="es-ES" sz="1900" b="1" dirty="0" smtClean="0"/>
            <a:t>Intervenciones</a:t>
          </a:r>
          <a:endParaRPr lang="es-PA" sz="1900" b="1" dirty="0"/>
        </a:p>
      </dgm:t>
    </dgm:pt>
    <dgm:pt modelId="{96E201FA-06C4-4D71-98C4-2EE461D48565}" type="parTrans" cxnId="{F41C23BB-D5DC-4315-BF58-D655C085A34D}">
      <dgm:prSet/>
      <dgm:spPr/>
      <dgm:t>
        <a:bodyPr/>
        <a:lstStyle/>
        <a:p>
          <a:endParaRPr lang="es-PA" sz="1900"/>
        </a:p>
      </dgm:t>
    </dgm:pt>
    <dgm:pt modelId="{96ADF8A5-8E22-4C67-9DBB-6F1220B43B14}" type="sibTrans" cxnId="{F41C23BB-D5DC-4315-BF58-D655C085A34D}">
      <dgm:prSet/>
      <dgm:spPr/>
      <dgm:t>
        <a:bodyPr/>
        <a:lstStyle/>
        <a:p>
          <a:endParaRPr lang="es-PA" sz="1900"/>
        </a:p>
      </dgm:t>
    </dgm:pt>
    <dgm:pt modelId="{09C7BDC8-2738-4D55-8780-AC45AC41DB37}">
      <dgm:prSet custT="1"/>
      <dgm:spPr/>
      <dgm:t>
        <a:bodyPr/>
        <a:lstStyle/>
        <a:p>
          <a:pPr rtl="0"/>
          <a:r>
            <a:rPr lang="es-PA" sz="1900" b="1" dirty="0" smtClean="0"/>
            <a:t>Asegurar Insumos con base a necesidades</a:t>
          </a:r>
          <a:endParaRPr lang="es-PA" sz="1900" b="1" dirty="0"/>
        </a:p>
      </dgm:t>
    </dgm:pt>
    <dgm:pt modelId="{1809D922-A4F9-47D5-8C53-43C9238AE052}" type="parTrans" cxnId="{053ED2CE-F8E7-43E7-AFDD-ADFE2453D376}">
      <dgm:prSet/>
      <dgm:spPr/>
      <dgm:t>
        <a:bodyPr/>
        <a:lstStyle/>
        <a:p>
          <a:endParaRPr lang="es-PA" sz="1900"/>
        </a:p>
      </dgm:t>
    </dgm:pt>
    <dgm:pt modelId="{8E2D3E57-CD24-4339-AB0F-B98DEC96D48F}" type="sibTrans" cxnId="{053ED2CE-F8E7-43E7-AFDD-ADFE2453D376}">
      <dgm:prSet/>
      <dgm:spPr/>
      <dgm:t>
        <a:bodyPr/>
        <a:lstStyle/>
        <a:p>
          <a:endParaRPr lang="es-PA" sz="1900"/>
        </a:p>
      </dgm:t>
    </dgm:pt>
    <dgm:pt modelId="{716BC909-5EC7-4859-9945-272CD9CD3C0F}">
      <dgm:prSet custT="1"/>
      <dgm:spPr/>
      <dgm:t>
        <a:bodyPr/>
        <a:lstStyle/>
        <a:p>
          <a:pPr rtl="0"/>
          <a:r>
            <a:rPr lang="es-ES" sz="1900" b="1" dirty="0" smtClean="0"/>
            <a:t>Resolver los problemas de salud y afrontar nuevos </a:t>
          </a:r>
          <a:endParaRPr lang="es-PA" sz="1900" b="1" dirty="0"/>
        </a:p>
      </dgm:t>
    </dgm:pt>
    <dgm:pt modelId="{B5F18E64-F0E6-4C92-9E10-851F97637434}" type="parTrans" cxnId="{8376E8CA-DAC9-4C3E-A032-C35517F3AF1B}">
      <dgm:prSet/>
      <dgm:spPr/>
      <dgm:t>
        <a:bodyPr/>
        <a:lstStyle/>
        <a:p>
          <a:endParaRPr lang="es-PA" sz="1900"/>
        </a:p>
      </dgm:t>
    </dgm:pt>
    <dgm:pt modelId="{C8A0F008-3BA7-4A4B-B5AE-7A4F6A93B4A4}" type="sibTrans" cxnId="{8376E8CA-DAC9-4C3E-A032-C35517F3AF1B}">
      <dgm:prSet/>
      <dgm:spPr/>
      <dgm:t>
        <a:bodyPr/>
        <a:lstStyle/>
        <a:p>
          <a:endParaRPr lang="es-PA" sz="1900"/>
        </a:p>
      </dgm:t>
    </dgm:pt>
    <dgm:pt modelId="{5F229B77-A5A6-4F3F-B024-02ADE147CC10}">
      <dgm:prSet custT="1"/>
      <dgm:spPr/>
      <dgm:t>
        <a:bodyPr/>
        <a:lstStyle/>
        <a:p>
          <a:pPr rtl="0"/>
          <a:r>
            <a:rPr lang="es-PA" sz="1900" b="1" dirty="0" smtClean="0"/>
            <a:t>Contar con un Sistema </a:t>
          </a:r>
          <a:r>
            <a:rPr lang="es-PA" sz="1900" b="1" dirty="0" smtClean="0"/>
            <a:t>de </a:t>
          </a:r>
          <a:r>
            <a:rPr lang="es-PA" sz="1900" b="1" dirty="0" smtClean="0"/>
            <a:t>Salud </a:t>
          </a:r>
          <a:r>
            <a:rPr lang="es-PA" sz="1900" b="1" dirty="0" smtClean="0"/>
            <a:t>coordinado, integrado y unificado</a:t>
          </a:r>
          <a:endParaRPr lang="es-PA" sz="1900" b="1" dirty="0"/>
        </a:p>
      </dgm:t>
    </dgm:pt>
    <dgm:pt modelId="{7FCFE4EF-031F-4BE2-A7EE-DB849CF06861}" type="parTrans" cxnId="{0CC0E6BF-3780-4673-9CF4-626F0597F387}">
      <dgm:prSet/>
      <dgm:spPr/>
      <dgm:t>
        <a:bodyPr/>
        <a:lstStyle/>
        <a:p>
          <a:endParaRPr lang="es-PA" sz="1900"/>
        </a:p>
      </dgm:t>
    </dgm:pt>
    <dgm:pt modelId="{233DDF53-DFF6-4504-9528-18C21942F929}" type="sibTrans" cxnId="{0CC0E6BF-3780-4673-9CF4-626F0597F387}">
      <dgm:prSet/>
      <dgm:spPr/>
      <dgm:t>
        <a:bodyPr/>
        <a:lstStyle/>
        <a:p>
          <a:endParaRPr lang="es-PA" sz="1900"/>
        </a:p>
      </dgm:t>
    </dgm:pt>
    <dgm:pt modelId="{BDA95D54-2CCC-4FB1-A812-CB3A1F1FC6E4}">
      <dgm:prSet custT="1"/>
      <dgm:spPr/>
      <dgm:t>
        <a:bodyPr/>
        <a:lstStyle/>
        <a:p>
          <a:pPr rtl="0"/>
          <a:r>
            <a:rPr lang="es-PA" sz="1900" b="1" dirty="0" smtClean="0"/>
            <a:t>Alcanzar la Cobertura </a:t>
          </a:r>
          <a:r>
            <a:rPr lang="es-PA" sz="1900" b="1" dirty="0" smtClean="0"/>
            <a:t>Universal</a:t>
          </a:r>
          <a:endParaRPr lang="es-PA" sz="1900" b="1" dirty="0"/>
        </a:p>
      </dgm:t>
    </dgm:pt>
    <dgm:pt modelId="{3F07A36D-118F-45F3-BE33-8614DE8D912D}" type="parTrans" cxnId="{4967E7CE-010A-48DD-9273-280C886EC10C}">
      <dgm:prSet/>
      <dgm:spPr/>
      <dgm:t>
        <a:bodyPr/>
        <a:lstStyle/>
        <a:p>
          <a:endParaRPr lang="es-PA" sz="1900"/>
        </a:p>
      </dgm:t>
    </dgm:pt>
    <dgm:pt modelId="{4E5F1D8F-C802-4311-98A5-D589F0C99EBF}" type="sibTrans" cxnId="{4967E7CE-010A-48DD-9273-280C886EC10C}">
      <dgm:prSet/>
      <dgm:spPr/>
      <dgm:t>
        <a:bodyPr/>
        <a:lstStyle/>
        <a:p>
          <a:endParaRPr lang="es-PA" sz="1900"/>
        </a:p>
      </dgm:t>
    </dgm:pt>
    <dgm:pt modelId="{F34D529D-C398-4EF1-8D4C-FFAB2DD330D1}">
      <dgm:prSet custT="1"/>
      <dgm:spPr/>
      <dgm:t>
        <a:bodyPr/>
        <a:lstStyle/>
        <a:p>
          <a:pPr rtl="0"/>
          <a:endParaRPr lang="es-PA" sz="1900" b="1" dirty="0"/>
        </a:p>
      </dgm:t>
    </dgm:pt>
    <dgm:pt modelId="{E095C97A-34CB-4296-A01A-891E1BDF7E3C}" type="parTrans" cxnId="{2CEE76D3-12B5-4DBC-91D5-6C6ABC483DAE}">
      <dgm:prSet/>
      <dgm:spPr/>
      <dgm:t>
        <a:bodyPr/>
        <a:lstStyle/>
        <a:p>
          <a:endParaRPr lang="es-PA" sz="1900"/>
        </a:p>
      </dgm:t>
    </dgm:pt>
    <dgm:pt modelId="{F8F02E19-9A87-462A-8CEB-D567393376B2}" type="sibTrans" cxnId="{2CEE76D3-12B5-4DBC-91D5-6C6ABC483DAE}">
      <dgm:prSet/>
      <dgm:spPr/>
      <dgm:t>
        <a:bodyPr/>
        <a:lstStyle/>
        <a:p>
          <a:endParaRPr lang="es-PA" sz="1900"/>
        </a:p>
      </dgm:t>
    </dgm:pt>
    <dgm:pt modelId="{D6005D4E-7840-4F36-9A04-6F3ACC88CDFA}">
      <dgm:prSet custT="1"/>
      <dgm:spPr/>
      <dgm:t>
        <a:bodyPr/>
        <a:lstStyle/>
        <a:p>
          <a:pPr rtl="0"/>
          <a:r>
            <a:rPr lang="es-PA" sz="1900" b="1" dirty="0" smtClean="0"/>
            <a:t>Alcanzar Metas y Objetivos: ODM y </a:t>
          </a:r>
          <a:r>
            <a:rPr lang="es-PA" sz="1900" b="1" dirty="0" smtClean="0"/>
            <a:t>otras</a:t>
          </a:r>
          <a:endParaRPr lang="es-PA" sz="1900" b="1" dirty="0"/>
        </a:p>
      </dgm:t>
    </dgm:pt>
    <dgm:pt modelId="{3020B78B-7C95-4EAD-8409-45E59EB71E47}" type="parTrans" cxnId="{09EE79CD-9CBF-45CE-A81D-12461CAAA5D8}">
      <dgm:prSet/>
      <dgm:spPr/>
      <dgm:t>
        <a:bodyPr/>
        <a:lstStyle/>
        <a:p>
          <a:endParaRPr lang="es-PA" sz="1900"/>
        </a:p>
      </dgm:t>
    </dgm:pt>
    <dgm:pt modelId="{11685C6D-B83A-4D3C-A3F2-DC3B7053748B}" type="sibTrans" cxnId="{09EE79CD-9CBF-45CE-A81D-12461CAAA5D8}">
      <dgm:prSet/>
      <dgm:spPr/>
      <dgm:t>
        <a:bodyPr/>
        <a:lstStyle/>
        <a:p>
          <a:endParaRPr lang="es-PA" sz="1900"/>
        </a:p>
      </dgm:t>
    </dgm:pt>
    <dgm:pt modelId="{47748A77-D0DE-4150-AA34-93E1D126ED50}">
      <dgm:prSet custT="1"/>
      <dgm:spPr/>
      <dgm:t>
        <a:bodyPr/>
        <a:lstStyle/>
        <a:p>
          <a:pPr rtl="0"/>
          <a:r>
            <a:rPr lang="es-PA" sz="1900" b="1" dirty="0" smtClean="0"/>
            <a:t>Impactar </a:t>
          </a:r>
          <a:r>
            <a:rPr lang="es-PA" sz="1900" b="1" dirty="0" smtClean="0"/>
            <a:t>sobre las determinantes y condicionantes de salud</a:t>
          </a:r>
          <a:endParaRPr lang="es-PA" sz="1900" b="1" dirty="0"/>
        </a:p>
      </dgm:t>
    </dgm:pt>
    <dgm:pt modelId="{F41218D8-1105-429C-B45C-155562B54054}" type="parTrans" cxnId="{67C07125-93D8-48DE-BFCD-05949791FA83}">
      <dgm:prSet/>
      <dgm:spPr/>
      <dgm:t>
        <a:bodyPr/>
        <a:lstStyle/>
        <a:p>
          <a:endParaRPr lang="es-PA" sz="1900"/>
        </a:p>
      </dgm:t>
    </dgm:pt>
    <dgm:pt modelId="{B80F0A74-0BC9-4B19-8046-843238F08F20}" type="sibTrans" cxnId="{67C07125-93D8-48DE-BFCD-05949791FA83}">
      <dgm:prSet/>
      <dgm:spPr/>
      <dgm:t>
        <a:bodyPr/>
        <a:lstStyle/>
        <a:p>
          <a:endParaRPr lang="es-PA" sz="1900"/>
        </a:p>
      </dgm:t>
    </dgm:pt>
    <dgm:pt modelId="{E841FE1B-B0C1-468D-8380-106C9B9411A0}">
      <dgm:prSet custT="1"/>
      <dgm:spPr/>
      <dgm:t>
        <a:bodyPr/>
        <a:lstStyle/>
        <a:p>
          <a:pPr rtl="0"/>
          <a:r>
            <a:rPr lang="es-ES" sz="1900" b="1" dirty="0" smtClean="0"/>
            <a:t>Revitalizar </a:t>
          </a:r>
          <a:r>
            <a:rPr lang="es-ES" sz="1900" b="1" dirty="0" smtClean="0"/>
            <a:t>la capacidad resolutiva</a:t>
          </a:r>
          <a:endParaRPr lang="es-PA" sz="1900" b="1" dirty="0"/>
        </a:p>
      </dgm:t>
    </dgm:pt>
    <dgm:pt modelId="{88D61BEA-4CD1-40E9-808E-F90440DE6414}" type="parTrans" cxnId="{FC094FF6-0558-493D-9F4C-31444B64C6BD}">
      <dgm:prSet/>
      <dgm:spPr/>
      <dgm:t>
        <a:bodyPr/>
        <a:lstStyle/>
        <a:p>
          <a:endParaRPr lang="es-PA"/>
        </a:p>
      </dgm:t>
    </dgm:pt>
    <dgm:pt modelId="{85CE0170-F77F-47BD-8567-DC004E90C9AE}" type="sibTrans" cxnId="{FC094FF6-0558-493D-9F4C-31444B64C6BD}">
      <dgm:prSet/>
      <dgm:spPr/>
      <dgm:t>
        <a:bodyPr/>
        <a:lstStyle/>
        <a:p>
          <a:endParaRPr lang="es-PA"/>
        </a:p>
      </dgm:t>
    </dgm:pt>
    <dgm:pt modelId="{FF195ABA-B1DA-4C1A-82F4-1708ECC5C59D}" type="pres">
      <dgm:prSet presAssocID="{873047D1-5B00-4597-871D-338F792B9F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77258CF4-CC3E-4324-87D0-6AFC6394BC83}" type="pres">
      <dgm:prSet presAssocID="{90A7315E-8E38-4544-9B85-884B99812DB4}" presName="parentText" presStyleLbl="node1" presStyleIdx="0" presStyleCnt="1" custScaleY="156457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7948E6D-F3EB-4BBC-A2F0-1FE094695AF9}" type="pres">
      <dgm:prSet presAssocID="{90A7315E-8E38-4544-9B85-884B99812DB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FC094FF6-0558-493D-9F4C-31444B64C6BD}" srcId="{90A7315E-8E38-4544-9B85-884B99812DB4}" destId="{E841FE1B-B0C1-468D-8380-106C9B9411A0}" srcOrd="1" destOrd="0" parTransId="{88D61BEA-4CD1-40E9-808E-F90440DE6414}" sibTransId="{85CE0170-F77F-47BD-8567-DC004E90C9AE}"/>
    <dgm:cxn modelId="{4967E7CE-010A-48DD-9273-280C886EC10C}" srcId="{90A7315E-8E38-4544-9B85-884B99812DB4}" destId="{BDA95D54-2CCC-4FB1-A812-CB3A1F1FC6E4}" srcOrd="7" destOrd="0" parTransId="{3F07A36D-118F-45F3-BE33-8614DE8D912D}" sibTransId="{4E5F1D8F-C802-4311-98A5-D589F0C99EBF}"/>
    <dgm:cxn modelId="{905C354D-6B41-448A-9A0B-0C92665A6E81}" type="presOf" srcId="{09C7BDC8-2738-4D55-8780-AC45AC41DB37}" destId="{37948E6D-F3EB-4BBC-A2F0-1FE094695AF9}" srcOrd="0" destOrd="2" presId="urn:microsoft.com/office/officeart/2005/8/layout/vList2"/>
    <dgm:cxn modelId="{F9B8186C-C742-4C2D-A829-0DD236CDD262}" type="presOf" srcId="{E841FE1B-B0C1-468D-8380-106C9B9411A0}" destId="{37948E6D-F3EB-4BBC-A2F0-1FE094695AF9}" srcOrd="0" destOrd="1" presId="urn:microsoft.com/office/officeart/2005/8/layout/vList2"/>
    <dgm:cxn modelId="{67C07125-93D8-48DE-BFCD-05949791FA83}" srcId="{90A7315E-8E38-4544-9B85-884B99812DB4}" destId="{47748A77-D0DE-4150-AA34-93E1D126ED50}" srcOrd="4" destOrd="0" parTransId="{F41218D8-1105-429C-B45C-155562B54054}" sibTransId="{B80F0A74-0BC9-4B19-8046-843238F08F20}"/>
    <dgm:cxn modelId="{2CEE76D3-12B5-4DBC-91D5-6C6ABC483DAE}" srcId="{90A7315E-8E38-4544-9B85-884B99812DB4}" destId="{F34D529D-C398-4EF1-8D4C-FFAB2DD330D1}" srcOrd="8" destOrd="0" parTransId="{E095C97A-34CB-4296-A01A-891E1BDF7E3C}" sibTransId="{F8F02E19-9A87-462A-8CEB-D567393376B2}"/>
    <dgm:cxn modelId="{0CC0E6BF-3780-4673-9CF4-626F0597F387}" srcId="{90A7315E-8E38-4544-9B85-884B99812DB4}" destId="{5F229B77-A5A6-4F3F-B024-02ADE147CC10}" srcOrd="6" destOrd="0" parTransId="{7FCFE4EF-031F-4BE2-A7EE-DB849CF06861}" sibTransId="{233DDF53-DFF6-4504-9528-18C21942F929}"/>
    <dgm:cxn modelId="{9D2C6F9F-543A-4B08-8E6C-E5C87B79F31C}" type="presOf" srcId="{BDA95D54-2CCC-4FB1-A812-CB3A1F1FC6E4}" destId="{37948E6D-F3EB-4BBC-A2F0-1FE094695AF9}" srcOrd="0" destOrd="7" presId="urn:microsoft.com/office/officeart/2005/8/layout/vList2"/>
    <dgm:cxn modelId="{5786BC51-BB0B-4674-B2C1-65D4E2B40A9D}" type="presOf" srcId="{F34D529D-C398-4EF1-8D4C-FFAB2DD330D1}" destId="{37948E6D-F3EB-4BBC-A2F0-1FE094695AF9}" srcOrd="0" destOrd="8" presId="urn:microsoft.com/office/officeart/2005/8/layout/vList2"/>
    <dgm:cxn modelId="{10660689-6997-4C5A-8C7D-0F1B2D80CA7A}" type="presOf" srcId="{0F448DC2-F6BA-4444-8212-E6ED2346113E}" destId="{37948E6D-F3EB-4BBC-A2F0-1FE094695AF9}" srcOrd="0" destOrd="0" presId="urn:microsoft.com/office/officeart/2005/8/layout/vList2"/>
    <dgm:cxn modelId="{D3862555-964D-4D27-B2B8-FADB0C587970}" srcId="{873047D1-5B00-4597-871D-338F792B9F47}" destId="{90A7315E-8E38-4544-9B85-884B99812DB4}" srcOrd="0" destOrd="0" parTransId="{E19AFA8D-57A3-4FFA-9B7C-BBBD2FA0EB14}" sibTransId="{295CC348-6BF3-4E9C-A725-81EDEA97AFA5}"/>
    <dgm:cxn modelId="{8376E8CA-DAC9-4C3E-A032-C35517F3AF1B}" srcId="{90A7315E-8E38-4544-9B85-884B99812DB4}" destId="{716BC909-5EC7-4859-9945-272CD9CD3C0F}" srcOrd="3" destOrd="0" parTransId="{B5F18E64-F0E6-4C92-9E10-851F97637434}" sibTransId="{C8A0F008-3BA7-4A4B-B5AE-7A4F6A93B4A4}"/>
    <dgm:cxn modelId="{7184EC8C-1753-444D-8E47-F5B5A40C8EF3}" type="presOf" srcId="{873047D1-5B00-4597-871D-338F792B9F47}" destId="{FF195ABA-B1DA-4C1A-82F4-1708ECC5C59D}" srcOrd="0" destOrd="0" presId="urn:microsoft.com/office/officeart/2005/8/layout/vList2"/>
    <dgm:cxn modelId="{09EE79CD-9CBF-45CE-A81D-12461CAAA5D8}" srcId="{90A7315E-8E38-4544-9B85-884B99812DB4}" destId="{D6005D4E-7840-4F36-9A04-6F3ACC88CDFA}" srcOrd="5" destOrd="0" parTransId="{3020B78B-7C95-4EAD-8409-45E59EB71E47}" sibTransId="{11685C6D-B83A-4D3C-A3F2-DC3B7053748B}"/>
    <dgm:cxn modelId="{85CB324D-4FE6-4F31-81B5-6D8D92C57306}" type="presOf" srcId="{5F229B77-A5A6-4F3F-B024-02ADE147CC10}" destId="{37948E6D-F3EB-4BBC-A2F0-1FE094695AF9}" srcOrd="0" destOrd="6" presId="urn:microsoft.com/office/officeart/2005/8/layout/vList2"/>
    <dgm:cxn modelId="{DFD76B05-F459-45B8-8533-5E0084B42829}" type="presOf" srcId="{D6005D4E-7840-4F36-9A04-6F3ACC88CDFA}" destId="{37948E6D-F3EB-4BBC-A2F0-1FE094695AF9}" srcOrd="0" destOrd="5" presId="urn:microsoft.com/office/officeart/2005/8/layout/vList2"/>
    <dgm:cxn modelId="{77DE1A90-C408-4594-9009-321EE967D98D}" type="presOf" srcId="{47748A77-D0DE-4150-AA34-93E1D126ED50}" destId="{37948E6D-F3EB-4BBC-A2F0-1FE094695AF9}" srcOrd="0" destOrd="4" presId="urn:microsoft.com/office/officeart/2005/8/layout/vList2"/>
    <dgm:cxn modelId="{4A872244-94AF-4D73-BB3A-BE8306FF1EFA}" type="presOf" srcId="{716BC909-5EC7-4859-9945-272CD9CD3C0F}" destId="{37948E6D-F3EB-4BBC-A2F0-1FE094695AF9}" srcOrd="0" destOrd="3" presId="urn:microsoft.com/office/officeart/2005/8/layout/vList2"/>
    <dgm:cxn modelId="{0B8022C4-BA63-446A-AD09-6420B87BCD11}" type="presOf" srcId="{90A7315E-8E38-4544-9B85-884B99812DB4}" destId="{77258CF4-CC3E-4324-87D0-6AFC6394BC83}" srcOrd="0" destOrd="0" presId="urn:microsoft.com/office/officeart/2005/8/layout/vList2"/>
    <dgm:cxn modelId="{053ED2CE-F8E7-43E7-AFDD-ADFE2453D376}" srcId="{90A7315E-8E38-4544-9B85-884B99812DB4}" destId="{09C7BDC8-2738-4D55-8780-AC45AC41DB37}" srcOrd="2" destOrd="0" parTransId="{1809D922-A4F9-47D5-8C53-43C9238AE052}" sibTransId="{8E2D3E57-CD24-4339-AB0F-B98DEC96D48F}"/>
    <dgm:cxn modelId="{F41C23BB-D5DC-4315-BF58-D655C085A34D}" srcId="{90A7315E-8E38-4544-9B85-884B99812DB4}" destId="{0F448DC2-F6BA-4444-8212-E6ED2346113E}" srcOrd="0" destOrd="0" parTransId="{96E201FA-06C4-4D71-98C4-2EE461D48565}" sibTransId="{96ADF8A5-8E22-4C67-9DBB-6F1220B43B14}"/>
    <dgm:cxn modelId="{1958570D-0DB5-404D-964A-4C980F41B9BC}" type="presParOf" srcId="{FF195ABA-B1DA-4C1A-82F4-1708ECC5C59D}" destId="{77258CF4-CC3E-4324-87D0-6AFC6394BC83}" srcOrd="0" destOrd="0" presId="urn:microsoft.com/office/officeart/2005/8/layout/vList2"/>
    <dgm:cxn modelId="{E9BEABB5-068A-41B0-BE10-C3CA54FBFD72}" type="presParOf" srcId="{FF195ABA-B1DA-4C1A-82F4-1708ECC5C59D}" destId="{37948E6D-F3EB-4BBC-A2F0-1FE094695A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FC934-F7A2-42E2-8A5E-E6B8CB18FDD7}">
      <dsp:nvSpPr>
        <dsp:cNvPr id="0" name=""/>
        <dsp:cNvSpPr/>
      </dsp:nvSpPr>
      <dsp:spPr>
        <a:xfrm>
          <a:off x="0" y="2237"/>
          <a:ext cx="4429440" cy="801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/>
            <a:t>División Política de Panamá:</a:t>
          </a:r>
          <a:endParaRPr lang="es-PA" sz="2800" b="1" kern="1200"/>
        </a:p>
      </dsp:txBody>
      <dsp:txXfrm>
        <a:off x="39103" y="41340"/>
        <a:ext cx="4351234" cy="722826"/>
      </dsp:txXfrm>
    </dsp:sp>
    <dsp:sp modelId="{4B618900-1F06-4523-8DE1-1A41627A4DA1}">
      <dsp:nvSpPr>
        <dsp:cNvPr id="0" name=""/>
        <dsp:cNvSpPr/>
      </dsp:nvSpPr>
      <dsp:spPr>
        <a:xfrm>
          <a:off x="0" y="803270"/>
          <a:ext cx="4429440" cy="2002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3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1" kern="1200" dirty="0" smtClean="0"/>
            <a:t>9 Provincias</a:t>
          </a:r>
          <a:endParaRPr lang="es-P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1" kern="1200" dirty="0" smtClean="0"/>
            <a:t>5 Comarcas Indígenas </a:t>
          </a:r>
          <a:r>
            <a:rPr lang="es-ES_tradnl" sz="2000" kern="1200" dirty="0" smtClean="0"/>
            <a:t>3 con nivel de provincia y 2 con nivel de corregimiento </a:t>
          </a:r>
          <a:endParaRPr lang="es-P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b="1" kern="1200" dirty="0" smtClean="0"/>
            <a:t>75 distritos</a:t>
          </a:r>
          <a:r>
            <a:rPr lang="es-ES_tradnl" sz="2000" kern="1200" dirty="0" smtClean="0"/>
            <a:t> o municipios </a:t>
          </a:r>
          <a:endParaRPr lang="es-P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b="1" kern="1200" dirty="0" smtClean="0"/>
            <a:t>632 corregimientos y 12,380 lugares poblados</a:t>
          </a:r>
          <a:endParaRPr lang="es-PA" sz="2000" kern="1200" dirty="0"/>
        </a:p>
      </dsp:txBody>
      <dsp:txXfrm>
        <a:off x="0" y="803270"/>
        <a:ext cx="4429440" cy="20028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D831E-873A-415A-A6D1-1450853C78A8}">
      <dsp:nvSpPr>
        <dsp:cNvPr id="0" name=""/>
        <dsp:cNvSpPr/>
      </dsp:nvSpPr>
      <dsp:spPr>
        <a:xfrm>
          <a:off x="0" y="77039"/>
          <a:ext cx="4572000" cy="87516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smtClean="0"/>
            <a:t>PROYECTO DE MEJORAS DE LA EQUIDAD Y DESEMPEÑO EN SALUD</a:t>
          </a:r>
          <a:endParaRPr lang="es-PA" sz="2200" kern="1200"/>
        </a:p>
      </dsp:txBody>
      <dsp:txXfrm>
        <a:off x="42722" y="119761"/>
        <a:ext cx="4486556" cy="789716"/>
      </dsp:txXfrm>
    </dsp:sp>
    <dsp:sp modelId="{7E1F94A2-5135-49BF-A6C3-BA550733E3F3}">
      <dsp:nvSpPr>
        <dsp:cNvPr id="0" name=""/>
        <dsp:cNvSpPr/>
      </dsp:nvSpPr>
      <dsp:spPr>
        <a:xfrm>
          <a:off x="0" y="952199"/>
          <a:ext cx="457200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700" b="1" kern="1200" smtClean="0"/>
            <a:t>Protección en Salud para Poblaciones Vulnerables</a:t>
          </a:r>
          <a:endParaRPr lang="es-PA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700" b="1" kern="1200" smtClean="0"/>
            <a:t>Fortalecimiento de la Red de Servicios</a:t>
          </a:r>
          <a:endParaRPr lang="es-PA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700" b="1" kern="1200" dirty="0" smtClean="0"/>
            <a:t>Proyecto de Mejora de la Equidad en Salud</a:t>
          </a:r>
          <a:endParaRPr lang="es-P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700" b="1" kern="1200" dirty="0" smtClean="0"/>
            <a:t>Fortalecimiento de la capacidad de Rectoría del MINSA</a:t>
          </a:r>
          <a:endParaRPr lang="es-PA" sz="1700" kern="1200" dirty="0"/>
        </a:p>
      </dsp:txBody>
      <dsp:txXfrm>
        <a:off x="0" y="952199"/>
        <a:ext cx="4572000" cy="16394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AF3A9-E423-4135-A5D5-51BF24F4AB07}">
      <dsp:nvSpPr>
        <dsp:cNvPr id="0" name=""/>
        <dsp:cNvSpPr/>
      </dsp:nvSpPr>
      <dsp:spPr>
        <a:xfrm rot="5400000">
          <a:off x="2216060" y="-346916"/>
          <a:ext cx="1785798" cy="29260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900" b="1" kern="1200" dirty="0" smtClean="0"/>
            <a:t>Estrategia </a:t>
          </a:r>
          <a:r>
            <a:rPr lang="es-PA" sz="1900" b="1" kern="1200" dirty="0" smtClean="0"/>
            <a:t>de AIN-C</a:t>
          </a:r>
          <a:endParaRPr lang="es-PA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900" b="1" kern="1200" dirty="0" smtClean="0"/>
            <a:t>Provisión del PAISS+N</a:t>
          </a:r>
          <a:endParaRPr lang="es-PA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900" b="1" kern="1200" smtClean="0"/>
            <a:t>Sistemas de monitoreo, supervisión capacitante, evaluación y auditoria</a:t>
          </a:r>
          <a:endParaRPr lang="es-PA" sz="1900" kern="1200"/>
        </a:p>
      </dsp:txBody>
      <dsp:txXfrm rot="-5400000">
        <a:off x="1645920" y="310399"/>
        <a:ext cx="2838905" cy="1611448"/>
      </dsp:txXfrm>
    </dsp:sp>
    <dsp:sp modelId="{2D4007B2-6AC7-4381-8B8A-6F04528D7A56}">
      <dsp:nvSpPr>
        <dsp:cNvPr id="0" name=""/>
        <dsp:cNvSpPr/>
      </dsp:nvSpPr>
      <dsp:spPr>
        <a:xfrm>
          <a:off x="0" y="0"/>
          <a:ext cx="1645920" cy="22322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b="1" kern="1200" smtClean="0"/>
            <a:t>PROGRAMA DE PROTECCIÓN SOCIAL</a:t>
          </a:r>
          <a:endParaRPr lang="es-PA" sz="1900" kern="1200"/>
        </a:p>
      </dsp:txBody>
      <dsp:txXfrm>
        <a:off x="80347" y="80347"/>
        <a:ext cx="1485226" cy="20715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1A2D7-51BC-4C89-B692-2CBE24130E9D}">
      <dsp:nvSpPr>
        <dsp:cNvPr id="0" name=""/>
        <dsp:cNvSpPr/>
      </dsp:nvSpPr>
      <dsp:spPr>
        <a:xfrm>
          <a:off x="0" y="731"/>
          <a:ext cx="8226424" cy="713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smtClean="0"/>
            <a:t>Débil ejercicio de la función de Rectoría en Salud</a:t>
          </a:r>
          <a:endParaRPr lang="es-PA" sz="2000" kern="1200"/>
        </a:p>
      </dsp:txBody>
      <dsp:txXfrm>
        <a:off x="34807" y="35538"/>
        <a:ext cx="8156810" cy="643421"/>
      </dsp:txXfrm>
    </dsp:sp>
    <dsp:sp modelId="{EFDFFC45-195B-48C3-8599-058322BF0862}">
      <dsp:nvSpPr>
        <dsp:cNvPr id="0" name=""/>
        <dsp:cNvSpPr/>
      </dsp:nvSpPr>
      <dsp:spPr>
        <a:xfrm>
          <a:off x="0" y="726690"/>
          <a:ext cx="8226424" cy="713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Discrepancia entre el discurso y las acciones,  con carencia de un plan estratégico de Estado</a:t>
          </a:r>
          <a:endParaRPr lang="es-PA" sz="2000" kern="1200"/>
        </a:p>
      </dsp:txBody>
      <dsp:txXfrm>
        <a:off x="34807" y="761497"/>
        <a:ext cx="8156810" cy="643421"/>
      </dsp:txXfrm>
    </dsp:sp>
    <dsp:sp modelId="{4BF4EB37-9828-48A7-BF43-B1A2331A398A}">
      <dsp:nvSpPr>
        <dsp:cNvPr id="0" name=""/>
        <dsp:cNvSpPr/>
      </dsp:nvSpPr>
      <dsp:spPr>
        <a:xfrm>
          <a:off x="0" y="1452649"/>
          <a:ext cx="8226424" cy="713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Limitado empoderamiento de los profesionales de salud y de la población para el abordaje de integral de las desigualdades sociales en salud.</a:t>
          </a:r>
          <a:endParaRPr lang="es-PA" sz="2000" kern="1200"/>
        </a:p>
      </dsp:txBody>
      <dsp:txXfrm>
        <a:off x="34807" y="1487456"/>
        <a:ext cx="8156810" cy="643421"/>
      </dsp:txXfrm>
    </dsp:sp>
    <dsp:sp modelId="{410C4514-4A6F-479D-AEC1-32F5F0A5962D}">
      <dsp:nvSpPr>
        <dsp:cNvPr id="0" name=""/>
        <dsp:cNvSpPr/>
      </dsp:nvSpPr>
      <dsp:spPr>
        <a:xfrm>
          <a:off x="0" y="2178608"/>
          <a:ext cx="8226424" cy="713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smtClean="0"/>
            <a:t>Existencia de  herramientas que no son utilizadas con la visión de monitorear la equidad en salud </a:t>
          </a:r>
          <a:endParaRPr lang="es-PA" sz="2000" kern="1200"/>
        </a:p>
      </dsp:txBody>
      <dsp:txXfrm>
        <a:off x="34807" y="2213415"/>
        <a:ext cx="8156810" cy="643421"/>
      </dsp:txXfrm>
    </dsp:sp>
    <dsp:sp modelId="{E0DF7B51-D866-46A8-851E-593F7F444617}">
      <dsp:nvSpPr>
        <dsp:cNvPr id="0" name=""/>
        <dsp:cNvSpPr/>
      </dsp:nvSpPr>
      <dsp:spPr>
        <a:xfrm>
          <a:off x="0" y="2904567"/>
          <a:ext cx="8226424" cy="713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smtClean="0"/>
            <a:t>No se cuenta con un equipo multidisciplinario e interinstitucional para analizar los indicadores existentes</a:t>
          </a:r>
          <a:endParaRPr lang="es-PA" sz="2000" kern="1200"/>
        </a:p>
      </dsp:txBody>
      <dsp:txXfrm>
        <a:off x="34807" y="2939374"/>
        <a:ext cx="8156810" cy="643421"/>
      </dsp:txXfrm>
    </dsp:sp>
    <dsp:sp modelId="{FDBC914A-5B05-4ED5-B08A-C13EC549053C}">
      <dsp:nvSpPr>
        <dsp:cNvPr id="0" name=""/>
        <dsp:cNvSpPr/>
      </dsp:nvSpPr>
      <dsp:spPr>
        <a:xfrm>
          <a:off x="0" y="3630526"/>
          <a:ext cx="8226424" cy="713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Talento humano con capacidades limitadas para el análisis de la equidad en salud. </a:t>
          </a:r>
          <a:endParaRPr lang="es-PA" sz="2000" kern="1200"/>
        </a:p>
      </dsp:txBody>
      <dsp:txXfrm>
        <a:off x="34807" y="3665333"/>
        <a:ext cx="8156810" cy="643421"/>
      </dsp:txXfrm>
    </dsp:sp>
    <dsp:sp modelId="{14D49743-C5C2-4580-9C99-091663666EB3}">
      <dsp:nvSpPr>
        <dsp:cNvPr id="0" name=""/>
        <dsp:cNvSpPr/>
      </dsp:nvSpPr>
      <dsp:spPr>
        <a:xfrm>
          <a:off x="0" y="4356485"/>
          <a:ext cx="8226424" cy="713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smtClean="0"/>
            <a:t>Toma de decisiones considera ocasionalmente los resultados de los indicadores disponibles</a:t>
          </a:r>
          <a:endParaRPr lang="es-PA" sz="2000" kern="1200"/>
        </a:p>
      </dsp:txBody>
      <dsp:txXfrm>
        <a:off x="34807" y="4391292"/>
        <a:ext cx="8156810" cy="6434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B6C3B-7629-4433-BAF9-85C28510E2F3}">
      <dsp:nvSpPr>
        <dsp:cNvPr id="0" name=""/>
        <dsp:cNvSpPr/>
      </dsp:nvSpPr>
      <dsp:spPr>
        <a:xfrm>
          <a:off x="0" y="792092"/>
          <a:ext cx="2407938" cy="24080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Coordinación y articulación </a:t>
          </a:r>
          <a:r>
            <a:rPr lang="es-MX" sz="1800" kern="1200" dirty="0" err="1" smtClean="0"/>
            <a:t>intra</a:t>
          </a:r>
          <a:r>
            <a:rPr lang="es-MX" sz="1800" kern="1200" dirty="0" smtClean="0"/>
            <a:t> e inter - institucional</a:t>
          </a:r>
          <a:endParaRPr lang="es-PA" sz="1800" kern="1200" dirty="0"/>
        </a:p>
      </dsp:txBody>
      <dsp:txXfrm>
        <a:off x="352634" y="1144744"/>
        <a:ext cx="1702670" cy="1702755"/>
      </dsp:txXfrm>
    </dsp:sp>
    <dsp:sp modelId="{EF238E86-F9E2-48B4-B09A-2532FD969BA5}">
      <dsp:nvSpPr>
        <dsp:cNvPr id="0" name=""/>
        <dsp:cNvSpPr/>
      </dsp:nvSpPr>
      <dsp:spPr>
        <a:xfrm>
          <a:off x="1008118" y="2488489"/>
          <a:ext cx="2407938" cy="24080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Sostenibilidad            en la medición de Indicadores de mejoramiento del nivel de vida y de salud de los grupos vulnerables. </a:t>
          </a:r>
          <a:endParaRPr lang="es-PA" sz="1400" kern="1200" dirty="0"/>
        </a:p>
      </dsp:txBody>
      <dsp:txXfrm>
        <a:off x="1360752" y="2841141"/>
        <a:ext cx="1702670" cy="1702755"/>
      </dsp:txXfrm>
    </dsp:sp>
    <dsp:sp modelId="{58591BCA-6E58-4D40-AB7B-C8E80DADCB2F}">
      <dsp:nvSpPr>
        <dsp:cNvPr id="0" name=""/>
        <dsp:cNvSpPr/>
      </dsp:nvSpPr>
      <dsp:spPr>
        <a:xfrm>
          <a:off x="2232252" y="792092"/>
          <a:ext cx="2407938" cy="24080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Desarrollo del capital humano para el análisis integral de la equidad en salud.  </a:t>
          </a:r>
          <a:endParaRPr lang="es-PA" sz="1200" kern="1200" dirty="0"/>
        </a:p>
      </dsp:txBody>
      <dsp:txXfrm>
        <a:off x="2584886" y="1144744"/>
        <a:ext cx="1702670" cy="1702755"/>
      </dsp:txXfrm>
    </dsp:sp>
    <dsp:sp modelId="{C8B9362B-9619-4E2E-A64E-EECB5B371441}">
      <dsp:nvSpPr>
        <dsp:cNvPr id="0" name=""/>
        <dsp:cNvSpPr/>
      </dsp:nvSpPr>
      <dsp:spPr>
        <a:xfrm>
          <a:off x="4144792" y="1656191"/>
          <a:ext cx="2407938" cy="24080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Sostenibilidad y continuidad en el proceso de monitoreo de la equidad en salud</a:t>
          </a:r>
          <a:endParaRPr lang="es-PA" sz="1800" kern="1200" dirty="0"/>
        </a:p>
      </dsp:txBody>
      <dsp:txXfrm>
        <a:off x="4497426" y="2008843"/>
        <a:ext cx="1702670" cy="1702755"/>
      </dsp:txXfrm>
    </dsp:sp>
    <dsp:sp modelId="{2FE609E3-DC8A-4B53-BFA5-4B6B5F07CBD5}">
      <dsp:nvSpPr>
        <dsp:cNvPr id="0" name=""/>
        <dsp:cNvSpPr/>
      </dsp:nvSpPr>
      <dsp:spPr>
        <a:xfrm>
          <a:off x="6071249" y="864093"/>
          <a:ext cx="2407938" cy="24080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Gestión de recursos financieros para el monitoreo</a:t>
          </a:r>
          <a:endParaRPr lang="es-PA" sz="1800" kern="1200" dirty="0"/>
        </a:p>
      </dsp:txBody>
      <dsp:txXfrm>
        <a:off x="6423883" y="1216745"/>
        <a:ext cx="1702670" cy="1702755"/>
      </dsp:txXfrm>
    </dsp:sp>
    <dsp:sp modelId="{865BCC33-D9CA-4EB1-A868-51D94349FBC2}">
      <dsp:nvSpPr>
        <dsp:cNvPr id="0" name=""/>
        <dsp:cNvSpPr/>
      </dsp:nvSpPr>
      <dsp:spPr>
        <a:xfrm>
          <a:off x="6236517" y="2592300"/>
          <a:ext cx="2407938" cy="24080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Implementación de infraestructuras y tecnologías apropiadas para la medición de la equidad en salud</a:t>
          </a:r>
          <a:endParaRPr lang="es-PA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200" kern="1200"/>
        </a:p>
      </dsp:txBody>
      <dsp:txXfrm>
        <a:off x="6589151" y="2944952"/>
        <a:ext cx="1702670" cy="17027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B15B3-33F7-4A72-B68D-8317473769B1}">
      <dsp:nvSpPr>
        <dsp:cNvPr id="0" name=""/>
        <dsp:cNvSpPr/>
      </dsp:nvSpPr>
      <dsp:spPr>
        <a:xfrm>
          <a:off x="361758" y="539062"/>
          <a:ext cx="722075" cy="72207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ED15B-8752-4AC4-9C29-37C112E0640E}">
      <dsp:nvSpPr>
        <dsp:cNvPr id="0" name=""/>
        <dsp:cNvSpPr/>
      </dsp:nvSpPr>
      <dsp:spPr>
        <a:xfrm>
          <a:off x="361758" y="539062"/>
          <a:ext cx="722075" cy="72207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08F63-2AE6-4D4B-9887-E9A5430D7798}">
      <dsp:nvSpPr>
        <dsp:cNvPr id="0" name=""/>
        <dsp:cNvSpPr/>
      </dsp:nvSpPr>
      <dsp:spPr>
        <a:xfrm>
          <a:off x="720" y="669035"/>
          <a:ext cx="1444150" cy="462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/>
            <a:t>Inversión</a:t>
          </a:r>
          <a:endParaRPr lang="es-PA" sz="1300" kern="1200"/>
        </a:p>
      </dsp:txBody>
      <dsp:txXfrm>
        <a:off x="720" y="669035"/>
        <a:ext cx="1444150" cy="462128"/>
      </dsp:txXfrm>
    </dsp:sp>
    <dsp:sp modelId="{B2306CC6-9EDF-4563-B5AE-BFABE4496BF7}">
      <dsp:nvSpPr>
        <dsp:cNvPr id="0" name=""/>
        <dsp:cNvSpPr/>
      </dsp:nvSpPr>
      <dsp:spPr>
        <a:xfrm>
          <a:off x="2109180" y="539062"/>
          <a:ext cx="722075" cy="72207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04E3E-1229-4D3E-9186-557D41FF1276}">
      <dsp:nvSpPr>
        <dsp:cNvPr id="0" name=""/>
        <dsp:cNvSpPr/>
      </dsp:nvSpPr>
      <dsp:spPr>
        <a:xfrm>
          <a:off x="2109180" y="539062"/>
          <a:ext cx="722075" cy="72207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95ED1-BB9A-44A2-815E-1AAEF85516ED}">
      <dsp:nvSpPr>
        <dsp:cNvPr id="0" name=""/>
        <dsp:cNvSpPr/>
      </dsp:nvSpPr>
      <dsp:spPr>
        <a:xfrm>
          <a:off x="1748142" y="669035"/>
          <a:ext cx="1444150" cy="462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Resultados</a:t>
          </a:r>
          <a:endParaRPr lang="es-PA" sz="1300" kern="1200" dirty="0"/>
        </a:p>
      </dsp:txBody>
      <dsp:txXfrm>
        <a:off x="1748142" y="669035"/>
        <a:ext cx="1444150" cy="462128"/>
      </dsp:txXfrm>
    </dsp:sp>
    <dsp:sp modelId="{2F0A8507-5E9D-4BCA-980F-782D23C5E4F4}">
      <dsp:nvSpPr>
        <dsp:cNvPr id="0" name=""/>
        <dsp:cNvSpPr/>
      </dsp:nvSpPr>
      <dsp:spPr>
        <a:xfrm>
          <a:off x="3856602" y="539062"/>
          <a:ext cx="722075" cy="72207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BE980-F926-4506-B9C5-5656330990FC}">
      <dsp:nvSpPr>
        <dsp:cNvPr id="0" name=""/>
        <dsp:cNvSpPr/>
      </dsp:nvSpPr>
      <dsp:spPr>
        <a:xfrm>
          <a:off x="3856602" y="539062"/>
          <a:ext cx="722075" cy="72207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8C28E-68DD-404E-AFCB-D51B7AD1E43C}">
      <dsp:nvSpPr>
        <dsp:cNvPr id="0" name=""/>
        <dsp:cNvSpPr/>
      </dsp:nvSpPr>
      <dsp:spPr>
        <a:xfrm>
          <a:off x="3495564" y="669035"/>
          <a:ext cx="1444150" cy="462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/>
            <a:t>Descenso: tasas de morbi – mortalidad</a:t>
          </a:r>
          <a:endParaRPr lang="es-PA" sz="1300" kern="1200"/>
        </a:p>
      </dsp:txBody>
      <dsp:txXfrm>
        <a:off x="3495564" y="669035"/>
        <a:ext cx="1444150" cy="462128"/>
      </dsp:txXfrm>
    </dsp:sp>
    <dsp:sp modelId="{2E6C5A8F-D034-411B-8132-B13D10CB6B7D}">
      <dsp:nvSpPr>
        <dsp:cNvPr id="0" name=""/>
        <dsp:cNvSpPr/>
      </dsp:nvSpPr>
      <dsp:spPr>
        <a:xfrm>
          <a:off x="5604024" y="539062"/>
          <a:ext cx="722075" cy="72207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B805A-3E7A-4F9C-AA69-64662C91F40D}">
      <dsp:nvSpPr>
        <dsp:cNvPr id="0" name=""/>
        <dsp:cNvSpPr/>
      </dsp:nvSpPr>
      <dsp:spPr>
        <a:xfrm>
          <a:off x="5604024" y="539062"/>
          <a:ext cx="722075" cy="72207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CFF0-FAB7-46B5-AB09-9569AD6178E2}">
      <dsp:nvSpPr>
        <dsp:cNvPr id="0" name=""/>
        <dsp:cNvSpPr/>
      </dsp:nvSpPr>
      <dsp:spPr>
        <a:xfrm>
          <a:off x="5242986" y="669035"/>
          <a:ext cx="1444150" cy="462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Comportamientos saludables.</a:t>
          </a:r>
          <a:endParaRPr lang="es-PA" sz="1300" kern="1200" dirty="0"/>
        </a:p>
      </dsp:txBody>
      <dsp:txXfrm>
        <a:off x="5242986" y="669035"/>
        <a:ext cx="1444150" cy="462128"/>
      </dsp:txXfrm>
    </dsp:sp>
    <dsp:sp modelId="{E1EBAB44-4BAA-409A-AA46-88D26A742CC6}">
      <dsp:nvSpPr>
        <dsp:cNvPr id="0" name=""/>
        <dsp:cNvSpPr/>
      </dsp:nvSpPr>
      <dsp:spPr>
        <a:xfrm>
          <a:off x="7351446" y="539062"/>
          <a:ext cx="722075" cy="72207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E335D-3B50-4C12-9694-7951769DF9BE}">
      <dsp:nvSpPr>
        <dsp:cNvPr id="0" name=""/>
        <dsp:cNvSpPr/>
      </dsp:nvSpPr>
      <dsp:spPr>
        <a:xfrm>
          <a:off x="7351446" y="539062"/>
          <a:ext cx="722075" cy="72207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B3E30-8A60-4C75-B61D-0D81C797F4BD}">
      <dsp:nvSpPr>
        <dsp:cNvPr id="0" name=""/>
        <dsp:cNvSpPr/>
      </dsp:nvSpPr>
      <dsp:spPr>
        <a:xfrm>
          <a:off x="6990408" y="669035"/>
          <a:ext cx="1444150" cy="462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300" b="1" kern="1200" dirty="0" smtClean="0"/>
            <a:t>EQUIDAD</a:t>
          </a:r>
          <a:endParaRPr lang="es-PA" sz="1300" b="1" kern="1200" dirty="0"/>
        </a:p>
      </dsp:txBody>
      <dsp:txXfrm>
        <a:off x="6990408" y="669035"/>
        <a:ext cx="1444150" cy="4621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F1E4F-EFAC-4428-B299-61CA93EF409B}">
      <dsp:nvSpPr>
        <dsp:cNvPr id="0" name=""/>
        <dsp:cNvSpPr/>
      </dsp:nvSpPr>
      <dsp:spPr>
        <a:xfrm rot="5400000">
          <a:off x="997017" y="1179990"/>
          <a:ext cx="1025335" cy="11673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4D0E02-61FF-4534-9915-A2931140B833}">
      <dsp:nvSpPr>
        <dsp:cNvPr id="0" name=""/>
        <dsp:cNvSpPr/>
      </dsp:nvSpPr>
      <dsp:spPr>
        <a:xfrm>
          <a:off x="725365" y="43385"/>
          <a:ext cx="1726061" cy="12081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dirty="0" smtClean="0"/>
            <a:t>Integra una base teórica relevante para el Análisis de Equidad y Desigualdad (</a:t>
          </a:r>
          <a:r>
            <a:rPr lang="es-PA" sz="1400" b="1" kern="1200" dirty="0" err="1" smtClean="0"/>
            <a:t>AEyD</a:t>
          </a:r>
          <a:r>
            <a:rPr lang="es-PA" sz="1400" b="1" kern="1200" dirty="0" smtClean="0"/>
            <a:t>)</a:t>
          </a:r>
          <a:endParaRPr lang="es-PA" sz="1400" b="1" kern="1200" dirty="0"/>
        </a:p>
      </dsp:txBody>
      <dsp:txXfrm>
        <a:off x="784354" y="102374"/>
        <a:ext cx="1608083" cy="1090209"/>
      </dsp:txXfrm>
    </dsp:sp>
    <dsp:sp modelId="{5F8B4F8E-1835-408A-AD05-BB77AEAF525C}">
      <dsp:nvSpPr>
        <dsp:cNvPr id="0" name=""/>
        <dsp:cNvSpPr/>
      </dsp:nvSpPr>
      <dsp:spPr>
        <a:xfrm>
          <a:off x="2451426" y="158613"/>
          <a:ext cx="1255372" cy="976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DB558-E3C6-4153-9583-CADE9471BB82}">
      <dsp:nvSpPr>
        <dsp:cNvPr id="0" name=""/>
        <dsp:cNvSpPr/>
      </dsp:nvSpPr>
      <dsp:spPr>
        <a:xfrm rot="5400000">
          <a:off x="2428105" y="2537182"/>
          <a:ext cx="1025335" cy="11673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C944AB-28AC-4104-ADD6-CEF00DEE3523}">
      <dsp:nvSpPr>
        <dsp:cNvPr id="0" name=""/>
        <dsp:cNvSpPr/>
      </dsp:nvSpPr>
      <dsp:spPr>
        <a:xfrm>
          <a:off x="2156453" y="1400577"/>
          <a:ext cx="1726061" cy="12081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smtClean="0"/>
            <a:t>Permite estructurar un proceso para el AEyD</a:t>
          </a:r>
          <a:endParaRPr lang="es-PA" sz="1600" b="1" kern="1200"/>
        </a:p>
      </dsp:txBody>
      <dsp:txXfrm>
        <a:off x="2215442" y="1459566"/>
        <a:ext cx="1608083" cy="1090209"/>
      </dsp:txXfrm>
    </dsp:sp>
    <dsp:sp modelId="{FA310A58-8AD1-4BEF-A5BE-948978375F30}">
      <dsp:nvSpPr>
        <dsp:cNvPr id="0" name=""/>
        <dsp:cNvSpPr/>
      </dsp:nvSpPr>
      <dsp:spPr>
        <a:xfrm>
          <a:off x="3882515" y="1515806"/>
          <a:ext cx="1255372" cy="976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4B063-EC41-49D9-910D-E52ED68E5869}">
      <dsp:nvSpPr>
        <dsp:cNvPr id="0" name=""/>
        <dsp:cNvSpPr/>
      </dsp:nvSpPr>
      <dsp:spPr>
        <a:xfrm rot="5400000">
          <a:off x="3859193" y="3894375"/>
          <a:ext cx="1025335" cy="11673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7673D9-9DFA-4668-8FD9-37BD76006C8E}">
      <dsp:nvSpPr>
        <dsp:cNvPr id="0" name=""/>
        <dsp:cNvSpPr/>
      </dsp:nvSpPr>
      <dsp:spPr>
        <a:xfrm>
          <a:off x="3587542" y="2757770"/>
          <a:ext cx="1726061" cy="12081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smtClean="0"/>
            <a:t>Es más una guía que una metodología claramente definida</a:t>
          </a:r>
          <a:endParaRPr lang="es-PA" sz="1600" b="1" kern="1200" dirty="0"/>
        </a:p>
      </dsp:txBody>
      <dsp:txXfrm>
        <a:off x="3646531" y="2816759"/>
        <a:ext cx="1608083" cy="1090209"/>
      </dsp:txXfrm>
    </dsp:sp>
    <dsp:sp modelId="{A6E3A5EE-4A5F-42D7-8FA7-C750CD254A72}">
      <dsp:nvSpPr>
        <dsp:cNvPr id="0" name=""/>
        <dsp:cNvSpPr/>
      </dsp:nvSpPr>
      <dsp:spPr>
        <a:xfrm>
          <a:off x="5373654" y="2865362"/>
          <a:ext cx="3147859" cy="976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/>
            <a:t>elementos a tomar en cuenta, </a:t>
          </a:r>
          <a:endParaRPr lang="es-PA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smtClean="0"/>
            <a:t>fuentes de información </a:t>
          </a:r>
          <a:endParaRPr lang="es-PA" sz="1600" b="1" kern="1200"/>
        </a:p>
      </dsp:txBody>
      <dsp:txXfrm>
        <a:off x="5373654" y="2865362"/>
        <a:ext cx="3147859" cy="976510"/>
      </dsp:txXfrm>
    </dsp:sp>
    <dsp:sp modelId="{3283E359-3A84-4073-8998-D1C88104CC4A}">
      <dsp:nvSpPr>
        <dsp:cNvPr id="0" name=""/>
        <dsp:cNvSpPr/>
      </dsp:nvSpPr>
      <dsp:spPr>
        <a:xfrm rot="5400000">
          <a:off x="5664844" y="4682374"/>
          <a:ext cx="683334" cy="19757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51C190-8D2D-4DA7-91B6-60B3A67CB654}">
      <dsp:nvSpPr>
        <dsp:cNvPr id="0" name=""/>
        <dsp:cNvSpPr/>
      </dsp:nvSpPr>
      <dsp:spPr>
        <a:xfrm>
          <a:off x="4932542" y="4114963"/>
          <a:ext cx="1726061" cy="12081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1" kern="1200" dirty="0" smtClean="0"/>
            <a:t>Propuesta: Marco Teórico para la Elaboración de la Metodología de un Sistema de Monitoreo de las Desigualdades Sociales en Salud</a:t>
          </a:r>
          <a:endParaRPr lang="es-PA" sz="1200" b="1" kern="1200" dirty="0"/>
        </a:p>
      </dsp:txBody>
      <dsp:txXfrm>
        <a:off x="4991531" y="4173952"/>
        <a:ext cx="1608083" cy="1090209"/>
      </dsp:txXfrm>
    </dsp:sp>
    <dsp:sp modelId="{EC5CF2F3-0991-48BD-89DF-A60C2F97A226}">
      <dsp:nvSpPr>
        <dsp:cNvPr id="0" name=""/>
        <dsp:cNvSpPr/>
      </dsp:nvSpPr>
      <dsp:spPr>
        <a:xfrm>
          <a:off x="6948253" y="4230191"/>
          <a:ext cx="1255372" cy="976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9308A-ED18-4A67-B5EA-4EE57D31D394}">
      <dsp:nvSpPr>
        <dsp:cNvPr id="0" name=""/>
        <dsp:cNvSpPr/>
      </dsp:nvSpPr>
      <dsp:spPr>
        <a:xfrm>
          <a:off x="6934845" y="4796314"/>
          <a:ext cx="1726061" cy="12081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smtClean="0"/>
            <a:t>Posible la adopción. Complementar con Metodología</a:t>
          </a:r>
          <a:endParaRPr lang="es-PA" sz="1600" b="1" kern="1200" dirty="0"/>
        </a:p>
      </dsp:txBody>
      <dsp:txXfrm>
        <a:off x="6993834" y="4855303"/>
        <a:ext cx="1608083" cy="1090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02F7C-17F8-474B-A15C-EA457DF0CB51}">
      <dsp:nvSpPr>
        <dsp:cNvPr id="0" name=""/>
        <dsp:cNvSpPr/>
      </dsp:nvSpPr>
      <dsp:spPr>
        <a:xfrm>
          <a:off x="1557380" y="0"/>
          <a:ext cx="5181600" cy="5181600"/>
        </a:xfrm>
        <a:prstGeom prst="triangl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855427-77E4-45B4-B89A-64BF89189425}">
      <dsp:nvSpPr>
        <dsp:cNvPr id="0" name=""/>
        <dsp:cNvSpPr/>
      </dsp:nvSpPr>
      <dsp:spPr>
        <a:xfrm>
          <a:off x="4148180" y="518666"/>
          <a:ext cx="3368040" cy="526256"/>
        </a:xfrm>
        <a:prstGeom prst="roundRect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DESIGUALDAD</a:t>
          </a:r>
          <a:endParaRPr lang="es-PA" sz="2400" b="1" kern="1200" dirty="0">
            <a:solidFill>
              <a:schemeClr val="bg1"/>
            </a:solidFill>
          </a:endParaRPr>
        </a:p>
      </dsp:txBody>
      <dsp:txXfrm>
        <a:off x="4173870" y="544356"/>
        <a:ext cx="3316660" cy="474876"/>
      </dsp:txXfrm>
    </dsp:sp>
    <dsp:sp modelId="{EDE38992-EB22-41CF-A066-FDA790A33331}">
      <dsp:nvSpPr>
        <dsp:cNvPr id="0" name=""/>
        <dsp:cNvSpPr/>
      </dsp:nvSpPr>
      <dsp:spPr>
        <a:xfrm>
          <a:off x="4148180" y="1110704"/>
          <a:ext cx="3368040" cy="526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Pobreza</a:t>
          </a:r>
          <a:endParaRPr lang="es-PA" sz="2400" b="1" kern="1200"/>
        </a:p>
      </dsp:txBody>
      <dsp:txXfrm>
        <a:off x="4173870" y="1136394"/>
        <a:ext cx="3316660" cy="474876"/>
      </dsp:txXfrm>
    </dsp:sp>
    <dsp:sp modelId="{A0C8854E-C2B4-4061-9EEE-EA19B435813C}">
      <dsp:nvSpPr>
        <dsp:cNvPr id="0" name=""/>
        <dsp:cNvSpPr/>
      </dsp:nvSpPr>
      <dsp:spPr>
        <a:xfrm>
          <a:off x="4148180" y="1702742"/>
          <a:ext cx="3368040" cy="526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Hambre</a:t>
          </a:r>
          <a:endParaRPr lang="es-PA" sz="2400" b="1" kern="1200"/>
        </a:p>
      </dsp:txBody>
      <dsp:txXfrm>
        <a:off x="4173870" y="1728432"/>
        <a:ext cx="3316660" cy="474876"/>
      </dsp:txXfrm>
    </dsp:sp>
    <dsp:sp modelId="{EE7036EC-F2EE-45BB-BBA8-8570C17997D1}">
      <dsp:nvSpPr>
        <dsp:cNvPr id="0" name=""/>
        <dsp:cNvSpPr/>
      </dsp:nvSpPr>
      <dsp:spPr>
        <a:xfrm>
          <a:off x="4148180" y="2294780"/>
          <a:ext cx="3368040" cy="526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Desprotección</a:t>
          </a:r>
          <a:r>
            <a:rPr lang="en-US" sz="2400" b="1" kern="1200" dirty="0" smtClean="0"/>
            <a:t> Social</a:t>
          </a:r>
          <a:endParaRPr lang="es-PA" sz="2400" b="1" kern="1200" dirty="0"/>
        </a:p>
      </dsp:txBody>
      <dsp:txXfrm>
        <a:off x="4173870" y="2320470"/>
        <a:ext cx="3316660" cy="474876"/>
      </dsp:txXfrm>
    </dsp:sp>
    <dsp:sp modelId="{C7FBE2CA-EC07-41C1-852A-16FF68B8C523}">
      <dsp:nvSpPr>
        <dsp:cNvPr id="0" name=""/>
        <dsp:cNvSpPr/>
      </dsp:nvSpPr>
      <dsp:spPr>
        <a:xfrm>
          <a:off x="4148180" y="2886819"/>
          <a:ext cx="3368040" cy="526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Desempleo</a:t>
          </a:r>
          <a:r>
            <a:rPr lang="en-US" sz="2000" b="1" kern="1200" dirty="0" smtClean="0"/>
            <a:t> vs </a:t>
          </a:r>
          <a:r>
            <a:rPr lang="en-US" sz="2000" b="1" kern="1200" dirty="0" err="1" smtClean="0"/>
            <a:t>Empleo</a:t>
          </a:r>
          <a:r>
            <a:rPr lang="en-US" sz="2000" b="1" kern="1200" dirty="0" smtClean="0"/>
            <a:t> Informal </a:t>
          </a:r>
          <a:endParaRPr lang="es-PA" sz="2000" b="1" kern="1200" dirty="0"/>
        </a:p>
      </dsp:txBody>
      <dsp:txXfrm>
        <a:off x="4173870" y="2912509"/>
        <a:ext cx="3316660" cy="474876"/>
      </dsp:txXfrm>
    </dsp:sp>
    <dsp:sp modelId="{CDB468F2-63A4-4916-8A4B-3749DCB005E9}">
      <dsp:nvSpPr>
        <dsp:cNvPr id="0" name=""/>
        <dsp:cNvSpPr/>
      </dsp:nvSpPr>
      <dsp:spPr>
        <a:xfrm>
          <a:off x="4148180" y="3478857"/>
          <a:ext cx="3368040" cy="526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Violencia</a:t>
          </a:r>
          <a:endParaRPr lang="es-PA" sz="2400" b="1" kern="1200"/>
        </a:p>
      </dsp:txBody>
      <dsp:txXfrm>
        <a:off x="4173870" y="3504547"/>
        <a:ext cx="3316660" cy="474876"/>
      </dsp:txXfrm>
    </dsp:sp>
    <dsp:sp modelId="{4629C34D-2509-41D8-978A-7064D5ECE1A7}">
      <dsp:nvSpPr>
        <dsp:cNvPr id="0" name=""/>
        <dsp:cNvSpPr/>
      </dsp:nvSpPr>
      <dsp:spPr>
        <a:xfrm>
          <a:off x="4148180" y="4070895"/>
          <a:ext cx="3368040" cy="526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Género</a:t>
          </a:r>
          <a:r>
            <a:rPr lang="en-US" sz="2000" b="1" kern="1200" dirty="0" smtClean="0"/>
            <a:t>/</a:t>
          </a:r>
          <a:r>
            <a:rPr lang="en-US" sz="2000" b="1" kern="1200" dirty="0" err="1" smtClean="0"/>
            <a:t>Etnia</a:t>
          </a:r>
          <a:endParaRPr lang="es-PA" sz="2000" b="1" kern="1200" dirty="0"/>
        </a:p>
      </dsp:txBody>
      <dsp:txXfrm>
        <a:off x="4173870" y="4096585"/>
        <a:ext cx="3316660" cy="474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47A39-E374-4731-B70B-C84B21A56177}">
      <dsp:nvSpPr>
        <dsp:cNvPr id="0" name=""/>
        <dsp:cNvSpPr/>
      </dsp:nvSpPr>
      <dsp:spPr>
        <a:xfrm rot="5400000">
          <a:off x="5539338" y="-2212660"/>
          <a:ext cx="1357163" cy="585216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/>
            <a:t>Gratuidad en la prestación del servicio y </a:t>
          </a:r>
          <a:r>
            <a:rPr lang="es-PA" sz="1600" b="1" kern="1200" dirty="0" smtClean="0">
              <a:solidFill>
                <a:srgbClr val="FF3300"/>
              </a:solidFill>
            </a:rPr>
            <a:t>asistencia de la maternidad</a:t>
          </a:r>
          <a:r>
            <a:rPr lang="es-PA" sz="1600" b="1" kern="1200" dirty="0" smtClean="0"/>
            <a:t>, en todos los establecimientos de salud del Ministerio de Salud.</a:t>
          </a:r>
          <a:endParaRPr lang="es-PA" sz="1600" b="1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/>
            <a:t>Sistema referencial funcional para toda mujer en </a:t>
          </a:r>
          <a:r>
            <a:rPr lang="es-PA" sz="1600" b="1" kern="1200" dirty="0" smtClean="0">
              <a:solidFill>
                <a:srgbClr val="FF3300"/>
              </a:solidFill>
            </a:rPr>
            <a:t>proceso obstétrico, así como en planificación familiar.</a:t>
          </a:r>
          <a:endParaRPr lang="es-PA" sz="1600" b="1" kern="1200" dirty="0">
            <a:solidFill>
              <a:srgbClr val="FF3300"/>
            </a:solidFill>
          </a:endParaRPr>
        </a:p>
      </dsp:txBody>
      <dsp:txXfrm rot="-5400000">
        <a:off x="3291840" y="101089"/>
        <a:ext cx="5785909" cy="1224661"/>
      </dsp:txXfrm>
    </dsp:sp>
    <dsp:sp modelId="{8A132D53-6367-43B1-AA78-3A0FC7ECC19D}">
      <dsp:nvSpPr>
        <dsp:cNvPr id="0" name=""/>
        <dsp:cNvSpPr/>
      </dsp:nvSpPr>
      <dsp:spPr>
        <a:xfrm>
          <a:off x="0" y="35"/>
          <a:ext cx="3291840" cy="1426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dirty="0" smtClean="0"/>
            <a:t>Decreto Ejecutivo 428 de 15 de diciembre de 2004. 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dirty="0" smtClean="0"/>
            <a:t>Modificado en Decreto Ejecutivo 5 de 6 de marzo de 2006.</a:t>
          </a:r>
          <a:endParaRPr lang="es-PA" sz="1700" b="1" kern="1200" dirty="0"/>
        </a:p>
      </dsp:txBody>
      <dsp:txXfrm>
        <a:off x="69649" y="69684"/>
        <a:ext cx="3152542" cy="1287469"/>
      </dsp:txXfrm>
    </dsp:sp>
    <dsp:sp modelId="{EAC0A3DA-E55A-484D-8790-717C93B43338}">
      <dsp:nvSpPr>
        <dsp:cNvPr id="0" name=""/>
        <dsp:cNvSpPr/>
      </dsp:nvSpPr>
      <dsp:spPr>
        <a:xfrm rot="5400000">
          <a:off x="5647213" y="-714555"/>
          <a:ext cx="1141413" cy="585216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800" b="1" kern="1200" dirty="0" smtClean="0"/>
            <a:t>Gratuidad en la prestación del servicio de consulta de </a:t>
          </a:r>
          <a:r>
            <a:rPr lang="es-PA" sz="1800" b="1" kern="1200" dirty="0" smtClean="0">
              <a:solidFill>
                <a:srgbClr val="FF3300"/>
              </a:solidFill>
            </a:rPr>
            <a:t>medicina general y de odontología</a:t>
          </a:r>
          <a:r>
            <a:rPr lang="es-PA" sz="1800" b="1" kern="1200" dirty="0" smtClean="0"/>
            <a:t>, en los establecimientos de salud de atención primaria del Ministerio de Salud.</a:t>
          </a:r>
          <a:endParaRPr lang="es-PA" sz="1800" b="1" kern="1200" dirty="0">
            <a:solidFill>
              <a:srgbClr val="FF3300"/>
            </a:solidFill>
          </a:endParaRPr>
        </a:p>
      </dsp:txBody>
      <dsp:txXfrm rot="-5400000">
        <a:off x="3291840" y="1696537"/>
        <a:ext cx="5796441" cy="1029975"/>
      </dsp:txXfrm>
    </dsp:sp>
    <dsp:sp modelId="{E0B9045C-6E91-4A05-8941-275F0DCD6D98}">
      <dsp:nvSpPr>
        <dsp:cNvPr id="0" name=""/>
        <dsp:cNvSpPr/>
      </dsp:nvSpPr>
      <dsp:spPr>
        <a:xfrm>
          <a:off x="0" y="1498141"/>
          <a:ext cx="3291840" cy="1426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smtClean="0"/>
            <a:t>DECRETO EJECUTIVO No. 329 de 14 de julio de 2009</a:t>
          </a:r>
          <a:endParaRPr lang="es-PA" sz="1800" b="1" kern="1200" dirty="0">
            <a:solidFill>
              <a:srgbClr val="FF3300"/>
            </a:solidFill>
          </a:endParaRPr>
        </a:p>
      </dsp:txBody>
      <dsp:txXfrm>
        <a:off x="69649" y="1567790"/>
        <a:ext cx="3152542" cy="1287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9A4F9-6E77-44A1-96D6-DF144ABD28EA}">
      <dsp:nvSpPr>
        <dsp:cNvPr id="0" name=""/>
        <dsp:cNvSpPr/>
      </dsp:nvSpPr>
      <dsp:spPr>
        <a:xfrm rot="5400000">
          <a:off x="5537814" y="-2189869"/>
          <a:ext cx="1067799" cy="57145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/>
            <a:t>Artículo 92, título III, Derechos y Deberes Individuales y Sociales, capítulo 5, Salud Pública y Asistencia Social: « es función del Estado velar por la Salud Pública…» 1972: Capítulo - 6</a:t>
          </a:r>
          <a:endParaRPr lang="es-PA" sz="1600" kern="1200" dirty="0"/>
        </a:p>
      </dsp:txBody>
      <dsp:txXfrm rot="-5400000">
        <a:off x="3214437" y="185634"/>
        <a:ext cx="5662428" cy="963547"/>
      </dsp:txXfrm>
    </dsp:sp>
    <dsp:sp modelId="{3126F4B7-CEBD-45FD-9F66-8FBEE19E2C52}">
      <dsp:nvSpPr>
        <dsp:cNvPr id="0" name=""/>
        <dsp:cNvSpPr/>
      </dsp:nvSpPr>
      <dsp:spPr>
        <a:xfrm>
          <a:off x="0" y="33"/>
          <a:ext cx="3214437" cy="13347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b="1" kern="1200" dirty="0" smtClean="0"/>
            <a:t>Constitución Política</a:t>
          </a:r>
          <a:endParaRPr lang="es-PA" sz="2600" b="1" kern="1200" dirty="0"/>
        </a:p>
      </dsp:txBody>
      <dsp:txXfrm>
        <a:off x="65157" y="65190"/>
        <a:ext cx="3084123" cy="1204435"/>
      </dsp:txXfrm>
    </dsp:sp>
    <dsp:sp modelId="{F6C00A03-A7DC-4C5F-9FB0-02679FC144E7}">
      <dsp:nvSpPr>
        <dsp:cNvPr id="0" name=""/>
        <dsp:cNvSpPr/>
      </dsp:nvSpPr>
      <dsp:spPr>
        <a:xfrm rot="5400000">
          <a:off x="5394276" y="-775600"/>
          <a:ext cx="1283901" cy="57145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b="1" kern="1200" dirty="0" smtClean="0"/>
            <a:t>Gratuidad en la atención preventiva, asistencia médico curativa y social de todo </a:t>
          </a:r>
          <a:r>
            <a:rPr lang="es-PA" sz="1400" b="1" kern="1200" dirty="0" smtClean="0">
              <a:solidFill>
                <a:srgbClr val="FF3300"/>
              </a:solidFill>
            </a:rPr>
            <a:t>niño menor de cinco (5) años</a:t>
          </a:r>
          <a:r>
            <a:rPr lang="es-PA" sz="1400" b="1" kern="1200" dirty="0" smtClean="0"/>
            <a:t>. Establecimientos del MINSA.</a:t>
          </a:r>
          <a:endParaRPr lang="es-PA" sz="1400" b="1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b="1" kern="1200" dirty="0" smtClean="0"/>
            <a:t>Fortalecimiento de todas las acciones de </a:t>
          </a:r>
          <a:r>
            <a:rPr lang="es-PA" sz="1400" b="1" kern="1200" dirty="0" smtClean="0">
              <a:solidFill>
                <a:srgbClr val="FF3300"/>
              </a:solidFill>
            </a:rPr>
            <a:t>promoción y educación en salud de los padres o tutores </a:t>
          </a:r>
          <a:r>
            <a:rPr lang="es-PA" sz="1400" b="1" kern="1200" dirty="0" smtClean="0"/>
            <a:t>menores de cinco (5) años.</a:t>
          </a:r>
          <a:endParaRPr lang="es-PA" sz="1400" b="1" kern="1200" dirty="0"/>
        </a:p>
      </dsp:txBody>
      <dsp:txXfrm rot="-5400000">
        <a:off x="3178950" y="1502401"/>
        <a:ext cx="5651879" cy="1158551"/>
      </dsp:txXfrm>
    </dsp:sp>
    <dsp:sp modelId="{E4E2E24D-E3A1-4196-805E-4A5710ED89AC}">
      <dsp:nvSpPr>
        <dsp:cNvPr id="0" name=""/>
        <dsp:cNvSpPr/>
      </dsp:nvSpPr>
      <dsp:spPr>
        <a:xfrm>
          <a:off x="0" y="1401520"/>
          <a:ext cx="3214437" cy="13347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b="1" kern="1200" dirty="0" smtClean="0"/>
            <a:t>Decreto Ejecutivo 546 de 21 de noviembre de 2005</a:t>
          </a:r>
          <a:endParaRPr lang="es-PA" sz="2600" kern="1200" dirty="0"/>
        </a:p>
      </dsp:txBody>
      <dsp:txXfrm>
        <a:off x="65157" y="1466677"/>
        <a:ext cx="3084123" cy="1204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683E-FF10-4943-9107-36FF35ED9188}">
      <dsp:nvSpPr>
        <dsp:cNvPr id="0" name=""/>
        <dsp:cNvSpPr/>
      </dsp:nvSpPr>
      <dsp:spPr>
        <a:xfrm>
          <a:off x="0" y="367"/>
          <a:ext cx="2195737" cy="5427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smtClean="0"/>
            <a:t>3        EJES ESTRATÉGICOS</a:t>
          </a:r>
          <a:endParaRPr lang="es-PA" sz="1400" kern="1200"/>
        </a:p>
      </dsp:txBody>
      <dsp:txXfrm>
        <a:off x="26495" y="26862"/>
        <a:ext cx="2142747" cy="489757"/>
      </dsp:txXfrm>
    </dsp:sp>
    <dsp:sp modelId="{481346E6-5150-472C-ADB4-DEF13F53423D}">
      <dsp:nvSpPr>
        <dsp:cNvPr id="0" name=""/>
        <dsp:cNvSpPr/>
      </dsp:nvSpPr>
      <dsp:spPr>
        <a:xfrm>
          <a:off x="0" y="557290"/>
          <a:ext cx="2195737" cy="5427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smtClean="0"/>
            <a:t>9        POLÍTICAS</a:t>
          </a:r>
          <a:endParaRPr lang="es-PA" sz="1400" kern="1200"/>
        </a:p>
      </dsp:txBody>
      <dsp:txXfrm>
        <a:off x="26495" y="583785"/>
        <a:ext cx="2142747" cy="489757"/>
      </dsp:txXfrm>
    </dsp:sp>
    <dsp:sp modelId="{DFBBD8C5-229F-41AB-9B3B-A533A39D6E22}">
      <dsp:nvSpPr>
        <dsp:cNvPr id="0" name=""/>
        <dsp:cNvSpPr/>
      </dsp:nvSpPr>
      <dsp:spPr>
        <a:xfrm>
          <a:off x="0" y="1114212"/>
          <a:ext cx="2195737" cy="5427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dirty="0" smtClean="0"/>
            <a:t>39       </a:t>
          </a:r>
          <a:r>
            <a:rPr lang="es-PA" sz="1400" b="1" kern="1200" smtClean="0"/>
            <a:t>OBJETIVOS  ESTRATEGICOS      </a:t>
          </a:r>
          <a:endParaRPr lang="es-PA" sz="1400" kern="1200" dirty="0"/>
        </a:p>
      </dsp:txBody>
      <dsp:txXfrm>
        <a:off x="26495" y="1140707"/>
        <a:ext cx="2142747" cy="489757"/>
      </dsp:txXfrm>
    </dsp:sp>
    <dsp:sp modelId="{AB4B2296-DAE5-4994-8F0E-7807B0C61552}">
      <dsp:nvSpPr>
        <dsp:cNvPr id="0" name=""/>
        <dsp:cNvSpPr/>
      </dsp:nvSpPr>
      <dsp:spPr>
        <a:xfrm>
          <a:off x="0" y="1671134"/>
          <a:ext cx="2195737" cy="5427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dirty="0" smtClean="0"/>
            <a:t>LÍNEAS DE ACCION  </a:t>
          </a:r>
          <a:endParaRPr lang="es-PA" sz="1400" kern="1200" dirty="0"/>
        </a:p>
      </dsp:txBody>
      <dsp:txXfrm>
        <a:off x="26495" y="1697629"/>
        <a:ext cx="2142747" cy="489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C0941-21E5-41A8-9DF8-64C42715E2DE}">
      <dsp:nvSpPr>
        <dsp:cNvPr id="0" name=""/>
        <dsp:cNvSpPr/>
      </dsp:nvSpPr>
      <dsp:spPr>
        <a:xfrm>
          <a:off x="0" y="141545"/>
          <a:ext cx="3925682" cy="277230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smtClean="0"/>
            <a:t>Visión: instalar un gobierno honesto y decente que ponga las riquezas naturales del país al servicio de todos los panameños con equidad y transparencia, respaldando al sector privado y a la inversión extranjera, siempre en búsqueda de la mejora de la calidad de vida de todos los panameños.</a:t>
          </a:r>
          <a:endParaRPr lang="es-PA" sz="1600" b="1" kern="1200" dirty="0"/>
        </a:p>
      </dsp:txBody>
      <dsp:txXfrm>
        <a:off x="135333" y="276878"/>
        <a:ext cx="3655016" cy="2501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79B1-AFC1-404F-BF66-E673D41AF765}">
      <dsp:nvSpPr>
        <dsp:cNvPr id="0" name=""/>
        <dsp:cNvSpPr/>
      </dsp:nvSpPr>
      <dsp:spPr>
        <a:xfrm>
          <a:off x="0" y="133857"/>
          <a:ext cx="45720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smtClean="0"/>
            <a:t>EJE 1: DESARROLLO HUMANO Y BIENESTAR “VIDA BUENA PARA TODOS”</a:t>
          </a:r>
          <a:endParaRPr lang="es-PA" sz="2000" b="1" kern="1200"/>
        </a:p>
      </dsp:txBody>
      <dsp:txXfrm>
        <a:off x="38838" y="172695"/>
        <a:ext cx="4494324" cy="717924"/>
      </dsp:txXfrm>
    </dsp:sp>
    <dsp:sp modelId="{0F872FF6-5B76-46C2-BA04-0448E1134969}">
      <dsp:nvSpPr>
        <dsp:cNvPr id="0" name=""/>
        <dsp:cNvSpPr/>
      </dsp:nvSpPr>
      <dsp:spPr>
        <a:xfrm>
          <a:off x="0" y="995205"/>
          <a:ext cx="4572000" cy="186300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600" kern="1200" dirty="0" smtClean="0"/>
            <a:t>Atención a los grupos vulnerables y fortalecimiento del Sistema de Protección Social.</a:t>
          </a:r>
          <a:endParaRPr lang="es-P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600" kern="1200" dirty="0" smtClean="0"/>
            <a:t>Acceso a servicios básicos Salud</a:t>
          </a:r>
          <a:endParaRPr lang="es-P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600" kern="1200" dirty="0" smtClean="0"/>
            <a:t>Vivienda digna y adecuada</a:t>
          </a:r>
          <a:endParaRPr lang="es-P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600" kern="1200" dirty="0" smtClean="0"/>
            <a:t>Derecho a una Educación de calidad</a:t>
          </a:r>
          <a:endParaRPr lang="es-P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600" kern="1200" smtClean="0"/>
            <a:t>Derecho a participar de la Cultura</a:t>
          </a:r>
          <a:endParaRPr lang="es-PA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600" kern="1200" smtClean="0"/>
            <a:t>Derecho a la recreación y al Deporte</a:t>
          </a:r>
          <a:endParaRPr lang="es-PA" sz="1600" kern="1200"/>
        </a:p>
      </dsp:txBody>
      <dsp:txXfrm>
        <a:off x="0" y="995205"/>
        <a:ext cx="4572000" cy="1863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A5D86-3EE2-47B6-8E24-A72560319522}">
      <dsp:nvSpPr>
        <dsp:cNvPr id="0" name=""/>
        <dsp:cNvSpPr/>
      </dsp:nvSpPr>
      <dsp:spPr>
        <a:xfrm>
          <a:off x="0" y="3356"/>
          <a:ext cx="3995936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EJE 3: DESARROLLO ECONÓMICO SOSTENIBLE “ECONOMÍA AL SERVICIO DE LA GENTE”</a:t>
          </a:r>
          <a:endParaRPr lang="es-PA" sz="2000" b="1" kern="1200" dirty="0"/>
        </a:p>
      </dsp:txBody>
      <dsp:txXfrm>
        <a:off x="53916" y="57272"/>
        <a:ext cx="3888104" cy="996648"/>
      </dsp:txXfrm>
    </dsp:sp>
    <dsp:sp modelId="{9253B2C4-DC45-45EE-884C-4FD5F0D6ABBB}">
      <dsp:nvSpPr>
        <dsp:cNvPr id="0" name=""/>
        <dsp:cNvSpPr/>
      </dsp:nvSpPr>
      <dsp:spPr>
        <a:xfrm>
          <a:off x="0" y="1107836"/>
          <a:ext cx="3995936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71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800" b="1" kern="1200" dirty="0" smtClean="0"/>
            <a:t>Política fiscal sostenible con equidad</a:t>
          </a:r>
          <a:endParaRPr lang="es-PA" sz="1800" b="1" kern="1200" dirty="0"/>
        </a:p>
      </dsp:txBody>
      <dsp:txXfrm>
        <a:off x="0" y="1107836"/>
        <a:ext cx="3995936" cy="977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58CF4-CC3E-4324-87D0-6AFC6394BC83}">
      <dsp:nvSpPr>
        <dsp:cNvPr id="0" name=""/>
        <dsp:cNvSpPr/>
      </dsp:nvSpPr>
      <dsp:spPr>
        <a:xfrm>
          <a:off x="0" y="4810"/>
          <a:ext cx="3816424" cy="839229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/>
            <a:t>AVANZAR HACIA APS RENOVADA</a:t>
          </a:r>
          <a:endParaRPr lang="es-PA" sz="2400" kern="1200" dirty="0"/>
        </a:p>
      </dsp:txBody>
      <dsp:txXfrm>
        <a:off x="40968" y="45778"/>
        <a:ext cx="3734488" cy="757293"/>
      </dsp:txXfrm>
    </dsp:sp>
    <dsp:sp modelId="{37948E6D-F3EB-4BBC-A2F0-1FE094695AF9}">
      <dsp:nvSpPr>
        <dsp:cNvPr id="0" name=""/>
        <dsp:cNvSpPr/>
      </dsp:nvSpPr>
      <dsp:spPr>
        <a:xfrm>
          <a:off x="0" y="844039"/>
          <a:ext cx="3816424" cy="411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71" tIns="24130" rIns="135128" bIns="2413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b="1" kern="1200" smtClean="0"/>
            <a:t>Priorizar </a:t>
          </a:r>
          <a:r>
            <a:rPr lang="es-ES" sz="1900" b="1" kern="1200" dirty="0" smtClean="0"/>
            <a:t>Intervenciones</a:t>
          </a:r>
          <a:endParaRPr lang="es-P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b="1" kern="1200" dirty="0" smtClean="0"/>
            <a:t>Revitalizar </a:t>
          </a:r>
          <a:r>
            <a:rPr lang="es-ES" sz="1900" b="1" kern="1200" dirty="0" smtClean="0"/>
            <a:t>la capacidad resolutiva</a:t>
          </a:r>
          <a:endParaRPr lang="es-P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900" b="1" kern="1200" dirty="0" smtClean="0"/>
            <a:t>Asegurar Insumos con base a necesidades</a:t>
          </a:r>
          <a:endParaRPr lang="es-P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b="1" kern="1200" dirty="0" smtClean="0"/>
            <a:t>Resolver los problemas de salud y afrontar nuevos </a:t>
          </a:r>
          <a:endParaRPr lang="es-P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900" b="1" kern="1200" dirty="0" smtClean="0"/>
            <a:t>Impactar </a:t>
          </a:r>
          <a:r>
            <a:rPr lang="es-PA" sz="1900" b="1" kern="1200" dirty="0" smtClean="0"/>
            <a:t>sobre las determinantes y condicionantes de salud</a:t>
          </a:r>
          <a:endParaRPr lang="es-P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900" b="1" kern="1200" dirty="0" smtClean="0"/>
            <a:t>Alcanzar Metas y Objetivos: ODM y </a:t>
          </a:r>
          <a:r>
            <a:rPr lang="es-PA" sz="1900" b="1" kern="1200" dirty="0" smtClean="0"/>
            <a:t>otras</a:t>
          </a:r>
          <a:endParaRPr lang="es-P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900" b="1" kern="1200" dirty="0" smtClean="0"/>
            <a:t>Contar con un Sistema </a:t>
          </a:r>
          <a:r>
            <a:rPr lang="es-PA" sz="1900" b="1" kern="1200" dirty="0" smtClean="0"/>
            <a:t>de </a:t>
          </a:r>
          <a:r>
            <a:rPr lang="es-PA" sz="1900" b="1" kern="1200" dirty="0" smtClean="0"/>
            <a:t>Salud </a:t>
          </a:r>
          <a:r>
            <a:rPr lang="es-PA" sz="1900" b="1" kern="1200" dirty="0" smtClean="0"/>
            <a:t>coordinado, integrado y unificado</a:t>
          </a:r>
          <a:endParaRPr lang="es-P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900" b="1" kern="1200" dirty="0" smtClean="0"/>
            <a:t>Alcanzar la Cobertura </a:t>
          </a:r>
          <a:r>
            <a:rPr lang="es-PA" sz="1900" b="1" kern="1200" dirty="0" smtClean="0"/>
            <a:t>Universal</a:t>
          </a:r>
          <a:endParaRPr lang="es-P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PA" sz="1900" b="1" kern="1200" dirty="0"/>
        </a:p>
      </dsp:txBody>
      <dsp:txXfrm>
        <a:off x="0" y="844039"/>
        <a:ext cx="3816424" cy="4112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0.06104</cdr:x>
      <cdr:y>0.02248</cdr:y>
    </cdr:from>
    <cdr:to>
      <cdr:x>0.91877</cdr:x>
      <cdr:y>0.16268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97205" y="74488"/>
          <a:ext cx="4176464" cy="464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200" b="1" dirty="0" smtClean="0"/>
            <a:t>Evolución de la Tasa de Mortalidad Infantil en la República de Panamá:  Años 1960 -2010 y 2012</a:t>
          </a:r>
          <a:endParaRPr lang="es-E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0.64117</cdr:x>
      <cdr:y>0.15385</cdr:y>
    </cdr:from>
    <cdr:to>
      <cdr:x>0.64117</cdr:x>
      <cdr:y>0.86154</cdr:y>
    </cdr:to>
    <cdr:sp macro="" textlink="">
      <cdr:nvSpPr>
        <cdr:cNvPr id="3" name="2 Conector recto"/>
        <cdr:cNvSpPr/>
      </cdr:nvSpPr>
      <cdr:spPr>
        <a:xfrm xmlns:a="http://schemas.openxmlformats.org/drawingml/2006/main" rot="16200000" flipV="1">
          <a:off x="3903732" y="2376264"/>
          <a:ext cx="331236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A" sz="9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0.24003</cdr:x>
      <cdr:y>0.26408</cdr:y>
    </cdr:from>
    <cdr:to>
      <cdr:x>0.47042</cdr:x>
      <cdr:y>0.40025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80121" y="932204"/>
          <a:ext cx="1036766" cy="4806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A" sz="1100" dirty="0"/>
            <a:t>Coeficiente</a:t>
          </a:r>
          <a:r>
            <a:rPr lang="es-PA" sz="1100" baseline="0" dirty="0"/>
            <a:t> de GINI: 0.43</a:t>
          </a:r>
          <a:endParaRPr lang="es-P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defRPr/>
            </a:pPr>
            <a:endParaRPr lang="it-IT" altLang="es-PA" sz="1800" smtClean="0"/>
          </a:p>
        </p:txBody>
      </p:sp>
      <p:sp>
        <p:nvSpPr>
          <p:cNvPr id="1024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es-PA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43" charset="0"/>
                <a:cs typeface="Arial Unicode MS" pitchFamily="43" charset="0"/>
              </a:defRPr>
            </a:lvl1pPr>
          </a:lstStyle>
          <a:p>
            <a:pPr>
              <a:defRPr/>
            </a:pPr>
            <a:endParaRPr lang="it-IT" altLang="es-P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43" charset="0"/>
                <a:cs typeface="Arial Unicode MS" pitchFamily="43" charset="0"/>
              </a:defRPr>
            </a:lvl1pPr>
          </a:lstStyle>
          <a:p>
            <a:pPr>
              <a:defRPr/>
            </a:pPr>
            <a:endParaRPr lang="it-IT" altLang="es-P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43" charset="0"/>
                <a:cs typeface="Arial Unicode MS" pitchFamily="43" charset="0"/>
              </a:defRPr>
            </a:lvl1pPr>
          </a:lstStyle>
          <a:p>
            <a:pPr>
              <a:defRPr/>
            </a:pPr>
            <a:endParaRPr lang="it-IT" altLang="es-P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43" charset="0"/>
                <a:cs typeface="Arial Unicode MS" pitchFamily="43" charset="0"/>
              </a:defRPr>
            </a:lvl1pPr>
          </a:lstStyle>
          <a:p>
            <a:pPr>
              <a:defRPr/>
            </a:pPr>
            <a:fld id="{49C755A9-D9BC-4169-94C6-56C7CD3C24B9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621224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43" charset="0"/>
      <a:defRPr sz="1200" kern="1200">
        <a:solidFill>
          <a:srgbClr val="000000"/>
        </a:solidFill>
        <a:latin typeface="Times New Roman" pitchFamily="43" charset="0"/>
        <a:ea typeface="ＭＳ Ｐゴシック" pitchFamily="43" charset="-128"/>
        <a:cs typeface="+mn-cs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43" charset="0"/>
      <a:defRPr sz="1200" kern="1200">
        <a:solidFill>
          <a:srgbClr val="000000"/>
        </a:solidFill>
        <a:latin typeface="Times New Roman" pitchFamily="43" charset="0"/>
        <a:ea typeface="ＭＳ Ｐゴシック" pitchFamily="43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43" charset="0"/>
      <a:defRPr sz="1200" kern="1200">
        <a:solidFill>
          <a:srgbClr val="000000"/>
        </a:solidFill>
        <a:latin typeface="Times New Roman" pitchFamily="43" charset="0"/>
        <a:ea typeface="ＭＳ Ｐゴシック" pitchFamily="43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43" charset="0"/>
      <a:defRPr sz="1200" kern="1200">
        <a:solidFill>
          <a:srgbClr val="000000"/>
        </a:solidFill>
        <a:latin typeface="Times New Roman" pitchFamily="43" charset="0"/>
        <a:ea typeface="ＭＳ Ｐゴシック" pitchFamily="43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43" charset="0"/>
      <a:defRPr sz="1200" kern="1200">
        <a:solidFill>
          <a:srgbClr val="000000"/>
        </a:solidFill>
        <a:latin typeface="Times New Roman" pitchFamily="43" charset="0"/>
        <a:ea typeface="ＭＳ Ｐゴシック" pitchFamily="4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6A018A0-5943-4007-9141-856FA097E172}" type="slidenum">
              <a:rPr lang="it-IT" altLang="es-PA">
                <a:solidFill>
                  <a:srgbClr val="000000"/>
                </a:solidFill>
                <a:latin typeface="Times New Roman" pitchFamily="43" charset="0"/>
              </a:rPr>
              <a:pPr eaLnBrk="1"/>
              <a:t>1</a:t>
            </a:fld>
            <a:endParaRPr lang="it-IT" altLang="es-PA">
              <a:solidFill>
                <a:srgbClr val="000000"/>
              </a:solidFill>
              <a:latin typeface="Times New Roman" pitchFamily="43" charset="0"/>
            </a:endParaRPr>
          </a:p>
        </p:txBody>
      </p:sp>
      <p:sp>
        <p:nvSpPr>
          <p:cNvPr id="112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s-P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07524" name="3 Marcador de número de diapositiva"/>
          <p:cNvSpPr txBox="1">
            <a:spLocks noGrp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/>
            <a:fld id="{60C281A3-3911-46C3-8E4F-D1DDAEA16C03}" type="slidenum">
              <a:rPr lang="es-PA" sz="1400">
                <a:latin typeface="Calibri" pitchFamily="34" charset="0"/>
              </a:rPr>
              <a:pPr algn="r"/>
              <a:t>5</a:t>
            </a:fld>
            <a:endParaRPr lang="es-PA" sz="14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32BF-2C36-48C5-8677-42E6DAFDBD13}" type="slidenum">
              <a:rPr lang="es-PA" smtClean="0"/>
              <a:pPr/>
              <a:t>7</a:t>
            </a:fld>
            <a:endParaRPr lang="es-P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2041-C558-4EA2-89F9-D26955778F6E}" type="slidenum">
              <a:rPr lang="es-PA" smtClean="0"/>
              <a:pPr/>
              <a:t>8</a:t>
            </a:fld>
            <a:endParaRPr lang="es-P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A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12095-75D0-4D0A-B880-9CFDCFCFB5F3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10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FCB639B-C682-41AA-9329-955F8F80B8F6}" type="slidenum">
              <a:rPr lang="it-IT" altLang="es-PA">
                <a:solidFill>
                  <a:srgbClr val="000000"/>
                </a:solidFill>
                <a:latin typeface="Times New Roman" pitchFamily="43" charset="0"/>
              </a:rPr>
              <a:pPr eaLnBrk="1"/>
              <a:t>24</a:t>
            </a:fld>
            <a:endParaRPr lang="it-IT" altLang="es-PA">
              <a:solidFill>
                <a:srgbClr val="000000"/>
              </a:solidFill>
              <a:latin typeface="Times New Roman" pitchFamily="43" charset="0"/>
            </a:endParaRPr>
          </a:p>
        </p:txBody>
      </p:sp>
      <p:sp>
        <p:nvSpPr>
          <p:cNvPr id="153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s-P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B036A-B666-476E-A1E4-612EDFD2DBBE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421445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52E9-0FD4-4042-81C2-906D309B21C2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353333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56EE-E11F-4677-9C62-9CC3CC5C9F4F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120531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98657-37EA-4C94-88D8-77B715EDF654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36669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B0A5-3197-4C30-BF72-3DDF48D76E3C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372021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F10B-4CAD-49E3-B86B-9EED2C747FDD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408440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950E-B823-4F28-BAD5-D85E1AAB4191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3852232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FF74-5362-4F74-9376-002F6461EFAA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2794393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1D8A-8EA7-45E3-823D-DE9FE70DF09C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200008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A745C-15B5-4E17-9299-A433CA63CD95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3185412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437B-0ADF-47CB-8C8B-0AEF02B26517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144818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13602-E2EA-4AB1-A948-862160EF7D53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1442036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37B9-7ED2-4268-9AED-DD8D62044715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11418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D05AB-6B90-4700-8CD4-E5CC6A4153D4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229839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356B9-6454-474F-B2AD-67BDD59FF867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183288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DF17-A23B-4BE8-9193-7904A3563839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139676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098ED-9967-4F42-AD05-C1D3FFC0FB91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349411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A328-0B03-4AAC-B9E8-9DC9C2FD5890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25906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7B2C9-AD16-4159-A017-3FCA422056C2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296194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BFE40-5505-480C-94C8-69B5BFDC94AD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225340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FBC72-3B81-4260-BACC-EED036EFB7E7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14375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12DD-D121-42FA-A0D2-5DBE55FB3AD8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366542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4449-22CE-4E6E-9EA0-4761CA496FD4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  <p:extLst>
      <p:ext uri="{BB962C8B-B14F-4D97-AF65-F5344CB8AC3E}">
        <p14:creationId xmlns:p14="http://schemas.microsoft.com/office/powerpoint/2010/main" val="302726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A" smtClean="0"/>
              <a:t>Fate clic per modificare il formato del testo del titolo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defRPr/>
            </a:pPr>
            <a:endParaRPr lang="it-IT" altLang="es-PA" sz="180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230CDE-B08C-49AE-ADB9-E89AFACC6DD5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A" smtClean="0"/>
              <a:t>Fate clic per modificare il formato del testo della struttura</a:t>
            </a:r>
          </a:p>
          <a:p>
            <a:pPr lvl="1"/>
            <a:r>
              <a:rPr lang="en-GB" altLang="es-PA" smtClean="0"/>
              <a:t>Secondo livello struttura</a:t>
            </a:r>
          </a:p>
          <a:p>
            <a:pPr lvl="2"/>
            <a:r>
              <a:rPr lang="en-GB" altLang="es-PA" smtClean="0"/>
              <a:t>Terzo livello struttura</a:t>
            </a:r>
          </a:p>
          <a:p>
            <a:pPr lvl="3"/>
            <a:r>
              <a:rPr lang="en-GB" altLang="es-PA" smtClean="0"/>
              <a:t>Quarto livello struttura</a:t>
            </a:r>
          </a:p>
          <a:p>
            <a:pPr lvl="4"/>
            <a:r>
              <a:rPr lang="en-GB" altLang="es-PA" smtClean="0"/>
              <a:t>Quinto livello struttura</a:t>
            </a:r>
          </a:p>
          <a:p>
            <a:pPr lvl="4"/>
            <a:r>
              <a:rPr lang="en-GB" altLang="es-PA" smtClean="0"/>
              <a:t>Sesto livello struttura</a:t>
            </a:r>
          </a:p>
          <a:p>
            <a:pPr lvl="4"/>
            <a:r>
              <a:rPr lang="en-GB" altLang="es-PA" smtClean="0"/>
              <a:t>Settimo livello struttura</a:t>
            </a:r>
          </a:p>
          <a:p>
            <a:pPr lvl="4"/>
            <a:r>
              <a:rPr lang="en-GB" altLang="es-PA" smtClean="0"/>
              <a:t>Ottavo livello struttura</a:t>
            </a:r>
          </a:p>
          <a:p>
            <a:pPr lvl="4"/>
            <a:r>
              <a:rPr lang="en-GB" altLang="es-PA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43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43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43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43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A" smtClean="0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A" smtClean="0"/>
              <a:t>Fate clic per modificare il formato del testo della struttura</a:t>
            </a:r>
          </a:p>
          <a:p>
            <a:pPr lvl="1"/>
            <a:r>
              <a:rPr lang="en-GB" altLang="es-PA" smtClean="0"/>
              <a:t>Secondo livello struttura</a:t>
            </a:r>
          </a:p>
          <a:p>
            <a:pPr lvl="2"/>
            <a:r>
              <a:rPr lang="en-GB" altLang="es-PA" smtClean="0"/>
              <a:t>Terzo livello struttura</a:t>
            </a:r>
          </a:p>
          <a:p>
            <a:pPr lvl="3"/>
            <a:r>
              <a:rPr lang="en-GB" altLang="es-PA" smtClean="0"/>
              <a:t>Quarto livello struttura</a:t>
            </a:r>
          </a:p>
          <a:p>
            <a:pPr lvl="4"/>
            <a:r>
              <a:rPr lang="en-GB" altLang="es-PA" smtClean="0"/>
              <a:t>Quinto livello struttura</a:t>
            </a:r>
          </a:p>
          <a:p>
            <a:pPr lvl="4"/>
            <a:r>
              <a:rPr lang="en-GB" altLang="es-PA" smtClean="0"/>
              <a:t>Sesto livello struttura</a:t>
            </a:r>
          </a:p>
          <a:p>
            <a:pPr lvl="4"/>
            <a:r>
              <a:rPr lang="en-GB" altLang="es-PA" smtClean="0"/>
              <a:t>Settimo livello struttura</a:t>
            </a:r>
          </a:p>
          <a:p>
            <a:pPr lvl="4"/>
            <a:r>
              <a:rPr lang="en-GB" altLang="es-PA" smtClean="0"/>
              <a:t>Ottavo livello struttura</a:t>
            </a:r>
          </a:p>
          <a:p>
            <a:pPr lvl="4"/>
            <a:r>
              <a:rPr lang="en-GB" altLang="es-PA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 smtClean="0">
                <a:solidFill>
                  <a:srgbClr val="000000"/>
                </a:solidFill>
                <a:latin typeface="Calibri" pitchFamily="43" charset="0"/>
                <a:cs typeface="Arial Unicode MS" pitchFamily="43" charset="0"/>
              </a:defRPr>
            </a:lvl1pPr>
          </a:lstStyle>
          <a:p>
            <a:pPr>
              <a:defRPr/>
            </a:pPr>
            <a:r>
              <a:rPr lang="it-IT" altLang="es-PA"/>
              <a:t>10/07/14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defRPr/>
            </a:pPr>
            <a:endParaRPr lang="it-IT" altLang="es-PA" sz="180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 smtClean="0">
                <a:solidFill>
                  <a:srgbClr val="000000"/>
                </a:solidFill>
                <a:latin typeface="Calibri" pitchFamily="43" charset="0"/>
                <a:cs typeface="Arial Unicode MS" pitchFamily="43" charset="0"/>
              </a:defRPr>
            </a:lvl1pPr>
          </a:lstStyle>
          <a:p>
            <a:pPr>
              <a:defRPr/>
            </a:pPr>
            <a:fld id="{148F1824-CE67-491E-A262-ABA5767D712F}" type="slidenum">
              <a:rPr lang="it-IT" altLang="es-PA"/>
              <a:pPr>
                <a:defRPr/>
              </a:pPr>
              <a:t>‹Nº›</a:t>
            </a:fld>
            <a:endParaRPr lang="it-IT" alt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43" charset="0"/>
        <a:defRPr sz="4400">
          <a:solidFill>
            <a:srgbClr val="000000"/>
          </a:solidFill>
          <a:latin typeface="Arial" pitchFamily="43" charset="0"/>
          <a:ea typeface="SimSun" charset="-122"/>
          <a:cs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43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43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43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43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43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chart" Target="../charts/chart4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8.xml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7.png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diagramData" Target="../diagrams/data6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hyperlink" Target="Estructura%20b&#225;sica%20del%20Plan%20Estrat&#233;gico%20Nacional%20del%20Sector%20Salud%20.xlsx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190.34.178.21/inec/cgi-bin/RpWebEngine.exe/TriRecode?&amp;BASE=DESAHUMA&amp;ITEM=IDGLONG&amp;MAIN=Webservermain_sid.inl" TargetMode="External"/><Relationship Id="rId13" Type="http://schemas.openxmlformats.org/officeDocument/2006/relationships/hyperlink" Target="http://190.34.178.21/inec/cgi-bin/RpWebEngine.exe/TriRecode?&amp;BASE=DESAHUMA&amp;ITEM=IPGINGN&amp;MAIN=Webservermain_sid.inl" TargetMode="External"/><Relationship Id="rId18" Type="http://schemas.openxmlformats.org/officeDocument/2006/relationships/hyperlink" Target="http://190.34.178.21/inec/cgi-bin/RpWebEngine.exe/TriRecode?&amp;BASE=DESAHUMA&amp;ITEM=IPHSINT&amp;MAIN=Webservermain_sid.inl" TargetMode="External"/><Relationship Id="rId3" Type="http://schemas.openxmlformats.org/officeDocument/2006/relationships/hyperlink" Target="http://190.34.178.21/inec/cgi-bin/RpWebEngine.exe/TriRecode?&amp;BASE=DESAHUMA&amp;ITEM=IDHEDUC&amp;MAIN=Webservermain_sid.inl" TargetMode="External"/><Relationship Id="rId7" Type="http://schemas.openxmlformats.org/officeDocument/2006/relationships/hyperlink" Target="http://190.34.178.21/inec/cgi-bin/RpWebEngine.exe/TriRecode?&amp;BASE=DESAHUMA&amp;ITEM=IDGEDUC&amp;MAIN=Webservermain_sid.inl" TargetMode="External"/><Relationship Id="rId12" Type="http://schemas.openxmlformats.org/officeDocument/2006/relationships/hyperlink" Target="http://190.34.178.21/inec/cgi-bin/RpWebEngine.exe/TriRecode?&amp;BASE=DESAHUMA&amp;ITEM=IPGDECO&amp;MAIN=Webservermain_sid.inl" TargetMode="External"/><Relationship Id="rId17" Type="http://schemas.openxmlformats.org/officeDocument/2006/relationships/hyperlink" Target="http://190.34.178.21/inec/cgi-bin/RpWebEngine.exe/TriRecode?&amp;BASE=DESAHUMA&amp;ITEM=IPHVIDA&amp;MAIN=Webservermain_sid.inl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://190.34.178.21/inec/cgi-bin/RpWebEngine.exe/TriRecode?&amp;BASE=DESAHUMA&amp;ITEM=IPHEDUC&amp;MAIN=Webservermain_sid.in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190.34.178.21/inec/cgi-bin/RpWebEngine.exe/TriRecode?&amp;BASE=DESAHUMA&amp;ITEM=IDHSINT&amp;MAIN=Webservermain_sid.inl" TargetMode="External"/><Relationship Id="rId11" Type="http://schemas.openxmlformats.org/officeDocument/2006/relationships/hyperlink" Target="http://190.34.178.21/inec/cgi-bin/RpWebEngine.exe/TriRecode?&amp;BASE=DESAHUMA&amp;ITEM=IPGDPOL&amp;MAIN=Webservermain_sid.inl" TargetMode="External"/><Relationship Id="rId5" Type="http://schemas.openxmlformats.org/officeDocument/2006/relationships/hyperlink" Target="http://190.34.178.21/inec/cgi-bin/RpWebEngine.exe/TriRecode?&amp;BASE=DESAHUMA&amp;ITEM=IDHVIDA&amp;MAIN=Webservermain_sid.inl" TargetMode="External"/><Relationship Id="rId15" Type="http://schemas.openxmlformats.org/officeDocument/2006/relationships/hyperlink" Target="http://190.34.178.21/inec/cgi-bin/RpWebEngine.exe/TriRecode?&amp;BASE=DESAHUMA&amp;ITEM=IPHLONG&amp;MAIN=Webservermain_sid.inl" TargetMode="External"/><Relationship Id="rId10" Type="http://schemas.openxmlformats.org/officeDocument/2006/relationships/hyperlink" Target="http://190.34.178.21/inec/cgi-bin/RpWebEngine.exe/TriRecode?&amp;BASE=DESAHUMA&amp;ITEM=IDGSINT&amp;MAIN=Webservermain_sid.inl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://190.34.178.21/inec/cgi-bin/RpWebEngine.exe/TriRecode?&amp;BASE=DESAHUMA&amp;ITEM=IDHLONG&amp;MAIN=Webservermain_sid.inl" TargetMode="External"/><Relationship Id="rId9" Type="http://schemas.openxmlformats.org/officeDocument/2006/relationships/hyperlink" Target="http://190.34.178.21/inec/cgi-bin/RpWebEngine.exe/TriRecode?&amp;BASE=DESAHUMA&amp;ITEM=IDGVIDA&amp;MAIN=Webservermain_sid.inl" TargetMode="External"/><Relationship Id="rId14" Type="http://schemas.openxmlformats.org/officeDocument/2006/relationships/hyperlink" Target="http://190.34.178.21/inec/cgi-bin/RpWebEngine.exe/TriRecode?&amp;BASE=DESAHUMA&amp;ITEM=IPGSINT&amp;MAIN=Webservermain_sid.i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3492500"/>
            <a:ext cx="7772400" cy="539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s-PA" sz="2800" i="1" smtClean="0">
                <a:latin typeface="Calibri" pitchFamily="43" charset="0"/>
              </a:rPr>
              <a:t>Lima, 24-25 de julio de 2014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39963" y="4643438"/>
            <a:ext cx="6400800" cy="1712912"/>
          </a:xfrm>
        </p:spPr>
        <p:txBody>
          <a:bodyPr lIns="90000" tIns="45000" rIns="90000" bIns="45000"/>
          <a:lstStyle/>
          <a:p>
            <a:pPr indent="-341313"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es-PA" sz="3000" b="1" dirty="0" smtClean="0"/>
              <a:t>MIGUEL MAYO</a:t>
            </a:r>
          </a:p>
          <a:p>
            <a:pPr indent="-341313"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es-PA" sz="3000" b="1" dirty="0" smtClean="0"/>
              <a:t>VICEMINSITRO DE SALUD</a:t>
            </a:r>
          </a:p>
          <a:p>
            <a:pPr indent="-341313"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es-PA" sz="3000" b="1" dirty="0" smtClean="0"/>
              <a:t>MINISTERIO DE SALUD DE PANAMA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60363"/>
            <a:ext cx="2692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9552" y="1979613"/>
            <a:ext cx="77406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s-PA" sz="3600" b="1" dirty="0">
                <a:solidFill>
                  <a:srgbClr val="004586"/>
                </a:solidFill>
                <a:latin typeface="Calibri" pitchFamily="43" charset="0"/>
              </a:rPr>
              <a:t> MONITOREO DE LA EQUIDAD EN SALUD EN PANAMA</a:t>
            </a:r>
          </a:p>
        </p:txBody>
      </p:sp>
      <p:pic>
        <p:nvPicPr>
          <p:cNvPr id="3079" name="Picture 33" descr="Logo Salu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9700"/>
            <a:ext cx="1516062" cy="1471613"/>
          </a:xfrm>
          <a:prstGeom prst="rect">
            <a:avLst/>
          </a:prstGeom>
          <a:gradFill rotWithShape="1">
            <a:gsLst>
              <a:gs pos="0">
                <a:srgbClr val="FFFF99">
                  <a:alpha val="49001"/>
                </a:srgbClr>
              </a:gs>
              <a:gs pos="100000">
                <a:srgbClr val="CCFF99">
                  <a:alpha val="4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107504" y="735013"/>
            <a:ext cx="8939188" cy="5840412"/>
            <a:chOff x="899592" y="735013"/>
            <a:chExt cx="8149370" cy="5840412"/>
          </a:xfrm>
        </p:grpSpPr>
        <p:sp>
          <p:nvSpPr>
            <p:cNvPr id="14338" name="Oval 2"/>
            <p:cNvSpPr>
              <a:spLocks noChangeArrowheads="1"/>
            </p:cNvSpPr>
            <p:nvPr/>
          </p:nvSpPr>
          <p:spPr bwMode="auto">
            <a:xfrm>
              <a:off x="2174875" y="1828800"/>
              <a:ext cx="2781300" cy="137636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r>
                <a:rPr lang="es-ES_tradnl" sz="2400" b="1" dirty="0">
                  <a:solidFill>
                    <a:schemeClr val="tx1"/>
                  </a:solidFill>
                  <a:latin typeface="Cambria" charset="0"/>
                  <a:ea typeface="ＭＳ Ｐゴシック" charset="-128"/>
                  <a:cs typeface="Times New Roman" charset="0"/>
                </a:rPr>
                <a:t>Estratégica</a:t>
              </a:r>
            </a:p>
          </p:txBody>
        </p:sp>
        <p:sp>
          <p:nvSpPr>
            <p:cNvPr id="14339" name="Oval 3"/>
            <p:cNvSpPr>
              <a:spLocks noChangeArrowheads="1"/>
            </p:cNvSpPr>
            <p:nvPr/>
          </p:nvSpPr>
          <p:spPr bwMode="auto">
            <a:xfrm>
              <a:off x="4139952" y="1807640"/>
              <a:ext cx="2847766" cy="1453102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endParaRPr lang="es-ES_tradnl" sz="1600" dirty="0">
                <a:solidFill>
                  <a:schemeClr val="tx1"/>
                </a:solidFill>
                <a:latin typeface="Cambria" charset="0"/>
                <a:ea typeface="ＭＳ Ｐゴシック" charset="-128"/>
                <a:cs typeface="Times New Roman" charset="0"/>
              </a:endParaRPr>
            </a:p>
            <a:p>
              <a:pPr>
                <a:defRPr/>
              </a:pPr>
              <a:endParaRPr lang="es-ES_tradnl" sz="1200" dirty="0">
                <a:solidFill>
                  <a:schemeClr val="tx1"/>
                </a:solidFill>
                <a:latin typeface="Cambria" charset="0"/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88069" name="TextBox 7"/>
            <p:cNvSpPr txBox="1">
              <a:spLocks noChangeArrowheads="1"/>
            </p:cNvSpPr>
            <p:nvPr/>
          </p:nvSpPr>
          <p:spPr bwMode="auto">
            <a:xfrm>
              <a:off x="899592" y="2633573"/>
              <a:ext cx="1798636" cy="1638141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s-ES_tradnl" dirty="0" smtClean="0">
                  <a:solidFill>
                    <a:schemeClr val="tx1"/>
                  </a:solidFill>
                  <a:latin typeface="Calibri" pitchFamily="34" charset="0"/>
                </a:rPr>
                <a:t>Ejes</a:t>
              </a:r>
              <a:endParaRPr lang="es-ES_tradnl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dirty="0">
                  <a:solidFill>
                    <a:schemeClr val="tx1"/>
                  </a:solidFill>
                  <a:latin typeface="Calibri" pitchFamily="34" charset="0"/>
                </a:rPr>
                <a:t>Políticas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dirty="0" smtClean="0">
                  <a:solidFill>
                    <a:schemeClr val="tx1"/>
                  </a:solidFill>
                  <a:latin typeface="Calibri" pitchFamily="34" charset="0"/>
                </a:rPr>
                <a:t>Objetivos Estratégicos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dirty="0" smtClean="0">
                  <a:solidFill>
                    <a:schemeClr val="tx1"/>
                  </a:solidFill>
                  <a:latin typeface="Calibri" pitchFamily="34" charset="0"/>
                </a:rPr>
                <a:t>Líneas </a:t>
              </a:r>
              <a:r>
                <a:rPr lang="es-ES_tradnl" dirty="0">
                  <a:solidFill>
                    <a:schemeClr val="tx1"/>
                  </a:solidFill>
                  <a:latin typeface="Calibri" pitchFamily="34" charset="0"/>
                </a:rPr>
                <a:t>de acción</a:t>
              </a:r>
            </a:p>
          </p:txBody>
        </p:sp>
        <p:sp>
          <p:nvSpPr>
            <p:cNvPr id="88070" name="TextBox 8"/>
            <p:cNvSpPr txBox="1">
              <a:spLocks noChangeArrowheads="1"/>
            </p:cNvSpPr>
            <p:nvPr/>
          </p:nvSpPr>
          <p:spPr bwMode="auto">
            <a:xfrm>
              <a:off x="5570750" y="3365277"/>
              <a:ext cx="3478212" cy="1895712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b="1" dirty="0">
                  <a:solidFill>
                    <a:schemeClr val="tx1"/>
                  </a:solidFill>
                  <a:latin typeface="Calibri" pitchFamily="34" charset="0"/>
                </a:rPr>
                <a:t>Qué:</a:t>
              </a:r>
              <a:r>
                <a:rPr lang="es-ES_tradnl" sz="1400" dirty="0">
                  <a:solidFill>
                    <a:schemeClr val="tx1"/>
                  </a:solidFill>
                  <a:latin typeface="Calibri" pitchFamily="34" charset="0"/>
                </a:rPr>
                <a:t> Programa o Acción</a:t>
              </a:r>
            </a:p>
            <a:p>
              <a:r>
                <a:rPr lang="es-ES_tradnl" sz="1400" b="1" dirty="0" smtClean="0">
                  <a:solidFill>
                    <a:schemeClr val="tx1"/>
                  </a:solidFill>
                  <a:latin typeface="Calibri" pitchFamily="34" charset="0"/>
                </a:rPr>
                <a:t>Cómo</a:t>
              </a:r>
              <a:r>
                <a:rPr lang="es-ES_tradnl" sz="1400" dirty="0">
                  <a:solidFill>
                    <a:schemeClr val="tx1"/>
                  </a:solidFill>
                  <a:latin typeface="Calibri" pitchFamily="34" charset="0"/>
                </a:rPr>
                <a:t>: medios institucionales, metodología, instrumentos, </a:t>
              </a:r>
              <a:r>
                <a:rPr lang="es-ES_tradnl" sz="1400" dirty="0" smtClean="0">
                  <a:solidFill>
                    <a:schemeClr val="tx1"/>
                  </a:solidFill>
                  <a:latin typeface="Calibri" pitchFamily="34" charset="0"/>
                </a:rPr>
                <a:t>indicadores</a:t>
              </a:r>
            </a:p>
            <a:p>
              <a:r>
                <a:rPr lang="es-PA" sz="1400" b="1" dirty="0">
                  <a:solidFill>
                    <a:schemeClr val="tx1"/>
                  </a:solidFill>
                  <a:latin typeface="Calibri" pitchFamily="34" charset="0"/>
                </a:rPr>
                <a:t>Quién:</a:t>
              </a:r>
              <a:r>
                <a:rPr lang="es-PA" sz="1400" dirty="0">
                  <a:solidFill>
                    <a:schemeClr val="tx1"/>
                  </a:solidFill>
                  <a:latin typeface="Calibri" pitchFamily="34" charset="0"/>
                </a:rPr>
                <a:t> Entidad responsable en la línea de acción estratégica</a:t>
              </a:r>
            </a:p>
            <a:p>
              <a:r>
                <a:rPr lang="es-ES_tradnl" sz="1400" b="1" dirty="0" smtClean="0">
                  <a:solidFill>
                    <a:schemeClr val="tx1"/>
                  </a:solidFill>
                  <a:latin typeface="Calibri" pitchFamily="34" charset="0"/>
                </a:rPr>
                <a:t>Cuánto</a:t>
              </a:r>
              <a:r>
                <a:rPr lang="es-ES_tradnl" sz="1400" dirty="0">
                  <a:solidFill>
                    <a:schemeClr val="tx1"/>
                  </a:solidFill>
                  <a:latin typeface="Calibri" pitchFamily="34" charset="0"/>
                </a:rPr>
                <a:t>: asignado en el presupuesto </a:t>
              </a:r>
              <a:r>
                <a:rPr lang="es-ES_tradnl" sz="1400" dirty="0" smtClean="0">
                  <a:solidFill>
                    <a:schemeClr val="tx1"/>
                  </a:solidFill>
                  <a:latin typeface="Calibri" pitchFamily="34" charset="0"/>
                </a:rPr>
                <a:t>público + Cooperación </a:t>
              </a:r>
              <a:r>
                <a:rPr lang="es-ES_tradnl" sz="1400" dirty="0">
                  <a:solidFill>
                    <a:schemeClr val="tx1"/>
                  </a:solidFill>
                  <a:latin typeface="Calibri" pitchFamily="34" charset="0"/>
                </a:rPr>
                <a:t>Técnica </a:t>
              </a:r>
              <a:r>
                <a:rPr lang="es-ES_tradnl" sz="1400" dirty="0" smtClean="0">
                  <a:solidFill>
                    <a:schemeClr val="tx1"/>
                  </a:solidFill>
                  <a:latin typeface="Calibri" pitchFamily="34" charset="0"/>
                </a:rPr>
                <a:t>Internacional + Crédito + otros</a:t>
              </a:r>
              <a:r>
                <a:rPr lang="es-ES_tradnl" sz="1400" dirty="0">
                  <a:solidFill>
                    <a:schemeClr val="tx1"/>
                  </a:solidFill>
                  <a:latin typeface="Calibri" pitchFamily="34" charset="0"/>
                </a:rPr>
                <a:t>)</a:t>
              </a:r>
            </a:p>
            <a:p>
              <a:r>
                <a:rPr lang="es-ES_tradnl" sz="1400" b="1" dirty="0">
                  <a:solidFill>
                    <a:schemeClr val="tx1"/>
                  </a:solidFill>
                  <a:latin typeface="Calibri" pitchFamily="34" charset="0"/>
                </a:rPr>
                <a:t>Cuándo:</a:t>
              </a:r>
              <a:r>
                <a:rPr lang="es-ES_tradnl" sz="1400" dirty="0">
                  <a:solidFill>
                    <a:schemeClr val="tx1"/>
                  </a:solidFill>
                  <a:latin typeface="Calibri" pitchFamily="34" charset="0"/>
                </a:rPr>
                <a:t> cronogramas de </a:t>
              </a:r>
              <a:r>
                <a:rPr lang="es-ES_tradnl" sz="1400" dirty="0" smtClean="0">
                  <a:solidFill>
                    <a:schemeClr val="tx1"/>
                  </a:solidFill>
                  <a:latin typeface="Calibri" pitchFamily="34" charset="0"/>
                </a:rPr>
                <a:t>ejecución</a:t>
              </a:r>
              <a:endParaRPr lang="es-ES_tradnl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8071" name="TextBox 9"/>
            <p:cNvSpPr txBox="1">
              <a:spLocks noChangeArrowheads="1"/>
            </p:cNvSpPr>
            <p:nvPr/>
          </p:nvSpPr>
          <p:spPr bwMode="auto">
            <a:xfrm>
              <a:off x="1715294" y="735013"/>
              <a:ext cx="6843711" cy="435825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400" b="1" dirty="0">
                  <a:solidFill>
                    <a:schemeClr val="tx1"/>
                  </a:solidFill>
                  <a:latin typeface="Calibri" pitchFamily="34" charset="0"/>
                </a:rPr>
                <a:t>      </a:t>
              </a:r>
              <a:r>
                <a:rPr lang="es-ES_tradnl" sz="2400" b="1" dirty="0" smtClean="0">
                  <a:solidFill>
                    <a:schemeClr val="tx1"/>
                  </a:solidFill>
                  <a:latin typeface="Calibri" pitchFamily="34" charset="0"/>
                </a:rPr>
                <a:t>           Planificación </a:t>
              </a:r>
              <a:r>
                <a:rPr lang="es-ES_tradnl" sz="2400" b="1" dirty="0">
                  <a:solidFill>
                    <a:schemeClr val="tx1"/>
                  </a:solidFill>
                  <a:latin typeface="Calibri" pitchFamily="34" charset="0"/>
                </a:rPr>
                <a:t>Estratégica – Operativa </a:t>
              </a:r>
            </a:p>
          </p:txBody>
        </p: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1664127" y="4290281"/>
              <a:ext cx="2303462" cy="12700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4172703" y="4383882"/>
              <a:ext cx="2301875" cy="1587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88074" name="TextBox 14"/>
            <p:cNvSpPr txBox="1">
              <a:spLocks noChangeArrowheads="1"/>
            </p:cNvSpPr>
            <p:nvPr/>
          </p:nvSpPr>
          <p:spPr bwMode="auto">
            <a:xfrm>
              <a:off x="3411915" y="4442515"/>
              <a:ext cx="1320279" cy="6934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_tradnl" sz="1400" dirty="0" smtClean="0">
                  <a:solidFill>
                    <a:schemeClr val="tx1"/>
                  </a:solidFill>
                  <a:latin typeface="Calibri" pitchFamily="34" charset="0"/>
                </a:rPr>
                <a:t>Calibración </a:t>
              </a:r>
              <a:r>
                <a:rPr lang="es-ES_tradnl" sz="1400" dirty="0">
                  <a:solidFill>
                    <a:schemeClr val="tx1"/>
                  </a:solidFill>
                  <a:latin typeface="Calibri" pitchFamily="34" charset="0"/>
                </a:rPr>
                <a:t>de indicadores y metas para M&amp;E</a:t>
              </a:r>
            </a:p>
          </p:txBody>
        </p:sp>
        <p:sp>
          <p:nvSpPr>
            <p:cNvPr id="17" name="Regular Pentagon 16"/>
            <p:cNvSpPr>
              <a:spLocks noChangeArrowheads="1"/>
            </p:cNvSpPr>
            <p:nvPr/>
          </p:nvSpPr>
          <p:spPr bwMode="auto">
            <a:xfrm>
              <a:off x="1621694" y="5343525"/>
              <a:ext cx="2375630" cy="1189038"/>
            </a:xfrm>
            <a:prstGeom prst="pentago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>
                  <a:solidFill>
                    <a:schemeClr val="tx1"/>
                  </a:solidFill>
                  <a:latin typeface="+mn-lt"/>
                </a:rPr>
                <a:t>Indicadores + metas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>
                  <a:solidFill>
                    <a:schemeClr val="tx1"/>
                  </a:solidFill>
                  <a:latin typeface="+mn-lt"/>
                </a:rPr>
                <a:t>Resultados + impactos</a:t>
              </a:r>
            </a:p>
          </p:txBody>
        </p:sp>
        <p:sp>
          <p:nvSpPr>
            <p:cNvPr id="18" name="Regular Pentagon 17"/>
            <p:cNvSpPr>
              <a:spLocks noChangeArrowheads="1"/>
            </p:cNvSpPr>
            <p:nvPr/>
          </p:nvSpPr>
          <p:spPr bwMode="auto">
            <a:xfrm>
              <a:off x="4139952" y="5508626"/>
              <a:ext cx="2470822" cy="1066799"/>
            </a:xfrm>
            <a:prstGeom prst="pentagon">
              <a:avLst/>
            </a:prstGeom>
            <a:solidFill>
              <a:srgbClr val="FFFF99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s-ES_tradnl" sz="1400" dirty="0">
                  <a:solidFill>
                    <a:schemeClr val="tx1"/>
                  </a:solidFill>
                  <a:latin typeface="Calibri" charset="0"/>
                  <a:ea typeface="ＭＳ Ｐゴシック" charset="-128"/>
                </a:rPr>
                <a:t>Indicadores + metas </a:t>
              </a:r>
            </a:p>
            <a:p>
              <a:pPr algn="ctr">
                <a:defRPr/>
              </a:pPr>
              <a:r>
                <a:rPr lang="es-ES_tradnl" sz="1400" dirty="0">
                  <a:solidFill>
                    <a:schemeClr val="tx1"/>
                  </a:solidFill>
                  <a:latin typeface="Calibri" charset="0"/>
                  <a:ea typeface="ＭＳ Ｐゴシック" charset="-128"/>
                </a:rPr>
                <a:t>Productos + Gestión + Insumos</a:t>
              </a:r>
            </a:p>
          </p:txBody>
        </p:sp>
      </p:grpSp>
      <p:sp>
        <p:nvSpPr>
          <p:cNvPr id="3" name="2 Elipse"/>
          <p:cNvSpPr/>
          <p:nvPr/>
        </p:nvSpPr>
        <p:spPr>
          <a:xfrm>
            <a:off x="3661912" y="1980094"/>
            <a:ext cx="1299280" cy="10774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M &amp; E</a:t>
            </a:r>
            <a:endParaRPr lang="es-PA" b="1" dirty="0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3661912" y="1807640"/>
            <a:ext cx="3138937" cy="1453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61192" y="2107535"/>
            <a:ext cx="162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 smtClean="0">
                <a:latin typeface="Cambria" pitchFamily="18" charset="0"/>
              </a:rPr>
              <a:t>Operativa</a:t>
            </a:r>
            <a:endParaRPr lang="es-PA" sz="2400" b="1" dirty="0">
              <a:latin typeface="Cambria" pitchFamily="18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1331640" y="3960471"/>
            <a:ext cx="3899740" cy="4274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b="8424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7038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3568" y="219328"/>
            <a:ext cx="7764916" cy="45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775" tIns="47888" rIns="95775" bIns="4788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s-MX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Indice de Desarrollo Humano, Panamá 2000- 2012</a:t>
            </a:r>
            <a:endParaRPr lang="es-E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6" name="2 Gráfico"/>
          <p:cNvGraphicFramePr/>
          <p:nvPr>
            <p:extLst>
              <p:ext uri="{D42A27DB-BD31-4B8C-83A1-F6EECF244321}">
                <p14:modId xmlns:p14="http://schemas.microsoft.com/office/powerpoint/2010/main" val="1547287991"/>
              </p:ext>
            </p:extLst>
          </p:nvPr>
        </p:nvGraphicFramePr>
        <p:xfrm>
          <a:off x="3933173" y="663879"/>
          <a:ext cx="5060515" cy="547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16629"/>
              </p:ext>
            </p:extLst>
          </p:nvPr>
        </p:nvGraphicFramePr>
        <p:xfrm>
          <a:off x="342378" y="1327757"/>
          <a:ext cx="3653560" cy="3413760"/>
        </p:xfrm>
        <a:graphic>
          <a:graphicData uri="http://schemas.openxmlformats.org/drawingml/2006/table">
            <a:tbl>
              <a:tblPr/>
              <a:tblGrid>
                <a:gridCol w="913390"/>
                <a:gridCol w="913390"/>
                <a:gridCol w="913390"/>
                <a:gridCol w="913390"/>
              </a:tblGrid>
              <a:tr h="6916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Año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Panamá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Desarrollo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Humano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alto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América latina y Caribe</a:t>
                      </a:r>
                      <a:endParaRPr lang="es-PA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1980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0.634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0.605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0.574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1990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0.666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0.656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0.623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2000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0.724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0.695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0.683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2005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0.746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0.725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0.708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2006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0.752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0.732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0.715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2007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0.758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0.738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0.722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2008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0.764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0.745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0.729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2009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0.767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0.747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0.73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2010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0.77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0.753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0.736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2011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0.776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0.755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0.739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2012</a:t>
                      </a:r>
                      <a:endParaRPr lang="es-PA" sz="1600" b="0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0.78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0.758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0.741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75156" y="5010411"/>
            <a:ext cx="4183693" cy="138499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Informe sobre Desarrollo Humano Mundial (2012), Panamá aparece en la posición número 59 (0,780) de 194 países y territorios. Se sitúa entre los países de desarrollo humano alto.</a:t>
            </a:r>
            <a:endParaRPr lang="es-PA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08038"/>
              </p:ext>
            </p:extLst>
          </p:nvPr>
        </p:nvGraphicFramePr>
        <p:xfrm>
          <a:off x="179512" y="905256"/>
          <a:ext cx="8712969" cy="26047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4191"/>
                <a:gridCol w="1283297"/>
                <a:gridCol w="1102552"/>
                <a:gridCol w="1091506"/>
                <a:gridCol w="1091506"/>
                <a:gridCol w="1091506"/>
                <a:gridCol w="1068411"/>
              </a:tblGrid>
              <a:tr h="222250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PROPORCIÓN DE PERSONAS EN CONDICIONES DE POBREZA. MEF. AGOSTO DE 2006 – 2012</a:t>
                      </a:r>
                      <a:endParaRPr lang="es-PA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2222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(En porcentaje) Año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Total</a:t>
                      </a:r>
                      <a:endParaRPr lang="es-PA" sz="14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Pobreza extrema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Pobreza no  extrema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222250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Indigencia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Pobreza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Urbana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Rural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Urbana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Rural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2006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17.6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38.3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5.7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38.6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23.6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64.4</a:t>
                      </a:r>
                      <a:endParaRPr lang="es-PA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2007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15.7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36.5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4.6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35.4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22.1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62.3</a:t>
                      </a:r>
                      <a:endParaRPr lang="es-PA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2008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15.3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33.8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4.2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35.2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19.6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59.4</a:t>
                      </a:r>
                      <a:endParaRPr lang="es-PA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2009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15.3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33.4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4.2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35.5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19.1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59.6</a:t>
                      </a:r>
                      <a:endParaRPr lang="es-PA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2010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12.2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29.8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4.1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27.0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16.6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54.1</a:t>
                      </a:r>
                      <a:endParaRPr lang="es-PA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2011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11.5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27.6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/>
                        <a:t>3.4</a:t>
                      </a:r>
                      <a:endParaRPr lang="es-PA" sz="14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26.6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15.3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50.4</a:t>
                      </a:r>
                      <a:endParaRPr lang="es-PA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Marzo 2012(P)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10.4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25.8</a:t>
                      </a:r>
                      <a:endParaRPr lang="es-PA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2.9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24.3</a:t>
                      </a:r>
                      <a:endParaRPr lang="es-PA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12.6</a:t>
                      </a:r>
                      <a:endParaRPr lang="es-PA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50.2</a:t>
                      </a:r>
                      <a:endParaRPr lang="es-PA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14 Gráfico"/>
          <p:cNvGraphicFramePr/>
          <p:nvPr>
            <p:extLst>
              <p:ext uri="{D42A27DB-BD31-4B8C-83A1-F6EECF244321}">
                <p14:modId xmlns:p14="http://schemas.microsoft.com/office/powerpoint/2010/main" val="3851069830"/>
              </p:ext>
            </p:extLst>
          </p:nvPr>
        </p:nvGraphicFramePr>
        <p:xfrm>
          <a:off x="179512" y="3607496"/>
          <a:ext cx="8712968" cy="325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94032" y="260648"/>
            <a:ext cx="9044784" cy="435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ODM-1: ERRADICAR LA POBREZA EXTREMA Y EL HAMBRE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9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5496" y="138781"/>
            <a:ext cx="5544616" cy="6386563"/>
            <a:chOff x="-36512" y="1569"/>
            <a:chExt cx="6302464" cy="714969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569"/>
              <a:ext cx="6302464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3576465"/>
              <a:ext cx="6302464" cy="357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 de flecha"/>
            <p:cNvCxnSpPr/>
            <p:nvPr/>
          </p:nvCxnSpPr>
          <p:spPr>
            <a:xfrm flipH="1">
              <a:off x="4788024" y="4869160"/>
              <a:ext cx="97210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 flipV="1">
              <a:off x="2915816" y="5805264"/>
              <a:ext cx="1008112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1 Rectángulo"/>
            <p:cNvSpPr/>
            <p:nvPr/>
          </p:nvSpPr>
          <p:spPr>
            <a:xfrm>
              <a:off x="131603" y="3367064"/>
              <a:ext cx="5972931" cy="359699"/>
            </a:xfrm>
            <a:prstGeom prst="rect">
              <a:avLst/>
            </a:prstGeom>
            <a:solidFill>
              <a:srgbClr val="EFF9FF"/>
            </a:solidFill>
          </p:spPr>
          <p:txBody>
            <a:bodyPr vert="horz"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INDICE DE REZAGO SOCIAL. PANAMA. 2000 Y 2010</a:t>
              </a:r>
              <a:endParaRPr lang="es-ES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5" t="26890" r="31000" b="18221"/>
          <a:stretch/>
        </p:blipFill>
        <p:spPr bwMode="auto">
          <a:xfrm>
            <a:off x="5724128" y="44624"/>
            <a:ext cx="338437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lecha derecha"/>
          <p:cNvSpPr/>
          <p:nvPr/>
        </p:nvSpPr>
        <p:spPr bwMode="auto">
          <a:xfrm rot="5400000">
            <a:off x="6876256" y="2852936"/>
            <a:ext cx="864096" cy="345638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tabLst/>
            </a:pPr>
            <a:endParaRPr kumimoji="0" lang="es-P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43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56176" y="5474544"/>
            <a:ext cx="27718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/>
                </a:solidFill>
              </a:rPr>
              <a:t>ACTUALIZACION PROYECTADA </a:t>
            </a:r>
          </a:p>
          <a:p>
            <a:pPr algn="ctr"/>
            <a:r>
              <a:rPr lang="es-PA" sz="2400" b="1" dirty="0" smtClean="0">
                <a:solidFill>
                  <a:schemeClr val="tx1"/>
                </a:solidFill>
              </a:rPr>
              <a:t>PARA 2015</a:t>
            </a:r>
            <a:endParaRPr lang="es-P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066780635"/>
              </p:ext>
            </p:extLst>
          </p:nvPr>
        </p:nvGraphicFramePr>
        <p:xfrm>
          <a:off x="152625" y="473965"/>
          <a:ext cx="7640662" cy="446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1" y="6495727"/>
            <a:ext cx="8892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100" b="1" dirty="0" smtClean="0"/>
              <a:t>Fuente: Ministerio de Economía y Finanzas. Contraloría General de la República, Instituto Nacional de Estadística y Censo, INEC.  Encuesta de Niveles de Vida. 1997, 2003, 2008 y Proyección 2013</a:t>
            </a:r>
            <a:endParaRPr lang="es-PA" sz="1100" b="1" dirty="0"/>
          </a:p>
        </p:txBody>
      </p:sp>
      <p:sp>
        <p:nvSpPr>
          <p:cNvPr id="2" name="1 Rectángulo"/>
          <p:cNvSpPr/>
          <p:nvPr/>
        </p:nvSpPr>
        <p:spPr>
          <a:xfrm>
            <a:off x="2064086" y="179374"/>
            <a:ext cx="574827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/>
              <a:t>La </a:t>
            </a:r>
            <a:r>
              <a:rPr lang="es-ES" sz="3200" b="1" dirty="0" smtClean="0"/>
              <a:t>Reducción </a:t>
            </a:r>
            <a:r>
              <a:rPr lang="es-ES" sz="3200" b="1" dirty="0"/>
              <a:t>de la </a:t>
            </a:r>
            <a:r>
              <a:rPr lang="es-ES" sz="3200" b="1" dirty="0" smtClean="0"/>
              <a:t>Desnutrición</a:t>
            </a:r>
            <a:endParaRPr lang="es-ES" sz="3200" b="1" dirty="0"/>
          </a:p>
        </p:txBody>
      </p:sp>
      <p:sp>
        <p:nvSpPr>
          <p:cNvPr id="7" name="6 Rectángulo"/>
          <p:cNvSpPr/>
          <p:nvPr/>
        </p:nvSpPr>
        <p:spPr>
          <a:xfrm>
            <a:off x="4211960" y="908720"/>
            <a:ext cx="3456384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REDUCCIÓN  DEL  40%  DE  LA  DESNUTRICIÓN  INFANTIL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58513" y="5209523"/>
            <a:ext cx="8226425" cy="170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1400" b="1" kern="0" dirty="0" smtClean="0"/>
              <a:t>Programa de Alimentación Complementaria (PAC) entrega bimensual a nivel nacional </a:t>
            </a:r>
            <a:endParaRPr lang="es-PA" sz="1400" b="1" kern="0" dirty="0" smtClean="0"/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1400" b="1" kern="0" dirty="0" smtClean="0"/>
              <a:t>Entrega de Micronutrientes y Vitamina A </a:t>
            </a:r>
            <a:endParaRPr lang="es-PA" sz="1400" b="1" kern="0" dirty="0" smtClean="0"/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1400" b="1" kern="0" dirty="0" smtClean="0"/>
              <a:t>Suministro de Antiparasitarios en menores de 5 años</a:t>
            </a:r>
            <a:endParaRPr lang="es-PA" sz="1400" b="1" kern="0" dirty="0" smtClean="0"/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1400" b="1" kern="0" dirty="0" smtClean="0"/>
              <a:t>AIN-C  (Atención Integral a la Niñez a nivel comunitario). </a:t>
            </a:r>
            <a:endParaRPr lang="es-PA" sz="1400" b="1" kern="0" dirty="0" smtClean="0"/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1400" b="1" kern="0" dirty="0" smtClean="0"/>
              <a:t>Promoción en la Lactancia Materna</a:t>
            </a:r>
            <a:endParaRPr lang="es-PA" sz="1400" b="1" kern="0" dirty="0" smtClean="0"/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1400" b="1" kern="0" dirty="0" smtClean="0"/>
              <a:t>Educación Nutricional en la Atención primaria</a:t>
            </a:r>
            <a:endParaRPr lang="es-PA" sz="1400" b="1" kern="0" dirty="0" smtClean="0"/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1400" b="1" kern="0" dirty="0" smtClean="0"/>
              <a:t>Controles de crecimiento y desarrollo</a:t>
            </a:r>
            <a:endParaRPr lang="es-PA" sz="1400" b="1" kern="0" dirty="0"/>
          </a:p>
        </p:txBody>
      </p:sp>
      <p:grpSp>
        <p:nvGrpSpPr>
          <p:cNvPr id="11" name="10 Grupo"/>
          <p:cNvGrpSpPr/>
          <p:nvPr/>
        </p:nvGrpSpPr>
        <p:grpSpPr>
          <a:xfrm>
            <a:off x="7975928" y="188814"/>
            <a:ext cx="1060568" cy="6548536"/>
            <a:chOff x="7835782" y="188814"/>
            <a:chExt cx="1060568" cy="6548536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49" t="11000" r="31876" b="20000"/>
            <a:stretch>
              <a:fillRect/>
            </a:stretch>
          </p:blipFill>
          <p:spPr bwMode="auto">
            <a:xfrm>
              <a:off x="7956550" y="2840038"/>
              <a:ext cx="871538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9" descr="Kuna - Dibujo (2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550" y="5445125"/>
              <a:ext cx="9398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3 Imagen" descr="C:\Users\DORIS\Desktop\Escrtitorio\Marzo 2011\Región de Darién Comarca Emberá Wounaan Marzo.11\Láminas de Darién para validación Marzo 11\Jpeg Lam Genrales Darien Feb 11\Lam-General-suplemen-Vita-A-Darien-Feb-1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1" t="27914" r="13438" b="12608"/>
            <a:stretch>
              <a:fillRect/>
            </a:stretch>
          </p:blipFill>
          <p:spPr bwMode="auto">
            <a:xfrm>
              <a:off x="7835782" y="188814"/>
              <a:ext cx="1028700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3 Imagen" descr="C:\Users\DORIS\Desktop\Escrtitorio\Marzo 2011\Región de Darién Comarca Emberá Wounaan Marzo.11\Láminas de Darién para validación Marzo 11\JPEG Darien Consejeria 12-24 Feb 11\Lamina-Consejeria-Darien-12-24-meses-No.-1-Feb-11.jpg"/>
            <p:cNvPicPr>
              <a:picLocks noChangeAspect="1" noChangeArrowheads="1"/>
            </p:cNvPicPr>
            <p:nvPr/>
          </p:nvPicPr>
          <p:blipFill rotWithShape="1">
            <a:blip r:embed="rId6"/>
            <a:srcRect l="6688" t="32680" r="59825" b="27810"/>
            <a:stretch/>
          </p:blipFill>
          <p:spPr bwMode="auto">
            <a:xfrm>
              <a:off x="7956550" y="4105275"/>
              <a:ext cx="939800" cy="13398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 descr="DSC0015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6" t="8690" r="13081"/>
            <a:stretch>
              <a:fillRect/>
            </a:stretch>
          </p:blipFill>
          <p:spPr bwMode="auto">
            <a:xfrm>
              <a:off x="7883146" y="1377804"/>
              <a:ext cx="939800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27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295400" y="1752600"/>
            <a:ext cx="7488238" cy="510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505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PA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7588250" y="1166813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T.M.I</a:t>
            </a:r>
          </a:p>
        </p:txBody>
      </p:sp>
      <p:sp>
        <p:nvSpPr>
          <p:cNvPr id="556043" name="Rectangle 11"/>
          <p:cNvSpPr>
            <a:spLocks noChangeArrowheads="1"/>
          </p:cNvSpPr>
          <p:nvPr/>
        </p:nvSpPr>
        <p:spPr bwMode="auto">
          <a:xfrm>
            <a:off x="5930900" y="3717032"/>
            <a:ext cx="183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Kuna </a:t>
            </a:r>
            <a:r>
              <a:rPr lang="es-E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Yala</a:t>
            </a:r>
            <a:endParaRPr lang="es-E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6044" name="Rectangle 12"/>
          <p:cNvSpPr>
            <a:spLocks noChangeArrowheads="1"/>
          </p:cNvSpPr>
          <p:nvPr/>
        </p:nvSpPr>
        <p:spPr bwMode="auto">
          <a:xfrm>
            <a:off x="7912100" y="3645024"/>
            <a:ext cx="81432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34.6</a:t>
            </a:r>
            <a:endParaRPr lang="es-E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6045" name="Rectangle 13"/>
          <p:cNvSpPr>
            <a:spLocks noChangeArrowheads="1"/>
          </p:cNvSpPr>
          <p:nvPr/>
        </p:nvSpPr>
        <p:spPr bwMode="auto">
          <a:xfrm>
            <a:off x="5397500" y="2924944"/>
            <a:ext cx="2452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Bocas del Toro</a:t>
            </a:r>
          </a:p>
        </p:txBody>
      </p:sp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7912100" y="2564904"/>
            <a:ext cx="81432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24.2</a:t>
            </a:r>
            <a:endParaRPr lang="es-E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6167438" y="4560888"/>
            <a:ext cx="1853071" cy="4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Los Santos</a:t>
            </a: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7869238" y="4572000"/>
            <a:ext cx="814325" cy="4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s-E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9.5</a:t>
            </a:r>
            <a:endParaRPr lang="es-ES" sz="28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6049" name="Rectangle 17"/>
          <p:cNvSpPr>
            <a:spLocks noChangeArrowheads="1"/>
          </p:cNvSpPr>
          <p:nvPr/>
        </p:nvSpPr>
        <p:spPr bwMode="auto">
          <a:xfrm>
            <a:off x="6616700" y="2564904"/>
            <a:ext cx="1230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Dari</a:t>
            </a:r>
            <a:r>
              <a:rPr lang="es-MX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é</a:t>
            </a:r>
            <a:r>
              <a:rPr lang="es-E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</a:t>
            </a:r>
          </a:p>
        </p:txBody>
      </p:sp>
      <p:sp>
        <p:nvSpPr>
          <p:cNvPr id="556050" name="Rectangle 18"/>
          <p:cNvSpPr>
            <a:spLocks noChangeArrowheads="1"/>
          </p:cNvSpPr>
          <p:nvPr/>
        </p:nvSpPr>
        <p:spPr bwMode="auto">
          <a:xfrm>
            <a:off x="7912100" y="2924944"/>
            <a:ext cx="81432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23.6</a:t>
            </a:r>
            <a:endParaRPr lang="es-E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1757" name="Group 25"/>
          <p:cNvGrpSpPr>
            <a:grpSpLocks/>
          </p:cNvGrpSpPr>
          <p:nvPr/>
        </p:nvGrpSpPr>
        <p:grpSpPr bwMode="auto">
          <a:xfrm>
            <a:off x="5264152" y="1844675"/>
            <a:ext cx="3416301" cy="927100"/>
            <a:chOff x="3180" y="1162"/>
            <a:chExt cx="2152" cy="584"/>
          </a:xfrm>
        </p:grpSpPr>
        <p:pic>
          <p:nvPicPr>
            <p:cNvPr id="31775" name="Picture 2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1162"/>
              <a:ext cx="1208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6" name="Rectangle 27"/>
            <p:cNvSpPr>
              <a:spLocks noChangeArrowheads="1"/>
            </p:cNvSpPr>
            <p:nvPr/>
          </p:nvSpPr>
          <p:spPr bwMode="auto">
            <a:xfrm>
              <a:off x="3426" y="1334"/>
              <a:ext cx="74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s-ES" altLang="es-PA" sz="2400">
                <a:latin typeface="Times New Roman" pitchFamily="18" charset="0"/>
              </a:endParaRPr>
            </a:p>
          </p:txBody>
        </p:sp>
        <p:sp>
          <p:nvSpPr>
            <p:cNvPr id="556060" name="Rectangle 28"/>
            <p:cNvSpPr>
              <a:spLocks noChangeArrowheads="1"/>
            </p:cNvSpPr>
            <p:nvPr/>
          </p:nvSpPr>
          <p:spPr bwMode="auto">
            <a:xfrm>
              <a:off x="3444" y="1291"/>
              <a:ext cx="57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s-ES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2012</a:t>
              </a:r>
              <a:endParaRPr lang="es-E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1778" name="Text Box 29"/>
            <p:cNvSpPr txBox="1">
              <a:spLocks noChangeArrowheads="1"/>
            </p:cNvSpPr>
            <p:nvPr/>
          </p:nvSpPr>
          <p:spPr bwMode="auto">
            <a:xfrm>
              <a:off x="4876" y="1298"/>
              <a:ext cx="4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s-MX" altLang="es-PA" sz="2400" b="1" dirty="0" smtClean="0">
                  <a:latin typeface="Times New Roman" pitchFamily="18" charset="0"/>
                </a:rPr>
                <a:t>14.3</a:t>
              </a:r>
              <a:endParaRPr lang="es-ES" altLang="es-PA" sz="2400" b="1" dirty="0">
                <a:latin typeface="Times New Roman" pitchFamily="18" charset="0"/>
              </a:endParaRPr>
            </a:p>
          </p:txBody>
        </p:sp>
      </p:grpSp>
      <p:sp>
        <p:nvSpPr>
          <p:cNvPr id="556064" name="Rectangle 32"/>
          <p:cNvSpPr>
            <a:spLocks noChangeArrowheads="1"/>
          </p:cNvSpPr>
          <p:nvPr/>
        </p:nvSpPr>
        <p:spPr bwMode="auto">
          <a:xfrm>
            <a:off x="5854700" y="3284984"/>
            <a:ext cx="2020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NgöbeBuglé</a:t>
            </a:r>
            <a:endParaRPr lang="es-E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6065" name="Rectangle 33"/>
          <p:cNvSpPr>
            <a:spLocks noChangeArrowheads="1"/>
          </p:cNvSpPr>
          <p:nvPr/>
        </p:nvSpPr>
        <p:spPr bwMode="auto">
          <a:xfrm>
            <a:off x="7942263" y="3284984"/>
            <a:ext cx="81432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17.9</a:t>
            </a:r>
            <a:endParaRPr lang="es-E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61" name="Rectangle 34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PA"/>
          </a:p>
        </p:txBody>
      </p:sp>
      <p:grpSp>
        <p:nvGrpSpPr>
          <p:cNvPr id="31762" name="Group 36"/>
          <p:cNvGrpSpPr>
            <a:grpSpLocks/>
          </p:cNvGrpSpPr>
          <p:nvPr/>
        </p:nvGrpSpPr>
        <p:grpSpPr bwMode="auto">
          <a:xfrm>
            <a:off x="4992688" y="5876925"/>
            <a:ext cx="3835233" cy="936625"/>
            <a:chOff x="2488" y="3708"/>
            <a:chExt cx="2961" cy="584"/>
          </a:xfrm>
        </p:grpSpPr>
        <p:grpSp>
          <p:nvGrpSpPr>
            <p:cNvPr id="31770" name="Group 37"/>
            <p:cNvGrpSpPr>
              <a:grpSpLocks/>
            </p:cNvGrpSpPr>
            <p:nvPr/>
          </p:nvGrpSpPr>
          <p:grpSpPr bwMode="auto">
            <a:xfrm>
              <a:off x="2488" y="3708"/>
              <a:ext cx="1208" cy="584"/>
              <a:chOff x="360" y="3672"/>
              <a:chExt cx="1208" cy="584"/>
            </a:xfrm>
          </p:grpSpPr>
          <p:pic>
            <p:nvPicPr>
              <p:cNvPr id="31773" name="Picture 38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" y="3672"/>
                <a:ext cx="1208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74" name="Rectangle 39"/>
              <p:cNvSpPr>
                <a:spLocks noChangeArrowheads="1"/>
              </p:cNvSpPr>
              <p:nvPr/>
            </p:nvSpPr>
            <p:spPr bwMode="auto">
              <a:xfrm>
                <a:off x="606" y="3844"/>
                <a:ext cx="740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s-ES" altLang="es-PA" sz="2400">
                  <a:latin typeface="Times New Roman" pitchFamily="18" charset="0"/>
                </a:endParaRPr>
              </a:p>
            </p:txBody>
          </p:sp>
        </p:grpSp>
        <p:sp>
          <p:nvSpPr>
            <p:cNvPr id="556072" name="Rectangle 40"/>
            <p:cNvSpPr>
              <a:spLocks noChangeArrowheads="1"/>
            </p:cNvSpPr>
            <p:nvPr/>
          </p:nvSpPr>
          <p:spPr bwMode="auto">
            <a:xfrm>
              <a:off x="2752" y="3837"/>
              <a:ext cx="6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s-E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1970</a:t>
              </a:r>
            </a:p>
          </p:txBody>
        </p:sp>
        <p:sp>
          <p:nvSpPr>
            <p:cNvPr id="556073" name="Rectangle 41"/>
            <p:cNvSpPr>
              <a:spLocks noChangeArrowheads="1"/>
            </p:cNvSpPr>
            <p:nvPr/>
          </p:nvSpPr>
          <p:spPr bwMode="auto">
            <a:xfrm>
              <a:off x="4820" y="3808"/>
              <a:ext cx="62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s-E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40.5</a:t>
              </a:r>
            </a:p>
          </p:txBody>
        </p:sp>
      </p:grpSp>
      <p:grpSp>
        <p:nvGrpSpPr>
          <p:cNvPr id="31763" name="Group 42"/>
          <p:cNvGrpSpPr>
            <a:grpSpLocks/>
          </p:cNvGrpSpPr>
          <p:nvPr/>
        </p:nvGrpSpPr>
        <p:grpSpPr bwMode="auto">
          <a:xfrm>
            <a:off x="5168900" y="5133975"/>
            <a:ext cx="3658732" cy="936625"/>
            <a:chOff x="2625" y="3240"/>
            <a:chExt cx="2824" cy="584"/>
          </a:xfrm>
        </p:grpSpPr>
        <p:grpSp>
          <p:nvGrpSpPr>
            <p:cNvPr id="31765" name="Group 43"/>
            <p:cNvGrpSpPr>
              <a:grpSpLocks/>
            </p:cNvGrpSpPr>
            <p:nvPr/>
          </p:nvGrpSpPr>
          <p:grpSpPr bwMode="auto">
            <a:xfrm>
              <a:off x="2625" y="3240"/>
              <a:ext cx="1208" cy="584"/>
              <a:chOff x="724" y="3240"/>
              <a:chExt cx="1208" cy="584"/>
            </a:xfrm>
          </p:grpSpPr>
          <p:pic>
            <p:nvPicPr>
              <p:cNvPr id="31768" name="Picture 44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" y="3240"/>
                <a:ext cx="1208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9" name="Rectangle 45"/>
              <p:cNvSpPr>
                <a:spLocks noChangeArrowheads="1"/>
              </p:cNvSpPr>
              <p:nvPr/>
            </p:nvSpPr>
            <p:spPr bwMode="auto">
              <a:xfrm>
                <a:off x="970" y="3412"/>
                <a:ext cx="740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s-ES" altLang="es-PA" sz="2400">
                  <a:latin typeface="Times New Roman" pitchFamily="18" charset="0"/>
                </a:endParaRPr>
              </a:p>
            </p:txBody>
          </p:sp>
        </p:grpSp>
        <p:sp>
          <p:nvSpPr>
            <p:cNvPr id="556078" name="Rectangle 46"/>
            <p:cNvSpPr>
              <a:spLocks noChangeArrowheads="1"/>
            </p:cNvSpPr>
            <p:nvPr/>
          </p:nvSpPr>
          <p:spPr bwMode="auto">
            <a:xfrm>
              <a:off x="2888" y="3369"/>
              <a:ext cx="6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s-E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1980</a:t>
              </a:r>
            </a:p>
          </p:txBody>
        </p:sp>
        <p:sp>
          <p:nvSpPr>
            <p:cNvPr id="556079" name="Rectangle 47"/>
            <p:cNvSpPr>
              <a:spLocks noChangeArrowheads="1"/>
            </p:cNvSpPr>
            <p:nvPr/>
          </p:nvSpPr>
          <p:spPr bwMode="auto">
            <a:xfrm>
              <a:off x="4820" y="3376"/>
              <a:ext cx="62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s-E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21.7</a:t>
              </a:r>
            </a:p>
          </p:txBody>
        </p:sp>
      </p:grpSp>
      <p:graphicFrame>
        <p:nvGraphicFramePr>
          <p:cNvPr id="36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60182"/>
              </p:ext>
            </p:extLst>
          </p:nvPr>
        </p:nvGraphicFramePr>
        <p:xfrm>
          <a:off x="170339" y="908335"/>
          <a:ext cx="4869180" cy="331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299686" y="1037347"/>
            <a:ext cx="338554" cy="1632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1000" b="1" dirty="0" smtClean="0"/>
              <a:t>Tasa de Mortalidad Infantil</a:t>
            </a:r>
            <a:endParaRPr lang="es-ES" sz="1000" b="1" dirty="0"/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6329231" y="4077072"/>
            <a:ext cx="1421864" cy="4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s-MX" altLang="es-PA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Emberá</a:t>
            </a:r>
            <a:endParaRPr lang="es-ES" altLang="es-PA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8113675" y="4077072"/>
            <a:ext cx="634789" cy="4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E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7.5</a:t>
            </a:r>
            <a:endParaRPr lang="es-ES" sz="28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5" y="4005064"/>
            <a:ext cx="4605245" cy="27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1147333" y="260648"/>
            <a:ext cx="6938181" cy="435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ODM- 4: REDUCIR LA MORTALIDAD INFANTIL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0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62630"/>
            <a:ext cx="816696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TASA DE MORTALIDAD EN &lt; 5 AÑOS  POR PROVINCIAS Y REGIONES DE SALUD.  REPÚBLICA DE PANAMÁ: AÑO 2012</a:t>
            </a:r>
            <a:endParaRPr lang="es-P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63670" y="1009820"/>
            <a:ext cx="8184794" cy="6081308"/>
            <a:chOff x="563670" y="1009820"/>
            <a:chExt cx="8184794" cy="6081308"/>
          </a:xfrm>
        </p:grpSpPr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563670" y="6560213"/>
              <a:ext cx="6839211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Fuente:</a:t>
              </a:r>
              <a:r>
                <a:rPr kumimoji="0" lang="es-ES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s-E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Contraloría General de la República de Panamá.  Instituto Nacional de Estadística y Censo.</a:t>
              </a:r>
              <a:r>
                <a:rPr kumimoji="0" lang="es-ES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s-E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Estadísticas vitales. </a:t>
              </a:r>
              <a:endParaRPr kumimoji="0" lang="es-PA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30" y="1009820"/>
              <a:ext cx="7628352" cy="553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Flecha derecha"/>
            <p:cNvSpPr/>
            <p:nvPr/>
          </p:nvSpPr>
          <p:spPr bwMode="auto">
            <a:xfrm flipH="1">
              <a:off x="8316416" y="1484784"/>
              <a:ext cx="432048" cy="36004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43" charset="0"/>
                <a:buNone/>
                <a:tabLst/>
              </a:pPr>
              <a:endParaRPr kumimoji="0" lang="es-PA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43" charset="0"/>
              </a:endParaRPr>
            </a:p>
          </p:txBody>
        </p:sp>
        <p:sp>
          <p:nvSpPr>
            <p:cNvPr id="6" name="5 Flecha derecha"/>
            <p:cNvSpPr/>
            <p:nvPr/>
          </p:nvSpPr>
          <p:spPr bwMode="auto">
            <a:xfrm flipH="1">
              <a:off x="8316416" y="2564904"/>
              <a:ext cx="432048" cy="36004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43" charset="0"/>
                <a:buNone/>
                <a:tabLst/>
              </a:pPr>
              <a:endParaRPr kumimoji="0" lang="es-PA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43" charset="0"/>
              </a:endParaRPr>
            </a:p>
          </p:txBody>
        </p:sp>
        <p:sp>
          <p:nvSpPr>
            <p:cNvPr id="7" name="6 Flecha derecha"/>
            <p:cNvSpPr/>
            <p:nvPr/>
          </p:nvSpPr>
          <p:spPr bwMode="auto">
            <a:xfrm flipH="1">
              <a:off x="8316416" y="2996952"/>
              <a:ext cx="432048" cy="36004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43" charset="0"/>
                <a:buNone/>
                <a:tabLst/>
              </a:pPr>
              <a:endParaRPr kumimoji="0" lang="es-PA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43" charset="0"/>
              </a:endParaRPr>
            </a:p>
          </p:txBody>
        </p:sp>
        <p:sp>
          <p:nvSpPr>
            <p:cNvPr id="8" name="7 Flecha derecha"/>
            <p:cNvSpPr/>
            <p:nvPr/>
          </p:nvSpPr>
          <p:spPr bwMode="auto">
            <a:xfrm flipH="1">
              <a:off x="8316416" y="5805264"/>
              <a:ext cx="432048" cy="36004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43" charset="0"/>
                <a:buNone/>
                <a:tabLst/>
              </a:pPr>
              <a:endParaRPr kumimoji="0" lang="es-PA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43" charset="0"/>
              </a:endParaRPr>
            </a:p>
          </p:txBody>
        </p:sp>
        <p:sp>
          <p:nvSpPr>
            <p:cNvPr id="9" name="8 Flecha derecha"/>
            <p:cNvSpPr/>
            <p:nvPr/>
          </p:nvSpPr>
          <p:spPr bwMode="auto">
            <a:xfrm flipH="1">
              <a:off x="8316416" y="6165304"/>
              <a:ext cx="432048" cy="36004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43" charset="0"/>
                <a:buNone/>
                <a:tabLst/>
              </a:pPr>
              <a:endParaRPr kumimoji="0" lang="es-PA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43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3670" y="6322932"/>
            <a:ext cx="683921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Fuente:</a:t>
            </a:r>
            <a:r>
              <a:rPr kumimoji="0" lang="es-E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Contraloría General de la República de Panamá.  Instituto Nacional de Estadística y Censo.</a:t>
            </a:r>
            <a:r>
              <a:rPr kumimoji="0" lang="es-E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212826"/>
              </p:ext>
            </p:extLst>
          </p:nvPr>
        </p:nvGraphicFramePr>
        <p:xfrm>
          <a:off x="561099" y="1052736"/>
          <a:ext cx="8267178" cy="510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5"/>
          <p:cNvSpPr/>
          <p:nvPr/>
        </p:nvSpPr>
        <p:spPr>
          <a:xfrm>
            <a:off x="1671577" y="2348879"/>
            <a:ext cx="2756408" cy="57606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TASA DE MORTALIDAD MATERNA TOTAL: 64.9 x 10000 </a:t>
            </a:r>
            <a:r>
              <a:rPr lang="en-US" sz="1400" b="1" dirty="0" err="1" smtClean="0"/>
              <a:t>habitantes</a:t>
            </a:r>
            <a:endParaRPr lang="en-US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292811" y="260648"/>
            <a:ext cx="8525859" cy="55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ODM- 5: MEJORAR LA SALUD MATERNA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514350"/>
            <a:ext cx="82010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1414" y="126704"/>
            <a:ext cx="9119098" cy="3499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ODM- 6: COMBATIR EL VIH, EL PALUDISMO Y OTRAS ENFERMEDADES GRAVES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8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0934"/>
              </p:ext>
            </p:extLst>
          </p:nvPr>
        </p:nvGraphicFramePr>
        <p:xfrm>
          <a:off x="0" y="3501008"/>
          <a:ext cx="4644008" cy="337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3868" y="5229201"/>
            <a:ext cx="982189" cy="8798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</p:pic>
      <p:graphicFrame>
        <p:nvGraphicFramePr>
          <p:cNvPr id="9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1417"/>
              </p:ext>
            </p:extLst>
          </p:nvPr>
        </p:nvGraphicFramePr>
        <p:xfrm>
          <a:off x="4644008" y="71907"/>
          <a:ext cx="4499992" cy="353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33" descr="Logo Salu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936104" cy="908659"/>
          </a:xfrm>
          <a:prstGeom prst="rect">
            <a:avLst/>
          </a:prstGeom>
          <a:gradFill rotWithShape="1">
            <a:gsLst>
              <a:gs pos="0">
                <a:srgbClr val="FFFF99">
                  <a:alpha val="49001"/>
                </a:srgbClr>
              </a:gs>
              <a:gs pos="100000">
                <a:srgbClr val="CCFF99">
                  <a:alpha val="4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621656"/>
              </p:ext>
            </p:extLst>
          </p:nvPr>
        </p:nvGraphicFramePr>
        <p:xfrm>
          <a:off x="22581" y="0"/>
          <a:ext cx="4563294" cy="337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50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AutoShape 6" descr="data:image/jpeg;base64,/9j/4AAQSkZJRgABAQAAAQABAAD/2wCEAAkGBhQQEBUUEBAWFRUVFxgVFRgVFhUVFxcfFRUVGBYXFhcYHycgGBkjGhUUHy8gIycqLCwtGx4xNTAqNSYrLCkBCQoKBQUFDQUFDSkYEhgpKSkpKSkpKSkpKSkpKSkpKSkpKSkpKSkpKSkpKSkpKSkpKSkpKSkpKSkpKSkpKSkpKf/AABEIAOEA4QMBIgACEQEDEQH/xAAbAAEAAgMBAQAAAAAAAAAAAAAABAUCAwYBB//EADwQAAICAQMDAwIFAgUCBQUBAAECAxEABBIhBRMxBiJBUWEUIzJxgUKRBzNSobFiwRVDU3KCstHh8PEk/8QAFAEBAAAAAAAAAAAAAAAAAAAAAP/EABQRAQAAAAAAAAAAAAAAAAAAAAD/2gAMAwEAAhEDEQA/APs2MYwGMYwGMYwGMYwGMZVeptJLNB24J3gkd1USxiynDGyPkWADf18jAtbxnynrGr6ur6AAz2sxg1HaWxIsUyL+IkKg7RIu4/HAJ+c6zXdT1a66J1jc6TuNC4CWfeKExAJelkSuVACsSTgdVjOA1Gh1+o6jrEi1cunhjfTNGzbylbCZkjWtrAmrN8V98maXqWtXqgeUOdDqE7cS0pEbrbJIwW2AdVPLVy4HFDA7LG4ZzfqDUOuv0a9yRIGTUmbYzqpKiHtbmXwbL14vnzWcvqesa1ZdHG7ze+WcMSWiDRJK4haZkHsLJt920E8eMD6Zee3nN67UlOn6p4ppmZVkKsS5ZGCClicqC6hvDe6+eTnnonq+/p8DaiUtMIe5MXvctE7i9jivp9sDpbxecf0Pr+pPUJItUm2CZe5oyQljaFZ43KM3NNYLVe019M7DAYxjAYxjAYxjAYxjAYxjAYxgnAYzy8XgRuq6pooJJEALIjMAbolQTRrOQ9OevdRqkZ20gCCGaTevdCK0JYKjMy0d9E+0mgDnaarTrKjI4tXBVhZFgiiLHI4yJoegwwQGCKPbEQwK7mIp73CybF2cDhem/wCLxfuFtOrLFpPxTtEzewlQVhcOB7jYG4cc3WSG/wAUpItLDq9TowsU0xgCxyF5FIv3cgBgSrcCj4zp4/RWjVlYaZbWLsXbEtHt2dt7PvXbxTX4H0GZaT0dpItoTTqFQlo0JZo0LeWSNiVVj9a+T9cCth9aMXmhMKfio5xEkO8nuKwUrNdWE2tuJrjacgw/4gzyvrI4dEskmlnjgC97b3TIzCwWWkoLfJzrl6XEJzOIl7xUIZK9xUeFv6f/AIyDoPSOmglkliRw8sizSHuyHc6liDRah+o8Dg/xgV3T/XPdgnmMWxdKhbURkkyoyCQyR1W0kbAQbpgwPGStV6gnj0Z1TQR7RCZyolfcoEZcKTspieF4qj9ctm6XETKTEp7yhZbFiQBSoDj59pI/bI7enojCYDvMRjMWzuyUEI27RzY4FX5AwKnp3rjudNi1p0z7pQ2yGK5GJBcKLoUDsstVC8tk64smi/FRe5TD31F1Y2bqJF18j++aum+lNNp44444vZErLGjs0iqGbcxAcn3X8+fjxxm/S9Ahi07adFIibeCu9zQlJLhSTai2PA8fFYHPem/8Qm1R04m0jQDUvJHH795BjjSQbhtHDKzUR/pP1yb6d9WvrGYLCgEcrxS/msWXttIm4DYAwJjPF2ARk/p/pfTwNG0cZuIMI9zu+wOFDbdxNEhFF+eMy6d6dh06hYg6qHMtdxyCzMzMTZ5BZiaPH2wMdb1/Zqo9LGm+V43na22qiIypZNEsxdgoA+5JGUnXf8RPwer0umm0x3alqDLLaqDLsDEbLPFNQ5HjOl1HSo3lSUqRIisiupKttetymv1LYBo3yAfOQNf6P0088M8qM0unIMTGST2kPvsgGm931H28YEOL1tuhjlWA7ZdX+DUdwDnvPFvPt/TaXX3yr63/AIqJpZtVEdKXfTNANqyjfL303flJss7R5GdGPS2n2Kmxtqz/AIlR3H4kLs+7zz7nY14+2ROo/wCH+i1DTNNBvacxtIS8gNwgrGVII2EKSPbVg84EHVf4kxxanUwyaeRRptOmodrG49wR7YwlcPulVeWofXLluutHLp454Qh1JZEKydwBlj7m1vavlVfkXyB9eNMnonSNJLI8RZ54hBKWkkbeihQAbPBGxTuHNi7zfH0GtRHK8rSiIN2lkAJjZhtLKy0Da+33KSBdH3HAx6X6gOogMqQ0e+8AVnq+3MYixYKaHBNUfjIvpT1Z+Ol1adsr+GmMVkrTU0i2ABY/y/m/OT9J6fihI7ZkCiR5gncbthpCWc7fkbmLUbAPis19B9LQaJ53gD7tQ/cl3OWtrc2B8cuxrAt8YxgMYxgMYxgM06z/AC3pwh2tTHwpo0x/bz/Gbs1awAxvuXcNrWLqxRsX98Ct9OSbojcqyU1WskktUBwTIAR+3jLesovSGuSaJ3SJ4zv2vvaVySoHIeRRuX4G3j6ect9ZrFhjaSRqVRZPJ/sByTfFD64G7GVB12qk/wAnSdsHw+pkUUPhu1HbH/2kqf2zx/TrzC9fqO4g93bhVoIuLvfTF5B9i1fUHA8i9XaaRmSKZZHV+3sRkLsbUEou73KN3LDgU3+k5Jh64jtSpL8+7tOF9qhjzXHmuQLPAvI/Q+hQSRd6TTwkzBWA7akJHSdqMWooBUjNUPdZ+BU0+ltLVDToo/0oO2v0sqlAmjV1eB5perxSbdrUWXcFb2tXFkj485Mzn/UXplItNI+jRIZEXcAAREQpDOrRAhG3BSCavm7zXrOkamHc+mjjMjbv8tyilnZbeZZD+YAA1e615oG8DpCMr/wkkQ3JNJKB5SUobH/SwAIavlrv5+uZ6DqIYBZPZKKDo+1Wur4ANEGiQVJFfsa362fZG7f6VY/XwpPIwNkUoZQykEEWCCCD+xHB/jMsg9Cdm00TSbN7IGcx/oLMLYp/03eTsBjGMBjKfqfU9ms0kANGUzSMPqsURFH7b5FP8ZcYDGMYDGMYDGMYDGMYDGMYDGMYA5i4sHmvv4r738ZlmE8IdWVr2sCpokGiKNEcjj5GBC6ED2V3ajvkgEuGDAmhe0jir5r75z3V9RrNfN+H0sQXR73g1U7dssdp2v2ASTalWWyvk8eM6Lo3Q4dHGY9NH20LF9oLEAt5rcTQ+wyJqtBPDK82kZSpG6TTlVUSsA3uWTxG7ArZIN7F/gHqj1S3TwCYO4nalcnuU9woGAorRB/1Xx9Djo3XjrQIp4EVZtKmoAWQyApNalHtFo0fiwefplroNTFq4klCghlNb1Fru4dSD4PBUj7HEehh0qSPHFHGKLvsRVvaCedo5wIfStYYpm0rq/tBeKRyWDqzMQgZuS6Dgg/FG/NTOq6p07axbd8kgQFwSqgI7sSAQSdsZA58kZq0GiZ2WeZm3EWI79kW5fAHywBIJP1OOuyMipIse/tSbmAIBClHRmF/QPf8HAp/Vs0un0jGTUgqzxRH8ldzLNKscg/VW7azURQFc/XL3S9QJcJJEYywJS2Rr2+R7T5Fj/8ARmn1Lpkl0UyyKHQxs1Hwdo3Kf7gHPYdJ3oFDsyspIDK1OpQslgm7ND5sGz5wJPU5Y0hdpq7YBLWLsfSvk/QDIMvSo9TpwYneNZIwVIJIpgCoaN7VhVcEfJ8XiXpqa2Mx6pCTFJ8M8dlR7XUowPKOD58k/TJ+g0S6eFI0vZGoRdxLGlFCyfsMCpi0OqjZrkEgpiu0KOWrbcbGlVKPAb3XyRWaI9dq3QNHET7ju3rGthUKnaolJvuC/Pix83lyesRkN233lb/SGcWBdWoIvxxeben6fZGq2SfJugbYljwPuTgV2i6wrvsIZW2gjfHJFvPO8IsgBIWgeL/V5ywzXrl/Mi80C54Aq9hAs/Hk+M2YHJazp2zq8Gpm1cS3HLBDCQVZ95BO0k0WFrdD/jOtzFowaJANeLAJH7fTwP7ZlgMYxgMYxgMYxgMYxgMYxgMYxgDmrWIzRuEbYxVgrf6SQab+DRzbmnXT7InbaW2qTQ8njwMCv9NaWeOEjU6kalixZJAAtoeYxwKJr5s39TltkDobDsIqqqqgCKFYuAEUBaYgGqrzzk/A4705rhpuqa6GSTtRELPEkje0ghjLJD4CpuEm4fUE8c5N9Qde/ERJFp99zyKm7awDREkSyRkEAqFPn43KaIIv3p2lWfVzCRVdSzBg3uv8O6CEAE/oUvK1V+pyb+vVRRBFCqAqqAAAAAAOAAB4GBReq4Zz2m028lWa0XcFcsKQSMrqVQHkt7q+mXk8YZSp5BBB/kUczzRr2qJ/dt9jc88e088c8ecCh1mpRtB2Xl/MaFI9zbiC7xrtVnqt7ErQJs7hxyMl6JGBbtSEJNU8ZdL2b23SrRIPJYNR8W30AyPq+g/iY4i7mONTBMqBDvj7JSRUB3VVoAbQnki/FWGm03c00VHaQqOjAA7TQ/uCCVI+QSOLwK/pWrnCd9kEkcpMhKEhlQCo3WOm3lowhIBFV8nPdbJPKHLdv8K4RQKZZQpb82Rm5FbfAoEebFc2vT9WXVhINroxRvoa5Di/6WBBF/8AbI3RtQp9ikNGbaFg24Mtjcp+hUsBz5BH3oLRCCOK5+njKHReoJHnCGMBGkmjVqNflbqIa6YnYeKFc88czdFCYp5EHEbKrxqBQWrWQD6clD/OTU0iBtwRQxvkKL588/ehgQ+pz7ZIef1My7b5IKH3AfIFC/3zcrWAQbB5BBvKf1V0dp2j2zdvd+XewO4u2DR7vavg7rU3SeKyz0WjWGNY4xSqKA+nN/8AJOBvz3PMEYEUdUjq9x5qrRxu3AkbbHu4BPF5lF1KNiAriyrMByDSMFckEWNrEA34PnK/qMMWmiDSSTBVeNVKsWZSx7S7QB4p6JIPFk/XKzXw6SSJRtlnFlwY5ApYbgzSGQugKsdQL55vxxwF5F17TuUVZ0JkTuoAbLIBe8fUUDmwdXi49/mq9r2b8bRttv4yklk0sSFjHL205Mga1BRNwUU+79Irhdpur5zVF1LR+wxh0YbUUqYlagjlQTu2n2h/PPOB0I6tFvWPurvfdtU2GOwkNQI+CCOfpkrKx+hRSC2LliVYPv8AeKqtpX2j+BXnLM4DGMYDGMYDGMYDNOsVzGwiYK5FKWBIF/NDzQ5r61m6spd+q1Qbs7NMm4hZWIndgpokRClQnmizMRXK80Awj6rLp1jhmI1OqPCrFtRnRRXekDnbGOLY+NxAW7GZ/wDi2qcER9OkVvAM8kCIDZF/ls7MnzYANeBlh0XoK6Xee7LK8ht5JmDuavaooAKi7mpQABZ+uVcHWpW6o0CzRNEqtvQgI8bbUZAlktKeWLGgoBX5BwMv/DZdHEJUqeULIZjRXcZZRI7pGoJO3mkuyABZOWnTtU80McivGQ6hv0OPI5FMwIINiiLFUecscqZ4HgJMUyKGJbtzfps8nY4NoCfswFkgfGBLeKaxUkYHz+Wxv+d4rK7rHRp9XAYmmjjJdGtI2f8AQ6uFILjg7aI+ReWOi6rHIoIdQTxt3KTYJUj78gjjzkeTSF9VFOjgokc0b0xolmiK8D2kgo/J5F/c4G19PPs4mTdX/pcE19N/AJ+L/nMujLWniAN/lr/wL/75MJyr7o0gJkl/JLcFtoEW40FJAHsJIonwTV8jA2a/pqHdJ+Zu28iOSRN20NQpTRPJ+MofQ3W01LGoUR1gga1WOwsofbGXWRy20RAU208A19LR/V2nDMO4PgIQbEpIH+XXkAkLfi/2zV0jqf5zLqJ6l/8ATNKi37yiH/zWQUC3/F1gTOvvsjDqJCyupXtgsf8A5UD+X/q+2bH6zGELBh4FBrQndW0e4DzYz1etwksO6vt4N2P7E8EfcZXdd6srQx9uyZGVkJDjthLcysu0ttCofgA2BYu8DfJp9QZt5SIhY9sYEjr7nYGTcSh/pRKI/wCofOYdVj1hjb8N2A+3jeX4PzztqvPlf4z2P1po2vbqkNVdWfJocAZL13WFhkiRkc95tiuq2gJug5vi6PxgV/p/qKtEsbTiSaMmKXcy7968sCOLaiDwPFZbZzPUJo53WVI+ydNqQNQZYk3AdneG3C6X8yM7twAsk+KzooNSjqGR1ZT4KkMD+xHnAj9WnWOFnkQOE2vR+oZdp/cGjf2yrjk07u0bQqjAzuSrlL/yTIbG1vf3VJsAWvzwcvpFBBDAEVzdEVzd38VkCR9KSkTdgkklEIjPIU2QvwaJ5rAqfxMDR7jpQIirJtMjXxp2Zl7Y9oOwFdxIPz85M1GihWSNBEW3AkN3ZbUINvDWT4kIqwOf2y1fQxs25okLVVlFJogqRdXVEivpxmKdNiWtsMYo2KjQUSKJFDg1gb1FD/8Ap/3ODnuUup9SrEHOoieGIBtsjUwfaQppEtgbIoEc/GBcIwPg3RIP7g0R/fMs4np/q0d0K0hhjZ17O9O2Zu5udmqRQ1fF0Od3kAMei6HqJJFLNIGTdIi2m1z25GTeWDbWVgu4UosMMC0xjGAxjGAyh1vppkdptDKYJmO5gSz6eQk+/uQ3QZqHvWm4vnkG+vGBU6fr06TxxayBFExKxSQyNIm8KzlHDKpUlUYgiwaPjLnWT9tCwXcQOADRYk0FF/UkDOe9aaowaU6lVDnSsNRsJI3hAwK2AaO1zRrzXxeWMutE0OmkXhZWjeuOQyFwDf0NH9wMDY0Dt+uU0fKoAo/hq3AfzmS6CO7MYJoC29xoXXLWfk5vys691c6ZY6MS9yQR7p3MaLasbsKdze3heL+owJz6NDwY0I8cqp/7Zj+BQfpG3/2Ep/8ASRlVpfVKloo3W5JDIBsKhCsU/Z7gaQruBNEKu5qPF8E6I/W8bPIvbf2SmEcxAuy9zfVuKAEbEXRIBPwaC4hilj3ASd1T+nuEApZ8BlW2Av55485U9R6HLNG0bCKRT5XUGaZDVbdy71DAEXVeRmzTerkkTuCGXtbd3cqKv8gT1tEm8naa4Uix5rnJfR+vLqTIFjdGiZVYOYj+pdwoxuwP97+1EEhEjjh0SuImYcKDHFtLDav9Cnm9rDgk0K+908csrh5izskgUixFQ7YPtpd7dxgQCVAXcOOM62bRqxvw3wR9vt4P85p03R40IYorOC7biOQZTcm0fAJwKLTaCTVKqyNPEnbV0VSYmQuPcrsFHP2HK0bI4y06hpe2jysWMjCNCUcr7RIAqruNA+4kt5JJ+wGYhlU+8PILNdqRI+CePbScAcfqP83kROi95jLvYE2u195FKze1uQXAbnzXA+KwLGP8PGO4HMpjIUNvad1Mm1QBySC24cDz98mS6aPUCNj7grLKhBI5AO0/7ng5VTxlAqGCEo7fmRoqAPSHkiQqOCq/P0yRo9AyWwcqzNuYKFYN4C7ty2W2gAsKvz5wJ+m0CRtKyg3Mwd7NgkRpHx9BtjTj/wC+c9rOnQaaSczCRdPLcrbe52lJG2YOIh7FIVHLN53PzQy112lkkCgTBSrq4Ow/0m6oMLBHHOReo6eeYbWoKschpWFSPVRBgy2qg+/g8MByQOQi9N0+gTZpQ6zSLGJSZPzHdU2N3ZJKpjbof54FDGmkTWl20jiLaFKOkYRmZTIhEqSR2ApDLtI/qJ+mWSrGzRyOGjeNHjF2oUS9svzVeY1o5p0ujWBYvwzb7chvcpMgkO6RmcCiykmSzyaIu2wIsvqvts0bwSNIigt2u3IpY/0Aq1q36jTheFY81kDXepJdWx03TwUmMYkJ1Ec0IRS1FqZFZv8A48X80De3qOlbSyu+mlAaUi1DqWGwaqahHIGtWMjEhNp44+ctem7NUxnSeNrTs79O1+GV6LGxxfiv6j9cCIs/UAmw6WJpAAO73qjJoe4KV3Eg2SCB8UTzVf1rpeshRjBcoRJOytRShCFDJaOFaRmK7b3MQWs8Xm7W6OUaRFb8U04jcIytKRu3NtMvZdSWrbyeP98ndU692tP2lkvWNDtRVHeYSbAA0gQEBQ5BJIA81fjA4iPQSyyRTB50YIgmWGG2SRXLyQzKoZlW9xF8AOa4Iz6JA7KQO2oVmJJ3jjd8Ac239h9Mo+lem9Qm521ZLziNtS233llj2MIyNghAAUKQtiuecutH0ZY23M8krWSplcvsB/pX4+vu/VzV1xgT8YxgMYxgCMHjGMCFqpdwZXgZoyCG/S1/uoO4g5RdCIj0bAMSuj1MpN2fy/dIqqW5G2KdAB5tdv3zp5UsEAkceRVj7jKLp3pdonJOqkZS7SMoCoJC6halA4YBUjAArwSbs2HQHKXr/UJFkihjijk7wlLdwFlAiVONg83v8+BX3y6zwr9sCj/8ciHbSXTlXVQyjYpVGDwwsI3agNrToLHxf7ZF6p1hSsJi0SSvqZY12y9oeVnO52XcrFUieuT58jnOhbRRkkmNCW4YlVJPg88c8gf2GZrp1AACKAv6QABVWBX08nx9TgV+h6xHKG2RnahKMQFCqVQNQBIJ9hXwPmvg550PqsMxkSGPtmJlDrtRRbqGUjYSPH15/wBsnjSpd7Fvxe1b/vV/Jz2DTKgpEVQeSFULfxZr7AYGzIZklMh9lRr4o28hP24CKPrZJ+1G5mMDxTY5Ffb6Z7jGBi0YNWASORYBr7j6HPQM9xgMYxgMiv0yJm39sBz/AFLaN9/ctH/fJWMCoXoJWYyoYw1NTGMmQkrtXdJv91Diypaq5PzjBrfw87CQ0sjBiX2gBmARadQA17KI8i1+MucouqdNWMApEpjsdxWRZFHIAbaefmzRsBeAcC2671JNPppZZGCqqHyCeSKUBRyxJoUPOU/p+LT6XThu4oeRUad3kLO7lbuQsSd1sRzlTJrnlji0un08ZIp3RUK6ZBv3qXksFbAZgE3AmuaN508vRIWZnaMF3re3ILbSCpNfI2j/AIwNsPU4nDFJUYJy5DAheLtj/SKF84TqUTMUWVCw4Khhfx8fyM0t0GE3cf6v1e5hu8/ro+4cng8ZrX07EBSmRQL2hZHAUltxZfkMTZvnyfrgbm63AFLHUR7QFYnetAM21SefBYUPqclxyBgCpBBFgjwcrU9M6dRSwhRVe0kce01+1qD/ABk/S6YRoqLdKKG4ljx9SeScDbjGMBjBxgMYxgMYxgMYxgMYxgMYxgMYxgMYxgMYxgMYxgMYxgadLo0iG2JAikliFFCybJrN2MYDGLxgMYxgMYxgMYxgc/1SXVLqfyVd02GhQEYYRTFST/Xuk7SlfaQdpBrcMiavr2tECMNN25XlijIaJ5a3QFpSER1LKJAVDbgK55+erxgc4+v1xMgWFA1wiO43ZQHMAldmDgNs3TnYCDSD+dunfVrJOXHcAZREu0xqdukVmYHcfa05ZeeRzyeKvsYHPy9S1Q0iSLFvlP6wYZI9tuoY9ksWbapY0D7ttjzl5G7WAw/ps0DV/IDf9vObMYHO+q9RqUeI6cSGPbN3BEhZi21OwPaCyjcX5qvrxmHqXqWr/DH8FBIZgQHoRhlIVWpO7SyISdpdLqmrnx0uMCmij1DaxH3PHCIt0kTmNlLuKVVKjytEsdxBJFcZB9LavVlm/F9xrC+Yyqo5cgoPy1sAEe4ErQ/Y50+MCl6VqJX1U+4zCJbVVlQKCbFNCdg9gAYcsxN3xxeqLqWsEjIdKNveZUcsTad4LuYKPZtQ2AT7quxRGX+MChXqurCgvpkX2qTzIQD3ijKdoY/5dOOPsa85YdKeRwZJRtDhCsZu09nuDfQ7ifBI4H3ydjAYxjAYxjAYxjAYxjAYxjAYxjAYxjAZ4zUCfoCf7Z7njLYo+DxgU+m9URv2CUdBqY0khL7aYOUAXgmm/MTj7+c3j1FAXjVWZu67xIUjkZd0d7wWApa2tyfofpkTpHTdGSw08Q/IdYjYl9jQ0yKvc+FsEbePHmsyB0a919oB0rtLIxEloxipnB/q/LBU1Y4I8gjAkn1DDUJ3MROypEQj8l9+2xVqKjY2eM8f1Lp1u5fB2/ok5Nuvt9vu9yOOL5FfIzdJpoDs3bPymXZbAbCgYLXPmmcfyc0jpumG72rTeTvIB3GRqvd4JZ22+Ob+mBYo4Pj/AHBHkA/P2IzLNcGnVFCoKUAUB4AAAAH2oDNmAxjGAxmjR65JrMbbtp2n2svP23Abh9xxmmDrULmlf4LWyuikA0SGcBTX2OBNxmKyqfDA+Log+fH7XmptfGGVDIu5zSrY3G1LD2+RwrHn6YG/GMYDGMYDGap9WiFQ7AFiQt/JALED+AT/ABjTatJV3RsGFlbH1U0w/cHA24zXHqFa9rA0SDR8EEgj97BH8ZswGM8DA3R8eft8/wDGL++B7jPNw+o58Z7eAxjGAxjGAxeME4ELp+qjkdzGGDN23cPG8ZO5SqNTgeRGR9eOa4yh6RodDMk/Zkfa6NHqN5kQSdxnbuMZALNtLTrQO5vPFWPpqKCPuCBpWY7JHM3c7h37thJkAajTcfHPAyF0bQ6FoJewxWNljaS90Q2i3RzYWwwu2P6hwTWBIj9N6eObvlmeRSZAPa557h4RF3P+tq8ngAfN4Tek4dSAzk7QG7XsAKrKG3h1lDAsS7eVBUALX6t0rT+m4I5C0ZKyOyyWHG78uAwir/pEbHjxZvLDTQLBGq7qUcAuwslyTyT5JJOBvRKAA8AAD+OBnua5NQqsqswDOSFHySqlm8fQAnMwb8YHuMYvAq/T2jihVkgYsEKqQwAKbUXYtBV/oKmzZIIsnIcWkgkQJ+KdkMbFA1Iu3cpd1OxdwpgCbIpvveTfT+pheNjp5e4DIzOxFEtId/IKrxtZKNUV2+fOVmj6ZBKiRLrJZFRV7QIRVHbdGDAiMCSyig2WBBPHJwJcHRdMHiIZSUDyqAV2N+Zu7jBRTdt3O0/07j++eQentOs0biQF1bvILjLG4Wiu63MmxmoA1fjxWa9V6NgkRkd39+66ZF5aaKawAoHDQx8VVXYNk5H0np5GZXhnUwnn+hnNI0bEOybvP/UR7fHJwOlimVxaMrDxakMP7jM8rOl9Ij07O6yFt4jU7itDthgoWgP9RyzwGMYwImtaPfCrvtYyXGLosyxvYH1pSx/jPNG8as6I1sWkcjnyWG+jVHaXUcHiwMa54u5CskgVzIWiWwC7LHJYA+aUsf4yLoVj/FSn8S0khDDY4UCNVZQyxewHaGAB5PJFkmqCM3RYXE0Xdcd6QlggaNb9xYLtAXfTElgbJAu6rJ8fR41mWWyW2xoLPkIkyrX7iVia80PpldLooJZpAs7rISyuERV5KVtcmOnFURvu/b5oZDk9I6OOPVI8hpwzPxGWg/EAJviAT8skx8Gjyv2FBa9T6ckndieVwsy2yKtkfpUMGAJA9g8/fNet6DE4IeUhlUqSKWt8iznhaoflVQI9t/vli/SkZ1dwWZVCKSSCACSTYrk3z8cZXP6QiKyqWepRKrECMEd8SB6IXk/mNV38fewz0npmJUeiW7qgb7O5fdI4MbG2XmQ0b4oVmT+m1Kbd5svJIzbVsmUEE14DAUFI/TQrMuienE0hJR5G/LjipytAQoqKQAAAxVRZ+aF8KALXAYxjAYxjAYIvGa9SF2N3P0bW3+QNtHdZHPi8Cl9LaHTp3pNPqROXcCVx+HHuXcaYwIoL/mElmtjY5yB0r05o108qQ6nchMMhcGAbO0wlhc7UCNyAd0gYuPJIy36BptOqu2ld2RypO6SaRRS0oTuE7RtrgfFfQZWenOhaTsSR6WXcr9ksdqD9IV4WK7AHLCiWIO8fOBpj9B6ONtqTFQ6FXQtES6jSNpgwYruXbG9+07fkjnMn9F6ZETfqnAVViUyNAV2CLtom1k2t7AaPn9X1N7I/8PoFakdwHTa6ntlmUaVtMNr0GWlcG+QT5HIqG3oXTLsDatrK7ULtHTJHHHCFqgGodsX5Jv6nAnt6S0rcrKQod0YBo6LtNJKUuvaweRhtFEgBTYGXvTunJAmyMUtlq4HkAfA+wyq1PpOGVe3vICTNNtXaK7gplcDk+TRbn+wy+OAwcYOBTel9PCkTDTymRdw3WNtFY41Ht2jyoVr/AKt1jgiokPT4ZlijXW7xCqPDWzcFWWJkLEf5iXFGt0LHzebOmyaXRI3/APoX8xtxav8AQqxAUoIUKIwvPij4A4jan0ZpI1W2MYVVUne1OIwT7+foXJqhybwJmr9LJIKeZrLvITSc7yhICngAbBzyRzzkU+hobX85/YG2glDW5JEJo+2qlY8jn5JHGb9J6K0wKuE7igxOgYKyDtRdtNprkUb8nnNsXpKNN21m5Fc21flCLhWO0ClHG36jxgaOoem4tUrwtOLpg4jSNK3oBZ28httEEkimPB4roQw45H2585y8P+H8UYk/MP5zliOzCI7Ii47IXYwHaB5Hkk+csV9MIJEk3EGMg8LtHEkr1tHt23KfixQIIPOBcYz0D7f7Z5fNfPmvmvrX0wNOo0ocoSSO2+8V8nY60ftTn+wyLH0cDUnUM5Z9jRjgClZ0ejXmtgANA1d2ecsMYFZ1LoKzhgzsN7ByOCOITFyvzwdwvwwU/AzVrPTSyOW7rqSiRmieQgcDlSGv8wm7+P3y4xgYQQhFVR4UBRZJNKKFk2T4+czxjAYxjAYxjAYxjAZjLGGUqfBBB/kUfOZYwK/pfQ49OXKXbhA3tjQflhqpI1VQfcbNX45oCoXR/R0OkiaOFmUMYSSBEKMBUq1KgUsdo3Egk5e4rA5LQf4epDNuSU7OLDCNnO3SHTLTbBt9pLEcgn45ySvoOABwGb3tIzWkDD85IUfarRkLxAhFfJbyDQ6SsYFT0/0zFDOZ1syFDHZCXtLBqJVQTRHkm/reW2MYDGe55gUp9NbTIYp2j724S+1H3BpJHoE/pozSAefIvxm/qPp6KeJI2sKiMiUTahojFYP1Ct85aXnmBQxekUEkrs+4zRdqQlFDH8pYrDfA2gnbVWTnsvo+IoEV2RRMZgFCjaTIklJQ9gBSuPhm+TYvcYFH030qkJU3GdjBl2QRxEkBxbstlz7vPHNn5zDSei4Iq7ahSHVwyogIqAQlbAum5Y/Usfrl/jA5zT+iIlnllZjJ3X3kSKrVbRsUBP8A5dxqdtcHnJDelItzFAihkKcRJagvI9xsK2G5H5o/Br63eMCH0npw08QjBBos3tQRqNzFiEQcKvPi/wDnJmMYDGMVgLxisYDGMYDGMYDGMYDGMYDGMYDGMYDGMYDGMYDGMYDGMYDGMYDGMYDGMYDGMYDGMYDGMYDGMYDGM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93957"/>
              </p:ext>
            </p:extLst>
          </p:nvPr>
        </p:nvGraphicFramePr>
        <p:xfrm>
          <a:off x="155652" y="603909"/>
          <a:ext cx="4344340" cy="3574706"/>
        </p:xfrm>
        <a:graphic>
          <a:graphicData uri="http://schemas.openxmlformats.org/drawingml/2006/table">
            <a:tbl>
              <a:tblPr/>
              <a:tblGrid>
                <a:gridCol w="4344340"/>
              </a:tblGrid>
              <a:tr h="33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EXTENSIÓN TERRITORIAL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75,517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KM</a:t>
                      </a:r>
                      <a:r>
                        <a:rPr lang="es-ES" sz="16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(incluye aguas continentales)</a:t>
                      </a: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9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POBLACIÓN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EST. (2013):</a:t>
                      </a:r>
                      <a:r>
                        <a:rPr lang="es-PA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3,850,735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HAB.</a:t>
                      </a:r>
                      <a:endParaRPr lang="es-P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&lt; 5 AÑOS: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10%</a:t>
                      </a:r>
                      <a:endParaRPr lang="es-P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3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5-14 AÑOS: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18.8%</a:t>
                      </a:r>
                      <a:endParaRPr lang="es-P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15-64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AÑOS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64.4%</a:t>
                      </a:r>
                      <a:endParaRPr lang="es-P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 AÑOS: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7.1%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P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3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HABITANTES POR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KM</a:t>
                      </a:r>
                      <a:r>
                        <a:rPr lang="es-ES" sz="16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2: 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51.9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HABITANTES</a:t>
                      </a:r>
                      <a:endParaRPr lang="es-P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EVN (2012): 77.16  AÑOS: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HOMBRES: 74.15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 MUJERES: 80.31 </a:t>
                      </a:r>
                      <a:endParaRPr lang="es-PA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8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Cobertura:</a:t>
                      </a:r>
                      <a:r>
                        <a:rPr lang="es-PA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CSS: 84% --- MINSA: 16%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Real: CSS: 51% ------MINSA: 49%</a:t>
                      </a:r>
                      <a:endParaRPr lang="es-PA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6425" cy="1335087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s-ES" sz="3200" b="1" dirty="0"/>
              <a:t>SITUACIÓN DEMOGRÁFICA </a:t>
            </a:r>
            <a:endParaRPr lang="es-NI" sz="32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1524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80552649"/>
              </p:ext>
            </p:extLst>
          </p:nvPr>
        </p:nvGraphicFramePr>
        <p:xfrm>
          <a:off x="4662542" y="3933056"/>
          <a:ext cx="44294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22 Imagen" descr="Mapa de Panamá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9664"/>
            <a:ext cx="4571999" cy="213833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8" cstate="print"/>
          <a:srcRect b="3007"/>
          <a:stretch/>
        </p:blipFill>
        <p:spPr bwMode="auto">
          <a:xfrm>
            <a:off x="4427984" y="565581"/>
            <a:ext cx="4608512" cy="338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Flecha derecha"/>
          <p:cNvSpPr/>
          <p:nvPr/>
        </p:nvSpPr>
        <p:spPr bwMode="auto">
          <a:xfrm>
            <a:off x="3923928" y="1484784"/>
            <a:ext cx="1008112" cy="172819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tabLst/>
            </a:pPr>
            <a:endParaRPr kumimoji="0" lang="es-P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4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2008" y="157064"/>
            <a:ext cx="9071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0000"/>
              </a:lnSpc>
              <a:spcAft>
                <a:spcPts val="1425"/>
              </a:spcAft>
              <a:buClrTx/>
            </a:pPr>
            <a:r>
              <a:rPr lang="es-ES_tradnl" altLang="es-P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43" charset="0"/>
              </a:rPr>
              <a:t>OBJETIVOS: Monitoreo </a:t>
            </a:r>
            <a:r>
              <a:rPr lang="es-ES_tradnl" altLang="es-P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43" charset="0"/>
              </a:rPr>
              <a:t>de la Equidad en Salud y </a:t>
            </a:r>
            <a:r>
              <a:rPr lang="es-ES_tradnl" altLang="es-P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43" charset="0"/>
              </a:rPr>
              <a:t> Contraste/Reducción </a:t>
            </a:r>
            <a:r>
              <a:rPr lang="es-ES_tradnl" altLang="es-P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43" charset="0"/>
              </a:rPr>
              <a:t>de la Inequidad en S</a:t>
            </a:r>
            <a:r>
              <a:rPr lang="es-ES_tradnl" altLang="es-P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43" charset="0"/>
              </a:rPr>
              <a:t>alud</a:t>
            </a:r>
            <a:endParaRPr lang="es-ES_tradnl" altLang="es-PA" sz="2400" b="1" dirty="0">
              <a:solidFill>
                <a:srgbClr val="000000"/>
              </a:solidFill>
              <a:latin typeface="Calibri" pitchFamily="43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571241"/>
              </p:ext>
            </p:extLst>
          </p:nvPr>
        </p:nvGraphicFramePr>
        <p:xfrm>
          <a:off x="179512" y="988061"/>
          <a:ext cx="3816424" cy="496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6093296"/>
            <a:ext cx="8784976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rgbClr val="FF0000"/>
                </a:solidFill>
              </a:rPr>
              <a:t>META: ALCANZAR RESULTADOS SOSTENIBLES PARA LA SALUD DE TODAS Y </a:t>
            </a:r>
            <a:r>
              <a:rPr lang="es-ES" sz="2400" b="1" dirty="0" smtClean="0">
                <a:solidFill>
                  <a:srgbClr val="FF0000"/>
                </a:solidFill>
              </a:rPr>
              <a:t>TODOS CON EQUIDAD…”</a:t>
            </a:r>
            <a:endParaRPr lang="es-PA" sz="2400" b="1" dirty="0">
              <a:solidFill>
                <a:srgbClr val="FF0000"/>
              </a:solidFill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5043160" y="1158057"/>
            <a:ext cx="3777312" cy="4791223"/>
            <a:chOff x="4923776" y="1086049"/>
            <a:chExt cx="3777312" cy="4791223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5264510" y="5302597"/>
              <a:ext cx="3339938" cy="57467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PROTECCIÓN SOCIAL EN SALUD</a:t>
              </a:r>
              <a:endParaRPr lang="en-US" sz="1100" b="1" kern="0" dirty="0">
                <a:solidFill>
                  <a:sysClr val="windowText" lastClr="000000"/>
                </a:solidFill>
                <a:latin typeface="Times"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7156450" y="2864821"/>
              <a:ext cx="1544638" cy="1766887"/>
              <a:chOff x="4272" y="2823"/>
              <a:chExt cx="973" cy="1113"/>
            </a:xfrm>
          </p:grpSpPr>
          <p:sp>
            <p:nvSpPr>
              <p:cNvPr id="10" name="Oval 7"/>
              <p:cNvSpPr>
                <a:spLocks noChangeArrowheads="1"/>
              </p:cNvSpPr>
              <p:nvPr/>
            </p:nvSpPr>
            <p:spPr bwMode="gray">
              <a:xfrm>
                <a:off x="4368" y="3744"/>
                <a:ext cx="816" cy="192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gray">
              <a:xfrm>
                <a:off x="4272" y="2823"/>
                <a:ext cx="973" cy="973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4293" y="2846"/>
                <a:ext cx="928" cy="929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gray">
              <a:xfrm>
                <a:off x="4329" y="2880"/>
                <a:ext cx="839" cy="839"/>
              </a:xfrm>
              <a:prstGeom prst="ellipse">
                <a:avLst/>
              </a:prstGeom>
              <a:solidFill>
                <a:srgbClr val="D9FFB3"/>
              </a:solidFill>
              <a:ln/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gray">
              <a:xfrm>
                <a:off x="4314" y="3213"/>
                <a:ext cx="868" cy="22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+mj-lt"/>
                  </a:rPr>
                  <a:t>RECTORÍA</a:t>
                </a:r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4971578" y="2886249"/>
              <a:ext cx="1544638" cy="1766887"/>
              <a:chOff x="3024" y="2823"/>
              <a:chExt cx="973" cy="1113"/>
            </a:xfrm>
          </p:grpSpPr>
          <p:sp>
            <p:nvSpPr>
              <p:cNvPr id="16" name="Oval 14"/>
              <p:cNvSpPr>
                <a:spLocks noChangeArrowheads="1"/>
              </p:cNvSpPr>
              <p:nvPr/>
            </p:nvSpPr>
            <p:spPr bwMode="gray">
              <a:xfrm>
                <a:off x="3120" y="3744"/>
                <a:ext cx="816" cy="192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gray">
              <a:xfrm>
                <a:off x="3024" y="2823"/>
                <a:ext cx="973" cy="973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gray">
              <a:xfrm>
                <a:off x="3045" y="2846"/>
                <a:ext cx="928" cy="929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gray">
              <a:xfrm>
                <a:off x="3081" y="2880"/>
                <a:ext cx="839" cy="839"/>
              </a:xfrm>
              <a:prstGeom prst="ellipse">
                <a:avLst/>
              </a:prstGeom>
              <a:solidFill>
                <a:srgbClr val="CCECFF"/>
              </a:solidFill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gray">
              <a:xfrm>
                <a:off x="3187" y="3173"/>
                <a:ext cx="643" cy="311"/>
              </a:xfrm>
              <a:prstGeom prst="rect">
                <a:avLst/>
              </a:prstGeom>
              <a:noFill/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sz="2800" kern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j-lt"/>
                  </a:rPr>
                  <a:t>RISS</a:t>
                </a:r>
                <a:endParaRPr lang="en-US" sz="2800" kern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7149307" y="1086049"/>
              <a:ext cx="1544638" cy="1766887"/>
              <a:chOff x="1776" y="2823"/>
              <a:chExt cx="973" cy="1113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gray">
              <a:xfrm>
                <a:off x="1872" y="3744"/>
                <a:ext cx="816" cy="192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gray">
              <a:xfrm>
                <a:off x="1776" y="2823"/>
                <a:ext cx="973" cy="973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gray">
              <a:xfrm>
                <a:off x="1797" y="2846"/>
                <a:ext cx="928" cy="929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gray">
              <a:xfrm>
                <a:off x="1833" y="2880"/>
                <a:ext cx="839" cy="83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gray">
              <a:xfrm>
                <a:off x="1868" y="3063"/>
                <a:ext cx="771" cy="419"/>
              </a:xfrm>
              <a:prstGeom prst="rect">
                <a:avLst/>
              </a:prstGeom>
              <a:noFill/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sz="1400" kern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+mj-lt"/>
                  </a:rPr>
                  <a:t>Nuevos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sz="1400" kern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+mj-lt"/>
                  </a:rPr>
                  <a:t>Modelos de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sz="1200" kern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+mj-lt"/>
                  </a:rPr>
                  <a:t>Financiamiento</a:t>
                </a:r>
              </a:p>
            </p:txBody>
          </p:sp>
        </p:grp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4923776" y="1086049"/>
              <a:ext cx="1544636" cy="1766887"/>
              <a:chOff x="555" y="2823"/>
              <a:chExt cx="973" cy="1113"/>
            </a:xfrm>
          </p:grpSpPr>
          <p:sp>
            <p:nvSpPr>
              <p:cNvPr id="28" name="Oval 28"/>
              <p:cNvSpPr>
                <a:spLocks noChangeArrowheads="1"/>
              </p:cNvSpPr>
              <p:nvPr/>
            </p:nvSpPr>
            <p:spPr bwMode="gray">
              <a:xfrm>
                <a:off x="624" y="3744"/>
                <a:ext cx="816" cy="192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29" name="Oval 29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30" name="Oval 30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31" name="Oval 31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solidFill>
                <a:srgbClr val="FFFF00"/>
              </a:solidFill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A" b="1" kern="0">
                  <a:latin typeface="+mj-lt"/>
                </a:endParaRPr>
              </a:p>
            </p:txBody>
          </p:sp>
          <p:sp>
            <p:nvSpPr>
              <p:cNvPr id="32" name="Text Box 33"/>
              <p:cNvSpPr txBox="1">
                <a:spLocks noChangeArrowheads="1"/>
              </p:cNvSpPr>
              <p:nvPr/>
            </p:nvSpPr>
            <p:spPr bwMode="gray">
              <a:xfrm>
                <a:off x="596" y="3083"/>
                <a:ext cx="835" cy="383"/>
              </a:xfrm>
              <a:prstGeom prst="rect">
                <a:avLst/>
              </a:prstGeom>
              <a:noFill/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 kern="0" dirty="0" smtClean="0">
                    <a:solidFill>
                      <a:sysClr val="windowText" lastClr="000000"/>
                    </a:solidFill>
                    <a:latin typeface="+mj-lt"/>
                  </a:rPr>
                  <a:t>Derecho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 kern="0" dirty="0" smtClean="0">
                    <a:solidFill>
                      <a:sysClr val="windowText" lastClr="000000"/>
                    </a:solidFill>
                    <a:latin typeface="+mj-lt"/>
                  </a:rPr>
                  <a:t> a la Salud</a:t>
                </a:r>
                <a:endParaRPr lang="en-US" b="1" kern="0" dirty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</p:grpSp>
        <p:sp>
          <p:nvSpPr>
            <p:cNvPr id="33" name="44 Abrir llave"/>
            <p:cNvSpPr>
              <a:spLocks/>
            </p:cNvSpPr>
            <p:nvPr/>
          </p:nvSpPr>
          <p:spPr bwMode="auto">
            <a:xfrm rot="16200000">
              <a:off x="6587405" y="3133524"/>
              <a:ext cx="442913" cy="3770168"/>
            </a:xfrm>
            <a:prstGeom prst="leftBrace">
              <a:avLst>
                <a:gd name="adj1" fmla="val 8335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</p:grpSp>
      <p:sp>
        <p:nvSpPr>
          <p:cNvPr id="36" name="35 Flecha derecha"/>
          <p:cNvSpPr/>
          <p:nvPr/>
        </p:nvSpPr>
        <p:spPr bwMode="auto">
          <a:xfrm>
            <a:off x="3995936" y="1700808"/>
            <a:ext cx="847350" cy="396113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tabLst/>
            </a:pPr>
            <a:endParaRPr kumimoji="0" lang="es-P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4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600" y="548680"/>
            <a:ext cx="7344816" cy="3665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2 CuadroTexto"/>
          <p:cNvSpPr txBox="1"/>
          <p:nvPr/>
        </p:nvSpPr>
        <p:spPr>
          <a:xfrm>
            <a:off x="1105319" y="472273"/>
            <a:ext cx="654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chemeClr val="bg1"/>
                </a:solidFill>
              </a:rPr>
              <a:t>PROGRAMA CON COBERTURA NACIONAL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-71002"/>
            <a:ext cx="9144000" cy="61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A" altLang="es-PA" sz="1600" b="1" dirty="0">
                <a:solidFill>
                  <a:srgbClr val="000000"/>
                </a:solidFill>
                <a:latin typeface="Calibri" pitchFamily="34" charset="0"/>
              </a:rPr>
              <a:t>PROGRAMA DE PROTECCIÓN SOCIAL – APOYO A LA RED DE </a:t>
            </a:r>
            <a:r>
              <a:rPr lang="es-PA" altLang="es-PA" sz="1600" b="1" dirty="0" smtClean="0">
                <a:solidFill>
                  <a:srgbClr val="000000"/>
                </a:solidFill>
                <a:latin typeface="Calibri" pitchFamily="34" charset="0"/>
              </a:rPr>
              <a:t>OPORTUNIDADES: COMPONENTES: 1, 2 Y 4 MIDES y COMPONENTE 3:  MINSA</a:t>
            </a:r>
            <a:endParaRPr lang="es-PA" altLang="es-PA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42701823"/>
              </p:ext>
            </p:extLst>
          </p:nvPr>
        </p:nvGraphicFramePr>
        <p:xfrm>
          <a:off x="12357" y="4175489"/>
          <a:ext cx="4572000" cy="266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022018912"/>
              </p:ext>
            </p:extLst>
          </p:nvPr>
        </p:nvGraphicFramePr>
        <p:xfrm>
          <a:off x="4606652" y="4509120"/>
          <a:ext cx="45720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143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162119"/>
              </p:ext>
            </p:extLst>
          </p:nvPr>
        </p:nvGraphicFramePr>
        <p:xfrm>
          <a:off x="296884" y="973777"/>
          <a:ext cx="8633360" cy="389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4138" y="220717"/>
            <a:ext cx="849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PA" sz="2400" b="1" dirty="0" smtClean="0"/>
              <a:t>COBERTURAS </a:t>
            </a:r>
            <a:r>
              <a:rPr lang="es-PA" sz="2400" b="1" dirty="0"/>
              <a:t>DE LOS INDICADORES DE </a:t>
            </a:r>
            <a:r>
              <a:rPr lang="es-PA" sz="2400" b="1" dirty="0" smtClean="0"/>
              <a:t>DESEMPEÑO </a:t>
            </a:r>
            <a:r>
              <a:rPr lang="es-PA" sz="2400" b="1" dirty="0"/>
              <a:t>SEGÚN REGIÓN DE </a:t>
            </a:r>
            <a:r>
              <a:rPr lang="es-PA" sz="2400" b="1" dirty="0" smtClean="0"/>
              <a:t>SALUD. </a:t>
            </a:r>
            <a:r>
              <a:rPr lang="es-PA" sz="2400" b="1" dirty="0"/>
              <a:t>PERÍODO 2012.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496" y="5013176"/>
            <a:ext cx="4283968" cy="16561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43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43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43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43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b="1" kern="0" dirty="0" smtClean="0">
                <a:solidFill>
                  <a:srgbClr val="FF0000"/>
                </a:solidFill>
              </a:rPr>
              <a:t>EMBARAZADAS</a:t>
            </a:r>
            <a:r>
              <a:rPr lang="en-US" sz="1200" b="1" kern="0" dirty="0" smtClean="0"/>
              <a:t> CON AL MENOS TRES CONTROLES PRENATALES</a:t>
            </a:r>
            <a:endParaRPr lang="es-PA" sz="1200" kern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b="1" kern="0" dirty="0" smtClean="0"/>
              <a:t>EMBARAZADAS CAPTADAS ANTES DE LA SEMANA 20 DE GESTACIÓN</a:t>
            </a:r>
            <a:endParaRPr lang="es-PA" sz="1200" kern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b="1" kern="0" dirty="0" smtClean="0"/>
              <a:t>EMBARAZADAS CON TT O TD, SEGÚN LA NORMA</a:t>
            </a:r>
            <a:endParaRPr lang="es-PA" sz="1200" kern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b="1" kern="0" dirty="0" smtClean="0"/>
              <a:t>EMBARAZADAS CON AL MENOS TRES CONTROLES PRENATALES</a:t>
            </a:r>
            <a:endParaRPr lang="es-PA" sz="1200" kern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200" b="1" kern="0" dirty="0" smtClean="0">
                <a:solidFill>
                  <a:srgbClr val="FF0000"/>
                </a:solidFill>
              </a:rPr>
              <a:t>PARTOS</a:t>
            </a:r>
            <a:r>
              <a:rPr lang="en-US" sz="1200" b="1" kern="0" dirty="0" smtClean="0"/>
              <a:t> ATENDIDOS POR PERSONAL CAPACITADO</a:t>
            </a:r>
            <a:endParaRPr lang="es-PA" sz="1200" kern="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355976" y="5013176"/>
            <a:ext cx="4752528" cy="16561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43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43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43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43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43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Aft>
                <a:spcPts val="0"/>
              </a:spcAft>
              <a:buAutoNum type="arabicPeriod" startAt="6"/>
            </a:pPr>
            <a:r>
              <a:rPr lang="en-US" sz="1100" b="1" kern="0" dirty="0" smtClean="0"/>
              <a:t>MUJERES MAYORES DE 20 AÑOS CON </a:t>
            </a:r>
            <a:r>
              <a:rPr lang="en-US" sz="1100" b="1" kern="0" dirty="0" smtClean="0">
                <a:solidFill>
                  <a:srgbClr val="FF0000"/>
                </a:solidFill>
              </a:rPr>
              <a:t>CITOLOGÍA CÉRVICO-VAGINAL </a:t>
            </a:r>
            <a:r>
              <a:rPr lang="en-US" sz="1100" b="1" kern="0" dirty="0" smtClean="0"/>
              <a:t>VIGENTE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AutoNum type="arabicPeriod" startAt="6"/>
            </a:pPr>
            <a:r>
              <a:rPr lang="en-US" sz="1100" b="1" kern="0" dirty="0" smtClean="0"/>
              <a:t>INDICADOR CONTROLES DE </a:t>
            </a:r>
            <a:r>
              <a:rPr lang="en-US" sz="1100" b="1" kern="0" dirty="0" smtClean="0">
                <a:solidFill>
                  <a:srgbClr val="FF0000"/>
                </a:solidFill>
              </a:rPr>
              <a:t>CRECIMIENTO Y DESARROLLO</a:t>
            </a:r>
            <a:r>
              <a:rPr lang="en-US" sz="1100" b="1" kern="0" dirty="0" smtClean="0"/>
              <a:t> EN MENORES DE UN AÑO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AutoNum type="arabicPeriod" startAt="6"/>
            </a:pPr>
            <a:r>
              <a:rPr lang="en-US" sz="1100" b="1" kern="0" dirty="0" smtClean="0"/>
              <a:t>MENORES DE UN AÑO CON ESQUEMA DE INMUNIZACIÓN COMPLETA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AutoNum type="arabicPeriod" startAt="6"/>
            </a:pPr>
            <a:r>
              <a:rPr lang="en-US" sz="1100" b="1" kern="0" dirty="0" smtClean="0"/>
              <a:t>CONTROLES DE CRECIMIENTO Y DESARROLLO EN MENORES DE UNO A CUATRO AÑOS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AutoNum type="arabicPeriod" startAt="6"/>
            </a:pPr>
            <a:r>
              <a:rPr lang="en-US" sz="1100" b="1" kern="0" dirty="0" smtClean="0"/>
              <a:t>INDICADOR MENORES DE UNO A CUATRO AÑOS CON ESQUEMA DE </a:t>
            </a:r>
            <a:r>
              <a:rPr lang="en-US" sz="1100" b="1" kern="0" dirty="0" smtClean="0">
                <a:solidFill>
                  <a:srgbClr val="FF0000"/>
                </a:solidFill>
              </a:rPr>
              <a:t>INMUNIZACIÓN COMPLETA</a:t>
            </a:r>
            <a:endParaRPr lang="es-PA" sz="11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68952" cy="728538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PA" sz="2400" b="1" dirty="0" smtClean="0">
                <a:solidFill>
                  <a:schemeClr val="tx1"/>
                </a:solidFill>
                <a:latin typeface="Calibri" pitchFamily="43" charset="0"/>
              </a:rPr>
              <a:t>DEBILIDADES </a:t>
            </a:r>
            <a:r>
              <a:rPr lang="es-ES_tradnl" altLang="es-PA" sz="2400" b="1" dirty="0" smtClean="0">
                <a:solidFill>
                  <a:schemeClr val="tx1"/>
                </a:solidFill>
                <a:latin typeface="Calibri" pitchFamily="43" charset="0"/>
              </a:rPr>
              <a:t>QUE OBSTACULIZAN EL LOGRO DE LOS OBJETIVOS</a:t>
            </a:r>
            <a:r>
              <a:rPr lang="es-ES_tradnl" altLang="es-PA" sz="2400" b="1" dirty="0">
                <a:solidFill>
                  <a:schemeClr val="tx1"/>
                </a:solidFill>
                <a:latin typeface="Calibri" pitchFamily="43" charset="0"/>
              </a:rPr>
              <a:t/>
            </a:r>
            <a:br>
              <a:rPr lang="es-ES_tradnl" altLang="es-PA" sz="2400" b="1" dirty="0">
                <a:solidFill>
                  <a:schemeClr val="tx1"/>
                </a:solidFill>
                <a:latin typeface="Calibri" pitchFamily="43" charset="0"/>
              </a:rPr>
            </a:br>
            <a:endParaRPr lang="en-US" altLang="es-PA" sz="2400" b="1" dirty="0" smtClean="0">
              <a:solidFill>
                <a:schemeClr val="tx1"/>
              </a:solidFill>
              <a:latin typeface="Calibri" pitchFamily="43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116082"/>
              </p:ext>
            </p:extLst>
          </p:nvPr>
        </p:nvGraphicFramePr>
        <p:xfrm>
          <a:off x="467544" y="1052736"/>
          <a:ext cx="8226425" cy="507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8DC2AED3-F894-4D87-A679-93D8EB7DA284}" type="slidenum">
              <a:rPr lang="it-IT" altLang="es-PA">
                <a:solidFill>
                  <a:srgbClr val="000000"/>
                </a:solidFill>
                <a:latin typeface="Calibri" pitchFamily="43" charset="0"/>
                <a:cs typeface="Arial Unicode MS" pitchFamily="43" charset="0"/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24</a:t>
            </a:fld>
            <a:endParaRPr lang="it-IT" altLang="es-PA">
              <a:solidFill>
                <a:srgbClr val="000000"/>
              </a:solidFill>
              <a:latin typeface="Calibri" pitchFamily="43" charset="0"/>
              <a:cs typeface="Arial Unicode MS" pitchFamily="43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24578193"/>
              </p:ext>
            </p:extLst>
          </p:nvPr>
        </p:nvGraphicFramePr>
        <p:xfrm>
          <a:off x="179512" y="332656"/>
          <a:ext cx="8661648" cy="642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5770868"/>
              </p:ext>
            </p:extLst>
          </p:nvPr>
        </p:nvGraphicFramePr>
        <p:xfrm>
          <a:off x="251520" y="5229201"/>
          <a:ext cx="843528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96206"/>
            <a:ext cx="8229600" cy="9445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s-PA" sz="2400" b="1" dirty="0" smtClean="0">
                <a:solidFill>
                  <a:schemeClr val="tx1"/>
                </a:solidFill>
                <a:latin typeface="Calibri" pitchFamily="43" charset="0"/>
              </a:rPr>
              <a:t>PERSPECTIVAS FUTURAS: </a:t>
            </a:r>
            <a:r>
              <a:rPr lang="es-ES_tradnl" altLang="es-PA" sz="2400" b="1" dirty="0">
                <a:solidFill>
                  <a:schemeClr val="tx1"/>
                </a:solidFill>
                <a:latin typeface="Calibri" pitchFamily="43" charset="0"/>
              </a:rPr>
              <a:t>RETOS Y DESAFIOS PARA FORTALECER PARA EL MONITOREO DE LA EQUIDAD EN SALUD</a:t>
            </a:r>
            <a:br>
              <a:rPr lang="es-ES_tradnl" altLang="es-PA" sz="2400" b="1" dirty="0">
                <a:solidFill>
                  <a:schemeClr val="tx1"/>
                </a:solidFill>
                <a:latin typeface="Calibri" pitchFamily="43" charset="0"/>
              </a:rPr>
            </a:br>
            <a:endParaRPr lang="en-US" altLang="es-PA" sz="2400" b="1" dirty="0" smtClean="0">
              <a:solidFill>
                <a:schemeClr val="tx1"/>
              </a:solidFill>
              <a:latin typeface="Calibri" pitchFamily="43" charset="0"/>
            </a:endParaRPr>
          </a:p>
        </p:txBody>
      </p:sp>
      <p:sp>
        <p:nvSpPr>
          <p:cNvPr id="5" name="4 Flecha derecha"/>
          <p:cNvSpPr/>
          <p:nvPr/>
        </p:nvSpPr>
        <p:spPr bwMode="auto">
          <a:xfrm>
            <a:off x="6300192" y="2708920"/>
            <a:ext cx="576064" cy="86409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tabLst/>
            </a:pPr>
            <a:endParaRPr kumimoji="0" lang="es-P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43" charset="0"/>
            </a:endParaRPr>
          </a:p>
        </p:txBody>
      </p:sp>
      <p:sp>
        <p:nvSpPr>
          <p:cNvPr id="8" name="7 Cerrar llave"/>
          <p:cNvSpPr/>
          <p:nvPr/>
        </p:nvSpPr>
        <p:spPr bwMode="auto">
          <a:xfrm rot="5400000">
            <a:off x="4139952" y="980728"/>
            <a:ext cx="648072" cy="8568952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tabLst/>
            </a:pPr>
            <a:endParaRPr kumimoji="0" lang="es-P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4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53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Graphic spid="7" grpId="0">
        <p:bldAsOne/>
      </p:bldGraphic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28318" y="152400"/>
            <a:ext cx="8562599" cy="6572791"/>
            <a:chOff x="-28318" y="457200"/>
            <a:chExt cx="8562599" cy="6572791"/>
          </a:xfrm>
        </p:grpSpPr>
        <p:sp>
          <p:nvSpPr>
            <p:cNvPr id="4" name="6 Flecha derecha"/>
            <p:cNvSpPr/>
            <p:nvPr/>
          </p:nvSpPr>
          <p:spPr>
            <a:xfrm>
              <a:off x="486416" y="457200"/>
              <a:ext cx="1346200" cy="5455152"/>
            </a:xfrm>
            <a:prstGeom prst="right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PA" sz="2400" b="1" dirty="0" smtClean="0">
                  <a:solidFill>
                    <a:schemeClr val="tx1"/>
                  </a:solidFill>
                </a:rPr>
                <a:t>SITUACION ACTUAL</a:t>
              </a:r>
              <a:endParaRPr lang="es-P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1 Rectángulo"/>
            <p:cNvSpPr/>
            <p:nvPr/>
          </p:nvSpPr>
          <p:spPr>
            <a:xfrm>
              <a:off x="-28318" y="574616"/>
              <a:ext cx="469744" cy="521899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wordArtVert" wrap="square" lIns="91440" tIns="45720" rIns="91440" bIns="45720">
              <a:spAutoFit/>
            </a:bodyPr>
            <a:lstStyle/>
            <a:p>
              <a:pPr algn="ctr"/>
              <a:r>
                <a:rPr lang="es-ES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SISTEMA DE SALUD</a:t>
              </a:r>
              <a:endParaRPr lang="es-E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4 Rectángulo"/>
            <p:cNvSpPr/>
            <p:nvPr/>
          </p:nvSpPr>
          <p:spPr>
            <a:xfrm>
              <a:off x="1288610" y="562935"/>
              <a:ext cx="6788590" cy="5502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SEGMENTADO Y FRAGMENTADO</a:t>
              </a:r>
              <a:endPara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7 Rectángulo"/>
            <p:cNvSpPr/>
            <p:nvPr/>
          </p:nvSpPr>
          <p:spPr>
            <a:xfrm>
              <a:off x="1828055" y="3020029"/>
              <a:ext cx="2738250" cy="5502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INEFICIENTE</a:t>
              </a:r>
              <a:endPara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8 Rectángulo"/>
            <p:cNvSpPr/>
            <p:nvPr/>
          </p:nvSpPr>
          <p:spPr>
            <a:xfrm>
              <a:off x="1172864" y="5375522"/>
              <a:ext cx="3399136" cy="6075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INEQUITATIVO</a:t>
              </a:r>
              <a:endPara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9 CuadroTexto"/>
            <p:cNvSpPr txBox="1"/>
            <p:nvPr/>
          </p:nvSpPr>
          <p:spPr>
            <a:xfrm>
              <a:off x="4878535" y="2830482"/>
              <a:ext cx="244605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dirty="0" smtClean="0">
                  <a:solidFill>
                    <a:schemeClr val="tx1"/>
                  </a:solidFill>
                </a:rPr>
                <a:t>ELEVADOS COSTOS</a:t>
              </a:r>
              <a:endParaRPr lang="es-PA" dirty="0">
                <a:solidFill>
                  <a:schemeClr val="tx1"/>
                </a:solidFill>
              </a:endParaRPr>
            </a:p>
          </p:txBody>
        </p:sp>
        <p:sp>
          <p:nvSpPr>
            <p:cNvPr id="10" name="10 CuadroTexto"/>
            <p:cNvSpPr txBox="1"/>
            <p:nvPr/>
          </p:nvSpPr>
          <p:spPr>
            <a:xfrm>
              <a:off x="4878535" y="3184958"/>
              <a:ext cx="2723887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dirty="0" smtClean="0">
                  <a:solidFill>
                    <a:schemeClr val="tx1"/>
                  </a:solidFill>
                </a:rPr>
                <a:t>BAJA PRODUCTIVIDAD</a:t>
              </a:r>
              <a:endParaRPr lang="es-PA" dirty="0">
                <a:solidFill>
                  <a:schemeClr val="tx1"/>
                </a:solidFill>
              </a:endParaRPr>
            </a:p>
          </p:txBody>
        </p:sp>
        <p:sp>
          <p:nvSpPr>
            <p:cNvPr id="11" name="11 Flecha doblada"/>
            <p:cNvSpPr/>
            <p:nvPr/>
          </p:nvSpPr>
          <p:spPr>
            <a:xfrm rot="10800000" flipH="1">
              <a:off x="2209801" y="1295190"/>
              <a:ext cx="784956" cy="709086"/>
            </a:xfrm>
            <a:prstGeom prst="bentArrow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  <p:sp>
          <p:nvSpPr>
            <p:cNvPr id="12" name="12 CuadroTexto"/>
            <p:cNvSpPr txBox="1"/>
            <p:nvPr/>
          </p:nvSpPr>
          <p:spPr>
            <a:xfrm>
              <a:off x="3048000" y="1148555"/>
              <a:ext cx="3365462" cy="109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A" sz="1400" dirty="0" smtClean="0">
                  <a:solidFill>
                    <a:schemeClr val="tx1"/>
                  </a:solidFill>
                </a:rPr>
                <a:t>DUPLICIDAD DE SERVICIOS: no hay RISS</a:t>
              </a:r>
            </a:p>
            <a:p>
              <a:pPr lvl="0"/>
              <a:r>
                <a:rPr lang="es-ES" altLang="es-PA" sz="1400" b="1" dirty="0" smtClean="0">
                  <a:solidFill>
                    <a:schemeClr val="tx1"/>
                  </a:solidFill>
                </a:rPr>
                <a:t>Coexisten </a:t>
              </a:r>
              <a:r>
                <a:rPr lang="es-ES" altLang="es-PA" sz="1400" b="1" dirty="0">
                  <a:solidFill>
                    <a:schemeClr val="tx1"/>
                  </a:solidFill>
                </a:rPr>
                <a:t>distintas modalidades </a:t>
              </a:r>
              <a:endParaRPr lang="es-ES" altLang="es-PA" sz="1400" b="1" dirty="0" smtClean="0">
                <a:solidFill>
                  <a:schemeClr val="tx1"/>
                </a:solidFill>
              </a:endParaRPr>
            </a:p>
            <a:p>
              <a:pPr lvl="0"/>
              <a:r>
                <a:rPr lang="es-ES" altLang="es-PA" sz="1400" b="1" dirty="0" smtClean="0">
                  <a:solidFill>
                    <a:schemeClr val="tx1"/>
                  </a:solidFill>
                </a:rPr>
                <a:t>de financiamiento </a:t>
              </a:r>
              <a:r>
                <a:rPr lang="es-ES" altLang="es-PA" sz="1400" b="1" dirty="0">
                  <a:solidFill>
                    <a:schemeClr val="tx1"/>
                  </a:solidFill>
                </a:rPr>
                <a:t>Y afiliación</a:t>
              </a:r>
              <a:endParaRPr lang="es-PA" sz="1400" dirty="0">
                <a:solidFill>
                  <a:schemeClr val="tx1"/>
                </a:solidFill>
              </a:endParaRPr>
            </a:p>
            <a:p>
              <a:endParaRPr lang="es-PA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14 Conector angular"/>
            <p:cNvCxnSpPr>
              <a:stCxn id="12" idx="2"/>
              <a:endCxn id="7" idx="0"/>
            </p:cNvCxnSpPr>
            <p:nvPr/>
          </p:nvCxnSpPr>
          <p:spPr>
            <a:xfrm rot="5400000">
              <a:off x="3575324" y="1864622"/>
              <a:ext cx="777264" cy="153355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6 Conector angular"/>
            <p:cNvCxnSpPr>
              <a:stCxn id="7" idx="3"/>
              <a:endCxn id="9" idx="0"/>
            </p:cNvCxnSpPr>
            <p:nvPr/>
          </p:nvCxnSpPr>
          <p:spPr>
            <a:xfrm flipV="1">
              <a:off x="4566305" y="2830482"/>
              <a:ext cx="1535257" cy="464687"/>
            </a:xfrm>
            <a:prstGeom prst="bentConnector4">
              <a:avLst>
                <a:gd name="adj1" fmla="val 10169"/>
                <a:gd name="adj2" fmla="val 149194"/>
              </a:avLst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9 Conector angular"/>
            <p:cNvCxnSpPr>
              <a:stCxn id="7" idx="3"/>
              <a:endCxn id="10" idx="2"/>
            </p:cNvCxnSpPr>
            <p:nvPr/>
          </p:nvCxnSpPr>
          <p:spPr>
            <a:xfrm>
              <a:off x="4566305" y="3295169"/>
              <a:ext cx="1674174" cy="239757"/>
            </a:xfrm>
            <a:prstGeom prst="bentConnector4">
              <a:avLst>
                <a:gd name="adj1" fmla="val 9325"/>
                <a:gd name="adj2" fmla="val 195347"/>
              </a:avLst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21 CuadroTexto"/>
            <p:cNvSpPr txBox="1"/>
            <p:nvPr/>
          </p:nvSpPr>
          <p:spPr>
            <a:xfrm>
              <a:off x="5793855" y="5329320"/>
              <a:ext cx="115929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dirty="0" smtClean="0">
                  <a:solidFill>
                    <a:schemeClr val="tx1"/>
                  </a:solidFill>
                </a:rPr>
                <a:t>ACCESO</a:t>
              </a:r>
              <a:endParaRPr lang="es-PA" dirty="0">
                <a:solidFill>
                  <a:schemeClr val="tx1"/>
                </a:solidFill>
              </a:endParaRPr>
            </a:p>
          </p:txBody>
        </p:sp>
        <p:sp>
          <p:nvSpPr>
            <p:cNvPr id="17" name="22 CuadroTexto"/>
            <p:cNvSpPr txBox="1"/>
            <p:nvPr/>
          </p:nvSpPr>
          <p:spPr>
            <a:xfrm>
              <a:off x="5217337" y="5683374"/>
              <a:ext cx="3299558" cy="321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sz="1600" dirty="0" smtClean="0">
                  <a:solidFill>
                    <a:schemeClr val="tx1"/>
                  </a:solidFill>
                </a:rPr>
                <a:t>GASTO DE BOLSILLO ELEVADO</a:t>
              </a:r>
              <a:endParaRPr lang="es-PA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24 Conector angular"/>
            <p:cNvCxnSpPr>
              <a:stCxn id="7" idx="2"/>
              <a:endCxn id="8" idx="0"/>
            </p:cNvCxnSpPr>
            <p:nvPr/>
          </p:nvCxnSpPr>
          <p:spPr>
            <a:xfrm rot="5400000">
              <a:off x="2132199" y="4310541"/>
              <a:ext cx="1805214" cy="324748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6 Conector angular"/>
            <p:cNvCxnSpPr>
              <a:stCxn id="8" idx="3"/>
              <a:endCxn id="16" idx="0"/>
            </p:cNvCxnSpPr>
            <p:nvPr/>
          </p:nvCxnSpPr>
          <p:spPr>
            <a:xfrm flipV="1">
              <a:off x="4572000" y="5329320"/>
              <a:ext cx="1801501" cy="349972"/>
            </a:xfrm>
            <a:prstGeom prst="bentConnector4">
              <a:avLst>
                <a:gd name="adj1" fmla="val 33912"/>
                <a:gd name="adj2" fmla="val 165320"/>
              </a:avLst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28 Conector angular"/>
            <p:cNvCxnSpPr>
              <a:stCxn id="8" idx="3"/>
              <a:endCxn id="17" idx="2"/>
            </p:cNvCxnSpPr>
            <p:nvPr/>
          </p:nvCxnSpPr>
          <p:spPr>
            <a:xfrm>
              <a:off x="4572000" y="5679292"/>
              <a:ext cx="2295116" cy="325388"/>
            </a:xfrm>
            <a:prstGeom prst="bentConnector4">
              <a:avLst>
                <a:gd name="adj1" fmla="val 14059"/>
                <a:gd name="adj2" fmla="val 170255"/>
              </a:avLst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10 CuadroTexto"/>
            <p:cNvSpPr txBox="1"/>
            <p:nvPr/>
          </p:nvSpPr>
          <p:spPr>
            <a:xfrm>
              <a:off x="4431748" y="4095031"/>
              <a:ext cx="4102533" cy="321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A" sz="1600" dirty="0" smtClean="0">
                  <a:solidFill>
                    <a:schemeClr val="tx1"/>
                  </a:solidFill>
                </a:rPr>
                <a:t>NO RESPONDE AL ESCENARIO ACTUAL</a:t>
              </a:r>
              <a:endParaRPr lang="es-PA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10 CuadroTexto"/>
            <p:cNvSpPr txBox="1"/>
            <p:nvPr/>
          </p:nvSpPr>
          <p:spPr>
            <a:xfrm>
              <a:off x="4602159" y="4464363"/>
              <a:ext cx="3903633" cy="607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A" dirty="0" smtClean="0">
                  <a:solidFill>
                    <a:schemeClr val="tx1"/>
                  </a:solidFill>
                </a:rPr>
                <a:t>LOS DETERMINANTES DE SALUD</a:t>
              </a:r>
            </a:p>
            <a:p>
              <a:r>
                <a:rPr lang="es-PA" dirty="0" smtClean="0">
                  <a:solidFill>
                    <a:schemeClr val="tx1"/>
                  </a:solidFill>
                </a:rPr>
                <a:t> HAN CAMBIADO</a:t>
              </a:r>
              <a:endParaRPr lang="es-PA" dirty="0">
                <a:solidFill>
                  <a:schemeClr val="tx1"/>
                </a:solidFill>
              </a:endParaRPr>
            </a:p>
          </p:txBody>
        </p:sp>
        <p:sp>
          <p:nvSpPr>
            <p:cNvPr id="23" name="Llaves 15"/>
            <p:cNvSpPr/>
            <p:nvPr/>
          </p:nvSpPr>
          <p:spPr>
            <a:xfrm>
              <a:off x="4299890" y="4095031"/>
              <a:ext cx="4155300" cy="738664"/>
            </a:xfrm>
            <a:prstGeom prst="bracePair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4" name="Conector angular 17"/>
            <p:cNvCxnSpPr>
              <a:endCxn id="23" idx="1"/>
            </p:cNvCxnSpPr>
            <p:nvPr/>
          </p:nvCxnSpPr>
          <p:spPr>
            <a:xfrm rot="16200000" flipH="1">
              <a:off x="3622970" y="3787443"/>
              <a:ext cx="736448" cy="617392"/>
            </a:xfrm>
            <a:prstGeom prst="bentConnector2">
              <a:avLst/>
            </a:prstGeom>
            <a:ln w="38100" cmpd="sng">
              <a:solidFill>
                <a:srgbClr val="FF0000"/>
              </a:solidFill>
              <a:prstDash val="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Rectángulo"/>
            <p:cNvSpPr/>
            <p:nvPr/>
          </p:nvSpPr>
          <p:spPr>
            <a:xfrm>
              <a:off x="1193240" y="6536907"/>
              <a:ext cx="6619120" cy="493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1905">
                    <a:solidFill>
                      <a:srgbClr val="FF0000"/>
                    </a:solidFill>
                  </a:ln>
                  <a:solidFill>
                    <a:srgbClr val="FF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INSATISFACCION DE LOS USUARIOS</a:t>
              </a:r>
              <a:endParaRPr lang="es-ES" sz="2800" b="1" cap="none" spc="0" dirty="0">
                <a:ln w="1905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8594195" y="-54977"/>
            <a:ext cx="442301" cy="6940361"/>
          </a:xfrm>
          <a:prstGeom prst="rect">
            <a:avLst/>
          </a:prstGeom>
          <a:solidFill>
            <a:srgbClr val="FFFF00"/>
          </a:solidFill>
        </p:spPr>
        <p:txBody>
          <a:bodyPr vert="vert270" wrap="none" rtlCol="0">
            <a:spAutoFit/>
          </a:bodyPr>
          <a:lstStyle/>
          <a:p>
            <a:r>
              <a:rPr lang="es-PA" b="1" dirty="0" smtClean="0">
                <a:solidFill>
                  <a:schemeClr val="tx1"/>
                </a:solidFill>
              </a:rPr>
              <a:t>SNS: COORDINADO, INTEGRADO, UNIFICADO CON EQUIDAD</a:t>
            </a:r>
            <a:endParaRPr lang="es-P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864096"/>
          </a:xfrm>
        </p:spPr>
        <p:txBody>
          <a:bodyPr/>
          <a:lstStyle/>
          <a:p>
            <a:pPr lvl="0" algn="just"/>
            <a:r>
              <a:rPr lang="en-US" altLang="es-PA" sz="2400" b="1" dirty="0" smtClean="0">
                <a:solidFill>
                  <a:srgbClr val="004586"/>
                </a:solidFill>
                <a:latin typeface="Calibri" pitchFamily="43" charset="0"/>
              </a:rPr>
              <a:t>COMENTARIOS AL DOCUMENTO DE EUROSOCIAL: </a:t>
            </a:r>
            <a:r>
              <a:rPr lang="es-PA" sz="2400" dirty="0" smtClean="0"/>
              <a:t>Construcción </a:t>
            </a:r>
            <a:r>
              <a:rPr lang="es-PA" sz="2400" dirty="0"/>
              <a:t>de un sistema de monitoreo de las desigualdades sociales en </a:t>
            </a:r>
            <a:r>
              <a:rPr lang="es-PA" sz="2400" dirty="0" smtClean="0"/>
              <a:t>salud.</a:t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endParaRPr lang="es-PA" sz="24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967473"/>
              </p:ext>
            </p:extLst>
          </p:nvPr>
        </p:nvGraphicFramePr>
        <p:xfrm>
          <a:off x="107504" y="836712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5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gray">
          <a:xfrm>
            <a:off x="1737852" y="764461"/>
            <a:ext cx="5410200" cy="9302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s-PA" sz="3600" kern="1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Gracias!</a:t>
            </a:r>
            <a:endParaRPr lang="es-PA" sz="3600" kern="1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463" y="2060848"/>
            <a:ext cx="9345983" cy="45242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3"/>
          <a:stretch/>
        </p:blipFill>
        <p:spPr>
          <a:xfrm>
            <a:off x="5288279" y="4322961"/>
            <a:ext cx="1349629" cy="1122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78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/>
          <a:srcRect b="73333"/>
          <a:stretch/>
        </p:blipFill>
        <p:spPr bwMode="auto">
          <a:xfrm>
            <a:off x="269342" y="432307"/>
            <a:ext cx="8347410" cy="167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82402" y="2060848"/>
            <a:ext cx="8991200" cy="3677250"/>
            <a:chOff x="82402" y="3142650"/>
            <a:chExt cx="8991200" cy="3677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6134100"/>
              <a:ext cx="8432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4200" y="3236127"/>
              <a:ext cx="2294170" cy="3088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4138" y="3174999"/>
              <a:ext cx="3659464" cy="3149601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02" y="3142650"/>
              <a:ext cx="3041798" cy="1711850"/>
            </a:xfrm>
            <a:prstGeom prst="rect">
              <a:avLst/>
            </a:prstGeom>
          </p:spPr>
        </p:pic>
        <p:grpSp>
          <p:nvGrpSpPr>
            <p:cNvPr id="8" name="7 Grupo"/>
            <p:cNvGrpSpPr/>
            <p:nvPr/>
          </p:nvGrpSpPr>
          <p:grpSpPr>
            <a:xfrm>
              <a:off x="82402" y="4487459"/>
              <a:ext cx="3041798" cy="1837142"/>
              <a:chOff x="5220072" y="4555456"/>
              <a:chExt cx="3714750" cy="2071687"/>
            </a:xfrm>
            <a:solidFill>
              <a:schemeClr val="accent2"/>
            </a:solidFill>
          </p:grpSpPr>
          <p:pic>
            <p:nvPicPr>
              <p:cNvPr id="11" name="Picture 17" descr="http://www.laestrella.com.pa/mensual/2010/09/28/images/fotos/550x413/329250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4555456"/>
                <a:ext cx="1857375" cy="2071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http://www.almanaqueazul.org/images/darien/hotelpdem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645"/>
              <a:stretch>
                <a:fillRect/>
              </a:stretch>
            </p:blipFill>
            <p:spPr bwMode="auto">
              <a:xfrm>
                <a:off x="6934572" y="4555456"/>
                <a:ext cx="2000250" cy="2071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5" name="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364455"/>
              </p:ext>
            </p:extLst>
          </p:nvPr>
        </p:nvGraphicFramePr>
        <p:xfrm>
          <a:off x="0" y="533400"/>
          <a:ext cx="907360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000" y="6184900"/>
            <a:ext cx="7848600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PA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DETERMINANTES SOCIALES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667000" y="4826000"/>
            <a:ext cx="1295400" cy="1346200"/>
          </a:xfrm>
          <a:prstGeom prst="upArrow">
            <a:avLst>
              <a:gd name="adj1" fmla="val 50000"/>
              <a:gd name="adj2" fmla="val 25000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s-PA"/>
          </a:p>
        </p:txBody>
      </p:sp>
      <p:sp>
        <p:nvSpPr>
          <p:cNvPr id="18" name="17 Flecha abajo"/>
          <p:cNvSpPr/>
          <p:nvPr/>
        </p:nvSpPr>
        <p:spPr>
          <a:xfrm>
            <a:off x="7467600" y="1524000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738577"/>
            <a:ext cx="3962400" cy="1066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9pPr>
          </a:lstStyle>
          <a:p>
            <a:pPr algn="ctr"/>
            <a:r>
              <a:rPr lang="en-US" altLang="es-PA" sz="4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LA DEUDA </a:t>
            </a:r>
            <a:br>
              <a:rPr lang="en-US" altLang="es-PA" sz="4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en-US" altLang="es-PA" sz="4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SOCIAL </a:t>
            </a:r>
            <a:endParaRPr lang="en-US" altLang="es-PA" sz="4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9734" y="40847"/>
            <a:ext cx="8224687" cy="435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MARCO LEGAL Y RECONOCIMIENTO DEL PROBLEMA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7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59817265"/>
              </p:ext>
            </p:extLst>
          </p:nvPr>
        </p:nvGraphicFramePr>
        <p:xfrm>
          <a:off x="0" y="3933056"/>
          <a:ext cx="9144000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560147455"/>
              </p:ext>
            </p:extLst>
          </p:nvPr>
        </p:nvGraphicFramePr>
        <p:xfrm>
          <a:off x="107504" y="908720"/>
          <a:ext cx="892899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"/>
          <p:cNvSpPr/>
          <p:nvPr/>
        </p:nvSpPr>
        <p:spPr>
          <a:xfrm>
            <a:off x="499734" y="256871"/>
            <a:ext cx="8224687" cy="435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MARCO LEGAL Y RECONOCIMIENTO DEL PROBLEMA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6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0825" y="785813"/>
            <a:ext cx="2736850" cy="9870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400" b="1" dirty="0">
                <a:solidFill>
                  <a:srgbClr val="080808"/>
                </a:solidFill>
              </a:rPr>
              <a:t>Eje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400" b="1" dirty="0">
                <a:solidFill>
                  <a:srgbClr val="080808"/>
                </a:solidFill>
              </a:rPr>
              <a:t>Protegiendo a la población regulando y conduciendo al Sistema de Salud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19475" y="692150"/>
            <a:ext cx="2447925" cy="11525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400" b="1" dirty="0">
                <a:solidFill>
                  <a:srgbClr val="080808"/>
                </a:solidFill>
              </a:rPr>
              <a:t>Eje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400" b="1" dirty="0">
                <a:solidFill>
                  <a:srgbClr val="080808"/>
                </a:solidFill>
              </a:rPr>
              <a:t>Mejorando la Calidad  y Acceso de Servicios de Salud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35713" y="764704"/>
            <a:ext cx="2484437" cy="1008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400" b="1" dirty="0">
                <a:solidFill>
                  <a:srgbClr val="080808"/>
                </a:solidFill>
              </a:rPr>
              <a:t>Eje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400" b="1" dirty="0">
                <a:solidFill>
                  <a:srgbClr val="080808"/>
                </a:solidFill>
              </a:rPr>
              <a:t>Promoviendo la Salud  con participación social</a:t>
            </a:r>
          </a:p>
        </p:txBody>
      </p:sp>
      <p:sp>
        <p:nvSpPr>
          <p:cNvPr id="9" name="8 Elipse"/>
          <p:cNvSpPr/>
          <p:nvPr/>
        </p:nvSpPr>
        <p:spPr>
          <a:xfrm>
            <a:off x="3276600" y="2060848"/>
            <a:ext cx="2663825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P3: Mejorar acceso a servicios de salud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OE(4) LA(32)</a:t>
            </a:r>
          </a:p>
        </p:txBody>
      </p:sp>
      <p:sp>
        <p:nvSpPr>
          <p:cNvPr id="10" name="9 Elipse"/>
          <p:cNvSpPr/>
          <p:nvPr/>
        </p:nvSpPr>
        <p:spPr>
          <a:xfrm>
            <a:off x="3419475" y="3429000"/>
            <a:ext cx="2520950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P5:</a:t>
            </a:r>
            <a:r>
              <a:rPr lang="es-PA" sz="2400" b="1" dirty="0">
                <a:solidFill>
                  <a:srgbClr val="080808"/>
                </a:solidFill>
              </a:rPr>
              <a:t> </a:t>
            </a:r>
            <a:r>
              <a:rPr lang="es-PA" sz="1600" b="1" dirty="0">
                <a:solidFill>
                  <a:srgbClr val="080808"/>
                </a:solidFill>
              </a:rPr>
              <a:t>Vigilancia de determinantes de salud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600" b="1" dirty="0">
                <a:solidFill>
                  <a:srgbClr val="080808"/>
                </a:solidFill>
              </a:rPr>
              <a:t>OE(6) LA(11)</a:t>
            </a:r>
          </a:p>
        </p:txBody>
      </p:sp>
      <p:sp>
        <p:nvSpPr>
          <p:cNvPr id="11" name="10 Elipse"/>
          <p:cNvSpPr/>
          <p:nvPr/>
        </p:nvSpPr>
        <p:spPr>
          <a:xfrm>
            <a:off x="3419475" y="4869160"/>
            <a:ext cx="2665413" cy="144016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P 9:</a:t>
            </a:r>
            <a:r>
              <a:rPr lang="es-PA" sz="1600" b="1" dirty="0">
                <a:solidFill>
                  <a:srgbClr val="080808"/>
                </a:solidFill>
              </a:rPr>
              <a:t> </a:t>
            </a:r>
            <a:r>
              <a:rPr lang="es-PA" sz="1600" dirty="0">
                <a:solidFill>
                  <a:srgbClr val="080808"/>
                </a:solidFill>
              </a:rPr>
              <a:t>Modernizar la red pública de servicios de salud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600" dirty="0">
                <a:solidFill>
                  <a:srgbClr val="080808"/>
                </a:solidFill>
              </a:rPr>
              <a:t>OE(2) LA(10)</a:t>
            </a:r>
            <a:endParaRPr lang="es-PA" sz="2400" dirty="0">
              <a:solidFill>
                <a:srgbClr val="080808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23849" y="1916832"/>
            <a:ext cx="2519363" cy="64856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P 1:</a:t>
            </a:r>
            <a:r>
              <a:rPr lang="es-PA" dirty="0">
                <a:solidFill>
                  <a:srgbClr val="080808"/>
                </a:solidFill>
              </a:rPr>
              <a:t> Regulación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dirty="0">
                <a:solidFill>
                  <a:srgbClr val="080808"/>
                </a:solidFill>
              </a:rPr>
              <a:t>OE (3)  LA(12)</a:t>
            </a:r>
          </a:p>
        </p:txBody>
      </p:sp>
      <p:sp>
        <p:nvSpPr>
          <p:cNvPr id="19" name="18 Elipse"/>
          <p:cNvSpPr/>
          <p:nvPr/>
        </p:nvSpPr>
        <p:spPr>
          <a:xfrm>
            <a:off x="323850" y="2565400"/>
            <a:ext cx="2592388" cy="792163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P 2:</a:t>
            </a:r>
            <a:r>
              <a:rPr lang="es-PA" dirty="0">
                <a:solidFill>
                  <a:srgbClr val="080808"/>
                </a:solidFill>
              </a:rPr>
              <a:t> Liderazgo Sectorial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dirty="0">
                <a:solidFill>
                  <a:srgbClr val="080808"/>
                </a:solidFill>
              </a:rPr>
              <a:t>OE (5) LA (14) </a:t>
            </a:r>
          </a:p>
        </p:txBody>
      </p:sp>
      <p:sp>
        <p:nvSpPr>
          <p:cNvPr id="20" name="19 Elipse"/>
          <p:cNvSpPr/>
          <p:nvPr/>
        </p:nvSpPr>
        <p:spPr>
          <a:xfrm>
            <a:off x="179388" y="5517232"/>
            <a:ext cx="2808287" cy="1152128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P 8: Modular y Vigilar Recursos Financieros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000" b="1" dirty="0">
                <a:solidFill>
                  <a:srgbClr val="080808"/>
                </a:solidFill>
              </a:rPr>
              <a:t>OE(2) LA(8)</a:t>
            </a:r>
          </a:p>
        </p:txBody>
      </p:sp>
      <p:sp>
        <p:nvSpPr>
          <p:cNvPr id="22" name="21 Elipse"/>
          <p:cNvSpPr/>
          <p:nvPr/>
        </p:nvSpPr>
        <p:spPr>
          <a:xfrm>
            <a:off x="6372225" y="2132856"/>
            <a:ext cx="2447925" cy="1368152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P 4</a:t>
            </a:r>
            <a:r>
              <a:rPr lang="es-PA" sz="1400" b="1" dirty="0">
                <a:solidFill>
                  <a:srgbClr val="080808"/>
                </a:solidFill>
              </a:rPr>
              <a:t>: </a:t>
            </a:r>
            <a:r>
              <a:rPr lang="es-PA" sz="1600" b="1" dirty="0">
                <a:solidFill>
                  <a:srgbClr val="080808"/>
                </a:solidFill>
              </a:rPr>
              <a:t>Promover la Salud con participación social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600" b="1" dirty="0">
                <a:solidFill>
                  <a:srgbClr val="080808"/>
                </a:solidFill>
              </a:rPr>
              <a:t>OE(6) LA(19)</a:t>
            </a:r>
            <a:endParaRPr lang="es-PA" sz="2000" b="1" dirty="0">
              <a:solidFill>
                <a:srgbClr val="080808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179388" y="4437111"/>
            <a:ext cx="2736850" cy="936105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P 7</a:t>
            </a:r>
            <a:r>
              <a:rPr lang="es-PA" dirty="0">
                <a:solidFill>
                  <a:srgbClr val="080808"/>
                </a:solidFill>
              </a:rPr>
              <a:t>: Capacidad  de investigación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dirty="0">
                <a:solidFill>
                  <a:srgbClr val="080808"/>
                </a:solidFill>
              </a:rPr>
              <a:t>OE(6) LA(9)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99592" y="97468"/>
            <a:ext cx="8100393" cy="435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400" b="1" dirty="0" smtClean="0">
                <a:latin typeface="+mn-lt"/>
                <a:cs typeface="+mn-cs"/>
              </a:rPr>
              <a:t> DISTRIBUCIÓN  </a:t>
            </a:r>
            <a:r>
              <a:rPr lang="es-PA" sz="2400" b="1" dirty="0">
                <a:latin typeface="+mn-lt"/>
                <a:cs typeface="+mn-cs"/>
              </a:rPr>
              <a:t>DE  LAS POLÍTICAS  SEGÚN  </a:t>
            </a:r>
            <a:r>
              <a:rPr lang="es-PA" sz="2400" b="1" dirty="0" smtClean="0">
                <a:latin typeface="+mn-lt"/>
                <a:cs typeface="+mn-cs"/>
              </a:rPr>
              <a:t>EJES. 2010- 2015</a:t>
            </a:r>
            <a:endParaRPr lang="es-PA" sz="2400" b="1" dirty="0">
              <a:latin typeface="+mn-lt"/>
              <a:cs typeface="+mn-cs"/>
            </a:endParaRPr>
          </a:p>
        </p:txBody>
      </p:sp>
      <p:sp>
        <p:nvSpPr>
          <p:cNvPr id="17" name="16 Elipse"/>
          <p:cNvSpPr/>
          <p:nvPr/>
        </p:nvSpPr>
        <p:spPr>
          <a:xfrm rot="10800000" flipV="1">
            <a:off x="250825" y="3501008"/>
            <a:ext cx="2736850" cy="791592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b="1" dirty="0">
                <a:solidFill>
                  <a:srgbClr val="080808"/>
                </a:solidFill>
              </a:rPr>
              <a:t>P 6:</a:t>
            </a:r>
            <a:r>
              <a:rPr lang="es-PA" dirty="0">
                <a:solidFill>
                  <a:srgbClr val="080808"/>
                </a:solidFill>
              </a:rPr>
              <a:t> Capacidades  en RRHH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dirty="0">
                <a:solidFill>
                  <a:srgbClr val="080808"/>
                </a:solidFill>
              </a:rPr>
              <a:t>OE(5) LA(10)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37629368"/>
              </p:ext>
            </p:extLst>
          </p:nvPr>
        </p:nvGraphicFramePr>
        <p:xfrm>
          <a:off x="6804248" y="4643750"/>
          <a:ext cx="2195737" cy="221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992" y="44624"/>
            <a:ext cx="741592" cy="63701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1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62582179"/>
              </p:ext>
            </p:extLst>
          </p:nvPr>
        </p:nvGraphicFramePr>
        <p:xfrm>
          <a:off x="5076056" y="445609"/>
          <a:ext cx="3925682" cy="305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4" t="30373" r="29787" b="20977"/>
          <a:stretch/>
        </p:blipFill>
        <p:spPr bwMode="auto">
          <a:xfrm>
            <a:off x="251520" y="445609"/>
            <a:ext cx="3805881" cy="27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741897508"/>
              </p:ext>
            </p:extLst>
          </p:nvPr>
        </p:nvGraphicFramePr>
        <p:xfrm>
          <a:off x="251520" y="3225880"/>
          <a:ext cx="4572000" cy="292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40006811"/>
              </p:ext>
            </p:extLst>
          </p:nvPr>
        </p:nvGraphicFramePr>
        <p:xfrm>
          <a:off x="5040560" y="4149080"/>
          <a:ext cx="399593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0997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3866045"/>
              </p:ext>
            </p:extLst>
          </p:nvPr>
        </p:nvGraphicFramePr>
        <p:xfrm>
          <a:off x="21325" y="1988840"/>
          <a:ext cx="3960440" cy="405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es-PA" sz="2000" b="1" dirty="0" smtClean="0">
                          <a:solidFill>
                            <a:schemeClr val="bg1"/>
                          </a:solidFill>
                        </a:rPr>
                        <a:t>Eje 1:  Desarrollo Humano y Bienestar "Vida Buena para Todos"</a:t>
                      </a:r>
                      <a:endParaRPr lang="es-P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PA" sz="2000" b="1" dirty="0" smtClean="0">
                          <a:solidFill>
                            <a:schemeClr val="tx1"/>
                          </a:solidFill>
                        </a:rPr>
                        <a:t>Objetivo</a:t>
                      </a:r>
                      <a:endParaRPr lang="es-P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b="1" dirty="0" smtClean="0">
                          <a:solidFill>
                            <a:schemeClr val="tx1"/>
                          </a:solidFill>
                        </a:rPr>
                        <a:t>Estrategia</a:t>
                      </a:r>
                      <a:endParaRPr lang="es-P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02059">
                <a:tc>
                  <a:txBody>
                    <a:bodyPr/>
                    <a:lstStyle/>
                    <a:p>
                      <a:r>
                        <a:rPr lang="es-PA" sz="2000" b="1" dirty="0" smtClean="0">
                          <a:solidFill>
                            <a:schemeClr val="bg1"/>
                          </a:solidFill>
                        </a:rPr>
                        <a:t>1.1 Atención a los grupos vulnerables y fortalecimiento</a:t>
                      </a:r>
                    </a:p>
                    <a:p>
                      <a:r>
                        <a:rPr lang="es-PA" sz="2000" b="1" dirty="0" smtClean="0">
                          <a:solidFill>
                            <a:schemeClr val="bg1"/>
                          </a:solidFill>
                        </a:rPr>
                        <a:t>del Sistema de Protección Social.</a:t>
                      </a:r>
                      <a:endParaRPr lang="es-P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A" sz="2000" b="1" dirty="0" smtClean="0">
                          <a:solidFill>
                            <a:schemeClr val="bg1"/>
                          </a:solidFill>
                        </a:rPr>
                        <a:t>1.1.1 Seguridad Alimentaria y Nutrición</a:t>
                      </a:r>
                      <a:endParaRPr lang="es-P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43093736"/>
              </p:ext>
            </p:extLst>
          </p:nvPr>
        </p:nvGraphicFramePr>
        <p:xfrm>
          <a:off x="4067944" y="2061552"/>
          <a:ext cx="4896544" cy="48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es-PA" sz="1800" dirty="0" smtClean="0">
                          <a:solidFill>
                            <a:schemeClr val="bg1"/>
                          </a:solidFill>
                        </a:rPr>
                        <a:t>Eje II: Mejorando la calidad y el acceso de la población a los servicios de salud</a:t>
                      </a:r>
                      <a:endParaRPr lang="es-P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488644">
                <a:tc gridSpan="2">
                  <a:txBody>
                    <a:bodyPr/>
                    <a:lstStyle/>
                    <a:p>
                      <a:r>
                        <a:rPr lang="es-PA" sz="1600" b="1" dirty="0" smtClean="0"/>
                        <a:t>Política 3. Mejorar el acceso a los servicios integrales de salud con equidad, eficiencia y calidad.</a:t>
                      </a:r>
                      <a:endParaRPr lang="es-PA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328758">
                <a:tc>
                  <a:txBody>
                    <a:bodyPr/>
                    <a:lstStyle/>
                    <a:p>
                      <a:r>
                        <a:rPr lang="es-PA" sz="1600" b="1" dirty="0" smtClean="0"/>
                        <a:t>Objetivo Estratégico</a:t>
                      </a:r>
                      <a:endParaRPr lang="es-PA" sz="16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A" sz="1600" b="1" dirty="0" smtClean="0"/>
                        <a:t>Línea de Acción</a:t>
                      </a:r>
                      <a:endParaRPr lang="es-PA" sz="16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1159">
                <a:tc>
                  <a:txBody>
                    <a:bodyPr/>
                    <a:lstStyle/>
                    <a:p>
                      <a:r>
                        <a:rPr lang="es-PA" sz="1600" b="1" dirty="0" smtClean="0"/>
                        <a:t>OE 3.2 </a:t>
                      </a:r>
                      <a:r>
                        <a:rPr lang="es-PA" sz="1600" dirty="0" smtClean="0"/>
                        <a:t>Conducir las acciones dirigidas a aumentar el acceso de los grupos vulnerables a todas las intervenciones en salud pública para mejorar las condiciones de salud integral  a nivel nacional. (OE transitorio por ODM) </a:t>
                      </a:r>
                      <a:endParaRPr lang="es-PA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A" sz="1600" b="1" dirty="0" smtClean="0"/>
                        <a:t>LA.3.2.1. </a:t>
                      </a:r>
                      <a:r>
                        <a:rPr lang="es-PA" sz="1600" dirty="0" smtClean="0"/>
                        <a:t>Implementación del modelo comunitario de atención y educación de salud nutricional focalizado  en la población menor de 5 años,  embarazadas y tercera edad,</a:t>
                      </a:r>
                      <a:r>
                        <a:rPr lang="es-PA" sz="1600" baseline="0" dirty="0" smtClean="0"/>
                        <a:t> </a:t>
                      </a:r>
                      <a:r>
                        <a:rPr lang="es-PA" sz="1600" dirty="0" smtClean="0"/>
                        <a:t>especialmente en las áreas rurales con población</a:t>
                      </a:r>
                      <a:r>
                        <a:rPr lang="es-PA" sz="1600" baseline="0" dirty="0" smtClean="0"/>
                        <a:t> </a:t>
                      </a:r>
                      <a:r>
                        <a:rPr lang="es-PA" sz="1600" dirty="0" smtClean="0"/>
                        <a:t>indígena y no indígena y en las áreas urbano-marginales a nivel nacional.</a:t>
                      </a:r>
                      <a:endParaRPr lang="es-PA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s://fbcdn-sphotos-g-a.akamaihd.net/hphotos-ak-xap1/t1.0-9/1463901_714624425236626_1360679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096344" cy="1484784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8419"/>
            <a:ext cx="2376264" cy="1845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6732240" y="-53201"/>
            <a:ext cx="2232248" cy="1970033"/>
            <a:chOff x="899592" y="1438944"/>
            <a:chExt cx="4320480" cy="5419055"/>
          </a:xfrm>
        </p:grpSpPr>
        <p:pic>
          <p:nvPicPr>
            <p:cNvPr id="10" name="Picture 2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38944"/>
              <a:ext cx="4320480" cy="541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718641" y="1556792"/>
              <a:ext cx="2668587" cy="530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A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doni MT" pitchFamily="18" charset="0"/>
                  <a:cs typeface="Arial" pitchFamily="34" charset="0"/>
                </a:rPr>
                <a:t>MINISTERIO</a:t>
              </a:r>
              <a:r>
                <a:rPr kumimoji="0" lang="es-PA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doni MT" pitchFamily="18" charset="0"/>
                  <a:cs typeface="Arial" pitchFamily="34" charset="0"/>
                </a:rPr>
                <a:t> DE SALUD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A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doni MT" pitchFamily="18" charset="0"/>
                  <a:cs typeface="Arial" pitchFamily="34" charset="0"/>
                </a:rPr>
                <a:t>DIRECCIÓN DE PLANIFICACIÓN</a:t>
              </a:r>
              <a:endParaRPr kumimoji="0" lang="es-P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187625" y="5669546"/>
              <a:ext cx="3730626" cy="10988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A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doni MT" pitchFamily="18" charset="0"/>
                  <a:cs typeface="Arial" pitchFamily="34" charset="0"/>
                </a:rPr>
                <a:t>PLAN ESTRATÉGICO NACIONAL DEL SECTOR SALUD  DE PANAMÁ (PENSS )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A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doni MT" pitchFamily="18" charset="0"/>
                  <a:cs typeface="Arial" pitchFamily="34" charset="0"/>
                </a:rPr>
                <a:t>2010-2015</a:t>
              </a:r>
              <a:endParaRPr kumimoji="0" lang="es-PA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1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0" y="572435"/>
            <a:ext cx="9144000" cy="6514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2008"/>
            <a:ext cx="8496436" cy="836712"/>
          </a:xfrm>
        </p:spPr>
        <p:txBody>
          <a:bodyPr>
            <a:noAutofit/>
          </a:bodyPr>
          <a:lstStyle/>
          <a:p>
            <a:pPr algn="ctr"/>
            <a:r>
              <a:rPr lang="es-PA" sz="2400" dirty="0" smtClean="0"/>
              <a:t>MINSA Y ENTIDADES DE GOBIERNO DE PANAMA</a:t>
            </a:r>
            <a:endParaRPr lang="es-PA" sz="2400" dirty="0"/>
          </a:p>
        </p:txBody>
      </p:sp>
      <p:grpSp>
        <p:nvGrpSpPr>
          <p:cNvPr id="27" name="26 Grupo"/>
          <p:cNvGrpSpPr/>
          <p:nvPr/>
        </p:nvGrpSpPr>
        <p:grpSpPr>
          <a:xfrm>
            <a:off x="0" y="2564904"/>
            <a:ext cx="3772565" cy="3680183"/>
            <a:chOff x="0" y="2535425"/>
            <a:chExt cx="3772565" cy="3680183"/>
          </a:xfrm>
        </p:grpSpPr>
        <p:sp>
          <p:nvSpPr>
            <p:cNvPr id="33" name="32 Flecha abajo"/>
            <p:cNvSpPr/>
            <p:nvPr/>
          </p:nvSpPr>
          <p:spPr>
            <a:xfrm rot="4087114">
              <a:off x="2648165" y="1895656"/>
              <a:ext cx="484632" cy="176416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0" y="3077344"/>
              <a:ext cx="1907704" cy="3138264"/>
              <a:chOff x="0" y="3077344"/>
              <a:chExt cx="1907704" cy="3138264"/>
            </a:xfrm>
          </p:grpSpPr>
          <p:sp>
            <p:nvSpPr>
              <p:cNvPr id="6" name="5 Rectángulo redondeado"/>
              <p:cNvSpPr/>
              <p:nvPr/>
            </p:nvSpPr>
            <p:spPr>
              <a:xfrm>
                <a:off x="0" y="5445224"/>
                <a:ext cx="971600" cy="77038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Autoridad Turismo</a:t>
                </a:r>
                <a:endParaRPr lang="es-P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899592" y="4581128"/>
                <a:ext cx="1008112" cy="77038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Contraloría</a:t>
                </a:r>
                <a:endParaRPr lang="es-P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13 Rectángulo redondeado"/>
              <p:cNvSpPr/>
              <p:nvPr/>
            </p:nvSpPr>
            <p:spPr>
              <a:xfrm>
                <a:off x="0" y="4581128"/>
                <a:ext cx="914400" cy="7200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400" dirty="0" smtClean="0">
                    <a:solidFill>
                      <a:schemeClr val="tx1"/>
                    </a:solidFill>
                  </a:rPr>
                  <a:t>ANAM</a:t>
                </a:r>
                <a:endParaRPr lang="es-P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14 Rectángulo redondeado"/>
              <p:cNvSpPr/>
              <p:nvPr/>
            </p:nvSpPr>
            <p:spPr>
              <a:xfrm>
                <a:off x="0" y="3717032"/>
                <a:ext cx="971600" cy="77038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Autoridad Marítima</a:t>
                </a:r>
                <a:endParaRPr lang="es-P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15 Rectángulo redondeado"/>
              <p:cNvSpPr/>
              <p:nvPr/>
            </p:nvSpPr>
            <p:spPr>
              <a:xfrm>
                <a:off x="971600" y="5445224"/>
                <a:ext cx="914400" cy="77038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400" dirty="0" smtClean="0">
                    <a:solidFill>
                      <a:schemeClr val="tx1"/>
                    </a:solidFill>
                  </a:rPr>
                  <a:t>AIG</a:t>
                </a:r>
                <a:endParaRPr lang="es-P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0" y="3077344"/>
                <a:ext cx="1907704" cy="5040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DESCENTRALIZADAS</a:t>
                </a:r>
                <a:endParaRPr lang="es-PA" sz="1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" name="11 Grupo"/>
          <p:cNvGrpSpPr/>
          <p:nvPr/>
        </p:nvGrpSpPr>
        <p:grpSpPr>
          <a:xfrm>
            <a:off x="1981636" y="3100714"/>
            <a:ext cx="4032448" cy="3680908"/>
            <a:chOff x="2123728" y="2916444"/>
            <a:chExt cx="4032448" cy="3680908"/>
          </a:xfrm>
        </p:grpSpPr>
        <p:sp>
          <p:nvSpPr>
            <p:cNvPr id="35" name="34 Flecha abajo"/>
            <p:cNvSpPr/>
            <p:nvPr/>
          </p:nvSpPr>
          <p:spPr>
            <a:xfrm rot="1061931">
              <a:off x="3833701" y="2916444"/>
              <a:ext cx="484632" cy="42931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38" name="37 Recortar rectángulo de esquina del mismo lado"/>
            <p:cNvSpPr/>
            <p:nvPr/>
          </p:nvSpPr>
          <p:spPr>
            <a:xfrm>
              <a:off x="2123728" y="3861048"/>
              <a:ext cx="1008112" cy="936104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CONADES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39 Recortar rectángulo de esquina del mismo lado"/>
            <p:cNvSpPr/>
            <p:nvPr/>
          </p:nvSpPr>
          <p:spPr>
            <a:xfrm>
              <a:off x="2195736" y="4869160"/>
              <a:ext cx="936104" cy="792088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SENACYT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40 Recortar rectángulo de esquina del mismo lado"/>
            <p:cNvSpPr/>
            <p:nvPr/>
          </p:nvSpPr>
          <p:spPr>
            <a:xfrm>
              <a:off x="3203848" y="3861048"/>
              <a:ext cx="936104" cy="864096"/>
            </a:xfrm>
            <a:prstGeom prst="snip2Same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SENAPAN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41 Recortar rectángulo de esquina del mismo lado"/>
            <p:cNvSpPr/>
            <p:nvPr/>
          </p:nvSpPr>
          <p:spPr>
            <a:xfrm>
              <a:off x="4139952" y="3861048"/>
              <a:ext cx="720080" cy="864096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PAN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42 Recortar rectángulo de esquina del mismo lado"/>
            <p:cNvSpPr/>
            <p:nvPr/>
          </p:nvSpPr>
          <p:spPr>
            <a:xfrm>
              <a:off x="2195736" y="5733256"/>
              <a:ext cx="936104" cy="864096"/>
            </a:xfrm>
            <a:prstGeom prst="snip2Same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CADENA DE FRIO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43 Recortar rectángulo de esquina del mismo lado"/>
            <p:cNvSpPr/>
            <p:nvPr/>
          </p:nvSpPr>
          <p:spPr>
            <a:xfrm>
              <a:off x="3203848" y="5733256"/>
              <a:ext cx="864096" cy="864096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DIGECA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44 Recortar rectángulo de esquina del mismo lado"/>
            <p:cNvSpPr/>
            <p:nvPr/>
          </p:nvSpPr>
          <p:spPr>
            <a:xfrm>
              <a:off x="4067944" y="5733256"/>
              <a:ext cx="720080" cy="864096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OER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45 Recortar rectángulo de esquina del mismo lado"/>
            <p:cNvSpPr/>
            <p:nvPr/>
          </p:nvSpPr>
          <p:spPr>
            <a:xfrm>
              <a:off x="3203848" y="4869160"/>
              <a:ext cx="864096" cy="792088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PRODEC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46 Recortar rectángulo de esquina del mismo lado"/>
            <p:cNvSpPr/>
            <p:nvPr/>
          </p:nvSpPr>
          <p:spPr>
            <a:xfrm>
              <a:off x="4067944" y="4869160"/>
              <a:ext cx="864096" cy="792088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PRODAR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2483768" y="3284984"/>
              <a:ext cx="3240360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3600" b="1" dirty="0" smtClean="0">
                  <a:solidFill>
                    <a:schemeClr val="tx1"/>
                  </a:solidFill>
                </a:rPr>
                <a:t>SECRETARIAS</a:t>
              </a:r>
              <a:endParaRPr lang="es-PA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52 Recortar rectángulo de esquina del mismo lado"/>
            <p:cNvSpPr/>
            <p:nvPr/>
          </p:nvSpPr>
          <p:spPr>
            <a:xfrm>
              <a:off x="4860032" y="5733256"/>
              <a:ext cx="792088" cy="864096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SPI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53 Recortar rectángulo de esquina del mismo lado"/>
            <p:cNvSpPr/>
            <p:nvPr/>
          </p:nvSpPr>
          <p:spPr>
            <a:xfrm>
              <a:off x="5004048" y="4797152"/>
              <a:ext cx="1135360" cy="842392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SENAFRONT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50 Recortar rectángulo de esquina del mismo lado"/>
            <p:cNvSpPr/>
            <p:nvPr/>
          </p:nvSpPr>
          <p:spPr>
            <a:xfrm>
              <a:off x="4932040" y="3861048"/>
              <a:ext cx="1224136" cy="864096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200" dirty="0" smtClean="0">
                  <a:solidFill>
                    <a:schemeClr val="tx1"/>
                  </a:solidFill>
                </a:rPr>
                <a:t>Transparencia y  Corrupción</a:t>
              </a:r>
              <a:endParaRPr lang="es-PA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3733800" y="572435"/>
            <a:ext cx="5226500" cy="6361765"/>
            <a:chOff x="7082324" y="-99301"/>
            <a:chExt cx="5226500" cy="6361765"/>
          </a:xfrm>
        </p:grpSpPr>
        <p:grpSp>
          <p:nvGrpSpPr>
            <p:cNvPr id="26" name="25 Grupo"/>
            <p:cNvGrpSpPr/>
            <p:nvPr/>
          </p:nvGrpSpPr>
          <p:grpSpPr>
            <a:xfrm>
              <a:off x="7082324" y="-99301"/>
              <a:ext cx="2232248" cy="1152037"/>
              <a:chOff x="3851920" y="692696"/>
              <a:chExt cx="2232248" cy="1152037"/>
            </a:xfrm>
          </p:grpSpPr>
          <p:sp>
            <p:nvSpPr>
              <p:cNvPr id="32" name="31 Elipse"/>
              <p:cNvSpPr/>
              <p:nvPr/>
            </p:nvSpPr>
            <p:spPr>
              <a:xfrm>
                <a:off x="3851920" y="692696"/>
                <a:ext cx="2232248" cy="720080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400" dirty="0" smtClean="0">
                    <a:solidFill>
                      <a:schemeClr val="tx1"/>
                    </a:solidFill>
                  </a:rPr>
                  <a:t>Superintendencia de Seguros</a:t>
                </a:r>
              </a:p>
              <a:p>
                <a:pPr algn="ctr"/>
                <a:r>
                  <a:rPr lang="es-PA" sz="1400" dirty="0" smtClean="0">
                    <a:solidFill>
                      <a:schemeClr val="tx1"/>
                    </a:solidFill>
                  </a:rPr>
                  <a:t>(27 Aseguradoras)</a:t>
                </a:r>
                <a:endParaRPr lang="es-P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35 Flecha derecha"/>
              <p:cNvSpPr/>
              <p:nvPr/>
            </p:nvSpPr>
            <p:spPr>
              <a:xfrm rot="16547935">
                <a:off x="5245077" y="1362061"/>
                <a:ext cx="480712" cy="48463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</p:grpSp>
        <p:grpSp>
          <p:nvGrpSpPr>
            <p:cNvPr id="25" name="24 Grupo"/>
            <p:cNvGrpSpPr/>
            <p:nvPr/>
          </p:nvGrpSpPr>
          <p:grpSpPr>
            <a:xfrm>
              <a:off x="8924448" y="235496"/>
              <a:ext cx="3384376" cy="6026968"/>
              <a:chOff x="5580112" y="692696"/>
              <a:chExt cx="3384376" cy="6026968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8028384" y="3789040"/>
                <a:ext cx="914400" cy="914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400" dirty="0" smtClean="0">
                    <a:solidFill>
                      <a:schemeClr val="tx1"/>
                    </a:solidFill>
                  </a:rPr>
                  <a:t>Asuntos del Canal</a:t>
                </a:r>
                <a:endParaRPr lang="es-P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8028384" y="692696"/>
                <a:ext cx="936104" cy="93610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b="1" dirty="0" smtClean="0">
                    <a:solidFill>
                      <a:schemeClr val="tx1"/>
                    </a:solidFill>
                  </a:rPr>
                  <a:t>Desarrollo Social</a:t>
                </a:r>
                <a:endParaRPr lang="es-PA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7020272" y="3789040"/>
                <a:ext cx="914400" cy="914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Relaciones</a:t>
                </a:r>
              </a:p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Exteriores</a:t>
                </a:r>
                <a:endParaRPr lang="es-P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7020272" y="4797152"/>
                <a:ext cx="914400" cy="914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b="1" dirty="0" smtClean="0">
                    <a:solidFill>
                      <a:schemeClr val="tx1"/>
                    </a:solidFill>
                  </a:rPr>
                  <a:t>Educación</a:t>
                </a:r>
                <a:endParaRPr lang="es-PA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8028384" y="2708920"/>
                <a:ext cx="936104" cy="86409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Desarrollo </a:t>
                </a:r>
                <a:r>
                  <a:rPr lang="es-PA" sz="1100" dirty="0" smtClean="0">
                    <a:solidFill>
                      <a:schemeClr val="tx1"/>
                    </a:solidFill>
                  </a:rPr>
                  <a:t>A</a:t>
                </a:r>
                <a:r>
                  <a:rPr lang="es-PA" sz="1050" dirty="0" smtClean="0">
                    <a:solidFill>
                      <a:schemeClr val="tx1"/>
                    </a:solidFill>
                  </a:rPr>
                  <a:t>gropecuario</a:t>
                </a:r>
                <a:endParaRPr lang="es-PA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7020272" y="2708920"/>
                <a:ext cx="914400" cy="914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Trabajo y Desarrollo Laboral</a:t>
                </a:r>
                <a:endParaRPr lang="es-P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7020272" y="1700808"/>
                <a:ext cx="914400" cy="914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600" dirty="0" smtClean="0">
                    <a:solidFill>
                      <a:schemeClr val="tx1"/>
                    </a:solidFill>
                  </a:rPr>
                  <a:t>Vivienda</a:t>
                </a:r>
                <a:endParaRPr lang="es-PA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8028384" y="1700808"/>
                <a:ext cx="914400" cy="914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400" dirty="0" smtClean="0">
                    <a:solidFill>
                      <a:schemeClr val="tx1"/>
                    </a:solidFill>
                  </a:rPr>
                  <a:t>Obras Públicas</a:t>
                </a:r>
                <a:endParaRPr lang="es-P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8028384" y="4797152"/>
                <a:ext cx="914400" cy="914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Economía y Finanzas</a:t>
                </a:r>
                <a:endParaRPr lang="es-P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7020272" y="692696"/>
                <a:ext cx="914400" cy="914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400" b="1" dirty="0" smtClean="0">
                    <a:solidFill>
                      <a:schemeClr val="tx1"/>
                    </a:solidFill>
                  </a:rPr>
                  <a:t>Comercio e Industria</a:t>
                </a:r>
                <a:endParaRPr lang="es-PA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7020272" y="5805264"/>
                <a:ext cx="914400" cy="914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Gobierno</a:t>
                </a:r>
                <a:endParaRPr lang="es-P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8028384" y="5805264"/>
                <a:ext cx="914400" cy="914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dirty="0" smtClean="0">
                    <a:solidFill>
                      <a:schemeClr val="tx1"/>
                    </a:solidFill>
                  </a:rPr>
                  <a:t>Seguridad Pública</a:t>
                </a:r>
                <a:endParaRPr lang="es-P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5956720" y="5805264"/>
                <a:ext cx="986408" cy="914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A" sz="1200" b="1" dirty="0" smtClean="0">
                    <a:solidFill>
                      <a:schemeClr val="tx1"/>
                    </a:solidFill>
                  </a:rPr>
                  <a:t>Presidencia</a:t>
                </a:r>
                <a:endParaRPr lang="es-PA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33 Flecha derecha"/>
              <p:cNvSpPr/>
              <p:nvPr/>
            </p:nvSpPr>
            <p:spPr>
              <a:xfrm>
                <a:off x="5580112" y="2204864"/>
                <a:ext cx="864096" cy="48463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7" name="36 Abrir llave"/>
              <p:cNvSpPr/>
              <p:nvPr/>
            </p:nvSpPr>
            <p:spPr>
              <a:xfrm>
                <a:off x="6228184" y="980728"/>
                <a:ext cx="443480" cy="4320480"/>
              </a:xfrm>
              <a:prstGeom prst="leftBr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cxnSp>
            <p:nvCxnSpPr>
              <p:cNvPr id="39" name="38 Conector recto de flecha"/>
              <p:cNvCxnSpPr/>
              <p:nvPr/>
            </p:nvCxnSpPr>
            <p:spPr>
              <a:xfrm rot="10800000" flipV="1">
                <a:off x="6012160" y="764704"/>
                <a:ext cx="1008112" cy="7200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sp>
            <p:nvSpPr>
              <p:cNvPr id="50" name="49 Rectángulo"/>
              <p:cNvSpPr/>
              <p:nvPr/>
            </p:nvSpPr>
            <p:spPr>
              <a:xfrm rot="16200000">
                <a:off x="5364088" y="2996952"/>
                <a:ext cx="2736304" cy="28803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M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N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S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T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E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R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O</a:t>
                </a:r>
              </a:p>
              <a:p>
                <a:pPr algn="ctr"/>
                <a:r>
                  <a:rPr lang="es-PA" sz="1600" b="1" dirty="0" smtClean="0">
                    <a:solidFill>
                      <a:schemeClr val="tx1"/>
                    </a:solidFill>
                  </a:rPr>
                  <a:t>S</a:t>
                </a:r>
                <a:endParaRPr lang="es-PA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54 Conector recto de flecha"/>
              <p:cNvCxnSpPr>
                <a:stCxn id="24" idx="0"/>
              </p:cNvCxnSpPr>
              <p:nvPr/>
            </p:nvCxnSpPr>
            <p:spPr>
              <a:xfrm rot="16200000" flipV="1">
                <a:off x="6203322" y="5558662"/>
                <a:ext cx="216024" cy="27718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28" name="27 Grupo"/>
          <p:cNvGrpSpPr/>
          <p:nvPr/>
        </p:nvGrpSpPr>
        <p:grpSpPr>
          <a:xfrm>
            <a:off x="251520" y="836712"/>
            <a:ext cx="5306888" cy="2282552"/>
            <a:chOff x="251520" y="836712"/>
            <a:chExt cx="5306888" cy="2282552"/>
          </a:xfrm>
        </p:grpSpPr>
        <p:sp>
          <p:nvSpPr>
            <p:cNvPr id="4" name="3 Elipse"/>
            <p:cNvSpPr/>
            <p:nvPr/>
          </p:nvSpPr>
          <p:spPr>
            <a:xfrm>
              <a:off x="3851920" y="1556792"/>
              <a:ext cx="1706488" cy="156247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2800" b="1" dirty="0" smtClean="0">
                  <a:solidFill>
                    <a:schemeClr val="tx1"/>
                  </a:solidFill>
                </a:rPr>
                <a:t>MINSA</a:t>
              </a:r>
              <a:endParaRPr lang="es-PA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1043608" y="2060848"/>
              <a:ext cx="662880" cy="482352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100" dirty="0" smtClean="0">
                  <a:solidFill>
                    <a:schemeClr val="tx1"/>
                  </a:solidFill>
                </a:rPr>
                <a:t>ICGES</a:t>
              </a:r>
              <a:endParaRPr lang="es-PA" sz="1100" dirty="0">
                <a:solidFill>
                  <a:schemeClr val="tx1"/>
                </a:solidFill>
              </a:endParaRPr>
            </a:p>
          </p:txBody>
        </p:sp>
        <p:sp>
          <p:nvSpPr>
            <p:cNvPr id="57" name="56 Flecha abajo"/>
            <p:cNvSpPr/>
            <p:nvPr/>
          </p:nvSpPr>
          <p:spPr>
            <a:xfrm rot="5995089">
              <a:off x="2682223" y="1169121"/>
              <a:ext cx="484632" cy="168738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58" name="57 Disco magnético"/>
            <p:cNvSpPr/>
            <p:nvPr/>
          </p:nvSpPr>
          <p:spPr>
            <a:xfrm>
              <a:off x="1346448" y="1412776"/>
              <a:ext cx="777280" cy="612648"/>
            </a:xfrm>
            <a:prstGeom prst="flowChartMagneticDisk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1400" b="1" dirty="0" smtClean="0">
                  <a:solidFill>
                    <a:schemeClr val="tx1"/>
                  </a:solidFill>
                </a:rPr>
                <a:t>SECTOR</a:t>
              </a:r>
            </a:p>
            <a:p>
              <a:pPr algn="ctr"/>
              <a:r>
                <a:rPr lang="es-PA" sz="1400" b="1" dirty="0" smtClean="0">
                  <a:solidFill>
                    <a:schemeClr val="tx1"/>
                  </a:solidFill>
                </a:rPr>
                <a:t>SALUD</a:t>
              </a:r>
              <a:endParaRPr lang="es-PA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58 Rectángulo redondeado"/>
            <p:cNvSpPr/>
            <p:nvPr/>
          </p:nvSpPr>
          <p:spPr>
            <a:xfrm>
              <a:off x="539552" y="1412776"/>
              <a:ext cx="648072" cy="50405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600" dirty="0" smtClean="0">
                  <a:solidFill>
                    <a:schemeClr val="tx1"/>
                  </a:solidFill>
                </a:rPr>
                <a:t>CSS</a:t>
              </a:r>
              <a:endParaRPr lang="es-PA" sz="1600" dirty="0">
                <a:solidFill>
                  <a:schemeClr val="tx1"/>
                </a:solidFill>
              </a:endParaRPr>
            </a:p>
          </p:txBody>
        </p:sp>
        <p:sp>
          <p:nvSpPr>
            <p:cNvPr id="60" name="59 Rectángulo redondeado"/>
            <p:cNvSpPr/>
            <p:nvPr/>
          </p:nvSpPr>
          <p:spPr>
            <a:xfrm>
              <a:off x="1475656" y="836712"/>
              <a:ext cx="590872" cy="50405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050" dirty="0" smtClean="0">
                  <a:solidFill>
                    <a:schemeClr val="tx1"/>
                  </a:solidFill>
                </a:rPr>
                <a:t>IDAAN</a:t>
              </a:r>
              <a:endParaRPr lang="es-PA" sz="1050" dirty="0">
                <a:solidFill>
                  <a:schemeClr val="tx1"/>
                </a:solidFill>
              </a:endParaRPr>
            </a:p>
          </p:txBody>
        </p:sp>
        <p:sp>
          <p:nvSpPr>
            <p:cNvPr id="61" name="60 Rectángulo redondeado"/>
            <p:cNvSpPr/>
            <p:nvPr/>
          </p:nvSpPr>
          <p:spPr>
            <a:xfrm>
              <a:off x="683568" y="836712"/>
              <a:ext cx="662880" cy="50405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100" dirty="0" smtClean="0">
                  <a:solidFill>
                    <a:schemeClr val="tx1"/>
                  </a:solidFill>
                </a:rPr>
                <a:t>AUPSA</a:t>
              </a:r>
              <a:endParaRPr lang="es-PA" sz="1100" dirty="0">
                <a:solidFill>
                  <a:schemeClr val="tx1"/>
                </a:solidFill>
              </a:endParaRPr>
            </a:p>
          </p:txBody>
        </p:sp>
        <p:sp>
          <p:nvSpPr>
            <p:cNvPr id="70" name="69 Rectángulo redondeado"/>
            <p:cNvSpPr/>
            <p:nvPr/>
          </p:nvSpPr>
          <p:spPr>
            <a:xfrm>
              <a:off x="251520" y="1988840"/>
              <a:ext cx="648072" cy="5760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A" sz="1600" dirty="0" err="1" smtClean="0">
                  <a:solidFill>
                    <a:schemeClr val="tx1"/>
                  </a:solidFill>
                </a:rPr>
                <a:t>Aut</a:t>
              </a:r>
              <a:r>
                <a:rPr lang="es-PA" sz="1600" dirty="0" smtClean="0">
                  <a:solidFill>
                    <a:schemeClr val="tx1"/>
                  </a:solidFill>
                </a:rPr>
                <a:t>. Aseo</a:t>
              </a:r>
              <a:endParaRPr lang="es-PA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8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4750"/>
          <a:stretch/>
        </p:blipFill>
        <p:spPr bwMode="auto">
          <a:xfrm>
            <a:off x="1547664" y="19968"/>
            <a:ext cx="6623124" cy="522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43444"/>
              </p:ext>
            </p:extLst>
          </p:nvPr>
        </p:nvGraphicFramePr>
        <p:xfrm>
          <a:off x="35496" y="19968"/>
          <a:ext cx="1733735" cy="4724400"/>
        </p:xfrm>
        <a:graphic>
          <a:graphicData uri="http://schemas.openxmlformats.org/drawingml/2006/table">
            <a:tbl>
              <a:tblPr/>
              <a:tblGrid>
                <a:gridCol w="1733735"/>
              </a:tblGrid>
              <a:tr h="4652392">
                <a:tc>
                  <a:txBody>
                    <a:bodyPr/>
                    <a:lstStyle/>
                    <a:p>
                      <a:pPr algn="l"/>
                      <a:r>
                        <a:rPr lang="es-PA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>Indice</a:t>
                      </a:r>
                      <a:r>
                        <a:rPr lang="es-PA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> de Desarrollo Humano</a:t>
                      </a: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3"/>
                        </a:rPr>
                        <a:t>Educación y conocimiento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4"/>
                        </a:rPr>
                        <a:t>Longevidad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5"/>
                        </a:rPr>
                        <a:t>Nivel decente de vida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 err="1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6"/>
                        </a:rPr>
                        <a:t>Indice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6"/>
                        </a:rPr>
                        <a:t> sintético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>Indice</a:t>
                      </a:r>
                      <a:r>
                        <a:rPr lang="es-PA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> de Desarrollo Relativo a Género</a:t>
                      </a: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7"/>
                        </a:rPr>
                        <a:t>Educación y conocimiento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8"/>
                        </a:rPr>
                        <a:t>Longevidad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9"/>
                        </a:rPr>
                        <a:t>Nivel decente de vida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 err="1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0"/>
                        </a:rPr>
                        <a:t>Indice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0"/>
                        </a:rPr>
                        <a:t> sintético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>Indice</a:t>
                      </a:r>
                      <a:r>
                        <a:rPr lang="es-PA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> de Potenciación de Género</a:t>
                      </a: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1"/>
                        </a:rPr>
                        <a:t>Participación en la toma de decisiones políticas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2"/>
                        </a:rPr>
                        <a:t>Participación en la toma de decisiones económicas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3"/>
                        </a:rPr>
                        <a:t>Participación en el ingreso nacional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 err="1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4"/>
                        </a:rPr>
                        <a:t>Indice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4"/>
                        </a:rPr>
                        <a:t> sintético</a:t>
                      </a: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>Indice</a:t>
                      </a:r>
                      <a:r>
                        <a:rPr lang="es-PA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> de Pobreza Humana</a:t>
                      </a: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5"/>
                        </a:rPr>
                        <a:t>Longevidad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6"/>
                        </a:rPr>
                        <a:t>Conocimiento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7"/>
                        </a:rPr>
                        <a:t>Nivel decente de vida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b="1" dirty="0" err="1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8"/>
                        </a:rPr>
                        <a:t>Indice</a:t>
                      </a:r>
                      <a:r>
                        <a:rPr lang="es-PA" sz="10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hlinkClick r:id="rId18"/>
                        </a:rPr>
                        <a:t> sintético</a:t>
                      </a: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/>
                      </a:r>
                      <a:br>
                        <a:rPr lang="es-PA" sz="1000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</a:br>
                      <a:endParaRPr lang="es-PA" sz="1000" dirty="0">
                        <a:solidFill>
                          <a:schemeClr val="tx1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7" y="2622624"/>
            <a:ext cx="2557203" cy="42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abajo"/>
          <p:cNvSpPr/>
          <p:nvPr/>
        </p:nvSpPr>
        <p:spPr bwMode="auto">
          <a:xfrm rot="5400000">
            <a:off x="1637674" y="2942946"/>
            <a:ext cx="252028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buNone/>
              <a:tabLst/>
            </a:pPr>
            <a:endParaRPr kumimoji="0" lang="es-P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43" charset="0"/>
            </a:endParaRPr>
          </a:p>
        </p:txBody>
      </p:sp>
      <p:cxnSp>
        <p:nvCxnSpPr>
          <p:cNvPr id="7" name="6 Conector recto de flecha"/>
          <p:cNvCxnSpPr/>
          <p:nvPr/>
        </p:nvCxnSpPr>
        <p:spPr bwMode="auto">
          <a:xfrm>
            <a:off x="3419872" y="3284984"/>
            <a:ext cx="3456384" cy="223224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8 CuadroTexto"/>
          <p:cNvSpPr txBox="1"/>
          <p:nvPr/>
        </p:nvSpPr>
        <p:spPr>
          <a:xfrm>
            <a:off x="395536" y="5301208"/>
            <a:ext cx="576064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DE MONITOREO, FUENTES DE INFORMACION </a:t>
            </a:r>
          </a:p>
          <a:p>
            <a:pPr algn="ctr"/>
            <a:r>
              <a:rPr lang="es-P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MEDIDAS, INDICADORES E</a:t>
            </a:r>
          </a:p>
          <a:p>
            <a:pPr algn="ctr"/>
            <a:r>
              <a:rPr lang="es-P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INFORMES SOBRE EQUIDAD Y DESTINATARIOS</a:t>
            </a:r>
            <a:endParaRPr lang="es-P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403750" y="35613"/>
            <a:ext cx="2736304" cy="20960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PA" sz="1400" b="1" dirty="0" smtClean="0">
                <a:solidFill>
                  <a:schemeClr val="tx1"/>
                </a:solidFill>
              </a:rPr>
              <a:t>Registros Demográficos</a:t>
            </a:r>
          </a:p>
          <a:p>
            <a:r>
              <a:rPr lang="es-PA" sz="1400" b="1" dirty="0" smtClean="0">
                <a:solidFill>
                  <a:schemeClr val="tx1"/>
                </a:solidFill>
              </a:rPr>
              <a:t>Censos</a:t>
            </a:r>
          </a:p>
          <a:p>
            <a:r>
              <a:rPr lang="es-PA" sz="1400" b="1" dirty="0" smtClean="0">
                <a:solidFill>
                  <a:schemeClr val="tx1"/>
                </a:solidFill>
              </a:rPr>
              <a:t>Encuestas: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400" b="1" dirty="0" smtClean="0">
                <a:solidFill>
                  <a:schemeClr val="tx1"/>
                </a:solidFill>
              </a:rPr>
              <a:t>Poblacionales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400" b="1" dirty="0" smtClean="0">
                <a:solidFill>
                  <a:schemeClr val="tx1"/>
                </a:solidFill>
              </a:rPr>
              <a:t>Hogares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400" b="1" dirty="0" smtClean="0">
                <a:solidFill>
                  <a:schemeClr val="tx1"/>
                </a:solidFill>
              </a:rPr>
              <a:t>Propósitos Múltiples</a:t>
            </a:r>
          </a:p>
          <a:p>
            <a:r>
              <a:rPr lang="es-PA" sz="1400" b="1" dirty="0" smtClean="0">
                <a:solidFill>
                  <a:schemeClr val="tx1"/>
                </a:solidFill>
              </a:rPr>
              <a:t>Sistema de Información de Salud</a:t>
            </a:r>
          </a:p>
          <a:p>
            <a:r>
              <a:rPr lang="es-PA" sz="1400" b="1" dirty="0" smtClean="0">
                <a:solidFill>
                  <a:schemeClr val="tx1"/>
                </a:solidFill>
              </a:rPr>
              <a:t>Proyectos: Equidad en Salud</a:t>
            </a:r>
          </a:p>
          <a:p>
            <a:r>
              <a:rPr lang="es-PA" sz="1400" b="1" dirty="0" smtClean="0">
                <a:solidFill>
                  <a:schemeClr val="tx1"/>
                </a:solidFill>
              </a:rPr>
              <a:t>Red de </a:t>
            </a:r>
            <a:r>
              <a:rPr lang="es-PA" sz="1400" b="1" dirty="0" err="1" smtClean="0">
                <a:solidFill>
                  <a:schemeClr val="tx1"/>
                </a:solidFill>
              </a:rPr>
              <a:t>Opotunidades</a:t>
            </a:r>
            <a:endParaRPr lang="es-PA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43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4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43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43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43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4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43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43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2289</Words>
  <Application>Microsoft Office PowerPoint</Application>
  <PresentationFormat>Presentación en pantalla (4:3)</PresentationFormat>
  <Paragraphs>469</Paragraphs>
  <Slides>27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di Office</vt:lpstr>
      <vt:lpstr>1_Tema di Office</vt:lpstr>
      <vt:lpstr>Lima, 24-25 de julio de 2014</vt:lpstr>
      <vt:lpstr>SITUACIÓN DEMOGRÁFICA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MINSA Y ENTIDADES DE GOBIERNO DE PANAMA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DEBILIDADES QUE OBSTACULIZAN EL LOGRO DE LOS OBJETIVOS </vt:lpstr>
      <vt:lpstr>PERSPECTIVAS FUTURAS: RETOS Y DESAFIOS PARA FORTALECER PARA EL MONITOREO DE LA EQUIDAD EN SALUD </vt:lpstr>
      <vt:lpstr>Presentación de PowerPoint</vt:lpstr>
      <vt:lpstr>COMENTARIOS AL DOCUMENTO DE EUROSOCIAL: Construcción de un sistema de monitoreo de las desigualdades sociales en salud.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Lima, 24-25 de julio de 2014</dc:title>
  <dc:creator>REINA ROA</dc:creator>
  <cp:lastModifiedBy>REINA ROA</cp:lastModifiedBy>
  <cp:revision>118</cp:revision>
  <cp:lastPrinted>1601-01-01T00:00:00Z</cp:lastPrinted>
  <dcterms:created xsi:type="dcterms:W3CDTF">1601-01-01T00:00:00Z</dcterms:created>
  <dcterms:modified xsi:type="dcterms:W3CDTF">2014-07-24T11:40:52Z</dcterms:modified>
</cp:coreProperties>
</file>