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10.xml" ContentType="application/vnd.openxmlformats-officedocument.drawingml.chart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72" r:id="rId2"/>
    <p:sldId id="286" r:id="rId3"/>
    <p:sldId id="289" r:id="rId4"/>
    <p:sldId id="274" r:id="rId5"/>
    <p:sldId id="275" r:id="rId6"/>
    <p:sldId id="276" r:id="rId7"/>
    <p:sldId id="277" r:id="rId8"/>
    <p:sldId id="280" r:id="rId9"/>
    <p:sldId id="278" r:id="rId10"/>
    <p:sldId id="279" r:id="rId11"/>
    <p:sldId id="290" r:id="rId12"/>
    <p:sldId id="281" r:id="rId13"/>
    <p:sldId id="291" r:id="rId14"/>
    <p:sldId id="292" r:id="rId15"/>
    <p:sldId id="293" r:id="rId16"/>
    <p:sldId id="273" r:id="rId17"/>
    <p:sldId id="304" r:id="rId18"/>
    <p:sldId id="282" r:id="rId19"/>
    <p:sldId id="287" r:id="rId20"/>
    <p:sldId id="285" r:id="rId21"/>
    <p:sldId id="283" r:id="rId22"/>
    <p:sldId id="303" r:id="rId23"/>
    <p:sldId id="284" r:id="rId24"/>
    <p:sldId id="294" r:id="rId25"/>
    <p:sldId id="295" r:id="rId26"/>
    <p:sldId id="298" r:id="rId27"/>
    <p:sldId id="299" r:id="rId28"/>
    <p:sldId id="297" r:id="rId29"/>
    <p:sldId id="296" r:id="rId30"/>
    <p:sldId id="300" r:id="rId31"/>
    <p:sldId id="301" r:id="rId32"/>
    <p:sldId id="302" r:id="rId3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02A6"/>
    <a:srgbClr val="1C02BA"/>
    <a:srgbClr val="1B49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pgutier\Documents\Dropbox\gasto%20de%20bolsillo%20y%20sp%2010Nov2012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Libro5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pgutier\Documents\Dropbox\Ensanut%202011\Reporte%20Nacional\Version%20Revisada\figuras%20adicional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pgutier\Documents\Dropbox\Ensanut%202011\Reporte%20Nacional\Version%20Revisada\figuras%20adicionale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Libro4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Libro4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pgutier\Documents\Dropbox\Ensanut%202011\FactSheets\graficas%20efectiva%20rev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Libro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pgutier\Documents\Dropbox\Ensanut%202011\FactSheets\graficas%20efectiv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MX" dirty="0"/>
              <a:t>Monto en miles de millones de dólares</a:t>
            </a:r>
            <a:r>
              <a:rPr lang="es-MX" baseline="0" dirty="0"/>
              <a:t> de gasto total en salud, gasto de bolsillo en salud, y presupuesto del Seguro Popular, entre 2004 y </a:t>
            </a:r>
            <a:r>
              <a:rPr lang="es-MX" baseline="0" dirty="0" smtClean="0"/>
              <a:t>2010</a:t>
            </a:r>
            <a:endParaRPr lang="es-MX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Hoja1!$C$6</c:f>
              <c:strCache>
                <c:ptCount val="1"/>
                <c:pt idx="0">
                  <c:v>Presupuesto SPSS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numRef>
              <c:f>Hoja1!$D$5:$J$5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Hoja1!$D$6:$J$6</c:f>
              <c:numCache>
                <c:formatCode>0.00</c:formatCode>
                <c:ptCount val="7"/>
                <c:pt idx="0">
                  <c:v>2.9955073406844184</c:v>
                </c:pt>
                <c:pt idx="1">
                  <c:v>3.8146467617100335</c:v>
                </c:pt>
                <c:pt idx="2">
                  <c:v>4.8831685899498884</c:v>
                </c:pt>
                <c:pt idx="3">
                  <c:v>4.6230202764047208</c:v>
                </c:pt>
                <c:pt idx="4">
                  <c:v>5.0250475540518957</c:v>
                </c:pt>
                <c:pt idx="5">
                  <c:v>6.7726718645783022</c:v>
                </c:pt>
                <c:pt idx="6">
                  <c:v>7.3806175234400264</c:v>
                </c:pt>
              </c:numCache>
            </c:numRef>
          </c:val>
        </c:ser>
        <c:ser>
          <c:idx val="1"/>
          <c:order val="1"/>
          <c:tx>
            <c:strRef>
              <c:f>Hoja1!$C$12</c:f>
              <c:strCache>
                <c:ptCount val="1"/>
                <c:pt idx="0">
                  <c:v>Gasto total en salud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numRef>
              <c:f>Hoja1!$D$5:$J$5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Hoja1!$D$12:$J$12</c:f>
              <c:numCache>
                <c:formatCode>_(* #,##0.00_);_(* \(#,##0.00\);_(* "-"??_);_(@_)</c:formatCode>
                <c:ptCount val="7"/>
                <c:pt idx="0">
                  <c:v>44.415888149999994</c:v>
                </c:pt>
                <c:pt idx="1">
                  <c:v>48.740320080000004</c:v>
                </c:pt>
                <c:pt idx="2">
                  <c:v>54.009588280000003</c:v>
                </c:pt>
                <c:pt idx="3">
                  <c:v>60.286332240000014</c:v>
                </c:pt>
                <c:pt idx="4">
                  <c:v>65.005171399999966</c:v>
                </c:pt>
                <c:pt idx="5">
                  <c:v>58.024522500000003</c:v>
                </c:pt>
                <c:pt idx="6">
                  <c:v>67.851246000000003</c:v>
                </c:pt>
              </c:numCache>
            </c:numRef>
          </c:val>
        </c:ser>
        <c:ser>
          <c:idx val="3"/>
          <c:order val="3"/>
          <c:tx>
            <c:strRef>
              <c:f>Hoja1!$C$15</c:f>
              <c:strCache>
                <c:ptCount val="1"/>
                <c:pt idx="0">
                  <c:v>Monto bolsillo</c:v>
                </c:pt>
              </c:strCache>
            </c:strRef>
          </c:tx>
          <c:invertIfNegative val="0"/>
          <c:cat>
            <c:numRef>
              <c:f>Hoja1!$D$5:$J$5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Hoja1!$D$15:$J$15</c:f>
              <c:numCache>
                <c:formatCode>_(* #,##0.00_);_(* \(#,##0.00\);_(* "-"??_);_(@_)</c:formatCode>
                <c:ptCount val="7"/>
                <c:pt idx="0">
                  <c:v>22.607687068350003</c:v>
                </c:pt>
                <c:pt idx="1">
                  <c:v>25.198745481359996</c:v>
                </c:pt>
                <c:pt idx="2">
                  <c:v>27.706918787640006</c:v>
                </c:pt>
                <c:pt idx="3">
                  <c:v>30.685743110159994</c:v>
                </c:pt>
                <c:pt idx="4">
                  <c:v>32.047549500199999</c:v>
                </c:pt>
                <c:pt idx="5">
                  <c:v>27.735721755</c:v>
                </c:pt>
                <c:pt idx="6">
                  <c:v>31.957936866000001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98886400"/>
        <c:axId val="98888320"/>
      </c:barChart>
      <c:lineChart>
        <c:grouping val="standard"/>
        <c:varyColors val="0"/>
        <c:ser>
          <c:idx val="2"/>
          <c:order val="2"/>
          <c:tx>
            <c:strRef>
              <c:f>Hoja1!$C$14</c:f>
              <c:strCache>
                <c:ptCount val="1"/>
                <c:pt idx="0">
                  <c:v>Porcentaje de bolsillo**</c:v>
                </c:pt>
              </c:strCache>
            </c:strRef>
          </c:tx>
          <c:dLbls>
            <c:txPr>
              <a:bodyPr/>
              <a:lstStyle/>
              <a:p>
                <a:pPr>
                  <a:defRPr sz="1600" b="1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Hoja1!$D$5:$J$5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Hoja1!$D$14:$J$14</c:f>
              <c:numCache>
                <c:formatCode>0.00%</c:formatCode>
                <c:ptCount val="7"/>
                <c:pt idx="0">
                  <c:v>0.50900000000000001</c:v>
                </c:pt>
                <c:pt idx="1">
                  <c:v>0.51700000000000002</c:v>
                </c:pt>
                <c:pt idx="2">
                  <c:v>0.51300000000000001</c:v>
                </c:pt>
                <c:pt idx="3">
                  <c:v>0.50900000000000001</c:v>
                </c:pt>
                <c:pt idx="4">
                  <c:v>0.4930000000000001</c:v>
                </c:pt>
                <c:pt idx="5">
                  <c:v>0.47800000000000004</c:v>
                </c:pt>
                <c:pt idx="6">
                  <c:v>0.47100000000000003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601984"/>
        <c:axId val="96600448"/>
      </c:lineChart>
      <c:catAx>
        <c:axId val="9888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98888320"/>
        <c:crosses val="autoZero"/>
        <c:auto val="1"/>
        <c:lblAlgn val="ctr"/>
        <c:lblOffset val="100"/>
        <c:noMultiLvlLbl val="0"/>
      </c:catAx>
      <c:valAx>
        <c:axId val="98888320"/>
        <c:scaling>
          <c:orientation val="minMax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crossAx val="98886400"/>
        <c:crosses val="autoZero"/>
        <c:crossBetween val="between"/>
      </c:valAx>
      <c:valAx>
        <c:axId val="96600448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crossAx val="96601984"/>
        <c:crosses val="max"/>
        <c:crossBetween val="between"/>
      </c:valAx>
      <c:catAx>
        <c:axId val="966019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6600448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s-MX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Población</a:t>
            </a:r>
            <a:r>
              <a:rPr lang="en-US" dirty="0"/>
              <a:t> </a:t>
            </a:r>
            <a:r>
              <a:rPr lang="en-US" dirty="0" smtClean="0"/>
              <a:t>SIN </a:t>
            </a:r>
            <a:r>
              <a:rPr lang="en-US" dirty="0" err="1"/>
              <a:t>protección</a:t>
            </a:r>
            <a:r>
              <a:rPr lang="en-US" dirty="0"/>
              <a:t> </a:t>
            </a:r>
            <a:r>
              <a:rPr lang="en-US" dirty="0" err="1"/>
              <a:t>financiera</a:t>
            </a:r>
            <a:r>
              <a:rPr lang="en-US" dirty="0"/>
              <a:t> en 6 </a:t>
            </a:r>
            <a:r>
              <a:rPr lang="en-US" dirty="0" err="1"/>
              <a:t>ciudades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Hoja1!$D$6</c:f>
              <c:strCache>
                <c:ptCount val="1"/>
                <c:pt idx="0">
                  <c:v>Población sin protección financiera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Hoja1!$C$7:$C$12</c:f>
              <c:strCache>
                <c:ptCount val="6"/>
                <c:pt idx="0">
                  <c:v>General</c:v>
                </c:pt>
                <c:pt idx="1">
                  <c:v>Hombres</c:v>
                </c:pt>
                <c:pt idx="2">
                  <c:v>HSH</c:v>
                </c:pt>
                <c:pt idx="3">
                  <c:v>TTT</c:v>
                </c:pt>
                <c:pt idx="4">
                  <c:v>MTS</c:v>
                </c:pt>
                <c:pt idx="5">
                  <c:v>Mujeres</c:v>
                </c:pt>
              </c:strCache>
            </c:strRef>
          </c:cat>
          <c:val>
            <c:numRef>
              <c:f>Hoja1!$D$7:$D$12</c:f>
              <c:numCache>
                <c:formatCode>0.00%</c:formatCode>
                <c:ptCount val="6"/>
                <c:pt idx="0">
                  <c:v>0.32329999999999998</c:v>
                </c:pt>
                <c:pt idx="1">
                  <c:v>0.36520000000000002</c:v>
                </c:pt>
                <c:pt idx="2">
                  <c:v>0.29160000000000003</c:v>
                </c:pt>
                <c:pt idx="3">
                  <c:v>0.5696</c:v>
                </c:pt>
                <c:pt idx="4">
                  <c:v>0.50529999999999997</c:v>
                </c:pt>
                <c:pt idx="5">
                  <c:v>0.28510000000000002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5756288"/>
        <c:axId val="95757824"/>
      </c:barChart>
      <c:catAx>
        <c:axId val="95756288"/>
        <c:scaling>
          <c:orientation val="minMax"/>
        </c:scaling>
        <c:delete val="0"/>
        <c:axPos val="b"/>
        <c:majorTickMark val="out"/>
        <c:minorTickMark val="none"/>
        <c:tickLblPos val="nextTo"/>
        <c:crossAx val="95757824"/>
        <c:crosses val="autoZero"/>
        <c:auto val="1"/>
        <c:lblAlgn val="ctr"/>
        <c:lblOffset val="100"/>
        <c:noMultiLvlLbl val="0"/>
      </c:catAx>
      <c:valAx>
        <c:axId val="95757824"/>
        <c:scaling>
          <c:orientation val="minMax"/>
          <c:max val="0.8"/>
        </c:scaling>
        <c:delete val="0"/>
        <c:axPos val="l"/>
        <c:numFmt formatCode="0%" sourceLinked="0"/>
        <c:majorTickMark val="out"/>
        <c:minorTickMark val="none"/>
        <c:tickLblPos val="nextTo"/>
        <c:crossAx val="95756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s-MX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6"/>
          <c:order val="0"/>
          <c:tx>
            <c:strRef>
              <c:f>Hoja4!$G$23</c:f>
              <c:strCache>
                <c:ptCount val="1"/>
                <c:pt idx="0">
                  <c:v>SPSS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Hoja4!$H$16:$L$16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Hoja4!$H$23:$L$23</c:f>
              <c:numCache>
                <c:formatCode>0.0%</c:formatCode>
                <c:ptCount val="5"/>
                <c:pt idx="0">
                  <c:v>0.62728110000000004</c:v>
                </c:pt>
                <c:pt idx="1">
                  <c:v>0.44621640000000001</c:v>
                </c:pt>
                <c:pt idx="2">
                  <c:v>0.32899770000000034</c:v>
                </c:pt>
                <c:pt idx="3">
                  <c:v>0.23526000000000014</c:v>
                </c:pt>
                <c:pt idx="4">
                  <c:v>0.1220888</c:v>
                </c:pt>
              </c:numCache>
            </c:numRef>
          </c:val>
        </c:ser>
        <c:ser>
          <c:idx val="5"/>
          <c:order val="1"/>
          <c:tx>
            <c:strRef>
              <c:f>Hoja4!$G$22</c:f>
              <c:strCache>
                <c:ptCount val="1"/>
                <c:pt idx="0">
                  <c:v>IMSS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Hoja4!$H$16:$L$16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Hoja4!$H$22:$L$22</c:f>
              <c:numCache>
                <c:formatCode>0.0%</c:formatCode>
                <c:ptCount val="5"/>
                <c:pt idx="0">
                  <c:v>0.14854210000000023</c:v>
                </c:pt>
                <c:pt idx="1">
                  <c:v>0.29415810000000026</c:v>
                </c:pt>
                <c:pt idx="2">
                  <c:v>0.38711770000000034</c:v>
                </c:pt>
                <c:pt idx="3">
                  <c:v>0.42837020000000042</c:v>
                </c:pt>
                <c:pt idx="4">
                  <c:v>0.46268450000000028</c:v>
                </c:pt>
              </c:numCache>
            </c:numRef>
          </c:val>
        </c:ser>
        <c:ser>
          <c:idx val="4"/>
          <c:order val="2"/>
          <c:tx>
            <c:strRef>
              <c:f>Hoja4!$G$21</c:f>
              <c:strCache>
                <c:ptCount val="1"/>
                <c:pt idx="0">
                  <c:v>ISSSTE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Hoja4!$H$16:$L$16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Hoja4!$H$21:$L$21</c:f>
              <c:numCache>
                <c:formatCode>0.0%</c:formatCode>
                <c:ptCount val="5"/>
                <c:pt idx="0">
                  <c:v>1.4730099999999999E-2</c:v>
                </c:pt>
                <c:pt idx="1">
                  <c:v>2.8078800000000001E-2</c:v>
                </c:pt>
                <c:pt idx="2">
                  <c:v>4.7698500000000012E-2</c:v>
                </c:pt>
                <c:pt idx="3">
                  <c:v>8.7945400000000007E-2</c:v>
                </c:pt>
                <c:pt idx="4">
                  <c:v>0.16181340000000013</c:v>
                </c:pt>
              </c:numCache>
            </c:numRef>
          </c:val>
        </c:ser>
        <c:ser>
          <c:idx val="3"/>
          <c:order val="3"/>
          <c:tx>
            <c:strRef>
              <c:f>Hoja4!$G$20</c:f>
              <c:strCache>
                <c:ptCount val="1"/>
                <c:pt idx="0">
                  <c:v>Otros seguridad social</c:v>
                </c:pt>
              </c:strCache>
            </c:strRef>
          </c:tx>
          <c:invertIfNegative val="0"/>
          <c:cat>
            <c:strRef>
              <c:f>Hoja4!$H$16:$L$16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Hoja4!$H$20:$L$20</c:f>
              <c:numCache>
                <c:formatCode>0.0%</c:formatCode>
                <c:ptCount val="5"/>
                <c:pt idx="0">
                  <c:v>2.2918999999999999E-3</c:v>
                </c:pt>
                <c:pt idx="1">
                  <c:v>4.6287999999999998E-3</c:v>
                </c:pt>
                <c:pt idx="2">
                  <c:v>9.3766000000000196E-3</c:v>
                </c:pt>
                <c:pt idx="3">
                  <c:v>1.1081300000000011E-2</c:v>
                </c:pt>
                <c:pt idx="4">
                  <c:v>1.34342E-2</c:v>
                </c:pt>
              </c:numCache>
            </c:numRef>
          </c:val>
        </c:ser>
        <c:ser>
          <c:idx val="2"/>
          <c:order val="4"/>
          <c:tx>
            <c:strRef>
              <c:f>Hoja4!$G$19</c:f>
              <c:strCache>
                <c:ptCount val="1"/>
                <c:pt idx="0">
                  <c:v>Privado</c:v>
                </c:pt>
              </c:strCache>
            </c:strRef>
          </c:tx>
          <c:invertIfNegative val="0"/>
          <c:cat>
            <c:strRef>
              <c:f>Hoja4!$H$16:$L$16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Hoja4!$H$19:$L$19</c:f>
              <c:numCache>
                <c:formatCode>0.0%</c:formatCode>
                <c:ptCount val="5"/>
                <c:pt idx="0">
                  <c:v>1.3066000000000011E-3</c:v>
                </c:pt>
                <c:pt idx="1">
                  <c:v>1.1622000000000021E-3</c:v>
                </c:pt>
                <c:pt idx="2">
                  <c:v>3.3412000000000012E-3</c:v>
                </c:pt>
                <c:pt idx="3">
                  <c:v>4.6093000000000045E-3</c:v>
                </c:pt>
                <c:pt idx="4">
                  <c:v>1.33542E-2</c:v>
                </c:pt>
              </c:numCache>
            </c:numRef>
          </c:val>
        </c:ser>
        <c:ser>
          <c:idx val="1"/>
          <c:order val="5"/>
          <c:tx>
            <c:strRef>
              <c:f>Hoja4!$G$18</c:f>
              <c:strCache>
                <c:ptCount val="1"/>
                <c:pt idx="0">
                  <c:v>Otro</c:v>
                </c:pt>
              </c:strCache>
            </c:strRef>
          </c:tx>
          <c:invertIfNegative val="0"/>
          <c:cat>
            <c:strRef>
              <c:f>Hoja4!$H$16:$L$16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Hoja4!$H$18:$L$18</c:f>
              <c:numCache>
                <c:formatCode>0.0%</c:formatCode>
                <c:ptCount val="5"/>
                <c:pt idx="0">
                  <c:v>3.2332000000000038E-3</c:v>
                </c:pt>
                <c:pt idx="1">
                  <c:v>4.8475999999999997E-3</c:v>
                </c:pt>
                <c:pt idx="2">
                  <c:v>4.2680000000000001E-3</c:v>
                </c:pt>
                <c:pt idx="3">
                  <c:v>7.2724000000000087E-3</c:v>
                </c:pt>
                <c:pt idx="4">
                  <c:v>1.2025800000000001E-2</c:v>
                </c:pt>
              </c:numCache>
            </c:numRef>
          </c:val>
        </c:ser>
        <c:ser>
          <c:idx val="0"/>
          <c:order val="6"/>
          <c:tx>
            <c:strRef>
              <c:f>Hoja4!$G$17</c:f>
              <c:strCache>
                <c:ptCount val="1"/>
                <c:pt idx="0">
                  <c:v>Sin protección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Hoja4!$H$16:$L$16</c:f>
              <c:strCache>
                <c:ptCount val="5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</c:strCache>
            </c:strRef>
          </c:cat>
          <c:val>
            <c:numRef>
              <c:f>Hoja4!$H$17:$L$17</c:f>
              <c:numCache>
                <c:formatCode>0.0%</c:formatCode>
                <c:ptCount val="5"/>
                <c:pt idx="0">
                  <c:v>0.20109700000000014</c:v>
                </c:pt>
                <c:pt idx="1">
                  <c:v>0.21949300000000024</c:v>
                </c:pt>
                <c:pt idx="2">
                  <c:v>0.21800050000000001</c:v>
                </c:pt>
                <c:pt idx="3">
                  <c:v>0.22379840000000017</c:v>
                </c:pt>
                <c:pt idx="4">
                  <c:v>0.21299140000000027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651520"/>
        <c:axId val="96927744"/>
      </c:barChart>
      <c:catAx>
        <c:axId val="96651520"/>
        <c:scaling>
          <c:orientation val="minMax"/>
        </c:scaling>
        <c:delete val="0"/>
        <c:axPos val="b"/>
        <c:majorTickMark val="out"/>
        <c:minorTickMark val="none"/>
        <c:tickLblPos val="nextTo"/>
        <c:crossAx val="96927744"/>
        <c:crosses val="autoZero"/>
        <c:auto val="1"/>
        <c:lblAlgn val="ctr"/>
        <c:lblOffset val="100"/>
        <c:noMultiLvlLbl val="0"/>
      </c:catAx>
      <c:valAx>
        <c:axId val="96927744"/>
        <c:scaling>
          <c:orientation val="minMax"/>
          <c:max val="1"/>
        </c:scaling>
        <c:delete val="0"/>
        <c:axPos val="l"/>
        <c:numFmt formatCode="0%" sourceLinked="0"/>
        <c:majorTickMark val="out"/>
        <c:minorTickMark val="none"/>
        <c:tickLblPos val="nextTo"/>
        <c:crossAx val="9665152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Hoja2!$D$1</c:f>
              <c:strCache>
                <c:ptCount val="1"/>
                <c:pt idx="0">
                  <c:v>ENSANUT 2006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Hoja2!$C$2:$C$4</c:f>
              <c:strCache>
                <c:ptCount val="3"/>
                <c:pt idx="0">
                  <c:v>Rural</c:v>
                </c:pt>
                <c:pt idx="1">
                  <c:v>Urbano</c:v>
                </c:pt>
                <c:pt idx="2">
                  <c:v>Metropolitana</c:v>
                </c:pt>
              </c:strCache>
            </c:strRef>
          </c:cat>
          <c:val>
            <c:numRef>
              <c:f>Hoja2!$D$2:$D$4</c:f>
              <c:numCache>
                <c:formatCode>0.00%</c:formatCode>
                <c:ptCount val="3"/>
                <c:pt idx="0">
                  <c:v>0.60599999999999998</c:v>
                </c:pt>
                <c:pt idx="1">
                  <c:v>0.52900000000000003</c:v>
                </c:pt>
                <c:pt idx="2">
                  <c:v>0.44900000000000001</c:v>
                </c:pt>
              </c:numCache>
            </c:numRef>
          </c:val>
        </c:ser>
        <c:ser>
          <c:idx val="1"/>
          <c:order val="1"/>
          <c:tx>
            <c:strRef>
              <c:f>Hoja2!$E$1</c:f>
              <c:strCache>
                <c:ptCount val="1"/>
                <c:pt idx="0">
                  <c:v>ENSANUT 2012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Hoja2!$C$2:$C$4</c:f>
              <c:strCache>
                <c:ptCount val="3"/>
                <c:pt idx="0">
                  <c:v>Rural</c:v>
                </c:pt>
                <c:pt idx="1">
                  <c:v>Urbano</c:v>
                </c:pt>
                <c:pt idx="2">
                  <c:v>Metropolitana</c:v>
                </c:pt>
              </c:strCache>
            </c:strRef>
          </c:cat>
          <c:val>
            <c:numRef>
              <c:f>Hoja2!$E$2:$E$4</c:f>
              <c:numCache>
                <c:formatCode>0.00%</c:formatCode>
                <c:ptCount val="3"/>
                <c:pt idx="0">
                  <c:v>0.17699999999999999</c:v>
                </c:pt>
                <c:pt idx="1">
                  <c:v>0.218</c:v>
                </c:pt>
                <c:pt idx="2">
                  <c:v>0.22600000000000001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958336"/>
        <c:axId val="96959872"/>
      </c:barChart>
      <c:catAx>
        <c:axId val="96958336"/>
        <c:scaling>
          <c:orientation val="minMax"/>
        </c:scaling>
        <c:delete val="0"/>
        <c:axPos val="b"/>
        <c:majorTickMark val="out"/>
        <c:minorTickMark val="none"/>
        <c:tickLblPos val="nextTo"/>
        <c:crossAx val="96959872"/>
        <c:crosses val="autoZero"/>
        <c:auto val="1"/>
        <c:lblAlgn val="ctr"/>
        <c:lblOffset val="100"/>
        <c:noMultiLvlLbl val="0"/>
      </c:catAx>
      <c:valAx>
        <c:axId val="9695987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969583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2000">
          <a:latin typeface="Arial" pitchFamily="34" charset="0"/>
          <a:cs typeface="Arial" pitchFamily="34" charset="0"/>
        </a:defRPr>
      </a:pPr>
      <a:endParaRPr lang="es-MX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Hoja1!$E$3</c:f>
              <c:strCache>
                <c:ptCount val="1"/>
                <c:pt idx="0">
                  <c:v>Total</c:v>
                </c:pt>
              </c:strCache>
            </c:strRef>
          </c:tx>
          <c:spPr>
            <a:ln w="57150">
              <a:solidFill>
                <a:schemeClr val="bg1">
                  <a:lumMod val="50000"/>
                </a:schemeClr>
              </a:solidFill>
            </a:ln>
          </c:spPr>
          <c:marker>
            <c:spPr>
              <a:solidFill>
                <a:prstClr val="white">
                  <a:lumMod val="50000"/>
                </a:prstClr>
              </a:solidFill>
            </c:spPr>
          </c:marker>
          <c:cat>
            <c:strRef>
              <c:f>Hoja1!$D$4:$D$24</c:f>
              <c:strCache>
                <c:ptCount val="21"/>
                <c:pt idx="0">
                  <c:v>0 a 4</c:v>
                </c:pt>
                <c:pt idx="1">
                  <c:v>5 a 9</c:v>
                </c:pt>
                <c:pt idx="2">
                  <c:v>10 a 14</c:v>
                </c:pt>
                <c:pt idx="3">
                  <c:v>15 a 19</c:v>
                </c:pt>
                <c:pt idx="4">
                  <c:v>20 a 24</c:v>
                </c:pt>
                <c:pt idx="5">
                  <c:v>25 a 29</c:v>
                </c:pt>
                <c:pt idx="6">
                  <c:v>30 a 34</c:v>
                </c:pt>
                <c:pt idx="7">
                  <c:v>35 a 39</c:v>
                </c:pt>
                <c:pt idx="8">
                  <c:v>40 a 44</c:v>
                </c:pt>
                <c:pt idx="9">
                  <c:v>45 a 49</c:v>
                </c:pt>
                <c:pt idx="10">
                  <c:v>50 a 54</c:v>
                </c:pt>
                <c:pt idx="11">
                  <c:v>55 a 59</c:v>
                </c:pt>
                <c:pt idx="12">
                  <c:v>60 a 64</c:v>
                </c:pt>
                <c:pt idx="13">
                  <c:v>65 a 69</c:v>
                </c:pt>
                <c:pt idx="14">
                  <c:v>70 a74</c:v>
                </c:pt>
                <c:pt idx="15">
                  <c:v>75 a 79</c:v>
                </c:pt>
                <c:pt idx="16">
                  <c:v>80 a 84</c:v>
                </c:pt>
                <c:pt idx="17">
                  <c:v>85 a 89</c:v>
                </c:pt>
                <c:pt idx="18">
                  <c:v>90 a 94</c:v>
                </c:pt>
                <c:pt idx="19">
                  <c:v>95 a 99</c:v>
                </c:pt>
                <c:pt idx="20">
                  <c:v>100 y mas</c:v>
                </c:pt>
              </c:strCache>
            </c:strRef>
          </c:cat>
          <c:val>
            <c:numRef>
              <c:f>Hoja1!$E$4:$E$24</c:f>
              <c:numCache>
                <c:formatCode>0.00%</c:formatCode>
                <c:ptCount val="21"/>
                <c:pt idx="0">
                  <c:v>9.4903500000000002E-2</c:v>
                </c:pt>
                <c:pt idx="1">
                  <c:v>9.9657300000000212E-2</c:v>
                </c:pt>
                <c:pt idx="2">
                  <c:v>9.8716900000000149E-2</c:v>
                </c:pt>
                <c:pt idx="3">
                  <c:v>9.9433800000000003E-2</c:v>
                </c:pt>
                <c:pt idx="4">
                  <c:v>9.1144100000000006E-2</c:v>
                </c:pt>
                <c:pt idx="5">
                  <c:v>7.931970000000009E-2</c:v>
                </c:pt>
                <c:pt idx="6">
                  <c:v>7.4142000000000013E-2</c:v>
                </c:pt>
                <c:pt idx="7">
                  <c:v>6.7342299999999994E-2</c:v>
                </c:pt>
                <c:pt idx="8">
                  <c:v>6.1483000000000003E-2</c:v>
                </c:pt>
                <c:pt idx="9">
                  <c:v>5.5095500000000013E-2</c:v>
                </c:pt>
                <c:pt idx="10">
                  <c:v>4.8401099999999996E-2</c:v>
                </c:pt>
                <c:pt idx="11">
                  <c:v>3.87734E-2</c:v>
                </c:pt>
                <c:pt idx="12">
                  <c:v>2.9538200000000001E-2</c:v>
                </c:pt>
                <c:pt idx="13">
                  <c:v>2.10627E-2</c:v>
                </c:pt>
                <c:pt idx="14">
                  <c:v>1.6031799999999999E-2</c:v>
                </c:pt>
                <c:pt idx="15">
                  <c:v>1.1646200000000001E-2</c:v>
                </c:pt>
                <c:pt idx="16">
                  <c:v>7.4076000000000116E-3</c:v>
                </c:pt>
                <c:pt idx="17">
                  <c:v>4.1707000000000063E-3</c:v>
                </c:pt>
                <c:pt idx="18">
                  <c:v>1.1762000000000016E-3</c:v>
                </c:pt>
                <c:pt idx="19">
                  <c:v>4.0660000000000023E-4</c:v>
                </c:pt>
                <c:pt idx="20">
                  <c:v>1.4730000000000003E-4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Hoja1!$F$3</c:f>
              <c:strCache>
                <c:ptCount val="1"/>
                <c:pt idx="0">
                  <c:v>Ninguna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</c:spPr>
          </c:marker>
          <c:cat>
            <c:strRef>
              <c:f>Hoja1!$D$4:$D$24</c:f>
              <c:strCache>
                <c:ptCount val="21"/>
                <c:pt idx="0">
                  <c:v>0 a 4</c:v>
                </c:pt>
                <c:pt idx="1">
                  <c:v>5 a 9</c:v>
                </c:pt>
                <c:pt idx="2">
                  <c:v>10 a 14</c:v>
                </c:pt>
                <c:pt idx="3">
                  <c:v>15 a 19</c:v>
                </c:pt>
                <c:pt idx="4">
                  <c:v>20 a 24</c:v>
                </c:pt>
                <c:pt idx="5">
                  <c:v>25 a 29</c:v>
                </c:pt>
                <c:pt idx="6">
                  <c:v>30 a 34</c:v>
                </c:pt>
                <c:pt idx="7">
                  <c:v>35 a 39</c:v>
                </c:pt>
                <c:pt idx="8">
                  <c:v>40 a 44</c:v>
                </c:pt>
                <c:pt idx="9">
                  <c:v>45 a 49</c:v>
                </c:pt>
                <c:pt idx="10">
                  <c:v>50 a 54</c:v>
                </c:pt>
                <c:pt idx="11">
                  <c:v>55 a 59</c:v>
                </c:pt>
                <c:pt idx="12">
                  <c:v>60 a 64</c:v>
                </c:pt>
                <c:pt idx="13">
                  <c:v>65 a 69</c:v>
                </c:pt>
                <c:pt idx="14">
                  <c:v>70 a74</c:v>
                </c:pt>
                <c:pt idx="15">
                  <c:v>75 a 79</c:v>
                </c:pt>
                <c:pt idx="16">
                  <c:v>80 a 84</c:v>
                </c:pt>
                <c:pt idx="17">
                  <c:v>85 a 89</c:v>
                </c:pt>
                <c:pt idx="18">
                  <c:v>90 a 94</c:v>
                </c:pt>
                <c:pt idx="19">
                  <c:v>95 a 99</c:v>
                </c:pt>
                <c:pt idx="20">
                  <c:v>100 y mas</c:v>
                </c:pt>
              </c:strCache>
            </c:strRef>
          </c:cat>
          <c:val>
            <c:numRef>
              <c:f>Hoja1!$F$4:$F$24</c:f>
              <c:numCache>
                <c:formatCode>0.00%</c:formatCode>
                <c:ptCount val="21"/>
                <c:pt idx="0">
                  <c:v>9.9430500000000005E-2</c:v>
                </c:pt>
                <c:pt idx="1">
                  <c:v>8.6393500000000012E-2</c:v>
                </c:pt>
                <c:pt idx="2">
                  <c:v>8.4231400000000026E-2</c:v>
                </c:pt>
                <c:pt idx="3">
                  <c:v>0.1178541</c:v>
                </c:pt>
                <c:pt idx="4">
                  <c:v>0.13330549999999999</c:v>
                </c:pt>
                <c:pt idx="5">
                  <c:v>9.5870900000000023E-2</c:v>
                </c:pt>
                <c:pt idx="6">
                  <c:v>7.3291999999999996E-2</c:v>
                </c:pt>
                <c:pt idx="7">
                  <c:v>6.3724900000000001E-2</c:v>
                </c:pt>
                <c:pt idx="8">
                  <c:v>5.7121999999999999E-2</c:v>
                </c:pt>
                <c:pt idx="9">
                  <c:v>5.0929599999999985E-2</c:v>
                </c:pt>
                <c:pt idx="10">
                  <c:v>4.3842800000000001E-2</c:v>
                </c:pt>
                <c:pt idx="11">
                  <c:v>3.1456199999999997E-2</c:v>
                </c:pt>
                <c:pt idx="12">
                  <c:v>1.9773100000000023E-2</c:v>
                </c:pt>
                <c:pt idx="13">
                  <c:v>1.3397299999999996E-2</c:v>
                </c:pt>
                <c:pt idx="14">
                  <c:v>1.0721000000000001E-2</c:v>
                </c:pt>
                <c:pt idx="15">
                  <c:v>7.4644000000000004E-3</c:v>
                </c:pt>
                <c:pt idx="16">
                  <c:v>5.7664000000000014E-3</c:v>
                </c:pt>
                <c:pt idx="17">
                  <c:v>3.5737000000000052E-3</c:v>
                </c:pt>
                <c:pt idx="18">
                  <c:v>1.1371000000000013E-3</c:v>
                </c:pt>
                <c:pt idx="19">
                  <c:v>5.0400000000000065E-4</c:v>
                </c:pt>
                <c:pt idx="20">
                  <c:v>2.0940000000000002E-4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Hoja1!$G$3</c:f>
              <c:strCache>
                <c:ptCount val="1"/>
                <c:pt idx="0">
                  <c:v>SP</c:v>
                </c:pt>
              </c:strCache>
            </c:strRef>
          </c:tx>
          <c:spPr>
            <a:ln w="38100">
              <a:solidFill>
                <a:schemeClr val="accent6"/>
              </a:solidFill>
            </a:ln>
          </c:spPr>
          <c:marker>
            <c:spPr>
              <a:solidFill>
                <a:schemeClr val="accent6"/>
              </a:solidFill>
            </c:spPr>
          </c:marker>
          <c:cat>
            <c:strRef>
              <c:f>Hoja1!$D$4:$D$24</c:f>
              <c:strCache>
                <c:ptCount val="21"/>
                <c:pt idx="0">
                  <c:v>0 a 4</c:v>
                </c:pt>
                <c:pt idx="1">
                  <c:v>5 a 9</c:v>
                </c:pt>
                <c:pt idx="2">
                  <c:v>10 a 14</c:v>
                </c:pt>
                <c:pt idx="3">
                  <c:v>15 a 19</c:v>
                </c:pt>
                <c:pt idx="4">
                  <c:v>20 a 24</c:v>
                </c:pt>
                <c:pt idx="5">
                  <c:v>25 a 29</c:v>
                </c:pt>
                <c:pt idx="6">
                  <c:v>30 a 34</c:v>
                </c:pt>
                <c:pt idx="7">
                  <c:v>35 a 39</c:v>
                </c:pt>
                <c:pt idx="8">
                  <c:v>40 a 44</c:v>
                </c:pt>
                <c:pt idx="9">
                  <c:v>45 a 49</c:v>
                </c:pt>
                <c:pt idx="10">
                  <c:v>50 a 54</c:v>
                </c:pt>
                <c:pt idx="11">
                  <c:v>55 a 59</c:v>
                </c:pt>
                <c:pt idx="12">
                  <c:v>60 a 64</c:v>
                </c:pt>
                <c:pt idx="13">
                  <c:v>65 a 69</c:v>
                </c:pt>
                <c:pt idx="14">
                  <c:v>70 a74</c:v>
                </c:pt>
                <c:pt idx="15">
                  <c:v>75 a 79</c:v>
                </c:pt>
                <c:pt idx="16">
                  <c:v>80 a 84</c:v>
                </c:pt>
                <c:pt idx="17">
                  <c:v>85 a 89</c:v>
                </c:pt>
                <c:pt idx="18">
                  <c:v>90 a 94</c:v>
                </c:pt>
                <c:pt idx="19">
                  <c:v>95 a 99</c:v>
                </c:pt>
                <c:pt idx="20">
                  <c:v>100 y mas</c:v>
                </c:pt>
              </c:strCache>
            </c:strRef>
          </c:cat>
          <c:val>
            <c:numRef>
              <c:f>Hoja1!$G$4:$G$24</c:f>
              <c:numCache>
                <c:formatCode>0.00%</c:formatCode>
                <c:ptCount val="21"/>
                <c:pt idx="0">
                  <c:v>0.11174350000000002</c:v>
                </c:pt>
                <c:pt idx="1">
                  <c:v>0.12152180000000008</c:v>
                </c:pt>
                <c:pt idx="2">
                  <c:v>0.12335930000000001</c:v>
                </c:pt>
                <c:pt idx="3">
                  <c:v>0.10584020000000002</c:v>
                </c:pt>
                <c:pt idx="4">
                  <c:v>7.4729400000000085E-2</c:v>
                </c:pt>
                <c:pt idx="5">
                  <c:v>6.8495E-2</c:v>
                </c:pt>
                <c:pt idx="6">
                  <c:v>7.2285699999999994E-2</c:v>
                </c:pt>
                <c:pt idx="7">
                  <c:v>6.5064500000000011E-2</c:v>
                </c:pt>
                <c:pt idx="8">
                  <c:v>5.8570799999999999E-2</c:v>
                </c:pt>
                <c:pt idx="9">
                  <c:v>5.0212600000000066E-2</c:v>
                </c:pt>
                <c:pt idx="10">
                  <c:v>4.0073900000000003E-2</c:v>
                </c:pt>
                <c:pt idx="11">
                  <c:v>3.3234100000000009E-2</c:v>
                </c:pt>
                <c:pt idx="12">
                  <c:v>2.4876200000000025E-2</c:v>
                </c:pt>
                <c:pt idx="13">
                  <c:v>1.7246000000000001E-2</c:v>
                </c:pt>
                <c:pt idx="14">
                  <c:v>1.2937799999999999E-2</c:v>
                </c:pt>
                <c:pt idx="15">
                  <c:v>1.0061499999999999E-2</c:v>
                </c:pt>
                <c:pt idx="16">
                  <c:v>5.5499000000000034E-3</c:v>
                </c:pt>
                <c:pt idx="17">
                  <c:v>2.7806000000000046E-3</c:v>
                </c:pt>
                <c:pt idx="18">
                  <c:v>1.0179E-3</c:v>
                </c:pt>
                <c:pt idx="19">
                  <c:v>2.4100000000000006E-4</c:v>
                </c:pt>
                <c:pt idx="20">
                  <c:v>1.5830000000000016E-4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Hoja1!$H$3</c:f>
              <c:strCache>
                <c:ptCount val="1"/>
                <c:pt idx="0">
                  <c:v>IMSS</c:v>
                </c:pt>
              </c:strCache>
            </c:strRef>
          </c:tx>
          <c:spPr>
            <a:ln w="38100">
              <a:solidFill>
                <a:srgbClr val="92D050"/>
              </a:solidFill>
            </a:ln>
          </c:spPr>
          <c:marker>
            <c:spPr>
              <a:solidFill>
                <a:srgbClr val="92D050"/>
              </a:solidFill>
            </c:spPr>
          </c:marker>
          <c:cat>
            <c:strRef>
              <c:f>Hoja1!$D$4:$D$24</c:f>
              <c:strCache>
                <c:ptCount val="21"/>
                <c:pt idx="0">
                  <c:v>0 a 4</c:v>
                </c:pt>
                <c:pt idx="1">
                  <c:v>5 a 9</c:v>
                </c:pt>
                <c:pt idx="2">
                  <c:v>10 a 14</c:v>
                </c:pt>
                <c:pt idx="3">
                  <c:v>15 a 19</c:v>
                </c:pt>
                <c:pt idx="4">
                  <c:v>20 a 24</c:v>
                </c:pt>
                <c:pt idx="5">
                  <c:v>25 a 29</c:v>
                </c:pt>
                <c:pt idx="6">
                  <c:v>30 a 34</c:v>
                </c:pt>
                <c:pt idx="7">
                  <c:v>35 a 39</c:v>
                </c:pt>
                <c:pt idx="8">
                  <c:v>40 a 44</c:v>
                </c:pt>
                <c:pt idx="9">
                  <c:v>45 a 49</c:v>
                </c:pt>
                <c:pt idx="10">
                  <c:v>50 a 54</c:v>
                </c:pt>
                <c:pt idx="11">
                  <c:v>55 a 59</c:v>
                </c:pt>
                <c:pt idx="12">
                  <c:v>60 a 64</c:v>
                </c:pt>
                <c:pt idx="13">
                  <c:v>65 a 69</c:v>
                </c:pt>
                <c:pt idx="14">
                  <c:v>70 a74</c:v>
                </c:pt>
                <c:pt idx="15">
                  <c:v>75 a 79</c:v>
                </c:pt>
                <c:pt idx="16">
                  <c:v>80 a 84</c:v>
                </c:pt>
                <c:pt idx="17">
                  <c:v>85 a 89</c:v>
                </c:pt>
                <c:pt idx="18">
                  <c:v>90 a 94</c:v>
                </c:pt>
                <c:pt idx="19">
                  <c:v>95 a 99</c:v>
                </c:pt>
                <c:pt idx="20">
                  <c:v>100 y mas</c:v>
                </c:pt>
              </c:strCache>
            </c:strRef>
          </c:cat>
          <c:val>
            <c:numRef>
              <c:f>Hoja1!$H$4:$H$24</c:f>
              <c:numCache>
                <c:formatCode>0.00%</c:formatCode>
                <c:ptCount val="21"/>
                <c:pt idx="0">
                  <c:v>8.0274600000000002E-2</c:v>
                </c:pt>
                <c:pt idx="1">
                  <c:v>8.9150600000000066E-2</c:v>
                </c:pt>
                <c:pt idx="2">
                  <c:v>8.5363500000000009E-2</c:v>
                </c:pt>
                <c:pt idx="3">
                  <c:v>7.9960700000000079E-2</c:v>
                </c:pt>
                <c:pt idx="4">
                  <c:v>8.5049900000000025E-2</c:v>
                </c:pt>
                <c:pt idx="5">
                  <c:v>8.3151000000000114E-2</c:v>
                </c:pt>
                <c:pt idx="6">
                  <c:v>8.03894E-2</c:v>
                </c:pt>
                <c:pt idx="7">
                  <c:v>7.3743500000000003E-2</c:v>
                </c:pt>
                <c:pt idx="8">
                  <c:v>6.5898799999999993E-2</c:v>
                </c:pt>
                <c:pt idx="9">
                  <c:v>5.7660400000000056E-2</c:v>
                </c:pt>
                <c:pt idx="10">
                  <c:v>5.4015900000000068E-2</c:v>
                </c:pt>
                <c:pt idx="11">
                  <c:v>4.4444500000000012E-2</c:v>
                </c:pt>
                <c:pt idx="12">
                  <c:v>3.8839200000000039E-2</c:v>
                </c:pt>
                <c:pt idx="13">
                  <c:v>2.91259E-2</c:v>
                </c:pt>
                <c:pt idx="14">
                  <c:v>2.1284500000000001E-2</c:v>
                </c:pt>
                <c:pt idx="15">
                  <c:v>1.48375E-2</c:v>
                </c:pt>
                <c:pt idx="16">
                  <c:v>9.454000000000011E-3</c:v>
                </c:pt>
                <c:pt idx="17">
                  <c:v>5.4925000000000052E-3</c:v>
                </c:pt>
                <c:pt idx="18">
                  <c:v>1.3625000000000013E-3</c:v>
                </c:pt>
                <c:pt idx="19">
                  <c:v>4.5100000000000034E-4</c:v>
                </c:pt>
                <c:pt idx="20">
                  <c:v>4.9900000000000095E-5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Hoja1!$I$3</c:f>
              <c:strCache>
                <c:ptCount val="1"/>
                <c:pt idx="0">
                  <c:v>ISSSTE</c:v>
                </c:pt>
              </c:strCache>
            </c:strRef>
          </c:tx>
          <c:cat>
            <c:strRef>
              <c:f>Hoja1!$D$4:$D$24</c:f>
              <c:strCache>
                <c:ptCount val="21"/>
                <c:pt idx="0">
                  <c:v>0 a 4</c:v>
                </c:pt>
                <c:pt idx="1">
                  <c:v>5 a 9</c:v>
                </c:pt>
                <c:pt idx="2">
                  <c:v>10 a 14</c:v>
                </c:pt>
                <c:pt idx="3">
                  <c:v>15 a 19</c:v>
                </c:pt>
                <c:pt idx="4">
                  <c:v>20 a 24</c:v>
                </c:pt>
                <c:pt idx="5">
                  <c:v>25 a 29</c:v>
                </c:pt>
                <c:pt idx="6">
                  <c:v>30 a 34</c:v>
                </c:pt>
                <c:pt idx="7">
                  <c:v>35 a 39</c:v>
                </c:pt>
                <c:pt idx="8">
                  <c:v>40 a 44</c:v>
                </c:pt>
                <c:pt idx="9">
                  <c:v>45 a 49</c:v>
                </c:pt>
                <c:pt idx="10">
                  <c:v>50 a 54</c:v>
                </c:pt>
                <c:pt idx="11">
                  <c:v>55 a 59</c:v>
                </c:pt>
                <c:pt idx="12">
                  <c:v>60 a 64</c:v>
                </c:pt>
                <c:pt idx="13">
                  <c:v>65 a 69</c:v>
                </c:pt>
                <c:pt idx="14">
                  <c:v>70 a74</c:v>
                </c:pt>
                <c:pt idx="15">
                  <c:v>75 a 79</c:v>
                </c:pt>
                <c:pt idx="16">
                  <c:v>80 a 84</c:v>
                </c:pt>
                <c:pt idx="17">
                  <c:v>85 a 89</c:v>
                </c:pt>
                <c:pt idx="18">
                  <c:v>90 a 94</c:v>
                </c:pt>
                <c:pt idx="19">
                  <c:v>95 a 99</c:v>
                </c:pt>
                <c:pt idx="20">
                  <c:v>100 y mas</c:v>
                </c:pt>
              </c:strCache>
            </c:strRef>
          </c:cat>
          <c:val>
            <c:numRef>
              <c:f>Hoja1!$I$4:$I$24</c:f>
              <c:numCache>
                <c:formatCode>0.00%</c:formatCode>
                <c:ptCount val="21"/>
                <c:pt idx="0">
                  <c:v>5.1806199999999997E-2</c:v>
                </c:pt>
                <c:pt idx="1">
                  <c:v>7.7600400000000014E-2</c:v>
                </c:pt>
                <c:pt idx="2">
                  <c:v>7.923970000000001E-2</c:v>
                </c:pt>
                <c:pt idx="3">
                  <c:v>8.3492300000000047E-2</c:v>
                </c:pt>
                <c:pt idx="4">
                  <c:v>4.3061500000000003E-2</c:v>
                </c:pt>
                <c:pt idx="5">
                  <c:v>5.6967400000000022E-2</c:v>
                </c:pt>
                <c:pt idx="6">
                  <c:v>5.7193600000000067E-2</c:v>
                </c:pt>
                <c:pt idx="7">
                  <c:v>6.6141299999999986E-2</c:v>
                </c:pt>
                <c:pt idx="8">
                  <c:v>7.2167600000000082E-2</c:v>
                </c:pt>
                <c:pt idx="9">
                  <c:v>8.6589700000000006E-2</c:v>
                </c:pt>
                <c:pt idx="10">
                  <c:v>8.708550000000001E-2</c:v>
                </c:pt>
                <c:pt idx="11">
                  <c:v>7.1837899999999996E-2</c:v>
                </c:pt>
                <c:pt idx="12">
                  <c:v>5.0347300000000011E-2</c:v>
                </c:pt>
                <c:pt idx="13">
                  <c:v>3.7467300000000058E-2</c:v>
                </c:pt>
                <c:pt idx="14">
                  <c:v>3.1223200000000045E-2</c:v>
                </c:pt>
                <c:pt idx="15">
                  <c:v>2.2211300000000048E-2</c:v>
                </c:pt>
                <c:pt idx="16">
                  <c:v>1.5200999999999999E-2</c:v>
                </c:pt>
                <c:pt idx="17">
                  <c:v>7.9875000000000033E-3</c:v>
                </c:pt>
                <c:pt idx="18">
                  <c:v>1.5240000000000019E-3</c:v>
                </c:pt>
                <c:pt idx="19">
                  <c:v>7.8290000000000065E-4</c:v>
                </c:pt>
                <c:pt idx="20">
                  <c:v>7.2400000000000147E-5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015296"/>
        <c:axId val="97016832"/>
      </c:lineChart>
      <c:catAx>
        <c:axId val="97015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s-MX"/>
          </a:p>
        </c:txPr>
        <c:crossAx val="97016832"/>
        <c:crosses val="autoZero"/>
        <c:auto val="1"/>
        <c:lblAlgn val="ctr"/>
        <c:lblOffset val="100"/>
        <c:noMultiLvlLbl val="0"/>
      </c:catAx>
      <c:valAx>
        <c:axId val="97016832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9701529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MX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numFmt formatCode="#,##0.0_ ;\-#,##0.0\ " sourceLinked="0"/>
            <c:txPr>
              <a:bodyPr/>
              <a:lstStyle/>
              <a:p>
                <a:pPr>
                  <a:defRPr sz="1600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Hoja1!$C$5:$C$9</c:f>
              <c:strCache>
                <c:ptCount val="5"/>
                <c:pt idx="0">
                  <c:v>Seguridad Social</c:v>
                </c:pt>
                <c:pt idx="1">
                  <c:v>SESAS*</c:v>
                </c:pt>
                <c:pt idx="2">
                  <c:v>Farmacia</c:v>
                </c:pt>
                <c:pt idx="3">
                  <c:v>Privado</c:v>
                </c:pt>
                <c:pt idx="4">
                  <c:v>Otro</c:v>
                </c:pt>
              </c:strCache>
            </c:strRef>
          </c:cat>
          <c:val>
            <c:numRef>
              <c:f>Hoja1!$E$5:$E$9</c:f>
              <c:numCache>
                <c:formatCode>_-* #,##0_-;\-* #,##0_-;_-* "-"??_-;_-@_-</c:formatCode>
                <c:ptCount val="5"/>
                <c:pt idx="0">
                  <c:v>2750908.6698623998</c:v>
                </c:pt>
                <c:pt idx="1">
                  <c:v>2729476.0833024001</c:v>
                </c:pt>
                <c:pt idx="2">
                  <c:v>1379668.4824704002</c:v>
                </c:pt>
                <c:pt idx="3">
                  <c:v>2128578.7259328002</c:v>
                </c:pt>
                <c:pt idx="4">
                  <c:v>289544.03843199997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057024"/>
        <c:axId val="96862208"/>
      </c:barChart>
      <c:catAx>
        <c:axId val="97057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 b="1"/>
            </a:pPr>
            <a:endParaRPr lang="es-MX"/>
          </a:p>
        </c:txPr>
        <c:crossAx val="96862208"/>
        <c:crosses val="autoZero"/>
        <c:auto val="1"/>
        <c:lblAlgn val="ctr"/>
        <c:lblOffset val="100"/>
        <c:noMultiLvlLbl val="0"/>
      </c:catAx>
      <c:valAx>
        <c:axId val="96862208"/>
        <c:scaling>
          <c:orientation val="minMax"/>
        </c:scaling>
        <c:delete val="0"/>
        <c:axPos val="l"/>
        <c:numFmt formatCode="#,##0.0" sourceLinked="0"/>
        <c:majorTickMark val="out"/>
        <c:minorTickMark val="none"/>
        <c:tickLblPos val="nextTo"/>
        <c:crossAx val="97057024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s-MX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Hoja1!$C$5:$C$9</c:f>
              <c:strCache>
                <c:ptCount val="5"/>
                <c:pt idx="0">
                  <c:v>Seguridad Social</c:v>
                </c:pt>
                <c:pt idx="1">
                  <c:v>SESAS*</c:v>
                </c:pt>
                <c:pt idx="2">
                  <c:v>Farmacia</c:v>
                </c:pt>
                <c:pt idx="3">
                  <c:v>Privado</c:v>
                </c:pt>
                <c:pt idx="4">
                  <c:v>Otro</c:v>
                </c:pt>
              </c:strCache>
            </c:strRef>
          </c:cat>
          <c:val>
            <c:numRef>
              <c:f>Hoja1!$G$5:$G$9</c:f>
              <c:numCache>
                <c:formatCode>_-"$"* #,##0_-;\-"$"* #,##0_-;_-"$"* "-"??_-;_-@_-</c:formatCode>
                <c:ptCount val="5"/>
                <c:pt idx="0">
                  <c:v>287455101.09380352</c:v>
                </c:pt>
                <c:pt idx="1">
                  <c:v>564722323.84027493</c:v>
                </c:pt>
                <c:pt idx="2">
                  <c:v>379669038.15515399</c:v>
                </c:pt>
                <c:pt idx="3">
                  <c:v>1911275955.2440271</c:v>
                </c:pt>
                <c:pt idx="4">
                  <c:v>81251905.973595515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890880"/>
        <c:axId val="96892416"/>
      </c:barChart>
      <c:catAx>
        <c:axId val="968908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s-MX"/>
          </a:p>
        </c:txPr>
        <c:crossAx val="96892416"/>
        <c:crosses val="autoZero"/>
        <c:auto val="1"/>
        <c:lblAlgn val="ctr"/>
        <c:lblOffset val="100"/>
        <c:noMultiLvlLbl val="0"/>
      </c:catAx>
      <c:valAx>
        <c:axId val="96892416"/>
        <c:scaling>
          <c:orientation val="minMax"/>
        </c:scaling>
        <c:delete val="0"/>
        <c:axPos val="l"/>
        <c:numFmt formatCode="_-&quot;$&quot;* #,##0_-;\-&quot;$&quot;* #,##0_-;_-&quot;$&quot;* &quot;-&quot;??_-;_-@_-" sourceLinked="1"/>
        <c:majorTickMark val="out"/>
        <c:minorTickMark val="none"/>
        <c:tickLblPos val="nextTo"/>
        <c:crossAx val="96890880"/>
        <c:crosses val="autoZero"/>
        <c:crossBetween val="between"/>
        <c:dispUnits>
          <c:builtInUnit val="millions"/>
          <c:dispUnitsLbl>
            <c:layout/>
          </c:dispUnitsLbl>
        </c:dispUnits>
      </c:valAx>
    </c:plotArea>
    <c:plotVisOnly val="1"/>
    <c:dispBlanksAs val="gap"/>
    <c:showDLblsOverMax val="0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s-MX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Hoja4!$B$5</c:f>
              <c:strCache>
                <c:ptCount val="1"/>
                <c:pt idx="0">
                  <c:v>Quintil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Hoja4!$C$4:$F$4</c:f>
              <c:strCache>
                <c:ptCount val="4"/>
                <c:pt idx="0">
                  <c:v>Sobrepeso</c:v>
                </c:pt>
                <c:pt idx="1">
                  <c:v>Colesterol</c:v>
                </c:pt>
                <c:pt idx="2">
                  <c:v>DM</c:v>
                </c:pt>
                <c:pt idx="3">
                  <c:v>HTA</c:v>
                </c:pt>
              </c:strCache>
            </c:strRef>
          </c:cat>
          <c:val>
            <c:numRef>
              <c:f>Hoja4!$C$5:$F$5</c:f>
              <c:numCache>
                <c:formatCode>0.0%</c:formatCode>
                <c:ptCount val="4"/>
                <c:pt idx="0">
                  <c:v>0.21497040000000001</c:v>
                </c:pt>
                <c:pt idx="1">
                  <c:v>0.15384809999999999</c:v>
                </c:pt>
                <c:pt idx="2">
                  <c:v>0.2146431</c:v>
                </c:pt>
                <c:pt idx="3">
                  <c:v>0.26587290000000002</c:v>
                </c:pt>
              </c:numCache>
            </c:numRef>
          </c:val>
        </c:ser>
        <c:ser>
          <c:idx val="1"/>
          <c:order val="1"/>
          <c:tx>
            <c:strRef>
              <c:f>Hoja4!$B$6</c:f>
              <c:strCache>
                <c:ptCount val="1"/>
                <c:pt idx="0">
                  <c:v>Quintil 2</c:v>
                </c:pt>
              </c:strCache>
            </c:strRef>
          </c:tx>
          <c:invertIfNegative val="0"/>
          <c:cat>
            <c:strRef>
              <c:f>Hoja4!$C$4:$F$4</c:f>
              <c:strCache>
                <c:ptCount val="4"/>
                <c:pt idx="0">
                  <c:v>Sobrepeso</c:v>
                </c:pt>
                <c:pt idx="1">
                  <c:v>Colesterol</c:v>
                </c:pt>
                <c:pt idx="2">
                  <c:v>DM</c:v>
                </c:pt>
                <c:pt idx="3">
                  <c:v>HTA</c:v>
                </c:pt>
              </c:strCache>
            </c:strRef>
          </c:cat>
          <c:val>
            <c:numRef>
              <c:f>Hoja4!$C$6:$F$6</c:f>
              <c:numCache>
                <c:formatCode>0.0%</c:formatCode>
                <c:ptCount val="4"/>
                <c:pt idx="0">
                  <c:v>0.22416559999999999</c:v>
                </c:pt>
                <c:pt idx="1">
                  <c:v>0.217335</c:v>
                </c:pt>
                <c:pt idx="2">
                  <c:v>0.2405996</c:v>
                </c:pt>
                <c:pt idx="3">
                  <c:v>0.28416360000000002</c:v>
                </c:pt>
              </c:numCache>
            </c:numRef>
          </c:val>
        </c:ser>
        <c:ser>
          <c:idx val="2"/>
          <c:order val="2"/>
          <c:tx>
            <c:strRef>
              <c:f>Hoja4!$B$7</c:f>
              <c:strCache>
                <c:ptCount val="1"/>
                <c:pt idx="0">
                  <c:v>Quintil 3</c:v>
                </c:pt>
              </c:strCache>
            </c:strRef>
          </c:tx>
          <c:invertIfNegative val="0"/>
          <c:cat>
            <c:strRef>
              <c:f>Hoja4!$C$4:$F$4</c:f>
              <c:strCache>
                <c:ptCount val="4"/>
                <c:pt idx="0">
                  <c:v>Sobrepeso</c:v>
                </c:pt>
                <c:pt idx="1">
                  <c:v>Colesterol</c:v>
                </c:pt>
                <c:pt idx="2">
                  <c:v>DM</c:v>
                </c:pt>
                <c:pt idx="3">
                  <c:v>HTA</c:v>
                </c:pt>
              </c:strCache>
            </c:strRef>
          </c:cat>
          <c:val>
            <c:numRef>
              <c:f>Hoja4!$C$7:$F$7</c:f>
              <c:numCache>
                <c:formatCode>0.0%</c:formatCode>
                <c:ptCount val="4"/>
                <c:pt idx="0">
                  <c:v>0.2302399</c:v>
                </c:pt>
                <c:pt idx="1">
                  <c:v>0.23724990000000001</c:v>
                </c:pt>
                <c:pt idx="2">
                  <c:v>0.25868799999999997</c:v>
                </c:pt>
                <c:pt idx="3">
                  <c:v>0.27848070000000003</c:v>
                </c:pt>
              </c:numCache>
            </c:numRef>
          </c:val>
        </c:ser>
        <c:ser>
          <c:idx val="3"/>
          <c:order val="3"/>
          <c:tx>
            <c:strRef>
              <c:f>Hoja4!$B$8</c:f>
              <c:strCache>
                <c:ptCount val="1"/>
                <c:pt idx="0">
                  <c:v>Quintil 4</c:v>
                </c:pt>
              </c:strCache>
            </c:strRef>
          </c:tx>
          <c:invertIfNegative val="0"/>
          <c:cat>
            <c:strRef>
              <c:f>Hoja4!$C$4:$F$4</c:f>
              <c:strCache>
                <c:ptCount val="4"/>
                <c:pt idx="0">
                  <c:v>Sobrepeso</c:v>
                </c:pt>
                <c:pt idx="1">
                  <c:v>Colesterol</c:v>
                </c:pt>
                <c:pt idx="2">
                  <c:v>DM</c:v>
                </c:pt>
                <c:pt idx="3">
                  <c:v>HTA</c:v>
                </c:pt>
              </c:strCache>
            </c:strRef>
          </c:cat>
          <c:val>
            <c:numRef>
              <c:f>Hoja4!$C$8:$F$8</c:f>
              <c:numCache>
                <c:formatCode>0.0%</c:formatCode>
                <c:ptCount val="4"/>
                <c:pt idx="0">
                  <c:v>0.25142890000000001</c:v>
                </c:pt>
                <c:pt idx="1">
                  <c:v>0.30373549999999999</c:v>
                </c:pt>
                <c:pt idx="2">
                  <c:v>0.2883212</c:v>
                </c:pt>
                <c:pt idx="3">
                  <c:v>0.30605510000000002</c:v>
                </c:pt>
              </c:numCache>
            </c:numRef>
          </c:val>
        </c:ser>
        <c:ser>
          <c:idx val="4"/>
          <c:order val="4"/>
          <c:tx>
            <c:strRef>
              <c:f>Hoja4!$B$9</c:f>
              <c:strCache>
                <c:ptCount val="1"/>
                <c:pt idx="0">
                  <c:v>Quintil 5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Hoja4!$C$4:$F$4</c:f>
              <c:strCache>
                <c:ptCount val="4"/>
                <c:pt idx="0">
                  <c:v>Sobrepeso</c:v>
                </c:pt>
                <c:pt idx="1">
                  <c:v>Colesterol</c:v>
                </c:pt>
                <c:pt idx="2">
                  <c:v>DM</c:v>
                </c:pt>
                <c:pt idx="3">
                  <c:v>HTA</c:v>
                </c:pt>
              </c:strCache>
            </c:strRef>
          </c:cat>
          <c:val>
            <c:numRef>
              <c:f>Hoja4!$C$9:$F$9</c:f>
              <c:numCache>
                <c:formatCode>0.0%</c:formatCode>
                <c:ptCount val="4"/>
                <c:pt idx="0">
                  <c:v>0.26171139999999998</c:v>
                </c:pt>
                <c:pt idx="1">
                  <c:v>0.3650234</c:v>
                </c:pt>
                <c:pt idx="2">
                  <c:v>0.31900509999999999</c:v>
                </c:pt>
                <c:pt idx="3">
                  <c:v>0.34352909999999998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40416"/>
        <c:axId val="97350400"/>
      </c:barChart>
      <c:catAx>
        <c:axId val="97340416"/>
        <c:scaling>
          <c:orientation val="minMax"/>
        </c:scaling>
        <c:delete val="0"/>
        <c:axPos val="b"/>
        <c:majorTickMark val="out"/>
        <c:minorTickMark val="none"/>
        <c:tickLblPos val="nextTo"/>
        <c:crossAx val="97350400"/>
        <c:crosses val="autoZero"/>
        <c:auto val="1"/>
        <c:lblAlgn val="ctr"/>
        <c:lblOffset val="100"/>
        <c:noMultiLvlLbl val="0"/>
      </c:catAx>
      <c:valAx>
        <c:axId val="97350400"/>
        <c:scaling>
          <c:orientation val="minMax"/>
          <c:max val="0.5"/>
          <c:min val="0"/>
        </c:scaling>
        <c:delete val="0"/>
        <c:axPos val="l"/>
        <c:numFmt formatCode="0%" sourceLinked="0"/>
        <c:majorTickMark val="out"/>
        <c:minorTickMark val="none"/>
        <c:tickLblPos val="nextTo"/>
        <c:crossAx val="973404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es-MX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Diferencia 2006</c:v>
          </c:tx>
          <c:spPr>
            <a:ln w="28575">
              <a:noFill/>
            </a:ln>
          </c:spPr>
          <c:marker>
            <c:symbol val="circle"/>
            <c:size val="40"/>
            <c:spPr>
              <a:solidFill>
                <a:schemeClr val="tx2"/>
              </a:solidFill>
              <a:ln>
                <a:solidFill>
                  <a:schemeClr val="accent5"/>
                </a:solidFill>
              </a:ln>
            </c:spPr>
          </c:marker>
          <c:dLbls>
            <c:dLbl>
              <c:idx val="0"/>
              <c:layout>
                <c:manualLayout>
                  <c:x val="-0.14851400695950381"/>
                  <c:y val="0"/>
                </c:manualLayout>
              </c:layout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 sz="1100" b="1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s-MX"/>
                </a:p>
              </c:txPr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2390585417360163"/>
                  <c:y val="0"/>
                </c:manualLayout>
              </c:layout>
              <c:spPr>
                <a:solidFill>
                  <a:schemeClr val="bg1"/>
                </a:solidFill>
              </c:spPr>
              <c:txPr>
                <a:bodyPr/>
                <a:lstStyle/>
                <a:p>
                  <a:pPr>
                    <a:defRPr sz="1100" b="1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es-MX"/>
                </a:p>
              </c:txPr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MX"/>
              </a:p>
            </c:txPr>
            <c:dLblPos val="ctr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xVal>
            <c:numRef>
              <c:f>'Hoja1 (2)'!$C$3:$C$9</c:f>
              <c:numCache>
                <c:formatCode>General</c:formatCode>
                <c:ptCount val="7"/>
                <c:pt idx="0" formatCode="0.00%">
                  <c:v>-0.1665093</c:v>
                </c:pt>
                <c:pt idx="3" formatCode="0.00%">
                  <c:v>-0.1047154</c:v>
                </c:pt>
                <c:pt idx="4" formatCode="0.00%">
                  <c:v>1.5896E-3</c:v>
                </c:pt>
                <c:pt idx="5" formatCode="0.00%">
                  <c:v>-7.8162499999999996E-2</c:v>
                </c:pt>
                <c:pt idx="6" formatCode="0.00%">
                  <c:v>-0.24558920000000001</c:v>
                </c:pt>
              </c:numCache>
            </c:numRef>
          </c:xVal>
          <c:yVal>
            <c:numRef>
              <c:f>'Hoja1 (2)'!$D$3:$D$9</c:f>
              <c:numCache>
                <c:formatCode>General</c:formatCode>
                <c:ptCount val="7"/>
                <c:pt idx="0" formatCode="0.0">
                  <c:v>2</c:v>
                </c:pt>
                <c:pt idx="3" formatCode="0.0">
                  <c:v>3.5</c:v>
                </c:pt>
                <c:pt idx="4" formatCode="0.0">
                  <c:v>4</c:v>
                </c:pt>
                <c:pt idx="5" formatCode="0.0">
                  <c:v>4.5</c:v>
                </c:pt>
                <c:pt idx="6" formatCode="0.0">
                  <c:v>5</c:v>
                </c:pt>
              </c:numCache>
            </c:numRef>
          </c:yVal>
          <c:smooth val="0"/>
        </c:ser>
        <c:ser>
          <c:idx val="1"/>
          <c:order val="1"/>
          <c:tx>
            <c:v>Diferencia 2012</c:v>
          </c:tx>
          <c:spPr>
            <a:ln w="28575">
              <a:noFill/>
            </a:ln>
          </c:spPr>
          <c:marker>
            <c:symbol val="circle"/>
            <c:size val="40"/>
            <c:spPr>
              <a:solidFill>
                <a:schemeClr val="accent2"/>
              </a:solidFill>
              <a:ln>
                <a:solidFill>
                  <a:schemeClr val="accent6"/>
                </a:solidFill>
              </a:ln>
            </c:spPr>
          </c:marker>
          <c:dLbls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s-MX"/>
              </a:p>
            </c:txPr>
            <c:dLblPos val="ctr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xVal>
            <c:numRef>
              <c:f>'Hoja1 (2)'!$E$3:$E$9</c:f>
              <c:numCache>
                <c:formatCode>General</c:formatCode>
                <c:ptCount val="7"/>
                <c:pt idx="0" formatCode="0.00%">
                  <c:v>-0.1753083</c:v>
                </c:pt>
                <c:pt idx="2" formatCode="0.00%">
                  <c:v>-8.1442200000000006E-2</c:v>
                </c:pt>
                <c:pt idx="3" formatCode="0.00%">
                  <c:v>-0.19258529999999999</c:v>
                </c:pt>
                <c:pt idx="4" formatCode="0.00%">
                  <c:v>0.11001610000000001</c:v>
                </c:pt>
                <c:pt idx="5" formatCode="0.00%">
                  <c:v>-7.6102199999999995E-2</c:v>
                </c:pt>
                <c:pt idx="6" formatCode="0.00%">
                  <c:v>-0.19661329999999999</c:v>
                </c:pt>
              </c:numCache>
            </c:numRef>
          </c:xVal>
          <c:yVal>
            <c:numRef>
              <c:f>'Hoja1 (2)'!$F$3:$F$9</c:f>
              <c:numCache>
                <c:formatCode>General</c:formatCode>
                <c:ptCount val="7"/>
                <c:pt idx="0" formatCode="0.0">
                  <c:v>2</c:v>
                </c:pt>
                <c:pt idx="2" formatCode="0.0">
                  <c:v>3</c:v>
                </c:pt>
                <c:pt idx="3" formatCode="0.0">
                  <c:v>3.5</c:v>
                </c:pt>
                <c:pt idx="4" formatCode="0.0">
                  <c:v>4</c:v>
                </c:pt>
                <c:pt idx="5" formatCode="0.0">
                  <c:v>4.5</c:v>
                </c:pt>
                <c:pt idx="6" formatCode="0.0">
                  <c:v>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7385856"/>
        <c:axId val="97399936"/>
      </c:scatterChart>
      <c:valAx>
        <c:axId val="97385856"/>
        <c:scaling>
          <c:orientation val="minMax"/>
        </c:scaling>
        <c:delete val="0"/>
        <c:axPos val="b"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s-MX"/>
          </a:p>
        </c:txPr>
        <c:crossAx val="97399936"/>
        <c:crosses val="autoZero"/>
        <c:crossBetween val="midCat"/>
      </c:valAx>
      <c:valAx>
        <c:axId val="97399936"/>
        <c:scaling>
          <c:orientation val="minMax"/>
          <c:min val="1.5"/>
        </c:scaling>
        <c:delete val="1"/>
        <c:axPos val="l"/>
        <c:majorGridlines/>
        <c:numFmt formatCode="0.0" sourceLinked="1"/>
        <c:majorTickMark val="out"/>
        <c:minorTickMark val="none"/>
        <c:tickLblPos val="nextTo"/>
        <c:crossAx val="97385856"/>
        <c:crosses val="autoZero"/>
        <c:crossBetween val="midCat"/>
        <c:minorUnit val="0.5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Hoja2!$C$4</c:f>
              <c:strCache>
                <c:ptCount val="1"/>
                <c:pt idx="0">
                  <c:v>Pobres multidimensionales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Hoja2!$D$4:$F$4</c:f>
              <c:numCache>
                <c:formatCode>0.0%</c:formatCode>
                <c:ptCount val="3"/>
                <c:pt idx="0">
                  <c:v>0.45701199999999997</c:v>
                </c:pt>
                <c:pt idx="1">
                  <c:v>8.0263500000000002E-2</c:v>
                </c:pt>
                <c:pt idx="2">
                  <c:v>0.1686059</c:v>
                </c:pt>
              </c:numCache>
            </c:numRef>
          </c:val>
        </c:ser>
        <c:ser>
          <c:idx val="1"/>
          <c:order val="1"/>
          <c:tx>
            <c:strRef>
              <c:f>Hoja2!$C$5</c:f>
              <c:strCache>
                <c:ptCount val="1"/>
                <c:pt idx="0">
                  <c:v>Vulnerables por carencias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Hoja2!$D$5:$F$5</c:f>
              <c:numCache>
                <c:formatCode>0.0%</c:formatCode>
                <c:ptCount val="3"/>
                <c:pt idx="0">
                  <c:v>0.46049060000000003</c:v>
                </c:pt>
                <c:pt idx="1">
                  <c:v>7.5889600000000002E-2</c:v>
                </c:pt>
                <c:pt idx="2">
                  <c:v>0.18037420000000001</c:v>
                </c:pt>
              </c:numCache>
            </c:numRef>
          </c:val>
        </c:ser>
        <c:ser>
          <c:idx val="2"/>
          <c:order val="2"/>
          <c:tx>
            <c:strRef>
              <c:f>Hoja2!$C$6</c:f>
              <c:strCache>
                <c:ptCount val="1"/>
                <c:pt idx="0">
                  <c:v>Vulnerables por ingreso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Hoja2!$D$6:$F$6</c:f>
              <c:numCache>
                <c:formatCode>0.0%</c:formatCode>
                <c:ptCount val="3"/>
                <c:pt idx="0">
                  <c:v>0.55756969999999995</c:v>
                </c:pt>
                <c:pt idx="1">
                  <c:v>8.7451500000000001E-2</c:v>
                </c:pt>
                <c:pt idx="2">
                  <c:v>0.30419940000000001</c:v>
                </c:pt>
              </c:numCache>
            </c:numRef>
          </c:val>
        </c:ser>
        <c:ser>
          <c:idx val="3"/>
          <c:order val="3"/>
          <c:tx>
            <c:strRef>
              <c:f>Hoja2!$C$7</c:f>
              <c:strCache>
                <c:ptCount val="1"/>
                <c:pt idx="0">
                  <c:v>No pobres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Hoja2!$D$7:$F$7</c:f>
              <c:numCache>
                <c:formatCode>0.0%</c:formatCode>
                <c:ptCount val="3"/>
                <c:pt idx="0">
                  <c:v>0.56103099999999995</c:v>
                </c:pt>
                <c:pt idx="1">
                  <c:v>0.1059787</c:v>
                </c:pt>
                <c:pt idx="2">
                  <c:v>0.29810059999999999</c:v>
                </c:pt>
              </c:numCache>
            </c:numRef>
          </c:val>
        </c:ser>
        <c:ser>
          <c:idx val="4"/>
          <c:order val="4"/>
          <c:tx>
            <c:strRef>
              <c:f>Hoja2!$C$8</c:f>
              <c:strCache>
                <c:ptCount val="1"/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Hoja2!$D$8:$F$8</c:f>
              <c:numCache>
                <c:formatCode>General</c:formatCode>
                <c:ptCount val="3"/>
              </c:numCache>
            </c:numRef>
          </c:val>
        </c:ser>
        <c:ser>
          <c:idx val="5"/>
          <c:order val="5"/>
          <c:tx>
            <c:strRef>
              <c:f>Hoja2!$C$9</c:f>
              <c:strCache>
                <c:ptCount val="1"/>
                <c:pt idx="0">
                  <c:v>Quintil 1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Hoja2!$D$9:$F$9</c:f>
              <c:numCache>
                <c:formatCode>0.0%</c:formatCode>
                <c:ptCount val="3"/>
                <c:pt idx="0">
                  <c:v>0.46579609999999999</c:v>
                </c:pt>
                <c:pt idx="1">
                  <c:v>6.7881499999999997E-2</c:v>
                </c:pt>
                <c:pt idx="2">
                  <c:v>0.1258309</c:v>
                </c:pt>
              </c:numCache>
            </c:numRef>
          </c:val>
        </c:ser>
        <c:ser>
          <c:idx val="6"/>
          <c:order val="6"/>
          <c:tx>
            <c:strRef>
              <c:f>Hoja2!$C$10</c:f>
              <c:strCache>
                <c:ptCount val="1"/>
                <c:pt idx="0">
                  <c:v>Quintil 2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Hoja2!$D$10:$F$10</c:f>
              <c:numCache>
                <c:formatCode>0.0%</c:formatCode>
                <c:ptCount val="3"/>
                <c:pt idx="0">
                  <c:v>0.46186090000000002</c:v>
                </c:pt>
                <c:pt idx="1">
                  <c:v>7.1733699999999997E-2</c:v>
                </c:pt>
                <c:pt idx="2">
                  <c:v>0.17464730000000001</c:v>
                </c:pt>
              </c:numCache>
            </c:numRef>
          </c:val>
        </c:ser>
        <c:ser>
          <c:idx val="7"/>
          <c:order val="7"/>
          <c:tx>
            <c:strRef>
              <c:f>Hoja2!$C$11</c:f>
              <c:strCache>
                <c:ptCount val="1"/>
                <c:pt idx="0">
                  <c:v>Quintil 3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Hoja2!$D$11:$F$11</c:f>
              <c:numCache>
                <c:formatCode>0.0%</c:formatCode>
                <c:ptCount val="3"/>
                <c:pt idx="0">
                  <c:v>0.47216170000000002</c:v>
                </c:pt>
                <c:pt idx="1">
                  <c:v>7.6967300000000002E-2</c:v>
                </c:pt>
                <c:pt idx="2">
                  <c:v>0.17980299999999999</c:v>
                </c:pt>
              </c:numCache>
            </c:numRef>
          </c:val>
        </c:ser>
        <c:ser>
          <c:idx val="8"/>
          <c:order val="8"/>
          <c:tx>
            <c:strRef>
              <c:f>Hoja2!$C$12</c:f>
              <c:strCache>
                <c:ptCount val="1"/>
                <c:pt idx="0">
                  <c:v>Quintil 4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Hoja2!$D$12:$F$12</c:f>
              <c:numCache>
                <c:formatCode>0.0%</c:formatCode>
                <c:ptCount val="3"/>
                <c:pt idx="0">
                  <c:v>0.48488910000000002</c:v>
                </c:pt>
                <c:pt idx="1">
                  <c:v>8.6516599999999999E-2</c:v>
                </c:pt>
                <c:pt idx="2">
                  <c:v>0.23973949999999999</c:v>
                </c:pt>
              </c:numCache>
            </c:numRef>
          </c:val>
        </c:ser>
        <c:ser>
          <c:idx val="9"/>
          <c:order val="9"/>
          <c:tx>
            <c:strRef>
              <c:f>Hoja2!$C$13</c:f>
              <c:strCache>
                <c:ptCount val="1"/>
                <c:pt idx="0">
                  <c:v>Quintil 5</c:v>
                </c:pt>
              </c:strCache>
            </c:strRef>
          </c:tx>
          <c:invertIfNegative val="0"/>
          <c:cat>
            <c:strRef>
              <c:f>Hoja2!$D$3:$F$3</c:f>
              <c:strCache>
                <c:ptCount val="3"/>
                <c:pt idx="0">
                  <c:v>PAP</c:v>
                </c:pt>
                <c:pt idx="1">
                  <c:v>VPH</c:v>
                </c:pt>
                <c:pt idx="2">
                  <c:v>Mamografia</c:v>
                </c:pt>
              </c:strCache>
            </c:strRef>
          </c:cat>
          <c:val>
            <c:numRef>
              <c:f>Hoja2!$D$13:$F$13</c:f>
              <c:numCache>
                <c:formatCode>0.0%</c:formatCode>
                <c:ptCount val="3"/>
                <c:pt idx="0">
                  <c:v>0.54829879999999998</c:v>
                </c:pt>
                <c:pt idx="1">
                  <c:v>0.1207059</c:v>
                </c:pt>
                <c:pt idx="2">
                  <c:v>0.31935789999999997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698688"/>
        <c:axId val="72869760"/>
      </c:barChart>
      <c:catAx>
        <c:axId val="71698688"/>
        <c:scaling>
          <c:orientation val="minMax"/>
        </c:scaling>
        <c:delete val="0"/>
        <c:axPos val="b"/>
        <c:majorTickMark val="out"/>
        <c:minorTickMark val="none"/>
        <c:tickLblPos val="nextTo"/>
        <c:crossAx val="72869760"/>
        <c:crosses val="autoZero"/>
        <c:auto val="1"/>
        <c:lblAlgn val="ctr"/>
        <c:lblOffset val="100"/>
        <c:noMultiLvlLbl val="0"/>
      </c:catAx>
      <c:valAx>
        <c:axId val="7286976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716986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s-MX"/>
        </a:p>
      </c:txPr>
    </c:legend>
    <c:plotVisOnly val="1"/>
    <c:dispBlanksAs val="gap"/>
    <c:showDLblsOverMax val="0"/>
  </c:chart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s-MX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7ED38F-C212-4524-AD9F-435C114C934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s-MX"/>
        </a:p>
      </dgm:t>
    </dgm:pt>
    <dgm:pt modelId="{2F816528-B9AF-4899-B02B-5D819EFA69A9}">
      <dgm:prSet/>
      <dgm:spPr/>
      <dgm:t>
        <a:bodyPr/>
        <a:lstStyle/>
        <a:p>
          <a:pPr rtl="0"/>
          <a:r>
            <a:rPr lang="es-MX" dirty="0" smtClean="0"/>
            <a:t>Garantizar el ejercicio efectivo de los derechos sociales para toda la población</a:t>
          </a:r>
          <a:endParaRPr lang="es-MX" dirty="0"/>
        </a:p>
      </dgm:t>
    </dgm:pt>
    <dgm:pt modelId="{9E2F61E8-7976-4D8E-9F47-E2B67251DCA3}" type="parTrans" cxnId="{4A9C9EE1-C34A-4EC3-B62F-37BBF90A68D2}">
      <dgm:prSet/>
      <dgm:spPr/>
      <dgm:t>
        <a:bodyPr/>
        <a:lstStyle/>
        <a:p>
          <a:endParaRPr lang="es-MX"/>
        </a:p>
      </dgm:t>
    </dgm:pt>
    <dgm:pt modelId="{2A413113-50A9-48E4-81D5-3584B458ABEA}" type="sibTrans" cxnId="{4A9C9EE1-C34A-4EC3-B62F-37BBF90A68D2}">
      <dgm:prSet/>
      <dgm:spPr/>
      <dgm:t>
        <a:bodyPr/>
        <a:lstStyle/>
        <a:p>
          <a:endParaRPr lang="es-MX"/>
        </a:p>
      </dgm:t>
    </dgm:pt>
    <dgm:pt modelId="{884392F3-244E-4BB6-92CE-72F0021B9C74}">
      <dgm:prSet/>
      <dgm:spPr/>
      <dgm:t>
        <a:bodyPr/>
        <a:lstStyle/>
        <a:p>
          <a:pPr rtl="0"/>
          <a:r>
            <a:rPr lang="es-MX" smtClean="0"/>
            <a:t>Cerrar las brechas en salud entre diferentes grupos de población y regiones del país</a:t>
          </a:r>
          <a:endParaRPr lang="es-MX"/>
        </a:p>
      </dgm:t>
    </dgm:pt>
    <dgm:pt modelId="{5F3E9D2D-E06B-41D0-AE14-CB577303ACA8}" type="parTrans" cxnId="{F458A70E-62B0-4EAB-A800-B48BE7B2CA25}">
      <dgm:prSet/>
      <dgm:spPr/>
      <dgm:t>
        <a:bodyPr/>
        <a:lstStyle/>
        <a:p>
          <a:endParaRPr lang="es-MX"/>
        </a:p>
      </dgm:t>
    </dgm:pt>
    <dgm:pt modelId="{FCC35FEC-76AC-4A18-BE4E-0B0281ED2794}" type="sibTrans" cxnId="{F458A70E-62B0-4EAB-A800-B48BE7B2CA25}">
      <dgm:prSet/>
      <dgm:spPr/>
      <dgm:t>
        <a:bodyPr/>
        <a:lstStyle/>
        <a:p>
          <a:endParaRPr lang="es-MX"/>
        </a:p>
      </dgm:t>
    </dgm:pt>
    <dgm:pt modelId="{40C3A6A7-439E-4FFD-9688-B781BDBB02CD}">
      <dgm:prSet/>
      <dgm:spPr/>
      <dgm:t>
        <a:bodyPr/>
        <a:lstStyle/>
        <a:p>
          <a:pPr rtl="0"/>
          <a:r>
            <a:rPr lang="es-MX" smtClean="0"/>
            <a:t>Asegurar el acceso a los servicios de salud</a:t>
          </a:r>
          <a:endParaRPr lang="es-MX"/>
        </a:p>
      </dgm:t>
    </dgm:pt>
    <dgm:pt modelId="{9A2599DF-54CF-4320-9B1E-73DC140702B6}" type="parTrans" cxnId="{31652C88-5FBD-4F7D-96E9-B48CB9E9CD96}">
      <dgm:prSet/>
      <dgm:spPr/>
      <dgm:t>
        <a:bodyPr/>
        <a:lstStyle/>
        <a:p>
          <a:endParaRPr lang="es-MX"/>
        </a:p>
      </dgm:t>
    </dgm:pt>
    <dgm:pt modelId="{207AD359-E46E-4452-8A8D-8799354AEE33}" type="sibTrans" cxnId="{31652C88-5FBD-4F7D-96E9-B48CB9E9CD96}">
      <dgm:prSet/>
      <dgm:spPr/>
      <dgm:t>
        <a:bodyPr/>
        <a:lstStyle/>
        <a:p>
          <a:endParaRPr lang="es-MX"/>
        </a:p>
      </dgm:t>
    </dgm:pt>
    <dgm:pt modelId="{6C3D486A-8BF1-4F7A-BF53-4FAD88B27959}">
      <dgm:prSet/>
      <dgm:spPr/>
      <dgm:t>
        <a:bodyPr/>
        <a:lstStyle/>
        <a:p>
          <a:pPr rtl="0"/>
          <a:r>
            <a:rPr lang="es-MX" smtClean="0"/>
            <a:t>Acceso efectivo a servicios de salud con calidad</a:t>
          </a:r>
          <a:endParaRPr lang="es-MX"/>
        </a:p>
      </dgm:t>
    </dgm:pt>
    <dgm:pt modelId="{A855DF6A-04E2-4D5D-9BD9-46F90699159A}" type="parTrans" cxnId="{AD44A940-0BEC-47A2-8BC2-5AE37B4C9411}">
      <dgm:prSet/>
      <dgm:spPr/>
      <dgm:t>
        <a:bodyPr/>
        <a:lstStyle/>
        <a:p>
          <a:endParaRPr lang="es-MX"/>
        </a:p>
      </dgm:t>
    </dgm:pt>
    <dgm:pt modelId="{69963D43-5C71-4CC0-AE1D-C72D61FCD7CD}" type="sibTrans" cxnId="{AD44A940-0BEC-47A2-8BC2-5AE37B4C9411}">
      <dgm:prSet/>
      <dgm:spPr/>
      <dgm:t>
        <a:bodyPr/>
        <a:lstStyle/>
        <a:p>
          <a:endParaRPr lang="es-MX"/>
        </a:p>
      </dgm:t>
    </dgm:pt>
    <dgm:pt modelId="{BB403B12-D2AE-4447-BFD2-BED885352A2B}">
      <dgm:prSet/>
      <dgm:spPr/>
      <dgm:t>
        <a:bodyPr/>
        <a:lstStyle/>
        <a:p>
          <a:pPr rtl="0"/>
          <a:r>
            <a:rPr lang="es-MX" smtClean="0"/>
            <a:t>Mejorar la atención a la salud a la población en condiciones de vulnerabilidad</a:t>
          </a:r>
          <a:endParaRPr lang="es-MX"/>
        </a:p>
      </dgm:t>
    </dgm:pt>
    <dgm:pt modelId="{44F2FD29-BD30-49EA-B4A7-4F8A1A6F7DD1}" type="parTrans" cxnId="{52D258EA-6549-4DF2-AD03-EDF25828EA30}">
      <dgm:prSet/>
      <dgm:spPr/>
      <dgm:t>
        <a:bodyPr/>
        <a:lstStyle/>
        <a:p>
          <a:endParaRPr lang="es-MX"/>
        </a:p>
      </dgm:t>
    </dgm:pt>
    <dgm:pt modelId="{C6BA2555-E07C-48B4-9AB0-4290855ADF11}" type="sibTrans" cxnId="{52D258EA-6549-4DF2-AD03-EDF25828EA30}">
      <dgm:prSet/>
      <dgm:spPr/>
      <dgm:t>
        <a:bodyPr/>
        <a:lstStyle/>
        <a:p>
          <a:endParaRPr lang="es-MX"/>
        </a:p>
      </dgm:t>
    </dgm:pt>
    <dgm:pt modelId="{C3E46205-F9C6-4E3C-BF69-ECE774350E60}" type="pres">
      <dgm:prSet presAssocID="{817ED38F-C212-4524-AD9F-435C114C93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2FFEAEE-6FD1-48AC-8ECE-5F19D2BA7248}" type="pres">
      <dgm:prSet presAssocID="{2F816528-B9AF-4899-B02B-5D819EFA69A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84EA609-CAE8-402B-BBD5-99368D50DD07}" type="pres">
      <dgm:prSet presAssocID="{2F816528-B9AF-4899-B02B-5D819EFA69A9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D6AEF5C-8601-4518-A339-7D3194B3EB30}" type="pres">
      <dgm:prSet presAssocID="{40C3A6A7-439E-4FFD-9688-B781BDBB02C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32CD5CB-8A12-40A1-8E4C-CE095C2A61FB}" type="pres">
      <dgm:prSet presAssocID="{40C3A6A7-439E-4FFD-9688-B781BDBB02C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D44A940-0BEC-47A2-8BC2-5AE37B4C9411}" srcId="{40C3A6A7-439E-4FFD-9688-B781BDBB02CD}" destId="{6C3D486A-8BF1-4F7A-BF53-4FAD88B27959}" srcOrd="0" destOrd="0" parTransId="{A855DF6A-04E2-4D5D-9BD9-46F90699159A}" sibTransId="{69963D43-5C71-4CC0-AE1D-C72D61FCD7CD}"/>
    <dgm:cxn modelId="{D59DE8E2-969D-4F65-914F-4BFFE7433F39}" type="presOf" srcId="{40C3A6A7-439E-4FFD-9688-B781BDBB02CD}" destId="{6D6AEF5C-8601-4518-A339-7D3194B3EB30}" srcOrd="0" destOrd="0" presId="urn:microsoft.com/office/officeart/2005/8/layout/vList2"/>
    <dgm:cxn modelId="{4A9C9EE1-C34A-4EC3-B62F-37BBF90A68D2}" srcId="{817ED38F-C212-4524-AD9F-435C114C9349}" destId="{2F816528-B9AF-4899-B02B-5D819EFA69A9}" srcOrd="0" destOrd="0" parTransId="{9E2F61E8-7976-4D8E-9F47-E2B67251DCA3}" sibTransId="{2A413113-50A9-48E4-81D5-3584B458ABEA}"/>
    <dgm:cxn modelId="{C1CAC969-FA72-4F06-B209-9C43515DED96}" type="presOf" srcId="{884392F3-244E-4BB6-92CE-72F0021B9C74}" destId="{884EA609-CAE8-402B-BBD5-99368D50DD07}" srcOrd="0" destOrd="0" presId="urn:microsoft.com/office/officeart/2005/8/layout/vList2"/>
    <dgm:cxn modelId="{FF1237A1-771F-494F-A42C-5054739EE330}" type="presOf" srcId="{BB403B12-D2AE-4447-BFD2-BED885352A2B}" destId="{532CD5CB-8A12-40A1-8E4C-CE095C2A61FB}" srcOrd="0" destOrd="1" presId="urn:microsoft.com/office/officeart/2005/8/layout/vList2"/>
    <dgm:cxn modelId="{52D258EA-6549-4DF2-AD03-EDF25828EA30}" srcId="{40C3A6A7-439E-4FFD-9688-B781BDBB02CD}" destId="{BB403B12-D2AE-4447-BFD2-BED885352A2B}" srcOrd="1" destOrd="0" parTransId="{44F2FD29-BD30-49EA-B4A7-4F8A1A6F7DD1}" sibTransId="{C6BA2555-E07C-48B4-9AB0-4290855ADF11}"/>
    <dgm:cxn modelId="{3332A962-E56A-4470-A812-BBD0ED3AD9B5}" type="presOf" srcId="{817ED38F-C212-4524-AD9F-435C114C9349}" destId="{C3E46205-F9C6-4E3C-BF69-ECE774350E60}" srcOrd="0" destOrd="0" presId="urn:microsoft.com/office/officeart/2005/8/layout/vList2"/>
    <dgm:cxn modelId="{0F149156-8B47-40D5-8239-19F9DA759D98}" type="presOf" srcId="{2F816528-B9AF-4899-B02B-5D819EFA69A9}" destId="{12FFEAEE-6FD1-48AC-8ECE-5F19D2BA7248}" srcOrd="0" destOrd="0" presId="urn:microsoft.com/office/officeart/2005/8/layout/vList2"/>
    <dgm:cxn modelId="{1963585E-0F4B-4070-8917-482552AADD53}" type="presOf" srcId="{6C3D486A-8BF1-4F7A-BF53-4FAD88B27959}" destId="{532CD5CB-8A12-40A1-8E4C-CE095C2A61FB}" srcOrd="0" destOrd="0" presId="urn:microsoft.com/office/officeart/2005/8/layout/vList2"/>
    <dgm:cxn modelId="{F458A70E-62B0-4EAB-A800-B48BE7B2CA25}" srcId="{2F816528-B9AF-4899-B02B-5D819EFA69A9}" destId="{884392F3-244E-4BB6-92CE-72F0021B9C74}" srcOrd="0" destOrd="0" parTransId="{5F3E9D2D-E06B-41D0-AE14-CB577303ACA8}" sibTransId="{FCC35FEC-76AC-4A18-BE4E-0B0281ED2794}"/>
    <dgm:cxn modelId="{31652C88-5FBD-4F7D-96E9-B48CB9E9CD96}" srcId="{817ED38F-C212-4524-AD9F-435C114C9349}" destId="{40C3A6A7-439E-4FFD-9688-B781BDBB02CD}" srcOrd="1" destOrd="0" parTransId="{9A2599DF-54CF-4320-9B1E-73DC140702B6}" sibTransId="{207AD359-E46E-4452-8A8D-8799354AEE33}"/>
    <dgm:cxn modelId="{1EA80FD7-E92F-4831-8927-7C094F7E5859}" type="presParOf" srcId="{C3E46205-F9C6-4E3C-BF69-ECE774350E60}" destId="{12FFEAEE-6FD1-48AC-8ECE-5F19D2BA7248}" srcOrd="0" destOrd="0" presId="urn:microsoft.com/office/officeart/2005/8/layout/vList2"/>
    <dgm:cxn modelId="{95D4FBEE-C5DB-461C-8B28-FAFE0E6A4D4E}" type="presParOf" srcId="{C3E46205-F9C6-4E3C-BF69-ECE774350E60}" destId="{884EA609-CAE8-402B-BBD5-99368D50DD07}" srcOrd="1" destOrd="0" presId="urn:microsoft.com/office/officeart/2005/8/layout/vList2"/>
    <dgm:cxn modelId="{C4EDB974-D80E-4160-A43F-9D6D51538963}" type="presParOf" srcId="{C3E46205-F9C6-4E3C-BF69-ECE774350E60}" destId="{6D6AEF5C-8601-4518-A339-7D3194B3EB30}" srcOrd="2" destOrd="0" presId="urn:microsoft.com/office/officeart/2005/8/layout/vList2"/>
    <dgm:cxn modelId="{B2734B8F-9292-472D-ADF6-E44ABCCF065D}" type="presParOf" srcId="{C3E46205-F9C6-4E3C-BF69-ECE774350E60}" destId="{532CD5CB-8A12-40A1-8E4C-CE095C2A61F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AE0F758-19B8-41CC-BE37-BF27E95BFC8B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s-MX"/>
        </a:p>
      </dgm:t>
    </dgm:pt>
    <dgm:pt modelId="{162299E8-8237-4C08-A0FF-A1B1B55E5EDF}">
      <dgm:prSet/>
      <dgm:spPr/>
      <dgm:t>
        <a:bodyPr/>
        <a:lstStyle/>
        <a:p>
          <a:pPr rtl="0"/>
          <a:r>
            <a:rPr lang="es-MX" smtClean="0"/>
            <a:t>Información disponible para mortalidad sobre escolaridad y ocupación, además de lugar de residencia</a:t>
          </a:r>
          <a:endParaRPr lang="es-MX"/>
        </a:p>
      </dgm:t>
    </dgm:pt>
    <dgm:pt modelId="{A48DD266-6A31-4CA5-85EF-D3D85045C199}" type="parTrans" cxnId="{3249EEAF-D913-4A09-9A7E-05955EE5F7B3}">
      <dgm:prSet/>
      <dgm:spPr/>
      <dgm:t>
        <a:bodyPr/>
        <a:lstStyle/>
        <a:p>
          <a:endParaRPr lang="es-MX"/>
        </a:p>
      </dgm:t>
    </dgm:pt>
    <dgm:pt modelId="{7E4E9993-E082-4679-A415-335A1032FCCB}" type="sibTrans" cxnId="{3249EEAF-D913-4A09-9A7E-05955EE5F7B3}">
      <dgm:prSet/>
      <dgm:spPr/>
      <dgm:t>
        <a:bodyPr/>
        <a:lstStyle/>
        <a:p>
          <a:endParaRPr lang="es-MX"/>
        </a:p>
      </dgm:t>
    </dgm:pt>
    <dgm:pt modelId="{A4EE96FD-C466-4F90-9EA8-D55D68C591F3}">
      <dgm:prSet/>
      <dgm:spPr/>
      <dgm:t>
        <a:bodyPr/>
        <a:lstStyle/>
        <a:p>
          <a:pPr rtl="0"/>
          <a:r>
            <a:rPr lang="es-MX" smtClean="0"/>
            <a:t>No útil para población en proceso de acumular capital humano</a:t>
          </a:r>
          <a:endParaRPr lang="es-MX"/>
        </a:p>
      </dgm:t>
    </dgm:pt>
    <dgm:pt modelId="{5CFB752F-4704-43DE-8B75-4283CF7EA0DC}" type="parTrans" cxnId="{111D0D45-4019-440F-A5BE-2BB870138EC0}">
      <dgm:prSet/>
      <dgm:spPr/>
      <dgm:t>
        <a:bodyPr/>
        <a:lstStyle/>
        <a:p>
          <a:endParaRPr lang="es-MX"/>
        </a:p>
      </dgm:t>
    </dgm:pt>
    <dgm:pt modelId="{79B0B711-5ADF-46AC-9B90-6DA0463803F5}" type="sibTrans" cxnId="{111D0D45-4019-440F-A5BE-2BB870138EC0}">
      <dgm:prSet/>
      <dgm:spPr/>
      <dgm:t>
        <a:bodyPr/>
        <a:lstStyle/>
        <a:p>
          <a:endParaRPr lang="es-MX"/>
        </a:p>
      </dgm:t>
    </dgm:pt>
    <dgm:pt modelId="{450349B6-196B-42F2-850F-F6FB23A2E268}">
      <dgm:prSet/>
      <dgm:spPr/>
      <dgm:t>
        <a:bodyPr/>
        <a:lstStyle/>
        <a:p>
          <a:pPr rtl="0"/>
          <a:r>
            <a:rPr lang="es-MX" smtClean="0"/>
            <a:t>Análisis mostrados usando algunas de las fuentes disponibles</a:t>
          </a:r>
          <a:endParaRPr lang="es-MX"/>
        </a:p>
      </dgm:t>
    </dgm:pt>
    <dgm:pt modelId="{D5E656A4-3893-4025-B98D-6DADA3449B11}" type="parTrans" cxnId="{0B91BCCC-D47A-4F4F-B0B2-7E1C9BB4FBDF}">
      <dgm:prSet/>
      <dgm:spPr/>
      <dgm:t>
        <a:bodyPr/>
        <a:lstStyle/>
        <a:p>
          <a:endParaRPr lang="es-MX"/>
        </a:p>
      </dgm:t>
    </dgm:pt>
    <dgm:pt modelId="{816FDA2C-0545-4C71-BF02-8A3AB58CE619}" type="sibTrans" cxnId="{0B91BCCC-D47A-4F4F-B0B2-7E1C9BB4FBDF}">
      <dgm:prSet/>
      <dgm:spPr/>
      <dgm:t>
        <a:bodyPr/>
        <a:lstStyle/>
        <a:p>
          <a:endParaRPr lang="es-MX"/>
        </a:p>
      </dgm:t>
    </dgm:pt>
    <dgm:pt modelId="{A8E8064C-0AFB-4914-9B4C-0BA23D994566}">
      <dgm:prSet/>
      <dgm:spPr/>
      <dgm:t>
        <a:bodyPr/>
        <a:lstStyle/>
        <a:p>
          <a:pPr rtl="0"/>
          <a:r>
            <a:rPr lang="es-MX" smtClean="0"/>
            <a:t>Retos por la segmentación del sistema de salud</a:t>
          </a:r>
          <a:endParaRPr lang="es-MX"/>
        </a:p>
      </dgm:t>
    </dgm:pt>
    <dgm:pt modelId="{91A1D0B1-F5A0-4785-83B7-06E72B3690D9}" type="parTrans" cxnId="{FBB0F709-4874-41B5-ACF7-2E7A4C6D35F6}">
      <dgm:prSet/>
      <dgm:spPr/>
      <dgm:t>
        <a:bodyPr/>
        <a:lstStyle/>
        <a:p>
          <a:endParaRPr lang="es-MX"/>
        </a:p>
      </dgm:t>
    </dgm:pt>
    <dgm:pt modelId="{7687CB5D-4466-4DCA-B039-AC549C3233DD}" type="sibTrans" cxnId="{FBB0F709-4874-41B5-ACF7-2E7A4C6D35F6}">
      <dgm:prSet/>
      <dgm:spPr/>
      <dgm:t>
        <a:bodyPr/>
        <a:lstStyle/>
        <a:p>
          <a:endParaRPr lang="es-MX"/>
        </a:p>
      </dgm:t>
    </dgm:pt>
    <dgm:pt modelId="{B6B5068B-72CC-4566-B652-73030CAF1E61}" type="pres">
      <dgm:prSet presAssocID="{BAE0F758-19B8-41CC-BE37-BF27E95BFC8B}" presName="linear" presStyleCnt="0">
        <dgm:presLayoutVars>
          <dgm:animLvl val="lvl"/>
          <dgm:resizeHandles val="exact"/>
        </dgm:presLayoutVars>
      </dgm:prSet>
      <dgm:spPr/>
    </dgm:pt>
    <dgm:pt modelId="{1C3C0CE0-5681-41E9-AA70-D224AA0B2CBD}" type="pres">
      <dgm:prSet presAssocID="{162299E8-8237-4C08-A0FF-A1B1B55E5ED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9094723-EC36-4DE4-8662-3A152EC6EDB6}" type="pres">
      <dgm:prSet presAssocID="{162299E8-8237-4C08-A0FF-A1B1B55E5EDF}" presName="childText" presStyleLbl="revTx" presStyleIdx="0" presStyleCnt="1">
        <dgm:presLayoutVars>
          <dgm:bulletEnabled val="1"/>
        </dgm:presLayoutVars>
      </dgm:prSet>
      <dgm:spPr/>
    </dgm:pt>
    <dgm:pt modelId="{91DBB15A-B12E-4DBF-8BC7-FEBB5A36FB83}" type="pres">
      <dgm:prSet presAssocID="{450349B6-196B-42F2-850F-F6FB23A2E26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813E3B7-0522-45DA-825E-D91C09F6E55A}" type="pres">
      <dgm:prSet presAssocID="{816FDA2C-0545-4C71-BF02-8A3AB58CE619}" presName="spacer" presStyleCnt="0"/>
      <dgm:spPr/>
    </dgm:pt>
    <dgm:pt modelId="{875CB530-C196-4DB1-B849-E969E22AC40C}" type="pres">
      <dgm:prSet presAssocID="{A8E8064C-0AFB-4914-9B4C-0BA23D99456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D39FC01-3C42-44D0-BFB0-31084659B12B}" type="presOf" srcId="{A4EE96FD-C466-4F90-9EA8-D55D68C591F3}" destId="{59094723-EC36-4DE4-8662-3A152EC6EDB6}" srcOrd="0" destOrd="0" presId="urn:microsoft.com/office/officeart/2005/8/layout/vList2"/>
    <dgm:cxn modelId="{0B91BCCC-D47A-4F4F-B0B2-7E1C9BB4FBDF}" srcId="{BAE0F758-19B8-41CC-BE37-BF27E95BFC8B}" destId="{450349B6-196B-42F2-850F-F6FB23A2E268}" srcOrd="1" destOrd="0" parTransId="{D5E656A4-3893-4025-B98D-6DADA3449B11}" sibTransId="{816FDA2C-0545-4C71-BF02-8A3AB58CE619}"/>
    <dgm:cxn modelId="{E650B19A-C5E0-4FF9-AB87-9D06ABD4110C}" type="presOf" srcId="{162299E8-8237-4C08-A0FF-A1B1B55E5EDF}" destId="{1C3C0CE0-5681-41E9-AA70-D224AA0B2CBD}" srcOrd="0" destOrd="0" presId="urn:microsoft.com/office/officeart/2005/8/layout/vList2"/>
    <dgm:cxn modelId="{3249EEAF-D913-4A09-9A7E-05955EE5F7B3}" srcId="{BAE0F758-19B8-41CC-BE37-BF27E95BFC8B}" destId="{162299E8-8237-4C08-A0FF-A1B1B55E5EDF}" srcOrd="0" destOrd="0" parTransId="{A48DD266-6A31-4CA5-85EF-D3D85045C199}" sibTransId="{7E4E9993-E082-4679-A415-335A1032FCCB}"/>
    <dgm:cxn modelId="{FBB0F709-4874-41B5-ACF7-2E7A4C6D35F6}" srcId="{BAE0F758-19B8-41CC-BE37-BF27E95BFC8B}" destId="{A8E8064C-0AFB-4914-9B4C-0BA23D994566}" srcOrd="2" destOrd="0" parTransId="{91A1D0B1-F5A0-4785-83B7-06E72B3690D9}" sibTransId="{7687CB5D-4466-4DCA-B039-AC549C3233DD}"/>
    <dgm:cxn modelId="{2DB84796-E5F3-46A3-A16C-E58641AF298D}" type="presOf" srcId="{450349B6-196B-42F2-850F-F6FB23A2E268}" destId="{91DBB15A-B12E-4DBF-8BC7-FEBB5A36FB83}" srcOrd="0" destOrd="0" presId="urn:microsoft.com/office/officeart/2005/8/layout/vList2"/>
    <dgm:cxn modelId="{2B0C6B79-A7A3-439C-9330-6EC54D28D81F}" type="presOf" srcId="{A8E8064C-0AFB-4914-9B4C-0BA23D994566}" destId="{875CB530-C196-4DB1-B849-E969E22AC40C}" srcOrd="0" destOrd="0" presId="urn:microsoft.com/office/officeart/2005/8/layout/vList2"/>
    <dgm:cxn modelId="{87DDCEA5-0A8E-4FD4-B9B4-6C39A5AEB61F}" type="presOf" srcId="{BAE0F758-19B8-41CC-BE37-BF27E95BFC8B}" destId="{B6B5068B-72CC-4566-B652-73030CAF1E61}" srcOrd="0" destOrd="0" presId="urn:microsoft.com/office/officeart/2005/8/layout/vList2"/>
    <dgm:cxn modelId="{111D0D45-4019-440F-A5BE-2BB870138EC0}" srcId="{162299E8-8237-4C08-A0FF-A1B1B55E5EDF}" destId="{A4EE96FD-C466-4F90-9EA8-D55D68C591F3}" srcOrd="0" destOrd="0" parTransId="{5CFB752F-4704-43DE-8B75-4283CF7EA0DC}" sibTransId="{79B0B711-5ADF-46AC-9B90-6DA0463803F5}"/>
    <dgm:cxn modelId="{47884EA5-2890-4901-AC6E-78E9C3C06F20}" type="presParOf" srcId="{B6B5068B-72CC-4566-B652-73030CAF1E61}" destId="{1C3C0CE0-5681-41E9-AA70-D224AA0B2CBD}" srcOrd="0" destOrd="0" presId="urn:microsoft.com/office/officeart/2005/8/layout/vList2"/>
    <dgm:cxn modelId="{5B0CD646-23E2-471C-A5A7-552CB547D8F4}" type="presParOf" srcId="{B6B5068B-72CC-4566-B652-73030CAF1E61}" destId="{59094723-EC36-4DE4-8662-3A152EC6EDB6}" srcOrd="1" destOrd="0" presId="urn:microsoft.com/office/officeart/2005/8/layout/vList2"/>
    <dgm:cxn modelId="{5B7FFC80-4D6E-4E43-B7DC-CB5D71FD6A7B}" type="presParOf" srcId="{B6B5068B-72CC-4566-B652-73030CAF1E61}" destId="{91DBB15A-B12E-4DBF-8BC7-FEBB5A36FB83}" srcOrd="2" destOrd="0" presId="urn:microsoft.com/office/officeart/2005/8/layout/vList2"/>
    <dgm:cxn modelId="{86B93EF9-3646-4280-BC2F-1549E109F20D}" type="presParOf" srcId="{B6B5068B-72CC-4566-B652-73030CAF1E61}" destId="{9813E3B7-0522-45DA-825E-D91C09F6E55A}" srcOrd="3" destOrd="0" presId="urn:microsoft.com/office/officeart/2005/8/layout/vList2"/>
    <dgm:cxn modelId="{E5C4472E-B442-4BE2-BC20-378DCC9338B0}" type="presParOf" srcId="{B6B5068B-72CC-4566-B652-73030CAF1E61}" destId="{875CB530-C196-4DB1-B849-E969E22AC40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D086A8-19D1-4631-8ABE-03CC4D5B7F6E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038B0604-5CC5-476D-92B5-CA8A137520F7}">
      <dgm:prSet custT="1"/>
      <dgm:spPr/>
      <dgm:t>
        <a:bodyPr/>
        <a:lstStyle/>
        <a:p>
          <a:pPr rtl="0"/>
          <a:r>
            <a:rPr lang="es-MX" sz="1800" dirty="0" smtClean="0">
              <a:latin typeface="Arial" panose="020B0604020202020204" pitchFamily="34" charset="0"/>
              <a:cs typeface="Arial" panose="020B0604020202020204" pitchFamily="34" charset="0"/>
            </a:rPr>
            <a:t>1. Consolidar las acciones de protección, promoción de la salud y prevención de enfermedades</a:t>
          </a:r>
          <a:endParaRPr lang="es-MX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7FDB56-7D17-4B8D-A02F-DB17B4D02970}" type="parTrans" cxnId="{2B578E67-608F-4A38-A4FC-1799D335AD2C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6F8CF5-0775-4F4D-BF3F-7817D07BA031}" type="sibTrans" cxnId="{2B578E67-608F-4A38-A4FC-1799D335AD2C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12CAAC-47EF-466A-A75D-A7D89D9B4158}">
      <dgm:prSet custT="1"/>
      <dgm:spPr/>
      <dgm:t>
        <a:bodyPr/>
        <a:lstStyle/>
        <a:p>
          <a:pPr rtl="0"/>
          <a:r>
            <a:rPr lang="es-MX" sz="1800" dirty="0" smtClean="0">
              <a:latin typeface="Arial" panose="020B0604020202020204" pitchFamily="34" charset="0"/>
              <a:cs typeface="Arial" panose="020B0604020202020204" pitchFamily="34" charset="0"/>
            </a:rPr>
            <a:t>2. Asegurar el acceso efectivo a servicios de salud con calidad</a:t>
          </a:r>
          <a:endParaRPr lang="es-MX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C81BC9-0ADA-4397-A76A-90BCD139A548}" type="parTrans" cxnId="{DC82AE25-444A-4167-B099-532BE45D455E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A7DC46-8D2D-424F-A214-7279DF62A93D}" type="sibTrans" cxnId="{DC82AE25-444A-4167-B099-532BE45D455E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ED00A6-B750-4388-9236-3DA4FEEEDB97}">
      <dgm:prSet custT="1"/>
      <dgm:spPr/>
      <dgm:t>
        <a:bodyPr/>
        <a:lstStyle/>
        <a:p>
          <a:pPr rtl="0"/>
          <a:r>
            <a:rPr lang="es-MX" sz="1800" dirty="0" smtClean="0">
              <a:latin typeface="Arial" panose="020B0604020202020204" pitchFamily="34" charset="0"/>
              <a:cs typeface="Arial" panose="020B0604020202020204" pitchFamily="34" charset="0"/>
            </a:rPr>
            <a:t>3. Reducir los riesgos que afectan la salud de la población en cualquier actividad de su vida</a:t>
          </a:r>
          <a:endParaRPr lang="es-MX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B32648-8784-4AC1-A1B2-B1242F8A7DD2}" type="parTrans" cxnId="{66B5E3A4-4431-4074-983C-23BC0C7D3F4B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FB15AC-1CCD-48A3-A432-E9C477332CE4}" type="sibTrans" cxnId="{66B5E3A4-4431-4074-983C-23BC0C7D3F4B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F3BD45-BDDB-43E9-9507-27D331ABBBCD}">
      <dgm:prSet custT="1"/>
      <dgm:spPr/>
      <dgm:t>
        <a:bodyPr/>
        <a:lstStyle/>
        <a:p>
          <a:pPr rtl="0"/>
          <a:r>
            <a:rPr lang="es-MX" sz="1800" b="1" dirty="0" smtClean="0">
              <a:latin typeface="Arial" panose="020B0604020202020204" pitchFamily="34" charset="0"/>
              <a:cs typeface="Arial" panose="020B0604020202020204" pitchFamily="34" charset="0"/>
            </a:rPr>
            <a:t>4. Cerrar las brechas existentes en salud entre diferentes grupos sociales y regiones del país</a:t>
          </a:r>
          <a:endParaRPr lang="es-MX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EC53BD-1A25-4FA6-8829-C3326A01210F}" type="parTrans" cxnId="{E9121030-1093-4491-A790-136406F06A99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D89B11-9587-4D6D-B893-173A3FF2A6C1}" type="sibTrans" cxnId="{E9121030-1093-4491-A790-136406F06A99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D751A3-10D6-437E-9E60-4366766E979F}">
      <dgm:prSet custT="1"/>
      <dgm:spPr/>
      <dgm:t>
        <a:bodyPr/>
        <a:lstStyle/>
        <a:p>
          <a:pPr rtl="0"/>
          <a:r>
            <a:rPr lang="es-MX" sz="1800" smtClean="0">
              <a:latin typeface="Arial" panose="020B0604020202020204" pitchFamily="34" charset="0"/>
              <a:cs typeface="Arial" panose="020B0604020202020204" pitchFamily="34" charset="0"/>
            </a:rPr>
            <a:t>5. Asegurar la generación y el uso efectivo de los recursos en salud</a:t>
          </a:r>
          <a:endParaRPr lang="es-MX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85B13-FB73-4D93-AD4D-0D57D0D2AFE9}" type="parTrans" cxnId="{3E7BBC35-FBF5-4A76-BBB5-0B3EDC0111FD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31CDF4-CFD3-49BF-9479-0AADCB198016}" type="sibTrans" cxnId="{3E7BBC35-FBF5-4A76-BBB5-0B3EDC0111FD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DCFCE3-21C0-48A1-B9E1-5ED8C2FD5460}">
      <dgm:prSet custT="1"/>
      <dgm:spPr/>
      <dgm:t>
        <a:bodyPr/>
        <a:lstStyle/>
        <a:p>
          <a:pPr rtl="0"/>
          <a:r>
            <a:rPr lang="es-MX" sz="1800" dirty="0" smtClean="0">
              <a:latin typeface="Arial" panose="020B0604020202020204" pitchFamily="34" charset="0"/>
              <a:cs typeface="Arial" panose="020B0604020202020204" pitchFamily="34" charset="0"/>
            </a:rPr>
            <a:t>6. Avanzar en la construcción de un Sistema Nacional de Salud Universal bajo la rectoría de la Secretaría de Salud</a:t>
          </a:r>
          <a:endParaRPr lang="es-MX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BB998B-E0AB-4524-A2BE-F763DBA0CA0D}" type="parTrans" cxnId="{816B2B89-9C43-48E6-99CE-25127508E381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2004A4-8605-420B-A077-8CCEEC3B9CC9}" type="sibTrans" cxnId="{816B2B89-9C43-48E6-99CE-25127508E381}">
      <dgm:prSet/>
      <dgm:spPr/>
      <dgm:t>
        <a:bodyPr/>
        <a:lstStyle/>
        <a:p>
          <a:endParaRPr lang="es-MX" sz="18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923E60-8147-41D6-9451-2D5D4B68BC14}" type="pres">
      <dgm:prSet presAssocID="{F9D086A8-19D1-4631-8ABE-03CC4D5B7F6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5AE6859-4719-41A1-8DDD-1B85FC65FCF6}" type="pres">
      <dgm:prSet presAssocID="{038B0604-5CC5-476D-92B5-CA8A137520F7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1CCCDF-3ECC-44A4-813E-97C079472B0F}" type="pres">
      <dgm:prSet presAssocID="{956F8CF5-0775-4F4D-BF3F-7817D07BA031}" presName="spacer" presStyleCnt="0"/>
      <dgm:spPr/>
      <dgm:t>
        <a:bodyPr/>
        <a:lstStyle/>
        <a:p>
          <a:endParaRPr lang="es-MX"/>
        </a:p>
      </dgm:t>
    </dgm:pt>
    <dgm:pt modelId="{B2534292-27B9-40DD-9C4F-EF83500715BF}" type="pres">
      <dgm:prSet presAssocID="{1C12CAAC-47EF-466A-A75D-A7D89D9B4158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7AB0BB6-FA57-46FE-9586-847D9C166E5A}" type="pres">
      <dgm:prSet presAssocID="{00A7DC46-8D2D-424F-A214-7279DF62A93D}" presName="spacer" presStyleCnt="0"/>
      <dgm:spPr/>
      <dgm:t>
        <a:bodyPr/>
        <a:lstStyle/>
        <a:p>
          <a:endParaRPr lang="es-MX"/>
        </a:p>
      </dgm:t>
    </dgm:pt>
    <dgm:pt modelId="{A9CE98A5-98B6-43B0-8DA8-DFDAFFE183F0}" type="pres">
      <dgm:prSet presAssocID="{F7ED00A6-B750-4388-9236-3DA4FEEEDB97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B5A6A61-0A77-4683-95F9-E2B403004C45}" type="pres">
      <dgm:prSet presAssocID="{44FB15AC-1CCD-48A3-A432-E9C477332CE4}" presName="spacer" presStyleCnt="0"/>
      <dgm:spPr/>
      <dgm:t>
        <a:bodyPr/>
        <a:lstStyle/>
        <a:p>
          <a:endParaRPr lang="es-MX"/>
        </a:p>
      </dgm:t>
    </dgm:pt>
    <dgm:pt modelId="{345D6075-E24F-46D9-AEF3-E8DB4170020E}" type="pres">
      <dgm:prSet presAssocID="{92F3BD45-BDDB-43E9-9507-27D331ABBBC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C5DB74-076E-4FA7-A0B5-838779A62CC7}" type="pres">
      <dgm:prSet presAssocID="{7AD89B11-9587-4D6D-B893-173A3FF2A6C1}" presName="spacer" presStyleCnt="0"/>
      <dgm:spPr/>
      <dgm:t>
        <a:bodyPr/>
        <a:lstStyle/>
        <a:p>
          <a:endParaRPr lang="es-MX"/>
        </a:p>
      </dgm:t>
    </dgm:pt>
    <dgm:pt modelId="{2D419E1A-95DE-41CF-A3DB-5B3B6D46F8E6}" type="pres">
      <dgm:prSet presAssocID="{64D751A3-10D6-437E-9E60-4366766E979F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1CBA10-58F7-446F-9238-D7E13EBB4F9F}" type="pres">
      <dgm:prSet presAssocID="{9231CDF4-CFD3-49BF-9479-0AADCB198016}" presName="spacer" presStyleCnt="0"/>
      <dgm:spPr/>
      <dgm:t>
        <a:bodyPr/>
        <a:lstStyle/>
        <a:p>
          <a:endParaRPr lang="es-MX"/>
        </a:p>
      </dgm:t>
    </dgm:pt>
    <dgm:pt modelId="{0C1CA69C-3E8B-4442-AA56-FC8C929C901A}" type="pres">
      <dgm:prSet presAssocID="{4BDCFCE3-21C0-48A1-B9E1-5ED8C2FD546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6B5E3A4-4431-4074-983C-23BC0C7D3F4B}" srcId="{F9D086A8-19D1-4631-8ABE-03CC4D5B7F6E}" destId="{F7ED00A6-B750-4388-9236-3DA4FEEEDB97}" srcOrd="2" destOrd="0" parTransId="{D0B32648-8784-4AC1-A1B2-B1242F8A7DD2}" sibTransId="{44FB15AC-1CCD-48A3-A432-E9C477332CE4}"/>
    <dgm:cxn modelId="{816B2B89-9C43-48E6-99CE-25127508E381}" srcId="{F9D086A8-19D1-4631-8ABE-03CC4D5B7F6E}" destId="{4BDCFCE3-21C0-48A1-B9E1-5ED8C2FD5460}" srcOrd="5" destOrd="0" parTransId="{C8BB998B-E0AB-4524-A2BE-F763DBA0CA0D}" sibTransId="{452004A4-8605-420B-A077-8CCEEC3B9CC9}"/>
    <dgm:cxn modelId="{B621284F-5E70-455E-8EF8-39EE53AD524F}" type="presOf" srcId="{F9D086A8-19D1-4631-8ABE-03CC4D5B7F6E}" destId="{63923E60-8147-41D6-9451-2D5D4B68BC14}" srcOrd="0" destOrd="0" presId="urn:microsoft.com/office/officeart/2005/8/layout/vList2"/>
    <dgm:cxn modelId="{E8F1356C-FEF2-4E50-A7E5-EDC6623A6FE6}" type="presOf" srcId="{F7ED00A6-B750-4388-9236-3DA4FEEEDB97}" destId="{A9CE98A5-98B6-43B0-8DA8-DFDAFFE183F0}" srcOrd="0" destOrd="0" presId="urn:microsoft.com/office/officeart/2005/8/layout/vList2"/>
    <dgm:cxn modelId="{A567D336-5B55-407C-A9ED-9D0C5688B13A}" type="presOf" srcId="{1C12CAAC-47EF-466A-A75D-A7D89D9B4158}" destId="{B2534292-27B9-40DD-9C4F-EF83500715BF}" srcOrd="0" destOrd="0" presId="urn:microsoft.com/office/officeart/2005/8/layout/vList2"/>
    <dgm:cxn modelId="{346E3C44-D34A-4D7F-BBAA-04EA0BD82323}" type="presOf" srcId="{4BDCFCE3-21C0-48A1-B9E1-5ED8C2FD5460}" destId="{0C1CA69C-3E8B-4442-AA56-FC8C929C901A}" srcOrd="0" destOrd="0" presId="urn:microsoft.com/office/officeart/2005/8/layout/vList2"/>
    <dgm:cxn modelId="{3E7BBC35-FBF5-4A76-BBB5-0B3EDC0111FD}" srcId="{F9D086A8-19D1-4631-8ABE-03CC4D5B7F6E}" destId="{64D751A3-10D6-437E-9E60-4366766E979F}" srcOrd="4" destOrd="0" parTransId="{D6585B13-FB73-4D93-AD4D-0D57D0D2AFE9}" sibTransId="{9231CDF4-CFD3-49BF-9479-0AADCB198016}"/>
    <dgm:cxn modelId="{781BF8A4-06CD-4554-A7D2-6AE22AEB2316}" type="presOf" srcId="{64D751A3-10D6-437E-9E60-4366766E979F}" destId="{2D419E1A-95DE-41CF-A3DB-5B3B6D46F8E6}" srcOrd="0" destOrd="0" presId="urn:microsoft.com/office/officeart/2005/8/layout/vList2"/>
    <dgm:cxn modelId="{E9121030-1093-4491-A790-136406F06A99}" srcId="{F9D086A8-19D1-4631-8ABE-03CC4D5B7F6E}" destId="{92F3BD45-BDDB-43E9-9507-27D331ABBBCD}" srcOrd="3" destOrd="0" parTransId="{70EC53BD-1A25-4FA6-8829-C3326A01210F}" sibTransId="{7AD89B11-9587-4D6D-B893-173A3FF2A6C1}"/>
    <dgm:cxn modelId="{B84EBAE5-6FDC-4837-A289-0AB2DA614103}" type="presOf" srcId="{038B0604-5CC5-476D-92B5-CA8A137520F7}" destId="{95AE6859-4719-41A1-8DDD-1B85FC65FCF6}" srcOrd="0" destOrd="0" presId="urn:microsoft.com/office/officeart/2005/8/layout/vList2"/>
    <dgm:cxn modelId="{2B578E67-608F-4A38-A4FC-1799D335AD2C}" srcId="{F9D086A8-19D1-4631-8ABE-03CC4D5B7F6E}" destId="{038B0604-5CC5-476D-92B5-CA8A137520F7}" srcOrd="0" destOrd="0" parTransId="{FE7FDB56-7D17-4B8D-A02F-DB17B4D02970}" sibTransId="{956F8CF5-0775-4F4D-BF3F-7817D07BA031}"/>
    <dgm:cxn modelId="{DC82AE25-444A-4167-B099-532BE45D455E}" srcId="{F9D086A8-19D1-4631-8ABE-03CC4D5B7F6E}" destId="{1C12CAAC-47EF-466A-A75D-A7D89D9B4158}" srcOrd="1" destOrd="0" parTransId="{D9C81BC9-0ADA-4397-A76A-90BCD139A548}" sibTransId="{00A7DC46-8D2D-424F-A214-7279DF62A93D}"/>
    <dgm:cxn modelId="{D0B9118B-B38E-4FE6-836B-749F374AA394}" type="presOf" srcId="{92F3BD45-BDDB-43E9-9507-27D331ABBBCD}" destId="{345D6075-E24F-46D9-AEF3-E8DB4170020E}" srcOrd="0" destOrd="0" presId="urn:microsoft.com/office/officeart/2005/8/layout/vList2"/>
    <dgm:cxn modelId="{F85AA1E0-0AC9-4162-ADA0-AB5B2582203B}" type="presParOf" srcId="{63923E60-8147-41D6-9451-2D5D4B68BC14}" destId="{95AE6859-4719-41A1-8DDD-1B85FC65FCF6}" srcOrd="0" destOrd="0" presId="urn:microsoft.com/office/officeart/2005/8/layout/vList2"/>
    <dgm:cxn modelId="{2C3B429F-85FE-49E9-9DE3-D2E13DA63E41}" type="presParOf" srcId="{63923E60-8147-41D6-9451-2D5D4B68BC14}" destId="{111CCCDF-3ECC-44A4-813E-97C079472B0F}" srcOrd="1" destOrd="0" presId="urn:microsoft.com/office/officeart/2005/8/layout/vList2"/>
    <dgm:cxn modelId="{EA7FFFED-306C-4BAE-A384-2643596D63F5}" type="presParOf" srcId="{63923E60-8147-41D6-9451-2D5D4B68BC14}" destId="{B2534292-27B9-40DD-9C4F-EF83500715BF}" srcOrd="2" destOrd="0" presId="urn:microsoft.com/office/officeart/2005/8/layout/vList2"/>
    <dgm:cxn modelId="{6FDE6CA2-62D4-4F37-BEE6-3C3FF86C9E4A}" type="presParOf" srcId="{63923E60-8147-41D6-9451-2D5D4B68BC14}" destId="{A7AB0BB6-FA57-46FE-9586-847D9C166E5A}" srcOrd="3" destOrd="0" presId="urn:microsoft.com/office/officeart/2005/8/layout/vList2"/>
    <dgm:cxn modelId="{29ADF9F4-7D72-478F-A22D-F4A0A1A51B6A}" type="presParOf" srcId="{63923E60-8147-41D6-9451-2D5D4B68BC14}" destId="{A9CE98A5-98B6-43B0-8DA8-DFDAFFE183F0}" srcOrd="4" destOrd="0" presId="urn:microsoft.com/office/officeart/2005/8/layout/vList2"/>
    <dgm:cxn modelId="{45538F96-C687-4871-A6D7-DF9BADE383EC}" type="presParOf" srcId="{63923E60-8147-41D6-9451-2D5D4B68BC14}" destId="{9B5A6A61-0A77-4683-95F9-E2B403004C45}" srcOrd="5" destOrd="0" presId="urn:microsoft.com/office/officeart/2005/8/layout/vList2"/>
    <dgm:cxn modelId="{D6985CBC-CBB5-4D63-ADE4-83E547E753E5}" type="presParOf" srcId="{63923E60-8147-41D6-9451-2D5D4B68BC14}" destId="{345D6075-E24F-46D9-AEF3-E8DB4170020E}" srcOrd="6" destOrd="0" presId="urn:microsoft.com/office/officeart/2005/8/layout/vList2"/>
    <dgm:cxn modelId="{7EA4F922-5288-4237-94B4-C894AA49BE6C}" type="presParOf" srcId="{63923E60-8147-41D6-9451-2D5D4B68BC14}" destId="{1EC5DB74-076E-4FA7-A0B5-838779A62CC7}" srcOrd="7" destOrd="0" presId="urn:microsoft.com/office/officeart/2005/8/layout/vList2"/>
    <dgm:cxn modelId="{90D543AD-3F70-4364-9120-ADB639F75412}" type="presParOf" srcId="{63923E60-8147-41D6-9451-2D5D4B68BC14}" destId="{2D419E1A-95DE-41CF-A3DB-5B3B6D46F8E6}" srcOrd="8" destOrd="0" presId="urn:microsoft.com/office/officeart/2005/8/layout/vList2"/>
    <dgm:cxn modelId="{71BA71D7-34AD-4405-8990-F1E7DF9C2195}" type="presParOf" srcId="{63923E60-8147-41D6-9451-2D5D4B68BC14}" destId="{F51CBA10-58F7-446F-9238-D7E13EBB4F9F}" srcOrd="9" destOrd="0" presId="urn:microsoft.com/office/officeart/2005/8/layout/vList2"/>
    <dgm:cxn modelId="{D67EDFB4-E4FD-4BB2-9799-9531F24AAF88}" type="presParOf" srcId="{63923E60-8147-41D6-9451-2D5D4B68BC14}" destId="{0C1CA69C-3E8B-4442-AA56-FC8C929C901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825A9F-04E6-4D64-BE2A-0D8F44CAD7AE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s-MX"/>
        </a:p>
      </dgm:t>
    </dgm:pt>
    <dgm:pt modelId="{6C25A8D5-11C5-4381-9F54-AC48D08FB793}">
      <dgm:prSet/>
      <dgm:spPr/>
      <dgm:t>
        <a:bodyPr/>
        <a:lstStyle/>
        <a:p>
          <a:pPr rtl="0"/>
          <a:r>
            <a:rPr lang="es-MX" smtClean="0"/>
            <a:t>En la lógica de capital humano, asegurar igualdad de oportunidades</a:t>
          </a:r>
          <a:endParaRPr lang="es-MX"/>
        </a:p>
      </dgm:t>
    </dgm:pt>
    <dgm:pt modelId="{D7EA6272-6829-4110-952D-19AA4820CAD5}" type="parTrans" cxnId="{7D88E03F-0A46-4F6A-B5F6-FC2073D3CEF1}">
      <dgm:prSet/>
      <dgm:spPr/>
      <dgm:t>
        <a:bodyPr/>
        <a:lstStyle/>
        <a:p>
          <a:endParaRPr lang="es-MX"/>
        </a:p>
      </dgm:t>
    </dgm:pt>
    <dgm:pt modelId="{50EAC192-164D-48AD-8C51-AAFD89F8959C}" type="sibTrans" cxnId="{7D88E03F-0A46-4F6A-B5F6-FC2073D3CEF1}">
      <dgm:prSet/>
      <dgm:spPr/>
      <dgm:t>
        <a:bodyPr/>
        <a:lstStyle/>
        <a:p>
          <a:endParaRPr lang="es-MX"/>
        </a:p>
      </dgm:t>
    </dgm:pt>
    <dgm:pt modelId="{002B0787-D84E-43F3-91EA-DF3B77C83CCD}">
      <dgm:prSet/>
      <dgm:spPr/>
      <dgm:t>
        <a:bodyPr/>
        <a:lstStyle/>
        <a:p>
          <a:pPr rtl="0"/>
          <a:r>
            <a:rPr lang="es-MX" smtClean="0"/>
            <a:t>Derecho Constitucional a la protección de la salud</a:t>
          </a:r>
          <a:endParaRPr lang="es-MX"/>
        </a:p>
      </dgm:t>
    </dgm:pt>
    <dgm:pt modelId="{BDBE6590-7277-4A1A-B6C8-63F14A729993}" type="parTrans" cxnId="{5A171ADA-9179-4C21-AA76-048A722111B5}">
      <dgm:prSet/>
      <dgm:spPr/>
      <dgm:t>
        <a:bodyPr/>
        <a:lstStyle/>
        <a:p>
          <a:endParaRPr lang="es-MX"/>
        </a:p>
      </dgm:t>
    </dgm:pt>
    <dgm:pt modelId="{B46A0EBB-628E-427E-BAAA-69C91BCE44BC}" type="sibTrans" cxnId="{5A171ADA-9179-4C21-AA76-048A722111B5}">
      <dgm:prSet/>
      <dgm:spPr/>
      <dgm:t>
        <a:bodyPr/>
        <a:lstStyle/>
        <a:p>
          <a:endParaRPr lang="es-MX"/>
        </a:p>
      </dgm:t>
    </dgm:pt>
    <dgm:pt modelId="{9D5CA564-2E37-45E1-A0DA-9A73595E0EA4}">
      <dgm:prSet/>
      <dgm:spPr/>
      <dgm:t>
        <a:bodyPr/>
        <a:lstStyle/>
        <a:p>
          <a:pPr rtl="0"/>
          <a:r>
            <a:rPr lang="es-MX" smtClean="0"/>
            <a:t>Asegurar el acceso a servicios de salud de calidad: promoción, prevención, atención</a:t>
          </a:r>
          <a:endParaRPr lang="es-MX"/>
        </a:p>
      </dgm:t>
    </dgm:pt>
    <dgm:pt modelId="{D9CAFA74-BD6C-4898-9922-096C61A0412E}" type="parTrans" cxnId="{E10E43DC-943B-441D-B8C3-48E5919632EF}">
      <dgm:prSet/>
      <dgm:spPr/>
      <dgm:t>
        <a:bodyPr/>
        <a:lstStyle/>
        <a:p>
          <a:endParaRPr lang="es-MX"/>
        </a:p>
      </dgm:t>
    </dgm:pt>
    <dgm:pt modelId="{AC73F25B-BDCF-4A25-86F2-270187C4260E}" type="sibTrans" cxnId="{E10E43DC-943B-441D-B8C3-48E5919632EF}">
      <dgm:prSet/>
      <dgm:spPr/>
      <dgm:t>
        <a:bodyPr/>
        <a:lstStyle/>
        <a:p>
          <a:endParaRPr lang="es-MX"/>
        </a:p>
      </dgm:t>
    </dgm:pt>
    <dgm:pt modelId="{4C7414CA-ECBA-4A22-BC79-F67316444921}">
      <dgm:prSet/>
      <dgm:spPr/>
      <dgm:t>
        <a:bodyPr/>
        <a:lstStyle/>
        <a:p>
          <a:pPr rtl="0"/>
          <a:r>
            <a:rPr lang="es-MX" smtClean="0"/>
            <a:t>Ante condiciones socioeconómicas desiguales, el Estado debe contribuir a cerrar brechas en capacidades</a:t>
          </a:r>
          <a:endParaRPr lang="es-MX"/>
        </a:p>
      </dgm:t>
    </dgm:pt>
    <dgm:pt modelId="{765FA5F1-DEB6-417F-866B-B25456230202}" type="parTrans" cxnId="{0A9C9634-1E5C-4438-9A45-7F5275C9CB42}">
      <dgm:prSet/>
      <dgm:spPr/>
      <dgm:t>
        <a:bodyPr/>
        <a:lstStyle/>
        <a:p>
          <a:endParaRPr lang="es-MX"/>
        </a:p>
      </dgm:t>
    </dgm:pt>
    <dgm:pt modelId="{8AB61DB4-652E-4EA1-821F-25DD3B9984D8}" type="sibTrans" cxnId="{0A9C9634-1E5C-4438-9A45-7F5275C9CB42}">
      <dgm:prSet/>
      <dgm:spPr/>
      <dgm:t>
        <a:bodyPr/>
        <a:lstStyle/>
        <a:p>
          <a:endParaRPr lang="es-MX"/>
        </a:p>
      </dgm:t>
    </dgm:pt>
    <dgm:pt modelId="{6BD50B97-2C56-49CE-B1B1-05B9F2390C6F}" type="pres">
      <dgm:prSet presAssocID="{C1825A9F-04E6-4D64-BE2A-0D8F44CAD7A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2444C83-874E-4F9E-8CB7-FCEAF1F775CD}" type="pres">
      <dgm:prSet presAssocID="{6C25A8D5-11C5-4381-9F54-AC48D08FB79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D9826B8-7611-47CC-96E1-C14FFE2F96CB}" type="pres">
      <dgm:prSet presAssocID="{6C25A8D5-11C5-4381-9F54-AC48D08FB79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FF23CA6-7B83-4C9C-8167-388CFCAB98B6}" type="pres">
      <dgm:prSet presAssocID="{4C7414CA-ECBA-4A22-BC79-F6731644492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A9C9634-1E5C-4438-9A45-7F5275C9CB42}" srcId="{C1825A9F-04E6-4D64-BE2A-0D8F44CAD7AE}" destId="{4C7414CA-ECBA-4A22-BC79-F67316444921}" srcOrd="1" destOrd="0" parTransId="{765FA5F1-DEB6-417F-866B-B25456230202}" sibTransId="{8AB61DB4-652E-4EA1-821F-25DD3B9984D8}"/>
    <dgm:cxn modelId="{7F0DD6A9-C774-4B80-BA53-C70089D0539D}" type="presOf" srcId="{C1825A9F-04E6-4D64-BE2A-0D8F44CAD7AE}" destId="{6BD50B97-2C56-49CE-B1B1-05B9F2390C6F}" srcOrd="0" destOrd="0" presId="urn:microsoft.com/office/officeart/2005/8/layout/vList2"/>
    <dgm:cxn modelId="{5A171ADA-9179-4C21-AA76-048A722111B5}" srcId="{6C25A8D5-11C5-4381-9F54-AC48D08FB793}" destId="{002B0787-D84E-43F3-91EA-DF3B77C83CCD}" srcOrd="0" destOrd="0" parTransId="{BDBE6590-7277-4A1A-B6C8-63F14A729993}" sibTransId="{B46A0EBB-628E-427E-BAAA-69C91BCE44BC}"/>
    <dgm:cxn modelId="{BFBC96BB-B322-4F8E-8D1C-E365B38FB7C4}" type="presOf" srcId="{6C25A8D5-11C5-4381-9F54-AC48D08FB793}" destId="{12444C83-874E-4F9E-8CB7-FCEAF1F775CD}" srcOrd="0" destOrd="0" presId="urn:microsoft.com/office/officeart/2005/8/layout/vList2"/>
    <dgm:cxn modelId="{4AD7D1D3-79A8-40B2-9DEC-8B33AD9D623B}" type="presOf" srcId="{4C7414CA-ECBA-4A22-BC79-F67316444921}" destId="{BFF23CA6-7B83-4C9C-8167-388CFCAB98B6}" srcOrd="0" destOrd="0" presId="urn:microsoft.com/office/officeart/2005/8/layout/vList2"/>
    <dgm:cxn modelId="{7D88E03F-0A46-4F6A-B5F6-FC2073D3CEF1}" srcId="{C1825A9F-04E6-4D64-BE2A-0D8F44CAD7AE}" destId="{6C25A8D5-11C5-4381-9F54-AC48D08FB793}" srcOrd="0" destOrd="0" parTransId="{D7EA6272-6829-4110-952D-19AA4820CAD5}" sibTransId="{50EAC192-164D-48AD-8C51-AAFD89F8959C}"/>
    <dgm:cxn modelId="{C2437737-42E3-49F2-A487-71DBA3A41873}" type="presOf" srcId="{002B0787-D84E-43F3-91EA-DF3B77C83CCD}" destId="{2D9826B8-7611-47CC-96E1-C14FFE2F96CB}" srcOrd="0" destOrd="0" presId="urn:microsoft.com/office/officeart/2005/8/layout/vList2"/>
    <dgm:cxn modelId="{A6D0EE20-6E9E-43D1-ABA0-9EFE0AAA02EF}" type="presOf" srcId="{9D5CA564-2E37-45E1-A0DA-9A73595E0EA4}" destId="{2D9826B8-7611-47CC-96E1-C14FFE2F96CB}" srcOrd="0" destOrd="1" presId="urn:microsoft.com/office/officeart/2005/8/layout/vList2"/>
    <dgm:cxn modelId="{E10E43DC-943B-441D-B8C3-48E5919632EF}" srcId="{6C25A8D5-11C5-4381-9F54-AC48D08FB793}" destId="{9D5CA564-2E37-45E1-A0DA-9A73595E0EA4}" srcOrd="1" destOrd="0" parTransId="{D9CAFA74-BD6C-4898-9922-096C61A0412E}" sibTransId="{AC73F25B-BDCF-4A25-86F2-270187C4260E}"/>
    <dgm:cxn modelId="{0937FF99-0653-4C0D-82AD-1AD72D024D9F}" type="presParOf" srcId="{6BD50B97-2C56-49CE-B1B1-05B9F2390C6F}" destId="{12444C83-874E-4F9E-8CB7-FCEAF1F775CD}" srcOrd="0" destOrd="0" presId="urn:microsoft.com/office/officeart/2005/8/layout/vList2"/>
    <dgm:cxn modelId="{CECDCE33-D146-45F2-AF0A-B8537515B6AC}" type="presParOf" srcId="{6BD50B97-2C56-49CE-B1B1-05B9F2390C6F}" destId="{2D9826B8-7611-47CC-96E1-C14FFE2F96CB}" srcOrd="1" destOrd="0" presId="urn:microsoft.com/office/officeart/2005/8/layout/vList2"/>
    <dgm:cxn modelId="{9D07874C-7A9B-47D7-8AEF-77629352568C}" type="presParOf" srcId="{6BD50B97-2C56-49CE-B1B1-05B9F2390C6F}" destId="{BFF23CA6-7B83-4C9C-8167-388CFCAB98B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CACBC1-AC95-4560-97F3-F80E0254689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CA3E9CF8-C663-45EF-9B5D-51727F050538}">
      <dgm:prSet/>
      <dgm:spPr/>
      <dgm:t>
        <a:bodyPr/>
        <a:lstStyle/>
        <a:p>
          <a:pPr rtl="0"/>
          <a:r>
            <a:rPr lang="es-MX" dirty="0" smtClean="0"/>
            <a:t>Salud para </a:t>
          </a:r>
          <a:r>
            <a:rPr lang="es-MX" dirty="0" err="1" smtClean="0"/>
            <a:t>tod@s</a:t>
          </a:r>
          <a:endParaRPr lang="es-MX" dirty="0"/>
        </a:p>
      </dgm:t>
    </dgm:pt>
    <dgm:pt modelId="{B733766D-043E-4A8C-9B69-E48CD5E1B569}" type="parTrans" cxnId="{CC5FA2F4-6385-4CC9-82ED-7F8A83FCA581}">
      <dgm:prSet/>
      <dgm:spPr/>
      <dgm:t>
        <a:bodyPr/>
        <a:lstStyle/>
        <a:p>
          <a:endParaRPr lang="es-MX"/>
        </a:p>
      </dgm:t>
    </dgm:pt>
    <dgm:pt modelId="{531419E3-B002-458F-9D10-D6A3794EFF7D}" type="sibTrans" cxnId="{CC5FA2F4-6385-4CC9-82ED-7F8A83FCA581}">
      <dgm:prSet/>
      <dgm:spPr/>
      <dgm:t>
        <a:bodyPr/>
        <a:lstStyle/>
        <a:p>
          <a:endParaRPr lang="es-MX"/>
        </a:p>
      </dgm:t>
    </dgm:pt>
    <dgm:pt modelId="{9910BDC1-345C-4CAC-BDDD-2EB7E97F720F}">
      <dgm:prSet/>
      <dgm:spPr/>
      <dgm:t>
        <a:bodyPr/>
        <a:lstStyle/>
        <a:p>
          <a:pPr rtl="0"/>
          <a:r>
            <a:rPr lang="es-MX" smtClean="0"/>
            <a:t>Servicios adecuados y oportunos</a:t>
          </a:r>
          <a:endParaRPr lang="es-MX"/>
        </a:p>
      </dgm:t>
    </dgm:pt>
    <dgm:pt modelId="{B5170860-DAD1-4C76-BCA8-B8CB41ABD339}" type="parTrans" cxnId="{BF6FA211-8763-4EDC-A5D6-FBA7C4F8282A}">
      <dgm:prSet/>
      <dgm:spPr/>
      <dgm:t>
        <a:bodyPr/>
        <a:lstStyle/>
        <a:p>
          <a:endParaRPr lang="es-MX"/>
        </a:p>
      </dgm:t>
    </dgm:pt>
    <dgm:pt modelId="{938D53BD-9590-4709-811A-1308142B0CE4}" type="sibTrans" cxnId="{BF6FA211-8763-4EDC-A5D6-FBA7C4F8282A}">
      <dgm:prSet/>
      <dgm:spPr/>
      <dgm:t>
        <a:bodyPr/>
        <a:lstStyle/>
        <a:p>
          <a:endParaRPr lang="es-MX"/>
        </a:p>
      </dgm:t>
    </dgm:pt>
    <dgm:pt modelId="{60287B8C-AFF9-44F8-8BD0-874823E56535}">
      <dgm:prSet/>
      <dgm:spPr/>
      <dgm:t>
        <a:bodyPr/>
        <a:lstStyle/>
        <a:p>
          <a:pPr rtl="0"/>
          <a:r>
            <a:rPr lang="es-MX" smtClean="0"/>
            <a:t>Protección financiera</a:t>
          </a:r>
          <a:endParaRPr lang="es-MX"/>
        </a:p>
      </dgm:t>
    </dgm:pt>
    <dgm:pt modelId="{50AFAAF1-9B65-4606-9EB6-D622775EBF9C}" type="parTrans" cxnId="{BC1F9FCB-352D-430A-A12B-C6CD7092998A}">
      <dgm:prSet/>
      <dgm:spPr/>
      <dgm:t>
        <a:bodyPr/>
        <a:lstStyle/>
        <a:p>
          <a:endParaRPr lang="es-MX"/>
        </a:p>
      </dgm:t>
    </dgm:pt>
    <dgm:pt modelId="{496C0973-6A3B-4F2A-B832-009332B834AA}" type="sibTrans" cxnId="{BC1F9FCB-352D-430A-A12B-C6CD7092998A}">
      <dgm:prSet/>
      <dgm:spPr/>
      <dgm:t>
        <a:bodyPr/>
        <a:lstStyle/>
        <a:p>
          <a:endParaRPr lang="es-MX"/>
        </a:p>
      </dgm:t>
    </dgm:pt>
    <dgm:pt modelId="{3E6B040C-BD55-49B9-9D85-548BEF6910E7}" type="pres">
      <dgm:prSet presAssocID="{22CACBC1-AC95-4560-97F3-F80E025468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DDA7D94-EAF3-4B42-A504-B44E8E0DBC9E}" type="pres">
      <dgm:prSet presAssocID="{CA3E9CF8-C663-45EF-9B5D-51727F05053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C53F62-B5C7-49C5-AC05-90050A7B5864}" type="pres">
      <dgm:prSet presAssocID="{531419E3-B002-458F-9D10-D6A3794EFF7D}" presName="spacer" presStyleCnt="0"/>
      <dgm:spPr/>
      <dgm:t>
        <a:bodyPr/>
        <a:lstStyle/>
        <a:p>
          <a:endParaRPr lang="es-MX"/>
        </a:p>
      </dgm:t>
    </dgm:pt>
    <dgm:pt modelId="{0B3DE418-CB06-41DA-A2FE-FF5253628090}" type="pres">
      <dgm:prSet presAssocID="{9910BDC1-345C-4CAC-BDDD-2EB7E97F720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D909817-20ED-47D9-B324-7798489D8901}" type="pres">
      <dgm:prSet presAssocID="{938D53BD-9590-4709-811A-1308142B0CE4}" presName="spacer" presStyleCnt="0"/>
      <dgm:spPr/>
      <dgm:t>
        <a:bodyPr/>
        <a:lstStyle/>
        <a:p>
          <a:endParaRPr lang="es-MX"/>
        </a:p>
      </dgm:t>
    </dgm:pt>
    <dgm:pt modelId="{EEBB31D8-F90E-4FAD-B7D6-33DE2EF680C2}" type="pres">
      <dgm:prSet presAssocID="{60287B8C-AFF9-44F8-8BD0-874823E5653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F6FA211-8763-4EDC-A5D6-FBA7C4F8282A}" srcId="{22CACBC1-AC95-4560-97F3-F80E02546899}" destId="{9910BDC1-345C-4CAC-BDDD-2EB7E97F720F}" srcOrd="1" destOrd="0" parTransId="{B5170860-DAD1-4C76-BCA8-B8CB41ABD339}" sibTransId="{938D53BD-9590-4709-811A-1308142B0CE4}"/>
    <dgm:cxn modelId="{CC5FA2F4-6385-4CC9-82ED-7F8A83FCA581}" srcId="{22CACBC1-AC95-4560-97F3-F80E02546899}" destId="{CA3E9CF8-C663-45EF-9B5D-51727F050538}" srcOrd="0" destOrd="0" parTransId="{B733766D-043E-4A8C-9B69-E48CD5E1B569}" sibTransId="{531419E3-B002-458F-9D10-D6A3794EFF7D}"/>
    <dgm:cxn modelId="{38F73654-906A-4BB6-83DE-CAFFEA91AD49}" type="presOf" srcId="{60287B8C-AFF9-44F8-8BD0-874823E56535}" destId="{EEBB31D8-F90E-4FAD-B7D6-33DE2EF680C2}" srcOrd="0" destOrd="0" presId="urn:microsoft.com/office/officeart/2005/8/layout/vList2"/>
    <dgm:cxn modelId="{1AD68194-0C30-4684-BBCD-8EB3E99E6B68}" type="presOf" srcId="{22CACBC1-AC95-4560-97F3-F80E02546899}" destId="{3E6B040C-BD55-49B9-9D85-548BEF6910E7}" srcOrd="0" destOrd="0" presId="urn:microsoft.com/office/officeart/2005/8/layout/vList2"/>
    <dgm:cxn modelId="{C68BB0B6-C5AD-4770-8499-6BC42BFF77F4}" type="presOf" srcId="{9910BDC1-345C-4CAC-BDDD-2EB7E97F720F}" destId="{0B3DE418-CB06-41DA-A2FE-FF5253628090}" srcOrd="0" destOrd="0" presId="urn:microsoft.com/office/officeart/2005/8/layout/vList2"/>
    <dgm:cxn modelId="{2B964A62-7471-4577-B5F4-A4DBF6A2F1A7}" type="presOf" srcId="{CA3E9CF8-C663-45EF-9B5D-51727F050538}" destId="{ADDA7D94-EAF3-4B42-A504-B44E8E0DBC9E}" srcOrd="0" destOrd="0" presId="urn:microsoft.com/office/officeart/2005/8/layout/vList2"/>
    <dgm:cxn modelId="{BC1F9FCB-352D-430A-A12B-C6CD7092998A}" srcId="{22CACBC1-AC95-4560-97F3-F80E02546899}" destId="{60287B8C-AFF9-44F8-8BD0-874823E56535}" srcOrd="2" destOrd="0" parTransId="{50AFAAF1-9B65-4606-9EB6-D622775EBF9C}" sibTransId="{496C0973-6A3B-4F2A-B832-009332B834AA}"/>
    <dgm:cxn modelId="{87971823-93EE-4D76-BFF5-3D8E0A7DF25D}" type="presParOf" srcId="{3E6B040C-BD55-49B9-9D85-548BEF6910E7}" destId="{ADDA7D94-EAF3-4B42-A504-B44E8E0DBC9E}" srcOrd="0" destOrd="0" presId="urn:microsoft.com/office/officeart/2005/8/layout/vList2"/>
    <dgm:cxn modelId="{7E2277FE-CCFE-4923-805C-216F484F8588}" type="presParOf" srcId="{3E6B040C-BD55-49B9-9D85-548BEF6910E7}" destId="{11C53F62-B5C7-49C5-AC05-90050A7B5864}" srcOrd="1" destOrd="0" presId="urn:microsoft.com/office/officeart/2005/8/layout/vList2"/>
    <dgm:cxn modelId="{E3D9ED1B-4216-4F6F-91D3-F79E85F12717}" type="presParOf" srcId="{3E6B040C-BD55-49B9-9D85-548BEF6910E7}" destId="{0B3DE418-CB06-41DA-A2FE-FF5253628090}" srcOrd="2" destOrd="0" presId="urn:microsoft.com/office/officeart/2005/8/layout/vList2"/>
    <dgm:cxn modelId="{C1D8D6D7-D0D5-4BFB-9AEB-7F31229CE7C6}" type="presParOf" srcId="{3E6B040C-BD55-49B9-9D85-548BEF6910E7}" destId="{0D909817-20ED-47D9-B324-7798489D8901}" srcOrd="3" destOrd="0" presId="urn:microsoft.com/office/officeart/2005/8/layout/vList2"/>
    <dgm:cxn modelId="{F1022772-3CD5-4C52-A7F4-43DD1BBB2A1A}" type="presParOf" srcId="{3E6B040C-BD55-49B9-9D85-548BEF6910E7}" destId="{EEBB31D8-F90E-4FAD-B7D6-33DE2EF680C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51B267E-21A4-401D-8AE4-8EFF05313E8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C20A2678-BFBD-486D-95F9-1470A7A19497}">
      <dgm:prSet/>
      <dgm:spPr/>
      <dgm:t>
        <a:bodyPr/>
        <a:lstStyle/>
        <a:p>
          <a:pPr rtl="0"/>
          <a:r>
            <a:rPr lang="es-MX" dirty="0" smtClean="0"/>
            <a:t>Los seguros públicos cuentan con una red de prestadores públicos de servicios</a:t>
          </a:r>
          <a:endParaRPr lang="es-MX" dirty="0"/>
        </a:p>
      </dgm:t>
    </dgm:pt>
    <dgm:pt modelId="{B0416346-008D-4B04-95FF-E683C0B87913}" type="parTrans" cxnId="{387C901C-E407-4EE4-A101-49150871F0DA}">
      <dgm:prSet/>
      <dgm:spPr/>
      <dgm:t>
        <a:bodyPr/>
        <a:lstStyle/>
        <a:p>
          <a:endParaRPr lang="es-MX"/>
        </a:p>
      </dgm:t>
    </dgm:pt>
    <dgm:pt modelId="{66A57ECC-713C-46D2-8569-22D65536AB1A}" type="sibTrans" cxnId="{387C901C-E407-4EE4-A101-49150871F0DA}">
      <dgm:prSet/>
      <dgm:spPr/>
      <dgm:t>
        <a:bodyPr/>
        <a:lstStyle/>
        <a:p>
          <a:endParaRPr lang="es-MX"/>
        </a:p>
      </dgm:t>
    </dgm:pt>
    <dgm:pt modelId="{743A22BD-673D-4E4F-960F-8285D379FEF8}">
      <dgm:prSet/>
      <dgm:spPr/>
      <dgm:t>
        <a:bodyPr/>
        <a:lstStyle/>
        <a:p>
          <a:pPr rtl="0"/>
          <a:r>
            <a:rPr lang="es-MX" dirty="0" smtClean="0"/>
            <a:t>En una situación de servicios pre-pagados adecuados y de calidad, se esperaría que el pago de bolsillo sea inexistente</a:t>
          </a:r>
          <a:endParaRPr lang="es-MX" dirty="0"/>
        </a:p>
      </dgm:t>
    </dgm:pt>
    <dgm:pt modelId="{66AC0B81-14ED-4BF3-85CA-E6C273A0E1AD}" type="parTrans" cxnId="{DC5A2DA4-BACC-4C32-9EDE-E3D5B65F1D39}">
      <dgm:prSet/>
      <dgm:spPr/>
      <dgm:t>
        <a:bodyPr/>
        <a:lstStyle/>
        <a:p>
          <a:endParaRPr lang="es-MX"/>
        </a:p>
      </dgm:t>
    </dgm:pt>
    <dgm:pt modelId="{124CF933-F50C-4F49-84E6-E23B03FA22A7}" type="sibTrans" cxnId="{DC5A2DA4-BACC-4C32-9EDE-E3D5B65F1D39}">
      <dgm:prSet/>
      <dgm:spPr/>
      <dgm:t>
        <a:bodyPr/>
        <a:lstStyle/>
        <a:p>
          <a:endParaRPr lang="es-MX"/>
        </a:p>
      </dgm:t>
    </dgm:pt>
    <dgm:pt modelId="{27811FD3-8474-44FF-8F0C-A6A75A537114}">
      <dgm:prSet/>
      <dgm:spPr/>
      <dgm:t>
        <a:bodyPr/>
        <a:lstStyle/>
        <a:p>
          <a:pPr rtl="0"/>
          <a:r>
            <a:rPr lang="es-MX" dirty="0" smtClean="0"/>
            <a:t>La decisión de pagar por los servicios privados refleja deficiencias de servicios públicos</a:t>
          </a:r>
          <a:endParaRPr lang="es-MX" dirty="0"/>
        </a:p>
      </dgm:t>
    </dgm:pt>
    <dgm:pt modelId="{EB9E5EA9-C6D5-4AFE-A08C-2F8B093051B1}" type="parTrans" cxnId="{D52E02D5-AE90-4A07-8230-296F33A81390}">
      <dgm:prSet/>
      <dgm:spPr/>
      <dgm:t>
        <a:bodyPr/>
        <a:lstStyle/>
        <a:p>
          <a:endParaRPr lang="es-MX"/>
        </a:p>
      </dgm:t>
    </dgm:pt>
    <dgm:pt modelId="{FC67E8A1-DB0F-4CF9-B2CE-5F9C056D1278}" type="sibTrans" cxnId="{D52E02D5-AE90-4A07-8230-296F33A81390}">
      <dgm:prSet/>
      <dgm:spPr/>
      <dgm:t>
        <a:bodyPr/>
        <a:lstStyle/>
        <a:p>
          <a:endParaRPr lang="es-MX"/>
        </a:p>
      </dgm:t>
    </dgm:pt>
    <dgm:pt modelId="{6D24CC2D-F991-400E-9A08-74F1FEFE87F6}" type="pres">
      <dgm:prSet presAssocID="{251B267E-21A4-401D-8AE4-8EFF05313E8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51B1297-C3DE-4ED1-A238-5F9F266668D9}" type="pres">
      <dgm:prSet presAssocID="{C20A2678-BFBD-486D-95F9-1470A7A1949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1217028-0F98-4DD2-B294-2C76D541403A}" type="pres">
      <dgm:prSet presAssocID="{66A57ECC-713C-46D2-8569-22D65536AB1A}" presName="spacer" presStyleCnt="0"/>
      <dgm:spPr/>
    </dgm:pt>
    <dgm:pt modelId="{965D7161-C7C5-40D0-920A-7FDB0588F557}" type="pres">
      <dgm:prSet presAssocID="{743A22BD-673D-4E4F-960F-8285D379FEF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5222F3A-4289-423A-B0E5-D3C14CC3FB74}" type="pres">
      <dgm:prSet presAssocID="{124CF933-F50C-4F49-84E6-E23B03FA22A7}" presName="spacer" presStyleCnt="0"/>
      <dgm:spPr/>
    </dgm:pt>
    <dgm:pt modelId="{775B64DA-3A9B-45B9-98A5-08A403FDE6BE}" type="pres">
      <dgm:prSet presAssocID="{27811FD3-8474-44FF-8F0C-A6A75A53711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DDAA91E-C736-4F69-B293-6BABECFBF506}" type="presOf" srcId="{251B267E-21A4-401D-8AE4-8EFF05313E8B}" destId="{6D24CC2D-F991-400E-9A08-74F1FEFE87F6}" srcOrd="0" destOrd="0" presId="urn:microsoft.com/office/officeart/2005/8/layout/vList2"/>
    <dgm:cxn modelId="{DC5A2DA4-BACC-4C32-9EDE-E3D5B65F1D39}" srcId="{251B267E-21A4-401D-8AE4-8EFF05313E8B}" destId="{743A22BD-673D-4E4F-960F-8285D379FEF8}" srcOrd="1" destOrd="0" parTransId="{66AC0B81-14ED-4BF3-85CA-E6C273A0E1AD}" sibTransId="{124CF933-F50C-4F49-84E6-E23B03FA22A7}"/>
    <dgm:cxn modelId="{80098B63-E79E-4DE8-8235-A1A925CBB754}" type="presOf" srcId="{27811FD3-8474-44FF-8F0C-A6A75A537114}" destId="{775B64DA-3A9B-45B9-98A5-08A403FDE6BE}" srcOrd="0" destOrd="0" presId="urn:microsoft.com/office/officeart/2005/8/layout/vList2"/>
    <dgm:cxn modelId="{D52E02D5-AE90-4A07-8230-296F33A81390}" srcId="{251B267E-21A4-401D-8AE4-8EFF05313E8B}" destId="{27811FD3-8474-44FF-8F0C-A6A75A537114}" srcOrd="2" destOrd="0" parTransId="{EB9E5EA9-C6D5-4AFE-A08C-2F8B093051B1}" sibTransId="{FC67E8A1-DB0F-4CF9-B2CE-5F9C056D1278}"/>
    <dgm:cxn modelId="{8837009B-D5A6-48B7-81CB-48C69BB3FF5F}" type="presOf" srcId="{C20A2678-BFBD-486D-95F9-1470A7A19497}" destId="{C51B1297-C3DE-4ED1-A238-5F9F266668D9}" srcOrd="0" destOrd="0" presId="urn:microsoft.com/office/officeart/2005/8/layout/vList2"/>
    <dgm:cxn modelId="{1BAFF509-6CC4-4B31-A3A4-0D0D1A39D139}" type="presOf" srcId="{743A22BD-673D-4E4F-960F-8285D379FEF8}" destId="{965D7161-C7C5-40D0-920A-7FDB0588F557}" srcOrd="0" destOrd="0" presId="urn:microsoft.com/office/officeart/2005/8/layout/vList2"/>
    <dgm:cxn modelId="{387C901C-E407-4EE4-A101-49150871F0DA}" srcId="{251B267E-21A4-401D-8AE4-8EFF05313E8B}" destId="{C20A2678-BFBD-486D-95F9-1470A7A19497}" srcOrd="0" destOrd="0" parTransId="{B0416346-008D-4B04-95FF-E683C0B87913}" sibTransId="{66A57ECC-713C-46D2-8569-22D65536AB1A}"/>
    <dgm:cxn modelId="{A881AB67-92A6-4397-8243-0C9044462B5F}" type="presParOf" srcId="{6D24CC2D-F991-400E-9A08-74F1FEFE87F6}" destId="{C51B1297-C3DE-4ED1-A238-5F9F266668D9}" srcOrd="0" destOrd="0" presId="urn:microsoft.com/office/officeart/2005/8/layout/vList2"/>
    <dgm:cxn modelId="{8FF2B02B-DF2C-44C3-A780-4503A629FD68}" type="presParOf" srcId="{6D24CC2D-F991-400E-9A08-74F1FEFE87F6}" destId="{61217028-0F98-4DD2-B294-2C76D541403A}" srcOrd="1" destOrd="0" presId="urn:microsoft.com/office/officeart/2005/8/layout/vList2"/>
    <dgm:cxn modelId="{56EBB1EC-942C-46DC-889F-ECA74801F8E9}" type="presParOf" srcId="{6D24CC2D-F991-400E-9A08-74F1FEFE87F6}" destId="{965D7161-C7C5-40D0-920A-7FDB0588F557}" srcOrd="2" destOrd="0" presId="urn:microsoft.com/office/officeart/2005/8/layout/vList2"/>
    <dgm:cxn modelId="{83F65C99-4F36-4971-AE5D-7183B8DCDA09}" type="presParOf" srcId="{6D24CC2D-F991-400E-9A08-74F1FEFE87F6}" destId="{B5222F3A-4289-423A-B0E5-D3C14CC3FB74}" srcOrd="3" destOrd="0" presId="urn:microsoft.com/office/officeart/2005/8/layout/vList2"/>
    <dgm:cxn modelId="{563963DB-F19F-49CC-8E3A-3398CA2FCB78}" type="presParOf" srcId="{6D24CC2D-F991-400E-9A08-74F1FEFE87F6}" destId="{775B64DA-3A9B-45B9-98A5-08A403FDE6B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A6BA34-FD10-4CBE-94CE-7A39C92E8C77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s-MX"/>
        </a:p>
      </dgm:t>
    </dgm:pt>
    <dgm:pt modelId="{2B847041-0044-48E4-8763-FA61BC844837}">
      <dgm:prSet/>
      <dgm:spPr/>
      <dgm:t>
        <a:bodyPr/>
        <a:lstStyle/>
        <a:p>
          <a:pPr rtl="0"/>
          <a:r>
            <a:rPr lang="es-MX" smtClean="0"/>
            <a:t>Definir un abordaje para la estimación de la carga de la inequidad en salud en México, identificando las necesidades y brechas de información para su estimación, y la ruta crítica para generar la información necesaria para la estimación</a:t>
          </a:r>
          <a:endParaRPr lang="es-MX"/>
        </a:p>
      </dgm:t>
    </dgm:pt>
    <dgm:pt modelId="{0D38C83B-1870-480E-883E-9F0FA1D18C9D}" type="parTrans" cxnId="{8FC1A8BE-C2EA-4FB1-8326-3B32F4976D19}">
      <dgm:prSet/>
      <dgm:spPr/>
      <dgm:t>
        <a:bodyPr/>
        <a:lstStyle/>
        <a:p>
          <a:endParaRPr lang="es-MX"/>
        </a:p>
      </dgm:t>
    </dgm:pt>
    <dgm:pt modelId="{9EE29E32-9CE2-4719-A4A8-468AB3314BD5}" type="sibTrans" cxnId="{8FC1A8BE-C2EA-4FB1-8326-3B32F4976D19}">
      <dgm:prSet/>
      <dgm:spPr/>
      <dgm:t>
        <a:bodyPr/>
        <a:lstStyle/>
        <a:p>
          <a:endParaRPr lang="es-MX"/>
        </a:p>
      </dgm:t>
    </dgm:pt>
    <dgm:pt modelId="{4FEA56A0-6270-4B53-90EF-8EFD23E7EBC3}">
      <dgm:prSet/>
      <dgm:spPr/>
      <dgm:t>
        <a:bodyPr/>
        <a:lstStyle/>
        <a:p>
          <a:pPr rtl="0"/>
          <a:r>
            <a:rPr lang="es-MX" smtClean="0"/>
            <a:t>Indicadores de salud y dimensiones de inequidad</a:t>
          </a:r>
          <a:endParaRPr lang="es-MX"/>
        </a:p>
      </dgm:t>
    </dgm:pt>
    <dgm:pt modelId="{3EC67352-0F7D-411C-9DE5-E48D3DECC5FB}" type="parTrans" cxnId="{4FB0BC3F-20F8-4E0E-BB9B-BF7E4F31A50C}">
      <dgm:prSet/>
      <dgm:spPr/>
      <dgm:t>
        <a:bodyPr/>
        <a:lstStyle/>
        <a:p>
          <a:endParaRPr lang="es-MX"/>
        </a:p>
      </dgm:t>
    </dgm:pt>
    <dgm:pt modelId="{137AFAFA-5D10-47C0-A639-B188FDA4005E}" type="sibTrans" cxnId="{4FB0BC3F-20F8-4E0E-BB9B-BF7E4F31A50C}">
      <dgm:prSet/>
      <dgm:spPr/>
      <dgm:t>
        <a:bodyPr/>
        <a:lstStyle/>
        <a:p>
          <a:endParaRPr lang="es-MX"/>
        </a:p>
      </dgm:t>
    </dgm:pt>
    <dgm:pt modelId="{C3645EE2-26F0-4D50-80F7-34FB79F1076C}">
      <dgm:prSet/>
      <dgm:spPr/>
      <dgm:t>
        <a:bodyPr/>
        <a:lstStyle/>
        <a:p>
          <a:pPr rtl="0"/>
          <a:r>
            <a:rPr lang="es-MX" smtClean="0"/>
            <a:t>Estimación de los niveles de indicadores de salud de referencia: ¿cuál es el estándar?</a:t>
          </a:r>
          <a:endParaRPr lang="es-MX"/>
        </a:p>
      </dgm:t>
    </dgm:pt>
    <dgm:pt modelId="{8F121590-D217-42CC-A24E-C5D60A85328B}" type="parTrans" cxnId="{E3B335C5-5D08-47CD-99F4-4F796275A40F}">
      <dgm:prSet/>
      <dgm:spPr/>
      <dgm:t>
        <a:bodyPr/>
        <a:lstStyle/>
        <a:p>
          <a:endParaRPr lang="es-MX"/>
        </a:p>
      </dgm:t>
    </dgm:pt>
    <dgm:pt modelId="{61ECF163-6DCD-4752-AA42-6FB70013F00A}" type="sibTrans" cxnId="{E3B335C5-5D08-47CD-99F4-4F796275A40F}">
      <dgm:prSet/>
      <dgm:spPr/>
      <dgm:t>
        <a:bodyPr/>
        <a:lstStyle/>
        <a:p>
          <a:endParaRPr lang="es-MX"/>
        </a:p>
      </dgm:t>
    </dgm:pt>
    <dgm:pt modelId="{E8270587-1B63-4A2C-ADC7-7D2DC5EA0655}" type="pres">
      <dgm:prSet presAssocID="{FFA6BA34-FD10-4CBE-94CE-7A39C92E8C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8EE4305-11F5-41D7-B610-1D7125D1576C}" type="pres">
      <dgm:prSet presAssocID="{2B847041-0044-48E4-8763-FA61BC84483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814A35E-EC8E-4207-89F9-4FE434BEC22B}" type="pres">
      <dgm:prSet presAssocID="{2B847041-0044-48E4-8763-FA61BC84483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FB0BC3F-20F8-4E0E-BB9B-BF7E4F31A50C}" srcId="{2B847041-0044-48E4-8763-FA61BC844837}" destId="{4FEA56A0-6270-4B53-90EF-8EFD23E7EBC3}" srcOrd="0" destOrd="0" parTransId="{3EC67352-0F7D-411C-9DE5-E48D3DECC5FB}" sibTransId="{137AFAFA-5D10-47C0-A639-B188FDA4005E}"/>
    <dgm:cxn modelId="{E3B335C5-5D08-47CD-99F4-4F796275A40F}" srcId="{2B847041-0044-48E4-8763-FA61BC844837}" destId="{C3645EE2-26F0-4D50-80F7-34FB79F1076C}" srcOrd="1" destOrd="0" parTransId="{8F121590-D217-42CC-A24E-C5D60A85328B}" sibTransId="{61ECF163-6DCD-4752-AA42-6FB70013F00A}"/>
    <dgm:cxn modelId="{092689D6-61EB-4740-939E-9B7DD61B7FBA}" type="presOf" srcId="{4FEA56A0-6270-4B53-90EF-8EFD23E7EBC3}" destId="{7814A35E-EC8E-4207-89F9-4FE434BEC22B}" srcOrd="0" destOrd="0" presId="urn:microsoft.com/office/officeart/2005/8/layout/vList2"/>
    <dgm:cxn modelId="{4925B163-83FF-40F7-AF0F-C505718386C4}" type="presOf" srcId="{FFA6BA34-FD10-4CBE-94CE-7A39C92E8C77}" destId="{E8270587-1B63-4A2C-ADC7-7D2DC5EA0655}" srcOrd="0" destOrd="0" presId="urn:microsoft.com/office/officeart/2005/8/layout/vList2"/>
    <dgm:cxn modelId="{54A425E4-2E39-42E0-B615-6FB93A82DB26}" type="presOf" srcId="{C3645EE2-26F0-4D50-80F7-34FB79F1076C}" destId="{7814A35E-EC8E-4207-89F9-4FE434BEC22B}" srcOrd="0" destOrd="1" presId="urn:microsoft.com/office/officeart/2005/8/layout/vList2"/>
    <dgm:cxn modelId="{8FC1A8BE-C2EA-4FB1-8326-3B32F4976D19}" srcId="{FFA6BA34-FD10-4CBE-94CE-7A39C92E8C77}" destId="{2B847041-0044-48E4-8763-FA61BC844837}" srcOrd="0" destOrd="0" parTransId="{0D38C83B-1870-480E-883E-9F0FA1D18C9D}" sibTransId="{9EE29E32-9CE2-4719-A4A8-468AB3314BD5}"/>
    <dgm:cxn modelId="{591E7168-C4FE-4926-84F6-0C359FBBBACD}" type="presOf" srcId="{2B847041-0044-48E4-8763-FA61BC844837}" destId="{B8EE4305-11F5-41D7-B610-1D7125D1576C}" srcOrd="0" destOrd="0" presId="urn:microsoft.com/office/officeart/2005/8/layout/vList2"/>
    <dgm:cxn modelId="{5128C41D-94AA-4BBE-96C6-FDCC03000A00}" type="presParOf" srcId="{E8270587-1B63-4A2C-ADC7-7D2DC5EA0655}" destId="{B8EE4305-11F5-41D7-B610-1D7125D1576C}" srcOrd="0" destOrd="0" presId="urn:microsoft.com/office/officeart/2005/8/layout/vList2"/>
    <dgm:cxn modelId="{A926F08D-1046-4822-A03A-879F4FC01797}" type="presParOf" srcId="{E8270587-1B63-4A2C-ADC7-7D2DC5EA0655}" destId="{7814A35E-EC8E-4207-89F9-4FE434BEC22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A00A8E4-F898-4EA2-9A6C-EB641E0A909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s-MX"/>
        </a:p>
      </dgm:t>
    </dgm:pt>
    <dgm:pt modelId="{E910481B-3231-4436-ABDA-4256D45641D0}">
      <dgm:prSet/>
      <dgm:spPr/>
      <dgm:t>
        <a:bodyPr/>
        <a:lstStyle/>
        <a:p>
          <a:pPr rtl="0"/>
          <a:r>
            <a:rPr lang="es-MX" smtClean="0"/>
            <a:t>Por magnitud, socioeconómica: México presenta una elevada desigualdad en ingresos</a:t>
          </a:r>
          <a:endParaRPr lang="es-MX"/>
        </a:p>
      </dgm:t>
    </dgm:pt>
    <dgm:pt modelId="{E404171C-3169-4DA0-B028-38F9E57D8F44}" type="parTrans" cxnId="{FC1DBAA2-5D68-4F46-9C36-F37B428FD3B2}">
      <dgm:prSet/>
      <dgm:spPr/>
      <dgm:t>
        <a:bodyPr/>
        <a:lstStyle/>
        <a:p>
          <a:endParaRPr lang="es-MX"/>
        </a:p>
      </dgm:t>
    </dgm:pt>
    <dgm:pt modelId="{D476E40E-72CA-4415-858F-F80675C4F35A}" type="sibTrans" cxnId="{FC1DBAA2-5D68-4F46-9C36-F37B428FD3B2}">
      <dgm:prSet/>
      <dgm:spPr/>
      <dgm:t>
        <a:bodyPr/>
        <a:lstStyle/>
        <a:p>
          <a:endParaRPr lang="es-MX"/>
        </a:p>
      </dgm:t>
    </dgm:pt>
    <dgm:pt modelId="{34CCA46A-F27C-4BD0-825E-664D83001041}">
      <dgm:prSet/>
      <dgm:spPr/>
      <dgm:t>
        <a:bodyPr/>
        <a:lstStyle/>
        <a:p>
          <a:pPr rtl="0"/>
          <a:r>
            <a:rPr lang="es-MX" smtClean="0"/>
            <a:t>Otras dimensiones con traslape importante con la socioeconómica: condición étnica, ámbito de residencia (por oferta de servicios)</a:t>
          </a:r>
          <a:endParaRPr lang="es-MX"/>
        </a:p>
      </dgm:t>
    </dgm:pt>
    <dgm:pt modelId="{DF9C0178-2791-464A-AABE-3854F863A1E6}" type="parTrans" cxnId="{7D4C96BD-2D03-4DEE-ABB3-7A14DF98030B}">
      <dgm:prSet/>
      <dgm:spPr/>
      <dgm:t>
        <a:bodyPr/>
        <a:lstStyle/>
        <a:p>
          <a:endParaRPr lang="es-MX"/>
        </a:p>
      </dgm:t>
    </dgm:pt>
    <dgm:pt modelId="{66ABD1A9-D690-4ED9-B96A-FE906687FA65}" type="sibTrans" cxnId="{7D4C96BD-2D03-4DEE-ABB3-7A14DF98030B}">
      <dgm:prSet/>
      <dgm:spPr/>
      <dgm:t>
        <a:bodyPr/>
        <a:lstStyle/>
        <a:p>
          <a:endParaRPr lang="es-MX"/>
        </a:p>
      </dgm:t>
    </dgm:pt>
    <dgm:pt modelId="{8FB4F91F-4310-4973-A795-27AAB4B3CC02}">
      <dgm:prSet/>
      <dgm:spPr/>
      <dgm:t>
        <a:bodyPr/>
        <a:lstStyle/>
        <a:p>
          <a:pPr rtl="0"/>
          <a:r>
            <a:rPr lang="es-MX" smtClean="0"/>
            <a:t>¿Hay otras dimensiones con traslape potencialmente menor?</a:t>
          </a:r>
          <a:endParaRPr lang="es-MX"/>
        </a:p>
      </dgm:t>
    </dgm:pt>
    <dgm:pt modelId="{8A31B1E1-C12A-4DCA-94F5-E32D9B594B16}" type="parTrans" cxnId="{6C2A0744-F137-4448-A916-BECC61815C89}">
      <dgm:prSet/>
      <dgm:spPr/>
      <dgm:t>
        <a:bodyPr/>
        <a:lstStyle/>
        <a:p>
          <a:endParaRPr lang="es-MX"/>
        </a:p>
      </dgm:t>
    </dgm:pt>
    <dgm:pt modelId="{2449B5E3-BF01-4CE9-AB5E-1BE26AAD36C7}" type="sibTrans" cxnId="{6C2A0744-F137-4448-A916-BECC61815C89}">
      <dgm:prSet/>
      <dgm:spPr/>
      <dgm:t>
        <a:bodyPr/>
        <a:lstStyle/>
        <a:p>
          <a:endParaRPr lang="es-MX"/>
        </a:p>
      </dgm:t>
    </dgm:pt>
    <dgm:pt modelId="{581E24A8-D22F-4539-8AE8-920F708F78A6}" type="pres">
      <dgm:prSet presAssocID="{FA00A8E4-F898-4EA2-9A6C-EB641E0A909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5FC5065-2C9E-4F20-B446-4FEBAA521D39}" type="pres">
      <dgm:prSet presAssocID="{E910481B-3231-4436-ABDA-4256D45641D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DEB658-F7E1-424F-913B-45D6D5E905C2}" type="pres">
      <dgm:prSet presAssocID="{D476E40E-72CA-4415-858F-F80675C4F35A}" presName="spacer" presStyleCnt="0"/>
      <dgm:spPr/>
    </dgm:pt>
    <dgm:pt modelId="{56839CF3-7F44-4782-86C5-B025C11FF64D}" type="pres">
      <dgm:prSet presAssocID="{34CCA46A-F27C-4BD0-825E-664D8300104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DFDB528-8729-4AAE-B026-11C3B4B8DE2E}" type="pres">
      <dgm:prSet presAssocID="{66ABD1A9-D690-4ED9-B96A-FE906687FA65}" presName="spacer" presStyleCnt="0"/>
      <dgm:spPr/>
    </dgm:pt>
    <dgm:pt modelId="{BF7DE10E-9836-4E53-A7AF-FD699D43A040}" type="pres">
      <dgm:prSet presAssocID="{8FB4F91F-4310-4973-A795-27AAB4B3CC0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C2A0744-F137-4448-A916-BECC61815C89}" srcId="{FA00A8E4-F898-4EA2-9A6C-EB641E0A9091}" destId="{8FB4F91F-4310-4973-A795-27AAB4B3CC02}" srcOrd="2" destOrd="0" parTransId="{8A31B1E1-C12A-4DCA-94F5-E32D9B594B16}" sibTransId="{2449B5E3-BF01-4CE9-AB5E-1BE26AAD36C7}"/>
    <dgm:cxn modelId="{7D4C96BD-2D03-4DEE-ABB3-7A14DF98030B}" srcId="{FA00A8E4-F898-4EA2-9A6C-EB641E0A9091}" destId="{34CCA46A-F27C-4BD0-825E-664D83001041}" srcOrd="1" destOrd="0" parTransId="{DF9C0178-2791-464A-AABE-3854F863A1E6}" sibTransId="{66ABD1A9-D690-4ED9-B96A-FE906687FA65}"/>
    <dgm:cxn modelId="{CA91DCFE-C692-48FF-AD89-6B328D81876E}" type="presOf" srcId="{34CCA46A-F27C-4BD0-825E-664D83001041}" destId="{56839CF3-7F44-4782-86C5-B025C11FF64D}" srcOrd="0" destOrd="0" presId="urn:microsoft.com/office/officeart/2005/8/layout/vList2"/>
    <dgm:cxn modelId="{17A56510-E588-4BA8-9DF2-BCECBC6CC146}" type="presOf" srcId="{8FB4F91F-4310-4973-A795-27AAB4B3CC02}" destId="{BF7DE10E-9836-4E53-A7AF-FD699D43A040}" srcOrd="0" destOrd="0" presId="urn:microsoft.com/office/officeart/2005/8/layout/vList2"/>
    <dgm:cxn modelId="{3400FC2B-5535-4DE3-805B-6A23D0534A94}" type="presOf" srcId="{FA00A8E4-F898-4EA2-9A6C-EB641E0A9091}" destId="{581E24A8-D22F-4539-8AE8-920F708F78A6}" srcOrd="0" destOrd="0" presId="urn:microsoft.com/office/officeart/2005/8/layout/vList2"/>
    <dgm:cxn modelId="{FC1DBAA2-5D68-4F46-9C36-F37B428FD3B2}" srcId="{FA00A8E4-F898-4EA2-9A6C-EB641E0A9091}" destId="{E910481B-3231-4436-ABDA-4256D45641D0}" srcOrd="0" destOrd="0" parTransId="{E404171C-3169-4DA0-B028-38F9E57D8F44}" sibTransId="{D476E40E-72CA-4415-858F-F80675C4F35A}"/>
    <dgm:cxn modelId="{F6C31474-DB40-46FC-B695-F1D98E49B662}" type="presOf" srcId="{E910481B-3231-4436-ABDA-4256D45641D0}" destId="{55FC5065-2C9E-4F20-B446-4FEBAA521D39}" srcOrd="0" destOrd="0" presId="urn:microsoft.com/office/officeart/2005/8/layout/vList2"/>
    <dgm:cxn modelId="{AD00535A-E44F-44EE-A561-B70398CEC51C}" type="presParOf" srcId="{581E24A8-D22F-4539-8AE8-920F708F78A6}" destId="{55FC5065-2C9E-4F20-B446-4FEBAA521D39}" srcOrd="0" destOrd="0" presId="urn:microsoft.com/office/officeart/2005/8/layout/vList2"/>
    <dgm:cxn modelId="{ACDF6B90-7A8B-45ED-868D-7A67587623C9}" type="presParOf" srcId="{581E24A8-D22F-4539-8AE8-920F708F78A6}" destId="{D0DEB658-F7E1-424F-913B-45D6D5E905C2}" srcOrd="1" destOrd="0" presId="urn:microsoft.com/office/officeart/2005/8/layout/vList2"/>
    <dgm:cxn modelId="{CBF83CE7-83B0-423B-9602-4A45D28CED2B}" type="presParOf" srcId="{581E24A8-D22F-4539-8AE8-920F708F78A6}" destId="{56839CF3-7F44-4782-86C5-B025C11FF64D}" srcOrd="2" destOrd="0" presId="urn:microsoft.com/office/officeart/2005/8/layout/vList2"/>
    <dgm:cxn modelId="{6DA8A99A-0B55-4042-BE1A-F29024C8EA1B}" type="presParOf" srcId="{581E24A8-D22F-4539-8AE8-920F708F78A6}" destId="{EDFDB528-8729-4AAE-B026-11C3B4B8DE2E}" srcOrd="3" destOrd="0" presId="urn:microsoft.com/office/officeart/2005/8/layout/vList2"/>
    <dgm:cxn modelId="{018735A2-6677-4C57-B70F-53E52AD64E77}" type="presParOf" srcId="{581E24A8-D22F-4539-8AE8-920F708F78A6}" destId="{BF7DE10E-9836-4E53-A7AF-FD699D43A04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739DA8-04F7-4199-991D-25295049814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s-MX"/>
        </a:p>
      </dgm:t>
    </dgm:pt>
    <dgm:pt modelId="{858986B9-A80B-4C0D-8A6B-BDA751F51D51}">
      <dgm:prSet/>
      <dgm:spPr/>
      <dgm:t>
        <a:bodyPr/>
        <a:lstStyle/>
        <a:p>
          <a:pPr rtl="0"/>
          <a:r>
            <a:rPr lang="es-MX" smtClean="0"/>
            <a:t>No existen mecanismos que permitan relacionar dimensiones socio-económicas (y otros aspectos de vulnerabilidad) de inequidad con defunciones</a:t>
          </a:r>
          <a:endParaRPr lang="es-MX"/>
        </a:p>
      </dgm:t>
    </dgm:pt>
    <dgm:pt modelId="{14925E10-90DB-4A23-91C9-23418A4A3B1B}" type="parTrans" cxnId="{31D5AA66-950E-4626-AAAB-896637C89096}">
      <dgm:prSet/>
      <dgm:spPr/>
      <dgm:t>
        <a:bodyPr/>
        <a:lstStyle/>
        <a:p>
          <a:endParaRPr lang="es-MX"/>
        </a:p>
      </dgm:t>
    </dgm:pt>
    <dgm:pt modelId="{6C99C00A-4AE7-4231-842B-C6203DF03866}" type="sibTrans" cxnId="{31D5AA66-950E-4626-AAAB-896637C89096}">
      <dgm:prSet/>
      <dgm:spPr/>
      <dgm:t>
        <a:bodyPr/>
        <a:lstStyle/>
        <a:p>
          <a:endParaRPr lang="es-MX"/>
        </a:p>
      </dgm:t>
    </dgm:pt>
    <dgm:pt modelId="{9FFEAB8D-EB85-441B-A7A0-23F587759880}">
      <dgm:prSet/>
      <dgm:spPr/>
      <dgm:t>
        <a:bodyPr/>
        <a:lstStyle/>
        <a:p>
          <a:pPr rtl="0"/>
          <a:r>
            <a:rPr lang="es-MX" smtClean="0"/>
            <a:t>Para otros posibles indicadores de salud, limitación por los sistemas existentes de monitoreo</a:t>
          </a:r>
          <a:endParaRPr lang="es-MX"/>
        </a:p>
      </dgm:t>
    </dgm:pt>
    <dgm:pt modelId="{7EC75271-275E-41CE-BA58-6110274BFF0D}" type="parTrans" cxnId="{1AF349AB-A37B-4AAA-BA1C-0009912F7636}">
      <dgm:prSet/>
      <dgm:spPr/>
      <dgm:t>
        <a:bodyPr/>
        <a:lstStyle/>
        <a:p>
          <a:endParaRPr lang="es-MX"/>
        </a:p>
      </dgm:t>
    </dgm:pt>
    <dgm:pt modelId="{DF481571-8570-42A5-BC0C-A536091F2413}" type="sibTrans" cxnId="{1AF349AB-A37B-4AAA-BA1C-0009912F7636}">
      <dgm:prSet/>
      <dgm:spPr/>
      <dgm:t>
        <a:bodyPr/>
        <a:lstStyle/>
        <a:p>
          <a:endParaRPr lang="es-MX"/>
        </a:p>
      </dgm:t>
    </dgm:pt>
    <dgm:pt modelId="{367AC2E8-502E-4B83-8462-F17F1B73AEEC}">
      <dgm:prSet/>
      <dgm:spPr/>
      <dgm:t>
        <a:bodyPr/>
        <a:lstStyle/>
        <a:p>
          <a:pPr rtl="0"/>
          <a:r>
            <a:rPr lang="es-MX" smtClean="0"/>
            <a:t>Información más detallada mediante encuestas (con las limitaciones en desagregación)</a:t>
          </a:r>
          <a:endParaRPr lang="es-MX"/>
        </a:p>
      </dgm:t>
    </dgm:pt>
    <dgm:pt modelId="{89004771-EF7A-426A-836E-6AE8B43C0672}" type="parTrans" cxnId="{19096DF9-1A62-4C49-87F0-E8D7B9B918AF}">
      <dgm:prSet/>
      <dgm:spPr/>
      <dgm:t>
        <a:bodyPr/>
        <a:lstStyle/>
        <a:p>
          <a:endParaRPr lang="es-MX"/>
        </a:p>
      </dgm:t>
    </dgm:pt>
    <dgm:pt modelId="{0F266ABA-107A-4A46-936F-D2968E2363D6}" type="sibTrans" cxnId="{19096DF9-1A62-4C49-87F0-E8D7B9B918AF}">
      <dgm:prSet/>
      <dgm:spPr/>
      <dgm:t>
        <a:bodyPr/>
        <a:lstStyle/>
        <a:p>
          <a:endParaRPr lang="es-MX"/>
        </a:p>
      </dgm:t>
    </dgm:pt>
    <dgm:pt modelId="{0732D816-3463-4305-B552-B345B7ED5825}">
      <dgm:prSet/>
      <dgm:spPr/>
      <dgm:t>
        <a:bodyPr/>
        <a:lstStyle/>
        <a:p>
          <a:pPr rtl="0"/>
          <a:r>
            <a:rPr lang="es-MX" smtClean="0"/>
            <a:t>Revisión sobre mecanismos posibles para un sistema de monitoreo de indicadores de equidad</a:t>
          </a:r>
          <a:endParaRPr lang="es-MX"/>
        </a:p>
      </dgm:t>
    </dgm:pt>
    <dgm:pt modelId="{F6658B5E-3B41-4E63-8835-7181352D6214}" type="parTrans" cxnId="{29D1E639-D380-4D94-B5A9-FBF6870EE102}">
      <dgm:prSet/>
      <dgm:spPr/>
      <dgm:t>
        <a:bodyPr/>
        <a:lstStyle/>
        <a:p>
          <a:endParaRPr lang="es-MX"/>
        </a:p>
      </dgm:t>
    </dgm:pt>
    <dgm:pt modelId="{8CEFAFC2-713F-454B-A991-D0BF5BF742D5}" type="sibTrans" cxnId="{29D1E639-D380-4D94-B5A9-FBF6870EE102}">
      <dgm:prSet/>
      <dgm:spPr/>
      <dgm:t>
        <a:bodyPr/>
        <a:lstStyle/>
        <a:p>
          <a:endParaRPr lang="es-MX"/>
        </a:p>
      </dgm:t>
    </dgm:pt>
    <dgm:pt modelId="{4B69F18E-65F5-49D1-A615-4C9AC8A0FCEA}" type="pres">
      <dgm:prSet presAssocID="{FE739DA8-04F7-4199-991D-2529504981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1A7FB1B-01E1-4D4F-92C7-301B695C8C78}" type="pres">
      <dgm:prSet presAssocID="{858986B9-A80B-4C0D-8A6B-BDA751F51D5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B7CDD7F-61A1-4E16-91A0-7C52AA850144}" type="pres">
      <dgm:prSet presAssocID="{6C99C00A-4AE7-4231-842B-C6203DF03866}" presName="spacer" presStyleCnt="0"/>
      <dgm:spPr/>
    </dgm:pt>
    <dgm:pt modelId="{0FBD1357-6CAA-4284-931C-D4D4E3B0E592}" type="pres">
      <dgm:prSet presAssocID="{9FFEAB8D-EB85-441B-A7A0-23F58775988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E55E2F-E973-4C6A-8AB2-2FB4C1274947}" type="pres">
      <dgm:prSet presAssocID="{DF481571-8570-42A5-BC0C-A536091F2413}" presName="spacer" presStyleCnt="0"/>
      <dgm:spPr/>
    </dgm:pt>
    <dgm:pt modelId="{AC2D45D8-0CCB-4BA2-BD9F-D831B8BF3C46}" type="pres">
      <dgm:prSet presAssocID="{367AC2E8-502E-4B83-8462-F17F1B73AEE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E10C1F9-687E-4D90-BB96-5111DB5C8DA7}" type="pres">
      <dgm:prSet presAssocID="{0F266ABA-107A-4A46-936F-D2968E2363D6}" presName="spacer" presStyleCnt="0"/>
      <dgm:spPr/>
    </dgm:pt>
    <dgm:pt modelId="{B83930CA-C236-48A6-A864-C08F97FD453A}" type="pres">
      <dgm:prSet presAssocID="{0732D816-3463-4305-B552-B345B7ED582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52DDE00-56B7-4246-BC00-06A9F58FB69D}" type="presOf" srcId="{FE739DA8-04F7-4199-991D-252950498142}" destId="{4B69F18E-65F5-49D1-A615-4C9AC8A0FCEA}" srcOrd="0" destOrd="0" presId="urn:microsoft.com/office/officeart/2005/8/layout/vList2"/>
    <dgm:cxn modelId="{31D5AA66-950E-4626-AAAB-896637C89096}" srcId="{FE739DA8-04F7-4199-991D-252950498142}" destId="{858986B9-A80B-4C0D-8A6B-BDA751F51D51}" srcOrd="0" destOrd="0" parTransId="{14925E10-90DB-4A23-91C9-23418A4A3B1B}" sibTransId="{6C99C00A-4AE7-4231-842B-C6203DF03866}"/>
    <dgm:cxn modelId="{8536DC8D-0673-4D50-B19E-B96CD8A833D3}" type="presOf" srcId="{9FFEAB8D-EB85-441B-A7A0-23F587759880}" destId="{0FBD1357-6CAA-4284-931C-D4D4E3B0E592}" srcOrd="0" destOrd="0" presId="urn:microsoft.com/office/officeart/2005/8/layout/vList2"/>
    <dgm:cxn modelId="{1AF349AB-A37B-4AAA-BA1C-0009912F7636}" srcId="{FE739DA8-04F7-4199-991D-252950498142}" destId="{9FFEAB8D-EB85-441B-A7A0-23F587759880}" srcOrd="1" destOrd="0" parTransId="{7EC75271-275E-41CE-BA58-6110274BFF0D}" sibTransId="{DF481571-8570-42A5-BC0C-A536091F2413}"/>
    <dgm:cxn modelId="{7E4E2083-65DB-4DE2-8BC2-42502C102682}" type="presOf" srcId="{0732D816-3463-4305-B552-B345B7ED5825}" destId="{B83930CA-C236-48A6-A864-C08F97FD453A}" srcOrd="0" destOrd="0" presId="urn:microsoft.com/office/officeart/2005/8/layout/vList2"/>
    <dgm:cxn modelId="{2C07070D-ABD0-40A1-BEE9-FEAAE1FFC25B}" type="presOf" srcId="{858986B9-A80B-4C0D-8A6B-BDA751F51D51}" destId="{61A7FB1B-01E1-4D4F-92C7-301B695C8C78}" srcOrd="0" destOrd="0" presId="urn:microsoft.com/office/officeart/2005/8/layout/vList2"/>
    <dgm:cxn modelId="{29D1E639-D380-4D94-B5A9-FBF6870EE102}" srcId="{FE739DA8-04F7-4199-991D-252950498142}" destId="{0732D816-3463-4305-B552-B345B7ED5825}" srcOrd="3" destOrd="0" parTransId="{F6658B5E-3B41-4E63-8835-7181352D6214}" sibTransId="{8CEFAFC2-713F-454B-A991-D0BF5BF742D5}"/>
    <dgm:cxn modelId="{94AC40E2-7BA0-4DDE-BD74-1BA486429BEC}" type="presOf" srcId="{367AC2E8-502E-4B83-8462-F17F1B73AEEC}" destId="{AC2D45D8-0CCB-4BA2-BD9F-D831B8BF3C46}" srcOrd="0" destOrd="0" presId="urn:microsoft.com/office/officeart/2005/8/layout/vList2"/>
    <dgm:cxn modelId="{19096DF9-1A62-4C49-87F0-E8D7B9B918AF}" srcId="{FE739DA8-04F7-4199-991D-252950498142}" destId="{367AC2E8-502E-4B83-8462-F17F1B73AEEC}" srcOrd="2" destOrd="0" parTransId="{89004771-EF7A-426A-836E-6AE8B43C0672}" sibTransId="{0F266ABA-107A-4A46-936F-D2968E2363D6}"/>
    <dgm:cxn modelId="{95AE7616-4E50-4E07-8B0D-945B9A3991B3}" type="presParOf" srcId="{4B69F18E-65F5-49D1-A615-4C9AC8A0FCEA}" destId="{61A7FB1B-01E1-4D4F-92C7-301B695C8C78}" srcOrd="0" destOrd="0" presId="urn:microsoft.com/office/officeart/2005/8/layout/vList2"/>
    <dgm:cxn modelId="{85118B40-9204-4A56-BA39-CC50918A4764}" type="presParOf" srcId="{4B69F18E-65F5-49D1-A615-4C9AC8A0FCEA}" destId="{3B7CDD7F-61A1-4E16-91A0-7C52AA850144}" srcOrd="1" destOrd="0" presId="urn:microsoft.com/office/officeart/2005/8/layout/vList2"/>
    <dgm:cxn modelId="{C2B4DB3B-B2D9-44D9-BD98-E647BA28F72F}" type="presParOf" srcId="{4B69F18E-65F5-49D1-A615-4C9AC8A0FCEA}" destId="{0FBD1357-6CAA-4284-931C-D4D4E3B0E592}" srcOrd="2" destOrd="0" presId="urn:microsoft.com/office/officeart/2005/8/layout/vList2"/>
    <dgm:cxn modelId="{4B33CDC8-D44F-4634-862C-ADF8E4B30295}" type="presParOf" srcId="{4B69F18E-65F5-49D1-A615-4C9AC8A0FCEA}" destId="{8BE55E2F-E973-4C6A-8AB2-2FB4C1274947}" srcOrd="3" destOrd="0" presId="urn:microsoft.com/office/officeart/2005/8/layout/vList2"/>
    <dgm:cxn modelId="{6D7642F4-49BB-4841-8C9C-7786EDE3ADA3}" type="presParOf" srcId="{4B69F18E-65F5-49D1-A615-4C9AC8A0FCEA}" destId="{AC2D45D8-0CCB-4BA2-BD9F-D831B8BF3C46}" srcOrd="4" destOrd="0" presId="urn:microsoft.com/office/officeart/2005/8/layout/vList2"/>
    <dgm:cxn modelId="{4D1E760A-BF58-4725-A6CD-1C9FC51513B9}" type="presParOf" srcId="{4B69F18E-65F5-49D1-A615-4C9AC8A0FCEA}" destId="{BE10C1F9-687E-4D90-BB96-5111DB5C8DA7}" srcOrd="5" destOrd="0" presId="urn:microsoft.com/office/officeart/2005/8/layout/vList2"/>
    <dgm:cxn modelId="{3376FBF2-562B-4D2A-A3E2-FA27EBBB2AF7}" type="presParOf" srcId="{4B69F18E-65F5-49D1-A615-4C9AC8A0FCEA}" destId="{B83930CA-C236-48A6-A864-C08F97FD453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C37A59F-FCE6-4656-949A-44242901767F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s-MX"/>
        </a:p>
      </dgm:t>
    </dgm:pt>
    <dgm:pt modelId="{AC6C9652-07DA-4843-AAA1-C76269BA9695}">
      <dgm:prSet/>
      <dgm:spPr/>
      <dgm:t>
        <a:bodyPr/>
        <a:lstStyle/>
        <a:p>
          <a:pPr rtl="0"/>
          <a:r>
            <a:rPr lang="es-MX" smtClean="0"/>
            <a:t>Identificar la utilidad del monitoreo</a:t>
          </a:r>
          <a:endParaRPr lang="es-MX"/>
        </a:p>
      </dgm:t>
    </dgm:pt>
    <dgm:pt modelId="{0F957939-87F8-462B-8E5E-AD55920CBF02}" type="parTrans" cxnId="{5ED444B0-4656-4896-907E-995C96C1DD46}">
      <dgm:prSet/>
      <dgm:spPr/>
      <dgm:t>
        <a:bodyPr/>
        <a:lstStyle/>
        <a:p>
          <a:endParaRPr lang="es-MX"/>
        </a:p>
      </dgm:t>
    </dgm:pt>
    <dgm:pt modelId="{9C739695-70BB-478A-B4E7-A47A522FF38D}" type="sibTrans" cxnId="{5ED444B0-4656-4896-907E-995C96C1DD46}">
      <dgm:prSet/>
      <dgm:spPr/>
      <dgm:t>
        <a:bodyPr/>
        <a:lstStyle/>
        <a:p>
          <a:endParaRPr lang="es-MX"/>
        </a:p>
      </dgm:t>
    </dgm:pt>
    <dgm:pt modelId="{3D3EDAD9-55C8-4C5B-8044-87A43640BA5B}">
      <dgm:prSet/>
      <dgm:spPr/>
      <dgm:t>
        <a:bodyPr/>
        <a:lstStyle/>
        <a:p>
          <a:pPr rtl="0"/>
          <a:r>
            <a:rPr lang="es-MX" smtClean="0"/>
            <a:t>Selección de variables de monitoreo guiada por objetivos: ¿cuáles estrategias pueden ser implementadas para incidir en la inequidad?</a:t>
          </a:r>
          <a:endParaRPr lang="es-MX"/>
        </a:p>
      </dgm:t>
    </dgm:pt>
    <dgm:pt modelId="{2D44A4B0-9A85-417F-AA5F-D6C3AA9A8F4C}" type="parTrans" cxnId="{05AFE9A1-D581-4695-B15A-3C283854A2E9}">
      <dgm:prSet/>
      <dgm:spPr/>
      <dgm:t>
        <a:bodyPr/>
        <a:lstStyle/>
        <a:p>
          <a:endParaRPr lang="es-MX"/>
        </a:p>
      </dgm:t>
    </dgm:pt>
    <dgm:pt modelId="{7A487746-87A3-4512-9BD9-ABCB88053975}" type="sibTrans" cxnId="{05AFE9A1-D581-4695-B15A-3C283854A2E9}">
      <dgm:prSet/>
      <dgm:spPr/>
      <dgm:t>
        <a:bodyPr/>
        <a:lstStyle/>
        <a:p>
          <a:endParaRPr lang="es-MX"/>
        </a:p>
      </dgm:t>
    </dgm:pt>
    <dgm:pt modelId="{93B15B2A-389A-4867-BEF9-A095677CF7B4}">
      <dgm:prSet/>
      <dgm:spPr/>
      <dgm:t>
        <a:bodyPr/>
        <a:lstStyle/>
        <a:p>
          <a:pPr rtl="0"/>
          <a:r>
            <a:rPr lang="es-MX" smtClean="0"/>
            <a:t>Nivel socioeconómico</a:t>
          </a:r>
          <a:endParaRPr lang="es-MX"/>
        </a:p>
      </dgm:t>
    </dgm:pt>
    <dgm:pt modelId="{3D23B3E7-1ADF-47C8-A6C8-D73EBE541279}" type="parTrans" cxnId="{5F5885A6-F28C-4ECD-9708-E10924638847}">
      <dgm:prSet/>
      <dgm:spPr/>
      <dgm:t>
        <a:bodyPr/>
        <a:lstStyle/>
        <a:p>
          <a:endParaRPr lang="es-MX"/>
        </a:p>
      </dgm:t>
    </dgm:pt>
    <dgm:pt modelId="{52BCB164-EFBC-4296-AF7E-5185B50F6DAE}" type="sibTrans" cxnId="{5F5885A6-F28C-4ECD-9708-E10924638847}">
      <dgm:prSet/>
      <dgm:spPr/>
      <dgm:t>
        <a:bodyPr/>
        <a:lstStyle/>
        <a:p>
          <a:endParaRPr lang="es-MX"/>
        </a:p>
      </dgm:t>
    </dgm:pt>
    <dgm:pt modelId="{BFDAF4E6-9619-4ABF-86D2-3FEB5CF3EF84}">
      <dgm:prSet/>
      <dgm:spPr/>
      <dgm:t>
        <a:bodyPr/>
        <a:lstStyle/>
        <a:p>
          <a:pPr rtl="0"/>
          <a:r>
            <a:rPr lang="es-MX" smtClean="0"/>
            <a:t>Medición de pobreza multidimensional: adicional a ingresos bajos, otras carencias sociales (acceso a salud, rezago educativo, condiciones de vivienda, oferta de servicios básicos, cohesión)</a:t>
          </a:r>
          <a:endParaRPr lang="es-MX"/>
        </a:p>
      </dgm:t>
    </dgm:pt>
    <dgm:pt modelId="{F145E523-D9D2-4AFA-A246-EF54100EE7A3}" type="parTrans" cxnId="{675DB965-9CCA-4CB5-BAD5-E49C5CB5E14C}">
      <dgm:prSet/>
      <dgm:spPr/>
      <dgm:t>
        <a:bodyPr/>
        <a:lstStyle/>
        <a:p>
          <a:endParaRPr lang="es-MX"/>
        </a:p>
      </dgm:t>
    </dgm:pt>
    <dgm:pt modelId="{25DCDAD7-3008-49F7-94D1-E7AF5B47777A}" type="sibTrans" cxnId="{675DB965-9CCA-4CB5-BAD5-E49C5CB5E14C}">
      <dgm:prSet/>
      <dgm:spPr/>
      <dgm:t>
        <a:bodyPr/>
        <a:lstStyle/>
        <a:p>
          <a:endParaRPr lang="es-MX"/>
        </a:p>
      </dgm:t>
    </dgm:pt>
    <dgm:pt modelId="{5C300B0B-7B1D-485D-A31B-FF8B734F26D0}">
      <dgm:prSet/>
      <dgm:spPr/>
      <dgm:t>
        <a:bodyPr/>
        <a:lstStyle/>
        <a:p>
          <a:pPr rtl="0"/>
          <a:r>
            <a:rPr lang="es-MX" smtClean="0"/>
            <a:t>Educación estable oculta efectos de shocks externos</a:t>
          </a:r>
          <a:endParaRPr lang="es-MX"/>
        </a:p>
      </dgm:t>
    </dgm:pt>
    <dgm:pt modelId="{C37627BB-76B0-466C-A94B-4D2E5753212D}" type="parTrans" cxnId="{52F85AE3-556E-49AA-81AD-074C586C997E}">
      <dgm:prSet/>
      <dgm:spPr/>
      <dgm:t>
        <a:bodyPr/>
        <a:lstStyle/>
        <a:p>
          <a:endParaRPr lang="es-MX"/>
        </a:p>
      </dgm:t>
    </dgm:pt>
    <dgm:pt modelId="{053064EF-4208-49B3-95B7-62856F157773}" type="sibTrans" cxnId="{52F85AE3-556E-49AA-81AD-074C586C997E}">
      <dgm:prSet/>
      <dgm:spPr/>
      <dgm:t>
        <a:bodyPr/>
        <a:lstStyle/>
        <a:p>
          <a:endParaRPr lang="es-MX"/>
        </a:p>
      </dgm:t>
    </dgm:pt>
    <dgm:pt modelId="{8E170366-900F-43A8-A482-FEABD3DE0D07}">
      <dgm:prSet/>
      <dgm:spPr/>
      <dgm:t>
        <a:bodyPr/>
        <a:lstStyle/>
        <a:p>
          <a:pPr rtl="0"/>
          <a:r>
            <a:rPr lang="es-MX" smtClean="0"/>
            <a:t>Abordaje para imputación de ingreso</a:t>
          </a:r>
          <a:endParaRPr lang="es-MX"/>
        </a:p>
      </dgm:t>
    </dgm:pt>
    <dgm:pt modelId="{0DBBD454-F317-439E-BCD7-DD046A231A1F}" type="parTrans" cxnId="{1A7CC491-EE70-4344-8C0D-9AA6CBB146D2}">
      <dgm:prSet/>
      <dgm:spPr/>
      <dgm:t>
        <a:bodyPr/>
        <a:lstStyle/>
        <a:p>
          <a:endParaRPr lang="es-MX"/>
        </a:p>
      </dgm:t>
    </dgm:pt>
    <dgm:pt modelId="{71089D45-CC14-4E3C-85B9-AE9970C9ECA7}" type="sibTrans" cxnId="{1A7CC491-EE70-4344-8C0D-9AA6CBB146D2}">
      <dgm:prSet/>
      <dgm:spPr/>
      <dgm:t>
        <a:bodyPr/>
        <a:lstStyle/>
        <a:p>
          <a:endParaRPr lang="es-MX"/>
        </a:p>
      </dgm:t>
    </dgm:pt>
    <dgm:pt modelId="{F29BCB63-C0EF-445C-BE2B-019D29053154}" type="pres">
      <dgm:prSet presAssocID="{5C37A59F-FCE6-4656-949A-44242901767F}" presName="linear" presStyleCnt="0">
        <dgm:presLayoutVars>
          <dgm:animLvl val="lvl"/>
          <dgm:resizeHandles val="exact"/>
        </dgm:presLayoutVars>
      </dgm:prSet>
      <dgm:spPr/>
    </dgm:pt>
    <dgm:pt modelId="{D024133D-D2D8-4EAB-83FF-3BF0890256E6}" type="pres">
      <dgm:prSet presAssocID="{AC6C9652-07DA-4843-AAA1-C76269BA969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3548EA6-9F0A-44E5-A3D8-CE1B743BD419}" type="pres">
      <dgm:prSet presAssocID="{AC6C9652-07DA-4843-AAA1-C76269BA9695}" presName="childText" presStyleLbl="revTx" presStyleIdx="0" presStyleCnt="2">
        <dgm:presLayoutVars>
          <dgm:bulletEnabled val="1"/>
        </dgm:presLayoutVars>
      </dgm:prSet>
      <dgm:spPr/>
    </dgm:pt>
    <dgm:pt modelId="{02D4BCF8-1555-46DC-BCFB-AE60D85756F1}" type="pres">
      <dgm:prSet presAssocID="{93B15B2A-389A-4867-BEF9-A095677CF7B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C389884-7AE4-42C5-A725-3675A4B2C060}" type="pres">
      <dgm:prSet presAssocID="{93B15B2A-389A-4867-BEF9-A095677CF7B4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F917E82-0A96-4373-8E84-913035FD5451}" type="presOf" srcId="{93B15B2A-389A-4867-BEF9-A095677CF7B4}" destId="{02D4BCF8-1555-46DC-BCFB-AE60D85756F1}" srcOrd="0" destOrd="0" presId="urn:microsoft.com/office/officeart/2005/8/layout/vList2"/>
    <dgm:cxn modelId="{0A388EE6-6035-4DCD-88D6-7BABD26676F9}" type="presOf" srcId="{3D3EDAD9-55C8-4C5B-8044-87A43640BA5B}" destId="{83548EA6-9F0A-44E5-A3D8-CE1B743BD419}" srcOrd="0" destOrd="0" presId="urn:microsoft.com/office/officeart/2005/8/layout/vList2"/>
    <dgm:cxn modelId="{5ED444B0-4656-4896-907E-995C96C1DD46}" srcId="{5C37A59F-FCE6-4656-949A-44242901767F}" destId="{AC6C9652-07DA-4843-AAA1-C76269BA9695}" srcOrd="0" destOrd="0" parTransId="{0F957939-87F8-462B-8E5E-AD55920CBF02}" sibTransId="{9C739695-70BB-478A-B4E7-A47A522FF38D}"/>
    <dgm:cxn modelId="{5F5885A6-F28C-4ECD-9708-E10924638847}" srcId="{5C37A59F-FCE6-4656-949A-44242901767F}" destId="{93B15B2A-389A-4867-BEF9-A095677CF7B4}" srcOrd="1" destOrd="0" parTransId="{3D23B3E7-1ADF-47C8-A6C8-D73EBE541279}" sibTransId="{52BCB164-EFBC-4296-AF7E-5185B50F6DAE}"/>
    <dgm:cxn modelId="{675DB965-9CCA-4CB5-BAD5-E49C5CB5E14C}" srcId="{93B15B2A-389A-4867-BEF9-A095677CF7B4}" destId="{BFDAF4E6-9619-4ABF-86D2-3FEB5CF3EF84}" srcOrd="0" destOrd="0" parTransId="{F145E523-D9D2-4AFA-A246-EF54100EE7A3}" sibTransId="{25DCDAD7-3008-49F7-94D1-E7AF5B47777A}"/>
    <dgm:cxn modelId="{05AFE9A1-D581-4695-B15A-3C283854A2E9}" srcId="{AC6C9652-07DA-4843-AAA1-C76269BA9695}" destId="{3D3EDAD9-55C8-4C5B-8044-87A43640BA5B}" srcOrd="0" destOrd="0" parTransId="{2D44A4B0-9A85-417F-AA5F-D6C3AA9A8F4C}" sibTransId="{7A487746-87A3-4512-9BD9-ABCB88053975}"/>
    <dgm:cxn modelId="{8AF182CA-3F11-4226-84E1-5DB3D4039084}" type="presOf" srcId="{5C37A59F-FCE6-4656-949A-44242901767F}" destId="{F29BCB63-C0EF-445C-BE2B-019D29053154}" srcOrd="0" destOrd="0" presId="urn:microsoft.com/office/officeart/2005/8/layout/vList2"/>
    <dgm:cxn modelId="{6B355CA0-0A13-434F-8F27-6698BE811CAD}" type="presOf" srcId="{AC6C9652-07DA-4843-AAA1-C76269BA9695}" destId="{D024133D-D2D8-4EAB-83FF-3BF0890256E6}" srcOrd="0" destOrd="0" presId="urn:microsoft.com/office/officeart/2005/8/layout/vList2"/>
    <dgm:cxn modelId="{7C4F7C00-05C3-4FCB-BFAE-558EAB91CF81}" type="presOf" srcId="{5C300B0B-7B1D-485D-A31B-FF8B734F26D0}" destId="{DC389884-7AE4-42C5-A725-3675A4B2C060}" srcOrd="0" destOrd="1" presId="urn:microsoft.com/office/officeart/2005/8/layout/vList2"/>
    <dgm:cxn modelId="{0A908430-1F76-4D52-A63A-B9C13712D71A}" type="presOf" srcId="{BFDAF4E6-9619-4ABF-86D2-3FEB5CF3EF84}" destId="{DC389884-7AE4-42C5-A725-3675A4B2C060}" srcOrd="0" destOrd="0" presId="urn:microsoft.com/office/officeart/2005/8/layout/vList2"/>
    <dgm:cxn modelId="{BCCFDEF4-4F93-4F49-B253-FBB6628498A3}" type="presOf" srcId="{8E170366-900F-43A8-A482-FEABD3DE0D07}" destId="{DC389884-7AE4-42C5-A725-3675A4B2C060}" srcOrd="0" destOrd="2" presId="urn:microsoft.com/office/officeart/2005/8/layout/vList2"/>
    <dgm:cxn modelId="{52F85AE3-556E-49AA-81AD-074C586C997E}" srcId="{93B15B2A-389A-4867-BEF9-A095677CF7B4}" destId="{5C300B0B-7B1D-485D-A31B-FF8B734F26D0}" srcOrd="1" destOrd="0" parTransId="{C37627BB-76B0-466C-A94B-4D2E5753212D}" sibTransId="{053064EF-4208-49B3-95B7-62856F157773}"/>
    <dgm:cxn modelId="{1A7CC491-EE70-4344-8C0D-9AA6CBB146D2}" srcId="{93B15B2A-389A-4867-BEF9-A095677CF7B4}" destId="{8E170366-900F-43A8-A482-FEABD3DE0D07}" srcOrd="2" destOrd="0" parTransId="{0DBBD454-F317-439E-BCD7-DD046A231A1F}" sibTransId="{71089D45-CC14-4E3C-85B9-AE9970C9ECA7}"/>
    <dgm:cxn modelId="{5C566031-2D32-4589-A7B5-A04FE6A87595}" type="presParOf" srcId="{F29BCB63-C0EF-445C-BE2B-019D29053154}" destId="{D024133D-D2D8-4EAB-83FF-3BF0890256E6}" srcOrd="0" destOrd="0" presId="urn:microsoft.com/office/officeart/2005/8/layout/vList2"/>
    <dgm:cxn modelId="{0028937F-9389-4AFA-9A42-2AD9AD4A8CEC}" type="presParOf" srcId="{F29BCB63-C0EF-445C-BE2B-019D29053154}" destId="{83548EA6-9F0A-44E5-A3D8-CE1B743BD419}" srcOrd="1" destOrd="0" presId="urn:microsoft.com/office/officeart/2005/8/layout/vList2"/>
    <dgm:cxn modelId="{E51E737C-0308-4B66-888F-7F1A2A3B16DF}" type="presParOf" srcId="{F29BCB63-C0EF-445C-BE2B-019D29053154}" destId="{02D4BCF8-1555-46DC-BCFB-AE60D85756F1}" srcOrd="2" destOrd="0" presId="urn:microsoft.com/office/officeart/2005/8/layout/vList2"/>
    <dgm:cxn modelId="{C4CAA071-BF1A-45A1-8B98-4D2B29C0FC47}" type="presParOf" srcId="{F29BCB63-C0EF-445C-BE2B-019D29053154}" destId="{DC389884-7AE4-42C5-A725-3675A4B2C06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FEAEE-6FD1-48AC-8ECE-5F19D2BA7248}">
      <dsp:nvSpPr>
        <dsp:cNvPr id="0" name=""/>
        <dsp:cNvSpPr/>
      </dsp:nvSpPr>
      <dsp:spPr>
        <a:xfrm>
          <a:off x="0" y="54498"/>
          <a:ext cx="8229600" cy="1113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Garantizar el ejercicio efectivo de los derechos sociales para toda la población</a:t>
          </a:r>
          <a:endParaRPr lang="es-MX" sz="2800" kern="1200" dirty="0"/>
        </a:p>
      </dsp:txBody>
      <dsp:txXfrm>
        <a:off x="54373" y="108871"/>
        <a:ext cx="8120854" cy="1005094"/>
      </dsp:txXfrm>
    </dsp:sp>
    <dsp:sp modelId="{884EA609-CAE8-402B-BBD5-99368D50DD07}">
      <dsp:nvSpPr>
        <dsp:cNvPr id="0" name=""/>
        <dsp:cNvSpPr/>
      </dsp:nvSpPr>
      <dsp:spPr>
        <a:xfrm>
          <a:off x="0" y="1168338"/>
          <a:ext cx="8229600" cy="695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200" kern="1200" smtClean="0"/>
            <a:t>Cerrar las brechas en salud entre diferentes grupos de población y regiones del país</a:t>
          </a:r>
          <a:endParaRPr lang="es-MX" sz="2200" kern="1200"/>
        </a:p>
      </dsp:txBody>
      <dsp:txXfrm>
        <a:off x="0" y="1168338"/>
        <a:ext cx="8229600" cy="695520"/>
      </dsp:txXfrm>
    </dsp:sp>
    <dsp:sp modelId="{6D6AEF5C-8601-4518-A339-7D3194B3EB30}">
      <dsp:nvSpPr>
        <dsp:cNvPr id="0" name=""/>
        <dsp:cNvSpPr/>
      </dsp:nvSpPr>
      <dsp:spPr>
        <a:xfrm>
          <a:off x="0" y="1863858"/>
          <a:ext cx="8229600" cy="11138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smtClean="0"/>
            <a:t>Asegurar el acceso a los servicios de salud</a:t>
          </a:r>
          <a:endParaRPr lang="es-MX" sz="2800" kern="1200"/>
        </a:p>
      </dsp:txBody>
      <dsp:txXfrm>
        <a:off x="54373" y="1918231"/>
        <a:ext cx="8120854" cy="1005094"/>
      </dsp:txXfrm>
    </dsp:sp>
    <dsp:sp modelId="{532CD5CB-8A12-40A1-8E4C-CE095C2A61FB}">
      <dsp:nvSpPr>
        <dsp:cNvPr id="0" name=""/>
        <dsp:cNvSpPr/>
      </dsp:nvSpPr>
      <dsp:spPr>
        <a:xfrm>
          <a:off x="0" y="2977697"/>
          <a:ext cx="8229600" cy="1072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5560" rIns="199136" bIns="3556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200" kern="1200" smtClean="0"/>
            <a:t>Acceso efectivo a servicios de salud con calidad</a:t>
          </a:r>
          <a:endParaRPr lang="es-MX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200" kern="1200" smtClean="0"/>
            <a:t>Mejorar la atención a la salud a la población en condiciones de vulnerabilidad</a:t>
          </a:r>
          <a:endParaRPr lang="es-MX" sz="2200" kern="1200"/>
        </a:p>
      </dsp:txBody>
      <dsp:txXfrm>
        <a:off x="0" y="2977697"/>
        <a:ext cx="8229600" cy="107226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C0CE0-5681-41E9-AA70-D224AA0B2CBD}">
      <dsp:nvSpPr>
        <dsp:cNvPr id="0" name=""/>
        <dsp:cNvSpPr/>
      </dsp:nvSpPr>
      <dsp:spPr>
        <a:xfrm>
          <a:off x="0" y="178697"/>
          <a:ext cx="8229599" cy="10740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smtClean="0"/>
            <a:t>Información disponible para mortalidad sobre escolaridad y ocupación, además de lugar de residencia</a:t>
          </a:r>
          <a:endParaRPr lang="es-MX" sz="2700" kern="1200"/>
        </a:p>
      </dsp:txBody>
      <dsp:txXfrm>
        <a:off x="52431" y="231128"/>
        <a:ext cx="8124737" cy="969198"/>
      </dsp:txXfrm>
    </dsp:sp>
    <dsp:sp modelId="{59094723-EC36-4DE4-8662-3A152EC6EDB6}">
      <dsp:nvSpPr>
        <dsp:cNvPr id="0" name=""/>
        <dsp:cNvSpPr/>
      </dsp:nvSpPr>
      <dsp:spPr>
        <a:xfrm>
          <a:off x="0" y="1252757"/>
          <a:ext cx="8229599" cy="447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100" kern="1200" smtClean="0"/>
            <a:t>No útil para población en proceso de acumular capital humano</a:t>
          </a:r>
          <a:endParaRPr lang="es-MX" sz="2100" kern="1200"/>
        </a:p>
      </dsp:txBody>
      <dsp:txXfrm>
        <a:off x="0" y="1252757"/>
        <a:ext cx="8229599" cy="447119"/>
      </dsp:txXfrm>
    </dsp:sp>
    <dsp:sp modelId="{91DBB15A-B12E-4DBF-8BC7-FEBB5A36FB83}">
      <dsp:nvSpPr>
        <dsp:cNvPr id="0" name=""/>
        <dsp:cNvSpPr/>
      </dsp:nvSpPr>
      <dsp:spPr>
        <a:xfrm>
          <a:off x="0" y="1699877"/>
          <a:ext cx="8229599" cy="10740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smtClean="0"/>
            <a:t>Análisis mostrados usando algunas de las fuentes disponibles</a:t>
          </a:r>
          <a:endParaRPr lang="es-MX" sz="2700" kern="1200"/>
        </a:p>
      </dsp:txBody>
      <dsp:txXfrm>
        <a:off x="52431" y="1752308"/>
        <a:ext cx="8124737" cy="969198"/>
      </dsp:txXfrm>
    </dsp:sp>
    <dsp:sp modelId="{875CB530-C196-4DB1-B849-E969E22AC40C}">
      <dsp:nvSpPr>
        <dsp:cNvPr id="0" name=""/>
        <dsp:cNvSpPr/>
      </dsp:nvSpPr>
      <dsp:spPr>
        <a:xfrm>
          <a:off x="0" y="2851697"/>
          <a:ext cx="8229599" cy="10740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smtClean="0"/>
            <a:t>Retos por la segmentación del sistema de salud</a:t>
          </a:r>
          <a:endParaRPr lang="es-MX" sz="2700" kern="1200"/>
        </a:p>
      </dsp:txBody>
      <dsp:txXfrm>
        <a:off x="52431" y="2904128"/>
        <a:ext cx="8124737" cy="969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AE6859-4719-41A1-8DDD-1B85FC65FCF6}">
      <dsp:nvSpPr>
        <dsp:cNvPr id="0" name=""/>
        <dsp:cNvSpPr/>
      </dsp:nvSpPr>
      <dsp:spPr>
        <a:xfrm>
          <a:off x="0" y="16443"/>
          <a:ext cx="8280919" cy="678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1. Consolidar las acciones de protección, promoción de la salud y prevención de enfermedades</a:t>
          </a:r>
          <a:endParaRPr lang="es-MX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27" y="49570"/>
        <a:ext cx="8214665" cy="612346"/>
      </dsp:txXfrm>
    </dsp:sp>
    <dsp:sp modelId="{B2534292-27B9-40DD-9C4F-EF83500715BF}">
      <dsp:nvSpPr>
        <dsp:cNvPr id="0" name=""/>
        <dsp:cNvSpPr/>
      </dsp:nvSpPr>
      <dsp:spPr>
        <a:xfrm>
          <a:off x="0" y="752643"/>
          <a:ext cx="8280919" cy="678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2. Asegurar el acceso efectivo a servicios de salud con calidad</a:t>
          </a:r>
          <a:endParaRPr lang="es-MX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27" y="785770"/>
        <a:ext cx="8214665" cy="612346"/>
      </dsp:txXfrm>
    </dsp:sp>
    <dsp:sp modelId="{A9CE98A5-98B6-43B0-8DA8-DFDAFFE183F0}">
      <dsp:nvSpPr>
        <dsp:cNvPr id="0" name=""/>
        <dsp:cNvSpPr/>
      </dsp:nvSpPr>
      <dsp:spPr>
        <a:xfrm>
          <a:off x="0" y="1488844"/>
          <a:ext cx="8280919" cy="678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3. Reducir los riesgos que afectan la salud de la población en cualquier actividad de su vida</a:t>
          </a:r>
          <a:endParaRPr lang="es-MX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27" y="1521971"/>
        <a:ext cx="8214665" cy="612346"/>
      </dsp:txXfrm>
    </dsp:sp>
    <dsp:sp modelId="{345D6075-E24F-46D9-AEF3-E8DB4170020E}">
      <dsp:nvSpPr>
        <dsp:cNvPr id="0" name=""/>
        <dsp:cNvSpPr/>
      </dsp:nvSpPr>
      <dsp:spPr>
        <a:xfrm>
          <a:off x="0" y="2225044"/>
          <a:ext cx="8280919" cy="678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4. Cerrar las brechas existentes en salud entre diferentes grupos sociales y regiones del país</a:t>
          </a:r>
          <a:endParaRPr lang="es-MX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27" y="2258171"/>
        <a:ext cx="8214665" cy="612346"/>
      </dsp:txXfrm>
    </dsp:sp>
    <dsp:sp modelId="{2D419E1A-95DE-41CF-A3DB-5B3B6D46F8E6}">
      <dsp:nvSpPr>
        <dsp:cNvPr id="0" name=""/>
        <dsp:cNvSpPr/>
      </dsp:nvSpPr>
      <dsp:spPr>
        <a:xfrm>
          <a:off x="0" y="2961244"/>
          <a:ext cx="8280919" cy="6786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smtClean="0">
              <a:latin typeface="Arial" panose="020B0604020202020204" pitchFamily="34" charset="0"/>
              <a:cs typeface="Arial" panose="020B0604020202020204" pitchFamily="34" charset="0"/>
            </a:rPr>
            <a:t>5. Asegurar la generación y el uso efectivo de los recursos en salud</a:t>
          </a:r>
          <a:endParaRPr lang="es-MX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27" y="2994371"/>
        <a:ext cx="8214665" cy="612346"/>
      </dsp:txXfrm>
    </dsp:sp>
    <dsp:sp modelId="{0C1CA69C-3E8B-4442-AA56-FC8C929C901A}">
      <dsp:nvSpPr>
        <dsp:cNvPr id="0" name=""/>
        <dsp:cNvSpPr/>
      </dsp:nvSpPr>
      <dsp:spPr>
        <a:xfrm>
          <a:off x="0" y="3697443"/>
          <a:ext cx="8280919" cy="678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6. Avanzar en la construcción de un Sistema Nacional de Salud Universal bajo la rectoría de la Secretaría de Salud</a:t>
          </a:r>
          <a:endParaRPr lang="es-MX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127" y="3730570"/>
        <a:ext cx="8214665" cy="6123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444C83-874E-4F9E-8CB7-FCEAF1F775CD}">
      <dsp:nvSpPr>
        <dsp:cNvPr id="0" name=""/>
        <dsp:cNvSpPr/>
      </dsp:nvSpPr>
      <dsp:spPr>
        <a:xfrm>
          <a:off x="0" y="461185"/>
          <a:ext cx="8229600" cy="10740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smtClean="0"/>
            <a:t>En la lógica de capital humano, asegurar igualdad de oportunidades</a:t>
          </a:r>
          <a:endParaRPr lang="es-MX" sz="2700" kern="1200"/>
        </a:p>
      </dsp:txBody>
      <dsp:txXfrm>
        <a:off x="52431" y="513616"/>
        <a:ext cx="8124738" cy="969198"/>
      </dsp:txXfrm>
    </dsp:sp>
    <dsp:sp modelId="{2D9826B8-7611-47CC-96E1-C14FFE2F96CB}">
      <dsp:nvSpPr>
        <dsp:cNvPr id="0" name=""/>
        <dsp:cNvSpPr/>
      </dsp:nvSpPr>
      <dsp:spPr>
        <a:xfrm>
          <a:off x="0" y="1535245"/>
          <a:ext cx="8229600" cy="10339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100" kern="1200" smtClean="0"/>
            <a:t>Derecho Constitucional a la protección de la salud</a:t>
          </a:r>
          <a:endParaRPr lang="es-MX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100" kern="1200" smtClean="0"/>
            <a:t>Asegurar el acceso a servicios de salud de calidad: promoción, prevención, atención</a:t>
          </a:r>
          <a:endParaRPr lang="es-MX" sz="2100" kern="1200"/>
        </a:p>
      </dsp:txBody>
      <dsp:txXfrm>
        <a:off x="0" y="1535245"/>
        <a:ext cx="8229600" cy="1033964"/>
      </dsp:txXfrm>
    </dsp:sp>
    <dsp:sp modelId="{BFF23CA6-7B83-4C9C-8167-388CFCAB98B6}">
      <dsp:nvSpPr>
        <dsp:cNvPr id="0" name=""/>
        <dsp:cNvSpPr/>
      </dsp:nvSpPr>
      <dsp:spPr>
        <a:xfrm>
          <a:off x="0" y="2569210"/>
          <a:ext cx="8229600" cy="10740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smtClean="0"/>
            <a:t>Ante condiciones socioeconómicas desiguales, el Estado debe contribuir a cerrar brechas en capacidades</a:t>
          </a:r>
          <a:endParaRPr lang="es-MX" sz="2700" kern="1200"/>
        </a:p>
      </dsp:txBody>
      <dsp:txXfrm>
        <a:off x="52431" y="2621641"/>
        <a:ext cx="8124738" cy="9691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DA7D94-EAF3-4B42-A504-B44E8E0DBC9E}">
      <dsp:nvSpPr>
        <dsp:cNvPr id="0" name=""/>
        <dsp:cNvSpPr/>
      </dsp:nvSpPr>
      <dsp:spPr>
        <a:xfrm>
          <a:off x="0" y="480806"/>
          <a:ext cx="8280920" cy="11033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600" kern="1200" dirty="0" smtClean="0"/>
            <a:t>Salud para </a:t>
          </a:r>
          <a:r>
            <a:rPr lang="es-MX" sz="4600" kern="1200" dirty="0" err="1" smtClean="0"/>
            <a:t>tod@s</a:t>
          </a:r>
          <a:endParaRPr lang="es-MX" sz="4600" kern="1200" dirty="0"/>
        </a:p>
      </dsp:txBody>
      <dsp:txXfrm>
        <a:off x="53859" y="534665"/>
        <a:ext cx="8173202" cy="995592"/>
      </dsp:txXfrm>
    </dsp:sp>
    <dsp:sp modelId="{0B3DE418-CB06-41DA-A2FE-FF5253628090}">
      <dsp:nvSpPr>
        <dsp:cNvPr id="0" name=""/>
        <dsp:cNvSpPr/>
      </dsp:nvSpPr>
      <dsp:spPr>
        <a:xfrm>
          <a:off x="0" y="1716596"/>
          <a:ext cx="8280920" cy="11033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600" kern="1200" smtClean="0"/>
            <a:t>Servicios adecuados y oportunos</a:t>
          </a:r>
          <a:endParaRPr lang="es-MX" sz="4600" kern="1200"/>
        </a:p>
      </dsp:txBody>
      <dsp:txXfrm>
        <a:off x="53859" y="1770455"/>
        <a:ext cx="8173202" cy="995592"/>
      </dsp:txXfrm>
    </dsp:sp>
    <dsp:sp modelId="{EEBB31D8-F90E-4FAD-B7D6-33DE2EF680C2}">
      <dsp:nvSpPr>
        <dsp:cNvPr id="0" name=""/>
        <dsp:cNvSpPr/>
      </dsp:nvSpPr>
      <dsp:spPr>
        <a:xfrm>
          <a:off x="0" y="2952387"/>
          <a:ext cx="8280920" cy="11033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600" kern="1200" smtClean="0"/>
            <a:t>Protección financiera</a:t>
          </a:r>
          <a:endParaRPr lang="es-MX" sz="4600" kern="1200"/>
        </a:p>
      </dsp:txBody>
      <dsp:txXfrm>
        <a:off x="53859" y="3006246"/>
        <a:ext cx="8173202" cy="9955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B1297-C3DE-4ED1-A238-5F9F266668D9}">
      <dsp:nvSpPr>
        <dsp:cNvPr id="0" name=""/>
        <dsp:cNvSpPr/>
      </dsp:nvSpPr>
      <dsp:spPr>
        <a:xfrm>
          <a:off x="0" y="641951"/>
          <a:ext cx="8280919" cy="1034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Los seguros públicos cuentan con una red de prestadores públicos de servicios</a:t>
          </a:r>
          <a:endParaRPr lang="es-MX" sz="2600" kern="1200" dirty="0"/>
        </a:p>
      </dsp:txBody>
      <dsp:txXfrm>
        <a:off x="50489" y="692440"/>
        <a:ext cx="8179941" cy="933302"/>
      </dsp:txXfrm>
    </dsp:sp>
    <dsp:sp modelId="{965D7161-C7C5-40D0-920A-7FDB0588F557}">
      <dsp:nvSpPr>
        <dsp:cNvPr id="0" name=""/>
        <dsp:cNvSpPr/>
      </dsp:nvSpPr>
      <dsp:spPr>
        <a:xfrm>
          <a:off x="0" y="1751111"/>
          <a:ext cx="8280919" cy="103428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En una situación de servicios pre-pagados adecuados y de calidad, se esperaría que el pago de bolsillo sea inexistente</a:t>
          </a:r>
          <a:endParaRPr lang="es-MX" sz="2600" kern="1200" dirty="0"/>
        </a:p>
      </dsp:txBody>
      <dsp:txXfrm>
        <a:off x="50489" y="1801600"/>
        <a:ext cx="8179941" cy="933302"/>
      </dsp:txXfrm>
    </dsp:sp>
    <dsp:sp modelId="{775B64DA-3A9B-45B9-98A5-08A403FDE6BE}">
      <dsp:nvSpPr>
        <dsp:cNvPr id="0" name=""/>
        <dsp:cNvSpPr/>
      </dsp:nvSpPr>
      <dsp:spPr>
        <a:xfrm>
          <a:off x="0" y="2860271"/>
          <a:ext cx="8280919" cy="103428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La decisión de pagar por los servicios privados refleja deficiencias de servicios públicos</a:t>
          </a:r>
          <a:endParaRPr lang="es-MX" sz="2600" kern="1200" dirty="0"/>
        </a:p>
      </dsp:txBody>
      <dsp:txXfrm>
        <a:off x="50489" y="2910760"/>
        <a:ext cx="8179941" cy="9333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E4305-11F5-41D7-B610-1D7125D1576C}">
      <dsp:nvSpPr>
        <dsp:cNvPr id="0" name=""/>
        <dsp:cNvSpPr/>
      </dsp:nvSpPr>
      <dsp:spPr>
        <a:xfrm>
          <a:off x="0" y="194627"/>
          <a:ext cx="8229599" cy="2597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smtClean="0"/>
            <a:t>Definir un abordaje para la estimación de la carga de la inequidad en salud en México, identificando las necesidades y brechas de información para su estimación, y la ruta crítica para generar la información necesaria para la estimación</a:t>
          </a:r>
          <a:endParaRPr lang="es-MX" sz="3000" kern="1200"/>
        </a:p>
      </dsp:txBody>
      <dsp:txXfrm>
        <a:off x="126795" y="321422"/>
        <a:ext cx="7976009" cy="2343810"/>
      </dsp:txXfrm>
    </dsp:sp>
    <dsp:sp modelId="{7814A35E-EC8E-4207-89F9-4FE434BEC22B}">
      <dsp:nvSpPr>
        <dsp:cNvPr id="0" name=""/>
        <dsp:cNvSpPr/>
      </dsp:nvSpPr>
      <dsp:spPr>
        <a:xfrm>
          <a:off x="0" y="2792027"/>
          <a:ext cx="8229599" cy="1117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8100" rIns="213360" bIns="38100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300" kern="1200" smtClean="0"/>
            <a:t>Indicadores de salud y dimensiones de inequidad</a:t>
          </a:r>
          <a:endParaRPr lang="es-MX" sz="2300" kern="120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300" kern="1200" smtClean="0"/>
            <a:t>Estimación de los niveles de indicadores de salud de referencia: ¿cuál es el estándar?</a:t>
          </a:r>
          <a:endParaRPr lang="es-MX" sz="2300" kern="1200"/>
        </a:p>
      </dsp:txBody>
      <dsp:txXfrm>
        <a:off x="0" y="2792027"/>
        <a:ext cx="8229599" cy="11178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C5065-2C9E-4F20-B446-4FEBAA521D39}">
      <dsp:nvSpPr>
        <dsp:cNvPr id="0" name=""/>
        <dsp:cNvSpPr/>
      </dsp:nvSpPr>
      <dsp:spPr>
        <a:xfrm>
          <a:off x="0" y="613577"/>
          <a:ext cx="8229599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smtClean="0"/>
            <a:t>Por magnitud, socioeconómica: México presenta una elevada desigualdad en ingresos</a:t>
          </a:r>
          <a:endParaRPr lang="es-MX" sz="2300" kern="1200"/>
        </a:p>
      </dsp:txBody>
      <dsp:txXfrm>
        <a:off x="44664" y="658241"/>
        <a:ext cx="8140271" cy="825612"/>
      </dsp:txXfrm>
    </dsp:sp>
    <dsp:sp modelId="{56839CF3-7F44-4782-86C5-B025C11FF64D}">
      <dsp:nvSpPr>
        <dsp:cNvPr id="0" name=""/>
        <dsp:cNvSpPr/>
      </dsp:nvSpPr>
      <dsp:spPr>
        <a:xfrm>
          <a:off x="0" y="1594757"/>
          <a:ext cx="8229599" cy="9149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smtClean="0"/>
            <a:t>Otras dimensiones con traslape importante con la socioeconómica: condición étnica, ámbito de residencia (por oferta de servicios)</a:t>
          </a:r>
          <a:endParaRPr lang="es-MX" sz="2300" kern="1200"/>
        </a:p>
      </dsp:txBody>
      <dsp:txXfrm>
        <a:off x="44664" y="1639421"/>
        <a:ext cx="8140271" cy="825612"/>
      </dsp:txXfrm>
    </dsp:sp>
    <dsp:sp modelId="{BF7DE10E-9836-4E53-A7AF-FD699D43A040}">
      <dsp:nvSpPr>
        <dsp:cNvPr id="0" name=""/>
        <dsp:cNvSpPr/>
      </dsp:nvSpPr>
      <dsp:spPr>
        <a:xfrm>
          <a:off x="0" y="2575937"/>
          <a:ext cx="8229599" cy="9149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smtClean="0"/>
            <a:t>¿Hay otras dimensiones con traslape potencialmente menor?</a:t>
          </a:r>
          <a:endParaRPr lang="es-MX" sz="2300" kern="1200"/>
        </a:p>
      </dsp:txBody>
      <dsp:txXfrm>
        <a:off x="44664" y="2620601"/>
        <a:ext cx="8140271" cy="8256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A7FB1B-01E1-4D4F-92C7-301B695C8C78}">
      <dsp:nvSpPr>
        <dsp:cNvPr id="0" name=""/>
        <dsp:cNvSpPr/>
      </dsp:nvSpPr>
      <dsp:spPr>
        <a:xfrm>
          <a:off x="0" y="602523"/>
          <a:ext cx="8229599" cy="755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smtClean="0"/>
            <a:t>No existen mecanismos que permitan relacionar dimensiones socio-económicas (y otros aspectos de vulnerabilidad) de inequidad con defunciones</a:t>
          </a:r>
          <a:endParaRPr lang="es-MX" sz="1900" kern="1200"/>
        </a:p>
      </dsp:txBody>
      <dsp:txXfrm>
        <a:off x="36896" y="639419"/>
        <a:ext cx="8155807" cy="682028"/>
      </dsp:txXfrm>
    </dsp:sp>
    <dsp:sp modelId="{0FBD1357-6CAA-4284-931C-D4D4E3B0E592}">
      <dsp:nvSpPr>
        <dsp:cNvPr id="0" name=""/>
        <dsp:cNvSpPr/>
      </dsp:nvSpPr>
      <dsp:spPr>
        <a:xfrm>
          <a:off x="0" y="1413063"/>
          <a:ext cx="8229599" cy="755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smtClean="0"/>
            <a:t>Para otros posibles indicadores de salud, limitación por los sistemas existentes de monitoreo</a:t>
          </a:r>
          <a:endParaRPr lang="es-MX" sz="1900" kern="1200"/>
        </a:p>
      </dsp:txBody>
      <dsp:txXfrm>
        <a:off x="36896" y="1449959"/>
        <a:ext cx="8155807" cy="682028"/>
      </dsp:txXfrm>
    </dsp:sp>
    <dsp:sp modelId="{AC2D45D8-0CCB-4BA2-BD9F-D831B8BF3C46}">
      <dsp:nvSpPr>
        <dsp:cNvPr id="0" name=""/>
        <dsp:cNvSpPr/>
      </dsp:nvSpPr>
      <dsp:spPr>
        <a:xfrm>
          <a:off x="0" y="2223604"/>
          <a:ext cx="8229599" cy="7558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smtClean="0"/>
            <a:t>Información más detallada mediante encuestas (con las limitaciones en desagregación)</a:t>
          </a:r>
          <a:endParaRPr lang="es-MX" sz="1900" kern="1200"/>
        </a:p>
      </dsp:txBody>
      <dsp:txXfrm>
        <a:off x="36896" y="2260500"/>
        <a:ext cx="8155807" cy="682028"/>
      </dsp:txXfrm>
    </dsp:sp>
    <dsp:sp modelId="{B83930CA-C236-48A6-A864-C08F97FD453A}">
      <dsp:nvSpPr>
        <dsp:cNvPr id="0" name=""/>
        <dsp:cNvSpPr/>
      </dsp:nvSpPr>
      <dsp:spPr>
        <a:xfrm>
          <a:off x="0" y="3034143"/>
          <a:ext cx="8229599" cy="7558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smtClean="0"/>
            <a:t>Revisión sobre mecanismos posibles para un sistema de monitoreo de indicadores de equidad</a:t>
          </a:r>
          <a:endParaRPr lang="es-MX" sz="1900" kern="1200"/>
        </a:p>
      </dsp:txBody>
      <dsp:txXfrm>
        <a:off x="36896" y="3071039"/>
        <a:ext cx="8155807" cy="68202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4133D-D2D8-4EAB-83FF-3BF0890256E6}">
      <dsp:nvSpPr>
        <dsp:cNvPr id="0" name=""/>
        <dsp:cNvSpPr/>
      </dsp:nvSpPr>
      <dsp:spPr>
        <a:xfrm>
          <a:off x="0" y="237929"/>
          <a:ext cx="8229599" cy="6475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smtClean="0"/>
            <a:t>Identificar la utilidad del monitoreo</a:t>
          </a:r>
          <a:endParaRPr lang="es-MX" sz="2700" kern="1200"/>
        </a:p>
      </dsp:txBody>
      <dsp:txXfrm>
        <a:off x="31613" y="269542"/>
        <a:ext cx="8166373" cy="584368"/>
      </dsp:txXfrm>
    </dsp:sp>
    <dsp:sp modelId="{83548EA6-9F0A-44E5-A3D8-CE1B743BD419}">
      <dsp:nvSpPr>
        <dsp:cNvPr id="0" name=""/>
        <dsp:cNvSpPr/>
      </dsp:nvSpPr>
      <dsp:spPr>
        <a:xfrm>
          <a:off x="0" y="885524"/>
          <a:ext cx="8229599" cy="656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100" kern="1200" smtClean="0"/>
            <a:t>Selección de variables de monitoreo guiada por objetivos: ¿cuáles estrategias pueden ser implementadas para incidir en la inequidad?</a:t>
          </a:r>
          <a:endParaRPr lang="es-MX" sz="2100" kern="1200"/>
        </a:p>
      </dsp:txBody>
      <dsp:txXfrm>
        <a:off x="0" y="885524"/>
        <a:ext cx="8229599" cy="656707"/>
      </dsp:txXfrm>
    </dsp:sp>
    <dsp:sp modelId="{02D4BCF8-1555-46DC-BCFB-AE60D85756F1}">
      <dsp:nvSpPr>
        <dsp:cNvPr id="0" name=""/>
        <dsp:cNvSpPr/>
      </dsp:nvSpPr>
      <dsp:spPr>
        <a:xfrm>
          <a:off x="0" y="1542231"/>
          <a:ext cx="8229599" cy="64759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smtClean="0"/>
            <a:t>Nivel socioeconómico</a:t>
          </a:r>
          <a:endParaRPr lang="es-MX" sz="2700" kern="1200"/>
        </a:p>
      </dsp:txBody>
      <dsp:txXfrm>
        <a:off x="31613" y="1573844"/>
        <a:ext cx="8166373" cy="584368"/>
      </dsp:txXfrm>
    </dsp:sp>
    <dsp:sp modelId="{DC389884-7AE4-42C5-A725-3675A4B2C060}">
      <dsp:nvSpPr>
        <dsp:cNvPr id="0" name=""/>
        <dsp:cNvSpPr/>
      </dsp:nvSpPr>
      <dsp:spPr>
        <a:xfrm>
          <a:off x="0" y="2189826"/>
          <a:ext cx="8229599" cy="16766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100" kern="1200" smtClean="0"/>
            <a:t>Medición de pobreza multidimensional: adicional a ingresos bajos, otras carencias sociales (acceso a salud, rezago educativo, condiciones de vivienda, oferta de servicios básicos, cohesión)</a:t>
          </a:r>
          <a:endParaRPr lang="es-MX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100" kern="1200" smtClean="0"/>
            <a:t>Educación estable oculta efectos de shocks externos</a:t>
          </a:r>
          <a:endParaRPr lang="es-MX" sz="2100" kern="120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MX" sz="2100" kern="1200" smtClean="0"/>
            <a:t>Abordaje para imputación de ingreso</a:t>
          </a:r>
          <a:endParaRPr lang="es-MX" sz="2100" kern="1200"/>
        </a:p>
      </dsp:txBody>
      <dsp:txXfrm>
        <a:off x="0" y="2189826"/>
        <a:ext cx="8229599" cy="1676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0.30418</cdr:x>
      <cdr:y>0.1165</cdr:y>
    </cdr:from>
    <cdr:to>
      <cdr:x>0.52707</cdr:x>
      <cdr:y>0.17875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2675734" y="576065"/>
          <a:ext cx="1960633" cy="30781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Atención</a:t>
          </a:r>
          <a:r>
            <a:rPr lang="es-MX" sz="1600" baseline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s-MX" sz="1600" baseline="0" dirty="0" smtClean="0">
              <a:latin typeface="Arial" panose="020B0604020202020204" pitchFamily="34" charset="0"/>
              <a:cs typeface="Arial" panose="020B0604020202020204" pitchFamily="34" charset="0"/>
            </a:rPr>
            <a:t>prenatal</a:t>
          </a:r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0.54649</cdr:x>
      <cdr:y>0.23091</cdr:y>
    </cdr:from>
    <cdr:to>
      <cdr:x>0.76938</cdr:x>
      <cdr:y>0.29315</cdr:y>
    </cdr:to>
    <cdr:sp macro="" textlink="">
      <cdr:nvSpPr>
        <cdr:cNvPr id="3" name="1 CuadroTexto"/>
        <cdr:cNvSpPr txBox="1"/>
      </cdr:nvSpPr>
      <cdr:spPr>
        <a:xfrm xmlns:a="http://schemas.openxmlformats.org/drawingml/2006/main">
          <a:off x="4807116" y="1141782"/>
          <a:ext cx="1960633" cy="30776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Atención</a:t>
          </a:r>
          <a:r>
            <a:rPr lang="es-MX" sz="1600" baseline="0" dirty="0">
              <a:latin typeface="Arial" panose="020B0604020202020204" pitchFamily="34" charset="0"/>
              <a:cs typeface="Arial" panose="020B0604020202020204" pitchFamily="34" charset="0"/>
            </a:rPr>
            <a:t> del parto</a:t>
          </a:r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0.25436</cdr:x>
      <cdr:y>0.33795</cdr:y>
    </cdr:from>
    <cdr:to>
      <cdr:x>0.52861</cdr:x>
      <cdr:y>0.40019</cdr:y>
    </cdr:to>
    <cdr:sp macro="" textlink="">
      <cdr:nvSpPr>
        <cdr:cNvPr id="4" name="1 CuadroTexto"/>
        <cdr:cNvSpPr txBox="1"/>
      </cdr:nvSpPr>
      <cdr:spPr>
        <a:xfrm xmlns:a="http://schemas.openxmlformats.org/drawingml/2006/main">
          <a:off x="2203711" y="2125423"/>
          <a:ext cx="2376118" cy="39143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600">
              <a:latin typeface="Arial" panose="020B0604020202020204" pitchFamily="34" charset="0"/>
              <a:cs typeface="Arial" panose="020B0604020202020204" pitchFamily="34" charset="0"/>
            </a:rPr>
            <a:t>Vacuna</a:t>
          </a:r>
          <a:r>
            <a:rPr lang="es-MX" sz="1600" baseline="0">
              <a:latin typeface="Arial" panose="020B0604020202020204" pitchFamily="34" charset="0"/>
              <a:cs typeface="Arial" panose="020B0604020202020204" pitchFamily="34" charset="0"/>
            </a:rPr>
            <a:t> contra influenza</a:t>
          </a:r>
          <a:endParaRPr lang="es-MX" sz="160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0.49246</cdr:x>
      <cdr:y>0.45144</cdr:y>
    </cdr:from>
    <cdr:to>
      <cdr:x>0.71535</cdr:x>
      <cdr:y>0.51369</cdr:y>
    </cdr:to>
    <cdr:sp macro="" textlink="">
      <cdr:nvSpPr>
        <cdr:cNvPr id="5" name="1 CuadroTexto"/>
        <cdr:cNvSpPr txBox="1"/>
      </cdr:nvSpPr>
      <cdr:spPr>
        <a:xfrm xmlns:a="http://schemas.openxmlformats.org/drawingml/2006/main">
          <a:off x="4331918" y="2232249"/>
          <a:ext cx="1960633" cy="30781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600" dirty="0">
              <a:latin typeface="Arial" panose="020B0604020202020204" pitchFamily="34" charset="0"/>
              <a:cs typeface="Arial" panose="020B0604020202020204" pitchFamily="34" charset="0"/>
            </a:rPr>
            <a:t>Detección</a:t>
          </a:r>
          <a:r>
            <a:rPr lang="es-MX" sz="1600" baseline="0" dirty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s-MX" sz="1600" baseline="0" dirty="0" err="1">
              <a:latin typeface="Arial" panose="020B0604020202020204" pitchFamily="34" charset="0"/>
              <a:cs typeface="Arial" panose="020B0604020202020204" pitchFamily="34" charset="0"/>
            </a:rPr>
            <a:t>CaMa</a:t>
          </a:r>
          <a:endParaRPr lang="es-MX" sz="16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0.15044</cdr:x>
      <cdr:y>0.56824</cdr:y>
    </cdr:from>
    <cdr:to>
      <cdr:x>0.37333</cdr:x>
      <cdr:y>0.63048</cdr:y>
    </cdr:to>
    <cdr:sp macro="" textlink="">
      <cdr:nvSpPr>
        <cdr:cNvPr id="6" name="1 CuadroTexto"/>
        <cdr:cNvSpPr txBox="1"/>
      </cdr:nvSpPr>
      <cdr:spPr>
        <a:xfrm xmlns:a="http://schemas.openxmlformats.org/drawingml/2006/main">
          <a:off x="1303403" y="3573744"/>
          <a:ext cx="1931096" cy="39143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600">
              <a:latin typeface="Arial" panose="020B0604020202020204" pitchFamily="34" charset="0"/>
              <a:cs typeface="Arial" panose="020B0604020202020204" pitchFamily="34" charset="0"/>
            </a:rPr>
            <a:t>Detección</a:t>
          </a:r>
          <a:r>
            <a:rPr lang="es-MX" sz="1600" baseline="0">
              <a:latin typeface="Arial" panose="020B0604020202020204" pitchFamily="34" charset="0"/>
              <a:cs typeface="Arial" panose="020B0604020202020204" pitchFamily="34" charset="0"/>
            </a:rPr>
            <a:t> de CaCe</a:t>
          </a:r>
          <a:endParaRPr lang="es-MX" sz="160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0.36731</cdr:x>
      <cdr:y>0.80061</cdr:y>
    </cdr:from>
    <cdr:to>
      <cdr:x>0.5902</cdr:x>
      <cdr:y>0.86285</cdr:y>
    </cdr:to>
    <cdr:sp macro="" textlink="">
      <cdr:nvSpPr>
        <cdr:cNvPr id="7" name="1 CuadroTexto"/>
        <cdr:cNvSpPr txBox="1"/>
      </cdr:nvSpPr>
      <cdr:spPr>
        <a:xfrm xmlns:a="http://schemas.openxmlformats.org/drawingml/2006/main">
          <a:off x="3182307" y="5035115"/>
          <a:ext cx="1931096" cy="39143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MX" sz="1600">
              <a:latin typeface="Arial" panose="020B0604020202020204" pitchFamily="34" charset="0"/>
              <a:cs typeface="Arial" panose="020B0604020202020204" pitchFamily="34" charset="0"/>
            </a:rPr>
            <a:t>Tx de IRAs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F1D3D-F87A-4111-A29E-D8BEDD89361F}" type="datetimeFigureOut">
              <a:rPr lang="es-MX" smtClean="0"/>
              <a:pPr/>
              <a:t>24/07/2014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2EB24-F6FC-458D-90AE-30FAFE52C76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746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3E033-7565-4D95-9555-EEF0AD429908}" type="slidenum">
              <a:rPr lang="es-MX" smtClean="0"/>
              <a:pPr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1199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D0858-99AF-4BF8-9CEE-C6532BBF0662}" type="slidenum">
              <a:rPr lang="es-MX" smtClean="0"/>
              <a:pPr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0188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11 Imagen" descr="Logo INSP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78756"/>
            <a:ext cx="2409825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9512" y="2708920"/>
            <a:ext cx="7772400" cy="1470025"/>
          </a:xfrm>
        </p:spPr>
        <p:txBody>
          <a:bodyPr/>
          <a:lstStyle>
            <a:lvl1pPr algn="l">
              <a:defRPr sz="4400" b="1" i="1" baseline="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5013176"/>
            <a:ext cx="6400800" cy="936104"/>
          </a:xfrm>
        </p:spPr>
        <p:txBody>
          <a:bodyPr>
            <a:noAutofit/>
          </a:bodyPr>
          <a:lstStyle>
            <a:lvl1pPr marL="0" indent="0" algn="l">
              <a:buNone/>
              <a:defRPr sz="2800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MX" dirty="0"/>
          </a:p>
        </p:txBody>
      </p:sp>
      <p:pic>
        <p:nvPicPr>
          <p:cNvPr id="7" name="Picture 33" descr="140526 ssa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74" b="19723"/>
          <a:stretch/>
        </p:blipFill>
        <p:spPr bwMode="auto">
          <a:xfrm>
            <a:off x="3059832" y="80915"/>
            <a:ext cx="2986421" cy="118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97920"/>
            <a:ext cx="2160240" cy="753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4178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807DA3-7C40-4B16-AE96-08573E82896D}" type="datetimeFigureOut">
              <a:rPr lang="es-MX"/>
              <a:pPr>
                <a:defRPr/>
              </a:pPr>
              <a:t>24/07/2014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69064F3-FF44-4298-98F4-68C9E8C1A12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73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10F4A-50CC-4DAC-868B-AA8573E2C92C}" type="datetimeFigureOut">
              <a:rPr lang="es-MX"/>
              <a:pPr>
                <a:defRPr/>
              </a:pPr>
              <a:t>24/07/2014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6583E33-2EE9-4605-B9B0-D9856EA933A6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261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08912" cy="1143000"/>
          </a:xfrm>
        </p:spPr>
        <p:txBody>
          <a:bodyPr>
            <a:noAutofit/>
          </a:bodyPr>
          <a:lstStyle>
            <a:lvl1pPr algn="l">
              <a:defRPr sz="3600" b="1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4104456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  <a:latin typeface="+mj-lt"/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  <a:latin typeface="+mj-lt"/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  <a:latin typeface="+mj-lt"/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403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BACC6">
                    <a:lumMod val="50000"/>
                  </a:srgb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fld id="{F16F49AE-F1B5-4B2D-9B55-9D84E7A4552A}" type="datetimeFigureOut">
              <a:rPr lang="es-MX"/>
              <a:pPr>
                <a:defRPr/>
              </a:pPr>
              <a:t>24/07/2014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BACC6">
                    <a:lumMod val="50000"/>
                  </a:srgb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BACC6">
                    <a:lumMod val="50000"/>
                  </a:srgb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fld id="{D5913FE6-D3C5-465F-899D-4B1B05C4D2EF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850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29600" cy="1143000"/>
          </a:xfrm>
        </p:spPr>
        <p:txBody>
          <a:bodyPr>
            <a:noAutofit/>
          </a:bodyPr>
          <a:lstStyle>
            <a:lvl1pPr algn="l">
              <a:defRPr sz="3600" b="1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9552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1pPr>
            <a:lvl2pPr>
              <a:defRPr sz="24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2pPr>
            <a:lvl3pPr>
              <a:defRPr sz="20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3pPr>
            <a:lvl4pPr>
              <a:defRPr sz="18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4pPr>
            <a:lvl5pPr>
              <a:defRPr sz="18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30552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1pPr>
            <a:lvl2pPr>
              <a:defRPr sz="24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2pPr>
            <a:lvl3pPr>
              <a:defRPr sz="20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3pPr>
            <a:lvl4pPr>
              <a:defRPr sz="18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4pPr>
            <a:lvl5pPr>
              <a:defRPr sz="1800">
                <a:solidFill>
                  <a:schemeClr val="accent5">
                    <a:lumMod val="50000"/>
                  </a:schemeClr>
                </a:solidFill>
                <a:latin typeface="Candar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3975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BACC6">
                    <a:lumMod val="50000"/>
                  </a:srgb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fld id="{00775DA6-1326-4B97-B643-AA4B9DB4B65F}" type="datetimeFigureOut">
              <a:rPr lang="es-MX"/>
              <a:pPr>
                <a:defRPr/>
              </a:pPr>
              <a:t>24/07/2014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BACC6">
                    <a:lumMod val="50000"/>
                  </a:srgb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4BACC6">
                    <a:lumMod val="50000"/>
                  </a:srgb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fld id="{AFF5173D-BDEB-4919-BE50-55A0F827F6F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9646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395731-E301-4A62-9859-2B1189D6B16F}" type="datetimeFigureOut">
              <a:rPr lang="es-MX"/>
              <a:pPr>
                <a:defRPr/>
              </a:pPr>
              <a:t>24/07/2014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9C1CEF-CA5F-458B-8571-1BC1D43B15CF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693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84AAE3-DE0A-4BA5-935F-5460A951F644}" type="datetimeFigureOut">
              <a:rPr lang="es-MX"/>
              <a:pPr>
                <a:defRPr/>
              </a:pPr>
              <a:t>24/07/2014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BB2E70-63F9-419D-B639-87A01F0491DD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16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5F88C1-CA31-47BA-9477-279AA932C176}" type="datetimeFigureOut">
              <a:rPr lang="es-MX"/>
              <a:pPr>
                <a:defRPr/>
              </a:pPr>
              <a:t>24/07/2014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7E8AB2-0F58-4615-AB41-09572A89098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674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8471E9A-2B74-4F51-8ED6-B304857BA199}" type="datetimeFigureOut">
              <a:rPr lang="es-MX"/>
              <a:pPr>
                <a:defRPr/>
              </a:pPr>
              <a:t>24/07/2014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FEF594-21FD-4278-8B5A-7E50AC3BD2E1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886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35C8DB-52A0-4690-8CF7-23BF73DB6D42}" type="datetimeFigureOut">
              <a:rPr lang="es-MX"/>
              <a:pPr>
                <a:defRPr/>
              </a:pPr>
              <a:t>24/07/2014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759D89-7836-42A4-B23A-1A6E7593E69C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410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modificar el estilo de título del patrón</a:t>
            </a:r>
            <a:endParaRPr lang="es-MX" altLang="es-MX" smtClean="0"/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 smtClean="0"/>
              <a:t>Haga clic para modificar el estilo de texto del patrón</a:t>
            </a:r>
          </a:p>
          <a:p>
            <a:pPr lvl="1"/>
            <a:r>
              <a:rPr lang="es-ES" altLang="es-MX" smtClean="0"/>
              <a:t>Segundo nivel</a:t>
            </a:r>
          </a:p>
          <a:p>
            <a:pPr lvl="2"/>
            <a:r>
              <a:rPr lang="es-ES" altLang="es-MX" smtClean="0"/>
              <a:t>Tercer nivel</a:t>
            </a:r>
          </a:p>
          <a:p>
            <a:pPr lvl="3"/>
            <a:r>
              <a:rPr lang="es-ES" altLang="es-MX" smtClean="0"/>
              <a:t>Cuarto nivel</a:t>
            </a:r>
          </a:p>
          <a:p>
            <a:pPr lvl="4"/>
            <a:r>
              <a:rPr lang="es-ES" altLang="es-MX" smtClean="0"/>
              <a:t>Quinto nivel</a:t>
            </a:r>
            <a:endParaRPr lang="es-MX" altLang="es-MX" smtClean="0"/>
          </a:p>
        </p:txBody>
      </p:sp>
      <p:pic>
        <p:nvPicPr>
          <p:cNvPr id="1031" name="11 Imagen" descr="Logo INSP.gif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775" y="6381750"/>
            <a:ext cx="10953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323217"/>
            <a:ext cx="1368152" cy="477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3" descr="140526 ssa"/>
          <p:cNvPicPr>
            <a:picLocks noChangeAspect="1" noChangeArrowheads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74" b="19723"/>
          <a:stretch/>
        </p:blipFill>
        <p:spPr bwMode="auto">
          <a:xfrm>
            <a:off x="323528" y="6347123"/>
            <a:ext cx="1080119" cy="429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9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21596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15968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15968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15968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215968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215968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215968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215968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215968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215968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215968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215968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215968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rgbClr val="215968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i="0" dirty="0"/>
              <a:t>Monitoreo de la equidad en salud en México</a:t>
            </a:r>
            <a:r>
              <a:rPr lang="es-MX" dirty="0"/>
              <a:t/>
            </a:r>
            <a:br>
              <a:rPr lang="es-MX" dirty="0"/>
            </a:br>
            <a:r>
              <a:rPr lang="es-MX" sz="2800" b="0" dirty="0"/>
              <a:t>Lima, 24-25 de julio de 2014</a:t>
            </a:r>
            <a:endParaRPr lang="es-MX" b="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Juan Pablo Gutiérrez, </a:t>
            </a:r>
            <a:r>
              <a:rPr lang="es-MX" dirty="0" err="1" smtClean="0"/>
              <a:t>INSP</a:t>
            </a:r>
            <a:endParaRPr lang="es-MX" dirty="0" smtClean="0"/>
          </a:p>
          <a:p>
            <a:r>
              <a:rPr lang="es-MX" dirty="0" smtClean="0"/>
              <a:t>Rodrigo Espinosa, </a:t>
            </a:r>
            <a:r>
              <a:rPr lang="es-MX" dirty="0" err="1" smtClean="0"/>
              <a:t>DGED</a:t>
            </a:r>
            <a:r>
              <a:rPr lang="es-MX" dirty="0" smtClean="0"/>
              <a:t>-SS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0636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 smtClean="0"/>
              <a:t>Protección en salud por tamaño de localidad de residencia</a:t>
            </a:r>
            <a:endParaRPr lang="es-MX" sz="2800" dirty="0"/>
          </a:p>
        </p:txBody>
      </p:sp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2003732"/>
              </p:ext>
            </p:extLst>
          </p:nvPr>
        </p:nvGraphicFramePr>
        <p:xfrm>
          <a:off x="395536" y="1772816"/>
          <a:ext cx="799288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1 CuadroTexto"/>
          <p:cNvSpPr txBox="1"/>
          <p:nvPr/>
        </p:nvSpPr>
        <p:spPr>
          <a:xfrm>
            <a:off x="1907704" y="1578496"/>
            <a:ext cx="914400" cy="9144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800" b="1" dirty="0" smtClean="0">
                <a:latin typeface="Arial" pitchFamily="34" charset="0"/>
                <a:cs typeface="Arial" pitchFamily="34" charset="0"/>
              </a:rPr>
              <a:t>Porcentaje de la población SIN protección en salud</a:t>
            </a:r>
            <a:endParaRPr lang="es-MX" sz="1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41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36" y="332656"/>
            <a:ext cx="8229600" cy="1143000"/>
          </a:xfrm>
        </p:spPr>
        <p:txBody>
          <a:bodyPr/>
          <a:lstStyle/>
          <a:p>
            <a:pPr algn="l"/>
            <a:r>
              <a:rPr lang="es-MX" sz="2400" dirty="0" smtClean="0"/>
              <a:t>El principal reto en cobertura está en los mexicanos entre 15 y 29 años, en particular los que no estudian ni trabajan (ya no los cubren los padres) </a:t>
            </a:r>
            <a:endParaRPr lang="es-MX" sz="2400" dirty="0"/>
          </a:p>
        </p:txBody>
      </p:sp>
      <p:graphicFrame>
        <p:nvGraphicFramePr>
          <p:cNvPr id="5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775091"/>
              </p:ext>
            </p:extLst>
          </p:nvPr>
        </p:nvGraphicFramePr>
        <p:xfrm>
          <a:off x="234108" y="1507394"/>
          <a:ext cx="8675783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Elipse"/>
          <p:cNvSpPr/>
          <p:nvPr/>
        </p:nvSpPr>
        <p:spPr>
          <a:xfrm>
            <a:off x="1691680" y="1373049"/>
            <a:ext cx="1512168" cy="2798639"/>
          </a:xfrm>
          <a:prstGeom prst="ellipse">
            <a:avLst/>
          </a:prstGeom>
          <a:noFill/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939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Servicios adecuados y oportunos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682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MX" sz="2800" dirty="0" smtClean="0">
                <a:latin typeface="Arial" pitchFamily="34" charset="0"/>
                <a:cs typeface="Arial" pitchFamily="34" charset="0"/>
              </a:rPr>
              <a:t>Del total de consultas ambulatorias que se ofrecen cada quincena, 37.8% son en el sector privado, con un gasto de $2,300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mdp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9678740"/>
              </p:ext>
            </p:extLst>
          </p:nvPr>
        </p:nvGraphicFramePr>
        <p:xfrm>
          <a:off x="323528" y="1772816"/>
          <a:ext cx="403244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611561" y="5917780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Consultas ambulatorias a la quincena, </a:t>
            </a:r>
            <a:r>
              <a:rPr lang="es-MX" dirty="0" err="1" smtClean="0"/>
              <a:t>ENSANUT</a:t>
            </a:r>
            <a:r>
              <a:rPr lang="es-MX" dirty="0" smtClean="0"/>
              <a:t> 2012</a:t>
            </a:r>
            <a:endParaRPr lang="es-MX" dirty="0"/>
          </a:p>
        </p:txBody>
      </p:sp>
      <p:graphicFrame>
        <p:nvGraphicFramePr>
          <p:cNvPr id="9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2671319"/>
              </p:ext>
            </p:extLst>
          </p:nvPr>
        </p:nvGraphicFramePr>
        <p:xfrm>
          <a:off x="4572000" y="1700808"/>
          <a:ext cx="439427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9 CuadroTexto"/>
          <p:cNvSpPr txBox="1"/>
          <p:nvPr/>
        </p:nvSpPr>
        <p:spPr>
          <a:xfrm>
            <a:off x="5220072" y="5594614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Gasto de bolsillo en consultas ambulatorias a la quincena, </a:t>
            </a:r>
            <a:r>
              <a:rPr lang="es-MX" dirty="0" err="1" smtClean="0"/>
              <a:t>ENSANUT</a:t>
            </a:r>
            <a:r>
              <a:rPr lang="es-MX" dirty="0" smtClean="0"/>
              <a:t> 2012</a:t>
            </a:r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508104" y="1372126"/>
            <a:ext cx="3635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 smtClean="0"/>
              <a:t>75% de los que acuden a las consultas privadas cuentan con un seguro público (~$1,700 </a:t>
            </a:r>
            <a:r>
              <a:rPr lang="es-MX" b="1" dirty="0" err="1" smtClean="0"/>
              <a:t>mdp</a:t>
            </a:r>
            <a:r>
              <a:rPr lang="es-MX" b="1" dirty="0" smtClean="0"/>
              <a:t>)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55974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08912" cy="1143000"/>
          </a:xfrm>
        </p:spPr>
        <p:txBody>
          <a:bodyPr/>
          <a:lstStyle/>
          <a:p>
            <a:r>
              <a:rPr lang="es-MX" dirty="0" smtClean="0"/>
              <a:t>El pago de bolsillo en población con seguro reflejaría falta de acceso efectivo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8549703"/>
              </p:ext>
            </p:extLst>
          </p:nvPr>
        </p:nvGraphicFramePr>
        <p:xfrm>
          <a:off x="251520" y="1556792"/>
          <a:ext cx="828092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026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/>
              <a:t>En la realización de detecciones de padecimientos crónicas, se identifican brechas importantes por nivel socioeconómico</a:t>
            </a:r>
            <a:endParaRPr lang="es-MX" sz="3200" dirty="0"/>
          </a:p>
        </p:txBody>
      </p:sp>
      <p:graphicFrame>
        <p:nvGraphicFramePr>
          <p:cNvPr id="3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1790023"/>
              </p:ext>
            </p:extLst>
          </p:nvPr>
        </p:nvGraphicFramePr>
        <p:xfrm>
          <a:off x="539552" y="1772816"/>
          <a:ext cx="799288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755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Diferencia entre quintiles 1 y 5 para indicadores de cobertura efectiva en </a:t>
            </a:r>
            <a:r>
              <a:rPr lang="es-MX" sz="2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2006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s-MX" sz="2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endParaRPr lang="es-MX" sz="28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201832"/>
              </p:ext>
            </p:extLst>
          </p:nvPr>
        </p:nvGraphicFramePr>
        <p:xfrm>
          <a:off x="240082" y="1628799"/>
          <a:ext cx="8796414" cy="4944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78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9696" y="265687"/>
            <a:ext cx="8229600" cy="1143000"/>
          </a:xfrm>
        </p:spPr>
        <p:txBody>
          <a:bodyPr/>
          <a:lstStyle/>
          <a:p>
            <a:pPr algn="l"/>
            <a:r>
              <a:rPr lang="es-MX" sz="3200" dirty="0" smtClean="0">
                <a:latin typeface="Arial" pitchFamily="34" charset="0"/>
                <a:cs typeface="Arial" pitchFamily="34" charset="0"/>
              </a:rPr>
              <a:t>Estratificando por pobreza multidimensional vs quintiles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916100"/>
              </p:ext>
            </p:extLst>
          </p:nvPr>
        </p:nvGraphicFramePr>
        <p:xfrm>
          <a:off x="240082" y="1436573"/>
          <a:ext cx="8663836" cy="4512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97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Salud para </a:t>
            </a:r>
            <a:r>
              <a:rPr lang="es-MX" dirty="0" err="1" smtClean="0"/>
              <a:t>tod@s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61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Mortalidad y nivel de marginación</a:t>
            </a:r>
            <a:endParaRPr lang="es-MX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23" y="2636912"/>
            <a:ext cx="443865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899592" y="2267580"/>
            <a:ext cx="287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Mortalidad infantil y &lt;5 años</a:t>
            </a:r>
            <a:endParaRPr lang="es-MX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827" y="2636912"/>
            <a:ext cx="4371975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5327138" y="2267580"/>
            <a:ext cx="2972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Razón de mortalidad materna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438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Plan Nacional de Desarrollo 2012-2018: México Incluyente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818745"/>
              </p:ext>
            </p:extLst>
          </p:nvPr>
        </p:nvGraphicFramePr>
        <p:xfrm>
          <a:off x="251520" y="1556792"/>
          <a:ext cx="8229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38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943" y="847385"/>
            <a:ext cx="7845235" cy="5743414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705477" y="92779"/>
            <a:ext cx="821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none" spc="-100" baseline="0">
                <a:ln>
                  <a:noFill/>
                </a:ln>
                <a:solidFill>
                  <a:srgbClr val="C00000"/>
                </a:solidFill>
                <a:effectLst/>
                <a:latin typeface="Garamond" pitchFamily="18" charset="0"/>
                <a:ea typeface="+mj-ea"/>
                <a:cs typeface="+mj-cs"/>
              </a:defRPr>
            </a:lvl1pPr>
          </a:lstStyle>
          <a:p>
            <a:r>
              <a:rPr lang="es-MX" sz="4000" smtClean="0">
                <a:latin typeface="+mn-lt"/>
              </a:rPr>
              <a:t>Resultados</a:t>
            </a:r>
            <a:endParaRPr lang="es-MX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867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/>
          </p:cNvPicPr>
          <p:nvPr>
            <p:ph idx="1"/>
          </p:nvPr>
        </p:nvPicPr>
        <p:blipFill rotWithShape="1">
          <a:blip r:embed="rId3"/>
          <a:stretch/>
        </p:blipFill>
        <p:spPr bwMode="auto">
          <a:xfrm>
            <a:off x="3022492" y="91190"/>
            <a:ext cx="5329420" cy="607411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69787" y="116632"/>
            <a:ext cx="322556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MX" sz="4000" dirty="0" smtClean="0">
                <a:latin typeface="+mn-lt"/>
              </a:rPr>
              <a:t>Mortalidad por VIH</a:t>
            </a:r>
            <a:endParaRPr lang="es-MX" sz="4000" dirty="0">
              <a:latin typeface="+mn-lt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95536" y="1412776"/>
            <a:ext cx="2880321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Los resultados muestran  gran  heterogeneidad entre los estados.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s-MX" sz="2400" dirty="0" smtClean="0"/>
              <a:t>Atenuación y estabilización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s-MX" sz="2400" dirty="0" smtClean="0"/>
              <a:t>Atenuación, disminución y estabilización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s-MX" sz="2400" dirty="0" smtClean="0"/>
              <a:t>Incremento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87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4" t="3977" r="13658" b="10317"/>
          <a:stretch/>
        </p:blipFill>
        <p:spPr bwMode="auto">
          <a:xfrm>
            <a:off x="-91039" y="0"/>
            <a:ext cx="9434287" cy="626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78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Estudio para la medición de la carga de la inequidad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951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</a:t>
            </a:r>
            <a:endParaRPr lang="es-MX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179475"/>
              </p:ext>
            </p:extLst>
          </p:nvPr>
        </p:nvGraphicFramePr>
        <p:xfrm>
          <a:off x="251520" y="1556792"/>
          <a:ext cx="8229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695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Abordaje metodológico tentativo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1440160"/>
          </a:xfrm>
        </p:spPr>
        <p:txBody>
          <a:bodyPr/>
          <a:lstStyle/>
          <a:p>
            <a:r>
              <a:rPr lang="es-MX" dirty="0" smtClean="0"/>
              <a:t>Análisis de fronteras de producción</a:t>
            </a:r>
          </a:p>
          <a:p>
            <a:pPr lvl="1"/>
            <a:r>
              <a:rPr lang="es-MX" dirty="0" smtClean="0"/>
              <a:t>Combinación de insumos que logran los mejores niveles de salud considerando el contexto</a:t>
            </a:r>
            <a:endParaRPr lang="es-MX" dirty="0"/>
          </a:p>
        </p:txBody>
      </p:sp>
      <p:pic>
        <p:nvPicPr>
          <p:cNvPr id="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931474"/>
            <a:ext cx="7920880" cy="31618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200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¿Qué dimensiones de inequidad son las más relevantes?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6999730"/>
              </p:ext>
            </p:extLst>
          </p:nvPr>
        </p:nvGraphicFramePr>
        <p:xfrm>
          <a:off x="251520" y="1556792"/>
          <a:ext cx="8229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769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5875295"/>
              </p:ext>
            </p:extLst>
          </p:nvPr>
        </p:nvGraphicFramePr>
        <p:xfrm>
          <a:off x="395536" y="404664"/>
          <a:ext cx="828092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484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Retos principales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68242"/>
              </p:ext>
            </p:extLst>
          </p:nvPr>
        </p:nvGraphicFramePr>
        <p:xfrm>
          <a:off x="251520" y="1556792"/>
          <a:ext cx="822960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714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Desarrollo de la propuesta metodológica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Trabajo colaborativo con los actores clave en el país</a:t>
            </a:r>
          </a:p>
          <a:p>
            <a:endParaRPr lang="es-MX" dirty="0"/>
          </a:p>
          <a:p>
            <a:r>
              <a:rPr lang="es-MX" dirty="0" smtClean="0"/>
              <a:t>Considera como insumos relevantes las experiencias en otros países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09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 del </a:t>
            </a:r>
            <a:r>
              <a:rPr lang="es-MX" dirty="0" err="1" smtClean="0"/>
              <a:t>Prosesa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239396"/>
              </p:ext>
            </p:extLst>
          </p:nvPr>
        </p:nvGraphicFramePr>
        <p:xfrm>
          <a:off x="251520" y="1340768"/>
          <a:ext cx="828092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364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Comentarios al documento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595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Comentarios generales</a:t>
            </a:r>
            <a:endParaRPr lang="es-MX" dirty="0"/>
          </a:p>
        </p:txBody>
      </p:sp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6218191"/>
              </p:ext>
            </p:extLst>
          </p:nvPr>
        </p:nvGraphicFramePr>
        <p:xfrm>
          <a:off x="251520" y="1556792"/>
          <a:ext cx="8229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269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Situación en México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9060230"/>
              </p:ext>
            </p:extLst>
          </p:nvPr>
        </p:nvGraphicFramePr>
        <p:xfrm>
          <a:off x="251520" y="1556792"/>
          <a:ext cx="8229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455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524579" y="404664"/>
            <a:ext cx="721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La pobreza incide en el estado de salud, con </a:t>
            </a:r>
          </a:p>
          <a:p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un ciclo perverso.</a:t>
            </a:r>
            <a:endParaRPr lang="es-ES_tradnl" sz="2400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2" name="AutoShape 22"/>
          <p:cNvSpPr>
            <a:spLocks noChangeArrowheads="1"/>
          </p:cNvSpPr>
          <p:nvPr/>
        </p:nvSpPr>
        <p:spPr bwMode="gray">
          <a:xfrm>
            <a:off x="524579" y="2879008"/>
            <a:ext cx="2247886" cy="1537379"/>
          </a:xfrm>
          <a:prstGeom prst="flowChartAlternateProcess">
            <a:avLst/>
          </a:prstGeom>
          <a:solidFill>
            <a:srgbClr val="14487D"/>
          </a:soli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blurRad="63500" dist="81320" dir="3080412" algn="ctr" rotWithShape="0">
              <a:srgbClr val="B2B2B2">
                <a:alpha val="50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s-ES_tradnl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AutoShape 3"/>
          <p:cNvSpPr>
            <a:spLocks noChangeArrowheads="1"/>
          </p:cNvSpPr>
          <p:nvPr/>
        </p:nvSpPr>
        <p:spPr bwMode="black">
          <a:xfrm rot="5400000">
            <a:off x="2706740" y="3438456"/>
            <a:ext cx="736602" cy="300340"/>
          </a:xfrm>
          <a:prstGeom prst="triangle">
            <a:avLst>
              <a:gd name="adj" fmla="val 50000"/>
            </a:avLst>
          </a:prstGeom>
          <a:solidFill>
            <a:srgbClr val="660066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14" name="Rectángulo 13"/>
          <p:cNvSpPr/>
          <p:nvPr/>
        </p:nvSpPr>
        <p:spPr>
          <a:xfrm>
            <a:off x="698483" y="3101207"/>
            <a:ext cx="2073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sz="1400" dirty="0" smtClean="0">
                <a:solidFill>
                  <a:schemeClr val="bg1"/>
                </a:solidFill>
                <a:latin typeface="Arial"/>
                <a:cs typeface="Arial"/>
              </a:rPr>
              <a:t>Condiciones precarias de habitación</a:t>
            </a:r>
            <a:endParaRPr lang="es-MX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5" name="AutoShape 22"/>
          <p:cNvSpPr>
            <a:spLocks noChangeArrowheads="1"/>
          </p:cNvSpPr>
          <p:nvPr/>
        </p:nvSpPr>
        <p:spPr bwMode="gray">
          <a:xfrm>
            <a:off x="3314686" y="2895942"/>
            <a:ext cx="2361847" cy="1520445"/>
          </a:xfrm>
          <a:prstGeom prst="flowChartAlternateProcess">
            <a:avLst/>
          </a:prstGeom>
          <a:solidFill>
            <a:srgbClr val="14487D"/>
          </a:soli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blurRad="63500" dist="81320" dir="3080412" algn="ctr" rotWithShape="0">
              <a:srgbClr val="B2B2B2">
                <a:alpha val="50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s-ES_tradnl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3526361" y="3114489"/>
            <a:ext cx="22602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sz="1400" dirty="0" smtClean="0">
                <a:solidFill>
                  <a:schemeClr val="bg1"/>
                </a:solidFill>
                <a:latin typeface="Arial"/>
                <a:cs typeface="Arial"/>
              </a:rPr>
              <a:t>Afecta atención a la </a:t>
            </a:r>
          </a:p>
          <a:p>
            <a:pPr lvl="0"/>
            <a:r>
              <a:rPr lang="es-MX" sz="1400" dirty="0" smtClean="0">
                <a:solidFill>
                  <a:schemeClr val="bg1"/>
                </a:solidFill>
                <a:latin typeface="Arial"/>
                <a:cs typeface="Arial"/>
              </a:rPr>
              <a:t>salud</a:t>
            </a:r>
          </a:p>
          <a:p>
            <a:pPr lvl="0"/>
            <a:r>
              <a:rPr lang="es-MX" sz="1400" dirty="0" smtClean="0">
                <a:solidFill>
                  <a:schemeClr val="bg1"/>
                </a:solidFill>
                <a:latin typeface="Arial"/>
                <a:cs typeface="Arial"/>
              </a:rPr>
              <a:t>Limita acumulación de  capital salud</a:t>
            </a:r>
            <a:endParaRPr lang="es-MX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7" name="Elipse 16"/>
          <p:cNvSpPr/>
          <p:nvPr/>
        </p:nvSpPr>
        <p:spPr>
          <a:xfrm>
            <a:off x="678373" y="3244657"/>
            <a:ext cx="74084" cy="74084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18" name="Elipse 17"/>
          <p:cNvSpPr/>
          <p:nvPr/>
        </p:nvSpPr>
        <p:spPr>
          <a:xfrm>
            <a:off x="3489319" y="3253615"/>
            <a:ext cx="74084" cy="74084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19" name="Elipse 18"/>
          <p:cNvSpPr/>
          <p:nvPr/>
        </p:nvSpPr>
        <p:spPr>
          <a:xfrm>
            <a:off x="3489319" y="3659528"/>
            <a:ext cx="74084" cy="74084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20" name="AutoShape 22"/>
          <p:cNvSpPr>
            <a:spLocks noChangeArrowheads="1"/>
          </p:cNvSpPr>
          <p:nvPr/>
        </p:nvSpPr>
        <p:spPr bwMode="gray">
          <a:xfrm>
            <a:off x="6214531" y="2895942"/>
            <a:ext cx="2361847" cy="1520445"/>
          </a:xfrm>
          <a:prstGeom prst="flowChartAlternateProcess">
            <a:avLst/>
          </a:prstGeom>
          <a:solidFill>
            <a:srgbClr val="14487D"/>
          </a:solidFill>
          <a:ln w="38100">
            <a:solidFill>
              <a:srgbClr val="FFFFFF"/>
            </a:solidFill>
            <a:miter lim="800000"/>
            <a:headEnd/>
            <a:tailEnd/>
          </a:ln>
          <a:effectLst>
            <a:outerShdw blurRad="63500" dist="81320" dir="3080412" algn="ctr" rotWithShape="0">
              <a:srgbClr val="B2B2B2">
                <a:alpha val="50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s-ES_tradnl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6426206" y="3106022"/>
            <a:ext cx="22602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sz="1400" dirty="0" smtClean="0">
                <a:solidFill>
                  <a:srgbClr val="FFFFFF"/>
                </a:solidFill>
                <a:latin typeface="Arial"/>
                <a:cs typeface="Arial"/>
              </a:rPr>
              <a:t>Sin recursos, no hay inversión, sin inversión </a:t>
            </a:r>
          </a:p>
          <a:p>
            <a:pPr lvl="0"/>
            <a:r>
              <a:rPr lang="es-MX" sz="1400" dirty="0" smtClean="0">
                <a:solidFill>
                  <a:srgbClr val="FFFFFF"/>
                </a:solidFill>
                <a:latin typeface="Arial"/>
                <a:cs typeface="Arial"/>
              </a:rPr>
              <a:t>no se generan recursos</a:t>
            </a:r>
            <a:endParaRPr lang="es-MX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Elipse 21"/>
          <p:cNvSpPr/>
          <p:nvPr/>
        </p:nvSpPr>
        <p:spPr>
          <a:xfrm>
            <a:off x="6389164" y="3245148"/>
            <a:ext cx="74084" cy="74084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 </a:t>
            </a:r>
            <a:endParaRPr lang="es-ES_tradnl" dirty="0"/>
          </a:p>
        </p:txBody>
      </p:sp>
      <p:sp>
        <p:nvSpPr>
          <p:cNvPr id="24" name="AutoShape 3"/>
          <p:cNvSpPr>
            <a:spLocks noChangeArrowheads="1"/>
          </p:cNvSpPr>
          <p:nvPr/>
        </p:nvSpPr>
        <p:spPr bwMode="black">
          <a:xfrm rot="5400000">
            <a:off x="5593874" y="3438456"/>
            <a:ext cx="736602" cy="300340"/>
          </a:xfrm>
          <a:prstGeom prst="triangle">
            <a:avLst>
              <a:gd name="adj" fmla="val 50000"/>
            </a:avLst>
          </a:prstGeom>
          <a:solidFill>
            <a:srgbClr val="660066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25" name="CuadroTexto 28"/>
          <p:cNvSpPr txBox="1">
            <a:spLocks noChangeArrowheads="1"/>
          </p:cNvSpPr>
          <p:nvPr/>
        </p:nvSpPr>
        <p:spPr bwMode="auto">
          <a:xfrm>
            <a:off x="627571" y="2374204"/>
            <a:ext cx="207751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1600" b="1" dirty="0" smtClean="0">
                <a:solidFill>
                  <a:srgbClr val="14487D"/>
                </a:solidFill>
                <a:latin typeface="Arial"/>
                <a:cs typeface="Arial"/>
              </a:rPr>
              <a:t>Recursos limitados</a:t>
            </a:r>
            <a:endParaRPr lang="es-ES_tradnl" sz="1600" b="1" dirty="0">
              <a:solidFill>
                <a:srgbClr val="14487D"/>
              </a:solidFill>
              <a:latin typeface="Arial"/>
              <a:cs typeface="Arial"/>
            </a:endParaRPr>
          </a:p>
        </p:txBody>
      </p:sp>
      <p:sp>
        <p:nvSpPr>
          <p:cNvPr id="26" name="CuadroTexto 28"/>
          <p:cNvSpPr txBox="1">
            <a:spLocks noChangeArrowheads="1"/>
          </p:cNvSpPr>
          <p:nvPr/>
        </p:nvSpPr>
        <p:spPr bwMode="auto">
          <a:xfrm>
            <a:off x="3531654" y="2204864"/>
            <a:ext cx="1975421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1600" b="1" dirty="0" smtClean="0">
                <a:solidFill>
                  <a:srgbClr val="14487D"/>
                </a:solidFill>
                <a:latin typeface="Arial"/>
                <a:cs typeface="Arial"/>
              </a:rPr>
              <a:t>Limitado acceso a</a:t>
            </a:r>
          </a:p>
          <a:p>
            <a:r>
              <a:rPr lang="es-ES_tradnl" sz="1600" b="1" dirty="0">
                <a:solidFill>
                  <a:srgbClr val="14487D"/>
                </a:solidFill>
                <a:latin typeface="Arial"/>
                <a:cs typeface="Arial"/>
              </a:rPr>
              <a:t>b</a:t>
            </a:r>
            <a:r>
              <a:rPr lang="es-ES_tradnl" sz="1600" b="1" dirty="0" smtClean="0">
                <a:solidFill>
                  <a:srgbClr val="14487D"/>
                </a:solidFill>
                <a:latin typeface="Arial"/>
                <a:cs typeface="Arial"/>
              </a:rPr>
              <a:t>ienes y servicios</a:t>
            </a:r>
            <a:endParaRPr lang="es-ES_tradnl" sz="1600" b="1" dirty="0">
              <a:solidFill>
                <a:srgbClr val="14487D"/>
              </a:solidFill>
              <a:latin typeface="Arial"/>
              <a:cs typeface="Arial"/>
            </a:endParaRPr>
          </a:p>
        </p:txBody>
      </p:sp>
      <p:sp>
        <p:nvSpPr>
          <p:cNvPr id="27" name="CuadroTexto 28"/>
          <p:cNvSpPr txBox="1">
            <a:spLocks noChangeArrowheads="1"/>
          </p:cNvSpPr>
          <p:nvPr/>
        </p:nvSpPr>
        <p:spPr bwMode="auto">
          <a:xfrm>
            <a:off x="6423032" y="2374204"/>
            <a:ext cx="190639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s-ES_tradnl" sz="1600" b="1" dirty="0" smtClean="0">
                <a:solidFill>
                  <a:srgbClr val="14487D"/>
                </a:solidFill>
                <a:latin typeface="Arial"/>
                <a:cs typeface="Arial"/>
              </a:rPr>
              <a:t>Perpetua pobreza</a:t>
            </a:r>
            <a:endParaRPr lang="es-ES_tradnl" sz="1600" b="1" dirty="0">
              <a:solidFill>
                <a:srgbClr val="14487D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697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rol igualador del Estado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515482"/>
              </p:ext>
            </p:extLst>
          </p:nvPr>
        </p:nvGraphicFramePr>
        <p:xfrm>
          <a:off x="251520" y="1556792"/>
          <a:ext cx="8229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216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Dimensiones de la cobertura universal en salud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824481"/>
              </p:ext>
            </p:extLst>
          </p:nvPr>
        </p:nvGraphicFramePr>
        <p:xfrm>
          <a:off x="251520" y="1556792"/>
          <a:ext cx="8280920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128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Protección financiera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94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70761"/>
              </p:ext>
            </p:extLst>
          </p:nvPr>
        </p:nvGraphicFramePr>
        <p:xfrm>
          <a:off x="237522" y="282133"/>
          <a:ext cx="8668956" cy="5811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4 CuadroTexto"/>
          <p:cNvSpPr txBox="1"/>
          <p:nvPr/>
        </p:nvSpPr>
        <p:spPr>
          <a:xfrm rot="16200000">
            <a:off x="-1399704" y="2442221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Miles de millones de dólares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29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936104"/>
          </a:xfrm>
        </p:spPr>
        <p:txBody>
          <a:bodyPr/>
          <a:lstStyle/>
          <a:p>
            <a:pPr algn="l"/>
            <a:r>
              <a:rPr lang="es-MX" sz="2800" dirty="0" smtClean="0"/>
              <a:t>El porcentaje sin protección es similar por quintil socioeconómico, y resalta la relación entre nivel socioeconómico y esquema de aseguramiento</a:t>
            </a:r>
            <a:endParaRPr lang="es-MX" sz="2800" dirty="0"/>
          </a:p>
        </p:txBody>
      </p:sp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432239037"/>
              </p:ext>
            </p:extLst>
          </p:nvPr>
        </p:nvGraphicFramePr>
        <p:xfrm>
          <a:off x="251520" y="1484784"/>
          <a:ext cx="8424936" cy="4462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775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2962</TotalTime>
  <Words>996</Words>
  <Application>Microsoft Office PowerPoint</Application>
  <PresentationFormat>Presentación en pantalla (4:3)</PresentationFormat>
  <Paragraphs>115</Paragraphs>
  <Slides>32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1_Tema de Office</vt:lpstr>
      <vt:lpstr>Monitoreo de la equidad en salud en México Lima, 24-25 de julio de 2014</vt:lpstr>
      <vt:lpstr>Plan Nacional de Desarrollo 2012-2018: México Incluyente</vt:lpstr>
      <vt:lpstr>Objetivos del Prosesa</vt:lpstr>
      <vt:lpstr>Presentación de PowerPoint</vt:lpstr>
      <vt:lpstr>El rol igualador del Estado</vt:lpstr>
      <vt:lpstr>Dimensiones de la cobertura universal en salud</vt:lpstr>
      <vt:lpstr>Protección financiera</vt:lpstr>
      <vt:lpstr>Presentación de PowerPoint</vt:lpstr>
      <vt:lpstr>El porcentaje sin protección es similar por quintil socioeconómico, y resalta la relación entre nivel socioeconómico y esquema de aseguramiento</vt:lpstr>
      <vt:lpstr>Protección en salud por tamaño de localidad de residencia</vt:lpstr>
      <vt:lpstr>El principal reto en cobertura está en los mexicanos entre 15 y 29 años, en particular los que no estudian ni trabajan (ya no los cubren los padres) </vt:lpstr>
      <vt:lpstr>Servicios adecuados y oportunos</vt:lpstr>
      <vt:lpstr>Del total de consultas ambulatorias que se ofrecen cada quincena, 37.8% son en el sector privado, con un gasto de $2,300 mdp</vt:lpstr>
      <vt:lpstr>El pago de bolsillo en población con seguro reflejaría falta de acceso efectivo</vt:lpstr>
      <vt:lpstr>En la realización de detecciones de padecimientos crónicas, se identifican brechas importantes por nivel socioeconómico</vt:lpstr>
      <vt:lpstr>Diferencia entre quintiles 1 y 5 para indicadores de cobertura efectiva en 2006 y 2012</vt:lpstr>
      <vt:lpstr>Estratificando por pobreza multidimensional vs quintiles</vt:lpstr>
      <vt:lpstr>Salud para tod@s</vt:lpstr>
      <vt:lpstr>Mortalidad y nivel de marginación</vt:lpstr>
      <vt:lpstr>Presentación de PowerPoint</vt:lpstr>
      <vt:lpstr>Mortalidad por VIH</vt:lpstr>
      <vt:lpstr>Presentación de PowerPoint</vt:lpstr>
      <vt:lpstr>Estudio para la medición de la carga de la inequidad</vt:lpstr>
      <vt:lpstr>Objetivo</vt:lpstr>
      <vt:lpstr>Abordaje metodológico tentativo</vt:lpstr>
      <vt:lpstr>¿Qué dimensiones de inequidad son las más relevantes?</vt:lpstr>
      <vt:lpstr>Presentación de PowerPoint</vt:lpstr>
      <vt:lpstr>Retos principales</vt:lpstr>
      <vt:lpstr>Desarrollo de la propuesta metodológica</vt:lpstr>
      <vt:lpstr>Comentarios al documento</vt:lpstr>
      <vt:lpstr>Comentarios generales</vt:lpstr>
      <vt:lpstr>Situación en México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Productividad CIEE 2013</dc:title>
  <dc:creator>CIEE/INSP</dc:creator>
  <cp:lastModifiedBy>Juan Pablo Gutierrez</cp:lastModifiedBy>
  <cp:revision>73</cp:revision>
  <dcterms:created xsi:type="dcterms:W3CDTF">2013-12-10T21:11:55Z</dcterms:created>
  <dcterms:modified xsi:type="dcterms:W3CDTF">2014-07-24T20:43:24Z</dcterms:modified>
</cp:coreProperties>
</file>