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1" r:id="rId1"/>
    <p:sldMasterId id="2147483692" r:id="rId2"/>
    <p:sldMasterId id="2147483693" r:id="rId3"/>
    <p:sldMasterId id="2147483694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81" r:id="rId13"/>
    <p:sldId id="265" r:id="rId14"/>
    <p:sldId id="279" r:id="rId15"/>
    <p:sldId id="280" r:id="rId16"/>
    <p:sldId id="275" r:id="rId17"/>
    <p:sldId id="276" r:id="rId18"/>
    <p:sldId id="277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6" r:id="rId29"/>
    <p:sldId id="278" r:id="rId30"/>
    <p:sldId id="283" r:id="rId31"/>
    <p:sldId id="282" r:id="rId32"/>
    <p:sldId id="284" r:id="rId33"/>
    <p:sldId id="285" r:id="rId34"/>
  </p:sldIdLst>
  <p:sldSz cx="9144000" cy="6858000" type="screen4x3"/>
  <p:notesSz cx="7559675" cy="10691813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14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936" cy="4005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1" name="Shape 211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21" name="Shape 221"/>
          <p:cNvSpPr/>
          <p:nvPr/>
        </p:nvSpPr>
        <p:spPr>
          <a:xfrm>
            <a:off x="1106487" y="812800"/>
            <a:ext cx="5345100" cy="40082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755650" y="5078412"/>
            <a:ext cx="6048299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2" name="Shape 632"/>
          <p:cNvSpPr>
            <a:spLocks noGrp="1" noRot="1" noChangeAspect="1"/>
          </p:cNvSpPr>
          <p:nvPr>
            <p:ph type="sldImg" idx="2"/>
          </p:nvPr>
        </p:nvSpPr>
        <p:spPr>
          <a:xfrm>
            <a:off x="1273082" y="802068"/>
            <a:ext cx="5013300" cy="400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¿tendrán todas estas fuentes estructuradas existentes? tenemos los datos actualizados?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07" name="Shape 707"/>
          <p:cNvSpPr/>
          <p:nvPr/>
        </p:nvSpPr>
        <p:spPr>
          <a:xfrm>
            <a:off x="1106487" y="812800"/>
            <a:ext cx="5345100" cy="40082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 txBox="1"/>
          <p:nvPr/>
        </p:nvSpPr>
        <p:spPr>
          <a:xfrm>
            <a:off x="755650" y="5078412"/>
            <a:ext cx="6048299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97" name="Shape 697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8" name="Shape 698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17" name="Shape 717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26" name="Shape 726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936" cy="40052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4278312" y="10156825"/>
            <a:ext cx="3278100" cy="53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44" name="Shape 244"/>
          <p:cNvSpPr/>
          <p:nvPr/>
        </p:nvSpPr>
        <p:spPr>
          <a:xfrm>
            <a:off x="1106487" y="812800"/>
            <a:ext cx="5345100" cy="40082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755650" y="5078412"/>
            <a:ext cx="6048299" cy="48116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4278312" y="10156825"/>
            <a:ext cx="3278186" cy="531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65" name="Shape 265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1937" cy="400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Esta quedó muy bonita!   Pero hay un error en la caja bajo EMSE y EMTA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1799" cy="4005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300" cy="48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Los hombres más enfermos y las mujeres más deprimidas.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 rot="5400000">
            <a:off x="4731543" y="2170907"/>
            <a:ext cx="5848350" cy="2055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 rot="5400000">
            <a:off x="542131" y="189706"/>
            <a:ext cx="5848350" cy="6018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335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2786" cy="8226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335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verticale e tes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5394325" y="2838450"/>
            <a:ext cx="4522786" cy="2055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1204912" y="857249"/>
            <a:ext cx="4522786" cy="6018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335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2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6612" y="1600200"/>
            <a:ext cx="4037012" cy="4522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335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52400" y="1477962"/>
            <a:ext cx="81770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46857"/>
            <a:ext cx="4522786" cy="8226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1978013" y="-347536"/>
            <a:ext cx="4526100" cy="817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 rot="5400000">
            <a:off x="41227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 rot="5400000">
            <a:off x="236549" y="495287"/>
            <a:ext cx="58515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 rot="5400000">
            <a:off x="41227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 rot="5400000">
            <a:off x="236549" y="495287"/>
            <a:ext cx="58515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 rot="5400000">
            <a:off x="1978011" y="-347537"/>
            <a:ext cx="4526100" cy="817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52400" y="1477962"/>
            <a:ext cx="81770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114300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3pPr>
            <a:lvl4pPr marL="16002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205740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3pPr>
            <a:lvl4pPr marL="13716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7013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6612" y="1604962"/>
            <a:ext cx="4037012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marR="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425" cy="1335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29718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3886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425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2000"/>
              </a:lnSpc>
              <a:spcBef>
                <a:spcPts val="0"/>
              </a:spcBef>
              <a:spcAft>
                <a:spcPts val="1425"/>
              </a:spcAft>
              <a:defRPr/>
            </a:lvl1pPr>
            <a:lvl2pPr marL="742950" marR="0" indent="-285750" algn="l" rtl="0">
              <a:lnSpc>
                <a:spcPct val="102000"/>
              </a:lnSpc>
              <a:spcBef>
                <a:spcPts val="0"/>
              </a:spcBef>
              <a:spcAft>
                <a:spcPts val="1138"/>
              </a:spcAft>
              <a:defRPr/>
            </a:lvl2pPr>
            <a:lvl3pPr marL="1143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850"/>
              </a:spcAft>
              <a:defRPr/>
            </a:lvl3pPr>
            <a:lvl4pPr marL="1600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575"/>
              </a:spcAft>
              <a:defRPr/>
            </a:lvl4pPr>
            <a:lvl5pPr marL="20574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5pPr>
            <a:lvl6pPr marL="25146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6pPr>
            <a:lvl7pPr marL="29718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7pPr>
            <a:lvl8pPr marL="34290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8pPr>
            <a:lvl9pPr marL="3886200" marR="0" indent="-228600" algn="l" rtl="0">
              <a:lnSpc>
                <a:spcPct val="102000"/>
              </a:lnSpc>
              <a:spcBef>
                <a:spcPts val="0"/>
              </a:spcBef>
              <a:spcAft>
                <a:spcPts val="288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3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0424" cy="36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52400" y="1477962"/>
            <a:ext cx="81770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2pPr>
            <a:lvl3pPr marL="1143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•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9050" y="6527800"/>
            <a:ext cx="2895600" cy="24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413750" y="-6350"/>
            <a:ext cx="284100" cy="866699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8697913" y="0"/>
            <a:ext cx="347700" cy="860399"/>
          </a:xfrm>
          <a:prstGeom prst="rect">
            <a:avLst/>
          </a:prstGeom>
          <a:solidFill>
            <a:srgbClr val="EF41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8413750" y="6400800"/>
            <a:ext cx="284100" cy="4572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697913" y="6400800"/>
            <a:ext cx="347700" cy="457200"/>
          </a:xfrm>
          <a:prstGeom prst="rect">
            <a:avLst/>
          </a:prstGeom>
          <a:solidFill>
            <a:srgbClr val="EF41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1644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52400" y="1477962"/>
            <a:ext cx="81770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59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1143000" marR="0" indent="-1270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•"/>
              <a:defRPr/>
            </a:lvl3pPr>
            <a:lvl4pPr marL="16002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2057400" marR="0" indent="-1397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183312" y="6527800"/>
            <a:ext cx="2133599" cy="19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8413750" y="-6350"/>
            <a:ext cx="284100" cy="866699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8697911" y="0"/>
            <a:ext cx="347700" cy="860399"/>
          </a:xfrm>
          <a:prstGeom prst="rect">
            <a:avLst/>
          </a:prstGeom>
          <a:solidFill>
            <a:srgbClr val="EF41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8413750" y="6400800"/>
            <a:ext cx="284100" cy="4572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697911" y="6400800"/>
            <a:ext cx="347700" cy="457200"/>
          </a:xfrm>
          <a:prstGeom prst="rect">
            <a:avLst/>
          </a:prstGeom>
          <a:solidFill>
            <a:srgbClr val="EF414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133350" y="6494462"/>
            <a:ext cx="2762399" cy="2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Verdana"/>
              <a:buNone/>
            </a:pPr>
            <a:r>
              <a:rPr lang="en-US" sz="10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Gobierno de Chile / Ministerio de Salud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00112" y="3492500"/>
            <a:ext cx="7772400" cy="5397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1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Lima, 24-25 de julio de 2014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ubTitle" idx="1"/>
          </p:nvPr>
        </p:nvSpPr>
        <p:spPr>
          <a:xfrm>
            <a:off x="2239961" y="4643437"/>
            <a:ext cx="6400799" cy="10794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Dr. Bernardo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Martorell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G.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División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Planificación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Sanitaria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Subsecretaría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Pública</a:t>
            </a:r>
            <a:endParaRPr lang="en-US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1" dirty="0" err="1" smtClean="0"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400" b="1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 de Chile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8662" y="360362"/>
            <a:ext cx="2692399" cy="11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720725" y="1979611"/>
            <a:ext cx="7740649" cy="14398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86"/>
              </a:buClr>
              <a:buSzPct val="25000"/>
              <a:buFont typeface="Calibri"/>
              <a:buNone/>
            </a:pPr>
            <a:r>
              <a:rPr lang="en-US" sz="36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 MONITOREO DE LA EQUIDAD EN SALUD EN </a:t>
            </a:r>
            <a:r>
              <a:rPr lang="en-US" sz="36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CHILE</a:t>
            </a:r>
            <a:r>
              <a:rPr lang="en-US" sz="36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674612" y="433375"/>
            <a:ext cx="11525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Shape 282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283" name="Shape 283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319" name="Shape 319"/>
          <p:cNvSpPr txBox="1"/>
          <p:nvPr/>
        </p:nvSpPr>
        <p:spPr>
          <a:xfrm>
            <a:off x="6516225" y="979950"/>
            <a:ext cx="2376300" cy="371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 con identificador único de defunciones  y nacimientos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comuna de residencia, años de estudio, ocupación.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educación y ocupación con dificultad para su uso debido a inconsistencia en el levantamiento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Shape 320"/>
          <p:cNvCxnSpPr/>
          <p:nvPr/>
        </p:nvCxnSpPr>
        <p:spPr>
          <a:xfrm>
            <a:off x="3347864" y="836712"/>
            <a:ext cx="3096299" cy="2880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Shape 6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187" y="1800700"/>
            <a:ext cx="8105775" cy="43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7687" y="6206250"/>
            <a:ext cx="79248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Ejemplo de análisis de Equidad con datos de sistemas de información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300" cy="452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8" name="Shape 6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150" y="1104900"/>
            <a:ext cx="9029700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7687" y="6434850"/>
            <a:ext cx="79248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>
            <a:spLocks noGrp="1"/>
          </p:cNvSpPr>
          <p:nvPr>
            <p:ph type="title"/>
          </p:nvPr>
        </p:nvSpPr>
        <p:spPr>
          <a:xfrm>
            <a:off x="457200" y="122225"/>
            <a:ext cx="8015399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Ejemplo de análisis de Equidad con datos de sistemas de información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Ejemplo de análisis de Equidad con datos de sistemas de información</a:t>
            </a:r>
          </a:p>
        </p:txBody>
      </p:sp>
      <p:pic>
        <p:nvPicPr>
          <p:cNvPr id="647" name="Shape 6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3600" y="1600200"/>
            <a:ext cx="847725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099" cy="14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3" name="Shape 6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658225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69099" cy="14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9" name="Shape 6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658225" cy="6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Shape 325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326" name="Shape 326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334" name="Shape 334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338" name="Shape 338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344" name="Shape 344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362" name="Shape 362"/>
          <p:cNvSpPr txBox="1"/>
          <p:nvPr/>
        </p:nvSpPr>
        <p:spPr>
          <a:xfrm>
            <a:off x="6363825" y="903749"/>
            <a:ext cx="2452199" cy="443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Base con identificador único de egresos hospitalarios del sistema público y privado que identifica diagnósticos y establecimiento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Previsión de salud y desagregación de ésta en caso del asegurador público (FONASA), etnia (pueblo originario), ocupación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dificultad en el uso y registro de la variable de pueblo orginario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Shape 363"/>
          <p:cNvCxnSpPr/>
          <p:nvPr/>
        </p:nvCxnSpPr>
        <p:spPr>
          <a:xfrm rot="10800000" flipH="1">
            <a:off x="5668800" y="1124800"/>
            <a:ext cx="775500" cy="10589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Shape 368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369" name="Shape 369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395" name="Shape 395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397" name="Shape 397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401" name="Shape 401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403" name="Shape 403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405" name="Shape 405"/>
          <p:cNvSpPr txBox="1"/>
          <p:nvPr/>
        </p:nvSpPr>
        <p:spPr>
          <a:xfrm>
            <a:off x="6417075" y="3876648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registros poblacionales de cáncer para estimación de incidencia nacional.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ocupación, sexo, edad, comuna de residencia y/o región de residencia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Shape 406"/>
          <p:cNvCxnSpPr/>
          <p:nvPr/>
        </p:nvCxnSpPr>
        <p:spPr>
          <a:xfrm rot="10800000" flipH="1">
            <a:off x="2352300" y="4120199"/>
            <a:ext cx="4077600" cy="10341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07" name="Shape 407"/>
          <p:cNvSpPr txBox="1"/>
          <p:nvPr/>
        </p:nvSpPr>
        <p:spPr>
          <a:xfrm>
            <a:off x="6417075" y="328048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vigilancia epidemiológica de enfermedades de notificación obligatoria (transmisibles y intoxicaciones plaguicidas)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ocupación, sexo, edad, comuna de residencia y/o región de residencia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8" name="Shape 408"/>
          <p:cNvCxnSpPr>
            <a:stCxn id="379" idx="6"/>
          </p:cNvCxnSpPr>
          <p:nvPr/>
        </p:nvCxnSpPr>
        <p:spPr>
          <a:xfrm rot="10800000" flipH="1">
            <a:off x="6191181" y="700402"/>
            <a:ext cx="165300" cy="2599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Shape 413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414" name="Shape 414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416" name="Shape 416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418" name="Shape 418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426" name="Shape 426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430" name="Shape 430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440" name="Shape 440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446" name="Shape 446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450" name="Shape 450"/>
          <p:cNvSpPr txBox="1"/>
          <p:nvPr/>
        </p:nvSpPr>
        <p:spPr>
          <a:xfrm>
            <a:off x="6386925" y="3342123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registros estadísticos mensuales y semestrales de atenciones de salud sistema público. Información agrupada, no permite el seguimiento de individuos en el tiempo.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grupos de edad, previsión, pueblo originario, comuna, establecimiento .</a:t>
            </a:r>
          </a:p>
        </p:txBody>
      </p:sp>
      <p:cxnSp>
        <p:nvCxnSpPr>
          <p:cNvPr id="451" name="Shape 451"/>
          <p:cNvCxnSpPr/>
          <p:nvPr/>
        </p:nvCxnSpPr>
        <p:spPr>
          <a:xfrm rot="10800000" flipH="1">
            <a:off x="5860714" y="3932105"/>
            <a:ext cx="526200" cy="1383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52" name="Shape 452"/>
          <p:cNvSpPr txBox="1"/>
          <p:nvPr/>
        </p:nvSpPr>
        <p:spPr>
          <a:xfrm>
            <a:off x="6191175" y="620599"/>
            <a:ext cx="2388599" cy="14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Base de datos que contiene todos los establecimientos de salud georeferenciados y diferenciados por tipos y dependencia : públicos y privados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3" name="Shape 453"/>
          <p:cNvCxnSpPr/>
          <p:nvPr/>
        </p:nvCxnSpPr>
        <p:spPr>
          <a:xfrm rot="10800000" flipH="1">
            <a:off x="1221224" y="1013898"/>
            <a:ext cx="4941900" cy="15449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Shape 458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459" name="Shape 459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461" name="Shape 461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463" name="Shape 463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6" name="Shape 466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467" name="Shape 467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8" name="Shape 468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471" name="Shape 471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475" name="Shape 475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477" name="Shape 477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481" name="Shape 481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483" name="Shape 483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485" name="Shape 485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487" name="Shape 487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495" name="Shape 495"/>
          <p:cNvSpPr txBox="1"/>
          <p:nvPr/>
        </p:nvSpPr>
        <p:spPr>
          <a:xfrm>
            <a:off x="6417075" y="3421825"/>
            <a:ext cx="2726999" cy="32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estadísticos mensuales de prestaciones apoyo Diagnóstico-terapéutico. Información agrupada, no permite el seguimiento de individuos en el tiempo.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grupos de edad, previsión, pueblo originario, comuna, establecimiento .</a:t>
            </a:r>
          </a:p>
        </p:txBody>
      </p:sp>
      <p:cxnSp>
        <p:nvCxnSpPr>
          <p:cNvPr id="496" name="Shape 496"/>
          <p:cNvCxnSpPr>
            <a:stCxn id="474" idx="3"/>
          </p:cNvCxnSpPr>
          <p:nvPr/>
        </p:nvCxnSpPr>
        <p:spPr>
          <a:xfrm rot="10800000" flipH="1">
            <a:off x="5553117" y="4043117"/>
            <a:ext cx="921000" cy="9308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97" name="Shape 497"/>
          <p:cNvSpPr txBox="1"/>
          <p:nvPr/>
        </p:nvSpPr>
        <p:spPr>
          <a:xfrm>
            <a:off x="6417075" y="328050"/>
            <a:ext cx="2207100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de atenciones de urgencia según grupos de causas en hospitales, SAPU y centros centinela.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de edad, comuna, establecimiento</a:t>
            </a:r>
          </a:p>
        </p:txBody>
      </p:sp>
      <p:cxnSp>
        <p:nvCxnSpPr>
          <p:cNvPr id="498" name="Shape 498"/>
          <p:cNvCxnSpPr>
            <a:stCxn id="488" idx="3"/>
          </p:cNvCxnSpPr>
          <p:nvPr/>
        </p:nvCxnSpPr>
        <p:spPr>
          <a:xfrm rot="10800000" flipH="1">
            <a:off x="1231047" y="700438"/>
            <a:ext cx="5125500" cy="2599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MARCO LEGAL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“</a:t>
            </a:r>
            <a:r>
              <a:rPr lang="en-US" sz="1800" b="1">
                <a:solidFill>
                  <a:schemeClr val="dk1"/>
                </a:solidFill>
              </a:rPr>
              <a:t>La Equidad en salud es un imperativo moral que está en la raíz de la voluntad de reformar</a:t>
            </a:r>
            <a:r>
              <a:rPr lang="en-US" sz="1800">
                <a:solidFill>
                  <a:schemeClr val="dk1"/>
                </a:solidFill>
              </a:rPr>
              <a:t>. La reforma de salud propone </a:t>
            </a:r>
            <a:r>
              <a:rPr lang="en-US" sz="1800" i="1">
                <a:solidFill>
                  <a:schemeClr val="dk1"/>
                </a:solidFill>
              </a:rPr>
              <a:t>reducir las desigualdades evitables e injustas, por la vía de otorgar mayor protección social y acceso universal a la atención de salud</a:t>
            </a:r>
            <a:r>
              <a:rPr lang="en-US" sz="1800">
                <a:solidFill>
                  <a:schemeClr val="dk1"/>
                </a:solidFill>
              </a:rPr>
              <a:t>. […] La equidad es </a:t>
            </a:r>
            <a:r>
              <a:rPr lang="en-US" sz="1800" i="1">
                <a:solidFill>
                  <a:schemeClr val="dk1"/>
                </a:solidFill>
              </a:rPr>
              <a:t>el resultado de una acción intencionada para identificar y disminuir los factores o condiciones que generan las desigualdades evitables</a:t>
            </a:r>
            <a:r>
              <a:rPr lang="en-US" sz="1800">
                <a:solidFill>
                  <a:schemeClr val="dk1"/>
                </a:solidFill>
              </a:rPr>
              <a:t> y a ello tenemos que dedicar nuestros mayores esfuerzos”. (Mensaje Proyecto de Ley AUGE, 2002)</a:t>
            </a:r>
          </a:p>
          <a:p>
            <a:pPr lvl="0" algn="just" rtl="0">
              <a:lnSpc>
                <a:spcPct val="15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“Para alcanzar la Equidad a través de las intervenciones en salud, es necesario disminuir los riesgos y mejorar la salud de </a:t>
            </a:r>
            <a:r>
              <a:rPr lang="en-US" sz="1800" i="1">
                <a:solidFill>
                  <a:schemeClr val="dk1"/>
                </a:solidFill>
              </a:rPr>
              <a:t>aquellos en desve</a:t>
            </a:r>
            <a:r>
              <a:rPr lang="en-US" sz="1800">
                <a:solidFill>
                  <a:schemeClr val="dk1"/>
                </a:solidFill>
              </a:rPr>
              <a:t>ntaja” (Objetivos Sanitarios para la década 2000―2010).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Shape 503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504" name="Shape 504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506" name="Shape 506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508" name="Shape 508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510" name="Shape 510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512" name="Shape 512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514" name="Shape 514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516" name="Shape 516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520" name="Shape 520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522" name="Shape 522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524" name="Shape 524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526" name="Shape 526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528" name="Shape 528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534" name="Shape 534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536" name="Shape 536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538" name="Shape 538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540" name="Shape 540"/>
          <p:cNvSpPr txBox="1"/>
          <p:nvPr/>
        </p:nvSpPr>
        <p:spPr>
          <a:xfrm>
            <a:off x="6417075" y="3876648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resumen estadístico mensual del censo diario de camas y pacientes.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grupos de edad, previsión, establecimiento, comuna.</a:t>
            </a:r>
          </a:p>
        </p:txBody>
      </p:sp>
      <p:cxnSp>
        <p:nvCxnSpPr>
          <p:cNvPr id="541" name="Shape 541"/>
          <p:cNvCxnSpPr>
            <a:stCxn id="521" idx="3"/>
          </p:cNvCxnSpPr>
          <p:nvPr/>
        </p:nvCxnSpPr>
        <p:spPr>
          <a:xfrm rot="10800000" flipH="1">
            <a:off x="4898728" y="4042972"/>
            <a:ext cx="1575299" cy="15275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42" name="Shape 542"/>
          <p:cNvSpPr txBox="1"/>
          <p:nvPr/>
        </p:nvSpPr>
        <p:spPr>
          <a:xfrm>
            <a:off x="6417075" y="560250"/>
            <a:ext cx="2385000" cy="2333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nacional de información de enfermedades profesionales y accidentes laborales.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edad,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previsión, seguro ocupacional, empresa, rubro, ocupación, comuna, región</a:t>
            </a:r>
          </a:p>
        </p:txBody>
      </p:sp>
      <p:cxnSp>
        <p:nvCxnSpPr>
          <p:cNvPr id="543" name="Shape 543"/>
          <p:cNvCxnSpPr>
            <a:stCxn id="531" idx="3"/>
          </p:cNvCxnSpPr>
          <p:nvPr/>
        </p:nvCxnSpPr>
        <p:spPr>
          <a:xfrm rot="10800000" flipH="1">
            <a:off x="1312750" y="700455"/>
            <a:ext cx="5043900" cy="34809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Shape 548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549" name="Shape 549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555" name="Shape 555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557" name="Shape 557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559" name="Shape 559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565" name="Shape 565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567" name="Shape 567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569" name="Shape 569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571" name="Shape 571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573" name="Shape 573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575" name="Shape 575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577" name="Shape 577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579" name="Shape 579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581" name="Shape 581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583" name="Shape 583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585" name="Shape 585"/>
          <p:cNvSpPr txBox="1"/>
          <p:nvPr/>
        </p:nvSpPr>
        <p:spPr>
          <a:xfrm>
            <a:off x="6356550" y="640173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nacional de registro de Comprobante de Parto de Nacido Vivo.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edad, sexo, ocupación, escolaridad, etnia, lugar de ocurrencia del parto, tipo de atención del parto, residencia por comuna y región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SzPct val="68750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dificultad en el uso y registro de las variables ocupación, educación y pueblo orginario por consistencia de datos</a:t>
            </a:r>
          </a:p>
        </p:txBody>
      </p:sp>
      <p:cxnSp>
        <p:nvCxnSpPr>
          <p:cNvPr id="586" name="Shape 586"/>
          <p:cNvCxnSpPr>
            <a:stCxn id="574" idx="3"/>
          </p:cNvCxnSpPr>
          <p:nvPr/>
        </p:nvCxnSpPr>
        <p:spPr>
          <a:xfrm rot="10800000" flipH="1">
            <a:off x="1707449" y="927618"/>
            <a:ext cx="4642199" cy="4046399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Shape 591"/>
          <p:cNvGrpSpPr/>
          <p:nvPr/>
        </p:nvGrpSpPr>
        <p:grpSpPr>
          <a:xfrm>
            <a:off x="288409" y="560259"/>
            <a:ext cx="5902772" cy="5882301"/>
            <a:chOff x="1117009" y="11580"/>
            <a:chExt cx="5902772" cy="5882301"/>
          </a:xfrm>
        </p:grpSpPr>
        <p:sp>
          <p:nvSpPr>
            <p:cNvPr id="592" name="Shape 592"/>
            <p:cNvSpPr/>
            <p:nvPr/>
          </p:nvSpPr>
          <p:spPr>
            <a:xfrm>
              <a:off x="2964040" y="1868889"/>
              <a:ext cx="2208899" cy="22088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 txBox="1"/>
            <p:nvPr/>
          </p:nvSpPr>
          <p:spPr>
            <a:xfrm>
              <a:off x="3287514" y="2192364"/>
              <a:ext cx="1561800" cy="1561800"/>
            </a:xfrm>
            <a:prstGeom prst="rect">
              <a:avLst/>
            </a:prstGeom>
            <a:noFill/>
            <a:ln>
              <a:noFill/>
            </a:ln>
          </p:spPr>
          <p:txBody>
            <a:bodyPr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en-US" sz="23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 Nacional de Información en Salud</a:t>
              </a:r>
            </a:p>
          </p:txBody>
        </p:sp>
        <p:sp>
          <p:nvSpPr>
            <p:cNvPr id="594" name="Shape 594"/>
            <p:cNvSpPr/>
            <p:nvPr/>
          </p:nvSpPr>
          <p:spPr>
            <a:xfrm>
              <a:off x="3516246" y="115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 txBox="1"/>
            <p:nvPr/>
          </p:nvSpPr>
          <p:spPr>
            <a:xfrm>
              <a:off x="3677982" y="1733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Estadísticas vitales (convenio tripartito)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4386662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 txBox="1"/>
            <p:nvPr/>
          </p:nvSpPr>
          <p:spPr>
            <a:xfrm>
              <a:off x="4548400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Defunciones – Codificación múltiple</a:t>
              </a:r>
            </a:p>
          </p:txBody>
        </p:sp>
        <p:sp>
          <p:nvSpPr>
            <p:cNvPr id="598" name="Shape 598"/>
            <p:cNvSpPr/>
            <p:nvPr/>
          </p:nvSpPr>
          <p:spPr>
            <a:xfrm>
              <a:off x="5139525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 txBox="1"/>
            <p:nvPr/>
          </p:nvSpPr>
          <p:spPr>
            <a:xfrm>
              <a:off x="530126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Auditorías de muerte materna-fetal-infantil</a:t>
              </a:r>
            </a:p>
          </p:txBody>
        </p:sp>
        <p:sp>
          <p:nvSpPr>
            <p:cNvPr id="600" name="Shape 600"/>
            <p:cNvSpPr/>
            <p:nvPr/>
          </p:nvSpPr>
          <p:spPr>
            <a:xfrm>
              <a:off x="5673155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 txBox="1"/>
            <p:nvPr/>
          </p:nvSpPr>
          <p:spPr>
            <a:xfrm>
              <a:off x="5834892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Egresos hospitalarios</a:t>
              </a:r>
            </a:p>
          </p:txBody>
        </p:sp>
        <p:sp>
          <p:nvSpPr>
            <p:cNvPr id="602" name="Shape 602"/>
            <p:cNvSpPr/>
            <p:nvPr/>
          </p:nvSpPr>
          <p:spPr>
            <a:xfrm>
              <a:off x="5915482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 txBox="1"/>
            <p:nvPr/>
          </p:nvSpPr>
          <p:spPr>
            <a:xfrm>
              <a:off x="6077219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ENO-ETA</a:t>
              </a:r>
            </a:p>
          </p:txBody>
        </p:sp>
        <p:sp>
          <p:nvSpPr>
            <p:cNvPr id="604" name="Shape 604"/>
            <p:cNvSpPr/>
            <p:nvPr/>
          </p:nvSpPr>
          <p:spPr>
            <a:xfrm>
              <a:off x="5833778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 txBox="1"/>
            <p:nvPr/>
          </p:nvSpPr>
          <p:spPr>
            <a:xfrm>
              <a:off x="5995514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280"/>
                </a:spcAft>
                <a:buNone/>
              </a:pPr>
              <a:endParaRPr sz="8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5439080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 txBox="1"/>
            <p:nvPr/>
          </p:nvSpPr>
          <p:spPr>
            <a:xfrm>
              <a:off x="5600817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REM-BS</a:t>
              </a:r>
            </a:p>
          </p:txBody>
        </p:sp>
        <p:sp>
          <p:nvSpPr>
            <p:cNvPr id="608" name="Shape 608"/>
            <p:cNvSpPr/>
            <p:nvPr/>
          </p:nvSpPr>
          <p:spPr>
            <a:xfrm>
              <a:off x="4784692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 txBox="1"/>
            <p:nvPr/>
          </p:nvSpPr>
          <p:spPr>
            <a:xfrm>
              <a:off x="4946428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REM20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3958992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 txBox="1"/>
            <p:nvPr/>
          </p:nvSpPr>
          <p:spPr>
            <a:xfrm>
              <a:off x="4120730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REMSAS</a:t>
              </a:r>
            </a:p>
          </p:txBody>
        </p:sp>
        <p:sp>
          <p:nvSpPr>
            <p:cNvPr id="612" name="Shape 612"/>
            <p:cNvSpPr/>
            <p:nvPr/>
          </p:nvSpPr>
          <p:spPr>
            <a:xfrm>
              <a:off x="3073499" y="478958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 txBox="1"/>
            <p:nvPr/>
          </p:nvSpPr>
          <p:spPr>
            <a:xfrm>
              <a:off x="3235235" y="495131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RNI</a:t>
              </a:r>
            </a:p>
          </p:txBody>
        </p:sp>
        <p:sp>
          <p:nvSpPr>
            <p:cNvPr id="614" name="Shape 614"/>
            <p:cNvSpPr/>
            <p:nvPr/>
          </p:nvSpPr>
          <p:spPr>
            <a:xfrm>
              <a:off x="2247800" y="4469705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 txBox="1"/>
            <p:nvPr/>
          </p:nvSpPr>
          <p:spPr>
            <a:xfrm>
              <a:off x="2409536" y="4631442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REVICAN;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Registros poblacionales de Cáncer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1593412" y="387315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 txBox="1"/>
            <p:nvPr/>
          </p:nvSpPr>
          <p:spPr>
            <a:xfrm>
              <a:off x="1755149" y="403488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SNIP</a:t>
              </a:r>
            </a:p>
          </p:txBody>
        </p:sp>
        <p:sp>
          <p:nvSpPr>
            <p:cNvPr id="618" name="Shape 618"/>
            <p:cNvSpPr/>
            <p:nvPr/>
          </p:nvSpPr>
          <p:spPr>
            <a:xfrm>
              <a:off x="1198712" y="30804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36B8D8">
                    <a:alpha val="49803"/>
                  </a:srgbClr>
                </a:gs>
                <a:gs pos="100000">
                  <a:srgbClr val="BFF1F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 txBox="1"/>
            <p:nvPr/>
          </p:nvSpPr>
          <p:spPr>
            <a:xfrm>
              <a:off x="1360450" y="3242225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SINAISO</a:t>
              </a:r>
            </a:p>
          </p:txBody>
        </p:sp>
        <p:sp>
          <p:nvSpPr>
            <p:cNvPr id="620" name="Shape 620"/>
            <p:cNvSpPr/>
            <p:nvPr/>
          </p:nvSpPr>
          <p:spPr>
            <a:xfrm>
              <a:off x="1117009" y="2198772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FF943B">
                    <a:alpha val="49803"/>
                  </a:srgbClr>
                </a:gs>
                <a:gs pos="100000">
                  <a:srgbClr val="FFE2CB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 txBox="1"/>
            <p:nvPr/>
          </p:nvSpPr>
          <p:spPr>
            <a:xfrm>
              <a:off x="1278746" y="2360508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Atenciones de urgencia</a:t>
              </a:r>
            </a:p>
          </p:txBody>
        </p:sp>
        <p:sp>
          <p:nvSpPr>
            <p:cNvPr id="622" name="Shape 622"/>
            <p:cNvSpPr/>
            <p:nvPr/>
          </p:nvSpPr>
          <p:spPr>
            <a:xfrm>
              <a:off x="1359337" y="1347080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D13F3B">
                    <a:alpha val="49803"/>
                  </a:srgbClr>
                </a:gs>
                <a:gs pos="100000">
                  <a:srgbClr val="FFC1BF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 txBox="1"/>
            <p:nvPr/>
          </p:nvSpPr>
          <p:spPr>
            <a:xfrm>
              <a:off x="1521074" y="1508817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Establecimientos</a:t>
              </a:r>
            </a:p>
          </p:txBody>
        </p:sp>
        <p:sp>
          <p:nvSpPr>
            <p:cNvPr id="624" name="Shape 624"/>
            <p:cNvSpPr/>
            <p:nvPr/>
          </p:nvSpPr>
          <p:spPr>
            <a:xfrm>
              <a:off x="1892966" y="640441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9FCA4A">
                    <a:alpha val="49803"/>
                  </a:srgbClr>
                </a:gs>
                <a:gs pos="100000">
                  <a:srgbClr val="EBFEC1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2054702" y="802179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Rakin</a:t>
              </a:r>
            </a:p>
          </p:txBody>
        </p:sp>
        <p:sp>
          <p:nvSpPr>
            <p:cNvPr id="626" name="Shape 626"/>
            <p:cNvSpPr/>
            <p:nvPr/>
          </p:nvSpPr>
          <p:spPr>
            <a:xfrm>
              <a:off x="2645828" y="174289"/>
              <a:ext cx="1104299" cy="1104299"/>
            </a:xfrm>
            <a:prstGeom prst="ellipse">
              <a:avLst/>
            </a:prstGeom>
            <a:gradFill>
              <a:gsLst>
                <a:gs pos="0">
                  <a:srgbClr val="7E5AAC">
                    <a:alpha val="49803"/>
                  </a:srgbClr>
                </a:gs>
                <a:gs pos="100000">
                  <a:srgbClr val="DCC0FC">
                    <a:alpha val="49803"/>
                  </a:srgbClr>
                </a:gs>
              </a:gsLst>
              <a:lin ang="16200037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 txBox="1"/>
            <p:nvPr/>
          </p:nvSpPr>
          <p:spPr>
            <a:xfrm>
              <a:off x="2807566" y="336026"/>
              <a:ext cx="7809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1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Codificador diagnóstico</a:t>
              </a:r>
            </a:p>
          </p:txBody>
        </p:sp>
      </p:grpSp>
      <p:sp>
        <p:nvSpPr>
          <p:cNvPr id="628" name="Shape 628"/>
          <p:cNvSpPr txBox="1"/>
          <p:nvPr/>
        </p:nvSpPr>
        <p:spPr>
          <a:xfrm>
            <a:off x="6572625" y="1353273"/>
            <a:ext cx="2555699" cy="256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registros estadísticos semestrales de atenciones de salud sistema privado. Información agrupada, no permite el seguimiento de individuos en el tiempo.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Estratificadores: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sexo, grupos de edad, comuna, establecimiento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9" name="Shape 629"/>
          <p:cNvCxnSpPr>
            <a:stCxn id="611" idx="3"/>
          </p:cNvCxnSpPr>
          <p:nvPr/>
        </p:nvCxnSpPr>
        <p:spPr>
          <a:xfrm rot="10800000" flipH="1">
            <a:off x="4073030" y="1605249"/>
            <a:ext cx="2499599" cy="4285200"/>
          </a:xfrm>
          <a:prstGeom prst="straightConnector1">
            <a:avLst/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de equidad en la Estrategia Nacional de Salud</a:t>
            </a:r>
          </a:p>
        </p:txBody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383125" y="1056000"/>
            <a:ext cx="8226300" cy="484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Índice</a:t>
            </a:r>
            <a:r>
              <a:rPr lang="en-US" sz="1800">
                <a:solidFill>
                  <a:schemeClr val="dk1"/>
                </a:solidFill>
              </a:rPr>
              <a:t> de concentración de autopercepción de salud por años de estudio, en población mayor a 25 años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Media de tasa quinquenal de Años de Vida Perdidos Prematuramente de las comunas con mayor tasa de Años de Vida Potencial Perdidos (AVPP), que agrupan al 10% de la población.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Porcentaje de comunas con manejo adecuado de residuos sólidos domiciliarios.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Cobertura de sistemas de agua potable rural con agua segura y diagnóstico de disposición de aguas servida.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Porcentaje de comunas seleccionadas cuya tasa promedio de los últimos 3 años de metros cuadrados de áreas verdes por habitante, supera recomendación OMS.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Promedio de dientes dañados por caries (5) en adolescentes de 12 años en establecimientos de educación municipal.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Tasa trienal de femicidios en mayores de 15 años.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Tasa promedio de los últimos 3 años de mortalidad por accidentes del trabajo</a:t>
            </a:r>
          </a:p>
          <a:p>
            <a:pPr marL="0"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Informes sobre equidad en salud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457200" y="800875"/>
            <a:ext cx="8226300" cy="511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-  “Monitoreo de las desigualdades intercomunales en salud” (MINSAL, 2005</a:t>
            </a:r>
            <a:r>
              <a:rPr lang="en-US">
                <a:solidFill>
                  <a:schemeClr val="dk1"/>
                </a:solidFill>
              </a:rPr>
              <a:t>)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Significación ética:lograr más justicia en salud.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Significación política: la equidad es un principio central de la política nacional, es un derecho humano, tanto natural como jurídico.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Priorización de problemas de salud y análisis de potenciales causas.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Base para el diseño de intervenciones sectoriales, intersectoriales y comunitarias.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Fortalece la planificación sanitaria en las comunas, de las autoridades sanitarias regionales y los  Servicios de Salud.</a:t>
            </a:r>
          </a:p>
          <a:p>
            <a:pPr marL="0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- “Programa de comunas vulnerables: experiencia de implementación durante el año 2009” (MINSAL, 2009)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Se construyó un “Índice de vulnerabilidad” en base a: pobreza comunal, ingreso, años de escolaridad, mortalidad infantil.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94 comunas distribuidas en las 15 regiones del país.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Agenda prioritaria de equidad de acceso.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Diagnóstico de barreras de acceso a salud y garantías sociales.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Se identificaron acciones para superar las barreras: convenio SEREMI y municipalidad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Trabajo intersectorial se detectó como uno de los aspectos más débiles.</a:t>
            </a:r>
          </a:p>
          <a:p>
            <a:pPr marL="0" rtl="0">
              <a:spcBef>
                <a:spcPts val="0"/>
              </a:spcBef>
              <a:buNone/>
            </a:pPr>
            <a:r>
              <a:rPr lang="en-US" b="1">
                <a:solidFill>
                  <a:schemeClr val="dk1"/>
                </a:solidFill>
              </a:rPr>
              <a:t>-Documento “Estrategia Nacional de Salud para el cumplimiento de los OS 2011-2020” (MINSAL,2011)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Priorización de 54 temas de salud 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Comunas priorizadas para enfocar las intervenciones de salud en base a AVPP.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Enfoque de equidad transversal a los 9 objetivos sanitarios.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264" r="21181" b="-264"/>
          <a:stretch/>
        </p:blipFill>
        <p:spPr bwMode="auto">
          <a:xfrm>
            <a:off x="1691680" y="692696"/>
            <a:ext cx="5649416" cy="553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Ejemplo de análisis de Equidad con datos de sistemas de información</a:t>
            </a:r>
          </a:p>
        </p:txBody>
      </p:sp>
      <p:pic>
        <p:nvPicPr>
          <p:cNvPr id="665" name="Shape 6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57275" y="1809250"/>
            <a:ext cx="702945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/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PERSPECTIVAS FUTURAS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457200" y="923275"/>
            <a:ext cx="8358600" cy="67193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integrado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monitoreo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equidad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con el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intersector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cruze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de bases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Re-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diseñar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y los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informáticos</a:t>
            </a:r>
            <a:endParaRPr lang="en-U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400"/>
              </a:spcBef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Amenzas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debilidades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duplicidad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funciones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organismos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silos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dominancia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contingencia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equilibrio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disponibilidad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información</a:t>
            </a:r>
            <a:endParaRPr lang="en-U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400"/>
              </a:spcBef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cultura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y bases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datos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Char char="-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PERSPECTIVAS FUTURAS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457200" y="923275"/>
            <a:ext cx="8358600" cy="67193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Re-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impulsar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agenda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equidad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monitoreo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constituyen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pilar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central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Transversalizar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estratégico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reducir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inequidades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mitigación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de los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efectos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producen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determinantes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sociales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económicos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el Plan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Nacional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140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requiere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equidad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empoderar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actores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claves,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integrar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equidad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en los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programas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fortalecer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intersectorial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empoderar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respecto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derechos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 COMENTARIOS AL DOCUMENTO DE EUROSOCIAL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construcción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monitoreo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desigualdades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sociales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ogía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Contextualizar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informática</a:t>
            </a:r>
            <a:endParaRPr lang="en-US" sz="2400" b="0" i="0" u="none" strike="noStrike" cap="none" baseline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1" indent="-342900">
              <a:buClr>
                <a:srgbClr val="000000"/>
              </a:buClr>
              <a:buSzPct val="25000"/>
              <a:buFontTx/>
              <a:buChar char="-"/>
            </a:pP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Apoyo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marcos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legales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latin typeface="Calibri"/>
                <a:ea typeface="Calibri"/>
                <a:cs typeface="Calibri"/>
                <a:sym typeface="Calibri"/>
              </a:rPr>
              <a:t>internacional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posibilidad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adopción</a:t>
            </a:r>
            <a:r>
              <a:rPr lang="en-US" sz="24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el País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1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400" b="1"/>
              <a:t>Objetivos Sanitarios de la Década y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b="1"/>
              <a:t>Estrategia Nacional de Salud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6300" cy="4522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200" y="1199875"/>
            <a:ext cx="89916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457200" y="2956662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60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6850" y="497850"/>
            <a:ext cx="7581900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7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600" b="1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Visión Actual del Ministerio de Salud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600" b="1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0700" y="1706800"/>
            <a:ext cx="859155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6300" cy="133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Lineamientos Estratégicos de la Subsecretaría de Salud Pública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3200" y="1304925"/>
            <a:ext cx="5486400" cy="555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6691675" y="1855225"/>
            <a:ext cx="1752899" cy="58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/>
              <a:t>Monitorear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6845200" y="5001600"/>
            <a:ext cx="1752899" cy="58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Equidad</a:t>
            </a:r>
          </a:p>
        </p:txBody>
      </p:sp>
      <p:cxnSp>
        <p:nvCxnSpPr>
          <p:cNvPr id="253" name="Shape 253"/>
          <p:cNvCxnSpPr>
            <a:endCxn id="251" idx="1"/>
          </p:cNvCxnSpPr>
          <p:nvPr/>
        </p:nvCxnSpPr>
        <p:spPr>
          <a:xfrm rot="10800000" flipH="1">
            <a:off x="5795875" y="2149524"/>
            <a:ext cx="895799" cy="1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4" name="Shape 254"/>
          <p:cNvCxnSpPr/>
          <p:nvPr/>
        </p:nvCxnSpPr>
        <p:spPr>
          <a:xfrm rot="10800000" flipH="1">
            <a:off x="5879500" y="5289449"/>
            <a:ext cx="895799" cy="1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5" name="Shape 255"/>
          <p:cNvCxnSpPr/>
          <p:nvPr/>
        </p:nvCxnSpPr>
        <p:spPr>
          <a:xfrm>
            <a:off x="7318600" y="2315850"/>
            <a:ext cx="0" cy="2661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>
                <a:solidFill>
                  <a:srgbClr val="004586"/>
                </a:solidFill>
                <a:latin typeface="Calibri"/>
                <a:ea typeface="Calibri"/>
                <a:cs typeface="Calibri"/>
                <a:sym typeface="Calibri"/>
              </a:rPr>
              <a:t>SISTEMA DE MONITOREO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7800" y="1233425"/>
            <a:ext cx="8753475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9700" y="212925"/>
            <a:ext cx="783907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457200" y="274627"/>
            <a:ext cx="8226300" cy="101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>
                <a:solidFill>
                  <a:srgbClr val="1C4587"/>
                </a:solidFill>
              </a:rPr>
              <a:t>Ejemplo de resultados de salud por estratificadores: educación y género</a:t>
            </a:r>
          </a:p>
        </p:txBody>
      </p:sp>
      <p:pic>
        <p:nvPicPr>
          <p:cNvPr id="686" name="Shape 6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288625"/>
            <a:ext cx="8165026" cy="24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199" y="3921083"/>
            <a:ext cx="8165026" cy="2752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1699</Words>
  <Application>Microsoft Office PowerPoint</Application>
  <PresentationFormat>On-screen Show (4:3)</PresentationFormat>
  <Paragraphs>295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Tema di Office</vt:lpstr>
      <vt:lpstr>1_Tema di Office</vt:lpstr>
      <vt:lpstr>1_Office Theme</vt:lpstr>
      <vt:lpstr>1_Office Theme</vt:lpstr>
      <vt:lpstr>Lima, 24-25 de julio de 2014</vt:lpstr>
      <vt:lpstr>MARCO LEGAL</vt:lpstr>
      <vt:lpstr>Objetivos Sanitarios de la Década y  Estrategia Nacional de Salud</vt:lpstr>
      <vt:lpstr>PowerPoint Presentation</vt:lpstr>
      <vt:lpstr>Visión Actual del Ministerio de Salud</vt:lpstr>
      <vt:lpstr>Lineamientos Estratégicos de la Subsecretaría de Salud Pública</vt:lpstr>
      <vt:lpstr>SISTEMA DE MONITOREO</vt:lpstr>
      <vt:lpstr>PowerPoint Presentation</vt:lpstr>
      <vt:lpstr>Ejemplo de resultados de salud por estratificadores: educación y género</vt:lpstr>
      <vt:lpstr>PowerPoint Presentation</vt:lpstr>
      <vt:lpstr>Ejemplo de análisis de Equidad con datos de sistemas de información</vt:lpstr>
      <vt:lpstr>Ejemplo de análisis de Equidad con datos de sistemas de información</vt:lpstr>
      <vt:lpstr>Ejemplo de análisis de Equidad con datos de sistemas de información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Indicadores de equidad en la Estrategia Nacional de Salud</vt:lpstr>
      <vt:lpstr>Informes sobre equidad en salud</vt:lpstr>
      <vt:lpstr>PowerPoint Presentation</vt:lpstr>
      <vt:lpstr>Ejemplo de análisis de Equidad con datos de sistemas de información</vt:lpstr>
      <vt:lpstr>PERSPECTIVAS FUTURAS</vt:lpstr>
      <vt:lpstr>PERSPECTIVAS FUTURAS</vt:lpstr>
      <vt:lpstr> COMENTARIOS AL DOCUMENTO DE EUROSOCIAL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Lima, 24-25 de julio de 2014</dc:title>
  <dc:creator>Bernardo Martorell</dc:creator>
  <cp:lastModifiedBy>Bernardo Martorell</cp:lastModifiedBy>
  <cp:revision>6</cp:revision>
  <dcterms:modified xsi:type="dcterms:W3CDTF">2014-07-24T20:09:09Z</dcterms:modified>
</cp:coreProperties>
</file>