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73" r:id="rId4"/>
    <p:sldId id="275" r:id="rId5"/>
    <p:sldId id="276" r:id="rId6"/>
    <p:sldId id="277" r:id="rId7"/>
    <p:sldId id="279" r:id="rId8"/>
    <p:sldId id="278" r:id="rId9"/>
    <p:sldId id="268" r:id="rId10"/>
    <p:sldId id="280" r:id="rId11"/>
    <p:sldId id="270" r:id="rId12"/>
    <p:sldId id="272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88" r:id="rId21"/>
    <p:sldId id="292" r:id="rId22"/>
    <p:sldId id="261" r:id="rId23"/>
    <p:sldId id="265" r:id="rId24"/>
    <p:sldId id="289" r:id="rId25"/>
    <p:sldId id="266" r:id="rId26"/>
    <p:sldId id="263" r:id="rId27"/>
    <p:sldId id="291" r:id="rId28"/>
    <p:sldId id="264" r:id="rId29"/>
    <p:sldId id="271" r:id="rId30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GraficasantaApolo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view3D>
      <c:perspective val="30"/>
    </c:view3D>
    <c:plotArea>
      <c:layout>
        <c:manualLayout>
          <c:layoutTarget val="inner"/>
          <c:xMode val="edge"/>
          <c:yMode val="edge"/>
          <c:x val="0.42252190232831288"/>
          <c:y val="0"/>
          <c:w val="0.52293594362531171"/>
          <c:h val="0.8855531392034387"/>
        </c:manualLayout>
      </c:layout>
      <c:bar3DChart>
        <c:barDir val="bar"/>
        <c:grouping val="stack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es-GT"/>
              </a:p>
            </c:txPr>
            <c:showVal val="1"/>
          </c:dLbls>
          <c:cat>
            <c:strRef>
              <c:f>Hoja1!$A$2:$A$3</c:f>
              <c:strCache>
                <c:ptCount val="2"/>
                <c:pt idx="0">
                  <c:v>Indigena</c:v>
                </c:pt>
                <c:pt idx="1">
                  <c:v>No Indigena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val>
        </c:ser>
        <c:shape val="cylinder"/>
        <c:axId val="66144896"/>
        <c:axId val="67346816"/>
        <c:axId val="0"/>
      </c:bar3DChart>
      <c:catAx>
        <c:axId val="6614489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es-GT"/>
          </a:p>
        </c:txPr>
        <c:crossAx val="67346816"/>
        <c:crosses val="autoZero"/>
        <c:auto val="1"/>
        <c:lblAlgn val="ctr"/>
        <c:lblOffset val="100"/>
      </c:catAx>
      <c:valAx>
        <c:axId val="6734681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endParaRPr lang="es-GT"/>
          </a:p>
        </c:txPr>
        <c:crossAx val="66144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es-GT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28C7-ADE8-4DF8-A1D2-91E7DD6B877D}" type="datetimeFigureOut">
              <a:rPr lang="es-GT" smtClean="0"/>
              <a:pPr/>
              <a:t>27/06/2013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94AA-0B9E-488A-8D33-7AE1B0F9C92B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E9A7E8A-9054-4A45-83DE-45A4EBE43A96}" type="datetimeFigureOut">
              <a:rPr lang="es-GT" smtClean="0"/>
              <a:pPr/>
              <a:t>27/06/2013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5EECAB-3C68-4A88-943D-6D509BDCC38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ECAB-3C68-4A88-943D-6D509BDCC380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CAD0-117D-4D26-8B82-DEA2B57BDD1A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DC3A0-753A-4364-B882-907114199E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http://2.bp.blogspot.com/_pAEitDiZvOw/Sc2XGCLaZHI/AAAAAAAACgE/YmjasTH68PU/s400/Unknown+artist+--+La+Feria,+San+Juan+Comalapa.jpg"/>
          <p:cNvPicPr>
            <a:picLocks noChangeAspect="1" noChangeArrowheads="1"/>
          </p:cNvPicPr>
          <p:nvPr/>
        </p:nvPicPr>
        <p:blipFill>
          <a:blip r:embed="rId3" cstate="print"/>
          <a:srcRect l="3750" t="5000" r="4374" b="7499"/>
          <a:stretch>
            <a:fillRect/>
          </a:stretch>
        </p:blipFill>
        <p:spPr bwMode="auto">
          <a:xfrm>
            <a:off x="1691680" y="1412776"/>
            <a:ext cx="5616624" cy="367240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013176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8 Rectángulo"/>
          <p:cNvSpPr/>
          <p:nvPr/>
        </p:nvSpPr>
        <p:spPr>
          <a:xfrm>
            <a:off x="719064" y="90872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Utz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ipetik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tinamit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Chixot</a:t>
            </a:r>
            <a:endParaRPr lang="es-ES" sz="4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5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11 Rectángulo"/>
          <p:cNvSpPr/>
          <p:nvPr/>
        </p:nvSpPr>
        <p:spPr>
          <a:xfrm>
            <a:off x="323528" y="4725144"/>
            <a:ext cx="78488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Bienvenidos</a:t>
            </a:r>
            <a:r>
              <a:rPr lang="es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nuestro pueblo Comalapa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3528392" cy="453650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GT" dirty="0">
                <a:solidFill>
                  <a:srgbClr val="C00000"/>
                </a:solidFill>
              </a:rPr>
              <a:t>Tres meses después   se creó el plan estratégico municipal  haciendo una fusión  con el  PDM  y el plan de campaña.  </a:t>
            </a:r>
            <a:endParaRPr lang="es-GT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s-GT" dirty="0" smtClean="0">
                <a:solidFill>
                  <a:srgbClr val="C00000"/>
                </a:solidFill>
              </a:rPr>
              <a:t>Creamos   </a:t>
            </a:r>
            <a:r>
              <a:rPr lang="es-GT" dirty="0">
                <a:solidFill>
                  <a:srgbClr val="C00000"/>
                </a:solidFill>
              </a:rPr>
              <a:t>nuestro norte  (hacia donde ir)  hoy en día tenemos una visión  una misión, valores  </a:t>
            </a:r>
            <a:r>
              <a:rPr lang="es-GT" dirty="0" smtClean="0">
                <a:solidFill>
                  <a:srgbClr val="C00000"/>
                </a:solidFill>
              </a:rPr>
              <a:t>y </a:t>
            </a:r>
            <a:r>
              <a:rPr lang="es-GT" dirty="0">
                <a:solidFill>
                  <a:srgbClr val="C00000"/>
                </a:solidFill>
              </a:rPr>
              <a:t>ejes estratégicos </a:t>
            </a:r>
            <a:r>
              <a:rPr lang="es-GT" dirty="0" smtClean="0">
                <a:solidFill>
                  <a:srgbClr val="C00000"/>
                </a:solidFill>
              </a:rPr>
              <a:t>como guías de apoyo </a:t>
            </a:r>
            <a:endParaRPr lang="es-GT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794" name="Picture 2" descr="C:\Users\share\Documents\oficina municipal de la juventud\taller plan estrategico Muni comal 20 de abril\fotos muni\DSC0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4379979" cy="4176464"/>
          </a:xfrm>
          <a:prstGeom prst="rect">
            <a:avLst/>
          </a:prstGeom>
          <a:noFill/>
        </p:spPr>
      </p:pic>
      <p:pic>
        <p:nvPicPr>
          <p:cNvPr id="7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23928" y="1214422"/>
            <a:ext cx="4894264" cy="459084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GT" sz="2900" dirty="0" smtClean="0">
                <a:solidFill>
                  <a:srgbClr val="C00000"/>
                </a:solidFill>
              </a:rPr>
              <a:t>Luego    creamos </a:t>
            </a:r>
            <a:r>
              <a:rPr lang="es-GT" sz="2900" dirty="0">
                <a:solidFill>
                  <a:srgbClr val="C00000"/>
                </a:solidFill>
              </a:rPr>
              <a:t>el Plan de  </a:t>
            </a:r>
            <a:r>
              <a:rPr lang="es-GT" sz="2900" dirty="0" smtClean="0">
                <a:solidFill>
                  <a:srgbClr val="C00000"/>
                </a:solidFill>
              </a:rPr>
              <a:t> </a:t>
            </a:r>
            <a:r>
              <a:rPr lang="es-GT" sz="2900" dirty="0">
                <a:solidFill>
                  <a:srgbClr val="C00000"/>
                </a:solidFill>
              </a:rPr>
              <a:t>Gobierno  Local con el apoyo   de  SEGEPLAN  tuvimos la oportunidad   de  conocer el instrumento  e integrar  la información que como equipo municipal habíamos  realizado.    Este plan  recoge los principales  resultados e indicadores  </a:t>
            </a:r>
            <a:r>
              <a:rPr lang="es-GT" sz="2900" dirty="0" smtClean="0">
                <a:solidFill>
                  <a:srgbClr val="C00000"/>
                </a:solidFill>
              </a:rPr>
              <a:t> del </a:t>
            </a:r>
            <a:r>
              <a:rPr lang="es-GT" sz="2900" dirty="0">
                <a:solidFill>
                  <a:srgbClr val="C00000"/>
                </a:solidFill>
              </a:rPr>
              <a:t>PDM   </a:t>
            </a:r>
            <a:r>
              <a:rPr lang="es-GT" sz="2900" dirty="0" smtClean="0">
                <a:solidFill>
                  <a:srgbClr val="C00000"/>
                </a:solidFill>
              </a:rPr>
              <a:t>y la priorización de los proyectos establecidos en ello</a:t>
            </a:r>
            <a:endParaRPr lang="es-GT" sz="29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_tradnl" sz="2900" dirty="0">
              <a:solidFill>
                <a:srgbClr val="C00000"/>
              </a:solidFill>
            </a:endParaRPr>
          </a:p>
          <a:p>
            <a:pPr algn="just"/>
            <a:r>
              <a:rPr lang="es-ES_tradnl" sz="2900" dirty="0" smtClean="0">
                <a:solidFill>
                  <a:srgbClr val="C00000"/>
                </a:solidFill>
              </a:rPr>
              <a:t>El Plan de Gobierno Local, es un instrumento estratégico de la municipalidad que articula la política general de gobierno,  las políticas locales y resultados del  PDM.</a:t>
            </a:r>
            <a:endParaRPr lang="es-ES" sz="2900" dirty="0" smtClean="0">
              <a:solidFill>
                <a:srgbClr val="C00000"/>
              </a:solidFill>
            </a:endParaRPr>
          </a:p>
          <a:p>
            <a:pPr lvl="0" algn="just"/>
            <a:r>
              <a:rPr lang="es-ES_tradnl" sz="2900" dirty="0" smtClean="0">
                <a:solidFill>
                  <a:srgbClr val="C00000"/>
                </a:solidFill>
              </a:rPr>
              <a:t>En el proceso de formulación del PGL, participo el señor Alcalde, su Concejo y su equipo técnico, administrativo</a:t>
            </a:r>
          </a:p>
          <a:p>
            <a:pPr lvl="0" algn="just"/>
            <a:r>
              <a:rPr lang="es-ES_tradnl" sz="2900" dirty="0" smtClean="0">
                <a:solidFill>
                  <a:srgbClr val="C00000"/>
                </a:solidFill>
              </a:rPr>
              <a:t>Se plasmaron acciones  para el logro de resultados puntuales durante la gestión municipal.</a:t>
            </a:r>
          </a:p>
          <a:p>
            <a:pPr algn="just"/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411760" y="260648"/>
            <a:ext cx="5921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Procesos de planificación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214282" y="500042"/>
            <a:ext cx="1785950" cy="2174141"/>
            <a:chOff x="214282" y="500042"/>
            <a:chExt cx="1785950" cy="2174141"/>
          </a:xfrm>
        </p:grpSpPr>
        <p:grpSp>
          <p:nvGrpSpPr>
            <p:cNvPr id="3" name="25 Grupo"/>
            <p:cNvGrpSpPr/>
            <p:nvPr/>
          </p:nvGrpSpPr>
          <p:grpSpPr>
            <a:xfrm>
              <a:off x="214282" y="500042"/>
              <a:ext cx="1744960" cy="2032992"/>
              <a:chOff x="107504" y="3196208"/>
              <a:chExt cx="1744960" cy="2032992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107504" y="31962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13 Rectángulo redondeado"/>
              <p:cNvSpPr/>
              <p:nvPr/>
            </p:nvSpPr>
            <p:spPr>
              <a:xfrm>
                <a:off x="259904" y="33486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14 Rectángulo redondeado"/>
              <p:cNvSpPr/>
              <p:nvPr/>
            </p:nvSpPr>
            <p:spPr>
              <a:xfrm>
                <a:off x="412304" y="35010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309" t="21735" r="50388" b="13061"/>
            <a:stretch>
              <a:fillRect/>
            </a:stretch>
          </p:blipFill>
          <p:spPr bwMode="auto">
            <a:xfrm>
              <a:off x="714348" y="1000108"/>
              <a:ext cx="1285884" cy="167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7" name="16 Rectángulo"/>
          <p:cNvSpPr/>
          <p:nvPr/>
        </p:nvSpPr>
        <p:spPr>
          <a:xfrm>
            <a:off x="2143108" y="107154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PGL</a:t>
            </a:r>
            <a:endParaRPr lang="es-ES" sz="40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/>
          <a:srcRect l="2948" t="19006" r="5411"/>
          <a:stretch>
            <a:fillRect/>
          </a:stretch>
        </p:blipFill>
        <p:spPr bwMode="auto">
          <a:xfrm>
            <a:off x="467544" y="2636912"/>
            <a:ext cx="345638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l_fi" descr="http://guatemaya1.files.wordpress.com/2008/11/dscn4624.jpg"/>
          <p:cNvPicPr/>
          <p:nvPr/>
        </p:nvPicPr>
        <p:blipFill>
          <a:blip r:embed="rId4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7884368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211960" y="1285860"/>
            <a:ext cx="4677670" cy="4159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GT" sz="2400" dirty="0" smtClean="0">
                <a:solidFill>
                  <a:srgbClr val="C00000"/>
                </a:solidFill>
              </a:rPr>
              <a:t>El PGL  en la actualidad  ha servido como una  herramienta de gestión municipal </a:t>
            </a:r>
            <a:endParaRPr lang="es-ES" sz="2400" dirty="0" smtClean="0">
              <a:solidFill>
                <a:srgbClr val="C00000"/>
              </a:solidFill>
            </a:endParaRPr>
          </a:p>
          <a:p>
            <a:pPr lvl="0" algn="just"/>
            <a:r>
              <a:rPr lang="es-ES" sz="2400" dirty="0" smtClean="0">
                <a:solidFill>
                  <a:srgbClr val="C00000"/>
                </a:solidFill>
              </a:rPr>
              <a:t>Experiencias de gestión   ante países hermanos, como  Alemania, Noruega  e identidades locales</a:t>
            </a:r>
          </a:p>
          <a:p>
            <a:pPr lvl="1" algn="just"/>
            <a:r>
              <a:rPr lang="es-ES" sz="2000" dirty="0" smtClean="0">
                <a:solidFill>
                  <a:srgbClr val="C00000"/>
                </a:solidFill>
              </a:rPr>
              <a:t>Gestión y continuidad  de proyectos de fortalecimiento a la lideresas  y  apoyo al medio ambiente ante la Comuna de </a:t>
            </a:r>
            <a:r>
              <a:rPr lang="es-ES" sz="2000" dirty="0" err="1" smtClean="0">
                <a:solidFill>
                  <a:srgbClr val="C00000"/>
                </a:solidFill>
              </a:rPr>
              <a:t>Stor</a:t>
            </a:r>
            <a:r>
              <a:rPr lang="es-ES" sz="2000" dirty="0" smtClean="0">
                <a:solidFill>
                  <a:srgbClr val="C00000"/>
                </a:solidFill>
              </a:rPr>
              <a:t> Noruega</a:t>
            </a:r>
          </a:p>
          <a:p>
            <a:pPr lvl="1" algn="just"/>
            <a:r>
              <a:rPr lang="es-ES" sz="2000" dirty="0" smtClean="0">
                <a:solidFill>
                  <a:srgbClr val="C00000"/>
                </a:solidFill>
              </a:rPr>
              <a:t>Firma de amistad  con Alemania</a:t>
            </a:r>
          </a:p>
          <a:p>
            <a:pPr lvl="1" algn="just"/>
            <a:r>
              <a:rPr lang="es-ES" sz="2000" dirty="0" smtClean="0">
                <a:solidFill>
                  <a:srgbClr val="C00000"/>
                </a:solidFill>
              </a:rPr>
              <a:t>Gestión ante entidades de gobierno y empresa privadas</a:t>
            </a:r>
          </a:p>
          <a:p>
            <a:pPr lvl="1" algn="just">
              <a:buNone/>
            </a:pPr>
            <a:endParaRPr lang="es-ES" sz="2000" dirty="0" smtClean="0"/>
          </a:p>
          <a:p>
            <a:pPr lvl="1" algn="just"/>
            <a:endParaRPr lang="es-ES" sz="2000" dirty="0" smtClean="0"/>
          </a:p>
          <a:p>
            <a:pPr lvl="1" algn="just"/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2123728" y="0"/>
            <a:ext cx="5921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Procesos de planificación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43108" y="107154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PGL</a:t>
            </a:r>
            <a:endParaRPr lang="es-ES" sz="40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8" name="17 Grupo"/>
          <p:cNvGrpSpPr/>
          <p:nvPr/>
        </p:nvGrpSpPr>
        <p:grpSpPr>
          <a:xfrm>
            <a:off x="214282" y="500042"/>
            <a:ext cx="1785950" cy="2174141"/>
            <a:chOff x="214282" y="500042"/>
            <a:chExt cx="1785950" cy="2174141"/>
          </a:xfrm>
        </p:grpSpPr>
        <p:grpSp>
          <p:nvGrpSpPr>
            <p:cNvPr id="19" name="25 Grupo"/>
            <p:cNvGrpSpPr/>
            <p:nvPr/>
          </p:nvGrpSpPr>
          <p:grpSpPr>
            <a:xfrm>
              <a:off x="214282" y="500042"/>
              <a:ext cx="1744960" cy="2032992"/>
              <a:chOff x="107504" y="3196208"/>
              <a:chExt cx="1744960" cy="2032992"/>
            </a:xfrm>
          </p:grpSpPr>
          <p:sp>
            <p:nvSpPr>
              <p:cNvPr id="21" name="20 Rectángulo redondeado"/>
              <p:cNvSpPr/>
              <p:nvPr/>
            </p:nvSpPr>
            <p:spPr>
              <a:xfrm>
                <a:off x="107504" y="31962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 redondeado"/>
              <p:cNvSpPr/>
              <p:nvPr/>
            </p:nvSpPr>
            <p:spPr>
              <a:xfrm>
                <a:off x="259904" y="33486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 redondeado"/>
              <p:cNvSpPr/>
              <p:nvPr/>
            </p:nvSpPr>
            <p:spPr>
              <a:xfrm>
                <a:off x="412304" y="35010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309" t="21735" r="50388" b="13061"/>
            <a:stretch>
              <a:fillRect/>
            </a:stretch>
          </p:blipFill>
          <p:spPr bwMode="auto">
            <a:xfrm>
              <a:off x="714348" y="1000108"/>
              <a:ext cx="1285884" cy="167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6625" name="Picture 1" descr="C:\Users\share\Desktop\fotos noruega\fotos master noruega\fotos noruega master 2\fotos presentacion y vivita minas 14 de mayo\DSC02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816425" cy="3140968"/>
          </a:xfrm>
          <a:prstGeom prst="rect">
            <a:avLst/>
          </a:prstGeom>
          <a:noFill/>
        </p:spPr>
      </p:pic>
      <p:pic>
        <p:nvPicPr>
          <p:cNvPr id="14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248472" cy="4536505"/>
          </a:xfrm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endParaRPr lang="es-ES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GT" sz="3400" b="1" dirty="0" smtClean="0">
                <a:solidFill>
                  <a:srgbClr val="C00000"/>
                </a:solidFill>
              </a:rPr>
              <a:t>VENTAJAS  DE LA </a:t>
            </a:r>
            <a:r>
              <a:rPr lang="es-GT" sz="3400" b="1" dirty="0">
                <a:solidFill>
                  <a:srgbClr val="C00000"/>
                </a:solidFill>
              </a:rPr>
              <a:t>PLANIFICACIÓN  COMO </a:t>
            </a:r>
            <a:r>
              <a:rPr lang="es-GT" sz="3400" b="1" dirty="0" smtClean="0">
                <a:solidFill>
                  <a:srgbClr val="C00000"/>
                </a:solidFill>
              </a:rPr>
              <a:t> INSTRUMENTO </a:t>
            </a:r>
          </a:p>
          <a:p>
            <a:r>
              <a:rPr lang="es-GT" sz="4500" dirty="0" smtClean="0">
                <a:solidFill>
                  <a:srgbClr val="C00000"/>
                </a:solidFill>
              </a:rPr>
              <a:t>Comentarios </a:t>
            </a:r>
            <a:endParaRPr lang="es-GT" sz="4500" dirty="0">
              <a:solidFill>
                <a:srgbClr val="C00000"/>
              </a:solidFill>
            </a:endParaRP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Todo  proceso  relacionado   a la planificación se ha  convirtió en un instrumento de política pública municipal </a:t>
            </a: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Es la base y guía del gobierno municipal  ante una buena  acción  de desarrollo </a:t>
            </a: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Instrumentos que dan  elementos  para crear   las estrategias de desarrollo sobre una línea de base </a:t>
            </a: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Contribuye a la democracia </a:t>
            </a: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Estar alineados</a:t>
            </a: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Existen marcos referenciales </a:t>
            </a:r>
          </a:p>
          <a:p>
            <a:pPr lvl="0"/>
            <a:r>
              <a:rPr lang="es-GT" sz="2900" dirty="0">
                <a:solidFill>
                  <a:srgbClr val="C00000"/>
                </a:solidFill>
              </a:rPr>
              <a:t>Permite realizar  mediciones  de forma  constante y más </a:t>
            </a:r>
            <a:r>
              <a:rPr lang="es-GT" sz="2900" dirty="0" smtClean="0">
                <a:solidFill>
                  <a:srgbClr val="C00000"/>
                </a:solidFill>
              </a:rPr>
              <a:t>objetiva</a:t>
            </a:r>
            <a:endParaRPr lang="es-GT" sz="29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1" name="Picture 3" descr="C:\Users\share\Desktop\Fotografias Comalapa\4\300960_575485169135214_77692915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250754" cy="4221088"/>
          </a:xfrm>
          <a:prstGeom prst="rect">
            <a:avLst/>
          </a:prstGeom>
          <a:noFill/>
        </p:spPr>
      </p:pic>
      <p:pic>
        <p:nvPicPr>
          <p:cNvPr id="7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9"/>
            <a:ext cx="8064896" cy="1728191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es-ES" sz="1900" dirty="0" smtClean="0">
              <a:solidFill>
                <a:srgbClr val="FF0000"/>
              </a:solidFill>
            </a:endParaRPr>
          </a:p>
          <a:p>
            <a:r>
              <a:rPr lang="es-GT" sz="1900" b="1" dirty="0" smtClean="0">
                <a:solidFill>
                  <a:srgbClr val="C00000"/>
                </a:solidFill>
              </a:rPr>
              <a:t>GRANDES RESULTADOS</a:t>
            </a:r>
          </a:p>
          <a:p>
            <a:r>
              <a:rPr lang="es-GT" sz="1900" dirty="0" smtClean="0">
                <a:solidFill>
                  <a:srgbClr val="C00000"/>
                </a:solidFill>
              </a:rPr>
              <a:t>Creación del programa Kojtzijon (hablemos con la gente) concejo móvil en centro de convergencia.</a:t>
            </a:r>
            <a:endParaRPr lang="es-GT" sz="45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819" name="Picture 3" descr="C:\Users\share\Desktop\doc  Josep 17 de junio 13\brigido\DSC0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816424" cy="2664296"/>
          </a:xfrm>
          <a:prstGeom prst="rect">
            <a:avLst/>
          </a:prstGeom>
          <a:noFill/>
        </p:spPr>
      </p:pic>
      <p:pic>
        <p:nvPicPr>
          <p:cNvPr id="34820" name="Picture 4" descr="C:\Users\share\Desktop\doc  Josep 17 de junio 13\brigido\DSC02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3983607" cy="2664296"/>
          </a:xfrm>
          <a:prstGeom prst="rect">
            <a:avLst/>
          </a:prstGeom>
          <a:noFill/>
        </p:spPr>
      </p:pic>
      <p:pic>
        <p:nvPicPr>
          <p:cNvPr id="8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1512167"/>
          </a:xfrm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endParaRPr lang="es-ES" sz="19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GRANDES</a:t>
            </a: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RESULTADOS</a:t>
            </a:r>
          </a:p>
          <a:p>
            <a:r>
              <a:rPr lang="es-GT" sz="3200" dirty="0" smtClean="0">
                <a:solidFill>
                  <a:srgbClr val="C00000"/>
                </a:solidFill>
              </a:rPr>
              <a:t>Domingos familiares  (una expresión  social  humana dirigido a la  población)</a:t>
            </a:r>
          </a:p>
          <a:p>
            <a:r>
              <a:rPr lang="es-GT" sz="3200" dirty="0" smtClean="0">
                <a:solidFill>
                  <a:srgbClr val="C00000"/>
                </a:solidFill>
              </a:rPr>
              <a:t>Creación de la Oficina  Municipal de la Juventud </a:t>
            </a:r>
            <a:endParaRPr lang="es-GT" sz="3200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842" name="Picture 2" descr="C:\Users\share\Desktop\Fotografias Comalapa\8\101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320480" cy="3254173"/>
          </a:xfrm>
          <a:prstGeom prst="rect">
            <a:avLst/>
          </a:prstGeom>
          <a:noFill/>
        </p:spPr>
      </p:pic>
      <p:pic>
        <p:nvPicPr>
          <p:cNvPr id="35843" name="Picture 3" descr="C:\Users\share\Desktop\Fotografias Comalapa\10\DSC_4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4104456" cy="3312368"/>
          </a:xfrm>
          <a:prstGeom prst="rect">
            <a:avLst/>
          </a:prstGeom>
          <a:noFill/>
        </p:spPr>
      </p:pic>
      <p:pic>
        <p:nvPicPr>
          <p:cNvPr id="8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2304256"/>
          </a:xfrm>
        </p:spPr>
        <p:txBody>
          <a:bodyPr>
            <a:normAutofit fontScale="62500" lnSpcReduction="20000"/>
          </a:bodyPr>
          <a:lstStyle/>
          <a:p>
            <a:pPr lvl="0" algn="ctr">
              <a:buNone/>
            </a:pPr>
            <a:endParaRPr lang="es-ES" sz="19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GRANDES RESULTADOS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20 % de participación e involucramiento  de la mujer  en el COMUDE. 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Creación y fortalecimiento de la Oficina Municipal de la Mujer OMM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Participación   de la mujer en cargos comunitarios (Alcaldesas Auxiliares)  de los barrios del casco urbano, con una participación de l 50 % de mujeres y 50% de hombres  como resultado del proyecto de  fortalecimiento a la sociedad  civil .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Creación de la comisión de transparencia</a:t>
            </a:r>
          </a:p>
          <a:p>
            <a:pPr algn="ctr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66" name="Picture 2" descr="C:\Users\share\Desktop\Fotografias Comalapa\4\100_9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3360373" cy="2520280"/>
          </a:xfrm>
          <a:prstGeom prst="rect">
            <a:avLst/>
          </a:prstGeom>
          <a:noFill/>
        </p:spPr>
      </p:pic>
      <p:pic>
        <p:nvPicPr>
          <p:cNvPr id="36867" name="Picture 3" descr="C:\Users\share\Desktop\doc  Josep 17 de junio 13\brigido\DSC02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3294348" cy="2504755"/>
          </a:xfrm>
          <a:prstGeom prst="rect">
            <a:avLst/>
          </a:prstGeom>
          <a:noFill/>
        </p:spPr>
      </p:pic>
      <p:pic>
        <p:nvPicPr>
          <p:cNvPr id="36868" name="Picture 4" descr="C:\Users\share\Desktop\Fotografias Comalapa\7\100_9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84984"/>
            <a:ext cx="2860501" cy="2505138"/>
          </a:xfrm>
          <a:prstGeom prst="rect">
            <a:avLst/>
          </a:prstGeom>
          <a:noFill/>
        </p:spPr>
      </p:pic>
      <p:pic>
        <p:nvPicPr>
          <p:cNvPr id="9" name="0 Imagen" descr="Descripción: logo munu gif.gif"/>
          <p:cNvPicPr>
            <a:picLocks noChangeAspect="1" noChangeArrowheads="1"/>
          </p:cNvPicPr>
          <p:nvPr/>
        </p:nvPicPr>
        <p:blipFill>
          <a:blip r:embed="rId6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555776" y="188640"/>
            <a:ext cx="44775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ROL DE LOS CONSEJOS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50 Grupo"/>
          <p:cNvGrpSpPr/>
          <p:nvPr/>
        </p:nvGrpSpPr>
        <p:grpSpPr>
          <a:xfrm>
            <a:off x="6732000" y="764704"/>
            <a:ext cx="2232488" cy="1944216"/>
            <a:chOff x="71768" y="260648"/>
            <a:chExt cx="2412000" cy="1800200"/>
          </a:xfrm>
        </p:grpSpPr>
        <p:sp>
          <p:nvSpPr>
            <p:cNvPr id="26" name="25 Flecha arriba"/>
            <p:cNvSpPr/>
            <p:nvPr/>
          </p:nvSpPr>
          <p:spPr>
            <a:xfrm>
              <a:off x="179512" y="260648"/>
              <a:ext cx="360000" cy="1728192"/>
            </a:xfrm>
            <a:prstGeom prst="up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lecha abajo"/>
            <p:cNvSpPr/>
            <p:nvPr/>
          </p:nvSpPr>
          <p:spPr>
            <a:xfrm>
              <a:off x="2007008" y="332656"/>
              <a:ext cx="360040" cy="172819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" name="49 Grupo"/>
            <p:cNvGrpSpPr/>
            <p:nvPr/>
          </p:nvGrpSpPr>
          <p:grpSpPr>
            <a:xfrm>
              <a:off x="71768" y="332656"/>
              <a:ext cx="2412000" cy="1271177"/>
              <a:chOff x="2276128" y="1354416"/>
              <a:chExt cx="2412000" cy="1271177"/>
            </a:xfrm>
          </p:grpSpPr>
          <p:grpSp>
            <p:nvGrpSpPr>
              <p:cNvPr id="4" name="47 Grupo"/>
              <p:cNvGrpSpPr/>
              <p:nvPr/>
            </p:nvGrpSpPr>
            <p:grpSpPr>
              <a:xfrm>
                <a:off x="2276128" y="1484800"/>
                <a:ext cx="2412000" cy="1088472"/>
                <a:chOff x="2276128" y="1484800"/>
                <a:chExt cx="2412000" cy="1088472"/>
              </a:xfrm>
            </p:grpSpPr>
            <p:sp>
              <p:nvSpPr>
                <p:cNvPr id="39" name="38 Rectángulo"/>
                <p:cNvSpPr/>
                <p:nvPr/>
              </p:nvSpPr>
              <p:spPr>
                <a:xfrm>
                  <a:off x="2276128" y="2429272"/>
                  <a:ext cx="2412000" cy="144000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41 Rectángulo"/>
                <p:cNvSpPr/>
                <p:nvPr/>
              </p:nvSpPr>
              <p:spPr>
                <a:xfrm>
                  <a:off x="2461640" y="2191232"/>
                  <a:ext cx="2052000" cy="144000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42 Rectángulo"/>
                <p:cNvSpPr/>
                <p:nvPr/>
              </p:nvSpPr>
              <p:spPr>
                <a:xfrm>
                  <a:off x="2641432" y="1961544"/>
                  <a:ext cx="1692000" cy="144000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43 Rectángulo"/>
                <p:cNvSpPr/>
                <p:nvPr/>
              </p:nvSpPr>
              <p:spPr>
                <a:xfrm>
                  <a:off x="2830160" y="1714456"/>
                  <a:ext cx="1332000" cy="144000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44 Rectángulo"/>
                <p:cNvSpPr/>
                <p:nvPr/>
              </p:nvSpPr>
              <p:spPr>
                <a:xfrm>
                  <a:off x="3015120" y="1484800"/>
                  <a:ext cx="972000" cy="144000"/>
                </a:xfrm>
                <a:prstGeom prst="rect">
                  <a:avLst/>
                </a:prstGeom>
                <a:solidFill>
                  <a:schemeClr val="accent3">
                    <a:lumMod val="75000"/>
                    <a:alpha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" name="48 Grupo"/>
              <p:cNvGrpSpPr/>
              <p:nvPr/>
            </p:nvGrpSpPr>
            <p:grpSpPr>
              <a:xfrm>
                <a:off x="3032536" y="1354416"/>
                <a:ext cx="1292376" cy="1271177"/>
                <a:chOff x="3032536" y="1354416"/>
                <a:chExt cx="1292376" cy="1271177"/>
              </a:xfrm>
            </p:grpSpPr>
            <p:sp>
              <p:nvSpPr>
                <p:cNvPr id="31" name="30 CuadroTexto"/>
                <p:cNvSpPr txBox="1"/>
                <p:nvPr/>
              </p:nvSpPr>
              <p:spPr>
                <a:xfrm>
                  <a:off x="3032536" y="1354416"/>
                  <a:ext cx="12241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GT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CONADUR</a:t>
                  </a:r>
                  <a:endParaRPr lang="es-E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31 CuadroTexto"/>
                <p:cNvSpPr txBox="1"/>
                <p:nvPr/>
              </p:nvSpPr>
              <p:spPr>
                <a:xfrm>
                  <a:off x="3053720" y="1587856"/>
                  <a:ext cx="12241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GT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COREDUR</a:t>
                  </a:r>
                  <a:endParaRPr lang="es-E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3100776" y="1838727"/>
                  <a:ext cx="12241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GT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CODEDE</a:t>
                  </a:r>
                  <a:endParaRPr lang="es-E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33 CuadroTexto"/>
                <p:cNvSpPr txBox="1"/>
                <p:nvPr/>
              </p:nvSpPr>
              <p:spPr>
                <a:xfrm>
                  <a:off x="3069712" y="2088144"/>
                  <a:ext cx="12241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GT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COMUDE</a:t>
                  </a:r>
                  <a:endParaRPr lang="es-E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34 CuadroTexto"/>
                <p:cNvSpPr txBox="1"/>
                <p:nvPr/>
              </p:nvSpPr>
              <p:spPr>
                <a:xfrm>
                  <a:off x="3059832" y="2317816"/>
                  <a:ext cx="12241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GT" sz="1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COCODES</a:t>
                  </a:r>
                  <a:endParaRPr lang="es-E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29" name="3 Marcador de contenido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6336704" cy="936104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 smtClean="0">
                <a:solidFill>
                  <a:srgbClr val="C00000"/>
                </a:solidFill>
              </a:rPr>
              <a:t>Rol de los consejos, su importancia en la planificación territorial y la vinculación vertical hacia arriba y hacia abajo.   </a:t>
            </a:r>
          </a:p>
          <a:p>
            <a:pPr algn="just">
              <a:buNone/>
            </a:pPr>
            <a:endParaRPr lang="es-ES" sz="1600" dirty="0" smtClean="0"/>
          </a:p>
        </p:txBody>
      </p:sp>
      <p:pic>
        <p:nvPicPr>
          <p:cNvPr id="23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7" name="Picture 1" descr="C:\Users\share\Desktop\Fotografias Comalapa\7\100_9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6336704" cy="3672408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7092280" y="314096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dirty="0" smtClean="0">
                <a:solidFill>
                  <a:srgbClr val="C00000"/>
                </a:solidFill>
              </a:rPr>
              <a:t>Existencia y participación del COMUDE</a:t>
            </a:r>
            <a:endParaRPr lang="es-GT" sz="2400" dirty="0">
              <a:solidFill>
                <a:srgbClr val="C00000"/>
              </a:solidFill>
            </a:endParaRPr>
          </a:p>
        </p:txBody>
      </p:sp>
      <p:pic>
        <p:nvPicPr>
          <p:cNvPr id="25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build="p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GRANDES RESULTADOS</a:t>
            </a: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Proyectos de inversión social </a:t>
            </a:r>
          </a:p>
          <a:p>
            <a:pPr algn="just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890" name="Picture 2" descr="C:\Users\share\Desktop\Fotografias Comalapa\1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4106230" cy="3284984"/>
          </a:xfrm>
          <a:prstGeom prst="rect">
            <a:avLst/>
          </a:prstGeom>
          <a:noFill/>
        </p:spPr>
      </p:pic>
      <p:pic>
        <p:nvPicPr>
          <p:cNvPr id="37891" name="Picture 3" descr="C:\Users\share\Desktop\Fotografias Comalapa\2\100_3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248472" cy="324036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95536" y="472514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rgbClr val="FFFF00"/>
                </a:solidFill>
              </a:rPr>
              <a:t>Construcción de  cocina  escolar  comunidad de Xenimaquin</a:t>
            </a:r>
            <a:endParaRPr lang="es-GT" sz="2000" b="1" dirty="0">
              <a:solidFill>
                <a:srgbClr val="FFFF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60032" y="479715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rgbClr val="FFFF00"/>
                </a:solidFill>
              </a:rPr>
              <a:t>Construcción de tanque de captación de agua comunidad de   Pamumus</a:t>
            </a:r>
            <a:endParaRPr lang="es-GT" sz="2000" b="1" dirty="0">
              <a:solidFill>
                <a:srgbClr val="FFFF00"/>
              </a:solidFill>
            </a:endParaRPr>
          </a:p>
        </p:txBody>
      </p:sp>
      <p:pic>
        <p:nvPicPr>
          <p:cNvPr id="10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7884368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GRANDES RESULTADOS</a:t>
            </a: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Proyectos de inversión social </a:t>
            </a:r>
          </a:p>
          <a:p>
            <a:pPr algn="just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914" name="Picture 2" descr="C:\Users\share\Desktop\Fotografias Comalapa\3\DSC0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923928" cy="3312368"/>
          </a:xfrm>
          <a:prstGeom prst="rect">
            <a:avLst/>
          </a:prstGeom>
          <a:noFill/>
        </p:spPr>
      </p:pic>
      <p:pic>
        <p:nvPicPr>
          <p:cNvPr id="38915" name="Picture 3" descr="C:\Users\share\Desktop\Fotografias Comalapa\4\65050_575484815801916_15837596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3707904" cy="3312368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467544" y="249289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rgbClr val="FFFF00"/>
                </a:solidFill>
              </a:rPr>
              <a:t>Mantenimiento   y reparación de  la planta de tratamiento de aguas grises</a:t>
            </a:r>
            <a:endParaRPr lang="es-GT" sz="2000" b="1" dirty="0">
              <a:solidFill>
                <a:srgbClr val="FFFF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242088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rgbClr val="FFFF00"/>
                </a:solidFill>
              </a:rPr>
              <a:t>Proceso de formación técnica en alimentos</a:t>
            </a:r>
            <a:endParaRPr lang="es-GT" sz="2000" b="1" dirty="0">
              <a:solidFill>
                <a:srgbClr val="FFFF00"/>
              </a:solidFill>
            </a:endParaRPr>
          </a:p>
        </p:txBody>
      </p:sp>
      <p:pic>
        <p:nvPicPr>
          <p:cNvPr id="10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078340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6275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COMALAPA El nombre del municipio proviene de la expresión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kaqchikel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chi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xot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», que significa «junto a la fuente de los comales»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6275" algn="l"/>
              </a:tabLst>
            </a:pPr>
            <a:endParaRPr kumimoji="0" lang="es-GT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6275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«Comalapa» de «comal», disco de barro, y «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apa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», lugar, o sea «lugar de los comales».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6275" algn="l"/>
              </a:tabLst>
            </a:pPr>
            <a:endParaRPr kumimoji="0" lang="es-GT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76275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El  municipio  de  Comalapa   se cree que fue creado  en  la  década  de 1870,  durante  el  gobierno  de  Justo  Rufino  Barrios</a:t>
            </a:r>
            <a:r>
              <a:rPr lang="es-E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0 Imagen" descr="Descripción: logo munu gif.gif"/>
          <p:cNvPicPr>
            <a:picLocks noChangeAspect="1" noChangeArrowheads="1"/>
          </p:cNvPicPr>
          <p:nvPr/>
        </p:nvPicPr>
        <p:blipFill>
          <a:blip r:embed="rId3" cstate="print"/>
          <a:srcRect b="12582"/>
          <a:stretch>
            <a:fillRect/>
          </a:stretch>
        </p:blipFill>
        <p:spPr bwMode="auto">
          <a:xfrm>
            <a:off x="8189727" y="6018240"/>
            <a:ext cx="954273" cy="839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GRANDES RESULTADOS</a:t>
            </a: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Proyectos de inversión social </a:t>
            </a:r>
          </a:p>
          <a:p>
            <a:pPr algn="just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38" name="Picture 2" descr="C:\Users\share\Desktop\Fotografias Comalapa\6\100_9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225016" cy="3312368"/>
          </a:xfrm>
          <a:prstGeom prst="rect">
            <a:avLst/>
          </a:prstGeom>
          <a:noFill/>
        </p:spPr>
      </p:pic>
      <p:pic>
        <p:nvPicPr>
          <p:cNvPr id="39939" name="Picture 3" descr="C:\Users\share\Pictures\562699_511406015543130_1837225974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392149" cy="32941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827584" y="544522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rgbClr val="C00000"/>
                </a:solidFill>
              </a:rPr>
              <a:t>Adoquinamiento de calles</a:t>
            </a:r>
            <a:endParaRPr lang="es-GT" sz="20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72000" y="544522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>
                <a:solidFill>
                  <a:srgbClr val="FFFF00"/>
                </a:solidFill>
              </a:rPr>
              <a:t>Mantenimiento de caminos rurales</a:t>
            </a:r>
            <a:endParaRPr lang="es-GT" sz="2000" b="1" dirty="0">
              <a:solidFill>
                <a:srgbClr val="FFFF00"/>
              </a:solidFill>
            </a:endParaRPr>
          </a:p>
        </p:txBody>
      </p:sp>
      <p:pic>
        <p:nvPicPr>
          <p:cNvPr id="10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GRANDES RESULTADOS</a:t>
            </a:r>
          </a:p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Proyectos de inversión social </a:t>
            </a:r>
          </a:p>
          <a:p>
            <a:pPr algn="just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s-GT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907704" y="260648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0 Imagen" descr="Descripción: logo munu gif.gif"/>
          <p:cNvPicPr>
            <a:picLocks noChangeAspect="1" noChangeArrowheads="1"/>
          </p:cNvPicPr>
          <p:nvPr/>
        </p:nvPicPr>
        <p:blipFill>
          <a:blip r:embed="rId3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8 Marcador de contenido" descr="P101046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63688" y="2060848"/>
            <a:ext cx="568863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1835696" y="486916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FFFF00"/>
                </a:solidFill>
              </a:rPr>
              <a:t>Contratación  y capacitación a maestros</a:t>
            </a:r>
            <a:endParaRPr lang="es-G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184729" y="71414"/>
            <a:ext cx="788786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PARTICIPACIÓN EN LA FORMULACIÓN DE POLITICAS</a:t>
            </a:r>
          </a:p>
          <a:p>
            <a:pPr algn="ctr"/>
            <a:r>
              <a:rPr lang="es-GT" sz="14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Desarrollo, planes y programas presupuestarios</a:t>
            </a:r>
            <a:endParaRPr lang="es-ES" sz="1400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3 Marcador de contenido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8424936" cy="496855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s-GT" b="1" dirty="0" smtClean="0">
                <a:solidFill>
                  <a:srgbClr val="C00000"/>
                </a:solidFill>
              </a:rPr>
              <a:t>ACTORES  </a:t>
            </a:r>
            <a:r>
              <a:rPr lang="es-GT" b="1" dirty="0">
                <a:solidFill>
                  <a:srgbClr val="C00000"/>
                </a:solidFill>
              </a:rPr>
              <a:t>QUE HAN  </a:t>
            </a:r>
            <a:r>
              <a:rPr lang="es-GT" b="1" dirty="0" smtClean="0">
                <a:solidFill>
                  <a:srgbClr val="C00000"/>
                </a:solidFill>
              </a:rPr>
              <a:t>SIDO PARTE  </a:t>
            </a:r>
            <a:r>
              <a:rPr lang="es-GT" b="1" dirty="0">
                <a:solidFill>
                  <a:srgbClr val="C00000"/>
                </a:solidFill>
              </a:rPr>
              <a:t>EN  EL PROCESO  DE DESARROLLO   DEL MUNICIPIO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La  coordinación interinsticional, pública y privada  ha generado oportunidades de alianzas  que permite cumplir con las políticas publicas  de desarrollo .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La elaboración de  los Planes Operativos Anuales POA con su debido presupuesto  ha hecho  cumplir  los compromisos  establecidos con la población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</a:rPr>
              <a:t>Los resultados de auditorias  han sido aceptables con las recomendaciones mínimas  esto garantiza  </a:t>
            </a:r>
            <a:r>
              <a:rPr lang="es-ES" dirty="0" err="1" smtClean="0">
                <a:solidFill>
                  <a:srgbClr val="C00000"/>
                </a:solidFill>
              </a:rPr>
              <a:t>ltransparencia</a:t>
            </a:r>
            <a:r>
              <a:rPr lang="es-ES" dirty="0" smtClean="0">
                <a:solidFill>
                  <a:srgbClr val="C00000"/>
                </a:solidFill>
              </a:rPr>
              <a:t>  del uso de los recursos</a:t>
            </a:r>
          </a:p>
          <a:p>
            <a:pPr algn="just"/>
            <a:endParaRPr lang="es-GT" dirty="0" smtClean="0">
              <a:solidFill>
                <a:srgbClr val="C00000"/>
              </a:solidFill>
            </a:endParaRPr>
          </a:p>
          <a:p>
            <a:pPr algn="just"/>
            <a:r>
              <a:rPr lang="es-GT" b="1" dirty="0" smtClean="0">
                <a:solidFill>
                  <a:srgbClr val="C00000"/>
                </a:solidFill>
              </a:rPr>
              <a:t>NUESTROS ALIADOS EXTERNOS</a:t>
            </a:r>
          </a:p>
          <a:p>
            <a:pPr algn="just"/>
            <a:endParaRPr lang="es-GT" dirty="0" smtClean="0">
              <a:solidFill>
                <a:srgbClr val="C00000"/>
              </a:solidFill>
            </a:endParaRPr>
          </a:p>
          <a:p>
            <a:pPr lvl="0"/>
            <a:r>
              <a:rPr lang="es-GT" dirty="0">
                <a:solidFill>
                  <a:srgbClr val="C00000"/>
                </a:solidFill>
              </a:rPr>
              <a:t>GOBIERNO DE GAUTEMALA (aporte constitucional)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FODIGUA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HABITAT DE GUATEMALA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CONCEJO DE DESARROLLO  CODEDE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ALIANZA DE MUJERES  MAYA KAQCHIKEL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ZOTZIL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FONTIERRA </a:t>
            </a:r>
            <a:r>
              <a:rPr lang="es-GT" dirty="0" smtClean="0">
                <a:solidFill>
                  <a:srgbClr val="C00000"/>
                </a:solidFill>
              </a:rPr>
              <a:t>(Créditos)</a:t>
            </a:r>
            <a:endParaRPr lang="es-GT" dirty="0">
              <a:solidFill>
                <a:srgbClr val="C00000"/>
              </a:solidFill>
            </a:endParaRPr>
          </a:p>
          <a:p>
            <a:pPr lvl="0"/>
            <a:r>
              <a:rPr lang="es-GT" dirty="0">
                <a:solidFill>
                  <a:srgbClr val="C00000"/>
                </a:solidFill>
              </a:rPr>
              <a:t>MINEDUC</a:t>
            </a:r>
          </a:p>
          <a:p>
            <a:pPr lvl="0"/>
            <a:r>
              <a:rPr lang="es-GT" dirty="0" smtClean="0">
                <a:solidFill>
                  <a:srgbClr val="C00000"/>
                </a:solidFill>
              </a:rPr>
              <a:t>INAB</a:t>
            </a:r>
          </a:p>
          <a:p>
            <a:pPr lvl="0"/>
            <a:r>
              <a:rPr lang="es-GT" dirty="0" smtClean="0">
                <a:solidFill>
                  <a:srgbClr val="C00000"/>
                </a:solidFill>
              </a:rPr>
              <a:t>MINISTERIO DE SALUD</a:t>
            </a:r>
          </a:p>
          <a:p>
            <a:pPr lvl="0"/>
            <a:r>
              <a:rPr lang="es-GT" dirty="0" smtClean="0">
                <a:solidFill>
                  <a:srgbClr val="C00000"/>
                </a:solidFill>
              </a:rPr>
              <a:t>SOSEP</a:t>
            </a:r>
          </a:p>
          <a:p>
            <a:pPr lvl="0"/>
            <a:r>
              <a:rPr lang="es-GT" dirty="0" smtClean="0">
                <a:solidFill>
                  <a:srgbClr val="C00000"/>
                </a:solidFill>
              </a:rPr>
              <a:t>ALEMANIA </a:t>
            </a:r>
            <a:endParaRPr lang="es-GT" dirty="0">
              <a:solidFill>
                <a:srgbClr val="C00000"/>
              </a:solidFill>
            </a:endParaRPr>
          </a:p>
          <a:p>
            <a:pPr lvl="0"/>
            <a:r>
              <a:rPr lang="es-GT" dirty="0">
                <a:solidFill>
                  <a:srgbClr val="C00000"/>
                </a:solidFill>
              </a:rPr>
              <a:t>MUNICIPALIDAD DE STORD  NORUEGA</a:t>
            </a:r>
          </a:p>
          <a:p>
            <a:pPr algn="just"/>
            <a:r>
              <a:rPr lang="es-GT" dirty="0" smtClean="0">
                <a:solidFill>
                  <a:srgbClr val="C00000"/>
                </a:solidFill>
              </a:rPr>
              <a:t>UNIVERSIDAD  RAFAEL LANDIVAR </a:t>
            </a:r>
          </a:p>
          <a:p>
            <a:pPr algn="just"/>
            <a:endParaRPr lang="es-GT" dirty="0" smtClean="0">
              <a:solidFill>
                <a:srgbClr val="C00000"/>
              </a:solidFill>
            </a:endParaRPr>
          </a:p>
          <a:p>
            <a:pPr algn="just"/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/>
          </a:p>
        </p:txBody>
      </p:sp>
      <p:pic>
        <p:nvPicPr>
          <p:cNvPr id="7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0 Imagen" descr="Descripción: logo munu gif.gif"/>
          <p:cNvPicPr>
            <a:picLocks noChangeAspect="1" noChangeArrowheads="1"/>
          </p:cNvPicPr>
          <p:nvPr/>
        </p:nvPicPr>
        <p:blipFill>
          <a:blip r:embed="rId3" cstate="print"/>
          <a:srcRect b="12582"/>
          <a:stretch>
            <a:fillRect/>
          </a:stretch>
        </p:blipFill>
        <p:spPr bwMode="auto">
          <a:xfrm>
            <a:off x="7812360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519737" y="169476"/>
            <a:ext cx="788786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PARTICIPACIÓN EN LA FORMULACIÓN DE POLITICAS</a:t>
            </a:r>
          </a:p>
          <a:p>
            <a:pPr algn="ctr"/>
            <a:r>
              <a:rPr lang="es-GT" sz="1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Desarrollo, planes y programas presupuestarios</a:t>
            </a:r>
            <a:endParaRPr lang="es-ES" sz="1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3 Marcador de contenido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6072230" cy="106473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r>
              <a:rPr lang="es-ES" dirty="0" smtClean="0">
                <a:solidFill>
                  <a:srgbClr val="C00000"/>
                </a:solidFill>
              </a:rPr>
              <a:t>COMPROMISOS CON ALIADOS</a:t>
            </a:r>
          </a:p>
          <a:p>
            <a:pPr lvl="0" algn="just">
              <a:buNone/>
            </a:pPr>
            <a:endParaRPr lang="es-ES" dirty="0"/>
          </a:p>
        </p:txBody>
      </p:sp>
      <p:pic>
        <p:nvPicPr>
          <p:cNvPr id="7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29" name="Picture 1" descr="C:\Users\share\Pictures\1012360_678232025527194_1354618696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2448272" cy="2153524"/>
          </a:xfrm>
          <a:prstGeom prst="rect">
            <a:avLst/>
          </a:prstGeom>
          <a:noFill/>
        </p:spPr>
      </p:pic>
      <p:pic>
        <p:nvPicPr>
          <p:cNvPr id="22530" name="Picture 2" descr="C:\Users\share\Pictures\196908_588129251204139_845076323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3221850" cy="2577480"/>
          </a:xfrm>
          <a:prstGeom prst="rect">
            <a:avLst/>
          </a:prstGeom>
          <a:noFill/>
        </p:spPr>
      </p:pic>
      <p:pic>
        <p:nvPicPr>
          <p:cNvPr id="22531" name="Picture 3" descr="C:\Users\share\Pictures\600223_626692794014451_362664021_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3491880" cy="2793504"/>
          </a:xfrm>
          <a:prstGeom prst="rect">
            <a:avLst/>
          </a:prstGeom>
          <a:noFill/>
        </p:spPr>
      </p:pic>
      <p:pic>
        <p:nvPicPr>
          <p:cNvPr id="9" name="0 Imagen" descr="Descripción: logo munu gif.gif"/>
          <p:cNvPicPr>
            <a:picLocks noChangeAspect="1" noChangeArrowheads="1"/>
          </p:cNvPicPr>
          <p:nvPr/>
        </p:nvPicPr>
        <p:blipFill>
          <a:blip r:embed="rId6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519737" y="169476"/>
            <a:ext cx="788786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PARTICIPACIÓN EN LA FORMULACIÓN DE POLITICAS</a:t>
            </a:r>
          </a:p>
          <a:p>
            <a:pPr algn="ctr"/>
            <a:r>
              <a:rPr lang="es-GT" sz="1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Desarrollo, planes y programas presupuestarios</a:t>
            </a:r>
            <a:endParaRPr lang="es-ES" sz="1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3 Marcador de contenido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2920408" cy="401705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GT" b="1" dirty="0">
                <a:solidFill>
                  <a:srgbClr val="C00000"/>
                </a:solidFill>
              </a:rPr>
              <a:t>NUESTRA  POTENCIALIDAD  INTERNA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Concejo Municipal  </a:t>
            </a:r>
            <a:r>
              <a:rPr lang="es-GT" dirty="0" smtClean="0">
                <a:solidFill>
                  <a:srgbClr val="C00000"/>
                </a:solidFill>
              </a:rPr>
              <a:t>integrada</a:t>
            </a:r>
            <a:endParaRPr lang="es-GT" dirty="0">
              <a:solidFill>
                <a:srgbClr val="C00000"/>
              </a:solidFill>
            </a:endParaRPr>
          </a:p>
          <a:p>
            <a:pPr lvl="0"/>
            <a:r>
              <a:rPr lang="es-GT" dirty="0">
                <a:solidFill>
                  <a:srgbClr val="C00000"/>
                </a:solidFill>
              </a:rPr>
              <a:t>Personal calificado (técnico y administrativo)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Existencia  del COMUDE 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 COCODES activos</a:t>
            </a:r>
          </a:p>
          <a:p>
            <a:pPr lvl="0"/>
            <a:r>
              <a:rPr lang="es-GT" dirty="0">
                <a:solidFill>
                  <a:srgbClr val="C00000"/>
                </a:solidFill>
              </a:rPr>
              <a:t>Alcaldes Auxiliares </a:t>
            </a:r>
          </a:p>
          <a:p>
            <a:pPr lvl="0" algn="just">
              <a:buNone/>
            </a:pPr>
            <a:endParaRPr lang="es-ES" dirty="0" smtClean="0"/>
          </a:p>
        </p:txBody>
      </p:sp>
      <p:pic>
        <p:nvPicPr>
          <p:cNvPr id="7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62" name="Picture 2" descr="C:\Users\share\Pictures\575510_443394975677568_675126633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609850" cy="1962150"/>
          </a:xfrm>
          <a:prstGeom prst="rect">
            <a:avLst/>
          </a:prstGeom>
          <a:noFill/>
        </p:spPr>
      </p:pic>
      <p:pic>
        <p:nvPicPr>
          <p:cNvPr id="40963" name="Picture 3" descr="C:\Users\share\Pictures\155432_571997856150612_2071224861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6992"/>
            <a:ext cx="2627784" cy="2160240"/>
          </a:xfrm>
          <a:prstGeom prst="rect">
            <a:avLst/>
          </a:prstGeom>
          <a:noFill/>
        </p:spPr>
      </p:pic>
      <p:pic>
        <p:nvPicPr>
          <p:cNvPr id="40964" name="Picture 4" descr="C:\Users\share\Pictures\547906_459456380738094_1482062569_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429000"/>
            <a:ext cx="2495939" cy="2141984"/>
          </a:xfrm>
          <a:prstGeom prst="rect">
            <a:avLst/>
          </a:prstGeom>
          <a:noFill/>
        </p:spPr>
      </p:pic>
      <p:pic>
        <p:nvPicPr>
          <p:cNvPr id="9" name="0 Imagen" descr="Descripción: logo munu gif.gif"/>
          <p:cNvPicPr>
            <a:picLocks noChangeAspect="1" noChangeArrowheads="1"/>
          </p:cNvPicPr>
          <p:nvPr/>
        </p:nvPicPr>
        <p:blipFill>
          <a:blip r:embed="rId6" cstate="print"/>
          <a:srcRect b="12582"/>
          <a:stretch>
            <a:fillRect/>
          </a:stretch>
        </p:blipFill>
        <p:spPr bwMode="auto">
          <a:xfrm>
            <a:off x="774035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214414" y="71414"/>
            <a:ext cx="788786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PARTICIPACIÓN EN LA FORMULACIÓN DE POLITICAS</a:t>
            </a:r>
          </a:p>
          <a:p>
            <a:pPr algn="ctr"/>
            <a:r>
              <a:rPr lang="es-GT" sz="1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Desarrollo, planes y programas presupuestarios</a:t>
            </a:r>
            <a:endParaRPr lang="es-ES" sz="1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3 Marcador de contenido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6072230" cy="341800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1772816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Plan -  Presupuesto 2013</a:t>
            </a:r>
            <a:r>
              <a:rPr lang="es-GT" dirty="0" smtClean="0">
                <a:solidFill>
                  <a:srgbClr val="C00000"/>
                </a:solidFill>
              </a:rPr>
              <a:t>. </a:t>
            </a:r>
            <a:endParaRPr lang="es-GT" dirty="0">
              <a:solidFill>
                <a:srgbClr val="C00000"/>
              </a:solidFill>
            </a:endParaRPr>
          </a:p>
        </p:txBody>
      </p:sp>
      <p:pic>
        <p:nvPicPr>
          <p:cNvPr id="12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5643602" cy="25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       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1840" y="188640"/>
            <a:ext cx="2253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GT" sz="2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dificultades</a:t>
            </a:r>
            <a:endParaRPr lang="es-ES" sz="1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00" name="Picture 4" descr="http://us.123rf.com/400wm/400/400/abluecup/abluecup1209/abluecup120901694/15430643-dificultades-imposible-a-un-hombre-en-la-pesada-bola-de-empuj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764704"/>
            <a:ext cx="1619261" cy="121444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il_fi" descr="http://guatemaya1.files.wordpress.com/2008/11/dscn4624.jpg"/>
          <p:cNvPicPr/>
          <p:nvPr/>
        </p:nvPicPr>
        <p:blipFill>
          <a:blip r:embed="rId3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13 Rectángulo"/>
          <p:cNvSpPr/>
          <p:nvPr/>
        </p:nvSpPr>
        <p:spPr>
          <a:xfrm rot="10800000" flipV="1">
            <a:off x="1000100" y="1490796"/>
            <a:ext cx="753348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es-ES" sz="28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</a:rPr>
              <a:t>Falta de interés de participación de los ciudadanos (sociedad civil)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</a:rPr>
              <a:t>Cantidad de partidos políticos y no hay consensos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</a:rPr>
              <a:t>Crecimiento desordenado de la población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</a:rPr>
              <a:t>Inexistencia  financiera  para  tratar los asuntos de  contaminación  local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</a:rPr>
              <a:t>Desconocimiento de la políticas publicas y leyes que rigen el desarrollo local y nacional</a:t>
            </a:r>
          </a:p>
          <a:p>
            <a:pPr algn="ctr"/>
            <a:r>
              <a:rPr lang="es-GT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1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7884368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        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64088" y="188640"/>
            <a:ext cx="2871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GT" sz="2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puntos críticos</a:t>
            </a:r>
            <a:endParaRPr lang="es-ES" sz="1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6300192" y="908720"/>
            <a:ext cx="1596981" cy="1159098"/>
            <a:chOff x="6774287" y="746975"/>
            <a:chExt cx="1596981" cy="115909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9 Forma libre"/>
            <p:cNvSpPr/>
            <p:nvPr/>
          </p:nvSpPr>
          <p:spPr>
            <a:xfrm>
              <a:off x="6774287" y="746975"/>
              <a:ext cx="1596981" cy="1159098"/>
            </a:xfrm>
            <a:custGeom>
              <a:avLst/>
              <a:gdLst>
                <a:gd name="connsiteX0" fmla="*/ 0 w 1596981"/>
                <a:gd name="connsiteY0" fmla="*/ 1159098 h 1159098"/>
                <a:gd name="connsiteX1" fmla="*/ 360609 w 1596981"/>
                <a:gd name="connsiteY1" fmla="*/ 592428 h 1159098"/>
                <a:gd name="connsiteX2" fmla="*/ 669702 w 1596981"/>
                <a:gd name="connsiteY2" fmla="*/ 1068946 h 1159098"/>
                <a:gd name="connsiteX3" fmla="*/ 927279 w 1596981"/>
                <a:gd name="connsiteY3" fmla="*/ 206062 h 1159098"/>
                <a:gd name="connsiteX4" fmla="*/ 1352282 w 1596981"/>
                <a:gd name="connsiteY4" fmla="*/ 875763 h 1159098"/>
                <a:gd name="connsiteX5" fmla="*/ 1596981 w 1596981"/>
                <a:gd name="connsiteY5" fmla="*/ 0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6981" h="1159098">
                  <a:moveTo>
                    <a:pt x="0" y="1159098"/>
                  </a:moveTo>
                  <a:cubicBezTo>
                    <a:pt x="124496" y="883275"/>
                    <a:pt x="248992" y="607453"/>
                    <a:pt x="360609" y="592428"/>
                  </a:cubicBezTo>
                  <a:cubicBezTo>
                    <a:pt x="472226" y="577403"/>
                    <a:pt x="575257" y="1133340"/>
                    <a:pt x="669702" y="1068946"/>
                  </a:cubicBezTo>
                  <a:cubicBezTo>
                    <a:pt x="764147" y="1004552"/>
                    <a:pt x="813516" y="238259"/>
                    <a:pt x="927279" y="206062"/>
                  </a:cubicBezTo>
                  <a:cubicBezTo>
                    <a:pt x="1041042" y="173865"/>
                    <a:pt x="1240665" y="910107"/>
                    <a:pt x="1352282" y="875763"/>
                  </a:cubicBezTo>
                  <a:cubicBezTo>
                    <a:pt x="1463899" y="841419"/>
                    <a:pt x="1240666" y="8586"/>
                    <a:pt x="1596981" y="0"/>
                  </a:cubicBezTo>
                </a:path>
              </a:pathLst>
            </a:cu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1" name="10 Elipse"/>
            <p:cNvSpPr/>
            <p:nvPr/>
          </p:nvSpPr>
          <p:spPr>
            <a:xfrm>
              <a:off x="7033693" y="1155863"/>
              <a:ext cx="214314" cy="214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2" name="11 Elipse"/>
            <p:cNvSpPr/>
            <p:nvPr/>
          </p:nvSpPr>
          <p:spPr>
            <a:xfrm>
              <a:off x="8033825" y="1467373"/>
              <a:ext cx="214314" cy="2143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15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13 Rectángulo"/>
          <p:cNvSpPr/>
          <p:nvPr/>
        </p:nvSpPr>
        <p:spPr>
          <a:xfrm rot="10800000" flipV="1">
            <a:off x="467544" y="-840961"/>
            <a:ext cx="4032448" cy="92948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es-GT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s-GT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endParaRPr lang="es-GT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endParaRPr lang="es-GT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GT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Principales desafíos</a:t>
            </a:r>
          </a:p>
          <a:p>
            <a:pPr lvl="0"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Hacer funcionar las políticas públicas municipales </a:t>
            </a:r>
          </a:p>
          <a:p>
            <a:pPr lvl="0"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Ordenamiento territorial </a:t>
            </a:r>
          </a:p>
          <a:p>
            <a:pPr lvl="0"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Elaboración del Plan Económico Territorial PET</a:t>
            </a:r>
          </a:p>
          <a:p>
            <a:pPr lvl="0"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Crear propuestas viables que cumplan con  lo planteado en el PDM y PGL</a:t>
            </a:r>
          </a:p>
          <a:p>
            <a:pPr lvl="0"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Gestión  local y externo  (generación de ingresos propios y fortalecerse en la gestión externa)</a:t>
            </a:r>
          </a:p>
          <a:p>
            <a:pPr lvl="0"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Volver  la confianza en la población  civil respecto  en cuanto a realizar una administración tranparente  y eficiente. </a:t>
            </a:r>
          </a:p>
          <a:p>
            <a:pPr>
              <a:buFont typeface="Arial" pitchFamily="34" charset="0"/>
              <a:buChar char="•"/>
            </a:pPr>
            <a:r>
              <a:rPr lang="es-GT" dirty="0" smtClean="0">
                <a:solidFill>
                  <a:srgbClr val="C00000"/>
                </a:solidFill>
              </a:rPr>
              <a:t>Transparentar el  uso de los recursos (comisión de transparencia activo y funcionando) </a:t>
            </a:r>
          </a:p>
          <a:p>
            <a:pPr>
              <a:buFont typeface="Arial" pitchFamily="34" charset="0"/>
              <a:buChar char="•"/>
            </a:pPr>
            <a:r>
              <a:rPr lang="es-GT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consensuar  con partidos   políticos </a:t>
            </a:r>
          </a:p>
          <a:p>
            <a:pPr>
              <a:buFont typeface="Arial" pitchFamily="34" charset="0"/>
              <a:buChar char="•"/>
            </a:pPr>
            <a:r>
              <a:rPr lang="es-GT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Mejorar las condiciones de vida de la población </a:t>
            </a:r>
            <a:r>
              <a:rPr lang="es-GT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comalapense</a:t>
            </a:r>
            <a:endParaRPr lang="es-GT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lvl="0">
              <a:buFont typeface="Arial" pitchFamily="34" charset="0"/>
              <a:buChar char="•"/>
            </a:pPr>
            <a:endParaRPr lang="es-GT" dirty="0" smtClean="0"/>
          </a:p>
          <a:p>
            <a:endParaRPr lang="es-GT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s-GT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s-GT" sz="20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s-GT" sz="2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s-E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s-GT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1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986" name="Picture 2" descr="C:\Users\share\Pictures\922929_613769591984672_1596720435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324057" cy="3240360"/>
          </a:xfrm>
          <a:prstGeom prst="rect">
            <a:avLst/>
          </a:prstGeom>
          <a:noFill/>
        </p:spPr>
      </p:pic>
      <p:pic>
        <p:nvPicPr>
          <p:cNvPr id="13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436096" y="980728"/>
            <a:ext cx="3516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San Juan </a:t>
            </a:r>
            <a:r>
              <a:rPr lang="es-ES" sz="2400" b="1" cap="all" spc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comalapa</a:t>
            </a:r>
            <a:r>
              <a:rPr lang="es-ES" sz="2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con planificación</a:t>
            </a:r>
            <a:endParaRPr lang="es-ES" sz="2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1520" y="980728"/>
            <a:ext cx="3516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San Juan </a:t>
            </a:r>
            <a:r>
              <a:rPr lang="es-ES" sz="2400" b="1" cap="all" spc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comalapa</a:t>
            </a:r>
            <a:r>
              <a:rPr lang="es-ES" sz="2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SIN planificación</a:t>
            </a:r>
            <a:endParaRPr lang="es-ES" sz="2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7 Rectángulo"/>
          <p:cNvSpPr/>
          <p:nvPr/>
        </p:nvSpPr>
        <p:spPr>
          <a:xfrm>
            <a:off x="428596" y="1500174"/>
            <a:ext cx="21991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No se contaba con un instrumento de Planificaciòn con enfoque territorial y participativo que recoge la problemática social, económica, ambiental e institucional del municipio.</a:t>
            </a:r>
          </a:p>
          <a:p>
            <a:pPr algn="just"/>
            <a:endParaRPr lang="es-ES_tradnl" sz="1600" dirty="0" smtClean="0"/>
          </a:p>
          <a:p>
            <a:pPr algn="just"/>
            <a:endParaRPr lang="es-ES_tradnl" sz="1600" dirty="0" smtClean="0"/>
          </a:p>
          <a:p>
            <a:pPr algn="just"/>
            <a:endParaRPr lang="es-ES" sz="16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6228184" y="1357298"/>
            <a:ext cx="25586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dirty="0" smtClean="0"/>
          </a:p>
          <a:p>
            <a:pPr algn="just">
              <a:buFont typeface="Arial" pitchFamily="34" charset="0"/>
              <a:buChar char="•"/>
            </a:pPr>
            <a:endParaRPr lang="es-ES_tradnl" dirty="0" smtClean="0"/>
          </a:p>
          <a:p>
            <a:pPr algn="just">
              <a:buFont typeface="Arial" pitchFamily="34" charset="0"/>
              <a:buChar char="•"/>
            </a:pPr>
            <a:endParaRPr lang="es-ES_tradnl" dirty="0" smtClean="0"/>
          </a:p>
          <a:p>
            <a:pPr algn="just">
              <a:buFont typeface="Arial" pitchFamily="34" charset="0"/>
              <a:buChar char="•"/>
            </a:pPr>
            <a:r>
              <a:rPr lang="es-ES_tradnl" dirty="0" smtClean="0"/>
              <a:t>Se enfocan todas las actividades hacia los resultados deseados</a:t>
            </a:r>
          </a:p>
          <a:p>
            <a:pPr algn="just"/>
            <a:endParaRPr lang="es-ES_tradnl" dirty="0" smtClean="0"/>
          </a:p>
          <a:p>
            <a:pPr algn="just">
              <a:buFont typeface="Arial" pitchFamily="34" charset="0"/>
              <a:buChar char="•"/>
            </a:pPr>
            <a:r>
              <a:rPr lang="es-ES_tradnl" dirty="0" smtClean="0"/>
              <a:t> Genera compromisos y participación </a:t>
            </a:r>
            <a:endParaRPr lang="es-ES" dirty="0" smtClean="0"/>
          </a:p>
        </p:txBody>
      </p:sp>
      <p:pic>
        <p:nvPicPr>
          <p:cNvPr id="10" name="Picture 2" descr="C:\Users\share\Documents\oficina municipal de la juventud\taller plan estrategico Muni comal 20 de abril\fotos muni\100_1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3456384" cy="327926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555776" y="332656"/>
            <a:ext cx="3516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Conclusión</a:t>
            </a:r>
            <a:r>
              <a:rPr lang="es-ES" sz="2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2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10800000" flipV="1">
            <a:off x="827584" y="260648"/>
            <a:ext cx="75334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GT" sz="2800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GT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MUCHAS Gracias </a:t>
            </a:r>
            <a:endParaRPr lang="es-ES" sz="1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3" name="Picture 1" descr="C:\Users\share\Pictures\971392_669559173061146_1193983516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392488" cy="4278360"/>
          </a:xfrm>
          <a:prstGeom prst="rect">
            <a:avLst/>
          </a:prstGeom>
          <a:noFill/>
        </p:spPr>
      </p:pic>
      <p:pic>
        <p:nvPicPr>
          <p:cNvPr id="7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Rectángulo"/>
          <p:cNvSpPr/>
          <p:nvPr/>
        </p:nvSpPr>
        <p:spPr>
          <a:xfrm>
            <a:off x="428596" y="571480"/>
            <a:ext cx="313529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C00000"/>
                </a:solidFill>
              </a:rPr>
              <a:t>Ubicación:</a:t>
            </a:r>
          </a:p>
          <a:p>
            <a:pPr algn="just"/>
            <a:endParaRPr lang="es-ES_tradnl" sz="2400" dirty="0" smtClean="0">
              <a:solidFill>
                <a:srgbClr val="C00000"/>
              </a:solidFill>
            </a:endParaRPr>
          </a:p>
          <a:p>
            <a:pPr lvl="0" algn="just"/>
            <a:r>
              <a:rPr lang="es-ES_tradnl" sz="2300" dirty="0" smtClean="0">
                <a:solidFill>
                  <a:srgbClr val="C00000"/>
                </a:solidFill>
              </a:rPr>
              <a:t>El municipio de San Juan </a:t>
            </a:r>
            <a:r>
              <a:rPr lang="es-ES_tradnl" sz="2300" dirty="0" err="1" smtClean="0">
                <a:solidFill>
                  <a:srgbClr val="C00000"/>
                </a:solidFill>
              </a:rPr>
              <a:t>Comalapa</a:t>
            </a:r>
            <a:r>
              <a:rPr lang="es-ES_tradnl" sz="2300" dirty="0" smtClean="0">
                <a:solidFill>
                  <a:srgbClr val="C00000"/>
                </a:solidFill>
              </a:rPr>
              <a:t>, está ubicado al norte del departamento de Chimaltenango, dista a 28 kilómetros de la cabecera departamental y 82 kilómetros de la ciudad capital.</a:t>
            </a:r>
            <a:r>
              <a:rPr lang="es-ES" sz="2300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endParaRPr lang="es-ES" sz="2300" dirty="0" smtClean="0">
              <a:solidFill>
                <a:srgbClr val="C00000"/>
              </a:solidFill>
            </a:endParaRPr>
          </a:p>
          <a:p>
            <a:pPr lvl="0" algn="just"/>
            <a:r>
              <a:rPr lang="es-ES" sz="2300" dirty="0" smtClean="0">
                <a:solidFill>
                  <a:srgbClr val="C00000"/>
                </a:solidFill>
              </a:rPr>
              <a:t>Tiene una extensión territorial de 78 km2.</a:t>
            </a:r>
            <a:endParaRPr lang="es-ES_tradnl" sz="2300" dirty="0" smtClean="0">
              <a:solidFill>
                <a:srgbClr val="C00000"/>
              </a:solidFill>
            </a:endParaRPr>
          </a:p>
          <a:p>
            <a:pPr algn="just"/>
            <a:endParaRPr lang="es-ES_tradnl" dirty="0" smtClean="0"/>
          </a:p>
          <a:p>
            <a:pPr algn="just"/>
            <a:endParaRPr lang="es-GT" dirty="0" smtClean="0"/>
          </a:p>
          <a:p>
            <a:pPr algn="just"/>
            <a:endParaRPr lang="es-ES_tradnl" dirty="0" smtClean="0"/>
          </a:p>
          <a:p>
            <a:pPr algn="just"/>
            <a:endParaRPr lang="es-ES_tradnl" b="1" dirty="0" smtClean="0"/>
          </a:p>
          <a:p>
            <a:pPr algn="just"/>
            <a:endParaRPr lang="es-ES" dirty="0"/>
          </a:p>
        </p:txBody>
      </p:sp>
      <p:pic>
        <p:nvPicPr>
          <p:cNvPr id="6" name="5 Imagen" descr="C:\Documents and Settings\Facilitadores\Escritorio\Mapas_Ubicación\Mapas_Ubicación\Comalap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51545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Rectángulo"/>
          <p:cNvSpPr/>
          <p:nvPr/>
        </p:nvSpPr>
        <p:spPr>
          <a:xfrm>
            <a:off x="428596" y="571480"/>
            <a:ext cx="27752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dirty="0" smtClean="0">
                <a:solidFill>
                  <a:srgbClr val="C00000"/>
                </a:solidFill>
              </a:rPr>
              <a:t>HABITANTES </a:t>
            </a:r>
          </a:p>
          <a:p>
            <a:r>
              <a:rPr lang="es-GT" sz="2200" dirty="0" smtClean="0">
                <a:solidFill>
                  <a:srgbClr val="C00000"/>
                </a:solidFill>
              </a:rPr>
              <a:t>En la actualidad  cuenta con  45,500  habitantes   de estos   el 55 % pertenece al casco urbano y el 45% al área rural   53%  son mujeres y el  47 % son hombres.</a:t>
            </a:r>
          </a:p>
          <a:p>
            <a:r>
              <a:rPr lang="es-GT" sz="22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es-GT" sz="2200" dirty="0" smtClean="0">
                <a:solidFill>
                  <a:srgbClr val="C00000"/>
                </a:solidFill>
              </a:rPr>
              <a:t>Según el INE  en el año 2002   San Juan Comalapa contaba con   35, 441  habitantes</a:t>
            </a:r>
            <a:endParaRPr lang="es-ES_tradnl" sz="22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hare\Desktop\Fotografias Comalapa\8\101_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5688632" cy="4896544"/>
          </a:xfrm>
          <a:prstGeom prst="rect">
            <a:avLst/>
          </a:prstGeom>
          <a:noFill/>
        </p:spPr>
      </p:pic>
      <p:pic>
        <p:nvPicPr>
          <p:cNvPr id="6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Rectángulo"/>
          <p:cNvSpPr/>
          <p:nvPr/>
        </p:nvSpPr>
        <p:spPr>
          <a:xfrm>
            <a:off x="428596" y="571481"/>
            <a:ext cx="5079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600" b="1" dirty="0" smtClean="0">
                <a:solidFill>
                  <a:srgbClr val="C00000"/>
                </a:solidFill>
              </a:rPr>
              <a:t>Población netamente  Indígena</a:t>
            </a:r>
          </a:p>
        </p:txBody>
      </p:sp>
      <p:graphicFrame>
        <p:nvGraphicFramePr>
          <p:cNvPr id="8" name="7 Gráfico"/>
          <p:cNvGraphicFramePr/>
          <p:nvPr/>
        </p:nvGraphicFramePr>
        <p:xfrm>
          <a:off x="3923928" y="836712"/>
          <a:ext cx="50405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9 Marcador de contenido" descr="K:\IMG_0894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5365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10 Rectángulo"/>
          <p:cNvSpPr/>
          <p:nvPr/>
        </p:nvSpPr>
        <p:spPr>
          <a:xfrm>
            <a:off x="428596" y="571480"/>
            <a:ext cx="32073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600" b="1" dirty="0" smtClean="0">
                <a:solidFill>
                  <a:srgbClr val="C00000"/>
                </a:solidFill>
              </a:rPr>
              <a:t>SU GEOGRAFIA</a:t>
            </a:r>
            <a:endParaRPr lang="es-ES" sz="3600" dirty="0" smtClean="0">
              <a:solidFill>
                <a:srgbClr val="C00000"/>
              </a:solidFill>
            </a:endParaRPr>
          </a:p>
          <a:p>
            <a:endParaRPr lang="es-ES" sz="3400" dirty="0" smtClean="0">
              <a:solidFill>
                <a:srgbClr val="C00000"/>
              </a:solidFill>
            </a:endParaRPr>
          </a:p>
          <a:p>
            <a:r>
              <a:rPr lang="es-ES" sz="3400" dirty="0" smtClean="0">
                <a:solidFill>
                  <a:srgbClr val="C00000"/>
                </a:solidFill>
              </a:rPr>
              <a:t>El municipio está constituido </a:t>
            </a:r>
          </a:p>
          <a:p>
            <a:r>
              <a:rPr lang="es-ES" sz="3400" dirty="0" smtClean="0">
                <a:solidFill>
                  <a:srgbClr val="C00000"/>
                </a:solidFill>
              </a:rPr>
              <a:t>Por  doce aldeas,</a:t>
            </a:r>
          </a:p>
          <a:p>
            <a:r>
              <a:rPr lang="es-ES" sz="3400" dirty="0" smtClean="0">
                <a:solidFill>
                  <a:srgbClr val="C00000"/>
                </a:solidFill>
              </a:rPr>
              <a:t>diez caseríos, dos colonias, un barrio y la cabecera municipal</a:t>
            </a:r>
          </a:p>
          <a:p>
            <a:endParaRPr lang="es-ES" sz="2100" dirty="0" smtClean="0">
              <a:solidFill>
                <a:srgbClr val="C00000"/>
              </a:solidFill>
            </a:endParaRPr>
          </a:p>
          <a:p>
            <a:endParaRPr lang="es-ES" sz="2100" dirty="0" smtClean="0">
              <a:solidFill>
                <a:srgbClr val="C00000"/>
              </a:solidFill>
            </a:endParaRPr>
          </a:p>
          <a:p>
            <a:endParaRPr lang="es-ES_tradnl" sz="22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hare\Desktop\Fotografias Comalapa\5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92696"/>
            <a:ext cx="5184576" cy="5040560"/>
          </a:xfrm>
          <a:prstGeom prst="rect">
            <a:avLst/>
          </a:prstGeom>
          <a:noFill/>
        </p:spPr>
      </p:pic>
      <p:pic>
        <p:nvPicPr>
          <p:cNvPr id="6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l_fi" descr="http://guatemaya1.files.wordpress.com/2008/11/dscn4624.jpg"/>
          <p:cNvPicPr/>
          <p:nvPr/>
        </p:nvPicPr>
        <p:blipFill>
          <a:blip r:embed="rId2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622576"/>
            <a:ext cx="345638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es-GT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CULTURA  E</a:t>
            </a:r>
            <a:r>
              <a:rPr kumimoji="0" lang="es-GT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IDENTIDAD</a:t>
            </a:r>
            <a:endParaRPr kumimoji="0" lang="es-GT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es-G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es-GT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municipio de San Juan Comalapa, es cuna de grandes artistas, entre estos destacan: Rafael Álvarez Ovalle, autor de la música del Himno Nacional y el pintor Andrés </a:t>
            </a:r>
            <a:r>
              <a:rPr kumimoji="0" lang="es-GT" sz="23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Curruchich</a:t>
            </a:r>
            <a:r>
              <a:rPr kumimoji="0" lang="es-GT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A San Juan Comalapa se la denomina “Florencia de América”, que se distingue por el arte naif y Primitivista.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lang="es-GT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lang="es-GT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es-G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es-G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http://municomalapa.gob.gt/images/cuadros.jpg"/>
          <p:cNvPicPr/>
          <p:nvPr/>
        </p:nvPicPr>
        <p:blipFill>
          <a:blip r:embed="rId3" cstate="print"/>
          <a:srcRect l="14612"/>
          <a:stretch>
            <a:fillRect/>
          </a:stretch>
        </p:blipFill>
        <p:spPr bwMode="auto">
          <a:xfrm>
            <a:off x="3923928" y="620688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0 Imagen" descr="Descripción: logo munu gif.gif"/>
          <p:cNvPicPr>
            <a:picLocks noChangeAspect="1" noChangeArrowheads="1"/>
          </p:cNvPicPr>
          <p:nvPr/>
        </p:nvPicPr>
        <p:blipFill>
          <a:blip r:embed="rId4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851920" y="764704"/>
            <a:ext cx="5112568" cy="468052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GT" sz="9600" dirty="0" smtClean="0">
                <a:solidFill>
                  <a:srgbClr val="C00000"/>
                </a:solidFill>
              </a:rPr>
              <a:t>Enero </a:t>
            </a:r>
            <a:r>
              <a:rPr lang="es-GT" sz="9600" dirty="0">
                <a:solidFill>
                  <a:srgbClr val="C00000"/>
                </a:solidFill>
              </a:rPr>
              <a:t>2012  el gobierno en turno   toma posesión,     y una de las herramientas  que se encontró  es el  Plan de Desarrollo Municipal  PDM  a este se le  comparo  con el    Plan de  Campaña   definiéndose  una similitud  ante los resultados </a:t>
            </a:r>
            <a:r>
              <a:rPr lang="es-GT" sz="9600" dirty="0" smtClean="0">
                <a:solidFill>
                  <a:srgbClr val="C00000"/>
                </a:solidFill>
              </a:rPr>
              <a:t>esperados,  </a:t>
            </a:r>
            <a:r>
              <a:rPr lang="es-GT" sz="9600" dirty="0">
                <a:solidFill>
                  <a:srgbClr val="C00000"/>
                </a:solidFill>
              </a:rPr>
              <a:t>sumándole </a:t>
            </a:r>
            <a:r>
              <a:rPr lang="es-GT" sz="9600" dirty="0" smtClean="0">
                <a:solidFill>
                  <a:srgbClr val="C00000"/>
                </a:solidFill>
              </a:rPr>
              <a:t>también </a:t>
            </a:r>
            <a:r>
              <a:rPr lang="es-GT" sz="9600" dirty="0">
                <a:solidFill>
                  <a:srgbClr val="C00000"/>
                </a:solidFill>
              </a:rPr>
              <a:t>la visión de desarrollo  con que los miembro del concejo, alcalde y equipo de apoyo </a:t>
            </a:r>
            <a:r>
              <a:rPr lang="es-GT" sz="9600" dirty="0" smtClean="0">
                <a:solidFill>
                  <a:srgbClr val="C00000"/>
                </a:solidFill>
              </a:rPr>
              <a:t>cuenta</a:t>
            </a:r>
          </a:p>
          <a:p>
            <a:pPr algn="just"/>
            <a:endParaRPr lang="es-GT" sz="9600" dirty="0">
              <a:solidFill>
                <a:srgbClr val="C00000"/>
              </a:solidFill>
            </a:endParaRPr>
          </a:p>
          <a:p>
            <a:pPr algn="just"/>
            <a:r>
              <a:rPr lang="es-GT" sz="9600" dirty="0" smtClean="0">
                <a:solidFill>
                  <a:srgbClr val="C00000"/>
                </a:solidFill>
              </a:rPr>
              <a:t>El </a:t>
            </a:r>
            <a:r>
              <a:rPr lang="es-GT" sz="9600" dirty="0">
                <a:solidFill>
                  <a:srgbClr val="C00000"/>
                </a:solidFill>
              </a:rPr>
              <a:t>PDM fue uno de los  primeros elementos que se considero ya que era la base fundamental para poder gobernar    y hacer una administración eficiente</a:t>
            </a:r>
          </a:p>
          <a:p>
            <a:pPr lvl="0" algn="just"/>
            <a:endParaRPr lang="es-ES" sz="2400" dirty="0" smtClean="0"/>
          </a:p>
        </p:txBody>
      </p:sp>
      <p:grpSp>
        <p:nvGrpSpPr>
          <p:cNvPr id="2" name="14 Grupo"/>
          <p:cNvGrpSpPr/>
          <p:nvPr/>
        </p:nvGrpSpPr>
        <p:grpSpPr>
          <a:xfrm>
            <a:off x="179512" y="260648"/>
            <a:ext cx="1591558" cy="2000264"/>
            <a:chOff x="214282" y="285728"/>
            <a:chExt cx="1591558" cy="2000264"/>
          </a:xfrm>
        </p:grpSpPr>
        <p:grpSp>
          <p:nvGrpSpPr>
            <p:cNvPr id="3" name="26 Grupo"/>
            <p:cNvGrpSpPr/>
            <p:nvPr/>
          </p:nvGrpSpPr>
          <p:grpSpPr>
            <a:xfrm>
              <a:off x="214282" y="285728"/>
              <a:ext cx="1495306" cy="1868456"/>
              <a:chOff x="107504" y="3196208"/>
              <a:chExt cx="1744960" cy="2032992"/>
            </a:xfrm>
          </p:grpSpPr>
          <p:sp>
            <p:nvSpPr>
              <p:cNvPr id="28" name="27 Rectángulo redondeado"/>
              <p:cNvSpPr/>
              <p:nvPr/>
            </p:nvSpPr>
            <p:spPr>
              <a:xfrm>
                <a:off x="107504" y="31962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 redondeado"/>
              <p:cNvSpPr/>
              <p:nvPr/>
            </p:nvSpPr>
            <p:spPr>
              <a:xfrm>
                <a:off x="259904" y="33486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 redondeado"/>
              <p:cNvSpPr/>
              <p:nvPr/>
            </p:nvSpPr>
            <p:spPr>
              <a:xfrm>
                <a:off x="412304" y="35010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5" name="4 Imagen" descr="C:\Documents and Settings\Facilitadores\Escritorio\PORTADAS PDM´s marzo\PORTADAS\Portada Comalapa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832" y="785794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6" name="5 Rectángulo"/>
          <p:cNvSpPr/>
          <p:nvPr/>
        </p:nvSpPr>
        <p:spPr>
          <a:xfrm>
            <a:off x="1835696" y="188640"/>
            <a:ext cx="5963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Gobernabilidad Local 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841978" y="863726"/>
            <a:ext cx="122982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PDM</a:t>
            </a:r>
            <a:endParaRPr lang="es-ES" sz="40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3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17 Imagen" descr="H:\FOTOS BAJADAS\IMG_05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37444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6072206"/>
          </a:xfrm>
          <a:prstGeom prst="rect">
            <a:avLst/>
          </a:prstGeom>
          <a:solidFill>
            <a:srgbClr val="CC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91880" y="1481935"/>
            <a:ext cx="5509276" cy="4323329"/>
          </a:xfrm>
        </p:spPr>
        <p:txBody>
          <a:bodyPr>
            <a:normAutofit fontScale="25000" lnSpcReduction="20000"/>
          </a:bodyPr>
          <a:lstStyle/>
          <a:p>
            <a:r>
              <a:rPr lang="es-GT" sz="9600" dirty="0" smtClean="0">
                <a:solidFill>
                  <a:srgbClr val="C00000"/>
                </a:solidFill>
              </a:rPr>
              <a:t>Estos </a:t>
            </a:r>
            <a:r>
              <a:rPr lang="es-GT" sz="9600" dirty="0">
                <a:solidFill>
                  <a:srgbClr val="C00000"/>
                </a:solidFill>
              </a:rPr>
              <a:t>procesos   se realizaron de   forma participativa  con enfoque territorial  y de riesgo con los  actores  locales  </a:t>
            </a:r>
          </a:p>
          <a:p>
            <a:r>
              <a:rPr lang="es-GT" sz="9600" dirty="0">
                <a:solidFill>
                  <a:srgbClr val="C00000"/>
                </a:solidFill>
              </a:rPr>
              <a:t>El PDM  se construyo con la   presencia  del COMUDE, COCODES Instituciones Sectoriales, empresarios locales  así como líderes y lideresas   de la sociedad </a:t>
            </a:r>
            <a:r>
              <a:rPr lang="es-GT" sz="9600" dirty="0" smtClean="0">
                <a:solidFill>
                  <a:srgbClr val="C00000"/>
                </a:solidFill>
              </a:rPr>
              <a:t>civil </a:t>
            </a:r>
            <a:r>
              <a:rPr lang="es-GT" sz="9600" dirty="0">
                <a:solidFill>
                  <a:srgbClr val="C00000"/>
                </a:solidFill>
              </a:rPr>
              <a:t>y  la  municipalidad,  facilitado por SEGEPLAN  y se desarrollo en el marco  de la legislación </a:t>
            </a:r>
            <a:r>
              <a:rPr lang="es-GT" sz="9600" dirty="0" smtClean="0">
                <a:solidFill>
                  <a:srgbClr val="C00000"/>
                </a:solidFill>
              </a:rPr>
              <a:t>vigente</a:t>
            </a:r>
            <a:r>
              <a:rPr lang="es-GT" sz="9600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s-ES" sz="9600" dirty="0" smtClean="0">
                <a:solidFill>
                  <a:srgbClr val="C00000"/>
                </a:solidFill>
              </a:rPr>
              <a:t>Permitió también espacios e instrumentos de participación ciudadana en los procesos de planificación.</a:t>
            </a:r>
          </a:p>
          <a:p>
            <a:pPr lvl="0" algn="just"/>
            <a:endParaRPr lang="es-ES" sz="8000" dirty="0" smtClean="0"/>
          </a:p>
          <a:p>
            <a:pPr lvl="0" algn="just">
              <a:buNone/>
            </a:pPr>
            <a:endParaRPr lang="es-ES" sz="2400" dirty="0" smtClean="0"/>
          </a:p>
        </p:txBody>
      </p:sp>
      <p:grpSp>
        <p:nvGrpSpPr>
          <p:cNvPr id="15" name="14 Grupo"/>
          <p:cNvGrpSpPr/>
          <p:nvPr/>
        </p:nvGrpSpPr>
        <p:grpSpPr>
          <a:xfrm>
            <a:off x="214282" y="571480"/>
            <a:ext cx="1591558" cy="2000264"/>
            <a:chOff x="214282" y="285728"/>
            <a:chExt cx="1591558" cy="2000264"/>
          </a:xfrm>
        </p:grpSpPr>
        <p:grpSp>
          <p:nvGrpSpPr>
            <p:cNvPr id="2" name="26 Grupo"/>
            <p:cNvGrpSpPr/>
            <p:nvPr/>
          </p:nvGrpSpPr>
          <p:grpSpPr>
            <a:xfrm>
              <a:off x="214282" y="285728"/>
              <a:ext cx="1495306" cy="1868456"/>
              <a:chOff x="107504" y="3196208"/>
              <a:chExt cx="1744960" cy="2032992"/>
            </a:xfrm>
          </p:grpSpPr>
          <p:sp>
            <p:nvSpPr>
              <p:cNvPr id="28" name="27 Rectángulo redondeado"/>
              <p:cNvSpPr/>
              <p:nvPr/>
            </p:nvSpPr>
            <p:spPr>
              <a:xfrm>
                <a:off x="107504" y="31962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 redondeado"/>
              <p:cNvSpPr/>
              <p:nvPr/>
            </p:nvSpPr>
            <p:spPr>
              <a:xfrm>
                <a:off x="259904" y="33486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 redondeado"/>
              <p:cNvSpPr/>
              <p:nvPr/>
            </p:nvSpPr>
            <p:spPr>
              <a:xfrm>
                <a:off x="412304" y="3501008"/>
                <a:ext cx="1440160" cy="1728192"/>
              </a:xfrm>
              <a:prstGeom prst="round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5" name="4 Imagen" descr="C:\Documents and Settings\Facilitadores\Escritorio\PORTADAS PDM´s marzo\PORTADAS\Portada Comalapa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832" y="785794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6" name="5 Rectángulo"/>
          <p:cNvSpPr/>
          <p:nvPr/>
        </p:nvSpPr>
        <p:spPr>
          <a:xfrm>
            <a:off x="2195736" y="260648"/>
            <a:ext cx="5921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Procesos de planificación</a:t>
            </a:r>
            <a:endParaRPr lang="es-ES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841978" y="863726"/>
            <a:ext cx="122982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PDM</a:t>
            </a:r>
            <a:endParaRPr lang="es-ES" sz="40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l_fi" descr="http://guatemaya1.files.wordpress.com/2008/11/dscn4624.jpg"/>
          <p:cNvPicPr/>
          <p:nvPr/>
        </p:nvPicPr>
        <p:blipFill>
          <a:blip r:embed="rId3" cstate="print"/>
          <a:srcRect l="2946" t="2525" r="52742" b="43738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1 Imagen" descr="C:\Documents and Settings\Facilitadores\Mis documentos\404_SAN_JUAN_COMALAPA_PUBLICO\04_ANEXOS\4044_2_FOTOGRAFIAS_DEL_PROCESO\b_FOTOS_TALLERES\MAPEO_PARTICIAPTIVO_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2880320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0 Imagen" descr="Descripción: logo munu gif.gif"/>
          <p:cNvPicPr>
            <a:picLocks noChangeAspect="1" noChangeArrowheads="1"/>
          </p:cNvPicPr>
          <p:nvPr/>
        </p:nvPicPr>
        <p:blipFill>
          <a:blip r:embed="rId5" cstate="print"/>
          <a:srcRect b="12582"/>
          <a:stretch>
            <a:fillRect/>
          </a:stretch>
        </p:blipFill>
        <p:spPr bwMode="auto">
          <a:xfrm>
            <a:off x="8026072" y="5874224"/>
            <a:ext cx="1117928" cy="983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1325</Words>
  <Application>Microsoft Office PowerPoint</Application>
  <PresentationFormat>Presentación en pantalla (4:3)</PresentationFormat>
  <Paragraphs>222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SEGEPLAN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Débora M</dc:creator>
  <cp:lastModifiedBy>share</cp:lastModifiedBy>
  <cp:revision>206</cp:revision>
  <dcterms:created xsi:type="dcterms:W3CDTF">2013-06-21T15:35:58Z</dcterms:created>
  <dcterms:modified xsi:type="dcterms:W3CDTF">2013-06-27T14:52:13Z</dcterms:modified>
</cp:coreProperties>
</file>