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21"/>
  </p:notesMasterIdLst>
  <p:handoutMasterIdLst>
    <p:handoutMasterId r:id="rId22"/>
  </p:handoutMasterIdLst>
  <p:sldIdLst>
    <p:sldId id="599" r:id="rId5"/>
    <p:sldId id="638" r:id="rId6"/>
    <p:sldId id="639" r:id="rId7"/>
    <p:sldId id="640" r:id="rId8"/>
    <p:sldId id="641" r:id="rId9"/>
    <p:sldId id="642" r:id="rId10"/>
    <p:sldId id="643" r:id="rId11"/>
    <p:sldId id="644" r:id="rId12"/>
    <p:sldId id="645" r:id="rId13"/>
    <p:sldId id="646" r:id="rId14"/>
    <p:sldId id="647" r:id="rId15"/>
    <p:sldId id="648" r:id="rId16"/>
    <p:sldId id="649" r:id="rId17"/>
    <p:sldId id="650" r:id="rId18"/>
    <p:sldId id="651" r:id="rId19"/>
    <p:sldId id="579" r:id="rId20"/>
  </p:sldIdLst>
  <p:sldSz cx="9144000" cy="6858000" type="screen4x3"/>
  <p:notesSz cx="6692900" cy="9867900"/>
  <p:custShowLst>
    <p:custShow name="Presentación personalizada 1" id="0">
      <p:sldLst/>
    </p:custShow>
  </p:custShow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000"/>
    <a:srgbClr val="6C0000"/>
    <a:srgbClr val="000099"/>
    <a:srgbClr val="993300"/>
    <a:srgbClr val="800000"/>
    <a:srgbClr val="990000"/>
    <a:srgbClr val="CC6600"/>
    <a:srgbClr val="003399"/>
    <a:srgbClr val="1212AE"/>
    <a:srgbClr val="004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018" autoAdjust="0"/>
    <p:restoredTop sz="98592" autoAdjust="0"/>
  </p:normalViewPr>
  <p:slideViewPr>
    <p:cSldViewPr>
      <p:cViewPr>
        <p:scale>
          <a:sx n="70" d="100"/>
          <a:sy n="70" d="100"/>
        </p:scale>
        <p:origin x="-12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ATA\Disco_E\PC6380\Disco%20Omar\DATA\2011\ESTAD&#205;STICAS\Precios%20de%20Transferencia\Operaciones%20por%20Pa&#237;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805555555555555"/>
          <c:y val="0.113425925925926"/>
          <c:w val="0.48333333333333334"/>
          <c:h val="0.80555555555555569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1.2508984044337269E-2"/>
                  <c:y val="-8.95391494866561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5.3504549253858467E-2"/>
                  <c:y val="1.751904943505993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0788306634084541E-3"/>
                  <c:y val="6.425735244632886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5.1740216042974317E-2"/>
                  <c:y val="2.520911381803771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8989208499039041E-2"/>
                  <c:y val="-5.994122529555600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7.8535081694909872E-2"/>
                  <c:y val="-1.93621523805250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3.3728258612703836E-2"/>
                  <c:y val="-5.842145800151049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6.9937746940808065E-2"/>
                  <c:y val="-4.074671014756678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'TABLA 3'!$C$158:$C$165</c:f>
              <c:strCache>
                <c:ptCount val="8"/>
                <c:pt idx="0">
                  <c:v>PERU</c:v>
                </c:pt>
                <c:pt idx="1">
                  <c:v>REINO UNIDO</c:v>
                </c:pt>
                <c:pt idx="2">
                  <c:v>CANADA</c:v>
                </c:pt>
                <c:pt idx="3">
                  <c:v>ESPAÑA</c:v>
                </c:pt>
                <c:pt idx="4">
                  <c:v>SUIZA</c:v>
                </c:pt>
                <c:pt idx="5">
                  <c:v>CHILE</c:v>
                </c:pt>
                <c:pt idx="6">
                  <c:v>ESTADOS UNIDOS</c:v>
                </c:pt>
                <c:pt idx="7">
                  <c:v>RESTO</c:v>
                </c:pt>
              </c:strCache>
            </c:strRef>
          </c:cat>
          <c:val>
            <c:numRef>
              <c:f>'TABLA 3'!$D$158:$D$165</c:f>
              <c:numCache>
                <c:formatCode>#,##0.00</c:formatCode>
                <c:ptCount val="8"/>
                <c:pt idx="0">
                  <c:v>51698355390.339996</c:v>
                </c:pt>
                <c:pt idx="1">
                  <c:v>25165033681</c:v>
                </c:pt>
                <c:pt idx="2">
                  <c:v>12079793730.356001</c:v>
                </c:pt>
                <c:pt idx="3">
                  <c:v>7748041362.2279997</c:v>
                </c:pt>
                <c:pt idx="4">
                  <c:v>7255780956.0559998</c:v>
                </c:pt>
                <c:pt idx="5">
                  <c:v>5744273549.9960003</c:v>
                </c:pt>
                <c:pt idx="6">
                  <c:v>5505428033.5279999</c:v>
                </c:pt>
                <c:pt idx="7">
                  <c:v>21668638892.223984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0B4068-3247-4449-BA2E-FD4AC980A06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093E2613-83F6-4ED6-9068-CE6E97E67752}">
      <dgm:prSet phldrT="[Texto]"/>
      <dgm:spPr/>
      <dgm:t>
        <a:bodyPr/>
        <a:lstStyle/>
        <a:p>
          <a:r>
            <a:rPr lang="es-PE" dirty="0" smtClean="0"/>
            <a:t>Administración Solicitante</a:t>
          </a:r>
          <a:endParaRPr lang="es-PE" dirty="0"/>
        </a:p>
      </dgm:t>
    </dgm:pt>
    <dgm:pt modelId="{F4664FC1-27A9-4C67-8B66-B8FA58C81C43}" type="parTrans" cxnId="{086799A1-ADEA-4403-A639-C555DBE4328F}">
      <dgm:prSet/>
      <dgm:spPr/>
      <dgm:t>
        <a:bodyPr/>
        <a:lstStyle/>
        <a:p>
          <a:endParaRPr lang="es-PE"/>
        </a:p>
      </dgm:t>
    </dgm:pt>
    <dgm:pt modelId="{5F90AA6A-A3D1-4731-84D5-E730203D72B4}" type="sibTrans" cxnId="{086799A1-ADEA-4403-A639-C555DBE4328F}">
      <dgm:prSet/>
      <dgm:spPr/>
      <dgm:t>
        <a:bodyPr/>
        <a:lstStyle/>
        <a:p>
          <a:endParaRPr lang="es-PE"/>
        </a:p>
      </dgm:t>
    </dgm:pt>
    <dgm:pt modelId="{7468C9AC-8923-48D3-A537-05C507B048B7}">
      <dgm:prSet phldrT="[Texto]"/>
      <dgm:spPr>
        <a:solidFill>
          <a:srgbClr val="99CC00"/>
        </a:solidFill>
      </dgm:spPr>
      <dgm:t>
        <a:bodyPr/>
        <a:lstStyle/>
        <a:p>
          <a:r>
            <a:rPr lang="es-PE" dirty="0" smtClean="0"/>
            <a:t>Área que Administra</a:t>
          </a:r>
          <a:endParaRPr lang="es-PE" dirty="0"/>
        </a:p>
      </dgm:t>
    </dgm:pt>
    <dgm:pt modelId="{F9400418-94BD-4D68-B103-2CFD61FF4A7B}" type="parTrans" cxnId="{59CC75DC-5371-4577-821F-CDF16500A0BC}">
      <dgm:prSet/>
      <dgm:spPr/>
      <dgm:t>
        <a:bodyPr/>
        <a:lstStyle/>
        <a:p>
          <a:endParaRPr lang="es-PE"/>
        </a:p>
      </dgm:t>
    </dgm:pt>
    <dgm:pt modelId="{EB830766-67FB-48BA-AE91-CFA25B4A91A3}" type="sibTrans" cxnId="{59CC75DC-5371-4577-821F-CDF16500A0BC}">
      <dgm:prSet/>
      <dgm:spPr/>
      <dgm:t>
        <a:bodyPr/>
        <a:lstStyle/>
        <a:p>
          <a:endParaRPr lang="es-PE"/>
        </a:p>
      </dgm:t>
    </dgm:pt>
    <dgm:pt modelId="{0270579E-3228-4996-9D83-BB2C6051020C}">
      <dgm:prSet phldrT="[Texto]"/>
      <dgm:spPr>
        <a:solidFill>
          <a:srgbClr val="99CC00"/>
        </a:solidFill>
      </dgm:spPr>
      <dgm:t>
        <a:bodyPr/>
        <a:lstStyle/>
        <a:p>
          <a:r>
            <a:rPr lang="es-PE" dirty="0" smtClean="0"/>
            <a:t>Área Operativa</a:t>
          </a:r>
          <a:endParaRPr lang="es-PE" dirty="0"/>
        </a:p>
      </dgm:t>
    </dgm:pt>
    <dgm:pt modelId="{A83CDED7-41F1-41CC-90B5-E46A02A6E6A2}" type="parTrans" cxnId="{E55BCCA9-91C7-4E8B-8B5B-7D4CB2721D64}">
      <dgm:prSet/>
      <dgm:spPr/>
      <dgm:t>
        <a:bodyPr/>
        <a:lstStyle/>
        <a:p>
          <a:endParaRPr lang="es-PE"/>
        </a:p>
      </dgm:t>
    </dgm:pt>
    <dgm:pt modelId="{3CF1D156-C718-4874-9B74-3724A630675B}" type="sibTrans" cxnId="{E55BCCA9-91C7-4E8B-8B5B-7D4CB2721D64}">
      <dgm:prSet/>
      <dgm:spPr/>
      <dgm:t>
        <a:bodyPr/>
        <a:lstStyle/>
        <a:p>
          <a:endParaRPr lang="es-PE"/>
        </a:p>
      </dgm:t>
    </dgm:pt>
    <dgm:pt modelId="{91BE5893-0E98-41E4-863A-DDE48E771E70}" type="pres">
      <dgm:prSet presAssocID="{D60B4068-3247-4449-BA2E-FD4AC980A06B}" presName="CompostProcess" presStyleCnt="0">
        <dgm:presLayoutVars>
          <dgm:dir/>
          <dgm:resizeHandles val="exact"/>
        </dgm:presLayoutVars>
      </dgm:prSet>
      <dgm:spPr/>
    </dgm:pt>
    <dgm:pt modelId="{0E2EC10D-7D35-4DAC-A131-86A8B63B2FFD}" type="pres">
      <dgm:prSet presAssocID="{D60B4068-3247-4449-BA2E-FD4AC980A06B}" presName="arrow" presStyleLbl="bgShp" presStyleIdx="0" presStyleCnt="1"/>
      <dgm:spPr/>
    </dgm:pt>
    <dgm:pt modelId="{63FAE299-31D7-46C8-8617-B58C29797D90}" type="pres">
      <dgm:prSet presAssocID="{D60B4068-3247-4449-BA2E-FD4AC980A06B}" presName="linearProcess" presStyleCnt="0"/>
      <dgm:spPr/>
    </dgm:pt>
    <dgm:pt modelId="{E338796B-88C8-4D88-93FA-B5AD3A6E9A14}" type="pres">
      <dgm:prSet presAssocID="{093E2613-83F6-4ED6-9068-CE6E97E6775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  <dgm:pt modelId="{2821AAF4-E377-4E16-A69D-B28EFCAE8CAA}" type="pres">
      <dgm:prSet presAssocID="{5F90AA6A-A3D1-4731-84D5-E730203D72B4}" presName="sibTrans" presStyleCnt="0"/>
      <dgm:spPr/>
    </dgm:pt>
    <dgm:pt modelId="{A2EFBD34-57F0-4586-8E5B-8D7D3A8E2099}" type="pres">
      <dgm:prSet presAssocID="{7468C9AC-8923-48D3-A537-05C507B048B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7AC0914-05F9-4C52-9675-22C06077DE7A}" type="pres">
      <dgm:prSet presAssocID="{EB830766-67FB-48BA-AE91-CFA25B4A91A3}" presName="sibTrans" presStyleCnt="0"/>
      <dgm:spPr/>
    </dgm:pt>
    <dgm:pt modelId="{57DCD01F-B83E-4764-8913-A5AFB4788F3E}" type="pres">
      <dgm:prSet presAssocID="{0270579E-3228-4996-9D83-BB2C6051020C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E55BCCA9-91C7-4E8B-8B5B-7D4CB2721D64}" srcId="{D60B4068-3247-4449-BA2E-FD4AC980A06B}" destId="{0270579E-3228-4996-9D83-BB2C6051020C}" srcOrd="2" destOrd="0" parTransId="{A83CDED7-41F1-41CC-90B5-E46A02A6E6A2}" sibTransId="{3CF1D156-C718-4874-9B74-3724A630675B}"/>
    <dgm:cxn modelId="{3DE52725-EA38-4DE2-8B8F-632E1BFF44E6}" type="presOf" srcId="{0270579E-3228-4996-9D83-BB2C6051020C}" destId="{57DCD01F-B83E-4764-8913-A5AFB4788F3E}" srcOrd="0" destOrd="0" presId="urn:microsoft.com/office/officeart/2005/8/layout/hProcess9"/>
    <dgm:cxn modelId="{84139E96-D0B8-4E04-86C9-9CA9D36FFAD6}" type="presOf" srcId="{7468C9AC-8923-48D3-A537-05C507B048B7}" destId="{A2EFBD34-57F0-4586-8E5B-8D7D3A8E2099}" srcOrd="0" destOrd="0" presId="urn:microsoft.com/office/officeart/2005/8/layout/hProcess9"/>
    <dgm:cxn modelId="{086799A1-ADEA-4403-A639-C555DBE4328F}" srcId="{D60B4068-3247-4449-BA2E-FD4AC980A06B}" destId="{093E2613-83F6-4ED6-9068-CE6E97E67752}" srcOrd="0" destOrd="0" parTransId="{F4664FC1-27A9-4C67-8B66-B8FA58C81C43}" sibTransId="{5F90AA6A-A3D1-4731-84D5-E730203D72B4}"/>
    <dgm:cxn modelId="{44B99FA0-A87B-4AF1-83CE-2670C63CD63B}" type="presOf" srcId="{093E2613-83F6-4ED6-9068-CE6E97E67752}" destId="{E338796B-88C8-4D88-93FA-B5AD3A6E9A14}" srcOrd="0" destOrd="0" presId="urn:microsoft.com/office/officeart/2005/8/layout/hProcess9"/>
    <dgm:cxn modelId="{59CC75DC-5371-4577-821F-CDF16500A0BC}" srcId="{D60B4068-3247-4449-BA2E-FD4AC980A06B}" destId="{7468C9AC-8923-48D3-A537-05C507B048B7}" srcOrd="1" destOrd="0" parTransId="{F9400418-94BD-4D68-B103-2CFD61FF4A7B}" sibTransId="{EB830766-67FB-48BA-AE91-CFA25B4A91A3}"/>
    <dgm:cxn modelId="{7F175931-4796-40FD-96E0-BEE213FF0CFD}" type="presOf" srcId="{D60B4068-3247-4449-BA2E-FD4AC980A06B}" destId="{91BE5893-0E98-41E4-863A-DDE48E771E70}" srcOrd="0" destOrd="0" presId="urn:microsoft.com/office/officeart/2005/8/layout/hProcess9"/>
    <dgm:cxn modelId="{23D51D16-13F9-47C7-87C5-85CE02169B0D}" type="presParOf" srcId="{91BE5893-0E98-41E4-863A-DDE48E771E70}" destId="{0E2EC10D-7D35-4DAC-A131-86A8B63B2FFD}" srcOrd="0" destOrd="0" presId="urn:microsoft.com/office/officeart/2005/8/layout/hProcess9"/>
    <dgm:cxn modelId="{145ED7E4-5516-4A9B-B87F-D1D7D567B892}" type="presParOf" srcId="{91BE5893-0E98-41E4-863A-DDE48E771E70}" destId="{63FAE299-31D7-46C8-8617-B58C29797D90}" srcOrd="1" destOrd="0" presId="urn:microsoft.com/office/officeart/2005/8/layout/hProcess9"/>
    <dgm:cxn modelId="{956EE541-D7B9-4C59-9999-BA521A8311DC}" type="presParOf" srcId="{63FAE299-31D7-46C8-8617-B58C29797D90}" destId="{E338796B-88C8-4D88-93FA-B5AD3A6E9A14}" srcOrd="0" destOrd="0" presId="urn:microsoft.com/office/officeart/2005/8/layout/hProcess9"/>
    <dgm:cxn modelId="{428DBD5E-5D6B-49FB-B5A2-04626C3EF34B}" type="presParOf" srcId="{63FAE299-31D7-46C8-8617-B58C29797D90}" destId="{2821AAF4-E377-4E16-A69D-B28EFCAE8CAA}" srcOrd="1" destOrd="0" presId="urn:microsoft.com/office/officeart/2005/8/layout/hProcess9"/>
    <dgm:cxn modelId="{D76AD919-C716-45B7-8727-12AEFC521270}" type="presParOf" srcId="{63FAE299-31D7-46C8-8617-B58C29797D90}" destId="{A2EFBD34-57F0-4586-8E5B-8D7D3A8E2099}" srcOrd="2" destOrd="0" presId="urn:microsoft.com/office/officeart/2005/8/layout/hProcess9"/>
    <dgm:cxn modelId="{7ECBEE61-F8A7-43B6-A42A-21E97C10DC66}" type="presParOf" srcId="{63FAE299-31D7-46C8-8617-B58C29797D90}" destId="{C7AC0914-05F9-4C52-9675-22C06077DE7A}" srcOrd="3" destOrd="0" presId="urn:microsoft.com/office/officeart/2005/8/layout/hProcess9"/>
    <dgm:cxn modelId="{AB29D477-7BE5-4480-951C-D74474EC01CE}" type="presParOf" srcId="{63FAE299-31D7-46C8-8617-B58C29797D90}" destId="{57DCD01F-B83E-4764-8913-A5AFB4788F3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3674E8-4B21-4252-B741-B66412DE4445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71CC26F8-CA34-4CA5-B931-E387AFCC3D61}">
      <dgm:prSet phldrT="[Texto]"/>
      <dgm:spPr/>
      <dgm:t>
        <a:bodyPr/>
        <a:lstStyle/>
        <a:p>
          <a:r>
            <a:rPr lang="es-PE" dirty="0" smtClean="0"/>
            <a:t>Área Operativa</a:t>
          </a:r>
          <a:endParaRPr lang="es-PE" dirty="0"/>
        </a:p>
      </dgm:t>
    </dgm:pt>
    <dgm:pt modelId="{416D83ED-404A-42BA-9281-8600CE7766BD}" type="parTrans" cxnId="{AF606FFB-3737-4C28-9A5D-44B772CDA080}">
      <dgm:prSet/>
      <dgm:spPr/>
      <dgm:t>
        <a:bodyPr/>
        <a:lstStyle/>
        <a:p>
          <a:endParaRPr lang="es-PE"/>
        </a:p>
      </dgm:t>
    </dgm:pt>
    <dgm:pt modelId="{B4512CEB-1A83-4B1E-B64E-DA57C31BC8FF}" type="sibTrans" cxnId="{AF606FFB-3737-4C28-9A5D-44B772CDA080}">
      <dgm:prSet/>
      <dgm:spPr/>
      <dgm:t>
        <a:bodyPr/>
        <a:lstStyle/>
        <a:p>
          <a:endParaRPr lang="es-PE"/>
        </a:p>
      </dgm:t>
    </dgm:pt>
    <dgm:pt modelId="{848D0F4D-9095-41F2-9EBF-29BDCCCBC80B}">
      <dgm:prSet phldrT="[Texto]"/>
      <dgm:spPr>
        <a:solidFill>
          <a:srgbClr val="C00000"/>
        </a:solidFill>
      </dgm:spPr>
      <dgm:t>
        <a:bodyPr/>
        <a:lstStyle/>
        <a:p>
          <a:r>
            <a:rPr lang="es-PE" dirty="0" smtClean="0"/>
            <a:t>Área que Administra</a:t>
          </a:r>
          <a:endParaRPr lang="es-PE" dirty="0"/>
        </a:p>
      </dgm:t>
    </dgm:pt>
    <dgm:pt modelId="{79C90C18-5CAC-4E2C-A011-024EE95CC169}" type="parTrans" cxnId="{D5824A21-50E2-4411-834C-44389EDF27A1}">
      <dgm:prSet/>
      <dgm:spPr/>
      <dgm:t>
        <a:bodyPr/>
        <a:lstStyle/>
        <a:p>
          <a:endParaRPr lang="es-PE"/>
        </a:p>
      </dgm:t>
    </dgm:pt>
    <dgm:pt modelId="{5B2F0B87-139D-481C-8612-F00E31813F63}" type="sibTrans" cxnId="{D5824A21-50E2-4411-834C-44389EDF27A1}">
      <dgm:prSet/>
      <dgm:spPr/>
      <dgm:t>
        <a:bodyPr/>
        <a:lstStyle/>
        <a:p>
          <a:endParaRPr lang="es-PE"/>
        </a:p>
      </dgm:t>
    </dgm:pt>
    <dgm:pt modelId="{F15710A3-4003-48B4-B495-C82C5FA7A25A}">
      <dgm:prSet phldrT="[Texto]"/>
      <dgm:spPr/>
      <dgm:t>
        <a:bodyPr/>
        <a:lstStyle/>
        <a:p>
          <a:r>
            <a:rPr lang="es-PE" dirty="0" smtClean="0"/>
            <a:t>Administración Informante</a:t>
          </a:r>
          <a:endParaRPr lang="es-PE" dirty="0"/>
        </a:p>
      </dgm:t>
    </dgm:pt>
    <dgm:pt modelId="{5C820ECB-4712-411D-9789-D53B8DF44997}" type="parTrans" cxnId="{B0AF6732-D72F-441D-A388-FC37F098C9F0}">
      <dgm:prSet/>
      <dgm:spPr/>
      <dgm:t>
        <a:bodyPr/>
        <a:lstStyle/>
        <a:p>
          <a:endParaRPr lang="es-PE"/>
        </a:p>
      </dgm:t>
    </dgm:pt>
    <dgm:pt modelId="{08B42083-AEB3-4069-8555-EE927B0F59BF}" type="sibTrans" cxnId="{B0AF6732-D72F-441D-A388-FC37F098C9F0}">
      <dgm:prSet/>
      <dgm:spPr/>
      <dgm:t>
        <a:bodyPr/>
        <a:lstStyle/>
        <a:p>
          <a:endParaRPr lang="es-PE"/>
        </a:p>
      </dgm:t>
    </dgm:pt>
    <dgm:pt modelId="{8A79E097-6001-4709-B0A4-0D0F94DE97BB}" type="pres">
      <dgm:prSet presAssocID="{D93674E8-4B21-4252-B741-B66412DE4445}" presName="CompostProcess" presStyleCnt="0">
        <dgm:presLayoutVars>
          <dgm:dir val="rev"/>
          <dgm:resizeHandles val="exact"/>
        </dgm:presLayoutVars>
      </dgm:prSet>
      <dgm:spPr/>
    </dgm:pt>
    <dgm:pt modelId="{627085C9-CB94-4A98-AEAD-F94DF1945E22}" type="pres">
      <dgm:prSet presAssocID="{D93674E8-4B21-4252-B741-B66412DE4445}" presName="arrow" presStyleLbl="bgShp" presStyleIdx="0" presStyleCnt="1"/>
      <dgm:spPr/>
    </dgm:pt>
    <dgm:pt modelId="{D931E18D-A3CB-48DE-BE40-357D68D295F0}" type="pres">
      <dgm:prSet presAssocID="{D93674E8-4B21-4252-B741-B66412DE4445}" presName="linearProcess" presStyleCnt="0"/>
      <dgm:spPr/>
    </dgm:pt>
    <dgm:pt modelId="{9DC564C4-EC07-4718-AEAB-BE70103F31DB}" type="pres">
      <dgm:prSet presAssocID="{71CC26F8-CA34-4CA5-B931-E387AFCC3D6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C97495C-7A04-4FB4-BE4B-FAA4168048A3}" type="pres">
      <dgm:prSet presAssocID="{B4512CEB-1A83-4B1E-B64E-DA57C31BC8FF}" presName="sibTrans" presStyleCnt="0"/>
      <dgm:spPr/>
    </dgm:pt>
    <dgm:pt modelId="{F5DEDD12-6920-400C-9A74-3A2FF7CB2C68}" type="pres">
      <dgm:prSet presAssocID="{848D0F4D-9095-41F2-9EBF-29BDCCCBC80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878473A-9601-42DF-B522-EA327A1217CA}" type="pres">
      <dgm:prSet presAssocID="{5B2F0B87-139D-481C-8612-F00E31813F63}" presName="sibTrans" presStyleCnt="0"/>
      <dgm:spPr/>
    </dgm:pt>
    <dgm:pt modelId="{B8E89F24-0540-47BA-A127-BC71D06AB097}" type="pres">
      <dgm:prSet presAssocID="{F15710A3-4003-48B4-B495-C82C5FA7A25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A"/>
        </a:p>
      </dgm:t>
    </dgm:pt>
  </dgm:ptLst>
  <dgm:cxnLst>
    <dgm:cxn modelId="{A278AA9A-572A-4106-AE53-F82D02ACDC5D}" type="presOf" srcId="{F15710A3-4003-48B4-B495-C82C5FA7A25A}" destId="{B8E89F24-0540-47BA-A127-BC71D06AB097}" srcOrd="0" destOrd="0" presId="urn:microsoft.com/office/officeart/2005/8/layout/hProcess9"/>
    <dgm:cxn modelId="{B0AF6732-D72F-441D-A388-FC37F098C9F0}" srcId="{D93674E8-4B21-4252-B741-B66412DE4445}" destId="{F15710A3-4003-48B4-B495-C82C5FA7A25A}" srcOrd="2" destOrd="0" parTransId="{5C820ECB-4712-411D-9789-D53B8DF44997}" sibTransId="{08B42083-AEB3-4069-8555-EE927B0F59BF}"/>
    <dgm:cxn modelId="{D5824A21-50E2-4411-834C-44389EDF27A1}" srcId="{D93674E8-4B21-4252-B741-B66412DE4445}" destId="{848D0F4D-9095-41F2-9EBF-29BDCCCBC80B}" srcOrd="1" destOrd="0" parTransId="{79C90C18-5CAC-4E2C-A011-024EE95CC169}" sibTransId="{5B2F0B87-139D-481C-8612-F00E31813F63}"/>
    <dgm:cxn modelId="{EDB60492-0A1F-48DF-830F-36B9FD6CAC65}" type="presOf" srcId="{D93674E8-4B21-4252-B741-B66412DE4445}" destId="{8A79E097-6001-4709-B0A4-0D0F94DE97BB}" srcOrd="0" destOrd="0" presId="urn:microsoft.com/office/officeart/2005/8/layout/hProcess9"/>
    <dgm:cxn modelId="{8F04610C-2EDE-4FFF-BEEE-BF63A01EA173}" type="presOf" srcId="{848D0F4D-9095-41F2-9EBF-29BDCCCBC80B}" destId="{F5DEDD12-6920-400C-9A74-3A2FF7CB2C68}" srcOrd="0" destOrd="0" presId="urn:microsoft.com/office/officeart/2005/8/layout/hProcess9"/>
    <dgm:cxn modelId="{D3BC71A4-64F2-4717-B90D-6D0B3339EF8E}" type="presOf" srcId="{71CC26F8-CA34-4CA5-B931-E387AFCC3D61}" destId="{9DC564C4-EC07-4718-AEAB-BE70103F31DB}" srcOrd="0" destOrd="0" presId="urn:microsoft.com/office/officeart/2005/8/layout/hProcess9"/>
    <dgm:cxn modelId="{AF606FFB-3737-4C28-9A5D-44B772CDA080}" srcId="{D93674E8-4B21-4252-B741-B66412DE4445}" destId="{71CC26F8-CA34-4CA5-B931-E387AFCC3D61}" srcOrd="0" destOrd="0" parTransId="{416D83ED-404A-42BA-9281-8600CE7766BD}" sibTransId="{B4512CEB-1A83-4B1E-B64E-DA57C31BC8FF}"/>
    <dgm:cxn modelId="{AD3BF9C6-94CD-4572-AA47-BDC45D926802}" type="presParOf" srcId="{8A79E097-6001-4709-B0A4-0D0F94DE97BB}" destId="{627085C9-CB94-4A98-AEAD-F94DF1945E22}" srcOrd="0" destOrd="0" presId="urn:microsoft.com/office/officeart/2005/8/layout/hProcess9"/>
    <dgm:cxn modelId="{66C8200A-AE51-4228-B6FF-4DB4AB0D07F3}" type="presParOf" srcId="{8A79E097-6001-4709-B0A4-0D0F94DE97BB}" destId="{D931E18D-A3CB-48DE-BE40-357D68D295F0}" srcOrd="1" destOrd="0" presId="urn:microsoft.com/office/officeart/2005/8/layout/hProcess9"/>
    <dgm:cxn modelId="{BAC158A7-0C62-4760-B6C6-E1EA4A76B32F}" type="presParOf" srcId="{D931E18D-A3CB-48DE-BE40-357D68D295F0}" destId="{9DC564C4-EC07-4718-AEAB-BE70103F31DB}" srcOrd="0" destOrd="0" presId="urn:microsoft.com/office/officeart/2005/8/layout/hProcess9"/>
    <dgm:cxn modelId="{681E9FC8-97FC-48B2-B395-4954B9C7FE71}" type="presParOf" srcId="{D931E18D-A3CB-48DE-BE40-357D68D295F0}" destId="{1C97495C-7A04-4FB4-BE4B-FAA4168048A3}" srcOrd="1" destOrd="0" presId="urn:microsoft.com/office/officeart/2005/8/layout/hProcess9"/>
    <dgm:cxn modelId="{3B43A4E1-AD4C-4A20-9144-953112F2C900}" type="presParOf" srcId="{D931E18D-A3CB-48DE-BE40-357D68D295F0}" destId="{F5DEDD12-6920-400C-9A74-3A2FF7CB2C68}" srcOrd="2" destOrd="0" presId="urn:microsoft.com/office/officeart/2005/8/layout/hProcess9"/>
    <dgm:cxn modelId="{C433AF71-94D4-4E02-96A0-27FF90BF0D62}" type="presParOf" srcId="{D931E18D-A3CB-48DE-BE40-357D68D295F0}" destId="{6878473A-9601-42DF-B522-EA327A1217CA}" srcOrd="3" destOrd="0" presId="urn:microsoft.com/office/officeart/2005/8/layout/hProcess9"/>
    <dgm:cxn modelId="{315AB7A8-BAB1-48D7-BD16-7023CA364D1C}" type="presParOf" srcId="{D931E18D-A3CB-48DE-BE40-357D68D295F0}" destId="{B8E89F24-0540-47BA-A127-BC71D06AB09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2538" y="0"/>
            <a:ext cx="29003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D64213F-0ED7-48F4-81F0-DC4CF2D0EE96}" type="datetimeFigureOut">
              <a:rPr lang="es-ES"/>
              <a:pPr>
                <a:defRPr/>
              </a:pPr>
              <a:t>18/11/2013</a:t>
            </a:fld>
            <a:endParaRPr lang="es-E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0036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2538" y="9374188"/>
            <a:ext cx="290036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3A1B4A13-967B-4B09-B3A5-1230E11661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4944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03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0950" y="0"/>
            <a:ext cx="29003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9475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9925" y="4687888"/>
            <a:ext cx="5353050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003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0950" y="9372600"/>
            <a:ext cx="290036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50F2A6FD-25B3-4A43-948B-5172A77D086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454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F2A6FD-25B3-4A43-948B-5172A77D0865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DD77E-892F-4B71-8BD1-8631185118B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9FEC9C-96E1-4E4F-80B8-C53F3CBD347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94991C-C1B8-4B31-8F08-8CC54BB29F7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PE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E6530-C3DC-4DD6-ACD6-94203057827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541BB-3E15-4669-9B57-6D8A125CF556}" type="datetimeFigureOut">
              <a:rPr lang="es-PE" smtClean="0"/>
              <a:t>18/11/2013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8E836-C9CC-429C-88C7-4922F22406D6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PE" dirty="0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sz="quarter" idx="10"/>
          </p:nvPr>
        </p:nvSpPr>
        <p:spPr>
          <a:xfrm>
            <a:off x="2714625" y="3000375"/>
            <a:ext cx="914400" cy="914400"/>
          </a:xfrm>
        </p:spPr>
        <p:txBody>
          <a:bodyPr/>
          <a:lstStyle/>
          <a:p>
            <a:endParaRPr lang="es-PE" dirty="0"/>
          </a:p>
        </p:txBody>
      </p:sp>
    </p:spTree>
  </p:cSld>
  <p:clrMapOvr>
    <a:masterClrMapping/>
  </p:clrMapOvr>
  <p:transition>
    <p:pull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pull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411AD-C209-435C-8517-0F7375A4747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2969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85926"/>
            <a:ext cx="3438535" cy="383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D7C4-1D8D-4CF2-914B-2FFA062D130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F5A793-2D46-4D02-8848-F431E72071C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F851A0-703F-4970-B6DD-ED9C388076F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BE5A5-67C3-4C34-B82D-419BC2FB37F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40A0E-E4E3-4D0E-AE5E-F2AA79FA386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pull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21000" r="49000" b="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5411AD-C209-435C-8517-0F7375A4747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73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</p:sldLayoutIdLst>
  <p:transition>
    <p:pull dir="lu"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571736" y="5517232"/>
            <a:ext cx="6500858" cy="1342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spcBef>
                <a:spcPts val="300"/>
              </a:spcBef>
              <a:spcAft>
                <a:spcPts val="300"/>
              </a:spcAft>
              <a:defRPr/>
            </a:pPr>
            <a:endParaRPr lang="es-ES" kern="0" dirty="0">
              <a:solidFill>
                <a:srgbClr val="002060"/>
              </a:solidFill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571480"/>
            <a:ext cx="466228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0" y="2780928"/>
            <a:ext cx="9144000" cy="1291014"/>
          </a:xfrm>
          <a:prstGeom prst="rect">
            <a:avLst/>
          </a:prstGeom>
          <a:solidFill>
            <a:srgbClr val="6C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s-PE" sz="4000" dirty="0" smtClean="0">
                <a:solidFill>
                  <a:schemeClr val="bg1"/>
                </a:solidFill>
                <a:latin typeface="Calibri" pitchFamily="34" charset="0"/>
              </a:rPr>
              <a:t>INTERCAMBIO DE INFORMACIÓN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001024" y="4143380"/>
            <a:ext cx="1142976" cy="581764"/>
          </a:xfrm>
          <a:prstGeom prst="rect">
            <a:avLst/>
          </a:prstGeom>
          <a:solidFill>
            <a:srgbClr val="6C0000"/>
          </a:solidFill>
          <a:ln>
            <a:solidFill>
              <a:srgbClr val="500000"/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4149080"/>
            <a:ext cx="7884368" cy="58176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Intercambio de Información con Otras Administraciones Tributarias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SUNAT - Perú</a:t>
            </a:r>
            <a:endParaRPr lang="es-PE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Procedimiento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E" dirty="0" smtClean="0"/>
              <a:t>Circular 021-2010-TI </a:t>
            </a:r>
          </a:p>
          <a:p>
            <a:pPr lvl="1" algn="just"/>
            <a:r>
              <a:rPr lang="es-PE" dirty="0" smtClean="0"/>
              <a:t>Norma el procedimiento de intercambio de información realizados desde o hacia la Administración Tributaria en virtud a los Convenios de Doble Imposición o a Convenios de Intercambio de Información de Tributos Internos entre Administraciones Tributarias</a:t>
            </a:r>
          </a:p>
          <a:p>
            <a:pPr lvl="1" algn="just"/>
            <a:r>
              <a:rPr lang="es-PE" dirty="0" smtClean="0"/>
              <a:t>Mediante Resolución del MEF, se designa al SN como representante autorizado para la función de intercambio de información</a:t>
            </a:r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Convenios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Para evitar la doble imposición</a:t>
            </a:r>
          </a:p>
          <a:p>
            <a:pPr lvl="1"/>
            <a:r>
              <a:rPr lang="es-PE" dirty="0" smtClean="0"/>
              <a:t>Chile</a:t>
            </a:r>
          </a:p>
          <a:p>
            <a:pPr lvl="1"/>
            <a:r>
              <a:rPr lang="es-PE" dirty="0" smtClean="0"/>
              <a:t>Canadá</a:t>
            </a:r>
          </a:p>
          <a:p>
            <a:pPr lvl="1"/>
            <a:r>
              <a:rPr lang="es-PE" dirty="0" smtClean="0"/>
              <a:t>Brasil</a:t>
            </a:r>
          </a:p>
          <a:p>
            <a:r>
              <a:rPr lang="es-PE" dirty="0" smtClean="0"/>
              <a:t>Intercambio de información</a:t>
            </a:r>
          </a:p>
          <a:p>
            <a:pPr lvl="1"/>
            <a:r>
              <a:rPr lang="es-PE" dirty="0" smtClean="0"/>
              <a:t>Argentina</a:t>
            </a:r>
          </a:p>
          <a:p>
            <a:pPr lvl="1"/>
            <a:r>
              <a:rPr lang="es-PE" dirty="0" smtClean="0"/>
              <a:t>Ecuador</a:t>
            </a:r>
          </a:p>
          <a:p>
            <a:pPr lvl="1"/>
            <a:r>
              <a:rPr lang="es-PE" dirty="0" smtClean="0"/>
              <a:t>EEUU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Modalidades de Intercambio de Información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Específica o a solicitud: solicitud de información particular</a:t>
            </a:r>
          </a:p>
          <a:p>
            <a:r>
              <a:rPr lang="es-PE" dirty="0" smtClean="0"/>
              <a:t>Habitual o automático: varios casos individuales del mismo tipo que se ha acordado intercambiar (INSI)</a:t>
            </a:r>
          </a:p>
          <a:p>
            <a:r>
              <a:rPr lang="es-PE" dirty="0" smtClean="0"/>
              <a:t>Espontáneo: envío de información obtenida en sus procesos que puede ser de utilidad a la otra Administración</a:t>
            </a:r>
          </a:p>
          <a:p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Procedimiento para Atender</a:t>
            </a:r>
            <a:endParaRPr lang="es-PE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3500430" y="2285992"/>
            <a:ext cx="4214842" cy="22145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5 CuadroTexto"/>
          <p:cNvSpPr txBox="1"/>
          <p:nvPr/>
        </p:nvSpPr>
        <p:spPr>
          <a:xfrm>
            <a:off x="4286248" y="4631304"/>
            <a:ext cx="278608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PE" dirty="0" smtClean="0"/>
              <a:t>Administración Informante</a:t>
            </a:r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Procedimiento para Requerir</a:t>
            </a:r>
            <a:endParaRPr lang="es-PE" dirty="0"/>
          </a:p>
        </p:txBody>
      </p:sp>
      <p:sp>
        <p:nvSpPr>
          <p:cNvPr id="6" name="5 CuadroTexto"/>
          <p:cNvSpPr txBox="1"/>
          <p:nvPr/>
        </p:nvSpPr>
        <p:spPr>
          <a:xfrm>
            <a:off x="4286248" y="4631304"/>
            <a:ext cx="278608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PE" dirty="0" smtClean="0"/>
              <a:t>Administración Solicitante</a:t>
            </a:r>
            <a:endParaRPr lang="es-PE" dirty="0"/>
          </a:p>
        </p:txBody>
      </p:sp>
      <p:graphicFrame>
        <p:nvGraphicFramePr>
          <p:cNvPr id="7" name="6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3500430" y="2285992"/>
            <a:ext cx="4214842" cy="22145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0" y="3225750"/>
            <a:ext cx="9144000" cy="707886"/>
          </a:xfrm>
          <a:prstGeom prst="rect">
            <a:avLst/>
          </a:prstGeom>
          <a:solidFill>
            <a:srgbClr val="500000"/>
          </a:solidFill>
          <a:ln>
            <a:solidFill>
              <a:srgbClr val="5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4000" dirty="0" smtClean="0">
                <a:solidFill>
                  <a:schemeClr val="bg1"/>
                </a:solidFill>
                <a:latin typeface="+mj-lt"/>
              </a:rPr>
              <a:t>GRACIAS</a:t>
            </a:r>
            <a:endParaRPr lang="es-PE" sz="4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980728"/>
            <a:ext cx="4164851" cy="942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75892171"/>
      </p:ext>
    </p:extLst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Información Interna</a:t>
            </a:r>
            <a:endParaRPr lang="es-PE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SUNAT - Perú</a:t>
            </a:r>
            <a:endParaRPr lang="es-PE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Fuentes de Información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 smtClean="0"/>
              <a:t>Exportaciones</a:t>
            </a:r>
          </a:p>
          <a:p>
            <a:r>
              <a:rPr lang="es-PE" dirty="0" smtClean="0"/>
              <a:t>Importaciones</a:t>
            </a:r>
          </a:p>
          <a:p>
            <a:r>
              <a:rPr lang="es-PE" dirty="0" smtClean="0"/>
              <a:t>ITF</a:t>
            </a:r>
          </a:p>
          <a:p>
            <a:r>
              <a:rPr lang="es-PE" dirty="0" smtClean="0"/>
              <a:t>Socios extranjeros de empresas peruanas</a:t>
            </a:r>
          </a:p>
          <a:p>
            <a:r>
              <a:rPr lang="es-PE" dirty="0" smtClean="0"/>
              <a:t>Renta de Fuente Extranjera</a:t>
            </a:r>
          </a:p>
          <a:p>
            <a:r>
              <a:rPr lang="es-PE" dirty="0" smtClean="0"/>
              <a:t>PDT Precios de Transferencia</a:t>
            </a:r>
            <a:endParaRPr lang="es-P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E" sz="3600" dirty="0" smtClean="0"/>
              <a:t>¿Quiénes están obligados a presentar la declaración jurada anual informativa?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Autofit/>
          </a:bodyPr>
          <a:lstStyle/>
          <a:p>
            <a:r>
              <a:rPr lang="es-PE" sz="1600" dirty="0" smtClean="0"/>
              <a:t>Los contribuyentes que, de acuerdo a la Ley del Impuesto a la Renta, tengan la condición de domiciliados en el país deberán presentar una declaración jurada anual informativa cuando en el ejercicio gravable al que corresponda la declaración:</a:t>
            </a:r>
          </a:p>
          <a:p>
            <a:pPr>
              <a:buNone/>
            </a:pPr>
            <a:endParaRPr lang="es-PE" sz="1600" dirty="0" smtClean="0"/>
          </a:p>
          <a:p>
            <a:pPr>
              <a:buNone/>
            </a:pPr>
            <a:r>
              <a:rPr lang="es-PE" sz="1600" dirty="0" smtClean="0"/>
              <a:t>	a. El monto de operaciones supere los doscientos mil Nuevos Soles (US$ 77,000); y/o,</a:t>
            </a:r>
          </a:p>
          <a:p>
            <a:pPr>
              <a:buNone/>
            </a:pPr>
            <a:r>
              <a:rPr lang="es-PE" sz="1600" dirty="0"/>
              <a:t>	</a:t>
            </a:r>
            <a:r>
              <a:rPr lang="es-PE" sz="1600" dirty="0" smtClean="0"/>
              <a:t>b. Enajenen bienes a sus partes vinculadas y/o desde, hacia o a través de países o territorios de baja o nula imposición, cuyo valor de mercado sea inferior a su costo computable.</a:t>
            </a:r>
          </a:p>
          <a:p>
            <a:pPr>
              <a:buNone/>
            </a:pPr>
            <a:endParaRPr lang="es-PE" sz="1600" dirty="0" smtClean="0"/>
          </a:p>
          <a:p>
            <a:r>
              <a:rPr lang="es-PE" sz="1600" dirty="0" smtClean="0"/>
              <a:t>Las transacciones que serán objeto de la declaración a que se refiere el párrafo anterior serán todas las comprendidas en el monto de operaciones.</a:t>
            </a:r>
          </a:p>
          <a:p>
            <a:r>
              <a:rPr lang="es-PE" sz="1600" dirty="0" smtClean="0"/>
              <a:t>Las obligaciones formales sólo serán de aplicación respecto de transacciones que generen rentas gravadas y/o costos o gastos deducibles para la determinación del impuesto.</a:t>
            </a:r>
          </a:p>
          <a:p>
            <a:pPr>
              <a:buNone/>
            </a:pPr>
            <a:endParaRPr lang="es-PE" sz="1600" dirty="0" smtClean="0"/>
          </a:p>
          <a:p>
            <a:r>
              <a:rPr lang="es-PE" sz="1200" dirty="0" smtClean="0"/>
              <a:t>Referencia: Art. 3° de la R. de S. N° 167-2006/SUNAT, sustituido por el Art. 3° de la R. de S. N° 175-2013/SUNAT publicada el 30.05.2013. Tercer párrafo del inciso g) del art. 32-A de la Ley del Impuesto a la Renta, modificado por el art. 9° del Decreto Legislativo N° 1112.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E" sz="2800" dirty="0" smtClean="0"/>
              <a:t>Obligados a contar con / presentar el Estudio Técnico de Precios de Transferencia ETPT</a:t>
            </a:r>
            <a:endParaRPr lang="es-PE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PE" sz="1600" dirty="0" smtClean="0"/>
              <a:t>A partir del ejercicio 2012, los contribuyentes que de acuerdo a la Ley del Impuesto a la Renta tengan la condición de domiciliados en el país, deberán contar con un Estudio Técnico de Precios de Transferencia - ETPT, cuando en el ejercicio gravable:</a:t>
            </a:r>
          </a:p>
          <a:p>
            <a:pPr>
              <a:buNone/>
            </a:pPr>
            <a:endParaRPr lang="es-PE" sz="1600" dirty="0" smtClean="0"/>
          </a:p>
          <a:p>
            <a:pPr>
              <a:buNone/>
            </a:pPr>
            <a:r>
              <a:rPr lang="es-PE" sz="1600" dirty="0" smtClean="0"/>
              <a:t>	a. Los ingresos devengados superen los seis millones de Nuevos Soles (US$ 2,300,300); y,</a:t>
            </a:r>
          </a:p>
          <a:p>
            <a:pPr>
              <a:buNone/>
            </a:pPr>
            <a:r>
              <a:rPr lang="es-PE" sz="1600" dirty="0" smtClean="0"/>
              <a:t>	b. El monto de operaciones supere un millón de Nuevos Soles (US$ 400,000); y/o</a:t>
            </a:r>
          </a:p>
          <a:p>
            <a:pPr>
              <a:buNone/>
            </a:pPr>
            <a:r>
              <a:rPr lang="es-PE" sz="1600" dirty="0" smtClean="0"/>
              <a:t>	c. Enajenen bienes a sus partes vinculadas y/o desde, hacia o a través de países o territorios de baja o nula imposición, cuyo valor de mercado sea inferior a su costo computable.</a:t>
            </a:r>
          </a:p>
          <a:p>
            <a:pPr>
              <a:buNone/>
            </a:pPr>
            <a:endParaRPr lang="es-PE" sz="1600" dirty="0" smtClean="0"/>
          </a:p>
          <a:p>
            <a:r>
              <a:rPr lang="es-PE" sz="1600" dirty="0" smtClean="0"/>
              <a:t>Las transacciones que serán objeto de la declaración a que se refiere el párrafo anterior serán todas las comprendidas en el monto de operaciones.</a:t>
            </a:r>
          </a:p>
          <a:p>
            <a:r>
              <a:rPr lang="es-PE" sz="1600" dirty="0" smtClean="0"/>
              <a:t>El Estudio Técnico de Precios de Transferencia - ETPT debe ser presentado en archivo Word convertido a </a:t>
            </a:r>
            <a:r>
              <a:rPr lang="es-PE" sz="1600" dirty="0" err="1" smtClean="0"/>
              <a:t>pdf</a:t>
            </a:r>
            <a:r>
              <a:rPr lang="es-PE" sz="1600" dirty="0" smtClean="0"/>
              <a:t>, conjuntamente con la Declaración Anual Informativa de Precios de Transferencia ( PDT Precios de Transferencia - Formulario Virtual N° 3560 )</a:t>
            </a:r>
          </a:p>
          <a:p>
            <a:pPr>
              <a:buNone/>
            </a:pPr>
            <a:endParaRPr lang="es-PE" sz="1600" dirty="0" smtClean="0"/>
          </a:p>
          <a:p>
            <a:r>
              <a:rPr lang="es-PE" sz="1200" dirty="0" smtClean="0"/>
              <a:t>Referencia: Art. 4° de la R. de S. N° 167-2006/SUNAT, sustituido por el Art. 4° de la R. de S. N° 175-2013/SUNAT publicada el 30.05.2013, y Art 4-A del mismo cuerpo legal.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E" sz="3600" dirty="0" smtClean="0"/>
              <a:t>Medios para presentar la declaración jurada anual informativa</a:t>
            </a:r>
            <a:endParaRPr lang="es-PE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PE" sz="2800" dirty="0" smtClean="0"/>
              <a:t>La Declaración Informativa de Precios de Transferencia se presenta mediante el Formulario Virtual Nº 3560 – Versión 1.3 - Generado por el PDT – Precios de Transferencia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/>
              <a:t>Cronograma de vencimientos - Declaración Jurada Anual </a:t>
            </a:r>
            <a:r>
              <a:rPr lang="es-ES" sz="3200" dirty="0" smtClean="0"/>
              <a:t>Informativa 2012</a:t>
            </a:r>
            <a:endParaRPr lang="es-PE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PE" sz="2000" dirty="0" smtClean="0"/>
              <a:t>La Declaración Jurada Anual Informativa de Precios de Transferencia y el Estudio Técnico de Precios de Transferencia (ETPT) correspondientes al ejercicio 2012 deben presentarse de acuerdo con el cronograma de vencimientos aprobado para la declaración y pago de tributos de declaración mensual del periodo tributario octubre de 2013</a:t>
            </a:r>
          </a:p>
          <a:p>
            <a:pPr>
              <a:buNone/>
            </a:pPr>
            <a:endParaRPr lang="es-PE" sz="2000" dirty="0" smtClean="0"/>
          </a:p>
          <a:p>
            <a:r>
              <a:rPr lang="es-PE" sz="2000" dirty="0" smtClean="0"/>
              <a:t>Los contribuyentes incorporados en el Régimen de Buenos Contribuyentes deberán considerar la fecha de vencimiento de las obligaciones del periodo octubre 2013 que les corresponda de acuerdo a dicho régimen.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4000" dirty="0" smtClean="0"/>
              <a:t>Información contenida en el PDT</a:t>
            </a:r>
            <a:endParaRPr lang="es-PE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PE" dirty="0" smtClean="0"/>
              <a:t>Relación de equivalencias de Monedas</a:t>
            </a:r>
          </a:p>
          <a:p>
            <a:r>
              <a:rPr lang="es-PE" dirty="0" smtClean="0"/>
              <a:t>Declaraciones de Precios de </a:t>
            </a:r>
            <a:r>
              <a:rPr lang="es-PE" dirty="0" err="1" smtClean="0"/>
              <a:t>Transaferencia</a:t>
            </a:r>
            <a:endParaRPr lang="es-PE" dirty="0" smtClean="0"/>
          </a:p>
          <a:p>
            <a:r>
              <a:rPr lang="es-PE" dirty="0" smtClean="0"/>
              <a:t>Relación de informados o Partes Vinculadas del declarante</a:t>
            </a:r>
          </a:p>
          <a:p>
            <a:r>
              <a:rPr lang="es-PE" dirty="0" smtClean="0"/>
              <a:t>Detalle de los tipos de vinculación entre informados y los declarantes</a:t>
            </a:r>
          </a:p>
          <a:p>
            <a:r>
              <a:rPr lang="es-PE" dirty="0" smtClean="0"/>
              <a:t>Relación de las Transacciones que forman parte de una declaración de Precios de Transferencia</a:t>
            </a:r>
          </a:p>
          <a:p>
            <a:r>
              <a:rPr lang="es-PE" dirty="0" smtClean="0"/>
              <a:t>Relación de Tipos de transacciones que forman parte de una transacción en una declaración de Precios de </a:t>
            </a:r>
            <a:r>
              <a:rPr lang="es-PE" dirty="0" err="1" smtClean="0"/>
              <a:t>Transaferencia</a:t>
            </a:r>
            <a:endParaRPr lang="es-PE" dirty="0" smtClean="0"/>
          </a:p>
          <a:p>
            <a:r>
              <a:rPr lang="es-PE" dirty="0" smtClean="0"/>
              <a:t>Descripción de Tipo de Transacción de declaración de Precios de Transferencia</a:t>
            </a:r>
          </a:p>
          <a:p>
            <a:r>
              <a:rPr lang="es-PE" dirty="0" smtClean="0"/>
              <a:t>Descripción de Tipo de Vinculación de declaración de Precios de Transferencia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Transacciones con Vinculadas</a:t>
            </a:r>
            <a:endParaRPr lang="es-PE" dirty="0"/>
          </a:p>
        </p:txBody>
      </p:sp>
      <p:graphicFrame>
        <p:nvGraphicFramePr>
          <p:cNvPr id="4" name="1 Gráfico"/>
          <p:cNvGraphicFramePr/>
          <p:nvPr/>
        </p:nvGraphicFramePr>
        <p:xfrm>
          <a:off x="1214414" y="1714488"/>
          <a:ext cx="6715172" cy="4629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CC572BFBC15F84BBFE89BB9F035737C" ma:contentTypeVersion="" ma:contentTypeDescription="Crear nuevo documento." ma:contentTypeScope="" ma:versionID="4d3ea9187da22172b4f0587c60e1f43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b44ae121c3e87320b5deb27c474a6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23023D-6609-4FB0-AB3C-BEF12C7D3671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25E4B07-7B19-4D26-AF05-FB411F78C2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6F25B9-3BD3-435A-AE75-79587234AD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9570</TotalTime>
  <Words>515</Words>
  <Application>Microsoft Office PowerPoint</Application>
  <PresentationFormat>Presentación en pantalla (4:3)</PresentationFormat>
  <Paragraphs>78</Paragraphs>
  <Slides>16</Slides>
  <Notes>1</Notes>
  <HiddenSlides>1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  <vt:variant>
        <vt:lpstr>Presentaciones personalizadas</vt:lpstr>
      </vt:variant>
      <vt:variant>
        <vt:i4>1</vt:i4>
      </vt:variant>
    </vt:vector>
  </HeadingPairs>
  <TitlesOfParts>
    <vt:vector size="18" baseType="lpstr">
      <vt:lpstr>Tema de Office</vt:lpstr>
      <vt:lpstr>Presentación de PowerPoint</vt:lpstr>
      <vt:lpstr>Información Interna</vt:lpstr>
      <vt:lpstr>Fuentes de Información</vt:lpstr>
      <vt:lpstr>¿Quiénes están obligados a presentar la declaración jurada anual informativa?</vt:lpstr>
      <vt:lpstr>Obligados a contar con / presentar el Estudio Técnico de Precios de Transferencia ETPT</vt:lpstr>
      <vt:lpstr>Medios para presentar la declaración jurada anual informativa</vt:lpstr>
      <vt:lpstr>Cronograma de vencimientos - Declaración Jurada Anual Informativa 2012</vt:lpstr>
      <vt:lpstr>Información contenida en el PDT</vt:lpstr>
      <vt:lpstr>Transacciones con Vinculadas</vt:lpstr>
      <vt:lpstr>Intercambio de Información con Otras Administraciones Tributarias</vt:lpstr>
      <vt:lpstr>Procedimiento</vt:lpstr>
      <vt:lpstr>Convenios</vt:lpstr>
      <vt:lpstr>Modalidades de Intercambio de Información</vt:lpstr>
      <vt:lpstr>Procedimiento para Atender</vt:lpstr>
      <vt:lpstr>Procedimiento para Requerir</vt:lpstr>
      <vt:lpstr>Presentación de PowerPoint</vt:lpstr>
      <vt:lpstr>Presentación personalizada 1</vt:lpstr>
    </vt:vector>
  </TitlesOfParts>
  <Company>SUNAT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 Cautelar Genérica en forma de Administración de Bienes a Panamericana Televisión S.A. Miércoles 3 de Junio de 2009</dc:title>
  <dc:creator>ssato</dc:creator>
  <cp:lastModifiedBy>María S. López</cp:lastModifiedBy>
  <cp:revision>989</cp:revision>
  <dcterms:created xsi:type="dcterms:W3CDTF">2009-06-03T15:40:53Z</dcterms:created>
  <dcterms:modified xsi:type="dcterms:W3CDTF">2013-11-18T14:32:21Z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0x0101005CC572BFBC15F84BBFE89BB9F035737C</vt:lpwstr>
  </property>
</Properties>
</file>