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82" r:id="rId1"/>
  </p:sldMasterIdLst>
  <p:notesMasterIdLst>
    <p:notesMasterId r:id="rId18"/>
  </p:notesMasterIdLst>
  <p:handoutMasterIdLst>
    <p:handoutMasterId r:id="rId19"/>
  </p:handoutMasterIdLst>
  <p:sldIdLst>
    <p:sldId id="289" r:id="rId2"/>
    <p:sldId id="650" r:id="rId3"/>
    <p:sldId id="728" r:id="rId4"/>
    <p:sldId id="729" r:id="rId5"/>
    <p:sldId id="727" r:id="rId6"/>
    <p:sldId id="726" r:id="rId7"/>
    <p:sldId id="730" r:id="rId8"/>
    <p:sldId id="731" r:id="rId9"/>
    <p:sldId id="733" r:id="rId10"/>
    <p:sldId id="732" r:id="rId11"/>
    <p:sldId id="734" r:id="rId12"/>
    <p:sldId id="735" r:id="rId13"/>
    <p:sldId id="736" r:id="rId14"/>
    <p:sldId id="737" r:id="rId15"/>
    <p:sldId id="738" r:id="rId16"/>
    <p:sldId id="739" r:id="rId17"/>
  </p:sldIdLst>
  <p:sldSz cx="9144000" cy="6858000" type="screen4x3"/>
  <p:notesSz cx="6858000" cy="9296400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nzalo Hidalgo Alegria" initials="GEHA" lastIdx="73" clrIdx="0"/>
  <p:cmAuthor id="1" name="CAMS" initials="SII-OP" lastIdx="20" clrIdx="1"/>
  <p:cmAuthor id="2" name="Usuario" initials="U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0D"/>
    <a:srgbClr val="FFC000"/>
    <a:srgbClr val="FFFFFF"/>
    <a:srgbClr val="993300"/>
    <a:srgbClr val="FFF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10" autoAdjust="0"/>
    <p:restoredTop sz="99283" autoAdjust="0"/>
  </p:normalViewPr>
  <p:slideViewPr>
    <p:cSldViewPr>
      <p:cViewPr>
        <p:scale>
          <a:sx n="100" d="100"/>
          <a:sy n="100" d="100"/>
        </p:scale>
        <p:origin x="-108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r">
              <a:defRPr sz="1200"/>
            </a:lvl1pPr>
          </a:lstStyle>
          <a:p>
            <a:fld id="{CADB2652-1C33-4E1C-A266-E05CCA810CEC}" type="datetimeFigureOut">
              <a:rPr lang="es-ES" smtClean="0"/>
              <a:t>26/07/2013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35392B6B-FBC5-4AEC-BBDB-4A82769FAC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846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5" tIns="46442" rIns="92885" bIns="46442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2885" tIns="46442" rIns="92885" bIns="46442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8345" y="0"/>
            <a:ext cx="2971800" cy="46482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r">
              <a:defRPr sz="1200"/>
            </a:lvl1pPr>
          </a:lstStyle>
          <a:p>
            <a:fld id="{95EF2757-9006-49B4-9349-F4F18991F6B1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71597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F2757-9006-49B4-9349-F4F18991F6B1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5266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388424" y="17702"/>
            <a:ext cx="744019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s-C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EB2F104-4738-084C-9812-E8B1C0273C7D}" type="slidenum">
              <a:rPr lang="es-CL" smtClean="0"/>
              <a:pPr>
                <a:defRPr/>
              </a:pPr>
              <a:t>‹Nº›</a:t>
            </a:fld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  <p:sp>
        <p:nvSpPr>
          <p:cNvPr id="7" name="Slide Number Placeholder 4"/>
          <p:cNvSpPr txBox="1">
            <a:spLocks/>
          </p:cNvSpPr>
          <p:nvPr userDrawn="1"/>
        </p:nvSpPr>
        <p:spPr>
          <a:xfrm>
            <a:off x="8388424" y="17702"/>
            <a:ext cx="744019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s-C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EB2F104-4738-084C-9812-E8B1C0273C7D}" type="slidenum">
              <a:rPr lang="es-CL" smtClean="0"/>
              <a:pPr>
                <a:defRPr/>
              </a:pPr>
              <a:t>‹Nº›</a:t>
            </a:fld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8399981" y="6461760"/>
            <a:ext cx="744019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s-C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fld id="{7EB2F104-4738-084C-9812-E8B1C0273C7D}" type="slidenum">
              <a:rPr lang="es-CL" sz="1200" smtClean="0"/>
              <a:pPr algn="ctr">
                <a:defRPr/>
              </a:pPr>
              <a:t>‹Nº›</a:t>
            </a:fld>
            <a:endParaRPr lang="es-CL" sz="1200" dirty="0"/>
          </a:p>
        </p:txBody>
      </p:sp>
    </p:spTree>
    <p:extLst>
      <p:ext uri="{BB962C8B-B14F-4D97-AF65-F5344CB8AC3E}">
        <p14:creationId xmlns:p14="http://schemas.microsoft.com/office/powerpoint/2010/main" val="375262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8388424" y="17702"/>
            <a:ext cx="744019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s-C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EB2F104-4738-084C-9812-E8B1C0273C7D}" type="slidenum">
              <a:rPr lang="es-CL" smtClean="0"/>
              <a:pPr>
                <a:defRPr/>
              </a:pPr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175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KATHY\Pictures\LOGOFRONTDESK_NUEVO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1971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8388424" y="17702"/>
            <a:ext cx="744019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s-C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fld id="{7EB2F104-4738-084C-9812-E8B1C0273C7D}" type="slidenum">
              <a:rPr lang="es-CL" smtClean="0"/>
              <a:pPr>
                <a:defRPr/>
              </a:pPr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2169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208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00" y="1600200"/>
            <a:ext cx="792088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6858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-840741" y="4645784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s-CL" dirty="0"/>
          </a:p>
        </p:txBody>
      </p:sp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8399981" y="6461760"/>
            <a:ext cx="744019" cy="396240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defPPr>
              <a:defRPr lang="es-C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defRPr/>
            </a:pPr>
            <a:fld id="{7EB2F104-4738-084C-9812-E8B1C0273C7D}" type="slidenum">
              <a:rPr lang="es-CL" sz="1200" smtClean="0"/>
              <a:pPr algn="ctr">
                <a:defRPr/>
              </a:pPr>
              <a:t>‹Nº›</a:t>
            </a:fld>
            <a:endParaRPr lang="es-CL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  <p:sldLayoutId id="2147483994" r:id="rId12"/>
    <p:sldLayoutId id="2147483935" r:id="rId13"/>
    <p:sldLayoutId id="2147483981" r:id="rId14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n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Subtítulo"/>
          <p:cNvSpPr txBox="1">
            <a:spLocks/>
          </p:cNvSpPr>
          <p:nvPr/>
        </p:nvSpPr>
        <p:spPr>
          <a:xfrm>
            <a:off x="2267744" y="2659875"/>
            <a:ext cx="6343858" cy="558782"/>
          </a:xfrm>
          <a:prstGeom prst="rect">
            <a:avLst/>
          </a:prstGeom>
        </p:spPr>
        <p:txBody>
          <a:bodyPr/>
          <a:lstStyle/>
          <a:p>
            <a:pPr marL="342900" indent="-342900">
              <a:defRPr/>
            </a:pPr>
            <a:r>
              <a:rPr lang="es-ES" sz="2800" dirty="0" smtClean="0">
                <a:solidFill>
                  <a:srgbClr val="FF690D"/>
                </a:solidFill>
                <a:latin typeface="Arial Black" pitchFamily="34" charset="0"/>
                <a:ea typeface="+mn-ea"/>
                <a:cs typeface="Century"/>
              </a:rPr>
              <a:t>Nuevas Tecnologías </a:t>
            </a:r>
            <a:endParaRPr lang="es-CL" sz="2800" dirty="0">
              <a:solidFill>
                <a:srgbClr val="FF690D"/>
              </a:solidFill>
              <a:latin typeface="Arial Black" pitchFamily="34" charset="0"/>
              <a:ea typeface="+mn-ea"/>
              <a:cs typeface="Century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1403648" y="5906350"/>
            <a:ext cx="6919922" cy="557544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defRPr/>
            </a:pPr>
            <a:r>
              <a:rPr lang="es-ES" sz="2400" dirty="0" smtClean="0">
                <a:solidFill>
                  <a:srgbClr val="FF690D"/>
                </a:solidFill>
                <a:latin typeface="Arial Black" pitchFamily="34" charset="0"/>
                <a:ea typeface="+mn-ea"/>
                <a:cs typeface="Century"/>
              </a:rPr>
              <a:t>Julio </a:t>
            </a:r>
            <a:r>
              <a:rPr lang="es-ES" sz="2000" dirty="0" smtClean="0">
                <a:solidFill>
                  <a:srgbClr val="FF690D"/>
                </a:solidFill>
                <a:latin typeface="Arial Black" pitchFamily="34" charset="0"/>
                <a:ea typeface="+mn-ea"/>
                <a:cs typeface="Century"/>
              </a:rPr>
              <a:t>2013</a:t>
            </a:r>
          </a:p>
        </p:txBody>
      </p:sp>
      <p:pic>
        <p:nvPicPr>
          <p:cNvPr id="6" name="Picture 2" descr="C:\Users\SANDRA\Desktop\Si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26"/>
            <a:ext cx="20002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043608" y="1714282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Subdirección de Informática</a:t>
            </a:r>
            <a:endParaRPr lang="es-CL" sz="2400" u="sng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9" name="Picture 2" descr="https://encrypted-tbn0.gstatic.com/images?q=tbn:ANd9GcQ-0c6XwsrLWG3mpzB0EXFBt_GM0Eaqhx4AhlTyIuBPLdDixG_Lx343vtI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238" y="3873383"/>
            <a:ext cx="1911274" cy="68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www.dataversity.net/wp-content/uploads/2012/08/vdb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736" y="4066300"/>
            <a:ext cx="1340143" cy="37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://siliconangle.com/files/2012/04/pentaho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512" y="3948785"/>
            <a:ext cx="1781944" cy="53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upload.wikimedia.org/wikipedia/en/thumb/4/4c/OpenStack.png/170px-OpenStack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333" y="3731592"/>
            <a:ext cx="1043905" cy="1043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blog.monitis.com/wp-content/uploads/2012/03/jboss_logo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69426"/>
            <a:ext cx="1112090" cy="68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Plataforma SII &gt; 2013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9"/>
          <p:cNvSpPr/>
          <p:nvPr/>
        </p:nvSpPr>
        <p:spPr>
          <a:xfrm>
            <a:off x="4358968" y="1201217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99592" y="119675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Presentación</a:t>
            </a:r>
            <a:endParaRPr lang="es-CL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899592" y="249289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Servicios</a:t>
            </a:r>
            <a:endParaRPr lang="es-CL" sz="1400" dirty="0"/>
          </a:p>
        </p:txBody>
      </p:sp>
      <p:cxnSp>
        <p:nvCxnSpPr>
          <p:cNvPr id="17" name="Conector recto 16"/>
          <p:cNvCxnSpPr/>
          <p:nvPr/>
        </p:nvCxnSpPr>
        <p:spPr>
          <a:xfrm>
            <a:off x="899592" y="2281337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99592" y="3577481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899592" y="3774169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Datos</a:t>
            </a:r>
            <a:endParaRPr lang="es-CL" sz="1400" dirty="0"/>
          </a:p>
        </p:txBody>
      </p:sp>
      <p:sp>
        <p:nvSpPr>
          <p:cNvPr id="31" name="Rectángulo redondeado 9"/>
          <p:cNvSpPr/>
          <p:nvPr/>
        </p:nvSpPr>
        <p:spPr>
          <a:xfrm>
            <a:off x="5735504" y="1201217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2" name="Rectángulo redondeado 9"/>
          <p:cNvSpPr/>
          <p:nvPr/>
        </p:nvSpPr>
        <p:spPr>
          <a:xfrm>
            <a:off x="7092280" y="1201217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cxnSp>
        <p:nvCxnSpPr>
          <p:cNvPr id="33" name="Conector recto 16"/>
          <p:cNvCxnSpPr/>
          <p:nvPr/>
        </p:nvCxnSpPr>
        <p:spPr>
          <a:xfrm>
            <a:off x="2771800" y="1196752"/>
            <a:ext cx="0" cy="324036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Conector recto 16"/>
          <p:cNvCxnSpPr/>
          <p:nvPr/>
        </p:nvCxnSpPr>
        <p:spPr>
          <a:xfrm flipV="1">
            <a:off x="8532440" y="1201217"/>
            <a:ext cx="0" cy="3235895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Rectángulo redondeado 9"/>
          <p:cNvSpPr/>
          <p:nvPr/>
        </p:nvSpPr>
        <p:spPr>
          <a:xfrm>
            <a:off x="4377224" y="2564904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App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5" name="Rectángulo redondeado 9"/>
          <p:cNvSpPr/>
          <p:nvPr/>
        </p:nvSpPr>
        <p:spPr>
          <a:xfrm>
            <a:off x="5753760" y="2564904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App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6" name="Rectángulo redondeado 9"/>
          <p:cNvSpPr/>
          <p:nvPr/>
        </p:nvSpPr>
        <p:spPr>
          <a:xfrm>
            <a:off x="7110536" y="2564904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App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7" name="Rectángulo redondeado 9"/>
          <p:cNvSpPr/>
          <p:nvPr/>
        </p:nvSpPr>
        <p:spPr>
          <a:xfrm>
            <a:off x="4391314" y="3789040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Distributed</a:t>
            </a:r>
            <a:r>
              <a:rPr lang="es-CL" sz="1600" dirty="0" smtClean="0"/>
              <a:t> Storage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8" name="Rectángulo redondeado 9"/>
          <p:cNvSpPr/>
          <p:nvPr/>
        </p:nvSpPr>
        <p:spPr>
          <a:xfrm>
            <a:off x="2987824" y="1196752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9" name="Rectángulo redondeado 9"/>
          <p:cNvSpPr/>
          <p:nvPr/>
        </p:nvSpPr>
        <p:spPr>
          <a:xfrm>
            <a:off x="2987824" y="2564904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App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40" name="Rectángulo redondeado 9"/>
          <p:cNvSpPr/>
          <p:nvPr/>
        </p:nvSpPr>
        <p:spPr>
          <a:xfrm>
            <a:off x="5796136" y="3789040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Distributed</a:t>
            </a:r>
            <a:r>
              <a:rPr lang="es-CL" sz="1600" dirty="0" smtClean="0"/>
              <a:t> Storage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41" name="Rectángulo redondeado 9"/>
          <p:cNvSpPr/>
          <p:nvPr/>
        </p:nvSpPr>
        <p:spPr>
          <a:xfrm>
            <a:off x="7164288" y="3789040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Distributed</a:t>
            </a:r>
            <a:r>
              <a:rPr lang="es-CL" sz="1600" dirty="0" smtClean="0"/>
              <a:t> Storage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43" name="Rectángulo redondeado 9"/>
          <p:cNvSpPr/>
          <p:nvPr/>
        </p:nvSpPr>
        <p:spPr>
          <a:xfrm>
            <a:off x="2987824" y="3789040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Distributed</a:t>
            </a:r>
            <a:r>
              <a:rPr lang="es-CL" sz="1600" dirty="0" smtClean="0"/>
              <a:t> Storage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00278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ángulo redondeado 9"/>
          <p:cNvSpPr/>
          <p:nvPr/>
        </p:nvSpPr>
        <p:spPr>
          <a:xfrm>
            <a:off x="2138873" y="1500155"/>
            <a:ext cx="1512168" cy="1784829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1400" dirty="0" smtClean="0"/>
              <a:t>Web/App </a:t>
            </a:r>
            <a:r>
              <a:rPr lang="es-CL" sz="1600" dirty="0" smtClean="0"/>
              <a:t>Server</a:t>
            </a:r>
            <a:endParaRPr lang="es-CL" sz="14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3851920" y="4733529"/>
            <a:ext cx="3492388" cy="10779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6" name="65 Rectángulo"/>
          <p:cNvSpPr/>
          <p:nvPr/>
        </p:nvSpPr>
        <p:spPr>
          <a:xfrm>
            <a:off x="3851920" y="3503211"/>
            <a:ext cx="3492388" cy="10779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175" name="7174 Rectángulo"/>
          <p:cNvSpPr/>
          <p:nvPr/>
        </p:nvSpPr>
        <p:spPr>
          <a:xfrm>
            <a:off x="3851920" y="1249015"/>
            <a:ext cx="3492388" cy="2166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f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(data) – Arquitectura Referencial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3851920" y="124901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400" dirty="0" err="1" smtClean="0"/>
              <a:t>Realtime</a:t>
            </a:r>
            <a:r>
              <a:rPr lang="es-CL" sz="1400" dirty="0" smtClean="0"/>
              <a:t> &amp; </a:t>
            </a:r>
            <a:r>
              <a:rPr lang="es-CL" sz="1400" dirty="0" err="1" smtClean="0"/>
              <a:t>Transactional</a:t>
            </a:r>
            <a:endParaRPr lang="es-CL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851920" y="3503211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400" dirty="0" err="1" smtClean="0"/>
              <a:t>Batch</a:t>
            </a:r>
            <a:endParaRPr lang="es-CL" sz="14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3851920" y="4733529"/>
            <a:ext cx="7856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400" dirty="0" smtClean="0"/>
              <a:t>BI</a:t>
            </a:r>
            <a:endParaRPr lang="es-CL" sz="1400" dirty="0"/>
          </a:p>
        </p:txBody>
      </p:sp>
      <p:sp>
        <p:nvSpPr>
          <p:cNvPr id="38" name="Rectángulo redondeado 9"/>
          <p:cNvSpPr/>
          <p:nvPr/>
        </p:nvSpPr>
        <p:spPr>
          <a:xfrm>
            <a:off x="4139952" y="1570112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smtClean="0"/>
              <a:t>In </a:t>
            </a:r>
            <a:r>
              <a:rPr lang="es-CL" dirty="0" err="1" smtClean="0"/>
              <a:t>Memory</a:t>
            </a:r>
            <a:r>
              <a:rPr lang="es-CL" dirty="0" smtClean="0"/>
              <a:t> </a:t>
            </a:r>
            <a:r>
              <a:rPr lang="es-CL" dirty="0" err="1" smtClean="0"/>
              <a:t>Distributed</a:t>
            </a:r>
            <a:r>
              <a:rPr lang="es-CL" dirty="0" smtClean="0"/>
              <a:t> DB 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9" name="Rectángulo redondeado 9"/>
          <p:cNvSpPr/>
          <p:nvPr/>
        </p:nvSpPr>
        <p:spPr>
          <a:xfrm>
            <a:off x="4139952" y="3789040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err="1" smtClean="0"/>
              <a:t>Map</a:t>
            </a:r>
            <a:r>
              <a:rPr lang="es-CL" dirty="0" smtClean="0"/>
              <a:t> Reduce + DFS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41" name="Rectángulo redondeado 9"/>
          <p:cNvSpPr/>
          <p:nvPr/>
        </p:nvSpPr>
        <p:spPr>
          <a:xfrm>
            <a:off x="4139952" y="5013176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1600" dirty="0" err="1" smtClean="0"/>
              <a:t>Indexed</a:t>
            </a:r>
            <a:r>
              <a:rPr lang="es-CL" sz="1600" dirty="0" smtClean="0"/>
              <a:t> </a:t>
            </a:r>
            <a:r>
              <a:rPr lang="es-CL" sz="1600" dirty="0" err="1" smtClean="0"/>
              <a:t>Columnar</a:t>
            </a:r>
            <a:r>
              <a:rPr lang="es-CL" sz="1600" dirty="0" smtClean="0"/>
              <a:t> DBMS + BI App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3" name="Rectángulo redondeado 9"/>
          <p:cNvSpPr/>
          <p:nvPr/>
        </p:nvSpPr>
        <p:spPr>
          <a:xfrm>
            <a:off x="7524328" y="1556792"/>
            <a:ext cx="1008112" cy="64807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Realtime</a:t>
            </a:r>
            <a:r>
              <a:rPr lang="es-CL" sz="1600" dirty="0" smtClean="0"/>
              <a:t> View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4" name="Rectángulo redondeado 9"/>
          <p:cNvSpPr/>
          <p:nvPr/>
        </p:nvSpPr>
        <p:spPr>
          <a:xfrm>
            <a:off x="7524328" y="3789040"/>
            <a:ext cx="997162" cy="64807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Batch</a:t>
            </a:r>
            <a:endParaRPr lang="es-CL" sz="1600" dirty="0" smtClean="0"/>
          </a:p>
          <a:p>
            <a:pPr algn="ctr"/>
            <a:r>
              <a:rPr lang="es-CL" sz="1600" dirty="0" smtClean="0"/>
              <a:t>View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5" name="CuadroTexto 21"/>
          <p:cNvSpPr txBox="1"/>
          <p:nvPr/>
        </p:nvSpPr>
        <p:spPr>
          <a:xfrm>
            <a:off x="6189473" y="3943799"/>
            <a:ext cx="792088" cy="33855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f(data)</a:t>
            </a:r>
            <a:endParaRPr lang="es-CL" sz="1600" dirty="0"/>
          </a:p>
        </p:txBody>
      </p:sp>
      <p:cxnSp>
        <p:nvCxnSpPr>
          <p:cNvPr id="42" name="41 Conector recto de flecha"/>
          <p:cNvCxnSpPr>
            <a:stCxn id="39" idx="3"/>
            <a:endCxn id="24" idx="1"/>
          </p:cNvCxnSpPr>
          <p:nvPr/>
        </p:nvCxnSpPr>
        <p:spPr>
          <a:xfrm>
            <a:off x="7164288" y="411307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ángulo redondeado 9"/>
          <p:cNvSpPr/>
          <p:nvPr/>
        </p:nvSpPr>
        <p:spPr>
          <a:xfrm>
            <a:off x="7524328" y="5013176"/>
            <a:ext cx="997162" cy="64807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Indexed</a:t>
            </a:r>
            <a:endParaRPr lang="es-CL" sz="1600" dirty="0" smtClean="0"/>
          </a:p>
          <a:p>
            <a:pPr algn="ctr"/>
            <a:r>
              <a:rPr lang="es-CL" sz="1600" dirty="0" smtClean="0"/>
              <a:t>View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cxnSp>
        <p:nvCxnSpPr>
          <p:cNvPr id="47" name="46 Conector recto de flecha"/>
          <p:cNvCxnSpPr>
            <a:stCxn id="24" idx="2"/>
            <a:endCxn id="45" idx="0"/>
          </p:cNvCxnSpPr>
          <p:nvPr/>
        </p:nvCxnSpPr>
        <p:spPr>
          <a:xfrm>
            <a:off x="8022909" y="443711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>
            <a:stCxn id="24" idx="0"/>
            <a:endCxn id="23" idx="2"/>
          </p:cNvCxnSpPr>
          <p:nvPr/>
        </p:nvCxnSpPr>
        <p:spPr>
          <a:xfrm flipV="1">
            <a:off x="8022909" y="2204864"/>
            <a:ext cx="5475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>
            <a:stCxn id="45" idx="1"/>
            <a:endCxn id="41" idx="3"/>
          </p:cNvCxnSpPr>
          <p:nvPr/>
        </p:nvCxnSpPr>
        <p:spPr>
          <a:xfrm flipH="1">
            <a:off x="7164288" y="533721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172" name="Picture 4" descr="http://www.firstediting.com/blog/wp-content/uploads/2010/08/wor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67535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http://www.firstediting.com/blog/wp-content/uploads/2010/08/wor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84" y="1903845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4" descr="http://www.firstediting.com/blog/wp-content/uploads/2010/08/wor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04864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ángulo redondeado 9"/>
          <p:cNvSpPr/>
          <p:nvPr/>
        </p:nvSpPr>
        <p:spPr>
          <a:xfrm>
            <a:off x="4139952" y="2551917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err="1" smtClean="0"/>
              <a:t>Object</a:t>
            </a:r>
            <a:r>
              <a:rPr lang="es-CL" dirty="0" smtClean="0"/>
              <a:t> Storage 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cxnSp>
        <p:nvCxnSpPr>
          <p:cNvPr id="7177" name="7176 Conector recto de flecha"/>
          <p:cNvCxnSpPr>
            <a:stCxn id="38" idx="3"/>
            <a:endCxn id="23" idx="1"/>
          </p:cNvCxnSpPr>
          <p:nvPr/>
        </p:nvCxnSpPr>
        <p:spPr>
          <a:xfrm flipV="1">
            <a:off x="7164288" y="1880828"/>
            <a:ext cx="360040" cy="13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>
            <a:stCxn id="58" idx="2"/>
            <a:endCxn id="39" idx="0"/>
          </p:cNvCxnSpPr>
          <p:nvPr/>
        </p:nvCxnSpPr>
        <p:spPr>
          <a:xfrm>
            <a:off x="5652120" y="3199989"/>
            <a:ext cx="0" cy="589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8" name="67 Conector recto de flecha"/>
          <p:cNvCxnSpPr>
            <a:stCxn id="74" idx="3"/>
            <a:endCxn id="38" idx="1"/>
          </p:cNvCxnSpPr>
          <p:nvPr/>
        </p:nvCxnSpPr>
        <p:spPr>
          <a:xfrm flipV="1">
            <a:off x="3491880" y="1894148"/>
            <a:ext cx="648072" cy="7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0" name="69 Conector recto de flecha"/>
          <p:cNvCxnSpPr>
            <a:stCxn id="75" idx="3"/>
            <a:endCxn id="58" idx="1"/>
          </p:cNvCxnSpPr>
          <p:nvPr/>
        </p:nvCxnSpPr>
        <p:spPr>
          <a:xfrm>
            <a:off x="3491880" y="2867745"/>
            <a:ext cx="648072" cy="8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4" name="CuadroTexto 14"/>
          <p:cNvSpPr txBox="1"/>
          <p:nvPr/>
        </p:nvSpPr>
        <p:spPr>
          <a:xfrm>
            <a:off x="2627784" y="1671191"/>
            <a:ext cx="864096" cy="461665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>
                <a:solidFill>
                  <a:schemeClr val="accent6"/>
                </a:solidFill>
              </a:rPr>
              <a:t>Data Filtrada</a:t>
            </a:r>
            <a:endParaRPr lang="es-CL" sz="1200" dirty="0">
              <a:solidFill>
                <a:schemeClr val="accent6"/>
              </a:solidFill>
            </a:endParaRPr>
          </a:p>
        </p:txBody>
      </p:sp>
      <p:sp>
        <p:nvSpPr>
          <p:cNvPr id="75" name="CuadroTexto 14"/>
          <p:cNvSpPr txBox="1"/>
          <p:nvPr/>
        </p:nvSpPr>
        <p:spPr>
          <a:xfrm>
            <a:off x="2627784" y="2636912"/>
            <a:ext cx="864096" cy="461665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>
                <a:solidFill>
                  <a:schemeClr val="accent6"/>
                </a:solidFill>
              </a:rPr>
              <a:t>Data Sin Filtrar</a:t>
            </a:r>
            <a:endParaRPr lang="es-CL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00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ángulo redondeado 9"/>
          <p:cNvSpPr/>
          <p:nvPr/>
        </p:nvSpPr>
        <p:spPr>
          <a:xfrm>
            <a:off x="2138873" y="1500155"/>
            <a:ext cx="1512168" cy="1784829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err="1" smtClean="0"/>
              <a:t>JBoss</a:t>
            </a:r>
            <a:r>
              <a:rPr lang="es-CL" dirty="0" smtClean="0"/>
              <a:t> EAP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3851920" y="4733529"/>
            <a:ext cx="3492388" cy="10779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6" name="65 Rectángulo"/>
          <p:cNvSpPr/>
          <p:nvPr/>
        </p:nvSpPr>
        <p:spPr>
          <a:xfrm>
            <a:off x="3851920" y="3503211"/>
            <a:ext cx="3492388" cy="10779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175" name="7174 Rectángulo"/>
          <p:cNvSpPr/>
          <p:nvPr/>
        </p:nvSpPr>
        <p:spPr>
          <a:xfrm>
            <a:off x="3851920" y="1249015"/>
            <a:ext cx="3492388" cy="2166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f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(data)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- Arquitectura Referencial 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y Productos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3851920" y="124901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400" dirty="0" err="1" smtClean="0"/>
              <a:t>Realtime</a:t>
            </a:r>
            <a:r>
              <a:rPr lang="es-CL" sz="1400" dirty="0" smtClean="0"/>
              <a:t> y </a:t>
            </a:r>
            <a:r>
              <a:rPr lang="es-CL" sz="1400" dirty="0" err="1" smtClean="0"/>
              <a:t>Transactional</a:t>
            </a:r>
            <a:endParaRPr lang="es-CL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851920" y="3503211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400" dirty="0" err="1" smtClean="0"/>
              <a:t>Batch</a:t>
            </a:r>
            <a:endParaRPr lang="es-CL" sz="14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3851920" y="4733529"/>
            <a:ext cx="7856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400" dirty="0" smtClean="0"/>
              <a:t>BI</a:t>
            </a:r>
            <a:endParaRPr lang="es-CL" sz="1400" dirty="0"/>
          </a:p>
        </p:txBody>
      </p:sp>
      <p:sp>
        <p:nvSpPr>
          <p:cNvPr id="38" name="Rectángulo redondeado 9"/>
          <p:cNvSpPr/>
          <p:nvPr/>
        </p:nvSpPr>
        <p:spPr>
          <a:xfrm>
            <a:off x="4139952" y="1570112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err="1" smtClean="0"/>
              <a:t>VoltDB</a:t>
            </a:r>
            <a:r>
              <a:rPr lang="es-CL" dirty="0" smtClean="0"/>
              <a:t> 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9" name="Rectángulo redondeado 9"/>
          <p:cNvSpPr/>
          <p:nvPr/>
        </p:nvSpPr>
        <p:spPr>
          <a:xfrm>
            <a:off x="4139952" y="3789040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smtClean="0"/>
              <a:t>Cloudera </a:t>
            </a:r>
            <a:r>
              <a:rPr lang="es-CL" dirty="0" err="1" smtClean="0"/>
              <a:t>Hadoop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41" name="Rectángulo redondeado 9"/>
          <p:cNvSpPr/>
          <p:nvPr/>
        </p:nvSpPr>
        <p:spPr>
          <a:xfrm>
            <a:off x="4139952" y="5013176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1600" dirty="0" err="1" smtClean="0"/>
              <a:t>Sybase</a:t>
            </a:r>
            <a:r>
              <a:rPr lang="es-CL" sz="1600" dirty="0" smtClean="0"/>
              <a:t> IQ + </a:t>
            </a:r>
            <a:r>
              <a:rPr lang="es-CL" sz="1600" dirty="0" err="1" smtClean="0"/>
              <a:t>Pentaho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3" name="Rectángulo redondeado 9"/>
          <p:cNvSpPr/>
          <p:nvPr/>
        </p:nvSpPr>
        <p:spPr>
          <a:xfrm>
            <a:off x="7524328" y="1556792"/>
            <a:ext cx="1008112" cy="64807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Realtime</a:t>
            </a:r>
            <a:r>
              <a:rPr lang="es-CL" sz="1600" dirty="0" smtClean="0"/>
              <a:t> View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4" name="Rectángulo redondeado 9"/>
          <p:cNvSpPr/>
          <p:nvPr/>
        </p:nvSpPr>
        <p:spPr>
          <a:xfrm>
            <a:off x="7524328" y="3789040"/>
            <a:ext cx="997162" cy="64807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Batch</a:t>
            </a:r>
            <a:endParaRPr lang="es-CL" sz="1600" dirty="0" smtClean="0"/>
          </a:p>
          <a:p>
            <a:pPr algn="ctr"/>
            <a:r>
              <a:rPr lang="es-CL" sz="1600" dirty="0" smtClean="0"/>
              <a:t>View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5" name="CuadroTexto 21"/>
          <p:cNvSpPr txBox="1"/>
          <p:nvPr/>
        </p:nvSpPr>
        <p:spPr>
          <a:xfrm>
            <a:off x="6189473" y="3943799"/>
            <a:ext cx="792088" cy="33855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f(data)</a:t>
            </a:r>
            <a:endParaRPr lang="es-CL" sz="1600" dirty="0"/>
          </a:p>
        </p:txBody>
      </p:sp>
      <p:cxnSp>
        <p:nvCxnSpPr>
          <p:cNvPr id="42" name="41 Conector recto de flecha"/>
          <p:cNvCxnSpPr>
            <a:stCxn id="39" idx="3"/>
            <a:endCxn id="24" idx="1"/>
          </p:cNvCxnSpPr>
          <p:nvPr/>
        </p:nvCxnSpPr>
        <p:spPr>
          <a:xfrm>
            <a:off x="7164288" y="411307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ángulo redondeado 9"/>
          <p:cNvSpPr/>
          <p:nvPr/>
        </p:nvSpPr>
        <p:spPr>
          <a:xfrm>
            <a:off x="7524328" y="5013176"/>
            <a:ext cx="997162" cy="648072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1600" dirty="0" err="1" smtClean="0"/>
              <a:t>Indexed</a:t>
            </a:r>
            <a:endParaRPr lang="es-CL" sz="1600" dirty="0" smtClean="0"/>
          </a:p>
          <a:p>
            <a:pPr algn="ctr"/>
            <a:r>
              <a:rPr lang="es-CL" sz="1600" dirty="0" smtClean="0"/>
              <a:t>View</a:t>
            </a:r>
            <a:endParaRPr lang="es-CL" sz="1600" dirty="0">
              <a:ln>
                <a:solidFill>
                  <a:schemeClr val="tx2"/>
                </a:solidFill>
              </a:ln>
            </a:endParaRPr>
          </a:p>
        </p:txBody>
      </p:sp>
      <p:cxnSp>
        <p:nvCxnSpPr>
          <p:cNvPr id="47" name="46 Conector recto de flecha"/>
          <p:cNvCxnSpPr>
            <a:stCxn id="24" idx="2"/>
            <a:endCxn id="45" idx="0"/>
          </p:cNvCxnSpPr>
          <p:nvPr/>
        </p:nvCxnSpPr>
        <p:spPr>
          <a:xfrm>
            <a:off x="8022909" y="443711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>
            <a:stCxn id="24" idx="0"/>
            <a:endCxn id="23" idx="2"/>
          </p:cNvCxnSpPr>
          <p:nvPr/>
        </p:nvCxnSpPr>
        <p:spPr>
          <a:xfrm flipV="1">
            <a:off x="8022909" y="2204864"/>
            <a:ext cx="5475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>
            <a:stCxn id="45" idx="1"/>
            <a:endCxn id="41" idx="3"/>
          </p:cNvCxnSpPr>
          <p:nvPr/>
        </p:nvCxnSpPr>
        <p:spPr>
          <a:xfrm flipH="1">
            <a:off x="7164288" y="533721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172" name="Picture 4" descr="http://www.firstediting.com/blog/wp-content/uploads/2010/08/wor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67535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http://www.firstediting.com/blog/wp-content/uploads/2010/08/wor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84" y="1903845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4" descr="http://www.firstediting.com/blog/wp-content/uploads/2010/08/word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04864"/>
            <a:ext cx="86409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ángulo redondeado 9"/>
          <p:cNvSpPr/>
          <p:nvPr/>
        </p:nvSpPr>
        <p:spPr>
          <a:xfrm>
            <a:off x="4139952" y="2551917"/>
            <a:ext cx="30243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dirty="0" smtClean="0"/>
              <a:t>Open </a:t>
            </a:r>
            <a:r>
              <a:rPr lang="es-CL" dirty="0" err="1" smtClean="0"/>
              <a:t>Stack</a:t>
            </a:r>
            <a:r>
              <a:rPr lang="es-CL" dirty="0" smtClean="0"/>
              <a:t> Swift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cxnSp>
        <p:nvCxnSpPr>
          <p:cNvPr id="7177" name="7176 Conector recto de flecha"/>
          <p:cNvCxnSpPr>
            <a:stCxn id="38" idx="3"/>
            <a:endCxn id="23" idx="1"/>
          </p:cNvCxnSpPr>
          <p:nvPr/>
        </p:nvCxnSpPr>
        <p:spPr>
          <a:xfrm flipV="1">
            <a:off x="7164288" y="1880828"/>
            <a:ext cx="360040" cy="13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>
            <a:stCxn id="58" idx="2"/>
            <a:endCxn id="39" idx="0"/>
          </p:cNvCxnSpPr>
          <p:nvPr/>
        </p:nvCxnSpPr>
        <p:spPr>
          <a:xfrm>
            <a:off x="5652120" y="3199989"/>
            <a:ext cx="0" cy="5890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8" name="67 Conector recto de flecha"/>
          <p:cNvCxnSpPr>
            <a:stCxn id="74" idx="3"/>
            <a:endCxn id="38" idx="1"/>
          </p:cNvCxnSpPr>
          <p:nvPr/>
        </p:nvCxnSpPr>
        <p:spPr>
          <a:xfrm flipV="1">
            <a:off x="3491880" y="1894148"/>
            <a:ext cx="648072" cy="7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0" name="69 Conector recto de flecha"/>
          <p:cNvCxnSpPr>
            <a:stCxn id="75" idx="3"/>
            <a:endCxn id="58" idx="1"/>
          </p:cNvCxnSpPr>
          <p:nvPr/>
        </p:nvCxnSpPr>
        <p:spPr>
          <a:xfrm>
            <a:off x="3491880" y="2867745"/>
            <a:ext cx="648072" cy="8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4" name="CuadroTexto 14"/>
          <p:cNvSpPr txBox="1"/>
          <p:nvPr/>
        </p:nvSpPr>
        <p:spPr>
          <a:xfrm>
            <a:off x="2627784" y="1671191"/>
            <a:ext cx="864096" cy="461665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>
                <a:solidFill>
                  <a:schemeClr val="accent6"/>
                </a:solidFill>
              </a:rPr>
              <a:t>Data Filtrada</a:t>
            </a:r>
            <a:endParaRPr lang="es-CL" sz="1200" dirty="0">
              <a:solidFill>
                <a:schemeClr val="accent6"/>
              </a:solidFill>
            </a:endParaRPr>
          </a:p>
        </p:txBody>
      </p:sp>
      <p:sp>
        <p:nvSpPr>
          <p:cNvPr id="75" name="CuadroTexto 14"/>
          <p:cNvSpPr txBox="1"/>
          <p:nvPr/>
        </p:nvSpPr>
        <p:spPr>
          <a:xfrm>
            <a:off x="2627784" y="2636912"/>
            <a:ext cx="864096" cy="461665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1200" dirty="0" smtClean="0">
                <a:solidFill>
                  <a:schemeClr val="accent6"/>
                </a:solidFill>
              </a:rPr>
              <a:t>Data Sin Filtrar</a:t>
            </a:r>
            <a:endParaRPr lang="es-CL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74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3"/>
          <p:cNvSpPr txBox="1">
            <a:spLocks noChangeArrowheads="1"/>
          </p:cNvSpPr>
          <p:nvPr/>
        </p:nvSpPr>
        <p:spPr bwMode="auto">
          <a:xfrm>
            <a:off x="1619672" y="2780928"/>
            <a:ext cx="6408712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 smtClean="0">
                <a:solidFill>
                  <a:prstClr val="black"/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Casos de Uso</a:t>
            </a:r>
            <a:endParaRPr lang="es-ES" b="1" dirty="0">
              <a:solidFill>
                <a:prstClr val="black"/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99592" y="285293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</a:rPr>
              <a:t>4.</a:t>
            </a:r>
            <a:endParaRPr lang="es-CL" sz="3200" b="1" dirty="0">
              <a:solidFill>
                <a:schemeClr val="accent6">
                  <a:lumMod val="7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37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err="1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Offload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" sz="3200" dirty="0" err="1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Legacy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" sz="3200" dirty="0" err="1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Systems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043608" y="1809097"/>
            <a:ext cx="763284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Migrar procesos sobre datos masivos (</a:t>
            </a:r>
            <a:r>
              <a:rPr lang="es-CL" sz="2400" dirty="0" err="1" smtClean="0"/>
              <a:t>Multi</a:t>
            </a:r>
            <a:r>
              <a:rPr lang="es-CL" sz="2400" dirty="0" smtClean="0"/>
              <a:t>-periodo): </a:t>
            </a:r>
          </a:p>
          <a:p>
            <a:pPr algn="ctr"/>
            <a:r>
              <a:rPr lang="es-CL" sz="2400" dirty="0" smtClean="0"/>
              <a:t>Cruce Libros Compra Venta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28875" y="3177249"/>
            <a:ext cx="763284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Migrar servicios altamente transaccionales: </a:t>
            </a:r>
          </a:p>
          <a:p>
            <a:pPr algn="ctr"/>
            <a:r>
              <a:rPr lang="es-CL" sz="2400" dirty="0" err="1" smtClean="0"/>
              <a:t>Token</a:t>
            </a:r>
            <a:r>
              <a:rPr lang="es-CL" sz="2400" dirty="0" smtClean="0"/>
              <a:t> Autenticación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057550" y="4614227"/>
            <a:ext cx="763284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Generar Vistas para Consultas Genéricas: </a:t>
            </a:r>
          </a:p>
          <a:p>
            <a:pPr algn="ctr"/>
            <a:r>
              <a:rPr lang="es-CL" sz="2400" dirty="0" smtClean="0"/>
              <a:t>Fuente Datos DTE </a:t>
            </a:r>
          </a:p>
        </p:txBody>
      </p:sp>
      <p:pic>
        <p:nvPicPr>
          <p:cNvPr id="1026" name="Picture 2" descr="https://encrypted-tbn0.gstatic.com/images?q=tbn:ANd9GcQ-0c6XwsrLWG3mpzB0EXFBt_GM0Eaqhx4AhlTyIuBPLdDixG_Lx343vtI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124" y="2256550"/>
            <a:ext cx="1911274" cy="68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dataversity.net/wp-content/uploads/2012/08/vd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533" y="3821001"/>
            <a:ext cx="1340143" cy="37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encrypted-tbn0.gstatic.com/images?q=tbn:ANd9GcQ-0c6XwsrLWG3mpzB0EXFBt_GM0Eaqhx4AhlTyIuBPLdDixG_Lx343vtI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282" y="5104651"/>
            <a:ext cx="1911274" cy="68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iliconangle.com/files/2012/04/pentaho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883" y="5661248"/>
            <a:ext cx="1781944" cy="53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35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Nueva Plataforma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062321" y="2852936"/>
            <a:ext cx="763284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Recepción, Validación y Cruce: </a:t>
            </a:r>
          </a:p>
          <a:p>
            <a:pPr algn="ctr"/>
            <a:r>
              <a:rPr lang="es-CL" sz="2400" dirty="0" smtClean="0"/>
              <a:t>Comprobante </a:t>
            </a:r>
            <a:r>
              <a:rPr lang="es-CL" sz="2400" dirty="0" err="1" smtClean="0"/>
              <a:t>Broker</a:t>
            </a:r>
            <a:r>
              <a:rPr lang="es-CL" sz="2400" dirty="0" smtClean="0"/>
              <a:t> Tarjeta Crédito y Debito como Boleta</a:t>
            </a:r>
          </a:p>
        </p:txBody>
      </p:sp>
      <p:pic>
        <p:nvPicPr>
          <p:cNvPr id="5" name="Picture 2" descr="https://encrypted-tbn0.gstatic.com/images?q=tbn:ANd9GcQ-0c6XwsrLWG3mpzB0EXFBt_GM0Eaqhx4AhlTyIuBPLdDixG_Lx343vtI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238" y="3873383"/>
            <a:ext cx="1911274" cy="68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www.dataversity.net/wp-content/uploads/2012/08/vdb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736" y="4066300"/>
            <a:ext cx="1340143" cy="37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siliconangle.com/files/2012/04/pentaho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512" y="3948785"/>
            <a:ext cx="1781944" cy="53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upload.wikimedia.org/wikipedia/en/thumb/4/4c/OpenStack.png/170px-OpenStack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333" y="3731592"/>
            <a:ext cx="1043905" cy="1043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blog.monitis.com/wp-content/uploads/2012/03/jboss_logo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69426"/>
            <a:ext cx="1112090" cy="68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11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3"/>
          <p:cNvSpPr txBox="1">
            <a:spLocks noChangeArrowheads="1"/>
          </p:cNvSpPr>
          <p:nvPr/>
        </p:nvSpPr>
        <p:spPr bwMode="auto">
          <a:xfrm>
            <a:off x="1619672" y="2780928"/>
            <a:ext cx="6408712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 smtClean="0">
                <a:solidFill>
                  <a:prstClr val="black"/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¿Preguntas?</a:t>
            </a:r>
            <a:endParaRPr lang="es-ES" b="1" dirty="0">
              <a:solidFill>
                <a:prstClr val="black"/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99592" y="285293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</a:rPr>
              <a:t>5.</a:t>
            </a:r>
            <a:endParaRPr lang="es-CL" sz="3200" b="1" dirty="0">
              <a:solidFill>
                <a:schemeClr val="accent6">
                  <a:lumMod val="7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99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3"/>
          <p:cNvSpPr txBox="1">
            <a:spLocks noChangeArrowheads="1"/>
          </p:cNvSpPr>
          <p:nvPr/>
        </p:nvSpPr>
        <p:spPr bwMode="auto">
          <a:xfrm>
            <a:off x="1619672" y="2780928"/>
            <a:ext cx="6408712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 smtClean="0">
                <a:solidFill>
                  <a:prstClr val="black"/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¿Qué deseamos?</a:t>
            </a:r>
            <a:endParaRPr lang="es-ES" b="1" dirty="0">
              <a:solidFill>
                <a:prstClr val="black"/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99592" y="285293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</a:rPr>
              <a:t>1.</a:t>
            </a:r>
            <a:endParaRPr lang="es-CL" sz="3200" b="1" dirty="0">
              <a:solidFill>
                <a:schemeClr val="accent6">
                  <a:lumMod val="7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3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Plan Estratégico del SII (Modelo de Gestión)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23"/>
          <p:cNvSpPr txBox="1"/>
          <p:nvPr/>
        </p:nvSpPr>
        <p:spPr>
          <a:xfrm>
            <a:off x="755576" y="817349"/>
            <a:ext cx="432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/>
              <a:t>Ejes Estratégicos</a:t>
            </a:r>
            <a:endParaRPr lang="es-CL" sz="1400" b="1" dirty="0"/>
          </a:p>
        </p:txBody>
      </p:sp>
      <p:pic>
        <p:nvPicPr>
          <p:cNvPr id="8" name="Imagen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716" y="1556792"/>
            <a:ext cx="63246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99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Apoyo Plan Estratégico con Tecnología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://www.techweekeurope.co.uk/wp-content/uploads/2011/03/Big-Dat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631" y="2936914"/>
            <a:ext cx="2700305" cy="203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3"/>
          <p:cNvSpPr txBox="1">
            <a:spLocks noChangeArrowheads="1"/>
          </p:cNvSpPr>
          <p:nvPr/>
        </p:nvSpPr>
        <p:spPr bwMode="auto">
          <a:xfrm>
            <a:off x="1918414" y="1440353"/>
            <a:ext cx="2437562" cy="450892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287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f(</a:t>
            </a:r>
            <a:endParaRPr lang="es-ES" sz="287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CuadroTexto 3"/>
          <p:cNvSpPr txBox="1">
            <a:spLocks noChangeArrowheads="1"/>
          </p:cNvSpPr>
          <p:nvPr/>
        </p:nvSpPr>
        <p:spPr bwMode="auto">
          <a:xfrm>
            <a:off x="5940152" y="1424746"/>
            <a:ext cx="1071736" cy="450892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28700" dirty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3" name="CuadroTexto 23"/>
          <p:cNvSpPr txBox="1"/>
          <p:nvPr/>
        </p:nvSpPr>
        <p:spPr>
          <a:xfrm>
            <a:off x="755576" y="1064930"/>
            <a:ext cx="7560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 smtClean="0"/>
              <a:t>Sistemas SII: </a:t>
            </a:r>
          </a:p>
          <a:p>
            <a:r>
              <a:rPr lang="es-CL" sz="2000" b="1" dirty="0" smtClean="0"/>
              <a:t>Capturar y almacenar la mayor cantidad de </a:t>
            </a:r>
            <a:r>
              <a:rPr lang="es-CL" sz="2000" b="1" i="1" u="sng" dirty="0" smtClean="0"/>
              <a:t>datos</a:t>
            </a:r>
            <a:r>
              <a:rPr lang="es-CL" sz="2000" b="1" dirty="0" smtClean="0"/>
              <a:t> + aplicar </a:t>
            </a:r>
            <a:r>
              <a:rPr lang="es-CL" sz="2000" b="1" i="1" u="sng" dirty="0" smtClean="0"/>
              <a:t>funciones</a:t>
            </a:r>
            <a:r>
              <a:rPr lang="es-CL" sz="2000" b="1" dirty="0" smtClean="0"/>
              <a:t> sobre ellos lo ante posible</a:t>
            </a:r>
            <a:endParaRPr lang="es-CL" sz="2000" b="1" dirty="0"/>
          </a:p>
        </p:txBody>
      </p:sp>
    </p:spTree>
    <p:extLst>
      <p:ext uri="{BB962C8B-B14F-4D97-AF65-F5344CB8AC3E}">
        <p14:creationId xmlns:p14="http://schemas.microsoft.com/office/powerpoint/2010/main" val="360221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3"/>
          <p:cNvSpPr txBox="1">
            <a:spLocks noChangeArrowheads="1"/>
          </p:cNvSpPr>
          <p:nvPr/>
        </p:nvSpPr>
        <p:spPr bwMode="auto">
          <a:xfrm>
            <a:off x="1619672" y="2780928"/>
            <a:ext cx="6408712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 smtClean="0">
                <a:solidFill>
                  <a:prstClr val="black"/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Solución actual: “El Embudo”</a:t>
            </a:r>
            <a:endParaRPr lang="es-ES" b="1" dirty="0">
              <a:solidFill>
                <a:prstClr val="black"/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99592" y="285293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</a:rPr>
              <a:t>2.</a:t>
            </a:r>
            <a:endParaRPr lang="es-CL" sz="3200" b="1" dirty="0">
              <a:solidFill>
                <a:schemeClr val="accent6">
                  <a:lumMod val="7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2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Plataforma SII &lt;= 2013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redondeado 6"/>
          <p:cNvSpPr/>
          <p:nvPr/>
        </p:nvSpPr>
        <p:spPr>
          <a:xfrm>
            <a:off x="2897560" y="1201217"/>
            <a:ext cx="1314400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4358968" y="1201217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99592" y="119675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Presentación</a:t>
            </a:r>
            <a:endParaRPr lang="es-CL" sz="1400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4056568" y="2485460"/>
            <a:ext cx="1493912" cy="731981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 smtClean="0"/>
              <a:t>App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5807512" y="2492895"/>
            <a:ext cx="1500792" cy="724545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/>
              <a:t>App </a:t>
            </a:r>
            <a:r>
              <a:rPr lang="es-CL" sz="2000" dirty="0" smtClean="0"/>
              <a:t>Server</a:t>
            </a:r>
            <a:endParaRPr lang="es-CL" sz="2000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899592" y="249289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Servicios</a:t>
            </a:r>
            <a:endParaRPr lang="es-CL" sz="1400" dirty="0"/>
          </a:p>
        </p:txBody>
      </p:sp>
      <p:cxnSp>
        <p:nvCxnSpPr>
          <p:cNvPr id="17" name="Conector recto 16"/>
          <p:cNvCxnSpPr/>
          <p:nvPr/>
        </p:nvCxnSpPr>
        <p:spPr>
          <a:xfrm>
            <a:off x="899592" y="2281337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99592" y="3577481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4677379" y="3698587"/>
            <a:ext cx="2016224" cy="1094991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RDBMS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899592" y="3774169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Datos</a:t>
            </a:r>
            <a:endParaRPr lang="es-CL" sz="1400" dirty="0"/>
          </a:p>
        </p:txBody>
      </p:sp>
      <p:sp>
        <p:nvSpPr>
          <p:cNvPr id="31" name="Rectángulo redondeado 9"/>
          <p:cNvSpPr/>
          <p:nvPr/>
        </p:nvSpPr>
        <p:spPr>
          <a:xfrm>
            <a:off x="5735504" y="1201217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32" name="Rectángulo redondeado 9"/>
          <p:cNvSpPr/>
          <p:nvPr/>
        </p:nvSpPr>
        <p:spPr>
          <a:xfrm>
            <a:off x="7092280" y="1201217"/>
            <a:ext cx="1224136" cy="64807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Web Server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cxnSp>
        <p:nvCxnSpPr>
          <p:cNvPr id="33" name="Conector recto 16"/>
          <p:cNvCxnSpPr/>
          <p:nvPr/>
        </p:nvCxnSpPr>
        <p:spPr>
          <a:xfrm>
            <a:off x="2403960" y="1201217"/>
            <a:ext cx="1955008" cy="2572952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Conector recto 16"/>
          <p:cNvCxnSpPr/>
          <p:nvPr/>
        </p:nvCxnSpPr>
        <p:spPr>
          <a:xfrm flipV="1">
            <a:off x="6985398" y="1201217"/>
            <a:ext cx="1835074" cy="2525902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Conector recto 16"/>
          <p:cNvCxnSpPr/>
          <p:nvPr/>
        </p:nvCxnSpPr>
        <p:spPr>
          <a:xfrm>
            <a:off x="4358968" y="3774169"/>
            <a:ext cx="0" cy="2838054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Conector recto 16"/>
          <p:cNvCxnSpPr/>
          <p:nvPr/>
        </p:nvCxnSpPr>
        <p:spPr>
          <a:xfrm>
            <a:off x="6985398" y="3727118"/>
            <a:ext cx="0" cy="2885105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5" name="Rectángulo redondeado 6"/>
          <p:cNvSpPr/>
          <p:nvPr/>
        </p:nvSpPr>
        <p:spPr>
          <a:xfrm>
            <a:off x="6084168" y="4945633"/>
            <a:ext cx="564513" cy="432048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ETL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118" name="Rectángulo redondeado 19"/>
          <p:cNvSpPr/>
          <p:nvPr/>
        </p:nvSpPr>
        <p:spPr>
          <a:xfrm>
            <a:off x="4703551" y="5517232"/>
            <a:ext cx="2016224" cy="1094991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DW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pic>
        <p:nvPicPr>
          <p:cNvPr id="3074" name="Picture 2" descr="http://upload.wikimedia.org/wikipedia/commons/thumb/7/70/Wooden_hourglass_3.jpg/200px-Wooden_hourglass_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658215"/>
            <a:ext cx="505140" cy="1022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" name="Rectángulo redondeado 6"/>
          <p:cNvSpPr/>
          <p:nvPr/>
        </p:nvSpPr>
        <p:spPr>
          <a:xfrm>
            <a:off x="5453247" y="4953646"/>
            <a:ext cx="564513" cy="432048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ETL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124" name="Rectángulo redondeado 6"/>
          <p:cNvSpPr/>
          <p:nvPr/>
        </p:nvSpPr>
        <p:spPr>
          <a:xfrm>
            <a:off x="4788024" y="4964293"/>
            <a:ext cx="564513" cy="432048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>
              <a:shade val="50000"/>
            </a:schemeClr>
          </a:lnRef>
          <a:fillRef idx="1001">
            <a:schemeClr val="dk2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ETL</a:t>
            </a:r>
            <a:endParaRPr lang="es-CL" dirty="0">
              <a:ln>
                <a:solidFill>
                  <a:schemeClr val="tx2"/>
                </a:solidFill>
              </a:ln>
            </a:endParaRPr>
          </a:p>
        </p:txBody>
      </p:sp>
      <p:pic>
        <p:nvPicPr>
          <p:cNvPr id="125" name="Picture 2" descr="http://upload.wikimedia.org/wikipedia/commons/thumb/7/70/Wooden_hourglass_3.jpg/200px-Wooden_hourglass_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398" y="4653136"/>
            <a:ext cx="505140" cy="1022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02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encrypted-tbn3.gstatic.com/images?q=tbn:ANd9GcS5Amxawj14uGbto4OWgv_HDReHFQKtorKG7Q0vjuYA0ttVyzH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471" y="1229409"/>
            <a:ext cx="1687850" cy="1270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gpssystems.net/wp-content/uploads/2011/02/business-software-scalability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375" y="875651"/>
            <a:ext cx="1530424" cy="187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Problemas de “El Embudo”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1297401" y="1365354"/>
            <a:ext cx="1550730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Escalabilidad</a:t>
            </a:r>
            <a:endParaRPr lang="es-CL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938350" y="3651071"/>
            <a:ext cx="1296144" cy="3385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Costo</a:t>
            </a:r>
            <a:endParaRPr lang="es-CL" sz="16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4572000" y="1643759"/>
            <a:ext cx="1401598" cy="3385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Complejidad</a:t>
            </a:r>
            <a:endParaRPr lang="es-CL" sz="1600" dirty="0"/>
          </a:p>
        </p:txBody>
      </p:sp>
      <p:sp>
        <p:nvSpPr>
          <p:cNvPr id="81" name="CuadroTexto 14"/>
          <p:cNvSpPr txBox="1"/>
          <p:nvPr/>
        </p:nvSpPr>
        <p:spPr>
          <a:xfrm>
            <a:off x="4437649" y="3196331"/>
            <a:ext cx="2747582" cy="33855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Disponibilidad de Información</a:t>
            </a:r>
            <a:endParaRPr lang="es-CL" sz="1600" dirty="0"/>
          </a:p>
        </p:txBody>
      </p:sp>
      <p:sp>
        <p:nvSpPr>
          <p:cNvPr id="82" name="CuadroTexto 14"/>
          <p:cNvSpPr txBox="1"/>
          <p:nvPr/>
        </p:nvSpPr>
        <p:spPr>
          <a:xfrm>
            <a:off x="4334023" y="4772497"/>
            <a:ext cx="2538536" cy="33855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Cantidad de Información</a:t>
            </a:r>
            <a:endParaRPr lang="es-CL" sz="1600" dirty="0"/>
          </a:p>
        </p:txBody>
      </p:sp>
      <p:pic>
        <p:nvPicPr>
          <p:cNvPr id="4102" name="Picture 6" descr="http://printmediacentr.com/files/2010/08/price-increase.gi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314" y="2924944"/>
            <a:ext cx="1277134" cy="1688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" descr="http://upload.wikimedia.org/wikipedia/commons/thumb/7/70/Wooden_hourglass_3.jpg/200px-Wooden_hourglass_3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135" y="2737863"/>
            <a:ext cx="619995" cy="125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www.thatsoftwareguy.com/istock_qd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395" y="4339391"/>
            <a:ext cx="1847851" cy="147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www.perfectserve.com/images/practice/humanerror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562" y="5417247"/>
            <a:ext cx="1153533" cy="112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CuadroTexto 14"/>
          <p:cNvSpPr txBox="1"/>
          <p:nvPr/>
        </p:nvSpPr>
        <p:spPr>
          <a:xfrm>
            <a:off x="1684095" y="5811004"/>
            <a:ext cx="1794136" cy="3385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1600" dirty="0" smtClean="0"/>
              <a:t>Errores Humanos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300985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3"/>
          <p:cNvSpPr txBox="1">
            <a:spLocks noChangeArrowheads="1"/>
          </p:cNvSpPr>
          <p:nvPr/>
        </p:nvSpPr>
        <p:spPr bwMode="auto">
          <a:xfrm>
            <a:off x="1619672" y="2780928"/>
            <a:ext cx="6408712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4000" dirty="0" smtClean="0">
                <a:solidFill>
                  <a:prstClr val="black"/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Solución nueva</a:t>
            </a:r>
            <a:endParaRPr lang="es-ES" b="1" dirty="0">
              <a:solidFill>
                <a:prstClr val="black"/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99592" y="2852936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</a:rPr>
              <a:t>3</a:t>
            </a:r>
            <a:r>
              <a:rPr lang="es-CL" sz="3200" b="1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</a:rPr>
              <a:t>.</a:t>
            </a:r>
            <a:endParaRPr lang="es-CL" sz="3200" b="1" dirty="0">
              <a:solidFill>
                <a:schemeClr val="accent6">
                  <a:lumMod val="7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39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/>
          <p:cNvSpPr txBox="1">
            <a:spLocks noChangeArrowheads="1"/>
          </p:cNvSpPr>
          <p:nvPr/>
        </p:nvSpPr>
        <p:spPr bwMode="auto">
          <a:xfrm>
            <a:off x="755576" y="188640"/>
            <a:ext cx="792088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gency FB" pitchFamily="34" charset="0"/>
                <a:ea typeface="Tahoma" pitchFamily="34" charset="0"/>
                <a:cs typeface="Tahoma" pitchFamily="34" charset="0"/>
              </a:rPr>
              <a:t>Tamaño o Cantidad?</a:t>
            </a:r>
            <a:endParaRPr lang="es-ES" sz="3200" dirty="0">
              <a:solidFill>
                <a:schemeClr val="accent6">
                  <a:lumMod val="75000"/>
                </a:schemeClr>
              </a:solidFill>
              <a:latin typeface="Agency FB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836712"/>
            <a:ext cx="8460432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971600" y="1484784"/>
            <a:ext cx="5290823" cy="2308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“In </a:t>
            </a:r>
            <a:r>
              <a:rPr lang="en-US" sz="2400" i="1" dirty="0"/>
              <a:t>pioneer days they used oxen for heavy pulling, and when one ox couldn't budge a log, they didn't try to grow a larger ox. We shouldn't be trying for bigger computers, but for more systems of </a:t>
            </a:r>
            <a:r>
              <a:rPr lang="en-US" sz="2400" i="1" dirty="0" smtClean="0"/>
              <a:t>computers” . Grace Hopper</a:t>
            </a:r>
            <a:endParaRPr lang="es-CL" sz="2400" i="1" dirty="0"/>
          </a:p>
        </p:txBody>
      </p:sp>
      <p:pic>
        <p:nvPicPr>
          <p:cNvPr id="5122" name="Picture 2" descr="Commodore Grace M. Hopper, USN (covered)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068960"/>
            <a:ext cx="1692255" cy="211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22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29660</TotalTime>
  <Words>323</Words>
  <Application>Microsoft Office PowerPoint</Application>
  <PresentationFormat>Presentación en pantalla (4:3)</PresentationFormat>
  <Paragraphs>105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Adyacencia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FRONTDESK</dc:title>
  <dc:creator>Miguel Gonzalez T.</dc:creator>
  <cp:lastModifiedBy>María S.. López</cp:lastModifiedBy>
  <cp:revision>2370</cp:revision>
  <cp:lastPrinted>2013-06-25T23:11:11Z</cp:lastPrinted>
  <dcterms:created xsi:type="dcterms:W3CDTF">2011-08-27T20:39:47Z</dcterms:created>
  <dcterms:modified xsi:type="dcterms:W3CDTF">2013-07-26T15:46:17Z</dcterms:modified>
</cp:coreProperties>
</file>