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8"/>
  </p:notesMasterIdLst>
  <p:handoutMasterIdLst>
    <p:handoutMasterId r:id="rId49"/>
  </p:handoutMasterIdLst>
  <p:sldIdLst>
    <p:sldId id="290" r:id="rId2"/>
    <p:sldId id="291" r:id="rId3"/>
    <p:sldId id="340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295" r:id="rId17"/>
    <p:sldId id="259" r:id="rId18"/>
    <p:sldId id="266" r:id="rId19"/>
    <p:sldId id="271" r:id="rId20"/>
    <p:sldId id="269" r:id="rId21"/>
    <p:sldId id="297" r:id="rId22"/>
    <p:sldId id="272" r:id="rId23"/>
    <p:sldId id="273" r:id="rId24"/>
    <p:sldId id="276" r:id="rId25"/>
    <p:sldId id="274" r:id="rId26"/>
    <p:sldId id="275" r:id="rId27"/>
    <p:sldId id="339" r:id="rId28"/>
    <p:sldId id="308" r:id="rId29"/>
    <p:sldId id="286" r:id="rId30"/>
    <p:sldId id="310" r:id="rId31"/>
    <p:sldId id="281" r:id="rId32"/>
    <p:sldId id="311" r:id="rId33"/>
    <p:sldId id="314" r:id="rId34"/>
    <p:sldId id="313" r:id="rId35"/>
    <p:sldId id="315" r:id="rId36"/>
    <p:sldId id="316" r:id="rId37"/>
    <p:sldId id="317" r:id="rId38"/>
    <p:sldId id="318" r:id="rId39"/>
    <p:sldId id="320" r:id="rId40"/>
    <p:sldId id="319" r:id="rId41"/>
    <p:sldId id="321" r:id="rId42"/>
    <p:sldId id="322" r:id="rId43"/>
    <p:sldId id="323" r:id="rId44"/>
    <p:sldId id="325" r:id="rId45"/>
    <p:sldId id="324" r:id="rId46"/>
    <p:sldId id="326" r:id="rId47"/>
  </p:sldIdLst>
  <p:sldSz cx="12192000" cy="6858000"/>
  <p:notesSz cx="6985000" cy="9271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 Mauricio Paz Guzman" initials="CMPG" lastIdx="3" clrIdx="0">
    <p:extLst>
      <p:ext uri="{19B8F6BF-5375-455C-9EA6-DF929625EA0E}">
        <p15:presenceInfo xmlns="" xmlns:p15="http://schemas.microsoft.com/office/powerpoint/2012/main" userId="S-1-5-21-1009423359-3612829162-352075641-10409" providerId="AD"/>
      </p:ext>
    </p:extLst>
  </p:cmAuthor>
  <p:cmAuthor id="2" name="Fernando Victor Manuel Espinoza Martinez" initials="FVMEM" lastIdx="2" clrIdx="1">
    <p:extLst>
      <p:ext uri="{19B8F6BF-5375-455C-9EA6-DF929625EA0E}">
        <p15:presenceInfo xmlns="" xmlns:p15="http://schemas.microsoft.com/office/powerpoint/2012/main" userId="S-1-5-21-1009423359-3612829162-352075641-16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17T20:17:57.494" idx="3">
    <p:pos x="6090" y="712"/>
    <p:text>Averiguate todos los estados como cuadrado, en proceso,etc., con Mauricio Urbina.</p:text>
    <p:extLst>
      <p:ext uri="{C676402C-5697-4E1C-873F-D02D1690AC5C}">
        <p15:threadingInfo xmlns=""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E7240-1266-4455-9F51-065E96FA5EB7}" type="datetimeFigureOut">
              <a:rPr lang="es-CL" smtClean="0"/>
              <a:t>25-07-2013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739A9-B0BE-4A5D-8137-29BE53F0CA7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920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5684A655-1C2A-4B39-9F93-F33C13797CDC}" type="datetimeFigureOut">
              <a:rPr lang="es-CL" smtClean="0"/>
              <a:t>25-07-2013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8500" y="4461669"/>
            <a:ext cx="5588000" cy="3650456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061F6D0A-29DF-498A-A8FE-1CE963E7F0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589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034C1A-2DAE-41E4-BC2A-2F940E518B5B}" type="slidenum">
              <a:rPr lang="es-CL" sz="1200" b="0">
                <a:solidFill>
                  <a:srgbClr val="000000"/>
                </a:solidFill>
              </a:rPr>
              <a:pPr eaLnBrk="1" hangingPunct="1"/>
              <a:t>1</a:t>
            </a:fld>
            <a:endParaRPr lang="es-CL" sz="1200" b="0">
              <a:solidFill>
                <a:srgbClr val="000000"/>
              </a:solidFill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Los comentarios escritos en esta sección serán numerados y guardan directa relación con cada uno de los puntos de las transparencias</a:t>
            </a: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57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86F2F-F637-4B37-A846-2F7371FBAD81}" type="slidenum">
              <a:rPr lang="es-CL" sz="1200" b="0">
                <a:solidFill>
                  <a:schemeClr val="tx1"/>
                </a:solidFill>
              </a:rPr>
              <a:pPr eaLnBrk="1" hangingPunct="1"/>
              <a:t>12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86F2F-F637-4B37-A846-2F7371FBAD81}" type="slidenum">
              <a:rPr lang="es-CL" sz="1200" b="0">
                <a:solidFill>
                  <a:schemeClr val="tx1"/>
                </a:solidFill>
              </a:rPr>
              <a:pPr eaLnBrk="1" hangingPunct="1"/>
              <a:t>13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6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14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76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86F2F-F637-4B37-A846-2F7371FBAD81}" type="slidenum">
              <a:rPr lang="es-CL" sz="1200" b="0">
                <a:solidFill>
                  <a:schemeClr val="tx1"/>
                </a:solidFill>
              </a:rPr>
              <a:pPr eaLnBrk="1" hangingPunct="1"/>
              <a:t>15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8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1EFC58-DBF0-476F-84B8-BE21AF5C3F77}" type="slidenum">
              <a:rPr lang="es-CL" sz="1200" b="0">
                <a:solidFill>
                  <a:schemeClr val="tx1"/>
                </a:solidFill>
              </a:rPr>
              <a:pPr eaLnBrk="1" hangingPunct="1"/>
              <a:t>17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smtClean="0">
                <a:latin typeface="Arial" panose="020B0604020202020204" pitchFamily="34" charset="0"/>
                <a:cs typeface="Arial" panose="020B0604020202020204" pitchFamily="34" charset="0"/>
              </a:rPr>
              <a:t>Punto 5) el emisor electrónico tendrá un plazo máximo de 12 horas, contadas desde la entrega real de las especies, para enviar al Servicio de Impuestos Internos el DTE correspondiente a la entrega efectuada</a:t>
            </a:r>
            <a:r>
              <a:rPr lang="es-E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8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4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076169-DE12-4D0A-9038-DE33278CC55B}" type="slidenum">
              <a:rPr lang="es-CL" sz="1200" b="0">
                <a:solidFill>
                  <a:schemeClr val="tx1"/>
                </a:solidFill>
              </a:rPr>
              <a:pPr eaLnBrk="1" hangingPunct="1"/>
              <a:t>18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42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09B7BE-65FF-462E-93F5-C5696EE25F61}" type="slidenum">
              <a:rPr lang="es-CL" sz="1200" b="0">
                <a:solidFill>
                  <a:schemeClr val="tx1"/>
                </a:solidFill>
              </a:rPr>
              <a:pPr eaLnBrk="1" hangingPunct="1"/>
              <a:t>19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37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E99D8-4A2D-411B-9CAC-B8FE7E421BF1}" type="slidenum">
              <a:rPr lang="es-CL" sz="1200" b="0">
                <a:solidFill>
                  <a:schemeClr val="tx1"/>
                </a:solidFill>
              </a:rPr>
              <a:pPr eaLnBrk="1" hangingPunct="1"/>
              <a:t>20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64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271225-87ED-48C0-BD82-FE0814804622}" type="slidenum">
              <a:rPr lang="es-CL" sz="1200" b="0">
                <a:solidFill>
                  <a:schemeClr val="tx1"/>
                </a:solidFill>
              </a:rPr>
              <a:pPr eaLnBrk="1" hangingPunct="1"/>
              <a:t>22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23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CBFA99-7E9D-4B2F-B561-16F604DE312E}" type="slidenum">
              <a:rPr lang="es-CL" sz="1200" b="0">
                <a:solidFill>
                  <a:schemeClr val="tx1"/>
                </a:solidFill>
              </a:rPr>
              <a:pPr eaLnBrk="1" hangingPunct="1"/>
              <a:t>23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Ingresar a la página web mostrando el uso de la consulta, consultar </a:t>
            </a:r>
          </a:p>
        </p:txBody>
      </p:sp>
      <p:sp>
        <p:nvSpPr>
          <p:cNvPr id="224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177EEF-FD4F-4A76-B2CF-E2D39D43491A}" type="slidenum">
              <a:rPr lang="es-CL" sz="1200" b="0">
                <a:solidFill>
                  <a:schemeClr val="tx1"/>
                </a:solidFill>
              </a:rPr>
              <a:pPr eaLnBrk="1" hangingPunct="1"/>
              <a:t>4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25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6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E6499B-AF82-4D39-BFA1-E446D61873A3}" type="slidenum">
              <a:rPr lang="es-CL" sz="1200" b="0">
                <a:solidFill>
                  <a:schemeClr val="tx1"/>
                </a:solidFill>
              </a:rPr>
              <a:pPr eaLnBrk="1" hangingPunct="1"/>
              <a:t>24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91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12993A-6C99-4BDC-A98D-BF5C93A323E0}" type="slidenum">
              <a:rPr lang="es-CL" sz="1200" b="0">
                <a:solidFill>
                  <a:schemeClr val="tx1"/>
                </a:solidFill>
              </a:rPr>
              <a:pPr eaLnBrk="1" hangingPunct="1"/>
              <a:t>25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C44E84-4058-44D3-8362-EF1D6C4C58B4}" type="slidenum">
              <a:rPr lang="es-CL" sz="1200" b="0">
                <a:solidFill>
                  <a:schemeClr val="tx1"/>
                </a:solidFill>
              </a:rPr>
              <a:pPr eaLnBrk="1" hangingPunct="1"/>
              <a:t>26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97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86F2F-F637-4B37-A846-2F7371FBAD81}" type="slidenum">
              <a:rPr lang="es-CL" sz="1200" b="0">
                <a:solidFill>
                  <a:schemeClr val="tx1"/>
                </a:solidFill>
              </a:rPr>
              <a:pPr eaLnBrk="1" hangingPunct="1"/>
              <a:t>28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6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9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6CAA7E-CA59-4C40-A014-D5D305FC5178}" type="slidenum">
              <a:rPr lang="es-CL" sz="1200" b="0">
                <a:solidFill>
                  <a:schemeClr val="tx1"/>
                </a:solidFill>
              </a:rPr>
              <a:pPr eaLnBrk="1" hangingPunct="1"/>
              <a:t>29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71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30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0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55C19E-A8E8-40B4-AD04-26616DD825C0}" type="slidenum">
              <a:rPr lang="es-CL" sz="1200" b="0">
                <a:solidFill>
                  <a:schemeClr val="tx1"/>
                </a:solidFill>
              </a:rPr>
              <a:pPr eaLnBrk="1" hangingPunct="1"/>
              <a:t>31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89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32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50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33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51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34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6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Ingresar a la página web mostrando el uso de la consulta, consultar </a:t>
            </a:r>
          </a:p>
        </p:txBody>
      </p:sp>
      <p:sp>
        <p:nvSpPr>
          <p:cNvPr id="224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177EEF-FD4F-4A76-B2CF-E2D39D43491A}" type="slidenum">
              <a:rPr lang="es-CL" sz="1200" b="0">
                <a:solidFill>
                  <a:schemeClr val="tx1"/>
                </a:solidFill>
              </a:rPr>
              <a:pPr eaLnBrk="1" hangingPunct="1"/>
              <a:t>5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24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35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7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36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63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37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797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38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537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39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15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40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22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41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405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42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58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43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925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44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68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Ingresar a la página web mostrando el uso de la consulta, consultar </a:t>
            </a:r>
          </a:p>
        </p:txBody>
      </p:sp>
      <p:sp>
        <p:nvSpPr>
          <p:cNvPr id="224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177EEF-FD4F-4A76-B2CF-E2D39D43491A}" type="slidenum">
              <a:rPr lang="es-CL" sz="1200" b="0">
                <a:solidFill>
                  <a:schemeClr val="tx1"/>
                </a:solidFill>
              </a:rPr>
              <a:pPr eaLnBrk="1" hangingPunct="1"/>
              <a:t>6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973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45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87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CL" smtClean="0">
                <a:latin typeface="Arial" panose="020B0604020202020204" pitchFamily="34" charset="0"/>
                <a:cs typeface="Arial" panose="020B0604020202020204" pitchFamily="34" charset="0"/>
              </a:rPr>
              <a:t>ejercicio N°3, 4 y 5</a:t>
            </a:r>
          </a:p>
        </p:txBody>
      </p:sp>
      <p:sp>
        <p:nvSpPr>
          <p:cNvPr id="2467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1DC3E7-2064-49BB-9E98-EA533BB8A7F1}" type="slidenum">
              <a:rPr lang="es-CL" sz="1200" b="0">
                <a:solidFill>
                  <a:schemeClr val="tx1"/>
                </a:solidFill>
              </a:rPr>
              <a:pPr eaLnBrk="1" hangingPunct="1"/>
              <a:t>46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5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Ingresar a la página web mostrando el uso de la consulta, consultar </a:t>
            </a:r>
          </a:p>
        </p:txBody>
      </p:sp>
      <p:sp>
        <p:nvSpPr>
          <p:cNvPr id="2242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177EEF-FD4F-4A76-B2CF-E2D39D43491A}" type="slidenum">
              <a:rPr lang="es-CL" sz="1200" b="0">
                <a:solidFill>
                  <a:schemeClr val="tx1"/>
                </a:solidFill>
              </a:rPr>
              <a:pPr eaLnBrk="1" hangingPunct="1"/>
              <a:t>7</a:t>
            </a:fld>
            <a:endParaRPr lang="es-CL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0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86F2F-F637-4B37-A846-2F7371FBAD81}" type="slidenum">
              <a:rPr lang="es-CL" sz="1200" b="0">
                <a:solidFill>
                  <a:schemeClr val="tx1"/>
                </a:solidFill>
              </a:rPr>
              <a:pPr eaLnBrk="1" hangingPunct="1"/>
              <a:t>8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2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86F2F-F637-4B37-A846-2F7371FBAD81}" type="slidenum">
              <a:rPr lang="es-CL" sz="1200" b="0">
                <a:solidFill>
                  <a:schemeClr val="tx1"/>
                </a:solidFill>
              </a:rPr>
              <a:pPr eaLnBrk="1" hangingPunct="1"/>
              <a:t>9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1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86F2F-F637-4B37-A846-2F7371FBAD81}" type="slidenum">
              <a:rPr lang="es-CL" sz="1200" b="0">
                <a:solidFill>
                  <a:schemeClr val="tx1"/>
                </a:solidFill>
              </a:rPr>
              <a:pPr eaLnBrk="1" hangingPunct="1"/>
              <a:t>10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1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4689" indent="-29026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059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5483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9907" indent="-232212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C86F2F-F637-4B37-A846-2F7371FBAD81}" type="slidenum">
              <a:rPr lang="es-CL" sz="1200" b="0">
                <a:solidFill>
                  <a:schemeClr val="tx1"/>
                </a:solidFill>
              </a:rPr>
              <a:pPr eaLnBrk="1" hangingPunct="1"/>
              <a:t>11</a:t>
            </a:fld>
            <a:endParaRPr lang="es-CL" sz="1200" b="0">
              <a:solidFill>
                <a:schemeClr val="tx1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0" y="4464888"/>
            <a:ext cx="5216113" cy="4229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4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6618D-A0F1-4906-8259-6674E6D4B1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46280"/>
      </p:ext>
    </p:extLst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EAA25-663D-4799-B9CC-E2EF214E672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030"/>
      </p:ext>
    </p:extLst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AA489-1C5A-4E09-BAEE-BD62EA766D8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65948"/>
      </p:ext>
    </p:extLst>
  </p:cSld>
  <p:clrMapOvr>
    <a:masterClrMapping/>
  </p:clrMapOvr>
  <p:transition spd="med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s-CL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8A9AD-529A-4F94-B377-ACC117E9BAD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02148"/>
      </p:ext>
    </p:extLst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C15B1FE-88F1-4456-A36D-D0BEDA70F0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80631"/>
      </p:ext>
    </p:extLst>
  </p:cSld>
  <p:clrMapOvr>
    <a:masterClrMapping/>
  </p:clrMapOvr>
  <p:transition spd="med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C1D0C-C8B8-4185-BE54-EBA375E7171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06244"/>
      </p:ext>
    </p:extLst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7D37E-6328-457E-AFBA-3EB63A64D15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85533"/>
      </p:ext>
    </p:extLst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267C-E23A-4ACB-A367-BC5ABEDA817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93651"/>
      </p:ext>
    </p:extLst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B3A1B-3EED-47A3-B299-723DDAD5012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46886"/>
      </p:ext>
    </p:extLst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603A0-D2EA-45E3-BAB7-A8BD58856B7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87622"/>
      </p:ext>
    </p:extLst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57CD5-0CD8-4F8F-A494-50A633A15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60991"/>
      </p:ext>
    </p:extLst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9F393-0E7D-4E16-B126-14A9D5A284E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7954"/>
      </p:ext>
    </p:extLst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91767A-7C23-4BCF-BF48-E7B79B2A70F4}" type="slidenum">
              <a:rPr lang="es-E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1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med">
    <p:pull dir="l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.cl/factura_electronica/manual_muestras_impresa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151313" y="5661025"/>
            <a:ext cx="56896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sz="2400" dirty="0" smtClean="0">
                <a:solidFill>
                  <a:srgbClr val="FFFFFF"/>
                </a:solidFill>
              </a:rPr>
              <a:t>2013</a:t>
            </a:r>
            <a:endParaRPr lang="es-ES_tradnl" sz="2400" dirty="0">
              <a:solidFill>
                <a:srgbClr val="FFFFFF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5914" y="2924176"/>
            <a:ext cx="68103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" sz="2800" dirty="0" smtClean="0">
                <a:solidFill>
                  <a:schemeClr val="bg1"/>
                </a:solidFill>
              </a:rPr>
              <a:t>HERRAMIENTAS DE FISCALIZACIÓN</a:t>
            </a:r>
          </a:p>
          <a:p>
            <a:pPr algn="ctr">
              <a:lnSpc>
                <a:spcPct val="80000"/>
              </a:lnSpc>
            </a:pPr>
            <a:r>
              <a:rPr lang="es-ES" sz="2800" dirty="0" smtClean="0">
                <a:solidFill>
                  <a:schemeClr val="bg1"/>
                </a:solidFill>
              </a:rPr>
              <a:t> DE DTE</a:t>
            </a:r>
            <a:endParaRPr lang="es-ES" sz="2800" dirty="0">
              <a:solidFill>
                <a:schemeClr val="bg1"/>
              </a:solidFill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881313" y="2643189"/>
            <a:ext cx="6089650" cy="3959225"/>
            <a:chOff x="757" y="1801"/>
            <a:chExt cx="3836" cy="2494"/>
          </a:xfrm>
        </p:grpSpPr>
        <p:sp>
          <p:nvSpPr>
            <p:cNvPr id="17415" name="Oval 5"/>
            <p:cNvSpPr>
              <a:spLocks noChangeArrowheads="1"/>
            </p:cNvSpPr>
            <p:nvPr/>
          </p:nvSpPr>
          <p:spPr bwMode="auto">
            <a:xfrm rot="-1396609">
              <a:off x="3670" y="2287"/>
              <a:ext cx="923" cy="346"/>
            </a:xfrm>
            <a:prstGeom prst="ellipse">
              <a:avLst/>
            </a:prstGeom>
            <a:solidFill>
              <a:schemeClr val="bg1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Wingdings" panose="05000000000000000000" pitchFamily="2" charset="2"/>
                <a:buNone/>
              </a:pPr>
              <a:endParaRPr lang="es-CL">
                <a:solidFill>
                  <a:srgbClr val="000000"/>
                </a:solidFill>
              </a:endParaRPr>
            </a:p>
          </p:txBody>
        </p: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 rot="-1396609">
              <a:off x="757" y="1801"/>
              <a:ext cx="923" cy="346"/>
            </a:xfrm>
            <a:prstGeom prst="ellipse">
              <a:avLst/>
            </a:prstGeom>
            <a:solidFill>
              <a:schemeClr val="bg1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Wingdings" panose="05000000000000000000" pitchFamily="2" charset="2"/>
                <a:buNone/>
              </a:pPr>
              <a:endParaRPr lang="es-CL">
                <a:solidFill>
                  <a:srgbClr val="000000"/>
                </a:solidFill>
              </a:endParaRPr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 rot="-1396609">
              <a:off x="954" y="3592"/>
              <a:ext cx="1885" cy="703"/>
            </a:xfrm>
            <a:prstGeom prst="ellipse">
              <a:avLst/>
            </a:prstGeom>
            <a:solidFill>
              <a:schemeClr val="bg1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66"/>
                </a:buClr>
                <a:buFont typeface="Wingdings" panose="05000000000000000000" pitchFamily="2" charset="2"/>
                <a:buNone/>
              </a:pPr>
              <a:endParaRPr lang="es-CL">
                <a:solidFill>
                  <a:srgbClr val="000000"/>
                </a:solidFill>
              </a:endParaRPr>
            </a:p>
          </p:txBody>
        </p:sp>
      </p:grpSp>
      <p:pic>
        <p:nvPicPr>
          <p:cNvPr id="17413" name="Picture 9" descr="logo_s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930275"/>
            <a:ext cx="217963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5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0" y="28194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2089149" y="906171"/>
            <a:ext cx="7939088" cy="564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36811" y="980933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VALIDEZ DE UN DTE</a:t>
            </a:r>
            <a:endParaRPr lang="es-CL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49" y="1774777"/>
            <a:ext cx="7723809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4745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0" y="28194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2089149" y="906171"/>
            <a:ext cx="7939088" cy="564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24112" y="675338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VALIDEZ DE UN DTE</a:t>
            </a:r>
            <a:endParaRPr lang="es-CL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237" y="1238349"/>
            <a:ext cx="8372999" cy="38817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237" y="5408285"/>
            <a:ext cx="2580952" cy="7523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635" y="5397126"/>
            <a:ext cx="2876190" cy="7333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272" y="5393422"/>
            <a:ext cx="2561905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9999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0" y="28194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2254250" y="1816101"/>
            <a:ext cx="7689850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L" sz="2000" dirty="0"/>
              <a:t>Es una opción que permite verificar </a:t>
            </a:r>
            <a:r>
              <a:rPr lang="es-CL" sz="2000" dirty="0" smtClean="0"/>
              <a:t>si el </a:t>
            </a:r>
            <a:r>
              <a:rPr lang="es-CL" sz="2000" dirty="0"/>
              <a:t>contenido de un DTE emitido por una empresa, </a:t>
            </a:r>
            <a:r>
              <a:rPr lang="es-CL" sz="2000" dirty="0" smtClean="0"/>
              <a:t>corresponde con lo que tiene registrado el SII; corroborando </a:t>
            </a:r>
            <a:r>
              <a:rPr lang="es-CL" sz="2000" dirty="0"/>
              <a:t>que no existan errores ni distorsiones en la información entregada por la empresa emisora al SII.</a:t>
            </a: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sz="2000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54250" y="1037239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DEL CONTENIDO DE UN DTE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206508915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0" y="28194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2089149" y="906171"/>
            <a:ext cx="7939088" cy="564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24112" y="675338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</a:t>
            </a:r>
            <a:r>
              <a:rPr lang="es-CL" sz="2400" dirty="0"/>
              <a:t>DEL CONTENIDO DE UN DTE</a:t>
            </a:r>
          </a:p>
        </p:txBody>
      </p:sp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532062" y="1238349"/>
            <a:ext cx="6294438" cy="55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3646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45" y="1548463"/>
            <a:ext cx="6907296" cy="41337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24112" y="675338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</a:t>
            </a:r>
            <a:r>
              <a:rPr lang="es-CL" sz="2400" dirty="0"/>
              <a:t>DEL CONTENIDO DE UN DTE</a:t>
            </a:r>
          </a:p>
        </p:txBody>
      </p:sp>
    </p:spTree>
    <p:extLst>
      <p:ext uri="{BB962C8B-B14F-4D97-AF65-F5344CB8AC3E}">
        <p14:creationId xmlns:p14="http://schemas.microsoft.com/office/powerpoint/2010/main" val="21847869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2089149" y="906171"/>
            <a:ext cx="7939088" cy="564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24112" y="675338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</a:t>
            </a:r>
            <a:r>
              <a:rPr lang="es-CL" sz="2400" dirty="0"/>
              <a:t>DEL CONTENIDO DE UN DTE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09" y="1181334"/>
            <a:ext cx="8152381" cy="37333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209" y="4970422"/>
            <a:ext cx="5885714" cy="6095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209" y="5583270"/>
            <a:ext cx="3476190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8993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Rectángulo"/>
          <p:cNvSpPr>
            <a:spLocks noChangeArrowheads="1"/>
          </p:cNvSpPr>
          <p:nvPr/>
        </p:nvSpPr>
        <p:spPr bwMode="auto">
          <a:xfrm>
            <a:off x="1231900" y="21272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31900" y="863739"/>
            <a:ext cx="1010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400" dirty="0"/>
          </a:p>
          <a:p>
            <a:pPr algn="ctr"/>
            <a:r>
              <a:rPr lang="es-CL" sz="2400" b="1" dirty="0" smtClean="0"/>
              <a:t>REPRESENTACIÓN IMPRESA</a:t>
            </a:r>
          </a:p>
          <a:p>
            <a:endParaRPr lang="es-CL" sz="2400" dirty="0"/>
          </a:p>
          <a:p>
            <a:r>
              <a:rPr lang="es-CL" sz="2000" dirty="0"/>
              <a:t>Es</a:t>
            </a:r>
            <a:r>
              <a:rPr lang="es-CL" sz="2000" dirty="0" smtClean="0"/>
              <a:t> </a:t>
            </a:r>
            <a:r>
              <a:rPr lang="es-CL" sz="2000" dirty="0"/>
              <a:t>la representación en </a:t>
            </a:r>
            <a:r>
              <a:rPr lang="es-CL" sz="2000" dirty="0" smtClean="0"/>
              <a:t>papel </a:t>
            </a:r>
            <a:r>
              <a:rPr lang="es-CL" sz="2000" dirty="0"/>
              <a:t>que contiene toda la formalidad </a:t>
            </a:r>
            <a:r>
              <a:rPr lang="es-CL" sz="2000" dirty="0" smtClean="0"/>
              <a:t>y medidas </a:t>
            </a:r>
            <a:r>
              <a:rPr lang="es-CL" sz="2000" dirty="0"/>
              <a:t>de seguridad.</a:t>
            </a:r>
          </a:p>
          <a:p>
            <a:endParaRPr lang="es-CL" sz="2000" dirty="0" smtClean="0"/>
          </a:p>
          <a:p>
            <a:r>
              <a:rPr lang="es-CL" sz="2000" dirty="0" smtClean="0"/>
              <a:t>Debe </a:t>
            </a:r>
            <a:r>
              <a:rPr lang="es-CL" sz="2000" dirty="0"/>
              <a:t>portarlo </a:t>
            </a:r>
            <a:r>
              <a:rPr lang="es-CL" sz="2000" dirty="0" smtClean="0"/>
              <a:t>en </a:t>
            </a:r>
            <a:r>
              <a:rPr lang="es-CL" sz="2000" dirty="0"/>
              <a:t>caso de transito de </a:t>
            </a:r>
            <a:r>
              <a:rPr lang="es-CL" sz="2000" dirty="0" smtClean="0"/>
              <a:t>mercadería (factura </a:t>
            </a:r>
            <a:r>
              <a:rPr lang="es-CL" sz="2000" dirty="0"/>
              <a:t>o guía de </a:t>
            </a:r>
            <a:r>
              <a:rPr lang="es-CL" sz="2000" dirty="0" smtClean="0"/>
              <a:t>despacho)</a:t>
            </a:r>
          </a:p>
          <a:p>
            <a:r>
              <a:rPr lang="es-CL" sz="2000" dirty="0" smtClean="0"/>
              <a:t>Contribuyentes </a:t>
            </a:r>
            <a:r>
              <a:rPr lang="es-CL" sz="2000" dirty="0"/>
              <a:t>no emisores electrónicos deberán mantenerlo como respaldo de sus operaciones durante 6 años y registrarlos en los en sus Libros de Compra Venta.</a:t>
            </a:r>
          </a:p>
          <a:p>
            <a:r>
              <a:rPr lang="es-CL" sz="2000" dirty="0"/>
              <a:t> </a:t>
            </a:r>
          </a:p>
          <a:p>
            <a:endParaRPr lang="es-CL" sz="2000" dirty="0" smtClean="0"/>
          </a:p>
          <a:p>
            <a:r>
              <a:rPr lang="es-CL" sz="2000" dirty="0" smtClean="0"/>
              <a:t>El </a:t>
            </a:r>
            <a:r>
              <a:rPr lang="es-CL" sz="2000" dirty="0"/>
              <a:t>vendedor debe ser emisor electrónico; </a:t>
            </a:r>
            <a:r>
              <a:rPr lang="es-CL" sz="2000" dirty="0" smtClean="0"/>
              <a:t>el receptor puede ser cualquier persona que compre.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6539817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1524000" y="1700213"/>
            <a:ext cx="9144000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defTabSz="28892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8892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8892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8892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88925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8892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8892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8892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88925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s-ES" sz="2000" b="0" dirty="0" smtClean="0"/>
              <a:t>Debe </a:t>
            </a:r>
            <a:r>
              <a:rPr lang="es-ES" sz="2000" b="0" dirty="0"/>
              <a:t>cumplir con las especificaciones de </a:t>
            </a:r>
            <a:r>
              <a:rPr lang="es-ES" sz="2000" b="0" dirty="0" smtClean="0"/>
              <a:t>formato según </a:t>
            </a:r>
            <a:r>
              <a:rPr lang="es-CL" sz="2000" dirty="0" smtClean="0">
                <a:hlinkClick r:id="rId3"/>
              </a:rPr>
              <a:t>Manual </a:t>
            </a:r>
            <a:r>
              <a:rPr lang="es-CL" sz="2000" dirty="0">
                <a:hlinkClick r:id="rId3"/>
              </a:rPr>
              <a:t>de Muestras Impresas</a:t>
            </a:r>
            <a:endParaRPr lang="es-ES" sz="2000" b="0" dirty="0" smtClean="0"/>
          </a:p>
          <a:p>
            <a:pPr algn="just" eaLnBrk="1" hangingPunct="1"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s-ES" sz="2000" b="0" dirty="0" smtClean="0"/>
              <a:t>El DTE debe ser </a:t>
            </a:r>
            <a:r>
              <a:rPr lang="es-ES" sz="2000" b="0" dirty="0"/>
              <a:t>enviado al SII en forma previa a la entrega al receptor o al transporte de mercadería.</a:t>
            </a:r>
          </a:p>
          <a:p>
            <a:pPr algn="just" eaLnBrk="1" hangingPunct="1"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§"/>
            </a:pPr>
            <a:r>
              <a:rPr lang="es-ES" sz="2000" b="0" dirty="0" smtClean="0"/>
              <a:t>Para ventas </a:t>
            </a:r>
            <a:r>
              <a:rPr lang="es-ES" sz="2000" b="0" dirty="0"/>
              <a:t>en terreno, donde la mercadería sale con una GD general y se emite el </a:t>
            </a:r>
            <a:r>
              <a:rPr lang="es-ES" sz="2000" b="0" dirty="0" smtClean="0"/>
              <a:t>DTE (o DT papel) en </a:t>
            </a:r>
            <a:r>
              <a:rPr lang="es-ES" sz="2000" b="0" dirty="0"/>
              <a:t>el punto de venta, se </a:t>
            </a:r>
            <a:r>
              <a:rPr lang="es-ES" sz="2000" b="0" dirty="0" smtClean="0"/>
              <a:t>permite 12 </a:t>
            </a:r>
            <a:r>
              <a:rPr lang="es-ES" sz="2000" b="0" dirty="0" err="1" smtClean="0"/>
              <a:t>hrs</a:t>
            </a:r>
            <a:r>
              <a:rPr lang="es-ES" sz="2000" b="0" dirty="0" smtClean="0"/>
              <a:t> </a:t>
            </a:r>
            <a:r>
              <a:rPr lang="es-ES" sz="2000" b="0" dirty="0"/>
              <a:t>para enviar este DTE al SII.</a:t>
            </a:r>
          </a:p>
          <a:p>
            <a:pPr algn="just" eaLnBrk="1" hangingPunct="1">
              <a:buClr>
                <a:srgbClr val="FF6600"/>
              </a:buClr>
              <a:buFont typeface="Wingdings" panose="05000000000000000000" pitchFamily="2" charset="2"/>
              <a:buChar char="§"/>
            </a:pPr>
            <a:endParaRPr lang="es-ES" sz="1800" b="0" dirty="0"/>
          </a:p>
        </p:txBody>
      </p:sp>
      <p:sp>
        <p:nvSpPr>
          <p:cNvPr id="55300" name="7 Rectángulo"/>
          <p:cNvSpPr>
            <a:spLocks noChangeArrowheads="1"/>
          </p:cNvSpPr>
          <p:nvPr/>
        </p:nvSpPr>
        <p:spPr bwMode="auto">
          <a:xfrm>
            <a:off x="1398587" y="841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000" dirty="0" smtClean="0">
                <a:solidFill>
                  <a:schemeClr val="bg1"/>
                </a:solidFill>
                <a:cs typeface="Arial" charset="0"/>
              </a:rPr>
              <a:t>VERIFICACIÓN </a:t>
            </a:r>
            <a:r>
              <a:rPr lang="es-ES" sz="2000" dirty="0">
                <a:solidFill>
                  <a:schemeClr val="bg1"/>
                </a:solidFill>
                <a:cs typeface="Arial" charset="0"/>
              </a:rPr>
              <a:t>DE LA REPRESENTACIÓN </a:t>
            </a:r>
            <a:r>
              <a:rPr lang="es-ES" sz="2000" dirty="0" smtClean="0">
                <a:solidFill>
                  <a:schemeClr val="bg1"/>
                </a:solidFill>
                <a:cs typeface="Arial" charset="0"/>
              </a:rPr>
              <a:t>IMPRESA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8842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CuadroTexto"/>
          <p:cNvSpPr txBox="1">
            <a:spLocks noChangeArrowheads="1"/>
          </p:cNvSpPr>
          <p:nvPr/>
        </p:nvSpPr>
        <p:spPr bwMode="auto">
          <a:xfrm>
            <a:off x="1270000" y="1484313"/>
            <a:ext cx="8281988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CL" sz="2000" b="0" dirty="0"/>
              <a:t>Principalmente </a:t>
            </a:r>
            <a:r>
              <a:rPr lang="es-CL" sz="2000" b="0" dirty="0" smtClean="0"/>
              <a:t>se </a:t>
            </a:r>
            <a:r>
              <a:rPr lang="es-CL" sz="2000" b="0" dirty="0"/>
              <a:t>puede verificar en una fiscalización </a:t>
            </a:r>
            <a:r>
              <a:rPr lang="es-CL" sz="2000" b="0" dirty="0" smtClean="0"/>
              <a:t>de presencia son </a:t>
            </a:r>
            <a:r>
              <a:rPr lang="es-CL" sz="2000" b="0" dirty="0"/>
              <a:t>las representaciones impresas y contrastarla con el DTE recibido por el </a:t>
            </a:r>
            <a:r>
              <a:rPr lang="es-CL" sz="2000" b="0" dirty="0" smtClean="0"/>
              <a:t>SII si hay conexión y si no, con otras fuentes de información:</a:t>
            </a:r>
          </a:p>
          <a:p>
            <a:pPr algn="just">
              <a:lnSpc>
                <a:spcPct val="150000"/>
              </a:lnSpc>
            </a:pPr>
            <a:endParaRPr lang="es-CL" sz="1000" b="0" dirty="0" smtClean="0"/>
          </a:p>
          <a:p>
            <a:pPr algn="just">
              <a:lnSpc>
                <a:spcPct val="150000"/>
              </a:lnSpc>
            </a:pPr>
            <a:r>
              <a:rPr lang="es-CL" sz="2000" b="0" dirty="0" smtClean="0"/>
              <a:t>- Mercadería que se está trasladando: descripción, cantidad y valor.</a:t>
            </a:r>
          </a:p>
          <a:p>
            <a:pPr algn="just">
              <a:lnSpc>
                <a:spcPct val="150000"/>
              </a:lnSpc>
            </a:pPr>
            <a:r>
              <a:rPr lang="es-CL" sz="2000" b="0" dirty="0" smtClean="0"/>
              <a:t>- Consistencia con giro, dirección y otros datos del contribuyente.</a:t>
            </a:r>
            <a:endParaRPr lang="es-CL" sz="2000" b="0" dirty="0"/>
          </a:p>
          <a:p>
            <a:pPr algn="just"/>
            <a:endParaRPr lang="es-CL" sz="2000" i="1" dirty="0">
              <a:solidFill>
                <a:srgbClr val="00B050"/>
              </a:solidFill>
            </a:endParaRPr>
          </a:p>
          <a:p>
            <a:pPr algn="just"/>
            <a:endParaRPr lang="es-CL" sz="2000" i="1" dirty="0">
              <a:solidFill>
                <a:srgbClr val="00B050"/>
              </a:solidFill>
            </a:endParaRPr>
          </a:p>
        </p:txBody>
      </p:sp>
      <p:pic>
        <p:nvPicPr>
          <p:cNvPr id="62469" name="4 Imagen" descr="discusio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4500523"/>
            <a:ext cx="19431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1398587" y="841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000" dirty="0" smtClean="0">
                <a:solidFill>
                  <a:schemeClr val="bg1"/>
                </a:solidFill>
                <a:cs typeface="Arial" charset="0"/>
              </a:rPr>
              <a:t>VERIFICACIÓN </a:t>
            </a:r>
            <a:r>
              <a:rPr lang="es-ES" sz="2000" dirty="0">
                <a:solidFill>
                  <a:schemeClr val="bg1"/>
                </a:solidFill>
                <a:cs typeface="Arial" charset="0"/>
              </a:rPr>
              <a:t>DE LA REPRESENTACIÓN </a:t>
            </a:r>
            <a:r>
              <a:rPr lang="es-ES" sz="2000" dirty="0" smtClean="0">
                <a:solidFill>
                  <a:schemeClr val="bg1"/>
                </a:solidFill>
                <a:cs typeface="Arial" charset="0"/>
              </a:rPr>
              <a:t>IMPRESA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6148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524000" y="31242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1155700" y="1497013"/>
            <a:ext cx="9880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algn="just" defTabSz="288925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2000" dirty="0">
                <a:cs typeface="Times New Roman" pitchFamily="18" charset="0"/>
              </a:rPr>
              <a:t>S</a:t>
            </a:r>
            <a:r>
              <a:rPr lang="es-ES_tradnl" sz="2000" dirty="0">
                <a:cs typeface="Times New Roman" pitchFamily="18" charset="0"/>
              </a:rPr>
              <a:t>e dispone de tres alternativas para validar la representación impresa de un  documento electrónico:</a:t>
            </a:r>
          </a:p>
          <a:p>
            <a:pPr marL="936625" lvl="1" indent="-457200" algn="just" defTabSz="288925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es-ES" sz="2000" dirty="0" smtClean="0">
                <a:cs typeface="Times New Roman" pitchFamily="18" charset="0"/>
              </a:rPr>
              <a:t>Verificar </a:t>
            </a:r>
            <a:r>
              <a:rPr lang="es-ES" sz="2000" dirty="0">
                <a:cs typeface="Times New Roman" pitchFamily="18" charset="0"/>
              </a:rPr>
              <a:t>el timbre Electrónico con un lector de código de barras.</a:t>
            </a:r>
          </a:p>
          <a:p>
            <a:pPr marL="936625" lvl="1" indent="-457200" algn="just" defTabSz="288925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es-ES" sz="2000" dirty="0" smtClean="0">
                <a:cs typeface="Times New Roman" pitchFamily="18" charset="0"/>
              </a:rPr>
              <a:t>Verificar </a:t>
            </a:r>
            <a:r>
              <a:rPr lang="es-ES" sz="2000" dirty="0">
                <a:cs typeface="Times New Roman" pitchFamily="18" charset="0"/>
              </a:rPr>
              <a:t>el contenido en la Intranet/Internet del SII.</a:t>
            </a:r>
            <a:endParaRPr lang="es-CL" sz="2000" dirty="0">
              <a:cs typeface="Times New Roman" pitchFamily="18" charset="0"/>
            </a:endParaRPr>
          </a:p>
          <a:p>
            <a:pPr marL="992188" lvl="1" indent="-457200" algn="just" defTabSz="288925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+mj-lt"/>
              <a:buAutoNum type="arabicPeriod"/>
              <a:defRPr/>
            </a:pPr>
            <a:r>
              <a:rPr lang="es-ES" sz="2000" dirty="0" smtClean="0">
                <a:cs typeface="Times New Roman" pitchFamily="18" charset="0"/>
              </a:rPr>
              <a:t>Visualizar </a:t>
            </a:r>
            <a:r>
              <a:rPr lang="es-ES" sz="2000" dirty="0">
                <a:cs typeface="Times New Roman" pitchFamily="18" charset="0"/>
              </a:rPr>
              <a:t>el documento a través la aplicación de intranet “Consulta de Factura Electrónica”.</a:t>
            </a:r>
          </a:p>
          <a:p>
            <a:pPr marL="992188" lvl="1" indent="-457200" algn="just" defTabSz="288925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+mj-lt"/>
              <a:buAutoNum type="arabicPeriod"/>
              <a:defRPr/>
            </a:pPr>
            <a:endParaRPr lang="es-ES" sz="2000" dirty="0" smtClean="0">
              <a:cs typeface="Times New Roman" pitchFamily="18" charset="0"/>
            </a:endParaRPr>
          </a:p>
          <a:p>
            <a:pPr marL="992188" lvl="1" indent="-457200" algn="just" defTabSz="288925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+mj-lt"/>
              <a:buAutoNum type="arabicPeriod"/>
              <a:defRPr/>
            </a:pPr>
            <a:endParaRPr lang="es-ES" sz="2000" dirty="0">
              <a:cs typeface="Times New Roman" pitchFamily="18" charset="0"/>
            </a:endParaRPr>
          </a:p>
          <a:p>
            <a:pPr algn="just" defTabSz="288925">
              <a:buClr>
                <a:srgbClr val="FF6600"/>
              </a:buClr>
              <a:defRPr/>
            </a:pPr>
            <a:endParaRPr lang="es-ES" sz="2000" dirty="0">
              <a:cs typeface="Arial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398587" y="84138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sz="2000" dirty="0" smtClean="0">
                <a:solidFill>
                  <a:schemeClr val="bg1"/>
                </a:solidFill>
                <a:cs typeface="Arial" charset="0"/>
              </a:rPr>
              <a:t>VERIFICACIÓN </a:t>
            </a:r>
            <a:r>
              <a:rPr lang="es-ES" sz="2000" dirty="0">
                <a:solidFill>
                  <a:schemeClr val="bg1"/>
                </a:solidFill>
                <a:cs typeface="Arial" charset="0"/>
              </a:rPr>
              <a:t>DE LA REPRESENTACIÓN </a:t>
            </a:r>
            <a:r>
              <a:rPr lang="es-ES" sz="2000" dirty="0" smtClean="0">
                <a:solidFill>
                  <a:schemeClr val="bg1"/>
                </a:solidFill>
                <a:cs typeface="Arial" charset="0"/>
              </a:rPr>
              <a:t>IMPRESA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239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76400" y="851039"/>
            <a:ext cx="10109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s-CL" sz="2400" dirty="0"/>
          </a:p>
          <a:p>
            <a:r>
              <a:rPr lang="es-CL" sz="2400" dirty="0"/>
              <a:t> </a:t>
            </a:r>
            <a:r>
              <a:rPr lang="es-CL" sz="2400" b="1" dirty="0" smtClean="0">
                <a:solidFill>
                  <a:srgbClr val="FF0000"/>
                </a:solidFill>
              </a:rPr>
              <a:t>INTERNET</a:t>
            </a:r>
            <a:endParaRPr lang="es-CL" sz="2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 smtClean="0"/>
              <a:t>Consulta </a:t>
            </a:r>
            <a:r>
              <a:rPr lang="es-CL" sz="2400" dirty="0"/>
              <a:t>de emisor electrónico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 smtClean="0"/>
              <a:t>Consulta validez </a:t>
            </a:r>
            <a:r>
              <a:rPr lang="es-CL" sz="2400" dirty="0"/>
              <a:t>de un DTE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 smtClean="0"/>
              <a:t>Verifica </a:t>
            </a:r>
            <a:r>
              <a:rPr lang="es-CL" sz="2400" dirty="0"/>
              <a:t>de contenido de un </a:t>
            </a:r>
            <a:r>
              <a:rPr lang="es-CL" sz="2400" dirty="0" smtClean="0"/>
              <a:t>DTE</a:t>
            </a:r>
          </a:p>
          <a:p>
            <a:endParaRPr lang="es-C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/>
              <a:t>Representación impresa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/>
              <a:t>Lectura de timbre electrónico</a:t>
            </a:r>
          </a:p>
          <a:p>
            <a:pPr marL="457200" indent="-457200">
              <a:buFont typeface="+mj-lt"/>
              <a:buAutoNum type="arabicPeriod"/>
            </a:pPr>
            <a:endParaRPr lang="es-CL" sz="2400" dirty="0" smtClean="0"/>
          </a:p>
          <a:p>
            <a:r>
              <a:rPr lang="es-CL" sz="2400" b="1" dirty="0" smtClean="0">
                <a:solidFill>
                  <a:srgbClr val="FF0000"/>
                </a:solidFill>
              </a:rPr>
              <a:t>INTRANET</a:t>
            </a:r>
            <a:endParaRPr lang="es-CL" sz="24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 smtClean="0"/>
              <a:t>SIIC</a:t>
            </a:r>
            <a:endParaRPr lang="es-C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 smtClean="0"/>
              <a:t>Consulta de un DTE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 smtClean="0"/>
              <a:t>Consulta </a:t>
            </a:r>
            <a:r>
              <a:rPr lang="es-CL" sz="2400" dirty="0"/>
              <a:t>de envió IECV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 smtClean="0"/>
              <a:t>DTE </a:t>
            </a:r>
            <a:r>
              <a:rPr lang="es-CL" sz="2400" dirty="0"/>
              <a:t>recibido en SII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 smtClean="0"/>
              <a:t>Reporte </a:t>
            </a:r>
            <a:r>
              <a:rPr lang="es-CL" sz="2400" dirty="0"/>
              <a:t>de consumo de folios boleta electrónica (RCOF)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L" sz="2400" dirty="0" smtClean="0"/>
              <a:t>Visualizador </a:t>
            </a:r>
            <a:r>
              <a:rPr lang="es-CL" sz="2400" dirty="0"/>
              <a:t>de libros electrónicos (IECV)</a:t>
            </a:r>
          </a:p>
        </p:txBody>
      </p:sp>
      <p:sp>
        <p:nvSpPr>
          <p:cNvPr id="5" name="11 Rectángulo"/>
          <p:cNvSpPr>
            <a:spLocks noChangeArrowheads="1"/>
          </p:cNvSpPr>
          <p:nvPr/>
        </p:nvSpPr>
        <p:spPr bwMode="auto">
          <a:xfrm>
            <a:off x="1231900" y="21272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652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act Elec Tradi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571501"/>
            <a:ext cx="4957762" cy="606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12100" y="609692"/>
            <a:ext cx="2716213" cy="1371600"/>
            <a:chOff x="4001" y="528"/>
            <a:chExt cx="1711" cy="864"/>
          </a:xfrm>
          <a:noFill/>
        </p:grpSpPr>
        <p:sp>
          <p:nvSpPr>
            <p:cNvPr id="417796" name="AutoShape 4"/>
            <p:cNvSpPr>
              <a:spLocks noChangeArrowheads="1"/>
            </p:cNvSpPr>
            <p:nvPr/>
          </p:nvSpPr>
          <p:spPr bwMode="auto">
            <a:xfrm>
              <a:off x="4733" y="528"/>
              <a:ext cx="979" cy="86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000" i="1" dirty="0">
                  <a:latin typeface="Calibri" pitchFamily="34" charset="0"/>
                  <a:cs typeface="Arial" charset="0"/>
                </a:rPr>
                <a:t>Recuadro con el RUT del emisor, nombre del documento (incluye la mención “electrónica”) y número de éste. </a:t>
              </a:r>
            </a:p>
          </p:txBody>
        </p:sp>
        <p:sp>
          <p:nvSpPr>
            <p:cNvPr id="417797" name="Line 5"/>
            <p:cNvSpPr>
              <a:spLocks noChangeShapeType="1"/>
            </p:cNvSpPr>
            <p:nvPr/>
          </p:nvSpPr>
          <p:spPr bwMode="auto">
            <a:xfrm flipV="1">
              <a:off x="4001" y="768"/>
              <a:ext cx="739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865313" y="1912939"/>
            <a:ext cx="1905000" cy="1781175"/>
            <a:chOff x="192" y="1086"/>
            <a:chExt cx="1197" cy="786"/>
          </a:xfrm>
        </p:grpSpPr>
        <p:sp>
          <p:nvSpPr>
            <p:cNvPr id="417799" name="AutoShape 7"/>
            <p:cNvSpPr>
              <a:spLocks noChangeArrowheads="1"/>
            </p:cNvSpPr>
            <p:nvPr/>
          </p:nvSpPr>
          <p:spPr bwMode="auto">
            <a:xfrm>
              <a:off x="192" y="1296"/>
              <a:ext cx="936" cy="57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000" i="1" dirty="0">
                  <a:latin typeface="Calibri" pitchFamily="34" charset="0"/>
                  <a:cs typeface="Arial" charset="0"/>
                </a:rPr>
                <a:t>Debe ser impreso en papel blanco de tamaño mínimo 1/3 oficio y tamaño máximo oficio (Salvo Guías de Despacho Express)</a:t>
              </a:r>
            </a:p>
          </p:txBody>
        </p:sp>
        <p:sp>
          <p:nvSpPr>
            <p:cNvPr id="65558" name="Line 8"/>
            <p:cNvSpPr>
              <a:spLocks noChangeShapeType="1"/>
            </p:cNvSpPr>
            <p:nvPr/>
          </p:nvSpPr>
          <p:spPr bwMode="auto">
            <a:xfrm flipH="1">
              <a:off x="1101" y="1086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endParaRPr lang="es-CL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683500" y="1589973"/>
            <a:ext cx="2495550" cy="1544638"/>
            <a:chOff x="4188" y="995"/>
            <a:chExt cx="1572" cy="973"/>
          </a:xfrm>
          <a:solidFill>
            <a:srgbClr val="FFC000"/>
          </a:solidFill>
        </p:grpSpPr>
        <p:sp>
          <p:nvSpPr>
            <p:cNvPr id="417802" name="AutoShape 10"/>
            <p:cNvSpPr>
              <a:spLocks noChangeArrowheads="1"/>
            </p:cNvSpPr>
            <p:nvPr/>
          </p:nvSpPr>
          <p:spPr bwMode="auto">
            <a:xfrm>
              <a:off x="4781" y="1536"/>
              <a:ext cx="979" cy="43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9050">
              <a:solidFill>
                <a:srgbClr val="FFC000"/>
              </a:solidFill>
              <a:round/>
              <a:headEnd/>
              <a:tailEnd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pPr algn="ctr" eaLnBrk="0" hangingPunct="0">
                <a:defRPr/>
              </a:pPr>
              <a:r>
                <a:rPr lang="es-ES" sz="1000" i="1" dirty="0">
                  <a:latin typeface="Calibri" pitchFamily="34" charset="0"/>
                </a:rPr>
                <a:t>Dirección regional del domicilio de la casa matriz</a:t>
              </a:r>
            </a:p>
          </p:txBody>
        </p:sp>
        <p:sp>
          <p:nvSpPr>
            <p:cNvPr id="417803" name="Line 11"/>
            <p:cNvSpPr>
              <a:spLocks noChangeShapeType="1"/>
            </p:cNvSpPr>
            <p:nvPr/>
          </p:nvSpPr>
          <p:spPr bwMode="auto">
            <a:xfrm>
              <a:off x="4188" y="995"/>
              <a:ext cx="612" cy="589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>
                <a:latin typeface="Arial" charset="0"/>
                <a:cs typeface="Arial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789113" y="1027113"/>
            <a:ext cx="1905000" cy="1066800"/>
            <a:chOff x="144" y="528"/>
            <a:chExt cx="1200" cy="672"/>
          </a:xfrm>
        </p:grpSpPr>
        <p:sp>
          <p:nvSpPr>
            <p:cNvPr id="417805" name="AutoShape 13"/>
            <p:cNvSpPr>
              <a:spLocks noChangeArrowheads="1"/>
            </p:cNvSpPr>
            <p:nvPr/>
          </p:nvSpPr>
          <p:spPr bwMode="auto">
            <a:xfrm>
              <a:off x="144" y="528"/>
              <a:ext cx="936" cy="6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000" i="1" dirty="0">
                  <a:latin typeface="Calibri" pitchFamily="34" charset="0"/>
                  <a:cs typeface="Arial" charset="0"/>
                </a:rPr>
                <a:t>Indica al emisor, </a:t>
              </a:r>
              <a:r>
                <a:rPr lang="es-ES" sz="1000" i="1" dirty="0">
                  <a:latin typeface="Calibri" pitchFamily="34" charset="0"/>
                  <a:ea typeface="+mj-ea"/>
                  <a:cs typeface="+mj-cs"/>
                </a:rPr>
                <a:t>el</a:t>
              </a:r>
              <a:r>
                <a:rPr lang="es-ES" sz="1000" i="1" dirty="0">
                  <a:latin typeface="Calibri" pitchFamily="34" charset="0"/>
                  <a:cs typeface="Arial" charset="0"/>
                </a:rPr>
                <a:t> giro, el domicilio de la sucursal o casa matriz que emite el DTE y la comuna</a:t>
              </a:r>
            </a:p>
          </p:txBody>
        </p:sp>
        <p:sp>
          <p:nvSpPr>
            <p:cNvPr id="65554" name="Line 14"/>
            <p:cNvSpPr>
              <a:spLocks noChangeShapeType="1"/>
            </p:cNvSpPr>
            <p:nvPr/>
          </p:nvSpPr>
          <p:spPr bwMode="auto">
            <a:xfrm flipH="1">
              <a:off x="1056" y="72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endParaRPr lang="es-CL"/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560513" y="4989514"/>
            <a:ext cx="2590800" cy="1582737"/>
            <a:chOff x="144" y="3216"/>
            <a:chExt cx="1440" cy="867"/>
          </a:xfrm>
        </p:grpSpPr>
        <p:sp>
          <p:nvSpPr>
            <p:cNvPr id="417808" name="AutoShape 16"/>
            <p:cNvSpPr>
              <a:spLocks noChangeArrowheads="1"/>
            </p:cNvSpPr>
            <p:nvPr/>
          </p:nvSpPr>
          <p:spPr bwMode="auto">
            <a:xfrm>
              <a:off x="144" y="3216"/>
              <a:ext cx="1032" cy="86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s-ES" sz="1000" i="1" dirty="0">
                  <a:latin typeface="Calibri" pitchFamily="34" charset="0"/>
                  <a:cs typeface="Arial" charset="0"/>
                </a:rPr>
                <a:t>Timbre Electrónico que reemplaza al timbre de cuño del SII. Bajo este, se indica el N° y año de la Resolución que autoriza al contribuyente como emisor electrónico, mas la leyenda “Verifique documento: www.sii.cl”</a:t>
              </a:r>
            </a:p>
          </p:txBody>
        </p:sp>
        <p:sp>
          <p:nvSpPr>
            <p:cNvPr id="65550" name="Line 17"/>
            <p:cNvSpPr>
              <a:spLocks noChangeShapeType="1"/>
            </p:cNvSpPr>
            <p:nvPr/>
          </p:nvSpPr>
          <p:spPr bwMode="auto">
            <a:xfrm flipH="1">
              <a:off x="1152" y="388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 anchorCtr="1"/>
            <a:lstStyle/>
            <a:p>
              <a:endParaRPr lang="es-CL"/>
            </a:p>
          </p:txBody>
        </p:sp>
      </p:grpSp>
      <p:sp>
        <p:nvSpPr>
          <p:cNvPr id="65544" name="Text Box 18"/>
          <p:cNvSpPr txBox="1">
            <a:spLocks noChangeArrowheads="1"/>
          </p:cNvSpPr>
          <p:nvPr/>
        </p:nvSpPr>
        <p:spPr bwMode="auto">
          <a:xfrm>
            <a:off x="2251074" y="144714"/>
            <a:ext cx="770572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ES" sz="2000" dirty="0">
                <a:solidFill>
                  <a:schemeClr val="bg1"/>
                </a:solidFill>
                <a:cs typeface="Arial" charset="0"/>
              </a:rPr>
              <a:t>REPRESENTACIÓN IMPRESA </a:t>
            </a:r>
            <a:r>
              <a:rPr lang="es-ES" sz="2000" dirty="0" smtClean="0">
                <a:solidFill>
                  <a:schemeClr val="bg1"/>
                </a:solidFill>
                <a:cs typeface="Arial" charset="0"/>
              </a:rPr>
              <a:t> -  </a:t>
            </a:r>
            <a:r>
              <a:rPr lang="es-E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Res</a:t>
            </a:r>
            <a:r>
              <a:rPr lang="es-E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 Ex. SII N° 18, de 2003</a:t>
            </a:r>
          </a:p>
        </p:txBody>
      </p:sp>
      <p:sp>
        <p:nvSpPr>
          <p:cNvPr id="65545" name="6 Rectángulo"/>
          <p:cNvSpPr>
            <a:spLocks noChangeArrowheads="1"/>
          </p:cNvSpPr>
          <p:nvPr/>
        </p:nvSpPr>
        <p:spPr bwMode="auto">
          <a:xfrm>
            <a:off x="8822645" y="3134611"/>
            <a:ext cx="271281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CL" b="0" dirty="0"/>
          </a:p>
          <a:p>
            <a:r>
              <a:rPr lang="es-CL" dirty="0"/>
              <a:t>Dimensiones </a:t>
            </a:r>
            <a:r>
              <a:rPr lang="es-CL" dirty="0" smtClean="0"/>
              <a:t>mínimas:</a:t>
            </a:r>
          </a:p>
          <a:p>
            <a:r>
              <a:rPr lang="es-CL" dirty="0" smtClean="0"/>
              <a:t>21,5 x 11,0 cm </a:t>
            </a:r>
          </a:p>
          <a:p>
            <a:r>
              <a:rPr lang="es-CL" dirty="0" smtClean="0"/>
              <a:t>(</a:t>
            </a:r>
            <a:r>
              <a:rPr lang="es-CL" dirty="0"/>
              <a:t>un tercio de papel </a:t>
            </a:r>
            <a:r>
              <a:rPr lang="es-CL" dirty="0" smtClean="0"/>
              <a:t>oficio)</a:t>
            </a:r>
          </a:p>
          <a:p>
            <a:pPr algn="ctr"/>
            <a:endParaRPr lang="es-CL" dirty="0"/>
          </a:p>
          <a:p>
            <a:r>
              <a:rPr lang="es-CL" dirty="0"/>
              <a:t>Dimensiones máximas: </a:t>
            </a:r>
            <a:r>
              <a:rPr lang="es-CL" dirty="0" smtClean="0"/>
              <a:t>21,5 x 33 cm </a:t>
            </a:r>
          </a:p>
          <a:p>
            <a:r>
              <a:rPr lang="es-CL" dirty="0" smtClean="0"/>
              <a:t>(</a:t>
            </a:r>
            <a:r>
              <a:rPr lang="es-CL" dirty="0"/>
              <a:t>tamaño </a:t>
            </a:r>
            <a:r>
              <a:rPr lang="es-CL" dirty="0" smtClean="0"/>
              <a:t>oficio</a:t>
            </a:r>
            <a:r>
              <a:rPr lang="es-CL" dirty="0"/>
              <a:t>) </a:t>
            </a:r>
            <a:endParaRPr lang="es-CL" dirty="0" smtClean="0"/>
          </a:p>
          <a:p>
            <a:endParaRPr lang="es-CL" dirty="0" smtClean="0"/>
          </a:p>
          <a:p>
            <a:pPr algn="just"/>
            <a:r>
              <a:rPr lang="es-CL" dirty="0"/>
              <a:t>En papel continuo:</a:t>
            </a:r>
          </a:p>
          <a:p>
            <a:pPr algn="just"/>
            <a:r>
              <a:rPr lang="es-CL" dirty="0"/>
              <a:t>ancho mínimo de 7,5 cm</a:t>
            </a:r>
          </a:p>
          <a:p>
            <a:endParaRPr lang="es-CL" dirty="0" smtClean="0"/>
          </a:p>
          <a:p>
            <a:r>
              <a:rPr lang="es-CL" dirty="0" smtClean="0"/>
              <a:t>Para Boleta electrónica:</a:t>
            </a:r>
          </a:p>
          <a:p>
            <a:r>
              <a:rPr lang="es-CL" dirty="0"/>
              <a:t>ancho mínimo de 7,5 cm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790711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Rectángulo"/>
          <p:cNvSpPr>
            <a:spLocks noChangeArrowheads="1"/>
          </p:cNvSpPr>
          <p:nvPr/>
        </p:nvSpPr>
        <p:spPr bwMode="auto">
          <a:xfrm>
            <a:off x="1231900" y="21272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31900" y="863739"/>
            <a:ext cx="10109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400" dirty="0"/>
          </a:p>
          <a:p>
            <a:pPr algn="ctr"/>
            <a:r>
              <a:rPr lang="es-CL" sz="2400" b="1" dirty="0" smtClean="0"/>
              <a:t>LECTURA DE TIMBRE ELECTRÓNICO</a:t>
            </a:r>
          </a:p>
          <a:p>
            <a:endParaRPr lang="es-CL" sz="2400" dirty="0"/>
          </a:p>
          <a:p>
            <a:r>
              <a:rPr lang="es-MX" sz="2000" dirty="0"/>
              <a:t>Es un conjunto de caracteres codificados que permiten validar la representación impresa de un DTE; verifica </a:t>
            </a:r>
            <a:r>
              <a:rPr lang="es-MX" sz="2000" dirty="0" smtClean="0"/>
              <a:t>que </a:t>
            </a:r>
            <a:r>
              <a:rPr lang="es-MX" sz="2000" dirty="0"/>
              <a:t>el folio del documento esté autorizado por el SII; que no se hayan alterado los principales datos del documento e impide al emisor electrónico desconocer su autoría o repudio del DTE</a:t>
            </a:r>
            <a:r>
              <a:rPr lang="es-MX" sz="2000" dirty="0" smtClean="0"/>
              <a:t>. </a:t>
            </a:r>
          </a:p>
          <a:p>
            <a:endParaRPr lang="es-MX" sz="2000" dirty="0"/>
          </a:p>
          <a:p>
            <a:r>
              <a:rPr lang="es-MX" sz="2000" dirty="0" smtClean="0"/>
              <a:t>Lo anterior se logra al validar que </a:t>
            </a:r>
            <a:r>
              <a:rPr lang="es-MX" sz="2000" dirty="0"/>
              <a:t>el documento fue efectivamente generado por el emisor electrónico correspondiente y que la firma electrónica corresponde a un usuario autorizado </a:t>
            </a:r>
            <a:r>
              <a:rPr lang="es-MX" sz="2000" dirty="0" smtClean="0"/>
              <a:t>por la empresa para </a:t>
            </a:r>
            <a:r>
              <a:rPr lang="es-MX" sz="2000" dirty="0"/>
              <a:t>ello.</a:t>
            </a:r>
            <a:endParaRPr lang="es-CL" sz="2000" dirty="0"/>
          </a:p>
          <a:p>
            <a:r>
              <a:rPr lang="es-CL" sz="1600" dirty="0"/>
              <a:t> 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39012216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1524000" y="31242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2" name="1 Rectángulo"/>
          <p:cNvSpPr/>
          <p:nvPr/>
        </p:nvSpPr>
        <p:spPr>
          <a:xfrm>
            <a:off x="1919288" y="1246189"/>
            <a:ext cx="7993062" cy="3832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defTabSz="288925">
              <a:buClr>
                <a:srgbClr val="FF6600"/>
              </a:buClr>
              <a:buFont typeface="+mj-lt"/>
              <a:buAutoNum type="arabicPeriod"/>
              <a:defRPr/>
            </a:pPr>
            <a:r>
              <a:rPr lang="es-ES" dirty="0">
                <a:latin typeface="Arial" charset="0"/>
                <a:cs typeface="Arial" charset="0"/>
              </a:rPr>
              <a:t>El timbre electrónico, impreso en la parte inferior del 	documento, contiene la siguiente información:</a:t>
            </a:r>
            <a:endParaRPr lang="es-ES" i="1" dirty="0">
              <a:latin typeface="Arial" charset="0"/>
              <a:cs typeface="Times New Roman" pitchFamily="18" charset="0"/>
            </a:endParaRPr>
          </a:p>
          <a:p>
            <a:pPr marL="936625" lvl="1" indent="-457200" algn="just" defTabSz="288925">
              <a:spcBef>
                <a:spcPct val="50000"/>
              </a:spcBef>
              <a:buClr>
                <a:srgbClr val="FF6600"/>
              </a:buClr>
              <a:buFont typeface="+mj-lt"/>
              <a:buAutoNum type="alphaLcParenR"/>
              <a:defRPr/>
            </a:pPr>
            <a:r>
              <a:rPr lang="es-ES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Datos del documento electrónico</a:t>
            </a:r>
            <a:r>
              <a:rPr lang="es-ES" dirty="0">
                <a:latin typeface="Arial" charset="0"/>
                <a:cs typeface="Times New Roman" pitchFamily="18" charset="0"/>
              </a:rPr>
              <a:t>: Tipo de documento, Folio, Fecha del 	documento, Rut y Razón Social del emisor, Rut y Razón Social del receptor,	Monto Total y Glosa del primer ítem de detalle. </a:t>
            </a:r>
          </a:p>
          <a:p>
            <a:pPr marL="898525" lvl="1" indent="-454025" algn="just" defTabSz="288925">
              <a:spcBef>
                <a:spcPct val="50000"/>
              </a:spcBef>
              <a:buClr>
                <a:srgbClr val="FF6600"/>
              </a:buClr>
              <a:buFont typeface="+mj-lt"/>
              <a:buAutoNum type="alphaLcParenR"/>
              <a:defRPr/>
            </a:pPr>
            <a:r>
              <a:rPr lang="es-ES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Código de Autorización de Folios (CAF)</a:t>
            </a:r>
            <a:r>
              <a:rPr lang="es-ES" dirty="0">
                <a:latin typeface="Arial" charset="0"/>
                <a:cs typeface="Times New Roman" pitchFamily="18" charset="0"/>
              </a:rPr>
              <a:t>: contiene el Rut del emisor, el tipo de documento y el rango de folios autorizados. Este archivo es firmado electrónicamente 	por el </a:t>
            </a:r>
            <a:r>
              <a:rPr lang="es-ES" dirty="0" err="1">
                <a:latin typeface="Arial" charset="0"/>
                <a:cs typeface="Times New Roman" pitchFamily="18" charset="0"/>
              </a:rPr>
              <a:t>SII</a:t>
            </a:r>
            <a:r>
              <a:rPr lang="es-ES" dirty="0">
                <a:latin typeface="Arial" charset="0"/>
                <a:cs typeface="Times New Roman" pitchFamily="18" charset="0"/>
              </a:rPr>
              <a:t>, lo que garantiza que el folio del </a:t>
            </a:r>
            <a:r>
              <a:rPr lang="es-ES" dirty="0" err="1">
                <a:latin typeface="Arial" charset="0"/>
                <a:cs typeface="Times New Roman" pitchFamily="18" charset="0"/>
              </a:rPr>
              <a:t>DTE</a:t>
            </a:r>
            <a:r>
              <a:rPr lang="es-ES" dirty="0">
                <a:latin typeface="Arial" charset="0"/>
                <a:cs typeface="Times New Roman" pitchFamily="18" charset="0"/>
              </a:rPr>
              <a:t> está autorizado. </a:t>
            </a:r>
          </a:p>
          <a:p>
            <a:pPr marL="898525" lvl="1" indent="-454025" algn="just" defTabSz="288925">
              <a:spcBef>
                <a:spcPct val="50000"/>
              </a:spcBef>
              <a:buClr>
                <a:srgbClr val="FF6600"/>
              </a:buClr>
              <a:buFont typeface="+mj-lt"/>
              <a:buAutoNum type="alphaLcParenR"/>
              <a:defRPr/>
            </a:pPr>
            <a:r>
              <a:rPr lang="es-ES" dirty="0">
                <a:latin typeface="Arial" charset="0"/>
                <a:cs typeface="Times New Roman" pitchFamily="18" charset="0"/>
              </a:rPr>
              <a:t> </a:t>
            </a:r>
            <a:r>
              <a:rPr lang="es-ES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Firma electrónica del timbre</a:t>
            </a:r>
            <a:r>
              <a:rPr lang="es-ES" dirty="0">
                <a:latin typeface="Arial" charset="0"/>
                <a:cs typeface="Times New Roman" pitchFamily="18" charset="0"/>
              </a:rPr>
              <a:t>: El timbre es firmado electrónicamente, de 	manera que se puede detectar si hay alteraciones en los datos.  </a:t>
            </a:r>
          </a:p>
        </p:txBody>
      </p:sp>
      <p:sp>
        <p:nvSpPr>
          <p:cNvPr id="68614" name="Text Box 2"/>
          <p:cNvSpPr txBox="1">
            <a:spLocks noChangeArrowheads="1"/>
          </p:cNvSpPr>
          <p:nvPr/>
        </p:nvSpPr>
        <p:spPr bwMode="auto">
          <a:xfrm>
            <a:off x="1231900" y="168312"/>
            <a:ext cx="914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CL" sz="2000" dirty="0" smtClean="0">
                <a:solidFill>
                  <a:schemeClr val="bg1"/>
                </a:solidFill>
              </a:rPr>
              <a:t>LECTURA </a:t>
            </a:r>
            <a:r>
              <a:rPr lang="es-CL" sz="2000" dirty="0">
                <a:solidFill>
                  <a:schemeClr val="bg1"/>
                </a:solidFill>
              </a:rPr>
              <a:t>DE TIMBRE </a:t>
            </a:r>
            <a:r>
              <a:rPr lang="es-CL" sz="2000" dirty="0" smtClean="0">
                <a:solidFill>
                  <a:schemeClr val="bg1"/>
                </a:solidFill>
              </a:rPr>
              <a:t>ELECTRÓNICO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2399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76801" y="1555751"/>
            <a:ext cx="2924175" cy="646113"/>
            <a:chOff x="2112" y="951"/>
            <a:chExt cx="1842" cy="407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32137" name="Text Box 9"/>
            <p:cNvSpPr txBox="1">
              <a:spLocks noChangeArrowheads="1"/>
            </p:cNvSpPr>
            <p:nvPr/>
          </p:nvSpPr>
          <p:spPr bwMode="auto">
            <a:xfrm>
              <a:off x="2802" y="951"/>
              <a:ext cx="1152" cy="407"/>
            </a:xfrm>
            <a:prstGeom prst="rect">
              <a:avLst/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anchorCtr="1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s-CL" i="1" dirty="0">
                  <a:latin typeface="Calibri" pitchFamily="34" charset="0"/>
                </a:rPr>
                <a:t>Timbre Ilegible: No se puede leer</a:t>
              </a:r>
              <a:endParaRPr kumimoji="1" lang="es-ES" i="1" dirty="0">
                <a:latin typeface="Calibri" pitchFamily="34" charset="0"/>
              </a:endParaRPr>
            </a:p>
          </p:txBody>
        </p:sp>
        <p:sp>
          <p:nvSpPr>
            <p:cNvPr id="432138" name="Line 10"/>
            <p:cNvSpPr>
              <a:spLocks noChangeShapeType="1"/>
            </p:cNvSpPr>
            <p:nvPr/>
          </p:nvSpPr>
          <p:spPr bwMode="auto">
            <a:xfrm>
              <a:off x="2112" y="1200"/>
              <a:ext cx="624" cy="0"/>
            </a:xfrm>
            <a:prstGeom prst="line">
              <a:avLst/>
            </a:prstGeom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 i="1">
                <a:latin typeface="Calibri" pitchFamily="34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876800" y="2617788"/>
            <a:ext cx="2895600" cy="379412"/>
            <a:chOff x="2112" y="1488"/>
            <a:chExt cx="1824" cy="239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32140" name="Text Box 12"/>
            <p:cNvSpPr txBox="1">
              <a:spLocks noChangeArrowheads="1"/>
            </p:cNvSpPr>
            <p:nvPr/>
          </p:nvSpPr>
          <p:spPr bwMode="auto">
            <a:xfrm>
              <a:off x="2832" y="1488"/>
              <a:ext cx="1104" cy="23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anchorCtr="1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s-CL" i="1" dirty="0">
                  <a:latin typeface="Calibri" pitchFamily="34" charset="0"/>
                  <a:ea typeface="+mj-ea"/>
                  <a:cs typeface="+mj-cs"/>
                </a:rPr>
                <a:t>Timbre</a:t>
              </a:r>
              <a:r>
                <a:rPr kumimoji="1" lang="es-CL" i="1" dirty="0">
                  <a:latin typeface="Calibri" pitchFamily="34" charset="0"/>
                  <a:cs typeface="Arial" charset="0"/>
                </a:rPr>
                <a:t> legible</a:t>
              </a:r>
              <a:endParaRPr kumimoji="1" lang="es-ES" i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32141" name="Line 13"/>
            <p:cNvSpPr>
              <a:spLocks noChangeShapeType="1"/>
            </p:cNvSpPr>
            <p:nvPr/>
          </p:nvSpPr>
          <p:spPr bwMode="auto">
            <a:xfrm>
              <a:off x="2112" y="1536"/>
              <a:ext cx="62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 i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848600" y="1254125"/>
            <a:ext cx="2667000" cy="4940300"/>
            <a:chOff x="3984" y="864"/>
            <a:chExt cx="1680" cy="311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32143" name="Line 15"/>
            <p:cNvSpPr>
              <a:spLocks noChangeShapeType="1"/>
            </p:cNvSpPr>
            <p:nvPr/>
          </p:nvSpPr>
          <p:spPr bwMode="auto">
            <a:xfrm>
              <a:off x="3984" y="121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 i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32144" name="Text Box 16"/>
            <p:cNvSpPr txBox="1">
              <a:spLocks noChangeArrowheads="1"/>
            </p:cNvSpPr>
            <p:nvPr/>
          </p:nvSpPr>
          <p:spPr bwMode="auto">
            <a:xfrm>
              <a:off x="4848" y="864"/>
              <a:ext cx="816" cy="3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anchorCtr="1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kumimoji="1" lang="es-CL" i="1">
                <a:latin typeface="Calibri" pitchFamily="34" charset="0"/>
                <a:cs typeface="Arial" charset="0"/>
              </a:endParaRPr>
            </a:p>
            <a:p>
              <a:pPr algn="ctr" eaLnBrk="0" hangingPunct="0">
                <a:spcBef>
                  <a:spcPct val="50000"/>
                </a:spcBef>
                <a:defRPr/>
              </a:pPr>
              <a:endParaRPr kumimoji="1" lang="es-CL" i="1">
                <a:latin typeface="Calibri" pitchFamily="34" charset="0"/>
                <a:cs typeface="Arial" charset="0"/>
              </a:endParaRPr>
            </a:p>
            <a:p>
              <a:pPr algn="ctr" eaLnBrk="0" hangingPunct="0">
                <a:spcBef>
                  <a:spcPct val="50000"/>
                </a:spcBef>
                <a:defRPr/>
              </a:pPr>
              <a:endParaRPr kumimoji="1" lang="es-CL" i="1">
                <a:latin typeface="Calibri" pitchFamily="34" charset="0"/>
                <a:cs typeface="Arial" charset="0"/>
              </a:endParaRPr>
            </a:p>
            <a:p>
              <a:pPr algn="ctr" eaLnBrk="0" hangingPunct="0">
                <a:spcBef>
                  <a:spcPct val="50000"/>
                </a:spcBef>
                <a:defRPr/>
              </a:pPr>
              <a:endParaRPr kumimoji="1" lang="es-CL" i="1">
                <a:latin typeface="Calibri" pitchFamily="34" charset="0"/>
                <a:cs typeface="Arial" charset="0"/>
              </a:endParaRP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s-CL" i="1">
                  <a:latin typeface="Calibri" pitchFamily="34" charset="0"/>
                  <a:cs typeface="Arial" charset="0"/>
                </a:rPr>
                <a:t>Verificar en Intranet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s-CL" i="1">
                  <a:latin typeface="Calibri" pitchFamily="34" charset="0"/>
                  <a:cs typeface="Arial" charset="0"/>
                </a:rPr>
                <a:t>(Vease el N° 5 del Manual)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endParaRPr kumimoji="1" lang="es-CL" i="1">
                <a:latin typeface="Calibri" pitchFamily="34" charset="0"/>
                <a:cs typeface="Arial" charset="0"/>
              </a:endParaRPr>
            </a:p>
            <a:p>
              <a:pPr algn="ctr" eaLnBrk="0" hangingPunct="0">
                <a:spcBef>
                  <a:spcPct val="50000"/>
                </a:spcBef>
                <a:defRPr/>
              </a:pPr>
              <a:endParaRPr kumimoji="1" lang="es-CL" i="1">
                <a:latin typeface="Calibri" pitchFamily="34" charset="0"/>
                <a:cs typeface="Arial" charset="0"/>
              </a:endParaRPr>
            </a:p>
            <a:p>
              <a:pPr algn="ctr" eaLnBrk="0" hangingPunct="0">
                <a:spcBef>
                  <a:spcPct val="50000"/>
                </a:spcBef>
                <a:defRPr/>
              </a:pPr>
              <a:endParaRPr kumimoji="1" lang="es-CL" i="1">
                <a:latin typeface="Calibri" pitchFamily="34" charset="0"/>
                <a:cs typeface="Arial" charset="0"/>
              </a:endParaRPr>
            </a:p>
            <a:p>
              <a:pPr algn="ctr" eaLnBrk="0" hangingPunct="0">
                <a:spcBef>
                  <a:spcPct val="50000"/>
                </a:spcBef>
                <a:defRPr/>
              </a:pPr>
              <a:endParaRPr kumimoji="1" lang="es-CL" i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091114" y="3006725"/>
            <a:ext cx="1614487" cy="1143000"/>
            <a:chOff x="2247" y="1728"/>
            <a:chExt cx="1017" cy="720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32147" name="Text Box 19"/>
            <p:cNvSpPr txBox="1">
              <a:spLocks noChangeArrowheads="1"/>
            </p:cNvSpPr>
            <p:nvPr/>
          </p:nvSpPr>
          <p:spPr bwMode="auto">
            <a:xfrm>
              <a:off x="2247" y="2036"/>
              <a:ext cx="1017" cy="41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anchorCtr="1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s-CL" i="1">
                  <a:latin typeface="Calibri" pitchFamily="34" charset="0"/>
                  <a:cs typeface="Arial" charset="0"/>
                </a:rPr>
                <a:t>Timbre Consistente</a:t>
              </a:r>
              <a:endParaRPr kumimoji="1" lang="es-ES" i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32148" name="Line 20"/>
            <p:cNvSpPr>
              <a:spLocks noChangeShapeType="1"/>
            </p:cNvSpPr>
            <p:nvPr/>
          </p:nvSpPr>
          <p:spPr bwMode="auto">
            <a:xfrm>
              <a:off x="3072" y="1728"/>
              <a:ext cx="0" cy="24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 i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910388" y="3006725"/>
            <a:ext cx="1624012" cy="1143000"/>
            <a:chOff x="3393" y="1728"/>
            <a:chExt cx="1023" cy="720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32150" name="Text Box 22"/>
            <p:cNvSpPr txBox="1">
              <a:spLocks noChangeArrowheads="1"/>
            </p:cNvSpPr>
            <p:nvPr/>
          </p:nvSpPr>
          <p:spPr bwMode="auto">
            <a:xfrm>
              <a:off x="3393" y="2036"/>
              <a:ext cx="1023" cy="41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anchorCtr="1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s-CL" i="1">
                  <a:latin typeface="Calibri" pitchFamily="34" charset="0"/>
                  <a:cs typeface="Arial" charset="0"/>
                </a:rPr>
                <a:t>Timbre </a:t>
              </a:r>
              <a:r>
                <a:rPr kumimoji="1" lang="es-CL" sz="1600" i="1">
                  <a:latin typeface="Calibri" pitchFamily="34" charset="0"/>
                  <a:cs typeface="Arial" charset="0"/>
                </a:rPr>
                <a:t>inconsistente</a:t>
              </a:r>
              <a:r>
                <a:rPr kumimoji="1" lang="es-CL" i="1">
                  <a:latin typeface="Calibri" pitchFamily="34" charset="0"/>
                  <a:cs typeface="Arial" charset="0"/>
                </a:rPr>
                <a:t>*</a:t>
              </a:r>
              <a:endParaRPr kumimoji="1" lang="es-ES" i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32151" name="Line 23"/>
            <p:cNvSpPr>
              <a:spLocks noChangeShapeType="1"/>
            </p:cNvSpPr>
            <p:nvPr/>
          </p:nvSpPr>
          <p:spPr bwMode="auto">
            <a:xfrm>
              <a:off x="3696" y="1728"/>
              <a:ext cx="0" cy="24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 i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793457" y="4089404"/>
            <a:ext cx="2209800" cy="1143000"/>
            <a:chOff x="2064" y="2448"/>
            <a:chExt cx="1392" cy="720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32153" name="Text Box 25"/>
            <p:cNvSpPr txBox="1">
              <a:spLocks noChangeArrowheads="1"/>
            </p:cNvSpPr>
            <p:nvPr/>
          </p:nvSpPr>
          <p:spPr bwMode="auto">
            <a:xfrm>
              <a:off x="2064" y="2756"/>
              <a:ext cx="1392" cy="41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anchorCtr="1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s-CL" i="1">
                  <a:latin typeface="Calibri" pitchFamily="34" charset="0"/>
                  <a:cs typeface="Arial" charset="0"/>
                </a:rPr>
                <a:t>Verificación visual con datos del DTE</a:t>
              </a:r>
              <a:endParaRPr kumimoji="1" lang="es-ES" i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32154" name="Line 26"/>
            <p:cNvSpPr>
              <a:spLocks noChangeShapeType="1"/>
            </p:cNvSpPr>
            <p:nvPr/>
          </p:nvSpPr>
          <p:spPr bwMode="auto">
            <a:xfrm>
              <a:off x="2784" y="2448"/>
              <a:ext cx="0" cy="24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 i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352801" y="5249863"/>
            <a:ext cx="2209800" cy="1179512"/>
            <a:chOff x="1152" y="3168"/>
            <a:chExt cx="1392" cy="743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32156" name="Text Box 28"/>
            <p:cNvSpPr txBox="1">
              <a:spLocks noChangeArrowheads="1"/>
            </p:cNvSpPr>
            <p:nvPr/>
          </p:nvSpPr>
          <p:spPr bwMode="auto">
            <a:xfrm>
              <a:off x="1152" y="3504"/>
              <a:ext cx="1392" cy="407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anchorCtr="1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s-CL" i="1" dirty="0">
                  <a:latin typeface="Calibri" pitchFamily="34" charset="0"/>
                  <a:cs typeface="Arial" charset="0"/>
                </a:rPr>
                <a:t>Datos corresponden, Timbre válido</a:t>
              </a:r>
              <a:endParaRPr kumimoji="1" lang="es-ES" i="1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32157" name="Line 29"/>
            <p:cNvSpPr>
              <a:spLocks noChangeShapeType="1"/>
            </p:cNvSpPr>
            <p:nvPr/>
          </p:nvSpPr>
          <p:spPr bwMode="auto">
            <a:xfrm>
              <a:off x="2208" y="3168"/>
              <a:ext cx="0" cy="24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 i="1"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5972176" y="5148261"/>
            <a:ext cx="2209800" cy="1462087"/>
            <a:chOff x="2736" y="3168"/>
            <a:chExt cx="1392" cy="921"/>
          </a:xfr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32159" name="Text Box 31"/>
            <p:cNvSpPr txBox="1">
              <a:spLocks noChangeArrowheads="1"/>
            </p:cNvSpPr>
            <p:nvPr/>
          </p:nvSpPr>
          <p:spPr bwMode="auto">
            <a:xfrm>
              <a:off x="2736" y="3504"/>
              <a:ext cx="1392" cy="58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anchorCtr="1"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kumimoji="1" lang="es-CL" i="1">
                  <a:latin typeface="Calibri" pitchFamily="34" charset="0"/>
                  <a:cs typeface="Arial" charset="0"/>
                </a:rPr>
                <a:t>Datos no corresponden, Timbre inválido</a:t>
              </a:r>
              <a:endParaRPr kumimoji="1" lang="es-ES" i="1">
                <a:latin typeface="Calibri" pitchFamily="34" charset="0"/>
                <a:cs typeface="Arial" charset="0"/>
              </a:endParaRPr>
            </a:p>
          </p:txBody>
        </p:sp>
        <p:sp>
          <p:nvSpPr>
            <p:cNvPr id="432160" name="Line 32"/>
            <p:cNvSpPr>
              <a:spLocks noChangeShapeType="1"/>
            </p:cNvSpPr>
            <p:nvPr/>
          </p:nvSpPr>
          <p:spPr bwMode="auto">
            <a:xfrm>
              <a:off x="3312" y="3168"/>
              <a:ext cx="0" cy="24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 anchorCtr="1"/>
            <a:lstStyle/>
            <a:p>
              <a:pPr algn="ctr" eaLnBrk="0" hangingPunct="0">
                <a:defRPr/>
              </a:pPr>
              <a:endParaRPr lang="es-CL" i="1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432161" name="Line 33"/>
          <p:cNvSpPr>
            <a:spLocks noChangeShapeType="1"/>
          </p:cNvSpPr>
          <p:nvPr/>
        </p:nvSpPr>
        <p:spPr bwMode="auto">
          <a:xfrm>
            <a:off x="8096250" y="3389313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 anchorCtr="1"/>
          <a:lstStyle/>
          <a:p>
            <a:pPr algn="ctr" eaLnBrk="0" hangingPunct="0">
              <a:defRPr/>
            </a:pPr>
            <a:endParaRPr lang="es-CL" i="1">
              <a:latin typeface="Calibri" pitchFamily="34" charset="0"/>
              <a:cs typeface="Arial" charset="0"/>
            </a:endParaRPr>
          </a:p>
        </p:txBody>
      </p:sp>
      <p:sp>
        <p:nvSpPr>
          <p:cNvPr id="432162" name="Text Box 34"/>
          <p:cNvSpPr txBox="1">
            <a:spLocks noChangeArrowheads="1"/>
          </p:cNvSpPr>
          <p:nvPr/>
        </p:nvSpPr>
        <p:spPr bwMode="auto">
          <a:xfrm>
            <a:off x="1524000" y="6613525"/>
            <a:ext cx="8643938" cy="25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anchorCtr="1">
            <a:spAutoFit/>
            <a:flatTx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s-CL" sz="1050" i="1" dirty="0">
                <a:latin typeface="Calibri" pitchFamily="34" charset="0"/>
                <a:cs typeface="Arial" charset="0"/>
              </a:rPr>
              <a:t>*Se  refiere a un error en la confección del timbre, </a:t>
            </a:r>
            <a:r>
              <a:rPr kumimoji="1" lang="es-CL" sz="1050" i="1" dirty="0" err="1">
                <a:latin typeface="Calibri" pitchFamily="34" charset="0"/>
                <a:cs typeface="Arial" charset="0"/>
              </a:rPr>
              <a:t>vease</a:t>
            </a:r>
            <a:r>
              <a:rPr kumimoji="1" lang="es-CL" sz="1050" i="1" dirty="0">
                <a:latin typeface="Calibri" pitchFamily="34" charset="0"/>
                <a:cs typeface="Arial" charset="0"/>
              </a:rPr>
              <a:t> Tabla 4.1.2 de la Circular 32, de 2005</a:t>
            </a:r>
            <a:r>
              <a:rPr kumimoji="1" lang="es-CL" sz="1000" i="1" dirty="0">
                <a:solidFill>
                  <a:srgbClr val="3399FF"/>
                </a:solidFill>
                <a:latin typeface="Calibri" pitchFamily="34" charset="0"/>
                <a:cs typeface="Arial" charset="0"/>
              </a:rPr>
              <a:t>.</a:t>
            </a:r>
            <a:endParaRPr kumimoji="1" lang="es-ES" sz="1000" i="1" dirty="0">
              <a:solidFill>
                <a:srgbClr val="3399FF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847851" y="1341438"/>
            <a:ext cx="2449513" cy="3276600"/>
            <a:chOff x="249" y="981"/>
            <a:chExt cx="1543" cy="206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340" y="981"/>
              <a:ext cx="1416" cy="1169"/>
              <a:chOff x="672" y="996"/>
              <a:chExt cx="1416" cy="1169"/>
            </a:xfrm>
          </p:grpSpPr>
          <p:pic>
            <p:nvPicPr>
              <p:cNvPr id="432134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996"/>
                <a:ext cx="1416" cy="6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32135" name="Text Box 7"/>
              <p:cNvSpPr txBox="1">
                <a:spLocks noChangeArrowheads="1"/>
              </p:cNvSpPr>
              <p:nvPr/>
            </p:nvSpPr>
            <p:spPr bwMode="auto">
              <a:xfrm>
                <a:off x="720" y="1700"/>
                <a:ext cx="1344" cy="4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  <a:flatTx/>
              </a:bodyPr>
              <a:lstStyle/>
              <a:p>
                <a:pPr algn="ctr" eaLnBrk="0" hangingPunct="0">
                  <a:spcBef>
                    <a:spcPct val="50000"/>
                  </a:spcBef>
                  <a:defRPr/>
                </a:pPr>
                <a:r>
                  <a:rPr kumimoji="1" lang="es-CL" sz="1400" i="1" dirty="0">
                    <a:latin typeface="Calibri" pitchFamily="34" charset="0"/>
                    <a:cs typeface="Arial" charset="0"/>
                  </a:rPr>
                  <a:t>Lectura de Timbre Electrónico con Lector de Código de barras</a:t>
                </a:r>
                <a:endParaRPr kumimoji="1" lang="es-ES" sz="1400" i="1" dirty="0">
                  <a:latin typeface="Calibri" pitchFamily="34" charset="0"/>
                  <a:cs typeface="Arial" charset="0"/>
                </a:endParaRPr>
              </a:p>
            </p:txBody>
          </p:sp>
        </p:grpSp>
        <p:pic>
          <p:nvPicPr>
            <p:cNvPr id="432164" name="Picture 36" descr="Nueva imag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" y="2251"/>
              <a:ext cx="1543" cy="794"/>
            </a:xfrm>
            <a:prstGeom prst="rect">
              <a:avLst/>
            </a:prstGeom>
            <a:noFill/>
          </p:spPr>
        </p:pic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231900" y="168312"/>
            <a:ext cx="914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CL" sz="2000" dirty="0" smtClean="0">
                <a:solidFill>
                  <a:schemeClr val="bg1"/>
                </a:solidFill>
              </a:rPr>
              <a:t>LECTURA </a:t>
            </a:r>
            <a:r>
              <a:rPr lang="es-CL" sz="2000" dirty="0">
                <a:solidFill>
                  <a:schemeClr val="bg1"/>
                </a:solidFill>
              </a:rPr>
              <a:t>DE TIMBRE </a:t>
            </a:r>
            <a:r>
              <a:rPr lang="es-CL" sz="2000" dirty="0" smtClean="0">
                <a:solidFill>
                  <a:schemeClr val="bg1"/>
                </a:solidFill>
              </a:rPr>
              <a:t>ELECTRÓNICO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6609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62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3"/>
          <p:cNvSpPr txBox="1">
            <a:spLocks noChangeArrowheads="1"/>
          </p:cNvSpPr>
          <p:nvPr/>
        </p:nvSpPr>
        <p:spPr bwMode="auto">
          <a:xfrm>
            <a:off x="2743200" y="7938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ES" sz="2000">
                <a:solidFill>
                  <a:schemeClr val="bg1"/>
                </a:solidFill>
                <a:cs typeface="Times New Roman" panose="02020603050405020304" pitchFamily="18" charset="0"/>
              </a:rPr>
              <a:t> VERIFICACIÓN DEL TIMBRE CON LECTOR DE CÓDIGO DE BARRAS</a:t>
            </a:r>
          </a:p>
        </p:txBody>
      </p:sp>
      <p:sp>
        <p:nvSpPr>
          <p:cNvPr id="72707" name="Rectangle 24"/>
          <p:cNvSpPr>
            <a:spLocks noChangeArrowheads="1"/>
          </p:cNvSpPr>
          <p:nvPr/>
        </p:nvSpPr>
        <p:spPr bwMode="auto">
          <a:xfrm>
            <a:off x="3647281" y="996068"/>
            <a:ext cx="4897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dirty="0">
                <a:solidFill>
                  <a:schemeClr val="accent2"/>
                </a:solidFill>
                <a:latin typeface="Calibri" panose="020F0502020204030204" pitchFamily="34" charset="0"/>
              </a:rPr>
              <a:t>ERRORES DE CONSISTENCIA DEL TIMBRE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00213"/>
            <a:ext cx="6267450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591175" y="5467350"/>
            <a:ext cx="4826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CL" dirty="0"/>
              <a:t>Aplicación dispuesta en Windows ( inicio, accesorios, herramientas SII) para uso de Fiscalización en el SII</a:t>
            </a:r>
          </a:p>
        </p:txBody>
      </p:sp>
      <p:sp>
        <p:nvSpPr>
          <p:cNvPr id="6" name="5 Elipse"/>
          <p:cNvSpPr/>
          <p:nvPr/>
        </p:nvSpPr>
        <p:spPr bwMode="auto">
          <a:xfrm>
            <a:off x="4656139" y="4487159"/>
            <a:ext cx="2592387" cy="476071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73100" algn="ctr" eaLnBrk="0" hangingPunct="0">
              <a:spcBef>
                <a:spcPct val="50000"/>
              </a:spcBef>
              <a:buSzPct val="150000"/>
              <a:defRPr/>
            </a:pPr>
            <a:endParaRPr lang="es-CL" sz="1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4109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4178" name="Group 2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2227203613"/>
              </p:ext>
            </p:extLst>
          </p:nvPr>
        </p:nvGraphicFramePr>
        <p:xfrm>
          <a:off x="1371600" y="1920875"/>
          <a:ext cx="8642350" cy="393223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32742"/>
                <a:gridCol w="1474911"/>
                <a:gridCol w="2640056"/>
                <a:gridCol w="4094641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de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Mensaje de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Explicación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7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Datos del timbre difieren del CAF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“Rut no corresponde a CAF”</a:t>
                      </a:r>
                      <a:r>
                        <a:rPr kumimoji="0" lang="es-C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aplicación compara que los datos incorporados al timbre; </a:t>
                      </a:r>
                      <a:r>
                        <a:rPr kumimoji="0" lang="es-E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emisor, folio y tipo de documento sean los mismos que el SII incluyó y autorizó en el CAF.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mensaje de error indica que el Rut del emisor, el tipo de documento o el folio no corresponde a los datos autorizados en el CAF 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" action="ppaction://noaction"/>
                        </a:rPr>
                        <a:t>[1]</a:t>
                      </a: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 debe verificar el documento en Intranet. Si el DTE no ha sido recibido por el SII, se debe verificar si el folio está autorizado.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28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“Tipo de documento. No corresponde a CAF”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6197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“Folio no corresponde a CAF”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1485900" y="1196975"/>
            <a:ext cx="7783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MENSAJE DE APLICACIÓN SII AL LEER TIMBRE ELECTRONICO</a:t>
            </a:r>
            <a:endParaRPr lang="es-E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31900" y="168312"/>
            <a:ext cx="91440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CL" sz="2000" dirty="0" smtClean="0">
                <a:solidFill>
                  <a:schemeClr val="bg1"/>
                </a:solidFill>
              </a:rPr>
              <a:t>LECTURA </a:t>
            </a:r>
            <a:r>
              <a:rPr lang="es-CL" sz="2000" dirty="0">
                <a:solidFill>
                  <a:schemeClr val="bg1"/>
                </a:solidFill>
              </a:rPr>
              <a:t>DE TIMBRE </a:t>
            </a:r>
            <a:r>
              <a:rPr lang="es-CL" sz="2000" dirty="0" smtClean="0">
                <a:solidFill>
                  <a:schemeClr val="bg1"/>
                </a:solidFill>
              </a:rPr>
              <a:t>ELECTRÓNICO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2526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671763" y="49213"/>
            <a:ext cx="670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ES" sz="2000">
                <a:solidFill>
                  <a:schemeClr val="bg1"/>
                </a:solidFill>
                <a:cs typeface="Times New Roman" panose="02020603050405020304" pitchFamily="18" charset="0"/>
              </a:rPr>
              <a:t> VERIFICACIÓN DEL TIMBRE CON LECTOR DE CÓDIGO DE BARRAS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524000" y="31242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1524001" y="6553201"/>
            <a:ext cx="8215313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es-ES" sz="1200" u="sng" dirty="0">
                <a:latin typeface="Arial" charset="0"/>
                <a:cs typeface="Arial" charset="0"/>
              </a:rPr>
              <a:t>[1]</a:t>
            </a:r>
            <a:r>
              <a:rPr lang="es-ES" sz="1200" dirty="0">
                <a:latin typeface="Arial" charset="0"/>
                <a:cs typeface="Arial" charset="0"/>
              </a:rPr>
              <a:t> </a:t>
            </a:r>
            <a:r>
              <a:rPr lang="es-ES" sz="1050" i="1" dirty="0">
                <a:latin typeface="Arial" charset="0"/>
                <a:cs typeface="Arial" charset="0"/>
              </a:rPr>
              <a:t>En el caso del folio, el error consiste en que el folio no está comprendido en el rango informado en el CAF.</a:t>
            </a:r>
            <a:endParaRPr lang="es-ES" sz="1200" dirty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es-ES" sz="3600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35207" name="Group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49136409"/>
              </p:ext>
            </p:extLst>
          </p:nvPr>
        </p:nvGraphicFramePr>
        <p:xfrm>
          <a:off x="1376363" y="1284304"/>
          <a:ext cx="8001000" cy="515143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42913"/>
                <a:gridCol w="1322387"/>
                <a:gridCol w="2451224"/>
                <a:gridCol w="3784476"/>
              </a:tblGrid>
              <a:tr h="579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N°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de error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Mensaje de error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Explicación</a:t>
                      </a:r>
                    </a:p>
                  </a:txBody>
                  <a:tcPr marT="45723" marB="45723" horzOverflow="overflow"/>
                </a:tc>
              </a:tr>
              <a:tr h="75093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45723" marB="45723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Faltan datos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“Sin Rut Receptor”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el timbre, el emisor no registró el Rut del Receptor ni el monto total. Esto es grave, porque el timbre no servirá para revisar si estos datos están correctos.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este caso se debe verificar que la Razón social del receptor contenida en el timbre, corresponda al mismo dato impreso en el documento y verificar el documento en Intranet.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</a:tr>
              <a:tr h="177906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“Sin Monto Total” 2) “Tipo de documento. No corresponde a CAF”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30024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45723" marB="45723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Posible alteración del timbre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“Error Técnico”</a:t>
                      </a:r>
                      <a:endParaRPr kumimoji="0" lang="es-CL" sz="16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Estos son errores que tienen que ver con la seguridad del documento. Significa que los datos del timbre podrían haber sido alterados.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debe verificar el documento en Intranet. Si el DTE no  ha sido recibido por el SII, se debe verificar si el folio está  autorizado.</a:t>
                      </a: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</a:tr>
              <a:tr h="74204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“Error en CAF”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660400" y="766734"/>
            <a:ext cx="7783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MENSAJE DE APLICACIÓN SII AL LEER TIMBRE ELECTRONICO</a:t>
            </a:r>
            <a:endParaRPr lang="es-ES" sz="2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78686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03A0-D2EA-45E3-BAB7-A8BD58856B7E}" type="slidenum">
              <a:rPr lang="es-ES" smtClean="0">
                <a:solidFill>
                  <a:srgbClr val="000000"/>
                </a:solidFill>
              </a:rPr>
              <a:pPr/>
              <a:t>27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62300" y="2679700"/>
            <a:ext cx="557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smtClean="0"/>
              <a:t>INTRANET SII</a:t>
            </a:r>
            <a:endParaRPr lang="es-CL" sz="6000" b="1" dirty="0"/>
          </a:p>
        </p:txBody>
      </p:sp>
    </p:spTree>
    <p:extLst>
      <p:ext uri="{BB962C8B-B14F-4D97-AF65-F5344CB8AC3E}">
        <p14:creationId xmlns:p14="http://schemas.microsoft.com/office/powerpoint/2010/main" val="3509786899"/>
      </p:ext>
    </p:extLst>
  </p:cSld>
  <p:clrMapOvr>
    <a:masterClrMapping/>
  </p:clrMapOvr>
  <p:transition spd="med">
    <p:pull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2089149" y="906171"/>
            <a:ext cx="7939088" cy="564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45518" y="890745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SIIC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45518" y="3774934"/>
            <a:ext cx="8847932" cy="27084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CL" sz="2000" dirty="0" smtClean="0"/>
              <a:t>El Sistema </a:t>
            </a:r>
            <a:r>
              <a:rPr lang="es-CL" sz="2000" dirty="0"/>
              <a:t>de Información Integral de Contribuyentes permite conocer características, clasificaciones, anotaciones, atributos, autorizaciones, documentos que usa y </a:t>
            </a:r>
            <a:r>
              <a:rPr lang="es-CL" sz="2000" dirty="0" smtClean="0"/>
              <a:t>demás información </a:t>
            </a:r>
            <a:r>
              <a:rPr lang="es-CL" sz="2000" dirty="0"/>
              <a:t>de los contribuyentes</a:t>
            </a:r>
            <a:r>
              <a:rPr lang="es-CL" sz="2000" dirty="0" smtClean="0"/>
              <a:t>.</a:t>
            </a:r>
          </a:p>
          <a:p>
            <a:endParaRPr lang="es-CL" sz="800" dirty="0" smtClean="0"/>
          </a:p>
          <a:p>
            <a:pPr lvl="1">
              <a:lnSpc>
                <a:spcPct val="90000"/>
              </a:lnSpc>
            </a:pPr>
            <a:r>
              <a:rPr lang="es-CL" sz="2000" dirty="0" smtClean="0"/>
              <a:t>a) Atributos</a:t>
            </a:r>
            <a:r>
              <a:rPr lang="es-CL" sz="2000" dirty="0"/>
              <a:t>:</a:t>
            </a:r>
          </a:p>
          <a:p>
            <a:pPr lvl="2">
              <a:lnSpc>
                <a:spcPct val="90000"/>
              </a:lnSpc>
            </a:pPr>
            <a:r>
              <a:rPr lang="es-CL" sz="2000" dirty="0" smtClean="0"/>
              <a:t>	- Facturador </a:t>
            </a:r>
            <a:r>
              <a:rPr lang="es-CL" sz="2000" dirty="0"/>
              <a:t>Electrónico</a:t>
            </a:r>
          </a:p>
          <a:p>
            <a:pPr lvl="2">
              <a:lnSpc>
                <a:spcPct val="90000"/>
              </a:lnSpc>
            </a:pPr>
            <a:r>
              <a:rPr lang="es-CL" sz="2000" dirty="0" smtClean="0"/>
              <a:t>	- Facturador </a:t>
            </a:r>
            <a:r>
              <a:rPr lang="es-CL" sz="2000" dirty="0"/>
              <a:t>Electrónico </a:t>
            </a:r>
            <a:r>
              <a:rPr lang="es-CL" sz="2000" dirty="0" smtClean="0"/>
              <a:t>MIPYME</a:t>
            </a:r>
          </a:p>
          <a:p>
            <a:pPr lvl="2">
              <a:lnSpc>
                <a:spcPct val="90000"/>
              </a:lnSpc>
            </a:pPr>
            <a:r>
              <a:rPr lang="es-CL" sz="2000" dirty="0"/>
              <a:t>	- Autorizado </a:t>
            </a:r>
            <a:r>
              <a:rPr lang="es-CL" sz="2000" dirty="0" smtClean="0"/>
              <a:t>Cont. Simplificada</a:t>
            </a:r>
            <a:endParaRPr lang="es-CL" sz="2000" dirty="0"/>
          </a:p>
          <a:p>
            <a:pPr lvl="2">
              <a:lnSpc>
                <a:spcPct val="90000"/>
              </a:lnSpc>
            </a:pPr>
            <a:r>
              <a:rPr lang="es-CL" sz="2000" dirty="0" smtClean="0"/>
              <a:t>	- </a:t>
            </a:r>
            <a:r>
              <a:rPr lang="es-CL" sz="2000" dirty="0"/>
              <a:t>Autorizado Cont. </a:t>
            </a:r>
            <a:r>
              <a:rPr lang="es-CL" sz="2000" dirty="0" smtClean="0"/>
              <a:t>Tributación </a:t>
            </a:r>
            <a:r>
              <a:rPr lang="es-CL" sz="2000" dirty="0"/>
              <a:t>Simplificada </a:t>
            </a:r>
            <a:r>
              <a:rPr lang="es-CL" sz="2000" dirty="0" smtClean="0"/>
              <a:t>MIPYME</a:t>
            </a:r>
          </a:p>
          <a:p>
            <a:pPr lvl="2">
              <a:lnSpc>
                <a:spcPct val="90000"/>
              </a:lnSpc>
            </a:pPr>
            <a:r>
              <a:rPr lang="es-CL" sz="2000" dirty="0"/>
              <a:t>	</a:t>
            </a:r>
            <a:r>
              <a:rPr lang="es-CL" sz="2000" dirty="0" smtClean="0"/>
              <a:t>- Autorizado Contabilidad Completa MIPYME</a:t>
            </a:r>
          </a:p>
          <a:p>
            <a:pPr lvl="2">
              <a:lnSpc>
                <a:spcPct val="90000"/>
              </a:lnSpc>
            </a:pPr>
            <a:endParaRPr lang="es-CL" sz="800" strike="sngStrike" dirty="0" smtClean="0"/>
          </a:p>
          <a:p>
            <a:pPr lvl="1">
              <a:lnSpc>
                <a:spcPct val="90000"/>
              </a:lnSpc>
            </a:pPr>
            <a:r>
              <a:rPr lang="es-CL" sz="2000" dirty="0" smtClean="0"/>
              <a:t>b) Anotaciones: 4320, 4321, 4310</a:t>
            </a:r>
            <a:endParaRPr lang="es-CL" sz="2000" dirty="0"/>
          </a:p>
          <a:p>
            <a:pPr lvl="2">
              <a:lnSpc>
                <a:spcPct val="90000"/>
              </a:lnSpc>
            </a:pPr>
            <a:endParaRPr lang="es-CL" sz="800" dirty="0"/>
          </a:p>
          <a:p>
            <a:pPr lvl="1">
              <a:lnSpc>
                <a:spcPct val="90000"/>
              </a:lnSpc>
            </a:pPr>
            <a:r>
              <a:rPr lang="es-CL" sz="2000" dirty="0" smtClean="0"/>
              <a:t>c) </a:t>
            </a:r>
            <a:r>
              <a:rPr lang="es-CL" sz="2000" dirty="0" err="1" smtClean="0"/>
              <a:t>Timbraje</a:t>
            </a:r>
            <a:r>
              <a:rPr lang="es-CL" sz="2000" dirty="0" smtClean="0"/>
              <a:t> </a:t>
            </a:r>
            <a:r>
              <a:rPr lang="es-CL" sz="2000" dirty="0"/>
              <a:t>de Documentos </a:t>
            </a:r>
            <a:r>
              <a:rPr lang="es-CL" sz="2000" dirty="0" smtClean="0"/>
              <a:t>Tributarios Electrónicos:</a:t>
            </a:r>
          </a:p>
          <a:p>
            <a:pPr lvl="1">
              <a:lnSpc>
                <a:spcPct val="90000"/>
              </a:lnSpc>
            </a:pPr>
            <a:endParaRPr lang="es-CL" sz="800" dirty="0"/>
          </a:p>
          <a:p>
            <a:pPr lvl="2">
              <a:lnSpc>
                <a:spcPct val="90000"/>
              </a:lnSpc>
            </a:pPr>
            <a:r>
              <a:rPr lang="es-CL" sz="2000" dirty="0" smtClean="0"/>
              <a:t>- FE </a:t>
            </a:r>
            <a:r>
              <a:rPr lang="es-CL" sz="2000" dirty="0"/>
              <a:t>MIPYME </a:t>
            </a:r>
            <a:r>
              <a:rPr lang="es-CL" sz="2000" dirty="0" smtClean="0"/>
              <a:t>muestra última </a:t>
            </a:r>
            <a:r>
              <a:rPr lang="es-CL" sz="2000" dirty="0"/>
              <a:t>factura </a:t>
            </a:r>
            <a:r>
              <a:rPr lang="es-CL" sz="2000" dirty="0" smtClean="0"/>
              <a:t>emitida, ej.1-59</a:t>
            </a:r>
            <a:endParaRPr lang="es-CL" sz="2000" dirty="0"/>
          </a:p>
          <a:p>
            <a:pPr marL="1257300" lvl="2" indent="-342900">
              <a:lnSpc>
                <a:spcPct val="90000"/>
              </a:lnSpc>
              <a:buFontTx/>
              <a:buChar char="-"/>
            </a:pPr>
            <a:r>
              <a:rPr lang="es-CL" sz="2000" dirty="0" smtClean="0"/>
              <a:t>En FE </a:t>
            </a:r>
            <a:r>
              <a:rPr lang="es-CL" sz="2000" dirty="0"/>
              <a:t>Regular </a:t>
            </a:r>
            <a:r>
              <a:rPr lang="es-CL" sz="2000" dirty="0" smtClean="0"/>
              <a:t>muestra un </a:t>
            </a:r>
            <a:r>
              <a:rPr lang="es-CL" sz="2000" dirty="0"/>
              <a:t>rango de folios </a:t>
            </a:r>
            <a:r>
              <a:rPr lang="es-CL" sz="2000" dirty="0" smtClean="0"/>
              <a:t>autorizados</a:t>
            </a:r>
          </a:p>
          <a:p>
            <a:pPr lvl="2">
              <a:lnSpc>
                <a:spcPct val="90000"/>
              </a:lnSpc>
            </a:pPr>
            <a:endParaRPr lang="es-CL" sz="800" dirty="0" smtClean="0"/>
          </a:p>
          <a:p>
            <a:pPr lvl="1">
              <a:lnSpc>
                <a:spcPct val="90000"/>
              </a:lnSpc>
            </a:pPr>
            <a:r>
              <a:rPr lang="es-CL" sz="2000" dirty="0" smtClean="0"/>
              <a:t>d) Otra información: Giro, dirección, segmento, representante legal, etc</a:t>
            </a:r>
            <a:r>
              <a:rPr lang="es-CL" sz="2000" dirty="0"/>
              <a:t>.</a:t>
            </a:r>
          </a:p>
          <a:p>
            <a:pPr marL="1257300" lvl="2" indent="-342900">
              <a:lnSpc>
                <a:spcPct val="90000"/>
              </a:lnSpc>
              <a:buFontTx/>
              <a:buChar char="-"/>
            </a:pPr>
            <a:endParaRPr lang="es-CL" sz="2000" dirty="0"/>
          </a:p>
          <a:p>
            <a:pPr lvl="2">
              <a:lnSpc>
                <a:spcPct val="90000"/>
              </a:lnSpc>
            </a:pPr>
            <a:endParaRPr lang="es-CL" dirty="0"/>
          </a:p>
          <a:p>
            <a:endParaRPr lang="es-CL" sz="2000" dirty="0"/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sz="2000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8037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6800" y="108213"/>
            <a:ext cx="6553200" cy="354012"/>
          </a:xfrm>
        </p:spPr>
        <p:txBody>
          <a:bodyPr anchor="t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s-CL" sz="2000" b="1">
                <a:solidFill>
                  <a:schemeClr val="bg1"/>
                </a:solidFill>
                <a:cs typeface="Times New Roman" panose="02020603050405020304" pitchFamily="18" charset="0"/>
              </a:rPr>
              <a:t>HERRAMIENTAS DE FISCALIZACIÓN</a:t>
            </a:r>
            <a:endParaRPr lang="es-ES" sz="20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84300" y="828278"/>
            <a:ext cx="11442700" cy="4997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s-CL" sz="2000" b="1" dirty="0"/>
              <a:t>	</a:t>
            </a:r>
            <a:r>
              <a:rPr lang="es-CL" sz="2000" b="1" dirty="0" smtClean="0"/>
              <a:t>			SIIC </a:t>
            </a:r>
            <a:endParaRPr lang="es-CL" sz="20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s-CL" sz="2000" dirty="0" smtClean="0"/>
              <a:t>   ATRIBUTOS</a:t>
            </a:r>
            <a:endParaRPr lang="es-CL" sz="2000" dirty="0"/>
          </a:p>
          <a:p>
            <a:pPr lvl="1" eaLnBrk="1" hangingPunct="1">
              <a:lnSpc>
                <a:spcPct val="90000"/>
              </a:lnSpc>
            </a:pPr>
            <a:endParaRPr lang="es-CL" sz="2000" dirty="0"/>
          </a:p>
          <a:p>
            <a:pPr lvl="1" eaLnBrk="1" hangingPunct="1">
              <a:lnSpc>
                <a:spcPct val="90000"/>
              </a:lnSpc>
            </a:pPr>
            <a:endParaRPr lang="es-CL" sz="2000" dirty="0"/>
          </a:p>
          <a:p>
            <a:pPr lvl="1" eaLnBrk="1" hangingPunct="1">
              <a:lnSpc>
                <a:spcPct val="90000"/>
              </a:lnSpc>
            </a:pPr>
            <a:endParaRPr lang="es-CL" sz="2000" dirty="0"/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s-CL" dirty="0"/>
          </a:p>
          <a:p>
            <a:pPr marL="0" lvl="2" indent="0" eaLnBrk="1" hangingPunct="1">
              <a:lnSpc>
                <a:spcPct val="90000"/>
              </a:lnSpc>
              <a:buNone/>
            </a:pPr>
            <a:r>
              <a:rPr lang="es-ES" sz="2000" dirty="0" smtClean="0">
                <a:ea typeface="+mn-ea"/>
                <a:cs typeface="+mn-cs"/>
              </a:rPr>
              <a:t>   ANOTACIONES</a:t>
            </a:r>
          </a:p>
          <a:p>
            <a:pPr marL="0" lvl="2" indent="0" eaLnBrk="1" hangingPunct="1">
              <a:lnSpc>
                <a:spcPct val="90000"/>
              </a:lnSpc>
              <a:buNone/>
            </a:pPr>
            <a:endParaRPr lang="es-ES" sz="2000" dirty="0">
              <a:ea typeface="+mn-ea"/>
              <a:cs typeface="+mn-cs"/>
            </a:endParaRPr>
          </a:p>
          <a:p>
            <a:pPr marL="0" lvl="2" indent="0" eaLnBrk="1" hangingPunct="1">
              <a:lnSpc>
                <a:spcPct val="90000"/>
              </a:lnSpc>
              <a:buNone/>
            </a:pPr>
            <a:endParaRPr lang="es-ES" sz="2000" dirty="0" smtClean="0">
              <a:ea typeface="+mn-ea"/>
              <a:cs typeface="+mn-cs"/>
            </a:endParaRPr>
          </a:p>
          <a:p>
            <a:pPr marL="0" lvl="2" indent="0" eaLnBrk="1" hangingPunct="1">
              <a:lnSpc>
                <a:spcPct val="90000"/>
              </a:lnSpc>
              <a:buNone/>
            </a:pPr>
            <a:endParaRPr lang="es-ES" sz="2000" dirty="0">
              <a:ea typeface="+mn-ea"/>
              <a:cs typeface="+mn-cs"/>
            </a:endParaRPr>
          </a:p>
          <a:p>
            <a:pPr marL="0" lvl="2" indent="0" eaLnBrk="1" hangingPunct="1">
              <a:lnSpc>
                <a:spcPct val="90000"/>
              </a:lnSpc>
              <a:buNone/>
            </a:pPr>
            <a:endParaRPr lang="es-ES" sz="2000" dirty="0" smtClean="0">
              <a:ea typeface="+mn-ea"/>
              <a:cs typeface="+mn-cs"/>
            </a:endParaRPr>
          </a:p>
          <a:p>
            <a:pPr marL="0" lvl="2" indent="0" eaLnBrk="1" hangingPunct="1">
              <a:lnSpc>
                <a:spcPct val="90000"/>
              </a:lnSpc>
              <a:buNone/>
            </a:pPr>
            <a:endParaRPr lang="es-ES" sz="2000" dirty="0">
              <a:ea typeface="+mn-ea"/>
              <a:cs typeface="+mn-cs"/>
            </a:endParaRPr>
          </a:p>
          <a:p>
            <a:pPr marL="0" lvl="2" indent="0" eaLnBrk="1" hangingPunct="1">
              <a:lnSpc>
                <a:spcPct val="90000"/>
              </a:lnSpc>
              <a:buNone/>
            </a:pPr>
            <a:r>
              <a:rPr lang="es-ES" sz="2000" dirty="0" smtClean="0"/>
              <a:t>   TIMBRAJE</a:t>
            </a:r>
            <a:endParaRPr lang="es-ES" sz="2000" dirty="0">
              <a:ea typeface="+mn-ea"/>
              <a:cs typeface="+mn-cs"/>
            </a:endParaRPr>
          </a:p>
        </p:txBody>
      </p:sp>
      <p:pic>
        <p:nvPicPr>
          <p:cNvPr id="829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37" y="5289422"/>
            <a:ext cx="89757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162" y="1560384"/>
            <a:ext cx="7990476" cy="11238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937" y="3255502"/>
            <a:ext cx="83629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00476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603A0-D2EA-45E3-BAB7-A8BD58856B7E}" type="slidenum">
              <a:rPr lang="es-ES" smtClean="0">
                <a:solidFill>
                  <a:srgbClr val="000000"/>
                </a:solidFill>
              </a:rPr>
              <a:pPr/>
              <a:t>3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162300" y="2679700"/>
            <a:ext cx="557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000" b="1" dirty="0" smtClean="0"/>
              <a:t>INTERNET SII</a:t>
            </a:r>
            <a:endParaRPr lang="es-CL" sz="6000" b="1" dirty="0"/>
          </a:p>
        </p:txBody>
      </p:sp>
    </p:spTree>
    <p:extLst>
      <p:ext uri="{BB962C8B-B14F-4D97-AF65-F5344CB8AC3E}">
        <p14:creationId xmlns:p14="http://schemas.microsoft.com/office/powerpoint/2010/main" val="3135120196"/>
      </p:ext>
    </p:extLst>
  </p:cSld>
  <p:clrMapOvr>
    <a:masterClrMapping/>
  </p:clrMapOvr>
  <p:transition spd="med">
    <p:pull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45518" y="776684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DE UN </a:t>
            </a:r>
            <a:r>
              <a:rPr lang="es-CL" sz="2400" dirty="0"/>
              <a:t>DTE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98600" y="1238349"/>
            <a:ext cx="8826500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visualizador de DTE dirigido a Fiscalizadores del SII para consulta y verificación de datos generales de documentos electrónicos recibidos por el SII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s-CL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ubica en:</a:t>
            </a:r>
          </a:p>
          <a:p>
            <a:pPr algn="just">
              <a:lnSpc>
                <a:spcPct val="107000"/>
              </a:lnSpc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s-CL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dirty="0" smtClean="0"/>
              <a:t>Trabajo Fiscalizadores</a:t>
            </a:r>
          </a:p>
          <a:p>
            <a:pPr algn="just">
              <a:lnSpc>
                <a:spcPct val="107000"/>
              </a:lnSpc>
            </a:pPr>
            <a:r>
              <a:rPr lang="es-CL" dirty="0"/>
              <a:t>	</a:t>
            </a:r>
            <a:r>
              <a:rPr lang="es-CL" dirty="0" smtClean="0"/>
              <a:t>- Consultas </a:t>
            </a:r>
            <a:r>
              <a:rPr lang="es-CL" dirty="0"/>
              <a:t>de Factura Electrónica (DTE</a:t>
            </a:r>
            <a:r>
              <a:rPr lang="es-CL" dirty="0" smtClean="0"/>
              <a:t>)</a:t>
            </a:r>
          </a:p>
          <a:p>
            <a:pPr algn="just">
              <a:lnSpc>
                <a:spcPct val="107000"/>
              </a:lnSpc>
            </a:pPr>
            <a:r>
              <a:rPr lang="es-CL" dirty="0"/>
              <a:t>	</a:t>
            </a:r>
            <a:r>
              <a:rPr lang="es-CL" dirty="0" smtClean="0"/>
              <a:t>- Consulta </a:t>
            </a:r>
            <a:r>
              <a:rPr lang="es-CL" dirty="0"/>
              <a:t>de Factura Electrónica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3244272"/>
            <a:ext cx="8657143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96420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1524000" y="28194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pic>
        <p:nvPicPr>
          <p:cNvPr id="778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7" y="2664224"/>
            <a:ext cx="4043363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18" y="1273582"/>
            <a:ext cx="5289550" cy="558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/>
          <p:cNvSpPr/>
          <p:nvPr/>
        </p:nvSpPr>
        <p:spPr bwMode="auto">
          <a:xfrm>
            <a:off x="4859338" y="3593653"/>
            <a:ext cx="1008062" cy="67252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73100" algn="ctr" eaLnBrk="0" hangingPunct="0">
              <a:spcBef>
                <a:spcPct val="50000"/>
              </a:spcBef>
              <a:buSzPct val="150000"/>
              <a:defRPr/>
            </a:pPr>
            <a:endParaRPr lang="es-CL" sz="1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81212" y="762614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DE UN </a:t>
            </a:r>
            <a:r>
              <a:rPr lang="es-CL" sz="2400" dirty="0"/>
              <a:t>DTE</a:t>
            </a:r>
          </a:p>
        </p:txBody>
      </p:sp>
    </p:spTree>
    <p:extLst>
      <p:ext uri="{BB962C8B-B14F-4D97-AF65-F5344CB8AC3E}">
        <p14:creationId xmlns:p14="http://schemas.microsoft.com/office/powerpoint/2010/main" val="131031050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20837" y="776684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</a:t>
            </a:r>
            <a:r>
              <a:rPr lang="es-CL" sz="2400" dirty="0"/>
              <a:t>DE ENVIO IECV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83493" y="1238349"/>
            <a:ext cx="9525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través del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 y periodo, entrega el 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libros 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electrónicos de compra y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ventas. 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También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posible consultar por numero de envío.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1113948" y="1997075"/>
            <a:ext cx="4932045" cy="448627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7086600" y="2587765"/>
            <a:ext cx="355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latin typeface="Arial" panose="020B0604020202020204" pitchFamily="34" charset="0"/>
              </a:rPr>
              <a:t>El </a:t>
            </a:r>
            <a:r>
              <a:rPr lang="es-CL" dirty="0">
                <a:latin typeface="Arial" panose="020B0604020202020204" pitchFamily="34" charset="0"/>
              </a:rPr>
              <a:t>Estado </a:t>
            </a:r>
            <a:r>
              <a:rPr lang="es-CL" dirty="0" smtClean="0">
                <a:latin typeface="Arial" panose="020B0604020202020204" pitchFamily="34" charset="0"/>
              </a:rPr>
              <a:t>"</a:t>
            </a:r>
            <a:r>
              <a:rPr lang="es-CL" b="1" dirty="0">
                <a:latin typeface="Arial" panose="020B0604020202020204" pitchFamily="34" charset="0"/>
              </a:rPr>
              <a:t>Cuadrado</a:t>
            </a:r>
            <a:r>
              <a:rPr lang="es-CL" dirty="0">
                <a:latin typeface="Arial" panose="020B0604020202020204" pitchFamily="34" charset="0"/>
              </a:rPr>
              <a:t>", indica que </a:t>
            </a:r>
            <a:r>
              <a:rPr lang="es-CL" dirty="0" smtClean="0">
                <a:latin typeface="Arial" panose="020B0604020202020204" pitchFamily="34" charset="0"/>
              </a:rPr>
              <a:t>el Libro Electrónico está </a:t>
            </a:r>
            <a:r>
              <a:rPr lang="es-CL" dirty="0">
                <a:latin typeface="Arial" panose="020B0604020202020204" pitchFamily="34" charset="0"/>
              </a:rPr>
              <a:t>correctamente </a:t>
            </a:r>
            <a:r>
              <a:rPr lang="es-CL" dirty="0" smtClean="0">
                <a:latin typeface="Arial" panose="020B0604020202020204" pitchFamily="34" charset="0"/>
              </a:rPr>
              <a:t>recibido.</a:t>
            </a:r>
          </a:p>
          <a:p>
            <a:pPr algn="just"/>
            <a:endParaRPr lang="es-CL" dirty="0">
              <a:latin typeface="Arial" panose="020B0604020202020204" pitchFamily="34" charset="0"/>
            </a:endParaRPr>
          </a:p>
          <a:p>
            <a:pPr algn="just"/>
            <a:r>
              <a:rPr lang="es-CL" dirty="0" smtClean="0">
                <a:latin typeface="Arial" panose="020B0604020202020204" pitchFamily="34" charset="0"/>
              </a:rPr>
              <a:t>Cualquier </a:t>
            </a:r>
            <a:r>
              <a:rPr lang="es-CL" dirty="0">
                <a:latin typeface="Arial" panose="020B0604020202020204" pitchFamily="34" charset="0"/>
              </a:rPr>
              <a:t>otro estado indica que </a:t>
            </a:r>
            <a:r>
              <a:rPr lang="es-CL" dirty="0" smtClean="0">
                <a:latin typeface="Arial" panose="020B0604020202020204" pitchFamily="34" charset="0"/>
              </a:rPr>
              <a:t>está pendiente completar la información, con envíos de información que correspondan a ese período</a:t>
            </a:r>
            <a:endParaRPr lang="es-CL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0401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25612" y="668634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</a:t>
            </a:r>
            <a:r>
              <a:rPr lang="es-CL" sz="2400" dirty="0"/>
              <a:t>DE ENVIO IECV</a:t>
            </a:r>
          </a:p>
        </p:txBody>
      </p:sp>
      <p:pic>
        <p:nvPicPr>
          <p:cNvPr id="2050" name="Picture 2" descr="d:\Temp\SNAGHTMLe7c1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130299"/>
            <a:ext cx="76581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9003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52612" y="728965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</a:t>
            </a:r>
            <a:r>
              <a:rPr lang="es-CL" sz="2400" dirty="0"/>
              <a:t>DE ENVIO IECV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64" y="1190630"/>
            <a:ext cx="9539658" cy="50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00185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B3AAC7-A197-4EA2-A335-4280221F5186}" type="slidenum">
              <a:rPr lang="es-ES" sz="1200" b="0"/>
              <a:pPr eaLnBrk="1" hangingPunct="1"/>
              <a:t>35</a:t>
            </a:fld>
            <a:endParaRPr lang="es-ES" sz="1200" b="0"/>
          </a:p>
        </p:txBody>
      </p:sp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27212" y="929741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DTE </a:t>
            </a:r>
            <a:r>
              <a:rPr lang="es-CL" sz="2400" dirty="0"/>
              <a:t>RECIBIDO EN SII PARA UNA EMPRESA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3187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una consulta que permite obtener un listado por pantalla o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planilla 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electrónica con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DTE recibidos en el SII por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contribuyente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exceptuando las Guías de Despacho Electrónicas, en un determinado período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ubica en:</a:t>
            </a:r>
          </a:p>
          <a:p>
            <a:pPr algn="just">
              <a:lnSpc>
                <a:spcPct val="107000"/>
              </a:lnSpc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s-CL" dirty="0"/>
              <a:t>Trabajo Fiscalizadores</a:t>
            </a:r>
          </a:p>
          <a:p>
            <a:pPr algn="just">
              <a:lnSpc>
                <a:spcPct val="107000"/>
              </a:lnSpc>
            </a:pPr>
            <a:r>
              <a:rPr lang="es-CL" dirty="0"/>
              <a:t>	- Consultas de Factura Electrónica (DTE)</a:t>
            </a:r>
          </a:p>
          <a:p>
            <a:pPr algn="just">
              <a:lnSpc>
                <a:spcPct val="107000"/>
              </a:lnSpc>
            </a:pPr>
            <a:r>
              <a:rPr lang="es-CL" dirty="0"/>
              <a:t>	- DTE recibidos en el SII para una empresa</a:t>
            </a:r>
          </a:p>
          <a:p>
            <a:pPr algn="just">
              <a:lnSpc>
                <a:spcPct val="107000"/>
              </a:lnSpc>
            </a:pPr>
            <a:endParaRPr lang="es-CL" dirty="0" smtClean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702368"/>
            <a:ext cx="8647619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7579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03412" y="885075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DTE </a:t>
            </a:r>
            <a:r>
              <a:rPr lang="es-CL" sz="2400" dirty="0"/>
              <a:t>RECIBIDO EN SII PARA UNA EMPRESA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Verifica los documentos recibidos, cantidad, emisores, fecha, montos y numero de envío (</a:t>
            </a:r>
            <a:r>
              <a:rPr lang="es-CL" dirty="0" err="1"/>
              <a:t>track</a:t>
            </a:r>
            <a:r>
              <a:rPr lang="es-CL" dirty="0"/>
              <a:t> id) </a:t>
            </a:r>
            <a:r>
              <a:rPr lang="es-CL" dirty="0" smtClean="0"/>
              <a:t>ingresando un numero de RUT </a:t>
            </a:r>
          </a:p>
          <a:p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s-CL" dirty="0" smtClean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400" y="1985738"/>
            <a:ext cx="4764088" cy="74211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37545" y="2801673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</a:rPr>
              <a:t>Selecciona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</a:rPr>
              <a:t>Periodo que desea consultar:</a:t>
            </a:r>
            <a:endParaRPr lang="es-CL" dirty="0"/>
          </a:p>
        </p:txBody>
      </p:sp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004044"/>
            <a:ext cx="4118374" cy="3717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06576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32012" y="749077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CL" sz="2400" dirty="0" smtClean="0"/>
              <a:t>DTE </a:t>
            </a:r>
            <a:r>
              <a:rPr lang="es-CL" sz="2400" dirty="0"/>
              <a:t>RECIBIDO EN SII PARA UNA EMPRESA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39145" y="1137003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Entrega listado o planilla:</a:t>
            </a:r>
          </a:p>
        </p:txBody>
      </p: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18807" y="1492248"/>
            <a:ext cx="11146758" cy="298199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9299" y="4254519"/>
            <a:ext cx="17472435" cy="71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40617"/>
              </p:ext>
            </p:extLst>
          </p:nvPr>
        </p:nvGraphicFramePr>
        <p:xfrm>
          <a:off x="684053" y="4614234"/>
          <a:ext cx="11016266" cy="190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Hoja de cálculo" r:id="rId6" imgW="8886943" imgH="1486006" progId="Excel.Sheet.12">
                  <p:embed/>
                </p:oleObj>
              </mc:Choice>
              <mc:Fallback>
                <p:oleObj name="Hoja de cálculo" r:id="rId6" imgW="8886943" imgH="1486006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" y="4614234"/>
                        <a:ext cx="11016266" cy="1905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21999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8807" y="816361"/>
            <a:ext cx="10963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CL" sz="2400" dirty="0" smtClean="0"/>
              <a:t>REPORTE </a:t>
            </a:r>
            <a:r>
              <a:rPr lang="es-CL" sz="2400" dirty="0"/>
              <a:t>DE CONSUMO DE FOLIOS BOLETA ELECTRONICA (RCOF)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76300" y="1520395"/>
            <a:ext cx="9994900" cy="2002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Permite v</a:t>
            </a:r>
            <a:r>
              <a:rPr lang="es-CL" dirty="0" smtClean="0"/>
              <a:t>erificar </a:t>
            </a:r>
            <a:r>
              <a:rPr lang="es-CL" dirty="0"/>
              <a:t>la cantidad de boletas emitidas (consumo de folios) diariamente y montos netos, IVA y total de boletas </a:t>
            </a:r>
            <a:r>
              <a:rPr lang="es-CL" dirty="0" smtClean="0"/>
              <a:t>emitidas en un periodo,</a:t>
            </a:r>
            <a:endParaRPr lang="es-CL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ubica en:</a:t>
            </a:r>
          </a:p>
          <a:p>
            <a:pPr algn="just">
              <a:lnSpc>
                <a:spcPct val="107000"/>
              </a:lnSpc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s-CL" dirty="0"/>
              <a:t>Trabajo Fiscalizadores</a:t>
            </a:r>
          </a:p>
          <a:p>
            <a:pPr algn="just">
              <a:lnSpc>
                <a:spcPct val="107000"/>
              </a:lnSpc>
            </a:pPr>
            <a:r>
              <a:rPr lang="es-CL" dirty="0"/>
              <a:t>	- Consultas de Factura Electrónica (DTE)</a:t>
            </a:r>
          </a:p>
          <a:p>
            <a:pPr algn="just">
              <a:lnSpc>
                <a:spcPct val="107000"/>
              </a:lnSpc>
            </a:pPr>
            <a:r>
              <a:rPr lang="es-CL" dirty="0"/>
              <a:t>	- Consulta de Reporte de Consumo de Folio de Boletas Electrónicas (RCOF)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0" y="3810745"/>
            <a:ext cx="8542857" cy="2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578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8807" y="816361"/>
            <a:ext cx="10963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CL" sz="2400" dirty="0" smtClean="0"/>
              <a:t>REPORTE </a:t>
            </a:r>
            <a:r>
              <a:rPr lang="es-CL" sz="2400" dirty="0"/>
              <a:t>DE CONSUMO DE FOLIOS BOLETA ELECTRONICA (RCOF)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29" y="1422727"/>
            <a:ext cx="8628571" cy="5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094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863849" y="1338470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CL" sz="2400" dirty="0" smtClean="0"/>
              <a:t>CONSULTA DE EMISOR ELECTRÓNICO</a:t>
            </a:r>
            <a:endParaRPr lang="es-CL" sz="2400" dirty="0"/>
          </a:p>
        </p:txBody>
      </p:sp>
      <p:sp>
        <p:nvSpPr>
          <p:cNvPr id="409603" name="Rectangle 3"/>
          <p:cNvSpPr>
            <a:spLocks noChangeArrowheads="1"/>
          </p:cNvSpPr>
          <p:nvPr/>
        </p:nvSpPr>
        <p:spPr bwMode="auto">
          <a:xfrm>
            <a:off x="1709736" y="2320185"/>
            <a:ext cx="7316788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es-CL" dirty="0"/>
              <a:t>Esta consulta </a:t>
            </a:r>
            <a:r>
              <a:rPr lang="es-CL" dirty="0" smtClean="0"/>
              <a:t>es publica en Internet y permite </a:t>
            </a:r>
            <a:r>
              <a:rPr lang="es-CL" dirty="0"/>
              <a:t>conocer a través del RUT de un </a:t>
            </a:r>
            <a:r>
              <a:rPr lang="es-CL" dirty="0" smtClean="0"/>
              <a:t>contribuyente:</a:t>
            </a:r>
          </a:p>
          <a:p>
            <a:r>
              <a:rPr lang="es-CL" dirty="0"/>
              <a:t> </a:t>
            </a:r>
            <a:endParaRPr lang="es-CL" dirty="0" smtClean="0"/>
          </a:p>
          <a:p>
            <a:pPr marL="285750" indent="-285750">
              <a:buFontTx/>
              <a:buChar char="-"/>
            </a:pPr>
            <a:r>
              <a:rPr lang="es-CL" dirty="0" smtClean="0"/>
              <a:t>Si ese RUT es emisor </a:t>
            </a:r>
            <a:r>
              <a:rPr lang="es-CL" dirty="0"/>
              <a:t>de </a:t>
            </a:r>
            <a:r>
              <a:rPr lang="es-CL" dirty="0" smtClean="0"/>
              <a:t>DTE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Número </a:t>
            </a:r>
            <a:r>
              <a:rPr lang="es-CL" dirty="0"/>
              <a:t>de la Resolución que lo </a:t>
            </a:r>
            <a:r>
              <a:rPr lang="es-CL" dirty="0" smtClean="0"/>
              <a:t>autoriza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Fecha desde la cual está autorizado 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Documentos que tiene </a:t>
            </a:r>
            <a:r>
              <a:rPr lang="es-CL" dirty="0"/>
              <a:t>autorizados </a:t>
            </a:r>
            <a:endParaRPr lang="es-CL" dirty="0" smtClean="0"/>
          </a:p>
          <a:p>
            <a:pPr marL="285750" indent="-285750">
              <a:buFontTx/>
              <a:buChar char="-"/>
            </a:pPr>
            <a:r>
              <a:rPr lang="es-CL" dirty="0" smtClean="0"/>
              <a:t>Desde </a:t>
            </a:r>
            <a:r>
              <a:rPr lang="es-CL" dirty="0"/>
              <a:t>que </a:t>
            </a:r>
            <a:r>
              <a:rPr lang="es-CL" dirty="0" smtClean="0"/>
              <a:t>fecha tiene autorizado cada documento.</a:t>
            </a:r>
            <a:endParaRPr lang="es-CL" dirty="0"/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1231900" y="21272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1896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8807" y="816361"/>
            <a:ext cx="10963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CL" sz="2400" dirty="0" smtClean="0"/>
              <a:t>REPORTE </a:t>
            </a:r>
            <a:r>
              <a:rPr lang="es-CL" sz="2400" dirty="0"/>
              <a:t>DE CONSUMO DE FOLIOS BOLETA ELECTRONICA (RCOF)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422727"/>
            <a:ext cx="11518900" cy="472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83579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34807" y="961062"/>
            <a:ext cx="8804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VISUALIZADOR </a:t>
            </a:r>
            <a:r>
              <a:rPr lang="es-CL" sz="2400" dirty="0"/>
              <a:t>DE LIBROS ELECTRONICOS (IECV)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95400" y="1449529"/>
            <a:ext cx="984250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una consulta que muestra información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relacionadas 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los Libros de Compra Venta 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Electrónicos (</a:t>
            </a: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IECV</a:t>
            </a:r>
            <a:r>
              <a:rPr lang="es-C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y realiza cruces de libros (de detalle) y con F29 (tributario)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ubica en:</a:t>
            </a:r>
          </a:p>
          <a:p>
            <a:pPr algn="just">
              <a:lnSpc>
                <a:spcPct val="107000"/>
              </a:lnSpc>
            </a:pPr>
            <a:r>
              <a:rPr lang="es-C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es-CL" dirty="0"/>
              <a:t>Trabajo Fiscalizadores</a:t>
            </a:r>
          </a:p>
          <a:p>
            <a:pPr algn="just">
              <a:lnSpc>
                <a:spcPct val="107000"/>
              </a:lnSpc>
            </a:pPr>
            <a:r>
              <a:rPr lang="es-CL" dirty="0"/>
              <a:t>	</a:t>
            </a:r>
            <a:r>
              <a:rPr lang="es-CL" dirty="0" smtClean="0"/>
              <a:t>- Visualizador de Libros Electrónicos 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585113"/>
            <a:ext cx="5401077" cy="26949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409" y="4242098"/>
            <a:ext cx="2952381" cy="1380952"/>
          </a:xfrm>
          <a:prstGeom prst="rect">
            <a:avLst/>
          </a:prstGeom>
        </p:spPr>
      </p:pic>
      <p:sp>
        <p:nvSpPr>
          <p:cNvPr id="10" name="5 Flecha derecha"/>
          <p:cNvSpPr/>
          <p:nvPr/>
        </p:nvSpPr>
        <p:spPr bwMode="auto">
          <a:xfrm>
            <a:off x="6429777" y="4596311"/>
            <a:ext cx="679238" cy="672525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673100" algn="ctr" eaLnBrk="0" hangingPunct="0">
              <a:spcBef>
                <a:spcPct val="50000"/>
              </a:spcBef>
              <a:buSzPct val="150000"/>
              <a:defRPr/>
            </a:pPr>
            <a:endParaRPr lang="es-CL" sz="1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3936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34807" y="745739"/>
            <a:ext cx="8804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VISUALIZADOR </a:t>
            </a:r>
            <a:r>
              <a:rPr lang="es-CL" sz="2400" dirty="0"/>
              <a:t>DE LIBROS ELECTRONICOS (IECV)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60" y="4855919"/>
            <a:ext cx="5762625" cy="1905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722" y="1207404"/>
            <a:ext cx="9104762" cy="3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3087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34807" y="557731"/>
            <a:ext cx="8804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VISUALIZADOR </a:t>
            </a:r>
            <a:r>
              <a:rPr lang="es-CL" sz="2400" dirty="0"/>
              <a:t>DE LIBROS ELECTRONICOS (IECV)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811" y="3730999"/>
            <a:ext cx="9200000" cy="29904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595" y="1130301"/>
            <a:ext cx="9256421" cy="24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8383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34807" y="557731"/>
            <a:ext cx="8804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VISUALIZADOR </a:t>
            </a:r>
            <a:r>
              <a:rPr lang="es-CL" sz="2400" dirty="0"/>
              <a:t>DE LIBROS ELECTRONICOS (IECV)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52" y="1019396"/>
            <a:ext cx="8155496" cy="57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23665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34807" y="557731"/>
            <a:ext cx="8804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VISUALIZADOR </a:t>
            </a:r>
            <a:r>
              <a:rPr lang="es-CL" sz="2400" dirty="0"/>
              <a:t>DE LIBROS ELECTRONICOS (IECV)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627" y="1151124"/>
            <a:ext cx="9180952" cy="29809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627" y="4290335"/>
            <a:ext cx="6076190" cy="13809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865" y="5622127"/>
            <a:ext cx="6085714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186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29000" y="1719382"/>
            <a:ext cx="4508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9600" dirty="0" smtClean="0"/>
              <a:t>FIN</a:t>
            </a:r>
            <a:endParaRPr lang="es-CL" sz="9600" dirty="0"/>
          </a:p>
        </p:txBody>
      </p:sp>
      <p:sp>
        <p:nvSpPr>
          <p:cNvPr id="2" name="Rectángulo 1"/>
          <p:cNvSpPr/>
          <p:nvPr/>
        </p:nvSpPr>
        <p:spPr>
          <a:xfrm>
            <a:off x="1028700" y="1422727"/>
            <a:ext cx="9753600" cy="962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pPr algn="just">
              <a:lnSpc>
                <a:spcPct val="107000"/>
              </a:lnSpc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7480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089149" y="836221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DE EMISOR ELECTRÓNICO</a:t>
            </a:r>
            <a:endParaRPr lang="es-CL" sz="2400" dirty="0"/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1231900" y="21272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366962" y="1416050"/>
            <a:ext cx="5938838" cy="544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817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089149" y="836221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DE EMISOR ELECTRÓNICO</a:t>
            </a:r>
            <a:endParaRPr lang="es-CL" sz="2400" dirty="0"/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1231900" y="21272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145" t="25129" r="12292" b="11850"/>
          <a:stretch/>
        </p:blipFill>
        <p:spPr>
          <a:xfrm>
            <a:off x="1473054" y="1297886"/>
            <a:ext cx="8902846" cy="55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0590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089149" y="836221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DE EMISOR ELECTRÓNICO</a:t>
            </a:r>
            <a:endParaRPr lang="es-CL" sz="2400" dirty="0"/>
          </a:p>
        </p:txBody>
      </p:sp>
      <p:sp>
        <p:nvSpPr>
          <p:cNvPr id="11" name="11 Rectángulo"/>
          <p:cNvSpPr>
            <a:spLocks noChangeArrowheads="1"/>
          </p:cNvSpPr>
          <p:nvPr/>
        </p:nvSpPr>
        <p:spPr bwMode="auto">
          <a:xfrm>
            <a:off x="1231900" y="212726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496" y="1398530"/>
            <a:ext cx="8649104" cy="50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713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0" y="28194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2254250" y="1930401"/>
            <a:ext cx="7473950" cy="354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sz="2000" dirty="0" smtClean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r>
              <a:rPr lang="es-ES" sz="2000" dirty="0" smtClean="0">
                <a:latin typeface="Arial" charset="0"/>
                <a:cs typeface="Arial" charset="0"/>
              </a:rPr>
              <a:t>Un documento </a:t>
            </a:r>
            <a:r>
              <a:rPr lang="es-ES" sz="2000" dirty="0">
                <a:latin typeface="Arial" charset="0"/>
                <a:cs typeface="Arial" charset="0"/>
              </a:rPr>
              <a:t>se puede </a:t>
            </a:r>
            <a:r>
              <a:rPr lang="es-ES" sz="2000" dirty="0" smtClean="0">
                <a:latin typeface="Arial" charset="0"/>
                <a:cs typeface="Arial" charset="0"/>
              </a:rPr>
              <a:t>consultar vía </a:t>
            </a:r>
            <a:r>
              <a:rPr lang="es-ES" sz="2000" dirty="0">
                <a:latin typeface="Arial" charset="0"/>
                <a:cs typeface="Arial" charset="0"/>
              </a:rPr>
              <a:t>Internet e </a:t>
            </a:r>
            <a:r>
              <a:rPr lang="es-ES" sz="2000" dirty="0" smtClean="0">
                <a:latin typeface="Arial" charset="0"/>
                <a:cs typeface="Arial" charset="0"/>
              </a:rPr>
              <a:t>Intranet, e</a:t>
            </a:r>
            <a:r>
              <a:rPr lang="es-CL" sz="2000" dirty="0" smtClean="0"/>
              <a:t>s </a:t>
            </a:r>
            <a:r>
              <a:rPr lang="es-CL" sz="2000" dirty="0"/>
              <a:t>una </a:t>
            </a:r>
            <a:r>
              <a:rPr lang="es-CL" sz="2000" dirty="0" smtClean="0"/>
              <a:t>consulta que </a:t>
            </a:r>
            <a:r>
              <a:rPr lang="es-CL" sz="2000" dirty="0"/>
              <a:t>permite averiguar si </a:t>
            </a:r>
            <a:r>
              <a:rPr lang="es-CL" sz="2000" dirty="0" smtClean="0"/>
              <a:t>el </a:t>
            </a:r>
            <a:r>
              <a:rPr lang="es-CL" sz="2000" dirty="0"/>
              <a:t>DTE emitido por una empresa es válido para el SII y de ser así, </a:t>
            </a:r>
            <a:r>
              <a:rPr lang="es-CL" sz="2000" dirty="0" smtClean="0"/>
              <a:t>entrega </a:t>
            </a:r>
            <a:r>
              <a:rPr lang="es-CL" sz="2000" dirty="0"/>
              <a:t>respaldo legal y tributario a la operación comercial que le dio origen.</a:t>
            </a: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sz="2000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54250" y="1265839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VALIDEZ DE UN DTE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15153453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524000" y="30480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0" y="2819401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s-ES_tradnl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2089149" y="906171"/>
            <a:ext cx="7939088" cy="564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CL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  <a:p>
            <a:pPr algn="just">
              <a:buClr>
                <a:srgbClr val="FF6600"/>
              </a:buClr>
              <a:tabLst>
                <a:tab pos="187325" algn="l"/>
              </a:tabLst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1295400" y="173942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000" dirty="0" smtClean="0">
                <a:solidFill>
                  <a:schemeClr val="bg1"/>
                </a:solidFill>
              </a:rPr>
              <a:t>HERRAMIENTAS DE FISCALIZACION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24112" y="675338"/>
            <a:ext cx="7243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CL" sz="2400" dirty="0" smtClean="0"/>
              <a:t>CONSULTA VALIDEZ DE UN DTE</a:t>
            </a:r>
            <a:endParaRPr lang="es-CL" sz="2400" dirty="0"/>
          </a:p>
        </p:txBody>
      </p:sp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2424112" y="1168400"/>
            <a:ext cx="6656388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273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>
            <a:srgbClr val="000066"/>
          </a:buClr>
          <a:buSzTx/>
          <a:buFont typeface="Wingdings" pitchFamily="2" charset="2"/>
          <a:buNone/>
          <a:tabLst/>
          <a:defRPr kumimoji="0" lang="es-CL" sz="2000" b="1" i="0" u="none" strike="noStrike" cap="none" normalizeH="0" baseline="0" smtClean="0">
            <a:ln>
              <a:noFill/>
            </a:ln>
            <a:solidFill>
              <a:srgbClr val="00008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70000"/>
          </a:lnSpc>
          <a:spcBef>
            <a:spcPct val="20000"/>
          </a:spcBef>
          <a:spcAft>
            <a:spcPct val="0"/>
          </a:spcAft>
          <a:buClr>
            <a:srgbClr val="000066"/>
          </a:buClr>
          <a:buSzTx/>
          <a:buFont typeface="Wingdings" pitchFamily="2" charset="2"/>
          <a:buNone/>
          <a:tabLst/>
          <a:defRPr kumimoji="0" lang="es-CL" sz="2000" b="1" i="0" u="none" strike="noStrike" cap="none" normalizeH="0" baseline="0" smtClean="0">
            <a:ln>
              <a:noFill/>
            </a:ln>
            <a:solidFill>
              <a:srgbClr val="00008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3_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1931</Words>
  <Application>Microsoft Office PowerPoint</Application>
  <PresentationFormat>Personalizado</PresentationFormat>
  <Paragraphs>387</Paragraphs>
  <Slides>46</Slides>
  <Notes>41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8" baseType="lpstr">
      <vt:lpstr>3_Diseño predeterminado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HERRAMIENTAS DE FISCALIZACIÓN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Servicio de Impuestos Internos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Victor Manuel Espinoza Martinez</dc:creator>
  <cp:lastModifiedBy>María S.. López</cp:lastModifiedBy>
  <cp:revision>132</cp:revision>
  <cp:lastPrinted>2013-06-11T12:41:47Z</cp:lastPrinted>
  <dcterms:created xsi:type="dcterms:W3CDTF">2013-05-16T15:52:09Z</dcterms:created>
  <dcterms:modified xsi:type="dcterms:W3CDTF">2013-07-25T21:30:04Z</dcterms:modified>
</cp:coreProperties>
</file>