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58" r:id="rId4"/>
    <p:sldId id="259" r:id="rId5"/>
    <p:sldId id="263" r:id="rId6"/>
    <p:sldId id="267" r:id="rId7"/>
    <p:sldId id="264" r:id="rId8"/>
    <p:sldId id="280" r:id="rId9"/>
    <p:sldId id="281" r:id="rId10"/>
    <p:sldId id="282" r:id="rId11"/>
    <p:sldId id="271" r:id="rId12"/>
    <p:sldId id="272" r:id="rId13"/>
    <p:sldId id="273" r:id="rId14"/>
    <p:sldId id="274" r:id="rId15"/>
    <p:sldId id="265" r:id="rId16"/>
    <p:sldId id="279" r:id="rId17"/>
    <p:sldId id="261" r:id="rId18"/>
    <p:sldId id="278" r:id="rId19"/>
    <p:sldId id="262" r:id="rId20"/>
    <p:sldId id="283" r:id="rId21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69A693E-697F-46BA-9CA0-0DE673E4716D}" type="datetimeFigureOut">
              <a:rPr lang="es-ES"/>
              <a:pPr>
                <a:defRPr/>
              </a:pPr>
              <a:t>03/09/2013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04940A9-8446-4CA0-A059-4CFFA68B095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D5AAF-B71C-417E-8F1A-C61170E06B4C}" type="datetimeFigureOut">
              <a:rPr lang="es-MX" smtClean="0"/>
              <a:pPr/>
              <a:t>03/09/2013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48429-CC12-4843-B0F4-69792DAA8B4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SATURACIUÓN DE LAS AGENDAS </a:t>
            </a:r>
            <a:r>
              <a:rPr lang="es-MX" baseline="0" dirty="0" smtClean="0"/>
              <a:t> Y SERVICIOS DE MAYOR DEMANDA, PLANTILLA DE ATENCIÓN.</a:t>
            </a:r>
          </a:p>
          <a:p>
            <a:r>
              <a:rPr lang="es-MX" baseline="0" dirty="0" smtClean="0"/>
              <a:t>12 SERVICIOS INCLUYENDO OTROS SERVICIOOS.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0CF94-F77A-4978-894F-FF0A739948BE}" type="slidenum">
              <a:rPr lang="es-MX" smtClean="0"/>
              <a:pPr/>
              <a:t>8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0CF94-F77A-4978-894F-FF0A739948BE}" type="slidenum">
              <a:rPr lang="es-MX" smtClean="0"/>
              <a:pPr/>
              <a:t>9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 smtClean="0">
                <a:latin typeface="Constantia" pitchFamily="18" charset="0"/>
              </a:rPr>
              <a:t>No obstante que la demanda de los servicios aumenta cada año, se han implementado otras alternativas para cubrir la demanda de los servicios, como la atención por internet a través de la “Contraseña y FIEL”, y el canal telefónico.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0CF94-F77A-4978-894F-FF0A739948BE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C81743A-08C0-480F-984F-185131C4A7CE}" type="datetimeFigureOut">
              <a:rPr lang="es-ES_tradnl"/>
              <a:pPr>
                <a:defRPr/>
              </a:pPr>
              <a:t>03/09/2013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1B4C57A-8A03-41DB-BFA1-A202583EF1E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hyperlink" Target="http://www.google.com.mx/url?sa=i&amp;rct=j&amp;q=corto%20mediano%20y%20largo%20plazo&amp;source=images&amp;cd=&amp;cad=rja&amp;docid=bvXNA3DvVk6EVM&amp;tbnid=uC0-bBEjY6j1yM:&amp;ved=0CAUQjRw&amp;url=http://andreaccg1988.blogspot.com/2012/06/metas-personales-de-corto-mediano-y.html&amp;ei=S-EkUsnMEO_22AXduoHADQ&amp;bvm=bv.51495398,d.b2I&amp;psig=AFQjCNFVEFELzQsv64b77--Ni6ctbb-G3Q&amp;ust=13782350684463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corto%20mediano%20y%20largo%20plazo&amp;source=images&amp;cd=&amp;cad=rja&amp;docid=EtoBSkDr9LKmyM&amp;tbnid=xsu_NbkMABXB5M:&amp;ved=0CAUQjRw&amp;url=http://diferendoterritorial.blogspot.com/2013/04/metas-corto-mediano-y-largo-plazo-de.html&amp;ei=WeckUvOmBqXA2AWV_IHoCQ&amp;bvm=bv.51495398,d.b2I&amp;psig=AFQjCNFVEFELzQsv64b77--Ni6ctbb-G3Q&amp;ust=1378235068446314" TargetMode="External"/><Relationship Id="rId5" Type="http://schemas.openxmlformats.org/officeDocument/2006/relationships/image" Target="../media/image57.jpeg"/><Relationship Id="rId4" Type="http://schemas.openxmlformats.org/officeDocument/2006/relationships/hyperlink" Target="http://www.google.com.mx/url?sa=i&amp;rct=j&amp;q=mejorar+imagen&amp;source=images&amp;cd=&amp;cad=rja&amp;docid=7bSxrwgPF91CyM&amp;tbnid=IUgRJvCglOxVIM:&amp;ved=0CAUQjRw&amp;url=http://mejorarlosresultados.com/?attachment_id=157&amp;ei=n90kUpX4EInL2gXs64DgBw&amp;bvm=bv.51495398,d.b2I&amp;psig=AFQjCNHQL3D-zJ0pTi5r2Pl_iCVoZ5-GIA&amp;ust=1378234085613698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hyperlink" Target="http://www.google.com.mx/url?sa=i&amp;rct=j&amp;q=&amp;esrc=s&amp;frm=1&amp;source=images&amp;cd=&amp;cad=rja&amp;docid=eeLcRNyH8WeJRM&amp;tbnid=vnH_pxj7_uamyM:&amp;ved=0CAUQjRw&amp;url=http://www.cioal.com/2013/04/17/gartner-el-50-de-las-aplicaciones-moviles-seran-hibridas-el-2016/&amp;ei=qAgmUr6xK4Sc2AXFwIDICA&amp;bvm=bv.51495398,d.b2I&amp;psig=AFQjCNFboFnPfAAv4sVpCpvkzIt58SNxKg&amp;ust=1378310643098254" TargetMode="External"/><Relationship Id="rId18" Type="http://schemas.openxmlformats.org/officeDocument/2006/relationships/image" Target="../media/image67.jpeg"/><Relationship Id="rId3" Type="http://schemas.openxmlformats.org/officeDocument/2006/relationships/hyperlink" Target="http://www.google.com.mx/url?sa=i&amp;rct=j&amp;q=buzon%20tributario%20sat&amp;source=images&amp;cd=&amp;cad=rja&amp;docid=iQcSgK1EWudtJM&amp;tbnid=syHMePpwHEaYbM:&amp;ved=0CAUQjRw&amp;url=http://losimpuestos.com.mx/buzon-tributario/&amp;ei=sOwkUqX4JuTg2gXM4ICwBA&amp;bvm=bv.51495398,d.b2I&amp;psig=AFQjCNEDMPTkCN8SlXp9T8Gopgsgr0ZVkw&amp;ust=1378237985335092" TargetMode="External"/><Relationship Id="rId21" Type="http://schemas.openxmlformats.org/officeDocument/2006/relationships/image" Target="../media/image69.jpeg"/><Relationship Id="rId7" Type="http://schemas.openxmlformats.org/officeDocument/2006/relationships/hyperlink" Target="http://www.google.com.mx/url?sa=i&amp;rct=j&amp;q=&amp;esrc=s&amp;frm=1&amp;source=images&amp;cd=&amp;cad=rja&amp;docid=gGYIp1sQxJwWTM&amp;tbnid=p5SrWZlN4Tx1vM:&amp;ved=0CAUQjRw&amp;url=http://www.fuentesfidedignas.com.mx/portal2013/index.php/hemeroteca/notas/8689-web-satt-35875&amp;ei=QggmUsr3K4ei2QXFwoDQBg&amp;bvm=bv.51495398,d.b2I&amp;psig=AFQjCNGAP6FnR8PQZCgx0H79hVfYW4zcaA&amp;ust=1378310539387273" TargetMode="External"/><Relationship Id="rId12" Type="http://schemas.openxmlformats.org/officeDocument/2006/relationships/image" Target="../media/image64.png"/><Relationship Id="rId17" Type="http://schemas.openxmlformats.org/officeDocument/2006/relationships/hyperlink" Target="http://www.google.com.mx/url?sa=i&amp;rct=j&amp;q=&amp;esrc=s&amp;frm=1&amp;source=images&amp;cd=&amp;cad=rja&amp;docid=gKSBYASkl6aTxM&amp;tbnid=H3bzXSOdxXMLxM:&amp;ved=0CAUQjRw&amp;url=http://matchmxl.wordpress.com/2012/04/11/integra-sat-intereses-a-declaraciones/&amp;ei=rAomUpy2FoLY2AXi1IH4CA&amp;bvm=bv.51495398,d.b2I&amp;psig=AFQjCNFXj42BP-QPRTgjnL4fVHguTw3BoA&amp;ust=1378311197634249" TargetMode="External"/><Relationship Id="rId2" Type="http://schemas.openxmlformats.org/officeDocument/2006/relationships/image" Target="../media/image59.jpeg"/><Relationship Id="rId16" Type="http://schemas.openxmlformats.org/officeDocument/2006/relationships/image" Target="../media/image66.jpeg"/><Relationship Id="rId20" Type="http://schemas.openxmlformats.org/officeDocument/2006/relationships/hyperlink" Target="http://www.google.com.mx/url?sa=i&amp;rct=j&amp;q=&amp;esrc=s&amp;frm=1&amp;source=images&amp;cd=&amp;cad=rja&amp;docid=IYPaGRTv57sJzM&amp;tbnid=W3rKi9tOT1IE7M:&amp;ved=0CAUQjRw&amp;url=http://apertura.mx/revista/?p=1269&amp;ei=TAcmUuOnF6qY2AWDiYC4CA&amp;bvm=bv.51495398,d.b2I&amp;psig=AFQjCNHqw6WBC8q33kTcgXdsmgfPUom-gQ&amp;ust=137831032011020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jpeg"/><Relationship Id="rId11" Type="http://schemas.openxmlformats.org/officeDocument/2006/relationships/hyperlink" Target="http://intrasat.sat.gob.mx/" TargetMode="External"/><Relationship Id="rId5" Type="http://schemas.openxmlformats.org/officeDocument/2006/relationships/hyperlink" Target="http://www.google.com.mx/url?sa=i&amp;rct=j&amp;q=&amp;esrc=s&amp;frm=1&amp;source=images&amp;cd=&amp;cad=rja&amp;docid=YbaeywwRNvfEmM&amp;tbnid=LmNLXGHoJNEhBM:&amp;ved=0CAUQjRw&amp;url=http://html.rincondelvago.com/corrupcion-politica_2.html&amp;ei=wQcmUpinAsfi2AXPtoDYBQ&amp;bvm=bv.51495398,d.b2I&amp;psig=AFQjCNHJW2TBsKExhH5k0yH2FVDcQGgJVA&amp;ust=1378310440898774" TargetMode="External"/><Relationship Id="rId15" Type="http://schemas.openxmlformats.org/officeDocument/2006/relationships/hyperlink" Target="http://www.google.com.mx/url?sa=i&amp;rct=j&amp;q=&amp;esrc=s&amp;frm=1&amp;source=images&amp;cd=&amp;cad=rja&amp;docid=YGfR7NDHAzxjcM&amp;tbnid=tzJ6mJ3Cl8bGrM:&amp;ved=0CAUQjRw&amp;url=http://mediosfera.wordpress.com/2011/03/11/importancia-de-fb-y-otras-redes-sociales-agentes-de-cambio/&amp;ei=QwomUo6_Eerd2AXsmICIBg&amp;bvm=bv.51495398,d.b2I&amp;psig=AFQjCNFzBAJKoW_s9t8slJEnC2luMFG33Q&amp;ust=1378311044405504" TargetMode="External"/><Relationship Id="rId10" Type="http://schemas.openxmlformats.org/officeDocument/2006/relationships/image" Target="../media/image63.png"/><Relationship Id="rId19" Type="http://schemas.openxmlformats.org/officeDocument/2006/relationships/image" Target="../media/image68.png"/><Relationship Id="rId4" Type="http://schemas.openxmlformats.org/officeDocument/2006/relationships/image" Target="../media/image60.jpeg"/><Relationship Id="rId9" Type="http://schemas.openxmlformats.org/officeDocument/2006/relationships/hyperlink" Target="http://www.google.com.mx/url?sa=i&amp;rct=j&amp;q=pymes&amp;source=images&amp;cd=&amp;cad=rja&amp;docid=wGUNuT-zg91wsM&amp;tbnid=L8K-9uO5feQOaM:&amp;ved=0CAUQjRw&amp;url=http://www.redempresariosvisa.com/SmeTools/Index/pymes-en-mexico&amp;ei=cgAlUvCOGYnD2QX14IHQBg&amp;bvm=bv.51495398,d.b2I&amp;psig=AFQjCNFgqFTjZRH-Pc7fscllcKN0HFhINA&amp;ust=1378242998871854" TargetMode="External"/><Relationship Id="rId1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slide" Target="slide20.xml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ctrTitle" idx="4294967295"/>
          </p:nvPr>
        </p:nvSpPr>
        <p:spPr>
          <a:xfrm>
            <a:off x="220717" y="779401"/>
            <a:ext cx="8720811" cy="995363"/>
          </a:xfrm>
        </p:spPr>
        <p:txBody>
          <a:bodyPr/>
          <a:lstStyle/>
          <a:p>
            <a:pPr eaLnBrk="1" hangingPunct="1"/>
            <a:r>
              <a:rPr lang="es-ES_tradnl" sz="3200" dirty="0" smtClean="0">
                <a:latin typeface="Constantia" pitchFamily="18" charset="0"/>
                <a:ea typeface="ＭＳ Ｐゴシック" pitchFamily="34" charset="-128"/>
              </a:rPr>
              <a:t>Principales Experiencias en Servicios al Contribuyente</a:t>
            </a:r>
          </a:p>
        </p:txBody>
      </p:sp>
      <p:pic>
        <p:nvPicPr>
          <p:cNvPr id="6148" name="Picture 4" descr="http://canalpatitofeo.com/wp-content/uploads/2013/03/Bandera-Argentin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20790" y="2717445"/>
            <a:ext cx="2920738" cy="1491571"/>
          </a:xfrm>
          <a:prstGeom prst="rect">
            <a:avLst/>
          </a:prstGeom>
          <a:noFill/>
        </p:spPr>
      </p:pic>
      <p:pic>
        <p:nvPicPr>
          <p:cNvPr id="6150" name="Picture 6" descr="http://images.wikia.com/doblaje/es/images/d/db/Bandera-de-Mexic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11335" y="2717445"/>
            <a:ext cx="2909455" cy="1491571"/>
          </a:xfrm>
          <a:prstGeom prst="rect">
            <a:avLst/>
          </a:prstGeom>
          <a:noFill/>
        </p:spPr>
      </p:pic>
      <p:pic>
        <p:nvPicPr>
          <p:cNvPr id="21506" name="Picture 2" descr="http://www.ecosocial21.com/wp-content/uploads/2012/11/bandera_espan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717" y="2717445"/>
            <a:ext cx="2890618" cy="1491571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053937" y="6543304"/>
            <a:ext cx="2089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>
                <a:latin typeface="Constantia" pitchFamily="18" charset="0"/>
              </a:rPr>
              <a:t>Septiembre 2013</a:t>
            </a:r>
            <a:endParaRPr lang="es-MX" sz="1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299948" y="1698842"/>
            <a:ext cx="4259616" cy="1603917"/>
          </a:xfrm>
          <a:prstGeom prst="rect">
            <a:avLst/>
          </a:prstGeom>
          <a:solidFill>
            <a:srgbClr val="00B050">
              <a:alpha val="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6000" b="1" dirty="0"/>
          </a:p>
        </p:txBody>
      </p:sp>
      <p:sp>
        <p:nvSpPr>
          <p:cNvPr id="21" name="20 Rectángulo"/>
          <p:cNvSpPr/>
          <p:nvPr/>
        </p:nvSpPr>
        <p:spPr>
          <a:xfrm>
            <a:off x="4735799" y="1698843"/>
            <a:ext cx="4273550" cy="1603916"/>
          </a:xfrm>
          <a:prstGeom prst="rect">
            <a:avLst/>
          </a:prstGeom>
          <a:solidFill>
            <a:srgbClr val="00B050">
              <a:alpha val="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6000" b="1" dirty="0"/>
          </a:p>
        </p:txBody>
      </p:sp>
      <p:sp>
        <p:nvSpPr>
          <p:cNvPr id="13329" name="21 Rectángulo"/>
          <p:cNvSpPr>
            <a:spLocks noChangeArrowheads="1"/>
          </p:cNvSpPr>
          <p:nvPr/>
        </p:nvSpPr>
        <p:spPr bwMode="auto">
          <a:xfrm>
            <a:off x="4802232" y="1566156"/>
            <a:ext cx="4284663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just">
              <a:buClr>
                <a:srgbClr val="00B050"/>
              </a:buClr>
              <a:buSzPct val="130000"/>
              <a:buFont typeface="Constantia" pitchFamily="18" charset="0"/>
              <a:buChar char="•"/>
            </a:pPr>
            <a:endParaRPr lang="es-MX" sz="1300" dirty="0">
              <a:latin typeface="Constantia" pitchFamily="18" charset="0"/>
            </a:endParaRPr>
          </a:p>
          <a:p>
            <a:pPr marL="457200" lvl="2" indent="-457200"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s-MX" sz="1600" dirty="0">
                <a:latin typeface="Constantia" pitchFamily="18" charset="0"/>
              </a:rPr>
              <a:t>Servicio personalizado con el nombre, servicio y horario solicitado.</a:t>
            </a:r>
          </a:p>
          <a:p>
            <a:pPr marL="457200" lvl="2" indent="-457200"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s-MX" sz="1600" dirty="0">
                <a:latin typeface="Constantia" pitchFamily="18" charset="0"/>
              </a:rPr>
              <a:t>Reduce tiempos de espera a contribuyentes citados.</a:t>
            </a:r>
          </a:p>
          <a:p>
            <a:pPr marL="457200" lvl="2" indent="-457200"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s-MX" sz="1600" dirty="0">
                <a:latin typeface="Constantia" pitchFamily="18" charset="0"/>
              </a:rPr>
              <a:t>Mejora el control de la operación.</a:t>
            </a:r>
          </a:p>
          <a:p>
            <a:pPr marL="457200" lvl="2" indent="-457200"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s-MX" sz="1600" dirty="0">
                <a:latin typeface="Constantia" pitchFamily="18" charset="0"/>
              </a:rPr>
              <a:t>Elimina favoritismos y corrupciones.</a:t>
            </a:r>
          </a:p>
          <a:p>
            <a:pPr marL="457200" lvl="2" indent="-457200" algn="just">
              <a:buClr>
                <a:srgbClr val="00B050"/>
              </a:buClr>
              <a:buSzPct val="130000"/>
              <a:buFont typeface="Arial" pitchFamily="34" charset="0"/>
              <a:buChar char="•"/>
            </a:pPr>
            <a:endParaRPr lang="es-MX" sz="1200" dirty="0">
              <a:latin typeface="Constantia" pitchFamily="18" charset="0"/>
            </a:endParaRPr>
          </a:p>
          <a:p>
            <a:pPr marL="457200" lvl="2" indent="-457200" algn="just">
              <a:buClr>
                <a:srgbClr val="00B050"/>
              </a:buClr>
              <a:buSzPct val="130000"/>
              <a:buFont typeface="Arial" pitchFamily="34" charset="0"/>
              <a:buChar char="•"/>
            </a:pPr>
            <a:endParaRPr lang="es-MX" sz="1200" dirty="0">
              <a:latin typeface="Constantia" pitchFamily="18" charset="0"/>
            </a:endParaRPr>
          </a:p>
        </p:txBody>
      </p:sp>
      <p:sp>
        <p:nvSpPr>
          <p:cNvPr id="13328" name="20 Rectángulo"/>
          <p:cNvSpPr>
            <a:spLocks noChangeArrowheads="1"/>
          </p:cNvSpPr>
          <p:nvPr/>
        </p:nvSpPr>
        <p:spPr bwMode="auto">
          <a:xfrm>
            <a:off x="249193" y="1784524"/>
            <a:ext cx="45751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just"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s-MX" sz="1600" dirty="0">
                <a:latin typeface="Constantia" pitchFamily="18" charset="0"/>
              </a:rPr>
              <a:t>Se ordena la llegada de los contribuyentes.</a:t>
            </a:r>
          </a:p>
          <a:p>
            <a:pPr marL="457200" lvl="2" indent="-457200" algn="just"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s-MX" sz="1600" dirty="0">
                <a:latin typeface="Constantia" pitchFamily="18" charset="0"/>
              </a:rPr>
              <a:t>Se distingue y prioriza el llamado a citados.</a:t>
            </a:r>
          </a:p>
          <a:p>
            <a:pPr marL="457200" lvl="2" indent="-457200" algn="just"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s-MX" sz="1600" dirty="0">
                <a:latin typeface="Constantia" pitchFamily="18" charset="0"/>
              </a:rPr>
              <a:t>Administra cargas de trabajo </a:t>
            </a:r>
            <a:r>
              <a:rPr lang="es-MX" sz="1600" dirty="0" smtClean="0">
                <a:latin typeface="Constantia" pitchFamily="18" charset="0"/>
              </a:rPr>
              <a:t>y demanda</a:t>
            </a:r>
            <a:r>
              <a:rPr lang="es-MX" sz="1600" dirty="0">
                <a:latin typeface="Constantia" pitchFamily="18" charset="0"/>
              </a:rPr>
              <a:t>.</a:t>
            </a:r>
          </a:p>
          <a:p>
            <a:pPr marL="457200" lvl="2" indent="-457200" algn="just"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s-MX" sz="1600" dirty="0">
                <a:latin typeface="Constantia" pitchFamily="18" charset="0"/>
              </a:rPr>
              <a:t>Diferencia la atención por tipo de servicio.</a:t>
            </a:r>
          </a:p>
          <a:p>
            <a:pPr marL="457200" lvl="2" indent="-457200" algn="just"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s-MX" sz="1600" dirty="0">
                <a:latin typeface="Constantia" pitchFamily="18" charset="0"/>
              </a:rPr>
              <a:t>Se asegura la atención por competencias.</a:t>
            </a:r>
          </a:p>
          <a:p>
            <a:pPr marL="457200" lvl="2" indent="-457200" algn="just"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s-MX" sz="1600" dirty="0">
                <a:latin typeface="Constantia" pitchFamily="18" charset="0"/>
              </a:rPr>
              <a:t>Se evitan las filas.</a:t>
            </a:r>
          </a:p>
          <a:p>
            <a:pPr marL="457200" lvl="2" indent="-457200" algn="just">
              <a:buClr>
                <a:srgbClr val="00B050"/>
              </a:buClr>
              <a:buSzPct val="130000"/>
              <a:buFont typeface="Arial" pitchFamily="34" charset="0"/>
              <a:buChar char="•"/>
            </a:pPr>
            <a:endParaRPr lang="es-MX" sz="1200" dirty="0">
              <a:latin typeface="Constantia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5088" y="3672932"/>
            <a:ext cx="1379537" cy="523875"/>
          </a:xfrm>
          <a:prstGeom prst="rect">
            <a:avLst/>
          </a:prstGeom>
          <a:solidFill>
            <a:schemeClr val="bg1">
              <a:lumMod val="65000"/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117475" y="3075931"/>
            <a:ext cx="54371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s-MX" sz="2000" b="1" kern="0" dirty="0">
                <a:solidFill>
                  <a:srgbClr val="C00000"/>
                </a:solidFill>
                <a:latin typeface="Constantia" pitchFamily="18" charset="0"/>
                <a:ea typeface="ＭＳ Ｐゴシック" charset="-128"/>
                <a:cs typeface="Calibri" pitchFamily="34" charset="0"/>
              </a:rPr>
              <a:t> </a:t>
            </a:r>
            <a:endParaRPr lang="es-MX" sz="2000" b="1" kern="0" dirty="0" smtClean="0">
              <a:solidFill>
                <a:srgbClr val="C00000"/>
              </a:solidFill>
              <a:latin typeface="Constantia" pitchFamily="18" charset="0"/>
              <a:ea typeface="ＭＳ Ｐゴシック" charset="-128"/>
              <a:cs typeface="Calibri" pitchFamily="34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es-MX" sz="2000" b="1" kern="0" dirty="0" smtClean="0">
                <a:solidFill>
                  <a:srgbClr val="C00000"/>
                </a:solidFill>
                <a:latin typeface="Constantia" pitchFamily="18" charset="0"/>
                <a:ea typeface="ＭＳ Ｐゴシック" charset="-128"/>
                <a:cs typeface="Calibri" pitchFamily="34" charset="0"/>
              </a:rPr>
              <a:t>Volumetría de Contribuyentes atendidos</a:t>
            </a:r>
            <a:endParaRPr lang="es-MX" sz="2000" b="1" kern="0" dirty="0">
              <a:solidFill>
                <a:srgbClr val="C00000"/>
              </a:solidFill>
              <a:latin typeface="Constantia" pitchFamily="18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7488" y="3825332"/>
            <a:ext cx="1379537" cy="109538"/>
          </a:xfrm>
          <a:prstGeom prst="rect">
            <a:avLst/>
          </a:prstGeom>
          <a:solidFill>
            <a:srgbClr val="00B050">
              <a:alpha val="6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449263" y="3977732"/>
            <a:ext cx="8564562" cy="109538"/>
          </a:xfrm>
          <a:prstGeom prst="rect">
            <a:avLst/>
          </a:prstGeom>
          <a:solidFill>
            <a:srgbClr val="FF0000">
              <a:alpha val="7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3467100" y="6381750"/>
            <a:ext cx="5756275" cy="6000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s-MX" sz="14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s-MX" sz="1400" dirty="0">
                <a:solidFill>
                  <a:schemeClr val="tx1"/>
                </a:solidFill>
              </a:rPr>
              <a:t> *Información hasta agosto de 2013.</a:t>
            </a:r>
          </a:p>
          <a:p>
            <a:pPr algn="ctr">
              <a:defRPr/>
            </a:pPr>
            <a:endParaRPr lang="es-MX" sz="1400" dirty="0"/>
          </a:p>
        </p:txBody>
      </p:sp>
      <p:sp>
        <p:nvSpPr>
          <p:cNvPr id="13321" name="1 Título"/>
          <p:cNvSpPr txBox="1">
            <a:spLocks/>
          </p:cNvSpPr>
          <p:nvPr/>
        </p:nvSpPr>
        <p:spPr bwMode="auto">
          <a:xfrm>
            <a:off x="0" y="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MX" sz="3200" dirty="0">
                <a:latin typeface="Constantia" pitchFamily="18" charset="0"/>
              </a:rPr>
              <a:t>Turnos y Citas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4450" y="823913"/>
            <a:ext cx="1381125" cy="523875"/>
          </a:xfrm>
          <a:prstGeom prst="rect">
            <a:avLst/>
          </a:prstGeom>
          <a:solidFill>
            <a:schemeClr val="bg1">
              <a:lumMod val="65000"/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44450" y="639763"/>
            <a:ext cx="1619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s-MX" sz="2000" b="1" kern="0" dirty="0">
                <a:solidFill>
                  <a:srgbClr val="C00000"/>
                </a:solidFill>
                <a:latin typeface="Constantia" pitchFamily="18" charset="0"/>
                <a:ea typeface="ＭＳ Ｐゴシック" charset="-128"/>
                <a:cs typeface="Calibri" pitchFamily="34" charset="0"/>
              </a:rPr>
              <a:t> Beneficios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96850" y="976313"/>
            <a:ext cx="1381125" cy="109537"/>
          </a:xfrm>
          <a:prstGeom prst="rect">
            <a:avLst/>
          </a:prstGeom>
          <a:solidFill>
            <a:srgbClr val="00B050">
              <a:alpha val="6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8" name="17 Rectángulo"/>
          <p:cNvSpPr/>
          <p:nvPr/>
        </p:nvSpPr>
        <p:spPr>
          <a:xfrm>
            <a:off x="349250" y="1156009"/>
            <a:ext cx="8564563" cy="109537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268287" y="1377730"/>
            <a:ext cx="13287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s-MX" b="1" kern="0" dirty="0" smtClean="0">
                <a:solidFill>
                  <a:srgbClr val="C00000"/>
                </a:solidFill>
                <a:latin typeface="Constantia" pitchFamily="18" charset="0"/>
                <a:ea typeface="ＭＳ Ｐゴシック" charset="-128"/>
                <a:cs typeface="Calibri" pitchFamily="34" charset="0"/>
              </a:rPr>
              <a:t>Turnos</a:t>
            </a:r>
            <a:endParaRPr lang="es-MX" b="1" kern="0" dirty="0">
              <a:solidFill>
                <a:srgbClr val="C00000"/>
              </a:solidFill>
              <a:latin typeface="Constantia" pitchFamily="18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559564" y="1388732"/>
            <a:ext cx="13287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s-MX" b="1" kern="0" dirty="0" smtClean="0">
                <a:solidFill>
                  <a:srgbClr val="C00000"/>
                </a:solidFill>
                <a:latin typeface="Constantia" pitchFamily="18" charset="0"/>
                <a:ea typeface="ＭＳ Ｐゴシック" charset="-128"/>
                <a:cs typeface="Calibri" pitchFamily="34" charset="0"/>
              </a:rPr>
              <a:t>Citas </a:t>
            </a:r>
            <a:endParaRPr lang="es-MX" b="1" kern="0" dirty="0">
              <a:solidFill>
                <a:srgbClr val="C00000"/>
              </a:solidFill>
              <a:latin typeface="Constantia" pitchFamily="18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7" name="26 Paralelogramo"/>
          <p:cNvSpPr/>
          <p:nvPr/>
        </p:nvSpPr>
        <p:spPr>
          <a:xfrm rot="472170">
            <a:off x="545081" y="4505272"/>
            <a:ext cx="603078" cy="506189"/>
          </a:xfrm>
          <a:prstGeom prst="parallelogram">
            <a:avLst>
              <a:gd name="adj" fmla="val 74911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8" name="11 Rectángulo"/>
          <p:cNvSpPr>
            <a:spLocks noChangeArrowheads="1"/>
          </p:cNvSpPr>
          <p:nvPr/>
        </p:nvSpPr>
        <p:spPr bwMode="auto">
          <a:xfrm>
            <a:off x="434067" y="4657218"/>
            <a:ext cx="27161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 algn="just">
              <a:buClr>
                <a:srgbClr val="00B050"/>
              </a:buClr>
              <a:buSzPct val="130000"/>
            </a:pPr>
            <a:r>
              <a:rPr lang="es-MX" sz="1400" dirty="0">
                <a:latin typeface="Constantia" pitchFamily="18" charset="0"/>
              </a:rPr>
              <a:t>	</a:t>
            </a:r>
            <a:r>
              <a:rPr lang="es-MX" sz="1600" dirty="0" smtClean="0">
                <a:latin typeface="Constantia" pitchFamily="18" charset="0"/>
              </a:rPr>
              <a:t>Con cita</a:t>
            </a:r>
            <a:endParaRPr lang="es-MX" sz="1600" dirty="0">
              <a:latin typeface="Constantia" pitchFamily="18" charset="0"/>
            </a:endParaRPr>
          </a:p>
        </p:txBody>
      </p:sp>
      <p:sp>
        <p:nvSpPr>
          <p:cNvPr id="29" name="28 Paralelogramo"/>
          <p:cNvSpPr/>
          <p:nvPr/>
        </p:nvSpPr>
        <p:spPr>
          <a:xfrm rot="472170">
            <a:off x="545081" y="5089265"/>
            <a:ext cx="603078" cy="506189"/>
          </a:xfrm>
          <a:prstGeom prst="parallelogram">
            <a:avLst>
              <a:gd name="adj" fmla="val 74911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0" name="11 Rectángulo"/>
          <p:cNvSpPr>
            <a:spLocks noChangeArrowheads="1"/>
          </p:cNvSpPr>
          <p:nvPr/>
        </p:nvSpPr>
        <p:spPr bwMode="auto">
          <a:xfrm>
            <a:off x="434067" y="5295803"/>
            <a:ext cx="27161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 algn="just">
              <a:buClr>
                <a:srgbClr val="00B050"/>
              </a:buClr>
              <a:buSzPct val="130000"/>
            </a:pPr>
            <a:r>
              <a:rPr lang="es-MX" sz="1400" dirty="0">
                <a:latin typeface="Constantia" pitchFamily="18" charset="0"/>
              </a:rPr>
              <a:t>	</a:t>
            </a:r>
            <a:r>
              <a:rPr lang="es-MX" sz="1600" dirty="0" smtClean="0">
                <a:latin typeface="Constantia" pitchFamily="18" charset="0"/>
              </a:rPr>
              <a:t>Sin cita</a:t>
            </a:r>
            <a:endParaRPr lang="es-MX" sz="1600" dirty="0">
              <a:latin typeface="Constantia" pitchFamily="18" charset="0"/>
            </a:endParaRPr>
          </a:p>
        </p:txBody>
      </p:sp>
      <p:sp>
        <p:nvSpPr>
          <p:cNvPr id="31" name="30 Paralelogramo"/>
          <p:cNvSpPr/>
          <p:nvPr/>
        </p:nvSpPr>
        <p:spPr>
          <a:xfrm rot="472170">
            <a:off x="543516" y="5825659"/>
            <a:ext cx="603078" cy="506189"/>
          </a:xfrm>
          <a:prstGeom prst="parallelogram">
            <a:avLst>
              <a:gd name="adj" fmla="val 74911"/>
            </a:avLst>
          </a:prstGeom>
          <a:noFill/>
          <a:ln>
            <a:solidFill>
              <a:schemeClr val="dk1">
                <a:shade val="95000"/>
                <a:satMod val="10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2" name="11 Rectángulo"/>
          <p:cNvSpPr>
            <a:spLocks noChangeArrowheads="1"/>
          </p:cNvSpPr>
          <p:nvPr/>
        </p:nvSpPr>
        <p:spPr bwMode="auto">
          <a:xfrm>
            <a:off x="460880" y="6032197"/>
            <a:ext cx="27161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 algn="just">
              <a:buClr>
                <a:srgbClr val="00B050"/>
              </a:buClr>
              <a:buSzPct val="130000"/>
            </a:pPr>
            <a:r>
              <a:rPr lang="es-MX" sz="1400" dirty="0">
                <a:latin typeface="Constantia" pitchFamily="18" charset="0"/>
              </a:rPr>
              <a:t>	</a:t>
            </a:r>
            <a:r>
              <a:rPr lang="es-MX" sz="1600" dirty="0" smtClean="0">
                <a:latin typeface="Constantia" pitchFamily="18" charset="0"/>
              </a:rPr>
              <a:t>Total</a:t>
            </a:r>
            <a:endParaRPr lang="es-MX" sz="1600" dirty="0">
              <a:latin typeface="Constantia" pitchFamily="18" charset="0"/>
            </a:endParaRPr>
          </a:p>
        </p:txBody>
      </p:sp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84937" y="4101271"/>
            <a:ext cx="6828876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o"/>
          <p:cNvGrpSpPr/>
          <p:nvPr/>
        </p:nvGrpSpPr>
        <p:grpSpPr>
          <a:xfrm>
            <a:off x="250591" y="4612492"/>
            <a:ext cx="8408151" cy="425235"/>
            <a:chOff x="402989" y="903158"/>
            <a:chExt cx="8368484" cy="1395995"/>
          </a:xfrm>
          <a:gradFill flip="none" rotWithShape="1">
            <a:gsLst>
              <a:gs pos="32000">
                <a:srgbClr val="92D050"/>
              </a:gs>
              <a:gs pos="25000">
                <a:srgbClr val="92D05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  <a:tileRect/>
          </a:gradFill>
        </p:grpSpPr>
        <p:sp>
          <p:nvSpPr>
            <p:cNvPr id="41" name="40 Rectángulo"/>
            <p:cNvSpPr/>
            <p:nvPr/>
          </p:nvSpPr>
          <p:spPr>
            <a:xfrm>
              <a:off x="402989" y="903158"/>
              <a:ext cx="2092121" cy="139599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2495110" y="903158"/>
              <a:ext cx="2092121" cy="139599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4587231" y="903158"/>
              <a:ext cx="2092121" cy="139599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6679352" y="903158"/>
              <a:ext cx="2092121" cy="139599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sp>
        <p:nvSpPr>
          <p:cNvPr id="33" name="32 Rectángulo"/>
          <p:cNvSpPr/>
          <p:nvPr/>
        </p:nvSpPr>
        <p:spPr>
          <a:xfrm>
            <a:off x="742950" y="4613275"/>
            <a:ext cx="1082675" cy="4238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2003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2884488" y="4613275"/>
            <a:ext cx="1084262" cy="4238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2006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4997450" y="4613275"/>
            <a:ext cx="1082675" cy="4238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2012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6556375" y="4613275"/>
            <a:ext cx="2062163" cy="4238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Actualmente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290513" y="5148263"/>
            <a:ext cx="2092325" cy="13954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Constantia" pitchFamily="18" charset="0"/>
              </a:rPr>
              <a:t>Surge como necesidad de garantizar la seguridad del envió de información.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2382838" y="5148263"/>
            <a:ext cx="2092325" cy="13954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Constantia" pitchFamily="18" charset="0"/>
              </a:rPr>
              <a:t>Implementación obligatoria</a:t>
            </a:r>
          </a:p>
          <a:p>
            <a:pPr algn="ctr">
              <a:defRPr/>
            </a:pPr>
            <a:endParaRPr lang="es-MX" dirty="0"/>
          </a:p>
        </p:txBody>
      </p:sp>
      <p:sp>
        <p:nvSpPr>
          <p:cNvPr id="39" name="38 Rectángulo"/>
          <p:cNvSpPr/>
          <p:nvPr/>
        </p:nvSpPr>
        <p:spPr>
          <a:xfrm>
            <a:off x="4475163" y="5148263"/>
            <a:ext cx="2090737" cy="13954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Constantia" pitchFamily="18" charset="0"/>
              </a:rPr>
              <a:t>Implementación de Servicio Conclusivo</a:t>
            </a:r>
          </a:p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Constantia" pitchFamily="18" charset="0"/>
              </a:rPr>
              <a:t>(Inscripción al RFC+FIEL)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6565900" y="5148263"/>
            <a:ext cx="2092325" cy="13954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Constantia" pitchFamily="18" charset="0"/>
              </a:rPr>
              <a:t>9,938,297 contribuyentes cuentan con FIEL</a:t>
            </a:r>
          </a:p>
          <a:p>
            <a:pPr algn="ctr">
              <a:defRPr/>
            </a:pPr>
            <a:endParaRPr lang="es-MX" dirty="0"/>
          </a:p>
        </p:txBody>
      </p:sp>
      <p:sp>
        <p:nvSpPr>
          <p:cNvPr id="48" name="47 Rectángulo"/>
          <p:cNvSpPr/>
          <p:nvPr/>
        </p:nvSpPr>
        <p:spPr>
          <a:xfrm>
            <a:off x="0" y="1392238"/>
            <a:ext cx="9144000" cy="3889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  <a:latin typeface="Constantia" pitchFamily="18" charset="0"/>
              </a:rPr>
              <a:t>“Tiene la misma calidad jurídica que una firma autógrafa”</a:t>
            </a:r>
          </a:p>
        </p:txBody>
      </p:sp>
      <p:pic>
        <p:nvPicPr>
          <p:cNvPr id="1434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2763" y="2514600"/>
            <a:ext cx="2844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49 Rectángulo"/>
          <p:cNvSpPr/>
          <p:nvPr/>
        </p:nvSpPr>
        <p:spPr bwMode="auto">
          <a:xfrm>
            <a:off x="2409825" y="1801813"/>
            <a:ext cx="4208463" cy="75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>
                <a:solidFill>
                  <a:srgbClr val="C00000"/>
                </a:solidFill>
                <a:latin typeface="Constantia" pitchFamily="18" charset="0"/>
              </a:rPr>
              <a:t>Elementos de seguridad:</a:t>
            </a:r>
          </a:p>
        </p:txBody>
      </p:sp>
      <p:sp>
        <p:nvSpPr>
          <p:cNvPr id="51" name="50 Rectángulo"/>
          <p:cNvSpPr/>
          <p:nvPr/>
        </p:nvSpPr>
        <p:spPr bwMode="auto">
          <a:xfrm>
            <a:off x="693738" y="2352675"/>
            <a:ext cx="1295400" cy="5143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>
                <a:solidFill>
                  <a:srgbClr val="005000"/>
                </a:solidFill>
                <a:latin typeface="Constantia" pitchFamily="18" charset="0"/>
              </a:rPr>
              <a:t>1.-RFC</a:t>
            </a:r>
          </a:p>
        </p:txBody>
      </p:sp>
      <p:sp>
        <p:nvSpPr>
          <p:cNvPr id="52" name="51 Rectángulo"/>
          <p:cNvSpPr/>
          <p:nvPr/>
        </p:nvSpPr>
        <p:spPr bwMode="auto">
          <a:xfrm>
            <a:off x="336550" y="3433763"/>
            <a:ext cx="2092325" cy="739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>
                <a:solidFill>
                  <a:srgbClr val="005000"/>
                </a:solidFill>
                <a:latin typeface="Constantia" pitchFamily="18" charset="0"/>
              </a:rPr>
              <a:t>2.-Llave pública </a:t>
            </a:r>
          </a:p>
          <a:p>
            <a:pPr algn="ctr">
              <a:defRPr/>
            </a:pPr>
            <a:r>
              <a:rPr lang="es-MX" sz="2000" dirty="0">
                <a:solidFill>
                  <a:srgbClr val="005000"/>
                </a:solidFill>
                <a:latin typeface="Constantia" pitchFamily="18" charset="0"/>
              </a:rPr>
              <a:t>(Certificado)</a:t>
            </a:r>
          </a:p>
        </p:txBody>
      </p:sp>
      <p:sp>
        <p:nvSpPr>
          <p:cNvPr id="53" name="52 Rectángulo"/>
          <p:cNvSpPr/>
          <p:nvPr/>
        </p:nvSpPr>
        <p:spPr bwMode="auto">
          <a:xfrm>
            <a:off x="6526213" y="2262188"/>
            <a:ext cx="2047875" cy="6699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>
                <a:solidFill>
                  <a:srgbClr val="005000"/>
                </a:solidFill>
                <a:latin typeface="Constantia" pitchFamily="18" charset="0"/>
              </a:rPr>
              <a:t>3.-Llave Privada</a:t>
            </a:r>
          </a:p>
        </p:txBody>
      </p:sp>
      <p:sp>
        <p:nvSpPr>
          <p:cNvPr id="54" name="53 Rectángulo"/>
          <p:cNvSpPr/>
          <p:nvPr/>
        </p:nvSpPr>
        <p:spPr bwMode="auto">
          <a:xfrm>
            <a:off x="6607175" y="3433763"/>
            <a:ext cx="2062163" cy="8556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>
                <a:solidFill>
                  <a:srgbClr val="005000"/>
                </a:solidFill>
                <a:latin typeface="Constantia" pitchFamily="18" charset="0"/>
              </a:rPr>
              <a:t>4.-Contraseña de llave privada</a:t>
            </a:r>
          </a:p>
        </p:txBody>
      </p:sp>
      <p:sp>
        <p:nvSpPr>
          <p:cNvPr id="58" name="57 Rectángulo"/>
          <p:cNvSpPr/>
          <p:nvPr/>
        </p:nvSpPr>
        <p:spPr>
          <a:xfrm>
            <a:off x="0" y="0"/>
            <a:ext cx="6838950" cy="6572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2200" dirty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Implementación de Firma Electrónica Avanzada (FIEL)</a:t>
            </a:r>
          </a:p>
        </p:txBody>
      </p:sp>
      <p:sp>
        <p:nvSpPr>
          <p:cNvPr id="14355" name="62 Rectángulo"/>
          <p:cNvSpPr>
            <a:spLocks noChangeArrowheads="1"/>
          </p:cNvSpPr>
          <p:nvPr/>
        </p:nvSpPr>
        <p:spPr bwMode="auto">
          <a:xfrm>
            <a:off x="0" y="6953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dirty="0">
                <a:latin typeface="Constantia" pitchFamily="18" charset="0"/>
              </a:rPr>
              <a:t>Basada en estándares internacionales de infraestructura de claves públicas que garantizan la seguridad total.</a:t>
            </a:r>
          </a:p>
        </p:txBody>
      </p:sp>
      <p:sp>
        <p:nvSpPr>
          <p:cNvPr id="31" name="30 Flecha derecha"/>
          <p:cNvSpPr/>
          <p:nvPr/>
        </p:nvSpPr>
        <p:spPr>
          <a:xfrm rot="19748518">
            <a:off x="2219325" y="3660775"/>
            <a:ext cx="900113" cy="179388"/>
          </a:xfrm>
          <a:prstGeom prst="rightArrow">
            <a:avLst/>
          </a:prstGeom>
          <a:solidFill>
            <a:srgbClr val="0078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2" name="31 Flecha derecha"/>
          <p:cNvSpPr/>
          <p:nvPr/>
        </p:nvSpPr>
        <p:spPr>
          <a:xfrm rot="2149336">
            <a:off x="2271713" y="2760663"/>
            <a:ext cx="900112" cy="179387"/>
          </a:xfrm>
          <a:prstGeom prst="rightArrow">
            <a:avLst/>
          </a:prstGeom>
          <a:solidFill>
            <a:srgbClr val="0078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5" name="44 Flecha derecha"/>
          <p:cNvSpPr/>
          <p:nvPr/>
        </p:nvSpPr>
        <p:spPr>
          <a:xfrm rot="12286186">
            <a:off x="5727700" y="3595688"/>
            <a:ext cx="900113" cy="179387"/>
          </a:xfrm>
          <a:prstGeom prst="rightArrow">
            <a:avLst/>
          </a:prstGeom>
          <a:solidFill>
            <a:srgbClr val="0078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6" name="45 Flecha derecha"/>
          <p:cNvSpPr/>
          <p:nvPr/>
        </p:nvSpPr>
        <p:spPr>
          <a:xfrm rot="9590327">
            <a:off x="5684838" y="2752725"/>
            <a:ext cx="900112" cy="180975"/>
          </a:xfrm>
          <a:prstGeom prst="rightArrow">
            <a:avLst/>
          </a:prstGeom>
          <a:solidFill>
            <a:srgbClr val="0078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Rectángulo"/>
          <p:cNvSpPr>
            <a:spLocks noChangeArrowheads="1"/>
          </p:cNvSpPr>
          <p:nvPr/>
        </p:nvSpPr>
        <p:spPr bwMode="auto">
          <a:xfrm>
            <a:off x="0" y="829718"/>
            <a:ext cx="9144000" cy="646331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dirty="0">
                <a:latin typeface="Constantia" pitchFamily="18" charset="0"/>
              </a:rPr>
              <a:t>Gracias a sus características de no repudio y autenticidad, genera certeza jurídica a los contribuyentes en sus transacciones</a:t>
            </a:r>
            <a:r>
              <a:rPr lang="es-MX" dirty="0"/>
              <a:t>.</a:t>
            </a:r>
          </a:p>
        </p:txBody>
      </p:sp>
      <p:grpSp>
        <p:nvGrpSpPr>
          <p:cNvPr id="15363" name="19 Grupo"/>
          <p:cNvGrpSpPr>
            <a:grpSpLocks/>
          </p:cNvGrpSpPr>
          <p:nvPr/>
        </p:nvGrpSpPr>
        <p:grpSpPr bwMode="auto">
          <a:xfrm>
            <a:off x="131374" y="3920035"/>
            <a:ext cx="9012626" cy="2575363"/>
            <a:chOff x="636348" y="7176520"/>
            <a:chExt cx="8507652" cy="2011744"/>
          </a:xfrm>
        </p:grpSpPr>
        <p:grpSp>
          <p:nvGrpSpPr>
            <p:cNvPr id="15369" name="5 Grupo"/>
            <p:cNvGrpSpPr>
              <a:grpSpLocks/>
            </p:cNvGrpSpPr>
            <p:nvPr/>
          </p:nvGrpSpPr>
          <p:grpSpPr bwMode="auto">
            <a:xfrm>
              <a:off x="636348" y="7176520"/>
              <a:ext cx="2092121" cy="1992574"/>
              <a:chOff x="326789" y="4312695"/>
              <a:chExt cx="2092121" cy="1992574"/>
            </a:xfrm>
          </p:grpSpPr>
          <p:pic>
            <p:nvPicPr>
              <p:cNvPr id="7" name="6 Imagen" descr="20130902_151144.jpg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>
              <a:xfrm>
                <a:off x="326789" y="4312695"/>
                <a:ext cx="2092121" cy="170694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8" name="7 Rectángulo"/>
              <p:cNvSpPr/>
              <p:nvPr/>
            </p:nvSpPr>
            <p:spPr>
              <a:xfrm>
                <a:off x="326789" y="6019581"/>
                <a:ext cx="2092384" cy="2858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MX" dirty="0">
                    <a:solidFill>
                      <a:srgbClr val="005000"/>
                    </a:solidFill>
                    <a:latin typeface="Constantia" pitchFamily="18" charset="0"/>
                  </a:rPr>
                  <a:t>Firma Digital</a:t>
                </a:r>
              </a:p>
            </p:txBody>
          </p:sp>
        </p:grpSp>
        <p:grpSp>
          <p:nvGrpSpPr>
            <p:cNvPr id="15370" name="8 Grupo"/>
            <p:cNvGrpSpPr>
              <a:grpSpLocks/>
            </p:cNvGrpSpPr>
            <p:nvPr/>
          </p:nvGrpSpPr>
          <p:grpSpPr bwMode="auto">
            <a:xfrm>
              <a:off x="2728469" y="7176520"/>
              <a:ext cx="2275925" cy="2002159"/>
              <a:chOff x="2418910" y="4312695"/>
              <a:chExt cx="2275925" cy="2002159"/>
            </a:xfrm>
          </p:grpSpPr>
          <p:pic>
            <p:nvPicPr>
              <p:cNvPr id="10" name="9 Imagen" descr="20130902_15111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2418910" y="4312695"/>
                <a:ext cx="2275925" cy="170694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1" name="10 Rectángulo"/>
              <p:cNvSpPr/>
              <p:nvPr/>
            </p:nvSpPr>
            <p:spPr>
              <a:xfrm>
                <a:off x="2479500" y="6029108"/>
                <a:ext cx="2092384" cy="2858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MX" dirty="0">
                    <a:solidFill>
                      <a:srgbClr val="005000"/>
                    </a:solidFill>
                    <a:latin typeface="Constantia" pitchFamily="18" charset="0"/>
                  </a:rPr>
                  <a:t>Huellas Dactilares</a:t>
                </a:r>
              </a:p>
            </p:txBody>
          </p:sp>
        </p:grpSp>
        <p:grpSp>
          <p:nvGrpSpPr>
            <p:cNvPr id="15371" name="11 Grupo"/>
            <p:cNvGrpSpPr>
              <a:grpSpLocks/>
            </p:cNvGrpSpPr>
            <p:nvPr/>
          </p:nvGrpSpPr>
          <p:grpSpPr bwMode="auto">
            <a:xfrm>
              <a:off x="5004394" y="7176520"/>
              <a:ext cx="2092121" cy="2002159"/>
              <a:chOff x="4694835" y="4312695"/>
              <a:chExt cx="2092121" cy="2002159"/>
            </a:xfrm>
          </p:grpSpPr>
          <p:pic>
            <p:nvPicPr>
              <p:cNvPr id="13" name="12 Imagen" descr="20130902_151215.jpg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>
              <a:xfrm>
                <a:off x="4694835" y="4312695"/>
                <a:ext cx="2047485" cy="170694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4" name="13 Rectángulo"/>
              <p:cNvSpPr/>
              <p:nvPr/>
            </p:nvSpPr>
            <p:spPr>
              <a:xfrm>
                <a:off x="4694125" y="6029108"/>
                <a:ext cx="2092384" cy="2858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MX" dirty="0">
                    <a:solidFill>
                      <a:srgbClr val="005000"/>
                    </a:solidFill>
                    <a:latin typeface="Constantia" pitchFamily="18" charset="0"/>
                  </a:rPr>
                  <a:t>Fotografía de Iris</a:t>
                </a:r>
              </a:p>
            </p:txBody>
          </p:sp>
        </p:grpSp>
        <p:grpSp>
          <p:nvGrpSpPr>
            <p:cNvPr id="15372" name="14 Grupo"/>
            <p:cNvGrpSpPr>
              <a:grpSpLocks/>
            </p:cNvGrpSpPr>
            <p:nvPr/>
          </p:nvGrpSpPr>
          <p:grpSpPr bwMode="auto">
            <a:xfrm>
              <a:off x="7051879" y="7176520"/>
              <a:ext cx="2092121" cy="2011744"/>
              <a:chOff x="6742320" y="4312695"/>
              <a:chExt cx="2092121" cy="2011744"/>
            </a:xfrm>
          </p:grpSpPr>
          <p:pic>
            <p:nvPicPr>
              <p:cNvPr id="16" name="15 Imagen" descr="20130902_151248.jpg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>
              <a:xfrm>
                <a:off x="6742320" y="4312695"/>
                <a:ext cx="1916420" cy="170694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7" name="16 Rectángulo"/>
              <p:cNvSpPr/>
              <p:nvPr/>
            </p:nvSpPr>
            <p:spPr>
              <a:xfrm>
                <a:off x="6742057" y="6038635"/>
                <a:ext cx="2092384" cy="2858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MX" dirty="0">
                    <a:solidFill>
                      <a:srgbClr val="005000"/>
                    </a:solidFill>
                    <a:latin typeface="Constantia" pitchFamily="18" charset="0"/>
                  </a:rPr>
                  <a:t>Fotografía Facial</a:t>
                </a:r>
              </a:p>
            </p:txBody>
          </p:sp>
        </p:grpSp>
      </p:grpSp>
      <p:sp>
        <p:nvSpPr>
          <p:cNvPr id="19" name="18 Rectángulo"/>
          <p:cNvSpPr/>
          <p:nvPr/>
        </p:nvSpPr>
        <p:spPr>
          <a:xfrm>
            <a:off x="0" y="2045586"/>
            <a:ext cx="9144000" cy="1754326"/>
          </a:xfrm>
          <a:prstGeom prst="rect">
            <a:avLst/>
          </a:prstGeom>
          <a:ln w="28575">
            <a:noFill/>
            <a:prstDash val="dash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dirty="0" smtClean="0">
                <a:latin typeface="Constantia" pitchFamily="18" charset="0"/>
                <a:ea typeface="MS PGothic" pitchFamily="34" charset="-128"/>
                <a:cs typeface="+mn-cs"/>
              </a:rPr>
              <a:t>Fases:</a:t>
            </a:r>
            <a:endParaRPr lang="es-MX" dirty="0">
              <a:latin typeface="Constantia" pitchFamily="18" charset="0"/>
              <a:ea typeface="MS PGothic" pitchFamily="34" charset="-128"/>
              <a:cs typeface="+mn-cs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MX" dirty="0">
                <a:latin typeface="Constantia" pitchFamily="18" charset="0"/>
                <a:ea typeface="MS PGothic" pitchFamily="34" charset="-128"/>
                <a:cs typeface="+mn-cs"/>
              </a:rPr>
              <a:t>Identificación del contribuyente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MX" dirty="0">
                <a:latin typeface="Constantia" pitchFamily="18" charset="0"/>
                <a:ea typeface="MS PGothic" pitchFamily="34" charset="-128"/>
                <a:cs typeface="+mn-cs"/>
              </a:rPr>
              <a:t>Toma de biométricos -</a:t>
            </a:r>
            <a:r>
              <a:rPr lang="es-MX" dirty="0">
                <a:latin typeface="Constantia" pitchFamily="18" charset="0"/>
                <a:ea typeface="MS PGothic" pitchFamily="34" charset="-128"/>
              </a:rPr>
              <a:t> Tecnología para obtener características físicas e intransferibles de una persona</a:t>
            </a:r>
            <a:endParaRPr lang="es-MX" dirty="0">
              <a:latin typeface="Constantia" pitchFamily="18" charset="0"/>
              <a:ea typeface="MS PGothic" pitchFamily="34" charset="-128"/>
              <a:cs typeface="+mn-cs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MX" dirty="0">
                <a:latin typeface="Constantia" pitchFamily="18" charset="0"/>
                <a:ea typeface="MS PGothic" pitchFamily="34" charset="-128"/>
                <a:cs typeface="+mn-cs"/>
              </a:rPr>
              <a:t>Digitalización de documentos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s-MX" dirty="0">
                <a:latin typeface="Constantia" pitchFamily="18" charset="0"/>
                <a:ea typeface="MS PGothic" pitchFamily="34" charset="-128"/>
                <a:cs typeface="+mn-cs"/>
              </a:rPr>
              <a:t>Generación de certificado FIEL</a:t>
            </a:r>
            <a:endParaRPr lang="es-MX" dirty="0">
              <a:ea typeface="MS PGothic" pitchFamily="34" charset="-128"/>
              <a:cs typeface="+mn-cs"/>
            </a:endParaRPr>
          </a:p>
        </p:txBody>
      </p:sp>
      <p:sp>
        <p:nvSpPr>
          <p:cNvPr id="15365" name="AutoShape 4" descr="data:image/jpeg;base64,/9j/4AAQSkZJRgABAQAAAQABAAD/2wCEAAkGBhQSEBUUEhMVFRUUFhQWFRUXGBUVFxYVFBQVFRUYGBUYHCYeFxkjGRQUHy8gJCcpLCwsFR4xNTAqNSYrLCkBCQoKDgwOFw8PFykcHBwvKSwpLCkpLCkpKSwpKSkpKSkpKSksLCkpKSwsLCksKSkpLCwpKSkpKSwpMSkqKSkpKf/AABEIALYBFAMBIgACEQEDEQH/xAAcAAACAgMBAQAAAAAAAAAAAAAFBgMEAAIHAQj/xABBEAACAAMGAwUHAgQEBQUAAAABAgADEQQFEiExQQZRYRMiMnGBB0JSkaGxwWLRFCNy8DOCkuEVJUPC8RYkU4Oi/8QAGQEBAQEBAQEAAAAAAAAAAAAAAAECBAMF/8QAIhEBAAMAAgMBAAIDAAAAAAAAAAECEQMxBBIhQVGxEzJx/9oADAMBAAIRAxEAPwB4sNwBdGYesF5VgmLo1fMfkQQkSVIyoYty1AiYKNntjLkwP3HziS1WYOMa679f94vMgOojElAaQAVInWJrws4UFxtmQPqYWp3GkhdDWNsmRVjcQlzuPfgSA9uvyZOapYgcgSBEHTe2Ubj5wNvm+5KSzj74ORUUOsc6sttfvLjNAdK843fMZmAPXfxgkoCUEYoSaYmqV5AdI9tHHj5gLoSK/aFO0GhU/qH3gpKuF5hxVAVsxueWkRYk9cL2ztLMrHUlq/OCtYCcK2bs5JStcLHPTWh0gzHk23xRlY0rGVijLUuUU7LpBCetV9IH2YRycsPWjlPtNu3srX2gFBNFf8wyP4ipwvefZzEce4wb094f6Swgx7UL2VmMjD3kKsG5VGYhQuKb/MAPvZftHTwztHneMl9CSZoIBGhFR5GMMAeELdjsygnOWTLP+Xw//kiD1Y9WXlYyMjyA9rGY48jUwR6XjwtGpjQwHrmIXMYxiJniDxzEDxs8yI2cRRC8VJwi05ivMgBc2RnGRadc4yIDF3GmYOX3gtKtW5gJNnhRQR7Jms+QyEUM1ntytpE6tAeyLQgUyi7MtGYVfUxRc1jl/HfCnYP28ofy3PfAHgY79FP0jpysAOQEeUDChFQdjuOogOFSpkWVmw98RezpHq9mpLf4Pcby+E/Tyjntqss2U5lvLdXGxB+fUdYrKWzzf5jdQDFztIEeF8TuiClCCat/pGcezL5lAgAO5OnuDL6xEb2+0ZQ43VbP5S+6RoTl5awhTr4fREVK7gAkf5mjWXOZ3FSzkEZVLfSC47HcM4sZmI1NVJPOogtCLd0+2CaMEpRKYDEWbC2XIbwxPepl65jfpXeMestxIwIyKS3iCKgRJLvBd8oi6InSKOChPnF1XBWoNYruseHLHxunbintBm/8wmDoo+kLkmqmo1BBHpmIfuKrbYJdrczUaZNyqBWmmUKl9XnKnMplSeyAFD15ReGcyGuT6beHuM5cidSZUy5stWLKC3ZuCR3wNMt4f7DekqcKypiuOhB+Y1EcDSe6mqOUPPUeRG4it/xF0nGc6sWAyaUxl+pw5Vjpx4PpEPG2KOI3X7WrVLIaaomSiBkaYh5MM/nDtw97V7LaQcYeQVoDjHd/1CIHiseExBZrYkxcUt1cHdSCPpEhgrDGjR6TEZeCPHiBzErGIXgIniu4id4geAgcxWeYYsTIrTICFp0ZGjCMiC3Z7Urd4kQQlXtKAyIhHRq618ucWkZjloOUNDX/AOoiWCoPMwVs04CrHSFC75ZDCC8qa0yi6KPEecNBmz2rtDibJBoOfWDEk5VO/wBOkLkicGYLoi5+Z2gykzkY1AvRSvW55VollJqBlPmCPJhmIlWaYlSZWKOT3/7JpsqrWQ9qvwNRXHkdG+kCLJ7P7Q7KZlJWEmoOZNRy2juUQ2myK47w9d/nAc1sPAMhc5haYeuQ+Qg7Z7NJk5IqJ5AVia2XU6zSJk2koqSCpCtkRlh3125wI4kL2IYlk9ov/wAmoB/UNvtE0F/4yvhUnroIG3pOAHfnLL5gZmnKEa3cYz5mWLCOS5QJe0FjUknzih6PGMqUuGWGfqTygRb+L5r+Gi+ULazPvG2OM6OsezS2tMsr4ySVmH5EAw0gQkeygkSZwIp31Irv3Yc2tCqMyBHhyPSriHG0v/mM4/qH2EDZcrFkASeQzjoV4cGpPtUydMc4WaoUZZdTBuwXXJkCktFXrSp+cYrx2+PWeSsQ4rPUqSCKEagxCJ+wh8414ZV3abLbCxzKnQnpyjnVps7yz3gfPaOuJc+LlhtYSYDhViaqAwqO9vTmNojvu/ZsieDLAUAUpqHrnmIpLPzr1rFniWTiVGqDUA5GuuYB6xWRS4OKleYBhaRMOjyWKgnquhjoNg4znSwAzLOH6v5bn10Jjhk6XlXQ7EAj6gwxXVbS9jo7lmRjSu1aQw6dwsnGsh6ByZTcnFBX+rSDCTQ4qpBHMEH7R8+yL6mpkGqPhbvD6wQu/iyZKNZbtK5gd6WTzw6j0MTFdwZYhcQg3b7UH/6stZg+KWe96o1DB+7uP7JONMbS2JpSYpTPkCcoAy7RA7RZqGFQQRzBqIrTZcQQOYrzBEswGK7vEETCMjC8ZAcVu/im0SzUTGPMPQj5bQ48PcY/xEwS3lEGmTipQnlXUQVur2a2WXQvimn9RoPkIa7JYpUlaIioByAEawa2OQFQscj58+UaTbyJokrujc7mPJ9/SQaA42GyDF8zoPnEZtk6YDglLLU+8+f2oB84mJo/YRhQENmcyIuSbVCZM4gl2YfzJ6sw2XP7ZCLV28X2a0ZLMo/wt3T6V1gp5kzgYsLMhZlWorvlBGRbusNBtXrGxMUJM+NL3vpLPIea+iKTTmdgOpNB6xdC3xvJNocCUaTrN3pZzpjYZqwGoK0+Yi3Y57tKXG3aO2EOyqFCE1V8asc1DZaVpzpCTdnEBmlyWImENNGlHcNUrVqADUa600hhmXooLFj2c0FxqHYiiuoPepnXTq9NKxy0m321nTyRWMrXsh8SXYUmF+yVFOQZGDIwJNCo1WvI8jA2z2V38Kk9doerHcZms7T3JMw1IFAoOIsO70xGCtl4bVdc/LSN8XNS/wAiWeXgvx9wR7FwwzHvH0EMt38JKuZUDzzMMiykljYCIjaCfAuXxNkPQamPd4MslnEsd00+kaTLUK5VY9M/rtEdodVFZr+mg+W8BbbxUq5Sl9TkPlDNBxprUqxCD6/MwOn3zKXSaK59frCtbbdNmUxYjXQbHyEELp4AtFpNZiFJdD4jhJyyplF9RSva8C51gLaZwwmoryEVeIOGbfd7EsjPKqaMKutPuIG2fiNWpjBQ6iuYiTRdEBdUuYoJGBun7QE4jlPLVVDAgsNOkGGmYlybI7gwEvOzMctQK0HnqfOM5MGhk3w5U8/7MX7on9mhwuR2qmo2yNDENkugzQ1FylqWbbIR4JADYVY5AUoMqnMgnkKxdMW+1jC8aTLJMArhqDuIq9rGkW8cTy70mLTvVoagNnpFBJtRyjXHAMNj4qeWRhd5VK+A901Nc1ORhnuz2pvkJ0tZg+KWaH1QxzbFGpMTB2+wca2SfkJoVvhfun6wSajCqkEcwax8/m0nejDk2f11i/dt+mT4GeX1Vj9QdYmDtLSoyOcyPaDPC/4kpurLQ+tDGQwOMu02qYKhVlLzPePzNF+8UbXa7LLztFoac3wqcQ/C/SEO239OnHvzGPqYpZkM1fCKkVzPlzjSYd7T7QVTKzyVXkzd4/LQQAvHii0TvHMYjlWg+UA1mVFecbAwXExmVjA8RRbst3TJnhU+eggDNz8Zz5FBixL8L5j0Ooh5ubjyVNIDDs2PPNSejbesJd3cHsx7x9B+8Nd28LKgyH9+cTA62e8esIHtL4habNSzYikod9jQ1mvsqk5Ggqdd+kNVju/CKVy5DSLFrueVOllJqKynUEV9ehjPquuVypNO6RStRlXIUqAw1/O9YZbrvGYwozAoCuFQBlhXCKHUgbQQHAMtJTpLmTCWIKFqHAAKYcWpEBrFZ2lMVbUGh+0cnkzMVyHd4da2v7SbrFNyygjKtdBrC7JtFByjDeZOX1j5WTHT69oi3ZolopNd+evy5RVtavUgZLTJl8VfXSKFkt5AyHrF2Xbq+KOvj8m9e/riv4lJ6Ld5XUzVZGMwjxV8X+nWLVw8F2iYQzKJaGnecd6n6V5+cGbPaRJftEwmuVGG3Q7QxWPieU3iOE9dPnH0ePyq2jJ+S4eXxb06+wkuzhqTIzVat8bZt9dIKxpLmBhUEEHcRvHu5Gk2WGFCAQdjCTxL7LLLaQSq9mx3UZfKHgxGYsD5k4i4Fttgct2bdnXJ0q6068vWAku/65TF9R+0fWLrUUOYMJXFHsnsVrqwTsZh9+XQZ9V0MXf5HE7PaQwPZtqKGnLkRGqyabZQbv8A9ktrspxKvbS10eVk9P1LrC1aLeZJwsCx3Byp0ruYev8ACaNJaBhpAu22YN0PONktgNBmpOzChj1jGMxQibIZeojTt/n1go4irPswO0UUv4qniFOuojYTAdDWNJlmI0PoYiRwpqVpAWC0aVi1OtKOpIpWop+Yp1gNqx5GuKMgCSmNvQHzi/ZrkdtsI6/tBqxcLL71W89PlALUmSznugnygtY+GnbxHD01MO10cMNMOGWlfIZDzO0OEr2eMJVcY7T4QMvKvOCa53dvCyClFqeZzhmsdx0pWgi3KBlHs5godA1KYjyPJvvFxGHn/fOAyz2BV0EXFQCNEU+XlENrt8uSAW3NABmSYC4G5CI589UFZjAef4G8C5d5POyRhL1ypicjodIFWqQMeT4q+8x+5jcUmQwTLwdqiWlKDxOaCh0oN4VrwdseNta97T8QXu2xzmOBULrvqAPJvd+0Mth4DT/qsWB90ZfMxjl462rMPXi5JpbYIOLrnHorFm/bkayTihzQ1KNzX9xvFSXNyMfEvSazkvvcfJFo2EyWpl0YxL/xF+cVbBdzzZolpqx9BuSegjot3cDSEAx1mNvU0X0UfmPTj4Jv0xy+RXi7I4tjEZ0ManE2anMe7pXy6w6XnwTIOctjLPId5fkc/rCdarG8pyG9CNCOkW/Dai8XPTl67X+G+KWkOVepQnvKdVPMcvKOj2S2JNUMjBlO4jkVoIOuvP8AeGLgSzT1mBgKSjXF3gQfTnHv4/LP+rl8vx65N4+T/boJjRhEkasI73yULCNGESsI1KwEJhc4i4BsltBM2UA+0xO649Rr6wzYYzBAcO4m9jlqlrWyOJwzriIE3yBOX5hDn2GbZ+7NEyWV8SzVOf8ATz9I7fxv7VZNjxSpBWbP0O6Sz+ojU9BHDL5vi0Wia02e5mM2p2A5AbDpGtTGiXqjGhqvnFhmqBSlBpSAkySG3oYms4Kip7qjcGuI8sO5hkfgvOIgmSohS+AT3loOevzi2rBhUGsZUPmWXllERLDrBF1iB0gKn8QI9iUy4yA7Td3D7vmFoOZyEEnSzWcVmzAxHurCDe/tDmPkGNOQyEK9rvmY5zYxWcdZsXtGWXaR2K0l0o6fEK6/1CsdWuq9JdolCZKaqn5g8iNjHyXYbZhmqSd6HyMdM4W4nmWVwyGqmmNNmH4PWMTOS3EOv35cKWhTUUbnz6GEx5PYTMNoRWABVWcVXP4hpXk2/nDzc98y7TKEyW1QdRup5Ec48va6EnpRgK7HX58xFQpJPy7oyG5y+Q1MUrwuVJ/eqVmgUWYAMt6Fd16GN7VKeysUmVMvY64fM7r123i5KmCKhRmzWktgmI3abYAWDD4lOw89IcrhukOBMtUsZ+Eq2If/AGUGvUesaT5YcZ7aHcHpEt125kZUJNKmiigV/Lkde78os3l61pW0d/TjJlKoAUADYDIRJAyzXkmQWgOvZmganQbQQSaCKiIxMTHyVC/bkl2qUUfLdWGqnmP2jk1vu95E4ypgoRvsy7EdDHYrROhL4ys2OXj96XmD03H59I5fI44tG/rs8XkmtsnqQzhib2doBPvAj12+0PYtlBrHLLJbqka1rUHSHu7pvayw2+h8xrHl41+6unzOPq67PtWI6xobEjDvqGHKN0sUTCxecdfbg3OirevDoWrSmFPhbbyMB7De8yQ9ZbUI1XUHoRHQTc4bWNRwlZyatKUnqI8Z4Pu1+Oqvl/PW8e0LHD99fxMvFhwkUBFa59IKGIbJY0lrhRQo5DKJ46K7n1w3mJtM1jIaERrhiSFzinjaTY1I/wASbTKWNurn3R9Y0wLXjb5ciWZk1wiLqT9gNz0jh/H3tbnWjFKsgaVJzBfSY4/7B0GcVuIr3n22ZjnTDlXCoyRegX86wAn2YMaTFy+NfyIBbLV1iVDTQ+kHJnCxpilMJo6ZMPSBE6xMppQ5bHIwGhlK2ooeYjSZZSoqDUf3qIzMR6TlAVWlKQRShO/+0e4Si4jRm92m3Vv2idZAjGkbqc+UXRTl3mfeFfoYsJPVtD6HWInkg6ih5xXn2U1quY+sBfKRkVJLkDNm+h+5jyGCdWj2saxhMQesYcLituKWvlT1GUJhMGuHp5U0OhNRGbQsOi3Bf0yyzMcs5HxKdGHX9465c99y7TLDyz/Uu6nkY4bKbKC1yX09mmB5Z/qXZhyMecTjea7Db7Es1cLDyO4hFtljmWR6EFpWtBnhHNeY5rttDfc98paZYdD/AFLup5GLVrsizFKsKj6g8xHpEsYTTaqpjljHUd0AgVrpmch5xrKmOykTUQZ+62IEeoBBB/eIb0uuZZHxIMUs5lRoeq8m6aGPZNsV1DKag/3QjYxUE7Hb1V1M4Vw+GcRVl6TPiX9W2/OGefbVQBnNA1AGGYz0qdCIRJ06IEv+dZ5TrLUTFKthltorEGhQ7Z+7p5Q/43Ftz2+weVvSU80yRMTtQobACKlTuP21ERXhdxZSKagx83Wy3TpcztFZldWrjqQysPqI6v7PfbMk7DItxCTNFnaI/R9kbroekTs31n4prYnWaZarmCemQPOHLhNWDsjClVDU1zBpUHkQfpBi8bhWY2NMIY89D1qI2ua5GlMzu4ZiKAAZAco5KcM1vr6PJ5NL8WfoismJBLiQCMjtfLahY2jIyAyI7RaVlqWdgqgVLE0AHnAq/wDiiVZV7xxOfDLXxHz+EdTHMb8v+da2rMaiA92WPCv7nqYA9xL7RmesuyVVdDNI7x/oGw6nOEOZKzJYkk5mpqSTuTFzDTT5xqJNYrMyHtLJj0SQNd/rBDsx68o0mWQNqIms6HtY6HEhKnmP2j3tO0OG0Sw1chMXIjzi/wBlGjSoSsSGXlwknYlpRaY4OYBGQ/MJ8yUQSGBBBpQ5GHvsijYpbFW+h8xvASddhm2jFaWIB1dR8h0iRrUSXgaR60wQxXjwoVGKUwmJTUagfmF5rPlUZjnFVG2nMRHKl60idpAKFgSACAKjU7xGWoKfWAge0MDlHsa1jICNHyz9Ymk2Zn0GXMwTs9zJWpFfOLUizYGwNofCfxAUrNdRozBGfBQsaZKDkPrGT5ZPSmkHBZqDLfWIJ1mgLVx3pjGFsnXXqOYguHhJKkPiBKsu356gwx3beQmryYeIcj+0edobiTRc19PZ5gdD5jZhyMdXuS+UtMsOhz95d1McNWf1gpcl+PZpodDTmNmHIxI+LP12qfZ1dSrAEHUQh8QcOvZ3MyVmp15Ho3JuTQ43Hfcu1Sw6HP3l3UxfmSwwIYAg5EHeNww5fJtgcVGoyIOoPIxq4rBjiXhMyz2snT506NzXrtAWzzsWRyYaj8jmOsVAu9uH1nCuj0ybn0YbiEO8eH2lsRSjDOmxHNTuI62kqI7bcyTlwuPIjVTzBiTC6WuBPajNsZWTPDTLOMuby/6a6r+k+kdzu285c+Us2S4dGFQw/vI9I5VwvwPZjaCLYcRqOyHhSZ0Y/F+nfasPXFt+Jdti7SWiAgqkuWBRSScxQbUDRYSTLGQv8J8aSLfLrLOGYPHKbxL5fEvUfSLd98RyrKtZjVY+FBmzemw6mKCcyYFBLEADMk5ADqYSOIOPdZdl8jNP/YN/MwAvniCdazRu6m0tdPNj7x84ppJpAQOhYlmJZjmSTUk8yYjaVF7DGjS6a77bmDMyo9lFG12+mS684v2+eFIDb54eQ/eKNouwFcUs1AzI3ECICZpNa1NecXrFerEhXGLkR4o3uPhybbZhSTQBRVmOgH97R7OuprDP/wDcAgUbCRudMoSsiIl1FVNfuPMRE8uLdkZJtSpwvrly9MjFC0pgaZRgZg2xZA1rp1/MZZzUFqYrTuls86UyjV5cT2S0sy1ZcJGu4rEMzGGyGIE6DxCv3jUSmFu9y2Iy5JYFsjSuddqQNsFzzJU3DPDKDpTSu0dFslzLL75UYzWp3zj20yQRQio5GJq+2FK9OHQsglSzNXQClB1EKpFMtfxD3a7qZSWkuQfhJqphT4mmMKVl4Zh1Ybj8whqJ0JwnbOMjyUGpmv0OkZFU6yZEWJtjDrQ+h5HnHqCLCCKKVjmk1R/GuvUbGN5sqJLdZMVGXJ10PPoYh/jQVrhNdxsD1MQDbbYSc1yYaH8HpE1hu8KcR8VKa5DnFuZZZgVXdGCvXCxBCtTWh0NKxYtFjaU2FqVoCCDUEHQgwSZWLE5lgzMOOVUy5gpoSNK7VyoY3ttjwAMhxS28LDOn6T1EUCpOjEag03BFKUOUTy00A+UMTV64OJHs80MhoRkRsRyIjstwX9LtcvGhoR4l3U/tHC7bdDUxL4ht+IscN8STLPMDIaMMiDvzBEeeY9O3fynOFDiLhIf4kkEUzoNV5kc15iDvDvEMu1ywyGjDxJuD+0FqRqEcysU2pwOKPtyYc1/bUQTSTBm/uGFmAsgz1IGRr8SnZoX7LbCrBJupNFfQMeRHuv0325RpFiZZgwIIqDtC/wAX3daLSsqW8wGSjHvNUslcsTkZuAMq65584aW5naBlkvkTHC9lOQOCUd0Kq4ArkfLPOAVbdw3Ou5UKNUuwMufL05jPbL59Yu2eytMYzJjFifE7GpJgxet3zCoEtjhUluyJ7pPNeR6aeWsVZU3EPLIroQeRGxgImkgDu5fmPFkxblyaxYWQIIppJ5a/QRs1nCgs2wzJ2H4ieyqMbLi/yn7jpHl82JWlUYkAkZj703gES8bV2kxmGlcvIZCKz2psNKw0WnhZppLAy0FAEw+FsIAr0JgdN4dmS6Y1zJABqMIO1TA01eze2SrPZ5hdgDUu/wAQVV/8wlcR38bdaGmTKhRVZYy7qA5V6nf/AGjW0WSYQVUdDTQ02rAhpLCvMHMbxM/V1YnB7OAUeitQjCa5jYjnA2dOxAZUOeI1NWqa5xNOQk57aCIxLLEKoJJNABqTFE13XtNRgq1euQXWvSOg2C7cIDMAHIzGoXpEHDHCgs69pMAM0+oQch15mDU2Iz2HT1ijOSCc5YozViMTGBs1YHW2zK4o6gjrBScsBL6t4lL+o6D8wID5sxEOEbesZAZrYAc6k7+cZFx6mVI3a0ACpNBAay3vRNKt/esHOFeEp14OTiCS1NGc7HWirzpzi6K0ozp7rLko1X0AGbDnXYdekMFu4Xm2JFl2kDs51CJi5iVN5E/3X5xTkJOs0/svBaLOxMpjoyj3NM1YHyzhh4n9pEqfZOxWSS7gdoHyEphrTdiCMjE0ZZL/AJLWOZY7wqDLFZLqMTVHhwc9fIiohIDZ61/aJZ15CZJVXBLoaK2Xg5Hn0jWRJ3Py5xekTSJROnzglZ5YGnqYpKjPVJYJYahfd8zz6RNd9rr3WyYc941MTm58MFEWBl8XDi78vJhtseh/f+wWlRckLGFLXD3EMyRMDKSrKaEHLzBEdt4a4ml2uXVcnHiTcHn1EcjvzhzGO0lZOPkw5Hl0P40G3Ff0yRMDKSjqaEHpqCIz012+h6QHvzh9ZykgCp1B0bz5HrEfC/FKWuXllMHiT8jmIOxqGXPFnNIOCbUpoHOqfpmdP1fPnBBvT+9PpDHel0rNB0DUp0I5HmIS5sp7MSCCZQ1XVpfVfiTpttyii40UbXYQxxDuuN+fRhuItpMDAEEEHMEaGPGgBkm0YThcUP45g7iCcqXXOKtqs4cUI6g7g8wdjFSTbHkGjZqTrt6/CeuhgCdouwP0I0YZEesay7QUOCeMjkJnun+oe6YJWKcsxaqfMbiJ5llDCjCoO0RAG2WEye9LYAGvcJoGyJOHrSukSXXeUqeuHelCjUNQOXxCIb4uVgmFatLGYXVkPNa6jpAi2W8CUF7PMZIyiihviDeJW/See8QMSXbLQMEUKCakZ0r0r+I5VeAKzZmJSKuxzqDSuUP91X8+AC0DXwzKa/1fvFLiDh5Z5xqcMwjLcNT/AMjMRYCIJeIgKCSTQAa1O1IfuGOFBZ17SYKzSPRAdh+rrE3C3CIs/wDMm0M0jLcIOQ69YPTDCUmVWZFWZFqZFWYIgqzYpTYvTYoWlwoJJoBmT0gzYLvO1LKQs2g+p2Ec7vC3NNcsf9gII8Q3yZ8yi+EZKOfX1gOy7fPzitRCPDXeMicSoyK03kWjCwpqDXY/eHnh7iI2S0pNGLsrQAJqb12YdQTX1IjyMiCHi/jI2ycGSWJYl+FqDtDSvib8QItlt7VsWEKSBipoW3NNoyMiwJpEqlDqYv3dZDOdlDYQnjb3jXZeXnGRkdXi0i/LEWWOz1cF3y0XCqgD5+dTuesDuM+HlVTPlnCy0xda6HzjIyOjnjOW1fzHdyRH+GAy6rX2iVIzBofMcoMSRGRkfNcC3Lhf4muMEGanddQSeTKorQ9aaH0008jIARcd9PKdXQkMMwfwekdx4U4h/i5AcrhYGjcqjcRkZHnDX4NxTvG7lmrnkdm5f7RkZG2SJbpJsxdlphU/zE2OdMScm6aGLv5jIyKI2EQTkBBBFQdRGRkAMMxrOyshOEkKBuCdB1XodIbbqvDtkrShGR5ekZGQFtlgLedzA1dKK29RVW6Mu/nrGRkRFeVbEnWdyyU7MEMo0qor3eke3HdiqgmCpxAMgOeAMMwD1jIyL+M/og8VZkZGRFV5kVpkZGQVXmwh8bXwcXYrkMix510HlHsZBP0oUouLdqgdKa+sZKlxkZFabkxkZGQ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15366" name="AutoShape 6" descr="data:image/jpeg;base64,/9j/4AAQSkZJRgABAQAAAQABAAD/2wCEAAkGBhQSEBUUEhMVFRUUFhQWFRUXGBUVFxYVFBQVFRUYGBUYHCYeFxkjGRQUHy8gJCcpLCwsFR4xNTAqNSYrLCkBCQoKDgwOFw8PFykcHBwvKSwpLCkpLCkpKSwpKSkpKSkpKSksLCkpKSwsLCksKSkpLCwpKSkpKSwpMSkqKSkpKf/AABEIALYBFAMBIgACEQEDEQH/xAAcAAACAgMBAQAAAAAAAAAAAAAFBgMEAAIHAQj/xABBEAACAAMGAwUHAgQEBQUAAAABAgADEQQFEiExQQZRYRMiMnGBB0JSkaGxwWLRFCNy8DOCkuEVJUPC8RYkU4Oi/8QAGQEBAQEBAQEAAAAAAAAAAAAAAAECBAMF/8QAIhEBAAMAAgMBAAIDAAAAAAAAAAECEQMxBBIhQVGxEzJx/9oADAMBAAIRAxEAPwB4sNwBdGYesF5VgmLo1fMfkQQkSVIyoYty1AiYKNntjLkwP3HziS1WYOMa679f94vMgOojElAaQAVInWJrws4UFxtmQPqYWp3GkhdDWNsmRVjcQlzuPfgSA9uvyZOapYgcgSBEHTe2Ubj5wNvm+5KSzj74ORUUOsc6sttfvLjNAdK843fMZmAPXfxgkoCUEYoSaYmqV5AdI9tHHj5gLoSK/aFO0GhU/qH3gpKuF5hxVAVsxueWkRYk9cL2ztLMrHUlq/OCtYCcK2bs5JStcLHPTWh0gzHk23xRlY0rGVijLUuUU7LpBCetV9IH2YRycsPWjlPtNu3srX2gFBNFf8wyP4ipwvefZzEce4wb094f6Swgx7UL2VmMjD3kKsG5VGYhQuKb/MAPvZftHTwztHneMl9CSZoIBGhFR5GMMAeELdjsygnOWTLP+Xw//kiD1Y9WXlYyMjyA9rGY48jUwR6XjwtGpjQwHrmIXMYxiJniDxzEDxs8yI2cRRC8VJwi05ivMgBc2RnGRadc4yIDF3GmYOX3gtKtW5gJNnhRQR7Jms+QyEUM1ntytpE6tAeyLQgUyi7MtGYVfUxRc1jl/HfCnYP28ofy3PfAHgY79FP0jpysAOQEeUDChFQdjuOogOFSpkWVmw98RezpHq9mpLf4Pcby+E/Tyjntqss2U5lvLdXGxB+fUdYrKWzzf5jdQDFztIEeF8TuiClCCat/pGcezL5lAgAO5OnuDL6xEb2+0ZQ43VbP5S+6RoTl5awhTr4fREVK7gAkf5mjWXOZ3FSzkEZVLfSC47HcM4sZmI1NVJPOogtCLd0+2CaMEpRKYDEWbC2XIbwxPepl65jfpXeMestxIwIyKS3iCKgRJLvBd8oi6InSKOChPnF1XBWoNYruseHLHxunbintBm/8wmDoo+kLkmqmo1BBHpmIfuKrbYJdrczUaZNyqBWmmUKl9XnKnMplSeyAFD15ReGcyGuT6beHuM5cidSZUy5stWLKC3ZuCR3wNMt4f7DekqcKypiuOhB+Y1EcDSe6mqOUPPUeRG4it/xF0nGc6sWAyaUxl+pw5Vjpx4PpEPG2KOI3X7WrVLIaaomSiBkaYh5MM/nDtw97V7LaQcYeQVoDjHd/1CIHiseExBZrYkxcUt1cHdSCPpEhgrDGjR6TEZeCPHiBzErGIXgIniu4id4geAgcxWeYYsTIrTICFp0ZGjCMiC3Z7Urd4kQQlXtKAyIhHRq618ucWkZjloOUNDX/AOoiWCoPMwVs04CrHSFC75ZDCC8qa0yi6KPEecNBmz2rtDibJBoOfWDEk5VO/wBOkLkicGYLoi5+Z2gykzkY1AvRSvW55VollJqBlPmCPJhmIlWaYlSZWKOT3/7JpsqrWQ9qvwNRXHkdG+kCLJ7P7Q7KZlJWEmoOZNRy2juUQ2myK47w9d/nAc1sPAMhc5haYeuQ+Qg7Z7NJk5IqJ5AVia2XU6zSJk2koqSCpCtkRlh3125wI4kL2IYlk9ov/wAmoB/UNvtE0F/4yvhUnroIG3pOAHfnLL5gZmnKEa3cYz5mWLCOS5QJe0FjUknzih6PGMqUuGWGfqTygRb+L5r+Gi+ULazPvG2OM6OsezS2tMsr4ySVmH5EAw0gQkeygkSZwIp31Irv3Yc2tCqMyBHhyPSriHG0v/mM4/qH2EDZcrFkASeQzjoV4cGpPtUydMc4WaoUZZdTBuwXXJkCktFXrSp+cYrx2+PWeSsQ4rPUqSCKEagxCJ+wh8414ZV3abLbCxzKnQnpyjnVps7yz3gfPaOuJc+LlhtYSYDhViaqAwqO9vTmNojvu/ZsieDLAUAUpqHrnmIpLPzr1rFniWTiVGqDUA5GuuYB6xWRS4OKleYBhaRMOjyWKgnquhjoNg4znSwAzLOH6v5bn10Jjhk6XlXQ7EAj6gwxXVbS9jo7lmRjSu1aQw6dwsnGsh6ByZTcnFBX+rSDCTQ4qpBHMEH7R8+yL6mpkGqPhbvD6wQu/iyZKNZbtK5gd6WTzw6j0MTFdwZYhcQg3b7UH/6stZg+KWe96o1DB+7uP7JONMbS2JpSYpTPkCcoAy7RA7RZqGFQQRzBqIrTZcQQOYrzBEswGK7vEETCMjC8ZAcVu/im0SzUTGPMPQj5bQ48PcY/xEwS3lEGmTipQnlXUQVur2a2WXQvimn9RoPkIa7JYpUlaIioByAEawa2OQFQscj58+UaTbyJokrujc7mPJ9/SQaA42GyDF8zoPnEZtk6YDglLLU+8+f2oB84mJo/YRhQENmcyIuSbVCZM4gl2YfzJ6sw2XP7ZCLV28X2a0ZLMo/wt3T6V1gp5kzgYsLMhZlWorvlBGRbusNBtXrGxMUJM+NL3vpLPIea+iKTTmdgOpNB6xdC3xvJNocCUaTrN3pZzpjYZqwGoK0+Yi3Y57tKXG3aO2EOyqFCE1V8asc1DZaVpzpCTdnEBmlyWImENNGlHcNUrVqADUa600hhmXooLFj2c0FxqHYiiuoPepnXTq9NKxy0m321nTyRWMrXsh8SXYUmF+yVFOQZGDIwJNCo1WvI8jA2z2V38Kk9doerHcZms7T3JMw1IFAoOIsO70xGCtl4bVdc/LSN8XNS/wAiWeXgvx9wR7FwwzHvH0EMt38JKuZUDzzMMiykljYCIjaCfAuXxNkPQamPd4MslnEsd00+kaTLUK5VY9M/rtEdodVFZr+mg+W8BbbxUq5Sl9TkPlDNBxprUqxCD6/MwOn3zKXSaK59frCtbbdNmUxYjXQbHyEELp4AtFpNZiFJdD4jhJyyplF9RSva8C51gLaZwwmoryEVeIOGbfd7EsjPKqaMKutPuIG2fiNWpjBQ6iuYiTRdEBdUuYoJGBun7QE4jlPLVVDAgsNOkGGmYlybI7gwEvOzMctQK0HnqfOM5MGhk3w5U8/7MX7on9mhwuR2qmo2yNDENkugzQ1FylqWbbIR4JADYVY5AUoMqnMgnkKxdMW+1jC8aTLJMArhqDuIq9rGkW8cTy70mLTvVoagNnpFBJtRyjXHAMNj4qeWRhd5VK+A901Nc1ORhnuz2pvkJ0tZg+KWaH1QxzbFGpMTB2+wca2SfkJoVvhfun6wSajCqkEcwax8/m0nejDk2f11i/dt+mT4GeX1Vj9QdYmDtLSoyOcyPaDPC/4kpurLQ+tDGQwOMu02qYKhVlLzPePzNF+8UbXa7LLztFoac3wqcQ/C/SEO239OnHvzGPqYpZkM1fCKkVzPlzjSYd7T7QVTKzyVXkzd4/LQQAvHii0TvHMYjlWg+UA1mVFecbAwXExmVjA8RRbst3TJnhU+eggDNz8Zz5FBixL8L5j0Ooh5ubjyVNIDDs2PPNSejbesJd3cHsx7x9B+8Nd28LKgyH9+cTA62e8esIHtL4habNSzYikod9jQ1mvsqk5Ggqdd+kNVju/CKVy5DSLFrueVOllJqKynUEV9ehjPquuVypNO6RStRlXIUqAw1/O9YZbrvGYwozAoCuFQBlhXCKHUgbQQHAMtJTpLmTCWIKFqHAAKYcWpEBrFZ2lMVbUGh+0cnkzMVyHd4da2v7SbrFNyygjKtdBrC7JtFByjDeZOX1j5WTHT69oi3ZolopNd+evy5RVtavUgZLTJl8VfXSKFkt5AyHrF2Xbq+KOvj8m9e/riv4lJ6Ld5XUzVZGMwjxV8X+nWLVw8F2iYQzKJaGnecd6n6V5+cGbPaRJftEwmuVGG3Q7QxWPieU3iOE9dPnH0ePyq2jJ+S4eXxb06+wkuzhqTIzVat8bZt9dIKxpLmBhUEEHcRvHu5Gk2WGFCAQdjCTxL7LLLaQSq9mx3UZfKHgxGYsD5k4i4Fttgct2bdnXJ0q6068vWAku/65TF9R+0fWLrUUOYMJXFHsnsVrqwTsZh9+XQZ9V0MXf5HE7PaQwPZtqKGnLkRGqyabZQbv8A9ktrspxKvbS10eVk9P1LrC1aLeZJwsCx3Byp0ruYev8ACaNJaBhpAu22YN0PONktgNBmpOzChj1jGMxQibIZeojTt/n1go4irPswO0UUv4qniFOuojYTAdDWNJlmI0PoYiRwpqVpAWC0aVi1OtKOpIpWop+Yp1gNqx5GuKMgCSmNvQHzi/ZrkdtsI6/tBqxcLL71W89PlALUmSznugnygtY+GnbxHD01MO10cMNMOGWlfIZDzO0OEr2eMJVcY7T4QMvKvOCa53dvCyClFqeZzhmsdx0pWgi3KBlHs5godA1KYjyPJvvFxGHn/fOAyz2BV0EXFQCNEU+XlENrt8uSAW3NABmSYC4G5CI589UFZjAef4G8C5d5POyRhL1ypicjodIFWqQMeT4q+8x+5jcUmQwTLwdqiWlKDxOaCh0oN4VrwdseNta97T8QXu2xzmOBULrvqAPJvd+0Mth4DT/qsWB90ZfMxjl462rMPXi5JpbYIOLrnHorFm/bkayTihzQ1KNzX9xvFSXNyMfEvSazkvvcfJFo2EyWpl0YxL/xF+cVbBdzzZolpqx9BuSegjot3cDSEAx1mNvU0X0UfmPTj4Jv0xy+RXi7I4tjEZ0ManE2anMe7pXy6w6XnwTIOctjLPId5fkc/rCdarG8pyG9CNCOkW/Dai8XPTl67X+G+KWkOVepQnvKdVPMcvKOj2S2JNUMjBlO4jkVoIOuvP8AeGLgSzT1mBgKSjXF3gQfTnHv4/LP+rl8vx65N4+T/boJjRhEkasI73yULCNGESsI1KwEJhc4i4BsltBM2UA+0xO649Rr6wzYYzBAcO4m9jlqlrWyOJwzriIE3yBOX5hDn2GbZ+7NEyWV8SzVOf8ATz9I7fxv7VZNjxSpBWbP0O6Sz+ojU9BHDL5vi0Wia02e5mM2p2A5AbDpGtTGiXqjGhqvnFhmqBSlBpSAkySG3oYms4Kip7qjcGuI8sO5hkfgvOIgmSohS+AT3loOevzi2rBhUGsZUPmWXllERLDrBF1iB0gKn8QI9iUy4yA7Td3D7vmFoOZyEEnSzWcVmzAxHurCDe/tDmPkGNOQyEK9rvmY5zYxWcdZsXtGWXaR2K0l0o6fEK6/1CsdWuq9JdolCZKaqn5g8iNjHyXYbZhmqSd6HyMdM4W4nmWVwyGqmmNNmH4PWMTOS3EOv35cKWhTUUbnz6GEx5PYTMNoRWABVWcVXP4hpXk2/nDzc98y7TKEyW1QdRup5Ec48va6EnpRgK7HX58xFQpJPy7oyG5y+Q1MUrwuVJ/eqVmgUWYAMt6Fd16GN7VKeysUmVMvY64fM7r123i5KmCKhRmzWktgmI3abYAWDD4lOw89IcrhukOBMtUsZ+Eq2If/AGUGvUesaT5YcZ7aHcHpEt125kZUJNKmiigV/Lkde78os3l61pW0d/TjJlKoAUADYDIRJAyzXkmQWgOvZmganQbQQSaCKiIxMTHyVC/bkl2qUUfLdWGqnmP2jk1vu95E4ypgoRvsy7EdDHYrROhL4ys2OXj96XmD03H59I5fI44tG/rs8XkmtsnqQzhib2doBPvAj12+0PYtlBrHLLJbqka1rUHSHu7pvayw2+h8xrHl41+6unzOPq67PtWI6xobEjDvqGHKN0sUTCxecdfbg3OirevDoWrSmFPhbbyMB7De8yQ9ZbUI1XUHoRHQTc4bWNRwlZyatKUnqI8Z4Pu1+Oqvl/PW8e0LHD99fxMvFhwkUBFa59IKGIbJY0lrhRQo5DKJ46K7n1w3mJtM1jIaERrhiSFzinjaTY1I/wASbTKWNurn3R9Y0wLXjb5ciWZk1wiLqT9gNz0jh/H3tbnWjFKsgaVJzBfSY4/7B0GcVuIr3n22ZjnTDlXCoyRegX86wAn2YMaTFy+NfyIBbLV1iVDTQ+kHJnCxpilMJo6ZMPSBE6xMppQ5bHIwGhlK2ooeYjSZZSoqDUf3qIzMR6TlAVWlKQRShO/+0e4Si4jRm92m3Vv2idZAjGkbqc+UXRTl3mfeFfoYsJPVtD6HWInkg6ih5xXn2U1quY+sBfKRkVJLkDNm+h+5jyGCdWj2saxhMQesYcLituKWvlT1GUJhMGuHp5U0OhNRGbQsOi3Bf0yyzMcs5HxKdGHX9465c99y7TLDyz/Uu6nkY4bKbKC1yX09mmB5Z/qXZhyMecTjea7Db7Es1cLDyO4hFtljmWR6EFpWtBnhHNeY5rttDfc98paZYdD/AFLup5GLVrsizFKsKj6g8xHpEsYTTaqpjljHUd0AgVrpmch5xrKmOykTUQZ+62IEeoBBB/eIb0uuZZHxIMUs5lRoeq8m6aGPZNsV1DKag/3QjYxUE7Hb1V1M4Vw+GcRVl6TPiX9W2/OGefbVQBnNA1AGGYz0qdCIRJ06IEv+dZ5TrLUTFKthltorEGhQ7Z+7p5Q/43Ftz2+weVvSU80yRMTtQobACKlTuP21ERXhdxZSKagx83Wy3TpcztFZldWrjqQysPqI6v7PfbMk7DItxCTNFnaI/R9kbroekTs31n4prYnWaZarmCemQPOHLhNWDsjClVDU1zBpUHkQfpBi8bhWY2NMIY89D1qI2ua5GlMzu4ZiKAAZAco5KcM1vr6PJ5NL8WfoismJBLiQCMjtfLahY2jIyAyI7RaVlqWdgqgVLE0AHnAq/wDiiVZV7xxOfDLXxHz+EdTHMb8v+da2rMaiA92WPCv7nqYA9xL7RmesuyVVdDNI7x/oGw6nOEOZKzJYkk5mpqSTuTFzDTT5xqJNYrMyHtLJj0SQNd/rBDsx68o0mWQNqIms6HtY6HEhKnmP2j3tO0OG0Sw1chMXIjzi/wBlGjSoSsSGXlwknYlpRaY4OYBGQ/MJ8yUQSGBBBpQ5GHvsijYpbFW+h8xvASddhm2jFaWIB1dR8h0iRrUSXgaR60wQxXjwoVGKUwmJTUagfmF5rPlUZjnFVG2nMRHKl60idpAKFgSACAKjU7xGWoKfWAge0MDlHsa1jICNHyz9Ymk2Zn0GXMwTs9zJWpFfOLUizYGwNofCfxAUrNdRozBGfBQsaZKDkPrGT5ZPSmkHBZqDLfWIJ1mgLVx3pjGFsnXXqOYguHhJKkPiBKsu356gwx3beQmryYeIcj+0edobiTRc19PZ5gdD5jZhyMdXuS+UtMsOhz95d1McNWf1gpcl+PZpodDTmNmHIxI+LP12qfZ1dSrAEHUQh8QcOvZ3MyVmp15Ho3JuTQ43Hfcu1Sw6HP3l3UxfmSwwIYAg5EHeNww5fJtgcVGoyIOoPIxq4rBjiXhMyz2snT506NzXrtAWzzsWRyYaj8jmOsVAu9uH1nCuj0ybn0YbiEO8eH2lsRSjDOmxHNTuI62kqI7bcyTlwuPIjVTzBiTC6WuBPajNsZWTPDTLOMuby/6a6r+k+kdzu285c+Us2S4dGFQw/vI9I5VwvwPZjaCLYcRqOyHhSZ0Y/F+nfasPXFt+Jdti7SWiAgqkuWBRSScxQbUDRYSTLGQv8J8aSLfLrLOGYPHKbxL5fEvUfSLd98RyrKtZjVY+FBmzemw6mKCcyYFBLEADMk5ADqYSOIOPdZdl8jNP/YN/MwAvniCdazRu6m0tdPNj7x84ppJpAQOhYlmJZjmSTUk8yYjaVF7DGjS6a77bmDMyo9lFG12+mS684v2+eFIDb54eQ/eKNouwFcUs1AzI3ECICZpNa1NecXrFerEhXGLkR4o3uPhybbZhSTQBRVmOgH97R7OuprDP/wDcAgUbCRudMoSsiIl1FVNfuPMRE8uLdkZJtSpwvrly9MjFC0pgaZRgZg2xZA1rp1/MZZzUFqYrTuls86UyjV5cT2S0sy1ZcJGu4rEMzGGyGIE6DxCv3jUSmFu9y2Iy5JYFsjSuddqQNsFzzJU3DPDKDpTSu0dFslzLL75UYzWp3zj20yQRQio5GJq+2FK9OHQsglSzNXQClB1EKpFMtfxD3a7qZSWkuQfhJqphT4mmMKVl4Zh1Ybj8whqJ0JwnbOMjyUGpmv0OkZFU6yZEWJtjDrQ+h5HnHqCLCCKKVjmk1R/GuvUbGN5sqJLdZMVGXJ10PPoYh/jQVrhNdxsD1MQDbbYSc1yYaH8HpE1hu8KcR8VKa5DnFuZZZgVXdGCvXCxBCtTWh0NKxYtFjaU2FqVoCCDUEHQgwSZWLE5lgzMOOVUy5gpoSNK7VyoY3ttjwAMhxS28LDOn6T1EUCpOjEag03BFKUOUTy00A+UMTV64OJHs80MhoRkRsRyIjstwX9LtcvGhoR4l3U/tHC7bdDUxL4ht+IscN8STLPMDIaMMiDvzBEeeY9O3fynOFDiLhIf4kkEUzoNV5kc15iDvDvEMu1ywyGjDxJuD+0FqRqEcysU2pwOKPtyYc1/bUQTSTBm/uGFmAsgz1IGRr8SnZoX7LbCrBJupNFfQMeRHuv0325RpFiZZgwIIqDtC/wAX3daLSsqW8wGSjHvNUslcsTkZuAMq65584aW5naBlkvkTHC9lOQOCUd0Kq4ArkfLPOAVbdw3Ou5UKNUuwMufL05jPbL59Yu2eytMYzJjFifE7GpJgxet3zCoEtjhUluyJ7pPNeR6aeWsVZU3EPLIroQeRGxgImkgDu5fmPFkxblyaxYWQIIppJ5a/QRs1nCgs2wzJ2H4ieyqMbLi/yn7jpHl82JWlUYkAkZj703gES8bV2kxmGlcvIZCKz2psNKw0WnhZppLAy0FAEw+FsIAr0JgdN4dmS6Y1zJABqMIO1TA01eze2SrPZ5hdgDUu/wAQVV/8wlcR38bdaGmTKhRVZYy7qA5V6nf/AGjW0WSYQVUdDTQ02rAhpLCvMHMbxM/V1YnB7OAUeitQjCa5jYjnA2dOxAZUOeI1NWqa5xNOQk57aCIxLLEKoJJNABqTFE13XtNRgq1euQXWvSOg2C7cIDMAHIzGoXpEHDHCgs69pMAM0+oQch15mDU2Iz2HT1ijOSCc5YozViMTGBs1YHW2zK4o6gjrBScsBL6t4lL+o6D8wID5sxEOEbesZAZrYAc6k7+cZFx6mVI3a0ACpNBAay3vRNKt/esHOFeEp14OTiCS1NGc7HWirzpzi6K0ozp7rLko1X0AGbDnXYdekMFu4Xm2JFl2kDs51CJi5iVN5E/3X5xTkJOs0/svBaLOxMpjoyj3NM1YHyzhh4n9pEqfZOxWSS7gdoHyEphrTdiCMjE0ZZL/AJLWOZY7wqDLFZLqMTVHhwc9fIiohIDZ61/aJZ15CZJVXBLoaK2Xg5Hn0jWRJ3Py5xekTSJROnzglZ5YGnqYpKjPVJYJYahfd8zz6RNd9rr3WyYc941MTm58MFEWBl8XDi78vJhtseh/f+wWlRckLGFLXD3EMyRMDKSrKaEHLzBEdt4a4ml2uXVcnHiTcHn1EcjvzhzGO0lZOPkw5Hl0P40G3Ff0yRMDKSjqaEHpqCIz012+h6QHvzh9ZykgCp1B0bz5HrEfC/FKWuXllMHiT8jmIOxqGXPFnNIOCbUpoHOqfpmdP1fPnBBvT+9PpDHel0rNB0DUp0I5HmIS5sp7MSCCZQ1XVpfVfiTpttyii40UbXYQxxDuuN+fRhuItpMDAEEEHMEaGPGgBkm0YThcUP45g7iCcqXXOKtqs4cUI6g7g8wdjFSTbHkGjZqTrt6/CeuhgCdouwP0I0YZEesay7QUOCeMjkJnun+oe6YJWKcsxaqfMbiJ5llDCjCoO0RAG2WEye9LYAGvcJoGyJOHrSukSXXeUqeuHelCjUNQOXxCIb4uVgmFatLGYXVkPNa6jpAi2W8CUF7PMZIyiihviDeJW/See8QMSXbLQMEUKCakZ0r0r+I5VeAKzZmJSKuxzqDSuUP91X8+AC0DXwzKa/1fvFLiDh5Z5xqcMwjLcNT/AMjMRYCIJeIgKCSTQAa1O1IfuGOFBZ17SYKzSPRAdh+rrE3C3CIs/wDMm0M0jLcIOQ69YPTDCUmVWZFWZFqZFWYIgqzYpTYvTYoWlwoJJoBmT0gzYLvO1LKQs2g+p2Ec7vC3NNcsf9gII8Q3yZ8yi+EZKOfX1gOy7fPzitRCPDXeMicSoyK03kWjCwpqDXY/eHnh7iI2S0pNGLsrQAJqb12YdQTX1IjyMiCHi/jI2ycGSWJYl+FqDtDSvib8QItlt7VsWEKSBipoW3NNoyMiwJpEqlDqYv3dZDOdlDYQnjb3jXZeXnGRkdXi0i/LEWWOz1cF3y0XCqgD5+dTuesDuM+HlVTPlnCy0xda6HzjIyOjnjOW1fzHdyRH+GAy6rX2iVIzBofMcoMSRGRkfNcC3Lhf4muMEGanddQSeTKorQ9aaH0008jIARcd9PKdXQkMMwfwekdx4U4h/i5AcrhYGjcqjcRkZHnDX4NxTvG7lmrnkdm5f7RkZG2SJbpJsxdlphU/zE2OdMScm6aGLv5jIyKI2EQTkBBBFQdRGRkAMMxrOyshOEkKBuCdB1XodIbbqvDtkrShGR5ekZGQFtlgLedzA1dKK29RVW6Mu/nrGRkRFeVbEnWdyyU7MEMo0qor3eke3HdiqgmCpxAMgOeAMMwD1jIyL+M/og8VZkZGRFV5kVpkZGQVXmwh8bXwcXYrkMix510HlHsZBP0oUouLdqgdKa+sZKlxkZFabkxkZGQ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6" name="25 Rectángulo"/>
          <p:cNvSpPr/>
          <p:nvPr/>
        </p:nvSpPr>
        <p:spPr>
          <a:xfrm>
            <a:off x="0" y="0"/>
            <a:ext cx="6838950" cy="6572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2200" dirty="0">
                <a:solidFill>
                  <a:srgbClr val="00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Implementación de Firma Electrónica Avanzada (FIEL)</a:t>
            </a:r>
          </a:p>
        </p:txBody>
      </p:sp>
      <p:cxnSp>
        <p:nvCxnSpPr>
          <p:cNvPr id="28" name="27 Conector recto"/>
          <p:cNvCxnSpPr/>
          <p:nvPr/>
        </p:nvCxnSpPr>
        <p:spPr>
          <a:xfrm>
            <a:off x="1556575" y="1725565"/>
            <a:ext cx="626268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2075" y="3511550"/>
            <a:ext cx="8994775" cy="65563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000" dirty="0"/>
          </a:p>
        </p:txBody>
      </p:sp>
      <p:sp>
        <p:nvSpPr>
          <p:cNvPr id="16387" name="1 Rectángulo"/>
          <p:cNvSpPr>
            <a:spLocks noChangeArrowheads="1"/>
          </p:cNvSpPr>
          <p:nvPr/>
        </p:nvSpPr>
        <p:spPr bwMode="auto">
          <a:xfrm>
            <a:off x="0" y="6572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dirty="0">
                <a:latin typeface="Constantia" pitchFamily="18" charset="0"/>
              </a:rPr>
              <a:t>Incursión a un nuevo concepto para: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7067550" cy="6572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2800" dirty="0">
                <a:solidFill>
                  <a:srgbClr val="005000"/>
                </a:solidFill>
                <a:latin typeface="Constantia" pitchFamily="18" charset="0"/>
              </a:rPr>
              <a:t>Implementación de Facturación Electrónica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2075" y="3511550"/>
            <a:ext cx="1084263" cy="6556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>
                <a:solidFill>
                  <a:schemeClr val="tx1"/>
                </a:solidFill>
                <a:latin typeface="Constantia" pitchFamily="18" charset="0"/>
              </a:rPr>
              <a:t>…2002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0" y="4186238"/>
            <a:ext cx="1176338" cy="17097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  <a:latin typeface="Constantia" pitchFamily="18" charset="0"/>
              </a:rPr>
              <a:t>Facturación </a:t>
            </a:r>
          </a:p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  <a:latin typeface="Constantia" pitchFamily="18" charset="0"/>
              </a:rPr>
              <a:t>Impresa</a:t>
            </a:r>
          </a:p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  <a:latin typeface="Constantia" pitchFamily="18" charset="0"/>
              </a:rPr>
              <a:t>A través de impresores autorizados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368550" y="4186238"/>
            <a:ext cx="1962150" cy="14716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  <a:latin typeface="Constantia" pitchFamily="18" charset="0"/>
              </a:rPr>
              <a:t>Implementación de CFD (Mecanismo alternativo de transición)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4330700" y="4243388"/>
            <a:ext cx="2736850" cy="2043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0">
              <a:buFont typeface="+mj-lt"/>
              <a:buAutoNum type="arabicPeriod"/>
              <a:defRPr/>
            </a:pPr>
            <a:endParaRPr lang="es-MX" sz="1400" dirty="0">
              <a:solidFill>
                <a:schemeClr val="tx1"/>
              </a:solidFill>
              <a:latin typeface="Constantia" pitchFamily="18" charset="0"/>
            </a:endParaRPr>
          </a:p>
          <a:p>
            <a:pPr marL="95250">
              <a:buFont typeface="+mj-lt"/>
              <a:buAutoNum type="arabicPeriod"/>
              <a:defRPr/>
            </a:pPr>
            <a:endParaRPr lang="es-MX" sz="1400" dirty="0">
              <a:solidFill>
                <a:schemeClr val="tx1"/>
              </a:solidFill>
              <a:latin typeface="Constantia" pitchFamily="18" charset="0"/>
            </a:endParaRPr>
          </a:p>
          <a:p>
            <a:pPr marL="95250">
              <a:buFont typeface="+mj-lt"/>
              <a:buAutoNum type="arabicPeriod"/>
              <a:defRPr/>
            </a:pPr>
            <a:r>
              <a:rPr lang="es-MX" sz="1400" dirty="0">
                <a:solidFill>
                  <a:schemeClr val="tx1"/>
                </a:solidFill>
                <a:latin typeface="Constantia" pitchFamily="18" charset="0"/>
              </a:rPr>
              <a:t>Desaparecen los impresores autorizados</a:t>
            </a:r>
          </a:p>
          <a:p>
            <a:pPr marL="95250">
              <a:buFont typeface="+mj-lt"/>
              <a:buAutoNum type="arabicPeriod"/>
              <a:defRPr/>
            </a:pPr>
            <a:r>
              <a:rPr lang="es-MX" sz="1400" dirty="0">
                <a:solidFill>
                  <a:schemeClr val="tx1"/>
                </a:solidFill>
                <a:latin typeface="Constantia" pitchFamily="18" charset="0"/>
              </a:rPr>
              <a:t>Factura impresa con CBB para contribuyentes con ingresos menores a 4MDP</a:t>
            </a:r>
          </a:p>
          <a:p>
            <a:pPr marL="95250">
              <a:buFont typeface="+mj-lt"/>
              <a:buAutoNum type="arabicPeriod"/>
              <a:defRPr/>
            </a:pPr>
            <a:r>
              <a:rPr lang="es-MX" sz="1400" dirty="0">
                <a:solidFill>
                  <a:schemeClr val="tx1"/>
                </a:solidFill>
                <a:latin typeface="Constantia" pitchFamily="18" charset="0"/>
              </a:rPr>
              <a:t>Factura Electrónica (CFDI) Obligatorio = 272 mil contribuyentes</a:t>
            </a:r>
          </a:p>
          <a:p>
            <a:pPr algn="ctr">
              <a:defRPr/>
            </a:pPr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1176338" y="3511550"/>
            <a:ext cx="1192212" cy="6556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>
                <a:solidFill>
                  <a:schemeClr val="tx1"/>
                </a:solidFill>
                <a:latin typeface="Constantia" pitchFamily="18" charset="0"/>
              </a:rPr>
              <a:t>2005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368550" y="3511550"/>
            <a:ext cx="1962150" cy="6556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>
                <a:solidFill>
                  <a:schemeClr val="tx1"/>
                </a:solidFill>
                <a:latin typeface="Constantia" pitchFamily="18" charset="0"/>
              </a:rPr>
              <a:t>2006-2010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330700" y="3511550"/>
            <a:ext cx="2736850" cy="6556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>
                <a:solidFill>
                  <a:schemeClr val="tx1"/>
                </a:solidFill>
                <a:latin typeface="Constantia" pitchFamily="18" charset="0"/>
              </a:rPr>
              <a:t>2011-2012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1176338" y="4186238"/>
            <a:ext cx="1287462" cy="17097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  <a:latin typeface="Constantia" pitchFamily="18" charset="0"/>
              </a:rPr>
              <a:t>Emisión del primer Comprobante Fiscal Digital (CFD)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7067550" y="4309688"/>
            <a:ext cx="2076450" cy="2282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es-MX" sz="1400" b="1" dirty="0">
                <a:solidFill>
                  <a:schemeClr val="tx1"/>
                </a:solidFill>
                <a:latin typeface="Constantia" pitchFamily="18" charset="0"/>
              </a:rPr>
              <a:t>Factura electrónica (CFDI)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MX" sz="1400" dirty="0">
                <a:solidFill>
                  <a:schemeClr val="tx1"/>
                </a:solidFill>
                <a:latin typeface="Constantia" pitchFamily="18" charset="0"/>
              </a:rPr>
              <a:t>Mecanismo Obligatorio </a:t>
            </a:r>
            <a:r>
              <a:rPr lang="es-MX" sz="1400" dirty="0" smtClean="0">
                <a:solidFill>
                  <a:schemeClr val="tx1"/>
                </a:solidFill>
                <a:latin typeface="Constantia" pitchFamily="18" charset="0"/>
              </a:rPr>
              <a:t>*</a:t>
            </a:r>
            <a:endParaRPr lang="es-MX" sz="1400" dirty="0">
              <a:solidFill>
                <a:schemeClr val="tx1"/>
              </a:solidFill>
              <a:latin typeface="Constantia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MX" sz="1400" dirty="0">
                <a:solidFill>
                  <a:schemeClr val="tx1"/>
                </a:solidFill>
                <a:latin typeface="Constantia" pitchFamily="18" charset="0"/>
              </a:rPr>
              <a:t>Universo </a:t>
            </a:r>
            <a:r>
              <a:rPr lang="es-MX" sz="1400" dirty="0" smtClean="0">
                <a:solidFill>
                  <a:schemeClr val="tx1"/>
                </a:solidFill>
                <a:latin typeface="Constantia" pitchFamily="18" charset="0"/>
              </a:rPr>
              <a:t>obligado:</a:t>
            </a:r>
            <a:endParaRPr lang="es-MX" sz="1400" dirty="0">
              <a:solidFill>
                <a:schemeClr val="tx1"/>
              </a:solidFill>
              <a:latin typeface="Constantia" pitchFamily="18" charset="0"/>
            </a:endParaRPr>
          </a:p>
          <a:p>
            <a:pPr marL="342900" indent="19050">
              <a:defRPr/>
            </a:pPr>
            <a:r>
              <a:rPr lang="es-MX" sz="1400" dirty="0">
                <a:solidFill>
                  <a:schemeClr val="tx1"/>
                </a:solidFill>
                <a:latin typeface="Constantia" pitchFamily="18" charset="0"/>
              </a:rPr>
              <a:t>5.4 millones de</a:t>
            </a:r>
          </a:p>
          <a:p>
            <a:pPr marL="342900" indent="19050">
              <a:defRPr/>
            </a:pPr>
            <a:r>
              <a:rPr lang="es-MX" sz="1400" dirty="0">
                <a:solidFill>
                  <a:schemeClr val="tx1"/>
                </a:solidFill>
                <a:latin typeface="Constantia" pitchFamily="18" charset="0"/>
              </a:rPr>
              <a:t>contribuyentes</a:t>
            </a:r>
            <a:r>
              <a:rPr lang="es-MX" sz="1400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</a:p>
          <a:p>
            <a:pPr marL="342900" indent="19050">
              <a:defRPr/>
            </a:pPr>
            <a:endParaRPr lang="es-MX" sz="14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>
              <a:defRPr/>
            </a:pPr>
            <a:r>
              <a:rPr lang="es-MX" sz="1200" dirty="0" smtClean="0">
                <a:solidFill>
                  <a:schemeClr val="tx1"/>
                </a:solidFill>
                <a:latin typeface="Constantia" pitchFamily="18" charset="0"/>
              </a:rPr>
              <a:t>*Facilidad. PF o PM con ingresos &lt; 4 MDP. En 2014 se reduce a 250 mil pesos.</a:t>
            </a:r>
            <a:endParaRPr lang="es-MX" sz="1200" dirty="0">
              <a:solidFill>
                <a:schemeClr val="tx1"/>
              </a:solidFill>
              <a:latin typeface="Constantia" pitchFamily="18" charset="0"/>
            </a:endParaRPr>
          </a:p>
          <a:p>
            <a:pPr marL="342900" indent="19050">
              <a:defRPr/>
            </a:pPr>
            <a:endParaRPr lang="es-MX" dirty="0"/>
          </a:p>
        </p:txBody>
      </p:sp>
      <p:sp>
        <p:nvSpPr>
          <p:cNvPr id="33" name="32 Rectángulo"/>
          <p:cNvSpPr/>
          <p:nvPr/>
        </p:nvSpPr>
        <p:spPr>
          <a:xfrm>
            <a:off x="7067550" y="3511550"/>
            <a:ext cx="2019300" cy="6556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>
                <a:solidFill>
                  <a:schemeClr val="tx1"/>
                </a:solidFill>
                <a:latin typeface="Constantia" pitchFamily="18" charset="0"/>
              </a:rPr>
              <a:t>2013</a:t>
            </a:r>
          </a:p>
        </p:txBody>
      </p:sp>
      <p:cxnSp>
        <p:nvCxnSpPr>
          <p:cNvPr id="35" name="34 Conector recto"/>
          <p:cNvCxnSpPr/>
          <p:nvPr/>
        </p:nvCxnSpPr>
        <p:spPr>
          <a:xfrm>
            <a:off x="1176338" y="3511550"/>
            <a:ext cx="0" cy="293846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2368550" y="3511550"/>
            <a:ext cx="0" cy="293846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4330700" y="3511550"/>
            <a:ext cx="0" cy="293846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7067550" y="3511550"/>
            <a:ext cx="0" cy="293846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403" name="3 Rectángulo"/>
          <p:cNvSpPr>
            <a:spLocks noChangeArrowheads="1"/>
          </p:cNvSpPr>
          <p:nvPr/>
        </p:nvSpPr>
        <p:spPr bwMode="auto">
          <a:xfrm>
            <a:off x="569913" y="2139950"/>
            <a:ext cx="3713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dirty="0">
                <a:latin typeface="Constantia" pitchFamily="18" charset="0"/>
              </a:rPr>
              <a:t>Reducción del costo por facturación hasta en un 85%</a:t>
            </a:r>
          </a:p>
        </p:txBody>
      </p:sp>
      <p:sp>
        <p:nvSpPr>
          <p:cNvPr id="16404" name="4 Rectángulo"/>
          <p:cNvSpPr>
            <a:spLocks noChangeArrowheads="1"/>
          </p:cNvSpPr>
          <p:nvPr/>
        </p:nvSpPr>
        <p:spPr bwMode="auto">
          <a:xfrm>
            <a:off x="4292600" y="1150938"/>
            <a:ext cx="4252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dirty="0">
                <a:latin typeface="Constantia" pitchFamily="18" charset="0"/>
              </a:rPr>
              <a:t>Reducción del uso de papel en </a:t>
            </a:r>
          </a:p>
          <a:p>
            <a:pPr algn="ctr"/>
            <a:r>
              <a:rPr lang="es-MX" dirty="0">
                <a:latin typeface="Constantia" pitchFamily="18" charset="0"/>
              </a:rPr>
              <a:t>los sectores público y privado</a:t>
            </a:r>
          </a:p>
        </p:txBody>
      </p:sp>
      <p:sp>
        <p:nvSpPr>
          <p:cNvPr id="16405" name="6 Rectángulo"/>
          <p:cNvSpPr>
            <a:spLocks noChangeArrowheads="1"/>
          </p:cNvSpPr>
          <p:nvPr/>
        </p:nvSpPr>
        <p:spPr bwMode="auto">
          <a:xfrm>
            <a:off x="4292600" y="1987550"/>
            <a:ext cx="4252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dirty="0">
                <a:latin typeface="Constantia" pitchFamily="18" charset="0"/>
              </a:rPr>
              <a:t>La forma en que se llevan a cabo las actividades comerciales y de prestación de servicios</a:t>
            </a:r>
            <a:r>
              <a:rPr lang="es-MX" dirty="0"/>
              <a:t>.</a:t>
            </a:r>
          </a:p>
        </p:txBody>
      </p:sp>
      <p:sp>
        <p:nvSpPr>
          <p:cNvPr id="16406" name="7 Rectángulo"/>
          <p:cNvSpPr>
            <a:spLocks noChangeArrowheads="1"/>
          </p:cNvSpPr>
          <p:nvPr/>
        </p:nvSpPr>
        <p:spPr bwMode="auto">
          <a:xfrm>
            <a:off x="596900" y="1169988"/>
            <a:ext cx="3695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dirty="0">
                <a:latin typeface="Constantia" pitchFamily="18" charset="0"/>
              </a:rPr>
              <a:t>Mejor control y mayor previsión sobre la situación fiscal </a:t>
            </a:r>
          </a:p>
        </p:txBody>
      </p:sp>
      <p:cxnSp>
        <p:nvCxnSpPr>
          <p:cNvPr id="40" name="39 Conector recto"/>
          <p:cNvCxnSpPr/>
          <p:nvPr/>
        </p:nvCxnSpPr>
        <p:spPr>
          <a:xfrm>
            <a:off x="4292600" y="1169988"/>
            <a:ext cx="0" cy="1876425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596900" y="1987550"/>
            <a:ext cx="794861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9123" y="3611405"/>
            <a:ext cx="2838777" cy="2687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0" y="0"/>
            <a:ext cx="7164388" cy="6572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2800" dirty="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rPr>
              <a:t>Implementación de Facturación Electrónica </a:t>
            </a:r>
          </a:p>
        </p:txBody>
      </p:sp>
      <p:sp>
        <p:nvSpPr>
          <p:cNvPr id="17412" name="6 Rectángulo"/>
          <p:cNvSpPr>
            <a:spLocks noChangeArrowheads="1"/>
          </p:cNvSpPr>
          <p:nvPr/>
        </p:nvSpPr>
        <p:spPr bwMode="auto">
          <a:xfrm>
            <a:off x="252085" y="5652993"/>
            <a:ext cx="284797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dirty="0">
                <a:latin typeface="Constantia" pitchFamily="18" charset="0"/>
              </a:rPr>
              <a:t>Genera una mayor </a:t>
            </a:r>
            <a:r>
              <a:rPr lang="es-MX" b="1" dirty="0">
                <a:latin typeface="Constantia" pitchFamily="18" charset="0"/>
              </a:rPr>
              <a:t>seguridad jurídica</a:t>
            </a:r>
          </a:p>
        </p:txBody>
      </p:sp>
      <p:sp>
        <p:nvSpPr>
          <p:cNvPr id="17413" name="10 Rectángulo"/>
          <p:cNvSpPr>
            <a:spLocks noChangeArrowheads="1"/>
          </p:cNvSpPr>
          <p:nvPr/>
        </p:nvSpPr>
        <p:spPr bwMode="auto">
          <a:xfrm>
            <a:off x="6419850" y="1198563"/>
            <a:ext cx="272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b="1" dirty="0">
                <a:latin typeface="Constantia" pitchFamily="18" charset="0"/>
              </a:rPr>
              <a:t>Actualmente:</a:t>
            </a:r>
          </a:p>
        </p:txBody>
      </p:sp>
      <p:sp>
        <p:nvSpPr>
          <p:cNvPr id="17414" name="12 Rectángulo"/>
          <p:cNvSpPr>
            <a:spLocks noChangeArrowheads="1"/>
          </p:cNvSpPr>
          <p:nvPr/>
        </p:nvSpPr>
        <p:spPr bwMode="auto">
          <a:xfrm>
            <a:off x="0" y="657225"/>
            <a:ext cx="9144000" cy="4619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Constantia" pitchFamily="18" charset="0"/>
              </a:rPr>
              <a:t>Emisión de CFDI</a:t>
            </a:r>
          </a:p>
        </p:txBody>
      </p:sp>
      <p:sp>
        <p:nvSpPr>
          <p:cNvPr id="17415" name="13 Rectángulo"/>
          <p:cNvSpPr>
            <a:spLocks noChangeArrowheads="1"/>
          </p:cNvSpPr>
          <p:nvPr/>
        </p:nvSpPr>
        <p:spPr bwMode="auto">
          <a:xfrm>
            <a:off x="0" y="1198563"/>
            <a:ext cx="272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b="1" dirty="0">
                <a:latin typeface="Constantia" pitchFamily="18" charset="0"/>
              </a:rPr>
              <a:t>Inicialmente</a:t>
            </a:r>
          </a:p>
        </p:txBody>
      </p:sp>
      <p:sp>
        <p:nvSpPr>
          <p:cNvPr id="17416" name="14 Rectángulo"/>
          <p:cNvSpPr>
            <a:spLocks noChangeArrowheads="1"/>
          </p:cNvSpPr>
          <p:nvPr/>
        </p:nvSpPr>
        <p:spPr bwMode="auto">
          <a:xfrm>
            <a:off x="0" y="1666875"/>
            <a:ext cx="272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MX" dirty="0">
                <a:latin typeface="Constantia" pitchFamily="18" charset="0"/>
              </a:rPr>
              <a:t>A través de un PAC</a:t>
            </a:r>
          </a:p>
          <a:p>
            <a:pPr algn="just"/>
            <a:r>
              <a:rPr lang="es-MX" dirty="0">
                <a:latin typeface="Constantia" pitchFamily="18" charset="0"/>
              </a:rPr>
              <a:t>(Proveedor Autorizado de Certificación)</a:t>
            </a:r>
          </a:p>
        </p:txBody>
      </p:sp>
      <p:sp>
        <p:nvSpPr>
          <p:cNvPr id="17417" name="15 Rectángulo"/>
          <p:cNvSpPr>
            <a:spLocks noChangeArrowheads="1"/>
          </p:cNvSpPr>
          <p:nvPr/>
        </p:nvSpPr>
        <p:spPr bwMode="auto">
          <a:xfrm>
            <a:off x="6419850" y="1528763"/>
            <a:ext cx="272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dirty="0">
                <a:latin typeface="Constantia" pitchFamily="18" charset="0"/>
              </a:rPr>
              <a:t>Se cuenta con:</a:t>
            </a:r>
          </a:p>
          <a:p>
            <a:pPr algn="just">
              <a:buFont typeface="Arial" charset="0"/>
              <a:buChar char="•"/>
            </a:pPr>
            <a:r>
              <a:rPr lang="es-MX" dirty="0">
                <a:latin typeface="Constantia" pitchFamily="18" charset="0"/>
              </a:rPr>
              <a:t> 68 PAC</a:t>
            </a:r>
          </a:p>
          <a:p>
            <a:pPr algn="just">
              <a:buFont typeface="Arial" charset="0"/>
              <a:buChar char="•"/>
            </a:pPr>
            <a:r>
              <a:rPr lang="es-MX" dirty="0">
                <a:latin typeface="Constantia" pitchFamily="18" charset="0"/>
              </a:rPr>
              <a:t>Herramienta gratuita en la página del SAT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9950" y="1295004"/>
            <a:ext cx="2228850" cy="139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9" name="19 Rectángulo"/>
          <p:cNvSpPr>
            <a:spLocks noChangeArrowheads="1"/>
          </p:cNvSpPr>
          <p:nvPr/>
        </p:nvSpPr>
        <p:spPr bwMode="auto">
          <a:xfrm>
            <a:off x="0" y="2784475"/>
            <a:ext cx="9144000" cy="4619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Constantia" pitchFamily="18" charset="0"/>
              </a:rPr>
              <a:t>Beneficios</a:t>
            </a:r>
          </a:p>
        </p:txBody>
      </p:sp>
      <p:sp>
        <p:nvSpPr>
          <p:cNvPr id="17420" name="20 Rectángulo"/>
          <p:cNvSpPr>
            <a:spLocks noChangeArrowheads="1"/>
          </p:cNvSpPr>
          <p:nvPr/>
        </p:nvSpPr>
        <p:spPr bwMode="auto">
          <a:xfrm>
            <a:off x="204787" y="3629461"/>
            <a:ext cx="2847976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b="1" dirty="0" smtClean="0">
                <a:latin typeface="Constantia" pitchFamily="18" charset="0"/>
              </a:rPr>
              <a:t>Simplifica</a:t>
            </a:r>
            <a:r>
              <a:rPr lang="es-MX" dirty="0" smtClean="0">
                <a:latin typeface="Constantia" pitchFamily="18" charset="0"/>
              </a:rPr>
              <a:t> los </a:t>
            </a:r>
            <a:r>
              <a:rPr lang="es-MX" dirty="0">
                <a:latin typeface="Constantia" pitchFamily="18" charset="0"/>
              </a:rPr>
              <a:t>procedimientos administrativos</a:t>
            </a:r>
          </a:p>
        </p:txBody>
      </p:sp>
      <p:sp>
        <p:nvSpPr>
          <p:cNvPr id="17421" name="21 Rectángulo"/>
          <p:cNvSpPr>
            <a:spLocks noChangeArrowheads="1"/>
          </p:cNvSpPr>
          <p:nvPr/>
        </p:nvSpPr>
        <p:spPr bwMode="auto">
          <a:xfrm>
            <a:off x="6057900" y="3592513"/>
            <a:ext cx="288131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b="1" dirty="0">
                <a:latin typeface="Constantia" pitchFamily="18" charset="0"/>
              </a:rPr>
              <a:t>Mejora</a:t>
            </a:r>
            <a:r>
              <a:rPr lang="es-MX" dirty="0">
                <a:latin typeface="Constantia" pitchFamily="18" charset="0"/>
              </a:rPr>
              <a:t> el servicio al cliente, mayor control documental</a:t>
            </a:r>
          </a:p>
        </p:txBody>
      </p:sp>
      <p:sp>
        <p:nvSpPr>
          <p:cNvPr id="17422" name="22 Rectángulo"/>
          <p:cNvSpPr>
            <a:spLocks noChangeArrowheads="1"/>
          </p:cNvSpPr>
          <p:nvPr/>
        </p:nvSpPr>
        <p:spPr bwMode="auto">
          <a:xfrm>
            <a:off x="6057900" y="5194580"/>
            <a:ext cx="28813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b="1" dirty="0" smtClean="0">
                <a:latin typeface="Constantia" pitchFamily="18" charset="0"/>
              </a:rPr>
              <a:t>Disminuye</a:t>
            </a:r>
            <a:r>
              <a:rPr lang="es-MX" dirty="0" smtClean="0">
                <a:latin typeface="Constantia" pitchFamily="18" charset="0"/>
              </a:rPr>
              <a:t> </a:t>
            </a:r>
            <a:r>
              <a:rPr lang="es-MX" dirty="0">
                <a:latin typeface="Constantia" pitchFamily="18" charset="0"/>
              </a:rPr>
              <a:t>la generación de comprobantes apócrifos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5" descr="http://t2.gstatic.com/images?q=tbn:ANd9GcQYuJ9NvFwQY2t-oK3tJNQJPMuW06vmm2CGbaFVnndXD6W6zJQA_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23038" y="3727449"/>
            <a:ext cx="2430462" cy="19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1198216" y="725052"/>
            <a:ext cx="79129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s-MX" sz="2000" dirty="0" smtClean="0">
                <a:latin typeface="Constantia" pitchFamily="18" charset="0"/>
              </a:rPr>
              <a:t>Simplificar los trámites fiscales a los contribuyentes.</a:t>
            </a:r>
          </a:p>
          <a:p>
            <a:pPr marL="457200" indent="-457200" algn="just"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s-MX" sz="2000" dirty="0" smtClean="0">
                <a:latin typeface="Constantia" pitchFamily="18" charset="0"/>
              </a:rPr>
              <a:t>Asegurar la integralidad del servicio.</a:t>
            </a:r>
          </a:p>
          <a:p>
            <a:pPr marL="457200" indent="-457200" algn="just"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s-MX" sz="2000" dirty="0" smtClean="0">
                <a:latin typeface="Constantia" pitchFamily="18" charset="0"/>
              </a:rPr>
              <a:t>Disminuir la carga administrativa en los módulos de atención.</a:t>
            </a:r>
          </a:p>
          <a:p>
            <a:pPr marL="457200" indent="-457200" algn="just"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s-MX" sz="2000" dirty="0" smtClean="0">
                <a:latin typeface="Constantia" pitchFamily="18" charset="0"/>
              </a:rPr>
              <a:t>Fomentar el uso de los servicios electrónicos.</a:t>
            </a:r>
          </a:p>
          <a:p>
            <a:pPr marL="457200" indent="-457200" algn="just"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s-MX" sz="2000" dirty="0" smtClean="0">
                <a:latin typeface="Constantia" pitchFamily="18" charset="0"/>
              </a:rPr>
              <a:t>Ampliar la gama de servicios en el canal telefónico.</a:t>
            </a:r>
          </a:p>
        </p:txBody>
      </p:sp>
      <p:pic>
        <p:nvPicPr>
          <p:cNvPr id="18436" name="Picture 3" descr="http://mejorarlosresultados.com/wp-content/uploads/2011/09/emprender-mejorar-resultado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5" y="3779838"/>
            <a:ext cx="2570163" cy="187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>
            <a:off x="200025" y="5450385"/>
            <a:ext cx="8753475" cy="996950"/>
          </a:xfrm>
          <a:prstGeom prst="rightArrow">
            <a:avLst/>
          </a:prstGeom>
          <a:gradFill flip="none" rotWithShape="1">
            <a:gsLst>
              <a:gs pos="83000">
                <a:srgbClr val="008000">
                  <a:alpha val="37000"/>
                </a:srgbClr>
              </a:gs>
              <a:gs pos="36000">
                <a:schemeClr val="bg1"/>
              </a:gs>
              <a:gs pos="17000">
                <a:srgbClr val="C00000">
                  <a:alpha val="44000"/>
                </a:srgb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  <a:latin typeface="Constantia" pitchFamily="18" charset="0"/>
              </a:rPr>
              <a:t>Junio – Agosto  2013           Septiembre – Diciembre  2013             Enero-Junio 2014</a:t>
            </a:r>
          </a:p>
        </p:txBody>
      </p:sp>
      <p:pic>
        <p:nvPicPr>
          <p:cNvPr id="18439" name="Picture 7" descr="http://macroeconomia.com/site/wp-content/uploads/2012/09/metas-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0100" y="3835400"/>
            <a:ext cx="2760663" cy="182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9 Rectángulo"/>
          <p:cNvSpPr>
            <a:spLocks noChangeArrowheads="1"/>
          </p:cNvSpPr>
          <p:nvPr/>
        </p:nvSpPr>
        <p:spPr bwMode="auto">
          <a:xfrm>
            <a:off x="200025" y="3522070"/>
            <a:ext cx="2570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onstantia" pitchFamily="18" charset="0"/>
              </a:rPr>
              <a:t>Corto Plazo</a:t>
            </a:r>
          </a:p>
        </p:txBody>
      </p:sp>
      <p:sp>
        <p:nvSpPr>
          <p:cNvPr id="18441" name="10 Rectángulo"/>
          <p:cNvSpPr>
            <a:spLocks noChangeArrowheads="1"/>
          </p:cNvSpPr>
          <p:nvPr/>
        </p:nvSpPr>
        <p:spPr bwMode="auto">
          <a:xfrm>
            <a:off x="3340100" y="3522070"/>
            <a:ext cx="2446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onstantia" pitchFamily="18" charset="0"/>
              </a:rPr>
              <a:t>Mediano Plazo</a:t>
            </a:r>
          </a:p>
        </p:txBody>
      </p:sp>
      <p:sp>
        <p:nvSpPr>
          <p:cNvPr id="18442" name="11 Rectángulo"/>
          <p:cNvSpPr>
            <a:spLocks noChangeArrowheads="1"/>
          </p:cNvSpPr>
          <p:nvPr/>
        </p:nvSpPr>
        <p:spPr bwMode="auto">
          <a:xfrm>
            <a:off x="6523038" y="3491908"/>
            <a:ext cx="2211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latin typeface="Constantia" pitchFamily="18" charset="0"/>
              </a:rPr>
              <a:t>Largo Plazo</a:t>
            </a:r>
          </a:p>
        </p:txBody>
      </p:sp>
      <p:sp>
        <p:nvSpPr>
          <p:cNvPr id="18443" name="11 CuadroTexto"/>
          <p:cNvSpPr txBox="1">
            <a:spLocks noChangeArrowheads="1"/>
          </p:cNvSpPr>
          <p:nvPr/>
        </p:nvSpPr>
        <p:spPr bwMode="auto">
          <a:xfrm>
            <a:off x="0" y="271652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000" dirty="0">
                <a:latin typeface="Constantia" pitchFamily="18" charset="0"/>
              </a:rPr>
              <a:t>Se recopilaron las mejores ideas a través  de grupos multidisciplinarios del SAT y se definió un Plan de trabajo estructurado en 3 fases:</a:t>
            </a:r>
          </a:p>
        </p:txBody>
      </p:sp>
      <p:sp>
        <p:nvSpPr>
          <p:cNvPr id="18444" name="1 Título"/>
          <p:cNvSpPr txBox="1">
            <a:spLocks/>
          </p:cNvSpPr>
          <p:nvPr/>
        </p:nvSpPr>
        <p:spPr bwMode="auto">
          <a:xfrm>
            <a:off x="0" y="0"/>
            <a:ext cx="8229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MX" sz="3200" dirty="0">
                <a:latin typeface="Constantia" pitchFamily="18" charset="0"/>
              </a:rPr>
              <a:t>Plan de Simplificación y Mejora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00025" y="725052"/>
            <a:ext cx="553998" cy="16312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  <a:latin typeface="Constantia" pitchFamily="18" charset="0"/>
              </a:rPr>
              <a:t>Objetivos</a:t>
            </a:r>
            <a:endParaRPr lang="es-MX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1 Rectángulo"/>
          <p:cNvSpPr>
            <a:spLocks noChangeArrowheads="1"/>
          </p:cNvSpPr>
          <p:nvPr/>
        </p:nvSpPr>
        <p:spPr bwMode="auto">
          <a:xfrm>
            <a:off x="200025" y="838200"/>
            <a:ext cx="185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MX" sz="2400" b="1" u="sng" dirty="0">
              <a:latin typeface="Constantia" pitchFamily="18" charset="0"/>
            </a:endParaRPr>
          </a:p>
        </p:txBody>
      </p:sp>
      <p:sp>
        <p:nvSpPr>
          <p:cNvPr id="19460" name="6 Rectángulo"/>
          <p:cNvSpPr>
            <a:spLocks noChangeArrowheads="1"/>
          </p:cNvSpPr>
          <p:nvPr/>
        </p:nvSpPr>
        <p:spPr bwMode="auto">
          <a:xfrm>
            <a:off x="0" y="669925"/>
            <a:ext cx="283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 dirty="0">
                <a:latin typeface="Constantia" pitchFamily="18" charset="0"/>
              </a:rPr>
              <a:t>Corto Plazo</a:t>
            </a:r>
          </a:p>
        </p:txBody>
      </p:sp>
      <p:sp>
        <p:nvSpPr>
          <p:cNvPr id="19462" name="9 Rectángulo"/>
          <p:cNvSpPr>
            <a:spLocks noChangeArrowheads="1"/>
          </p:cNvSpPr>
          <p:nvPr/>
        </p:nvSpPr>
        <p:spPr bwMode="auto">
          <a:xfrm>
            <a:off x="-31396" y="1112838"/>
            <a:ext cx="27876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es-MX" dirty="0">
                <a:latin typeface="Constantia" pitchFamily="18" charset="0"/>
              </a:rPr>
              <a:t>Mejorar la imagen y flujos de atención</a:t>
            </a:r>
            <a:r>
              <a:rPr lang="es-MX" dirty="0" smtClean="0">
                <a:latin typeface="Constantia" pitchFamily="18" charset="0"/>
              </a:rPr>
              <a:t>.</a:t>
            </a:r>
            <a:endParaRPr lang="es-MX" dirty="0">
              <a:latin typeface="Constantia" pitchFamily="18" charset="0"/>
            </a:endParaRPr>
          </a:p>
          <a:p>
            <a:pPr marL="177800" indent="-177800" algn="just">
              <a:buFont typeface="Wingdings" pitchFamily="2" charset="2"/>
              <a:buChar char="§"/>
            </a:pPr>
            <a:r>
              <a:rPr lang="es-MX" dirty="0">
                <a:latin typeface="Constantia" pitchFamily="18" charset="0"/>
              </a:rPr>
              <a:t>Bloqueo de CSD derivado de Control de Obligaciones</a:t>
            </a:r>
            <a:r>
              <a:rPr lang="es-MX" dirty="0" smtClean="0">
                <a:latin typeface="Constantia" pitchFamily="18" charset="0"/>
              </a:rPr>
              <a:t>.</a:t>
            </a:r>
            <a:endParaRPr lang="es-MX" dirty="0">
              <a:latin typeface="Constantia" pitchFamily="18" charset="0"/>
            </a:endParaRPr>
          </a:p>
          <a:p>
            <a:pPr marL="177800" indent="-177800" algn="just">
              <a:buFont typeface="Wingdings" pitchFamily="2" charset="2"/>
              <a:buChar char="§"/>
            </a:pPr>
            <a:r>
              <a:rPr lang="es-MX" dirty="0">
                <a:latin typeface="Constantia" pitchFamily="18" charset="0"/>
              </a:rPr>
              <a:t>Buzón </a:t>
            </a:r>
            <a:r>
              <a:rPr lang="es-MX" dirty="0" smtClean="0">
                <a:latin typeface="Constantia" pitchFamily="18" charset="0"/>
              </a:rPr>
              <a:t>Tributario</a:t>
            </a:r>
          </a:p>
          <a:p>
            <a:pPr marL="177800" indent="-177800" algn="just">
              <a:buFont typeface="Wingdings" pitchFamily="2" charset="2"/>
              <a:buChar char="§"/>
            </a:pPr>
            <a:r>
              <a:rPr lang="es-MX" dirty="0" smtClean="0">
                <a:latin typeface="Constantia" pitchFamily="18" charset="0"/>
              </a:rPr>
              <a:t>Cruces de información a </a:t>
            </a:r>
            <a:r>
              <a:rPr lang="es-MX" dirty="0">
                <a:latin typeface="Constantia" pitchFamily="18" charset="0"/>
              </a:rPr>
              <a:t>efecto de identificar posibles actos </a:t>
            </a:r>
            <a:r>
              <a:rPr lang="es-MX" dirty="0" smtClean="0">
                <a:latin typeface="Constantia" pitchFamily="18" charset="0"/>
              </a:rPr>
              <a:t>ilícitos en el canal presencial.</a:t>
            </a:r>
            <a:endParaRPr lang="es-MX" dirty="0"/>
          </a:p>
        </p:txBody>
      </p:sp>
      <p:cxnSp>
        <p:nvCxnSpPr>
          <p:cNvPr id="20" name="19 Conector recto"/>
          <p:cNvCxnSpPr/>
          <p:nvPr/>
        </p:nvCxnSpPr>
        <p:spPr>
          <a:xfrm flipV="1">
            <a:off x="2865438" y="1335088"/>
            <a:ext cx="0" cy="2984500"/>
          </a:xfrm>
          <a:prstGeom prst="line">
            <a:avLst/>
          </a:prstGeom>
          <a:ln>
            <a:solidFill>
              <a:srgbClr val="003E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4" name="23 Rectángulo"/>
          <p:cNvSpPr>
            <a:spLocks noChangeArrowheads="1"/>
          </p:cNvSpPr>
          <p:nvPr/>
        </p:nvSpPr>
        <p:spPr bwMode="auto">
          <a:xfrm>
            <a:off x="2879394" y="1103004"/>
            <a:ext cx="277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es-MX" dirty="0">
                <a:latin typeface="Constantia" pitchFamily="18" charset="0"/>
              </a:rPr>
              <a:t>Inscripciones a través de Internet.</a:t>
            </a:r>
          </a:p>
          <a:p>
            <a:pPr marL="177800" indent="-177800" algn="just">
              <a:buFont typeface="Wingdings" pitchFamily="2" charset="2"/>
              <a:buChar char="§"/>
            </a:pPr>
            <a:r>
              <a:rPr lang="es-MX" dirty="0" smtClean="0">
                <a:latin typeface="Constantia" pitchFamily="18" charset="0"/>
              </a:rPr>
              <a:t>Simplificación de la página de internet.</a:t>
            </a:r>
            <a:endParaRPr lang="es-MX" dirty="0">
              <a:latin typeface="Constantia" pitchFamily="18" charset="0"/>
            </a:endParaRPr>
          </a:p>
          <a:p>
            <a:pPr marL="177800" indent="-177800" algn="just">
              <a:buFont typeface="Wingdings" pitchFamily="2" charset="2"/>
              <a:buChar char="§"/>
            </a:pPr>
            <a:r>
              <a:rPr lang="es-MX" dirty="0" smtClean="0">
                <a:latin typeface="Constantia" pitchFamily="18" charset="0"/>
              </a:rPr>
              <a:t>Estrategia Integral para Emprendedores (Pymes)</a:t>
            </a:r>
          </a:p>
          <a:p>
            <a:pPr marL="177800" indent="-177800" algn="just">
              <a:buFont typeface="Wingdings" pitchFamily="2" charset="2"/>
              <a:buChar char="§"/>
            </a:pPr>
            <a:r>
              <a:rPr lang="es-MX" dirty="0" smtClean="0">
                <a:latin typeface="Constantia" pitchFamily="18" charset="0"/>
              </a:rPr>
              <a:t>Liberación de la aplicación para Dispositivos Móviles.</a:t>
            </a:r>
            <a:endParaRPr lang="es-MX" dirty="0">
              <a:latin typeface="Constantia" pitchFamily="18" charset="0"/>
            </a:endParaRPr>
          </a:p>
        </p:txBody>
      </p:sp>
      <p:sp>
        <p:nvSpPr>
          <p:cNvPr id="19467" name="31 Rectángulo"/>
          <p:cNvSpPr>
            <a:spLocks noChangeArrowheads="1"/>
          </p:cNvSpPr>
          <p:nvPr/>
        </p:nvSpPr>
        <p:spPr bwMode="auto">
          <a:xfrm>
            <a:off x="3063875" y="669925"/>
            <a:ext cx="2709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 dirty="0">
                <a:latin typeface="Constantia" pitchFamily="18" charset="0"/>
              </a:rPr>
              <a:t>Mediano Plazo</a:t>
            </a:r>
          </a:p>
        </p:txBody>
      </p:sp>
      <p:sp>
        <p:nvSpPr>
          <p:cNvPr id="19468" name="32 Rectángulo"/>
          <p:cNvSpPr>
            <a:spLocks noChangeArrowheads="1"/>
          </p:cNvSpPr>
          <p:nvPr/>
        </p:nvSpPr>
        <p:spPr bwMode="auto">
          <a:xfrm>
            <a:off x="6149975" y="674688"/>
            <a:ext cx="282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 dirty="0">
                <a:latin typeface="Constantia" pitchFamily="18" charset="0"/>
              </a:rPr>
              <a:t>Largo Plazo</a:t>
            </a:r>
          </a:p>
        </p:txBody>
      </p:sp>
      <p:cxnSp>
        <p:nvCxnSpPr>
          <p:cNvPr id="34" name="33 Conector recto"/>
          <p:cNvCxnSpPr/>
          <p:nvPr/>
        </p:nvCxnSpPr>
        <p:spPr>
          <a:xfrm flipV="1">
            <a:off x="5773738" y="1370013"/>
            <a:ext cx="0" cy="2984500"/>
          </a:xfrm>
          <a:prstGeom prst="line">
            <a:avLst/>
          </a:prstGeom>
          <a:ln>
            <a:solidFill>
              <a:srgbClr val="003E00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0" name="34 Rectángulo"/>
          <p:cNvSpPr>
            <a:spLocks noChangeArrowheads="1"/>
          </p:cNvSpPr>
          <p:nvPr/>
        </p:nvSpPr>
        <p:spPr bwMode="auto">
          <a:xfrm>
            <a:off x="5729640" y="1089356"/>
            <a:ext cx="334611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es-MX" dirty="0" smtClean="0">
                <a:latin typeface="Constantia" pitchFamily="18" charset="0"/>
              </a:rPr>
              <a:t>Liberación del canal de atención “Redes sociales”</a:t>
            </a:r>
          </a:p>
          <a:p>
            <a:pPr marL="177800" indent="-177800" algn="just">
              <a:buFont typeface="Wingdings" pitchFamily="2" charset="2"/>
              <a:buChar char="§"/>
            </a:pPr>
            <a:r>
              <a:rPr lang="es-MX" dirty="0" smtClean="0">
                <a:latin typeface="Constantia" pitchFamily="18" charset="0"/>
              </a:rPr>
              <a:t>Simplificación de las herramientas tecnológicas para la presentación de trámites por internet.</a:t>
            </a:r>
          </a:p>
          <a:p>
            <a:pPr marL="177800" indent="-177800" algn="just">
              <a:buFont typeface="Wingdings" pitchFamily="2" charset="2"/>
              <a:buChar char="§"/>
            </a:pPr>
            <a:r>
              <a:rPr lang="es-MX" dirty="0" smtClean="0">
                <a:latin typeface="Constantia" pitchFamily="18" charset="0"/>
              </a:rPr>
              <a:t>Contabilidad </a:t>
            </a:r>
            <a:r>
              <a:rPr lang="es-MX" dirty="0">
                <a:latin typeface="Constantia" pitchFamily="18" charset="0"/>
              </a:rPr>
              <a:t>Digital amparada por CFDI.</a:t>
            </a:r>
          </a:p>
          <a:p>
            <a:pPr marL="177800" indent="-177800" algn="just">
              <a:buFont typeface="Wingdings" pitchFamily="2" charset="2"/>
              <a:buChar char="§"/>
            </a:pPr>
            <a:r>
              <a:rPr lang="es-MX" dirty="0" smtClean="0">
                <a:latin typeface="Constantia" pitchFamily="18" charset="0"/>
              </a:rPr>
              <a:t>Gobierno Digital (Catálogo </a:t>
            </a:r>
            <a:r>
              <a:rPr lang="es-MX" dirty="0">
                <a:latin typeface="Constantia" pitchFamily="18" charset="0"/>
              </a:rPr>
              <a:t>ú</a:t>
            </a:r>
            <a:r>
              <a:rPr lang="es-MX" dirty="0" smtClean="0">
                <a:latin typeface="Constantia" pitchFamily="18" charset="0"/>
              </a:rPr>
              <a:t>nico de tramites del gobierno) y uso compartido de infraestructura Federal, Estatal y Municipal.</a:t>
            </a:r>
            <a:endParaRPr lang="es-MX" dirty="0">
              <a:latin typeface="Constantia" pitchFamily="18" charset="0"/>
            </a:endParaRPr>
          </a:p>
        </p:txBody>
      </p:sp>
      <p:sp>
        <p:nvSpPr>
          <p:cNvPr id="19474" name="1 Título"/>
          <p:cNvSpPr txBox="1">
            <a:spLocks/>
          </p:cNvSpPr>
          <p:nvPr/>
        </p:nvSpPr>
        <p:spPr bwMode="auto">
          <a:xfrm>
            <a:off x="0" y="0"/>
            <a:ext cx="8229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MX" sz="3200" dirty="0">
                <a:latin typeface="Constantia" pitchFamily="18" charset="0"/>
              </a:rPr>
              <a:t>Plan de Simplificación y Mejora</a:t>
            </a:r>
          </a:p>
        </p:txBody>
      </p:sp>
      <p:pic>
        <p:nvPicPr>
          <p:cNvPr id="10242" name="Picture 2" descr="C:\Users\QUMN86BA\Pictures\Fotos CNC\20130903_102421.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0969" y="4114683"/>
            <a:ext cx="1164751" cy="975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6" descr="http://losimpuestos.com.mx/wp-content/uploads/buzon-tributario-del-sa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8286" y="4754436"/>
            <a:ext cx="1153236" cy="87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6" descr="https://encrypted-tbn3.gstatic.com/images?q=tbn:ANd9GcSvZFEhPZFMsMKjYE9lrzMXHW--1bNggaqIHLtpFUz6ukMEDSQu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8357" y="5401020"/>
            <a:ext cx="886330" cy="861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8" name="Picture 8" descr="http://www.fuentesfidedignas.com.mx/portal2013/images/Notas/MARZO13/20/tramite_sat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43170" y="4115538"/>
            <a:ext cx="1439490" cy="82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27 Grupo"/>
          <p:cNvGrpSpPr>
            <a:grpSpLocks/>
          </p:cNvGrpSpPr>
          <p:nvPr/>
        </p:nvGrpSpPr>
        <p:grpSpPr bwMode="auto">
          <a:xfrm>
            <a:off x="3642062" y="4824149"/>
            <a:ext cx="1768227" cy="756713"/>
            <a:chOff x="4197712" y="2947626"/>
            <a:chExt cx="3862446" cy="1534022"/>
          </a:xfrm>
        </p:grpSpPr>
        <p:pic>
          <p:nvPicPr>
            <p:cNvPr id="19475" name="Picture 6" descr="http://www.redempresariosvisa.com/Content/images/smetools/pymes_full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197712" y="2947626"/>
              <a:ext cx="3862446" cy="1534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476" name="Picture 8" descr="http://99.95.88.16/imagenes/logo_grey.png">
              <a:hlinkClick r:id="rId11" tooltip="IntraSAT"/>
            </p:cNvPr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6267331" y="4114374"/>
              <a:ext cx="1725849" cy="2990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0250" name="Picture 10" descr="http://www.cioal.com/wp-content/uploads/aplicaciones-moviles.jpe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482660" y="5415318"/>
            <a:ext cx="1318374" cy="847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28 Grupo"/>
          <p:cNvGrpSpPr/>
          <p:nvPr/>
        </p:nvGrpSpPr>
        <p:grpSpPr>
          <a:xfrm>
            <a:off x="6017325" y="4754794"/>
            <a:ext cx="1107375" cy="1026496"/>
            <a:chOff x="2534687" y="80962"/>
            <a:chExt cx="3590925" cy="3743325"/>
          </a:xfrm>
        </p:grpSpPr>
        <p:pic>
          <p:nvPicPr>
            <p:cNvPr id="10254" name="Picture 14" descr="http://mediosfera.files.wordpress.com/2011/03/el_futuro_de_las_redes_sociales.jp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2534687" y="80962"/>
              <a:ext cx="3590925" cy="37433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56" name="Picture 16" descr="http://matchmxl.files.wordpress.com/2011/02/sat.jp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4150915" y="3179928"/>
              <a:ext cx="465914" cy="3830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9471" name="Picture 3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810801" y="5217098"/>
            <a:ext cx="1104900" cy="104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http://apertura.mx/revista/wp-content/uploads/2012/12/gobiernodigital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751930" y="5372395"/>
            <a:ext cx="1293623" cy="861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6841" y="3017578"/>
            <a:ext cx="8466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Constantia" pitchFamily="18" charset="0"/>
              </a:rPr>
              <a:t>Reformas Fiscales 2014</a:t>
            </a:r>
            <a:endParaRPr lang="es-MX" sz="4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 txBox="1">
            <a:spLocks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MX" sz="3200" dirty="0">
                <a:latin typeface="Constantia" pitchFamily="18" charset="0"/>
              </a:rPr>
              <a:t>Contabilidad digital - 2014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79400" y="1143000"/>
            <a:ext cx="8550275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MX" sz="2400" dirty="0">
                <a:latin typeface="Constantia" pitchFamily="18" charset="0"/>
                <a:ea typeface="ＭＳ Ｐゴシック" charset="-128"/>
                <a:cs typeface="ＭＳ Ｐゴシック" charset="0"/>
              </a:rPr>
              <a:t>La contabilidad para efectos fiscales se integra por libros, sistemas y registros contables, entre otros.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MX" sz="2400" dirty="0">
                <a:latin typeface="Constantia" pitchFamily="18" charset="0"/>
                <a:ea typeface="ＭＳ Ｐゴシック" charset="-128"/>
                <a:cs typeface="ＭＳ Ｐゴシック" charset="0"/>
              </a:rPr>
              <a:t>Los registros contables deben reunir las siguientes características: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MX" sz="2400" dirty="0">
                <a:latin typeface="Constantia" pitchFamily="18" charset="0"/>
                <a:ea typeface="ＭＳ Ｐゴシック" charset="-128"/>
                <a:cs typeface="+mn-cs"/>
              </a:rPr>
              <a:t> ser analíticos y efectuarse en el mes en que se realice la operación.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MX" sz="2400" dirty="0">
                <a:latin typeface="Constantia" pitchFamily="18" charset="0"/>
                <a:ea typeface="ＭＳ Ｐゴシック" charset="-128"/>
                <a:cs typeface="+mn-cs"/>
              </a:rPr>
              <a:t>Identificación de la operación con sus características amparada con el folio del </a:t>
            </a:r>
            <a:r>
              <a:rPr lang="es-MX" sz="2400" b="1" u="sng" dirty="0">
                <a:latin typeface="Constantia" pitchFamily="18" charset="0"/>
                <a:ea typeface="ＭＳ Ｐゴシック" charset="-128"/>
                <a:cs typeface="+mn-cs"/>
              </a:rPr>
              <a:t>comprobante digital.</a:t>
            </a:r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>
                <a:latin typeface="Constantia" pitchFamily="18" charset="0"/>
                <a:ea typeface="ＭＳ Ｐゴシック" charset="-128"/>
                <a:cs typeface="+mn-cs"/>
              </a:rPr>
              <a:t>La contabilidad deberá llevarse en el domicilio fiscal del contribuyente.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s-MX" sz="2400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 txBox="1">
            <a:spLocks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MX" sz="3200" dirty="0">
                <a:latin typeface="Constantia" pitchFamily="18" charset="0"/>
              </a:rPr>
              <a:t>Comprobante digital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52413" y="1143000"/>
            <a:ext cx="8618537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MX" sz="2600" dirty="0">
                <a:latin typeface="Constantia" pitchFamily="18" charset="0"/>
                <a:ea typeface="ＭＳ Ｐゴシック" charset="-128"/>
                <a:cs typeface="ＭＳ Ｐゴシック" charset="0"/>
              </a:rPr>
              <a:t>Los contribuyentes con ingresos superiores a USD$20,900 en el año estarán obligados a expedir los comprobantes digitales por todos los actos que realicen por los cuales perciban ingresos o tengan la obligación de retener.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MX" sz="2600" dirty="0">
                <a:latin typeface="Constantia" pitchFamily="18" charset="0"/>
                <a:ea typeface="ＭＳ Ｐゴシック" charset="-128"/>
                <a:cs typeface="+mn-cs"/>
              </a:rPr>
              <a:t>Pagos efectuados que constituyan fuente de riqueza en México / retención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MX" sz="2600" dirty="0">
                <a:latin typeface="Constantia" pitchFamily="18" charset="0"/>
                <a:ea typeface="ＭＳ Ｐゴシック" charset="-128"/>
                <a:cs typeface="+mn-cs"/>
              </a:rPr>
              <a:t>Dividendos o utilidades distribuidas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MX" sz="2600" dirty="0">
                <a:latin typeface="Constantia" pitchFamily="18" charset="0"/>
                <a:ea typeface="ＭＳ Ｐゴシック" charset="-128"/>
                <a:cs typeface="+mn-cs"/>
              </a:rPr>
              <a:t>Enajenación o uso o goce temporal de bienes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MX" sz="2600" dirty="0">
                <a:latin typeface="Constantia" pitchFamily="18" charset="0"/>
                <a:ea typeface="ＭＳ Ｐゴシック" charset="-128"/>
                <a:cs typeface="+mn-cs"/>
              </a:rPr>
              <a:t>Salarios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MX" sz="2600" dirty="0">
                <a:latin typeface="Constantia" pitchFamily="18" charset="0"/>
                <a:ea typeface="ＭＳ Ｐゴシック" charset="-128"/>
                <a:cs typeface="+mn-cs"/>
              </a:rPr>
              <a:t>Pagos a terceros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MX" sz="2600" dirty="0">
                <a:latin typeface="Constantia" pitchFamily="18" charset="0"/>
                <a:ea typeface="ＭＳ Ｐゴシック" charset="-128"/>
                <a:cs typeface="+mn-cs"/>
              </a:rPr>
              <a:t>Pagos realizados a establecimiento permanente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s-MX" sz="2400" dirty="0">
              <a:latin typeface="+mn-lt"/>
              <a:ea typeface="ＭＳ Ｐゴシック" charset="-128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s-MX" sz="2400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CuadroTexto"/>
          <p:cNvSpPr txBox="1">
            <a:spLocks noChangeArrowheads="1"/>
          </p:cNvSpPr>
          <p:nvPr/>
        </p:nvSpPr>
        <p:spPr bwMode="auto">
          <a:xfrm>
            <a:off x="0" y="687388"/>
            <a:ext cx="4557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rgbClr val="006400"/>
                </a:solidFill>
                <a:latin typeface="Constantia" pitchFamily="18" charset="0"/>
              </a:rPr>
              <a:t>Certificación Proceso de Atención al Contribuyente</a:t>
            </a:r>
          </a:p>
        </p:txBody>
      </p:sp>
      <p:sp>
        <p:nvSpPr>
          <p:cNvPr id="6147" name="3 CuadroTexto"/>
          <p:cNvSpPr txBox="1">
            <a:spLocks noChangeArrowheads="1"/>
          </p:cNvSpPr>
          <p:nvPr/>
        </p:nvSpPr>
        <p:spPr bwMode="auto">
          <a:xfrm>
            <a:off x="4918075" y="687388"/>
            <a:ext cx="3821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rgbClr val="006400"/>
                </a:solidFill>
                <a:latin typeface="Constantia" pitchFamily="18" charset="0"/>
              </a:rPr>
              <a:t>Sistema de turnos y Citas</a:t>
            </a:r>
          </a:p>
        </p:txBody>
      </p:sp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92100" y="3792538"/>
            <a:ext cx="3967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rgbClr val="006400"/>
                </a:solidFill>
                <a:latin typeface="Constantia" pitchFamily="18" charset="0"/>
              </a:rPr>
              <a:t>FIEL y Facturación Electrónica </a:t>
            </a:r>
          </a:p>
        </p:txBody>
      </p:sp>
      <p:sp>
        <p:nvSpPr>
          <p:cNvPr id="6149" name="5 CuadroTexto"/>
          <p:cNvSpPr txBox="1">
            <a:spLocks noChangeArrowheads="1"/>
          </p:cNvSpPr>
          <p:nvPr/>
        </p:nvSpPr>
        <p:spPr bwMode="auto">
          <a:xfrm>
            <a:off x="4864100" y="3833813"/>
            <a:ext cx="4060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rgbClr val="006400"/>
                </a:solidFill>
                <a:latin typeface="Constantia" pitchFamily="18" charset="0"/>
              </a:rPr>
              <a:t>Plan de Simplificación y Mejora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18075" y="1055688"/>
            <a:ext cx="3981450" cy="223996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151" name="Picture 6" descr="http://www.economiapersonal.com.ar/wp-content/uploads/2010/04/iso-simbolo.jpg"/>
          <p:cNvPicPr>
            <a:picLocks noChangeAspect="1" noChangeArrowheads="1"/>
          </p:cNvPicPr>
          <p:nvPr/>
        </p:nvPicPr>
        <p:blipFill>
          <a:blip r:embed="rId3" cstate="email"/>
          <a:srcRect t="14417" b="11874"/>
          <a:stretch>
            <a:fillRect/>
          </a:stretch>
        </p:blipFill>
        <p:spPr bwMode="auto">
          <a:xfrm>
            <a:off x="258763" y="1333500"/>
            <a:ext cx="4060825" cy="19621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 flipH="1">
            <a:off x="4557713" y="687388"/>
            <a:ext cx="14287" cy="5664200"/>
          </a:xfrm>
          <a:prstGeom prst="line">
            <a:avLst/>
          </a:prstGeom>
          <a:ln>
            <a:solidFill>
              <a:srgbClr val="0064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57163" y="3702050"/>
            <a:ext cx="8899525" cy="1588"/>
          </a:xfrm>
          <a:prstGeom prst="line">
            <a:avLst/>
          </a:prstGeom>
          <a:ln>
            <a:solidFill>
              <a:srgbClr val="0064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54" name="13 Grupo"/>
          <p:cNvGrpSpPr>
            <a:grpSpLocks/>
          </p:cNvGrpSpPr>
          <p:nvPr/>
        </p:nvGrpSpPr>
        <p:grpSpPr bwMode="auto">
          <a:xfrm>
            <a:off x="292100" y="4244975"/>
            <a:ext cx="3967163" cy="2028825"/>
            <a:chOff x="292043" y="4565650"/>
            <a:chExt cx="3967162" cy="1708150"/>
          </a:xfrm>
        </p:grpSpPr>
        <p:pic>
          <p:nvPicPr>
            <p:cNvPr id="6156" name="17 Imagen" descr="Fiel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2043" y="4565650"/>
              <a:ext cx="2009775" cy="170815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6157" name="18 Imagen" descr="Dictamen Fiscal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301818" y="4565650"/>
              <a:ext cx="1957387" cy="170815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</p:grpSp>
      <p:pic>
        <p:nvPicPr>
          <p:cNvPr id="6155" name="Picture 4" descr="http://1.bp.blogspot.com/-n9PkBuqKN7M/UOEAxpjMbcI/AAAAAAAAAb0/S96XNLfwjkM/s1600/1294336068f0822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76800" y="4203700"/>
            <a:ext cx="4035425" cy="20701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4" y="1009934"/>
            <a:ext cx="9088684" cy="481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Flecha a la derecha con muesca">
            <a:hlinkClick r:id="rId3" action="ppaction://hlinksldjump"/>
          </p:cNvPr>
          <p:cNvSpPr/>
          <p:nvPr/>
        </p:nvSpPr>
        <p:spPr>
          <a:xfrm>
            <a:off x="7765576" y="6237027"/>
            <a:ext cx="1009934" cy="620973"/>
          </a:xfrm>
          <a:prstGeom prst="notchedRightArrow">
            <a:avLst/>
          </a:prstGeom>
          <a:solidFill>
            <a:srgbClr val="0064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Rectángulo"/>
          <p:cNvSpPr>
            <a:spLocks noChangeArrowheads="1"/>
          </p:cNvSpPr>
          <p:nvPr/>
        </p:nvSpPr>
        <p:spPr bwMode="auto">
          <a:xfrm>
            <a:off x="0" y="1074737"/>
            <a:ext cx="38481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just">
              <a:buClr>
                <a:srgbClr val="006400"/>
              </a:buClr>
              <a:buSzPct val="130000"/>
              <a:buFont typeface="Wingdings" pitchFamily="2" charset="2"/>
              <a:buChar char="§"/>
            </a:pPr>
            <a:r>
              <a:rPr lang="es-MX" sz="2000" dirty="0">
                <a:latin typeface="Constantia" pitchFamily="18" charset="0"/>
              </a:rPr>
              <a:t>Certificación bajo la norma </a:t>
            </a:r>
            <a:r>
              <a:rPr lang="es-MX" sz="2000" b="1" dirty="0">
                <a:latin typeface="Constantia" pitchFamily="18" charset="0"/>
              </a:rPr>
              <a:t>ISO 9001 desde octubre de 2004.</a:t>
            </a:r>
            <a:endParaRPr lang="es-MX" sz="2000" dirty="0">
              <a:latin typeface="Constantia" pitchFamily="18" charset="0"/>
            </a:endParaRPr>
          </a:p>
          <a:p>
            <a:pPr marL="457200" lvl="2" indent="-457200" algn="just">
              <a:buClr>
                <a:srgbClr val="006400"/>
              </a:buClr>
              <a:buSzPct val="130000"/>
              <a:buFont typeface="Wingdings" pitchFamily="2" charset="2"/>
              <a:buChar char="§"/>
            </a:pPr>
            <a:endParaRPr lang="es-MX" sz="2000" dirty="0">
              <a:latin typeface="Constantia" pitchFamily="18" charset="0"/>
            </a:endParaRPr>
          </a:p>
          <a:p>
            <a:pPr marL="457200" lvl="2" indent="-457200" algn="just">
              <a:buClr>
                <a:srgbClr val="006400"/>
              </a:buClr>
              <a:buSzPct val="130000"/>
              <a:buFont typeface="Wingdings" pitchFamily="2" charset="2"/>
              <a:buChar char="§"/>
            </a:pPr>
            <a:r>
              <a:rPr lang="es-MX" sz="2000" dirty="0">
                <a:latin typeface="Constantia" pitchFamily="18" charset="0"/>
              </a:rPr>
              <a:t>Recertificación ante una empresa externa (TÜV Rheinland de México). </a:t>
            </a:r>
            <a:r>
              <a:rPr lang="es-MX" sz="2000" b="1" dirty="0">
                <a:latin typeface="Constantia" pitchFamily="18" charset="0"/>
              </a:rPr>
              <a:t>9 años certificados.</a:t>
            </a:r>
          </a:p>
          <a:p>
            <a:pPr marL="457200" lvl="2" indent="-457200" algn="just">
              <a:buClr>
                <a:srgbClr val="006400"/>
              </a:buClr>
              <a:buSzPct val="130000"/>
              <a:buFont typeface="Wingdings" pitchFamily="2" charset="2"/>
              <a:buChar char="§"/>
            </a:pPr>
            <a:endParaRPr lang="es-MX" sz="2000" dirty="0">
              <a:latin typeface="Constantia" pitchFamily="18" charset="0"/>
            </a:endParaRPr>
          </a:p>
          <a:p>
            <a:pPr marL="457200" lvl="2" indent="-457200" algn="just">
              <a:buClr>
                <a:srgbClr val="006400"/>
              </a:buClr>
              <a:buSzPct val="130000"/>
              <a:buFont typeface="Wingdings" pitchFamily="2" charset="2"/>
              <a:buChar char="§"/>
            </a:pPr>
            <a:r>
              <a:rPr lang="es-MX" sz="2000" dirty="0">
                <a:latin typeface="Constantia" pitchFamily="18" charset="0"/>
              </a:rPr>
              <a:t>Actualmente el </a:t>
            </a:r>
            <a:r>
              <a:rPr lang="es-MX" sz="2000" b="1" dirty="0">
                <a:latin typeface="Constantia" pitchFamily="18" charset="0"/>
              </a:rPr>
              <a:t>Sistema de Gestión de Calidad controla los servicios</a:t>
            </a:r>
            <a:r>
              <a:rPr lang="es-MX" sz="2000" dirty="0">
                <a:latin typeface="Constantia" pitchFamily="18" charset="0"/>
              </a:rPr>
              <a:t> que se brindan al contribuyente, brindados a través del canal presencial y web.</a:t>
            </a:r>
          </a:p>
        </p:txBody>
      </p:sp>
      <p:sp>
        <p:nvSpPr>
          <p:cNvPr id="7171" name="1 Título"/>
          <p:cNvSpPr txBox="1">
            <a:spLocks/>
          </p:cNvSpPr>
          <p:nvPr/>
        </p:nvSpPr>
        <p:spPr bwMode="auto">
          <a:xfrm>
            <a:off x="0" y="0"/>
            <a:ext cx="8229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MX" sz="3200" dirty="0">
                <a:latin typeface="Constantia" pitchFamily="18" charset="0"/>
              </a:rPr>
              <a:t>Proceso de Atención al Contribuyente</a:t>
            </a:r>
          </a:p>
        </p:txBody>
      </p:sp>
      <p:pic>
        <p:nvPicPr>
          <p:cNvPr id="7172" name="Picture 5" descr="http://t1.gstatic.com/images?q=tbn:ANd9GcSSDxxAnF6iChllz0x7kPeAKNwYzI_XmQDzrT-Esc736SdQ27IWjw"/>
          <p:cNvPicPr>
            <a:picLocks noChangeAspect="1" noChangeArrowheads="1"/>
          </p:cNvPicPr>
          <p:nvPr/>
        </p:nvPicPr>
        <p:blipFill>
          <a:blip r:embed="rId3" cstate="email"/>
          <a:srcRect b="3773"/>
          <a:stretch>
            <a:fillRect/>
          </a:stretch>
        </p:blipFill>
        <p:spPr bwMode="auto">
          <a:xfrm>
            <a:off x="3970338" y="2347119"/>
            <a:ext cx="50307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9 CuadroTexto"/>
          <p:cNvSpPr txBox="1">
            <a:spLocks noChangeArrowheads="1"/>
          </p:cNvSpPr>
          <p:nvPr/>
        </p:nvSpPr>
        <p:spPr bwMode="auto">
          <a:xfrm>
            <a:off x="7315200" y="3357563"/>
            <a:ext cx="16859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b="1" dirty="0">
                <a:latin typeface="Constantia" pitchFamily="18" charset="0"/>
              </a:rPr>
              <a:t>68 módulos certificados en la República Mexicana</a:t>
            </a:r>
          </a:p>
        </p:txBody>
      </p:sp>
      <p:pic>
        <p:nvPicPr>
          <p:cNvPr id="7174" name="Picture 3" descr="C:\Users\mace776d\AppData\Local\Microsoft\Windows\Temporary Internet Files\Content.Outlook\UUW6WFQO\cer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94550" y="792163"/>
            <a:ext cx="1806575" cy="2565400"/>
          </a:xfrm>
          <a:prstGeom prst="rect">
            <a:avLst/>
          </a:prstGeom>
          <a:noFill/>
          <a:ln w="9525">
            <a:solidFill>
              <a:srgbClr val="0064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 txBox="1">
            <a:spLocks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MX" sz="3200" dirty="0">
                <a:latin typeface="Constantia" pitchFamily="18" charset="0"/>
              </a:rPr>
              <a:t>Proceso de Atención al Contribuyente</a:t>
            </a:r>
          </a:p>
        </p:txBody>
      </p:sp>
      <p:pic>
        <p:nvPicPr>
          <p:cNvPr id="8195" name="10 Imag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55092"/>
            <a:ext cx="9143999" cy="620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 txBox="1">
            <a:spLocks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MX" sz="3200" dirty="0">
                <a:latin typeface="Constantia" pitchFamily="18" charset="0"/>
              </a:rPr>
              <a:t>Proceso de Atención al Contribuyente</a:t>
            </a:r>
          </a:p>
        </p:txBody>
      </p:sp>
      <p:sp>
        <p:nvSpPr>
          <p:cNvPr id="9219" name="7 Rectángulo"/>
          <p:cNvSpPr>
            <a:spLocks noChangeArrowheads="1"/>
          </p:cNvSpPr>
          <p:nvPr/>
        </p:nvSpPr>
        <p:spPr bwMode="auto">
          <a:xfrm>
            <a:off x="4154488" y="2954338"/>
            <a:ext cx="4989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dirty="0" smtClean="0">
                <a:latin typeface="Constantia" pitchFamily="18" charset="0"/>
              </a:rPr>
              <a:t>Registros </a:t>
            </a:r>
            <a:r>
              <a:rPr lang="es-MX" dirty="0">
                <a:latin typeface="Constantia" pitchFamily="18" charset="0"/>
              </a:rPr>
              <a:t>A</a:t>
            </a:r>
            <a:r>
              <a:rPr lang="es-MX" dirty="0" smtClean="0">
                <a:latin typeface="Constantia" pitchFamily="18" charset="0"/>
              </a:rPr>
              <a:t>utomatizados</a:t>
            </a:r>
            <a:endParaRPr lang="es-MX" dirty="0">
              <a:latin typeface="Constantia" pitchFamily="18" charset="0"/>
            </a:endParaRPr>
          </a:p>
        </p:txBody>
      </p:sp>
      <p:sp>
        <p:nvSpPr>
          <p:cNvPr id="9220" name="12 Rectángulo"/>
          <p:cNvSpPr>
            <a:spLocks noChangeArrowheads="1"/>
          </p:cNvSpPr>
          <p:nvPr/>
        </p:nvSpPr>
        <p:spPr bwMode="auto">
          <a:xfrm>
            <a:off x="4763" y="5895975"/>
            <a:ext cx="3965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buClr>
                <a:srgbClr val="00B050"/>
              </a:buClr>
              <a:buSzPct val="130000"/>
            </a:pPr>
            <a:r>
              <a:rPr lang="es-MX" dirty="0" smtClean="0">
                <a:latin typeface="Constantia" pitchFamily="18" charset="0"/>
              </a:rPr>
              <a:t>Autoridades </a:t>
            </a:r>
            <a:r>
              <a:rPr lang="es-MX" dirty="0">
                <a:latin typeface="Constantia" pitchFamily="18" charset="0"/>
              </a:rPr>
              <a:t>y </a:t>
            </a:r>
            <a:r>
              <a:rPr lang="es-MX" dirty="0" smtClean="0">
                <a:latin typeface="Constantia" pitchFamily="18" charset="0"/>
              </a:rPr>
              <a:t>Responsabilidades</a:t>
            </a:r>
          </a:p>
          <a:p>
            <a:pPr marL="0" lvl="2" algn="ctr">
              <a:buClr>
                <a:srgbClr val="00B050"/>
              </a:buClr>
              <a:buSzPct val="130000"/>
            </a:pPr>
            <a:r>
              <a:rPr lang="es-MX" dirty="0" smtClean="0">
                <a:latin typeface="Constantia" pitchFamily="18" charset="0"/>
              </a:rPr>
              <a:t>claramente definidas </a:t>
            </a:r>
            <a:endParaRPr lang="es-MX" dirty="0">
              <a:latin typeface="Constantia" pitchFamily="18" charset="0"/>
            </a:endParaRPr>
          </a:p>
        </p:txBody>
      </p:sp>
      <p:pic>
        <p:nvPicPr>
          <p:cNvPr id="9221" name="19 Imag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13" y="815975"/>
            <a:ext cx="382905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20 Rectángulo"/>
          <p:cNvSpPr>
            <a:spLocks noChangeArrowheads="1"/>
          </p:cNvSpPr>
          <p:nvPr/>
        </p:nvSpPr>
        <p:spPr bwMode="auto">
          <a:xfrm>
            <a:off x="61913" y="2954338"/>
            <a:ext cx="3829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dirty="0">
                <a:latin typeface="Constantia" pitchFamily="18" charset="0"/>
              </a:rPr>
              <a:t>Manual Electrónico del SAT</a:t>
            </a:r>
          </a:p>
        </p:txBody>
      </p:sp>
      <p:pic>
        <p:nvPicPr>
          <p:cNvPr id="9223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65950" y="815975"/>
            <a:ext cx="21780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25 Image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913" y="3754438"/>
            <a:ext cx="38290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Imagen 1" descr="image00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65950" y="1619250"/>
            <a:ext cx="21780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14 Rectángulo"/>
          <p:cNvSpPr>
            <a:spLocks noChangeArrowheads="1"/>
          </p:cNvSpPr>
          <p:nvPr/>
        </p:nvSpPr>
        <p:spPr bwMode="auto">
          <a:xfrm>
            <a:off x="4348163" y="5910263"/>
            <a:ext cx="477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dirty="0">
                <a:latin typeface="Constantia" pitchFamily="18" charset="0"/>
              </a:rPr>
              <a:t>Herramientas de Comunicación y Retroalimentación</a:t>
            </a:r>
          </a:p>
        </p:txBody>
      </p:sp>
      <p:pic>
        <p:nvPicPr>
          <p:cNvPr id="9227" name="16 Imagen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25938" y="814388"/>
            <a:ext cx="26400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17 Imagen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37356" y="3817502"/>
            <a:ext cx="2399478" cy="209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65950" y="3754438"/>
            <a:ext cx="21542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14 Conector recto"/>
          <p:cNvCxnSpPr/>
          <p:nvPr/>
        </p:nvCxnSpPr>
        <p:spPr>
          <a:xfrm>
            <a:off x="4154488" y="814388"/>
            <a:ext cx="0" cy="5428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61913" y="3481885"/>
            <a:ext cx="87510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013" y="908050"/>
            <a:ext cx="313848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1 Título"/>
          <p:cNvSpPr txBox="1">
            <a:spLocks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MX" sz="3200" dirty="0">
                <a:latin typeface="Constantia" pitchFamily="18" charset="0"/>
              </a:rPr>
              <a:t>Proceso de Atención al Contribuyente</a:t>
            </a:r>
          </a:p>
        </p:txBody>
      </p:sp>
      <p:sp>
        <p:nvSpPr>
          <p:cNvPr id="1030" name="4 Rectángulo"/>
          <p:cNvSpPr>
            <a:spLocks noChangeArrowheads="1"/>
          </p:cNvSpPr>
          <p:nvPr/>
        </p:nvSpPr>
        <p:spPr bwMode="auto">
          <a:xfrm>
            <a:off x="3275013" y="2954338"/>
            <a:ext cx="3138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just">
              <a:buClr>
                <a:srgbClr val="00B050"/>
              </a:buClr>
              <a:buSzPct val="130000"/>
            </a:pPr>
            <a:r>
              <a:rPr lang="es-MX" dirty="0">
                <a:latin typeface="Constantia" pitchFamily="18" charset="0"/>
              </a:rPr>
              <a:t>Infraestructura estandarizada</a:t>
            </a:r>
          </a:p>
        </p:txBody>
      </p:sp>
      <p:pic>
        <p:nvPicPr>
          <p:cNvPr id="1031" name="Picture 6" descr="E:\OtrosDocumentos\fotosVarias\fotos_modulos_portada\porEstado\celaya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05588" y="908050"/>
            <a:ext cx="253682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7 Rectángulo"/>
          <p:cNvSpPr>
            <a:spLocks noChangeArrowheads="1"/>
          </p:cNvSpPr>
          <p:nvPr/>
        </p:nvSpPr>
        <p:spPr bwMode="auto">
          <a:xfrm>
            <a:off x="6605588" y="2963863"/>
            <a:ext cx="2538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dirty="0">
                <a:latin typeface="Constantia" pitchFamily="18" charset="0"/>
              </a:rPr>
              <a:t>Imagen institucional</a:t>
            </a:r>
          </a:p>
        </p:txBody>
      </p:sp>
      <p:sp>
        <p:nvSpPr>
          <p:cNvPr id="1033" name="8 Rectángulo"/>
          <p:cNvSpPr>
            <a:spLocks noChangeArrowheads="1"/>
          </p:cNvSpPr>
          <p:nvPr/>
        </p:nvSpPr>
        <p:spPr bwMode="auto">
          <a:xfrm>
            <a:off x="0" y="2963863"/>
            <a:ext cx="3138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dirty="0">
                <a:latin typeface="Constantia" pitchFamily="18" charset="0"/>
              </a:rPr>
              <a:t>Calidad y calidez</a:t>
            </a:r>
          </a:p>
        </p:txBody>
      </p:sp>
      <p:pic>
        <p:nvPicPr>
          <p:cNvPr id="1034" name="10 Imagen" descr="reunionesde-trabajo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26685" y="3917950"/>
            <a:ext cx="3086815" cy="204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12 Rectángulo"/>
          <p:cNvSpPr>
            <a:spLocks noChangeArrowheads="1"/>
          </p:cNvSpPr>
          <p:nvPr/>
        </p:nvSpPr>
        <p:spPr bwMode="auto">
          <a:xfrm>
            <a:off x="3329981" y="6048375"/>
            <a:ext cx="309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dirty="0">
                <a:latin typeface="Constantia" pitchFamily="18" charset="0"/>
              </a:rPr>
              <a:t>Capacitación del Personal</a:t>
            </a:r>
          </a:p>
        </p:txBody>
      </p:sp>
      <p:sp>
        <p:nvSpPr>
          <p:cNvPr id="1036" name="18 Rectángulo"/>
          <p:cNvSpPr>
            <a:spLocks noChangeArrowheads="1"/>
          </p:cNvSpPr>
          <p:nvPr/>
        </p:nvSpPr>
        <p:spPr bwMode="auto">
          <a:xfrm>
            <a:off x="6604000" y="6064250"/>
            <a:ext cx="2538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dirty="0">
                <a:latin typeface="Constantia" pitchFamily="18" charset="0"/>
              </a:rPr>
              <a:t>Control de Proveedores</a:t>
            </a:r>
          </a:p>
        </p:txBody>
      </p:sp>
      <p:grpSp>
        <p:nvGrpSpPr>
          <p:cNvPr id="1037" name="21 Grupo"/>
          <p:cNvGrpSpPr>
            <a:grpSpLocks/>
          </p:cNvGrpSpPr>
          <p:nvPr/>
        </p:nvGrpSpPr>
        <p:grpSpPr bwMode="auto">
          <a:xfrm>
            <a:off x="6605588" y="3767138"/>
            <a:ext cx="2448570" cy="2193925"/>
            <a:chOff x="5983822" y="4438997"/>
            <a:chExt cx="2507059" cy="1786878"/>
          </a:xfrm>
        </p:grpSpPr>
        <p:pic>
          <p:nvPicPr>
            <p:cNvPr id="1042" name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983822" y="4547231"/>
              <a:ext cx="107632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9"/>
            <p:cNvPicPr>
              <a:picLocks noChangeAspect="1" noChangeArrowheads="1"/>
            </p:cNvPicPr>
            <p:nvPr/>
          </p:nvPicPr>
          <p:blipFill>
            <a:blip r:embed="rId7" cstate="email"/>
            <a:srcRect t="25034"/>
            <a:stretch>
              <a:fillRect/>
            </a:stretch>
          </p:blipFill>
          <p:spPr bwMode="auto">
            <a:xfrm>
              <a:off x="7162925" y="4438997"/>
              <a:ext cx="1228725" cy="1078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1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852507" y="5373216"/>
              <a:ext cx="1638374" cy="85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9" name="27 Rectángulo"/>
          <p:cNvSpPr>
            <a:spLocks noChangeArrowheads="1"/>
          </p:cNvSpPr>
          <p:nvPr/>
        </p:nvSpPr>
        <p:spPr bwMode="auto">
          <a:xfrm>
            <a:off x="41275" y="6049963"/>
            <a:ext cx="3275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dirty="0">
                <a:latin typeface="Constantia" pitchFamily="18" charset="0"/>
              </a:rPr>
              <a:t>Supervisión Directa y Remota</a:t>
            </a:r>
          </a:p>
        </p:txBody>
      </p:sp>
      <p:cxnSp>
        <p:nvCxnSpPr>
          <p:cNvPr id="21" name="20 Conector recto"/>
          <p:cNvCxnSpPr/>
          <p:nvPr/>
        </p:nvCxnSpPr>
        <p:spPr>
          <a:xfrm>
            <a:off x="132805" y="3568653"/>
            <a:ext cx="89213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21 Imagen" descr="C:\Users\mace776d\AppData\Local\Microsoft\Windows\Temporary Internet Files\Content.Outlook\UUW6WFQO\20130903_100808 jpg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767" y="3917950"/>
            <a:ext cx="3138487" cy="204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 descr="C:\Users\mace776d\AppData\Local\Microsoft\Windows\Temporary Internet Files\Content.Outlook\UUW6WFQO\20130903_102510 jpg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974" y="924465"/>
            <a:ext cx="3084514" cy="203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 txBox="1">
            <a:spLocks/>
          </p:cNvSpPr>
          <p:nvPr/>
        </p:nvSpPr>
        <p:spPr bwMode="auto">
          <a:xfrm>
            <a:off x="0" y="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MX" sz="3200" dirty="0">
                <a:latin typeface="Constantia" pitchFamily="18" charset="0"/>
              </a:rPr>
              <a:t>Proceso de Atención al Contribuyente</a:t>
            </a:r>
          </a:p>
        </p:txBody>
      </p:sp>
      <p:sp>
        <p:nvSpPr>
          <p:cNvPr id="10243" name="4 Rectángulo"/>
          <p:cNvSpPr>
            <a:spLocks noChangeArrowheads="1"/>
          </p:cNvSpPr>
          <p:nvPr/>
        </p:nvSpPr>
        <p:spPr bwMode="auto">
          <a:xfrm>
            <a:off x="-7938" y="2937611"/>
            <a:ext cx="466176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algn="ctr">
              <a:buClr>
                <a:srgbClr val="00B050"/>
              </a:buClr>
              <a:buSzPct val="130000"/>
            </a:pPr>
            <a:r>
              <a:rPr lang="es-MX" dirty="0">
                <a:latin typeface="Constantia" pitchFamily="18" charset="0"/>
              </a:rPr>
              <a:t>Mediciones </a:t>
            </a:r>
            <a:r>
              <a:rPr lang="es-MX" dirty="0" smtClean="0">
                <a:latin typeface="Constantia" pitchFamily="18" charset="0"/>
              </a:rPr>
              <a:t>centralizadas </a:t>
            </a:r>
            <a:r>
              <a:rPr lang="es-MX" dirty="0">
                <a:latin typeface="Constantia" pitchFamily="18" charset="0"/>
              </a:rPr>
              <a:t>a nivel nacional</a:t>
            </a:r>
          </a:p>
        </p:txBody>
      </p:sp>
      <p:sp>
        <p:nvSpPr>
          <p:cNvPr id="10244" name="20 Rectángulo"/>
          <p:cNvSpPr>
            <a:spLocks noChangeArrowheads="1"/>
          </p:cNvSpPr>
          <p:nvPr/>
        </p:nvSpPr>
        <p:spPr bwMode="auto">
          <a:xfrm>
            <a:off x="3592383" y="6057634"/>
            <a:ext cx="29135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algn="ctr">
              <a:buClr>
                <a:srgbClr val="00B050"/>
              </a:buClr>
              <a:buSzPct val="130000"/>
            </a:pPr>
            <a:r>
              <a:rPr lang="es-MX" dirty="0">
                <a:latin typeface="Constantia" pitchFamily="18" charset="0"/>
              </a:rPr>
              <a:t>Auditorías </a:t>
            </a:r>
            <a:r>
              <a:rPr lang="es-MX" dirty="0" smtClean="0">
                <a:latin typeface="Constantia" pitchFamily="18" charset="0"/>
              </a:rPr>
              <a:t>Internas</a:t>
            </a:r>
            <a:endParaRPr lang="es-MX" dirty="0">
              <a:latin typeface="Constantia" pitchFamily="18" charset="0"/>
            </a:endParaRPr>
          </a:p>
        </p:txBody>
      </p:sp>
      <p:pic>
        <p:nvPicPr>
          <p:cNvPr id="10245" name="21 Imag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938" y="655638"/>
            <a:ext cx="4661768" cy="226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10 Rectángulo"/>
          <p:cNvSpPr>
            <a:spLocks noChangeArrowheads="1"/>
          </p:cNvSpPr>
          <p:nvPr/>
        </p:nvSpPr>
        <p:spPr bwMode="auto">
          <a:xfrm>
            <a:off x="2" y="6025278"/>
            <a:ext cx="3358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dirty="0">
                <a:latin typeface="Constantia" pitchFamily="18" charset="0"/>
              </a:rPr>
              <a:t>Satisfacción del contribuyente</a:t>
            </a:r>
          </a:p>
        </p:txBody>
      </p:sp>
      <p:sp>
        <p:nvSpPr>
          <p:cNvPr id="10248" name="13 Rectángulo"/>
          <p:cNvSpPr>
            <a:spLocks noChangeArrowheads="1"/>
          </p:cNvSpPr>
          <p:nvPr/>
        </p:nvSpPr>
        <p:spPr bwMode="auto">
          <a:xfrm>
            <a:off x="4921852" y="2917597"/>
            <a:ext cx="4195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buClr>
                <a:srgbClr val="00B050"/>
              </a:buClr>
              <a:buSzPct val="130000"/>
            </a:pPr>
            <a:r>
              <a:rPr lang="es-MX" dirty="0">
                <a:latin typeface="Constantia" pitchFamily="18" charset="0"/>
              </a:rPr>
              <a:t>Análisis de los </a:t>
            </a:r>
            <a:r>
              <a:rPr lang="es-MX" dirty="0" smtClean="0">
                <a:latin typeface="Constantia" pitchFamily="18" charset="0"/>
              </a:rPr>
              <a:t>resultados</a:t>
            </a:r>
            <a:endParaRPr lang="es-MX" dirty="0">
              <a:latin typeface="Constantia" pitchFamily="18" charset="0"/>
            </a:endParaRPr>
          </a:p>
        </p:txBody>
      </p:sp>
      <p:grpSp>
        <p:nvGrpSpPr>
          <p:cNvPr id="10249" name="19 Grupo"/>
          <p:cNvGrpSpPr>
            <a:grpSpLocks/>
          </p:cNvGrpSpPr>
          <p:nvPr/>
        </p:nvGrpSpPr>
        <p:grpSpPr bwMode="auto">
          <a:xfrm>
            <a:off x="118191" y="3810934"/>
            <a:ext cx="3239864" cy="2073275"/>
            <a:chOff x="32434" y="3716680"/>
            <a:chExt cx="3747995" cy="2073452"/>
          </a:xfrm>
        </p:grpSpPr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 t="5048" b="16876"/>
            <a:stretch>
              <a:fillRect/>
            </a:stretch>
          </p:blipFill>
          <p:spPr bwMode="auto">
            <a:xfrm>
              <a:off x="32434" y="3716680"/>
              <a:ext cx="1919193" cy="2073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1627" y="4726707"/>
              <a:ext cx="1828801" cy="854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2" descr="http://4.bp.blogspot.com/_F9Dw3bMJpOY/SrvCA6-fyXI/AAAAAAAAA4I/HIz-7oUvLJQ/s320/cliente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51626" y="3716680"/>
              <a:ext cx="1828803" cy="101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50" name="Picture 6" descr="http://99.95.88.16/imagenes/ocasionales/auditoria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7296" y="3810934"/>
            <a:ext cx="2938605" cy="22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desarrollogerencial.files.wordpress.com/2011/08/ingenieria_ciclo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51711" y="3750874"/>
            <a:ext cx="2392289" cy="219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55788" y="708787"/>
            <a:ext cx="4268386" cy="2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0 Rectángulo"/>
          <p:cNvSpPr>
            <a:spLocks noChangeArrowheads="1"/>
          </p:cNvSpPr>
          <p:nvPr/>
        </p:nvSpPr>
        <p:spPr bwMode="auto">
          <a:xfrm>
            <a:off x="6600497" y="5879659"/>
            <a:ext cx="2634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algn="ctr">
              <a:buClr>
                <a:srgbClr val="00B050"/>
              </a:buClr>
              <a:buSzPct val="130000"/>
            </a:pPr>
            <a:r>
              <a:rPr lang="es-MX" dirty="0" smtClean="0">
                <a:latin typeface="Constantia" pitchFamily="18" charset="0"/>
              </a:rPr>
              <a:t>Correcciones, Correctivas, Preventivas</a:t>
            </a:r>
            <a:endParaRPr lang="es-MX" dirty="0">
              <a:latin typeface="Constantia" pitchFamily="18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32805" y="3489823"/>
            <a:ext cx="89213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1 Rectángulo"/>
          <p:cNvSpPr>
            <a:spLocks noChangeArrowheads="1"/>
          </p:cNvSpPr>
          <p:nvPr/>
        </p:nvSpPr>
        <p:spPr bwMode="auto">
          <a:xfrm>
            <a:off x="-327025" y="689351"/>
            <a:ext cx="6172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just">
              <a:buClr>
                <a:srgbClr val="00B050"/>
              </a:buClr>
              <a:buSzPct val="130000"/>
            </a:pPr>
            <a:r>
              <a:rPr lang="es-MX" dirty="0">
                <a:latin typeface="Constantia" pitchFamily="18" charset="0"/>
              </a:rPr>
              <a:t>	Con el propósito de administrar la demanda de los servicios  y  brindar una atención inmediata y oportuna a los contribuyentes de todo el país, el SAT brinda servicios mediante un sistema de turnos y citas.</a:t>
            </a:r>
          </a:p>
          <a:p>
            <a:pPr marL="457200" lvl="2" indent="-457200" algn="just">
              <a:buClr>
                <a:srgbClr val="00B050"/>
              </a:buClr>
              <a:buSzPct val="130000"/>
            </a:pPr>
            <a:endParaRPr lang="es-MX" dirty="0" smtClean="0">
              <a:latin typeface="Constantia" pitchFamily="18" charset="0"/>
            </a:endParaRPr>
          </a:p>
          <a:p>
            <a:pPr marL="457200" lvl="2" indent="-457200" algn="just">
              <a:buClr>
                <a:srgbClr val="00B050"/>
              </a:buClr>
              <a:buSzPct val="130000"/>
            </a:pPr>
            <a:r>
              <a:rPr lang="es-MX" dirty="0">
                <a:latin typeface="Constantia" pitchFamily="18" charset="0"/>
              </a:rPr>
              <a:t>	Las acciones para atender bajo este esquema son las siguientes: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04788" y="2119313"/>
            <a:ext cx="4776787" cy="584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s-MX" sz="1600" dirty="0"/>
          </a:p>
        </p:txBody>
      </p:sp>
      <p:grpSp>
        <p:nvGrpSpPr>
          <p:cNvPr id="2" name="30 Grupo"/>
          <p:cNvGrpSpPr/>
          <p:nvPr/>
        </p:nvGrpSpPr>
        <p:grpSpPr>
          <a:xfrm>
            <a:off x="1173049" y="4236860"/>
            <a:ext cx="2976411" cy="667498"/>
            <a:chOff x="6213485" y="1052158"/>
            <a:chExt cx="1942055" cy="489877"/>
          </a:xfrm>
          <a:gradFill flip="none" rotWithShape="1">
            <a:gsLst>
              <a:gs pos="0">
                <a:srgbClr val="00B050">
                  <a:alpha val="65000"/>
                </a:srgbClr>
              </a:gs>
              <a:gs pos="53000">
                <a:srgbClr val="D4DEFF"/>
              </a:gs>
              <a:gs pos="100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26" name="25 Proceso"/>
            <p:cNvSpPr/>
            <p:nvPr/>
          </p:nvSpPr>
          <p:spPr>
            <a:xfrm>
              <a:off x="6213485" y="1052158"/>
              <a:ext cx="1942055" cy="489877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Proceso 4"/>
            <p:cNvSpPr/>
            <p:nvPr/>
          </p:nvSpPr>
          <p:spPr>
            <a:xfrm>
              <a:off x="6213485" y="1125640"/>
              <a:ext cx="1871003" cy="3429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7620" rIns="15240" bIns="7620" spcCol="1270" anchor="ctr"/>
            <a:lstStyle/>
            <a:p>
              <a:pPr algn="r">
                <a:defRPr/>
              </a:pPr>
              <a:r>
                <a:rPr lang="es-MX" sz="1600" b="1" dirty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Volumetría histórica de contribuyentes atendidos</a:t>
              </a:r>
              <a:endParaRPr lang="es-MX" sz="1600" dirty="0">
                <a:latin typeface="Constantia" pitchFamily="18" charset="0"/>
              </a:endParaRPr>
            </a:p>
          </p:txBody>
        </p:sp>
      </p:grpSp>
      <p:grpSp>
        <p:nvGrpSpPr>
          <p:cNvPr id="3" name="18 Grupo"/>
          <p:cNvGrpSpPr/>
          <p:nvPr/>
        </p:nvGrpSpPr>
        <p:grpSpPr>
          <a:xfrm>
            <a:off x="1173050" y="5709400"/>
            <a:ext cx="2976410" cy="641418"/>
            <a:chOff x="6507536" y="1052158"/>
            <a:chExt cx="1648004" cy="489877"/>
          </a:xfrm>
          <a:gradFill flip="none" rotWithShape="1">
            <a:gsLst>
              <a:gs pos="5000">
                <a:srgbClr val="FF0000">
                  <a:alpha val="39000"/>
                </a:srgbClr>
              </a:gs>
              <a:gs pos="53000">
                <a:srgbClr val="D4DEFF"/>
              </a:gs>
              <a:gs pos="100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29" name="28 Proceso"/>
            <p:cNvSpPr/>
            <p:nvPr/>
          </p:nvSpPr>
          <p:spPr>
            <a:xfrm>
              <a:off x="6507536" y="1052158"/>
              <a:ext cx="1648004" cy="489877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Proceso 4"/>
            <p:cNvSpPr/>
            <p:nvPr/>
          </p:nvSpPr>
          <p:spPr>
            <a:xfrm>
              <a:off x="6507537" y="1125639"/>
              <a:ext cx="1390499" cy="3429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7620" rIns="15240" bIns="7620" spcCol="1270" anchor="ctr"/>
            <a:lstStyle/>
            <a:p>
              <a:pPr algn="r">
                <a:defRPr/>
              </a:pPr>
              <a:r>
                <a:rPr lang="es-MX" sz="1600" b="1" dirty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Saturación de las agendas</a:t>
              </a:r>
              <a:endParaRPr lang="es-MX" sz="16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6" name="30 Rectángulo"/>
          <p:cNvSpPr>
            <a:spLocks noChangeArrowheads="1"/>
          </p:cNvSpPr>
          <p:nvPr/>
        </p:nvSpPr>
        <p:spPr bwMode="auto">
          <a:xfrm>
            <a:off x="941033" y="2922104"/>
            <a:ext cx="530683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 algn="just">
              <a:buClr>
                <a:srgbClr val="00B050"/>
              </a:buClr>
              <a:buSzPct val="130000"/>
            </a:pPr>
            <a:endParaRPr lang="es-MX" sz="1600" dirty="0">
              <a:latin typeface="Constantia" pitchFamily="18" charset="0"/>
            </a:endParaRPr>
          </a:p>
          <a:p>
            <a:pPr marL="457200" lvl="2" indent="-457200" algn="just">
              <a:buClr>
                <a:srgbClr val="00B050"/>
              </a:buClr>
              <a:buSzPct val="130000"/>
            </a:pPr>
            <a:r>
              <a:rPr lang="es-MX" sz="1600" dirty="0">
                <a:latin typeface="Constantia" pitchFamily="18" charset="0"/>
              </a:rPr>
              <a:t>	El nivel central proyecta la demanda de servicios y tiempos de atención</a:t>
            </a:r>
          </a:p>
          <a:p>
            <a:pPr marL="457200" lvl="2" indent="-457200" algn="just">
              <a:buClr>
                <a:srgbClr val="00B050"/>
              </a:buClr>
              <a:buSzPct val="130000"/>
            </a:pPr>
            <a:endParaRPr lang="es-MX" sz="1600" dirty="0">
              <a:latin typeface="Constantia" pitchFamily="18" charset="0"/>
            </a:endParaRPr>
          </a:p>
        </p:txBody>
      </p:sp>
      <p:sp>
        <p:nvSpPr>
          <p:cNvPr id="32" name="31 Rectángulo"/>
          <p:cNvSpPr/>
          <p:nvPr/>
        </p:nvSpPr>
        <p:spPr>
          <a:xfrm rot="16200000">
            <a:off x="-379943" y="3438871"/>
            <a:ext cx="141763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s-MX" b="1" kern="0" dirty="0">
                <a:solidFill>
                  <a:srgbClr val="C00000"/>
                </a:solidFill>
                <a:latin typeface="Constantia" pitchFamily="18" charset="0"/>
                <a:ea typeface="ＭＳ Ｐゴシック" charset="-128"/>
                <a:cs typeface="Calibri" pitchFamily="34" charset="0"/>
              </a:rPr>
              <a:t>Planeación</a:t>
            </a:r>
          </a:p>
        </p:txBody>
      </p:sp>
      <p:pic>
        <p:nvPicPr>
          <p:cNvPr id="112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689" y="3003573"/>
            <a:ext cx="92868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Flecha abajo"/>
          <p:cNvSpPr/>
          <p:nvPr/>
        </p:nvSpPr>
        <p:spPr>
          <a:xfrm>
            <a:off x="1658341" y="3666617"/>
            <a:ext cx="226145" cy="419745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0" name="39 Rectángulo"/>
          <p:cNvSpPr/>
          <p:nvPr/>
        </p:nvSpPr>
        <p:spPr>
          <a:xfrm>
            <a:off x="1852072" y="3425367"/>
            <a:ext cx="1195443" cy="11479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dirty="0">
                <a:solidFill>
                  <a:srgbClr val="00B050"/>
                </a:solidFill>
              </a:rPr>
              <a:t>Insumos</a:t>
            </a:r>
          </a:p>
          <a:p>
            <a:pPr algn="ctr">
              <a:defRPr/>
            </a:pPr>
            <a:endParaRPr lang="es-MX" sz="1400" dirty="0"/>
          </a:p>
        </p:txBody>
      </p:sp>
      <p:sp>
        <p:nvSpPr>
          <p:cNvPr id="11289" name="72 Rectángulo"/>
          <p:cNvSpPr>
            <a:spLocks noChangeArrowheads="1"/>
          </p:cNvSpPr>
          <p:nvPr/>
        </p:nvSpPr>
        <p:spPr bwMode="auto">
          <a:xfrm>
            <a:off x="6884488" y="2916532"/>
            <a:ext cx="225188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 algn="just">
              <a:buClr>
                <a:srgbClr val="00B050"/>
              </a:buClr>
              <a:buSzPct val="130000"/>
            </a:pPr>
            <a:endParaRPr lang="es-MX" sz="1600" dirty="0">
              <a:latin typeface="Constantia" pitchFamily="18" charset="0"/>
            </a:endParaRPr>
          </a:p>
          <a:p>
            <a:pPr marL="457200" lvl="2" indent="-457200" algn="just">
              <a:buClr>
                <a:srgbClr val="00B050"/>
              </a:buClr>
              <a:buSzPct val="130000"/>
            </a:pPr>
            <a:r>
              <a:rPr lang="es-MX" sz="1600" dirty="0">
                <a:latin typeface="Constantia" pitchFamily="18" charset="0"/>
              </a:rPr>
              <a:t> 	Se publican las proyecciones de </a:t>
            </a:r>
            <a:r>
              <a:rPr lang="es-MX" sz="1600" dirty="0" smtClean="0">
                <a:latin typeface="Constantia" pitchFamily="18" charset="0"/>
              </a:rPr>
              <a:t>citas.</a:t>
            </a:r>
            <a:endParaRPr lang="es-MX" sz="1600" dirty="0">
              <a:latin typeface="Constantia" pitchFamily="18" charset="0"/>
            </a:endParaRPr>
          </a:p>
          <a:p>
            <a:pPr marL="457200" lvl="2" indent="-457200" algn="just">
              <a:buClr>
                <a:srgbClr val="00B050"/>
              </a:buClr>
              <a:buSzPct val="130000"/>
            </a:pPr>
            <a:endParaRPr lang="es-MX" sz="1400" dirty="0">
              <a:latin typeface="Constantia" pitchFamily="18" charset="0"/>
            </a:endParaRPr>
          </a:p>
        </p:txBody>
      </p:sp>
      <p:sp>
        <p:nvSpPr>
          <p:cNvPr id="74" name="73 Rectángulo"/>
          <p:cNvSpPr/>
          <p:nvPr/>
        </p:nvSpPr>
        <p:spPr>
          <a:xfrm rot="16200000">
            <a:off x="6392168" y="3350994"/>
            <a:ext cx="1654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s-MX" b="1" kern="0" dirty="0">
                <a:solidFill>
                  <a:srgbClr val="C00000"/>
                </a:solidFill>
                <a:latin typeface="Constantia" pitchFamily="18" charset="0"/>
                <a:ea typeface="ＭＳ Ｐゴシック" charset="-128"/>
                <a:cs typeface="Calibri" pitchFamily="34" charset="0"/>
              </a:rPr>
              <a:t>Publicación</a:t>
            </a:r>
          </a:p>
        </p:txBody>
      </p:sp>
      <p:sp>
        <p:nvSpPr>
          <p:cNvPr id="78" name="77 Rectángulo"/>
          <p:cNvSpPr/>
          <p:nvPr/>
        </p:nvSpPr>
        <p:spPr>
          <a:xfrm>
            <a:off x="6313488" y="782066"/>
            <a:ext cx="2693987" cy="1665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dirty="0">
                <a:solidFill>
                  <a:schemeClr val="tx1"/>
                </a:solidFill>
                <a:latin typeface="Constantia" pitchFamily="18" charset="0"/>
              </a:rPr>
              <a:t>165 con módulos con sistema de citas</a:t>
            </a:r>
          </a:p>
          <a:p>
            <a:pPr algn="ctr">
              <a:defRPr/>
            </a:pPr>
            <a:r>
              <a:rPr lang="es-MX" sz="2400" dirty="0">
                <a:solidFill>
                  <a:schemeClr val="tx1"/>
                </a:solidFill>
                <a:latin typeface="Constantia" pitchFamily="18" charset="0"/>
              </a:rPr>
              <a:t>82 módulos con sistema de turnos</a:t>
            </a:r>
          </a:p>
        </p:txBody>
      </p:sp>
      <p:sp>
        <p:nvSpPr>
          <p:cNvPr id="79" name="78 Paralelogramo"/>
          <p:cNvSpPr/>
          <p:nvPr/>
        </p:nvSpPr>
        <p:spPr>
          <a:xfrm rot="472170">
            <a:off x="6356350" y="612203"/>
            <a:ext cx="1176338" cy="1665288"/>
          </a:xfrm>
          <a:prstGeom prst="parallelogram">
            <a:avLst>
              <a:gd name="adj" fmla="val 74911"/>
            </a:avLst>
          </a:prstGeom>
          <a:solidFill>
            <a:srgbClr val="00B05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80" name="79 Paralelogramo"/>
          <p:cNvSpPr/>
          <p:nvPr/>
        </p:nvSpPr>
        <p:spPr>
          <a:xfrm rot="472170">
            <a:off x="6975475" y="770953"/>
            <a:ext cx="1176338" cy="1665288"/>
          </a:xfrm>
          <a:prstGeom prst="parallelogram">
            <a:avLst>
              <a:gd name="adj" fmla="val 74911"/>
            </a:avLst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1294" name="1 Título"/>
          <p:cNvSpPr txBox="1">
            <a:spLocks/>
          </p:cNvSpPr>
          <p:nvPr/>
        </p:nvSpPr>
        <p:spPr bwMode="auto">
          <a:xfrm>
            <a:off x="0" y="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MX" sz="3200" dirty="0">
                <a:latin typeface="Constantia" pitchFamily="18" charset="0"/>
              </a:rPr>
              <a:t>Turnos y Citas</a:t>
            </a:r>
          </a:p>
        </p:txBody>
      </p:sp>
      <p:grpSp>
        <p:nvGrpSpPr>
          <p:cNvPr id="5" name="30 Grupo"/>
          <p:cNvGrpSpPr/>
          <p:nvPr/>
        </p:nvGrpSpPr>
        <p:grpSpPr>
          <a:xfrm>
            <a:off x="1173049" y="5004677"/>
            <a:ext cx="2976411" cy="663779"/>
            <a:chOff x="6213503" y="1052158"/>
            <a:chExt cx="1942037" cy="489877"/>
          </a:xfrm>
          <a:gradFill flip="none" rotWithShape="1">
            <a:gsLst>
              <a:gs pos="0">
                <a:schemeClr val="bg1"/>
              </a:gs>
              <a:gs pos="53000">
                <a:srgbClr val="D4DEFF"/>
              </a:gs>
              <a:gs pos="100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3" name="32 Proceso"/>
            <p:cNvSpPr/>
            <p:nvPr/>
          </p:nvSpPr>
          <p:spPr>
            <a:xfrm>
              <a:off x="6213504" y="1052158"/>
              <a:ext cx="1942036" cy="489877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Proceso 4"/>
            <p:cNvSpPr/>
            <p:nvPr/>
          </p:nvSpPr>
          <p:spPr>
            <a:xfrm>
              <a:off x="6213503" y="1125640"/>
              <a:ext cx="1706495" cy="3429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7620" rIns="15240" bIns="7620" spcCol="1270" anchor="ctr"/>
            <a:lstStyle/>
            <a:p>
              <a:pPr algn="r">
                <a:defRPr/>
              </a:pPr>
              <a:r>
                <a:rPr lang="es-MX" sz="1600" b="1" dirty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Demanda esperada de programas específicos</a:t>
              </a:r>
            </a:p>
          </p:txBody>
        </p:sp>
      </p:grpSp>
      <p:grpSp>
        <p:nvGrpSpPr>
          <p:cNvPr id="6" name="30 Grupo"/>
          <p:cNvGrpSpPr/>
          <p:nvPr/>
        </p:nvGrpSpPr>
        <p:grpSpPr>
          <a:xfrm>
            <a:off x="4293089" y="4256724"/>
            <a:ext cx="2324238" cy="707009"/>
            <a:chOff x="6507536" y="1052158"/>
            <a:chExt cx="1648004" cy="489877"/>
          </a:xfrm>
          <a:gradFill flip="none" rotWithShape="1">
            <a:gsLst>
              <a:gs pos="0">
                <a:srgbClr val="00B050">
                  <a:alpha val="65000"/>
                </a:srgbClr>
              </a:gs>
              <a:gs pos="53000">
                <a:srgbClr val="D4DEFF"/>
              </a:gs>
              <a:gs pos="100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6" name="35 Proceso"/>
            <p:cNvSpPr/>
            <p:nvPr/>
          </p:nvSpPr>
          <p:spPr>
            <a:xfrm>
              <a:off x="6507536" y="1052158"/>
              <a:ext cx="1648004" cy="489877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Proceso 4"/>
            <p:cNvSpPr/>
            <p:nvPr/>
          </p:nvSpPr>
          <p:spPr>
            <a:xfrm>
              <a:off x="6507536" y="1125640"/>
              <a:ext cx="1412463" cy="3429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7620" rIns="15240" bIns="7620" spcCol="1270" anchor="ctr"/>
            <a:lstStyle/>
            <a:p>
              <a:pPr algn="r">
                <a:defRPr/>
              </a:pPr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Servicios de mayor demanda</a:t>
              </a:r>
              <a:endParaRPr lang="es-MX" sz="1600" dirty="0">
                <a:latin typeface="Constantia" pitchFamily="18" charset="0"/>
              </a:endParaRPr>
            </a:p>
          </p:txBody>
        </p:sp>
      </p:grpSp>
      <p:pic>
        <p:nvPicPr>
          <p:cNvPr id="11296" name="Picture 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0827" y="4396360"/>
            <a:ext cx="1721655" cy="1782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" name="43 Rectángulo"/>
          <p:cNvSpPr/>
          <p:nvPr/>
        </p:nvSpPr>
        <p:spPr>
          <a:xfrm>
            <a:off x="4262491" y="5729171"/>
            <a:ext cx="1430034" cy="705935"/>
          </a:xfrm>
          <a:prstGeom prst="rect">
            <a:avLst/>
          </a:prstGeom>
          <a:solidFill>
            <a:schemeClr val="bg1">
              <a:lumMod val="65000"/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/>
          </a:p>
        </p:txBody>
      </p:sp>
      <p:sp>
        <p:nvSpPr>
          <p:cNvPr id="45" name="44 Rectángulo"/>
          <p:cNvSpPr/>
          <p:nvPr/>
        </p:nvSpPr>
        <p:spPr>
          <a:xfrm>
            <a:off x="4414891" y="6026765"/>
            <a:ext cx="1430034" cy="193905"/>
          </a:xfrm>
          <a:prstGeom prst="rect">
            <a:avLst/>
          </a:prstGeom>
          <a:solidFill>
            <a:srgbClr val="00B050">
              <a:alpha val="6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/>
          </a:p>
        </p:txBody>
      </p:sp>
      <p:sp>
        <p:nvSpPr>
          <p:cNvPr id="46" name="45 Rectángulo"/>
          <p:cNvSpPr/>
          <p:nvPr/>
        </p:nvSpPr>
        <p:spPr>
          <a:xfrm>
            <a:off x="4462657" y="6179165"/>
            <a:ext cx="1380519" cy="193905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/>
          </a:p>
        </p:txBody>
      </p:sp>
      <p:sp>
        <p:nvSpPr>
          <p:cNvPr id="47" name="Proceso 4"/>
          <p:cNvSpPr/>
          <p:nvPr/>
        </p:nvSpPr>
        <p:spPr>
          <a:xfrm>
            <a:off x="4612784" y="5752922"/>
            <a:ext cx="2129203" cy="621446"/>
          </a:xfrm>
          <a:prstGeom prst="rect">
            <a:avLst/>
          </a:prstGeom>
          <a:gradFill flip="none" rotWithShape="1">
            <a:gsLst>
              <a:gs pos="5000">
                <a:srgbClr val="FF0000">
                  <a:alpha val="39000"/>
                </a:srgbClr>
              </a:gs>
              <a:gs pos="53000">
                <a:srgbClr val="D4DEFF"/>
              </a:gs>
              <a:gs pos="100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0480" tIns="7620" rIns="15240" bIns="7620" spcCol="1270" anchor="ctr"/>
          <a:lstStyle/>
          <a:p>
            <a:pPr algn="r">
              <a:defRPr/>
            </a:pPr>
            <a:r>
              <a:rPr lang="es-MX" sz="1600" b="1" dirty="0" smtClean="0">
                <a:solidFill>
                  <a:srgbClr val="C00000"/>
                </a:solidFill>
                <a:latin typeface="Constantia" pitchFamily="18" charset="0"/>
              </a:rPr>
              <a:t>Se proyecta un total de 12 servicios</a:t>
            </a:r>
            <a:endParaRPr lang="es-MX" sz="1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pSp>
        <p:nvGrpSpPr>
          <p:cNvPr id="7" name="47 Grupo"/>
          <p:cNvGrpSpPr/>
          <p:nvPr/>
        </p:nvGrpSpPr>
        <p:grpSpPr>
          <a:xfrm>
            <a:off x="4271114" y="5018325"/>
            <a:ext cx="2324238" cy="663779"/>
            <a:chOff x="6659096" y="1052158"/>
            <a:chExt cx="1648004" cy="489877"/>
          </a:xfrm>
          <a:gradFill flip="none" rotWithShape="1">
            <a:gsLst>
              <a:gs pos="0">
                <a:schemeClr val="bg1"/>
              </a:gs>
              <a:gs pos="53000">
                <a:srgbClr val="D4DEFF"/>
              </a:gs>
              <a:gs pos="100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49" name="48 Proceso"/>
            <p:cNvSpPr/>
            <p:nvPr/>
          </p:nvSpPr>
          <p:spPr>
            <a:xfrm>
              <a:off x="6659096" y="1052158"/>
              <a:ext cx="1648004" cy="489877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Proceso 4"/>
            <p:cNvSpPr/>
            <p:nvPr/>
          </p:nvSpPr>
          <p:spPr>
            <a:xfrm>
              <a:off x="6794911" y="1115567"/>
              <a:ext cx="1412463" cy="3429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7620" rIns="15240" bIns="7620" spcCol="1270" anchor="ctr"/>
            <a:lstStyle/>
            <a:p>
              <a:pPr algn="r">
                <a:defRPr/>
              </a:pPr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Plantilla de atención</a:t>
              </a:r>
              <a:endParaRPr lang="es-MX" sz="16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7" name="Picture 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40351" y="4474318"/>
            <a:ext cx="1281804" cy="1274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45 Rectángulo"/>
          <p:cNvSpPr/>
          <p:nvPr/>
        </p:nvSpPr>
        <p:spPr>
          <a:xfrm rot="16200000">
            <a:off x="-520700" y="5040004"/>
            <a:ext cx="1617663" cy="614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s-MX" sz="1700" b="1" kern="0" dirty="0">
                <a:solidFill>
                  <a:srgbClr val="C00000"/>
                </a:solidFill>
                <a:latin typeface="Constantia" pitchFamily="18" charset="0"/>
                <a:ea typeface="ＭＳ Ｐゴシック" charset="-128"/>
                <a:cs typeface="Calibri" pitchFamily="34" charset="0"/>
              </a:rPr>
              <a:t>Atención Presencial</a:t>
            </a:r>
          </a:p>
        </p:txBody>
      </p:sp>
      <p:cxnSp>
        <p:nvCxnSpPr>
          <p:cNvPr id="55" name="54 Conector recto de flecha"/>
          <p:cNvCxnSpPr/>
          <p:nvPr/>
        </p:nvCxnSpPr>
        <p:spPr>
          <a:xfrm flipV="1">
            <a:off x="566738" y="5181841"/>
            <a:ext cx="7278687" cy="1587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2" name="2 Rectángulo"/>
          <p:cNvSpPr>
            <a:spLocks noChangeArrowheads="1"/>
          </p:cNvSpPr>
          <p:nvPr/>
        </p:nvSpPr>
        <p:spPr bwMode="auto">
          <a:xfrm>
            <a:off x="6248948" y="600075"/>
            <a:ext cx="286219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 algn="just">
              <a:buClr>
                <a:srgbClr val="00B050"/>
              </a:buClr>
              <a:buSzPct val="130000"/>
            </a:pPr>
            <a:endParaRPr lang="es-MX" sz="1400" dirty="0">
              <a:latin typeface="Constantia" pitchFamily="18" charset="0"/>
            </a:endParaRPr>
          </a:p>
          <a:p>
            <a:pPr marL="457200" lvl="2" indent="-457200" algn="just">
              <a:buClr>
                <a:srgbClr val="00B050"/>
              </a:buClr>
              <a:buSzPct val="130000"/>
            </a:pPr>
            <a:r>
              <a:rPr lang="es-MX" sz="1400" dirty="0">
                <a:latin typeface="Constantia" pitchFamily="18" charset="0"/>
              </a:rPr>
              <a:t>	</a:t>
            </a:r>
            <a:r>
              <a:rPr lang="es-MX" sz="1600" dirty="0">
                <a:latin typeface="Constantia" pitchFamily="18" charset="0"/>
              </a:rPr>
              <a:t>Se configura el sistema con los insumos del Simulador y se liberan las citas para los contribuyentes .</a:t>
            </a:r>
          </a:p>
        </p:txBody>
      </p:sp>
      <p:sp>
        <p:nvSpPr>
          <p:cNvPr id="4" name="3 Rectángulo"/>
          <p:cNvSpPr/>
          <p:nvPr/>
        </p:nvSpPr>
        <p:spPr>
          <a:xfrm rot="16200000">
            <a:off x="4132032" y="1137203"/>
            <a:ext cx="132715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defRPr/>
            </a:pPr>
            <a:endParaRPr lang="es-MX" sz="1600" b="1" kern="0" dirty="0">
              <a:solidFill>
                <a:srgbClr val="C00000"/>
              </a:solidFill>
              <a:latin typeface="Constantia" pitchFamily="18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4655528" y="1282459"/>
            <a:ext cx="1617662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s-MX" sz="1600" b="1" kern="0" dirty="0">
                <a:solidFill>
                  <a:srgbClr val="C00000"/>
                </a:solidFill>
                <a:latin typeface="Constantia" pitchFamily="18" charset="0"/>
                <a:ea typeface="ＭＳ Ｐゴシック" charset="-128"/>
                <a:cs typeface="Calibri" pitchFamily="34" charset="0"/>
              </a:rPr>
              <a:t>Configuración</a:t>
            </a:r>
          </a:p>
        </p:txBody>
      </p:sp>
      <p:sp>
        <p:nvSpPr>
          <p:cNvPr id="8" name="7 Rectángulo"/>
          <p:cNvSpPr/>
          <p:nvPr/>
        </p:nvSpPr>
        <p:spPr>
          <a:xfrm rot="16200000">
            <a:off x="4863644" y="1186415"/>
            <a:ext cx="161925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s-MX" sz="1600" b="1" kern="0" dirty="0">
                <a:solidFill>
                  <a:srgbClr val="C00000"/>
                </a:solidFill>
                <a:latin typeface="Constantia" pitchFamily="18" charset="0"/>
                <a:ea typeface="ＭＳ Ｐゴシック" charset="-128"/>
                <a:cs typeface="Calibri" pitchFamily="34" charset="0"/>
              </a:rPr>
              <a:t> y Liberación</a:t>
            </a:r>
          </a:p>
        </p:txBody>
      </p: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5857766" y="974339"/>
            <a:ext cx="89058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11 Rectángulo"/>
          <p:cNvSpPr>
            <a:spLocks noChangeArrowheads="1"/>
          </p:cNvSpPr>
          <p:nvPr/>
        </p:nvSpPr>
        <p:spPr bwMode="auto">
          <a:xfrm>
            <a:off x="1973650" y="839788"/>
            <a:ext cx="27161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 algn="just">
              <a:buClr>
                <a:srgbClr val="00B050"/>
              </a:buClr>
              <a:buSzPct val="130000"/>
            </a:pPr>
            <a:r>
              <a:rPr lang="es-MX" sz="1400" dirty="0">
                <a:latin typeface="Constantia" pitchFamily="18" charset="0"/>
              </a:rPr>
              <a:t>	</a:t>
            </a:r>
            <a:r>
              <a:rPr lang="es-MX" sz="1600" dirty="0">
                <a:latin typeface="Constantia" pitchFamily="18" charset="0"/>
              </a:rPr>
              <a:t>Cada módulo conforma un “Simulador” con la proyección final de citas a liberar:</a:t>
            </a:r>
          </a:p>
        </p:txBody>
      </p:sp>
      <p:sp>
        <p:nvSpPr>
          <p:cNvPr id="13" name="12 Rectángulo"/>
          <p:cNvSpPr/>
          <p:nvPr/>
        </p:nvSpPr>
        <p:spPr>
          <a:xfrm rot="16200000">
            <a:off x="-439239" y="1054918"/>
            <a:ext cx="13287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s-MX" sz="1600" b="1" kern="0" dirty="0">
                <a:solidFill>
                  <a:srgbClr val="C00000"/>
                </a:solidFill>
                <a:latin typeface="Constantia" pitchFamily="18" charset="0"/>
                <a:ea typeface="ＭＳ Ｐゴシック" charset="-128"/>
                <a:cs typeface="Calibri" pitchFamily="34" charset="0"/>
              </a:rPr>
              <a:t>Planeación por Módulo</a:t>
            </a:r>
          </a:p>
        </p:txBody>
      </p:sp>
      <p:grpSp>
        <p:nvGrpSpPr>
          <p:cNvPr id="49" name="48 Grupo"/>
          <p:cNvGrpSpPr/>
          <p:nvPr/>
        </p:nvGrpSpPr>
        <p:grpSpPr>
          <a:xfrm>
            <a:off x="6303059" y="2229197"/>
            <a:ext cx="2638647" cy="1363082"/>
            <a:chOff x="6003122" y="2054396"/>
            <a:chExt cx="2982832" cy="1363082"/>
          </a:xfrm>
        </p:grpSpPr>
        <p:pic>
          <p:nvPicPr>
            <p:cNvPr id="9" name="Picture 2" descr="Cita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003122" y="2113850"/>
              <a:ext cx="2060495" cy="13036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26 Rectángulo"/>
            <p:cNvSpPr/>
            <p:nvPr/>
          </p:nvSpPr>
          <p:spPr>
            <a:xfrm>
              <a:off x="8063617" y="2054396"/>
              <a:ext cx="922337" cy="1322410"/>
            </a:xfrm>
            <a:prstGeom prst="rect">
              <a:avLst/>
            </a:prstGeom>
            <a:solidFill>
              <a:srgbClr val="C00000">
                <a:alpha val="8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dirty="0"/>
                <a:t>¡No tiene por qué esperar!</a:t>
              </a:r>
            </a:p>
          </p:txBody>
        </p:sp>
      </p:grpSp>
      <p:cxnSp>
        <p:nvCxnSpPr>
          <p:cNvPr id="29" name="28 Conector recto"/>
          <p:cNvCxnSpPr/>
          <p:nvPr/>
        </p:nvCxnSpPr>
        <p:spPr>
          <a:xfrm flipV="1">
            <a:off x="6057875" y="2069528"/>
            <a:ext cx="2883832" cy="5814"/>
          </a:xfrm>
          <a:prstGeom prst="line">
            <a:avLst/>
          </a:prstGeom>
          <a:ln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6057714" y="3376806"/>
            <a:ext cx="2912359" cy="0"/>
          </a:xfrm>
          <a:prstGeom prst="line">
            <a:avLst/>
          </a:prstGeom>
          <a:ln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10" name="1 Título"/>
          <p:cNvSpPr txBox="1">
            <a:spLocks/>
          </p:cNvSpPr>
          <p:nvPr/>
        </p:nvSpPr>
        <p:spPr bwMode="auto">
          <a:xfrm>
            <a:off x="0" y="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MX" sz="3200" dirty="0">
                <a:latin typeface="Constantia" pitchFamily="18" charset="0"/>
              </a:rPr>
              <a:t>Turnos y Citas</a:t>
            </a: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7875" y="4732156"/>
            <a:ext cx="1183119" cy="918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Imagen 1" descr="maic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83302" y="4819678"/>
            <a:ext cx="1237239" cy="830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64854" y="4797665"/>
            <a:ext cx="875510" cy="881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316" name="46 Rectángulo"/>
          <p:cNvSpPr>
            <a:spLocks noChangeArrowheads="1"/>
          </p:cNvSpPr>
          <p:nvPr/>
        </p:nvSpPr>
        <p:spPr bwMode="auto">
          <a:xfrm>
            <a:off x="80963" y="5613641"/>
            <a:ext cx="19034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sz="1400" dirty="0">
                <a:latin typeface="Constantia" pitchFamily="18" charset="0"/>
              </a:rPr>
              <a:t>	Recepción de contribuyentes</a:t>
            </a:r>
          </a:p>
        </p:txBody>
      </p:sp>
      <p:sp>
        <p:nvSpPr>
          <p:cNvPr id="12317" name="47 Rectángulo"/>
          <p:cNvSpPr>
            <a:spLocks noChangeArrowheads="1"/>
          </p:cNvSpPr>
          <p:nvPr/>
        </p:nvSpPr>
        <p:spPr bwMode="auto">
          <a:xfrm>
            <a:off x="1449124" y="5599993"/>
            <a:ext cx="22272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sz="1400" dirty="0">
                <a:latin typeface="Constantia" pitchFamily="18" charset="0"/>
              </a:rPr>
              <a:t>	Atención en él módulo de registro</a:t>
            </a:r>
          </a:p>
        </p:txBody>
      </p:sp>
      <p:sp>
        <p:nvSpPr>
          <p:cNvPr id="12318" name="48 Rectángulo"/>
          <p:cNvSpPr>
            <a:spLocks noChangeArrowheads="1"/>
          </p:cNvSpPr>
          <p:nvPr/>
        </p:nvSpPr>
        <p:spPr bwMode="auto">
          <a:xfrm>
            <a:off x="3133725" y="5640629"/>
            <a:ext cx="1736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sz="1400" dirty="0">
                <a:latin typeface="Constantia" pitchFamily="18" charset="0"/>
              </a:rPr>
              <a:t>	Impresión de turno</a:t>
            </a:r>
          </a:p>
        </p:txBody>
      </p:sp>
      <p:sp>
        <p:nvSpPr>
          <p:cNvPr id="12319" name="49 Rectángulo"/>
          <p:cNvSpPr>
            <a:spLocks noChangeArrowheads="1"/>
          </p:cNvSpPr>
          <p:nvPr/>
        </p:nvSpPr>
        <p:spPr bwMode="auto">
          <a:xfrm>
            <a:off x="5705144" y="5626010"/>
            <a:ext cx="17859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sz="1400" dirty="0">
                <a:latin typeface="Constantia" pitchFamily="18" charset="0"/>
              </a:rPr>
              <a:t>	Llamado de contribuyentes a ventanilla</a:t>
            </a:r>
          </a:p>
        </p:txBody>
      </p:sp>
      <p:sp>
        <p:nvSpPr>
          <p:cNvPr id="12320" name="50 Rectángulo"/>
          <p:cNvSpPr>
            <a:spLocks noChangeArrowheads="1"/>
          </p:cNvSpPr>
          <p:nvPr/>
        </p:nvSpPr>
        <p:spPr bwMode="auto">
          <a:xfrm>
            <a:off x="4301222" y="5624754"/>
            <a:ext cx="2001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sz="1400" dirty="0">
                <a:latin typeface="Constantia" pitchFamily="18" charset="0"/>
              </a:rPr>
              <a:t>	Contribuyente </a:t>
            </a:r>
          </a:p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sz="1400" dirty="0">
                <a:latin typeface="Constantia" pitchFamily="18" charset="0"/>
              </a:rPr>
              <a:t>           en espera</a:t>
            </a:r>
          </a:p>
        </p:txBody>
      </p:sp>
      <p:sp>
        <p:nvSpPr>
          <p:cNvPr id="12322" name="52 Rectángulo"/>
          <p:cNvSpPr>
            <a:spLocks noChangeArrowheads="1"/>
          </p:cNvSpPr>
          <p:nvPr/>
        </p:nvSpPr>
        <p:spPr bwMode="auto">
          <a:xfrm>
            <a:off x="7336497" y="5807030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ctr">
              <a:buClr>
                <a:srgbClr val="00B050"/>
              </a:buClr>
              <a:buSzPct val="130000"/>
            </a:pPr>
            <a:r>
              <a:rPr lang="es-MX" sz="1400" dirty="0">
                <a:latin typeface="Constantia" pitchFamily="18" charset="0"/>
              </a:rPr>
              <a:t>	Atención del contribuyente</a:t>
            </a:r>
          </a:p>
        </p:txBody>
      </p:sp>
      <p:grpSp>
        <p:nvGrpSpPr>
          <p:cNvPr id="2" name="30 Grupo"/>
          <p:cNvGrpSpPr/>
          <p:nvPr/>
        </p:nvGrpSpPr>
        <p:grpSpPr>
          <a:xfrm>
            <a:off x="80960" y="2501185"/>
            <a:ext cx="2242166" cy="518992"/>
            <a:chOff x="6507535" y="1052158"/>
            <a:chExt cx="1648005" cy="489877"/>
          </a:xfrm>
          <a:gradFill flip="none" rotWithShape="1">
            <a:gsLst>
              <a:gs pos="0">
                <a:schemeClr val="bg1"/>
              </a:gs>
              <a:gs pos="53000">
                <a:srgbClr val="D4DEFF"/>
              </a:gs>
              <a:gs pos="100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68" name="67 Proceso"/>
            <p:cNvSpPr/>
            <p:nvPr/>
          </p:nvSpPr>
          <p:spPr>
            <a:xfrm>
              <a:off x="6507536" y="1052158"/>
              <a:ext cx="1648004" cy="489877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Proceso 4"/>
            <p:cNvSpPr/>
            <p:nvPr/>
          </p:nvSpPr>
          <p:spPr>
            <a:xfrm>
              <a:off x="6507535" y="1125640"/>
              <a:ext cx="1648004" cy="3429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7620" rIns="15240" bIns="7620" spcCol="1270" anchor="ctr"/>
            <a:lstStyle/>
            <a:p>
              <a:pPr algn="r">
                <a:defRPr/>
              </a:pPr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Proyección central</a:t>
              </a:r>
              <a:endParaRPr lang="es-MX" sz="1600" dirty="0">
                <a:latin typeface="Constantia" pitchFamily="18" charset="0"/>
              </a:endParaRPr>
            </a:p>
          </p:txBody>
        </p:sp>
      </p:grpSp>
      <p:sp>
        <p:nvSpPr>
          <p:cNvPr id="70" name="69 Flecha abajo"/>
          <p:cNvSpPr/>
          <p:nvPr/>
        </p:nvSpPr>
        <p:spPr>
          <a:xfrm>
            <a:off x="2218760" y="2189666"/>
            <a:ext cx="216000" cy="214199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71" name="70 Rectángulo"/>
          <p:cNvSpPr/>
          <p:nvPr/>
        </p:nvSpPr>
        <p:spPr>
          <a:xfrm>
            <a:off x="2038975" y="1820477"/>
            <a:ext cx="1141815" cy="5857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dirty="0">
                <a:solidFill>
                  <a:srgbClr val="00B050"/>
                </a:solidFill>
              </a:rPr>
              <a:t>Insumos</a:t>
            </a:r>
          </a:p>
          <a:p>
            <a:pPr algn="ctr">
              <a:defRPr/>
            </a:pPr>
            <a:endParaRPr lang="es-MX" sz="1400" dirty="0"/>
          </a:p>
        </p:txBody>
      </p:sp>
      <p:grpSp>
        <p:nvGrpSpPr>
          <p:cNvPr id="3" name="71 Grupo"/>
          <p:cNvGrpSpPr/>
          <p:nvPr/>
        </p:nvGrpSpPr>
        <p:grpSpPr>
          <a:xfrm>
            <a:off x="80963" y="3073287"/>
            <a:ext cx="2242165" cy="518992"/>
            <a:chOff x="6507536" y="1052158"/>
            <a:chExt cx="1648004" cy="489877"/>
          </a:xfrm>
          <a:gradFill flip="none" rotWithShape="1">
            <a:gsLst>
              <a:gs pos="0">
                <a:schemeClr val="bg1"/>
              </a:gs>
              <a:gs pos="53000">
                <a:srgbClr val="D4DEFF"/>
              </a:gs>
              <a:gs pos="100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73" name="72 Proceso"/>
            <p:cNvSpPr/>
            <p:nvPr/>
          </p:nvSpPr>
          <p:spPr>
            <a:xfrm>
              <a:off x="6507536" y="1052158"/>
              <a:ext cx="1648004" cy="489877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Proceso 4"/>
            <p:cNvSpPr/>
            <p:nvPr/>
          </p:nvSpPr>
          <p:spPr>
            <a:xfrm>
              <a:off x="6507536" y="1125640"/>
              <a:ext cx="1648003" cy="3429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7620" rIns="15240" bIns="7620" spcCol="1270" anchor="ctr"/>
            <a:lstStyle/>
            <a:p>
              <a:pPr algn="r">
                <a:defRPr/>
              </a:pPr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Personal y demanda  de cada módulo</a:t>
              </a:r>
              <a:endParaRPr lang="es-MX" sz="16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endParaRPr>
            </a:p>
          </p:txBody>
        </p:sp>
      </p:grpSp>
      <p:grpSp>
        <p:nvGrpSpPr>
          <p:cNvPr id="5" name="18 Grupo"/>
          <p:cNvGrpSpPr/>
          <p:nvPr/>
        </p:nvGrpSpPr>
        <p:grpSpPr>
          <a:xfrm>
            <a:off x="81826" y="3641954"/>
            <a:ext cx="2242167" cy="501516"/>
            <a:chOff x="6507536" y="1052158"/>
            <a:chExt cx="1648004" cy="489877"/>
          </a:xfrm>
          <a:gradFill flip="none" rotWithShape="1">
            <a:gsLst>
              <a:gs pos="5000">
                <a:schemeClr val="bg1"/>
              </a:gs>
              <a:gs pos="53000">
                <a:srgbClr val="D4DEFF"/>
              </a:gs>
              <a:gs pos="100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76" name="75 Proceso"/>
            <p:cNvSpPr/>
            <p:nvPr/>
          </p:nvSpPr>
          <p:spPr>
            <a:xfrm>
              <a:off x="6507536" y="1052158"/>
              <a:ext cx="1648004" cy="489877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Proceso 4"/>
            <p:cNvSpPr/>
            <p:nvPr/>
          </p:nvSpPr>
          <p:spPr>
            <a:xfrm>
              <a:off x="6612865" y="1125639"/>
              <a:ext cx="1439266" cy="3429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7620" rIns="15240" bIns="7620" spcCol="1270" anchor="ctr"/>
            <a:lstStyle/>
            <a:p>
              <a:pPr algn="r">
                <a:defRPr/>
              </a:pPr>
              <a:r>
                <a:rPr lang="es-MX" sz="1600" b="1" dirty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 % de abandono</a:t>
              </a:r>
              <a:endParaRPr lang="es-MX" sz="16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endParaRPr>
            </a:p>
          </p:txBody>
        </p:sp>
      </p:grpSp>
      <p:grpSp>
        <p:nvGrpSpPr>
          <p:cNvPr id="6" name="30 Grupo"/>
          <p:cNvGrpSpPr/>
          <p:nvPr/>
        </p:nvGrpSpPr>
        <p:grpSpPr>
          <a:xfrm>
            <a:off x="2476994" y="2499067"/>
            <a:ext cx="2530894" cy="518992"/>
            <a:chOff x="6507535" y="1052158"/>
            <a:chExt cx="1648005" cy="489877"/>
          </a:xfrm>
          <a:gradFill flip="none" rotWithShape="1">
            <a:gsLst>
              <a:gs pos="0">
                <a:schemeClr val="bg1"/>
              </a:gs>
              <a:gs pos="53000">
                <a:srgbClr val="D4DEFF"/>
              </a:gs>
              <a:gs pos="100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79" name="78 Proceso"/>
            <p:cNvSpPr/>
            <p:nvPr/>
          </p:nvSpPr>
          <p:spPr>
            <a:xfrm>
              <a:off x="6507536" y="1052158"/>
              <a:ext cx="1648004" cy="489877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Proceso 4"/>
            <p:cNvSpPr/>
            <p:nvPr/>
          </p:nvSpPr>
          <p:spPr>
            <a:xfrm>
              <a:off x="6507535" y="1125640"/>
              <a:ext cx="1648004" cy="3429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7620" rIns="15240" bIns="7620" spcCol="1270" anchor="ctr"/>
            <a:lstStyle/>
            <a:p>
              <a:pPr algn="r">
                <a:defRPr/>
              </a:pPr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Tiempo promedio de atención</a:t>
              </a:r>
              <a:endParaRPr lang="es-MX" sz="1600" dirty="0">
                <a:latin typeface="Constantia" pitchFamily="18" charset="0"/>
              </a:endParaRPr>
            </a:p>
          </p:txBody>
        </p:sp>
      </p:grpSp>
      <p:grpSp>
        <p:nvGrpSpPr>
          <p:cNvPr id="10" name="80 Grupo"/>
          <p:cNvGrpSpPr/>
          <p:nvPr/>
        </p:nvGrpSpPr>
        <p:grpSpPr>
          <a:xfrm>
            <a:off x="2476997" y="3071169"/>
            <a:ext cx="2530889" cy="518992"/>
            <a:chOff x="6507536" y="1052158"/>
            <a:chExt cx="1648004" cy="489877"/>
          </a:xfrm>
          <a:gradFill flip="none" rotWithShape="1">
            <a:gsLst>
              <a:gs pos="0">
                <a:schemeClr val="bg1"/>
              </a:gs>
              <a:gs pos="53000">
                <a:srgbClr val="D4DEFF"/>
              </a:gs>
              <a:gs pos="100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2" name="81 Proceso"/>
            <p:cNvSpPr/>
            <p:nvPr/>
          </p:nvSpPr>
          <p:spPr>
            <a:xfrm>
              <a:off x="6507536" y="1052158"/>
              <a:ext cx="1648004" cy="489877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Proceso 4"/>
            <p:cNvSpPr/>
            <p:nvPr/>
          </p:nvSpPr>
          <p:spPr>
            <a:xfrm>
              <a:off x="6507536" y="1125640"/>
              <a:ext cx="1648003" cy="3429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7620" rIns="15240" bIns="7620" spcCol="1270" anchor="ctr"/>
            <a:lstStyle/>
            <a:p>
              <a:pPr algn="r">
                <a:defRPr/>
              </a:pPr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Contribuyentes atendidos en periodos similares</a:t>
              </a:r>
              <a:endParaRPr lang="es-MX" sz="16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85" name="84 Proceso"/>
          <p:cNvSpPr/>
          <p:nvPr/>
        </p:nvSpPr>
        <p:spPr>
          <a:xfrm>
            <a:off x="2517942" y="3639836"/>
            <a:ext cx="2488694" cy="501516"/>
          </a:xfrm>
          <a:prstGeom prst="flowChartProcess">
            <a:avLst/>
          </a:prstGeom>
          <a:gradFill flip="none" rotWithShape="1">
            <a:gsLst>
              <a:gs pos="5000">
                <a:schemeClr val="bg1"/>
              </a:gs>
              <a:gs pos="53000">
                <a:srgbClr val="D4DEFF"/>
              </a:gs>
              <a:gs pos="100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Proceso 4"/>
          <p:cNvSpPr/>
          <p:nvPr/>
        </p:nvSpPr>
        <p:spPr>
          <a:xfrm>
            <a:off x="2648458" y="3715063"/>
            <a:ext cx="2386723" cy="351059"/>
          </a:xfrm>
          <a:prstGeom prst="rect">
            <a:avLst/>
          </a:prstGeom>
          <a:gradFill flip="none" rotWithShape="1">
            <a:gsLst>
              <a:gs pos="5000">
                <a:schemeClr val="bg1"/>
              </a:gs>
              <a:gs pos="53000">
                <a:srgbClr val="D4DEFF"/>
              </a:gs>
              <a:gs pos="100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0480" tIns="7620" rIns="15240" bIns="7620" spcCol="1270" anchor="ctr"/>
          <a:lstStyle/>
          <a:p>
            <a:pPr algn="r">
              <a:defRPr/>
            </a:pP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Programas específicos o situaciones atípicas</a:t>
            </a:r>
            <a:endParaRPr lang="es-MX" sz="16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2326" name="Picture 3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48948" y="4833702"/>
            <a:ext cx="1116600" cy="855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328" name="Picture 4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51969" y="4839961"/>
            <a:ext cx="1044789" cy="799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329" name="Picture 4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77875" y="832775"/>
            <a:ext cx="1645253" cy="98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1133</Words>
  <Application>Microsoft Office PowerPoint</Application>
  <PresentationFormat>Presentación en pantalla (4:3)</PresentationFormat>
  <Paragraphs>218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Principales Experiencias en Servicios al Contribuyente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ALTEC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SAT PROYECTO SID 5</dc:creator>
  <cp:lastModifiedBy>MACE776D</cp:lastModifiedBy>
  <cp:revision>143</cp:revision>
  <dcterms:created xsi:type="dcterms:W3CDTF">2011-05-16T20:54:13Z</dcterms:created>
  <dcterms:modified xsi:type="dcterms:W3CDTF">2013-09-03T22:48:50Z</dcterms:modified>
</cp:coreProperties>
</file>