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  <p:sldMasterId id="2147483649" r:id="rId2"/>
  </p:sldMasterIdLst>
  <p:notesMasterIdLst>
    <p:notesMasterId r:id="rId11"/>
  </p:notesMasterIdLst>
  <p:sldIdLst>
    <p:sldId id="256" r:id="rId3"/>
    <p:sldId id="282" r:id="rId4"/>
    <p:sldId id="257" r:id="rId5"/>
    <p:sldId id="262" r:id="rId6"/>
    <p:sldId id="284" r:id="rId7"/>
    <p:sldId id="290" r:id="rId8"/>
    <p:sldId id="289" r:id="rId9"/>
    <p:sldId id="283" r:id="rId10"/>
  </p:sldIdLst>
  <p:sldSz cx="9144000" cy="6858000" type="screen4x3"/>
  <p:notesSz cx="6670675" cy="9929813"/>
  <p:defaultTextStyle>
    <a:defPPr>
      <a:defRPr lang="pt-BR"/>
    </a:defPPr>
    <a:lvl1pPr algn="r" defTabSz="457200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1pPr>
    <a:lvl2pPr marL="228600" indent="228600" algn="r" defTabSz="457200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2pPr>
    <a:lvl3pPr marL="457200" indent="457200" algn="r" defTabSz="457200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3pPr>
    <a:lvl4pPr marL="685800" indent="685800" algn="r" defTabSz="457200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4pPr>
    <a:lvl5pPr marL="914400" indent="914400" algn="r" defTabSz="457200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Helvetica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00" d="100"/>
          <a:sy n="100" d="100"/>
        </p:scale>
        <p:origin x="-171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sp>
      <p:sp>
        <p:nvSpPr>
          <p:cNvPr id="4098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pt-BR" noProof="0" smtClean="0">
                <a:sym typeface="Noteworthy Bold" charset="0"/>
              </a:rPr>
              <a:t>Second level</a:t>
            </a:r>
          </a:p>
          <a:p>
            <a:pPr lvl="2"/>
            <a:r>
              <a:rPr lang="pt-BR" noProof="0" smtClean="0">
                <a:sym typeface="Noteworthy Bold" charset="0"/>
              </a:rPr>
              <a:t>Third level</a:t>
            </a:r>
          </a:p>
          <a:p>
            <a:pPr lvl="3"/>
            <a:r>
              <a:rPr lang="pt-BR" noProof="0" smtClean="0">
                <a:sym typeface="Noteworthy Bold" charset="0"/>
              </a:rPr>
              <a:t>Fourth level</a:t>
            </a:r>
          </a:p>
          <a:p>
            <a:pPr lvl="4"/>
            <a:r>
              <a:rPr lang="pt-BR" noProof="0" smtClean="0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2037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2286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4572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6858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914400" algn="l" defTabSz="457200" rtl="0" eaLnBrk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1844675"/>
            <a:ext cx="1943100" cy="50133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844675"/>
            <a:ext cx="5676900" cy="50133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3716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>
              <a:sym typeface="Times New Roman" pitchFamily="18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14550" cy="6781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81000" y="76200"/>
            <a:ext cx="6191250" cy="6781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42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3886200"/>
            <a:ext cx="31242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>
              <a:sym typeface="Times New Roman" pitchFamily="18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685800" y="1844675"/>
            <a:ext cx="7772400" cy="2041525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1371600" y="3886200"/>
            <a:ext cx="6400800" cy="29718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pt-BR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pt-BR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pt-BR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pt-BR" smtClean="0">
                <a:sym typeface="Times New Roman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Times New Roman" pitchFamily="18" charset="0"/>
        </a:defRPr>
      </a:lvl1pPr>
      <a:lvl2pPr marL="228600" indent="228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2pPr>
      <a:lvl3pPr marL="457200" indent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3pPr>
      <a:lvl4pPr marL="685800" indent="6858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4pPr>
      <a:lvl5pPr marL="914400" indent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5pPr>
      <a:lvl6pPr marL="13716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6pPr>
      <a:lvl7pPr marL="18288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7pPr>
      <a:lvl8pPr marL="22860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8pPr>
      <a:lvl9pPr marL="27432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-20638" y="-14288"/>
            <a:ext cx="9163051" cy="725488"/>
            <a:chOff x="0" y="0"/>
            <a:chExt cx="722" cy="58"/>
          </a:xfrm>
        </p:grpSpPr>
        <p:sp>
          <p:nvSpPr>
            <p:cNvPr id="2" name="AutoShape 2"/>
            <p:cNvSpPr>
              <a:spLocks/>
            </p:cNvSpPr>
            <p:nvPr/>
          </p:nvSpPr>
          <p:spPr bwMode="auto">
            <a:xfrm>
              <a:off x="0" y="0"/>
              <a:ext cx="722" cy="58"/>
            </a:xfrm>
            <a:custGeom>
              <a:avLst/>
              <a:gdLst>
                <a:gd name="T0" fmla="+- 0 10935 271"/>
                <a:gd name="T1" fmla="*/ T0 w 21329"/>
                <a:gd name="T2" fmla="*/ 10108 h 20216"/>
                <a:gd name="T3" fmla="+- 0 10935 271"/>
                <a:gd name="T4" fmla="*/ T3 w 21329"/>
                <a:gd name="T5" fmla="*/ 10108 h 20216"/>
                <a:gd name="T6" fmla="+- 0 10935 271"/>
                <a:gd name="T7" fmla="*/ T6 w 21329"/>
                <a:gd name="T8" fmla="*/ 10108 h 20216"/>
                <a:gd name="T9" fmla="+- 0 10935 271"/>
                <a:gd name="T10" fmla="*/ T9 w 21329"/>
                <a:gd name="T11" fmla="*/ 10108 h 20216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329" h="20216">
                  <a:moveTo>
                    <a:pt x="67" y="63"/>
                  </a:moveTo>
                  <a:lnTo>
                    <a:pt x="9420" y="0"/>
                  </a:lnTo>
                  <a:cubicBezTo>
                    <a:pt x="10170" y="4192"/>
                    <a:pt x="14161" y="15247"/>
                    <a:pt x="16174" y="15247"/>
                  </a:cubicBezTo>
                  <a:cubicBezTo>
                    <a:pt x="18188" y="15247"/>
                    <a:pt x="20423" y="6289"/>
                    <a:pt x="21305" y="2287"/>
                  </a:cubicBezTo>
                  <a:cubicBezTo>
                    <a:pt x="21313" y="4447"/>
                    <a:pt x="21321" y="6670"/>
                    <a:pt x="21329" y="8830"/>
                  </a:cubicBezTo>
                  <a:cubicBezTo>
                    <a:pt x="20952" y="10672"/>
                    <a:pt x="18539" y="18296"/>
                    <a:pt x="15908" y="18232"/>
                  </a:cubicBezTo>
                  <a:cubicBezTo>
                    <a:pt x="13274" y="18105"/>
                    <a:pt x="8079" y="8449"/>
                    <a:pt x="5532" y="8322"/>
                  </a:cubicBezTo>
                  <a:cubicBezTo>
                    <a:pt x="2986" y="8195"/>
                    <a:pt x="1545" y="15723"/>
                    <a:pt x="636" y="17534"/>
                  </a:cubicBezTo>
                  <a:cubicBezTo>
                    <a:pt x="-271" y="19344"/>
                    <a:pt x="175" y="21600"/>
                    <a:pt x="67" y="19122"/>
                  </a:cubicBezTo>
                  <a:cubicBezTo>
                    <a:pt x="-40" y="16644"/>
                    <a:pt x="16" y="6130"/>
                    <a:pt x="1" y="2731"/>
                  </a:cubicBezTo>
                </a:path>
              </a:pathLst>
            </a:custGeom>
            <a:gradFill rotWithShape="0">
              <a:gsLst>
                <a:gs pos="0">
                  <a:srgbClr val="4B76AA">
                    <a:alpha val="54999"/>
                  </a:srgbClr>
                </a:gs>
                <a:gs pos="100000">
                  <a:srgbClr val="FFFFFF"/>
                </a:gs>
              </a:gsLst>
              <a:lin ang="5400000"/>
            </a:gradFill>
            <a:ln w="12700">
              <a:noFill/>
              <a:miter lim="0"/>
              <a:headEnd/>
              <a:tailEnd/>
            </a:ln>
            <a:effectLst/>
          </p:spPr>
          <p:txBody>
            <a:bodyPr lIns="0" tIns="0" rIns="0" bIns="0"/>
            <a:lstStyle/>
            <a:p>
              <a:pPr algn="l" defTabSz="914400" eaLnBrk="1">
                <a:defRPr/>
              </a:pPr>
              <a:endParaRPr lang="pt-BR" sz="2400" b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endParaRPr>
            </a:p>
          </p:txBody>
        </p:sp>
        <p:sp>
          <p:nvSpPr>
            <p:cNvPr id="2051" name="AutoShape 3"/>
            <p:cNvSpPr>
              <a:spLocks/>
            </p:cNvSpPr>
            <p:nvPr/>
          </p:nvSpPr>
          <p:spPr bwMode="auto">
            <a:xfrm>
              <a:off x="276" y="0"/>
              <a:ext cx="446" cy="45"/>
            </a:xfrm>
            <a:custGeom>
              <a:avLst/>
              <a:gdLst>
                <a:gd name="T0" fmla="*/ 10800 w 21600"/>
                <a:gd name="T1" fmla="*/ 10275 h 20551"/>
                <a:gd name="T2" fmla="*/ 10800 w 21600"/>
                <a:gd name="T3" fmla="*/ 10275 h 20551"/>
                <a:gd name="T4" fmla="*/ 10800 w 21600"/>
                <a:gd name="T5" fmla="*/ 10275 h 20551"/>
                <a:gd name="T6" fmla="*/ 10800 w 21600"/>
                <a:gd name="T7" fmla="*/ 10275 h 20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0551">
                  <a:moveTo>
                    <a:pt x="0" y="0"/>
                  </a:moveTo>
                  <a:cubicBezTo>
                    <a:pt x="1251" y="3702"/>
                    <a:pt x="8409" y="19349"/>
                    <a:pt x="12009" y="20474"/>
                  </a:cubicBezTo>
                  <a:cubicBezTo>
                    <a:pt x="15609" y="21600"/>
                    <a:pt x="20001" y="10128"/>
                    <a:pt x="21600" y="6752"/>
                  </a:cubicBezTo>
                  <a:lnTo>
                    <a:pt x="21600" y="216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4B76AA">
                    <a:alpha val="29999"/>
                  </a:srgbClr>
                </a:gs>
                <a:gs pos="100000">
                  <a:srgbClr val="FFFFFF"/>
                </a:gs>
              </a:gsLst>
              <a:lin ang="5400000"/>
            </a:gradFill>
            <a:ln w="12700">
              <a:noFill/>
              <a:miter lim="0"/>
              <a:headEnd/>
              <a:tailEnd/>
            </a:ln>
            <a:effectLst/>
          </p:spPr>
          <p:txBody>
            <a:bodyPr lIns="0" tIns="0" rIns="0" bIns="0"/>
            <a:lstStyle/>
            <a:p>
              <a:pPr algn="l" defTabSz="914400" eaLnBrk="1">
                <a:defRPr/>
              </a:pPr>
              <a:endParaRPr lang="pt-BR" sz="2400" b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052" name="AutoShape 4"/>
          <p:cNvSpPr>
            <a:spLocks/>
          </p:cNvSpPr>
          <p:nvPr/>
        </p:nvSpPr>
        <p:spPr bwMode="auto">
          <a:xfrm>
            <a:off x="246063" y="6778625"/>
            <a:ext cx="127000" cy="1270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  <a:effectLst/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pt-BR" sz="700" b="0">
                <a:solidFill>
                  <a:srgbClr val="0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  <a:endParaRPr lang="pt-BR" b="0">
              <a:solidFill>
                <a:srgbClr val="000000"/>
              </a:solidFill>
              <a:ea typeface="Helvetica" charset="0"/>
              <a:cs typeface="Helvetica" charset="0"/>
              <a:sym typeface="Helvetica" charset="0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-7938" y="6176963"/>
            <a:ext cx="9236076" cy="693737"/>
            <a:chOff x="0" y="0"/>
            <a:chExt cx="728" cy="55"/>
          </a:xfrm>
        </p:grpSpPr>
        <p:grpSp>
          <p:nvGrpSpPr>
            <p:cNvPr id="2055" name="Group 6"/>
            <p:cNvGrpSpPr>
              <a:grpSpLocks/>
            </p:cNvGrpSpPr>
            <p:nvPr/>
          </p:nvGrpSpPr>
          <p:grpSpPr bwMode="auto">
            <a:xfrm>
              <a:off x="0" y="0"/>
              <a:ext cx="728" cy="55"/>
              <a:chOff x="0" y="0"/>
              <a:chExt cx="728" cy="55"/>
            </a:xfrm>
          </p:grpSpPr>
          <p:sp>
            <p:nvSpPr>
              <p:cNvPr id="4" name="AutoShape 7"/>
              <p:cNvSpPr>
                <a:spLocks/>
              </p:cNvSpPr>
              <p:nvPr/>
            </p:nvSpPr>
            <p:spPr bwMode="auto">
              <a:xfrm>
                <a:off x="0" y="0"/>
                <a:ext cx="728" cy="55"/>
              </a:xfrm>
              <a:custGeom>
                <a:avLst/>
                <a:gdLst>
                  <a:gd name="T0" fmla="*/ 10633 w 21267"/>
                  <a:gd name="T1" fmla="+- 0 11092 585"/>
                  <a:gd name="T2" fmla="*/ 11092 h 21015"/>
                  <a:gd name="T3" fmla="*/ 10633 w 21267"/>
                  <a:gd name="T4" fmla="+- 0 11092 585"/>
                  <a:gd name="T5" fmla="*/ 11092 h 21015"/>
                  <a:gd name="T6" fmla="*/ 10633 w 21267"/>
                  <a:gd name="T7" fmla="+- 0 11092 585"/>
                  <a:gd name="T8" fmla="*/ 11092 h 21015"/>
                  <a:gd name="T9" fmla="*/ 10633 w 21267"/>
                  <a:gd name="T10" fmla="+- 0 11092 585"/>
                  <a:gd name="T11" fmla="*/ 11092 h 21015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</a:cxnLst>
                <a:rect l="0" t="0" r="r" b="b"/>
                <a:pathLst>
                  <a:path w="21267" h="21015">
                    <a:moveTo>
                      <a:pt x="21260" y="20941"/>
                    </a:moveTo>
                    <a:lnTo>
                      <a:pt x="11907" y="21015"/>
                    </a:lnTo>
                    <a:cubicBezTo>
                      <a:pt x="11158" y="16182"/>
                      <a:pt x="7167" y="3442"/>
                      <a:pt x="5151" y="3442"/>
                    </a:cubicBezTo>
                    <a:cubicBezTo>
                      <a:pt x="3141" y="3442"/>
                      <a:pt x="904" y="13766"/>
                      <a:pt x="22" y="18379"/>
                    </a:cubicBezTo>
                    <a:cubicBezTo>
                      <a:pt x="14" y="15889"/>
                      <a:pt x="7" y="13326"/>
                      <a:pt x="0" y="10837"/>
                    </a:cubicBezTo>
                    <a:cubicBezTo>
                      <a:pt x="376" y="8712"/>
                      <a:pt x="2790" y="-74"/>
                      <a:pt x="5421" y="-1"/>
                    </a:cubicBezTo>
                    <a:cubicBezTo>
                      <a:pt x="8053" y="146"/>
                      <a:pt x="13250" y="11276"/>
                      <a:pt x="15793" y="11423"/>
                    </a:cubicBezTo>
                    <a:cubicBezTo>
                      <a:pt x="18339" y="11568"/>
                      <a:pt x="19783" y="2196"/>
                      <a:pt x="20692" y="805"/>
                    </a:cubicBezTo>
                    <a:cubicBezTo>
                      <a:pt x="21600" y="-585"/>
                      <a:pt x="21131" y="2563"/>
                      <a:pt x="21245" y="3002"/>
                    </a:cubicBezTo>
                  </a:path>
                </a:pathLst>
              </a:custGeom>
              <a:gradFill rotWithShape="0">
                <a:gsLst>
                  <a:gs pos="0">
                    <a:srgbClr val="4B76AA">
                      <a:alpha val="54999"/>
                    </a:srgbClr>
                  </a:gs>
                  <a:gs pos="100000">
                    <a:srgbClr val="FFFFFF"/>
                  </a:gs>
                </a:gsLst>
                <a:lin ang="5400000"/>
              </a:gradFill>
              <a:ln w="12700">
                <a:noFill/>
                <a:miter lim="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algn="l" defTabSz="914400" eaLnBrk="1">
                  <a:defRPr/>
                </a:pPr>
                <a:endParaRPr lang="pt-BR" sz="2400" b="0">
                  <a:solidFill>
                    <a:srgbClr val="000000"/>
                  </a:solidFill>
                  <a:latin typeface="Times New Roman" pitchFamily="18" charset="0"/>
                  <a:sym typeface="Times New Roman" pitchFamily="18" charset="0"/>
                </a:endParaRPr>
              </a:p>
            </p:txBody>
          </p:sp>
          <p:sp>
            <p:nvSpPr>
              <p:cNvPr id="5" name="AutoShape 8"/>
              <p:cNvSpPr>
                <a:spLocks/>
              </p:cNvSpPr>
              <p:nvPr/>
            </p:nvSpPr>
            <p:spPr bwMode="auto">
              <a:xfrm rot="10800000">
                <a:off x="0" y="6"/>
                <a:ext cx="449" cy="49"/>
              </a:xfrm>
              <a:custGeom>
                <a:avLst/>
                <a:gdLst>
                  <a:gd name="T0" fmla="*/ 10800 w 21600"/>
                  <a:gd name="T1" fmla="*/ 10275 h 20551"/>
                  <a:gd name="T2" fmla="*/ 10800 w 21600"/>
                  <a:gd name="T3" fmla="*/ 10275 h 20551"/>
                  <a:gd name="T4" fmla="*/ 10800 w 21600"/>
                  <a:gd name="T5" fmla="*/ 10275 h 20551"/>
                  <a:gd name="T6" fmla="*/ 10800 w 21600"/>
                  <a:gd name="T7" fmla="*/ 10275 h 20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0551">
                    <a:moveTo>
                      <a:pt x="0" y="0"/>
                    </a:moveTo>
                    <a:cubicBezTo>
                      <a:pt x="1252" y="3702"/>
                      <a:pt x="8409" y="19349"/>
                      <a:pt x="12009" y="20474"/>
                    </a:cubicBezTo>
                    <a:cubicBezTo>
                      <a:pt x="15609" y="21600"/>
                      <a:pt x="20001" y="10128"/>
                      <a:pt x="21600" y="6751"/>
                    </a:cubicBezTo>
                    <a:lnTo>
                      <a:pt x="21600" y="21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4B76AA">
                      <a:alpha val="29999"/>
                    </a:srgbClr>
                  </a:gs>
                  <a:gs pos="100000">
                    <a:srgbClr val="FFFFFF"/>
                  </a:gs>
                </a:gsLst>
                <a:lin ang="5400000"/>
              </a:gradFill>
              <a:ln w="12700">
                <a:noFill/>
                <a:miter lim="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algn="l" defTabSz="914400" eaLnBrk="1">
                  <a:defRPr/>
                </a:pPr>
                <a:endParaRPr lang="pt-BR" sz="2400" b="0">
                  <a:solidFill>
                    <a:srgbClr val="000000"/>
                  </a:solidFill>
                  <a:latin typeface="Times New Roman" pitchFamily="18" charset="0"/>
                  <a:sym typeface="Times New Roman" pitchFamily="18" charset="0"/>
                </a:endParaRPr>
              </a:p>
            </p:txBody>
          </p:sp>
        </p:grpSp>
        <p:grpSp>
          <p:nvGrpSpPr>
            <p:cNvPr id="2056" name="Group 9"/>
            <p:cNvGrpSpPr>
              <a:grpSpLocks/>
            </p:cNvGrpSpPr>
            <p:nvPr/>
          </p:nvGrpSpPr>
          <p:grpSpPr bwMode="auto">
            <a:xfrm>
              <a:off x="109" y="10"/>
              <a:ext cx="168" cy="40"/>
              <a:chOff x="0" y="0"/>
              <a:chExt cx="167" cy="39"/>
            </a:xfrm>
          </p:grpSpPr>
          <p:pic>
            <p:nvPicPr>
              <p:cNvPr id="2057" name="Picture 10" descr="Catavento_RFB.png"/>
              <p:cNvPicPr>
                <a:picLocks noChangeAspect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0" y="0"/>
                <a:ext cx="59" cy="39"/>
              </a:xfrm>
              <a:prstGeom prst="rect">
                <a:avLst/>
              </a:prstGeom>
              <a:noFill/>
              <a:ln w="12700">
                <a:noFill/>
                <a:miter lim="0"/>
                <a:headEnd/>
                <a:tailEnd/>
              </a:ln>
            </p:spPr>
          </p:pic>
          <p:pic>
            <p:nvPicPr>
              <p:cNvPr id="2058" name="Picture 11" descr="Receita_2.png"/>
              <p:cNvPicPr>
                <a:picLocks noChangeAspect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56" y="9"/>
                <a:ext cx="111" cy="20"/>
              </a:xfrm>
              <a:prstGeom prst="rect">
                <a:avLst/>
              </a:prstGeom>
              <a:noFill/>
              <a:ln w="12700">
                <a:noFill/>
                <a:miter lim="0"/>
                <a:headEnd/>
                <a:tailEnd/>
              </a:ln>
            </p:spPr>
          </p:pic>
        </p:grpSp>
      </p:grpSp>
      <p:sp>
        <p:nvSpPr>
          <p:cNvPr id="2053" name="Rectangle 12"/>
          <p:cNvSpPr>
            <a:spLocks noGrp="1"/>
          </p:cNvSpPr>
          <p:nvPr>
            <p:ph type="title"/>
          </p:nvPr>
        </p:nvSpPr>
        <p:spPr bwMode="auto">
          <a:xfrm>
            <a:off x="381000" y="76200"/>
            <a:ext cx="8458200" cy="12954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>
                <a:sym typeface="Helvetica" charset="0"/>
              </a:rPr>
              <a:t>Click to edit Master title style</a:t>
            </a:r>
          </a:p>
        </p:txBody>
      </p:sp>
      <p:sp>
        <p:nvSpPr>
          <p:cNvPr id="2054" name="Rectangle 13"/>
          <p:cNvSpPr>
            <a:spLocks noGrp="1"/>
          </p:cNvSpPr>
          <p:nvPr>
            <p:ph type="body" idx="1"/>
          </p:nvPr>
        </p:nvSpPr>
        <p:spPr bwMode="auto">
          <a:xfrm>
            <a:off x="381000" y="1371600"/>
            <a:ext cx="8458200" cy="54864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>
                <a:sym typeface="Times New Roman" pitchFamily="18" charset="0"/>
              </a:rPr>
              <a:t>Click to edit Master text styles</a:t>
            </a:r>
          </a:p>
          <a:p>
            <a:pPr lvl="1"/>
            <a:r>
              <a:rPr lang="pt-BR" smtClean="0">
                <a:sym typeface="Times New Roman" pitchFamily="18" charset="0"/>
              </a:rPr>
              <a:t>Second level</a:t>
            </a:r>
          </a:p>
          <a:p>
            <a:pPr lvl="2"/>
            <a:r>
              <a:rPr lang="pt-BR" smtClean="0">
                <a:sym typeface="Times New Roman" pitchFamily="18" charset="0"/>
              </a:rPr>
              <a:t>Third level</a:t>
            </a:r>
          </a:p>
          <a:p>
            <a:pPr lvl="3"/>
            <a:r>
              <a:rPr lang="pt-BR" smtClean="0">
                <a:sym typeface="Times New Roman" pitchFamily="18" charset="0"/>
              </a:rPr>
              <a:t>Fourth level</a:t>
            </a:r>
          </a:p>
          <a:p>
            <a:pPr lvl="4"/>
            <a:r>
              <a:rPr lang="pt-BR" smtClean="0">
                <a:sym typeface="Times New Roman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Times New Roman" pitchFamily="18" charset="0"/>
        </a:defRPr>
      </a:lvl1pPr>
      <a:lvl2pPr marL="228600" indent="228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2pPr>
      <a:lvl3pPr marL="457200" indent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3pPr>
      <a:lvl4pPr marL="685800" indent="6858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4pPr>
      <a:lvl5pPr marL="914400" indent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5pPr>
      <a:lvl6pPr marL="13716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6pPr>
      <a:lvl7pPr marL="18288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7pPr>
      <a:lvl8pPr marL="22860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8pPr>
      <a:lvl9pPr marL="2743200" algn="l" rtl="0" fontAlgn="base" hangingPunct="0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n-lt"/>
          <a:cs typeface="+mn-cs"/>
          <a:sym typeface="Times New Roman" pitchFamily="18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mag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791200" cy="2819400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66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Atención</a:t>
            </a:r>
            <a:r>
              <a:rPr lang="pt-BR" sz="66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pt-BR" sz="66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</a:t>
            </a:r>
            <a:r>
              <a:rPr lang="pt-BR" sz="66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66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Ciudadano</a:t>
            </a:r>
            <a:endParaRPr lang="pt-BR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3581400"/>
            <a:ext cx="7696200" cy="1371600"/>
          </a:xfrm>
        </p:spPr>
        <p:txBody>
          <a:bodyPr/>
          <a:lstStyle/>
          <a:p>
            <a:pPr marL="0" indent="0" algn="ctr" eaLnBrk="1">
              <a:spcBef>
                <a:spcPts val="700"/>
              </a:spcBef>
              <a:defRPr/>
            </a:pPr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La </a:t>
            </a:r>
            <a:r>
              <a:rPr lang="pt-BR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Atención</a:t>
            </a:r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 </a:t>
            </a:r>
            <a:r>
              <a:rPr lang="pt-BR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sin</a:t>
            </a:r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 </a:t>
            </a:r>
            <a:r>
              <a:rPr lang="pt-BR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Helvetica" charset="0"/>
              </a:rPr>
              <a:t>Papeles</a:t>
            </a:r>
            <a:endParaRPr lang="pt-BR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077" name="Group 6"/>
          <p:cNvGrpSpPr>
            <a:grpSpLocks/>
          </p:cNvGrpSpPr>
          <p:nvPr/>
        </p:nvGrpSpPr>
        <p:grpSpPr bwMode="auto">
          <a:xfrm>
            <a:off x="5059363" y="5365750"/>
            <a:ext cx="3779837" cy="990600"/>
            <a:chOff x="0" y="0"/>
            <a:chExt cx="298" cy="78"/>
          </a:xfrm>
        </p:grpSpPr>
        <p:sp>
          <p:nvSpPr>
            <p:cNvPr id="3078" name="AutoShape 7"/>
            <p:cNvSpPr>
              <a:spLocks/>
            </p:cNvSpPr>
            <p:nvPr/>
          </p:nvSpPr>
          <p:spPr bwMode="auto">
            <a:xfrm>
              <a:off x="0" y="68"/>
              <a:ext cx="10" cy="1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noFill/>
              <a:miter lim="0"/>
              <a:headEnd/>
              <a:tailEnd/>
            </a:ln>
          </p:spPr>
          <p:txBody>
            <a:bodyPr lIns="0" tIns="0" rIns="0" bIns="0"/>
            <a:lstStyle/>
            <a:p>
              <a:pPr algn="ctr" defTabSz="914400" eaLnBrk="1"/>
              <a:r>
                <a:rPr lang="pt-BR" sz="700" b="0">
                  <a:solidFill>
                    <a:srgbClr val="000000"/>
                  </a:solidFill>
                  <a:latin typeface="Times New Roman" pitchFamily="18" charset="0"/>
                  <a:sym typeface="Times New Roman" pitchFamily="18" charset="0"/>
                </a:rPr>
                <a:t> </a:t>
              </a:r>
              <a:endParaRPr lang="pt-BR" b="0">
                <a:solidFill>
                  <a:srgbClr val="000000"/>
                </a:solidFill>
                <a:sym typeface="Helvetica" charset="0"/>
              </a:endParaRPr>
            </a:p>
          </p:txBody>
        </p:sp>
        <p:pic>
          <p:nvPicPr>
            <p:cNvPr id="3079" name="Picture 8" descr="Catavento_RFB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" y="0"/>
              <a:ext cx="92" cy="64"/>
            </a:xfrm>
            <a:prstGeom prst="rect">
              <a:avLst/>
            </a:prstGeom>
            <a:noFill/>
            <a:ln w="12700">
              <a:noFill/>
              <a:miter lim="0"/>
              <a:headEnd/>
              <a:tailEnd/>
            </a:ln>
          </p:spPr>
        </p:pic>
        <p:pic>
          <p:nvPicPr>
            <p:cNvPr id="3080" name="Picture 9" descr="Receita_2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" y="15"/>
              <a:ext cx="202" cy="37"/>
            </a:xfrm>
            <a:prstGeom prst="rect">
              <a:avLst/>
            </a:prstGeom>
            <a:noFill/>
            <a:ln w="12700">
              <a:noFill/>
              <a:miter lim="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357158" y="3143248"/>
            <a:ext cx="8656687" cy="332398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210000"/>
              </a:lnSpc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27 mil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funcionarios</a:t>
            </a:r>
            <a:endParaRPr lang="pt-BR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</a:endParaRPr>
          </a:p>
          <a:p>
            <a:pPr>
              <a:lnSpc>
                <a:spcPct val="210000"/>
              </a:lnSpc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3.000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funcionarios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en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atención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al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</a:rPr>
              <a:t>contibuyente</a:t>
            </a:r>
            <a:endParaRPr lang="pt-BR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</a:endParaRPr>
          </a:p>
          <a:p>
            <a:pPr>
              <a:lnSpc>
                <a:spcPct val="210000"/>
              </a:lnSpc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Administra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los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impuestos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federales</a:t>
            </a:r>
            <a:r>
              <a:rPr lang="pt-BR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, </a:t>
            </a:r>
            <a:r>
              <a:rPr lang="pt-BR" sz="20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las</a:t>
            </a:r>
            <a:r>
              <a:rPr lang="pt-BR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contribuiciones</a:t>
            </a:r>
            <a:r>
              <a:rPr lang="pt-BR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para </a:t>
            </a:r>
            <a:r>
              <a:rPr lang="pt-BR" sz="20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la</a:t>
            </a:r>
            <a:r>
              <a:rPr lang="pt-BR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seguridad</a:t>
            </a:r>
            <a:r>
              <a:rPr lang="pt-BR" sz="2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social 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y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el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control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aduanero</a:t>
            </a:r>
            <a:endParaRPr lang="pt-BR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  <a:sym typeface="Wingdings" pitchFamily="2" charset="2"/>
            </a:endParaRPr>
          </a:p>
          <a:p>
            <a:pPr>
              <a:lnSpc>
                <a:spcPct val="210000"/>
              </a:lnSpc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546 oficinas de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atención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al</a:t>
            </a:r>
            <a:r>
              <a:rPr lang="pt-B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 </a:t>
            </a:r>
            <a:r>
              <a:rPr lang="pt-BR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+mn-cs"/>
                <a:sym typeface="Wingdings" pitchFamily="2" charset="2"/>
              </a:rPr>
              <a:t>contribuyente</a:t>
            </a:r>
            <a:endParaRPr lang="pt-BR" sz="2000" dirty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+mn-cs"/>
            </a:endParaRPr>
          </a:p>
        </p:txBody>
      </p:sp>
      <p:sp>
        <p:nvSpPr>
          <p:cNvPr id="35851" name="AutoShape 11"/>
          <p:cNvSpPr>
            <a:spLocks/>
          </p:cNvSpPr>
          <p:nvPr/>
        </p:nvSpPr>
        <p:spPr bwMode="auto">
          <a:xfrm>
            <a:off x="6553200" y="6400800"/>
            <a:ext cx="2362200" cy="3143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  <a:effectLst/>
        </p:spPr>
        <p:txBody>
          <a:bodyPr lIns="50800" tIns="50800" rIns="50800" bIns="50800">
            <a:spAutoFit/>
          </a:bodyPr>
          <a:lstStyle/>
          <a:p>
            <a:pPr defTabSz="914400" eaLnBrk="1">
              <a:defRPr/>
            </a:pPr>
            <a:fld id="{919CAF34-3E7C-461C-9CFC-34784954F9FA}" type="slidenum">
              <a:rPr lang="pt-BR" sz="1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elvetica" charset="0"/>
                <a:cs typeface="Helvetica" charset="0"/>
                <a:sym typeface="Helvetica" charset="0"/>
              </a:rPr>
              <a:pPr defTabSz="914400" eaLnBrk="1">
                <a:defRPr/>
              </a:pPr>
              <a:t>2</a:t>
            </a:fld>
            <a:endParaRPr lang="pt-BR" b="0">
              <a:solidFill>
                <a:srgbClr val="000000"/>
              </a:solidFill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title"/>
          </p:nvPr>
        </p:nvSpPr>
        <p:spPr>
          <a:xfrm>
            <a:off x="250825" y="152400"/>
            <a:ext cx="8664575" cy="533400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3200" b="1" dirty="0" err="1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</a:t>
            </a:r>
            <a:r>
              <a:rPr lang="pt-BR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poco</a:t>
            </a:r>
            <a:r>
              <a:rPr lang="pt-BR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</a:t>
            </a:r>
            <a:r>
              <a:rPr lang="pt-BR" sz="3200" b="1" dirty="0" err="1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</a:t>
            </a:r>
            <a:r>
              <a:rPr lang="pt-BR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Receita Federal do Brasil</a:t>
            </a:r>
            <a:endParaRPr lang="pt-BR" dirty="0" smtClean="0"/>
          </a:p>
        </p:txBody>
      </p:sp>
      <p:pic>
        <p:nvPicPr>
          <p:cNvPr id="5125" name="Picture 15" descr="D:\Documents and Settings\57807914653.RFOC\Meus documentos\Coaef\Apresentações\marca_01_fundo_az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69" y="763973"/>
            <a:ext cx="4307445" cy="2807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0"/>
            <a:headEnd/>
            <a:tailEnd/>
          </a:ln>
        </p:spPr>
        <p:txBody>
          <a:bodyPr lIns="0" tIns="0" rIns="0" bIns="0"/>
          <a:lstStyle/>
          <a:p>
            <a:pPr algn="l" eaLnBrk="1"/>
            <a:endParaRPr lang="es-ES" b="0">
              <a:solidFill>
                <a:srgbClr val="000000"/>
              </a:solidFill>
              <a:latin typeface="Times New Roman" pitchFamily="18" charset="0"/>
              <a:sym typeface="Times New Roman" pitchFamily="18" charset="0"/>
            </a:endParaRPr>
          </a:p>
        </p:txBody>
      </p:sp>
      <p:pic>
        <p:nvPicPr>
          <p:cNvPr id="6147" name="Picture 2" descr="imag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38888"/>
            <a:ext cx="9147175" cy="509587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  <p:sp>
        <p:nvSpPr>
          <p:cNvPr id="6148" name="AutoShape 3"/>
          <p:cNvSpPr>
            <a:spLocks/>
          </p:cNvSpPr>
          <p:nvPr/>
        </p:nvSpPr>
        <p:spPr bwMode="auto">
          <a:xfrm>
            <a:off x="142844" y="66675"/>
            <a:ext cx="8858312" cy="923925"/>
          </a:xfrm>
          <a:custGeom>
            <a:avLst/>
            <a:gdLst>
              <a:gd name="T0" fmla="*/ 1730209881 w 21600"/>
              <a:gd name="T1" fmla="*/ 19760145 h 21600"/>
              <a:gd name="T2" fmla="*/ 1730209881 w 21600"/>
              <a:gd name="T3" fmla="*/ 19760145 h 21600"/>
              <a:gd name="T4" fmla="*/ 1730209881 w 21600"/>
              <a:gd name="T5" fmla="*/ 19760145 h 21600"/>
              <a:gd name="T6" fmla="*/ 1730209881 w 21600"/>
              <a:gd name="T7" fmla="*/ 1976014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</p:spPr>
        <p:txBody>
          <a:bodyPr lIns="63500" tIns="63500" rIns="63500" bIns="63500"/>
          <a:lstStyle/>
          <a:p>
            <a:pPr algn="ctr" defTabSz="828675" eaLnBrk="1">
              <a:tabLst>
                <a:tab pos="0" algn="l"/>
                <a:tab pos="393700" algn="l"/>
                <a:tab pos="800100" algn="l"/>
                <a:tab pos="1206500" algn="l"/>
                <a:tab pos="1612900" algn="l"/>
                <a:tab pos="2019300" algn="l"/>
                <a:tab pos="2425700" algn="l"/>
                <a:tab pos="2832100" algn="l"/>
                <a:tab pos="3238500" algn="l"/>
                <a:tab pos="3657600" algn="l"/>
                <a:tab pos="4051300" algn="l"/>
                <a:tab pos="4470400" algn="l"/>
                <a:tab pos="4876800" algn="l"/>
                <a:tab pos="5283200" algn="l"/>
                <a:tab pos="5689600" algn="l"/>
                <a:tab pos="6096000" algn="l"/>
                <a:tab pos="6502400" algn="l"/>
                <a:tab pos="6908800" algn="l"/>
                <a:tab pos="7315200" algn="l"/>
                <a:tab pos="7734300" algn="l"/>
                <a:tab pos="8140700" algn="l"/>
                <a:tab pos="8534400" algn="l"/>
              </a:tabLst>
            </a:pPr>
            <a:r>
              <a:rPr lang="pt-BR" sz="2800" dirty="0" err="1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Visión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  <a:r>
              <a:rPr lang="pt-BR" sz="2800" dirty="0" smtClean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general 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de </a:t>
            </a:r>
            <a:r>
              <a:rPr lang="pt-BR" sz="2800" dirty="0" err="1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los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  <a:r>
              <a:rPr lang="pt-BR" sz="2800" dirty="0" err="1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servicios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  <a:r>
              <a:rPr lang="pt-BR" sz="2800" dirty="0" err="1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al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  <a:r>
              <a:rPr lang="pt-BR" sz="2800" dirty="0" err="1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contribuyente</a:t>
            </a: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 </a:t>
            </a:r>
          </a:p>
          <a:p>
            <a:pPr algn="ctr" defTabSz="828675" eaLnBrk="1">
              <a:tabLst>
                <a:tab pos="0" algn="l"/>
                <a:tab pos="393700" algn="l"/>
                <a:tab pos="800100" algn="l"/>
                <a:tab pos="1206500" algn="l"/>
                <a:tab pos="1612900" algn="l"/>
                <a:tab pos="2019300" algn="l"/>
                <a:tab pos="2425700" algn="l"/>
                <a:tab pos="2832100" algn="l"/>
                <a:tab pos="3238500" algn="l"/>
                <a:tab pos="3657600" algn="l"/>
                <a:tab pos="4051300" algn="l"/>
                <a:tab pos="4470400" algn="l"/>
                <a:tab pos="4876800" algn="l"/>
                <a:tab pos="5283200" algn="l"/>
                <a:tab pos="5689600" algn="l"/>
                <a:tab pos="6096000" algn="l"/>
                <a:tab pos="6502400" algn="l"/>
                <a:tab pos="6908800" algn="l"/>
                <a:tab pos="7315200" algn="l"/>
                <a:tab pos="7734300" algn="l"/>
                <a:tab pos="8140700" algn="l"/>
                <a:tab pos="8534400" algn="l"/>
              </a:tabLst>
            </a:pPr>
            <a:r>
              <a:rPr lang="pt-BR" sz="2800" dirty="0">
                <a:solidFill>
                  <a:srgbClr val="800000"/>
                </a:solidFill>
                <a:latin typeface="Times New Roman" pitchFamily="18" charset="0"/>
                <a:sym typeface="Times New Roman" pitchFamily="18" charset="0"/>
              </a:rPr>
              <a:t>2012</a:t>
            </a:r>
            <a:endParaRPr lang="pt-BR" sz="2800" b="0" dirty="0">
              <a:solidFill>
                <a:srgbClr val="000000"/>
              </a:solidFill>
              <a:sym typeface="Helvetica" charset="0"/>
            </a:endParaRPr>
          </a:p>
        </p:txBody>
      </p:sp>
      <p:graphicFrame>
        <p:nvGraphicFramePr>
          <p:cNvPr id="6217" name="Group 73"/>
          <p:cNvGraphicFramePr>
            <a:graphicFrameLocks noGrp="1"/>
          </p:cNvGraphicFramePr>
          <p:nvPr/>
        </p:nvGraphicFramePr>
        <p:xfrm>
          <a:off x="225425" y="1295400"/>
          <a:ext cx="8693150" cy="4524375"/>
        </p:xfrm>
        <a:graphic>
          <a:graphicData uri="http://schemas.openxmlformats.org/drawingml/2006/table">
            <a:tbl>
              <a:tblPr/>
              <a:tblGrid>
                <a:gridCol w="4194175"/>
                <a:gridCol w="3125788"/>
                <a:gridCol w="1373187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Modalidad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 de </a:t>
                      </a: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atención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 </a:t>
                      </a: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al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 </a:t>
                      </a: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contribuyente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Cantidad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535353"/>
                            </a:outerShdw>
                          </a:effectLst>
                          <a:latin typeface="Arial" pitchFamily="34" charset="0"/>
                          <a:cs typeface="Arial" pitchFamily="34" charset="0"/>
                          <a:sym typeface="Arial" pitchFamily="34" charset="0"/>
                        </a:rPr>
                        <a:t>%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Internet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66.590.219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63,4%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Em las oficinas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20.220.847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19,3%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Instituciones asociadas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10.823.257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9,7%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Telefónicamente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9.195.806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7,5%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E-mail</a:t>
                      </a:r>
                      <a:endParaRPr kumimoji="0" lang="pt-B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164.057</a:t>
                      </a: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7951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Arial" pitchFamily="34" charset="0"/>
                        </a:rPr>
                        <a:t>0,1%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63500" marR="63500" marT="63500" marB="635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/>
          </p:cNvSpPr>
          <p:nvPr/>
        </p:nvSpPr>
        <p:spPr bwMode="auto">
          <a:xfrm>
            <a:off x="6553200" y="6400800"/>
            <a:ext cx="2362200" cy="457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  <a:effectLst/>
        </p:spPr>
        <p:txBody>
          <a:bodyPr lIns="50800" tIns="50800" rIns="50800" bIns="50800"/>
          <a:lstStyle/>
          <a:p>
            <a:pPr defTabSz="914400" eaLnBrk="1">
              <a:defRPr/>
            </a:pPr>
            <a:r>
              <a:rPr lang="pt-BR" sz="1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elvetica" charset="0"/>
                <a:cs typeface="Helvetica" charset="0"/>
                <a:sym typeface="Helvetica" charset="0"/>
              </a:rPr>
              <a:t>2</a:t>
            </a:r>
            <a:endParaRPr lang="pt-BR" b="0">
              <a:solidFill>
                <a:srgbClr val="000000"/>
              </a:solidFill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856663" cy="611188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¿Como és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atención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presencial em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RF? </a:t>
            </a:r>
            <a:endParaRPr lang="pt-BR" sz="1100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85860"/>
            <a:ext cx="8277225" cy="4572000"/>
          </a:xfrm>
        </p:spPr>
        <p:txBody>
          <a:bodyPr/>
          <a:lstStyle/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497 tipos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servicios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, 326 de media y alta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complejidad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1600" b="1" dirty="0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(TMA &gt; 7:12)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Servicios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cada vez más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complejos</a:t>
            </a:r>
            <a:endParaRPr lang="pt-BR" sz="2000" b="1" dirty="0" smtClean="0">
              <a:solidFill>
                <a:srgbClr val="003366"/>
              </a:solidFill>
              <a:latin typeface="Helvetica" charset="0"/>
              <a:sym typeface="Helvetica" charset="0"/>
            </a:endParaRP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Dificultad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de contar com expertos em cada una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546 oficinas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Aumento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del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tiempo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médio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atención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- TMA </a:t>
            </a:r>
            <a:r>
              <a:rPr lang="pt-BR" sz="1600" b="1" dirty="0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(2005  = 4:47; 2012 = 7:12)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Reducción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da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productividad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1600" b="1" dirty="0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(2005 = 34,5 </a:t>
            </a:r>
            <a:r>
              <a:rPr lang="pt-BR" sz="1600" b="1" dirty="0" err="1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servicios</a:t>
            </a:r>
            <a:r>
              <a:rPr lang="pt-BR" sz="1600" b="1" dirty="0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 por </a:t>
            </a:r>
            <a:r>
              <a:rPr lang="pt-BR" sz="1600" b="1" dirty="0" err="1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funcionario</a:t>
            </a:r>
            <a:r>
              <a:rPr lang="pt-BR" sz="1600" b="1" dirty="0" smtClean="0">
                <a:solidFill>
                  <a:srgbClr val="800000"/>
                </a:solidFill>
                <a:latin typeface="Helvetica" charset="0"/>
                <a:sym typeface="Helvetica" charset="0"/>
              </a:rPr>
              <a:t>; 2012 = 22,1)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Demora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varios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dias para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obtener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cita previa para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servicios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complejos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(aumento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“fila virtual”)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AutoShape 1"/>
          <p:cNvSpPr>
            <a:spLocks/>
          </p:cNvSpPr>
          <p:nvPr/>
        </p:nvSpPr>
        <p:spPr bwMode="auto">
          <a:xfrm>
            <a:off x="6553200" y="6400800"/>
            <a:ext cx="2362200" cy="457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  <a:effectLst/>
        </p:spPr>
        <p:txBody>
          <a:bodyPr lIns="50800" tIns="50800" rIns="50800" bIns="50800"/>
          <a:lstStyle/>
          <a:p>
            <a:pPr defTabSz="914400" eaLnBrk="1">
              <a:defRPr/>
            </a:pPr>
            <a:r>
              <a:rPr lang="pt-BR" sz="1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elvetica" charset="0"/>
                <a:cs typeface="Helvetica" charset="0"/>
                <a:sym typeface="Helvetica" charset="0"/>
              </a:rPr>
              <a:t>2</a:t>
            </a:r>
            <a:endParaRPr lang="pt-BR" b="0">
              <a:solidFill>
                <a:srgbClr val="000000"/>
              </a:solidFill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856663" cy="611188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atención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papeles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pt-BR" sz="1100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00108"/>
            <a:ext cx="8277225" cy="4572000"/>
          </a:xfrm>
        </p:spPr>
        <p:txBody>
          <a:bodyPr/>
          <a:lstStyle/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</a:pPr>
            <a:r>
              <a:rPr lang="pt-BR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Helvetica" charset="0"/>
              </a:rPr>
              <a:t>Objetivos: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Eliminar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el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uso de papel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en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atención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para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servicios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más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complejos</a:t>
            </a:r>
            <a:endParaRPr lang="pt-BR" sz="2000" b="1" dirty="0" smtClean="0">
              <a:solidFill>
                <a:srgbClr val="003366"/>
              </a:solidFill>
              <a:latin typeface="Helvetica" charset="0"/>
              <a:sym typeface="Helvetica" charset="0"/>
            </a:endParaRP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Permitir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atención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em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cualquier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unidad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atención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Receita Federal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Reducir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para 5:46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el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tiempo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médio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atención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– TMA</a:t>
            </a: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Aumento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productividad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funcionários</a:t>
            </a:r>
            <a:endParaRPr lang="pt-BR" sz="1600" b="1" dirty="0" smtClean="0">
              <a:solidFill>
                <a:srgbClr val="800000"/>
              </a:solidFill>
              <a:latin typeface="Helvetica" charset="0"/>
              <a:sym typeface="Helvetica" charset="0"/>
            </a:endParaRPr>
          </a:p>
          <a:p>
            <a:pPr marL="173038" indent="-173038" eaLnBrk="1">
              <a:lnSpc>
                <a:spcPct val="120000"/>
              </a:lnSpc>
              <a:spcBef>
                <a:spcPct val="30000"/>
              </a:spcBef>
              <a:buClr>
                <a:srgbClr val="660033"/>
              </a:buClr>
              <a:buSzPct val="150000"/>
              <a:buFontTx/>
              <a:buChar char="•"/>
            </a:pP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Disminuir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(o eliminar)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“fila virtual” de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los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contribuyentes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que no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logran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obtener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</a:t>
            </a:r>
            <a:r>
              <a:rPr lang="pt-BR" sz="2000" b="1" dirty="0" err="1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la</a:t>
            </a:r>
            <a:r>
              <a:rPr lang="pt-BR" sz="2000" b="1" dirty="0" smtClean="0">
                <a:solidFill>
                  <a:srgbClr val="003366"/>
                </a:solidFill>
                <a:latin typeface="Helvetica" charset="0"/>
                <a:sym typeface="Helvetica" charset="0"/>
              </a:rPr>
              <a:t> cita previa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D:\Documents and Settings\57807914653.RFOC\Meus documentos\Coaef\Apresentações\marca_01_fundo_az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9" y="1500174"/>
            <a:ext cx="208219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ta para a direita 6"/>
          <p:cNvSpPr/>
          <p:nvPr/>
        </p:nvSpPr>
        <p:spPr bwMode="auto">
          <a:xfrm>
            <a:off x="2714612" y="2000240"/>
            <a:ext cx="928694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856663" cy="611188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Recepción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digital</a:t>
            </a:r>
            <a:endParaRPr lang="pt-BR" sz="1100" dirty="0" smtClean="0"/>
          </a:p>
        </p:txBody>
      </p:sp>
      <p:sp>
        <p:nvSpPr>
          <p:cNvPr id="12" name="Fluxograma: Vários documentos 11"/>
          <p:cNvSpPr/>
          <p:nvPr/>
        </p:nvSpPr>
        <p:spPr bwMode="auto">
          <a:xfrm>
            <a:off x="3929058" y="4143380"/>
            <a:ext cx="1785950" cy="1357322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72000" tIns="36000" rIns="72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sz="1800" dirty="0" err="1" smtClean="0"/>
              <a:t>Procedimiento</a:t>
            </a:r>
            <a:endParaRPr lang="pt-BR" sz="1800" dirty="0" smtClean="0"/>
          </a:p>
          <a:p>
            <a:pPr algn="ctr"/>
            <a:r>
              <a:rPr lang="pt-BR" sz="1800" dirty="0" smtClean="0"/>
              <a:t>digital </a:t>
            </a:r>
          </a:p>
          <a:p>
            <a:pPr algn="ctr"/>
            <a:r>
              <a:rPr lang="pt-BR" sz="1800" dirty="0" smtClean="0"/>
              <a:t>completo</a:t>
            </a:r>
            <a:endParaRPr lang="pt-BR" sz="1800" dirty="0"/>
          </a:p>
        </p:txBody>
      </p:sp>
      <p:sp>
        <p:nvSpPr>
          <p:cNvPr id="14" name="Seta para a direita 13"/>
          <p:cNvSpPr/>
          <p:nvPr/>
        </p:nvSpPr>
        <p:spPr bwMode="auto">
          <a:xfrm>
            <a:off x="6286512" y="2000240"/>
            <a:ext cx="857256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285720" y="1285860"/>
            <a:ext cx="2214578" cy="1500198"/>
            <a:chOff x="71406" y="1571612"/>
            <a:chExt cx="2214578" cy="1500198"/>
          </a:xfrm>
        </p:grpSpPr>
        <p:pic>
          <p:nvPicPr>
            <p:cNvPr id="13" name="Imagem 12" descr="pendrive-256gb-usb-20-flash-memory-pronta-entrega_MLB-O-4798352026_08201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2844" y="1571612"/>
              <a:ext cx="952507" cy="785818"/>
            </a:xfrm>
            <a:prstGeom prst="rect">
              <a:avLst/>
            </a:prstGeom>
          </p:spPr>
        </p:pic>
        <p:sp>
          <p:nvSpPr>
            <p:cNvPr id="11" name="CaixaDeTexto 10"/>
            <p:cNvSpPr txBox="1"/>
            <p:nvPr/>
          </p:nvSpPr>
          <p:spPr>
            <a:xfrm>
              <a:off x="71406" y="1871481"/>
              <a:ext cx="22145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800" dirty="0" smtClean="0"/>
                <a:t>Solicita </a:t>
              </a:r>
              <a:r>
                <a:rPr lang="pt-BR" sz="1800" dirty="0" err="1" smtClean="0"/>
                <a:t>el</a:t>
              </a:r>
              <a:r>
                <a:rPr lang="pt-BR" sz="1800" dirty="0" smtClean="0"/>
                <a:t> </a:t>
              </a:r>
              <a:r>
                <a:rPr lang="pt-BR" sz="1800" dirty="0" err="1" smtClean="0"/>
                <a:t>procedimiento</a:t>
              </a:r>
              <a:r>
                <a:rPr lang="pt-BR" sz="1800" dirty="0" smtClean="0"/>
                <a:t> digital y adjunta </a:t>
              </a:r>
              <a:r>
                <a:rPr lang="pt-BR" sz="1800" dirty="0" err="1" smtClean="0"/>
                <a:t>la</a:t>
              </a:r>
              <a:r>
                <a:rPr lang="pt-BR" sz="1800" dirty="0" smtClean="0"/>
                <a:t> </a:t>
              </a:r>
              <a:r>
                <a:rPr lang="pt-BR" sz="1800" dirty="0" err="1" smtClean="0"/>
                <a:t>documentación</a:t>
              </a:r>
              <a:endParaRPr lang="pt-BR" sz="1800" dirty="0" smtClean="0"/>
            </a:p>
          </p:txBody>
        </p:sp>
      </p:grpSp>
      <p:pic>
        <p:nvPicPr>
          <p:cNvPr id="20" name="Imagem 19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5206" y="1357298"/>
            <a:ext cx="1785950" cy="1643074"/>
          </a:xfrm>
          <a:prstGeom prst="rect">
            <a:avLst/>
          </a:prstGeom>
        </p:spPr>
      </p:pic>
      <p:sp>
        <p:nvSpPr>
          <p:cNvPr id="21" name="Seta para a direita 20"/>
          <p:cNvSpPr/>
          <p:nvPr/>
        </p:nvSpPr>
        <p:spPr bwMode="auto">
          <a:xfrm rot="8337372">
            <a:off x="5749712" y="3250826"/>
            <a:ext cx="1634840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3286124"/>
            <a:ext cx="1087100" cy="1000132"/>
          </a:xfrm>
          <a:prstGeom prst="rect">
            <a:avLst/>
          </a:prstGeom>
        </p:spPr>
      </p:pic>
      <p:pic>
        <p:nvPicPr>
          <p:cNvPr id="5" name="Imagem 4" descr="processos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643314"/>
            <a:ext cx="2057982" cy="2071702"/>
          </a:xfrm>
          <a:prstGeom prst="rect">
            <a:avLst/>
          </a:prstGeom>
        </p:spPr>
      </p:pic>
      <p:pic>
        <p:nvPicPr>
          <p:cNvPr id="6" name="Picture 15" descr="D:\Documents and Settings\57807914653.RFOC\Meus documentos\Coaef\Apresentações\marca_01_fundo_azu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4" y="1285860"/>
            <a:ext cx="241095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eta para a direita 6"/>
          <p:cNvSpPr/>
          <p:nvPr/>
        </p:nvSpPr>
        <p:spPr bwMode="auto">
          <a:xfrm>
            <a:off x="2500298" y="1785926"/>
            <a:ext cx="785818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8856663" cy="611188"/>
          </a:xfrm>
        </p:spPr>
        <p:txBody>
          <a:bodyPr/>
          <a:lstStyle/>
          <a:p>
            <a:pPr algn="r" defTabSz="914400" eaLnBrk="1">
              <a:defRPr/>
            </a:pP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Recepción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digital com </a:t>
            </a:r>
            <a:r>
              <a:rPr lang="pt-BR" sz="2800" b="1" dirty="0" err="1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certificación</a:t>
            </a:r>
            <a:r>
              <a:rPr lang="pt-BR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digital</a:t>
            </a:r>
            <a:endParaRPr lang="pt-BR" sz="1100" dirty="0" smtClean="0"/>
          </a:p>
        </p:txBody>
      </p:sp>
      <p:sp>
        <p:nvSpPr>
          <p:cNvPr id="10" name="Seta para a direita 9"/>
          <p:cNvSpPr/>
          <p:nvPr/>
        </p:nvSpPr>
        <p:spPr bwMode="auto">
          <a:xfrm rot="18931168">
            <a:off x="5127452" y="3515311"/>
            <a:ext cx="2245289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12" name="Fluxograma: Vários documentos 11"/>
          <p:cNvSpPr/>
          <p:nvPr/>
        </p:nvSpPr>
        <p:spPr bwMode="auto">
          <a:xfrm>
            <a:off x="7215206" y="1357298"/>
            <a:ext cx="1785950" cy="1357322"/>
          </a:xfrm>
          <a:prstGeom prst="flowChartMulti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72000" tIns="36000" rIns="72000" bIns="3600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sz="1800" dirty="0" err="1" smtClean="0"/>
              <a:t>Procedimiento</a:t>
            </a:r>
            <a:endParaRPr lang="pt-BR" sz="1800" dirty="0" smtClean="0"/>
          </a:p>
          <a:p>
            <a:pPr algn="ctr"/>
            <a:r>
              <a:rPr lang="pt-BR" sz="1800" dirty="0" smtClean="0"/>
              <a:t>digital </a:t>
            </a:r>
          </a:p>
        </p:txBody>
      </p:sp>
      <p:sp>
        <p:nvSpPr>
          <p:cNvPr id="14" name="Seta para a direita 13"/>
          <p:cNvSpPr/>
          <p:nvPr/>
        </p:nvSpPr>
        <p:spPr bwMode="auto">
          <a:xfrm>
            <a:off x="5929322" y="1785926"/>
            <a:ext cx="1143008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pic>
        <p:nvPicPr>
          <p:cNvPr id="15" name="Imagem 14" descr="certificad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0694" y="3429000"/>
            <a:ext cx="1238250" cy="609600"/>
          </a:xfrm>
          <a:prstGeom prst="rect">
            <a:avLst/>
          </a:prstGeom>
        </p:spPr>
      </p:pic>
      <p:grpSp>
        <p:nvGrpSpPr>
          <p:cNvPr id="20" name="Grupo 19"/>
          <p:cNvGrpSpPr/>
          <p:nvPr/>
        </p:nvGrpSpPr>
        <p:grpSpPr>
          <a:xfrm>
            <a:off x="785786" y="1428736"/>
            <a:ext cx="2000264" cy="1444823"/>
            <a:chOff x="500034" y="1357298"/>
            <a:chExt cx="2000264" cy="1444823"/>
          </a:xfrm>
        </p:grpSpPr>
        <p:pic>
          <p:nvPicPr>
            <p:cNvPr id="13" name="Imagem 12" descr="pendrive-256gb-usb-20-flash-memory-pronta-entrega_MLB-O-4798352026_082013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7224" y="1857364"/>
              <a:ext cx="1145160" cy="944757"/>
            </a:xfrm>
            <a:prstGeom prst="rect">
              <a:avLst/>
            </a:prstGeom>
          </p:spPr>
        </p:pic>
        <p:sp>
          <p:nvSpPr>
            <p:cNvPr id="11" name="CaixaDeTexto 10"/>
            <p:cNvSpPr txBox="1"/>
            <p:nvPr/>
          </p:nvSpPr>
          <p:spPr>
            <a:xfrm>
              <a:off x="500034" y="1357298"/>
              <a:ext cx="2000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pt-BR" sz="1800" dirty="0" smtClean="0"/>
                <a:t>Solicita </a:t>
              </a:r>
              <a:r>
                <a:rPr lang="pt-BR" sz="1800" dirty="0" err="1" smtClean="0"/>
                <a:t>el</a:t>
              </a:r>
              <a:r>
                <a:rPr lang="pt-BR" sz="1800" dirty="0" smtClean="0"/>
                <a:t> </a:t>
              </a:r>
              <a:r>
                <a:rPr lang="pt-BR" sz="1800" dirty="0" err="1" smtClean="0"/>
                <a:t>procedimiento</a:t>
              </a:r>
              <a:r>
                <a:rPr lang="pt-BR" sz="1800" dirty="0" smtClean="0"/>
                <a:t> digital</a:t>
              </a:r>
            </a:p>
          </p:txBody>
        </p:sp>
      </p:grpSp>
      <p:sp>
        <p:nvSpPr>
          <p:cNvPr id="17" name="CaixaDeTexto 16"/>
          <p:cNvSpPr txBox="1"/>
          <p:nvPr/>
        </p:nvSpPr>
        <p:spPr>
          <a:xfrm>
            <a:off x="6072198" y="4286256"/>
            <a:ext cx="285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800" dirty="0" smtClean="0"/>
              <a:t>Transmite </a:t>
            </a:r>
            <a:r>
              <a:rPr lang="pt-BR" sz="1800" dirty="0" err="1" smtClean="0"/>
              <a:t>la</a:t>
            </a:r>
            <a:r>
              <a:rPr lang="pt-BR" sz="1800" dirty="0" smtClean="0"/>
              <a:t> </a:t>
            </a:r>
            <a:r>
              <a:rPr lang="pt-BR" sz="1800" dirty="0" err="1" smtClean="0"/>
              <a:t>documentación</a:t>
            </a:r>
            <a:r>
              <a:rPr lang="pt-BR" sz="1800" dirty="0" smtClean="0"/>
              <a:t> por internet para </a:t>
            </a:r>
            <a:r>
              <a:rPr lang="pt-BR" sz="1800" dirty="0" err="1" smtClean="0"/>
              <a:t>unirse</a:t>
            </a:r>
            <a:r>
              <a:rPr lang="pt-BR" sz="1800" dirty="0" smtClean="0"/>
              <a:t> com </a:t>
            </a:r>
            <a:r>
              <a:rPr lang="pt-BR" sz="1800" dirty="0" err="1" smtClean="0"/>
              <a:t>el</a:t>
            </a:r>
            <a:r>
              <a:rPr lang="pt-BR" sz="1800" dirty="0" smtClean="0"/>
              <a:t> </a:t>
            </a:r>
            <a:r>
              <a:rPr lang="pt-BR" sz="1800" dirty="0" err="1" smtClean="0"/>
              <a:t>procedimiento</a:t>
            </a:r>
            <a:r>
              <a:rPr lang="pt-BR" sz="1800" dirty="0" smtClean="0"/>
              <a:t> digital</a:t>
            </a:r>
          </a:p>
        </p:txBody>
      </p:sp>
      <p:sp>
        <p:nvSpPr>
          <p:cNvPr id="16" name="Seta para a direita 15"/>
          <p:cNvSpPr/>
          <p:nvPr/>
        </p:nvSpPr>
        <p:spPr bwMode="auto">
          <a:xfrm>
            <a:off x="2571736" y="4572008"/>
            <a:ext cx="785818" cy="5000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800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i="0" u="none" strike="noStrike" normalizeH="0" baseline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elvetica" charset="0"/>
            </a:endParaRPr>
          </a:p>
        </p:txBody>
      </p:sp>
      <p:pic>
        <p:nvPicPr>
          <p:cNvPr id="18" name="Imagem 17" descr="m9ao3s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8992" y="4071942"/>
            <a:ext cx="1548495" cy="1357322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142844" y="1643050"/>
            <a:ext cx="571504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FFFF00"/>
                </a:solidFill>
              </a:rPr>
              <a:t>1</a:t>
            </a:r>
            <a:endParaRPr lang="pt-BR" sz="3200" dirty="0">
              <a:solidFill>
                <a:srgbClr val="FFFF00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142844" y="4286256"/>
            <a:ext cx="571504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FFFF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/>
          </p:cNvSpPr>
          <p:nvPr/>
        </p:nvSpPr>
        <p:spPr bwMode="auto">
          <a:xfrm>
            <a:off x="6553200" y="6400800"/>
            <a:ext cx="2362200" cy="3175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>
            <a:noFill/>
            <a:miter lim="0"/>
            <a:headEnd/>
            <a:tailEnd/>
          </a:ln>
          <a:effectLst/>
        </p:spPr>
        <p:txBody>
          <a:bodyPr lIns="50800" tIns="50800" rIns="50800" bIns="50800"/>
          <a:lstStyle/>
          <a:p>
            <a:pPr defTabSz="914400" eaLnBrk="1">
              <a:defRPr/>
            </a:pPr>
            <a:r>
              <a:rPr lang="pt-BR" sz="14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elvetica" charset="0"/>
                <a:cs typeface="Helvetica" charset="0"/>
                <a:sym typeface="Helvetica" charset="0"/>
              </a:rPr>
              <a:t>15</a:t>
            </a:r>
            <a:endParaRPr lang="pt-BR" b="0">
              <a:solidFill>
                <a:srgbClr val="000000"/>
              </a:solidFill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1285860"/>
            <a:ext cx="8458200" cy="1144588"/>
          </a:xfrm>
        </p:spPr>
        <p:txBody>
          <a:bodyPr/>
          <a:lstStyle/>
          <a:p>
            <a:pPr algn="ctr" defTabSz="914400" eaLnBrk="1">
              <a:defRPr/>
            </a:pPr>
            <a:r>
              <a:rPr lang="pt-BR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¡</a:t>
            </a:r>
            <a:r>
              <a:rPr lang="pt-BR" sz="6000" b="1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Muchas</a:t>
            </a:r>
            <a:r>
              <a:rPr lang="pt-BR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6000" b="1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Gracias</a:t>
            </a:r>
            <a:r>
              <a:rPr lang="pt-BR" sz="6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  <a:endParaRPr lang="pt-BR" sz="6000" dirty="0" smtClean="0">
              <a:solidFill>
                <a:srgbClr val="800000"/>
              </a:solidFill>
            </a:endParaRP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42844" y="3214686"/>
            <a:ext cx="74295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 eaLnBrk="1" hangingPunct="1">
              <a:spcBef>
                <a:spcPct val="50000"/>
              </a:spcBef>
            </a:pPr>
            <a:r>
              <a:rPr lang="pt-BR" sz="2000" dirty="0">
                <a:solidFill>
                  <a:srgbClr val="002969"/>
                </a:solidFill>
                <a:latin typeface="Tahoma" pitchFamily="34" charset="0"/>
              </a:rPr>
              <a:t>João Maurício Vital</a:t>
            </a:r>
          </a:p>
          <a:p>
            <a:pPr algn="l" defTabSz="914400" eaLnBrk="1" hangingPunct="1">
              <a:spcBef>
                <a:spcPct val="50000"/>
              </a:spcBef>
            </a:pPr>
            <a:r>
              <a:rPr lang="pt-BR" sz="1600" i="1" dirty="0">
                <a:solidFill>
                  <a:srgbClr val="002969"/>
                </a:solidFill>
                <a:latin typeface="Tahoma" pitchFamily="34" charset="0"/>
              </a:rPr>
              <a:t>Coordenador-Geral de Atendimento e Educação Fiscal</a:t>
            </a:r>
          </a:p>
          <a:p>
            <a:pPr algn="l" defTabSz="914400" eaLnBrk="1" hangingPunct="1">
              <a:spcBef>
                <a:spcPct val="50000"/>
              </a:spcBef>
            </a:pPr>
            <a:r>
              <a:rPr lang="pt-BR" sz="1600" dirty="0">
                <a:solidFill>
                  <a:srgbClr val="002969"/>
                </a:solidFill>
                <a:latin typeface="Tahoma" pitchFamily="34" charset="0"/>
              </a:rPr>
              <a:t>joao.vital@receita.fazenda.gov.br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571604" y="4857760"/>
            <a:ext cx="74295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eaLnBrk="1" hangingPunct="1">
              <a:spcBef>
                <a:spcPct val="50000"/>
              </a:spcBef>
            </a:pPr>
            <a:r>
              <a:rPr lang="pt-BR" sz="2000" dirty="0" smtClean="0">
                <a:solidFill>
                  <a:srgbClr val="002969"/>
                </a:solidFill>
                <a:latin typeface="Tahoma" pitchFamily="34" charset="0"/>
              </a:rPr>
              <a:t>José Humberto</a:t>
            </a:r>
            <a:r>
              <a:rPr lang="pt-BR" sz="2000" baseline="0" dirty="0" smtClean="0">
                <a:solidFill>
                  <a:srgbClr val="002969"/>
                </a:solidFill>
                <a:latin typeface="Tahoma" pitchFamily="34" charset="0"/>
              </a:rPr>
              <a:t> Valentino Vieira</a:t>
            </a:r>
            <a:endParaRPr lang="pt-BR" sz="2000" dirty="0" smtClean="0">
              <a:solidFill>
                <a:srgbClr val="002969"/>
              </a:solidFill>
              <a:latin typeface="Tahoma" pitchFamily="34" charset="0"/>
            </a:endParaRPr>
          </a:p>
          <a:p>
            <a:pPr defTabSz="914400" eaLnBrk="1" hangingPunct="1">
              <a:spcBef>
                <a:spcPct val="50000"/>
              </a:spcBef>
            </a:pPr>
            <a:r>
              <a:rPr lang="pt-BR" sz="1600" i="1" dirty="0" smtClean="0">
                <a:solidFill>
                  <a:srgbClr val="002969"/>
                </a:solidFill>
                <a:latin typeface="Tahoma" pitchFamily="34" charset="0"/>
              </a:rPr>
              <a:t>Coordenador</a:t>
            </a:r>
            <a:r>
              <a:rPr lang="pt-BR" sz="1600" i="1" baseline="0" dirty="0" smtClean="0">
                <a:solidFill>
                  <a:srgbClr val="002969"/>
                </a:solidFill>
                <a:latin typeface="Tahoma" pitchFamily="34" charset="0"/>
              </a:rPr>
              <a:t> </a:t>
            </a:r>
            <a:r>
              <a:rPr lang="pt-BR" sz="1600" i="1" dirty="0" smtClean="0">
                <a:solidFill>
                  <a:srgbClr val="002969"/>
                </a:solidFill>
                <a:latin typeface="Tahoma" pitchFamily="34" charset="0"/>
              </a:rPr>
              <a:t>de Atendimento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pt-BR" sz="1600" dirty="0" smtClean="0">
                <a:solidFill>
                  <a:srgbClr val="002969"/>
                </a:solidFill>
                <a:latin typeface="Tahoma" pitchFamily="34" charset="0"/>
              </a:rPr>
              <a:t>jose.humberto-valentino@receita.fazenda.gov.br</a:t>
            </a:r>
            <a:endParaRPr lang="pt-BR" sz="1600" dirty="0">
              <a:solidFill>
                <a:srgbClr val="002969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Estrutura padrão">
      <a:majorFont>
        <a:latin typeface="Helvetica"/>
        <a:ea typeface="Helvetica"/>
        <a:cs typeface="Helvetica"/>
      </a:majorFont>
      <a:minorFont>
        <a:latin typeface="Times New Roman"/>
        <a:ea typeface=""/>
        <a:cs typeface="Times New Roma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99FF"/>
            </a:gs>
            <a:gs pos="100000">
              <a:schemeClr val="bg1"/>
            </a:gs>
          </a:gsLst>
          <a:lin ang="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8001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99FF"/>
            </a:gs>
            <a:gs pos="100000">
              <a:schemeClr val="bg1"/>
            </a:gs>
          </a:gsLst>
          <a:lin ang="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8001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Estrutura padrão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Estrutura padrão">
      <a:majorFont>
        <a:latin typeface="Helvetica"/>
        <a:ea typeface="Helvetica"/>
        <a:cs typeface="Helvetica"/>
      </a:majorFont>
      <a:minorFont>
        <a:latin typeface="Times New Roman"/>
        <a:ea typeface=""/>
        <a:cs typeface="Times New Roma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99FF"/>
            </a:gs>
            <a:gs pos="100000">
              <a:schemeClr val="bg1"/>
            </a:gs>
          </a:gsLst>
          <a:lin ang="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8001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3399FF"/>
            </a:gs>
            <a:gs pos="100000">
              <a:schemeClr val="bg1"/>
            </a:gs>
          </a:gsLst>
          <a:lin ang="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8001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572E2D"/>
      </a:dk1>
      <a:lt1>
        <a:srgbClr val="2A5657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ACB4B4"/>
      </a:accent3>
      <a:accent4>
        <a:srgbClr val="492625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312</Words>
  <Application>Microsoft Office PowerPoint</Application>
  <PresentationFormat>Presentación en pantalla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Estrutura padrão</vt:lpstr>
      <vt:lpstr>1_Estrutura padrão</vt:lpstr>
      <vt:lpstr>Atención  al Ciudadano</vt:lpstr>
      <vt:lpstr>Un poco de la Receita Federal do Brasil</vt:lpstr>
      <vt:lpstr>Presentación de PowerPoint</vt:lpstr>
      <vt:lpstr>¿Como és el atención presencial em la RF? </vt:lpstr>
      <vt:lpstr>La atención sin papeles </vt:lpstr>
      <vt:lpstr>Recepción digital</vt:lpstr>
      <vt:lpstr>Recepción digital com certificación digital</vt:lpstr>
      <vt:lpstr>¡Muchas 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Atendimento ao Cidadão</dc:title>
  <dc:creator>RIUS ESPLUGA  PILAR</dc:creator>
  <cp:lastModifiedBy>María S.. López</cp:lastModifiedBy>
  <cp:revision>54</cp:revision>
  <dcterms:modified xsi:type="dcterms:W3CDTF">2013-09-09T21:27:51Z</dcterms:modified>
</cp:coreProperties>
</file>