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355" r:id="rId2"/>
    <p:sldId id="331" r:id="rId3"/>
    <p:sldId id="262" r:id="rId4"/>
    <p:sldId id="353" r:id="rId5"/>
    <p:sldId id="354" r:id="rId6"/>
    <p:sldId id="356" r:id="rId7"/>
    <p:sldId id="357" r:id="rId8"/>
    <p:sldId id="350" r:id="rId9"/>
    <p:sldId id="352" r:id="rId10"/>
    <p:sldId id="345" r:id="rId11"/>
    <p:sldId id="346" r:id="rId12"/>
    <p:sldId id="333" r:id="rId13"/>
    <p:sldId id="347" r:id="rId14"/>
    <p:sldId id="334" r:id="rId15"/>
    <p:sldId id="332" r:id="rId16"/>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4202" autoAdjust="0"/>
    <p:restoredTop sz="94660"/>
  </p:normalViewPr>
  <p:slideViewPr>
    <p:cSldViewPr snapToGrid="0" showGuides="1">
      <p:cViewPr varScale="1">
        <p:scale>
          <a:sx n="92" d="100"/>
          <a:sy n="92" d="100"/>
        </p:scale>
        <p:origin x="-101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DD45BC-BAF6-4808-9AEE-FC6CF04836BB}" type="datetimeFigureOut">
              <a:rPr lang="es-ES" smtClean="0"/>
              <a:t>20/09/2013</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0D5D07-8A9B-4C0A-BD40-5FF0AD154BB5}" type="slidenum">
              <a:rPr lang="es-ES" smtClean="0"/>
              <a:t>‹Nº›</a:t>
            </a:fld>
            <a:endParaRPr lang="es-ES"/>
          </a:p>
        </p:txBody>
      </p:sp>
    </p:spTree>
    <p:extLst>
      <p:ext uri="{BB962C8B-B14F-4D97-AF65-F5344CB8AC3E}">
        <p14:creationId xmlns:p14="http://schemas.microsoft.com/office/powerpoint/2010/main" val="3823443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8019099A-542C-431A-A357-08CB5EFB254C}" type="slidenum">
              <a:rPr lang="es-ES" smtClean="0"/>
              <a:t>6</a:t>
            </a:fld>
            <a:endParaRPr lang="es-ES"/>
          </a:p>
        </p:txBody>
      </p:sp>
    </p:spTree>
    <p:extLst>
      <p:ext uri="{BB962C8B-B14F-4D97-AF65-F5344CB8AC3E}">
        <p14:creationId xmlns:p14="http://schemas.microsoft.com/office/powerpoint/2010/main" val="37280816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194184820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3654469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1_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508001" y="228600"/>
            <a:ext cx="11163300" cy="641350"/>
          </a:xfrm>
          <a:prstGeom prst="rect">
            <a:avLst/>
          </a:prstGeom>
        </p:spPr>
        <p:txBody>
          <a:bodyPr/>
          <a:lstStyle/>
          <a:p>
            <a:r>
              <a:rPr lang="es-ES" smtClean="0"/>
              <a:t>Haga clic para modificar el estilo de título del patrón</a:t>
            </a:r>
            <a:endParaRPr lang="es-BO"/>
          </a:p>
        </p:txBody>
      </p:sp>
      <p:sp>
        <p:nvSpPr>
          <p:cNvPr id="3" name="2 Marcador de contenido"/>
          <p:cNvSpPr>
            <a:spLocks noGrp="1"/>
          </p:cNvSpPr>
          <p:nvPr>
            <p:ph idx="1"/>
          </p:nvPr>
        </p:nvSpPr>
        <p:spPr>
          <a:xfrm>
            <a:off x="508000" y="1417639"/>
            <a:ext cx="11142133" cy="2357437"/>
          </a:xfrm>
          <a:prstGeom prst="rect">
            <a:avLst/>
          </a:prstGeo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Tree>
    <p:extLst>
      <p:ext uri="{BB962C8B-B14F-4D97-AF65-F5344CB8AC3E}">
        <p14:creationId xmlns:p14="http://schemas.microsoft.com/office/powerpoint/2010/main" val="4165797394"/>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cSld name="1_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6"/>
            <a:ext cx="10363200" cy="1470025"/>
          </a:xfrm>
          <a:prstGeom prst="rect">
            <a:avLst/>
          </a:prstGeo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ES"/>
          </a:p>
        </p:txBody>
      </p:sp>
    </p:spTree>
    <p:extLst>
      <p:ext uri="{BB962C8B-B14F-4D97-AF65-F5344CB8AC3E}">
        <p14:creationId xmlns:p14="http://schemas.microsoft.com/office/powerpoint/2010/main" val="33908849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13985196"/>
      </p:ext>
    </p:extLst>
  </p:cSld>
  <p:clrMap bg1="lt1" tx1="dk1" bg2="lt2" tx2="dk2" accent1="accent1" accent2="accent2" accent3="accent3" accent4="accent4" accent5="accent5" accent6="accent6" hlink="hlink" folHlink="folHlink"/>
  <p:sldLayoutIdLst>
    <p:sldLayoutId id="2147483655" r:id="rId1"/>
    <p:sldLayoutId id="2147483656" r:id="rId2"/>
    <p:sldLayoutId id="2147483658" r:id="rId3"/>
    <p:sldLayoutId id="2147483659" r:id="rId4"/>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17.png"/><Relationship Id="rId13" Type="http://schemas.openxmlformats.org/officeDocument/2006/relationships/image" Target="../media/image22.png"/><Relationship Id="rId3" Type="http://schemas.openxmlformats.org/officeDocument/2006/relationships/image" Target="../media/image12.png"/><Relationship Id="rId7" Type="http://schemas.openxmlformats.org/officeDocument/2006/relationships/image" Target="../media/image16.png"/><Relationship Id="rId12" Type="http://schemas.openxmlformats.org/officeDocument/2006/relationships/image" Target="../media/image21.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11" Type="http://schemas.openxmlformats.org/officeDocument/2006/relationships/image" Target="../media/image20.png"/><Relationship Id="rId5" Type="http://schemas.openxmlformats.org/officeDocument/2006/relationships/image" Target="../media/image14.png"/><Relationship Id="rId10" Type="http://schemas.openxmlformats.org/officeDocument/2006/relationships/image" Target="../media/image19.png"/><Relationship Id="rId4" Type="http://schemas.openxmlformats.org/officeDocument/2006/relationships/image" Target="../media/image13.png"/><Relationship Id="rId9" Type="http://schemas.openxmlformats.org/officeDocument/2006/relationships/image" Target="../media/image18.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rotWithShape="1">
          <a:blip r:embed="rId2">
            <a:extLst>
              <a:ext uri="{28A0092B-C50C-407E-A947-70E740481C1C}">
                <a14:useLocalDpi xmlns:a14="http://schemas.microsoft.com/office/drawing/2010/main" val="0"/>
              </a:ext>
            </a:extLst>
          </a:blip>
          <a:srcRect t="1" b="33843"/>
          <a:stretch/>
        </p:blipFill>
        <p:spPr>
          <a:xfrm>
            <a:off x="0" y="0"/>
            <a:ext cx="12192000" cy="4540469"/>
          </a:xfrm>
          <a:prstGeom prst="rect">
            <a:avLst/>
          </a:prstGeom>
        </p:spPr>
      </p:pic>
      <p:pic>
        <p:nvPicPr>
          <p:cNvPr id="3" name="Imagen 2"/>
          <p:cNvPicPr>
            <a:picLocks noChangeAspect="1"/>
          </p:cNvPicPr>
          <p:nvPr/>
        </p:nvPicPr>
        <p:blipFill rotWithShape="1">
          <a:blip r:embed="rId2">
            <a:extLst>
              <a:ext uri="{28A0092B-C50C-407E-A947-70E740481C1C}">
                <a14:useLocalDpi xmlns:a14="http://schemas.microsoft.com/office/drawing/2010/main" val="0"/>
              </a:ext>
            </a:extLst>
          </a:blip>
          <a:srcRect t="87510"/>
          <a:stretch/>
        </p:blipFill>
        <p:spPr>
          <a:xfrm>
            <a:off x="0" y="6001407"/>
            <a:ext cx="12192000" cy="856592"/>
          </a:xfrm>
          <a:prstGeom prst="rect">
            <a:avLst/>
          </a:prstGeom>
        </p:spPr>
      </p:pic>
      <p:sp>
        <p:nvSpPr>
          <p:cNvPr id="4" name="9 Rectángulo redondeado"/>
          <p:cNvSpPr/>
          <p:nvPr/>
        </p:nvSpPr>
        <p:spPr>
          <a:xfrm>
            <a:off x="2541186" y="4700707"/>
            <a:ext cx="7488000" cy="720000"/>
          </a:xfrm>
          <a:prstGeom prst="roundRect">
            <a:avLst>
              <a:gd name="adj" fmla="val 50000"/>
            </a:avLst>
          </a:prstGeom>
          <a:noFill/>
          <a:ln/>
        </p:spPr>
        <p:style>
          <a:lnRef idx="0">
            <a:schemeClr val="accent1"/>
          </a:lnRef>
          <a:fillRef idx="3">
            <a:schemeClr val="accent1"/>
          </a:fillRef>
          <a:effectRef idx="3">
            <a:schemeClr val="accent1"/>
          </a:effectRef>
          <a:fontRef idx="minor">
            <a:schemeClr val="lt1"/>
          </a:fontRef>
        </p:style>
        <p:txBody>
          <a:bodyPr rtlCol="0" anchor="ctr"/>
          <a:lstStyle/>
          <a:p>
            <a:pPr algn="ctr"/>
            <a:r>
              <a:rPr lang="es-ES" sz="3200" b="1" kern="0" dirty="0" smtClean="0">
                <a:solidFill>
                  <a:srgbClr val="FFFFFF"/>
                </a:solidFill>
                <a:effectLst>
                  <a:outerShdw blurRad="38100" dist="38100" dir="2700000" algn="tl">
                    <a:srgbClr val="000000">
                      <a:alpha val="43137"/>
                    </a:srgbClr>
                  </a:outerShdw>
                </a:effectLst>
              </a:rPr>
              <a:t>AVANCE DE COMPROMISOS</a:t>
            </a:r>
            <a:endParaRPr lang="es-ES" sz="3200" b="1"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939736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5"/>
          <p:cNvSpPr txBox="1">
            <a:spLocks noChangeArrowheads="1"/>
          </p:cNvSpPr>
          <p:nvPr/>
        </p:nvSpPr>
        <p:spPr bwMode="auto">
          <a:xfrm>
            <a:off x="492126" y="1110794"/>
            <a:ext cx="11207749" cy="646331"/>
          </a:xfrm>
          <a:prstGeom prst="rect">
            <a:avLst/>
          </a:prstGeom>
          <a:noFill/>
          <a:ln w="9525">
            <a:noFill/>
            <a:miter lim="800000"/>
            <a:headEnd/>
            <a:tailEnd/>
          </a:ln>
          <a:effectLst/>
        </p:spPr>
        <p:txBody>
          <a:bodyPr wrap="square">
            <a:spAutoFit/>
          </a:bodyPr>
          <a:lstStyle/>
          <a:p>
            <a:pPr marL="228600" algn="just">
              <a:spcAft>
                <a:spcPts val="0"/>
              </a:spcAft>
            </a:pPr>
            <a:r>
              <a:rPr lang="es-ES" sz="1200" b="1" dirty="0" smtClean="0">
                <a:solidFill>
                  <a:schemeClr val="bg1"/>
                </a:solidFill>
                <a:effectLst>
                  <a:outerShdw blurRad="38100" dist="38100" dir="2700000" algn="tl">
                    <a:srgbClr val="000000">
                      <a:alpha val="43137"/>
                    </a:srgbClr>
                  </a:outerShdw>
                </a:effectLst>
                <a:latin typeface="Arial"/>
                <a:ea typeface="Times New Roman"/>
              </a:rPr>
              <a:t>DURANTE LA GESTIÓN 2009 EL SIN LLEVÓ ADELANTE EL PROCESO DE GENERACIÓN, EN PRIMERA INSTANCIA, DE NUEVAS DIMENSIONES DE CALIDAD, QUE SON BÁSICAMENTE LOS PARÁMETROS SOBRE LOS CUALES SE MIDE LA CALIDAD DE LOS SERVICIOS QUE SE BRINDAN AL CONTRIBUYENTE. EN EL SIGUIENTE CUADRO SE TIENE UN DETALLE DE ESTAS DIMENSIONES, SU SIGNIFICADO Y PESO RELATIVO.</a:t>
            </a:r>
            <a:endParaRPr lang="es-ES" sz="1200" b="1" dirty="0" smtClean="0">
              <a:solidFill>
                <a:schemeClr val="bg1"/>
              </a:solidFill>
              <a:effectLst>
                <a:outerShdw blurRad="38100" dist="38100" dir="2700000" algn="tl">
                  <a:srgbClr val="000000">
                    <a:alpha val="43137"/>
                  </a:srgbClr>
                </a:outerShdw>
              </a:effectLst>
              <a:latin typeface="Times New Roman"/>
              <a:ea typeface="Times New Roman"/>
            </a:endParaRPr>
          </a:p>
        </p:txBody>
      </p:sp>
      <p:sp>
        <p:nvSpPr>
          <p:cNvPr id="3" name="2 Rectángulo"/>
          <p:cNvSpPr/>
          <p:nvPr/>
        </p:nvSpPr>
        <p:spPr>
          <a:xfrm>
            <a:off x="1168400" y="2192600"/>
            <a:ext cx="1828800" cy="513928"/>
          </a:xfrm>
          <a:prstGeom prst="rect">
            <a:avLst/>
          </a:prstGeom>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2700000" scaled="1"/>
            <a:tileRect/>
          </a:gradFill>
          <a:ln w="3175">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400" b="1" dirty="0" smtClean="0"/>
              <a:t>DIMENSIÓN DE CALIDAD</a:t>
            </a:r>
            <a:endParaRPr lang="es-ES" sz="1400" b="1" dirty="0"/>
          </a:p>
        </p:txBody>
      </p:sp>
      <p:sp>
        <p:nvSpPr>
          <p:cNvPr id="4" name="3 Rectángulo"/>
          <p:cNvSpPr/>
          <p:nvPr/>
        </p:nvSpPr>
        <p:spPr>
          <a:xfrm>
            <a:off x="3048000" y="2192600"/>
            <a:ext cx="6096000" cy="513928"/>
          </a:xfrm>
          <a:prstGeom prst="rect">
            <a:avLst/>
          </a:prstGeom>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2700000" scaled="1"/>
            <a:tileRect/>
          </a:gradFill>
          <a:ln w="3175">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400" b="1" dirty="0" smtClean="0"/>
              <a:t>DESCRIPCIÓN DE LA DIMENSIÓN</a:t>
            </a:r>
            <a:endParaRPr lang="es-ES" sz="1400" b="1" dirty="0"/>
          </a:p>
        </p:txBody>
      </p:sp>
      <p:sp>
        <p:nvSpPr>
          <p:cNvPr id="5" name="4 Rectángulo"/>
          <p:cNvSpPr/>
          <p:nvPr/>
        </p:nvSpPr>
        <p:spPr>
          <a:xfrm>
            <a:off x="9194800" y="2192600"/>
            <a:ext cx="1828800" cy="513928"/>
          </a:xfrm>
          <a:prstGeom prst="rect">
            <a:avLst/>
          </a:prstGeom>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2700000" scaled="1"/>
            <a:tileRect/>
          </a:gradFill>
          <a:ln w="3175">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400" b="1" dirty="0" smtClean="0"/>
              <a:t>PESO</a:t>
            </a:r>
            <a:endParaRPr lang="es-ES" sz="1400" b="1" dirty="0"/>
          </a:p>
        </p:txBody>
      </p:sp>
      <p:sp>
        <p:nvSpPr>
          <p:cNvPr id="6" name="5 Rectángulo"/>
          <p:cNvSpPr/>
          <p:nvPr/>
        </p:nvSpPr>
        <p:spPr>
          <a:xfrm>
            <a:off x="1168400" y="2746320"/>
            <a:ext cx="1828800" cy="576000"/>
          </a:xfrm>
          <a:prstGeom prst="rect">
            <a:avLst/>
          </a:prstGeom>
          <a:gradFill>
            <a:gsLst>
              <a:gs pos="3000">
                <a:schemeClr val="bg1">
                  <a:lumMod val="65000"/>
                </a:schemeClr>
              </a:gs>
              <a:gs pos="35000">
                <a:schemeClr val="bg1">
                  <a:lumMod val="65000"/>
                  <a:shade val="67500"/>
                  <a:satMod val="115000"/>
                </a:schemeClr>
              </a:gs>
              <a:gs pos="100000">
                <a:schemeClr val="bg1">
                  <a:lumMod val="65000"/>
                  <a:shade val="100000"/>
                  <a:satMod val="115000"/>
                </a:schemeClr>
              </a:gs>
            </a:gsLst>
            <a:lin ang="2700000" scaled="1"/>
          </a:gradFill>
          <a:ln w="3175">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100" b="1" dirty="0" smtClean="0">
                <a:effectLst>
                  <a:outerShdw blurRad="38100" dist="38100" dir="2700000" algn="tl">
                    <a:srgbClr val="000000">
                      <a:alpha val="43137"/>
                    </a:srgbClr>
                  </a:outerShdw>
                </a:effectLst>
              </a:rPr>
              <a:t>CAPACIDAD DE RESPUESTA (CR)</a:t>
            </a:r>
            <a:endParaRPr lang="es-ES" sz="1100" b="1" dirty="0">
              <a:effectLst>
                <a:outerShdw blurRad="38100" dist="38100" dir="2700000" algn="tl">
                  <a:srgbClr val="000000">
                    <a:alpha val="43137"/>
                  </a:srgbClr>
                </a:outerShdw>
              </a:effectLst>
            </a:endParaRPr>
          </a:p>
        </p:txBody>
      </p:sp>
      <p:sp>
        <p:nvSpPr>
          <p:cNvPr id="7" name="6 Rectángulo"/>
          <p:cNvSpPr/>
          <p:nvPr/>
        </p:nvSpPr>
        <p:spPr>
          <a:xfrm>
            <a:off x="3048000" y="2746320"/>
            <a:ext cx="6096000" cy="576000"/>
          </a:xfrm>
          <a:prstGeom prst="rect">
            <a:avLst/>
          </a:prstGeom>
          <a:gradFill>
            <a:gsLst>
              <a:gs pos="3000">
                <a:schemeClr val="bg1">
                  <a:lumMod val="65000"/>
                </a:schemeClr>
              </a:gs>
              <a:gs pos="35000">
                <a:schemeClr val="bg1">
                  <a:lumMod val="65000"/>
                  <a:shade val="67500"/>
                  <a:satMod val="115000"/>
                </a:schemeClr>
              </a:gs>
              <a:gs pos="100000">
                <a:schemeClr val="bg1">
                  <a:lumMod val="65000"/>
                  <a:shade val="100000"/>
                  <a:satMod val="115000"/>
                </a:schemeClr>
              </a:gs>
            </a:gsLst>
            <a:lin ang="2700000" scaled="1"/>
          </a:gradFill>
          <a:ln w="3175">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100" b="1" dirty="0">
                <a:effectLst>
                  <a:outerShdw blurRad="38100" dist="38100" dir="2700000" algn="tl">
                    <a:srgbClr val="000000">
                      <a:alpha val="43137"/>
                    </a:srgbClr>
                  </a:outerShdw>
                </a:effectLst>
              </a:rPr>
              <a:t>NIVEL DE SATISFACCIÓN DEL CONTRIBUYENTE EN RELACIÓN A LA CAPACIDAD QUE TIENE LA ADMINISTRACIÓN TRIBUTARIA PARA GESTIONAR ADECUADAMENTE LOS SERVICIOS QUE </a:t>
            </a:r>
            <a:r>
              <a:rPr lang="es-ES" sz="1100" b="1" dirty="0" smtClean="0">
                <a:effectLst>
                  <a:outerShdw blurRad="38100" dist="38100" dir="2700000" algn="tl">
                    <a:srgbClr val="000000">
                      <a:alpha val="43137"/>
                    </a:srgbClr>
                  </a:outerShdw>
                </a:effectLst>
              </a:rPr>
              <a:t>BRINDA</a:t>
            </a:r>
            <a:endParaRPr lang="es-ES" sz="1100" b="1" dirty="0">
              <a:effectLst>
                <a:outerShdw blurRad="38100" dist="38100" dir="2700000" algn="tl">
                  <a:srgbClr val="000000">
                    <a:alpha val="43137"/>
                  </a:srgbClr>
                </a:outerShdw>
              </a:effectLst>
            </a:endParaRPr>
          </a:p>
        </p:txBody>
      </p:sp>
      <p:sp>
        <p:nvSpPr>
          <p:cNvPr id="8" name="7 Rectángulo"/>
          <p:cNvSpPr/>
          <p:nvPr/>
        </p:nvSpPr>
        <p:spPr>
          <a:xfrm>
            <a:off x="9194800" y="2746320"/>
            <a:ext cx="1828800" cy="576000"/>
          </a:xfrm>
          <a:prstGeom prst="rect">
            <a:avLst/>
          </a:prstGeom>
          <a:gradFill>
            <a:gsLst>
              <a:gs pos="3000">
                <a:schemeClr val="bg1">
                  <a:lumMod val="65000"/>
                </a:schemeClr>
              </a:gs>
              <a:gs pos="35000">
                <a:schemeClr val="bg1">
                  <a:lumMod val="65000"/>
                  <a:shade val="67500"/>
                  <a:satMod val="115000"/>
                </a:schemeClr>
              </a:gs>
              <a:gs pos="100000">
                <a:schemeClr val="bg1">
                  <a:lumMod val="65000"/>
                  <a:shade val="100000"/>
                  <a:satMod val="115000"/>
                </a:schemeClr>
              </a:gs>
            </a:gsLst>
            <a:lin ang="2700000" scaled="1"/>
          </a:gradFill>
          <a:ln w="3175">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100" b="1" dirty="0" smtClean="0">
                <a:effectLst>
                  <a:outerShdw blurRad="38100" dist="38100" dir="2700000" algn="tl">
                    <a:srgbClr val="000000">
                      <a:alpha val="43137"/>
                    </a:srgbClr>
                  </a:outerShdw>
                </a:effectLst>
              </a:rPr>
              <a:t>26%</a:t>
            </a:r>
            <a:endParaRPr lang="es-ES" sz="1100" b="1" dirty="0">
              <a:effectLst>
                <a:outerShdw blurRad="38100" dist="38100" dir="2700000" algn="tl">
                  <a:srgbClr val="000000">
                    <a:alpha val="43137"/>
                  </a:srgbClr>
                </a:outerShdw>
              </a:effectLst>
            </a:endParaRPr>
          </a:p>
        </p:txBody>
      </p:sp>
      <p:sp>
        <p:nvSpPr>
          <p:cNvPr id="9" name="8 Rectángulo"/>
          <p:cNvSpPr/>
          <p:nvPr/>
        </p:nvSpPr>
        <p:spPr>
          <a:xfrm>
            <a:off x="1168400" y="3362016"/>
            <a:ext cx="1828800" cy="576000"/>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2700000" scaled="1"/>
            <a:tileRect/>
          </a:gradFill>
          <a:ln w="3175">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100" b="1" dirty="0"/>
              <a:t>DISPONIBILIDAD DE LA </a:t>
            </a:r>
            <a:r>
              <a:rPr lang="es-ES" sz="1100" b="1" dirty="0" smtClean="0"/>
              <a:t>INFORMACIÓN (DI)</a:t>
            </a:r>
            <a:endParaRPr lang="es-ES" sz="1100" b="1" dirty="0">
              <a:latin typeface="Times New Roman"/>
              <a:ea typeface="Times New Roman"/>
            </a:endParaRPr>
          </a:p>
        </p:txBody>
      </p:sp>
      <p:sp>
        <p:nvSpPr>
          <p:cNvPr id="10" name="9 Rectángulo"/>
          <p:cNvSpPr/>
          <p:nvPr/>
        </p:nvSpPr>
        <p:spPr>
          <a:xfrm>
            <a:off x="3048000" y="3362016"/>
            <a:ext cx="6096000" cy="576000"/>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2700000" scaled="1"/>
            <a:tileRect/>
          </a:gradFill>
          <a:ln w="3175">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100" dirty="0"/>
              <a:t>NIVEL DE SATISFACCIÓN DEL CONTRIBUYENTE EN RELACIÓN A LA DISPONIBILIDAD DE INFORMACIÓN INTEGRA Y CONFIABLE POR PARTE DE LA ADMINISTRACIÓN TRIBUTARIA.</a:t>
            </a:r>
            <a:endParaRPr lang="es-ES" sz="1100" b="1" dirty="0">
              <a:effectLst>
                <a:outerShdw blurRad="38100" dist="38100" dir="2700000" algn="tl">
                  <a:srgbClr val="000000">
                    <a:alpha val="43137"/>
                  </a:srgbClr>
                </a:outerShdw>
              </a:effectLst>
            </a:endParaRPr>
          </a:p>
        </p:txBody>
      </p:sp>
      <p:sp>
        <p:nvSpPr>
          <p:cNvPr id="11" name="10 Rectángulo"/>
          <p:cNvSpPr/>
          <p:nvPr/>
        </p:nvSpPr>
        <p:spPr>
          <a:xfrm>
            <a:off x="9194800" y="3362016"/>
            <a:ext cx="1828800" cy="576000"/>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2700000" scaled="1"/>
            <a:tileRect/>
          </a:gradFill>
          <a:ln w="3175">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100" b="1" dirty="0" smtClean="0">
                <a:effectLst>
                  <a:outerShdw blurRad="38100" dist="38100" dir="2700000" algn="tl">
                    <a:srgbClr val="000000">
                      <a:alpha val="43137"/>
                    </a:srgbClr>
                  </a:outerShdw>
                </a:effectLst>
              </a:rPr>
              <a:t>23%</a:t>
            </a:r>
            <a:endParaRPr lang="es-ES" sz="1100" b="1" dirty="0">
              <a:effectLst>
                <a:outerShdw blurRad="38100" dist="38100" dir="2700000" algn="tl">
                  <a:srgbClr val="000000">
                    <a:alpha val="43137"/>
                  </a:srgbClr>
                </a:outerShdw>
              </a:effectLst>
            </a:endParaRPr>
          </a:p>
        </p:txBody>
      </p:sp>
      <p:sp>
        <p:nvSpPr>
          <p:cNvPr id="12" name="11 Rectángulo"/>
          <p:cNvSpPr/>
          <p:nvPr/>
        </p:nvSpPr>
        <p:spPr>
          <a:xfrm>
            <a:off x="1168400" y="3977712"/>
            <a:ext cx="1828800" cy="576000"/>
          </a:xfrm>
          <a:prstGeom prst="rect">
            <a:avLst/>
          </a:prstGeom>
          <a:gradFill>
            <a:gsLst>
              <a:gs pos="3000">
                <a:schemeClr val="bg1">
                  <a:lumMod val="65000"/>
                </a:schemeClr>
              </a:gs>
              <a:gs pos="35000">
                <a:schemeClr val="bg1">
                  <a:lumMod val="65000"/>
                  <a:shade val="67500"/>
                  <a:satMod val="115000"/>
                </a:schemeClr>
              </a:gs>
              <a:gs pos="100000">
                <a:schemeClr val="bg1">
                  <a:lumMod val="65000"/>
                  <a:shade val="100000"/>
                  <a:satMod val="115000"/>
                </a:schemeClr>
              </a:gs>
            </a:gsLst>
            <a:lin ang="2700000" scaled="1"/>
          </a:gradFill>
          <a:ln w="3175">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100" b="1" dirty="0"/>
              <a:t>TRATO </a:t>
            </a:r>
            <a:r>
              <a:rPr lang="es-ES" sz="1100" b="1" dirty="0" smtClean="0"/>
              <a:t>RECIBIDO (TR)</a:t>
            </a:r>
            <a:endParaRPr lang="es-ES" sz="1100" b="1" dirty="0">
              <a:effectLst>
                <a:outerShdw blurRad="38100" dist="38100" dir="2700000" algn="tl">
                  <a:srgbClr val="000000">
                    <a:alpha val="43137"/>
                  </a:srgbClr>
                </a:outerShdw>
              </a:effectLst>
            </a:endParaRPr>
          </a:p>
        </p:txBody>
      </p:sp>
      <p:sp>
        <p:nvSpPr>
          <p:cNvPr id="13" name="12 Rectángulo"/>
          <p:cNvSpPr/>
          <p:nvPr/>
        </p:nvSpPr>
        <p:spPr>
          <a:xfrm>
            <a:off x="3048000" y="3977712"/>
            <a:ext cx="6096000" cy="576000"/>
          </a:xfrm>
          <a:prstGeom prst="rect">
            <a:avLst/>
          </a:prstGeom>
          <a:gradFill>
            <a:gsLst>
              <a:gs pos="3000">
                <a:schemeClr val="bg1">
                  <a:lumMod val="65000"/>
                </a:schemeClr>
              </a:gs>
              <a:gs pos="35000">
                <a:schemeClr val="bg1">
                  <a:lumMod val="65000"/>
                  <a:shade val="67500"/>
                  <a:satMod val="115000"/>
                </a:schemeClr>
              </a:gs>
              <a:gs pos="100000">
                <a:schemeClr val="bg1">
                  <a:lumMod val="65000"/>
                  <a:shade val="100000"/>
                  <a:satMod val="115000"/>
                </a:schemeClr>
              </a:gs>
            </a:gsLst>
            <a:lin ang="2700000" scaled="1"/>
          </a:gradFill>
          <a:ln w="3175">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100" dirty="0"/>
              <a:t>NIVEL DE SATISFACCIÓN DEL CONTRIBUYENTE EN RELACIÓN AL TRATO BRINDADO POR LOS FUNCIONARIOS DE LA ADMINISTRACIÓN TRIBUTARIA</a:t>
            </a:r>
            <a:endParaRPr lang="es-ES" sz="1100" b="1" dirty="0">
              <a:effectLst>
                <a:outerShdw blurRad="38100" dist="38100" dir="2700000" algn="tl">
                  <a:srgbClr val="000000">
                    <a:alpha val="43137"/>
                  </a:srgbClr>
                </a:outerShdw>
              </a:effectLst>
            </a:endParaRPr>
          </a:p>
        </p:txBody>
      </p:sp>
      <p:sp>
        <p:nvSpPr>
          <p:cNvPr id="14" name="13 Rectángulo"/>
          <p:cNvSpPr/>
          <p:nvPr/>
        </p:nvSpPr>
        <p:spPr>
          <a:xfrm>
            <a:off x="9194800" y="3977712"/>
            <a:ext cx="1828800" cy="576000"/>
          </a:xfrm>
          <a:prstGeom prst="rect">
            <a:avLst/>
          </a:prstGeom>
          <a:gradFill>
            <a:gsLst>
              <a:gs pos="3000">
                <a:schemeClr val="bg1">
                  <a:lumMod val="65000"/>
                </a:schemeClr>
              </a:gs>
              <a:gs pos="35000">
                <a:schemeClr val="bg1">
                  <a:lumMod val="65000"/>
                  <a:shade val="67500"/>
                  <a:satMod val="115000"/>
                </a:schemeClr>
              </a:gs>
              <a:gs pos="100000">
                <a:schemeClr val="bg1">
                  <a:lumMod val="65000"/>
                  <a:shade val="100000"/>
                  <a:satMod val="115000"/>
                </a:schemeClr>
              </a:gs>
            </a:gsLst>
            <a:lin ang="2700000" scaled="1"/>
          </a:gradFill>
          <a:ln w="3175">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100" b="1" dirty="0" smtClean="0">
                <a:effectLst>
                  <a:outerShdw blurRad="38100" dist="38100" dir="2700000" algn="tl">
                    <a:srgbClr val="000000">
                      <a:alpha val="43137"/>
                    </a:srgbClr>
                  </a:outerShdw>
                </a:effectLst>
              </a:rPr>
              <a:t>22%</a:t>
            </a:r>
            <a:endParaRPr lang="es-ES" sz="1100" b="1" dirty="0">
              <a:effectLst>
                <a:outerShdw blurRad="38100" dist="38100" dir="2700000" algn="tl">
                  <a:srgbClr val="000000">
                    <a:alpha val="43137"/>
                  </a:srgbClr>
                </a:outerShdw>
              </a:effectLst>
            </a:endParaRPr>
          </a:p>
        </p:txBody>
      </p:sp>
      <p:sp>
        <p:nvSpPr>
          <p:cNvPr id="15" name="14 Rectángulo"/>
          <p:cNvSpPr/>
          <p:nvPr/>
        </p:nvSpPr>
        <p:spPr>
          <a:xfrm>
            <a:off x="1168400" y="4593408"/>
            <a:ext cx="1828800" cy="576000"/>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2700000" scaled="1"/>
            <a:tileRect/>
          </a:gradFill>
          <a:ln w="3175">
            <a:solidFill>
              <a:schemeClr val="bg1"/>
            </a:solidFill>
          </a:ln>
        </p:spPr>
        <p:style>
          <a:lnRef idx="1">
            <a:schemeClr val="accent1"/>
          </a:lnRef>
          <a:fillRef idx="3">
            <a:schemeClr val="accent1"/>
          </a:fillRef>
          <a:effectRef idx="2">
            <a:schemeClr val="accent1"/>
          </a:effectRef>
          <a:fontRef idx="minor">
            <a:schemeClr val="lt1"/>
          </a:fontRef>
        </p:style>
        <p:txBody>
          <a:bodyPr wrap="none" rtlCol="0" anchor="ctr"/>
          <a:lstStyle/>
          <a:p>
            <a:pPr algn="ctr"/>
            <a:r>
              <a:rPr lang="es-ES" sz="1100" b="1" dirty="0" smtClean="0"/>
              <a:t>INFRAESTRUCTURA</a:t>
            </a:r>
          </a:p>
          <a:p>
            <a:pPr algn="ctr"/>
            <a:r>
              <a:rPr lang="es-ES" sz="1100" b="1" dirty="0" smtClean="0"/>
              <a:t>FISICA (IF)</a:t>
            </a:r>
            <a:endParaRPr lang="es-ES" sz="1100" b="1" dirty="0">
              <a:latin typeface="Times New Roman"/>
              <a:ea typeface="Times New Roman"/>
            </a:endParaRPr>
          </a:p>
        </p:txBody>
      </p:sp>
      <p:sp>
        <p:nvSpPr>
          <p:cNvPr id="16" name="15 Rectángulo"/>
          <p:cNvSpPr/>
          <p:nvPr/>
        </p:nvSpPr>
        <p:spPr>
          <a:xfrm>
            <a:off x="3048000" y="4593408"/>
            <a:ext cx="6096000" cy="576000"/>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2700000" scaled="1"/>
            <a:tileRect/>
          </a:gradFill>
          <a:ln w="3175">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100" dirty="0"/>
              <a:t>NIVEL DE SATISFACCIÓN DEL CONTRIBUYENTE EN RELACIÓN A LA APRARIENCIA, COMODIDAD, SEÑALIZACIÓN Y DISTRIBUCIÓN DE LAS INSTALACIONES FISICAS DE LA ADMINISTRACIÓN TRIBUTARIA.</a:t>
            </a:r>
            <a:endParaRPr lang="es-ES" sz="1100" b="1" dirty="0">
              <a:effectLst>
                <a:outerShdw blurRad="38100" dist="38100" dir="2700000" algn="tl">
                  <a:srgbClr val="000000">
                    <a:alpha val="43137"/>
                  </a:srgbClr>
                </a:outerShdw>
              </a:effectLst>
            </a:endParaRPr>
          </a:p>
        </p:txBody>
      </p:sp>
      <p:sp>
        <p:nvSpPr>
          <p:cNvPr id="17" name="16 Rectángulo"/>
          <p:cNvSpPr/>
          <p:nvPr/>
        </p:nvSpPr>
        <p:spPr>
          <a:xfrm>
            <a:off x="9194800" y="4593408"/>
            <a:ext cx="1828800" cy="576000"/>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2700000" scaled="1"/>
            <a:tileRect/>
          </a:gradFill>
          <a:ln w="3175">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100" b="1" dirty="0" smtClean="0">
                <a:effectLst>
                  <a:outerShdw blurRad="38100" dist="38100" dir="2700000" algn="tl">
                    <a:srgbClr val="000000">
                      <a:alpha val="43137"/>
                    </a:srgbClr>
                  </a:outerShdw>
                </a:effectLst>
              </a:rPr>
              <a:t>12%</a:t>
            </a:r>
            <a:endParaRPr lang="es-ES" sz="1100" b="1" dirty="0">
              <a:effectLst>
                <a:outerShdw blurRad="38100" dist="38100" dir="2700000" algn="tl">
                  <a:srgbClr val="000000">
                    <a:alpha val="43137"/>
                  </a:srgbClr>
                </a:outerShdw>
              </a:effectLst>
            </a:endParaRPr>
          </a:p>
        </p:txBody>
      </p:sp>
      <p:sp>
        <p:nvSpPr>
          <p:cNvPr id="18" name="17 Rectángulo"/>
          <p:cNvSpPr/>
          <p:nvPr/>
        </p:nvSpPr>
        <p:spPr>
          <a:xfrm>
            <a:off x="1168400" y="5209104"/>
            <a:ext cx="1828800" cy="576000"/>
          </a:xfrm>
          <a:prstGeom prst="rect">
            <a:avLst/>
          </a:prstGeom>
          <a:gradFill>
            <a:gsLst>
              <a:gs pos="3000">
                <a:schemeClr val="bg1">
                  <a:lumMod val="65000"/>
                </a:schemeClr>
              </a:gs>
              <a:gs pos="35000">
                <a:schemeClr val="bg1">
                  <a:lumMod val="65000"/>
                  <a:shade val="67500"/>
                  <a:satMod val="115000"/>
                </a:schemeClr>
              </a:gs>
              <a:gs pos="100000">
                <a:schemeClr val="bg1">
                  <a:lumMod val="65000"/>
                  <a:shade val="100000"/>
                  <a:satMod val="115000"/>
                </a:schemeClr>
              </a:gs>
            </a:gsLst>
            <a:lin ang="2700000" scaled="1"/>
          </a:gradFill>
          <a:ln w="3175">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100" b="1" dirty="0"/>
              <a:t>DISPONIBILIDAD DEL </a:t>
            </a:r>
            <a:r>
              <a:rPr lang="es-ES" sz="1100" b="1" dirty="0" smtClean="0"/>
              <a:t>SERVICIO (DS)</a:t>
            </a:r>
            <a:endParaRPr lang="es-ES" sz="1400" b="1" dirty="0">
              <a:latin typeface="Times New Roman"/>
              <a:ea typeface="Times New Roman"/>
            </a:endParaRPr>
          </a:p>
        </p:txBody>
      </p:sp>
      <p:sp>
        <p:nvSpPr>
          <p:cNvPr id="19" name="18 Rectángulo"/>
          <p:cNvSpPr/>
          <p:nvPr/>
        </p:nvSpPr>
        <p:spPr>
          <a:xfrm>
            <a:off x="3048000" y="5209104"/>
            <a:ext cx="6096000" cy="576000"/>
          </a:xfrm>
          <a:prstGeom prst="rect">
            <a:avLst/>
          </a:prstGeom>
          <a:gradFill>
            <a:gsLst>
              <a:gs pos="3000">
                <a:schemeClr val="bg1">
                  <a:lumMod val="65000"/>
                </a:schemeClr>
              </a:gs>
              <a:gs pos="35000">
                <a:schemeClr val="bg1">
                  <a:lumMod val="65000"/>
                  <a:shade val="67500"/>
                  <a:satMod val="115000"/>
                </a:schemeClr>
              </a:gs>
              <a:gs pos="100000">
                <a:schemeClr val="bg1">
                  <a:lumMod val="65000"/>
                  <a:shade val="100000"/>
                  <a:satMod val="115000"/>
                </a:schemeClr>
              </a:gs>
            </a:gsLst>
            <a:lin ang="2700000" scaled="1"/>
          </a:gradFill>
          <a:ln w="3175">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100" dirty="0"/>
              <a:t>NIVEL DE SATISFACCIÓN DEL CONTRIBUYENTE EN RELACIÓN A LOS PROCESOS REALIZADOS POR LA ADMINISTRACIÓN TRIBUTARIA PARA PROPORCIONARLE EL SERVICIO REQUERIDO.</a:t>
            </a:r>
            <a:endParaRPr lang="es-ES" sz="1100" b="1" dirty="0">
              <a:effectLst>
                <a:outerShdw blurRad="38100" dist="38100" dir="2700000" algn="tl">
                  <a:srgbClr val="000000">
                    <a:alpha val="43137"/>
                  </a:srgbClr>
                </a:outerShdw>
              </a:effectLst>
            </a:endParaRPr>
          </a:p>
        </p:txBody>
      </p:sp>
      <p:sp>
        <p:nvSpPr>
          <p:cNvPr id="20" name="19 Rectángulo"/>
          <p:cNvSpPr/>
          <p:nvPr/>
        </p:nvSpPr>
        <p:spPr>
          <a:xfrm>
            <a:off x="9194800" y="5209104"/>
            <a:ext cx="1828800" cy="576000"/>
          </a:xfrm>
          <a:prstGeom prst="rect">
            <a:avLst/>
          </a:prstGeom>
          <a:gradFill>
            <a:gsLst>
              <a:gs pos="3000">
                <a:schemeClr val="bg1">
                  <a:lumMod val="65000"/>
                </a:schemeClr>
              </a:gs>
              <a:gs pos="35000">
                <a:schemeClr val="bg1">
                  <a:lumMod val="65000"/>
                  <a:shade val="67500"/>
                  <a:satMod val="115000"/>
                </a:schemeClr>
              </a:gs>
              <a:gs pos="100000">
                <a:schemeClr val="bg1">
                  <a:lumMod val="65000"/>
                  <a:shade val="100000"/>
                  <a:satMod val="115000"/>
                </a:schemeClr>
              </a:gs>
            </a:gsLst>
            <a:lin ang="2700000" scaled="1"/>
          </a:gradFill>
          <a:ln w="3175">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100" b="1" dirty="0" smtClean="0">
                <a:effectLst>
                  <a:outerShdw blurRad="38100" dist="38100" dir="2700000" algn="tl">
                    <a:srgbClr val="000000">
                      <a:alpha val="43137"/>
                    </a:srgbClr>
                  </a:outerShdw>
                </a:effectLst>
              </a:rPr>
              <a:t>10%</a:t>
            </a:r>
            <a:endParaRPr lang="es-ES" sz="1100" b="1" dirty="0">
              <a:effectLst>
                <a:outerShdw blurRad="38100" dist="38100" dir="2700000" algn="tl">
                  <a:srgbClr val="000000">
                    <a:alpha val="43137"/>
                  </a:srgbClr>
                </a:outerShdw>
              </a:effectLst>
            </a:endParaRPr>
          </a:p>
        </p:txBody>
      </p:sp>
      <p:sp>
        <p:nvSpPr>
          <p:cNvPr id="21" name="20 Rectángulo"/>
          <p:cNvSpPr/>
          <p:nvPr/>
        </p:nvSpPr>
        <p:spPr>
          <a:xfrm>
            <a:off x="1168400" y="5824800"/>
            <a:ext cx="1828800" cy="576000"/>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2700000" scaled="1"/>
            <a:tileRect/>
          </a:gradFill>
          <a:ln w="3175">
            <a:solidFill>
              <a:schemeClr val="bg1"/>
            </a:solidFill>
          </a:ln>
        </p:spPr>
        <p:style>
          <a:lnRef idx="1">
            <a:schemeClr val="accent1"/>
          </a:lnRef>
          <a:fillRef idx="3">
            <a:schemeClr val="accent1"/>
          </a:fillRef>
          <a:effectRef idx="2">
            <a:schemeClr val="accent1"/>
          </a:effectRef>
          <a:fontRef idx="minor">
            <a:schemeClr val="lt1"/>
          </a:fontRef>
        </p:style>
        <p:txBody>
          <a:bodyPr wrap="none" rtlCol="0" anchor="ctr"/>
          <a:lstStyle/>
          <a:p>
            <a:pPr algn="ctr">
              <a:spcAft>
                <a:spcPts val="0"/>
              </a:spcAft>
            </a:pPr>
            <a:r>
              <a:rPr lang="es-ES" sz="1100" b="1" dirty="0" smtClean="0"/>
              <a:t>FUNCIONAMIENTO</a:t>
            </a:r>
          </a:p>
          <a:p>
            <a:pPr algn="ctr">
              <a:spcAft>
                <a:spcPts val="0"/>
              </a:spcAft>
            </a:pPr>
            <a:r>
              <a:rPr lang="es-ES" sz="1100" b="1" dirty="0" smtClean="0"/>
              <a:t>DE </a:t>
            </a:r>
            <a:r>
              <a:rPr lang="es-ES" sz="1100" b="1" dirty="0"/>
              <a:t>LOS </a:t>
            </a:r>
            <a:r>
              <a:rPr lang="es-ES" sz="1100" b="1" dirty="0" smtClean="0"/>
              <a:t>SISTEMAS </a:t>
            </a:r>
          </a:p>
          <a:p>
            <a:pPr algn="ctr">
              <a:spcAft>
                <a:spcPts val="0"/>
              </a:spcAft>
            </a:pPr>
            <a:r>
              <a:rPr lang="es-ES" sz="1100" b="1" dirty="0" smtClean="0"/>
              <a:t>INFORMATICOS (FSI)</a:t>
            </a:r>
            <a:endParaRPr lang="es-ES" sz="1400" b="1" dirty="0">
              <a:latin typeface="Times New Roman"/>
              <a:ea typeface="Times New Roman"/>
            </a:endParaRPr>
          </a:p>
        </p:txBody>
      </p:sp>
      <p:sp>
        <p:nvSpPr>
          <p:cNvPr id="22" name="21 Rectángulo"/>
          <p:cNvSpPr/>
          <p:nvPr/>
        </p:nvSpPr>
        <p:spPr>
          <a:xfrm>
            <a:off x="3048000" y="5824800"/>
            <a:ext cx="6096000" cy="576000"/>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2700000" scaled="1"/>
            <a:tileRect/>
          </a:gradFill>
          <a:ln w="3175">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100" dirty="0"/>
              <a:t>NIVEL DE SATISFACCIÓN DEL CONTRIBUYENTE EN RELACIÓN A LA APRARIENCIA, COMODIDAD, SEÑALIZACIÓN Y DISTRIBUCIÓN DE LAS INSTALACIONES FISICAS DE LA ADMINISTRACIÓN TRIBUTARIA.</a:t>
            </a:r>
            <a:endParaRPr lang="es-ES" sz="1100" b="1" dirty="0">
              <a:effectLst>
                <a:outerShdw blurRad="38100" dist="38100" dir="2700000" algn="tl">
                  <a:srgbClr val="000000">
                    <a:alpha val="43137"/>
                  </a:srgbClr>
                </a:outerShdw>
              </a:effectLst>
            </a:endParaRPr>
          </a:p>
        </p:txBody>
      </p:sp>
      <p:sp>
        <p:nvSpPr>
          <p:cNvPr id="23" name="22 Rectángulo"/>
          <p:cNvSpPr/>
          <p:nvPr/>
        </p:nvSpPr>
        <p:spPr>
          <a:xfrm>
            <a:off x="9194800" y="5824800"/>
            <a:ext cx="1828800" cy="576000"/>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2700000" scaled="1"/>
            <a:tileRect/>
          </a:gradFill>
          <a:ln w="3175">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100" b="1" dirty="0">
                <a:effectLst>
                  <a:outerShdw blurRad="38100" dist="38100" dir="2700000" algn="tl">
                    <a:srgbClr val="000000">
                      <a:alpha val="43137"/>
                    </a:srgbClr>
                  </a:outerShdw>
                </a:effectLst>
              </a:rPr>
              <a:t>7</a:t>
            </a:r>
            <a:r>
              <a:rPr lang="es-ES" sz="1100" b="1" dirty="0" smtClean="0">
                <a:effectLst>
                  <a:outerShdw blurRad="38100" dist="38100" dir="2700000" algn="tl">
                    <a:srgbClr val="000000">
                      <a:alpha val="43137"/>
                    </a:srgbClr>
                  </a:outerShdw>
                </a:effectLst>
              </a:rPr>
              <a:t>%</a:t>
            </a:r>
            <a:endParaRPr lang="es-ES" sz="1100" b="1" dirty="0">
              <a:effectLst>
                <a:outerShdw blurRad="38100" dist="38100" dir="2700000" algn="tl">
                  <a:srgbClr val="000000">
                    <a:alpha val="43137"/>
                  </a:srgbClr>
                </a:outerShdw>
              </a:effectLst>
            </a:endParaRPr>
          </a:p>
        </p:txBody>
      </p:sp>
      <p:sp>
        <p:nvSpPr>
          <p:cNvPr id="24" name="23 Rectángulo"/>
          <p:cNvSpPr/>
          <p:nvPr/>
        </p:nvSpPr>
        <p:spPr>
          <a:xfrm>
            <a:off x="1168400" y="6477000"/>
            <a:ext cx="7975600" cy="288000"/>
          </a:xfrm>
          <a:prstGeom prst="rect">
            <a:avLst/>
          </a:prstGeom>
          <a:solidFill>
            <a:schemeClr val="accent3">
              <a:lumMod val="75000"/>
            </a:schemeClr>
          </a:solidFill>
          <a:ln w="3175">
            <a:solidFill>
              <a:schemeClr val="bg1"/>
            </a:solidFill>
          </a:ln>
        </p:spPr>
        <p:style>
          <a:lnRef idx="1">
            <a:schemeClr val="accent1"/>
          </a:lnRef>
          <a:fillRef idx="3">
            <a:schemeClr val="accent1"/>
          </a:fillRef>
          <a:effectRef idx="2">
            <a:schemeClr val="accent1"/>
          </a:effectRef>
          <a:fontRef idx="minor">
            <a:schemeClr val="lt1"/>
          </a:fontRef>
        </p:style>
        <p:txBody>
          <a:bodyPr wrap="none" rtlCol="0" anchor="ctr"/>
          <a:lstStyle/>
          <a:p>
            <a:pPr algn="ctr">
              <a:spcAft>
                <a:spcPts val="0"/>
              </a:spcAft>
            </a:pPr>
            <a:r>
              <a:rPr lang="es-ES" sz="1100" b="1" dirty="0" smtClean="0"/>
              <a:t>NIVEL GENERAL DE SATISFACCIÓN CON EL SERVICIO (NGSS)</a:t>
            </a:r>
            <a:endParaRPr lang="es-ES" sz="1400" b="1" dirty="0">
              <a:latin typeface="Times New Roman"/>
              <a:ea typeface="Times New Roman"/>
            </a:endParaRPr>
          </a:p>
        </p:txBody>
      </p:sp>
      <p:sp>
        <p:nvSpPr>
          <p:cNvPr id="25" name="24 Rectángulo"/>
          <p:cNvSpPr/>
          <p:nvPr/>
        </p:nvSpPr>
        <p:spPr>
          <a:xfrm>
            <a:off x="9194800" y="6477000"/>
            <a:ext cx="1828800" cy="288000"/>
          </a:xfrm>
          <a:prstGeom prst="rect">
            <a:avLst/>
          </a:prstGeom>
          <a:solidFill>
            <a:schemeClr val="accent3">
              <a:lumMod val="75000"/>
            </a:schemeClr>
          </a:solidFill>
          <a:ln w="3175">
            <a:solidFill>
              <a:schemeClr val="bg1"/>
            </a:solid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lang="es-ES" sz="1100" b="1" dirty="0" smtClean="0"/>
              <a:t>100%</a:t>
            </a:r>
            <a:endParaRPr lang="es-ES" sz="1100" b="1" dirty="0"/>
          </a:p>
        </p:txBody>
      </p:sp>
      <p:sp>
        <p:nvSpPr>
          <p:cNvPr id="26" name="25 Rectángulo"/>
          <p:cNvSpPr/>
          <p:nvPr/>
        </p:nvSpPr>
        <p:spPr>
          <a:xfrm>
            <a:off x="101600" y="2192600"/>
            <a:ext cx="914400" cy="513928"/>
          </a:xfrm>
          <a:prstGeom prst="rect">
            <a:avLst/>
          </a:prstGeom>
          <a:gradFill flip="none" rotWithShape="0">
            <a:gsLst>
              <a:gs pos="0">
                <a:srgbClr val="92D050">
                  <a:shade val="30000"/>
                  <a:satMod val="115000"/>
                </a:srgbClr>
              </a:gs>
              <a:gs pos="50000">
                <a:srgbClr val="92D050">
                  <a:shade val="67500"/>
                  <a:satMod val="115000"/>
                </a:srgbClr>
              </a:gs>
              <a:gs pos="100000">
                <a:srgbClr val="92D050">
                  <a:shade val="100000"/>
                  <a:satMod val="115000"/>
                </a:srgbClr>
              </a:gs>
            </a:gsLst>
            <a:lin ang="2700000" scaled="1"/>
            <a:tileRect/>
          </a:gradFill>
          <a:ln w="3175">
            <a:solidFill>
              <a:schemeClr val="bg1"/>
            </a:solidFill>
          </a:ln>
        </p:spPr>
        <p:style>
          <a:lnRef idx="1">
            <a:schemeClr val="accent1"/>
          </a:lnRef>
          <a:fillRef idx="3">
            <a:schemeClr val="accent1"/>
          </a:fillRef>
          <a:effectRef idx="2">
            <a:schemeClr val="accent1"/>
          </a:effectRef>
          <a:fontRef idx="minor">
            <a:schemeClr val="lt1"/>
          </a:fontRef>
        </p:style>
        <p:txBody>
          <a:bodyPr wrap="none" rtlCol="0" anchor="ctr"/>
          <a:lstStyle/>
          <a:p>
            <a:pPr algn="ctr"/>
            <a:r>
              <a:rPr lang="es-ES" sz="1600" b="1" dirty="0" smtClean="0"/>
              <a:t>3,486</a:t>
            </a:r>
          </a:p>
          <a:p>
            <a:pPr algn="ctr"/>
            <a:r>
              <a:rPr lang="es-ES" sz="800" b="1" dirty="0" smtClean="0"/>
              <a:t>ENTREVISTAS</a:t>
            </a:r>
            <a:endParaRPr lang="es-ES" sz="800" b="1" dirty="0"/>
          </a:p>
        </p:txBody>
      </p:sp>
      <p:sp>
        <p:nvSpPr>
          <p:cNvPr id="27" name="26 Rectángulo"/>
          <p:cNvSpPr/>
          <p:nvPr/>
        </p:nvSpPr>
        <p:spPr>
          <a:xfrm>
            <a:off x="101600" y="3088164"/>
            <a:ext cx="914400" cy="513928"/>
          </a:xfrm>
          <a:prstGeom prst="rect">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lin ang="2700000" scaled="1"/>
            <a:tileRect/>
          </a:gradFill>
          <a:ln w="3175">
            <a:solidFill>
              <a:schemeClr val="bg1"/>
            </a:solidFill>
          </a:ln>
        </p:spPr>
        <p:style>
          <a:lnRef idx="1">
            <a:schemeClr val="accent1"/>
          </a:lnRef>
          <a:fillRef idx="3">
            <a:schemeClr val="accent1"/>
          </a:fillRef>
          <a:effectRef idx="2">
            <a:schemeClr val="accent1"/>
          </a:effectRef>
          <a:fontRef idx="minor">
            <a:schemeClr val="lt1"/>
          </a:fontRef>
        </p:style>
        <p:txBody>
          <a:bodyPr wrap="none" rtlCol="0" anchor="ctr"/>
          <a:lstStyle/>
          <a:p>
            <a:pPr algn="ctr"/>
            <a:r>
              <a:rPr lang="es-ES" sz="1600" b="1" dirty="0" smtClean="0"/>
              <a:t>26,831</a:t>
            </a:r>
          </a:p>
          <a:p>
            <a:pPr algn="ctr"/>
            <a:r>
              <a:rPr lang="es-ES" sz="800" b="1" dirty="0" smtClean="0"/>
              <a:t>INCIDENTES</a:t>
            </a:r>
          </a:p>
          <a:p>
            <a:pPr algn="ctr"/>
            <a:r>
              <a:rPr lang="es-ES" sz="800" b="1" dirty="0" smtClean="0"/>
              <a:t>CRITICOS</a:t>
            </a:r>
            <a:endParaRPr lang="es-ES" sz="800" b="1" dirty="0"/>
          </a:p>
        </p:txBody>
      </p:sp>
      <p:sp>
        <p:nvSpPr>
          <p:cNvPr id="28" name="27 Rectángulo"/>
          <p:cNvSpPr/>
          <p:nvPr/>
        </p:nvSpPr>
        <p:spPr>
          <a:xfrm>
            <a:off x="101600" y="3983728"/>
            <a:ext cx="914400" cy="513928"/>
          </a:xfrm>
          <a:prstGeom prst="rect">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lin ang="2700000" scaled="1"/>
            <a:tileRect/>
          </a:gradFill>
          <a:ln w="3175">
            <a:solidFill>
              <a:schemeClr val="bg1"/>
            </a:solidFill>
          </a:ln>
        </p:spPr>
        <p:style>
          <a:lnRef idx="1">
            <a:schemeClr val="accent1"/>
          </a:lnRef>
          <a:fillRef idx="3">
            <a:schemeClr val="accent1"/>
          </a:fillRef>
          <a:effectRef idx="2">
            <a:schemeClr val="accent1"/>
          </a:effectRef>
          <a:fontRef idx="minor">
            <a:schemeClr val="lt1"/>
          </a:fontRef>
        </p:style>
        <p:txBody>
          <a:bodyPr wrap="none" rtlCol="0" anchor="b"/>
          <a:lstStyle/>
          <a:p>
            <a:pPr algn="ctr">
              <a:lnSpc>
                <a:spcPts val="800"/>
              </a:lnSpc>
            </a:pPr>
            <a:r>
              <a:rPr lang="es-ES" sz="1600" b="1" dirty="0" smtClean="0"/>
              <a:t>41</a:t>
            </a:r>
          </a:p>
          <a:p>
            <a:pPr algn="ctr">
              <a:lnSpc>
                <a:spcPts val="600"/>
              </a:lnSpc>
            </a:pPr>
            <a:r>
              <a:rPr lang="es-ES" sz="800" b="1" dirty="0" smtClean="0"/>
              <a:t>ELEMENTOS</a:t>
            </a:r>
          </a:p>
          <a:p>
            <a:pPr algn="ctr">
              <a:lnSpc>
                <a:spcPts val="800"/>
              </a:lnSpc>
            </a:pPr>
            <a:r>
              <a:rPr lang="es-ES" sz="800" b="1" dirty="0" smtClean="0"/>
              <a:t>DE</a:t>
            </a:r>
          </a:p>
          <a:p>
            <a:pPr algn="ctr">
              <a:lnSpc>
                <a:spcPts val="800"/>
              </a:lnSpc>
            </a:pPr>
            <a:r>
              <a:rPr lang="es-ES" sz="800" b="1" dirty="0" smtClean="0"/>
              <a:t>SATISFACCIÓN</a:t>
            </a:r>
            <a:endParaRPr lang="es-ES" sz="800" b="1" dirty="0"/>
          </a:p>
        </p:txBody>
      </p:sp>
      <p:sp>
        <p:nvSpPr>
          <p:cNvPr id="29" name="28 Rectángulo"/>
          <p:cNvSpPr/>
          <p:nvPr/>
        </p:nvSpPr>
        <p:spPr>
          <a:xfrm>
            <a:off x="101600" y="4879292"/>
            <a:ext cx="914400" cy="513928"/>
          </a:xfrm>
          <a:prstGeom prst="rect">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lin ang="2700000" scaled="1"/>
            <a:tileRect/>
          </a:gradFill>
          <a:ln w="3175">
            <a:solidFill>
              <a:schemeClr val="bg1"/>
            </a:solidFill>
          </a:ln>
        </p:spPr>
        <p:style>
          <a:lnRef idx="1">
            <a:schemeClr val="accent1"/>
          </a:lnRef>
          <a:fillRef idx="3">
            <a:schemeClr val="accent1"/>
          </a:fillRef>
          <a:effectRef idx="2">
            <a:schemeClr val="accent1"/>
          </a:effectRef>
          <a:fontRef idx="minor">
            <a:schemeClr val="lt1"/>
          </a:fontRef>
        </p:style>
        <p:txBody>
          <a:bodyPr wrap="none" rtlCol="0" anchor="ctr"/>
          <a:lstStyle/>
          <a:p>
            <a:pPr algn="ctr"/>
            <a:r>
              <a:rPr lang="es-ES" sz="1600" b="1" dirty="0" smtClean="0"/>
              <a:t>6</a:t>
            </a:r>
          </a:p>
          <a:p>
            <a:pPr algn="ctr"/>
            <a:r>
              <a:rPr lang="es-ES" sz="800" b="1" dirty="0" smtClean="0"/>
              <a:t>DIMENSIONES</a:t>
            </a:r>
          </a:p>
          <a:p>
            <a:pPr algn="ctr"/>
            <a:r>
              <a:rPr lang="es-ES" sz="800" b="1" dirty="0" smtClean="0"/>
              <a:t>DE CALIDAD</a:t>
            </a:r>
            <a:endParaRPr lang="es-ES" sz="800" b="1" dirty="0"/>
          </a:p>
        </p:txBody>
      </p:sp>
      <p:sp>
        <p:nvSpPr>
          <p:cNvPr id="30" name="29 Flecha abajo"/>
          <p:cNvSpPr/>
          <p:nvPr/>
        </p:nvSpPr>
        <p:spPr>
          <a:xfrm>
            <a:off x="384244" y="2744946"/>
            <a:ext cx="349112" cy="30480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31" name="30 Flecha abajo"/>
          <p:cNvSpPr/>
          <p:nvPr/>
        </p:nvSpPr>
        <p:spPr>
          <a:xfrm>
            <a:off x="384244" y="3640510"/>
            <a:ext cx="349112" cy="30480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32" name="31 Flecha abajo"/>
          <p:cNvSpPr/>
          <p:nvPr/>
        </p:nvSpPr>
        <p:spPr>
          <a:xfrm>
            <a:off x="384244" y="4536074"/>
            <a:ext cx="349112" cy="30480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33" name="32 Rectángulo redondeado"/>
          <p:cNvSpPr/>
          <p:nvPr/>
        </p:nvSpPr>
        <p:spPr>
          <a:xfrm>
            <a:off x="2352000" y="44624"/>
            <a:ext cx="7488000" cy="720000"/>
          </a:xfrm>
          <a:prstGeom prst="roundRect">
            <a:avLst>
              <a:gd name="adj" fmla="val 50000"/>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2700000" scaled="1"/>
            <a:tileRect/>
          </a:gradFill>
          <a:ln/>
        </p:spPr>
        <p:style>
          <a:lnRef idx="0">
            <a:schemeClr val="accent1"/>
          </a:lnRef>
          <a:fillRef idx="3">
            <a:schemeClr val="accent1"/>
          </a:fillRef>
          <a:effectRef idx="3">
            <a:schemeClr val="accent1"/>
          </a:effectRef>
          <a:fontRef idx="minor">
            <a:schemeClr val="lt1"/>
          </a:fontRef>
        </p:style>
        <p:txBody>
          <a:bodyPr rtlCol="0" anchor="ctr"/>
          <a:lstStyle/>
          <a:p>
            <a:pPr algn="ctr"/>
            <a:r>
              <a:rPr lang="es-ES" sz="3200" b="1" dirty="0" smtClean="0">
                <a:effectLst>
                  <a:outerShdw blurRad="38100" dist="38100" dir="2700000" algn="tl">
                    <a:srgbClr val="000000">
                      <a:alpha val="43137"/>
                    </a:srgbClr>
                  </a:outerShdw>
                </a:effectLst>
              </a:rPr>
              <a:t>EVALUACIÓN DE LA CALIDAD</a:t>
            </a:r>
          </a:p>
        </p:txBody>
      </p:sp>
    </p:spTree>
    <p:extLst>
      <p:ext uri="{BB962C8B-B14F-4D97-AF65-F5344CB8AC3E}">
        <p14:creationId xmlns:p14="http://schemas.microsoft.com/office/powerpoint/2010/main" val="1368849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withEffect">
                                  <p:stCondLst>
                                    <p:cond delay="0"/>
                                  </p:stCondLst>
                                  <p:childTnLst>
                                    <p:set>
                                      <p:cBhvr>
                                        <p:cTn id="6" dur="1" fill="hold">
                                          <p:stCondLst>
                                            <p:cond delay="0"/>
                                          </p:stCondLst>
                                        </p:cTn>
                                        <p:tgtEl>
                                          <p:spTgt spid="33"/>
                                        </p:tgtEl>
                                        <p:attrNameLst>
                                          <p:attrName>style.visibility</p:attrName>
                                        </p:attrNameLst>
                                      </p:cBhvr>
                                      <p:to>
                                        <p:strVal val="visible"/>
                                      </p:to>
                                    </p:set>
                                    <p:anim calcmode="lin" valueType="num">
                                      <p:cBhvr additive="base">
                                        <p:cTn id="7" dur="500"/>
                                        <p:tgtEl>
                                          <p:spTgt spid="33"/>
                                        </p:tgtEl>
                                        <p:attrNameLst>
                                          <p:attrName>ppt_y</p:attrName>
                                        </p:attrNameLst>
                                      </p:cBhvr>
                                      <p:tavLst>
                                        <p:tav tm="0">
                                          <p:val>
                                            <p:strVal val="#ppt_y-#ppt_h*1.125000"/>
                                          </p:val>
                                        </p:tav>
                                        <p:tav tm="100000">
                                          <p:val>
                                            <p:strVal val="#ppt_y"/>
                                          </p:val>
                                        </p:tav>
                                      </p:tavLst>
                                    </p:anim>
                                    <p:animEffect transition="in" filter="wipe(down)">
                                      <p:cBhvr>
                                        <p:cTn id="8" dur="500"/>
                                        <p:tgtEl>
                                          <p:spTgt spid="33"/>
                                        </p:tgtEl>
                                      </p:cBhvr>
                                    </p:animEffect>
                                  </p:childTnLst>
                                </p:cTn>
                              </p:par>
                            </p:childTnLst>
                          </p:cTn>
                        </p:par>
                        <p:par>
                          <p:cTn id="9" fill="hold">
                            <p:stCondLst>
                              <p:cond delay="500"/>
                            </p:stCondLst>
                            <p:childTnLst>
                              <p:par>
                                <p:cTn id="10" presetID="10" presetClass="entr" presetSubtype="0" fill="hold" grpId="0" nodeType="after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500"/>
                                        <p:tgtEl>
                                          <p:spTgt spid="2">
                                            <p:txEl>
                                              <p:pRg st="0" end="0"/>
                                            </p:txEl>
                                          </p:spTgt>
                                        </p:tgtEl>
                                      </p:cBhvr>
                                    </p:animEffect>
                                  </p:childTnLst>
                                </p:cTn>
                              </p:par>
                            </p:childTnLst>
                          </p:cTn>
                        </p:par>
                        <p:par>
                          <p:cTn id="13" fill="hold">
                            <p:stCondLst>
                              <p:cond delay="1000"/>
                            </p:stCondLst>
                            <p:childTnLst>
                              <p:par>
                                <p:cTn id="14" presetID="42" presetClass="entr" presetSubtype="0" fill="hold" grpId="0" nodeType="after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500"/>
                                        <p:tgtEl>
                                          <p:spTgt spid="3"/>
                                        </p:tgtEl>
                                      </p:cBhvr>
                                    </p:animEffect>
                                    <p:anim calcmode="lin" valueType="num">
                                      <p:cBhvr>
                                        <p:cTn id="17" dur="500" fill="hold"/>
                                        <p:tgtEl>
                                          <p:spTgt spid="3"/>
                                        </p:tgtEl>
                                        <p:attrNameLst>
                                          <p:attrName>ppt_x</p:attrName>
                                        </p:attrNameLst>
                                      </p:cBhvr>
                                      <p:tavLst>
                                        <p:tav tm="0">
                                          <p:val>
                                            <p:strVal val="#ppt_x"/>
                                          </p:val>
                                        </p:tav>
                                        <p:tav tm="100000">
                                          <p:val>
                                            <p:strVal val="#ppt_x"/>
                                          </p:val>
                                        </p:tav>
                                      </p:tavLst>
                                    </p:anim>
                                    <p:anim calcmode="lin" valueType="num">
                                      <p:cBhvr>
                                        <p:cTn id="18" dur="500" fill="hold"/>
                                        <p:tgtEl>
                                          <p:spTgt spid="3"/>
                                        </p:tgtEl>
                                        <p:attrNameLst>
                                          <p:attrName>ppt_y</p:attrName>
                                        </p:attrNameLst>
                                      </p:cBhvr>
                                      <p:tavLst>
                                        <p:tav tm="0">
                                          <p:val>
                                            <p:strVal val="#ppt_y+.1"/>
                                          </p:val>
                                        </p:tav>
                                        <p:tav tm="100000">
                                          <p:val>
                                            <p:strVal val="#ppt_y"/>
                                          </p:val>
                                        </p:tav>
                                      </p:tavLst>
                                    </p:anim>
                                  </p:childTnLst>
                                </p:cTn>
                              </p:par>
                            </p:childTnLst>
                          </p:cTn>
                        </p:par>
                        <p:par>
                          <p:cTn id="19" fill="hold">
                            <p:stCondLst>
                              <p:cond delay="1500"/>
                            </p:stCondLst>
                            <p:childTnLst>
                              <p:par>
                                <p:cTn id="20" presetID="42" presetClass="entr" presetSubtype="0" fill="hold" grpId="0" nodeType="after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anim calcmode="lin" valueType="num">
                                      <p:cBhvr>
                                        <p:cTn id="23" dur="500" fill="hold"/>
                                        <p:tgtEl>
                                          <p:spTgt spid="4"/>
                                        </p:tgtEl>
                                        <p:attrNameLst>
                                          <p:attrName>ppt_x</p:attrName>
                                        </p:attrNameLst>
                                      </p:cBhvr>
                                      <p:tavLst>
                                        <p:tav tm="0">
                                          <p:val>
                                            <p:strVal val="#ppt_x"/>
                                          </p:val>
                                        </p:tav>
                                        <p:tav tm="100000">
                                          <p:val>
                                            <p:strVal val="#ppt_x"/>
                                          </p:val>
                                        </p:tav>
                                      </p:tavLst>
                                    </p:anim>
                                    <p:anim calcmode="lin" valueType="num">
                                      <p:cBhvr>
                                        <p:cTn id="24" dur="500" fill="hold"/>
                                        <p:tgtEl>
                                          <p:spTgt spid="4"/>
                                        </p:tgtEl>
                                        <p:attrNameLst>
                                          <p:attrName>ppt_y</p:attrName>
                                        </p:attrNameLst>
                                      </p:cBhvr>
                                      <p:tavLst>
                                        <p:tav tm="0">
                                          <p:val>
                                            <p:strVal val="#ppt_y+.1"/>
                                          </p:val>
                                        </p:tav>
                                        <p:tav tm="100000">
                                          <p:val>
                                            <p:strVal val="#ppt_y"/>
                                          </p:val>
                                        </p:tav>
                                      </p:tavLst>
                                    </p:anim>
                                  </p:childTnLst>
                                </p:cTn>
                              </p:par>
                            </p:childTnLst>
                          </p:cTn>
                        </p:par>
                        <p:par>
                          <p:cTn id="25" fill="hold">
                            <p:stCondLst>
                              <p:cond delay="2000"/>
                            </p:stCondLst>
                            <p:childTnLst>
                              <p:par>
                                <p:cTn id="26" presetID="42" presetClass="entr" presetSubtype="0" fill="hold" grpId="0" nodeType="after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500"/>
                                        <p:tgtEl>
                                          <p:spTgt spid="5"/>
                                        </p:tgtEl>
                                      </p:cBhvr>
                                    </p:animEffect>
                                    <p:anim calcmode="lin" valueType="num">
                                      <p:cBhvr>
                                        <p:cTn id="29" dur="500" fill="hold"/>
                                        <p:tgtEl>
                                          <p:spTgt spid="5"/>
                                        </p:tgtEl>
                                        <p:attrNameLst>
                                          <p:attrName>ppt_x</p:attrName>
                                        </p:attrNameLst>
                                      </p:cBhvr>
                                      <p:tavLst>
                                        <p:tav tm="0">
                                          <p:val>
                                            <p:strVal val="#ppt_x"/>
                                          </p:val>
                                        </p:tav>
                                        <p:tav tm="100000">
                                          <p:val>
                                            <p:strVal val="#ppt_x"/>
                                          </p:val>
                                        </p:tav>
                                      </p:tavLst>
                                    </p:anim>
                                    <p:anim calcmode="lin" valueType="num">
                                      <p:cBhvr>
                                        <p:cTn id="30" dur="500" fill="hold"/>
                                        <p:tgtEl>
                                          <p:spTgt spid="5"/>
                                        </p:tgtEl>
                                        <p:attrNameLst>
                                          <p:attrName>ppt_y</p:attrName>
                                        </p:attrNameLst>
                                      </p:cBhvr>
                                      <p:tavLst>
                                        <p:tav tm="0">
                                          <p:val>
                                            <p:strVal val="#ppt_y+.1"/>
                                          </p:val>
                                        </p:tav>
                                        <p:tav tm="100000">
                                          <p:val>
                                            <p:strVal val="#ppt_y"/>
                                          </p:val>
                                        </p:tav>
                                      </p:tavLst>
                                    </p:anim>
                                  </p:childTnLst>
                                </p:cTn>
                              </p:par>
                            </p:childTnLst>
                          </p:cTn>
                        </p:par>
                        <p:par>
                          <p:cTn id="31" fill="hold">
                            <p:stCondLst>
                              <p:cond delay="2500"/>
                            </p:stCondLst>
                            <p:childTnLst>
                              <p:par>
                                <p:cTn id="32" presetID="47" presetClass="entr" presetSubtype="0" fill="hold" grpId="0" nodeType="afterEffect">
                                  <p:stCondLst>
                                    <p:cond delay="0"/>
                                  </p:stCondLst>
                                  <p:childTnLst>
                                    <p:set>
                                      <p:cBhvr>
                                        <p:cTn id="33" dur="1" fill="hold">
                                          <p:stCondLst>
                                            <p:cond delay="0"/>
                                          </p:stCondLst>
                                        </p:cTn>
                                        <p:tgtEl>
                                          <p:spTgt spid="6"/>
                                        </p:tgtEl>
                                        <p:attrNameLst>
                                          <p:attrName>style.visibility</p:attrName>
                                        </p:attrNameLst>
                                      </p:cBhvr>
                                      <p:to>
                                        <p:strVal val="visible"/>
                                      </p:to>
                                    </p:set>
                                    <p:animEffect transition="in" filter="fade">
                                      <p:cBhvr>
                                        <p:cTn id="34" dur="500"/>
                                        <p:tgtEl>
                                          <p:spTgt spid="6"/>
                                        </p:tgtEl>
                                      </p:cBhvr>
                                    </p:animEffect>
                                    <p:anim calcmode="lin" valueType="num">
                                      <p:cBhvr>
                                        <p:cTn id="35" dur="500" fill="hold"/>
                                        <p:tgtEl>
                                          <p:spTgt spid="6"/>
                                        </p:tgtEl>
                                        <p:attrNameLst>
                                          <p:attrName>ppt_x</p:attrName>
                                        </p:attrNameLst>
                                      </p:cBhvr>
                                      <p:tavLst>
                                        <p:tav tm="0">
                                          <p:val>
                                            <p:strVal val="#ppt_x"/>
                                          </p:val>
                                        </p:tav>
                                        <p:tav tm="100000">
                                          <p:val>
                                            <p:strVal val="#ppt_x"/>
                                          </p:val>
                                        </p:tav>
                                      </p:tavLst>
                                    </p:anim>
                                    <p:anim calcmode="lin" valueType="num">
                                      <p:cBhvr>
                                        <p:cTn id="36" dur="500" fill="hold"/>
                                        <p:tgtEl>
                                          <p:spTgt spid="6"/>
                                        </p:tgtEl>
                                        <p:attrNameLst>
                                          <p:attrName>ppt_y</p:attrName>
                                        </p:attrNameLst>
                                      </p:cBhvr>
                                      <p:tavLst>
                                        <p:tav tm="0">
                                          <p:val>
                                            <p:strVal val="#ppt_y-.1"/>
                                          </p:val>
                                        </p:tav>
                                        <p:tav tm="100000">
                                          <p:val>
                                            <p:strVal val="#ppt_y"/>
                                          </p:val>
                                        </p:tav>
                                      </p:tavLst>
                                    </p:anim>
                                  </p:childTnLst>
                                </p:cTn>
                              </p:par>
                              <p:par>
                                <p:cTn id="37" presetID="47" presetClass="entr" presetSubtype="0" fill="hold" grpId="0" nodeType="with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fade">
                                      <p:cBhvr>
                                        <p:cTn id="39" dur="500"/>
                                        <p:tgtEl>
                                          <p:spTgt spid="7"/>
                                        </p:tgtEl>
                                      </p:cBhvr>
                                    </p:animEffect>
                                    <p:anim calcmode="lin" valueType="num">
                                      <p:cBhvr>
                                        <p:cTn id="40" dur="500" fill="hold"/>
                                        <p:tgtEl>
                                          <p:spTgt spid="7"/>
                                        </p:tgtEl>
                                        <p:attrNameLst>
                                          <p:attrName>ppt_x</p:attrName>
                                        </p:attrNameLst>
                                      </p:cBhvr>
                                      <p:tavLst>
                                        <p:tav tm="0">
                                          <p:val>
                                            <p:strVal val="#ppt_x"/>
                                          </p:val>
                                        </p:tav>
                                        <p:tav tm="100000">
                                          <p:val>
                                            <p:strVal val="#ppt_x"/>
                                          </p:val>
                                        </p:tav>
                                      </p:tavLst>
                                    </p:anim>
                                    <p:anim calcmode="lin" valueType="num">
                                      <p:cBhvr>
                                        <p:cTn id="41" dur="500" fill="hold"/>
                                        <p:tgtEl>
                                          <p:spTgt spid="7"/>
                                        </p:tgtEl>
                                        <p:attrNameLst>
                                          <p:attrName>ppt_y</p:attrName>
                                        </p:attrNameLst>
                                      </p:cBhvr>
                                      <p:tavLst>
                                        <p:tav tm="0">
                                          <p:val>
                                            <p:strVal val="#ppt_y-.1"/>
                                          </p:val>
                                        </p:tav>
                                        <p:tav tm="100000">
                                          <p:val>
                                            <p:strVal val="#ppt_y"/>
                                          </p:val>
                                        </p:tav>
                                      </p:tavLst>
                                    </p:anim>
                                  </p:childTnLst>
                                </p:cTn>
                              </p:par>
                              <p:par>
                                <p:cTn id="42" presetID="47" presetClass="entr" presetSubtype="0" fill="hold" grpId="0" nodeType="withEffect">
                                  <p:stCondLst>
                                    <p:cond delay="0"/>
                                  </p:stCondLst>
                                  <p:childTnLst>
                                    <p:set>
                                      <p:cBhvr>
                                        <p:cTn id="43" dur="1" fill="hold">
                                          <p:stCondLst>
                                            <p:cond delay="0"/>
                                          </p:stCondLst>
                                        </p:cTn>
                                        <p:tgtEl>
                                          <p:spTgt spid="8"/>
                                        </p:tgtEl>
                                        <p:attrNameLst>
                                          <p:attrName>style.visibility</p:attrName>
                                        </p:attrNameLst>
                                      </p:cBhvr>
                                      <p:to>
                                        <p:strVal val="visible"/>
                                      </p:to>
                                    </p:set>
                                    <p:animEffect transition="in" filter="fade">
                                      <p:cBhvr>
                                        <p:cTn id="44" dur="500"/>
                                        <p:tgtEl>
                                          <p:spTgt spid="8"/>
                                        </p:tgtEl>
                                      </p:cBhvr>
                                    </p:animEffect>
                                    <p:anim calcmode="lin" valueType="num">
                                      <p:cBhvr>
                                        <p:cTn id="45" dur="500" fill="hold"/>
                                        <p:tgtEl>
                                          <p:spTgt spid="8"/>
                                        </p:tgtEl>
                                        <p:attrNameLst>
                                          <p:attrName>ppt_x</p:attrName>
                                        </p:attrNameLst>
                                      </p:cBhvr>
                                      <p:tavLst>
                                        <p:tav tm="0">
                                          <p:val>
                                            <p:strVal val="#ppt_x"/>
                                          </p:val>
                                        </p:tav>
                                        <p:tav tm="100000">
                                          <p:val>
                                            <p:strVal val="#ppt_x"/>
                                          </p:val>
                                        </p:tav>
                                      </p:tavLst>
                                    </p:anim>
                                    <p:anim calcmode="lin" valueType="num">
                                      <p:cBhvr>
                                        <p:cTn id="46" dur="500" fill="hold"/>
                                        <p:tgtEl>
                                          <p:spTgt spid="8"/>
                                        </p:tgtEl>
                                        <p:attrNameLst>
                                          <p:attrName>ppt_y</p:attrName>
                                        </p:attrNameLst>
                                      </p:cBhvr>
                                      <p:tavLst>
                                        <p:tav tm="0">
                                          <p:val>
                                            <p:strVal val="#ppt_y-.1"/>
                                          </p:val>
                                        </p:tav>
                                        <p:tav tm="100000">
                                          <p:val>
                                            <p:strVal val="#ppt_y"/>
                                          </p:val>
                                        </p:tav>
                                      </p:tavLst>
                                    </p:anim>
                                  </p:childTnLst>
                                </p:cTn>
                              </p:par>
                            </p:childTnLst>
                          </p:cTn>
                        </p:par>
                        <p:par>
                          <p:cTn id="47" fill="hold">
                            <p:stCondLst>
                              <p:cond delay="3000"/>
                            </p:stCondLst>
                            <p:childTnLst>
                              <p:par>
                                <p:cTn id="48" presetID="47" presetClass="entr" presetSubtype="0" fill="hold" grpId="0" nodeType="afterEffect">
                                  <p:stCondLst>
                                    <p:cond delay="0"/>
                                  </p:stCondLst>
                                  <p:childTnLst>
                                    <p:set>
                                      <p:cBhvr>
                                        <p:cTn id="49" dur="1" fill="hold">
                                          <p:stCondLst>
                                            <p:cond delay="0"/>
                                          </p:stCondLst>
                                        </p:cTn>
                                        <p:tgtEl>
                                          <p:spTgt spid="9"/>
                                        </p:tgtEl>
                                        <p:attrNameLst>
                                          <p:attrName>style.visibility</p:attrName>
                                        </p:attrNameLst>
                                      </p:cBhvr>
                                      <p:to>
                                        <p:strVal val="visible"/>
                                      </p:to>
                                    </p:set>
                                    <p:animEffect transition="in" filter="fade">
                                      <p:cBhvr>
                                        <p:cTn id="50" dur="500"/>
                                        <p:tgtEl>
                                          <p:spTgt spid="9"/>
                                        </p:tgtEl>
                                      </p:cBhvr>
                                    </p:animEffect>
                                    <p:anim calcmode="lin" valueType="num">
                                      <p:cBhvr>
                                        <p:cTn id="51" dur="500" fill="hold"/>
                                        <p:tgtEl>
                                          <p:spTgt spid="9"/>
                                        </p:tgtEl>
                                        <p:attrNameLst>
                                          <p:attrName>ppt_x</p:attrName>
                                        </p:attrNameLst>
                                      </p:cBhvr>
                                      <p:tavLst>
                                        <p:tav tm="0">
                                          <p:val>
                                            <p:strVal val="#ppt_x"/>
                                          </p:val>
                                        </p:tav>
                                        <p:tav tm="100000">
                                          <p:val>
                                            <p:strVal val="#ppt_x"/>
                                          </p:val>
                                        </p:tav>
                                      </p:tavLst>
                                    </p:anim>
                                    <p:anim calcmode="lin" valueType="num">
                                      <p:cBhvr>
                                        <p:cTn id="52" dur="500" fill="hold"/>
                                        <p:tgtEl>
                                          <p:spTgt spid="9"/>
                                        </p:tgtEl>
                                        <p:attrNameLst>
                                          <p:attrName>ppt_y</p:attrName>
                                        </p:attrNameLst>
                                      </p:cBhvr>
                                      <p:tavLst>
                                        <p:tav tm="0">
                                          <p:val>
                                            <p:strVal val="#ppt_y-.1"/>
                                          </p:val>
                                        </p:tav>
                                        <p:tav tm="100000">
                                          <p:val>
                                            <p:strVal val="#ppt_y"/>
                                          </p:val>
                                        </p:tav>
                                      </p:tavLst>
                                    </p:anim>
                                  </p:childTnLst>
                                </p:cTn>
                              </p:par>
                              <p:par>
                                <p:cTn id="53" presetID="47" presetClass="entr" presetSubtype="0" fill="hold" grpId="0" nodeType="withEffect">
                                  <p:stCondLst>
                                    <p:cond delay="0"/>
                                  </p:stCondLst>
                                  <p:childTnLst>
                                    <p:set>
                                      <p:cBhvr>
                                        <p:cTn id="54" dur="1" fill="hold">
                                          <p:stCondLst>
                                            <p:cond delay="0"/>
                                          </p:stCondLst>
                                        </p:cTn>
                                        <p:tgtEl>
                                          <p:spTgt spid="10"/>
                                        </p:tgtEl>
                                        <p:attrNameLst>
                                          <p:attrName>style.visibility</p:attrName>
                                        </p:attrNameLst>
                                      </p:cBhvr>
                                      <p:to>
                                        <p:strVal val="visible"/>
                                      </p:to>
                                    </p:set>
                                    <p:animEffect transition="in" filter="fade">
                                      <p:cBhvr>
                                        <p:cTn id="55" dur="500"/>
                                        <p:tgtEl>
                                          <p:spTgt spid="10"/>
                                        </p:tgtEl>
                                      </p:cBhvr>
                                    </p:animEffect>
                                    <p:anim calcmode="lin" valueType="num">
                                      <p:cBhvr>
                                        <p:cTn id="56" dur="500" fill="hold"/>
                                        <p:tgtEl>
                                          <p:spTgt spid="10"/>
                                        </p:tgtEl>
                                        <p:attrNameLst>
                                          <p:attrName>ppt_x</p:attrName>
                                        </p:attrNameLst>
                                      </p:cBhvr>
                                      <p:tavLst>
                                        <p:tav tm="0">
                                          <p:val>
                                            <p:strVal val="#ppt_x"/>
                                          </p:val>
                                        </p:tav>
                                        <p:tav tm="100000">
                                          <p:val>
                                            <p:strVal val="#ppt_x"/>
                                          </p:val>
                                        </p:tav>
                                      </p:tavLst>
                                    </p:anim>
                                    <p:anim calcmode="lin" valueType="num">
                                      <p:cBhvr>
                                        <p:cTn id="57" dur="500" fill="hold"/>
                                        <p:tgtEl>
                                          <p:spTgt spid="10"/>
                                        </p:tgtEl>
                                        <p:attrNameLst>
                                          <p:attrName>ppt_y</p:attrName>
                                        </p:attrNameLst>
                                      </p:cBhvr>
                                      <p:tavLst>
                                        <p:tav tm="0">
                                          <p:val>
                                            <p:strVal val="#ppt_y-.1"/>
                                          </p:val>
                                        </p:tav>
                                        <p:tav tm="100000">
                                          <p:val>
                                            <p:strVal val="#ppt_y"/>
                                          </p:val>
                                        </p:tav>
                                      </p:tavLst>
                                    </p:anim>
                                  </p:childTnLst>
                                </p:cTn>
                              </p:par>
                              <p:par>
                                <p:cTn id="58" presetID="47" presetClass="entr" presetSubtype="0" fill="hold" grpId="0" nodeType="withEffect">
                                  <p:stCondLst>
                                    <p:cond delay="0"/>
                                  </p:stCondLst>
                                  <p:childTnLst>
                                    <p:set>
                                      <p:cBhvr>
                                        <p:cTn id="59" dur="1" fill="hold">
                                          <p:stCondLst>
                                            <p:cond delay="0"/>
                                          </p:stCondLst>
                                        </p:cTn>
                                        <p:tgtEl>
                                          <p:spTgt spid="11"/>
                                        </p:tgtEl>
                                        <p:attrNameLst>
                                          <p:attrName>style.visibility</p:attrName>
                                        </p:attrNameLst>
                                      </p:cBhvr>
                                      <p:to>
                                        <p:strVal val="visible"/>
                                      </p:to>
                                    </p:set>
                                    <p:animEffect transition="in" filter="fade">
                                      <p:cBhvr>
                                        <p:cTn id="60" dur="500"/>
                                        <p:tgtEl>
                                          <p:spTgt spid="11"/>
                                        </p:tgtEl>
                                      </p:cBhvr>
                                    </p:animEffect>
                                    <p:anim calcmode="lin" valueType="num">
                                      <p:cBhvr>
                                        <p:cTn id="61" dur="500" fill="hold"/>
                                        <p:tgtEl>
                                          <p:spTgt spid="11"/>
                                        </p:tgtEl>
                                        <p:attrNameLst>
                                          <p:attrName>ppt_x</p:attrName>
                                        </p:attrNameLst>
                                      </p:cBhvr>
                                      <p:tavLst>
                                        <p:tav tm="0">
                                          <p:val>
                                            <p:strVal val="#ppt_x"/>
                                          </p:val>
                                        </p:tav>
                                        <p:tav tm="100000">
                                          <p:val>
                                            <p:strVal val="#ppt_x"/>
                                          </p:val>
                                        </p:tav>
                                      </p:tavLst>
                                    </p:anim>
                                    <p:anim calcmode="lin" valueType="num">
                                      <p:cBhvr>
                                        <p:cTn id="62" dur="500" fill="hold"/>
                                        <p:tgtEl>
                                          <p:spTgt spid="11"/>
                                        </p:tgtEl>
                                        <p:attrNameLst>
                                          <p:attrName>ppt_y</p:attrName>
                                        </p:attrNameLst>
                                      </p:cBhvr>
                                      <p:tavLst>
                                        <p:tav tm="0">
                                          <p:val>
                                            <p:strVal val="#ppt_y-.1"/>
                                          </p:val>
                                        </p:tav>
                                        <p:tav tm="100000">
                                          <p:val>
                                            <p:strVal val="#ppt_y"/>
                                          </p:val>
                                        </p:tav>
                                      </p:tavLst>
                                    </p:anim>
                                  </p:childTnLst>
                                </p:cTn>
                              </p:par>
                            </p:childTnLst>
                          </p:cTn>
                        </p:par>
                        <p:par>
                          <p:cTn id="63" fill="hold">
                            <p:stCondLst>
                              <p:cond delay="3500"/>
                            </p:stCondLst>
                            <p:childTnLst>
                              <p:par>
                                <p:cTn id="64" presetID="47" presetClass="entr" presetSubtype="0" fill="hold" grpId="0" nodeType="afterEffect">
                                  <p:stCondLst>
                                    <p:cond delay="0"/>
                                  </p:stCondLst>
                                  <p:childTnLst>
                                    <p:set>
                                      <p:cBhvr>
                                        <p:cTn id="65" dur="1" fill="hold">
                                          <p:stCondLst>
                                            <p:cond delay="0"/>
                                          </p:stCondLst>
                                        </p:cTn>
                                        <p:tgtEl>
                                          <p:spTgt spid="12"/>
                                        </p:tgtEl>
                                        <p:attrNameLst>
                                          <p:attrName>style.visibility</p:attrName>
                                        </p:attrNameLst>
                                      </p:cBhvr>
                                      <p:to>
                                        <p:strVal val="visible"/>
                                      </p:to>
                                    </p:set>
                                    <p:animEffect transition="in" filter="fade">
                                      <p:cBhvr>
                                        <p:cTn id="66" dur="500"/>
                                        <p:tgtEl>
                                          <p:spTgt spid="12"/>
                                        </p:tgtEl>
                                      </p:cBhvr>
                                    </p:animEffect>
                                    <p:anim calcmode="lin" valueType="num">
                                      <p:cBhvr>
                                        <p:cTn id="67" dur="500" fill="hold"/>
                                        <p:tgtEl>
                                          <p:spTgt spid="12"/>
                                        </p:tgtEl>
                                        <p:attrNameLst>
                                          <p:attrName>ppt_x</p:attrName>
                                        </p:attrNameLst>
                                      </p:cBhvr>
                                      <p:tavLst>
                                        <p:tav tm="0">
                                          <p:val>
                                            <p:strVal val="#ppt_x"/>
                                          </p:val>
                                        </p:tav>
                                        <p:tav tm="100000">
                                          <p:val>
                                            <p:strVal val="#ppt_x"/>
                                          </p:val>
                                        </p:tav>
                                      </p:tavLst>
                                    </p:anim>
                                    <p:anim calcmode="lin" valueType="num">
                                      <p:cBhvr>
                                        <p:cTn id="68" dur="500" fill="hold"/>
                                        <p:tgtEl>
                                          <p:spTgt spid="12"/>
                                        </p:tgtEl>
                                        <p:attrNameLst>
                                          <p:attrName>ppt_y</p:attrName>
                                        </p:attrNameLst>
                                      </p:cBhvr>
                                      <p:tavLst>
                                        <p:tav tm="0">
                                          <p:val>
                                            <p:strVal val="#ppt_y-.1"/>
                                          </p:val>
                                        </p:tav>
                                        <p:tav tm="100000">
                                          <p:val>
                                            <p:strVal val="#ppt_y"/>
                                          </p:val>
                                        </p:tav>
                                      </p:tavLst>
                                    </p:anim>
                                  </p:childTnLst>
                                </p:cTn>
                              </p:par>
                              <p:par>
                                <p:cTn id="69" presetID="47" presetClass="entr" presetSubtype="0" fill="hold" grpId="0" nodeType="withEffect">
                                  <p:stCondLst>
                                    <p:cond delay="0"/>
                                  </p:stCondLst>
                                  <p:childTnLst>
                                    <p:set>
                                      <p:cBhvr>
                                        <p:cTn id="70" dur="1" fill="hold">
                                          <p:stCondLst>
                                            <p:cond delay="0"/>
                                          </p:stCondLst>
                                        </p:cTn>
                                        <p:tgtEl>
                                          <p:spTgt spid="13"/>
                                        </p:tgtEl>
                                        <p:attrNameLst>
                                          <p:attrName>style.visibility</p:attrName>
                                        </p:attrNameLst>
                                      </p:cBhvr>
                                      <p:to>
                                        <p:strVal val="visible"/>
                                      </p:to>
                                    </p:set>
                                    <p:animEffect transition="in" filter="fade">
                                      <p:cBhvr>
                                        <p:cTn id="71" dur="500"/>
                                        <p:tgtEl>
                                          <p:spTgt spid="13"/>
                                        </p:tgtEl>
                                      </p:cBhvr>
                                    </p:animEffect>
                                    <p:anim calcmode="lin" valueType="num">
                                      <p:cBhvr>
                                        <p:cTn id="72" dur="500" fill="hold"/>
                                        <p:tgtEl>
                                          <p:spTgt spid="13"/>
                                        </p:tgtEl>
                                        <p:attrNameLst>
                                          <p:attrName>ppt_x</p:attrName>
                                        </p:attrNameLst>
                                      </p:cBhvr>
                                      <p:tavLst>
                                        <p:tav tm="0">
                                          <p:val>
                                            <p:strVal val="#ppt_x"/>
                                          </p:val>
                                        </p:tav>
                                        <p:tav tm="100000">
                                          <p:val>
                                            <p:strVal val="#ppt_x"/>
                                          </p:val>
                                        </p:tav>
                                      </p:tavLst>
                                    </p:anim>
                                    <p:anim calcmode="lin" valueType="num">
                                      <p:cBhvr>
                                        <p:cTn id="73" dur="500" fill="hold"/>
                                        <p:tgtEl>
                                          <p:spTgt spid="13"/>
                                        </p:tgtEl>
                                        <p:attrNameLst>
                                          <p:attrName>ppt_y</p:attrName>
                                        </p:attrNameLst>
                                      </p:cBhvr>
                                      <p:tavLst>
                                        <p:tav tm="0">
                                          <p:val>
                                            <p:strVal val="#ppt_y-.1"/>
                                          </p:val>
                                        </p:tav>
                                        <p:tav tm="100000">
                                          <p:val>
                                            <p:strVal val="#ppt_y"/>
                                          </p:val>
                                        </p:tav>
                                      </p:tavLst>
                                    </p:anim>
                                  </p:childTnLst>
                                </p:cTn>
                              </p:par>
                              <p:par>
                                <p:cTn id="74" presetID="47" presetClass="entr" presetSubtype="0" fill="hold" grpId="0" nodeType="withEffect">
                                  <p:stCondLst>
                                    <p:cond delay="0"/>
                                  </p:stCondLst>
                                  <p:childTnLst>
                                    <p:set>
                                      <p:cBhvr>
                                        <p:cTn id="75" dur="1" fill="hold">
                                          <p:stCondLst>
                                            <p:cond delay="0"/>
                                          </p:stCondLst>
                                        </p:cTn>
                                        <p:tgtEl>
                                          <p:spTgt spid="14"/>
                                        </p:tgtEl>
                                        <p:attrNameLst>
                                          <p:attrName>style.visibility</p:attrName>
                                        </p:attrNameLst>
                                      </p:cBhvr>
                                      <p:to>
                                        <p:strVal val="visible"/>
                                      </p:to>
                                    </p:set>
                                    <p:animEffect transition="in" filter="fade">
                                      <p:cBhvr>
                                        <p:cTn id="76" dur="500"/>
                                        <p:tgtEl>
                                          <p:spTgt spid="14"/>
                                        </p:tgtEl>
                                      </p:cBhvr>
                                    </p:animEffect>
                                    <p:anim calcmode="lin" valueType="num">
                                      <p:cBhvr>
                                        <p:cTn id="77" dur="500" fill="hold"/>
                                        <p:tgtEl>
                                          <p:spTgt spid="14"/>
                                        </p:tgtEl>
                                        <p:attrNameLst>
                                          <p:attrName>ppt_x</p:attrName>
                                        </p:attrNameLst>
                                      </p:cBhvr>
                                      <p:tavLst>
                                        <p:tav tm="0">
                                          <p:val>
                                            <p:strVal val="#ppt_x"/>
                                          </p:val>
                                        </p:tav>
                                        <p:tav tm="100000">
                                          <p:val>
                                            <p:strVal val="#ppt_x"/>
                                          </p:val>
                                        </p:tav>
                                      </p:tavLst>
                                    </p:anim>
                                    <p:anim calcmode="lin" valueType="num">
                                      <p:cBhvr>
                                        <p:cTn id="78" dur="500" fill="hold"/>
                                        <p:tgtEl>
                                          <p:spTgt spid="14"/>
                                        </p:tgtEl>
                                        <p:attrNameLst>
                                          <p:attrName>ppt_y</p:attrName>
                                        </p:attrNameLst>
                                      </p:cBhvr>
                                      <p:tavLst>
                                        <p:tav tm="0">
                                          <p:val>
                                            <p:strVal val="#ppt_y-.1"/>
                                          </p:val>
                                        </p:tav>
                                        <p:tav tm="100000">
                                          <p:val>
                                            <p:strVal val="#ppt_y"/>
                                          </p:val>
                                        </p:tav>
                                      </p:tavLst>
                                    </p:anim>
                                  </p:childTnLst>
                                </p:cTn>
                              </p:par>
                            </p:childTnLst>
                          </p:cTn>
                        </p:par>
                        <p:par>
                          <p:cTn id="79" fill="hold">
                            <p:stCondLst>
                              <p:cond delay="4000"/>
                            </p:stCondLst>
                            <p:childTnLst>
                              <p:par>
                                <p:cTn id="80" presetID="47" presetClass="entr" presetSubtype="0" fill="hold" grpId="0" nodeType="afterEffect">
                                  <p:stCondLst>
                                    <p:cond delay="0"/>
                                  </p:stCondLst>
                                  <p:childTnLst>
                                    <p:set>
                                      <p:cBhvr>
                                        <p:cTn id="81" dur="1" fill="hold">
                                          <p:stCondLst>
                                            <p:cond delay="0"/>
                                          </p:stCondLst>
                                        </p:cTn>
                                        <p:tgtEl>
                                          <p:spTgt spid="15"/>
                                        </p:tgtEl>
                                        <p:attrNameLst>
                                          <p:attrName>style.visibility</p:attrName>
                                        </p:attrNameLst>
                                      </p:cBhvr>
                                      <p:to>
                                        <p:strVal val="visible"/>
                                      </p:to>
                                    </p:set>
                                    <p:animEffect transition="in" filter="fade">
                                      <p:cBhvr>
                                        <p:cTn id="82" dur="500"/>
                                        <p:tgtEl>
                                          <p:spTgt spid="15"/>
                                        </p:tgtEl>
                                      </p:cBhvr>
                                    </p:animEffect>
                                    <p:anim calcmode="lin" valueType="num">
                                      <p:cBhvr>
                                        <p:cTn id="83" dur="500" fill="hold"/>
                                        <p:tgtEl>
                                          <p:spTgt spid="15"/>
                                        </p:tgtEl>
                                        <p:attrNameLst>
                                          <p:attrName>ppt_x</p:attrName>
                                        </p:attrNameLst>
                                      </p:cBhvr>
                                      <p:tavLst>
                                        <p:tav tm="0">
                                          <p:val>
                                            <p:strVal val="#ppt_x"/>
                                          </p:val>
                                        </p:tav>
                                        <p:tav tm="100000">
                                          <p:val>
                                            <p:strVal val="#ppt_x"/>
                                          </p:val>
                                        </p:tav>
                                      </p:tavLst>
                                    </p:anim>
                                    <p:anim calcmode="lin" valueType="num">
                                      <p:cBhvr>
                                        <p:cTn id="84" dur="500" fill="hold"/>
                                        <p:tgtEl>
                                          <p:spTgt spid="15"/>
                                        </p:tgtEl>
                                        <p:attrNameLst>
                                          <p:attrName>ppt_y</p:attrName>
                                        </p:attrNameLst>
                                      </p:cBhvr>
                                      <p:tavLst>
                                        <p:tav tm="0">
                                          <p:val>
                                            <p:strVal val="#ppt_y-.1"/>
                                          </p:val>
                                        </p:tav>
                                        <p:tav tm="100000">
                                          <p:val>
                                            <p:strVal val="#ppt_y"/>
                                          </p:val>
                                        </p:tav>
                                      </p:tavLst>
                                    </p:anim>
                                  </p:childTnLst>
                                </p:cTn>
                              </p:par>
                              <p:par>
                                <p:cTn id="85" presetID="47" presetClass="entr" presetSubtype="0" fill="hold" grpId="0" nodeType="withEffect">
                                  <p:stCondLst>
                                    <p:cond delay="0"/>
                                  </p:stCondLst>
                                  <p:childTnLst>
                                    <p:set>
                                      <p:cBhvr>
                                        <p:cTn id="86" dur="1" fill="hold">
                                          <p:stCondLst>
                                            <p:cond delay="0"/>
                                          </p:stCondLst>
                                        </p:cTn>
                                        <p:tgtEl>
                                          <p:spTgt spid="16"/>
                                        </p:tgtEl>
                                        <p:attrNameLst>
                                          <p:attrName>style.visibility</p:attrName>
                                        </p:attrNameLst>
                                      </p:cBhvr>
                                      <p:to>
                                        <p:strVal val="visible"/>
                                      </p:to>
                                    </p:set>
                                    <p:animEffect transition="in" filter="fade">
                                      <p:cBhvr>
                                        <p:cTn id="87" dur="500"/>
                                        <p:tgtEl>
                                          <p:spTgt spid="16"/>
                                        </p:tgtEl>
                                      </p:cBhvr>
                                    </p:animEffect>
                                    <p:anim calcmode="lin" valueType="num">
                                      <p:cBhvr>
                                        <p:cTn id="88" dur="500" fill="hold"/>
                                        <p:tgtEl>
                                          <p:spTgt spid="16"/>
                                        </p:tgtEl>
                                        <p:attrNameLst>
                                          <p:attrName>ppt_x</p:attrName>
                                        </p:attrNameLst>
                                      </p:cBhvr>
                                      <p:tavLst>
                                        <p:tav tm="0">
                                          <p:val>
                                            <p:strVal val="#ppt_x"/>
                                          </p:val>
                                        </p:tav>
                                        <p:tav tm="100000">
                                          <p:val>
                                            <p:strVal val="#ppt_x"/>
                                          </p:val>
                                        </p:tav>
                                      </p:tavLst>
                                    </p:anim>
                                    <p:anim calcmode="lin" valueType="num">
                                      <p:cBhvr>
                                        <p:cTn id="89" dur="500" fill="hold"/>
                                        <p:tgtEl>
                                          <p:spTgt spid="16"/>
                                        </p:tgtEl>
                                        <p:attrNameLst>
                                          <p:attrName>ppt_y</p:attrName>
                                        </p:attrNameLst>
                                      </p:cBhvr>
                                      <p:tavLst>
                                        <p:tav tm="0">
                                          <p:val>
                                            <p:strVal val="#ppt_y-.1"/>
                                          </p:val>
                                        </p:tav>
                                        <p:tav tm="100000">
                                          <p:val>
                                            <p:strVal val="#ppt_y"/>
                                          </p:val>
                                        </p:tav>
                                      </p:tavLst>
                                    </p:anim>
                                  </p:childTnLst>
                                </p:cTn>
                              </p:par>
                              <p:par>
                                <p:cTn id="90" presetID="47" presetClass="entr" presetSubtype="0" fill="hold" grpId="0" nodeType="withEffect">
                                  <p:stCondLst>
                                    <p:cond delay="0"/>
                                  </p:stCondLst>
                                  <p:childTnLst>
                                    <p:set>
                                      <p:cBhvr>
                                        <p:cTn id="91" dur="1" fill="hold">
                                          <p:stCondLst>
                                            <p:cond delay="0"/>
                                          </p:stCondLst>
                                        </p:cTn>
                                        <p:tgtEl>
                                          <p:spTgt spid="17"/>
                                        </p:tgtEl>
                                        <p:attrNameLst>
                                          <p:attrName>style.visibility</p:attrName>
                                        </p:attrNameLst>
                                      </p:cBhvr>
                                      <p:to>
                                        <p:strVal val="visible"/>
                                      </p:to>
                                    </p:set>
                                    <p:animEffect transition="in" filter="fade">
                                      <p:cBhvr>
                                        <p:cTn id="92" dur="500"/>
                                        <p:tgtEl>
                                          <p:spTgt spid="17"/>
                                        </p:tgtEl>
                                      </p:cBhvr>
                                    </p:animEffect>
                                    <p:anim calcmode="lin" valueType="num">
                                      <p:cBhvr>
                                        <p:cTn id="93" dur="500" fill="hold"/>
                                        <p:tgtEl>
                                          <p:spTgt spid="17"/>
                                        </p:tgtEl>
                                        <p:attrNameLst>
                                          <p:attrName>ppt_x</p:attrName>
                                        </p:attrNameLst>
                                      </p:cBhvr>
                                      <p:tavLst>
                                        <p:tav tm="0">
                                          <p:val>
                                            <p:strVal val="#ppt_x"/>
                                          </p:val>
                                        </p:tav>
                                        <p:tav tm="100000">
                                          <p:val>
                                            <p:strVal val="#ppt_x"/>
                                          </p:val>
                                        </p:tav>
                                      </p:tavLst>
                                    </p:anim>
                                    <p:anim calcmode="lin" valueType="num">
                                      <p:cBhvr>
                                        <p:cTn id="94" dur="500" fill="hold"/>
                                        <p:tgtEl>
                                          <p:spTgt spid="17"/>
                                        </p:tgtEl>
                                        <p:attrNameLst>
                                          <p:attrName>ppt_y</p:attrName>
                                        </p:attrNameLst>
                                      </p:cBhvr>
                                      <p:tavLst>
                                        <p:tav tm="0">
                                          <p:val>
                                            <p:strVal val="#ppt_y-.1"/>
                                          </p:val>
                                        </p:tav>
                                        <p:tav tm="100000">
                                          <p:val>
                                            <p:strVal val="#ppt_y"/>
                                          </p:val>
                                        </p:tav>
                                      </p:tavLst>
                                    </p:anim>
                                  </p:childTnLst>
                                </p:cTn>
                              </p:par>
                            </p:childTnLst>
                          </p:cTn>
                        </p:par>
                        <p:par>
                          <p:cTn id="95" fill="hold">
                            <p:stCondLst>
                              <p:cond delay="4500"/>
                            </p:stCondLst>
                            <p:childTnLst>
                              <p:par>
                                <p:cTn id="96" presetID="47" presetClass="entr" presetSubtype="0" fill="hold" grpId="0" nodeType="afterEffect">
                                  <p:stCondLst>
                                    <p:cond delay="0"/>
                                  </p:stCondLst>
                                  <p:childTnLst>
                                    <p:set>
                                      <p:cBhvr>
                                        <p:cTn id="97" dur="1" fill="hold">
                                          <p:stCondLst>
                                            <p:cond delay="0"/>
                                          </p:stCondLst>
                                        </p:cTn>
                                        <p:tgtEl>
                                          <p:spTgt spid="18"/>
                                        </p:tgtEl>
                                        <p:attrNameLst>
                                          <p:attrName>style.visibility</p:attrName>
                                        </p:attrNameLst>
                                      </p:cBhvr>
                                      <p:to>
                                        <p:strVal val="visible"/>
                                      </p:to>
                                    </p:set>
                                    <p:animEffect transition="in" filter="fade">
                                      <p:cBhvr>
                                        <p:cTn id="98" dur="500"/>
                                        <p:tgtEl>
                                          <p:spTgt spid="18"/>
                                        </p:tgtEl>
                                      </p:cBhvr>
                                    </p:animEffect>
                                    <p:anim calcmode="lin" valueType="num">
                                      <p:cBhvr>
                                        <p:cTn id="99" dur="500" fill="hold"/>
                                        <p:tgtEl>
                                          <p:spTgt spid="18"/>
                                        </p:tgtEl>
                                        <p:attrNameLst>
                                          <p:attrName>ppt_x</p:attrName>
                                        </p:attrNameLst>
                                      </p:cBhvr>
                                      <p:tavLst>
                                        <p:tav tm="0">
                                          <p:val>
                                            <p:strVal val="#ppt_x"/>
                                          </p:val>
                                        </p:tav>
                                        <p:tav tm="100000">
                                          <p:val>
                                            <p:strVal val="#ppt_x"/>
                                          </p:val>
                                        </p:tav>
                                      </p:tavLst>
                                    </p:anim>
                                    <p:anim calcmode="lin" valueType="num">
                                      <p:cBhvr>
                                        <p:cTn id="100" dur="500" fill="hold"/>
                                        <p:tgtEl>
                                          <p:spTgt spid="18"/>
                                        </p:tgtEl>
                                        <p:attrNameLst>
                                          <p:attrName>ppt_y</p:attrName>
                                        </p:attrNameLst>
                                      </p:cBhvr>
                                      <p:tavLst>
                                        <p:tav tm="0">
                                          <p:val>
                                            <p:strVal val="#ppt_y-.1"/>
                                          </p:val>
                                        </p:tav>
                                        <p:tav tm="100000">
                                          <p:val>
                                            <p:strVal val="#ppt_y"/>
                                          </p:val>
                                        </p:tav>
                                      </p:tavLst>
                                    </p:anim>
                                  </p:childTnLst>
                                </p:cTn>
                              </p:par>
                              <p:par>
                                <p:cTn id="101" presetID="47" presetClass="entr" presetSubtype="0" fill="hold" grpId="0" nodeType="withEffect">
                                  <p:stCondLst>
                                    <p:cond delay="0"/>
                                  </p:stCondLst>
                                  <p:childTnLst>
                                    <p:set>
                                      <p:cBhvr>
                                        <p:cTn id="102" dur="1" fill="hold">
                                          <p:stCondLst>
                                            <p:cond delay="0"/>
                                          </p:stCondLst>
                                        </p:cTn>
                                        <p:tgtEl>
                                          <p:spTgt spid="19"/>
                                        </p:tgtEl>
                                        <p:attrNameLst>
                                          <p:attrName>style.visibility</p:attrName>
                                        </p:attrNameLst>
                                      </p:cBhvr>
                                      <p:to>
                                        <p:strVal val="visible"/>
                                      </p:to>
                                    </p:set>
                                    <p:animEffect transition="in" filter="fade">
                                      <p:cBhvr>
                                        <p:cTn id="103" dur="500"/>
                                        <p:tgtEl>
                                          <p:spTgt spid="19"/>
                                        </p:tgtEl>
                                      </p:cBhvr>
                                    </p:animEffect>
                                    <p:anim calcmode="lin" valueType="num">
                                      <p:cBhvr>
                                        <p:cTn id="104" dur="500" fill="hold"/>
                                        <p:tgtEl>
                                          <p:spTgt spid="19"/>
                                        </p:tgtEl>
                                        <p:attrNameLst>
                                          <p:attrName>ppt_x</p:attrName>
                                        </p:attrNameLst>
                                      </p:cBhvr>
                                      <p:tavLst>
                                        <p:tav tm="0">
                                          <p:val>
                                            <p:strVal val="#ppt_x"/>
                                          </p:val>
                                        </p:tav>
                                        <p:tav tm="100000">
                                          <p:val>
                                            <p:strVal val="#ppt_x"/>
                                          </p:val>
                                        </p:tav>
                                      </p:tavLst>
                                    </p:anim>
                                    <p:anim calcmode="lin" valueType="num">
                                      <p:cBhvr>
                                        <p:cTn id="105" dur="500" fill="hold"/>
                                        <p:tgtEl>
                                          <p:spTgt spid="19"/>
                                        </p:tgtEl>
                                        <p:attrNameLst>
                                          <p:attrName>ppt_y</p:attrName>
                                        </p:attrNameLst>
                                      </p:cBhvr>
                                      <p:tavLst>
                                        <p:tav tm="0">
                                          <p:val>
                                            <p:strVal val="#ppt_y-.1"/>
                                          </p:val>
                                        </p:tav>
                                        <p:tav tm="100000">
                                          <p:val>
                                            <p:strVal val="#ppt_y"/>
                                          </p:val>
                                        </p:tav>
                                      </p:tavLst>
                                    </p:anim>
                                  </p:childTnLst>
                                </p:cTn>
                              </p:par>
                              <p:par>
                                <p:cTn id="106" presetID="47" presetClass="entr" presetSubtype="0" fill="hold" grpId="0" nodeType="withEffect">
                                  <p:stCondLst>
                                    <p:cond delay="0"/>
                                  </p:stCondLst>
                                  <p:childTnLst>
                                    <p:set>
                                      <p:cBhvr>
                                        <p:cTn id="107" dur="1" fill="hold">
                                          <p:stCondLst>
                                            <p:cond delay="0"/>
                                          </p:stCondLst>
                                        </p:cTn>
                                        <p:tgtEl>
                                          <p:spTgt spid="20"/>
                                        </p:tgtEl>
                                        <p:attrNameLst>
                                          <p:attrName>style.visibility</p:attrName>
                                        </p:attrNameLst>
                                      </p:cBhvr>
                                      <p:to>
                                        <p:strVal val="visible"/>
                                      </p:to>
                                    </p:set>
                                    <p:animEffect transition="in" filter="fade">
                                      <p:cBhvr>
                                        <p:cTn id="108" dur="500"/>
                                        <p:tgtEl>
                                          <p:spTgt spid="20"/>
                                        </p:tgtEl>
                                      </p:cBhvr>
                                    </p:animEffect>
                                    <p:anim calcmode="lin" valueType="num">
                                      <p:cBhvr>
                                        <p:cTn id="109" dur="500" fill="hold"/>
                                        <p:tgtEl>
                                          <p:spTgt spid="20"/>
                                        </p:tgtEl>
                                        <p:attrNameLst>
                                          <p:attrName>ppt_x</p:attrName>
                                        </p:attrNameLst>
                                      </p:cBhvr>
                                      <p:tavLst>
                                        <p:tav tm="0">
                                          <p:val>
                                            <p:strVal val="#ppt_x"/>
                                          </p:val>
                                        </p:tav>
                                        <p:tav tm="100000">
                                          <p:val>
                                            <p:strVal val="#ppt_x"/>
                                          </p:val>
                                        </p:tav>
                                      </p:tavLst>
                                    </p:anim>
                                    <p:anim calcmode="lin" valueType="num">
                                      <p:cBhvr>
                                        <p:cTn id="110" dur="500" fill="hold"/>
                                        <p:tgtEl>
                                          <p:spTgt spid="20"/>
                                        </p:tgtEl>
                                        <p:attrNameLst>
                                          <p:attrName>ppt_y</p:attrName>
                                        </p:attrNameLst>
                                      </p:cBhvr>
                                      <p:tavLst>
                                        <p:tav tm="0">
                                          <p:val>
                                            <p:strVal val="#ppt_y-.1"/>
                                          </p:val>
                                        </p:tav>
                                        <p:tav tm="100000">
                                          <p:val>
                                            <p:strVal val="#ppt_y"/>
                                          </p:val>
                                        </p:tav>
                                      </p:tavLst>
                                    </p:anim>
                                  </p:childTnLst>
                                </p:cTn>
                              </p:par>
                            </p:childTnLst>
                          </p:cTn>
                        </p:par>
                        <p:par>
                          <p:cTn id="111" fill="hold">
                            <p:stCondLst>
                              <p:cond delay="5000"/>
                            </p:stCondLst>
                            <p:childTnLst>
                              <p:par>
                                <p:cTn id="112" presetID="47" presetClass="entr" presetSubtype="0" fill="hold" grpId="0" nodeType="afterEffect">
                                  <p:stCondLst>
                                    <p:cond delay="0"/>
                                  </p:stCondLst>
                                  <p:childTnLst>
                                    <p:set>
                                      <p:cBhvr>
                                        <p:cTn id="113" dur="1" fill="hold">
                                          <p:stCondLst>
                                            <p:cond delay="0"/>
                                          </p:stCondLst>
                                        </p:cTn>
                                        <p:tgtEl>
                                          <p:spTgt spid="21"/>
                                        </p:tgtEl>
                                        <p:attrNameLst>
                                          <p:attrName>style.visibility</p:attrName>
                                        </p:attrNameLst>
                                      </p:cBhvr>
                                      <p:to>
                                        <p:strVal val="visible"/>
                                      </p:to>
                                    </p:set>
                                    <p:animEffect transition="in" filter="fade">
                                      <p:cBhvr>
                                        <p:cTn id="114" dur="500"/>
                                        <p:tgtEl>
                                          <p:spTgt spid="21"/>
                                        </p:tgtEl>
                                      </p:cBhvr>
                                    </p:animEffect>
                                    <p:anim calcmode="lin" valueType="num">
                                      <p:cBhvr>
                                        <p:cTn id="115" dur="500" fill="hold"/>
                                        <p:tgtEl>
                                          <p:spTgt spid="21"/>
                                        </p:tgtEl>
                                        <p:attrNameLst>
                                          <p:attrName>ppt_x</p:attrName>
                                        </p:attrNameLst>
                                      </p:cBhvr>
                                      <p:tavLst>
                                        <p:tav tm="0">
                                          <p:val>
                                            <p:strVal val="#ppt_x"/>
                                          </p:val>
                                        </p:tav>
                                        <p:tav tm="100000">
                                          <p:val>
                                            <p:strVal val="#ppt_x"/>
                                          </p:val>
                                        </p:tav>
                                      </p:tavLst>
                                    </p:anim>
                                    <p:anim calcmode="lin" valueType="num">
                                      <p:cBhvr>
                                        <p:cTn id="116" dur="500" fill="hold"/>
                                        <p:tgtEl>
                                          <p:spTgt spid="21"/>
                                        </p:tgtEl>
                                        <p:attrNameLst>
                                          <p:attrName>ppt_y</p:attrName>
                                        </p:attrNameLst>
                                      </p:cBhvr>
                                      <p:tavLst>
                                        <p:tav tm="0">
                                          <p:val>
                                            <p:strVal val="#ppt_y-.1"/>
                                          </p:val>
                                        </p:tav>
                                        <p:tav tm="100000">
                                          <p:val>
                                            <p:strVal val="#ppt_y"/>
                                          </p:val>
                                        </p:tav>
                                      </p:tavLst>
                                    </p:anim>
                                  </p:childTnLst>
                                </p:cTn>
                              </p:par>
                              <p:par>
                                <p:cTn id="117" presetID="47" presetClass="entr" presetSubtype="0" fill="hold" grpId="0" nodeType="withEffect">
                                  <p:stCondLst>
                                    <p:cond delay="0"/>
                                  </p:stCondLst>
                                  <p:childTnLst>
                                    <p:set>
                                      <p:cBhvr>
                                        <p:cTn id="118" dur="1" fill="hold">
                                          <p:stCondLst>
                                            <p:cond delay="0"/>
                                          </p:stCondLst>
                                        </p:cTn>
                                        <p:tgtEl>
                                          <p:spTgt spid="22"/>
                                        </p:tgtEl>
                                        <p:attrNameLst>
                                          <p:attrName>style.visibility</p:attrName>
                                        </p:attrNameLst>
                                      </p:cBhvr>
                                      <p:to>
                                        <p:strVal val="visible"/>
                                      </p:to>
                                    </p:set>
                                    <p:animEffect transition="in" filter="fade">
                                      <p:cBhvr>
                                        <p:cTn id="119" dur="500"/>
                                        <p:tgtEl>
                                          <p:spTgt spid="22"/>
                                        </p:tgtEl>
                                      </p:cBhvr>
                                    </p:animEffect>
                                    <p:anim calcmode="lin" valueType="num">
                                      <p:cBhvr>
                                        <p:cTn id="120" dur="500" fill="hold"/>
                                        <p:tgtEl>
                                          <p:spTgt spid="22"/>
                                        </p:tgtEl>
                                        <p:attrNameLst>
                                          <p:attrName>ppt_x</p:attrName>
                                        </p:attrNameLst>
                                      </p:cBhvr>
                                      <p:tavLst>
                                        <p:tav tm="0">
                                          <p:val>
                                            <p:strVal val="#ppt_x"/>
                                          </p:val>
                                        </p:tav>
                                        <p:tav tm="100000">
                                          <p:val>
                                            <p:strVal val="#ppt_x"/>
                                          </p:val>
                                        </p:tav>
                                      </p:tavLst>
                                    </p:anim>
                                    <p:anim calcmode="lin" valueType="num">
                                      <p:cBhvr>
                                        <p:cTn id="121" dur="500" fill="hold"/>
                                        <p:tgtEl>
                                          <p:spTgt spid="22"/>
                                        </p:tgtEl>
                                        <p:attrNameLst>
                                          <p:attrName>ppt_y</p:attrName>
                                        </p:attrNameLst>
                                      </p:cBhvr>
                                      <p:tavLst>
                                        <p:tav tm="0">
                                          <p:val>
                                            <p:strVal val="#ppt_y-.1"/>
                                          </p:val>
                                        </p:tav>
                                        <p:tav tm="100000">
                                          <p:val>
                                            <p:strVal val="#ppt_y"/>
                                          </p:val>
                                        </p:tav>
                                      </p:tavLst>
                                    </p:anim>
                                  </p:childTnLst>
                                </p:cTn>
                              </p:par>
                              <p:par>
                                <p:cTn id="122" presetID="47" presetClass="entr" presetSubtype="0" fill="hold" grpId="0" nodeType="withEffect">
                                  <p:stCondLst>
                                    <p:cond delay="0"/>
                                  </p:stCondLst>
                                  <p:childTnLst>
                                    <p:set>
                                      <p:cBhvr>
                                        <p:cTn id="123" dur="1" fill="hold">
                                          <p:stCondLst>
                                            <p:cond delay="0"/>
                                          </p:stCondLst>
                                        </p:cTn>
                                        <p:tgtEl>
                                          <p:spTgt spid="23"/>
                                        </p:tgtEl>
                                        <p:attrNameLst>
                                          <p:attrName>style.visibility</p:attrName>
                                        </p:attrNameLst>
                                      </p:cBhvr>
                                      <p:to>
                                        <p:strVal val="visible"/>
                                      </p:to>
                                    </p:set>
                                    <p:animEffect transition="in" filter="fade">
                                      <p:cBhvr>
                                        <p:cTn id="124" dur="500"/>
                                        <p:tgtEl>
                                          <p:spTgt spid="23"/>
                                        </p:tgtEl>
                                      </p:cBhvr>
                                    </p:animEffect>
                                    <p:anim calcmode="lin" valueType="num">
                                      <p:cBhvr>
                                        <p:cTn id="125" dur="500" fill="hold"/>
                                        <p:tgtEl>
                                          <p:spTgt spid="23"/>
                                        </p:tgtEl>
                                        <p:attrNameLst>
                                          <p:attrName>ppt_x</p:attrName>
                                        </p:attrNameLst>
                                      </p:cBhvr>
                                      <p:tavLst>
                                        <p:tav tm="0">
                                          <p:val>
                                            <p:strVal val="#ppt_x"/>
                                          </p:val>
                                        </p:tav>
                                        <p:tav tm="100000">
                                          <p:val>
                                            <p:strVal val="#ppt_x"/>
                                          </p:val>
                                        </p:tav>
                                      </p:tavLst>
                                    </p:anim>
                                    <p:anim calcmode="lin" valueType="num">
                                      <p:cBhvr>
                                        <p:cTn id="126" dur="5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127" fill="hold">
                      <p:stCondLst>
                        <p:cond delay="indefinite"/>
                      </p:stCondLst>
                      <p:childTnLst>
                        <p:par>
                          <p:cTn id="128" fill="hold">
                            <p:stCondLst>
                              <p:cond delay="0"/>
                            </p:stCondLst>
                            <p:childTnLst>
                              <p:par>
                                <p:cTn id="129" presetID="42" presetClass="entr" presetSubtype="0" fill="hold" grpId="0" nodeType="clickEffect">
                                  <p:stCondLst>
                                    <p:cond delay="0"/>
                                  </p:stCondLst>
                                  <p:childTnLst>
                                    <p:set>
                                      <p:cBhvr>
                                        <p:cTn id="130" dur="1" fill="hold">
                                          <p:stCondLst>
                                            <p:cond delay="0"/>
                                          </p:stCondLst>
                                        </p:cTn>
                                        <p:tgtEl>
                                          <p:spTgt spid="24"/>
                                        </p:tgtEl>
                                        <p:attrNameLst>
                                          <p:attrName>style.visibility</p:attrName>
                                        </p:attrNameLst>
                                      </p:cBhvr>
                                      <p:to>
                                        <p:strVal val="visible"/>
                                      </p:to>
                                    </p:set>
                                    <p:animEffect transition="in" filter="fade">
                                      <p:cBhvr>
                                        <p:cTn id="131" dur="500"/>
                                        <p:tgtEl>
                                          <p:spTgt spid="24"/>
                                        </p:tgtEl>
                                      </p:cBhvr>
                                    </p:animEffect>
                                    <p:anim calcmode="lin" valueType="num">
                                      <p:cBhvr>
                                        <p:cTn id="132" dur="500" fill="hold"/>
                                        <p:tgtEl>
                                          <p:spTgt spid="24"/>
                                        </p:tgtEl>
                                        <p:attrNameLst>
                                          <p:attrName>ppt_x</p:attrName>
                                        </p:attrNameLst>
                                      </p:cBhvr>
                                      <p:tavLst>
                                        <p:tav tm="0">
                                          <p:val>
                                            <p:strVal val="#ppt_x"/>
                                          </p:val>
                                        </p:tav>
                                        <p:tav tm="100000">
                                          <p:val>
                                            <p:strVal val="#ppt_x"/>
                                          </p:val>
                                        </p:tav>
                                      </p:tavLst>
                                    </p:anim>
                                    <p:anim calcmode="lin" valueType="num">
                                      <p:cBhvr>
                                        <p:cTn id="133" dur="500" fill="hold"/>
                                        <p:tgtEl>
                                          <p:spTgt spid="24"/>
                                        </p:tgtEl>
                                        <p:attrNameLst>
                                          <p:attrName>ppt_y</p:attrName>
                                        </p:attrNameLst>
                                      </p:cBhvr>
                                      <p:tavLst>
                                        <p:tav tm="0">
                                          <p:val>
                                            <p:strVal val="#ppt_y+.1"/>
                                          </p:val>
                                        </p:tav>
                                        <p:tav tm="100000">
                                          <p:val>
                                            <p:strVal val="#ppt_y"/>
                                          </p:val>
                                        </p:tav>
                                      </p:tavLst>
                                    </p:anim>
                                  </p:childTnLst>
                                </p:cTn>
                              </p:par>
                            </p:childTnLst>
                          </p:cTn>
                        </p:par>
                        <p:par>
                          <p:cTn id="134" fill="hold">
                            <p:stCondLst>
                              <p:cond delay="500"/>
                            </p:stCondLst>
                            <p:childTnLst>
                              <p:par>
                                <p:cTn id="135" presetID="42" presetClass="entr" presetSubtype="0" fill="hold" grpId="0" nodeType="afterEffect">
                                  <p:stCondLst>
                                    <p:cond delay="0"/>
                                  </p:stCondLst>
                                  <p:childTnLst>
                                    <p:set>
                                      <p:cBhvr>
                                        <p:cTn id="136" dur="1" fill="hold">
                                          <p:stCondLst>
                                            <p:cond delay="0"/>
                                          </p:stCondLst>
                                        </p:cTn>
                                        <p:tgtEl>
                                          <p:spTgt spid="25"/>
                                        </p:tgtEl>
                                        <p:attrNameLst>
                                          <p:attrName>style.visibility</p:attrName>
                                        </p:attrNameLst>
                                      </p:cBhvr>
                                      <p:to>
                                        <p:strVal val="visible"/>
                                      </p:to>
                                    </p:set>
                                    <p:animEffect transition="in" filter="fade">
                                      <p:cBhvr>
                                        <p:cTn id="137" dur="500"/>
                                        <p:tgtEl>
                                          <p:spTgt spid="25"/>
                                        </p:tgtEl>
                                      </p:cBhvr>
                                    </p:animEffect>
                                    <p:anim calcmode="lin" valueType="num">
                                      <p:cBhvr>
                                        <p:cTn id="138" dur="500" fill="hold"/>
                                        <p:tgtEl>
                                          <p:spTgt spid="25"/>
                                        </p:tgtEl>
                                        <p:attrNameLst>
                                          <p:attrName>ppt_x</p:attrName>
                                        </p:attrNameLst>
                                      </p:cBhvr>
                                      <p:tavLst>
                                        <p:tav tm="0">
                                          <p:val>
                                            <p:strVal val="#ppt_x"/>
                                          </p:val>
                                        </p:tav>
                                        <p:tav tm="100000">
                                          <p:val>
                                            <p:strVal val="#ppt_x"/>
                                          </p:val>
                                        </p:tav>
                                      </p:tavLst>
                                    </p:anim>
                                    <p:anim calcmode="lin" valueType="num">
                                      <p:cBhvr>
                                        <p:cTn id="139" dur="500" fill="hold"/>
                                        <p:tgtEl>
                                          <p:spTgt spid="25"/>
                                        </p:tgtEl>
                                        <p:attrNameLst>
                                          <p:attrName>ppt_y</p:attrName>
                                        </p:attrNameLst>
                                      </p:cBhvr>
                                      <p:tavLst>
                                        <p:tav tm="0">
                                          <p:val>
                                            <p:strVal val="#ppt_y+.1"/>
                                          </p:val>
                                        </p:tav>
                                        <p:tav tm="100000">
                                          <p:val>
                                            <p:strVal val="#ppt_y"/>
                                          </p:val>
                                        </p:tav>
                                      </p:tavLst>
                                    </p:anim>
                                  </p:childTnLst>
                                </p:cTn>
                              </p:par>
                            </p:childTnLst>
                          </p:cTn>
                        </p:par>
                        <p:par>
                          <p:cTn id="140" fill="hold">
                            <p:stCondLst>
                              <p:cond delay="1000"/>
                            </p:stCondLst>
                            <p:childTnLst>
                              <p:par>
                                <p:cTn id="141" presetID="10" presetClass="entr" presetSubtype="0" fill="hold" grpId="0" nodeType="afterEffect">
                                  <p:stCondLst>
                                    <p:cond delay="0"/>
                                  </p:stCondLst>
                                  <p:childTnLst>
                                    <p:set>
                                      <p:cBhvr>
                                        <p:cTn id="142" dur="1" fill="hold">
                                          <p:stCondLst>
                                            <p:cond delay="0"/>
                                          </p:stCondLst>
                                        </p:cTn>
                                        <p:tgtEl>
                                          <p:spTgt spid="26"/>
                                        </p:tgtEl>
                                        <p:attrNameLst>
                                          <p:attrName>style.visibility</p:attrName>
                                        </p:attrNameLst>
                                      </p:cBhvr>
                                      <p:to>
                                        <p:strVal val="visible"/>
                                      </p:to>
                                    </p:set>
                                    <p:animEffect transition="in" filter="fade">
                                      <p:cBhvr>
                                        <p:cTn id="143" dur="500"/>
                                        <p:tgtEl>
                                          <p:spTgt spid="26"/>
                                        </p:tgtEl>
                                      </p:cBhvr>
                                    </p:animEffect>
                                  </p:childTnLst>
                                </p:cTn>
                              </p:par>
                            </p:childTnLst>
                          </p:cTn>
                        </p:par>
                        <p:par>
                          <p:cTn id="144" fill="hold">
                            <p:stCondLst>
                              <p:cond delay="1500"/>
                            </p:stCondLst>
                            <p:childTnLst>
                              <p:par>
                                <p:cTn id="145" presetID="47" presetClass="entr" presetSubtype="0" fill="hold" grpId="0" nodeType="afterEffect">
                                  <p:stCondLst>
                                    <p:cond delay="0"/>
                                  </p:stCondLst>
                                  <p:childTnLst>
                                    <p:set>
                                      <p:cBhvr>
                                        <p:cTn id="146" dur="1" fill="hold">
                                          <p:stCondLst>
                                            <p:cond delay="0"/>
                                          </p:stCondLst>
                                        </p:cTn>
                                        <p:tgtEl>
                                          <p:spTgt spid="30"/>
                                        </p:tgtEl>
                                        <p:attrNameLst>
                                          <p:attrName>style.visibility</p:attrName>
                                        </p:attrNameLst>
                                      </p:cBhvr>
                                      <p:to>
                                        <p:strVal val="visible"/>
                                      </p:to>
                                    </p:set>
                                    <p:animEffect transition="in" filter="fade">
                                      <p:cBhvr>
                                        <p:cTn id="147" dur="500"/>
                                        <p:tgtEl>
                                          <p:spTgt spid="30"/>
                                        </p:tgtEl>
                                      </p:cBhvr>
                                    </p:animEffect>
                                    <p:anim calcmode="lin" valueType="num">
                                      <p:cBhvr>
                                        <p:cTn id="148" dur="500" fill="hold"/>
                                        <p:tgtEl>
                                          <p:spTgt spid="30"/>
                                        </p:tgtEl>
                                        <p:attrNameLst>
                                          <p:attrName>ppt_x</p:attrName>
                                        </p:attrNameLst>
                                      </p:cBhvr>
                                      <p:tavLst>
                                        <p:tav tm="0">
                                          <p:val>
                                            <p:strVal val="#ppt_x"/>
                                          </p:val>
                                        </p:tav>
                                        <p:tav tm="100000">
                                          <p:val>
                                            <p:strVal val="#ppt_x"/>
                                          </p:val>
                                        </p:tav>
                                      </p:tavLst>
                                    </p:anim>
                                    <p:anim calcmode="lin" valueType="num">
                                      <p:cBhvr>
                                        <p:cTn id="149" dur="500" fill="hold"/>
                                        <p:tgtEl>
                                          <p:spTgt spid="30"/>
                                        </p:tgtEl>
                                        <p:attrNameLst>
                                          <p:attrName>ppt_y</p:attrName>
                                        </p:attrNameLst>
                                      </p:cBhvr>
                                      <p:tavLst>
                                        <p:tav tm="0">
                                          <p:val>
                                            <p:strVal val="#ppt_y-.1"/>
                                          </p:val>
                                        </p:tav>
                                        <p:tav tm="100000">
                                          <p:val>
                                            <p:strVal val="#ppt_y"/>
                                          </p:val>
                                        </p:tav>
                                      </p:tavLst>
                                    </p:anim>
                                  </p:childTnLst>
                                </p:cTn>
                              </p:par>
                            </p:childTnLst>
                          </p:cTn>
                        </p:par>
                        <p:par>
                          <p:cTn id="150" fill="hold">
                            <p:stCondLst>
                              <p:cond delay="2000"/>
                            </p:stCondLst>
                            <p:childTnLst>
                              <p:par>
                                <p:cTn id="151" presetID="10" presetClass="entr" presetSubtype="0" fill="hold" grpId="0" nodeType="afterEffect">
                                  <p:stCondLst>
                                    <p:cond delay="0"/>
                                  </p:stCondLst>
                                  <p:childTnLst>
                                    <p:set>
                                      <p:cBhvr>
                                        <p:cTn id="152" dur="1" fill="hold">
                                          <p:stCondLst>
                                            <p:cond delay="0"/>
                                          </p:stCondLst>
                                        </p:cTn>
                                        <p:tgtEl>
                                          <p:spTgt spid="27"/>
                                        </p:tgtEl>
                                        <p:attrNameLst>
                                          <p:attrName>style.visibility</p:attrName>
                                        </p:attrNameLst>
                                      </p:cBhvr>
                                      <p:to>
                                        <p:strVal val="visible"/>
                                      </p:to>
                                    </p:set>
                                    <p:animEffect transition="in" filter="fade">
                                      <p:cBhvr>
                                        <p:cTn id="153" dur="500"/>
                                        <p:tgtEl>
                                          <p:spTgt spid="27"/>
                                        </p:tgtEl>
                                      </p:cBhvr>
                                    </p:animEffect>
                                  </p:childTnLst>
                                </p:cTn>
                              </p:par>
                            </p:childTnLst>
                          </p:cTn>
                        </p:par>
                        <p:par>
                          <p:cTn id="154" fill="hold">
                            <p:stCondLst>
                              <p:cond delay="2500"/>
                            </p:stCondLst>
                            <p:childTnLst>
                              <p:par>
                                <p:cTn id="155" presetID="47" presetClass="entr" presetSubtype="0" fill="hold" grpId="0" nodeType="afterEffect">
                                  <p:stCondLst>
                                    <p:cond delay="0"/>
                                  </p:stCondLst>
                                  <p:childTnLst>
                                    <p:set>
                                      <p:cBhvr>
                                        <p:cTn id="156" dur="1" fill="hold">
                                          <p:stCondLst>
                                            <p:cond delay="0"/>
                                          </p:stCondLst>
                                        </p:cTn>
                                        <p:tgtEl>
                                          <p:spTgt spid="31"/>
                                        </p:tgtEl>
                                        <p:attrNameLst>
                                          <p:attrName>style.visibility</p:attrName>
                                        </p:attrNameLst>
                                      </p:cBhvr>
                                      <p:to>
                                        <p:strVal val="visible"/>
                                      </p:to>
                                    </p:set>
                                    <p:animEffect transition="in" filter="fade">
                                      <p:cBhvr>
                                        <p:cTn id="157" dur="500"/>
                                        <p:tgtEl>
                                          <p:spTgt spid="31"/>
                                        </p:tgtEl>
                                      </p:cBhvr>
                                    </p:animEffect>
                                    <p:anim calcmode="lin" valueType="num">
                                      <p:cBhvr>
                                        <p:cTn id="158" dur="500" fill="hold"/>
                                        <p:tgtEl>
                                          <p:spTgt spid="31"/>
                                        </p:tgtEl>
                                        <p:attrNameLst>
                                          <p:attrName>ppt_x</p:attrName>
                                        </p:attrNameLst>
                                      </p:cBhvr>
                                      <p:tavLst>
                                        <p:tav tm="0">
                                          <p:val>
                                            <p:strVal val="#ppt_x"/>
                                          </p:val>
                                        </p:tav>
                                        <p:tav tm="100000">
                                          <p:val>
                                            <p:strVal val="#ppt_x"/>
                                          </p:val>
                                        </p:tav>
                                      </p:tavLst>
                                    </p:anim>
                                    <p:anim calcmode="lin" valueType="num">
                                      <p:cBhvr>
                                        <p:cTn id="159" dur="500" fill="hold"/>
                                        <p:tgtEl>
                                          <p:spTgt spid="31"/>
                                        </p:tgtEl>
                                        <p:attrNameLst>
                                          <p:attrName>ppt_y</p:attrName>
                                        </p:attrNameLst>
                                      </p:cBhvr>
                                      <p:tavLst>
                                        <p:tav tm="0">
                                          <p:val>
                                            <p:strVal val="#ppt_y-.1"/>
                                          </p:val>
                                        </p:tav>
                                        <p:tav tm="100000">
                                          <p:val>
                                            <p:strVal val="#ppt_y"/>
                                          </p:val>
                                        </p:tav>
                                      </p:tavLst>
                                    </p:anim>
                                  </p:childTnLst>
                                </p:cTn>
                              </p:par>
                            </p:childTnLst>
                          </p:cTn>
                        </p:par>
                        <p:par>
                          <p:cTn id="160" fill="hold">
                            <p:stCondLst>
                              <p:cond delay="3000"/>
                            </p:stCondLst>
                            <p:childTnLst>
                              <p:par>
                                <p:cTn id="161" presetID="10" presetClass="entr" presetSubtype="0" fill="hold" grpId="0" nodeType="afterEffect">
                                  <p:stCondLst>
                                    <p:cond delay="0"/>
                                  </p:stCondLst>
                                  <p:childTnLst>
                                    <p:set>
                                      <p:cBhvr>
                                        <p:cTn id="162" dur="1" fill="hold">
                                          <p:stCondLst>
                                            <p:cond delay="0"/>
                                          </p:stCondLst>
                                        </p:cTn>
                                        <p:tgtEl>
                                          <p:spTgt spid="28"/>
                                        </p:tgtEl>
                                        <p:attrNameLst>
                                          <p:attrName>style.visibility</p:attrName>
                                        </p:attrNameLst>
                                      </p:cBhvr>
                                      <p:to>
                                        <p:strVal val="visible"/>
                                      </p:to>
                                    </p:set>
                                    <p:animEffect transition="in" filter="fade">
                                      <p:cBhvr>
                                        <p:cTn id="163" dur="500"/>
                                        <p:tgtEl>
                                          <p:spTgt spid="28"/>
                                        </p:tgtEl>
                                      </p:cBhvr>
                                    </p:animEffect>
                                  </p:childTnLst>
                                </p:cTn>
                              </p:par>
                            </p:childTnLst>
                          </p:cTn>
                        </p:par>
                        <p:par>
                          <p:cTn id="164" fill="hold">
                            <p:stCondLst>
                              <p:cond delay="3500"/>
                            </p:stCondLst>
                            <p:childTnLst>
                              <p:par>
                                <p:cTn id="165" presetID="47" presetClass="entr" presetSubtype="0" fill="hold" grpId="0" nodeType="afterEffect">
                                  <p:stCondLst>
                                    <p:cond delay="0"/>
                                  </p:stCondLst>
                                  <p:childTnLst>
                                    <p:set>
                                      <p:cBhvr>
                                        <p:cTn id="166" dur="1" fill="hold">
                                          <p:stCondLst>
                                            <p:cond delay="0"/>
                                          </p:stCondLst>
                                        </p:cTn>
                                        <p:tgtEl>
                                          <p:spTgt spid="32"/>
                                        </p:tgtEl>
                                        <p:attrNameLst>
                                          <p:attrName>style.visibility</p:attrName>
                                        </p:attrNameLst>
                                      </p:cBhvr>
                                      <p:to>
                                        <p:strVal val="visible"/>
                                      </p:to>
                                    </p:set>
                                    <p:animEffect transition="in" filter="fade">
                                      <p:cBhvr>
                                        <p:cTn id="167" dur="500"/>
                                        <p:tgtEl>
                                          <p:spTgt spid="32"/>
                                        </p:tgtEl>
                                      </p:cBhvr>
                                    </p:animEffect>
                                    <p:anim calcmode="lin" valueType="num">
                                      <p:cBhvr>
                                        <p:cTn id="168" dur="500" fill="hold"/>
                                        <p:tgtEl>
                                          <p:spTgt spid="32"/>
                                        </p:tgtEl>
                                        <p:attrNameLst>
                                          <p:attrName>ppt_x</p:attrName>
                                        </p:attrNameLst>
                                      </p:cBhvr>
                                      <p:tavLst>
                                        <p:tav tm="0">
                                          <p:val>
                                            <p:strVal val="#ppt_x"/>
                                          </p:val>
                                        </p:tav>
                                        <p:tav tm="100000">
                                          <p:val>
                                            <p:strVal val="#ppt_x"/>
                                          </p:val>
                                        </p:tav>
                                      </p:tavLst>
                                    </p:anim>
                                    <p:anim calcmode="lin" valueType="num">
                                      <p:cBhvr>
                                        <p:cTn id="169" dur="500" fill="hold"/>
                                        <p:tgtEl>
                                          <p:spTgt spid="32"/>
                                        </p:tgtEl>
                                        <p:attrNameLst>
                                          <p:attrName>ppt_y</p:attrName>
                                        </p:attrNameLst>
                                      </p:cBhvr>
                                      <p:tavLst>
                                        <p:tav tm="0">
                                          <p:val>
                                            <p:strVal val="#ppt_y-.1"/>
                                          </p:val>
                                        </p:tav>
                                        <p:tav tm="100000">
                                          <p:val>
                                            <p:strVal val="#ppt_y"/>
                                          </p:val>
                                        </p:tav>
                                      </p:tavLst>
                                    </p:anim>
                                  </p:childTnLst>
                                </p:cTn>
                              </p:par>
                            </p:childTnLst>
                          </p:cTn>
                        </p:par>
                        <p:par>
                          <p:cTn id="170" fill="hold">
                            <p:stCondLst>
                              <p:cond delay="4000"/>
                            </p:stCondLst>
                            <p:childTnLst>
                              <p:par>
                                <p:cTn id="171" presetID="10" presetClass="entr" presetSubtype="0" fill="hold" grpId="0" nodeType="afterEffect">
                                  <p:stCondLst>
                                    <p:cond delay="0"/>
                                  </p:stCondLst>
                                  <p:childTnLst>
                                    <p:set>
                                      <p:cBhvr>
                                        <p:cTn id="172" dur="1" fill="hold">
                                          <p:stCondLst>
                                            <p:cond delay="0"/>
                                          </p:stCondLst>
                                        </p:cTn>
                                        <p:tgtEl>
                                          <p:spTgt spid="29"/>
                                        </p:tgtEl>
                                        <p:attrNameLst>
                                          <p:attrName>style.visibility</p:attrName>
                                        </p:attrNameLst>
                                      </p:cBhvr>
                                      <p:to>
                                        <p:strVal val="visible"/>
                                      </p:to>
                                    </p:set>
                                    <p:animEffect transition="in" filter="fade">
                                      <p:cBhvr>
                                        <p:cTn id="173"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animBg="1"/>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5"/>
          <p:cNvPicPr>
            <a:picLocks noChangeAspect="1" noChangeArrowheads="1"/>
          </p:cNvPicPr>
          <p:nvPr/>
        </p:nvPicPr>
        <p:blipFill rotWithShape="1">
          <a:blip r:embed="rId2" cstate="screen">
            <a:extLst>
              <a:ext uri="{28A0092B-C50C-407E-A947-70E740481C1C}">
                <a14:useLocalDpi xmlns:a14="http://schemas.microsoft.com/office/drawing/2010/main"/>
              </a:ext>
            </a:extLst>
          </a:blip>
          <a:srcRect/>
          <a:stretch/>
        </p:blipFill>
        <p:spPr bwMode="auto">
          <a:xfrm>
            <a:off x="102921" y="2144862"/>
            <a:ext cx="11986161" cy="4524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 Box 5"/>
          <p:cNvSpPr txBox="1">
            <a:spLocks noChangeArrowheads="1"/>
          </p:cNvSpPr>
          <p:nvPr/>
        </p:nvSpPr>
        <p:spPr bwMode="auto">
          <a:xfrm>
            <a:off x="492126" y="1226404"/>
            <a:ext cx="11207749" cy="646331"/>
          </a:xfrm>
          <a:prstGeom prst="rect">
            <a:avLst/>
          </a:prstGeom>
          <a:noFill/>
          <a:ln w="9525">
            <a:noFill/>
            <a:miter lim="800000"/>
            <a:headEnd/>
            <a:tailEnd/>
          </a:ln>
          <a:effectLst/>
        </p:spPr>
        <p:txBody>
          <a:bodyPr wrap="square">
            <a:spAutoFit/>
          </a:bodyPr>
          <a:lstStyle/>
          <a:p>
            <a:pPr marL="228600" algn="just">
              <a:spcAft>
                <a:spcPts val="0"/>
              </a:spcAft>
            </a:pPr>
            <a:r>
              <a:rPr lang="es-ES" sz="1200" b="1" dirty="0" smtClean="0">
                <a:solidFill>
                  <a:schemeClr val="bg1"/>
                </a:solidFill>
                <a:effectLst>
                  <a:outerShdw blurRad="38100" dist="38100" dir="2700000" algn="tl">
                    <a:srgbClr val="000000">
                      <a:alpha val="43137"/>
                    </a:srgbClr>
                  </a:outerShdw>
                </a:effectLst>
                <a:latin typeface="Arial"/>
                <a:ea typeface="Times New Roman"/>
              </a:rPr>
              <a:t>DURANTE LA GESTIÓN 2009 EL SIN LLEVÓ ADELANTE EL PROCESO DE GENERACIÓN, EN PRIMERA INSTANCIA, DE NUEVAS DIMENSIONES DE CALIDAD, QUE SON BÁSICAMENTE LOS PARÁMETROS SOBRE LOS CUALES SE MIDE LA CALIDAD DE LOS SERVICIOS QUE SE BRINDAN AL CONTRIBUYENTE. EN EL SIGUIENTE CUADRO SE TIENE UN DETALLE DE ESTAS DIMENSIONES, SU SIGNIFICADO Y PESO RELATIVO.</a:t>
            </a:r>
            <a:endParaRPr lang="es-ES" sz="1200" b="1" dirty="0" smtClean="0">
              <a:solidFill>
                <a:schemeClr val="bg1"/>
              </a:solidFill>
              <a:effectLst>
                <a:outerShdw blurRad="38100" dist="38100" dir="2700000" algn="tl">
                  <a:srgbClr val="000000">
                    <a:alpha val="43137"/>
                  </a:srgbClr>
                </a:outerShdw>
              </a:effectLst>
              <a:latin typeface="Times New Roman"/>
              <a:ea typeface="Times New Roman"/>
            </a:endParaRPr>
          </a:p>
        </p:txBody>
      </p:sp>
      <p:sp>
        <p:nvSpPr>
          <p:cNvPr id="6" name="5 Rectángulo redondeado"/>
          <p:cNvSpPr/>
          <p:nvPr/>
        </p:nvSpPr>
        <p:spPr>
          <a:xfrm>
            <a:off x="2352000" y="44624"/>
            <a:ext cx="7488000" cy="720000"/>
          </a:xfrm>
          <a:prstGeom prst="roundRect">
            <a:avLst>
              <a:gd name="adj" fmla="val 50000"/>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2700000" scaled="1"/>
            <a:tileRect/>
          </a:gradFill>
          <a:ln/>
        </p:spPr>
        <p:style>
          <a:lnRef idx="0">
            <a:schemeClr val="accent1"/>
          </a:lnRef>
          <a:fillRef idx="3">
            <a:schemeClr val="accent1"/>
          </a:fillRef>
          <a:effectRef idx="3">
            <a:schemeClr val="accent1"/>
          </a:effectRef>
          <a:fontRef idx="minor">
            <a:schemeClr val="lt1"/>
          </a:fontRef>
        </p:style>
        <p:txBody>
          <a:bodyPr rtlCol="0" anchor="ctr"/>
          <a:lstStyle/>
          <a:p>
            <a:pPr algn="ctr"/>
            <a:r>
              <a:rPr lang="es-ES" sz="3200" b="1" dirty="0" smtClean="0">
                <a:effectLst>
                  <a:outerShdw blurRad="38100" dist="38100" dir="2700000" algn="tl">
                    <a:srgbClr val="000000">
                      <a:alpha val="43137"/>
                    </a:srgbClr>
                  </a:outerShdw>
                </a:effectLst>
              </a:rPr>
              <a:t>SERVICIO AL CONTRIBUYENTE</a:t>
            </a:r>
          </a:p>
        </p:txBody>
      </p:sp>
      <p:sp>
        <p:nvSpPr>
          <p:cNvPr id="7" name="6 CuadroTexto"/>
          <p:cNvSpPr txBox="1"/>
          <p:nvPr/>
        </p:nvSpPr>
        <p:spPr>
          <a:xfrm>
            <a:off x="3729042" y="836712"/>
            <a:ext cx="4734026" cy="369332"/>
          </a:xfrm>
          <a:prstGeom prst="rect">
            <a:avLst/>
          </a:prstGeom>
          <a:noFill/>
        </p:spPr>
        <p:txBody>
          <a:bodyPr wrap="none" rtlCol="0">
            <a:spAutoFit/>
          </a:bodyPr>
          <a:lstStyle/>
          <a:p>
            <a:pPr algn="ctr"/>
            <a:r>
              <a:rPr lang="es-ES" b="1" dirty="0" smtClean="0">
                <a:solidFill>
                  <a:schemeClr val="bg1"/>
                </a:solidFill>
                <a:effectLst>
                  <a:outerShdw blurRad="38100" dist="38100" dir="2700000" algn="tl">
                    <a:srgbClr val="000000">
                      <a:alpha val="43137"/>
                    </a:srgbClr>
                  </a:outerShdw>
                </a:effectLst>
              </a:rPr>
              <a:t>EVALUACIÓN DE LA CALIDAD DE LOS SERVICIOS</a:t>
            </a:r>
            <a:endParaRPr lang="es-ES"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54540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Rectángulo redondeado"/>
          <p:cNvSpPr/>
          <p:nvPr/>
        </p:nvSpPr>
        <p:spPr>
          <a:xfrm>
            <a:off x="1411541" y="3435507"/>
            <a:ext cx="3456384" cy="999420"/>
          </a:xfrm>
          <a:prstGeom prst="roundRect">
            <a:avLst>
              <a:gd name="adj" fmla="val 50000"/>
            </a:avLst>
          </a:prstGeom>
          <a:solidFill>
            <a:schemeClr val="accent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2000" b="1" dirty="0" smtClean="0"/>
              <a:t>CALL CENTER Y CITAS PREVIAS</a:t>
            </a:r>
            <a:endParaRPr lang="es-ES" sz="2000" b="1" dirty="0"/>
          </a:p>
        </p:txBody>
      </p:sp>
      <p:sp>
        <p:nvSpPr>
          <p:cNvPr id="9" name="8 Cerrar llave"/>
          <p:cNvSpPr/>
          <p:nvPr/>
        </p:nvSpPr>
        <p:spPr>
          <a:xfrm>
            <a:off x="5303912" y="1484784"/>
            <a:ext cx="282048" cy="4896544"/>
          </a:xfrm>
          <a:prstGeom prst="rightBrace">
            <a:avLst>
              <a:gd name="adj1" fmla="val 58507"/>
              <a:gd name="adj2" fmla="val 50000"/>
            </a:avLst>
          </a:prstGeom>
          <a:ln w="38100">
            <a:solidFill>
              <a:schemeClr val="bg1"/>
            </a:solidFill>
          </a:ln>
          <a:effectLst>
            <a:glow rad="101600">
              <a:schemeClr val="accent1">
                <a:satMod val="175000"/>
                <a:alpha val="40000"/>
              </a:schemeClr>
            </a:glo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1" name="10 Rectángulo redondeado"/>
          <p:cNvSpPr/>
          <p:nvPr/>
        </p:nvSpPr>
        <p:spPr>
          <a:xfrm>
            <a:off x="6358066" y="1484784"/>
            <a:ext cx="4130422" cy="926792"/>
          </a:xfrm>
          <a:prstGeom prst="roundRect">
            <a:avLst>
              <a:gd name="adj" fmla="val 50000"/>
            </a:avLst>
          </a:prstGeom>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200" dirty="0" smtClean="0"/>
              <a:t>DESARROLLO DEL SISTEMA DE GESTION DE FILAS DE ESPERA FISICA (PLATAFORMA) CON UN ALGORITMO INTELIGENTE DE PROCESAMIENTO DE ESPERA EN FUNCIÓN A CAPACIDADES DE ATENCIÓN</a:t>
            </a:r>
            <a:endParaRPr lang="es-ES" sz="1200" b="1" dirty="0"/>
          </a:p>
        </p:txBody>
      </p:sp>
      <p:sp>
        <p:nvSpPr>
          <p:cNvPr id="12" name="11 Rectángulo redondeado"/>
          <p:cNvSpPr/>
          <p:nvPr/>
        </p:nvSpPr>
        <p:spPr>
          <a:xfrm>
            <a:off x="6358066" y="2808035"/>
            <a:ext cx="4130422" cy="926792"/>
          </a:xfrm>
          <a:prstGeom prst="roundRect">
            <a:avLst>
              <a:gd name="adj" fmla="val 50000"/>
            </a:avLst>
          </a:prstGeom>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200" dirty="0" smtClean="0"/>
              <a:t>CALL CENTER BAJO ESQUEMA 3C – CANTIDAD – CALIDAD – CALIDEZ</a:t>
            </a:r>
          </a:p>
          <a:p>
            <a:pPr algn="ctr"/>
            <a:r>
              <a:rPr lang="es-ES" sz="1200" dirty="0" smtClean="0"/>
              <a:t>(SE EVALUA LA CALIDAD A TRAVÉS DE SERVQUAL AJUSTADO)</a:t>
            </a:r>
            <a:endParaRPr lang="es-ES" sz="1200" dirty="0"/>
          </a:p>
        </p:txBody>
      </p:sp>
      <p:sp>
        <p:nvSpPr>
          <p:cNvPr id="13" name="12 Rectángulo redondeado"/>
          <p:cNvSpPr/>
          <p:nvPr/>
        </p:nvSpPr>
        <p:spPr>
          <a:xfrm>
            <a:off x="6358066" y="4131286"/>
            <a:ext cx="4130422" cy="926792"/>
          </a:xfrm>
          <a:prstGeom prst="roundRect">
            <a:avLst>
              <a:gd name="adj" fmla="val 50000"/>
            </a:avLst>
          </a:prstGeom>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200" dirty="0" smtClean="0"/>
              <a:t>SISTEMA DE GESTIÓN DE CONTROL DE ATENCIÓN AJUSTADO A LAS NECESIDADES DE LA AT</a:t>
            </a:r>
            <a:endParaRPr lang="es-ES" sz="1200" dirty="0"/>
          </a:p>
        </p:txBody>
      </p:sp>
      <p:sp>
        <p:nvSpPr>
          <p:cNvPr id="20" name="19 Rectángulo redondeado"/>
          <p:cNvSpPr/>
          <p:nvPr/>
        </p:nvSpPr>
        <p:spPr>
          <a:xfrm>
            <a:off x="6358066" y="5454536"/>
            <a:ext cx="4130422" cy="926792"/>
          </a:xfrm>
          <a:prstGeom prst="roundRect">
            <a:avLst>
              <a:gd name="adj" fmla="val 50000"/>
            </a:avLst>
          </a:prstGeom>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200" dirty="0" smtClean="0"/>
              <a:t>LA CITA PREVIA ES UN SERVICIO QUE ESTA ASOCIADO AL SISTEMA DE GESTIÓN DE FILAS DE ESPERA</a:t>
            </a:r>
            <a:endParaRPr lang="es-ES" sz="1200" dirty="0"/>
          </a:p>
        </p:txBody>
      </p:sp>
      <p:sp>
        <p:nvSpPr>
          <p:cNvPr id="10" name="12 Rectángulo redondeado"/>
          <p:cNvSpPr/>
          <p:nvPr/>
        </p:nvSpPr>
        <p:spPr>
          <a:xfrm>
            <a:off x="3264794" y="66776"/>
            <a:ext cx="5662412" cy="828000"/>
          </a:xfrm>
          <a:prstGeom prst="roundRect">
            <a:avLst>
              <a:gd name="adj" fmla="val 50000"/>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2700000" scaled="1"/>
            <a:tileRect/>
          </a:gradFill>
          <a:ln/>
        </p:spPr>
        <p:style>
          <a:lnRef idx="0">
            <a:schemeClr val="accent1"/>
          </a:lnRef>
          <a:fillRef idx="3">
            <a:schemeClr val="accent1"/>
          </a:fillRef>
          <a:effectRef idx="3">
            <a:schemeClr val="accent1"/>
          </a:effectRef>
          <a:fontRef idx="minor">
            <a:schemeClr val="lt1"/>
          </a:fontRef>
        </p:style>
        <p:txBody>
          <a:bodyPr rtlCol="0" anchor="ctr"/>
          <a:lstStyle/>
          <a:p>
            <a:pPr algn="ctr"/>
            <a:r>
              <a:rPr lang="es-ES" sz="2400" b="1" kern="0" dirty="0" smtClean="0">
                <a:solidFill>
                  <a:srgbClr val="FFFFFF"/>
                </a:solidFill>
                <a:effectLst>
                  <a:outerShdw blurRad="38100" dist="38100" dir="2700000" algn="tl">
                    <a:srgbClr val="000000">
                      <a:alpha val="43137"/>
                    </a:srgbClr>
                  </a:outerShdw>
                </a:effectLst>
              </a:rPr>
              <a:t>AVANCE COMPROMISOS</a:t>
            </a:r>
            <a:endParaRPr lang="es-ES"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54382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p:tgtEl>
                                          <p:spTgt spid="10"/>
                                        </p:tgtEl>
                                        <p:attrNameLst>
                                          <p:attrName>ppt_y</p:attrName>
                                        </p:attrNameLst>
                                      </p:cBhvr>
                                      <p:tavLst>
                                        <p:tav tm="0">
                                          <p:val>
                                            <p:strVal val="#ppt_y-#ppt_h*1.125000"/>
                                          </p:val>
                                        </p:tav>
                                        <p:tav tm="100000">
                                          <p:val>
                                            <p:strVal val="#ppt_y"/>
                                          </p:val>
                                        </p:tav>
                                      </p:tavLst>
                                    </p:anim>
                                    <p:animEffect transition="in" filter="wipe(down)">
                                      <p:cBhvr>
                                        <p:cTn id="8" dur="500"/>
                                        <p:tgtEl>
                                          <p:spTgt spid="10"/>
                                        </p:tgtEl>
                                      </p:cBhvr>
                                    </p:animEffect>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500"/>
                                        <p:tgtEl>
                                          <p:spTgt spid="9"/>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childTnLst>
                          </p:cTn>
                        </p:par>
                        <p:par>
                          <p:cTn id="17" fill="hold">
                            <p:stCondLst>
                              <p:cond delay="500"/>
                            </p:stCondLst>
                            <p:childTnLst>
                              <p:par>
                                <p:cTn id="18" presetID="42" presetClass="entr" presetSubtype="0" fill="hold" grpId="0"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anim calcmode="lin" valueType="num">
                                      <p:cBhvr>
                                        <p:cTn id="21" dur="500" fill="hold"/>
                                        <p:tgtEl>
                                          <p:spTgt spid="11"/>
                                        </p:tgtEl>
                                        <p:attrNameLst>
                                          <p:attrName>ppt_x</p:attrName>
                                        </p:attrNameLst>
                                      </p:cBhvr>
                                      <p:tavLst>
                                        <p:tav tm="0">
                                          <p:val>
                                            <p:strVal val="#ppt_x"/>
                                          </p:val>
                                        </p:tav>
                                        <p:tav tm="100000">
                                          <p:val>
                                            <p:strVal val="#ppt_x"/>
                                          </p:val>
                                        </p:tav>
                                      </p:tavLst>
                                    </p:anim>
                                    <p:anim calcmode="lin" valueType="num">
                                      <p:cBhvr>
                                        <p:cTn id="22" dur="500" fill="hold"/>
                                        <p:tgtEl>
                                          <p:spTgt spid="11"/>
                                        </p:tgtEl>
                                        <p:attrNameLst>
                                          <p:attrName>ppt_y</p:attrName>
                                        </p:attrNameLst>
                                      </p:cBhvr>
                                      <p:tavLst>
                                        <p:tav tm="0">
                                          <p:val>
                                            <p:strVal val="#ppt_y+.1"/>
                                          </p:val>
                                        </p:tav>
                                        <p:tav tm="100000">
                                          <p:val>
                                            <p:strVal val="#ppt_y"/>
                                          </p:val>
                                        </p:tav>
                                      </p:tavLst>
                                    </p:anim>
                                  </p:childTnLst>
                                </p:cTn>
                              </p:par>
                            </p:childTnLst>
                          </p:cTn>
                        </p:par>
                        <p:par>
                          <p:cTn id="23" fill="hold">
                            <p:stCondLst>
                              <p:cond delay="1000"/>
                            </p:stCondLst>
                            <p:childTnLst>
                              <p:par>
                                <p:cTn id="24" presetID="42" presetClass="entr" presetSubtype="0" fill="hold" grpId="0" nodeType="after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fade">
                                      <p:cBhvr>
                                        <p:cTn id="26" dur="500"/>
                                        <p:tgtEl>
                                          <p:spTgt spid="12"/>
                                        </p:tgtEl>
                                      </p:cBhvr>
                                    </p:animEffect>
                                    <p:anim calcmode="lin" valueType="num">
                                      <p:cBhvr>
                                        <p:cTn id="27" dur="500" fill="hold"/>
                                        <p:tgtEl>
                                          <p:spTgt spid="12"/>
                                        </p:tgtEl>
                                        <p:attrNameLst>
                                          <p:attrName>ppt_x</p:attrName>
                                        </p:attrNameLst>
                                      </p:cBhvr>
                                      <p:tavLst>
                                        <p:tav tm="0">
                                          <p:val>
                                            <p:strVal val="#ppt_x"/>
                                          </p:val>
                                        </p:tav>
                                        <p:tav tm="100000">
                                          <p:val>
                                            <p:strVal val="#ppt_x"/>
                                          </p:val>
                                        </p:tav>
                                      </p:tavLst>
                                    </p:anim>
                                    <p:anim calcmode="lin" valueType="num">
                                      <p:cBhvr>
                                        <p:cTn id="28" dur="500" fill="hold"/>
                                        <p:tgtEl>
                                          <p:spTgt spid="12"/>
                                        </p:tgtEl>
                                        <p:attrNameLst>
                                          <p:attrName>ppt_y</p:attrName>
                                        </p:attrNameLst>
                                      </p:cBhvr>
                                      <p:tavLst>
                                        <p:tav tm="0">
                                          <p:val>
                                            <p:strVal val="#ppt_y+.1"/>
                                          </p:val>
                                        </p:tav>
                                        <p:tav tm="100000">
                                          <p:val>
                                            <p:strVal val="#ppt_y"/>
                                          </p:val>
                                        </p:tav>
                                      </p:tavLst>
                                    </p:anim>
                                  </p:childTnLst>
                                </p:cTn>
                              </p:par>
                            </p:childTnLst>
                          </p:cTn>
                        </p:par>
                        <p:par>
                          <p:cTn id="29" fill="hold">
                            <p:stCondLst>
                              <p:cond delay="1500"/>
                            </p:stCondLst>
                            <p:childTnLst>
                              <p:par>
                                <p:cTn id="30" presetID="42" presetClass="entr" presetSubtype="0" fill="hold" grpId="0" nodeType="after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500"/>
                                        <p:tgtEl>
                                          <p:spTgt spid="13"/>
                                        </p:tgtEl>
                                      </p:cBhvr>
                                    </p:animEffect>
                                    <p:anim calcmode="lin" valueType="num">
                                      <p:cBhvr>
                                        <p:cTn id="33" dur="500" fill="hold"/>
                                        <p:tgtEl>
                                          <p:spTgt spid="13"/>
                                        </p:tgtEl>
                                        <p:attrNameLst>
                                          <p:attrName>ppt_x</p:attrName>
                                        </p:attrNameLst>
                                      </p:cBhvr>
                                      <p:tavLst>
                                        <p:tav tm="0">
                                          <p:val>
                                            <p:strVal val="#ppt_x"/>
                                          </p:val>
                                        </p:tav>
                                        <p:tav tm="100000">
                                          <p:val>
                                            <p:strVal val="#ppt_x"/>
                                          </p:val>
                                        </p:tav>
                                      </p:tavLst>
                                    </p:anim>
                                    <p:anim calcmode="lin" valueType="num">
                                      <p:cBhvr>
                                        <p:cTn id="34" dur="500" fill="hold"/>
                                        <p:tgtEl>
                                          <p:spTgt spid="13"/>
                                        </p:tgtEl>
                                        <p:attrNameLst>
                                          <p:attrName>ppt_y</p:attrName>
                                        </p:attrNameLst>
                                      </p:cBhvr>
                                      <p:tavLst>
                                        <p:tav tm="0">
                                          <p:val>
                                            <p:strVal val="#ppt_y+.1"/>
                                          </p:val>
                                        </p:tav>
                                        <p:tav tm="100000">
                                          <p:val>
                                            <p:strVal val="#ppt_y"/>
                                          </p:val>
                                        </p:tav>
                                      </p:tavLst>
                                    </p:anim>
                                  </p:childTnLst>
                                </p:cTn>
                              </p:par>
                            </p:childTnLst>
                          </p:cTn>
                        </p:par>
                        <p:par>
                          <p:cTn id="35" fill="hold">
                            <p:stCondLst>
                              <p:cond delay="2000"/>
                            </p:stCondLst>
                            <p:childTnLst>
                              <p:par>
                                <p:cTn id="36" presetID="42" presetClass="entr" presetSubtype="0" fill="hold" grpId="0" nodeType="afterEffect">
                                  <p:stCondLst>
                                    <p:cond delay="0"/>
                                  </p:stCondLst>
                                  <p:childTnLst>
                                    <p:set>
                                      <p:cBhvr>
                                        <p:cTn id="37" dur="1" fill="hold">
                                          <p:stCondLst>
                                            <p:cond delay="0"/>
                                          </p:stCondLst>
                                        </p:cTn>
                                        <p:tgtEl>
                                          <p:spTgt spid="20"/>
                                        </p:tgtEl>
                                        <p:attrNameLst>
                                          <p:attrName>style.visibility</p:attrName>
                                        </p:attrNameLst>
                                      </p:cBhvr>
                                      <p:to>
                                        <p:strVal val="visible"/>
                                      </p:to>
                                    </p:set>
                                    <p:animEffect transition="in" filter="fade">
                                      <p:cBhvr>
                                        <p:cTn id="38" dur="500"/>
                                        <p:tgtEl>
                                          <p:spTgt spid="20"/>
                                        </p:tgtEl>
                                      </p:cBhvr>
                                    </p:animEffect>
                                    <p:anim calcmode="lin" valueType="num">
                                      <p:cBhvr>
                                        <p:cTn id="39" dur="500" fill="hold"/>
                                        <p:tgtEl>
                                          <p:spTgt spid="20"/>
                                        </p:tgtEl>
                                        <p:attrNameLst>
                                          <p:attrName>ppt_x</p:attrName>
                                        </p:attrNameLst>
                                      </p:cBhvr>
                                      <p:tavLst>
                                        <p:tav tm="0">
                                          <p:val>
                                            <p:strVal val="#ppt_x"/>
                                          </p:val>
                                        </p:tav>
                                        <p:tav tm="100000">
                                          <p:val>
                                            <p:strVal val="#ppt_x"/>
                                          </p:val>
                                        </p:tav>
                                      </p:tavLst>
                                    </p:anim>
                                    <p:anim calcmode="lin" valueType="num">
                                      <p:cBhvr>
                                        <p:cTn id="40" dur="500" fill="hold"/>
                                        <p:tgtEl>
                                          <p:spTgt spid="2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1" grpId="0" animBg="1"/>
      <p:bldP spid="12" grpId="0" animBg="1"/>
      <p:bldP spid="13" grpId="0" animBg="1"/>
      <p:bldP spid="20" grpId="0" animBg="1"/>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redondeado"/>
          <p:cNvSpPr/>
          <p:nvPr/>
        </p:nvSpPr>
        <p:spPr>
          <a:xfrm>
            <a:off x="2352000" y="44624"/>
            <a:ext cx="7488000" cy="720000"/>
          </a:xfrm>
          <a:prstGeom prst="roundRect">
            <a:avLst>
              <a:gd name="adj" fmla="val 50000"/>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2700000" scaled="1"/>
            <a:tileRect/>
          </a:gradFill>
          <a:ln/>
        </p:spPr>
        <p:style>
          <a:lnRef idx="0">
            <a:schemeClr val="accent1"/>
          </a:lnRef>
          <a:fillRef idx="3">
            <a:schemeClr val="accent1"/>
          </a:fillRef>
          <a:effectRef idx="3">
            <a:schemeClr val="accent1"/>
          </a:effectRef>
          <a:fontRef idx="minor">
            <a:schemeClr val="lt1"/>
          </a:fontRef>
        </p:style>
        <p:txBody>
          <a:bodyPr rtlCol="0" anchor="ctr"/>
          <a:lstStyle/>
          <a:p>
            <a:pPr algn="ctr"/>
            <a:r>
              <a:rPr lang="es-ES" sz="3200" b="1" dirty="0" smtClean="0">
                <a:effectLst>
                  <a:outerShdw blurRad="38100" dist="38100" dir="2700000" algn="tl">
                    <a:srgbClr val="000000">
                      <a:alpha val="43137"/>
                    </a:srgbClr>
                  </a:outerShdw>
                </a:effectLst>
              </a:rPr>
              <a:t>SERVICIO AL CONTRIBUYENTE</a:t>
            </a:r>
          </a:p>
        </p:txBody>
      </p:sp>
      <p:sp>
        <p:nvSpPr>
          <p:cNvPr id="7" name="6 CuadroTexto"/>
          <p:cNvSpPr txBox="1"/>
          <p:nvPr/>
        </p:nvSpPr>
        <p:spPr>
          <a:xfrm>
            <a:off x="3159332" y="836712"/>
            <a:ext cx="5873423" cy="369332"/>
          </a:xfrm>
          <a:prstGeom prst="rect">
            <a:avLst/>
          </a:prstGeom>
          <a:noFill/>
        </p:spPr>
        <p:txBody>
          <a:bodyPr wrap="none" rtlCol="0">
            <a:spAutoFit/>
          </a:bodyPr>
          <a:lstStyle/>
          <a:p>
            <a:pPr algn="ctr"/>
            <a:r>
              <a:rPr lang="es-ES" b="1" dirty="0" smtClean="0">
                <a:solidFill>
                  <a:schemeClr val="bg1"/>
                </a:solidFill>
                <a:effectLst>
                  <a:outerShdw blurRad="38100" dist="38100" dir="2700000" algn="tl">
                    <a:srgbClr val="000000">
                      <a:alpha val="43137"/>
                    </a:srgbClr>
                  </a:outerShdw>
                </a:effectLst>
              </a:rPr>
              <a:t>INTI MAS EL NUEVO SISTEMA DE ORDENAMIENTO DE FILAS</a:t>
            </a:r>
            <a:endParaRPr lang="es-ES" b="1" dirty="0">
              <a:solidFill>
                <a:schemeClr val="bg1"/>
              </a:solidFill>
              <a:effectLst>
                <a:outerShdw blurRad="38100" dist="38100" dir="2700000" algn="tl">
                  <a:srgbClr val="000000">
                    <a:alpha val="43137"/>
                  </a:srgbClr>
                </a:outerShdw>
              </a:effectLst>
            </a:endParaRPr>
          </a:p>
        </p:txBody>
      </p:sp>
      <p:sp>
        <p:nvSpPr>
          <p:cNvPr id="30" name="29 Flecha derecha"/>
          <p:cNvSpPr/>
          <p:nvPr/>
        </p:nvSpPr>
        <p:spPr>
          <a:xfrm rot="5400000">
            <a:off x="1381405" y="1950149"/>
            <a:ext cx="357190" cy="476253"/>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S"/>
          </a:p>
        </p:txBody>
      </p:sp>
      <p:sp>
        <p:nvSpPr>
          <p:cNvPr id="31" name="30 Flecha derecha"/>
          <p:cNvSpPr/>
          <p:nvPr/>
        </p:nvSpPr>
        <p:spPr>
          <a:xfrm rot="5400000">
            <a:off x="4405405" y="1950149"/>
            <a:ext cx="357190" cy="476253"/>
          </a:xfrm>
          <a:prstGeom prst="right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es-ES"/>
          </a:p>
        </p:txBody>
      </p:sp>
      <p:sp>
        <p:nvSpPr>
          <p:cNvPr id="32" name="31 Flecha derecha"/>
          <p:cNvSpPr/>
          <p:nvPr/>
        </p:nvSpPr>
        <p:spPr>
          <a:xfrm rot="5400000">
            <a:off x="7429405" y="1950149"/>
            <a:ext cx="357190" cy="476253"/>
          </a:xfrm>
          <a:prstGeom prst="rightArrow">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es-ES"/>
          </a:p>
        </p:txBody>
      </p:sp>
      <p:sp>
        <p:nvSpPr>
          <p:cNvPr id="33" name="32 Flecha derecha"/>
          <p:cNvSpPr/>
          <p:nvPr/>
        </p:nvSpPr>
        <p:spPr>
          <a:xfrm rot="5400000">
            <a:off x="10453405" y="1950149"/>
            <a:ext cx="357190" cy="476253"/>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s-ES"/>
          </a:p>
        </p:txBody>
      </p:sp>
      <p:sp>
        <p:nvSpPr>
          <p:cNvPr id="34" name="33 Rectángulo redondeado"/>
          <p:cNvSpPr/>
          <p:nvPr/>
        </p:nvSpPr>
        <p:spPr>
          <a:xfrm>
            <a:off x="96000" y="1795366"/>
            <a:ext cx="2928000" cy="324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ES" sz="1000" b="1" dirty="0" smtClean="0">
                <a:solidFill>
                  <a:schemeClr val="tx1"/>
                </a:solidFill>
              </a:rPr>
              <a:t>GESTIÓN DE FILAS</a:t>
            </a:r>
            <a:endParaRPr lang="es-ES" sz="1000" b="1" dirty="0">
              <a:solidFill>
                <a:schemeClr val="tx1"/>
              </a:solidFill>
            </a:endParaRPr>
          </a:p>
        </p:txBody>
      </p:sp>
      <p:sp>
        <p:nvSpPr>
          <p:cNvPr id="35" name="34 Rectángulo redondeado"/>
          <p:cNvSpPr/>
          <p:nvPr/>
        </p:nvSpPr>
        <p:spPr>
          <a:xfrm>
            <a:off x="3120000" y="1795366"/>
            <a:ext cx="2928000" cy="324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s-ES" sz="1000" b="1" dirty="0" smtClean="0">
                <a:solidFill>
                  <a:schemeClr val="tx1"/>
                </a:solidFill>
              </a:rPr>
              <a:t>CONTROL DE LA CALIDAD DEL SERVICIO</a:t>
            </a:r>
            <a:endParaRPr lang="es-ES" sz="1000" b="1" dirty="0">
              <a:solidFill>
                <a:schemeClr val="tx1"/>
              </a:solidFill>
            </a:endParaRPr>
          </a:p>
        </p:txBody>
      </p:sp>
      <p:sp>
        <p:nvSpPr>
          <p:cNvPr id="36" name="35 Rectángulo redondeado"/>
          <p:cNvSpPr/>
          <p:nvPr/>
        </p:nvSpPr>
        <p:spPr>
          <a:xfrm>
            <a:off x="6144000" y="1795366"/>
            <a:ext cx="2928000" cy="3240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s-ES" sz="1000" b="1" dirty="0" smtClean="0">
                <a:solidFill>
                  <a:schemeClr val="tx1"/>
                </a:solidFill>
              </a:rPr>
              <a:t>INTEGRACION KIOSCO TRIBUTARIO</a:t>
            </a:r>
            <a:endParaRPr lang="es-ES" sz="1000" b="1" dirty="0">
              <a:solidFill>
                <a:schemeClr val="tx1"/>
              </a:solidFill>
            </a:endParaRPr>
          </a:p>
        </p:txBody>
      </p:sp>
      <p:sp>
        <p:nvSpPr>
          <p:cNvPr id="37" name="36 Rectángulo redondeado"/>
          <p:cNvSpPr/>
          <p:nvPr/>
        </p:nvSpPr>
        <p:spPr>
          <a:xfrm>
            <a:off x="9168000" y="1795366"/>
            <a:ext cx="2928000" cy="324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s-ES" sz="1000" b="1" dirty="0" smtClean="0">
                <a:solidFill>
                  <a:schemeClr val="tx1"/>
                </a:solidFill>
              </a:rPr>
              <a:t>GESTIÓN DE INFORMACIÓN Y CONTROL ESTADISTICO</a:t>
            </a:r>
            <a:endParaRPr lang="es-ES" sz="1000" b="1" dirty="0">
              <a:solidFill>
                <a:schemeClr val="tx1"/>
              </a:solidFill>
            </a:endParaRPr>
          </a:p>
        </p:txBody>
      </p:sp>
      <p:sp>
        <p:nvSpPr>
          <p:cNvPr id="38" name="37 Rectángulo redondeado"/>
          <p:cNvSpPr/>
          <p:nvPr/>
        </p:nvSpPr>
        <p:spPr>
          <a:xfrm>
            <a:off x="96000" y="2408435"/>
            <a:ext cx="2928000" cy="9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s-ES" sz="700" b="1" dirty="0" smtClean="0">
                <a:solidFill>
                  <a:schemeClr val="tx1"/>
                </a:solidFill>
              </a:rPr>
              <a:t>SISTEMAS PARA HACER UNA MEJOR REDISTRIBUCIÓN DE LA DEMANDA DE SERVICIOS DE FORMA EFICIENTE, AMINORANDO LOS TIEMPOS DE ESPERA AL CONTRIBUYENTE Y MAXIMIZANDO EL TIEMPO UTILIZADO POR EL FUNCINOARIO.</a:t>
            </a:r>
          </a:p>
          <a:p>
            <a:pPr algn="just"/>
            <a:endParaRPr lang="es-ES" sz="700" b="1" dirty="0" smtClean="0">
              <a:solidFill>
                <a:schemeClr val="tx1"/>
              </a:solidFill>
            </a:endParaRPr>
          </a:p>
          <a:p>
            <a:pPr algn="just"/>
            <a:r>
              <a:rPr lang="es-ES" sz="700" b="1" dirty="0" smtClean="0">
                <a:solidFill>
                  <a:schemeClr val="tx1"/>
                </a:solidFill>
              </a:rPr>
              <a:t>EL SISTEMA ESTANDARIZARIA LA ATENCIÓN EN LAS DISTRITALES TIPO I</a:t>
            </a:r>
            <a:endParaRPr lang="es-ES" sz="700" b="1" dirty="0">
              <a:solidFill>
                <a:schemeClr val="tx1"/>
              </a:solidFill>
            </a:endParaRPr>
          </a:p>
        </p:txBody>
      </p:sp>
      <p:sp>
        <p:nvSpPr>
          <p:cNvPr id="39" name="38 Rectángulo redondeado"/>
          <p:cNvSpPr/>
          <p:nvPr/>
        </p:nvSpPr>
        <p:spPr>
          <a:xfrm>
            <a:off x="3120000" y="2408435"/>
            <a:ext cx="2928000" cy="900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a:r>
              <a:rPr lang="es-ES" sz="700" b="1" dirty="0" smtClean="0">
                <a:solidFill>
                  <a:schemeClr val="tx1"/>
                </a:solidFill>
              </a:rPr>
              <a:t>ES UN SISTEMA QUE A TRAVÉS DE MODERNAS PANTALLA TACTILES (TOUCHSCREEN) PERMITE AL CONTRIBUYENTE EVALUAR EN TIEMPO REAL EL SERVICIO BRINDADO POR EL FUNCIONARIO.</a:t>
            </a:r>
          </a:p>
        </p:txBody>
      </p:sp>
      <p:sp>
        <p:nvSpPr>
          <p:cNvPr id="40" name="39 Rectángulo redondeado"/>
          <p:cNvSpPr/>
          <p:nvPr/>
        </p:nvSpPr>
        <p:spPr>
          <a:xfrm>
            <a:off x="6144000" y="2408435"/>
            <a:ext cx="2928000" cy="9000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just"/>
            <a:r>
              <a:rPr lang="es-ES" sz="700" b="1" dirty="0" smtClean="0">
                <a:solidFill>
                  <a:schemeClr val="tx1"/>
                </a:solidFill>
              </a:rPr>
              <a:t>PERMITE AL CONTRIBUYENTE TENER ACCESO A INFORMACIÓN GENERAL Y ESPECÍFICA SOBRE LA ADMINISTRACIÓN TRIBUTARIA, A TRAVÉS DEL USO DE UN ORDENADOR CONECTADO A UNA PANTALLA TÁCTIL ACCESANDO A INFORMACIÓN ALOJADA EN EL SITIO WEB DEL SERVICIO DE IMPUESTOS NACIONALES.</a:t>
            </a:r>
            <a:endParaRPr lang="es-ES" sz="700" b="1" dirty="0">
              <a:solidFill>
                <a:schemeClr val="tx1"/>
              </a:solidFill>
            </a:endParaRPr>
          </a:p>
        </p:txBody>
      </p:sp>
      <p:sp>
        <p:nvSpPr>
          <p:cNvPr id="41" name="40 Rectángulo redondeado"/>
          <p:cNvSpPr/>
          <p:nvPr/>
        </p:nvSpPr>
        <p:spPr>
          <a:xfrm>
            <a:off x="9168000" y="2408435"/>
            <a:ext cx="2928000" cy="900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r>
              <a:rPr lang="es-ES" sz="700" b="1" dirty="0" smtClean="0">
                <a:solidFill>
                  <a:schemeClr val="tx1"/>
                </a:solidFill>
              </a:rPr>
              <a:t>SISTEMA QUE GESTIONA LA INFORMACIÓN DE TODOS LOS SISTEMAS, PERMITIENDO A LOS USUARIOS CONOCER INFORMACIÓN REAL SOBRE LA DISTRIBUCIÓN DE TRABAJO, CALIDAD DE LOS SERVICIOS PRESTADOS E INFORMACIÓN MAS SOLICITADA POR EL CONTRIBUYENTE</a:t>
            </a:r>
            <a:endParaRPr lang="es-ES" sz="700" b="1" dirty="0">
              <a:solidFill>
                <a:schemeClr val="tx1"/>
              </a:solidFill>
            </a:endParaRPr>
          </a:p>
        </p:txBody>
      </p:sp>
      <p:sp>
        <p:nvSpPr>
          <p:cNvPr id="42" name="41 Rectángulo redondeado"/>
          <p:cNvSpPr/>
          <p:nvPr/>
        </p:nvSpPr>
        <p:spPr>
          <a:xfrm>
            <a:off x="96000" y="3362068"/>
            <a:ext cx="2928000" cy="2643182"/>
          </a:xfrm>
          <a:prstGeom prst="roundRect">
            <a:avLst>
              <a:gd name="adj" fmla="val 5843"/>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s-ES" dirty="0"/>
          </a:p>
        </p:txBody>
      </p:sp>
      <p:sp>
        <p:nvSpPr>
          <p:cNvPr id="43" name="42 Rectángulo redondeado"/>
          <p:cNvSpPr/>
          <p:nvPr/>
        </p:nvSpPr>
        <p:spPr>
          <a:xfrm>
            <a:off x="3120000" y="3362068"/>
            <a:ext cx="2928000" cy="2643182"/>
          </a:xfrm>
          <a:prstGeom prst="roundRect">
            <a:avLst>
              <a:gd name="adj" fmla="val 5843"/>
            </a:avLst>
          </a:prstGeom>
          <a:noFill/>
        </p:spPr>
        <p:style>
          <a:lnRef idx="2">
            <a:schemeClr val="accent3"/>
          </a:lnRef>
          <a:fillRef idx="1">
            <a:schemeClr val="lt1"/>
          </a:fillRef>
          <a:effectRef idx="0">
            <a:schemeClr val="accent3"/>
          </a:effectRef>
          <a:fontRef idx="minor">
            <a:schemeClr val="dk1"/>
          </a:fontRef>
        </p:style>
        <p:txBody>
          <a:bodyPr rtlCol="0" anchor="ctr"/>
          <a:lstStyle/>
          <a:p>
            <a:pPr algn="ctr"/>
            <a:endParaRPr lang="es-ES" dirty="0"/>
          </a:p>
        </p:txBody>
      </p:sp>
      <p:sp>
        <p:nvSpPr>
          <p:cNvPr id="44" name="43 Rectángulo redondeado"/>
          <p:cNvSpPr/>
          <p:nvPr/>
        </p:nvSpPr>
        <p:spPr>
          <a:xfrm>
            <a:off x="6144000" y="3362068"/>
            <a:ext cx="2928000" cy="2643182"/>
          </a:xfrm>
          <a:prstGeom prst="roundRect">
            <a:avLst>
              <a:gd name="adj" fmla="val 5843"/>
            </a:avLst>
          </a:prstGeom>
          <a:noFill/>
        </p:spPr>
        <p:style>
          <a:lnRef idx="2">
            <a:schemeClr val="accent4"/>
          </a:lnRef>
          <a:fillRef idx="1">
            <a:schemeClr val="lt1"/>
          </a:fillRef>
          <a:effectRef idx="0">
            <a:schemeClr val="accent4"/>
          </a:effectRef>
          <a:fontRef idx="minor">
            <a:schemeClr val="dk1"/>
          </a:fontRef>
        </p:style>
        <p:txBody>
          <a:bodyPr rtlCol="0" anchor="ctr"/>
          <a:lstStyle/>
          <a:p>
            <a:pPr algn="ctr"/>
            <a:endParaRPr lang="es-ES" dirty="0"/>
          </a:p>
        </p:txBody>
      </p:sp>
      <p:sp>
        <p:nvSpPr>
          <p:cNvPr id="45" name="44 Rectángulo redondeado"/>
          <p:cNvSpPr/>
          <p:nvPr/>
        </p:nvSpPr>
        <p:spPr>
          <a:xfrm>
            <a:off x="9168000" y="3362068"/>
            <a:ext cx="2928000" cy="2643182"/>
          </a:xfrm>
          <a:prstGeom prst="roundRect">
            <a:avLst>
              <a:gd name="adj" fmla="val 5843"/>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s-ES" dirty="0"/>
          </a:p>
        </p:txBody>
      </p:sp>
      <p:pic>
        <p:nvPicPr>
          <p:cNvPr id="46" name="Picture 3" descr="D:\DESKTOP_BACKUP\20090502\PROYECTO FILAS\NetByte Design Studio - 1136.png"/>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986045" y="3606432"/>
            <a:ext cx="364041" cy="273031"/>
          </a:xfrm>
          <a:prstGeom prst="rect">
            <a:avLst/>
          </a:prstGeom>
          <a:noFill/>
        </p:spPr>
      </p:pic>
      <p:pic>
        <p:nvPicPr>
          <p:cNvPr id="47" name="Picture 4" descr="D:\DESKTOP_BACKUP\20090502\PROYECTO FILAS\NetByte Design Studio - 1140.pn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2222474" y="3606432"/>
            <a:ext cx="364041" cy="273031"/>
          </a:xfrm>
          <a:prstGeom prst="rect">
            <a:avLst/>
          </a:prstGeom>
          <a:noFill/>
        </p:spPr>
      </p:pic>
      <p:pic>
        <p:nvPicPr>
          <p:cNvPr id="48" name="Picture 4" descr="D:\DESKTOP_BACKUP\20090502\PROYECTO FILAS\NetByte Design Studio - 1140.pn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2444726" y="3606432"/>
            <a:ext cx="364041" cy="273031"/>
          </a:xfrm>
          <a:prstGeom prst="rect">
            <a:avLst/>
          </a:prstGeom>
          <a:noFill/>
        </p:spPr>
      </p:pic>
      <p:pic>
        <p:nvPicPr>
          <p:cNvPr id="49" name="Picture 3" descr="D:\DESKTOP_BACKUP\20090502\PROYECTO FILAS\NetByte Design Studio - 1136.png"/>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2666977" y="3606432"/>
            <a:ext cx="364041" cy="273031"/>
          </a:xfrm>
          <a:prstGeom prst="rect">
            <a:avLst/>
          </a:prstGeom>
          <a:noFill/>
        </p:spPr>
      </p:pic>
      <p:pic>
        <p:nvPicPr>
          <p:cNvPr id="50" name="Picture 3" descr="D:\DESKTOP_BACKUP\20090502\PROYECTO FILAS\NetByte Design Studio - 1136.png"/>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288494" y="3606432"/>
            <a:ext cx="364041" cy="273031"/>
          </a:xfrm>
          <a:prstGeom prst="rect">
            <a:avLst/>
          </a:prstGeom>
          <a:noFill/>
        </p:spPr>
      </p:pic>
      <p:pic>
        <p:nvPicPr>
          <p:cNvPr id="51" name="Picture 4" descr="D:\DESKTOP_BACKUP\20090502\PROYECTO FILAS\NetByte Design Studio - 1140.pn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732998" y="3606432"/>
            <a:ext cx="364041" cy="273031"/>
          </a:xfrm>
          <a:prstGeom prst="rect">
            <a:avLst/>
          </a:prstGeom>
          <a:noFill/>
        </p:spPr>
      </p:pic>
      <p:pic>
        <p:nvPicPr>
          <p:cNvPr id="52" name="Picture 3" descr="D:\DESKTOP_BACKUP\20090502\PROYECTO FILAS\NetByte Design Studio - 1136.png"/>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955249" y="3606432"/>
            <a:ext cx="364041" cy="273031"/>
          </a:xfrm>
          <a:prstGeom prst="rect">
            <a:avLst/>
          </a:prstGeom>
          <a:noFill/>
        </p:spPr>
      </p:pic>
      <p:pic>
        <p:nvPicPr>
          <p:cNvPr id="53" name="Picture 3" descr="D:\DESKTOP_BACKUP\20090502\PROYECTO FILAS\NetByte Design Studio - 1136.png"/>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510746" y="3606432"/>
            <a:ext cx="364041" cy="273031"/>
          </a:xfrm>
          <a:prstGeom prst="rect">
            <a:avLst/>
          </a:prstGeom>
          <a:noFill/>
        </p:spPr>
      </p:pic>
      <p:pic>
        <p:nvPicPr>
          <p:cNvPr id="54" name="Picture 4" descr="D:\DESKTOP_BACKUP\20090502\PROYECTO FILAS\NetByte Design Studio - 1140.pn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1370" y="3606432"/>
            <a:ext cx="364041" cy="273031"/>
          </a:xfrm>
          <a:prstGeom prst="rect">
            <a:avLst/>
          </a:prstGeom>
          <a:noFill/>
        </p:spPr>
      </p:pic>
      <p:pic>
        <p:nvPicPr>
          <p:cNvPr id="55" name="Picture 3" descr="D:\DESKTOP_BACKUP\20090502\PROYECTO FILAS\NetByte Design Studio - 1136.png"/>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771180" y="3606432"/>
            <a:ext cx="364041" cy="273031"/>
          </a:xfrm>
          <a:prstGeom prst="rect">
            <a:avLst/>
          </a:prstGeom>
          <a:noFill/>
        </p:spPr>
      </p:pic>
      <p:pic>
        <p:nvPicPr>
          <p:cNvPr id="56" name="Picture 5" descr="D:\DESKTOP_BACKUP\20090502\PROYECTO FILAS\Funcionario-aTENCIÓN.png"/>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266747" y="5660236"/>
            <a:ext cx="364800" cy="273600"/>
          </a:xfrm>
          <a:prstGeom prst="rect">
            <a:avLst/>
          </a:prstGeom>
          <a:noFill/>
        </p:spPr>
      </p:pic>
      <p:pic>
        <p:nvPicPr>
          <p:cNvPr id="57" name="Picture 5" descr="D:\DESKTOP_BACKUP\20090502\PROYECTO FILAS\Funcionario-aTENCIÓN.png"/>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588217" y="5660236"/>
            <a:ext cx="364800" cy="273600"/>
          </a:xfrm>
          <a:prstGeom prst="rect">
            <a:avLst/>
          </a:prstGeom>
          <a:noFill/>
        </p:spPr>
      </p:pic>
      <p:pic>
        <p:nvPicPr>
          <p:cNvPr id="58" name="Picture 5" descr="D:\DESKTOP_BACKUP\20090502\PROYECTO FILAS\Funcionario-aTENCIÓN.png"/>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910447" y="5660236"/>
            <a:ext cx="364800" cy="273600"/>
          </a:xfrm>
          <a:prstGeom prst="rect">
            <a:avLst/>
          </a:prstGeom>
          <a:noFill/>
        </p:spPr>
      </p:pic>
      <p:pic>
        <p:nvPicPr>
          <p:cNvPr id="59" name="Picture 5" descr="D:\DESKTOP_BACKUP\20090502\PROYECTO FILAS\Funcionario-aTENCIÓN.png"/>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1220012" y="5660236"/>
            <a:ext cx="364800" cy="273600"/>
          </a:xfrm>
          <a:prstGeom prst="rect">
            <a:avLst/>
          </a:prstGeom>
          <a:noFill/>
        </p:spPr>
      </p:pic>
      <p:pic>
        <p:nvPicPr>
          <p:cNvPr id="60" name="Picture 5" descr="D:\DESKTOP_BACKUP\20090502\PROYECTO FILAS\Funcionario-aTENCIÓN.png"/>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1553388" y="5660236"/>
            <a:ext cx="364800" cy="273600"/>
          </a:xfrm>
          <a:prstGeom prst="rect">
            <a:avLst/>
          </a:prstGeom>
          <a:noFill/>
        </p:spPr>
      </p:pic>
      <p:pic>
        <p:nvPicPr>
          <p:cNvPr id="61" name="Picture 5" descr="D:\DESKTOP_BACKUP\20090502\PROYECTO FILAS\Funcionario-aTENCIÓN.png"/>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1874859" y="5660236"/>
            <a:ext cx="364800" cy="273600"/>
          </a:xfrm>
          <a:prstGeom prst="rect">
            <a:avLst/>
          </a:prstGeom>
          <a:noFill/>
        </p:spPr>
      </p:pic>
      <p:pic>
        <p:nvPicPr>
          <p:cNvPr id="62" name="Picture 5" descr="D:\DESKTOP_BACKUP\20090502\PROYECTO FILAS\Funcionario-aTENCIÓN.png"/>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2195571" y="5660236"/>
            <a:ext cx="364800" cy="273600"/>
          </a:xfrm>
          <a:prstGeom prst="rect">
            <a:avLst/>
          </a:prstGeom>
          <a:noFill/>
        </p:spPr>
      </p:pic>
      <p:pic>
        <p:nvPicPr>
          <p:cNvPr id="63" name="Picture 5" descr="D:\DESKTOP_BACKUP\20090502\PROYECTO FILAS\Funcionario-aTENCIÓN.png"/>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2517041" y="5660236"/>
            <a:ext cx="364800" cy="273600"/>
          </a:xfrm>
          <a:prstGeom prst="rect">
            <a:avLst/>
          </a:prstGeom>
          <a:noFill/>
        </p:spPr>
      </p:pic>
      <p:sp>
        <p:nvSpPr>
          <p:cNvPr id="64" name="63 Rectángulo redondeado"/>
          <p:cNvSpPr/>
          <p:nvPr/>
        </p:nvSpPr>
        <p:spPr>
          <a:xfrm>
            <a:off x="178866" y="5290894"/>
            <a:ext cx="2762269" cy="285752"/>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s-ES" sz="1100" b="1" dirty="0" smtClean="0">
                <a:effectLst>
                  <a:outerShdw blurRad="38100" dist="38100" dir="2700000" algn="tl">
                    <a:srgbClr val="000000">
                      <a:alpha val="43137"/>
                    </a:srgbClr>
                  </a:outerShdw>
                </a:effectLst>
              </a:rPr>
              <a:t>PLATAFORMA DE SERVICIOS</a:t>
            </a:r>
            <a:endParaRPr lang="es-ES" sz="1100" b="1" dirty="0">
              <a:effectLst>
                <a:outerShdw blurRad="38100" dist="38100" dir="2700000" algn="tl">
                  <a:srgbClr val="000000">
                    <a:alpha val="43137"/>
                  </a:srgbClr>
                </a:outerShdw>
              </a:effectLst>
            </a:endParaRPr>
          </a:p>
        </p:txBody>
      </p:sp>
      <p:sp>
        <p:nvSpPr>
          <p:cNvPr id="65" name="64 Flecha abajo"/>
          <p:cNvSpPr/>
          <p:nvPr/>
        </p:nvSpPr>
        <p:spPr>
          <a:xfrm>
            <a:off x="1399507" y="3769721"/>
            <a:ext cx="285752" cy="432672"/>
          </a:xfrm>
          <a:prstGeom prst="down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S">
              <a:solidFill>
                <a:schemeClr val="dk1"/>
              </a:solidFill>
            </a:endParaRPr>
          </a:p>
        </p:txBody>
      </p:sp>
      <p:sp>
        <p:nvSpPr>
          <p:cNvPr id="66" name="65 Flecha abajo"/>
          <p:cNvSpPr/>
          <p:nvPr/>
        </p:nvSpPr>
        <p:spPr>
          <a:xfrm rot="2700000">
            <a:off x="1302319" y="3623053"/>
            <a:ext cx="214314" cy="576896"/>
          </a:xfrm>
          <a:prstGeom prst="down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S"/>
          </a:p>
        </p:txBody>
      </p:sp>
      <p:sp>
        <p:nvSpPr>
          <p:cNvPr id="67" name="66 Flecha abajo"/>
          <p:cNvSpPr/>
          <p:nvPr/>
        </p:nvSpPr>
        <p:spPr>
          <a:xfrm rot="18900000">
            <a:off x="1495584" y="3695165"/>
            <a:ext cx="285752" cy="432672"/>
          </a:xfrm>
          <a:prstGeom prst="down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S">
              <a:solidFill>
                <a:schemeClr val="dk1"/>
              </a:solidFill>
            </a:endParaRPr>
          </a:p>
        </p:txBody>
      </p:sp>
      <p:pic>
        <p:nvPicPr>
          <p:cNvPr id="68" name="Picture 2" descr="D:\DESKTOP_BACKUP\20090502\PROYECTO FILAS\NetByte Design Studio - 0339.png"/>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1224011" y="3550536"/>
            <a:ext cx="655045" cy="491284"/>
          </a:xfrm>
          <a:prstGeom prst="rect">
            <a:avLst/>
          </a:prstGeom>
          <a:noFill/>
        </p:spPr>
      </p:pic>
      <p:pic>
        <p:nvPicPr>
          <p:cNvPr id="69" name="Picture 4" descr="D:\DESKTOP_BACKUP\20090502\PROYECTO FILAS\NetByte Design Studio - 1140.pn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1231918" y="4283123"/>
            <a:ext cx="364041" cy="273031"/>
          </a:xfrm>
          <a:prstGeom prst="rect">
            <a:avLst/>
          </a:prstGeom>
          <a:noFill/>
        </p:spPr>
      </p:pic>
      <p:pic>
        <p:nvPicPr>
          <p:cNvPr id="70" name="Picture 4" descr="D:\DESKTOP_BACKUP\20090502\PROYECTO FILAS\NetByte Design Studio - 1140.pn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1231918" y="4425999"/>
            <a:ext cx="364041" cy="273031"/>
          </a:xfrm>
          <a:prstGeom prst="rect">
            <a:avLst/>
          </a:prstGeom>
          <a:noFill/>
        </p:spPr>
      </p:pic>
      <p:pic>
        <p:nvPicPr>
          <p:cNvPr id="71" name="Picture 4" descr="D:\DESKTOP_BACKUP\20090502\PROYECTO FILAS\NetByte Design Studio - 1140.pn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1874860" y="4425999"/>
            <a:ext cx="364041" cy="273031"/>
          </a:xfrm>
          <a:prstGeom prst="rect">
            <a:avLst/>
          </a:prstGeom>
          <a:noFill/>
        </p:spPr>
      </p:pic>
      <p:pic>
        <p:nvPicPr>
          <p:cNvPr id="72" name="Picture 3" descr="D:\DESKTOP_BACKUP\20090502\PROYECTO FILAS\NetByte Design Studio - 1136.png"/>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2196330" y="4425999"/>
            <a:ext cx="364041" cy="273031"/>
          </a:xfrm>
          <a:prstGeom prst="rect">
            <a:avLst/>
          </a:prstGeom>
          <a:noFill/>
        </p:spPr>
      </p:pic>
      <p:pic>
        <p:nvPicPr>
          <p:cNvPr id="73" name="Picture 3" descr="D:\DESKTOP_BACKUP\20090502\PROYECTO FILAS\NetByte Design Studio - 1136.png"/>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910448" y="4425999"/>
            <a:ext cx="364041" cy="273031"/>
          </a:xfrm>
          <a:prstGeom prst="rect">
            <a:avLst/>
          </a:prstGeom>
          <a:noFill/>
        </p:spPr>
      </p:pic>
      <p:pic>
        <p:nvPicPr>
          <p:cNvPr id="74" name="Picture 4" descr="D:\DESKTOP_BACKUP\20090502\PROYECTO FILAS\NetByte Design Studio - 1140.pn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1231918" y="4568875"/>
            <a:ext cx="364041" cy="273031"/>
          </a:xfrm>
          <a:prstGeom prst="rect">
            <a:avLst/>
          </a:prstGeom>
          <a:noFill/>
        </p:spPr>
      </p:pic>
      <p:pic>
        <p:nvPicPr>
          <p:cNvPr id="75" name="Picture 4" descr="D:\DESKTOP_BACKUP\20090502\PROYECTO FILAS\NetByte Design Studio - 1140.pn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1874860" y="4568875"/>
            <a:ext cx="364041" cy="273031"/>
          </a:xfrm>
          <a:prstGeom prst="rect">
            <a:avLst/>
          </a:prstGeom>
          <a:noFill/>
        </p:spPr>
      </p:pic>
      <p:pic>
        <p:nvPicPr>
          <p:cNvPr id="76" name="Picture 3" descr="D:\DESKTOP_BACKUP\20090502\PROYECTO FILAS\NetByte Design Studio - 1136.png"/>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2196330" y="4568875"/>
            <a:ext cx="364041" cy="273031"/>
          </a:xfrm>
          <a:prstGeom prst="rect">
            <a:avLst/>
          </a:prstGeom>
          <a:noFill/>
        </p:spPr>
      </p:pic>
      <p:pic>
        <p:nvPicPr>
          <p:cNvPr id="77" name="Picture 4" descr="D:\DESKTOP_BACKUP\20090502\PROYECTO FILAS\NetByte Design Studio - 1140.pn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2517801" y="4568875"/>
            <a:ext cx="364041" cy="273031"/>
          </a:xfrm>
          <a:prstGeom prst="rect">
            <a:avLst/>
          </a:prstGeom>
          <a:noFill/>
        </p:spPr>
      </p:pic>
      <p:pic>
        <p:nvPicPr>
          <p:cNvPr id="78" name="Picture 3" descr="D:\DESKTOP_BACKUP\20090502\PROYECTO FILAS\NetByte Design Studio - 1136.png"/>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910448" y="4568875"/>
            <a:ext cx="364041" cy="273031"/>
          </a:xfrm>
          <a:prstGeom prst="rect">
            <a:avLst/>
          </a:prstGeom>
          <a:noFill/>
        </p:spPr>
      </p:pic>
      <p:pic>
        <p:nvPicPr>
          <p:cNvPr id="79" name="Picture 4" descr="D:\DESKTOP_BACKUP\20090502\PROYECTO FILAS\NetByte Design Studio - 1140.pn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88977" y="4568875"/>
            <a:ext cx="364041" cy="273031"/>
          </a:xfrm>
          <a:prstGeom prst="rect">
            <a:avLst/>
          </a:prstGeom>
          <a:noFill/>
        </p:spPr>
      </p:pic>
      <p:pic>
        <p:nvPicPr>
          <p:cNvPr id="80" name="Picture 3" descr="D:\DESKTOP_BACKUP\20090502\PROYECTO FILAS\NetByte Design Studio - 1136.png"/>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267506" y="4711751"/>
            <a:ext cx="364041" cy="273031"/>
          </a:xfrm>
          <a:prstGeom prst="rect">
            <a:avLst/>
          </a:prstGeom>
          <a:noFill/>
        </p:spPr>
      </p:pic>
      <p:pic>
        <p:nvPicPr>
          <p:cNvPr id="81" name="Picture 4" descr="D:\DESKTOP_BACKUP\20090502\PROYECTO FILAS\NetByte Design Studio - 1140.pn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1231918" y="4711751"/>
            <a:ext cx="364041" cy="273031"/>
          </a:xfrm>
          <a:prstGeom prst="rect">
            <a:avLst/>
          </a:prstGeom>
          <a:noFill/>
        </p:spPr>
      </p:pic>
      <p:pic>
        <p:nvPicPr>
          <p:cNvPr id="82" name="Picture 4" descr="D:\DESKTOP_BACKUP\20090502\PROYECTO FILAS\NetByte Design Studio - 1140.pn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1874860" y="4711751"/>
            <a:ext cx="364041" cy="273031"/>
          </a:xfrm>
          <a:prstGeom prst="rect">
            <a:avLst/>
          </a:prstGeom>
          <a:noFill/>
        </p:spPr>
      </p:pic>
      <p:pic>
        <p:nvPicPr>
          <p:cNvPr id="83" name="Picture 3" descr="D:\DESKTOP_BACKUP\20090502\PROYECTO FILAS\NetByte Design Studio - 1136.png"/>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553389" y="4711751"/>
            <a:ext cx="364041" cy="273031"/>
          </a:xfrm>
          <a:prstGeom prst="rect">
            <a:avLst/>
          </a:prstGeom>
          <a:noFill/>
        </p:spPr>
      </p:pic>
      <p:pic>
        <p:nvPicPr>
          <p:cNvPr id="84" name="Picture 3" descr="D:\DESKTOP_BACKUP\20090502\PROYECTO FILAS\NetByte Design Studio - 1136.png"/>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2196330" y="4711751"/>
            <a:ext cx="364041" cy="273031"/>
          </a:xfrm>
          <a:prstGeom prst="rect">
            <a:avLst/>
          </a:prstGeom>
          <a:noFill/>
        </p:spPr>
      </p:pic>
      <p:pic>
        <p:nvPicPr>
          <p:cNvPr id="85" name="Picture 4" descr="D:\DESKTOP_BACKUP\20090502\PROYECTO FILAS\NetByte Design Studio - 1140.pn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2517801" y="4711751"/>
            <a:ext cx="364041" cy="273031"/>
          </a:xfrm>
          <a:prstGeom prst="rect">
            <a:avLst/>
          </a:prstGeom>
          <a:noFill/>
        </p:spPr>
      </p:pic>
      <p:pic>
        <p:nvPicPr>
          <p:cNvPr id="86" name="Picture 3" descr="D:\DESKTOP_BACKUP\20090502\PROYECTO FILAS\NetByte Design Studio - 1136.png"/>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910448" y="4711751"/>
            <a:ext cx="364041" cy="273031"/>
          </a:xfrm>
          <a:prstGeom prst="rect">
            <a:avLst/>
          </a:prstGeom>
          <a:noFill/>
        </p:spPr>
      </p:pic>
      <p:pic>
        <p:nvPicPr>
          <p:cNvPr id="87" name="Picture 4" descr="D:\DESKTOP_BACKUP\20090502\PROYECTO FILAS\NetByte Design Studio - 1140.pn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88977" y="4711751"/>
            <a:ext cx="364041" cy="273031"/>
          </a:xfrm>
          <a:prstGeom prst="rect">
            <a:avLst/>
          </a:prstGeom>
          <a:noFill/>
        </p:spPr>
      </p:pic>
      <p:pic>
        <p:nvPicPr>
          <p:cNvPr id="88" name="Picture 3" descr="D:\DESKTOP_BACKUP\20090502\PROYECTO FILAS\NetByte Design Studio - 1136.png"/>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267506" y="4854627"/>
            <a:ext cx="364041" cy="273031"/>
          </a:xfrm>
          <a:prstGeom prst="rect">
            <a:avLst/>
          </a:prstGeom>
          <a:noFill/>
        </p:spPr>
      </p:pic>
      <p:pic>
        <p:nvPicPr>
          <p:cNvPr id="89" name="Picture 4" descr="D:\DESKTOP_BACKUP\20090502\PROYECTO FILAS\NetByte Design Studio - 1140.pn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1231918" y="4854627"/>
            <a:ext cx="364041" cy="273031"/>
          </a:xfrm>
          <a:prstGeom prst="rect">
            <a:avLst/>
          </a:prstGeom>
          <a:noFill/>
        </p:spPr>
      </p:pic>
      <p:pic>
        <p:nvPicPr>
          <p:cNvPr id="90" name="Picture 4" descr="D:\DESKTOP_BACKUP\20090502\PROYECTO FILAS\NetByte Design Studio - 1140.pn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1874860" y="4854627"/>
            <a:ext cx="364041" cy="273031"/>
          </a:xfrm>
          <a:prstGeom prst="rect">
            <a:avLst/>
          </a:prstGeom>
          <a:noFill/>
        </p:spPr>
      </p:pic>
      <p:pic>
        <p:nvPicPr>
          <p:cNvPr id="91" name="Picture 3" descr="D:\DESKTOP_BACKUP\20090502\PROYECTO FILAS\NetByte Design Studio - 1136.png"/>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553389" y="4854627"/>
            <a:ext cx="364041" cy="273031"/>
          </a:xfrm>
          <a:prstGeom prst="rect">
            <a:avLst/>
          </a:prstGeom>
          <a:noFill/>
        </p:spPr>
      </p:pic>
      <p:pic>
        <p:nvPicPr>
          <p:cNvPr id="92" name="Picture 3" descr="D:\DESKTOP_BACKUP\20090502\PROYECTO FILAS\NetByte Design Studio - 1136.png"/>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2196330" y="4854627"/>
            <a:ext cx="364041" cy="273031"/>
          </a:xfrm>
          <a:prstGeom prst="rect">
            <a:avLst/>
          </a:prstGeom>
          <a:noFill/>
        </p:spPr>
      </p:pic>
      <p:pic>
        <p:nvPicPr>
          <p:cNvPr id="93" name="Picture 4" descr="D:\DESKTOP_BACKUP\20090502\PROYECTO FILAS\NetByte Design Studio - 1140.pn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2517801" y="4854627"/>
            <a:ext cx="364041" cy="273031"/>
          </a:xfrm>
          <a:prstGeom prst="rect">
            <a:avLst/>
          </a:prstGeom>
          <a:noFill/>
        </p:spPr>
      </p:pic>
      <p:pic>
        <p:nvPicPr>
          <p:cNvPr id="94" name="Picture 3" descr="D:\DESKTOP_BACKUP\20090502\PROYECTO FILAS\NetByte Design Studio - 1136.png"/>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910448" y="4854627"/>
            <a:ext cx="364041" cy="273031"/>
          </a:xfrm>
          <a:prstGeom prst="rect">
            <a:avLst/>
          </a:prstGeom>
          <a:noFill/>
        </p:spPr>
      </p:pic>
      <p:pic>
        <p:nvPicPr>
          <p:cNvPr id="95" name="Picture 4" descr="D:\DESKTOP_BACKUP\20090502\PROYECTO FILAS\NetByte Design Studio - 1140.pn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88977" y="4854627"/>
            <a:ext cx="364041" cy="273031"/>
          </a:xfrm>
          <a:prstGeom prst="rect">
            <a:avLst/>
          </a:prstGeom>
          <a:noFill/>
        </p:spPr>
      </p:pic>
      <p:pic>
        <p:nvPicPr>
          <p:cNvPr id="96" name="Picture 3" descr="D:\DESKTOP_BACKUP\20090502\PROYECTO FILAS\NetByte Design Studio - 1136.png"/>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267506" y="4997503"/>
            <a:ext cx="364041" cy="273031"/>
          </a:xfrm>
          <a:prstGeom prst="rect">
            <a:avLst/>
          </a:prstGeom>
          <a:noFill/>
        </p:spPr>
      </p:pic>
      <p:pic>
        <p:nvPicPr>
          <p:cNvPr id="97" name="Picture 4" descr="D:\DESKTOP_BACKUP\20090502\PROYECTO FILAS\NetByte Design Studio - 1140.pn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1231918" y="4997503"/>
            <a:ext cx="364041" cy="273031"/>
          </a:xfrm>
          <a:prstGeom prst="rect">
            <a:avLst/>
          </a:prstGeom>
          <a:noFill/>
        </p:spPr>
      </p:pic>
      <p:pic>
        <p:nvPicPr>
          <p:cNvPr id="98" name="Picture 4" descr="D:\DESKTOP_BACKUP\20090502\PROYECTO FILAS\NetByte Design Studio - 1140.pn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1874860" y="4997503"/>
            <a:ext cx="364041" cy="273031"/>
          </a:xfrm>
          <a:prstGeom prst="rect">
            <a:avLst/>
          </a:prstGeom>
          <a:noFill/>
        </p:spPr>
      </p:pic>
      <p:pic>
        <p:nvPicPr>
          <p:cNvPr id="99" name="Picture 3" descr="D:\DESKTOP_BACKUP\20090502\PROYECTO FILAS\NetByte Design Studio - 1136.png"/>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553389" y="4997503"/>
            <a:ext cx="364041" cy="273031"/>
          </a:xfrm>
          <a:prstGeom prst="rect">
            <a:avLst/>
          </a:prstGeom>
          <a:noFill/>
        </p:spPr>
      </p:pic>
      <p:pic>
        <p:nvPicPr>
          <p:cNvPr id="100" name="Picture 3" descr="D:\DESKTOP_BACKUP\20090502\PROYECTO FILAS\NetByte Design Studio - 1136.png"/>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2196330" y="4997503"/>
            <a:ext cx="364041" cy="273031"/>
          </a:xfrm>
          <a:prstGeom prst="rect">
            <a:avLst/>
          </a:prstGeom>
          <a:noFill/>
        </p:spPr>
      </p:pic>
      <p:pic>
        <p:nvPicPr>
          <p:cNvPr id="101" name="Picture 4" descr="D:\DESKTOP_BACKUP\20090502\PROYECTO FILAS\NetByte Design Studio - 1140.pn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2517801" y="4997503"/>
            <a:ext cx="364041" cy="273031"/>
          </a:xfrm>
          <a:prstGeom prst="rect">
            <a:avLst/>
          </a:prstGeom>
          <a:noFill/>
        </p:spPr>
      </p:pic>
      <p:pic>
        <p:nvPicPr>
          <p:cNvPr id="102" name="Picture 3" descr="D:\DESKTOP_BACKUP\20090502\PROYECTO FILAS\NetByte Design Studio - 1136.png"/>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910448" y="4997503"/>
            <a:ext cx="364041" cy="273031"/>
          </a:xfrm>
          <a:prstGeom prst="rect">
            <a:avLst/>
          </a:prstGeom>
          <a:noFill/>
        </p:spPr>
      </p:pic>
      <p:pic>
        <p:nvPicPr>
          <p:cNvPr id="103" name="Picture 4" descr="D:\DESKTOP_BACKUP\20090502\PROYECTO FILAS\NetByte Design Studio - 1140.pn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88977" y="4997503"/>
            <a:ext cx="364041" cy="273031"/>
          </a:xfrm>
          <a:prstGeom prst="rect">
            <a:avLst/>
          </a:prstGeom>
          <a:noFill/>
        </p:spPr>
      </p:pic>
      <p:pic>
        <p:nvPicPr>
          <p:cNvPr id="104" name="103 Imagen" descr="TOUCH-TILI.png"/>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3912635" y="3495526"/>
            <a:ext cx="1318708" cy="787596"/>
          </a:xfrm>
          <a:prstGeom prst="rect">
            <a:avLst/>
          </a:prstGeom>
        </p:spPr>
      </p:pic>
      <p:sp>
        <p:nvSpPr>
          <p:cNvPr id="105" name="104 Flecha derecha"/>
          <p:cNvSpPr/>
          <p:nvPr/>
        </p:nvSpPr>
        <p:spPr>
          <a:xfrm rot="5400000">
            <a:off x="7203289" y="4580781"/>
            <a:ext cx="357190" cy="476253"/>
          </a:xfrm>
          <a:prstGeom prst="rightArrow">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es-ES"/>
          </a:p>
        </p:txBody>
      </p:sp>
      <p:sp>
        <p:nvSpPr>
          <p:cNvPr id="106" name="105 Flecha derecha"/>
          <p:cNvSpPr/>
          <p:nvPr/>
        </p:nvSpPr>
        <p:spPr>
          <a:xfrm rot="5400000">
            <a:off x="4372538" y="4580781"/>
            <a:ext cx="357190" cy="476253"/>
          </a:xfrm>
          <a:prstGeom prst="right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es-ES"/>
          </a:p>
        </p:txBody>
      </p:sp>
      <p:pic>
        <p:nvPicPr>
          <p:cNvPr id="107" name="Picture 2" descr="D:\DESKTOP_BACKUP\20090502\PROYECTO FILAS\NetByte Design Studio - 0339.png"/>
          <p:cNvPicPr>
            <a:picLocks noChangeAspect="1" noChangeArrowheads="1"/>
          </p:cNvPicPr>
          <p:nvPr/>
        </p:nvPicPr>
        <p:blipFill>
          <a:blip r:embed="rId7" cstate="screen">
            <a:extLst>
              <a:ext uri="{28A0092B-C50C-407E-A947-70E740481C1C}">
                <a14:useLocalDpi xmlns:a14="http://schemas.microsoft.com/office/drawing/2010/main"/>
              </a:ext>
            </a:extLst>
          </a:blip>
          <a:srcRect/>
          <a:stretch>
            <a:fillRect/>
          </a:stretch>
        </p:blipFill>
        <p:spPr bwMode="auto">
          <a:xfrm>
            <a:off x="4085964" y="4996829"/>
            <a:ext cx="952507" cy="714380"/>
          </a:xfrm>
          <a:prstGeom prst="rect">
            <a:avLst/>
          </a:prstGeom>
          <a:noFill/>
        </p:spPr>
      </p:pic>
      <p:pic>
        <p:nvPicPr>
          <p:cNvPr id="108" name="Picture 6" descr="D:\DESKTOP_BACKUP\20090502\PROYECTO FILAS\NetByte Design Studio - 1140.png"/>
          <p:cNvPicPr>
            <a:picLocks noChangeAspect="1" noChangeArrowheads="1"/>
          </p:cNvPicPr>
          <p:nvPr/>
        </p:nvPicPr>
        <p:blipFill>
          <a:blip r:embed="rId8" cstate="print"/>
          <a:srcRect/>
          <a:stretch>
            <a:fillRect/>
          </a:stretch>
        </p:blipFill>
        <p:spPr bwMode="auto">
          <a:xfrm>
            <a:off x="2952728" y="3640180"/>
            <a:ext cx="1428760" cy="1071570"/>
          </a:xfrm>
          <a:prstGeom prst="rect">
            <a:avLst/>
          </a:prstGeom>
          <a:noFill/>
        </p:spPr>
      </p:pic>
      <p:pic>
        <p:nvPicPr>
          <p:cNvPr id="109" name="Picture 7" descr="D:\DESKTOP_BACKUP\20090502\PROYECTO FILAS\Funcionario-aTENCIÓN.png"/>
          <p:cNvPicPr>
            <a:picLocks noChangeAspect="1" noChangeArrowheads="1"/>
          </p:cNvPicPr>
          <p:nvPr/>
        </p:nvPicPr>
        <p:blipFill>
          <a:blip r:embed="rId9" cstate="print"/>
          <a:srcRect/>
          <a:stretch>
            <a:fillRect/>
          </a:stretch>
        </p:blipFill>
        <p:spPr bwMode="auto">
          <a:xfrm>
            <a:off x="4762491" y="3640180"/>
            <a:ext cx="1428760" cy="1071570"/>
          </a:xfrm>
          <a:prstGeom prst="rect">
            <a:avLst/>
          </a:prstGeom>
          <a:noFill/>
        </p:spPr>
      </p:pic>
      <p:pic>
        <p:nvPicPr>
          <p:cNvPr id="110" name="109 Imagen" descr="SmartPC4.png"/>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6191252" y="3425867"/>
            <a:ext cx="1860545" cy="1258673"/>
          </a:xfrm>
          <a:prstGeom prst="rect">
            <a:avLst/>
          </a:prstGeom>
        </p:spPr>
      </p:pic>
      <p:pic>
        <p:nvPicPr>
          <p:cNvPr id="111" name="Picture 6" descr="D:\DESKTOP_BACKUP\20090502\PROYECTO FILAS\NetByte Design Studio - 1140.png"/>
          <p:cNvPicPr>
            <a:picLocks noChangeAspect="1" noChangeArrowheads="1"/>
          </p:cNvPicPr>
          <p:nvPr/>
        </p:nvPicPr>
        <p:blipFill>
          <a:blip r:embed="rId8" cstate="print"/>
          <a:srcRect/>
          <a:stretch>
            <a:fillRect/>
          </a:stretch>
        </p:blipFill>
        <p:spPr bwMode="auto">
          <a:xfrm>
            <a:off x="7429509" y="3854494"/>
            <a:ext cx="1428760" cy="1071570"/>
          </a:xfrm>
          <a:prstGeom prst="rect">
            <a:avLst/>
          </a:prstGeom>
          <a:noFill/>
        </p:spPr>
      </p:pic>
      <p:pic>
        <p:nvPicPr>
          <p:cNvPr id="112" name="Picture 8" descr="F:\02_SOFTWARE_FINAL\RESPALDOS PARA PPT\ICONOS_PPT\Icon\Icon\NetByte Design Studio - 0016.png"/>
          <p:cNvPicPr>
            <a:picLocks noChangeAspect="1" noChangeArrowheads="1"/>
          </p:cNvPicPr>
          <p:nvPr/>
        </p:nvPicPr>
        <p:blipFill>
          <a:blip r:embed="rId11" cstate="print"/>
          <a:srcRect/>
          <a:stretch>
            <a:fillRect/>
          </a:stretch>
        </p:blipFill>
        <p:spPr bwMode="auto">
          <a:xfrm>
            <a:off x="9819200" y="3640180"/>
            <a:ext cx="1625600" cy="1219200"/>
          </a:xfrm>
          <a:prstGeom prst="rect">
            <a:avLst/>
          </a:prstGeom>
          <a:noFill/>
        </p:spPr>
      </p:pic>
      <p:pic>
        <p:nvPicPr>
          <p:cNvPr id="113" name="Picture 9" descr="F:\02_SOFTWARE_FINAL\RESPALDOS PARA PPT\ICONOS_PPT\Icon\Icon\NetByte Design Studio - 0039.png"/>
          <p:cNvPicPr>
            <a:picLocks noChangeAspect="1" noChangeArrowheads="1"/>
          </p:cNvPicPr>
          <p:nvPr/>
        </p:nvPicPr>
        <p:blipFill>
          <a:blip r:embed="rId12" cstate="print"/>
          <a:srcRect/>
          <a:stretch>
            <a:fillRect/>
          </a:stretch>
        </p:blipFill>
        <p:spPr bwMode="auto">
          <a:xfrm>
            <a:off x="6773839" y="5076580"/>
            <a:ext cx="1238259" cy="928694"/>
          </a:xfrm>
          <a:prstGeom prst="rect">
            <a:avLst/>
          </a:prstGeom>
          <a:noFill/>
        </p:spPr>
      </p:pic>
      <p:pic>
        <p:nvPicPr>
          <p:cNvPr id="114" name="Picture 9" descr="F:\02_SOFTWARE_FINAL\RESPALDOS PARA PPT\ICONOS_PPT\Icon\Icon\NetByte Design Studio - 0039.png"/>
          <p:cNvPicPr>
            <a:picLocks noChangeAspect="1" noChangeArrowheads="1"/>
          </p:cNvPicPr>
          <p:nvPr/>
        </p:nvPicPr>
        <p:blipFill>
          <a:blip r:embed="rId13" cstate="screen">
            <a:extLst>
              <a:ext uri="{28A0092B-C50C-407E-A947-70E740481C1C}">
                <a14:useLocalDpi xmlns:a14="http://schemas.microsoft.com/office/drawing/2010/main"/>
              </a:ext>
            </a:extLst>
          </a:blip>
          <a:srcRect/>
          <a:stretch>
            <a:fillRect/>
          </a:stretch>
        </p:blipFill>
        <p:spPr bwMode="auto">
          <a:xfrm>
            <a:off x="9144021" y="5290895"/>
            <a:ext cx="857256" cy="642942"/>
          </a:xfrm>
          <a:prstGeom prst="rect">
            <a:avLst/>
          </a:prstGeom>
          <a:noFill/>
        </p:spPr>
      </p:pic>
      <p:pic>
        <p:nvPicPr>
          <p:cNvPr id="115" name="Picture 9" descr="F:\02_SOFTWARE_FINAL\RESPALDOS PARA PPT\ICONOS_PPT\Icon\Icon\NetByte Design Studio - 0039.png"/>
          <p:cNvPicPr>
            <a:picLocks noChangeAspect="1" noChangeArrowheads="1"/>
          </p:cNvPicPr>
          <p:nvPr/>
        </p:nvPicPr>
        <p:blipFill>
          <a:blip r:embed="rId13" cstate="screen">
            <a:extLst>
              <a:ext uri="{28A0092B-C50C-407E-A947-70E740481C1C}">
                <a14:useLocalDpi xmlns:a14="http://schemas.microsoft.com/office/drawing/2010/main"/>
              </a:ext>
            </a:extLst>
          </a:blip>
          <a:srcRect/>
          <a:stretch>
            <a:fillRect/>
          </a:stretch>
        </p:blipFill>
        <p:spPr bwMode="auto">
          <a:xfrm>
            <a:off x="10191779" y="5290895"/>
            <a:ext cx="857256" cy="642942"/>
          </a:xfrm>
          <a:prstGeom prst="rect">
            <a:avLst/>
          </a:prstGeom>
          <a:noFill/>
        </p:spPr>
      </p:pic>
      <p:pic>
        <p:nvPicPr>
          <p:cNvPr id="116" name="Picture 9" descr="F:\02_SOFTWARE_FINAL\RESPALDOS PARA PPT\ICONOS_PPT\Icon\Icon\NetByte Design Studio - 0039.png"/>
          <p:cNvPicPr>
            <a:picLocks noChangeAspect="1" noChangeArrowheads="1"/>
          </p:cNvPicPr>
          <p:nvPr/>
        </p:nvPicPr>
        <p:blipFill>
          <a:blip r:embed="rId13" cstate="screen">
            <a:extLst>
              <a:ext uri="{28A0092B-C50C-407E-A947-70E740481C1C}">
                <a14:useLocalDpi xmlns:a14="http://schemas.microsoft.com/office/drawing/2010/main"/>
              </a:ext>
            </a:extLst>
          </a:blip>
          <a:srcRect/>
          <a:stretch>
            <a:fillRect/>
          </a:stretch>
        </p:blipFill>
        <p:spPr bwMode="auto">
          <a:xfrm>
            <a:off x="11239536" y="5290895"/>
            <a:ext cx="857256" cy="642942"/>
          </a:xfrm>
          <a:prstGeom prst="rect">
            <a:avLst/>
          </a:prstGeom>
          <a:noFill/>
        </p:spPr>
      </p:pic>
      <p:sp>
        <p:nvSpPr>
          <p:cNvPr id="117" name="116 Cerrar llave"/>
          <p:cNvSpPr/>
          <p:nvPr/>
        </p:nvSpPr>
        <p:spPr>
          <a:xfrm rot="16200000">
            <a:off x="10453405" y="3707353"/>
            <a:ext cx="357190" cy="2667019"/>
          </a:xfrm>
          <a:prstGeom prst="rightBrace">
            <a:avLst>
              <a:gd name="adj1" fmla="val 79444"/>
              <a:gd name="adj2" fmla="val 50000"/>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Tree>
    <p:extLst>
      <p:ext uri="{BB962C8B-B14F-4D97-AF65-F5344CB8AC3E}">
        <p14:creationId xmlns:p14="http://schemas.microsoft.com/office/powerpoint/2010/main" val="2318743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down)">
                                      <p:cBhvr>
                                        <p:cTn id="8" dur="500"/>
                                        <p:tgtEl>
                                          <p:spTgt spid="2"/>
                                        </p:tgtEl>
                                      </p:cBhvr>
                                    </p:animEffect>
                                  </p:childTnLst>
                                </p:cTn>
                              </p:par>
                            </p:childTnLst>
                          </p:cTn>
                        </p:par>
                        <p:par>
                          <p:cTn id="9" fill="hold">
                            <p:stCondLst>
                              <p:cond delay="500"/>
                            </p:stCondLst>
                            <p:childTnLst>
                              <p:par>
                                <p:cTn id="10" presetID="12" presetClass="entr" presetSubtype="1"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p:tgtEl>
                                          <p:spTgt spid="7"/>
                                        </p:tgtEl>
                                        <p:attrNameLst>
                                          <p:attrName>ppt_y</p:attrName>
                                        </p:attrNameLst>
                                      </p:cBhvr>
                                      <p:tavLst>
                                        <p:tav tm="0">
                                          <p:val>
                                            <p:strVal val="#ppt_y-#ppt_h*1.125000"/>
                                          </p:val>
                                        </p:tav>
                                        <p:tav tm="100000">
                                          <p:val>
                                            <p:strVal val="#ppt_y"/>
                                          </p:val>
                                        </p:tav>
                                      </p:tavLst>
                                    </p:anim>
                                    <p:animEffect transition="in" filter="wipe(down)">
                                      <p:cBhvr>
                                        <p:cTn id="13" dur="500"/>
                                        <p:tgtEl>
                                          <p:spTgt spid="7"/>
                                        </p:tgtEl>
                                      </p:cBhvr>
                                    </p:animEffect>
                                  </p:childTnLst>
                                </p:cTn>
                              </p:par>
                            </p:childTnLst>
                          </p:cTn>
                        </p:par>
                        <p:par>
                          <p:cTn id="14" fill="hold">
                            <p:stCondLst>
                              <p:cond delay="1000"/>
                            </p:stCondLst>
                            <p:childTnLst>
                              <p:par>
                                <p:cTn id="15" presetID="47" presetClass="entr" presetSubtype="0" fill="hold" grpId="0" nodeType="afterEffect">
                                  <p:stCondLst>
                                    <p:cond delay="0"/>
                                  </p:stCondLst>
                                  <p:childTnLst>
                                    <p:set>
                                      <p:cBhvr>
                                        <p:cTn id="16" dur="1" fill="hold">
                                          <p:stCondLst>
                                            <p:cond delay="0"/>
                                          </p:stCondLst>
                                        </p:cTn>
                                        <p:tgtEl>
                                          <p:spTgt spid="34"/>
                                        </p:tgtEl>
                                        <p:attrNameLst>
                                          <p:attrName>style.visibility</p:attrName>
                                        </p:attrNameLst>
                                      </p:cBhvr>
                                      <p:to>
                                        <p:strVal val="visible"/>
                                      </p:to>
                                    </p:set>
                                    <p:animEffect transition="in" filter="fade">
                                      <p:cBhvr>
                                        <p:cTn id="17" dur="500"/>
                                        <p:tgtEl>
                                          <p:spTgt spid="34"/>
                                        </p:tgtEl>
                                      </p:cBhvr>
                                    </p:animEffect>
                                    <p:anim calcmode="lin" valueType="num">
                                      <p:cBhvr>
                                        <p:cTn id="18" dur="500" fill="hold"/>
                                        <p:tgtEl>
                                          <p:spTgt spid="34"/>
                                        </p:tgtEl>
                                        <p:attrNameLst>
                                          <p:attrName>ppt_x</p:attrName>
                                        </p:attrNameLst>
                                      </p:cBhvr>
                                      <p:tavLst>
                                        <p:tav tm="0">
                                          <p:val>
                                            <p:strVal val="#ppt_x"/>
                                          </p:val>
                                        </p:tav>
                                        <p:tav tm="100000">
                                          <p:val>
                                            <p:strVal val="#ppt_x"/>
                                          </p:val>
                                        </p:tav>
                                      </p:tavLst>
                                    </p:anim>
                                    <p:anim calcmode="lin" valueType="num">
                                      <p:cBhvr>
                                        <p:cTn id="19" dur="500" fill="hold"/>
                                        <p:tgtEl>
                                          <p:spTgt spid="34"/>
                                        </p:tgtEl>
                                        <p:attrNameLst>
                                          <p:attrName>ppt_y</p:attrName>
                                        </p:attrNameLst>
                                      </p:cBhvr>
                                      <p:tavLst>
                                        <p:tav tm="0">
                                          <p:val>
                                            <p:strVal val="#ppt_y-.1"/>
                                          </p:val>
                                        </p:tav>
                                        <p:tav tm="100000">
                                          <p:val>
                                            <p:strVal val="#ppt_y"/>
                                          </p:val>
                                        </p:tav>
                                      </p:tavLst>
                                    </p:anim>
                                  </p:childTnLst>
                                </p:cTn>
                              </p:par>
                            </p:childTnLst>
                          </p:cTn>
                        </p:par>
                        <p:par>
                          <p:cTn id="20" fill="hold">
                            <p:stCondLst>
                              <p:cond delay="1500"/>
                            </p:stCondLst>
                            <p:childTnLst>
                              <p:par>
                                <p:cTn id="21" presetID="12" presetClass="entr" presetSubtype="1" fill="hold" nodeType="afterEffect">
                                  <p:stCondLst>
                                    <p:cond delay="0"/>
                                  </p:stCondLst>
                                  <p:childTnLst>
                                    <p:set>
                                      <p:cBhvr>
                                        <p:cTn id="22" dur="1" fill="hold">
                                          <p:stCondLst>
                                            <p:cond delay="0"/>
                                          </p:stCondLst>
                                        </p:cTn>
                                        <p:tgtEl>
                                          <p:spTgt spid="30"/>
                                        </p:tgtEl>
                                        <p:attrNameLst>
                                          <p:attrName>style.visibility</p:attrName>
                                        </p:attrNameLst>
                                      </p:cBhvr>
                                      <p:to>
                                        <p:strVal val="visible"/>
                                      </p:to>
                                    </p:set>
                                    <p:animEffect transition="in" filter="slide(fromTop)">
                                      <p:cBhvr>
                                        <p:cTn id="23" dur="500"/>
                                        <p:tgtEl>
                                          <p:spTgt spid="30"/>
                                        </p:tgtEl>
                                      </p:cBhvr>
                                    </p:animEffect>
                                  </p:childTnLst>
                                </p:cTn>
                              </p:par>
                            </p:childTnLst>
                          </p:cTn>
                        </p:par>
                        <p:par>
                          <p:cTn id="24" fill="hold">
                            <p:stCondLst>
                              <p:cond delay="2000"/>
                            </p:stCondLst>
                            <p:childTnLst>
                              <p:par>
                                <p:cTn id="25" presetID="47" presetClass="entr" presetSubtype="0" fill="hold" nodeType="afterEffect">
                                  <p:stCondLst>
                                    <p:cond delay="0"/>
                                  </p:stCondLst>
                                  <p:childTnLst>
                                    <p:set>
                                      <p:cBhvr>
                                        <p:cTn id="26" dur="1" fill="hold">
                                          <p:stCondLst>
                                            <p:cond delay="0"/>
                                          </p:stCondLst>
                                        </p:cTn>
                                        <p:tgtEl>
                                          <p:spTgt spid="38"/>
                                        </p:tgtEl>
                                        <p:attrNameLst>
                                          <p:attrName>style.visibility</p:attrName>
                                        </p:attrNameLst>
                                      </p:cBhvr>
                                      <p:to>
                                        <p:strVal val="visible"/>
                                      </p:to>
                                    </p:set>
                                    <p:animEffect transition="in" filter="fade">
                                      <p:cBhvr>
                                        <p:cTn id="27" dur="500"/>
                                        <p:tgtEl>
                                          <p:spTgt spid="38"/>
                                        </p:tgtEl>
                                      </p:cBhvr>
                                    </p:animEffect>
                                    <p:anim calcmode="lin" valueType="num">
                                      <p:cBhvr>
                                        <p:cTn id="28" dur="500" fill="hold"/>
                                        <p:tgtEl>
                                          <p:spTgt spid="38"/>
                                        </p:tgtEl>
                                        <p:attrNameLst>
                                          <p:attrName>ppt_x</p:attrName>
                                        </p:attrNameLst>
                                      </p:cBhvr>
                                      <p:tavLst>
                                        <p:tav tm="0">
                                          <p:val>
                                            <p:strVal val="#ppt_x"/>
                                          </p:val>
                                        </p:tav>
                                        <p:tav tm="100000">
                                          <p:val>
                                            <p:strVal val="#ppt_x"/>
                                          </p:val>
                                        </p:tav>
                                      </p:tavLst>
                                    </p:anim>
                                    <p:anim calcmode="lin" valueType="num">
                                      <p:cBhvr>
                                        <p:cTn id="29" dur="500" fill="hold"/>
                                        <p:tgtEl>
                                          <p:spTgt spid="38"/>
                                        </p:tgtEl>
                                        <p:attrNameLst>
                                          <p:attrName>ppt_y</p:attrName>
                                        </p:attrNameLst>
                                      </p:cBhvr>
                                      <p:tavLst>
                                        <p:tav tm="0">
                                          <p:val>
                                            <p:strVal val="#ppt_y-.1"/>
                                          </p:val>
                                        </p:tav>
                                        <p:tav tm="100000">
                                          <p:val>
                                            <p:strVal val="#ppt_y"/>
                                          </p:val>
                                        </p:tav>
                                      </p:tavLst>
                                    </p:anim>
                                  </p:childTnLst>
                                </p:cTn>
                              </p:par>
                            </p:childTnLst>
                          </p:cTn>
                        </p:par>
                        <p:par>
                          <p:cTn id="30" fill="hold">
                            <p:stCondLst>
                              <p:cond delay="2500"/>
                            </p:stCondLst>
                            <p:childTnLst>
                              <p:par>
                                <p:cTn id="31" presetID="47" presetClass="entr" presetSubtype="0" fill="hold" nodeType="afterEffect">
                                  <p:stCondLst>
                                    <p:cond delay="0"/>
                                  </p:stCondLst>
                                  <p:childTnLst>
                                    <p:set>
                                      <p:cBhvr>
                                        <p:cTn id="32" dur="1" fill="hold">
                                          <p:stCondLst>
                                            <p:cond delay="0"/>
                                          </p:stCondLst>
                                        </p:cTn>
                                        <p:tgtEl>
                                          <p:spTgt spid="42"/>
                                        </p:tgtEl>
                                        <p:attrNameLst>
                                          <p:attrName>style.visibility</p:attrName>
                                        </p:attrNameLst>
                                      </p:cBhvr>
                                      <p:to>
                                        <p:strVal val="visible"/>
                                      </p:to>
                                    </p:set>
                                    <p:animEffect transition="in" filter="fade">
                                      <p:cBhvr>
                                        <p:cTn id="33" dur="500"/>
                                        <p:tgtEl>
                                          <p:spTgt spid="42"/>
                                        </p:tgtEl>
                                      </p:cBhvr>
                                    </p:animEffect>
                                    <p:anim calcmode="lin" valueType="num">
                                      <p:cBhvr>
                                        <p:cTn id="34" dur="500" fill="hold"/>
                                        <p:tgtEl>
                                          <p:spTgt spid="42"/>
                                        </p:tgtEl>
                                        <p:attrNameLst>
                                          <p:attrName>ppt_x</p:attrName>
                                        </p:attrNameLst>
                                      </p:cBhvr>
                                      <p:tavLst>
                                        <p:tav tm="0">
                                          <p:val>
                                            <p:strVal val="#ppt_x"/>
                                          </p:val>
                                        </p:tav>
                                        <p:tav tm="100000">
                                          <p:val>
                                            <p:strVal val="#ppt_x"/>
                                          </p:val>
                                        </p:tav>
                                      </p:tavLst>
                                    </p:anim>
                                    <p:anim calcmode="lin" valueType="num">
                                      <p:cBhvr>
                                        <p:cTn id="35" dur="500" fill="hold"/>
                                        <p:tgtEl>
                                          <p:spTgt spid="42"/>
                                        </p:tgtEl>
                                        <p:attrNameLst>
                                          <p:attrName>ppt_y</p:attrName>
                                        </p:attrNameLst>
                                      </p:cBhvr>
                                      <p:tavLst>
                                        <p:tav tm="0">
                                          <p:val>
                                            <p:strVal val="#ppt_y-.1"/>
                                          </p:val>
                                        </p:tav>
                                        <p:tav tm="100000">
                                          <p:val>
                                            <p:strVal val="#ppt_y"/>
                                          </p:val>
                                        </p:tav>
                                      </p:tavLst>
                                    </p:anim>
                                  </p:childTnLst>
                                </p:cTn>
                              </p:par>
                            </p:childTnLst>
                          </p:cTn>
                        </p:par>
                        <p:par>
                          <p:cTn id="36" fill="hold">
                            <p:stCondLst>
                              <p:cond delay="3000"/>
                            </p:stCondLst>
                            <p:childTnLst>
                              <p:par>
                                <p:cTn id="37" presetID="47" presetClass="entr" presetSubtype="0" fill="hold" nodeType="afterEffect">
                                  <p:stCondLst>
                                    <p:cond delay="0"/>
                                  </p:stCondLst>
                                  <p:childTnLst>
                                    <p:set>
                                      <p:cBhvr>
                                        <p:cTn id="38" dur="1" fill="hold">
                                          <p:stCondLst>
                                            <p:cond delay="0"/>
                                          </p:stCondLst>
                                        </p:cTn>
                                        <p:tgtEl>
                                          <p:spTgt spid="35"/>
                                        </p:tgtEl>
                                        <p:attrNameLst>
                                          <p:attrName>style.visibility</p:attrName>
                                        </p:attrNameLst>
                                      </p:cBhvr>
                                      <p:to>
                                        <p:strVal val="visible"/>
                                      </p:to>
                                    </p:set>
                                    <p:animEffect transition="in" filter="fade">
                                      <p:cBhvr>
                                        <p:cTn id="39" dur="500"/>
                                        <p:tgtEl>
                                          <p:spTgt spid="35"/>
                                        </p:tgtEl>
                                      </p:cBhvr>
                                    </p:animEffect>
                                    <p:anim calcmode="lin" valueType="num">
                                      <p:cBhvr>
                                        <p:cTn id="40" dur="500" fill="hold"/>
                                        <p:tgtEl>
                                          <p:spTgt spid="35"/>
                                        </p:tgtEl>
                                        <p:attrNameLst>
                                          <p:attrName>ppt_x</p:attrName>
                                        </p:attrNameLst>
                                      </p:cBhvr>
                                      <p:tavLst>
                                        <p:tav tm="0">
                                          <p:val>
                                            <p:strVal val="#ppt_x"/>
                                          </p:val>
                                        </p:tav>
                                        <p:tav tm="100000">
                                          <p:val>
                                            <p:strVal val="#ppt_x"/>
                                          </p:val>
                                        </p:tav>
                                      </p:tavLst>
                                    </p:anim>
                                    <p:anim calcmode="lin" valueType="num">
                                      <p:cBhvr>
                                        <p:cTn id="41" dur="500" fill="hold"/>
                                        <p:tgtEl>
                                          <p:spTgt spid="35"/>
                                        </p:tgtEl>
                                        <p:attrNameLst>
                                          <p:attrName>ppt_y</p:attrName>
                                        </p:attrNameLst>
                                      </p:cBhvr>
                                      <p:tavLst>
                                        <p:tav tm="0">
                                          <p:val>
                                            <p:strVal val="#ppt_y-.1"/>
                                          </p:val>
                                        </p:tav>
                                        <p:tav tm="100000">
                                          <p:val>
                                            <p:strVal val="#ppt_y"/>
                                          </p:val>
                                        </p:tav>
                                      </p:tavLst>
                                    </p:anim>
                                  </p:childTnLst>
                                </p:cTn>
                              </p:par>
                            </p:childTnLst>
                          </p:cTn>
                        </p:par>
                        <p:par>
                          <p:cTn id="42" fill="hold">
                            <p:stCondLst>
                              <p:cond delay="3500"/>
                            </p:stCondLst>
                            <p:childTnLst>
                              <p:par>
                                <p:cTn id="43" presetID="12" presetClass="entr" presetSubtype="1" fill="hold" nodeType="afterEffect">
                                  <p:stCondLst>
                                    <p:cond delay="0"/>
                                  </p:stCondLst>
                                  <p:childTnLst>
                                    <p:set>
                                      <p:cBhvr>
                                        <p:cTn id="44" dur="1" fill="hold">
                                          <p:stCondLst>
                                            <p:cond delay="0"/>
                                          </p:stCondLst>
                                        </p:cTn>
                                        <p:tgtEl>
                                          <p:spTgt spid="31"/>
                                        </p:tgtEl>
                                        <p:attrNameLst>
                                          <p:attrName>style.visibility</p:attrName>
                                        </p:attrNameLst>
                                      </p:cBhvr>
                                      <p:to>
                                        <p:strVal val="visible"/>
                                      </p:to>
                                    </p:set>
                                    <p:animEffect transition="in" filter="slide(fromTop)">
                                      <p:cBhvr>
                                        <p:cTn id="45" dur="500"/>
                                        <p:tgtEl>
                                          <p:spTgt spid="31"/>
                                        </p:tgtEl>
                                      </p:cBhvr>
                                    </p:animEffect>
                                  </p:childTnLst>
                                </p:cTn>
                              </p:par>
                            </p:childTnLst>
                          </p:cTn>
                        </p:par>
                        <p:par>
                          <p:cTn id="46" fill="hold">
                            <p:stCondLst>
                              <p:cond delay="4000"/>
                            </p:stCondLst>
                            <p:childTnLst>
                              <p:par>
                                <p:cTn id="47" presetID="47" presetClass="entr" presetSubtype="0" fill="hold" nodeType="afterEffect">
                                  <p:stCondLst>
                                    <p:cond delay="0"/>
                                  </p:stCondLst>
                                  <p:childTnLst>
                                    <p:set>
                                      <p:cBhvr>
                                        <p:cTn id="48" dur="1" fill="hold">
                                          <p:stCondLst>
                                            <p:cond delay="0"/>
                                          </p:stCondLst>
                                        </p:cTn>
                                        <p:tgtEl>
                                          <p:spTgt spid="39"/>
                                        </p:tgtEl>
                                        <p:attrNameLst>
                                          <p:attrName>style.visibility</p:attrName>
                                        </p:attrNameLst>
                                      </p:cBhvr>
                                      <p:to>
                                        <p:strVal val="visible"/>
                                      </p:to>
                                    </p:set>
                                    <p:animEffect transition="in" filter="fade">
                                      <p:cBhvr>
                                        <p:cTn id="49" dur="500"/>
                                        <p:tgtEl>
                                          <p:spTgt spid="39"/>
                                        </p:tgtEl>
                                      </p:cBhvr>
                                    </p:animEffect>
                                    <p:anim calcmode="lin" valueType="num">
                                      <p:cBhvr>
                                        <p:cTn id="50" dur="500" fill="hold"/>
                                        <p:tgtEl>
                                          <p:spTgt spid="39"/>
                                        </p:tgtEl>
                                        <p:attrNameLst>
                                          <p:attrName>ppt_x</p:attrName>
                                        </p:attrNameLst>
                                      </p:cBhvr>
                                      <p:tavLst>
                                        <p:tav tm="0">
                                          <p:val>
                                            <p:strVal val="#ppt_x"/>
                                          </p:val>
                                        </p:tav>
                                        <p:tav tm="100000">
                                          <p:val>
                                            <p:strVal val="#ppt_x"/>
                                          </p:val>
                                        </p:tav>
                                      </p:tavLst>
                                    </p:anim>
                                    <p:anim calcmode="lin" valueType="num">
                                      <p:cBhvr>
                                        <p:cTn id="51" dur="500" fill="hold"/>
                                        <p:tgtEl>
                                          <p:spTgt spid="39"/>
                                        </p:tgtEl>
                                        <p:attrNameLst>
                                          <p:attrName>ppt_y</p:attrName>
                                        </p:attrNameLst>
                                      </p:cBhvr>
                                      <p:tavLst>
                                        <p:tav tm="0">
                                          <p:val>
                                            <p:strVal val="#ppt_y-.1"/>
                                          </p:val>
                                        </p:tav>
                                        <p:tav tm="100000">
                                          <p:val>
                                            <p:strVal val="#ppt_y"/>
                                          </p:val>
                                        </p:tav>
                                      </p:tavLst>
                                    </p:anim>
                                  </p:childTnLst>
                                </p:cTn>
                              </p:par>
                            </p:childTnLst>
                          </p:cTn>
                        </p:par>
                        <p:par>
                          <p:cTn id="52" fill="hold">
                            <p:stCondLst>
                              <p:cond delay="4500"/>
                            </p:stCondLst>
                            <p:childTnLst>
                              <p:par>
                                <p:cTn id="53" presetID="47" presetClass="entr" presetSubtype="0" fill="hold" nodeType="afterEffect">
                                  <p:stCondLst>
                                    <p:cond delay="0"/>
                                  </p:stCondLst>
                                  <p:childTnLst>
                                    <p:set>
                                      <p:cBhvr>
                                        <p:cTn id="54" dur="1" fill="hold">
                                          <p:stCondLst>
                                            <p:cond delay="0"/>
                                          </p:stCondLst>
                                        </p:cTn>
                                        <p:tgtEl>
                                          <p:spTgt spid="43"/>
                                        </p:tgtEl>
                                        <p:attrNameLst>
                                          <p:attrName>style.visibility</p:attrName>
                                        </p:attrNameLst>
                                      </p:cBhvr>
                                      <p:to>
                                        <p:strVal val="visible"/>
                                      </p:to>
                                    </p:set>
                                    <p:animEffect transition="in" filter="fade">
                                      <p:cBhvr>
                                        <p:cTn id="55" dur="500"/>
                                        <p:tgtEl>
                                          <p:spTgt spid="43"/>
                                        </p:tgtEl>
                                      </p:cBhvr>
                                    </p:animEffect>
                                    <p:anim calcmode="lin" valueType="num">
                                      <p:cBhvr>
                                        <p:cTn id="56" dur="500" fill="hold"/>
                                        <p:tgtEl>
                                          <p:spTgt spid="43"/>
                                        </p:tgtEl>
                                        <p:attrNameLst>
                                          <p:attrName>ppt_x</p:attrName>
                                        </p:attrNameLst>
                                      </p:cBhvr>
                                      <p:tavLst>
                                        <p:tav tm="0">
                                          <p:val>
                                            <p:strVal val="#ppt_x"/>
                                          </p:val>
                                        </p:tav>
                                        <p:tav tm="100000">
                                          <p:val>
                                            <p:strVal val="#ppt_x"/>
                                          </p:val>
                                        </p:tav>
                                      </p:tavLst>
                                    </p:anim>
                                    <p:anim calcmode="lin" valueType="num">
                                      <p:cBhvr>
                                        <p:cTn id="57" dur="500" fill="hold"/>
                                        <p:tgtEl>
                                          <p:spTgt spid="43"/>
                                        </p:tgtEl>
                                        <p:attrNameLst>
                                          <p:attrName>ppt_y</p:attrName>
                                        </p:attrNameLst>
                                      </p:cBhvr>
                                      <p:tavLst>
                                        <p:tav tm="0">
                                          <p:val>
                                            <p:strVal val="#ppt_y-.1"/>
                                          </p:val>
                                        </p:tav>
                                        <p:tav tm="100000">
                                          <p:val>
                                            <p:strVal val="#ppt_y"/>
                                          </p:val>
                                        </p:tav>
                                      </p:tavLst>
                                    </p:anim>
                                  </p:childTnLst>
                                </p:cTn>
                              </p:par>
                            </p:childTnLst>
                          </p:cTn>
                        </p:par>
                        <p:par>
                          <p:cTn id="58" fill="hold">
                            <p:stCondLst>
                              <p:cond delay="5000"/>
                            </p:stCondLst>
                            <p:childTnLst>
                              <p:par>
                                <p:cTn id="59" presetID="47" presetClass="entr" presetSubtype="0" fill="hold" nodeType="afterEffect">
                                  <p:stCondLst>
                                    <p:cond delay="0"/>
                                  </p:stCondLst>
                                  <p:childTnLst>
                                    <p:set>
                                      <p:cBhvr>
                                        <p:cTn id="60" dur="1" fill="hold">
                                          <p:stCondLst>
                                            <p:cond delay="0"/>
                                          </p:stCondLst>
                                        </p:cTn>
                                        <p:tgtEl>
                                          <p:spTgt spid="36"/>
                                        </p:tgtEl>
                                        <p:attrNameLst>
                                          <p:attrName>style.visibility</p:attrName>
                                        </p:attrNameLst>
                                      </p:cBhvr>
                                      <p:to>
                                        <p:strVal val="visible"/>
                                      </p:to>
                                    </p:set>
                                    <p:animEffect transition="in" filter="fade">
                                      <p:cBhvr>
                                        <p:cTn id="61" dur="500"/>
                                        <p:tgtEl>
                                          <p:spTgt spid="36"/>
                                        </p:tgtEl>
                                      </p:cBhvr>
                                    </p:animEffect>
                                    <p:anim calcmode="lin" valueType="num">
                                      <p:cBhvr>
                                        <p:cTn id="62" dur="500" fill="hold"/>
                                        <p:tgtEl>
                                          <p:spTgt spid="36"/>
                                        </p:tgtEl>
                                        <p:attrNameLst>
                                          <p:attrName>ppt_x</p:attrName>
                                        </p:attrNameLst>
                                      </p:cBhvr>
                                      <p:tavLst>
                                        <p:tav tm="0">
                                          <p:val>
                                            <p:strVal val="#ppt_x"/>
                                          </p:val>
                                        </p:tav>
                                        <p:tav tm="100000">
                                          <p:val>
                                            <p:strVal val="#ppt_x"/>
                                          </p:val>
                                        </p:tav>
                                      </p:tavLst>
                                    </p:anim>
                                    <p:anim calcmode="lin" valueType="num">
                                      <p:cBhvr>
                                        <p:cTn id="63" dur="500" fill="hold"/>
                                        <p:tgtEl>
                                          <p:spTgt spid="36"/>
                                        </p:tgtEl>
                                        <p:attrNameLst>
                                          <p:attrName>ppt_y</p:attrName>
                                        </p:attrNameLst>
                                      </p:cBhvr>
                                      <p:tavLst>
                                        <p:tav tm="0">
                                          <p:val>
                                            <p:strVal val="#ppt_y-.1"/>
                                          </p:val>
                                        </p:tav>
                                        <p:tav tm="100000">
                                          <p:val>
                                            <p:strVal val="#ppt_y"/>
                                          </p:val>
                                        </p:tav>
                                      </p:tavLst>
                                    </p:anim>
                                  </p:childTnLst>
                                </p:cTn>
                              </p:par>
                            </p:childTnLst>
                          </p:cTn>
                        </p:par>
                        <p:par>
                          <p:cTn id="64" fill="hold">
                            <p:stCondLst>
                              <p:cond delay="5500"/>
                            </p:stCondLst>
                            <p:childTnLst>
                              <p:par>
                                <p:cTn id="65" presetID="12" presetClass="entr" presetSubtype="1" fill="hold" nodeType="afterEffect">
                                  <p:stCondLst>
                                    <p:cond delay="0"/>
                                  </p:stCondLst>
                                  <p:childTnLst>
                                    <p:set>
                                      <p:cBhvr>
                                        <p:cTn id="66" dur="1" fill="hold">
                                          <p:stCondLst>
                                            <p:cond delay="0"/>
                                          </p:stCondLst>
                                        </p:cTn>
                                        <p:tgtEl>
                                          <p:spTgt spid="32"/>
                                        </p:tgtEl>
                                        <p:attrNameLst>
                                          <p:attrName>style.visibility</p:attrName>
                                        </p:attrNameLst>
                                      </p:cBhvr>
                                      <p:to>
                                        <p:strVal val="visible"/>
                                      </p:to>
                                    </p:set>
                                    <p:animEffect transition="in" filter="slide(fromTop)">
                                      <p:cBhvr>
                                        <p:cTn id="67" dur="500"/>
                                        <p:tgtEl>
                                          <p:spTgt spid="32"/>
                                        </p:tgtEl>
                                      </p:cBhvr>
                                    </p:animEffect>
                                  </p:childTnLst>
                                </p:cTn>
                              </p:par>
                            </p:childTnLst>
                          </p:cTn>
                        </p:par>
                        <p:par>
                          <p:cTn id="68" fill="hold">
                            <p:stCondLst>
                              <p:cond delay="6000"/>
                            </p:stCondLst>
                            <p:childTnLst>
                              <p:par>
                                <p:cTn id="69" presetID="47" presetClass="entr" presetSubtype="0" fill="hold" nodeType="afterEffect">
                                  <p:stCondLst>
                                    <p:cond delay="0"/>
                                  </p:stCondLst>
                                  <p:childTnLst>
                                    <p:set>
                                      <p:cBhvr>
                                        <p:cTn id="70" dur="1" fill="hold">
                                          <p:stCondLst>
                                            <p:cond delay="0"/>
                                          </p:stCondLst>
                                        </p:cTn>
                                        <p:tgtEl>
                                          <p:spTgt spid="40"/>
                                        </p:tgtEl>
                                        <p:attrNameLst>
                                          <p:attrName>style.visibility</p:attrName>
                                        </p:attrNameLst>
                                      </p:cBhvr>
                                      <p:to>
                                        <p:strVal val="visible"/>
                                      </p:to>
                                    </p:set>
                                    <p:animEffect transition="in" filter="fade">
                                      <p:cBhvr>
                                        <p:cTn id="71" dur="500"/>
                                        <p:tgtEl>
                                          <p:spTgt spid="40"/>
                                        </p:tgtEl>
                                      </p:cBhvr>
                                    </p:animEffect>
                                    <p:anim calcmode="lin" valueType="num">
                                      <p:cBhvr>
                                        <p:cTn id="72" dur="500" fill="hold"/>
                                        <p:tgtEl>
                                          <p:spTgt spid="40"/>
                                        </p:tgtEl>
                                        <p:attrNameLst>
                                          <p:attrName>ppt_x</p:attrName>
                                        </p:attrNameLst>
                                      </p:cBhvr>
                                      <p:tavLst>
                                        <p:tav tm="0">
                                          <p:val>
                                            <p:strVal val="#ppt_x"/>
                                          </p:val>
                                        </p:tav>
                                        <p:tav tm="100000">
                                          <p:val>
                                            <p:strVal val="#ppt_x"/>
                                          </p:val>
                                        </p:tav>
                                      </p:tavLst>
                                    </p:anim>
                                    <p:anim calcmode="lin" valueType="num">
                                      <p:cBhvr>
                                        <p:cTn id="73" dur="500" fill="hold"/>
                                        <p:tgtEl>
                                          <p:spTgt spid="40"/>
                                        </p:tgtEl>
                                        <p:attrNameLst>
                                          <p:attrName>ppt_y</p:attrName>
                                        </p:attrNameLst>
                                      </p:cBhvr>
                                      <p:tavLst>
                                        <p:tav tm="0">
                                          <p:val>
                                            <p:strVal val="#ppt_y-.1"/>
                                          </p:val>
                                        </p:tav>
                                        <p:tav tm="100000">
                                          <p:val>
                                            <p:strVal val="#ppt_y"/>
                                          </p:val>
                                        </p:tav>
                                      </p:tavLst>
                                    </p:anim>
                                  </p:childTnLst>
                                </p:cTn>
                              </p:par>
                            </p:childTnLst>
                          </p:cTn>
                        </p:par>
                        <p:par>
                          <p:cTn id="74" fill="hold">
                            <p:stCondLst>
                              <p:cond delay="6500"/>
                            </p:stCondLst>
                            <p:childTnLst>
                              <p:par>
                                <p:cTn id="75" presetID="47" presetClass="entr" presetSubtype="0" fill="hold" nodeType="afterEffect">
                                  <p:stCondLst>
                                    <p:cond delay="0"/>
                                  </p:stCondLst>
                                  <p:childTnLst>
                                    <p:set>
                                      <p:cBhvr>
                                        <p:cTn id="76" dur="1" fill="hold">
                                          <p:stCondLst>
                                            <p:cond delay="0"/>
                                          </p:stCondLst>
                                        </p:cTn>
                                        <p:tgtEl>
                                          <p:spTgt spid="44"/>
                                        </p:tgtEl>
                                        <p:attrNameLst>
                                          <p:attrName>style.visibility</p:attrName>
                                        </p:attrNameLst>
                                      </p:cBhvr>
                                      <p:to>
                                        <p:strVal val="visible"/>
                                      </p:to>
                                    </p:set>
                                    <p:animEffect transition="in" filter="fade">
                                      <p:cBhvr>
                                        <p:cTn id="77" dur="500"/>
                                        <p:tgtEl>
                                          <p:spTgt spid="44"/>
                                        </p:tgtEl>
                                      </p:cBhvr>
                                    </p:animEffect>
                                    <p:anim calcmode="lin" valueType="num">
                                      <p:cBhvr>
                                        <p:cTn id="78" dur="500" fill="hold"/>
                                        <p:tgtEl>
                                          <p:spTgt spid="44"/>
                                        </p:tgtEl>
                                        <p:attrNameLst>
                                          <p:attrName>ppt_x</p:attrName>
                                        </p:attrNameLst>
                                      </p:cBhvr>
                                      <p:tavLst>
                                        <p:tav tm="0">
                                          <p:val>
                                            <p:strVal val="#ppt_x"/>
                                          </p:val>
                                        </p:tav>
                                        <p:tav tm="100000">
                                          <p:val>
                                            <p:strVal val="#ppt_x"/>
                                          </p:val>
                                        </p:tav>
                                      </p:tavLst>
                                    </p:anim>
                                    <p:anim calcmode="lin" valueType="num">
                                      <p:cBhvr>
                                        <p:cTn id="79" dur="500" fill="hold"/>
                                        <p:tgtEl>
                                          <p:spTgt spid="44"/>
                                        </p:tgtEl>
                                        <p:attrNameLst>
                                          <p:attrName>ppt_y</p:attrName>
                                        </p:attrNameLst>
                                      </p:cBhvr>
                                      <p:tavLst>
                                        <p:tav tm="0">
                                          <p:val>
                                            <p:strVal val="#ppt_y-.1"/>
                                          </p:val>
                                        </p:tav>
                                        <p:tav tm="100000">
                                          <p:val>
                                            <p:strVal val="#ppt_y"/>
                                          </p:val>
                                        </p:tav>
                                      </p:tavLst>
                                    </p:anim>
                                  </p:childTnLst>
                                </p:cTn>
                              </p:par>
                            </p:childTnLst>
                          </p:cTn>
                        </p:par>
                        <p:par>
                          <p:cTn id="80" fill="hold">
                            <p:stCondLst>
                              <p:cond delay="7000"/>
                            </p:stCondLst>
                            <p:childTnLst>
                              <p:par>
                                <p:cTn id="81" presetID="47" presetClass="entr" presetSubtype="0" fill="hold" nodeType="afterEffect">
                                  <p:stCondLst>
                                    <p:cond delay="0"/>
                                  </p:stCondLst>
                                  <p:childTnLst>
                                    <p:set>
                                      <p:cBhvr>
                                        <p:cTn id="82" dur="1" fill="hold">
                                          <p:stCondLst>
                                            <p:cond delay="0"/>
                                          </p:stCondLst>
                                        </p:cTn>
                                        <p:tgtEl>
                                          <p:spTgt spid="37"/>
                                        </p:tgtEl>
                                        <p:attrNameLst>
                                          <p:attrName>style.visibility</p:attrName>
                                        </p:attrNameLst>
                                      </p:cBhvr>
                                      <p:to>
                                        <p:strVal val="visible"/>
                                      </p:to>
                                    </p:set>
                                    <p:animEffect transition="in" filter="fade">
                                      <p:cBhvr>
                                        <p:cTn id="83" dur="500"/>
                                        <p:tgtEl>
                                          <p:spTgt spid="37"/>
                                        </p:tgtEl>
                                      </p:cBhvr>
                                    </p:animEffect>
                                    <p:anim calcmode="lin" valueType="num">
                                      <p:cBhvr>
                                        <p:cTn id="84" dur="500" fill="hold"/>
                                        <p:tgtEl>
                                          <p:spTgt spid="37"/>
                                        </p:tgtEl>
                                        <p:attrNameLst>
                                          <p:attrName>ppt_x</p:attrName>
                                        </p:attrNameLst>
                                      </p:cBhvr>
                                      <p:tavLst>
                                        <p:tav tm="0">
                                          <p:val>
                                            <p:strVal val="#ppt_x"/>
                                          </p:val>
                                        </p:tav>
                                        <p:tav tm="100000">
                                          <p:val>
                                            <p:strVal val="#ppt_x"/>
                                          </p:val>
                                        </p:tav>
                                      </p:tavLst>
                                    </p:anim>
                                    <p:anim calcmode="lin" valueType="num">
                                      <p:cBhvr>
                                        <p:cTn id="85" dur="500" fill="hold"/>
                                        <p:tgtEl>
                                          <p:spTgt spid="37"/>
                                        </p:tgtEl>
                                        <p:attrNameLst>
                                          <p:attrName>ppt_y</p:attrName>
                                        </p:attrNameLst>
                                      </p:cBhvr>
                                      <p:tavLst>
                                        <p:tav tm="0">
                                          <p:val>
                                            <p:strVal val="#ppt_y-.1"/>
                                          </p:val>
                                        </p:tav>
                                        <p:tav tm="100000">
                                          <p:val>
                                            <p:strVal val="#ppt_y"/>
                                          </p:val>
                                        </p:tav>
                                      </p:tavLst>
                                    </p:anim>
                                  </p:childTnLst>
                                </p:cTn>
                              </p:par>
                            </p:childTnLst>
                          </p:cTn>
                        </p:par>
                        <p:par>
                          <p:cTn id="86" fill="hold">
                            <p:stCondLst>
                              <p:cond delay="7500"/>
                            </p:stCondLst>
                            <p:childTnLst>
                              <p:par>
                                <p:cTn id="87" presetID="12" presetClass="entr" presetSubtype="1" fill="hold" nodeType="afterEffect">
                                  <p:stCondLst>
                                    <p:cond delay="0"/>
                                  </p:stCondLst>
                                  <p:childTnLst>
                                    <p:set>
                                      <p:cBhvr>
                                        <p:cTn id="88" dur="1" fill="hold">
                                          <p:stCondLst>
                                            <p:cond delay="0"/>
                                          </p:stCondLst>
                                        </p:cTn>
                                        <p:tgtEl>
                                          <p:spTgt spid="33"/>
                                        </p:tgtEl>
                                        <p:attrNameLst>
                                          <p:attrName>style.visibility</p:attrName>
                                        </p:attrNameLst>
                                      </p:cBhvr>
                                      <p:to>
                                        <p:strVal val="visible"/>
                                      </p:to>
                                    </p:set>
                                    <p:animEffect transition="in" filter="slide(fromTop)">
                                      <p:cBhvr>
                                        <p:cTn id="89" dur="500"/>
                                        <p:tgtEl>
                                          <p:spTgt spid="33"/>
                                        </p:tgtEl>
                                      </p:cBhvr>
                                    </p:animEffect>
                                  </p:childTnLst>
                                </p:cTn>
                              </p:par>
                            </p:childTnLst>
                          </p:cTn>
                        </p:par>
                        <p:par>
                          <p:cTn id="90" fill="hold">
                            <p:stCondLst>
                              <p:cond delay="8000"/>
                            </p:stCondLst>
                            <p:childTnLst>
                              <p:par>
                                <p:cTn id="91" presetID="47" presetClass="entr" presetSubtype="0" fill="hold" nodeType="afterEffect">
                                  <p:stCondLst>
                                    <p:cond delay="0"/>
                                  </p:stCondLst>
                                  <p:childTnLst>
                                    <p:set>
                                      <p:cBhvr>
                                        <p:cTn id="92" dur="1" fill="hold">
                                          <p:stCondLst>
                                            <p:cond delay="0"/>
                                          </p:stCondLst>
                                        </p:cTn>
                                        <p:tgtEl>
                                          <p:spTgt spid="41"/>
                                        </p:tgtEl>
                                        <p:attrNameLst>
                                          <p:attrName>style.visibility</p:attrName>
                                        </p:attrNameLst>
                                      </p:cBhvr>
                                      <p:to>
                                        <p:strVal val="visible"/>
                                      </p:to>
                                    </p:set>
                                    <p:animEffect transition="in" filter="fade">
                                      <p:cBhvr>
                                        <p:cTn id="93" dur="500"/>
                                        <p:tgtEl>
                                          <p:spTgt spid="41"/>
                                        </p:tgtEl>
                                      </p:cBhvr>
                                    </p:animEffect>
                                    <p:anim calcmode="lin" valueType="num">
                                      <p:cBhvr>
                                        <p:cTn id="94" dur="500" fill="hold"/>
                                        <p:tgtEl>
                                          <p:spTgt spid="41"/>
                                        </p:tgtEl>
                                        <p:attrNameLst>
                                          <p:attrName>ppt_x</p:attrName>
                                        </p:attrNameLst>
                                      </p:cBhvr>
                                      <p:tavLst>
                                        <p:tav tm="0">
                                          <p:val>
                                            <p:strVal val="#ppt_x"/>
                                          </p:val>
                                        </p:tav>
                                        <p:tav tm="100000">
                                          <p:val>
                                            <p:strVal val="#ppt_x"/>
                                          </p:val>
                                        </p:tav>
                                      </p:tavLst>
                                    </p:anim>
                                    <p:anim calcmode="lin" valueType="num">
                                      <p:cBhvr>
                                        <p:cTn id="95" dur="500" fill="hold"/>
                                        <p:tgtEl>
                                          <p:spTgt spid="41"/>
                                        </p:tgtEl>
                                        <p:attrNameLst>
                                          <p:attrName>ppt_y</p:attrName>
                                        </p:attrNameLst>
                                      </p:cBhvr>
                                      <p:tavLst>
                                        <p:tav tm="0">
                                          <p:val>
                                            <p:strVal val="#ppt_y-.1"/>
                                          </p:val>
                                        </p:tav>
                                        <p:tav tm="100000">
                                          <p:val>
                                            <p:strVal val="#ppt_y"/>
                                          </p:val>
                                        </p:tav>
                                      </p:tavLst>
                                    </p:anim>
                                  </p:childTnLst>
                                </p:cTn>
                              </p:par>
                            </p:childTnLst>
                          </p:cTn>
                        </p:par>
                        <p:par>
                          <p:cTn id="96" fill="hold">
                            <p:stCondLst>
                              <p:cond delay="8500"/>
                            </p:stCondLst>
                            <p:childTnLst>
                              <p:par>
                                <p:cTn id="97" presetID="47" presetClass="entr" presetSubtype="0" fill="hold" nodeType="afterEffect">
                                  <p:stCondLst>
                                    <p:cond delay="0"/>
                                  </p:stCondLst>
                                  <p:childTnLst>
                                    <p:set>
                                      <p:cBhvr>
                                        <p:cTn id="98" dur="1" fill="hold">
                                          <p:stCondLst>
                                            <p:cond delay="0"/>
                                          </p:stCondLst>
                                        </p:cTn>
                                        <p:tgtEl>
                                          <p:spTgt spid="45"/>
                                        </p:tgtEl>
                                        <p:attrNameLst>
                                          <p:attrName>style.visibility</p:attrName>
                                        </p:attrNameLst>
                                      </p:cBhvr>
                                      <p:to>
                                        <p:strVal val="visible"/>
                                      </p:to>
                                    </p:set>
                                    <p:animEffect transition="in" filter="fade">
                                      <p:cBhvr>
                                        <p:cTn id="99" dur="500"/>
                                        <p:tgtEl>
                                          <p:spTgt spid="45"/>
                                        </p:tgtEl>
                                      </p:cBhvr>
                                    </p:animEffect>
                                    <p:anim calcmode="lin" valueType="num">
                                      <p:cBhvr>
                                        <p:cTn id="100" dur="500" fill="hold"/>
                                        <p:tgtEl>
                                          <p:spTgt spid="45"/>
                                        </p:tgtEl>
                                        <p:attrNameLst>
                                          <p:attrName>ppt_x</p:attrName>
                                        </p:attrNameLst>
                                      </p:cBhvr>
                                      <p:tavLst>
                                        <p:tav tm="0">
                                          <p:val>
                                            <p:strVal val="#ppt_x"/>
                                          </p:val>
                                        </p:tav>
                                        <p:tav tm="100000">
                                          <p:val>
                                            <p:strVal val="#ppt_x"/>
                                          </p:val>
                                        </p:tav>
                                      </p:tavLst>
                                    </p:anim>
                                    <p:anim calcmode="lin" valueType="num">
                                      <p:cBhvr>
                                        <p:cTn id="101" dur="500" fill="hold"/>
                                        <p:tgtEl>
                                          <p:spTgt spid="45"/>
                                        </p:tgtEl>
                                        <p:attrNameLst>
                                          <p:attrName>ppt_y</p:attrName>
                                        </p:attrNameLst>
                                      </p:cBhvr>
                                      <p:tavLst>
                                        <p:tav tm="0">
                                          <p:val>
                                            <p:strVal val="#ppt_y-.1"/>
                                          </p:val>
                                        </p:tav>
                                        <p:tav tm="100000">
                                          <p:val>
                                            <p:strVal val="#ppt_y"/>
                                          </p:val>
                                        </p:tav>
                                      </p:tavLst>
                                    </p:anim>
                                  </p:childTnLst>
                                </p:cTn>
                              </p:par>
                            </p:childTnLst>
                          </p:cTn>
                        </p:par>
                        <p:par>
                          <p:cTn id="102" fill="hold">
                            <p:stCondLst>
                              <p:cond delay="9000"/>
                            </p:stCondLst>
                            <p:childTnLst>
                              <p:par>
                                <p:cTn id="103" presetID="10" presetClass="entr" presetSubtype="0" fill="hold" nodeType="afterEffect">
                                  <p:stCondLst>
                                    <p:cond delay="0"/>
                                  </p:stCondLst>
                                  <p:childTnLst>
                                    <p:set>
                                      <p:cBhvr>
                                        <p:cTn id="104" dur="1" fill="hold">
                                          <p:stCondLst>
                                            <p:cond delay="0"/>
                                          </p:stCondLst>
                                        </p:cTn>
                                        <p:tgtEl>
                                          <p:spTgt spid="68"/>
                                        </p:tgtEl>
                                        <p:attrNameLst>
                                          <p:attrName>style.visibility</p:attrName>
                                        </p:attrNameLst>
                                      </p:cBhvr>
                                      <p:to>
                                        <p:strVal val="visible"/>
                                      </p:to>
                                    </p:set>
                                    <p:animEffect transition="in" filter="fade">
                                      <p:cBhvr>
                                        <p:cTn id="105" dur="500"/>
                                        <p:tgtEl>
                                          <p:spTgt spid="68"/>
                                        </p:tgtEl>
                                      </p:cBhvr>
                                    </p:animEffect>
                                  </p:childTnLst>
                                </p:cTn>
                              </p:par>
                            </p:childTnLst>
                          </p:cTn>
                        </p:par>
                        <p:par>
                          <p:cTn id="106" fill="hold">
                            <p:stCondLst>
                              <p:cond delay="9500"/>
                            </p:stCondLst>
                            <p:childTnLst>
                              <p:par>
                                <p:cTn id="107" presetID="10" presetClass="entr" presetSubtype="0" fill="hold" nodeType="afterEffect">
                                  <p:stCondLst>
                                    <p:cond delay="0"/>
                                  </p:stCondLst>
                                  <p:childTnLst>
                                    <p:set>
                                      <p:cBhvr>
                                        <p:cTn id="108" dur="1" fill="hold">
                                          <p:stCondLst>
                                            <p:cond delay="0"/>
                                          </p:stCondLst>
                                        </p:cTn>
                                        <p:tgtEl>
                                          <p:spTgt spid="55"/>
                                        </p:tgtEl>
                                        <p:attrNameLst>
                                          <p:attrName>style.visibility</p:attrName>
                                        </p:attrNameLst>
                                      </p:cBhvr>
                                      <p:to>
                                        <p:strVal val="visible"/>
                                      </p:to>
                                    </p:set>
                                    <p:animEffect transition="in" filter="fade">
                                      <p:cBhvr>
                                        <p:cTn id="109" dur="500"/>
                                        <p:tgtEl>
                                          <p:spTgt spid="55"/>
                                        </p:tgtEl>
                                      </p:cBhvr>
                                    </p:animEffect>
                                  </p:childTnLst>
                                </p:cTn>
                              </p:par>
                              <p:par>
                                <p:cTn id="110" presetID="10" presetClass="entr" presetSubtype="0" fill="hold" nodeType="withEffect">
                                  <p:stCondLst>
                                    <p:cond delay="0"/>
                                  </p:stCondLst>
                                  <p:childTnLst>
                                    <p:set>
                                      <p:cBhvr>
                                        <p:cTn id="111" dur="1" fill="hold">
                                          <p:stCondLst>
                                            <p:cond delay="0"/>
                                          </p:stCondLst>
                                        </p:cTn>
                                        <p:tgtEl>
                                          <p:spTgt spid="52"/>
                                        </p:tgtEl>
                                        <p:attrNameLst>
                                          <p:attrName>style.visibility</p:attrName>
                                        </p:attrNameLst>
                                      </p:cBhvr>
                                      <p:to>
                                        <p:strVal val="visible"/>
                                      </p:to>
                                    </p:set>
                                    <p:animEffect transition="in" filter="fade">
                                      <p:cBhvr>
                                        <p:cTn id="112" dur="500"/>
                                        <p:tgtEl>
                                          <p:spTgt spid="52"/>
                                        </p:tgtEl>
                                      </p:cBhvr>
                                    </p:animEffect>
                                  </p:childTnLst>
                                </p:cTn>
                              </p:par>
                            </p:childTnLst>
                          </p:cTn>
                        </p:par>
                        <p:par>
                          <p:cTn id="113" fill="hold">
                            <p:stCondLst>
                              <p:cond delay="10000"/>
                            </p:stCondLst>
                            <p:childTnLst>
                              <p:par>
                                <p:cTn id="114" presetID="10" presetClass="entr" presetSubtype="0" fill="hold" nodeType="afterEffect">
                                  <p:stCondLst>
                                    <p:cond delay="0"/>
                                  </p:stCondLst>
                                  <p:childTnLst>
                                    <p:set>
                                      <p:cBhvr>
                                        <p:cTn id="115" dur="1" fill="hold">
                                          <p:stCondLst>
                                            <p:cond delay="0"/>
                                          </p:stCondLst>
                                        </p:cTn>
                                        <p:tgtEl>
                                          <p:spTgt spid="46"/>
                                        </p:tgtEl>
                                        <p:attrNameLst>
                                          <p:attrName>style.visibility</p:attrName>
                                        </p:attrNameLst>
                                      </p:cBhvr>
                                      <p:to>
                                        <p:strVal val="visible"/>
                                      </p:to>
                                    </p:set>
                                    <p:animEffect transition="in" filter="fade">
                                      <p:cBhvr>
                                        <p:cTn id="116" dur="500"/>
                                        <p:tgtEl>
                                          <p:spTgt spid="46"/>
                                        </p:tgtEl>
                                      </p:cBhvr>
                                    </p:animEffect>
                                  </p:childTnLst>
                                </p:cTn>
                              </p:par>
                              <p:par>
                                <p:cTn id="117" presetID="10" presetClass="entr" presetSubtype="0" fill="hold" nodeType="withEffect">
                                  <p:stCondLst>
                                    <p:cond delay="0"/>
                                  </p:stCondLst>
                                  <p:childTnLst>
                                    <p:set>
                                      <p:cBhvr>
                                        <p:cTn id="118" dur="1" fill="hold">
                                          <p:stCondLst>
                                            <p:cond delay="0"/>
                                          </p:stCondLst>
                                        </p:cTn>
                                        <p:tgtEl>
                                          <p:spTgt spid="51"/>
                                        </p:tgtEl>
                                        <p:attrNameLst>
                                          <p:attrName>style.visibility</p:attrName>
                                        </p:attrNameLst>
                                      </p:cBhvr>
                                      <p:to>
                                        <p:strVal val="visible"/>
                                      </p:to>
                                    </p:set>
                                    <p:animEffect transition="in" filter="fade">
                                      <p:cBhvr>
                                        <p:cTn id="119" dur="500"/>
                                        <p:tgtEl>
                                          <p:spTgt spid="51"/>
                                        </p:tgtEl>
                                      </p:cBhvr>
                                    </p:animEffect>
                                  </p:childTnLst>
                                </p:cTn>
                              </p:par>
                            </p:childTnLst>
                          </p:cTn>
                        </p:par>
                        <p:par>
                          <p:cTn id="120" fill="hold">
                            <p:stCondLst>
                              <p:cond delay="10500"/>
                            </p:stCondLst>
                            <p:childTnLst>
                              <p:par>
                                <p:cTn id="121" presetID="10" presetClass="entr" presetSubtype="0" fill="hold" nodeType="afterEffect">
                                  <p:stCondLst>
                                    <p:cond delay="0"/>
                                  </p:stCondLst>
                                  <p:childTnLst>
                                    <p:set>
                                      <p:cBhvr>
                                        <p:cTn id="122" dur="1" fill="hold">
                                          <p:stCondLst>
                                            <p:cond delay="0"/>
                                          </p:stCondLst>
                                        </p:cTn>
                                        <p:tgtEl>
                                          <p:spTgt spid="47"/>
                                        </p:tgtEl>
                                        <p:attrNameLst>
                                          <p:attrName>style.visibility</p:attrName>
                                        </p:attrNameLst>
                                      </p:cBhvr>
                                      <p:to>
                                        <p:strVal val="visible"/>
                                      </p:to>
                                    </p:set>
                                    <p:animEffect transition="in" filter="fade">
                                      <p:cBhvr>
                                        <p:cTn id="123" dur="500"/>
                                        <p:tgtEl>
                                          <p:spTgt spid="47"/>
                                        </p:tgtEl>
                                      </p:cBhvr>
                                    </p:animEffect>
                                  </p:childTnLst>
                                </p:cTn>
                              </p:par>
                              <p:par>
                                <p:cTn id="124" presetID="10" presetClass="entr" presetSubtype="0" fill="hold" nodeType="withEffect">
                                  <p:stCondLst>
                                    <p:cond delay="0"/>
                                  </p:stCondLst>
                                  <p:childTnLst>
                                    <p:set>
                                      <p:cBhvr>
                                        <p:cTn id="125" dur="1" fill="hold">
                                          <p:stCondLst>
                                            <p:cond delay="0"/>
                                          </p:stCondLst>
                                        </p:cTn>
                                        <p:tgtEl>
                                          <p:spTgt spid="53"/>
                                        </p:tgtEl>
                                        <p:attrNameLst>
                                          <p:attrName>style.visibility</p:attrName>
                                        </p:attrNameLst>
                                      </p:cBhvr>
                                      <p:to>
                                        <p:strVal val="visible"/>
                                      </p:to>
                                    </p:set>
                                    <p:animEffect transition="in" filter="fade">
                                      <p:cBhvr>
                                        <p:cTn id="126" dur="500"/>
                                        <p:tgtEl>
                                          <p:spTgt spid="53"/>
                                        </p:tgtEl>
                                      </p:cBhvr>
                                    </p:animEffect>
                                  </p:childTnLst>
                                </p:cTn>
                              </p:par>
                            </p:childTnLst>
                          </p:cTn>
                        </p:par>
                        <p:par>
                          <p:cTn id="127" fill="hold">
                            <p:stCondLst>
                              <p:cond delay="11000"/>
                            </p:stCondLst>
                            <p:childTnLst>
                              <p:par>
                                <p:cTn id="128" presetID="10" presetClass="entr" presetSubtype="0" fill="hold" nodeType="afterEffect">
                                  <p:stCondLst>
                                    <p:cond delay="0"/>
                                  </p:stCondLst>
                                  <p:childTnLst>
                                    <p:set>
                                      <p:cBhvr>
                                        <p:cTn id="129" dur="1" fill="hold">
                                          <p:stCondLst>
                                            <p:cond delay="0"/>
                                          </p:stCondLst>
                                        </p:cTn>
                                        <p:tgtEl>
                                          <p:spTgt spid="48"/>
                                        </p:tgtEl>
                                        <p:attrNameLst>
                                          <p:attrName>style.visibility</p:attrName>
                                        </p:attrNameLst>
                                      </p:cBhvr>
                                      <p:to>
                                        <p:strVal val="visible"/>
                                      </p:to>
                                    </p:set>
                                    <p:animEffect transition="in" filter="fade">
                                      <p:cBhvr>
                                        <p:cTn id="130" dur="500"/>
                                        <p:tgtEl>
                                          <p:spTgt spid="48"/>
                                        </p:tgtEl>
                                      </p:cBhvr>
                                    </p:animEffect>
                                  </p:childTnLst>
                                </p:cTn>
                              </p:par>
                            </p:childTnLst>
                          </p:cTn>
                        </p:par>
                        <p:par>
                          <p:cTn id="131" fill="hold">
                            <p:stCondLst>
                              <p:cond delay="11500"/>
                            </p:stCondLst>
                            <p:childTnLst>
                              <p:par>
                                <p:cTn id="132" presetID="10" presetClass="entr" presetSubtype="0" fill="hold" nodeType="afterEffect">
                                  <p:stCondLst>
                                    <p:cond delay="0"/>
                                  </p:stCondLst>
                                  <p:childTnLst>
                                    <p:set>
                                      <p:cBhvr>
                                        <p:cTn id="133" dur="1" fill="hold">
                                          <p:stCondLst>
                                            <p:cond delay="0"/>
                                          </p:stCondLst>
                                        </p:cTn>
                                        <p:tgtEl>
                                          <p:spTgt spid="49"/>
                                        </p:tgtEl>
                                        <p:attrNameLst>
                                          <p:attrName>style.visibility</p:attrName>
                                        </p:attrNameLst>
                                      </p:cBhvr>
                                      <p:to>
                                        <p:strVal val="visible"/>
                                      </p:to>
                                    </p:set>
                                    <p:animEffect transition="in" filter="fade">
                                      <p:cBhvr>
                                        <p:cTn id="134" dur="500"/>
                                        <p:tgtEl>
                                          <p:spTgt spid="49"/>
                                        </p:tgtEl>
                                      </p:cBhvr>
                                    </p:animEffect>
                                  </p:childTnLst>
                                </p:cTn>
                              </p:par>
                              <p:par>
                                <p:cTn id="135" presetID="10" presetClass="entr" presetSubtype="0" fill="hold" nodeType="withEffect">
                                  <p:stCondLst>
                                    <p:cond delay="0"/>
                                  </p:stCondLst>
                                  <p:childTnLst>
                                    <p:set>
                                      <p:cBhvr>
                                        <p:cTn id="136" dur="1" fill="hold">
                                          <p:stCondLst>
                                            <p:cond delay="0"/>
                                          </p:stCondLst>
                                        </p:cTn>
                                        <p:tgtEl>
                                          <p:spTgt spid="50"/>
                                        </p:tgtEl>
                                        <p:attrNameLst>
                                          <p:attrName>style.visibility</p:attrName>
                                        </p:attrNameLst>
                                      </p:cBhvr>
                                      <p:to>
                                        <p:strVal val="visible"/>
                                      </p:to>
                                    </p:set>
                                    <p:animEffect transition="in" filter="fade">
                                      <p:cBhvr>
                                        <p:cTn id="137" dur="500"/>
                                        <p:tgtEl>
                                          <p:spTgt spid="50"/>
                                        </p:tgtEl>
                                      </p:cBhvr>
                                    </p:animEffect>
                                  </p:childTnLst>
                                </p:cTn>
                              </p:par>
                            </p:childTnLst>
                          </p:cTn>
                        </p:par>
                        <p:par>
                          <p:cTn id="138" fill="hold">
                            <p:stCondLst>
                              <p:cond delay="12000"/>
                            </p:stCondLst>
                            <p:childTnLst>
                              <p:par>
                                <p:cTn id="139" presetID="10" presetClass="entr" presetSubtype="0" fill="hold" nodeType="afterEffect">
                                  <p:stCondLst>
                                    <p:cond delay="0"/>
                                  </p:stCondLst>
                                  <p:childTnLst>
                                    <p:set>
                                      <p:cBhvr>
                                        <p:cTn id="140" dur="1" fill="hold">
                                          <p:stCondLst>
                                            <p:cond delay="0"/>
                                          </p:stCondLst>
                                        </p:cTn>
                                        <p:tgtEl>
                                          <p:spTgt spid="54"/>
                                        </p:tgtEl>
                                        <p:attrNameLst>
                                          <p:attrName>style.visibility</p:attrName>
                                        </p:attrNameLst>
                                      </p:cBhvr>
                                      <p:to>
                                        <p:strVal val="visible"/>
                                      </p:to>
                                    </p:set>
                                    <p:animEffect transition="in" filter="fade">
                                      <p:cBhvr>
                                        <p:cTn id="141" dur="500"/>
                                        <p:tgtEl>
                                          <p:spTgt spid="54"/>
                                        </p:tgtEl>
                                      </p:cBhvr>
                                    </p:animEffect>
                                  </p:childTnLst>
                                </p:cTn>
                              </p:par>
                            </p:childTnLst>
                          </p:cTn>
                        </p:par>
                        <p:par>
                          <p:cTn id="142" fill="hold">
                            <p:stCondLst>
                              <p:cond delay="12500"/>
                            </p:stCondLst>
                            <p:childTnLst>
                              <p:par>
                                <p:cTn id="143" presetID="10" presetClass="entr" presetSubtype="0" fill="hold" grpId="0" nodeType="afterEffect">
                                  <p:stCondLst>
                                    <p:cond delay="0"/>
                                  </p:stCondLst>
                                  <p:childTnLst>
                                    <p:set>
                                      <p:cBhvr>
                                        <p:cTn id="144" dur="1" fill="hold">
                                          <p:stCondLst>
                                            <p:cond delay="0"/>
                                          </p:stCondLst>
                                        </p:cTn>
                                        <p:tgtEl>
                                          <p:spTgt spid="65"/>
                                        </p:tgtEl>
                                        <p:attrNameLst>
                                          <p:attrName>style.visibility</p:attrName>
                                        </p:attrNameLst>
                                      </p:cBhvr>
                                      <p:to>
                                        <p:strVal val="visible"/>
                                      </p:to>
                                    </p:set>
                                    <p:animEffect transition="in" filter="fade">
                                      <p:cBhvr>
                                        <p:cTn id="145" dur="500"/>
                                        <p:tgtEl>
                                          <p:spTgt spid="65"/>
                                        </p:tgtEl>
                                      </p:cBhvr>
                                    </p:animEffect>
                                  </p:childTnLst>
                                </p:cTn>
                              </p:par>
                            </p:childTnLst>
                          </p:cTn>
                        </p:par>
                        <p:par>
                          <p:cTn id="146" fill="hold">
                            <p:stCondLst>
                              <p:cond delay="13000"/>
                            </p:stCondLst>
                            <p:childTnLst>
                              <p:par>
                                <p:cTn id="147" presetID="10" presetClass="entr" presetSubtype="0" fill="hold" grpId="0" nodeType="afterEffect">
                                  <p:stCondLst>
                                    <p:cond delay="0"/>
                                  </p:stCondLst>
                                  <p:childTnLst>
                                    <p:set>
                                      <p:cBhvr>
                                        <p:cTn id="148" dur="1" fill="hold">
                                          <p:stCondLst>
                                            <p:cond delay="0"/>
                                          </p:stCondLst>
                                        </p:cTn>
                                        <p:tgtEl>
                                          <p:spTgt spid="67"/>
                                        </p:tgtEl>
                                        <p:attrNameLst>
                                          <p:attrName>style.visibility</p:attrName>
                                        </p:attrNameLst>
                                      </p:cBhvr>
                                      <p:to>
                                        <p:strVal val="visible"/>
                                      </p:to>
                                    </p:set>
                                    <p:animEffect transition="in" filter="fade">
                                      <p:cBhvr>
                                        <p:cTn id="149" dur="500"/>
                                        <p:tgtEl>
                                          <p:spTgt spid="67"/>
                                        </p:tgtEl>
                                      </p:cBhvr>
                                    </p:animEffect>
                                  </p:childTnLst>
                                </p:cTn>
                              </p:par>
                              <p:par>
                                <p:cTn id="150" presetID="10" presetClass="entr" presetSubtype="0" fill="hold" grpId="0" nodeType="withEffect">
                                  <p:stCondLst>
                                    <p:cond delay="0"/>
                                  </p:stCondLst>
                                  <p:childTnLst>
                                    <p:set>
                                      <p:cBhvr>
                                        <p:cTn id="151" dur="1" fill="hold">
                                          <p:stCondLst>
                                            <p:cond delay="0"/>
                                          </p:stCondLst>
                                        </p:cTn>
                                        <p:tgtEl>
                                          <p:spTgt spid="66"/>
                                        </p:tgtEl>
                                        <p:attrNameLst>
                                          <p:attrName>style.visibility</p:attrName>
                                        </p:attrNameLst>
                                      </p:cBhvr>
                                      <p:to>
                                        <p:strVal val="visible"/>
                                      </p:to>
                                    </p:set>
                                    <p:animEffect transition="in" filter="fade">
                                      <p:cBhvr>
                                        <p:cTn id="152" dur="500"/>
                                        <p:tgtEl>
                                          <p:spTgt spid="66"/>
                                        </p:tgtEl>
                                      </p:cBhvr>
                                    </p:animEffect>
                                  </p:childTnLst>
                                </p:cTn>
                              </p:par>
                            </p:childTnLst>
                          </p:cTn>
                        </p:par>
                        <p:par>
                          <p:cTn id="153" fill="hold">
                            <p:stCondLst>
                              <p:cond delay="13500"/>
                            </p:stCondLst>
                            <p:childTnLst>
                              <p:par>
                                <p:cTn id="154" presetID="47" presetClass="entr" presetSubtype="0" fill="hold" nodeType="afterEffect">
                                  <p:stCondLst>
                                    <p:cond delay="0"/>
                                  </p:stCondLst>
                                  <p:childTnLst>
                                    <p:set>
                                      <p:cBhvr>
                                        <p:cTn id="155" dur="1" fill="hold">
                                          <p:stCondLst>
                                            <p:cond delay="0"/>
                                          </p:stCondLst>
                                        </p:cTn>
                                        <p:tgtEl>
                                          <p:spTgt spid="80"/>
                                        </p:tgtEl>
                                        <p:attrNameLst>
                                          <p:attrName>style.visibility</p:attrName>
                                        </p:attrNameLst>
                                      </p:cBhvr>
                                      <p:to>
                                        <p:strVal val="visible"/>
                                      </p:to>
                                    </p:set>
                                    <p:animEffect transition="in" filter="fade">
                                      <p:cBhvr>
                                        <p:cTn id="156" dur="500"/>
                                        <p:tgtEl>
                                          <p:spTgt spid="80"/>
                                        </p:tgtEl>
                                      </p:cBhvr>
                                    </p:animEffect>
                                    <p:anim calcmode="lin" valueType="num">
                                      <p:cBhvr>
                                        <p:cTn id="157" dur="500" fill="hold"/>
                                        <p:tgtEl>
                                          <p:spTgt spid="80"/>
                                        </p:tgtEl>
                                        <p:attrNameLst>
                                          <p:attrName>ppt_x</p:attrName>
                                        </p:attrNameLst>
                                      </p:cBhvr>
                                      <p:tavLst>
                                        <p:tav tm="0">
                                          <p:val>
                                            <p:strVal val="#ppt_x"/>
                                          </p:val>
                                        </p:tav>
                                        <p:tav tm="100000">
                                          <p:val>
                                            <p:strVal val="#ppt_x"/>
                                          </p:val>
                                        </p:tav>
                                      </p:tavLst>
                                    </p:anim>
                                    <p:anim calcmode="lin" valueType="num">
                                      <p:cBhvr>
                                        <p:cTn id="158" dur="500" fill="hold"/>
                                        <p:tgtEl>
                                          <p:spTgt spid="80"/>
                                        </p:tgtEl>
                                        <p:attrNameLst>
                                          <p:attrName>ppt_y</p:attrName>
                                        </p:attrNameLst>
                                      </p:cBhvr>
                                      <p:tavLst>
                                        <p:tav tm="0">
                                          <p:val>
                                            <p:strVal val="#ppt_y-.1"/>
                                          </p:val>
                                        </p:tav>
                                        <p:tav tm="100000">
                                          <p:val>
                                            <p:strVal val="#ppt_y"/>
                                          </p:val>
                                        </p:tav>
                                      </p:tavLst>
                                    </p:anim>
                                  </p:childTnLst>
                                </p:cTn>
                              </p:par>
                              <p:par>
                                <p:cTn id="159" presetID="47" presetClass="entr" presetSubtype="0" fill="hold" nodeType="withEffect">
                                  <p:stCondLst>
                                    <p:cond delay="0"/>
                                  </p:stCondLst>
                                  <p:childTnLst>
                                    <p:set>
                                      <p:cBhvr>
                                        <p:cTn id="160" dur="1" fill="hold">
                                          <p:stCondLst>
                                            <p:cond delay="0"/>
                                          </p:stCondLst>
                                        </p:cTn>
                                        <p:tgtEl>
                                          <p:spTgt spid="88"/>
                                        </p:tgtEl>
                                        <p:attrNameLst>
                                          <p:attrName>style.visibility</p:attrName>
                                        </p:attrNameLst>
                                      </p:cBhvr>
                                      <p:to>
                                        <p:strVal val="visible"/>
                                      </p:to>
                                    </p:set>
                                    <p:animEffect transition="in" filter="fade">
                                      <p:cBhvr>
                                        <p:cTn id="161" dur="500"/>
                                        <p:tgtEl>
                                          <p:spTgt spid="88"/>
                                        </p:tgtEl>
                                      </p:cBhvr>
                                    </p:animEffect>
                                    <p:anim calcmode="lin" valueType="num">
                                      <p:cBhvr>
                                        <p:cTn id="162" dur="500" fill="hold"/>
                                        <p:tgtEl>
                                          <p:spTgt spid="88"/>
                                        </p:tgtEl>
                                        <p:attrNameLst>
                                          <p:attrName>ppt_x</p:attrName>
                                        </p:attrNameLst>
                                      </p:cBhvr>
                                      <p:tavLst>
                                        <p:tav tm="0">
                                          <p:val>
                                            <p:strVal val="#ppt_x"/>
                                          </p:val>
                                        </p:tav>
                                        <p:tav tm="100000">
                                          <p:val>
                                            <p:strVal val="#ppt_x"/>
                                          </p:val>
                                        </p:tav>
                                      </p:tavLst>
                                    </p:anim>
                                    <p:anim calcmode="lin" valueType="num">
                                      <p:cBhvr>
                                        <p:cTn id="163" dur="500" fill="hold"/>
                                        <p:tgtEl>
                                          <p:spTgt spid="88"/>
                                        </p:tgtEl>
                                        <p:attrNameLst>
                                          <p:attrName>ppt_y</p:attrName>
                                        </p:attrNameLst>
                                      </p:cBhvr>
                                      <p:tavLst>
                                        <p:tav tm="0">
                                          <p:val>
                                            <p:strVal val="#ppt_y-.1"/>
                                          </p:val>
                                        </p:tav>
                                        <p:tav tm="100000">
                                          <p:val>
                                            <p:strVal val="#ppt_y"/>
                                          </p:val>
                                        </p:tav>
                                      </p:tavLst>
                                    </p:anim>
                                  </p:childTnLst>
                                </p:cTn>
                              </p:par>
                              <p:par>
                                <p:cTn id="164" presetID="47" presetClass="entr" presetSubtype="0" fill="hold" nodeType="withEffect">
                                  <p:stCondLst>
                                    <p:cond delay="0"/>
                                  </p:stCondLst>
                                  <p:childTnLst>
                                    <p:set>
                                      <p:cBhvr>
                                        <p:cTn id="165" dur="1" fill="hold">
                                          <p:stCondLst>
                                            <p:cond delay="0"/>
                                          </p:stCondLst>
                                        </p:cTn>
                                        <p:tgtEl>
                                          <p:spTgt spid="96"/>
                                        </p:tgtEl>
                                        <p:attrNameLst>
                                          <p:attrName>style.visibility</p:attrName>
                                        </p:attrNameLst>
                                      </p:cBhvr>
                                      <p:to>
                                        <p:strVal val="visible"/>
                                      </p:to>
                                    </p:set>
                                    <p:animEffect transition="in" filter="fade">
                                      <p:cBhvr>
                                        <p:cTn id="166" dur="500"/>
                                        <p:tgtEl>
                                          <p:spTgt spid="96"/>
                                        </p:tgtEl>
                                      </p:cBhvr>
                                    </p:animEffect>
                                    <p:anim calcmode="lin" valueType="num">
                                      <p:cBhvr>
                                        <p:cTn id="167" dur="500" fill="hold"/>
                                        <p:tgtEl>
                                          <p:spTgt spid="96"/>
                                        </p:tgtEl>
                                        <p:attrNameLst>
                                          <p:attrName>ppt_x</p:attrName>
                                        </p:attrNameLst>
                                      </p:cBhvr>
                                      <p:tavLst>
                                        <p:tav tm="0">
                                          <p:val>
                                            <p:strVal val="#ppt_x"/>
                                          </p:val>
                                        </p:tav>
                                        <p:tav tm="100000">
                                          <p:val>
                                            <p:strVal val="#ppt_x"/>
                                          </p:val>
                                        </p:tav>
                                      </p:tavLst>
                                    </p:anim>
                                    <p:anim calcmode="lin" valueType="num">
                                      <p:cBhvr>
                                        <p:cTn id="168" dur="500" fill="hold"/>
                                        <p:tgtEl>
                                          <p:spTgt spid="96"/>
                                        </p:tgtEl>
                                        <p:attrNameLst>
                                          <p:attrName>ppt_y</p:attrName>
                                        </p:attrNameLst>
                                      </p:cBhvr>
                                      <p:tavLst>
                                        <p:tav tm="0">
                                          <p:val>
                                            <p:strVal val="#ppt_y-.1"/>
                                          </p:val>
                                        </p:tav>
                                        <p:tav tm="100000">
                                          <p:val>
                                            <p:strVal val="#ppt_y"/>
                                          </p:val>
                                        </p:tav>
                                      </p:tavLst>
                                    </p:anim>
                                  </p:childTnLst>
                                </p:cTn>
                              </p:par>
                            </p:childTnLst>
                          </p:cTn>
                        </p:par>
                        <p:par>
                          <p:cTn id="169" fill="hold">
                            <p:stCondLst>
                              <p:cond delay="14000"/>
                            </p:stCondLst>
                            <p:childTnLst>
                              <p:par>
                                <p:cTn id="170" presetID="47" presetClass="entr" presetSubtype="0" fill="hold" nodeType="afterEffect">
                                  <p:stCondLst>
                                    <p:cond delay="0"/>
                                  </p:stCondLst>
                                  <p:childTnLst>
                                    <p:set>
                                      <p:cBhvr>
                                        <p:cTn id="171" dur="1" fill="hold">
                                          <p:stCondLst>
                                            <p:cond delay="0"/>
                                          </p:stCondLst>
                                        </p:cTn>
                                        <p:tgtEl>
                                          <p:spTgt spid="79"/>
                                        </p:tgtEl>
                                        <p:attrNameLst>
                                          <p:attrName>style.visibility</p:attrName>
                                        </p:attrNameLst>
                                      </p:cBhvr>
                                      <p:to>
                                        <p:strVal val="visible"/>
                                      </p:to>
                                    </p:set>
                                    <p:animEffect transition="in" filter="fade">
                                      <p:cBhvr>
                                        <p:cTn id="172" dur="500"/>
                                        <p:tgtEl>
                                          <p:spTgt spid="79"/>
                                        </p:tgtEl>
                                      </p:cBhvr>
                                    </p:animEffect>
                                    <p:anim calcmode="lin" valueType="num">
                                      <p:cBhvr>
                                        <p:cTn id="173" dur="500" fill="hold"/>
                                        <p:tgtEl>
                                          <p:spTgt spid="79"/>
                                        </p:tgtEl>
                                        <p:attrNameLst>
                                          <p:attrName>ppt_x</p:attrName>
                                        </p:attrNameLst>
                                      </p:cBhvr>
                                      <p:tavLst>
                                        <p:tav tm="0">
                                          <p:val>
                                            <p:strVal val="#ppt_x"/>
                                          </p:val>
                                        </p:tav>
                                        <p:tav tm="100000">
                                          <p:val>
                                            <p:strVal val="#ppt_x"/>
                                          </p:val>
                                        </p:tav>
                                      </p:tavLst>
                                    </p:anim>
                                    <p:anim calcmode="lin" valueType="num">
                                      <p:cBhvr>
                                        <p:cTn id="174" dur="500" fill="hold"/>
                                        <p:tgtEl>
                                          <p:spTgt spid="79"/>
                                        </p:tgtEl>
                                        <p:attrNameLst>
                                          <p:attrName>ppt_y</p:attrName>
                                        </p:attrNameLst>
                                      </p:cBhvr>
                                      <p:tavLst>
                                        <p:tav tm="0">
                                          <p:val>
                                            <p:strVal val="#ppt_y-.1"/>
                                          </p:val>
                                        </p:tav>
                                        <p:tav tm="100000">
                                          <p:val>
                                            <p:strVal val="#ppt_y"/>
                                          </p:val>
                                        </p:tav>
                                      </p:tavLst>
                                    </p:anim>
                                  </p:childTnLst>
                                </p:cTn>
                              </p:par>
                              <p:par>
                                <p:cTn id="175" presetID="47" presetClass="entr" presetSubtype="0" fill="hold" nodeType="withEffect">
                                  <p:stCondLst>
                                    <p:cond delay="0"/>
                                  </p:stCondLst>
                                  <p:childTnLst>
                                    <p:set>
                                      <p:cBhvr>
                                        <p:cTn id="176" dur="1" fill="hold">
                                          <p:stCondLst>
                                            <p:cond delay="0"/>
                                          </p:stCondLst>
                                        </p:cTn>
                                        <p:tgtEl>
                                          <p:spTgt spid="87"/>
                                        </p:tgtEl>
                                        <p:attrNameLst>
                                          <p:attrName>style.visibility</p:attrName>
                                        </p:attrNameLst>
                                      </p:cBhvr>
                                      <p:to>
                                        <p:strVal val="visible"/>
                                      </p:to>
                                    </p:set>
                                    <p:animEffect transition="in" filter="fade">
                                      <p:cBhvr>
                                        <p:cTn id="177" dur="500"/>
                                        <p:tgtEl>
                                          <p:spTgt spid="87"/>
                                        </p:tgtEl>
                                      </p:cBhvr>
                                    </p:animEffect>
                                    <p:anim calcmode="lin" valueType="num">
                                      <p:cBhvr>
                                        <p:cTn id="178" dur="500" fill="hold"/>
                                        <p:tgtEl>
                                          <p:spTgt spid="87"/>
                                        </p:tgtEl>
                                        <p:attrNameLst>
                                          <p:attrName>ppt_x</p:attrName>
                                        </p:attrNameLst>
                                      </p:cBhvr>
                                      <p:tavLst>
                                        <p:tav tm="0">
                                          <p:val>
                                            <p:strVal val="#ppt_x"/>
                                          </p:val>
                                        </p:tav>
                                        <p:tav tm="100000">
                                          <p:val>
                                            <p:strVal val="#ppt_x"/>
                                          </p:val>
                                        </p:tav>
                                      </p:tavLst>
                                    </p:anim>
                                    <p:anim calcmode="lin" valueType="num">
                                      <p:cBhvr>
                                        <p:cTn id="179" dur="500" fill="hold"/>
                                        <p:tgtEl>
                                          <p:spTgt spid="87"/>
                                        </p:tgtEl>
                                        <p:attrNameLst>
                                          <p:attrName>ppt_y</p:attrName>
                                        </p:attrNameLst>
                                      </p:cBhvr>
                                      <p:tavLst>
                                        <p:tav tm="0">
                                          <p:val>
                                            <p:strVal val="#ppt_y-.1"/>
                                          </p:val>
                                        </p:tav>
                                        <p:tav tm="100000">
                                          <p:val>
                                            <p:strVal val="#ppt_y"/>
                                          </p:val>
                                        </p:tav>
                                      </p:tavLst>
                                    </p:anim>
                                  </p:childTnLst>
                                </p:cTn>
                              </p:par>
                              <p:par>
                                <p:cTn id="180" presetID="47" presetClass="entr" presetSubtype="0" fill="hold" nodeType="withEffect">
                                  <p:stCondLst>
                                    <p:cond delay="0"/>
                                  </p:stCondLst>
                                  <p:childTnLst>
                                    <p:set>
                                      <p:cBhvr>
                                        <p:cTn id="181" dur="1" fill="hold">
                                          <p:stCondLst>
                                            <p:cond delay="0"/>
                                          </p:stCondLst>
                                        </p:cTn>
                                        <p:tgtEl>
                                          <p:spTgt spid="95"/>
                                        </p:tgtEl>
                                        <p:attrNameLst>
                                          <p:attrName>style.visibility</p:attrName>
                                        </p:attrNameLst>
                                      </p:cBhvr>
                                      <p:to>
                                        <p:strVal val="visible"/>
                                      </p:to>
                                    </p:set>
                                    <p:animEffect transition="in" filter="fade">
                                      <p:cBhvr>
                                        <p:cTn id="182" dur="500"/>
                                        <p:tgtEl>
                                          <p:spTgt spid="95"/>
                                        </p:tgtEl>
                                      </p:cBhvr>
                                    </p:animEffect>
                                    <p:anim calcmode="lin" valueType="num">
                                      <p:cBhvr>
                                        <p:cTn id="183" dur="500" fill="hold"/>
                                        <p:tgtEl>
                                          <p:spTgt spid="95"/>
                                        </p:tgtEl>
                                        <p:attrNameLst>
                                          <p:attrName>ppt_x</p:attrName>
                                        </p:attrNameLst>
                                      </p:cBhvr>
                                      <p:tavLst>
                                        <p:tav tm="0">
                                          <p:val>
                                            <p:strVal val="#ppt_x"/>
                                          </p:val>
                                        </p:tav>
                                        <p:tav tm="100000">
                                          <p:val>
                                            <p:strVal val="#ppt_x"/>
                                          </p:val>
                                        </p:tav>
                                      </p:tavLst>
                                    </p:anim>
                                    <p:anim calcmode="lin" valueType="num">
                                      <p:cBhvr>
                                        <p:cTn id="184" dur="500" fill="hold"/>
                                        <p:tgtEl>
                                          <p:spTgt spid="95"/>
                                        </p:tgtEl>
                                        <p:attrNameLst>
                                          <p:attrName>ppt_y</p:attrName>
                                        </p:attrNameLst>
                                      </p:cBhvr>
                                      <p:tavLst>
                                        <p:tav tm="0">
                                          <p:val>
                                            <p:strVal val="#ppt_y-.1"/>
                                          </p:val>
                                        </p:tav>
                                        <p:tav tm="100000">
                                          <p:val>
                                            <p:strVal val="#ppt_y"/>
                                          </p:val>
                                        </p:tav>
                                      </p:tavLst>
                                    </p:anim>
                                  </p:childTnLst>
                                </p:cTn>
                              </p:par>
                              <p:par>
                                <p:cTn id="185" presetID="47" presetClass="entr" presetSubtype="0" fill="hold" nodeType="withEffect">
                                  <p:stCondLst>
                                    <p:cond delay="0"/>
                                  </p:stCondLst>
                                  <p:childTnLst>
                                    <p:set>
                                      <p:cBhvr>
                                        <p:cTn id="186" dur="1" fill="hold">
                                          <p:stCondLst>
                                            <p:cond delay="0"/>
                                          </p:stCondLst>
                                        </p:cTn>
                                        <p:tgtEl>
                                          <p:spTgt spid="103"/>
                                        </p:tgtEl>
                                        <p:attrNameLst>
                                          <p:attrName>style.visibility</p:attrName>
                                        </p:attrNameLst>
                                      </p:cBhvr>
                                      <p:to>
                                        <p:strVal val="visible"/>
                                      </p:to>
                                    </p:set>
                                    <p:animEffect transition="in" filter="fade">
                                      <p:cBhvr>
                                        <p:cTn id="187" dur="500"/>
                                        <p:tgtEl>
                                          <p:spTgt spid="103"/>
                                        </p:tgtEl>
                                      </p:cBhvr>
                                    </p:animEffect>
                                    <p:anim calcmode="lin" valueType="num">
                                      <p:cBhvr>
                                        <p:cTn id="188" dur="500" fill="hold"/>
                                        <p:tgtEl>
                                          <p:spTgt spid="103"/>
                                        </p:tgtEl>
                                        <p:attrNameLst>
                                          <p:attrName>ppt_x</p:attrName>
                                        </p:attrNameLst>
                                      </p:cBhvr>
                                      <p:tavLst>
                                        <p:tav tm="0">
                                          <p:val>
                                            <p:strVal val="#ppt_x"/>
                                          </p:val>
                                        </p:tav>
                                        <p:tav tm="100000">
                                          <p:val>
                                            <p:strVal val="#ppt_x"/>
                                          </p:val>
                                        </p:tav>
                                      </p:tavLst>
                                    </p:anim>
                                    <p:anim calcmode="lin" valueType="num">
                                      <p:cBhvr>
                                        <p:cTn id="189" dur="500" fill="hold"/>
                                        <p:tgtEl>
                                          <p:spTgt spid="103"/>
                                        </p:tgtEl>
                                        <p:attrNameLst>
                                          <p:attrName>ppt_y</p:attrName>
                                        </p:attrNameLst>
                                      </p:cBhvr>
                                      <p:tavLst>
                                        <p:tav tm="0">
                                          <p:val>
                                            <p:strVal val="#ppt_y-.1"/>
                                          </p:val>
                                        </p:tav>
                                        <p:tav tm="100000">
                                          <p:val>
                                            <p:strVal val="#ppt_y"/>
                                          </p:val>
                                        </p:tav>
                                      </p:tavLst>
                                    </p:anim>
                                  </p:childTnLst>
                                </p:cTn>
                              </p:par>
                            </p:childTnLst>
                          </p:cTn>
                        </p:par>
                        <p:par>
                          <p:cTn id="190" fill="hold">
                            <p:stCondLst>
                              <p:cond delay="14500"/>
                            </p:stCondLst>
                            <p:childTnLst>
                              <p:par>
                                <p:cTn id="191" presetID="47" presetClass="entr" presetSubtype="0" fill="hold" nodeType="afterEffect">
                                  <p:stCondLst>
                                    <p:cond delay="0"/>
                                  </p:stCondLst>
                                  <p:childTnLst>
                                    <p:set>
                                      <p:cBhvr>
                                        <p:cTn id="192" dur="1" fill="hold">
                                          <p:stCondLst>
                                            <p:cond delay="0"/>
                                          </p:stCondLst>
                                        </p:cTn>
                                        <p:tgtEl>
                                          <p:spTgt spid="73"/>
                                        </p:tgtEl>
                                        <p:attrNameLst>
                                          <p:attrName>style.visibility</p:attrName>
                                        </p:attrNameLst>
                                      </p:cBhvr>
                                      <p:to>
                                        <p:strVal val="visible"/>
                                      </p:to>
                                    </p:set>
                                    <p:animEffect transition="in" filter="fade">
                                      <p:cBhvr>
                                        <p:cTn id="193" dur="500"/>
                                        <p:tgtEl>
                                          <p:spTgt spid="73"/>
                                        </p:tgtEl>
                                      </p:cBhvr>
                                    </p:animEffect>
                                    <p:anim calcmode="lin" valueType="num">
                                      <p:cBhvr>
                                        <p:cTn id="194" dur="500" fill="hold"/>
                                        <p:tgtEl>
                                          <p:spTgt spid="73"/>
                                        </p:tgtEl>
                                        <p:attrNameLst>
                                          <p:attrName>ppt_x</p:attrName>
                                        </p:attrNameLst>
                                      </p:cBhvr>
                                      <p:tavLst>
                                        <p:tav tm="0">
                                          <p:val>
                                            <p:strVal val="#ppt_x"/>
                                          </p:val>
                                        </p:tav>
                                        <p:tav tm="100000">
                                          <p:val>
                                            <p:strVal val="#ppt_x"/>
                                          </p:val>
                                        </p:tav>
                                      </p:tavLst>
                                    </p:anim>
                                    <p:anim calcmode="lin" valueType="num">
                                      <p:cBhvr>
                                        <p:cTn id="195" dur="500" fill="hold"/>
                                        <p:tgtEl>
                                          <p:spTgt spid="73"/>
                                        </p:tgtEl>
                                        <p:attrNameLst>
                                          <p:attrName>ppt_y</p:attrName>
                                        </p:attrNameLst>
                                      </p:cBhvr>
                                      <p:tavLst>
                                        <p:tav tm="0">
                                          <p:val>
                                            <p:strVal val="#ppt_y-.1"/>
                                          </p:val>
                                        </p:tav>
                                        <p:tav tm="100000">
                                          <p:val>
                                            <p:strVal val="#ppt_y"/>
                                          </p:val>
                                        </p:tav>
                                      </p:tavLst>
                                    </p:anim>
                                  </p:childTnLst>
                                </p:cTn>
                              </p:par>
                              <p:par>
                                <p:cTn id="196" presetID="47" presetClass="entr" presetSubtype="0" fill="hold" nodeType="withEffect">
                                  <p:stCondLst>
                                    <p:cond delay="0"/>
                                  </p:stCondLst>
                                  <p:childTnLst>
                                    <p:set>
                                      <p:cBhvr>
                                        <p:cTn id="197" dur="1" fill="hold">
                                          <p:stCondLst>
                                            <p:cond delay="0"/>
                                          </p:stCondLst>
                                        </p:cTn>
                                        <p:tgtEl>
                                          <p:spTgt spid="78"/>
                                        </p:tgtEl>
                                        <p:attrNameLst>
                                          <p:attrName>style.visibility</p:attrName>
                                        </p:attrNameLst>
                                      </p:cBhvr>
                                      <p:to>
                                        <p:strVal val="visible"/>
                                      </p:to>
                                    </p:set>
                                    <p:animEffect transition="in" filter="fade">
                                      <p:cBhvr>
                                        <p:cTn id="198" dur="500"/>
                                        <p:tgtEl>
                                          <p:spTgt spid="78"/>
                                        </p:tgtEl>
                                      </p:cBhvr>
                                    </p:animEffect>
                                    <p:anim calcmode="lin" valueType="num">
                                      <p:cBhvr>
                                        <p:cTn id="199" dur="500" fill="hold"/>
                                        <p:tgtEl>
                                          <p:spTgt spid="78"/>
                                        </p:tgtEl>
                                        <p:attrNameLst>
                                          <p:attrName>ppt_x</p:attrName>
                                        </p:attrNameLst>
                                      </p:cBhvr>
                                      <p:tavLst>
                                        <p:tav tm="0">
                                          <p:val>
                                            <p:strVal val="#ppt_x"/>
                                          </p:val>
                                        </p:tav>
                                        <p:tav tm="100000">
                                          <p:val>
                                            <p:strVal val="#ppt_x"/>
                                          </p:val>
                                        </p:tav>
                                      </p:tavLst>
                                    </p:anim>
                                    <p:anim calcmode="lin" valueType="num">
                                      <p:cBhvr>
                                        <p:cTn id="200" dur="500" fill="hold"/>
                                        <p:tgtEl>
                                          <p:spTgt spid="78"/>
                                        </p:tgtEl>
                                        <p:attrNameLst>
                                          <p:attrName>ppt_y</p:attrName>
                                        </p:attrNameLst>
                                      </p:cBhvr>
                                      <p:tavLst>
                                        <p:tav tm="0">
                                          <p:val>
                                            <p:strVal val="#ppt_y-.1"/>
                                          </p:val>
                                        </p:tav>
                                        <p:tav tm="100000">
                                          <p:val>
                                            <p:strVal val="#ppt_y"/>
                                          </p:val>
                                        </p:tav>
                                      </p:tavLst>
                                    </p:anim>
                                  </p:childTnLst>
                                </p:cTn>
                              </p:par>
                              <p:par>
                                <p:cTn id="201" presetID="47" presetClass="entr" presetSubtype="0" fill="hold" nodeType="withEffect">
                                  <p:stCondLst>
                                    <p:cond delay="0"/>
                                  </p:stCondLst>
                                  <p:childTnLst>
                                    <p:set>
                                      <p:cBhvr>
                                        <p:cTn id="202" dur="1" fill="hold">
                                          <p:stCondLst>
                                            <p:cond delay="0"/>
                                          </p:stCondLst>
                                        </p:cTn>
                                        <p:tgtEl>
                                          <p:spTgt spid="86"/>
                                        </p:tgtEl>
                                        <p:attrNameLst>
                                          <p:attrName>style.visibility</p:attrName>
                                        </p:attrNameLst>
                                      </p:cBhvr>
                                      <p:to>
                                        <p:strVal val="visible"/>
                                      </p:to>
                                    </p:set>
                                    <p:animEffect transition="in" filter="fade">
                                      <p:cBhvr>
                                        <p:cTn id="203" dur="500"/>
                                        <p:tgtEl>
                                          <p:spTgt spid="86"/>
                                        </p:tgtEl>
                                      </p:cBhvr>
                                    </p:animEffect>
                                    <p:anim calcmode="lin" valueType="num">
                                      <p:cBhvr>
                                        <p:cTn id="204" dur="500" fill="hold"/>
                                        <p:tgtEl>
                                          <p:spTgt spid="86"/>
                                        </p:tgtEl>
                                        <p:attrNameLst>
                                          <p:attrName>ppt_x</p:attrName>
                                        </p:attrNameLst>
                                      </p:cBhvr>
                                      <p:tavLst>
                                        <p:tav tm="0">
                                          <p:val>
                                            <p:strVal val="#ppt_x"/>
                                          </p:val>
                                        </p:tav>
                                        <p:tav tm="100000">
                                          <p:val>
                                            <p:strVal val="#ppt_x"/>
                                          </p:val>
                                        </p:tav>
                                      </p:tavLst>
                                    </p:anim>
                                    <p:anim calcmode="lin" valueType="num">
                                      <p:cBhvr>
                                        <p:cTn id="205" dur="500" fill="hold"/>
                                        <p:tgtEl>
                                          <p:spTgt spid="86"/>
                                        </p:tgtEl>
                                        <p:attrNameLst>
                                          <p:attrName>ppt_y</p:attrName>
                                        </p:attrNameLst>
                                      </p:cBhvr>
                                      <p:tavLst>
                                        <p:tav tm="0">
                                          <p:val>
                                            <p:strVal val="#ppt_y-.1"/>
                                          </p:val>
                                        </p:tav>
                                        <p:tav tm="100000">
                                          <p:val>
                                            <p:strVal val="#ppt_y"/>
                                          </p:val>
                                        </p:tav>
                                      </p:tavLst>
                                    </p:anim>
                                  </p:childTnLst>
                                </p:cTn>
                              </p:par>
                              <p:par>
                                <p:cTn id="206" presetID="47" presetClass="entr" presetSubtype="0" fill="hold" nodeType="withEffect">
                                  <p:stCondLst>
                                    <p:cond delay="0"/>
                                  </p:stCondLst>
                                  <p:childTnLst>
                                    <p:set>
                                      <p:cBhvr>
                                        <p:cTn id="207" dur="1" fill="hold">
                                          <p:stCondLst>
                                            <p:cond delay="0"/>
                                          </p:stCondLst>
                                        </p:cTn>
                                        <p:tgtEl>
                                          <p:spTgt spid="94"/>
                                        </p:tgtEl>
                                        <p:attrNameLst>
                                          <p:attrName>style.visibility</p:attrName>
                                        </p:attrNameLst>
                                      </p:cBhvr>
                                      <p:to>
                                        <p:strVal val="visible"/>
                                      </p:to>
                                    </p:set>
                                    <p:animEffect transition="in" filter="fade">
                                      <p:cBhvr>
                                        <p:cTn id="208" dur="500"/>
                                        <p:tgtEl>
                                          <p:spTgt spid="94"/>
                                        </p:tgtEl>
                                      </p:cBhvr>
                                    </p:animEffect>
                                    <p:anim calcmode="lin" valueType="num">
                                      <p:cBhvr>
                                        <p:cTn id="209" dur="500" fill="hold"/>
                                        <p:tgtEl>
                                          <p:spTgt spid="94"/>
                                        </p:tgtEl>
                                        <p:attrNameLst>
                                          <p:attrName>ppt_x</p:attrName>
                                        </p:attrNameLst>
                                      </p:cBhvr>
                                      <p:tavLst>
                                        <p:tav tm="0">
                                          <p:val>
                                            <p:strVal val="#ppt_x"/>
                                          </p:val>
                                        </p:tav>
                                        <p:tav tm="100000">
                                          <p:val>
                                            <p:strVal val="#ppt_x"/>
                                          </p:val>
                                        </p:tav>
                                      </p:tavLst>
                                    </p:anim>
                                    <p:anim calcmode="lin" valueType="num">
                                      <p:cBhvr>
                                        <p:cTn id="210" dur="500" fill="hold"/>
                                        <p:tgtEl>
                                          <p:spTgt spid="94"/>
                                        </p:tgtEl>
                                        <p:attrNameLst>
                                          <p:attrName>ppt_y</p:attrName>
                                        </p:attrNameLst>
                                      </p:cBhvr>
                                      <p:tavLst>
                                        <p:tav tm="0">
                                          <p:val>
                                            <p:strVal val="#ppt_y-.1"/>
                                          </p:val>
                                        </p:tav>
                                        <p:tav tm="100000">
                                          <p:val>
                                            <p:strVal val="#ppt_y"/>
                                          </p:val>
                                        </p:tav>
                                      </p:tavLst>
                                    </p:anim>
                                  </p:childTnLst>
                                </p:cTn>
                              </p:par>
                              <p:par>
                                <p:cTn id="211" presetID="47" presetClass="entr" presetSubtype="0" fill="hold" nodeType="withEffect">
                                  <p:stCondLst>
                                    <p:cond delay="0"/>
                                  </p:stCondLst>
                                  <p:childTnLst>
                                    <p:set>
                                      <p:cBhvr>
                                        <p:cTn id="212" dur="1" fill="hold">
                                          <p:stCondLst>
                                            <p:cond delay="0"/>
                                          </p:stCondLst>
                                        </p:cTn>
                                        <p:tgtEl>
                                          <p:spTgt spid="102"/>
                                        </p:tgtEl>
                                        <p:attrNameLst>
                                          <p:attrName>style.visibility</p:attrName>
                                        </p:attrNameLst>
                                      </p:cBhvr>
                                      <p:to>
                                        <p:strVal val="visible"/>
                                      </p:to>
                                    </p:set>
                                    <p:animEffect transition="in" filter="fade">
                                      <p:cBhvr>
                                        <p:cTn id="213" dur="500"/>
                                        <p:tgtEl>
                                          <p:spTgt spid="102"/>
                                        </p:tgtEl>
                                      </p:cBhvr>
                                    </p:animEffect>
                                    <p:anim calcmode="lin" valueType="num">
                                      <p:cBhvr>
                                        <p:cTn id="214" dur="500" fill="hold"/>
                                        <p:tgtEl>
                                          <p:spTgt spid="102"/>
                                        </p:tgtEl>
                                        <p:attrNameLst>
                                          <p:attrName>ppt_x</p:attrName>
                                        </p:attrNameLst>
                                      </p:cBhvr>
                                      <p:tavLst>
                                        <p:tav tm="0">
                                          <p:val>
                                            <p:strVal val="#ppt_x"/>
                                          </p:val>
                                        </p:tav>
                                        <p:tav tm="100000">
                                          <p:val>
                                            <p:strVal val="#ppt_x"/>
                                          </p:val>
                                        </p:tav>
                                      </p:tavLst>
                                    </p:anim>
                                    <p:anim calcmode="lin" valueType="num">
                                      <p:cBhvr>
                                        <p:cTn id="215" dur="500" fill="hold"/>
                                        <p:tgtEl>
                                          <p:spTgt spid="102"/>
                                        </p:tgtEl>
                                        <p:attrNameLst>
                                          <p:attrName>ppt_y</p:attrName>
                                        </p:attrNameLst>
                                      </p:cBhvr>
                                      <p:tavLst>
                                        <p:tav tm="0">
                                          <p:val>
                                            <p:strVal val="#ppt_y-.1"/>
                                          </p:val>
                                        </p:tav>
                                        <p:tav tm="100000">
                                          <p:val>
                                            <p:strVal val="#ppt_y"/>
                                          </p:val>
                                        </p:tav>
                                      </p:tavLst>
                                    </p:anim>
                                  </p:childTnLst>
                                </p:cTn>
                              </p:par>
                            </p:childTnLst>
                          </p:cTn>
                        </p:par>
                        <p:par>
                          <p:cTn id="216" fill="hold">
                            <p:stCondLst>
                              <p:cond delay="15000"/>
                            </p:stCondLst>
                            <p:childTnLst>
                              <p:par>
                                <p:cTn id="217" presetID="47" presetClass="entr" presetSubtype="0" fill="hold" nodeType="afterEffect">
                                  <p:stCondLst>
                                    <p:cond delay="0"/>
                                  </p:stCondLst>
                                  <p:childTnLst>
                                    <p:set>
                                      <p:cBhvr>
                                        <p:cTn id="218" dur="1" fill="hold">
                                          <p:stCondLst>
                                            <p:cond delay="0"/>
                                          </p:stCondLst>
                                        </p:cTn>
                                        <p:tgtEl>
                                          <p:spTgt spid="69"/>
                                        </p:tgtEl>
                                        <p:attrNameLst>
                                          <p:attrName>style.visibility</p:attrName>
                                        </p:attrNameLst>
                                      </p:cBhvr>
                                      <p:to>
                                        <p:strVal val="visible"/>
                                      </p:to>
                                    </p:set>
                                    <p:animEffect transition="in" filter="fade">
                                      <p:cBhvr>
                                        <p:cTn id="219" dur="500"/>
                                        <p:tgtEl>
                                          <p:spTgt spid="69"/>
                                        </p:tgtEl>
                                      </p:cBhvr>
                                    </p:animEffect>
                                    <p:anim calcmode="lin" valueType="num">
                                      <p:cBhvr>
                                        <p:cTn id="220" dur="500" fill="hold"/>
                                        <p:tgtEl>
                                          <p:spTgt spid="69"/>
                                        </p:tgtEl>
                                        <p:attrNameLst>
                                          <p:attrName>ppt_x</p:attrName>
                                        </p:attrNameLst>
                                      </p:cBhvr>
                                      <p:tavLst>
                                        <p:tav tm="0">
                                          <p:val>
                                            <p:strVal val="#ppt_x"/>
                                          </p:val>
                                        </p:tav>
                                        <p:tav tm="100000">
                                          <p:val>
                                            <p:strVal val="#ppt_x"/>
                                          </p:val>
                                        </p:tav>
                                      </p:tavLst>
                                    </p:anim>
                                    <p:anim calcmode="lin" valueType="num">
                                      <p:cBhvr>
                                        <p:cTn id="221" dur="500" fill="hold"/>
                                        <p:tgtEl>
                                          <p:spTgt spid="69"/>
                                        </p:tgtEl>
                                        <p:attrNameLst>
                                          <p:attrName>ppt_y</p:attrName>
                                        </p:attrNameLst>
                                      </p:cBhvr>
                                      <p:tavLst>
                                        <p:tav tm="0">
                                          <p:val>
                                            <p:strVal val="#ppt_y-.1"/>
                                          </p:val>
                                        </p:tav>
                                        <p:tav tm="100000">
                                          <p:val>
                                            <p:strVal val="#ppt_y"/>
                                          </p:val>
                                        </p:tav>
                                      </p:tavLst>
                                    </p:anim>
                                  </p:childTnLst>
                                </p:cTn>
                              </p:par>
                              <p:par>
                                <p:cTn id="222" presetID="47" presetClass="entr" presetSubtype="0" fill="hold" nodeType="withEffect">
                                  <p:stCondLst>
                                    <p:cond delay="0"/>
                                  </p:stCondLst>
                                  <p:childTnLst>
                                    <p:set>
                                      <p:cBhvr>
                                        <p:cTn id="223" dur="1" fill="hold">
                                          <p:stCondLst>
                                            <p:cond delay="0"/>
                                          </p:stCondLst>
                                        </p:cTn>
                                        <p:tgtEl>
                                          <p:spTgt spid="70"/>
                                        </p:tgtEl>
                                        <p:attrNameLst>
                                          <p:attrName>style.visibility</p:attrName>
                                        </p:attrNameLst>
                                      </p:cBhvr>
                                      <p:to>
                                        <p:strVal val="visible"/>
                                      </p:to>
                                    </p:set>
                                    <p:animEffect transition="in" filter="fade">
                                      <p:cBhvr>
                                        <p:cTn id="224" dur="500"/>
                                        <p:tgtEl>
                                          <p:spTgt spid="70"/>
                                        </p:tgtEl>
                                      </p:cBhvr>
                                    </p:animEffect>
                                    <p:anim calcmode="lin" valueType="num">
                                      <p:cBhvr>
                                        <p:cTn id="225" dur="500" fill="hold"/>
                                        <p:tgtEl>
                                          <p:spTgt spid="70"/>
                                        </p:tgtEl>
                                        <p:attrNameLst>
                                          <p:attrName>ppt_x</p:attrName>
                                        </p:attrNameLst>
                                      </p:cBhvr>
                                      <p:tavLst>
                                        <p:tav tm="0">
                                          <p:val>
                                            <p:strVal val="#ppt_x"/>
                                          </p:val>
                                        </p:tav>
                                        <p:tav tm="100000">
                                          <p:val>
                                            <p:strVal val="#ppt_x"/>
                                          </p:val>
                                        </p:tav>
                                      </p:tavLst>
                                    </p:anim>
                                    <p:anim calcmode="lin" valueType="num">
                                      <p:cBhvr>
                                        <p:cTn id="226" dur="500" fill="hold"/>
                                        <p:tgtEl>
                                          <p:spTgt spid="70"/>
                                        </p:tgtEl>
                                        <p:attrNameLst>
                                          <p:attrName>ppt_y</p:attrName>
                                        </p:attrNameLst>
                                      </p:cBhvr>
                                      <p:tavLst>
                                        <p:tav tm="0">
                                          <p:val>
                                            <p:strVal val="#ppt_y-.1"/>
                                          </p:val>
                                        </p:tav>
                                        <p:tav tm="100000">
                                          <p:val>
                                            <p:strVal val="#ppt_y"/>
                                          </p:val>
                                        </p:tav>
                                      </p:tavLst>
                                    </p:anim>
                                  </p:childTnLst>
                                </p:cTn>
                              </p:par>
                              <p:par>
                                <p:cTn id="227" presetID="47" presetClass="entr" presetSubtype="0" fill="hold" nodeType="withEffect">
                                  <p:stCondLst>
                                    <p:cond delay="0"/>
                                  </p:stCondLst>
                                  <p:childTnLst>
                                    <p:set>
                                      <p:cBhvr>
                                        <p:cTn id="228" dur="1" fill="hold">
                                          <p:stCondLst>
                                            <p:cond delay="0"/>
                                          </p:stCondLst>
                                        </p:cTn>
                                        <p:tgtEl>
                                          <p:spTgt spid="74"/>
                                        </p:tgtEl>
                                        <p:attrNameLst>
                                          <p:attrName>style.visibility</p:attrName>
                                        </p:attrNameLst>
                                      </p:cBhvr>
                                      <p:to>
                                        <p:strVal val="visible"/>
                                      </p:to>
                                    </p:set>
                                    <p:animEffect transition="in" filter="fade">
                                      <p:cBhvr>
                                        <p:cTn id="229" dur="500"/>
                                        <p:tgtEl>
                                          <p:spTgt spid="74"/>
                                        </p:tgtEl>
                                      </p:cBhvr>
                                    </p:animEffect>
                                    <p:anim calcmode="lin" valueType="num">
                                      <p:cBhvr>
                                        <p:cTn id="230" dur="500" fill="hold"/>
                                        <p:tgtEl>
                                          <p:spTgt spid="74"/>
                                        </p:tgtEl>
                                        <p:attrNameLst>
                                          <p:attrName>ppt_x</p:attrName>
                                        </p:attrNameLst>
                                      </p:cBhvr>
                                      <p:tavLst>
                                        <p:tav tm="0">
                                          <p:val>
                                            <p:strVal val="#ppt_x"/>
                                          </p:val>
                                        </p:tav>
                                        <p:tav tm="100000">
                                          <p:val>
                                            <p:strVal val="#ppt_x"/>
                                          </p:val>
                                        </p:tav>
                                      </p:tavLst>
                                    </p:anim>
                                    <p:anim calcmode="lin" valueType="num">
                                      <p:cBhvr>
                                        <p:cTn id="231" dur="500" fill="hold"/>
                                        <p:tgtEl>
                                          <p:spTgt spid="74"/>
                                        </p:tgtEl>
                                        <p:attrNameLst>
                                          <p:attrName>ppt_y</p:attrName>
                                        </p:attrNameLst>
                                      </p:cBhvr>
                                      <p:tavLst>
                                        <p:tav tm="0">
                                          <p:val>
                                            <p:strVal val="#ppt_y-.1"/>
                                          </p:val>
                                        </p:tav>
                                        <p:tav tm="100000">
                                          <p:val>
                                            <p:strVal val="#ppt_y"/>
                                          </p:val>
                                        </p:tav>
                                      </p:tavLst>
                                    </p:anim>
                                  </p:childTnLst>
                                </p:cTn>
                              </p:par>
                              <p:par>
                                <p:cTn id="232" presetID="47" presetClass="entr" presetSubtype="0" fill="hold" nodeType="withEffect">
                                  <p:stCondLst>
                                    <p:cond delay="0"/>
                                  </p:stCondLst>
                                  <p:childTnLst>
                                    <p:set>
                                      <p:cBhvr>
                                        <p:cTn id="233" dur="1" fill="hold">
                                          <p:stCondLst>
                                            <p:cond delay="0"/>
                                          </p:stCondLst>
                                        </p:cTn>
                                        <p:tgtEl>
                                          <p:spTgt spid="81"/>
                                        </p:tgtEl>
                                        <p:attrNameLst>
                                          <p:attrName>style.visibility</p:attrName>
                                        </p:attrNameLst>
                                      </p:cBhvr>
                                      <p:to>
                                        <p:strVal val="visible"/>
                                      </p:to>
                                    </p:set>
                                    <p:animEffect transition="in" filter="fade">
                                      <p:cBhvr>
                                        <p:cTn id="234" dur="500"/>
                                        <p:tgtEl>
                                          <p:spTgt spid="81"/>
                                        </p:tgtEl>
                                      </p:cBhvr>
                                    </p:animEffect>
                                    <p:anim calcmode="lin" valueType="num">
                                      <p:cBhvr>
                                        <p:cTn id="235" dur="500" fill="hold"/>
                                        <p:tgtEl>
                                          <p:spTgt spid="81"/>
                                        </p:tgtEl>
                                        <p:attrNameLst>
                                          <p:attrName>ppt_x</p:attrName>
                                        </p:attrNameLst>
                                      </p:cBhvr>
                                      <p:tavLst>
                                        <p:tav tm="0">
                                          <p:val>
                                            <p:strVal val="#ppt_x"/>
                                          </p:val>
                                        </p:tav>
                                        <p:tav tm="100000">
                                          <p:val>
                                            <p:strVal val="#ppt_x"/>
                                          </p:val>
                                        </p:tav>
                                      </p:tavLst>
                                    </p:anim>
                                    <p:anim calcmode="lin" valueType="num">
                                      <p:cBhvr>
                                        <p:cTn id="236" dur="500" fill="hold"/>
                                        <p:tgtEl>
                                          <p:spTgt spid="81"/>
                                        </p:tgtEl>
                                        <p:attrNameLst>
                                          <p:attrName>ppt_y</p:attrName>
                                        </p:attrNameLst>
                                      </p:cBhvr>
                                      <p:tavLst>
                                        <p:tav tm="0">
                                          <p:val>
                                            <p:strVal val="#ppt_y-.1"/>
                                          </p:val>
                                        </p:tav>
                                        <p:tav tm="100000">
                                          <p:val>
                                            <p:strVal val="#ppt_y"/>
                                          </p:val>
                                        </p:tav>
                                      </p:tavLst>
                                    </p:anim>
                                  </p:childTnLst>
                                </p:cTn>
                              </p:par>
                              <p:par>
                                <p:cTn id="237" presetID="47" presetClass="entr" presetSubtype="0" fill="hold" nodeType="withEffect">
                                  <p:stCondLst>
                                    <p:cond delay="0"/>
                                  </p:stCondLst>
                                  <p:childTnLst>
                                    <p:set>
                                      <p:cBhvr>
                                        <p:cTn id="238" dur="1" fill="hold">
                                          <p:stCondLst>
                                            <p:cond delay="0"/>
                                          </p:stCondLst>
                                        </p:cTn>
                                        <p:tgtEl>
                                          <p:spTgt spid="89"/>
                                        </p:tgtEl>
                                        <p:attrNameLst>
                                          <p:attrName>style.visibility</p:attrName>
                                        </p:attrNameLst>
                                      </p:cBhvr>
                                      <p:to>
                                        <p:strVal val="visible"/>
                                      </p:to>
                                    </p:set>
                                    <p:animEffect transition="in" filter="fade">
                                      <p:cBhvr>
                                        <p:cTn id="239" dur="500"/>
                                        <p:tgtEl>
                                          <p:spTgt spid="89"/>
                                        </p:tgtEl>
                                      </p:cBhvr>
                                    </p:animEffect>
                                    <p:anim calcmode="lin" valueType="num">
                                      <p:cBhvr>
                                        <p:cTn id="240" dur="500" fill="hold"/>
                                        <p:tgtEl>
                                          <p:spTgt spid="89"/>
                                        </p:tgtEl>
                                        <p:attrNameLst>
                                          <p:attrName>ppt_x</p:attrName>
                                        </p:attrNameLst>
                                      </p:cBhvr>
                                      <p:tavLst>
                                        <p:tav tm="0">
                                          <p:val>
                                            <p:strVal val="#ppt_x"/>
                                          </p:val>
                                        </p:tav>
                                        <p:tav tm="100000">
                                          <p:val>
                                            <p:strVal val="#ppt_x"/>
                                          </p:val>
                                        </p:tav>
                                      </p:tavLst>
                                    </p:anim>
                                    <p:anim calcmode="lin" valueType="num">
                                      <p:cBhvr>
                                        <p:cTn id="241" dur="500" fill="hold"/>
                                        <p:tgtEl>
                                          <p:spTgt spid="89"/>
                                        </p:tgtEl>
                                        <p:attrNameLst>
                                          <p:attrName>ppt_y</p:attrName>
                                        </p:attrNameLst>
                                      </p:cBhvr>
                                      <p:tavLst>
                                        <p:tav tm="0">
                                          <p:val>
                                            <p:strVal val="#ppt_y-.1"/>
                                          </p:val>
                                        </p:tav>
                                        <p:tav tm="100000">
                                          <p:val>
                                            <p:strVal val="#ppt_y"/>
                                          </p:val>
                                        </p:tav>
                                      </p:tavLst>
                                    </p:anim>
                                  </p:childTnLst>
                                </p:cTn>
                              </p:par>
                              <p:par>
                                <p:cTn id="242" presetID="47" presetClass="entr" presetSubtype="0" fill="hold" nodeType="withEffect">
                                  <p:stCondLst>
                                    <p:cond delay="0"/>
                                  </p:stCondLst>
                                  <p:childTnLst>
                                    <p:set>
                                      <p:cBhvr>
                                        <p:cTn id="243" dur="1" fill="hold">
                                          <p:stCondLst>
                                            <p:cond delay="0"/>
                                          </p:stCondLst>
                                        </p:cTn>
                                        <p:tgtEl>
                                          <p:spTgt spid="97"/>
                                        </p:tgtEl>
                                        <p:attrNameLst>
                                          <p:attrName>style.visibility</p:attrName>
                                        </p:attrNameLst>
                                      </p:cBhvr>
                                      <p:to>
                                        <p:strVal val="visible"/>
                                      </p:to>
                                    </p:set>
                                    <p:animEffect transition="in" filter="fade">
                                      <p:cBhvr>
                                        <p:cTn id="244" dur="500"/>
                                        <p:tgtEl>
                                          <p:spTgt spid="97"/>
                                        </p:tgtEl>
                                      </p:cBhvr>
                                    </p:animEffect>
                                    <p:anim calcmode="lin" valueType="num">
                                      <p:cBhvr>
                                        <p:cTn id="245" dur="500" fill="hold"/>
                                        <p:tgtEl>
                                          <p:spTgt spid="97"/>
                                        </p:tgtEl>
                                        <p:attrNameLst>
                                          <p:attrName>ppt_x</p:attrName>
                                        </p:attrNameLst>
                                      </p:cBhvr>
                                      <p:tavLst>
                                        <p:tav tm="0">
                                          <p:val>
                                            <p:strVal val="#ppt_x"/>
                                          </p:val>
                                        </p:tav>
                                        <p:tav tm="100000">
                                          <p:val>
                                            <p:strVal val="#ppt_x"/>
                                          </p:val>
                                        </p:tav>
                                      </p:tavLst>
                                    </p:anim>
                                    <p:anim calcmode="lin" valueType="num">
                                      <p:cBhvr>
                                        <p:cTn id="246" dur="500" fill="hold"/>
                                        <p:tgtEl>
                                          <p:spTgt spid="97"/>
                                        </p:tgtEl>
                                        <p:attrNameLst>
                                          <p:attrName>ppt_y</p:attrName>
                                        </p:attrNameLst>
                                      </p:cBhvr>
                                      <p:tavLst>
                                        <p:tav tm="0">
                                          <p:val>
                                            <p:strVal val="#ppt_y-.1"/>
                                          </p:val>
                                        </p:tav>
                                        <p:tav tm="100000">
                                          <p:val>
                                            <p:strVal val="#ppt_y"/>
                                          </p:val>
                                        </p:tav>
                                      </p:tavLst>
                                    </p:anim>
                                  </p:childTnLst>
                                </p:cTn>
                              </p:par>
                            </p:childTnLst>
                          </p:cTn>
                        </p:par>
                        <p:par>
                          <p:cTn id="247" fill="hold">
                            <p:stCondLst>
                              <p:cond delay="15500"/>
                            </p:stCondLst>
                            <p:childTnLst>
                              <p:par>
                                <p:cTn id="248" presetID="47" presetClass="entr" presetSubtype="0" fill="hold" nodeType="afterEffect">
                                  <p:stCondLst>
                                    <p:cond delay="0"/>
                                  </p:stCondLst>
                                  <p:childTnLst>
                                    <p:set>
                                      <p:cBhvr>
                                        <p:cTn id="249" dur="1" fill="hold">
                                          <p:stCondLst>
                                            <p:cond delay="0"/>
                                          </p:stCondLst>
                                        </p:cTn>
                                        <p:tgtEl>
                                          <p:spTgt spid="83"/>
                                        </p:tgtEl>
                                        <p:attrNameLst>
                                          <p:attrName>style.visibility</p:attrName>
                                        </p:attrNameLst>
                                      </p:cBhvr>
                                      <p:to>
                                        <p:strVal val="visible"/>
                                      </p:to>
                                    </p:set>
                                    <p:animEffect transition="in" filter="fade">
                                      <p:cBhvr>
                                        <p:cTn id="250" dur="500"/>
                                        <p:tgtEl>
                                          <p:spTgt spid="83"/>
                                        </p:tgtEl>
                                      </p:cBhvr>
                                    </p:animEffect>
                                    <p:anim calcmode="lin" valueType="num">
                                      <p:cBhvr>
                                        <p:cTn id="251" dur="500" fill="hold"/>
                                        <p:tgtEl>
                                          <p:spTgt spid="83"/>
                                        </p:tgtEl>
                                        <p:attrNameLst>
                                          <p:attrName>ppt_x</p:attrName>
                                        </p:attrNameLst>
                                      </p:cBhvr>
                                      <p:tavLst>
                                        <p:tav tm="0">
                                          <p:val>
                                            <p:strVal val="#ppt_x"/>
                                          </p:val>
                                        </p:tav>
                                        <p:tav tm="100000">
                                          <p:val>
                                            <p:strVal val="#ppt_x"/>
                                          </p:val>
                                        </p:tav>
                                      </p:tavLst>
                                    </p:anim>
                                    <p:anim calcmode="lin" valueType="num">
                                      <p:cBhvr>
                                        <p:cTn id="252" dur="500" fill="hold"/>
                                        <p:tgtEl>
                                          <p:spTgt spid="83"/>
                                        </p:tgtEl>
                                        <p:attrNameLst>
                                          <p:attrName>ppt_y</p:attrName>
                                        </p:attrNameLst>
                                      </p:cBhvr>
                                      <p:tavLst>
                                        <p:tav tm="0">
                                          <p:val>
                                            <p:strVal val="#ppt_y-.1"/>
                                          </p:val>
                                        </p:tav>
                                        <p:tav tm="100000">
                                          <p:val>
                                            <p:strVal val="#ppt_y"/>
                                          </p:val>
                                        </p:tav>
                                      </p:tavLst>
                                    </p:anim>
                                  </p:childTnLst>
                                </p:cTn>
                              </p:par>
                              <p:par>
                                <p:cTn id="253" presetID="47" presetClass="entr" presetSubtype="0" fill="hold" nodeType="withEffect">
                                  <p:stCondLst>
                                    <p:cond delay="0"/>
                                  </p:stCondLst>
                                  <p:childTnLst>
                                    <p:set>
                                      <p:cBhvr>
                                        <p:cTn id="254" dur="1" fill="hold">
                                          <p:stCondLst>
                                            <p:cond delay="0"/>
                                          </p:stCondLst>
                                        </p:cTn>
                                        <p:tgtEl>
                                          <p:spTgt spid="91"/>
                                        </p:tgtEl>
                                        <p:attrNameLst>
                                          <p:attrName>style.visibility</p:attrName>
                                        </p:attrNameLst>
                                      </p:cBhvr>
                                      <p:to>
                                        <p:strVal val="visible"/>
                                      </p:to>
                                    </p:set>
                                    <p:animEffect transition="in" filter="fade">
                                      <p:cBhvr>
                                        <p:cTn id="255" dur="500"/>
                                        <p:tgtEl>
                                          <p:spTgt spid="91"/>
                                        </p:tgtEl>
                                      </p:cBhvr>
                                    </p:animEffect>
                                    <p:anim calcmode="lin" valueType="num">
                                      <p:cBhvr>
                                        <p:cTn id="256" dur="500" fill="hold"/>
                                        <p:tgtEl>
                                          <p:spTgt spid="91"/>
                                        </p:tgtEl>
                                        <p:attrNameLst>
                                          <p:attrName>ppt_x</p:attrName>
                                        </p:attrNameLst>
                                      </p:cBhvr>
                                      <p:tavLst>
                                        <p:tav tm="0">
                                          <p:val>
                                            <p:strVal val="#ppt_x"/>
                                          </p:val>
                                        </p:tav>
                                        <p:tav tm="100000">
                                          <p:val>
                                            <p:strVal val="#ppt_x"/>
                                          </p:val>
                                        </p:tav>
                                      </p:tavLst>
                                    </p:anim>
                                    <p:anim calcmode="lin" valueType="num">
                                      <p:cBhvr>
                                        <p:cTn id="257" dur="500" fill="hold"/>
                                        <p:tgtEl>
                                          <p:spTgt spid="91"/>
                                        </p:tgtEl>
                                        <p:attrNameLst>
                                          <p:attrName>ppt_y</p:attrName>
                                        </p:attrNameLst>
                                      </p:cBhvr>
                                      <p:tavLst>
                                        <p:tav tm="0">
                                          <p:val>
                                            <p:strVal val="#ppt_y-.1"/>
                                          </p:val>
                                        </p:tav>
                                        <p:tav tm="100000">
                                          <p:val>
                                            <p:strVal val="#ppt_y"/>
                                          </p:val>
                                        </p:tav>
                                      </p:tavLst>
                                    </p:anim>
                                  </p:childTnLst>
                                </p:cTn>
                              </p:par>
                              <p:par>
                                <p:cTn id="258" presetID="47" presetClass="entr" presetSubtype="0" fill="hold" nodeType="withEffect">
                                  <p:stCondLst>
                                    <p:cond delay="0"/>
                                  </p:stCondLst>
                                  <p:childTnLst>
                                    <p:set>
                                      <p:cBhvr>
                                        <p:cTn id="259" dur="1" fill="hold">
                                          <p:stCondLst>
                                            <p:cond delay="0"/>
                                          </p:stCondLst>
                                        </p:cTn>
                                        <p:tgtEl>
                                          <p:spTgt spid="99"/>
                                        </p:tgtEl>
                                        <p:attrNameLst>
                                          <p:attrName>style.visibility</p:attrName>
                                        </p:attrNameLst>
                                      </p:cBhvr>
                                      <p:to>
                                        <p:strVal val="visible"/>
                                      </p:to>
                                    </p:set>
                                    <p:animEffect transition="in" filter="fade">
                                      <p:cBhvr>
                                        <p:cTn id="260" dur="500"/>
                                        <p:tgtEl>
                                          <p:spTgt spid="99"/>
                                        </p:tgtEl>
                                      </p:cBhvr>
                                    </p:animEffect>
                                    <p:anim calcmode="lin" valueType="num">
                                      <p:cBhvr>
                                        <p:cTn id="261" dur="500" fill="hold"/>
                                        <p:tgtEl>
                                          <p:spTgt spid="99"/>
                                        </p:tgtEl>
                                        <p:attrNameLst>
                                          <p:attrName>ppt_x</p:attrName>
                                        </p:attrNameLst>
                                      </p:cBhvr>
                                      <p:tavLst>
                                        <p:tav tm="0">
                                          <p:val>
                                            <p:strVal val="#ppt_x"/>
                                          </p:val>
                                        </p:tav>
                                        <p:tav tm="100000">
                                          <p:val>
                                            <p:strVal val="#ppt_x"/>
                                          </p:val>
                                        </p:tav>
                                      </p:tavLst>
                                    </p:anim>
                                    <p:anim calcmode="lin" valueType="num">
                                      <p:cBhvr>
                                        <p:cTn id="262" dur="500" fill="hold"/>
                                        <p:tgtEl>
                                          <p:spTgt spid="99"/>
                                        </p:tgtEl>
                                        <p:attrNameLst>
                                          <p:attrName>ppt_y</p:attrName>
                                        </p:attrNameLst>
                                      </p:cBhvr>
                                      <p:tavLst>
                                        <p:tav tm="0">
                                          <p:val>
                                            <p:strVal val="#ppt_y-.1"/>
                                          </p:val>
                                        </p:tav>
                                        <p:tav tm="100000">
                                          <p:val>
                                            <p:strVal val="#ppt_y"/>
                                          </p:val>
                                        </p:tav>
                                      </p:tavLst>
                                    </p:anim>
                                  </p:childTnLst>
                                </p:cTn>
                              </p:par>
                            </p:childTnLst>
                          </p:cTn>
                        </p:par>
                        <p:par>
                          <p:cTn id="263" fill="hold">
                            <p:stCondLst>
                              <p:cond delay="16000"/>
                            </p:stCondLst>
                            <p:childTnLst>
                              <p:par>
                                <p:cTn id="264" presetID="47" presetClass="entr" presetSubtype="0" fill="hold" nodeType="afterEffect">
                                  <p:stCondLst>
                                    <p:cond delay="0"/>
                                  </p:stCondLst>
                                  <p:childTnLst>
                                    <p:set>
                                      <p:cBhvr>
                                        <p:cTn id="265" dur="1" fill="hold">
                                          <p:stCondLst>
                                            <p:cond delay="0"/>
                                          </p:stCondLst>
                                        </p:cTn>
                                        <p:tgtEl>
                                          <p:spTgt spid="71"/>
                                        </p:tgtEl>
                                        <p:attrNameLst>
                                          <p:attrName>style.visibility</p:attrName>
                                        </p:attrNameLst>
                                      </p:cBhvr>
                                      <p:to>
                                        <p:strVal val="visible"/>
                                      </p:to>
                                    </p:set>
                                    <p:animEffect transition="in" filter="fade">
                                      <p:cBhvr>
                                        <p:cTn id="266" dur="500"/>
                                        <p:tgtEl>
                                          <p:spTgt spid="71"/>
                                        </p:tgtEl>
                                      </p:cBhvr>
                                    </p:animEffect>
                                    <p:anim calcmode="lin" valueType="num">
                                      <p:cBhvr>
                                        <p:cTn id="267" dur="500" fill="hold"/>
                                        <p:tgtEl>
                                          <p:spTgt spid="71"/>
                                        </p:tgtEl>
                                        <p:attrNameLst>
                                          <p:attrName>ppt_x</p:attrName>
                                        </p:attrNameLst>
                                      </p:cBhvr>
                                      <p:tavLst>
                                        <p:tav tm="0">
                                          <p:val>
                                            <p:strVal val="#ppt_x"/>
                                          </p:val>
                                        </p:tav>
                                        <p:tav tm="100000">
                                          <p:val>
                                            <p:strVal val="#ppt_x"/>
                                          </p:val>
                                        </p:tav>
                                      </p:tavLst>
                                    </p:anim>
                                    <p:anim calcmode="lin" valueType="num">
                                      <p:cBhvr>
                                        <p:cTn id="268" dur="500" fill="hold"/>
                                        <p:tgtEl>
                                          <p:spTgt spid="71"/>
                                        </p:tgtEl>
                                        <p:attrNameLst>
                                          <p:attrName>ppt_y</p:attrName>
                                        </p:attrNameLst>
                                      </p:cBhvr>
                                      <p:tavLst>
                                        <p:tav tm="0">
                                          <p:val>
                                            <p:strVal val="#ppt_y-.1"/>
                                          </p:val>
                                        </p:tav>
                                        <p:tav tm="100000">
                                          <p:val>
                                            <p:strVal val="#ppt_y"/>
                                          </p:val>
                                        </p:tav>
                                      </p:tavLst>
                                    </p:anim>
                                  </p:childTnLst>
                                </p:cTn>
                              </p:par>
                              <p:par>
                                <p:cTn id="269" presetID="47" presetClass="entr" presetSubtype="0" fill="hold" nodeType="withEffect">
                                  <p:stCondLst>
                                    <p:cond delay="0"/>
                                  </p:stCondLst>
                                  <p:childTnLst>
                                    <p:set>
                                      <p:cBhvr>
                                        <p:cTn id="270" dur="1" fill="hold">
                                          <p:stCondLst>
                                            <p:cond delay="0"/>
                                          </p:stCondLst>
                                        </p:cTn>
                                        <p:tgtEl>
                                          <p:spTgt spid="75"/>
                                        </p:tgtEl>
                                        <p:attrNameLst>
                                          <p:attrName>style.visibility</p:attrName>
                                        </p:attrNameLst>
                                      </p:cBhvr>
                                      <p:to>
                                        <p:strVal val="visible"/>
                                      </p:to>
                                    </p:set>
                                    <p:animEffect transition="in" filter="fade">
                                      <p:cBhvr>
                                        <p:cTn id="271" dur="500"/>
                                        <p:tgtEl>
                                          <p:spTgt spid="75"/>
                                        </p:tgtEl>
                                      </p:cBhvr>
                                    </p:animEffect>
                                    <p:anim calcmode="lin" valueType="num">
                                      <p:cBhvr>
                                        <p:cTn id="272" dur="500" fill="hold"/>
                                        <p:tgtEl>
                                          <p:spTgt spid="75"/>
                                        </p:tgtEl>
                                        <p:attrNameLst>
                                          <p:attrName>ppt_x</p:attrName>
                                        </p:attrNameLst>
                                      </p:cBhvr>
                                      <p:tavLst>
                                        <p:tav tm="0">
                                          <p:val>
                                            <p:strVal val="#ppt_x"/>
                                          </p:val>
                                        </p:tav>
                                        <p:tav tm="100000">
                                          <p:val>
                                            <p:strVal val="#ppt_x"/>
                                          </p:val>
                                        </p:tav>
                                      </p:tavLst>
                                    </p:anim>
                                    <p:anim calcmode="lin" valueType="num">
                                      <p:cBhvr>
                                        <p:cTn id="273" dur="500" fill="hold"/>
                                        <p:tgtEl>
                                          <p:spTgt spid="75"/>
                                        </p:tgtEl>
                                        <p:attrNameLst>
                                          <p:attrName>ppt_y</p:attrName>
                                        </p:attrNameLst>
                                      </p:cBhvr>
                                      <p:tavLst>
                                        <p:tav tm="0">
                                          <p:val>
                                            <p:strVal val="#ppt_y-.1"/>
                                          </p:val>
                                        </p:tav>
                                        <p:tav tm="100000">
                                          <p:val>
                                            <p:strVal val="#ppt_y"/>
                                          </p:val>
                                        </p:tav>
                                      </p:tavLst>
                                    </p:anim>
                                  </p:childTnLst>
                                </p:cTn>
                              </p:par>
                              <p:par>
                                <p:cTn id="274" presetID="47" presetClass="entr" presetSubtype="0" fill="hold" nodeType="withEffect">
                                  <p:stCondLst>
                                    <p:cond delay="0"/>
                                  </p:stCondLst>
                                  <p:childTnLst>
                                    <p:set>
                                      <p:cBhvr>
                                        <p:cTn id="275" dur="1" fill="hold">
                                          <p:stCondLst>
                                            <p:cond delay="0"/>
                                          </p:stCondLst>
                                        </p:cTn>
                                        <p:tgtEl>
                                          <p:spTgt spid="82"/>
                                        </p:tgtEl>
                                        <p:attrNameLst>
                                          <p:attrName>style.visibility</p:attrName>
                                        </p:attrNameLst>
                                      </p:cBhvr>
                                      <p:to>
                                        <p:strVal val="visible"/>
                                      </p:to>
                                    </p:set>
                                    <p:animEffect transition="in" filter="fade">
                                      <p:cBhvr>
                                        <p:cTn id="276" dur="500"/>
                                        <p:tgtEl>
                                          <p:spTgt spid="82"/>
                                        </p:tgtEl>
                                      </p:cBhvr>
                                    </p:animEffect>
                                    <p:anim calcmode="lin" valueType="num">
                                      <p:cBhvr>
                                        <p:cTn id="277" dur="500" fill="hold"/>
                                        <p:tgtEl>
                                          <p:spTgt spid="82"/>
                                        </p:tgtEl>
                                        <p:attrNameLst>
                                          <p:attrName>ppt_x</p:attrName>
                                        </p:attrNameLst>
                                      </p:cBhvr>
                                      <p:tavLst>
                                        <p:tav tm="0">
                                          <p:val>
                                            <p:strVal val="#ppt_x"/>
                                          </p:val>
                                        </p:tav>
                                        <p:tav tm="100000">
                                          <p:val>
                                            <p:strVal val="#ppt_x"/>
                                          </p:val>
                                        </p:tav>
                                      </p:tavLst>
                                    </p:anim>
                                    <p:anim calcmode="lin" valueType="num">
                                      <p:cBhvr>
                                        <p:cTn id="278" dur="500" fill="hold"/>
                                        <p:tgtEl>
                                          <p:spTgt spid="82"/>
                                        </p:tgtEl>
                                        <p:attrNameLst>
                                          <p:attrName>ppt_y</p:attrName>
                                        </p:attrNameLst>
                                      </p:cBhvr>
                                      <p:tavLst>
                                        <p:tav tm="0">
                                          <p:val>
                                            <p:strVal val="#ppt_y-.1"/>
                                          </p:val>
                                        </p:tav>
                                        <p:tav tm="100000">
                                          <p:val>
                                            <p:strVal val="#ppt_y"/>
                                          </p:val>
                                        </p:tav>
                                      </p:tavLst>
                                    </p:anim>
                                  </p:childTnLst>
                                </p:cTn>
                              </p:par>
                              <p:par>
                                <p:cTn id="279" presetID="47" presetClass="entr" presetSubtype="0" fill="hold" nodeType="withEffect">
                                  <p:stCondLst>
                                    <p:cond delay="0"/>
                                  </p:stCondLst>
                                  <p:childTnLst>
                                    <p:set>
                                      <p:cBhvr>
                                        <p:cTn id="280" dur="1" fill="hold">
                                          <p:stCondLst>
                                            <p:cond delay="0"/>
                                          </p:stCondLst>
                                        </p:cTn>
                                        <p:tgtEl>
                                          <p:spTgt spid="90"/>
                                        </p:tgtEl>
                                        <p:attrNameLst>
                                          <p:attrName>style.visibility</p:attrName>
                                        </p:attrNameLst>
                                      </p:cBhvr>
                                      <p:to>
                                        <p:strVal val="visible"/>
                                      </p:to>
                                    </p:set>
                                    <p:animEffect transition="in" filter="fade">
                                      <p:cBhvr>
                                        <p:cTn id="281" dur="500"/>
                                        <p:tgtEl>
                                          <p:spTgt spid="90"/>
                                        </p:tgtEl>
                                      </p:cBhvr>
                                    </p:animEffect>
                                    <p:anim calcmode="lin" valueType="num">
                                      <p:cBhvr>
                                        <p:cTn id="282" dur="500" fill="hold"/>
                                        <p:tgtEl>
                                          <p:spTgt spid="90"/>
                                        </p:tgtEl>
                                        <p:attrNameLst>
                                          <p:attrName>ppt_x</p:attrName>
                                        </p:attrNameLst>
                                      </p:cBhvr>
                                      <p:tavLst>
                                        <p:tav tm="0">
                                          <p:val>
                                            <p:strVal val="#ppt_x"/>
                                          </p:val>
                                        </p:tav>
                                        <p:tav tm="100000">
                                          <p:val>
                                            <p:strVal val="#ppt_x"/>
                                          </p:val>
                                        </p:tav>
                                      </p:tavLst>
                                    </p:anim>
                                    <p:anim calcmode="lin" valueType="num">
                                      <p:cBhvr>
                                        <p:cTn id="283" dur="500" fill="hold"/>
                                        <p:tgtEl>
                                          <p:spTgt spid="90"/>
                                        </p:tgtEl>
                                        <p:attrNameLst>
                                          <p:attrName>ppt_y</p:attrName>
                                        </p:attrNameLst>
                                      </p:cBhvr>
                                      <p:tavLst>
                                        <p:tav tm="0">
                                          <p:val>
                                            <p:strVal val="#ppt_y-.1"/>
                                          </p:val>
                                        </p:tav>
                                        <p:tav tm="100000">
                                          <p:val>
                                            <p:strVal val="#ppt_y"/>
                                          </p:val>
                                        </p:tav>
                                      </p:tavLst>
                                    </p:anim>
                                  </p:childTnLst>
                                </p:cTn>
                              </p:par>
                              <p:par>
                                <p:cTn id="284" presetID="47" presetClass="entr" presetSubtype="0" fill="hold" nodeType="withEffect">
                                  <p:stCondLst>
                                    <p:cond delay="0"/>
                                  </p:stCondLst>
                                  <p:childTnLst>
                                    <p:set>
                                      <p:cBhvr>
                                        <p:cTn id="285" dur="1" fill="hold">
                                          <p:stCondLst>
                                            <p:cond delay="0"/>
                                          </p:stCondLst>
                                        </p:cTn>
                                        <p:tgtEl>
                                          <p:spTgt spid="98"/>
                                        </p:tgtEl>
                                        <p:attrNameLst>
                                          <p:attrName>style.visibility</p:attrName>
                                        </p:attrNameLst>
                                      </p:cBhvr>
                                      <p:to>
                                        <p:strVal val="visible"/>
                                      </p:to>
                                    </p:set>
                                    <p:animEffect transition="in" filter="fade">
                                      <p:cBhvr>
                                        <p:cTn id="286" dur="500"/>
                                        <p:tgtEl>
                                          <p:spTgt spid="98"/>
                                        </p:tgtEl>
                                      </p:cBhvr>
                                    </p:animEffect>
                                    <p:anim calcmode="lin" valueType="num">
                                      <p:cBhvr>
                                        <p:cTn id="287" dur="500" fill="hold"/>
                                        <p:tgtEl>
                                          <p:spTgt spid="98"/>
                                        </p:tgtEl>
                                        <p:attrNameLst>
                                          <p:attrName>ppt_x</p:attrName>
                                        </p:attrNameLst>
                                      </p:cBhvr>
                                      <p:tavLst>
                                        <p:tav tm="0">
                                          <p:val>
                                            <p:strVal val="#ppt_x"/>
                                          </p:val>
                                        </p:tav>
                                        <p:tav tm="100000">
                                          <p:val>
                                            <p:strVal val="#ppt_x"/>
                                          </p:val>
                                        </p:tav>
                                      </p:tavLst>
                                    </p:anim>
                                    <p:anim calcmode="lin" valueType="num">
                                      <p:cBhvr>
                                        <p:cTn id="288" dur="500" fill="hold"/>
                                        <p:tgtEl>
                                          <p:spTgt spid="98"/>
                                        </p:tgtEl>
                                        <p:attrNameLst>
                                          <p:attrName>ppt_y</p:attrName>
                                        </p:attrNameLst>
                                      </p:cBhvr>
                                      <p:tavLst>
                                        <p:tav tm="0">
                                          <p:val>
                                            <p:strVal val="#ppt_y-.1"/>
                                          </p:val>
                                        </p:tav>
                                        <p:tav tm="100000">
                                          <p:val>
                                            <p:strVal val="#ppt_y"/>
                                          </p:val>
                                        </p:tav>
                                      </p:tavLst>
                                    </p:anim>
                                  </p:childTnLst>
                                </p:cTn>
                              </p:par>
                              <p:par>
                                <p:cTn id="289" presetID="47" presetClass="entr" presetSubtype="0" fill="hold" nodeType="withEffect">
                                  <p:stCondLst>
                                    <p:cond delay="0"/>
                                  </p:stCondLst>
                                  <p:childTnLst>
                                    <p:set>
                                      <p:cBhvr>
                                        <p:cTn id="290" dur="1" fill="hold">
                                          <p:stCondLst>
                                            <p:cond delay="0"/>
                                          </p:stCondLst>
                                        </p:cTn>
                                        <p:tgtEl>
                                          <p:spTgt spid="72"/>
                                        </p:tgtEl>
                                        <p:attrNameLst>
                                          <p:attrName>style.visibility</p:attrName>
                                        </p:attrNameLst>
                                      </p:cBhvr>
                                      <p:to>
                                        <p:strVal val="visible"/>
                                      </p:to>
                                    </p:set>
                                    <p:animEffect transition="in" filter="fade">
                                      <p:cBhvr>
                                        <p:cTn id="291" dur="500"/>
                                        <p:tgtEl>
                                          <p:spTgt spid="72"/>
                                        </p:tgtEl>
                                      </p:cBhvr>
                                    </p:animEffect>
                                    <p:anim calcmode="lin" valueType="num">
                                      <p:cBhvr>
                                        <p:cTn id="292" dur="500" fill="hold"/>
                                        <p:tgtEl>
                                          <p:spTgt spid="72"/>
                                        </p:tgtEl>
                                        <p:attrNameLst>
                                          <p:attrName>ppt_x</p:attrName>
                                        </p:attrNameLst>
                                      </p:cBhvr>
                                      <p:tavLst>
                                        <p:tav tm="0">
                                          <p:val>
                                            <p:strVal val="#ppt_x"/>
                                          </p:val>
                                        </p:tav>
                                        <p:tav tm="100000">
                                          <p:val>
                                            <p:strVal val="#ppt_x"/>
                                          </p:val>
                                        </p:tav>
                                      </p:tavLst>
                                    </p:anim>
                                    <p:anim calcmode="lin" valueType="num">
                                      <p:cBhvr>
                                        <p:cTn id="293" dur="500" fill="hold"/>
                                        <p:tgtEl>
                                          <p:spTgt spid="72"/>
                                        </p:tgtEl>
                                        <p:attrNameLst>
                                          <p:attrName>ppt_y</p:attrName>
                                        </p:attrNameLst>
                                      </p:cBhvr>
                                      <p:tavLst>
                                        <p:tav tm="0">
                                          <p:val>
                                            <p:strVal val="#ppt_y-.1"/>
                                          </p:val>
                                        </p:tav>
                                        <p:tav tm="100000">
                                          <p:val>
                                            <p:strVal val="#ppt_y"/>
                                          </p:val>
                                        </p:tav>
                                      </p:tavLst>
                                    </p:anim>
                                  </p:childTnLst>
                                </p:cTn>
                              </p:par>
                              <p:par>
                                <p:cTn id="294" presetID="47" presetClass="entr" presetSubtype="0" fill="hold" nodeType="withEffect">
                                  <p:stCondLst>
                                    <p:cond delay="0"/>
                                  </p:stCondLst>
                                  <p:childTnLst>
                                    <p:set>
                                      <p:cBhvr>
                                        <p:cTn id="295" dur="1" fill="hold">
                                          <p:stCondLst>
                                            <p:cond delay="0"/>
                                          </p:stCondLst>
                                        </p:cTn>
                                        <p:tgtEl>
                                          <p:spTgt spid="76"/>
                                        </p:tgtEl>
                                        <p:attrNameLst>
                                          <p:attrName>style.visibility</p:attrName>
                                        </p:attrNameLst>
                                      </p:cBhvr>
                                      <p:to>
                                        <p:strVal val="visible"/>
                                      </p:to>
                                    </p:set>
                                    <p:animEffect transition="in" filter="fade">
                                      <p:cBhvr>
                                        <p:cTn id="296" dur="500"/>
                                        <p:tgtEl>
                                          <p:spTgt spid="76"/>
                                        </p:tgtEl>
                                      </p:cBhvr>
                                    </p:animEffect>
                                    <p:anim calcmode="lin" valueType="num">
                                      <p:cBhvr>
                                        <p:cTn id="297" dur="500" fill="hold"/>
                                        <p:tgtEl>
                                          <p:spTgt spid="76"/>
                                        </p:tgtEl>
                                        <p:attrNameLst>
                                          <p:attrName>ppt_x</p:attrName>
                                        </p:attrNameLst>
                                      </p:cBhvr>
                                      <p:tavLst>
                                        <p:tav tm="0">
                                          <p:val>
                                            <p:strVal val="#ppt_x"/>
                                          </p:val>
                                        </p:tav>
                                        <p:tav tm="100000">
                                          <p:val>
                                            <p:strVal val="#ppt_x"/>
                                          </p:val>
                                        </p:tav>
                                      </p:tavLst>
                                    </p:anim>
                                    <p:anim calcmode="lin" valueType="num">
                                      <p:cBhvr>
                                        <p:cTn id="298" dur="500" fill="hold"/>
                                        <p:tgtEl>
                                          <p:spTgt spid="76"/>
                                        </p:tgtEl>
                                        <p:attrNameLst>
                                          <p:attrName>ppt_y</p:attrName>
                                        </p:attrNameLst>
                                      </p:cBhvr>
                                      <p:tavLst>
                                        <p:tav tm="0">
                                          <p:val>
                                            <p:strVal val="#ppt_y-.1"/>
                                          </p:val>
                                        </p:tav>
                                        <p:tav tm="100000">
                                          <p:val>
                                            <p:strVal val="#ppt_y"/>
                                          </p:val>
                                        </p:tav>
                                      </p:tavLst>
                                    </p:anim>
                                  </p:childTnLst>
                                </p:cTn>
                              </p:par>
                              <p:par>
                                <p:cTn id="299" presetID="47" presetClass="entr" presetSubtype="0" fill="hold" nodeType="withEffect">
                                  <p:stCondLst>
                                    <p:cond delay="0"/>
                                  </p:stCondLst>
                                  <p:childTnLst>
                                    <p:set>
                                      <p:cBhvr>
                                        <p:cTn id="300" dur="1" fill="hold">
                                          <p:stCondLst>
                                            <p:cond delay="0"/>
                                          </p:stCondLst>
                                        </p:cTn>
                                        <p:tgtEl>
                                          <p:spTgt spid="84"/>
                                        </p:tgtEl>
                                        <p:attrNameLst>
                                          <p:attrName>style.visibility</p:attrName>
                                        </p:attrNameLst>
                                      </p:cBhvr>
                                      <p:to>
                                        <p:strVal val="visible"/>
                                      </p:to>
                                    </p:set>
                                    <p:animEffect transition="in" filter="fade">
                                      <p:cBhvr>
                                        <p:cTn id="301" dur="500"/>
                                        <p:tgtEl>
                                          <p:spTgt spid="84"/>
                                        </p:tgtEl>
                                      </p:cBhvr>
                                    </p:animEffect>
                                    <p:anim calcmode="lin" valueType="num">
                                      <p:cBhvr>
                                        <p:cTn id="302" dur="500" fill="hold"/>
                                        <p:tgtEl>
                                          <p:spTgt spid="84"/>
                                        </p:tgtEl>
                                        <p:attrNameLst>
                                          <p:attrName>ppt_x</p:attrName>
                                        </p:attrNameLst>
                                      </p:cBhvr>
                                      <p:tavLst>
                                        <p:tav tm="0">
                                          <p:val>
                                            <p:strVal val="#ppt_x"/>
                                          </p:val>
                                        </p:tav>
                                        <p:tav tm="100000">
                                          <p:val>
                                            <p:strVal val="#ppt_x"/>
                                          </p:val>
                                        </p:tav>
                                      </p:tavLst>
                                    </p:anim>
                                    <p:anim calcmode="lin" valueType="num">
                                      <p:cBhvr>
                                        <p:cTn id="303" dur="500" fill="hold"/>
                                        <p:tgtEl>
                                          <p:spTgt spid="84"/>
                                        </p:tgtEl>
                                        <p:attrNameLst>
                                          <p:attrName>ppt_y</p:attrName>
                                        </p:attrNameLst>
                                      </p:cBhvr>
                                      <p:tavLst>
                                        <p:tav tm="0">
                                          <p:val>
                                            <p:strVal val="#ppt_y-.1"/>
                                          </p:val>
                                        </p:tav>
                                        <p:tav tm="100000">
                                          <p:val>
                                            <p:strVal val="#ppt_y"/>
                                          </p:val>
                                        </p:tav>
                                      </p:tavLst>
                                    </p:anim>
                                  </p:childTnLst>
                                </p:cTn>
                              </p:par>
                              <p:par>
                                <p:cTn id="304" presetID="47" presetClass="entr" presetSubtype="0" fill="hold" nodeType="withEffect">
                                  <p:stCondLst>
                                    <p:cond delay="0"/>
                                  </p:stCondLst>
                                  <p:childTnLst>
                                    <p:set>
                                      <p:cBhvr>
                                        <p:cTn id="305" dur="1" fill="hold">
                                          <p:stCondLst>
                                            <p:cond delay="0"/>
                                          </p:stCondLst>
                                        </p:cTn>
                                        <p:tgtEl>
                                          <p:spTgt spid="92"/>
                                        </p:tgtEl>
                                        <p:attrNameLst>
                                          <p:attrName>style.visibility</p:attrName>
                                        </p:attrNameLst>
                                      </p:cBhvr>
                                      <p:to>
                                        <p:strVal val="visible"/>
                                      </p:to>
                                    </p:set>
                                    <p:animEffect transition="in" filter="fade">
                                      <p:cBhvr>
                                        <p:cTn id="306" dur="500"/>
                                        <p:tgtEl>
                                          <p:spTgt spid="92"/>
                                        </p:tgtEl>
                                      </p:cBhvr>
                                    </p:animEffect>
                                    <p:anim calcmode="lin" valueType="num">
                                      <p:cBhvr>
                                        <p:cTn id="307" dur="500" fill="hold"/>
                                        <p:tgtEl>
                                          <p:spTgt spid="92"/>
                                        </p:tgtEl>
                                        <p:attrNameLst>
                                          <p:attrName>ppt_x</p:attrName>
                                        </p:attrNameLst>
                                      </p:cBhvr>
                                      <p:tavLst>
                                        <p:tav tm="0">
                                          <p:val>
                                            <p:strVal val="#ppt_x"/>
                                          </p:val>
                                        </p:tav>
                                        <p:tav tm="100000">
                                          <p:val>
                                            <p:strVal val="#ppt_x"/>
                                          </p:val>
                                        </p:tav>
                                      </p:tavLst>
                                    </p:anim>
                                    <p:anim calcmode="lin" valueType="num">
                                      <p:cBhvr>
                                        <p:cTn id="308" dur="500" fill="hold"/>
                                        <p:tgtEl>
                                          <p:spTgt spid="92"/>
                                        </p:tgtEl>
                                        <p:attrNameLst>
                                          <p:attrName>ppt_y</p:attrName>
                                        </p:attrNameLst>
                                      </p:cBhvr>
                                      <p:tavLst>
                                        <p:tav tm="0">
                                          <p:val>
                                            <p:strVal val="#ppt_y-.1"/>
                                          </p:val>
                                        </p:tav>
                                        <p:tav tm="100000">
                                          <p:val>
                                            <p:strVal val="#ppt_y"/>
                                          </p:val>
                                        </p:tav>
                                      </p:tavLst>
                                    </p:anim>
                                  </p:childTnLst>
                                </p:cTn>
                              </p:par>
                              <p:par>
                                <p:cTn id="309" presetID="47" presetClass="entr" presetSubtype="0" fill="hold" nodeType="withEffect">
                                  <p:stCondLst>
                                    <p:cond delay="0"/>
                                  </p:stCondLst>
                                  <p:childTnLst>
                                    <p:set>
                                      <p:cBhvr>
                                        <p:cTn id="310" dur="1" fill="hold">
                                          <p:stCondLst>
                                            <p:cond delay="0"/>
                                          </p:stCondLst>
                                        </p:cTn>
                                        <p:tgtEl>
                                          <p:spTgt spid="100"/>
                                        </p:tgtEl>
                                        <p:attrNameLst>
                                          <p:attrName>style.visibility</p:attrName>
                                        </p:attrNameLst>
                                      </p:cBhvr>
                                      <p:to>
                                        <p:strVal val="visible"/>
                                      </p:to>
                                    </p:set>
                                    <p:animEffect transition="in" filter="fade">
                                      <p:cBhvr>
                                        <p:cTn id="311" dur="500"/>
                                        <p:tgtEl>
                                          <p:spTgt spid="100"/>
                                        </p:tgtEl>
                                      </p:cBhvr>
                                    </p:animEffect>
                                    <p:anim calcmode="lin" valueType="num">
                                      <p:cBhvr>
                                        <p:cTn id="312" dur="500" fill="hold"/>
                                        <p:tgtEl>
                                          <p:spTgt spid="100"/>
                                        </p:tgtEl>
                                        <p:attrNameLst>
                                          <p:attrName>ppt_x</p:attrName>
                                        </p:attrNameLst>
                                      </p:cBhvr>
                                      <p:tavLst>
                                        <p:tav tm="0">
                                          <p:val>
                                            <p:strVal val="#ppt_x"/>
                                          </p:val>
                                        </p:tav>
                                        <p:tav tm="100000">
                                          <p:val>
                                            <p:strVal val="#ppt_x"/>
                                          </p:val>
                                        </p:tav>
                                      </p:tavLst>
                                    </p:anim>
                                    <p:anim calcmode="lin" valueType="num">
                                      <p:cBhvr>
                                        <p:cTn id="313" dur="500" fill="hold"/>
                                        <p:tgtEl>
                                          <p:spTgt spid="100"/>
                                        </p:tgtEl>
                                        <p:attrNameLst>
                                          <p:attrName>ppt_y</p:attrName>
                                        </p:attrNameLst>
                                      </p:cBhvr>
                                      <p:tavLst>
                                        <p:tav tm="0">
                                          <p:val>
                                            <p:strVal val="#ppt_y-.1"/>
                                          </p:val>
                                        </p:tav>
                                        <p:tav tm="100000">
                                          <p:val>
                                            <p:strVal val="#ppt_y"/>
                                          </p:val>
                                        </p:tav>
                                      </p:tavLst>
                                    </p:anim>
                                  </p:childTnLst>
                                </p:cTn>
                              </p:par>
                            </p:childTnLst>
                          </p:cTn>
                        </p:par>
                        <p:par>
                          <p:cTn id="314" fill="hold">
                            <p:stCondLst>
                              <p:cond delay="16500"/>
                            </p:stCondLst>
                            <p:childTnLst>
                              <p:par>
                                <p:cTn id="315" presetID="47" presetClass="entr" presetSubtype="0" fill="hold" nodeType="afterEffect">
                                  <p:stCondLst>
                                    <p:cond delay="0"/>
                                  </p:stCondLst>
                                  <p:childTnLst>
                                    <p:set>
                                      <p:cBhvr>
                                        <p:cTn id="316" dur="1" fill="hold">
                                          <p:stCondLst>
                                            <p:cond delay="0"/>
                                          </p:stCondLst>
                                        </p:cTn>
                                        <p:tgtEl>
                                          <p:spTgt spid="77"/>
                                        </p:tgtEl>
                                        <p:attrNameLst>
                                          <p:attrName>style.visibility</p:attrName>
                                        </p:attrNameLst>
                                      </p:cBhvr>
                                      <p:to>
                                        <p:strVal val="visible"/>
                                      </p:to>
                                    </p:set>
                                    <p:animEffect transition="in" filter="fade">
                                      <p:cBhvr>
                                        <p:cTn id="317" dur="500"/>
                                        <p:tgtEl>
                                          <p:spTgt spid="77"/>
                                        </p:tgtEl>
                                      </p:cBhvr>
                                    </p:animEffect>
                                    <p:anim calcmode="lin" valueType="num">
                                      <p:cBhvr>
                                        <p:cTn id="318" dur="500" fill="hold"/>
                                        <p:tgtEl>
                                          <p:spTgt spid="77"/>
                                        </p:tgtEl>
                                        <p:attrNameLst>
                                          <p:attrName>ppt_x</p:attrName>
                                        </p:attrNameLst>
                                      </p:cBhvr>
                                      <p:tavLst>
                                        <p:tav tm="0">
                                          <p:val>
                                            <p:strVal val="#ppt_x"/>
                                          </p:val>
                                        </p:tav>
                                        <p:tav tm="100000">
                                          <p:val>
                                            <p:strVal val="#ppt_x"/>
                                          </p:val>
                                        </p:tav>
                                      </p:tavLst>
                                    </p:anim>
                                    <p:anim calcmode="lin" valueType="num">
                                      <p:cBhvr>
                                        <p:cTn id="319" dur="500" fill="hold"/>
                                        <p:tgtEl>
                                          <p:spTgt spid="77"/>
                                        </p:tgtEl>
                                        <p:attrNameLst>
                                          <p:attrName>ppt_y</p:attrName>
                                        </p:attrNameLst>
                                      </p:cBhvr>
                                      <p:tavLst>
                                        <p:tav tm="0">
                                          <p:val>
                                            <p:strVal val="#ppt_y-.1"/>
                                          </p:val>
                                        </p:tav>
                                        <p:tav tm="100000">
                                          <p:val>
                                            <p:strVal val="#ppt_y"/>
                                          </p:val>
                                        </p:tav>
                                      </p:tavLst>
                                    </p:anim>
                                  </p:childTnLst>
                                </p:cTn>
                              </p:par>
                              <p:par>
                                <p:cTn id="320" presetID="47" presetClass="entr" presetSubtype="0" fill="hold" nodeType="withEffect">
                                  <p:stCondLst>
                                    <p:cond delay="0"/>
                                  </p:stCondLst>
                                  <p:childTnLst>
                                    <p:set>
                                      <p:cBhvr>
                                        <p:cTn id="321" dur="1" fill="hold">
                                          <p:stCondLst>
                                            <p:cond delay="0"/>
                                          </p:stCondLst>
                                        </p:cTn>
                                        <p:tgtEl>
                                          <p:spTgt spid="85"/>
                                        </p:tgtEl>
                                        <p:attrNameLst>
                                          <p:attrName>style.visibility</p:attrName>
                                        </p:attrNameLst>
                                      </p:cBhvr>
                                      <p:to>
                                        <p:strVal val="visible"/>
                                      </p:to>
                                    </p:set>
                                    <p:animEffect transition="in" filter="fade">
                                      <p:cBhvr>
                                        <p:cTn id="322" dur="500"/>
                                        <p:tgtEl>
                                          <p:spTgt spid="85"/>
                                        </p:tgtEl>
                                      </p:cBhvr>
                                    </p:animEffect>
                                    <p:anim calcmode="lin" valueType="num">
                                      <p:cBhvr>
                                        <p:cTn id="323" dur="500" fill="hold"/>
                                        <p:tgtEl>
                                          <p:spTgt spid="85"/>
                                        </p:tgtEl>
                                        <p:attrNameLst>
                                          <p:attrName>ppt_x</p:attrName>
                                        </p:attrNameLst>
                                      </p:cBhvr>
                                      <p:tavLst>
                                        <p:tav tm="0">
                                          <p:val>
                                            <p:strVal val="#ppt_x"/>
                                          </p:val>
                                        </p:tav>
                                        <p:tav tm="100000">
                                          <p:val>
                                            <p:strVal val="#ppt_x"/>
                                          </p:val>
                                        </p:tav>
                                      </p:tavLst>
                                    </p:anim>
                                    <p:anim calcmode="lin" valueType="num">
                                      <p:cBhvr>
                                        <p:cTn id="324" dur="500" fill="hold"/>
                                        <p:tgtEl>
                                          <p:spTgt spid="85"/>
                                        </p:tgtEl>
                                        <p:attrNameLst>
                                          <p:attrName>ppt_y</p:attrName>
                                        </p:attrNameLst>
                                      </p:cBhvr>
                                      <p:tavLst>
                                        <p:tav tm="0">
                                          <p:val>
                                            <p:strVal val="#ppt_y-.1"/>
                                          </p:val>
                                        </p:tav>
                                        <p:tav tm="100000">
                                          <p:val>
                                            <p:strVal val="#ppt_y"/>
                                          </p:val>
                                        </p:tav>
                                      </p:tavLst>
                                    </p:anim>
                                  </p:childTnLst>
                                </p:cTn>
                              </p:par>
                              <p:par>
                                <p:cTn id="325" presetID="47" presetClass="entr" presetSubtype="0" fill="hold" nodeType="withEffect">
                                  <p:stCondLst>
                                    <p:cond delay="0"/>
                                  </p:stCondLst>
                                  <p:childTnLst>
                                    <p:set>
                                      <p:cBhvr>
                                        <p:cTn id="326" dur="1" fill="hold">
                                          <p:stCondLst>
                                            <p:cond delay="0"/>
                                          </p:stCondLst>
                                        </p:cTn>
                                        <p:tgtEl>
                                          <p:spTgt spid="93"/>
                                        </p:tgtEl>
                                        <p:attrNameLst>
                                          <p:attrName>style.visibility</p:attrName>
                                        </p:attrNameLst>
                                      </p:cBhvr>
                                      <p:to>
                                        <p:strVal val="visible"/>
                                      </p:to>
                                    </p:set>
                                    <p:animEffect transition="in" filter="fade">
                                      <p:cBhvr>
                                        <p:cTn id="327" dur="500"/>
                                        <p:tgtEl>
                                          <p:spTgt spid="93"/>
                                        </p:tgtEl>
                                      </p:cBhvr>
                                    </p:animEffect>
                                    <p:anim calcmode="lin" valueType="num">
                                      <p:cBhvr>
                                        <p:cTn id="328" dur="500" fill="hold"/>
                                        <p:tgtEl>
                                          <p:spTgt spid="93"/>
                                        </p:tgtEl>
                                        <p:attrNameLst>
                                          <p:attrName>ppt_x</p:attrName>
                                        </p:attrNameLst>
                                      </p:cBhvr>
                                      <p:tavLst>
                                        <p:tav tm="0">
                                          <p:val>
                                            <p:strVal val="#ppt_x"/>
                                          </p:val>
                                        </p:tav>
                                        <p:tav tm="100000">
                                          <p:val>
                                            <p:strVal val="#ppt_x"/>
                                          </p:val>
                                        </p:tav>
                                      </p:tavLst>
                                    </p:anim>
                                    <p:anim calcmode="lin" valueType="num">
                                      <p:cBhvr>
                                        <p:cTn id="329" dur="500" fill="hold"/>
                                        <p:tgtEl>
                                          <p:spTgt spid="93"/>
                                        </p:tgtEl>
                                        <p:attrNameLst>
                                          <p:attrName>ppt_y</p:attrName>
                                        </p:attrNameLst>
                                      </p:cBhvr>
                                      <p:tavLst>
                                        <p:tav tm="0">
                                          <p:val>
                                            <p:strVal val="#ppt_y-.1"/>
                                          </p:val>
                                        </p:tav>
                                        <p:tav tm="100000">
                                          <p:val>
                                            <p:strVal val="#ppt_y"/>
                                          </p:val>
                                        </p:tav>
                                      </p:tavLst>
                                    </p:anim>
                                  </p:childTnLst>
                                </p:cTn>
                              </p:par>
                              <p:par>
                                <p:cTn id="330" presetID="47" presetClass="entr" presetSubtype="0" fill="hold" nodeType="withEffect">
                                  <p:stCondLst>
                                    <p:cond delay="0"/>
                                  </p:stCondLst>
                                  <p:childTnLst>
                                    <p:set>
                                      <p:cBhvr>
                                        <p:cTn id="331" dur="1" fill="hold">
                                          <p:stCondLst>
                                            <p:cond delay="0"/>
                                          </p:stCondLst>
                                        </p:cTn>
                                        <p:tgtEl>
                                          <p:spTgt spid="101"/>
                                        </p:tgtEl>
                                        <p:attrNameLst>
                                          <p:attrName>style.visibility</p:attrName>
                                        </p:attrNameLst>
                                      </p:cBhvr>
                                      <p:to>
                                        <p:strVal val="visible"/>
                                      </p:to>
                                    </p:set>
                                    <p:animEffect transition="in" filter="fade">
                                      <p:cBhvr>
                                        <p:cTn id="332" dur="500"/>
                                        <p:tgtEl>
                                          <p:spTgt spid="101"/>
                                        </p:tgtEl>
                                      </p:cBhvr>
                                    </p:animEffect>
                                    <p:anim calcmode="lin" valueType="num">
                                      <p:cBhvr>
                                        <p:cTn id="333" dur="500" fill="hold"/>
                                        <p:tgtEl>
                                          <p:spTgt spid="101"/>
                                        </p:tgtEl>
                                        <p:attrNameLst>
                                          <p:attrName>ppt_x</p:attrName>
                                        </p:attrNameLst>
                                      </p:cBhvr>
                                      <p:tavLst>
                                        <p:tav tm="0">
                                          <p:val>
                                            <p:strVal val="#ppt_x"/>
                                          </p:val>
                                        </p:tav>
                                        <p:tav tm="100000">
                                          <p:val>
                                            <p:strVal val="#ppt_x"/>
                                          </p:val>
                                        </p:tav>
                                      </p:tavLst>
                                    </p:anim>
                                    <p:anim calcmode="lin" valueType="num">
                                      <p:cBhvr>
                                        <p:cTn id="334" dur="500" fill="hold"/>
                                        <p:tgtEl>
                                          <p:spTgt spid="101"/>
                                        </p:tgtEl>
                                        <p:attrNameLst>
                                          <p:attrName>ppt_y</p:attrName>
                                        </p:attrNameLst>
                                      </p:cBhvr>
                                      <p:tavLst>
                                        <p:tav tm="0">
                                          <p:val>
                                            <p:strVal val="#ppt_y-.1"/>
                                          </p:val>
                                        </p:tav>
                                        <p:tav tm="100000">
                                          <p:val>
                                            <p:strVal val="#ppt_y"/>
                                          </p:val>
                                        </p:tav>
                                      </p:tavLst>
                                    </p:anim>
                                  </p:childTnLst>
                                </p:cTn>
                              </p:par>
                            </p:childTnLst>
                          </p:cTn>
                        </p:par>
                        <p:par>
                          <p:cTn id="335" fill="hold">
                            <p:stCondLst>
                              <p:cond delay="17000"/>
                            </p:stCondLst>
                            <p:childTnLst>
                              <p:par>
                                <p:cTn id="336" presetID="10" presetClass="entr" presetSubtype="0" fill="hold" grpId="0" nodeType="afterEffect">
                                  <p:stCondLst>
                                    <p:cond delay="0"/>
                                  </p:stCondLst>
                                  <p:childTnLst>
                                    <p:set>
                                      <p:cBhvr>
                                        <p:cTn id="337" dur="1" fill="hold">
                                          <p:stCondLst>
                                            <p:cond delay="0"/>
                                          </p:stCondLst>
                                        </p:cTn>
                                        <p:tgtEl>
                                          <p:spTgt spid="64"/>
                                        </p:tgtEl>
                                        <p:attrNameLst>
                                          <p:attrName>style.visibility</p:attrName>
                                        </p:attrNameLst>
                                      </p:cBhvr>
                                      <p:to>
                                        <p:strVal val="visible"/>
                                      </p:to>
                                    </p:set>
                                    <p:animEffect transition="in" filter="fade">
                                      <p:cBhvr>
                                        <p:cTn id="338" dur="500"/>
                                        <p:tgtEl>
                                          <p:spTgt spid="64"/>
                                        </p:tgtEl>
                                      </p:cBhvr>
                                    </p:animEffect>
                                  </p:childTnLst>
                                </p:cTn>
                              </p:par>
                            </p:childTnLst>
                          </p:cTn>
                        </p:par>
                        <p:par>
                          <p:cTn id="339" fill="hold">
                            <p:stCondLst>
                              <p:cond delay="17500"/>
                            </p:stCondLst>
                            <p:childTnLst>
                              <p:par>
                                <p:cTn id="340" presetID="42" presetClass="entr" presetSubtype="0" fill="hold" nodeType="afterEffect">
                                  <p:stCondLst>
                                    <p:cond delay="0"/>
                                  </p:stCondLst>
                                  <p:childTnLst>
                                    <p:set>
                                      <p:cBhvr>
                                        <p:cTn id="341" dur="1" fill="hold">
                                          <p:stCondLst>
                                            <p:cond delay="0"/>
                                          </p:stCondLst>
                                        </p:cTn>
                                        <p:tgtEl>
                                          <p:spTgt spid="56"/>
                                        </p:tgtEl>
                                        <p:attrNameLst>
                                          <p:attrName>style.visibility</p:attrName>
                                        </p:attrNameLst>
                                      </p:cBhvr>
                                      <p:to>
                                        <p:strVal val="visible"/>
                                      </p:to>
                                    </p:set>
                                    <p:animEffect transition="in" filter="fade">
                                      <p:cBhvr>
                                        <p:cTn id="342" dur="500"/>
                                        <p:tgtEl>
                                          <p:spTgt spid="56"/>
                                        </p:tgtEl>
                                      </p:cBhvr>
                                    </p:animEffect>
                                    <p:anim calcmode="lin" valueType="num">
                                      <p:cBhvr>
                                        <p:cTn id="343" dur="500" fill="hold"/>
                                        <p:tgtEl>
                                          <p:spTgt spid="56"/>
                                        </p:tgtEl>
                                        <p:attrNameLst>
                                          <p:attrName>ppt_x</p:attrName>
                                        </p:attrNameLst>
                                      </p:cBhvr>
                                      <p:tavLst>
                                        <p:tav tm="0">
                                          <p:val>
                                            <p:strVal val="#ppt_x"/>
                                          </p:val>
                                        </p:tav>
                                        <p:tav tm="100000">
                                          <p:val>
                                            <p:strVal val="#ppt_x"/>
                                          </p:val>
                                        </p:tav>
                                      </p:tavLst>
                                    </p:anim>
                                    <p:anim calcmode="lin" valueType="num">
                                      <p:cBhvr>
                                        <p:cTn id="344" dur="500" fill="hold"/>
                                        <p:tgtEl>
                                          <p:spTgt spid="56"/>
                                        </p:tgtEl>
                                        <p:attrNameLst>
                                          <p:attrName>ppt_y</p:attrName>
                                        </p:attrNameLst>
                                      </p:cBhvr>
                                      <p:tavLst>
                                        <p:tav tm="0">
                                          <p:val>
                                            <p:strVal val="#ppt_y+.1"/>
                                          </p:val>
                                        </p:tav>
                                        <p:tav tm="100000">
                                          <p:val>
                                            <p:strVal val="#ppt_y"/>
                                          </p:val>
                                        </p:tav>
                                      </p:tavLst>
                                    </p:anim>
                                  </p:childTnLst>
                                </p:cTn>
                              </p:par>
                            </p:childTnLst>
                          </p:cTn>
                        </p:par>
                        <p:par>
                          <p:cTn id="345" fill="hold">
                            <p:stCondLst>
                              <p:cond delay="18000"/>
                            </p:stCondLst>
                            <p:childTnLst>
                              <p:par>
                                <p:cTn id="346" presetID="42" presetClass="entr" presetSubtype="0" fill="hold" nodeType="afterEffect">
                                  <p:stCondLst>
                                    <p:cond delay="0"/>
                                  </p:stCondLst>
                                  <p:childTnLst>
                                    <p:set>
                                      <p:cBhvr>
                                        <p:cTn id="347" dur="1" fill="hold">
                                          <p:stCondLst>
                                            <p:cond delay="0"/>
                                          </p:stCondLst>
                                        </p:cTn>
                                        <p:tgtEl>
                                          <p:spTgt spid="57"/>
                                        </p:tgtEl>
                                        <p:attrNameLst>
                                          <p:attrName>style.visibility</p:attrName>
                                        </p:attrNameLst>
                                      </p:cBhvr>
                                      <p:to>
                                        <p:strVal val="visible"/>
                                      </p:to>
                                    </p:set>
                                    <p:animEffect transition="in" filter="fade">
                                      <p:cBhvr>
                                        <p:cTn id="348" dur="500"/>
                                        <p:tgtEl>
                                          <p:spTgt spid="57"/>
                                        </p:tgtEl>
                                      </p:cBhvr>
                                    </p:animEffect>
                                    <p:anim calcmode="lin" valueType="num">
                                      <p:cBhvr>
                                        <p:cTn id="349" dur="500" fill="hold"/>
                                        <p:tgtEl>
                                          <p:spTgt spid="57"/>
                                        </p:tgtEl>
                                        <p:attrNameLst>
                                          <p:attrName>ppt_x</p:attrName>
                                        </p:attrNameLst>
                                      </p:cBhvr>
                                      <p:tavLst>
                                        <p:tav tm="0">
                                          <p:val>
                                            <p:strVal val="#ppt_x"/>
                                          </p:val>
                                        </p:tav>
                                        <p:tav tm="100000">
                                          <p:val>
                                            <p:strVal val="#ppt_x"/>
                                          </p:val>
                                        </p:tav>
                                      </p:tavLst>
                                    </p:anim>
                                    <p:anim calcmode="lin" valueType="num">
                                      <p:cBhvr>
                                        <p:cTn id="350" dur="500" fill="hold"/>
                                        <p:tgtEl>
                                          <p:spTgt spid="57"/>
                                        </p:tgtEl>
                                        <p:attrNameLst>
                                          <p:attrName>ppt_y</p:attrName>
                                        </p:attrNameLst>
                                      </p:cBhvr>
                                      <p:tavLst>
                                        <p:tav tm="0">
                                          <p:val>
                                            <p:strVal val="#ppt_y+.1"/>
                                          </p:val>
                                        </p:tav>
                                        <p:tav tm="100000">
                                          <p:val>
                                            <p:strVal val="#ppt_y"/>
                                          </p:val>
                                        </p:tav>
                                      </p:tavLst>
                                    </p:anim>
                                  </p:childTnLst>
                                </p:cTn>
                              </p:par>
                            </p:childTnLst>
                          </p:cTn>
                        </p:par>
                        <p:par>
                          <p:cTn id="351" fill="hold">
                            <p:stCondLst>
                              <p:cond delay="18500"/>
                            </p:stCondLst>
                            <p:childTnLst>
                              <p:par>
                                <p:cTn id="352" presetID="42" presetClass="entr" presetSubtype="0" fill="hold" nodeType="afterEffect">
                                  <p:stCondLst>
                                    <p:cond delay="0"/>
                                  </p:stCondLst>
                                  <p:childTnLst>
                                    <p:set>
                                      <p:cBhvr>
                                        <p:cTn id="353" dur="1" fill="hold">
                                          <p:stCondLst>
                                            <p:cond delay="0"/>
                                          </p:stCondLst>
                                        </p:cTn>
                                        <p:tgtEl>
                                          <p:spTgt spid="58"/>
                                        </p:tgtEl>
                                        <p:attrNameLst>
                                          <p:attrName>style.visibility</p:attrName>
                                        </p:attrNameLst>
                                      </p:cBhvr>
                                      <p:to>
                                        <p:strVal val="visible"/>
                                      </p:to>
                                    </p:set>
                                    <p:animEffect transition="in" filter="fade">
                                      <p:cBhvr>
                                        <p:cTn id="354" dur="500"/>
                                        <p:tgtEl>
                                          <p:spTgt spid="58"/>
                                        </p:tgtEl>
                                      </p:cBhvr>
                                    </p:animEffect>
                                    <p:anim calcmode="lin" valueType="num">
                                      <p:cBhvr>
                                        <p:cTn id="355" dur="500" fill="hold"/>
                                        <p:tgtEl>
                                          <p:spTgt spid="58"/>
                                        </p:tgtEl>
                                        <p:attrNameLst>
                                          <p:attrName>ppt_x</p:attrName>
                                        </p:attrNameLst>
                                      </p:cBhvr>
                                      <p:tavLst>
                                        <p:tav tm="0">
                                          <p:val>
                                            <p:strVal val="#ppt_x"/>
                                          </p:val>
                                        </p:tav>
                                        <p:tav tm="100000">
                                          <p:val>
                                            <p:strVal val="#ppt_x"/>
                                          </p:val>
                                        </p:tav>
                                      </p:tavLst>
                                    </p:anim>
                                    <p:anim calcmode="lin" valueType="num">
                                      <p:cBhvr>
                                        <p:cTn id="356" dur="500" fill="hold"/>
                                        <p:tgtEl>
                                          <p:spTgt spid="58"/>
                                        </p:tgtEl>
                                        <p:attrNameLst>
                                          <p:attrName>ppt_y</p:attrName>
                                        </p:attrNameLst>
                                      </p:cBhvr>
                                      <p:tavLst>
                                        <p:tav tm="0">
                                          <p:val>
                                            <p:strVal val="#ppt_y+.1"/>
                                          </p:val>
                                        </p:tav>
                                        <p:tav tm="100000">
                                          <p:val>
                                            <p:strVal val="#ppt_y"/>
                                          </p:val>
                                        </p:tav>
                                      </p:tavLst>
                                    </p:anim>
                                  </p:childTnLst>
                                </p:cTn>
                              </p:par>
                            </p:childTnLst>
                          </p:cTn>
                        </p:par>
                        <p:par>
                          <p:cTn id="357" fill="hold">
                            <p:stCondLst>
                              <p:cond delay="19000"/>
                            </p:stCondLst>
                            <p:childTnLst>
                              <p:par>
                                <p:cTn id="358" presetID="42" presetClass="entr" presetSubtype="0" fill="hold" nodeType="afterEffect">
                                  <p:stCondLst>
                                    <p:cond delay="0"/>
                                  </p:stCondLst>
                                  <p:childTnLst>
                                    <p:set>
                                      <p:cBhvr>
                                        <p:cTn id="359" dur="1" fill="hold">
                                          <p:stCondLst>
                                            <p:cond delay="0"/>
                                          </p:stCondLst>
                                        </p:cTn>
                                        <p:tgtEl>
                                          <p:spTgt spid="59"/>
                                        </p:tgtEl>
                                        <p:attrNameLst>
                                          <p:attrName>style.visibility</p:attrName>
                                        </p:attrNameLst>
                                      </p:cBhvr>
                                      <p:to>
                                        <p:strVal val="visible"/>
                                      </p:to>
                                    </p:set>
                                    <p:animEffect transition="in" filter="fade">
                                      <p:cBhvr>
                                        <p:cTn id="360" dur="500"/>
                                        <p:tgtEl>
                                          <p:spTgt spid="59"/>
                                        </p:tgtEl>
                                      </p:cBhvr>
                                    </p:animEffect>
                                    <p:anim calcmode="lin" valueType="num">
                                      <p:cBhvr>
                                        <p:cTn id="361" dur="500" fill="hold"/>
                                        <p:tgtEl>
                                          <p:spTgt spid="59"/>
                                        </p:tgtEl>
                                        <p:attrNameLst>
                                          <p:attrName>ppt_x</p:attrName>
                                        </p:attrNameLst>
                                      </p:cBhvr>
                                      <p:tavLst>
                                        <p:tav tm="0">
                                          <p:val>
                                            <p:strVal val="#ppt_x"/>
                                          </p:val>
                                        </p:tav>
                                        <p:tav tm="100000">
                                          <p:val>
                                            <p:strVal val="#ppt_x"/>
                                          </p:val>
                                        </p:tav>
                                      </p:tavLst>
                                    </p:anim>
                                    <p:anim calcmode="lin" valueType="num">
                                      <p:cBhvr>
                                        <p:cTn id="362" dur="500" fill="hold"/>
                                        <p:tgtEl>
                                          <p:spTgt spid="59"/>
                                        </p:tgtEl>
                                        <p:attrNameLst>
                                          <p:attrName>ppt_y</p:attrName>
                                        </p:attrNameLst>
                                      </p:cBhvr>
                                      <p:tavLst>
                                        <p:tav tm="0">
                                          <p:val>
                                            <p:strVal val="#ppt_y+.1"/>
                                          </p:val>
                                        </p:tav>
                                        <p:tav tm="100000">
                                          <p:val>
                                            <p:strVal val="#ppt_y"/>
                                          </p:val>
                                        </p:tav>
                                      </p:tavLst>
                                    </p:anim>
                                  </p:childTnLst>
                                </p:cTn>
                              </p:par>
                            </p:childTnLst>
                          </p:cTn>
                        </p:par>
                        <p:par>
                          <p:cTn id="363" fill="hold">
                            <p:stCondLst>
                              <p:cond delay="19500"/>
                            </p:stCondLst>
                            <p:childTnLst>
                              <p:par>
                                <p:cTn id="364" presetID="42" presetClass="entr" presetSubtype="0" fill="hold" nodeType="afterEffect">
                                  <p:stCondLst>
                                    <p:cond delay="0"/>
                                  </p:stCondLst>
                                  <p:childTnLst>
                                    <p:set>
                                      <p:cBhvr>
                                        <p:cTn id="365" dur="1" fill="hold">
                                          <p:stCondLst>
                                            <p:cond delay="0"/>
                                          </p:stCondLst>
                                        </p:cTn>
                                        <p:tgtEl>
                                          <p:spTgt spid="60"/>
                                        </p:tgtEl>
                                        <p:attrNameLst>
                                          <p:attrName>style.visibility</p:attrName>
                                        </p:attrNameLst>
                                      </p:cBhvr>
                                      <p:to>
                                        <p:strVal val="visible"/>
                                      </p:to>
                                    </p:set>
                                    <p:animEffect transition="in" filter="fade">
                                      <p:cBhvr>
                                        <p:cTn id="366" dur="500"/>
                                        <p:tgtEl>
                                          <p:spTgt spid="60"/>
                                        </p:tgtEl>
                                      </p:cBhvr>
                                    </p:animEffect>
                                    <p:anim calcmode="lin" valueType="num">
                                      <p:cBhvr>
                                        <p:cTn id="367" dur="500" fill="hold"/>
                                        <p:tgtEl>
                                          <p:spTgt spid="60"/>
                                        </p:tgtEl>
                                        <p:attrNameLst>
                                          <p:attrName>ppt_x</p:attrName>
                                        </p:attrNameLst>
                                      </p:cBhvr>
                                      <p:tavLst>
                                        <p:tav tm="0">
                                          <p:val>
                                            <p:strVal val="#ppt_x"/>
                                          </p:val>
                                        </p:tav>
                                        <p:tav tm="100000">
                                          <p:val>
                                            <p:strVal val="#ppt_x"/>
                                          </p:val>
                                        </p:tav>
                                      </p:tavLst>
                                    </p:anim>
                                    <p:anim calcmode="lin" valueType="num">
                                      <p:cBhvr>
                                        <p:cTn id="368" dur="500" fill="hold"/>
                                        <p:tgtEl>
                                          <p:spTgt spid="60"/>
                                        </p:tgtEl>
                                        <p:attrNameLst>
                                          <p:attrName>ppt_y</p:attrName>
                                        </p:attrNameLst>
                                      </p:cBhvr>
                                      <p:tavLst>
                                        <p:tav tm="0">
                                          <p:val>
                                            <p:strVal val="#ppt_y+.1"/>
                                          </p:val>
                                        </p:tav>
                                        <p:tav tm="100000">
                                          <p:val>
                                            <p:strVal val="#ppt_y"/>
                                          </p:val>
                                        </p:tav>
                                      </p:tavLst>
                                    </p:anim>
                                  </p:childTnLst>
                                </p:cTn>
                              </p:par>
                            </p:childTnLst>
                          </p:cTn>
                        </p:par>
                        <p:par>
                          <p:cTn id="369" fill="hold">
                            <p:stCondLst>
                              <p:cond delay="20000"/>
                            </p:stCondLst>
                            <p:childTnLst>
                              <p:par>
                                <p:cTn id="370" presetID="42" presetClass="entr" presetSubtype="0" fill="hold" nodeType="afterEffect">
                                  <p:stCondLst>
                                    <p:cond delay="0"/>
                                  </p:stCondLst>
                                  <p:childTnLst>
                                    <p:set>
                                      <p:cBhvr>
                                        <p:cTn id="371" dur="1" fill="hold">
                                          <p:stCondLst>
                                            <p:cond delay="0"/>
                                          </p:stCondLst>
                                        </p:cTn>
                                        <p:tgtEl>
                                          <p:spTgt spid="61"/>
                                        </p:tgtEl>
                                        <p:attrNameLst>
                                          <p:attrName>style.visibility</p:attrName>
                                        </p:attrNameLst>
                                      </p:cBhvr>
                                      <p:to>
                                        <p:strVal val="visible"/>
                                      </p:to>
                                    </p:set>
                                    <p:animEffect transition="in" filter="fade">
                                      <p:cBhvr>
                                        <p:cTn id="372" dur="500"/>
                                        <p:tgtEl>
                                          <p:spTgt spid="61"/>
                                        </p:tgtEl>
                                      </p:cBhvr>
                                    </p:animEffect>
                                    <p:anim calcmode="lin" valueType="num">
                                      <p:cBhvr>
                                        <p:cTn id="373" dur="500" fill="hold"/>
                                        <p:tgtEl>
                                          <p:spTgt spid="61"/>
                                        </p:tgtEl>
                                        <p:attrNameLst>
                                          <p:attrName>ppt_x</p:attrName>
                                        </p:attrNameLst>
                                      </p:cBhvr>
                                      <p:tavLst>
                                        <p:tav tm="0">
                                          <p:val>
                                            <p:strVal val="#ppt_x"/>
                                          </p:val>
                                        </p:tav>
                                        <p:tav tm="100000">
                                          <p:val>
                                            <p:strVal val="#ppt_x"/>
                                          </p:val>
                                        </p:tav>
                                      </p:tavLst>
                                    </p:anim>
                                    <p:anim calcmode="lin" valueType="num">
                                      <p:cBhvr>
                                        <p:cTn id="374" dur="500" fill="hold"/>
                                        <p:tgtEl>
                                          <p:spTgt spid="61"/>
                                        </p:tgtEl>
                                        <p:attrNameLst>
                                          <p:attrName>ppt_y</p:attrName>
                                        </p:attrNameLst>
                                      </p:cBhvr>
                                      <p:tavLst>
                                        <p:tav tm="0">
                                          <p:val>
                                            <p:strVal val="#ppt_y+.1"/>
                                          </p:val>
                                        </p:tav>
                                        <p:tav tm="100000">
                                          <p:val>
                                            <p:strVal val="#ppt_y"/>
                                          </p:val>
                                        </p:tav>
                                      </p:tavLst>
                                    </p:anim>
                                  </p:childTnLst>
                                </p:cTn>
                              </p:par>
                            </p:childTnLst>
                          </p:cTn>
                        </p:par>
                        <p:par>
                          <p:cTn id="375" fill="hold">
                            <p:stCondLst>
                              <p:cond delay="20500"/>
                            </p:stCondLst>
                            <p:childTnLst>
                              <p:par>
                                <p:cTn id="376" presetID="42" presetClass="entr" presetSubtype="0" fill="hold" nodeType="afterEffect">
                                  <p:stCondLst>
                                    <p:cond delay="0"/>
                                  </p:stCondLst>
                                  <p:childTnLst>
                                    <p:set>
                                      <p:cBhvr>
                                        <p:cTn id="377" dur="1" fill="hold">
                                          <p:stCondLst>
                                            <p:cond delay="0"/>
                                          </p:stCondLst>
                                        </p:cTn>
                                        <p:tgtEl>
                                          <p:spTgt spid="62"/>
                                        </p:tgtEl>
                                        <p:attrNameLst>
                                          <p:attrName>style.visibility</p:attrName>
                                        </p:attrNameLst>
                                      </p:cBhvr>
                                      <p:to>
                                        <p:strVal val="visible"/>
                                      </p:to>
                                    </p:set>
                                    <p:animEffect transition="in" filter="fade">
                                      <p:cBhvr>
                                        <p:cTn id="378" dur="500"/>
                                        <p:tgtEl>
                                          <p:spTgt spid="62"/>
                                        </p:tgtEl>
                                      </p:cBhvr>
                                    </p:animEffect>
                                    <p:anim calcmode="lin" valueType="num">
                                      <p:cBhvr>
                                        <p:cTn id="379" dur="500" fill="hold"/>
                                        <p:tgtEl>
                                          <p:spTgt spid="62"/>
                                        </p:tgtEl>
                                        <p:attrNameLst>
                                          <p:attrName>ppt_x</p:attrName>
                                        </p:attrNameLst>
                                      </p:cBhvr>
                                      <p:tavLst>
                                        <p:tav tm="0">
                                          <p:val>
                                            <p:strVal val="#ppt_x"/>
                                          </p:val>
                                        </p:tav>
                                        <p:tav tm="100000">
                                          <p:val>
                                            <p:strVal val="#ppt_x"/>
                                          </p:val>
                                        </p:tav>
                                      </p:tavLst>
                                    </p:anim>
                                    <p:anim calcmode="lin" valueType="num">
                                      <p:cBhvr>
                                        <p:cTn id="380" dur="500" fill="hold"/>
                                        <p:tgtEl>
                                          <p:spTgt spid="62"/>
                                        </p:tgtEl>
                                        <p:attrNameLst>
                                          <p:attrName>ppt_y</p:attrName>
                                        </p:attrNameLst>
                                      </p:cBhvr>
                                      <p:tavLst>
                                        <p:tav tm="0">
                                          <p:val>
                                            <p:strVal val="#ppt_y+.1"/>
                                          </p:val>
                                        </p:tav>
                                        <p:tav tm="100000">
                                          <p:val>
                                            <p:strVal val="#ppt_y"/>
                                          </p:val>
                                        </p:tav>
                                      </p:tavLst>
                                    </p:anim>
                                  </p:childTnLst>
                                </p:cTn>
                              </p:par>
                            </p:childTnLst>
                          </p:cTn>
                        </p:par>
                        <p:par>
                          <p:cTn id="381" fill="hold">
                            <p:stCondLst>
                              <p:cond delay="21000"/>
                            </p:stCondLst>
                            <p:childTnLst>
                              <p:par>
                                <p:cTn id="382" presetID="42" presetClass="entr" presetSubtype="0" fill="hold" nodeType="afterEffect">
                                  <p:stCondLst>
                                    <p:cond delay="0"/>
                                  </p:stCondLst>
                                  <p:childTnLst>
                                    <p:set>
                                      <p:cBhvr>
                                        <p:cTn id="383" dur="1" fill="hold">
                                          <p:stCondLst>
                                            <p:cond delay="0"/>
                                          </p:stCondLst>
                                        </p:cTn>
                                        <p:tgtEl>
                                          <p:spTgt spid="63"/>
                                        </p:tgtEl>
                                        <p:attrNameLst>
                                          <p:attrName>style.visibility</p:attrName>
                                        </p:attrNameLst>
                                      </p:cBhvr>
                                      <p:to>
                                        <p:strVal val="visible"/>
                                      </p:to>
                                    </p:set>
                                    <p:animEffect transition="in" filter="fade">
                                      <p:cBhvr>
                                        <p:cTn id="384" dur="500"/>
                                        <p:tgtEl>
                                          <p:spTgt spid="63"/>
                                        </p:tgtEl>
                                      </p:cBhvr>
                                    </p:animEffect>
                                    <p:anim calcmode="lin" valueType="num">
                                      <p:cBhvr>
                                        <p:cTn id="385" dur="500" fill="hold"/>
                                        <p:tgtEl>
                                          <p:spTgt spid="63"/>
                                        </p:tgtEl>
                                        <p:attrNameLst>
                                          <p:attrName>ppt_x</p:attrName>
                                        </p:attrNameLst>
                                      </p:cBhvr>
                                      <p:tavLst>
                                        <p:tav tm="0">
                                          <p:val>
                                            <p:strVal val="#ppt_x"/>
                                          </p:val>
                                        </p:tav>
                                        <p:tav tm="100000">
                                          <p:val>
                                            <p:strVal val="#ppt_x"/>
                                          </p:val>
                                        </p:tav>
                                      </p:tavLst>
                                    </p:anim>
                                    <p:anim calcmode="lin" valueType="num">
                                      <p:cBhvr>
                                        <p:cTn id="386" dur="500" fill="hold"/>
                                        <p:tgtEl>
                                          <p:spTgt spid="63"/>
                                        </p:tgtEl>
                                        <p:attrNameLst>
                                          <p:attrName>ppt_y</p:attrName>
                                        </p:attrNameLst>
                                      </p:cBhvr>
                                      <p:tavLst>
                                        <p:tav tm="0">
                                          <p:val>
                                            <p:strVal val="#ppt_y+.1"/>
                                          </p:val>
                                        </p:tav>
                                        <p:tav tm="100000">
                                          <p:val>
                                            <p:strVal val="#ppt_y"/>
                                          </p:val>
                                        </p:tav>
                                      </p:tavLst>
                                    </p:anim>
                                  </p:childTnLst>
                                </p:cTn>
                              </p:par>
                            </p:childTnLst>
                          </p:cTn>
                        </p:par>
                        <p:par>
                          <p:cTn id="387" fill="hold">
                            <p:stCondLst>
                              <p:cond delay="21500"/>
                            </p:stCondLst>
                            <p:childTnLst>
                              <p:par>
                                <p:cTn id="388" presetID="12" presetClass="entr" presetSubtype="8" fill="hold" nodeType="afterEffect">
                                  <p:stCondLst>
                                    <p:cond delay="0"/>
                                  </p:stCondLst>
                                  <p:childTnLst>
                                    <p:set>
                                      <p:cBhvr>
                                        <p:cTn id="389" dur="1" fill="hold">
                                          <p:stCondLst>
                                            <p:cond delay="0"/>
                                          </p:stCondLst>
                                        </p:cTn>
                                        <p:tgtEl>
                                          <p:spTgt spid="108"/>
                                        </p:tgtEl>
                                        <p:attrNameLst>
                                          <p:attrName>style.visibility</p:attrName>
                                        </p:attrNameLst>
                                      </p:cBhvr>
                                      <p:to>
                                        <p:strVal val="visible"/>
                                      </p:to>
                                    </p:set>
                                    <p:animEffect transition="in" filter="slide(fromLeft)">
                                      <p:cBhvr>
                                        <p:cTn id="390" dur="500"/>
                                        <p:tgtEl>
                                          <p:spTgt spid="108"/>
                                        </p:tgtEl>
                                      </p:cBhvr>
                                    </p:animEffect>
                                  </p:childTnLst>
                                </p:cTn>
                              </p:par>
                            </p:childTnLst>
                          </p:cTn>
                        </p:par>
                        <p:par>
                          <p:cTn id="391" fill="hold">
                            <p:stCondLst>
                              <p:cond delay="22000"/>
                            </p:stCondLst>
                            <p:childTnLst>
                              <p:par>
                                <p:cTn id="392" presetID="10" presetClass="entr" presetSubtype="0" fill="hold" nodeType="afterEffect">
                                  <p:stCondLst>
                                    <p:cond delay="0"/>
                                  </p:stCondLst>
                                  <p:childTnLst>
                                    <p:set>
                                      <p:cBhvr>
                                        <p:cTn id="393" dur="1" fill="hold">
                                          <p:stCondLst>
                                            <p:cond delay="0"/>
                                          </p:stCondLst>
                                        </p:cTn>
                                        <p:tgtEl>
                                          <p:spTgt spid="104"/>
                                        </p:tgtEl>
                                        <p:attrNameLst>
                                          <p:attrName>style.visibility</p:attrName>
                                        </p:attrNameLst>
                                      </p:cBhvr>
                                      <p:to>
                                        <p:strVal val="visible"/>
                                      </p:to>
                                    </p:set>
                                    <p:animEffect transition="in" filter="fade">
                                      <p:cBhvr>
                                        <p:cTn id="394" dur="500"/>
                                        <p:tgtEl>
                                          <p:spTgt spid="104"/>
                                        </p:tgtEl>
                                      </p:cBhvr>
                                    </p:animEffect>
                                  </p:childTnLst>
                                </p:cTn>
                              </p:par>
                              <p:par>
                                <p:cTn id="395" presetID="12" presetClass="entr" presetSubtype="4" fill="hold" nodeType="withEffect">
                                  <p:stCondLst>
                                    <p:cond delay="0"/>
                                  </p:stCondLst>
                                  <p:childTnLst>
                                    <p:set>
                                      <p:cBhvr>
                                        <p:cTn id="396" dur="1" fill="hold">
                                          <p:stCondLst>
                                            <p:cond delay="0"/>
                                          </p:stCondLst>
                                        </p:cTn>
                                        <p:tgtEl>
                                          <p:spTgt spid="109"/>
                                        </p:tgtEl>
                                        <p:attrNameLst>
                                          <p:attrName>style.visibility</p:attrName>
                                        </p:attrNameLst>
                                      </p:cBhvr>
                                      <p:to>
                                        <p:strVal val="visible"/>
                                      </p:to>
                                    </p:set>
                                    <p:animEffect transition="in" filter="slide(fromBottom)">
                                      <p:cBhvr>
                                        <p:cTn id="397" dur="500"/>
                                        <p:tgtEl>
                                          <p:spTgt spid="109"/>
                                        </p:tgtEl>
                                      </p:cBhvr>
                                    </p:animEffect>
                                  </p:childTnLst>
                                </p:cTn>
                              </p:par>
                            </p:childTnLst>
                          </p:cTn>
                        </p:par>
                        <p:par>
                          <p:cTn id="398" fill="hold">
                            <p:stCondLst>
                              <p:cond delay="22500"/>
                            </p:stCondLst>
                            <p:childTnLst>
                              <p:par>
                                <p:cTn id="399" presetID="12" presetClass="entr" presetSubtype="1" fill="hold" grpId="0" nodeType="afterEffect">
                                  <p:stCondLst>
                                    <p:cond delay="0"/>
                                  </p:stCondLst>
                                  <p:childTnLst>
                                    <p:set>
                                      <p:cBhvr>
                                        <p:cTn id="400" dur="1" fill="hold">
                                          <p:stCondLst>
                                            <p:cond delay="0"/>
                                          </p:stCondLst>
                                        </p:cTn>
                                        <p:tgtEl>
                                          <p:spTgt spid="106"/>
                                        </p:tgtEl>
                                        <p:attrNameLst>
                                          <p:attrName>style.visibility</p:attrName>
                                        </p:attrNameLst>
                                      </p:cBhvr>
                                      <p:to>
                                        <p:strVal val="visible"/>
                                      </p:to>
                                    </p:set>
                                    <p:animEffect transition="in" filter="slide(fromTop)">
                                      <p:cBhvr>
                                        <p:cTn id="401" dur="500"/>
                                        <p:tgtEl>
                                          <p:spTgt spid="106"/>
                                        </p:tgtEl>
                                      </p:cBhvr>
                                    </p:animEffect>
                                  </p:childTnLst>
                                </p:cTn>
                              </p:par>
                            </p:childTnLst>
                          </p:cTn>
                        </p:par>
                        <p:par>
                          <p:cTn id="402" fill="hold">
                            <p:stCondLst>
                              <p:cond delay="23000"/>
                            </p:stCondLst>
                            <p:childTnLst>
                              <p:par>
                                <p:cTn id="403" presetID="10" presetClass="entr" presetSubtype="0" fill="hold" nodeType="afterEffect">
                                  <p:stCondLst>
                                    <p:cond delay="0"/>
                                  </p:stCondLst>
                                  <p:childTnLst>
                                    <p:set>
                                      <p:cBhvr>
                                        <p:cTn id="404" dur="1" fill="hold">
                                          <p:stCondLst>
                                            <p:cond delay="0"/>
                                          </p:stCondLst>
                                        </p:cTn>
                                        <p:tgtEl>
                                          <p:spTgt spid="107"/>
                                        </p:tgtEl>
                                        <p:attrNameLst>
                                          <p:attrName>style.visibility</p:attrName>
                                        </p:attrNameLst>
                                      </p:cBhvr>
                                      <p:to>
                                        <p:strVal val="visible"/>
                                      </p:to>
                                    </p:set>
                                    <p:animEffect transition="in" filter="fade">
                                      <p:cBhvr>
                                        <p:cTn id="405" dur="500"/>
                                        <p:tgtEl>
                                          <p:spTgt spid="107"/>
                                        </p:tgtEl>
                                      </p:cBhvr>
                                    </p:animEffect>
                                  </p:childTnLst>
                                </p:cTn>
                              </p:par>
                            </p:childTnLst>
                          </p:cTn>
                        </p:par>
                        <p:par>
                          <p:cTn id="406" fill="hold">
                            <p:stCondLst>
                              <p:cond delay="23500"/>
                            </p:stCondLst>
                            <p:childTnLst>
                              <p:par>
                                <p:cTn id="407" presetID="12" presetClass="entr" presetSubtype="2" fill="hold" nodeType="afterEffect">
                                  <p:stCondLst>
                                    <p:cond delay="0"/>
                                  </p:stCondLst>
                                  <p:childTnLst>
                                    <p:set>
                                      <p:cBhvr>
                                        <p:cTn id="408" dur="1" fill="hold">
                                          <p:stCondLst>
                                            <p:cond delay="0"/>
                                          </p:stCondLst>
                                        </p:cTn>
                                        <p:tgtEl>
                                          <p:spTgt spid="111"/>
                                        </p:tgtEl>
                                        <p:attrNameLst>
                                          <p:attrName>style.visibility</p:attrName>
                                        </p:attrNameLst>
                                      </p:cBhvr>
                                      <p:to>
                                        <p:strVal val="visible"/>
                                      </p:to>
                                    </p:set>
                                    <p:animEffect transition="in" filter="slide(fromRight)">
                                      <p:cBhvr>
                                        <p:cTn id="409" dur="500"/>
                                        <p:tgtEl>
                                          <p:spTgt spid="111"/>
                                        </p:tgtEl>
                                      </p:cBhvr>
                                    </p:animEffect>
                                  </p:childTnLst>
                                </p:cTn>
                              </p:par>
                            </p:childTnLst>
                          </p:cTn>
                        </p:par>
                        <p:par>
                          <p:cTn id="410" fill="hold">
                            <p:stCondLst>
                              <p:cond delay="24000"/>
                            </p:stCondLst>
                            <p:childTnLst>
                              <p:par>
                                <p:cTn id="411" presetID="10" presetClass="entr" presetSubtype="0" fill="hold" nodeType="afterEffect">
                                  <p:stCondLst>
                                    <p:cond delay="0"/>
                                  </p:stCondLst>
                                  <p:childTnLst>
                                    <p:set>
                                      <p:cBhvr>
                                        <p:cTn id="412" dur="1" fill="hold">
                                          <p:stCondLst>
                                            <p:cond delay="0"/>
                                          </p:stCondLst>
                                        </p:cTn>
                                        <p:tgtEl>
                                          <p:spTgt spid="110"/>
                                        </p:tgtEl>
                                        <p:attrNameLst>
                                          <p:attrName>style.visibility</p:attrName>
                                        </p:attrNameLst>
                                      </p:cBhvr>
                                      <p:to>
                                        <p:strVal val="visible"/>
                                      </p:to>
                                    </p:set>
                                    <p:animEffect transition="in" filter="fade">
                                      <p:cBhvr>
                                        <p:cTn id="413" dur="500"/>
                                        <p:tgtEl>
                                          <p:spTgt spid="110"/>
                                        </p:tgtEl>
                                      </p:cBhvr>
                                    </p:animEffect>
                                  </p:childTnLst>
                                </p:cTn>
                              </p:par>
                            </p:childTnLst>
                          </p:cTn>
                        </p:par>
                        <p:par>
                          <p:cTn id="414" fill="hold">
                            <p:stCondLst>
                              <p:cond delay="24500"/>
                            </p:stCondLst>
                            <p:childTnLst>
                              <p:par>
                                <p:cTn id="415" presetID="12" presetClass="entr" presetSubtype="1" fill="hold" grpId="0" nodeType="afterEffect">
                                  <p:stCondLst>
                                    <p:cond delay="0"/>
                                  </p:stCondLst>
                                  <p:childTnLst>
                                    <p:set>
                                      <p:cBhvr>
                                        <p:cTn id="416" dur="1" fill="hold">
                                          <p:stCondLst>
                                            <p:cond delay="0"/>
                                          </p:stCondLst>
                                        </p:cTn>
                                        <p:tgtEl>
                                          <p:spTgt spid="105"/>
                                        </p:tgtEl>
                                        <p:attrNameLst>
                                          <p:attrName>style.visibility</p:attrName>
                                        </p:attrNameLst>
                                      </p:cBhvr>
                                      <p:to>
                                        <p:strVal val="visible"/>
                                      </p:to>
                                    </p:set>
                                    <p:animEffect transition="in" filter="slide(fromTop)">
                                      <p:cBhvr>
                                        <p:cTn id="417" dur="500"/>
                                        <p:tgtEl>
                                          <p:spTgt spid="105"/>
                                        </p:tgtEl>
                                      </p:cBhvr>
                                    </p:animEffect>
                                  </p:childTnLst>
                                </p:cTn>
                              </p:par>
                            </p:childTnLst>
                          </p:cTn>
                        </p:par>
                        <p:par>
                          <p:cTn id="418" fill="hold">
                            <p:stCondLst>
                              <p:cond delay="25000"/>
                            </p:stCondLst>
                            <p:childTnLst>
                              <p:par>
                                <p:cTn id="419" presetID="42" presetClass="entr" presetSubtype="0" fill="hold" nodeType="afterEffect">
                                  <p:stCondLst>
                                    <p:cond delay="0"/>
                                  </p:stCondLst>
                                  <p:childTnLst>
                                    <p:set>
                                      <p:cBhvr>
                                        <p:cTn id="420" dur="1" fill="hold">
                                          <p:stCondLst>
                                            <p:cond delay="0"/>
                                          </p:stCondLst>
                                        </p:cTn>
                                        <p:tgtEl>
                                          <p:spTgt spid="113"/>
                                        </p:tgtEl>
                                        <p:attrNameLst>
                                          <p:attrName>style.visibility</p:attrName>
                                        </p:attrNameLst>
                                      </p:cBhvr>
                                      <p:to>
                                        <p:strVal val="visible"/>
                                      </p:to>
                                    </p:set>
                                    <p:animEffect transition="in" filter="fade">
                                      <p:cBhvr>
                                        <p:cTn id="421" dur="500"/>
                                        <p:tgtEl>
                                          <p:spTgt spid="113"/>
                                        </p:tgtEl>
                                      </p:cBhvr>
                                    </p:animEffect>
                                    <p:anim calcmode="lin" valueType="num">
                                      <p:cBhvr>
                                        <p:cTn id="422" dur="500" fill="hold"/>
                                        <p:tgtEl>
                                          <p:spTgt spid="113"/>
                                        </p:tgtEl>
                                        <p:attrNameLst>
                                          <p:attrName>ppt_x</p:attrName>
                                        </p:attrNameLst>
                                      </p:cBhvr>
                                      <p:tavLst>
                                        <p:tav tm="0">
                                          <p:val>
                                            <p:strVal val="#ppt_x"/>
                                          </p:val>
                                        </p:tav>
                                        <p:tav tm="100000">
                                          <p:val>
                                            <p:strVal val="#ppt_x"/>
                                          </p:val>
                                        </p:tav>
                                      </p:tavLst>
                                    </p:anim>
                                    <p:anim calcmode="lin" valueType="num">
                                      <p:cBhvr>
                                        <p:cTn id="423" dur="500" fill="hold"/>
                                        <p:tgtEl>
                                          <p:spTgt spid="113"/>
                                        </p:tgtEl>
                                        <p:attrNameLst>
                                          <p:attrName>ppt_y</p:attrName>
                                        </p:attrNameLst>
                                      </p:cBhvr>
                                      <p:tavLst>
                                        <p:tav tm="0">
                                          <p:val>
                                            <p:strVal val="#ppt_y+.1"/>
                                          </p:val>
                                        </p:tav>
                                        <p:tav tm="100000">
                                          <p:val>
                                            <p:strVal val="#ppt_y"/>
                                          </p:val>
                                        </p:tav>
                                      </p:tavLst>
                                    </p:anim>
                                  </p:childTnLst>
                                </p:cTn>
                              </p:par>
                            </p:childTnLst>
                          </p:cTn>
                        </p:par>
                        <p:par>
                          <p:cTn id="424" fill="hold">
                            <p:stCondLst>
                              <p:cond delay="25500"/>
                            </p:stCondLst>
                            <p:childTnLst>
                              <p:par>
                                <p:cTn id="425" presetID="42" presetClass="entr" presetSubtype="0" fill="hold" nodeType="afterEffect">
                                  <p:stCondLst>
                                    <p:cond delay="0"/>
                                  </p:stCondLst>
                                  <p:childTnLst>
                                    <p:set>
                                      <p:cBhvr>
                                        <p:cTn id="426" dur="1" fill="hold">
                                          <p:stCondLst>
                                            <p:cond delay="0"/>
                                          </p:stCondLst>
                                        </p:cTn>
                                        <p:tgtEl>
                                          <p:spTgt spid="114"/>
                                        </p:tgtEl>
                                        <p:attrNameLst>
                                          <p:attrName>style.visibility</p:attrName>
                                        </p:attrNameLst>
                                      </p:cBhvr>
                                      <p:to>
                                        <p:strVal val="visible"/>
                                      </p:to>
                                    </p:set>
                                    <p:animEffect transition="in" filter="fade">
                                      <p:cBhvr>
                                        <p:cTn id="427" dur="500"/>
                                        <p:tgtEl>
                                          <p:spTgt spid="114"/>
                                        </p:tgtEl>
                                      </p:cBhvr>
                                    </p:animEffect>
                                    <p:anim calcmode="lin" valueType="num">
                                      <p:cBhvr>
                                        <p:cTn id="428" dur="500" fill="hold"/>
                                        <p:tgtEl>
                                          <p:spTgt spid="114"/>
                                        </p:tgtEl>
                                        <p:attrNameLst>
                                          <p:attrName>ppt_x</p:attrName>
                                        </p:attrNameLst>
                                      </p:cBhvr>
                                      <p:tavLst>
                                        <p:tav tm="0">
                                          <p:val>
                                            <p:strVal val="#ppt_x"/>
                                          </p:val>
                                        </p:tav>
                                        <p:tav tm="100000">
                                          <p:val>
                                            <p:strVal val="#ppt_x"/>
                                          </p:val>
                                        </p:tav>
                                      </p:tavLst>
                                    </p:anim>
                                    <p:anim calcmode="lin" valueType="num">
                                      <p:cBhvr>
                                        <p:cTn id="429" dur="500" fill="hold"/>
                                        <p:tgtEl>
                                          <p:spTgt spid="114"/>
                                        </p:tgtEl>
                                        <p:attrNameLst>
                                          <p:attrName>ppt_y</p:attrName>
                                        </p:attrNameLst>
                                      </p:cBhvr>
                                      <p:tavLst>
                                        <p:tav tm="0">
                                          <p:val>
                                            <p:strVal val="#ppt_y+.1"/>
                                          </p:val>
                                        </p:tav>
                                        <p:tav tm="100000">
                                          <p:val>
                                            <p:strVal val="#ppt_y"/>
                                          </p:val>
                                        </p:tav>
                                      </p:tavLst>
                                    </p:anim>
                                  </p:childTnLst>
                                </p:cTn>
                              </p:par>
                              <p:par>
                                <p:cTn id="430" presetID="42" presetClass="entr" presetSubtype="0" fill="hold" nodeType="withEffect">
                                  <p:stCondLst>
                                    <p:cond delay="0"/>
                                  </p:stCondLst>
                                  <p:childTnLst>
                                    <p:set>
                                      <p:cBhvr>
                                        <p:cTn id="431" dur="1" fill="hold">
                                          <p:stCondLst>
                                            <p:cond delay="0"/>
                                          </p:stCondLst>
                                        </p:cTn>
                                        <p:tgtEl>
                                          <p:spTgt spid="115"/>
                                        </p:tgtEl>
                                        <p:attrNameLst>
                                          <p:attrName>style.visibility</p:attrName>
                                        </p:attrNameLst>
                                      </p:cBhvr>
                                      <p:to>
                                        <p:strVal val="visible"/>
                                      </p:to>
                                    </p:set>
                                    <p:animEffect transition="in" filter="fade">
                                      <p:cBhvr>
                                        <p:cTn id="432" dur="500"/>
                                        <p:tgtEl>
                                          <p:spTgt spid="115"/>
                                        </p:tgtEl>
                                      </p:cBhvr>
                                    </p:animEffect>
                                    <p:anim calcmode="lin" valueType="num">
                                      <p:cBhvr>
                                        <p:cTn id="433" dur="500" fill="hold"/>
                                        <p:tgtEl>
                                          <p:spTgt spid="115"/>
                                        </p:tgtEl>
                                        <p:attrNameLst>
                                          <p:attrName>ppt_x</p:attrName>
                                        </p:attrNameLst>
                                      </p:cBhvr>
                                      <p:tavLst>
                                        <p:tav tm="0">
                                          <p:val>
                                            <p:strVal val="#ppt_x"/>
                                          </p:val>
                                        </p:tav>
                                        <p:tav tm="100000">
                                          <p:val>
                                            <p:strVal val="#ppt_x"/>
                                          </p:val>
                                        </p:tav>
                                      </p:tavLst>
                                    </p:anim>
                                    <p:anim calcmode="lin" valueType="num">
                                      <p:cBhvr>
                                        <p:cTn id="434" dur="500" fill="hold"/>
                                        <p:tgtEl>
                                          <p:spTgt spid="115"/>
                                        </p:tgtEl>
                                        <p:attrNameLst>
                                          <p:attrName>ppt_y</p:attrName>
                                        </p:attrNameLst>
                                      </p:cBhvr>
                                      <p:tavLst>
                                        <p:tav tm="0">
                                          <p:val>
                                            <p:strVal val="#ppt_y+.1"/>
                                          </p:val>
                                        </p:tav>
                                        <p:tav tm="100000">
                                          <p:val>
                                            <p:strVal val="#ppt_y"/>
                                          </p:val>
                                        </p:tav>
                                      </p:tavLst>
                                    </p:anim>
                                  </p:childTnLst>
                                </p:cTn>
                              </p:par>
                              <p:par>
                                <p:cTn id="435" presetID="42" presetClass="entr" presetSubtype="0" fill="hold" nodeType="withEffect">
                                  <p:stCondLst>
                                    <p:cond delay="0"/>
                                  </p:stCondLst>
                                  <p:childTnLst>
                                    <p:set>
                                      <p:cBhvr>
                                        <p:cTn id="436" dur="1" fill="hold">
                                          <p:stCondLst>
                                            <p:cond delay="0"/>
                                          </p:stCondLst>
                                        </p:cTn>
                                        <p:tgtEl>
                                          <p:spTgt spid="116"/>
                                        </p:tgtEl>
                                        <p:attrNameLst>
                                          <p:attrName>style.visibility</p:attrName>
                                        </p:attrNameLst>
                                      </p:cBhvr>
                                      <p:to>
                                        <p:strVal val="visible"/>
                                      </p:to>
                                    </p:set>
                                    <p:animEffect transition="in" filter="fade">
                                      <p:cBhvr>
                                        <p:cTn id="437" dur="500"/>
                                        <p:tgtEl>
                                          <p:spTgt spid="116"/>
                                        </p:tgtEl>
                                      </p:cBhvr>
                                    </p:animEffect>
                                    <p:anim calcmode="lin" valueType="num">
                                      <p:cBhvr>
                                        <p:cTn id="438" dur="500" fill="hold"/>
                                        <p:tgtEl>
                                          <p:spTgt spid="116"/>
                                        </p:tgtEl>
                                        <p:attrNameLst>
                                          <p:attrName>ppt_x</p:attrName>
                                        </p:attrNameLst>
                                      </p:cBhvr>
                                      <p:tavLst>
                                        <p:tav tm="0">
                                          <p:val>
                                            <p:strVal val="#ppt_x"/>
                                          </p:val>
                                        </p:tav>
                                        <p:tav tm="100000">
                                          <p:val>
                                            <p:strVal val="#ppt_x"/>
                                          </p:val>
                                        </p:tav>
                                      </p:tavLst>
                                    </p:anim>
                                    <p:anim calcmode="lin" valueType="num">
                                      <p:cBhvr>
                                        <p:cTn id="439" dur="500" fill="hold"/>
                                        <p:tgtEl>
                                          <p:spTgt spid="116"/>
                                        </p:tgtEl>
                                        <p:attrNameLst>
                                          <p:attrName>ppt_y</p:attrName>
                                        </p:attrNameLst>
                                      </p:cBhvr>
                                      <p:tavLst>
                                        <p:tav tm="0">
                                          <p:val>
                                            <p:strVal val="#ppt_y+.1"/>
                                          </p:val>
                                        </p:tav>
                                        <p:tav tm="100000">
                                          <p:val>
                                            <p:strVal val="#ppt_y"/>
                                          </p:val>
                                        </p:tav>
                                      </p:tavLst>
                                    </p:anim>
                                  </p:childTnLst>
                                </p:cTn>
                              </p:par>
                            </p:childTnLst>
                          </p:cTn>
                        </p:par>
                        <p:par>
                          <p:cTn id="440" fill="hold">
                            <p:stCondLst>
                              <p:cond delay="26000"/>
                            </p:stCondLst>
                            <p:childTnLst>
                              <p:par>
                                <p:cTn id="441" presetID="12" presetClass="entr" presetSubtype="4" fill="hold" grpId="0" nodeType="afterEffect">
                                  <p:stCondLst>
                                    <p:cond delay="0"/>
                                  </p:stCondLst>
                                  <p:childTnLst>
                                    <p:set>
                                      <p:cBhvr>
                                        <p:cTn id="442" dur="1" fill="hold">
                                          <p:stCondLst>
                                            <p:cond delay="0"/>
                                          </p:stCondLst>
                                        </p:cTn>
                                        <p:tgtEl>
                                          <p:spTgt spid="117"/>
                                        </p:tgtEl>
                                        <p:attrNameLst>
                                          <p:attrName>style.visibility</p:attrName>
                                        </p:attrNameLst>
                                      </p:cBhvr>
                                      <p:to>
                                        <p:strVal val="visible"/>
                                      </p:to>
                                    </p:set>
                                    <p:animEffect transition="in" filter="slide(fromBottom)">
                                      <p:cBhvr>
                                        <p:cTn id="443" dur="500"/>
                                        <p:tgtEl>
                                          <p:spTgt spid="117"/>
                                        </p:tgtEl>
                                      </p:cBhvr>
                                    </p:animEffect>
                                  </p:childTnLst>
                                </p:cTn>
                              </p:par>
                            </p:childTnLst>
                          </p:cTn>
                        </p:par>
                        <p:par>
                          <p:cTn id="444" fill="hold">
                            <p:stCondLst>
                              <p:cond delay="26500"/>
                            </p:stCondLst>
                            <p:childTnLst>
                              <p:par>
                                <p:cTn id="445" presetID="10" presetClass="entr" presetSubtype="0" fill="hold" nodeType="afterEffect">
                                  <p:stCondLst>
                                    <p:cond delay="0"/>
                                  </p:stCondLst>
                                  <p:childTnLst>
                                    <p:set>
                                      <p:cBhvr>
                                        <p:cTn id="446" dur="1" fill="hold">
                                          <p:stCondLst>
                                            <p:cond delay="0"/>
                                          </p:stCondLst>
                                        </p:cTn>
                                        <p:tgtEl>
                                          <p:spTgt spid="112"/>
                                        </p:tgtEl>
                                        <p:attrNameLst>
                                          <p:attrName>style.visibility</p:attrName>
                                        </p:attrNameLst>
                                      </p:cBhvr>
                                      <p:to>
                                        <p:strVal val="visible"/>
                                      </p:to>
                                    </p:set>
                                    <p:animEffect transition="in" filter="fade">
                                      <p:cBhvr>
                                        <p:cTn id="447" dur="500"/>
                                        <p:tgtEl>
                                          <p:spTgt spid="1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p:bldP spid="34" grpId="0" animBg="1"/>
      <p:bldP spid="64" grpId="0" animBg="1"/>
      <p:bldP spid="65" grpId="0" animBg="1"/>
      <p:bldP spid="66" grpId="0" animBg="1"/>
      <p:bldP spid="67" grpId="0" animBg="1"/>
      <p:bldP spid="105" grpId="0" animBg="1"/>
      <p:bldP spid="106" grpId="0" animBg="1"/>
      <p:bldP spid="11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Rectángulo redondeado"/>
          <p:cNvSpPr/>
          <p:nvPr/>
        </p:nvSpPr>
        <p:spPr>
          <a:xfrm>
            <a:off x="1411541" y="3435507"/>
            <a:ext cx="3456384" cy="999420"/>
          </a:xfrm>
          <a:prstGeom prst="roundRect">
            <a:avLst>
              <a:gd name="adj" fmla="val 50000"/>
            </a:avLst>
          </a:prstGeom>
          <a:solidFill>
            <a:schemeClr val="accent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2000" b="1" dirty="0" smtClean="0"/>
              <a:t>ALIANZAS ESTRATEGICAS</a:t>
            </a:r>
            <a:endParaRPr lang="es-ES" sz="2000" b="1" dirty="0"/>
          </a:p>
        </p:txBody>
      </p:sp>
      <p:sp>
        <p:nvSpPr>
          <p:cNvPr id="9" name="8 Cerrar llave"/>
          <p:cNvSpPr/>
          <p:nvPr/>
        </p:nvSpPr>
        <p:spPr>
          <a:xfrm>
            <a:off x="5303912" y="1484784"/>
            <a:ext cx="282048" cy="4896544"/>
          </a:xfrm>
          <a:prstGeom prst="rightBrace">
            <a:avLst>
              <a:gd name="adj1" fmla="val 58507"/>
              <a:gd name="adj2" fmla="val 50000"/>
            </a:avLst>
          </a:prstGeom>
          <a:ln w="38100">
            <a:solidFill>
              <a:schemeClr val="bg1"/>
            </a:solidFill>
          </a:ln>
          <a:effectLst>
            <a:glow rad="101600">
              <a:schemeClr val="accent1">
                <a:satMod val="175000"/>
                <a:alpha val="40000"/>
              </a:schemeClr>
            </a:glo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2" name="11 Rectángulo redondeado"/>
          <p:cNvSpPr/>
          <p:nvPr/>
        </p:nvSpPr>
        <p:spPr>
          <a:xfrm>
            <a:off x="6358066" y="2912145"/>
            <a:ext cx="4130422" cy="926792"/>
          </a:xfrm>
          <a:prstGeom prst="roundRect">
            <a:avLst>
              <a:gd name="adj" fmla="val 50000"/>
            </a:avLst>
          </a:prstGeom>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200" dirty="0" smtClean="0"/>
              <a:t>NUCLEOS DE APOYO TRIBUTARIO (NAT)</a:t>
            </a:r>
          </a:p>
          <a:p>
            <a:pPr algn="ctr"/>
            <a:r>
              <a:rPr lang="es-ES" sz="1200" dirty="0" smtClean="0"/>
              <a:t>(EN ETAPA DE PRUEBA, SE TIENE EL ESQUEMA DE IMPLEMENTACIÓN Y SE ESTA A LA ESPERA DE LA PARTICIPACIÓN DE UNIVERSIDADES)</a:t>
            </a:r>
            <a:endParaRPr lang="es-ES" sz="1200" dirty="0"/>
          </a:p>
        </p:txBody>
      </p:sp>
      <p:sp>
        <p:nvSpPr>
          <p:cNvPr id="13" name="12 Rectángulo redondeado"/>
          <p:cNvSpPr/>
          <p:nvPr/>
        </p:nvSpPr>
        <p:spPr>
          <a:xfrm>
            <a:off x="6358066" y="4235396"/>
            <a:ext cx="4130422" cy="926792"/>
          </a:xfrm>
          <a:prstGeom prst="roundRect">
            <a:avLst>
              <a:gd name="adj" fmla="val 50000"/>
            </a:avLst>
          </a:prstGeom>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200" dirty="0" smtClean="0"/>
              <a:t>FORMACIÓN DE FUTUROS ASISTENTES TRIBUTARIOS</a:t>
            </a:r>
          </a:p>
          <a:p>
            <a:pPr algn="ctr"/>
            <a:r>
              <a:rPr lang="es-ES" sz="1200" dirty="0" smtClean="0"/>
              <a:t>(EN ETAPA DE PRUEBA, SE TIENE EL ESQUEMA DE IMPLEMENTACIÓN Y SE ESTA A LA ESPERA DE LA PARTICIPACIÓN DE INSTITUTOS DE FORMACIÓN INTERMEDIA)</a:t>
            </a:r>
          </a:p>
        </p:txBody>
      </p:sp>
      <p:sp>
        <p:nvSpPr>
          <p:cNvPr id="10" name="12 Rectángulo redondeado"/>
          <p:cNvSpPr/>
          <p:nvPr/>
        </p:nvSpPr>
        <p:spPr>
          <a:xfrm>
            <a:off x="3264794" y="66776"/>
            <a:ext cx="5662412" cy="828000"/>
          </a:xfrm>
          <a:prstGeom prst="roundRect">
            <a:avLst>
              <a:gd name="adj" fmla="val 50000"/>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2700000" scaled="1"/>
            <a:tileRect/>
          </a:gradFill>
          <a:ln/>
        </p:spPr>
        <p:style>
          <a:lnRef idx="0">
            <a:schemeClr val="accent1"/>
          </a:lnRef>
          <a:fillRef idx="3">
            <a:schemeClr val="accent1"/>
          </a:fillRef>
          <a:effectRef idx="3">
            <a:schemeClr val="accent1"/>
          </a:effectRef>
          <a:fontRef idx="minor">
            <a:schemeClr val="lt1"/>
          </a:fontRef>
        </p:style>
        <p:txBody>
          <a:bodyPr rtlCol="0" anchor="ctr"/>
          <a:lstStyle/>
          <a:p>
            <a:pPr algn="ctr"/>
            <a:r>
              <a:rPr lang="es-ES" sz="2400" b="1" kern="0" dirty="0" smtClean="0">
                <a:solidFill>
                  <a:srgbClr val="FFFFFF"/>
                </a:solidFill>
                <a:effectLst>
                  <a:outerShdw blurRad="38100" dist="38100" dir="2700000" algn="tl">
                    <a:srgbClr val="000000">
                      <a:alpha val="43137"/>
                    </a:srgbClr>
                  </a:outerShdw>
                </a:effectLst>
              </a:rPr>
              <a:t>AVANCE COMPROMISOS</a:t>
            </a:r>
            <a:endParaRPr lang="es-ES"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897573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p:tgtEl>
                                          <p:spTgt spid="10"/>
                                        </p:tgtEl>
                                        <p:attrNameLst>
                                          <p:attrName>ppt_y</p:attrName>
                                        </p:attrNameLst>
                                      </p:cBhvr>
                                      <p:tavLst>
                                        <p:tav tm="0">
                                          <p:val>
                                            <p:strVal val="#ppt_y-#ppt_h*1.125000"/>
                                          </p:val>
                                        </p:tav>
                                        <p:tav tm="100000">
                                          <p:val>
                                            <p:strVal val="#ppt_y"/>
                                          </p:val>
                                        </p:tav>
                                      </p:tavLst>
                                    </p:anim>
                                    <p:animEffect transition="in" filter="wipe(down)">
                                      <p:cBhvr>
                                        <p:cTn id="8" dur="500"/>
                                        <p:tgtEl>
                                          <p:spTgt spid="10"/>
                                        </p:tgtEl>
                                      </p:cBhvr>
                                    </p:animEffect>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childTnLst>
                          </p:cTn>
                        </p:par>
                        <p:par>
                          <p:cTn id="17" fill="hold">
                            <p:stCondLst>
                              <p:cond delay="500"/>
                            </p:stCondLst>
                            <p:childTnLst>
                              <p:par>
                                <p:cTn id="18" presetID="42" presetClass="entr" presetSubtype="0"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fade">
                                      <p:cBhvr>
                                        <p:cTn id="20" dur="500"/>
                                        <p:tgtEl>
                                          <p:spTgt spid="12"/>
                                        </p:tgtEl>
                                      </p:cBhvr>
                                    </p:animEffect>
                                    <p:anim calcmode="lin" valueType="num">
                                      <p:cBhvr>
                                        <p:cTn id="21" dur="500" fill="hold"/>
                                        <p:tgtEl>
                                          <p:spTgt spid="12"/>
                                        </p:tgtEl>
                                        <p:attrNameLst>
                                          <p:attrName>ppt_x</p:attrName>
                                        </p:attrNameLst>
                                      </p:cBhvr>
                                      <p:tavLst>
                                        <p:tav tm="0">
                                          <p:val>
                                            <p:strVal val="#ppt_x"/>
                                          </p:val>
                                        </p:tav>
                                        <p:tav tm="100000">
                                          <p:val>
                                            <p:strVal val="#ppt_x"/>
                                          </p:val>
                                        </p:tav>
                                      </p:tavLst>
                                    </p:anim>
                                    <p:anim calcmode="lin" valueType="num">
                                      <p:cBhvr>
                                        <p:cTn id="22" dur="500" fill="hold"/>
                                        <p:tgtEl>
                                          <p:spTgt spid="12"/>
                                        </p:tgtEl>
                                        <p:attrNameLst>
                                          <p:attrName>ppt_y</p:attrName>
                                        </p:attrNameLst>
                                      </p:cBhvr>
                                      <p:tavLst>
                                        <p:tav tm="0">
                                          <p:val>
                                            <p:strVal val="#ppt_y+.1"/>
                                          </p:val>
                                        </p:tav>
                                        <p:tav tm="100000">
                                          <p:val>
                                            <p:strVal val="#ppt_y"/>
                                          </p:val>
                                        </p:tav>
                                      </p:tavLst>
                                    </p:anim>
                                  </p:childTnLst>
                                </p:cTn>
                              </p:par>
                            </p:childTnLst>
                          </p:cTn>
                        </p:par>
                        <p:par>
                          <p:cTn id="23" fill="hold">
                            <p:stCondLst>
                              <p:cond delay="1000"/>
                            </p:stCondLst>
                            <p:childTnLst>
                              <p:par>
                                <p:cTn id="24" presetID="42" presetClass="entr" presetSubtype="0" fill="hold" grpId="0" nodeType="after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fade">
                                      <p:cBhvr>
                                        <p:cTn id="26" dur="500"/>
                                        <p:tgtEl>
                                          <p:spTgt spid="13"/>
                                        </p:tgtEl>
                                      </p:cBhvr>
                                    </p:animEffect>
                                    <p:anim calcmode="lin" valueType="num">
                                      <p:cBhvr>
                                        <p:cTn id="27" dur="500" fill="hold"/>
                                        <p:tgtEl>
                                          <p:spTgt spid="13"/>
                                        </p:tgtEl>
                                        <p:attrNameLst>
                                          <p:attrName>ppt_x</p:attrName>
                                        </p:attrNameLst>
                                      </p:cBhvr>
                                      <p:tavLst>
                                        <p:tav tm="0">
                                          <p:val>
                                            <p:strVal val="#ppt_x"/>
                                          </p:val>
                                        </p:tav>
                                        <p:tav tm="100000">
                                          <p:val>
                                            <p:strVal val="#ppt_x"/>
                                          </p:val>
                                        </p:tav>
                                      </p:tavLst>
                                    </p:anim>
                                    <p:anim calcmode="lin" valueType="num">
                                      <p:cBhvr>
                                        <p:cTn id="28" dur="5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2" grpId="0" animBg="1"/>
      <p:bldP spid="13" grpId="0" animBg="1"/>
      <p:bldP spid="1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1662545" y="2971800"/>
            <a:ext cx="8625901" cy="2215991"/>
          </a:xfrm>
          <a:prstGeom prst="rect">
            <a:avLst/>
          </a:prstGeom>
          <a:noFill/>
        </p:spPr>
        <p:txBody>
          <a:bodyPr wrap="square" rtlCol="0">
            <a:spAutoFit/>
          </a:bodyPr>
          <a:lstStyle/>
          <a:p>
            <a:r>
              <a:rPr lang="es-ES" sz="13800" b="1" dirty="0">
                <a:solidFill>
                  <a:schemeClr val="bg1"/>
                </a:solidFill>
                <a:effectLst>
                  <a:outerShdw blurRad="38100" dist="38100" dir="2700000" algn="tl">
                    <a:srgbClr val="000000">
                      <a:alpha val="43137"/>
                    </a:srgbClr>
                  </a:outerShdw>
                </a:effectLst>
              </a:rPr>
              <a:t>GRACIAS!!!</a:t>
            </a:r>
          </a:p>
        </p:txBody>
      </p:sp>
    </p:spTree>
    <p:extLst>
      <p:ext uri="{BB962C8B-B14F-4D97-AF65-F5344CB8AC3E}">
        <p14:creationId xmlns:p14="http://schemas.microsoft.com/office/powerpoint/2010/main" val="311263993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0" presetClass="entr" presetSubtype="0" fill="hold" grpId="0" nodeType="after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1"/>
                                          </p:val>
                                        </p:tav>
                                        <p:tav tm="100000">
                                          <p:val>
                                            <p:strVal val="#ppt_x"/>
                                          </p:val>
                                        </p:tav>
                                      </p:tavLst>
                                    </p:anim>
                                    <p:anim calcmode="lin" valueType="num">
                                      <p:cBhvr>
                                        <p:cTn id="9" dur="10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5"/>
          <p:cNvSpPr>
            <a:spLocks noChangeArrowheads="1"/>
          </p:cNvSpPr>
          <p:nvPr/>
        </p:nvSpPr>
        <p:spPr bwMode="auto">
          <a:xfrm>
            <a:off x="2063750" y="1248398"/>
            <a:ext cx="8064500" cy="792162"/>
          </a:xfrm>
          <a:prstGeom prst="flowChartAlternateProcess">
            <a:avLst/>
          </a:prstGeom>
          <a:gradFill rotWithShape="1">
            <a:gsLst>
              <a:gs pos="0">
                <a:srgbClr val="000080"/>
              </a:gs>
              <a:gs pos="100000">
                <a:srgbClr val="000080">
                  <a:gamma/>
                  <a:shade val="46275"/>
                  <a:invGamma/>
                </a:srgbClr>
              </a:gs>
            </a:gsLst>
            <a:lin ang="5400000" scaled="1"/>
          </a:gradFill>
          <a:ln w="28575">
            <a:solidFill>
              <a:schemeClr val="bg1"/>
            </a:solidFill>
            <a:miter lim="800000"/>
            <a:headEnd/>
            <a:tailEnd/>
          </a:ln>
          <a:effectLst>
            <a:outerShdw dist="35921" dir="2700000" algn="ctr" rotWithShape="0">
              <a:schemeClr val="tx1"/>
            </a:outerShdw>
          </a:effectLst>
        </p:spPr>
        <p:txBody>
          <a:bodyPr anchor="ctr"/>
          <a:lstStyle/>
          <a:p>
            <a:pPr algn="ctr"/>
            <a:r>
              <a:rPr lang="es-ES" sz="2400" b="1" dirty="0" smtClean="0">
                <a:solidFill>
                  <a:schemeClr val="bg1"/>
                </a:solidFill>
              </a:rPr>
              <a:t>SE TIENEN EN VIGENCIA 3 COMPROMISOS</a:t>
            </a:r>
            <a:endParaRPr lang="es-ES" sz="2400" b="1" dirty="0">
              <a:solidFill>
                <a:schemeClr val="bg1"/>
              </a:solidFill>
            </a:endParaRPr>
          </a:p>
        </p:txBody>
      </p:sp>
      <p:sp>
        <p:nvSpPr>
          <p:cNvPr id="3" name="AutoShape 11"/>
          <p:cNvSpPr>
            <a:spLocks noChangeArrowheads="1"/>
          </p:cNvSpPr>
          <p:nvPr/>
        </p:nvSpPr>
        <p:spPr bwMode="auto">
          <a:xfrm rot="5400000">
            <a:off x="5844381" y="2127721"/>
            <a:ext cx="503238" cy="504825"/>
          </a:xfrm>
          <a:prstGeom prst="rightArrow">
            <a:avLst>
              <a:gd name="adj1" fmla="val 49685"/>
              <a:gd name="adj2" fmla="val 61046"/>
            </a:avLst>
          </a:prstGeom>
          <a:gradFill rotWithShape="1">
            <a:gsLst>
              <a:gs pos="0">
                <a:srgbClr val="000080"/>
              </a:gs>
              <a:gs pos="100000">
                <a:srgbClr val="000080">
                  <a:gamma/>
                  <a:shade val="46275"/>
                  <a:invGamma/>
                </a:srgbClr>
              </a:gs>
            </a:gsLst>
            <a:lin ang="5400000" scaled="1"/>
          </a:gradFill>
          <a:ln w="28575" algn="ctr">
            <a:solidFill>
              <a:schemeClr val="bg1"/>
            </a:solidFill>
            <a:miter lim="800000"/>
            <a:headEnd/>
            <a:tailEnd/>
          </a:ln>
          <a:effectLst>
            <a:outerShdw dist="35921" dir="2700000" algn="ctr" rotWithShape="0">
              <a:schemeClr val="tx1"/>
            </a:outerShdw>
          </a:effectLst>
        </p:spPr>
        <p:txBody>
          <a:bodyPr anchor="ctr"/>
          <a:lstStyle/>
          <a:p>
            <a:endParaRPr lang="es-ES"/>
          </a:p>
        </p:txBody>
      </p:sp>
      <p:grpSp>
        <p:nvGrpSpPr>
          <p:cNvPr id="4" name="Group 24"/>
          <p:cNvGrpSpPr>
            <a:grpSpLocks/>
          </p:cNvGrpSpPr>
          <p:nvPr/>
        </p:nvGrpSpPr>
        <p:grpSpPr bwMode="auto">
          <a:xfrm>
            <a:off x="2063750" y="2734946"/>
            <a:ext cx="8064500" cy="1731213"/>
            <a:chOff x="340" y="1617"/>
            <a:chExt cx="5080" cy="2630"/>
          </a:xfrm>
        </p:grpSpPr>
        <p:sp>
          <p:nvSpPr>
            <p:cNvPr id="5" name="Rectangle 7"/>
            <p:cNvSpPr>
              <a:spLocks noChangeArrowheads="1"/>
            </p:cNvSpPr>
            <p:nvPr/>
          </p:nvSpPr>
          <p:spPr bwMode="auto">
            <a:xfrm>
              <a:off x="340" y="1617"/>
              <a:ext cx="5080" cy="2630"/>
            </a:xfrm>
            <a:prstGeom prst="rect">
              <a:avLst/>
            </a:prstGeom>
            <a:gradFill rotWithShape="1">
              <a:gsLst>
                <a:gs pos="0">
                  <a:srgbClr val="000080">
                    <a:gamma/>
                    <a:shade val="46275"/>
                    <a:invGamma/>
                  </a:srgbClr>
                </a:gs>
                <a:gs pos="50000">
                  <a:srgbClr val="000080"/>
                </a:gs>
                <a:gs pos="100000">
                  <a:srgbClr val="000080">
                    <a:gamma/>
                    <a:shade val="46275"/>
                    <a:invGamma/>
                  </a:srgbClr>
                </a:gs>
              </a:gsLst>
              <a:lin ang="5400000" scaled="1"/>
            </a:gradFill>
            <a:ln w="28575">
              <a:solidFill>
                <a:schemeClr val="bg1"/>
              </a:solidFill>
              <a:miter lim="800000"/>
              <a:headEnd/>
              <a:tailEnd/>
            </a:ln>
            <a:effectLst>
              <a:outerShdw dist="35921" dir="2700000" algn="ctr" rotWithShape="0">
                <a:schemeClr val="tx1"/>
              </a:outerShdw>
            </a:effectLst>
          </p:spPr>
          <p:txBody>
            <a:bodyPr anchor="ctr"/>
            <a:lstStyle/>
            <a:p>
              <a:pPr algn="ctr"/>
              <a:endParaRPr lang="es-ES" sz="2400" b="1">
                <a:solidFill>
                  <a:schemeClr val="bg1"/>
                </a:solidFill>
              </a:endParaRPr>
            </a:p>
          </p:txBody>
        </p:sp>
        <p:sp>
          <p:nvSpPr>
            <p:cNvPr id="6" name="Rectangle 2"/>
            <p:cNvSpPr>
              <a:spLocks noChangeArrowheads="1"/>
            </p:cNvSpPr>
            <p:nvPr/>
          </p:nvSpPr>
          <p:spPr bwMode="auto">
            <a:xfrm>
              <a:off x="521" y="1766"/>
              <a:ext cx="4718" cy="859"/>
            </a:xfrm>
            <a:prstGeom prst="rect">
              <a:avLst/>
            </a:prstGeom>
            <a:noFill/>
            <a:ln w="9525">
              <a:noFill/>
              <a:miter lim="800000"/>
              <a:headEnd/>
              <a:tailEnd/>
            </a:ln>
            <a:effectLst>
              <a:outerShdw dist="35921" dir="2700000" algn="ctr" rotWithShape="0">
                <a:schemeClr val="tx1"/>
              </a:outerShdw>
            </a:effectLst>
          </p:spPr>
          <p:txBody>
            <a:bodyPr>
              <a:spAutoFit/>
            </a:bodyPr>
            <a:lstStyle/>
            <a:p>
              <a:pPr marL="361950" indent="-361950" algn="just"/>
              <a:endParaRPr lang="es-ES" sz="1900" dirty="0">
                <a:solidFill>
                  <a:schemeClr val="bg1"/>
                </a:solidFill>
              </a:endParaRPr>
            </a:p>
            <a:p>
              <a:pPr marL="361950" indent="-361950" algn="just">
                <a:buSzPct val="90000"/>
                <a:buFont typeface="Wingdings" pitchFamily="2" charset="2"/>
                <a:buChar char="q"/>
              </a:pPr>
              <a:r>
                <a:rPr lang="es-ES" sz="1900" dirty="0" smtClean="0">
                  <a:solidFill>
                    <a:schemeClr val="bg1"/>
                  </a:solidFill>
                </a:rPr>
                <a:t>INFORMACIÓN ACTUAL Y CONTINUA. </a:t>
              </a:r>
            </a:p>
            <a:p>
              <a:pPr marL="361950" indent="-361950" algn="just">
                <a:buSzPct val="90000"/>
                <a:buFont typeface="Wingdings" pitchFamily="2" charset="2"/>
                <a:buChar char="q"/>
              </a:pPr>
              <a:r>
                <a:rPr lang="es-ES" sz="1900" dirty="0" smtClean="0">
                  <a:solidFill>
                    <a:schemeClr val="bg1"/>
                  </a:solidFill>
                </a:rPr>
                <a:t>CALL CENTER Y CITAS PREVIAS</a:t>
              </a:r>
            </a:p>
            <a:p>
              <a:pPr marL="361950" indent="-361950" algn="just">
                <a:buSzPct val="90000"/>
                <a:buFont typeface="Wingdings" pitchFamily="2" charset="2"/>
                <a:buChar char="q"/>
              </a:pPr>
              <a:r>
                <a:rPr lang="es-ES" sz="1900" dirty="0" smtClean="0">
                  <a:solidFill>
                    <a:schemeClr val="bg1"/>
                  </a:solidFill>
                </a:rPr>
                <a:t>ALIANZAS ESTRATEGICAS</a:t>
              </a:r>
              <a:endParaRPr lang="es-ES" sz="1900" dirty="0">
                <a:solidFill>
                  <a:schemeClr val="bg1"/>
                </a:solidFill>
              </a:endParaRPr>
            </a:p>
          </p:txBody>
        </p:sp>
      </p:grpSp>
      <p:sp>
        <p:nvSpPr>
          <p:cNvPr id="13" name="12 Rectángulo redondeado"/>
          <p:cNvSpPr/>
          <p:nvPr/>
        </p:nvSpPr>
        <p:spPr>
          <a:xfrm>
            <a:off x="3264794" y="66776"/>
            <a:ext cx="5662412" cy="828000"/>
          </a:xfrm>
          <a:prstGeom prst="roundRect">
            <a:avLst>
              <a:gd name="adj" fmla="val 50000"/>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2700000" scaled="1"/>
            <a:tileRect/>
          </a:gradFill>
          <a:ln/>
        </p:spPr>
        <p:style>
          <a:lnRef idx="0">
            <a:schemeClr val="accent1"/>
          </a:lnRef>
          <a:fillRef idx="3">
            <a:schemeClr val="accent1"/>
          </a:fillRef>
          <a:effectRef idx="3">
            <a:schemeClr val="accent1"/>
          </a:effectRef>
          <a:fontRef idx="minor">
            <a:schemeClr val="lt1"/>
          </a:fontRef>
        </p:style>
        <p:txBody>
          <a:bodyPr rtlCol="0" anchor="ctr"/>
          <a:lstStyle/>
          <a:p>
            <a:pPr algn="ctr"/>
            <a:r>
              <a:rPr lang="es-ES" sz="2400" b="1" kern="0" dirty="0" smtClean="0">
                <a:solidFill>
                  <a:srgbClr val="FFFFFF"/>
                </a:solidFill>
                <a:effectLst>
                  <a:outerShdw blurRad="38100" dist="38100" dir="2700000" algn="tl">
                    <a:srgbClr val="000000">
                      <a:alpha val="43137"/>
                    </a:srgbClr>
                  </a:outerShdw>
                </a:effectLst>
              </a:rPr>
              <a:t>AVANCE COMPROMISOS</a:t>
            </a:r>
            <a:endParaRPr lang="es-ES"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18738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p:tgtEl>
                                          <p:spTgt spid="13"/>
                                        </p:tgtEl>
                                        <p:attrNameLst>
                                          <p:attrName>ppt_y</p:attrName>
                                        </p:attrNameLst>
                                      </p:cBhvr>
                                      <p:tavLst>
                                        <p:tav tm="0">
                                          <p:val>
                                            <p:strVal val="#ppt_y-#ppt_h*1.125000"/>
                                          </p:val>
                                        </p:tav>
                                        <p:tav tm="100000">
                                          <p:val>
                                            <p:strVal val="#ppt_y"/>
                                          </p:val>
                                        </p:tav>
                                      </p:tavLst>
                                    </p:anim>
                                    <p:animEffect transition="in" filter="wipe(down)">
                                      <p:cBhvr>
                                        <p:cTn id="8" dur="500"/>
                                        <p:tgtEl>
                                          <p:spTgt spid="13"/>
                                        </p:tgtEl>
                                      </p:cBhvr>
                                    </p:animEffect>
                                  </p:childTnLst>
                                </p:cTn>
                              </p:par>
                            </p:childTnLst>
                          </p:cTn>
                        </p:par>
                        <p:par>
                          <p:cTn id="9" fill="hold">
                            <p:stCondLst>
                              <p:cond delay="500"/>
                            </p:stCondLst>
                            <p:childTnLst>
                              <p:par>
                                <p:cTn id="10" presetID="47"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anim calcmode="lin" valueType="num">
                                      <p:cBhvr>
                                        <p:cTn id="13" dur="500" fill="hold"/>
                                        <p:tgtEl>
                                          <p:spTgt spid="2"/>
                                        </p:tgtEl>
                                        <p:attrNameLst>
                                          <p:attrName>ppt_x</p:attrName>
                                        </p:attrNameLst>
                                      </p:cBhvr>
                                      <p:tavLst>
                                        <p:tav tm="0">
                                          <p:val>
                                            <p:strVal val="#ppt_x"/>
                                          </p:val>
                                        </p:tav>
                                        <p:tav tm="100000">
                                          <p:val>
                                            <p:strVal val="#ppt_x"/>
                                          </p:val>
                                        </p:tav>
                                      </p:tavLst>
                                    </p:anim>
                                    <p:anim calcmode="lin" valueType="num">
                                      <p:cBhvr>
                                        <p:cTn id="14" dur="500" fill="hold"/>
                                        <p:tgtEl>
                                          <p:spTgt spid="2"/>
                                        </p:tgtEl>
                                        <p:attrNameLst>
                                          <p:attrName>ppt_y</p:attrName>
                                        </p:attrNameLst>
                                      </p:cBhvr>
                                      <p:tavLst>
                                        <p:tav tm="0">
                                          <p:val>
                                            <p:strVal val="#ppt_y-.1"/>
                                          </p:val>
                                        </p:tav>
                                        <p:tav tm="100000">
                                          <p:val>
                                            <p:strVal val="#ppt_y"/>
                                          </p:val>
                                        </p:tav>
                                      </p:tavLst>
                                    </p:anim>
                                  </p:childTnLst>
                                </p:cTn>
                              </p:par>
                            </p:childTnLst>
                          </p:cTn>
                        </p:par>
                        <p:par>
                          <p:cTn id="15" fill="hold">
                            <p:stCondLst>
                              <p:cond delay="1000"/>
                            </p:stCondLst>
                            <p:childTnLst>
                              <p:par>
                                <p:cTn id="16" presetID="12" presetClass="entr" presetSubtype="1"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slide(fromTop)">
                                      <p:cBhvr>
                                        <p:cTn id="18" dur="500"/>
                                        <p:tgtEl>
                                          <p:spTgt spid="3"/>
                                        </p:tgtEl>
                                      </p:cBhvr>
                                    </p:animEffect>
                                  </p:childTnLst>
                                </p:cTn>
                              </p:par>
                            </p:childTnLst>
                          </p:cTn>
                        </p:par>
                        <p:par>
                          <p:cTn id="19" fill="hold">
                            <p:stCondLst>
                              <p:cond delay="1500"/>
                            </p:stCondLst>
                            <p:childTnLst>
                              <p:par>
                                <p:cTn id="20" presetID="47" presetClass="entr" presetSubtype="0" fill="hold" nodeType="after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anim calcmode="lin" valueType="num">
                                      <p:cBhvr>
                                        <p:cTn id="23" dur="500" fill="hold"/>
                                        <p:tgtEl>
                                          <p:spTgt spid="4"/>
                                        </p:tgtEl>
                                        <p:attrNameLst>
                                          <p:attrName>ppt_x</p:attrName>
                                        </p:attrNameLst>
                                      </p:cBhvr>
                                      <p:tavLst>
                                        <p:tav tm="0">
                                          <p:val>
                                            <p:strVal val="#ppt_x"/>
                                          </p:val>
                                        </p:tav>
                                        <p:tav tm="100000">
                                          <p:val>
                                            <p:strVal val="#ppt_x"/>
                                          </p:val>
                                        </p:tav>
                                      </p:tavLst>
                                    </p:anim>
                                    <p:anim calcmode="lin" valueType="num">
                                      <p:cBhvr>
                                        <p:cTn id="24" dur="5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1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Rectángulo redondeado"/>
          <p:cNvSpPr/>
          <p:nvPr/>
        </p:nvSpPr>
        <p:spPr>
          <a:xfrm>
            <a:off x="1411541" y="3435507"/>
            <a:ext cx="3456384" cy="999420"/>
          </a:xfrm>
          <a:prstGeom prst="roundRect">
            <a:avLst>
              <a:gd name="adj" fmla="val 50000"/>
            </a:avLst>
          </a:prstGeom>
          <a:solidFill>
            <a:schemeClr val="accent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2000" b="1" dirty="0" smtClean="0"/>
              <a:t>INFORMACIÓN ACTUAL Y CONTINUA</a:t>
            </a:r>
            <a:endParaRPr lang="es-ES" sz="2000" b="1" dirty="0"/>
          </a:p>
        </p:txBody>
      </p:sp>
      <p:sp>
        <p:nvSpPr>
          <p:cNvPr id="9" name="8 Cerrar llave"/>
          <p:cNvSpPr/>
          <p:nvPr/>
        </p:nvSpPr>
        <p:spPr>
          <a:xfrm>
            <a:off x="5303912" y="1484784"/>
            <a:ext cx="282048" cy="4896544"/>
          </a:xfrm>
          <a:prstGeom prst="rightBrace">
            <a:avLst>
              <a:gd name="adj1" fmla="val 58507"/>
              <a:gd name="adj2" fmla="val 50000"/>
            </a:avLst>
          </a:prstGeom>
          <a:ln w="38100">
            <a:solidFill>
              <a:schemeClr val="bg1"/>
            </a:solidFill>
          </a:ln>
          <a:effectLst>
            <a:glow rad="101600">
              <a:schemeClr val="accent1">
                <a:satMod val="175000"/>
                <a:alpha val="40000"/>
              </a:schemeClr>
            </a:glo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1" name="10 Rectángulo redondeado"/>
          <p:cNvSpPr/>
          <p:nvPr/>
        </p:nvSpPr>
        <p:spPr>
          <a:xfrm>
            <a:off x="6358066" y="1484784"/>
            <a:ext cx="4130422" cy="926792"/>
          </a:xfrm>
          <a:prstGeom prst="roundRect">
            <a:avLst>
              <a:gd name="adj" fmla="val 50000"/>
            </a:avLst>
          </a:prstGeom>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200" dirty="0" smtClean="0"/>
              <a:t>SE ESTA TRABAJANDO CON GTIC EN UN SISTEMA DE BASE DE DATOS DE CONOCIMIENTO SOBRE EL CUAL SE CIMIENTE TODA LA INFORMACIÓN REQUERIDA POR LOS USUARIOS INTERNOS Y EXTERNOS DEL SIN</a:t>
            </a:r>
            <a:endParaRPr lang="es-ES" sz="1200" b="1" dirty="0"/>
          </a:p>
        </p:txBody>
      </p:sp>
      <p:sp>
        <p:nvSpPr>
          <p:cNvPr id="12" name="11 Rectángulo redondeado"/>
          <p:cNvSpPr/>
          <p:nvPr/>
        </p:nvSpPr>
        <p:spPr>
          <a:xfrm>
            <a:off x="6358066" y="2808035"/>
            <a:ext cx="4130422" cy="926792"/>
          </a:xfrm>
          <a:prstGeom prst="roundRect">
            <a:avLst>
              <a:gd name="adj" fmla="val 50000"/>
            </a:avLst>
          </a:prstGeom>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200" dirty="0" smtClean="0"/>
              <a:t>SE ESTA TRABAJANDO EN RENOVAR LA BIBLIOTECA VIRTUAL DEL SIN, DANDO MAYOR USO A LAS RS COMO FB, TW, YT Y OTROS PARA MANTER ACTUALIZADA Y VIGENTE LA INFORMACIÓN (WIKI SAC)</a:t>
            </a:r>
            <a:endParaRPr lang="es-ES" sz="1200" dirty="0"/>
          </a:p>
        </p:txBody>
      </p:sp>
      <p:sp>
        <p:nvSpPr>
          <p:cNvPr id="13" name="12 Rectángulo redondeado"/>
          <p:cNvSpPr/>
          <p:nvPr/>
        </p:nvSpPr>
        <p:spPr>
          <a:xfrm>
            <a:off x="6358066" y="4131286"/>
            <a:ext cx="4130422" cy="926792"/>
          </a:xfrm>
          <a:prstGeom prst="roundRect">
            <a:avLst>
              <a:gd name="adj" fmla="val 50000"/>
            </a:avLst>
          </a:prstGeom>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200" dirty="0" smtClean="0"/>
              <a:t>SE ESTA TRABAJANDO EN EL DESARROLLO DE COMUNIDADES VIRTUALES CON EL OBJETO DE ENCONTRAR UN MEDIO ALTERNATIVO DE ASISTENCIA CON INFORMACIÓN Y ORIENTACIÓN AL CONTRIBUYENTE</a:t>
            </a:r>
            <a:endParaRPr lang="es-ES" sz="1200" dirty="0"/>
          </a:p>
        </p:txBody>
      </p:sp>
      <p:sp>
        <p:nvSpPr>
          <p:cNvPr id="20" name="19 Rectángulo redondeado"/>
          <p:cNvSpPr/>
          <p:nvPr/>
        </p:nvSpPr>
        <p:spPr>
          <a:xfrm>
            <a:off x="6358066" y="5454536"/>
            <a:ext cx="4130422" cy="926792"/>
          </a:xfrm>
          <a:prstGeom prst="roundRect">
            <a:avLst>
              <a:gd name="adj" fmla="val 50000"/>
            </a:avLst>
          </a:prstGeom>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200" dirty="0" smtClean="0"/>
              <a:t>REDES SOCIALES, SE HAN INICIADO YA LAS PRUEBAS PILOTOS CON FACEBOOK, TWITTER Y YOUTUBE</a:t>
            </a:r>
            <a:endParaRPr lang="es-ES" sz="1200" dirty="0"/>
          </a:p>
        </p:txBody>
      </p:sp>
      <p:sp>
        <p:nvSpPr>
          <p:cNvPr id="16" name="12 Rectángulo redondeado"/>
          <p:cNvSpPr/>
          <p:nvPr/>
        </p:nvSpPr>
        <p:spPr>
          <a:xfrm>
            <a:off x="3264794" y="66776"/>
            <a:ext cx="5662412" cy="828000"/>
          </a:xfrm>
          <a:prstGeom prst="roundRect">
            <a:avLst>
              <a:gd name="adj" fmla="val 50000"/>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2700000" scaled="1"/>
            <a:tileRect/>
          </a:gradFill>
          <a:ln/>
        </p:spPr>
        <p:style>
          <a:lnRef idx="0">
            <a:schemeClr val="accent1"/>
          </a:lnRef>
          <a:fillRef idx="3">
            <a:schemeClr val="accent1"/>
          </a:fillRef>
          <a:effectRef idx="3">
            <a:schemeClr val="accent1"/>
          </a:effectRef>
          <a:fontRef idx="minor">
            <a:schemeClr val="lt1"/>
          </a:fontRef>
        </p:style>
        <p:txBody>
          <a:bodyPr rtlCol="0" anchor="ctr"/>
          <a:lstStyle/>
          <a:p>
            <a:pPr algn="ctr"/>
            <a:r>
              <a:rPr lang="es-ES" sz="2400" b="1" kern="0" dirty="0" smtClean="0">
                <a:solidFill>
                  <a:srgbClr val="FFFFFF"/>
                </a:solidFill>
                <a:effectLst>
                  <a:outerShdw blurRad="38100" dist="38100" dir="2700000" algn="tl">
                    <a:srgbClr val="000000">
                      <a:alpha val="43137"/>
                    </a:srgbClr>
                  </a:outerShdw>
                </a:effectLst>
              </a:rPr>
              <a:t>AVANCE COMPROMISOS</a:t>
            </a:r>
            <a:endParaRPr lang="es-ES"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574148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with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p:tgtEl>
                                          <p:spTgt spid="16"/>
                                        </p:tgtEl>
                                        <p:attrNameLst>
                                          <p:attrName>ppt_y</p:attrName>
                                        </p:attrNameLst>
                                      </p:cBhvr>
                                      <p:tavLst>
                                        <p:tav tm="0">
                                          <p:val>
                                            <p:strVal val="#ppt_y-#ppt_h*1.125000"/>
                                          </p:val>
                                        </p:tav>
                                        <p:tav tm="100000">
                                          <p:val>
                                            <p:strVal val="#ppt_y"/>
                                          </p:val>
                                        </p:tav>
                                      </p:tavLst>
                                    </p:anim>
                                    <p:animEffect transition="in" filter="wipe(down)">
                                      <p:cBhvr>
                                        <p:cTn id="8" dur="500"/>
                                        <p:tgtEl>
                                          <p:spTgt spid="16"/>
                                        </p:tgtEl>
                                      </p:cBhvr>
                                    </p:animEffect>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childTnLst>
                          </p:cTn>
                        </p:par>
                        <p:par>
                          <p:cTn id="17" fill="hold">
                            <p:stCondLst>
                              <p:cond delay="500"/>
                            </p:stCondLst>
                            <p:childTnLst>
                              <p:par>
                                <p:cTn id="18" presetID="42" presetClass="entr" presetSubtype="0" fill="hold" grpId="0"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anim calcmode="lin" valueType="num">
                                      <p:cBhvr>
                                        <p:cTn id="21" dur="500" fill="hold"/>
                                        <p:tgtEl>
                                          <p:spTgt spid="11"/>
                                        </p:tgtEl>
                                        <p:attrNameLst>
                                          <p:attrName>ppt_x</p:attrName>
                                        </p:attrNameLst>
                                      </p:cBhvr>
                                      <p:tavLst>
                                        <p:tav tm="0">
                                          <p:val>
                                            <p:strVal val="#ppt_x"/>
                                          </p:val>
                                        </p:tav>
                                        <p:tav tm="100000">
                                          <p:val>
                                            <p:strVal val="#ppt_x"/>
                                          </p:val>
                                        </p:tav>
                                      </p:tavLst>
                                    </p:anim>
                                    <p:anim calcmode="lin" valueType="num">
                                      <p:cBhvr>
                                        <p:cTn id="22" dur="500" fill="hold"/>
                                        <p:tgtEl>
                                          <p:spTgt spid="11"/>
                                        </p:tgtEl>
                                        <p:attrNameLst>
                                          <p:attrName>ppt_y</p:attrName>
                                        </p:attrNameLst>
                                      </p:cBhvr>
                                      <p:tavLst>
                                        <p:tav tm="0">
                                          <p:val>
                                            <p:strVal val="#ppt_y+.1"/>
                                          </p:val>
                                        </p:tav>
                                        <p:tav tm="100000">
                                          <p:val>
                                            <p:strVal val="#ppt_y"/>
                                          </p:val>
                                        </p:tav>
                                      </p:tavLst>
                                    </p:anim>
                                  </p:childTnLst>
                                </p:cTn>
                              </p:par>
                            </p:childTnLst>
                          </p:cTn>
                        </p:par>
                        <p:par>
                          <p:cTn id="23" fill="hold">
                            <p:stCondLst>
                              <p:cond delay="1000"/>
                            </p:stCondLst>
                            <p:childTnLst>
                              <p:par>
                                <p:cTn id="24" presetID="42" presetClass="entr" presetSubtype="0" fill="hold" grpId="0" nodeType="after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fade">
                                      <p:cBhvr>
                                        <p:cTn id="26" dur="500"/>
                                        <p:tgtEl>
                                          <p:spTgt spid="12"/>
                                        </p:tgtEl>
                                      </p:cBhvr>
                                    </p:animEffect>
                                    <p:anim calcmode="lin" valueType="num">
                                      <p:cBhvr>
                                        <p:cTn id="27" dur="500" fill="hold"/>
                                        <p:tgtEl>
                                          <p:spTgt spid="12"/>
                                        </p:tgtEl>
                                        <p:attrNameLst>
                                          <p:attrName>ppt_x</p:attrName>
                                        </p:attrNameLst>
                                      </p:cBhvr>
                                      <p:tavLst>
                                        <p:tav tm="0">
                                          <p:val>
                                            <p:strVal val="#ppt_x"/>
                                          </p:val>
                                        </p:tav>
                                        <p:tav tm="100000">
                                          <p:val>
                                            <p:strVal val="#ppt_x"/>
                                          </p:val>
                                        </p:tav>
                                      </p:tavLst>
                                    </p:anim>
                                    <p:anim calcmode="lin" valueType="num">
                                      <p:cBhvr>
                                        <p:cTn id="28" dur="500" fill="hold"/>
                                        <p:tgtEl>
                                          <p:spTgt spid="12"/>
                                        </p:tgtEl>
                                        <p:attrNameLst>
                                          <p:attrName>ppt_y</p:attrName>
                                        </p:attrNameLst>
                                      </p:cBhvr>
                                      <p:tavLst>
                                        <p:tav tm="0">
                                          <p:val>
                                            <p:strVal val="#ppt_y+.1"/>
                                          </p:val>
                                        </p:tav>
                                        <p:tav tm="100000">
                                          <p:val>
                                            <p:strVal val="#ppt_y"/>
                                          </p:val>
                                        </p:tav>
                                      </p:tavLst>
                                    </p:anim>
                                  </p:childTnLst>
                                </p:cTn>
                              </p:par>
                            </p:childTnLst>
                          </p:cTn>
                        </p:par>
                        <p:par>
                          <p:cTn id="29" fill="hold">
                            <p:stCondLst>
                              <p:cond delay="1500"/>
                            </p:stCondLst>
                            <p:childTnLst>
                              <p:par>
                                <p:cTn id="30" presetID="42" presetClass="entr" presetSubtype="0" fill="hold" grpId="0" nodeType="after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500"/>
                                        <p:tgtEl>
                                          <p:spTgt spid="13"/>
                                        </p:tgtEl>
                                      </p:cBhvr>
                                    </p:animEffect>
                                    <p:anim calcmode="lin" valueType="num">
                                      <p:cBhvr>
                                        <p:cTn id="33" dur="500" fill="hold"/>
                                        <p:tgtEl>
                                          <p:spTgt spid="13"/>
                                        </p:tgtEl>
                                        <p:attrNameLst>
                                          <p:attrName>ppt_x</p:attrName>
                                        </p:attrNameLst>
                                      </p:cBhvr>
                                      <p:tavLst>
                                        <p:tav tm="0">
                                          <p:val>
                                            <p:strVal val="#ppt_x"/>
                                          </p:val>
                                        </p:tav>
                                        <p:tav tm="100000">
                                          <p:val>
                                            <p:strVal val="#ppt_x"/>
                                          </p:val>
                                        </p:tav>
                                      </p:tavLst>
                                    </p:anim>
                                    <p:anim calcmode="lin" valueType="num">
                                      <p:cBhvr>
                                        <p:cTn id="34" dur="500" fill="hold"/>
                                        <p:tgtEl>
                                          <p:spTgt spid="13"/>
                                        </p:tgtEl>
                                        <p:attrNameLst>
                                          <p:attrName>ppt_y</p:attrName>
                                        </p:attrNameLst>
                                      </p:cBhvr>
                                      <p:tavLst>
                                        <p:tav tm="0">
                                          <p:val>
                                            <p:strVal val="#ppt_y+.1"/>
                                          </p:val>
                                        </p:tav>
                                        <p:tav tm="100000">
                                          <p:val>
                                            <p:strVal val="#ppt_y"/>
                                          </p:val>
                                        </p:tav>
                                      </p:tavLst>
                                    </p:anim>
                                  </p:childTnLst>
                                </p:cTn>
                              </p:par>
                            </p:childTnLst>
                          </p:cTn>
                        </p:par>
                        <p:par>
                          <p:cTn id="35" fill="hold">
                            <p:stCondLst>
                              <p:cond delay="2000"/>
                            </p:stCondLst>
                            <p:childTnLst>
                              <p:par>
                                <p:cTn id="36" presetID="42" presetClass="entr" presetSubtype="0" fill="hold" grpId="0" nodeType="afterEffect">
                                  <p:stCondLst>
                                    <p:cond delay="0"/>
                                  </p:stCondLst>
                                  <p:childTnLst>
                                    <p:set>
                                      <p:cBhvr>
                                        <p:cTn id="37" dur="1" fill="hold">
                                          <p:stCondLst>
                                            <p:cond delay="0"/>
                                          </p:stCondLst>
                                        </p:cTn>
                                        <p:tgtEl>
                                          <p:spTgt spid="20"/>
                                        </p:tgtEl>
                                        <p:attrNameLst>
                                          <p:attrName>style.visibility</p:attrName>
                                        </p:attrNameLst>
                                      </p:cBhvr>
                                      <p:to>
                                        <p:strVal val="visible"/>
                                      </p:to>
                                    </p:set>
                                    <p:animEffect transition="in" filter="fade">
                                      <p:cBhvr>
                                        <p:cTn id="38" dur="500"/>
                                        <p:tgtEl>
                                          <p:spTgt spid="20"/>
                                        </p:tgtEl>
                                      </p:cBhvr>
                                    </p:animEffect>
                                    <p:anim calcmode="lin" valueType="num">
                                      <p:cBhvr>
                                        <p:cTn id="39" dur="500" fill="hold"/>
                                        <p:tgtEl>
                                          <p:spTgt spid="20"/>
                                        </p:tgtEl>
                                        <p:attrNameLst>
                                          <p:attrName>ppt_x</p:attrName>
                                        </p:attrNameLst>
                                      </p:cBhvr>
                                      <p:tavLst>
                                        <p:tav tm="0">
                                          <p:val>
                                            <p:strVal val="#ppt_x"/>
                                          </p:val>
                                        </p:tav>
                                        <p:tav tm="100000">
                                          <p:val>
                                            <p:strVal val="#ppt_x"/>
                                          </p:val>
                                        </p:tav>
                                      </p:tavLst>
                                    </p:anim>
                                    <p:anim calcmode="lin" valueType="num">
                                      <p:cBhvr>
                                        <p:cTn id="40" dur="500" fill="hold"/>
                                        <p:tgtEl>
                                          <p:spTgt spid="2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1" grpId="0" animBg="1"/>
      <p:bldP spid="12" grpId="0" animBg="1"/>
      <p:bldP spid="13" grpId="0" animBg="1"/>
      <p:bldP spid="20" grpId="0" animBg="1"/>
      <p:bldP spid="1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Rectángulo redondeado"/>
          <p:cNvSpPr/>
          <p:nvPr/>
        </p:nvSpPr>
        <p:spPr>
          <a:xfrm>
            <a:off x="1777301" y="3140867"/>
            <a:ext cx="3456384" cy="999420"/>
          </a:xfrm>
          <a:prstGeom prst="roundRect">
            <a:avLst>
              <a:gd name="adj" fmla="val 50000"/>
            </a:avLst>
          </a:prstGeom>
          <a:solidFill>
            <a:schemeClr val="accent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2000" b="1" dirty="0" smtClean="0"/>
              <a:t>PARTCIPANTES</a:t>
            </a:r>
          </a:p>
          <a:p>
            <a:pPr algn="ctr"/>
            <a:r>
              <a:rPr lang="es-ES" sz="2000" b="1" dirty="0" smtClean="0"/>
              <a:t>74 personas</a:t>
            </a:r>
            <a:endParaRPr lang="es-ES" sz="2000" b="1" dirty="0"/>
          </a:p>
        </p:txBody>
      </p:sp>
      <p:sp>
        <p:nvSpPr>
          <p:cNvPr id="9" name="8 Cerrar llave"/>
          <p:cNvSpPr/>
          <p:nvPr/>
        </p:nvSpPr>
        <p:spPr>
          <a:xfrm flipH="1">
            <a:off x="5585960" y="1484784"/>
            <a:ext cx="469400" cy="4336896"/>
          </a:xfrm>
          <a:prstGeom prst="rightBrace">
            <a:avLst>
              <a:gd name="adj1" fmla="val 58507"/>
              <a:gd name="adj2" fmla="val 50000"/>
            </a:avLst>
          </a:prstGeom>
          <a:ln w="38100">
            <a:solidFill>
              <a:schemeClr val="bg1"/>
            </a:solidFill>
          </a:ln>
          <a:effectLst>
            <a:glow rad="101600">
              <a:schemeClr val="accent1">
                <a:satMod val="175000"/>
                <a:alpha val="40000"/>
              </a:schemeClr>
            </a:glo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1" name="10 Rectángulo redondeado"/>
          <p:cNvSpPr/>
          <p:nvPr/>
        </p:nvSpPr>
        <p:spPr>
          <a:xfrm>
            <a:off x="6358066" y="1484784"/>
            <a:ext cx="4130422" cy="732904"/>
          </a:xfrm>
          <a:prstGeom prst="roundRect">
            <a:avLst>
              <a:gd name="adj" fmla="val 50000"/>
            </a:avLst>
          </a:prstGeom>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200" dirty="0" err="1" smtClean="0"/>
              <a:t>Call</a:t>
            </a:r>
            <a:r>
              <a:rPr lang="es-ES" sz="1200" dirty="0" smtClean="0"/>
              <a:t> Center</a:t>
            </a:r>
          </a:p>
          <a:p>
            <a:pPr algn="ctr"/>
            <a:r>
              <a:rPr lang="es-ES" sz="1200" b="1" dirty="0" smtClean="0"/>
              <a:t>14 personas</a:t>
            </a:r>
            <a:endParaRPr lang="es-ES" sz="1200" b="1" dirty="0"/>
          </a:p>
        </p:txBody>
      </p:sp>
      <p:sp>
        <p:nvSpPr>
          <p:cNvPr id="12" name="11 Rectángulo redondeado"/>
          <p:cNvSpPr/>
          <p:nvPr/>
        </p:nvSpPr>
        <p:spPr>
          <a:xfrm>
            <a:off x="6358066" y="2686115"/>
            <a:ext cx="4130422" cy="732904"/>
          </a:xfrm>
          <a:prstGeom prst="roundRect">
            <a:avLst>
              <a:gd name="adj" fmla="val 50000"/>
            </a:avLst>
          </a:prstGeom>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200" dirty="0" smtClean="0"/>
              <a:t>Atención en Plataformas</a:t>
            </a:r>
          </a:p>
          <a:p>
            <a:pPr algn="ctr"/>
            <a:r>
              <a:rPr lang="es-ES" sz="1200" dirty="0" smtClean="0"/>
              <a:t>19 personas</a:t>
            </a:r>
            <a:endParaRPr lang="es-ES" sz="1200" dirty="0"/>
          </a:p>
        </p:txBody>
      </p:sp>
      <p:sp>
        <p:nvSpPr>
          <p:cNvPr id="13" name="12 Rectángulo redondeado"/>
          <p:cNvSpPr/>
          <p:nvPr/>
        </p:nvSpPr>
        <p:spPr>
          <a:xfrm>
            <a:off x="6358066" y="3887446"/>
            <a:ext cx="4130422" cy="732904"/>
          </a:xfrm>
          <a:prstGeom prst="roundRect">
            <a:avLst>
              <a:gd name="adj" fmla="val 50000"/>
            </a:avLst>
          </a:prstGeom>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200" dirty="0" smtClean="0"/>
              <a:t>Otros dependientes SAC</a:t>
            </a:r>
          </a:p>
          <a:p>
            <a:pPr algn="ctr"/>
            <a:r>
              <a:rPr lang="es-ES" sz="1200" dirty="0" smtClean="0"/>
              <a:t>31 personas</a:t>
            </a:r>
            <a:endParaRPr lang="es-ES" sz="1200" dirty="0"/>
          </a:p>
        </p:txBody>
      </p:sp>
      <p:sp>
        <p:nvSpPr>
          <p:cNvPr id="20" name="19 Rectángulo redondeado"/>
          <p:cNvSpPr/>
          <p:nvPr/>
        </p:nvSpPr>
        <p:spPr>
          <a:xfrm>
            <a:off x="6358066" y="5088776"/>
            <a:ext cx="4130422" cy="732904"/>
          </a:xfrm>
          <a:prstGeom prst="roundRect">
            <a:avLst>
              <a:gd name="adj" fmla="val 50000"/>
            </a:avLst>
          </a:prstGeom>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200" dirty="0" smtClean="0"/>
              <a:t>Otras áreas</a:t>
            </a:r>
          </a:p>
          <a:p>
            <a:pPr algn="ctr"/>
            <a:r>
              <a:rPr lang="es-ES" sz="1200" dirty="0" smtClean="0"/>
              <a:t>10 personas</a:t>
            </a:r>
            <a:endParaRPr lang="es-ES" sz="1200" dirty="0"/>
          </a:p>
        </p:txBody>
      </p:sp>
      <p:sp>
        <p:nvSpPr>
          <p:cNvPr id="16" name="12 Rectángulo redondeado"/>
          <p:cNvSpPr/>
          <p:nvPr/>
        </p:nvSpPr>
        <p:spPr>
          <a:xfrm>
            <a:off x="3264794" y="66776"/>
            <a:ext cx="5662412" cy="828000"/>
          </a:xfrm>
          <a:prstGeom prst="roundRect">
            <a:avLst>
              <a:gd name="adj" fmla="val 50000"/>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2700000" scaled="1"/>
            <a:tileRect/>
          </a:gradFill>
          <a:ln/>
        </p:spPr>
        <p:style>
          <a:lnRef idx="0">
            <a:schemeClr val="accent1"/>
          </a:lnRef>
          <a:fillRef idx="3">
            <a:schemeClr val="accent1"/>
          </a:fillRef>
          <a:effectRef idx="3">
            <a:schemeClr val="accent1"/>
          </a:effectRef>
          <a:fontRef idx="minor">
            <a:schemeClr val="lt1"/>
          </a:fontRef>
        </p:style>
        <p:txBody>
          <a:bodyPr rtlCol="0" anchor="ctr"/>
          <a:lstStyle/>
          <a:p>
            <a:pPr algn="ctr"/>
            <a:r>
              <a:rPr lang="es-ES" sz="2400" b="1" kern="0" dirty="0" smtClean="0">
                <a:solidFill>
                  <a:srgbClr val="FFFFFF"/>
                </a:solidFill>
                <a:effectLst>
                  <a:outerShdw blurRad="38100" dist="38100" dir="2700000" algn="tl">
                    <a:srgbClr val="000000">
                      <a:alpha val="43137"/>
                    </a:srgbClr>
                  </a:outerShdw>
                </a:effectLst>
              </a:rPr>
              <a:t>AVANCE COMPROMISOS</a:t>
            </a:r>
            <a:endParaRPr lang="es-ES" sz="2400" b="1" dirty="0">
              <a:effectLst>
                <a:outerShdw blurRad="38100" dist="38100" dir="2700000" algn="tl">
                  <a:srgbClr val="000000">
                    <a:alpha val="43137"/>
                  </a:srgbClr>
                </a:outerShdw>
              </a:effectLst>
            </a:endParaRPr>
          </a:p>
        </p:txBody>
      </p:sp>
      <p:pic>
        <p:nvPicPr>
          <p:cNvPr id="10" name="Picture 2" descr="G:\01_DOCUMENTOS\001 SIN\003 PPT\17 NSF + RESPALDOS\ICONOS DE RESPALDO\NetByte Design Studio - 1137.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8813" y="4108423"/>
            <a:ext cx="2128649" cy="13474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5981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with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p:tgtEl>
                                          <p:spTgt spid="16"/>
                                        </p:tgtEl>
                                        <p:attrNameLst>
                                          <p:attrName>ppt_y</p:attrName>
                                        </p:attrNameLst>
                                      </p:cBhvr>
                                      <p:tavLst>
                                        <p:tav tm="0">
                                          <p:val>
                                            <p:strVal val="#ppt_y-#ppt_h*1.125000"/>
                                          </p:val>
                                        </p:tav>
                                        <p:tav tm="100000">
                                          <p:val>
                                            <p:strVal val="#ppt_y"/>
                                          </p:val>
                                        </p:tav>
                                      </p:tavLst>
                                    </p:anim>
                                    <p:animEffect transition="in" filter="wipe(down)">
                                      <p:cBhvr>
                                        <p:cTn id="8" dur="500"/>
                                        <p:tgtEl>
                                          <p:spTgt spid="16"/>
                                        </p:tgtEl>
                                      </p:cBhvr>
                                    </p:animEffect>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childTnLst>
                          </p:cTn>
                        </p:par>
                        <p:par>
                          <p:cTn id="17" fill="hold">
                            <p:stCondLst>
                              <p:cond delay="500"/>
                            </p:stCondLst>
                            <p:childTnLst>
                              <p:par>
                                <p:cTn id="18" presetID="42" presetClass="entr" presetSubtype="0" fill="hold" grpId="0"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anim calcmode="lin" valueType="num">
                                      <p:cBhvr>
                                        <p:cTn id="21" dur="500" fill="hold"/>
                                        <p:tgtEl>
                                          <p:spTgt spid="11"/>
                                        </p:tgtEl>
                                        <p:attrNameLst>
                                          <p:attrName>ppt_x</p:attrName>
                                        </p:attrNameLst>
                                      </p:cBhvr>
                                      <p:tavLst>
                                        <p:tav tm="0">
                                          <p:val>
                                            <p:strVal val="#ppt_x"/>
                                          </p:val>
                                        </p:tav>
                                        <p:tav tm="100000">
                                          <p:val>
                                            <p:strVal val="#ppt_x"/>
                                          </p:val>
                                        </p:tav>
                                      </p:tavLst>
                                    </p:anim>
                                    <p:anim calcmode="lin" valueType="num">
                                      <p:cBhvr>
                                        <p:cTn id="22" dur="500" fill="hold"/>
                                        <p:tgtEl>
                                          <p:spTgt spid="11"/>
                                        </p:tgtEl>
                                        <p:attrNameLst>
                                          <p:attrName>ppt_y</p:attrName>
                                        </p:attrNameLst>
                                      </p:cBhvr>
                                      <p:tavLst>
                                        <p:tav tm="0">
                                          <p:val>
                                            <p:strVal val="#ppt_y+.1"/>
                                          </p:val>
                                        </p:tav>
                                        <p:tav tm="100000">
                                          <p:val>
                                            <p:strVal val="#ppt_y"/>
                                          </p:val>
                                        </p:tav>
                                      </p:tavLst>
                                    </p:anim>
                                  </p:childTnLst>
                                </p:cTn>
                              </p:par>
                            </p:childTnLst>
                          </p:cTn>
                        </p:par>
                        <p:par>
                          <p:cTn id="23" fill="hold">
                            <p:stCondLst>
                              <p:cond delay="1000"/>
                            </p:stCondLst>
                            <p:childTnLst>
                              <p:par>
                                <p:cTn id="24" presetID="42" presetClass="entr" presetSubtype="0" fill="hold" grpId="0" nodeType="after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fade">
                                      <p:cBhvr>
                                        <p:cTn id="26" dur="500"/>
                                        <p:tgtEl>
                                          <p:spTgt spid="12"/>
                                        </p:tgtEl>
                                      </p:cBhvr>
                                    </p:animEffect>
                                    <p:anim calcmode="lin" valueType="num">
                                      <p:cBhvr>
                                        <p:cTn id="27" dur="500" fill="hold"/>
                                        <p:tgtEl>
                                          <p:spTgt spid="12"/>
                                        </p:tgtEl>
                                        <p:attrNameLst>
                                          <p:attrName>ppt_x</p:attrName>
                                        </p:attrNameLst>
                                      </p:cBhvr>
                                      <p:tavLst>
                                        <p:tav tm="0">
                                          <p:val>
                                            <p:strVal val="#ppt_x"/>
                                          </p:val>
                                        </p:tav>
                                        <p:tav tm="100000">
                                          <p:val>
                                            <p:strVal val="#ppt_x"/>
                                          </p:val>
                                        </p:tav>
                                      </p:tavLst>
                                    </p:anim>
                                    <p:anim calcmode="lin" valueType="num">
                                      <p:cBhvr>
                                        <p:cTn id="28" dur="500" fill="hold"/>
                                        <p:tgtEl>
                                          <p:spTgt spid="12"/>
                                        </p:tgtEl>
                                        <p:attrNameLst>
                                          <p:attrName>ppt_y</p:attrName>
                                        </p:attrNameLst>
                                      </p:cBhvr>
                                      <p:tavLst>
                                        <p:tav tm="0">
                                          <p:val>
                                            <p:strVal val="#ppt_y+.1"/>
                                          </p:val>
                                        </p:tav>
                                        <p:tav tm="100000">
                                          <p:val>
                                            <p:strVal val="#ppt_y"/>
                                          </p:val>
                                        </p:tav>
                                      </p:tavLst>
                                    </p:anim>
                                  </p:childTnLst>
                                </p:cTn>
                              </p:par>
                            </p:childTnLst>
                          </p:cTn>
                        </p:par>
                        <p:par>
                          <p:cTn id="29" fill="hold">
                            <p:stCondLst>
                              <p:cond delay="1500"/>
                            </p:stCondLst>
                            <p:childTnLst>
                              <p:par>
                                <p:cTn id="30" presetID="42" presetClass="entr" presetSubtype="0" fill="hold" grpId="0" nodeType="after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500"/>
                                        <p:tgtEl>
                                          <p:spTgt spid="13"/>
                                        </p:tgtEl>
                                      </p:cBhvr>
                                    </p:animEffect>
                                    <p:anim calcmode="lin" valueType="num">
                                      <p:cBhvr>
                                        <p:cTn id="33" dur="500" fill="hold"/>
                                        <p:tgtEl>
                                          <p:spTgt spid="13"/>
                                        </p:tgtEl>
                                        <p:attrNameLst>
                                          <p:attrName>ppt_x</p:attrName>
                                        </p:attrNameLst>
                                      </p:cBhvr>
                                      <p:tavLst>
                                        <p:tav tm="0">
                                          <p:val>
                                            <p:strVal val="#ppt_x"/>
                                          </p:val>
                                        </p:tav>
                                        <p:tav tm="100000">
                                          <p:val>
                                            <p:strVal val="#ppt_x"/>
                                          </p:val>
                                        </p:tav>
                                      </p:tavLst>
                                    </p:anim>
                                    <p:anim calcmode="lin" valueType="num">
                                      <p:cBhvr>
                                        <p:cTn id="34" dur="500" fill="hold"/>
                                        <p:tgtEl>
                                          <p:spTgt spid="13"/>
                                        </p:tgtEl>
                                        <p:attrNameLst>
                                          <p:attrName>ppt_y</p:attrName>
                                        </p:attrNameLst>
                                      </p:cBhvr>
                                      <p:tavLst>
                                        <p:tav tm="0">
                                          <p:val>
                                            <p:strVal val="#ppt_y+.1"/>
                                          </p:val>
                                        </p:tav>
                                        <p:tav tm="100000">
                                          <p:val>
                                            <p:strVal val="#ppt_y"/>
                                          </p:val>
                                        </p:tav>
                                      </p:tavLst>
                                    </p:anim>
                                  </p:childTnLst>
                                </p:cTn>
                              </p:par>
                            </p:childTnLst>
                          </p:cTn>
                        </p:par>
                        <p:par>
                          <p:cTn id="35" fill="hold">
                            <p:stCondLst>
                              <p:cond delay="2000"/>
                            </p:stCondLst>
                            <p:childTnLst>
                              <p:par>
                                <p:cTn id="36" presetID="42" presetClass="entr" presetSubtype="0" fill="hold" grpId="0" nodeType="afterEffect">
                                  <p:stCondLst>
                                    <p:cond delay="0"/>
                                  </p:stCondLst>
                                  <p:childTnLst>
                                    <p:set>
                                      <p:cBhvr>
                                        <p:cTn id="37" dur="1" fill="hold">
                                          <p:stCondLst>
                                            <p:cond delay="0"/>
                                          </p:stCondLst>
                                        </p:cTn>
                                        <p:tgtEl>
                                          <p:spTgt spid="20"/>
                                        </p:tgtEl>
                                        <p:attrNameLst>
                                          <p:attrName>style.visibility</p:attrName>
                                        </p:attrNameLst>
                                      </p:cBhvr>
                                      <p:to>
                                        <p:strVal val="visible"/>
                                      </p:to>
                                    </p:set>
                                    <p:animEffect transition="in" filter="fade">
                                      <p:cBhvr>
                                        <p:cTn id="38" dur="500"/>
                                        <p:tgtEl>
                                          <p:spTgt spid="20"/>
                                        </p:tgtEl>
                                      </p:cBhvr>
                                    </p:animEffect>
                                    <p:anim calcmode="lin" valueType="num">
                                      <p:cBhvr>
                                        <p:cTn id="39" dur="500" fill="hold"/>
                                        <p:tgtEl>
                                          <p:spTgt spid="20"/>
                                        </p:tgtEl>
                                        <p:attrNameLst>
                                          <p:attrName>ppt_x</p:attrName>
                                        </p:attrNameLst>
                                      </p:cBhvr>
                                      <p:tavLst>
                                        <p:tav tm="0">
                                          <p:val>
                                            <p:strVal val="#ppt_x"/>
                                          </p:val>
                                        </p:tav>
                                        <p:tav tm="100000">
                                          <p:val>
                                            <p:strVal val="#ppt_x"/>
                                          </p:val>
                                        </p:tav>
                                      </p:tavLst>
                                    </p:anim>
                                    <p:anim calcmode="lin" valueType="num">
                                      <p:cBhvr>
                                        <p:cTn id="40" dur="500" fill="hold"/>
                                        <p:tgtEl>
                                          <p:spTgt spid="2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1" grpId="0" animBg="1"/>
      <p:bldP spid="12" grpId="0" animBg="1"/>
      <p:bldP spid="13" grpId="0" animBg="1"/>
      <p:bldP spid="20" grpId="0" animBg="1"/>
      <p:bldP spid="1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Rectángulo redondeado"/>
          <p:cNvSpPr/>
          <p:nvPr/>
        </p:nvSpPr>
        <p:spPr>
          <a:xfrm rot="16200000">
            <a:off x="-154534" y="3229423"/>
            <a:ext cx="1843807" cy="802066"/>
          </a:xfrm>
          <a:prstGeom prst="roundRect">
            <a:avLst>
              <a:gd name="adj" fmla="val 50000"/>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r>
              <a:rPr lang="es-ES" sz="2000" b="1" dirty="0" smtClean="0">
                <a:solidFill>
                  <a:schemeClr val="tx1"/>
                </a:solidFill>
              </a:rPr>
              <a:t>WIKI SAC</a:t>
            </a:r>
          </a:p>
        </p:txBody>
      </p:sp>
      <p:sp>
        <p:nvSpPr>
          <p:cNvPr id="9" name="8 Cerrar llave"/>
          <p:cNvSpPr/>
          <p:nvPr/>
        </p:nvSpPr>
        <p:spPr>
          <a:xfrm flipH="1">
            <a:off x="4015157" y="1678556"/>
            <a:ext cx="424763" cy="4148383"/>
          </a:xfrm>
          <a:prstGeom prst="rightBrace">
            <a:avLst>
              <a:gd name="adj1" fmla="val 58507"/>
              <a:gd name="adj2" fmla="val 50000"/>
            </a:avLst>
          </a:prstGeom>
          <a:ln w="38100">
            <a:solidFill>
              <a:schemeClr val="bg1"/>
            </a:solidFill>
          </a:ln>
          <a:effectLst>
            <a:glow rad="101600">
              <a:schemeClr val="accent1">
                <a:satMod val="175000"/>
                <a:alpha val="40000"/>
              </a:schemeClr>
            </a:glo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1" name="10 Rectángulo redondeado"/>
          <p:cNvSpPr/>
          <p:nvPr/>
        </p:nvSpPr>
        <p:spPr>
          <a:xfrm>
            <a:off x="8105586" y="1678556"/>
            <a:ext cx="1962974" cy="489064"/>
          </a:xfrm>
          <a:prstGeom prst="roundRect">
            <a:avLst>
              <a:gd name="adj" fmla="val 50000"/>
            </a:avLst>
          </a:prstGeom>
          <a:ln/>
        </p:spPr>
        <p:style>
          <a:lnRef idx="0">
            <a:schemeClr val="accent6"/>
          </a:lnRef>
          <a:fillRef idx="3">
            <a:schemeClr val="accent6"/>
          </a:fillRef>
          <a:effectRef idx="3">
            <a:schemeClr val="accent6"/>
          </a:effectRef>
          <a:fontRef idx="minor">
            <a:schemeClr val="lt1"/>
          </a:fontRef>
        </p:style>
        <p:txBody>
          <a:bodyPr rtlCol="0" anchor="ctr"/>
          <a:lstStyle/>
          <a:p>
            <a:pPr algn="ctr"/>
            <a:r>
              <a:rPr lang="es-ES" sz="1200" b="1" dirty="0" smtClean="0">
                <a:solidFill>
                  <a:schemeClr val="tx1"/>
                </a:solidFill>
              </a:rPr>
              <a:t>NORMATIVA</a:t>
            </a:r>
          </a:p>
          <a:p>
            <a:pPr algn="ctr"/>
            <a:r>
              <a:rPr lang="es-ES" sz="1200" b="1" dirty="0" smtClean="0">
                <a:solidFill>
                  <a:schemeClr val="tx1"/>
                </a:solidFill>
              </a:rPr>
              <a:t>LEGAL</a:t>
            </a:r>
            <a:endParaRPr lang="es-ES" sz="1200" b="1" dirty="0">
              <a:solidFill>
                <a:schemeClr val="tx1"/>
              </a:solidFill>
            </a:endParaRPr>
          </a:p>
        </p:txBody>
      </p:sp>
      <p:sp>
        <p:nvSpPr>
          <p:cNvPr id="12" name="11 Rectángulo redondeado"/>
          <p:cNvSpPr/>
          <p:nvPr/>
        </p:nvSpPr>
        <p:spPr>
          <a:xfrm>
            <a:off x="8105586" y="2229647"/>
            <a:ext cx="1962974" cy="489064"/>
          </a:xfrm>
          <a:prstGeom prst="roundRect">
            <a:avLst>
              <a:gd name="adj" fmla="val 50000"/>
            </a:avLst>
          </a:prstGeom>
          <a:ln/>
        </p:spPr>
        <p:style>
          <a:lnRef idx="0">
            <a:schemeClr val="accent6"/>
          </a:lnRef>
          <a:fillRef idx="3">
            <a:schemeClr val="accent6"/>
          </a:fillRef>
          <a:effectRef idx="3">
            <a:schemeClr val="accent6"/>
          </a:effectRef>
          <a:fontRef idx="minor">
            <a:schemeClr val="lt1"/>
          </a:fontRef>
        </p:style>
        <p:txBody>
          <a:bodyPr rtlCol="0" anchor="ctr"/>
          <a:lstStyle/>
          <a:p>
            <a:pPr algn="ctr"/>
            <a:r>
              <a:rPr lang="es-ES" sz="1200" b="1" dirty="0" smtClean="0">
                <a:solidFill>
                  <a:schemeClr val="tx1"/>
                </a:solidFill>
              </a:rPr>
              <a:t>PREGUNTAS</a:t>
            </a:r>
          </a:p>
          <a:p>
            <a:pPr algn="ctr"/>
            <a:r>
              <a:rPr lang="es-ES" sz="1200" b="1" dirty="0" smtClean="0">
                <a:solidFill>
                  <a:schemeClr val="tx1"/>
                </a:solidFill>
              </a:rPr>
              <a:t>FRECUENTES</a:t>
            </a:r>
          </a:p>
        </p:txBody>
      </p:sp>
      <p:sp>
        <p:nvSpPr>
          <p:cNvPr id="13" name="12 Rectángulo redondeado"/>
          <p:cNvSpPr/>
          <p:nvPr/>
        </p:nvSpPr>
        <p:spPr>
          <a:xfrm>
            <a:off x="8105586" y="2790898"/>
            <a:ext cx="1962974" cy="489064"/>
          </a:xfrm>
          <a:prstGeom prst="roundRect">
            <a:avLst>
              <a:gd name="adj" fmla="val 50000"/>
            </a:avLst>
          </a:prstGeom>
          <a:ln/>
        </p:spPr>
        <p:style>
          <a:lnRef idx="0">
            <a:schemeClr val="accent6"/>
          </a:lnRef>
          <a:fillRef idx="3">
            <a:schemeClr val="accent6"/>
          </a:fillRef>
          <a:effectRef idx="3">
            <a:schemeClr val="accent6"/>
          </a:effectRef>
          <a:fontRef idx="minor">
            <a:schemeClr val="lt1"/>
          </a:fontRef>
        </p:style>
        <p:txBody>
          <a:bodyPr rtlCol="0" anchor="ctr"/>
          <a:lstStyle/>
          <a:p>
            <a:pPr algn="ctr"/>
            <a:r>
              <a:rPr lang="es-ES" sz="1200" b="1" dirty="0" smtClean="0">
                <a:solidFill>
                  <a:schemeClr val="tx1"/>
                </a:solidFill>
              </a:rPr>
              <a:t>TEXTOS Y</a:t>
            </a:r>
          </a:p>
          <a:p>
            <a:pPr algn="ctr"/>
            <a:r>
              <a:rPr lang="es-ES" sz="1200" b="1" dirty="0" smtClean="0">
                <a:solidFill>
                  <a:schemeClr val="tx1"/>
                </a:solidFill>
              </a:rPr>
              <a:t>TRIPTICOS</a:t>
            </a:r>
            <a:endParaRPr lang="es-ES" sz="1200" b="1" dirty="0">
              <a:solidFill>
                <a:schemeClr val="tx1"/>
              </a:solidFill>
            </a:endParaRPr>
          </a:p>
        </p:txBody>
      </p:sp>
      <p:sp>
        <p:nvSpPr>
          <p:cNvPr id="16" name="12 Rectángulo redondeado"/>
          <p:cNvSpPr/>
          <p:nvPr/>
        </p:nvSpPr>
        <p:spPr>
          <a:xfrm>
            <a:off x="3264794" y="66776"/>
            <a:ext cx="5662412" cy="828000"/>
          </a:xfrm>
          <a:prstGeom prst="roundRect">
            <a:avLst>
              <a:gd name="adj" fmla="val 50000"/>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2700000" scaled="1"/>
            <a:tileRect/>
          </a:gradFill>
          <a:ln/>
        </p:spPr>
        <p:style>
          <a:lnRef idx="0">
            <a:schemeClr val="accent1"/>
          </a:lnRef>
          <a:fillRef idx="3">
            <a:schemeClr val="accent1"/>
          </a:fillRef>
          <a:effectRef idx="3">
            <a:schemeClr val="accent1"/>
          </a:effectRef>
          <a:fontRef idx="minor">
            <a:schemeClr val="lt1"/>
          </a:fontRef>
        </p:style>
        <p:txBody>
          <a:bodyPr rtlCol="0" anchor="ctr"/>
          <a:lstStyle/>
          <a:p>
            <a:pPr algn="ctr"/>
            <a:r>
              <a:rPr lang="es-ES" sz="2400" b="1" kern="0" dirty="0" smtClean="0">
                <a:solidFill>
                  <a:srgbClr val="FFFFFF"/>
                </a:solidFill>
                <a:effectLst>
                  <a:outerShdw blurRad="38100" dist="38100" dir="2700000" algn="tl">
                    <a:srgbClr val="000000">
                      <a:alpha val="43137"/>
                    </a:srgbClr>
                  </a:outerShdw>
                </a:effectLst>
              </a:rPr>
              <a:t>AVANCE COMPROMISOS</a:t>
            </a:r>
            <a:endParaRPr lang="es-ES" sz="2400" b="1" dirty="0">
              <a:effectLst>
                <a:outerShdw blurRad="38100" dist="38100" dir="2700000" algn="tl">
                  <a:srgbClr val="000000">
                    <a:alpha val="43137"/>
                  </a:srgbClr>
                </a:outerShdw>
              </a:effectLst>
            </a:endParaRPr>
          </a:p>
        </p:txBody>
      </p:sp>
      <p:sp>
        <p:nvSpPr>
          <p:cNvPr id="14" name="10 Rectángulo redondeado"/>
          <p:cNvSpPr/>
          <p:nvPr/>
        </p:nvSpPr>
        <p:spPr>
          <a:xfrm>
            <a:off x="8927206" y="4225533"/>
            <a:ext cx="1962974" cy="489064"/>
          </a:xfrm>
          <a:prstGeom prst="roundRect">
            <a:avLst>
              <a:gd name="adj" fmla="val 50000"/>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r>
              <a:rPr lang="es-ES" sz="1200" b="1" dirty="0" smtClean="0">
                <a:solidFill>
                  <a:schemeClr val="tx1"/>
                </a:solidFill>
              </a:rPr>
              <a:t>VIDEOS</a:t>
            </a:r>
          </a:p>
          <a:p>
            <a:pPr algn="ctr"/>
            <a:r>
              <a:rPr lang="es-ES" sz="1200" b="1" dirty="0" smtClean="0">
                <a:solidFill>
                  <a:schemeClr val="tx1"/>
                </a:solidFill>
              </a:rPr>
              <a:t>TUTORIALES</a:t>
            </a:r>
          </a:p>
        </p:txBody>
      </p:sp>
      <p:sp>
        <p:nvSpPr>
          <p:cNvPr id="15" name="11 Rectángulo redondeado"/>
          <p:cNvSpPr/>
          <p:nvPr/>
        </p:nvSpPr>
        <p:spPr>
          <a:xfrm>
            <a:off x="8927206" y="4776624"/>
            <a:ext cx="1962974" cy="489064"/>
          </a:xfrm>
          <a:prstGeom prst="roundRect">
            <a:avLst>
              <a:gd name="adj" fmla="val 50000"/>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r>
              <a:rPr lang="es-ES" sz="1200" b="1" dirty="0" smtClean="0">
                <a:solidFill>
                  <a:schemeClr val="tx1"/>
                </a:solidFill>
              </a:rPr>
              <a:t>PRESENTACIONES</a:t>
            </a:r>
          </a:p>
          <a:p>
            <a:pPr algn="ctr"/>
            <a:r>
              <a:rPr lang="es-ES" sz="1200" b="1" dirty="0" smtClean="0">
                <a:solidFill>
                  <a:schemeClr val="tx1"/>
                </a:solidFill>
              </a:rPr>
              <a:t>.PPT</a:t>
            </a:r>
            <a:endParaRPr lang="es-ES" sz="1200" b="1" dirty="0">
              <a:solidFill>
                <a:schemeClr val="tx1"/>
              </a:solidFill>
            </a:endParaRPr>
          </a:p>
        </p:txBody>
      </p:sp>
      <p:sp>
        <p:nvSpPr>
          <p:cNvPr id="17" name="12 Rectángulo redondeado"/>
          <p:cNvSpPr/>
          <p:nvPr/>
        </p:nvSpPr>
        <p:spPr>
          <a:xfrm>
            <a:off x="8927206" y="5337875"/>
            <a:ext cx="1962974" cy="489064"/>
          </a:xfrm>
          <a:prstGeom prst="roundRect">
            <a:avLst>
              <a:gd name="adj" fmla="val 50000"/>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r>
              <a:rPr lang="es-ES" sz="1200" b="1" dirty="0" smtClean="0">
                <a:solidFill>
                  <a:schemeClr val="tx1"/>
                </a:solidFill>
              </a:rPr>
              <a:t>PROGRAMAS</a:t>
            </a:r>
          </a:p>
          <a:p>
            <a:pPr algn="ctr"/>
            <a:r>
              <a:rPr lang="es-ES" sz="1200" b="1" dirty="0" smtClean="0">
                <a:solidFill>
                  <a:schemeClr val="tx1"/>
                </a:solidFill>
              </a:rPr>
              <a:t>DE RADIO – SPOTS T.V.</a:t>
            </a:r>
            <a:endParaRPr lang="es-ES" sz="1200" b="1" dirty="0">
              <a:solidFill>
                <a:schemeClr val="tx1"/>
              </a:solidFill>
            </a:endParaRPr>
          </a:p>
        </p:txBody>
      </p:sp>
      <p:sp>
        <p:nvSpPr>
          <p:cNvPr id="22" name="10 Rectángulo redondeado"/>
          <p:cNvSpPr/>
          <p:nvPr/>
        </p:nvSpPr>
        <p:spPr>
          <a:xfrm>
            <a:off x="4762362" y="2159306"/>
            <a:ext cx="2650836" cy="660441"/>
          </a:xfrm>
          <a:prstGeom prst="roundRect">
            <a:avLst>
              <a:gd name="adj" fmla="val 50000"/>
            </a:avLst>
          </a:prstGeom>
          <a:solidFill>
            <a:schemeClr val="accent6">
              <a:lumMod val="60000"/>
              <a:lumOff val="40000"/>
            </a:schemeClr>
          </a:solidFill>
          <a:ln/>
        </p:spPr>
        <p:style>
          <a:lnRef idx="0">
            <a:schemeClr val="accent6"/>
          </a:lnRef>
          <a:fillRef idx="3">
            <a:schemeClr val="accent6"/>
          </a:fillRef>
          <a:effectRef idx="3">
            <a:schemeClr val="accent6"/>
          </a:effectRef>
          <a:fontRef idx="minor">
            <a:schemeClr val="lt1"/>
          </a:fontRef>
        </p:style>
        <p:txBody>
          <a:bodyPr rtlCol="0" anchor="ctr"/>
          <a:lstStyle/>
          <a:p>
            <a:pPr algn="ctr"/>
            <a:r>
              <a:rPr lang="es-ES" sz="1600" b="1" dirty="0" smtClean="0">
                <a:solidFill>
                  <a:schemeClr val="tx1"/>
                </a:solidFill>
              </a:rPr>
              <a:t>NORMATIVA</a:t>
            </a:r>
          </a:p>
          <a:p>
            <a:pPr algn="ctr"/>
            <a:r>
              <a:rPr lang="es-ES" sz="1600" b="1" dirty="0" smtClean="0">
                <a:solidFill>
                  <a:schemeClr val="tx1"/>
                </a:solidFill>
              </a:rPr>
              <a:t>LEGAL</a:t>
            </a:r>
            <a:endParaRPr lang="es-ES" sz="1600" b="1" dirty="0">
              <a:solidFill>
                <a:schemeClr val="tx1"/>
              </a:solidFill>
            </a:endParaRPr>
          </a:p>
        </p:txBody>
      </p:sp>
      <p:sp>
        <p:nvSpPr>
          <p:cNvPr id="23" name="10 Rectángulo redondeado"/>
          <p:cNvSpPr/>
          <p:nvPr/>
        </p:nvSpPr>
        <p:spPr>
          <a:xfrm>
            <a:off x="5221070" y="4695344"/>
            <a:ext cx="2650836" cy="660441"/>
          </a:xfrm>
          <a:prstGeom prst="roundRect">
            <a:avLst>
              <a:gd name="adj" fmla="val 50000"/>
            </a:avLst>
          </a:prstGeom>
          <a:solidFill>
            <a:schemeClr val="accent4">
              <a:lumMod val="40000"/>
              <a:lumOff val="60000"/>
            </a:schemeClr>
          </a:solidFill>
          <a:ln/>
        </p:spPr>
        <p:style>
          <a:lnRef idx="0">
            <a:schemeClr val="accent4"/>
          </a:lnRef>
          <a:fillRef idx="3">
            <a:schemeClr val="accent4"/>
          </a:fillRef>
          <a:effectRef idx="3">
            <a:schemeClr val="accent4"/>
          </a:effectRef>
          <a:fontRef idx="minor">
            <a:schemeClr val="lt1"/>
          </a:fontRef>
        </p:style>
        <p:txBody>
          <a:bodyPr rtlCol="0" anchor="ctr"/>
          <a:lstStyle/>
          <a:p>
            <a:pPr algn="ctr"/>
            <a:r>
              <a:rPr lang="es-ES" sz="1600" b="1" dirty="0" smtClean="0">
                <a:solidFill>
                  <a:schemeClr val="tx1"/>
                </a:solidFill>
              </a:rPr>
              <a:t>VIDEOS</a:t>
            </a:r>
          </a:p>
          <a:p>
            <a:pPr algn="ctr"/>
            <a:r>
              <a:rPr lang="es-ES" sz="1600" b="1" dirty="0" smtClean="0">
                <a:solidFill>
                  <a:schemeClr val="tx1"/>
                </a:solidFill>
              </a:rPr>
              <a:t>TUTORIALES</a:t>
            </a:r>
          </a:p>
        </p:txBody>
      </p:sp>
      <p:sp>
        <p:nvSpPr>
          <p:cNvPr id="25" name="8 Cerrar llave"/>
          <p:cNvSpPr/>
          <p:nvPr/>
        </p:nvSpPr>
        <p:spPr>
          <a:xfrm flipH="1">
            <a:off x="7741794" y="1678556"/>
            <a:ext cx="302832" cy="1601406"/>
          </a:xfrm>
          <a:prstGeom prst="rightBrace">
            <a:avLst>
              <a:gd name="adj1" fmla="val 58507"/>
              <a:gd name="adj2" fmla="val 50000"/>
            </a:avLst>
          </a:prstGeom>
          <a:ln w="38100">
            <a:solidFill>
              <a:schemeClr val="bg1"/>
            </a:solidFill>
          </a:ln>
          <a:effectLst>
            <a:glow rad="101600">
              <a:schemeClr val="accent1">
                <a:satMod val="175000"/>
                <a:alpha val="40000"/>
              </a:schemeClr>
            </a:glo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6" name="8 Cerrar llave"/>
          <p:cNvSpPr/>
          <p:nvPr/>
        </p:nvSpPr>
        <p:spPr>
          <a:xfrm flipH="1">
            <a:off x="8297160" y="4225533"/>
            <a:ext cx="302832" cy="1601406"/>
          </a:xfrm>
          <a:prstGeom prst="rightBrace">
            <a:avLst>
              <a:gd name="adj1" fmla="val 58507"/>
              <a:gd name="adj2" fmla="val 50000"/>
            </a:avLst>
          </a:prstGeom>
          <a:ln w="38100">
            <a:solidFill>
              <a:schemeClr val="bg1"/>
            </a:solidFill>
          </a:ln>
          <a:effectLst>
            <a:glow rad="101600">
              <a:schemeClr val="accent1">
                <a:satMod val="175000"/>
                <a:alpha val="40000"/>
              </a:schemeClr>
            </a:glo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7" name="7 Rectángulo redondeado"/>
          <p:cNvSpPr/>
          <p:nvPr/>
        </p:nvSpPr>
        <p:spPr>
          <a:xfrm rot="16200000">
            <a:off x="2247323" y="3204433"/>
            <a:ext cx="1843807" cy="872365"/>
          </a:xfrm>
          <a:prstGeom prst="roundRect">
            <a:avLst>
              <a:gd name="adj" fmla="val 50000"/>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r>
              <a:rPr lang="es-ES" sz="2000" b="1" dirty="0" smtClean="0">
                <a:solidFill>
                  <a:schemeClr val="tx1"/>
                </a:solidFill>
              </a:rPr>
              <a:t>BIBLIOTECA VIRTUAL</a:t>
            </a:r>
          </a:p>
        </p:txBody>
      </p:sp>
      <p:sp>
        <p:nvSpPr>
          <p:cNvPr id="2" name="Flecha derecha 1"/>
          <p:cNvSpPr/>
          <p:nvPr/>
        </p:nvSpPr>
        <p:spPr>
          <a:xfrm>
            <a:off x="1412240" y="3279962"/>
            <a:ext cx="1016000" cy="945571"/>
          </a:xfrm>
          <a:prstGeom prst="rightArrow">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1425701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3"/>
          <p:cNvSpPr>
            <a:spLocks noChangeArrowheads="1"/>
          </p:cNvSpPr>
          <p:nvPr/>
        </p:nvSpPr>
        <p:spPr bwMode="auto">
          <a:xfrm>
            <a:off x="4259792" y="908721"/>
            <a:ext cx="3672416" cy="504825"/>
          </a:xfrm>
          <a:prstGeom prst="rect">
            <a:avLst/>
          </a:prstGeom>
          <a:solidFill>
            <a:srgbClr val="FFCC99">
              <a:alpha val="50000"/>
            </a:srgbClr>
          </a:solidFill>
          <a:ln w="9525">
            <a:solidFill>
              <a:schemeClr val="bg1"/>
            </a:solidFill>
            <a:miter lim="800000"/>
            <a:headEnd/>
            <a:tailEnd/>
          </a:ln>
          <a:effectLst/>
        </p:spPr>
        <p:txBody>
          <a:bodyPr anchor="ctr"/>
          <a:lstStyle/>
          <a:p>
            <a:pPr algn="ctr">
              <a:defRPr/>
            </a:pPr>
            <a:r>
              <a:rPr lang="es-ES" sz="1400" i="0">
                <a:solidFill>
                  <a:schemeClr val="bg1"/>
                </a:solidFill>
                <a:effectLst>
                  <a:outerShdw blurRad="38100" dist="38100" dir="2700000" algn="tl">
                    <a:srgbClr val="000000"/>
                  </a:outerShdw>
                </a:effectLst>
                <a:latin typeface="Arial" pitchFamily="34" charset="0"/>
              </a:rPr>
              <a:t>MODELO DE LAS BRECHAS SOBRE LA CALIDAD</a:t>
            </a:r>
          </a:p>
        </p:txBody>
      </p:sp>
      <p:sp>
        <p:nvSpPr>
          <p:cNvPr id="6" name="Rectangle 14"/>
          <p:cNvSpPr>
            <a:spLocks noChangeArrowheads="1"/>
          </p:cNvSpPr>
          <p:nvPr/>
        </p:nvSpPr>
        <p:spPr bwMode="auto">
          <a:xfrm>
            <a:off x="2446867" y="2133601"/>
            <a:ext cx="1727200" cy="504825"/>
          </a:xfrm>
          <a:prstGeom prst="rect">
            <a:avLst/>
          </a:prstGeom>
          <a:solidFill>
            <a:srgbClr val="FFCC99">
              <a:alpha val="50000"/>
            </a:srgbClr>
          </a:solidFill>
          <a:ln w="9525">
            <a:solidFill>
              <a:schemeClr val="bg1"/>
            </a:solidFill>
            <a:miter lim="800000"/>
            <a:headEnd/>
            <a:tailEnd/>
          </a:ln>
          <a:effectLst/>
        </p:spPr>
        <p:txBody>
          <a:bodyPr anchor="ctr"/>
          <a:lstStyle/>
          <a:p>
            <a:pPr algn="ctr">
              <a:defRPr/>
            </a:pPr>
            <a:r>
              <a:rPr lang="es-ES" sz="1200" i="0">
                <a:solidFill>
                  <a:schemeClr val="bg1"/>
                </a:solidFill>
                <a:effectLst>
                  <a:outerShdw blurRad="38100" dist="38100" dir="2700000" algn="tl">
                    <a:srgbClr val="000000"/>
                  </a:outerShdw>
                </a:effectLst>
                <a:latin typeface="Arial" pitchFamily="34" charset="0"/>
              </a:rPr>
              <a:t>Expectativa del Servicio</a:t>
            </a:r>
          </a:p>
        </p:txBody>
      </p:sp>
      <p:sp>
        <p:nvSpPr>
          <p:cNvPr id="7" name="Rectangle 15"/>
          <p:cNvSpPr>
            <a:spLocks noChangeArrowheads="1"/>
          </p:cNvSpPr>
          <p:nvPr/>
        </p:nvSpPr>
        <p:spPr bwMode="auto">
          <a:xfrm>
            <a:off x="2544233" y="3140076"/>
            <a:ext cx="1727200" cy="504825"/>
          </a:xfrm>
          <a:prstGeom prst="rect">
            <a:avLst/>
          </a:prstGeom>
          <a:solidFill>
            <a:srgbClr val="FFCC99">
              <a:alpha val="50000"/>
            </a:srgbClr>
          </a:solidFill>
          <a:ln w="9525">
            <a:solidFill>
              <a:schemeClr val="bg1"/>
            </a:solidFill>
            <a:miter lim="800000"/>
            <a:headEnd/>
            <a:tailEnd/>
          </a:ln>
          <a:effectLst/>
        </p:spPr>
        <p:txBody>
          <a:bodyPr anchor="ctr"/>
          <a:lstStyle/>
          <a:p>
            <a:pPr algn="ctr">
              <a:defRPr/>
            </a:pPr>
            <a:r>
              <a:rPr lang="es-ES" sz="1200" i="0">
                <a:solidFill>
                  <a:schemeClr val="bg1"/>
                </a:solidFill>
                <a:effectLst>
                  <a:outerShdw blurRad="38100" dist="38100" dir="2700000" algn="tl">
                    <a:srgbClr val="000000"/>
                  </a:outerShdw>
                </a:effectLst>
                <a:latin typeface="Arial" pitchFamily="34" charset="0"/>
              </a:rPr>
              <a:t>Percepción del Servicio</a:t>
            </a:r>
          </a:p>
        </p:txBody>
      </p:sp>
      <p:sp>
        <p:nvSpPr>
          <p:cNvPr id="8" name="Rectangle 16"/>
          <p:cNvSpPr>
            <a:spLocks noChangeArrowheads="1"/>
          </p:cNvSpPr>
          <p:nvPr/>
        </p:nvSpPr>
        <p:spPr bwMode="auto">
          <a:xfrm>
            <a:off x="1968500" y="4041776"/>
            <a:ext cx="2878667" cy="576263"/>
          </a:xfrm>
          <a:prstGeom prst="rect">
            <a:avLst/>
          </a:prstGeom>
          <a:solidFill>
            <a:srgbClr val="FFCC99">
              <a:alpha val="50000"/>
            </a:srgbClr>
          </a:solidFill>
          <a:ln w="9525">
            <a:solidFill>
              <a:schemeClr val="bg1"/>
            </a:solidFill>
            <a:miter lim="800000"/>
            <a:headEnd/>
            <a:tailEnd/>
          </a:ln>
          <a:effectLst/>
        </p:spPr>
        <p:txBody>
          <a:bodyPr anchor="ctr"/>
          <a:lstStyle/>
          <a:p>
            <a:pPr algn="ctr">
              <a:defRPr/>
            </a:pPr>
            <a:r>
              <a:rPr lang="es-ES" sz="1200" i="0">
                <a:solidFill>
                  <a:schemeClr val="bg1"/>
                </a:solidFill>
                <a:effectLst>
                  <a:outerShdw blurRad="38100" dist="38100" dir="2700000" algn="tl">
                    <a:srgbClr val="000000"/>
                  </a:outerShdw>
                </a:effectLst>
                <a:latin typeface="Arial" pitchFamily="34" charset="0"/>
              </a:rPr>
              <a:t>Entrega del Servicio</a:t>
            </a:r>
          </a:p>
        </p:txBody>
      </p:sp>
      <p:sp>
        <p:nvSpPr>
          <p:cNvPr id="9" name="Rectangle 17"/>
          <p:cNvSpPr>
            <a:spLocks noChangeArrowheads="1"/>
          </p:cNvSpPr>
          <p:nvPr/>
        </p:nvSpPr>
        <p:spPr bwMode="auto">
          <a:xfrm>
            <a:off x="1966385" y="5084763"/>
            <a:ext cx="2880783" cy="576262"/>
          </a:xfrm>
          <a:prstGeom prst="rect">
            <a:avLst/>
          </a:prstGeom>
          <a:solidFill>
            <a:srgbClr val="FFCC99">
              <a:alpha val="50000"/>
            </a:srgbClr>
          </a:solidFill>
          <a:ln w="9525">
            <a:solidFill>
              <a:schemeClr val="bg1"/>
            </a:solidFill>
            <a:miter lim="800000"/>
            <a:headEnd/>
            <a:tailEnd/>
          </a:ln>
          <a:effectLst/>
        </p:spPr>
        <p:txBody>
          <a:bodyPr anchor="ctr"/>
          <a:lstStyle/>
          <a:p>
            <a:pPr algn="ctr">
              <a:defRPr/>
            </a:pPr>
            <a:r>
              <a:rPr lang="es-ES" sz="1200" i="0">
                <a:solidFill>
                  <a:schemeClr val="bg1"/>
                </a:solidFill>
                <a:effectLst>
                  <a:outerShdw blurRad="38100" dist="38100" dir="2700000" algn="tl">
                    <a:srgbClr val="000000"/>
                  </a:outerShdw>
                </a:effectLst>
                <a:latin typeface="Arial" pitchFamily="34" charset="0"/>
              </a:rPr>
              <a:t>Diseños y Estandares del Servicio Orientados al Cliente</a:t>
            </a:r>
          </a:p>
        </p:txBody>
      </p:sp>
      <p:sp>
        <p:nvSpPr>
          <p:cNvPr id="10" name="Rectangle 18"/>
          <p:cNvSpPr>
            <a:spLocks noChangeArrowheads="1"/>
          </p:cNvSpPr>
          <p:nvPr/>
        </p:nvSpPr>
        <p:spPr bwMode="auto">
          <a:xfrm>
            <a:off x="6479118" y="4005263"/>
            <a:ext cx="2305049" cy="647700"/>
          </a:xfrm>
          <a:prstGeom prst="rect">
            <a:avLst/>
          </a:prstGeom>
          <a:solidFill>
            <a:srgbClr val="FFCC99">
              <a:alpha val="50000"/>
            </a:srgbClr>
          </a:solidFill>
          <a:ln w="9525">
            <a:solidFill>
              <a:schemeClr val="bg1"/>
            </a:solidFill>
            <a:miter lim="800000"/>
            <a:headEnd/>
            <a:tailEnd/>
          </a:ln>
          <a:effectLst/>
        </p:spPr>
        <p:txBody>
          <a:bodyPr anchor="ctr"/>
          <a:lstStyle/>
          <a:p>
            <a:pPr algn="ctr">
              <a:defRPr/>
            </a:pPr>
            <a:r>
              <a:rPr lang="es-ES" sz="1200" i="0">
                <a:solidFill>
                  <a:schemeClr val="bg1"/>
                </a:solidFill>
                <a:effectLst>
                  <a:outerShdw blurRad="38100" dist="38100" dir="2700000" algn="tl">
                    <a:srgbClr val="000000"/>
                  </a:outerShdw>
                </a:effectLst>
                <a:latin typeface="Arial" pitchFamily="34" charset="0"/>
              </a:rPr>
              <a:t>Comunicación Externa con los Cliente</a:t>
            </a:r>
          </a:p>
        </p:txBody>
      </p:sp>
      <p:sp>
        <p:nvSpPr>
          <p:cNvPr id="11" name="Rectangle 19"/>
          <p:cNvSpPr>
            <a:spLocks noChangeArrowheads="1"/>
          </p:cNvSpPr>
          <p:nvPr/>
        </p:nvSpPr>
        <p:spPr bwMode="auto">
          <a:xfrm>
            <a:off x="1583267" y="6092826"/>
            <a:ext cx="3649133" cy="576263"/>
          </a:xfrm>
          <a:prstGeom prst="rect">
            <a:avLst/>
          </a:prstGeom>
          <a:solidFill>
            <a:srgbClr val="FFCC99">
              <a:alpha val="50000"/>
            </a:srgbClr>
          </a:solidFill>
          <a:ln w="9525">
            <a:solidFill>
              <a:schemeClr val="bg1"/>
            </a:solidFill>
            <a:miter lim="800000"/>
            <a:headEnd/>
            <a:tailEnd/>
          </a:ln>
          <a:effectLst/>
        </p:spPr>
        <p:txBody>
          <a:bodyPr anchor="ctr"/>
          <a:lstStyle/>
          <a:p>
            <a:pPr algn="ctr">
              <a:defRPr/>
            </a:pPr>
            <a:r>
              <a:rPr lang="es-ES" sz="1200" i="0">
                <a:solidFill>
                  <a:schemeClr val="bg1"/>
                </a:solidFill>
                <a:effectLst>
                  <a:outerShdw blurRad="38100" dist="38100" dir="2700000" algn="tl">
                    <a:srgbClr val="000000"/>
                  </a:outerShdw>
                </a:effectLst>
                <a:latin typeface="Arial" pitchFamily="34" charset="0"/>
              </a:rPr>
              <a:t>Percepciones de la Compañía sobre las Expectativas del Cliente</a:t>
            </a:r>
          </a:p>
        </p:txBody>
      </p:sp>
      <p:sp>
        <p:nvSpPr>
          <p:cNvPr id="12" name="Line 20"/>
          <p:cNvSpPr>
            <a:spLocks noChangeShapeType="1"/>
          </p:cNvSpPr>
          <p:nvPr/>
        </p:nvSpPr>
        <p:spPr bwMode="auto">
          <a:xfrm>
            <a:off x="0" y="3860800"/>
            <a:ext cx="12208933" cy="0"/>
          </a:xfrm>
          <a:prstGeom prst="line">
            <a:avLst/>
          </a:prstGeom>
          <a:noFill/>
          <a:ln w="28575" cap="rnd">
            <a:solidFill>
              <a:schemeClr val="bg1"/>
            </a:solidFill>
            <a:prstDash val="sysDot"/>
            <a:round/>
            <a:headEnd/>
            <a:tailEnd/>
          </a:ln>
        </p:spPr>
        <p:txBody>
          <a:bodyPr/>
          <a:lstStyle/>
          <a:p>
            <a:endParaRPr lang="es-ES"/>
          </a:p>
        </p:txBody>
      </p:sp>
      <p:sp>
        <p:nvSpPr>
          <p:cNvPr id="13" name="Line 21"/>
          <p:cNvSpPr>
            <a:spLocks noChangeShapeType="1"/>
          </p:cNvSpPr>
          <p:nvPr/>
        </p:nvSpPr>
        <p:spPr bwMode="auto">
          <a:xfrm>
            <a:off x="2734733" y="2708276"/>
            <a:ext cx="0" cy="360363"/>
          </a:xfrm>
          <a:prstGeom prst="line">
            <a:avLst/>
          </a:prstGeom>
          <a:noFill/>
          <a:ln w="28575">
            <a:solidFill>
              <a:schemeClr val="bg1"/>
            </a:solidFill>
            <a:round/>
            <a:headEnd type="triangle" w="med" len="med"/>
            <a:tailEnd type="triangle" w="med" len="med"/>
          </a:ln>
          <a:effectLst>
            <a:outerShdw dist="35921" dir="2700000" algn="ctr" rotWithShape="0">
              <a:schemeClr val="tx1"/>
            </a:outerShdw>
          </a:effectLst>
        </p:spPr>
        <p:txBody>
          <a:bodyPr/>
          <a:lstStyle/>
          <a:p>
            <a:pPr>
              <a:defRPr/>
            </a:pPr>
            <a:endParaRPr lang="es-ES">
              <a:latin typeface="Arial" pitchFamily="34" charset="0"/>
            </a:endParaRPr>
          </a:p>
        </p:txBody>
      </p:sp>
      <p:cxnSp>
        <p:nvCxnSpPr>
          <p:cNvPr id="14" name="AutoShape 22"/>
          <p:cNvCxnSpPr>
            <a:cxnSpLocks noChangeShapeType="1"/>
            <a:stCxn id="10" idx="0"/>
            <a:endCxn id="7" idx="3"/>
          </p:cNvCxnSpPr>
          <p:nvPr/>
        </p:nvCxnSpPr>
        <p:spPr bwMode="auto">
          <a:xfrm rot="5400000" flipH="1">
            <a:off x="5645679" y="2018243"/>
            <a:ext cx="612775" cy="3361267"/>
          </a:xfrm>
          <a:prstGeom prst="bentConnector2">
            <a:avLst/>
          </a:prstGeom>
          <a:noFill/>
          <a:ln w="28575">
            <a:solidFill>
              <a:schemeClr val="bg1"/>
            </a:solidFill>
            <a:miter lim="800000"/>
            <a:headEnd/>
            <a:tailEnd type="triangle" w="med" len="med"/>
          </a:ln>
        </p:spPr>
      </p:cxnSp>
      <p:cxnSp>
        <p:nvCxnSpPr>
          <p:cNvPr id="15" name="AutoShape 24"/>
          <p:cNvCxnSpPr>
            <a:cxnSpLocks noChangeShapeType="1"/>
            <a:stCxn id="10" idx="0"/>
            <a:endCxn id="6" idx="2"/>
          </p:cNvCxnSpPr>
          <p:nvPr/>
        </p:nvCxnSpPr>
        <p:spPr bwMode="auto">
          <a:xfrm rot="5400000" flipH="1">
            <a:off x="4788165" y="1160728"/>
            <a:ext cx="1366838" cy="4322233"/>
          </a:xfrm>
          <a:prstGeom prst="bentConnector3">
            <a:avLst>
              <a:gd name="adj1" fmla="val 79556"/>
            </a:avLst>
          </a:prstGeom>
          <a:noFill/>
          <a:ln w="28575">
            <a:solidFill>
              <a:schemeClr val="bg1"/>
            </a:solidFill>
            <a:miter lim="800000"/>
            <a:headEnd/>
            <a:tailEnd type="triangle" w="med" len="med"/>
          </a:ln>
        </p:spPr>
      </p:cxnSp>
      <p:cxnSp>
        <p:nvCxnSpPr>
          <p:cNvPr id="16" name="AutoShape 26"/>
          <p:cNvCxnSpPr>
            <a:cxnSpLocks noChangeShapeType="1"/>
            <a:stCxn id="8" idx="3"/>
            <a:endCxn id="10" idx="1"/>
          </p:cNvCxnSpPr>
          <p:nvPr/>
        </p:nvCxnSpPr>
        <p:spPr bwMode="auto">
          <a:xfrm flipV="1">
            <a:off x="4847167" y="4329114"/>
            <a:ext cx="1631951" cy="1587"/>
          </a:xfrm>
          <a:prstGeom prst="straightConnector1">
            <a:avLst/>
          </a:prstGeom>
          <a:noFill/>
          <a:ln w="28575">
            <a:solidFill>
              <a:schemeClr val="bg1"/>
            </a:solidFill>
            <a:round/>
            <a:headEnd type="triangle" w="med" len="med"/>
            <a:tailEnd type="triangle" w="med" len="med"/>
          </a:ln>
        </p:spPr>
      </p:cxnSp>
      <p:cxnSp>
        <p:nvCxnSpPr>
          <p:cNvPr id="17" name="AutoShape 27"/>
          <p:cNvCxnSpPr>
            <a:cxnSpLocks noChangeShapeType="1"/>
            <a:stCxn id="11" idx="0"/>
            <a:endCxn id="9" idx="2"/>
          </p:cNvCxnSpPr>
          <p:nvPr/>
        </p:nvCxnSpPr>
        <p:spPr bwMode="auto">
          <a:xfrm flipV="1">
            <a:off x="3407833" y="5661025"/>
            <a:ext cx="0" cy="431800"/>
          </a:xfrm>
          <a:prstGeom prst="straightConnector1">
            <a:avLst/>
          </a:prstGeom>
          <a:noFill/>
          <a:ln w="28575">
            <a:solidFill>
              <a:schemeClr val="bg1"/>
            </a:solidFill>
            <a:round/>
            <a:headEnd/>
            <a:tailEnd type="triangle" w="med" len="med"/>
          </a:ln>
        </p:spPr>
      </p:cxnSp>
      <p:cxnSp>
        <p:nvCxnSpPr>
          <p:cNvPr id="18" name="AutoShape 28"/>
          <p:cNvCxnSpPr>
            <a:cxnSpLocks noChangeShapeType="1"/>
            <a:stCxn id="9" idx="0"/>
            <a:endCxn id="8" idx="2"/>
          </p:cNvCxnSpPr>
          <p:nvPr/>
        </p:nvCxnSpPr>
        <p:spPr bwMode="auto">
          <a:xfrm flipV="1">
            <a:off x="3407833" y="4618039"/>
            <a:ext cx="0" cy="466725"/>
          </a:xfrm>
          <a:prstGeom prst="straightConnector1">
            <a:avLst/>
          </a:prstGeom>
          <a:noFill/>
          <a:ln w="28575">
            <a:solidFill>
              <a:schemeClr val="bg1"/>
            </a:solidFill>
            <a:round/>
            <a:headEnd/>
            <a:tailEnd type="triangle" w="med" len="med"/>
          </a:ln>
        </p:spPr>
      </p:cxnSp>
      <p:cxnSp>
        <p:nvCxnSpPr>
          <p:cNvPr id="19" name="AutoShape 29"/>
          <p:cNvCxnSpPr>
            <a:cxnSpLocks noChangeShapeType="1"/>
            <a:stCxn id="8" idx="0"/>
            <a:endCxn id="7" idx="2"/>
          </p:cNvCxnSpPr>
          <p:nvPr/>
        </p:nvCxnSpPr>
        <p:spPr bwMode="auto">
          <a:xfrm flipV="1">
            <a:off x="3407833" y="3644901"/>
            <a:ext cx="0" cy="396875"/>
          </a:xfrm>
          <a:prstGeom prst="straightConnector1">
            <a:avLst/>
          </a:prstGeom>
          <a:noFill/>
          <a:ln w="28575">
            <a:solidFill>
              <a:schemeClr val="bg1"/>
            </a:solidFill>
            <a:round/>
            <a:headEnd/>
            <a:tailEnd type="triangle" w="med" len="med"/>
          </a:ln>
        </p:spPr>
      </p:cxnSp>
      <p:sp>
        <p:nvSpPr>
          <p:cNvPr id="20" name="Line 31"/>
          <p:cNvSpPr>
            <a:spLocks noChangeShapeType="1"/>
          </p:cNvSpPr>
          <p:nvPr/>
        </p:nvSpPr>
        <p:spPr bwMode="auto">
          <a:xfrm>
            <a:off x="2734733" y="4652963"/>
            <a:ext cx="0" cy="360362"/>
          </a:xfrm>
          <a:prstGeom prst="line">
            <a:avLst/>
          </a:prstGeom>
          <a:noFill/>
          <a:ln w="28575">
            <a:solidFill>
              <a:schemeClr val="bg1"/>
            </a:solidFill>
            <a:round/>
            <a:headEnd type="triangle" w="med" len="med"/>
            <a:tailEnd type="triangle" w="med" len="med"/>
          </a:ln>
          <a:effectLst>
            <a:outerShdw dist="35921" dir="2700000" algn="ctr" rotWithShape="0">
              <a:schemeClr val="tx1"/>
            </a:outerShdw>
          </a:effectLst>
        </p:spPr>
        <p:txBody>
          <a:bodyPr/>
          <a:lstStyle/>
          <a:p>
            <a:pPr>
              <a:defRPr/>
            </a:pPr>
            <a:endParaRPr lang="es-ES">
              <a:latin typeface="Arial" pitchFamily="34" charset="0"/>
            </a:endParaRPr>
          </a:p>
        </p:txBody>
      </p:sp>
      <p:sp>
        <p:nvSpPr>
          <p:cNvPr id="21" name="Line 32"/>
          <p:cNvSpPr>
            <a:spLocks noChangeShapeType="1"/>
          </p:cNvSpPr>
          <p:nvPr/>
        </p:nvSpPr>
        <p:spPr bwMode="auto">
          <a:xfrm>
            <a:off x="2734733" y="5661026"/>
            <a:ext cx="0" cy="360363"/>
          </a:xfrm>
          <a:prstGeom prst="line">
            <a:avLst/>
          </a:prstGeom>
          <a:noFill/>
          <a:ln w="28575">
            <a:solidFill>
              <a:schemeClr val="bg1"/>
            </a:solidFill>
            <a:round/>
            <a:headEnd type="triangle" w="med" len="med"/>
            <a:tailEnd type="triangle" w="med" len="med"/>
          </a:ln>
          <a:effectLst>
            <a:outerShdw dist="35921" dir="2700000" algn="ctr" rotWithShape="0">
              <a:schemeClr val="tx1"/>
            </a:outerShdw>
          </a:effectLst>
        </p:spPr>
        <p:txBody>
          <a:bodyPr/>
          <a:lstStyle/>
          <a:p>
            <a:pPr>
              <a:defRPr/>
            </a:pPr>
            <a:endParaRPr lang="es-ES">
              <a:latin typeface="Arial" pitchFamily="34" charset="0"/>
            </a:endParaRPr>
          </a:p>
        </p:txBody>
      </p:sp>
      <p:sp>
        <p:nvSpPr>
          <p:cNvPr id="22" name="Text Box 33"/>
          <p:cNvSpPr txBox="1">
            <a:spLocks noChangeArrowheads="1"/>
          </p:cNvSpPr>
          <p:nvPr/>
        </p:nvSpPr>
        <p:spPr bwMode="auto">
          <a:xfrm>
            <a:off x="6382808" y="1402660"/>
            <a:ext cx="1159505" cy="369332"/>
          </a:xfrm>
          <a:prstGeom prst="rect">
            <a:avLst/>
          </a:prstGeom>
          <a:noFill/>
          <a:ln w="9525">
            <a:noFill/>
            <a:miter lim="800000"/>
            <a:headEnd/>
            <a:tailEnd/>
          </a:ln>
          <a:effectLst>
            <a:outerShdw dist="35921" dir="2700000" algn="ctr" rotWithShape="0">
              <a:schemeClr val="tx1"/>
            </a:outerShdw>
          </a:effectLst>
        </p:spPr>
        <p:txBody>
          <a:bodyPr wrap="none">
            <a:spAutoFit/>
          </a:bodyPr>
          <a:lstStyle/>
          <a:p>
            <a:pPr>
              <a:defRPr/>
            </a:pPr>
            <a:r>
              <a:rPr lang="es-ES" i="0" dirty="0">
                <a:solidFill>
                  <a:schemeClr val="bg1"/>
                </a:solidFill>
                <a:latin typeface="Arial" pitchFamily="34" charset="0"/>
              </a:rPr>
              <a:t>CLIENTE</a:t>
            </a:r>
          </a:p>
        </p:txBody>
      </p:sp>
      <p:sp>
        <p:nvSpPr>
          <p:cNvPr id="23" name="Text Box 34"/>
          <p:cNvSpPr txBox="1">
            <a:spLocks noChangeArrowheads="1"/>
          </p:cNvSpPr>
          <p:nvPr/>
        </p:nvSpPr>
        <p:spPr bwMode="auto">
          <a:xfrm>
            <a:off x="6027208" y="5695950"/>
            <a:ext cx="1402948" cy="369332"/>
          </a:xfrm>
          <a:prstGeom prst="rect">
            <a:avLst/>
          </a:prstGeom>
          <a:noFill/>
          <a:ln w="9525">
            <a:noFill/>
            <a:miter lim="800000"/>
            <a:headEnd/>
            <a:tailEnd/>
          </a:ln>
          <a:effectLst>
            <a:outerShdw dist="35921" dir="2700000" algn="ctr" rotWithShape="0">
              <a:schemeClr val="tx1"/>
            </a:outerShdw>
          </a:effectLst>
        </p:spPr>
        <p:txBody>
          <a:bodyPr wrap="none">
            <a:spAutoFit/>
          </a:bodyPr>
          <a:lstStyle/>
          <a:p>
            <a:pPr>
              <a:defRPr/>
            </a:pPr>
            <a:r>
              <a:rPr lang="es-ES" i="0" dirty="0">
                <a:solidFill>
                  <a:schemeClr val="bg1"/>
                </a:solidFill>
                <a:latin typeface="Arial" pitchFamily="34" charset="0"/>
              </a:rPr>
              <a:t>COMPAÑIA</a:t>
            </a:r>
          </a:p>
        </p:txBody>
      </p:sp>
      <p:cxnSp>
        <p:nvCxnSpPr>
          <p:cNvPr id="24" name="AutoShape 35"/>
          <p:cNvCxnSpPr>
            <a:cxnSpLocks noChangeShapeType="1"/>
            <a:stCxn id="11" idx="1"/>
            <a:endCxn id="6" idx="1"/>
          </p:cNvCxnSpPr>
          <p:nvPr/>
        </p:nvCxnSpPr>
        <p:spPr bwMode="auto">
          <a:xfrm rot="10800000" flipH="1">
            <a:off x="1583267" y="2386014"/>
            <a:ext cx="863600" cy="3995737"/>
          </a:xfrm>
          <a:prstGeom prst="bentConnector3">
            <a:avLst>
              <a:gd name="adj1" fmla="val -118384"/>
            </a:avLst>
          </a:prstGeom>
          <a:noFill/>
          <a:ln w="28575">
            <a:solidFill>
              <a:schemeClr val="bg1"/>
            </a:solidFill>
            <a:miter lim="800000"/>
            <a:headEnd type="triangle" w="med" len="med"/>
            <a:tailEnd type="triangle" w="med" len="med"/>
          </a:ln>
        </p:spPr>
      </p:cxnSp>
      <p:cxnSp>
        <p:nvCxnSpPr>
          <p:cNvPr id="25" name="AutoShape 36"/>
          <p:cNvCxnSpPr>
            <a:cxnSpLocks noChangeShapeType="1"/>
            <a:stCxn id="9" idx="3"/>
            <a:endCxn id="10" idx="2"/>
          </p:cNvCxnSpPr>
          <p:nvPr/>
        </p:nvCxnSpPr>
        <p:spPr bwMode="auto">
          <a:xfrm flipV="1">
            <a:off x="4847167" y="4652964"/>
            <a:ext cx="2785533" cy="720725"/>
          </a:xfrm>
          <a:prstGeom prst="bentConnector2">
            <a:avLst/>
          </a:prstGeom>
          <a:noFill/>
          <a:ln w="28575">
            <a:solidFill>
              <a:schemeClr val="bg1"/>
            </a:solidFill>
            <a:miter lim="800000"/>
            <a:headEnd/>
            <a:tailEnd/>
          </a:ln>
        </p:spPr>
      </p:cxnSp>
      <p:sp>
        <p:nvSpPr>
          <p:cNvPr id="26" name="Text Box 37"/>
          <p:cNvSpPr txBox="1">
            <a:spLocks noChangeArrowheads="1"/>
          </p:cNvSpPr>
          <p:nvPr/>
        </p:nvSpPr>
        <p:spPr bwMode="auto">
          <a:xfrm>
            <a:off x="912285" y="2684464"/>
            <a:ext cx="1466849" cy="466725"/>
          </a:xfrm>
          <a:prstGeom prst="rect">
            <a:avLst/>
          </a:prstGeom>
          <a:solidFill>
            <a:schemeClr val="accent3">
              <a:lumMod val="50000"/>
            </a:schemeClr>
          </a:solidFill>
          <a:ln w="9525">
            <a:solidFill>
              <a:schemeClr val="bg1"/>
            </a:solidFill>
            <a:miter lim="800000"/>
            <a:headEnd/>
            <a:tailEnd/>
          </a:ln>
        </p:spPr>
        <p:txBody>
          <a:bodyPr anchor="ctr">
            <a:noAutofit/>
          </a:bodyPr>
          <a:lstStyle/>
          <a:p>
            <a:pPr algn="ctr"/>
            <a:r>
              <a:rPr lang="es-ES" sz="1200" dirty="0">
                <a:solidFill>
                  <a:schemeClr val="bg1"/>
                </a:solidFill>
              </a:rPr>
              <a:t>Brecha del Cliente</a:t>
            </a:r>
          </a:p>
        </p:txBody>
      </p:sp>
      <p:sp>
        <p:nvSpPr>
          <p:cNvPr id="27" name="Text Box 38"/>
          <p:cNvSpPr txBox="1">
            <a:spLocks noChangeArrowheads="1"/>
          </p:cNvSpPr>
          <p:nvPr/>
        </p:nvSpPr>
        <p:spPr bwMode="auto">
          <a:xfrm>
            <a:off x="912285" y="4729163"/>
            <a:ext cx="1466849" cy="284162"/>
          </a:xfrm>
          <a:prstGeom prst="rect">
            <a:avLst/>
          </a:prstGeom>
          <a:solidFill>
            <a:schemeClr val="accent3">
              <a:lumMod val="50000"/>
            </a:schemeClr>
          </a:solidFill>
          <a:ln w="9525">
            <a:solidFill>
              <a:schemeClr val="bg1"/>
            </a:solidFill>
            <a:miter lim="800000"/>
            <a:headEnd/>
            <a:tailEnd/>
          </a:ln>
        </p:spPr>
        <p:txBody>
          <a:bodyPr anchor="ctr">
            <a:noAutofit/>
          </a:bodyPr>
          <a:lstStyle/>
          <a:p>
            <a:pPr algn="ctr"/>
            <a:r>
              <a:rPr lang="es-ES" sz="1200" dirty="0">
                <a:solidFill>
                  <a:schemeClr val="bg1"/>
                </a:solidFill>
              </a:rPr>
              <a:t>Brecha 3</a:t>
            </a:r>
          </a:p>
        </p:txBody>
      </p:sp>
      <p:sp>
        <p:nvSpPr>
          <p:cNvPr id="28" name="Text Box 39"/>
          <p:cNvSpPr txBox="1">
            <a:spLocks noChangeArrowheads="1"/>
          </p:cNvSpPr>
          <p:nvPr/>
        </p:nvSpPr>
        <p:spPr bwMode="auto">
          <a:xfrm>
            <a:off x="912285" y="5734051"/>
            <a:ext cx="1466849" cy="284163"/>
          </a:xfrm>
          <a:prstGeom prst="rect">
            <a:avLst/>
          </a:prstGeom>
          <a:solidFill>
            <a:schemeClr val="accent3">
              <a:lumMod val="50000"/>
            </a:schemeClr>
          </a:solidFill>
          <a:ln w="9525">
            <a:solidFill>
              <a:schemeClr val="bg1"/>
            </a:solidFill>
            <a:miter lim="800000"/>
            <a:headEnd/>
            <a:tailEnd/>
          </a:ln>
        </p:spPr>
        <p:txBody>
          <a:bodyPr anchor="ctr">
            <a:noAutofit/>
          </a:bodyPr>
          <a:lstStyle/>
          <a:p>
            <a:pPr algn="ctr"/>
            <a:r>
              <a:rPr lang="es-ES" sz="1200" dirty="0">
                <a:solidFill>
                  <a:schemeClr val="bg1"/>
                </a:solidFill>
              </a:rPr>
              <a:t>Brecha 2</a:t>
            </a:r>
          </a:p>
        </p:txBody>
      </p:sp>
      <p:sp>
        <p:nvSpPr>
          <p:cNvPr id="29" name="Text Box 40"/>
          <p:cNvSpPr txBox="1">
            <a:spLocks noChangeArrowheads="1"/>
          </p:cNvSpPr>
          <p:nvPr/>
        </p:nvSpPr>
        <p:spPr bwMode="auto">
          <a:xfrm>
            <a:off x="4917018" y="4508501"/>
            <a:ext cx="1466849" cy="284163"/>
          </a:xfrm>
          <a:prstGeom prst="rect">
            <a:avLst/>
          </a:prstGeom>
          <a:solidFill>
            <a:schemeClr val="accent3">
              <a:lumMod val="50000"/>
            </a:schemeClr>
          </a:solidFill>
          <a:ln w="9525">
            <a:solidFill>
              <a:schemeClr val="bg1"/>
            </a:solidFill>
            <a:miter lim="800000"/>
            <a:headEnd/>
            <a:tailEnd/>
          </a:ln>
        </p:spPr>
        <p:txBody>
          <a:bodyPr anchor="ctr">
            <a:noAutofit/>
          </a:bodyPr>
          <a:lstStyle/>
          <a:p>
            <a:pPr algn="ctr"/>
            <a:r>
              <a:rPr lang="es-ES" sz="1200" dirty="0">
                <a:solidFill>
                  <a:schemeClr val="bg1"/>
                </a:solidFill>
              </a:rPr>
              <a:t>Brecha 4</a:t>
            </a:r>
          </a:p>
        </p:txBody>
      </p:sp>
      <p:sp>
        <p:nvSpPr>
          <p:cNvPr id="30" name="Text Box 41"/>
          <p:cNvSpPr txBox="1">
            <a:spLocks noChangeArrowheads="1"/>
          </p:cNvSpPr>
          <p:nvPr/>
        </p:nvSpPr>
        <p:spPr bwMode="auto">
          <a:xfrm>
            <a:off x="0" y="4076701"/>
            <a:ext cx="1466851" cy="284163"/>
          </a:xfrm>
          <a:prstGeom prst="rect">
            <a:avLst/>
          </a:prstGeom>
          <a:solidFill>
            <a:schemeClr val="accent3">
              <a:lumMod val="50000"/>
            </a:schemeClr>
          </a:solidFill>
          <a:ln w="9525">
            <a:solidFill>
              <a:schemeClr val="bg1"/>
            </a:solidFill>
            <a:miter lim="800000"/>
            <a:headEnd/>
            <a:tailEnd/>
          </a:ln>
        </p:spPr>
        <p:txBody>
          <a:bodyPr anchor="ctr">
            <a:noAutofit/>
          </a:bodyPr>
          <a:lstStyle/>
          <a:p>
            <a:pPr algn="ctr"/>
            <a:r>
              <a:rPr lang="es-ES" sz="1200" dirty="0">
                <a:solidFill>
                  <a:schemeClr val="bg1"/>
                </a:solidFill>
              </a:rPr>
              <a:t>Brecha 1</a:t>
            </a:r>
          </a:p>
        </p:txBody>
      </p:sp>
      <p:sp>
        <p:nvSpPr>
          <p:cNvPr id="31" name="Text Box 42"/>
          <p:cNvSpPr txBox="1">
            <a:spLocks noChangeArrowheads="1"/>
          </p:cNvSpPr>
          <p:nvPr/>
        </p:nvSpPr>
        <p:spPr bwMode="auto">
          <a:xfrm>
            <a:off x="8976320" y="3407885"/>
            <a:ext cx="1466851" cy="284163"/>
          </a:xfrm>
          <a:prstGeom prst="rect">
            <a:avLst/>
          </a:prstGeom>
          <a:gradFill flip="none" rotWithShape="1">
            <a:gsLst>
              <a:gs pos="0">
                <a:schemeClr val="accent3">
                  <a:lumMod val="50000"/>
                  <a:shade val="30000"/>
                  <a:satMod val="115000"/>
                </a:schemeClr>
              </a:gs>
              <a:gs pos="50000">
                <a:schemeClr val="accent3">
                  <a:lumMod val="50000"/>
                  <a:shade val="67500"/>
                  <a:satMod val="115000"/>
                </a:schemeClr>
              </a:gs>
              <a:gs pos="100000">
                <a:schemeClr val="accent3">
                  <a:lumMod val="50000"/>
                  <a:shade val="100000"/>
                  <a:satMod val="115000"/>
                </a:schemeClr>
              </a:gs>
            </a:gsLst>
            <a:lin ang="2700000" scaled="1"/>
            <a:tileRect/>
          </a:gradFill>
          <a:ln w="9525">
            <a:solidFill>
              <a:schemeClr val="bg1"/>
            </a:solidFill>
            <a:miter lim="800000"/>
            <a:headEnd/>
            <a:tailEnd/>
          </a:ln>
        </p:spPr>
        <p:txBody>
          <a:bodyPr anchor="ctr">
            <a:noAutofit/>
          </a:bodyPr>
          <a:lstStyle/>
          <a:p>
            <a:pPr algn="ctr"/>
            <a:r>
              <a:rPr lang="es-ES" sz="1200" dirty="0">
                <a:solidFill>
                  <a:schemeClr val="bg1"/>
                </a:solidFill>
              </a:rPr>
              <a:t>Brecha 3</a:t>
            </a:r>
          </a:p>
        </p:txBody>
      </p:sp>
      <p:sp>
        <p:nvSpPr>
          <p:cNvPr id="32" name="Text Box 43"/>
          <p:cNvSpPr txBox="1">
            <a:spLocks noChangeArrowheads="1"/>
          </p:cNvSpPr>
          <p:nvPr/>
        </p:nvSpPr>
        <p:spPr bwMode="auto">
          <a:xfrm>
            <a:off x="8976320" y="2521602"/>
            <a:ext cx="1466851" cy="284162"/>
          </a:xfrm>
          <a:prstGeom prst="rect">
            <a:avLst/>
          </a:prstGeom>
          <a:gradFill flip="none" rotWithShape="1">
            <a:gsLst>
              <a:gs pos="0">
                <a:schemeClr val="accent3">
                  <a:lumMod val="50000"/>
                  <a:shade val="30000"/>
                  <a:satMod val="115000"/>
                </a:schemeClr>
              </a:gs>
              <a:gs pos="50000">
                <a:schemeClr val="accent3">
                  <a:lumMod val="50000"/>
                  <a:shade val="67500"/>
                  <a:satMod val="115000"/>
                </a:schemeClr>
              </a:gs>
              <a:gs pos="100000">
                <a:schemeClr val="accent3">
                  <a:lumMod val="50000"/>
                  <a:shade val="100000"/>
                  <a:satMod val="115000"/>
                </a:schemeClr>
              </a:gs>
            </a:gsLst>
            <a:lin ang="2700000" scaled="1"/>
            <a:tileRect/>
          </a:gradFill>
          <a:ln w="9525">
            <a:solidFill>
              <a:schemeClr val="bg1"/>
            </a:solidFill>
            <a:miter lim="800000"/>
            <a:headEnd/>
            <a:tailEnd/>
          </a:ln>
        </p:spPr>
        <p:txBody>
          <a:bodyPr anchor="ctr">
            <a:noAutofit/>
          </a:bodyPr>
          <a:lstStyle/>
          <a:p>
            <a:pPr algn="ctr"/>
            <a:r>
              <a:rPr lang="es-ES" sz="1200" dirty="0">
                <a:solidFill>
                  <a:schemeClr val="bg1"/>
                </a:solidFill>
              </a:rPr>
              <a:t>Brecha 2</a:t>
            </a:r>
          </a:p>
        </p:txBody>
      </p:sp>
      <p:sp>
        <p:nvSpPr>
          <p:cNvPr id="33" name="Text Box 44"/>
          <p:cNvSpPr txBox="1">
            <a:spLocks noChangeArrowheads="1"/>
          </p:cNvSpPr>
          <p:nvPr/>
        </p:nvSpPr>
        <p:spPr bwMode="auto">
          <a:xfrm>
            <a:off x="8976320" y="4284223"/>
            <a:ext cx="1466851" cy="284162"/>
          </a:xfrm>
          <a:prstGeom prst="rect">
            <a:avLst/>
          </a:prstGeom>
          <a:gradFill flip="none" rotWithShape="1">
            <a:gsLst>
              <a:gs pos="0">
                <a:schemeClr val="accent3">
                  <a:lumMod val="50000"/>
                  <a:shade val="30000"/>
                  <a:satMod val="115000"/>
                </a:schemeClr>
              </a:gs>
              <a:gs pos="50000">
                <a:schemeClr val="accent3">
                  <a:lumMod val="50000"/>
                  <a:shade val="67500"/>
                  <a:satMod val="115000"/>
                </a:schemeClr>
              </a:gs>
              <a:gs pos="100000">
                <a:schemeClr val="accent3">
                  <a:lumMod val="50000"/>
                  <a:shade val="100000"/>
                  <a:satMod val="115000"/>
                </a:schemeClr>
              </a:gs>
            </a:gsLst>
            <a:lin ang="2700000" scaled="1"/>
            <a:tileRect/>
          </a:gradFill>
          <a:ln w="9525">
            <a:solidFill>
              <a:schemeClr val="bg1"/>
            </a:solidFill>
            <a:miter lim="800000"/>
            <a:headEnd/>
            <a:tailEnd/>
          </a:ln>
        </p:spPr>
        <p:txBody>
          <a:bodyPr anchor="ctr">
            <a:noAutofit/>
          </a:bodyPr>
          <a:lstStyle/>
          <a:p>
            <a:pPr algn="ctr"/>
            <a:r>
              <a:rPr lang="es-ES" sz="1200" dirty="0">
                <a:solidFill>
                  <a:schemeClr val="bg1"/>
                </a:solidFill>
              </a:rPr>
              <a:t>Brecha 4</a:t>
            </a:r>
          </a:p>
        </p:txBody>
      </p:sp>
      <p:sp>
        <p:nvSpPr>
          <p:cNvPr id="34" name="Text Box 48"/>
          <p:cNvSpPr txBox="1">
            <a:spLocks noChangeArrowheads="1"/>
          </p:cNvSpPr>
          <p:nvPr/>
        </p:nvSpPr>
        <p:spPr bwMode="auto">
          <a:xfrm>
            <a:off x="8976320" y="1663355"/>
            <a:ext cx="1466851" cy="284162"/>
          </a:xfrm>
          <a:prstGeom prst="rect">
            <a:avLst/>
          </a:prstGeom>
          <a:gradFill flip="none" rotWithShape="1">
            <a:gsLst>
              <a:gs pos="0">
                <a:schemeClr val="accent3">
                  <a:lumMod val="50000"/>
                  <a:shade val="30000"/>
                  <a:satMod val="115000"/>
                </a:schemeClr>
              </a:gs>
              <a:gs pos="50000">
                <a:schemeClr val="accent3">
                  <a:lumMod val="50000"/>
                  <a:shade val="67500"/>
                  <a:satMod val="115000"/>
                </a:schemeClr>
              </a:gs>
              <a:gs pos="100000">
                <a:schemeClr val="accent3">
                  <a:lumMod val="50000"/>
                  <a:shade val="100000"/>
                  <a:satMod val="115000"/>
                </a:schemeClr>
              </a:gs>
            </a:gsLst>
            <a:lin ang="2700000" scaled="1"/>
            <a:tileRect/>
          </a:gradFill>
          <a:ln w="9525">
            <a:solidFill>
              <a:schemeClr val="bg1"/>
            </a:solidFill>
            <a:miter lim="800000"/>
            <a:headEnd/>
            <a:tailEnd/>
          </a:ln>
        </p:spPr>
        <p:txBody>
          <a:bodyPr anchor="ctr">
            <a:noAutofit/>
          </a:bodyPr>
          <a:lstStyle/>
          <a:p>
            <a:pPr algn="ctr"/>
            <a:r>
              <a:rPr lang="es-ES" sz="1200" i="0" dirty="0">
                <a:solidFill>
                  <a:schemeClr val="bg1"/>
                </a:solidFill>
              </a:rPr>
              <a:t>Brecha 1</a:t>
            </a:r>
          </a:p>
        </p:txBody>
      </p:sp>
      <p:sp>
        <p:nvSpPr>
          <p:cNvPr id="35" name="Text Box 49"/>
          <p:cNvSpPr txBox="1">
            <a:spLocks noChangeArrowheads="1"/>
          </p:cNvSpPr>
          <p:nvPr/>
        </p:nvSpPr>
        <p:spPr bwMode="auto">
          <a:xfrm>
            <a:off x="8976321" y="1992681"/>
            <a:ext cx="3119967" cy="442903"/>
          </a:xfrm>
          <a:prstGeom prst="rect">
            <a:avLst/>
          </a:prstGeom>
          <a:gradFill flip="none" rotWithShape="1">
            <a:gsLst>
              <a:gs pos="0">
                <a:schemeClr val="accent3">
                  <a:lumMod val="50000"/>
                  <a:shade val="30000"/>
                  <a:satMod val="115000"/>
                </a:schemeClr>
              </a:gs>
              <a:gs pos="50000">
                <a:schemeClr val="accent3">
                  <a:lumMod val="50000"/>
                  <a:shade val="67500"/>
                  <a:satMod val="115000"/>
                </a:schemeClr>
              </a:gs>
              <a:gs pos="100000">
                <a:schemeClr val="accent3">
                  <a:lumMod val="50000"/>
                  <a:shade val="100000"/>
                  <a:satMod val="115000"/>
                </a:schemeClr>
              </a:gs>
            </a:gsLst>
            <a:lin ang="2700000" scaled="1"/>
            <a:tileRect/>
          </a:gradFill>
          <a:ln w="9525">
            <a:solidFill>
              <a:schemeClr val="bg1"/>
            </a:solidFill>
            <a:miter lim="800000"/>
            <a:headEnd/>
            <a:tailEnd/>
          </a:ln>
        </p:spPr>
        <p:txBody>
          <a:bodyPr anchor="ctr">
            <a:noAutofit/>
          </a:bodyPr>
          <a:lstStyle/>
          <a:p>
            <a:pPr algn="just"/>
            <a:r>
              <a:rPr lang="es-ES" sz="1200" dirty="0">
                <a:solidFill>
                  <a:schemeClr val="bg1"/>
                </a:solidFill>
              </a:rPr>
              <a:t>No saber lo que el Cliente Espera</a:t>
            </a:r>
          </a:p>
        </p:txBody>
      </p:sp>
      <p:sp>
        <p:nvSpPr>
          <p:cNvPr id="36" name="Text Box 50"/>
          <p:cNvSpPr txBox="1">
            <a:spLocks noChangeArrowheads="1"/>
          </p:cNvSpPr>
          <p:nvPr/>
        </p:nvSpPr>
        <p:spPr bwMode="auto">
          <a:xfrm>
            <a:off x="8976321" y="2855839"/>
            <a:ext cx="3119967" cy="461665"/>
          </a:xfrm>
          <a:prstGeom prst="rect">
            <a:avLst/>
          </a:prstGeom>
          <a:gradFill flip="none" rotWithShape="1">
            <a:gsLst>
              <a:gs pos="0">
                <a:schemeClr val="accent3">
                  <a:lumMod val="50000"/>
                  <a:shade val="30000"/>
                  <a:satMod val="115000"/>
                </a:schemeClr>
              </a:gs>
              <a:gs pos="50000">
                <a:schemeClr val="accent3">
                  <a:lumMod val="50000"/>
                  <a:shade val="67500"/>
                  <a:satMod val="115000"/>
                </a:schemeClr>
              </a:gs>
              <a:gs pos="100000">
                <a:schemeClr val="accent3">
                  <a:lumMod val="50000"/>
                  <a:shade val="100000"/>
                  <a:satMod val="115000"/>
                </a:schemeClr>
              </a:gs>
            </a:gsLst>
            <a:lin ang="2700000" scaled="1"/>
            <a:tileRect/>
          </a:gradFill>
          <a:ln w="9525">
            <a:solidFill>
              <a:schemeClr val="bg1"/>
            </a:solidFill>
            <a:miter lim="800000"/>
            <a:headEnd/>
            <a:tailEnd/>
          </a:ln>
        </p:spPr>
        <p:txBody>
          <a:bodyPr anchor="ctr">
            <a:noAutofit/>
          </a:bodyPr>
          <a:lstStyle/>
          <a:p>
            <a:pPr algn="just"/>
            <a:r>
              <a:rPr lang="es-ES" sz="1200" dirty="0">
                <a:solidFill>
                  <a:schemeClr val="bg1"/>
                </a:solidFill>
              </a:rPr>
              <a:t>No seleccionar el diseño ni los estándares del servicio correcto</a:t>
            </a:r>
          </a:p>
        </p:txBody>
      </p:sp>
      <p:sp>
        <p:nvSpPr>
          <p:cNvPr id="37" name="Text Box 51"/>
          <p:cNvSpPr txBox="1">
            <a:spLocks noChangeArrowheads="1"/>
          </p:cNvSpPr>
          <p:nvPr/>
        </p:nvSpPr>
        <p:spPr bwMode="auto">
          <a:xfrm>
            <a:off x="8976321" y="3740534"/>
            <a:ext cx="3119967" cy="466725"/>
          </a:xfrm>
          <a:prstGeom prst="rect">
            <a:avLst/>
          </a:prstGeom>
          <a:gradFill flip="none" rotWithShape="1">
            <a:gsLst>
              <a:gs pos="0">
                <a:schemeClr val="accent3">
                  <a:lumMod val="50000"/>
                  <a:shade val="30000"/>
                  <a:satMod val="115000"/>
                </a:schemeClr>
              </a:gs>
              <a:gs pos="50000">
                <a:schemeClr val="accent3">
                  <a:lumMod val="50000"/>
                  <a:shade val="67500"/>
                  <a:satMod val="115000"/>
                </a:schemeClr>
              </a:gs>
              <a:gs pos="100000">
                <a:schemeClr val="accent3">
                  <a:lumMod val="50000"/>
                  <a:shade val="100000"/>
                  <a:satMod val="115000"/>
                </a:schemeClr>
              </a:gs>
            </a:gsLst>
            <a:lin ang="2700000" scaled="1"/>
            <a:tileRect/>
          </a:gradFill>
          <a:ln w="9525">
            <a:solidFill>
              <a:schemeClr val="bg1"/>
            </a:solidFill>
            <a:miter lim="800000"/>
            <a:headEnd/>
            <a:tailEnd/>
          </a:ln>
        </p:spPr>
        <p:txBody>
          <a:bodyPr anchor="ctr">
            <a:noAutofit/>
          </a:bodyPr>
          <a:lstStyle/>
          <a:p>
            <a:pPr algn="just"/>
            <a:r>
              <a:rPr lang="es-ES" sz="1200" dirty="0">
                <a:solidFill>
                  <a:schemeClr val="bg1"/>
                </a:solidFill>
              </a:rPr>
              <a:t>No entregar el servicio con los estándares de servicio</a:t>
            </a:r>
          </a:p>
        </p:txBody>
      </p:sp>
      <p:sp>
        <p:nvSpPr>
          <p:cNvPr id="38" name="Text Box 52"/>
          <p:cNvSpPr txBox="1">
            <a:spLocks noChangeArrowheads="1"/>
          </p:cNvSpPr>
          <p:nvPr/>
        </p:nvSpPr>
        <p:spPr bwMode="auto">
          <a:xfrm>
            <a:off x="8976321" y="4618460"/>
            <a:ext cx="3119967" cy="466725"/>
          </a:xfrm>
          <a:prstGeom prst="rect">
            <a:avLst/>
          </a:prstGeom>
          <a:gradFill flip="none" rotWithShape="1">
            <a:gsLst>
              <a:gs pos="0">
                <a:schemeClr val="accent3">
                  <a:lumMod val="50000"/>
                  <a:shade val="30000"/>
                  <a:satMod val="115000"/>
                </a:schemeClr>
              </a:gs>
              <a:gs pos="50000">
                <a:schemeClr val="accent3">
                  <a:lumMod val="50000"/>
                  <a:shade val="67500"/>
                  <a:satMod val="115000"/>
                </a:schemeClr>
              </a:gs>
              <a:gs pos="100000">
                <a:schemeClr val="accent3">
                  <a:lumMod val="50000"/>
                  <a:shade val="100000"/>
                  <a:satMod val="115000"/>
                </a:schemeClr>
              </a:gs>
            </a:gsLst>
            <a:lin ang="2700000" scaled="1"/>
            <a:tileRect/>
          </a:gradFill>
          <a:ln w="9525">
            <a:solidFill>
              <a:schemeClr val="bg1"/>
            </a:solidFill>
            <a:miter lim="800000"/>
            <a:headEnd/>
            <a:tailEnd/>
          </a:ln>
        </p:spPr>
        <p:txBody>
          <a:bodyPr anchor="ctr">
            <a:noAutofit/>
          </a:bodyPr>
          <a:lstStyle/>
          <a:p>
            <a:pPr algn="just"/>
            <a:r>
              <a:rPr lang="es-ES" sz="1200" dirty="0">
                <a:solidFill>
                  <a:schemeClr val="bg1"/>
                </a:solidFill>
              </a:rPr>
              <a:t>No Igualar el desempeño con las Promesas</a:t>
            </a:r>
          </a:p>
        </p:txBody>
      </p:sp>
      <p:sp>
        <p:nvSpPr>
          <p:cNvPr id="39" name="32 Rectángulo redondeado"/>
          <p:cNvSpPr/>
          <p:nvPr/>
        </p:nvSpPr>
        <p:spPr>
          <a:xfrm>
            <a:off x="2352000" y="86664"/>
            <a:ext cx="7488000" cy="720000"/>
          </a:xfrm>
          <a:prstGeom prst="roundRect">
            <a:avLst>
              <a:gd name="adj" fmla="val 50000"/>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2700000" scaled="1"/>
            <a:tileRect/>
          </a:gradFill>
          <a:ln/>
        </p:spPr>
        <p:style>
          <a:lnRef idx="0">
            <a:schemeClr val="accent1"/>
          </a:lnRef>
          <a:fillRef idx="3">
            <a:schemeClr val="accent1"/>
          </a:fillRef>
          <a:effectRef idx="3">
            <a:schemeClr val="accent1"/>
          </a:effectRef>
          <a:fontRef idx="minor">
            <a:schemeClr val="lt1"/>
          </a:fontRef>
        </p:style>
        <p:txBody>
          <a:bodyPr rtlCol="0" anchor="ctr"/>
          <a:lstStyle/>
          <a:p>
            <a:pPr algn="ctr"/>
            <a:r>
              <a:rPr lang="es-ES" sz="3200" b="1" dirty="0" smtClean="0">
                <a:effectLst>
                  <a:outerShdw blurRad="38100" dist="38100" dir="2700000" algn="tl">
                    <a:srgbClr val="000000">
                      <a:alpha val="43137"/>
                    </a:srgbClr>
                  </a:outerShdw>
                </a:effectLst>
              </a:rPr>
              <a:t>EVALUACIÓN DE LA CALIDAD</a:t>
            </a:r>
          </a:p>
        </p:txBody>
      </p:sp>
    </p:spTree>
    <p:extLst>
      <p:ext uri="{BB962C8B-B14F-4D97-AF65-F5344CB8AC3E}">
        <p14:creationId xmlns:p14="http://schemas.microsoft.com/office/powerpoint/2010/main" val="3174899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withEffect">
                                  <p:stCondLst>
                                    <p:cond delay="0"/>
                                  </p:stCondLst>
                                  <p:childTnLst>
                                    <p:set>
                                      <p:cBhvr>
                                        <p:cTn id="6" dur="1" fill="hold">
                                          <p:stCondLst>
                                            <p:cond delay="0"/>
                                          </p:stCondLst>
                                        </p:cTn>
                                        <p:tgtEl>
                                          <p:spTgt spid="39"/>
                                        </p:tgtEl>
                                        <p:attrNameLst>
                                          <p:attrName>style.visibility</p:attrName>
                                        </p:attrNameLst>
                                      </p:cBhvr>
                                      <p:to>
                                        <p:strVal val="visible"/>
                                      </p:to>
                                    </p:set>
                                    <p:anim calcmode="lin" valueType="num">
                                      <p:cBhvr additive="base">
                                        <p:cTn id="7" dur="500"/>
                                        <p:tgtEl>
                                          <p:spTgt spid="39"/>
                                        </p:tgtEl>
                                        <p:attrNameLst>
                                          <p:attrName>ppt_y</p:attrName>
                                        </p:attrNameLst>
                                      </p:cBhvr>
                                      <p:tavLst>
                                        <p:tav tm="0">
                                          <p:val>
                                            <p:strVal val="#ppt_y-#ppt_h*1.125000"/>
                                          </p:val>
                                        </p:tav>
                                        <p:tav tm="100000">
                                          <p:val>
                                            <p:strVal val="#ppt_y"/>
                                          </p:val>
                                        </p:tav>
                                      </p:tavLst>
                                    </p:anim>
                                    <p:animEffect transition="in" filter="wipe(down)">
                                      <p:cBhvr>
                                        <p:cTn id="8" dur="500"/>
                                        <p:tgtEl>
                                          <p:spTgt spid="39"/>
                                        </p:tgtEl>
                                      </p:cBhvr>
                                    </p:animEffect>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2"/>
                                        </p:tgtEl>
                                        <p:attrNameLst>
                                          <p:attrName>style.visibility</p:attrName>
                                        </p:attrNameLst>
                                      </p:cBhvr>
                                      <p:to>
                                        <p:strVal val="visible"/>
                                      </p:to>
                                    </p:set>
                                    <p:animEffect transition="in" filter="fade">
                                      <p:cBhvr>
                                        <p:cTn id="18" dur="500"/>
                                        <p:tgtEl>
                                          <p:spTgt spid="22"/>
                                        </p:tgtEl>
                                      </p:cBhvr>
                                    </p:animEffect>
                                  </p:childTnLst>
                                </p:cTn>
                              </p:par>
                            </p:childTnLst>
                          </p:cTn>
                        </p:par>
                        <p:par>
                          <p:cTn id="19" fill="hold">
                            <p:stCondLst>
                              <p:cond delay="500"/>
                            </p:stCondLst>
                            <p:childTnLst>
                              <p:par>
                                <p:cTn id="20" presetID="22" presetClass="entr" presetSubtype="8" fill="hold" grpId="0" nodeType="after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left)">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fade">
                                      <p:cBhvr>
                                        <p:cTn id="27" dur="500"/>
                                        <p:tgtEl>
                                          <p:spTgt spid="2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wipe(down)">
                                      <p:cBhvr>
                                        <p:cTn id="37" dur="500"/>
                                        <p:tgtEl>
                                          <p:spTgt spid="17"/>
                                        </p:tgtEl>
                                      </p:cBhvr>
                                    </p:animEffect>
                                  </p:childTnLst>
                                </p:cTn>
                              </p:par>
                            </p:childTnLst>
                          </p:cTn>
                        </p:par>
                        <p:par>
                          <p:cTn id="38" fill="hold">
                            <p:stCondLst>
                              <p:cond delay="500"/>
                            </p:stCondLst>
                            <p:childTnLst>
                              <p:par>
                                <p:cTn id="39" presetID="10" presetClass="entr" presetSubtype="0" fill="hold" grpId="0" nodeType="after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fade">
                                      <p:cBhvr>
                                        <p:cTn id="41" dur="500"/>
                                        <p:tgtEl>
                                          <p:spTgt spid="9"/>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nodeType="clickEffect">
                                  <p:stCondLst>
                                    <p:cond delay="0"/>
                                  </p:stCondLst>
                                  <p:childTnLst>
                                    <p:set>
                                      <p:cBhvr>
                                        <p:cTn id="45" dur="1" fill="hold">
                                          <p:stCondLst>
                                            <p:cond delay="0"/>
                                          </p:stCondLst>
                                        </p:cTn>
                                        <p:tgtEl>
                                          <p:spTgt spid="18"/>
                                        </p:tgtEl>
                                        <p:attrNameLst>
                                          <p:attrName>style.visibility</p:attrName>
                                        </p:attrNameLst>
                                      </p:cBhvr>
                                      <p:to>
                                        <p:strVal val="visible"/>
                                      </p:to>
                                    </p:set>
                                    <p:animEffect transition="in" filter="wipe(down)">
                                      <p:cBhvr>
                                        <p:cTn id="46" dur="500"/>
                                        <p:tgtEl>
                                          <p:spTgt spid="18"/>
                                        </p:tgtEl>
                                      </p:cBhvr>
                                    </p:animEffect>
                                  </p:childTnLst>
                                </p:cTn>
                              </p:par>
                            </p:childTnLst>
                          </p:cTn>
                        </p:par>
                        <p:par>
                          <p:cTn id="47" fill="hold">
                            <p:stCondLst>
                              <p:cond delay="500"/>
                            </p:stCondLst>
                            <p:childTnLst>
                              <p:par>
                                <p:cTn id="48" presetID="10" presetClass="entr" presetSubtype="0" fill="hold" grpId="0" nodeType="afterEffect">
                                  <p:stCondLst>
                                    <p:cond delay="0"/>
                                  </p:stCondLst>
                                  <p:childTnLst>
                                    <p:set>
                                      <p:cBhvr>
                                        <p:cTn id="49" dur="1" fill="hold">
                                          <p:stCondLst>
                                            <p:cond delay="0"/>
                                          </p:stCondLst>
                                        </p:cTn>
                                        <p:tgtEl>
                                          <p:spTgt spid="8"/>
                                        </p:tgtEl>
                                        <p:attrNameLst>
                                          <p:attrName>style.visibility</p:attrName>
                                        </p:attrNameLst>
                                      </p:cBhvr>
                                      <p:to>
                                        <p:strVal val="visible"/>
                                      </p:to>
                                    </p:set>
                                    <p:animEffect transition="in" filter="fade">
                                      <p:cBhvr>
                                        <p:cTn id="50" dur="500"/>
                                        <p:tgtEl>
                                          <p:spTgt spid="8"/>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8" fill="hold" nodeType="clickEffect">
                                  <p:stCondLst>
                                    <p:cond delay="0"/>
                                  </p:stCondLst>
                                  <p:childTnLst>
                                    <p:set>
                                      <p:cBhvr>
                                        <p:cTn id="54" dur="1" fill="hold">
                                          <p:stCondLst>
                                            <p:cond delay="0"/>
                                          </p:stCondLst>
                                        </p:cTn>
                                        <p:tgtEl>
                                          <p:spTgt spid="25"/>
                                        </p:tgtEl>
                                        <p:attrNameLst>
                                          <p:attrName>style.visibility</p:attrName>
                                        </p:attrNameLst>
                                      </p:cBhvr>
                                      <p:to>
                                        <p:strVal val="visible"/>
                                      </p:to>
                                    </p:set>
                                    <p:animEffect transition="in" filter="wipe(left)">
                                      <p:cBhvr>
                                        <p:cTn id="55" dur="500"/>
                                        <p:tgtEl>
                                          <p:spTgt spid="25"/>
                                        </p:tgtEl>
                                      </p:cBhvr>
                                    </p:animEffect>
                                  </p:childTnLst>
                                </p:cTn>
                              </p:par>
                            </p:childTnLst>
                          </p:cTn>
                        </p:par>
                        <p:par>
                          <p:cTn id="56" fill="hold">
                            <p:stCondLst>
                              <p:cond delay="500"/>
                            </p:stCondLst>
                            <p:childTnLst>
                              <p:par>
                                <p:cTn id="57" presetID="10" presetClass="entr" presetSubtype="0" fill="hold" grpId="0" nodeType="afterEffect">
                                  <p:stCondLst>
                                    <p:cond delay="0"/>
                                  </p:stCondLst>
                                  <p:childTnLst>
                                    <p:set>
                                      <p:cBhvr>
                                        <p:cTn id="58" dur="1" fill="hold">
                                          <p:stCondLst>
                                            <p:cond delay="0"/>
                                          </p:stCondLst>
                                        </p:cTn>
                                        <p:tgtEl>
                                          <p:spTgt spid="10"/>
                                        </p:tgtEl>
                                        <p:attrNameLst>
                                          <p:attrName>style.visibility</p:attrName>
                                        </p:attrNameLst>
                                      </p:cBhvr>
                                      <p:to>
                                        <p:strVal val="visible"/>
                                      </p:to>
                                    </p:set>
                                    <p:animEffect transition="in" filter="fade">
                                      <p:cBhvr>
                                        <p:cTn id="59" dur="500"/>
                                        <p:tgtEl>
                                          <p:spTgt spid="10"/>
                                        </p:tgtEl>
                                      </p:cBhvr>
                                    </p:animEffect>
                                  </p:childTnLst>
                                </p:cTn>
                              </p:par>
                            </p:childTnLst>
                          </p:cTn>
                        </p:par>
                      </p:childTnLst>
                    </p:cTn>
                  </p:par>
                  <p:par>
                    <p:cTn id="60" fill="hold">
                      <p:stCondLst>
                        <p:cond delay="indefinite"/>
                      </p:stCondLst>
                      <p:childTnLst>
                        <p:par>
                          <p:cTn id="61" fill="hold">
                            <p:stCondLst>
                              <p:cond delay="0"/>
                            </p:stCondLst>
                            <p:childTnLst>
                              <p:par>
                                <p:cTn id="62" presetID="22" presetClass="entr" presetSubtype="2" fill="hold" nodeType="clickEffect">
                                  <p:stCondLst>
                                    <p:cond delay="0"/>
                                  </p:stCondLst>
                                  <p:childTnLst>
                                    <p:set>
                                      <p:cBhvr>
                                        <p:cTn id="63" dur="1" fill="hold">
                                          <p:stCondLst>
                                            <p:cond delay="0"/>
                                          </p:stCondLst>
                                        </p:cTn>
                                        <p:tgtEl>
                                          <p:spTgt spid="15"/>
                                        </p:tgtEl>
                                        <p:attrNameLst>
                                          <p:attrName>style.visibility</p:attrName>
                                        </p:attrNameLst>
                                      </p:cBhvr>
                                      <p:to>
                                        <p:strVal val="visible"/>
                                      </p:to>
                                    </p:set>
                                    <p:animEffect transition="in" filter="wipe(right)">
                                      <p:cBhvr>
                                        <p:cTn id="64" dur="500"/>
                                        <p:tgtEl>
                                          <p:spTgt spid="15"/>
                                        </p:tgtEl>
                                      </p:cBhvr>
                                    </p:animEffect>
                                  </p:childTnLst>
                                </p:cTn>
                              </p:par>
                            </p:childTnLst>
                          </p:cTn>
                        </p:par>
                        <p:par>
                          <p:cTn id="65" fill="hold">
                            <p:stCondLst>
                              <p:cond delay="500"/>
                            </p:stCondLst>
                            <p:childTnLst>
                              <p:par>
                                <p:cTn id="66" presetID="10" presetClass="entr" presetSubtype="0" fill="hold" grpId="0" nodeType="afterEffect">
                                  <p:stCondLst>
                                    <p:cond delay="0"/>
                                  </p:stCondLst>
                                  <p:childTnLst>
                                    <p:set>
                                      <p:cBhvr>
                                        <p:cTn id="67" dur="1" fill="hold">
                                          <p:stCondLst>
                                            <p:cond delay="0"/>
                                          </p:stCondLst>
                                        </p:cTn>
                                        <p:tgtEl>
                                          <p:spTgt spid="6"/>
                                        </p:tgtEl>
                                        <p:attrNameLst>
                                          <p:attrName>style.visibility</p:attrName>
                                        </p:attrNameLst>
                                      </p:cBhvr>
                                      <p:to>
                                        <p:strVal val="visible"/>
                                      </p:to>
                                    </p:set>
                                    <p:animEffect transition="in" filter="fade">
                                      <p:cBhvr>
                                        <p:cTn id="68" dur="500"/>
                                        <p:tgtEl>
                                          <p:spTgt spid="6"/>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2" fill="hold" nodeType="clickEffect">
                                  <p:stCondLst>
                                    <p:cond delay="0"/>
                                  </p:stCondLst>
                                  <p:childTnLst>
                                    <p:set>
                                      <p:cBhvr>
                                        <p:cTn id="72" dur="1" fill="hold">
                                          <p:stCondLst>
                                            <p:cond delay="0"/>
                                          </p:stCondLst>
                                        </p:cTn>
                                        <p:tgtEl>
                                          <p:spTgt spid="14"/>
                                        </p:tgtEl>
                                        <p:attrNameLst>
                                          <p:attrName>style.visibility</p:attrName>
                                        </p:attrNameLst>
                                      </p:cBhvr>
                                      <p:to>
                                        <p:strVal val="visible"/>
                                      </p:to>
                                    </p:set>
                                    <p:animEffect transition="in" filter="wipe(right)">
                                      <p:cBhvr>
                                        <p:cTn id="73" dur="500"/>
                                        <p:tgtEl>
                                          <p:spTgt spid="14"/>
                                        </p:tgtEl>
                                      </p:cBhvr>
                                    </p:animEffect>
                                  </p:childTnLst>
                                </p:cTn>
                              </p:par>
                              <p:par>
                                <p:cTn id="74" presetID="22" presetClass="entr" presetSubtype="4" fill="hold" nodeType="withEffect">
                                  <p:stCondLst>
                                    <p:cond delay="0"/>
                                  </p:stCondLst>
                                  <p:childTnLst>
                                    <p:set>
                                      <p:cBhvr>
                                        <p:cTn id="75" dur="1" fill="hold">
                                          <p:stCondLst>
                                            <p:cond delay="0"/>
                                          </p:stCondLst>
                                        </p:cTn>
                                        <p:tgtEl>
                                          <p:spTgt spid="19"/>
                                        </p:tgtEl>
                                        <p:attrNameLst>
                                          <p:attrName>style.visibility</p:attrName>
                                        </p:attrNameLst>
                                      </p:cBhvr>
                                      <p:to>
                                        <p:strVal val="visible"/>
                                      </p:to>
                                    </p:set>
                                    <p:animEffect transition="in" filter="wipe(down)">
                                      <p:cBhvr>
                                        <p:cTn id="76" dur="500"/>
                                        <p:tgtEl>
                                          <p:spTgt spid="19"/>
                                        </p:tgtEl>
                                      </p:cBhvr>
                                    </p:animEffect>
                                  </p:childTnLst>
                                </p:cTn>
                              </p:par>
                            </p:childTnLst>
                          </p:cTn>
                        </p:par>
                      </p:childTnLst>
                    </p:cTn>
                  </p:par>
                  <p:par>
                    <p:cTn id="77" fill="hold">
                      <p:stCondLst>
                        <p:cond delay="indefinite"/>
                      </p:stCondLst>
                      <p:childTnLst>
                        <p:par>
                          <p:cTn id="78" fill="hold">
                            <p:stCondLst>
                              <p:cond delay="0"/>
                            </p:stCondLst>
                            <p:childTnLst>
                              <p:par>
                                <p:cTn id="79" presetID="4" presetClass="entr" presetSubtype="32" fill="hold" nodeType="clickEffect">
                                  <p:stCondLst>
                                    <p:cond delay="0"/>
                                  </p:stCondLst>
                                  <p:childTnLst>
                                    <p:set>
                                      <p:cBhvr>
                                        <p:cTn id="80" dur="1" fill="hold">
                                          <p:stCondLst>
                                            <p:cond delay="0"/>
                                          </p:stCondLst>
                                        </p:cTn>
                                        <p:tgtEl>
                                          <p:spTgt spid="21"/>
                                        </p:tgtEl>
                                        <p:attrNameLst>
                                          <p:attrName>style.visibility</p:attrName>
                                        </p:attrNameLst>
                                      </p:cBhvr>
                                      <p:to>
                                        <p:strVal val="visible"/>
                                      </p:to>
                                    </p:set>
                                    <p:animEffect transition="in" filter="box(out)">
                                      <p:cBhvr>
                                        <p:cTn id="81" dur="500"/>
                                        <p:tgtEl>
                                          <p:spTgt spid="21"/>
                                        </p:tgtEl>
                                      </p:cBhvr>
                                    </p:animEffect>
                                  </p:childTnLst>
                                </p:cTn>
                              </p:par>
                              <p:par>
                                <p:cTn id="82" presetID="10" presetClass="entr" presetSubtype="0" fill="hold" grpId="0" nodeType="withEffect">
                                  <p:stCondLst>
                                    <p:cond delay="0"/>
                                  </p:stCondLst>
                                  <p:childTnLst>
                                    <p:set>
                                      <p:cBhvr>
                                        <p:cTn id="83" dur="1" fill="hold">
                                          <p:stCondLst>
                                            <p:cond delay="0"/>
                                          </p:stCondLst>
                                        </p:cTn>
                                        <p:tgtEl>
                                          <p:spTgt spid="7"/>
                                        </p:tgtEl>
                                        <p:attrNameLst>
                                          <p:attrName>style.visibility</p:attrName>
                                        </p:attrNameLst>
                                      </p:cBhvr>
                                      <p:to>
                                        <p:strVal val="visible"/>
                                      </p:to>
                                    </p:set>
                                    <p:animEffect transition="in" filter="fade">
                                      <p:cBhvr>
                                        <p:cTn id="84" dur="500"/>
                                        <p:tgtEl>
                                          <p:spTgt spid="7"/>
                                        </p:tgtEl>
                                      </p:cBhvr>
                                    </p:animEffect>
                                  </p:childTnLst>
                                </p:cTn>
                              </p:par>
                            </p:childTnLst>
                          </p:cTn>
                        </p:par>
                      </p:childTnLst>
                    </p:cTn>
                  </p:par>
                  <p:par>
                    <p:cTn id="85" fill="hold">
                      <p:stCondLst>
                        <p:cond delay="indefinite"/>
                      </p:stCondLst>
                      <p:childTnLst>
                        <p:par>
                          <p:cTn id="86" fill="hold">
                            <p:stCondLst>
                              <p:cond delay="0"/>
                            </p:stCondLst>
                            <p:childTnLst>
                              <p:par>
                                <p:cTn id="87" presetID="22" presetClass="entr" presetSubtype="4" fill="hold" nodeType="clickEffect">
                                  <p:stCondLst>
                                    <p:cond delay="0"/>
                                  </p:stCondLst>
                                  <p:childTnLst>
                                    <p:set>
                                      <p:cBhvr>
                                        <p:cTn id="88" dur="1" fill="hold">
                                          <p:stCondLst>
                                            <p:cond delay="0"/>
                                          </p:stCondLst>
                                        </p:cTn>
                                        <p:tgtEl>
                                          <p:spTgt spid="24"/>
                                        </p:tgtEl>
                                        <p:attrNameLst>
                                          <p:attrName>style.visibility</p:attrName>
                                        </p:attrNameLst>
                                      </p:cBhvr>
                                      <p:to>
                                        <p:strVal val="visible"/>
                                      </p:to>
                                    </p:set>
                                    <p:animEffect transition="in" filter="wipe(down)">
                                      <p:cBhvr>
                                        <p:cTn id="89" dur="500"/>
                                        <p:tgtEl>
                                          <p:spTgt spid="24"/>
                                        </p:tgtEl>
                                      </p:cBhvr>
                                    </p:animEffect>
                                  </p:childTnLst>
                                </p:cTn>
                              </p:par>
                              <p:par>
                                <p:cTn id="90" presetID="10" presetClass="entr" presetSubtype="0" fill="hold" grpId="0" nodeType="withEffect">
                                  <p:stCondLst>
                                    <p:cond delay="0"/>
                                  </p:stCondLst>
                                  <p:childTnLst>
                                    <p:set>
                                      <p:cBhvr>
                                        <p:cTn id="91" dur="1" fill="hold">
                                          <p:stCondLst>
                                            <p:cond delay="0"/>
                                          </p:stCondLst>
                                        </p:cTn>
                                        <p:tgtEl>
                                          <p:spTgt spid="30"/>
                                        </p:tgtEl>
                                        <p:attrNameLst>
                                          <p:attrName>style.visibility</p:attrName>
                                        </p:attrNameLst>
                                      </p:cBhvr>
                                      <p:to>
                                        <p:strVal val="visible"/>
                                      </p:to>
                                    </p:set>
                                    <p:animEffect transition="in" filter="fade">
                                      <p:cBhvr>
                                        <p:cTn id="92" dur="500"/>
                                        <p:tgtEl>
                                          <p:spTgt spid="30"/>
                                        </p:tgtEl>
                                      </p:cBhvr>
                                    </p:animEffect>
                                  </p:childTnLst>
                                </p:cTn>
                              </p:par>
                              <p:par>
                                <p:cTn id="93" presetID="10" presetClass="entr" presetSubtype="0" fill="hold" grpId="0" nodeType="withEffect">
                                  <p:stCondLst>
                                    <p:cond delay="0"/>
                                  </p:stCondLst>
                                  <p:childTnLst>
                                    <p:set>
                                      <p:cBhvr>
                                        <p:cTn id="94" dur="1" fill="hold">
                                          <p:stCondLst>
                                            <p:cond delay="0"/>
                                          </p:stCondLst>
                                        </p:cTn>
                                        <p:tgtEl>
                                          <p:spTgt spid="28"/>
                                        </p:tgtEl>
                                        <p:attrNameLst>
                                          <p:attrName>style.visibility</p:attrName>
                                        </p:attrNameLst>
                                      </p:cBhvr>
                                      <p:to>
                                        <p:strVal val="visible"/>
                                      </p:to>
                                    </p:set>
                                    <p:animEffect transition="in" filter="fade">
                                      <p:cBhvr>
                                        <p:cTn id="95" dur="500"/>
                                        <p:tgtEl>
                                          <p:spTgt spid="28"/>
                                        </p:tgtEl>
                                      </p:cBhvr>
                                    </p:animEffect>
                                  </p:childTnLst>
                                </p:cTn>
                              </p:par>
                            </p:childTnLst>
                          </p:cTn>
                        </p:par>
                      </p:childTnLst>
                    </p:cTn>
                  </p:par>
                  <p:par>
                    <p:cTn id="96" fill="hold">
                      <p:stCondLst>
                        <p:cond delay="indefinite"/>
                      </p:stCondLst>
                      <p:childTnLst>
                        <p:par>
                          <p:cTn id="97" fill="hold">
                            <p:stCondLst>
                              <p:cond delay="0"/>
                            </p:stCondLst>
                            <p:childTnLst>
                              <p:par>
                                <p:cTn id="98" presetID="4" presetClass="entr" presetSubtype="32" fill="hold" nodeType="clickEffect">
                                  <p:stCondLst>
                                    <p:cond delay="0"/>
                                  </p:stCondLst>
                                  <p:childTnLst>
                                    <p:set>
                                      <p:cBhvr>
                                        <p:cTn id="99" dur="1" fill="hold">
                                          <p:stCondLst>
                                            <p:cond delay="0"/>
                                          </p:stCondLst>
                                        </p:cTn>
                                        <p:tgtEl>
                                          <p:spTgt spid="20"/>
                                        </p:tgtEl>
                                        <p:attrNameLst>
                                          <p:attrName>style.visibility</p:attrName>
                                        </p:attrNameLst>
                                      </p:cBhvr>
                                      <p:to>
                                        <p:strVal val="visible"/>
                                      </p:to>
                                    </p:set>
                                    <p:animEffect transition="in" filter="box(out)">
                                      <p:cBhvr>
                                        <p:cTn id="100" dur="500"/>
                                        <p:tgtEl>
                                          <p:spTgt spid="20"/>
                                        </p:tgtEl>
                                      </p:cBhvr>
                                    </p:animEffect>
                                  </p:childTnLst>
                                </p:cTn>
                              </p:par>
                              <p:par>
                                <p:cTn id="101" presetID="10" presetClass="entr" presetSubtype="0" fill="hold" grpId="0" nodeType="withEffect">
                                  <p:stCondLst>
                                    <p:cond delay="0"/>
                                  </p:stCondLst>
                                  <p:childTnLst>
                                    <p:set>
                                      <p:cBhvr>
                                        <p:cTn id="102" dur="1" fill="hold">
                                          <p:stCondLst>
                                            <p:cond delay="0"/>
                                          </p:stCondLst>
                                        </p:cTn>
                                        <p:tgtEl>
                                          <p:spTgt spid="27"/>
                                        </p:tgtEl>
                                        <p:attrNameLst>
                                          <p:attrName>style.visibility</p:attrName>
                                        </p:attrNameLst>
                                      </p:cBhvr>
                                      <p:to>
                                        <p:strVal val="visible"/>
                                      </p:to>
                                    </p:set>
                                    <p:animEffect transition="in" filter="fade">
                                      <p:cBhvr>
                                        <p:cTn id="103" dur="500"/>
                                        <p:tgtEl>
                                          <p:spTgt spid="27"/>
                                        </p:tgtEl>
                                      </p:cBhvr>
                                    </p:animEffect>
                                  </p:childTnLst>
                                </p:cTn>
                              </p:par>
                            </p:childTnLst>
                          </p:cTn>
                        </p:par>
                      </p:childTnLst>
                    </p:cTn>
                  </p:par>
                  <p:par>
                    <p:cTn id="104" fill="hold">
                      <p:stCondLst>
                        <p:cond delay="indefinite"/>
                      </p:stCondLst>
                      <p:childTnLst>
                        <p:par>
                          <p:cTn id="105" fill="hold">
                            <p:stCondLst>
                              <p:cond delay="0"/>
                            </p:stCondLst>
                            <p:childTnLst>
                              <p:par>
                                <p:cTn id="106" presetID="4" presetClass="entr" presetSubtype="32" fill="hold" nodeType="clickEffect">
                                  <p:stCondLst>
                                    <p:cond delay="0"/>
                                  </p:stCondLst>
                                  <p:childTnLst>
                                    <p:set>
                                      <p:cBhvr>
                                        <p:cTn id="107" dur="1" fill="hold">
                                          <p:stCondLst>
                                            <p:cond delay="0"/>
                                          </p:stCondLst>
                                        </p:cTn>
                                        <p:tgtEl>
                                          <p:spTgt spid="16"/>
                                        </p:tgtEl>
                                        <p:attrNameLst>
                                          <p:attrName>style.visibility</p:attrName>
                                        </p:attrNameLst>
                                      </p:cBhvr>
                                      <p:to>
                                        <p:strVal val="visible"/>
                                      </p:to>
                                    </p:set>
                                    <p:animEffect transition="in" filter="box(out)">
                                      <p:cBhvr>
                                        <p:cTn id="108" dur="500"/>
                                        <p:tgtEl>
                                          <p:spTgt spid="16"/>
                                        </p:tgtEl>
                                      </p:cBhvr>
                                    </p:animEffect>
                                  </p:childTnLst>
                                </p:cTn>
                              </p:par>
                              <p:par>
                                <p:cTn id="109" presetID="10" presetClass="entr" presetSubtype="0" fill="hold" grpId="0" nodeType="withEffect">
                                  <p:stCondLst>
                                    <p:cond delay="0"/>
                                  </p:stCondLst>
                                  <p:childTnLst>
                                    <p:set>
                                      <p:cBhvr>
                                        <p:cTn id="110" dur="1" fill="hold">
                                          <p:stCondLst>
                                            <p:cond delay="0"/>
                                          </p:stCondLst>
                                        </p:cTn>
                                        <p:tgtEl>
                                          <p:spTgt spid="29"/>
                                        </p:tgtEl>
                                        <p:attrNameLst>
                                          <p:attrName>style.visibility</p:attrName>
                                        </p:attrNameLst>
                                      </p:cBhvr>
                                      <p:to>
                                        <p:strVal val="visible"/>
                                      </p:to>
                                    </p:set>
                                    <p:animEffect transition="in" filter="fade">
                                      <p:cBhvr>
                                        <p:cTn id="111" dur="500"/>
                                        <p:tgtEl>
                                          <p:spTgt spid="29"/>
                                        </p:tgtEl>
                                      </p:cBhvr>
                                    </p:animEffect>
                                  </p:childTnLst>
                                </p:cTn>
                              </p:par>
                            </p:childTnLst>
                          </p:cTn>
                        </p:par>
                      </p:childTnLst>
                    </p:cTn>
                  </p:par>
                  <p:par>
                    <p:cTn id="112" fill="hold">
                      <p:stCondLst>
                        <p:cond delay="indefinite"/>
                      </p:stCondLst>
                      <p:childTnLst>
                        <p:par>
                          <p:cTn id="113" fill="hold">
                            <p:stCondLst>
                              <p:cond delay="0"/>
                            </p:stCondLst>
                            <p:childTnLst>
                              <p:par>
                                <p:cTn id="114" presetID="4" presetClass="entr" presetSubtype="32" fill="hold" nodeType="clickEffect">
                                  <p:stCondLst>
                                    <p:cond delay="0"/>
                                  </p:stCondLst>
                                  <p:childTnLst>
                                    <p:set>
                                      <p:cBhvr>
                                        <p:cTn id="115" dur="1" fill="hold">
                                          <p:stCondLst>
                                            <p:cond delay="0"/>
                                          </p:stCondLst>
                                        </p:cTn>
                                        <p:tgtEl>
                                          <p:spTgt spid="13"/>
                                        </p:tgtEl>
                                        <p:attrNameLst>
                                          <p:attrName>style.visibility</p:attrName>
                                        </p:attrNameLst>
                                      </p:cBhvr>
                                      <p:to>
                                        <p:strVal val="visible"/>
                                      </p:to>
                                    </p:set>
                                    <p:animEffect transition="in" filter="box(out)">
                                      <p:cBhvr>
                                        <p:cTn id="116" dur="500"/>
                                        <p:tgtEl>
                                          <p:spTgt spid="13"/>
                                        </p:tgtEl>
                                      </p:cBhvr>
                                    </p:animEffect>
                                  </p:childTnLst>
                                </p:cTn>
                              </p:par>
                              <p:par>
                                <p:cTn id="117" presetID="10" presetClass="entr" presetSubtype="0" fill="hold" grpId="0" nodeType="withEffect">
                                  <p:stCondLst>
                                    <p:cond delay="0"/>
                                  </p:stCondLst>
                                  <p:childTnLst>
                                    <p:set>
                                      <p:cBhvr>
                                        <p:cTn id="118" dur="1" fill="hold">
                                          <p:stCondLst>
                                            <p:cond delay="0"/>
                                          </p:stCondLst>
                                        </p:cTn>
                                        <p:tgtEl>
                                          <p:spTgt spid="26"/>
                                        </p:tgtEl>
                                        <p:attrNameLst>
                                          <p:attrName>style.visibility</p:attrName>
                                        </p:attrNameLst>
                                      </p:cBhvr>
                                      <p:to>
                                        <p:strVal val="visible"/>
                                      </p:to>
                                    </p:set>
                                    <p:animEffect transition="in" filter="fade">
                                      <p:cBhvr>
                                        <p:cTn id="119" dur="500"/>
                                        <p:tgtEl>
                                          <p:spTgt spid="26"/>
                                        </p:tgtEl>
                                      </p:cBhvr>
                                    </p:animEffect>
                                  </p:childTnLst>
                                </p:cTn>
                              </p:par>
                            </p:childTnLst>
                          </p:cTn>
                        </p:par>
                      </p:childTnLst>
                    </p:cTn>
                  </p:par>
                  <p:par>
                    <p:cTn id="120" fill="hold">
                      <p:stCondLst>
                        <p:cond delay="indefinite"/>
                      </p:stCondLst>
                      <p:childTnLst>
                        <p:par>
                          <p:cTn id="121" fill="hold">
                            <p:stCondLst>
                              <p:cond delay="0"/>
                            </p:stCondLst>
                            <p:childTnLst>
                              <p:par>
                                <p:cTn id="122" presetID="10" presetClass="entr" presetSubtype="0" fill="hold" grpId="0" nodeType="clickEffect">
                                  <p:stCondLst>
                                    <p:cond delay="0"/>
                                  </p:stCondLst>
                                  <p:childTnLst>
                                    <p:set>
                                      <p:cBhvr>
                                        <p:cTn id="123" dur="1" fill="hold">
                                          <p:stCondLst>
                                            <p:cond delay="0"/>
                                          </p:stCondLst>
                                        </p:cTn>
                                        <p:tgtEl>
                                          <p:spTgt spid="34"/>
                                        </p:tgtEl>
                                        <p:attrNameLst>
                                          <p:attrName>style.visibility</p:attrName>
                                        </p:attrNameLst>
                                      </p:cBhvr>
                                      <p:to>
                                        <p:strVal val="visible"/>
                                      </p:to>
                                    </p:set>
                                    <p:animEffect transition="in" filter="fade">
                                      <p:cBhvr>
                                        <p:cTn id="124" dur="500"/>
                                        <p:tgtEl>
                                          <p:spTgt spid="34"/>
                                        </p:tgtEl>
                                      </p:cBhvr>
                                    </p:animEffect>
                                  </p:childTnLst>
                                </p:cTn>
                              </p:par>
                            </p:childTnLst>
                          </p:cTn>
                        </p:par>
                        <p:par>
                          <p:cTn id="125" fill="hold">
                            <p:stCondLst>
                              <p:cond delay="500"/>
                            </p:stCondLst>
                            <p:childTnLst>
                              <p:par>
                                <p:cTn id="126" presetID="10" presetClass="entr" presetSubtype="0" fill="hold" grpId="0" nodeType="afterEffect">
                                  <p:stCondLst>
                                    <p:cond delay="0"/>
                                  </p:stCondLst>
                                  <p:childTnLst>
                                    <p:set>
                                      <p:cBhvr>
                                        <p:cTn id="127" dur="1" fill="hold">
                                          <p:stCondLst>
                                            <p:cond delay="0"/>
                                          </p:stCondLst>
                                        </p:cTn>
                                        <p:tgtEl>
                                          <p:spTgt spid="35"/>
                                        </p:tgtEl>
                                        <p:attrNameLst>
                                          <p:attrName>style.visibility</p:attrName>
                                        </p:attrNameLst>
                                      </p:cBhvr>
                                      <p:to>
                                        <p:strVal val="visible"/>
                                      </p:to>
                                    </p:set>
                                    <p:animEffect transition="in" filter="fade">
                                      <p:cBhvr>
                                        <p:cTn id="128" dur="500"/>
                                        <p:tgtEl>
                                          <p:spTgt spid="35"/>
                                        </p:tgtEl>
                                      </p:cBhvr>
                                    </p:animEffect>
                                  </p:childTnLst>
                                </p:cTn>
                              </p:par>
                            </p:childTnLst>
                          </p:cTn>
                        </p:par>
                      </p:childTnLst>
                    </p:cTn>
                  </p:par>
                  <p:par>
                    <p:cTn id="129" fill="hold">
                      <p:stCondLst>
                        <p:cond delay="indefinite"/>
                      </p:stCondLst>
                      <p:childTnLst>
                        <p:par>
                          <p:cTn id="130" fill="hold">
                            <p:stCondLst>
                              <p:cond delay="0"/>
                            </p:stCondLst>
                            <p:childTnLst>
                              <p:par>
                                <p:cTn id="131" presetID="10" presetClass="entr" presetSubtype="0" fill="hold" grpId="0" nodeType="clickEffect">
                                  <p:stCondLst>
                                    <p:cond delay="0"/>
                                  </p:stCondLst>
                                  <p:childTnLst>
                                    <p:set>
                                      <p:cBhvr>
                                        <p:cTn id="132" dur="1" fill="hold">
                                          <p:stCondLst>
                                            <p:cond delay="0"/>
                                          </p:stCondLst>
                                        </p:cTn>
                                        <p:tgtEl>
                                          <p:spTgt spid="32"/>
                                        </p:tgtEl>
                                        <p:attrNameLst>
                                          <p:attrName>style.visibility</p:attrName>
                                        </p:attrNameLst>
                                      </p:cBhvr>
                                      <p:to>
                                        <p:strVal val="visible"/>
                                      </p:to>
                                    </p:set>
                                    <p:animEffect transition="in" filter="fade">
                                      <p:cBhvr>
                                        <p:cTn id="133" dur="500"/>
                                        <p:tgtEl>
                                          <p:spTgt spid="32"/>
                                        </p:tgtEl>
                                      </p:cBhvr>
                                    </p:animEffect>
                                  </p:childTnLst>
                                </p:cTn>
                              </p:par>
                            </p:childTnLst>
                          </p:cTn>
                        </p:par>
                        <p:par>
                          <p:cTn id="134" fill="hold">
                            <p:stCondLst>
                              <p:cond delay="500"/>
                            </p:stCondLst>
                            <p:childTnLst>
                              <p:par>
                                <p:cTn id="135" presetID="10" presetClass="entr" presetSubtype="0" fill="hold" grpId="0" nodeType="afterEffect">
                                  <p:stCondLst>
                                    <p:cond delay="0"/>
                                  </p:stCondLst>
                                  <p:childTnLst>
                                    <p:set>
                                      <p:cBhvr>
                                        <p:cTn id="136" dur="1" fill="hold">
                                          <p:stCondLst>
                                            <p:cond delay="0"/>
                                          </p:stCondLst>
                                        </p:cTn>
                                        <p:tgtEl>
                                          <p:spTgt spid="36"/>
                                        </p:tgtEl>
                                        <p:attrNameLst>
                                          <p:attrName>style.visibility</p:attrName>
                                        </p:attrNameLst>
                                      </p:cBhvr>
                                      <p:to>
                                        <p:strVal val="visible"/>
                                      </p:to>
                                    </p:set>
                                    <p:animEffect transition="in" filter="fade">
                                      <p:cBhvr>
                                        <p:cTn id="137" dur="500"/>
                                        <p:tgtEl>
                                          <p:spTgt spid="36"/>
                                        </p:tgtEl>
                                      </p:cBhvr>
                                    </p:animEffect>
                                  </p:childTnLst>
                                </p:cTn>
                              </p:par>
                            </p:childTnLst>
                          </p:cTn>
                        </p:par>
                      </p:childTnLst>
                    </p:cTn>
                  </p:par>
                  <p:par>
                    <p:cTn id="138" fill="hold">
                      <p:stCondLst>
                        <p:cond delay="indefinite"/>
                      </p:stCondLst>
                      <p:childTnLst>
                        <p:par>
                          <p:cTn id="139" fill="hold">
                            <p:stCondLst>
                              <p:cond delay="0"/>
                            </p:stCondLst>
                            <p:childTnLst>
                              <p:par>
                                <p:cTn id="140" presetID="10" presetClass="entr" presetSubtype="0" fill="hold" grpId="0" nodeType="clickEffect">
                                  <p:stCondLst>
                                    <p:cond delay="0"/>
                                  </p:stCondLst>
                                  <p:childTnLst>
                                    <p:set>
                                      <p:cBhvr>
                                        <p:cTn id="141" dur="1" fill="hold">
                                          <p:stCondLst>
                                            <p:cond delay="0"/>
                                          </p:stCondLst>
                                        </p:cTn>
                                        <p:tgtEl>
                                          <p:spTgt spid="31"/>
                                        </p:tgtEl>
                                        <p:attrNameLst>
                                          <p:attrName>style.visibility</p:attrName>
                                        </p:attrNameLst>
                                      </p:cBhvr>
                                      <p:to>
                                        <p:strVal val="visible"/>
                                      </p:to>
                                    </p:set>
                                    <p:animEffect transition="in" filter="fade">
                                      <p:cBhvr>
                                        <p:cTn id="142" dur="500"/>
                                        <p:tgtEl>
                                          <p:spTgt spid="31"/>
                                        </p:tgtEl>
                                      </p:cBhvr>
                                    </p:animEffect>
                                  </p:childTnLst>
                                </p:cTn>
                              </p:par>
                            </p:childTnLst>
                          </p:cTn>
                        </p:par>
                        <p:par>
                          <p:cTn id="143" fill="hold">
                            <p:stCondLst>
                              <p:cond delay="500"/>
                            </p:stCondLst>
                            <p:childTnLst>
                              <p:par>
                                <p:cTn id="144" presetID="10" presetClass="entr" presetSubtype="0" fill="hold" grpId="0" nodeType="afterEffect">
                                  <p:stCondLst>
                                    <p:cond delay="0"/>
                                  </p:stCondLst>
                                  <p:childTnLst>
                                    <p:set>
                                      <p:cBhvr>
                                        <p:cTn id="145" dur="1" fill="hold">
                                          <p:stCondLst>
                                            <p:cond delay="0"/>
                                          </p:stCondLst>
                                        </p:cTn>
                                        <p:tgtEl>
                                          <p:spTgt spid="37"/>
                                        </p:tgtEl>
                                        <p:attrNameLst>
                                          <p:attrName>style.visibility</p:attrName>
                                        </p:attrNameLst>
                                      </p:cBhvr>
                                      <p:to>
                                        <p:strVal val="visible"/>
                                      </p:to>
                                    </p:set>
                                    <p:animEffect transition="in" filter="fade">
                                      <p:cBhvr>
                                        <p:cTn id="146" dur="500"/>
                                        <p:tgtEl>
                                          <p:spTgt spid="37"/>
                                        </p:tgtEl>
                                      </p:cBhvr>
                                    </p:animEffect>
                                  </p:childTnLst>
                                </p:cTn>
                              </p:par>
                            </p:childTnLst>
                          </p:cTn>
                        </p:par>
                      </p:childTnLst>
                    </p:cTn>
                  </p:par>
                  <p:par>
                    <p:cTn id="147" fill="hold">
                      <p:stCondLst>
                        <p:cond delay="indefinite"/>
                      </p:stCondLst>
                      <p:childTnLst>
                        <p:par>
                          <p:cTn id="148" fill="hold">
                            <p:stCondLst>
                              <p:cond delay="0"/>
                            </p:stCondLst>
                            <p:childTnLst>
                              <p:par>
                                <p:cTn id="149" presetID="10" presetClass="entr" presetSubtype="0" fill="hold" grpId="0" nodeType="clickEffect">
                                  <p:stCondLst>
                                    <p:cond delay="0"/>
                                  </p:stCondLst>
                                  <p:childTnLst>
                                    <p:set>
                                      <p:cBhvr>
                                        <p:cTn id="150" dur="1" fill="hold">
                                          <p:stCondLst>
                                            <p:cond delay="0"/>
                                          </p:stCondLst>
                                        </p:cTn>
                                        <p:tgtEl>
                                          <p:spTgt spid="33"/>
                                        </p:tgtEl>
                                        <p:attrNameLst>
                                          <p:attrName>style.visibility</p:attrName>
                                        </p:attrNameLst>
                                      </p:cBhvr>
                                      <p:to>
                                        <p:strVal val="visible"/>
                                      </p:to>
                                    </p:set>
                                    <p:animEffect transition="in" filter="fade">
                                      <p:cBhvr>
                                        <p:cTn id="151" dur="500"/>
                                        <p:tgtEl>
                                          <p:spTgt spid="33"/>
                                        </p:tgtEl>
                                      </p:cBhvr>
                                    </p:animEffect>
                                  </p:childTnLst>
                                </p:cTn>
                              </p:par>
                            </p:childTnLst>
                          </p:cTn>
                        </p:par>
                        <p:par>
                          <p:cTn id="152" fill="hold">
                            <p:stCondLst>
                              <p:cond delay="500"/>
                            </p:stCondLst>
                            <p:childTnLst>
                              <p:par>
                                <p:cTn id="153" presetID="10" presetClass="entr" presetSubtype="0" fill="hold" grpId="0" nodeType="afterEffect">
                                  <p:stCondLst>
                                    <p:cond delay="0"/>
                                  </p:stCondLst>
                                  <p:childTnLst>
                                    <p:set>
                                      <p:cBhvr>
                                        <p:cTn id="154" dur="1" fill="hold">
                                          <p:stCondLst>
                                            <p:cond delay="0"/>
                                          </p:stCondLst>
                                        </p:cTn>
                                        <p:tgtEl>
                                          <p:spTgt spid="38"/>
                                        </p:tgtEl>
                                        <p:attrNameLst>
                                          <p:attrName>style.visibility</p:attrName>
                                        </p:attrNameLst>
                                      </p:cBhvr>
                                      <p:to>
                                        <p:strVal val="visible"/>
                                      </p:to>
                                    </p:set>
                                    <p:animEffect transition="in" filter="fade">
                                      <p:cBhvr>
                                        <p:cTn id="155"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22" grpId="0"/>
      <p:bldP spid="23" grpId="0"/>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2"/>
          <p:cNvSpPr txBox="1">
            <a:spLocks noChangeArrowheads="1"/>
          </p:cNvSpPr>
          <p:nvPr/>
        </p:nvSpPr>
        <p:spPr bwMode="auto">
          <a:xfrm>
            <a:off x="3156734" y="324130"/>
            <a:ext cx="5878532" cy="461665"/>
          </a:xfrm>
          <a:prstGeom prst="rect">
            <a:avLst/>
          </a:prstGeom>
          <a:noFill/>
          <a:ln w="9525">
            <a:noFill/>
            <a:miter lim="800000"/>
            <a:headEnd/>
            <a:tailEnd/>
          </a:ln>
        </p:spPr>
        <p:txBody>
          <a:bodyPr wrap="none">
            <a:spAutoFit/>
          </a:bodyPr>
          <a:lstStyle/>
          <a:p>
            <a:pPr algn="ctr"/>
            <a:r>
              <a:rPr lang="es-ES" sz="2400" b="1" i="0" dirty="0">
                <a:solidFill>
                  <a:schemeClr val="bg1"/>
                </a:solidFill>
                <a:effectLst>
                  <a:outerShdw blurRad="38100" dist="38100" dir="2700000" algn="tl">
                    <a:srgbClr val="000000">
                      <a:alpha val="43137"/>
                    </a:srgbClr>
                  </a:outerShdw>
                </a:effectLst>
              </a:rPr>
              <a:t>LA TEORIA DE LAS BRECHAS EN LA PRACTICA</a:t>
            </a:r>
          </a:p>
        </p:txBody>
      </p:sp>
      <p:grpSp>
        <p:nvGrpSpPr>
          <p:cNvPr id="11" name="Group 53"/>
          <p:cNvGrpSpPr>
            <a:grpSpLocks/>
          </p:cNvGrpSpPr>
          <p:nvPr/>
        </p:nvGrpSpPr>
        <p:grpSpPr bwMode="auto">
          <a:xfrm>
            <a:off x="491067" y="884993"/>
            <a:ext cx="3754967" cy="2473325"/>
            <a:chOff x="232" y="478"/>
            <a:chExt cx="1774" cy="1558"/>
          </a:xfrm>
        </p:grpSpPr>
        <p:pic>
          <p:nvPicPr>
            <p:cNvPr id="12" name="Picture 39" descr="img-treina1"/>
            <p:cNvPicPr>
              <a:picLocks noChangeAspect="1" noChangeArrowheads="1"/>
            </p:cNvPicPr>
            <p:nvPr/>
          </p:nvPicPr>
          <p:blipFill>
            <a:blip r:embed="rId2" cstate="print"/>
            <a:srcRect/>
            <a:stretch>
              <a:fillRect/>
            </a:stretch>
          </p:blipFill>
          <p:spPr bwMode="auto">
            <a:xfrm>
              <a:off x="430" y="478"/>
              <a:ext cx="1378" cy="1019"/>
            </a:xfrm>
            <a:prstGeom prst="rect">
              <a:avLst/>
            </a:prstGeom>
            <a:noFill/>
            <a:ln w="9525">
              <a:noFill/>
              <a:miter lim="800000"/>
              <a:headEnd/>
              <a:tailEnd/>
            </a:ln>
          </p:spPr>
        </p:pic>
        <p:sp>
          <p:nvSpPr>
            <p:cNvPr id="13" name="Text Box 40"/>
            <p:cNvSpPr txBox="1">
              <a:spLocks noChangeArrowheads="1"/>
            </p:cNvSpPr>
            <p:nvPr/>
          </p:nvSpPr>
          <p:spPr bwMode="auto">
            <a:xfrm>
              <a:off x="232" y="1706"/>
              <a:ext cx="1774" cy="330"/>
            </a:xfrm>
            <a:prstGeom prst="rect">
              <a:avLst/>
            </a:prstGeom>
            <a:noFill/>
            <a:ln w="9525">
              <a:noFill/>
              <a:miter lim="800000"/>
              <a:headEnd/>
              <a:tailEnd/>
            </a:ln>
          </p:spPr>
          <p:txBody>
            <a:bodyPr>
              <a:spAutoFit/>
            </a:bodyPr>
            <a:lstStyle/>
            <a:p>
              <a:pPr algn="ctr"/>
              <a:r>
                <a:rPr lang="es-ES" sz="1400" i="0">
                  <a:solidFill>
                    <a:schemeClr val="bg1"/>
                  </a:solidFill>
                </a:rPr>
                <a:t>LO QUE CREE LA COMPAÑÍA QUE EL CLIENTE QUIERE</a:t>
              </a:r>
            </a:p>
          </p:txBody>
        </p:sp>
      </p:grpSp>
      <p:grpSp>
        <p:nvGrpSpPr>
          <p:cNvPr id="14" name="Group 54"/>
          <p:cNvGrpSpPr>
            <a:grpSpLocks/>
          </p:cNvGrpSpPr>
          <p:nvPr/>
        </p:nvGrpSpPr>
        <p:grpSpPr bwMode="auto">
          <a:xfrm>
            <a:off x="4632326" y="884993"/>
            <a:ext cx="3754967" cy="2257425"/>
            <a:chOff x="2189" y="478"/>
            <a:chExt cx="1774" cy="1422"/>
          </a:xfrm>
        </p:grpSpPr>
        <p:pic>
          <p:nvPicPr>
            <p:cNvPr id="15" name="Picture 42" descr="img-treina2"/>
            <p:cNvPicPr>
              <a:picLocks noChangeAspect="1" noChangeArrowheads="1"/>
            </p:cNvPicPr>
            <p:nvPr/>
          </p:nvPicPr>
          <p:blipFill>
            <a:blip r:embed="rId3" cstate="print"/>
            <a:srcRect/>
            <a:stretch>
              <a:fillRect/>
            </a:stretch>
          </p:blipFill>
          <p:spPr bwMode="auto">
            <a:xfrm>
              <a:off x="2428" y="478"/>
              <a:ext cx="1294" cy="1019"/>
            </a:xfrm>
            <a:prstGeom prst="rect">
              <a:avLst/>
            </a:prstGeom>
            <a:noFill/>
            <a:ln w="9525">
              <a:noFill/>
              <a:miter lim="800000"/>
              <a:headEnd/>
              <a:tailEnd/>
            </a:ln>
          </p:spPr>
        </p:pic>
        <p:sp>
          <p:nvSpPr>
            <p:cNvPr id="16" name="Text Box 43"/>
            <p:cNvSpPr txBox="1">
              <a:spLocks noChangeArrowheads="1"/>
            </p:cNvSpPr>
            <p:nvPr/>
          </p:nvSpPr>
          <p:spPr bwMode="auto">
            <a:xfrm>
              <a:off x="2189" y="1706"/>
              <a:ext cx="1774" cy="194"/>
            </a:xfrm>
            <a:prstGeom prst="rect">
              <a:avLst/>
            </a:prstGeom>
            <a:noFill/>
            <a:ln w="9525">
              <a:noFill/>
              <a:miter lim="800000"/>
              <a:headEnd/>
              <a:tailEnd/>
            </a:ln>
          </p:spPr>
          <p:txBody>
            <a:bodyPr>
              <a:spAutoFit/>
            </a:bodyPr>
            <a:lstStyle/>
            <a:p>
              <a:pPr algn="ctr"/>
              <a:r>
                <a:rPr lang="es-ES" sz="1400" i="0">
                  <a:solidFill>
                    <a:schemeClr val="bg1"/>
                  </a:solidFill>
                </a:rPr>
                <a:t>LO QUE LA COMPAÑÍA DISEÑA</a:t>
              </a:r>
            </a:p>
          </p:txBody>
        </p:sp>
      </p:grpSp>
      <p:grpSp>
        <p:nvGrpSpPr>
          <p:cNvPr id="17" name="Group 55"/>
          <p:cNvGrpSpPr>
            <a:grpSpLocks/>
          </p:cNvGrpSpPr>
          <p:nvPr/>
        </p:nvGrpSpPr>
        <p:grpSpPr bwMode="auto">
          <a:xfrm>
            <a:off x="8292043" y="884993"/>
            <a:ext cx="3754967" cy="2257425"/>
            <a:chOff x="3918" y="478"/>
            <a:chExt cx="1774" cy="1422"/>
          </a:xfrm>
        </p:grpSpPr>
        <p:sp>
          <p:nvSpPr>
            <p:cNvPr id="18" name="Text Box 41"/>
            <p:cNvSpPr txBox="1">
              <a:spLocks noChangeArrowheads="1"/>
            </p:cNvSpPr>
            <p:nvPr/>
          </p:nvSpPr>
          <p:spPr bwMode="auto">
            <a:xfrm>
              <a:off x="3918" y="1706"/>
              <a:ext cx="1774" cy="194"/>
            </a:xfrm>
            <a:prstGeom prst="rect">
              <a:avLst/>
            </a:prstGeom>
            <a:noFill/>
            <a:ln w="9525">
              <a:noFill/>
              <a:miter lim="800000"/>
              <a:headEnd/>
              <a:tailEnd/>
            </a:ln>
          </p:spPr>
          <p:txBody>
            <a:bodyPr>
              <a:spAutoFit/>
            </a:bodyPr>
            <a:lstStyle/>
            <a:p>
              <a:pPr algn="ctr"/>
              <a:r>
                <a:rPr lang="es-ES" sz="1400" i="0">
                  <a:solidFill>
                    <a:schemeClr val="bg1"/>
                  </a:solidFill>
                </a:rPr>
                <a:t>LO QUE LA COMPAÑÍA PRODUCE</a:t>
              </a:r>
            </a:p>
          </p:txBody>
        </p:sp>
        <p:pic>
          <p:nvPicPr>
            <p:cNvPr id="19" name="Picture 44" descr="img-treina3"/>
            <p:cNvPicPr>
              <a:picLocks noChangeAspect="1" noChangeArrowheads="1"/>
            </p:cNvPicPr>
            <p:nvPr/>
          </p:nvPicPr>
          <p:blipFill>
            <a:blip r:embed="rId4" cstate="print"/>
            <a:srcRect/>
            <a:stretch>
              <a:fillRect/>
            </a:stretch>
          </p:blipFill>
          <p:spPr bwMode="auto">
            <a:xfrm>
              <a:off x="4206" y="478"/>
              <a:ext cx="1197" cy="1021"/>
            </a:xfrm>
            <a:prstGeom prst="rect">
              <a:avLst/>
            </a:prstGeom>
            <a:noFill/>
            <a:ln w="9525">
              <a:noFill/>
              <a:miter lim="800000"/>
              <a:headEnd/>
              <a:tailEnd/>
            </a:ln>
          </p:spPr>
        </p:pic>
      </p:grpSp>
      <p:grpSp>
        <p:nvGrpSpPr>
          <p:cNvPr id="20" name="Group 57"/>
          <p:cNvGrpSpPr>
            <a:grpSpLocks/>
          </p:cNvGrpSpPr>
          <p:nvPr/>
        </p:nvGrpSpPr>
        <p:grpSpPr bwMode="auto">
          <a:xfrm>
            <a:off x="4632326" y="3956827"/>
            <a:ext cx="3754967" cy="2293938"/>
            <a:chOff x="2188" y="2542"/>
            <a:chExt cx="1774" cy="1445"/>
          </a:xfrm>
        </p:grpSpPr>
        <p:sp>
          <p:nvSpPr>
            <p:cNvPr id="21" name="Text Box 48"/>
            <p:cNvSpPr txBox="1">
              <a:spLocks noChangeArrowheads="1"/>
            </p:cNvSpPr>
            <p:nvPr/>
          </p:nvSpPr>
          <p:spPr bwMode="auto">
            <a:xfrm>
              <a:off x="2188" y="3793"/>
              <a:ext cx="1774" cy="194"/>
            </a:xfrm>
            <a:prstGeom prst="rect">
              <a:avLst/>
            </a:prstGeom>
            <a:noFill/>
            <a:ln w="9525">
              <a:noFill/>
              <a:miter lim="800000"/>
              <a:headEnd/>
              <a:tailEnd/>
            </a:ln>
          </p:spPr>
          <p:txBody>
            <a:bodyPr>
              <a:spAutoFit/>
            </a:bodyPr>
            <a:lstStyle/>
            <a:p>
              <a:pPr algn="ctr"/>
              <a:r>
                <a:rPr lang="es-ES" sz="1400" i="0">
                  <a:solidFill>
                    <a:schemeClr val="bg1"/>
                  </a:solidFill>
                </a:rPr>
                <a:t>LO QUE EL CLIENTE REALMENTE QUIERE</a:t>
              </a:r>
            </a:p>
          </p:txBody>
        </p:sp>
        <p:pic>
          <p:nvPicPr>
            <p:cNvPr id="22" name="Picture 49" descr="img-treina8"/>
            <p:cNvPicPr>
              <a:picLocks noChangeAspect="1" noChangeArrowheads="1"/>
            </p:cNvPicPr>
            <p:nvPr/>
          </p:nvPicPr>
          <p:blipFill>
            <a:blip r:embed="rId5" cstate="print"/>
            <a:srcRect/>
            <a:stretch>
              <a:fillRect/>
            </a:stretch>
          </p:blipFill>
          <p:spPr bwMode="auto">
            <a:xfrm>
              <a:off x="2506" y="2542"/>
              <a:ext cx="1138" cy="1021"/>
            </a:xfrm>
            <a:prstGeom prst="rect">
              <a:avLst/>
            </a:prstGeom>
            <a:noFill/>
            <a:ln w="9525">
              <a:noFill/>
              <a:miter lim="800000"/>
              <a:headEnd/>
              <a:tailEnd/>
            </a:ln>
          </p:spPr>
        </p:pic>
      </p:grpSp>
      <p:grpSp>
        <p:nvGrpSpPr>
          <p:cNvPr id="23" name="Group 56"/>
          <p:cNvGrpSpPr>
            <a:grpSpLocks/>
          </p:cNvGrpSpPr>
          <p:nvPr/>
        </p:nvGrpSpPr>
        <p:grpSpPr bwMode="auto">
          <a:xfrm>
            <a:off x="491067" y="3956827"/>
            <a:ext cx="3754967" cy="2403475"/>
            <a:chOff x="232" y="2542"/>
            <a:chExt cx="1774" cy="1514"/>
          </a:xfrm>
        </p:grpSpPr>
        <p:sp>
          <p:nvSpPr>
            <p:cNvPr id="24" name="Text Box 46"/>
            <p:cNvSpPr txBox="1">
              <a:spLocks noChangeArrowheads="1"/>
            </p:cNvSpPr>
            <p:nvPr/>
          </p:nvSpPr>
          <p:spPr bwMode="auto">
            <a:xfrm>
              <a:off x="232" y="3726"/>
              <a:ext cx="1774" cy="330"/>
            </a:xfrm>
            <a:prstGeom prst="rect">
              <a:avLst/>
            </a:prstGeom>
            <a:noFill/>
            <a:ln w="9525">
              <a:noFill/>
              <a:miter lim="800000"/>
              <a:headEnd/>
              <a:tailEnd/>
            </a:ln>
          </p:spPr>
          <p:txBody>
            <a:bodyPr>
              <a:spAutoFit/>
            </a:bodyPr>
            <a:lstStyle/>
            <a:p>
              <a:pPr algn="ctr"/>
              <a:r>
                <a:rPr lang="es-ES" sz="1400" i="0">
                  <a:solidFill>
                    <a:schemeClr val="bg1"/>
                  </a:solidFill>
                </a:rPr>
                <a:t>LO QUE LA COMPAÑÍA COMUNICA QUE VA ENTREGAR AL CLIENTE</a:t>
              </a:r>
            </a:p>
          </p:txBody>
        </p:sp>
        <p:pic>
          <p:nvPicPr>
            <p:cNvPr id="25" name="Picture 51" descr="img-treina6"/>
            <p:cNvPicPr>
              <a:picLocks noChangeAspect="1" noChangeArrowheads="1"/>
            </p:cNvPicPr>
            <p:nvPr/>
          </p:nvPicPr>
          <p:blipFill>
            <a:blip r:embed="rId6" cstate="print"/>
            <a:srcRect/>
            <a:stretch>
              <a:fillRect/>
            </a:stretch>
          </p:blipFill>
          <p:spPr bwMode="auto">
            <a:xfrm>
              <a:off x="526" y="2542"/>
              <a:ext cx="1186" cy="1021"/>
            </a:xfrm>
            <a:prstGeom prst="rect">
              <a:avLst/>
            </a:prstGeom>
            <a:noFill/>
            <a:ln w="9525">
              <a:noFill/>
              <a:miter lim="800000"/>
              <a:headEnd/>
              <a:tailEnd/>
            </a:ln>
          </p:spPr>
        </p:pic>
      </p:grpSp>
      <p:grpSp>
        <p:nvGrpSpPr>
          <p:cNvPr id="26" name="Group 58"/>
          <p:cNvGrpSpPr>
            <a:grpSpLocks/>
          </p:cNvGrpSpPr>
          <p:nvPr/>
        </p:nvGrpSpPr>
        <p:grpSpPr bwMode="auto">
          <a:xfrm>
            <a:off x="8292043" y="3956827"/>
            <a:ext cx="3754967" cy="2293938"/>
            <a:chOff x="3917" y="2542"/>
            <a:chExt cx="1774" cy="1445"/>
          </a:xfrm>
        </p:grpSpPr>
        <p:pic>
          <p:nvPicPr>
            <p:cNvPr id="27" name="Picture 50" descr="img-treina9"/>
            <p:cNvPicPr>
              <a:picLocks noChangeAspect="1" noChangeArrowheads="1"/>
            </p:cNvPicPr>
            <p:nvPr/>
          </p:nvPicPr>
          <p:blipFill>
            <a:blip r:embed="rId7" cstate="print"/>
            <a:srcRect/>
            <a:stretch>
              <a:fillRect/>
            </a:stretch>
          </p:blipFill>
          <p:spPr bwMode="auto">
            <a:xfrm>
              <a:off x="4190" y="2542"/>
              <a:ext cx="1229" cy="1020"/>
            </a:xfrm>
            <a:prstGeom prst="rect">
              <a:avLst/>
            </a:prstGeom>
            <a:noFill/>
            <a:ln w="9525">
              <a:noFill/>
              <a:miter lim="800000"/>
              <a:headEnd/>
              <a:tailEnd/>
            </a:ln>
          </p:spPr>
        </p:pic>
        <p:sp>
          <p:nvSpPr>
            <p:cNvPr id="28" name="Text Box 52"/>
            <p:cNvSpPr txBox="1">
              <a:spLocks noChangeArrowheads="1"/>
            </p:cNvSpPr>
            <p:nvPr/>
          </p:nvSpPr>
          <p:spPr bwMode="auto">
            <a:xfrm>
              <a:off x="3917" y="3793"/>
              <a:ext cx="1774" cy="194"/>
            </a:xfrm>
            <a:prstGeom prst="rect">
              <a:avLst/>
            </a:prstGeom>
            <a:noFill/>
            <a:ln w="9525">
              <a:noFill/>
              <a:miter lim="800000"/>
              <a:headEnd/>
              <a:tailEnd/>
            </a:ln>
          </p:spPr>
          <p:txBody>
            <a:bodyPr>
              <a:spAutoFit/>
            </a:bodyPr>
            <a:lstStyle/>
            <a:p>
              <a:pPr algn="ctr"/>
              <a:r>
                <a:rPr lang="es-ES" sz="1400" i="0">
                  <a:solidFill>
                    <a:schemeClr val="bg1"/>
                  </a:solidFill>
                </a:rPr>
                <a:t>LO QUE EL CLIENTE FINALMENTE TIENE</a:t>
              </a:r>
            </a:p>
          </p:txBody>
        </p:sp>
      </p:grpSp>
      <p:sp>
        <p:nvSpPr>
          <p:cNvPr id="29" name="Text Box 48"/>
          <p:cNvSpPr txBox="1">
            <a:spLocks noChangeArrowheads="1"/>
          </p:cNvSpPr>
          <p:nvPr/>
        </p:nvSpPr>
        <p:spPr bwMode="auto">
          <a:xfrm>
            <a:off x="1635124" y="3352761"/>
            <a:ext cx="1466851" cy="284162"/>
          </a:xfrm>
          <a:prstGeom prst="rect">
            <a:avLst/>
          </a:prstGeom>
          <a:gradFill flip="none" rotWithShape="1">
            <a:gsLst>
              <a:gs pos="0">
                <a:schemeClr val="accent3">
                  <a:lumMod val="50000"/>
                  <a:shade val="30000"/>
                  <a:satMod val="115000"/>
                </a:schemeClr>
              </a:gs>
              <a:gs pos="50000">
                <a:schemeClr val="accent3">
                  <a:lumMod val="50000"/>
                  <a:shade val="67500"/>
                  <a:satMod val="115000"/>
                </a:schemeClr>
              </a:gs>
              <a:gs pos="100000">
                <a:schemeClr val="accent3">
                  <a:lumMod val="50000"/>
                  <a:shade val="100000"/>
                  <a:satMod val="115000"/>
                </a:schemeClr>
              </a:gs>
            </a:gsLst>
            <a:lin ang="2700000" scaled="1"/>
            <a:tileRect/>
          </a:gradFill>
          <a:ln w="9525">
            <a:solidFill>
              <a:schemeClr val="bg1"/>
            </a:solidFill>
            <a:miter lim="800000"/>
            <a:headEnd/>
            <a:tailEnd/>
          </a:ln>
        </p:spPr>
        <p:txBody>
          <a:bodyPr anchor="ctr">
            <a:noAutofit/>
          </a:bodyPr>
          <a:lstStyle/>
          <a:p>
            <a:pPr algn="ctr"/>
            <a:r>
              <a:rPr lang="es-ES" sz="1200" i="0" dirty="0">
                <a:solidFill>
                  <a:schemeClr val="bg1"/>
                </a:solidFill>
              </a:rPr>
              <a:t>Brecha 1</a:t>
            </a:r>
          </a:p>
        </p:txBody>
      </p:sp>
      <p:sp>
        <p:nvSpPr>
          <p:cNvPr id="30" name="Text Box 39"/>
          <p:cNvSpPr txBox="1">
            <a:spLocks noChangeArrowheads="1"/>
          </p:cNvSpPr>
          <p:nvPr/>
        </p:nvSpPr>
        <p:spPr bwMode="auto">
          <a:xfrm>
            <a:off x="5776385" y="3352762"/>
            <a:ext cx="1466849" cy="284163"/>
          </a:xfrm>
          <a:prstGeom prst="rect">
            <a:avLst/>
          </a:prstGeom>
          <a:solidFill>
            <a:schemeClr val="accent3">
              <a:lumMod val="50000"/>
            </a:schemeClr>
          </a:solidFill>
          <a:ln w="9525">
            <a:solidFill>
              <a:schemeClr val="bg1"/>
            </a:solidFill>
            <a:miter lim="800000"/>
            <a:headEnd/>
            <a:tailEnd/>
          </a:ln>
        </p:spPr>
        <p:txBody>
          <a:bodyPr anchor="ctr">
            <a:noAutofit/>
          </a:bodyPr>
          <a:lstStyle/>
          <a:p>
            <a:pPr algn="ctr"/>
            <a:r>
              <a:rPr lang="es-ES" sz="1200" dirty="0">
                <a:solidFill>
                  <a:schemeClr val="bg1"/>
                </a:solidFill>
              </a:rPr>
              <a:t>Brecha 2</a:t>
            </a:r>
          </a:p>
        </p:txBody>
      </p:sp>
      <p:sp>
        <p:nvSpPr>
          <p:cNvPr id="31" name="Text Box 38"/>
          <p:cNvSpPr txBox="1">
            <a:spLocks noChangeArrowheads="1"/>
          </p:cNvSpPr>
          <p:nvPr/>
        </p:nvSpPr>
        <p:spPr bwMode="auto">
          <a:xfrm>
            <a:off x="9436102" y="3352761"/>
            <a:ext cx="1466849" cy="284162"/>
          </a:xfrm>
          <a:prstGeom prst="rect">
            <a:avLst/>
          </a:prstGeom>
          <a:solidFill>
            <a:schemeClr val="accent3">
              <a:lumMod val="50000"/>
            </a:schemeClr>
          </a:solidFill>
          <a:ln w="9525">
            <a:solidFill>
              <a:schemeClr val="bg1"/>
            </a:solidFill>
            <a:miter lim="800000"/>
            <a:headEnd/>
            <a:tailEnd/>
          </a:ln>
        </p:spPr>
        <p:txBody>
          <a:bodyPr anchor="ctr">
            <a:noAutofit/>
          </a:bodyPr>
          <a:lstStyle/>
          <a:p>
            <a:pPr algn="ctr"/>
            <a:r>
              <a:rPr lang="es-ES" sz="1200" dirty="0">
                <a:solidFill>
                  <a:schemeClr val="bg1"/>
                </a:solidFill>
              </a:rPr>
              <a:t>Brecha 3</a:t>
            </a:r>
          </a:p>
        </p:txBody>
      </p:sp>
      <p:sp>
        <p:nvSpPr>
          <p:cNvPr id="32" name="Text Box 40"/>
          <p:cNvSpPr txBox="1">
            <a:spLocks noChangeArrowheads="1"/>
          </p:cNvSpPr>
          <p:nvPr/>
        </p:nvSpPr>
        <p:spPr bwMode="auto">
          <a:xfrm>
            <a:off x="1635126" y="6476180"/>
            <a:ext cx="1466849" cy="284163"/>
          </a:xfrm>
          <a:prstGeom prst="rect">
            <a:avLst/>
          </a:prstGeom>
          <a:solidFill>
            <a:schemeClr val="accent3">
              <a:lumMod val="50000"/>
            </a:schemeClr>
          </a:solidFill>
          <a:ln w="9525">
            <a:solidFill>
              <a:schemeClr val="bg1"/>
            </a:solidFill>
            <a:miter lim="800000"/>
            <a:headEnd/>
            <a:tailEnd/>
          </a:ln>
        </p:spPr>
        <p:txBody>
          <a:bodyPr anchor="ctr">
            <a:noAutofit/>
          </a:bodyPr>
          <a:lstStyle/>
          <a:p>
            <a:pPr algn="ctr"/>
            <a:r>
              <a:rPr lang="es-ES" sz="1200" dirty="0">
                <a:solidFill>
                  <a:schemeClr val="bg1"/>
                </a:solidFill>
              </a:rPr>
              <a:t>Brecha 4</a:t>
            </a:r>
          </a:p>
        </p:txBody>
      </p:sp>
      <p:sp>
        <p:nvSpPr>
          <p:cNvPr id="33" name="Text Box 37"/>
          <p:cNvSpPr txBox="1">
            <a:spLocks noChangeArrowheads="1"/>
          </p:cNvSpPr>
          <p:nvPr/>
        </p:nvSpPr>
        <p:spPr bwMode="auto">
          <a:xfrm>
            <a:off x="7334259" y="6476060"/>
            <a:ext cx="2286016" cy="284400"/>
          </a:xfrm>
          <a:prstGeom prst="rect">
            <a:avLst/>
          </a:prstGeom>
          <a:solidFill>
            <a:schemeClr val="accent3">
              <a:lumMod val="50000"/>
            </a:schemeClr>
          </a:solidFill>
          <a:ln w="9525">
            <a:solidFill>
              <a:schemeClr val="bg1"/>
            </a:solidFill>
            <a:miter lim="800000"/>
            <a:headEnd/>
            <a:tailEnd/>
          </a:ln>
        </p:spPr>
        <p:txBody>
          <a:bodyPr anchor="ctr">
            <a:noAutofit/>
          </a:bodyPr>
          <a:lstStyle/>
          <a:p>
            <a:pPr algn="ctr"/>
            <a:r>
              <a:rPr lang="es-ES" sz="1200" dirty="0">
                <a:solidFill>
                  <a:schemeClr val="bg1"/>
                </a:solidFill>
              </a:rPr>
              <a:t>Brecha del Cliente</a:t>
            </a:r>
          </a:p>
        </p:txBody>
      </p:sp>
      <p:sp>
        <p:nvSpPr>
          <p:cNvPr id="34" name="32 Rectángulo redondeado"/>
          <p:cNvSpPr/>
          <p:nvPr/>
        </p:nvSpPr>
        <p:spPr>
          <a:xfrm>
            <a:off x="2352000" y="44624"/>
            <a:ext cx="7488000" cy="720000"/>
          </a:xfrm>
          <a:prstGeom prst="roundRect">
            <a:avLst>
              <a:gd name="adj" fmla="val 50000"/>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2700000" scaled="1"/>
            <a:tileRect/>
          </a:gradFill>
          <a:ln/>
        </p:spPr>
        <p:style>
          <a:lnRef idx="0">
            <a:schemeClr val="accent1"/>
          </a:lnRef>
          <a:fillRef idx="3">
            <a:schemeClr val="accent1"/>
          </a:fillRef>
          <a:effectRef idx="3">
            <a:schemeClr val="accent1"/>
          </a:effectRef>
          <a:fontRef idx="minor">
            <a:schemeClr val="lt1"/>
          </a:fontRef>
        </p:style>
        <p:txBody>
          <a:bodyPr rtlCol="0" anchor="ctr"/>
          <a:lstStyle/>
          <a:p>
            <a:pPr algn="ctr"/>
            <a:r>
              <a:rPr lang="es-ES" sz="3200" b="1" dirty="0" smtClean="0">
                <a:effectLst>
                  <a:outerShdw blurRad="38100" dist="38100" dir="2700000" algn="tl">
                    <a:srgbClr val="000000">
                      <a:alpha val="43137"/>
                    </a:srgbClr>
                  </a:outerShdw>
                </a:effectLst>
              </a:rPr>
              <a:t>EVALUACIÓN DE LA CALIDAD</a:t>
            </a:r>
          </a:p>
        </p:txBody>
      </p:sp>
    </p:spTree>
    <p:extLst>
      <p:ext uri="{BB962C8B-B14F-4D97-AF65-F5344CB8AC3E}">
        <p14:creationId xmlns:p14="http://schemas.microsoft.com/office/powerpoint/2010/main" val="2907601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withEffect">
                                  <p:stCondLst>
                                    <p:cond delay="0"/>
                                  </p:stCondLst>
                                  <p:childTnLst>
                                    <p:set>
                                      <p:cBhvr>
                                        <p:cTn id="6" dur="1" fill="hold">
                                          <p:stCondLst>
                                            <p:cond delay="0"/>
                                          </p:stCondLst>
                                        </p:cTn>
                                        <p:tgtEl>
                                          <p:spTgt spid="34"/>
                                        </p:tgtEl>
                                        <p:attrNameLst>
                                          <p:attrName>style.visibility</p:attrName>
                                        </p:attrNameLst>
                                      </p:cBhvr>
                                      <p:to>
                                        <p:strVal val="visible"/>
                                      </p:to>
                                    </p:set>
                                    <p:anim calcmode="lin" valueType="num">
                                      <p:cBhvr additive="base">
                                        <p:cTn id="7" dur="500"/>
                                        <p:tgtEl>
                                          <p:spTgt spid="34"/>
                                        </p:tgtEl>
                                        <p:attrNameLst>
                                          <p:attrName>ppt_y</p:attrName>
                                        </p:attrNameLst>
                                      </p:cBhvr>
                                      <p:tavLst>
                                        <p:tav tm="0">
                                          <p:val>
                                            <p:strVal val="#ppt_y-#ppt_h*1.125000"/>
                                          </p:val>
                                        </p:tav>
                                        <p:tav tm="100000">
                                          <p:val>
                                            <p:strVal val="#ppt_y"/>
                                          </p:val>
                                        </p:tav>
                                      </p:tavLst>
                                    </p:anim>
                                    <p:animEffect transition="in" filter="wipe(down)">
                                      <p:cBhvr>
                                        <p:cTn id="8" dur="500"/>
                                        <p:tgtEl>
                                          <p:spTgt spid="34"/>
                                        </p:tgtEl>
                                      </p:cBhvr>
                                    </p:animEffect>
                                  </p:childTnLst>
                                </p:cTn>
                              </p:par>
                              <p:par>
                                <p:cTn id="9" presetID="47"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1000"/>
                                        <p:tgtEl>
                                          <p:spTgt spid="10"/>
                                        </p:tgtEl>
                                      </p:cBhvr>
                                    </p:animEffect>
                                    <p:anim calcmode="lin" valueType="num">
                                      <p:cBhvr>
                                        <p:cTn id="12" dur="1000" fill="hold"/>
                                        <p:tgtEl>
                                          <p:spTgt spid="10"/>
                                        </p:tgtEl>
                                        <p:attrNameLst>
                                          <p:attrName>ppt_x</p:attrName>
                                        </p:attrNameLst>
                                      </p:cBhvr>
                                      <p:tavLst>
                                        <p:tav tm="0">
                                          <p:val>
                                            <p:strVal val="#ppt_x"/>
                                          </p:val>
                                        </p:tav>
                                        <p:tav tm="100000">
                                          <p:val>
                                            <p:strVal val="#ppt_x"/>
                                          </p:val>
                                        </p:tav>
                                      </p:tavLst>
                                    </p:anim>
                                    <p:anim calcmode="lin" valueType="num">
                                      <p:cBhvr>
                                        <p:cTn id="1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7" presetClass="entr" presetSubtype="0" fill="hold"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fade">
                                      <p:cBhvr>
                                        <p:cTn id="18" dur="500"/>
                                        <p:tgtEl>
                                          <p:spTgt spid="11"/>
                                        </p:tgtEl>
                                      </p:cBhvr>
                                    </p:animEffect>
                                    <p:anim calcmode="lin" valueType="num">
                                      <p:cBhvr>
                                        <p:cTn id="19" dur="500" fill="hold"/>
                                        <p:tgtEl>
                                          <p:spTgt spid="11"/>
                                        </p:tgtEl>
                                        <p:attrNameLst>
                                          <p:attrName>ppt_x</p:attrName>
                                        </p:attrNameLst>
                                      </p:cBhvr>
                                      <p:tavLst>
                                        <p:tav tm="0">
                                          <p:val>
                                            <p:strVal val="#ppt_x"/>
                                          </p:val>
                                        </p:tav>
                                        <p:tav tm="100000">
                                          <p:val>
                                            <p:strVal val="#ppt_x"/>
                                          </p:val>
                                        </p:tav>
                                      </p:tavLst>
                                    </p:anim>
                                    <p:anim calcmode="lin" valueType="num">
                                      <p:cBhvr>
                                        <p:cTn id="20" dur="500" fill="hold"/>
                                        <p:tgtEl>
                                          <p:spTgt spid="11"/>
                                        </p:tgtEl>
                                        <p:attrNameLst>
                                          <p:attrName>ppt_y</p:attrName>
                                        </p:attrNameLst>
                                      </p:cBhvr>
                                      <p:tavLst>
                                        <p:tav tm="0">
                                          <p:val>
                                            <p:strVal val="#ppt_y-.1"/>
                                          </p:val>
                                        </p:tav>
                                        <p:tav tm="100000">
                                          <p:val>
                                            <p:strVal val="#ppt_y"/>
                                          </p:val>
                                        </p:tav>
                                      </p:tavLst>
                                    </p:anim>
                                  </p:childTnLst>
                                </p:cTn>
                              </p:par>
                            </p:childTnLst>
                          </p:cTn>
                        </p:par>
                        <p:par>
                          <p:cTn id="21" fill="hold">
                            <p:stCondLst>
                              <p:cond delay="500"/>
                            </p:stCondLst>
                            <p:childTnLst>
                              <p:par>
                                <p:cTn id="22" presetID="10" presetClass="entr" presetSubtype="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Effect transition="in" filter="fade">
                                      <p:cBhvr>
                                        <p:cTn id="24" dur="500"/>
                                        <p:tgtEl>
                                          <p:spTgt spid="29"/>
                                        </p:tgtEl>
                                      </p:cBhvr>
                                    </p:animEffect>
                                  </p:childTnLst>
                                </p:cTn>
                              </p:par>
                            </p:childTnLst>
                          </p:cTn>
                        </p:par>
                      </p:childTnLst>
                    </p:cTn>
                  </p:par>
                  <p:par>
                    <p:cTn id="25" fill="hold">
                      <p:stCondLst>
                        <p:cond delay="indefinite"/>
                      </p:stCondLst>
                      <p:childTnLst>
                        <p:par>
                          <p:cTn id="26" fill="hold">
                            <p:stCondLst>
                              <p:cond delay="0"/>
                            </p:stCondLst>
                            <p:childTnLst>
                              <p:par>
                                <p:cTn id="27" presetID="47" presetClass="entr" presetSubtype="0" fill="hold"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fade">
                                      <p:cBhvr>
                                        <p:cTn id="29" dur="1000"/>
                                        <p:tgtEl>
                                          <p:spTgt spid="14"/>
                                        </p:tgtEl>
                                      </p:cBhvr>
                                    </p:animEffect>
                                    <p:anim calcmode="lin" valueType="num">
                                      <p:cBhvr>
                                        <p:cTn id="30" dur="1000" fill="hold"/>
                                        <p:tgtEl>
                                          <p:spTgt spid="14"/>
                                        </p:tgtEl>
                                        <p:attrNameLst>
                                          <p:attrName>ppt_x</p:attrName>
                                        </p:attrNameLst>
                                      </p:cBhvr>
                                      <p:tavLst>
                                        <p:tav tm="0">
                                          <p:val>
                                            <p:strVal val="#ppt_x"/>
                                          </p:val>
                                        </p:tav>
                                        <p:tav tm="100000">
                                          <p:val>
                                            <p:strVal val="#ppt_x"/>
                                          </p:val>
                                        </p:tav>
                                      </p:tavLst>
                                    </p:anim>
                                    <p:anim calcmode="lin" valueType="num">
                                      <p:cBhvr>
                                        <p:cTn id="31" dur="1000" fill="hold"/>
                                        <p:tgtEl>
                                          <p:spTgt spid="14"/>
                                        </p:tgtEl>
                                        <p:attrNameLst>
                                          <p:attrName>ppt_y</p:attrName>
                                        </p:attrNameLst>
                                      </p:cBhvr>
                                      <p:tavLst>
                                        <p:tav tm="0">
                                          <p:val>
                                            <p:strVal val="#ppt_y-.1"/>
                                          </p:val>
                                        </p:tav>
                                        <p:tav tm="100000">
                                          <p:val>
                                            <p:strVal val="#ppt_y"/>
                                          </p:val>
                                        </p:tav>
                                      </p:tavLst>
                                    </p:anim>
                                  </p:childTnLst>
                                </p:cTn>
                              </p:par>
                            </p:childTnLst>
                          </p:cTn>
                        </p:par>
                        <p:par>
                          <p:cTn id="32" fill="hold">
                            <p:stCondLst>
                              <p:cond delay="1000"/>
                            </p:stCondLst>
                            <p:childTnLst>
                              <p:par>
                                <p:cTn id="33" presetID="10" presetClass="entr" presetSubtype="0" fill="hold" grpId="0" nodeType="afterEffect">
                                  <p:stCondLst>
                                    <p:cond delay="0"/>
                                  </p:stCondLst>
                                  <p:childTnLst>
                                    <p:set>
                                      <p:cBhvr>
                                        <p:cTn id="34" dur="1" fill="hold">
                                          <p:stCondLst>
                                            <p:cond delay="0"/>
                                          </p:stCondLst>
                                        </p:cTn>
                                        <p:tgtEl>
                                          <p:spTgt spid="30"/>
                                        </p:tgtEl>
                                        <p:attrNameLst>
                                          <p:attrName>style.visibility</p:attrName>
                                        </p:attrNameLst>
                                      </p:cBhvr>
                                      <p:to>
                                        <p:strVal val="visible"/>
                                      </p:to>
                                    </p:set>
                                    <p:animEffect transition="in" filter="fade">
                                      <p:cBhvr>
                                        <p:cTn id="35" dur="500"/>
                                        <p:tgtEl>
                                          <p:spTgt spid="30"/>
                                        </p:tgtEl>
                                      </p:cBhvr>
                                    </p:animEffect>
                                  </p:childTnLst>
                                </p:cTn>
                              </p:par>
                            </p:childTnLst>
                          </p:cTn>
                        </p:par>
                      </p:childTnLst>
                    </p:cTn>
                  </p:par>
                  <p:par>
                    <p:cTn id="36" fill="hold">
                      <p:stCondLst>
                        <p:cond delay="indefinite"/>
                      </p:stCondLst>
                      <p:childTnLst>
                        <p:par>
                          <p:cTn id="37" fill="hold">
                            <p:stCondLst>
                              <p:cond delay="0"/>
                            </p:stCondLst>
                            <p:childTnLst>
                              <p:par>
                                <p:cTn id="38" presetID="47" presetClass="entr" presetSubtype="0" fill="hold" nodeType="clickEffect">
                                  <p:stCondLst>
                                    <p:cond delay="0"/>
                                  </p:stCondLst>
                                  <p:childTnLst>
                                    <p:set>
                                      <p:cBhvr>
                                        <p:cTn id="39" dur="1" fill="hold">
                                          <p:stCondLst>
                                            <p:cond delay="0"/>
                                          </p:stCondLst>
                                        </p:cTn>
                                        <p:tgtEl>
                                          <p:spTgt spid="17"/>
                                        </p:tgtEl>
                                        <p:attrNameLst>
                                          <p:attrName>style.visibility</p:attrName>
                                        </p:attrNameLst>
                                      </p:cBhvr>
                                      <p:to>
                                        <p:strVal val="visible"/>
                                      </p:to>
                                    </p:set>
                                    <p:animEffect transition="in" filter="fade">
                                      <p:cBhvr>
                                        <p:cTn id="40" dur="1000"/>
                                        <p:tgtEl>
                                          <p:spTgt spid="17"/>
                                        </p:tgtEl>
                                      </p:cBhvr>
                                    </p:animEffect>
                                    <p:anim calcmode="lin" valueType="num">
                                      <p:cBhvr>
                                        <p:cTn id="41" dur="1000" fill="hold"/>
                                        <p:tgtEl>
                                          <p:spTgt spid="17"/>
                                        </p:tgtEl>
                                        <p:attrNameLst>
                                          <p:attrName>ppt_x</p:attrName>
                                        </p:attrNameLst>
                                      </p:cBhvr>
                                      <p:tavLst>
                                        <p:tav tm="0">
                                          <p:val>
                                            <p:strVal val="#ppt_x"/>
                                          </p:val>
                                        </p:tav>
                                        <p:tav tm="100000">
                                          <p:val>
                                            <p:strVal val="#ppt_x"/>
                                          </p:val>
                                        </p:tav>
                                      </p:tavLst>
                                    </p:anim>
                                    <p:anim calcmode="lin" valueType="num">
                                      <p:cBhvr>
                                        <p:cTn id="42" dur="1000" fill="hold"/>
                                        <p:tgtEl>
                                          <p:spTgt spid="17"/>
                                        </p:tgtEl>
                                        <p:attrNameLst>
                                          <p:attrName>ppt_y</p:attrName>
                                        </p:attrNameLst>
                                      </p:cBhvr>
                                      <p:tavLst>
                                        <p:tav tm="0">
                                          <p:val>
                                            <p:strVal val="#ppt_y-.1"/>
                                          </p:val>
                                        </p:tav>
                                        <p:tav tm="100000">
                                          <p:val>
                                            <p:strVal val="#ppt_y"/>
                                          </p:val>
                                        </p:tav>
                                      </p:tavLst>
                                    </p:anim>
                                  </p:childTnLst>
                                </p:cTn>
                              </p:par>
                            </p:childTnLst>
                          </p:cTn>
                        </p:par>
                        <p:par>
                          <p:cTn id="43" fill="hold">
                            <p:stCondLst>
                              <p:cond delay="1000"/>
                            </p:stCondLst>
                            <p:childTnLst>
                              <p:par>
                                <p:cTn id="44" presetID="10" presetClass="entr" presetSubtype="0" fill="hold" grpId="0" nodeType="afterEffect">
                                  <p:stCondLst>
                                    <p:cond delay="0"/>
                                  </p:stCondLst>
                                  <p:childTnLst>
                                    <p:set>
                                      <p:cBhvr>
                                        <p:cTn id="45" dur="1" fill="hold">
                                          <p:stCondLst>
                                            <p:cond delay="0"/>
                                          </p:stCondLst>
                                        </p:cTn>
                                        <p:tgtEl>
                                          <p:spTgt spid="31"/>
                                        </p:tgtEl>
                                        <p:attrNameLst>
                                          <p:attrName>style.visibility</p:attrName>
                                        </p:attrNameLst>
                                      </p:cBhvr>
                                      <p:to>
                                        <p:strVal val="visible"/>
                                      </p:to>
                                    </p:set>
                                    <p:animEffect transition="in" filter="fade">
                                      <p:cBhvr>
                                        <p:cTn id="46" dur="500"/>
                                        <p:tgtEl>
                                          <p:spTgt spid="31"/>
                                        </p:tgtEl>
                                      </p:cBhvr>
                                    </p:animEffect>
                                  </p:childTnLst>
                                </p:cTn>
                              </p:par>
                            </p:childTnLst>
                          </p:cTn>
                        </p:par>
                      </p:childTnLst>
                    </p:cTn>
                  </p:par>
                  <p:par>
                    <p:cTn id="47" fill="hold">
                      <p:stCondLst>
                        <p:cond delay="indefinite"/>
                      </p:stCondLst>
                      <p:childTnLst>
                        <p:par>
                          <p:cTn id="48" fill="hold">
                            <p:stCondLst>
                              <p:cond delay="0"/>
                            </p:stCondLst>
                            <p:childTnLst>
                              <p:par>
                                <p:cTn id="49" presetID="12" presetClass="entr" presetSubtype="8" fill="hold" nodeType="clickEffect">
                                  <p:stCondLst>
                                    <p:cond delay="0"/>
                                  </p:stCondLst>
                                  <p:childTnLst>
                                    <p:set>
                                      <p:cBhvr>
                                        <p:cTn id="50" dur="1" fill="hold">
                                          <p:stCondLst>
                                            <p:cond delay="0"/>
                                          </p:stCondLst>
                                        </p:cTn>
                                        <p:tgtEl>
                                          <p:spTgt spid="23"/>
                                        </p:tgtEl>
                                        <p:attrNameLst>
                                          <p:attrName>style.visibility</p:attrName>
                                        </p:attrNameLst>
                                      </p:cBhvr>
                                      <p:to>
                                        <p:strVal val="visible"/>
                                      </p:to>
                                    </p:set>
                                    <p:animEffect transition="in" filter="slide(fromLeft)">
                                      <p:cBhvr>
                                        <p:cTn id="51" dur="500"/>
                                        <p:tgtEl>
                                          <p:spTgt spid="23"/>
                                        </p:tgtEl>
                                      </p:cBhvr>
                                    </p:animEffect>
                                  </p:childTnLst>
                                </p:cTn>
                              </p:par>
                            </p:childTnLst>
                          </p:cTn>
                        </p:par>
                        <p:par>
                          <p:cTn id="52" fill="hold">
                            <p:stCondLst>
                              <p:cond delay="500"/>
                            </p:stCondLst>
                            <p:childTnLst>
                              <p:par>
                                <p:cTn id="53" presetID="10" presetClass="entr" presetSubtype="0" fill="hold" grpId="0" nodeType="afterEffect">
                                  <p:stCondLst>
                                    <p:cond delay="0"/>
                                  </p:stCondLst>
                                  <p:childTnLst>
                                    <p:set>
                                      <p:cBhvr>
                                        <p:cTn id="54" dur="1" fill="hold">
                                          <p:stCondLst>
                                            <p:cond delay="0"/>
                                          </p:stCondLst>
                                        </p:cTn>
                                        <p:tgtEl>
                                          <p:spTgt spid="32"/>
                                        </p:tgtEl>
                                        <p:attrNameLst>
                                          <p:attrName>style.visibility</p:attrName>
                                        </p:attrNameLst>
                                      </p:cBhvr>
                                      <p:to>
                                        <p:strVal val="visible"/>
                                      </p:to>
                                    </p:set>
                                    <p:animEffect transition="in" filter="fade">
                                      <p:cBhvr>
                                        <p:cTn id="55" dur="500"/>
                                        <p:tgtEl>
                                          <p:spTgt spid="32"/>
                                        </p:tgtEl>
                                      </p:cBhvr>
                                    </p:animEffect>
                                  </p:childTnLst>
                                </p:cTn>
                              </p:par>
                            </p:childTnLst>
                          </p:cTn>
                        </p:par>
                      </p:childTnLst>
                    </p:cTn>
                  </p:par>
                  <p:par>
                    <p:cTn id="56" fill="hold">
                      <p:stCondLst>
                        <p:cond delay="indefinite"/>
                      </p:stCondLst>
                      <p:childTnLst>
                        <p:par>
                          <p:cTn id="57" fill="hold">
                            <p:stCondLst>
                              <p:cond delay="0"/>
                            </p:stCondLst>
                            <p:childTnLst>
                              <p:par>
                                <p:cTn id="58" presetID="2" presetClass="entr" presetSubtype="2" fill="hold" nodeType="clickEffect">
                                  <p:stCondLst>
                                    <p:cond delay="0"/>
                                  </p:stCondLst>
                                  <p:childTnLst>
                                    <p:set>
                                      <p:cBhvr>
                                        <p:cTn id="59" dur="1" fill="hold">
                                          <p:stCondLst>
                                            <p:cond delay="0"/>
                                          </p:stCondLst>
                                        </p:cTn>
                                        <p:tgtEl>
                                          <p:spTgt spid="26"/>
                                        </p:tgtEl>
                                        <p:attrNameLst>
                                          <p:attrName>style.visibility</p:attrName>
                                        </p:attrNameLst>
                                      </p:cBhvr>
                                      <p:to>
                                        <p:strVal val="visible"/>
                                      </p:to>
                                    </p:set>
                                    <p:anim calcmode="lin" valueType="num">
                                      <p:cBhvr additive="base">
                                        <p:cTn id="60" dur="500" fill="hold"/>
                                        <p:tgtEl>
                                          <p:spTgt spid="26"/>
                                        </p:tgtEl>
                                        <p:attrNameLst>
                                          <p:attrName>ppt_x</p:attrName>
                                        </p:attrNameLst>
                                      </p:cBhvr>
                                      <p:tavLst>
                                        <p:tav tm="0">
                                          <p:val>
                                            <p:strVal val="1+#ppt_w/2"/>
                                          </p:val>
                                        </p:tav>
                                        <p:tav tm="100000">
                                          <p:val>
                                            <p:strVal val="#ppt_x"/>
                                          </p:val>
                                        </p:tav>
                                      </p:tavLst>
                                    </p:anim>
                                    <p:anim calcmode="lin" valueType="num">
                                      <p:cBhvr additive="base">
                                        <p:cTn id="61" dur="500" fill="hold"/>
                                        <p:tgtEl>
                                          <p:spTgt spid="26"/>
                                        </p:tgtEl>
                                        <p:attrNameLst>
                                          <p:attrName>ppt_y</p:attrName>
                                        </p:attrNameLst>
                                      </p:cBhvr>
                                      <p:tavLst>
                                        <p:tav tm="0">
                                          <p:val>
                                            <p:strVal val="#ppt_y"/>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nodeType="clickEffect">
                                  <p:stCondLst>
                                    <p:cond delay="0"/>
                                  </p:stCondLst>
                                  <p:childTnLst>
                                    <p:set>
                                      <p:cBhvr>
                                        <p:cTn id="65" dur="1" fill="hold">
                                          <p:stCondLst>
                                            <p:cond delay="0"/>
                                          </p:stCondLst>
                                        </p:cTn>
                                        <p:tgtEl>
                                          <p:spTgt spid="20"/>
                                        </p:tgtEl>
                                        <p:attrNameLst>
                                          <p:attrName>style.visibility</p:attrName>
                                        </p:attrNameLst>
                                      </p:cBhvr>
                                      <p:to>
                                        <p:strVal val="visible"/>
                                      </p:to>
                                    </p:set>
                                    <p:animEffect transition="in" filter="fade">
                                      <p:cBhvr>
                                        <p:cTn id="66" dur="500"/>
                                        <p:tgtEl>
                                          <p:spTgt spid="20"/>
                                        </p:tgtEl>
                                      </p:cBhvr>
                                    </p:animEffect>
                                  </p:childTnLst>
                                </p:cTn>
                              </p:par>
                            </p:childTnLst>
                          </p:cTn>
                        </p:par>
                      </p:childTnLst>
                    </p:cTn>
                  </p:par>
                  <p:par>
                    <p:cTn id="67" fill="hold">
                      <p:stCondLst>
                        <p:cond delay="indefinite"/>
                      </p:stCondLst>
                      <p:childTnLst>
                        <p:par>
                          <p:cTn id="68" fill="hold">
                            <p:stCondLst>
                              <p:cond delay="0"/>
                            </p:stCondLst>
                            <p:childTnLst>
                              <p:par>
                                <p:cTn id="69" presetID="47" presetClass="entr" presetSubtype="0" fill="hold" grpId="0" nodeType="clickEffect">
                                  <p:stCondLst>
                                    <p:cond delay="0"/>
                                  </p:stCondLst>
                                  <p:childTnLst>
                                    <p:set>
                                      <p:cBhvr>
                                        <p:cTn id="70" dur="1" fill="hold">
                                          <p:stCondLst>
                                            <p:cond delay="0"/>
                                          </p:stCondLst>
                                        </p:cTn>
                                        <p:tgtEl>
                                          <p:spTgt spid="33"/>
                                        </p:tgtEl>
                                        <p:attrNameLst>
                                          <p:attrName>style.visibility</p:attrName>
                                        </p:attrNameLst>
                                      </p:cBhvr>
                                      <p:to>
                                        <p:strVal val="visible"/>
                                      </p:to>
                                    </p:set>
                                    <p:animEffect transition="in" filter="fade">
                                      <p:cBhvr>
                                        <p:cTn id="71" dur="1000"/>
                                        <p:tgtEl>
                                          <p:spTgt spid="33"/>
                                        </p:tgtEl>
                                      </p:cBhvr>
                                    </p:animEffect>
                                    <p:anim calcmode="lin" valueType="num">
                                      <p:cBhvr>
                                        <p:cTn id="72" dur="1000" fill="hold"/>
                                        <p:tgtEl>
                                          <p:spTgt spid="33"/>
                                        </p:tgtEl>
                                        <p:attrNameLst>
                                          <p:attrName>ppt_x</p:attrName>
                                        </p:attrNameLst>
                                      </p:cBhvr>
                                      <p:tavLst>
                                        <p:tav tm="0">
                                          <p:val>
                                            <p:strVal val="#ppt_x"/>
                                          </p:val>
                                        </p:tav>
                                        <p:tav tm="100000">
                                          <p:val>
                                            <p:strVal val="#ppt_x"/>
                                          </p:val>
                                        </p:tav>
                                      </p:tavLst>
                                    </p:anim>
                                    <p:anim calcmode="lin" valueType="num">
                                      <p:cBhvr>
                                        <p:cTn id="73"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9" grpId="0" animBg="1"/>
      <p:bldP spid="30" grpId="0" animBg="1"/>
      <p:bldP spid="31" grpId="0" animBg="1"/>
      <p:bldP spid="32" grpId="0" animBg="1"/>
      <p:bldP spid="33" grpId="0" animBg="1"/>
      <p:bldP spid="3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558800" y="1220809"/>
            <a:ext cx="5257800" cy="1504950"/>
          </a:xfrm>
          <a:prstGeom prst="rect">
            <a:avLst/>
          </a:prstGeom>
          <a:solidFill>
            <a:srgbClr val="808000">
              <a:alpha val="60001"/>
            </a:srgbClr>
          </a:solidFill>
          <a:ln w="9525">
            <a:solidFill>
              <a:schemeClr val="bg1"/>
            </a:solidFill>
            <a:miter lim="800000"/>
            <a:headEnd/>
            <a:tailEnd/>
          </a:ln>
          <a:effectLst/>
        </p:spPr>
        <p:txBody>
          <a:bodyPr anchor="ctr"/>
          <a:lstStyle/>
          <a:p>
            <a:pPr algn="ctr">
              <a:defRPr/>
            </a:pPr>
            <a:r>
              <a:rPr lang="es-ES" sz="2000" i="0">
                <a:solidFill>
                  <a:schemeClr val="bg1"/>
                </a:solidFill>
                <a:effectLst>
                  <a:outerShdw blurRad="38100" dist="38100" dir="2700000" algn="tl">
                    <a:srgbClr val="000000"/>
                  </a:outerShdw>
                </a:effectLst>
                <a:latin typeface="Arial" pitchFamily="34" charset="0"/>
              </a:rPr>
              <a:t>EXPECTATIVA DEL CONTRIBUYENTE EN RELACIÓN AL SERVICIO QUE RECIBIRA</a:t>
            </a:r>
          </a:p>
        </p:txBody>
      </p:sp>
      <p:sp>
        <p:nvSpPr>
          <p:cNvPr id="5" name="Rectangle 4"/>
          <p:cNvSpPr>
            <a:spLocks noChangeArrowheads="1"/>
          </p:cNvSpPr>
          <p:nvPr/>
        </p:nvSpPr>
        <p:spPr bwMode="auto">
          <a:xfrm>
            <a:off x="6375400" y="1220809"/>
            <a:ext cx="5257800" cy="1504950"/>
          </a:xfrm>
          <a:prstGeom prst="rect">
            <a:avLst/>
          </a:prstGeom>
          <a:solidFill>
            <a:srgbClr val="808000">
              <a:alpha val="60001"/>
            </a:srgbClr>
          </a:solidFill>
          <a:ln w="9525">
            <a:solidFill>
              <a:schemeClr val="bg1"/>
            </a:solidFill>
            <a:miter lim="800000"/>
            <a:headEnd/>
            <a:tailEnd/>
          </a:ln>
          <a:effectLst/>
        </p:spPr>
        <p:txBody>
          <a:bodyPr anchor="ctr"/>
          <a:lstStyle/>
          <a:p>
            <a:pPr algn="ctr">
              <a:defRPr/>
            </a:pPr>
            <a:r>
              <a:rPr lang="es-ES" sz="2000" i="0">
                <a:solidFill>
                  <a:schemeClr val="bg1"/>
                </a:solidFill>
                <a:effectLst>
                  <a:outerShdw blurRad="38100" dist="38100" dir="2700000" algn="tl">
                    <a:srgbClr val="000000"/>
                  </a:outerShdw>
                </a:effectLst>
                <a:latin typeface="Arial" pitchFamily="34" charset="0"/>
              </a:rPr>
              <a:t>EL SERVICIO QUE REALMENTE SE LE BRINDA</a:t>
            </a:r>
          </a:p>
        </p:txBody>
      </p:sp>
      <p:sp>
        <p:nvSpPr>
          <p:cNvPr id="6" name="Rectangle 5"/>
          <p:cNvSpPr>
            <a:spLocks noChangeArrowheads="1"/>
          </p:cNvSpPr>
          <p:nvPr/>
        </p:nvSpPr>
        <p:spPr bwMode="auto">
          <a:xfrm>
            <a:off x="4699000" y="3267096"/>
            <a:ext cx="2794000" cy="809625"/>
          </a:xfrm>
          <a:prstGeom prst="rect">
            <a:avLst/>
          </a:prstGeom>
          <a:solidFill>
            <a:srgbClr val="99CC00">
              <a:alpha val="50000"/>
            </a:srgbClr>
          </a:solidFill>
          <a:ln w="9525">
            <a:solidFill>
              <a:schemeClr val="bg1"/>
            </a:solidFill>
            <a:miter lim="800000"/>
            <a:headEnd/>
            <a:tailEnd/>
          </a:ln>
          <a:effectLst/>
        </p:spPr>
        <p:txBody>
          <a:bodyPr anchor="ctr"/>
          <a:lstStyle/>
          <a:p>
            <a:pPr algn="ctr">
              <a:defRPr/>
            </a:pPr>
            <a:r>
              <a:rPr lang="es-ES" sz="2400" i="0">
                <a:solidFill>
                  <a:schemeClr val="bg1"/>
                </a:solidFill>
                <a:effectLst>
                  <a:outerShdw blurRad="38100" dist="38100" dir="2700000" algn="tl">
                    <a:srgbClr val="000000"/>
                  </a:outerShdw>
                </a:effectLst>
                <a:latin typeface="Arial" pitchFamily="34" charset="0"/>
              </a:rPr>
              <a:t>DIFERENCIA</a:t>
            </a:r>
          </a:p>
        </p:txBody>
      </p:sp>
      <p:sp>
        <p:nvSpPr>
          <p:cNvPr id="7" name="Rectangle 6"/>
          <p:cNvSpPr>
            <a:spLocks noChangeArrowheads="1"/>
          </p:cNvSpPr>
          <p:nvPr/>
        </p:nvSpPr>
        <p:spPr bwMode="auto">
          <a:xfrm>
            <a:off x="4699000" y="4654572"/>
            <a:ext cx="2794000" cy="809625"/>
          </a:xfrm>
          <a:prstGeom prst="rect">
            <a:avLst/>
          </a:prstGeom>
          <a:solidFill>
            <a:srgbClr val="FF9900">
              <a:alpha val="50000"/>
            </a:srgbClr>
          </a:solidFill>
          <a:ln w="9525">
            <a:solidFill>
              <a:schemeClr val="bg1"/>
            </a:solidFill>
            <a:miter lim="800000"/>
            <a:headEnd/>
            <a:tailEnd/>
          </a:ln>
          <a:effectLst/>
        </p:spPr>
        <p:txBody>
          <a:bodyPr anchor="ctr"/>
          <a:lstStyle/>
          <a:p>
            <a:pPr algn="ctr">
              <a:defRPr/>
            </a:pPr>
            <a:r>
              <a:rPr lang="es-ES" sz="2400" i="0">
                <a:solidFill>
                  <a:schemeClr val="bg1"/>
                </a:solidFill>
                <a:effectLst>
                  <a:outerShdw blurRad="38100" dist="38100" dir="2700000" algn="tl">
                    <a:srgbClr val="000000"/>
                  </a:outerShdw>
                </a:effectLst>
                <a:latin typeface="Arial" pitchFamily="34" charset="0"/>
              </a:rPr>
              <a:t>BRECHA DE CALIDAD</a:t>
            </a:r>
          </a:p>
        </p:txBody>
      </p:sp>
      <p:sp>
        <p:nvSpPr>
          <p:cNvPr id="8" name="Rectangle 7"/>
          <p:cNvSpPr>
            <a:spLocks noChangeArrowheads="1"/>
          </p:cNvSpPr>
          <p:nvPr/>
        </p:nvSpPr>
        <p:spPr bwMode="auto">
          <a:xfrm>
            <a:off x="474133" y="4654572"/>
            <a:ext cx="2794000" cy="809625"/>
          </a:xfrm>
          <a:prstGeom prst="rect">
            <a:avLst/>
          </a:prstGeom>
          <a:solidFill>
            <a:srgbClr val="C0C0C0">
              <a:alpha val="50000"/>
            </a:srgbClr>
          </a:solidFill>
          <a:ln w="9525">
            <a:solidFill>
              <a:schemeClr val="bg1"/>
            </a:solidFill>
            <a:miter lim="800000"/>
            <a:headEnd/>
            <a:tailEnd/>
          </a:ln>
          <a:effectLst/>
        </p:spPr>
        <p:txBody>
          <a:bodyPr anchor="ctr"/>
          <a:lstStyle/>
          <a:p>
            <a:pPr algn="ctr">
              <a:defRPr/>
            </a:pPr>
            <a:r>
              <a:rPr lang="es-ES" sz="1400" i="0">
                <a:solidFill>
                  <a:schemeClr val="bg1"/>
                </a:solidFill>
                <a:effectLst>
                  <a:outerShdw blurRad="38100" dist="38100" dir="2700000" algn="tl">
                    <a:srgbClr val="000000"/>
                  </a:outerShdw>
                </a:effectLst>
                <a:latin typeface="Arial" pitchFamily="34" charset="0"/>
              </a:rPr>
              <a:t>MIENTRAS MAYOR LA BRECHA, PEOR EL SERVICIO</a:t>
            </a:r>
          </a:p>
        </p:txBody>
      </p:sp>
      <p:sp>
        <p:nvSpPr>
          <p:cNvPr id="9" name="Rectangle 8"/>
          <p:cNvSpPr>
            <a:spLocks noChangeArrowheads="1"/>
          </p:cNvSpPr>
          <p:nvPr/>
        </p:nvSpPr>
        <p:spPr bwMode="auto">
          <a:xfrm>
            <a:off x="8923867" y="4654572"/>
            <a:ext cx="2794000" cy="809625"/>
          </a:xfrm>
          <a:prstGeom prst="rect">
            <a:avLst/>
          </a:prstGeom>
          <a:solidFill>
            <a:srgbClr val="C0C0C0">
              <a:alpha val="50000"/>
            </a:srgbClr>
          </a:solidFill>
          <a:ln w="9525">
            <a:solidFill>
              <a:schemeClr val="bg1"/>
            </a:solidFill>
            <a:miter lim="800000"/>
            <a:headEnd/>
            <a:tailEnd/>
          </a:ln>
          <a:effectLst/>
        </p:spPr>
        <p:txBody>
          <a:bodyPr anchor="ctr"/>
          <a:lstStyle/>
          <a:p>
            <a:pPr algn="ctr">
              <a:defRPr/>
            </a:pPr>
            <a:r>
              <a:rPr lang="es-ES" sz="1400" i="0">
                <a:solidFill>
                  <a:schemeClr val="bg1"/>
                </a:solidFill>
                <a:effectLst>
                  <a:outerShdw blurRad="38100" dist="38100" dir="2700000" algn="tl">
                    <a:srgbClr val="000000"/>
                  </a:outerShdw>
                </a:effectLst>
                <a:latin typeface="Arial" pitchFamily="34" charset="0"/>
              </a:rPr>
              <a:t>MIENTRAS MENOR LA BRECHA, MEJOR EL SERVICIO</a:t>
            </a:r>
          </a:p>
        </p:txBody>
      </p:sp>
      <p:cxnSp>
        <p:nvCxnSpPr>
          <p:cNvPr id="10" name="AutoShape 9"/>
          <p:cNvCxnSpPr>
            <a:cxnSpLocks noChangeShapeType="1"/>
            <a:stCxn id="4" idx="2"/>
            <a:endCxn id="6" idx="1"/>
          </p:cNvCxnSpPr>
          <p:nvPr/>
        </p:nvCxnSpPr>
        <p:spPr bwMode="auto">
          <a:xfrm rot="16200000" flipH="1">
            <a:off x="3470276" y="2443184"/>
            <a:ext cx="946150" cy="1511300"/>
          </a:xfrm>
          <a:prstGeom prst="bentConnector2">
            <a:avLst/>
          </a:prstGeom>
          <a:noFill/>
          <a:ln w="28575">
            <a:solidFill>
              <a:schemeClr val="bg1"/>
            </a:solidFill>
            <a:miter lim="800000"/>
            <a:headEnd/>
            <a:tailEnd type="triangle" w="med" len="med"/>
          </a:ln>
        </p:spPr>
      </p:cxnSp>
      <p:cxnSp>
        <p:nvCxnSpPr>
          <p:cNvPr id="11" name="AutoShape 10"/>
          <p:cNvCxnSpPr>
            <a:cxnSpLocks noChangeShapeType="1"/>
            <a:stCxn id="5" idx="2"/>
            <a:endCxn id="6" idx="3"/>
          </p:cNvCxnSpPr>
          <p:nvPr/>
        </p:nvCxnSpPr>
        <p:spPr bwMode="auto">
          <a:xfrm rot="5400000">
            <a:off x="7775576" y="2443184"/>
            <a:ext cx="946150" cy="1511300"/>
          </a:xfrm>
          <a:prstGeom prst="bentConnector2">
            <a:avLst/>
          </a:prstGeom>
          <a:noFill/>
          <a:ln w="28575">
            <a:solidFill>
              <a:schemeClr val="bg1"/>
            </a:solidFill>
            <a:miter lim="800000"/>
            <a:headEnd/>
            <a:tailEnd type="triangle" w="med" len="med"/>
          </a:ln>
        </p:spPr>
      </p:cxnSp>
      <p:sp>
        <p:nvSpPr>
          <p:cNvPr id="12" name="AutoShape 11"/>
          <p:cNvSpPr>
            <a:spLocks noChangeArrowheads="1"/>
          </p:cNvSpPr>
          <p:nvPr/>
        </p:nvSpPr>
        <p:spPr bwMode="auto">
          <a:xfrm rot="5400000">
            <a:off x="5916613" y="4134401"/>
            <a:ext cx="358775" cy="389467"/>
          </a:xfrm>
          <a:prstGeom prst="rightArrow">
            <a:avLst>
              <a:gd name="adj1" fmla="val 50000"/>
              <a:gd name="adj2" fmla="val 72928"/>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pPr>
              <a:defRPr/>
            </a:pPr>
            <a:endParaRPr lang="es-ES">
              <a:solidFill>
                <a:schemeClr val="lt1"/>
              </a:solidFill>
              <a:latin typeface="Arial" pitchFamily="34" charset="0"/>
            </a:endParaRPr>
          </a:p>
        </p:txBody>
      </p:sp>
      <p:sp>
        <p:nvSpPr>
          <p:cNvPr id="13" name="AutoShape 12"/>
          <p:cNvSpPr>
            <a:spLocks noChangeArrowheads="1"/>
          </p:cNvSpPr>
          <p:nvPr/>
        </p:nvSpPr>
        <p:spPr bwMode="auto">
          <a:xfrm rot="10800000">
            <a:off x="3744385" y="4913334"/>
            <a:ext cx="478367" cy="292100"/>
          </a:xfrm>
          <a:prstGeom prst="rightArrow">
            <a:avLst>
              <a:gd name="adj1" fmla="val 50000"/>
              <a:gd name="adj2" fmla="val 72928"/>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pPr>
              <a:defRPr/>
            </a:pPr>
            <a:endParaRPr lang="es-ES">
              <a:solidFill>
                <a:schemeClr val="lt1"/>
              </a:solidFill>
              <a:latin typeface="Arial" pitchFamily="34" charset="0"/>
            </a:endParaRPr>
          </a:p>
        </p:txBody>
      </p:sp>
      <p:sp>
        <p:nvSpPr>
          <p:cNvPr id="14" name="AutoShape 13"/>
          <p:cNvSpPr>
            <a:spLocks noChangeArrowheads="1"/>
          </p:cNvSpPr>
          <p:nvPr/>
        </p:nvSpPr>
        <p:spPr bwMode="auto">
          <a:xfrm>
            <a:off x="7969251" y="4913334"/>
            <a:ext cx="478367" cy="292100"/>
          </a:xfrm>
          <a:prstGeom prst="rightArrow">
            <a:avLst>
              <a:gd name="adj1" fmla="val 50000"/>
              <a:gd name="adj2" fmla="val 72928"/>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pPr>
              <a:defRPr/>
            </a:pPr>
            <a:endParaRPr lang="es-ES">
              <a:solidFill>
                <a:schemeClr val="lt1"/>
              </a:solidFill>
              <a:latin typeface="Arial" pitchFamily="34" charset="0"/>
            </a:endParaRPr>
          </a:p>
        </p:txBody>
      </p:sp>
      <p:sp>
        <p:nvSpPr>
          <p:cNvPr id="15" name="Rectangle 14"/>
          <p:cNvSpPr>
            <a:spLocks noChangeArrowheads="1"/>
          </p:cNvSpPr>
          <p:nvPr/>
        </p:nvSpPr>
        <p:spPr bwMode="auto">
          <a:xfrm>
            <a:off x="4699000" y="5691210"/>
            <a:ext cx="2794000" cy="809625"/>
          </a:xfrm>
          <a:prstGeom prst="rect">
            <a:avLst/>
          </a:prstGeom>
          <a:solidFill>
            <a:srgbClr val="FF9900">
              <a:alpha val="50000"/>
            </a:srgbClr>
          </a:solidFill>
          <a:ln w="9525">
            <a:solidFill>
              <a:schemeClr val="bg1"/>
            </a:solidFill>
            <a:miter lim="800000"/>
            <a:headEnd/>
            <a:tailEnd/>
          </a:ln>
          <a:effectLst/>
        </p:spPr>
        <p:txBody>
          <a:bodyPr anchor="ctr"/>
          <a:lstStyle/>
          <a:p>
            <a:pPr algn="ctr">
              <a:defRPr/>
            </a:pPr>
            <a:r>
              <a:rPr lang="es-ES" i="0">
                <a:solidFill>
                  <a:schemeClr val="bg1"/>
                </a:solidFill>
                <a:effectLst>
                  <a:outerShdw blurRad="38100" dist="38100" dir="2700000" algn="tl">
                    <a:srgbClr val="000000"/>
                  </a:outerShdw>
                </a:effectLst>
                <a:latin typeface="Arial" pitchFamily="34" charset="0"/>
              </a:rPr>
              <a:t>MIDE LA CALIDAD EN EL SERVICIO</a:t>
            </a:r>
          </a:p>
        </p:txBody>
      </p:sp>
      <p:cxnSp>
        <p:nvCxnSpPr>
          <p:cNvPr id="16" name="AutoShape 15"/>
          <p:cNvCxnSpPr>
            <a:cxnSpLocks noChangeShapeType="1"/>
            <a:stCxn id="8" idx="2"/>
            <a:endCxn id="15" idx="1"/>
          </p:cNvCxnSpPr>
          <p:nvPr/>
        </p:nvCxnSpPr>
        <p:spPr bwMode="auto">
          <a:xfrm rot="16200000" flipH="1">
            <a:off x="2969154" y="4366176"/>
            <a:ext cx="631825" cy="2827867"/>
          </a:xfrm>
          <a:prstGeom prst="bentConnector2">
            <a:avLst/>
          </a:prstGeom>
          <a:noFill/>
          <a:ln w="28575">
            <a:solidFill>
              <a:schemeClr val="bg1"/>
            </a:solidFill>
            <a:miter lim="800000"/>
            <a:headEnd/>
            <a:tailEnd type="triangle" w="med" len="med"/>
          </a:ln>
        </p:spPr>
      </p:cxnSp>
      <p:cxnSp>
        <p:nvCxnSpPr>
          <p:cNvPr id="17" name="AutoShape 16"/>
          <p:cNvCxnSpPr>
            <a:cxnSpLocks noChangeShapeType="1"/>
            <a:stCxn id="9" idx="2"/>
            <a:endCxn id="15" idx="3"/>
          </p:cNvCxnSpPr>
          <p:nvPr/>
        </p:nvCxnSpPr>
        <p:spPr bwMode="auto">
          <a:xfrm rot="5400000">
            <a:off x="8591021" y="4366176"/>
            <a:ext cx="631825" cy="2827867"/>
          </a:xfrm>
          <a:prstGeom prst="bentConnector2">
            <a:avLst/>
          </a:prstGeom>
          <a:noFill/>
          <a:ln w="28575">
            <a:solidFill>
              <a:schemeClr val="bg1"/>
            </a:solidFill>
            <a:miter lim="800000"/>
            <a:headEnd/>
            <a:tailEnd type="triangle" w="med" len="med"/>
          </a:ln>
        </p:spPr>
      </p:cxnSp>
      <p:sp>
        <p:nvSpPr>
          <p:cNvPr id="18" name="32 Rectángulo redondeado"/>
          <p:cNvSpPr/>
          <p:nvPr/>
        </p:nvSpPr>
        <p:spPr>
          <a:xfrm>
            <a:off x="2352000" y="44624"/>
            <a:ext cx="7488000" cy="720000"/>
          </a:xfrm>
          <a:prstGeom prst="roundRect">
            <a:avLst>
              <a:gd name="adj" fmla="val 50000"/>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2700000" scaled="1"/>
            <a:tileRect/>
          </a:gradFill>
          <a:ln/>
        </p:spPr>
        <p:style>
          <a:lnRef idx="0">
            <a:schemeClr val="accent1"/>
          </a:lnRef>
          <a:fillRef idx="3">
            <a:schemeClr val="accent1"/>
          </a:fillRef>
          <a:effectRef idx="3">
            <a:schemeClr val="accent1"/>
          </a:effectRef>
          <a:fontRef idx="minor">
            <a:schemeClr val="lt1"/>
          </a:fontRef>
        </p:style>
        <p:txBody>
          <a:bodyPr rtlCol="0" anchor="ctr"/>
          <a:lstStyle/>
          <a:p>
            <a:pPr algn="ctr"/>
            <a:r>
              <a:rPr lang="es-ES" sz="3200" b="1" dirty="0" smtClean="0">
                <a:effectLst>
                  <a:outerShdw blurRad="38100" dist="38100" dir="2700000" algn="tl">
                    <a:srgbClr val="000000">
                      <a:alpha val="43137"/>
                    </a:srgbClr>
                  </a:outerShdw>
                </a:effectLst>
              </a:rPr>
              <a:t>EVALUACIÓN DE LA CALIDAD</a:t>
            </a:r>
          </a:p>
        </p:txBody>
      </p:sp>
    </p:spTree>
    <p:extLst>
      <p:ext uri="{BB962C8B-B14F-4D97-AF65-F5344CB8AC3E}">
        <p14:creationId xmlns:p14="http://schemas.microsoft.com/office/powerpoint/2010/main" val="2149995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p:tgtEl>
                                          <p:spTgt spid="18"/>
                                        </p:tgtEl>
                                        <p:attrNameLst>
                                          <p:attrName>ppt_y</p:attrName>
                                        </p:attrNameLst>
                                      </p:cBhvr>
                                      <p:tavLst>
                                        <p:tav tm="0">
                                          <p:val>
                                            <p:strVal val="#ppt_y-#ppt_h*1.125000"/>
                                          </p:val>
                                        </p:tav>
                                        <p:tav tm="100000">
                                          <p:val>
                                            <p:strVal val="#ppt_y"/>
                                          </p:val>
                                        </p:tav>
                                      </p:tavLst>
                                    </p:anim>
                                    <p:animEffect transition="in" filter="wipe(down)">
                                      <p:cBhvr>
                                        <p:cTn id="8" dur="500"/>
                                        <p:tgtEl>
                                          <p:spTgt spid="18"/>
                                        </p:tgtEl>
                                      </p:cBhvr>
                                    </p:animEffect>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500"/>
                                        <p:tgtEl>
                                          <p:spTgt spid="4"/>
                                        </p:tgtEl>
                                      </p:cBhvr>
                                    </p:animEffect>
                                  </p:childTnLst>
                                </p:cTn>
                              </p:par>
                            </p:childTnLst>
                          </p:cTn>
                        </p:par>
                        <p:par>
                          <p:cTn id="14" fill="hold">
                            <p:stCondLst>
                              <p:cond delay="500"/>
                            </p:stCondLst>
                            <p:childTnLst>
                              <p:par>
                                <p:cTn id="15" presetID="10" presetClass="entr" presetSubtype="0" fill="hold" grpId="0" nodeType="after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left)">
                                      <p:cBhvr>
                                        <p:cTn id="22" dur="500"/>
                                        <p:tgtEl>
                                          <p:spTgt spid="10"/>
                                        </p:tgtEl>
                                      </p:cBhvr>
                                    </p:animEffect>
                                  </p:childTnLst>
                                </p:cTn>
                              </p:par>
                              <p:par>
                                <p:cTn id="23" presetID="22" presetClass="entr" presetSubtype="2" fill="hold" nodeType="with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right)">
                                      <p:cBhvr>
                                        <p:cTn id="25" dur="500"/>
                                        <p:tgtEl>
                                          <p:spTgt spid="11"/>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500"/>
                                        <p:tgtEl>
                                          <p:spTgt spid="6"/>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fade">
                                      <p:cBhvr>
                                        <p:cTn id="33" dur="500"/>
                                        <p:tgtEl>
                                          <p:spTgt spid="12"/>
                                        </p:tgtEl>
                                      </p:cBhvr>
                                    </p:animEffect>
                                  </p:childTnLst>
                                </p:cTn>
                              </p:par>
                            </p:childTnLst>
                          </p:cTn>
                        </p:par>
                        <p:par>
                          <p:cTn id="34" fill="hold">
                            <p:stCondLst>
                              <p:cond delay="500"/>
                            </p:stCondLst>
                            <p:childTnLst>
                              <p:par>
                                <p:cTn id="35" presetID="10" presetClass="entr" presetSubtype="0" fill="hold" grpId="0" nodeType="after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fade">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fade">
                                      <p:cBhvr>
                                        <p:cTn id="42" dur="500"/>
                                        <p:tgtEl>
                                          <p:spTgt spid="13"/>
                                        </p:tgtEl>
                                      </p:cBhvr>
                                    </p:animEffect>
                                  </p:childTnLst>
                                </p:cTn>
                              </p:par>
                            </p:childTnLst>
                          </p:cTn>
                        </p:par>
                        <p:par>
                          <p:cTn id="43" fill="hold">
                            <p:stCondLst>
                              <p:cond delay="500"/>
                            </p:stCondLst>
                            <p:childTnLst>
                              <p:par>
                                <p:cTn id="44" presetID="10" presetClass="entr" presetSubtype="0" fill="hold" grpId="0" nodeType="afterEffect">
                                  <p:stCondLst>
                                    <p:cond delay="0"/>
                                  </p:stCondLst>
                                  <p:childTnLst>
                                    <p:set>
                                      <p:cBhvr>
                                        <p:cTn id="45" dur="1" fill="hold">
                                          <p:stCondLst>
                                            <p:cond delay="0"/>
                                          </p:stCondLst>
                                        </p:cTn>
                                        <p:tgtEl>
                                          <p:spTgt spid="8"/>
                                        </p:tgtEl>
                                        <p:attrNameLst>
                                          <p:attrName>style.visibility</p:attrName>
                                        </p:attrNameLst>
                                      </p:cBhvr>
                                      <p:to>
                                        <p:strVal val="visible"/>
                                      </p:to>
                                    </p:set>
                                    <p:animEffect transition="in" filter="fade">
                                      <p:cBhvr>
                                        <p:cTn id="46" dur="500"/>
                                        <p:tgtEl>
                                          <p:spTgt spid="8"/>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animEffect transition="in" filter="fade">
                                      <p:cBhvr>
                                        <p:cTn id="51" dur="500"/>
                                        <p:tgtEl>
                                          <p:spTgt spid="14"/>
                                        </p:tgtEl>
                                      </p:cBhvr>
                                    </p:animEffect>
                                  </p:childTnLst>
                                </p:cTn>
                              </p:par>
                            </p:childTnLst>
                          </p:cTn>
                        </p:par>
                        <p:par>
                          <p:cTn id="52" fill="hold">
                            <p:stCondLst>
                              <p:cond delay="500"/>
                            </p:stCondLst>
                            <p:childTnLst>
                              <p:par>
                                <p:cTn id="53" presetID="10" presetClass="entr" presetSubtype="0" fill="hold" grpId="0" nodeType="afterEffect">
                                  <p:stCondLst>
                                    <p:cond delay="0"/>
                                  </p:stCondLst>
                                  <p:childTnLst>
                                    <p:set>
                                      <p:cBhvr>
                                        <p:cTn id="54" dur="1" fill="hold">
                                          <p:stCondLst>
                                            <p:cond delay="0"/>
                                          </p:stCondLst>
                                        </p:cTn>
                                        <p:tgtEl>
                                          <p:spTgt spid="9"/>
                                        </p:tgtEl>
                                        <p:attrNameLst>
                                          <p:attrName>style.visibility</p:attrName>
                                        </p:attrNameLst>
                                      </p:cBhvr>
                                      <p:to>
                                        <p:strVal val="visible"/>
                                      </p:to>
                                    </p:set>
                                    <p:animEffect transition="in" filter="fade">
                                      <p:cBhvr>
                                        <p:cTn id="55" dur="500"/>
                                        <p:tgtEl>
                                          <p:spTgt spid="9"/>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2" fill="hold" nodeType="clickEffect">
                                  <p:stCondLst>
                                    <p:cond delay="0"/>
                                  </p:stCondLst>
                                  <p:childTnLst>
                                    <p:set>
                                      <p:cBhvr>
                                        <p:cTn id="59" dur="1" fill="hold">
                                          <p:stCondLst>
                                            <p:cond delay="0"/>
                                          </p:stCondLst>
                                        </p:cTn>
                                        <p:tgtEl>
                                          <p:spTgt spid="17"/>
                                        </p:tgtEl>
                                        <p:attrNameLst>
                                          <p:attrName>style.visibility</p:attrName>
                                        </p:attrNameLst>
                                      </p:cBhvr>
                                      <p:to>
                                        <p:strVal val="visible"/>
                                      </p:to>
                                    </p:set>
                                    <p:animEffect transition="in" filter="wipe(right)">
                                      <p:cBhvr>
                                        <p:cTn id="60" dur="500"/>
                                        <p:tgtEl>
                                          <p:spTgt spid="17"/>
                                        </p:tgtEl>
                                      </p:cBhvr>
                                    </p:animEffect>
                                  </p:childTnLst>
                                </p:cTn>
                              </p:par>
                              <p:par>
                                <p:cTn id="61" presetID="22" presetClass="entr" presetSubtype="8" fill="hold" nodeType="withEffect">
                                  <p:stCondLst>
                                    <p:cond delay="0"/>
                                  </p:stCondLst>
                                  <p:childTnLst>
                                    <p:set>
                                      <p:cBhvr>
                                        <p:cTn id="62" dur="1" fill="hold">
                                          <p:stCondLst>
                                            <p:cond delay="0"/>
                                          </p:stCondLst>
                                        </p:cTn>
                                        <p:tgtEl>
                                          <p:spTgt spid="16"/>
                                        </p:tgtEl>
                                        <p:attrNameLst>
                                          <p:attrName>style.visibility</p:attrName>
                                        </p:attrNameLst>
                                      </p:cBhvr>
                                      <p:to>
                                        <p:strVal val="visible"/>
                                      </p:to>
                                    </p:set>
                                    <p:animEffect transition="in" filter="wipe(left)">
                                      <p:cBhvr>
                                        <p:cTn id="63" dur="500"/>
                                        <p:tgtEl>
                                          <p:spTgt spid="16"/>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15"/>
                                        </p:tgtEl>
                                        <p:attrNameLst>
                                          <p:attrName>style.visibility</p:attrName>
                                        </p:attrNameLst>
                                      </p:cBhvr>
                                      <p:to>
                                        <p:strVal val="visible"/>
                                      </p:to>
                                    </p:set>
                                    <p:animEffect transition="in" filter="fade">
                                      <p:cBhvr>
                                        <p:cTn id="66"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2" grpId="0" animBg="1"/>
      <p:bldP spid="13" grpId="0" animBg="1"/>
      <p:bldP spid="14" grpId="0" animBg="1"/>
      <p:bldP spid="15" grpId="0" animBg="1"/>
      <p:bldP spid="1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4"/>
          <p:cNvSpPr>
            <a:spLocks noChangeArrowheads="1"/>
          </p:cNvSpPr>
          <p:nvPr/>
        </p:nvSpPr>
        <p:spPr bwMode="auto">
          <a:xfrm>
            <a:off x="3467100" y="1654997"/>
            <a:ext cx="5257800" cy="1071570"/>
          </a:xfrm>
          <a:prstGeom prst="rect">
            <a:avLst/>
          </a:prstGeom>
          <a:gradFill flip="none" rotWithShape="1">
            <a:gsLst>
              <a:gs pos="0">
                <a:schemeClr val="accent3">
                  <a:lumMod val="50000"/>
                  <a:shade val="30000"/>
                  <a:satMod val="115000"/>
                </a:schemeClr>
              </a:gs>
              <a:gs pos="50000">
                <a:schemeClr val="accent3">
                  <a:lumMod val="50000"/>
                  <a:shade val="67500"/>
                  <a:satMod val="115000"/>
                </a:schemeClr>
              </a:gs>
              <a:gs pos="100000">
                <a:schemeClr val="accent3">
                  <a:lumMod val="50000"/>
                  <a:shade val="100000"/>
                  <a:satMod val="115000"/>
                </a:schemeClr>
              </a:gs>
            </a:gsLst>
            <a:lin ang="16200000" scaled="1"/>
            <a:tileRect/>
          </a:gradFill>
          <a:ln w="9525">
            <a:noFill/>
            <a:miter lim="800000"/>
            <a:headEnd/>
            <a:tailEnd/>
          </a:ln>
          <a:effectLst>
            <a:outerShdw blurRad="50800" dist="38100" dir="10800000" algn="r" rotWithShape="0">
              <a:prstClr val="black">
                <a:alpha val="40000"/>
              </a:prstClr>
            </a:outerShdw>
          </a:effectLst>
          <a:scene3d>
            <a:camera prst="orthographicFront"/>
            <a:lightRig rig="threePt" dir="t"/>
          </a:scene3d>
          <a:sp3d>
            <a:bevelT/>
          </a:sp3d>
        </p:spPr>
        <p:txBody>
          <a:bodyPr anchor="ctr"/>
          <a:lstStyle/>
          <a:p>
            <a:pPr algn="ctr">
              <a:defRPr/>
            </a:pPr>
            <a:r>
              <a:rPr lang="es-ES" sz="1600" b="1" i="0" dirty="0">
                <a:solidFill>
                  <a:schemeClr val="bg1"/>
                </a:solidFill>
                <a:effectLst>
                  <a:outerShdw blurRad="38100" dist="38100" dir="2700000" algn="tl">
                    <a:srgbClr val="000000"/>
                  </a:outerShdw>
                </a:effectLst>
                <a:latin typeface="Arial" pitchFamily="34" charset="0"/>
              </a:rPr>
              <a:t>SERQUAL AJUSTADO A LAS NECESIDADES DE LA ADMINISTRACIÓN TRIBUTARIA</a:t>
            </a:r>
          </a:p>
        </p:txBody>
      </p:sp>
      <p:sp>
        <p:nvSpPr>
          <p:cNvPr id="11" name="Rectangle 20"/>
          <p:cNvSpPr>
            <a:spLocks noChangeArrowheads="1"/>
          </p:cNvSpPr>
          <p:nvPr/>
        </p:nvSpPr>
        <p:spPr bwMode="auto">
          <a:xfrm>
            <a:off x="239184" y="1654997"/>
            <a:ext cx="2495549" cy="1071570"/>
          </a:xfrm>
          <a:prstGeom prst="rect">
            <a:avLst/>
          </a:prstGeom>
          <a:gradFill flip="none" rotWithShape="1">
            <a:gsLst>
              <a:gs pos="0">
                <a:schemeClr val="accent3">
                  <a:lumMod val="50000"/>
                  <a:shade val="30000"/>
                  <a:satMod val="115000"/>
                </a:schemeClr>
              </a:gs>
              <a:gs pos="50000">
                <a:schemeClr val="accent3">
                  <a:lumMod val="50000"/>
                  <a:shade val="67500"/>
                  <a:satMod val="115000"/>
                </a:schemeClr>
              </a:gs>
              <a:gs pos="100000">
                <a:schemeClr val="accent3">
                  <a:lumMod val="50000"/>
                  <a:shade val="100000"/>
                  <a:satMod val="115000"/>
                </a:schemeClr>
              </a:gs>
            </a:gsLst>
            <a:lin ang="16200000" scaled="1"/>
            <a:tileRect/>
          </a:gradFill>
          <a:ln w="9525">
            <a:noFill/>
            <a:miter lim="800000"/>
            <a:headEnd/>
            <a:tailEnd/>
          </a:ln>
          <a:effectLst>
            <a:outerShdw blurRad="50800" dist="38100" dir="10800000" algn="r" rotWithShape="0">
              <a:prstClr val="black">
                <a:alpha val="40000"/>
              </a:prstClr>
            </a:outerShdw>
          </a:effectLst>
          <a:scene3d>
            <a:camera prst="orthographicFront"/>
            <a:lightRig rig="threePt" dir="t"/>
          </a:scene3d>
          <a:sp3d>
            <a:bevelT/>
          </a:sp3d>
        </p:spPr>
        <p:txBody>
          <a:bodyPr anchor="ctr"/>
          <a:lstStyle/>
          <a:p>
            <a:pPr algn="ctr">
              <a:defRPr/>
            </a:pPr>
            <a:r>
              <a:rPr lang="es-ES" sz="1600" b="1" i="0" dirty="0">
                <a:solidFill>
                  <a:schemeClr val="bg1"/>
                </a:solidFill>
                <a:effectLst>
                  <a:outerShdw blurRad="38100" dist="38100" dir="2700000" algn="tl">
                    <a:srgbClr val="000000"/>
                  </a:outerShdw>
                </a:effectLst>
                <a:latin typeface="Arial" pitchFamily="34" charset="0"/>
              </a:rPr>
              <a:t>N PREGUNTAS</a:t>
            </a:r>
          </a:p>
          <a:p>
            <a:pPr algn="ctr">
              <a:defRPr/>
            </a:pPr>
            <a:r>
              <a:rPr lang="es-ES" sz="1600" b="1" i="0" dirty="0">
                <a:solidFill>
                  <a:schemeClr val="bg1"/>
                </a:solidFill>
                <a:effectLst>
                  <a:outerShdw blurRad="38100" dist="38100" dir="2700000" algn="tl">
                    <a:srgbClr val="000000"/>
                  </a:outerShdw>
                </a:effectLst>
                <a:latin typeface="Arial" pitchFamily="34" charset="0"/>
              </a:rPr>
              <a:t>PERCEPCIÓN</a:t>
            </a:r>
          </a:p>
        </p:txBody>
      </p:sp>
      <p:sp>
        <p:nvSpPr>
          <p:cNvPr id="12" name="Rectangle 21"/>
          <p:cNvSpPr>
            <a:spLocks noChangeArrowheads="1"/>
          </p:cNvSpPr>
          <p:nvPr/>
        </p:nvSpPr>
        <p:spPr bwMode="auto">
          <a:xfrm>
            <a:off x="9457267" y="1654997"/>
            <a:ext cx="2495551" cy="1071570"/>
          </a:xfrm>
          <a:prstGeom prst="rect">
            <a:avLst/>
          </a:prstGeom>
          <a:gradFill flip="none" rotWithShape="1">
            <a:gsLst>
              <a:gs pos="0">
                <a:schemeClr val="accent3">
                  <a:lumMod val="50000"/>
                  <a:shade val="30000"/>
                  <a:satMod val="115000"/>
                </a:schemeClr>
              </a:gs>
              <a:gs pos="50000">
                <a:schemeClr val="accent3">
                  <a:lumMod val="50000"/>
                  <a:shade val="67500"/>
                  <a:satMod val="115000"/>
                </a:schemeClr>
              </a:gs>
              <a:gs pos="100000">
                <a:schemeClr val="accent3">
                  <a:lumMod val="50000"/>
                  <a:shade val="100000"/>
                  <a:satMod val="115000"/>
                </a:schemeClr>
              </a:gs>
            </a:gsLst>
            <a:lin ang="16200000" scaled="1"/>
            <a:tileRect/>
          </a:gradFill>
          <a:ln w="9525">
            <a:noFill/>
            <a:miter lim="800000"/>
            <a:headEnd/>
            <a:tailEnd/>
          </a:ln>
          <a:effectLst>
            <a:outerShdw blurRad="50800" dist="38100" dir="10800000" algn="r" rotWithShape="0">
              <a:prstClr val="black">
                <a:alpha val="40000"/>
              </a:prstClr>
            </a:outerShdw>
          </a:effectLst>
          <a:scene3d>
            <a:camera prst="orthographicFront"/>
            <a:lightRig rig="threePt" dir="t"/>
          </a:scene3d>
          <a:sp3d>
            <a:bevelT/>
          </a:sp3d>
        </p:spPr>
        <p:txBody>
          <a:bodyPr anchor="ctr"/>
          <a:lstStyle/>
          <a:p>
            <a:pPr algn="ctr">
              <a:defRPr/>
            </a:pPr>
            <a:r>
              <a:rPr lang="es-ES" sz="1600" b="1" i="0">
                <a:solidFill>
                  <a:schemeClr val="bg1"/>
                </a:solidFill>
                <a:effectLst>
                  <a:outerShdw blurRad="38100" dist="38100" dir="2700000" algn="tl">
                    <a:srgbClr val="000000"/>
                  </a:outerShdw>
                </a:effectLst>
                <a:latin typeface="Arial" pitchFamily="34" charset="0"/>
              </a:rPr>
              <a:t>7 INDICADORES DE CALIDAD</a:t>
            </a:r>
          </a:p>
        </p:txBody>
      </p:sp>
      <p:sp>
        <p:nvSpPr>
          <p:cNvPr id="13" name="AutoShape 24"/>
          <p:cNvSpPr>
            <a:spLocks noChangeArrowheads="1"/>
          </p:cNvSpPr>
          <p:nvPr/>
        </p:nvSpPr>
        <p:spPr bwMode="auto">
          <a:xfrm>
            <a:off x="2861734" y="2010602"/>
            <a:ext cx="478367" cy="360363"/>
          </a:xfrm>
          <a:prstGeom prst="leftArrow">
            <a:avLst>
              <a:gd name="adj1" fmla="val 41852"/>
              <a:gd name="adj2" fmla="val 45134"/>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pPr>
              <a:defRPr/>
            </a:pPr>
            <a:endParaRPr lang="es-ES">
              <a:solidFill>
                <a:schemeClr val="lt1"/>
              </a:solidFill>
              <a:latin typeface="Arial" pitchFamily="34" charset="0"/>
            </a:endParaRPr>
          </a:p>
        </p:txBody>
      </p:sp>
      <p:sp>
        <p:nvSpPr>
          <p:cNvPr id="14" name="AutoShape 25"/>
          <p:cNvSpPr>
            <a:spLocks noChangeArrowheads="1"/>
          </p:cNvSpPr>
          <p:nvPr/>
        </p:nvSpPr>
        <p:spPr bwMode="auto">
          <a:xfrm rot="10800000">
            <a:off x="8851901" y="2010602"/>
            <a:ext cx="478367" cy="360363"/>
          </a:xfrm>
          <a:prstGeom prst="leftArrow">
            <a:avLst>
              <a:gd name="adj1" fmla="val 41852"/>
              <a:gd name="adj2" fmla="val 45134"/>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pPr>
              <a:defRPr/>
            </a:pPr>
            <a:endParaRPr lang="es-ES">
              <a:solidFill>
                <a:schemeClr val="lt1"/>
              </a:solidFill>
              <a:latin typeface="Arial" pitchFamily="34" charset="0"/>
            </a:endParaRPr>
          </a:p>
        </p:txBody>
      </p:sp>
      <p:sp>
        <p:nvSpPr>
          <p:cNvPr id="15" name="Text Box 2"/>
          <p:cNvSpPr txBox="1">
            <a:spLocks noChangeArrowheads="1"/>
          </p:cNvSpPr>
          <p:nvPr/>
        </p:nvSpPr>
        <p:spPr bwMode="auto">
          <a:xfrm>
            <a:off x="2847606" y="764705"/>
            <a:ext cx="6496791" cy="718145"/>
          </a:xfrm>
          <a:prstGeom prst="rect">
            <a:avLst/>
          </a:prstGeom>
          <a:noFill/>
          <a:ln w="9525">
            <a:noFill/>
            <a:miter lim="800000"/>
            <a:headEnd/>
            <a:tailEnd/>
          </a:ln>
        </p:spPr>
        <p:txBody>
          <a:bodyPr wrap="none">
            <a:spAutoFit/>
          </a:bodyPr>
          <a:lstStyle/>
          <a:p>
            <a:pPr algn="ctr">
              <a:lnSpc>
                <a:spcPts val="2400"/>
              </a:lnSpc>
            </a:pPr>
            <a:r>
              <a:rPr lang="es-ES" sz="2400" b="1" i="0" dirty="0" smtClean="0">
                <a:solidFill>
                  <a:schemeClr val="bg1"/>
                </a:solidFill>
                <a:effectLst>
                  <a:outerShdw blurRad="38100" dist="38100" dir="2700000" algn="tl">
                    <a:srgbClr val="000000">
                      <a:alpha val="43137"/>
                    </a:srgbClr>
                  </a:outerShdw>
                </a:effectLst>
              </a:rPr>
              <a:t>¿CUÁLES SON LOS INDICADORES DE CALIDAD DEL </a:t>
            </a:r>
          </a:p>
          <a:p>
            <a:pPr algn="ctr">
              <a:lnSpc>
                <a:spcPts val="2400"/>
              </a:lnSpc>
            </a:pPr>
            <a:r>
              <a:rPr lang="es-ES" sz="2400" b="1" i="0" dirty="0" smtClean="0">
                <a:solidFill>
                  <a:schemeClr val="bg1"/>
                </a:solidFill>
                <a:effectLst>
                  <a:outerShdw blurRad="38100" dist="38100" dir="2700000" algn="tl">
                    <a:srgbClr val="000000">
                      <a:alpha val="43137"/>
                    </a:srgbClr>
                  </a:outerShdw>
                </a:effectLst>
              </a:rPr>
              <a:t>SERVQUAL AJUSTADO?</a:t>
            </a:r>
            <a:endParaRPr lang="es-ES" sz="2400" b="1" i="0" dirty="0">
              <a:solidFill>
                <a:schemeClr val="bg1"/>
              </a:solidFill>
              <a:effectLst>
                <a:outerShdw blurRad="38100" dist="38100" dir="2700000" algn="tl">
                  <a:srgbClr val="000000">
                    <a:alpha val="43137"/>
                  </a:srgbClr>
                </a:outerShdw>
              </a:effectLst>
            </a:endParaRPr>
          </a:p>
        </p:txBody>
      </p:sp>
      <p:sp>
        <p:nvSpPr>
          <p:cNvPr id="17" name="Rectangle 4"/>
          <p:cNvSpPr>
            <a:spLocks noChangeArrowheads="1"/>
          </p:cNvSpPr>
          <p:nvPr/>
        </p:nvSpPr>
        <p:spPr bwMode="auto">
          <a:xfrm>
            <a:off x="103717" y="3982308"/>
            <a:ext cx="1631949" cy="738188"/>
          </a:xfrm>
          <a:prstGeom prst="rect">
            <a:avLst/>
          </a:prstGeom>
          <a:solidFill>
            <a:srgbClr val="FFFF00">
              <a:alpha val="50000"/>
            </a:srgbClr>
          </a:solidFill>
          <a:ln w="9525" algn="ctr">
            <a:solidFill>
              <a:schemeClr val="bg1"/>
            </a:solidFill>
            <a:miter lim="800000"/>
            <a:headEnd/>
            <a:tailEnd/>
          </a:ln>
          <a:effectLst>
            <a:outerShdw dist="35921" dir="2700000" algn="ctr" rotWithShape="0">
              <a:schemeClr val="tx1"/>
            </a:outerShdw>
          </a:effectLst>
        </p:spPr>
        <p:txBody>
          <a:bodyPr anchor="ctr"/>
          <a:lstStyle/>
          <a:p>
            <a:pPr algn="ctr">
              <a:defRPr/>
            </a:pPr>
            <a:r>
              <a:rPr lang="es-ES" sz="1000" i="0">
                <a:solidFill>
                  <a:schemeClr val="bg1"/>
                </a:solidFill>
                <a:effectLst>
                  <a:outerShdw blurRad="38100" dist="38100" dir="2700000" algn="tl">
                    <a:srgbClr val="000000"/>
                  </a:outerShdw>
                </a:effectLst>
                <a:latin typeface="Arial" pitchFamily="34" charset="0"/>
              </a:rPr>
              <a:t>Trato Recibido por los Funcionarios</a:t>
            </a:r>
          </a:p>
        </p:txBody>
      </p:sp>
      <p:sp>
        <p:nvSpPr>
          <p:cNvPr id="18" name="Rectangle 5"/>
          <p:cNvSpPr>
            <a:spLocks noChangeArrowheads="1"/>
          </p:cNvSpPr>
          <p:nvPr/>
        </p:nvSpPr>
        <p:spPr bwMode="auto">
          <a:xfrm>
            <a:off x="1839384" y="3982308"/>
            <a:ext cx="1631949" cy="738188"/>
          </a:xfrm>
          <a:prstGeom prst="rect">
            <a:avLst/>
          </a:prstGeom>
          <a:solidFill>
            <a:srgbClr val="FFFF00">
              <a:alpha val="50000"/>
            </a:srgbClr>
          </a:solidFill>
          <a:ln w="9525" algn="ctr">
            <a:solidFill>
              <a:schemeClr val="bg1"/>
            </a:solidFill>
            <a:miter lim="800000"/>
            <a:headEnd/>
            <a:tailEnd/>
          </a:ln>
          <a:effectLst>
            <a:outerShdw dist="35921" dir="2700000" algn="ctr" rotWithShape="0">
              <a:schemeClr val="tx1"/>
            </a:outerShdw>
          </a:effectLst>
        </p:spPr>
        <p:txBody>
          <a:bodyPr anchor="ctr"/>
          <a:lstStyle/>
          <a:p>
            <a:pPr algn="ctr">
              <a:defRPr/>
            </a:pPr>
            <a:r>
              <a:rPr lang="es-ES" sz="1000" i="0">
                <a:solidFill>
                  <a:schemeClr val="bg1"/>
                </a:solidFill>
                <a:effectLst>
                  <a:outerShdw blurRad="38100" dist="38100" dir="2700000" algn="tl">
                    <a:srgbClr val="000000"/>
                  </a:outerShdw>
                </a:effectLst>
                <a:latin typeface="Arial" pitchFamily="34" charset="0"/>
              </a:rPr>
              <a:t>Calidad de la Información</a:t>
            </a:r>
          </a:p>
        </p:txBody>
      </p:sp>
      <p:sp>
        <p:nvSpPr>
          <p:cNvPr id="19" name="Rectangle 6"/>
          <p:cNvSpPr>
            <a:spLocks noChangeArrowheads="1"/>
          </p:cNvSpPr>
          <p:nvPr/>
        </p:nvSpPr>
        <p:spPr bwMode="auto">
          <a:xfrm>
            <a:off x="3575051" y="3982308"/>
            <a:ext cx="1631949" cy="738188"/>
          </a:xfrm>
          <a:prstGeom prst="rect">
            <a:avLst/>
          </a:prstGeom>
          <a:solidFill>
            <a:srgbClr val="FFFF00">
              <a:alpha val="50000"/>
            </a:srgbClr>
          </a:solidFill>
          <a:ln w="9525" algn="ctr">
            <a:solidFill>
              <a:schemeClr val="bg1"/>
            </a:solidFill>
            <a:miter lim="800000"/>
            <a:headEnd/>
            <a:tailEnd/>
          </a:ln>
          <a:effectLst>
            <a:outerShdw dist="35921" dir="2700000" algn="ctr" rotWithShape="0">
              <a:schemeClr val="tx1"/>
            </a:outerShdw>
          </a:effectLst>
        </p:spPr>
        <p:txBody>
          <a:bodyPr anchor="ctr"/>
          <a:lstStyle/>
          <a:p>
            <a:pPr algn="ctr">
              <a:defRPr/>
            </a:pPr>
            <a:r>
              <a:rPr lang="es-ES" sz="1000" i="0">
                <a:solidFill>
                  <a:schemeClr val="bg1"/>
                </a:solidFill>
                <a:effectLst>
                  <a:outerShdw blurRad="38100" dist="38100" dir="2700000" algn="tl">
                    <a:srgbClr val="000000"/>
                  </a:outerShdw>
                </a:effectLst>
                <a:latin typeface="Arial" pitchFamily="34" charset="0"/>
              </a:rPr>
              <a:t>Simplicidad de los Tramites</a:t>
            </a:r>
          </a:p>
        </p:txBody>
      </p:sp>
      <p:sp>
        <p:nvSpPr>
          <p:cNvPr id="20" name="Rectangle 7"/>
          <p:cNvSpPr>
            <a:spLocks noChangeArrowheads="1"/>
          </p:cNvSpPr>
          <p:nvPr/>
        </p:nvSpPr>
        <p:spPr bwMode="auto">
          <a:xfrm>
            <a:off x="5312834" y="3982308"/>
            <a:ext cx="1631951" cy="738188"/>
          </a:xfrm>
          <a:prstGeom prst="rect">
            <a:avLst/>
          </a:prstGeom>
          <a:solidFill>
            <a:srgbClr val="FFFF00">
              <a:alpha val="50000"/>
            </a:srgbClr>
          </a:solidFill>
          <a:ln w="9525" algn="ctr">
            <a:solidFill>
              <a:schemeClr val="bg1"/>
            </a:solidFill>
            <a:miter lim="800000"/>
            <a:headEnd/>
            <a:tailEnd/>
          </a:ln>
          <a:effectLst>
            <a:outerShdw dist="35921" dir="2700000" algn="ctr" rotWithShape="0">
              <a:schemeClr val="tx1"/>
            </a:outerShdw>
          </a:effectLst>
        </p:spPr>
        <p:txBody>
          <a:bodyPr anchor="ctr"/>
          <a:lstStyle/>
          <a:p>
            <a:pPr algn="ctr">
              <a:defRPr/>
            </a:pPr>
            <a:r>
              <a:rPr lang="es-ES" sz="1000" i="0">
                <a:solidFill>
                  <a:schemeClr val="bg1"/>
                </a:solidFill>
                <a:effectLst>
                  <a:outerShdw blurRad="38100" dist="38100" dir="2700000" algn="tl">
                    <a:srgbClr val="000000"/>
                  </a:outerShdw>
                </a:effectLst>
                <a:latin typeface="Arial" pitchFamily="34" charset="0"/>
              </a:rPr>
              <a:t>Percepción del Tiempo</a:t>
            </a:r>
          </a:p>
        </p:txBody>
      </p:sp>
      <p:sp>
        <p:nvSpPr>
          <p:cNvPr id="21" name="Rectangle 8"/>
          <p:cNvSpPr>
            <a:spLocks noChangeArrowheads="1"/>
          </p:cNvSpPr>
          <p:nvPr/>
        </p:nvSpPr>
        <p:spPr bwMode="auto">
          <a:xfrm>
            <a:off x="7048501" y="3982308"/>
            <a:ext cx="1631951" cy="738188"/>
          </a:xfrm>
          <a:prstGeom prst="rect">
            <a:avLst/>
          </a:prstGeom>
          <a:solidFill>
            <a:srgbClr val="FFFF00">
              <a:alpha val="50000"/>
            </a:srgbClr>
          </a:solidFill>
          <a:ln w="9525" algn="ctr">
            <a:solidFill>
              <a:schemeClr val="bg1"/>
            </a:solidFill>
            <a:miter lim="800000"/>
            <a:headEnd/>
            <a:tailEnd/>
          </a:ln>
          <a:effectLst>
            <a:outerShdw dist="35921" dir="2700000" algn="ctr" rotWithShape="0">
              <a:schemeClr val="tx1"/>
            </a:outerShdw>
          </a:effectLst>
        </p:spPr>
        <p:txBody>
          <a:bodyPr anchor="ctr"/>
          <a:lstStyle/>
          <a:p>
            <a:pPr algn="ctr">
              <a:defRPr/>
            </a:pPr>
            <a:r>
              <a:rPr lang="es-ES" sz="1000" i="0">
                <a:solidFill>
                  <a:schemeClr val="bg1"/>
                </a:solidFill>
                <a:effectLst>
                  <a:outerShdw blurRad="38100" dist="38100" dir="2700000" algn="tl">
                    <a:srgbClr val="000000"/>
                  </a:outerShdw>
                </a:effectLst>
                <a:latin typeface="Arial" pitchFamily="34" charset="0"/>
              </a:rPr>
              <a:t>Manejo de la Información</a:t>
            </a:r>
          </a:p>
        </p:txBody>
      </p:sp>
      <p:sp>
        <p:nvSpPr>
          <p:cNvPr id="22" name="Rectangle 9"/>
          <p:cNvSpPr>
            <a:spLocks noChangeArrowheads="1"/>
          </p:cNvSpPr>
          <p:nvPr/>
        </p:nvSpPr>
        <p:spPr bwMode="auto">
          <a:xfrm>
            <a:off x="8784167" y="3982308"/>
            <a:ext cx="1631951" cy="738188"/>
          </a:xfrm>
          <a:prstGeom prst="rect">
            <a:avLst/>
          </a:prstGeom>
          <a:solidFill>
            <a:srgbClr val="FFFF00">
              <a:alpha val="50000"/>
            </a:srgbClr>
          </a:solidFill>
          <a:ln w="9525" algn="ctr">
            <a:solidFill>
              <a:schemeClr val="bg1"/>
            </a:solidFill>
            <a:miter lim="800000"/>
            <a:headEnd/>
            <a:tailEnd/>
          </a:ln>
          <a:effectLst>
            <a:outerShdw dist="35921" dir="2700000" algn="ctr" rotWithShape="0">
              <a:schemeClr val="tx1"/>
            </a:outerShdw>
          </a:effectLst>
        </p:spPr>
        <p:txBody>
          <a:bodyPr anchor="ctr"/>
          <a:lstStyle/>
          <a:p>
            <a:pPr algn="ctr">
              <a:defRPr/>
            </a:pPr>
            <a:r>
              <a:rPr lang="es-ES" sz="1000" i="0">
                <a:solidFill>
                  <a:schemeClr val="bg1"/>
                </a:solidFill>
                <a:effectLst>
                  <a:outerShdw blurRad="38100" dist="38100" dir="2700000" algn="tl">
                    <a:srgbClr val="000000"/>
                  </a:outerShdw>
                </a:effectLst>
                <a:latin typeface="Arial" pitchFamily="34" charset="0"/>
              </a:rPr>
              <a:t>Infraestructura</a:t>
            </a:r>
          </a:p>
        </p:txBody>
      </p:sp>
      <p:sp>
        <p:nvSpPr>
          <p:cNvPr id="23" name="Rectangle 10"/>
          <p:cNvSpPr>
            <a:spLocks noChangeArrowheads="1"/>
          </p:cNvSpPr>
          <p:nvPr/>
        </p:nvSpPr>
        <p:spPr bwMode="auto">
          <a:xfrm>
            <a:off x="10521951" y="3982308"/>
            <a:ext cx="1631949" cy="738188"/>
          </a:xfrm>
          <a:prstGeom prst="rect">
            <a:avLst/>
          </a:prstGeom>
          <a:solidFill>
            <a:srgbClr val="FFFF00">
              <a:alpha val="50000"/>
            </a:srgbClr>
          </a:solidFill>
          <a:ln w="9525" algn="ctr">
            <a:solidFill>
              <a:schemeClr val="bg1"/>
            </a:solidFill>
            <a:miter lim="800000"/>
            <a:headEnd/>
            <a:tailEnd/>
          </a:ln>
          <a:effectLst>
            <a:outerShdw dist="35921" dir="2700000" algn="ctr" rotWithShape="0">
              <a:schemeClr val="tx1"/>
            </a:outerShdw>
          </a:effectLst>
        </p:spPr>
        <p:txBody>
          <a:bodyPr anchor="ctr"/>
          <a:lstStyle/>
          <a:p>
            <a:pPr algn="ctr">
              <a:defRPr/>
            </a:pPr>
            <a:r>
              <a:rPr lang="es-ES" sz="1000" i="0">
                <a:solidFill>
                  <a:schemeClr val="bg1"/>
                </a:solidFill>
                <a:effectLst>
                  <a:outerShdw blurRad="38100" dist="38100" dir="2700000" algn="tl">
                    <a:srgbClr val="000000"/>
                  </a:outerShdw>
                </a:effectLst>
                <a:latin typeface="Arial" pitchFamily="34" charset="0"/>
              </a:rPr>
              <a:t>Percepción de la Difusión</a:t>
            </a:r>
          </a:p>
        </p:txBody>
      </p:sp>
      <p:sp>
        <p:nvSpPr>
          <p:cNvPr id="24" name="Rectangle 11"/>
          <p:cNvSpPr>
            <a:spLocks noChangeArrowheads="1"/>
          </p:cNvSpPr>
          <p:nvPr/>
        </p:nvSpPr>
        <p:spPr bwMode="auto">
          <a:xfrm>
            <a:off x="103717" y="4797153"/>
            <a:ext cx="1631949" cy="1952625"/>
          </a:xfrm>
          <a:prstGeom prst="rect">
            <a:avLst/>
          </a:prstGeom>
          <a:solidFill>
            <a:srgbClr val="FFFF99">
              <a:alpha val="50000"/>
            </a:srgbClr>
          </a:solidFill>
          <a:ln w="9525" algn="ctr">
            <a:solidFill>
              <a:schemeClr val="bg1"/>
            </a:solidFill>
            <a:miter lim="800000"/>
            <a:headEnd/>
            <a:tailEnd/>
          </a:ln>
          <a:effectLst>
            <a:outerShdw dist="35921" dir="2700000" algn="ctr" rotWithShape="0">
              <a:schemeClr val="tx1"/>
            </a:outerShdw>
          </a:effectLst>
        </p:spPr>
        <p:txBody>
          <a:bodyPr/>
          <a:lstStyle/>
          <a:p>
            <a:pPr algn="just">
              <a:defRPr/>
            </a:pPr>
            <a:r>
              <a:rPr lang="es-ES" sz="1000" i="0">
                <a:solidFill>
                  <a:schemeClr val="bg1"/>
                </a:solidFill>
                <a:effectLst>
                  <a:outerShdw blurRad="38100" dist="38100" dir="2700000" algn="tl">
                    <a:srgbClr val="000000"/>
                  </a:outerShdw>
                </a:effectLst>
                <a:latin typeface="Arial" pitchFamily="34" charset="0"/>
              </a:rPr>
              <a:t>Nivel de Satisfacción del Contribuyente con relación al trato recibido por los funcionarios del SIN.</a:t>
            </a:r>
          </a:p>
        </p:txBody>
      </p:sp>
      <p:sp>
        <p:nvSpPr>
          <p:cNvPr id="25" name="Rectangle 12"/>
          <p:cNvSpPr>
            <a:spLocks noChangeArrowheads="1"/>
          </p:cNvSpPr>
          <p:nvPr/>
        </p:nvSpPr>
        <p:spPr bwMode="auto">
          <a:xfrm>
            <a:off x="1839384" y="4797153"/>
            <a:ext cx="1631949" cy="1952625"/>
          </a:xfrm>
          <a:prstGeom prst="rect">
            <a:avLst/>
          </a:prstGeom>
          <a:solidFill>
            <a:srgbClr val="FFFF99">
              <a:alpha val="50000"/>
            </a:srgbClr>
          </a:solidFill>
          <a:ln w="9525" algn="ctr">
            <a:solidFill>
              <a:schemeClr val="bg1"/>
            </a:solidFill>
            <a:miter lim="800000"/>
            <a:headEnd/>
            <a:tailEnd/>
          </a:ln>
          <a:effectLst>
            <a:outerShdw dist="35921" dir="2700000" algn="ctr" rotWithShape="0">
              <a:schemeClr val="tx1"/>
            </a:outerShdw>
          </a:effectLst>
        </p:spPr>
        <p:txBody>
          <a:bodyPr/>
          <a:lstStyle/>
          <a:p>
            <a:pPr algn="just">
              <a:defRPr/>
            </a:pPr>
            <a:r>
              <a:rPr lang="es-ES" sz="1000" i="0">
                <a:solidFill>
                  <a:schemeClr val="bg1"/>
                </a:solidFill>
                <a:effectLst>
                  <a:outerShdw blurRad="38100" dist="38100" dir="2700000" algn="tl">
                    <a:srgbClr val="000000"/>
                  </a:outerShdw>
                </a:effectLst>
                <a:latin typeface="Arial" pitchFamily="34" charset="0"/>
              </a:rPr>
              <a:t>Nivel de Satisfacción del Contribuyente con relación a la confiabilidad y veracidad de la información que se le entrega</a:t>
            </a:r>
          </a:p>
        </p:txBody>
      </p:sp>
      <p:sp>
        <p:nvSpPr>
          <p:cNvPr id="26" name="Rectangle 13"/>
          <p:cNvSpPr>
            <a:spLocks noChangeArrowheads="1"/>
          </p:cNvSpPr>
          <p:nvPr/>
        </p:nvSpPr>
        <p:spPr bwMode="auto">
          <a:xfrm>
            <a:off x="3575051" y="4797153"/>
            <a:ext cx="1631949" cy="1952625"/>
          </a:xfrm>
          <a:prstGeom prst="rect">
            <a:avLst/>
          </a:prstGeom>
          <a:solidFill>
            <a:srgbClr val="FFFF99">
              <a:alpha val="50000"/>
            </a:srgbClr>
          </a:solidFill>
          <a:ln w="9525" algn="ctr">
            <a:solidFill>
              <a:schemeClr val="bg1"/>
            </a:solidFill>
            <a:miter lim="800000"/>
            <a:headEnd/>
            <a:tailEnd/>
          </a:ln>
          <a:effectLst>
            <a:outerShdw dist="35921" dir="2700000" algn="ctr" rotWithShape="0">
              <a:schemeClr val="tx1"/>
            </a:outerShdw>
          </a:effectLst>
        </p:spPr>
        <p:txBody>
          <a:bodyPr/>
          <a:lstStyle/>
          <a:p>
            <a:pPr algn="just">
              <a:defRPr/>
            </a:pPr>
            <a:r>
              <a:rPr lang="es-ES" sz="1000" i="0">
                <a:solidFill>
                  <a:schemeClr val="bg1"/>
                </a:solidFill>
                <a:effectLst>
                  <a:outerShdw blurRad="38100" dist="38100" dir="2700000" algn="tl">
                    <a:srgbClr val="000000"/>
                  </a:outerShdw>
                </a:effectLst>
                <a:latin typeface="Arial" pitchFamily="34" charset="0"/>
              </a:rPr>
              <a:t>Nivel de Satisfacción del Contribuyente con relación a la cantidad y facilidad de obtención de los requisitos necesarios para efectuar sus tramites</a:t>
            </a:r>
          </a:p>
        </p:txBody>
      </p:sp>
      <p:sp>
        <p:nvSpPr>
          <p:cNvPr id="27" name="Rectangle 14"/>
          <p:cNvSpPr>
            <a:spLocks noChangeArrowheads="1"/>
          </p:cNvSpPr>
          <p:nvPr/>
        </p:nvSpPr>
        <p:spPr bwMode="auto">
          <a:xfrm>
            <a:off x="5312834" y="4797153"/>
            <a:ext cx="1631951" cy="1952625"/>
          </a:xfrm>
          <a:prstGeom prst="rect">
            <a:avLst/>
          </a:prstGeom>
          <a:solidFill>
            <a:srgbClr val="FFFF99">
              <a:alpha val="50000"/>
            </a:srgbClr>
          </a:solidFill>
          <a:ln w="9525" algn="ctr">
            <a:solidFill>
              <a:schemeClr val="bg1"/>
            </a:solidFill>
            <a:miter lim="800000"/>
            <a:headEnd/>
            <a:tailEnd/>
          </a:ln>
          <a:effectLst>
            <a:outerShdw dist="35921" dir="2700000" algn="ctr" rotWithShape="0">
              <a:schemeClr val="tx1"/>
            </a:outerShdw>
          </a:effectLst>
        </p:spPr>
        <p:txBody>
          <a:bodyPr/>
          <a:lstStyle/>
          <a:p>
            <a:pPr algn="just">
              <a:defRPr/>
            </a:pPr>
            <a:r>
              <a:rPr lang="es-ES" sz="1000" i="0">
                <a:solidFill>
                  <a:schemeClr val="bg1"/>
                </a:solidFill>
                <a:effectLst>
                  <a:outerShdw blurRad="38100" dist="38100" dir="2700000" algn="tl">
                    <a:srgbClr val="000000"/>
                  </a:outerShdw>
                </a:effectLst>
                <a:latin typeface="Arial" pitchFamily="34" charset="0"/>
              </a:rPr>
              <a:t>Nivel de Satisfacción del Contribuyente con relación al tiempo en el que la Administración Tributaria brinda el Servicio.</a:t>
            </a:r>
          </a:p>
        </p:txBody>
      </p:sp>
      <p:sp>
        <p:nvSpPr>
          <p:cNvPr id="28" name="Rectangle 15"/>
          <p:cNvSpPr>
            <a:spLocks noChangeArrowheads="1"/>
          </p:cNvSpPr>
          <p:nvPr/>
        </p:nvSpPr>
        <p:spPr bwMode="auto">
          <a:xfrm>
            <a:off x="7048501" y="4797153"/>
            <a:ext cx="1631951" cy="1952625"/>
          </a:xfrm>
          <a:prstGeom prst="rect">
            <a:avLst/>
          </a:prstGeom>
          <a:solidFill>
            <a:srgbClr val="FFFF99">
              <a:alpha val="50000"/>
            </a:srgbClr>
          </a:solidFill>
          <a:ln w="9525" algn="ctr">
            <a:solidFill>
              <a:schemeClr val="bg1"/>
            </a:solidFill>
            <a:miter lim="800000"/>
            <a:headEnd/>
            <a:tailEnd/>
          </a:ln>
          <a:effectLst>
            <a:outerShdw dist="35921" dir="2700000" algn="ctr" rotWithShape="0">
              <a:schemeClr val="tx1"/>
            </a:outerShdw>
          </a:effectLst>
        </p:spPr>
        <p:txBody>
          <a:bodyPr/>
          <a:lstStyle/>
          <a:p>
            <a:pPr algn="just">
              <a:defRPr/>
            </a:pPr>
            <a:r>
              <a:rPr lang="es-ES" sz="1000" i="0">
                <a:solidFill>
                  <a:schemeClr val="bg1"/>
                </a:solidFill>
                <a:effectLst>
                  <a:outerShdw blurRad="38100" dist="38100" dir="2700000" algn="tl">
                    <a:srgbClr val="000000"/>
                  </a:outerShdw>
                </a:effectLst>
                <a:latin typeface="Arial" pitchFamily="34" charset="0"/>
              </a:rPr>
              <a:t>Nivel de Satisfacción del Contribuyente con relación a la disponibilidad y entrega de la información</a:t>
            </a:r>
          </a:p>
        </p:txBody>
      </p:sp>
      <p:sp>
        <p:nvSpPr>
          <p:cNvPr id="29" name="Rectangle 16"/>
          <p:cNvSpPr>
            <a:spLocks noChangeArrowheads="1"/>
          </p:cNvSpPr>
          <p:nvPr/>
        </p:nvSpPr>
        <p:spPr bwMode="auto">
          <a:xfrm>
            <a:off x="8784167" y="4797153"/>
            <a:ext cx="1631951" cy="1952625"/>
          </a:xfrm>
          <a:prstGeom prst="rect">
            <a:avLst/>
          </a:prstGeom>
          <a:solidFill>
            <a:srgbClr val="FFFF99">
              <a:alpha val="50000"/>
            </a:srgbClr>
          </a:solidFill>
          <a:ln w="9525" algn="ctr">
            <a:solidFill>
              <a:schemeClr val="bg1"/>
            </a:solidFill>
            <a:miter lim="800000"/>
            <a:headEnd/>
            <a:tailEnd/>
          </a:ln>
          <a:effectLst>
            <a:outerShdw dist="35921" dir="2700000" algn="ctr" rotWithShape="0">
              <a:schemeClr val="tx1"/>
            </a:outerShdw>
          </a:effectLst>
        </p:spPr>
        <p:txBody>
          <a:bodyPr/>
          <a:lstStyle/>
          <a:p>
            <a:pPr algn="just">
              <a:defRPr/>
            </a:pPr>
            <a:r>
              <a:rPr lang="es-ES" sz="1000" i="0">
                <a:solidFill>
                  <a:schemeClr val="bg1"/>
                </a:solidFill>
                <a:effectLst>
                  <a:outerShdw blurRad="38100" dist="38100" dir="2700000" algn="tl">
                    <a:srgbClr val="000000"/>
                  </a:outerShdw>
                </a:effectLst>
                <a:latin typeface="Arial" pitchFamily="34" charset="0"/>
              </a:rPr>
              <a:t>Nivel de Satisfacción del Contribuyente con relación a la apariencia, comodidad, señalización y distribución de las instalaciones físicas y el equipamiento técnico</a:t>
            </a:r>
          </a:p>
        </p:txBody>
      </p:sp>
      <p:sp>
        <p:nvSpPr>
          <p:cNvPr id="30" name="Rectangle 17"/>
          <p:cNvSpPr>
            <a:spLocks noChangeArrowheads="1"/>
          </p:cNvSpPr>
          <p:nvPr/>
        </p:nvSpPr>
        <p:spPr bwMode="auto">
          <a:xfrm>
            <a:off x="10521951" y="4797153"/>
            <a:ext cx="1631949" cy="1952625"/>
          </a:xfrm>
          <a:prstGeom prst="rect">
            <a:avLst/>
          </a:prstGeom>
          <a:solidFill>
            <a:srgbClr val="FFFF99">
              <a:alpha val="50000"/>
            </a:srgbClr>
          </a:solidFill>
          <a:ln w="9525" algn="ctr">
            <a:solidFill>
              <a:schemeClr val="bg1"/>
            </a:solidFill>
            <a:miter lim="800000"/>
            <a:headEnd/>
            <a:tailEnd/>
          </a:ln>
          <a:effectLst>
            <a:outerShdw dist="35921" dir="2700000" algn="ctr" rotWithShape="0">
              <a:schemeClr val="tx1"/>
            </a:outerShdw>
          </a:effectLst>
        </p:spPr>
        <p:txBody>
          <a:bodyPr/>
          <a:lstStyle/>
          <a:p>
            <a:pPr algn="just">
              <a:defRPr/>
            </a:pPr>
            <a:r>
              <a:rPr lang="es-ES" sz="1000" i="0">
                <a:solidFill>
                  <a:schemeClr val="bg1"/>
                </a:solidFill>
                <a:effectLst>
                  <a:outerShdw blurRad="38100" dist="38100" dir="2700000" algn="tl">
                    <a:srgbClr val="000000"/>
                  </a:outerShdw>
                </a:effectLst>
                <a:latin typeface="Arial" pitchFamily="34" charset="0"/>
              </a:rPr>
              <a:t>Nivel de Satisfacción del Contribuyente con relación a los métodos y canales de información y difusión que emplea la Administración Tributaria.</a:t>
            </a:r>
          </a:p>
        </p:txBody>
      </p:sp>
      <p:cxnSp>
        <p:nvCxnSpPr>
          <p:cNvPr id="31" name="AutoShape 18"/>
          <p:cNvCxnSpPr>
            <a:cxnSpLocks noChangeShapeType="1"/>
            <a:stCxn id="10" idx="2"/>
            <a:endCxn id="17" idx="0"/>
          </p:cNvCxnSpPr>
          <p:nvPr/>
        </p:nvCxnSpPr>
        <p:spPr bwMode="auto">
          <a:xfrm rot="5400000">
            <a:off x="2879978" y="766284"/>
            <a:ext cx="1255741" cy="5176308"/>
          </a:xfrm>
          <a:prstGeom prst="bentConnector3">
            <a:avLst>
              <a:gd name="adj1" fmla="val 50000"/>
            </a:avLst>
          </a:prstGeom>
          <a:noFill/>
          <a:ln w="28575">
            <a:solidFill>
              <a:schemeClr val="bg1"/>
            </a:solidFill>
            <a:miter lim="800000"/>
            <a:headEnd/>
            <a:tailEnd type="triangle" w="med" len="med"/>
          </a:ln>
        </p:spPr>
      </p:cxnSp>
      <p:cxnSp>
        <p:nvCxnSpPr>
          <p:cNvPr id="32" name="AutoShape 19"/>
          <p:cNvCxnSpPr>
            <a:cxnSpLocks noChangeShapeType="1"/>
            <a:stCxn id="10" idx="2"/>
            <a:endCxn id="18" idx="0"/>
          </p:cNvCxnSpPr>
          <p:nvPr/>
        </p:nvCxnSpPr>
        <p:spPr bwMode="auto">
          <a:xfrm rot="5400000">
            <a:off x="3747811" y="1634118"/>
            <a:ext cx="1255741" cy="3440641"/>
          </a:xfrm>
          <a:prstGeom prst="bentConnector3">
            <a:avLst>
              <a:gd name="adj1" fmla="val 50000"/>
            </a:avLst>
          </a:prstGeom>
          <a:noFill/>
          <a:ln w="28575">
            <a:solidFill>
              <a:schemeClr val="bg1"/>
            </a:solidFill>
            <a:miter lim="800000"/>
            <a:headEnd/>
            <a:tailEnd type="triangle" w="med" len="med"/>
          </a:ln>
        </p:spPr>
      </p:cxnSp>
      <p:cxnSp>
        <p:nvCxnSpPr>
          <p:cNvPr id="33" name="AutoShape 20"/>
          <p:cNvCxnSpPr>
            <a:cxnSpLocks noChangeShapeType="1"/>
            <a:stCxn id="10" idx="2"/>
            <a:endCxn id="20" idx="0"/>
          </p:cNvCxnSpPr>
          <p:nvPr/>
        </p:nvCxnSpPr>
        <p:spPr bwMode="auto">
          <a:xfrm rot="16200000" flipH="1">
            <a:off x="5484535" y="3338033"/>
            <a:ext cx="1255741" cy="32809"/>
          </a:xfrm>
          <a:prstGeom prst="straightConnector1">
            <a:avLst/>
          </a:prstGeom>
          <a:noFill/>
          <a:ln w="28575">
            <a:solidFill>
              <a:schemeClr val="bg1"/>
            </a:solidFill>
            <a:round/>
            <a:headEnd/>
            <a:tailEnd type="triangle" w="med" len="med"/>
          </a:ln>
        </p:spPr>
      </p:cxnSp>
      <p:cxnSp>
        <p:nvCxnSpPr>
          <p:cNvPr id="34" name="AutoShape 21"/>
          <p:cNvCxnSpPr>
            <a:cxnSpLocks noChangeShapeType="1"/>
            <a:stCxn id="10" idx="2"/>
            <a:endCxn id="19" idx="0"/>
          </p:cNvCxnSpPr>
          <p:nvPr/>
        </p:nvCxnSpPr>
        <p:spPr bwMode="auto">
          <a:xfrm rot="5400000">
            <a:off x="4615644" y="2501951"/>
            <a:ext cx="1255741" cy="1704975"/>
          </a:xfrm>
          <a:prstGeom prst="bentConnector3">
            <a:avLst>
              <a:gd name="adj1" fmla="val 50000"/>
            </a:avLst>
          </a:prstGeom>
          <a:noFill/>
          <a:ln w="28575">
            <a:solidFill>
              <a:schemeClr val="bg1"/>
            </a:solidFill>
            <a:miter lim="800000"/>
            <a:headEnd/>
            <a:tailEnd type="triangle" w="med" len="med"/>
          </a:ln>
        </p:spPr>
      </p:cxnSp>
      <p:cxnSp>
        <p:nvCxnSpPr>
          <p:cNvPr id="35" name="AutoShape 22"/>
          <p:cNvCxnSpPr>
            <a:cxnSpLocks noChangeShapeType="1"/>
            <a:stCxn id="10" idx="2"/>
            <a:endCxn id="21" idx="0"/>
          </p:cNvCxnSpPr>
          <p:nvPr/>
        </p:nvCxnSpPr>
        <p:spPr bwMode="auto">
          <a:xfrm rot="16200000" flipH="1">
            <a:off x="6352368" y="2470199"/>
            <a:ext cx="1255741" cy="1768476"/>
          </a:xfrm>
          <a:prstGeom prst="bentConnector3">
            <a:avLst>
              <a:gd name="adj1" fmla="val 50000"/>
            </a:avLst>
          </a:prstGeom>
          <a:noFill/>
          <a:ln w="28575">
            <a:solidFill>
              <a:schemeClr val="bg1"/>
            </a:solidFill>
            <a:miter lim="800000"/>
            <a:headEnd/>
            <a:tailEnd type="triangle" w="med" len="med"/>
          </a:ln>
        </p:spPr>
      </p:cxnSp>
      <p:cxnSp>
        <p:nvCxnSpPr>
          <p:cNvPr id="36" name="AutoShape 23"/>
          <p:cNvCxnSpPr>
            <a:cxnSpLocks noChangeShapeType="1"/>
            <a:stCxn id="10" idx="2"/>
            <a:endCxn id="22" idx="0"/>
          </p:cNvCxnSpPr>
          <p:nvPr/>
        </p:nvCxnSpPr>
        <p:spPr bwMode="auto">
          <a:xfrm rot="16200000" flipH="1">
            <a:off x="7220201" y="1602366"/>
            <a:ext cx="1255741" cy="3504143"/>
          </a:xfrm>
          <a:prstGeom prst="bentConnector3">
            <a:avLst>
              <a:gd name="adj1" fmla="val 50000"/>
            </a:avLst>
          </a:prstGeom>
          <a:noFill/>
          <a:ln w="28575">
            <a:solidFill>
              <a:schemeClr val="bg1"/>
            </a:solidFill>
            <a:miter lim="800000"/>
            <a:headEnd/>
            <a:tailEnd type="triangle" w="med" len="med"/>
          </a:ln>
        </p:spPr>
      </p:cxnSp>
      <p:cxnSp>
        <p:nvCxnSpPr>
          <p:cNvPr id="37" name="AutoShape 24"/>
          <p:cNvCxnSpPr>
            <a:cxnSpLocks noChangeShapeType="1"/>
            <a:stCxn id="10" idx="2"/>
            <a:endCxn id="23" idx="0"/>
          </p:cNvCxnSpPr>
          <p:nvPr/>
        </p:nvCxnSpPr>
        <p:spPr bwMode="auto">
          <a:xfrm rot="16200000" flipH="1">
            <a:off x="8089094" y="733475"/>
            <a:ext cx="1255741" cy="5241925"/>
          </a:xfrm>
          <a:prstGeom prst="bentConnector3">
            <a:avLst>
              <a:gd name="adj1" fmla="val 50000"/>
            </a:avLst>
          </a:prstGeom>
          <a:noFill/>
          <a:ln w="28575">
            <a:solidFill>
              <a:schemeClr val="bg1"/>
            </a:solidFill>
            <a:miter lim="800000"/>
            <a:headEnd/>
            <a:tailEnd type="triangle" w="med" len="med"/>
          </a:ln>
        </p:spPr>
      </p:cxnSp>
      <p:sp>
        <p:nvSpPr>
          <p:cNvPr id="38" name="32 Rectángulo redondeado"/>
          <p:cNvSpPr/>
          <p:nvPr/>
        </p:nvSpPr>
        <p:spPr>
          <a:xfrm>
            <a:off x="2352000" y="44624"/>
            <a:ext cx="7488000" cy="720000"/>
          </a:xfrm>
          <a:prstGeom prst="roundRect">
            <a:avLst>
              <a:gd name="adj" fmla="val 50000"/>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2700000" scaled="1"/>
            <a:tileRect/>
          </a:gradFill>
          <a:ln/>
        </p:spPr>
        <p:style>
          <a:lnRef idx="0">
            <a:schemeClr val="accent1"/>
          </a:lnRef>
          <a:fillRef idx="3">
            <a:schemeClr val="accent1"/>
          </a:fillRef>
          <a:effectRef idx="3">
            <a:schemeClr val="accent1"/>
          </a:effectRef>
          <a:fontRef idx="minor">
            <a:schemeClr val="lt1"/>
          </a:fontRef>
        </p:style>
        <p:txBody>
          <a:bodyPr rtlCol="0" anchor="ctr"/>
          <a:lstStyle/>
          <a:p>
            <a:pPr algn="ctr"/>
            <a:r>
              <a:rPr lang="es-ES" sz="3200" b="1" dirty="0" smtClean="0">
                <a:effectLst>
                  <a:outerShdw blurRad="38100" dist="38100" dir="2700000" algn="tl">
                    <a:srgbClr val="000000">
                      <a:alpha val="43137"/>
                    </a:srgbClr>
                  </a:outerShdw>
                </a:effectLst>
              </a:rPr>
              <a:t>EVALUACIÓN DE LA CALIDAD</a:t>
            </a:r>
          </a:p>
        </p:txBody>
      </p:sp>
    </p:spTree>
    <p:extLst>
      <p:ext uri="{BB962C8B-B14F-4D97-AF65-F5344CB8AC3E}">
        <p14:creationId xmlns:p14="http://schemas.microsoft.com/office/powerpoint/2010/main" val="3635500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anim calcmode="lin" valueType="num">
                                      <p:cBhvr>
                                        <p:cTn id="8" dur="500" fill="hold"/>
                                        <p:tgtEl>
                                          <p:spTgt spid="15"/>
                                        </p:tgtEl>
                                        <p:attrNameLst>
                                          <p:attrName>ppt_x</p:attrName>
                                        </p:attrNameLst>
                                      </p:cBhvr>
                                      <p:tavLst>
                                        <p:tav tm="0">
                                          <p:val>
                                            <p:strVal val="#ppt_x"/>
                                          </p:val>
                                        </p:tav>
                                        <p:tav tm="100000">
                                          <p:val>
                                            <p:strVal val="#ppt_x"/>
                                          </p:val>
                                        </p:tav>
                                      </p:tavLst>
                                    </p:anim>
                                    <p:anim calcmode="lin" valueType="num">
                                      <p:cBhvr>
                                        <p:cTn id="9" dur="5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500"/>
                                        <p:tgtEl>
                                          <p:spTgt spid="10"/>
                                        </p:tgtEl>
                                      </p:cBhvr>
                                    </p:animEffect>
                                  </p:childTnLst>
                                </p:cTn>
                              </p:par>
                              <p:par>
                                <p:cTn id="15" presetID="22" presetClass="entr" presetSubtype="2"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wipe(right)">
                                      <p:cBhvr>
                                        <p:cTn id="17" dur="500"/>
                                        <p:tgtEl>
                                          <p:spTgt spid="13"/>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wipe(left)">
                                      <p:cBhvr>
                                        <p:cTn id="23" dur="500"/>
                                        <p:tgtEl>
                                          <p:spTgt spid="14"/>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fade">
                                      <p:cBhvr>
                                        <p:cTn id="26" dur="500"/>
                                        <p:tgtEl>
                                          <p:spTgt spid="12"/>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1" fill="hold" nodeType="clickEffect">
                                  <p:stCondLst>
                                    <p:cond delay="0"/>
                                  </p:stCondLst>
                                  <p:childTnLst>
                                    <p:set>
                                      <p:cBhvr>
                                        <p:cTn id="30" dur="1" fill="hold">
                                          <p:stCondLst>
                                            <p:cond delay="0"/>
                                          </p:stCondLst>
                                        </p:cTn>
                                        <p:tgtEl>
                                          <p:spTgt spid="31"/>
                                        </p:tgtEl>
                                        <p:attrNameLst>
                                          <p:attrName>style.visibility</p:attrName>
                                        </p:attrNameLst>
                                      </p:cBhvr>
                                      <p:to>
                                        <p:strVal val="visible"/>
                                      </p:to>
                                    </p:set>
                                    <p:animEffect transition="in" filter="wipe(up)">
                                      <p:cBhvr>
                                        <p:cTn id="31" dur="500"/>
                                        <p:tgtEl>
                                          <p:spTgt spid="31"/>
                                        </p:tgtEl>
                                      </p:cBhvr>
                                    </p:animEffect>
                                  </p:childTnLst>
                                </p:cTn>
                              </p:par>
                            </p:childTnLst>
                          </p:cTn>
                        </p:par>
                        <p:par>
                          <p:cTn id="32" fill="hold">
                            <p:stCondLst>
                              <p:cond delay="500"/>
                            </p:stCondLst>
                            <p:childTnLst>
                              <p:par>
                                <p:cTn id="33" presetID="10" presetClass="entr" presetSubtype="0" fill="hold" grpId="0" nodeType="afterEffect">
                                  <p:stCondLst>
                                    <p:cond delay="0"/>
                                  </p:stCondLst>
                                  <p:childTnLst>
                                    <p:set>
                                      <p:cBhvr>
                                        <p:cTn id="34" dur="1" fill="hold">
                                          <p:stCondLst>
                                            <p:cond delay="0"/>
                                          </p:stCondLst>
                                        </p:cTn>
                                        <p:tgtEl>
                                          <p:spTgt spid="17"/>
                                        </p:tgtEl>
                                        <p:attrNameLst>
                                          <p:attrName>style.visibility</p:attrName>
                                        </p:attrNameLst>
                                      </p:cBhvr>
                                      <p:to>
                                        <p:strVal val="visible"/>
                                      </p:to>
                                    </p:set>
                                    <p:animEffect transition="in" filter="fade">
                                      <p:cBhvr>
                                        <p:cTn id="35" dur="500"/>
                                        <p:tgtEl>
                                          <p:spTgt spid="17"/>
                                        </p:tgtEl>
                                      </p:cBhvr>
                                    </p:animEffect>
                                  </p:childTnLst>
                                </p:cTn>
                              </p:par>
                            </p:childTnLst>
                          </p:cTn>
                        </p:par>
                        <p:par>
                          <p:cTn id="36" fill="hold">
                            <p:stCondLst>
                              <p:cond delay="1000"/>
                            </p:stCondLst>
                            <p:childTnLst>
                              <p:par>
                                <p:cTn id="37" presetID="22" presetClass="entr" presetSubtype="1" fill="hold" nodeType="afterEffect">
                                  <p:stCondLst>
                                    <p:cond delay="0"/>
                                  </p:stCondLst>
                                  <p:childTnLst>
                                    <p:set>
                                      <p:cBhvr>
                                        <p:cTn id="38" dur="1" fill="hold">
                                          <p:stCondLst>
                                            <p:cond delay="0"/>
                                          </p:stCondLst>
                                        </p:cTn>
                                        <p:tgtEl>
                                          <p:spTgt spid="32"/>
                                        </p:tgtEl>
                                        <p:attrNameLst>
                                          <p:attrName>style.visibility</p:attrName>
                                        </p:attrNameLst>
                                      </p:cBhvr>
                                      <p:to>
                                        <p:strVal val="visible"/>
                                      </p:to>
                                    </p:set>
                                    <p:animEffect transition="in" filter="wipe(up)">
                                      <p:cBhvr>
                                        <p:cTn id="39" dur="500"/>
                                        <p:tgtEl>
                                          <p:spTgt spid="32"/>
                                        </p:tgtEl>
                                      </p:cBhvr>
                                    </p:animEffect>
                                  </p:childTnLst>
                                </p:cTn>
                              </p:par>
                            </p:childTnLst>
                          </p:cTn>
                        </p:par>
                        <p:par>
                          <p:cTn id="40" fill="hold">
                            <p:stCondLst>
                              <p:cond delay="1500"/>
                            </p:stCondLst>
                            <p:childTnLst>
                              <p:par>
                                <p:cTn id="41" presetID="10" presetClass="entr" presetSubtype="0" fill="hold" grpId="0" nodeType="afterEffect">
                                  <p:stCondLst>
                                    <p:cond delay="0"/>
                                  </p:stCondLst>
                                  <p:childTnLst>
                                    <p:set>
                                      <p:cBhvr>
                                        <p:cTn id="42" dur="1" fill="hold">
                                          <p:stCondLst>
                                            <p:cond delay="0"/>
                                          </p:stCondLst>
                                        </p:cTn>
                                        <p:tgtEl>
                                          <p:spTgt spid="18"/>
                                        </p:tgtEl>
                                        <p:attrNameLst>
                                          <p:attrName>style.visibility</p:attrName>
                                        </p:attrNameLst>
                                      </p:cBhvr>
                                      <p:to>
                                        <p:strVal val="visible"/>
                                      </p:to>
                                    </p:set>
                                    <p:animEffect transition="in" filter="fade">
                                      <p:cBhvr>
                                        <p:cTn id="43" dur="500"/>
                                        <p:tgtEl>
                                          <p:spTgt spid="18"/>
                                        </p:tgtEl>
                                      </p:cBhvr>
                                    </p:animEffect>
                                  </p:childTnLst>
                                </p:cTn>
                              </p:par>
                            </p:childTnLst>
                          </p:cTn>
                        </p:par>
                        <p:par>
                          <p:cTn id="44" fill="hold">
                            <p:stCondLst>
                              <p:cond delay="2000"/>
                            </p:stCondLst>
                            <p:childTnLst>
                              <p:par>
                                <p:cTn id="45" presetID="22" presetClass="entr" presetSubtype="1" fill="hold" nodeType="afterEffect">
                                  <p:stCondLst>
                                    <p:cond delay="0"/>
                                  </p:stCondLst>
                                  <p:childTnLst>
                                    <p:set>
                                      <p:cBhvr>
                                        <p:cTn id="46" dur="1" fill="hold">
                                          <p:stCondLst>
                                            <p:cond delay="0"/>
                                          </p:stCondLst>
                                        </p:cTn>
                                        <p:tgtEl>
                                          <p:spTgt spid="34"/>
                                        </p:tgtEl>
                                        <p:attrNameLst>
                                          <p:attrName>style.visibility</p:attrName>
                                        </p:attrNameLst>
                                      </p:cBhvr>
                                      <p:to>
                                        <p:strVal val="visible"/>
                                      </p:to>
                                    </p:set>
                                    <p:animEffect transition="in" filter="wipe(up)">
                                      <p:cBhvr>
                                        <p:cTn id="47" dur="500"/>
                                        <p:tgtEl>
                                          <p:spTgt spid="34"/>
                                        </p:tgtEl>
                                      </p:cBhvr>
                                    </p:animEffect>
                                  </p:childTnLst>
                                </p:cTn>
                              </p:par>
                            </p:childTnLst>
                          </p:cTn>
                        </p:par>
                        <p:par>
                          <p:cTn id="48" fill="hold">
                            <p:stCondLst>
                              <p:cond delay="2500"/>
                            </p:stCondLst>
                            <p:childTnLst>
                              <p:par>
                                <p:cTn id="49" presetID="10" presetClass="entr" presetSubtype="0" fill="hold" grpId="0" nodeType="afterEffect">
                                  <p:stCondLst>
                                    <p:cond delay="0"/>
                                  </p:stCondLst>
                                  <p:childTnLst>
                                    <p:set>
                                      <p:cBhvr>
                                        <p:cTn id="50" dur="1" fill="hold">
                                          <p:stCondLst>
                                            <p:cond delay="0"/>
                                          </p:stCondLst>
                                        </p:cTn>
                                        <p:tgtEl>
                                          <p:spTgt spid="19"/>
                                        </p:tgtEl>
                                        <p:attrNameLst>
                                          <p:attrName>style.visibility</p:attrName>
                                        </p:attrNameLst>
                                      </p:cBhvr>
                                      <p:to>
                                        <p:strVal val="visible"/>
                                      </p:to>
                                    </p:set>
                                    <p:animEffect transition="in" filter="fade">
                                      <p:cBhvr>
                                        <p:cTn id="51" dur="500"/>
                                        <p:tgtEl>
                                          <p:spTgt spid="19"/>
                                        </p:tgtEl>
                                      </p:cBhvr>
                                    </p:animEffect>
                                  </p:childTnLst>
                                </p:cTn>
                              </p:par>
                            </p:childTnLst>
                          </p:cTn>
                        </p:par>
                        <p:par>
                          <p:cTn id="52" fill="hold">
                            <p:stCondLst>
                              <p:cond delay="3000"/>
                            </p:stCondLst>
                            <p:childTnLst>
                              <p:par>
                                <p:cTn id="53" presetID="22" presetClass="entr" presetSubtype="1" fill="hold" nodeType="afterEffect">
                                  <p:stCondLst>
                                    <p:cond delay="0"/>
                                  </p:stCondLst>
                                  <p:childTnLst>
                                    <p:set>
                                      <p:cBhvr>
                                        <p:cTn id="54" dur="1" fill="hold">
                                          <p:stCondLst>
                                            <p:cond delay="0"/>
                                          </p:stCondLst>
                                        </p:cTn>
                                        <p:tgtEl>
                                          <p:spTgt spid="33"/>
                                        </p:tgtEl>
                                        <p:attrNameLst>
                                          <p:attrName>style.visibility</p:attrName>
                                        </p:attrNameLst>
                                      </p:cBhvr>
                                      <p:to>
                                        <p:strVal val="visible"/>
                                      </p:to>
                                    </p:set>
                                    <p:animEffect transition="in" filter="wipe(up)">
                                      <p:cBhvr>
                                        <p:cTn id="55" dur="500"/>
                                        <p:tgtEl>
                                          <p:spTgt spid="33"/>
                                        </p:tgtEl>
                                      </p:cBhvr>
                                    </p:animEffect>
                                  </p:childTnLst>
                                </p:cTn>
                              </p:par>
                            </p:childTnLst>
                          </p:cTn>
                        </p:par>
                        <p:par>
                          <p:cTn id="56" fill="hold">
                            <p:stCondLst>
                              <p:cond delay="3500"/>
                            </p:stCondLst>
                            <p:childTnLst>
                              <p:par>
                                <p:cTn id="57" presetID="10" presetClass="entr" presetSubtype="0" fill="hold" grpId="0" nodeType="afterEffect">
                                  <p:stCondLst>
                                    <p:cond delay="0"/>
                                  </p:stCondLst>
                                  <p:childTnLst>
                                    <p:set>
                                      <p:cBhvr>
                                        <p:cTn id="58" dur="1" fill="hold">
                                          <p:stCondLst>
                                            <p:cond delay="0"/>
                                          </p:stCondLst>
                                        </p:cTn>
                                        <p:tgtEl>
                                          <p:spTgt spid="20"/>
                                        </p:tgtEl>
                                        <p:attrNameLst>
                                          <p:attrName>style.visibility</p:attrName>
                                        </p:attrNameLst>
                                      </p:cBhvr>
                                      <p:to>
                                        <p:strVal val="visible"/>
                                      </p:to>
                                    </p:set>
                                    <p:animEffect transition="in" filter="fade">
                                      <p:cBhvr>
                                        <p:cTn id="59" dur="500"/>
                                        <p:tgtEl>
                                          <p:spTgt spid="20"/>
                                        </p:tgtEl>
                                      </p:cBhvr>
                                    </p:animEffect>
                                  </p:childTnLst>
                                </p:cTn>
                              </p:par>
                            </p:childTnLst>
                          </p:cTn>
                        </p:par>
                        <p:par>
                          <p:cTn id="60" fill="hold">
                            <p:stCondLst>
                              <p:cond delay="4000"/>
                            </p:stCondLst>
                            <p:childTnLst>
                              <p:par>
                                <p:cTn id="61" presetID="22" presetClass="entr" presetSubtype="1" fill="hold" nodeType="afterEffect">
                                  <p:stCondLst>
                                    <p:cond delay="0"/>
                                  </p:stCondLst>
                                  <p:childTnLst>
                                    <p:set>
                                      <p:cBhvr>
                                        <p:cTn id="62" dur="1" fill="hold">
                                          <p:stCondLst>
                                            <p:cond delay="0"/>
                                          </p:stCondLst>
                                        </p:cTn>
                                        <p:tgtEl>
                                          <p:spTgt spid="35"/>
                                        </p:tgtEl>
                                        <p:attrNameLst>
                                          <p:attrName>style.visibility</p:attrName>
                                        </p:attrNameLst>
                                      </p:cBhvr>
                                      <p:to>
                                        <p:strVal val="visible"/>
                                      </p:to>
                                    </p:set>
                                    <p:animEffect transition="in" filter="wipe(up)">
                                      <p:cBhvr>
                                        <p:cTn id="63" dur="500"/>
                                        <p:tgtEl>
                                          <p:spTgt spid="35"/>
                                        </p:tgtEl>
                                      </p:cBhvr>
                                    </p:animEffect>
                                  </p:childTnLst>
                                </p:cTn>
                              </p:par>
                            </p:childTnLst>
                          </p:cTn>
                        </p:par>
                        <p:par>
                          <p:cTn id="64" fill="hold">
                            <p:stCondLst>
                              <p:cond delay="4500"/>
                            </p:stCondLst>
                            <p:childTnLst>
                              <p:par>
                                <p:cTn id="65" presetID="10" presetClass="entr" presetSubtype="0" fill="hold" grpId="0" nodeType="afterEffect">
                                  <p:stCondLst>
                                    <p:cond delay="0"/>
                                  </p:stCondLst>
                                  <p:childTnLst>
                                    <p:set>
                                      <p:cBhvr>
                                        <p:cTn id="66" dur="1" fill="hold">
                                          <p:stCondLst>
                                            <p:cond delay="0"/>
                                          </p:stCondLst>
                                        </p:cTn>
                                        <p:tgtEl>
                                          <p:spTgt spid="21"/>
                                        </p:tgtEl>
                                        <p:attrNameLst>
                                          <p:attrName>style.visibility</p:attrName>
                                        </p:attrNameLst>
                                      </p:cBhvr>
                                      <p:to>
                                        <p:strVal val="visible"/>
                                      </p:to>
                                    </p:set>
                                    <p:animEffect transition="in" filter="fade">
                                      <p:cBhvr>
                                        <p:cTn id="67" dur="500"/>
                                        <p:tgtEl>
                                          <p:spTgt spid="21"/>
                                        </p:tgtEl>
                                      </p:cBhvr>
                                    </p:animEffect>
                                  </p:childTnLst>
                                </p:cTn>
                              </p:par>
                            </p:childTnLst>
                          </p:cTn>
                        </p:par>
                        <p:par>
                          <p:cTn id="68" fill="hold">
                            <p:stCondLst>
                              <p:cond delay="5000"/>
                            </p:stCondLst>
                            <p:childTnLst>
                              <p:par>
                                <p:cTn id="69" presetID="22" presetClass="entr" presetSubtype="1" fill="hold" nodeType="afterEffect">
                                  <p:stCondLst>
                                    <p:cond delay="0"/>
                                  </p:stCondLst>
                                  <p:childTnLst>
                                    <p:set>
                                      <p:cBhvr>
                                        <p:cTn id="70" dur="1" fill="hold">
                                          <p:stCondLst>
                                            <p:cond delay="0"/>
                                          </p:stCondLst>
                                        </p:cTn>
                                        <p:tgtEl>
                                          <p:spTgt spid="36"/>
                                        </p:tgtEl>
                                        <p:attrNameLst>
                                          <p:attrName>style.visibility</p:attrName>
                                        </p:attrNameLst>
                                      </p:cBhvr>
                                      <p:to>
                                        <p:strVal val="visible"/>
                                      </p:to>
                                    </p:set>
                                    <p:animEffect transition="in" filter="wipe(up)">
                                      <p:cBhvr>
                                        <p:cTn id="71" dur="500"/>
                                        <p:tgtEl>
                                          <p:spTgt spid="36"/>
                                        </p:tgtEl>
                                      </p:cBhvr>
                                    </p:animEffect>
                                  </p:childTnLst>
                                </p:cTn>
                              </p:par>
                            </p:childTnLst>
                          </p:cTn>
                        </p:par>
                        <p:par>
                          <p:cTn id="72" fill="hold">
                            <p:stCondLst>
                              <p:cond delay="5500"/>
                            </p:stCondLst>
                            <p:childTnLst>
                              <p:par>
                                <p:cTn id="73" presetID="10" presetClass="entr" presetSubtype="0" fill="hold" grpId="0" nodeType="afterEffect">
                                  <p:stCondLst>
                                    <p:cond delay="0"/>
                                  </p:stCondLst>
                                  <p:childTnLst>
                                    <p:set>
                                      <p:cBhvr>
                                        <p:cTn id="74" dur="1" fill="hold">
                                          <p:stCondLst>
                                            <p:cond delay="0"/>
                                          </p:stCondLst>
                                        </p:cTn>
                                        <p:tgtEl>
                                          <p:spTgt spid="22"/>
                                        </p:tgtEl>
                                        <p:attrNameLst>
                                          <p:attrName>style.visibility</p:attrName>
                                        </p:attrNameLst>
                                      </p:cBhvr>
                                      <p:to>
                                        <p:strVal val="visible"/>
                                      </p:to>
                                    </p:set>
                                    <p:animEffect transition="in" filter="fade">
                                      <p:cBhvr>
                                        <p:cTn id="75" dur="500"/>
                                        <p:tgtEl>
                                          <p:spTgt spid="22"/>
                                        </p:tgtEl>
                                      </p:cBhvr>
                                    </p:animEffect>
                                  </p:childTnLst>
                                </p:cTn>
                              </p:par>
                            </p:childTnLst>
                          </p:cTn>
                        </p:par>
                        <p:par>
                          <p:cTn id="76" fill="hold">
                            <p:stCondLst>
                              <p:cond delay="6000"/>
                            </p:stCondLst>
                            <p:childTnLst>
                              <p:par>
                                <p:cTn id="77" presetID="22" presetClass="entr" presetSubtype="1" fill="hold" nodeType="afterEffect">
                                  <p:stCondLst>
                                    <p:cond delay="0"/>
                                  </p:stCondLst>
                                  <p:childTnLst>
                                    <p:set>
                                      <p:cBhvr>
                                        <p:cTn id="78" dur="1" fill="hold">
                                          <p:stCondLst>
                                            <p:cond delay="0"/>
                                          </p:stCondLst>
                                        </p:cTn>
                                        <p:tgtEl>
                                          <p:spTgt spid="37"/>
                                        </p:tgtEl>
                                        <p:attrNameLst>
                                          <p:attrName>style.visibility</p:attrName>
                                        </p:attrNameLst>
                                      </p:cBhvr>
                                      <p:to>
                                        <p:strVal val="visible"/>
                                      </p:to>
                                    </p:set>
                                    <p:animEffect transition="in" filter="wipe(up)">
                                      <p:cBhvr>
                                        <p:cTn id="79" dur="500"/>
                                        <p:tgtEl>
                                          <p:spTgt spid="37"/>
                                        </p:tgtEl>
                                      </p:cBhvr>
                                    </p:animEffect>
                                  </p:childTnLst>
                                </p:cTn>
                              </p:par>
                            </p:childTnLst>
                          </p:cTn>
                        </p:par>
                        <p:par>
                          <p:cTn id="80" fill="hold">
                            <p:stCondLst>
                              <p:cond delay="6500"/>
                            </p:stCondLst>
                            <p:childTnLst>
                              <p:par>
                                <p:cTn id="81" presetID="10" presetClass="entr" presetSubtype="0" fill="hold" grpId="0" nodeType="afterEffect">
                                  <p:stCondLst>
                                    <p:cond delay="0"/>
                                  </p:stCondLst>
                                  <p:childTnLst>
                                    <p:set>
                                      <p:cBhvr>
                                        <p:cTn id="82" dur="1" fill="hold">
                                          <p:stCondLst>
                                            <p:cond delay="0"/>
                                          </p:stCondLst>
                                        </p:cTn>
                                        <p:tgtEl>
                                          <p:spTgt spid="23"/>
                                        </p:tgtEl>
                                        <p:attrNameLst>
                                          <p:attrName>style.visibility</p:attrName>
                                        </p:attrNameLst>
                                      </p:cBhvr>
                                      <p:to>
                                        <p:strVal val="visible"/>
                                      </p:to>
                                    </p:set>
                                    <p:animEffect transition="in" filter="fade">
                                      <p:cBhvr>
                                        <p:cTn id="83" dur="500"/>
                                        <p:tgtEl>
                                          <p:spTgt spid="23"/>
                                        </p:tgtEl>
                                      </p:cBhvr>
                                    </p:animEffect>
                                  </p:childTnLst>
                                </p:cTn>
                              </p:par>
                            </p:childTnLst>
                          </p:cTn>
                        </p:par>
                      </p:childTnLst>
                    </p:cTn>
                  </p:par>
                  <p:par>
                    <p:cTn id="84" fill="hold">
                      <p:stCondLst>
                        <p:cond delay="indefinite"/>
                      </p:stCondLst>
                      <p:childTnLst>
                        <p:par>
                          <p:cTn id="85" fill="hold">
                            <p:stCondLst>
                              <p:cond delay="0"/>
                            </p:stCondLst>
                            <p:childTnLst>
                              <p:par>
                                <p:cTn id="86" presetID="10" presetClass="entr" presetSubtype="0" fill="hold" grpId="0" nodeType="clickEffect">
                                  <p:stCondLst>
                                    <p:cond delay="0"/>
                                  </p:stCondLst>
                                  <p:childTnLst>
                                    <p:set>
                                      <p:cBhvr>
                                        <p:cTn id="87" dur="1" fill="hold">
                                          <p:stCondLst>
                                            <p:cond delay="0"/>
                                          </p:stCondLst>
                                        </p:cTn>
                                        <p:tgtEl>
                                          <p:spTgt spid="24"/>
                                        </p:tgtEl>
                                        <p:attrNameLst>
                                          <p:attrName>style.visibility</p:attrName>
                                        </p:attrNameLst>
                                      </p:cBhvr>
                                      <p:to>
                                        <p:strVal val="visible"/>
                                      </p:to>
                                    </p:set>
                                    <p:animEffect transition="in" filter="fade">
                                      <p:cBhvr>
                                        <p:cTn id="88" dur="500"/>
                                        <p:tgtEl>
                                          <p:spTgt spid="24"/>
                                        </p:tgtEl>
                                      </p:cBhvr>
                                    </p:animEffect>
                                  </p:childTnLst>
                                </p:cTn>
                              </p:par>
                            </p:childTnLst>
                          </p:cTn>
                        </p:par>
                      </p:childTnLst>
                    </p:cTn>
                  </p:par>
                  <p:par>
                    <p:cTn id="89" fill="hold">
                      <p:stCondLst>
                        <p:cond delay="indefinite"/>
                      </p:stCondLst>
                      <p:childTnLst>
                        <p:par>
                          <p:cTn id="90" fill="hold">
                            <p:stCondLst>
                              <p:cond delay="0"/>
                            </p:stCondLst>
                            <p:childTnLst>
                              <p:par>
                                <p:cTn id="91" presetID="10" presetClass="entr" presetSubtype="0" fill="hold" grpId="0" nodeType="clickEffect">
                                  <p:stCondLst>
                                    <p:cond delay="0"/>
                                  </p:stCondLst>
                                  <p:childTnLst>
                                    <p:set>
                                      <p:cBhvr>
                                        <p:cTn id="92" dur="1" fill="hold">
                                          <p:stCondLst>
                                            <p:cond delay="0"/>
                                          </p:stCondLst>
                                        </p:cTn>
                                        <p:tgtEl>
                                          <p:spTgt spid="25"/>
                                        </p:tgtEl>
                                        <p:attrNameLst>
                                          <p:attrName>style.visibility</p:attrName>
                                        </p:attrNameLst>
                                      </p:cBhvr>
                                      <p:to>
                                        <p:strVal val="visible"/>
                                      </p:to>
                                    </p:set>
                                    <p:animEffect transition="in" filter="fade">
                                      <p:cBhvr>
                                        <p:cTn id="93" dur="500"/>
                                        <p:tgtEl>
                                          <p:spTgt spid="25"/>
                                        </p:tgtEl>
                                      </p:cBhvr>
                                    </p:animEffect>
                                  </p:childTnLst>
                                </p:cTn>
                              </p:par>
                            </p:childTnLst>
                          </p:cTn>
                        </p:par>
                      </p:childTnLst>
                    </p:cTn>
                  </p:par>
                  <p:par>
                    <p:cTn id="94" fill="hold">
                      <p:stCondLst>
                        <p:cond delay="indefinite"/>
                      </p:stCondLst>
                      <p:childTnLst>
                        <p:par>
                          <p:cTn id="95" fill="hold">
                            <p:stCondLst>
                              <p:cond delay="0"/>
                            </p:stCondLst>
                            <p:childTnLst>
                              <p:par>
                                <p:cTn id="96" presetID="10" presetClass="entr" presetSubtype="0" fill="hold" grpId="0" nodeType="clickEffect">
                                  <p:stCondLst>
                                    <p:cond delay="0"/>
                                  </p:stCondLst>
                                  <p:childTnLst>
                                    <p:set>
                                      <p:cBhvr>
                                        <p:cTn id="97" dur="1" fill="hold">
                                          <p:stCondLst>
                                            <p:cond delay="0"/>
                                          </p:stCondLst>
                                        </p:cTn>
                                        <p:tgtEl>
                                          <p:spTgt spid="26"/>
                                        </p:tgtEl>
                                        <p:attrNameLst>
                                          <p:attrName>style.visibility</p:attrName>
                                        </p:attrNameLst>
                                      </p:cBhvr>
                                      <p:to>
                                        <p:strVal val="visible"/>
                                      </p:to>
                                    </p:set>
                                    <p:animEffect transition="in" filter="fade">
                                      <p:cBhvr>
                                        <p:cTn id="98" dur="500"/>
                                        <p:tgtEl>
                                          <p:spTgt spid="26"/>
                                        </p:tgtEl>
                                      </p:cBhvr>
                                    </p:animEffect>
                                  </p:childTnLst>
                                </p:cTn>
                              </p:par>
                            </p:childTnLst>
                          </p:cTn>
                        </p:par>
                      </p:childTnLst>
                    </p:cTn>
                  </p:par>
                  <p:par>
                    <p:cTn id="99" fill="hold">
                      <p:stCondLst>
                        <p:cond delay="indefinite"/>
                      </p:stCondLst>
                      <p:childTnLst>
                        <p:par>
                          <p:cTn id="100" fill="hold">
                            <p:stCondLst>
                              <p:cond delay="0"/>
                            </p:stCondLst>
                            <p:childTnLst>
                              <p:par>
                                <p:cTn id="101" presetID="10" presetClass="entr" presetSubtype="0" fill="hold" grpId="0" nodeType="clickEffect">
                                  <p:stCondLst>
                                    <p:cond delay="0"/>
                                  </p:stCondLst>
                                  <p:childTnLst>
                                    <p:set>
                                      <p:cBhvr>
                                        <p:cTn id="102" dur="1" fill="hold">
                                          <p:stCondLst>
                                            <p:cond delay="0"/>
                                          </p:stCondLst>
                                        </p:cTn>
                                        <p:tgtEl>
                                          <p:spTgt spid="27"/>
                                        </p:tgtEl>
                                        <p:attrNameLst>
                                          <p:attrName>style.visibility</p:attrName>
                                        </p:attrNameLst>
                                      </p:cBhvr>
                                      <p:to>
                                        <p:strVal val="visible"/>
                                      </p:to>
                                    </p:set>
                                    <p:animEffect transition="in" filter="fade">
                                      <p:cBhvr>
                                        <p:cTn id="103" dur="500"/>
                                        <p:tgtEl>
                                          <p:spTgt spid="27"/>
                                        </p:tgtEl>
                                      </p:cBhvr>
                                    </p:animEffect>
                                  </p:childTnLst>
                                </p:cTn>
                              </p:par>
                            </p:childTnLst>
                          </p:cTn>
                        </p:par>
                      </p:childTnLst>
                    </p:cTn>
                  </p:par>
                  <p:par>
                    <p:cTn id="104" fill="hold">
                      <p:stCondLst>
                        <p:cond delay="indefinite"/>
                      </p:stCondLst>
                      <p:childTnLst>
                        <p:par>
                          <p:cTn id="105" fill="hold">
                            <p:stCondLst>
                              <p:cond delay="0"/>
                            </p:stCondLst>
                            <p:childTnLst>
                              <p:par>
                                <p:cTn id="106" presetID="10" presetClass="entr" presetSubtype="0" fill="hold" grpId="0" nodeType="clickEffect">
                                  <p:stCondLst>
                                    <p:cond delay="0"/>
                                  </p:stCondLst>
                                  <p:childTnLst>
                                    <p:set>
                                      <p:cBhvr>
                                        <p:cTn id="107" dur="1" fill="hold">
                                          <p:stCondLst>
                                            <p:cond delay="0"/>
                                          </p:stCondLst>
                                        </p:cTn>
                                        <p:tgtEl>
                                          <p:spTgt spid="28"/>
                                        </p:tgtEl>
                                        <p:attrNameLst>
                                          <p:attrName>style.visibility</p:attrName>
                                        </p:attrNameLst>
                                      </p:cBhvr>
                                      <p:to>
                                        <p:strVal val="visible"/>
                                      </p:to>
                                    </p:set>
                                    <p:animEffect transition="in" filter="fade">
                                      <p:cBhvr>
                                        <p:cTn id="108" dur="500"/>
                                        <p:tgtEl>
                                          <p:spTgt spid="28"/>
                                        </p:tgtEl>
                                      </p:cBhvr>
                                    </p:animEffect>
                                  </p:childTnLst>
                                </p:cTn>
                              </p:par>
                            </p:childTnLst>
                          </p:cTn>
                        </p:par>
                      </p:childTnLst>
                    </p:cTn>
                  </p:par>
                  <p:par>
                    <p:cTn id="109" fill="hold">
                      <p:stCondLst>
                        <p:cond delay="indefinite"/>
                      </p:stCondLst>
                      <p:childTnLst>
                        <p:par>
                          <p:cTn id="110" fill="hold">
                            <p:stCondLst>
                              <p:cond delay="0"/>
                            </p:stCondLst>
                            <p:childTnLst>
                              <p:par>
                                <p:cTn id="111" presetID="10" presetClass="entr" presetSubtype="0" fill="hold" grpId="0" nodeType="clickEffect">
                                  <p:stCondLst>
                                    <p:cond delay="0"/>
                                  </p:stCondLst>
                                  <p:childTnLst>
                                    <p:set>
                                      <p:cBhvr>
                                        <p:cTn id="112" dur="1" fill="hold">
                                          <p:stCondLst>
                                            <p:cond delay="0"/>
                                          </p:stCondLst>
                                        </p:cTn>
                                        <p:tgtEl>
                                          <p:spTgt spid="29"/>
                                        </p:tgtEl>
                                        <p:attrNameLst>
                                          <p:attrName>style.visibility</p:attrName>
                                        </p:attrNameLst>
                                      </p:cBhvr>
                                      <p:to>
                                        <p:strVal val="visible"/>
                                      </p:to>
                                    </p:set>
                                    <p:animEffect transition="in" filter="fade">
                                      <p:cBhvr>
                                        <p:cTn id="113" dur="500"/>
                                        <p:tgtEl>
                                          <p:spTgt spid="29"/>
                                        </p:tgtEl>
                                      </p:cBhvr>
                                    </p:animEffect>
                                  </p:childTnLst>
                                </p:cTn>
                              </p:par>
                            </p:childTnLst>
                          </p:cTn>
                        </p:par>
                      </p:childTnLst>
                    </p:cTn>
                  </p:par>
                  <p:par>
                    <p:cTn id="114" fill="hold">
                      <p:stCondLst>
                        <p:cond delay="indefinite"/>
                      </p:stCondLst>
                      <p:childTnLst>
                        <p:par>
                          <p:cTn id="115" fill="hold">
                            <p:stCondLst>
                              <p:cond delay="0"/>
                            </p:stCondLst>
                            <p:childTnLst>
                              <p:par>
                                <p:cTn id="116" presetID="10" presetClass="entr" presetSubtype="0" fill="hold" grpId="0" nodeType="clickEffect">
                                  <p:stCondLst>
                                    <p:cond delay="0"/>
                                  </p:stCondLst>
                                  <p:childTnLst>
                                    <p:set>
                                      <p:cBhvr>
                                        <p:cTn id="117" dur="1" fill="hold">
                                          <p:stCondLst>
                                            <p:cond delay="0"/>
                                          </p:stCondLst>
                                        </p:cTn>
                                        <p:tgtEl>
                                          <p:spTgt spid="30"/>
                                        </p:tgtEl>
                                        <p:attrNameLst>
                                          <p:attrName>style.visibility</p:attrName>
                                        </p:attrNameLst>
                                      </p:cBhvr>
                                      <p:to>
                                        <p:strVal val="visible"/>
                                      </p:to>
                                    </p:set>
                                    <p:animEffect transition="in" filter="fade">
                                      <p:cBhvr>
                                        <p:cTn id="118" dur="500"/>
                                        <p:tgtEl>
                                          <p:spTgt spid="30"/>
                                        </p:tgtEl>
                                      </p:cBhvr>
                                    </p:animEffect>
                                  </p:childTnLst>
                                </p:cTn>
                              </p:par>
                              <p:par>
                                <p:cTn id="119" presetID="12" presetClass="entr" presetSubtype="1" fill="hold" grpId="0" nodeType="withEffect">
                                  <p:stCondLst>
                                    <p:cond delay="0"/>
                                  </p:stCondLst>
                                  <p:childTnLst>
                                    <p:set>
                                      <p:cBhvr>
                                        <p:cTn id="120" dur="1" fill="hold">
                                          <p:stCondLst>
                                            <p:cond delay="0"/>
                                          </p:stCondLst>
                                        </p:cTn>
                                        <p:tgtEl>
                                          <p:spTgt spid="38"/>
                                        </p:tgtEl>
                                        <p:attrNameLst>
                                          <p:attrName>style.visibility</p:attrName>
                                        </p:attrNameLst>
                                      </p:cBhvr>
                                      <p:to>
                                        <p:strVal val="visible"/>
                                      </p:to>
                                    </p:set>
                                    <p:anim calcmode="lin" valueType="num">
                                      <p:cBhvr additive="base">
                                        <p:cTn id="121" dur="500"/>
                                        <p:tgtEl>
                                          <p:spTgt spid="38"/>
                                        </p:tgtEl>
                                        <p:attrNameLst>
                                          <p:attrName>ppt_y</p:attrName>
                                        </p:attrNameLst>
                                      </p:cBhvr>
                                      <p:tavLst>
                                        <p:tav tm="0">
                                          <p:val>
                                            <p:strVal val="#ppt_y-#ppt_h*1.125000"/>
                                          </p:val>
                                        </p:tav>
                                        <p:tav tm="100000">
                                          <p:val>
                                            <p:strVal val="#ppt_y"/>
                                          </p:val>
                                        </p:tav>
                                      </p:tavLst>
                                    </p:anim>
                                    <p:animEffect transition="in" filter="wipe(down)">
                                      <p:cBhvr>
                                        <p:cTn id="122"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14"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8" grpId="0" animBg="1"/>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5092</TotalTime>
  <Words>1274</Words>
  <Application>Microsoft Office PowerPoint</Application>
  <PresentationFormat>Personalizado</PresentationFormat>
  <Paragraphs>179</Paragraphs>
  <Slides>15</Slides>
  <Notes>1</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Sergio Antonio Freire Zarate</dc:creator>
  <cp:lastModifiedBy>Monica Alonso</cp:lastModifiedBy>
  <cp:revision>122</cp:revision>
  <dcterms:created xsi:type="dcterms:W3CDTF">2013-05-11T10:47:15Z</dcterms:created>
  <dcterms:modified xsi:type="dcterms:W3CDTF">2013-09-20T18:02:38Z</dcterms:modified>
</cp:coreProperties>
</file>