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1"/>
  </p:sldMasterIdLst>
  <p:notesMasterIdLst>
    <p:notesMasterId r:id="rId20"/>
  </p:notesMasterIdLst>
  <p:handoutMasterIdLst>
    <p:handoutMasterId r:id="rId21"/>
  </p:handoutMasterIdLst>
  <p:sldIdLst>
    <p:sldId id="392" r:id="rId2"/>
    <p:sldId id="368" r:id="rId3"/>
    <p:sldId id="335" r:id="rId4"/>
    <p:sldId id="336" r:id="rId5"/>
    <p:sldId id="370" r:id="rId6"/>
    <p:sldId id="339" r:id="rId7"/>
    <p:sldId id="362" r:id="rId8"/>
    <p:sldId id="396" r:id="rId9"/>
    <p:sldId id="375" r:id="rId10"/>
    <p:sldId id="376" r:id="rId11"/>
    <p:sldId id="377" r:id="rId12"/>
    <p:sldId id="363" r:id="rId13"/>
    <p:sldId id="364" r:id="rId14"/>
    <p:sldId id="365" r:id="rId15"/>
    <p:sldId id="366" r:id="rId16"/>
    <p:sldId id="367" r:id="rId17"/>
    <p:sldId id="371" r:id="rId18"/>
    <p:sldId id="397" r:id="rId19"/>
  </p:sldIdLst>
  <p:sldSz cx="9144000" cy="6858000" type="screen4x3"/>
  <p:notesSz cx="6797675" cy="9926638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1pPr>
    <a:lvl2pPr marL="742950" indent="-28575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CCFF33"/>
    <a:srgbClr val="FF3300"/>
    <a:srgbClr val="339966"/>
    <a:srgbClr val="99CC00"/>
    <a:srgbClr val="33CC33"/>
    <a:srgbClr val="F836D3"/>
    <a:srgbClr val="99CCFF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788" autoAdjust="0"/>
    <p:restoredTop sz="94660"/>
  </p:normalViewPr>
  <p:slideViewPr>
    <p:cSldViewPr>
      <p:cViewPr>
        <p:scale>
          <a:sx n="84" d="100"/>
          <a:sy n="84" d="100"/>
        </p:scale>
        <p:origin x="-1242" y="-60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195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36AFC6-E8B1-4541-A5B3-B04749F2A675}" type="doc">
      <dgm:prSet loTypeId="urn:microsoft.com/office/officeart/2005/8/layout/hList7#1" loCatId="list" qsTypeId="urn:microsoft.com/office/officeart/2005/8/quickstyle/3d9" qsCatId="3D" csTypeId="urn:microsoft.com/office/officeart/2005/8/colors/accent0_3" csCatId="mainScheme" phldr="1"/>
      <dgm:spPr/>
      <dgm:t>
        <a:bodyPr/>
        <a:lstStyle/>
        <a:p>
          <a:endParaRPr lang="es-AR"/>
        </a:p>
      </dgm:t>
    </dgm:pt>
    <dgm:pt modelId="{B7B3DCE8-FBA8-4815-9448-ACD94FB3474E}">
      <dgm:prSet phldrT="[Texto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s-AR" sz="2700" dirty="0" smtClean="0"/>
            <a:t>ACCIÓN UNIFORME</a:t>
          </a:r>
          <a:endParaRPr lang="es-AR" sz="1600" b="0" dirty="0"/>
        </a:p>
      </dgm:t>
    </dgm:pt>
    <dgm:pt modelId="{DD138ED7-33A4-4C4D-909D-9820A9B61BDE}" type="parTrans" cxnId="{997E0F2F-974A-48D9-B276-2B5D40B85866}">
      <dgm:prSet/>
      <dgm:spPr/>
      <dgm:t>
        <a:bodyPr/>
        <a:lstStyle/>
        <a:p>
          <a:endParaRPr lang="es-AR"/>
        </a:p>
      </dgm:t>
    </dgm:pt>
    <dgm:pt modelId="{DE347F5C-FF39-4739-AEE2-42836A13AB34}" type="sibTrans" cxnId="{997E0F2F-974A-48D9-B276-2B5D40B85866}">
      <dgm:prSet/>
      <dgm:spPr/>
      <dgm:t>
        <a:bodyPr/>
        <a:lstStyle/>
        <a:p>
          <a:endParaRPr lang="es-AR"/>
        </a:p>
      </dgm:t>
    </dgm:pt>
    <dgm:pt modelId="{99E2BB5D-65A0-4D6D-B4BA-A474014BBFA2}">
      <dgm:prSet phldrT="[Texto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s-AR" sz="2800" dirty="0" smtClean="0"/>
            <a:t>ACCIÓN EFICIENTE</a:t>
          </a:r>
          <a:endParaRPr lang="es-AR" sz="2800" dirty="0"/>
        </a:p>
      </dgm:t>
    </dgm:pt>
    <dgm:pt modelId="{7073832B-9AA1-4DCC-A575-CF2FB590768C}" type="parTrans" cxnId="{ABFE6ED6-1A3F-46A3-8BF6-BE4E523100F7}">
      <dgm:prSet/>
      <dgm:spPr/>
      <dgm:t>
        <a:bodyPr/>
        <a:lstStyle/>
        <a:p>
          <a:endParaRPr lang="es-AR"/>
        </a:p>
      </dgm:t>
    </dgm:pt>
    <dgm:pt modelId="{2F1A1367-D672-4CBE-953A-37B255B1BEC1}" type="sibTrans" cxnId="{ABFE6ED6-1A3F-46A3-8BF6-BE4E523100F7}">
      <dgm:prSet/>
      <dgm:spPr/>
      <dgm:t>
        <a:bodyPr/>
        <a:lstStyle/>
        <a:p>
          <a:endParaRPr lang="es-AR"/>
        </a:p>
      </dgm:t>
    </dgm:pt>
    <dgm:pt modelId="{0792D44C-0A6C-4CDD-958C-3686519B0362}">
      <dgm:prSet phldrT="[Texto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s-AR" sz="2800" dirty="0" smtClean="0"/>
            <a:t>ACCIÓN COORDINADA ENTRE ORGANISMOS</a:t>
          </a:r>
          <a:endParaRPr lang="es-AR" sz="2800" dirty="0"/>
        </a:p>
      </dgm:t>
    </dgm:pt>
    <dgm:pt modelId="{DB2AEC22-CC9C-49F4-B739-36B789535E40}" type="parTrans" cxnId="{64A9879E-ED35-4C9F-9ECA-B0B8C251B563}">
      <dgm:prSet/>
      <dgm:spPr/>
      <dgm:t>
        <a:bodyPr/>
        <a:lstStyle/>
        <a:p>
          <a:endParaRPr lang="es-AR"/>
        </a:p>
      </dgm:t>
    </dgm:pt>
    <dgm:pt modelId="{761BBC9E-5963-45E5-BE1A-3A24359211F8}" type="sibTrans" cxnId="{64A9879E-ED35-4C9F-9ECA-B0B8C251B563}">
      <dgm:prSet/>
      <dgm:spPr/>
      <dgm:t>
        <a:bodyPr/>
        <a:lstStyle/>
        <a:p>
          <a:endParaRPr lang="es-AR"/>
        </a:p>
      </dgm:t>
    </dgm:pt>
    <dgm:pt modelId="{C67870B9-D1B9-45CA-A315-64196F4D630B}" type="pres">
      <dgm:prSet presAssocID="{7F36AFC6-E8B1-4541-A5B3-B04749F2A67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5FDDFD71-1B1E-44EE-8D71-F64DD5877295}" type="pres">
      <dgm:prSet presAssocID="{7F36AFC6-E8B1-4541-A5B3-B04749F2A675}" presName="fgShape" presStyleLbl="fgShp" presStyleIdx="0" presStyleCnt="1"/>
      <dgm:spPr/>
    </dgm:pt>
    <dgm:pt modelId="{40E16D95-1263-4B11-8C37-9F6093F9B14D}" type="pres">
      <dgm:prSet presAssocID="{7F36AFC6-E8B1-4541-A5B3-B04749F2A675}" presName="linComp" presStyleCnt="0"/>
      <dgm:spPr/>
    </dgm:pt>
    <dgm:pt modelId="{85E40844-53C6-4E03-B231-BB0F934BF7B2}" type="pres">
      <dgm:prSet presAssocID="{B7B3DCE8-FBA8-4815-9448-ACD94FB3474E}" presName="compNode" presStyleCnt="0"/>
      <dgm:spPr/>
    </dgm:pt>
    <dgm:pt modelId="{4527DC0A-BE92-4C30-A2F9-44FB01DC424B}" type="pres">
      <dgm:prSet presAssocID="{B7B3DCE8-FBA8-4815-9448-ACD94FB3474E}" presName="bkgdShape" presStyleLbl="node1" presStyleIdx="0" presStyleCnt="3"/>
      <dgm:spPr/>
      <dgm:t>
        <a:bodyPr/>
        <a:lstStyle/>
        <a:p>
          <a:endParaRPr lang="es-AR"/>
        </a:p>
      </dgm:t>
    </dgm:pt>
    <dgm:pt modelId="{73F9F4AF-0798-4646-A880-F526619A4D73}" type="pres">
      <dgm:prSet presAssocID="{B7B3DCE8-FBA8-4815-9448-ACD94FB3474E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5782F9C7-D905-44C7-A39A-6E1CF1626073}" type="pres">
      <dgm:prSet presAssocID="{B7B3DCE8-FBA8-4815-9448-ACD94FB3474E}" presName="invisiNode" presStyleLbl="node1" presStyleIdx="0" presStyleCnt="3"/>
      <dgm:spPr/>
    </dgm:pt>
    <dgm:pt modelId="{5A801196-75A8-4D04-A2C9-FB6AB6721256}" type="pres">
      <dgm:prSet presAssocID="{B7B3DCE8-FBA8-4815-9448-ACD94FB3474E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6DD8929-DC54-425B-ACE0-D73A8D5E0E9A}" type="pres">
      <dgm:prSet presAssocID="{DE347F5C-FF39-4739-AEE2-42836A13AB34}" presName="sibTrans" presStyleLbl="sibTrans2D1" presStyleIdx="0" presStyleCnt="0"/>
      <dgm:spPr/>
      <dgm:t>
        <a:bodyPr/>
        <a:lstStyle/>
        <a:p>
          <a:endParaRPr lang="es-AR"/>
        </a:p>
      </dgm:t>
    </dgm:pt>
    <dgm:pt modelId="{F749D53B-0E6B-46FC-87B6-082B6E739516}" type="pres">
      <dgm:prSet presAssocID="{99E2BB5D-65A0-4D6D-B4BA-A474014BBFA2}" presName="compNode" presStyleCnt="0"/>
      <dgm:spPr/>
    </dgm:pt>
    <dgm:pt modelId="{1D309D97-86DC-46B3-9872-CAAB28A09899}" type="pres">
      <dgm:prSet presAssocID="{99E2BB5D-65A0-4D6D-B4BA-A474014BBFA2}" presName="bkgdShape" presStyleLbl="node1" presStyleIdx="1" presStyleCnt="3"/>
      <dgm:spPr/>
      <dgm:t>
        <a:bodyPr/>
        <a:lstStyle/>
        <a:p>
          <a:endParaRPr lang="es-AR"/>
        </a:p>
      </dgm:t>
    </dgm:pt>
    <dgm:pt modelId="{B18030FA-34EE-46ED-AD40-49C7998BA6B5}" type="pres">
      <dgm:prSet presAssocID="{99E2BB5D-65A0-4D6D-B4BA-A474014BBFA2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221D9554-DCCE-4B74-8A0D-B63216B9C0E5}" type="pres">
      <dgm:prSet presAssocID="{99E2BB5D-65A0-4D6D-B4BA-A474014BBFA2}" presName="invisiNode" presStyleLbl="node1" presStyleIdx="1" presStyleCnt="3"/>
      <dgm:spPr/>
    </dgm:pt>
    <dgm:pt modelId="{BE17FFB3-DDA7-42A4-8452-EBDEAA061B11}" type="pres">
      <dgm:prSet presAssocID="{99E2BB5D-65A0-4D6D-B4BA-A474014BBFA2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A88931F-BCC1-412F-B11E-E6F8233A53E2}" type="pres">
      <dgm:prSet presAssocID="{2F1A1367-D672-4CBE-953A-37B255B1BEC1}" presName="sibTrans" presStyleLbl="sibTrans2D1" presStyleIdx="0" presStyleCnt="0"/>
      <dgm:spPr/>
      <dgm:t>
        <a:bodyPr/>
        <a:lstStyle/>
        <a:p>
          <a:endParaRPr lang="es-AR"/>
        </a:p>
      </dgm:t>
    </dgm:pt>
    <dgm:pt modelId="{119E7D0F-B235-4F84-9C6A-971890667D9D}" type="pres">
      <dgm:prSet presAssocID="{0792D44C-0A6C-4CDD-958C-3686519B0362}" presName="compNode" presStyleCnt="0"/>
      <dgm:spPr/>
    </dgm:pt>
    <dgm:pt modelId="{1A03C26E-DBAF-4AF6-B992-3DDE30D9452F}" type="pres">
      <dgm:prSet presAssocID="{0792D44C-0A6C-4CDD-958C-3686519B0362}" presName="bkgdShape" presStyleLbl="node1" presStyleIdx="2" presStyleCnt="3"/>
      <dgm:spPr/>
      <dgm:t>
        <a:bodyPr/>
        <a:lstStyle/>
        <a:p>
          <a:endParaRPr lang="es-AR"/>
        </a:p>
      </dgm:t>
    </dgm:pt>
    <dgm:pt modelId="{10E27376-2F67-44E5-881E-C346CD394F21}" type="pres">
      <dgm:prSet presAssocID="{0792D44C-0A6C-4CDD-958C-3686519B0362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B4527641-9814-4043-B91C-239C41B7E17D}" type="pres">
      <dgm:prSet presAssocID="{0792D44C-0A6C-4CDD-958C-3686519B0362}" presName="invisiNode" presStyleLbl="node1" presStyleIdx="2" presStyleCnt="3"/>
      <dgm:spPr/>
    </dgm:pt>
    <dgm:pt modelId="{AAB2D4D4-708B-485A-9AA7-F5C0650E950D}" type="pres">
      <dgm:prSet presAssocID="{0792D44C-0A6C-4CDD-958C-3686519B0362}" presName="imagNode" presStyleLbl="fgImgPlace1" presStyleIdx="2" presStyleCnt="3" custLinFactNeighborX="-257" custLinFactNeighborY="-187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64A9879E-ED35-4C9F-9ECA-B0B8C251B563}" srcId="{7F36AFC6-E8B1-4541-A5B3-B04749F2A675}" destId="{0792D44C-0A6C-4CDD-958C-3686519B0362}" srcOrd="2" destOrd="0" parTransId="{DB2AEC22-CC9C-49F4-B739-36B789535E40}" sibTransId="{761BBC9E-5963-45E5-BE1A-3A24359211F8}"/>
    <dgm:cxn modelId="{AFA78270-1847-43B9-9388-FD05D32932B6}" type="presOf" srcId="{B7B3DCE8-FBA8-4815-9448-ACD94FB3474E}" destId="{73F9F4AF-0798-4646-A880-F526619A4D73}" srcOrd="1" destOrd="0" presId="urn:microsoft.com/office/officeart/2005/8/layout/hList7#1"/>
    <dgm:cxn modelId="{B77727F2-ADDF-4208-81E7-4043014562AD}" type="presOf" srcId="{0792D44C-0A6C-4CDD-958C-3686519B0362}" destId="{10E27376-2F67-44E5-881E-C346CD394F21}" srcOrd="1" destOrd="0" presId="urn:microsoft.com/office/officeart/2005/8/layout/hList7#1"/>
    <dgm:cxn modelId="{ABFE6ED6-1A3F-46A3-8BF6-BE4E523100F7}" srcId="{7F36AFC6-E8B1-4541-A5B3-B04749F2A675}" destId="{99E2BB5D-65A0-4D6D-B4BA-A474014BBFA2}" srcOrd="1" destOrd="0" parTransId="{7073832B-9AA1-4DCC-A575-CF2FB590768C}" sibTransId="{2F1A1367-D672-4CBE-953A-37B255B1BEC1}"/>
    <dgm:cxn modelId="{D506CC21-D2F8-429E-890D-1706055352A6}" type="presOf" srcId="{B7B3DCE8-FBA8-4815-9448-ACD94FB3474E}" destId="{4527DC0A-BE92-4C30-A2F9-44FB01DC424B}" srcOrd="0" destOrd="0" presId="urn:microsoft.com/office/officeart/2005/8/layout/hList7#1"/>
    <dgm:cxn modelId="{A3473E90-955C-49D9-AD88-24FB077C96FF}" type="presOf" srcId="{99E2BB5D-65A0-4D6D-B4BA-A474014BBFA2}" destId="{B18030FA-34EE-46ED-AD40-49C7998BA6B5}" srcOrd="1" destOrd="0" presId="urn:microsoft.com/office/officeart/2005/8/layout/hList7#1"/>
    <dgm:cxn modelId="{3F0FB6F7-34CF-4A3D-9AC6-6D0B765A0232}" type="presOf" srcId="{2F1A1367-D672-4CBE-953A-37B255B1BEC1}" destId="{8A88931F-BCC1-412F-B11E-E6F8233A53E2}" srcOrd="0" destOrd="0" presId="urn:microsoft.com/office/officeart/2005/8/layout/hList7#1"/>
    <dgm:cxn modelId="{77819252-3D38-47F6-87C4-3BF78A5599EE}" type="presOf" srcId="{DE347F5C-FF39-4739-AEE2-42836A13AB34}" destId="{F6DD8929-DC54-425B-ACE0-D73A8D5E0E9A}" srcOrd="0" destOrd="0" presId="urn:microsoft.com/office/officeart/2005/8/layout/hList7#1"/>
    <dgm:cxn modelId="{5A89C5E2-0619-44C8-8057-312141799542}" type="presOf" srcId="{0792D44C-0A6C-4CDD-958C-3686519B0362}" destId="{1A03C26E-DBAF-4AF6-B992-3DDE30D9452F}" srcOrd="0" destOrd="0" presId="urn:microsoft.com/office/officeart/2005/8/layout/hList7#1"/>
    <dgm:cxn modelId="{997E0F2F-974A-48D9-B276-2B5D40B85866}" srcId="{7F36AFC6-E8B1-4541-A5B3-B04749F2A675}" destId="{B7B3DCE8-FBA8-4815-9448-ACD94FB3474E}" srcOrd="0" destOrd="0" parTransId="{DD138ED7-33A4-4C4D-909D-9820A9B61BDE}" sibTransId="{DE347F5C-FF39-4739-AEE2-42836A13AB34}"/>
    <dgm:cxn modelId="{5ECA3289-86AC-4081-BC3D-29CDD80E5129}" type="presOf" srcId="{7F36AFC6-E8B1-4541-A5B3-B04749F2A675}" destId="{C67870B9-D1B9-45CA-A315-64196F4D630B}" srcOrd="0" destOrd="0" presId="urn:microsoft.com/office/officeart/2005/8/layout/hList7#1"/>
    <dgm:cxn modelId="{36185F30-2A96-40EA-8574-F12EC9067904}" type="presOf" srcId="{99E2BB5D-65A0-4D6D-B4BA-A474014BBFA2}" destId="{1D309D97-86DC-46B3-9872-CAAB28A09899}" srcOrd="0" destOrd="0" presId="urn:microsoft.com/office/officeart/2005/8/layout/hList7#1"/>
    <dgm:cxn modelId="{15CF05ED-0384-46E7-AE0E-091E9FE8A23A}" type="presParOf" srcId="{C67870B9-D1B9-45CA-A315-64196F4D630B}" destId="{5FDDFD71-1B1E-44EE-8D71-F64DD5877295}" srcOrd="0" destOrd="0" presId="urn:microsoft.com/office/officeart/2005/8/layout/hList7#1"/>
    <dgm:cxn modelId="{4B965F9D-3C87-429E-AD23-3BF6AFDBB15D}" type="presParOf" srcId="{C67870B9-D1B9-45CA-A315-64196F4D630B}" destId="{40E16D95-1263-4B11-8C37-9F6093F9B14D}" srcOrd="1" destOrd="0" presId="urn:microsoft.com/office/officeart/2005/8/layout/hList7#1"/>
    <dgm:cxn modelId="{3A3FF4EC-24A1-4CCB-A114-23283B8011C6}" type="presParOf" srcId="{40E16D95-1263-4B11-8C37-9F6093F9B14D}" destId="{85E40844-53C6-4E03-B231-BB0F934BF7B2}" srcOrd="0" destOrd="0" presId="urn:microsoft.com/office/officeart/2005/8/layout/hList7#1"/>
    <dgm:cxn modelId="{D567CA9A-3DD0-4905-BF36-7ED31E2714F8}" type="presParOf" srcId="{85E40844-53C6-4E03-B231-BB0F934BF7B2}" destId="{4527DC0A-BE92-4C30-A2F9-44FB01DC424B}" srcOrd="0" destOrd="0" presId="urn:microsoft.com/office/officeart/2005/8/layout/hList7#1"/>
    <dgm:cxn modelId="{58EBC444-06A9-4581-8FAB-5B9B09549F94}" type="presParOf" srcId="{85E40844-53C6-4E03-B231-BB0F934BF7B2}" destId="{73F9F4AF-0798-4646-A880-F526619A4D73}" srcOrd="1" destOrd="0" presId="urn:microsoft.com/office/officeart/2005/8/layout/hList7#1"/>
    <dgm:cxn modelId="{ECF06804-9EDF-4057-B85E-61F965437899}" type="presParOf" srcId="{85E40844-53C6-4E03-B231-BB0F934BF7B2}" destId="{5782F9C7-D905-44C7-A39A-6E1CF1626073}" srcOrd="2" destOrd="0" presId="urn:microsoft.com/office/officeart/2005/8/layout/hList7#1"/>
    <dgm:cxn modelId="{815AD3D3-D909-47AF-8DFE-CB79CDB4E12A}" type="presParOf" srcId="{85E40844-53C6-4E03-B231-BB0F934BF7B2}" destId="{5A801196-75A8-4D04-A2C9-FB6AB6721256}" srcOrd="3" destOrd="0" presId="urn:microsoft.com/office/officeart/2005/8/layout/hList7#1"/>
    <dgm:cxn modelId="{918F8EC1-1100-4D7E-9669-1DBFED5273CD}" type="presParOf" srcId="{40E16D95-1263-4B11-8C37-9F6093F9B14D}" destId="{F6DD8929-DC54-425B-ACE0-D73A8D5E0E9A}" srcOrd="1" destOrd="0" presId="urn:microsoft.com/office/officeart/2005/8/layout/hList7#1"/>
    <dgm:cxn modelId="{5298EF93-8FCD-495F-9733-04FB96519322}" type="presParOf" srcId="{40E16D95-1263-4B11-8C37-9F6093F9B14D}" destId="{F749D53B-0E6B-46FC-87B6-082B6E739516}" srcOrd="2" destOrd="0" presId="urn:microsoft.com/office/officeart/2005/8/layout/hList7#1"/>
    <dgm:cxn modelId="{8CCD20F3-64BF-4803-9DBE-E55A2831D0EA}" type="presParOf" srcId="{F749D53B-0E6B-46FC-87B6-082B6E739516}" destId="{1D309D97-86DC-46B3-9872-CAAB28A09899}" srcOrd="0" destOrd="0" presId="urn:microsoft.com/office/officeart/2005/8/layout/hList7#1"/>
    <dgm:cxn modelId="{CDF80215-9628-4515-B954-5BF2A7AACCD7}" type="presParOf" srcId="{F749D53B-0E6B-46FC-87B6-082B6E739516}" destId="{B18030FA-34EE-46ED-AD40-49C7998BA6B5}" srcOrd="1" destOrd="0" presId="urn:microsoft.com/office/officeart/2005/8/layout/hList7#1"/>
    <dgm:cxn modelId="{9FCD0DA8-E668-496D-ABEF-C6B912E6473C}" type="presParOf" srcId="{F749D53B-0E6B-46FC-87B6-082B6E739516}" destId="{221D9554-DCCE-4B74-8A0D-B63216B9C0E5}" srcOrd="2" destOrd="0" presId="urn:microsoft.com/office/officeart/2005/8/layout/hList7#1"/>
    <dgm:cxn modelId="{C14C6A71-2825-4A90-B81A-CC0705B9EF63}" type="presParOf" srcId="{F749D53B-0E6B-46FC-87B6-082B6E739516}" destId="{BE17FFB3-DDA7-42A4-8452-EBDEAA061B11}" srcOrd="3" destOrd="0" presId="urn:microsoft.com/office/officeart/2005/8/layout/hList7#1"/>
    <dgm:cxn modelId="{849FD2C3-3DF1-4186-964C-45AB50E1BDE9}" type="presParOf" srcId="{40E16D95-1263-4B11-8C37-9F6093F9B14D}" destId="{8A88931F-BCC1-412F-B11E-E6F8233A53E2}" srcOrd="3" destOrd="0" presId="urn:microsoft.com/office/officeart/2005/8/layout/hList7#1"/>
    <dgm:cxn modelId="{1FE332F9-B98A-41AA-ABB8-4A5E5471EA4F}" type="presParOf" srcId="{40E16D95-1263-4B11-8C37-9F6093F9B14D}" destId="{119E7D0F-B235-4F84-9C6A-971890667D9D}" srcOrd="4" destOrd="0" presId="urn:microsoft.com/office/officeart/2005/8/layout/hList7#1"/>
    <dgm:cxn modelId="{DF8D0B74-6FFB-4D8B-B882-2A68ED30D8FE}" type="presParOf" srcId="{119E7D0F-B235-4F84-9C6A-971890667D9D}" destId="{1A03C26E-DBAF-4AF6-B992-3DDE30D9452F}" srcOrd="0" destOrd="0" presId="urn:microsoft.com/office/officeart/2005/8/layout/hList7#1"/>
    <dgm:cxn modelId="{519A7ACD-67CB-428E-B6BE-E948938AD231}" type="presParOf" srcId="{119E7D0F-B235-4F84-9C6A-971890667D9D}" destId="{10E27376-2F67-44E5-881E-C346CD394F21}" srcOrd="1" destOrd="0" presId="urn:microsoft.com/office/officeart/2005/8/layout/hList7#1"/>
    <dgm:cxn modelId="{173A34B0-E064-4244-8B2A-8A7E0DE14F1D}" type="presParOf" srcId="{119E7D0F-B235-4F84-9C6A-971890667D9D}" destId="{B4527641-9814-4043-B91C-239C41B7E17D}" srcOrd="2" destOrd="0" presId="urn:microsoft.com/office/officeart/2005/8/layout/hList7#1"/>
    <dgm:cxn modelId="{B4D5B0DB-5D96-4743-81C1-D0433D5201E3}" type="presParOf" srcId="{119E7D0F-B235-4F84-9C6A-971890667D9D}" destId="{AAB2D4D4-708B-485A-9AA7-F5C0650E950D}" srcOrd="3" destOrd="0" presId="urn:microsoft.com/office/officeart/2005/8/layout/hList7#1"/>
  </dgm:cxnLst>
  <dgm:bg/>
  <dgm:whole/>
  <dgm:extLst>
    <a:ext uri="http://schemas.microsoft.com/office/drawing/2008/diagram"/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C21D26-4A8E-4937-9721-0FB2F6A6E61B}" type="doc">
      <dgm:prSet loTypeId="urn:microsoft.com/office/officeart/2005/8/layout/hProcess11" loCatId="process" qsTypeId="urn:microsoft.com/office/officeart/2005/8/quickstyle/simple1#1" qsCatId="simple" csTypeId="urn:microsoft.com/office/officeart/2005/8/colors/accent1_2#1" csCatId="accent1" phldr="1"/>
      <dgm:spPr/>
    </dgm:pt>
    <dgm:pt modelId="{9B85207B-81EF-4DD8-BEB1-CC3EF2D11313}">
      <dgm:prSet phldrT="[Texto]" custT="1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AR" sz="1600" b="1" dirty="0" smtClean="0">
              <a:solidFill>
                <a:schemeClr val="bg1"/>
              </a:solidFill>
            </a:rPr>
            <a:t>CONTROL EX - ANTE</a:t>
          </a:r>
          <a:endParaRPr lang="es-AR" sz="1600" b="1" dirty="0">
            <a:solidFill>
              <a:schemeClr val="bg1"/>
            </a:solidFill>
          </a:endParaRPr>
        </a:p>
      </dgm:t>
    </dgm:pt>
    <dgm:pt modelId="{61AF6665-F7AD-452A-8DA8-16A94F0741F9}" type="parTrans" cxnId="{E0A3D9A8-AC52-42C7-8D38-FF8F8BE43A17}">
      <dgm:prSet/>
      <dgm:spPr/>
      <dgm:t>
        <a:bodyPr/>
        <a:lstStyle/>
        <a:p>
          <a:endParaRPr lang="es-AR" sz="1600"/>
        </a:p>
      </dgm:t>
    </dgm:pt>
    <dgm:pt modelId="{35666C47-37F0-4CC5-BA5E-BBCBD34131BB}" type="sibTrans" cxnId="{E0A3D9A8-AC52-42C7-8D38-FF8F8BE43A17}">
      <dgm:prSet/>
      <dgm:spPr/>
      <dgm:t>
        <a:bodyPr/>
        <a:lstStyle/>
        <a:p>
          <a:endParaRPr lang="es-AR" sz="1600"/>
        </a:p>
      </dgm:t>
    </dgm:pt>
    <dgm:pt modelId="{E8122D0E-03FE-4FDE-A678-D01719A1075B}">
      <dgm:prSet phldrT="[Texto]" custT="1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 anchor="ctr" anchorCtr="0"/>
        <a:lstStyle/>
        <a:p>
          <a:r>
            <a:rPr lang="es-AR" sz="1600" b="1" baseline="0" dirty="0" smtClean="0">
              <a:solidFill>
                <a:schemeClr val="bg1"/>
              </a:solidFill>
            </a:rPr>
            <a:t>CONTROL</a:t>
          </a:r>
          <a:r>
            <a:rPr lang="es-AR" sz="1600" b="1" dirty="0" smtClean="0">
              <a:solidFill>
                <a:schemeClr val="bg1"/>
              </a:solidFill>
            </a:rPr>
            <a:t> SIMULTÁNEO</a:t>
          </a:r>
          <a:endParaRPr lang="es-AR" sz="1600" b="1" dirty="0">
            <a:solidFill>
              <a:schemeClr val="bg1"/>
            </a:solidFill>
          </a:endParaRPr>
        </a:p>
      </dgm:t>
    </dgm:pt>
    <dgm:pt modelId="{DABA2F3C-BC72-4B99-AD54-29939EA62419}" type="parTrans" cxnId="{93ED87B2-A2C0-4AC8-B059-00D8AD31E77A}">
      <dgm:prSet/>
      <dgm:spPr/>
      <dgm:t>
        <a:bodyPr/>
        <a:lstStyle/>
        <a:p>
          <a:endParaRPr lang="es-AR" sz="1600"/>
        </a:p>
      </dgm:t>
    </dgm:pt>
    <dgm:pt modelId="{E80E4BB6-090C-444D-8519-093914313D3C}" type="sibTrans" cxnId="{93ED87B2-A2C0-4AC8-B059-00D8AD31E77A}">
      <dgm:prSet/>
      <dgm:spPr/>
      <dgm:t>
        <a:bodyPr/>
        <a:lstStyle/>
        <a:p>
          <a:endParaRPr lang="es-AR" sz="1600"/>
        </a:p>
      </dgm:t>
    </dgm:pt>
    <dgm:pt modelId="{C2A0AAD3-DA6B-4C41-BFD9-2D4D2D29944E}">
      <dgm:prSet phldrT="[Texto]" custT="1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AR" sz="1600" b="1" dirty="0" smtClean="0">
              <a:solidFill>
                <a:schemeClr val="bg1"/>
              </a:solidFill>
            </a:rPr>
            <a:t>CONTROL EX -POST</a:t>
          </a:r>
          <a:endParaRPr lang="es-AR" sz="1600" b="1" dirty="0">
            <a:solidFill>
              <a:schemeClr val="bg1"/>
            </a:solidFill>
          </a:endParaRPr>
        </a:p>
      </dgm:t>
    </dgm:pt>
    <dgm:pt modelId="{4B42A473-DFE4-4CE0-AC42-4B6136A86EC7}" type="parTrans" cxnId="{F9316398-98A2-42F0-9304-4DD94BE90443}">
      <dgm:prSet/>
      <dgm:spPr/>
      <dgm:t>
        <a:bodyPr/>
        <a:lstStyle/>
        <a:p>
          <a:endParaRPr lang="es-AR" sz="1600"/>
        </a:p>
      </dgm:t>
    </dgm:pt>
    <dgm:pt modelId="{01CE267E-026E-43AF-B325-200490C5A8DC}" type="sibTrans" cxnId="{F9316398-98A2-42F0-9304-4DD94BE90443}">
      <dgm:prSet/>
      <dgm:spPr/>
      <dgm:t>
        <a:bodyPr/>
        <a:lstStyle/>
        <a:p>
          <a:endParaRPr lang="es-AR" sz="1600"/>
        </a:p>
      </dgm:t>
    </dgm:pt>
    <dgm:pt modelId="{AB9736D7-F26A-4EFC-83F4-48173C142EB9}" type="pres">
      <dgm:prSet presAssocID="{16C21D26-4A8E-4937-9721-0FB2F6A6E61B}" presName="Name0" presStyleCnt="0">
        <dgm:presLayoutVars>
          <dgm:dir/>
          <dgm:resizeHandles val="exact"/>
        </dgm:presLayoutVars>
      </dgm:prSet>
      <dgm:spPr/>
    </dgm:pt>
    <dgm:pt modelId="{FD451A8A-CE51-415D-9646-6F08E0C24889}" type="pres">
      <dgm:prSet presAssocID="{16C21D26-4A8E-4937-9721-0FB2F6A6E61B}" presName="arrow" presStyleLbl="bgShp" presStyleIdx="0" presStyleCnt="1" custLinFactNeighborY="-31137"/>
      <dgm:spPr>
        <a:solidFill>
          <a:schemeClr val="accent5">
            <a:lumMod val="75000"/>
          </a:schemeClr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0F276BC2-9E73-49B3-AC14-11695E8974D9}" type="pres">
      <dgm:prSet presAssocID="{16C21D26-4A8E-4937-9721-0FB2F6A6E61B}" presName="points" presStyleCnt="0"/>
      <dgm:spPr/>
    </dgm:pt>
    <dgm:pt modelId="{BE08E73E-A455-485C-8AB0-969DC017F1FB}" type="pres">
      <dgm:prSet presAssocID="{9B85207B-81EF-4DD8-BEB1-CC3EF2D11313}" presName="compositeA" presStyleCnt="0"/>
      <dgm:spPr/>
    </dgm:pt>
    <dgm:pt modelId="{2BDC2ECB-8A17-4DB4-8F30-937CEDE990B0}" type="pres">
      <dgm:prSet presAssocID="{9B85207B-81EF-4DD8-BEB1-CC3EF2D11313}" presName="textA" presStyleLbl="revTx" presStyleIdx="0" presStyleCnt="3" custLinFactNeighborX="8049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290A30E9-11EF-4E43-A3C8-92F47611C687}" type="pres">
      <dgm:prSet presAssocID="{9B85207B-81EF-4DD8-BEB1-CC3EF2D11313}" presName="circleA" presStyleLbl="node1" presStyleIdx="0" presStyleCnt="3" custLinFactNeighborX="29579" custLinFactNeighborY="-81712"/>
      <dgm:spPr>
        <a:solidFill>
          <a:srgbClr val="FF0000"/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4F4C9347-5B23-4B1D-8572-132E1317DC39}" type="pres">
      <dgm:prSet presAssocID="{9B85207B-81EF-4DD8-BEB1-CC3EF2D11313}" presName="spaceA" presStyleCnt="0"/>
      <dgm:spPr/>
    </dgm:pt>
    <dgm:pt modelId="{A9FFEBD5-AAA5-47DB-ADC3-3278D0A53E5F}" type="pres">
      <dgm:prSet presAssocID="{35666C47-37F0-4CC5-BA5E-BBCBD34131BB}" presName="space" presStyleCnt="0"/>
      <dgm:spPr/>
    </dgm:pt>
    <dgm:pt modelId="{85859B65-7F04-43D6-85FF-E2C0A4FB8942}" type="pres">
      <dgm:prSet presAssocID="{E8122D0E-03FE-4FDE-A678-D01719A1075B}" presName="compositeB" presStyleCnt="0"/>
      <dgm:spPr/>
    </dgm:pt>
    <dgm:pt modelId="{0B617822-8178-498F-81E1-44740A0A4D58}" type="pres">
      <dgm:prSet presAssocID="{E8122D0E-03FE-4FDE-A678-D01719A1075B}" presName="textB" presStyleLbl="revTx" presStyleIdx="1" presStyleCnt="3" custScaleY="54578" custLinFactY="-29309" custLinFactNeighborX="6913" custLinFactNeighborY="-100000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0815085E-9003-45C2-954E-87C3D7E4CCE0}" type="pres">
      <dgm:prSet presAssocID="{E8122D0E-03FE-4FDE-A678-D01719A1075B}" presName="circleB" presStyleLbl="node1" presStyleIdx="1" presStyleCnt="3" custLinFactX="418123" custLinFactY="-30203" custLinFactNeighborX="500000" custLinFactNeighborY="-100000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E7FB4326-C8A8-47E4-854D-4FEC106D5675}" type="pres">
      <dgm:prSet presAssocID="{E8122D0E-03FE-4FDE-A678-D01719A1075B}" presName="spaceB" presStyleCnt="0"/>
      <dgm:spPr/>
    </dgm:pt>
    <dgm:pt modelId="{BBD565E9-215F-40A8-AD69-58753EE853D7}" type="pres">
      <dgm:prSet presAssocID="{E80E4BB6-090C-444D-8519-093914313D3C}" presName="space" presStyleCnt="0"/>
      <dgm:spPr/>
    </dgm:pt>
    <dgm:pt modelId="{D2BDAFE8-21FC-42D4-8FBB-B918E04C5E93}" type="pres">
      <dgm:prSet presAssocID="{C2A0AAD3-DA6B-4C41-BFD9-2D4D2D29944E}" presName="compositeA" presStyleCnt="0"/>
      <dgm:spPr/>
    </dgm:pt>
    <dgm:pt modelId="{2132D60D-B010-445E-B735-03184822EB68}" type="pres">
      <dgm:prSet presAssocID="{C2A0AAD3-DA6B-4C41-BFD9-2D4D2D29944E}" presName="textA" presStyleLbl="revTx" presStyleIdx="2" presStyleCnt="3" custLinFactNeighborX="866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956ABA1A-8350-45C0-9F0D-4830E053102A}" type="pres">
      <dgm:prSet presAssocID="{C2A0AAD3-DA6B-4C41-BFD9-2D4D2D29944E}" presName="circleA" presStyleLbl="node1" presStyleIdx="2" presStyleCnt="3" custScaleX="100001" custLinFactX="-400000" custLinFactNeighborX="-400735" custLinFactNeighborY="-89640"/>
      <dgm:spPr>
        <a:solidFill>
          <a:srgbClr val="FF0000"/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3603DE2E-CC6F-4D52-9D10-0DF1ED0F7CBC}" type="pres">
      <dgm:prSet presAssocID="{C2A0AAD3-DA6B-4C41-BFD9-2D4D2D29944E}" presName="spaceA" presStyleCnt="0"/>
      <dgm:spPr/>
    </dgm:pt>
  </dgm:ptLst>
  <dgm:cxnLst>
    <dgm:cxn modelId="{E0A3D9A8-AC52-42C7-8D38-FF8F8BE43A17}" srcId="{16C21D26-4A8E-4937-9721-0FB2F6A6E61B}" destId="{9B85207B-81EF-4DD8-BEB1-CC3EF2D11313}" srcOrd="0" destOrd="0" parTransId="{61AF6665-F7AD-452A-8DA8-16A94F0741F9}" sibTransId="{35666C47-37F0-4CC5-BA5E-BBCBD34131BB}"/>
    <dgm:cxn modelId="{6702EF22-9B8F-4C18-A412-E087478E724A}" type="presOf" srcId="{E8122D0E-03FE-4FDE-A678-D01719A1075B}" destId="{0B617822-8178-498F-81E1-44740A0A4D58}" srcOrd="0" destOrd="0" presId="urn:microsoft.com/office/officeart/2005/8/layout/hProcess11"/>
    <dgm:cxn modelId="{4F1FD697-1935-416A-94A6-D172A126B620}" type="presOf" srcId="{9B85207B-81EF-4DD8-BEB1-CC3EF2D11313}" destId="{2BDC2ECB-8A17-4DB4-8F30-937CEDE990B0}" srcOrd="0" destOrd="0" presId="urn:microsoft.com/office/officeart/2005/8/layout/hProcess11"/>
    <dgm:cxn modelId="{F9316398-98A2-42F0-9304-4DD94BE90443}" srcId="{16C21D26-4A8E-4937-9721-0FB2F6A6E61B}" destId="{C2A0AAD3-DA6B-4C41-BFD9-2D4D2D29944E}" srcOrd="2" destOrd="0" parTransId="{4B42A473-DFE4-4CE0-AC42-4B6136A86EC7}" sibTransId="{01CE267E-026E-43AF-B325-200490C5A8DC}"/>
    <dgm:cxn modelId="{90F2F725-8F40-4284-9A98-07CC530985FB}" type="presOf" srcId="{C2A0AAD3-DA6B-4C41-BFD9-2D4D2D29944E}" destId="{2132D60D-B010-445E-B735-03184822EB68}" srcOrd="0" destOrd="0" presId="urn:microsoft.com/office/officeart/2005/8/layout/hProcess11"/>
    <dgm:cxn modelId="{93ED87B2-A2C0-4AC8-B059-00D8AD31E77A}" srcId="{16C21D26-4A8E-4937-9721-0FB2F6A6E61B}" destId="{E8122D0E-03FE-4FDE-A678-D01719A1075B}" srcOrd="1" destOrd="0" parTransId="{DABA2F3C-BC72-4B99-AD54-29939EA62419}" sibTransId="{E80E4BB6-090C-444D-8519-093914313D3C}"/>
    <dgm:cxn modelId="{97295D80-AA8F-4895-B5C9-7BA26DD28A8C}" type="presOf" srcId="{16C21D26-4A8E-4937-9721-0FB2F6A6E61B}" destId="{AB9736D7-F26A-4EFC-83F4-48173C142EB9}" srcOrd="0" destOrd="0" presId="urn:microsoft.com/office/officeart/2005/8/layout/hProcess11"/>
    <dgm:cxn modelId="{6E0DE77D-696A-4540-A9D4-285CBD442457}" type="presParOf" srcId="{AB9736D7-F26A-4EFC-83F4-48173C142EB9}" destId="{FD451A8A-CE51-415D-9646-6F08E0C24889}" srcOrd="0" destOrd="0" presId="urn:microsoft.com/office/officeart/2005/8/layout/hProcess11"/>
    <dgm:cxn modelId="{6E0B6D96-37EC-475E-B80E-2D18E056920A}" type="presParOf" srcId="{AB9736D7-F26A-4EFC-83F4-48173C142EB9}" destId="{0F276BC2-9E73-49B3-AC14-11695E8974D9}" srcOrd="1" destOrd="0" presId="urn:microsoft.com/office/officeart/2005/8/layout/hProcess11"/>
    <dgm:cxn modelId="{9C2D4266-BA8A-409B-8C5C-0C4613447F07}" type="presParOf" srcId="{0F276BC2-9E73-49B3-AC14-11695E8974D9}" destId="{BE08E73E-A455-485C-8AB0-969DC017F1FB}" srcOrd="0" destOrd="0" presId="urn:microsoft.com/office/officeart/2005/8/layout/hProcess11"/>
    <dgm:cxn modelId="{9CED39DE-B0B0-4EBD-8AEF-9BC65C90BFCD}" type="presParOf" srcId="{BE08E73E-A455-485C-8AB0-969DC017F1FB}" destId="{2BDC2ECB-8A17-4DB4-8F30-937CEDE990B0}" srcOrd="0" destOrd="0" presId="urn:microsoft.com/office/officeart/2005/8/layout/hProcess11"/>
    <dgm:cxn modelId="{3F2A6165-366E-476F-9EE8-DDB6614167EB}" type="presParOf" srcId="{BE08E73E-A455-485C-8AB0-969DC017F1FB}" destId="{290A30E9-11EF-4E43-A3C8-92F47611C687}" srcOrd="1" destOrd="0" presId="urn:microsoft.com/office/officeart/2005/8/layout/hProcess11"/>
    <dgm:cxn modelId="{2BA9ACF0-77B1-4E5F-8DE4-4E2A95B3FC53}" type="presParOf" srcId="{BE08E73E-A455-485C-8AB0-969DC017F1FB}" destId="{4F4C9347-5B23-4B1D-8572-132E1317DC39}" srcOrd="2" destOrd="0" presId="urn:microsoft.com/office/officeart/2005/8/layout/hProcess11"/>
    <dgm:cxn modelId="{4CCB64F1-CB78-4BB6-8A1B-6C8078A24B4F}" type="presParOf" srcId="{0F276BC2-9E73-49B3-AC14-11695E8974D9}" destId="{A9FFEBD5-AAA5-47DB-ADC3-3278D0A53E5F}" srcOrd="1" destOrd="0" presId="urn:microsoft.com/office/officeart/2005/8/layout/hProcess11"/>
    <dgm:cxn modelId="{34352606-A830-453E-A8F9-08987CF41E04}" type="presParOf" srcId="{0F276BC2-9E73-49B3-AC14-11695E8974D9}" destId="{85859B65-7F04-43D6-85FF-E2C0A4FB8942}" srcOrd="2" destOrd="0" presId="urn:microsoft.com/office/officeart/2005/8/layout/hProcess11"/>
    <dgm:cxn modelId="{9D11DBC8-B05B-4C15-837A-C0DB624F9FB6}" type="presParOf" srcId="{85859B65-7F04-43D6-85FF-E2C0A4FB8942}" destId="{0B617822-8178-498F-81E1-44740A0A4D58}" srcOrd="0" destOrd="0" presId="urn:microsoft.com/office/officeart/2005/8/layout/hProcess11"/>
    <dgm:cxn modelId="{220A2F4D-6B46-439E-8739-04390A24F411}" type="presParOf" srcId="{85859B65-7F04-43D6-85FF-E2C0A4FB8942}" destId="{0815085E-9003-45C2-954E-87C3D7E4CCE0}" srcOrd="1" destOrd="0" presId="urn:microsoft.com/office/officeart/2005/8/layout/hProcess11"/>
    <dgm:cxn modelId="{92AB2CC1-C759-4EB3-BB0D-E71BA26F0460}" type="presParOf" srcId="{85859B65-7F04-43D6-85FF-E2C0A4FB8942}" destId="{E7FB4326-C8A8-47E4-854D-4FEC106D5675}" srcOrd="2" destOrd="0" presId="urn:microsoft.com/office/officeart/2005/8/layout/hProcess11"/>
    <dgm:cxn modelId="{F357CC01-8EE8-446D-84F7-9E718D1AC611}" type="presParOf" srcId="{0F276BC2-9E73-49B3-AC14-11695E8974D9}" destId="{BBD565E9-215F-40A8-AD69-58753EE853D7}" srcOrd="3" destOrd="0" presId="urn:microsoft.com/office/officeart/2005/8/layout/hProcess11"/>
    <dgm:cxn modelId="{67E1C45F-C3CC-44E2-812C-7C2D56B9E669}" type="presParOf" srcId="{0F276BC2-9E73-49B3-AC14-11695E8974D9}" destId="{D2BDAFE8-21FC-42D4-8FBB-B918E04C5E93}" srcOrd="4" destOrd="0" presId="urn:microsoft.com/office/officeart/2005/8/layout/hProcess11"/>
    <dgm:cxn modelId="{142ACF30-BD97-48A6-ABFF-7E1DBBC735CC}" type="presParOf" srcId="{D2BDAFE8-21FC-42D4-8FBB-B918E04C5E93}" destId="{2132D60D-B010-445E-B735-03184822EB68}" srcOrd="0" destOrd="0" presId="urn:microsoft.com/office/officeart/2005/8/layout/hProcess11"/>
    <dgm:cxn modelId="{B701AA40-4681-4824-B1D3-BFEC19987A86}" type="presParOf" srcId="{D2BDAFE8-21FC-42D4-8FBB-B918E04C5E93}" destId="{956ABA1A-8350-45C0-9F0D-4830E053102A}" srcOrd="1" destOrd="0" presId="urn:microsoft.com/office/officeart/2005/8/layout/hProcess11"/>
    <dgm:cxn modelId="{CA86D0F2-E325-4F42-8E70-A1C00B554637}" type="presParOf" srcId="{D2BDAFE8-21FC-42D4-8FBB-B918E04C5E93}" destId="{3603DE2E-CC6F-4D52-9D10-0DF1ED0F7CBC}" srcOrd="2" destOrd="0" presId="urn:microsoft.com/office/officeart/2005/8/layout/hProcess11"/>
  </dgm:cxnLst>
  <dgm:bg/>
  <dgm:whole/>
  <dgm:extLst>
    <a:ext uri="http://schemas.microsoft.com/office/drawing/2008/diagram"/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 sz="1200"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 sz="1200"/>
            </a:lvl1pPr>
          </a:lstStyle>
          <a:p>
            <a:pPr>
              <a:defRPr/>
            </a:pPr>
            <a:fld id="{F904EA1D-8B24-4CE8-A1EA-0EF6036F9112}" type="datetimeFigureOut">
              <a:rPr lang="es-AR"/>
              <a:pPr>
                <a:defRPr/>
              </a:pPr>
              <a:t>31/10/2013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 sz="1200"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 sz="1200"/>
            </a:lvl1pPr>
          </a:lstStyle>
          <a:p>
            <a:pPr>
              <a:defRPr/>
            </a:pPr>
            <a:fld id="{BC126CFF-A9DE-4F3B-A4EF-63C0BA185390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ES" noProof="0" smtClean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ES" noProof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375EB2A-EDE1-41E1-A1AF-F30B91EB826A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27CB8E9-49C0-40E7-8AE5-BF3DB2ACE399}" type="slidenum">
              <a:rPr lang="es-AR" smtClean="0"/>
              <a:pPr/>
              <a:t>1</a:t>
            </a:fld>
            <a:endParaRPr lang="es-AR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2525" cy="3722687"/>
          </a:xfrm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7225"/>
          </a:xfrm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B976093-0DE5-4F8B-A15C-87C851351130}" type="slidenum">
              <a:rPr lang="es-AR" smtClean="0"/>
              <a:pPr/>
              <a:t>14</a:t>
            </a:fld>
            <a:endParaRPr lang="es-AR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B0AB49F-8497-45DA-BAE4-7A8C0C69E1B4}" type="slidenum">
              <a:rPr lang="es-AR" smtClean="0"/>
              <a:pPr/>
              <a:t>15</a:t>
            </a:fld>
            <a:endParaRPr lang="es-AR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2525" cy="3722687"/>
          </a:xfrm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7225"/>
          </a:xfrm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7447F0F-2D11-42BC-8B6A-1E5537E190E6}" type="slidenum">
              <a:rPr lang="es-AR" smtClean="0"/>
              <a:pPr/>
              <a:t>16</a:t>
            </a:fld>
            <a:endParaRPr lang="es-AR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2525" cy="3722687"/>
          </a:xfrm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7225"/>
          </a:xfrm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6744EFA-CF79-4B73-A2E1-4EBBE815F18F}" type="slidenum">
              <a:rPr lang="es-AR" smtClean="0"/>
              <a:pPr/>
              <a:t>18</a:t>
            </a:fld>
            <a:endParaRPr lang="es-AR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2525" cy="3722687"/>
          </a:xfrm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7225"/>
          </a:xfrm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CAEFC3D-0663-4C70-A476-DEC00866E39F}" type="slidenum">
              <a:rPr lang="es-AR" smtClean="0"/>
              <a:pPr/>
              <a:t>2</a:t>
            </a:fld>
            <a:endParaRPr lang="es-AR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2525" cy="3722687"/>
          </a:xfrm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7225"/>
          </a:xfrm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5973A74-17A8-4395-BC47-B57EC421965F}" type="slidenum">
              <a:rPr lang="es-AR" smtClean="0"/>
              <a:pPr/>
              <a:t>7</a:t>
            </a:fld>
            <a:endParaRPr lang="es-AR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2525" cy="3722687"/>
          </a:xfrm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7225"/>
          </a:xfrm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D0B1091-4216-4BE5-AF34-6E940C2F889E}" type="slidenum">
              <a:rPr lang="es-AR" smtClean="0"/>
              <a:pPr/>
              <a:t>8</a:t>
            </a:fld>
            <a:endParaRPr lang="es-AR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2525" cy="3722687"/>
          </a:xfrm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7225"/>
          </a:xfrm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F7E4E37-02E9-4965-B312-CAAE1DA8A7B9}" type="slidenum">
              <a:rPr lang="es-AR" smtClean="0"/>
              <a:pPr/>
              <a:t>9</a:t>
            </a:fld>
            <a:endParaRPr lang="es-AR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2525" cy="3722687"/>
          </a:xfrm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7225"/>
          </a:xfrm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FCB323E-74EF-4E93-86F5-9DB9C6D319B2}" type="slidenum">
              <a:rPr lang="es-AR" smtClean="0"/>
              <a:pPr/>
              <a:t>10</a:t>
            </a:fld>
            <a:endParaRPr lang="es-AR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2525" cy="3722687"/>
          </a:xfrm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7225"/>
          </a:xfrm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1 Marcador de imagen de diapositiva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3554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3555" name="3 Marcador de número de diapositiva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DAD70F7-31D1-45BC-8F17-908D16E0DEC4}" type="slidenum">
              <a:rPr lang="es-AR" smtClean="0"/>
              <a:pPr/>
              <a:t>11</a:t>
            </a:fld>
            <a:endParaRPr lang="es-A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D2D0424-C2C0-4005-904C-4ED900035DE0}" type="slidenum">
              <a:rPr lang="es-AR" smtClean="0"/>
              <a:pPr/>
              <a:t>12</a:t>
            </a:fld>
            <a:endParaRPr lang="es-AR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588" cy="1588"/>
          </a:xfrm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es-AR" sz="2000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605" name="Text Box 4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tIns="91440"/>
          <a:lstStyle/>
          <a:p>
            <a:pPr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B06C684D-7C42-41B2-B123-368E45F0AEA3}" type="slidenum">
              <a:rPr lang="es-AR" sz="1600">
                <a:solidFill>
                  <a:srgbClr val="000000"/>
                </a:solidFill>
                <a:latin typeface="Calibri" pitchFamily="34" charset="0"/>
              </a:rPr>
              <a:pPr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12</a:t>
            </a:fld>
            <a:endParaRPr lang="es-AR" sz="16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EA15311-E270-45F3-BBCA-AA8F3C059A64}" type="slidenum">
              <a:rPr lang="es-AR" smtClean="0"/>
              <a:pPr/>
              <a:t>13</a:t>
            </a:fld>
            <a:endParaRPr lang="es-AR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588" cy="1588"/>
          </a:xfrm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es-AR" sz="2000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653" name="Text Box 4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tIns="91440"/>
          <a:lstStyle/>
          <a:p>
            <a:pPr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59593B8F-01FA-47C0-A597-796A074E6AC8}" type="slidenum">
              <a:rPr lang="es-AR" sz="1600">
                <a:solidFill>
                  <a:srgbClr val="000000"/>
                </a:solidFill>
                <a:latin typeface="Calibri" pitchFamily="34" charset="0"/>
              </a:rPr>
              <a:pPr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13</a:t>
            </a:fld>
            <a:endParaRPr lang="es-AR" sz="16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112713" y="6535738"/>
            <a:ext cx="2133600" cy="365125"/>
          </a:xfrm>
          <a:prstGeom prst="rect">
            <a:avLst/>
          </a:prstGeom>
        </p:spPr>
        <p:txBody>
          <a:bodyPr rtlCol="0"/>
          <a:lstStyle>
            <a:lvl1pPr algn="l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DC9E6C3-FF2C-4A18-ABC5-6DDF6EB55BDA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112713" y="6535738"/>
            <a:ext cx="2133600" cy="365125"/>
          </a:xfrm>
          <a:prstGeom prst="rect">
            <a:avLst/>
          </a:prstGeom>
        </p:spPr>
        <p:txBody>
          <a:bodyPr rtlCol="0"/>
          <a:lstStyle>
            <a:lvl1pPr algn="l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C2A52BD-7A73-4E50-B9F6-98BB04B4A1BE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>
            <a:off x="-14288" y="0"/>
            <a:ext cx="9158288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s-AR"/>
          </a:p>
        </p:txBody>
      </p:sp>
      <p:sp>
        <p:nvSpPr>
          <p:cNvPr id="14" name="13 Rectángulo redondeado"/>
          <p:cNvSpPr/>
          <p:nvPr/>
        </p:nvSpPr>
        <p:spPr>
          <a:xfrm>
            <a:off x="107950" y="142875"/>
            <a:ext cx="8912225" cy="6572250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DDDDDD"/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s-ES"/>
          </a:p>
        </p:txBody>
      </p:sp>
      <p:sp>
        <p:nvSpPr>
          <p:cNvPr id="15" name="14 Rectángulo"/>
          <p:cNvSpPr/>
          <p:nvPr/>
        </p:nvSpPr>
        <p:spPr>
          <a:xfrm>
            <a:off x="107950" y="1219200"/>
            <a:ext cx="8912225" cy="193675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s-AR"/>
          </a:p>
        </p:txBody>
      </p:sp>
      <p:sp>
        <p:nvSpPr>
          <p:cNvPr id="16" name="15 Rectángulo"/>
          <p:cNvSpPr/>
          <p:nvPr/>
        </p:nvSpPr>
        <p:spPr>
          <a:xfrm>
            <a:off x="106363" y="1412875"/>
            <a:ext cx="8904287" cy="301625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s-AR">
              <a:solidFill>
                <a:schemeClr val="bg1"/>
              </a:solidFill>
            </a:endParaRPr>
          </a:p>
        </p:txBody>
      </p:sp>
      <p:grpSp>
        <p:nvGrpSpPr>
          <p:cNvPr id="22" name="21 Grupo"/>
          <p:cNvGrpSpPr/>
          <p:nvPr/>
        </p:nvGrpSpPr>
        <p:grpSpPr>
          <a:xfrm>
            <a:off x="112939" y="112712"/>
            <a:ext cx="8995565" cy="1108252"/>
            <a:chOff x="-1548680" y="2311378"/>
            <a:chExt cx="20287870" cy="24994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24" name="23 Grupo"/>
            <p:cNvGrpSpPr/>
            <p:nvPr/>
          </p:nvGrpSpPr>
          <p:grpSpPr>
            <a:xfrm>
              <a:off x="-1548680" y="2311378"/>
              <a:ext cx="20287870" cy="2499462"/>
              <a:chOff x="-1548680" y="2311378"/>
              <a:chExt cx="20287870" cy="2499462"/>
            </a:xfrm>
          </p:grpSpPr>
          <p:sp>
            <p:nvSpPr>
              <p:cNvPr id="26" name="25 Rectángulo"/>
              <p:cNvSpPr/>
              <p:nvPr/>
            </p:nvSpPr>
            <p:spPr>
              <a:xfrm>
                <a:off x="-1548680" y="2311378"/>
                <a:ext cx="20088660" cy="2499462"/>
              </a:xfrm>
              <a:prstGeom prst="rect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es-ES"/>
              </a:p>
            </p:txBody>
          </p:sp>
          <p:sp>
            <p:nvSpPr>
              <p:cNvPr id="27" name="26 CuadroTexto"/>
              <p:cNvSpPr txBox="1"/>
              <p:nvPr/>
            </p:nvSpPr>
            <p:spPr>
              <a:xfrm>
                <a:off x="4197659" y="3196670"/>
                <a:ext cx="14541531" cy="79998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hangingPunct="0">
                  <a:lnSpc>
                    <a:spcPts val="2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r>
                  <a:rPr lang="es-AR" sz="2400" b="1" dirty="0"/>
                  <a:t>NUEVO ENFOQUE DE FISCALIZACIÓN</a:t>
                </a:r>
                <a:endParaRPr lang="es-AR" sz="2400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25" name="24 Rectángulo"/>
            <p:cNvSpPr/>
            <p:nvPr/>
          </p:nvSpPr>
          <p:spPr>
            <a:xfrm>
              <a:off x="2823890" y="2311378"/>
              <a:ext cx="252537" cy="249946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es-AR"/>
            </a:p>
          </p:txBody>
        </p:sp>
      </p:grpSp>
      <p:pic>
        <p:nvPicPr>
          <p:cNvPr id="29" name="28 Image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850" y="434975"/>
            <a:ext cx="1584325" cy="4635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3" name="32 Rectángulo"/>
          <p:cNvSpPr/>
          <p:nvPr/>
        </p:nvSpPr>
        <p:spPr bwMode="auto">
          <a:xfrm>
            <a:off x="107950" y="6448425"/>
            <a:ext cx="8893175" cy="2667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s-AR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000000"/>
          </a:solidFill>
          <a:latin typeface="Arial" pitchFamily="34" charset="0"/>
          <a:ea typeface="+mj-ea"/>
          <a:cs typeface="Arial" pitchFamily="34" charset="0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000000"/>
          </a:solidFill>
          <a:latin typeface="Arial" charset="0"/>
          <a:ea typeface="Arial Unicode MS" pitchFamily="34" charset="-128"/>
          <a:cs typeface="Arial" charset="0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000000"/>
          </a:solidFill>
          <a:latin typeface="Arial" charset="0"/>
          <a:ea typeface="Arial Unicode MS" pitchFamily="34" charset="-128"/>
          <a:cs typeface="Arial" charset="0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000000"/>
          </a:solidFill>
          <a:latin typeface="Arial" charset="0"/>
          <a:ea typeface="Arial Unicode MS" pitchFamily="34" charset="-128"/>
          <a:cs typeface="Arial" charset="0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000000"/>
          </a:solidFill>
          <a:latin typeface="Arial" charset="0"/>
          <a:ea typeface="Arial Unicode MS" pitchFamily="34" charset="-128"/>
          <a:cs typeface="Arial" charset="0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000000"/>
          </a:solidFill>
          <a:latin typeface="Calibri" pitchFamily="32" charset="0"/>
          <a:ea typeface="Arial Unicode MS" pitchFamily="34" charset="-128"/>
          <a:cs typeface="Arial Unicode MS" pitchFamily="34" charset="-128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000000"/>
          </a:solidFill>
          <a:latin typeface="Calibri" pitchFamily="32" charset="0"/>
          <a:ea typeface="Arial Unicode MS" pitchFamily="34" charset="-128"/>
          <a:cs typeface="Arial Unicode MS" pitchFamily="34" charset="-128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000000"/>
          </a:solidFill>
          <a:latin typeface="Calibri" pitchFamily="32" charset="0"/>
          <a:ea typeface="Arial Unicode MS" pitchFamily="34" charset="-128"/>
          <a:cs typeface="Arial Unicode MS" pitchFamily="34" charset="-128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000000"/>
          </a:solidFill>
          <a:latin typeface="Calibri" pitchFamily="32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buChar char="–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"/>
          <p:cNvSpPr>
            <a:spLocks noChangeArrowheads="1"/>
          </p:cNvSpPr>
          <p:nvPr/>
        </p:nvSpPr>
        <p:spPr bwMode="auto">
          <a:xfrm>
            <a:off x="35496" y="1316087"/>
            <a:ext cx="8555722" cy="384721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tIns="9144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/>
            </a:pPr>
            <a:r>
              <a:rPr lang="es-AR" sz="16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BASE DE LA NUEVA ESTRATEGIA DE FISCALIZACIÓN</a:t>
            </a:r>
            <a:endParaRPr lang="es-AR" sz="1600" dirty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6148" name="Text Box 15"/>
          <p:cNvSpPr txBox="1">
            <a:spLocks noChangeArrowheads="1"/>
          </p:cNvSpPr>
          <p:nvPr/>
        </p:nvSpPr>
        <p:spPr bwMode="auto">
          <a:xfrm>
            <a:off x="112713" y="6481763"/>
            <a:ext cx="2133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tIns="9144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</a:tabLst>
            </a:pPr>
            <a:fld id="{2F76ECA8-6C34-4B86-B2A5-580EE2B805D7}" type="slidenum">
              <a:rPr lang="es-AR" sz="1200">
                <a:solidFill>
                  <a:srgbClr val="000000"/>
                </a:solidFill>
                <a:latin typeface="Calibri" pitchFamily="34" charset="0"/>
              </a:rPr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723900" algn="l"/>
                  <a:tab pos="1447800" algn="l"/>
                </a:tabLst>
              </a:pPr>
              <a:t>1</a:t>
            </a:fld>
            <a:endParaRPr lang="es-AR" sz="1200">
              <a:solidFill>
                <a:srgbClr val="000000"/>
              </a:solidFill>
              <a:latin typeface="Calibri" pitchFamily="34" charset="0"/>
            </a:endParaRPr>
          </a:p>
        </p:txBody>
      </p:sp>
      <p:grpSp>
        <p:nvGrpSpPr>
          <p:cNvPr id="2" name="Diagram group"/>
          <p:cNvGrpSpPr/>
          <p:nvPr/>
        </p:nvGrpSpPr>
        <p:grpSpPr>
          <a:xfrm>
            <a:off x="469959" y="1268760"/>
            <a:ext cx="8373101" cy="4109740"/>
            <a:chOff x="1011" y="0"/>
            <a:chExt cx="8279909" cy="4063999"/>
          </a:xfrm>
          <a:scene3d>
            <a:camera prst="perspectiveRelaxedModerately" zoom="92000"/>
            <a:lightRig rig="balanced" dir="t">
              <a:rot lat="0" lon="0" rev="12700000"/>
            </a:lightRig>
          </a:scene3d>
        </p:grpSpPr>
        <p:grpSp>
          <p:nvGrpSpPr>
            <p:cNvPr id="3" name="15 Grupo"/>
            <p:cNvGrpSpPr/>
            <p:nvPr/>
          </p:nvGrpSpPr>
          <p:grpSpPr>
            <a:xfrm>
              <a:off x="1011" y="0"/>
              <a:ext cx="2628222" cy="4063999"/>
              <a:chOff x="1011" y="0"/>
              <a:chExt cx="2628222" cy="4063999"/>
            </a:xfrm>
          </p:grpSpPr>
          <p:sp>
            <p:nvSpPr>
              <p:cNvPr id="23" name="22 Operación manual"/>
              <p:cNvSpPr/>
              <p:nvPr/>
            </p:nvSpPr>
            <p:spPr>
              <a:xfrm rot="16200000">
                <a:off x="-716878" y="717889"/>
                <a:ext cx="4063999" cy="2628221"/>
              </a:xfrm>
              <a:prstGeom prst="flowChartManualOperation">
                <a:avLst/>
              </a:prstGeom>
              <a:solidFill>
                <a:schemeClr val="accent1">
                  <a:lumMod val="50000"/>
                </a:schemeClr>
              </a:solidFill>
              <a:sp3d prstMaterial="plastic">
                <a:bevelT w="50800" h="50800"/>
                <a:bevelB w="50800" h="50800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4" name="Operación manual 4"/>
              <p:cNvSpPr/>
              <p:nvPr/>
            </p:nvSpPr>
            <p:spPr>
              <a:xfrm rot="21600000">
                <a:off x="1012" y="812798"/>
                <a:ext cx="2628221" cy="243840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27000" tIns="0" rIns="127000" bIns="0" spcCol="1270" anchor="ctr"/>
              <a:lstStyle/>
              <a:p>
                <a:pPr algn="ctr" defTabSz="889000" hangingPunct="0">
                  <a:lnSpc>
                    <a:spcPct val="90000"/>
                  </a:lnSpc>
                  <a:spcAft>
                    <a:spcPct val="3500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r>
                  <a:rPr lang="es-AR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UTILIZACIÓN AL </a:t>
                </a:r>
                <a:r>
                  <a:rPr lang="es-AR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MÁXIMO </a:t>
                </a:r>
                <a:r>
                  <a:rPr lang="es-AR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DE LA </a:t>
                </a:r>
                <a:r>
                  <a:rPr lang="es-AR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TECNOLOGÍA </a:t>
                </a:r>
                <a:r>
                  <a:rPr lang="es-AR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DISPONIBLE</a:t>
                </a:r>
              </a:p>
            </p:txBody>
          </p:sp>
        </p:grpSp>
        <p:grpSp>
          <p:nvGrpSpPr>
            <p:cNvPr id="4" name="16 Grupo"/>
            <p:cNvGrpSpPr/>
            <p:nvPr/>
          </p:nvGrpSpPr>
          <p:grpSpPr>
            <a:xfrm>
              <a:off x="2826348" y="0"/>
              <a:ext cx="2628222" cy="4063999"/>
              <a:chOff x="2826348" y="0"/>
              <a:chExt cx="2628222" cy="4063999"/>
            </a:xfrm>
          </p:grpSpPr>
          <p:sp>
            <p:nvSpPr>
              <p:cNvPr id="21" name="20 Operación manual"/>
              <p:cNvSpPr/>
              <p:nvPr/>
            </p:nvSpPr>
            <p:spPr>
              <a:xfrm rot="16200000">
                <a:off x="2108459" y="717889"/>
                <a:ext cx="4063999" cy="2628221"/>
              </a:xfrm>
              <a:prstGeom prst="flowChartManualOperation">
                <a:avLst/>
              </a:prstGeom>
              <a:solidFill>
                <a:schemeClr val="accent1">
                  <a:lumMod val="50000"/>
                </a:schemeClr>
              </a:solidFill>
              <a:sp3d prstMaterial="plastic">
                <a:bevelT w="50800" h="50800"/>
                <a:bevelB w="50800" h="50800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2" name="Operación manual 6"/>
              <p:cNvSpPr/>
              <p:nvPr/>
            </p:nvSpPr>
            <p:spPr>
              <a:xfrm rot="21600000">
                <a:off x="2826349" y="812798"/>
                <a:ext cx="2628221" cy="243840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27000" tIns="0" rIns="127000" bIns="0" spcCol="1270" anchor="ctr"/>
              <a:lstStyle/>
              <a:p>
                <a:pPr algn="ctr" defTabSz="889000" hangingPunct="0">
                  <a:lnSpc>
                    <a:spcPct val="90000"/>
                  </a:lnSpc>
                  <a:spcAft>
                    <a:spcPct val="3500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r>
                  <a:rPr lang="es-AR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EXPLOTACIÓN </a:t>
                </a:r>
                <a:r>
                  <a:rPr lang="es-AR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CENTRALIZADA DE LA </a:t>
                </a:r>
                <a:r>
                  <a:rPr lang="es-AR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INFORMACIÓN</a:t>
                </a:r>
                <a:endParaRPr lang="es-AR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 defTabSz="889000" hangingPunct="0">
                  <a:lnSpc>
                    <a:spcPct val="90000"/>
                  </a:lnSpc>
                  <a:spcAft>
                    <a:spcPct val="3500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r>
                  <a:rPr lang="es-AR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(INTERNA Y EXTERNA) </a:t>
                </a:r>
              </a:p>
            </p:txBody>
          </p:sp>
        </p:grpSp>
        <p:grpSp>
          <p:nvGrpSpPr>
            <p:cNvPr id="5" name="17 Grupo"/>
            <p:cNvGrpSpPr/>
            <p:nvPr/>
          </p:nvGrpSpPr>
          <p:grpSpPr>
            <a:xfrm>
              <a:off x="5652698" y="0"/>
              <a:ext cx="2628222" cy="4063999"/>
              <a:chOff x="5652698" y="0"/>
              <a:chExt cx="2628222" cy="4063999"/>
            </a:xfrm>
          </p:grpSpPr>
          <p:sp>
            <p:nvSpPr>
              <p:cNvPr id="19" name="18 Operación manual"/>
              <p:cNvSpPr/>
              <p:nvPr/>
            </p:nvSpPr>
            <p:spPr>
              <a:xfrm rot="16200000">
                <a:off x="4934809" y="717889"/>
                <a:ext cx="4063999" cy="2628221"/>
              </a:xfrm>
              <a:prstGeom prst="flowChartManualOperation">
                <a:avLst/>
              </a:prstGeom>
              <a:solidFill>
                <a:schemeClr val="accent1">
                  <a:lumMod val="50000"/>
                </a:schemeClr>
              </a:solidFill>
              <a:sp3d prstMaterial="plastic">
                <a:bevelT w="50800" h="50800"/>
                <a:bevelB w="50800" h="50800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0" name="Operación manual 8"/>
              <p:cNvSpPr/>
              <p:nvPr/>
            </p:nvSpPr>
            <p:spPr>
              <a:xfrm rot="21600000">
                <a:off x="5652699" y="812798"/>
                <a:ext cx="2628221" cy="243840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27000" tIns="0" rIns="127000" bIns="0" spcCol="1270" anchor="ctr"/>
              <a:lstStyle/>
              <a:p>
                <a:pPr algn="ctr" defTabSz="889000" hangingPunct="0">
                  <a:lnSpc>
                    <a:spcPct val="90000"/>
                  </a:lnSpc>
                  <a:spcAft>
                    <a:spcPct val="3500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r>
                  <a:rPr lang="es-AR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CONTROL EX –ANTE Y EN </a:t>
                </a:r>
                <a:r>
                  <a:rPr lang="es-AR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LÍNEA </a:t>
                </a:r>
                <a:r>
                  <a:rPr lang="es-AR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DE LAS OPERACIONES</a:t>
                </a:r>
              </a:p>
            </p:txBody>
          </p:sp>
        </p:grpSp>
      </p:grpSp>
      <p:sp>
        <p:nvSpPr>
          <p:cNvPr id="25" name="24 Rectángulo redondeado"/>
          <p:cNvSpPr/>
          <p:nvPr/>
        </p:nvSpPr>
        <p:spPr>
          <a:xfrm>
            <a:off x="469900" y="5254625"/>
            <a:ext cx="8205788" cy="622300"/>
          </a:xfrm>
          <a:prstGeom prst="roundRect">
            <a:avLst>
              <a:gd name="adj" fmla="val 0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s-AR" b="1" dirty="0">
                <a:solidFill>
                  <a:schemeClr val="bg1"/>
                </a:solidFill>
              </a:rPr>
              <a:t>INTEGRACIÓN DE MATRICES DE RIESGO </a:t>
            </a:r>
            <a:r>
              <a:rPr lang="es-AR" dirty="0">
                <a:solidFill>
                  <a:schemeClr val="bg1"/>
                </a:solidFill>
              </a:rPr>
              <a:t>(Aduana </a:t>
            </a:r>
            <a:r>
              <a:rPr lang="es-AR" dirty="0">
                <a:solidFill>
                  <a:schemeClr val="bg1"/>
                </a:solidFill>
              </a:rPr>
              <a:t>–Impositiva-Seguridad </a:t>
            </a:r>
            <a:r>
              <a:rPr lang="es-AR" dirty="0">
                <a:solidFill>
                  <a:schemeClr val="bg1"/>
                </a:solidFill>
              </a:rPr>
              <a:t>Social)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-127000" y="0"/>
            <a:ext cx="9271000" cy="68580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s-AR"/>
          </a:p>
        </p:txBody>
      </p:sp>
      <p:grpSp>
        <p:nvGrpSpPr>
          <p:cNvPr id="6" name="5 Grupo"/>
          <p:cNvGrpSpPr>
            <a:grpSpLocks/>
          </p:cNvGrpSpPr>
          <p:nvPr/>
        </p:nvGrpSpPr>
        <p:grpSpPr bwMode="auto">
          <a:xfrm>
            <a:off x="-1285875" y="1214438"/>
            <a:ext cx="8675688" cy="5094287"/>
            <a:chOff x="-857288" y="1285860"/>
            <a:chExt cx="8675729" cy="5093713"/>
          </a:xfrm>
        </p:grpSpPr>
        <p:grpSp>
          <p:nvGrpSpPr>
            <p:cNvPr id="6157" name="6 Grupo"/>
            <p:cNvGrpSpPr>
              <a:grpSpLocks/>
            </p:cNvGrpSpPr>
            <p:nvPr/>
          </p:nvGrpSpPr>
          <p:grpSpPr bwMode="auto">
            <a:xfrm>
              <a:off x="-857288" y="1285860"/>
              <a:ext cx="8675729" cy="4490476"/>
              <a:chOff x="-2044186" y="1533364"/>
              <a:chExt cx="8675729" cy="3653770"/>
            </a:xfrm>
          </p:grpSpPr>
          <p:grpSp>
            <p:nvGrpSpPr>
              <p:cNvPr id="6161" name="43 Grupo"/>
              <p:cNvGrpSpPr>
                <a:grpSpLocks/>
              </p:cNvGrpSpPr>
              <p:nvPr/>
            </p:nvGrpSpPr>
            <p:grpSpPr bwMode="auto">
              <a:xfrm>
                <a:off x="-2044186" y="1533364"/>
                <a:ext cx="8675729" cy="3653770"/>
                <a:chOff x="-2044186" y="1533364"/>
                <a:chExt cx="8675729" cy="3653770"/>
              </a:xfrm>
            </p:grpSpPr>
            <p:grpSp>
              <p:nvGrpSpPr>
                <p:cNvPr id="30" name="46 Grupo"/>
                <p:cNvGrpSpPr/>
                <p:nvPr/>
              </p:nvGrpSpPr>
              <p:grpSpPr>
                <a:xfrm>
                  <a:off x="-2044186" y="1533364"/>
                  <a:ext cx="8675729" cy="3653770"/>
                  <a:chOff x="-2620250" y="2195124"/>
                  <a:chExt cx="8675729" cy="3653770"/>
                </a:xfr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grpSpPr>
              <p:grpSp>
                <p:nvGrpSpPr>
                  <p:cNvPr id="32" name="50 Grupo"/>
                  <p:cNvGrpSpPr/>
                  <p:nvPr/>
                </p:nvGrpSpPr>
                <p:grpSpPr>
                  <a:xfrm>
                    <a:off x="-2620250" y="2195124"/>
                    <a:ext cx="8675729" cy="3653770"/>
                    <a:chOff x="-2620250" y="2195124"/>
                    <a:chExt cx="8675729" cy="3653770"/>
                  </a:xfrm>
                </p:grpSpPr>
                <p:sp>
                  <p:nvSpPr>
                    <p:cNvPr id="34" name="33 Rectángulo"/>
                    <p:cNvSpPr/>
                    <p:nvPr/>
                  </p:nvSpPr>
                  <p:spPr>
                    <a:xfrm>
                      <a:off x="-2620250" y="2195124"/>
                      <a:ext cx="8675729" cy="2499462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anchor="ctr"/>
                    <a:lstStyle/>
                    <a:p>
                      <a:pPr algn="ctr" hangingPunct="0">
                        <a:lnSpc>
                          <a:spcPct val="93000"/>
                        </a:lnSpc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defRPr/>
                      </a:pPr>
                      <a:endParaRPr lang="es-ES"/>
                    </a:p>
                  </p:txBody>
                </p:sp>
                <p:sp>
                  <p:nvSpPr>
                    <p:cNvPr id="35" name="34 CuadroTexto"/>
                    <p:cNvSpPr txBox="1"/>
                    <p:nvPr/>
                  </p:nvSpPr>
                  <p:spPr>
                    <a:xfrm>
                      <a:off x="165832" y="5043348"/>
                      <a:ext cx="5472608" cy="805546"/>
                    </a:xfrm>
                    <a:prstGeom prst="rect">
                      <a:avLst/>
                    </a:prstGeom>
                    <a:noFill/>
                  </p:spPr>
                  <p:txBody>
                    <a:bodyPr>
                      <a:spAutoFit/>
                    </a:bodyPr>
                    <a:lstStyle/>
                    <a:p>
                      <a:pPr hangingPunct="0">
                        <a:lnSpc>
                          <a:spcPts val="3500"/>
                        </a:lnSpc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defRPr/>
                      </a:pPr>
                      <a:r>
                        <a:rPr lang="es-AR" sz="3200" b="1" dirty="0"/>
                        <a:t>NUEVO ENFOQUE </a:t>
                      </a:r>
                    </a:p>
                    <a:p>
                      <a:pPr hangingPunct="0">
                        <a:lnSpc>
                          <a:spcPts val="3500"/>
                        </a:lnSpc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defRPr/>
                      </a:pPr>
                      <a:r>
                        <a:rPr lang="es-AR" sz="3200" b="1" dirty="0"/>
                        <a:t>DE FISCALIZACIÓN</a:t>
                      </a:r>
                      <a:endParaRPr lang="es-AR" sz="3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p:txBody>
                </p:sp>
              </p:grpSp>
              <p:sp>
                <p:nvSpPr>
                  <p:cNvPr id="33" name="32 Rectángulo"/>
                  <p:cNvSpPr/>
                  <p:nvPr/>
                </p:nvSpPr>
                <p:spPr>
                  <a:xfrm>
                    <a:off x="-503066" y="2311378"/>
                    <a:ext cx="252536" cy="2499462"/>
                  </a:xfrm>
                  <a:prstGeom prst="rect">
                    <a:avLst/>
                  </a:prstGeom>
                  <a:solidFill>
                    <a:schemeClr val="accent5">
                      <a:lumMod val="40000"/>
                      <a:lumOff val="60000"/>
                    </a:schemeClr>
                  </a:solidFill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hangingPunct="0">
                      <a:lnSpc>
                        <a:spcPct val="93000"/>
                      </a:lnSpc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defRPr/>
                    </a:pPr>
                    <a:endParaRPr lang="es-AR"/>
                  </a:p>
                </p:txBody>
              </p:sp>
            </p:grpSp>
            <p:cxnSp>
              <p:nvCxnSpPr>
                <p:cNvPr id="29" name="28 Conector recto"/>
                <p:cNvCxnSpPr/>
                <p:nvPr/>
              </p:nvCxnSpPr>
              <p:spPr>
                <a:xfrm>
                  <a:off x="778402" y="3226595"/>
                  <a:ext cx="5616602" cy="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27" name="26 Imagen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66235" y="3586940"/>
                <a:ext cx="1584332" cy="38875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36" name="25 CuadroTexto"/>
            <p:cNvSpPr txBox="1">
              <a:spLocks noChangeArrowheads="1"/>
            </p:cNvSpPr>
            <p:nvPr/>
          </p:nvSpPr>
          <p:spPr bwMode="auto">
            <a:xfrm>
              <a:off x="1857356" y="5857892"/>
              <a:ext cx="5857916" cy="5216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>
              <a:spAutoFit/>
            </a:bodyPr>
            <a:lstStyle/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es-AR" sz="3000" b="1" dirty="0">
                  <a:solidFill>
                    <a:schemeClr val="accent5">
                      <a:lumMod val="50000"/>
                    </a:schemeClr>
                  </a:solidFill>
                  <a:latin typeface="+mj-lt"/>
                </a:rPr>
                <a:t>FISCALIZACIÓN ELECTRÓNICA</a:t>
              </a:r>
              <a:endParaRPr lang="es-AR" sz="3000" b="1" dirty="0">
                <a:solidFill>
                  <a:schemeClr val="accent5">
                    <a:lumMod val="50000"/>
                  </a:schemeClr>
                </a:solidFill>
                <a:latin typeface="+mj-lt"/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1857375" y="1714500"/>
            <a:ext cx="5857875" cy="990600"/>
          </a:xfrm>
          <a:prstGeom prst="rect">
            <a:avLst/>
          </a:prstGeom>
        </p:spPr>
        <p:txBody>
          <a:bodyPr>
            <a:spAutoFit/>
          </a:bodyPr>
          <a:lstStyle/>
          <a:p>
            <a:pPr hangingPunct="0">
              <a:lnSpc>
                <a:spcPts val="35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s-AR" sz="2600" b="1" dirty="0">
                <a:solidFill>
                  <a:schemeClr val="tx2">
                    <a:lumMod val="75000"/>
                  </a:schemeClr>
                </a:solidFill>
              </a:rPr>
              <a:t>ENCUENTRO DE ADMINISTRACIONES TRIBUTARIAS</a:t>
            </a:r>
            <a:endParaRPr lang="es-AR" sz="2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8" name="25 CuadroTexto"/>
          <p:cNvSpPr txBox="1">
            <a:spLocks noChangeArrowheads="1"/>
          </p:cNvSpPr>
          <p:nvPr/>
        </p:nvSpPr>
        <p:spPr bwMode="auto">
          <a:xfrm>
            <a:off x="1500166" y="3714753"/>
            <a:ext cx="3571900" cy="43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s-AR" sz="24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Agosto 2013</a:t>
            </a:r>
            <a:endParaRPr lang="es-AR" sz="24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"/>
          <p:cNvSpPr>
            <a:spLocks noChangeArrowheads="1"/>
          </p:cNvSpPr>
          <p:nvPr/>
        </p:nvSpPr>
        <p:spPr bwMode="auto">
          <a:xfrm>
            <a:off x="247650" y="1352550"/>
            <a:ext cx="8501063" cy="38417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tIns="9144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/>
            </a:pPr>
            <a:r>
              <a:rPr lang="es-A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DOMICILIOS – MARCO LEGAL</a:t>
            </a:r>
          </a:p>
        </p:txBody>
      </p:sp>
      <p:sp>
        <p:nvSpPr>
          <p:cNvPr id="20482" name="Text Box 15"/>
          <p:cNvSpPr txBox="1">
            <a:spLocks noChangeArrowheads="1"/>
          </p:cNvSpPr>
          <p:nvPr/>
        </p:nvSpPr>
        <p:spPr bwMode="auto">
          <a:xfrm>
            <a:off x="112713" y="6367463"/>
            <a:ext cx="2133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tIns="9144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</a:tabLst>
            </a:pPr>
            <a:fld id="{DDF9F16C-A476-4434-98F0-639E7A19FEA3}" type="slidenum">
              <a:rPr lang="es-AR">
                <a:solidFill>
                  <a:srgbClr val="000000"/>
                </a:solidFill>
                <a:latin typeface="Calibri" pitchFamily="34" charset="0"/>
              </a:rPr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723900" algn="l"/>
                  <a:tab pos="1447800" algn="l"/>
                </a:tabLst>
              </a:pPr>
              <a:t>10</a:t>
            </a:fld>
            <a:endParaRPr lang="es-AR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084" name="20 Rectángulo"/>
          <p:cNvSpPr>
            <a:spLocks noChangeArrowheads="1"/>
          </p:cNvSpPr>
          <p:nvPr/>
        </p:nvSpPr>
        <p:spPr bwMode="auto">
          <a:xfrm>
            <a:off x="684213" y="2203450"/>
            <a:ext cx="7754937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1950" indent="-361950" algn="just" hangingPunct="0">
              <a:lnSpc>
                <a:spcPct val="93000"/>
              </a:lnSpc>
              <a:buClr>
                <a:srgbClr val="000000"/>
              </a:buClr>
              <a:buSzPct val="100000"/>
              <a:buFont typeface="Wingdings" pitchFamily="2" charset="2"/>
              <a:buChar char="v"/>
              <a:defRPr/>
            </a:pPr>
            <a:r>
              <a:rPr lang="es-AR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El </a:t>
            </a:r>
            <a:r>
              <a:rPr lang="es-AR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inicio del procedimiento será notificado </a:t>
            </a:r>
            <a:r>
              <a:rPr lang="es-AR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según lo dispuesto en el </a:t>
            </a:r>
            <a:r>
              <a:rPr lang="es-AR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Artículo 100 de la Ley Nº 11.683 </a:t>
            </a:r>
            <a:r>
              <a:rPr lang="es-AR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en el </a:t>
            </a:r>
            <a:r>
              <a:rPr lang="es-AR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domicilio </a:t>
            </a:r>
            <a:r>
              <a:rPr lang="es-AR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fiscal del contribuyente</a:t>
            </a:r>
            <a:endParaRPr lang="es-AR" b="1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082" name="20 Rectángulo"/>
          <p:cNvSpPr>
            <a:spLocks noChangeArrowheads="1"/>
          </p:cNvSpPr>
          <p:nvPr/>
        </p:nvSpPr>
        <p:spPr bwMode="auto">
          <a:xfrm>
            <a:off x="642938" y="3500438"/>
            <a:ext cx="8072437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hangingPunct="0">
              <a:lnSpc>
                <a:spcPct val="93000"/>
              </a:lnSpc>
              <a:buClr>
                <a:srgbClr val="000000"/>
              </a:buClr>
              <a:buSzPct val="100000"/>
              <a:buFont typeface="Wingdings" pitchFamily="2" charset="2"/>
              <a:buChar char="v"/>
              <a:defRPr/>
            </a:pPr>
            <a:r>
              <a:rPr lang="es-AR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En  caso  de  no  resultar  posible </a:t>
            </a:r>
            <a:r>
              <a:rPr lang="es-AR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la </a:t>
            </a:r>
            <a:r>
              <a:rPr lang="es-AR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notificación</a:t>
            </a:r>
            <a:r>
              <a:rPr lang="es-AR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, </a:t>
            </a:r>
            <a:r>
              <a:rPr lang="es-AR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se </a:t>
            </a:r>
          </a:p>
          <a:p>
            <a:pPr marL="271463" indent="-271463" algn="just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s-AR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s-AR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 diligenciará la notificación al </a:t>
            </a:r>
            <a:r>
              <a:rPr lang="es-AR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domicilio alternativo que sea </a:t>
            </a:r>
            <a:r>
              <a:rPr lang="es-AR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 de conocimiento </a:t>
            </a:r>
            <a:r>
              <a:rPr lang="es-AR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para la </a:t>
            </a:r>
            <a:r>
              <a:rPr lang="es-AR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AFIP</a:t>
            </a:r>
            <a:endParaRPr lang="es-AR" b="1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25 CuadroTexto"/>
          <p:cNvSpPr txBox="1">
            <a:spLocks noChangeArrowheads="1"/>
          </p:cNvSpPr>
          <p:nvPr/>
        </p:nvSpPr>
        <p:spPr bwMode="auto">
          <a:xfrm>
            <a:off x="4860032" y="836712"/>
            <a:ext cx="3456384" cy="378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s-AR" sz="20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FISCALIZACIÓN ELECTRÓNICA</a:t>
            </a:r>
            <a:endParaRPr lang="es-AR" sz="20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20 Rectángulo"/>
          <p:cNvSpPr>
            <a:spLocks noChangeArrowheads="1"/>
          </p:cNvSpPr>
          <p:nvPr/>
        </p:nvSpPr>
        <p:spPr bwMode="auto">
          <a:xfrm>
            <a:off x="714375" y="4857750"/>
            <a:ext cx="80010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1463" indent="-271463" algn="just" hangingPunct="0">
              <a:lnSpc>
                <a:spcPct val="93000"/>
              </a:lnSpc>
              <a:buClr>
                <a:srgbClr val="000000"/>
              </a:buClr>
              <a:buSzPct val="100000"/>
              <a:buFont typeface="Wingdings" pitchFamily="2" charset="2"/>
              <a:buChar char="v"/>
              <a:defRPr/>
            </a:pPr>
            <a:r>
              <a:rPr lang="es-AR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Si la notificación resulta exitosa en el domicilio alternativo se inicia el proceso reglamentado por la RG 2109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4" grpId="0"/>
      <p:bldP spid="3082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357188" y="1360488"/>
            <a:ext cx="8501062" cy="38417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tIns="9144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/>
            </a:pPr>
            <a:r>
              <a:rPr lang="es-A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EFECTO JURÍDICO - ESPONTANEIDAD</a:t>
            </a:r>
          </a:p>
        </p:txBody>
      </p:sp>
      <p:sp>
        <p:nvSpPr>
          <p:cNvPr id="4107" name="20 Rectángulo"/>
          <p:cNvSpPr>
            <a:spLocks noChangeArrowheads="1"/>
          </p:cNvSpPr>
          <p:nvPr/>
        </p:nvSpPr>
        <p:spPr bwMode="auto">
          <a:xfrm>
            <a:off x="571500" y="2420938"/>
            <a:ext cx="7858125" cy="112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hangingPunct="0">
              <a:lnSpc>
                <a:spcPct val="93000"/>
              </a:lnSpc>
              <a:buClr>
                <a:srgbClr val="000000"/>
              </a:buClr>
              <a:buSzPct val="100000"/>
              <a:buFont typeface="Wingdings" pitchFamily="2" charset="2"/>
              <a:buChar char="v"/>
              <a:defRPr/>
            </a:pPr>
            <a:r>
              <a:rPr lang="es-AR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Una </a:t>
            </a:r>
            <a:r>
              <a:rPr lang="es-AR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vez notificado </a:t>
            </a:r>
            <a:r>
              <a:rPr lang="es-AR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el requerimiento electrónico este tendrá   </a:t>
            </a:r>
          </a:p>
          <a:p>
            <a:pPr marL="361950" indent="-361950" algn="just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s-AR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s-AR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todos </a:t>
            </a:r>
            <a:r>
              <a:rPr lang="es-AR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los efectos </a:t>
            </a:r>
            <a:r>
              <a:rPr lang="es-AR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previstos en el ordenamiento legal</a:t>
            </a:r>
          </a:p>
          <a:p>
            <a:pPr algn="just" hangingPunct="0">
              <a:lnSpc>
                <a:spcPct val="93000"/>
              </a:lnSpc>
              <a:buClr>
                <a:srgbClr val="000000"/>
              </a:buClr>
              <a:buSzPct val="100000"/>
              <a:buFont typeface="Wingdings" pitchFamily="2" charset="2"/>
              <a:buChar char="ü"/>
              <a:defRPr/>
            </a:pPr>
            <a:endParaRPr lang="es-AR" b="1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  <a:p>
            <a:pPr algn="just" hangingPunct="0">
              <a:lnSpc>
                <a:spcPct val="93000"/>
              </a:lnSpc>
              <a:buClr>
                <a:srgbClr val="000000"/>
              </a:buClr>
              <a:buSzPct val="100000"/>
              <a:buFont typeface="Wingdings" pitchFamily="2" charset="2"/>
              <a:buChar char="ü"/>
              <a:defRPr/>
            </a:pPr>
            <a:endParaRPr lang="es-AR" b="1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4103" name="20 Rectángulo"/>
          <p:cNvSpPr>
            <a:spLocks noChangeArrowheads="1"/>
          </p:cNvSpPr>
          <p:nvPr/>
        </p:nvSpPr>
        <p:spPr bwMode="auto">
          <a:xfrm>
            <a:off x="571500" y="4735513"/>
            <a:ext cx="7929563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0975" indent="-180975" algn="just" hangingPunct="0">
              <a:lnSpc>
                <a:spcPct val="93000"/>
              </a:lnSpc>
              <a:buClr>
                <a:srgbClr val="000000"/>
              </a:buClr>
              <a:buSzPct val="100000"/>
              <a:buFont typeface="Wingdings" pitchFamily="2" charset="2"/>
              <a:buChar char="v"/>
              <a:defRPr/>
            </a:pPr>
            <a:r>
              <a:rPr lang="es-AR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La notificación del requerimiento electrónico no implica la pérdida de espontaneidad en materia penal (art 16 LPT)</a:t>
            </a:r>
            <a:endParaRPr lang="es-AR" b="1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25 CuadroTexto"/>
          <p:cNvSpPr txBox="1">
            <a:spLocks noChangeArrowheads="1"/>
          </p:cNvSpPr>
          <p:nvPr/>
        </p:nvSpPr>
        <p:spPr bwMode="auto">
          <a:xfrm>
            <a:off x="4860032" y="836712"/>
            <a:ext cx="3456384" cy="378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s-AR" sz="20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FISCALIZACIÓN ELECTRÓNICA</a:t>
            </a:r>
            <a:endParaRPr lang="es-AR" sz="20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20 Rectángulo"/>
          <p:cNvSpPr>
            <a:spLocks noChangeArrowheads="1"/>
          </p:cNvSpPr>
          <p:nvPr/>
        </p:nvSpPr>
        <p:spPr bwMode="auto">
          <a:xfrm>
            <a:off x="571500" y="3643313"/>
            <a:ext cx="7824788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hangingPunct="0">
              <a:lnSpc>
                <a:spcPct val="93000"/>
              </a:lnSpc>
              <a:buClr>
                <a:srgbClr val="000000"/>
              </a:buClr>
              <a:buSzPct val="100000"/>
              <a:buFont typeface="Wingdings" pitchFamily="2" charset="2"/>
              <a:buChar char="v"/>
              <a:defRPr/>
            </a:pPr>
            <a:r>
              <a:rPr lang="es-AR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Su incumplimiento dará lugar a las sanciones establecidas </a:t>
            </a:r>
            <a:endParaRPr lang="es-AR" b="1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  <a:p>
            <a:pPr marL="90488" indent="-90488" algn="just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s-AR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s-AR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en </a:t>
            </a:r>
            <a:r>
              <a:rPr lang="es-AR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la Ley 11.683 y la R.G. AFIP 3.416/12</a:t>
            </a:r>
          </a:p>
        </p:txBody>
      </p:sp>
      <p:sp>
        <p:nvSpPr>
          <p:cNvPr id="22536" name="Text Box 15"/>
          <p:cNvSpPr txBox="1">
            <a:spLocks noChangeArrowheads="1"/>
          </p:cNvSpPr>
          <p:nvPr/>
        </p:nvSpPr>
        <p:spPr bwMode="auto">
          <a:xfrm>
            <a:off x="112713" y="6376988"/>
            <a:ext cx="2133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tIns="9144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</a:tabLst>
            </a:pPr>
            <a:fld id="{EE2FC676-3475-4E4B-B155-70C32EAD1713}" type="slidenum">
              <a:rPr lang="es-AR">
                <a:solidFill>
                  <a:srgbClr val="000000"/>
                </a:solidFill>
                <a:latin typeface="Calibri" pitchFamily="34" charset="0"/>
              </a:rPr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723900" algn="l"/>
                  <a:tab pos="1447800" algn="l"/>
                </a:tabLst>
              </a:pPr>
              <a:t>11</a:t>
            </a:fld>
            <a:endParaRPr lang="es-AR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7" grpId="0"/>
      <p:bldP spid="4103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8" name="AutoShape 186"/>
          <p:cNvSpPr>
            <a:spLocks noChangeArrowheads="1"/>
          </p:cNvSpPr>
          <p:nvPr/>
        </p:nvSpPr>
        <p:spPr bwMode="auto">
          <a:xfrm>
            <a:off x="250825" y="5734050"/>
            <a:ext cx="8713663" cy="647700"/>
          </a:xfrm>
          <a:prstGeom prst="roundRect">
            <a:avLst>
              <a:gd name="adj" fmla="val 16667"/>
            </a:avLst>
          </a:prstGeom>
          <a:solidFill>
            <a:schemeClr val="tx2">
              <a:lumMod val="75000"/>
            </a:schemeClr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s-AR" sz="1400" dirty="0">
                <a:solidFill>
                  <a:schemeClr val="bg1"/>
                </a:solidFill>
              </a:rPr>
              <a:t>Las notificaciones darán inicio  a la FISCALIZACIÓN ELECTRÓNICA, </a:t>
            </a:r>
            <a:endParaRPr lang="es-AR" sz="1400" dirty="0">
              <a:solidFill>
                <a:schemeClr val="bg1"/>
              </a:solidFill>
            </a:endParaRP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s-AR" sz="1400" dirty="0">
                <a:solidFill>
                  <a:schemeClr val="bg1"/>
                </a:solidFill>
              </a:rPr>
              <a:t>identificada </a:t>
            </a:r>
            <a:r>
              <a:rPr lang="es-AR" sz="1400" dirty="0">
                <a:solidFill>
                  <a:schemeClr val="bg1"/>
                </a:solidFill>
              </a:rPr>
              <a:t>bajo un </a:t>
            </a:r>
            <a:r>
              <a:rPr lang="es-AR" sz="1400" dirty="0">
                <a:solidFill>
                  <a:schemeClr val="bg1"/>
                </a:solidFill>
              </a:rPr>
              <a:t>“</a:t>
            </a:r>
            <a:r>
              <a:rPr lang="es-AR" sz="1400" dirty="0">
                <a:solidFill>
                  <a:schemeClr val="bg1"/>
                </a:solidFill>
              </a:rPr>
              <a:t>NÚMERO DE FISCALIZACIÓN ELECTRÓNICA</a:t>
            </a:r>
          </a:p>
        </p:txBody>
      </p:sp>
      <p:sp>
        <p:nvSpPr>
          <p:cNvPr id="24580" name="Rectangle 2"/>
          <p:cNvSpPr>
            <a:spLocks noChangeArrowheads="1"/>
          </p:cNvSpPr>
          <p:nvPr/>
        </p:nvSpPr>
        <p:spPr bwMode="auto">
          <a:xfrm>
            <a:off x="285750" y="1143000"/>
            <a:ext cx="7524750" cy="350838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tIns="9144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es-AR" sz="1400">
              <a:solidFill>
                <a:srgbClr val="376092"/>
              </a:solidFill>
              <a:latin typeface="Arial Black" pitchFamily="34" charset="0"/>
            </a:endParaRPr>
          </a:p>
        </p:txBody>
      </p:sp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107950" y="1358900"/>
            <a:ext cx="4968875" cy="38417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tIns="9144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/>
            </a:pPr>
            <a:r>
              <a:rPr lang="es-AR" sz="1600" b="1" dirty="0">
                <a:solidFill>
                  <a:schemeClr val="bg1"/>
                </a:solidFill>
                <a:latin typeface="Arial Black" pitchFamily="34" charset="0"/>
              </a:rPr>
              <a:t>RG 3416 FISCALIZACIÓN ELECTRÓNICA</a:t>
            </a:r>
          </a:p>
        </p:txBody>
      </p:sp>
      <p:grpSp>
        <p:nvGrpSpPr>
          <p:cNvPr id="11" name="10 Grupo"/>
          <p:cNvGrpSpPr>
            <a:grpSpLocks/>
          </p:cNvGrpSpPr>
          <p:nvPr/>
        </p:nvGrpSpPr>
        <p:grpSpPr bwMode="auto">
          <a:xfrm>
            <a:off x="231775" y="1905000"/>
            <a:ext cx="8637588" cy="1595438"/>
            <a:chOff x="231775" y="1760538"/>
            <a:chExt cx="8637588" cy="1596454"/>
          </a:xfrm>
        </p:grpSpPr>
        <p:sp>
          <p:nvSpPr>
            <p:cNvPr id="9234" name="Rectangle 182"/>
            <p:cNvSpPr>
              <a:spLocks noChangeArrowheads="1"/>
            </p:cNvSpPr>
            <p:nvPr/>
          </p:nvSpPr>
          <p:spPr bwMode="auto">
            <a:xfrm>
              <a:off x="7500938" y="2714055"/>
              <a:ext cx="1368425" cy="642937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tIns="91440" anchor="ctr"/>
            <a:lstStyle/>
            <a:p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</a:tabLst>
                <a:defRPr/>
              </a:pPr>
              <a:endParaRPr lang="es-AR" sz="1200" b="1" dirty="0"/>
            </a:p>
            <a:p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</a:tabLst>
                <a:defRPr/>
              </a:pPr>
              <a:r>
                <a:rPr lang="es-AR" sz="1400" b="1" dirty="0">
                  <a:solidFill>
                    <a:schemeClr val="bg1"/>
                  </a:solidFill>
                </a:rPr>
                <a:t>No Notificados</a:t>
              </a:r>
            </a:p>
            <a:p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</a:tabLst>
                <a:defRPr/>
              </a:pPr>
              <a:endParaRPr lang="es-AR" sz="1200" b="1" dirty="0"/>
            </a:p>
          </p:txBody>
        </p:sp>
        <p:grpSp>
          <p:nvGrpSpPr>
            <p:cNvPr id="24614" name="9 Grupo"/>
            <p:cNvGrpSpPr>
              <a:grpSpLocks/>
            </p:cNvGrpSpPr>
            <p:nvPr/>
          </p:nvGrpSpPr>
          <p:grpSpPr bwMode="auto">
            <a:xfrm>
              <a:off x="231775" y="1760538"/>
              <a:ext cx="8637588" cy="1537688"/>
              <a:chOff x="231775" y="1760538"/>
              <a:chExt cx="8637588" cy="1537688"/>
            </a:xfrm>
          </p:grpSpPr>
          <p:sp>
            <p:nvSpPr>
              <p:cNvPr id="9220" name="AutoShape 23"/>
              <p:cNvSpPr>
                <a:spLocks noChangeArrowheads="1"/>
              </p:cNvSpPr>
              <p:nvPr/>
            </p:nvSpPr>
            <p:spPr bwMode="auto">
              <a:xfrm>
                <a:off x="231775" y="2073275"/>
                <a:ext cx="1392238" cy="862013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anchor="ctr">
                <a:spAutoFit/>
              </a:bodyPr>
              <a:lstStyle/>
              <a:p>
                <a:pPr algn="ctr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es-AR" sz="1200" b="1" dirty="0"/>
              </a:p>
              <a:p>
                <a:pPr algn="ctr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r>
                  <a:rPr lang="es-AR" sz="1200" b="1" dirty="0"/>
                  <a:t>Contribuyentes (CUIT)</a:t>
                </a:r>
              </a:p>
              <a:p>
                <a:pPr algn="ctr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es-ES" sz="1200" dirty="0"/>
              </a:p>
            </p:txBody>
          </p:sp>
          <p:sp>
            <p:nvSpPr>
              <p:cNvPr id="9221" name="AutoShape 186"/>
              <p:cNvSpPr>
                <a:spLocks noChangeArrowheads="1"/>
              </p:cNvSpPr>
              <p:nvPr/>
            </p:nvSpPr>
            <p:spPr bwMode="auto">
              <a:xfrm>
                <a:off x="1981200" y="2135188"/>
                <a:ext cx="1366838" cy="792162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anchor="ctr"/>
              <a:lstStyle/>
              <a:p>
                <a:pPr algn="ctr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r>
                  <a:rPr lang="es-AR" sz="1100" b="1"/>
                  <a:t>Con Domicilio </a:t>
                </a:r>
              </a:p>
              <a:p>
                <a:pPr algn="ctr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r>
                  <a:rPr lang="es-AR" sz="1100" b="1"/>
                  <a:t>fiscal</a:t>
                </a:r>
              </a:p>
            </p:txBody>
          </p:sp>
          <p:sp>
            <p:nvSpPr>
              <p:cNvPr id="24621" name="Line 30"/>
              <p:cNvSpPr>
                <a:spLocks noChangeShapeType="1"/>
              </p:cNvSpPr>
              <p:nvPr/>
            </p:nvSpPr>
            <p:spPr bwMode="auto">
              <a:xfrm>
                <a:off x="1620838" y="2498725"/>
                <a:ext cx="3587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224" name="AutoShape 31"/>
              <p:cNvSpPr>
                <a:spLocks noChangeArrowheads="1"/>
              </p:cNvSpPr>
              <p:nvPr/>
            </p:nvSpPr>
            <p:spPr bwMode="auto">
              <a:xfrm>
                <a:off x="5572125" y="2717803"/>
                <a:ext cx="1428750" cy="580423"/>
              </a:xfrm>
              <a:prstGeom prst="hexagon">
                <a:avLst>
                  <a:gd name="adj" fmla="val 50032"/>
                  <a:gd name="vf" fmla="val 115470"/>
                </a:avLst>
              </a:pr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anchor="ctr">
                <a:spAutoFit/>
              </a:bodyPr>
              <a:lstStyle/>
              <a:p>
                <a:pPr algn="ctr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r>
                  <a:rPr lang="es-AR" sz="1100" b="1" dirty="0"/>
                  <a:t>Domicilio</a:t>
                </a:r>
              </a:p>
              <a:p>
                <a:pPr algn="ctr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r>
                  <a:rPr lang="es-AR" sz="1100" b="1" dirty="0"/>
                  <a:t>Alternativo </a:t>
                </a:r>
                <a:endParaRPr lang="es-ES" sz="1100" b="1" dirty="0"/>
              </a:p>
            </p:txBody>
          </p:sp>
          <p:sp>
            <p:nvSpPr>
              <p:cNvPr id="24625" name="Line 32"/>
              <p:cNvSpPr>
                <a:spLocks noChangeShapeType="1"/>
              </p:cNvSpPr>
              <p:nvPr/>
            </p:nvSpPr>
            <p:spPr bwMode="auto">
              <a:xfrm>
                <a:off x="3348038" y="2501900"/>
                <a:ext cx="431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626" name="Line 69"/>
              <p:cNvSpPr>
                <a:spLocks noChangeShapeType="1"/>
              </p:cNvSpPr>
              <p:nvPr/>
            </p:nvSpPr>
            <p:spPr bwMode="auto">
              <a:xfrm>
                <a:off x="5219700" y="3009900"/>
                <a:ext cx="2889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231" name="Rectangle 182"/>
              <p:cNvSpPr>
                <a:spLocks noChangeArrowheads="1"/>
              </p:cNvSpPr>
              <p:nvPr/>
            </p:nvSpPr>
            <p:spPr bwMode="auto">
              <a:xfrm>
                <a:off x="4143375" y="1855788"/>
                <a:ext cx="1081088" cy="500062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tIns="91440" anchor="ctr"/>
              <a:lstStyle/>
              <a:p>
                <a:pPr algn="ctr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  <a:defRPr/>
                </a:pPr>
                <a:r>
                  <a:rPr lang="es-AR" sz="1200" b="1" dirty="0"/>
                  <a:t>Encontrado</a:t>
                </a:r>
              </a:p>
            </p:txBody>
          </p:sp>
          <p:sp>
            <p:nvSpPr>
              <p:cNvPr id="9232" name="Rectangle 182"/>
              <p:cNvSpPr>
                <a:spLocks noChangeArrowheads="1"/>
              </p:cNvSpPr>
              <p:nvPr/>
            </p:nvSpPr>
            <p:spPr bwMode="auto">
              <a:xfrm>
                <a:off x="7500938" y="1760538"/>
                <a:ext cx="1368425" cy="642937"/>
              </a:xfrm>
              <a:prstGeom prst="rect">
                <a:avLst/>
              </a:prstGeom>
              <a:solidFill>
                <a:srgbClr val="CCFFFF"/>
              </a:solidFill>
              <a:ln w="3175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tIns="91440" anchor="ctr"/>
              <a:lstStyle/>
              <a:p>
                <a:pPr algn="ctr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  <a:defRPr/>
                </a:pPr>
                <a:endParaRPr lang="es-AR" sz="1200" b="1" dirty="0"/>
              </a:p>
              <a:p>
                <a:pPr algn="ctr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  <a:defRPr/>
                </a:pPr>
                <a:r>
                  <a:rPr lang="es-AR" sz="1400" b="1" dirty="0"/>
                  <a:t>Notificados</a:t>
                </a:r>
              </a:p>
              <a:p>
                <a:pPr algn="ctr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  <a:defRPr/>
                </a:pPr>
                <a:endParaRPr lang="es-AR" sz="1200" b="1" dirty="0"/>
              </a:p>
            </p:txBody>
          </p:sp>
          <p:sp>
            <p:nvSpPr>
              <p:cNvPr id="9233" name="Rectangle 182"/>
              <p:cNvSpPr>
                <a:spLocks noChangeArrowheads="1"/>
              </p:cNvSpPr>
              <p:nvPr/>
            </p:nvSpPr>
            <p:spPr bwMode="auto">
              <a:xfrm>
                <a:off x="4143375" y="2784475"/>
                <a:ext cx="1081088" cy="500063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tIns="91440" anchor="ctr"/>
              <a:lstStyle/>
              <a:p>
                <a:pPr algn="ctr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  <a:defRPr/>
                </a:pPr>
                <a:r>
                  <a:rPr lang="es-AR" sz="1200" b="1"/>
                  <a:t>No Encontrado</a:t>
                </a:r>
              </a:p>
            </p:txBody>
          </p:sp>
          <p:sp>
            <p:nvSpPr>
              <p:cNvPr id="24636" name="Line 32"/>
              <p:cNvSpPr>
                <a:spLocks noChangeShapeType="1"/>
              </p:cNvSpPr>
              <p:nvPr/>
            </p:nvSpPr>
            <p:spPr bwMode="auto">
              <a:xfrm>
                <a:off x="7072313" y="2998788"/>
                <a:ext cx="431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cxnSp>
            <p:nvCxnSpPr>
              <p:cNvPr id="24637" name="56 Conector recto de flecha"/>
              <p:cNvCxnSpPr>
                <a:cxnSpLocks noChangeShapeType="1"/>
                <a:endCxn id="0" idx="1"/>
              </p:cNvCxnSpPr>
              <p:nvPr/>
            </p:nvCxnSpPr>
            <p:spPr bwMode="auto">
              <a:xfrm flipV="1">
                <a:off x="5286375" y="2082007"/>
                <a:ext cx="2214563" cy="23812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grpSp>
            <p:nvGrpSpPr>
              <p:cNvPr id="24638" name="3 Grupo"/>
              <p:cNvGrpSpPr>
                <a:grpSpLocks/>
              </p:cNvGrpSpPr>
              <p:nvPr/>
            </p:nvGrpSpPr>
            <p:grpSpPr bwMode="auto">
              <a:xfrm>
                <a:off x="3786188" y="2141538"/>
                <a:ext cx="288925" cy="857250"/>
                <a:chOff x="3786188" y="2141538"/>
                <a:chExt cx="288925" cy="857250"/>
              </a:xfrm>
            </p:grpSpPr>
            <p:cxnSp>
              <p:nvCxnSpPr>
                <p:cNvPr id="24640" name="61 Conector recto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357563" y="2570163"/>
                  <a:ext cx="857250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24641" name="Line 69"/>
                <p:cNvSpPr>
                  <a:spLocks noChangeShapeType="1"/>
                </p:cNvSpPr>
                <p:nvPr/>
              </p:nvSpPr>
              <p:spPr bwMode="auto">
                <a:xfrm>
                  <a:off x="3786188" y="2141538"/>
                  <a:ext cx="28892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4642" name="Line 69"/>
                <p:cNvSpPr>
                  <a:spLocks noChangeShapeType="1"/>
                </p:cNvSpPr>
                <p:nvPr/>
              </p:nvSpPr>
              <p:spPr bwMode="auto">
                <a:xfrm>
                  <a:off x="3786188" y="2998788"/>
                  <a:ext cx="28892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  <p:cxnSp>
            <p:nvCxnSpPr>
              <p:cNvPr id="24639" name="67 Conector recto de flecha"/>
              <p:cNvCxnSpPr>
                <a:cxnSpLocks noChangeShapeType="1"/>
                <a:stCxn id="24636" idx="0"/>
              </p:cNvCxnSpPr>
              <p:nvPr/>
            </p:nvCxnSpPr>
            <p:spPr bwMode="auto">
              <a:xfrm flipV="1">
                <a:off x="7072313" y="2141538"/>
                <a:ext cx="380007" cy="857250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</p:grpSp>
      </p:grpSp>
      <p:grpSp>
        <p:nvGrpSpPr>
          <p:cNvPr id="12" name="11 Grupo"/>
          <p:cNvGrpSpPr>
            <a:grpSpLocks/>
          </p:cNvGrpSpPr>
          <p:nvPr/>
        </p:nvGrpSpPr>
        <p:grpSpPr bwMode="auto">
          <a:xfrm>
            <a:off x="250825" y="3865563"/>
            <a:ext cx="8642350" cy="1579562"/>
            <a:chOff x="250825" y="3794125"/>
            <a:chExt cx="8642350" cy="1579500"/>
          </a:xfrm>
        </p:grpSpPr>
        <p:sp>
          <p:nvSpPr>
            <p:cNvPr id="24588" name="Line 28"/>
            <p:cNvSpPr>
              <a:spLocks noChangeShapeType="1"/>
            </p:cNvSpPr>
            <p:nvPr/>
          </p:nvSpPr>
          <p:spPr bwMode="auto">
            <a:xfrm>
              <a:off x="1620838" y="4653136"/>
              <a:ext cx="3587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229" name="Rectangle 86"/>
            <p:cNvSpPr>
              <a:spLocks noChangeArrowheads="1"/>
            </p:cNvSpPr>
            <p:nvPr/>
          </p:nvSpPr>
          <p:spPr bwMode="auto">
            <a:xfrm>
              <a:off x="7164388" y="4565712"/>
              <a:ext cx="1728787" cy="807913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>
              <a:spAutoFit/>
            </a:bodyPr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es-AR" sz="1000" dirty="0"/>
                <a:t>Empleados en relación de dependencia, se les remitirá notificación al domicilio informado por el último empleador</a:t>
              </a:r>
              <a:endParaRPr lang="es-ES" sz="1000" dirty="0"/>
            </a:p>
          </p:txBody>
        </p:sp>
        <p:sp>
          <p:nvSpPr>
            <p:cNvPr id="9230" name="AutoShape 186"/>
            <p:cNvSpPr>
              <a:spLocks noChangeArrowheads="1"/>
            </p:cNvSpPr>
            <p:nvPr/>
          </p:nvSpPr>
          <p:spPr bwMode="auto">
            <a:xfrm>
              <a:off x="1979613" y="4365625"/>
              <a:ext cx="1366837" cy="792163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es-AR" sz="1100" b="1"/>
                <a:t>Sin domicilio </a:t>
              </a:r>
            </a:p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es-AR" sz="1100" b="1"/>
                <a:t>Fiscal (CUILs)</a:t>
              </a:r>
            </a:p>
          </p:txBody>
        </p:sp>
        <p:sp>
          <p:nvSpPr>
            <p:cNvPr id="9241" name="AutoShape 31"/>
            <p:cNvSpPr>
              <a:spLocks noChangeArrowheads="1"/>
            </p:cNvSpPr>
            <p:nvPr/>
          </p:nvSpPr>
          <p:spPr bwMode="auto">
            <a:xfrm>
              <a:off x="3648075" y="4365625"/>
              <a:ext cx="1428750" cy="550863"/>
            </a:xfrm>
            <a:prstGeom prst="hexagon">
              <a:avLst>
                <a:gd name="adj" fmla="val 58117"/>
                <a:gd name="vf" fmla="val 115470"/>
              </a:avLst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>
              <a:spAutoFit/>
            </a:bodyPr>
            <a:lstStyle/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es-AR" sz="1000" b="1"/>
                <a:t>Domicilio</a:t>
              </a:r>
            </a:p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es-AR" sz="1000" b="1"/>
                <a:t>Alternativo </a:t>
              </a:r>
              <a:endParaRPr lang="es-ES" sz="1000" b="1"/>
            </a:p>
          </p:txBody>
        </p:sp>
        <p:sp>
          <p:nvSpPr>
            <p:cNvPr id="24598" name="Line 32"/>
            <p:cNvSpPr>
              <a:spLocks noChangeShapeType="1"/>
            </p:cNvSpPr>
            <p:nvPr/>
          </p:nvSpPr>
          <p:spPr bwMode="auto">
            <a:xfrm>
              <a:off x="5076825" y="4652963"/>
              <a:ext cx="431800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cxnSp>
          <p:nvCxnSpPr>
            <p:cNvPr id="24599" name="67 Conector recto de flecha"/>
            <p:cNvCxnSpPr>
              <a:cxnSpLocks noChangeShapeType="1"/>
              <a:stCxn id="0" idx="2"/>
            </p:cNvCxnSpPr>
            <p:nvPr/>
          </p:nvCxnSpPr>
          <p:spPr bwMode="auto">
            <a:xfrm flipV="1">
              <a:off x="5076825" y="4149725"/>
              <a:ext cx="431800" cy="49053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24600" name="Line 69"/>
            <p:cNvSpPr>
              <a:spLocks noChangeShapeType="1"/>
            </p:cNvSpPr>
            <p:nvPr/>
          </p:nvSpPr>
          <p:spPr bwMode="auto">
            <a:xfrm>
              <a:off x="3348038" y="4652963"/>
              <a:ext cx="2889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245" name="Rectangle 182"/>
            <p:cNvSpPr>
              <a:spLocks noChangeArrowheads="1"/>
            </p:cNvSpPr>
            <p:nvPr/>
          </p:nvSpPr>
          <p:spPr bwMode="auto">
            <a:xfrm>
              <a:off x="5508625" y="3794125"/>
              <a:ext cx="1368425" cy="642938"/>
            </a:xfrm>
            <a:prstGeom prst="rect">
              <a:avLst/>
            </a:prstGeom>
            <a:solidFill>
              <a:srgbClr val="CCFFFF"/>
            </a:solidFill>
            <a:ln w="317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tIns="91440" anchor="ctr"/>
            <a:lstStyle/>
            <a:p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</a:tabLst>
                <a:defRPr/>
              </a:pPr>
              <a:endParaRPr lang="es-AR" sz="1200" b="1" dirty="0"/>
            </a:p>
            <a:p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</a:tabLst>
                <a:defRPr/>
              </a:pPr>
              <a:r>
                <a:rPr lang="es-AR" sz="1400" b="1" dirty="0"/>
                <a:t>Notificados</a:t>
              </a:r>
            </a:p>
            <a:p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</a:tabLst>
                <a:defRPr/>
              </a:pPr>
              <a:endParaRPr lang="es-AR" sz="1200" b="1" dirty="0"/>
            </a:p>
          </p:txBody>
        </p:sp>
        <p:sp>
          <p:nvSpPr>
            <p:cNvPr id="9246" name="Rectangle 182"/>
            <p:cNvSpPr>
              <a:spLocks noChangeArrowheads="1"/>
            </p:cNvSpPr>
            <p:nvPr/>
          </p:nvSpPr>
          <p:spPr bwMode="auto">
            <a:xfrm>
              <a:off x="5508625" y="4657725"/>
              <a:ext cx="1368425" cy="642938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tIns="91440" anchor="ctr"/>
            <a:lstStyle/>
            <a:p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</a:tabLst>
                <a:defRPr/>
              </a:pPr>
              <a:endParaRPr lang="es-AR" sz="1200" b="1" dirty="0"/>
            </a:p>
            <a:p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</a:tabLst>
                <a:defRPr/>
              </a:pPr>
              <a:r>
                <a:rPr lang="es-AR" sz="1400" b="1" dirty="0">
                  <a:solidFill>
                    <a:schemeClr val="bg1"/>
                  </a:solidFill>
                </a:rPr>
                <a:t>No </a:t>
              </a:r>
              <a:r>
                <a:rPr lang="es-AR" sz="1400" b="1" dirty="0">
                  <a:solidFill>
                    <a:schemeClr val="bg1"/>
                  </a:solidFill>
                </a:rPr>
                <a:t>notificados</a:t>
              </a:r>
              <a:endParaRPr lang="es-AR" sz="1400" b="1" dirty="0">
                <a:solidFill>
                  <a:schemeClr val="bg1"/>
                </a:solidFill>
              </a:endParaRPr>
            </a:p>
            <a:p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</a:tabLst>
                <a:defRPr/>
              </a:pPr>
              <a:endParaRPr lang="es-AR" sz="1200" b="1" dirty="0"/>
            </a:p>
          </p:txBody>
        </p:sp>
        <p:sp>
          <p:nvSpPr>
            <p:cNvPr id="24607" name="Line 69"/>
            <p:cNvSpPr>
              <a:spLocks noChangeShapeType="1"/>
            </p:cNvSpPr>
            <p:nvPr/>
          </p:nvSpPr>
          <p:spPr bwMode="auto">
            <a:xfrm>
              <a:off x="6875463" y="4941888"/>
              <a:ext cx="2889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249" name="AutoShape 23"/>
            <p:cNvSpPr>
              <a:spLocks noChangeArrowheads="1"/>
            </p:cNvSpPr>
            <p:nvPr/>
          </p:nvSpPr>
          <p:spPr bwMode="auto">
            <a:xfrm>
              <a:off x="250825" y="4292600"/>
              <a:ext cx="1392238" cy="862013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>
              <a:spAutoFit/>
            </a:bodyPr>
            <a:lstStyle/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es-AR" sz="1200" b="1" dirty="0"/>
            </a:p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es-AR" sz="1200" b="1" dirty="0"/>
                <a:t>Potenciales Contribuyentes</a:t>
              </a:r>
            </a:p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es-ES" sz="1200" b="1" dirty="0"/>
            </a:p>
          </p:txBody>
        </p:sp>
      </p:grpSp>
      <p:sp>
        <p:nvSpPr>
          <p:cNvPr id="38" name="25 CuadroTexto"/>
          <p:cNvSpPr txBox="1">
            <a:spLocks noChangeArrowheads="1"/>
          </p:cNvSpPr>
          <p:nvPr/>
        </p:nvSpPr>
        <p:spPr bwMode="auto">
          <a:xfrm>
            <a:off x="4860032" y="836712"/>
            <a:ext cx="3456384" cy="349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s-AR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FISCALIZACIÓN ELECTRÓNICA</a:t>
            </a:r>
            <a:endParaRPr lang="es-AR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4587" name="Text Box 15"/>
          <p:cNvSpPr txBox="1">
            <a:spLocks noChangeArrowheads="1"/>
          </p:cNvSpPr>
          <p:nvPr/>
        </p:nvSpPr>
        <p:spPr bwMode="auto">
          <a:xfrm>
            <a:off x="112713" y="6376988"/>
            <a:ext cx="2133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tIns="9144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</a:tabLst>
            </a:pPr>
            <a:fld id="{8DBD6AD1-315C-4665-8BC4-AB17E97766F7}" type="slidenum">
              <a:rPr lang="es-AR">
                <a:solidFill>
                  <a:srgbClr val="000000"/>
                </a:solidFill>
                <a:latin typeface="Calibri" pitchFamily="34" charset="0"/>
              </a:rPr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723900" algn="l"/>
                  <a:tab pos="1447800" algn="l"/>
                </a:tabLst>
              </a:pPr>
              <a:t>12</a:t>
            </a:fld>
            <a:endParaRPr lang="es-AR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>
            <a:grpSpLocks/>
          </p:cNvGrpSpPr>
          <p:nvPr/>
        </p:nvGrpSpPr>
        <p:grpSpPr bwMode="auto">
          <a:xfrm>
            <a:off x="739775" y="4878388"/>
            <a:ext cx="7504113" cy="1143000"/>
            <a:chOff x="523984" y="4654054"/>
            <a:chExt cx="7504400" cy="1142462"/>
          </a:xfrm>
        </p:grpSpPr>
        <p:sp>
          <p:nvSpPr>
            <p:cNvPr id="10248" name="AutoShape 5"/>
            <p:cNvSpPr>
              <a:spLocks noChangeArrowheads="1"/>
            </p:cNvSpPr>
            <p:nvPr/>
          </p:nvSpPr>
          <p:spPr bwMode="auto">
            <a:xfrm>
              <a:off x="523984" y="4720729"/>
              <a:ext cx="2663825" cy="292100"/>
            </a:xfrm>
            <a:prstGeom prst="flowChartProcess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>
              <a:spAutoFit/>
            </a:bodyPr>
            <a:lstStyle/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es-AR" sz="1400" dirty="0"/>
                <a:t>Solicitud de Prórroga</a:t>
              </a:r>
              <a:endParaRPr lang="es-ES" dirty="0"/>
            </a:p>
          </p:txBody>
        </p:sp>
        <p:sp>
          <p:nvSpPr>
            <p:cNvPr id="10249" name="Line 21"/>
            <p:cNvSpPr>
              <a:spLocks noChangeShapeType="1"/>
            </p:cNvSpPr>
            <p:nvPr/>
          </p:nvSpPr>
          <p:spPr bwMode="auto">
            <a:xfrm>
              <a:off x="3187911" y="4865092"/>
              <a:ext cx="1295450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anchor="ctr">
              <a:spAutoFit/>
            </a:bodyPr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es-ES"/>
            </a:p>
          </p:txBody>
        </p:sp>
        <p:sp>
          <p:nvSpPr>
            <p:cNvPr id="10250" name="AutoShape 10"/>
            <p:cNvSpPr>
              <a:spLocks noChangeArrowheads="1"/>
            </p:cNvSpPr>
            <p:nvPr/>
          </p:nvSpPr>
          <p:spPr bwMode="auto">
            <a:xfrm>
              <a:off x="4572397" y="4654054"/>
              <a:ext cx="3455987" cy="434975"/>
            </a:xfrm>
            <a:prstGeom prst="flowChartProcess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>
              <a:spAutoFit/>
            </a:bodyPr>
            <a:lstStyle/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es-AR" sz="1200" dirty="0"/>
                <a:t>Solicitud antes del vencimiento – por única vez vía “web”</a:t>
              </a:r>
              <a:endParaRPr lang="es-ES" sz="1200" dirty="0"/>
            </a:p>
          </p:txBody>
        </p:sp>
        <p:cxnSp>
          <p:nvCxnSpPr>
            <p:cNvPr id="10251" name="31 Conector recto"/>
            <p:cNvCxnSpPr>
              <a:cxnSpLocks noChangeShapeType="1"/>
              <a:stCxn id="0" idx="2"/>
            </p:cNvCxnSpPr>
            <p:nvPr/>
          </p:nvCxnSpPr>
          <p:spPr bwMode="auto">
            <a:xfrm rot="5400000">
              <a:off x="6122608" y="5267333"/>
              <a:ext cx="355433" cy="1588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0252" name="AutoShape 10"/>
            <p:cNvSpPr>
              <a:spLocks noChangeArrowheads="1"/>
            </p:cNvSpPr>
            <p:nvPr/>
          </p:nvSpPr>
          <p:spPr bwMode="auto">
            <a:xfrm>
              <a:off x="4571826" y="5189042"/>
              <a:ext cx="3456384" cy="607474"/>
            </a:xfrm>
            <a:prstGeom prst="flowChartProcess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>
              <a:spAutoFit/>
            </a:bodyPr>
            <a:lstStyle/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es-AR" sz="1200" dirty="0"/>
                <a:t>Plazo máximo 10 días hábiles. Corre a partir del día siguiente del vencimiento fijado inicialmente para el cumplimiento</a:t>
              </a:r>
              <a:endParaRPr lang="es-ES" sz="1200" dirty="0"/>
            </a:p>
          </p:txBody>
        </p:sp>
      </p:grp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287338" y="1557338"/>
            <a:ext cx="7524750" cy="350837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tIns="9144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es-AR" sz="1400">
              <a:solidFill>
                <a:srgbClr val="376092"/>
              </a:solidFill>
              <a:latin typeface="Arial Black" pitchFamily="34" charset="0"/>
            </a:endParaRPr>
          </a:p>
        </p:txBody>
      </p:sp>
      <p:sp>
        <p:nvSpPr>
          <p:cNvPr id="10255" name="Rectangle 5"/>
          <p:cNvSpPr>
            <a:spLocks noChangeArrowheads="1"/>
          </p:cNvSpPr>
          <p:nvPr/>
        </p:nvSpPr>
        <p:spPr bwMode="auto">
          <a:xfrm>
            <a:off x="107950" y="1370013"/>
            <a:ext cx="5962650" cy="38417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tIns="9144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s-AR" sz="1600" dirty="0">
                <a:solidFill>
                  <a:schemeClr val="bg1"/>
                </a:solidFill>
                <a:latin typeface="Arial Black" pitchFamily="34" charset="0"/>
              </a:rPr>
              <a:t>RG 3416 FISCALIZACIÓN </a:t>
            </a:r>
            <a:r>
              <a:rPr lang="es-AR" sz="1600" dirty="0">
                <a:solidFill>
                  <a:schemeClr val="bg1"/>
                </a:solidFill>
                <a:latin typeface="Arial Black" pitchFamily="34" charset="0"/>
              </a:rPr>
              <a:t>ELECTRÓNICA</a:t>
            </a:r>
          </a:p>
        </p:txBody>
      </p:sp>
      <p:grpSp>
        <p:nvGrpSpPr>
          <p:cNvPr id="3" name="2 Grupo"/>
          <p:cNvGrpSpPr>
            <a:grpSpLocks/>
          </p:cNvGrpSpPr>
          <p:nvPr/>
        </p:nvGrpSpPr>
        <p:grpSpPr bwMode="auto">
          <a:xfrm>
            <a:off x="814388" y="2216150"/>
            <a:ext cx="7369175" cy="1944688"/>
            <a:chOff x="539552" y="2125724"/>
            <a:chExt cx="7369903" cy="1944586"/>
          </a:xfrm>
        </p:grpSpPr>
        <p:sp>
          <p:nvSpPr>
            <p:cNvPr id="26633" name="Text Box 3"/>
            <p:cNvSpPr txBox="1">
              <a:spLocks noChangeArrowheads="1"/>
            </p:cNvSpPr>
            <p:nvPr/>
          </p:nvSpPr>
          <p:spPr bwMode="auto">
            <a:xfrm>
              <a:off x="827088" y="3125849"/>
              <a:ext cx="1223962" cy="34766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hangingPunct="0">
                <a:lnSpc>
                  <a:spcPct val="93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s-ES"/>
            </a:p>
          </p:txBody>
        </p:sp>
        <p:sp>
          <p:nvSpPr>
            <p:cNvPr id="10243" name="AutoShape 5"/>
            <p:cNvSpPr>
              <a:spLocks noChangeArrowheads="1"/>
            </p:cNvSpPr>
            <p:nvPr/>
          </p:nvSpPr>
          <p:spPr bwMode="auto">
            <a:xfrm>
              <a:off x="3274665" y="2125724"/>
              <a:ext cx="4609703" cy="293687"/>
            </a:xfrm>
            <a:prstGeom prst="flowChartProcess">
              <a:avLst/>
            </a:prstGeom>
            <a:solidFill>
              <a:schemeClr val="tx2">
                <a:lumMod val="75000"/>
              </a:schemeClr>
            </a:solidFill>
            <a:ln w="9525" algn="ctr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>
              <a:spAutoFit/>
            </a:bodyPr>
            <a:lstStyle/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es-AR" sz="1400" b="1" dirty="0">
                  <a:solidFill>
                    <a:schemeClr val="bg1"/>
                  </a:solidFill>
                </a:rPr>
                <a:t>Requerimiento Fiscal Electrónico</a:t>
              </a:r>
              <a:endParaRPr lang="es-ES" b="1" dirty="0">
                <a:solidFill>
                  <a:schemeClr val="bg1"/>
                </a:solidFill>
              </a:endParaRPr>
            </a:p>
          </p:txBody>
        </p:sp>
        <p:sp>
          <p:nvSpPr>
            <p:cNvPr id="10245" name="Rectangle 204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39552" y="2132074"/>
              <a:ext cx="1368425" cy="358775"/>
            </a:xfrm>
            <a:prstGeom prst="rect">
              <a:avLst/>
            </a:prstGeom>
            <a:solidFill>
              <a:srgbClr val="CCFFFF"/>
            </a:solidFill>
            <a:ln w="317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tIns="91440" anchor="ctr"/>
            <a:lstStyle/>
            <a:p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</a:tabLst>
                <a:defRPr/>
              </a:pPr>
              <a:r>
                <a:rPr lang="es-AR" sz="1400" b="1" dirty="0"/>
                <a:t>Notificados</a:t>
              </a:r>
              <a:endParaRPr lang="es-AR" sz="1200" b="1" dirty="0"/>
            </a:p>
          </p:txBody>
        </p:sp>
        <p:sp>
          <p:nvSpPr>
            <p:cNvPr id="10246" name="Line 21"/>
            <p:cNvSpPr>
              <a:spLocks noChangeShapeType="1"/>
            </p:cNvSpPr>
            <p:nvPr/>
          </p:nvSpPr>
          <p:spPr bwMode="auto">
            <a:xfrm>
              <a:off x="1908112" y="2274941"/>
              <a:ext cx="1295528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anchor="ctr">
              <a:spAutoFit/>
            </a:bodyPr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es-ES"/>
            </a:p>
          </p:txBody>
        </p:sp>
        <p:sp>
          <p:nvSpPr>
            <p:cNvPr id="10247" name="AutoShape 10"/>
            <p:cNvSpPr>
              <a:spLocks noChangeArrowheads="1"/>
            </p:cNvSpPr>
            <p:nvPr/>
          </p:nvSpPr>
          <p:spPr bwMode="auto">
            <a:xfrm>
              <a:off x="4211960" y="3634550"/>
              <a:ext cx="3697495" cy="435760"/>
            </a:xfrm>
            <a:prstGeom prst="flowChartProcess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>
              <a:spAutoFit/>
            </a:bodyPr>
            <a:lstStyle/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es-AR" sz="1200" dirty="0"/>
                <a:t>Respondido el requerimiento, el sistema emitirá un ACUSE DE RECIBO </a:t>
              </a:r>
              <a:endParaRPr lang="es-ES" sz="1200" dirty="0"/>
            </a:p>
          </p:txBody>
        </p:sp>
        <p:cxnSp>
          <p:nvCxnSpPr>
            <p:cNvPr id="10253" name="57 Conector recto"/>
            <p:cNvCxnSpPr>
              <a:cxnSpLocks noChangeShapeType="1"/>
            </p:cNvCxnSpPr>
            <p:nvPr/>
          </p:nvCxnSpPr>
          <p:spPr bwMode="auto">
            <a:xfrm rot="5400000">
              <a:off x="5974911" y="2526547"/>
              <a:ext cx="215889" cy="1588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256" name="57 Conector recto"/>
            <p:cNvCxnSpPr>
              <a:cxnSpLocks noChangeShapeType="1"/>
            </p:cNvCxnSpPr>
            <p:nvPr/>
          </p:nvCxnSpPr>
          <p:spPr bwMode="auto">
            <a:xfrm rot="5400000">
              <a:off x="5971736" y="3475822"/>
              <a:ext cx="215889" cy="1588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0244" name="AutoShape 9"/>
            <p:cNvSpPr>
              <a:spLocks noChangeArrowheads="1"/>
            </p:cNvSpPr>
            <p:nvPr/>
          </p:nvSpPr>
          <p:spPr bwMode="auto">
            <a:xfrm>
              <a:off x="4241056" y="2637444"/>
              <a:ext cx="3643312" cy="76723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>
              <a:spAutoFit/>
            </a:bodyPr>
            <a:lstStyle/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es-AR" sz="1400" dirty="0">
                  <a:cs typeface="Arial" charset="0"/>
                </a:rPr>
                <a:t>10 </a:t>
              </a:r>
              <a:r>
                <a:rPr lang="es-AR" sz="1400" dirty="0">
                  <a:cs typeface="Arial" charset="0"/>
                </a:rPr>
                <a:t>días hábiles para acceder al servicio “AFIP-FISCALIZACIÓN ELECTRÓNICA” y contestar en línea</a:t>
              </a:r>
            </a:p>
          </p:txBody>
        </p:sp>
      </p:grpSp>
      <p:sp>
        <p:nvSpPr>
          <p:cNvPr id="22" name="25 CuadroTexto"/>
          <p:cNvSpPr txBox="1">
            <a:spLocks noChangeArrowheads="1"/>
          </p:cNvSpPr>
          <p:nvPr/>
        </p:nvSpPr>
        <p:spPr bwMode="auto">
          <a:xfrm>
            <a:off x="4860032" y="836712"/>
            <a:ext cx="3456384" cy="349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s-AR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FISCALIZACIÓN ELECTRÓNICA</a:t>
            </a:r>
            <a:endParaRPr lang="es-AR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6632" name="Text Box 15"/>
          <p:cNvSpPr txBox="1">
            <a:spLocks noChangeArrowheads="1"/>
          </p:cNvSpPr>
          <p:nvPr/>
        </p:nvSpPr>
        <p:spPr bwMode="auto">
          <a:xfrm>
            <a:off x="112713" y="6376988"/>
            <a:ext cx="2133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tIns="9144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</a:tabLst>
            </a:pPr>
            <a:fld id="{21E6DC99-BB43-4B3D-BF83-B66C04CB2D68}" type="slidenum">
              <a:rPr lang="es-AR">
                <a:solidFill>
                  <a:srgbClr val="000000"/>
                </a:solidFill>
                <a:latin typeface="Calibri" pitchFamily="34" charset="0"/>
              </a:rPr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723900" algn="l"/>
                  <a:tab pos="1447800" algn="l"/>
                </a:tabLst>
              </a:pPr>
              <a:t>13</a:t>
            </a:fld>
            <a:endParaRPr lang="es-AR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3"/>
          <p:cNvSpPr txBox="1">
            <a:spLocks noChangeArrowheads="1"/>
          </p:cNvSpPr>
          <p:nvPr/>
        </p:nvSpPr>
        <p:spPr bwMode="auto">
          <a:xfrm>
            <a:off x="2357438" y="3400425"/>
            <a:ext cx="1223962" cy="347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"/>
          </a:p>
        </p:txBody>
      </p:sp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3015029" y="2197566"/>
            <a:ext cx="5616575" cy="29210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s-AR" sz="1400" dirty="0"/>
              <a:t>Suspensión </a:t>
            </a:r>
            <a:r>
              <a:rPr lang="es-AR" sz="1400" dirty="0"/>
              <a:t>de CUIT, hasta la regularización del domicilio</a:t>
            </a:r>
            <a:endParaRPr lang="es-ES" dirty="0"/>
          </a:p>
        </p:txBody>
      </p:sp>
      <p:sp>
        <p:nvSpPr>
          <p:cNvPr id="11270" name="AutoShape 10"/>
          <p:cNvSpPr>
            <a:spLocks noChangeArrowheads="1"/>
          </p:cNvSpPr>
          <p:nvPr/>
        </p:nvSpPr>
        <p:spPr bwMode="auto">
          <a:xfrm>
            <a:off x="3492797" y="5455568"/>
            <a:ext cx="2519363" cy="493712"/>
          </a:xfrm>
          <a:prstGeom prst="flowChartProcess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s-AR" sz="1400" dirty="0">
                <a:cs typeface="Arial" charset="0"/>
              </a:rPr>
              <a:t>Notificación y rehabilitación de CUIT</a:t>
            </a:r>
            <a:endParaRPr lang="es-ES" sz="1400" dirty="0">
              <a:cs typeface="Arial" charset="0"/>
            </a:endParaRPr>
          </a:p>
        </p:txBody>
      </p:sp>
      <p:cxnSp>
        <p:nvCxnSpPr>
          <p:cNvPr id="11271" name="42 Conector recto de flecha"/>
          <p:cNvCxnSpPr>
            <a:cxnSpLocks noChangeShapeType="1"/>
            <a:stCxn id="0" idx="3"/>
            <a:endCxn id="0" idx="1"/>
          </p:cNvCxnSpPr>
          <p:nvPr/>
        </p:nvCxnSpPr>
        <p:spPr bwMode="auto">
          <a:xfrm flipV="1">
            <a:off x="2195513" y="2343150"/>
            <a:ext cx="819150" cy="461963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272" name="AutoShape 5"/>
          <p:cNvSpPr>
            <a:spLocks noChangeArrowheads="1"/>
          </p:cNvSpPr>
          <p:nvPr/>
        </p:nvSpPr>
        <p:spPr bwMode="auto">
          <a:xfrm>
            <a:off x="3000375" y="2823679"/>
            <a:ext cx="5616575" cy="292709"/>
          </a:xfrm>
          <a:prstGeom prst="flowChartProcess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s-AR" sz="1400"/>
              <a:t>Se pondrá en conocimiento a Entidades Bancarias y Financieras</a:t>
            </a:r>
            <a:endParaRPr lang="es-ES"/>
          </a:p>
        </p:txBody>
      </p:sp>
      <p:cxnSp>
        <p:nvCxnSpPr>
          <p:cNvPr id="11273" name="70 Conector recto de flecha"/>
          <p:cNvCxnSpPr>
            <a:cxnSpLocks noChangeShapeType="1"/>
          </p:cNvCxnSpPr>
          <p:nvPr/>
        </p:nvCxnSpPr>
        <p:spPr bwMode="auto">
          <a:xfrm rot="5400000">
            <a:off x="5939631" y="2628107"/>
            <a:ext cx="288925" cy="1588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275" name="AutoShape 10"/>
          <p:cNvSpPr>
            <a:spLocks noChangeArrowheads="1"/>
          </p:cNvSpPr>
          <p:nvPr/>
        </p:nvSpPr>
        <p:spPr bwMode="auto">
          <a:xfrm>
            <a:off x="3492798" y="4526880"/>
            <a:ext cx="2456446" cy="434975"/>
          </a:xfrm>
          <a:prstGeom prst="flowChartProcess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s-AR" sz="1200" b="1" dirty="0"/>
              <a:t>DOMICILIO 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s-AR" sz="1200" b="1" dirty="0"/>
              <a:t>AUTODECLARADO</a:t>
            </a:r>
            <a:endParaRPr lang="es-ES" sz="1200" b="1" dirty="0"/>
          </a:p>
        </p:txBody>
      </p:sp>
      <p:sp>
        <p:nvSpPr>
          <p:cNvPr id="11276" name="AutoShape 5"/>
          <p:cNvSpPr>
            <a:spLocks noChangeArrowheads="1"/>
          </p:cNvSpPr>
          <p:nvPr/>
        </p:nvSpPr>
        <p:spPr bwMode="auto">
          <a:xfrm>
            <a:off x="2987824" y="3385343"/>
            <a:ext cx="5643562" cy="293688"/>
          </a:xfrm>
          <a:prstGeom prst="flowChartProcess">
            <a:avLst/>
          </a:prstGeom>
          <a:solidFill>
            <a:schemeClr val="accent3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s-AR" sz="1400" dirty="0">
                <a:solidFill>
                  <a:schemeClr val="bg1"/>
                </a:solidFill>
              </a:rPr>
              <a:t>Publicación de listado en pagina web de AFIP</a:t>
            </a:r>
            <a:endParaRPr lang="es-ES" sz="1400" dirty="0">
              <a:solidFill>
                <a:schemeClr val="bg1"/>
              </a:solidFill>
            </a:endParaRPr>
          </a:p>
        </p:txBody>
      </p:sp>
      <p:cxnSp>
        <p:nvCxnSpPr>
          <p:cNvPr id="11277" name="71 Conector recto de flecha"/>
          <p:cNvCxnSpPr>
            <a:cxnSpLocks noChangeShapeType="1"/>
            <a:stCxn id="0" idx="3"/>
          </p:cNvCxnSpPr>
          <p:nvPr/>
        </p:nvCxnSpPr>
        <p:spPr bwMode="auto">
          <a:xfrm>
            <a:off x="2195513" y="2805113"/>
            <a:ext cx="720725" cy="776287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278" name="73 Abrir llave"/>
          <p:cNvSpPr>
            <a:spLocks/>
          </p:cNvSpPr>
          <p:nvPr/>
        </p:nvSpPr>
        <p:spPr bwMode="auto">
          <a:xfrm rot="16200000">
            <a:off x="4536281" y="257970"/>
            <a:ext cx="428625" cy="7929562"/>
          </a:xfrm>
          <a:prstGeom prst="leftBrace">
            <a:avLst>
              <a:gd name="adj1" fmla="val 8308"/>
              <a:gd name="adj2" fmla="val 49435"/>
            </a:avLst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s-AR"/>
          </a:p>
        </p:txBody>
      </p:sp>
      <p:cxnSp>
        <p:nvCxnSpPr>
          <p:cNvPr id="11279" name="75 Conector recto de flecha"/>
          <p:cNvCxnSpPr>
            <a:cxnSpLocks noChangeShapeType="1"/>
          </p:cNvCxnSpPr>
          <p:nvPr/>
        </p:nvCxnSpPr>
        <p:spPr bwMode="auto">
          <a:xfrm rot="5400000">
            <a:off x="4470400" y="5184775"/>
            <a:ext cx="450850" cy="6350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274" name="Rectangle 20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39750" y="2605380"/>
            <a:ext cx="1655763" cy="400050"/>
          </a:xfrm>
          <a:prstGeom prst="rect">
            <a:avLst/>
          </a:prstGeom>
          <a:solidFill>
            <a:schemeClr val="tx2">
              <a:lumMod val="75000"/>
            </a:schemeClr>
          </a:solidFill>
          <a:ln w="317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tIns="9144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/>
            </a:pPr>
            <a:r>
              <a:rPr lang="es-AR" sz="1400" b="1" dirty="0">
                <a:solidFill>
                  <a:schemeClr val="bg1"/>
                </a:solidFill>
              </a:rPr>
              <a:t>No notificados</a:t>
            </a:r>
            <a:endParaRPr lang="es-AR" sz="1200" b="1" dirty="0">
              <a:solidFill>
                <a:schemeClr val="bg1"/>
              </a:solidFill>
            </a:endParaRPr>
          </a:p>
        </p:txBody>
      </p:sp>
      <p:sp>
        <p:nvSpPr>
          <p:cNvPr id="18" name="25 CuadroTexto"/>
          <p:cNvSpPr txBox="1">
            <a:spLocks noChangeArrowheads="1"/>
          </p:cNvSpPr>
          <p:nvPr/>
        </p:nvSpPr>
        <p:spPr bwMode="auto">
          <a:xfrm>
            <a:off x="4860032" y="836712"/>
            <a:ext cx="3456384" cy="349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s-AR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FISCALIZACIÓN ELECTRÓNICA</a:t>
            </a:r>
            <a:endParaRPr lang="es-AR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8700" name="Text Box 15"/>
          <p:cNvSpPr txBox="1">
            <a:spLocks noChangeArrowheads="1"/>
          </p:cNvSpPr>
          <p:nvPr/>
        </p:nvSpPr>
        <p:spPr bwMode="auto">
          <a:xfrm>
            <a:off x="112713" y="6376988"/>
            <a:ext cx="2133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tIns="9144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</a:tabLst>
            </a:pPr>
            <a:fld id="{AE1360A9-4D7B-4F12-8A71-2BB94D02F345}" type="slidenum">
              <a:rPr lang="es-AR">
                <a:solidFill>
                  <a:srgbClr val="000000"/>
                </a:solidFill>
                <a:latin typeface="Calibri" pitchFamily="34" charset="0"/>
              </a:rPr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723900" algn="l"/>
                  <a:tab pos="1447800" algn="l"/>
                </a:tabLst>
              </a:pPr>
              <a:t>14</a:t>
            </a:fld>
            <a:endParaRPr lang="es-AR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"/>
          <p:cNvSpPr>
            <a:spLocks noChangeArrowheads="1"/>
          </p:cNvSpPr>
          <p:nvPr/>
        </p:nvSpPr>
        <p:spPr bwMode="auto">
          <a:xfrm>
            <a:off x="107504" y="1364902"/>
            <a:ext cx="5927725" cy="354012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tIns="9144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/>
            </a:pPr>
            <a:r>
              <a:rPr lang="es-AR" sz="1400" b="1" dirty="0">
                <a:solidFill>
                  <a:schemeClr val="bg1"/>
                </a:solidFill>
                <a:latin typeface="Arial Black" pitchFamily="34" charset="0"/>
              </a:rPr>
              <a:t>¿QUÉ RECIBEN LOS </a:t>
            </a:r>
            <a:r>
              <a:rPr lang="es-AR" sz="1400" b="1" dirty="0">
                <a:solidFill>
                  <a:schemeClr val="bg1"/>
                </a:solidFill>
                <a:latin typeface="Arial Black" pitchFamily="34" charset="0"/>
              </a:rPr>
              <a:t>CONTRIBUYENTES?</a:t>
            </a:r>
          </a:p>
        </p:txBody>
      </p:sp>
      <p:sp>
        <p:nvSpPr>
          <p:cNvPr id="30724" name="Text Box 15"/>
          <p:cNvSpPr txBox="1">
            <a:spLocks noChangeArrowheads="1"/>
          </p:cNvSpPr>
          <p:nvPr/>
        </p:nvSpPr>
        <p:spPr bwMode="auto">
          <a:xfrm>
            <a:off x="112713" y="6357938"/>
            <a:ext cx="2133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tIns="9144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</a:tabLst>
            </a:pPr>
            <a:fld id="{FC97A238-E17B-412B-8FB6-33F7C09B20EB}" type="slidenum">
              <a:rPr lang="es-AR">
                <a:solidFill>
                  <a:srgbClr val="000000"/>
                </a:solidFill>
                <a:latin typeface="Calibri" pitchFamily="34" charset="0"/>
              </a:rPr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723900" algn="l"/>
                  <a:tab pos="1447800" algn="l"/>
                </a:tabLst>
              </a:pPr>
              <a:t>15</a:t>
            </a:fld>
            <a:endParaRPr lang="es-AR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072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AR"/>
          </a:p>
        </p:txBody>
      </p:sp>
      <p:pic>
        <p:nvPicPr>
          <p:cNvPr id="7" name="6 Imagen" descr="ASESORIA LEG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13210" y="1800648"/>
            <a:ext cx="3117579" cy="44092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8 Rectángulo"/>
          <p:cNvSpPr/>
          <p:nvPr/>
        </p:nvSpPr>
        <p:spPr bwMode="auto">
          <a:xfrm>
            <a:off x="3276600" y="4005263"/>
            <a:ext cx="2590800" cy="215900"/>
          </a:xfrm>
          <a:prstGeom prst="rect">
            <a:avLst/>
          </a:prstGeom>
          <a:noFill/>
          <a:ln w="3810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s-ES">
              <a:ln w="38100">
                <a:solidFill>
                  <a:schemeClr val="accent2">
                    <a:lumMod val="75000"/>
                  </a:schemeClr>
                </a:solidFill>
              </a:ln>
            </a:endParaRPr>
          </a:p>
        </p:txBody>
      </p:sp>
      <p:sp>
        <p:nvSpPr>
          <p:cNvPr id="12" name="25 CuadroTexto"/>
          <p:cNvSpPr txBox="1">
            <a:spLocks noChangeArrowheads="1"/>
          </p:cNvSpPr>
          <p:nvPr/>
        </p:nvSpPr>
        <p:spPr bwMode="auto">
          <a:xfrm>
            <a:off x="4860032" y="836712"/>
            <a:ext cx="3456384" cy="349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s-AR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FISCALIZACIÓN ELECTRÓNICA</a:t>
            </a:r>
            <a:endParaRPr lang="es-AR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8" name="7 Imagen" descr="ASESORIA LEGAL.jpg"/>
          <p:cNvPicPr>
            <a:picLocks noChangeAspect="1"/>
          </p:cNvPicPr>
          <p:nvPr/>
        </p:nvPicPr>
        <p:blipFill>
          <a:blip r:embed="rId4" cstate="print"/>
          <a:srcRect l="12564" t="48134" r="19101" b="48847"/>
          <a:stretch>
            <a:fillRect/>
          </a:stretch>
        </p:blipFill>
        <p:spPr>
          <a:xfrm>
            <a:off x="586371" y="3869035"/>
            <a:ext cx="8064500" cy="5048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"/>
          <p:cNvSpPr>
            <a:spLocks noChangeArrowheads="1"/>
          </p:cNvSpPr>
          <p:nvPr/>
        </p:nvSpPr>
        <p:spPr bwMode="auto">
          <a:xfrm>
            <a:off x="107504" y="1367927"/>
            <a:ext cx="5927725" cy="354012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tIns="9144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/>
            </a:pPr>
            <a:r>
              <a:rPr lang="es-AR" sz="1400" b="1" dirty="0">
                <a:solidFill>
                  <a:schemeClr val="bg1"/>
                </a:solidFill>
                <a:latin typeface="Arial Black" pitchFamily="34" charset="0"/>
              </a:rPr>
              <a:t>¿QUÉ CONTESTARÁN?</a:t>
            </a:r>
            <a:endParaRPr lang="es-AR" sz="1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2772" name="Text Box 15"/>
          <p:cNvSpPr txBox="1">
            <a:spLocks noChangeArrowheads="1"/>
          </p:cNvSpPr>
          <p:nvPr/>
        </p:nvSpPr>
        <p:spPr bwMode="auto">
          <a:xfrm>
            <a:off x="80963" y="6350000"/>
            <a:ext cx="2133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tIns="9144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</a:tabLst>
            </a:pPr>
            <a:fld id="{7D394526-FFE3-4508-8748-7DA43DBB2F45}" type="slidenum">
              <a:rPr lang="es-AR">
                <a:solidFill>
                  <a:srgbClr val="000000"/>
                </a:solidFill>
                <a:latin typeface="Calibri" pitchFamily="34" charset="0"/>
              </a:rPr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723900" algn="l"/>
                  <a:tab pos="1447800" algn="l"/>
                </a:tabLst>
              </a:pPr>
              <a:t>16</a:t>
            </a:fld>
            <a:endParaRPr lang="es-AR">
              <a:solidFill>
                <a:srgbClr val="000000"/>
              </a:solidFill>
              <a:latin typeface="Calibri" pitchFamily="34" charset="0"/>
            </a:endParaRPr>
          </a:p>
        </p:txBody>
      </p:sp>
      <p:grpSp>
        <p:nvGrpSpPr>
          <p:cNvPr id="7" name="6 Grupo"/>
          <p:cNvGrpSpPr>
            <a:grpSpLocks/>
          </p:cNvGrpSpPr>
          <p:nvPr/>
        </p:nvGrpSpPr>
        <p:grpSpPr bwMode="auto">
          <a:xfrm>
            <a:off x="268288" y="1773238"/>
            <a:ext cx="8264525" cy="4679950"/>
            <a:chOff x="267993" y="1773238"/>
            <a:chExt cx="8264447" cy="4679950"/>
          </a:xfrm>
        </p:grpSpPr>
        <p:pic>
          <p:nvPicPr>
            <p:cNvPr id="8" name="7 Imagen" descr="NUEVO FORM2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60379" y="1773238"/>
              <a:ext cx="3311494" cy="46799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32775" name="1 Grupo"/>
            <p:cNvGrpSpPr>
              <a:grpSpLocks/>
            </p:cNvGrpSpPr>
            <p:nvPr/>
          </p:nvGrpSpPr>
          <p:grpSpPr bwMode="auto">
            <a:xfrm>
              <a:off x="2555776" y="2133600"/>
              <a:ext cx="1439962" cy="215900"/>
              <a:chOff x="2555776" y="2133600"/>
              <a:chExt cx="1439962" cy="215900"/>
            </a:xfrm>
          </p:grpSpPr>
          <p:sp>
            <p:nvSpPr>
              <p:cNvPr id="10" name="9 Rectángulo"/>
              <p:cNvSpPr/>
              <p:nvPr/>
            </p:nvSpPr>
            <p:spPr bwMode="auto">
              <a:xfrm>
                <a:off x="3276276" y="2133600"/>
                <a:ext cx="719131" cy="215900"/>
              </a:xfrm>
              <a:prstGeom prst="rect">
                <a:avLst/>
              </a:prstGeom>
              <a:noFill/>
              <a:ln w="38100" cap="flat" cmpd="sng" algn="ctr">
                <a:solidFill>
                  <a:schemeClr val="accent2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es-ES">
                  <a:ln w="38100">
                    <a:solidFill>
                      <a:schemeClr val="accent2">
                        <a:lumMod val="75000"/>
                      </a:schemeClr>
                    </a:solidFill>
                  </a:ln>
                </a:endParaRPr>
              </a:p>
            </p:txBody>
          </p:sp>
          <p:cxnSp>
            <p:nvCxnSpPr>
              <p:cNvPr id="11" name="10 Conector recto"/>
              <p:cNvCxnSpPr>
                <a:stCxn id="10" idx="1"/>
              </p:cNvCxnSpPr>
              <p:nvPr/>
            </p:nvCxnSpPr>
            <p:spPr bwMode="auto">
              <a:xfrm rot="10800000" flipV="1">
                <a:off x="2555558" y="2241550"/>
                <a:ext cx="720718" cy="34925"/>
              </a:xfrm>
              <a:prstGeom prst="line">
                <a:avLst/>
              </a:prstGeom>
              <a:solidFill>
                <a:srgbClr val="00B8FF"/>
              </a:solidFill>
              <a:ln w="38100" cap="flat" cmpd="sng" algn="ctr">
                <a:solidFill>
                  <a:schemeClr val="accent2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pic>
          <p:nvPicPr>
            <p:cNvPr id="9" name="8 Imagen" descr="NUEVO FORM2.jpg"/>
            <p:cNvPicPr>
              <a:picLocks noChangeAspect="1"/>
            </p:cNvPicPr>
            <p:nvPr/>
          </p:nvPicPr>
          <p:blipFill>
            <a:blip r:embed="rId3" cstate="print"/>
            <a:srcRect l="6525" t="7162" r="72551" b="87109"/>
            <a:stretch>
              <a:fillRect/>
            </a:stretch>
          </p:blipFill>
          <p:spPr>
            <a:xfrm>
              <a:off x="267993" y="1844824"/>
              <a:ext cx="2976331" cy="1152128"/>
            </a:xfrm>
            <a:prstGeom prst="rect">
              <a:avLst/>
            </a:prstGeom>
            <a:ln>
              <a:noFill/>
            </a:ln>
            <a:effectLst>
              <a:reflection blurRad="6350" stA="52000" endA="300" endPos="3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grpSp>
          <p:nvGrpSpPr>
            <p:cNvPr id="32777" name="4 Grupo"/>
            <p:cNvGrpSpPr>
              <a:grpSpLocks/>
            </p:cNvGrpSpPr>
            <p:nvPr/>
          </p:nvGrpSpPr>
          <p:grpSpPr bwMode="auto">
            <a:xfrm>
              <a:off x="3251200" y="2397125"/>
              <a:ext cx="2616945" cy="215900"/>
              <a:chOff x="3251200" y="2397125"/>
              <a:chExt cx="2616945" cy="215900"/>
            </a:xfrm>
          </p:grpSpPr>
          <p:sp>
            <p:nvSpPr>
              <p:cNvPr id="15" name="14 Rectángulo"/>
              <p:cNvSpPr/>
              <p:nvPr/>
            </p:nvSpPr>
            <p:spPr bwMode="auto">
              <a:xfrm>
                <a:off x="3250877" y="2397125"/>
                <a:ext cx="720718" cy="215900"/>
              </a:xfrm>
              <a:prstGeom prst="rect">
                <a:avLst/>
              </a:prstGeom>
              <a:noFill/>
              <a:ln w="38100" cap="flat" cmpd="sng" algn="ctr">
                <a:solidFill>
                  <a:schemeClr val="accent2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es-ES">
                  <a:ln w="38100">
                    <a:solidFill>
                      <a:schemeClr val="accent2">
                        <a:lumMod val="75000"/>
                      </a:schemeClr>
                    </a:solidFill>
                  </a:ln>
                </a:endParaRPr>
              </a:p>
            </p:txBody>
          </p:sp>
          <p:cxnSp>
            <p:nvCxnSpPr>
              <p:cNvPr id="16" name="15 Conector recto"/>
              <p:cNvCxnSpPr>
                <a:endCxn id="15" idx="3"/>
              </p:cNvCxnSpPr>
              <p:nvPr/>
            </p:nvCxnSpPr>
            <p:spPr bwMode="auto">
              <a:xfrm rot="10800000" flipV="1">
                <a:off x="3971595" y="2492375"/>
                <a:ext cx="1897045" cy="12700"/>
              </a:xfrm>
              <a:prstGeom prst="line">
                <a:avLst/>
              </a:prstGeom>
              <a:solidFill>
                <a:srgbClr val="00B8FF"/>
              </a:solidFill>
              <a:ln w="38100" cap="flat" cmpd="sng" algn="ctr">
                <a:solidFill>
                  <a:schemeClr val="accent2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pic>
          <p:nvPicPr>
            <p:cNvPr id="14" name="13 Imagen" descr="NUEVO FORM2.jpg"/>
            <p:cNvPicPr>
              <a:picLocks noChangeAspect="1"/>
            </p:cNvPicPr>
            <p:nvPr/>
          </p:nvPicPr>
          <p:blipFill>
            <a:blip r:embed="rId3" cstate="print"/>
            <a:srcRect l="6525" t="12891" r="64451" b="80903"/>
            <a:stretch>
              <a:fillRect/>
            </a:stretch>
          </p:blipFill>
          <p:spPr>
            <a:xfrm>
              <a:off x="5436096" y="2060848"/>
              <a:ext cx="3096344" cy="93610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noFill/>
            </a:ln>
            <a:effectLst>
              <a:outerShdw blurRad="36195" dist="12700" dir="11400000" algn="tl" rotWithShape="0">
                <a:srgbClr val="000000">
                  <a:alpha val="33000"/>
                </a:srgbClr>
              </a:outerShdw>
              <a:reflection blurRad="6350" stA="52000" endA="300" endPos="35000" dir="5400000" sy="-100000" algn="bl" rotWithShape="0"/>
            </a:effectLst>
            <a:scene3d>
              <a:camera prst="perspectiveContrastingLeftFacing">
                <a:rot lat="540000" lon="2100000" rev="0"/>
              </a:camera>
              <a:lightRig rig="soft" dir="t"/>
            </a:scene3d>
            <a:sp3d contourW="12700" prstMaterial="matte">
              <a:bevelT w="63500" h="50800"/>
              <a:contourClr>
                <a:srgbClr val="C0C0C0"/>
              </a:contourClr>
            </a:sp3d>
          </p:spPr>
        </p:pic>
        <p:grpSp>
          <p:nvGrpSpPr>
            <p:cNvPr id="32779" name="5 Grupo"/>
            <p:cNvGrpSpPr>
              <a:grpSpLocks/>
            </p:cNvGrpSpPr>
            <p:nvPr/>
          </p:nvGrpSpPr>
          <p:grpSpPr bwMode="auto">
            <a:xfrm>
              <a:off x="3270250" y="2708275"/>
              <a:ext cx="1878013" cy="1080767"/>
              <a:chOff x="3270250" y="2708275"/>
              <a:chExt cx="1878013" cy="1080767"/>
            </a:xfrm>
          </p:grpSpPr>
          <p:sp>
            <p:nvSpPr>
              <p:cNvPr id="21" name="20 Rectángulo"/>
              <p:cNvSpPr/>
              <p:nvPr/>
            </p:nvSpPr>
            <p:spPr bwMode="auto">
              <a:xfrm>
                <a:off x="3269927" y="2708275"/>
                <a:ext cx="1877995" cy="250825"/>
              </a:xfrm>
              <a:prstGeom prst="rect">
                <a:avLst/>
              </a:prstGeom>
              <a:noFill/>
              <a:ln w="38100" cap="flat" cmpd="sng" algn="ctr">
                <a:solidFill>
                  <a:schemeClr val="accent2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es-ES">
                  <a:ln w="38100">
                    <a:solidFill>
                      <a:schemeClr val="accent2">
                        <a:lumMod val="75000"/>
                      </a:schemeClr>
                    </a:solidFill>
                  </a:ln>
                </a:endParaRPr>
              </a:p>
            </p:txBody>
          </p:sp>
          <p:cxnSp>
            <p:nvCxnSpPr>
              <p:cNvPr id="22" name="21 Conector recto"/>
              <p:cNvCxnSpPr>
                <a:stCxn id="21" idx="2"/>
              </p:cNvCxnSpPr>
              <p:nvPr/>
            </p:nvCxnSpPr>
            <p:spPr bwMode="auto">
              <a:xfrm rot="16200000" flipH="1">
                <a:off x="3794587" y="3372644"/>
                <a:ext cx="830263" cy="3175"/>
              </a:xfrm>
              <a:prstGeom prst="line">
                <a:avLst/>
              </a:prstGeom>
              <a:solidFill>
                <a:srgbClr val="00B8FF"/>
              </a:solidFill>
              <a:ln w="38100" cap="flat" cmpd="sng" algn="ctr">
                <a:solidFill>
                  <a:schemeClr val="accent2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pic>
          <p:nvPicPr>
            <p:cNvPr id="20" name="19 Imagen" descr="NUEVO FORM2.jpg"/>
            <p:cNvPicPr>
              <a:picLocks noChangeAspect="1"/>
            </p:cNvPicPr>
            <p:nvPr/>
          </p:nvPicPr>
          <p:blipFill>
            <a:blip r:embed="rId3" cstate="print"/>
            <a:srcRect l="7200" t="19574" r="42851" b="74697"/>
            <a:stretch>
              <a:fillRect/>
            </a:stretch>
          </p:blipFill>
          <p:spPr>
            <a:xfrm>
              <a:off x="1619672" y="3573016"/>
              <a:ext cx="6216691" cy="100811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2000" endA="300" endPos="35000" dir="5400000" sy="-100000" algn="bl" rotWithShape="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107950" y="1368425"/>
            <a:ext cx="5927725" cy="35401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tIns="91440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/>
            </a:pPr>
            <a:r>
              <a:rPr lang="es-AR" sz="1400" b="1" dirty="0">
                <a:solidFill>
                  <a:schemeClr val="bg1"/>
                </a:solidFill>
                <a:latin typeface="Arial Black" pitchFamily="34" charset="0"/>
              </a:rPr>
              <a:t>FISCALIZACIÓN ELECTRÓNICA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07950" y="1939925"/>
            <a:ext cx="8928100" cy="4048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s-AR" b="1" dirty="0">
                <a:solidFill>
                  <a:schemeClr val="tx2"/>
                </a:solidFill>
              </a:rPr>
              <a:t>        </a:t>
            </a:r>
            <a:r>
              <a:rPr lang="es-AR" b="1" dirty="0">
                <a:solidFill>
                  <a:schemeClr val="tx2"/>
                </a:solidFill>
              </a:rPr>
              <a:t>             </a:t>
            </a:r>
            <a:r>
              <a:rPr lang="es-AR" b="1" dirty="0">
                <a:solidFill>
                  <a:schemeClr val="tx2"/>
                </a:solidFill>
              </a:rPr>
              <a:t>SITUACIÓN ACTUAL</a:t>
            </a:r>
          </a:p>
        </p:txBody>
      </p:sp>
      <p:sp>
        <p:nvSpPr>
          <p:cNvPr id="6" name="5 Flecha abajo"/>
          <p:cNvSpPr/>
          <p:nvPr/>
        </p:nvSpPr>
        <p:spPr>
          <a:xfrm rot="16200000">
            <a:off x="331788" y="1566863"/>
            <a:ext cx="695325" cy="1133475"/>
          </a:xfrm>
          <a:prstGeom prst="downArrow">
            <a:avLst>
              <a:gd name="adj1" fmla="val 56265"/>
              <a:gd name="adj2" fmla="val 50000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s-AR" dirty="0"/>
          </a:p>
        </p:txBody>
      </p:sp>
      <p:grpSp>
        <p:nvGrpSpPr>
          <p:cNvPr id="7" name="6 Grupo"/>
          <p:cNvGrpSpPr>
            <a:grpSpLocks/>
          </p:cNvGrpSpPr>
          <p:nvPr/>
        </p:nvGrpSpPr>
        <p:grpSpPr bwMode="auto">
          <a:xfrm>
            <a:off x="250825" y="2565400"/>
            <a:ext cx="5581650" cy="995363"/>
            <a:chOff x="250825" y="2565400"/>
            <a:chExt cx="5581650" cy="995363"/>
          </a:xfrm>
        </p:grpSpPr>
        <p:grpSp>
          <p:nvGrpSpPr>
            <p:cNvPr id="34840" name="36 Grupo"/>
            <p:cNvGrpSpPr>
              <a:grpSpLocks/>
            </p:cNvGrpSpPr>
            <p:nvPr/>
          </p:nvGrpSpPr>
          <p:grpSpPr bwMode="auto">
            <a:xfrm>
              <a:off x="250825" y="2565400"/>
              <a:ext cx="5581650" cy="995363"/>
              <a:chOff x="273846" y="2073388"/>
              <a:chExt cx="5582424" cy="995572"/>
            </a:xfrm>
          </p:grpSpPr>
          <p:sp>
            <p:nvSpPr>
              <p:cNvPr id="16" name="15 Rectángulo"/>
              <p:cNvSpPr/>
              <p:nvPr/>
            </p:nvSpPr>
            <p:spPr>
              <a:xfrm>
                <a:off x="273846" y="2073388"/>
                <a:ext cx="5582424" cy="99557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es-AR" dirty="0"/>
              </a:p>
            </p:txBody>
          </p:sp>
          <p:sp>
            <p:nvSpPr>
              <p:cNvPr id="17" name="16 Rectángulo"/>
              <p:cNvSpPr/>
              <p:nvPr/>
            </p:nvSpPr>
            <p:spPr>
              <a:xfrm>
                <a:off x="467548" y="2084503"/>
                <a:ext cx="215930" cy="963814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es-AR" dirty="0"/>
              </a:p>
            </p:txBody>
          </p:sp>
        </p:grpSp>
        <p:sp>
          <p:nvSpPr>
            <p:cNvPr id="34841" name="17 CuadroTexto"/>
            <p:cNvSpPr txBox="1">
              <a:spLocks noChangeArrowheads="1"/>
            </p:cNvSpPr>
            <p:nvPr/>
          </p:nvSpPr>
          <p:spPr bwMode="auto">
            <a:xfrm>
              <a:off x="803275" y="2832454"/>
              <a:ext cx="4848225" cy="378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s-AR" sz="2000" b="1"/>
                <a:t>CANTIDAD DE MATRICES</a:t>
              </a:r>
            </a:p>
          </p:txBody>
        </p:sp>
      </p:grpSp>
      <p:grpSp>
        <p:nvGrpSpPr>
          <p:cNvPr id="11" name="10 Grupo"/>
          <p:cNvGrpSpPr>
            <a:grpSpLocks/>
          </p:cNvGrpSpPr>
          <p:nvPr/>
        </p:nvGrpSpPr>
        <p:grpSpPr bwMode="auto">
          <a:xfrm>
            <a:off x="858838" y="3429000"/>
            <a:ext cx="6784975" cy="779463"/>
            <a:chOff x="858838" y="3429000"/>
            <a:chExt cx="6784996" cy="779992"/>
          </a:xfrm>
        </p:grpSpPr>
        <p:sp>
          <p:nvSpPr>
            <p:cNvPr id="34836" name="18 Rectángulo"/>
            <p:cNvSpPr>
              <a:spLocks noChangeArrowheads="1"/>
            </p:cNvSpPr>
            <p:nvPr/>
          </p:nvSpPr>
          <p:spPr bwMode="auto">
            <a:xfrm>
              <a:off x="3635375" y="3573463"/>
              <a:ext cx="3781805" cy="550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s-AR" sz="3200"/>
                <a:t>80 – 201 campañas</a:t>
              </a:r>
            </a:p>
          </p:txBody>
        </p:sp>
        <p:sp>
          <p:nvSpPr>
            <p:cNvPr id="22" name="21 Rectángulo"/>
            <p:cNvSpPr/>
            <p:nvPr/>
          </p:nvSpPr>
          <p:spPr bwMode="auto">
            <a:xfrm>
              <a:off x="2938469" y="3533846"/>
              <a:ext cx="4705365" cy="675146"/>
            </a:xfrm>
            <a:prstGeom prst="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es-AR" dirty="0"/>
            </a:p>
          </p:txBody>
        </p:sp>
        <p:cxnSp>
          <p:nvCxnSpPr>
            <p:cNvPr id="26" name="13 Conector angular"/>
            <p:cNvCxnSpPr/>
            <p:nvPr/>
          </p:nvCxnSpPr>
          <p:spPr bwMode="auto">
            <a:xfrm rot="16200000" flipH="1">
              <a:off x="2067544" y="3110884"/>
              <a:ext cx="530585" cy="1166817"/>
            </a:xfrm>
            <a:prstGeom prst="bentConnector2">
              <a:avLst/>
            </a:prstGeom>
            <a:ln>
              <a:solidFill>
                <a:srgbClr val="1C6DB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Conector recto"/>
            <p:cNvCxnSpPr/>
            <p:nvPr/>
          </p:nvCxnSpPr>
          <p:spPr bwMode="auto">
            <a:xfrm>
              <a:off x="858838" y="3429000"/>
              <a:ext cx="889003" cy="0"/>
            </a:xfrm>
            <a:prstGeom prst="line">
              <a:avLst/>
            </a:prstGeom>
            <a:ln>
              <a:solidFill>
                <a:srgbClr val="1C6DB6"/>
              </a:solidFill>
              <a:headEnd type="oval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7 Grupo"/>
          <p:cNvGrpSpPr>
            <a:grpSpLocks/>
          </p:cNvGrpSpPr>
          <p:nvPr/>
        </p:nvGrpSpPr>
        <p:grpSpPr bwMode="auto">
          <a:xfrm>
            <a:off x="250825" y="4556125"/>
            <a:ext cx="5581650" cy="995363"/>
            <a:chOff x="250825" y="4556125"/>
            <a:chExt cx="5581650" cy="995363"/>
          </a:xfrm>
        </p:grpSpPr>
        <p:grpSp>
          <p:nvGrpSpPr>
            <p:cNvPr id="34832" name="36 Grupo"/>
            <p:cNvGrpSpPr>
              <a:grpSpLocks/>
            </p:cNvGrpSpPr>
            <p:nvPr/>
          </p:nvGrpSpPr>
          <p:grpSpPr bwMode="auto">
            <a:xfrm>
              <a:off x="250825" y="4556125"/>
              <a:ext cx="5581650" cy="995363"/>
              <a:chOff x="273846" y="2073388"/>
              <a:chExt cx="5582424" cy="995572"/>
            </a:xfrm>
          </p:grpSpPr>
          <p:sp>
            <p:nvSpPr>
              <p:cNvPr id="29" name="28 Rectángulo"/>
              <p:cNvSpPr/>
              <p:nvPr/>
            </p:nvSpPr>
            <p:spPr>
              <a:xfrm>
                <a:off x="273846" y="2073388"/>
                <a:ext cx="5582424" cy="99557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es-AR" dirty="0"/>
              </a:p>
            </p:txBody>
          </p:sp>
          <p:sp>
            <p:nvSpPr>
              <p:cNvPr id="30" name="29 Rectángulo"/>
              <p:cNvSpPr/>
              <p:nvPr/>
            </p:nvSpPr>
            <p:spPr>
              <a:xfrm>
                <a:off x="467548" y="2084503"/>
                <a:ext cx="215930" cy="963814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es-AR" dirty="0"/>
              </a:p>
            </p:txBody>
          </p:sp>
        </p:grpSp>
        <p:sp>
          <p:nvSpPr>
            <p:cNvPr id="34833" name="30 CuadroTexto"/>
            <p:cNvSpPr txBox="1">
              <a:spLocks noChangeArrowheads="1"/>
            </p:cNvSpPr>
            <p:nvPr/>
          </p:nvSpPr>
          <p:spPr bwMode="auto">
            <a:xfrm>
              <a:off x="803275" y="4851728"/>
              <a:ext cx="4848225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s-AR" sz="2000" b="1"/>
                <a:t>CANTIDAD DE CONTRIBUYENTES</a:t>
              </a:r>
            </a:p>
          </p:txBody>
        </p:sp>
      </p:grpSp>
      <p:grpSp>
        <p:nvGrpSpPr>
          <p:cNvPr id="12" name="11 Grupo"/>
          <p:cNvGrpSpPr>
            <a:grpSpLocks/>
          </p:cNvGrpSpPr>
          <p:nvPr/>
        </p:nvGrpSpPr>
        <p:grpSpPr bwMode="auto">
          <a:xfrm>
            <a:off x="858838" y="5368925"/>
            <a:ext cx="6784975" cy="857250"/>
            <a:chOff x="858838" y="5369625"/>
            <a:chExt cx="6784996" cy="856398"/>
          </a:xfrm>
        </p:grpSpPr>
        <p:grpSp>
          <p:nvGrpSpPr>
            <p:cNvPr id="34826" name="9 Grupo"/>
            <p:cNvGrpSpPr>
              <a:grpSpLocks/>
            </p:cNvGrpSpPr>
            <p:nvPr/>
          </p:nvGrpSpPr>
          <p:grpSpPr bwMode="auto">
            <a:xfrm>
              <a:off x="858838" y="5369625"/>
              <a:ext cx="2057400" cy="530225"/>
              <a:chOff x="858838" y="5157788"/>
              <a:chExt cx="2057400" cy="530225"/>
            </a:xfrm>
          </p:grpSpPr>
          <p:cxnSp>
            <p:nvCxnSpPr>
              <p:cNvPr id="34" name="13 Conector angular"/>
              <p:cNvCxnSpPr/>
              <p:nvPr/>
            </p:nvCxnSpPr>
            <p:spPr bwMode="auto">
              <a:xfrm rot="16200000" flipH="1">
                <a:off x="2067987" y="4839229"/>
                <a:ext cx="529698" cy="1166816"/>
              </a:xfrm>
              <a:prstGeom prst="bentConnector2">
                <a:avLst/>
              </a:prstGeom>
              <a:ln>
                <a:solidFill>
                  <a:srgbClr val="1C6DB6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34 Conector recto"/>
              <p:cNvCxnSpPr/>
              <p:nvPr/>
            </p:nvCxnSpPr>
            <p:spPr bwMode="auto">
              <a:xfrm>
                <a:off x="858838" y="5157788"/>
                <a:ext cx="889003" cy="0"/>
              </a:xfrm>
              <a:prstGeom prst="line">
                <a:avLst/>
              </a:prstGeom>
              <a:ln>
                <a:solidFill>
                  <a:srgbClr val="1C6DB6"/>
                </a:solidFill>
                <a:headEnd type="oval" w="lg" len="lg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827" name="8 Grupo"/>
            <p:cNvGrpSpPr>
              <a:grpSpLocks/>
            </p:cNvGrpSpPr>
            <p:nvPr/>
          </p:nvGrpSpPr>
          <p:grpSpPr bwMode="auto">
            <a:xfrm>
              <a:off x="2938463" y="5551336"/>
              <a:ext cx="4705371" cy="674687"/>
              <a:chOff x="2938463" y="5300663"/>
              <a:chExt cx="4705371" cy="674687"/>
            </a:xfrm>
          </p:grpSpPr>
          <p:sp>
            <p:nvSpPr>
              <p:cNvPr id="33" name="32 Rectángulo"/>
              <p:cNvSpPr/>
              <p:nvPr/>
            </p:nvSpPr>
            <p:spPr bwMode="auto">
              <a:xfrm>
                <a:off x="2938469" y="5301333"/>
                <a:ext cx="4705365" cy="674017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es-AR" dirty="0"/>
              </a:p>
            </p:txBody>
          </p:sp>
          <p:sp>
            <p:nvSpPr>
              <p:cNvPr id="34829" name="35 Rectángulo"/>
              <p:cNvSpPr>
                <a:spLocks noChangeArrowheads="1"/>
              </p:cNvSpPr>
              <p:nvPr/>
            </p:nvSpPr>
            <p:spPr bwMode="auto">
              <a:xfrm>
                <a:off x="3502025" y="5399001"/>
                <a:ext cx="2005677" cy="5502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s-AR" sz="3200"/>
                  <a:t>1.233.929</a:t>
                </a:r>
              </a:p>
            </p:txBody>
          </p:sp>
        </p:grpSp>
      </p:grpSp>
      <p:sp>
        <p:nvSpPr>
          <p:cNvPr id="37" name="36 Rectángulo redondeado"/>
          <p:cNvSpPr/>
          <p:nvPr/>
        </p:nvSpPr>
        <p:spPr>
          <a:xfrm>
            <a:off x="6400800" y="6199188"/>
            <a:ext cx="2486025" cy="28733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s-AR" i="1" dirty="0">
                <a:solidFill>
                  <a:schemeClr val="tx1"/>
                </a:solidFill>
              </a:rPr>
              <a:t>Datos al </a:t>
            </a:r>
            <a:r>
              <a:rPr lang="es-AR" i="1" dirty="0">
                <a:solidFill>
                  <a:schemeClr val="tx1"/>
                </a:solidFill>
              </a:rPr>
              <a:t>02/08/2013</a:t>
            </a:r>
            <a:endParaRPr lang="es-AR" i="1" dirty="0">
              <a:solidFill>
                <a:schemeClr val="tx1"/>
              </a:solidFill>
            </a:endParaRPr>
          </a:p>
        </p:txBody>
      </p:sp>
      <p:sp>
        <p:nvSpPr>
          <p:cNvPr id="34825" name="Text Box 15"/>
          <p:cNvSpPr txBox="1">
            <a:spLocks noChangeArrowheads="1"/>
          </p:cNvSpPr>
          <p:nvPr/>
        </p:nvSpPr>
        <p:spPr bwMode="auto">
          <a:xfrm>
            <a:off x="112713" y="6376988"/>
            <a:ext cx="2133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tIns="9144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</a:tabLst>
            </a:pPr>
            <a:fld id="{358D1BDD-0425-4432-A0C0-81AAD1D021E7}" type="slidenum">
              <a:rPr lang="es-AR">
                <a:solidFill>
                  <a:srgbClr val="000000"/>
                </a:solidFill>
                <a:latin typeface="Calibri" pitchFamily="34" charset="0"/>
              </a:rPr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723900" algn="l"/>
                  <a:tab pos="1447800" algn="l"/>
                </a:tabLst>
              </a:pPr>
              <a:t>17</a:t>
            </a:fld>
            <a:endParaRPr lang="es-AR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"/>
          <p:cNvSpPr>
            <a:spLocks noChangeArrowheads="1"/>
          </p:cNvSpPr>
          <p:nvPr/>
        </p:nvSpPr>
        <p:spPr bwMode="auto">
          <a:xfrm>
            <a:off x="35496" y="1316087"/>
            <a:ext cx="8555722" cy="384721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tIns="9144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/>
            </a:pPr>
            <a:r>
              <a:rPr lang="es-AR" sz="16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BASE DE LA NUEVA ESTRATEGIA DE FISCALIZACIÓN</a:t>
            </a:r>
            <a:endParaRPr lang="es-AR" sz="1600" dirty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5844" name="Text Box 15"/>
          <p:cNvSpPr txBox="1">
            <a:spLocks noChangeArrowheads="1"/>
          </p:cNvSpPr>
          <p:nvPr/>
        </p:nvSpPr>
        <p:spPr bwMode="auto">
          <a:xfrm>
            <a:off x="112713" y="6481763"/>
            <a:ext cx="2133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tIns="9144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</a:tabLst>
            </a:pPr>
            <a:fld id="{D7651CDE-3411-4A7E-A863-E0918E247B42}" type="slidenum">
              <a:rPr lang="es-AR" sz="1200">
                <a:solidFill>
                  <a:srgbClr val="000000"/>
                </a:solidFill>
                <a:latin typeface="Calibri" pitchFamily="34" charset="0"/>
              </a:rPr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723900" algn="l"/>
                  <a:tab pos="1447800" algn="l"/>
                </a:tabLst>
              </a:pPr>
              <a:t>18</a:t>
            </a:fld>
            <a:endParaRPr lang="es-AR" sz="1200">
              <a:solidFill>
                <a:srgbClr val="000000"/>
              </a:solidFill>
              <a:latin typeface="Calibri" pitchFamily="34" charset="0"/>
            </a:endParaRPr>
          </a:p>
        </p:txBody>
      </p:sp>
      <p:grpSp>
        <p:nvGrpSpPr>
          <p:cNvPr id="2" name="Diagram group"/>
          <p:cNvGrpSpPr/>
          <p:nvPr/>
        </p:nvGrpSpPr>
        <p:grpSpPr>
          <a:xfrm>
            <a:off x="469959" y="1268760"/>
            <a:ext cx="8373101" cy="4109740"/>
            <a:chOff x="1011" y="0"/>
            <a:chExt cx="8279909" cy="4063999"/>
          </a:xfrm>
          <a:scene3d>
            <a:camera prst="perspectiveRelaxedModerately" zoom="92000"/>
            <a:lightRig rig="balanced" dir="t">
              <a:rot lat="0" lon="0" rev="12700000"/>
            </a:lightRig>
          </a:scene3d>
        </p:grpSpPr>
        <p:grpSp>
          <p:nvGrpSpPr>
            <p:cNvPr id="3" name="15 Grupo"/>
            <p:cNvGrpSpPr/>
            <p:nvPr/>
          </p:nvGrpSpPr>
          <p:grpSpPr>
            <a:xfrm>
              <a:off x="1011" y="0"/>
              <a:ext cx="2628222" cy="4063999"/>
              <a:chOff x="1011" y="0"/>
              <a:chExt cx="2628222" cy="4063999"/>
            </a:xfrm>
          </p:grpSpPr>
          <p:sp>
            <p:nvSpPr>
              <p:cNvPr id="23" name="22 Operación manual"/>
              <p:cNvSpPr/>
              <p:nvPr/>
            </p:nvSpPr>
            <p:spPr>
              <a:xfrm rot="16200000">
                <a:off x="-716878" y="717889"/>
                <a:ext cx="4063999" cy="2628221"/>
              </a:xfrm>
              <a:prstGeom prst="flowChartManualOperation">
                <a:avLst/>
              </a:prstGeom>
              <a:solidFill>
                <a:schemeClr val="accent1">
                  <a:lumMod val="50000"/>
                </a:schemeClr>
              </a:solidFill>
              <a:sp3d prstMaterial="plastic">
                <a:bevelT w="50800" h="50800"/>
                <a:bevelB w="50800" h="50800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4" name="Operación manual 4"/>
              <p:cNvSpPr/>
              <p:nvPr/>
            </p:nvSpPr>
            <p:spPr>
              <a:xfrm rot="21600000">
                <a:off x="1012" y="812798"/>
                <a:ext cx="2628221" cy="243840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27000" tIns="0" rIns="127000" bIns="0" spcCol="1270" anchor="ctr"/>
              <a:lstStyle/>
              <a:p>
                <a:pPr algn="ctr" defTabSz="889000" hangingPunct="0">
                  <a:lnSpc>
                    <a:spcPct val="90000"/>
                  </a:lnSpc>
                  <a:spcAft>
                    <a:spcPct val="3500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r>
                  <a:rPr lang="es-AR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UTILIZACIÓN AL </a:t>
                </a:r>
                <a:r>
                  <a:rPr lang="es-AR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MÁXIMO </a:t>
                </a:r>
                <a:r>
                  <a:rPr lang="es-AR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DE LA </a:t>
                </a:r>
                <a:r>
                  <a:rPr lang="es-AR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TECNOLOGÍA </a:t>
                </a:r>
                <a:r>
                  <a:rPr lang="es-AR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DISPONIBLE</a:t>
                </a:r>
              </a:p>
            </p:txBody>
          </p:sp>
        </p:grpSp>
        <p:grpSp>
          <p:nvGrpSpPr>
            <p:cNvPr id="4" name="16 Grupo"/>
            <p:cNvGrpSpPr/>
            <p:nvPr/>
          </p:nvGrpSpPr>
          <p:grpSpPr>
            <a:xfrm>
              <a:off x="2826348" y="0"/>
              <a:ext cx="2628222" cy="4063999"/>
              <a:chOff x="2826348" y="0"/>
              <a:chExt cx="2628222" cy="4063999"/>
            </a:xfrm>
          </p:grpSpPr>
          <p:sp>
            <p:nvSpPr>
              <p:cNvPr id="21" name="20 Operación manual"/>
              <p:cNvSpPr/>
              <p:nvPr/>
            </p:nvSpPr>
            <p:spPr>
              <a:xfrm rot="16200000">
                <a:off x="2108459" y="717889"/>
                <a:ext cx="4063999" cy="2628221"/>
              </a:xfrm>
              <a:prstGeom prst="flowChartManualOperation">
                <a:avLst/>
              </a:prstGeom>
              <a:solidFill>
                <a:schemeClr val="accent1">
                  <a:lumMod val="50000"/>
                </a:schemeClr>
              </a:solidFill>
              <a:sp3d prstMaterial="plastic">
                <a:bevelT w="50800" h="50800"/>
                <a:bevelB w="50800" h="50800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2" name="Operación manual 6"/>
              <p:cNvSpPr/>
              <p:nvPr/>
            </p:nvSpPr>
            <p:spPr>
              <a:xfrm rot="21600000">
                <a:off x="2826349" y="812798"/>
                <a:ext cx="2628221" cy="243840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27000" tIns="0" rIns="127000" bIns="0" spcCol="1270" anchor="ctr"/>
              <a:lstStyle/>
              <a:p>
                <a:pPr algn="ctr" defTabSz="889000" hangingPunct="0">
                  <a:lnSpc>
                    <a:spcPct val="90000"/>
                  </a:lnSpc>
                  <a:spcAft>
                    <a:spcPct val="3500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r>
                  <a:rPr lang="es-AR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EXPLOTACIÓN </a:t>
                </a:r>
                <a:r>
                  <a:rPr lang="es-AR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CENTRALIZADA DE LA </a:t>
                </a:r>
                <a:r>
                  <a:rPr lang="es-AR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INFORMACIÓN</a:t>
                </a:r>
                <a:endParaRPr lang="es-AR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 defTabSz="889000" hangingPunct="0">
                  <a:lnSpc>
                    <a:spcPct val="90000"/>
                  </a:lnSpc>
                  <a:spcAft>
                    <a:spcPct val="3500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r>
                  <a:rPr lang="es-AR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(INTERNA Y EXTERNA) </a:t>
                </a:r>
              </a:p>
            </p:txBody>
          </p:sp>
        </p:grpSp>
        <p:grpSp>
          <p:nvGrpSpPr>
            <p:cNvPr id="5" name="17 Grupo"/>
            <p:cNvGrpSpPr/>
            <p:nvPr/>
          </p:nvGrpSpPr>
          <p:grpSpPr>
            <a:xfrm>
              <a:off x="5652698" y="0"/>
              <a:ext cx="2628222" cy="4063999"/>
              <a:chOff x="5652698" y="0"/>
              <a:chExt cx="2628222" cy="4063999"/>
            </a:xfrm>
          </p:grpSpPr>
          <p:sp>
            <p:nvSpPr>
              <p:cNvPr id="19" name="18 Operación manual"/>
              <p:cNvSpPr/>
              <p:nvPr/>
            </p:nvSpPr>
            <p:spPr>
              <a:xfrm rot="16200000">
                <a:off x="4934809" y="717889"/>
                <a:ext cx="4063999" cy="2628221"/>
              </a:xfrm>
              <a:prstGeom prst="flowChartManualOperation">
                <a:avLst/>
              </a:prstGeom>
              <a:solidFill>
                <a:schemeClr val="accent1">
                  <a:lumMod val="50000"/>
                </a:schemeClr>
              </a:solidFill>
              <a:sp3d prstMaterial="plastic">
                <a:bevelT w="50800" h="50800"/>
                <a:bevelB w="50800" h="50800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0" name="Operación manual 8"/>
              <p:cNvSpPr/>
              <p:nvPr/>
            </p:nvSpPr>
            <p:spPr>
              <a:xfrm rot="21600000">
                <a:off x="5652699" y="812798"/>
                <a:ext cx="2628221" cy="243840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27000" tIns="0" rIns="127000" bIns="0" spcCol="1270" anchor="ctr"/>
              <a:lstStyle/>
              <a:p>
                <a:pPr algn="ctr" defTabSz="889000" hangingPunct="0">
                  <a:lnSpc>
                    <a:spcPct val="90000"/>
                  </a:lnSpc>
                  <a:spcAft>
                    <a:spcPct val="3500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r>
                  <a:rPr lang="es-AR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CONTROL EX –ANTE Y EN </a:t>
                </a:r>
                <a:r>
                  <a:rPr lang="es-AR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LÍNEA </a:t>
                </a:r>
                <a:r>
                  <a:rPr lang="es-AR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DE LAS OPERACIONES</a:t>
                </a:r>
              </a:p>
            </p:txBody>
          </p:sp>
        </p:grpSp>
      </p:grpSp>
      <p:sp>
        <p:nvSpPr>
          <p:cNvPr id="25" name="24 Rectángulo redondeado"/>
          <p:cNvSpPr/>
          <p:nvPr/>
        </p:nvSpPr>
        <p:spPr>
          <a:xfrm>
            <a:off x="469900" y="5254625"/>
            <a:ext cx="8205788" cy="622300"/>
          </a:xfrm>
          <a:prstGeom prst="roundRect">
            <a:avLst>
              <a:gd name="adj" fmla="val 0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s-AR" b="1" dirty="0">
                <a:solidFill>
                  <a:schemeClr val="bg1"/>
                </a:solidFill>
              </a:rPr>
              <a:t>INTEGRACIÓN DE MATRICES DE RIESGO </a:t>
            </a:r>
            <a:r>
              <a:rPr lang="es-AR" dirty="0">
                <a:solidFill>
                  <a:schemeClr val="bg1"/>
                </a:solidFill>
              </a:rPr>
              <a:t>(Aduana </a:t>
            </a:r>
            <a:r>
              <a:rPr lang="es-AR" dirty="0">
                <a:solidFill>
                  <a:schemeClr val="bg1"/>
                </a:solidFill>
              </a:rPr>
              <a:t>–Impositiva-Seguridad </a:t>
            </a:r>
            <a:r>
              <a:rPr lang="es-AR" dirty="0">
                <a:solidFill>
                  <a:schemeClr val="bg1"/>
                </a:solidFill>
              </a:rPr>
              <a:t>Social)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-127000" y="0"/>
            <a:ext cx="9271000" cy="68580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s-AR"/>
          </a:p>
        </p:txBody>
      </p:sp>
      <p:grpSp>
        <p:nvGrpSpPr>
          <p:cNvPr id="6" name="5 Grupo"/>
          <p:cNvGrpSpPr>
            <a:grpSpLocks/>
          </p:cNvGrpSpPr>
          <p:nvPr/>
        </p:nvGrpSpPr>
        <p:grpSpPr bwMode="auto">
          <a:xfrm>
            <a:off x="-857250" y="1285875"/>
            <a:ext cx="8675688" cy="5094288"/>
            <a:chOff x="-857288" y="1285860"/>
            <a:chExt cx="8675729" cy="5093713"/>
          </a:xfrm>
        </p:grpSpPr>
        <p:grpSp>
          <p:nvGrpSpPr>
            <p:cNvPr id="35853" name="6 Grupo"/>
            <p:cNvGrpSpPr>
              <a:grpSpLocks/>
            </p:cNvGrpSpPr>
            <p:nvPr/>
          </p:nvGrpSpPr>
          <p:grpSpPr bwMode="auto">
            <a:xfrm>
              <a:off x="-857288" y="1285860"/>
              <a:ext cx="8675729" cy="4490476"/>
              <a:chOff x="-2044186" y="1533364"/>
              <a:chExt cx="8675729" cy="3653770"/>
            </a:xfrm>
          </p:grpSpPr>
          <p:grpSp>
            <p:nvGrpSpPr>
              <p:cNvPr id="35857" name="43 Grupo"/>
              <p:cNvGrpSpPr>
                <a:grpSpLocks/>
              </p:cNvGrpSpPr>
              <p:nvPr/>
            </p:nvGrpSpPr>
            <p:grpSpPr bwMode="auto">
              <a:xfrm>
                <a:off x="-2044186" y="1533364"/>
                <a:ext cx="8675729" cy="3653770"/>
                <a:chOff x="-2044186" y="1533364"/>
                <a:chExt cx="8675729" cy="3653770"/>
              </a:xfrm>
            </p:grpSpPr>
            <p:grpSp>
              <p:nvGrpSpPr>
                <p:cNvPr id="9" name="46 Grupo"/>
                <p:cNvGrpSpPr/>
                <p:nvPr/>
              </p:nvGrpSpPr>
              <p:grpSpPr>
                <a:xfrm>
                  <a:off x="-2044186" y="1533364"/>
                  <a:ext cx="8675729" cy="3653770"/>
                  <a:chOff x="-2620250" y="2195124"/>
                  <a:chExt cx="8675729" cy="3653770"/>
                </a:xfr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grpSpPr>
              <p:grpSp>
                <p:nvGrpSpPr>
                  <p:cNvPr id="10" name="50 Grupo"/>
                  <p:cNvGrpSpPr/>
                  <p:nvPr/>
                </p:nvGrpSpPr>
                <p:grpSpPr>
                  <a:xfrm>
                    <a:off x="-2620250" y="2195124"/>
                    <a:ext cx="8675729" cy="3653770"/>
                    <a:chOff x="-2620250" y="2195124"/>
                    <a:chExt cx="8675729" cy="3653770"/>
                  </a:xfrm>
                </p:grpSpPr>
                <p:sp>
                  <p:nvSpPr>
                    <p:cNvPr id="34" name="33 Rectángulo"/>
                    <p:cNvSpPr/>
                    <p:nvPr/>
                  </p:nvSpPr>
                  <p:spPr>
                    <a:xfrm>
                      <a:off x="-2620250" y="2195124"/>
                      <a:ext cx="8675729" cy="2499462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anchor="ctr"/>
                    <a:lstStyle/>
                    <a:p>
                      <a:pPr algn="ctr" hangingPunct="0">
                        <a:lnSpc>
                          <a:spcPct val="93000"/>
                        </a:lnSpc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defRPr/>
                      </a:pPr>
                      <a:endParaRPr lang="es-ES"/>
                    </a:p>
                  </p:txBody>
                </p:sp>
                <p:sp>
                  <p:nvSpPr>
                    <p:cNvPr id="35" name="34 CuadroTexto"/>
                    <p:cNvSpPr txBox="1"/>
                    <p:nvPr/>
                  </p:nvSpPr>
                  <p:spPr>
                    <a:xfrm>
                      <a:off x="165832" y="5043348"/>
                      <a:ext cx="5472608" cy="805546"/>
                    </a:xfrm>
                    <a:prstGeom prst="rect">
                      <a:avLst/>
                    </a:prstGeom>
                    <a:noFill/>
                  </p:spPr>
                  <p:txBody>
                    <a:bodyPr>
                      <a:spAutoFit/>
                    </a:bodyPr>
                    <a:lstStyle/>
                    <a:p>
                      <a:pPr hangingPunct="0">
                        <a:lnSpc>
                          <a:spcPts val="3500"/>
                        </a:lnSpc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defRPr/>
                      </a:pPr>
                      <a:r>
                        <a:rPr lang="es-AR" sz="3200" b="1" dirty="0"/>
                        <a:t>NUEVO ENFOQUE </a:t>
                      </a:r>
                    </a:p>
                    <a:p>
                      <a:pPr hangingPunct="0">
                        <a:lnSpc>
                          <a:spcPts val="3500"/>
                        </a:lnSpc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defRPr/>
                      </a:pPr>
                      <a:r>
                        <a:rPr lang="es-AR" sz="3200" b="1" dirty="0"/>
                        <a:t>DE FISCALIZACIÓN</a:t>
                      </a:r>
                      <a:endParaRPr lang="es-AR" sz="3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p:txBody>
                </p:sp>
              </p:grpSp>
              <p:sp>
                <p:nvSpPr>
                  <p:cNvPr id="33" name="32 Rectángulo"/>
                  <p:cNvSpPr/>
                  <p:nvPr/>
                </p:nvSpPr>
                <p:spPr>
                  <a:xfrm>
                    <a:off x="-503066" y="2311378"/>
                    <a:ext cx="252536" cy="2499462"/>
                  </a:xfrm>
                  <a:prstGeom prst="rect">
                    <a:avLst/>
                  </a:prstGeom>
                  <a:solidFill>
                    <a:schemeClr val="accent5">
                      <a:lumMod val="40000"/>
                      <a:lumOff val="60000"/>
                    </a:schemeClr>
                  </a:solidFill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hangingPunct="0">
                      <a:lnSpc>
                        <a:spcPct val="93000"/>
                      </a:lnSpc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defRPr/>
                    </a:pPr>
                    <a:endParaRPr lang="es-AR"/>
                  </a:p>
                </p:txBody>
              </p:sp>
            </p:grpSp>
            <p:cxnSp>
              <p:nvCxnSpPr>
                <p:cNvPr id="29" name="28 Conector recto"/>
                <p:cNvCxnSpPr/>
                <p:nvPr/>
              </p:nvCxnSpPr>
              <p:spPr>
                <a:xfrm>
                  <a:off x="778402" y="3226595"/>
                  <a:ext cx="5616602" cy="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27" name="26 Imagen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66235" y="3586939"/>
                <a:ext cx="1584332" cy="38875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36" name="25 CuadroTexto"/>
            <p:cNvSpPr txBox="1">
              <a:spLocks noChangeArrowheads="1"/>
            </p:cNvSpPr>
            <p:nvPr/>
          </p:nvSpPr>
          <p:spPr bwMode="auto">
            <a:xfrm>
              <a:off x="1857356" y="5857892"/>
              <a:ext cx="5857916" cy="5216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>
              <a:spAutoFit/>
            </a:bodyPr>
            <a:lstStyle/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es-AR" sz="3000" b="1" dirty="0">
                  <a:solidFill>
                    <a:schemeClr val="accent5">
                      <a:lumMod val="50000"/>
                    </a:schemeClr>
                  </a:solidFill>
                  <a:latin typeface="+mj-lt"/>
                </a:rPr>
                <a:t>FISCALIZACIÓN ELECTRÓNICA</a:t>
              </a:r>
              <a:endParaRPr lang="es-AR" sz="3000" b="1" dirty="0">
                <a:solidFill>
                  <a:schemeClr val="accent5">
                    <a:lumMod val="50000"/>
                  </a:schemeClr>
                </a:solidFill>
                <a:latin typeface="+mj-lt"/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1857375" y="1714500"/>
            <a:ext cx="5857875" cy="990600"/>
          </a:xfrm>
          <a:prstGeom prst="rect">
            <a:avLst/>
          </a:prstGeom>
        </p:spPr>
        <p:txBody>
          <a:bodyPr>
            <a:spAutoFit/>
          </a:bodyPr>
          <a:lstStyle/>
          <a:p>
            <a:pPr hangingPunct="0">
              <a:lnSpc>
                <a:spcPts val="35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s-AR" sz="2600" b="1" dirty="0">
                <a:solidFill>
                  <a:schemeClr val="tx2">
                    <a:lumMod val="75000"/>
                  </a:schemeClr>
                </a:solidFill>
              </a:rPr>
              <a:t>ENCUENTRO DE ADMINISTRACIONES TRIBUTARIAS</a:t>
            </a:r>
            <a:endParaRPr lang="es-AR" sz="2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8" name="25 CuadroTexto"/>
          <p:cNvSpPr txBox="1">
            <a:spLocks noChangeArrowheads="1"/>
          </p:cNvSpPr>
          <p:nvPr/>
        </p:nvSpPr>
        <p:spPr bwMode="auto">
          <a:xfrm>
            <a:off x="1500166" y="3714753"/>
            <a:ext cx="3571900" cy="43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s-AR" sz="24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Agosto 2013</a:t>
            </a:r>
            <a:endParaRPr lang="es-AR" sz="24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"/>
          <p:cNvSpPr>
            <a:spLocks noChangeArrowheads="1"/>
          </p:cNvSpPr>
          <p:nvPr/>
        </p:nvSpPr>
        <p:spPr bwMode="auto">
          <a:xfrm>
            <a:off x="156443" y="1412776"/>
            <a:ext cx="5927725" cy="350838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tIns="9144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/>
            </a:pPr>
            <a:r>
              <a:rPr lang="es-AR" sz="1400" b="1" dirty="0">
                <a:solidFill>
                  <a:schemeClr val="bg1"/>
                </a:solidFill>
                <a:latin typeface="Arial Black" pitchFamily="34" charset="0"/>
              </a:rPr>
              <a:t>BASE DE LA NUEVA ESTRATEGIA DE FISCALIZACIÓN</a:t>
            </a:r>
            <a:endParaRPr lang="es-AR" sz="1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8196" name="Text Box 15"/>
          <p:cNvSpPr txBox="1">
            <a:spLocks noChangeArrowheads="1"/>
          </p:cNvSpPr>
          <p:nvPr/>
        </p:nvSpPr>
        <p:spPr bwMode="auto">
          <a:xfrm>
            <a:off x="71438" y="6350000"/>
            <a:ext cx="2133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tIns="9144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</a:tabLst>
            </a:pPr>
            <a:fld id="{E93550B2-C6B6-4CC1-8806-D8AAD5FD7BC5}" type="slidenum">
              <a:rPr lang="es-AR" sz="1400">
                <a:solidFill>
                  <a:srgbClr val="000000"/>
                </a:solidFill>
                <a:latin typeface="Calibri" pitchFamily="34" charset="0"/>
              </a:rPr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723900" algn="l"/>
                  <a:tab pos="1447800" algn="l"/>
                </a:tabLst>
              </a:pPr>
              <a:t>2</a:t>
            </a:fld>
            <a:endParaRPr lang="es-AR" sz="1400">
              <a:solidFill>
                <a:srgbClr val="000000"/>
              </a:solidFill>
              <a:latin typeface="Calibri" pitchFamily="34" charset="0"/>
            </a:endParaRPr>
          </a:p>
        </p:txBody>
      </p:sp>
      <p:grpSp>
        <p:nvGrpSpPr>
          <p:cNvPr id="2" name="Diagram group"/>
          <p:cNvGrpSpPr/>
          <p:nvPr/>
        </p:nvGrpSpPr>
        <p:grpSpPr>
          <a:xfrm>
            <a:off x="469959" y="1268760"/>
            <a:ext cx="8373101" cy="4109740"/>
            <a:chOff x="1011" y="0"/>
            <a:chExt cx="8279909" cy="4063999"/>
          </a:xfrm>
          <a:scene3d>
            <a:camera prst="perspectiveRelaxedModerately" zoom="92000"/>
            <a:lightRig rig="balanced" dir="t">
              <a:rot lat="0" lon="0" rev="12700000"/>
            </a:lightRig>
          </a:scene3d>
        </p:grpSpPr>
        <p:grpSp>
          <p:nvGrpSpPr>
            <p:cNvPr id="3" name="15 Grupo"/>
            <p:cNvGrpSpPr/>
            <p:nvPr/>
          </p:nvGrpSpPr>
          <p:grpSpPr>
            <a:xfrm>
              <a:off x="1011" y="0"/>
              <a:ext cx="2628222" cy="4063999"/>
              <a:chOff x="1011" y="0"/>
              <a:chExt cx="2628222" cy="4063999"/>
            </a:xfrm>
          </p:grpSpPr>
          <p:sp>
            <p:nvSpPr>
              <p:cNvPr id="23" name="22 Operación manual"/>
              <p:cNvSpPr/>
              <p:nvPr/>
            </p:nvSpPr>
            <p:spPr>
              <a:xfrm rot="16200000">
                <a:off x="-716878" y="717889"/>
                <a:ext cx="4063999" cy="2628221"/>
              </a:xfrm>
              <a:prstGeom prst="flowChartManualOperation">
                <a:avLst/>
              </a:prstGeom>
              <a:solidFill>
                <a:schemeClr val="accent1">
                  <a:lumMod val="50000"/>
                </a:schemeClr>
              </a:solidFill>
              <a:sp3d prstMaterial="plastic">
                <a:bevelT w="50800" h="50800"/>
                <a:bevelB w="50800" h="50800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4" name="Operación manual 4"/>
              <p:cNvSpPr/>
              <p:nvPr/>
            </p:nvSpPr>
            <p:spPr>
              <a:xfrm rot="21600000">
                <a:off x="1012" y="812798"/>
                <a:ext cx="2628221" cy="243840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27000" tIns="0" rIns="127000" bIns="0" spcCol="1270" anchor="ctr"/>
              <a:lstStyle/>
              <a:p>
                <a:pPr algn="ctr" defTabSz="889000" hangingPunct="0">
                  <a:lnSpc>
                    <a:spcPct val="90000"/>
                  </a:lnSpc>
                  <a:spcAft>
                    <a:spcPct val="3500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r>
                  <a:rPr lang="es-AR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UTILIZACIÓN AL </a:t>
                </a:r>
                <a:r>
                  <a:rPr lang="es-AR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MÁXIMO </a:t>
                </a:r>
                <a:r>
                  <a:rPr lang="es-AR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DE LA </a:t>
                </a:r>
                <a:r>
                  <a:rPr lang="es-AR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TECNOLOGÍA </a:t>
                </a:r>
                <a:r>
                  <a:rPr lang="es-AR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DISPONIBLE</a:t>
                </a:r>
              </a:p>
            </p:txBody>
          </p:sp>
        </p:grpSp>
        <p:grpSp>
          <p:nvGrpSpPr>
            <p:cNvPr id="4" name="16 Grupo"/>
            <p:cNvGrpSpPr/>
            <p:nvPr/>
          </p:nvGrpSpPr>
          <p:grpSpPr>
            <a:xfrm>
              <a:off x="2826348" y="0"/>
              <a:ext cx="2628222" cy="4063999"/>
              <a:chOff x="2826348" y="0"/>
              <a:chExt cx="2628222" cy="4063999"/>
            </a:xfrm>
          </p:grpSpPr>
          <p:sp>
            <p:nvSpPr>
              <p:cNvPr id="21" name="20 Operación manual"/>
              <p:cNvSpPr/>
              <p:nvPr/>
            </p:nvSpPr>
            <p:spPr>
              <a:xfrm rot="16200000">
                <a:off x="2108459" y="717889"/>
                <a:ext cx="4063999" cy="2628221"/>
              </a:xfrm>
              <a:prstGeom prst="flowChartManualOperation">
                <a:avLst/>
              </a:prstGeom>
              <a:solidFill>
                <a:schemeClr val="accent1">
                  <a:lumMod val="50000"/>
                </a:schemeClr>
              </a:solidFill>
              <a:sp3d prstMaterial="plastic">
                <a:bevelT w="50800" h="50800"/>
                <a:bevelB w="50800" h="50800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2" name="Operación manual 6"/>
              <p:cNvSpPr/>
              <p:nvPr/>
            </p:nvSpPr>
            <p:spPr>
              <a:xfrm rot="21600000">
                <a:off x="2826349" y="812798"/>
                <a:ext cx="2628221" cy="243840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27000" tIns="0" rIns="127000" bIns="0" spcCol="1270" anchor="ctr"/>
              <a:lstStyle/>
              <a:p>
                <a:pPr algn="ctr" defTabSz="889000" hangingPunct="0">
                  <a:lnSpc>
                    <a:spcPct val="90000"/>
                  </a:lnSpc>
                  <a:spcAft>
                    <a:spcPct val="3500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r>
                  <a:rPr lang="es-AR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EXPLOTACIÓN </a:t>
                </a:r>
                <a:r>
                  <a:rPr lang="es-AR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CENTRALIZADA DE LA </a:t>
                </a:r>
                <a:r>
                  <a:rPr lang="es-AR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INFORMACIÓN</a:t>
                </a:r>
                <a:endParaRPr lang="es-AR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 defTabSz="889000" hangingPunct="0">
                  <a:lnSpc>
                    <a:spcPct val="90000"/>
                  </a:lnSpc>
                  <a:spcAft>
                    <a:spcPct val="3500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r>
                  <a:rPr lang="es-AR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(INTERNA Y EXTERNA) </a:t>
                </a:r>
              </a:p>
            </p:txBody>
          </p:sp>
        </p:grpSp>
        <p:grpSp>
          <p:nvGrpSpPr>
            <p:cNvPr id="5" name="17 Grupo"/>
            <p:cNvGrpSpPr/>
            <p:nvPr/>
          </p:nvGrpSpPr>
          <p:grpSpPr>
            <a:xfrm>
              <a:off x="5652698" y="0"/>
              <a:ext cx="2628222" cy="4063999"/>
              <a:chOff x="5652698" y="0"/>
              <a:chExt cx="2628222" cy="4063999"/>
            </a:xfrm>
          </p:grpSpPr>
          <p:sp>
            <p:nvSpPr>
              <p:cNvPr id="19" name="18 Operación manual"/>
              <p:cNvSpPr/>
              <p:nvPr/>
            </p:nvSpPr>
            <p:spPr>
              <a:xfrm rot="16200000">
                <a:off x="4934809" y="717889"/>
                <a:ext cx="4063999" cy="2628221"/>
              </a:xfrm>
              <a:prstGeom prst="flowChartManualOperation">
                <a:avLst/>
              </a:prstGeom>
              <a:solidFill>
                <a:schemeClr val="accent1">
                  <a:lumMod val="50000"/>
                </a:schemeClr>
              </a:solidFill>
              <a:sp3d prstMaterial="plastic">
                <a:bevelT w="50800" h="50800"/>
                <a:bevelB w="50800" h="50800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0" name="Operación manual 8"/>
              <p:cNvSpPr/>
              <p:nvPr/>
            </p:nvSpPr>
            <p:spPr>
              <a:xfrm rot="21600000">
                <a:off x="5652699" y="812798"/>
                <a:ext cx="2628221" cy="243840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27000" tIns="0" rIns="127000" bIns="0" spcCol="1270" anchor="ctr"/>
              <a:lstStyle/>
              <a:p>
                <a:pPr algn="ctr" defTabSz="889000" hangingPunct="0">
                  <a:lnSpc>
                    <a:spcPct val="90000"/>
                  </a:lnSpc>
                  <a:spcAft>
                    <a:spcPct val="3500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r>
                  <a:rPr lang="es-AR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CONTROL EX –ANTE Y </a:t>
                </a:r>
                <a:r>
                  <a:rPr lang="es-AR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SIMULTANEO DE </a:t>
                </a:r>
                <a:r>
                  <a:rPr lang="es-AR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LAS OPERACIONES</a:t>
                </a:r>
              </a:p>
            </p:txBody>
          </p:sp>
        </p:grpSp>
      </p:grpSp>
      <p:sp>
        <p:nvSpPr>
          <p:cNvPr id="25" name="24 Rectángulo redondeado"/>
          <p:cNvSpPr/>
          <p:nvPr/>
        </p:nvSpPr>
        <p:spPr>
          <a:xfrm>
            <a:off x="683568" y="5445224"/>
            <a:ext cx="7632848" cy="62230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s-AR" b="1" dirty="0">
                <a:solidFill>
                  <a:schemeClr val="tx1"/>
                </a:solidFill>
              </a:rPr>
              <a:t>INTEGRACIÓN DE MATRICES DE RIESGO </a:t>
            </a:r>
            <a:r>
              <a:rPr lang="es-AR" dirty="0">
                <a:solidFill>
                  <a:schemeClr val="tx1"/>
                </a:solidFill>
              </a:rPr>
              <a:t>(Aduana –</a:t>
            </a:r>
            <a:r>
              <a:rPr lang="es-AR" dirty="0">
                <a:solidFill>
                  <a:schemeClr val="tx1"/>
                </a:solidFill>
              </a:rPr>
              <a:t>DGI – Seguridad </a:t>
            </a:r>
            <a:r>
              <a:rPr lang="es-AR" dirty="0">
                <a:solidFill>
                  <a:schemeClr val="tx1"/>
                </a:solidFill>
              </a:rPr>
              <a:t>Social)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18 Rectángulo"/>
          <p:cNvSpPr>
            <a:spLocks noChangeArrowheads="1"/>
          </p:cNvSpPr>
          <p:nvPr/>
        </p:nvSpPr>
        <p:spPr bwMode="auto">
          <a:xfrm>
            <a:off x="909638" y="2765425"/>
            <a:ext cx="7046912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hangingPunct="0">
              <a:lnSpc>
                <a:spcPct val="75000"/>
              </a:lnSpc>
              <a:spcBef>
                <a:spcPct val="50000"/>
              </a:spcBef>
              <a:buClr>
                <a:srgbClr val="77933C"/>
              </a:buClr>
              <a:buSzPct val="95000"/>
              <a:buFont typeface="Wingdings" pitchFamily="2" charset="2"/>
              <a:buNone/>
            </a:pPr>
            <a:endParaRPr lang="es-AR"/>
          </a:p>
        </p:txBody>
      </p:sp>
      <p:sp>
        <p:nvSpPr>
          <p:cNvPr id="6" name="22 Rectángulo"/>
          <p:cNvSpPr>
            <a:spLocks noChangeArrowheads="1"/>
          </p:cNvSpPr>
          <p:nvPr/>
        </p:nvSpPr>
        <p:spPr bwMode="auto">
          <a:xfrm>
            <a:off x="71708" y="1442457"/>
            <a:ext cx="8605142" cy="321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s-E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EXPLOTACIÓN CENTRALIZADA DE LA INFORMACIÓN </a:t>
            </a:r>
            <a:endParaRPr lang="es-AR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graphicFrame>
        <p:nvGraphicFramePr>
          <p:cNvPr id="5" name="4 Diagrama"/>
          <p:cNvGraphicFramePr/>
          <p:nvPr/>
        </p:nvGraphicFramePr>
        <p:xfrm>
          <a:off x="755650" y="1844675"/>
          <a:ext cx="7715250" cy="3910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246" name="3 Marcador de número de diapositiva"/>
          <p:cNvSpPr>
            <a:spLocks noGrp="1"/>
          </p:cNvSpPr>
          <p:nvPr>
            <p:ph type="sldNum" sz="quarter" idx="10"/>
          </p:nvPr>
        </p:nvSpPr>
        <p:spPr bwMode="auto">
          <a:xfrm>
            <a:off x="112713" y="6472238"/>
            <a:ext cx="213360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E383464D-83E4-4D5D-8864-709AF2004740}" type="slidenum">
              <a:rPr lang="en-US" b="0" smtClean="0"/>
              <a:pPr/>
              <a:t>3</a:t>
            </a:fld>
            <a:endParaRPr lang="en-US" b="0" smtClean="0"/>
          </a:p>
        </p:txBody>
      </p:sp>
      <p:sp>
        <p:nvSpPr>
          <p:cNvPr id="8" name="7 Rectángulo"/>
          <p:cNvSpPr/>
          <p:nvPr/>
        </p:nvSpPr>
        <p:spPr bwMode="auto">
          <a:xfrm rot="20967865">
            <a:off x="3059235" y="4720887"/>
            <a:ext cx="3866592" cy="37856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FF0000"/>
              </a:buClr>
              <a:buSzPct val="115000"/>
              <a:buFont typeface="Times New Roman" pitchFamily="18" charset="0"/>
              <a:buNone/>
              <a:defRPr/>
            </a:pP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INFORMACIÓN 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INTELIGENTE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/>
          <p:nvPr/>
        </p:nvSpPr>
        <p:spPr>
          <a:xfrm>
            <a:off x="827088" y="2852738"/>
            <a:ext cx="1571625" cy="1209675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s-AR" b="1" dirty="0">
                <a:solidFill>
                  <a:schemeClr val="tx2"/>
                </a:solidFill>
              </a:rPr>
              <a:t>Acciones de prevención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3492500" y="2852738"/>
            <a:ext cx="1643063" cy="1209675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s-AR" b="1" dirty="0">
                <a:solidFill>
                  <a:schemeClr val="tx2"/>
                </a:solidFill>
              </a:rPr>
              <a:t>Cerca del hecho imponible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6153150" y="2852738"/>
            <a:ext cx="1714500" cy="1209675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s-AR" b="1" dirty="0">
                <a:solidFill>
                  <a:schemeClr val="tx2"/>
                </a:solidFill>
              </a:rPr>
              <a:t>Verificación de lo actuado en etapas anteriores</a:t>
            </a:r>
          </a:p>
        </p:txBody>
      </p:sp>
      <p:sp>
        <p:nvSpPr>
          <p:cNvPr id="11268" name="18 Rectángulo"/>
          <p:cNvSpPr>
            <a:spLocks noChangeArrowheads="1"/>
          </p:cNvSpPr>
          <p:nvPr/>
        </p:nvSpPr>
        <p:spPr bwMode="auto">
          <a:xfrm>
            <a:off x="981075" y="2765425"/>
            <a:ext cx="7046913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hangingPunct="0">
              <a:lnSpc>
                <a:spcPct val="75000"/>
              </a:lnSpc>
              <a:spcBef>
                <a:spcPct val="50000"/>
              </a:spcBef>
              <a:buClr>
                <a:srgbClr val="77933C"/>
              </a:buClr>
              <a:buSzPct val="95000"/>
              <a:buFont typeface="Wingdings" pitchFamily="2" charset="2"/>
              <a:buNone/>
            </a:pPr>
            <a:endParaRPr lang="es-AR"/>
          </a:p>
        </p:txBody>
      </p:sp>
      <p:sp>
        <p:nvSpPr>
          <p:cNvPr id="6" name="22 Rectángulo"/>
          <p:cNvSpPr>
            <a:spLocks noChangeArrowheads="1"/>
          </p:cNvSpPr>
          <p:nvPr/>
        </p:nvSpPr>
        <p:spPr bwMode="auto">
          <a:xfrm>
            <a:off x="107950" y="1422400"/>
            <a:ext cx="592772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s-E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NUEVO PROCESO DE </a:t>
            </a:r>
            <a:r>
              <a:rPr lang="es-E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FISCALIZACIÓN</a:t>
            </a:r>
            <a:endParaRPr lang="es-AR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22" name="21 Flecha izquierda y derecha"/>
          <p:cNvSpPr/>
          <p:nvPr/>
        </p:nvSpPr>
        <p:spPr>
          <a:xfrm>
            <a:off x="3270250" y="4437063"/>
            <a:ext cx="2643188" cy="1214437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s-AR" dirty="0"/>
              <a:t>ACCIONES COORDINADAS</a:t>
            </a:r>
            <a:endParaRPr lang="es-AR" dirty="0"/>
          </a:p>
        </p:txBody>
      </p:sp>
      <p:pic>
        <p:nvPicPr>
          <p:cNvPr id="18" name="36 Imagen" descr="seguridad-social-una-linea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5915025"/>
            <a:ext cx="38131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40 Imagen" descr="impositiva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238" y="4981575"/>
            <a:ext cx="22875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41 Imagen" descr="aduana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94475" y="4981575"/>
            <a:ext cx="172243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274" name="3 Marcador de número de diapositiva"/>
          <p:cNvSpPr>
            <a:spLocks noGrp="1"/>
          </p:cNvSpPr>
          <p:nvPr>
            <p:ph type="sldNum" sz="quarter" idx="10"/>
          </p:nvPr>
        </p:nvSpPr>
        <p:spPr bwMode="auto">
          <a:xfrm>
            <a:off x="96838" y="6453188"/>
            <a:ext cx="213360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2B6453D3-5988-4190-BC90-27A0978BDE24}" type="slidenum">
              <a:rPr lang="en-US" b="0" smtClean="0"/>
              <a:pPr/>
              <a:t>4</a:t>
            </a:fld>
            <a:endParaRPr lang="en-US" b="0" smtClean="0"/>
          </a:p>
        </p:txBody>
      </p:sp>
      <p:graphicFrame>
        <p:nvGraphicFramePr>
          <p:cNvPr id="10" name="9 Diagrama"/>
          <p:cNvGraphicFramePr/>
          <p:nvPr/>
        </p:nvGraphicFramePr>
        <p:xfrm>
          <a:off x="287338" y="1428736"/>
          <a:ext cx="8605142" cy="3103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26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22" grpId="0" animBg="1"/>
      <p:bldGraphic spid="10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>
            <a:grpSpLocks/>
          </p:cNvGrpSpPr>
          <p:nvPr/>
        </p:nvGrpSpPr>
        <p:grpSpPr bwMode="auto">
          <a:xfrm>
            <a:off x="477838" y="2149475"/>
            <a:ext cx="5816600" cy="869950"/>
            <a:chOff x="416069" y="2149956"/>
            <a:chExt cx="5817245" cy="869796"/>
          </a:xfrm>
        </p:grpSpPr>
        <p:sp>
          <p:nvSpPr>
            <p:cNvPr id="6" name="5 Rectángulo"/>
            <p:cNvSpPr/>
            <p:nvPr/>
          </p:nvSpPr>
          <p:spPr>
            <a:xfrm>
              <a:off x="416069" y="2149956"/>
              <a:ext cx="5817245" cy="86979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es-AR"/>
            </a:p>
          </p:txBody>
        </p:sp>
        <p:sp>
          <p:nvSpPr>
            <p:cNvPr id="12305" name="1 Rectángulo"/>
            <p:cNvSpPr>
              <a:spLocks noChangeArrowheads="1"/>
            </p:cNvSpPr>
            <p:nvPr/>
          </p:nvSpPr>
          <p:spPr bwMode="auto">
            <a:xfrm>
              <a:off x="705814" y="2339197"/>
              <a:ext cx="163906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s-AR"/>
                <a:t>Importaciones</a:t>
              </a:r>
            </a:p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s-AR"/>
                <a:t>Bienes - DJAI</a:t>
              </a:r>
              <a:endParaRPr lang="es-AR">
                <a:solidFill>
                  <a:srgbClr val="000000"/>
                </a:solidFill>
              </a:endParaRPr>
            </a:p>
          </p:txBody>
        </p:sp>
      </p:grpSp>
      <p:grpSp>
        <p:nvGrpSpPr>
          <p:cNvPr id="7" name="6 Grupo"/>
          <p:cNvGrpSpPr>
            <a:grpSpLocks/>
          </p:cNvGrpSpPr>
          <p:nvPr/>
        </p:nvGrpSpPr>
        <p:grpSpPr bwMode="auto">
          <a:xfrm>
            <a:off x="477838" y="4019550"/>
            <a:ext cx="5816600" cy="857250"/>
            <a:chOff x="416069" y="4019884"/>
            <a:chExt cx="5817245" cy="857256"/>
          </a:xfrm>
        </p:grpSpPr>
        <p:sp>
          <p:nvSpPr>
            <p:cNvPr id="17" name="16 Rectángulo"/>
            <p:cNvSpPr/>
            <p:nvPr/>
          </p:nvSpPr>
          <p:spPr>
            <a:xfrm>
              <a:off x="416069" y="4019884"/>
              <a:ext cx="5817245" cy="8572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es-AR"/>
            </a:p>
          </p:txBody>
        </p:sp>
        <p:sp>
          <p:nvSpPr>
            <p:cNvPr id="12303" name="4 Rectángulo"/>
            <p:cNvSpPr>
              <a:spLocks noChangeArrowheads="1"/>
            </p:cNvSpPr>
            <p:nvPr/>
          </p:nvSpPr>
          <p:spPr bwMode="auto">
            <a:xfrm>
              <a:off x="711093" y="4170500"/>
              <a:ext cx="2198038" cy="6076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s-AR"/>
                <a:t>Pagos al Exterior – </a:t>
              </a:r>
            </a:p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s-AR"/>
                <a:t>DAPE</a:t>
              </a:r>
            </a:p>
          </p:txBody>
        </p:sp>
      </p:grpSp>
      <p:sp>
        <p:nvSpPr>
          <p:cNvPr id="14346" name="4 Rectángulo"/>
          <p:cNvSpPr>
            <a:spLocks noChangeArrowheads="1"/>
          </p:cNvSpPr>
          <p:nvPr/>
        </p:nvSpPr>
        <p:spPr bwMode="auto">
          <a:xfrm>
            <a:off x="266700" y="1422400"/>
            <a:ext cx="653732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s-E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CONTROL EX - ANTE</a:t>
            </a:r>
            <a:endParaRPr lang="es-AR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35" name="34 Flecha curvada hacia abajo"/>
          <p:cNvSpPr/>
          <p:nvPr/>
        </p:nvSpPr>
        <p:spPr>
          <a:xfrm>
            <a:off x="2622550" y="2362200"/>
            <a:ext cx="1944688" cy="785813"/>
          </a:xfrm>
          <a:prstGeom prst="curvedDownArrow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s-AR">
              <a:solidFill>
                <a:schemeClr val="tx1"/>
              </a:solidFill>
            </a:endParaRPr>
          </a:p>
        </p:txBody>
      </p:sp>
      <p:sp>
        <p:nvSpPr>
          <p:cNvPr id="40" name="39 Flecha curvada hacia arriba"/>
          <p:cNvSpPr/>
          <p:nvPr/>
        </p:nvSpPr>
        <p:spPr>
          <a:xfrm>
            <a:off x="2749550" y="4559300"/>
            <a:ext cx="1817688" cy="731838"/>
          </a:xfrm>
          <a:prstGeom prst="curvedUpArrow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s-AR">
              <a:solidFill>
                <a:schemeClr val="tx1"/>
              </a:solidFill>
            </a:endParaRPr>
          </a:p>
        </p:txBody>
      </p:sp>
      <p:pic>
        <p:nvPicPr>
          <p:cNvPr id="25" name="24 Imagen" descr="imp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69522" y="2641472"/>
            <a:ext cx="929244" cy="724371"/>
          </a:xfrm>
          <a:prstGeom prst="ellipse">
            <a:avLst/>
          </a:prstGeom>
          <a:ln>
            <a:noFill/>
          </a:ln>
          <a:effectLst/>
        </p:spPr>
      </p:pic>
      <p:pic>
        <p:nvPicPr>
          <p:cNvPr id="43" name="42 Imagen" descr="expo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/>
            </a:extLst>
          </a:blip>
          <a:stretch>
            <a:fillRect/>
          </a:stretch>
        </p:blipFill>
        <p:spPr>
          <a:xfrm>
            <a:off x="3221301" y="4409678"/>
            <a:ext cx="777465" cy="761268"/>
          </a:xfrm>
          <a:prstGeom prst="ellipse">
            <a:avLst/>
          </a:prstGeom>
          <a:ln>
            <a:noFill/>
          </a:ln>
          <a:effectLst>
            <a:softEdge rad="31750"/>
          </a:effectLst>
        </p:spPr>
      </p:pic>
      <p:pic>
        <p:nvPicPr>
          <p:cNvPr id="34" name="33 Imag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8850" y="3275013"/>
            <a:ext cx="1571625" cy="159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28 Rectángulo redondeado"/>
          <p:cNvSpPr/>
          <p:nvPr/>
        </p:nvSpPr>
        <p:spPr>
          <a:xfrm>
            <a:off x="6650038" y="3236913"/>
            <a:ext cx="2386012" cy="158432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s-AR" sz="2000" dirty="0"/>
              <a:t>ACCIONES DE FISCALIZACIÓN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s-AR" sz="2000" dirty="0"/>
              <a:t>INFORMACIÓN ANTICIPADA</a:t>
            </a:r>
            <a:endParaRPr lang="es-AR" sz="2000" dirty="0"/>
          </a:p>
        </p:txBody>
      </p:sp>
      <p:sp>
        <p:nvSpPr>
          <p:cNvPr id="3" name="2 Rectángulo"/>
          <p:cNvSpPr>
            <a:spLocks noChangeArrowheads="1"/>
          </p:cNvSpPr>
          <p:nvPr/>
        </p:nvSpPr>
        <p:spPr bwMode="auto">
          <a:xfrm>
            <a:off x="788988" y="3113088"/>
            <a:ext cx="1854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s-AR"/>
              <a:t>Importaciones 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s-AR"/>
              <a:t>Servicios - DJAS</a:t>
            </a:r>
          </a:p>
        </p:txBody>
      </p:sp>
      <p:sp>
        <p:nvSpPr>
          <p:cNvPr id="30" name="29 Llamada de flecha a la derecha"/>
          <p:cNvSpPr/>
          <p:nvPr/>
        </p:nvSpPr>
        <p:spPr>
          <a:xfrm>
            <a:off x="5441226" y="2149956"/>
            <a:ext cx="1568786" cy="3727316"/>
          </a:xfrm>
          <a:prstGeom prst="right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s-A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PREVENTIVO</a:t>
            </a:r>
            <a:endParaRPr lang="es-A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300" name="7 Marcador de número de diapositiva"/>
          <p:cNvSpPr>
            <a:spLocks noGrp="1"/>
          </p:cNvSpPr>
          <p:nvPr>
            <p:ph type="sldNum" sz="quarter" idx="10"/>
          </p:nvPr>
        </p:nvSpPr>
        <p:spPr bwMode="auto">
          <a:xfrm>
            <a:off x="112713" y="6429375"/>
            <a:ext cx="213360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6C8D92FF-A117-4C29-BD88-46EA937B7A85}" type="slidenum">
              <a:rPr lang="en-US" sz="1400" smtClean="0"/>
              <a:pPr/>
              <a:t>5</a:t>
            </a:fld>
            <a:endParaRPr lang="en-US" sz="1400" smtClean="0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auto">
          <a:xfrm>
            <a:off x="782638" y="4948238"/>
            <a:ext cx="2085975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s-AR"/>
              <a:t>Transferencias de 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s-AR"/>
              <a:t>Futbol - DJAF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0" grpId="0" animBg="1"/>
      <p:bldP spid="29" grpId="0"/>
      <p:bldP spid="3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Flecha derecha"/>
          <p:cNvSpPr/>
          <p:nvPr/>
        </p:nvSpPr>
        <p:spPr bwMode="auto">
          <a:xfrm>
            <a:off x="1389063" y="4248150"/>
            <a:ext cx="1457325" cy="992188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s-AR">
              <a:latin typeface="Arial" charset="0"/>
            </a:endParaRPr>
          </a:p>
        </p:txBody>
      </p:sp>
      <p:sp>
        <p:nvSpPr>
          <p:cNvPr id="4" name="3 Llamada de flecha hacia abajo"/>
          <p:cNvSpPr/>
          <p:nvPr/>
        </p:nvSpPr>
        <p:spPr>
          <a:xfrm>
            <a:off x="88900" y="1724025"/>
            <a:ext cx="8947150" cy="698500"/>
          </a:xfrm>
          <a:prstGeom prst="downArrowCallou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s-AR" b="1" dirty="0">
                <a:solidFill>
                  <a:schemeClr val="bg1"/>
                </a:solidFill>
              </a:rPr>
              <a:t>PERSONAS FÍSICAS /JURÍDICAS</a:t>
            </a:r>
          </a:p>
        </p:txBody>
      </p:sp>
      <p:sp>
        <p:nvSpPr>
          <p:cNvPr id="39" name="22 Rectángulo"/>
          <p:cNvSpPr>
            <a:spLocks noChangeArrowheads="1"/>
          </p:cNvSpPr>
          <p:nvPr/>
        </p:nvSpPr>
        <p:spPr bwMode="auto">
          <a:xfrm>
            <a:off x="88900" y="1406525"/>
            <a:ext cx="869791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s-E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ACCIONES DEL CONTROL SIMULTÁNEO – FISCALIZACIÓN ELECTRÓNICA</a:t>
            </a:r>
            <a:endParaRPr lang="es-AR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grpSp>
        <p:nvGrpSpPr>
          <p:cNvPr id="7173" name="7172 Grupo"/>
          <p:cNvGrpSpPr>
            <a:grpSpLocks/>
          </p:cNvGrpSpPr>
          <p:nvPr/>
        </p:nvGrpSpPr>
        <p:grpSpPr bwMode="auto">
          <a:xfrm>
            <a:off x="4633913" y="3097213"/>
            <a:ext cx="3197225" cy="1411287"/>
            <a:chOff x="4633516" y="3097757"/>
            <a:chExt cx="3197894" cy="1411363"/>
          </a:xfrm>
        </p:grpSpPr>
        <p:sp>
          <p:nvSpPr>
            <p:cNvPr id="28" name="27 Rectángulo"/>
            <p:cNvSpPr/>
            <p:nvPr/>
          </p:nvSpPr>
          <p:spPr>
            <a:xfrm>
              <a:off x="4633516" y="3097757"/>
              <a:ext cx="1071786" cy="10081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0" rIns="0" bIns="0" spcCol="1270" anchor="ctr"/>
            <a:lstStyle/>
            <a:p>
              <a:pPr marL="114300" lvl="1" indent="-114300" defTabSz="533400" hangingPunct="0">
                <a:lnSpc>
                  <a:spcPct val="90000"/>
                </a:lnSpc>
                <a:spcAft>
                  <a:spcPct val="1500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••"/>
                <a:defRPr/>
              </a:pPr>
              <a:r>
                <a:rPr lang="es-A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Aeronaves </a:t>
              </a:r>
            </a:p>
            <a:p>
              <a:pPr marL="114300" lvl="1" indent="-114300" defTabSz="533400" hangingPunct="0">
                <a:lnSpc>
                  <a:spcPct val="90000"/>
                </a:lnSpc>
                <a:spcAft>
                  <a:spcPct val="1500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••"/>
                <a:defRPr/>
              </a:pPr>
              <a:r>
                <a:rPr lang="es-A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Automotores</a:t>
              </a:r>
            </a:p>
            <a:p>
              <a:pPr marL="114300" lvl="1" indent="-114300" defTabSz="533400" hangingPunct="0">
                <a:lnSpc>
                  <a:spcPct val="90000"/>
                </a:lnSpc>
                <a:spcAft>
                  <a:spcPct val="1500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••"/>
                <a:defRPr/>
              </a:pPr>
              <a:r>
                <a:rPr lang="es-A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Embarcaciones</a:t>
              </a:r>
            </a:p>
          </p:txBody>
        </p:sp>
        <p:sp>
          <p:nvSpPr>
            <p:cNvPr id="32" name="31 Rectángulo"/>
            <p:cNvSpPr/>
            <p:nvPr/>
          </p:nvSpPr>
          <p:spPr>
            <a:xfrm>
              <a:off x="5867261" y="3170786"/>
              <a:ext cx="998747" cy="8953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0" rIns="0" bIns="0" spcCol="1270" anchor="ctr"/>
            <a:lstStyle/>
            <a:p>
              <a:pPr marL="114300" lvl="1" indent="-114300" defTabSz="533400" hangingPunct="0">
                <a:lnSpc>
                  <a:spcPct val="90000"/>
                </a:lnSpc>
                <a:spcAft>
                  <a:spcPct val="1500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••"/>
                <a:defRPr/>
              </a:pPr>
              <a:r>
                <a:rPr lang="es-A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COTI</a:t>
              </a:r>
            </a:p>
            <a:p>
              <a:pPr marL="114300" lvl="1" indent="-114300" defTabSz="533400" hangingPunct="0">
                <a:lnSpc>
                  <a:spcPct val="90000"/>
                </a:lnSpc>
                <a:spcAft>
                  <a:spcPct val="1500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••"/>
                <a:defRPr/>
              </a:pPr>
              <a:r>
                <a:rPr lang="es-A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Escribanos</a:t>
              </a:r>
            </a:p>
            <a:p>
              <a:pPr marL="114300" lvl="1" indent="-114300" defTabSz="533400" hangingPunct="0">
                <a:lnSpc>
                  <a:spcPct val="90000"/>
                </a:lnSpc>
                <a:spcAft>
                  <a:spcPct val="1500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••"/>
                <a:defRPr/>
              </a:pPr>
              <a:r>
                <a:rPr lang="es-A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Expensas</a:t>
              </a:r>
            </a:p>
          </p:txBody>
        </p:sp>
        <p:sp>
          <p:nvSpPr>
            <p:cNvPr id="83" name="82 Rectángulo"/>
            <p:cNvSpPr/>
            <p:nvPr/>
          </p:nvSpPr>
          <p:spPr>
            <a:xfrm>
              <a:off x="6831076" y="3294618"/>
              <a:ext cx="1000334" cy="12145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0" rIns="0" bIns="0" spcCol="1270" anchor="ctr"/>
            <a:lstStyle/>
            <a:p>
              <a:pPr marL="114300" lvl="1" indent="-114300" defTabSz="533400" hangingPunct="0">
                <a:lnSpc>
                  <a:spcPct val="90000"/>
                </a:lnSpc>
                <a:spcAft>
                  <a:spcPct val="1500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••"/>
                <a:defRPr/>
              </a:pPr>
              <a:r>
                <a:rPr lang="es-A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Fideicomisos</a:t>
              </a:r>
            </a:p>
            <a:p>
              <a:pPr marL="114300" lvl="1" indent="-114300" defTabSz="533400" hangingPunct="0">
                <a:lnSpc>
                  <a:spcPct val="90000"/>
                </a:lnSpc>
                <a:spcAft>
                  <a:spcPct val="1500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••"/>
                <a:defRPr/>
              </a:pPr>
              <a:r>
                <a:rPr lang="es-A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Cuentas Bancarias</a:t>
              </a:r>
            </a:p>
            <a:p>
              <a:pPr marL="114300" lvl="1" indent="-114300" defTabSz="533400" hangingPunct="0">
                <a:lnSpc>
                  <a:spcPct val="90000"/>
                </a:lnSpc>
                <a:spcAft>
                  <a:spcPct val="1500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••"/>
                <a:defRPr/>
              </a:pPr>
              <a:r>
                <a:rPr lang="es-A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Títulos Públicos</a:t>
              </a:r>
            </a:p>
            <a:p>
              <a:pPr marL="114300" lvl="1" indent="-114300" defTabSz="533400" hangingPunct="0">
                <a:lnSpc>
                  <a:spcPct val="90000"/>
                </a:lnSpc>
                <a:spcAft>
                  <a:spcPct val="1500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••"/>
                <a:defRPr/>
              </a:pPr>
              <a:r>
                <a:rPr lang="es-A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Tarjetas</a:t>
              </a:r>
            </a:p>
          </p:txBody>
        </p:sp>
      </p:grpSp>
      <p:sp>
        <p:nvSpPr>
          <p:cNvPr id="13317" name="2 Marcador de número de diapositiva"/>
          <p:cNvSpPr>
            <a:spLocks noGrp="1"/>
          </p:cNvSpPr>
          <p:nvPr>
            <p:ph type="sldNum" sz="quarter" idx="10"/>
          </p:nvPr>
        </p:nvSpPr>
        <p:spPr bwMode="auto">
          <a:xfrm>
            <a:off x="112713" y="6453188"/>
            <a:ext cx="213360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401D7B96-2ED3-44CD-B63E-658FAD67C581}" type="slidenum">
              <a:rPr lang="en-US" sz="1600" b="0" smtClean="0"/>
              <a:pPr/>
              <a:t>6</a:t>
            </a:fld>
            <a:endParaRPr lang="en-US" sz="1600" b="0" smtClean="0"/>
          </a:p>
        </p:txBody>
      </p:sp>
      <p:grpSp>
        <p:nvGrpSpPr>
          <p:cNvPr id="7172" name="7171 Grupo"/>
          <p:cNvGrpSpPr>
            <a:grpSpLocks/>
          </p:cNvGrpSpPr>
          <p:nvPr/>
        </p:nvGrpSpPr>
        <p:grpSpPr bwMode="auto">
          <a:xfrm>
            <a:off x="269875" y="2270125"/>
            <a:ext cx="8685213" cy="4275138"/>
            <a:chOff x="270570" y="2269559"/>
            <a:chExt cx="8684393" cy="4275143"/>
          </a:xfrm>
        </p:grpSpPr>
        <p:grpSp>
          <p:nvGrpSpPr>
            <p:cNvPr id="2" name="4 Grupo"/>
            <p:cNvGrpSpPr>
              <a:grpSpLocks/>
            </p:cNvGrpSpPr>
            <p:nvPr/>
          </p:nvGrpSpPr>
          <p:grpSpPr bwMode="auto">
            <a:xfrm>
              <a:off x="270570" y="4797152"/>
              <a:ext cx="1044000" cy="1044000"/>
              <a:chOff x="1059773" y="713228"/>
              <a:chExt cx="966652" cy="955906"/>
            </a:xfrm>
            <a:solidFill>
              <a:schemeClr val="accent6">
                <a:lumMod val="75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</p:grpSpPr>
          <p:sp>
            <p:nvSpPr>
              <p:cNvPr id="6" name="5 Elipse"/>
              <p:cNvSpPr/>
              <p:nvPr/>
            </p:nvSpPr>
            <p:spPr>
              <a:xfrm>
                <a:off x="1062118" y="713228"/>
                <a:ext cx="955906" cy="955906"/>
              </a:xfrm>
              <a:prstGeom prst="ellipse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7" name="Elipse 4"/>
              <p:cNvSpPr/>
              <p:nvPr/>
            </p:nvSpPr>
            <p:spPr>
              <a:xfrm>
                <a:off x="1059773" y="875068"/>
                <a:ext cx="966652" cy="74507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25400" tIns="25400" rIns="25400" bIns="25400" spcCol="1270" anchor="ctr"/>
              <a:lstStyle/>
              <a:p>
                <a:pPr algn="ctr" defTabSz="889000" hangingPunct="0">
                  <a:lnSpc>
                    <a:spcPct val="90000"/>
                  </a:lnSpc>
                  <a:spcAft>
                    <a:spcPct val="3500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r>
                  <a:rPr lang="es-AR" sz="1200" dirty="0"/>
                  <a:t>Información laboral </a:t>
                </a:r>
              </a:p>
            </p:txBody>
          </p:sp>
        </p:grpSp>
        <p:grpSp>
          <p:nvGrpSpPr>
            <p:cNvPr id="5" name="7 Grupo"/>
            <p:cNvGrpSpPr>
              <a:grpSpLocks/>
            </p:cNvGrpSpPr>
            <p:nvPr/>
          </p:nvGrpSpPr>
          <p:grpSpPr bwMode="auto">
            <a:xfrm>
              <a:off x="270570" y="3537128"/>
              <a:ext cx="1044000" cy="1044000"/>
              <a:chOff x="1062118" y="713228"/>
              <a:chExt cx="955906" cy="955906"/>
            </a:xfrm>
            <a:solidFill>
              <a:schemeClr val="accent6">
                <a:lumMod val="75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</p:grpSpPr>
          <p:sp>
            <p:nvSpPr>
              <p:cNvPr id="9" name="8 Elipse"/>
              <p:cNvSpPr/>
              <p:nvPr/>
            </p:nvSpPr>
            <p:spPr>
              <a:xfrm>
                <a:off x="1062118" y="713228"/>
                <a:ext cx="955906" cy="955906"/>
              </a:xfrm>
              <a:prstGeom prst="ellipse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10" name="Elipse 4"/>
              <p:cNvSpPr/>
              <p:nvPr/>
            </p:nvSpPr>
            <p:spPr>
              <a:xfrm>
                <a:off x="1131800" y="852594"/>
                <a:ext cx="816540" cy="67717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25400" tIns="25400" rIns="25400" bIns="25400" spcCol="1270" anchor="ctr"/>
              <a:lstStyle/>
              <a:p>
                <a:pPr algn="ctr" defTabSz="889000" hangingPunct="0">
                  <a:lnSpc>
                    <a:spcPct val="90000"/>
                  </a:lnSpc>
                  <a:spcAft>
                    <a:spcPct val="3500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r>
                  <a:rPr lang="es-AR" sz="1200" dirty="0"/>
                  <a:t>Consumo de Servicios </a:t>
                </a:r>
                <a:r>
                  <a:rPr lang="es-AR" sz="1200" dirty="0"/>
                  <a:t>Públicos</a:t>
                </a:r>
                <a:endParaRPr lang="es-AR" sz="1200" dirty="0"/>
              </a:p>
            </p:txBody>
          </p:sp>
        </p:grpSp>
        <p:grpSp>
          <p:nvGrpSpPr>
            <p:cNvPr id="8" name="13 Grupo"/>
            <p:cNvGrpSpPr>
              <a:grpSpLocks/>
            </p:cNvGrpSpPr>
            <p:nvPr/>
          </p:nvGrpSpPr>
          <p:grpSpPr bwMode="auto">
            <a:xfrm>
              <a:off x="2420277" y="2269559"/>
              <a:ext cx="1044000" cy="1044000"/>
              <a:chOff x="1062118" y="713228"/>
              <a:chExt cx="955906" cy="955906"/>
            </a:xfrm>
            <a:solidFill>
              <a:schemeClr val="accent6">
                <a:lumMod val="75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</p:grpSpPr>
          <p:sp>
            <p:nvSpPr>
              <p:cNvPr id="15" name="14 Elipse"/>
              <p:cNvSpPr/>
              <p:nvPr/>
            </p:nvSpPr>
            <p:spPr>
              <a:xfrm>
                <a:off x="1062118" y="713228"/>
                <a:ext cx="955906" cy="955906"/>
              </a:xfrm>
              <a:prstGeom prst="ellipse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16" name="Elipse 4"/>
              <p:cNvSpPr/>
              <p:nvPr/>
            </p:nvSpPr>
            <p:spPr>
              <a:xfrm>
                <a:off x="1155202" y="852594"/>
                <a:ext cx="805539" cy="67717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25400" tIns="25400" rIns="25400" bIns="25400" spcCol="1270" anchor="ctr"/>
              <a:lstStyle/>
              <a:p>
                <a:pPr algn="ctr" defTabSz="889000" hangingPunct="0">
                  <a:lnSpc>
                    <a:spcPct val="90000"/>
                  </a:lnSpc>
                  <a:spcAft>
                    <a:spcPct val="3500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r>
                  <a:rPr lang="es-AR" sz="1200" dirty="0"/>
                  <a:t>Inmuebles  Rurales</a:t>
                </a:r>
              </a:p>
            </p:txBody>
          </p:sp>
        </p:grpSp>
        <p:grpSp>
          <p:nvGrpSpPr>
            <p:cNvPr id="11" name="10 Grupo"/>
            <p:cNvGrpSpPr>
              <a:grpSpLocks/>
            </p:cNvGrpSpPr>
            <p:nvPr/>
          </p:nvGrpSpPr>
          <p:grpSpPr bwMode="auto">
            <a:xfrm>
              <a:off x="3294764" y="5500702"/>
              <a:ext cx="1044000" cy="1044000"/>
              <a:chOff x="1053177" y="713228"/>
              <a:chExt cx="964847" cy="955906"/>
            </a:xfrm>
            <a:solidFill>
              <a:schemeClr val="accent6">
                <a:lumMod val="75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</p:grpSpPr>
          <p:sp>
            <p:nvSpPr>
              <p:cNvPr id="12" name="11 Elipse"/>
              <p:cNvSpPr/>
              <p:nvPr/>
            </p:nvSpPr>
            <p:spPr>
              <a:xfrm>
                <a:off x="1062118" y="713228"/>
                <a:ext cx="955906" cy="955906"/>
              </a:xfrm>
              <a:prstGeom prst="ellipse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13" name="Elipse 4"/>
              <p:cNvSpPr/>
              <p:nvPr/>
            </p:nvSpPr>
            <p:spPr>
              <a:xfrm>
                <a:off x="1053177" y="783035"/>
                <a:ext cx="964846" cy="74647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25400" tIns="25400" rIns="25400" bIns="25400" spcCol="1270" anchor="ctr"/>
              <a:lstStyle/>
              <a:p>
                <a:pPr algn="ctr" defTabSz="889000" hangingPunct="0">
                  <a:lnSpc>
                    <a:spcPct val="90000"/>
                  </a:lnSpc>
                  <a:spcAft>
                    <a:spcPct val="3500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r>
                  <a:rPr lang="es-AR" sz="1200" dirty="0"/>
                  <a:t>Operaciones de Granos</a:t>
                </a:r>
              </a:p>
            </p:txBody>
          </p:sp>
        </p:grpSp>
        <p:grpSp>
          <p:nvGrpSpPr>
            <p:cNvPr id="13327" name="24 Grupo"/>
            <p:cNvGrpSpPr>
              <a:grpSpLocks/>
            </p:cNvGrpSpPr>
            <p:nvPr/>
          </p:nvGrpSpPr>
          <p:grpSpPr bwMode="auto">
            <a:xfrm>
              <a:off x="4540546" y="2269559"/>
              <a:ext cx="1044000" cy="1044000"/>
              <a:chOff x="3389067" y="-912"/>
              <a:chExt cx="1006127" cy="1008113"/>
            </a:xfrm>
          </p:grpSpPr>
          <p:sp>
            <p:nvSpPr>
              <p:cNvPr id="26" name="25 Elipse"/>
              <p:cNvSpPr/>
              <p:nvPr/>
            </p:nvSpPr>
            <p:spPr>
              <a:xfrm>
                <a:off x="3389063" y="-912"/>
                <a:ext cx="1006586" cy="1008669"/>
              </a:xfrm>
              <a:prstGeom prst="ellipse">
                <a:avLst/>
              </a:prstGeom>
              <a:ln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27" name="Elipse 4"/>
              <p:cNvSpPr/>
              <p:nvPr/>
            </p:nvSpPr>
            <p:spPr>
              <a:xfrm>
                <a:off x="3459432" y="146249"/>
                <a:ext cx="858199" cy="71434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8890" tIns="8890" rIns="8890" bIns="8890" spcCol="1270" anchor="ctr"/>
              <a:lstStyle/>
              <a:p>
                <a:pPr algn="ctr" defTabSz="622300" hangingPunct="0">
                  <a:lnSpc>
                    <a:spcPct val="90000"/>
                  </a:lnSpc>
                  <a:spcAft>
                    <a:spcPct val="3500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r>
                  <a:rPr lang="es-AR" sz="1200" dirty="0"/>
                  <a:t>Tenencia Bienes muebles</a:t>
                </a:r>
              </a:p>
            </p:txBody>
          </p:sp>
        </p:grpSp>
        <p:grpSp>
          <p:nvGrpSpPr>
            <p:cNvPr id="13328" name="28 Grupo"/>
            <p:cNvGrpSpPr>
              <a:grpSpLocks/>
            </p:cNvGrpSpPr>
            <p:nvPr/>
          </p:nvGrpSpPr>
          <p:grpSpPr bwMode="auto">
            <a:xfrm>
              <a:off x="5652120" y="2269559"/>
              <a:ext cx="1044000" cy="1044000"/>
              <a:chOff x="2758084" y="962460"/>
              <a:chExt cx="1141995" cy="1251755"/>
            </a:xfrm>
          </p:grpSpPr>
          <p:sp>
            <p:nvSpPr>
              <p:cNvPr id="30" name="29 Elipse"/>
              <p:cNvSpPr/>
              <p:nvPr/>
            </p:nvSpPr>
            <p:spPr>
              <a:xfrm>
                <a:off x="2757610" y="962460"/>
                <a:ext cx="1142516" cy="1252446"/>
              </a:xfrm>
              <a:prstGeom prst="ellipse">
                <a:avLst/>
              </a:prstGeom>
              <a:ln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31" name="Elipse 4"/>
              <p:cNvSpPr/>
              <p:nvPr/>
            </p:nvSpPr>
            <p:spPr>
              <a:xfrm>
                <a:off x="2913882" y="1145188"/>
                <a:ext cx="904637" cy="88699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8890" tIns="8890" rIns="8890" bIns="8890" spcCol="1270" anchor="ctr"/>
              <a:lstStyle/>
              <a:p>
                <a:pPr algn="ctr" defTabSz="622300" hangingPunct="0">
                  <a:lnSpc>
                    <a:spcPct val="90000"/>
                  </a:lnSpc>
                  <a:spcAft>
                    <a:spcPct val="3500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r>
                  <a:rPr lang="es-AR" sz="1200" dirty="0"/>
                  <a:t>Tenencia Bienes inmuebles</a:t>
                </a:r>
              </a:p>
            </p:txBody>
          </p:sp>
        </p:grpSp>
        <p:grpSp>
          <p:nvGrpSpPr>
            <p:cNvPr id="13329" name="33 Grupo"/>
            <p:cNvGrpSpPr>
              <a:grpSpLocks/>
            </p:cNvGrpSpPr>
            <p:nvPr/>
          </p:nvGrpSpPr>
          <p:grpSpPr bwMode="auto">
            <a:xfrm>
              <a:off x="6732240" y="2269559"/>
              <a:ext cx="1044001" cy="1044000"/>
              <a:chOff x="3111808" y="2369488"/>
              <a:chExt cx="937407" cy="1080862"/>
            </a:xfrm>
          </p:grpSpPr>
          <p:sp>
            <p:nvSpPr>
              <p:cNvPr id="35" name="34 Elipse"/>
              <p:cNvSpPr/>
              <p:nvPr/>
            </p:nvSpPr>
            <p:spPr>
              <a:xfrm>
                <a:off x="3112197" y="2369488"/>
                <a:ext cx="936408" cy="1081458"/>
              </a:xfrm>
              <a:prstGeom prst="ellipse">
                <a:avLst/>
              </a:prstGeom>
              <a:ln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36" name="Elipse 4"/>
              <p:cNvSpPr/>
              <p:nvPr/>
            </p:nvSpPr>
            <p:spPr>
              <a:xfrm>
                <a:off x="3199138" y="2464814"/>
                <a:ext cx="845191" cy="84971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8890" tIns="8890" rIns="8890" bIns="8890" spcCol="1270" anchor="ctr"/>
              <a:lstStyle/>
              <a:p>
                <a:pPr algn="ctr" defTabSz="622300" hangingPunct="0">
                  <a:lnSpc>
                    <a:spcPct val="90000"/>
                  </a:lnSpc>
                  <a:spcAft>
                    <a:spcPct val="3500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r>
                  <a:rPr lang="es-AR" sz="1200" dirty="0"/>
                  <a:t>Información</a:t>
                </a:r>
              </a:p>
              <a:p>
                <a:pPr algn="ctr" defTabSz="622300" hangingPunct="0">
                  <a:lnSpc>
                    <a:spcPct val="90000"/>
                  </a:lnSpc>
                  <a:spcAft>
                    <a:spcPct val="3500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r>
                  <a:rPr lang="es-AR" sz="1200" dirty="0"/>
                  <a:t>Financiera</a:t>
                </a:r>
              </a:p>
            </p:txBody>
          </p:sp>
        </p:grpSp>
        <p:grpSp>
          <p:nvGrpSpPr>
            <p:cNvPr id="19" name="43 Grupo"/>
            <p:cNvGrpSpPr>
              <a:grpSpLocks/>
            </p:cNvGrpSpPr>
            <p:nvPr/>
          </p:nvGrpSpPr>
          <p:grpSpPr bwMode="auto">
            <a:xfrm>
              <a:off x="270570" y="2269559"/>
              <a:ext cx="1044000" cy="1044000"/>
              <a:chOff x="1062118" y="713228"/>
              <a:chExt cx="955906" cy="955906"/>
            </a:xfrm>
            <a:solidFill>
              <a:schemeClr val="accent6">
                <a:lumMod val="75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</p:grpSpPr>
          <p:sp>
            <p:nvSpPr>
              <p:cNvPr id="45" name="44 Elipse"/>
              <p:cNvSpPr/>
              <p:nvPr/>
            </p:nvSpPr>
            <p:spPr>
              <a:xfrm>
                <a:off x="1062118" y="713228"/>
                <a:ext cx="955906" cy="955906"/>
              </a:xfrm>
              <a:prstGeom prst="ellipse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6" name="Elipse 4"/>
              <p:cNvSpPr/>
              <p:nvPr/>
            </p:nvSpPr>
            <p:spPr>
              <a:xfrm>
                <a:off x="1131800" y="852594"/>
                <a:ext cx="816540" cy="67717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25400" tIns="25400" rIns="25400" bIns="25400" spcCol="1270" anchor="ctr"/>
              <a:lstStyle/>
              <a:p>
                <a:pPr algn="ctr" defTabSz="889000" hangingPunct="0">
                  <a:lnSpc>
                    <a:spcPct val="90000"/>
                  </a:lnSpc>
                  <a:spcAft>
                    <a:spcPct val="3500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r>
                  <a:rPr lang="es-AR" sz="1200" dirty="0"/>
                  <a:t>Colegios</a:t>
                </a:r>
              </a:p>
              <a:p>
                <a:pPr algn="ctr" defTabSz="889000" hangingPunct="0">
                  <a:lnSpc>
                    <a:spcPct val="90000"/>
                  </a:lnSpc>
                  <a:spcAft>
                    <a:spcPct val="3500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r>
                  <a:rPr lang="es-AR" sz="1200" dirty="0"/>
                  <a:t>Privados</a:t>
                </a:r>
              </a:p>
            </p:txBody>
          </p:sp>
        </p:grpSp>
        <p:grpSp>
          <p:nvGrpSpPr>
            <p:cNvPr id="20" name="49 Grupo"/>
            <p:cNvGrpSpPr>
              <a:grpSpLocks/>
            </p:cNvGrpSpPr>
            <p:nvPr/>
          </p:nvGrpSpPr>
          <p:grpSpPr bwMode="auto">
            <a:xfrm>
              <a:off x="1350690" y="2269559"/>
              <a:ext cx="1044000" cy="1044000"/>
              <a:chOff x="1062118" y="713228"/>
              <a:chExt cx="955906" cy="955906"/>
            </a:xfrm>
            <a:solidFill>
              <a:schemeClr val="accent6">
                <a:lumMod val="75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</p:grpSpPr>
          <p:sp>
            <p:nvSpPr>
              <p:cNvPr id="51" name="50 Elipse"/>
              <p:cNvSpPr/>
              <p:nvPr/>
            </p:nvSpPr>
            <p:spPr>
              <a:xfrm>
                <a:off x="1062118" y="713228"/>
                <a:ext cx="955906" cy="955906"/>
              </a:xfrm>
              <a:prstGeom prst="ellipse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52" name="Elipse 4"/>
              <p:cNvSpPr/>
              <p:nvPr/>
            </p:nvSpPr>
            <p:spPr>
              <a:xfrm>
                <a:off x="1131800" y="852594"/>
                <a:ext cx="816540" cy="67717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25400" tIns="25400" rIns="25400" bIns="25400" spcCol="1270" anchor="ctr"/>
              <a:lstStyle/>
              <a:p>
                <a:pPr algn="ctr" defTabSz="889000" hangingPunct="0">
                  <a:lnSpc>
                    <a:spcPct val="90000"/>
                  </a:lnSpc>
                  <a:spcAft>
                    <a:spcPct val="3500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r>
                  <a:rPr lang="es-AR" sz="1200" dirty="0"/>
                  <a:t>Ferias</a:t>
                </a:r>
              </a:p>
            </p:txBody>
          </p:sp>
        </p:grpSp>
        <p:grpSp>
          <p:nvGrpSpPr>
            <p:cNvPr id="21" name="52 Grupo"/>
            <p:cNvGrpSpPr>
              <a:grpSpLocks/>
            </p:cNvGrpSpPr>
            <p:nvPr/>
          </p:nvGrpSpPr>
          <p:grpSpPr bwMode="auto">
            <a:xfrm>
              <a:off x="1123048" y="5500702"/>
              <a:ext cx="1044000" cy="1044000"/>
              <a:chOff x="1062118" y="713228"/>
              <a:chExt cx="955906" cy="955906"/>
            </a:xfrm>
            <a:solidFill>
              <a:schemeClr val="accent6">
                <a:lumMod val="75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</p:grpSpPr>
          <p:sp>
            <p:nvSpPr>
              <p:cNvPr id="54" name="53 Elipse"/>
              <p:cNvSpPr/>
              <p:nvPr/>
            </p:nvSpPr>
            <p:spPr>
              <a:xfrm>
                <a:off x="1062118" y="713228"/>
                <a:ext cx="955906" cy="955906"/>
              </a:xfrm>
              <a:prstGeom prst="ellipse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55" name="Elipse 4"/>
              <p:cNvSpPr/>
              <p:nvPr/>
            </p:nvSpPr>
            <p:spPr>
              <a:xfrm>
                <a:off x="1131800" y="865094"/>
                <a:ext cx="886224" cy="6646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25400" tIns="25400" rIns="25400" bIns="25400" spcCol="1270" anchor="ctr"/>
              <a:lstStyle/>
              <a:p>
                <a:pPr algn="ctr" defTabSz="889000" hangingPunct="0">
                  <a:lnSpc>
                    <a:spcPct val="90000"/>
                  </a:lnSpc>
                  <a:spcAft>
                    <a:spcPct val="3500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r>
                  <a:rPr lang="es-AR" sz="1200" dirty="0"/>
                  <a:t>Donaciones</a:t>
                </a:r>
              </a:p>
            </p:txBody>
          </p:sp>
        </p:grpSp>
        <p:grpSp>
          <p:nvGrpSpPr>
            <p:cNvPr id="22" name="61 Grupo"/>
            <p:cNvGrpSpPr>
              <a:grpSpLocks/>
            </p:cNvGrpSpPr>
            <p:nvPr/>
          </p:nvGrpSpPr>
          <p:grpSpPr bwMode="auto">
            <a:xfrm>
              <a:off x="2208906" y="5500702"/>
              <a:ext cx="1044000" cy="1044000"/>
              <a:chOff x="1062118" y="713228"/>
              <a:chExt cx="955906" cy="955906"/>
            </a:xfrm>
            <a:solidFill>
              <a:schemeClr val="accent6">
                <a:lumMod val="75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</p:grpSpPr>
          <p:sp>
            <p:nvSpPr>
              <p:cNvPr id="63" name="62 Elipse"/>
              <p:cNvSpPr/>
              <p:nvPr/>
            </p:nvSpPr>
            <p:spPr>
              <a:xfrm>
                <a:off x="1062118" y="713228"/>
                <a:ext cx="955906" cy="955906"/>
              </a:xfrm>
              <a:prstGeom prst="ellipse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64" name="Elipse 4"/>
              <p:cNvSpPr/>
              <p:nvPr/>
            </p:nvSpPr>
            <p:spPr>
              <a:xfrm>
                <a:off x="1201745" y="852594"/>
                <a:ext cx="676653" cy="67717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25400" tIns="25400" rIns="25400" bIns="25400" spcCol="1270" anchor="ctr"/>
              <a:lstStyle/>
              <a:p>
                <a:pPr algn="ctr" defTabSz="889000" hangingPunct="0">
                  <a:lnSpc>
                    <a:spcPct val="90000"/>
                  </a:lnSpc>
                  <a:spcAft>
                    <a:spcPct val="3500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r>
                  <a:rPr lang="es-AR" sz="1200" dirty="0"/>
                  <a:t>COC</a:t>
                </a:r>
              </a:p>
            </p:txBody>
          </p:sp>
        </p:grpSp>
        <p:grpSp>
          <p:nvGrpSpPr>
            <p:cNvPr id="23" name="64 Grupo"/>
            <p:cNvGrpSpPr>
              <a:grpSpLocks/>
            </p:cNvGrpSpPr>
            <p:nvPr/>
          </p:nvGrpSpPr>
          <p:grpSpPr bwMode="auto">
            <a:xfrm>
              <a:off x="4380622" y="5500702"/>
              <a:ext cx="1044000" cy="1044000"/>
              <a:chOff x="970816" y="713228"/>
              <a:chExt cx="1117015" cy="955906"/>
            </a:xfrm>
            <a:solidFill>
              <a:schemeClr val="accent6">
                <a:lumMod val="75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</p:grpSpPr>
          <p:sp>
            <p:nvSpPr>
              <p:cNvPr id="66" name="65 Elipse"/>
              <p:cNvSpPr/>
              <p:nvPr/>
            </p:nvSpPr>
            <p:spPr>
              <a:xfrm>
                <a:off x="970816" y="713228"/>
                <a:ext cx="1117015" cy="955906"/>
              </a:xfrm>
              <a:prstGeom prst="ellipse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67" name="Elipse 4"/>
              <p:cNvSpPr/>
              <p:nvPr/>
            </p:nvSpPr>
            <p:spPr>
              <a:xfrm>
                <a:off x="1131925" y="852594"/>
                <a:ext cx="886099" cy="67717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25400" tIns="25400" rIns="25400" bIns="25400" spcCol="1270" anchor="ctr"/>
              <a:lstStyle/>
              <a:p>
                <a:pPr algn="ctr" defTabSz="889000" hangingPunct="0">
                  <a:lnSpc>
                    <a:spcPct val="90000"/>
                  </a:lnSpc>
                  <a:spcAft>
                    <a:spcPct val="3500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r>
                  <a:rPr lang="es-AR" sz="1200" dirty="0"/>
                  <a:t>Transporte de caudales</a:t>
                </a:r>
              </a:p>
            </p:txBody>
          </p:sp>
        </p:grpSp>
        <p:grpSp>
          <p:nvGrpSpPr>
            <p:cNvPr id="24" name="70 Grupo"/>
            <p:cNvGrpSpPr>
              <a:grpSpLocks/>
            </p:cNvGrpSpPr>
            <p:nvPr/>
          </p:nvGrpSpPr>
          <p:grpSpPr bwMode="auto">
            <a:xfrm>
              <a:off x="6552336" y="5500702"/>
              <a:ext cx="1044000" cy="1044000"/>
              <a:chOff x="1051371" y="713228"/>
              <a:chExt cx="966654" cy="955906"/>
            </a:xfrm>
            <a:solidFill>
              <a:schemeClr val="accent6">
                <a:lumMod val="75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</p:grpSpPr>
          <p:sp>
            <p:nvSpPr>
              <p:cNvPr id="72" name="71 Elipse"/>
              <p:cNvSpPr/>
              <p:nvPr/>
            </p:nvSpPr>
            <p:spPr>
              <a:xfrm>
                <a:off x="1062118" y="713228"/>
                <a:ext cx="955906" cy="955906"/>
              </a:xfrm>
              <a:prstGeom prst="ellipse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73" name="Elipse 4"/>
              <p:cNvSpPr/>
              <p:nvPr/>
            </p:nvSpPr>
            <p:spPr>
              <a:xfrm>
                <a:off x="1051371" y="874036"/>
                <a:ext cx="966654" cy="67717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25400" tIns="25400" rIns="25400" bIns="25400" spcCol="1270" anchor="ctr"/>
              <a:lstStyle/>
              <a:p>
                <a:pPr algn="ctr" defTabSz="889000" hangingPunct="0">
                  <a:lnSpc>
                    <a:spcPct val="90000"/>
                  </a:lnSpc>
                  <a:spcAft>
                    <a:spcPct val="3500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r>
                  <a:rPr lang="es-AR" sz="1200" dirty="0"/>
                  <a:t>Factura Electrónica</a:t>
                </a:r>
              </a:p>
            </p:txBody>
          </p:sp>
        </p:grpSp>
        <p:grpSp>
          <p:nvGrpSpPr>
            <p:cNvPr id="25" name="73 Grupo"/>
            <p:cNvGrpSpPr>
              <a:grpSpLocks/>
            </p:cNvGrpSpPr>
            <p:nvPr/>
          </p:nvGrpSpPr>
          <p:grpSpPr bwMode="auto">
            <a:xfrm>
              <a:off x="7846312" y="2269559"/>
              <a:ext cx="1044000" cy="1044000"/>
              <a:chOff x="1062118" y="713228"/>
              <a:chExt cx="955906" cy="955906"/>
            </a:xfrm>
            <a:solidFill>
              <a:schemeClr val="accent6">
                <a:lumMod val="75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</p:grpSpPr>
          <p:sp>
            <p:nvSpPr>
              <p:cNvPr id="75" name="74 Elipse"/>
              <p:cNvSpPr/>
              <p:nvPr/>
            </p:nvSpPr>
            <p:spPr>
              <a:xfrm>
                <a:off x="1062118" y="713228"/>
                <a:ext cx="955906" cy="955906"/>
              </a:xfrm>
              <a:prstGeom prst="ellipse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76" name="Elipse 4"/>
              <p:cNvSpPr/>
              <p:nvPr/>
            </p:nvSpPr>
            <p:spPr>
              <a:xfrm>
                <a:off x="1162895" y="852594"/>
                <a:ext cx="829925" cy="67717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25400" tIns="25400" rIns="25400" bIns="25400" spcCol="1270" anchor="ctr"/>
              <a:lstStyle/>
              <a:p>
                <a:pPr algn="ctr" defTabSz="889000" hangingPunct="0">
                  <a:lnSpc>
                    <a:spcPct val="90000"/>
                  </a:lnSpc>
                  <a:spcAft>
                    <a:spcPct val="3500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r>
                  <a:rPr lang="es-AR" sz="1200" dirty="0"/>
                  <a:t>Migraciones</a:t>
                </a:r>
                <a:endParaRPr lang="es-AR" sz="1200" dirty="0"/>
              </a:p>
            </p:txBody>
          </p:sp>
        </p:grpSp>
        <p:grpSp>
          <p:nvGrpSpPr>
            <p:cNvPr id="29" name="76 Grupo"/>
            <p:cNvGrpSpPr>
              <a:grpSpLocks/>
            </p:cNvGrpSpPr>
            <p:nvPr/>
          </p:nvGrpSpPr>
          <p:grpSpPr bwMode="auto">
            <a:xfrm>
              <a:off x="7781662" y="3537128"/>
              <a:ext cx="1173301" cy="1044000"/>
              <a:chOff x="1024180" y="640331"/>
              <a:chExt cx="1047207" cy="964846"/>
            </a:xfrm>
            <a:solidFill>
              <a:schemeClr val="accent6">
                <a:lumMod val="75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</p:grpSpPr>
          <p:sp>
            <p:nvSpPr>
              <p:cNvPr id="78" name="77 Elipse"/>
              <p:cNvSpPr/>
              <p:nvPr/>
            </p:nvSpPr>
            <p:spPr>
              <a:xfrm>
                <a:off x="1062117" y="640331"/>
                <a:ext cx="955906" cy="955906"/>
              </a:xfrm>
              <a:prstGeom prst="ellipse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79" name="Elipse 4"/>
              <p:cNvSpPr/>
              <p:nvPr/>
            </p:nvSpPr>
            <p:spPr>
              <a:xfrm>
                <a:off x="1024180" y="640331"/>
                <a:ext cx="1047207" cy="96484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25400" tIns="25400" rIns="25400" bIns="25400" spcCol="1270" anchor="ctr"/>
              <a:lstStyle/>
              <a:p>
                <a:pPr algn="ctr" defTabSz="889000" hangingPunct="0">
                  <a:lnSpc>
                    <a:spcPct val="90000"/>
                  </a:lnSpc>
                  <a:spcAft>
                    <a:spcPct val="3500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r>
                  <a:rPr lang="es-AR" sz="1200" dirty="0"/>
                  <a:t>Titularidad y transferencia de acciones</a:t>
                </a:r>
              </a:p>
            </p:txBody>
          </p:sp>
        </p:grpSp>
        <p:grpSp>
          <p:nvGrpSpPr>
            <p:cNvPr id="7168" name="84 Grupo"/>
            <p:cNvGrpSpPr>
              <a:grpSpLocks/>
            </p:cNvGrpSpPr>
            <p:nvPr/>
          </p:nvGrpSpPr>
          <p:grpSpPr bwMode="auto">
            <a:xfrm>
              <a:off x="7846312" y="4797152"/>
              <a:ext cx="1044000" cy="1044000"/>
              <a:chOff x="1015102" y="801915"/>
              <a:chExt cx="1051954" cy="1051954"/>
            </a:xfrm>
            <a:solidFill>
              <a:schemeClr val="accent6">
                <a:lumMod val="75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</p:grpSpPr>
          <p:sp>
            <p:nvSpPr>
              <p:cNvPr id="86" name="85 Elipse"/>
              <p:cNvSpPr/>
              <p:nvPr/>
            </p:nvSpPr>
            <p:spPr>
              <a:xfrm>
                <a:off x="1015102" y="801915"/>
                <a:ext cx="1051954" cy="1051954"/>
              </a:xfrm>
              <a:prstGeom prst="ellipse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87" name="Elipse 4"/>
              <p:cNvSpPr/>
              <p:nvPr/>
            </p:nvSpPr>
            <p:spPr>
              <a:xfrm>
                <a:off x="1051371" y="986382"/>
                <a:ext cx="966654" cy="67717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25400" tIns="25400" rIns="25400" bIns="25400" spcCol="1270" anchor="ctr"/>
              <a:lstStyle/>
              <a:p>
                <a:pPr algn="ctr" defTabSz="889000" hangingPunct="0">
                  <a:lnSpc>
                    <a:spcPct val="90000"/>
                  </a:lnSpc>
                  <a:spcAft>
                    <a:spcPct val="3500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r>
                  <a:rPr lang="es-AR" sz="1200" dirty="0"/>
                  <a:t>Comercio Electrónico</a:t>
                </a:r>
              </a:p>
            </p:txBody>
          </p:sp>
        </p:grpSp>
        <p:grpSp>
          <p:nvGrpSpPr>
            <p:cNvPr id="7169" name="13 Grupo"/>
            <p:cNvGrpSpPr>
              <a:grpSpLocks/>
            </p:cNvGrpSpPr>
            <p:nvPr/>
          </p:nvGrpSpPr>
          <p:grpSpPr bwMode="auto">
            <a:xfrm>
              <a:off x="3475649" y="2269559"/>
              <a:ext cx="1044000" cy="1044000"/>
              <a:chOff x="1062118" y="713228"/>
              <a:chExt cx="955906" cy="955906"/>
            </a:xfrm>
            <a:solidFill>
              <a:schemeClr val="accent6">
                <a:lumMod val="75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</p:grpSpPr>
          <p:sp>
            <p:nvSpPr>
              <p:cNvPr id="74" name="73 Elipse"/>
              <p:cNvSpPr/>
              <p:nvPr/>
            </p:nvSpPr>
            <p:spPr>
              <a:xfrm>
                <a:off x="1062118" y="713228"/>
                <a:ext cx="955906" cy="955906"/>
              </a:xfrm>
              <a:prstGeom prst="ellipse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77" name="Elipse 4"/>
              <p:cNvSpPr/>
              <p:nvPr/>
            </p:nvSpPr>
            <p:spPr>
              <a:xfrm>
                <a:off x="1155202" y="852594"/>
                <a:ext cx="805539" cy="67717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25400" tIns="25400" rIns="25400" bIns="25400" spcCol="1270" anchor="ctr"/>
              <a:lstStyle/>
              <a:p>
                <a:pPr algn="ctr" defTabSz="889000" hangingPunct="0">
                  <a:lnSpc>
                    <a:spcPct val="90000"/>
                  </a:lnSpc>
                  <a:spcAft>
                    <a:spcPct val="3500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r>
                  <a:rPr lang="es-AR" sz="1200" dirty="0"/>
                  <a:t>Productores de seguros</a:t>
                </a:r>
              </a:p>
            </p:txBody>
          </p:sp>
        </p:grpSp>
        <p:grpSp>
          <p:nvGrpSpPr>
            <p:cNvPr id="7170" name="13 Grupo"/>
            <p:cNvGrpSpPr>
              <a:grpSpLocks/>
            </p:cNvGrpSpPr>
            <p:nvPr/>
          </p:nvGrpSpPr>
          <p:grpSpPr bwMode="auto">
            <a:xfrm>
              <a:off x="5466480" y="5500702"/>
              <a:ext cx="1044000" cy="1044000"/>
              <a:chOff x="1062118" y="713228"/>
              <a:chExt cx="955906" cy="955906"/>
            </a:xfrm>
            <a:solidFill>
              <a:schemeClr val="accent6">
                <a:lumMod val="75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</p:grpSpPr>
          <p:sp>
            <p:nvSpPr>
              <p:cNvPr id="84" name="83 Elipse"/>
              <p:cNvSpPr/>
              <p:nvPr/>
            </p:nvSpPr>
            <p:spPr>
              <a:xfrm>
                <a:off x="1062118" y="713228"/>
                <a:ext cx="955906" cy="955906"/>
              </a:xfrm>
              <a:prstGeom prst="ellipse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85" name="Elipse 4"/>
              <p:cNvSpPr/>
              <p:nvPr/>
            </p:nvSpPr>
            <p:spPr>
              <a:xfrm>
                <a:off x="1155202" y="852594"/>
                <a:ext cx="805539" cy="67717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25400" tIns="25400" rIns="25400" bIns="25400" spcCol="1270" anchor="ctr"/>
              <a:lstStyle/>
              <a:p>
                <a:pPr algn="ctr" defTabSz="889000" hangingPunct="0">
                  <a:lnSpc>
                    <a:spcPct val="90000"/>
                  </a:lnSpc>
                  <a:spcAft>
                    <a:spcPct val="3500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r>
                  <a:rPr lang="es-AR" sz="1200" dirty="0"/>
                  <a:t>Agencias y loterías</a:t>
                </a:r>
              </a:p>
            </p:txBody>
          </p:sp>
        </p:grpSp>
      </p:grpSp>
      <p:grpSp>
        <p:nvGrpSpPr>
          <p:cNvPr id="7171" name="7170 Grupo"/>
          <p:cNvGrpSpPr>
            <a:grpSpLocks/>
          </p:cNvGrpSpPr>
          <p:nvPr/>
        </p:nvGrpSpPr>
        <p:grpSpPr bwMode="auto">
          <a:xfrm>
            <a:off x="3000375" y="3990975"/>
            <a:ext cx="3046413" cy="1454150"/>
            <a:chOff x="2961827" y="3933056"/>
            <a:chExt cx="3046203" cy="1453760"/>
          </a:xfrm>
        </p:grpSpPr>
        <p:sp>
          <p:nvSpPr>
            <p:cNvPr id="14" name="13 Rectángulo"/>
            <p:cNvSpPr/>
            <p:nvPr/>
          </p:nvSpPr>
          <p:spPr bwMode="auto">
            <a:xfrm>
              <a:off x="2961827" y="3933056"/>
              <a:ext cx="3046203" cy="145376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es-AR">
                <a:latin typeface="Arial" charset="0"/>
              </a:endParaRPr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3060245" y="4087003"/>
              <a:ext cx="2868415" cy="112206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es-AR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MATRICES DE FISCALIZACIÓN/</a:t>
              </a:r>
            </a:p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es-AR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EXPLOTACIÓN DE </a:t>
              </a:r>
            </a:p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es-AR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LOS REGÍMENES</a:t>
              </a:r>
              <a:endParaRPr lang="es-A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9" name="68 Flecha derecha"/>
          <p:cNvSpPr/>
          <p:nvPr/>
        </p:nvSpPr>
        <p:spPr bwMode="auto">
          <a:xfrm rot="10800000">
            <a:off x="6138863" y="4279900"/>
            <a:ext cx="1457325" cy="992188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s-AR">
              <a:latin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" grpId="0" animBg="1"/>
      <p:bldP spid="6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"/>
          <p:cNvSpPr>
            <a:spLocks noChangeArrowheads="1"/>
          </p:cNvSpPr>
          <p:nvPr/>
        </p:nvSpPr>
        <p:spPr bwMode="auto">
          <a:xfrm>
            <a:off x="107950" y="1368425"/>
            <a:ext cx="5927725" cy="38417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tIns="9144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/>
            </a:pPr>
            <a:r>
              <a:rPr lang="es-AR" sz="1600" dirty="0">
                <a:solidFill>
                  <a:schemeClr val="bg1"/>
                </a:solidFill>
                <a:latin typeface="Arial Black" pitchFamily="34" charset="0"/>
              </a:rPr>
              <a:t>BENEFICIOS DE LA </a:t>
            </a:r>
            <a:r>
              <a:rPr lang="es-AR" sz="1600" dirty="0">
                <a:solidFill>
                  <a:schemeClr val="bg1"/>
                </a:solidFill>
                <a:latin typeface="Arial Black" pitchFamily="34" charset="0"/>
              </a:rPr>
              <a:t>FISCALIZACIÓN ELECTRÓNICA</a:t>
            </a:r>
            <a:endParaRPr lang="es-AR" sz="16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4338" name="Text Box 15"/>
          <p:cNvSpPr txBox="1">
            <a:spLocks noChangeArrowheads="1"/>
          </p:cNvSpPr>
          <p:nvPr/>
        </p:nvSpPr>
        <p:spPr bwMode="auto">
          <a:xfrm>
            <a:off x="112713" y="6357938"/>
            <a:ext cx="2133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tIns="9144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</a:tabLst>
            </a:pPr>
            <a:fld id="{C413961E-B62B-442B-9473-CBE9A832AE9B}" type="slidenum">
              <a:rPr lang="es-AR">
                <a:solidFill>
                  <a:srgbClr val="000000"/>
                </a:solidFill>
                <a:latin typeface="Calibri" pitchFamily="34" charset="0"/>
              </a:rPr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723900" algn="l"/>
                  <a:tab pos="1447800" algn="l"/>
                </a:tabLst>
              </a:pPr>
              <a:t>7</a:t>
            </a:fld>
            <a:endParaRPr lang="es-AR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197" name="18 CuadroTexto"/>
          <p:cNvSpPr txBox="1">
            <a:spLocks noChangeArrowheads="1"/>
          </p:cNvSpPr>
          <p:nvPr/>
        </p:nvSpPr>
        <p:spPr bwMode="auto">
          <a:xfrm>
            <a:off x="571472" y="2285992"/>
            <a:ext cx="7500990" cy="66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hangingPunct="0">
              <a:lnSpc>
                <a:spcPct val="93000"/>
              </a:lnSpc>
              <a:buClr>
                <a:schemeClr val="tx2"/>
              </a:buClr>
              <a:buSzPct val="100000"/>
              <a:buFont typeface="Wingdings" pitchFamily="2" charset="2"/>
              <a:buChar char="ü"/>
              <a:defRPr/>
            </a:pPr>
            <a:r>
              <a:rPr lang="es-AR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s-AR" sz="20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Modernización y agilización en la </a:t>
            </a:r>
            <a:r>
              <a:rPr lang="es-AR" sz="20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comunicación Fisco-Contribuyente</a:t>
            </a:r>
            <a:endParaRPr lang="es-AR" sz="2000" b="1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8" name="25 CuadroTexto"/>
          <p:cNvSpPr txBox="1">
            <a:spLocks noChangeArrowheads="1"/>
          </p:cNvSpPr>
          <p:nvPr/>
        </p:nvSpPr>
        <p:spPr bwMode="auto">
          <a:xfrm>
            <a:off x="4860032" y="836712"/>
            <a:ext cx="3456384" cy="378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s-AR" sz="20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FISCALIZACIÓN ELECTRÓNICA</a:t>
            </a:r>
            <a:endParaRPr lang="es-AR" sz="20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785813" y="4500563"/>
            <a:ext cx="7286625" cy="665162"/>
          </a:xfrm>
          <a:prstGeom prst="rect">
            <a:avLst/>
          </a:prstGeom>
          <a:effectLst/>
        </p:spPr>
        <p:txBody>
          <a:bodyPr>
            <a:spAutoFit/>
          </a:bodyPr>
          <a:lstStyle/>
          <a:p>
            <a:pPr algn="ctr" hangingPunct="0">
              <a:lnSpc>
                <a:spcPct val="93000"/>
              </a:lnSpc>
              <a:buClr>
                <a:schemeClr val="tx2"/>
              </a:buClr>
              <a:buSzPct val="100000"/>
              <a:buFont typeface="Wingdings" pitchFamily="2" charset="2"/>
              <a:buChar char="ü"/>
              <a:defRPr/>
            </a:pPr>
            <a:r>
              <a:rPr lang="es-AR" sz="20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s-AR" sz="20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Mayor alcance para verificar irregularidades en las obligaciones fiscales</a:t>
            </a:r>
            <a:endParaRPr lang="es-AR" sz="2000" b="1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429000" y="3429000"/>
            <a:ext cx="5214938" cy="665163"/>
          </a:xfrm>
          <a:prstGeom prst="rect">
            <a:avLst/>
          </a:prstGeom>
          <a:effectLst/>
        </p:spPr>
        <p:txBody>
          <a:bodyPr>
            <a:spAutoFit/>
          </a:bodyPr>
          <a:lstStyle/>
          <a:p>
            <a:pPr algn="ctr" hangingPunct="0">
              <a:lnSpc>
                <a:spcPct val="93000"/>
              </a:lnSpc>
              <a:buClr>
                <a:schemeClr val="tx2"/>
              </a:buClr>
              <a:buSzPct val="100000"/>
              <a:buFont typeface="Wingdings" pitchFamily="2" charset="2"/>
              <a:buChar char="ü"/>
              <a:defRPr/>
            </a:pPr>
            <a:r>
              <a:rPr lang="es-AR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s-AR" sz="20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Incremento de la capacidad </a:t>
            </a:r>
            <a:r>
              <a:rPr lang="es-AR" sz="20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 </a:t>
            </a:r>
          </a:p>
          <a:p>
            <a:pPr hangingPunct="0">
              <a:lnSpc>
                <a:spcPct val="93000"/>
              </a:lnSpc>
              <a:buClr>
                <a:schemeClr val="tx2"/>
              </a:buClr>
              <a:buSzPct val="100000"/>
              <a:buFont typeface="Times New Roman" pitchFamily="18" charset="0"/>
              <a:buNone/>
              <a:defRPr/>
            </a:pPr>
            <a:r>
              <a:rPr lang="es-AR" sz="20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  de fiscalización </a:t>
            </a:r>
            <a:r>
              <a:rPr lang="es-AR" sz="20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de Organismo</a:t>
            </a:r>
          </a:p>
        </p:txBody>
      </p:sp>
      <p:sp>
        <p:nvSpPr>
          <p:cNvPr id="9" name="1 Rectángulo"/>
          <p:cNvSpPr/>
          <p:nvPr/>
        </p:nvSpPr>
        <p:spPr>
          <a:xfrm>
            <a:off x="3000375" y="5715000"/>
            <a:ext cx="4786313" cy="377825"/>
          </a:xfrm>
          <a:prstGeom prst="rect">
            <a:avLst/>
          </a:prstGeom>
          <a:effectLst/>
        </p:spPr>
        <p:txBody>
          <a:bodyPr>
            <a:spAutoFit/>
          </a:bodyPr>
          <a:lstStyle/>
          <a:p>
            <a:pPr algn="ctr" hangingPunct="0">
              <a:lnSpc>
                <a:spcPct val="93000"/>
              </a:lnSpc>
              <a:buClr>
                <a:schemeClr val="tx2"/>
              </a:buClr>
              <a:buSzPct val="100000"/>
              <a:buFont typeface="Wingdings" pitchFamily="2" charset="2"/>
              <a:buChar char="ü"/>
              <a:defRPr/>
            </a:pPr>
            <a:r>
              <a:rPr lang="es-AR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s-AR" sz="20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Optimización de recursos</a:t>
            </a:r>
            <a:endParaRPr lang="es-AR" sz="2000" b="1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"/>
          <p:cNvSpPr>
            <a:spLocks noChangeArrowheads="1"/>
          </p:cNvSpPr>
          <p:nvPr/>
        </p:nvSpPr>
        <p:spPr bwMode="auto">
          <a:xfrm>
            <a:off x="107950" y="1368425"/>
            <a:ext cx="5927725" cy="38417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tIns="9144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/>
            </a:pPr>
            <a:r>
              <a:rPr lang="es-AR" sz="1600" dirty="0">
                <a:solidFill>
                  <a:schemeClr val="bg1"/>
                </a:solidFill>
                <a:latin typeface="Arial Black" pitchFamily="34" charset="0"/>
              </a:rPr>
              <a:t>FINALIDAD DE </a:t>
            </a:r>
            <a:r>
              <a:rPr lang="es-AR" sz="1600" dirty="0">
                <a:solidFill>
                  <a:schemeClr val="bg1"/>
                </a:solidFill>
                <a:latin typeface="Arial Black" pitchFamily="34" charset="0"/>
              </a:rPr>
              <a:t>LA </a:t>
            </a:r>
            <a:r>
              <a:rPr lang="es-AR" sz="1600" dirty="0">
                <a:solidFill>
                  <a:schemeClr val="bg1"/>
                </a:solidFill>
                <a:latin typeface="Arial Black" pitchFamily="34" charset="0"/>
              </a:rPr>
              <a:t>FISCALIZACIÓN ELECTRÓNICA</a:t>
            </a:r>
            <a:endParaRPr lang="es-AR" sz="16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6386" name="Text Box 15"/>
          <p:cNvSpPr txBox="1">
            <a:spLocks noChangeArrowheads="1"/>
          </p:cNvSpPr>
          <p:nvPr/>
        </p:nvSpPr>
        <p:spPr bwMode="auto">
          <a:xfrm>
            <a:off x="112713" y="6357938"/>
            <a:ext cx="2133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tIns="9144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</a:tabLst>
            </a:pPr>
            <a:fld id="{BAA396E4-784B-46AD-AA35-EB278960FAEC}" type="slidenum">
              <a:rPr lang="es-AR">
                <a:solidFill>
                  <a:srgbClr val="000000"/>
                </a:solidFill>
                <a:latin typeface="Calibri" pitchFamily="34" charset="0"/>
              </a:rPr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723900" algn="l"/>
                  <a:tab pos="1447800" algn="l"/>
                </a:tabLst>
              </a:pPr>
              <a:t>8</a:t>
            </a:fld>
            <a:endParaRPr lang="es-AR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197" name="18 CuadroTexto"/>
          <p:cNvSpPr txBox="1">
            <a:spLocks noChangeArrowheads="1"/>
          </p:cNvSpPr>
          <p:nvPr/>
        </p:nvSpPr>
        <p:spPr bwMode="auto">
          <a:xfrm>
            <a:off x="500034" y="2285992"/>
            <a:ext cx="7500990" cy="66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chemeClr val="tx2"/>
              </a:buClr>
              <a:buSzPct val="100000"/>
              <a:buFont typeface="Times New Roman" pitchFamily="18" charset="0"/>
              <a:buNone/>
              <a:defRPr/>
            </a:pPr>
            <a:r>
              <a:rPr lang="es-AR" sz="20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A partir de la información analizada se induce</a:t>
            </a:r>
          </a:p>
          <a:p>
            <a:pPr hangingPunct="0">
              <a:lnSpc>
                <a:spcPct val="93000"/>
              </a:lnSpc>
              <a:buClr>
                <a:schemeClr val="tx2"/>
              </a:buClr>
              <a:buSzPct val="100000"/>
              <a:buFont typeface="Times New Roman" pitchFamily="18" charset="0"/>
              <a:buNone/>
              <a:defRPr/>
            </a:pPr>
            <a:r>
              <a:rPr lang="es-AR" sz="20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al contribuyente a </a:t>
            </a:r>
            <a:endParaRPr lang="es-AR" sz="2000" b="1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8" name="25 CuadroTexto"/>
          <p:cNvSpPr txBox="1">
            <a:spLocks noChangeArrowheads="1"/>
          </p:cNvSpPr>
          <p:nvPr/>
        </p:nvSpPr>
        <p:spPr bwMode="auto">
          <a:xfrm>
            <a:off x="4860032" y="836712"/>
            <a:ext cx="3456384" cy="378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s-AR" sz="20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FISCALIZACIÓN ELECTRÓNICA</a:t>
            </a:r>
            <a:endParaRPr lang="es-AR" sz="20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3143250" y="4857750"/>
            <a:ext cx="5000625" cy="377825"/>
          </a:xfrm>
          <a:prstGeom prst="rect">
            <a:avLst/>
          </a:prstGeom>
          <a:effectLst/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chemeClr val="tx2"/>
              </a:buClr>
              <a:buSzPct val="100000"/>
              <a:buFont typeface="Times New Roman" pitchFamily="18" charset="0"/>
              <a:buNone/>
              <a:defRPr/>
            </a:pPr>
            <a:r>
              <a:rPr lang="es-AR" sz="20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Corregir los desvíos detectados</a:t>
            </a:r>
            <a:endParaRPr lang="es-AR" sz="2000" b="1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071813" y="3429000"/>
            <a:ext cx="4541837" cy="377825"/>
          </a:xfrm>
          <a:prstGeom prst="rect">
            <a:avLst/>
          </a:prstGeom>
          <a:effectLst/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chemeClr val="tx2"/>
              </a:buClr>
              <a:buSzPct val="100000"/>
              <a:buFont typeface="Times New Roman" pitchFamily="18" charset="0"/>
              <a:buNone/>
              <a:defRPr/>
            </a:pPr>
            <a:r>
              <a:rPr lang="es-AR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s-AR" sz="20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Declarar correctamente</a:t>
            </a:r>
            <a:endParaRPr lang="es-AR" sz="2000" b="1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0" name="Striped Right Arrow 9"/>
          <p:cNvSpPr/>
          <p:nvPr/>
        </p:nvSpPr>
        <p:spPr bwMode="auto">
          <a:xfrm>
            <a:off x="2143125" y="4714875"/>
            <a:ext cx="928688" cy="571500"/>
          </a:xfrm>
          <a:prstGeom prst="striped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/>
          </a:p>
        </p:txBody>
      </p:sp>
      <p:sp>
        <p:nvSpPr>
          <p:cNvPr id="11" name="Striped Right Arrow 10"/>
          <p:cNvSpPr/>
          <p:nvPr/>
        </p:nvSpPr>
        <p:spPr bwMode="auto">
          <a:xfrm>
            <a:off x="2152650" y="3367088"/>
            <a:ext cx="928688" cy="571500"/>
          </a:xfrm>
          <a:prstGeom prst="striped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"/>
          <p:cNvSpPr>
            <a:spLocks noChangeArrowheads="1"/>
          </p:cNvSpPr>
          <p:nvPr/>
        </p:nvSpPr>
        <p:spPr bwMode="auto">
          <a:xfrm>
            <a:off x="276225" y="1362075"/>
            <a:ext cx="5927725" cy="38417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tIns="9144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/>
            </a:pPr>
            <a:r>
              <a:rPr lang="es-A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POTESTAD DE LA AFIP </a:t>
            </a:r>
          </a:p>
        </p:txBody>
      </p:sp>
      <p:sp>
        <p:nvSpPr>
          <p:cNvPr id="18434" name="Text Box 15"/>
          <p:cNvSpPr txBox="1">
            <a:spLocks noChangeArrowheads="1"/>
          </p:cNvSpPr>
          <p:nvPr/>
        </p:nvSpPr>
        <p:spPr bwMode="auto">
          <a:xfrm>
            <a:off x="112713" y="6376988"/>
            <a:ext cx="2133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tIns="9144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</a:tabLst>
            </a:pPr>
            <a:fld id="{4D0D2874-CE4C-431D-8D91-D11E092F2DF9}" type="slidenum">
              <a:rPr lang="es-AR">
                <a:solidFill>
                  <a:srgbClr val="000000"/>
                </a:solidFill>
                <a:latin typeface="Calibri" pitchFamily="34" charset="0"/>
              </a:rPr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723900" algn="l"/>
                  <a:tab pos="1447800" algn="l"/>
                </a:tabLst>
              </a:pPr>
              <a:t>9</a:t>
            </a:fld>
            <a:endParaRPr lang="es-AR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060" name="20 Rectángulo"/>
          <p:cNvSpPr>
            <a:spLocks noChangeArrowheads="1"/>
          </p:cNvSpPr>
          <p:nvPr/>
        </p:nvSpPr>
        <p:spPr bwMode="auto">
          <a:xfrm>
            <a:off x="250825" y="2503488"/>
            <a:ext cx="8643938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hangingPunct="0">
              <a:lnSpc>
                <a:spcPct val="93000"/>
              </a:lnSpc>
              <a:buClr>
                <a:srgbClr val="000000"/>
              </a:buClr>
              <a:buSzPct val="100000"/>
              <a:buFont typeface="Wingdings" pitchFamily="2" charset="2"/>
              <a:buChar char="v"/>
              <a:defRPr/>
            </a:pPr>
            <a:r>
              <a:rPr lang="es-AR" dirty="0">
                <a:latin typeface="Arial Black" pitchFamily="34" charset="0"/>
              </a:rPr>
              <a:t>  </a:t>
            </a:r>
            <a:r>
              <a:rPr lang="es-AR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Procedimiento </a:t>
            </a:r>
            <a:r>
              <a:rPr lang="es-AR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de control establecido por la R.G. AFIP </a:t>
            </a:r>
            <a:r>
              <a:rPr lang="es-AR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3416/12 </a:t>
            </a:r>
            <a:endParaRPr lang="es-AR" b="1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2058" name="20 Rectángulo"/>
          <p:cNvSpPr>
            <a:spLocks noChangeArrowheads="1"/>
          </p:cNvSpPr>
          <p:nvPr/>
        </p:nvSpPr>
        <p:spPr bwMode="auto">
          <a:xfrm>
            <a:off x="285750" y="3357563"/>
            <a:ext cx="8358188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hangingPunct="0">
              <a:lnSpc>
                <a:spcPct val="93000"/>
              </a:lnSpc>
              <a:buClr>
                <a:srgbClr val="000000"/>
              </a:buClr>
              <a:buSzPct val="100000"/>
              <a:buFont typeface="Wingdings" pitchFamily="2" charset="2"/>
              <a:buChar char="v"/>
              <a:defRPr/>
            </a:pPr>
            <a:r>
              <a:rPr lang="es-AR" b="1" dirty="0">
                <a:latin typeface="Arial Black" pitchFamily="34" charset="0"/>
              </a:rPr>
              <a:t> </a:t>
            </a:r>
            <a:r>
              <a:rPr lang="es-AR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Se encuentra enmarcado dentro de las facultades otorgadas a </a:t>
            </a:r>
          </a:p>
          <a:p>
            <a:pPr algn="just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s-AR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s-AR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  la Administración Federal en la LEY 11.683, </a:t>
            </a:r>
            <a:r>
              <a:rPr lang="es-ES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en los artículos 33 </a:t>
            </a:r>
          </a:p>
          <a:p>
            <a:pPr algn="just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s-ES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s-ES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  a 36 de la Ley N° 11.683 (</a:t>
            </a:r>
            <a:r>
              <a:rPr lang="es-ES" b="1" dirty="0" err="1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t.o</a:t>
            </a:r>
            <a:r>
              <a:rPr lang="es-ES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. en 1998 y sus modificaciones)</a:t>
            </a:r>
            <a:endParaRPr lang="es-AR" b="1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2056" name="20 Rectángulo"/>
          <p:cNvSpPr>
            <a:spLocks noChangeArrowheads="1"/>
          </p:cNvSpPr>
          <p:nvPr/>
        </p:nvSpPr>
        <p:spPr bwMode="auto">
          <a:xfrm>
            <a:off x="285750" y="4867275"/>
            <a:ext cx="8358188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hangingPunct="0">
              <a:lnSpc>
                <a:spcPct val="93000"/>
              </a:lnSpc>
              <a:buClr>
                <a:srgbClr val="000000"/>
              </a:buClr>
              <a:buSzPct val="100000"/>
              <a:buFont typeface="Wingdings" pitchFamily="2" charset="2"/>
              <a:buChar char="v"/>
              <a:defRPr/>
            </a:pPr>
            <a:r>
              <a:rPr lang="es-AR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Por el artículo 35 inciso a) de la Ley 11.683, se puede solicitar </a:t>
            </a:r>
          </a:p>
          <a:p>
            <a:pPr algn="just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s-AR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s-AR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 al presunto contribuyente o responsable que conteste “…todas   </a:t>
            </a:r>
          </a:p>
          <a:p>
            <a:pPr algn="just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s-AR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s-AR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 las preguntas o requerimientos que se les hagan…”</a:t>
            </a:r>
          </a:p>
        </p:txBody>
      </p:sp>
      <p:sp>
        <p:nvSpPr>
          <p:cNvPr id="14" name="25 CuadroTexto"/>
          <p:cNvSpPr txBox="1">
            <a:spLocks noChangeArrowheads="1"/>
          </p:cNvSpPr>
          <p:nvPr/>
        </p:nvSpPr>
        <p:spPr bwMode="auto">
          <a:xfrm>
            <a:off x="4860032" y="836712"/>
            <a:ext cx="3456384" cy="378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s-AR" sz="20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FISCALIZACIÓN ELECTRÓNICA</a:t>
            </a:r>
            <a:endParaRPr lang="es-AR" sz="20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0" grpId="0"/>
      <p:bldP spid="2058" grpId="0"/>
      <p:bldP spid="2056" grpId="0"/>
    </p:bldLst>
  </p:timing>
</p:sld>
</file>

<file path=ppt/theme/theme1.xml><?xml version="1.0" encoding="utf-8"?>
<a:theme xmlns:a="http://schemas.openxmlformats.org/drawingml/2006/main" name="Diseño predetermin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iseño predeterminado">
      <a:majorFont>
        <a:latin typeface="Calibri"/>
        <a:ea typeface="Arial Unicode MS"/>
        <a:cs typeface="Arial Unicode MS"/>
      </a:majorFont>
      <a:minorFont>
        <a:latin typeface="Calibri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4714</TotalTime>
  <Words>624</Words>
  <Application>Microsoft Office PowerPoint</Application>
  <PresentationFormat>Presentación en pantalla (4:3)</PresentationFormat>
  <Paragraphs>171</Paragraphs>
  <Slides>18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Plantilla de diseño</vt:lpstr>
      </vt:variant>
      <vt:variant>
        <vt:i4>3</vt:i4>
      </vt:variant>
      <vt:variant>
        <vt:lpstr>Títulos de diapositiva</vt:lpstr>
      </vt:variant>
      <vt:variant>
        <vt:i4>18</vt:i4>
      </vt:variant>
    </vt:vector>
  </HeadingPairs>
  <TitlesOfParts>
    <vt:vector size="27" baseType="lpstr">
      <vt:lpstr>Arial</vt:lpstr>
      <vt:lpstr>Arial Unicode MS</vt:lpstr>
      <vt:lpstr>Times New Roman</vt:lpstr>
      <vt:lpstr>Calibri</vt:lpstr>
      <vt:lpstr>Arial Black</vt:lpstr>
      <vt:lpstr>Wingdings</vt:lpstr>
      <vt:lpstr>Diseño predeterminado</vt:lpstr>
      <vt:lpstr>Diseño predeterminado</vt:lpstr>
      <vt:lpstr>Diseño predeterminado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HCURIEN</dc:creator>
  <cp:lastModifiedBy> </cp:lastModifiedBy>
  <cp:revision>709</cp:revision>
  <cp:lastPrinted>1601-01-01T00:00:00Z</cp:lastPrinted>
  <dcterms:created xsi:type="dcterms:W3CDTF">1601-01-01T00:00:00Z</dcterms:created>
  <dcterms:modified xsi:type="dcterms:W3CDTF">2013-10-31T20:14:13Z</dcterms:modified>
</cp:coreProperties>
</file>