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542" r:id="rId3"/>
    <p:sldId id="549" r:id="rId4"/>
    <p:sldId id="543" r:id="rId5"/>
    <p:sldId id="544" r:id="rId6"/>
    <p:sldId id="545" r:id="rId7"/>
    <p:sldId id="546" r:id="rId8"/>
    <p:sldId id="548" r:id="rId9"/>
    <p:sldId id="547" r:id="rId10"/>
  </p:sldIdLst>
  <p:sldSz cx="9144000" cy="6858000" type="screen4x3"/>
  <p:notesSz cx="6669088" cy="9775825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D8AD3"/>
    <a:srgbClr val="005BA3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627" autoAdjust="0"/>
    <p:restoredTop sz="85180" autoAdjust="0"/>
  </p:normalViewPr>
  <p:slideViewPr>
    <p:cSldViewPr>
      <p:cViewPr>
        <p:scale>
          <a:sx n="70" d="100"/>
          <a:sy n="70" d="100"/>
        </p:scale>
        <p:origin x="-1386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40" y="-84"/>
      </p:cViewPr>
      <p:guideLst>
        <p:guide orient="horz" pos="3079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fld id="{75AE6A9C-31A3-4283-AA37-76B05F76683A}" type="datetimeFigureOut">
              <a:rPr lang="es-ES"/>
              <a:pPr>
                <a:defRPr/>
              </a:pPr>
              <a:t>28/10/2013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90838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6663" y="9285288"/>
            <a:ext cx="2890837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fld id="{AD34B0BC-BC2F-493A-A9AD-62DFA103D4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2175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643438"/>
            <a:ext cx="4887912" cy="439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86875"/>
            <a:ext cx="28908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fld id="{4D3685B9-5710-4EB9-B8B2-5D6A0F6D7C4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6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6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6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6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6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5375E6E7-8306-429B-8DD9-7EAC9A1290B8}" type="slidenum">
              <a:rPr lang="es-ES_tradnl" sz="1200" smtClean="0"/>
              <a:pPr>
                <a:defRPr/>
              </a:pPr>
              <a:t>1</a:t>
            </a:fld>
            <a:endParaRPr lang="es-ES_tradnl" sz="120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7455E505-A0B0-44BA-BBA2-47D962158D76}" type="slidenum">
              <a:rPr lang="es-ES_tradnl" sz="1200" smtClean="0"/>
              <a:pPr>
                <a:defRPr/>
              </a:pPr>
              <a:t>2</a:t>
            </a:fld>
            <a:endParaRPr lang="es-ES_tradnl" sz="1200" smtClean="0"/>
          </a:p>
        </p:txBody>
      </p:sp>
      <p:sp>
        <p:nvSpPr>
          <p:cNvPr id="184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A5AEE762-3E5C-476D-91AA-D4B294768739}" type="slidenum">
              <a:rPr lang="es-ES_tradnl" sz="1200" smtClean="0"/>
              <a:pPr>
                <a:defRPr/>
              </a:pPr>
              <a:t>3</a:t>
            </a:fld>
            <a:endParaRPr lang="es-ES_tradnl" sz="1200" smtClean="0"/>
          </a:p>
        </p:txBody>
      </p:sp>
      <p:sp>
        <p:nvSpPr>
          <p:cNvPr id="2048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07E44B74-0A6E-4AB6-9079-4C1008D131F0}" type="slidenum">
              <a:rPr lang="es-ES_tradnl" sz="1200" smtClean="0"/>
              <a:pPr>
                <a:defRPr/>
              </a:pPr>
              <a:t>4</a:t>
            </a:fld>
            <a:endParaRPr lang="es-ES_tradnl" sz="1200" smtClean="0"/>
          </a:p>
        </p:txBody>
      </p:sp>
      <p:sp>
        <p:nvSpPr>
          <p:cNvPr id="225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D8507460-2772-4562-B07D-F0A47F756CC8}" type="slidenum">
              <a:rPr lang="es-ES_tradnl" sz="1200" smtClean="0"/>
              <a:pPr>
                <a:defRPr/>
              </a:pPr>
              <a:t>5</a:t>
            </a:fld>
            <a:endParaRPr lang="es-ES_tradnl" sz="1200" smtClean="0"/>
          </a:p>
        </p:txBody>
      </p:sp>
      <p:sp>
        <p:nvSpPr>
          <p:cNvPr id="2457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3C7C799C-2944-463E-8004-2B949C9DA5D1}" type="slidenum">
              <a:rPr lang="es-ES_tradnl" sz="1200" smtClean="0"/>
              <a:pPr>
                <a:defRPr/>
              </a:pPr>
              <a:t>6</a:t>
            </a:fld>
            <a:endParaRPr lang="es-ES_tradnl" sz="1200" smtClean="0"/>
          </a:p>
        </p:txBody>
      </p:sp>
      <p:sp>
        <p:nvSpPr>
          <p:cNvPr id="266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490E8E31-6373-43B0-9D50-DC88BD491BB5}" type="slidenum">
              <a:rPr lang="es-ES_tradnl" sz="1200" smtClean="0"/>
              <a:pPr>
                <a:defRPr/>
              </a:pPr>
              <a:t>7</a:t>
            </a:fld>
            <a:endParaRPr lang="es-ES_tradnl" sz="1200" smtClean="0"/>
          </a:p>
        </p:txBody>
      </p:sp>
      <p:sp>
        <p:nvSpPr>
          <p:cNvPr id="286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62CA4C81-023F-45BA-8F11-2F8F117B2A43}" type="slidenum">
              <a:rPr lang="es-ES_tradnl" sz="1200" smtClean="0"/>
              <a:pPr>
                <a:defRPr/>
              </a:pPr>
              <a:t>8</a:t>
            </a:fld>
            <a:endParaRPr lang="es-ES_tradnl" sz="1200" smtClean="0"/>
          </a:p>
        </p:txBody>
      </p:sp>
      <p:sp>
        <p:nvSpPr>
          <p:cNvPr id="307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8B3C6986-9949-4767-9EA5-787B9AB15961}" type="slidenum">
              <a:rPr lang="es-ES_tradnl" sz="1200" smtClean="0"/>
              <a:pPr>
                <a:defRPr/>
              </a:pPr>
              <a:t>9</a:t>
            </a:fld>
            <a:endParaRPr lang="es-ES_tradnl" sz="1200" smtClean="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B2AB-262C-4288-B941-3C04F807E2F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6CC43-F744-4B4E-91DA-45E3931FF53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B4445-BD02-435D-8E41-76B7D031A57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0A760-166E-4D45-8BD9-1CD21CE717D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AA85F-5594-4BD3-BFF4-DE4525CB981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AADC2-6480-42E7-9470-18E39F5B0A5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9630A-81B5-4FB7-9CDB-895E60B5C89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EFEA8-0B00-4CB2-A14A-D6E6079C70C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7F34B-6EE9-4628-BBCD-4CBB6F74E84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40DEF-3639-41F0-B77F-319C9D673EC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F9F13-C7A6-45DD-B4D5-EE051EBD4EF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116" charset="-128"/>
                <a:cs typeface="+mn-cs"/>
              </a:defRPr>
            </a:lvl1pPr>
          </a:lstStyle>
          <a:p>
            <a:pPr>
              <a:defRPr/>
            </a:pPr>
            <a:fld id="{16EE32D7-1D72-4B14-8CCF-C6EB8F452C1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0825" y="5257800"/>
            <a:ext cx="7718425" cy="1219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sz="2200" b="1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SERVICIOS DE RENTAS INTERNAS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_tradnl" sz="2200" b="1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2013</a:t>
            </a:r>
            <a:endParaRPr lang="es-ES_tradnl" sz="2200" b="1" i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971550" y="908050"/>
            <a:ext cx="77152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s-EC" sz="2900" b="1" i="1">
                <a:solidFill>
                  <a:schemeClr val="bg1"/>
                </a:solidFill>
                <a:cs typeface="ＭＳ Ｐゴシック"/>
              </a:rPr>
              <a:t>EL REGISTRO DE CONTRIBUYENTES:</a:t>
            </a:r>
          </a:p>
          <a:p>
            <a:pPr algn="ctr">
              <a:spcBef>
                <a:spcPct val="20000"/>
              </a:spcBef>
            </a:pPr>
            <a:r>
              <a:rPr lang="es-EC" sz="2900" b="1" i="1">
                <a:solidFill>
                  <a:schemeClr val="bg1"/>
                </a:solidFill>
                <a:cs typeface="ＭＳ Ｐゴシック"/>
              </a:rPr>
              <a:t>LOCALIZACIÓN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Rectángulo"/>
          <p:cNvSpPr/>
          <p:nvPr/>
        </p:nvSpPr>
        <p:spPr>
          <a:xfrm>
            <a:off x="5373688" y="1947863"/>
            <a:ext cx="2879725" cy="17049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17411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73E0A0D6-F061-408F-B1AE-5A089E588C3F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2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Catastro de los Contribuyentes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2" name="21 Cilindro"/>
          <p:cNvSpPr/>
          <p:nvPr/>
        </p:nvSpPr>
        <p:spPr>
          <a:xfrm>
            <a:off x="481013" y="344488"/>
            <a:ext cx="2020887" cy="136683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Sistema de RUC</a:t>
            </a:r>
            <a:endParaRPr lang="es-EC" sz="2800" dirty="0"/>
          </a:p>
        </p:txBody>
      </p:sp>
      <p:sp>
        <p:nvSpPr>
          <p:cNvPr id="24" name="23 Rectángulo"/>
          <p:cNvSpPr/>
          <p:nvPr/>
        </p:nvSpPr>
        <p:spPr>
          <a:xfrm>
            <a:off x="1874356" y="1975350"/>
            <a:ext cx="2841660" cy="5175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Identificación</a:t>
            </a:r>
            <a:endParaRPr lang="es-EC" sz="2400" dirty="0"/>
          </a:p>
        </p:txBody>
      </p:sp>
      <p:sp>
        <p:nvSpPr>
          <p:cNvPr id="25" name="24 Rectángulo"/>
          <p:cNvSpPr/>
          <p:nvPr/>
        </p:nvSpPr>
        <p:spPr>
          <a:xfrm>
            <a:off x="1870334" y="2552082"/>
            <a:ext cx="2845681" cy="5175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Localización</a:t>
            </a:r>
            <a:endParaRPr lang="es-EC" sz="2400" dirty="0"/>
          </a:p>
        </p:txBody>
      </p:sp>
      <p:sp>
        <p:nvSpPr>
          <p:cNvPr id="26" name="25 Rectángulo"/>
          <p:cNvSpPr/>
          <p:nvPr/>
        </p:nvSpPr>
        <p:spPr>
          <a:xfrm>
            <a:off x="1872016" y="3137734"/>
            <a:ext cx="2844000" cy="6513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Actividad Económica</a:t>
            </a:r>
            <a:endParaRPr lang="es-EC" sz="2400" dirty="0"/>
          </a:p>
        </p:txBody>
      </p:sp>
      <p:sp>
        <p:nvSpPr>
          <p:cNvPr id="29" name="28 Rectángulo"/>
          <p:cNvSpPr/>
          <p:nvPr/>
        </p:nvSpPr>
        <p:spPr>
          <a:xfrm>
            <a:off x="1876367" y="3890974"/>
            <a:ext cx="2839648" cy="65130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Asignación de Obligaciones</a:t>
            </a:r>
            <a:endParaRPr lang="es-EC" sz="2400" dirty="0"/>
          </a:p>
        </p:txBody>
      </p:sp>
      <p:sp>
        <p:nvSpPr>
          <p:cNvPr id="31" name="30 Rectángulo"/>
          <p:cNvSpPr/>
          <p:nvPr/>
        </p:nvSpPr>
        <p:spPr>
          <a:xfrm>
            <a:off x="1868132" y="4653136"/>
            <a:ext cx="2839648" cy="49168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Otras variables</a:t>
            </a:r>
            <a:endParaRPr lang="es-EC" sz="2400" dirty="0"/>
          </a:p>
        </p:txBody>
      </p:sp>
      <p:sp>
        <p:nvSpPr>
          <p:cNvPr id="32" name="31 Flecha doblada hacia arriba"/>
          <p:cNvSpPr/>
          <p:nvPr/>
        </p:nvSpPr>
        <p:spPr>
          <a:xfrm rot="5400000">
            <a:off x="1246461" y="4403180"/>
            <a:ext cx="747984" cy="504057"/>
          </a:xfrm>
          <a:prstGeom prst="bent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30" name="29 Flecha doblada hacia arriba"/>
          <p:cNvSpPr/>
          <p:nvPr/>
        </p:nvSpPr>
        <p:spPr>
          <a:xfrm rot="5400000">
            <a:off x="1196888" y="3648186"/>
            <a:ext cx="863601" cy="504057"/>
          </a:xfrm>
          <a:prstGeom prst="bent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8" name="27 Flecha doblada hacia arriba"/>
          <p:cNvSpPr/>
          <p:nvPr/>
        </p:nvSpPr>
        <p:spPr>
          <a:xfrm rot="5400000">
            <a:off x="1244839" y="2947247"/>
            <a:ext cx="758999" cy="504057"/>
          </a:xfrm>
          <a:prstGeom prst="bent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7" name="26 Flecha doblada hacia arriba"/>
          <p:cNvSpPr/>
          <p:nvPr/>
        </p:nvSpPr>
        <p:spPr>
          <a:xfrm rot="5400000">
            <a:off x="1298144" y="2300054"/>
            <a:ext cx="635919" cy="504057"/>
          </a:xfrm>
          <a:prstGeom prst="bent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3" name="22 Flecha doblada hacia arriba"/>
          <p:cNvSpPr/>
          <p:nvPr/>
        </p:nvSpPr>
        <p:spPr>
          <a:xfrm rot="5400000">
            <a:off x="1297600" y="1778350"/>
            <a:ext cx="637007" cy="504057"/>
          </a:xfrm>
          <a:prstGeom prst="bent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cxnSp>
        <p:nvCxnSpPr>
          <p:cNvPr id="3" name="2 Conector angular"/>
          <p:cNvCxnSpPr>
            <a:stCxn id="0" idx="3"/>
            <a:endCxn id="0" idx="1"/>
          </p:cNvCxnSpPr>
          <p:nvPr/>
        </p:nvCxnSpPr>
        <p:spPr>
          <a:xfrm>
            <a:off x="4716463" y="2811463"/>
            <a:ext cx="896937" cy="327025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angular"/>
          <p:cNvCxnSpPr>
            <a:stCxn id="0" idx="3"/>
            <a:endCxn id="0" idx="1"/>
          </p:cNvCxnSpPr>
          <p:nvPr/>
        </p:nvCxnSpPr>
        <p:spPr>
          <a:xfrm flipV="1">
            <a:off x="4716463" y="2509838"/>
            <a:ext cx="914400" cy="301625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5630416" y="2251532"/>
            <a:ext cx="2397967" cy="5175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Domicilio</a:t>
            </a:r>
            <a:endParaRPr lang="es-EC" sz="2400" dirty="0"/>
          </a:p>
        </p:txBody>
      </p:sp>
      <p:sp>
        <p:nvSpPr>
          <p:cNvPr id="40" name="39 Rectángulo"/>
          <p:cNvSpPr/>
          <p:nvPr/>
        </p:nvSpPr>
        <p:spPr>
          <a:xfrm>
            <a:off x="5614134" y="2878961"/>
            <a:ext cx="2397968" cy="5175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Establecimientos</a:t>
            </a:r>
            <a:endParaRPr lang="es-EC" sz="2400" dirty="0"/>
          </a:p>
        </p:txBody>
      </p:sp>
      <p:sp>
        <p:nvSpPr>
          <p:cNvPr id="46" name="45 Rectángulo"/>
          <p:cNvSpPr/>
          <p:nvPr/>
        </p:nvSpPr>
        <p:spPr>
          <a:xfrm>
            <a:off x="5580112" y="619458"/>
            <a:ext cx="2397967" cy="8166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Direcciones Presuntas</a:t>
            </a:r>
            <a:endParaRPr lang="es-EC" sz="2400" dirty="0"/>
          </a:p>
        </p:txBody>
      </p:sp>
      <p:sp>
        <p:nvSpPr>
          <p:cNvPr id="41" name="40 Flecha abajo"/>
          <p:cNvSpPr/>
          <p:nvPr/>
        </p:nvSpPr>
        <p:spPr>
          <a:xfrm>
            <a:off x="6469359" y="1562210"/>
            <a:ext cx="720080" cy="63700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19459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3213CC65-C51D-4257-8E59-FD8AB2E05FA5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3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Ubicación </a:t>
            </a: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y Control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4"/>
          <a:srcRect l="36478" t="24535" r="20757" b="10123"/>
          <a:stretch>
            <a:fillRect/>
          </a:stretch>
        </p:blipFill>
        <p:spPr bwMode="auto">
          <a:xfrm>
            <a:off x="2754313" y="260350"/>
            <a:ext cx="6138862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Rectángulo"/>
          <p:cNvSpPr/>
          <p:nvPr/>
        </p:nvSpPr>
        <p:spPr>
          <a:xfrm>
            <a:off x="2555875" y="3517900"/>
            <a:ext cx="1584325" cy="1368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35" name="34 Rectángulo"/>
          <p:cNvSpPr/>
          <p:nvPr/>
        </p:nvSpPr>
        <p:spPr>
          <a:xfrm>
            <a:off x="393570" y="2488709"/>
            <a:ext cx="2102471" cy="8166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Ubicación y Control</a:t>
            </a:r>
            <a:endParaRPr lang="es-EC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derecha"/>
          <p:cNvSpPr/>
          <p:nvPr/>
        </p:nvSpPr>
        <p:spPr>
          <a:xfrm>
            <a:off x="3189288" y="293688"/>
            <a:ext cx="4983162" cy="1468437"/>
          </a:xfrm>
          <a:prstGeom prst="rightArrow">
            <a:avLst>
              <a:gd name="adj1" fmla="val 69312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Información consolidada de las 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d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iversas 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f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uentes que cuenta la Administración Tributaria</a:t>
            </a:r>
            <a:endParaRPr lang="es-EC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1507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00D56542-8E7C-4EE8-B434-5D7AC2B07D39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4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Otras fuentes de Localización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2" name="21 Cilindro"/>
          <p:cNvSpPr/>
          <p:nvPr/>
        </p:nvSpPr>
        <p:spPr>
          <a:xfrm>
            <a:off x="251520" y="343723"/>
            <a:ext cx="2952327" cy="1368152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Sistema de Control de Extensivos</a:t>
            </a:r>
            <a:endParaRPr lang="es-EC" sz="2800" dirty="0"/>
          </a:p>
        </p:txBody>
      </p:sp>
      <p:sp>
        <p:nvSpPr>
          <p:cNvPr id="24" name="23 Rectángulo"/>
          <p:cNvSpPr/>
          <p:nvPr/>
        </p:nvSpPr>
        <p:spPr>
          <a:xfrm>
            <a:off x="1874356" y="1975350"/>
            <a:ext cx="2553628" cy="7335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Consolidación de Ubicaciones</a:t>
            </a:r>
            <a:endParaRPr lang="es-EC" sz="2400" dirty="0"/>
          </a:p>
        </p:txBody>
      </p:sp>
      <p:sp>
        <p:nvSpPr>
          <p:cNvPr id="23" name="22 Flecha doblada hacia arriba"/>
          <p:cNvSpPr/>
          <p:nvPr/>
        </p:nvSpPr>
        <p:spPr>
          <a:xfrm rot="5400000">
            <a:off x="1225592" y="1850357"/>
            <a:ext cx="781021" cy="504057"/>
          </a:xfrm>
          <a:prstGeom prst="bent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4" name="3 Rectángulo redondeado"/>
          <p:cNvSpPr/>
          <p:nvPr/>
        </p:nvSpPr>
        <p:spPr>
          <a:xfrm>
            <a:off x="414338" y="3062288"/>
            <a:ext cx="1779587" cy="25669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 dirty="0"/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395288" y="3232150"/>
            <a:ext cx="1779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tx2"/>
                </a:solidFill>
                <a:cs typeface="ＭＳ Ｐゴシック"/>
              </a:rPr>
              <a:t>Sistema de Ruc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414435" y="3694211"/>
            <a:ext cx="1779179" cy="193550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/>
          <a:lstStyle/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Domicilio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Establecimientos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Direcciones Presuntas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Representantes legales</a:t>
            </a:r>
            <a:endParaRPr lang="es-EC" dirty="0"/>
          </a:p>
        </p:txBody>
      </p:sp>
      <p:sp>
        <p:nvSpPr>
          <p:cNvPr id="34" name="33 Rectángulo redondeado"/>
          <p:cNvSpPr/>
          <p:nvPr/>
        </p:nvSpPr>
        <p:spPr>
          <a:xfrm>
            <a:off x="2514600" y="3062288"/>
            <a:ext cx="1811338" cy="25669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 dirty="0"/>
          </a:p>
        </p:txBody>
      </p:sp>
      <p:sp>
        <p:nvSpPr>
          <p:cNvPr id="35" name="34 CuadroTexto"/>
          <p:cNvSpPr txBox="1"/>
          <p:nvPr/>
        </p:nvSpPr>
        <p:spPr>
          <a:xfrm>
            <a:off x="2541588" y="3062288"/>
            <a:ext cx="18129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C" b="1" dirty="0">
                <a:solidFill>
                  <a:schemeClr val="accent2">
                    <a:lumMod val="50000"/>
                  </a:schemeClr>
                </a:solidFill>
                <a:ea typeface="ＭＳ Ｐゴシック" pitchFamily="34" charset="-128"/>
              </a:rPr>
              <a:t>Otros Aplicativos</a:t>
            </a:r>
            <a:endParaRPr lang="es-EC" b="1" dirty="0">
              <a:solidFill>
                <a:schemeClr val="accent2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514595" y="3694211"/>
            <a:ext cx="1811541" cy="193550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/>
          <a:lstStyle/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Sistema de Matriculación Vehicular 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Sistema de Trámites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Sistema de Devoluciones</a:t>
            </a:r>
          </a:p>
        </p:txBody>
      </p:sp>
      <p:sp>
        <p:nvSpPr>
          <p:cNvPr id="37" name="36 Rectángulo redondeado"/>
          <p:cNvSpPr/>
          <p:nvPr/>
        </p:nvSpPr>
        <p:spPr>
          <a:xfrm>
            <a:off x="6802438" y="3062288"/>
            <a:ext cx="1779587" cy="256698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 dirty="0"/>
          </a:p>
        </p:txBody>
      </p:sp>
      <p:sp>
        <p:nvSpPr>
          <p:cNvPr id="42" name="41 CuadroTexto"/>
          <p:cNvSpPr txBox="1">
            <a:spLocks noChangeArrowheads="1"/>
          </p:cNvSpPr>
          <p:nvPr/>
        </p:nvSpPr>
        <p:spPr bwMode="auto">
          <a:xfrm>
            <a:off x="6802438" y="3094038"/>
            <a:ext cx="17795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C" b="1">
                <a:solidFill>
                  <a:schemeClr val="tx2"/>
                </a:solidFill>
                <a:cs typeface="ＭＳ Ｐゴシック"/>
              </a:rPr>
              <a:t>Convenios de Información</a:t>
            </a:r>
          </a:p>
        </p:txBody>
      </p:sp>
      <p:sp>
        <p:nvSpPr>
          <p:cNvPr id="43" name="42 Rectángulo redondeado"/>
          <p:cNvSpPr/>
          <p:nvPr/>
        </p:nvSpPr>
        <p:spPr>
          <a:xfrm>
            <a:off x="6802126" y="3694211"/>
            <a:ext cx="1779179" cy="1935505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/>
          <a:lstStyle/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Seguro Social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Registro Civil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Telefónicas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Otros Convenios</a:t>
            </a:r>
          </a:p>
        </p:txBody>
      </p:sp>
      <p:sp>
        <p:nvSpPr>
          <p:cNvPr id="44" name="43 Rectángulo redondeado"/>
          <p:cNvSpPr/>
          <p:nvPr/>
        </p:nvSpPr>
        <p:spPr>
          <a:xfrm>
            <a:off x="4662488" y="3062288"/>
            <a:ext cx="1779587" cy="2566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 dirty="0"/>
          </a:p>
        </p:txBody>
      </p:sp>
      <p:sp>
        <p:nvSpPr>
          <p:cNvPr id="45" name="44 CuadroTexto"/>
          <p:cNvSpPr txBox="1"/>
          <p:nvPr/>
        </p:nvSpPr>
        <p:spPr>
          <a:xfrm>
            <a:off x="4662488" y="3217863"/>
            <a:ext cx="17795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C" b="1" dirty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Anexos</a:t>
            </a:r>
            <a:endParaRPr lang="es-EC" b="1" dirty="0">
              <a:solidFill>
                <a:schemeClr val="accent6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4662907" y="3694211"/>
            <a:ext cx="1779179" cy="1935505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/>
          <a:lstStyle/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Gastos personales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ROTEF (Bancos)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Relación de Dependencia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r>
              <a:rPr lang="es-EC" dirty="0"/>
              <a:t>Otros Anexos</a:t>
            </a:r>
          </a:p>
          <a:p>
            <a:pPr marL="173038" indent="-173038">
              <a:buFont typeface="Arial" pitchFamily="34" charset="0"/>
              <a:buChar char="•"/>
              <a:defRPr/>
            </a:pPr>
            <a:endParaRPr lang="es-EC" dirty="0"/>
          </a:p>
        </p:txBody>
      </p:sp>
      <p:cxnSp>
        <p:nvCxnSpPr>
          <p:cNvPr id="8" name="7 Conector angular"/>
          <p:cNvCxnSpPr>
            <a:stCxn id="0" idx="2"/>
            <a:endCxn id="4" idx="0"/>
          </p:cNvCxnSpPr>
          <p:nvPr/>
        </p:nvCxnSpPr>
        <p:spPr>
          <a:xfrm rot="5400000">
            <a:off x="2050256" y="1961357"/>
            <a:ext cx="354013" cy="184785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47 Conector angular"/>
          <p:cNvCxnSpPr>
            <a:stCxn id="0" idx="2"/>
            <a:endCxn id="35" idx="0"/>
          </p:cNvCxnSpPr>
          <p:nvPr/>
        </p:nvCxnSpPr>
        <p:spPr>
          <a:xfrm rot="16200000" flipH="1">
            <a:off x="3122612" y="2736851"/>
            <a:ext cx="354013" cy="29686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48 Conector angular"/>
          <p:cNvCxnSpPr>
            <a:stCxn id="0" idx="2"/>
            <a:endCxn id="44" idx="0"/>
          </p:cNvCxnSpPr>
          <p:nvPr/>
        </p:nvCxnSpPr>
        <p:spPr>
          <a:xfrm rot="16200000" flipH="1">
            <a:off x="4175125" y="1684338"/>
            <a:ext cx="354013" cy="240188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49 Conector angular"/>
          <p:cNvCxnSpPr>
            <a:stCxn id="0" idx="2"/>
            <a:endCxn id="42" idx="0"/>
          </p:cNvCxnSpPr>
          <p:nvPr/>
        </p:nvCxnSpPr>
        <p:spPr>
          <a:xfrm rot="16200000" flipH="1">
            <a:off x="5228431" y="631032"/>
            <a:ext cx="385763" cy="45402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  <p:bldP spid="34" grpId="0" animBg="1"/>
      <p:bldP spid="35" grpId="0"/>
      <p:bldP spid="37" grpId="0" animBg="1"/>
      <p:bldP spid="42" grpId="0"/>
      <p:bldP spid="44" grpId="0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23555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56F80CD0-6163-42F6-85A2-F80C3F41D3DA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5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Tratamiento de Información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5" name="24 Flecha derecha"/>
          <p:cNvSpPr/>
          <p:nvPr/>
        </p:nvSpPr>
        <p:spPr>
          <a:xfrm>
            <a:off x="3189288" y="293688"/>
            <a:ext cx="4983162" cy="1468437"/>
          </a:xfrm>
          <a:prstGeom prst="rightArrow">
            <a:avLst>
              <a:gd name="adj1" fmla="val 69312"/>
              <a:gd name="adj2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Información consolidada de </a:t>
            </a:r>
            <a:r>
              <a:rPr lang="es-EC" sz="2400">
                <a:solidFill>
                  <a:schemeClr val="accent4">
                    <a:lumMod val="50000"/>
                  </a:schemeClr>
                </a:solidFill>
              </a:rPr>
              <a:t>las diversas 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f</a:t>
            </a:r>
            <a:r>
              <a:rPr lang="es-EC" sz="2400">
                <a:solidFill>
                  <a:schemeClr val="accent4">
                    <a:lumMod val="50000"/>
                  </a:schemeClr>
                </a:solidFill>
              </a:rPr>
              <a:t>uentes </a:t>
            </a:r>
            <a:r>
              <a:rPr lang="es-EC" sz="2400" dirty="0">
                <a:solidFill>
                  <a:schemeClr val="accent4">
                    <a:lumMod val="50000"/>
                  </a:schemeClr>
                </a:solidFill>
              </a:rPr>
              <a:t>que cuenta la Administración Tributaria</a:t>
            </a:r>
            <a:endParaRPr lang="es-EC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6" name="25 Cilindro"/>
          <p:cNvSpPr/>
          <p:nvPr/>
        </p:nvSpPr>
        <p:spPr>
          <a:xfrm>
            <a:off x="251520" y="343723"/>
            <a:ext cx="2952327" cy="1368152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Sistema de Control de Extensivos</a:t>
            </a:r>
            <a:endParaRPr lang="es-EC" sz="2800" dirty="0"/>
          </a:p>
        </p:txBody>
      </p:sp>
      <p:sp>
        <p:nvSpPr>
          <p:cNvPr id="27" name="26 Rectángulo"/>
          <p:cNvSpPr/>
          <p:nvPr/>
        </p:nvSpPr>
        <p:spPr>
          <a:xfrm>
            <a:off x="1874356" y="1975350"/>
            <a:ext cx="2553628" cy="73357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Consolidación de Ubicaciones</a:t>
            </a:r>
            <a:endParaRPr lang="es-EC" sz="2400" dirty="0"/>
          </a:p>
        </p:txBody>
      </p:sp>
      <p:sp>
        <p:nvSpPr>
          <p:cNvPr id="28" name="27 Flecha doblada hacia arriba"/>
          <p:cNvSpPr/>
          <p:nvPr/>
        </p:nvSpPr>
        <p:spPr>
          <a:xfrm rot="5400000">
            <a:off x="1225592" y="1850357"/>
            <a:ext cx="781021" cy="504057"/>
          </a:xfrm>
          <a:prstGeom prst="bentUp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312776" y="2996952"/>
          <a:ext cx="8545503" cy="225225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42692"/>
                <a:gridCol w="580228"/>
                <a:gridCol w="1192033"/>
                <a:gridCol w="1117090"/>
                <a:gridCol w="942692"/>
                <a:gridCol w="942692"/>
                <a:gridCol w="942692"/>
                <a:gridCol w="942692"/>
                <a:gridCol w="942692"/>
              </a:tblGrid>
              <a:tr h="61960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Numero Ruc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Año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Fuente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Ubicación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Dirección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Teléfono </a:t>
                      </a:r>
                      <a:r>
                        <a:rPr lang="es-EC" sz="16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Domicilio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Fax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Email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600" b="1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Teléfono </a:t>
                      </a:r>
                      <a:r>
                        <a:rPr lang="es-EC" sz="16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Celular</a:t>
                      </a:r>
                      <a:endParaRPr lang="es-EC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08583"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1721553996001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RUC CONTRIBUYENTES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PICHINCHA - RUMIÑAHUI - SANGOLQUI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CALLE: DON QUIJOTE NÚMERO: LOTE 9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022334071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12036"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0905014056001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ABONADOS</a:t>
                      </a:r>
                      <a:r>
                        <a:rPr lang="es-EC" sz="1050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CNT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GUAYAS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ALBORADA 8VA.MZ842 V5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042232129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12036"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0102008612001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ABONADOS</a:t>
                      </a:r>
                      <a:r>
                        <a:rPr lang="es-EC" sz="1050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ETAPA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CUENCA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074086462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C" sz="105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s-EC" sz="105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Flecha derecha"/>
          <p:cNvSpPr/>
          <p:nvPr/>
        </p:nvSpPr>
        <p:spPr>
          <a:xfrm>
            <a:off x="3563938" y="333375"/>
            <a:ext cx="3671887" cy="968375"/>
          </a:xfrm>
          <a:prstGeom prst="rightArrow">
            <a:avLst>
              <a:gd name="adj1" fmla="val 69312"/>
              <a:gd name="adj2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Localización del Contribuyente</a:t>
            </a:r>
          </a:p>
        </p:txBody>
      </p:sp>
      <p:sp>
        <p:nvSpPr>
          <p:cNvPr id="3" name="2 Rectángulo redondeado"/>
          <p:cNvSpPr/>
          <p:nvPr/>
        </p:nvSpPr>
        <p:spPr>
          <a:xfrm>
            <a:off x="1617663" y="3681413"/>
            <a:ext cx="6626225" cy="19081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5604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25605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83DD68DE-91B1-426B-A91C-297D70A35316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6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Localización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76263" y="332657"/>
            <a:ext cx="2987625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Problemática</a:t>
            </a:r>
            <a:endParaRPr lang="es-EC" sz="2800" dirty="0"/>
          </a:p>
        </p:txBody>
      </p:sp>
      <p:sp>
        <p:nvSpPr>
          <p:cNvPr id="11" name="10 Rectángulo"/>
          <p:cNvSpPr/>
          <p:nvPr/>
        </p:nvSpPr>
        <p:spPr>
          <a:xfrm>
            <a:off x="1617621" y="1880828"/>
            <a:ext cx="214543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No Ubicado</a:t>
            </a:r>
            <a:endParaRPr lang="es-EC" sz="2800" dirty="0"/>
          </a:p>
        </p:txBody>
      </p:sp>
      <p:sp>
        <p:nvSpPr>
          <p:cNvPr id="12" name="11 Rectángulo"/>
          <p:cNvSpPr/>
          <p:nvPr/>
        </p:nvSpPr>
        <p:spPr>
          <a:xfrm>
            <a:off x="4716016" y="1448780"/>
            <a:ext cx="316835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Verificación de la dirección registrada</a:t>
            </a:r>
            <a:endParaRPr lang="es-EC" sz="2400" dirty="0"/>
          </a:p>
        </p:txBody>
      </p:sp>
      <p:sp>
        <p:nvSpPr>
          <p:cNvPr id="13" name="12 Rectángulo"/>
          <p:cNvSpPr/>
          <p:nvPr/>
        </p:nvSpPr>
        <p:spPr>
          <a:xfrm>
            <a:off x="4716016" y="2492896"/>
            <a:ext cx="316835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No se encuentra en el RUC</a:t>
            </a:r>
            <a:endParaRPr lang="es-EC" sz="2400" dirty="0"/>
          </a:p>
        </p:txBody>
      </p:sp>
      <p:sp>
        <p:nvSpPr>
          <p:cNvPr id="14" name="13 Documento"/>
          <p:cNvSpPr/>
          <p:nvPr/>
        </p:nvSpPr>
        <p:spPr>
          <a:xfrm>
            <a:off x="1617621" y="3681871"/>
            <a:ext cx="6626787" cy="1080120"/>
          </a:xfrm>
          <a:prstGeom prst="flowChart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Lineamientos Generales de Búsqueda de Contribuyentes “No Ubicados”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1586897" y="4977172"/>
            <a:ext cx="3168352" cy="468052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Control Oficina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076056" y="4977172"/>
            <a:ext cx="3168352" cy="468052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Control de Campo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4 Conector angular"/>
          <p:cNvCxnSpPr>
            <a:stCxn id="0" idx="3"/>
            <a:endCxn id="0" idx="1"/>
          </p:cNvCxnSpPr>
          <p:nvPr/>
        </p:nvCxnSpPr>
        <p:spPr>
          <a:xfrm>
            <a:off x="3762375" y="2349500"/>
            <a:ext cx="954088" cy="61118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21 Conector angular"/>
          <p:cNvCxnSpPr>
            <a:stCxn id="0" idx="3"/>
            <a:endCxn id="0" idx="1"/>
          </p:cNvCxnSpPr>
          <p:nvPr/>
        </p:nvCxnSpPr>
        <p:spPr>
          <a:xfrm flipV="1">
            <a:off x="3762375" y="1916113"/>
            <a:ext cx="954088" cy="43338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9 Flecha abajo"/>
          <p:cNvSpPr/>
          <p:nvPr/>
        </p:nvSpPr>
        <p:spPr>
          <a:xfrm>
            <a:off x="2411760" y="2960948"/>
            <a:ext cx="504056" cy="61206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50"/>
                            </p:stCondLst>
                            <p:childTnLst>
                              <p:par>
                                <p:cTn id="3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25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250"/>
                            </p:stCondLst>
                            <p:childTnLst>
                              <p:par>
                                <p:cTn id="5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27651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C3A555C6-C765-4388-94E5-B4F811FF1AF8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7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Domicilio Especial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563938" y="333375"/>
            <a:ext cx="3671887" cy="968375"/>
          </a:xfrm>
          <a:prstGeom prst="rightArrow">
            <a:avLst>
              <a:gd name="adj1" fmla="val 69312"/>
              <a:gd name="adj2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Mala asignación de Domicilio Fiscal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285733" y="1577030"/>
            <a:ext cx="3242411" cy="16201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Realizan la actividad en lugar distinto al domicilio asignado</a:t>
            </a:r>
            <a:endParaRPr lang="es-EC" sz="28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1617663" y="3933825"/>
            <a:ext cx="6626225" cy="16557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13" name="12 Documento"/>
          <p:cNvSpPr/>
          <p:nvPr/>
        </p:nvSpPr>
        <p:spPr>
          <a:xfrm>
            <a:off x="1617621" y="3933055"/>
            <a:ext cx="6626787" cy="828935"/>
          </a:xfrm>
          <a:prstGeom prst="flowChart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Fijación de Domicilio Especial</a:t>
            </a:r>
            <a:endParaRPr lang="es-EC" sz="28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3187279" y="4956675"/>
            <a:ext cx="3168352" cy="468052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Control Oficina Mediante Resolución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086459" y="1916832"/>
            <a:ext cx="316835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Ocultarse en Regionales grandes</a:t>
            </a:r>
            <a:endParaRPr lang="es-EC" sz="2400" dirty="0"/>
          </a:p>
        </p:txBody>
      </p:sp>
      <p:cxnSp>
        <p:nvCxnSpPr>
          <p:cNvPr id="20" name="19 Conector angular"/>
          <p:cNvCxnSpPr>
            <a:stCxn id="0" idx="3"/>
            <a:endCxn id="0" idx="1"/>
          </p:cNvCxnSpPr>
          <p:nvPr/>
        </p:nvCxnSpPr>
        <p:spPr>
          <a:xfrm flipV="1">
            <a:off x="4527550" y="2384425"/>
            <a:ext cx="558800" cy="317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22 Flecha abajo"/>
          <p:cNvSpPr/>
          <p:nvPr/>
        </p:nvSpPr>
        <p:spPr>
          <a:xfrm>
            <a:off x="4575994" y="3290299"/>
            <a:ext cx="504056" cy="61206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4" name="23 Rectángulo"/>
          <p:cNvSpPr/>
          <p:nvPr/>
        </p:nvSpPr>
        <p:spPr>
          <a:xfrm>
            <a:off x="576263" y="332657"/>
            <a:ext cx="2987625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Problemática</a:t>
            </a:r>
            <a:endParaRPr lang="es-EC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val 9"/>
          <p:cNvSpPr>
            <a:spLocks noChangeArrowheads="1"/>
          </p:cNvSpPr>
          <p:nvPr/>
        </p:nvSpPr>
        <p:spPr bwMode="auto">
          <a:xfrm>
            <a:off x="381000" y="60960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ES">
              <a:cs typeface="ＭＳ Ｐゴシック"/>
            </a:endParaRPr>
          </a:p>
        </p:txBody>
      </p:sp>
      <p:sp>
        <p:nvSpPr>
          <p:cNvPr id="29699" name="Text Box 11"/>
          <p:cNvSpPr txBox="1">
            <a:spLocks noChangeArrowheads="1"/>
          </p:cNvSpPr>
          <p:nvPr/>
        </p:nvSpPr>
        <p:spPr bwMode="auto">
          <a:xfrm>
            <a:off x="385763" y="61214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fld id="{B2EB2C04-7417-4D23-96A9-012C7AFEA8DB}" type="slidenum">
              <a:rPr lang="es-ES_tradnl" b="1">
                <a:solidFill>
                  <a:srgbClr val="0070C0"/>
                </a:solidFill>
                <a:latin typeface="Calibri" pitchFamily="34" charset="0"/>
                <a:cs typeface="ＭＳ Ｐゴシック"/>
              </a:rPr>
              <a:pPr algn="ctr" eaLnBrk="0" hangingPunct="0">
                <a:spcBef>
                  <a:spcPct val="50000"/>
                </a:spcBef>
              </a:pPr>
              <a:t>8</a:t>
            </a:fld>
            <a:endParaRPr lang="es-ES_tradnl" b="1">
              <a:solidFill>
                <a:srgbClr val="0070C0"/>
              </a:solidFill>
              <a:latin typeface="Calibri" pitchFamily="34" charset="0"/>
              <a:cs typeface="ＭＳ Ｐゴシック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214438" y="5929313"/>
            <a:ext cx="764381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C" sz="4000" b="1" dirty="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Notificación Electrónica</a:t>
            </a:r>
            <a:endParaRPr lang="es-EC" sz="4000" b="1" dirty="0">
              <a:solidFill>
                <a:schemeClr val="bg1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563938" y="333375"/>
            <a:ext cx="3671887" cy="968375"/>
          </a:xfrm>
          <a:prstGeom prst="rightArrow">
            <a:avLst>
              <a:gd name="adj1" fmla="val 69312"/>
              <a:gd name="adj2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Notificación Electrónica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285733" y="1577030"/>
            <a:ext cx="3242411" cy="16201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Se notifica al buzón del contribuyente</a:t>
            </a:r>
            <a:endParaRPr lang="es-EC" sz="28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1617663" y="3933825"/>
            <a:ext cx="6626225" cy="16557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13" name="12 Documento"/>
          <p:cNvSpPr/>
          <p:nvPr/>
        </p:nvSpPr>
        <p:spPr>
          <a:xfrm>
            <a:off x="1617621" y="3933055"/>
            <a:ext cx="6626787" cy="828935"/>
          </a:xfrm>
          <a:prstGeom prst="flowChartDocumen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1.200.000 Contribuyentes</a:t>
            </a:r>
            <a:endParaRPr lang="es-EC" sz="28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1617621" y="4956675"/>
            <a:ext cx="6626785" cy="468052"/>
          </a:xfrm>
          <a:prstGeom prst="round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Aceptaron la Notificación Electrónica</a:t>
            </a:r>
            <a:endParaRPr lang="es-EC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086459" y="1916832"/>
            <a:ext cx="316835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dirty="0"/>
              <a:t>No se tiene problemas de recursos ni de ubicación</a:t>
            </a:r>
            <a:endParaRPr lang="es-EC" sz="2400" dirty="0"/>
          </a:p>
        </p:txBody>
      </p:sp>
      <p:cxnSp>
        <p:nvCxnSpPr>
          <p:cNvPr id="20" name="19 Conector angular"/>
          <p:cNvCxnSpPr>
            <a:stCxn id="0" idx="3"/>
            <a:endCxn id="0" idx="1"/>
          </p:cNvCxnSpPr>
          <p:nvPr/>
        </p:nvCxnSpPr>
        <p:spPr>
          <a:xfrm flipV="1">
            <a:off x="4527550" y="2384425"/>
            <a:ext cx="558800" cy="317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22 Flecha abajo"/>
          <p:cNvSpPr/>
          <p:nvPr/>
        </p:nvSpPr>
        <p:spPr>
          <a:xfrm>
            <a:off x="4575994" y="3290299"/>
            <a:ext cx="504056" cy="612068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24" name="23 Rectángulo"/>
          <p:cNvSpPr/>
          <p:nvPr/>
        </p:nvSpPr>
        <p:spPr>
          <a:xfrm>
            <a:off x="576263" y="332657"/>
            <a:ext cx="2987625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dirty="0"/>
              <a:t>Oportunidades</a:t>
            </a:r>
            <a:endParaRPr lang="es-EC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5824</TotalTime>
  <Words>224</Words>
  <Application>Microsoft Office PowerPoint</Application>
  <PresentationFormat>Presentación en pantalla (4:3)</PresentationFormat>
  <Paragraphs>82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ＭＳ Ｐゴシック</vt:lpstr>
      <vt:lpstr>Calibri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</dc:creator>
  <cp:lastModifiedBy> </cp:lastModifiedBy>
  <cp:revision>576</cp:revision>
  <cp:lastPrinted>2012-08-23T13:08:01Z</cp:lastPrinted>
  <dcterms:created xsi:type="dcterms:W3CDTF">2007-10-29T02:14:27Z</dcterms:created>
  <dcterms:modified xsi:type="dcterms:W3CDTF">2013-10-28T19:13:29Z</dcterms:modified>
</cp:coreProperties>
</file>