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4" r:id="rId3"/>
  </p:sldMasterIdLst>
  <p:notesMasterIdLst>
    <p:notesMasterId r:id="rId19"/>
  </p:notesMasterIdLst>
  <p:sldIdLst>
    <p:sldId id="257" r:id="rId4"/>
    <p:sldId id="258" r:id="rId5"/>
    <p:sldId id="274" r:id="rId6"/>
    <p:sldId id="276" r:id="rId7"/>
    <p:sldId id="278" r:id="rId8"/>
    <p:sldId id="269" r:id="rId9"/>
    <p:sldId id="270" r:id="rId10"/>
    <p:sldId id="259" r:id="rId11"/>
    <p:sldId id="265" r:id="rId12"/>
    <p:sldId id="260" r:id="rId13"/>
    <p:sldId id="273" r:id="rId14"/>
    <p:sldId id="261" r:id="rId15"/>
    <p:sldId id="262" r:id="rId16"/>
    <p:sldId id="277" r:id="rId17"/>
    <p:sldId id="279" r:id="rId1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494" autoAdjust="0"/>
  </p:normalViewPr>
  <p:slideViewPr>
    <p:cSldViewPr>
      <p:cViewPr varScale="1">
        <p:scale>
          <a:sx n="107" d="100"/>
          <a:sy n="107" d="100"/>
        </p:scale>
        <p:origin x="-84" y="-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97F1AA9E-36B2-4D7E-95E6-413928D36610}" type="datetimeFigureOut">
              <a:rPr lang="es-ES"/>
              <a:pPr>
                <a:defRPr/>
              </a:pPr>
              <a:t>28/10/2013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640EAD8-1AF3-4E32-AC74-69831849CEAB}"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58FEA74-451F-4172-B609-272BEEBCE60B}" type="slidenum">
              <a:rPr lang="es-ES">
                <a:latin typeface="Times New Roman" pitchFamily="18" charset="0"/>
              </a:rPr>
              <a:pPr fontAlgn="base">
                <a:spcBef>
                  <a:spcPct val="0"/>
                </a:spcBef>
                <a:spcAft>
                  <a:spcPct val="0"/>
                </a:spcAft>
              </a:pPr>
              <a:t>1</a:t>
            </a:fld>
            <a:endParaRPr lang="es-ES">
              <a:latin typeface="Times New Roman" pitchFamily="18" charset="0"/>
            </a:endParaRPr>
          </a:p>
        </p:txBody>
      </p:sp>
      <p:sp>
        <p:nvSpPr>
          <p:cNvPr id="409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09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s-ES" smtClean="0">
                <a:latin typeface="Times New Roman" pitchFamily="18" charset="0"/>
              </a:rPr>
              <a:t>PORTADA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6B5F485-B4E3-4A11-AC62-22BA08A25AD9}" type="slidenum">
              <a:rPr lang="es-ES"/>
              <a:pPr fontAlgn="base">
                <a:spcBef>
                  <a:spcPct val="0"/>
                </a:spcBef>
                <a:spcAft>
                  <a:spcPct val="0"/>
                </a:spcAft>
              </a:pPr>
              <a:t>15</a:t>
            </a:fld>
            <a:endParaRPr lang="es-ES"/>
          </a:p>
        </p:txBody>
      </p:sp>
      <p:sp>
        <p:nvSpPr>
          <p:cNvPr id="563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632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s-ES" smtClean="0"/>
              <a:t>CONTRAPORTADA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2DCEB311-F97E-4F36-81FC-8364BED408D8}" type="datetimeFigureOut">
              <a:rPr lang="es-ES"/>
              <a:pPr>
                <a:defRPr/>
              </a:pPr>
              <a:t>28/10/2013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AF6E8AF4-D6C6-4613-97EC-54CDD478D85E}"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798FFF9E-5E77-4782-8213-F1E90C293916}" type="datetimeFigureOut">
              <a:rPr lang="es-ES"/>
              <a:pPr>
                <a:defRPr/>
              </a:pPr>
              <a:t>28/10/2013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019D5703-8408-40A3-B18F-02400879B051}"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385C772F-0186-4BB4-A98F-7753D3CA06FA}" type="datetimeFigureOut">
              <a:rPr lang="es-ES"/>
              <a:pPr>
                <a:defRPr/>
              </a:pPr>
              <a:t>28/10/2013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21233D7D-4433-419A-8A67-D949AA30159B}"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
        <p:nvSpPr>
          <p:cNvPr id="3" name="2 Marcador de número de diapositiva"/>
          <p:cNvSpPr>
            <a:spLocks noGrp="1"/>
          </p:cNvSpPr>
          <p:nvPr userDrawn="1">
            <p:ph type="sldNum" sz="quarter" idx="10"/>
          </p:nvPr>
        </p:nvSpPr>
        <p:spPr>
          <a:xfrm>
            <a:off x="8604250" y="6429375"/>
            <a:ext cx="444500" cy="285750"/>
          </a:xfrm>
          <a:prstGeom prst="rect">
            <a:avLst/>
          </a:prstGeom>
        </p:spPr>
        <p:txBody>
          <a:bodyPr/>
          <a:lstStyle>
            <a:lvl1pPr algn="ctr">
              <a:defRPr sz="1200" b="1">
                <a:solidFill>
                  <a:srgbClr val="000000"/>
                </a:solidFill>
                <a:latin typeface="Times New Roman" charset="0"/>
              </a:defRPr>
            </a:lvl1pPr>
          </a:lstStyle>
          <a:p>
            <a:pPr>
              <a:defRPr/>
            </a:pPr>
            <a:fld id="{EB817E80-F1A7-4139-90C2-5C17E085A468}" type="slidenum">
              <a:rPr lang="es-ES"/>
              <a:pPr>
                <a:defRPr/>
              </a:pPr>
              <a:t>‹Nº›</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2ED69CB6-7176-4E4F-B62B-5DA71EF959B8}" type="datetimeFigureOut">
              <a:rPr lang="es-ES"/>
              <a:pPr>
                <a:defRPr/>
              </a:pPr>
              <a:t>28/10/2013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FE755AB4-498D-41D4-B55F-D6C898CFFB15}" type="slidenum">
              <a:rPr lang="es-ES"/>
              <a:pPr>
                <a:defRPr/>
              </a:pPr>
              <a:t>‹Nº›</a:t>
            </a:fld>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smtClean="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cSld name="2_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
        <p:nvSpPr>
          <p:cNvPr id="3" name="2 Marcador de número de diapositiva"/>
          <p:cNvSpPr>
            <a:spLocks noGrp="1"/>
          </p:cNvSpPr>
          <p:nvPr userDrawn="1">
            <p:ph type="sldNum" sz="quarter" idx="10"/>
          </p:nvPr>
        </p:nvSpPr>
        <p:spPr>
          <a:xfrm>
            <a:off x="8604250" y="6429375"/>
            <a:ext cx="444500" cy="285750"/>
          </a:xfrm>
          <a:prstGeom prst="rect">
            <a:avLst/>
          </a:prstGeom>
        </p:spPr>
        <p:txBody>
          <a:bodyPr/>
          <a:lstStyle>
            <a:lvl1pPr algn="ctr">
              <a:defRPr sz="1200" b="1">
                <a:solidFill>
                  <a:srgbClr val="000000"/>
                </a:solidFill>
                <a:latin typeface="+mn-lt"/>
              </a:defRPr>
            </a:lvl1pPr>
          </a:lstStyle>
          <a:p>
            <a:pPr>
              <a:defRPr/>
            </a:pPr>
            <a:fld id="{52B0F845-E9FF-4D4D-A3D7-7E04B3497FF9}" type="slidenum">
              <a:rPr lang="es-ES"/>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5D57230F-D915-4C20-BB2F-50F30EEA5753}" type="datetimeFigureOut">
              <a:rPr lang="es-ES"/>
              <a:pPr>
                <a:defRPr/>
              </a:pPr>
              <a:t>28/10/2013</a:t>
            </a:fld>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7D17B896-EE47-49F9-9B10-235295C0E6C2}" type="slidenum">
              <a:rPr lang="es-ES"/>
              <a:pPr>
                <a:defRPr/>
              </a:pPr>
              <a:t>‹Nº›</a:t>
            </a:fld>
            <a:endParaRPr lang="es-E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hangingPunct="0">
              <a:defRPr/>
            </a:pPr>
            <a:r>
              <a:rPr lang="es-ES" sz="1200" i="1" dirty="0">
                <a:solidFill>
                  <a:srgbClr val="0000CC"/>
                </a:solidFill>
              </a:rPr>
              <a:t>Departamento de Gestión Tributaria	                EUROSOCIAL II		      Brasilia, 3 a 7 de Junio de 2013</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8ED1A137-E061-48A1-81AE-3CF383952641}" type="datetimeFigureOut">
              <a:rPr lang="es-ES"/>
              <a:pPr>
                <a:defRPr/>
              </a:pPr>
              <a:t>28/10/2013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5E0A8C8C-C1BE-4422-A280-2CCC9E3FE63C}"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A97BDFD4-9366-4043-B679-FB8C3E774BEE}" type="datetimeFigureOut">
              <a:rPr lang="es-ES"/>
              <a:pPr>
                <a:defRPr/>
              </a:pPr>
              <a:t>28/10/2013</a:t>
            </a:fld>
            <a:endParaRPr lang="es-ES"/>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EF2353A1-237B-4879-9A59-77F70EB3E9CF}"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ADA989AE-9446-455E-BC33-2559B7C550F6}" type="datetimeFigureOut">
              <a:rPr lang="es-ES"/>
              <a:pPr>
                <a:defRPr/>
              </a:pPr>
              <a:t>28/10/2013</a:t>
            </a:fld>
            <a:endParaRPr lang="es-ES"/>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6F428F07-88D9-4D5C-9685-060ED0058E46}"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84CEEFF8-17CF-4A89-BBA1-7CAB113960EE}" type="datetimeFigureOut">
              <a:rPr lang="es-ES"/>
              <a:pPr>
                <a:defRPr/>
              </a:pPr>
              <a:t>28/10/2013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AEE15B26-182F-4227-B423-DB7A9EEDE5F7}"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69FC167B-0E54-4B32-A378-9EA3EBDC2501}" type="datetimeFigureOut">
              <a:rPr lang="es-ES"/>
              <a:pPr>
                <a:defRPr/>
              </a:pPr>
              <a:t>28/10/2013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2C6E4598-9929-4310-A567-8C17EDD339BE}"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6F1CDE9-2B6E-4166-9C42-042FCC4F17BE}" type="datetimeFigureOut">
              <a:rPr lang="es-ES"/>
              <a:pPr>
                <a:defRPr/>
              </a:pPr>
              <a:t>28/10/2013</a:t>
            </a:fld>
            <a:endParaRPr lang="es-ES"/>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CC69FF3D-BBCF-44B7-9FA6-F9F858782F20}"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E333D2B0-7E4D-4CC2-8CF7-A90585E38070}" type="datetimeFigureOut">
              <a:rPr lang="es-ES"/>
              <a:pPr>
                <a:defRPr/>
              </a:pPr>
              <a:t>28/10/2013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C855FF1-55F6-4104-AB36-1B4746E10735}"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91" r:id="rId1"/>
    <p:sldLayoutId id="2147483690" r:id="rId2"/>
    <p:sldLayoutId id="2147483689" r:id="rId3"/>
    <p:sldLayoutId id="2147483688" r:id="rId4"/>
    <p:sldLayoutId id="2147483687" r:id="rId5"/>
    <p:sldLayoutId id="2147483686" r:id="rId6"/>
    <p:sldLayoutId id="2147483685" r:id="rId7"/>
    <p:sldLayoutId id="2147483684" r:id="rId8"/>
    <p:sldLayoutId id="2147483683" r:id="rId9"/>
    <p:sldLayoutId id="2147483682" r:id="rId10"/>
    <p:sldLayoutId id="214748368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314" name="Picture 9" descr="C:\Javier Rodriguez (F00993WM)\presentaciones\plantilla AEAT\optimizada\plantilla-freehand-nueva-co.jpg"/>
          <p:cNvPicPr>
            <a:picLocks noChangeAspect="1" noChangeArrowheads="1"/>
          </p:cNvPicPr>
          <p:nvPr userDrawn="1"/>
        </p:nvPicPr>
        <p:blipFill>
          <a:blip r:embed="rId14"/>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0" r:id="rId1"/>
    <p:sldLayoutId id="2147483709" r:id="rId2"/>
    <p:sldLayoutId id="2147483699" r:id="rId3"/>
    <p:sldLayoutId id="2147483698" r:id="rId4"/>
    <p:sldLayoutId id="2147483697" r:id="rId5"/>
    <p:sldLayoutId id="2147483710" r:id="rId6"/>
    <p:sldLayoutId id="2147483711" r:id="rId7"/>
    <p:sldLayoutId id="2147483696" r:id="rId8"/>
    <p:sldLayoutId id="2147483695" r:id="rId9"/>
    <p:sldLayoutId id="2147483694" r:id="rId10"/>
    <p:sldLayoutId id="2147483693" r:id="rId11"/>
    <p:sldLayoutId id="2147483692"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6626" name="Picture 9" descr="C:\Javier Rodriguez (F00993WM)\presentaciones\plantilla AEAT\optimizada\plantilla-freehand-nueva-co.jpg"/>
          <p:cNvPicPr>
            <a:picLocks noChangeAspect="1" noChangeArrowheads="1"/>
          </p:cNvPicPr>
          <p:nvPr userDrawn="1"/>
        </p:nvPicPr>
        <p:blipFill>
          <a:blip r:embed="rId13"/>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8" r:id="rId1"/>
    <p:sldLayoutId id="2147483712" r:id="rId2"/>
    <p:sldLayoutId id="2147483707" r:id="rId3"/>
    <p:sldLayoutId id="2147483706" r:id="rId4"/>
    <p:sldLayoutId id="2147483705" r:id="rId5"/>
    <p:sldLayoutId id="2147483713" r:id="rId6"/>
    <p:sldLayoutId id="2147483714" r:id="rId7"/>
    <p:sldLayoutId id="2147483704" r:id="rId8"/>
    <p:sldLayoutId id="2147483703" r:id="rId9"/>
    <p:sldLayoutId id="2147483702" r:id="rId10"/>
    <p:sldLayoutId id="214748370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6" descr="C:\Javier Rodriguez (F00993WM)\presentaciones\plantilla AEAT\optimizada\portadarrrrrr-copia-22.jpg"/>
          <p:cNvPicPr>
            <a:picLocks noChangeAspect="1" noChangeArrowheads="1"/>
          </p:cNvPicPr>
          <p:nvPr/>
        </p:nvPicPr>
        <p:blipFill>
          <a:blip r:embed="rId3"/>
          <a:srcRect/>
          <a:stretch>
            <a:fillRect/>
          </a:stretch>
        </p:blipFill>
        <p:spPr bwMode="auto">
          <a:xfrm>
            <a:off x="0" y="0"/>
            <a:ext cx="9144000" cy="7072313"/>
          </a:xfrm>
          <a:prstGeom prst="rect">
            <a:avLst/>
          </a:prstGeom>
          <a:noFill/>
          <a:ln w="9525">
            <a:noFill/>
            <a:miter lim="800000"/>
            <a:headEnd/>
            <a:tailEnd/>
          </a:ln>
        </p:spPr>
      </p:pic>
      <p:sp>
        <p:nvSpPr>
          <p:cNvPr id="7173" name="Text Box 5"/>
          <p:cNvSpPr txBox="1">
            <a:spLocks noChangeArrowheads="1"/>
          </p:cNvSpPr>
          <p:nvPr/>
        </p:nvSpPr>
        <p:spPr bwMode="auto">
          <a:xfrm>
            <a:off x="533400" y="3597275"/>
            <a:ext cx="8077200" cy="1938338"/>
          </a:xfrm>
          <a:prstGeom prst="rect">
            <a:avLst/>
          </a:prstGeom>
          <a:noFill/>
          <a:ln w="19050">
            <a:noFill/>
            <a:miter lim="800000"/>
            <a:headEnd/>
            <a:tailEnd/>
          </a:ln>
          <a:effectLst>
            <a:outerShdw dist="35921" dir="8100000" algn="ctr" rotWithShape="0">
              <a:srgbClr val="C6D5E2"/>
            </a:outerShdw>
          </a:effectLst>
        </p:spPr>
        <p:txBody>
          <a:bodyPr>
            <a:spAutoFit/>
          </a:bodyPr>
          <a:lstStyle/>
          <a:p>
            <a:pPr algn="ctr" eaLnBrk="0" fontAlgn="auto" hangingPunct="0">
              <a:spcBef>
                <a:spcPts val="0"/>
              </a:spcBef>
              <a:spcAft>
                <a:spcPts val="0"/>
              </a:spcAft>
              <a:defRPr/>
            </a:pPr>
            <a:r>
              <a:rPr lang="es-ES" sz="2400" dirty="0">
                <a:latin typeface="+mn-lt"/>
              </a:rPr>
              <a:t>Los </a:t>
            </a:r>
            <a:r>
              <a:rPr lang="es-ES" sz="2400" dirty="0">
                <a:latin typeface="+mn-lt"/>
              </a:rPr>
              <a:t>registros tributarios: concepto y contenido. El registro general de contribuyentes: información censal básica. La identificación censal: en particular, el número de identificación fiscal (NIF) y la identificación de extranjeros y bienes y derechos en el exterior. </a:t>
            </a:r>
          </a:p>
        </p:txBody>
      </p:sp>
      <p:sp>
        <p:nvSpPr>
          <p:cNvPr id="39939" name="6 CuadroTexto"/>
          <p:cNvSpPr txBox="1">
            <a:spLocks noChangeArrowheads="1"/>
          </p:cNvSpPr>
          <p:nvPr/>
        </p:nvSpPr>
        <p:spPr bwMode="auto">
          <a:xfrm>
            <a:off x="1214438" y="2286000"/>
            <a:ext cx="6715125" cy="1323975"/>
          </a:xfrm>
          <a:prstGeom prst="rect">
            <a:avLst/>
          </a:prstGeom>
          <a:noFill/>
          <a:ln w="9525">
            <a:noFill/>
            <a:miter lim="800000"/>
            <a:headEnd/>
            <a:tailEnd/>
          </a:ln>
        </p:spPr>
        <p:txBody>
          <a:bodyPr>
            <a:spAutoFit/>
          </a:bodyPr>
          <a:lstStyle/>
          <a:p>
            <a:pPr algn="ctr"/>
            <a:endParaRPr lang="es-ES" b="1">
              <a:latin typeface="Calibri" pitchFamily="34" charset="0"/>
            </a:endParaRPr>
          </a:p>
          <a:p>
            <a:pPr algn="ctr"/>
            <a:r>
              <a:rPr lang="es-ES" sz="2000" b="1">
                <a:latin typeface="Calibri" pitchFamily="34" charset="0"/>
              </a:rPr>
              <a:t>ENCUENTRO SUR-SUR SOBRE REGISTRO DE CONTRIBUYENTES</a:t>
            </a:r>
          </a:p>
          <a:p>
            <a:pPr algn="ctr"/>
            <a:r>
              <a:rPr lang="es-ES" sz="2000" b="1">
                <a:latin typeface="Calibri" pitchFamily="34" charset="0"/>
              </a:rPr>
              <a:t>La Antigua, Guatemala del 26 al 30 de agosto de 2013</a:t>
            </a:r>
            <a:endParaRPr lang="es-ES" sz="2000">
              <a:latin typeface="Calibri" pitchFamily="34" charset="0"/>
            </a:endParaRPr>
          </a:p>
          <a:p>
            <a:pPr algn="ctr">
              <a:spcBef>
                <a:spcPct val="10000"/>
              </a:spcBef>
            </a:pPr>
            <a:r>
              <a:rPr lang="es-ES_tradnl" sz="2000" b="1" i="1">
                <a:solidFill>
                  <a:srgbClr val="C00000"/>
                </a:solidFill>
                <a:ea typeface="Arial Unicode MS" pitchFamily="34" charset="-128"/>
                <a:cs typeface="Arial" charset="0"/>
              </a:rPr>
              <a:t> </a:t>
            </a:r>
            <a:endParaRPr lang="es-ES" sz="2000">
              <a:latin typeface="Calibri" pitchFamily="34" charset="0"/>
              <a:ea typeface="Arial Unicode MS" pitchFamily="34" charset="-128"/>
              <a:cs typeface="Arial" charset="0"/>
            </a:endParaRPr>
          </a:p>
        </p:txBody>
      </p:sp>
      <p:sp>
        <p:nvSpPr>
          <p:cNvPr id="10" name="9 CuadroTexto"/>
          <p:cNvSpPr txBox="1"/>
          <p:nvPr/>
        </p:nvSpPr>
        <p:spPr>
          <a:xfrm>
            <a:off x="285750" y="6367463"/>
            <a:ext cx="8572500" cy="307975"/>
          </a:xfrm>
          <a:prstGeom prst="rect">
            <a:avLst/>
          </a:prstGeom>
          <a:noFill/>
        </p:spPr>
        <p:txBody>
          <a:bodyPr>
            <a:spAutoFit/>
          </a:bodyPr>
          <a:lstStyle/>
          <a:p>
            <a:pPr algn="ctr" eaLnBrk="0" fontAlgn="auto" hangingPunct="0">
              <a:spcBef>
                <a:spcPts val="0"/>
              </a:spcBef>
              <a:spcAft>
                <a:spcPts val="0"/>
              </a:spcAft>
              <a:defRPr/>
            </a:pPr>
            <a:r>
              <a:rPr lang="es-ES_tradnl" sz="1400" b="1" i="1" kern="1000" spc="-70" dirty="0">
                <a:solidFill>
                  <a:srgbClr val="0000CC"/>
                </a:solidFill>
                <a:latin typeface="Arial" pitchFamily="34" charset="0"/>
                <a:ea typeface="Arial Unicode MS" pitchFamily="34" charset="-128"/>
                <a:cs typeface="Arial" pitchFamily="34" charset="0"/>
              </a:rPr>
              <a:t>EUROSOCIAL: Encuentro SUR-SUR sobre Registro de contribuyentes. Guatemala Agosto 2013 </a:t>
            </a:r>
            <a:endParaRPr lang="es-ES" sz="1400" b="1" kern="1000" spc="-70" dirty="0">
              <a:solidFill>
                <a:srgbClr val="0000CC"/>
              </a:solidFill>
              <a:latin typeface="Times New Roman" charset="0"/>
            </a:endParaRPr>
          </a:p>
        </p:txBody>
      </p:sp>
      <p:pic>
        <p:nvPicPr>
          <p:cNvPr id="39941" name="0 Imagen" descr="logo_eurosocial_rgb.jpg"/>
          <p:cNvPicPr>
            <a:picLocks noChangeAspect="1" noChangeArrowheads="1"/>
          </p:cNvPicPr>
          <p:nvPr/>
        </p:nvPicPr>
        <p:blipFill>
          <a:blip r:embed="rId4"/>
          <a:srcRect/>
          <a:stretch>
            <a:fillRect/>
          </a:stretch>
        </p:blipFill>
        <p:spPr bwMode="auto">
          <a:xfrm>
            <a:off x="1857375" y="857250"/>
            <a:ext cx="5429250" cy="928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50178"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5" name="Text Box 3"/>
          <p:cNvSpPr txBox="1">
            <a:spLocks noChangeArrowheads="1"/>
          </p:cNvSpPr>
          <p:nvPr/>
        </p:nvSpPr>
        <p:spPr bwMode="auto">
          <a:xfrm>
            <a:off x="500034" y="1571612"/>
            <a:ext cx="8104216" cy="45720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a:defRPr/>
            </a:pPr>
            <a:r>
              <a:rPr lang="es-ES" sz="2000" dirty="0">
                <a:solidFill>
                  <a:srgbClr val="000000"/>
                </a:solidFill>
                <a:latin typeface="Arial" pitchFamily="34" charset="0"/>
                <a:cs typeface="Arial" pitchFamily="34" charset="0"/>
              </a:rPr>
              <a:t>Otras obligaciones en relación con el NIF</a:t>
            </a:r>
          </a:p>
          <a:p>
            <a:pPr algn="just">
              <a:defRPr/>
            </a:pPr>
            <a:endParaRPr lang="es-ES" sz="2000" dirty="0">
              <a:solidFill>
                <a:srgbClr val="000000"/>
              </a:solidFill>
              <a:latin typeface="Arial" pitchFamily="34" charset="0"/>
              <a:cs typeface="Arial" pitchFamily="34" charset="0"/>
            </a:endParaRPr>
          </a:p>
          <a:p>
            <a:pPr marL="457200" indent="-457200" algn="just">
              <a:buFontTx/>
              <a:buAutoNum type="alphaLcParenR"/>
              <a:defRPr/>
            </a:pPr>
            <a:r>
              <a:rPr lang="es-ES" sz="2000" dirty="0">
                <a:solidFill>
                  <a:srgbClr val="000000"/>
                </a:solidFill>
                <a:latin typeface="Arial" pitchFamily="34" charset="0"/>
                <a:cs typeface="Arial" pitchFamily="34" charset="0"/>
              </a:rPr>
              <a:t>A partir del 1/1/2007 los notarios han de reflejar el NIF de los otorgantes en los documentos públicos que autoricen en relación con bienes inmuebles. La ausencia de identificación fiscal no es un requisito del que resulte la invalidez del documento público, pero obliga a los notarios a comunicar la identidad de aquellos otorgantes que no hayan comunicado su NIF.</a:t>
            </a:r>
          </a:p>
          <a:p>
            <a:pPr marL="457200" indent="-457200" algn="just">
              <a:buFontTx/>
              <a:buAutoNum type="alphaLcParenR"/>
              <a:defRPr/>
            </a:pPr>
            <a:endParaRPr lang="es-ES" sz="2000" dirty="0">
              <a:solidFill>
                <a:srgbClr val="000000"/>
              </a:solidFill>
              <a:latin typeface="Arial" pitchFamily="34" charset="0"/>
              <a:cs typeface="Arial" pitchFamily="34" charset="0"/>
            </a:endParaRPr>
          </a:p>
          <a:p>
            <a:pPr marL="457200" indent="-457200" algn="just">
              <a:buFontTx/>
              <a:buAutoNum type="alphaLcParenR"/>
              <a:defRPr/>
            </a:pPr>
            <a:r>
              <a:rPr lang="es-ES" sz="2000" dirty="0">
                <a:solidFill>
                  <a:srgbClr val="000000"/>
                </a:solidFill>
                <a:latin typeface="Arial" pitchFamily="34" charset="0"/>
                <a:cs typeface="Arial" pitchFamily="34" charset="0"/>
              </a:rPr>
              <a:t>Para inscribir cualquier hecho o acto inscribible en los registros públicos es necesario tener NIF. Si quieres aprovechar todos los beneficios registrales (fe pública, salvaguarda judicial, </a:t>
            </a:r>
            <a:r>
              <a:rPr lang="es-ES" sz="2000" dirty="0" err="1">
                <a:solidFill>
                  <a:srgbClr val="000000"/>
                </a:solidFill>
                <a:latin typeface="Arial" pitchFamily="34" charset="0"/>
                <a:cs typeface="Arial" pitchFamily="34" charset="0"/>
              </a:rPr>
              <a:t>etc</a:t>
            </a:r>
            <a:r>
              <a:rPr lang="es-ES" sz="2000" dirty="0">
                <a:solidFill>
                  <a:srgbClr val="000000"/>
                </a:solidFill>
                <a:latin typeface="Arial" pitchFamily="34" charset="0"/>
                <a:cs typeface="Arial" pitchFamily="34" charset="0"/>
              </a:rPr>
              <a:t>), debes identificarte fiscalmente.</a:t>
            </a:r>
          </a:p>
          <a:p>
            <a:pPr marL="457200" indent="-457200" algn="just">
              <a:defRPr/>
            </a:pPr>
            <a:endParaRPr lang="es-ES" sz="2000" dirty="0">
              <a:solidFill>
                <a:srgbClr val="000000"/>
              </a:solidFill>
              <a:latin typeface="Arial" pitchFamily="34" charset="0"/>
              <a:cs typeface="Arial" pitchFamily="34" charset="0"/>
            </a:endParaRPr>
          </a:p>
        </p:txBody>
      </p:sp>
      <p:sp>
        <p:nvSpPr>
          <p:cNvPr id="6" name="Rectangle 2"/>
          <p:cNvSpPr>
            <a:spLocks noChangeArrowheads="1"/>
          </p:cNvSpPr>
          <p:nvPr/>
        </p:nvSpPr>
        <p:spPr bwMode="auto">
          <a:xfrm>
            <a:off x="604016" y="571480"/>
            <a:ext cx="7896252"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Censo de </a:t>
            </a: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Obligados Tributarios. El NIF</a:t>
            </a:r>
            <a:endPar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533400" y="2000240"/>
            <a:ext cx="8070850" cy="459711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r>
              <a:rPr lang="es-ES_tradnl" sz="1600" b="1" dirty="0">
                <a:solidFill>
                  <a:srgbClr val="000099"/>
                </a:solidFill>
                <a:latin typeface="Arial" charset="0"/>
              </a:rPr>
              <a:t> </a:t>
            </a:r>
            <a:endParaRPr lang="es-ES_tradnl" sz="2400" b="1" dirty="0">
              <a:solidFill>
                <a:srgbClr val="000099"/>
              </a:solidFill>
              <a:latin typeface="Garamond" pitchFamily="18" charset="0"/>
            </a:endParaRPr>
          </a:p>
          <a:p>
            <a:pPr algn="ctr">
              <a:tabLst>
                <a:tab pos="4572000" algn="l"/>
                <a:tab pos="4667250" algn="l"/>
              </a:tabLst>
              <a:defRPr/>
            </a:pPr>
            <a:endParaRPr lang="es-ES_tradnl" sz="100" b="1" dirty="0">
              <a:solidFill>
                <a:srgbClr val="000099"/>
              </a:solidFill>
              <a:latin typeface="Arial" charset="0"/>
            </a:endParaRPr>
          </a:p>
        </p:txBody>
      </p:sp>
      <p:sp>
        <p:nvSpPr>
          <p:cNvPr id="39939" name="Rectangle 3"/>
          <p:cNvSpPr>
            <a:spLocks noGrp="1" noChangeArrowheads="1"/>
          </p:cNvSpPr>
          <p:nvPr>
            <p:ph type="body" idx="1"/>
          </p:nvPr>
        </p:nvSpPr>
        <p:spPr bwMode="auto">
          <a:xfrm>
            <a:off x="714375" y="2100263"/>
            <a:ext cx="7772400" cy="3900487"/>
          </a:xfrm>
          <a:ln>
            <a:miter lim="800000"/>
            <a:headEnd/>
            <a:tailEnd/>
          </a:ln>
        </p:spPr>
        <p:txBody>
          <a:bodyPr vert="horz" wrap="square" lIns="91440" tIns="45720" rIns="91440" bIns="45720" numCol="1" anchor="t" anchorCtr="0" compatLnSpc="1">
            <a:prstTxWarp prst="textNoShape">
              <a:avLst/>
            </a:prstTxWarp>
          </a:bodyPr>
          <a:lstStyle/>
          <a:p>
            <a:pPr marL="268288" indent="-268288" eaLnBrk="1" hangingPunct="1">
              <a:lnSpc>
                <a:spcPct val="90000"/>
              </a:lnSpc>
              <a:buClr>
                <a:srgbClr val="000099"/>
              </a:buClr>
              <a:buFontTx/>
              <a:buAutoNum type="arabicParenR"/>
              <a:defRPr/>
            </a:pPr>
            <a:r>
              <a:rPr lang="es-ES" sz="1800" b="1" dirty="0" smtClean="0">
                <a:latin typeface="Arial" charset="0"/>
              </a:rPr>
              <a:t>  Régimen de Infracciones y Sanciones</a:t>
            </a:r>
          </a:p>
          <a:p>
            <a:pPr marL="447675" lvl="1" indent="-179388" eaLnBrk="1" hangingPunct="1">
              <a:lnSpc>
                <a:spcPts val="1700"/>
              </a:lnSpc>
              <a:buClr>
                <a:srgbClr val="000099"/>
              </a:buClr>
              <a:buFont typeface="Wingdings" pitchFamily="2" charset="2"/>
              <a:buChar char="§"/>
              <a:defRPr/>
            </a:pPr>
            <a:r>
              <a:rPr lang="es-ES" sz="1800" dirty="0" smtClean="0">
                <a:latin typeface="Arial" charset="0"/>
              </a:rPr>
              <a:t> La no utilización del NIF se considera una infracción de carácter leve en general, grave (Entidades de crédito) o muy grave (falsedad en los datos)</a:t>
            </a:r>
          </a:p>
          <a:p>
            <a:pPr marL="447675" lvl="1" indent="-179388" eaLnBrk="1" hangingPunct="1">
              <a:lnSpc>
                <a:spcPts val="1700"/>
              </a:lnSpc>
              <a:buClr>
                <a:srgbClr val="000099"/>
              </a:buClr>
              <a:buFontTx/>
              <a:buNone/>
              <a:defRPr/>
            </a:pPr>
            <a:endParaRPr lang="es-ES" sz="1800" dirty="0" smtClean="0">
              <a:latin typeface="Arial" charset="0"/>
            </a:endParaRPr>
          </a:p>
          <a:p>
            <a:pPr marL="609600" indent="-609600" eaLnBrk="1" hangingPunct="1">
              <a:lnSpc>
                <a:spcPts val="1700"/>
              </a:lnSpc>
              <a:buClr>
                <a:srgbClr val="000099"/>
              </a:buClr>
              <a:buFontTx/>
              <a:buNone/>
              <a:defRPr/>
            </a:pPr>
            <a:r>
              <a:rPr lang="es-ES" sz="1800" dirty="0" smtClean="0">
                <a:latin typeface="Arial" charset="0"/>
              </a:rPr>
              <a:t>	Se establecen obligaciones de Información  y sanciones por incumplimiento a terceros:</a:t>
            </a:r>
          </a:p>
          <a:p>
            <a:pPr marL="609600" indent="-609600" eaLnBrk="1" hangingPunct="1">
              <a:lnSpc>
                <a:spcPts val="1700"/>
              </a:lnSpc>
              <a:buClr>
                <a:srgbClr val="000099"/>
              </a:buClr>
              <a:buFontTx/>
              <a:buNone/>
              <a:defRPr/>
            </a:pPr>
            <a:endParaRPr lang="es-ES" sz="1800" dirty="0" smtClean="0">
              <a:latin typeface="Arial" charset="0"/>
            </a:endParaRPr>
          </a:p>
          <a:p>
            <a:pPr marL="609600" indent="-609600" algn="just" eaLnBrk="1" hangingPunct="1">
              <a:lnSpc>
                <a:spcPts val="1700"/>
              </a:lnSpc>
              <a:buClr>
                <a:srgbClr val="000099"/>
              </a:buClr>
              <a:buFontTx/>
              <a:buNone/>
              <a:defRPr/>
            </a:pPr>
            <a:r>
              <a:rPr lang="es-ES" sz="1800" b="1" dirty="0" smtClean="0">
                <a:latin typeface="+mj-lt"/>
              </a:rPr>
              <a:t>           - Entidades de Crédito: </a:t>
            </a:r>
            <a:r>
              <a:rPr lang="es-ES" sz="1800" dirty="0" smtClean="0">
                <a:latin typeface="+mj-lt"/>
              </a:rPr>
              <a:t>deben presentar declaración informativa trimestral relacionando los titulares de los que no consta  NIF en cuentas o cheques.</a:t>
            </a:r>
          </a:p>
          <a:p>
            <a:pPr marL="609600" indent="-609600" algn="just" eaLnBrk="1" hangingPunct="1">
              <a:lnSpc>
                <a:spcPts val="1700"/>
              </a:lnSpc>
              <a:buClr>
                <a:srgbClr val="000099"/>
              </a:buClr>
              <a:buFontTx/>
              <a:buNone/>
              <a:defRPr/>
            </a:pPr>
            <a:r>
              <a:rPr lang="es-ES" sz="1800" b="1" dirty="0" smtClean="0">
                <a:latin typeface="+mj-lt"/>
              </a:rPr>
              <a:t>           - Colegio General del Notariado: </a:t>
            </a:r>
            <a:r>
              <a:rPr lang="es-ES" sz="1800" dirty="0" smtClean="0">
                <a:latin typeface="+mj-lt"/>
              </a:rPr>
              <a:t>Debe presentar declaración informativa mensual sobre personas o entidades que no han comunicado su número de identificación fiscal o que no han identificado los medios de pago empleados al otorgar escrituras o documentos.</a:t>
            </a:r>
          </a:p>
          <a:p>
            <a:pPr marL="609600" indent="-609600" algn="just" eaLnBrk="1" hangingPunct="1">
              <a:lnSpc>
                <a:spcPts val="1700"/>
              </a:lnSpc>
              <a:buClr>
                <a:srgbClr val="000099"/>
              </a:buClr>
              <a:buFontTx/>
              <a:buNone/>
              <a:defRPr/>
            </a:pPr>
            <a:r>
              <a:rPr lang="es-ES" sz="1600" b="1" dirty="0" smtClean="0">
                <a:solidFill>
                  <a:srgbClr val="000099"/>
                </a:solidFill>
                <a:latin typeface="+mj-lt"/>
              </a:rPr>
              <a:t>           </a:t>
            </a:r>
            <a:endParaRPr lang="es-ES" sz="1600" dirty="0" smtClean="0">
              <a:solidFill>
                <a:srgbClr val="000099"/>
              </a:solidFill>
              <a:latin typeface="+mj-lt"/>
            </a:endParaRPr>
          </a:p>
          <a:p>
            <a:pPr marL="609600" indent="-609600" algn="just" eaLnBrk="1" hangingPunct="1">
              <a:lnSpc>
                <a:spcPct val="90000"/>
              </a:lnSpc>
              <a:buFontTx/>
              <a:buAutoNum type="arabicParenR"/>
              <a:defRPr/>
            </a:pPr>
            <a:endParaRPr lang="es-ES" sz="1600" dirty="0" smtClean="0">
              <a:solidFill>
                <a:srgbClr val="000099"/>
              </a:solidFill>
              <a:latin typeface="Arial" charset="0"/>
            </a:endParaRPr>
          </a:p>
          <a:p>
            <a:pPr marL="609600" indent="-609600" eaLnBrk="1" hangingPunct="1">
              <a:lnSpc>
                <a:spcPct val="90000"/>
              </a:lnSpc>
              <a:buFontTx/>
              <a:buAutoNum type="arabicParenR"/>
              <a:defRPr/>
            </a:pPr>
            <a:endParaRPr lang="es-ES" sz="1600" dirty="0" smtClean="0">
              <a:solidFill>
                <a:srgbClr val="000099"/>
              </a:solidFill>
              <a:latin typeface="Arial" charset="0"/>
            </a:endParaRPr>
          </a:p>
          <a:p>
            <a:pPr marL="0" indent="0" eaLnBrk="1" hangingPunct="1">
              <a:lnSpc>
                <a:spcPct val="90000"/>
              </a:lnSpc>
              <a:buFontTx/>
              <a:buNone/>
              <a:defRPr/>
            </a:pPr>
            <a:endParaRPr lang="es-ES" sz="1600" dirty="0" smtClean="0">
              <a:solidFill>
                <a:srgbClr val="000099"/>
              </a:solidFill>
              <a:latin typeface="Arial" charset="0"/>
            </a:endParaRPr>
          </a:p>
          <a:p>
            <a:pPr marL="609600" indent="-609600" eaLnBrk="1" hangingPunct="1">
              <a:lnSpc>
                <a:spcPct val="90000"/>
              </a:lnSpc>
              <a:buFontTx/>
              <a:buAutoNum type="arabicParenR"/>
              <a:defRPr/>
            </a:pPr>
            <a:endParaRPr lang="es-ES" sz="1600" dirty="0" smtClean="0">
              <a:solidFill>
                <a:srgbClr val="000099"/>
              </a:solidFill>
              <a:latin typeface="Arial" charset="0"/>
            </a:endParaRPr>
          </a:p>
          <a:p>
            <a:pPr marL="609600" indent="-609600" eaLnBrk="1" hangingPunct="1">
              <a:lnSpc>
                <a:spcPct val="90000"/>
              </a:lnSpc>
              <a:buFontTx/>
              <a:buNone/>
              <a:defRPr/>
            </a:pPr>
            <a:endParaRPr lang="es-ES" sz="1600" dirty="0" smtClean="0">
              <a:solidFill>
                <a:srgbClr val="000099"/>
              </a:solidFill>
              <a:latin typeface="Arial" charset="0"/>
            </a:endParaRPr>
          </a:p>
          <a:p>
            <a:pPr marL="990600" lvl="1" indent="-533400" eaLnBrk="1" hangingPunct="1">
              <a:lnSpc>
                <a:spcPct val="90000"/>
              </a:lnSpc>
              <a:defRPr/>
            </a:pPr>
            <a:endParaRPr lang="es-ES" sz="1400" dirty="0" smtClean="0">
              <a:solidFill>
                <a:srgbClr val="000099"/>
              </a:solidFill>
              <a:latin typeface="Arial" charset="0"/>
            </a:endParaRPr>
          </a:p>
        </p:txBody>
      </p:sp>
      <p:sp>
        <p:nvSpPr>
          <p:cNvPr id="51205" name="Rectangle 2"/>
          <p:cNvSpPr>
            <a:spLocks noChangeArrowheads="1"/>
          </p:cNvSpPr>
          <p:nvPr/>
        </p:nvSpPr>
        <p:spPr bwMode="auto">
          <a:xfrm>
            <a:off x="1143000" y="1357313"/>
            <a:ext cx="7072313" cy="500062"/>
          </a:xfrm>
          <a:prstGeom prst="rect">
            <a:avLst/>
          </a:prstGeom>
          <a:noFill/>
          <a:ln w="9525">
            <a:solidFill>
              <a:srgbClr val="3333CC"/>
            </a:solidFill>
            <a:miter lim="800000"/>
            <a:headEnd/>
            <a:tailEnd/>
          </a:ln>
        </p:spPr>
        <p:txBody>
          <a:bodyPr/>
          <a:lstStyle/>
          <a:p>
            <a:pPr algn="ctr"/>
            <a:r>
              <a:rPr lang="es-ES" sz="2300" b="1">
                <a:cs typeface="Arial" charset="0"/>
              </a:rPr>
              <a:t> Consecuencias de NO UTILIZACIÓN DEL NIF </a:t>
            </a:r>
            <a:endParaRPr lang="es-ES" sz="2300" b="1"/>
          </a:p>
        </p:txBody>
      </p:sp>
      <p:sp>
        <p:nvSpPr>
          <p:cNvPr id="7" name="Rectangle 3"/>
          <p:cNvSpPr>
            <a:spLocks noChangeArrowheads="1"/>
          </p:cNvSpPr>
          <p:nvPr/>
        </p:nvSpPr>
        <p:spPr bwMode="auto">
          <a:xfrm>
            <a:off x="1583521" y="571480"/>
            <a:ext cx="5976958"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El </a:t>
            </a: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Censo de Obligados Tributarios. NIF</a:t>
            </a:r>
            <a:endPar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52226"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59" name="58 CuadroTexto"/>
          <p:cNvSpPr txBox="1"/>
          <p:nvPr/>
        </p:nvSpPr>
        <p:spPr>
          <a:xfrm>
            <a:off x="285750" y="6367463"/>
            <a:ext cx="8572500" cy="276225"/>
          </a:xfrm>
          <a:prstGeom prst="rect">
            <a:avLst/>
          </a:prstGeom>
          <a:noFill/>
        </p:spPr>
        <p:txBody>
          <a:bodyPr>
            <a:spAutoFit/>
          </a:bodyPr>
          <a:lstStyle/>
          <a:p>
            <a:pPr algn="ctr" eaLnBrk="0" hangingPunct="0">
              <a:defRPr/>
            </a:pPr>
            <a:r>
              <a:rPr lang="es-ES_tradnl" sz="1200" b="1" i="1" kern="1000" spc="-70" dirty="0">
                <a:solidFill>
                  <a:srgbClr val="0000CC"/>
                </a:solidFill>
                <a:latin typeface="Arial" pitchFamily="34" charset="0"/>
                <a:ea typeface="Arial Unicode MS" pitchFamily="34" charset="-128"/>
                <a:cs typeface="Arial" pitchFamily="34" charset="0"/>
              </a:rPr>
              <a:t> </a:t>
            </a:r>
            <a:endParaRPr lang="es-ES" sz="1200" b="1" kern="1000" spc="-70" dirty="0">
              <a:solidFill>
                <a:srgbClr val="0000CC"/>
              </a:solidFill>
              <a:latin typeface="+mn-lt"/>
            </a:endParaRPr>
          </a:p>
        </p:txBody>
      </p:sp>
      <p:sp>
        <p:nvSpPr>
          <p:cNvPr id="5" name="Text Box 3"/>
          <p:cNvSpPr txBox="1">
            <a:spLocks noChangeArrowheads="1"/>
          </p:cNvSpPr>
          <p:nvPr/>
        </p:nvSpPr>
        <p:spPr bwMode="auto">
          <a:xfrm>
            <a:off x="500034" y="1214422"/>
            <a:ext cx="8104216" cy="492922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457200" indent="-457200" algn="ctr">
              <a:defRPr/>
            </a:pPr>
            <a:r>
              <a:rPr lang="es-ES" sz="2000" b="1" dirty="0">
                <a:solidFill>
                  <a:srgbClr val="000000"/>
                </a:solidFill>
                <a:latin typeface="Arial" pitchFamily="34" charset="0"/>
                <a:cs typeface="Arial" pitchFamily="34" charset="0"/>
              </a:rPr>
              <a:t>La asignación del NIF </a:t>
            </a:r>
          </a:p>
          <a:p>
            <a:pPr marL="457200" indent="-457200" algn="just">
              <a:defRPr/>
            </a:pPr>
            <a:endParaRPr lang="es-ES" sz="2000" dirty="0">
              <a:solidFill>
                <a:srgbClr val="000000"/>
              </a:solidFill>
              <a:latin typeface="Arial" pitchFamily="34" charset="0"/>
              <a:cs typeface="Arial" pitchFamily="34" charset="0"/>
            </a:endParaRPr>
          </a:p>
          <a:p>
            <a:pPr marL="268288" lvl="1" indent="-268288" algn="just">
              <a:lnSpc>
                <a:spcPts val="2400"/>
              </a:lnSpc>
              <a:spcBef>
                <a:spcPts val="1400"/>
              </a:spcBef>
              <a:buFont typeface="Wingdings" pitchFamily="2" charset="2"/>
              <a:buChar char="Ø"/>
              <a:defRPr/>
            </a:pPr>
            <a:r>
              <a:rPr lang="es-ES" sz="2200" dirty="0">
                <a:solidFill>
                  <a:srgbClr val="000000"/>
                </a:solidFill>
                <a:latin typeface="Arial" pitchFamily="34" charset="0"/>
                <a:cs typeface="Times New Roman" pitchFamily="18" charset="0"/>
              </a:rPr>
              <a:t>La asignación del NIF de personas jurídicas y entidades sin personalidad corresponde </a:t>
            </a:r>
            <a:r>
              <a:rPr lang="es-ES" sz="2200" u="sng" dirty="0">
                <a:solidFill>
                  <a:srgbClr val="000000"/>
                </a:solidFill>
                <a:latin typeface="Arial" pitchFamily="34" charset="0"/>
                <a:cs typeface="Times New Roman" pitchFamily="18" charset="0"/>
              </a:rPr>
              <a:t>siempre</a:t>
            </a:r>
            <a:r>
              <a:rPr lang="es-ES" sz="2200" dirty="0">
                <a:solidFill>
                  <a:srgbClr val="000000"/>
                </a:solidFill>
                <a:latin typeface="Arial" pitchFamily="34" charset="0"/>
                <a:cs typeface="Times New Roman" pitchFamily="18" charset="0"/>
              </a:rPr>
              <a:t> a la Administración Tributaria.</a:t>
            </a:r>
          </a:p>
          <a:p>
            <a:pPr marL="268288" lvl="1" indent="-268288" algn="just">
              <a:lnSpc>
                <a:spcPts val="2400"/>
              </a:lnSpc>
              <a:spcBef>
                <a:spcPts val="1400"/>
              </a:spcBef>
              <a:buFont typeface="Wingdings" pitchFamily="2" charset="2"/>
              <a:buChar char="Ø"/>
              <a:defRPr/>
            </a:pPr>
            <a:r>
              <a:rPr lang="es-ES" sz="2200" dirty="0">
                <a:solidFill>
                  <a:srgbClr val="000000"/>
                </a:solidFill>
                <a:latin typeface="Arial" pitchFamily="34" charset="0"/>
                <a:cs typeface="Times New Roman" pitchFamily="18" charset="0"/>
              </a:rPr>
              <a:t>En el caso de personas físicas se </a:t>
            </a:r>
            <a:r>
              <a:rPr lang="es-ES" sz="2200" u="sng" dirty="0">
                <a:solidFill>
                  <a:srgbClr val="000000"/>
                </a:solidFill>
                <a:latin typeface="Arial" pitchFamily="34" charset="0"/>
                <a:cs typeface="Times New Roman" pitchFamily="18" charset="0"/>
              </a:rPr>
              <a:t>comparte</a:t>
            </a:r>
            <a:r>
              <a:rPr lang="es-ES" sz="2200" dirty="0">
                <a:solidFill>
                  <a:srgbClr val="000000"/>
                </a:solidFill>
                <a:latin typeface="Arial" pitchFamily="34" charset="0"/>
                <a:cs typeface="Times New Roman" pitchFamily="18" charset="0"/>
              </a:rPr>
              <a:t> esta competencia con el Ministerio del Interior porque el NIF de aquellas, en la mayoría de los casos, corresponde al DNI (Documento Nacional de Identidad) o NIE (Número de Identidad de Extranjero). En un principio se pensó que, la forma más rápida y menos costosa de que todas las personas físicas tuvieran NIF, era que este fuera el mismo número que el que ya tuvieran a efectos identificativos CIVILES</a:t>
            </a:r>
          </a:p>
        </p:txBody>
      </p:sp>
      <p:sp>
        <p:nvSpPr>
          <p:cNvPr id="6" name="Rectangle 2"/>
          <p:cNvSpPr>
            <a:spLocks noChangeArrowheads="1"/>
          </p:cNvSpPr>
          <p:nvPr/>
        </p:nvSpPr>
        <p:spPr bwMode="auto">
          <a:xfrm>
            <a:off x="642910" y="571480"/>
            <a:ext cx="7896252"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Censo de </a:t>
            </a: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Obligados Tributarios. El NIF</a:t>
            </a:r>
            <a:endPar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53250"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5" name="Text Box 3"/>
          <p:cNvSpPr txBox="1">
            <a:spLocks noChangeArrowheads="1"/>
          </p:cNvSpPr>
          <p:nvPr/>
        </p:nvSpPr>
        <p:spPr bwMode="auto">
          <a:xfrm>
            <a:off x="543577" y="1629669"/>
            <a:ext cx="8104216" cy="45720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tabLst>
                <a:tab pos="4572000" algn="l"/>
                <a:tab pos="4667250" algn="l"/>
              </a:tabLst>
              <a:defRPr/>
            </a:pPr>
            <a:endParaRPr lang="es-ES_tradnl" sz="1400" b="1" dirty="0">
              <a:solidFill>
                <a:srgbClr val="000099"/>
              </a:solidFill>
              <a:latin typeface="Arial" charset="0"/>
            </a:endParaRPr>
          </a:p>
          <a:p>
            <a:pPr>
              <a:buFontTx/>
              <a:buChar char="•"/>
              <a:tabLst>
                <a:tab pos="4572000" algn="l"/>
                <a:tab pos="4667250" algn="l"/>
              </a:tabLst>
              <a:defRPr/>
            </a:pPr>
            <a:endParaRPr lang="es-ES_tradnl" sz="100" b="1" dirty="0">
              <a:solidFill>
                <a:srgbClr val="000099"/>
              </a:solidFill>
              <a:latin typeface="Arial" charset="0"/>
            </a:endParaRPr>
          </a:p>
        </p:txBody>
      </p:sp>
      <p:sp>
        <p:nvSpPr>
          <p:cNvPr id="8" name="7 CuadroTexto"/>
          <p:cNvSpPr txBox="1"/>
          <p:nvPr/>
        </p:nvSpPr>
        <p:spPr>
          <a:xfrm>
            <a:off x="775650" y="642919"/>
            <a:ext cx="7776864" cy="92333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PERSONAS FÍSICAS </a:t>
            </a:r>
            <a:endParaRPr lang="es-ES"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a:p>
            <a:pPr algn="ctr" eaLnBrk="0" hangingPunct="0">
              <a:defRPr/>
            </a:pPr>
            <a:r>
              <a:rPr lang="es-ES"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Competencias del Ministerio del Interior para la asignación del NIF</a:t>
            </a:r>
          </a:p>
          <a:p>
            <a:pPr algn="ctr" eaLnBrk="0" hangingPunct="0">
              <a:defRPr/>
            </a:pPr>
            <a:r>
              <a:rPr lang="es-ES"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Normativa CIVIL</a:t>
            </a:r>
            <a:endParaRPr lang="es-ES"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pic>
        <p:nvPicPr>
          <p:cNvPr id="53255" name="Picture 2"/>
          <p:cNvPicPr>
            <a:picLocks noChangeAspect="1" noChangeArrowheads="1"/>
          </p:cNvPicPr>
          <p:nvPr/>
        </p:nvPicPr>
        <p:blipFill>
          <a:blip r:embed="rId2"/>
          <a:srcRect/>
          <a:stretch>
            <a:fillRect/>
          </a:stretch>
        </p:blipFill>
        <p:spPr bwMode="auto">
          <a:xfrm>
            <a:off x="827088" y="3325813"/>
            <a:ext cx="1800225" cy="1052512"/>
          </a:xfrm>
          <a:prstGeom prst="rect">
            <a:avLst/>
          </a:prstGeom>
          <a:noFill/>
          <a:ln w="9525">
            <a:noFill/>
            <a:miter lim="800000"/>
            <a:headEnd/>
            <a:tailEnd/>
          </a:ln>
        </p:spPr>
      </p:pic>
      <p:pic>
        <p:nvPicPr>
          <p:cNvPr id="53256" name="17 Imagen"/>
          <p:cNvPicPr>
            <a:picLocks noChangeAspect="1"/>
          </p:cNvPicPr>
          <p:nvPr/>
        </p:nvPicPr>
        <p:blipFill>
          <a:blip r:embed="rId3"/>
          <a:srcRect/>
          <a:stretch>
            <a:fillRect/>
          </a:stretch>
        </p:blipFill>
        <p:spPr bwMode="auto">
          <a:xfrm>
            <a:off x="3059113" y="1716088"/>
            <a:ext cx="1584325" cy="1600200"/>
          </a:xfrm>
          <a:prstGeom prst="rect">
            <a:avLst/>
          </a:prstGeom>
          <a:noFill/>
          <a:ln w="9525">
            <a:noFill/>
            <a:miter lim="800000"/>
            <a:headEnd/>
            <a:tailEnd/>
          </a:ln>
        </p:spPr>
      </p:pic>
      <p:pic>
        <p:nvPicPr>
          <p:cNvPr id="53257" name="18 Imagen"/>
          <p:cNvPicPr>
            <a:picLocks noChangeAspect="1"/>
          </p:cNvPicPr>
          <p:nvPr/>
        </p:nvPicPr>
        <p:blipFill>
          <a:blip r:embed="rId4"/>
          <a:srcRect/>
          <a:stretch>
            <a:fillRect/>
          </a:stretch>
        </p:blipFill>
        <p:spPr bwMode="auto">
          <a:xfrm>
            <a:off x="3063875" y="3973513"/>
            <a:ext cx="1600200" cy="1600200"/>
          </a:xfrm>
          <a:prstGeom prst="rect">
            <a:avLst/>
          </a:prstGeom>
          <a:noFill/>
          <a:ln w="9525">
            <a:noFill/>
            <a:miter lim="800000"/>
            <a:headEnd/>
            <a:tailEnd/>
          </a:ln>
        </p:spPr>
      </p:pic>
      <p:pic>
        <p:nvPicPr>
          <p:cNvPr id="53258" name="6 Marcador de contenido" descr="Recorte de pantalla"/>
          <p:cNvPicPr>
            <a:picLocks noChangeAspect="1"/>
          </p:cNvPicPr>
          <p:nvPr/>
        </p:nvPicPr>
        <p:blipFill>
          <a:blip r:embed="rId5"/>
          <a:srcRect/>
          <a:stretch>
            <a:fillRect/>
          </a:stretch>
        </p:blipFill>
        <p:spPr bwMode="auto">
          <a:xfrm>
            <a:off x="5929313" y="2143125"/>
            <a:ext cx="2160587" cy="1339850"/>
          </a:xfrm>
          <a:prstGeom prst="rect">
            <a:avLst/>
          </a:prstGeom>
          <a:noFill/>
          <a:ln w="9525">
            <a:noFill/>
            <a:miter lim="800000"/>
            <a:headEnd/>
            <a:tailEnd/>
          </a:ln>
        </p:spPr>
      </p:pic>
      <p:pic>
        <p:nvPicPr>
          <p:cNvPr id="53259" name="20 Imagen" descr="Recorte de pantalla"/>
          <p:cNvPicPr>
            <a:picLocks noChangeAspect="1"/>
          </p:cNvPicPr>
          <p:nvPr/>
        </p:nvPicPr>
        <p:blipFill>
          <a:blip r:embed="rId6"/>
          <a:srcRect/>
          <a:stretch>
            <a:fillRect/>
          </a:stretch>
        </p:blipFill>
        <p:spPr bwMode="auto">
          <a:xfrm>
            <a:off x="5978525" y="4378325"/>
            <a:ext cx="2376488" cy="1601788"/>
          </a:xfrm>
          <a:prstGeom prst="rect">
            <a:avLst/>
          </a:prstGeom>
          <a:noFill/>
          <a:ln w="9525">
            <a:noFill/>
            <a:miter lim="800000"/>
            <a:headEnd/>
            <a:tailEnd/>
          </a:ln>
        </p:spPr>
      </p:pic>
      <p:cxnSp>
        <p:nvCxnSpPr>
          <p:cNvPr id="22" name="21 Conector recto de flecha"/>
          <p:cNvCxnSpPr/>
          <p:nvPr/>
        </p:nvCxnSpPr>
        <p:spPr>
          <a:xfrm flipV="1">
            <a:off x="2051050" y="2695575"/>
            <a:ext cx="1368425" cy="952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p:nvPr/>
        </p:nvCxnSpPr>
        <p:spPr>
          <a:xfrm>
            <a:off x="2051050" y="3852863"/>
            <a:ext cx="1512888" cy="920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23 Flecha derecha"/>
          <p:cNvSpPr/>
          <p:nvPr/>
        </p:nvSpPr>
        <p:spPr>
          <a:xfrm>
            <a:off x="4500563" y="4292600"/>
            <a:ext cx="1150937" cy="5762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2400" dirty="0">
              <a:solidFill>
                <a:srgbClr val="FFFFFF"/>
              </a:solidFill>
            </a:endParaRPr>
          </a:p>
        </p:txBody>
      </p:sp>
      <p:sp>
        <p:nvSpPr>
          <p:cNvPr id="25" name="24 Flecha derecha"/>
          <p:cNvSpPr/>
          <p:nvPr/>
        </p:nvSpPr>
        <p:spPr>
          <a:xfrm>
            <a:off x="4429125" y="2428875"/>
            <a:ext cx="1152525" cy="5762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2400" dirty="0">
              <a:solidFill>
                <a:srgbClr val="FFFFFF"/>
              </a:solidFill>
            </a:endParaRPr>
          </a:p>
        </p:txBody>
      </p:sp>
      <p:sp>
        <p:nvSpPr>
          <p:cNvPr id="53264" name="25 CuadroTexto"/>
          <p:cNvSpPr txBox="1">
            <a:spLocks noChangeArrowheads="1"/>
          </p:cNvSpPr>
          <p:nvPr/>
        </p:nvSpPr>
        <p:spPr bwMode="auto">
          <a:xfrm>
            <a:off x="6143625" y="4071938"/>
            <a:ext cx="1714500" cy="523875"/>
          </a:xfrm>
          <a:prstGeom prst="rect">
            <a:avLst/>
          </a:prstGeom>
          <a:noFill/>
          <a:ln w="9525">
            <a:noFill/>
            <a:miter lim="800000"/>
            <a:headEnd/>
            <a:tailEnd/>
          </a:ln>
        </p:spPr>
        <p:txBody>
          <a:bodyPr>
            <a:spAutoFit/>
          </a:bodyPr>
          <a:lstStyle/>
          <a:p>
            <a:pPr algn="ctr"/>
            <a:r>
              <a:rPr lang="es-ES" sz="2800">
                <a:solidFill>
                  <a:srgbClr val="000000"/>
                </a:solidFill>
                <a:cs typeface="Arial" charset="0"/>
              </a:rPr>
              <a:t>NIE</a:t>
            </a:r>
          </a:p>
        </p:txBody>
      </p:sp>
      <p:sp>
        <p:nvSpPr>
          <p:cNvPr id="53265" name="26 CuadroTexto"/>
          <p:cNvSpPr txBox="1">
            <a:spLocks noChangeArrowheads="1"/>
          </p:cNvSpPr>
          <p:nvPr/>
        </p:nvSpPr>
        <p:spPr bwMode="auto">
          <a:xfrm>
            <a:off x="6143625" y="1714500"/>
            <a:ext cx="1785938" cy="523875"/>
          </a:xfrm>
          <a:prstGeom prst="rect">
            <a:avLst/>
          </a:prstGeom>
          <a:noFill/>
          <a:ln w="9525">
            <a:noFill/>
            <a:miter lim="800000"/>
            <a:headEnd/>
            <a:tailEnd/>
          </a:ln>
        </p:spPr>
        <p:txBody>
          <a:bodyPr>
            <a:spAutoFit/>
          </a:bodyPr>
          <a:lstStyle/>
          <a:p>
            <a:pPr algn="ctr"/>
            <a:r>
              <a:rPr lang="es-ES" sz="2800">
                <a:solidFill>
                  <a:srgbClr val="000000"/>
                </a:solidFill>
                <a:cs typeface="Arial" charset="0"/>
              </a:rPr>
              <a:t>DNI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92150"/>
            <a:ext cx="8229600" cy="865188"/>
          </a:xfrm>
        </p:spPr>
        <p:txBody>
          <a:bodyPr/>
          <a:lstStyle/>
          <a:p>
            <a:pPr>
              <a:defRPr/>
            </a:pPr>
            <a:r>
              <a:rPr lang="es-ES" sz="2400" b="1" dirty="0">
                <a:solidFill>
                  <a:schemeClr val="accent6">
                    <a:lumMod val="75000"/>
                  </a:schemeClr>
                </a:solidFill>
                <a:latin typeface="Arial" pitchFamily="34" charset="0"/>
                <a:cs typeface="Arial" pitchFamily="34" charset="0"/>
              </a:rPr>
              <a:t>Nueva fuente de información propia </a:t>
            </a:r>
            <a:br>
              <a:rPr lang="es-ES" sz="2400" b="1" dirty="0">
                <a:solidFill>
                  <a:schemeClr val="accent6">
                    <a:lumMod val="75000"/>
                  </a:schemeClr>
                </a:solidFill>
                <a:latin typeface="Arial" pitchFamily="34" charset="0"/>
                <a:cs typeface="Arial" pitchFamily="34" charset="0"/>
              </a:rPr>
            </a:br>
            <a:r>
              <a:rPr lang="es-ES" sz="2400" b="1" dirty="0">
                <a:solidFill>
                  <a:srgbClr val="FF0000"/>
                </a:solidFill>
                <a:latin typeface="Arial" pitchFamily="34" charset="0"/>
                <a:cs typeface="Arial" pitchFamily="34" charset="0"/>
              </a:rPr>
              <a:t>Modelo 720 </a:t>
            </a:r>
            <a:r>
              <a:rPr lang="es-ES" sz="2400" b="1" dirty="0">
                <a:solidFill>
                  <a:schemeClr val="accent6">
                    <a:lumMod val="75000"/>
                  </a:schemeClr>
                </a:solidFill>
                <a:latin typeface="Arial" pitchFamily="34" charset="0"/>
                <a:cs typeface="Arial" pitchFamily="34" charset="0"/>
              </a:rPr>
              <a:t>Bienes y Derechos situados en el extranjero</a:t>
            </a:r>
            <a:endParaRPr lang="es-ES" sz="2400" dirty="0"/>
          </a:p>
        </p:txBody>
      </p:sp>
      <p:sp>
        <p:nvSpPr>
          <p:cNvPr id="3" name="Text Box 3"/>
          <p:cNvSpPr txBox="1">
            <a:spLocks noChangeArrowheads="1"/>
          </p:cNvSpPr>
          <p:nvPr/>
        </p:nvSpPr>
        <p:spPr bwMode="auto">
          <a:xfrm>
            <a:off x="533400" y="1771664"/>
            <a:ext cx="8070850" cy="4537656"/>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r>
              <a:rPr lang="es-ES_tradnl" sz="1600" b="1" dirty="0">
                <a:solidFill>
                  <a:srgbClr val="000099"/>
                </a:solidFill>
                <a:latin typeface="Arial" charset="0"/>
              </a:rPr>
              <a:t> </a:t>
            </a:r>
            <a:endParaRPr lang="es-ES_tradnl" sz="2400" b="1" dirty="0">
              <a:solidFill>
                <a:srgbClr val="000099"/>
              </a:solidFill>
              <a:latin typeface="Garamond" pitchFamily="18" charset="0"/>
            </a:endParaRPr>
          </a:p>
          <a:p>
            <a:pPr algn="ctr">
              <a:tabLst>
                <a:tab pos="4572000" algn="l"/>
                <a:tab pos="4667250" algn="l"/>
              </a:tabLst>
              <a:defRPr/>
            </a:pPr>
            <a:endParaRPr lang="es-ES_tradnl" sz="100" b="1" dirty="0">
              <a:solidFill>
                <a:srgbClr val="000099"/>
              </a:solidFill>
              <a:latin typeface="Arial" charset="0"/>
            </a:endParaRPr>
          </a:p>
        </p:txBody>
      </p:sp>
      <p:sp>
        <p:nvSpPr>
          <p:cNvPr id="4" name="3 Rectángulo"/>
          <p:cNvSpPr/>
          <p:nvPr/>
        </p:nvSpPr>
        <p:spPr>
          <a:xfrm>
            <a:off x="533400" y="1916113"/>
            <a:ext cx="8070850" cy="4402137"/>
          </a:xfrm>
          <a:prstGeom prst="rect">
            <a:avLst/>
          </a:prstGeom>
        </p:spPr>
        <p:txBody>
          <a:bodyPr>
            <a:spAutoFit/>
          </a:bodyPr>
          <a:lstStyle/>
          <a:p>
            <a:pPr fontAlgn="auto">
              <a:spcBef>
                <a:spcPts val="0"/>
              </a:spcBef>
              <a:spcAft>
                <a:spcPts val="0"/>
              </a:spcAft>
              <a:defRPr/>
            </a:pPr>
            <a:r>
              <a:rPr lang="es-ES" sz="2000" b="1" dirty="0">
                <a:solidFill>
                  <a:schemeClr val="accent6">
                    <a:lumMod val="75000"/>
                  </a:schemeClr>
                </a:solidFill>
                <a:latin typeface="Arial" pitchFamily="34" charset="0"/>
                <a:cs typeface="Arial" pitchFamily="34" charset="0"/>
              </a:rPr>
              <a:t>Obligados: Personas físicas o jurídicas residentes fiscales o EP.</a:t>
            </a:r>
          </a:p>
          <a:p>
            <a:pPr fontAlgn="auto">
              <a:spcBef>
                <a:spcPts val="0"/>
              </a:spcBef>
              <a:spcAft>
                <a:spcPts val="0"/>
              </a:spcAft>
              <a:defRPr/>
            </a:pPr>
            <a:r>
              <a:rPr lang="es-ES" sz="2000" b="1" dirty="0">
                <a:solidFill>
                  <a:schemeClr val="accent6">
                    <a:lumMod val="75000"/>
                  </a:schemeClr>
                </a:solidFill>
                <a:latin typeface="+mn-lt"/>
              </a:rPr>
              <a:t>Objeto de la declaración: </a:t>
            </a:r>
          </a:p>
          <a:p>
            <a:pPr marL="400050" lvl="1" fontAlgn="auto">
              <a:spcBef>
                <a:spcPts val="0"/>
              </a:spcBef>
              <a:spcAft>
                <a:spcPts val="0"/>
              </a:spcAft>
              <a:buFont typeface="Arial" pitchFamily="34" charset="0"/>
              <a:buChar char="•"/>
              <a:defRPr/>
            </a:pPr>
            <a:r>
              <a:rPr lang="es-ES" sz="2000" b="1" dirty="0">
                <a:solidFill>
                  <a:schemeClr val="accent6">
                    <a:lumMod val="75000"/>
                  </a:schemeClr>
                </a:solidFill>
                <a:latin typeface="+mn-lt"/>
              </a:rPr>
              <a:t>Cuentas</a:t>
            </a:r>
          </a:p>
          <a:p>
            <a:pPr marL="400050" lvl="1" fontAlgn="auto">
              <a:spcBef>
                <a:spcPts val="0"/>
              </a:spcBef>
              <a:spcAft>
                <a:spcPts val="0"/>
              </a:spcAft>
              <a:buFont typeface="Arial" pitchFamily="34" charset="0"/>
              <a:buChar char="•"/>
              <a:defRPr/>
            </a:pPr>
            <a:r>
              <a:rPr lang="es-ES" sz="2000" b="1" dirty="0">
                <a:solidFill>
                  <a:schemeClr val="accent6">
                    <a:lumMod val="75000"/>
                  </a:schemeClr>
                </a:solidFill>
                <a:latin typeface="Arial" pitchFamily="34" charset="0"/>
                <a:cs typeface="Arial" pitchFamily="34" charset="0"/>
              </a:rPr>
              <a:t>Valores, derechos, acciones, participaciones IIC, seguros y rentas</a:t>
            </a:r>
          </a:p>
          <a:p>
            <a:pPr marL="400050" lvl="1" fontAlgn="auto">
              <a:spcBef>
                <a:spcPts val="0"/>
              </a:spcBef>
              <a:spcAft>
                <a:spcPts val="0"/>
              </a:spcAft>
              <a:buFont typeface="Arial" pitchFamily="34" charset="0"/>
              <a:buChar char="•"/>
              <a:defRPr/>
            </a:pPr>
            <a:r>
              <a:rPr lang="es-ES" sz="2000" b="1" dirty="0">
                <a:solidFill>
                  <a:schemeClr val="accent6">
                    <a:lumMod val="75000"/>
                  </a:schemeClr>
                </a:solidFill>
                <a:latin typeface="+mn-lt"/>
              </a:rPr>
              <a:t>Bienes inmuebles o derechos sobre ellos</a:t>
            </a:r>
          </a:p>
          <a:p>
            <a:pPr marL="0" lvl="1" fontAlgn="auto">
              <a:spcBef>
                <a:spcPts val="0"/>
              </a:spcBef>
              <a:spcAft>
                <a:spcPts val="0"/>
              </a:spcAft>
              <a:defRPr/>
            </a:pPr>
            <a:r>
              <a:rPr lang="es-ES" sz="2000" b="1" dirty="0">
                <a:solidFill>
                  <a:schemeClr val="accent6">
                    <a:lumMod val="75000"/>
                  </a:schemeClr>
                </a:solidFill>
                <a:latin typeface="+mn-lt"/>
              </a:rPr>
              <a:t>Excepciones: </a:t>
            </a:r>
          </a:p>
          <a:p>
            <a:pPr marL="400050" lvl="2" fontAlgn="auto">
              <a:spcBef>
                <a:spcPts val="0"/>
              </a:spcBef>
              <a:spcAft>
                <a:spcPts val="0"/>
              </a:spcAft>
              <a:defRPr/>
            </a:pPr>
            <a:r>
              <a:rPr lang="es-ES" sz="2000" b="1" dirty="0">
                <a:solidFill>
                  <a:schemeClr val="accent6">
                    <a:lumMod val="75000"/>
                  </a:schemeClr>
                </a:solidFill>
                <a:latin typeface="+mn-lt"/>
              </a:rPr>
              <a:t>Contabilidad, </a:t>
            </a:r>
          </a:p>
          <a:p>
            <a:pPr marL="400050" lvl="2" fontAlgn="auto">
              <a:spcBef>
                <a:spcPts val="0"/>
              </a:spcBef>
              <a:spcAft>
                <a:spcPts val="0"/>
              </a:spcAft>
              <a:defRPr/>
            </a:pPr>
            <a:r>
              <a:rPr lang="es-ES" sz="2000" b="1" dirty="0">
                <a:solidFill>
                  <a:schemeClr val="accent6">
                    <a:lumMod val="75000"/>
                  </a:schemeClr>
                </a:solidFill>
                <a:latin typeface="+mn-lt"/>
              </a:rPr>
              <a:t>Límite cuantitativo: 50.000€ con independencia del nº titulares</a:t>
            </a:r>
          </a:p>
          <a:p>
            <a:pPr marL="400050" lvl="2" fontAlgn="auto">
              <a:spcBef>
                <a:spcPts val="0"/>
              </a:spcBef>
              <a:spcAft>
                <a:spcPts val="0"/>
              </a:spcAft>
              <a:defRPr/>
            </a:pPr>
            <a:r>
              <a:rPr lang="es-ES" sz="2000" b="1" dirty="0">
                <a:solidFill>
                  <a:schemeClr val="accent6">
                    <a:lumMod val="75000"/>
                  </a:schemeClr>
                </a:solidFill>
                <a:latin typeface="+mn-lt"/>
              </a:rPr>
              <a:t>Variaciones: Incremento &lt; 20.000€</a:t>
            </a:r>
          </a:p>
          <a:p>
            <a:pPr marL="0" lvl="1" fontAlgn="auto">
              <a:spcBef>
                <a:spcPts val="0"/>
              </a:spcBef>
              <a:spcAft>
                <a:spcPts val="0"/>
              </a:spcAft>
              <a:defRPr/>
            </a:pPr>
            <a:r>
              <a:rPr lang="es-ES" sz="2000" b="1" dirty="0">
                <a:solidFill>
                  <a:schemeClr val="accent6">
                    <a:lumMod val="75000"/>
                  </a:schemeClr>
                </a:solidFill>
                <a:latin typeface="+mn-lt"/>
              </a:rPr>
              <a:t>Sanciones: </a:t>
            </a:r>
          </a:p>
          <a:p>
            <a:pPr marL="400050" lvl="2" fontAlgn="auto">
              <a:spcBef>
                <a:spcPts val="0"/>
              </a:spcBef>
              <a:spcAft>
                <a:spcPts val="0"/>
              </a:spcAft>
              <a:defRPr/>
            </a:pPr>
            <a:r>
              <a:rPr lang="es-ES" sz="2000" b="1" dirty="0">
                <a:solidFill>
                  <a:schemeClr val="accent6">
                    <a:lumMod val="75000"/>
                  </a:schemeClr>
                </a:solidFill>
                <a:latin typeface="+mn-lt"/>
              </a:rPr>
              <a:t>Elevada cuantía (falta de datos o son erróneos: mínimo 10.000€)</a:t>
            </a:r>
          </a:p>
          <a:p>
            <a:pPr marL="400050" lvl="2" fontAlgn="auto">
              <a:spcBef>
                <a:spcPts val="0"/>
              </a:spcBef>
              <a:spcAft>
                <a:spcPts val="0"/>
              </a:spcAft>
              <a:defRPr/>
            </a:pPr>
            <a:r>
              <a:rPr lang="es-ES" sz="2000" b="1" dirty="0">
                <a:solidFill>
                  <a:schemeClr val="accent6">
                    <a:lumMod val="75000"/>
                  </a:schemeClr>
                </a:solidFill>
                <a:latin typeface="+mn-lt"/>
              </a:rPr>
              <a:t>Consideración de adquisición de rentas no declaradas (no prescripción) salvo la justificación de la no residencia o </a:t>
            </a:r>
            <a:r>
              <a:rPr lang="es-ES" sz="2000" b="1" dirty="0">
                <a:solidFill>
                  <a:schemeClr val="accent6">
                    <a:lumMod val="75000"/>
                  </a:schemeClr>
                </a:solidFill>
                <a:latin typeface="+mn-lt"/>
              </a:rPr>
              <a:t>pago.</a:t>
            </a:r>
            <a:endParaRPr lang="es-ES" sz="2000" b="1" dirty="0">
              <a:solidFill>
                <a:schemeClr val="accent6">
                  <a:lumMod val="75000"/>
                </a:schemeClr>
              </a:solidFill>
              <a:latin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4" descr="C:\Javier Rodriguez (F00993WM)\presentaciones\plantilla AEAT\optimizada\contraportada-WEB.jpg"/>
          <p:cNvPicPr>
            <a:picLocks noChangeAspect="1" noChangeArrowheads="1"/>
          </p:cNvPicPr>
          <p:nvPr/>
        </p:nvPicPr>
        <p:blipFill>
          <a:blip r:embed="rId3"/>
          <a:srcRect/>
          <a:stretch>
            <a:fillRect/>
          </a:stretch>
        </p:blipFill>
        <p:spPr bwMode="auto">
          <a:xfrm>
            <a:off x="0" y="-228600"/>
            <a:ext cx="9144000" cy="6858000"/>
          </a:xfrm>
          <a:prstGeom prst="rect">
            <a:avLst/>
          </a:prstGeom>
          <a:noFill/>
          <a:ln w="9525">
            <a:noFill/>
            <a:miter lim="800000"/>
            <a:headEnd/>
            <a:tailEnd/>
          </a:ln>
        </p:spPr>
      </p:pic>
      <p:sp>
        <p:nvSpPr>
          <p:cNvPr id="55298" name="Text Box 3"/>
          <p:cNvSpPr txBox="1">
            <a:spLocks noChangeArrowheads="1"/>
          </p:cNvSpPr>
          <p:nvPr/>
        </p:nvSpPr>
        <p:spPr bwMode="auto">
          <a:xfrm>
            <a:off x="3398838" y="6248400"/>
            <a:ext cx="2344737" cy="304800"/>
          </a:xfrm>
          <a:prstGeom prst="rect">
            <a:avLst/>
          </a:prstGeom>
          <a:noFill/>
          <a:ln w="9525">
            <a:noFill/>
            <a:miter lim="800000"/>
            <a:headEnd/>
            <a:tailEnd/>
          </a:ln>
        </p:spPr>
        <p:txBody>
          <a:bodyPr>
            <a:spAutoFit/>
          </a:bodyPr>
          <a:lstStyle/>
          <a:p>
            <a:pPr algn="r" eaLnBrk="0" hangingPunct="0"/>
            <a:r>
              <a:rPr lang="es-ES" sz="1400" b="1">
                <a:solidFill>
                  <a:srgbClr val="000099"/>
                </a:solidFill>
              </a:rPr>
              <a:t>www.agenciatributaria.es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1986"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60" name="Oval 3"/>
          <p:cNvSpPr>
            <a:spLocks noChangeArrowheads="1"/>
          </p:cNvSpPr>
          <p:nvPr/>
        </p:nvSpPr>
        <p:spPr bwMode="auto">
          <a:xfrm>
            <a:off x="938213" y="1285875"/>
            <a:ext cx="4419600" cy="4357688"/>
          </a:xfrm>
          <a:prstGeom prst="ellipse">
            <a:avLst/>
          </a:prstGeom>
          <a:solidFill>
            <a:schemeClr val="hlink"/>
          </a:solidFill>
          <a:ln w="9525">
            <a:solidFill>
              <a:schemeClr val="tx1"/>
            </a:solidFill>
            <a:round/>
            <a:headEnd/>
            <a:tailEnd/>
          </a:ln>
        </p:spPr>
        <p:txBody>
          <a:bodyPr wrap="none" anchor="ctr"/>
          <a:lstStyle/>
          <a:p>
            <a:pPr algn="ctr"/>
            <a:endParaRPr lang="es-ES_tradnl" sz="2400">
              <a:solidFill>
                <a:srgbClr val="000000"/>
              </a:solidFill>
              <a:cs typeface="Arial" charset="0"/>
            </a:endParaRPr>
          </a:p>
        </p:txBody>
      </p:sp>
      <p:sp>
        <p:nvSpPr>
          <p:cNvPr id="61" name="Text Box 4"/>
          <p:cNvSpPr txBox="1">
            <a:spLocks noChangeArrowheads="1"/>
          </p:cNvSpPr>
          <p:nvPr/>
        </p:nvSpPr>
        <p:spPr bwMode="auto">
          <a:xfrm>
            <a:off x="1776413" y="1743075"/>
            <a:ext cx="2574925" cy="336550"/>
          </a:xfrm>
          <a:prstGeom prst="rect">
            <a:avLst/>
          </a:prstGeom>
          <a:noFill/>
          <a:ln w="9525">
            <a:noFill/>
            <a:miter lim="800000"/>
            <a:headEnd/>
            <a:tailEnd/>
          </a:ln>
        </p:spPr>
        <p:txBody>
          <a:bodyPr>
            <a:spAutoFit/>
          </a:bodyPr>
          <a:lstStyle/>
          <a:p>
            <a:r>
              <a:rPr lang="es-ES" sz="1600" b="1">
                <a:solidFill>
                  <a:srgbClr val="000099"/>
                </a:solidFill>
                <a:cs typeface="Arial" charset="0"/>
              </a:rPr>
              <a:t>CENSO DE OBLIGADOS</a:t>
            </a:r>
          </a:p>
        </p:txBody>
      </p:sp>
      <p:sp>
        <p:nvSpPr>
          <p:cNvPr id="62" name="Oval 5"/>
          <p:cNvSpPr>
            <a:spLocks noChangeArrowheads="1"/>
          </p:cNvSpPr>
          <p:nvPr/>
        </p:nvSpPr>
        <p:spPr bwMode="auto">
          <a:xfrm>
            <a:off x="1700213" y="2357438"/>
            <a:ext cx="2895600" cy="2743200"/>
          </a:xfrm>
          <a:prstGeom prst="ellipse">
            <a:avLst/>
          </a:prstGeom>
          <a:solidFill>
            <a:srgbClr val="FFFF66"/>
          </a:solidFill>
          <a:ln w="9525">
            <a:solidFill>
              <a:schemeClr val="tx1"/>
            </a:solidFill>
            <a:round/>
            <a:headEnd/>
            <a:tailEnd/>
          </a:ln>
        </p:spPr>
        <p:txBody>
          <a:bodyPr wrap="none" anchor="ctr"/>
          <a:lstStyle/>
          <a:p>
            <a:pPr algn="ctr"/>
            <a:endParaRPr lang="es-ES_tradnl" sz="2400">
              <a:solidFill>
                <a:srgbClr val="000000"/>
              </a:solidFill>
              <a:cs typeface="Arial" charset="0"/>
            </a:endParaRPr>
          </a:p>
        </p:txBody>
      </p:sp>
      <p:sp>
        <p:nvSpPr>
          <p:cNvPr id="63" name="Text Box 6"/>
          <p:cNvSpPr txBox="1">
            <a:spLocks noChangeArrowheads="1"/>
          </p:cNvSpPr>
          <p:nvPr/>
        </p:nvSpPr>
        <p:spPr bwMode="auto">
          <a:xfrm>
            <a:off x="2233613" y="2744788"/>
            <a:ext cx="1905000" cy="954087"/>
          </a:xfrm>
          <a:prstGeom prst="rect">
            <a:avLst/>
          </a:prstGeom>
          <a:noFill/>
          <a:ln w="9525">
            <a:noFill/>
            <a:miter lim="800000"/>
            <a:headEnd/>
            <a:tailEnd/>
          </a:ln>
        </p:spPr>
        <p:txBody>
          <a:bodyPr>
            <a:spAutoFit/>
          </a:bodyPr>
          <a:lstStyle/>
          <a:p>
            <a:pPr algn="ctr"/>
            <a:r>
              <a:rPr lang="es-ES" sz="1400" b="1">
                <a:solidFill>
                  <a:srgbClr val="000099"/>
                </a:solidFill>
                <a:cs typeface="Arial" charset="0"/>
              </a:rPr>
              <a:t>CENSO DE EMPRESARIOS,</a:t>
            </a:r>
          </a:p>
          <a:p>
            <a:pPr algn="ctr"/>
            <a:r>
              <a:rPr lang="es-ES" sz="1400" b="1">
                <a:solidFill>
                  <a:srgbClr val="000099"/>
                </a:solidFill>
                <a:cs typeface="Arial" charset="0"/>
              </a:rPr>
              <a:t>PROFESIONALES </a:t>
            </a:r>
          </a:p>
          <a:p>
            <a:pPr algn="ctr"/>
            <a:r>
              <a:rPr lang="es-ES" sz="1400" b="1">
                <a:solidFill>
                  <a:srgbClr val="000099"/>
                </a:solidFill>
                <a:cs typeface="Arial" charset="0"/>
              </a:rPr>
              <a:t>Y RETENEDORES</a:t>
            </a:r>
          </a:p>
        </p:txBody>
      </p:sp>
      <p:sp>
        <p:nvSpPr>
          <p:cNvPr id="64" name="Oval 7" descr="Vertical clara"/>
          <p:cNvSpPr>
            <a:spLocks noChangeArrowheads="1"/>
          </p:cNvSpPr>
          <p:nvPr/>
        </p:nvSpPr>
        <p:spPr bwMode="auto">
          <a:xfrm>
            <a:off x="2233613" y="3729038"/>
            <a:ext cx="1143000" cy="1066800"/>
          </a:xfrm>
          <a:prstGeom prst="ellipse">
            <a:avLst/>
          </a:prstGeom>
          <a:pattFill prst="ltVert">
            <a:fgClr>
              <a:schemeClr val="accent1"/>
            </a:fgClr>
            <a:bgClr>
              <a:schemeClr val="bg1"/>
            </a:bgClr>
          </a:pattFill>
          <a:ln w="9525">
            <a:solidFill>
              <a:schemeClr val="tx1"/>
            </a:solidFill>
            <a:round/>
            <a:headEnd/>
            <a:tailEnd/>
          </a:ln>
        </p:spPr>
        <p:txBody>
          <a:bodyPr wrap="none" anchor="ctr"/>
          <a:lstStyle/>
          <a:p>
            <a:pPr algn="ctr"/>
            <a:endParaRPr lang="es-ES_tradnl" sz="2400">
              <a:solidFill>
                <a:srgbClr val="000000"/>
              </a:solidFill>
              <a:cs typeface="Arial" charset="0"/>
            </a:endParaRPr>
          </a:p>
        </p:txBody>
      </p:sp>
      <p:sp>
        <p:nvSpPr>
          <p:cNvPr id="65" name="Text Box 8"/>
          <p:cNvSpPr txBox="1">
            <a:spLocks noChangeArrowheads="1"/>
          </p:cNvSpPr>
          <p:nvPr/>
        </p:nvSpPr>
        <p:spPr bwMode="auto">
          <a:xfrm>
            <a:off x="2462213" y="4119563"/>
            <a:ext cx="609600" cy="304800"/>
          </a:xfrm>
          <a:prstGeom prst="rect">
            <a:avLst/>
          </a:prstGeom>
          <a:noFill/>
          <a:ln w="9525">
            <a:noFill/>
            <a:miter lim="800000"/>
            <a:headEnd/>
            <a:tailEnd/>
          </a:ln>
        </p:spPr>
        <p:txBody>
          <a:bodyPr>
            <a:spAutoFit/>
          </a:bodyPr>
          <a:lstStyle/>
          <a:p>
            <a:r>
              <a:rPr lang="es-ES" sz="1400" b="1">
                <a:solidFill>
                  <a:srgbClr val="000099"/>
                </a:solidFill>
                <a:cs typeface="Arial" charset="0"/>
              </a:rPr>
              <a:t>ROI</a:t>
            </a:r>
          </a:p>
        </p:txBody>
      </p:sp>
      <p:sp>
        <p:nvSpPr>
          <p:cNvPr id="66" name="Oval 9" descr="Horizontal clara"/>
          <p:cNvSpPr>
            <a:spLocks noChangeArrowheads="1"/>
          </p:cNvSpPr>
          <p:nvPr/>
        </p:nvSpPr>
        <p:spPr bwMode="auto">
          <a:xfrm>
            <a:off x="2995613" y="4081463"/>
            <a:ext cx="914400" cy="914400"/>
          </a:xfrm>
          <a:prstGeom prst="ellipse">
            <a:avLst/>
          </a:prstGeom>
          <a:pattFill prst="ltHorz">
            <a:fgClr>
              <a:schemeClr val="accent1"/>
            </a:fgClr>
            <a:bgClr>
              <a:schemeClr val="bg1"/>
            </a:bgClr>
          </a:pattFill>
          <a:ln w="9525">
            <a:solidFill>
              <a:schemeClr val="tx1"/>
            </a:solidFill>
            <a:round/>
            <a:headEnd/>
            <a:tailEnd/>
          </a:ln>
        </p:spPr>
        <p:txBody>
          <a:bodyPr wrap="none" anchor="ctr"/>
          <a:lstStyle/>
          <a:p>
            <a:pPr algn="ctr"/>
            <a:r>
              <a:rPr lang="es-ES" sz="1400" b="1">
                <a:solidFill>
                  <a:srgbClr val="000099"/>
                </a:solidFill>
                <a:cs typeface="Arial" charset="0"/>
              </a:rPr>
              <a:t>REDEME</a:t>
            </a:r>
          </a:p>
        </p:txBody>
      </p:sp>
      <p:sp>
        <p:nvSpPr>
          <p:cNvPr id="67" name="Line 10"/>
          <p:cNvSpPr>
            <a:spLocks noChangeShapeType="1"/>
          </p:cNvSpPr>
          <p:nvPr/>
        </p:nvSpPr>
        <p:spPr bwMode="auto">
          <a:xfrm flipV="1">
            <a:off x="4357688" y="1557338"/>
            <a:ext cx="1214437" cy="300037"/>
          </a:xfrm>
          <a:prstGeom prst="line">
            <a:avLst/>
          </a:prstGeom>
          <a:noFill/>
          <a:ln w="9525">
            <a:solidFill>
              <a:srgbClr val="000099"/>
            </a:solidFill>
            <a:round/>
            <a:headEnd/>
            <a:tailEnd type="triangle" w="med" len="med"/>
          </a:ln>
        </p:spPr>
        <p:txBody>
          <a:bodyPr/>
          <a:lstStyle/>
          <a:p>
            <a:pPr>
              <a:defRPr/>
            </a:pPr>
            <a:endParaRPr lang="es-ES" sz="2400" dirty="0">
              <a:ln>
                <a:solidFill>
                  <a:srgbClr val="000099"/>
                </a:solidFill>
              </a:ln>
              <a:solidFill>
                <a:srgbClr val="000099"/>
              </a:solidFill>
              <a:latin typeface="Arial" pitchFamily="34" charset="0"/>
              <a:cs typeface="Arial" pitchFamily="34" charset="0"/>
            </a:endParaRPr>
          </a:p>
        </p:txBody>
      </p:sp>
      <p:sp>
        <p:nvSpPr>
          <p:cNvPr id="68" name="Text Box 11"/>
          <p:cNvSpPr txBox="1">
            <a:spLocks noChangeArrowheads="1"/>
          </p:cNvSpPr>
          <p:nvPr/>
        </p:nvSpPr>
        <p:spPr bwMode="auto">
          <a:xfrm>
            <a:off x="6072188" y="2286000"/>
            <a:ext cx="2590800" cy="3862388"/>
          </a:xfrm>
          <a:prstGeom prst="rect">
            <a:avLst/>
          </a:prstGeom>
          <a:noFill/>
          <a:ln w="9525">
            <a:noFill/>
            <a:miter lim="800000"/>
            <a:headEnd/>
            <a:tailEnd/>
          </a:ln>
        </p:spPr>
        <p:txBody>
          <a:bodyPr>
            <a:spAutoFit/>
          </a:bodyPr>
          <a:lstStyle/>
          <a:p>
            <a:pPr>
              <a:spcBef>
                <a:spcPct val="50000"/>
              </a:spcBef>
            </a:pPr>
            <a:r>
              <a:rPr lang="es-ES" sz="1400" b="1">
                <a:solidFill>
                  <a:srgbClr val="000099"/>
                </a:solidFill>
                <a:cs typeface="Arial" charset="0"/>
              </a:rPr>
              <a:t>Empresarios, profesionales y retenedores en general</a:t>
            </a:r>
          </a:p>
          <a:p>
            <a:pPr>
              <a:spcBef>
                <a:spcPct val="50000"/>
              </a:spcBef>
            </a:pPr>
            <a:r>
              <a:rPr lang="es-ES" sz="1400" b="1">
                <a:solidFill>
                  <a:srgbClr val="000099"/>
                </a:solidFill>
                <a:cs typeface="Arial" charset="0"/>
              </a:rPr>
              <a:t>Otras personas jurídicas que realizan AIB’s sujetas al IVA</a:t>
            </a:r>
          </a:p>
          <a:p>
            <a:pPr>
              <a:spcBef>
                <a:spcPct val="50000"/>
              </a:spcBef>
            </a:pPr>
            <a:r>
              <a:rPr lang="es-ES" sz="1400" b="1">
                <a:solidFill>
                  <a:srgbClr val="000099"/>
                </a:solidFill>
                <a:cs typeface="Arial" charset="0"/>
              </a:rPr>
              <a:t>No residentes con establecimiento permanente</a:t>
            </a:r>
          </a:p>
          <a:p>
            <a:pPr>
              <a:spcBef>
                <a:spcPct val="50000"/>
              </a:spcBef>
            </a:pPr>
            <a:r>
              <a:rPr lang="es-ES" sz="1400" b="1">
                <a:solidFill>
                  <a:srgbClr val="000099"/>
                </a:solidFill>
                <a:cs typeface="Arial" charset="0"/>
              </a:rPr>
              <a:t>Entidades Atribución Rentas constituidas en el extranjero con presencia en territorio español</a:t>
            </a:r>
          </a:p>
          <a:p>
            <a:pPr>
              <a:spcBef>
                <a:spcPct val="50000"/>
              </a:spcBef>
            </a:pPr>
            <a:r>
              <a:rPr lang="es-ES" sz="1400" b="1">
                <a:solidFill>
                  <a:srgbClr val="000099"/>
                </a:solidFill>
                <a:cs typeface="Arial" charset="0"/>
              </a:rPr>
              <a:t>No establecidos, sujetos pasivos IVA</a:t>
            </a:r>
          </a:p>
          <a:p>
            <a:pPr>
              <a:spcBef>
                <a:spcPct val="50000"/>
              </a:spcBef>
            </a:pPr>
            <a:r>
              <a:rPr lang="es-ES" sz="1400" b="1">
                <a:solidFill>
                  <a:srgbClr val="000099"/>
                </a:solidFill>
                <a:cs typeface="Arial" charset="0"/>
              </a:rPr>
              <a:t>Socios, Herederos y partícipes en EAR</a:t>
            </a:r>
            <a:endParaRPr lang="es-ES_tradnl" sz="1200">
              <a:solidFill>
                <a:srgbClr val="000099"/>
              </a:solidFill>
              <a:cs typeface="Arial" charset="0"/>
            </a:endParaRPr>
          </a:p>
        </p:txBody>
      </p:sp>
      <p:sp>
        <p:nvSpPr>
          <p:cNvPr id="69" name="AutoShape 12"/>
          <p:cNvSpPr>
            <a:spLocks/>
          </p:cNvSpPr>
          <p:nvPr/>
        </p:nvSpPr>
        <p:spPr bwMode="auto">
          <a:xfrm>
            <a:off x="5715000" y="2209800"/>
            <a:ext cx="304800" cy="3862388"/>
          </a:xfrm>
          <a:prstGeom prst="leftBrace">
            <a:avLst>
              <a:gd name="adj1" fmla="val 110410"/>
              <a:gd name="adj2" fmla="val 50000"/>
            </a:avLst>
          </a:prstGeom>
          <a:noFill/>
          <a:ln w="19050">
            <a:solidFill>
              <a:srgbClr val="000099"/>
            </a:solidFill>
            <a:round/>
            <a:headEnd/>
            <a:tailEnd/>
          </a:ln>
        </p:spPr>
        <p:txBody>
          <a:bodyPr wrap="none" anchor="ctr"/>
          <a:lstStyle/>
          <a:p>
            <a:endParaRPr lang="en-US" sz="2400">
              <a:solidFill>
                <a:srgbClr val="000099"/>
              </a:solidFill>
              <a:cs typeface="Arial" charset="0"/>
            </a:endParaRPr>
          </a:p>
        </p:txBody>
      </p:sp>
      <p:sp>
        <p:nvSpPr>
          <p:cNvPr id="70" name="Line 13"/>
          <p:cNvSpPr>
            <a:spLocks noChangeShapeType="1"/>
          </p:cNvSpPr>
          <p:nvPr/>
        </p:nvSpPr>
        <p:spPr bwMode="auto">
          <a:xfrm>
            <a:off x="3886200" y="3709988"/>
            <a:ext cx="1828800" cy="214312"/>
          </a:xfrm>
          <a:prstGeom prst="line">
            <a:avLst/>
          </a:prstGeom>
          <a:noFill/>
          <a:ln w="9525">
            <a:solidFill>
              <a:srgbClr val="000099"/>
            </a:solidFill>
            <a:round/>
            <a:headEnd/>
            <a:tailEnd type="triangle" w="med" len="med"/>
          </a:ln>
        </p:spPr>
        <p:txBody>
          <a:bodyPr/>
          <a:lstStyle/>
          <a:p>
            <a:endParaRPr lang="en-US"/>
          </a:p>
        </p:txBody>
      </p:sp>
      <p:sp>
        <p:nvSpPr>
          <p:cNvPr id="71" name="Text Box 15"/>
          <p:cNvSpPr txBox="1">
            <a:spLocks noChangeArrowheads="1"/>
          </p:cNvSpPr>
          <p:nvPr/>
        </p:nvSpPr>
        <p:spPr bwMode="auto">
          <a:xfrm>
            <a:off x="428625" y="4913313"/>
            <a:ext cx="1824038" cy="1016000"/>
          </a:xfrm>
          <a:prstGeom prst="rect">
            <a:avLst/>
          </a:prstGeom>
          <a:noFill/>
          <a:ln w="9525">
            <a:noFill/>
            <a:miter lim="800000"/>
            <a:headEnd/>
            <a:tailEnd/>
          </a:ln>
        </p:spPr>
        <p:txBody>
          <a:bodyPr>
            <a:spAutoFit/>
          </a:bodyPr>
          <a:lstStyle/>
          <a:p>
            <a:pPr algn="ctr"/>
            <a:r>
              <a:rPr lang="es-ES" sz="1200" b="1">
                <a:solidFill>
                  <a:srgbClr val="000099"/>
                </a:solidFill>
                <a:cs typeface="Arial" charset="0"/>
              </a:rPr>
              <a:t>Operadores económicos</a:t>
            </a:r>
          </a:p>
          <a:p>
            <a:pPr algn="ctr"/>
            <a:r>
              <a:rPr lang="es-ES" sz="1200" b="1">
                <a:solidFill>
                  <a:srgbClr val="000099"/>
                </a:solidFill>
                <a:cs typeface="Arial" charset="0"/>
              </a:rPr>
              <a:t>que realizan entregas y adquisiciones</a:t>
            </a:r>
          </a:p>
          <a:p>
            <a:pPr algn="ctr"/>
            <a:r>
              <a:rPr lang="es-ES" sz="1200" b="1">
                <a:solidFill>
                  <a:srgbClr val="000099"/>
                </a:solidFill>
                <a:cs typeface="Arial" charset="0"/>
              </a:rPr>
              <a:t>intracomunitarias</a:t>
            </a:r>
          </a:p>
        </p:txBody>
      </p:sp>
      <p:sp>
        <p:nvSpPr>
          <p:cNvPr id="72" name="Line 16"/>
          <p:cNvSpPr>
            <a:spLocks noChangeShapeType="1"/>
          </p:cNvSpPr>
          <p:nvPr/>
        </p:nvSpPr>
        <p:spPr bwMode="auto">
          <a:xfrm>
            <a:off x="3605213" y="4643438"/>
            <a:ext cx="923925" cy="709612"/>
          </a:xfrm>
          <a:prstGeom prst="line">
            <a:avLst/>
          </a:prstGeom>
          <a:noFill/>
          <a:ln w="9525">
            <a:solidFill>
              <a:srgbClr val="000099"/>
            </a:solidFill>
            <a:round/>
            <a:headEnd/>
            <a:tailEnd type="triangle" w="med" len="med"/>
          </a:ln>
        </p:spPr>
        <p:txBody>
          <a:bodyPr/>
          <a:lstStyle/>
          <a:p>
            <a:endParaRPr lang="en-US"/>
          </a:p>
        </p:txBody>
      </p:sp>
      <p:sp>
        <p:nvSpPr>
          <p:cNvPr id="73" name="Oval 17"/>
          <p:cNvSpPr>
            <a:spLocks noChangeArrowheads="1"/>
          </p:cNvSpPr>
          <p:nvPr/>
        </p:nvSpPr>
        <p:spPr bwMode="auto">
          <a:xfrm>
            <a:off x="3071813" y="3729038"/>
            <a:ext cx="609600" cy="609600"/>
          </a:xfrm>
          <a:prstGeom prst="ellipse">
            <a:avLst/>
          </a:prstGeom>
          <a:solidFill>
            <a:schemeClr val="accent1"/>
          </a:solidFill>
          <a:ln w="9525">
            <a:solidFill>
              <a:schemeClr val="tx1"/>
            </a:solidFill>
            <a:round/>
            <a:headEnd/>
            <a:tailEnd/>
          </a:ln>
        </p:spPr>
        <p:txBody>
          <a:bodyPr wrap="none" anchor="ctr"/>
          <a:lstStyle/>
          <a:p>
            <a:pPr algn="ctr"/>
            <a:r>
              <a:rPr lang="es-ES" sz="1400" b="1">
                <a:solidFill>
                  <a:srgbClr val="000000"/>
                </a:solidFill>
                <a:cs typeface="Arial" charset="0"/>
              </a:rPr>
              <a:t>GGEE</a:t>
            </a:r>
          </a:p>
        </p:txBody>
      </p:sp>
      <p:sp>
        <p:nvSpPr>
          <p:cNvPr id="74" name="Line 18"/>
          <p:cNvSpPr>
            <a:spLocks noChangeShapeType="1"/>
          </p:cNvSpPr>
          <p:nvPr/>
        </p:nvSpPr>
        <p:spPr bwMode="auto">
          <a:xfrm>
            <a:off x="3571875" y="4110038"/>
            <a:ext cx="1600200" cy="762000"/>
          </a:xfrm>
          <a:prstGeom prst="line">
            <a:avLst/>
          </a:prstGeom>
          <a:noFill/>
          <a:ln w="9525">
            <a:solidFill>
              <a:srgbClr val="000099"/>
            </a:solidFill>
            <a:round/>
            <a:headEnd/>
            <a:tailEnd type="triangle" w="med" len="med"/>
          </a:ln>
        </p:spPr>
        <p:txBody>
          <a:bodyPr/>
          <a:lstStyle/>
          <a:p>
            <a:pPr>
              <a:defRPr/>
            </a:pPr>
            <a:endParaRPr lang="es-ES" sz="2400" dirty="0">
              <a:ln>
                <a:solidFill>
                  <a:srgbClr val="000099"/>
                </a:solidFill>
              </a:ln>
              <a:solidFill>
                <a:srgbClr val="000000"/>
              </a:solidFill>
              <a:latin typeface="Arial" pitchFamily="34" charset="0"/>
              <a:cs typeface="Arial" pitchFamily="34" charset="0"/>
            </a:endParaRPr>
          </a:p>
        </p:txBody>
      </p:sp>
      <p:sp>
        <p:nvSpPr>
          <p:cNvPr id="75" name="Text Box 19"/>
          <p:cNvSpPr txBox="1">
            <a:spLocks noChangeArrowheads="1"/>
          </p:cNvSpPr>
          <p:nvPr/>
        </p:nvSpPr>
        <p:spPr bwMode="auto">
          <a:xfrm>
            <a:off x="5000625" y="4800600"/>
            <a:ext cx="971550" cy="461963"/>
          </a:xfrm>
          <a:prstGeom prst="rect">
            <a:avLst/>
          </a:prstGeom>
          <a:noFill/>
          <a:ln w="9525">
            <a:noFill/>
            <a:miter lim="800000"/>
            <a:headEnd/>
            <a:tailEnd/>
          </a:ln>
        </p:spPr>
        <p:txBody>
          <a:bodyPr>
            <a:spAutoFit/>
          </a:bodyPr>
          <a:lstStyle/>
          <a:p>
            <a:pPr algn="ctr">
              <a:spcBef>
                <a:spcPct val="50000"/>
              </a:spcBef>
            </a:pPr>
            <a:r>
              <a:rPr lang="es-ES" sz="1200" b="1">
                <a:solidFill>
                  <a:srgbClr val="000099"/>
                </a:solidFill>
                <a:cs typeface="Arial" charset="0"/>
              </a:rPr>
              <a:t>Grandes Empresas</a:t>
            </a:r>
            <a:endParaRPr lang="es-ES" sz="1400" b="1">
              <a:solidFill>
                <a:srgbClr val="000099"/>
              </a:solidFill>
              <a:cs typeface="Arial" charset="0"/>
            </a:endParaRPr>
          </a:p>
        </p:txBody>
      </p:sp>
      <p:sp>
        <p:nvSpPr>
          <p:cNvPr id="76" name="Text Box 20"/>
          <p:cNvSpPr txBox="1">
            <a:spLocks noChangeArrowheads="1"/>
          </p:cNvSpPr>
          <p:nvPr/>
        </p:nvSpPr>
        <p:spPr bwMode="auto">
          <a:xfrm rot="-756594">
            <a:off x="4113213" y="1436688"/>
            <a:ext cx="1752600" cy="304800"/>
          </a:xfrm>
          <a:prstGeom prst="rect">
            <a:avLst/>
          </a:prstGeom>
          <a:noFill/>
          <a:ln w="9525">
            <a:noFill/>
            <a:miter lim="800000"/>
            <a:headEnd/>
            <a:tailEnd/>
          </a:ln>
        </p:spPr>
        <p:txBody>
          <a:bodyPr>
            <a:spAutoFit/>
          </a:bodyPr>
          <a:lstStyle/>
          <a:p>
            <a:pPr>
              <a:spcBef>
                <a:spcPct val="50000"/>
              </a:spcBef>
            </a:pPr>
            <a:r>
              <a:rPr lang="es-ES" sz="1400" b="1">
                <a:solidFill>
                  <a:srgbClr val="000099"/>
                </a:solidFill>
                <a:cs typeface="Arial" charset="0"/>
              </a:rPr>
              <a:t>Sin restricciones</a:t>
            </a:r>
          </a:p>
        </p:txBody>
      </p:sp>
      <p:sp>
        <p:nvSpPr>
          <p:cNvPr id="77" name="AutoShape 21"/>
          <p:cNvSpPr>
            <a:spLocks/>
          </p:cNvSpPr>
          <p:nvPr/>
        </p:nvSpPr>
        <p:spPr bwMode="auto">
          <a:xfrm>
            <a:off x="5715000" y="1066800"/>
            <a:ext cx="285750" cy="1004888"/>
          </a:xfrm>
          <a:prstGeom prst="leftBrace">
            <a:avLst>
              <a:gd name="adj1" fmla="val 38895"/>
              <a:gd name="adj2" fmla="val 50000"/>
            </a:avLst>
          </a:prstGeom>
          <a:noFill/>
          <a:ln w="19050">
            <a:solidFill>
              <a:srgbClr val="000099"/>
            </a:solidFill>
            <a:round/>
            <a:headEnd/>
            <a:tailEnd/>
          </a:ln>
        </p:spPr>
        <p:txBody>
          <a:bodyPr wrap="none" anchor="ctr"/>
          <a:lstStyle/>
          <a:p>
            <a:endParaRPr lang="en-US" sz="2400">
              <a:solidFill>
                <a:srgbClr val="000099"/>
              </a:solidFill>
              <a:cs typeface="Arial" charset="0"/>
            </a:endParaRPr>
          </a:p>
        </p:txBody>
      </p:sp>
      <p:sp>
        <p:nvSpPr>
          <p:cNvPr id="78" name="Text Box 22"/>
          <p:cNvSpPr txBox="1">
            <a:spLocks noChangeArrowheads="1"/>
          </p:cNvSpPr>
          <p:nvPr/>
        </p:nvSpPr>
        <p:spPr bwMode="auto">
          <a:xfrm>
            <a:off x="3743325" y="5357813"/>
            <a:ext cx="2143125" cy="830262"/>
          </a:xfrm>
          <a:prstGeom prst="rect">
            <a:avLst/>
          </a:prstGeom>
          <a:noFill/>
          <a:ln w="9525">
            <a:noFill/>
            <a:miter lim="800000"/>
            <a:headEnd/>
            <a:tailEnd/>
          </a:ln>
        </p:spPr>
        <p:txBody>
          <a:bodyPr>
            <a:spAutoFit/>
          </a:bodyPr>
          <a:lstStyle/>
          <a:p>
            <a:pPr algn="ctr"/>
            <a:r>
              <a:rPr lang="es-ES" sz="1200" b="1">
                <a:solidFill>
                  <a:srgbClr val="000099"/>
                </a:solidFill>
                <a:cs typeface="Arial" charset="0"/>
              </a:rPr>
              <a:t>Empresarios y profesionales con derecho a devolución mensual IVA (artículo 30 RIVA)</a:t>
            </a:r>
          </a:p>
        </p:txBody>
      </p:sp>
      <p:sp>
        <p:nvSpPr>
          <p:cNvPr id="79" name="Rectangle 24"/>
          <p:cNvSpPr>
            <a:spLocks noChangeArrowheads="1"/>
          </p:cNvSpPr>
          <p:nvPr/>
        </p:nvSpPr>
        <p:spPr bwMode="auto">
          <a:xfrm>
            <a:off x="5969000" y="1128713"/>
            <a:ext cx="2635250" cy="954087"/>
          </a:xfrm>
          <a:prstGeom prst="rect">
            <a:avLst/>
          </a:prstGeom>
          <a:noFill/>
          <a:ln w="9525">
            <a:noFill/>
            <a:miter lim="800000"/>
            <a:headEnd/>
            <a:tailEnd/>
          </a:ln>
        </p:spPr>
        <p:txBody>
          <a:bodyPr>
            <a:spAutoFit/>
          </a:bodyPr>
          <a:lstStyle/>
          <a:p>
            <a:r>
              <a:rPr lang="es-ES" sz="1400" b="1">
                <a:solidFill>
                  <a:srgbClr val="000099"/>
                </a:solidFill>
                <a:cs typeface="Arial" charset="0"/>
              </a:rPr>
              <a:t>Personas y entidades con NIF, físicas o jurídicas, nacionales o extranjeras, residentes o no residentes</a:t>
            </a:r>
          </a:p>
        </p:txBody>
      </p:sp>
      <p:sp>
        <p:nvSpPr>
          <p:cNvPr id="80" name="Oval 26"/>
          <p:cNvSpPr>
            <a:spLocks noChangeArrowheads="1"/>
          </p:cNvSpPr>
          <p:nvPr/>
        </p:nvSpPr>
        <p:spPr bwMode="auto">
          <a:xfrm>
            <a:off x="2614613" y="4491038"/>
            <a:ext cx="609600" cy="609600"/>
          </a:xfrm>
          <a:prstGeom prst="ellipse">
            <a:avLst/>
          </a:prstGeom>
          <a:solidFill>
            <a:srgbClr val="00FF00"/>
          </a:solidFill>
          <a:ln w="9525">
            <a:solidFill>
              <a:schemeClr val="tx1"/>
            </a:solidFill>
            <a:round/>
            <a:headEnd/>
            <a:tailEnd/>
          </a:ln>
        </p:spPr>
        <p:txBody>
          <a:bodyPr wrap="none" anchor="ctr"/>
          <a:lstStyle/>
          <a:p>
            <a:pPr algn="ctr"/>
            <a:r>
              <a:rPr lang="es-ES" sz="1400" b="1">
                <a:solidFill>
                  <a:srgbClr val="000099"/>
                </a:solidFill>
                <a:cs typeface="Arial" charset="0"/>
              </a:rPr>
              <a:t>IIEE</a:t>
            </a:r>
          </a:p>
        </p:txBody>
      </p:sp>
      <p:sp>
        <p:nvSpPr>
          <p:cNvPr id="81" name="Line 27"/>
          <p:cNvSpPr>
            <a:spLocks noChangeShapeType="1"/>
          </p:cNvSpPr>
          <p:nvPr/>
        </p:nvSpPr>
        <p:spPr bwMode="auto">
          <a:xfrm flipH="1">
            <a:off x="1428750" y="4352925"/>
            <a:ext cx="1100138" cy="647700"/>
          </a:xfrm>
          <a:prstGeom prst="line">
            <a:avLst/>
          </a:prstGeom>
          <a:noFill/>
          <a:ln w="9525">
            <a:solidFill>
              <a:srgbClr val="000099"/>
            </a:solidFill>
            <a:round/>
            <a:headEnd/>
            <a:tailEnd type="triangle" w="med" len="med"/>
          </a:ln>
        </p:spPr>
        <p:txBody>
          <a:bodyPr/>
          <a:lstStyle/>
          <a:p>
            <a:endParaRPr lang="en-US"/>
          </a:p>
        </p:txBody>
      </p:sp>
      <p:sp>
        <p:nvSpPr>
          <p:cNvPr id="82" name="Text Box 29"/>
          <p:cNvSpPr txBox="1">
            <a:spLocks noChangeArrowheads="1"/>
          </p:cNvSpPr>
          <p:nvPr/>
        </p:nvSpPr>
        <p:spPr bwMode="auto">
          <a:xfrm>
            <a:off x="2073275" y="5699125"/>
            <a:ext cx="1570038" cy="461963"/>
          </a:xfrm>
          <a:prstGeom prst="rect">
            <a:avLst/>
          </a:prstGeom>
          <a:noFill/>
          <a:ln w="9525">
            <a:noFill/>
            <a:miter lim="800000"/>
            <a:headEnd/>
            <a:tailEnd/>
          </a:ln>
        </p:spPr>
        <p:txBody>
          <a:bodyPr wrap="none">
            <a:spAutoFit/>
          </a:bodyPr>
          <a:lstStyle/>
          <a:p>
            <a:pPr algn="ctr"/>
            <a:r>
              <a:rPr lang="es-ES" sz="1200" b="1">
                <a:solidFill>
                  <a:srgbClr val="000099"/>
                </a:solidFill>
                <a:cs typeface="Arial" charset="0"/>
              </a:rPr>
              <a:t>Registro territorial </a:t>
            </a:r>
          </a:p>
          <a:p>
            <a:pPr algn="ctr"/>
            <a:r>
              <a:rPr lang="es-ES" sz="1200" b="1">
                <a:solidFill>
                  <a:srgbClr val="000099"/>
                </a:solidFill>
                <a:cs typeface="Arial" charset="0"/>
              </a:rPr>
              <a:t>IIEE fabricación</a:t>
            </a:r>
          </a:p>
        </p:txBody>
      </p:sp>
      <p:sp>
        <p:nvSpPr>
          <p:cNvPr id="83" name="Line 14"/>
          <p:cNvSpPr>
            <a:spLocks noChangeShapeType="1"/>
          </p:cNvSpPr>
          <p:nvPr/>
        </p:nvSpPr>
        <p:spPr bwMode="auto">
          <a:xfrm flipH="1">
            <a:off x="2786063" y="4924425"/>
            <a:ext cx="100012" cy="857250"/>
          </a:xfrm>
          <a:prstGeom prst="line">
            <a:avLst/>
          </a:prstGeom>
          <a:noFill/>
          <a:ln w="9525">
            <a:solidFill>
              <a:srgbClr val="000099"/>
            </a:solidFill>
            <a:round/>
            <a:headEnd/>
            <a:tailEnd type="triangle" w="med" len="med"/>
          </a:ln>
        </p:spPr>
        <p:txBody>
          <a:bodyPr/>
          <a:lstStyle/>
          <a:p>
            <a:endParaRPr lang="en-US"/>
          </a:p>
        </p:txBody>
      </p:sp>
      <p:sp>
        <p:nvSpPr>
          <p:cNvPr id="84" name="Rectangle 3"/>
          <p:cNvSpPr>
            <a:spLocks noChangeArrowheads="1"/>
          </p:cNvSpPr>
          <p:nvPr/>
        </p:nvSpPr>
        <p:spPr bwMode="auto">
          <a:xfrm>
            <a:off x="533400" y="571480"/>
            <a:ext cx="8070850"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Formación de los Censos en el ámbito del Estado </a:t>
            </a: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(competencia AEAT)</a:t>
            </a:r>
            <a:endPar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blinds(horizontal)">
                                      <p:cBhvr>
                                        <p:cTn id="7" dur="500"/>
                                        <p:tgtEl>
                                          <p:spTgt spid="60"/>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61"/>
                                        </p:tgtEl>
                                        <p:attrNameLst>
                                          <p:attrName>style.visibility</p:attrName>
                                        </p:attrNameLst>
                                      </p:cBhvr>
                                      <p:to>
                                        <p:strVal val="visible"/>
                                      </p:to>
                                    </p:set>
                                  </p:childTnLst>
                                </p:cTn>
                              </p:par>
                            </p:childTnLst>
                          </p:cTn>
                        </p:par>
                        <p:par>
                          <p:cTn id="11" fill="hold">
                            <p:stCondLst>
                              <p:cond delay="1000"/>
                            </p:stCondLst>
                            <p:childTnLst>
                              <p:par>
                                <p:cTn id="12" presetID="17" presetClass="entr" presetSubtype="8" fill="hold" nodeType="afterEffect">
                                  <p:stCondLst>
                                    <p:cond delay="0"/>
                                  </p:stCondLst>
                                  <p:childTnLst>
                                    <p:set>
                                      <p:cBhvr>
                                        <p:cTn id="13" dur="1" fill="hold">
                                          <p:stCondLst>
                                            <p:cond delay="0"/>
                                          </p:stCondLst>
                                        </p:cTn>
                                        <p:tgtEl>
                                          <p:spTgt spid="67"/>
                                        </p:tgtEl>
                                        <p:attrNameLst>
                                          <p:attrName>style.visibility</p:attrName>
                                        </p:attrNameLst>
                                      </p:cBhvr>
                                      <p:to>
                                        <p:strVal val="visible"/>
                                      </p:to>
                                    </p:set>
                                    <p:anim calcmode="lin" valueType="num">
                                      <p:cBhvr>
                                        <p:cTn id="14" dur="500" fill="hold"/>
                                        <p:tgtEl>
                                          <p:spTgt spid="67"/>
                                        </p:tgtEl>
                                        <p:attrNameLst>
                                          <p:attrName>ppt_x</p:attrName>
                                        </p:attrNameLst>
                                      </p:cBhvr>
                                      <p:tavLst>
                                        <p:tav tm="0">
                                          <p:val>
                                            <p:strVal val="#ppt_x-#ppt_w/2"/>
                                          </p:val>
                                        </p:tav>
                                        <p:tav tm="100000">
                                          <p:val>
                                            <p:strVal val="#ppt_x"/>
                                          </p:val>
                                        </p:tav>
                                      </p:tavLst>
                                    </p:anim>
                                    <p:anim calcmode="lin" valueType="num">
                                      <p:cBhvr>
                                        <p:cTn id="15" dur="500" fill="hold"/>
                                        <p:tgtEl>
                                          <p:spTgt spid="67"/>
                                        </p:tgtEl>
                                        <p:attrNameLst>
                                          <p:attrName>ppt_y</p:attrName>
                                        </p:attrNameLst>
                                      </p:cBhvr>
                                      <p:tavLst>
                                        <p:tav tm="0">
                                          <p:val>
                                            <p:strVal val="#ppt_y"/>
                                          </p:val>
                                        </p:tav>
                                        <p:tav tm="100000">
                                          <p:val>
                                            <p:strVal val="#ppt_y"/>
                                          </p:val>
                                        </p:tav>
                                      </p:tavLst>
                                    </p:anim>
                                    <p:anim calcmode="lin" valueType="num">
                                      <p:cBhvr>
                                        <p:cTn id="16" dur="500" fill="hold"/>
                                        <p:tgtEl>
                                          <p:spTgt spid="67"/>
                                        </p:tgtEl>
                                        <p:attrNameLst>
                                          <p:attrName>ppt_w</p:attrName>
                                        </p:attrNameLst>
                                      </p:cBhvr>
                                      <p:tavLst>
                                        <p:tav tm="0">
                                          <p:val>
                                            <p:fltVal val="0"/>
                                          </p:val>
                                        </p:tav>
                                        <p:tav tm="100000">
                                          <p:val>
                                            <p:strVal val="#ppt_w"/>
                                          </p:val>
                                        </p:tav>
                                      </p:tavLst>
                                    </p:anim>
                                    <p:anim calcmode="lin" valueType="num">
                                      <p:cBhvr>
                                        <p:cTn id="17" dur="500" fill="hold"/>
                                        <p:tgtEl>
                                          <p:spTgt spid="67"/>
                                        </p:tgtEl>
                                        <p:attrNameLst>
                                          <p:attrName>ppt_h</p:attrName>
                                        </p:attrNameLst>
                                      </p:cBhvr>
                                      <p:tavLst>
                                        <p:tav tm="0">
                                          <p:val>
                                            <p:strVal val="#ppt_h"/>
                                          </p:val>
                                        </p:tav>
                                        <p:tav tm="100000">
                                          <p:val>
                                            <p:strVal val="#ppt_h"/>
                                          </p:val>
                                        </p:tav>
                                      </p:tavLst>
                                    </p:anim>
                                  </p:childTnLst>
                                </p:cTn>
                              </p:par>
                            </p:childTnLst>
                          </p:cTn>
                        </p:par>
                        <p:par>
                          <p:cTn id="18" fill="hold">
                            <p:stCondLst>
                              <p:cond delay="1500"/>
                            </p:stCondLst>
                            <p:childTnLst>
                              <p:par>
                                <p:cTn id="19" presetID="2" presetClass="entr" presetSubtype="8" fill="hold" grpId="0" nodeType="afterEffect">
                                  <p:stCondLst>
                                    <p:cond delay="0"/>
                                  </p:stCondLst>
                                  <p:childTnLst>
                                    <p:set>
                                      <p:cBhvr>
                                        <p:cTn id="20" dur="1" fill="hold">
                                          <p:stCondLst>
                                            <p:cond delay="0"/>
                                          </p:stCondLst>
                                        </p:cTn>
                                        <p:tgtEl>
                                          <p:spTgt spid="76"/>
                                        </p:tgtEl>
                                        <p:attrNameLst>
                                          <p:attrName>style.visibility</p:attrName>
                                        </p:attrNameLst>
                                      </p:cBhvr>
                                      <p:to>
                                        <p:strVal val="visible"/>
                                      </p:to>
                                    </p:set>
                                    <p:anim calcmode="lin" valueType="num">
                                      <p:cBhvr additive="base">
                                        <p:cTn id="21" dur="500" fill="hold"/>
                                        <p:tgtEl>
                                          <p:spTgt spid="76"/>
                                        </p:tgtEl>
                                        <p:attrNameLst>
                                          <p:attrName>ppt_x</p:attrName>
                                        </p:attrNameLst>
                                      </p:cBhvr>
                                      <p:tavLst>
                                        <p:tav tm="0">
                                          <p:val>
                                            <p:strVal val="0-#ppt_w/2"/>
                                          </p:val>
                                        </p:tav>
                                        <p:tav tm="100000">
                                          <p:val>
                                            <p:strVal val="#ppt_x"/>
                                          </p:val>
                                        </p:tav>
                                      </p:tavLst>
                                    </p:anim>
                                    <p:anim calcmode="lin" valueType="num">
                                      <p:cBhvr additive="base">
                                        <p:cTn id="22" dur="500" fill="hold"/>
                                        <p:tgtEl>
                                          <p:spTgt spid="76"/>
                                        </p:tgtEl>
                                        <p:attrNameLst>
                                          <p:attrName>ppt_y</p:attrName>
                                        </p:attrNameLst>
                                      </p:cBhvr>
                                      <p:tavLst>
                                        <p:tav tm="0">
                                          <p:val>
                                            <p:strVal val="#ppt_y"/>
                                          </p:val>
                                        </p:tav>
                                        <p:tav tm="100000">
                                          <p:val>
                                            <p:strVal val="#ppt_y"/>
                                          </p:val>
                                        </p:tav>
                                      </p:tavLst>
                                    </p:anim>
                                  </p:childTnLst>
                                </p:cTn>
                              </p:par>
                            </p:childTnLst>
                          </p:cTn>
                        </p:par>
                        <p:par>
                          <p:cTn id="23" fill="hold">
                            <p:stCondLst>
                              <p:cond delay="2000"/>
                            </p:stCondLst>
                            <p:childTnLst>
                              <p:par>
                                <p:cTn id="24" presetID="2" presetClass="entr" presetSubtype="8" fill="hold" grpId="0" nodeType="afterEffect">
                                  <p:stCondLst>
                                    <p:cond delay="0"/>
                                  </p:stCondLst>
                                  <p:childTnLst>
                                    <p:set>
                                      <p:cBhvr>
                                        <p:cTn id="25" dur="1" fill="hold">
                                          <p:stCondLst>
                                            <p:cond delay="0"/>
                                          </p:stCondLst>
                                        </p:cTn>
                                        <p:tgtEl>
                                          <p:spTgt spid="77"/>
                                        </p:tgtEl>
                                        <p:attrNameLst>
                                          <p:attrName>style.visibility</p:attrName>
                                        </p:attrNameLst>
                                      </p:cBhvr>
                                      <p:to>
                                        <p:strVal val="visible"/>
                                      </p:to>
                                    </p:set>
                                    <p:anim calcmode="lin" valueType="num">
                                      <p:cBhvr additive="base">
                                        <p:cTn id="26" dur="500" fill="hold"/>
                                        <p:tgtEl>
                                          <p:spTgt spid="77"/>
                                        </p:tgtEl>
                                        <p:attrNameLst>
                                          <p:attrName>ppt_x</p:attrName>
                                        </p:attrNameLst>
                                      </p:cBhvr>
                                      <p:tavLst>
                                        <p:tav tm="0">
                                          <p:val>
                                            <p:strVal val="0-#ppt_w/2"/>
                                          </p:val>
                                        </p:tav>
                                        <p:tav tm="100000">
                                          <p:val>
                                            <p:strVal val="#ppt_x"/>
                                          </p:val>
                                        </p:tav>
                                      </p:tavLst>
                                    </p:anim>
                                    <p:anim calcmode="lin" valueType="num">
                                      <p:cBhvr additive="base">
                                        <p:cTn id="27" dur="500" fill="hold"/>
                                        <p:tgtEl>
                                          <p:spTgt spid="77"/>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2" presetClass="entr" presetSubtype="8" fill="hold" grpId="0" nodeType="afterEffect">
                                  <p:stCondLst>
                                    <p:cond delay="0"/>
                                  </p:stCondLst>
                                  <p:childTnLst>
                                    <p:set>
                                      <p:cBhvr>
                                        <p:cTn id="30" dur="1" fill="hold">
                                          <p:stCondLst>
                                            <p:cond delay="0"/>
                                          </p:stCondLst>
                                        </p:cTn>
                                        <p:tgtEl>
                                          <p:spTgt spid="79"/>
                                        </p:tgtEl>
                                        <p:attrNameLst>
                                          <p:attrName>style.visibility</p:attrName>
                                        </p:attrNameLst>
                                      </p:cBhvr>
                                      <p:to>
                                        <p:strVal val="visible"/>
                                      </p:to>
                                    </p:set>
                                    <p:anim calcmode="lin" valueType="num">
                                      <p:cBhvr additive="base">
                                        <p:cTn id="31" dur="500" fill="hold"/>
                                        <p:tgtEl>
                                          <p:spTgt spid="79"/>
                                        </p:tgtEl>
                                        <p:attrNameLst>
                                          <p:attrName>ppt_x</p:attrName>
                                        </p:attrNameLst>
                                      </p:cBhvr>
                                      <p:tavLst>
                                        <p:tav tm="0">
                                          <p:val>
                                            <p:strVal val="0-#ppt_w/2"/>
                                          </p:val>
                                        </p:tav>
                                        <p:tav tm="100000">
                                          <p:val>
                                            <p:strVal val="#ppt_x"/>
                                          </p:val>
                                        </p:tav>
                                      </p:tavLst>
                                    </p:anim>
                                    <p:anim calcmode="lin" valueType="num">
                                      <p:cBhvr additive="base">
                                        <p:cTn id="32" dur="500" fill="hold"/>
                                        <p:tgtEl>
                                          <p:spTgt spid="7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2"/>
                                        </p:tgtEl>
                                        <p:attrNameLst>
                                          <p:attrName>style.visibility</p:attrName>
                                        </p:attrNameLst>
                                      </p:cBhvr>
                                      <p:to>
                                        <p:strVal val="visible"/>
                                      </p:to>
                                    </p:set>
                                    <p:animEffect transition="in" filter="blinds(horizontal)">
                                      <p:cBhvr>
                                        <p:cTn id="37" dur="500"/>
                                        <p:tgtEl>
                                          <p:spTgt spid="62"/>
                                        </p:tgtEl>
                                      </p:cBhvr>
                                    </p:animEffect>
                                  </p:childTnLst>
                                </p:cTn>
                              </p:par>
                            </p:childTnLst>
                          </p:cTn>
                        </p:par>
                        <p:par>
                          <p:cTn id="38" fill="hold">
                            <p:stCondLst>
                              <p:cond delay="500"/>
                            </p:stCondLst>
                            <p:childTnLst>
                              <p:par>
                                <p:cTn id="39" presetID="1" presetClass="entr" presetSubtype="0" fill="hold" grpId="0" nodeType="afterEffect">
                                  <p:stCondLst>
                                    <p:cond delay="0"/>
                                  </p:stCondLst>
                                  <p:childTnLst>
                                    <p:set>
                                      <p:cBhvr>
                                        <p:cTn id="40" dur="1" fill="hold">
                                          <p:stCondLst>
                                            <p:cond delay="499"/>
                                          </p:stCondLst>
                                        </p:cTn>
                                        <p:tgtEl>
                                          <p:spTgt spid="63"/>
                                        </p:tgtEl>
                                        <p:attrNameLst>
                                          <p:attrName>style.visibility</p:attrName>
                                        </p:attrNameLst>
                                      </p:cBhvr>
                                      <p:to>
                                        <p:strVal val="visible"/>
                                      </p:to>
                                    </p:set>
                                  </p:childTnLst>
                                </p:cTn>
                              </p:par>
                            </p:childTnLst>
                          </p:cTn>
                        </p:par>
                        <p:par>
                          <p:cTn id="41" fill="hold">
                            <p:stCondLst>
                              <p:cond delay="1000"/>
                            </p:stCondLst>
                            <p:childTnLst>
                              <p:par>
                                <p:cTn id="42" presetID="17" presetClass="entr" presetSubtype="8" fill="hold" grpId="0" nodeType="afterEffect">
                                  <p:stCondLst>
                                    <p:cond delay="0"/>
                                  </p:stCondLst>
                                  <p:childTnLst>
                                    <p:set>
                                      <p:cBhvr>
                                        <p:cTn id="43" dur="1" fill="hold">
                                          <p:stCondLst>
                                            <p:cond delay="0"/>
                                          </p:stCondLst>
                                        </p:cTn>
                                        <p:tgtEl>
                                          <p:spTgt spid="70"/>
                                        </p:tgtEl>
                                        <p:attrNameLst>
                                          <p:attrName>style.visibility</p:attrName>
                                        </p:attrNameLst>
                                      </p:cBhvr>
                                      <p:to>
                                        <p:strVal val="visible"/>
                                      </p:to>
                                    </p:set>
                                    <p:anim calcmode="lin" valueType="num">
                                      <p:cBhvr>
                                        <p:cTn id="44" dur="500" fill="hold"/>
                                        <p:tgtEl>
                                          <p:spTgt spid="70"/>
                                        </p:tgtEl>
                                        <p:attrNameLst>
                                          <p:attrName>ppt_x</p:attrName>
                                        </p:attrNameLst>
                                      </p:cBhvr>
                                      <p:tavLst>
                                        <p:tav tm="0">
                                          <p:val>
                                            <p:strVal val="#ppt_x-#ppt_w/2"/>
                                          </p:val>
                                        </p:tav>
                                        <p:tav tm="100000">
                                          <p:val>
                                            <p:strVal val="#ppt_x"/>
                                          </p:val>
                                        </p:tav>
                                      </p:tavLst>
                                    </p:anim>
                                    <p:anim calcmode="lin" valueType="num">
                                      <p:cBhvr>
                                        <p:cTn id="45" dur="500" fill="hold"/>
                                        <p:tgtEl>
                                          <p:spTgt spid="70"/>
                                        </p:tgtEl>
                                        <p:attrNameLst>
                                          <p:attrName>ppt_y</p:attrName>
                                        </p:attrNameLst>
                                      </p:cBhvr>
                                      <p:tavLst>
                                        <p:tav tm="0">
                                          <p:val>
                                            <p:strVal val="#ppt_y"/>
                                          </p:val>
                                        </p:tav>
                                        <p:tav tm="100000">
                                          <p:val>
                                            <p:strVal val="#ppt_y"/>
                                          </p:val>
                                        </p:tav>
                                      </p:tavLst>
                                    </p:anim>
                                    <p:anim calcmode="lin" valueType="num">
                                      <p:cBhvr>
                                        <p:cTn id="46" dur="500" fill="hold"/>
                                        <p:tgtEl>
                                          <p:spTgt spid="70"/>
                                        </p:tgtEl>
                                        <p:attrNameLst>
                                          <p:attrName>ppt_w</p:attrName>
                                        </p:attrNameLst>
                                      </p:cBhvr>
                                      <p:tavLst>
                                        <p:tav tm="0">
                                          <p:val>
                                            <p:fltVal val="0"/>
                                          </p:val>
                                        </p:tav>
                                        <p:tav tm="100000">
                                          <p:val>
                                            <p:strVal val="#ppt_w"/>
                                          </p:val>
                                        </p:tav>
                                      </p:tavLst>
                                    </p:anim>
                                    <p:anim calcmode="lin" valueType="num">
                                      <p:cBhvr>
                                        <p:cTn id="47" dur="500" fill="hold"/>
                                        <p:tgtEl>
                                          <p:spTgt spid="70"/>
                                        </p:tgtEl>
                                        <p:attrNameLst>
                                          <p:attrName>ppt_h</p:attrName>
                                        </p:attrNameLst>
                                      </p:cBhvr>
                                      <p:tavLst>
                                        <p:tav tm="0">
                                          <p:val>
                                            <p:strVal val="#ppt_h"/>
                                          </p:val>
                                        </p:tav>
                                        <p:tav tm="100000">
                                          <p:val>
                                            <p:strVal val="#ppt_h"/>
                                          </p:val>
                                        </p:tav>
                                      </p:tavLst>
                                    </p:anim>
                                  </p:childTnLst>
                                </p:cTn>
                              </p:par>
                            </p:childTnLst>
                          </p:cTn>
                        </p:par>
                        <p:par>
                          <p:cTn id="48" fill="hold">
                            <p:stCondLst>
                              <p:cond delay="1500"/>
                            </p:stCondLst>
                            <p:childTnLst>
                              <p:par>
                                <p:cTn id="49" presetID="17" presetClass="entr" presetSubtype="1" fill="hold" grpId="0" nodeType="afterEffect">
                                  <p:stCondLst>
                                    <p:cond delay="0"/>
                                  </p:stCondLst>
                                  <p:childTnLst>
                                    <p:set>
                                      <p:cBhvr>
                                        <p:cTn id="50" dur="1" fill="hold">
                                          <p:stCondLst>
                                            <p:cond delay="0"/>
                                          </p:stCondLst>
                                        </p:cTn>
                                        <p:tgtEl>
                                          <p:spTgt spid="69"/>
                                        </p:tgtEl>
                                        <p:attrNameLst>
                                          <p:attrName>style.visibility</p:attrName>
                                        </p:attrNameLst>
                                      </p:cBhvr>
                                      <p:to>
                                        <p:strVal val="visible"/>
                                      </p:to>
                                    </p:set>
                                    <p:anim calcmode="lin" valueType="num">
                                      <p:cBhvr>
                                        <p:cTn id="51" dur="500" fill="hold"/>
                                        <p:tgtEl>
                                          <p:spTgt spid="69"/>
                                        </p:tgtEl>
                                        <p:attrNameLst>
                                          <p:attrName>ppt_x</p:attrName>
                                        </p:attrNameLst>
                                      </p:cBhvr>
                                      <p:tavLst>
                                        <p:tav tm="0">
                                          <p:val>
                                            <p:strVal val="#ppt_x"/>
                                          </p:val>
                                        </p:tav>
                                        <p:tav tm="100000">
                                          <p:val>
                                            <p:strVal val="#ppt_x"/>
                                          </p:val>
                                        </p:tav>
                                      </p:tavLst>
                                    </p:anim>
                                    <p:anim calcmode="lin" valueType="num">
                                      <p:cBhvr>
                                        <p:cTn id="52" dur="500" fill="hold"/>
                                        <p:tgtEl>
                                          <p:spTgt spid="69"/>
                                        </p:tgtEl>
                                        <p:attrNameLst>
                                          <p:attrName>ppt_y</p:attrName>
                                        </p:attrNameLst>
                                      </p:cBhvr>
                                      <p:tavLst>
                                        <p:tav tm="0">
                                          <p:val>
                                            <p:strVal val="#ppt_y-#ppt_h/2"/>
                                          </p:val>
                                        </p:tav>
                                        <p:tav tm="100000">
                                          <p:val>
                                            <p:strVal val="#ppt_y"/>
                                          </p:val>
                                        </p:tav>
                                      </p:tavLst>
                                    </p:anim>
                                    <p:anim calcmode="lin" valueType="num">
                                      <p:cBhvr>
                                        <p:cTn id="53" dur="500" fill="hold"/>
                                        <p:tgtEl>
                                          <p:spTgt spid="69"/>
                                        </p:tgtEl>
                                        <p:attrNameLst>
                                          <p:attrName>ppt_w</p:attrName>
                                        </p:attrNameLst>
                                      </p:cBhvr>
                                      <p:tavLst>
                                        <p:tav tm="0">
                                          <p:val>
                                            <p:strVal val="#ppt_w"/>
                                          </p:val>
                                        </p:tav>
                                        <p:tav tm="100000">
                                          <p:val>
                                            <p:strVal val="#ppt_w"/>
                                          </p:val>
                                        </p:tav>
                                      </p:tavLst>
                                    </p:anim>
                                    <p:anim calcmode="lin" valueType="num">
                                      <p:cBhvr>
                                        <p:cTn id="54" dur="500" fill="hold"/>
                                        <p:tgtEl>
                                          <p:spTgt spid="69"/>
                                        </p:tgtEl>
                                        <p:attrNameLst>
                                          <p:attrName>ppt_h</p:attrName>
                                        </p:attrNameLst>
                                      </p:cBhvr>
                                      <p:tavLst>
                                        <p:tav tm="0">
                                          <p:val>
                                            <p:fltVal val="0"/>
                                          </p:val>
                                        </p:tav>
                                        <p:tav tm="100000">
                                          <p:val>
                                            <p:strVal val="#ppt_h"/>
                                          </p:val>
                                        </p:tav>
                                      </p:tavLst>
                                    </p:anim>
                                  </p:childTnLst>
                                </p:cTn>
                              </p:par>
                            </p:childTnLst>
                          </p:cTn>
                        </p:par>
                        <p:par>
                          <p:cTn id="55" fill="hold">
                            <p:stCondLst>
                              <p:cond delay="2000"/>
                            </p:stCondLst>
                            <p:childTnLst>
                              <p:par>
                                <p:cTn id="56" presetID="2" presetClass="entr" presetSubtype="8" fill="hold" grpId="0" nodeType="afterEffect">
                                  <p:stCondLst>
                                    <p:cond delay="0"/>
                                  </p:stCondLst>
                                  <p:childTnLst>
                                    <p:set>
                                      <p:cBhvr>
                                        <p:cTn id="57" dur="1" fill="hold">
                                          <p:stCondLst>
                                            <p:cond delay="0"/>
                                          </p:stCondLst>
                                        </p:cTn>
                                        <p:tgtEl>
                                          <p:spTgt spid="68"/>
                                        </p:tgtEl>
                                        <p:attrNameLst>
                                          <p:attrName>style.visibility</p:attrName>
                                        </p:attrNameLst>
                                      </p:cBhvr>
                                      <p:to>
                                        <p:strVal val="visible"/>
                                      </p:to>
                                    </p:set>
                                    <p:anim calcmode="lin" valueType="num">
                                      <p:cBhvr additive="base">
                                        <p:cTn id="58" dur="500" fill="hold"/>
                                        <p:tgtEl>
                                          <p:spTgt spid="68"/>
                                        </p:tgtEl>
                                        <p:attrNameLst>
                                          <p:attrName>ppt_x</p:attrName>
                                        </p:attrNameLst>
                                      </p:cBhvr>
                                      <p:tavLst>
                                        <p:tav tm="0">
                                          <p:val>
                                            <p:strVal val="0-#ppt_w/2"/>
                                          </p:val>
                                        </p:tav>
                                        <p:tav tm="100000">
                                          <p:val>
                                            <p:strVal val="#ppt_x"/>
                                          </p:val>
                                        </p:tav>
                                      </p:tavLst>
                                    </p:anim>
                                    <p:anim calcmode="lin" valueType="num">
                                      <p:cBhvr additive="base">
                                        <p:cTn id="59"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64"/>
                                        </p:tgtEl>
                                        <p:attrNameLst>
                                          <p:attrName>style.visibility</p:attrName>
                                        </p:attrNameLst>
                                      </p:cBhvr>
                                      <p:to>
                                        <p:strVal val="visible"/>
                                      </p:to>
                                    </p:set>
                                    <p:animEffect transition="in" filter="blinds(horizontal)">
                                      <p:cBhvr>
                                        <p:cTn id="64" dur="500"/>
                                        <p:tgtEl>
                                          <p:spTgt spid="64"/>
                                        </p:tgtEl>
                                      </p:cBhvr>
                                    </p:animEffect>
                                  </p:childTnLst>
                                </p:cTn>
                              </p:par>
                            </p:childTnLst>
                          </p:cTn>
                        </p:par>
                        <p:par>
                          <p:cTn id="65" fill="hold">
                            <p:stCondLst>
                              <p:cond delay="500"/>
                            </p:stCondLst>
                            <p:childTnLst>
                              <p:par>
                                <p:cTn id="66" presetID="3" presetClass="entr" presetSubtype="10" fill="hold" grpId="0" nodeType="afterEffect">
                                  <p:stCondLst>
                                    <p:cond delay="0"/>
                                  </p:stCondLst>
                                  <p:childTnLst>
                                    <p:set>
                                      <p:cBhvr>
                                        <p:cTn id="67" dur="1" fill="hold">
                                          <p:stCondLst>
                                            <p:cond delay="0"/>
                                          </p:stCondLst>
                                        </p:cTn>
                                        <p:tgtEl>
                                          <p:spTgt spid="65"/>
                                        </p:tgtEl>
                                        <p:attrNameLst>
                                          <p:attrName>style.visibility</p:attrName>
                                        </p:attrNameLst>
                                      </p:cBhvr>
                                      <p:to>
                                        <p:strVal val="visible"/>
                                      </p:to>
                                    </p:set>
                                    <p:animEffect transition="in" filter="blinds(horizontal)">
                                      <p:cBhvr>
                                        <p:cTn id="68" dur="500"/>
                                        <p:tgtEl>
                                          <p:spTgt spid="65"/>
                                        </p:tgtEl>
                                      </p:cBhvr>
                                    </p:animEffect>
                                  </p:childTnLst>
                                </p:cTn>
                              </p:par>
                            </p:childTnLst>
                          </p:cTn>
                        </p:par>
                        <p:par>
                          <p:cTn id="69" fill="hold">
                            <p:stCondLst>
                              <p:cond delay="1000"/>
                            </p:stCondLst>
                            <p:childTnLst>
                              <p:par>
                                <p:cTn id="70" presetID="2" presetClass="entr" presetSubtype="8" fill="hold" grpId="0" nodeType="afterEffect">
                                  <p:stCondLst>
                                    <p:cond delay="0"/>
                                  </p:stCondLst>
                                  <p:childTnLst>
                                    <p:set>
                                      <p:cBhvr>
                                        <p:cTn id="71" dur="1" fill="hold">
                                          <p:stCondLst>
                                            <p:cond delay="0"/>
                                          </p:stCondLst>
                                        </p:cTn>
                                        <p:tgtEl>
                                          <p:spTgt spid="81"/>
                                        </p:tgtEl>
                                        <p:attrNameLst>
                                          <p:attrName>style.visibility</p:attrName>
                                        </p:attrNameLst>
                                      </p:cBhvr>
                                      <p:to>
                                        <p:strVal val="visible"/>
                                      </p:to>
                                    </p:set>
                                    <p:anim calcmode="lin" valueType="num">
                                      <p:cBhvr additive="base">
                                        <p:cTn id="72" dur="500" fill="hold"/>
                                        <p:tgtEl>
                                          <p:spTgt spid="81"/>
                                        </p:tgtEl>
                                        <p:attrNameLst>
                                          <p:attrName>ppt_x</p:attrName>
                                        </p:attrNameLst>
                                      </p:cBhvr>
                                      <p:tavLst>
                                        <p:tav tm="0">
                                          <p:val>
                                            <p:strVal val="0-#ppt_w/2"/>
                                          </p:val>
                                        </p:tav>
                                        <p:tav tm="100000">
                                          <p:val>
                                            <p:strVal val="#ppt_x"/>
                                          </p:val>
                                        </p:tav>
                                      </p:tavLst>
                                    </p:anim>
                                    <p:anim calcmode="lin" valueType="num">
                                      <p:cBhvr additive="base">
                                        <p:cTn id="73" dur="500" fill="hold"/>
                                        <p:tgtEl>
                                          <p:spTgt spid="81"/>
                                        </p:tgtEl>
                                        <p:attrNameLst>
                                          <p:attrName>ppt_y</p:attrName>
                                        </p:attrNameLst>
                                      </p:cBhvr>
                                      <p:tavLst>
                                        <p:tav tm="0">
                                          <p:val>
                                            <p:strVal val="#ppt_y"/>
                                          </p:val>
                                        </p:tav>
                                        <p:tav tm="100000">
                                          <p:val>
                                            <p:strVal val="#ppt_y"/>
                                          </p:val>
                                        </p:tav>
                                      </p:tavLst>
                                    </p:anim>
                                  </p:childTnLst>
                                </p:cTn>
                              </p:par>
                            </p:childTnLst>
                          </p:cTn>
                        </p:par>
                        <p:par>
                          <p:cTn id="74" fill="hold">
                            <p:stCondLst>
                              <p:cond delay="1500"/>
                            </p:stCondLst>
                            <p:childTnLst>
                              <p:par>
                                <p:cTn id="75" presetID="1" presetClass="entr" presetSubtype="0" fill="hold" grpId="0" nodeType="afterEffect">
                                  <p:stCondLst>
                                    <p:cond delay="0"/>
                                  </p:stCondLst>
                                  <p:childTnLst>
                                    <p:set>
                                      <p:cBhvr>
                                        <p:cTn id="76" dur="1" fill="hold">
                                          <p:stCondLst>
                                            <p:cond delay="499"/>
                                          </p:stCondLst>
                                        </p:cTn>
                                        <p:tgtEl>
                                          <p:spTgt spid="7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66"/>
                                        </p:tgtEl>
                                        <p:attrNameLst>
                                          <p:attrName>style.visibility</p:attrName>
                                        </p:attrNameLst>
                                      </p:cBhvr>
                                      <p:to>
                                        <p:strVal val="visible"/>
                                      </p:to>
                                    </p:set>
                                    <p:animEffect transition="in" filter="blinds(horizontal)">
                                      <p:cBhvr>
                                        <p:cTn id="81" dur="500"/>
                                        <p:tgtEl>
                                          <p:spTgt spid="66"/>
                                        </p:tgtEl>
                                      </p:cBhvr>
                                    </p:animEffect>
                                  </p:childTnLst>
                                </p:cTn>
                              </p:par>
                            </p:childTnLst>
                          </p:cTn>
                        </p:par>
                        <p:par>
                          <p:cTn id="82" fill="hold">
                            <p:stCondLst>
                              <p:cond delay="500"/>
                            </p:stCondLst>
                            <p:childTnLst>
                              <p:par>
                                <p:cTn id="83" presetID="17" presetClass="entr" presetSubtype="1" fill="hold" grpId="0" nodeType="afterEffect">
                                  <p:stCondLst>
                                    <p:cond delay="0"/>
                                  </p:stCondLst>
                                  <p:childTnLst>
                                    <p:set>
                                      <p:cBhvr>
                                        <p:cTn id="84" dur="1" fill="hold">
                                          <p:stCondLst>
                                            <p:cond delay="0"/>
                                          </p:stCondLst>
                                        </p:cTn>
                                        <p:tgtEl>
                                          <p:spTgt spid="72"/>
                                        </p:tgtEl>
                                        <p:attrNameLst>
                                          <p:attrName>style.visibility</p:attrName>
                                        </p:attrNameLst>
                                      </p:cBhvr>
                                      <p:to>
                                        <p:strVal val="visible"/>
                                      </p:to>
                                    </p:set>
                                    <p:anim calcmode="lin" valueType="num">
                                      <p:cBhvr>
                                        <p:cTn id="85" dur="500" fill="hold"/>
                                        <p:tgtEl>
                                          <p:spTgt spid="72"/>
                                        </p:tgtEl>
                                        <p:attrNameLst>
                                          <p:attrName>ppt_x</p:attrName>
                                        </p:attrNameLst>
                                      </p:cBhvr>
                                      <p:tavLst>
                                        <p:tav tm="0">
                                          <p:val>
                                            <p:strVal val="#ppt_x"/>
                                          </p:val>
                                        </p:tav>
                                        <p:tav tm="100000">
                                          <p:val>
                                            <p:strVal val="#ppt_x"/>
                                          </p:val>
                                        </p:tav>
                                      </p:tavLst>
                                    </p:anim>
                                    <p:anim calcmode="lin" valueType="num">
                                      <p:cBhvr>
                                        <p:cTn id="86" dur="500" fill="hold"/>
                                        <p:tgtEl>
                                          <p:spTgt spid="72"/>
                                        </p:tgtEl>
                                        <p:attrNameLst>
                                          <p:attrName>ppt_y</p:attrName>
                                        </p:attrNameLst>
                                      </p:cBhvr>
                                      <p:tavLst>
                                        <p:tav tm="0">
                                          <p:val>
                                            <p:strVal val="#ppt_y-#ppt_h/2"/>
                                          </p:val>
                                        </p:tav>
                                        <p:tav tm="100000">
                                          <p:val>
                                            <p:strVal val="#ppt_y"/>
                                          </p:val>
                                        </p:tav>
                                      </p:tavLst>
                                    </p:anim>
                                    <p:anim calcmode="lin" valueType="num">
                                      <p:cBhvr>
                                        <p:cTn id="87" dur="500" fill="hold"/>
                                        <p:tgtEl>
                                          <p:spTgt spid="72"/>
                                        </p:tgtEl>
                                        <p:attrNameLst>
                                          <p:attrName>ppt_w</p:attrName>
                                        </p:attrNameLst>
                                      </p:cBhvr>
                                      <p:tavLst>
                                        <p:tav tm="0">
                                          <p:val>
                                            <p:strVal val="#ppt_w"/>
                                          </p:val>
                                        </p:tav>
                                        <p:tav tm="100000">
                                          <p:val>
                                            <p:strVal val="#ppt_w"/>
                                          </p:val>
                                        </p:tav>
                                      </p:tavLst>
                                    </p:anim>
                                    <p:anim calcmode="lin" valueType="num">
                                      <p:cBhvr>
                                        <p:cTn id="88" dur="500" fill="hold"/>
                                        <p:tgtEl>
                                          <p:spTgt spid="72"/>
                                        </p:tgtEl>
                                        <p:attrNameLst>
                                          <p:attrName>ppt_h</p:attrName>
                                        </p:attrNameLst>
                                      </p:cBhvr>
                                      <p:tavLst>
                                        <p:tav tm="0">
                                          <p:val>
                                            <p:fltVal val="0"/>
                                          </p:val>
                                        </p:tav>
                                        <p:tav tm="100000">
                                          <p:val>
                                            <p:strVal val="#ppt_h"/>
                                          </p:val>
                                        </p:tav>
                                      </p:tavLst>
                                    </p:anim>
                                  </p:childTnLst>
                                </p:cTn>
                              </p:par>
                            </p:childTnLst>
                          </p:cTn>
                        </p:par>
                        <p:par>
                          <p:cTn id="89" fill="hold">
                            <p:stCondLst>
                              <p:cond delay="1000"/>
                            </p:stCondLst>
                            <p:childTnLst>
                              <p:par>
                                <p:cTn id="90" presetID="1" presetClass="entr" presetSubtype="0" fill="hold" grpId="0" nodeType="afterEffect">
                                  <p:stCondLst>
                                    <p:cond delay="0"/>
                                  </p:stCondLst>
                                  <p:childTnLst>
                                    <p:set>
                                      <p:cBhvr>
                                        <p:cTn id="91" dur="1" fill="hold">
                                          <p:stCondLst>
                                            <p:cond delay="499"/>
                                          </p:stCondLst>
                                        </p:cTn>
                                        <p:tgtEl>
                                          <p:spTgt spid="78"/>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73"/>
                                        </p:tgtEl>
                                        <p:attrNameLst>
                                          <p:attrName>style.visibility</p:attrName>
                                        </p:attrNameLst>
                                      </p:cBhvr>
                                      <p:to>
                                        <p:strVal val="visible"/>
                                      </p:to>
                                    </p:set>
                                    <p:animEffect transition="in" filter="blinds(horizontal)">
                                      <p:cBhvr>
                                        <p:cTn id="96" dur="500"/>
                                        <p:tgtEl>
                                          <p:spTgt spid="73"/>
                                        </p:tgtEl>
                                      </p:cBhvr>
                                    </p:animEffect>
                                  </p:childTnLst>
                                </p:cTn>
                              </p:par>
                            </p:childTnLst>
                          </p:cTn>
                        </p:par>
                        <p:par>
                          <p:cTn id="97" fill="hold">
                            <p:stCondLst>
                              <p:cond delay="500"/>
                            </p:stCondLst>
                            <p:childTnLst>
                              <p:par>
                                <p:cTn id="98" presetID="17" presetClass="entr" presetSubtype="1" fill="hold" nodeType="afterEffect">
                                  <p:stCondLst>
                                    <p:cond delay="0"/>
                                  </p:stCondLst>
                                  <p:childTnLst>
                                    <p:set>
                                      <p:cBhvr>
                                        <p:cTn id="99" dur="1" fill="hold">
                                          <p:stCondLst>
                                            <p:cond delay="0"/>
                                          </p:stCondLst>
                                        </p:cTn>
                                        <p:tgtEl>
                                          <p:spTgt spid="74"/>
                                        </p:tgtEl>
                                        <p:attrNameLst>
                                          <p:attrName>style.visibility</p:attrName>
                                        </p:attrNameLst>
                                      </p:cBhvr>
                                      <p:to>
                                        <p:strVal val="visible"/>
                                      </p:to>
                                    </p:set>
                                    <p:anim calcmode="lin" valueType="num">
                                      <p:cBhvr>
                                        <p:cTn id="100" dur="500" fill="hold"/>
                                        <p:tgtEl>
                                          <p:spTgt spid="74"/>
                                        </p:tgtEl>
                                        <p:attrNameLst>
                                          <p:attrName>ppt_x</p:attrName>
                                        </p:attrNameLst>
                                      </p:cBhvr>
                                      <p:tavLst>
                                        <p:tav tm="0">
                                          <p:val>
                                            <p:strVal val="#ppt_x"/>
                                          </p:val>
                                        </p:tav>
                                        <p:tav tm="100000">
                                          <p:val>
                                            <p:strVal val="#ppt_x"/>
                                          </p:val>
                                        </p:tav>
                                      </p:tavLst>
                                    </p:anim>
                                    <p:anim calcmode="lin" valueType="num">
                                      <p:cBhvr>
                                        <p:cTn id="101" dur="500" fill="hold"/>
                                        <p:tgtEl>
                                          <p:spTgt spid="74"/>
                                        </p:tgtEl>
                                        <p:attrNameLst>
                                          <p:attrName>ppt_y</p:attrName>
                                        </p:attrNameLst>
                                      </p:cBhvr>
                                      <p:tavLst>
                                        <p:tav tm="0">
                                          <p:val>
                                            <p:strVal val="#ppt_y-#ppt_h/2"/>
                                          </p:val>
                                        </p:tav>
                                        <p:tav tm="100000">
                                          <p:val>
                                            <p:strVal val="#ppt_y"/>
                                          </p:val>
                                        </p:tav>
                                      </p:tavLst>
                                    </p:anim>
                                    <p:anim calcmode="lin" valueType="num">
                                      <p:cBhvr>
                                        <p:cTn id="102" dur="500" fill="hold"/>
                                        <p:tgtEl>
                                          <p:spTgt spid="74"/>
                                        </p:tgtEl>
                                        <p:attrNameLst>
                                          <p:attrName>ppt_w</p:attrName>
                                        </p:attrNameLst>
                                      </p:cBhvr>
                                      <p:tavLst>
                                        <p:tav tm="0">
                                          <p:val>
                                            <p:strVal val="#ppt_w"/>
                                          </p:val>
                                        </p:tav>
                                        <p:tav tm="100000">
                                          <p:val>
                                            <p:strVal val="#ppt_w"/>
                                          </p:val>
                                        </p:tav>
                                      </p:tavLst>
                                    </p:anim>
                                    <p:anim calcmode="lin" valueType="num">
                                      <p:cBhvr>
                                        <p:cTn id="103" dur="500" fill="hold"/>
                                        <p:tgtEl>
                                          <p:spTgt spid="74"/>
                                        </p:tgtEl>
                                        <p:attrNameLst>
                                          <p:attrName>ppt_h</p:attrName>
                                        </p:attrNameLst>
                                      </p:cBhvr>
                                      <p:tavLst>
                                        <p:tav tm="0">
                                          <p:val>
                                            <p:fltVal val="0"/>
                                          </p:val>
                                        </p:tav>
                                        <p:tav tm="100000">
                                          <p:val>
                                            <p:strVal val="#ppt_h"/>
                                          </p:val>
                                        </p:tav>
                                      </p:tavLst>
                                    </p:anim>
                                  </p:childTnLst>
                                </p:cTn>
                              </p:par>
                            </p:childTnLst>
                          </p:cTn>
                        </p:par>
                        <p:par>
                          <p:cTn id="104" fill="hold">
                            <p:stCondLst>
                              <p:cond delay="1000"/>
                            </p:stCondLst>
                            <p:childTnLst>
                              <p:par>
                                <p:cTn id="105" presetID="1" presetClass="entr" presetSubtype="0" fill="hold" grpId="0" nodeType="afterEffect">
                                  <p:stCondLst>
                                    <p:cond delay="0"/>
                                  </p:stCondLst>
                                  <p:childTnLst>
                                    <p:set>
                                      <p:cBhvr>
                                        <p:cTn id="106" dur="1" fill="hold">
                                          <p:stCondLst>
                                            <p:cond delay="499"/>
                                          </p:stCondLst>
                                        </p:cTn>
                                        <p:tgtEl>
                                          <p:spTgt spid="75"/>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3" presetClass="entr" presetSubtype="10" fill="hold" grpId="0" nodeType="clickEffect">
                                  <p:stCondLst>
                                    <p:cond delay="0"/>
                                  </p:stCondLst>
                                  <p:childTnLst>
                                    <p:set>
                                      <p:cBhvr>
                                        <p:cTn id="110" dur="1" fill="hold">
                                          <p:stCondLst>
                                            <p:cond delay="0"/>
                                          </p:stCondLst>
                                        </p:cTn>
                                        <p:tgtEl>
                                          <p:spTgt spid="80"/>
                                        </p:tgtEl>
                                        <p:attrNameLst>
                                          <p:attrName>style.visibility</p:attrName>
                                        </p:attrNameLst>
                                      </p:cBhvr>
                                      <p:to>
                                        <p:strVal val="visible"/>
                                      </p:to>
                                    </p:set>
                                    <p:animEffect transition="in" filter="blinds(horizontal)">
                                      <p:cBhvr>
                                        <p:cTn id="111" dur="500"/>
                                        <p:tgtEl>
                                          <p:spTgt spid="80"/>
                                        </p:tgtEl>
                                      </p:cBhvr>
                                    </p:animEffect>
                                  </p:childTnLst>
                                </p:cTn>
                              </p:par>
                            </p:childTnLst>
                          </p:cTn>
                        </p:par>
                        <p:par>
                          <p:cTn id="112" fill="hold">
                            <p:stCondLst>
                              <p:cond delay="500"/>
                            </p:stCondLst>
                            <p:childTnLst>
                              <p:par>
                                <p:cTn id="113" presetID="17" presetClass="entr" presetSubtype="1" fill="hold" grpId="0" nodeType="afterEffect">
                                  <p:stCondLst>
                                    <p:cond delay="0"/>
                                  </p:stCondLst>
                                  <p:childTnLst>
                                    <p:set>
                                      <p:cBhvr>
                                        <p:cTn id="114" dur="1" fill="hold">
                                          <p:stCondLst>
                                            <p:cond delay="0"/>
                                          </p:stCondLst>
                                        </p:cTn>
                                        <p:tgtEl>
                                          <p:spTgt spid="83"/>
                                        </p:tgtEl>
                                        <p:attrNameLst>
                                          <p:attrName>style.visibility</p:attrName>
                                        </p:attrNameLst>
                                      </p:cBhvr>
                                      <p:to>
                                        <p:strVal val="visible"/>
                                      </p:to>
                                    </p:set>
                                    <p:anim calcmode="lin" valueType="num">
                                      <p:cBhvr>
                                        <p:cTn id="115" dur="500" fill="hold"/>
                                        <p:tgtEl>
                                          <p:spTgt spid="83"/>
                                        </p:tgtEl>
                                        <p:attrNameLst>
                                          <p:attrName>ppt_x</p:attrName>
                                        </p:attrNameLst>
                                      </p:cBhvr>
                                      <p:tavLst>
                                        <p:tav tm="0">
                                          <p:val>
                                            <p:strVal val="#ppt_x"/>
                                          </p:val>
                                        </p:tav>
                                        <p:tav tm="100000">
                                          <p:val>
                                            <p:strVal val="#ppt_x"/>
                                          </p:val>
                                        </p:tav>
                                      </p:tavLst>
                                    </p:anim>
                                    <p:anim calcmode="lin" valueType="num">
                                      <p:cBhvr>
                                        <p:cTn id="116" dur="500" fill="hold"/>
                                        <p:tgtEl>
                                          <p:spTgt spid="83"/>
                                        </p:tgtEl>
                                        <p:attrNameLst>
                                          <p:attrName>ppt_y</p:attrName>
                                        </p:attrNameLst>
                                      </p:cBhvr>
                                      <p:tavLst>
                                        <p:tav tm="0">
                                          <p:val>
                                            <p:strVal val="#ppt_y-#ppt_h/2"/>
                                          </p:val>
                                        </p:tav>
                                        <p:tav tm="100000">
                                          <p:val>
                                            <p:strVal val="#ppt_y"/>
                                          </p:val>
                                        </p:tav>
                                      </p:tavLst>
                                    </p:anim>
                                    <p:anim calcmode="lin" valueType="num">
                                      <p:cBhvr>
                                        <p:cTn id="117" dur="500" fill="hold"/>
                                        <p:tgtEl>
                                          <p:spTgt spid="83"/>
                                        </p:tgtEl>
                                        <p:attrNameLst>
                                          <p:attrName>ppt_w</p:attrName>
                                        </p:attrNameLst>
                                      </p:cBhvr>
                                      <p:tavLst>
                                        <p:tav tm="0">
                                          <p:val>
                                            <p:strVal val="#ppt_w"/>
                                          </p:val>
                                        </p:tav>
                                        <p:tav tm="100000">
                                          <p:val>
                                            <p:strVal val="#ppt_w"/>
                                          </p:val>
                                        </p:tav>
                                      </p:tavLst>
                                    </p:anim>
                                    <p:anim calcmode="lin" valueType="num">
                                      <p:cBhvr>
                                        <p:cTn id="118" dur="500" fill="hold"/>
                                        <p:tgtEl>
                                          <p:spTgt spid="83"/>
                                        </p:tgtEl>
                                        <p:attrNameLst>
                                          <p:attrName>ppt_h</p:attrName>
                                        </p:attrNameLst>
                                      </p:cBhvr>
                                      <p:tavLst>
                                        <p:tav tm="0">
                                          <p:val>
                                            <p:fltVal val="0"/>
                                          </p:val>
                                        </p:tav>
                                        <p:tav tm="100000">
                                          <p:val>
                                            <p:strVal val="#ppt_h"/>
                                          </p:val>
                                        </p:tav>
                                      </p:tavLst>
                                    </p:anim>
                                  </p:childTnLst>
                                </p:cTn>
                              </p:par>
                            </p:childTnLst>
                          </p:cTn>
                        </p:par>
                        <p:par>
                          <p:cTn id="119" fill="hold">
                            <p:stCondLst>
                              <p:cond delay="1000"/>
                            </p:stCondLst>
                            <p:childTnLst>
                              <p:par>
                                <p:cTn id="120" presetID="2" presetClass="entr" presetSubtype="8" fill="hold" grpId="0" nodeType="afterEffect">
                                  <p:stCondLst>
                                    <p:cond delay="0"/>
                                  </p:stCondLst>
                                  <p:childTnLst>
                                    <p:set>
                                      <p:cBhvr>
                                        <p:cTn id="121" dur="1" fill="hold">
                                          <p:stCondLst>
                                            <p:cond delay="0"/>
                                          </p:stCondLst>
                                        </p:cTn>
                                        <p:tgtEl>
                                          <p:spTgt spid="82"/>
                                        </p:tgtEl>
                                        <p:attrNameLst>
                                          <p:attrName>style.visibility</p:attrName>
                                        </p:attrNameLst>
                                      </p:cBhvr>
                                      <p:to>
                                        <p:strVal val="visible"/>
                                      </p:to>
                                    </p:set>
                                    <p:anim calcmode="lin" valueType="num">
                                      <p:cBhvr additive="base">
                                        <p:cTn id="122" dur="500" fill="hold"/>
                                        <p:tgtEl>
                                          <p:spTgt spid="82"/>
                                        </p:tgtEl>
                                        <p:attrNameLst>
                                          <p:attrName>ppt_x</p:attrName>
                                        </p:attrNameLst>
                                      </p:cBhvr>
                                      <p:tavLst>
                                        <p:tav tm="0">
                                          <p:val>
                                            <p:strVal val="0-#ppt_w/2"/>
                                          </p:val>
                                        </p:tav>
                                        <p:tav tm="100000">
                                          <p:val>
                                            <p:strVal val="#ppt_x"/>
                                          </p:val>
                                        </p:tav>
                                      </p:tavLst>
                                    </p:anim>
                                    <p:anim calcmode="lin" valueType="num">
                                      <p:cBhvr additive="base">
                                        <p:cTn id="123" dur="500" fill="hold"/>
                                        <p:tgtEl>
                                          <p:spTgt spid="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autoUpdateAnimBg="0"/>
      <p:bldP spid="61" grpId="0" autoUpdateAnimBg="0"/>
      <p:bldP spid="62" grpId="0" animBg="1" autoUpdateAnimBg="0"/>
      <p:bldP spid="63" grpId="0" autoUpdateAnimBg="0"/>
      <p:bldP spid="64" grpId="0" animBg="1" autoUpdateAnimBg="0"/>
      <p:bldP spid="65" grpId="0" autoUpdateAnimBg="0"/>
      <p:bldP spid="66" grpId="0" animBg="1" autoUpdateAnimBg="0"/>
      <p:bldP spid="68" grpId="0" autoUpdateAnimBg="0"/>
      <p:bldP spid="69" grpId="0" animBg="1"/>
      <p:bldP spid="70" grpId="0" animBg="1"/>
      <p:bldP spid="71" grpId="0" autoUpdateAnimBg="0"/>
      <p:bldP spid="72" grpId="0" animBg="1"/>
      <p:bldP spid="73" grpId="0" animBg="1" autoUpdateAnimBg="0"/>
      <p:bldP spid="75" grpId="0" autoUpdateAnimBg="0"/>
      <p:bldP spid="76" grpId="0" autoUpdateAnimBg="0"/>
      <p:bldP spid="77" grpId="0" animBg="1"/>
      <p:bldP spid="78" grpId="0" autoUpdateAnimBg="0"/>
      <p:bldP spid="79" grpId="0" autoUpdateAnimBg="0"/>
      <p:bldP spid="80" grpId="0" animBg="1" autoUpdateAnimBg="0"/>
      <p:bldP spid="81" grpId="0" animBg="1"/>
      <p:bldP spid="82" grpId="0" autoUpdateAnimBg="0"/>
      <p:bldP spid="8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1 Título"/>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en-US" smtClean="0"/>
          </a:p>
        </p:txBody>
      </p:sp>
      <p:sp>
        <p:nvSpPr>
          <p:cNvPr id="3" name="Text Box 3"/>
          <p:cNvSpPr txBox="1">
            <a:spLocks noChangeArrowheads="1"/>
          </p:cNvSpPr>
          <p:nvPr/>
        </p:nvSpPr>
        <p:spPr bwMode="auto">
          <a:xfrm>
            <a:off x="533400" y="1500175"/>
            <a:ext cx="8070850" cy="464347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tabLst>
                <a:tab pos="4572000" algn="l"/>
                <a:tab pos="4667250" algn="l"/>
              </a:tabLst>
              <a:defRPr/>
            </a:pPr>
            <a:endParaRPr lang="es-ES_tradnl" sz="1400" b="1" dirty="0">
              <a:solidFill>
                <a:srgbClr val="000099"/>
              </a:solidFill>
              <a:latin typeface="Arial" pitchFamily="34" charset="0"/>
              <a:cs typeface="Arial" pitchFamily="34" charset="0"/>
            </a:endParaRPr>
          </a:p>
          <a:p>
            <a:pPr>
              <a:tabLst>
                <a:tab pos="4572000" algn="l"/>
                <a:tab pos="4667250" algn="l"/>
              </a:tabLst>
              <a:defRPr/>
            </a:pPr>
            <a:endParaRPr lang="es-ES_tradnl" sz="1400" b="1" dirty="0">
              <a:solidFill>
                <a:srgbClr val="000099"/>
              </a:solidFill>
              <a:latin typeface="Arial" pitchFamily="34" charset="0"/>
              <a:cs typeface="Arial" pitchFamily="34" charset="0"/>
            </a:endParaRPr>
          </a:p>
          <a:p>
            <a:pPr>
              <a:tabLst>
                <a:tab pos="4572000" algn="l"/>
                <a:tab pos="4667250" algn="l"/>
              </a:tabLst>
              <a:defRPr/>
            </a:pPr>
            <a:r>
              <a:rPr lang="es-ES_tradnl" sz="1600" b="1" dirty="0">
                <a:solidFill>
                  <a:srgbClr val="000099"/>
                </a:solidFill>
                <a:latin typeface="Arial" pitchFamily="34" charset="0"/>
                <a:cs typeface="Arial" pitchFamily="34" charset="0"/>
              </a:rPr>
              <a:t> </a:t>
            </a:r>
            <a:endParaRPr lang="es-ES_tradnl" sz="2400" b="1" dirty="0">
              <a:solidFill>
                <a:srgbClr val="000099"/>
              </a:solidFill>
              <a:latin typeface="Arial" pitchFamily="34" charset="0"/>
              <a:cs typeface="Arial" pitchFamily="34" charset="0"/>
            </a:endParaRPr>
          </a:p>
          <a:p>
            <a:pPr algn="ctr">
              <a:tabLst>
                <a:tab pos="4572000" algn="l"/>
                <a:tab pos="4667250" algn="l"/>
              </a:tabLst>
              <a:defRPr/>
            </a:pPr>
            <a:endParaRPr lang="es-ES_tradnl" sz="100" b="1" dirty="0">
              <a:solidFill>
                <a:srgbClr val="000099"/>
              </a:solidFill>
              <a:latin typeface="Arial" pitchFamily="34" charset="0"/>
              <a:cs typeface="Arial" pitchFamily="34" charset="0"/>
            </a:endParaRPr>
          </a:p>
        </p:txBody>
      </p:sp>
      <p:sp>
        <p:nvSpPr>
          <p:cNvPr id="43013" name="Rectangle 11"/>
          <p:cNvSpPr>
            <a:spLocks noChangeArrowheads="1"/>
          </p:cNvSpPr>
          <p:nvPr/>
        </p:nvSpPr>
        <p:spPr bwMode="auto">
          <a:xfrm>
            <a:off x="5143500" y="1643063"/>
            <a:ext cx="3286125" cy="1076325"/>
          </a:xfrm>
          <a:prstGeom prst="rect">
            <a:avLst/>
          </a:prstGeom>
          <a:noFill/>
          <a:ln w="12700">
            <a:solidFill>
              <a:srgbClr val="000099"/>
            </a:solidFill>
            <a:miter lim="800000"/>
            <a:headEnd/>
            <a:tailEnd/>
          </a:ln>
        </p:spPr>
        <p:txBody>
          <a:bodyPr lIns="90488" tIns="44450" rIns="90488" bIns="44450" anchor="ctr"/>
          <a:lstStyle/>
          <a:p>
            <a:pPr algn="ctr"/>
            <a:r>
              <a:rPr lang="es-ES_tradnl" sz="2000" b="1">
                <a:solidFill>
                  <a:srgbClr val="000099"/>
                </a:solidFill>
              </a:rPr>
              <a:t>Mayo de 2013</a:t>
            </a:r>
          </a:p>
          <a:p>
            <a:r>
              <a:rPr lang="es-ES_tradnl" sz="2200">
                <a:solidFill>
                  <a:srgbClr val="000099"/>
                </a:solidFill>
              </a:rPr>
              <a:t>Total COT:     55.642.181</a:t>
            </a:r>
          </a:p>
          <a:p>
            <a:r>
              <a:rPr lang="es-ES_tradnl" sz="2200">
                <a:solidFill>
                  <a:srgbClr val="000099"/>
                </a:solidFill>
              </a:rPr>
              <a:t>Total CEPR:    7.703.777</a:t>
            </a:r>
          </a:p>
        </p:txBody>
      </p:sp>
      <p:sp>
        <p:nvSpPr>
          <p:cNvPr id="5" name="Rectangle 18"/>
          <p:cNvSpPr>
            <a:spLocks noChangeArrowheads="1"/>
          </p:cNvSpPr>
          <p:nvPr/>
        </p:nvSpPr>
        <p:spPr bwMode="auto">
          <a:xfrm>
            <a:off x="3286125" y="3214688"/>
            <a:ext cx="5000625" cy="615950"/>
          </a:xfrm>
          <a:prstGeom prst="rect">
            <a:avLst/>
          </a:prstGeom>
          <a:noFill/>
          <a:ln w="9525">
            <a:noFill/>
            <a:miter lim="800000"/>
            <a:headEnd/>
            <a:tailEnd/>
          </a:ln>
        </p:spPr>
        <p:txBody>
          <a:bodyPr>
            <a:spAutoFit/>
          </a:bodyPr>
          <a:lstStyle/>
          <a:p>
            <a:r>
              <a:rPr lang="es-ES_tradnl" sz="1700" b="1">
                <a:solidFill>
                  <a:srgbClr val="000099"/>
                </a:solidFill>
              </a:rPr>
              <a:t>Regímenes de estimación objetiva: </a:t>
            </a:r>
            <a:r>
              <a:rPr lang="es-ES_tradnl" sz="1700">
                <a:solidFill>
                  <a:srgbClr val="000099"/>
                </a:solidFill>
              </a:rPr>
              <a:t>1.533.248 (agricultores: 957.680)</a:t>
            </a:r>
            <a:endParaRPr lang="es-ES" sz="1700">
              <a:solidFill>
                <a:srgbClr val="000099"/>
              </a:solidFill>
            </a:endParaRPr>
          </a:p>
        </p:txBody>
      </p:sp>
      <p:sp>
        <p:nvSpPr>
          <p:cNvPr id="6" name="Rectangle 19"/>
          <p:cNvSpPr>
            <a:spLocks noChangeArrowheads="1"/>
          </p:cNvSpPr>
          <p:nvPr/>
        </p:nvSpPr>
        <p:spPr bwMode="auto">
          <a:xfrm>
            <a:off x="3643313" y="4071938"/>
            <a:ext cx="4537075" cy="354012"/>
          </a:xfrm>
          <a:prstGeom prst="rect">
            <a:avLst/>
          </a:prstGeom>
          <a:noFill/>
          <a:ln w="9525">
            <a:noFill/>
            <a:miter lim="800000"/>
            <a:headEnd/>
            <a:tailEnd/>
          </a:ln>
        </p:spPr>
        <p:txBody>
          <a:bodyPr>
            <a:spAutoFit/>
          </a:bodyPr>
          <a:lstStyle/>
          <a:p>
            <a:pPr eaLnBrk="0" hangingPunct="0"/>
            <a:r>
              <a:rPr lang="es-ES_tradnl" sz="1700" b="1">
                <a:solidFill>
                  <a:srgbClr val="000099"/>
                </a:solidFill>
              </a:rPr>
              <a:t>Resto actividades económicas:</a:t>
            </a:r>
            <a:r>
              <a:rPr lang="es-ES_tradnl" sz="1700">
                <a:solidFill>
                  <a:srgbClr val="000099"/>
                </a:solidFill>
              </a:rPr>
              <a:t> 6.170.529</a:t>
            </a:r>
          </a:p>
        </p:txBody>
      </p:sp>
      <p:sp>
        <p:nvSpPr>
          <p:cNvPr id="7" name="Rectangle 20"/>
          <p:cNvSpPr>
            <a:spLocks noChangeArrowheads="1"/>
          </p:cNvSpPr>
          <p:nvPr/>
        </p:nvSpPr>
        <p:spPr bwMode="auto">
          <a:xfrm>
            <a:off x="4000500" y="4572000"/>
            <a:ext cx="4183063" cy="830263"/>
          </a:xfrm>
          <a:prstGeom prst="rect">
            <a:avLst/>
          </a:prstGeom>
          <a:noFill/>
          <a:ln w="9525">
            <a:noFill/>
            <a:miter lim="800000"/>
            <a:headEnd/>
            <a:tailEnd/>
          </a:ln>
        </p:spPr>
        <p:txBody>
          <a:bodyPr>
            <a:spAutoFit/>
          </a:bodyPr>
          <a:lstStyle/>
          <a:p>
            <a:pPr eaLnBrk="0" hangingPunct="0"/>
            <a:r>
              <a:rPr lang="es-ES_tradnl" sz="1700" b="1">
                <a:solidFill>
                  <a:srgbClr val="000099"/>
                </a:solidFill>
              </a:rPr>
              <a:t>Contribuyentes IRPF sin actividades</a:t>
            </a:r>
          </a:p>
          <a:p>
            <a:pPr eaLnBrk="0" hangingPunct="0"/>
            <a:r>
              <a:rPr lang="es-ES_tradnl" sz="1700" b="1">
                <a:solidFill>
                  <a:srgbClr val="000099"/>
                </a:solidFill>
              </a:rPr>
              <a:t>Económicas: </a:t>
            </a:r>
            <a:r>
              <a:rPr lang="es-ES_tradnl" sz="1700">
                <a:solidFill>
                  <a:srgbClr val="000099"/>
                </a:solidFill>
              </a:rPr>
              <a:t>19.525.736 </a:t>
            </a:r>
            <a:r>
              <a:rPr lang="es-ES_tradnl" sz="1400">
                <a:solidFill>
                  <a:srgbClr val="000099"/>
                </a:solidFill>
              </a:rPr>
              <a:t>( total obligados IRPF 23.228.773)</a:t>
            </a:r>
          </a:p>
        </p:txBody>
      </p:sp>
      <p:sp>
        <p:nvSpPr>
          <p:cNvPr id="8" name="Rectangle 24"/>
          <p:cNvSpPr>
            <a:spLocks noChangeArrowheads="1"/>
          </p:cNvSpPr>
          <p:nvPr/>
        </p:nvSpPr>
        <p:spPr bwMode="auto">
          <a:xfrm>
            <a:off x="4357688" y="5432425"/>
            <a:ext cx="4175125" cy="615950"/>
          </a:xfrm>
          <a:prstGeom prst="rect">
            <a:avLst/>
          </a:prstGeom>
          <a:noFill/>
          <a:ln w="9525">
            <a:noFill/>
            <a:miter lim="800000"/>
            <a:headEnd/>
            <a:tailEnd/>
          </a:ln>
        </p:spPr>
        <p:txBody>
          <a:bodyPr>
            <a:spAutoFit/>
          </a:bodyPr>
          <a:lstStyle/>
          <a:p>
            <a:pPr eaLnBrk="0" hangingPunct="0"/>
            <a:r>
              <a:rPr lang="es-ES_tradnl" sz="1700" b="1">
                <a:solidFill>
                  <a:srgbClr val="000099"/>
                </a:solidFill>
              </a:rPr>
              <a:t>Resto contribuyentes censados:    </a:t>
            </a:r>
            <a:r>
              <a:rPr lang="es-ES_tradnl" sz="1700">
                <a:solidFill>
                  <a:srgbClr val="000099"/>
                </a:solidFill>
              </a:rPr>
              <a:t>27.383.379</a:t>
            </a:r>
          </a:p>
        </p:txBody>
      </p:sp>
      <p:sp>
        <p:nvSpPr>
          <p:cNvPr id="9" name="Rectangle 25"/>
          <p:cNvSpPr>
            <a:spLocks noChangeArrowheads="1"/>
          </p:cNvSpPr>
          <p:nvPr/>
        </p:nvSpPr>
        <p:spPr bwMode="auto">
          <a:xfrm>
            <a:off x="2857500" y="2714625"/>
            <a:ext cx="3114675" cy="354013"/>
          </a:xfrm>
          <a:prstGeom prst="rect">
            <a:avLst/>
          </a:prstGeom>
          <a:noFill/>
          <a:ln w="9525">
            <a:noFill/>
            <a:miter lim="800000"/>
            <a:headEnd/>
            <a:tailEnd/>
          </a:ln>
        </p:spPr>
        <p:txBody>
          <a:bodyPr>
            <a:spAutoFit/>
          </a:bodyPr>
          <a:lstStyle/>
          <a:p>
            <a:r>
              <a:rPr lang="es-ES_tradnl" sz="1700" b="1">
                <a:solidFill>
                  <a:srgbClr val="000099"/>
                </a:solidFill>
              </a:rPr>
              <a:t>Grandes empresas:</a:t>
            </a:r>
            <a:r>
              <a:rPr lang="es-ES_tradnl" sz="1700">
                <a:solidFill>
                  <a:srgbClr val="000099"/>
                </a:solidFill>
              </a:rPr>
              <a:t> 29.290</a:t>
            </a:r>
            <a:endParaRPr lang="es-ES" sz="1700">
              <a:solidFill>
                <a:srgbClr val="000099"/>
              </a:solidFill>
            </a:endParaRPr>
          </a:p>
        </p:txBody>
      </p:sp>
      <p:sp>
        <p:nvSpPr>
          <p:cNvPr id="10" name="Rectangle 3"/>
          <p:cNvSpPr>
            <a:spLocks noChangeArrowheads="1"/>
          </p:cNvSpPr>
          <p:nvPr/>
        </p:nvSpPr>
        <p:spPr bwMode="auto">
          <a:xfrm>
            <a:off x="611188" y="571480"/>
            <a:ext cx="7889902" cy="52322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lIns="72000" rIns="72000">
            <a:spAutoFit/>
          </a:bodyPr>
          <a:lstStyle/>
          <a:p>
            <a:pPr algn="ctr" eaLnBrk="0" hangingPunct="0">
              <a:defRPr/>
            </a:pPr>
            <a:r>
              <a:rPr lang="es-ES_tradnl" sz="2800" b="1" spc="-10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Censo </a:t>
            </a:r>
            <a:r>
              <a:rPr lang="es-ES_tradnl" sz="2800" b="1" spc="-10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 </a:t>
            </a:r>
            <a:r>
              <a:rPr lang="es-ES_tradnl" sz="2800" b="1" spc="-10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Segmentación de contribuyentes</a:t>
            </a:r>
          </a:p>
        </p:txBody>
      </p:sp>
      <p:grpSp>
        <p:nvGrpSpPr>
          <p:cNvPr id="43020" name="39 Grupo"/>
          <p:cNvGrpSpPr>
            <a:grpSpLocks/>
          </p:cNvGrpSpPr>
          <p:nvPr/>
        </p:nvGrpSpPr>
        <p:grpSpPr bwMode="auto">
          <a:xfrm>
            <a:off x="714375" y="2214563"/>
            <a:ext cx="3571875" cy="3714750"/>
            <a:chOff x="785786" y="2285992"/>
            <a:chExt cx="3429024" cy="3429024"/>
          </a:xfrm>
        </p:grpSpPr>
        <p:sp>
          <p:nvSpPr>
            <p:cNvPr id="12" name="11 Triángulo isósceles"/>
            <p:cNvSpPr/>
            <p:nvPr/>
          </p:nvSpPr>
          <p:spPr>
            <a:xfrm>
              <a:off x="1672760" y="2357796"/>
              <a:ext cx="1655076" cy="1570903"/>
            </a:xfrm>
            <a:prstGeom prst="triangle">
              <a:avLst/>
            </a:prstGeom>
            <a:solidFill>
              <a:srgbClr val="FFCC66"/>
            </a:solidFill>
            <a:ln w="2857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2400">
                <a:solidFill>
                  <a:srgbClr val="FFFFFF"/>
                </a:solidFill>
              </a:endParaRPr>
            </a:p>
          </p:txBody>
        </p:sp>
        <p:sp>
          <p:nvSpPr>
            <p:cNvPr id="13" name="12 Triángulo isósceles"/>
            <p:cNvSpPr/>
            <p:nvPr/>
          </p:nvSpPr>
          <p:spPr>
            <a:xfrm>
              <a:off x="2035475" y="2285992"/>
              <a:ext cx="935743" cy="929060"/>
            </a:xfrm>
            <a:prstGeom prst="triangle">
              <a:avLst/>
            </a:prstGeom>
            <a:solidFill>
              <a:srgbClr val="FFFF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2400">
                <a:solidFill>
                  <a:srgbClr val="FFFFFF"/>
                </a:solidFill>
              </a:endParaRPr>
            </a:p>
          </p:txBody>
        </p:sp>
        <p:sp>
          <p:nvSpPr>
            <p:cNvPr id="14" name="13 Trapecio"/>
            <p:cNvSpPr/>
            <p:nvPr/>
          </p:nvSpPr>
          <p:spPr>
            <a:xfrm>
              <a:off x="785786" y="5071707"/>
              <a:ext cx="3429024" cy="643309"/>
            </a:xfrm>
            <a:prstGeom prst="trapezoid">
              <a:avLst>
                <a:gd name="adj" fmla="val 52090"/>
              </a:avLst>
            </a:prstGeom>
            <a:solidFill>
              <a:srgbClr val="92D050"/>
            </a:solidFill>
            <a:ln>
              <a:solidFill>
                <a:srgbClr val="000099"/>
              </a:solidFill>
            </a:ln>
          </p:spPr>
          <p:style>
            <a:lnRef idx="1">
              <a:schemeClr val="accent5"/>
            </a:lnRef>
            <a:fillRef idx="3">
              <a:schemeClr val="accent5"/>
            </a:fillRef>
            <a:effectRef idx="2">
              <a:schemeClr val="accent5"/>
            </a:effectRef>
            <a:fontRef idx="minor">
              <a:schemeClr val="lt1"/>
            </a:fontRef>
          </p:style>
          <p:txBody>
            <a:bodyPr anchor="ctr"/>
            <a:lstStyle/>
            <a:p>
              <a:pPr algn="ctr">
                <a:defRPr/>
              </a:pPr>
              <a:endParaRPr lang="es-ES" sz="2400">
                <a:solidFill>
                  <a:srgbClr val="FFFFFF"/>
                </a:solidFill>
              </a:endParaRPr>
            </a:p>
          </p:txBody>
        </p:sp>
        <p:sp>
          <p:nvSpPr>
            <p:cNvPr id="15" name="14 Trapecio"/>
            <p:cNvSpPr/>
            <p:nvPr/>
          </p:nvSpPr>
          <p:spPr>
            <a:xfrm>
              <a:off x="1072300" y="4500203"/>
              <a:ext cx="2845328" cy="643309"/>
            </a:xfrm>
            <a:prstGeom prst="trapezoid">
              <a:avLst>
                <a:gd name="adj" fmla="val 49832"/>
              </a:avLst>
            </a:prstGeom>
            <a:solidFill>
              <a:schemeClr val="bg1">
                <a:lumMod val="85000"/>
              </a:schemeClr>
            </a:solidFill>
            <a:ln w="28575">
              <a:solidFill>
                <a:srgbClr val="000099"/>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es-ES" sz="2400">
                <a:solidFill>
                  <a:srgbClr val="000000"/>
                </a:solidFill>
              </a:endParaRPr>
            </a:p>
          </p:txBody>
        </p:sp>
        <p:sp>
          <p:nvSpPr>
            <p:cNvPr id="16" name="15 Trapecio"/>
            <p:cNvSpPr/>
            <p:nvPr/>
          </p:nvSpPr>
          <p:spPr>
            <a:xfrm>
              <a:off x="1384723" y="3858360"/>
              <a:ext cx="2231152" cy="641843"/>
            </a:xfrm>
            <a:prstGeom prst="trapezoid">
              <a:avLst>
                <a:gd name="adj" fmla="val 49832"/>
              </a:avLst>
            </a:prstGeom>
            <a:ln w="28575"/>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es-ES" sz="2400">
                <a:solidFill>
                  <a:srgbClr val="FFFFFF"/>
                </a:solidFill>
              </a:endParaRPr>
            </a:p>
          </p:txBody>
        </p:sp>
        <p:sp>
          <p:nvSpPr>
            <p:cNvPr id="17" name="16 Triángulo isósceles"/>
            <p:cNvSpPr/>
            <p:nvPr/>
          </p:nvSpPr>
          <p:spPr>
            <a:xfrm>
              <a:off x="785786" y="2285992"/>
              <a:ext cx="3429024" cy="3429024"/>
            </a:xfrm>
            <a:prstGeom prst="triangle">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2400">
                <a:solidFill>
                  <a:srgbClr val="FFFFFF"/>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9"/>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5"/>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7"/>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grpId="0" nodeType="afterEffect">
                                  <p:stCondLst>
                                    <p:cond delay="0"/>
                                  </p:stCondLst>
                                  <p:childTnLst>
                                    <p:set>
                                      <p:cBhvr>
                                        <p:cTn id="18"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utoUpdateAnimBg="0"/>
      <p:bldP spid="6" grpId="0" autoUpdateAnimBg="0"/>
      <p:bldP spid="7" grpId="0" autoUpdateAnimBg="0"/>
      <p:bldP spid="8" grpId="0" autoUpdateAnimBg="0"/>
      <p:bldP spid="9"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642938" y="1847434"/>
            <a:ext cx="8070850" cy="4173853"/>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r>
              <a:rPr lang="es-ES_tradnl" sz="1600" b="1" dirty="0">
                <a:solidFill>
                  <a:srgbClr val="000099"/>
                </a:solidFill>
                <a:latin typeface="Arial" charset="0"/>
              </a:rPr>
              <a:t> </a:t>
            </a:r>
            <a:endParaRPr lang="es-ES_tradnl" sz="2400" b="1" dirty="0">
              <a:solidFill>
                <a:srgbClr val="000099"/>
              </a:solidFill>
              <a:latin typeface="Garamond" pitchFamily="18" charset="0"/>
            </a:endParaRPr>
          </a:p>
          <a:p>
            <a:pPr algn="ctr">
              <a:tabLst>
                <a:tab pos="4572000" algn="l"/>
                <a:tab pos="4667250" algn="l"/>
              </a:tabLst>
              <a:defRPr/>
            </a:pPr>
            <a:endParaRPr lang="es-ES_tradnl" sz="100" b="1" dirty="0">
              <a:solidFill>
                <a:srgbClr val="000099"/>
              </a:solidFill>
              <a:latin typeface="Arial" charset="0"/>
            </a:endParaRPr>
          </a:p>
        </p:txBody>
      </p:sp>
      <p:sp>
        <p:nvSpPr>
          <p:cNvPr id="44036" name="1 Rectángulo"/>
          <p:cNvSpPr>
            <a:spLocks noChangeArrowheads="1"/>
          </p:cNvSpPr>
          <p:nvPr/>
        </p:nvSpPr>
        <p:spPr bwMode="auto">
          <a:xfrm>
            <a:off x="642938" y="1954213"/>
            <a:ext cx="7786687" cy="3416300"/>
          </a:xfrm>
          <a:prstGeom prst="rect">
            <a:avLst/>
          </a:prstGeom>
          <a:noFill/>
          <a:ln w="9525">
            <a:noFill/>
            <a:miter lim="800000"/>
            <a:headEnd/>
            <a:tailEnd/>
          </a:ln>
        </p:spPr>
        <p:txBody>
          <a:bodyPr>
            <a:spAutoFit/>
          </a:bodyPr>
          <a:lstStyle/>
          <a:p>
            <a:pPr algn="just"/>
            <a:endParaRPr lang="es-ES" sz="2400">
              <a:solidFill>
                <a:srgbClr val="000099"/>
              </a:solidFill>
            </a:endParaRPr>
          </a:p>
          <a:p>
            <a:pPr algn="just"/>
            <a:r>
              <a:rPr lang="es-ES" sz="2400">
                <a:solidFill>
                  <a:srgbClr val="000099"/>
                </a:solidFill>
              </a:rPr>
              <a:t>El </a:t>
            </a:r>
            <a:r>
              <a:rPr lang="es-ES" sz="2400" b="1">
                <a:solidFill>
                  <a:srgbClr val="000099"/>
                </a:solidFill>
              </a:rPr>
              <a:t>Censo de Obligados Tributarios</a:t>
            </a:r>
            <a:r>
              <a:rPr lang="es-ES" sz="2400">
                <a:solidFill>
                  <a:srgbClr val="000099"/>
                </a:solidFill>
              </a:rPr>
              <a:t>, de competencia estatal, está formado por la totalidad de las personas físicas y jurídicas, así como </a:t>
            </a:r>
            <a:r>
              <a:rPr lang="es-ES" sz="2400" b="1">
                <a:solidFill>
                  <a:srgbClr val="000099"/>
                </a:solidFill>
              </a:rPr>
              <a:t>los obligados tributarios</a:t>
            </a:r>
            <a:r>
              <a:rPr lang="es-ES" sz="2400">
                <a:solidFill>
                  <a:srgbClr val="000099"/>
                </a:solidFill>
              </a:rPr>
              <a:t> a que se refiere el artículo 35.4 de la Ley 58/2003, de 17 de diciembre, General Tributaria, </a:t>
            </a:r>
            <a:r>
              <a:rPr lang="es-ES" sz="2400" b="1">
                <a:solidFill>
                  <a:srgbClr val="000099"/>
                </a:solidFill>
              </a:rPr>
              <a:t>que deban tener un número de identificación fiscal para sus relaciones de naturaleza o con trascendencia tributaria</a:t>
            </a:r>
          </a:p>
        </p:txBody>
      </p:sp>
      <p:sp>
        <p:nvSpPr>
          <p:cNvPr id="5" name="Rectangle 3"/>
          <p:cNvSpPr>
            <a:spLocks noChangeArrowheads="1"/>
          </p:cNvSpPr>
          <p:nvPr/>
        </p:nvSpPr>
        <p:spPr bwMode="auto">
          <a:xfrm>
            <a:off x="1857356" y="571480"/>
            <a:ext cx="5345932"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El </a:t>
            </a: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Censo de </a:t>
            </a: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O</a:t>
            </a: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bligados </a:t>
            </a: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T</a:t>
            </a: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ributarios Concepto</a:t>
            </a:r>
            <a:endPar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p:cNvSpPr txBox="1">
            <a:spLocks noChangeArrowheads="1"/>
          </p:cNvSpPr>
          <p:nvPr/>
        </p:nvSpPr>
        <p:spPr bwMode="auto">
          <a:xfrm>
            <a:off x="533400" y="1985966"/>
            <a:ext cx="8070850" cy="415767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endParaRPr lang="es-ES_tradnl" sz="1400" b="1" dirty="0">
              <a:solidFill>
                <a:srgbClr val="000099"/>
              </a:solidFill>
              <a:latin typeface="Arial" charset="0"/>
            </a:endParaRPr>
          </a:p>
          <a:p>
            <a:pPr>
              <a:tabLst>
                <a:tab pos="4572000" algn="l"/>
                <a:tab pos="4667250" algn="l"/>
              </a:tabLst>
              <a:defRPr/>
            </a:pPr>
            <a:r>
              <a:rPr lang="es-ES_tradnl" sz="1600" b="1" dirty="0">
                <a:solidFill>
                  <a:srgbClr val="000099"/>
                </a:solidFill>
                <a:latin typeface="Arial" charset="0"/>
              </a:rPr>
              <a:t> </a:t>
            </a:r>
            <a:endParaRPr lang="es-ES_tradnl" sz="2400" b="1" dirty="0">
              <a:solidFill>
                <a:srgbClr val="000099"/>
              </a:solidFill>
              <a:latin typeface="Garamond" pitchFamily="18" charset="0"/>
            </a:endParaRPr>
          </a:p>
          <a:p>
            <a:pPr algn="ctr">
              <a:tabLst>
                <a:tab pos="4572000" algn="l"/>
                <a:tab pos="4667250" algn="l"/>
              </a:tabLst>
              <a:defRPr/>
            </a:pPr>
            <a:endParaRPr lang="es-ES_tradnl" sz="100" b="1" dirty="0">
              <a:solidFill>
                <a:srgbClr val="000099"/>
              </a:solidFill>
              <a:latin typeface="Arial" charset="0"/>
            </a:endParaRPr>
          </a:p>
        </p:txBody>
      </p:sp>
      <p:sp>
        <p:nvSpPr>
          <p:cNvPr id="4" name="Text Box 3"/>
          <p:cNvSpPr txBox="1">
            <a:spLocks noChangeArrowheads="1"/>
          </p:cNvSpPr>
          <p:nvPr/>
        </p:nvSpPr>
        <p:spPr bwMode="auto">
          <a:xfrm>
            <a:off x="838200" y="1231900"/>
            <a:ext cx="8077200" cy="5554663"/>
          </a:xfrm>
          <a:prstGeom prst="rect">
            <a:avLst/>
          </a:prstGeom>
          <a:noFill/>
          <a:ln w="9525">
            <a:noFill/>
            <a:miter lim="800000"/>
            <a:headEnd/>
            <a:tailEnd/>
          </a:ln>
        </p:spPr>
        <p:txBody>
          <a:bodyPr>
            <a:spAutoFit/>
          </a:bodyPr>
          <a:lstStyle/>
          <a:p>
            <a:pPr marL="482600" indent="-287338" algn="ctr">
              <a:spcBef>
                <a:spcPct val="50000"/>
              </a:spcBef>
              <a:defRPr/>
            </a:pPr>
            <a:endParaRPr lang="es-ES" b="1" dirty="0">
              <a:solidFill>
                <a:srgbClr val="000099"/>
              </a:solidFill>
              <a:latin typeface="Arial" pitchFamily="34" charset="0"/>
              <a:cs typeface="Arial" pitchFamily="34" charset="0"/>
            </a:endParaRPr>
          </a:p>
          <a:p>
            <a:pPr marL="482600" indent="-287338" algn="ctr">
              <a:spcBef>
                <a:spcPct val="50000"/>
              </a:spcBef>
              <a:defRPr/>
            </a:pPr>
            <a:endParaRPr lang="es-ES" b="1" dirty="0">
              <a:solidFill>
                <a:srgbClr val="000099"/>
              </a:solidFill>
              <a:latin typeface="Arial" pitchFamily="34" charset="0"/>
              <a:cs typeface="Arial" pitchFamily="34" charset="0"/>
            </a:endParaRPr>
          </a:p>
          <a:p>
            <a:pPr marL="268288" indent="-268288" algn="ctr">
              <a:spcBef>
                <a:spcPct val="50000"/>
              </a:spcBef>
              <a:defRPr/>
            </a:pPr>
            <a:r>
              <a:rPr lang="es-ES" sz="2000" b="1" dirty="0">
                <a:solidFill>
                  <a:srgbClr val="000099"/>
                </a:solidFill>
                <a:latin typeface="Arial" pitchFamily="34" charset="0"/>
                <a:cs typeface="Arial" pitchFamily="34" charset="0"/>
              </a:rPr>
              <a:t>INFORMACIÓN CENSAL </a:t>
            </a:r>
            <a:r>
              <a:rPr lang="es-ES" sz="2000" b="1" dirty="0">
                <a:solidFill>
                  <a:srgbClr val="000099"/>
                </a:solidFill>
                <a:latin typeface="Arial" pitchFamily="34" charset="0"/>
                <a:cs typeface="Arial" pitchFamily="34" charset="0"/>
              </a:rPr>
              <a:t>BÁSICA</a:t>
            </a:r>
            <a:endParaRPr lang="es-ES" sz="2000" b="1" dirty="0">
              <a:solidFill>
                <a:srgbClr val="000099"/>
              </a:solidFill>
              <a:latin typeface="Arial" pitchFamily="34" charset="0"/>
              <a:cs typeface="Arial" pitchFamily="34" charset="0"/>
            </a:endParaRPr>
          </a:p>
          <a:p>
            <a:pPr marL="268288" indent="-268288">
              <a:lnSpc>
                <a:spcPct val="60000"/>
              </a:lnSpc>
              <a:spcBef>
                <a:spcPts val="1800"/>
              </a:spcBef>
              <a:buFont typeface="Wingdings" pitchFamily="2" charset="2"/>
              <a:buChar char="Ø"/>
              <a:defRPr/>
            </a:pPr>
            <a:r>
              <a:rPr lang="es-ES" dirty="0">
                <a:solidFill>
                  <a:srgbClr val="000099"/>
                </a:solidFill>
                <a:latin typeface="Arial" pitchFamily="34" charset="0"/>
                <a:cs typeface="Arial" pitchFamily="34" charset="0"/>
              </a:rPr>
              <a:t>Apellidos y nombre, o razón </a:t>
            </a:r>
            <a:r>
              <a:rPr lang="es-ES" dirty="0">
                <a:solidFill>
                  <a:srgbClr val="000099"/>
                </a:solidFill>
                <a:latin typeface="Arial" pitchFamily="34" charset="0"/>
                <a:cs typeface="Arial" pitchFamily="34" charset="0"/>
              </a:rPr>
              <a:t>social </a:t>
            </a:r>
            <a:r>
              <a:rPr lang="es-ES" dirty="0">
                <a:solidFill>
                  <a:srgbClr val="000099"/>
                </a:solidFill>
                <a:latin typeface="Arial" pitchFamily="34" charset="0"/>
                <a:cs typeface="Arial" pitchFamily="34" charset="0"/>
              </a:rPr>
              <a:t>o denominación social y anagrama</a:t>
            </a:r>
          </a:p>
          <a:p>
            <a:pPr marL="268288" indent="-268288">
              <a:lnSpc>
                <a:spcPct val="60000"/>
              </a:lnSpc>
              <a:spcBef>
                <a:spcPct val="50000"/>
              </a:spcBef>
              <a:buFont typeface="Wingdings" pitchFamily="2" charset="2"/>
              <a:buChar char="Ø"/>
              <a:defRPr/>
            </a:pPr>
            <a:r>
              <a:rPr lang="es-ES" dirty="0">
                <a:solidFill>
                  <a:srgbClr val="000099"/>
                </a:solidFill>
                <a:latin typeface="Arial" pitchFamily="34" charset="0"/>
                <a:cs typeface="Arial" pitchFamily="34" charset="0"/>
              </a:rPr>
              <a:t>Número de identificación fiscal</a:t>
            </a:r>
          </a:p>
          <a:p>
            <a:pPr marL="268288" indent="-268288">
              <a:lnSpc>
                <a:spcPct val="60000"/>
              </a:lnSpc>
              <a:spcBef>
                <a:spcPct val="50000"/>
              </a:spcBef>
              <a:buFont typeface="Wingdings" pitchFamily="2" charset="2"/>
              <a:buChar char="Ø"/>
              <a:defRPr/>
            </a:pPr>
            <a:r>
              <a:rPr lang="es-ES" dirty="0">
                <a:solidFill>
                  <a:srgbClr val="000099"/>
                </a:solidFill>
                <a:latin typeface="Arial" pitchFamily="34" charset="0"/>
                <a:cs typeface="Arial" pitchFamily="34" charset="0"/>
              </a:rPr>
              <a:t>Domicilio fiscal en España  (con RC) o en el extranjero </a:t>
            </a:r>
          </a:p>
          <a:p>
            <a:pPr marL="268288" indent="-268288" algn="ctr">
              <a:spcBef>
                <a:spcPts val="2400"/>
              </a:spcBef>
              <a:buFont typeface="Wingdings" pitchFamily="2" charset="2"/>
              <a:buNone/>
              <a:defRPr/>
            </a:pPr>
            <a:r>
              <a:rPr lang="es-ES" sz="2000" b="1" dirty="0">
                <a:solidFill>
                  <a:srgbClr val="000099"/>
                </a:solidFill>
                <a:latin typeface="Arial" pitchFamily="34" charset="0"/>
                <a:cs typeface="Arial" pitchFamily="34" charset="0"/>
              </a:rPr>
              <a:t>INFORMACIÓN COMPLEMENTARIA</a:t>
            </a:r>
          </a:p>
          <a:p>
            <a:pPr marL="268288" indent="-268288">
              <a:lnSpc>
                <a:spcPct val="60000"/>
              </a:lnSpc>
              <a:spcBef>
                <a:spcPts val="1800"/>
              </a:spcBef>
              <a:buFont typeface="Wingdings" pitchFamily="2" charset="2"/>
              <a:buChar char="Ø"/>
              <a:defRPr/>
            </a:pPr>
            <a:r>
              <a:rPr lang="es-ES" dirty="0">
                <a:solidFill>
                  <a:srgbClr val="000099"/>
                </a:solidFill>
                <a:latin typeface="Arial" pitchFamily="34" charset="0"/>
                <a:cs typeface="Arial" pitchFamily="34" charset="0"/>
              </a:rPr>
              <a:t>Condición residente o no residente</a:t>
            </a:r>
          </a:p>
          <a:p>
            <a:pPr marL="268288" indent="-268288">
              <a:lnSpc>
                <a:spcPct val="60000"/>
              </a:lnSpc>
              <a:spcBef>
                <a:spcPct val="50000"/>
              </a:spcBef>
              <a:buFont typeface="Wingdings" pitchFamily="2" charset="2"/>
              <a:buChar char="Ø"/>
              <a:defRPr/>
            </a:pPr>
            <a:r>
              <a:rPr lang="es-ES" dirty="0">
                <a:solidFill>
                  <a:srgbClr val="000099"/>
                </a:solidFill>
                <a:latin typeface="Arial" pitchFamily="34" charset="0"/>
                <a:cs typeface="Arial" pitchFamily="34" charset="0"/>
              </a:rPr>
              <a:t>NIF otros países</a:t>
            </a:r>
          </a:p>
          <a:p>
            <a:pPr marL="268288" indent="-268288">
              <a:lnSpc>
                <a:spcPct val="60000"/>
              </a:lnSpc>
              <a:spcBef>
                <a:spcPct val="50000"/>
              </a:spcBef>
              <a:buFont typeface="Wingdings" pitchFamily="2" charset="2"/>
              <a:buChar char="Ø"/>
              <a:defRPr/>
            </a:pPr>
            <a:r>
              <a:rPr lang="es-ES" dirty="0">
                <a:solidFill>
                  <a:srgbClr val="000099"/>
                </a:solidFill>
                <a:latin typeface="Arial" pitchFamily="34" charset="0"/>
                <a:cs typeface="Arial" pitchFamily="34" charset="0"/>
              </a:rPr>
              <a:t>Personas físicas: fecha y lugar de nacimiento, </a:t>
            </a:r>
            <a:r>
              <a:rPr lang="es-ES" dirty="0">
                <a:solidFill>
                  <a:srgbClr val="000099"/>
                </a:solidFill>
                <a:latin typeface="Arial" pitchFamily="34" charset="0"/>
                <a:cs typeface="Arial" pitchFamily="34" charset="0"/>
              </a:rPr>
              <a:t>sexo </a:t>
            </a:r>
            <a:endParaRPr lang="es-ES" dirty="0">
              <a:solidFill>
                <a:srgbClr val="000099"/>
              </a:solidFill>
              <a:latin typeface="Arial" pitchFamily="34" charset="0"/>
              <a:cs typeface="Arial" pitchFamily="34" charset="0"/>
            </a:endParaRPr>
          </a:p>
          <a:p>
            <a:pPr marL="268288" indent="-268288">
              <a:lnSpc>
                <a:spcPct val="60000"/>
              </a:lnSpc>
              <a:spcBef>
                <a:spcPct val="50000"/>
              </a:spcBef>
              <a:buFont typeface="Wingdings" pitchFamily="2" charset="2"/>
              <a:buChar char="Ø"/>
              <a:defRPr/>
            </a:pPr>
            <a:r>
              <a:rPr lang="es-ES" dirty="0">
                <a:solidFill>
                  <a:srgbClr val="000099"/>
                </a:solidFill>
                <a:latin typeface="Arial" pitchFamily="34" charset="0"/>
                <a:cs typeface="Arial" pitchFamily="34" charset="0"/>
              </a:rPr>
              <a:t>Entidades: constitución en España o en el extranjero y fechas</a:t>
            </a:r>
          </a:p>
          <a:p>
            <a:pPr marL="268288" indent="-268288">
              <a:lnSpc>
                <a:spcPct val="60000"/>
              </a:lnSpc>
              <a:spcBef>
                <a:spcPct val="50000"/>
              </a:spcBef>
              <a:buFont typeface="Wingdings" pitchFamily="2" charset="2"/>
              <a:buChar char="Ø"/>
              <a:defRPr/>
            </a:pPr>
            <a:r>
              <a:rPr lang="es-ES" dirty="0">
                <a:solidFill>
                  <a:srgbClr val="000099"/>
                </a:solidFill>
                <a:latin typeface="Arial" pitchFamily="34" charset="0"/>
                <a:cs typeface="Arial" pitchFamily="34" charset="0"/>
              </a:rPr>
              <a:t>Capital social </a:t>
            </a:r>
          </a:p>
          <a:p>
            <a:pPr marL="268288" indent="-268288">
              <a:lnSpc>
                <a:spcPct val="60000"/>
              </a:lnSpc>
              <a:spcBef>
                <a:spcPct val="50000"/>
              </a:spcBef>
              <a:buFont typeface="Wingdings" pitchFamily="2" charset="2"/>
              <a:buChar char="Ø"/>
              <a:defRPr/>
            </a:pPr>
            <a:r>
              <a:rPr lang="es-ES" dirty="0">
                <a:solidFill>
                  <a:srgbClr val="000099"/>
                </a:solidFill>
                <a:latin typeface="Arial" pitchFamily="34" charset="0"/>
                <a:cs typeface="Arial" pitchFamily="34" charset="0"/>
              </a:rPr>
              <a:t>Identificación completa de representantes legales</a:t>
            </a:r>
          </a:p>
          <a:p>
            <a:pPr marL="482600" indent="-287338">
              <a:lnSpc>
                <a:spcPct val="60000"/>
              </a:lnSpc>
              <a:spcBef>
                <a:spcPct val="50000"/>
              </a:spcBef>
              <a:defRPr/>
            </a:pPr>
            <a:endParaRPr lang="es-ES" dirty="0">
              <a:solidFill>
                <a:srgbClr val="000099"/>
              </a:solidFill>
              <a:latin typeface="Arial" pitchFamily="34" charset="0"/>
              <a:cs typeface="Arial" pitchFamily="34" charset="0"/>
            </a:endParaRPr>
          </a:p>
          <a:p>
            <a:pPr algn="ctr">
              <a:spcBef>
                <a:spcPct val="50000"/>
              </a:spcBef>
              <a:defRPr/>
            </a:pPr>
            <a:endParaRPr lang="es-ES" sz="2000" i="1" dirty="0">
              <a:solidFill>
                <a:srgbClr val="000099"/>
              </a:solidFill>
              <a:latin typeface="Arial" pitchFamily="34" charset="0"/>
              <a:cs typeface="Arial" pitchFamily="34" charset="0"/>
            </a:endParaRPr>
          </a:p>
        </p:txBody>
      </p:sp>
      <p:sp>
        <p:nvSpPr>
          <p:cNvPr id="5" name="Rectangle 3"/>
          <p:cNvSpPr>
            <a:spLocks noChangeArrowheads="1"/>
          </p:cNvSpPr>
          <p:nvPr/>
        </p:nvSpPr>
        <p:spPr bwMode="auto">
          <a:xfrm>
            <a:off x="1333661" y="964606"/>
            <a:ext cx="6300847"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El Censo de obligados </a:t>
            </a:r>
            <a:r>
              <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tributarios Contenido</a:t>
            </a:r>
            <a:endParaRPr lang="es-ES_tradnl" sz="2400"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6082"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5" name="Text Box 3"/>
          <p:cNvSpPr txBox="1">
            <a:spLocks noChangeArrowheads="1"/>
          </p:cNvSpPr>
          <p:nvPr/>
        </p:nvSpPr>
        <p:spPr bwMode="auto">
          <a:xfrm>
            <a:off x="571472" y="1214422"/>
            <a:ext cx="8104216" cy="4857784"/>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a:defRPr/>
            </a:pPr>
            <a:r>
              <a:rPr lang="es-ES" dirty="0">
                <a:solidFill>
                  <a:srgbClr val="000000"/>
                </a:solidFill>
                <a:latin typeface="Arial" pitchFamily="34" charset="0"/>
                <a:cs typeface="Arial" pitchFamily="34" charset="0"/>
              </a:rPr>
              <a:t>¿Qué datos se incluyen para las PERSONAS FÍSICAS en el Censo de Obligados Tributarios?</a:t>
            </a:r>
          </a:p>
          <a:p>
            <a:pPr algn="ctr">
              <a:defRPr/>
            </a:pPr>
            <a:endParaRPr lang="es-ES" dirty="0">
              <a:solidFill>
                <a:srgbClr val="000000"/>
              </a:solidFill>
              <a:latin typeface="Arial" pitchFamily="34" charset="0"/>
              <a:cs typeface="Arial" pitchFamily="34" charset="0"/>
            </a:endParaRPr>
          </a:p>
          <a:p>
            <a:pPr>
              <a:defRPr/>
            </a:pPr>
            <a:r>
              <a:rPr lang="es-ES" dirty="0">
                <a:solidFill>
                  <a:srgbClr val="000000"/>
                </a:solidFill>
                <a:latin typeface="Arial" pitchFamily="34" charset="0"/>
                <a:cs typeface="Arial" pitchFamily="34" charset="0"/>
              </a:rPr>
              <a:t>a) Nombre y apellidos, sexo, fecha de nacimiento, lugar de nacimiento, estado civil y fecha del estado civil.</a:t>
            </a:r>
          </a:p>
          <a:p>
            <a:pPr>
              <a:defRPr/>
            </a:pPr>
            <a:r>
              <a:rPr lang="es-ES" dirty="0">
                <a:solidFill>
                  <a:srgbClr val="000000"/>
                </a:solidFill>
                <a:latin typeface="Arial" pitchFamily="34" charset="0"/>
                <a:cs typeface="Arial" pitchFamily="34" charset="0"/>
              </a:rPr>
              <a:t>b) Número de identificación fiscal español.</a:t>
            </a:r>
          </a:p>
          <a:p>
            <a:pPr>
              <a:defRPr/>
            </a:pPr>
            <a:r>
              <a:rPr lang="es-ES" dirty="0">
                <a:solidFill>
                  <a:srgbClr val="000000"/>
                </a:solidFill>
                <a:latin typeface="Arial" pitchFamily="34" charset="0"/>
                <a:cs typeface="Arial" pitchFamily="34" charset="0"/>
              </a:rPr>
              <a:t>c) Número de identificación fiscal de otros países, en su caso</a:t>
            </a:r>
          </a:p>
          <a:p>
            <a:pPr>
              <a:defRPr/>
            </a:pPr>
            <a:r>
              <a:rPr lang="es-ES" dirty="0">
                <a:solidFill>
                  <a:srgbClr val="000000"/>
                </a:solidFill>
                <a:latin typeface="Arial" pitchFamily="34" charset="0"/>
                <a:cs typeface="Arial" pitchFamily="34" charset="0"/>
              </a:rPr>
              <a:t>d) Código de identificación fiscal del Estado de residencia, en su caso, para no residentes.</a:t>
            </a:r>
          </a:p>
          <a:p>
            <a:pPr>
              <a:defRPr/>
            </a:pPr>
            <a:r>
              <a:rPr lang="es-ES" dirty="0">
                <a:solidFill>
                  <a:srgbClr val="000000"/>
                </a:solidFill>
                <a:latin typeface="Arial" pitchFamily="34" charset="0"/>
                <a:cs typeface="Arial" pitchFamily="34" charset="0"/>
              </a:rPr>
              <a:t>e) Número de pasaporte, en su caso.</a:t>
            </a:r>
          </a:p>
          <a:p>
            <a:pPr>
              <a:defRPr/>
            </a:pPr>
            <a:r>
              <a:rPr lang="es-ES" dirty="0">
                <a:solidFill>
                  <a:srgbClr val="000000"/>
                </a:solidFill>
                <a:latin typeface="Arial" pitchFamily="34" charset="0"/>
                <a:cs typeface="Arial" pitchFamily="34" charset="0"/>
              </a:rPr>
              <a:t>f) Condición de residente o no residente en territorio español.</a:t>
            </a:r>
          </a:p>
          <a:p>
            <a:pPr>
              <a:defRPr/>
            </a:pPr>
            <a:r>
              <a:rPr lang="es-ES" dirty="0">
                <a:solidFill>
                  <a:srgbClr val="000000"/>
                </a:solidFill>
                <a:latin typeface="Arial" pitchFamily="34" charset="0"/>
                <a:cs typeface="Arial" pitchFamily="34" charset="0"/>
              </a:rPr>
              <a:t>g) Domicilio fiscal en España y la referencia catastral del inmueble, salvo que no esté obligado a ello de acuerdo con la normativa que le sea de aplicación.</a:t>
            </a:r>
          </a:p>
          <a:p>
            <a:pPr>
              <a:defRPr/>
            </a:pPr>
            <a:r>
              <a:rPr lang="es-ES" dirty="0">
                <a:solidFill>
                  <a:srgbClr val="000000"/>
                </a:solidFill>
                <a:latin typeface="Arial" pitchFamily="34" charset="0"/>
                <a:cs typeface="Arial" pitchFamily="34" charset="0"/>
              </a:rPr>
              <a:t>h) En su caso, domicilio en el extranjero.</a:t>
            </a:r>
          </a:p>
          <a:p>
            <a:pPr>
              <a:defRPr/>
            </a:pPr>
            <a:r>
              <a:rPr lang="es-ES" dirty="0">
                <a:solidFill>
                  <a:srgbClr val="000000"/>
                </a:solidFill>
                <a:latin typeface="Arial" pitchFamily="34" charset="0"/>
                <a:cs typeface="Arial" pitchFamily="34" charset="0"/>
              </a:rPr>
              <a:t>i) Nombre y apellidos o razón social o denominación completa y número de identificación fiscal de los representantes legales para las personas que carezcan de capacidad de obrar en el orden tributario</a:t>
            </a:r>
            <a:r>
              <a:rPr lang="es-ES" sz="2000" dirty="0">
                <a:solidFill>
                  <a:srgbClr val="000000"/>
                </a:solidFill>
                <a:latin typeface="Arial" pitchFamily="34" charset="0"/>
                <a:cs typeface="Arial" pitchFamily="34" charset="0"/>
              </a:rPr>
              <a:t>.</a:t>
            </a:r>
            <a:endParaRPr lang="es-ES" sz="2000" dirty="0">
              <a:solidFill>
                <a:srgbClr val="000000"/>
              </a:solidFill>
              <a:latin typeface="Arial" pitchFamily="34" charset="0"/>
              <a:cs typeface="Arial" pitchFamily="34" charset="0"/>
            </a:endParaRPr>
          </a:p>
        </p:txBody>
      </p:sp>
      <p:sp>
        <p:nvSpPr>
          <p:cNvPr id="6" name="Rectangle 2"/>
          <p:cNvSpPr>
            <a:spLocks noChangeArrowheads="1"/>
          </p:cNvSpPr>
          <p:nvPr/>
        </p:nvSpPr>
        <p:spPr bwMode="auto">
          <a:xfrm>
            <a:off x="642910" y="571480"/>
            <a:ext cx="7896252"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El Censo de Obligados Tributarios. Contenido</a:t>
            </a:r>
            <a:endPar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7106"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5" name="Text Box 3"/>
          <p:cNvSpPr txBox="1">
            <a:spLocks noChangeArrowheads="1"/>
          </p:cNvSpPr>
          <p:nvPr/>
        </p:nvSpPr>
        <p:spPr bwMode="auto">
          <a:xfrm>
            <a:off x="571472" y="1071546"/>
            <a:ext cx="8104216" cy="500066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a:defRPr/>
            </a:pPr>
            <a:r>
              <a:rPr lang="es-ES" dirty="0">
                <a:solidFill>
                  <a:srgbClr val="000000"/>
                </a:solidFill>
                <a:latin typeface="Arial" pitchFamily="34" charset="0"/>
                <a:cs typeface="Arial" pitchFamily="34" charset="0"/>
              </a:rPr>
              <a:t>¿Qué datos se incluyen para las PERSONAS JURÍDICAS o ENTIDADES SIN PERSONALIDAD en el Censo de Obligados Tributarios?</a:t>
            </a:r>
          </a:p>
          <a:p>
            <a:pPr algn="ctr">
              <a:defRPr/>
            </a:pPr>
            <a:endParaRPr lang="es-ES" dirty="0">
              <a:solidFill>
                <a:srgbClr val="000000"/>
              </a:solidFill>
              <a:latin typeface="Arial" pitchFamily="34" charset="0"/>
              <a:cs typeface="Arial" pitchFamily="34" charset="0"/>
            </a:endParaRPr>
          </a:p>
          <a:p>
            <a:pPr>
              <a:defRPr/>
            </a:pPr>
            <a:r>
              <a:rPr lang="es-ES" dirty="0">
                <a:solidFill>
                  <a:srgbClr val="000000"/>
                </a:solidFill>
                <a:latin typeface="Arial" pitchFamily="34" charset="0"/>
                <a:cs typeface="Arial" pitchFamily="34" charset="0"/>
              </a:rPr>
              <a:t>a) Razón social o denominación completa.</a:t>
            </a:r>
          </a:p>
          <a:p>
            <a:pPr>
              <a:defRPr/>
            </a:pPr>
            <a:r>
              <a:rPr lang="es-ES" dirty="0">
                <a:solidFill>
                  <a:srgbClr val="000000"/>
                </a:solidFill>
                <a:latin typeface="Arial" pitchFamily="34" charset="0"/>
                <a:cs typeface="Arial" pitchFamily="34" charset="0"/>
              </a:rPr>
              <a:t>b) Número de identificación fiscal español.</a:t>
            </a:r>
          </a:p>
          <a:p>
            <a:pPr>
              <a:defRPr/>
            </a:pPr>
            <a:r>
              <a:rPr lang="es-ES" dirty="0">
                <a:solidFill>
                  <a:srgbClr val="000000"/>
                </a:solidFill>
                <a:latin typeface="Arial" pitchFamily="34" charset="0"/>
                <a:cs typeface="Arial" pitchFamily="34" charset="0"/>
              </a:rPr>
              <a:t>c) Número de identificación fiscal de otros países, en su caso.</a:t>
            </a:r>
          </a:p>
          <a:p>
            <a:pPr>
              <a:defRPr/>
            </a:pPr>
            <a:r>
              <a:rPr lang="es-ES" dirty="0">
                <a:solidFill>
                  <a:srgbClr val="000000"/>
                </a:solidFill>
                <a:latin typeface="Arial" pitchFamily="34" charset="0"/>
                <a:cs typeface="Arial" pitchFamily="34" charset="0"/>
              </a:rPr>
              <a:t>d) Código de identificación fiscal del Estado de residencia, en su caso.</a:t>
            </a:r>
          </a:p>
          <a:p>
            <a:pPr>
              <a:defRPr/>
            </a:pPr>
            <a:r>
              <a:rPr lang="es-ES" dirty="0">
                <a:solidFill>
                  <a:srgbClr val="000000"/>
                </a:solidFill>
                <a:latin typeface="Arial" pitchFamily="34" charset="0"/>
                <a:cs typeface="Arial" pitchFamily="34" charset="0"/>
              </a:rPr>
              <a:t>e) Condición de persona jurídica o entidad residentes o no residentes en territorio español.</a:t>
            </a:r>
          </a:p>
          <a:p>
            <a:pPr>
              <a:defRPr/>
            </a:pPr>
            <a:r>
              <a:rPr lang="es-ES" dirty="0">
                <a:solidFill>
                  <a:srgbClr val="000000"/>
                </a:solidFill>
                <a:latin typeface="Arial" pitchFamily="34" charset="0"/>
                <a:cs typeface="Arial" pitchFamily="34" charset="0"/>
              </a:rPr>
              <a:t>f) Constitución en España o en el extranjero. </a:t>
            </a:r>
          </a:p>
          <a:p>
            <a:pPr>
              <a:defRPr/>
            </a:pPr>
            <a:r>
              <a:rPr lang="es-ES" dirty="0">
                <a:solidFill>
                  <a:srgbClr val="000000"/>
                </a:solidFill>
                <a:latin typeface="Arial" pitchFamily="34" charset="0"/>
                <a:cs typeface="Arial" pitchFamily="34" charset="0"/>
              </a:rPr>
              <a:t>g) Fecha de constitución y de inscripción en el registro público.</a:t>
            </a:r>
          </a:p>
          <a:p>
            <a:pPr>
              <a:defRPr/>
            </a:pPr>
            <a:r>
              <a:rPr lang="es-ES" dirty="0">
                <a:solidFill>
                  <a:srgbClr val="000000"/>
                </a:solidFill>
                <a:latin typeface="Arial" pitchFamily="34" charset="0"/>
                <a:cs typeface="Arial" pitchFamily="34" charset="0"/>
              </a:rPr>
              <a:t>h) Capital social de constitución.</a:t>
            </a:r>
          </a:p>
          <a:p>
            <a:pPr>
              <a:defRPr/>
            </a:pPr>
            <a:r>
              <a:rPr lang="es-ES" dirty="0">
                <a:solidFill>
                  <a:srgbClr val="000000"/>
                </a:solidFill>
                <a:latin typeface="Arial" pitchFamily="34" charset="0"/>
                <a:cs typeface="Arial" pitchFamily="34" charset="0"/>
              </a:rPr>
              <a:t>i) Domicilio fiscal en España y la referencia catastral del inmueble.</a:t>
            </a:r>
          </a:p>
          <a:p>
            <a:pPr>
              <a:defRPr/>
            </a:pPr>
            <a:r>
              <a:rPr lang="es-ES" dirty="0">
                <a:solidFill>
                  <a:srgbClr val="000000"/>
                </a:solidFill>
                <a:latin typeface="Arial" pitchFamily="34" charset="0"/>
                <a:cs typeface="Arial" pitchFamily="34" charset="0"/>
              </a:rPr>
              <a:t>j) En su caso, domicilio en el extranjero.</a:t>
            </a:r>
          </a:p>
          <a:p>
            <a:pPr>
              <a:defRPr/>
            </a:pPr>
            <a:r>
              <a:rPr lang="es-ES" dirty="0">
                <a:solidFill>
                  <a:srgbClr val="000000"/>
                </a:solidFill>
                <a:latin typeface="Arial" pitchFamily="34" charset="0"/>
                <a:cs typeface="Arial" pitchFamily="34" charset="0"/>
              </a:rPr>
              <a:t>k) Nombre y apellidos o razón social o denominación completa y número de identificación fiscal de los representantes legales.</a:t>
            </a:r>
            <a:endParaRPr lang="es-ES" dirty="0">
              <a:solidFill>
                <a:srgbClr val="000000"/>
              </a:solidFill>
              <a:latin typeface="Arial" pitchFamily="34" charset="0"/>
              <a:cs typeface="Arial" pitchFamily="34" charset="0"/>
            </a:endParaRPr>
          </a:p>
        </p:txBody>
      </p:sp>
      <p:sp>
        <p:nvSpPr>
          <p:cNvPr id="6" name="Rectangle 2"/>
          <p:cNvSpPr>
            <a:spLocks noChangeArrowheads="1"/>
          </p:cNvSpPr>
          <p:nvPr/>
        </p:nvSpPr>
        <p:spPr bwMode="auto">
          <a:xfrm>
            <a:off x="599367" y="571480"/>
            <a:ext cx="7896252"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El Censo de Obligados Tributarios. Contenido</a:t>
            </a:r>
            <a:endPar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8130"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5" name="Text Box 3"/>
          <p:cNvSpPr txBox="1">
            <a:spLocks noChangeArrowheads="1"/>
          </p:cNvSpPr>
          <p:nvPr/>
        </p:nvSpPr>
        <p:spPr bwMode="auto">
          <a:xfrm>
            <a:off x="500034" y="1571612"/>
            <a:ext cx="8104216" cy="45720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a:defRPr/>
            </a:pPr>
            <a:r>
              <a:rPr lang="es-ES" sz="2000" dirty="0">
                <a:solidFill>
                  <a:srgbClr val="000000"/>
                </a:solidFill>
                <a:latin typeface="Arial" pitchFamily="34" charset="0"/>
                <a:cs typeface="Arial" pitchFamily="34" charset="0"/>
              </a:rPr>
              <a:t>El </a:t>
            </a:r>
            <a:r>
              <a:rPr lang="es-ES" sz="2000" b="1" dirty="0">
                <a:solidFill>
                  <a:srgbClr val="000000"/>
                </a:solidFill>
                <a:latin typeface="Arial" pitchFamily="34" charset="0"/>
                <a:cs typeface="Arial" pitchFamily="34" charset="0"/>
              </a:rPr>
              <a:t>Censo de Obligados Tributarios</a:t>
            </a:r>
            <a:r>
              <a:rPr lang="es-ES" sz="2000" dirty="0">
                <a:solidFill>
                  <a:srgbClr val="000000"/>
                </a:solidFill>
                <a:latin typeface="Arial" pitchFamily="34" charset="0"/>
                <a:cs typeface="Arial" pitchFamily="34" charset="0"/>
              </a:rPr>
              <a:t> está formado por la totalidad de las personas o entidades que deban tener un número de identificación fiscal (NIF) para sus relaciones de naturaleza o con trascendencia tributaria </a:t>
            </a:r>
          </a:p>
          <a:p>
            <a:pPr algn="just">
              <a:defRPr/>
            </a:pPr>
            <a:endParaRPr lang="es-ES" sz="2000" dirty="0">
              <a:solidFill>
                <a:srgbClr val="000000"/>
              </a:solidFill>
              <a:latin typeface="Arial" pitchFamily="34" charset="0"/>
              <a:cs typeface="Arial" pitchFamily="34" charset="0"/>
            </a:endParaRPr>
          </a:p>
          <a:p>
            <a:pPr algn="just">
              <a:defRPr/>
            </a:pPr>
            <a:r>
              <a:rPr lang="es-ES" sz="2000" dirty="0">
                <a:solidFill>
                  <a:srgbClr val="000000"/>
                </a:solidFill>
                <a:latin typeface="Arial" pitchFamily="34" charset="0"/>
                <a:cs typeface="Arial" pitchFamily="34" charset="0"/>
              </a:rPr>
              <a:t>¿Y quien debe tener NIF? La normativa tributaria obliga a tener NIF a todas las personas físicas, jurídicas y entidades sin personalidad para las operaciones de naturaleza o con trascendencia tributaria que vayan a efectuar.</a:t>
            </a:r>
          </a:p>
          <a:p>
            <a:pPr algn="just">
              <a:defRPr/>
            </a:pPr>
            <a:endParaRPr lang="es-ES" sz="2000" dirty="0">
              <a:solidFill>
                <a:srgbClr val="000000"/>
              </a:solidFill>
              <a:latin typeface="Arial" pitchFamily="34" charset="0"/>
              <a:cs typeface="Arial" pitchFamily="34" charset="0"/>
            </a:endParaRPr>
          </a:p>
          <a:p>
            <a:pPr algn="just">
              <a:defRPr/>
            </a:pPr>
            <a:r>
              <a:rPr lang="es-ES" sz="2000" dirty="0">
                <a:solidFill>
                  <a:srgbClr val="000000"/>
                </a:solidFill>
                <a:latin typeface="Arial" pitchFamily="34" charset="0"/>
                <a:cs typeface="Arial" pitchFamily="34" charset="0"/>
              </a:rPr>
              <a:t>No sólo se crea la obligación “teórica” de tener un NIF, también se crean una serie de obligaciones de utilización del NIF que acaban avocando a todos los obligados a tener que solicitar uno.</a:t>
            </a:r>
          </a:p>
        </p:txBody>
      </p:sp>
      <p:sp>
        <p:nvSpPr>
          <p:cNvPr id="6" name="Rectangle 2"/>
          <p:cNvSpPr>
            <a:spLocks noChangeArrowheads="1"/>
          </p:cNvSpPr>
          <p:nvPr/>
        </p:nvSpPr>
        <p:spPr bwMode="auto">
          <a:xfrm>
            <a:off x="642910" y="571480"/>
            <a:ext cx="7896252"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Censo de </a:t>
            </a: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Obligados Tributarios. El NIF</a:t>
            </a:r>
            <a:endPar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Line 12"/>
          <p:cNvSpPr>
            <a:spLocks noChangeShapeType="1"/>
          </p:cNvSpPr>
          <p:nvPr/>
        </p:nvSpPr>
        <p:spPr bwMode="auto">
          <a:xfrm>
            <a:off x="3452813" y="4019550"/>
            <a:ext cx="0" cy="0"/>
          </a:xfrm>
          <a:prstGeom prst="line">
            <a:avLst/>
          </a:prstGeom>
          <a:noFill/>
          <a:ln w="106363">
            <a:solidFill>
              <a:schemeClr val="accent2"/>
            </a:solidFill>
            <a:round/>
            <a:headEnd/>
            <a:tailEnd/>
          </a:ln>
        </p:spPr>
        <p:txBody>
          <a:bodyPr/>
          <a:lstStyle/>
          <a:p>
            <a:endParaRPr lang="en-US"/>
          </a:p>
        </p:txBody>
      </p:sp>
      <p:sp>
        <p:nvSpPr>
          <p:cNvPr id="49154" name="Line 13"/>
          <p:cNvSpPr>
            <a:spLocks noChangeShapeType="1"/>
          </p:cNvSpPr>
          <p:nvPr/>
        </p:nvSpPr>
        <p:spPr bwMode="auto">
          <a:xfrm>
            <a:off x="4784725" y="4148138"/>
            <a:ext cx="1588" cy="0"/>
          </a:xfrm>
          <a:prstGeom prst="line">
            <a:avLst/>
          </a:prstGeom>
          <a:noFill/>
          <a:ln w="106363">
            <a:solidFill>
              <a:schemeClr val="accent2"/>
            </a:solidFill>
            <a:round/>
            <a:headEnd/>
            <a:tailEnd/>
          </a:ln>
        </p:spPr>
        <p:txBody>
          <a:bodyPr/>
          <a:lstStyle/>
          <a:p>
            <a:endParaRPr lang="en-US"/>
          </a:p>
        </p:txBody>
      </p:sp>
      <p:sp>
        <p:nvSpPr>
          <p:cNvPr id="5" name="Text Box 3"/>
          <p:cNvSpPr txBox="1">
            <a:spLocks noChangeArrowheads="1"/>
          </p:cNvSpPr>
          <p:nvPr/>
        </p:nvSpPr>
        <p:spPr bwMode="auto">
          <a:xfrm>
            <a:off x="500034" y="1571612"/>
            <a:ext cx="8104216" cy="45720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a:defRPr/>
            </a:pPr>
            <a:r>
              <a:rPr lang="es-ES" sz="2000" dirty="0">
                <a:solidFill>
                  <a:srgbClr val="000000"/>
                </a:solidFill>
                <a:latin typeface="Arial" pitchFamily="34" charset="0"/>
                <a:cs typeface="Arial" pitchFamily="34" charset="0"/>
              </a:rPr>
              <a:t>Obligaciones de utilización.</a:t>
            </a:r>
          </a:p>
          <a:p>
            <a:pPr algn="just">
              <a:defRPr/>
            </a:pPr>
            <a:endParaRPr lang="es-ES" sz="2000" dirty="0">
              <a:solidFill>
                <a:srgbClr val="000000"/>
              </a:solidFill>
              <a:latin typeface="Arial" pitchFamily="34" charset="0"/>
              <a:cs typeface="Arial" pitchFamily="34" charset="0"/>
            </a:endParaRPr>
          </a:p>
          <a:p>
            <a:pPr marL="457200" indent="-457200" algn="just">
              <a:buFontTx/>
              <a:buAutoNum type="alphaLcParenR"/>
              <a:defRPr/>
            </a:pPr>
            <a:r>
              <a:rPr lang="es-ES" sz="2000" dirty="0">
                <a:solidFill>
                  <a:srgbClr val="000000"/>
                </a:solidFill>
                <a:latin typeface="Arial" pitchFamily="34" charset="0"/>
                <a:cs typeface="Arial" pitchFamily="34" charset="0"/>
              </a:rPr>
              <a:t>La de incluir su propio NIF en las comunicaciones dirigidas a la Administración Tributaria, pudiendo ésta inadmitir los escritos sin NIF.  </a:t>
            </a:r>
          </a:p>
          <a:p>
            <a:pPr marL="457200" indent="-457200" algn="just">
              <a:buFontTx/>
              <a:buAutoNum type="alphaLcParenR"/>
              <a:defRPr/>
            </a:pPr>
            <a:endParaRPr lang="es-ES" sz="2000" dirty="0">
              <a:solidFill>
                <a:srgbClr val="000000"/>
              </a:solidFill>
              <a:latin typeface="Arial" pitchFamily="34" charset="0"/>
              <a:cs typeface="Arial" pitchFamily="34" charset="0"/>
            </a:endParaRPr>
          </a:p>
          <a:p>
            <a:pPr marL="457200" indent="-457200" algn="just">
              <a:buFontTx/>
              <a:buAutoNum type="alphaLcParenR"/>
              <a:defRPr/>
            </a:pPr>
            <a:r>
              <a:rPr lang="es-ES" sz="2000" dirty="0">
                <a:solidFill>
                  <a:srgbClr val="000000"/>
                </a:solidFill>
                <a:latin typeface="Arial" pitchFamily="34" charset="0"/>
                <a:cs typeface="Arial" pitchFamily="34" charset="0"/>
              </a:rPr>
              <a:t>La de incluir el NIF de los demás obligados tributarios con los que se lleven a cabo operaciones de naturaleza o trascendencia tributaria, en las declaraciones presentadas ante la Administración (ejemplo: informativas)</a:t>
            </a:r>
          </a:p>
          <a:p>
            <a:pPr marL="457200" indent="-457200" algn="just">
              <a:buFontTx/>
              <a:buAutoNum type="alphaLcParenR"/>
              <a:defRPr/>
            </a:pPr>
            <a:endParaRPr lang="es-ES" sz="2000" dirty="0">
              <a:solidFill>
                <a:srgbClr val="000000"/>
              </a:solidFill>
              <a:latin typeface="Arial" pitchFamily="34" charset="0"/>
              <a:cs typeface="Arial" pitchFamily="34" charset="0"/>
            </a:endParaRPr>
          </a:p>
          <a:p>
            <a:pPr marL="457200" indent="-457200" algn="just">
              <a:buFontTx/>
              <a:buAutoNum type="alphaLcParenR"/>
              <a:defRPr/>
            </a:pPr>
            <a:r>
              <a:rPr lang="es-ES" sz="2000" dirty="0">
                <a:solidFill>
                  <a:srgbClr val="000000"/>
                </a:solidFill>
                <a:latin typeface="Arial" pitchFamily="34" charset="0"/>
                <a:cs typeface="Arial" pitchFamily="34" charset="0"/>
              </a:rPr>
              <a:t>La de incluirlo en cualquier documento derivado de la actividad que desarrolle el obligado, pudiendo las contrapartes exigir su inclusión.</a:t>
            </a:r>
          </a:p>
          <a:p>
            <a:pPr marL="457200" indent="-457200" algn="just">
              <a:defRPr/>
            </a:pPr>
            <a:endParaRPr lang="es-ES" sz="2000" dirty="0">
              <a:solidFill>
                <a:srgbClr val="000000"/>
              </a:solidFill>
              <a:latin typeface="Arial" pitchFamily="34" charset="0"/>
              <a:cs typeface="Arial" pitchFamily="34" charset="0"/>
            </a:endParaRPr>
          </a:p>
        </p:txBody>
      </p:sp>
      <p:sp>
        <p:nvSpPr>
          <p:cNvPr id="6" name="Rectangle 2"/>
          <p:cNvSpPr>
            <a:spLocks noChangeArrowheads="1"/>
          </p:cNvSpPr>
          <p:nvPr/>
        </p:nvSpPr>
        <p:spPr bwMode="auto">
          <a:xfrm>
            <a:off x="642910" y="571480"/>
            <a:ext cx="7896252"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Censo de </a:t>
            </a:r>
            <a:r>
              <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Obligados Tributarios. El NIF</a:t>
            </a:r>
            <a:endParaRPr lang="es-ES_tradnl" b="1"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lásico de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1168</Words>
  <Application>Microsoft Office PowerPoint</Application>
  <PresentationFormat>Presentación en pantalla (4:3)</PresentationFormat>
  <Paragraphs>147</Paragraphs>
  <Slides>15</Slides>
  <Notes>2</Notes>
  <HiddenSlides>0</HiddenSlides>
  <MMClips>0</MMClips>
  <ScaleCrop>false</ScaleCrop>
  <HeadingPairs>
    <vt:vector size="6" baseType="variant">
      <vt:variant>
        <vt:lpstr>Fuentes usadas</vt:lpstr>
      </vt:variant>
      <vt:variant>
        <vt:i4>6</vt:i4>
      </vt:variant>
      <vt:variant>
        <vt:lpstr>Plantilla de diseño</vt:lpstr>
      </vt:variant>
      <vt:variant>
        <vt:i4>9</vt:i4>
      </vt:variant>
      <vt:variant>
        <vt:lpstr>Títulos de diapositiva</vt:lpstr>
      </vt:variant>
      <vt:variant>
        <vt:i4>15</vt:i4>
      </vt:variant>
    </vt:vector>
  </HeadingPairs>
  <TitlesOfParts>
    <vt:vector size="30" baseType="lpstr">
      <vt:lpstr>Calibri</vt:lpstr>
      <vt:lpstr>Arial</vt:lpstr>
      <vt:lpstr>Times New Roman</vt:lpstr>
      <vt:lpstr>Arial Unicode MS</vt:lpstr>
      <vt:lpstr>Garamond</vt:lpstr>
      <vt:lpstr>Wingdings</vt:lpstr>
      <vt:lpstr>Tema de Office</vt:lpstr>
      <vt:lpstr>Diseño predeterminado</vt:lpstr>
      <vt:lpstr>1_Diseño predeterminado</vt:lpstr>
      <vt:lpstr>Diseño predeterminado</vt:lpstr>
      <vt:lpstr>Diseño predeterminado</vt:lpstr>
      <vt:lpstr>Diseño predeterminado</vt:lpstr>
      <vt:lpstr>1_Diseño predeterminado</vt:lpstr>
      <vt:lpstr>1_Diseño predeterminado</vt:lpstr>
      <vt:lpstr>1_Diseño predeterminado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Nueva fuente de información propia  Modelo 720 Bienes y Derechos situados en el extranjero</vt:lpstr>
      <vt:lpstr>Diapositiva 15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Martes 27 Agosto 2013</dc:title>
  <dc:creator>TETE</dc:creator>
  <cp:lastModifiedBy> </cp:lastModifiedBy>
  <cp:revision>15</cp:revision>
  <dcterms:created xsi:type="dcterms:W3CDTF">2013-08-14T11:44:50Z</dcterms:created>
  <dcterms:modified xsi:type="dcterms:W3CDTF">2013-10-28T12:48:29Z</dcterms:modified>
</cp:coreProperties>
</file>