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49"/>
  </p:notesMasterIdLst>
  <p:sldIdLst>
    <p:sldId id="260" r:id="rId2"/>
    <p:sldId id="263" r:id="rId3"/>
    <p:sldId id="327" r:id="rId4"/>
    <p:sldId id="285" r:id="rId5"/>
    <p:sldId id="309" r:id="rId6"/>
    <p:sldId id="267" r:id="rId7"/>
    <p:sldId id="299" r:id="rId8"/>
    <p:sldId id="288" r:id="rId9"/>
    <p:sldId id="284" r:id="rId10"/>
    <p:sldId id="308" r:id="rId11"/>
    <p:sldId id="300" r:id="rId12"/>
    <p:sldId id="301" r:id="rId13"/>
    <p:sldId id="302" r:id="rId14"/>
    <p:sldId id="303" r:id="rId15"/>
    <p:sldId id="304" r:id="rId16"/>
    <p:sldId id="305" r:id="rId17"/>
    <p:sldId id="306" r:id="rId18"/>
    <p:sldId id="307" r:id="rId19"/>
    <p:sldId id="275" r:id="rId20"/>
    <p:sldId id="265" r:id="rId21"/>
    <p:sldId id="326" r:id="rId22"/>
    <p:sldId id="292" r:id="rId23"/>
    <p:sldId id="293" r:id="rId24"/>
    <p:sldId id="294" r:id="rId25"/>
    <p:sldId id="295" r:id="rId26"/>
    <p:sldId id="296" r:id="rId27"/>
    <p:sldId id="297" r:id="rId28"/>
    <p:sldId id="264" r:id="rId29"/>
    <p:sldId id="289" r:id="rId30"/>
    <p:sldId id="291" r:id="rId31"/>
    <p:sldId id="266" r:id="rId32"/>
    <p:sldId id="287" r:id="rId33"/>
    <p:sldId id="311" r:id="rId34"/>
    <p:sldId id="310" r:id="rId35"/>
    <p:sldId id="313" r:id="rId36"/>
    <p:sldId id="314" r:id="rId37"/>
    <p:sldId id="325" r:id="rId38"/>
    <p:sldId id="323" r:id="rId39"/>
    <p:sldId id="315" r:id="rId40"/>
    <p:sldId id="316" r:id="rId41"/>
    <p:sldId id="317" r:id="rId42"/>
    <p:sldId id="318" r:id="rId43"/>
    <p:sldId id="319" r:id="rId44"/>
    <p:sldId id="320" r:id="rId45"/>
    <p:sldId id="321" r:id="rId46"/>
    <p:sldId id="322" r:id="rId47"/>
    <p:sldId id="324" r:id="rId48"/>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460">
          <p15:clr>
            <a:srgbClr val="A4A3A4"/>
          </p15:clr>
        </p15:guide>
        <p15:guide id="3" orient="horz" pos="4065">
          <p15:clr>
            <a:srgbClr val="A4A3A4"/>
          </p15:clr>
        </p15:guide>
        <p15:guide id="4" orient="horz" pos="2840">
          <p15:clr>
            <a:srgbClr val="A4A3A4"/>
          </p15:clr>
        </p15:guide>
        <p15:guide id="5" pos="2880">
          <p15:clr>
            <a:srgbClr val="A4A3A4"/>
          </p15:clr>
        </p15:guide>
        <p15:guide id="6" pos="476">
          <p15:clr>
            <a:srgbClr val="A4A3A4"/>
          </p15:clr>
        </p15:guide>
        <p15:guide id="7" pos="5284">
          <p15:clr>
            <a:srgbClr val="A4A3A4"/>
          </p15:clr>
        </p15:guide>
        <p15:guide id="8" pos="14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5C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D5ABB26-0587-4C30-8999-92F81FD0307C}">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Inget format, inget rutnät">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86" autoAdjust="0"/>
  </p:normalViewPr>
  <p:slideViewPr>
    <p:cSldViewPr showGuides="1">
      <p:cViewPr varScale="1">
        <p:scale>
          <a:sx n="103" d="100"/>
          <a:sy n="103" d="100"/>
        </p:scale>
        <p:origin x="-198" y="-102"/>
      </p:cViewPr>
      <p:guideLst>
        <p:guide orient="horz" pos="2205"/>
        <p:guide orient="horz" pos="460"/>
        <p:guide orient="horz" pos="4065"/>
        <p:guide orient="horz" pos="3158"/>
        <p:guide pos="2653"/>
        <p:guide pos="3651"/>
        <p:guide pos="5284"/>
        <p:guide pos="145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249715-D5CB-47EB-9908-23E88D2DFD49}" type="datetimeFigureOut">
              <a:rPr lang="sv-SE" smtClean="0"/>
              <a:t>2015-05-25</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545EBC-61E8-4124-995F-E8CC84683883}" type="slidenum">
              <a:rPr lang="sv-SE" smtClean="0"/>
              <a:t>‹#›</a:t>
            </a:fld>
            <a:endParaRPr lang="sv-SE"/>
          </a:p>
        </p:txBody>
      </p:sp>
    </p:spTree>
    <p:extLst>
      <p:ext uri="{BB962C8B-B14F-4D97-AF65-F5344CB8AC3E}">
        <p14:creationId xmlns:p14="http://schemas.microsoft.com/office/powerpoint/2010/main" val="31458774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08545EBC-61E8-4124-995F-E8CC84683883}" type="slidenum">
              <a:rPr lang="sv-SE" smtClean="0"/>
              <a:t>2</a:t>
            </a:fld>
            <a:endParaRPr lang="sv-SE"/>
          </a:p>
        </p:txBody>
      </p:sp>
    </p:spTree>
    <p:extLst>
      <p:ext uri="{BB962C8B-B14F-4D97-AF65-F5344CB8AC3E}">
        <p14:creationId xmlns:p14="http://schemas.microsoft.com/office/powerpoint/2010/main" val="1063449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08545EBC-61E8-4124-995F-E8CC84683883}" type="slidenum">
              <a:rPr lang="sv-SE" smtClean="0"/>
              <a:t>38</a:t>
            </a:fld>
            <a:endParaRPr lang="sv-SE"/>
          </a:p>
        </p:txBody>
      </p:sp>
    </p:spTree>
    <p:extLst>
      <p:ext uri="{BB962C8B-B14F-4D97-AF65-F5344CB8AC3E}">
        <p14:creationId xmlns:p14="http://schemas.microsoft.com/office/powerpoint/2010/main" val="1063449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eaLnBrk="1" hangingPunct="1">
              <a:defRPr/>
            </a:pPr>
            <a:endParaRPr lang="sv-SE" dirty="0" smtClean="0">
              <a:ea typeface="ＭＳ Ｐゴシック" charset="0"/>
              <a:cs typeface="+mn-cs"/>
            </a:endParaRPr>
          </a:p>
        </p:txBody>
      </p:sp>
      <p:sp>
        <p:nvSpPr>
          <p:cNvPr id="4" name="Platshållare för bildnummer 3"/>
          <p:cNvSpPr>
            <a:spLocks noGrp="1"/>
          </p:cNvSpPr>
          <p:nvPr>
            <p:ph type="sldNum" sz="quarter" idx="5"/>
          </p:nvPr>
        </p:nvSpPr>
        <p:spPr/>
        <p:txBody>
          <a:bodyPr/>
          <a:lstStyle>
            <a:lvl1pPr>
              <a:defRPr sz="2400">
                <a:solidFill>
                  <a:schemeClr val="tx1"/>
                </a:solidFill>
                <a:latin typeface="Times" charset="0"/>
                <a:ea typeface="MS PGothic" pitchFamily="34" charset="-128"/>
              </a:defRPr>
            </a:lvl1pPr>
            <a:lvl2pPr marL="742950" indent="-285750">
              <a:defRPr sz="2400">
                <a:solidFill>
                  <a:schemeClr val="tx1"/>
                </a:solidFill>
                <a:latin typeface="Times" charset="0"/>
                <a:ea typeface="MS PGothic" pitchFamily="34" charset="-128"/>
              </a:defRPr>
            </a:lvl2pPr>
            <a:lvl3pPr marL="1143000" indent="-228600">
              <a:defRPr sz="2400">
                <a:solidFill>
                  <a:schemeClr val="tx1"/>
                </a:solidFill>
                <a:latin typeface="Times" charset="0"/>
                <a:ea typeface="MS PGothic" pitchFamily="34" charset="-128"/>
              </a:defRPr>
            </a:lvl3pPr>
            <a:lvl4pPr marL="1600200" indent="-228600">
              <a:defRPr sz="2400">
                <a:solidFill>
                  <a:schemeClr val="tx1"/>
                </a:solidFill>
                <a:latin typeface="Times" charset="0"/>
                <a:ea typeface="MS PGothic" pitchFamily="34" charset="-128"/>
              </a:defRPr>
            </a:lvl4pPr>
            <a:lvl5pPr marL="2057400" indent="-228600">
              <a:defRPr sz="2400">
                <a:solidFill>
                  <a:schemeClr val="tx1"/>
                </a:solidFill>
                <a:latin typeface="Times" charset="0"/>
                <a:ea typeface="MS PGothic" pitchFamily="34" charset="-128"/>
              </a:defRPr>
            </a:lvl5pPr>
            <a:lvl6pPr marL="2514600" indent="-228600" eaLnBrk="0" fontAlgn="base" hangingPunct="0">
              <a:spcBef>
                <a:spcPct val="0"/>
              </a:spcBef>
              <a:spcAft>
                <a:spcPct val="0"/>
              </a:spcAft>
              <a:defRPr sz="2400">
                <a:solidFill>
                  <a:schemeClr val="tx1"/>
                </a:solidFill>
                <a:latin typeface="Times" charset="0"/>
                <a:ea typeface="MS PGothic" pitchFamily="34" charset="-128"/>
              </a:defRPr>
            </a:lvl6pPr>
            <a:lvl7pPr marL="2971800" indent="-228600" eaLnBrk="0" fontAlgn="base" hangingPunct="0">
              <a:spcBef>
                <a:spcPct val="0"/>
              </a:spcBef>
              <a:spcAft>
                <a:spcPct val="0"/>
              </a:spcAft>
              <a:defRPr sz="2400">
                <a:solidFill>
                  <a:schemeClr val="tx1"/>
                </a:solidFill>
                <a:latin typeface="Times" charset="0"/>
                <a:ea typeface="MS PGothic" pitchFamily="34" charset="-128"/>
              </a:defRPr>
            </a:lvl7pPr>
            <a:lvl8pPr marL="3429000" indent="-228600" eaLnBrk="0" fontAlgn="base" hangingPunct="0">
              <a:spcBef>
                <a:spcPct val="0"/>
              </a:spcBef>
              <a:spcAft>
                <a:spcPct val="0"/>
              </a:spcAft>
              <a:defRPr sz="2400">
                <a:solidFill>
                  <a:schemeClr val="tx1"/>
                </a:solidFill>
                <a:latin typeface="Times" charset="0"/>
                <a:ea typeface="MS PGothic" pitchFamily="34" charset="-128"/>
              </a:defRPr>
            </a:lvl8pPr>
            <a:lvl9pPr marL="3886200" indent="-228600" eaLnBrk="0" fontAlgn="base" hangingPunct="0">
              <a:spcBef>
                <a:spcPct val="0"/>
              </a:spcBef>
              <a:spcAft>
                <a:spcPct val="0"/>
              </a:spcAft>
              <a:defRPr sz="2400">
                <a:solidFill>
                  <a:schemeClr val="tx1"/>
                </a:solidFill>
                <a:latin typeface="Times" charset="0"/>
                <a:ea typeface="MS PGothic" pitchFamily="34" charset="-128"/>
              </a:defRPr>
            </a:lvl9pPr>
          </a:lstStyle>
          <a:p>
            <a:pPr>
              <a:defRPr/>
            </a:pPr>
            <a:fld id="{1E86E016-85B2-488A-8887-CAFA41D0166F}" type="slidenum">
              <a:rPr lang="sv-SE" altLang="sv-SE" sz="1200" smtClean="0"/>
              <a:pPr>
                <a:defRPr/>
              </a:pPr>
              <a:t>45</a:t>
            </a:fld>
            <a:endParaRPr lang="sv-SE" altLang="sv-SE"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5C483F-0CFC-42AB-A688-6517E27F86C0}" type="slidenum">
              <a:rPr lang="en-GB" altLang="sv-SE"/>
              <a:pPr/>
              <a:t>7</a:t>
            </a:fld>
            <a:endParaRPr lang="en-GB" altLang="sv-SE"/>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sv-SE" altLang="sv-S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D7D38C-785B-41AF-9A0B-546DF47321EC}" type="slidenum">
              <a:rPr lang="en-GB" altLang="sv-SE"/>
              <a:pPr/>
              <a:t>9</a:t>
            </a:fld>
            <a:endParaRPr lang="en-GB" altLang="sv-SE"/>
          </a:p>
        </p:txBody>
      </p:sp>
      <p:sp>
        <p:nvSpPr>
          <p:cNvPr id="249858" name="Rectangle 2"/>
          <p:cNvSpPr>
            <a:spLocks noGrp="1" noRot="1" noChangeAspect="1" noChangeArrowheads="1" noTextEdit="1"/>
          </p:cNvSpPr>
          <p:nvPr>
            <p:ph type="sldImg"/>
          </p:nvPr>
        </p:nvSpPr>
        <p:spPr>
          <a:xfrm>
            <a:off x="1104900" y="701675"/>
            <a:ext cx="4586288" cy="3440113"/>
          </a:xfrm>
          <a:ln/>
        </p:spPr>
      </p:sp>
      <p:sp>
        <p:nvSpPr>
          <p:cNvPr id="249859" name="Rectangle 3"/>
          <p:cNvSpPr>
            <a:spLocks noGrp="1" noChangeArrowheads="1"/>
          </p:cNvSpPr>
          <p:nvPr>
            <p:ph type="body" idx="1"/>
          </p:nvPr>
        </p:nvSpPr>
        <p:spPr>
          <a:xfrm>
            <a:off x="948140" y="4352685"/>
            <a:ext cx="4976135" cy="4140679"/>
          </a:xfrm>
        </p:spPr>
        <p:txBody>
          <a:bodyPr/>
          <a:lstStyle/>
          <a:p>
            <a:endParaRPr lang="en-GB" altLang="sv-S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AC7532-6254-4287-8D04-C04782D0FCBB}" type="slidenum">
              <a:rPr lang="en-GB" altLang="sv-SE"/>
              <a:pPr/>
              <a:t>10</a:t>
            </a:fld>
            <a:endParaRPr lang="en-GB" altLang="sv-SE"/>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sv-SE" altLang="sv-S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A394E0-B91E-423B-82BF-649B88437AB5}" type="slidenum">
              <a:rPr lang="en-GB" altLang="sv-SE"/>
              <a:pPr/>
              <a:t>19</a:t>
            </a:fld>
            <a:endParaRPr lang="en-GB" altLang="sv-SE"/>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sv-SE" altLang="sv-S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AD45960F-D32F-4407-900D-C1B457CE09DA}" type="slidenum">
              <a:rPr lang="en-GB" altLang="sv-SE"/>
              <a:pPr/>
              <a:t>22</a:t>
            </a:fld>
            <a:endParaRPr lang="en-GB" altLang="sv-SE"/>
          </a:p>
        </p:txBody>
      </p:sp>
      <p:sp>
        <p:nvSpPr>
          <p:cNvPr id="26626" name="Rectangle 7"/>
          <p:cNvSpPr txBox="1">
            <a:spLocks noGrp="1" noChangeArrowheads="1"/>
          </p:cNvSpPr>
          <p:nvPr/>
        </p:nvSpPr>
        <p:spPr bwMode="auto">
          <a:xfrm>
            <a:off x="3884614"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fld id="{D04ACAFC-E531-467B-B95C-C91FD02D2090}" type="slidenum">
              <a:rPr lang="en-GB" altLang="sv-SE" sz="1200" b="0"/>
              <a:pPr algn="r"/>
              <a:t>22</a:t>
            </a:fld>
            <a:endParaRPr lang="en-GB" altLang="sv-SE" sz="1200" b="0"/>
          </a:p>
        </p:txBody>
      </p:sp>
      <p:sp>
        <p:nvSpPr>
          <p:cNvPr id="26627" name="Platshållare för bildobjekt 1"/>
          <p:cNvSpPr>
            <a:spLocks noGrp="1" noRot="1" noChangeAspect="1" noTextEdit="1"/>
          </p:cNvSpPr>
          <p:nvPr>
            <p:ph type="sldImg"/>
          </p:nvPr>
        </p:nvSpPr>
        <p:spPr>
          <a:ln/>
        </p:spPr>
      </p:sp>
      <p:sp>
        <p:nvSpPr>
          <p:cNvPr id="26628" name="Platshållare för anteckningar 2"/>
          <p:cNvSpPr>
            <a:spLocks noGrp="1"/>
          </p:cNvSpPr>
          <p:nvPr>
            <p:ph type="body" idx="1"/>
          </p:nvPr>
        </p:nvSpPr>
        <p:spPr/>
        <p:txBody>
          <a:bodyPr/>
          <a:lstStyle/>
          <a:p>
            <a:pPr>
              <a:spcBef>
                <a:spcPct val="0"/>
              </a:spcBef>
            </a:pPr>
            <a:endParaRPr lang="en-GB" altLang="sv-SE"/>
          </a:p>
        </p:txBody>
      </p:sp>
      <p:sp>
        <p:nvSpPr>
          <p:cNvPr id="26629" name="Platshållare för bildnummer 3"/>
          <p:cNvSpPr txBox="1">
            <a:spLocks noGrp="1"/>
          </p:cNvSpPr>
          <p:nvPr/>
        </p:nvSpPr>
        <p:spPr bwMode="auto">
          <a:xfrm>
            <a:off x="3884614"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eaLnBrk="1" hangingPunct="1"/>
            <a:fld id="{9700F14D-4D19-46DA-8258-5B89ADA85E5D}" type="slidenum">
              <a:rPr lang="sv-SE" altLang="sv-SE" sz="1200" b="0">
                <a:latin typeface="Calibri" pitchFamily="34" charset="0"/>
              </a:rPr>
              <a:pPr algn="r" eaLnBrk="1" hangingPunct="1"/>
              <a:t>22</a:t>
            </a:fld>
            <a:endParaRPr lang="sv-SE" altLang="sv-SE" sz="1200" b="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Platshållare för bildobjekt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Platshållare för anteckninga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sv-SE" altLang="sv-SE" smtClean="0">
              <a:ea typeface="MS PGothic" pitchFamily="34" charset="-128"/>
            </a:endParaRPr>
          </a:p>
        </p:txBody>
      </p:sp>
      <p:sp>
        <p:nvSpPr>
          <p:cNvPr id="61444" name="Platshållare för bildnummer 3"/>
          <p:cNvSpPr txBox="1">
            <a:spLocks noGrp="1"/>
          </p:cNvSpPr>
          <p:nvPr/>
        </p:nvSpPr>
        <p:spPr bwMode="auto">
          <a:xfrm>
            <a:off x="3884064" y="8685046"/>
            <a:ext cx="2972335" cy="45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lgn="r" eaLnBrk="1" hangingPunct="1">
              <a:spcBef>
                <a:spcPct val="0"/>
              </a:spcBef>
            </a:pPr>
            <a:fld id="{CA4A25C2-D00A-46DF-B550-3311FF1B7D4F}" type="slidenum">
              <a:rPr lang="sv-SE" altLang="sv-SE">
                <a:ea typeface="MS PGothic" pitchFamily="34" charset="-128"/>
              </a:rPr>
              <a:pPr algn="r" eaLnBrk="1" hangingPunct="1">
                <a:spcBef>
                  <a:spcPct val="0"/>
                </a:spcBef>
              </a:pPr>
              <a:t>27</a:t>
            </a:fld>
            <a:endParaRPr lang="sv-SE" altLang="sv-SE">
              <a:ea typeface="MS PGothic"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34236F-5635-4CA3-ABF9-B65EFEEA268A}" type="slidenum">
              <a:rPr lang="en-GB" altLang="sv-SE"/>
              <a:pPr/>
              <a:t>31</a:t>
            </a:fld>
            <a:endParaRPr lang="en-GB" altLang="sv-SE"/>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sv-SE" altLang="sv-S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CF45A5-4070-4666-B50B-649616B1F4B6}" type="slidenum">
              <a:rPr lang="en-GB" altLang="sv-SE"/>
              <a:pPr/>
              <a:t>32</a:t>
            </a:fld>
            <a:endParaRPr lang="en-GB" altLang="sv-SE"/>
          </a:p>
        </p:txBody>
      </p:sp>
      <p:sp>
        <p:nvSpPr>
          <p:cNvPr id="254978" name="Rectangle 2"/>
          <p:cNvSpPr>
            <a:spLocks noGrp="1" noRot="1" noChangeAspect="1" noChangeArrowheads="1" noTextEdit="1"/>
          </p:cNvSpPr>
          <p:nvPr>
            <p:ph type="sldImg"/>
          </p:nvPr>
        </p:nvSpPr>
        <p:spPr>
          <a:xfrm>
            <a:off x="1143000" y="685800"/>
            <a:ext cx="4572000" cy="3429000"/>
          </a:xfrm>
          <a:ln/>
        </p:spPr>
      </p:sp>
      <p:sp>
        <p:nvSpPr>
          <p:cNvPr id="254979" name="Rectangle 3"/>
          <p:cNvSpPr>
            <a:spLocks noGrp="1" noChangeArrowheads="1"/>
          </p:cNvSpPr>
          <p:nvPr>
            <p:ph type="body" idx="1"/>
          </p:nvPr>
        </p:nvSpPr>
        <p:spPr>
          <a:xfrm>
            <a:off x="914508" y="4343913"/>
            <a:ext cx="5028986" cy="4114361"/>
          </a:xfrm>
        </p:spPr>
        <p:txBody>
          <a:bodyPr/>
          <a:lstStyle/>
          <a:p>
            <a:endParaRPr lang="en-GB" altLang="sv-S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smtClean="0"/>
              <a:t>Klicka här för att ändra format</a:t>
            </a:r>
            <a:endParaRPr lang="sv-SE"/>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Klicka här för att ändra format på underrubrik i bakgrunden</a:t>
            </a:r>
            <a:endParaRPr lang="sv-SE"/>
          </a:p>
        </p:txBody>
      </p:sp>
      <p:sp>
        <p:nvSpPr>
          <p:cNvPr id="4" name="Platshållare för datum 3"/>
          <p:cNvSpPr>
            <a:spLocks noGrp="1"/>
          </p:cNvSpPr>
          <p:nvPr>
            <p:ph type="dt" sz="half" idx="10"/>
          </p:nvPr>
        </p:nvSpPr>
        <p:spPr/>
        <p:txBody>
          <a:bodyPr/>
          <a:lstStyle/>
          <a:p>
            <a:fld id="{BA077C42-5E7F-498F-ABCF-3E458D4D840C}" type="datetimeFigureOut">
              <a:rPr lang="sv-SE" smtClean="0"/>
              <a:t>2015-05-25</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7E64370-E208-4BAC-8FD3-27F0EB0645EC}" type="slidenum">
              <a:rPr lang="sv-SE" smtClean="0"/>
              <a:t>‹#›</a:t>
            </a:fld>
            <a:endParaRPr lang="sv-SE"/>
          </a:p>
        </p:txBody>
      </p:sp>
    </p:spTree>
    <p:extLst>
      <p:ext uri="{BB962C8B-B14F-4D97-AF65-F5344CB8AC3E}">
        <p14:creationId xmlns:p14="http://schemas.microsoft.com/office/powerpoint/2010/main" val="14915847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vå bilder i nederkant">
    <p:spTree>
      <p:nvGrpSpPr>
        <p:cNvPr id="1" name=""/>
        <p:cNvGrpSpPr/>
        <p:nvPr/>
      </p:nvGrpSpPr>
      <p:grpSpPr>
        <a:xfrm>
          <a:off x="0" y="0"/>
          <a:ext cx="0" cy="0"/>
          <a:chOff x="0" y="0"/>
          <a:chExt cx="0" cy="0"/>
        </a:xfrm>
      </p:grpSpPr>
      <p:sp>
        <p:nvSpPr>
          <p:cNvPr id="2" name="Rubrik 1"/>
          <p:cNvSpPr>
            <a:spLocks noGrp="1"/>
          </p:cNvSpPr>
          <p:nvPr>
            <p:ph type="title"/>
          </p:nvPr>
        </p:nvSpPr>
        <p:spPr>
          <a:xfrm>
            <a:off x="756000" y="720000"/>
            <a:ext cx="7632000" cy="836792"/>
          </a:xfrm>
        </p:spPr>
        <p:txBody>
          <a:bodyPr/>
          <a:lstStyle/>
          <a:p>
            <a:r>
              <a:rPr lang="sv-SE" smtClean="0"/>
              <a:t>Klicka här för att ändra format</a:t>
            </a:r>
            <a:endParaRPr lang="sv-SE"/>
          </a:p>
        </p:txBody>
      </p:sp>
      <p:sp>
        <p:nvSpPr>
          <p:cNvPr id="3" name="Platshållare för datum 2"/>
          <p:cNvSpPr>
            <a:spLocks noGrp="1"/>
          </p:cNvSpPr>
          <p:nvPr>
            <p:ph type="dt" sz="half" idx="10"/>
          </p:nvPr>
        </p:nvSpPr>
        <p:spPr/>
        <p:txBody>
          <a:bodyPr/>
          <a:lstStyle/>
          <a:p>
            <a:fld id="{BA077C42-5E7F-498F-ABCF-3E458D4D840C}" type="datetimeFigureOut">
              <a:rPr lang="sv-SE" smtClean="0"/>
              <a:pPr/>
              <a:t>2015-05-25</a:t>
            </a:fld>
            <a:endParaRPr lang="sv-SE"/>
          </a:p>
        </p:txBody>
      </p:sp>
      <p:sp>
        <p:nvSpPr>
          <p:cNvPr id="4" name="Platshållare för sidfot 3"/>
          <p:cNvSpPr>
            <a:spLocks noGrp="1"/>
          </p:cNvSpPr>
          <p:nvPr>
            <p:ph type="ftr" sz="quarter" idx="11"/>
          </p:nvPr>
        </p:nvSpPr>
        <p:spPr/>
        <p:txBody>
          <a:bodyPr/>
          <a:lstStyle/>
          <a:p>
            <a:endParaRPr lang="sv-SE" dirty="0"/>
          </a:p>
        </p:txBody>
      </p:sp>
      <p:sp>
        <p:nvSpPr>
          <p:cNvPr id="5" name="Platshållare för bildnummer 4"/>
          <p:cNvSpPr>
            <a:spLocks noGrp="1"/>
          </p:cNvSpPr>
          <p:nvPr>
            <p:ph type="sldNum" sz="quarter" idx="12"/>
          </p:nvPr>
        </p:nvSpPr>
        <p:spPr/>
        <p:txBody>
          <a:bodyPr/>
          <a:lstStyle/>
          <a:p>
            <a:fld id="{87E64370-E208-4BAC-8FD3-27F0EB0645EC}" type="slidenum">
              <a:rPr lang="sv-SE" smtClean="0"/>
              <a:pPr/>
              <a:t>‹#›</a:t>
            </a:fld>
            <a:endParaRPr lang="sv-SE"/>
          </a:p>
        </p:txBody>
      </p:sp>
      <p:sp>
        <p:nvSpPr>
          <p:cNvPr id="6" name="Platshållare för bild 8"/>
          <p:cNvSpPr>
            <a:spLocks noGrp="1"/>
          </p:cNvSpPr>
          <p:nvPr>
            <p:ph type="pic" sz="quarter" idx="13" hasCustomPrompt="1"/>
          </p:nvPr>
        </p:nvSpPr>
        <p:spPr>
          <a:xfrm>
            <a:off x="755650" y="4503600"/>
            <a:ext cx="1468800" cy="1656000"/>
          </a:xfrm>
        </p:spPr>
        <p:txBody>
          <a:bodyPr/>
          <a:lstStyle>
            <a:lvl1pPr marL="36000" indent="0">
              <a:buNone/>
              <a:defRPr baseline="0"/>
            </a:lvl1pPr>
          </a:lstStyle>
          <a:p>
            <a:r>
              <a:rPr lang="sv-SE" dirty="0" smtClean="0"/>
              <a:t>Bild liten</a:t>
            </a:r>
            <a:endParaRPr lang="sv-SE" dirty="0"/>
          </a:p>
        </p:txBody>
      </p:sp>
      <p:sp>
        <p:nvSpPr>
          <p:cNvPr id="11" name="Platshållare för innehåll 2"/>
          <p:cNvSpPr>
            <a:spLocks noGrp="1"/>
          </p:cNvSpPr>
          <p:nvPr>
            <p:ph sz="half" idx="1"/>
          </p:nvPr>
        </p:nvSpPr>
        <p:spPr>
          <a:xfrm>
            <a:off x="755650" y="1620000"/>
            <a:ext cx="7632774" cy="2817112"/>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12" name="Platshållare för bild 18"/>
          <p:cNvSpPr>
            <a:spLocks noGrp="1"/>
          </p:cNvSpPr>
          <p:nvPr>
            <p:ph type="pic" sz="quarter" idx="16" hasCustomPrompt="1"/>
          </p:nvPr>
        </p:nvSpPr>
        <p:spPr>
          <a:xfrm>
            <a:off x="2280707" y="4935638"/>
            <a:ext cx="1260000" cy="1223962"/>
          </a:xfrm>
        </p:spPr>
        <p:txBody>
          <a:bodyPr/>
          <a:lstStyle>
            <a:lvl1pPr marL="36000" indent="0">
              <a:buNone/>
              <a:defRPr baseline="0"/>
            </a:lvl1pPr>
          </a:lstStyle>
          <a:p>
            <a:r>
              <a:rPr lang="sv-SE" dirty="0" smtClean="0"/>
              <a:t>Bild mini</a:t>
            </a:r>
            <a:endParaRPr lang="sv-SE" dirty="0"/>
          </a:p>
        </p:txBody>
      </p:sp>
      <p:sp>
        <p:nvSpPr>
          <p:cNvPr id="13" name="Platshållare för text 9"/>
          <p:cNvSpPr>
            <a:spLocks noGrp="1"/>
          </p:cNvSpPr>
          <p:nvPr>
            <p:ph type="body" sz="quarter" idx="14" hasCustomPrompt="1"/>
          </p:nvPr>
        </p:nvSpPr>
        <p:spPr>
          <a:xfrm>
            <a:off x="2289504" y="4506875"/>
            <a:ext cx="360363" cy="360363"/>
          </a:xfrm>
          <a:solidFill>
            <a:schemeClr val="accent1"/>
          </a:solidFill>
        </p:spPr>
        <p:txBody>
          <a:bodyPr/>
          <a:lstStyle>
            <a:lvl1pPr marL="0" indent="0">
              <a:buNone/>
              <a:defRPr>
                <a:solidFill>
                  <a:srgbClr val="FF0000"/>
                </a:solidFill>
              </a:defRPr>
            </a:lvl1pPr>
          </a:lstStyle>
          <a:p>
            <a:pPr lvl="0"/>
            <a:r>
              <a:rPr lang="sv-SE" dirty="0" smtClean="0"/>
              <a:t> </a:t>
            </a:r>
            <a:endParaRPr lang="sv-SE" dirty="0"/>
          </a:p>
        </p:txBody>
      </p:sp>
    </p:spTree>
    <p:extLst>
      <p:ext uri="{BB962C8B-B14F-4D97-AF65-F5344CB8AC3E}">
        <p14:creationId xmlns:p14="http://schemas.microsoft.com/office/powerpoint/2010/main" val="22734843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sida med bild">
    <p:spTree>
      <p:nvGrpSpPr>
        <p:cNvPr id="1" name=""/>
        <p:cNvGrpSpPr/>
        <p:nvPr/>
      </p:nvGrpSpPr>
      <p:grpSpPr>
        <a:xfrm>
          <a:off x="0" y="0"/>
          <a:ext cx="0" cy="0"/>
          <a:chOff x="0" y="0"/>
          <a:chExt cx="0" cy="0"/>
        </a:xfrm>
      </p:grpSpPr>
      <p:pic>
        <p:nvPicPr>
          <p:cNvPr id="6" name="Bildobjekt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pic>
        <p:nvPicPr>
          <p:cNvPr id="10" name="Bildobjekt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smtClean="0"/>
              <a:t>Klicka här för att ändra format</a:t>
            </a:r>
            <a:endParaRPr lang="sv-SE" dirty="0"/>
          </a:p>
        </p:txBody>
      </p:sp>
      <p:sp>
        <p:nvSpPr>
          <p:cNvPr id="4" name="Platshållare för text 3"/>
          <p:cNvSpPr>
            <a:spLocks noGrp="1"/>
          </p:cNvSpPr>
          <p:nvPr>
            <p:ph type="body" sz="quarter" idx="10" hasCustomPrompt="1"/>
          </p:nvPr>
        </p:nvSpPr>
        <p:spPr>
          <a:xfrm>
            <a:off x="1935000" y="2852738"/>
            <a:ext cx="6444000" cy="360238"/>
          </a:xfrm>
        </p:spPr>
        <p:txBody>
          <a:bodyPr/>
          <a:lstStyle>
            <a:lvl1pPr marL="0" indent="0">
              <a:buNone/>
              <a:defRPr/>
            </a:lvl1pPr>
          </a:lstStyle>
          <a:p>
            <a:pPr lvl="0"/>
            <a:r>
              <a:rPr lang="sv-SE" dirty="0" smtClean="0"/>
              <a:t>Underrubrik</a:t>
            </a:r>
            <a:endParaRPr lang="sv-SE" dirty="0"/>
          </a:p>
        </p:txBody>
      </p:sp>
      <p:sp>
        <p:nvSpPr>
          <p:cNvPr id="9" name="Platshållare för text 3"/>
          <p:cNvSpPr>
            <a:spLocks noGrp="1"/>
          </p:cNvSpPr>
          <p:nvPr>
            <p:ph type="body" sz="quarter" idx="11" hasCustomPrompt="1"/>
          </p:nvPr>
        </p:nvSpPr>
        <p:spPr>
          <a:xfrm>
            <a:off x="1935000" y="3240272"/>
            <a:ext cx="6444000" cy="360238"/>
          </a:xfrm>
        </p:spPr>
        <p:txBody>
          <a:bodyPr>
            <a:noAutofit/>
          </a:bodyPr>
          <a:lstStyle>
            <a:lvl1pPr marL="0" indent="0">
              <a:buNone/>
              <a:defRPr sz="1500"/>
            </a:lvl1pPr>
          </a:lstStyle>
          <a:p>
            <a:pPr lvl="0"/>
            <a:r>
              <a:rPr lang="sv-SE" dirty="0" smtClean="0"/>
              <a:t>Datum</a:t>
            </a:r>
            <a:endParaRPr lang="sv-SE" dirty="0"/>
          </a:p>
        </p:txBody>
      </p:sp>
      <p:pic>
        <p:nvPicPr>
          <p:cNvPr id="3" name="Bildobjekt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32" y="3441351"/>
            <a:ext cx="9144000" cy="3419856"/>
          </a:xfrm>
          <a:prstGeom prst="rect">
            <a:avLst/>
          </a:prstGeom>
        </p:spPr>
      </p:pic>
    </p:spTree>
    <p:extLst>
      <p:ext uri="{BB962C8B-B14F-4D97-AF65-F5344CB8AC3E}">
        <p14:creationId xmlns:p14="http://schemas.microsoft.com/office/powerpoint/2010/main" val="178898866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sida med bildplatshållare">
    <p:spTree>
      <p:nvGrpSpPr>
        <p:cNvPr id="1" name=""/>
        <p:cNvGrpSpPr/>
        <p:nvPr/>
      </p:nvGrpSpPr>
      <p:grpSpPr>
        <a:xfrm>
          <a:off x="0" y="0"/>
          <a:ext cx="0" cy="0"/>
          <a:chOff x="0" y="0"/>
          <a:chExt cx="0" cy="0"/>
        </a:xfrm>
      </p:grpSpPr>
      <p:pic>
        <p:nvPicPr>
          <p:cNvPr id="6" name="Bildobjekt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pic>
        <p:nvPicPr>
          <p:cNvPr id="10" name="Bildobjekt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smtClean="0"/>
              <a:t>Klicka här för att ändra format</a:t>
            </a:r>
            <a:endParaRPr lang="sv-SE" dirty="0"/>
          </a:p>
        </p:txBody>
      </p:sp>
      <p:sp>
        <p:nvSpPr>
          <p:cNvPr id="4" name="Platshållare för text 3"/>
          <p:cNvSpPr>
            <a:spLocks noGrp="1"/>
          </p:cNvSpPr>
          <p:nvPr>
            <p:ph type="body" sz="quarter" idx="10" hasCustomPrompt="1"/>
          </p:nvPr>
        </p:nvSpPr>
        <p:spPr>
          <a:xfrm>
            <a:off x="1935000" y="2852738"/>
            <a:ext cx="6444000" cy="360238"/>
          </a:xfrm>
        </p:spPr>
        <p:txBody>
          <a:bodyPr/>
          <a:lstStyle>
            <a:lvl1pPr marL="0" indent="0">
              <a:buNone/>
              <a:defRPr/>
            </a:lvl1pPr>
          </a:lstStyle>
          <a:p>
            <a:pPr lvl="0"/>
            <a:r>
              <a:rPr lang="sv-SE" dirty="0" smtClean="0"/>
              <a:t>Underrubrik</a:t>
            </a:r>
            <a:endParaRPr lang="sv-SE" dirty="0"/>
          </a:p>
        </p:txBody>
      </p:sp>
      <p:sp>
        <p:nvSpPr>
          <p:cNvPr id="9" name="Platshållare för text 3"/>
          <p:cNvSpPr>
            <a:spLocks noGrp="1"/>
          </p:cNvSpPr>
          <p:nvPr>
            <p:ph type="body" sz="quarter" idx="11" hasCustomPrompt="1"/>
          </p:nvPr>
        </p:nvSpPr>
        <p:spPr>
          <a:xfrm>
            <a:off x="1935000" y="3240272"/>
            <a:ext cx="6444000" cy="360238"/>
          </a:xfrm>
        </p:spPr>
        <p:txBody>
          <a:bodyPr>
            <a:noAutofit/>
          </a:bodyPr>
          <a:lstStyle>
            <a:lvl1pPr marL="0" indent="0">
              <a:buNone/>
              <a:defRPr sz="1500"/>
            </a:lvl1pPr>
          </a:lstStyle>
          <a:p>
            <a:pPr lvl="0"/>
            <a:r>
              <a:rPr lang="sv-SE" dirty="0" smtClean="0"/>
              <a:t>Datum</a:t>
            </a:r>
            <a:endParaRPr lang="sv-SE" dirty="0"/>
          </a:p>
        </p:txBody>
      </p:sp>
      <p:sp>
        <p:nvSpPr>
          <p:cNvPr id="7" name="Platshållare för bild 6"/>
          <p:cNvSpPr>
            <a:spLocks noGrp="1"/>
          </p:cNvSpPr>
          <p:nvPr>
            <p:ph type="pic" sz="quarter" idx="12" hasCustomPrompt="1"/>
          </p:nvPr>
        </p:nvSpPr>
        <p:spPr>
          <a:xfrm>
            <a:off x="0" y="3414055"/>
            <a:ext cx="9144000" cy="3420000"/>
          </a:xfrm>
        </p:spPr>
        <p:txBody>
          <a:bodyPr/>
          <a:lstStyle>
            <a:lvl1pPr marL="0" indent="0">
              <a:buNone/>
              <a:defRPr/>
            </a:lvl1pPr>
          </a:lstStyle>
          <a:p>
            <a:r>
              <a:rPr lang="sv-SE" dirty="0" smtClean="0"/>
              <a:t>Klicka här för att lägga till en </a:t>
            </a:r>
            <a:r>
              <a:rPr lang="sv-SE" dirty="0" err="1" smtClean="0"/>
              <a:t>bågbild</a:t>
            </a:r>
            <a:endParaRPr lang="sv-SE" dirty="0"/>
          </a:p>
        </p:txBody>
      </p:sp>
    </p:spTree>
    <p:extLst>
      <p:ext uri="{BB962C8B-B14F-4D97-AF65-F5344CB8AC3E}">
        <p14:creationId xmlns:p14="http://schemas.microsoft.com/office/powerpoint/2010/main" val="24953848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Kapitelsida - Antarktis">
    <p:spTree>
      <p:nvGrpSpPr>
        <p:cNvPr id="1" name=""/>
        <p:cNvGrpSpPr/>
        <p:nvPr/>
      </p:nvGrpSpPr>
      <p:grpSpPr>
        <a:xfrm>
          <a:off x="0" y="0"/>
          <a:ext cx="0" cy="0"/>
          <a:chOff x="0" y="0"/>
          <a:chExt cx="0" cy="0"/>
        </a:xfrm>
      </p:grpSpPr>
      <p:pic>
        <p:nvPicPr>
          <p:cNvPr id="7" name="Bildobjekt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dirty="0" smtClean="0"/>
              <a:t>Klicka här för att ändra format</a:t>
            </a:r>
            <a:endParaRPr lang="sv-SE" dirty="0"/>
          </a:p>
        </p:txBody>
      </p:sp>
      <p:pic>
        <p:nvPicPr>
          <p:cNvPr id="3" name="Bildobjekt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573016"/>
            <a:ext cx="9144000" cy="1403851"/>
          </a:xfrm>
          <a:prstGeom prst="rect">
            <a:avLst/>
          </a:prstGeom>
        </p:spPr>
      </p:pic>
      <p:pic>
        <p:nvPicPr>
          <p:cNvPr id="6" name="Bildobjekt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Tree>
    <p:extLst>
      <p:ext uri="{BB962C8B-B14F-4D97-AF65-F5344CB8AC3E}">
        <p14:creationId xmlns:p14="http://schemas.microsoft.com/office/powerpoint/2010/main" val="264693086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Kapitelsida - Aqua">
    <p:spTree>
      <p:nvGrpSpPr>
        <p:cNvPr id="1" name=""/>
        <p:cNvGrpSpPr/>
        <p:nvPr/>
      </p:nvGrpSpPr>
      <p:grpSpPr>
        <a:xfrm>
          <a:off x="0" y="0"/>
          <a:ext cx="0" cy="0"/>
          <a:chOff x="0" y="0"/>
          <a:chExt cx="0" cy="0"/>
        </a:xfrm>
      </p:grpSpPr>
      <p:pic>
        <p:nvPicPr>
          <p:cNvPr id="7" name="Bildobjekt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dirty="0" smtClean="0"/>
              <a:t>Klicka här för att ändra format</a:t>
            </a:r>
            <a:endParaRPr lang="sv-SE" dirty="0"/>
          </a:p>
        </p:txBody>
      </p:sp>
      <p:pic>
        <p:nvPicPr>
          <p:cNvPr id="4" name="Bildobjekt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573016"/>
            <a:ext cx="9144000" cy="1403851"/>
          </a:xfrm>
          <a:prstGeom prst="rect">
            <a:avLst/>
          </a:prstGeom>
        </p:spPr>
      </p:pic>
      <p:pic>
        <p:nvPicPr>
          <p:cNvPr id="6" name="Bildobjekt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Tree>
    <p:extLst>
      <p:ext uri="{BB962C8B-B14F-4D97-AF65-F5344CB8AC3E}">
        <p14:creationId xmlns:p14="http://schemas.microsoft.com/office/powerpoint/2010/main" val="329809849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Kapitelsida - Sand">
    <p:spTree>
      <p:nvGrpSpPr>
        <p:cNvPr id="1" name=""/>
        <p:cNvGrpSpPr/>
        <p:nvPr/>
      </p:nvGrpSpPr>
      <p:grpSpPr>
        <a:xfrm>
          <a:off x="0" y="0"/>
          <a:ext cx="0" cy="0"/>
          <a:chOff x="0" y="0"/>
          <a:chExt cx="0" cy="0"/>
        </a:xfrm>
      </p:grpSpPr>
      <p:pic>
        <p:nvPicPr>
          <p:cNvPr id="7" name="Bildobjekt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pic>
        <p:nvPicPr>
          <p:cNvPr id="3" name="Bildobjekt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573016"/>
            <a:ext cx="9144000" cy="1403851"/>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dirty="0" smtClean="0"/>
              <a:t>Klicka här för att ändra format</a:t>
            </a:r>
            <a:endParaRPr lang="sv-SE" dirty="0"/>
          </a:p>
        </p:txBody>
      </p:sp>
      <p:pic>
        <p:nvPicPr>
          <p:cNvPr id="6" name="Bildobjekt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Tree>
    <p:extLst>
      <p:ext uri="{BB962C8B-B14F-4D97-AF65-F5344CB8AC3E}">
        <p14:creationId xmlns:p14="http://schemas.microsoft.com/office/powerpoint/2010/main" val="20436839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Kapitelsida - Savann">
    <p:spTree>
      <p:nvGrpSpPr>
        <p:cNvPr id="1" name=""/>
        <p:cNvGrpSpPr/>
        <p:nvPr/>
      </p:nvGrpSpPr>
      <p:grpSpPr>
        <a:xfrm>
          <a:off x="0" y="0"/>
          <a:ext cx="0" cy="0"/>
          <a:chOff x="0" y="0"/>
          <a:chExt cx="0" cy="0"/>
        </a:xfrm>
      </p:grpSpPr>
      <p:pic>
        <p:nvPicPr>
          <p:cNvPr id="7" name="Bildobjekt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dirty="0" smtClean="0"/>
              <a:t>Klicka här för att ändra format</a:t>
            </a:r>
            <a:endParaRPr lang="sv-SE" dirty="0"/>
          </a:p>
        </p:txBody>
      </p:sp>
      <p:pic>
        <p:nvPicPr>
          <p:cNvPr id="4" name="Bildobjekt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573016"/>
            <a:ext cx="9144000" cy="1403851"/>
          </a:xfrm>
          <a:prstGeom prst="rect">
            <a:avLst/>
          </a:prstGeom>
        </p:spPr>
      </p:pic>
      <p:pic>
        <p:nvPicPr>
          <p:cNvPr id="6" name="Bildobjekt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Tree>
    <p:extLst>
      <p:ext uri="{BB962C8B-B14F-4D97-AF65-F5344CB8AC3E}">
        <p14:creationId xmlns:p14="http://schemas.microsoft.com/office/powerpoint/2010/main" val="11093640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Kapitelsida - Turkos">
    <p:spTree>
      <p:nvGrpSpPr>
        <p:cNvPr id="1" name=""/>
        <p:cNvGrpSpPr/>
        <p:nvPr/>
      </p:nvGrpSpPr>
      <p:grpSpPr>
        <a:xfrm>
          <a:off x="0" y="0"/>
          <a:ext cx="0" cy="0"/>
          <a:chOff x="0" y="0"/>
          <a:chExt cx="0" cy="0"/>
        </a:xfrm>
      </p:grpSpPr>
      <p:pic>
        <p:nvPicPr>
          <p:cNvPr id="7" name="Bildobjekt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dirty="0" smtClean="0"/>
              <a:t>Klicka här för att ändra format</a:t>
            </a:r>
            <a:endParaRPr lang="sv-SE" dirty="0"/>
          </a:p>
        </p:txBody>
      </p:sp>
      <p:pic>
        <p:nvPicPr>
          <p:cNvPr id="3" name="Bildobjekt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573016"/>
            <a:ext cx="9144000" cy="1403851"/>
          </a:xfrm>
          <a:prstGeom prst="rect">
            <a:avLst/>
          </a:prstGeom>
        </p:spPr>
      </p:pic>
      <p:pic>
        <p:nvPicPr>
          <p:cNvPr id="6" name="Bildobjekt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Tree>
    <p:extLst>
      <p:ext uri="{BB962C8B-B14F-4D97-AF65-F5344CB8AC3E}">
        <p14:creationId xmlns:p14="http://schemas.microsoft.com/office/powerpoint/2010/main" val="107002578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Kapitelsida - Viol">
    <p:spTree>
      <p:nvGrpSpPr>
        <p:cNvPr id="1" name=""/>
        <p:cNvGrpSpPr/>
        <p:nvPr/>
      </p:nvGrpSpPr>
      <p:grpSpPr>
        <a:xfrm>
          <a:off x="0" y="0"/>
          <a:ext cx="0" cy="0"/>
          <a:chOff x="0" y="0"/>
          <a:chExt cx="0" cy="0"/>
        </a:xfrm>
      </p:grpSpPr>
      <p:pic>
        <p:nvPicPr>
          <p:cNvPr id="7" name="Bildobjekt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3342"/>
            <a:ext cx="9152632" cy="5059371"/>
          </a:xfrm>
          <a:prstGeom prst="rect">
            <a:avLst/>
          </a:prstGeom>
        </p:spPr>
      </p:pic>
      <p:sp>
        <p:nvSpPr>
          <p:cNvPr id="2" name="Rubrik 1"/>
          <p:cNvSpPr>
            <a:spLocks noGrp="1"/>
          </p:cNvSpPr>
          <p:nvPr>
            <p:ph type="title"/>
          </p:nvPr>
        </p:nvSpPr>
        <p:spPr>
          <a:xfrm>
            <a:off x="1935611" y="2088000"/>
            <a:ext cx="6444350" cy="720000"/>
          </a:xfrm>
        </p:spPr>
        <p:txBody>
          <a:bodyPr>
            <a:normAutofit/>
          </a:bodyPr>
          <a:lstStyle>
            <a:lvl1pPr>
              <a:defRPr sz="4000"/>
            </a:lvl1pPr>
          </a:lstStyle>
          <a:p>
            <a:r>
              <a:rPr lang="sv-SE" dirty="0" smtClean="0"/>
              <a:t>Klicka här för att ändra format</a:t>
            </a:r>
            <a:endParaRPr lang="sv-SE" dirty="0"/>
          </a:p>
        </p:txBody>
      </p:sp>
      <p:pic>
        <p:nvPicPr>
          <p:cNvPr id="4" name="Bildobjekt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573016"/>
            <a:ext cx="9144000" cy="1403851"/>
          </a:xfrm>
          <a:prstGeom prst="rect">
            <a:avLst/>
          </a:prstGeom>
        </p:spPr>
      </p:pic>
      <p:pic>
        <p:nvPicPr>
          <p:cNvPr id="6" name="Bildobjekt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3125" y="422900"/>
            <a:ext cx="767999" cy="684000"/>
          </a:xfrm>
          <a:prstGeom prst="rect">
            <a:avLst/>
          </a:prstGeom>
        </p:spPr>
      </p:pic>
    </p:spTree>
    <p:extLst>
      <p:ext uri="{BB962C8B-B14F-4D97-AF65-F5344CB8AC3E}">
        <p14:creationId xmlns:p14="http://schemas.microsoft.com/office/powerpoint/2010/main" val="13857994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idx="1"/>
          </p:nvPr>
        </p:nvSpPr>
        <p:spPr/>
        <p:txBody>
          <a:body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a:p>
        </p:txBody>
      </p:sp>
      <p:sp>
        <p:nvSpPr>
          <p:cNvPr id="4" name="Platshållare för datum 3"/>
          <p:cNvSpPr>
            <a:spLocks noGrp="1"/>
          </p:cNvSpPr>
          <p:nvPr>
            <p:ph type="dt" sz="half" idx="10"/>
          </p:nvPr>
        </p:nvSpPr>
        <p:spPr/>
        <p:txBody>
          <a:bodyPr/>
          <a:lstStyle/>
          <a:p>
            <a:fld id="{BA077C42-5E7F-498F-ABCF-3E458D4D840C}" type="datetimeFigureOut">
              <a:rPr lang="sv-SE" smtClean="0"/>
              <a:t>2015-05-25</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7E64370-E208-4BAC-8FD3-27F0EB0645EC}" type="slidenum">
              <a:rPr lang="sv-SE" smtClean="0"/>
              <a:t>‹#›</a:t>
            </a:fld>
            <a:endParaRPr lang="sv-SE"/>
          </a:p>
        </p:txBody>
      </p:sp>
    </p:spTree>
    <p:extLst>
      <p:ext uri="{BB962C8B-B14F-4D97-AF65-F5344CB8AC3E}">
        <p14:creationId xmlns:p14="http://schemas.microsoft.com/office/powerpoint/2010/main" val="23895219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normAutofit/>
          </a:bodyPr>
          <a:lstStyle>
            <a:lvl1pPr algn="l">
              <a:defRPr sz="3200" b="1" cap="none" baseline="0"/>
            </a:lvl1pPr>
          </a:lstStyle>
          <a:p>
            <a:r>
              <a:rPr lang="sv-SE" smtClean="0"/>
              <a:t>Klicka här för att ändra format</a:t>
            </a:r>
            <a:endParaRPr lang="sv-SE"/>
          </a:p>
        </p:txBody>
      </p:sp>
      <p:sp>
        <p:nvSpPr>
          <p:cNvPr id="3" name="Platshållare för text 2"/>
          <p:cNvSpPr>
            <a:spLocks noGrp="1"/>
          </p:cNvSpPr>
          <p:nvPr>
            <p:ph type="body" idx="1"/>
          </p:nvPr>
        </p:nvSpPr>
        <p:spPr>
          <a:xfrm>
            <a:off x="722313" y="2906713"/>
            <a:ext cx="7772400" cy="1500187"/>
          </a:xfrm>
        </p:spPr>
        <p:txBody>
          <a:bodyPr anchor="b">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Klicka här för att ändra format på bakgrundstexten</a:t>
            </a:r>
          </a:p>
        </p:txBody>
      </p:sp>
      <p:sp>
        <p:nvSpPr>
          <p:cNvPr id="4" name="Platshållare för datum 3"/>
          <p:cNvSpPr>
            <a:spLocks noGrp="1"/>
          </p:cNvSpPr>
          <p:nvPr>
            <p:ph type="dt" sz="half" idx="10"/>
          </p:nvPr>
        </p:nvSpPr>
        <p:spPr/>
        <p:txBody>
          <a:bodyPr/>
          <a:lstStyle/>
          <a:p>
            <a:fld id="{BA077C42-5E7F-498F-ABCF-3E458D4D840C}" type="datetimeFigureOut">
              <a:rPr lang="sv-SE" smtClean="0"/>
              <a:t>2015-05-25</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87E64370-E208-4BAC-8FD3-27F0EB0645EC}" type="slidenum">
              <a:rPr lang="sv-SE" smtClean="0"/>
              <a:t>‹#›</a:t>
            </a:fld>
            <a:endParaRPr lang="sv-SE"/>
          </a:p>
        </p:txBody>
      </p:sp>
    </p:spTree>
    <p:extLst>
      <p:ext uri="{BB962C8B-B14F-4D97-AF65-F5344CB8AC3E}">
        <p14:creationId xmlns:p14="http://schemas.microsoft.com/office/powerpoint/2010/main" val="128294860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innehåll 2"/>
          <p:cNvSpPr>
            <a:spLocks noGrp="1"/>
          </p:cNvSpPr>
          <p:nvPr>
            <p:ph sz="half" idx="1"/>
          </p:nvPr>
        </p:nvSpPr>
        <p:spPr>
          <a:xfrm>
            <a:off x="755650" y="1620000"/>
            <a:ext cx="3740150" cy="43200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4" name="Platshållare för innehåll 3"/>
          <p:cNvSpPr>
            <a:spLocks noGrp="1"/>
          </p:cNvSpPr>
          <p:nvPr>
            <p:ph sz="half" idx="2"/>
          </p:nvPr>
        </p:nvSpPr>
        <p:spPr>
          <a:xfrm>
            <a:off x="4648200" y="1620000"/>
            <a:ext cx="3740150" cy="43200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5" name="Platshållare för datum 4"/>
          <p:cNvSpPr>
            <a:spLocks noGrp="1"/>
          </p:cNvSpPr>
          <p:nvPr>
            <p:ph type="dt" sz="half" idx="10"/>
          </p:nvPr>
        </p:nvSpPr>
        <p:spPr/>
        <p:txBody>
          <a:bodyPr/>
          <a:lstStyle/>
          <a:p>
            <a:fld id="{BA077C42-5E7F-498F-ABCF-3E458D4D840C}" type="datetimeFigureOut">
              <a:rPr lang="sv-SE" smtClean="0"/>
              <a:t>2015-05-25</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87E64370-E208-4BAC-8FD3-27F0EB0645EC}" type="slidenum">
              <a:rPr lang="sv-SE" smtClean="0"/>
              <a:t>‹#›</a:t>
            </a:fld>
            <a:endParaRPr lang="sv-SE"/>
          </a:p>
        </p:txBody>
      </p:sp>
    </p:spTree>
    <p:extLst>
      <p:ext uri="{BB962C8B-B14F-4D97-AF65-F5344CB8AC3E}">
        <p14:creationId xmlns:p14="http://schemas.microsoft.com/office/powerpoint/2010/main" val="374639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smtClean="0"/>
              <a:t>Klicka här för att ändra format</a:t>
            </a:r>
            <a:endParaRPr lang="sv-SE"/>
          </a:p>
        </p:txBody>
      </p:sp>
      <p:sp>
        <p:nvSpPr>
          <p:cNvPr id="3" name="Platshållare för text 2"/>
          <p:cNvSpPr>
            <a:spLocks noGrp="1"/>
          </p:cNvSpPr>
          <p:nvPr>
            <p:ph type="body" idx="1"/>
          </p:nvPr>
        </p:nvSpPr>
        <p:spPr>
          <a:xfrm>
            <a:off x="755650" y="1535113"/>
            <a:ext cx="3741738"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4" name="Platshållare för innehåll 3"/>
          <p:cNvSpPr>
            <a:spLocks noGrp="1"/>
          </p:cNvSpPr>
          <p:nvPr>
            <p:ph sz="half" idx="2"/>
          </p:nvPr>
        </p:nvSpPr>
        <p:spPr>
          <a:xfrm>
            <a:off x="755650" y="2174875"/>
            <a:ext cx="3741738" cy="37744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5" name="Platshållare för text 4"/>
          <p:cNvSpPr>
            <a:spLocks noGrp="1"/>
          </p:cNvSpPr>
          <p:nvPr>
            <p:ph type="body" sz="quarter" idx="3"/>
          </p:nvPr>
        </p:nvSpPr>
        <p:spPr>
          <a:xfrm>
            <a:off x="4645025" y="1535113"/>
            <a:ext cx="3743325"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Klicka här för att ändra format på bakgrundstexten</a:t>
            </a:r>
          </a:p>
        </p:txBody>
      </p:sp>
      <p:sp>
        <p:nvSpPr>
          <p:cNvPr id="6" name="Platshållare för innehåll 5"/>
          <p:cNvSpPr>
            <a:spLocks noGrp="1"/>
          </p:cNvSpPr>
          <p:nvPr>
            <p:ph sz="quarter" idx="4"/>
          </p:nvPr>
        </p:nvSpPr>
        <p:spPr>
          <a:xfrm>
            <a:off x="4645025" y="2174875"/>
            <a:ext cx="3743325" cy="3774405"/>
          </a:xfrm>
        </p:spPr>
        <p:txBody>
          <a:bodyPr>
            <a:normAutofit/>
          </a:bodyPr>
          <a:lstStyle>
            <a:lvl1pPr algn="l" defTabSz="914400" rtl="0" eaLnBrk="1" latinLnBrk="0" hangingPunct="1">
              <a:spcBef>
                <a:spcPct val="20000"/>
              </a:spcBef>
              <a:buFont typeface="Arial" pitchFamily="34" charset="0"/>
              <a:defRPr lang="sv-SE" sz="2400" kern="1200" dirty="0" smtClean="0">
                <a:solidFill>
                  <a:schemeClr val="tx2"/>
                </a:solidFill>
                <a:latin typeface="+mn-lt"/>
                <a:ea typeface="+mn-ea"/>
                <a:cs typeface="+mn-cs"/>
              </a:defRPr>
            </a:lvl1pPr>
            <a:lvl2pPr algn="l" defTabSz="914400" rtl="0" eaLnBrk="1" latinLnBrk="0" hangingPunct="1">
              <a:spcBef>
                <a:spcPct val="20000"/>
              </a:spcBef>
              <a:buFont typeface="Arial" pitchFamily="34" charset="0"/>
              <a:defRPr lang="sv-SE" sz="2000" kern="1200" dirty="0" smtClean="0">
                <a:solidFill>
                  <a:schemeClr val="tx2"/>
                </a:solidFill>
                <a:latin typeface="+mn-lt"/>
                <a:ea typeface="+mn-ea"/>
                <a:cs typeface="+mn-cs"/>
              </a:defRPr>
            </a:lvl2pPr>
            <a:lvl3pPr algn="l" defTabSz="914400" rtl="0" eaLnBrk="1" latinLnBrk="0" hangingPunct="1">
              <a:spcBef>
                <a:spcPct val="20000"/>
              </a:spcBef>
              <a:buFont typeface="Arial" pitchFamily="34" charset="0"/>
              <a:defRPr lang="sv-SE" sz="1800" kern="1200" dirty="0" smtClean="0">
                <a:solidFill>
                  <a:schemeClr val="tx2"/>
                </a:solidFill>
                <a:latin typeface="+mn-lt"/>
                <a:ea typeface="+mn-ea"/>
                <a:cs typeface="+mn-cs"/>
              </a:defRPr>
            </a:lvl3pPr>
            <a:lvl4pPr algn="l" defTabSz="914400" rtl="0" eaLnBrk="1" latinLnBrk="0" hangingPunct="1">
              <a:spcBef>
                <a:spcPct val="20000"/>
              </a:spcBef>
              <a:buFont typeface="Arial" pitchFamily="34" charset="0"/>
              <a:defRPr lang="sv-SE" sz="1600" kern="1200" dirty="0" smtClean="0">
                <a:solidFill>
                  <a:schemeClr val="tx2"/>
                </a:solidFill>
                <a:latin typeface="+mn-lt"/>
                <a:ea typeface="+mn-ea"/>
                <a:cs typeface="+mn-cs"/>
              </a:defRPr>
            </a:lvl4pPr>
            <a:lvl5pPr algn="l" defTabSz="914400" rtl="0" eaLnBrk="1" latinLnBrk="0" hangingPunct="1">
              <a:spcBef>
                <a:spcPct val="20000"/>
              </a:spcBef>
              <a:buFont typeface="Arial" pitchFamily="34" charset="0"/>
              <a:defRPr lang="sv-SE" sz="1600" kern="1200" dirty="0">
                <a:solidFill>
                  <a:schemeClr val="tx2"/>
                </a:solidFill>
                <a:latin typeface="+mn-lt"/>
                <a:ea typeface="+mn-ea"/>
                <a:cs typeface="+mn-cs"/>
              </a:defRPr>
            </a:lvl5pPr>
            <a:lvl6pPr>
              <a:defRPr sz="1600"/>
            </a:lvl6pPr>
            <a:lvl7pPr>
              <a:defRPr sz="1600"/>
            </a:lvl7pPr>
            <a:lvl8pPr>
              <a:defRPr sz="1600"/>
            </a:lvl8pPr>
            <a:lvl9pPr>
              <a:defRPr sz="16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7" name="Platshållare för datum 6"/>
          <p:cNvSpPr>
            <a:spLocks noGrp="1"/>
          </p:cNvSpPr>
          <p:nvPr>
            <p:ph type="dt" sz="half" idx="10"/>
          </p:nvPr>
        </p:nvSpPr>
        <p:spPr/>
        <p:txBody>
          <a:bodyPr/>
          <a:lstStyle/>
          <a:p>
            <a:fld id="{BA077C42-5E7F-498F-ABCF-3E458D4D840C}" type="datetimeFigureOut">
              <a:rPr lang="sv-SE" smtClean="0"/>
              <a:t>2015-05-25</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87E64370-E208-4BAC-8FD3-27F0EB0645EC}" type="slidenum">
              <a:rPr lang="sv-SE" smtClean="0"/>
              <a:t>‹#›</a:t>
            </a:fld>
            <a:endParaRPr lang="sv-SE"/>
          </a:p>
        </p:txBody>
      </p:sp>
    </p:spTree>
    <p:extLst>
      <p:ext uri="{BB962C8B-B14F-4D97-AF65-F5344CB8AC3E}">
        <p14:creationId xmlns:p14="http://schemas.microsoft.com/office/powerpoint/2010/main" val="1818757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datum 2"/>
          <p:cNvSpPr>
            <a:spLocks noGrp="1"/>
          </p:cNvSpPr>
          <p:nvPr>
            <p:ph type="dt" sz="half" idx="10"/>
          </p:nvPr>
        </p:nvSpPr>
        <p:spPr/>
        <p:txBody>
          <a:bodyPr/>
          <a:lstStyle/>
          <a:p>
            <a:fld id="{BA077C42-5E7F-498F-ABCF-3E458D4D840C}" type="datetimeFigureOut">
              <a:rPr lang="sv-SE" smtClean="0"/>
              <a:t>2015-05-25</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87E64370-E208-4BAC-8FD3-27F0EB0645EC}" type="slidenum">
              <a:rPr lang="sv-SE" smtClean="0"/>
              <a:t>‹#›</a:t>
            </a:fld>
            <a:endParaRPr lang="sv-SE"/>
          </a:p>
        </p:txBody>
      </p:sp>
    </p:spTree>
    <p:extLst>
      <p:ext uri="{BB962C8B-B14F-4D97-AF65-F5344CB8AC3E}">
        <p14:creationId xmlns:p14="http://schemas.microsoft.com/office/powerpoint/2010/main" val="4117446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905649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vå bilder höge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datum 2"/>
          <p:cNvSpPr>
            <a:spLocks noGrp="1"/>
          </p:cNvSpPr>
          <p:nvPr>
            <p:ph type="dt" sz="half" idx="10"/>
          </p:nvPr>
        </p:nvSpPr>
        <p:spPr/>
        <p:txBody>
          <a:bodyPr/>
          <a:lstStyle/>
          <a:p>
            <a:fld id="{BA077C42-5E7F-498F-ABCF-3E458D4D840C}" type="datetimeFigureOut">
              <a:rPr lang="sv-SE" smtClean="0"/>
              <a:pPr/>
              <a:t>2015-05-25</a:t>
            </a:fld>
            <a:endParaRPr lang="sv-SE"/>
          </a:p>
        </p:txBody>
      </p:sp>
      <p:sp>
        <p:nvSpPr>
          <p:cNvPr id="4" name="Platshållare för sidfot 3"/>
          <p:cNvSpPr>
            <a:spLocks noGrp="1"/>
          </p:cNvSpPr>
          <p:nvPr>
            <p:ph type="ftr" sz="quarter" idx="11"/>
          </p:nvPr>
        </p:nvSpPr>
        <p:spPr/>
        <p:txBody>
          <a:bodyPr/>
          <a:lstStyle/>
          <a:p>
            <a:endParaRPr lang="sv-SE" dirty="0"/>
          </a:p>
        </p:txBody>
      </p:sp>
      <p:sp>
        <p:nvSpPr>
          <p:cNvPr id="5" name="Platshållare för bildnummer 4"/>
          <p:cNvSpPr>
            <a:spLocks noGrp="1"/>
          </p:cNvSpPr>
          <p:nvPr>
            <p:ph type="sldNum" sz="quarter" idx="12"/>
          </p:nvPr>
        </p:nvSpPr>
        <p:spPr/>
        <p:txBody>
          <a:bodyPr/>
          <a:lstStyle/>
          <a:p>
            <a:fld id="{87E64370-E208-4BAC-8FD3-27F0EB0645EC}" type="slidenum">
              <a:rPr lang="sv-SE" smtClean="0"/>
              <a:pPr/>
              <a:t>‹#›</a:t>
            </a:fld>
            <a:endParaRPr lang="sv-SE"/>
          </a:p>
        </p:txBody>
      </p:sp>
      <p:sp>
        <p:nvSpPr>
          <p:cNvPr id="6" name="Platshållare för innehåll 2"/>
          <p:cNvSpPr>
            <a:spLocks noGrp="1"/>
          </p:cNvSpPr>
          <p:nvPr>
            <p:ph sz="half" idx="1"/>
          </p:nvPr>
        </p:nvSpPr>
        <p:spPr>
          <a:xfrm>
            <a:off x="755650" y="1620000"/>
            <a:ext cx="4248398" cy="43200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8" name="Platshållare för bild 13"/>
          <p:cNvSpPr>
            <a:spLocks noGrp="1"/>
          </p:cNvSpPr>
          <p:nvPr>
            <p:ph type="pic" sz="quarter" idx="14" hasCustomPrompt="1"/>
          </p:nvPr>
        </p:nvSpPr>
        <p:spPr>
          <a:xfrm>
            <a:off x="7125379" y="2052243"/>
            <a:ext cx="1260000" cy="1224000"/>
          </a:xfrm>
        </p:spPr>
        <p:txBody>
          <a:bodyPr/>
          <a:lstStyle>
            <a:lvl1pPr marL="36000" indent="0">
              <a:buNone/>
              <a:defRPr baseline="0"/>
            </a:lvl1pPr>
          </a:lstStyle>
          <a:p>
            <a:r>
              <a:rPr lang="sv-SE" dirty="0" smtClean="0"/>
              <a:t>Bild mini</a:t>
            </a:r>
            <a:endParaRPr lang="sv-SE" dirty="0"/>
          </a:p>
        </p:txBody>
      </p:sp>
      <p:sp>
        <p:nvSpPr>
          <p:cNvPr id="9" name="Platshållare för bild 15"/>
          <p:cNvSpPr>
            <a:spLocks noGrp="1"/>
          </p:cNvSpPr>
          <p:nvPr>
            <p:ph type="pic" sz="quarter" idx="15" hasCustomPrompt="1"/>
          </p:nvPr>
        </p:nvSpPr>
        <p:spPr>
          <a:xfrm>
            <a:off x="5587408" y="1620243"/>
            <a:ext cx="1468800" cy="1656000"/>
          </a:xfrm>
        </p:spPr>
        <p:txBody>
          <a:bodyPr/>
          <a:lstStyle>
            <a:lvl1pPr marL="36000" indent="0">
              <a:buNone/>
              <a:defRPr baseline="0"/>
            </a:lvl1pPr>
          </a:lstStyle>
          <a:p>
            <a:r>
              <a:rPr lang="sv-SE" dirty="0" smtClean="0"/>
              <a:t>Bild liten</a:t>
            </a:r>
            <a:endParaRPr lang="sv-SE" dirty="0"/>
          </a:p>
        </p:txBody>
      </p:sp>
      <p:sp>
        <p:nvSpPr>
          <p:cNvPr id="10" name="Platshållare för text 9"/>
          <p:cNvSpPr>
            <a:spLocks noGrp="1"/>
          </p:cNvSpPr>
          <p:nvPr>
            <p:ph type="body" sz="quarter" idx="16" hasCustomPrompt="1"/>
          </p:nvPr>
        </p:nvSpPr>
        <p:spPr>
          <a:xfrm>
            <a:off x="7125379" y="1620000"/>
            <a:ext cx="360363" cy="360363"/>
          </a:xfrm>
          <a:solidFill>
            <a:schemeClr val="accent1"/>
          </a:solidFill>
        </p:spPr>
        <p:txBody>
          <a:bodyPr/>
          <a:lstStyle>
            <a:lvl1pPr marL="0" indent="0">
              <a:buNone/>
              <a:defRPr>
                <a:solidFill>
                  <a:srgbClr val="FF0000"/>
                </a:solidFill>
              </a:defRPr>
            </a:lvl1pPr>
          </a:lstStyle>
          <a:p>
            <a:pPr lvl="0"/>
            <a:r>
              <a:rPr lang="sv-SE" dirty="0" smtClean="0"/>
              <a:t> </a:t>
            </a:r>
            <a:endParaRPr lang="sv-SE" dirty="0"/>
          </a:p>
        </p:txBody>
      </p:sp>
    </p:spTree>
    <p:extLst>
      <p:ext uri="{BB962C8B-B14F-4D97-AF65-F5344CB8AC3E}">
        <p14:creationId xmlns:p14="http://schemas.microsoft.com/office/powerpoint/2010/main" val="356452232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 bilder till höge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smtClean="0"/>
              <a:t>Klicka här för att ändra format</a:t>
            </a:r>
            <a:endParaRPr lang="sv-SE"/>
          </a:p>
        </p:txBody>
      </p:sp>
      <p:sp>
        <p:nvSpPr>
          <p:cNvPr id="3" name="Platshållare för datum 2"/>
          <p:cNvSpPr>
            <a:spLocks noGrp="1"/>
          </p:cNvSpPr>
          <p:nvPr>
            <p:ph type="dt" sz="half" idx="10"/>
          </p:nvPr>
        </p:nvSpPr>
        <p:spPr/>
        <p:txBody>
          <a:bodyPr/>
          <a:lstStyle/>
          <a:p>
            <a:fld id="{BA077C42-5E7F-498F-ABCF-3E458D4D840C}" type="datetimeFigureOut">
              <a:rPr lang="sv-SE" smtClean="0"/>
              <a:pPr/>
              <a:t>2015-05-25</a:t>
            </a:fld>
            <a:endParaRPr lang="sv-SE"/>
          </a:p>
        </p:txBody>
      </p:sp>
      <p:sp>
        <p:nvSpPr>
          <p:cNvPr id="4" name="Platshållare för sidfot 3"/>
          <p:cNvSpPr>
            <a:spLocks noGrp="1"/>
          </p:cNvSpPr>
          <p:nvPr>
            <p:ph type="ftr" sz="quarter" idx="11"/>
          </p:nvPr>
        </p:nvSpPr>
        <p:spPr/>
        <p:txBody>
          <a:bodyPr/>
          <a:lstStyle/>
          <a:p>
            <a:endParaRPr lang="sv-SE" dirty="0"/>
          </a:p>
        </p:txBody>
      </p:sp>
      <p:sp>
        <p:nvSpPr>
          <p:cNvPr id="5" name="Platshållare för bildnummer 4"/>
          <p:cNvSpPr>
            <a:spLocks noGrp="1"/>
          </p:cNvSpPr>
          <p:nvPr>
            <p:ph type="sldNum" sz="quarter" idx="12"/>
          </p:nvPr>
        </p:nvSpPr>
        <p:spPr/>
        <p:txBody>
          <a:bodyPr/>
          <a:lstStyle/>
          <a:p>
            <a:fld id="{87E64370-E208-4BAC-8FD3-27F0EB0645EC}" type="slidenum">
              <a:rPr lang="sv-SE" smtClean="0"/>
              <a:pPr/>
              <a:t>‹#›</a:t>
            </a:fld>
            <a:endParaRPr lang="sv-SE"/>
          </a:p>
        </p:txBody>
      </p:sp>
      <p:sp>
        <p:nvSpPr>
          <p:cNvPr id="6" name="Platshållare för bild 9"/>
          <p:cNvSpPr>
            <a:spLocks noGrp="1"/>
          </p:cNvSpPr>
          <p:nvPr>
            <p:ph type="pic" sz="quarter" idx="13" hasCustomPrompt="1"/>
          </p:nvPr>
        </p:nvSpPr>
        <p:spPr>
          <a:xfrm>
            <a:off x="5508350" y="1617663"/>
            <a:ext cx="2880000" cy="3240000"/>
          </a:xfrm>
        </p:spPr>
        <p:txBody>
          <a:bodyPr/>
          <a:lstStyle>
            <a:lvl1pPr marL="36000" indent="0">
              <a:buNone/>
              <a:defRPr baseline="0"/>
            </a:lvl1pPr>
          </a:lstStyle>
          <a:p>
            <a:r>
              <a:rPr lang="sv-SE" dirty="0" smtClean="0"/>
              <a:t>Klicka här för att lägga till en bild storlek medium</a:t>
            </a:r>
            <a:endParaRPr lang="sv-SE" dirty="0"/>
          </a:p>
        </p:txBody>
      </p:sp>
      <p:sp>
        <p:nvSpPr>
          <p:cNvPr id="8" name="Platshållare för innehåll 2"/>
          <p:cNvSpPr>
            <a:spLocks noGrp="1"/>
          </p:cNvSpPr>
          <p:nvPr>
            <p:ph sz="half" idx="1"/>
          </p:nvPr>
        </p:nvSpPr>
        <p:spPr>
          <a:xfrm>
            <a:off x="755650" y="1620000"/>
            <a:ext cx="4248398" cy="43200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sv-SE" smtClean="0"/>
              <a:t>Klicka här för att ändra format på bakgrundstexten</a:t>
            </a:r>
          </a:p>
          <a:p>
            <a:pPr lvl="1"/>
            <a:r>
              <a:rPr lang="sv-SE" smtClean="0"/>
              <a:t>Nivå två</a:t>
            </a:r>
          </a:p>
          <a:p>
            <a:pPr lvl="2"/>
            <a:r>
              <a:rPr lang="sv-SE" smtClean="0"/>
              <a:t>Nivå tre</a:t>
            </a:r>
          </a:p>
          <a:p>
            <a:pPr lvl="3"/>
            <a:r>
              <a:rPr lang="sv-SE" smtClean="0"/>
              <a:t>Nivå fyra</a:t>
            </a:r>
          </a:p>
          <a:p>
            <a:pPr lvl="4"/>
            <a:r>
              <a:rPr lang="sv-SE" smtClean="0"/>
              <a:t>Nivå fem</a:t>
            </a:r>
            <a:endParaRPr lang="sv-SE" dirty="0"/>
          </a:p>
        </p:txBody>
      </p:sp>
      <p:sp>
        <p:nvSpPr>
          <p:cNvPr id="10" name="Platshållare för text 9"/>
          <p:cNvSpPr>
            <a:spLocks noGrp="1"/>
          </p:cNvSpPr>
          <p:nvPr>
            <p:ph type="body" sz="quarter" idx="14" hasCustomPrompt="1"/>
          </p:nvPr>
        </p:nvSpPr>
        <p:spPr>
          <a:xfrm>
            <a:off x="5076017" y="4497300"/>
            <a:ext cx="360363" cy="360363"/>
          </a:xfrm>
          <a:solidFill>
            <a:schemeClr val="accent1"/>
          </a:solidFill>
        </p:spPr>
        <p:txBody>
          <a:bodyPr/>
          <a:lstStyle>
            <a:lvl1pPr marL="0" indent="0">
              <a:buNone/>
              <a:defRPr>
                <a:solidFill>
                  <a:srgbClr val="FF0000"/>
                </a:solidFill>
              </a:defRPr>
            </a:lvl1pPr>
          </a:lstStyle>
          <a:p>
            <a:pPr lvl="0"/>
            <a:r>
              <a:rPr lang="sv-SE" dirty="0" smtClean="0"/>
              <a:t> </a:t>
            </a:r>
            <a:endParaRPr lang="sv-SE" dirty="0"/>
          </a:p>
        </p:txBody>
      </p:sp>
    </p:spTree>
    <p:extLst>
      <p:ext uri="{BB962C8B-B14F-4D97-AF65-F5344CB8AC3E}">
        <p14:creationId xmlns:p14="http://schemas.microsoft.com/office/powerpoint/2010/main" val="2366895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Bildobjekt 6"/>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7941237" y="6049713"/>
            <a:ext cx="553960" cy="493371"/>
          </a:xfrm>
          <a:prstGeom prst="rect">
            <a:avLst/>
          </a:prstGeom>
        </p:spPr>
      </p:pic>
      <p:sp>
        <p:nvSpPr>
          <p:cNvPr id="2" name="Platshållare för rubrik 1"/>
          <p:cNvSpPr>
            <a:spLocks noGrp="1"/>
          </p:cNvSpPr>
          <p:nvPr>
            <p:ph type="title"/>
          </p:nvPr>
        </p:nvSpPr>
        <p:spPr>
          <a:xfrm>
            <a:off x="756000" y="720000"/>
            <a:ext cx="7632000" cy="720000"/>
          </a:xfrm>
          <a:prstGeom prst="rect">
            <a:avLst/>
          </a:prstGeom>
        </p:spPr>
        <p:txBody>
          <a:bodyPr vert="horz" lIns="91440" tIns="45720" rIns="91440" bIns="45720" rtlCol="0" anchor="t">
            <a:normAutofit/>
          </a:bodyPr>
          <a:lstStyle/>
          <a:p>
            <a:r>
              <a:rPr lang="sv-SE" dirty="0" smtClean="0"/>
              <a:t>Klicka här för att ändra format</a:t>
            </a:r>
            <a:endParaRPr lang="sv-SE" dirty="0"/>
          </a:p>
        </p:txBody>
      </p:sp>
      <p:sp>
        <p:nvSpPr>
          <p:cNvPr id="3" name="Platshållare för text 2"/>
          <p:cNvSpPr>
            <a:spLocks noGrp="1"/>
          </p:cNvSpPr>
          <p:nvPr>
            <p:ph type="body" idx="1"/>
          </p:nvPr>
        </p:nvSpPr>
        <p:spPr>
          <a:xfrm>
            <a:off x="756000" y="1620000"/>
            <a:ext cx="7632000" cy="4320000"/>
          </a:xfrm>
          <a:prstGeom prst="rect">
            <a:avLst/>
          </a:prstGeom>
        </p:spPr>
        <p:txBody>
          <a:bodyPr vert="horz" lIns="91440" tIns="45720" rIns="91440" bIns="45720" rtlCol="0">
            <a:normAutofit/>
          </a:bodyPr>
          <a:lstStyle/>
          <a:p>
            <a:pPr lvl="0"/>
            <a:r>
              <a:rPr lang="sv-SE" dirty="0" smtClean="0"/>
              <a:t>Klicka här för att ändra format på bakgrundstexten</a:t>
            </a:r>
          </a:p>
          <a:p>
            <a:pPr lvl="1"/>
            <a:r>
              <a:rPr lang="sv-SE" dirty="0" smtClean="0"/>
              <a:t>Nivå två</a:t>
            </a:r>
          </a:p>
          <a:p>
            <a:pPr lvl="2"/>
            <a:r>
              <a:rPr lang="sv-SE" dirty="0" smtClean="0"/>
              <a:t>Nivå tre</a:t>
            </a:r>
          </a:p>
          <a:p>
            <a:pPr lvl="3"/>
            <a:r>
              <a:rPr lang="sv-SE" dirty="0" smtClean="0"/>
              <a:t>Nivå fyra</a:t>
            </a:r>
          </a:p>
          <a:p>
            <a:pPr lvl="4"/>
            <a:r>
              <a:rPr lang="sv-SE" dirty="0" smtClean="0"/>
              <a:t>Nivå fem</a:t>
            </a:r>
            <a:endParaRPr lang="sv-SE" dirty="0"/>
          </a:p>
        </p:txBody>
      </p:sp>
      <p:sp>
        <p:nvSpPr>
          <p:cNvPr id="4" name="Platshållare för datum 3"/>
          <p:cNvSpPr>
            <a:spLocks noGrp="1"/>
          </p:cNvSpPr>
          <p:nvPr>
            <p:ph type="dt" sz="half" idx="2"/>
          </p:nvPr>
        </p:nvSpPr>
        <p:spPr>
          <a:xfrm>
            <a:off x="750684" y="6228000"/>
            <a:ext cx="1296000" cy="365125"/>
          </a:xfrm>
          <a:prstGeom prst="rect">
            <a:avLst/>
          </a:prstGeom>
        </p:spPr>
        <p:txBody>
          <a:bodyPr vert="horz" lIns="91440" tIns="45720" rIns="91440" bIns="45720" rtlCol="0" anchor="ctr"/>
          <a:lstStyle>
            <a:lvl1pPr algn="l">
              <a:defRPr sz="900">
                <a:solidFill>
                  <a:schemeClr val="tx2"/>
                </a:solidFill>
              </a:defRPr>
            </a:lvl1pPr>
          </a:lstStyle>
          <a:p>
            <a:fld id="{BA077C42-5E7F-498F-ABCF-3E458D4D840C}" type="datetimeFigureOut">
              <a:rPr lang="sv-SE" smtClean="0"/>
              <a:pPr/>
              <a:t>2015-05-25</a:t>
            </a:fld>
            <a:endParaRPr lang="sv-SE"/>
          </a:p>
        </p:txBody>
      </p:sp>
      <p:sp>
        <p:nvSpPr>
          <p:cNvPr id="5" name="Platshållare för sidfot 4"/>
          <p:cNvSpPr>
            <a:spLocks noGrp="1"/>
          </p:cNvSpPr>
          <p:nvPr>
            <p:ph type="ftr" sz="quarter" idx="3"/>
          </p:nvPr>
        </p:nvSpPr>
        <p:spPr>
          <a:xfrm>
            <a:off x="5305935" y="6228000"/>
            <a:ext cx="2506425" cy="365125"/>
          </a:xfrm>
          <a:prstGeom prst="rect">
            <a:avLst/>
          </a:prstGeom>
        </p:spPr>
        <p:txBody>
          <a:bodyPr vert="horz" lIns="91440" tIns="45720" rIns="91440" bIns="45720" rtlCol="0" anchor="ctr"/>
          <a:lstStyle>
            <a:lvl1pPr algn="ctr">
              <a:defRPr sz="900">
                <a:solidFill>
                  <a:schemeClr val="tx2"/>
                </a:solidFill>
              </a:defRPr>
            </a:lvl1pPr>
          </a:lstStyle>
          <a:p>
            <a:endParaRPr lang="sv-SE" dirty="0"/>
          </a:p>
        </p:txBody>
      </p:sp>
      <p:sp>
        <p:nvSpPr>
          <p:cNvPr id="6" name="Platshållare för bildnummer 5"/>
          <p:cNvSpPr>
            <a:spLocks noGrp="1"/>
          </p:cNvSpPr>
          <p:nvPr>
            <p:ph type="sldNum" sz="quarter" idx="4"/>
          </p:nvPr>
        </p:nvSpPr>
        <p:spPr>
          <a:xfrm>
            <a:off x="3960000" y="6228000"/>
            <a:ext cx="1224000" cy="365125"/>
          </a:xfrm>
          <a:prstGeom prst="rect">
            <a:avLst/>
          </a:prstGeom>
        </p:spPr>
        <p:txBody>
          <a:bodyPr vert="horz" lIns="91440" tIns="45720" rIns="91440" bIns="45720" rtlCol="0" anchor="ctr"/>
          <a:lstStyle>
            <a:lvl1pPr algn="ctr">
              <a:defRPr sz="900">
                <a:solidFill>
                  <a:schemeClr val="tx2"/>
                </a:solidFill>
              </a:defRPr>
            </a:lvl1pPr>
          </a:lstStyle>
          <a:p>
            <a:fld id="{87E64370-E208-4BAC-8FD3-27F0EB0645EC}" type="slidenum">
              <a:rPr lang="sv-SE" smtClean="0"/>
              <a:pPr/>
              <a:t>‹#›</a:t>
            </a:fld>
            <a:endParaRPr lang="sv-SE"/>
          </a:p>
        </p:txBody>
      </p:sp>
    </p:spTree>
    <p:extLst>
      <p:ext uri="{BB962C8B-B14F-4D97-AF65-F5344CB8AC3E}">
        <p14:creationId xmlns:p14="http://schemas.microsoft.com/office/powerpoint/2010/main" val="184413602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5" r:id="rId8"/>
    <p:sldLayoutId id="2147483676" r:id="rId9"/>
    <p:sldLayoutId id="2147483678" r:id="rId10"/>
    <p:sldLayoutId id="2147483656" r:id="rId11"/>
    <p:sldLayoutId id="2147483679" r:id="rId12"/>
    <p:sldLayoutId id="2147483680" r:id="rId13"/>
    <p:sldLayoutId id="2147483681" r:id="rId14"/>
    <p:sldLayoutId id="2147483682" r:id="rId15"/>
    <p:sldLayoutId id="2147483683" r:id="rId16"/>
    <p:sldLayoutId id="2147483684" r:id="rId17"/>
    <p:sldLayoutId id="2147483685" r:id="rId18"/>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google.se/url?sa=i&amp;rct=j&amp;q=&amp;esrc=s&amp;source=images&amp;cd=&amp;cad=rja&amp;uact=8&amp;ved=0CAcQjRw&amp;url=http://www.smallstepsbigchanges.com/3-perspective-hacks-cheat-sheet-living-reality-real/&amp;ei=WtGPVN-pA6H7ygPYp4LYBg&amp;bvm=bv.81828268,d.bGQ&amp;psig=AFQjCNH2-0MUN55ijFFzShkLchAv7tfNtA&amp;ust=1418797767506193"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www.brainyquote.com/quotes/authors/l/lao_tzu.html" TargetMode="Externa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Voluntary tax compliance</a:t>
            </a:r>
            <a:endParaRPr lang="en-GB" dirty="0"/>
          </a:p>
        </p:txBody>
      </p:sp>
      <p:sp>
        <p:nvSpPr>
          <p:cNvPr id="3" name="Platshållare för text 2"/>
          <p:cNvSpPr>
            <a:spLocks noGrp="1"/>
          </p:cNvSpPr>
          <p:nvPr>
            <p:ph type="body" sz="quarter" idx="10"/>
          </p:nvPr>
        </p:nvSpPr>
        <p:spPr/>
        <p:txBody>
          <a:bodyPr>
            <a:normAutofit fontScale="92500" lnSpcReduction="20000"/>
          </a:bodyPr>
          <a:lstStyle/>
          <a:p>
            <a:r>
              <a:rPr lang="en-GB" dirty="0" smtClean="0"/>
              <a:t>Cooperation between DIAN and </a:t>
            </a:r>
            <a:r>
              <a:rPr lang="en-GB" dirty="0" err="1" smtClean="0"/>
              <a:t>Skatteverket</a:t>
            </a:r>
            <a:endParaRPr lang="en-GB" dirty="0"/>
          </a:p>
        </p:txBody>
      </p:sp>
      <p:sp>
        <p:nvSpPr>
          <p:cNvPr id="4" name="Platshållare för text 3"/>
          <p:cNvSpPr>
            <a:spLocks noGrp="1"/>
          </p:cNvSpPr>
          <p:nvPr>
            <p:ph type="body" sz="quarter" idx="11"/>
          </p:nvPr>
        </p:nvSpPr>
        <p:spPr/>
        <p:txBody>
          <a:bodyPr/>
          <a:lstStyle/>
          <a:p>
            <a:r>
              <a:rPr lang="en-GB" dirty="0" smtClean="0"/>
              <a:t>Anders Stridh </a:t>
            </a:r>
            <a:r>
              <a:rPr lang="en-GB" dirty="0" smtClean="0"/>
              <a:t>&amp; </a:t>
            </a:r>
            <a:r>
              <a:rPr lang="en-GB" dirty="0" smtClean="0"/>
              <a:t>Lennart Wittberg, 1 – 5 June 2015</a:t>
            </a:r>
            <a:endParaRPr lang="en-GB" dirty="0"/>
          </a:p>
        </p:txBody>
      </p:sp>
    </p:spTree>
    <p:extLst>
      <p:ext uri="{BB962C8B-B14F-4D97-AF65-F5344CB8AC3E}">
        <p14:creationId xmlns:p14="http://schemas.microsoft.com/office/powerpoint/2010/main" val="14534028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684213" y="620713"/>
            <a:ext cx="7696200" cy="1382712"/>
          </a:xfrm>
          <a:prstGeom prst="rect">
            <a:avLst/>
          </a:prstGeom>
          <a:solidFill>
            <a:srgbClr val="F8F8F8"/>
          </a:solidFill>
          <a:ln w="9525">
            <a:solidFill>
              <a:schemeClr val="tx1"/>
            </a:solidFill>
            <a:miter lim="800000"/>
            <a:headEnd/>
            <a:tailEnd/>
          </a:ln>
          <a:effectLst>
            <a:outerShdw dist="35921" dir="2700000" algn="ctr" rotWithShape="0">
              <a:schemeClr val="bg2"/>
            </a:outerShdw>
          </a:effectLst>
        </p:spPr>
        <p:txBody>
          <a:bodyPr>
            <a:spAutoFit/>
          </a:bodyPr>
          <a:lstStyle/>
          <a:p>
            <a:pPr algn="ctr">
              <a:spcBef>
                <a:spcPct val="50000"/>
              </a:spcBef>
            </a:pPr>
            <a:r>
              <a:rPr lang="en-US" altLang="sv-SE" sz="2800">
                <a:solidFill>
                  <a:srgbClr val="00006A"/>
                </a:solidFill>
              </a:rPr>
              <a:t>External pressure (incentives) can increase or decrease the individuals own moral convictions.</a:t>
            </a:r>
          </a:p>
        </p:txBody>
      </p:sp>
      <p:sp>
        <p:nvSpPr>
          <p:cNvPr id="86019" name="Rectangle 3"/>
          <p:cNvSpPr>
            <a:spLocks noGrp="1" noChangeArrowheads="1"/>
          </p:cNvSpPr>
          <p:nvPr>
            <p:ph type="body" idx="1"/>
          </p:nvPr>
        </p:nvSpPr>
        <p:spPr>
          <a:xfrm>
            <a:off x="685800" y="2438400"/>
            <a:ext cx="7772400" cy="3657600"/>
          </a:xfrm>
        </p:spPr>
        <p:txBody>
          <a:bodyPr/>
          <a:lstStyle/>
          <a:p>
            <a:r>
              <a:rPr lang="en-US" altLang="sv-SE"/>
              <a:t>The moral conviction will </a:t>
            </a:r>
            <a:r>
              <a:rPr lang="en-US" altLang="sv-SE" i="1">
                <a:solidFill>
                  <a:srgbClr val="A50021"/>
                </a:solidFill>
              </a:rPr>
              <a:t>decrease</a:t>
            </a:r>
            <a:r>
              <a:rPr lang="en-US" altLang="sv-SE"/>
              <a:t> if the incentives are perceived to be </a:t>
            </a:r>
            <a:r>
              <a:rPr lang="en-US" altLang="sv-SE" i="1">
                <a:solidFill>
                  <a:srgbClr val="A50021"/>
                </a:solidFill>
              </a:rPr>
              <a:t>controlling</a:t>
            </a:r>
            <a:r>
              <a:rPr lang="en-US" altLang="sv-SE"/>
              <a:t>.</a:t>
            </a:r>
            <a:br>
              <a:rPr lang="en-US" altLang="sv-SE"/>
            </a:br>
            <a:endParaRPr lang="en-US" altLang="sv-SE"/>
          </a:p>
          <a:p>
            <a:r>
              <a:rPr lang="en-US" altLang="sv-SE"/>
              <a:t>The moral conviction will </a:t>
            </a:r>
            <a:r>
              <a:rPr lang="en-US" altLang="sv-SE" i="1">
                <a:solidFill>
                  <a:srgbClr val="A50021"/>
                </a:solidFill>
              </a:rPr>
              <a:t>increase</a:t>
            </a:r>
            <a:r>
              <a:rPr lang="en-US" altLang="sv-SE"/>
              <a:t> if the incentives are perceived to be </a:t>
            </a:r>
            <a:r>
              <a:rPr lang="en-US" altLang="sv-SE" i="1">
                <a:solidFill>
                  <a:srgbClr val="A50021"/>
                </a:solidFill>
              </a:rPr>
              <a:t>supportive</a:t>
            </a:r>
            <a:r>
              <a:rPr lang="en-US" altLang="sv-SE"/>
              <a:t>.</a:t>
            </a:r>
            <a:br>
              <a:rPr lang="en-US" altLang="sv-SE"/>
            </a:br>
            <a:endParaRPr lang="en-US" altLang="sv-SE"/>
          </a:p>
        </p:txBody>
      </p:sp>
      <p:sp>
        <p:nvSpPr>
          <p:cNvPr id="2" name="textruta 1"/>
          <p:cNvSpPr txBox="1"/>
          <p:nvPr/>
        </p:nvSpPr>
        <p:spPr>
          <a:xfrm>
            <a:off x="323528" y="6237312"/>
            <a:ext cx="6120680" cy="369332"/>
          </a:xfrm>
          <a:prstGeom prst="rect">
            <a:avLst/>
          </a:prstGeom>
          <a:noFill/>
        </p:spPr>
        <p:txBody>
          <a:bodyPr wrap="square" rtlCol="0">
            <a:spAutoFit/>
          </a:bodyPr>
          <a:lstStyle/>
          <a:p>
            <a:r>
              <a:rPr lang="en-GB" dirty="0" smtClean="0"/>
              <a:t>Crowding theory, Bruno S Frey</a:t>
            </a:r>
            <a:endParaRPr lang="en-GB" dirty="0"/>
          </a:p>
        </p:txBody>
      </p:sp>
    </p:spTree>
    <p:extLst>
      <p:ext uri="{BB962C8B-B14F-4D97-AF65-F5344CB8AC3E}">
        <p14:creationId xmlns:p14="http://schemas.microsoft.com/office/powerpoint/2010/main" val="38911394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 calcmode="lin" valueType="num">
                                      <p:cBhvr additive="base">
                                        <p:cTn id="7" dur="500" fill="hold"/>
                                        <p:tgtEl>
                                          <p:spTgt spid="860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60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6019">
                                            <p:txEl>
                                              <p:pRg st="1" end="1"/>
                                            </p:txEl>
                                          </p:spTgt>
                                        </p:tgtEl>
                                        <p:attrNameLst>
                                          <p:attrName>style.visibility</p:attrName>
                                        </p:attrNameLst>
                                      </p:cBhvr>
                                      <p:to>
                                        <p:strVal val="visible"/>
                                      </p:to>
                                    </p:set>
                                    <p:anim calcmode="lin" valueType="num">
                                      <p:cBhvr additive="base">
                                        <p:cTn id="13" dur="500" fill="hold"/>
                                        <p:tgtEl>
                                          <p:spTgt spid="8601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601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Slippery slope model</a:t>
            </a:r>
            <a:endParaRPr lang="en-GB" dirty="0"/>
          </a:p>
        </p:txBody>
      </p:sp>
      <p:pic>
        <p:nvPicPr>
          <p:cNvPr id="3" name="Bildobjekt 2"/>
          <p:cNvPicPr/>
          <p:nvPr/>
        </p:nvPicPr>
        <p:blipFill>
          <a:blip r:embed="rId2">
            <a:extLst>
              <a:ext uri="{28A0092B-C50C-407E-A947-70E740481C1C}">
                <a14:useLocalDpi xmlns:a14="http://schemas.microsoft.com/office/drawing/2010/main" val="0"/>
              </a:ext>
            </a:extLst>
          </a:blip>
          <a:srcRect l="11435" t="25488" r="11301" b="9363"/>
          <a:stretch>
            <a:fillRect/>
          </a:stretch>
        </p:blipFill>
        <p:spPr bwMode="auto">
          <a:xfrm>
            <a:off x="611188" y="1911032"/>
            <a:ext cx="7921252" cy="4614312"/>
          </a:xfrm>
          <a:prstGeom prst="rect">
            <a:avLst/>
          </a:prstGeom>
          <a:noFill/>
          <a:ln>
            <a:noFill/>
          </a:ln>
        </p:spPr>
      </p:pic>
    </p:spTree>
    <p:extLst>
      <p:ext uri="{BB962C8B-B14F-4D97-AF65-F5344CB8AC3E}">
        <p14:creationId xmlns:p14="http://schemas.microsoft.com/office/powerpoint/2010/main" val="14929924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Perceptions of power</a:t>
            </a:r>
            <a:endParaRPr lang="en-GB" dirty="0"/>
          </a:p>
        </p:txBody>
      </p:sp>
      <p:sp>
        <p:nvSpPr>
          <p:cNvPr id="3" name="Platshållare för innehåll 2"/>
          <p:cNvSpPr>
            <a:spLocks noGrp="1"/>
          </p:cNvSpPr>
          <p:nvPr>
            <p:ph idx="1"/>
          </p:nvPr>
        </p:nvSpPr>
        <p:spPr/>
        <p:txBody>
          <a:bodyPr/>
          <a:lstStyle/>
          <a:p>
            <a:r>
              <a:rPr lang="sv-SE" u="sng" dirty="0" err="1" smtClean="0"/>
              <a:t>Coercive</a:t>
            </a:r>
            <a:r>
              <a:rPr lang="sv-SE" u="sng" dirty="0" smtClean="0"/>
              <a:t> </a:t>
            </a:r>
            <a:r>
              <a:rPr lang="sv-SE" u="sng" dirty="0" err="1" smtClean="0"/>
              <a:t>power</a:t>
            </a:r>
            <a:r>
              <a:rPr lang="sv-SE" u="sng" dirty="0"/>
              <a:t/>
            </a:r>
            <a:br>
              <a:rPr lang="sv-SE" u="sng" dirty="0"/>
            </a:br>
            <a:r>
              <a:rPr lang="sv-SE" dirty="0" err="1" smtClean="0"/>
              <a:t>Compliance</a:t>
            </a:r>
            <a:r>
              <a:rPr lang="sv-SE" dirty="0" smtClean="0"/>
              <a:t> </a:t>
            </a:r>
            <a:r>
              <a:rPr lang="sv-SE" dirty="0" err="1" smtClean="0"/>
              <a:t>through</a:t>
            </a:r>
            <a:r>
              <a:rPr lang="sv-SE" dirty="0" smtClean="0"/>
              <a:t> </a:t>
            </a:r>
            <a:r>
              <a:rPr lang="sv-SE" dirty="0" err="1" smtClean="0"/>
              <a:t>intimidation</a:t>
            </a:r>
            <a:r>
              <a:rPr lang="sv-SE" dirty="0" smtClean="0"/>
              <a:t> </a:t>
            </a:r>
            <a:endParaRPr lang="sv-SE" dirty="0"/>
          </a:p>
          <a:p>
            <a:pPr marL="0" indent="0">
              <a:buNone/>
            </a:pPr>
            <a:endParaRPr lang="en-GB" dirty="0" smtClean="0"/>
          </a:p>
          <a:p>
            <a:pPr marL="0" indent="0">
              <a:buNone/>
            </a:pPr>
            <a:endParaRPr lang="en-GB" dirty="0"/>
          </a:p>
          <a:p>
            <a:pPr marL="0" indent="0">
              <a:buNone/>
            </a:pPr>
            <a:endParaRPr lang="en-GB" dirty="0" smtClean="0"/>
          </a:p>
          <a:p>
            <a:r>
              <a:rPr lang="en-GB" u="sng" dirty="0" smtClean="0"/>
              <a:t>Legitimate power</a:t>
            </a:r>
            <a:br>
              <a:rPr lang="en-GB" u="sng" dirty="0" smtClean="0"/>
            </a:br>
            <a:r>
              <a:rPr lang="en-GB" dirty="0" smtClean="0"/>
              <a:t>Compliance through fairness</a:t>
            </a:r>
            <a:endParaRPr lang="en-GB" dirty="0"/>
          </a:p>
          <a:p>
            <a:endParaRPr lang="en-GB" dirty="0"/>
          </a:p>
        </p:txBody>
      </p:sp>
      <p:sp>
        <p:nvSpPr>
          <p:cNvPr id="4" name="textruta 3"/>
          <p:cNvSpPr txBox="1"/>
          <p:nvPr/>
        </p:nvSpPr>
        <p:spPr>
          <a:xfrm>
            <a:off x="1187624" y="2492896"/>
            <a:ext cx="6120680" cy="461665"/>
          </a:xfrm>
          <a:prstGeom prst="rect">
            <a:avLst/>
          </a:prstGeom>
          <a:noFill/>
        </p:spPr>
        <p:txBody>
          <a:bodyPr wrap="square" rtlCol="0">
            <a:spAutoFit/>
          </a:bodyPr>
          <a:lstStyle/>
          <a:p>
            <a:r>
              <a:rPr lang="en-GB" sz="2400" b="1" dirty="0" smtClean="0">
                <a:solidFill>
                  <a:srgbClr val="FF0000"/>
                </a:solidFill>
              </a:rPr>
              <a:t>Reduces the willingness to comply</a:t>
            </a:r>
            <a:endParaRPr lang="en-GB" sz="2400" b="1" dirty="0">
              <a:solidFill>
                <a:srgbClr val="FF0000"/>
              </a:solidFill>
            </a:endParaRPr>
          </a:p>
        </p:txBody>
      </p:sp>
      <p:sp>
        <p:nvSpPr>
          <p:cNvPr id="5" name="textruta 4"/>
          <p:cNvSpPr txBox="1"/>
          <p:nvPr/>
        </p:nvSpPr>
        <p:spPr>
          <a:xfrm>
            <a:off x="1187624" y="4653136"/>
            <a:ext cx="6120680" cy="461665"/>
          </a:xfrm>
          <a:prstGeom prst="rect">
            <a:avLst/>
          </a:prstGeom>
          <a:noFill/>
        </p:spPr>
        <p:txBody>
          <a:bodyPr wrap="square" rtlCol="0">
            <a:spAutoFit/>
          </a:bodyPr>
          <a:lstStyle/>
          <a:p>
            <a:r>
              <a:rPr lang="en-GB" sz="2400" b="1" dirty="0" smtClean="0">
                <a:solidFill>
                  <a:srgbClr val="FF0000"/>
                </a:solidFill>
              </a:rPr>
              <a:t>Increases the willingness to comply</a:t>
            </a:r>
            <a:endParaRPr lang="en-GB" sz="2400" b="1" dirty="0">
              <a:solidFill>
                <a:srgbClr val="FF0000"/>
              </a:solidFill>
            </a:endParaRPr>
          </a:p>
        </p:txBody>
      </p:sp>
    </p:spTree>
    <p:extLst>
      <p:ext uri="{BB962C8B-B14F-4D97-AF65-F5344CB8AC3E}">
        <p14:creationId xmlns:p14="http://schemas.microsoft.com/office/powerpoint/2010/main" val="2293535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Norms and deterrence</a:t>
            </a:r>
            <a:endParaRPr lang="en-GB" dirty="0"/>
          </a:p>
        </p:txBody>
      </p:sp>
      <p:sp>
        <p:nvSpPr>
          <p:cNvPr id="3" name="Rektangel med rundade hörn 2"/>
          <p:cNvSpPr/>
          <p:nvPr/>
        </p:nvSpPr>
        <p:spPr>
          <a:xfrm>
            <a:off x="755650"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Social norms</a:t>
            </a:r>
            <a:endParaRPr lang="en-GB" dirty="0">
              <a:solidFill>
                <a:schemeClr val="tx2"/>
              </a:solidFill>
            </a:endParaRPr>
          </a:p>
        </p:txBody>
      </p:sp>
      <p:sp>
        <p:nvSpPr>
          <p:cNvPr id="4" name="Rektangel med rundade hörn 3"/>
          <p:cNvSpPr/>
          <p:nvPr/>
        </p:nvSpPr>
        <p:spPr>
          <a:xfrm>
            <a:off x="3419872"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Personal norms</a:t>
            </a:r>
            <a:endParaRPr lang="en-GB" dirty="0">
              <a:solidFill>
                <a:schemeClr val="tx2"/>
              </a:solidFill>
            </a:endParaRPr>
          </a:p>
        </p:txBody>
      </p:sp>
      <p:sp>
        <p:nvSpPr>
          <p:cNvPr id="5" name="Rektangel med rundade hörn 4"/>
          <p:cNvSpPr/>
          <p:nvPr/>
        </p:nvSpPr>
        <p:spPr>
          <a:xfrm>
            <a:off x="6084168"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Behaviour</a:t>
            </a:r>
            <a:endParaRPr lang="en-GB" dirty="0">
              <a:solidFill>
                <a:schemeClr val="tx2"/>
              </a:solidFill>
            </a:endParaRPr>
          </a:p>
        </p:txBody>
      </p:sp>
      <p:sp>
        <p:nvSpPr>
          <p:cNvPr id="6" name="Höger 5"/>
          <p:cNvSpPr/>
          <p:nvPr/>
        </p:nvSpPr>
        <p:spPr>
          <a:xfrm>
            <a:off x="2483768"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Höger 7"/>
          <p:cNvSpPr/>
          <p:nvPr/>
        </p:nvSpPr>
        <p:spPr>
          <a:xfrm>
            <a:off x="5148064"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5" name="Grupp 14"/>
          <p:cNvGrpSpPr/>
          <p:nvPr/>
        </p:nvGrpSpPr>
        <p:grpSpPr>
          <a:xfrm>
            <a:off x="3059832" y="2041451"/>
            <a:ext cx="2592288" cy="830997"/>
            <a:chOff x="3059832" y="2041451"/>
            <a:chExt cx="2592288" cy="830997"/>
          </a:xfrm>
        </p:grpSpPr>
        <p:sp>
          <p:nvSpPr>
            <p:cNvPr id="9" name="Rektangel 8"/>
            <p:cNvSpPr/>
            <p:nvPr/>
          </p:nvSpPr>
          <p:spPr>
            <a:xfrm>
              <a:off x="3419872" y="2113459"/>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Strong norms in favour of compliance</a:t>
              </a:r>
              <a:endParaRPr lang="en-GB" sz="1600" dirty="0"/>
            </a:p>
          </p:txBody>
        </p:sp>
        <p:sp>
          <p:nvSpPr>
            <p:cNvPr id="11" name="textruta 10"/>
            <p:cNvSpPr txBox="1"/>
            <p:nvPr/>
          </p:nvSpPr>
          <p:spPr>
            <a:xfrm>
              <a:off x="3059832"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2" name="textruta 11"/>
            <p:cNvSpPr txBox="1"/>
            <p:nvPr/>
          </p:nvSpPr>
          <p:spPr>
            <a:xfrm>
              <a:off x="5004048"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grpSp>
      <p:grpSp>
        <p:nvGrpSpPr>
          <p:cNvPr id="16" name="Grupp 15"/>
          <p:cNvGrpSpPr/>
          <p:nvPr/>
        </p:nvGrpSpPr>
        <p:grpSpPr>
          <a:xfrm>
            <a:off x="3059832" y="4090154"/>
            <a:ext cx="2736304" cy="851014"/>
            <a:chOff x="3059832" y="4090154"/>
            <a:chExt cx="2736304" cy="851014"/>
          </a:xfrm>
        </p:grpSpPr>
        <p:sp>
          <p:nvSpPr>
            <p:cNvPr id="10" name="Rektangel 9"/>
            <p:cNvSpPr/>
            <p:nvPr/>
          </p:nvSpPr>
          <p:spPr>
            <a:xfrm>
              <a:off x="3419872" y="4181088"/>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Low deterrent effect of enforcement</a:t>
              </a:r>
              <a:endParaRPr lang="en-GB" sz="1600" dirty="0"/>
            </a:p>
          </p:txBody>
        </p:sp>
        <p:sp>
          <p:nvSpPr>
            <p:cNvPr id="13" name="textruta 12"/>
            <p:cNvSpPr txBox="1"/>
            <p:nvPr/>
          </p:nvSpPr>
          <p:spPr>
            <a:xfrm>
              <a:off x="3059832" y="4090154"/>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4" name="textruta 13"/>
            <p:cNvSpPr txBox="1"/>
            <p:nvPr/>
          </p:nvSpPr>
          <p:spPr>
            <a:xfrm>
              <a:off x="5148064" y="411017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grpSp>
      <p:sp>
        <p:nvSpPr>
          <p:cNvPr id="7" name="textruta 6"/>
          <p:cNvSpPr txBox="1"/>
          <p:nvPr/>
        </p:nvSpPr>
        <p:spPr>
          <a:xfrm>
            <a:off x="251520" y="6214201"/>
            <a:ext cx="5076564" cy="338554"/>
          </a:xfrm>
          <a:prstGeom prst="rect">
            <a:avLst/>
          </a:prstGeom>
          <a:noFill/>
        </p:spPr>
        <p:txBody>
          <a:bodyPr wrap="square" rtlCol="0">
            <a:spAutoFit/>
          </a:bodyPr>
          <a:lstStyle/>
          <a:p>
            <a:r>
              <a:rPr lang="en-GB" sz="1600" dirty="0" smtClean="0"/>
              <a:t>Michael Wenzel, 2002</a:t>
            </a:r>
            <a:endParaRPr lang="en-GB" sz="1600" dirty="0"/>
          </a:p>
        </p:txBody>
      </p:sp>
    </p:spTree>
    <p:extLst>
      <p:ext uri="{BB962C8B-B14F-4D97-AF65-F5344CB8AC3E}">
        <p14:creationId xmlns:p14="http://schemas.microsoft.com/office/powerpoint/2010/main" val="2801566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a:t>Norms and deterrence</a:t>
            </a:r>
          </a:p>
        </p:txBody>
      </p:sp>
      <p:grpSp>
        <p:nvGrpSpPr>
          <p:cNvPr id="7" name="Grupp 6"/>
          <p:cNvGrpSpPr/>
          <p:nvPr/>
        </p:nvGrpSpPr>
        <p:grpSpPr>
          <a:xfrm>
            <a:off x="3059832" y="2041451"/>
            <a:ext cx="2736304" cy="830997"/>
            <a:chOff x="3059832" y="2041451"/>
            <a:chExt cx="2736304" cy="830997"/>
          </a:xfrm>
        </p:grpSpPr>
        <p:sp>
          <p:nvSpPr>
            <p:cNvPr id="9" name="Rektangel 8"/>
            <p:cNvSpPr/>
            <p:nvPr/>
          </p:nvSpPr>
          <p:spPr>
            <a:xfrm>
              <a:off x="3419872" y="2113459"/>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Weak norms in favour of compliance</a:t>
              </a:r>
              <a:endParaRPr lang="en-GB" sz="1600" dirty="0"/>
            </a:p>
          </p:txBody>
        </p:sp>
        <p:sp>
          <p:nvSpPr>
            <p:cNvPr id="11" name="textruta 10"/>
            <p:cNvSpPr txBox="1"/>
            <p:nvPr/>
          </p:nvSpPr>
          <p:spPr>
            <a:xfrm>
              <a:off x="3059832"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2" name="textruta 11"/>
            <p:cNvSpPr txBox="1"/>
            <p:nvPr/>
          </p:nvSpPr>
          <p:spPr>
            <a:xfrm>
              <a:off x="5148064"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grpSp>
      <p:grpSp>
        <p:nvGrpSpPr>
          <p:cNvPr id="16" name="Grupp 15"/>
          <p:cNvGrpSpPr/>
          <p:nvPr/>
        </p:nvGrpSpPr>
        <p:grpSpPr>
          <a:xfrm>
            <a:off x="3059832" y="4090154"/>
            <a:ext cx="2592288" cy="851014"/>
            <a:chOff x="3059832" y="4090154"/>
            <a:chExt cx="2592288" cy="851014"/>
          </a:xfrm>
        </p:grpSpPr>
        <p:sp>
          <p:nvSpPr>
            <p:cNvPr id="17" name="Rektangel 16"/>
            <p:cNvSpPr/>
            <p:nvPr/>
          </p:nvSpPr>
          <p:spPr>
            <a:xfrm>
              <a:off x="3419872" y="4181088"/>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High deterrent effect of enforcement</a:t>
              </a:r>
              <a:endParaRPr lang="en-GB" sz="1600" dirty="0"/>
            </a:p>
          </p:txBody>
        </p:sp>
        <p:sp>
          <p:nvSpPr>
            <p:cNvPr id="18" name="textruta 17"/>
            <p:cNvSpPr txBox="1"/>
            <p:nvPr/>
          </p:nvSpPr>
          <p:spPr>
            <a:xfrm>
              <a:off x="3059832" y="4090154"/>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9" name="textruta 18"/>
            <p:cNvSpPr txBox="1"/>
            <p:nvPr/>
          </p:nvSpPr>
          <p:spPr>
            <a:xfrm>
              <a:off x="5004048" y="411017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grpSp>
      <p:sp>
        <p:nvSpPr>
          <p:cNvPr id="20" name="Rektangel med rundade hörn 19"/>
          <p:cNvSpPr/>
          <p:nvPr/>
        </p:nvSpPr>
        <p:spPr>
          <a:xfrm>
            <a:off x="755650"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Social norms</a:t>
            </a:r>
            <a:endParaRPr lang="en-GB" dirty="0">
              <a:solidFill>
                <a:schemeClr val="tx2"/>
              </a:solidFill>
            </a:endParaRPr>
          </a:p>
        </p:txBody>
      </p:sp>
      <p:sp>
        <p:nvSpPr>
          <p:cNvPr id="21" name="Rektangel med rundade hörn 20"/>
          <p:cNvSpPr/>
          <p:nvPr/>
        </p:nvSpPr>
        <p:spPr>
          <a:xfrm>
            <a:off x="3419872"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Personal norms</a:t>
            </a:r>
            <a:endParaRPr lang="en-GB" dirty="0">
              <a:solidFill>
                <a:schemeClr val="tx2"/>
              </a:solidFill>
            </a:endParaRPr>
          </a:p>
        </p:txBody>
      </p:sp>
      <p:sp>
        <p:nvSpPr>
          <p:cNvPr id="22" name="Rektangel med rundade hörn 21"/>
          <p:cNvSpPr/>
          <p:nvPr/>
        </p:nvSpPr>
        <p:spPr>
          <a:xfrm>
            <a:off x="6084168"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Behaviour</a:t>
            </a:r>
            <a:endParaRPr lang="en-GB" dirty="0">
              <a:solidFill>
                <a:schemeClr val="tx2"/>
              </a:solidFill>
            </a:endParaRPr>
          </a:p>
        </p:txBody>
      </p:sp>
      <p:sp>
        <p:nvSpPr>
          <p:cNvPr id="23" name="Höger 22"/>
          <p:cNvSpPr/>
          <p:nvPr/>
        </p:nvSpPr>
        <p:spPr>
          <a:xfrm>
            <a:off x="2483768"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Höger 23"/>
          <p:cNvSpPr/>
          <p:nvPr/>
        </p:nvSpPr>
        <p:spPr>
          <a:xfrm>
            <a:off x="5148064"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2013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ktangel 8"/>
          <p:cNvSpPr/>
          <p:nvPr/>
        </p:nvSpPr>
        <p:spPr>
          <a:xfrm>
            <a:off x="3419872" y="2113459"/>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Weak norms in favour of compliance</a:t>
            </a:r>
          </a:p>
        </p:txBody>
      </p:sp>
      <p:sp>
        <p:nvSpPr>
          <p:cNvPr id="11" name="textruta 10"/>
          <p:cNvSpPr txBox="1"/>
          <p:nvPr/>
        </p:nvSpPr>
        <p:spPr>
          <a:xfrm>
            <a:off x="3059832"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2" name="textruta 11"/>
          <p:cNvSpPr txBox="1"/>
          <p:nvPr/>
        </p:nvSpPr>
        <p:spPr>
          <a:xfrm>
            <a:off x="5148064"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20" name="Rektangel 19"/>
          <p:cNvSpPr/>
          <p:nvPr/>
        </p:nvSpPr>
        <p:spPr>
          <a:xfrm>
            <a:off x="3455876" y="4221088"/>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Higher </a:t>
            </a:r>
            <a:r>
              <a:rPr lang="en-GB" sz="1600" dirty="0"/>
              <a:t>deterrent effect of enforcement</a:t>
            </a:r>
          </a:p>
        </p:txBody>
      </p:sp>
      <p:grpSp>
        <p:nvGrpSpPr>
          <p:cNvPr id="18" name="Grupp 17"/>
          <p:cNvGrpSpPr/>
          <p:nvPr/>
        </p:nvGrpSpPr>
        <p:grpSpPr>
          <a:xfrm>
            <a:off x="395536" y="2041922"/>
            <a:ext cx="2592288" cy="851014"/>
            <a:chOff x="395536" y="2041922"/>
            <a:chExt cx="2592288" cy="851014"/>
          </a:xfrm>
        </p:grpSpPr>
        <p:sp>
          <p:nvSpPr>
            <p:cNvPr id="15" name="Rektangel 14"/>
            <p:cNvSpPr/>
            <p:nvPr/>
          </p:nvSpPr>
          <p:spPr>
            <a:xfrm>
              <a:off x="755576" y="2132856"/>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Strong norms in favour of compliance</a:t>
              </a:r>
            </a:p>
          </p:txBody>
        </p:sp>
        <p:sp>
          <p:nvSpPr>
            <p:cNvPr id="16" name="textruta 15"/>
            <p:cNvSpPr txBox="1"/>
            <p:nvPr/>
          </p:nvSpPr>
          <p:spPr>
            <a:xfrm>
              <a:off x="395536" y="2041922"/>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7" name="textruta 16"/>
            <p:cNvSpPr txBox="1"/>
            <p:nvPr/>
          </p:nvSpPr>
          <p:spPr>
            <a:xfrm>
              <a:off x="2339752" y="2061939"/>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grpSp>
      <p:sp>
        <p:nvSpPr>
          <p:cNvPr id="13" name="textruta 12"/>
          <p:cNvSpPr txBox="1"/>
          <p:nvPr/>
        </p:nvSpPr>
        <p:spPr>
          <a:xfrm>
            <a:off x="3059832" y="411017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4" name="textruta 13"/>
          <p:cNvSpPr txBox="1"/>
          <p:nvPr/>
        </p:nvSpPr>
        <p:spPr>
          <a:xfrm>
            <a:off x="5004048" y="411017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7" name="Höger 6"/>
          <p:cNvSpPr/>
          <p:nvPr/>
        </p:nvSpPr>
        <p:spPr>
          <a:xfrm rot="3111682">
            <a:off x="1896448" y="3268340"/>
            <a:ext cx="2073942" cy="432048"/>
          </a:xfrm>
          <a:prstGeom prst="right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Rubrik 1"/>
          <p:cNvSpPr>
            <a:spLocks noGrp="1"/>
          </p:cNvSpPr>
          <p:nvPr>
            <p:ph type="title"/>
          </p:nvPr>
        </p:nvSpPr>
        <p:spPr/>
        <p:txBody>
          <a:bodyPr/>
          <a:lstStyle/>
          <a:p>
            <a:r>
              <a:rPr lang="en-GB" dirty="0"/>
              <a:t>Norms and deterrence</a:t>
            </a:r>
          </a:p>
        </p:txBody>
      </p:sp>
      <p:sp>
        <p:nvSpPr>
          <p:cNvPr id="19" name="Rektangel med rundade hörn 18"/>
          <p:cNvSpPr/>
          <p:nvPr/>
        </p:nvSpPr>
        <p:spPr>
          <a:xfrm>
            <a:off x="755650"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Social norms</a:t>
            </a:r>
            <a:endParaRPr lang="en-GB" dirty="0">
              <a:solidFill>
                <a:schemeClr val="tx2"/>
              </a:solidFill>
            </a:endParaRPr>
          </a:p>
        </p:txBody>
      </p:sp>
      <p:sp>
        <p:nvSpPr>
          <p:cNvPr id="21" name="Rektangel med rundade hörn 20"/>
          <p:cNvSpPr/>
          <p:nvPr/>
        </p:nvSpPr>
        <p:spPr>
          <a:xfrm>
            <a:off x="3419872"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Personal norms</a:t>
            </a:r>
            <a:endParaRPr lang="en-GB" dirty="0">
              <a:solidFill>
                <a:schemeClr val="tx2"/>
              </a:solidFill>
            </a:endParaRPr>
          </a:p>
        </p:txBody>
      </p:sp>
      <p:sp>
        <p:nvSpPr>
          <p:cNvPr id="22" name="Rektangel med rundade hörn 21"/>
          <p:cNvSpPr/>
          <p:nvPr/>
        </p:nvSpPr>
        <p:spPr>
          <a:xfrm>
            <a:off x="6084168"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Behaviour</a:t>
            </a:r>
            <a:endParaRPr lang="en-GB" dirty="0">
              <a:solidFill>
                <a:schemeClr val="tx2"/>
              </a:solidFill>
            </a:endParaRPr>
          </a:p>
        </p:txBody>
      </p:sp>
      <p:sp>
        <p:nvSpPr>
          <p:cNvPr id="23" name="Höger 22"/>
          <p:cNvSpPr/>
          <p:nvPr/>
        </p:nvSpPr>
        <p:spPr>
          <a:xfrm>
            <a:off x="2483768"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Höger 23"/>
          <p:cNvSpPr/>
          <p:nvPr/>
        </p:nvSpPr>
        <p:spPr>
          <a:xfrm>
            <a:off x="5148064"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8185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3" presetClass="entr" presetSubtype="1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blinds(horizontal)">
                                      <p:cBhvr>
                                        <p:cTn id="9" dur="500"/>
                                        <p:tgtEl>
                                          <p:spTgt spid="20"/>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3" grpId="0"/>
      <p:bldP spid="14"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Höger 18"/>
          <p:cNvSpPr/>
          <p:nvPr/>
        </p:nvSpPr>
        <p:spPr>
          <a:xfrm rot="5400000">
            <a:off x="3620894" y="3299788"/>
            <a:ext cx="1326147" cy="432048"/>
          </a:xfrm>
          <a:prstGeom prst="right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Rektangel 8"/>
          <p:cNvSpPr/>
          <p:nvPr/>
        </p:nvSpPr>
        <p:spPr>
          <a:xfrm>
            <a:off x="3419872" y="2113459"/>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Stronger </a:t>
            </a:r>
            <a:r>
              <a:rPr lang="en-GB" sz="1600" dirty="0"/>
              <a:t>norms in favour of compliance</a:t>
            </a:r>
          </a:p>
        </p:txBody>
      </p:sp>
      <p:sp>
        <p:nvSpPr>
          <p:cNvPr id="11" name="textruta 10"/>
          <p:cNvSpPr txBox="1"/>
          <p:nvPr/>
        </p:nvSpPr>
        <p:spPr>
          <a:xfrm>
            <a:off x="3059832"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2" name="textruta 11"/>
          <p:cNvSpPr txBox="1"/>
          <p:nvPr/>
        </p:nvSpPr>
        <p:spPr>
          <a:xfrm>
            <a:off x="5004048" y="2041451"/>
            <a:ext cx="648072" cy="830997"/>
          </a:xfrm>
          <a:prstGeom prst="rect">
            <a:avLst/>
          </a:prstGeom>
          <a:noFill/>
        </p:spPr>
        <p:txBody>
          <a:bodyPr wrap="square" rtlCol="0">
            <a:spAutoFit/>
          </a:bodyPr>
          <a:lstStyle/>
          <a:p>
            <a:r>
              <a:rPr lang="en-GB" sz="4800" dirty="0">
                <a:solidFill>
                  <a:srgbClr val="FF0000"/>
                </a:solidFill>
              </a:rPr>
              <a:t>+</a:t>
            </a:r>
          </a:p>
        </p:txBody>
      </p:sp>
      <p:sp>
        <p:nvSpPr>
          <p:cNvPr id="15" name="Rektangel 14"/>
          <p:cNvSpPr/>
          <p:nvPr/>
        </p:nvSpPr>
        <p:spPr>
          <a:xfrm>
            <a:off x="755576" y="2132856"/>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Strong norms in favour of compliance</a:t>
            </a:r>
          </a:p>
        </p:txBody>
      </p:sp>
      <p:sp>
        <p:nvSpPr>
          <p:cNvPr id="16" name="textruta 15"/>
          <p:cNvSpPr txBox="1"/>
          <p:nvPr/>
        </p:nvSpPr>
        <p:spPr>
          <a:xfrm>
            <a:off x="395536" y="2041922"/>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7" name="textruta 16"/>
          <p:cNvSpPr txBox="1"/>
          <p:nvPr/>
        </p:nvSpPr>
        <p:spPr>
          <a:xfrm>
            <a:off x="2339752" y="2061939"/>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7" name="Höger 6"/>
          <p:cNvSpPr/>
          <p:nvPr/>
        </p:nvSpPr>
        <p:spPr>
          <a:xfrm>
            <a:off x="2411760" y="2636714"/>
            <a:ext cx="1152128" cy="432048"/>
          </a:xfrm>
          <a:prstGeom prst="right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27" name="Grupp 26"/>
          <p:cNvGrpSpPr/>
          <p:nvPr/>
        </p:nvGrpSpPr>
        <p:grpSpPr>
          <a:xfrm>
            <a:off x="3059832" y="4038163"/>
            <a:ext cx="2736304" cy="863005"/>
            <a:chOff x="3059832" y="4038163"/>
            <a:chExt cx="2736304" cy="863005"/>
          </a:xfrm>
        </p:grpSpPr>
        <p:sp>
          <p:nvSpPr>
            <p:cNvPr id="10" name="Rektangel 9"/>
            <p:cNvSpPr/>
            <p:nvPr/>
          </p:nvSpPr>
          <p:spPr>
            <a:xfrm>
              <a:off x="3419872" y="4181088"/>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Low </a:t>
              </a:r>
              <a:r>
                <a:rPr lang="en-GB" sz="1600" dirty="0"/>
                <a:t>deterrent effect of enforcement</a:t>
              </a:r>
            </a:p>
          </p:txBody>
        </p:sp>
        <p:sp>
          <p:nvSpPr>
            <p:cNvPr id="13" name="textruta 12"/>
            <p:cNvSpPr txBox="1"/>
            <p:nvPr/>
          </p:nvSpPr>
          <p:spPr>
            <a:xfrm>
              <a:off x="3059832" y="4038163"/>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4" name="textruta 13"/>
            <p:cNvSpPr txBox="1"/>
            <p:nvPr/>
          </p:nvSpPr>
          <p:spPr>
            <a:xfrm>
              <a:off x="5148064" y="4038163"/>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grpSp>
      <p:sp>
        <p:nvSpPr>
          <p:cNvPr id="2" name="Rubrik 1"/>
          <p:cNvSpPr>
            <a:spLocks noGrp="1"/>
          </p:cNvSpPr>
          <p:nvPr>
            <p:ph type="title"/>
          </p:nvPr>
        </p:nvSpPr>
        <p:spPr/>
        <p:txBody>
          <a:bodyPr/>
          <a:lstStyle/>
          <a:p>
            <a:r>
              <a:rPr lang="en-GB" dirty="0"/>
              <a:t>Norms and deterrence</a:t>
            </a:r>
          </a:p>
        </p:txBody>
      </p:sp>
      <p:sp>
        <p:nvSpPr>
          <p:cNvPr id="20" name="Rektangel med rundade hörn 19"/>
          <p:cNvSpPr/>
          <p:nvPr/>
        </p:nvSpPr>
        <p:spPr>
          <a:xfrm>
            <a:off x="755650"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Social norms</a:t>
            </a:r>
            <a:endParaRPr lang="en-GB" dirty="0">
              <a:solidFill>
                <a:schemeClr val="tx2"/>
              </a:solidFill>
            </a:endParaRPr>
          </a:p>
        </p:txBody>
      </p:sp>
      <p:sp>
        <p:nvSpPr>
          <p:cNvPr id="21" name="Rektangel med rundade hörn 20"/>
          <p:cNvSpPr/>
          <p:nvPr/>
        </p:nvSpPr>
        <p:spPr>
          <a:xfrm>
            <a:off x="3419872"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Personal norms</a:t>
            </a:r>
            <a:endParaRPr lang="en-GB" dirty="0">
              <a:solidFill>
                <a:schemeClr val="tx2"/>
              </a:solidFill>
            </a:endParaRPr>
          </a:p>
        </p:txBody>
      </p:sp>
      <p:sp>
        <p:nvSpPr>
          <p:cNvPr id="22" name="Rektangel med rundade hörn 21"/>
          <p:cNvSpPr/>
          <p:nvPr/>
        </p:nvSpPr>
        <p:spPr>
          <a:xfrm>
            <a:off x="6084168"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Behaviour</a:t>
            </a:r>
            <a:endParaRPr lang="en-GB" dirty="0">
              <a:solidFill>
                <a:schemeClr val="tx2"/>
              </a:solidFill>
            </a:endParaRPr>
          </a:p>
        </p:txBody>
      </p:sp>
      <p:sp>
        <p:nvSpPr>
          <p:cNvPr id="23" name="Höger 22"/>
          <p:cNvSpPr/>
          <p:nvPr/>
        </p:nvSpPr>
        <p:spPr>
          <a:xfrm>
            <a:off x="2483768"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Höger 23"/>
          <p:cNvSpPr/>
          <p:nvPr/>
        </p:nvSpPr>
        <p:spPr>
          <a:xfrm>
            <a:off x="5148064"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0515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linds(horizontal)">
                                      <p:cBhvr>
                                        <p:cTn id="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ktangel 8"/>
          <p:cNvSpPr/>
          <p:nvPr/>
        </p:nvSpPr>
        <p:spPr>
          <a:xfrm>
            <a:off x="3419872" y="2113459"/>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smtClean="0"/>
              <a:t>Stronger </a:t>
            </a:r>
            <a:r>
              <a:rPr lang="en-GB" sz="1600" dirty="0"/>
              <a:t>norms in favour of compliance</a:t>
            </a:r>
          </a:p>
        </p:txBody>
      </p:sp>
      <p:sp>
        <p:nvSpPr>
          <p:cNvPr id="11" name="textruta 10"/>
          <p:cNvSpPr txBox="1"/>
          <p:nvPr/>
        </p:nvSpPr>
        <p:spPr>
          <a:xfrm>
            <a:off x="3059832"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2" name="textruta 11"/>
          <p:cNvSpPr txBox="1"/>
          <p:nvPr/>
        </p:nvSpPr>
        <p:spPr>
          <a:xfrm>
            <a:off x="5004048" y="2041451"/>
            <a:ext cx="648072" cy="830997"/>
          </a:xfrm>
          <a:prstGeom prst="rect">
            <a:avLst/>
          </a:prstGeom>
          <a:noFill/>
        </p:spPr>
        <p:txBody>
          <a:bodyPr wrap="square" rtlCol="0">
            <a:spAutoFit/>
          </a:bodyPr>
          <a:lstStyle/>
          <a:p>
            <a:r>
              <a:rPr lang="en-GB" sz="4800" dirty="0">
                <a:solidFill>
                  <a:srgbClr val="FF0000"/>
                </a:solidFill>
              </a:rPr>
              <a:t>+</a:t>
            </a:r>
          </a:p>
        </p:txBody>
      </p:sp>
      <p:sp>
        <p:nvSpPr>
          <p:cNvPr id="15" name="Rektangel 14"/>
          <p:cNvSpPr/>
          <p:nvPr/>
        </p:nvSpPr>
        <p:spPr>
          <a:xfrm>
            <a:off x="755576" y="2132856"/>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Strong norms in favour of compliance</a:t>
            </a:r>
          </a:p>
        </p:txBody>
      </p:sp>
      <p:sp>
        <p:nvSpPr>
          <p:cNvPr id="16" name="textruta 15"/>
          <p:cNvSpPr txBox="1"/>
          <p:nvPr/>
        </p:nvSpPr>
        <p:spPr>
          <a:xfrm>
            <a:off x="395536" y="2041922"/>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7" name="textruta 16"/>
          <p:cNvSpPr txBox="1"/>
          <p:nvPr/>
        </p:nvSpPr>
        <p:spPr>
          <a:xfrm>
            <a:off x="2339752" y="2061939"/>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2" name="Rubrik 1"/>
          <p:cNvSpPr>
            <a:spLocks noGrp="1"/>
          </p:cNvSpPr>
          <p:nvPr>
            <p:ph type="title"/>
          </p:nvPr>
        </p:nvSpPr>
        <p:spPr/>
        <p:txBody>
          <a:bodyPr/>
          <a:lstStyle/>
          <a:p>
            <a:r>
              <a:rPr lang="en-GB" dirty="0"/>
              <a:t>Norms and deterrence</a:t>
            </a:r>
          </a:p>
        </p:txBody>
      </p:sp>
      <p:sp>
        <p:nvSpPr>
          <p:cNvPr id="20" name="Ellips 19"/>
          <p:cNvSpPr/>
          <p:nvPr/>
        </p:nvSpPr>
        <p:spPr>
          <a:xfrm>
            <a:off x="251520" y="1772816"/>
            <a:ext cx="2808312" cy="1368152"/>
          </a:xfrm>
          <a:prstGeom prst="ellipse">
            <a:avLst/>
          </a:prstGeom>
          <a:noFill/>
          <a:ln w="44450">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textruta 20"/>
          <p:cNvSpPr txBox="1"/>
          <p:nvPr/>
        </p:nvSpPr>
        <p:spPr>
          <a:xfrm>
            <a:off x="395536" y="4581128"/>
            <a:ext cx="2592288" cy="1323439"/>
          </a:xfrm>
          <a:prstGeom prst="rect">
            <a:avLst/>
          </a:prstGeom>
          <a:solidFill>
            <a:schemeClr val="bg2">
              <a:lumMod val="60000"/>
              <a:lumOff val="40000"/>
            </a:schemeClr>
          </a:solidFill>
        </p:spPr>
        <p:txBody>
          <a:bodyPr wrap="square" rtlCol="0">
            <a:spAutoFit/>
          </a:bodyPr>
          <a:lstStyle/>
          <a:p>
            <a:pPr algn="ctr"/>
            <a:r>
              <a:rPr lang="en-GB" sz="2000" dirty="0" smtClean="0">
                <a:solidFill>
                  <a:schemeClr val="tx2"/>
                </a:solidFill>
              </a:rPr>
              <a:t>To support social norms is the purpose of enforcement, not deterrence.</a:t>
            </a:r>
            <a:endParaRPr lang="en-GB" sz="2000" dirty="0">
              <a:solidFill>
                <a:schemeClr val="tx2"/>
              </a:solidFill>
            </a:endParaRPr>
          </a:p>
        </p:txBody>
      </p:sp>
      <p:cxnSp>
        <p:nvCxnSpPr>
          <p:cNvPr id="23" name="Rak pil 22"/>
          <p:cNvCxnSpPr>
            <a:stCxn id="20" idx="4"/>
            <a:endCxn id="21" idx="0"/>
          </p:cNvCxnSpPr>
          <p:nvPr/>
        </p:nvCxnSpPr>
        <p:spPr>
          <a:xfrm>
            <a:off x="1655676" y="3140968"/>
            <a:ext cx="36004" cy="1440160"/>
          </a:xfrm>
          <a:prstGeom prst="straightConnector1">
            <a:avLst/>
          </a:prstGeom>
          <a:noFill/>
          <a:ln w="44450">
            <a:solidFill>
              <a:schemeClr val="accent3">
                <a:lumMod val="50000"/>
              </a:schemeClr>
            </a:solidFill>
            <a:tailEnd type="triangle"/>
          </a:ln>
        </p:spPr>
        <p:style>
          <a:lnRef idx="1">
            <a:schemeClr val="accent1"/>
          </a:lnRef>
          <a:fillRef idx="3">
            <a:schemeClr val="accent1"/>
          </a:fillRef>
          <a:effectRef idx="2">
            <a:schemeClr val="accent1"/>
          </a:effectRef>
          <a:fontRef idx="minor">
            <a:schemeClr val="lt1"/>
          </a:fontRef>
        </p:style>
      </p:cxnSp>
      <p:sp>
        <p:nvSpPr>
          <p:cNvPr id="18" name="Rektangel med rundade hörn 17"/>
          <p:cNvSpPr/>
          <p:nvPr/>
        </p:nvSpPr>
        <p:spPr>
          <a:xfrm>
            <a:off x="755650"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Social norms</a:t>
            </a:r>
            <a:endParaRPr lang="en-GB" dirty="0">
              <a:solidFill>
                <a:schemeClr val="tx2"/>
              </a:solidFill>
            </a:endParaRPr>
          </a:p>
        </p:txBody>
      </p:sp>
      <p:sp>
        <p:nvSpPr>
          <p:cNvPr id="19" name="Rektangel med rundade hörn 18"/>
          <p:cNvSpPr/>
          <p:nvPr/>
        </p:nvSpPr>
        <p:spPr>
          <a:xfrm>
            <a:off x="3419872"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Personal norms</a:t>
            </a:r>
            <a:endParaRPr lang="en-GB" dirty="0">
              <a:solidFill>
                <a:schemeClr val="tx2"/>
              </a:solidFill>
            </a:endParaRPr>
          </a:p>
        </p:txBody>
      </p:sp>
      <p:sp>
        <p:nvSpPr>
          <p:cNvPr id="22" name="Rektangel med rundade hörn 21"/>
          <p:cNvSpPr/>
          <p:nvPr/>
        </p:nvSpPr>
        <p:spPr>
          <a:xfrm>
            <a:off x="6084168"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Behaviour</a:t>
            </a:r>
            <a:endParaRPr lang="en-GB" dirty="0">
              <a:solidFill>
                <a:schemeClr val="tx2"/>
              </a:solidFill>
            </a:endParaRPr>
          </a:p>
        </p:txBody>
      </p:sp>
      <p:sp>
        <p:nvSpPr>
          <p:cNvPr id="24" name="Höger 23"/>
          <p:cNvSpPr/>
          <p:nvPr/>
        </p:nvSpPr>
        <p:spPr>
          <a:xfrm>
            <a:off x="2483768"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Höger 24"/>
          <p:cNvSpPr/>
          <p:nvPr/>
        </p:nvSpPr>
        <p:spPr>
          <a:xfrm>
            <a:off x="5148064"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273048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ktangel 8"/>
          <p:cNvSpPr/>
          <p:nvPr/>
        </p:nvSpPr>
        <p:spPr>
          <a:xfrm>
            <a:off x="3419872" y="2113459"/>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err="1" smtClean="0"/>
              <a:t>Stärker</a:t>
            </a:r>
            <a:r>
              <a:rPr lang="en-GB" sz="1600" dirty="0" smtClean="0"/>
              <a:t> </a:t>
            </a:r>
            <a:r>
              <a:rPr lang="en-GB" sz="1600" dirty="0" err="1" smtClean="0"/>
              <a:t>normer</a:t>
            </a:r>
            <a:r>
              <a:rPr lang="en-GB" sz="1600" dirty="0" smtClean="0"/>
              <a:t> </a:t>
            </a:r>
            <a:r>
              <a:rPr lang="en-GB" sz="1600" dirty="0" err="1" smtClean="0"/>
              <a:t>för</a:t>
            </a:r>
            <a:r>
              <a:rPr lang="en-GB" sz="1600" dirty="0" smtClean="0"/>
              <a:t> </a:t>
            </a:r>
            <a:r>
              <a:rPr lang="en-GB" sz="1600" dirty="0" err="1" smtClean="0"/>
              <a:t>att</a:t>
            </a:r>
            <a:r>
              <a:rPr lang="en-GB" sz="1600" dirty="0" smtClean="0"/>
              <a:t> </a:t>
            </a:r>
            <a:r>
              <a:rPr lang="en-GB" sz="1600" dirty="0" err="1" smtClean="0"/>
              <a:t>betala</a:t>
            </a:r>
            <a:r>
              <a:rPr lang="en-GB" sz="1600" dirty="0" smtClean="0"/>
              <a:t> </a:t>
            </a:r>
            <a:r>
              <a:rPr lang="en-GB" sz="1600" dirty="0" err="1" smtClean="0"/>
              <a:t>skatt</a:t>
            </a:r>
            <a:endParaRPr lang="en-GB" sz="1600" dirty="0"/>
          </a:p>
        </p:txBody>
      </p:sp>
      <p:sp>
        <p:nvSpPr>
          <p:cNvPr id="11" name="textruta 10"/>
          <p:cNvSpPr txBox="1"/>
          <p:nvPr/>
        </p:nvSpPr>
        <p:spPr>
          <a:xfrm>
            <a:off x="3059832" y="2041451"/>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2" name="textruta 11"/>
          <p:cNvSpPr txBox="1"/>
          <p:nvPr/>
        </p:nvSpPr>
        <p:spPr>
          <a:xfrm>
            <a:off x="5004048" y="2041451"/>
            <a:ext cx="648072" cy="830997"/>
          </a:xfrm>
          <a:prstGeom prst="rect">
            <a:avLst/>
          </a:prstGeom>
          <a:noFill/>
        </p:spPr>
        <p:txBody>
          <a:bodyPr wrap="square" rtlCol="0">
            <a:spAutoFit/>
          </a:bodyPr>
          <a:lstStyle/>
          <a:p>
            <a:r>
              <a:rPr lang="en-GB" sz="4800" dirty="0">
                <a:solidFill>
                  <a:srgbClr val="FF0000"/>
                </a:solidFill>
              </a:rPr>
              <a:t>+</a:t>
            </a:r>
          </a:p>
        </p:txBody>
      </p:sp>
      <p:sp>
        <p:nvSpPr>
          <p:cNvPr id="15" name="Rektangel 14"/>
          <p:cNvSpPr/>
          <p:nvPr/>
        </p:nvSpPr>
        <p:spPr>
          <a:xfrm>
            <a:off x="755576" y="2132856"/>
            <a:ext cx="1728192" cy="720080"/>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Strong norms in favour of compliance</a:t>
            </a:r>
          </a:p>
        </p:txBody>
      </p:sp>
      <p:sp>
        <p:nvSpPr>
          <p:cNvPr id="16" name="textruta 15"/>
          <p:cNvSpPr txBox="1"/>
          <p:nvPr/>
        </p:nvSpPr>
        <p:spPr>
          <a:xfrm>
            <a:off x="395536" y="2041922"/>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17" name="textruta 16"/>
          <p:cNvSpPr txBox="1"/>
          <p:nvPr/>
        </p:nvSpPr>
        <p:spPr>
          <a:xfrm>
            <a:off x="2339752" y="2061939"/>
            <a:ext cx="648072" cy="830997"/>
          </a:xfrm>
          <a:prstGeom prst="rect">
            <a:avLst/>
          </a:prstGeom>
          <a:noFill/>
        </p:spPr>
        <p:txBody>
          <a:bodyPr wrap="square" rtlCol="0">
            <a:spAutoFit/>
          </a:bodyPr>
          <a:lstStyle/>
          <a:p>
            <a:r>
              <a:rPr lang="en-GB" sz="4800" dirty="0" smtClean="0">
                <a:solidFill>
                  <a:srgbClr val="FF0000"/>
                </a:solidFill>
              </a:rPr>
              <a:t>+</a:t>
            </a:r>
            <a:endParaRPr lang="en-GB" sz="4800" dirty="0">
              <a:solidFill>
                <a:srgbClr val="FF0000"/>
              </a:solidFill>
            </a:endParaRPr>
          </a:p>
        </p:txBody>
      </p:sp>
      <p:sp>
        <p:nvSpPr>
          <p:cNvPr id="2" name="Rubrik 1"/>
          <p:cNvSpPr>
            <a:spLocks noGrp="1"/>
          </p:cNvSpPr>
          <p:nvPr>
            <p:ph type="title"/>
          </p:nvPr>
        </p:nvSpPr>
        <p:spPr/>
        <p:txBody>
          <a:bodyPr/>
          <a:lstStyle/>
          <a:p>
            <a:r>
              <a:rPr lang="en-GB" dirty="0"/>
              <a:t>Norms and deterrence</a:t>
            </a:r>
          </a:p>
        </p:txBody>
      </p:sp>
      <p:sp>
        <p:nvSpPr>
          <p:cNvPr id="20" name="Ellips 19"/>
          <p:cNvSpPr/>
          <p:nvPr/>
        </p:nvSpPr>
        <p:spPr>
          <a:xfrm>
            <a:off x="251520" y="1772816"/>
            <a:ext cx="2808312" cy="1368152"/>
          </a:xfrm>
          <a:prstGeom prst="ellipse">
            <a:avLst/>
          </a:prstGeom>
          <a:noFill/>
          <a:ln w="44450">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23" name="Rak pil 22"/>
          <p:cNvCxnSpPr>
            <a:stCxn id="20" idx="4"/>
          </p:cNvCxnSpPr>
          <p:nvPr/>
        </p:nvCxnSpPr>
        <p:spPr>
          <a:xfrm>
            <a:off x="1655676" y="3140968"/>
            <a:ext cx="36004" cy="1440160"/>
          </a:xfrm>
          <a:prstGeom prst="straightConnector1">
            <a:avLst/>
          </a:prstGeom>
          <a:noFill/>
          <a:ln w="44450">
            <a:solidFill>
              <a:schemeClr val="accent3">
                <a:lumMod val="50000"/>
              </a:schemeClr>
            </a:solidFill>
            <a:tailEnd type="triangle"/>
          </a:ln>
        </p:spPr>
        <p:style>
          <a:lnRef idx="1">
            <a:schemeClr val="accent1"/>
          </a:lnRef>
          <a:fillRef idx="3">
            <a:schemeClr val="accent1"/>
          </a:fillRef>
          <a:effectRef idx="2">
            <a:schemeClr val="accent1"/>
          </a:effectRef>
          <a:fontRef idx="minor">
            <a:schemeClr val="lt1"/>
          </a:fontRef>
        </p:style>
      </p:cxnSp>
      <p:sp>
        <p:nvSpPr>
          <p:cNvPr id="18" name="textruta 17"/>
          <p:cNvSpPr txBox="1"/>
          <p:nvPr/>
        </p:nvSpPr>
        <p:spPr>
          <a:xfrm>
            <a:off x="3419872" y="4509120"/>
            <a:ext cx="3168352" cy="1200329"/>
          </a:xfrm>
          <a:prstGeom prst="rect">
            <a:avLst/>
          </a:prstGeom>
          <a:noFill/>
        </p:spPr>
        <p:txBody>
          <a:bodyPr wrap="square" rtlCol="0">
            <a:spAutoFit/>
          </a:bodyPr>
          <a:lstStyle/>
          <a:p>
            <a:r>
              <a:rPr lang="en-GB" dirty="0" smtClean="0"/>
              <a:t>Social norms:</a:t>
            </a:r>
          </a:p>
          <a:p>
            <a:endParaRPr lang="en-GB" dirty="0"/>
          </a:p>
          <a:p>
            <a:pPr marL="285750" indent="-285750">
              <a:buFont typeface="Arial"/>
              <a:buChar char="•"/>
            </a:pPr>
            <a:r>
              <a:rPr lang="en-GB" dirty="0" smtClean="0"/>
              <a:t>What </a:t>
            </a:r>
            <a:r>
              <a:rPr lang="en-GB" dirty="0" smtClean="0"/>
              <a:t>others </a:t>
            </a:r>
            <a:r>
              <a:rPr lang="en-GB" dirty="0" smtClean="0"/>
              <a:t>do</a:t>
            </a:r>
          </a:p>
          <a:p>
            <a:pPr marL="285750" indent="-285750">
              <a:buFont typeface="Arial"/>
              <a:buChar char="•"/>
            </a:pPr>
            <a:r>
              <a:rPr lang="en-GB" dirty="0" smtClean="0"/>
              <a:t>What </a:t>
            </a:r>
            <a:r>
              <a:rPr lang="en-GB" dirty="0" smtClean="0"/>
              <a:t>others </a:t>
            </a:r>
            <a:r>
              <a:rPr lang="en-GB" dirty="0" smtClean="0"/>
              <a:t>think</a:t>
            </a:r>
            <a:endParaRPr lang="en-GB" dirty="0"/>
          </a:p>
        </p:txBody>
      </p:sp>
      <p:sp>
        <p:nvSpPr>
          <p:cNvPr id="22" name="Rundad rektangulär 21"/>
          <p:cNvSpPr/>
          <p:nvPr/>
        </p:nvSpPr>
        <p:spPr>
          <a:xfrm>
            <a:off x="6660232" y="4581128"/>
            <a:ext cx="1944216" cy="1008112"/>
          </a:xfrm>
          <a:prstGeom prst="wedgeRoundRectCallout">
            <a:avLst>
              <a:gd name="adj1" fmla="val -105478"/>
              <a:gd name="adj2" fmla="val 29673"/>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dirty="0" smtClean="0"/>
              <a:t>Enforcement can influence this</a:t>
            </a:r>
            <a:endParaRPr lang="en-GB" dirty="0"/>
          </a:p>
        </p:txBody>
      </p:sp>
      <p:sp>
        <p:nvSpPr>
          <p:cNvPr id="24" name="textruta 23"/>
          <p:cNvSpPr txBox="1"/>
          <p:nvPr/>
        </p:nvSpPr>
        <p:spPr>
          <a:xfrm>
            <a:off x="395536" y="4581128"/>
            <a:ext cx="2592288" cy="1323439"/>
          </a:xfrm>
          <a:prstGeom prst="rect">
            <a:avLst/>
          </a:prstGeom>
          <a:solidFill>
            <a:schemeClr val="bg2">
              <a:lumMod val="60000"/>
              <a:lumOff val="40000"/>
            </a:schemeClr>
          </a:solidFill>
        </p:spPr>
        <p:txBody>
          <a:bodyPr wrap="square" rtlCol="0">
            <a:spAutoFit/>
          </a:bodyPr>
          <a:lstStyle/>
          <a:p>
            <a:pPr algn="ctr"/>
            <a:r>
              <a:rPr lang="en-GB" sz="2000" dirty="0">
                <a:solidFill>
                  <a:schemeClr val="tx2"/>
                </a:solidFill>
              </a:rPr>
              <a:t>To support social norms is the purpose of enforcement, not deterrence.</a:t>
            </a:r>
          </a:p>
        </p:txBody>
      </p:sp>
      <p:sp>
        <p:nvSpPr>
          <p:cNvPr id="19" name="Rektangel med rundade hörn 18"/>
          <p:cNvSpPr/>
          <p:nvPr/>
        </p:nvSpPr>
        <p:spPr>
          <a:xfrm>
            <a:off x="755650"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Social norms</a:t>
            </a:r>
            <a:endParaRPr lang="en-GB" dirty="0">
              <a:solidFill>
                <a:schemeClr val="tx2"/>
              </a:solidFill>
            </a:endParaRPr>
          </a:p>
        </p:txBody>
      </p:sp>
      <p:sp>
        <p:nvSpPr>
          <p:cNvPr id="21" name="Rektangel med rundade hörn 20"/>
          <p:cNvSpPr/>
          <p:nvPr/>
        </p:nvSpPr>
        <p:spPr>
          <a:xfrm>
            <a:off x="3419872"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Personal norms</a:t>
            </a:r>
            <a:endParaRPr lang="en-GB" dirty="0">
              <a:solidFill>
                <a:schemeClr val="tx2"/>
              </a:solidFill>
            </a:endParaRPr>
          </a:p>
        </p:txBody>
      </p:sp>
      <p:sp>
        <p:nvSpPr>
          <p:cNvPr id="25" name="Rektangel med rundade hörn 24"/>
          <p:cNvSpPr/>
          <p:nvPr/>
        </p:nvSpPr>
        <p:spPr>
          <a:xfrm>
            <a:off x="6084168" y="3121571"/>
            <a:ext cx="1728118" cy="720080"/>
          </a:xfrm>
          <a:prstGeom prst="roundRect">
            <a:avLst/>
          </a:prstGeom>
          <a:solidFill>
            <a:schemeClr val="accent2">
              <a:lumMod val="60000"/>
              <a:lumOff val="40000"/>
            </a:schemeClr>
          </a:solidFill>
        </p:spPr>
        <p:style>
          <a:lnRef idx="1">
            <a:schemeClr val="accent2"/>
          </a:lnRef>
          <a:fillRef idx="3">
            <a:schemeClr val="accent2"/>
          </a:fillRef>
          <a:effectRef idx="2">
            <a:schemeClr val="accent2"/>
          </a:effectRef>
          <a:fontRef idx="minor">
            <a:schemeClr val="lt1"/>
          </a:fontRef>
        </p:style>
        <p:txBody>
          <a:bodyPr rtlCol="0" anchor="ctr"/>
          <a:lstStyle/>
          <a:p>
            <a:pPr algn="ctr"/>
            <a:r>
              <a:rPr lang="en-GB" dirty="0" smtClean="0">
                <a:solidFill>
                  <a:schemeClr val="tx2"/>
                </a:solidFill>
              </a:rPr>
              <a:t>Behaviour</a:t>
            </a:r>
            <a:endParaRPr lang="en-GB" dirty="0">
              <a:solidFill>
                <a:schemeClr val="tx2"/>
              </a:solidFill>
            </a:endParaRPr>
          </a:p>
        </p:txBody>
      </p:sp>
      <p:sp>
        <p:nvSpPr>
          <p:cNvPr id="26" name="Höger 25"/>
          <p:cNvSpPr/>
          <p:nvPr/>
        </p:nvSpPr>
        <p:spPr>
          <a:xfrm>
            <a:off x="2483768"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Höger 26"/>
          <p:cNvSpPr/>
          <p:nvPr/>
        </p:nvSpPr>
        <p:spPr>
          <a:xfrm>
            <a:off x="5148064" y="3193579"/>
            <a:ext cx="936104"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093783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4"/>
          <p:cNvSpPr>
            <a:spLocks noGrp="1" noChangeArrowheads="1"/>
          </p:cNvSpPr>
          <p:nvPr>
            <p:ph type="title"/>
          </p:nvPr>
        </p:nvSpPr>
        <p:spPr/>
        <p:txBody>
          <a:bodyPr>
            <a:normAutofit fontScale="90000"/>
          </a:bodyPr>
          <a:lstStyle/>
          <a:p>
            <a:r>
              <a:rPr lang="sv-SE" altLang="sv-SE" sz="3200" dirty="0"/>
              <a:t>What </a:t>
            </a:r>
            <a:r>
              <a:rPr lang="sv-SE" altLang="sv-SE" sz="3200" dirty="0" err="1"/>
              <a:t>happens</a:t>
            </a:r>
            <a:r>
              <a:rPr lang="sv-SE" altLang="sv-SE" sz="3200" dirty="0"/>
              <a:t> </a:t>
            </a:r>
            <a:r>
              <a:rPr lang="sv-SE" altLang="sv-SE" sz="3200" dirty="0" err="1"/>
              <a:t>if</a:t>
            </a:r>
            <a:r>
              <a:rPr lang="sv-SE" altLang="sv-SE" sz="3200" dirty="0"/>
              <a:t> a person </a:t>
            </a:r>
            <a:r>
              <a:rPr lang="sv-SE" altLang="sv-SE" sz="3200" dirty="0" err="1" smtClean="0"/>
              <a:t>don’t</a:t>
            </a:r>
            <a:r>
              <a:rPr lang="sv-SE" altLang="sv-SE" sz="3200" dirty="0" smtClean="0"/>
              <a:t> </a:t>
            </a:r>
            <a:r>
              <a:rPr lang="sv-SE" altLang="sv-SE" sz="3200" dirty="0" err="1"/>
              <a:t>follow</a:t>
            </a:r>
            <a:r>
              <a:rPr lang="sv-SE" altLang="sv-SE" sz="3200" dirty="0"/>
              <a:t> </a:t>
            </a:r>
            <a:r>
              <a:rPr lang="sv-SE" altLang="sv-SE" sz="3200" dirty="0" err="1"/>
              <a:t>his</a:t>
            </a:r>
            <a:r>
              <a:rPr lang="sv-SE" altLang="sv-SE" sz="3200" dirty="0"/>
              <a:t> personal norms?</a:t>
            </a:r>
          </a:p>
        </p:txBody>
      </p:sp>
      <p:sp>
        <p:nvSpPr>
          <p:cNvPr id="33797" name="Rectangle 5"/>
          <p:cNvSpPr>
            <a:spLocks noGrp="1" noChangeArrowheads="1"/>
          </p:cNvSpPr>
          <p:nvPr>
            <p:ph type="body" idx="1"/>
          </p:nvPr>
        </p:nvSpPr>
        <p:spPr>
          <a:xfrm>
            <a:off x="756000" y="2276872"/>
            <a:ext cx="7632000" cy="3663128"/>
          </a:xfrm>
        </p:spPr>
        <p:txBody>
          <a:bodyPr/>
          <a:lstStyle/>
          <a:p>
            <a:r>
              <a:rPr lang="sv-SE" altLang="sv-SE" dirty="0" smtClean="0"/>
              <a:t>Feelings </a:t>
            </a:r>
            <a:r>
              <a:rPr lang="sv-SE" altLang="sv-SE" dirty="0" err="1"/>
              <a:t>of</a:t>
            </a:r>
            <a:r>
              <a:rPr lang="sv-SE" altLang="sv-SE" dirty="0"/>
              <a:t> </a:t>
            </a:r>
            <a:r>
              <a:rPr lang="sv-SE" altLang="sv-SE" dirty="0" err="1"/>
              <a:t>shame</a:t>
            </a:r>
            <a:r>
              <a:rPr lang="sv-SE" altLang="sv-SE" dirty="0"/>
              <a:t/>
            </a:r>
            <a:br>
              <a:rPr lang="sv-SE" altLang="sv-SE" dirty="0"/>
            </a:br>
            <a:endParaRPr lang="sv-SE" altLang="sv-SE" dirty="0"/>
          </a:p>
          <a:p>
            <a:r>
              <a:rPr lang="sv-SE" altLang="sv-SE" dirty="0" err="1"/>
              <a:t>Very</a:t>
            </a:r>
            <a:r>
              <a:rPr lang="sv-SE" altLang="sv-SE" dirty="0"/>
              <a:t> </a:t>
            </a:r>
            <a:r>
              <a:rPr lang="sv-SE" altLang="sv-SE" dirty="0" err="1"/>
              <a:t>big</a:t>
            </a:r>
            <a:r>
              <a:rPr lang="sv-SE" altLang="sv-SE" dirty="0"/>
              <a:t> </a:t>
            </a:r>
            <a:r>
              <a:rPr lang="sv-SE" altLang="sv-SE" dirty="0" err="1"/>
              <a:t>threat</a:t>
            </a:r>
            <a:r>
              <a:rPr lang="sv-SE" altLang="sv-SE" dirty="0"/>
              <a:t> </a:t>
            </a:r>
            <a:r>
              <a:rPr lang="sv-SE" altLang="sv-SE" dirty="0" err="1"/>
              <a:t>to</a:t>
            </a:r>
            <a:r>
              <a:rPr lang="sv-SE" altLang="sv-SE" dirty="0"/>
              <a:t> </a:t>
            </a:r>
            <a:r>
              <a:rPr lang="sv-SE" altLang="sv-SE" dirty="0" err="1"/>
              <a:t>self</a:t>
            </a:r>
            <a:r>
              <a:rPr lang="sv-SE" altLang="sv-SE" dirty="0"/>
              <a:t> image</a:t>
            </a:r>
            <a:br>
              <a:rPr lang="sv-SE" altLang="sv-SE" dirty="0"/>
            </a:br>
            <a:endParaRPr lang="sv-SE" altLang="sv-SE" dirty="0"/>
          </a:p>
          <a:p>
            <a:r>
              <a:rPr lang="sv-SE" altLang="sv-SE" dirty="0"/>
              <a:t>The person </a:t>
            </a:r>
            <a:r>
              <a:rPr lang="sv-SE" altLang="sv-SE" dirty="0" err="1"/>
              <a:t>needs</a:t>
            </a:r>
            <a:r>
              <a:rPr lang="sv-SE" altLang="sv-SE" dirty="0"/>
              <a:t> </a:t>
            </a:r>
            <a:r>
              <a:rPr lang="sv-SE" altLang="sv-SE" dirty="0" err="1"/>
              <a:t>to</a:t>
            </a:r>
            <a:r>
              <a:rPr lang="sv-SE" altLang="sv-SE" dirty="0"/>
              <a:t> </a:t>
            </a:r>
            <a:r>
              <a:rPr lang="sv-SE" altLang="sv-SE" dirty="0" err="1"/>
              <a:t>confirm</a:t>
            </a:r>
            <a:r>
              <a:rPr lang="sv-SE" altLang="sv-SE" dirty="0"/>
              <a:t> </a:t>
            </a:r>
            <a:r>
              <a:rPr lang="sv-SE" altLang="sv-SE" dirty="0" err="1"/>
              <a:t>that</a:t>
            </a:r>
            <a:r>
              <a:rPr lang="sv-SE" altLang="sv-SE" dirty="0"/>
              <a:t> </a:t>
            </a:r>
            <a:r>
              <a:rPr lang="sv-SE" altLang="sv-SE" dirty="0" err="1"/>
              <a:t>his</a:t>
            </a:r>
            <a:r>
              <a:rPr lang="sv-SE" altLang="sv-SE" dirty="0"/>
              <a:t> actions </a:t>
            </a:r>
            <a:r>
              <a:rPr lang="sv-SE" altLang="sv-SE" dirty="0" smtClean="0"/>
              <a:t>is </a:t>
            </a:r>
            <a:r>
              <a:rPr lang="sv-SE" altLang="sv-SE" dirty="0" smtClean="0"/>
              <a:t>right</a:t>
            </a:r>
          </a:p>
          <a:p>
            <a:pPr lvl="1"/>
            <a:r>
              <a:rPr lang="sv-SE" altLang="sv-SE" dirty="0" smtClean="0"/>
              <a:t>By </a:t>
            </a:r>
            <a:r>
              <a:rPr lang="sv-SE" altLang="sv-SE" dirty="0" err="1" smtClean="0"/>
              <a:t>finding</a:t>
            </a:r>
            <a:r>
              <a:rPr lang="sv-SE" altLang="sv-SE" dirty="0" smtClean="0"/>
              <a:t> </a:t>
            </a:r>
            <a:r>
              <a:rPr lang="sv-SE" altLang="sv-SE" dirty="0" err="1" smtClean="0"/>
              <a:t>ways</a:t>
            </a:r>
            <a:r>
              <a:rPr lang="sv-SE" altLang="sv-SE" dirty="0" smtClean="0"/>
              <a:t> </a:t>
            </a:r>
            <a:r>
              <a:rPr lang="sv-SE" altLang="sv-SE" dirty="0" err="1" smtClean="0"/>
              <a:t>to</a:t>
            </a:r>
            <a:r>
              <a:rPr lang="sv-SE" altLang="sv-SE" dirty="0" smtClean="0"/>
              <a:t> </a:t>
            </a:r>
            <a:r>
              <a:rPr lang="sv-SE" altLang="sv-SE" dirty="0" err="1" smtClean="0"/>
              <a:t>rationalize</a:t>
            </a:r>
            <a:r>
              <a:rPr lang="sv-SE" altLang="sv-SE" dirty="0" smtClean="0"/>
              <a:t> the </a:t>
            </a:r>
            <a:r>
              <a:rPr lang="sv-SE" altLang="sv-SE" dirty="0" err="1" smtClean="0"/>
              <a:t>behaviour</a:t>
            </a:r>
            <a:endParaRPr lang="sv-SE" altLang="sv-SE" dirty="0" smtClean="0"/>
          </a:p>
          <a:p>
            <a:pPr lvl="1"/>
            <a:r>
              <a:rPr lang="sv-SE" altLang="sv-SE" dirty="0" smtClean="0"/>
              <a:t>By </a:t>
            </a:r>
            <a:r>
              <a:rPr lang="sv-SE" altLang="sv-SE" dirty="0" err="1" smtClean="0"/>
              <a:t>doing</a:t>
            </a:r>
            <a:r>
              <a:rPr lang="sv-SE" altLang="sv-SE" dirty="0" smtClean="0"/>
              <a:t> it </a:t>
            </a:r>
            <a:r>
              <a:rPr lang="sv-SE" altLang="sv-SE" dirty="0" err="1" smtClean="0"/>
              <a:t>again</a:t>
            </a:r>
            <a:endParaRPr lang="sv-SE" altLang="sv-SE" dirty="0" smtClean="0"/>
          </a:p>
          <a:p>
            <a:pPr lvl="1"/>
            <a:r>
              <a:rPr lang="sv-SE" altLang="sv-SE" dirty="0" err="1" smtClean="0"/>
              <a:t>Can</a:t>
            </a:r>
            <a:r>
              <a:rPr lang="sv-SE" altLang="sv-SE" dirty="0" smtClean="0"/>
              <a:t> </a:t>
            </a:r>
            <a:r>
              <a:rPr lang="sv-SE" altLang="sv-SE" dirty="0" err="1" smtClean="0"/>
              <a:t>lead</a:t>
            </a:r>
            <a:r>
              <a:rPr lang="sv-SE" altLang="sv-SE" dirty="0" smtClean="0"/>
              <a:t> </a:t>
            </a:r>
            <a:r>
              <a:rPr lang="sv-SE" altLang="sv-SE" dirty="0" err="1" smtClean="0"/>
              <a:t>to</a:t>
            </a:r>
            <a:r>
              <a:rPr lang="sv-SE" altLang="sv-SE" dirty="0" smtClean="0"/>
              <a:t> </a:t>
            </a:r>
            <a:r>
              <a:rPr lang="sv-SE" altLang="sv-SE" dirty="0" err="1" smtClean="0"/>
              <a:t>change</a:t>
            </a:r>
            <a:r>
              <a:rPr lang="sv-SE" altLang="sv-SE" dirty="0" smtClean="0"/>
              <a:t> in personal norms</a:t>
            </a:r>
          </a:p>
          <a:p>
            <a:pPr lvl="1"/>
            <a:endParaRPr lang="sv-SE" altLang="sv-SE" dirty="0"/>
          </a:p>
        </p:txBody>
      </p:sp>
    </p:spTree>
    <p:extLst>
      <p:ext uri="{BB962C8B-B14F-4D97-AF65-F5344CB8AC3E}">
        <p14:creationId xmlns:p14="http://schemas.microsoft.com/office/powerpoint/2010/main" val="7382563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normAutofit/>
          </a:bodyPr>
          <a:lstStyle/>
          <a:p>
            <a:r>
              <a:rPr lang="en-GB" dirty="0" smtClean="0"/>
              <a:t>Enforcement</a:t>
            </a:r>
            <a:endParaRPr lang="en-GB" dirty="0"/>
          </a:p>
        </p:txBody>
      </p:sp>
    </p:spTree>
    <p:extLst>
      <p:ext uri="{BB962C8B-B14F-4D97-AF65-F5344CB8AC3E}">
        <p14:creationId xmlns:p14="http://schemas.microsoft.com/office/powerpoint/2010/main" val="3932456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539750" y="765175"/>
            <a:ext cx="3527425" cy="3455988"/>
          </a:xfrm>
          <a:prstGeom prst="rect">
            <a:avLst/>
          </a:prstGeom>
          <a:solidFill>
            <a:schemeClr val="bg2">
              <a:lumMod val="60000"/>
              <a:lumOff val="40000"/>
            </a:schemeClr>
          </a:solidFill>
          <a:ln w="9525">
            <a:solidFill>
              <a:schemeClr val="tx1"/>
            </a:solidFill>
            <a:miter lim="800000"/>
            <a:headEnd/>
            <a:tailEnd/>
          </a:ln>
          <a:effectLst/>
        </p:spPr>
        <p:txBody>
          <a:bodyPr wrap="none" anchor="ctr"/>
          <a:lstStyle/>
          <a:p>
            <a:pPr>
              <a:defRPr/>
            </a:pPr>
            <a:endParaRPr lang="sv-SE" dirty="0" smtClean="0">
              <a:ea typeface="ＭＳ Ｐゴシック" pitchFamily="-111" charset="-128"/>
            </a:endParaRPr>
          </a:p>
          <a:p>
            <a:pPr>
              <a:defRPr/>
            </a:pPr>
            <a:endParaRPr lang="sv-SE" dirty="0">
              <a:ea typeface="ＭＳ Ｐゴシック" pitchFamily="-111" charset="-128"/>
            </a:endParaRPr>
          </a:p>
          <a:p>
            <a:pPr>
              <a:defRPr/>
            </a:pPr>
            <a:endParaRPr lang="sv-SE" dirty="0">
              <a:ea typeface="ＭＳ Ｐゴシック" pitchFamily="-111" charset="-128"/>
            </a:endParaRPr>
          </a:p>
        </p:txBody>
      </p:sp>
      <p:sp>
        <p:nvSpPr>
          <p:cNvPr id="34819" name="Text Box 3"/>
          <p:cNvSpPr txBox="1">
            <a:spLocks noChangeArrowheads="1"/>
          </p:cNvSpPr>
          <p:nvPr/>
        </p:nvSpPr>
        <p:spPr bwMode="auto">
          <a:xfrm>
            <a:off x="468313" y="404813"/>
            <a:ext cx="3743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b="1" dirty="0" smtClean="0">
                <a:ea typeface="ＭＳ Ｐゴシック" pitchFamily="34" charset="-128"/>
              </a:rPr>
              <a:t>Trust </a:t>
            </a:r>
            <a:r>
              <a:rPr lang="sv-SE" altLang="sv-SE" b="1" dirty="0" err="1" smtClean="0">
                <a:ea typeface="ＭＳ Ｐゴシック" pitchFamily="34" charset="-128"/>
              </a:rPr>
              <a:t>based</a:t>
            </a:r>
            <a:r>
              <a:rPr lang="sv-SE" altLang="sv-SE" b="1" dirty="0" smtClean="0">
                <a:ea typeface="ＭＳ Ｐゴシック" pitchFamily="34" charset="-128"/>
              </a:rPr>
              <a:t> </a:t>
            </a:r>
            <a:r>
              <a:rPr lang="sv-SE" altLang="sv-SE" b="1" dirty="0" err="1" smtClean="0">
                <a:ea typeface="ＭＳ Ｐゴシック" pitchFamily="34" charset="-128"/>
              </a:rPr>
              <a:t>climate</a:t>
            </a:r>
            <a:endParaRPr lang="sv-SE" altLang="sv-SE" b="1" dirty="0">
              <a:ea typeface="ＭＳ Ｐゴシック" pitchFamily="34" charset="-128"/>
            </a:endParaRPr>
          </a:p>
        </p:txBody>
      </p:sp>
      <p:sp>
        <p:nvSpPr>
          <p:cNvPr id="34820" name="Text Box 4"/>
          <p:cNvSpPr txBox="1">
            <a:spLocks noChangeArrowheads="1"/>
          </p:cNvSpPr>
          <p:nvPr/>
        </p:nvSpPr>
        <p:spPr bwMode="auto">
          <a:xfrm>
            <a:off x="4932363" y="404813"/>
            <a:ext cx="3743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b="1" dirty="0" smtClean="0">
                <a:ea typeface="ＭＳ Ｐゴシック" pitchFamily="34" charset="-128"/>
              </a:rPr>
              <a:t>Antagonistic </a:t>
            </a:r>
            <a:r>
              <a:rPr lang="sv-SE" altLang="sv-SE" b="1" dirty="0" err="1" smtClean="0">
                <a:ea typeface="ＭＳ Ｐゴシック" pitchFamily="34" charset="-128"/>
              </a:rPr>
              <a:t>climate</a:t>
            </a:r>
            <a:endParaRPr lang="sv-SE" altLang="sv-SE" b="1" dirty="0">
              <a:ea typeface="ＭＳ Ｐゴシック" pitchFamily="34" charset="-128"/>
            </a:endParaRPr>
          </a:p>
        </p:txBody>
      </p:sp>
      <p:sp>
        <p:nvSpPr>
          <p:cNvPr id="34821" name="Text Box 5"/>
          <p:cNvSpPr txBox="1">
            <a:spLocks noChangeArrowheads="1"/>
          </p:cNvSpPr>
          <p:nvPr/>
        </p:nvSpPr>
        <p:spPr bwMode="auto">
          <a:xfrm>
            <a:off x="611188" y="1196975"/>
            <a:ext cx="33131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sz="1800" b="1" dirty="0" err="1" smtClean="0">
                <a:solidFill>
                  <a:schemeClr val="tx1"/>
                </a:solidFill>
                <a:ea typeface="ＭＳ Ｐゴシック" pitchFamily="34" charset="-128"/>
              </a:rPr>
              <a:t>Voluntary</a:t>
            </a:r>
            <a:r>
              <a:rPr lang="sv-SE" altLang="sv-SE" sz="1800" b="1" dirty="0" smtClean="0">
                <a:solidFill>
                  <a:schemeClr val="tx1"/>
                </a:solidFill>
                <a:ea typeface="ＭＳ Ｐゴシック" pitchFamily="34" charset="-128"/>
              </a:rPr>
              <a:t> </a:t>
            </a:r>
            <a:r>
              <a:rPr lang="sv-SE" altLang="sv-SE" sz="1800" b="1" dirty="0" err="1" smtClean="0">
                <a:solidFill>
                  <a:schemeClr val="tx1"/>
                </a:solidFill>
                <a:ea typeface="ＭＳ Ｐゴシック" pitchFamily="34" charset="-128"/>
              </a:rPr>
              <a:t>compliance</a:t>
            </a:r>
            <a:endParaRPr lang="sv-SE" altLang="sv-SE" sz="1800" b="1" dirty="0">
              <a:solidFill>
                <a:schemeClr val="tx1"/>
              </a:solidFill>
              <a:ea typeface="ＭＳ Ｐゴシック" pitchFamily="34" charset="-128"/>
            </a:endParaRPr>
          </a:p>
        </p:txBody>
      </p:sp>
      <p:sp>
        <p:nvSpPr>
          <p:cNvPr id="34822" name="Text Box 6"/>
          <p:cNvSpPr txBox="1">
            <a:spLocks noChangeArrowheads="1"/>
          </p:cNvSpPr>
          <p:nvPr/>
        </p:nvSpPr>
        <p:spPr bwMode="auto">
          <a:xfrm>
            <a:off x="910431" y="2925544"/>
            <a:ext cx="28082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sz="1800" b="1" dirty="0" err="1" smtClean="0">
                <a:solidFill>
                  <a:schemeClr val="tx1"/>
                </a:solidFill>
                <a:ea typeface="ＭＳ Ｐゴシック" pitchFamily="34" charset="-128"/>
              </a:rPr>
              <a:t>Enforcement</a:t>
            </a:r>
            <a:r>
              <a:rPr lang="sv-SE" altLang="sv-SE" sz="1800" b="1" dirty="0" smtClean="0">
                <a:solidFill>
                  <a:schemeClr val="tx1"/>
                </a:solidFill>
                <a:ea typeface="ＭＳ Ｐゴシック" pitchFamily="34" charset="-128"/>
              </a:rPr>
              <a:t> </a:t>
            </a:r>
            <a:r>
              <a:rPr lang="sv-SE" altLang="sv-SE" sz="1800" b="1" dirty="0" err="1" smtClean="0">
                <a:solidFill>
                  <a:schemeClr val="tx1"/>
                </a:solidFill>
                <a:ea typeface="ＭＳ Ｐゴシック" pitchFamily="34" charset="-128"/>
              </a:rPr>
              <a:t>contributes</a:t>
            </a:r>
            <a:r>
              <a:rPr lang="sv-SE" altLang="sv-SE" sz="1800" b="1" dirty="0" smtClean="0">
                <a:solidFill>
                  <a:schemeClr val="tx1"/>
                </a:solidFill>
                <a:ea typeface="ＭＳ Ｐゴシック" pitchFamily="34" charset="-128"/>
              </a:rPr>
              <a:t> </a:t>
            </a:r>
            <a:r>
              <a:rPr lang="sv-SE" altLang="sv-SE" sz="1800" b="1" dirty="0" err="1" smtClean="0">
                <a:solidFill>
                  <a:schemeClr val="tx1"/>
                </a:solidFill>
                <a:ea typeface="ＭＳ Ｐゴシック" pitchFamily="34" charset="-128"/>
              </a:rPr>
              <a:t>to</a:t>
            </a:r>
            <a:r>
              <a:rPr lang="sv-SE" altLang="sv-SE" sz="1800" b="1" dirty="0" smtClean="0">
                <a:solidFill>
                  <a:schemeClr val="tx1"/>
                </a:solidFill>
                <a:ea typeface="ＭＳ Ｐゴシック" pitchFamily="34" charset="-128"/>
              </a:rPr>
              <a:t> trust</a:t>
            </a:r>
            <a:endParaRPr lang="sv-SE" altLang="sv-SE" sz="1800" b="1" dirty="0">
              <a:solidFill>
                <a:schemeClr val="tx1"/>
              </a:solidFill>
              <a:ea typeface="ＭＳ Ｐゴシック" pitchFamily="34" charset="-128"/>
            </a:endParaRPr>
          </a:p>
        </p:txBody>
      </p:sp>
      <p:sp>
        <p:nvSpPr>
          <p:cNvPr id="23559" name="Rectangle 7"/>
          <p:cNvSpPr>
            <a:spLocks noChangeArrowheads="1"/>
          </p:cNvSpPr>
          <p:nvPr/>
        </p:nvSpPr>
        <p:spPr bwMode="auto">
          <a:xfrm>
            <a:off x="5076825" y="765175"/>
            <a:ext cx="3527425" cy="3455988"/>
          </a:xfrm>
          <a:prstGeom prst="rect">
            <a:avLst/>
          </a:prstGeom>
          <a:solidFill>
            <a:schemeClr val="accent6">
              <a:lumMod val="40000"/>
              <a:lumOff val="60000"/>
            </a:schemeClr>
          </a:solidFill>
          <a:ln w="9525">
            <a:solidFill>
              <a:schemeClr val="tx1"/>
            </a:solidFill>
            <a:miter lim="800000"/>
            <a:headEnd/>
            <a:tailEnd/>
          </a:ln>
          <a:effectLst/>
        </p:spPr>
        <p:txBody>
          <a:bodyPr wrap="none" anchor="ctr"/>
          <a:lstStyle/>
          <a:p>
            <a:pPr>
              <a:defRPr/>
            </a:pPr>
            <a:endParaRPr lang="sv-SE">
              <a:ea typeface="ＭＳ Ｐゴシック" pitchFamily="-111" charset="-128"/>
            </a:endParaRPr>
          </a:p>
        </p:txBody>
      </p:sp>
      <p:sp>
        <p:nvSpPr>
          <p:cNvPr id="34824" name="Text Box 8"/>
          <p:cNvSpPr txBox="1">
            <a:spLocks noChangeArrowheads="1"/>
          </p:cNvSpPr>
          <p:nvPr/>
        </p:nvSpPr>
        <p:spPr bwMode="auto">
          <a:xfrm>
            <a:off x="5148263" y="1196975"/>
            <a:ext cx="33131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en-US" altLang="sv-SE" sz="1800" b="1" dirty="0" smtClean="0">
                <a:solidFill>
                  <a:schemeClr val="tx1"/>
                </a:solidFill>
                <a:ea typeface="ＭＳ Ｐゴシック" pitchFamily="34" charset="-128"/>
              </a:rPr>
              <a:t>Coerced</a:t>
            </a:r>
            <a:r>
              <a:rPr lang="sv-SE" altLang="sv-SE" sz="1800" b="1" dirty="0" smtClean="0">
                <a:solidFill>
                  <a:schemeClr val="tx1"/>
                </a:solidFill>
                <a:ea typeface="ＭＳ Ｐゴシック" pitchFamily="34" charset="-128"/>
              </a:rPr>
              <a:t> </a:t>
            </a:r>
            <a:r>
              <a:rPr lang="sv-SE" altLang="sv-SE" sz="1800" b="1" dirty="0" err="1" smtClean="0">
                <a:solidFill>
                  <a:schemeClr val="tx1"/>
                </a:solidFill>
                <a:ea typeface="ＭＳ Ｐゴシック" pitchFamily="34" charset="-128"/>
              </a:rPr>
              <a:t>compliance</a:t>
            </a:r>
            <a:endParaRPr lang="sv-SE" altLang="sv-SE" sz="1800" b="1" dirty="0">
              <a:solidFill>
                <a:schemeClr val="tx1"/>
              </a:solidFill>
              <a:ea typeface="ＭＳ Ｐゴシック" pitchFamily="34" charset="-128"/>
            </a:endParaRPr>
          </a:p>
        </p:txBody>
      </p:sp>
      <p:sp>
        <p:nvSpPr>
          <p:cNvPr id="34825" name="Text Box 9"/>
          <p:cNvSpPr txBox="1">
            <a:spLocks noChangeArrowheads="1"/>
          </p:cNvSpPr>
          <p:nvPr/>
        </p:nvSpPr>
        <p:spPr bwMode="auto">
          <a:xfrm>
            <a:off x="5436096" y="2925544"/>
            <a:ext cx="28082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sz="1800" b="1" dirty="0" err="1" smtClean="0">
                <a:solidFill>
                  <a:schemeClr val="tx1"/>
                </a:solidFill>
                <a:ea typeface="ＭＳ Ｐゴシック" pitchFamily="34" charset="-128"/>
              </a:rPr>
              <a:t>Enforcement</a:t>
            </a:r>
            <a:r>
              <a:rPr lang="sv-SE" altLang="sv-SE" sz="1800" b="1" dirty="0" smtClean="0">
                <a:solidFill>
                  <a:schemeClr val="tx1"/>
                </a:solidFill>
                <a:ea typeface="ＭＳ Ｐゴシック" pitchFamily="34" charset="-128"/>
              </a:rPr>
              <a:t> </a:t>
            </a:r>
            <a:r>
              <a:rPr lang="sv-SE" altLang="sv-SE" sz="1800" b="1" dirty="0" err="1" smtClean="0">
                <a:solidFill>
                  <a:schemeClr val="tx1"/>
                </a:solidFill>
                <a:ea typeface="ＭＳ Ｐゴシック" pitchFamily="34" charset="-128"/>
              </a:rPr>
              <a:t>destroys</a:t>
            </a:r>
            <a:r>
              <a:rPr lang="sv-SE" altLang="sv-SE" sz="1800" b="1" dirty="0" smtClean="0">
                <a:solidFill>
                  <a:schemeClr val="tx1"/>
                </a:solidFill>
                <a:ea typeface="ＭＳ Ｐゴシック" pitchFamily="34" charset="-128"/>
              </a:rPr>
              <a:t> trust</a:t>
            </a:r>
            <a:endParaRPr lang="sv-SE" altLang="sv-SE" sz="1800" b="1" dirty="0">
              <a:solidFill>
                <a:schemeClr val="tx1"/>
              </a:solidFill>
              <a:ea typeface="ＭＳ Ｐゴシック" pitchFamily="34" charset="-128"/>
            </a:endParaRPr>
          </a:p>
        </p:txBody>
      </p:sp>
      <p:pic>
        <p:nvPicPr>
          <p:cNvPr id="34826" name="Picture 10" descr="volvo_scania_1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6163" y="4365625"/>
            <a:ext cx="19716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7" name="Text Box 12"/>
          <p:cNvSpPr txBox="1">
            <a:spLocks noChangeArrowheads="1"/>
          </p:cNvSpPr>
          <p:nvPr/>
        </p:nvSpPr>
        <p:spPr bwMode="auto">
          <a:xfrm>
            <a:off x="1187450" y="4724400"/>
            <a:ext cx="2232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sz="1800" b="1" dirty="0" err="1" smtClean="0">
                <a:solidFill>
                  <a:schemeClr val="tx1"/>
                </a:solidFill>
                <a:ea typeface="ＭＳ Ｐゴシック" pitchFamily="34" charset="-128"/>
              </a:rPr>
              <a:t>Builiding</a:t>
            </a:r>
            <a:r>
              <a:rPr lang="sv-SE" altLang="sv-SE" sz="1800" b="1" dirty="0" smtClean="0">
                <a:solidFill>
                  <a:schemeClr val="tx1"/>
                </a:solidFill>
                <a:ea typeface="ＭＳ Ｐゴシック" pitchFamily="34" charset="-128"/>
              </a:rPr>
              <a:t> trust and </a:t>
            </a:r>
            <a:r>
              <a:rPr lang="sv-SE" altLang="sv-SE" sz="1800" b="1" dirty="0" err="1" smtClean="0">
                <a:solidFill>
                  <a:schemeClr val="tx1"/>
                </a:solidFill>
                <a:ea typeface="ＭＳ Ｐゴシック" pitchFamily="34" charset="-128"/>
              </a:rPr>
              <a:t>fairness</a:t>
            </a:r>
            <a:endParaRPr lang="sv-SE" altLang="sv-SE" sz="1800" b="1" dirty="0">
              <a:solidFill>
                <a:schemeClr val="tx1"/>
              </a:solidFill>
              <a:ea typeface="ＭＳ Ｐゴシック" pitchFamily="34" charset="-128"/>
            </a:endParaRPr>
          </a:p>
        </p:txBody>
      </p:sp>
      <p:sp>
        <p:nvSpPr>
          <p:cNvPr id="34828" name="Text Box 13"/>
          <p:cNvSpPr txBox="1">
            <a:spLocks noChangeArrowheads="1"/>
          </p:cNvSpPr>
          <p:nvPr/>
        </p:nvSpPr>
        <p:spPr bwMode="auto">
          <a:xfrm>
            <a:off x="5651501" y="4581525"/>
            <a:ext cx="158479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pitchFamily="34" charset="0"/>
              <a:buChar char="•"/>
              <a:defRPr sz="2000">
                <a:solidFill>
                  <a:schemeClr val="tx2"/>
                </a:solidFill>
                <a:latin typeface="Arial" pitchFamily="34" charset="0"/>
              </a:defRPr>
            </a:lvl1pPr>
            <a:lvl2pPr marL="742950" indent="-285750" eaLnBrk="0" hangingPunct="0">
              <a:spcBef>
                <a:spcPct val="20000"/>
              </a:spcBef>
              <a:buFont typeface="Arial" pitchFamily="34" charset="0"/>
              <a:buChar char="–"/>
              <a:defRPr>
                <a:solidFill>
                  <a:schemeClr val="tx2"/>
                </a:solidFill>
                <a:latin typeface="Arial" pitchFamily="34" charset="0"/>
              </a:defRPr>
            </a:lvl2pPr>
            <a:lvl3pPr marL="1143000" indent="-228600" eaLnBrk="0" hangingPunct="0">
              <a:spcBef>
                <a:spcPct val="20000"/>
              </a:spcBef>
              <a:buFont typeface="Arial" pitchFamily="34" charset="0"/>
              <a:buChar char="•"/>
              <a:defRPr sz="1600">
                <a:solidFill>
                  <a:schemeClr val="tx2"/>
                </a:solidFill>
                <a:latin typeface="Arial" pitchFamily="34" charset="0"/>
              </a:defRPr>
            </a:lvl3pPr>
            <a:lvl4pPr marL="1600200" indent="-228600" eaLnBrk="0" hangingPunct="0">
              <a:spcBef>
                <a:spcPct val="20000"/>
              </a:spcBef>
              <a:buFont typeface="Arial" pitchFamily="34" charset="0"/>
              <a:buChar char="–"/>
              <a:defRPr sz="1400">
                <a:solidFill>
                  <a:schemeClr val="tx2"/>
                </a:solidFill>
                <a:latin typeface="Arial" pitchFamily="34" charset="0"/>
              </a:defRPr>
            </a:lvl4pPr>
            <a:lvl5pPr marL="2057400" indent="-228600" eaLnBrk="0" hangingPunct="0">
              <a:spcBef>
                <a:spcPct val="20000"/>
              </a:spcBef>
              <a:buFont typeface="Arial" pitchFamily="34" charset="0"/>
              <a:buChar char="»"/>
              <a:defRPr sz="1400">
                <a:solidFill>
                  <a:schemeClr val="tx2"/>
                </a:solidFill>
                <a:latin typeface="Arial" pitchFamily="34" charset="0"/>
              </a:defRPr>
            </a:lvl5pPr>
            <a:lvl6pPr marL="25146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6pPr>
            <a:lvl7pPr marL="29718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7pPr>
            <a:lvl8pPr marL="34290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8pPr>
            <a:lvl9pPr marL="3886200" indent="-228600" eaLnBrk="0" fontAlgn="base" hangingPunct="0">
              <a:spcBef>
                <a:spcPct val="20000"/>
              </a:spcBef>
              <a:spcAft>
                <a:spcPct val="0"/>
              </a:spcAft>
              <a:buFont typeface="Arial" pitchFamily="34" charset="0"/>
              <a:buChar char="»"/>
              <a:defRPr sz="1400">
                <a:solidFill>
                  <a:schemeClr val="tx2"/>
                </a:solidFill>
                <a:latin typeface="Arial" pitchFamily="34" charset="0"/>
              </a:defRPr>
            </a:lvl9pPr>
          </a:lstStyle>
          <a:p>
            <a:pPr algn="ctr" eaLnBrk="1" hangingPunct="1">
              <a:spcBef>
                <a:spcPct val="50000"/>
              </a:spcBef>
              <a:buFontTx/>
              <a:buNone/>
            </a:pPr>
            <a:r>
              <a:rPr lang="sv-SE" altLang="sv-SE" sz="1800" b="1" dirty="0" err="1" smtClean="0">
                <a:solidFill>
                  <a:schemeClr val="tx1"/>
                </a:solidFill>
                <a:ea typeface="ＭＳ Ｐゴシック" pitchFamily="34" charset="-128"/>
              </a:rPr>
              <a:t>Controlling</a:t>
            </a:r>
            <a:r>
              <a:rPr lang="sv-SE" altLang="sv-SE" sz="1800" b="1" dirty="0" smtClean="0">
                <a:solidFill>
                  <a:schemeClr val="tx1"/>
                </a:solidFill>
                <a:ea typeface="ＭＳ Ｐゴシック" pitchFamily="34" charset="-128"/>
              </a:rPr>
              <a:t> </a:t>
            </a:r>
            <a:r>
              <a:rPr lang="sv-SE" altLang="sv-SE" sz="1800" b="1" dirty="0" err="1" smtClean="0">
                <a:solidFill>
                  <a:schemeClr val="tx1"/>
                </a:solidFill>
                <a:ea typeface="ＭＳ Ｐゴシック" pitchFamily="34" charset="-128"/>
              </a:rPr>
              <a:t>taxpayers</a:t>
            </a:r>
            <a:endParaRPr lang="sv-SE" altLang="sv-SE" sz="1800" b="1" dirty="0">
              <a:solidFill>
                <a:schemeClr val="tx1"/>
              </a:solidFill>
              <a:ea typeface="ＭＳ Ｐゴシック" pitchFamily="34" charset="-128"/>
            </a:endParaRPr>
          </a:p>
        </p:txBody>
      </p:sp>
      <p:sp>
        <p:nvSpPr>
          <p:cNvPr id="2" name="textruta 1"/>
          <p:cNvSpPr txBox="1"/>
          <p:nvPr/>
        </p:nvSpPr>
        <p:spPr>
          <a:xfrm>
            <a:off x="2987675" y="6165850"/>
            <a:ext cx="3168650" cy="368300"/>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a:defRPr/>
            </a:pPr>
            <a:r>
              <a:rPr lang="en-GB" dirty="0" smtClean="0"/>
              <a:t>A strategic choice</a:t>
            </a:r>
            <a:endParaRPr lang="en-GB" dirty="0"/>
          </a:p>
        </p:txBody>
      </p:sp>
      <p:sp>
        <p:nvSpPr>
          <p:cNvPr id="3" name="textruta 2"/>
          <p:cNvSpPr txBox="1"/>
          <p:nvPr/>
        </p:nvSpPr>
        <p:spPr>
          <a:xfrm>
            <a:off x="683568" y="1844824"/>
            <a:ext cx="3096344" cy="923330"/>
          </a:xfrm>
          <a:prstGeom prst="rect">
            <a:avLst/>
          </a:prstGeom>
          <a:noFill/>
        </p:spPr>
        <p:txBody>
          <a:bodyPr wrap="square" rtlCol="0">
            <a:spAutoFit/>
          </a:bodyPr>
          <a:lstStyle/>
          <a:p>
            <a:pPr algn="ctr"/>
            <a:r>
              <a:rPr lang="en-GB" dirty="0" smtClean="0">
                <a:solidFill>
                  <a:srgbClr val="800000"/>
                </a:solidFill>
              </a:rPr>
              <a:t>Enforcement that support social norms and the willingness to comply</a:t>
            </a:r>
            <a:endParaRPr lang="en-GB" dirty="0">
              <a:solidFill>
                <a:srgbClr val="800000"/>
              </a:solidFill>
            </a:endParaRPr>
          </a:p>
        </p:txBody>
      </p:sp>
      <p:sp>
        <p:nvSpPr>
          <p:cNvPr id="15" name="textruta 14"/>
          <p:cNvSpPr txBox="1"/>
          <p:nvPr/>
        </p:nvSpPr>
        <p:spPr>
          <a:xfrm>
            <a:off x="5292006" y="1844824"/>
            <a:ext cx="3096344" cy="646331"/>
          </a:xfrm>
          <a:prstGeom prst="rect">
            <a:avLst/>
          </a:prstGeom>
          <a:noFill/>
        </p:spPr>
        <p:txBody>
          <a:bodyPr wrap="square" rtlCol="0">
            <a:spAutoFit/>
          </a:bodyPr>
          <a:lstStyle/>
          <a:p>
            <a:pPr algn="ctr"/>
            <a:r>
              <a:rPr lang="en-GB" dirty="0" smtClean="0">
                <a:solidFill>
                  <a:srgbClr val="800000"/>
                </a:solidFill>
              </a:rPr>
              <a:t>Enforcement used as deterrence</a:t>
            </a:r>
            <a:endParaRPr lang="en-GB" dirty="0">
              <a:solidFill>
                <a:srgbClr val="800000"/>
              </a:solidFill>
            </a:endParaRPr>
          </a:p>
        </p:txBody>
      </p:sp>
    </p:spTree>
    <p:extLst>
      <p:ext uri="{BB962C8B-B14F-4D97-AF65-F5344CB8AC3E}">
        <p14:creationId xmlns:p14="http://schemas.microsoft.com/office/powerpoint/2010/main" val="8495941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Communication and enforcement</a:t>
            </a:r>
            <a:endParaRPr lang="en-GB" dirty="0"/>
          </a:p>
        </p:txBody>
      </p:sp>
      <p:pic>
        <p:nvPicPr>
          <p:cNvPr id="1026" name="Picture 2" descr="http://sdfsc.rutgers.edu/content/image/000007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988840"/>
            <a:ext cx="3240360" cy="31780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292fc373eb1b8428f75b-7f75e5eb51943043279413a54aaa858a.r38.cf3.rackcdn.com/6f3a061c33da75e83154ce52e200352fdc51f341-1421671501-54bcfc4d-360x251.jpg"/>
          <p:cNvPicPr>
            <a:picLocks noChangeAspect="1" noChangeArrowheads="1"/>
          </p:cNvPicPr>
          <p:nvPr/>
        </p:nvPicPr>
        <p:blipFill rotWithShape="1">
          <a:blip r:embed="rId3">
            <a:extLst>
              <a:ext uri="{28A0092B-C50C-407E-A947-70E740481C1C}">
                <a14:useLocalDpi xmlns:a14="http://schemas.microsoft.com/office/drawing/2010/main" val="0"/>
              </a:ext>
            </a:extLst>
          </a:blip>
          <a:srcRect l="6873" t="8978" b="10479"/>
          <a:stretch/>
        </p:blipFill>
        <p:spPr bwMode="auto">
          <a:xfrm>
            <a:off x="5076057" y="2148638"/>
            <a:ext cx="3312294" cy="2864687"/>
          </a:xfrm>
          <a:prstGeom prst="rect">
            <a:avLst/>
          </a:prstGeom>
          <a:noFill/>
          <a:extLst>
            <a:ext uri="{909E8E84-426E-40DD-AFC4-6F175D3DCCD1}">
              <a14:hiddenFill xmlns:a14="http://schemas.microsoft.com/office/drawing/2010/main">
                <a:solidFill>
                  <a:srgbClr val="FFFFFF"/>
                </a:solidFill>
              </a14:hiddenFill>
            </a:ext>
          </a:extLst>
        </p:spPr>
      </p:pic>
      <p:sp>
        <p:nvSpPr>
          <p:cNvPr id="3" name="textruta 2"/>
          <p:cNvSpPr txBox="1"/>
          <p:nvPr/>
        </p:nvSpPr>
        <p:spPr>
          <a:xfrm>
            <a:off x="395536" y="5373216"/>
            <a:ext cx="3312368" cy="369332"/>
          </a:xfrm>
          <a:prstGeom prst="rect">
            <a:avLst/>
          </a:prstGeom>
          <a:noFill/>
        </p:spPr>
        <p:txBody>
          <a:bodyPr wrap="square" rtlCol="0">
            <a:spAutoFit/>
          </a:bodyPr>
          <a:lstStyle/>
          <a:p>
            <a:r>
              <a:rPr lang="en-GB" dirty="0" smtClean="0"/>
              <a:t>Is the purpose to intimidate…</a:t>
            </a:r>
            <a:endParaRPr lang="en-GB" dirty="0"/>
          </a:p>
        </p:txBody>
      </p:sp>
      <p:sp>
        <p:nvSpPr>
          <p:cNvPr id="6" name="textruta 5"/>
          <p:cNvSpPr txBox="1"/>
          <p:nvPr/>
        </p:nvSpPr>
        <p:spPr>
          <a:xfrm>
            <a:off x="4788024" y="5373216"/>
            <a:ext cx="3888432" cy="369332"/>
          </a:xfrm>
          <a:prstGeom prst="rect">
            <a:avLst/>
          </a:prstGeom>
          <a:noFill/>
        </p:spPr>
        <p:txBody>
          <a:bodyPr wrap="square" rtlCol="0">
            <a:spAutoFit/>
          </a:bodyPr>
          <a:lstStyle/>
          <a:p>
            <a:r>
              <a:rPr lang="en-GB" dirty="0" smtClean="0"/>
              <a:t>…or to protect honest behaviour?</a:t>
            </a:r>
            <a:endParaRPr lang="en-GB" dirty="0"/>
          </a:p>
        </p:txBody>
      </p:sp>
      <p:sp>
        <p:nvSpPr>
          <p:cNvPr id="4" name="Rundad rektangulär 3"/>
          <p:cNvSpPr/>
          <p:nvPr/>
        </p:nvSpPr>
        <p:spPr>
          <a:xfrm>
            <a:off x="827584" y="5922633"/>
            <a:ext cx="2016224" cy="720080"/>
          </a:xfrm>
          <a:prstGeom prst="wedgeRoundRectCallout">
            <a:avLst>
              <a:gd name="adj1" fmla="val -9609"/>
              <a:gd name="adj2" fmla="val -76992"/>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1400" b="1" dirty="0" smtClean="0">
                <a:solidFill>
                  <a:schemeClr val="tx2"/>
                </a:solidFill>
              </a:rPr>
              <a:t>You must comply, or else…</a:t>
            </a:r>
            <a:endParaRPr lang="en-GB" sz="1400" b="1" dirty="0">
              <a:solidFill>
                <a:schemeClr val="tx2"/>
              </a:solidFill>
            </a:endParaRPr>
          </a:p>
        </p:txBody>
      </p:sp>
      <p:sp>
        <p:nvSpPr>
          <p:cNvPr id="8" name="Rundad rektangulär 7"/>
          <p:cNvSpPr/>
          <p:nvPr/>
        </p:nvSpPr>
        <p:spPr>
          <a:xfrm>
            <a:off x="5580112" y="5922633"/>
            <a:ext cx="2016224" cy="720080"/>
          </a:xfrm>
          <a:prstGeom prst="wedgeRoundRectCallout">
            <a:avLst>
              <a:gd name="adj1" fmla="val -9609"/>
              <a:gd name="adj2" fmla="val -76992"/>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1400" b="1" dirty="0" smtClean="0">
                <a:solidFill>
                  <a:schemeClr val="tx2"/>
                </a:solidFill>
              </a:rPr>
              <a:t>We will make sure that others comply.</a:t>
            </a:r>
            <a:endParaRPr lang="en-GB" sz="1400" b="1" dirty="0">
              <a:solidFill>
                <a:schemeClr val="tx2"/>
              </a:solidFill>
            </a:endParaRPr>
          </a:p>
        </p:txBody>
      </p:sp>
    </p:spTree>
    <p:extLst>
      <p:ext uri="{BB962C8B-B14F-4D97-AF65-F5344CB8AC3E}">
        <p14:creationId xmlns:p14="http://schemas.microsoft.com/office/powerpoint/2010/main" val="1976784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colourbox.com/preview/2285478-396376-set-of-ancient-arch-stone-bridge-black-and-gray-silhouettes-isolated-illustration-on-white-background.jpg"/>
          <p:cNvPicPr>
            <a:picLocks noChangeAspect="1" noChangeArrowheads="1"/>
          </p:cNvPicPr>
          <p:nvPr/>
        </p:nvPicPr>
        <p:blipFill>
          <a:blip r:embed="rId3">
            <a:extLst>
              <a:ext uri="{28A0092B-C50C-407E-A947-70E740481C1C}">
                <a14:useLocalDpi xmlns:a14="http://schemas.microsoft.com/office/drawing/2010/main" val="0"/>
              </a:ext>
            </a:extLst>
          </a:blip>
          <a:srcRect t="29926" b="48026"/>
          <a:stretch>
            <a:fillRect/>
          </a:stretch>
        </p:blipFill>
        <p:spPr bwMode="auto">
          <a:xfrm>
            <a:off x="1908175" y="1628800"/>
            <a:ext cx="30289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ubrik 1"/>
          <p:cNvSpPr>
            <a:spLocks noGrp="1"/>
          </p:cNvSpPr>
          <p:nvPr>
            <p:ph type="title" idx="4294967295"/>
          </p:nvPr>
        </p:nvSpPr>
        <p:spPr/>
        <p:txBody>
          <a:bodyPr/>
          <a:lstStyle/>
          <a:p>
            <a:r>
              <a:rPr lang="sv-SE" altLang="sv-SE" dirty="0"/>
              <a:t>The </a:t>
            </a:r>
            <a:r>
              <a:rPr lang="sv-SE" altLang="sv-SE" dirty="0" smtClean="0"/>
              <a:t>evolution </a:t>
            </a:r>
            <a:r>
              <a:rPr lang="sv-SE" altLang="sv-SE" dirty="0" err="1" smtClean="0"/>
              <a:t>of</a:t>
            </a:r>
            <a:r>
              <a:rPr lang="sv-SE" altLang="sv-SE" dirty="0" smtClean="0"/>
              <a:t> the </a:t>
            </a:r>
            <a:r>
              <a:rPr lang="sv-SE" altLang="sv-SE" dirty="0" err="1" smtClean="0"/>
              <a:t>thinking</a:t>
            </a:r>
            <a:endParaRPr lang="sv-SE" altLang="sv-SE" dirty="0"/>
          </a:p>
        </p:txBody>
      </p:sp>
      <p:sp>
        <p:nvSpPr>
          <p:cNvPr id="4" name="Rektangel 3"/>
          <p:cNvSpPr/>
          <p:nvPr/>
        </p:nvSpPr>
        <p:spPr>
          <a:xfrm>
            <a:off x="250825" y="2781325"/>
            <a:ext cx="1873250" cy="863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sv-SE" altLang="sv-SE" sz="2000">
                <a:solidFill>
                  <a:srgbClr val="000000"/>
                </a:solidFill>
                <a:latin typeface="Calibri" pitchFamily="34" charset="0"/>
              </a:rPr>
              <a:t>Selection for audit</a:t>
            </a:r>
          </a:p>
        </p:txBody>
      </p:sp>
      <p:sp>
        <p:nvSpPr>
          <p:cNvPr id="8" name="Rektangel 7"/>
          <p:cNvSpPr/>
          <p:nvPr/>
        </p:nvSpPr>
        <p:spPr>
          <a:xfrm>
            <a:off x="4572000" y="2781325"/>
            <a:ext cx="2016125" cy="863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sv-SE" altLang="sv-SE" sz="2000">
                <a:solidFill>
                  <a:srgbClr val="000000"/>
                </a:solidFill>
                <a:latin typeface="Calibri" pitchFamily="34" charset="0"/>
              </a:rPr>
              <a:t>Understand and influence behaviour</a:t>
            </a:r>
          </a:p>
        </p:txBody>
      </p:sp>
      <p:sp>
        <p:nvSpPr>
          <p:cNvPr id="10" name="Rektangel 9"/>
          <p:cNvSpPr/>
          <p:nvPr/>
        </p:nvSpPr>
        <p:spPr>
          <a:xfrm>
            <a:off x="6875463" y="2781325"/>
            <a:ext cx="2017712" cy="863600"/>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sv-SE" altLang="sv-SE" sz="2000">
                <a:solidFill>
                  <a:srgbClr val="000000"/>
                </a:solidFill>
                <a:latin typeface="Calibri" pitchFamily="34" charset="0"/>
              </a:rPr>
              <a:t>Right from the start</a:t>
            </a:r>
          </a:p>
        </p:txBody>
      </p:sp>
      <p:cxnSp>
        <p:nvCxnSpPr>
          <p:cNvPr id="16" name="Rak pil 15"/>
          <p:cNvCxnSpPr>
            <a:stCxn id="8" idx="3"/>
            <a:endCxn id="10" idx="1"/>
          </p:cNvCxnSpPr>
          <p:nvPr/>
        </p:nvCxnSpPr>
        <p:spPr>
          <a:xfrm>
            <a:off x="6588125" y="3213125"/>
            <a:ext cx="28733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Rektangel 16"/>
          <p:cNvSpPr/>
          <p:nvPr/>
        </p:nvSpPr>
        <p:spPr>
          <a:xfrm>
            <a:off x="250825" y="4292625"/>
            <a:ext cx="6337300" cy="720725"/>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sv-SE" altLang="sv-SE" sz="1800" dirty="0" err="1" smtClean="0">
                <a:solidFill>
                  <a:srgbClr val="000000"/>
                </a:solidFill>
                <a:latin typeface="+mn-lt"/>
              </a:rPr>
              <a:t>Fixing</a:t>
            </a:r>
            <a:r>
              <a:rPr lang="sv-SE" altLang="sv-SE" sz="1800" dirty="0" smtClean="0">
                <a:solidFill>
                  <a:srgbClr val="000000"/>
                </a:solidFill>
                <a:latin typeface="+mn-lt"/>
              </a:rPr>
              <a:t> the </a:t>
            </a:r>
            <a:r>
              <a:rPr lang="sv-SE" altLang="sv-SE" sz="1800" dirty="0" err="1" smtClean="0">
                <a:solidFill>
                  <a:srgbClr val="000000"/>
                </a:solidFill>
                <a:latin typeface="+mn-lt"/>
              </a:rPr>
              <a:t>taxpayer</a:t>
            </a:r>
            <a:endParaRPr lang="sv-SE" altLang="sv-SE" sz="1800" i="1" dirty="0">
              <a:solidFill>
                <a:srgbClr val="000000"/>
              </a:solidFill>
              <a:latin typeface="+mn-lt"/>
            </a:endParaRPr>
          </a:p>
        </p:txBody>
      </p:sp>
      <p:sp>
        <p:nvSpPr>
          <p:cNvPr id="18" name="Rektangel 17"/>
          <p:cNvSpPr/>
          <p:nvPr/>
        </p:nvSpPr>
        <p:spPr>
          <a:xfrm>
            <a:off x="6875463" y="4292625"/>
            <a:ext cx="2017712" cy="720725"/>
          </a:xfrm>
          <a:prstGeom prst="rect">
            <a:avLst/>
          </a:prstGeom>
        </p:spPr>
        <p:style>
          <a:lnRef idx="1">
            <a:schemeClr val="accent6"/>
          </a:lnRef>
          <a:fillRef idx="2">
            <a:schemeClr val="accent6"/>
          </a:fillRef>
          <a:effectRef idx="1">
            <a:schemeClr val="accent6"/>
          </a:effectRef>
          <a:fontRef idx="minor">
            <a:schemeClr val="dk1"/>
          </a:fontRef>
        </p:style>
        <p:txBody>
          <a:bodyPr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sv-SE" altLang="sv-SE" sz="1800" dirty="0" err="1" smtClean="0">
                <a:solidFill>
                  <a:srgbClr val="000000"/>
                </a:solidFill>
                <a:latin typeface="+mn-lt"/>
              </a:rPr>
              <a:t>Fixing</a:t>
            </a:r>
            <a:r>
              <a:rPr lang="sv-SE" altLang="sv-SE" sz="1800" dirty="0" smtClean="0">
                <a:solidFill>
                  <a:srgbClr val="000000"/>
                </a:solidFill>
                <a:latin typeface="+mn-lt"/>
              </a:rPr>
              <a:t> the </a:t>
            </a:r>
            <a:r>
              <a:rPr lang="sv-SE" altLang="sv-SE" sz="1800" dirty="0" err="1" smtClean="0">
                <a:solidFill>
                  <a:srgbClr val="000000"/>
                </a:solidFill>
                <a:latin typeface="+mn-lt"/>
              </a:rPr>
              <a:t>environment</a:t>
            </a:r>
            <a:endParaRPr lang="sv-SE" altLang="sv-SE" sz="1800" dirty="0">
              <a:solidFill>
                <a:srgbClr val="000000"/>
              </a:solidFill>
              <a:latin typeface="+mn-lt"/>
            </a:endParaRPr>
          </a:p>
        </p:txBody>
      </p:sp>
      <p:cxnSp>
        <p:nvCxnSpPr>
          <p:cNvPr id="20" name="Rak pil 19"/>
          <p:cNvCxnSpPr>
            <a:cxnSpLocks noChangeShapeType="1"/>
          </p:cNvCxnSpPr>
          <p:nvPr/>
        </p:nvCxnSpPr>
        <p:spPr bwMode="auto">
          <a:xfrm flipV="1">
            <a:off x="1193800" y="3644925"/>
            <a:ext cx="0" cy="647700"/>
          </a:xfrm>
          <a:prstGeom prst="straightConnector1">
            <a:avLst/>
          </a:prstGeom>
          <a:noFill/>
          <a:ln w="31750" algn="ctr">
            <a:solidFill>
              <a:schemeClr val="tx1"/>
            </a:solidFill>
            <a:round/>
            <a:headEnd type="arrow" w="med" len="med"/>
            <a:tailEnd/>
          </a:ln>
          <a:extLst>
            <a:ext uri="{909E8E84-426E-40DD-AFC4-6F175D3DCCD1}">
              <a14:hiddenFill xmlns:a14="http://schemas.microsoft.com/office/drawing/2010/main">
                <a:noFill/>
              </a14:hiddenFill>
            </a:ext>
          </a:extLst>
        </p:spPr>
      </p:cxnSp>
      <p:cxnSp>
        <p:nvCxnSpPr>
          <p:cNvPr id="23" name="Rak pil 22"/>
          <p:cNvCxnSpPr>
            <a:cxnSpLocks noChangeShapeType="1"/>
          </p:cNvCxnSpPr>
          <p:nvPr/>
        </p:nvCxnSpPr>
        <p:spPr bwMode="auto">
          <a:xfrm flipV="1">
            <a:off x="3276600" y="3644925"/>
            <a:ext cx="0" cy="647700"/>
          </a:xfrm>
          <a:prstGeom prst="straightConnector1">
            <a:avLst/>
          </a:prstGeom>
          <a:noFill/>
          <a:ln w="31750" algn="ctr">
            <a:solidFill>
              <a:schemeClr val="tx1"/>
            </a:solidFill>
            <a:round/>
            <a:headEnd type="arrow" w="med" len="med"/>
            <a:tailEnd/>
          </a:ln>
          <a:extLst>
            <a:ext uri="{909E8E84-426E-40DD-AFC4-6F175D3DCCD1}">
              <a14:hiddenFill xmlns:a14="http://schemas.microsoft.com/office/drawing/2010/main">
                <a:noFill/>
              </a14:hiddenFill>
            </a:ext>
          </a:extLst>
        </p:spPr>
      </p:cxnSp>
      <p:cxnSp>
        <p:nvCxnSpPr>
          <p:cNvPr id="24" name="Rak pil 23"/>
          <p:cNvCxnSpPr>
            <a:cxnSpLocks noChangeShapeType="1"/>
            <a:endCxn id="8" idx="2"/>
          </p:cNvCxnSpPr>
          <p:nvPr/>
        </p:nvCxnSpPr>
        <p:spPr bwMode="auto">
          <a:xfrm flipV="1">
            <a:off x="5580063" y="3644925"/>
            <a:ext cx="0" cy="647700"/>
          </a:xfrm>
          <a:prstGeom prst="straightConnector1">
            <a:avLst/>
          </a:prstGeom>
          <a:noFill/>
          <a:ln w="31750" algn="ctr">
            <a:solidFill>
              <a:schemeClr val="tx1"/>
            </a:solidFill>
            <a:round/>
            <a:headEnd type="arrow" w="med" len="med"/>
            <a:tailEnd/>
          </a:ln>
          <a:extLst>
            <a:ext uri="{909E8E84-426E-40DD-AFC4-6F175D3DCCD1}">
              <a14:hiddenFill xmlns:a14="http://schemas.microsoft.com/office/drawing/2010/main">
                <a:noFill/>
              </a14:hiddenFill>
            </a:ext>
          </a:extLst>
        </p:spPr>
      </p:cxnSp>
      <p:cxnSp>
        <p:nvCxnSpPr>
          <p:cNvPr id="26" name="Rak pil 25"/>
          <p:cNvCxnSpPr>
            <a:cxnSpLocks noChangeShapeType="1"/>
            <a:endCxn id="10" idx="2"/>
          </p:cNvCxnSpPr>
          <p:nvPr/>
        </p:nvCxnSpPr>
        <p:spPr bwMode="auto">
          <a:xfrm flipV="1">
            <a:off x="7885113" y="3644925"/>
            <a:ext cx="0" cy="647700"/>
          </a:xfrm>
          <a:prstGeom prst="straightConnector1">
            <a:avLst/>
          </a:prstGeom>
          <a:noFill/>
          <a:ln w="31750" algn="ctr">
            <a:solidFill>
              <a:schemeClr val="tx1"/>
            </a:solidFill>
            <a:round/>
            <a:headEnd type="arrow" w="med" len="med"/>
            <a:tailEnd/>
          </a:ln>
          <a:extLst>
            <a:ext uri="{909E8E84-426E-40DD-AFC4-6F175D3DCCD1}">
              <a14:hiddenFill xmlns:a14="http://schemas.microsoft.com/office/drawing/2010/main">
                <a:noFill/>
              </a14:hiddenFill>
            </a:ext>
          </a:extLst>
        </p:spPr>
      </p:cxnSp>
      <p:sp>
        <p:nvSpPr>
          <p:cNvPr id="25618" name="textruta 29"/>
          <p:cNvSpPr txBox="1">
            <a:spLocks noChangeArrowheads="1"/>
          </p:cNvSpPr>
          <p:nvPr/>
        </p:nvSpPr>
        <p:spPr bwMode="auto">
          <a:xfrm>
            <a:off x="2339975" y="2751162"/>
            <a:ext cx="20161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sv-SE" altLang="sv-SE">
                <a:latin typeface="Calibri" pitchFamily="34" charset="0"/>
              </a:rPr>
              <a:t>Risk management</a:t>
            </a:r>
          </a:p>
        </p:txBody>
      </p:sp>
      <p:cxnSp>
        <p:nvCxnSpPr>
          <p:cNvPr id="32" name="Rak pil 31"/>
          <p:cNvCxnSpPr>
            <a:stCxn id="4" idx="3"/>
            <a:endCxn id="8" idx="1"/>
          </p:cNvCxnSpPr>
          <p:nvPr/>
        </p:nvCxnSpPr>
        <p:spPr>
          <a:xfrm>
            <a:off x="2124075" y="3213125"/>
            <a:ext cx="244792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 name="Rak pil 22"/>
          <p:cNvCxnSpPr>
            <a:cxnSpLocks noChangeShapeType="1"/>
            <a:stCxn id="18" idx="0"/>
            <a:endCxn id="8" idx="2"/>
          </p:cNvCxnSpPr>
          <p:nvPr/>
        </p:nvCxnSpPr>
        <p:spPr bwMode="auto">
          <a:xfrm flipH="1" flipV="1">
            <a:off x="5580063" y="3644925"/>
            <a:ext cx="2305050" cy="647700"/>
          </a:xfrm>
          <a:prstGeom prst="straightConnector1">
            <a:avLst/>
          </a:prstGeom>
          <a:noFill/>
          <a:ln w="31750" algn="ctr">
            <a:solidFill>
              <a:schemeClr val="tx1"/>
            </a:solidFill>
            <a:round/>
            <a:headEnd type="arrow" w="med" len="med"/>
            <a:tailEnd/>
          </a:ln>
          <a:extLst>
            <a:ext uri="{909E8E84-426E-40DD-AFC4-6F175D3DCCD1}">
              <a14:hiddenFill xmlns:a14="http://schemas.microsoft.com/office/drawing/2010/main">
                <a:noFill/>
              </a14:hiddenFill>
            </a:ext>
          </a:extLst>
        </p:spPr>
      </p:cxnSp>
      <p:sp>
        <p:nvSpPr>
          <p:cNvPr id="3" name="Rundad rektangulär 2"/>
          <p:cNvSpPr/>
          <p:nvPr/>
        </p:nvSpPr>
        <p:spPr>
          <a:xfrm>
            <a:off x="5148064" y="5373216"/>
            <a:ext cx="3096344" cy="792634"/>
          </a:xfrm>
          <a:prstGeom prst="wedgeRoundRectCallout">
            <a:avLst>
              <a:gd name="adj1" fmla="val 40310"/>
              <a:gd name="adj2" fmla="val -95108"/>
              <a:gd name="adj3" fmla="val 16667"/>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undad rektangulär 18"/>
          <p:cNvSpPr/>
          <p:nvPr/>
        </p:nvSpPr>
        <p:spPr>
          <a:xfrm>
            <a:off x="5146209" y="5373216"/>
            <a:ext cx="3096344" cy="792634"/>
          </a:xfrm>
          <a:prstGeom prst="wedgeRoundRectCallout">
            <a:avLst>
              <a:gd name="adj1" fmla="val -37886"/>
              <a:gd name="adj2" fmla="val -98358"/>
              <a:gd name="adj3" fmla="val 16667"/>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chemeClr val="tx2"/>
                </a:solidFill>
              </a:rPr>
              <a:t>An important shift</a:t>
            </a:r>
            <a:endParaRPr lang="en-GB" sz="2400" b="1" dirty="0">
              <a:solidFill>
                <a:schemeClr val="tx2"/>
              </a:solidFill>
            </a:endParaRPr>
          </a:p>
        </p:txBody>
      </p:sp>
    </p:spTree>
    <p:extLst>
      <p:ext uri="{BB962C8B-B14F-4D97-AF65-F5344CB8AC3E}">
        <p14:creationId xmlns:p14="http://schemas.microsoft.com/office/powerpoint/2010/main" val="495423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611560" y="378176"/>
            <a:ext cx="7632350" cy="1196832"/>
          </a:xfrm>
        </p:spPr>
        <p:txBody>
          <a:bodyPr>
            <a:normAutofit/>
          </a:bodyPr>
          <a:lstStyle/>
          <a:p>
            <a:r>
              <a:rPr lang="en-GB" dirty="0" smtClean="0"/>
              <a:t>How do we perceive the taxpayers?</a:t>
            </a:r>
            <a:br>
              <a:rPr lang="en-GB" dirty="0" smtClean="0"/>
            </a:br>
            <a:r>
              <a:rPr lang="en-GB" dirty="0" smtClean="0"/>
              <a:t>Are the taxpayers the problem?</a:t>
            </a:r>
            <a:endParaRPr lang="en-GB" dirty="0"/>
          </a:p>
        </p:txBody>
      </p:sp>
      <p:pic>
        <p:nvPicPr>
          <p:cNvPr id="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4634" r="15086"/>
          <a:stretch/>
        </p:blipFill>
        <p:spPr bwMode="auto">
          <a:xfrm>
            <a:off x="2123728" y="1551370"/>
            <a:ext cx="6408489" cy="5126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4891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The philosophical perspective</a:t>
            </a:r>
            <a:endParaRPr lang="en-GB" dirty="0"/>
          </a:p>
        </p:txBody>
      </p:sp>
      <p:sp>
        <p:nvSpPr>
          <p:cNvPr id="4" name="Rektangel med rundade hörn 3"/>
          <p:cNvSpPr/>
          <p:nvPr/>
        </p:nvSpPr>
        <p:spPr>
          <a:xfrm>
            <a:off x="755650" y="1772816"/>
            <a:ext cx="5184576" cy="864096"/>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2"/>
                </a:solidFill>
              </a:rPr>
              <a:t>Who you are determines what you do</a:t>
            </a:r>
            <a:endParaRPr lang="en-GB" sz="2000" b="1" dirty="0">
              <a:solidFill>
                <a:schemeClr val="tx2"/>
              </a:solidFill>
            </a:endParaRPr>
          </a:p>
        </p:txBody>
      </p:sp>
      <p:sp>
        <p:nvSpPr>
          <p:cNvPr id="5" name="Rektangel med rundade hörn 4"/>
          <p:cNvSpPr/>
          <p:nvPr/>
        </p:nvSpPr>
        <p:spPr>
          <a:xfrm>
            <a:off x="755576" y="4005064"/>
            <a:ext cx="5184576" cy="864096"/>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2"/>
                </a:solidFill>
              </a:rPr>
              <a:t>What you do determines who you are</a:t>
            </a:r>
            <a:endParaRPr lang="en-GB" sz="2000" b="1" dirty="0">
              <a:solidFill>
                <a:schemeClr val="tx2"/>
              </a:solidFill>
            </a:endParaRPr>
          </a:p>
        </p:txBody>
      </p:sp>
      <p:grpSp>
        <p:nvGrpSpPr>
          <p:cNvPr id="8" name="Grupp 7"/>
          <p:cNvGrpSpPr/>
          <p:nvPr/>
        </p:nvGrpSpPr>
        <p:grpSpPr>
          <a:xfrm>
            <a:off x="6045448" y="1393371"/>
            <a:ext cx="2991048" cy="1654629"/>
            <a:chOff x="6045448" y="1393371"/>
            <a:chExt cx="2991048" cy="1654629"/>
          </a:xfrm>
        </p:grpSpPr>
        <p:pic>
          <p:nvPicPr>
            <p:cNvPr id="6146" name="Picture 2" descr="http://upload.wikimedia.org/wikipedia/commons/a/ae/Aristotle_Altemps_Inv857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864" b="4144"/>
            <a:stretch/>
          </p:blipFill>
          <p:spPr bwMode="auto">
            <a:xfrm flipH="1">
              <a:off x="6045448" y="1393371"/>
              <a:ext cx="1373577" cy="1654629"/>
            </a:xfrm>
            <a:prstGeom prst="rect">
              <a:avLst/>
            </a:prstGeom>
            <a:noFill/>
            <a:extLst>
              <a:ext uri="{909E8E84-426E-40DD-AFC4-6F175D3DCCD1}">
                <a14:hiddenFill xmlns:a14="http://schemas.microsoft.com/office/drawing/2010/main">
                  <a:solidFill>
                    <a:srgbClr val="FFFFFF"/>
                  </a:solidFill>
                </a14:hiddenFill>
              </a:ext>
            </a:extLst>
          </p:spPr>
        </p:pic>
        <p:sp>
          <p:nvSpPr>
            <p:cNvPr id="6" name="textruta 5"/>
            <p:cNvSpPr txBox="1"/>
            <p:nvPr/>
          </p:nvSpPr>
          <p:spPr>
            <a:xfrm>
              <a:off x="7419027" y="1484784"/>
              <a:ext cx="1617469" cy="1169551"/>
            </a:xfrm>
            <a:prstGeom prst="rect">
              <a:avLst/>
            </a:prstGeom>
            <a:noFill/>
          </p:spPr>
          <p:txBody>
            <a:bodyPr wrap="square" rtlCol="0">
              <a:spAutoFit/>
            </a:bodyPr>
            <a:lstStyle/>
            <a:p>
              <a:pPr algn="ctr"/>
              <a:r>
                <a:rPr lang="en-US" sz="1400" dirty="0" smtClean="0"/>
                <a:t>“The </a:t>
              </a:r>
              <a:r>
                <a:rPr lang="en-US" sz="1400" dirty="0"/>
                <a:t>man who possesses character excellence does the right </a:t>
              </a:r>
              <a:r>
                <a:rPr lang="en-US" sz="1400" dirty="0" smtClean="0"/>
                <a:t>thing”</a:t>
              </a:r>
              <a:endParaRPr lang="en-GB" sz="1400" dirty="0"/>
            </a:p>
          </p:txBody>
        </p:sp>
      </p:grpSp>
      <p:grpSp>
        <p:nvGrpSpPr>
          <p:cNvPr id="10" name="Grupp 9"/>
          <p:cNvGrpSpPr/>
          <p:nvPr/>
        </p:nvGrpSpPr>
        <p:grpSpPr>
          <a:xfrm>
            <a:off x="6035162" y="3573016"/>
            <a:ext cx="3001334" cy="1558801"/>
            <a:chOff x="6035162" y="3573016"/>
            <a:chExt cx="3001334" cy="1558801"/>
          </a:xfrm>
        </p:grpSpPr>
        <p:sp>
          <p:nvSpPr>
            <p:cNvPr id="9" name="textruta 8"/>
            <p:cNvSpPr txBox="1"/>
            <p:nvPr/>
          </p:nvSpPr>
          <p:spPr>
            <a:xfrm>
              <a:off x="7419027" y="3843625"/>
              <a:ext cx="1617469" cy="954107"/>
            </a:xfrm>
            <a:prstGeom prst="rect">
              <a:avLst/>
            </a:prstGeom>
            <a:noFill/>
          </p:spPr>
          <p:txBody>
            <a:bodyPr wrap="square" rtlCol="0">
              <a:spAutoFit/>
            </a:bodyPr>
            <a:lstStyle/>
            <a:p>
              <a:pPr algn="ctr"/>
              <a:r>
                <a:rPr lang="en-US" sz="1400" dirty="0" smtClean="0"/>
                <a:t>“It’s </a:t>
              </a:r>
              <a:r>
                <a:rPr lang="en-US" sz="1400" dirty="0"/>
                <a:t>not who you are underneath, it’s what you do that defines </a:t>
              </a:r>
              <a:r>
                <a:rPr lang="en-US" sz="1400" dirty="0" smtClean="0"/>
                <a:t>you”</a:t>
              </a:r>
              <a:endParaRPr lang="en-GB" sz="1400" dirty="0"/>
            </a:p>
          </p:txBody>
        </p:sp>
        <p:pic>
          <p:nvPicPr>
            <p:cNvPr id="6148" name="Picture 4" descr="http://img4.wikia.nocookie.net/__cb20080913214110/batman/images/e/e0/BruceWayneTD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420" r="27943"/>
            <a:stretch/>
          </p:blipFill>
          <p:spPr bwMode="auto">
            <a:xfrm>
              <a:off x="6035162" y="3573016"/>
              <a:ext cx="1489166" cy="155880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9441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The practical perspective</a:t>
            </a:r>
            <a:endParaRPr lang="en-GB" dirty="0"/>
          </a:p>
        </p:txBody>
      </p:sp>
      <p:sp>
        <p:nvSpPr>
          <p:cNvPr id="4" name="Rektangel med rundade hörn 3"/>
          <p:cNvSpPr/>
          <p:nvPr/>
        </p:nvSpPr>
        <p:spPr>
          <a:xfrm>
            <a:off x="755650" y="1988642"/>
            <a:ext cx="6624662" cy="864096"/>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2"/>
                </a:solidFill>
              </a:rPr>
              <a:t>It is easier to change the environment than to change the person…</a:t>
            </a:r>
            <a:endParaRPr lang="en-GB" sz="2000" b="1" dirty="0">
              <a:solidFill>
                <a:schemeClr val="tx2"/>
              </a:solidFill>
            </a:endParaRPr>
          </a:p>
        </p:txBody>
      </p:sp>
      <p:sp>
        <p:nvSpPr>
          <p:cNvPr id="11" name="Rektangel med rundade hörn 10"/>
          <p:cNvSpPr/>
          <p:nvPr/>
        </p:nvSpPr>
        <p:spPr>
          <a:xfrm>
            <a:off x="755650" y="3644404"/>
            <a:ext cx="6624662" cy="864096"/>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tx2"/>
                </a:solidFill>
              </a:rPr>
              <a:t>…regardless of what we might think of a persons character</a:t>
            </a:r>
            <a:endParaRPr lang="en-GB" sz="2000" b="1" dirty="0">
              <a:solidFill>
                <a:schemeClr val="tx2"/>
              </a:solidFill>
            </a:endParaRPr>
          </a:p>
        </p:txBody>
      </p:sp>
    </p:spTree>
    <p:extLst>
      <p:ext uri="{BB962C8B-B14F-4D97-AF65-F5344CB8AC3E}">
        <p14:creationId xmlns:p14="http://schemas.microsoft.com/office/powerpoint/2010/main" val="29298243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normAutofit fontScale="90000"/>
          </a:bodyPr>
          <a:lstStyle/>
          <a:p>
            <a:r>
              <a:rPr lang="sv-SE" dirty="0" err="1" smtClean="0"/>
              <a:t>We</a:t>
            </a:r>
            <a:r>
              <a:rPr lang="sv-SE" dirty="0" smtClean="0"/>
              <a:t> </a:t>
            </a:r>
            <a:r>
              <a:rPr lang="sv-SE" dirty="0" err="1" smtClean="0"/>
              <a:t>have</a:t>
            </a:r>
            <a:r>
              <a:rPr lang="sv-SE" dirty="0" smtClean="0"/>
              <a:t> </a:t>
            </a:r>
            <a:r>
              <a:rPr lang="sv-SE" dirty="0" err="1" smtClean="0"/>
              <a:t>always</a:t>
            </a:r>
            <a:r>
              <a:rPr lang="sv-SE" dirty="0" smtClean="0"/>
              <a:t> a choice – </a:t>
            </a:r>
            <a:r>
              <a:rPr lang="sv-SE" dirty="0" err="1" smtClean="0"/>
              <a:t>we</a:t>
            </a:r>
            <a:r>
              <a:rPr lang="sv-SE" dirty="0" smtClean="0"/>
              <a:t> </a:t>
            </a:r>
            <a:r>
              <a:rPr lang="sv-SE" dirty="0" err="1" smtClean="0"/>
              <a:t>are</a:t>
            </a:r>
            <a:r>
              <a:rPr lang="sv-SE" dirty="0" smtClean="0"/>
              <a:t> not </a:t>
            </a:r>
            <a:r>
              <a:rPr lang="sv-SE" dirty="0" err="1" smtClean="0"/>
              <a:t>victims</a:t>
            </a:r>
            <a:endParaRPr lang="sv-SE" dirty="0"/>
          </a:p>
        </p:txBody>
      </p:sp>
      <p:sp>
        <p:nvSpPr>
          <p:cNvPr id="3" name="Platshållare för innehåll 2"/>
          <p:cNvSpPr>
            <a:spLocks noGrp="1"/>
          </p:cNvSpPr>
          <p:nvPr>
            <p:ph idx="1"/>
          </p:nvPr>
        </p:nvSpPr>
        <p:spPr>
          <a:xfrm>
            <a:off x="756000" y="2124056"/>
            <a:ext cx="3599976" cy="3815944"/>
          </a:xfrm>
        </p:spPr>
        <p:txBody>
          <a:bodyPr>
            <a:normAutofit/>
          </a:bodyPr>
          <a:lstStyle/>
          <a:p>
            <a:pPr marL="0" indent="0">
              <a:buNone/>
            </a:pPr>
            <a:r>
              <a:rPr lang="en-US" b="1" dirty="0" smtClean="0"/>
              <a:t>We </a:t>
            </a:r>
            <a:r>
              <a:rPr lang="en-US" b="1" u="sng" dirty="0" smtClean="0">
                <a:solidFill>
                  <a:srgbClr val="FF0000"/>
                </a:solidFill>
              </a:rPr>
              <a:t>don’t</a:t>
            </a:r>
            <a:r>
              <a:rPr lang="en-US" b="1" dirty="0" smtClean="0"/>
              <a:t> chose this view</a:t>
            </a:r>
          </a:p>
          <a:p>
            <a:pPr marL="0" indent="0">
              <a:buNone/>
            </a:pPr>
            <a:endParaRPr lang="en-US" dirty="0" smtClean="0"/>
          </a:p>
          <a:p>
            <a:r>
              <a:rPr lang="en-US" dirty="0" smtClean="0"/>
              <a:t>They don't understand</a:t>
            </a:r>
            <a:br>
              <a:rPr lang="en-US" dirty="0" smtClean="0"/>
            </a:br>
            <a:endParaRPr lang="en-US" dirty="0" smtClean="0"/>
          </a:p>
          <a:p>
            <a:endParaRPr lang="en-US" dirty="0" smtClean="0"/>
          </a:p>
          <a:p>
            <a:r>
              <a:rPr lang="en-US" dirty="0" smtClean="0"/>
              <a:t>People are strange</a:t>
            </a:r>
            <a:r>
              <a:rPr lang="sv-SE" dirty="0" smtClean="0"/>
              <a:t/>
            </a:r>
            <a:br>
              <a:rPr lang="sv-SE" dirty="0" smtClean="0"/>
            </a:br>
            <a:endParaRPr lang="sv-SE" dirty="0" smtClean="0"/>
          </a:p>
        </p:txBody>
      </p:sp>
      <p:sp>
        <p:nvSpPr>
          <p:cNvPr id="4" name="Platshållare för innehåll 2"/>
          <p:cNvSpPr txBox="1">
            <a:spLocks/>
          </p:cNvSpPr>
          <p:nvPr/>
        </p:nvSpPr>
        <p:spPr>
          <a:xfrm>
            <a:off x="4644008" y="2132856"/>
            <a:ext cx="3599976" cy="38159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t>We chose this </a:t>
            </a:r>
            <a:r>
              <a:rPr lang="en-US" sz="2400" b="1" dirty="0" smtClean="0"/>
              <a:t>view</a:t>
            </a:r>
          </a:p>
          <a:p>
            <a:pPr marL="0" indent="0">
              <a:buFont typeface="Arial" pitchFamily="34" charset="0"/>
              <a:buNone/>
            </a:pPr>
            <a:r>
              <a:rPr lang="en-US" sz="2400" b="1" dirty="0" smtClean="0"/>
              <a:t>   </a:t>
            </a:r>
            <a:endParaRPr lang="en-US" sz="2400" b="1" dirty="0" smtClean="0"/>
          </a:p>
          <a:p>
            <a:endParaRPr lang="en-US" dirty="0" smtClean="0"/>
          </a:p>
          <a:p>
            <a:r>
              <a:rPr lang="en-US" dirty="0" smtClean="0"/>
              <a:t>We have not explained well enough</a:t>
            </a:r>
            <a:br>
              <a:rPr lang="en-US" dirty="0" smtClean="0"/>
            </a:br>
            <a:endParaRPr lang="en-US" dirty="0" smtClean="0"/>
          </a:p>
          <a:p>
            <a:r>
              <a:rPr lang="en-US" dirty="0" smtClean="0"/>
              <a:t>We have not understood the needs</a:t>
            </a:r>
            <a:br>
              <a:rPr lang="en-US" dirty="0" smtClean="0"/>
            </a:br>
            <a:endParaRPr lang="en-US" dirty="0" smtClean="0"/>
          </a:p>
        </p:txBody>
      </p:sp>
    </p:spTree>
    <p:extLst>
      <p:ext uri="{BB962C8B-B14F-4D97-AF65-F5344CB8AC3E}">
        <p14:creationId xmlns:p14="http://schemas.microsoft.com/office/powerpoint/2010/main" val="14086735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ext Box 3"/>
          <p:cNvSpPr txBox="1">
            <a:spLocks noChangeArrowheads="1"/>
          </p:cNvSpPr>
          <p:nvPr/>
        </p:nvSpPr>
        <p:spPr bwMode="auto">
          <a:xfrm>
            <a:off x="683791" y="980728"/>
            <a:ext cx="3312368"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charset="0"/>
              <a:buChar char="•"/>
              <a:defRPr sz="2000">
                <a:solidFill>
                  <a:schemeClr val="tx2"/>
                </a:solidFill>
                <a:latin typeface="Arial" charset="0"/>
              </a:defRPr>
            </a:lvl1pPr>
            <a:lvl2pPr marL="742950" indent="-285750" eaLnBrk="0" hangingPunct="0">
              <a:spcBef>
                <a:spcPct val="20000"/>
              </a:spcBef>
              <a:buFont typeface="Arial" charset="0"/>
              <a:buChar char="–"/>
              <a:defRPr>
                <a:solidFill>
                  <a:schemeClr val="tx2"/>
                </a:solidFill>
                <a:latin typeface="Arial" charset="0"/>
              </a:defRPr>
            </a:lvl2pPr>
            <a:lvl3pPr marL="1143000" indent="-228600" eaLnBrk="0" hangingPunct="0">
              <a:spcBef>
                <a:spcPct val="20000"/>
              </a:spcBef>
              <a:buFont typeface="Arial" charset="0"/>
              <a:buChar char="•"/>
              <a:defRPr sz="1600">
                <a:solidFill>
                  <a:schemeClr val="tx2"/>
                </a:solidFill>
                <a:latin typeface="Arial" charset="0"/>
              </a:defRPr>
            </a:lvl3pPr>
            <a:lvl4pPr marL="1600200" indent="-228600" eaLnBrk="0" hangingPunct="0">
              <a:spcBef>
                <a:spcPct val="20000"/>
              </a:spcBef>
              <a:buFont typeface="Arial" charset="0"/>
              <a:buChar char="–"/>
              <a:defRPr sz="1400">
                <a:solidFill>
                  <a:schemeClr val="tx2"/>
                </a:solidFill>
                <a:latin typeface="Arial" charset="0"/>
              </a:defRPr>
            </a:lvl4pPr>
            <a:lvl5pPr marL="2057400" indent="-228600" eaLnBrk="0" hangingPunct="0">
              <a:spcBef>
                <a:spcPct val="20000"/>
              </a:spcBef>
              <a:buFont typeface="Arial" charset="0"/>
              <a:buChar char="»"/>
              <a:defRPr sz="1400">
                <a:solidFill>
                  <a:schemeClr val="tx2"/>
                </a:solidFill>
                <a:latin typeface="Arial" charset="0"/>
              </a:defRPr>
            </a:lvl5pPr>
            <a:lvl6pPr marL="2514600" indent="-228600" eaLnBrk="0" fontAlgn="base" hangingPunct="0">
              <a:spcBef>
                <a:spcPct val="20000"/>
              </a:spcBef>
              <a:spcAft>
                <a:spcPct val="0"/>
              </a:spcAft>
              <a:buFont typeface="Arial" charset="0"/>
              <a:buChar char="»"/>
              <a:defRPr sz="1400">
                <a:solidFill>
                  <a:schemeClr val="tx2"/>
                </a:solidFill>
                <a:latin typeface="Arial" charset="0"/>
              </a:defRPr>
            </a:lvl6pPr>
            <a:lvl7pPr marL="2971800" indent="-228600" eaLnBrk="0" fontAlgn="base" hangingPunct="0">
              <a:spcBef>
                <a:spcPct val="20000"/>
              </a:spcBef>
              <a:spcAft>
                <a:spcPct val="0"/>
              </a:spcAft>
              <a:buFont typeface="Arial" charset="0"/>
              <a:buChar char="»"/>
              <a:defRPr sz="1400">
                <a:solidFill>
                  <a:schemeClr val="tx2"/>
                </a:solidFill>
                <a:latin typeface="Arial" charset="0"/>
              </a:defRPr>
            </a:lvl7pPr>
            <a:lvl8pPr marL="3429000" indent="-228600" eaLnBrk="0" fontAlgn="base" hangingPunct="0">
              <a:spcBef>
                <a:spcPct val="20000"/>
              </a:spcBef>
              <a:spcAft>
                <a:spcPct val="0"/>
              </a:spcAft>
              <a:buFont typeface="Arial" charset="0"/>
              <a:buChar char="»"/>
              <a:defRPr sz="1400">
                <a:solidFill>
                  <a:schemeClr val="tx2"/>
                </a:solidFill>
                <a:latin typeface="Arial" charset="0"/>
              </a:defRPr>
            </a:lvl8pPr>
            <a:lvl9pPr marL="3886200" indent="-228600" eaLnBrk="0" fontAlgn="base" hangingPunct="0">
              <a:spcBef>
                <a:spcPct val="20000"/>
              </a:spcBef>
              <a:spcAft>
                <a:spcPct val="0"/>
              </a:spcAft>
              <a:buFont typeface="Arial" charset="0"/>
              <a:buChar char="»"/>
              <a:defRPr sz="1400">
                <a:solidFill>
                  <a:schemeClr val="tx2"/>
                </a:solidFill>
                <a:latin typeface="Arial" charset="0"/>
              </a:defRPr>
            </a:lvl9pPr>
          </a:lstStyle>
          <a:p>
            <a:pPr algn="ctr">
              <a:spcBef>
                <a:spcPct val="50000"/>
              </a:spcBef>
              <a:buFontTx/>
              <a:buNone/>
            </a:pPr>
            <a:r>
              <a:rPr lang="sv-SE" altLang="sv-SE" sz="3200" b="1" dirty="0" err="1" smtClean="0">
                <a:solidFill>
                  <a:srgbClr val="C00000"/>
                </a:solidFill>
                <a:latin typeface="Frutiger 45 Light" pitchFamily="34" charset="0"/>
              </a:rPr>
              <a:t>Its</a:t>
            </a:r>
            <a:r>
              <a:rPr lang="sv-SE" altLang="sv-SE" sz="3200" b="1" dirty="0" smtClean="0">
                <a:solidFill>
                  <a:srgbClr val="C00000"/>
                </a:solidFill>
                <a:latin typeface="Frutiger 45 Light" pitchFamily="34" charset="0"/>
              </a:rPr>
              <a:t> not </a:t>
            </a:r>
            <a:r>
              <a:rPr lang="sv-SE" altLang="sv-SE" sz="3200" b="1" dirty="0" err="1" smtClean="0">
                <a:solidFill>
                  <a:srgbClr val="C00000"/>
                </a:solidFill>
                <a:latin typeface="Frutiger 45 Light" pitchFamily="34" charset="0"/>
              </a:rPr>
              <a:t>about</a:t>
            </a:r>
            <a:r>
              <a:rPr lang="sv-SE" altLang="sv-SE" sz="3200" b="1" dirty="0" smtClean="0">
                <a:solidFill>
                  <a:srgbClr val="C00000"/>
                </a:solidFill>
                <a:latin typeface="Frutiger 45 Light" pitchFamily="34" charset="0"/>
              </a:rPr>
              <a:t> manipulating </a:t>
            </a:r>
            <a:r>
              <a:rPr lang="sv-SE" altLang="sv-SE" sz="3200" b="1" dirty="0" err="1" smtClean="0">
                <a:solidFill>
                  <a:srgbClr val="C00000"/>
                </a:solidFill>
                <a:latin typeface="Frutiger 45 Light" pitchFamily="34" charset="0"/>
              </a:rPr>
              <a:t>people</a:t>
            </a:r>
            <a:r>
              <a:rPr lang="sv-SE" altLang="sv-SE" sz="3200" b="1" dirty="0" smtClean="0">
                <a:solidFill>
                  <a:srgbClr val="C00000"/>
                </a:solidFill>
                <a:latin typeface="Frutiger 45 Light" pitchFamily="34" charset="0"/>
              </a:rPr>
              <a:t> </a:t>
            </a:r>
            <a:r>
              <a:rPr lang="sv-SE" altLang="sv-SE" sz="3200" b="1" dirty="0" err="1" smtClean="0">
                <a:solidFill>
                  <a:srgbClr val="C00000"/>
                </a:solidFill>
                <a:latin typeface="Frutiger 45 Light" pitchFamily="34" charset="0"/>
              </a:rPr>
              <a:t>to</a:t>
            </a:r>
            <a:r>
              <a:rPr lang="sv-SE" altLang="sv-SE" sz="3200" b="1" dirty="0" smtClean="0">
                <a:solidFill>
                  <a:srgbClr val="C00000"/>
                </a:solidFill>
                <a:latin typeface="Frutiger 45 Light" pitchFamily="34" charset="0"/>
              </a:rPr>
              <a:t> do </a:t>
            </a:r>
            <a:r>
              <a:rPr lang="sv-SE" altLang="sv-SE" sz="3200" b="1" dirty="0" err="1" smtClean="0">
                <a:solidFill>
                  <a:srgbClr val="C00000"/>
                </a:solidFill>
                <a:latin typeface="Frutiger 45 Light" pitchFamily="34" charset="0"/>
              </a:rPr>
              <a:t>things</a:t>
            </a:r>
            <a:endParaRPr lang="sv-SE" altLang="sv-SE" sz="3200" b="1" dirty="0" smtClean="0">
              <a:solidFill>
                <a:srgbClr val="C00000"/>
              </a:solidFill>
              <a:latin typeface="Frutiger 45 Light" pitchFamily="34" charset="0"/>
            </a:endParaRPr>
          </a:p>
          <a:p>
            <a:pPr algn="ctr">
              <a:spcBef>
                <a:spcPct val="50000"/>
              </a:spcBef>
              <a:buFontTx/>
              <a:buNone/>
            </a:pPr>
            <a:endParaRPr lang="sv-SE" altLang="sv-SE" sz="3200" b="1" dirty="0" smtClean="0">
              <a:solidFill>
                <a:srgbClr val="C00000"/>
              </a:solidFill>
              <a:latin typeface="Frutiger 45 Light" pitchFamily="34" charset="0"/>
            </a:endParaRPr>
          </a:p>
          <a:p>
            <a:pPr algn="ctr">
              <a:spcBef>
                <a:spcPct val="50000"/>
              </a:spcBef>
              <a:buFontTx/>
              <a:buNone/>
            </a:pPr>
            <a:r>
              <a:rPr lang="sv-SE" altLang="sv-SE" sz="3200" b="1" dirty="0" err="1" smtClean="0">
                <a:solidFill>
                  <a:srgbClr val="003300"/>
                </a:solidFill>
                <a:latin typeface="Frutiger 45 Light" pitchFamily="34" charset="0"/>
              </a:rPr>
              <a:t>Its</a:t>
            </a:r>
            <a:r>
              <a:rPr lang="sv-SE" altLang="sv-SE" sz="3200" b="1" dirty="0" smtClean="0">
                <a:solidFill>
                  <a:srgbClr val="003300"/>
                </a:solidFill>
                <a:latin typeface="Frutiger 45 Light" pitchFamily="34" charset="0"/>
              </a:rPr>
              <a:t> </a:t>
            </a:r>
            <a:r>
              <a:rPr lang="sv-SE" altLang="sv-SE" sz="3200" b="1" dirty="0" err="1" smtClean="0">
                <a:solidFill>
                  <a:srgbClr val="003300"/>
                </a:solidFill>
                <a:latin typeface="Frutiger 45 Light" pitchFamily="34" charset="0"/>
              </a:rPr>
              <a:t>about</a:t>
            </a:r>
            <a:r>
              <a:rPr lang="sv-SE" altLang="sv-SE" sz="3200" b="1" dirty="0" smtClean="0">
                <a:solidFill>
                  <a:srgbClr val="003300"/>
                </a:solidFill>
                <a:latin typeface="Frutiger 45 Light" pitchFamily="34" charset="0"/>
              </a:rPr>
              <a:t> </a:t>
            </a:r>
            <a:r>
              <a:rPr lang="sv-SE" altLang="sv-SE" sz="3200" b="1" dirty="0" err="1" smtClean="0">
                <a:solidFill>
                  <a:srgbClr val="003300"/>
                </a:solidFill>
                <a:latin typeface="Frutiger 45 Light" pitchFamily="34" charset="0"/>
              </a:rPr>
              <a:t>working</a:t>
            </a:r>
            <a:r>
              <a:rPr lang="sv-SE" altLang="sv-SE" sz="3200" b="1" dirty="0" smtClean="0">
                <a:solidFill>
                  <a:srgbClr val="003300"/>
                </a:solidFill>
                <a:latin typeface="Frutiger 45 Light" pitchFamily="34" charset="0"/>
              </a:rPr>
              <a:t> </a:t>
            </a:r>
            <a:r>
              <a:rPr lang="sv-SE" altLang="sv-SE" sz="3200" b="1" dirty="0" err="1" smtClean="0">
                <a:solidFill>
                  <a:srgbClr val="003300"/>
                </a:solidFill>
                <a:latin typeface="Frutiger 45 Light" pitchFamily="34" charset="0"/>
              </a:rPr>
              <a:t>with</a:t>
            </a:r>
            <a:r>
              <a:rPr lang="sv-SE" altLang="sv-SE" sz="3200" b="1" dirty="0" smtClean="0">
                <a:solidFill>
                  <a:srgbClr val="003300"/>
                </a:solidFill>
                <a:latin typeface="Frutiger 45 Light" pitchFamily="34" charset="0"/>
              </a:rPr>
              <a:t> </a:t>
            </a:r>
            <a:r>
              <a:rPr lang="sv-SE" altLang="sv-SE" sz="3200" b="1" dirty="0" err="1" smtClean="0">
                <a:solidFill>
                  <a:srgbClr val="003300"/>
                </a:solidFill>
                <a:latin typeface="Frutiger 45 Light" pitchFamily="34" charset="0"/>
              </a:rPr>
              <a:t>people</a:t>
            </a:r>
            <a:r>
              <a:rPr lang="sv-SE" altLang="sv-SE" sz="3200" b="1" dirty="0" smtClean="0">
                <a:solidFill>
                  <a:srgbClr val="003300"/>
                </a:solidFill>
                <a:latin typeface="Frutiger 45 Light" pitchFamily="34" charset="0"/>
              </a:rPr>
              <a:t> </a:t>
            </a:r>
            <a:r>
              <a:rPr lang="sv-SE" altLang="sv-SE" sz="3200" b="1" dirty="0" err="1" smtClean="0">
                <a:solidFill>
                  <a:srgbClr val="003300"/>
                </a:solidFill>
                <a:latin typeface="Frutiger 45 Light" pitchFamily="34" charset="0"/>
              </a:rPr>
              <a:t>towards</a:t>
            </a:r>
            <a:r>
              <a:rPr lang="sv-SE" altLang="sv-SE" sz="3200" b="1" dirty="0" smtClean="0">
                <a:solidFill>
                  <a:srgbClr val="003300"/>
                </a:solidFill>
                <a:latin typeface="Frutiger 45 Light" pitchFamily="34" charset="0"/>
              </a:rPr>
              <a:t> common </a:t>
            </a:r>
            <a:r>
              <a:rPr lang="sv-SE" altLang="sv-SE" sz="3200" b="1" dirty="0" err="1" smtClean="0">
                <a:solidFill>
                  <a:srgbClr val="003300"/>
                </a:solidFill>
                <a:latin typeface="Frutiger 45 Light" pitchFamily="34" charset="0"/>
              </a:rPr>
              <a:t>goals</a:t>
            </a:r>
            <a:endParaRPr lang="sv-SE" altLang="sv-SE" sz="3200" b="1" dirty="0">
              <a:solidFill>
                <a:srgbClr val="003300"/>
              </a:solidFill>
              <a:latin typeface="Frutiger 45 Light" pitchFamily="34" charset="0"/>
            </a:endParaRPr>
          </a:p>
        </p:txBody>
      </p:sp>
      <p:pic>
        <p:nvPicPr>
          <p:cNvPr id="9218" name="Picture 2" descr="http://cotocrew.files.wordpress.com/2011/03/puppetmaster.jpg"/>
          <p:cNvPicPr>
            <a:picLocks noChangeAspect="1" noChangeArrowheads="1"/>
          </p:cNvPicPr>
          <p:nvPr/>
        </p:nvPicPr>
        <p:blipFill rotWithShape="1">
          <a:blip r:embed="rId3">
            <a:extLst>
              <a:ext uri="{28A0092B-C50C-407E-A947-70E740481C1C}">
                <a14:useLocalDpi xmlns:a14="http://schemas.microsoft.com/office/drawing/2010/main" val="0"/>
              </a:ext>
            </a:extLst>
          </a:blip>
          <a:srcRect l="12577" r="36045"/>
          <a:stretch/>
        </p:blipFill>
        <p:spPr bwMode="auto">
          <a:xfrm>
            <a:off x="4248966" y="331254"/>
            <a:ext cx="4306241" cy="6286111"/>
          </a:xfrm>
          <a:prstGeom prst="rect">
            <a:avLst/>
          </a:prstGeom>
          <a:noFill/>
          <a:extLst>
            <a:ext uri="{909E8E84-426E-40DD-AFC4-6F175D3DCCD1}">
              <a14:hiddenFill xmlns:a14="http://schemas.microsoft.com/office/drawing/2010/main">
                <a:solidFill>
                  <a:srgbClr val="FFFFFF"/>
                </a:solidFill>
              </a14:hiddenFill>
            </a:ext>
          </a:extLst>
        </p:spPr>
      </p:pic>
      <p:sp>
        <p:nvSpPr>
          <p:cNvPr id="2" name="textruta 1"/>
          <p:cNvSpPr txBox="1"/>
          <p:nvPr/>
        </p:nvSpPr>
        <p:spPr>
          <a:xfrm>
            <a:off x="442429" y="6032590"/>
            <a:ext cx="6696744" cy="584775"/>
          </a:xfrm>
          <a:prstGeom prst="rect">
            <a:avLst/>
          </a:prstGeom>
          <a:noFill/>
        </p:spPr>
        <p:txBody>
          <a:bodyPr wrap="square" rtlCol="0">
            <a:spAutoFit/>
          </a:bodyPr>
          <a:lstStyle/>
          <a:p>
            <a:r>
              <a:rPr lang="en-GB" sz="3200" dirty="0" smtClean="0">
                <a:solidFill>
                  <a:schemeClr val="tx2"/>
                </a:solidFill>
              </a:rPr>
              <a:t>Its about building trust and fairness</a:t>
            </a:r>
            <a:endParaRPr lang="en-GB" sz="3200" dirty="0">
              <a:solidFill>
                <a:schemeClr val="tx2"/>
              </a:solidFill>
            </a:endParaRPr>
          </a:p>
        </p:txBody>
      </p:sp>
      <p:cxnSp>
        <p:nvCxnSpPr>
          <p:cNvPr id="4" name="Rak 3"/>
          <p:cNvCxnSpPr/>
          <p:nvPr/>
        </p:nvCxnSpPr>
        <p:spPr>
          <a:xfrm>
            <a:off x="5364162" y="333375"/>
            <a:ext cx="3168278" cy="5832475"/>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Rak 6"/>
          <p:cNvCxnSpPr/>
          <p:nvPr/>
        </p:nvCxnSpPr>
        <p:spPr>
          <a:xfrm flipV="1">
            <a:off x="5629353" y="331254"/>
            <a:ext cx="3119111" cy="5834596"/>
          </a:xfrm>
          <a:prstGeom prst="line">
            <a:avLst/>
          </a:prstGeom>
          <a:ln w="412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1450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normAutofit fontScale="90000"/>
          </a:bodyPr>
          <a:lstStyle/>
          <a:p>
            <a:r>
              <a:rPr lang="en-GB" dirty="0" smtClean="0"/>
              <a:t>We can influence the environment in many ways</a:t>
            </a:r>
            <a:endParaRPr lang="en-GB" dirty="0"/>
          </a:p>
        </p:txBody>
      </p:sp>
      <p:sp>
        <p:nvSpPr>
          <p:cNvPr id="3" name="Platshållare för innehåll 2"/>
          <p:cNvSpPr>
            <a:spLocks noGrp="1"/>
          </p:cNvSpPr>
          <p:nvPr>
            <p:ph idx="1"/>
          </p:nvPr>
        </p:nvSpPr>
        <p:spPr>
          <a:xfrm>
            <a:off x="756000" y="2060848"/>
            <a:ext cx="7632000" cy="4104456"/>
          </a:xfrm>
        </p:spPr>
        <p:txBody>
          <a:bodyPr>
            <a:normAutofit fontScale="92500" lnSpcReduction="10000"/>
          </a:bodyPr>
          <a:lstStyle/>
          <a:p>
            <a:r>
              <a:rPr lang="en-GB" b="1" dirty="0" smtClean="0"/>
              <a:t>Social norms</a:t>
            </a:r>
          </a:p>
          <a:p>
            <a:pPr lvl="1"/>
            <a:r>
              <a:rPr lang="en-GB" dirty="0" smtClean="0"/>
              <a:t>Most taxpayers are compliant</a:t>
            </a:r>
          </a:p>
          <a:p>
            <a:pPr lvl="1"/>
            <a:r>
              <a:rPr lang="en-GB" dirty="0" smtClean="0"/>
              <a:t>Most taxpayers want to comply</a:t>
            </a:r>
          </a:p>
          <a:p>
            <a:pPr lvl="1"/>
            <a:endParaRPr lang="en-GB" dirty="0"/>
          </a:p>
          <a:p>
            <a:r>
              <a:rPr lang="en-GB" b="1" dirty="0" smtClean="0"/>
              <a:t>Simplify and automate</a:t>
            </a:r>
          </a:p>
          <a:p>
            <a:pPr lvl="1"/>
            <a:r>
              <a:rPr lang="en-GB" dirty="0" smtClean="0"/>
              <a:t>Integrated software</a:t>
            </a:r>
          </a:p>
          <a:p>
            <a:pPr lvl="1"/>
            <a:endParaRPr lang="en-GB" dirty="0"/>
          </a:p>
          <a:p>
            <a:r>
              <a:rPr lang="en-GB" b="1" dirty="0" smtClean="0"/>
              <a:t>Enforcement (not deterrence)</a:t>
            </a:r>
          </a:p>
          <a:p>
            <a:pPr lvl="1"/>
            <a:r>
              <a:rPr lang="en-GB" dirty="0" smtClean="0"/>
              <a:t>About fairness</a:t>
            </a:r>
          </a:p>
          <a:p>
            <a:pPr lvl="1"/>
            <a:r>
              <a:rPr lang="en-GB" dirty="0" smtClean="0"/>
              <a:t>About social norms</a:t>
            </a:r>
          </a:p>
          <a:p>
            <a:pPr lvl="1"/>
            <a:r>
              <a:rPr lang="en-GB" dirty="0" smtClean="0"/>
              <a:t>We never use threats</a:t>
            </a:r>
          </a:p>
          <a:p>
            <a:pPr lvl="1"/>
            <a:r>
              <a:rPr lang="en-GB" dirty="0" smtClean="0"/>
              <a:t>Its about catching “those who evade”</a:t>
            </a:r>
          </a:p>
        </p:txBody>
      </p:sp>
    </p:spTree>
    <p:extLst>
      <p:ext uri="{BB962C8B-B14F-4D97-AF65-F5344CB8AC3E}">
        <p14:creationId xmlns:p14="http://schemas.microsoft.com/office/powerpoint/2010/main" val="29136676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Line 4"/>
          <p:cNvSpPr>
            <a:spLocks noChangeShapeType="1"/>
          </p:cNvSpPr>
          <p:nvPr/>
        </p:nvSpPr>
        <p:spPr bwMode="auto">
          <a:xfrm>
            <a:off x="0" y="2924175"/>
            <a:ext cx="9144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03429" name="Text Box 5"/>
          <p:cNvSpPr txBox="1">
            <a:spLocks noChangeArrowheads="1"/>
          </p:cNvSpPr>
          <p:nvPr/>
        </p:nvSpPr>
        <p:spPr bwMode="auto">
          <a:xfrm>
            <a:off x="179388" y="692150"/>
            <a:ext cx="4392612"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sv-SE" sz="3200"/>
              <a:t>General level</a:t>
            </a:r>
          </a:p>
          <a:p>
            <a:pPr>
              <a:spcBef>
                <a:spcPct val="50000"/>
              </a:spcBef>
            </a:pPr>
            <a:r>
              <a:rPr lang="en-GB" altLang="sv-SE"/>
              <a:t>Other taxpayers</a:t>
            </a:r>
          </a:p>
        </p:txBody>
      </p:sp>
      <p:sp>
        <p:nvSpPr>
          <p:cNvPr id="103430" name="Text Box 6"/>
          <p:cNvSpPr txBox="1">
            <a:spLocks noChangeArrowheads="1"/>
          </p:cNvSpPr>
          <p:nvPr/>
        </p:nvSpPr>
        <p:spPr bwMode="auto">
          <a:xfrm>
            <a:off x="179388" y="3213100"/>
            <a:ext cx="4392612"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altLang="sv-SE" sz="3200"/>
              <a:t>Individual level</a:t>
            </a:r>
          </a:p>
          <a:p>
            <a:pPr>
              <a:spcBef>
                <a:spcPct val="50000"/>
              </a:spcBef>
            </a:pPr>
            <a:r>
              <a:rPr lang="en-GB" altLang="sv-SE"/>
              <a:t>Audited taxpayers</a:t>
            </a:r>
          </a:p>
        </p:txBody>
      </p:sp>
      <p:sp>
        <p:nvSpPr>
          <p:cNvPr id="103431" name="AutoShape 7"/>
          <p:cNvSpPr>
            <a:spLocks noChangeArrowheads="1"/>
          </p:cNvSpPr>
          <p:nvPr/>
        </p:nvSpPr>
        <p:spPr bwMode="auto">
          <a:xfrm>
            <a:off x="3779838" y="836613"/>
            <a:ext cx="2447925" cy="863600"/>
          </a:xfrm>
          <a:prstGeom prst="wedgeRoundRectCallout">
            <a:avLst>
              <a:gd name="adj1" fmla="val -43750"/>
              <a:gd name="adj2" fmla="val 70000"/>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GB" altLang="sv-SE" sz="1600"/>
              <a:t>Audits have often a positive effect</a:t>
            </a:r>
          </a:p>
        </p:txBody>
      </p:sp>
      <p:sp>
        <p:nvSpPr>
          <p:cNvPr id="103432" name="AutoShape 8"/>
          <p:cNvSpPr>
            <a:spLocks noChangeArrowheads="1"/>
          </p:cNvSpPr>
          <p:nvPr/>
        </p:nvSpPr>
        <p:spPr bwMode="auto">
          <a:xfrm>
            <a:off x="4140200" y="3284538"/>
            <a:ext cx="2447925" cy="863600"/>
          </a:xfrm>
          <a:prstGeom prst="wedgeRoundRectCallout">
            <a:avLst>
              <a:gd name="adj1" fmla="val -66861"/>
              <a:gd name="adj2" fmla="val 2389"/>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GB" altLang="sv-SE" sz="1600"/>
              <a:t>Audits can have a negative effect on compliant taxpayers</a:t>
            </a:r>
          </a:p>
        </p:txBody>
      </p:sp>
      <p:sp>
        <p:nvSpPr>
          <p:cNvPr id="103433" name="AutoShape 9"/>
          <p:cNvSpPr>
            <a:spLocks noChangeArrowheads="1"/>
          </p:cNvSpPr>
          <p:nvPr/>
        </p:nvSpPr>
        <p:spPr bwMode="auto">
          <a:xfrm>
            <a:off x="900113" y="5157788"/>
            <a:ext cx="2806700" cy="863600"/>
          </a:xfrm>
          <a:prstGeom prst="wedgeRoundRectCallout">
            <a:avLst>
              <a:gd name="adj1" fmla="val -17815"/>
              <a:gd name="adj2" fmla="val -127204"/>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GB" altLang="sv-SE" sz="1600"/>
              <a:t>Audits can have a positive effect on non-compliant taxpayers</a:t>
            </a:r>
          </a:p>
        </p:txBody>
      </p:sp>
      <p:sp>
        <p:nvSpPr>
          <p:cNvPr id="103434" name="AutoShape 10"/>
          <p:cNvSpPr>
            <a:spLocks noChangeArrowheads="1"/>
          </p:cNvSpPr>
          <p:nvPr/>
        </p:nvSpPr>
        <p:spPr bwMode="auto">
          <a:xfrm>
            <a:off x="4859338" y="5084763"/>
            <a:ext cx="3025775" cy="863600"/>
          </a:xfrm>
          <a:prstGeom prst="wedgeRoundRectCallout">
            <a:avLst>
              <a:gd name="adj1" fmla="val -94125"/>
              <a:gd name="adj2" fmla="val -131250"/>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GB" altLang="sv-SE" sz="1600"/>
              <a:t>Audits can have a negative effect on non-compliant taxpayers</a:t>
            </a:r>
          </a:p>
        </p:txBody>
      </p:sp>
    </p:spTree>
    <p:extLst>
      <p:ext uri="{BB962C8B-B14F-4D97-AF65-F5344CB8AC3E}">
        <p14:creationId xmlns:p14="http://schemas.microsoft.com/office/powerpoint/2010/main" val="22302849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sparrow-crop_web"/>
          <p:cNvPicPr>
            <a:picLocks noChangeAspect="1" noChangeArrowheads="1"/>
          </p:cNvPicPr>
          <p:nvPr/>
        </p:nvPicPr>
        <p:blipFill>
          <a:blip r:embed="rId2">
            <a:extLst>
              <a:ext uri="{28A0092B-C50C-407E-A947-70E740481C1C}">
                <a14:useLocalDpi xmlns:a14="http://schemas.microsoft.com/office/drawing/2010/main" val="0"/>
              </a:ext>
            </a:extLst>
          </a:blip>
          <a:srcRect l="28188" t="2377" r="31543" b="74672"/>
          <a:stretch>
            <a:fillRect/>
          </a:stretch>
        </p:blipFill>
        <p:spPr bwMode="auto">
          <a:xfrm>
            <a:off x="611188" y="1125538"/>
            <a:ext cx="1954212"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 Box 5"/>
          <p:cNvSpPr txBox="1">
            <a:spLocks noChangeArrowheads="1"/>
          </p:cNvSpPr>
          <p:nvPr/>
        </p:nvSpPr>
        <p:spPr bwMode="auto">
          <a:xfrm>
            <a:off x="539750" y="4005263"/>
            <a:ext cx="20161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b="1">
                <a:solidFill>
                  <a:srgbClr val="033577"/>
                </a:solidFill>
                <a:latin typeface="Frutiger 45 Light" pitchFamily="34" charset="0"/>
              </a:defRPr>
            </a:lvl1pPr>
            <a:lvl2pPr marL="742950" indent="-285750">
              <a:defRPr sz="2400" b="1">
                <a:solidFill>
                  <a:srgbClr val="033577"/>
                </a:solidFill>
                <a:latin typeface="Frutiger 45 Light" pitchFamily="34" charset="0"/>
              </a:defRPr>
            </a:lvl2pPr>
            <a:lvl3pPr marL="1143000" indent="-228600">
              <a:defRPr sz="2400" b="1">
                <a:solidFill>
                  <a:srgbClr val="033577"/>
                </a:solidFill>
                <a:latin typeface="Frutiger 45 Light" pitchFamily="34" charset="0"/>
              </a:defRPr>
            </a:lvl3pPr>
            <a:lvl4pPr marL="1600200" indent="-228600">
              <a:defRPr sz="2400" b="1">
                <a:solidFill>
                  <a:srgbClr val="033577"/>
                </a:solidFill>
                <a:latin typeface="Frutiger 45 Light" pitchFamily="34" charset="0"/>
              </a:defRPr>
            </a:lvl4pPr>
            <a:lvl5pPr marL="2057400" indent="-228600">
              <a:defRPr sz="2400" b="1">
                <a:solidFill>
                  <a:srgbClr val="033577"/>
                </a:solidFill>
                <a:latin typeface="Frutiger 45 Light" pitchFamily="34" charset="0"/>
              </a:defRPr>
            </a:lvl5pPr>
            <a:lvl6pPr marL="2514600" indent="-228600" eaLnBrk="0" fontAlgn="base" hangingPunct="0">
              <a:spcBef>
                <a:spcPct val="0"/>
              </a:spcBef>
              <a:spcAft>
                <a:spcPct val="0"/>
              </a:spcAft>
              <a:defRPr sz="2400" b="1">
                <a:solidFill>
                  <a:srgbClr val="033577"/>
                </a:solidFill>
                <a:latin typeface="Frutiger 45 Light" pitchFamily="34" charset="0"/>
              </a:defRPr>
            </a:lvl6pPr>
            <a:lvl7pPr marL="2971800" indent="-228600" eaLnBrk="0" fontAlgn="base" hangingPunct="0">
              <a:spcBef>
                <a:spcPct val="0"/>
              </a:spcBef>
              <a:spcAft>
                <a:spcPct val="0"/>
              </a:spcAft>
              <a:defRPr sz="2400" b="1">
                <a:solidFill>
                  <a:srgbClr val="033577"/>
                </a:solidFill>
                <a:latin typeface="Frutiger 45 Light" pitchFamily="34" charset="0"/>
              </a:defRPr>
            </a:lvl7pPr>
            <a:lvl8pPr marL="3429000" indent="-228600" eaLnBrk="0" fontAlgn="base" hangingPunct="0">
              <a:spcBef>
                <a:spcPct val="0"/>
              </a:spcBef>
              <a:spcAft>
                <a:spcPct val="0"/>
              </a:spcAft>
              <a:defRPr sz="2400" b="1">
                <a:solidFill>
                  <a:srgbClr val="033577"/>
                </a:solidFill>
                <a:latin typeface="Frutiger 45 Light" pitchFamily="34" charset="0"/>
              </a:defRPr>
            </a:lvl8pPr>
            <a:lvl9pPr marL="3886200" indent="-228600" eaLnBrk="0" fontAlgn="base" hangingPunct="0">
              <a:spcBef>
                <a:spcPct val="0"/>
              </a:spcBef>
              <a:spcAft>
                <a:spcPct val="0"/>
              </a:spcAft>
              <a:defRPr sz="2400" b="1">
                <a:solidFill>
                  <a:srgbClr val="033577"/>
                </a:solidFill>
                <a:latin typeface="Frutiger 45 Light" pitchFamily="34" charset="0"/>
              </a:defRPr>
            </a:lvl9pPr>
          </a:lstStyle>
          <a:p>
            <a:pPr>
              <a:spcBef>
                <a:spcPct val="50000"/>
              </a:spcBef>
            </a:pPr>
            <a:r>
              <a:rPr lang="en-US" altLang="sv-SE" sz="1400"/>
              <a:t>Malcolm K. Sparrow</a:t>
            </a:r>
          </a:p>
        </p:txBody>
      </p:sp>
      <p:sp>
        <p:nvSpPr>
          <p:cNvPr id="27652" name="AutoShape 6"/>
          <p:cNvSpPr>
            <a:spLocks noChangeArrowheads="1"/>
          </p:cNvSpPr>
          <p:nvPr/>
        </p:nvSpPr>
        <p:spPr bwMode="auto">
          <a:xfrm>
            <a:off x="3203575" y="1412875"/>
            <a:ext cx="5472113" cy="2952750"/>
          </a:xfrm>
          <a:prstGeom prst="wedgeRoundRectCallout">
            <a:avLst>
              <a:gd name="adj1" fmla="val -62273"/>
              <a:gd name="adj2" fmla="val -23495"/>
              <a:gd name="adj3" fmla="val 16667"/>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b="1">
                <a:solidFill>
                  <a:srgbClr val="033577"/>
                </a:solidFill>
                <a:latin typeface="Frutiger 45 Light" pitchFamily="34" charset="0"/>
              </a:defRPr>
            </a:lvl1pPr>
            <a:lvl2pPr marL="742950" indent="-285750">
              <a:defRPr sz="2400" b="1">
                <a:solidFill>
                  <a:srgbClr val="033577"/>
                </a:solidFill>
                <a:latin typeface="Frutiger 45 Light" pitchFamily="34" charset="0"/>
              </a:defRPr>
            </a:lvl2pPr>
            <a:lvl3pPr marL="1143000" indent="-228600">
              <a:defRPr sz="2400" b="1">
                <a:solidFill>
                  <a:srgbClr val="033577"/>
                </a:solidFill>
                <a:latin typeface="Frutiger 45 Light" pitchFamily="34" charset="0"/>
              </a:defRPr>
            </a:lvl3pPr>
            <a:lvl4pPr marL="1600200" indent="-228600">
              <a:defRPr sz="2400" b="1">
                <a:solidFill>
                  <a:srgbClr val="033577"/>
                </a:solidFill>
                <a:latin typeface="Frutiger 45 Light" pitchFamily="34" charset="0"/>
              </a:defRPr>
            </a:lvl4pPr>
            <a:lvl5pPr marL="2057400" indent="-228600">
              <a:defRPr sz="2400" b="1">
                <a:solidFill>
                  <a:srgbClr val="033577"/>
                </a:solidFill>
                <a:latin typeface="Frutiger 45 Light" pitchFamily="34" charset="0"/>
              </a:defRPr>
            </a:lvl5pPr>
            <a:lvl6pPr marL="2514600" indent="-228600" eaLnBrk="0" fontAlgn="base" hangingPunct="0">
              <a:spcBef>
                <a:spcPct val="0"/>
              </a:spcBef>
              <a:spcAft>
                <a:spcPct val="0"/>
              </a:spcAft>
              <a:defRPr sz="2400" b="1">
                <a:solidFill>
                  <a:srgbClr val="033577"/>
                </a:solidFill>
                <a:latin typeface="Frutiger 45 Light" pitchFamily="34" charset="0"/>
              </a:defRPr>
            </a:lvl6pPr>
            <a:lvl7pPr marL="2971800" indent="-228600" eaLnBrk="0" fontAlgn="base" hangingPunct="0">
              <a:spcBef>
                <a:spcPct val="0"/>
              </a:spcBef>
              <a:spcAft>
                <a:spcPct val="0"/>
              </a:spcAft>
              <a:defRPr sz="2400" b="1">
                <a:solidFill>
                  <a:srgbClr val="033577"/>
                </a:solidFill>
                <a:latin typeface="Frutiger 45 Light" pitchFamily="34" charset="0"/>
              </a:defRPr>
            </a:lvl7pPr>
            <a:lvl8pPr marL="3429000" indent="-228600" eaLnBrk="0" fontAlgn="base" hangingPunct="0">
              <a:spcBef>
                <a:spcPct val="0"/>
              </a:spcBef>
              <a:spcAft>
                <a:spcPct val="0"/>
              </a:spcAft>
              <a:defRPr sz="2400" b="1">
                <a:solidFill>
                  <a:srgbClr val="033577"/>
                </a:solidFill>
                <a:latin typeface="Frutiger 45 Light" pitchFamily="34" charset="0"/>
              </a:defRPr>
            </a:lvl8pPr>
            <a:lvl9pPr marL="3886200" indent="-228600" eaLnBrk="0" fontAlgn="base" hangingPunct="0">
              <a:spcBef>
                <a:spcPct val="0"/>
              </a:spcBef>
              <a:spcAft>
                <a:spcPct val="0"/>
              </a:spcAft>
              <a:defRPr sz="2400" b="1">
                <a:solidFill>
                  <a:srgbClr val="033577"/>
                </a:solidFill>
                <a:latin typeface="Frutiger 45 Light" pitchFamily="34" charset="0"/>
              </a:defRPr>
            </a:lvl9pPr>
          </a:lstStyle>
          <a:p>
            <a:pPr algn="ctr">
              <a:lnSpc>
                <a:spcPct val="110000"/>
              </a:lnSpc>
            </a:pPr>
            <a:r>
              <a:rPr lang="en-US" altLang="sv-SE" sz="1800"/>
              <a:t>There is a certain foolishness in traditional enforcement approaches. They wait until the damage has been done and then they react, case by case, incident by incident, failure by failure. Enforcement agencies accept the work in the form in which it arrives, and, therefore, have tended to organize their activities around failures rather than around opportunities for intervention.</a:t>
            </a:r>
          </a:p>
        </p:txBody>
      </p:sp>
    </p:spTree>
    <p:extLst>
      <p:ext uri="{BB962C8B-B14F-4D97-AF65-F5344CB8AC3E}">
        <p14:creationId xmlns:p14="http://schemas.microsoft.com/office/powerpoint/2010/main" val="28868406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GB" altLang="sv-SE" sz="3200"/>
              <a:t>The effect of audits depends on…</a:t>
            </a:r>
          </a:p>
        </p:txBody>
      </p:sp>
      <p:sp>
        <p:nvSpPr>
          <p:cNvPr id="104451" name="Rectangle 3"/>
          <p:cNvSpPr>
            <a:spLocks noGrp="1" noChangeArrowheads="1"/>
          </p:cNvSpPr>
          <p:nvPr>
            <p:ph type="body" idx="1"/>
          </p:nvPr>
        </p:nvSpPr>
        <p:spPr/>
        <p:txBody>
          <a:bodyPr/>
          <a:lstStyle/>
          <a:p>
            <a:r>
              <a:rPr lang="en-GB" altLang="sv-SE" dirty="0"/>
              <a:t>The selection</a:t>
            </a:r>
          </a:p>
          <a:p>
            <a:pPr lvl="1"/>
            <a:r>
              <a:rPr lang="en-GB" altLang="sv-SE" dirty="0"/>
              <a:t>Follow-up audit can be a good idea</a:t>
            </a:r>
            <a:br>
              <a:rPr lang="en-GB" altLang="sv-SE" dirty="0"/>
            </a:br>
            <a:endParaRPr lang="en-GB" altLang="sv-SE" dirty="0"/>
          </a:p>
          <a:p>
            <a:r>
              <a:rPr lang="en-GB" altLang="sv-SE" u="sng" dirty="0"/>
              <a:t>How</a:t>
            </a:r>
            <a:r>
              <a:rPr lang="en-GB" altLang="sv-SE" dirty="0"/>
              <a:t> the audit is carried out</a:t>
            </a:r>
            <a:br>
              <a:rPr lang="en-GB" altLang="sv-SE" dirty="0"/>
            </a:br>
            <a:endParaRPr lang="en-GB" altLang="sv-SE" dirty="0"/>
          </a:p>
          <a:p>
            <a:r>
              <a:rPr lang="en-GB" altLang="sv-SE" u="sng" dirty="0"/>
              <a:t>How</a:t>
            </a:r>
            <a:r>
              <a:rPr lang="en-GB" altLang="sv-SE" dirty="0"/>
              <a:t> audit activities are reported in media</a:t>
            </a:r>
          </a:p>
        </p:txBody>
      </p:sp>
    </p:spTree>
    <p:extLst>
      <p:ext uri="{BB962C8B-B14F-4D97-AF65-F5344CB8AC3E}">
        <p14:creationId xmlns:p14="http://schemas.microsoft.com/office/powerpoint/2010/main" val="19616366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346450" y="2060575"/>
            <a:ext cx="2376488" cy="3024188"/>
          </a:xfrm>
          <a:prstGeom prst="rect">
            <a:avLst/>
          </a:prstGeom>
          <a:solidFill>
            <a:srgbClr val="99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795" name="Rectangle 3"/>
          <p:cNvSpPr>
            <a:spLocks noChangeArrowheads="1"/>
          </p:cNvSpPr>
          <p:nvPr/>
        </p:nvSpPr>
        <p:spPr bwMode="auto">
          <a:xfrm>
            <a:off x="5724525" y="2060575"/>
            <a:ext cx="1368425" cy="3024188"/>
          </a:xfrm>
          <a:prstGeom prst="rect">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796" name="Rectangle 4"/>
          <p:cNvSpPr>
            <a:spLocks noChangeArrowheads="1"/>
          </p:cNvSpPr>
          <p:nvPr/>
        </p:nvSpPr>
        <p:spPr bwMode="auto">
          <a:xfrm>
            <a:off x="1979613" y="2060575"/>
            <a:ext cx="1368425" cy="3024188"/>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797" name="Line 5"/>
          <p:cNvSpPr>
            <a:spLocks noChangeShapeType="1"/>
          </p:cNvSpPr>
          <p:nvPr/>
        </p:nvSpPr>
        <p:spPr bwMode="auto">
          <a:xfrm>
            <a:off x="5148263" y="2060575"/>
            <a:ext cx="0" cy="30241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798" name="Line 6"/>
          <p:cNvSpPr>
            <a:spLocks noChangeShapeType="1"/>
          </p:cNvSpPr>
          <p:nvPr/>
        </p:nvSpPr>
        <p:spPr bwMode="auto">
          <a:xfrm>
            <a:off x="3924300" y="2060575"/>
            <a:ext cx="0" cy="302418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799" name="AutoShape 7"/>
          <p:cNvSpPr>
            <a:spLocks noChangeArrowheads="1"/>
          </p:cNvSpPr>
          <p:nvPr/>
        </p:nvSpPr>
        <p:spPr bwMode="auto">
          <a:xfrm>
            <a:off x="5364163" y="3284538"/>
            <a:ext cx="647700" cy="504825"/>
          </a:xfrm>
          <a:prstGeom prst="leftArrow">
            <a:avLst>
              <a:gd name="adj1" fmla="val 50000"/>
              <a:gd name="adj2" fmla="val 32075"/>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800" name="AutoShape 8"/>
          <p:cNvSpPr>
            <a:spLocks noChangeArrowheads="1"/>
          </p:cNvSpPr>
          <p:nvPr/>
        </p:nvSpPr>
        <p:spPr bwMode="auto">
          <a:xfrm rot="10800000">
            <a:off x="3059113" y="3284538"/>
            <a:ext cx="647700" cy="504825"/>
          </a:xfrm>
          <a:prstGeom prst="leftArrow">
            <a:avLst>
              <a:gd name="adj1" fmla="val 50000"/>
              <a:gd name="adj2" fmla="val 32075"/>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801" name="Text Box 9"/>
          <p:cNvSpPr txBox="1">
            <a:spLocks noChangeArrowheads="1"/>
          </p:cNvSpPr>
          <p:nvPr/>
        </p:nvSpPr>
        <p:spPr bwMode="auto">
          <a:xfrm>
            <a:off x="1979613" y="2349500"/>
            <a:ext cx="1296987" cy="143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sv-SE" sz="1600">
                <a:solidFill>
                  <a:schemeClr val="tx1"/>
                </a:solidFill>
              </a:rPr>
              <a:t>Proactive measures and support</a:t>
            </a:r>
          </a:p>
          <a:p>
            <a:pPr>
              <a:spcBef>
                <a:spcPct val="50000"/>
              </a:spcBef>
            </a:pPr>
            <a:endParaRPr lang="sv-SE" altLang="sv-SE" sz="1600">
              <a:solidFill>
                <a:schemeClr val="tx1"/>
              </a:solidFill>
            </a:endParaRPr>
          </a:p>
        </p:txBody>
      </p:sp>
      <p:sp>
        <p:nvSpPr>
          <p:cNvPr id="33802" name="Text Box 10"/>
          <p:cNvSpPr txBox="1">
            <a:spLocks noChangeArrowheads="1"/>
          </p:cNvSpPr>
          <p:nvPr/>
        </p:nvSpPr>
        <p:spPr bwMode="auto">
          <a:xfrm>
            <a:off x="3640138" y="2349500"/>
            <a:ext cx="1822450" cy="143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sv-SE" sz="1600">
                <a:solidFill>
                  <a:schemeClr val="tx1"/>
                </a:solidFill>
              </a:rPr>
              <a:t>Reassessments due to unnecessary errors</a:t>
            </a:r>
          </a:p>
          <a:p>
            <a:pPr>
              <a:spcBef>
                <a:spcPct val="50000"/>
              </a:spcBef>
            </a:pPr>
            <a:endParaRPr lang="sv-SE" altLang="sv-SE" sz="1600">
              <a:solidFill>
                <a:schemeClr val="tx1"/>
              </a:solidFill>
            </a:endParaRPr>
          </a:p>
        </p:txBody>
      </p:sp>
      <p:sp>
        <p:nvSpPr>
          <p:cNvPr id="33803" name="Text Box 11"/>
          <p:cNvSpPr txBox="1">
            <a:spLocks noChangeArrowheads="1"/>
          </p:cNvSpPr>
          <p:nvPr/>
        </p:nvSpPr>
        <p:spPr bwMode="auto">
          <a:xfrm>
            <a:off x="5724525" y="2349500"/>
            <a:ext cx="1296988"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sv-SE" sz="1600">
                <a:solidFill>
                  <a:schemeClr val="tx1"/>
                </a:solidFill>
              </a:rPr>
              <a:t>Combat tax evasion and crime</a:t>
            </a:r>
          </a:p>
          <a:p>
            <a:pPr algn="ctr"/>
            <a:endParaRPr lang="sv-SE" altLang="sv-SE" sz="1600">
              <a:solidFill>
                <a:schemeClr val="tx1"/>
              </a:solidFill>
            </a:endParaRPr>
          </a:p>
        </p:txBody>
      </p:sp>
      <p:sp>
        <p:nvSpPr>
          <p:cNvPr id="33804" name="AutoShape 12"/>
          <p:cNvSpPr>
            <a:spLocks noChangeArrowheads="1"/>
          </p:cNvSpPr>
          <p:nvPr/>
        </p:nvSpPr>
        <p:spPr bwMode="auto">
          <a:xfrm>
            <a:off x="1971675" y="5480050"/>
            <a:ext cx="1370013" cy="676275"/>
          </a:xfrm>
          <a:prstGeom prst="wedgeRoundRectCallout">
            <a:avLst>
              <a:gd name="adj1" fmla="val -7241"/>
              <a:gd name="adj2" fmla="val -108921"/>
              <a:gd name="adj3" fmla="val 16667"/>
            </a:avLst>
          </a:prstGeom>
          <a:solidFill>
            <a:srgbClr val="CC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t>More</a:t>
            </a:r>
          </a:p>
          <a:p>
            <a:pPr algn="ctr"/>
            <a:r>
              <a:rPr lang="en-US" altLang="sv-SE" sz="1800"/>
              <a:t>resources</a:t>
            </a:r>
          </a:p>
        </p:txBody>
      </p:sp>
      <p:sp>
        <p:nvSpPr>
          <p:cNvPr id="33805" name="AutoShape 13"/>
          <p:cNvSpPr>
            <a:spLocks noChangeArrowheads="1"/>
          </p:cNvSpPr>
          <p:nvPr/>
        </p:nvSpPr>
        <p:spPr bwMode="auto">
          <a:xfrm>
            <a:off x="3884613" y="5486400"/>
            <a:ext cx="1370012" cy="676275"/>
          </a:xfrm>
          <a:prstGeom prst="wedgeRoundRectCallout">
            <a:avLst>
              <a:gd name="adj1" fmla="val -2722"/>
              <a:gd name="adj2" fmla="val -114083"/>
              <a:gd name="adj3" fmla="val 16667"/>
            </a:avLst>
          </a:prstGeom>
          <a:solidFill>
            <a:srgbClr val="99CCFF"/>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t>Fewer</a:t>
            </a:r>
          </a:p>
          <a:p>
            <a:pPr algn="ctr"/>
            <a:r>
              <a:rPr lang="en-US" altLang="sv-SE" sz="1800"/>
              <a:t>resources</a:t>
            </a:r>
          </a:p>
        </p:txBody>
      </p:sp>
      <p:sp>
        <p:nvSpPr>
          <p:cNvPr id="33806" name="AutoShape 14"/>
          <p:cNvSpPr>
            <a:spLocks noChangeArrowheads="1"/>
          </p:cNvSpPr>
          <p:nvPr/>
        </p:nvSpPr>
        <p:spPr bwMode="auto">
          <a:xfrm>
            <a:off x="5762625" y="5486400"/>
            <a:ext cx="1370013" cy="676275"/>
          </a:xfrm>
          <a:prstGeom prst="wedgeRoundRectCallout">
            <a:avLst>
              <a:gd name="adj1" fmla="val -8981"/>
              <a:gd name="adj2" fmla="val -115963"/>
              <a:gd name="adj3" fmla="val 16667"/>
            </a:avLst>
          </a:prstGeom>
          <a:solidFill>
            <a:srgbClr val="FFCC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t>More</a:t>
            </a:r>
          </a:p>
          <a:p>
            <a:pPr algn="ctr"/>
            <a:r>
              <a:rPr lang="en-US" altLang="sv-SE" sz="1800"/>
              <a:t>resources</a:t>
            </a:r>
          </a:p>
        </p:txBody>
      </p:sp>
      <p:sp>
        <p:nvSpPr>
          <p:cNvPr id="33807" name="Rectangle 15"/>
          <p:cNvSpPr>
            <a:spLocks noGrp="1" noChangeArrowheads="1"/>
          </p:cNvSpPr>
          <p:nvPr>
            <p:ph type="title"/>
          </p:nvPr>
        </p:nvSpPr>
        <p:spPr/>
        <p:txBody>
          <a:bodyPr>
            <a:normAutofit fontScale="90000"/>
          </a:bodyPr>
          <a:lstStyle/>
          <a:p>
            <a:r>
              <a:rPr lang="sv-SE" altLang="sv-SE" sz="3200"/>
              <a:t>To just keep correcting taxpayer errors is not effective</a:t>
            </a:r>
          </a:p>
        </p:txBody>
      </p:sp>
    </p:spTree>
    <p:extLst>
      <p:ext uri="{BB962C8B-B14F-4D97-AF65-F5344CB8AC3E}">
        <p14:creationId xmlns:p14="http://schemas.microsoft.com/office/powerpoint/2010/main" val="13009920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ChangeArrowheads="1"/>
          </p:cNvSpPr>
          <p:nvPr/>
        </p:nvSpPr>
        <p:spPr bwMode="auto">
          <a:xfrm>
            <a:off x="3657600" y="2209800"/>
            <a:ext cx="1676400" cy="3505200"/>
          </a:xfrm>
          <a:prstGeom prst="rect">
            <a:avLst/>
          </a:prstGeom>
          <a:gradFill rotWithShape="0">
            <a:gsLst>
              <a:gs pos="0">
                <a:srgbClr val="A50021"/>
              </a:gs>
              <a:gs pos="100000">
                <a:srgbClr val="FFCCCC"/>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55" name="Text Box 3"/>
          <p:cNvSpPr txBox="1">
            <a:spLocks noChangeArrowheads="1"/>
          </p:cNvSpPr>
          <p:nvPr/>
        </p:nvSpPr>
        <p:spPr bwMode="auto">
          <a:xfrm>
            <a:off x="3733800" y="2286000"/>
            <a:ext cx="1524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sv-SE" altLang="sv-SE">
                <a:solidFill>
                  <a:srgbClr val="FFFF00"/>
                </a:solidFill>
                <a:latin typeface="Frutiger 55 Roman" pitchFamily="34" charset="0"/>
              </a:rPr>
              <a:t>”Old” evaders</a:t>
            </a:r>
          </a:p>
        </p:txBody>
      </p:sp>
      <p:sp>
        <p:nvSpPr>
          <p:cNvPr id="253956" name="Rectangle 4"/>
          <p:cNvSpPr>
            <a:spLocks noGrp="1" noChangeArrowheads="1"/>
          </p:cNvSpPr>
          <p:nvPr>
            <p:ph type="title"/>
          </p:nvPr>
        </p:nvSpPr>
        <p:spPr>
          <a:xfrm>
            <a:off x="685800" y="228600"/>
            <a:ext cx="7772400" cy="1143000"/>
          </a:xfrm>
        </p:spPr>
        <p:txBody>
          <a:bodyPr/>
          <a:lstStyle/>
          <a:p>
            <a:r>
              <a:rPr lang="en-US" altLang="sv-SE"/>
              <a:t>4 different audit strategies</a:t>
            </a:r>
          </a:p>
        </p:txBody>
      </p:sp>
      <p:grpSp>
        <p:nvGrpSpPr>
          <p:cNvPr id="253957" name="Group 5"/>
          <p:cNvGrpSpPr>
            <a:grpSpLocks/>
          </p:cNvGrpSpPr>
          <p:nvPr/>
        </p:nvGrpSpPr>
        <p:grpSpPr bwMode="auto">
          <a:xfrm>
            <a:off x="5486400" y="2743200"/>
            <a:ext cx="3429000" cy="1676400"/>
            <a:chOff x="3456" y="1728"/>
            <a:chExt cx="2160" cy="1056"/>
          </a:xfrm>
        </p:grpSpPr>
        <p:sp>
          <p:nvSpPr>
            <p:cNvPr id="253958" name="Rectangle 6"/>
            <p:cNvSpPr>
              <a:spLocks noChangeArrowheads="1"/>
            </p:cNvSpPr>
            <p:nvPr/>
          </p:nvSpPr>
          <p:spPr bwMode="auto">
            <a:xfrm>
              <a:off x="3552" y="1920"/>
              <a:ext cx="2064" cy="864"/>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wrap="none" anchor="ctr"/>
            <a:lstStyle/>
            <a:p>
              <a:pPr algn="ctr"/>
              <a:r>
                <a:rPr lang="en-US" altLang="sv-SE" sz="2000">
                  <a:solidFill>
                    <a:srgbClr val="00006A"/>
                  </a:solidFill>
                  <a:latin typeface="Frutiger 55 Roman" pitchFamily="34" charset="0"/>
                </a:rPr>
                <a:t>Create better general</a:t>
              </a:r>
            </a:p>
            <a:p>
              <a:pPr algn="ctr"/>
              <a:r>
                <a:rPr lang="en-US" altLang="sv-SE" sz="2000">
                  <a:solidFill>
                    <a:srgbClr val="00006A"/>
                  </a:solidFill>
                  <a:latin typeface="Frutiger 55 Roman" pitchFamily="34" charset="0"/>
                </a:rPr>
                <a:t>preventive effect by</a:t>
              </a:r>
            </a:p>
            <a:p>
              <a:pPr algn="ctr"/>
              <a:r>
                <a:rPr lang="en-US" altLang="sv-SE" sz="2000">
                  <a:solidFill>
                    <a:srgbClr val="00006A"/>
                  </a:solidFill>
                  <a:latin typeface="Frutiger 55 Roman" pitchFamily="34" charset="0"/>
                </a:rPr>
                <a:t>audit the “right” areas</a:t>
              </a:r>
            </a:p>
            <a:p>
              <a:pPr algn="ctr"/>
              <a:r>
                <a:rPr lang="en-US" altLang="sv-SE" sz="2000">
                  <a:solidFill>
                    <a:srgbClr val="00006A"/>
                  </a:solidFill>
                  <a:latin typeface="Frutiger 55 Roman" pitchFamily="34" charset="0"/>
                </a:rPr>
                <a:t>(according to the public)</a:t>
              </a:r>
            </a:p>
          </p:txBody>
        </p:sp>
        <p:sp>
          <p:nvSpPr>
            <p:cNvPr id="253959" name="Oval 7"/>
            <p:cNvSpPr>
              <a:spLocks noChangeArrowheads="1"/>
            </p:cNvSpPr>
            <p:nvPr/>
          </p:nvSpPr>
          <p:spPr bwMode="auto">
            <a:xfrm>
              <a:off x="3456" y="1728"/>
              <a:ext cx="288" cy="24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solidFill>
                    <a:srgbClr val="00006A"/>
                  </a:solidFill>
                  <a:latin typeface="Frutiger 55 Roman" pitchFamily="34" charset="0"/>
                </a:rPr>
                <a:t>4</a:t>
              </a:r>
            </a:p>
          </p:txBody>
        </p:sp>
      </p:grpSp>
      <p:grpSp>
        <p:nvGrpSpPr>
          <p:cNvPr id="253960" name="Group 8"/>
          <p:cNvGrpSpPr>
            <a:grpSpLocks/>
          </p:cNvGrpSpPr>
          <p:nvPr/>
        </p:nvGrpSpPr>
        <p:grpSpPr bwMode="auto">
          <a:xfrm>
            <a:off x="152400" y="2819400"/>
            <a:ext cx="3200400" cy="1600200"/>
            <a:chOff x="96" y="1776"/>
            <a:chExt cx="2016" cy="1008"/>
          </a:xfrm>
        </p:grpSpPr>
        <p:sp>
          <p:nvSpPr>
            <p:cNvPr id="253961" name="Rectangle 9"/>
            <p:cNvSpPr>
              <a:spLocks noChangeArrowheads="1"/>
            </p:cNvSpPr>
            <p:nvPr/>
          </p:nvSpPr>
          <p:spPr bwMode="auto">
            <a:xfrm>
              <a:off x="144" y="1920"/>
              <a:ext cx="1968" cy="864"/>
            </a:xfrm>
            <a:prstGeom prst="rect">
              <a:avLst/>
            </a:prstGeom>
            <a:solidFill>
              <a:srgbClr val="CCFFFF"/>
            </a:solidFill>
            <a:ln w="9525">
              <a:solidFill>
                <a:schemeClr val="tx1"/>
              </a:solidFill>
              <a:miter lim="800000"/>
              <a:headEnd/>
              <a:tailEnd/>
            </a:ln>
            <a:effectLst>
              <a:outerShdw dist="35921" dir="2700000" algn="ctr" rotWithShape="0">
                <a:schemeClr val="bg2"/>
              </a:outerShdw>
            </a:effectLst>
          </p:spPr>
          <p:txBody>
            <a:bodyPr wrap="none" anchor="ctr"/>
            <a:lstStyle/>
            <a:p>
              <a:pPr algn="ctr"/>
              <a:r>
                <a:rPr lang="en-US" altLang="sv-SE" sz="2000">
                  <a:solidFill>
                    <a:srgbClr val="00006A"/>
                  </a:solidFill>
                  <a:latin typeface="Frutiger 55 Roman" pitchFamily="34" charset="0"/>
                </a:rPr>
                <a:t>Create better indivual</a:t>
              </a:r>
            </a:p>
            <a:p>
              <a:pPr algn="ctr"/>
              <a:r>
                <a:rPr lang="en-US" altLang="sv-SE" sz="2000">
                  <a:solidFill>
                    <a:srgbClr val="00006A"/>
                  </a:solidFill>
                  <a:latin typeface="Frutiger 55 Roman" pitchFamily="34" charset="0"/>
                </a:rPr>
                <a:t>preventive effect by</a:t>
              </a:r>
            </a:p>
            <a:p>
              <a:pPr algn="ctr"/>
              <a:r>
                <a:rPr lang="en-US" altLang="sv-SE" sz="2000">
                  <a:solidFill>
                    <a:srgbClr val="00006A"/>
                  </a:solidFill>
                  <a:latin typeface="Frutiger 55 Roman" pitchFamily="34" charset="0"/>
                </a:rPr>
                <a:t>“follow-up” audits</a:t>
              </a:r>
            </a:p>
          </p:txBody>
        </p:sp>
        <p:sp>
          <p:nvSpPr>
            <p:cNvPr id="253962" name="Oval 10"/>
            <p:cNvSpPr>
              <a:spLocks noChangeArrowheads="1"/>
            </p:cNvSpPr>
            <p:nvPr/>
          </p:nvSpPr>
          <p:spPr bwMode="auto">
            <a:xfrm>
              <a:off x="96" y="1776"/>
              <a:ext cx="288" cy="24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solidFill>
                    <a:srgbClr val="00006A"/>
                  </a:solidFill>
                  <a:latin typeface="Frutiger 55 Roman" pitchFamily="34" charset="0"/>
                </a:rPr>
                <a:t>3</a:t>
              </a:r>
            </a:p>
          </p:txBody>
        </p:sp>
      </p:grpSp>
      <p:sp>
        <p:nvSpPr>
          <p:cNvPr id="253963" name="AutoShape 11"/>
          <p:cNvSpPr>
            <a:spLocks noChangeArrowheads="1"/>
          </p:cNvSpPr>
          <p:nvPr/>
        </p:nvSpPr>
        <p:spPr bwMode="auto">
          <a:xfrm>
            <a:off x="3276600" y="6019800"/>
            <a:ext cx="1066800" cy="228600"/>
          </a:xfrm>
          <a:prstGeom prst="curvedUpArrow">
            <a:avLst>
              <a:gd name="adj1" fmla="val 93333"/>
              <a:gd name="adj2" fmla="val 186667"/>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4" name="AutoShape 12"/>
          <p:cNvSpPr>
            <a:spLocks noChangeArrowheads="1"/>
          </p:cNvSpPr>
          <p:nvPr/>
        </p:nvSpPr>
        <p:spPr bwMode="auto">
          <a:xfrm rot="10800000">
            <a:off x="4495800" y="6019800"/>
            <a:ext cx="990600" cy="228600"/>
          </a:xfrm>
          <a:prstGeom prst="curvedDownArrow">
            <a:avLst>
              <a:gd name="adj1" fmla="val 86667"/>
              <a:gd name="adj2" fmla="val 173333"/>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65" name="Text Box 13"/>
          <p:cNvSpPr txBox="1">
            <a:spLocks noChangeArrowheads="1"/>
          </p:cNvSpPr>
          <p:nvPr/>
        </p:nvSpPr>
        <p:spPr bwMode="auto">
          <a:xfrm>
            <a:off x="3733800" y="4800600"/>
            <a:ext cx="1447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sv-SE" altLang="sv-SE">
                <a:solidFill>
                  <a:srgbClr val="663300"/>
                </a:solidFill>
                <a:latin typeface="Frutiger 55 Roman" pitchFamily="34" charset="0"/>
              </a:rPr>
              <a:t>New evaders</a:t>
            </a:r>
          </a:p>
        </p:txBody>
      </p:sp>
      <p:grpSp>
        <p:nvGrpSpPr>
          <p:cNvPr id="253966" name="Group 14"/>
          <p:cNvGrpSpPr>
            <a:grpSpLocks/>
          </p:cNvGrpSpPr>
          <p:nvPr/>
        </p:nvGrpSpPr>
        <p:grpSpPr bwMode="auto">
          <a:xfrm>
            <a:off x="2667000" y="4840288"/>
            <a:ext cx="6324600" cy="1103312"/>
            <a:chOff x="1680" y="3049"/>
            <a:chExt cx="3984" cy="695"/>
          </a:xfrm>
        </p:grpSpPr>
        <p:sp>
          <p:nvSpPr>
            <p:cNvPr id="253967" name="Line 15"/>
            <p:cNvSpPr>
              <a:spLocks noChangeShapeType="1"/>
            </p:cNvSpPr>
            <p:nvPr/>
          </p:nvSpPr>
          <p:spPr bwMode="auto">
            <a:xfrm>
              <a:off x="1680" y="3600"/>
              <a:ext cx="2208" cy="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3968" name="AutoShape 16"/>
            <p:cNvSpPr>
              <a:spLocks noChangeArrowheads="1"/>
            </p:cNvSpPr>
            <p:nvPr/>
          </p:nvSpPr>
          <p:spPr bwMode="auto">
            <a:xfrm>
              <a:off x="4416" y="3168"/>
              <a:ext cx="1200" cy="576"/>
            </a:xfrm>
            <a:prstGeom prst="wedgeRoundRectCallout">
              <a:avLst>
                <a:gd name="adj1" fmla="val -91917"/>
                <a:gd name="adj2" fmla="val 23264"/>
                <a:gd name="adj3" fmla="val 16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r>
                <a:rPr lang="sv-SE" altLang="sv-SE">
                  <a:solidFill>
                    <a:schemeClr val="tx1"/>
                  </a:solidFill>
                  <a:latin typeface="Frutiger 55 Roman" pitchFamily="34" charset="0"/>
                </a:rPr>
                <a:t>Stop new evaders</a:t>
              </a:r>
            </a:p>
          </p:txBody>
        </p:sp>
        <p:pic>
          <p:nvPicPr>
            <p:cNvPr id="253969" name="Picture 17" descr="j018340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0" y="3049"/>
              <a:ext cx="576" cy="551"/>
            </a:xfrm>
            <a:prstGeom prst="rect">
              <a:avLst/>
            </a:prstGeom>
            <a:noFill/>
            <a:extLst>
              <a:ext uri="{909E8E84-426E-40DD-AFC4-6F175D3DCCD1}">
                <a14:hiddenFill xmlns:a14="http://schemas.microsoft.com/office/drawing/2010/main">
                  <a:solidFill>
                    <a:srgbClr val="FFFFFF"/>
                  </a:solidFill>
                </a14:hiddenFill>
              </a:ext>
            </a:extLst>
          </p:spPr>
        </p:pic>
        <p:sp>
          <p:nvSpPr>
            <p:cNvPr id="253970" name="Oval 18"/>
            <p:cNvSpPr>
              <a:spLocks noChangeArrowheads="1"/>
            </p:cNvSpPr>
            <p:nvPr/>
          </p:nvSpPr>
          <p:spPr bwMode="auto">
            <a:xfrm>
              <a:off x="5376" y="3072"/>
              <a:ext cx="288" cy="24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solidFill>
                    <a:srgbClr val="00006A"/>
                  </a:solidFill>
                  <a:latin typeface="Frutiger 55 Roman" pitchFamily="34" charset="0"/>
                </a:rPr>
                <a:t>2</a:t>
              </a:r>
            </a:p>
          </p:txBody>
        </p:sp>
      </p:grpSp>
      <p:grpSp>
        <p:nvGrpSpPr>
          <p:cNvPr id="253971" name="Group 19"/>
          <p:cNvGrpSpPr>
            <a:grpSpLocks/>
          </p:cNvGrpSpPr>
          <p:nvPr/>
        </p:nvGrpSpPr>
        <p:grpSpPr bwMode="auto">
          <a:xfrm>
            <a:off x="2641600" y="1676400"/>
            <a:ext cx="6350000" cy="1143000"/>
            <a:chOff x="1664" y="1056"/>
            <a:chExt cx="4000" cy="720"/>
          </a:xfrm>
        </p:grpSpPr>
        <p:sp>
          <p:nvSpPr>
            <p:cNvPr id="253972" name="Line 20"/>
            <p:cNvSpPr>
              <a:spLocks noChangeShapeType="1"/>
            </p:cNvSpPr>
            <p:nvPr/>
          </p:nvSpPr>
          <p:spPr bwMode="auto">
            <a:xfrm>
              <a:off x="1664" y="1392"/>
              <a:ext cx="2208" cy="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53973" name="AutoShape 21"/>
            <p:cNvSpPr>
              <a:spLocks noChangeArrowheads="1"/>
            </p:cNvSpPr>
            <p:nvPr/>
          </p:nvSpPr>
          <p:spPr bwMode="auto">
            <a:xfrm>
              <a:off x="1824" y="1152"/>
              <a:ext cx="240" cy="240"/>
            </a:xfrm>
            <a:prstGeom prst="downArrow">
              <a:avLst>
                <a:gd name="adj1" fmla="val 50000"/>
                <a:gd name="adj2"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74" name="AutoShape 22"/>
            <p:cNvSpPr>
              <a:spLocks noChangeArrowheads="1"/>
            </p:cNvSpPr>
            <p:nvPr/>
          </p:nvSpPr>
          <p:spPr bwMode="auto">
            <a:xfrm>
              <a:off x="3456" y="1152"/>
              <a:ext cx="240" cy="240"/>
            </a:xfrm>
            <a:prstGeom prst="downArrow">
              <a:avLst>
                <a:gd name="adj1" fmla="val 50000"/>
                <a:gd name="adj2"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3975" name="AutoShape 23"/>
            <p:cNvSpPr>
              <a:spLocks noChangeArrowheads="1"/>
            </p:cNvSpPr>
            <p:nvPr/>
          </p:nvSpPr>
          <p:spPr bwMode="auto">
            <a:xfrm>
              <a:off x="4416" y="1200"/>
              <a:ext cx="1200" cy="576"/>
            </a:xfrm>
            <a:prstGeom prst="wedgeRoundRectCallout">
              <a:avLst>
                <a:gd name="adj1" fmla="val -107750"/>
                <a:gd name="adj2" fmla="val -16491"/>
                <a:gd name="adj3" fmla="val 16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r>
                <a:rPr lang="sv-SE" altLang="sv-SE">
                  <a:solidFill>
                    <a:schemeClr val="tx1"/>
                  </a:solidFill>
                  <a:latin typeface="Frutiger 55 Roman" pitchFamily="34" charset="0"/>
                </a:rPr>
                <a:t>Catch big evaders</a:t>
              </a:r>
            </a:p>
          </p:txBody>
        </p:sp>
        <p:sp>
          <p:nvSpPr>
            <p:cNvPr id="253976" name="Oval 24"/>
            <p:cNvSpPr>
              <a:spLocks noChangeArrowheads="1"/>
            </p:cNvSpPr>
            <p:nvPr/>
          </p:nvSpPr>
          <p:spPr bwMode="auto">
            <a:xfrm>
              <a:off x="5376" y="1056"/>
              <a:ext cx="288" cy="24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sz="1800">
                  <a:solidFill>
                    <a:srgbClr val="00006A"/>
                  </a:solidFill>
                  <a:latin typeface="Frutiger 55 Roman" pitchFamily="34" charset="0"/>
                </a:rPr>
                <a:t>1</a:t>
              </a:r>
            </a:p>
          </p:txBody>
        </p:sp>
      </p:grpSp>
    </p:spTree>
    <p:extLst>
      <p:ext uri="{BB962C8B-B14F-4D97-AF65-F5344CB8AC3E}">
        <p14:creationId xmlns:p14="http://schemas.microsoft.com/office/powerpoint/2010/main" val="21646563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53971"/>
                                        </p:tgtEl>
                                        <p:attrNameLst>
                                          <p:attrName>style.visibility</p:attrName>
                                        </p:attrNameLst>
                                      </p:cBhvr>
                                      <p:to>
                                        <p:strVal val="visible"/>
                                      </p:to>
                                    </p:set>
                                    <p:animEffect transition="in" filter="checkerboard(across)">
                                      <p:cBhvr>
                                        <p:cTn id="7" dur="500"/>
                                        <p:tgtEl>
                                          <p:spTgt spid="2539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253966"/>
                                        </p:tgtEl>
                                        <p:attrNameLst>
                                          <p:attrName>style.visibility</p:attrName>
                                        </p:attrNameLst>
                                      </p:cBhvr>
                                      <p:to>
                                        <p:strVal val="visible"/>
                                      </p:to>
                                    </p:set>
                                    <p:animEffect transition="in" filter="checkerboard(across)">
                                      <p:cBhvr>
                                        <p:cTn id="12" dur="500"/>
                                        <p:tgtEl>
                                          <p:spTgt spid="2539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253960"/>
                                        </p:tgtEl>
                                        <p:attrNameLst>
                                          <p:attrName>style.visibility</p:attrName>
                                        </p:attrNameLst>
                                      </p:cBhvr>
                                      <p:to>
                                        <p:strVal val="visible"/>
                                      </p:to>
                                    </p:set>
                                    <p:animEffect transition="in" filter="checkerboard(across)">
                                      <p:cBhvr>
                                        <p:cTn id="17" dur="500"/>
                                        <p:tgtEl>
                                          <p:spTgt spid="2539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253957"/>
                                        </p:tgtEl>
                                        <p:attrNameLst>
                                          <p:attrName>style.visibility</p:attrName>
                                        </p:attrNameLst>
                                      </p:cBhvr>
                                      <p:to>
                                        <p:strVal val="visible"/>
                                      </p:to>
                                    </p:set>
                                    <p:animEffect transition="in" filter="checkerboard(across)">
                                      <p:cBhvr>
                                        <p:cTn id="22" dur="500"/>
                                        <p:tgtEl>
                                          <p:spTgt spid="253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text 2"/>
          <p:cNvSpPr>
            <a:spLocks noGrp="1"/>
          </p:cNvSpPr>
          <p:nvPr>
            <p:ph type="body" idx="1"/>
          </p:nvPr>
        </p:nvSpPr>
        <p:spPr>
          <a:xfrm>
            <a:off x="716657" y="836613"/>
            <a:ext cx="7844035" cy="1881115"/>
          </a:xfrm>
        </p:spPr>
        <p:txBody>
          <a:bodyPr>
            <a:normAutofit fontScale="92500" lnSpcReduction="20000"/>
          </a:bodyPr>
          <a:lstStyle/>
          <a:p>
            <a:r>
              <a:rPr lang="en-GB" sz="3900" dirty="0" smtClean="0"/>
              <a:t>“For every complex problem there is an answer that is clear, simple and wrong.”</a:t>
            </a:r>
          </a:p>
          <a:p>
            <a:r>
              <a:rPr lang="en-GB" dirty="0"/>
              <a:t>	</a:t>
            </a:r>
            <a:r>
              <a:rPr lang="en-GB" dirty="0" smtClean="0"/>
              <a:t>				</a:t>
            </a:r>
            <a:r>
              <a:rPr lang="en-GB" i="1" dirty="0" smtClean="0"/>
              <a:t>H.L. Mencken</a:t>
            </a:r>
            <a:endParaRPr lang="en-GB" i="1" dirty="0"/>
          </a:p>
        </p:txBody>
      </p:sp>
      <p:sp>
        <p:nvSpPr>
          <p:cNvPr id="4" name="AutoShape 2" descr="data:image/jpeg;base64,/9j/4AAQSkZJRgABAQAAAQABAAD/2wCEAAkGBxQTEhUUEhQVFRUXFxUXFhQXFhgWGBgYGBgaGBgfHxccHCggGB4mHxwcITEhJSkrLi4uGx8zODMsNygtLiwBCgoKDA0NFBANFCsZFBwsKywrNysrKysrLCssKzcrKysrKysrKysrKywrLCsrKysrKysrKysrKysrKysrKysrK//AABEIAKoBKQMBIgACEQEDEQH/xAAcAAABBQEBAQAAAAAAAAAAAAAAAQMEBQYCBwj/xABKEAACAQMCAwYDAwcHCwQDAAABAgMABBEFIQYSMRMiQVFhcQcUMkKBkSMzUmJyobEVJEOCk7LRFiU1RFNjc3SSosEINPDxVGTS/8QAFQEBAQAAAAAAAAAAAAAAAAAAAAH/xAAUEQEAAAAAAAAAAAAAAAAAAAAA/9oADAMBAAIRAxEAPwD3ACjFApaBMUYpc0UCYoxS0UCYoxS0UCYoxS0maAxRimJ76JAS8iKB1LMox+JqInEVoTgXVuT0wJoyfw5qCyxRiuEnU9GB9iD/AAroOKBcUYpaKBMUYpaKBMUYpaKDnFLiilqBMUYpaQ1Q3czpGpd2VVUZLMQAB6k9KzzcRSynFnaPIu/5ec/LQk+nMplf3CY9a40kNeXDXLk9hEzx20f2S6EpJM3meYFE8lBP29tSKDF61fXVvH2t3e21rGSq9y2klwzZwC7Pv78gpxoZUmihk1SftZQ5RFt7dQ4jAL4PYtjGR1bx2pn4sQLJb20bgFXvrNWB6FWkwQfTFZyzing1awtZcyfLxXvYTMfzsLxr2YY4+tOUo39U+NBtjot6D3NRYjyktoG/egSuS+pRDdbW68+Qvav9wbtFY+7LWL0DUCX0yUXkst3cTMt1bNKSqr2crSj5bpF2TqoBwPXOa9ZoKDTOKIpHWGVJLac5xDOoQvjr2bglJvPuMSB1Aq+xUPV9LiuYzHMgZT9xBHQqw3VgdwwIIPSqnhi+kWSWzuGLywcjLKcc00EgPZu2NucFXRsdSmduYUGixRilooExRilooExTeKdpqgcBrmWUKCzEAAZJOwAG53pc14J8ZPiX2vPY2jfk/pmlBzz/AKqn9HzPjQabXvjjawytHDC84U47RWVUJ8cefvVUP/UAnjZt/aj/APmvCxQTQe92Px7haRVktXRCQC3OG5fUjFep6NrlvdLz28qSDbJU5xnz8q+MRvWp+H3E0thdI0bHlYgSJ1DKTvt546Gg+tqCaRfCs7xlzSdhaKWAupeSRlOCIERpJcHqOYKI8jpz5zQNjWri7YiwCLCDg3soLIxGxEMQIMuDtzllXy5q7Tg9H3upri6bx7SUon9lFyJ+INaGCEIoVQAqgBQBgADoAPACqTivXpbY26wwCeSeUxKjS9iARG8mebkbwUigdtuEbGP6LO2BznPYpnPvjNS20W3IwbeEjy7JMfwqts9dmVJJL+CKzRMEOblZVIOc5PIoXG3vmp1tr9s8PbpPEYcgdqHXkySFALdAckDB8SBQQ5uC7Bt/lIFO2GRBGwxuO8mCPxqMeGZot7O7ljx0jnJuoj6EORIv9WQY9cYq8uNUhTtA0samJBJIC4HIhzhm/RXY7nbY1xperRXAYwSJKqMUZkYMA4AJXI2yAR+NBV6JxEzSfL3cfY3GMrysXimA+oxyFRnHihAYZHUb1o6p+KdI+ZgZVbklXvwyDqkqbxt+OxHiCR409w3qXzNrBPjHaxRyY8iygkfcdqCyooooCiiigKKKKAribPKcdcHHvjau6Q0Gf+Hv+jLPz7CPm/ax3/8AuzUTjPiqexDSCzM0Cqpabt0jwzNy8vIQWP2d/X0pLWcafK0UpxazSM8Ep2WKSQ8zxOfshnJZGO3eK7ELzL8TrOSfTZo4UaSRuzwijLHEiE7ewzQNXPE7RiE6jaLbCScxjtJ4pFQJE0okLAYG6lcbHxq7bVrQokxlg5CCUlLpy4x3uVyfIb4qDxVpxmuNPzH2iJcO793mVcW8oUny75XHrisqnDbNfRB7Ytbrf30uGQGNVe2Uo2MYwZOn61BtO3sYpwc28dxN03jWWTO4/WbP76lXmt28TpHLNHHJJ9CO6qz742UnJ3rzDWtAmNxexuLkCedZI+ytYplccsfZnt2x2JjK4wzKBy5Gc05xHolw1zfLJ80VuBHydjaxziRBGqhBKw/Isjcx3Kjvc2ck0HrQrPSY/lVMfULN+f2Mydnn7w+P61Tb3U47S3Vp3xhVXfd3fAAVVGS7k9FGcmofDFjJzS3dwvJNOVAi8YYEB7KMnxbLM7Y25nI6AUGhormob6tApKtNGCOoLqCPuzQTqKrDr1tkD5iHJ2A7Rck+m9WCtQd01TtNUFFx9cvFpt28ZKusEhVh1B5etfH5r7K4p01rmyuIFIDSwugJ6AsuBXyTrGhT2zck8TxsACcqeh6HPSgn8IcOx3Jle4nW3giXLSEczFuoVV+0cAmvVeCo9Jju4bIQdtJ2QZLmRM9qX757h+nbBz5Cs/pelRW+nzQXEahzGsskjDv9u29tCgG/PyhmOPAjzr0Dgvh9o7ifVL2NLctGixRkgdlEqKCW8FO1Bb39lpXzC2T28JmlVm5BEM8o8Sw+nrtWL4w+FlvFJHNbcyLzorx5yAp2JXO5OfCryX4g2Juj8hbtd3kgCc8aBeZQPGVvsj08qvuFuHZcCe/cy3LOXK82YoyegROi4H/wneg1UZ2HtWc4qIjubC4bZEmeFz5C4jKof7RY1/rVpRUXVLCOeJ4pV5kdSrD/AAPgQdwR0IBoJSnNZPjrSPmZLBCjtGLktIUZ0Kp2EoyXQhkHMVGcjriu7bVZbMcl9zPEuyXqqzKV/wB+qj8k4HV8ch65UnFX9hfxTqHhdJE8GRlcfiMigxnFXDiwR25t4ZZ4oruOeaAySTu6hGTKiV2LcpKtyZweWqPUNPmmttTmhtpUWeWzkhgKckknYSRvLJ2ZxylgDhTueX1r1g48cUhC+n7qDzDUhNdfytKltcKs1jHFCJImRpWUTZCod+rAYOD+Ir0LQ7FIYIkjQRqqKAoGMYUDp57VO5R5CqrWOIra1wJ5URj9KZzI/wCxGMu56DCg9RQS9X1BIIZJZDhERnY+ijNQOCbVorC1STZxDHzjycqCw/EmqowS6g8bTxvDaqwdYHGJZ2U5Qyp/Rxg94RnvEgc2MYOuRcCg6ooooCiiigKKKKAooooGbi2SRSsih1YEMrAFSD1BB2IrPx8LNBkWNw8C74hcfMQD2RyHjH6qOq+laaigzYk1RBgpYznfcPNb+3dKS/xp3Ttfftxb3cQgmZS0YWTtY5QPq5H5VPMvipAOCD54v6g6vpUdzH2cq5XIYEEqyspyrK43RgdwwORQU761dvLPFBbQkwuFzLcMnOrKGRgFhbukZG56qw8M0r2upyHDT2sC/wC6heWT1w8jBB96GqbVeGL9XSSC4SaSPaOaT8jPyZyUkKKYrhD+iyKR1BzvV1wxqN855b60WEhSe1jmSSNiMD6M86k7kdRt1oJWmcORRydq5eefGO3mbncDxCAAJED4hFUHxq4auqKDzWO8NzfXcV9dG3WFuWO3VxEskR3WQsdyT02xUvXuDNJtreW4ntQ6gAswDSSHmIUEb5O5G9aLiXhW2vUInijZuVgrlcsuRjIPXavNo/iXNpkvyWow9r2XKonjOOZR0bkPXb+FBScScNmz01pIYEltJ+Vl7ZOW6tmc7Esv1L/DauOC+I7yxWzkZ5precSNJGwL9nFG/KXB6jGc7+texXc8Wo6fIbcrIk0UgQkbE4IG3gc147oLP2KxSdzKNamPmxywwljdyHxXLFQPag9+t5g6h1OVYAg+YIyKXNZD4Q37TaZCWYtymRFJGDyI5VPfu43rW0DuKqOKdGS6tZoGH5yNlDeIOMrv6EA1cCs3xdrckPZQW6K9zcPyR8+RGoALO7kb8oAxjxJFBSfCzQIPlYrgqGuCOSVy3Pl4XdQdye8NxzdcbVkv/UHf3S9lEnMLYjLEDYyeAJHhjO3vXo/APDz2Nu0Ujo5aWSTmUFR3zzYwa0UsKsMMoYeRGRQfOfwKYw3xkkikIeFxG/ZuwO4JwwGPvr3DRuJDNcS27wPC8YVhzlTzq2cEYO3Txqq4j4nMEy2NlbFrllJjJCxwAAZJ5id8eIAqz4X4fMJaedhJdTcvbSAYHdGyqPBR5UGiFFFFAhFUOo8JWUjc7wKr/wC1jzDJ/aRlW/fV/VRxDo73Kqq3M9uBnmMJVWcHG3OVJXH6uOtBj9XsFjlW3s7u7EvdaVjdyyJbwg5ZpBIxVSRsinck56AmrRr6TUGWO1d0tkOZbtDjtCp2jhc/UCcc0o2GCASScd6b8ObSJQrCSdQeblnkLoW6lmj2Rm/WYE1rY4wowAB7DFBnTwVC35ya9k9HvbjH/SrgVYaXw7bW+ewgjiz1KqAx926t95q1ooCiiigKKKKAooooCiiigKKKKAooooCiiigKTFGKUUBRRRQZ/jTXmsrcSRxh3eRIkBJCBpDyqWI6KD/hXhPxJ4T1Q3TTTxfMFgMPbqzKMeHLjmGN/CvonV7CKeF4p1DxuMODsMdc58Mdc+GKwuhNqzx9pazW0tsSflzchxK0We4zOgOdvMZOxNA38C9MuYLSQXMckQaTmjSTIPLjfundd/DAqt484HlE000FzFBDdYFx2rcpTfLdmScd/wAV8fWtlZ22quGE8tpFkDDQq8hB8dnUCmuIODklgue0dpJJI/qkOUVlUgFU6J50FxwpokVnaxwQfQozzZzzE7k59etWdZX4U6l2+mW7HJZUEbE+LJ3SfXpWpoHCelYqNZJNdclh2UFp3V8eeVwCfwU1tSKxfDXaPq+ou+eVFgiQ/ZxyCTHv3s0FhxLr7Ryw2lvym5m5ioYHlVFGWY9Onl40apdXlvyS4SWBVHboFPaA/adf0gP0cZNU3HifK3lnqRyUjLQTDG0ccoxz59DsfDfNbuNw6gjcEZHqKDGcboJ7Nb22JaS3zNEV8cfUpGQcY6jIO1abh/VFubaKdNlkUMB5ZrMa/C2nM9zEC1q5PzMI35M9ZIwPHzXxx51G+Et6ojmtQU5Yn54eVubmgl70bHy27vhup2oN+tdUgFLQFFFFAUUUUBRRRQFFFFAUUUUBRSZpTQJS1W61r1vaJz3Eqxj1O58sKNz91ZC5+JyxSIbi1uILWVgkdzIFXLZ+1GTzIuN8nfHhQeg0UgNLQFFFFAUUUUBSZpOakZsDJ6Cg6pi9vY4l5pHVF82IA/fWWm4tkuZDFpkYl5WZZLmQMIUIHQHIMh8O70I3rteHUjiabUZPmjGTNmVQY4sD7CY2wPPJoKrUeIP5TnjsrbtY48iW5mKFcxKdkXPXnbYnyz1rfwQqihVACgAADoAOgrJ/D2KSRHvZyea6IeOM/wBFB1jTPsc+5Na+gx+vXU11d/JW0vYqidpcyr+cAb82EycDOGycfhUTh6ea1vm0+5laaOWMy20smOdsHEqE9DjYjbx/B/gmRZL7U5ABzCaOLnHiETOPuLGuPiWTE1hcjCiK7jEkm2VSQhTv5Hofegh/DqTsL3ULJhgrL2yKv5tY5BkADwOdz71vcVlBbiPW+cAD5izA92hdgf8AtZB91avNA7WR4EOZ9SPOJP53jmHTaGMY9x0PtWvFeffB1sx3xzn+fTb+PRTQbjUbJJ4nilHMjqVYeYIxWM4GvntbiTS7l2ZowZLV2+3b7Y73iVJ5d/Kt5Wd4x4aF3GGQmO4i70EoJBDDcA4+pScZFBoWUEb7ivNZNLTR79Z4lxZ3REcwA2hk+w2fBSdsdMk1o+BeKPm4ikw5LqIlJ4cEFSDjODvynqDWgv7NJo2jlUMjAqynoQaB8NtmlBrzLhrir5Oaa0kZ7i1gOEvEUyCIf7OVgD3l8/xr0LTdShnQPBIkiHoyMGH7ulBMopBS0BRRRQFFFFAUUVE1HU4YELzypEg+07BR+/rQS6QmsU/HvzB5NLt3u23HbMGitlx1zKV73soNI/CNzdnm1K5JXI/mtsWjhx4hznmkz6nHpQTNS49tI3MUJa6n3Agtx2rZHmw7qf1iKiG31S8P5R00+E/ZiPa3BB/3jDljPsDT11xDp2nBYIghfHctrdOeQ/1EBPgfwqKg1W++rGmwHy5Zbph5dCsX7yKAn0zSdMIlm5O3zlZZmM9wzfq82WLfsioevrd6vbPELNbeBhkS3e8nmrJChyrY8WIx5GrNNN0vSgJZmjWU5/Lzt2k7nxwzd49Oi7U03EF9egjT7cQxnpd3QK5HmkGOZvdsD0NBP+GN28ul2jyMWYxAFj1ONhk+O3jWpqj4X0pdPs4oHkBES4MjYUdcn0ApvR+M7K6naC3nWSRQW2B5WAODyvjlfGRnBNBoKKKKArkNXRqHf3qQRPNIeVEVndj4BRk0EfXdYS2QM/eZiEjjH1SOfpUDzJ2z61lLtXlR2v8AUFt0bINrCY05VbYK7nLs2PLHWshq+p/PsblhLLIiFrSytmYyRq3SaZlHcyMbdQDt1qospY0uo59Pijee2jxMsrMTcH+ldSxJXs8YLHfJG1B6B8Obv5R20+Qt2WS1jJIChmjOWcAHqyk77A+PjU/4kztKILGNiGu5AsnKRzCFd5Dv5jbPrUCS3vtSWK8ixaGLD20MgDlmbKytIQPpK7KB7nyo4Y08XOq3N3I8j/LEQRAjlRWK5lC/pAHxoPQoowoAHQAAfdSydDXVcucAn0oMl8N4wsExA3e6uWJ8z2h/+qkfEmwE2nXCkElU7RQP0oyHX94qP8NZxJas69GuLkj+1atBrNsskMqP9LxurY2OCpzvQY2HW459Q0tlbd7OaTB22kEePc5Vtv8AGtt2grxHQ7oyfyFK3KXWa4gDDYmOMcqA/wAa9r5P/maCbWC+ENs6wXTsMCS7ndD5gEIT+Kmt1I4VSScADJPkAMmsd8KJg2nqwIKtLOyHxKmViMjw69KDa0hpBRQZPjDhd5XW6smEN6mAr4HLKn6EnmvrWWXjqa6RI5opbRDP8vdT5HLG/ggJOwbYc3hnrXqpqt1rSobiCWGVQUlBDgYBPrnz9aBzSdIht4hFCipHv3QNjzdSfPPrWP4n4aa0ZLzTUZXjcNPBGcJLFg9p+T6Mw2IA3O48aq+FOOriO3EU9tLNJ31tpUAKzhGKgMc/k2HQ564zV3BaaqCLuSROYLvp6/QV6kCQ/wBJ0w3Tr4Gg12mX6TxJLEwZHGVYHY1LrzvhzWIfn/5jG5juAzXKlWQQSr0JBHKC2+QuQSM+Oa9DoFopKzWuccWlu4i5zNMekEKmWT71XPL99Bpaptf4qtbPlFxKFdvpjUM8je0aAsR64xVBK+q32Qirp0Bx33xJdEZB2RSUjONtySPKnksdM0odrKyJI+xllYyTOfc5dqDka9qF3j5O0+WjP9PebNg/owIeb/qIpLfgm2iJutQlN3KB3prjl5Ex15E+mMe3403JxPeXZ7PTrZkXIzd3MbRxBfHljPK7k7AYGN+tA4ShX+cavci5Zd8SkR2yY/RiJwcebZoOn44jcGLSrdrt12BjUJbr7zNhce2TSx8J3V0A2pXbkeNtas0MQ9C478n4gelcNxn2g7PSLV7gjYSlOytlx+ucFxjoFG/nTh4VvLna/vnMZ+qC2UQIw64LbuR5770CPqum6Y3YWsKtO39BaoHlbwy7dFHTd2FLjVbw4PJp0J8sTXLA9d/ojP41Klv9M0tREgjiY/TBCnPM5/YQFmJ8zUaWfU738yo0+A/0kgD3LD0j3WMftb+goHE0XTtLT5mbl5x1uZyZZmJ8mOWJPktRJOLL27BXTrN48/6zd4RAPMRglmPiAce3hXZ4dsLEC5v5u1lXft7p+Y836iHZSfJRSjjGe67ml2juvT5q4UwQKMHcKcPJg47oA9xQcR/DpJGWXUbiW9Zd+SVsQg/8MAL5+Aqq46vLZlji05ee9tm54flQuIMA83aP9KxsNimcttt41fLwUZt9Ru5rrxMIPYW4Pl2absP2mNNXvFNjZ/zSyiE02CBaWqDb9phhU9cnPpQXnBmsm8soLhgA0iBmA6BvHHpV3Wb+H2mSW2nwQzgK6qcqDnlBYkLnxwCBWgSZSSFYErswBBI8dx4UDhqPcWyyIUkUMjbMrDII8iPKpFFBW6NoVvagi2hSIMctyjGT61Xy8FWTTtcGFe0b6sZCt47qNjWiooGZfob0B/hWO+E1uyWPMcEyTXEm3UBpW6+vpWzkXII8wa8mtrm80OR0kiM9gZGkEyjvRGQ5IxnJAYmg9cU1zI2AfY1TaDxZaXaB4JlbfBBypBxnBB8asNUvkihkkdgFRGYnBOAAT0G5oMz8LmBsiV2BnuSB0x+Wbb0rWXC5Ug7AggnPTIry3g/Q9We1WSK8jgSVnkWMxBiA7Fhv69fvqdxlLq9tZyS9vA3IE5+SI83LjldhknfxxigzXD+nEy6dBEQexvNQlGTv2Svyg59d69k5hXnPBOhql/D2XM0VvaLzSsMdpLcFpG388YOB0zXpOKByWMMpU9CCD7EYrxPjX4dx2gt4rGe4WW4nEYTtDy8uCztgYxgCvbxWB1eXt9dtYT3floXuVI6szZiIPoAc0DycC3EUarbalcoRjPPyyDp4bAjf1qj4l07VLS1lnk1JnKgCNI4QCXOwyS3nXqVZD4m87QQQpsZrmGMn0yT/AOKATRZI4EmnvJ+ZE55MuoQnlJOe7sB/4qg+H/BMVxYx3F087yTqWcGV+UAk4AUHGMb/AH1rfiMM6bdDOMxEZ9yKncL2Py9nbw55uzijXPnhRQSdK0uK3iSGJAqIMKPLx/GphFKKKBtIlGcADPXAAz/jXdLSUHkuiagdWup47q9liRXlEdlF+REkcbleYzfVIDjBCkYxWhXXtK04djbKjSZKiG3XtJmb1xlmJ8yayDwRS6XbRtjtDqhjbBxLH2l7IHGR3kJU+mxrbG80vSlEUKRiTcCGBe1uGPqFy592oGQmq3g3MWnwt9nBmueX1PMI0P449a4ew0zScTXDGSd9hLLme4c9TyqASB44UAUpbVL47f5utifINduv35WL959qmWuh6fpqm4ncc/jc3MnaSewZySN/BepoGYta1C8bFrbi0h2/nF2paRv2LdSP+5vHpTkHAturm4vpGvJRhu0uSvImMfRGAEjG2f8AzTLcW3V1tptqWTp8zchoYsHbKp9cmPLAruPgkSkSapcyXZHe7FiI7VT12iXAYDw589KDnUePYRmLToWvpV25IBiJP2pfpX2GTTS6BqN7j566EEJwTb2gMbE5BAeZstjwPLjO/SnDxzaJ+R0+F7txsI7WPEY2/wBrgRqPMgnFc/yRql2c3VwtnFj8zaEmQg4yGmYbH1THXrQSeTS9JUseyiY+Z55nPpnMjk0ymtaheE/JwLaw/wD5F2jc777FIAQQMb5fHXpXRt9J0rvsYY5T9uRu0nc/tNlyajLxPfXrcun2/ZR+N1dIyoADvyJnMhPhjA8zQSrbhK3gb5rUJvmZgN5rgqETbcRx/TGvXbc+prmTjkSjl021lujnlEgUxW48M9qwwQP1QTtXLcJ2sQ+Y1S4N0y79pdMqwof1YRiMe5BPrXJ46En5LS7aS6IwA4XsrZfD86wGR+yDQKeFbu731K7KoetraZij9mkPff7itI2t6dYYt7KASzAbQWqBn9SzdFHmWNKvC95db6jdsqH/AFa0Jijx5NJ+cf8AEDbpQda0vSx2VusfaMcCG3XtJpGHgcbsfVjQMTQatfoVYw6fC/UKXkueTxHOCqqT6dM+NZ/iHS49DdLq0uFBxy3FtNJl7kZJ5l3yZBkjyP8AHTGXVb04VF06A9XfEtyd/BAeRM+Z6eRok4Kt7W2uJe9cXBjkzcXGJJPpwANsKPQCg1mj6itxBHPHnklRXXIwcMARtUwVm/huMaVZf8vEfxUGtIKBaKKKBCKalUEEEAg+BGR+FPVwaDxbhrgeCXVdThnAYIyyRlcqY+2Z27v6JG2CPKrO54MlS7+TjvrjsJoS7rIedvybLsrHpnPX/GrbhP8A05qn7Ft/derXUZSNatF8GtbrP3NFQU3D3GD2kIhvorgvE7xmURHk5Q2Itx15hjoPfFN8X8ZNNY3CR2dzztFIGDAII0we+WJwRjfAya9JIz1Aqh48A/k672/1eX+6aBn4fJ/m+z3H5iP0z3fKtBiqL4fD/N1n/wAvH/dFX1B3WK0gq+t3p5e9HBBHzeWe/gH2NbWsvwtIrXWosuCPmIxzDBBxbxg7+ODQagCsjxfdfz3TYMKeadnOckgRxOc46DfG9a+srrC/50st+kdwcf8ASKCH8ZJ+TSZ/1jGvtlhWxt17q+w/hWJ+NjY0qX9uL++DW2tz3V/ZX+FA9RRRQFIaWkIoMPxd8Oku5hNDM9s7MjS9mcCQxnKNturr4MMGstoPBHJe3rWMpiuLQ26RyMedZS0faSCUeIfIyeoxkV7CKxmvWctlcPfWqNKkvKLyBd2PIAqSxjqWUbFB1HqKCLpes6jqUatbrHYw5KvM+J5GdGKuI0+nlyCAzeXSrKy4PtLdjc3BM8wGWubp+0ZceKg9yMfsgV55o3G89rpcMVnbSyS9oymR4mWJTLI5ULnHaPkgco/GtJpugwXkC3d/qElzH1ZSVtoEZTgqV2ZSDkEFqC0vOP1d2i06CW9kXIZox+SQj9KQ4X7s1HteFbu8HPq0x7Mj/wBnC5WM/wDEZT3vLC/eTTsXF6lRBpFm9yqjlV0AhtUxt+dIAOPJc+NOjhCa7y2qXLOD/qluzRW4HkSMPL5HJx6UDlzxZZWjC1tYjNIox8vZxh+XHQMV7sf3mmXj1a8G7RadEfAflrnHvskZ9s0/JrmnaaBbQIC/X5a1jMsnuyoCR7t50gbUrzwGnQnxyst0w9sGOHP9Yigbg0fTtLBuLiRTMetzcurSsfJc/T7KBXH+U95d7adalYzt83dZjT3SPHPJ+4bdaf8A8n9NsT8xOUMo73zF1IZZfcM5PL/VAqLJx5Jcd3TLSW5J/pnVooBv152wGHjsc+hoHYOCUJE+qXBvHXvDtMR28RHisQIUeG7ZNdz8cQsex02Nr2QYH5H8ynlzznuAexJrrTeCFfEupMbuckuVdma3jJ+zHATyAKNgSMnc+NXOq65Z2KDtpYYFA2QlVP8AVQbn7hQUE3Dl9e/+9uhBEcZtbXx8cNOwyen2QMeBq40zQrCwUtFFDAABzynAYgfpSMcn7zVE/EN5qHd06JoIT1vbhCv9lCwy/wC0dqmWXAELMsl9JJfSjGGnOUX9mIYRffGfWgj3XxBSVzDpsTXsvTKECFP1nm3AHtv6UjcH3V2c6lds6H6rS3zDAQfssVIeQftGtrDCqDCqFHkAAPwFOUEeztEijSKJQiIoVFHQKBgCpFFFAUUUUBXD9K7qJqt2IoXkZgoVSxYjIGB1I8aDFcEQs+qapcbBeeOEDOTmNSSf+791Wd9FnWrZs/Ta3O3j3ni/wqp+C9tJ8pJcSkFrqaSY4Xl6sd/Y9R6U7oymXXLqZWDJDDHCRn6XbLHA/Cg3gqh49/0dd/8ALy/3DV9nesv8TLsRaZdMcZMfIufOQhB/eoJPw/H+bbP/AIEf90VeVWcK2ohtLeIEkJFGoJ6nujwqzoHBXnfwebMd8f8A96b+C16HmvIfhpxAYnubWG3kklknmuE5vySmE4AYlhnqMdKD13JrL602NUsyegguST4DeOm4rLVZiTNcW9svVVgVpWznozPgHbyqJqvw7SdGEt1cs5yQ/PgKxGMhOnL+qaCv+KOt2t1p00cM6yOpUkRAykFT0YL9Pua2+h6pFcRRyQuHRlBDD28juPvrF2HG0WnhrbUkEUsewljiPZTpgcrLt9RBwV3wQaqLy903llnsHubS5PeUJDOA7/8AAYcjg+ON6D10Glqk4OvJ5rOGS6j7OZly69N8+XhnrirugKKKKBDXJFd0hFBjviIyxiwd+7FHfQySvglY1EcoBbA7q8xUcx2BIzVJp3D1rPrN+ZUWSNUtZljyTF2kisGcpnlZjyjcivR7m3V0ZJAGRgVZSMggjBBFeX6n8P5LOK8lgv5UgMBynKDKEiV2SMTE7IMkZ5c79aDSy8axuTDpsLXki909mBHBGf15mwo9l5jXC8NXl1k6jdFYzn+aWpaNMeTTbSP93KKymjJdaTZ2ksBWeG4ECG1Y8vJPN9pJcEhSxGVIPU4rRTaLql6eW7mitLc/VFbMzysPLtCoCe4z7CglT61pelKYozFG/XsYhzSuT02GWYn1pmG/1W9UGGJLCInaScGSdl8MQ7BM/rHPpV3pnDtjYpzRxRRAdZGxzepMjd4n3NVc/GrTO0em2zXZU4M5YR2ynxHa7lyPJQfcUHWl/D22STtrkveTZ5jJcEMobzWL6F6eVStX40tYH7GPnuJxjFvboZWHlkjup/WIquPDN7dnN9eckeN7e0BjBz4NMx5iPYL71p9I0WC1jEdvEsajwUdfMk9WPqaDNRpqd9+cI06A/ZQiS6YZPVvoiz6cx38KtdE4Os7Y80cKmQ/VNJmSVj5l2yavmWuUTFB3ijFLRQFFJS0BRRRQFFFJQBNeZ/FHUjeRtYWHPNccy9p2eAsa9SHkJAGR4ZrY8Z29xJaSJaNyzNygHPKeXmHOA2O6SuRn1rJ3Gp3VhakW1hb28USks88+zEdT3Vy7HqSWySaBrTNa1HTbWNLiwDwW8SI80Mqs3Kigc3ZnDHwzt5+9T/hVKskM945j7S6meQ8rAkINkVvAMB196h6XDqOrQo12Vs7ZxlooS4mlB6ZLfQp/GrPU/hjp8kfIsZgO2JIWKPnGD6Nkdcig2S4OSD/5rFfFG8Tlsrc4JmvIMxn7SI3M23lnFZiz+HN/CssMN06DPNDcCZ8nJ+mSI5A28V8aa0Xg2VdbRLy5e5MMKXETnwLOy4by7yE+tB6/EuD/AA9v/FLXUa1zigcxWO1fhedtRS8tpUT8iYHVxnAzzZUeeeufStax2ptWPnQY+54UvlHaQ6jM1x1xJy9i3jylAuAPUDIruHVNZGzWNsdvq+ZIBb/oJx9wrXA7/eaRmPn5/wAKDH65YX90gjnsrCWM4LK00uQfHGI/35q24Q0B7RZEeUyoZOaEP3miQgdzmO7AHODV2WO29IG/hQPgeVd00DS5oHKKbzRmgcopvNGaDs1F1WwWeGSF88siPG2NjhwVOPXen81wxoPHuJNTms/krO+X8lDdRSJdgZWWGLmZQw8JQeUEePUVsv8AKa9u8DTrTkjP+tXYMaY81iHff9w9q1UsYYjmAOMkZGd9qczsPagy1twHHIefUJZL6QnOJCVgU+SW6nlA98mtXb26ooVFVVHRVAUD2A2FKppc0HeKWm80ZoHKQ1xmkJoHaKazXJNQP0VGoqiTRTCGus0DtFN5rkGoHa86450q9mvIWWGK5tkxywM5QLL4ySYHfHgB09K9BzTLdfuqjLyRapM+zW1nEFwAhNwxOOvMyKFx5YriHgJXkMtzc3NwxXl778i9MZ5Uwv7q1sVdg0GPi4QukwsWp3Kwj6UKxyMB5do6lj95NWnD3C/y0sszTyzyShAzyYyAmcAY2A3NXgNdZoOwKbpc03mg/9k=">
            <a:hlinkClick r:id="rId2"/>
          </p:cNvPr>
          <p:cNvSpPr>
            <a:spLocks noChangeAspect="1" noChangeArrowheads="1"/>
          </p:cNvSpPr>
          <p:nvPr/>
        </p:nvSpPr>
        <p:spPr bwMode="auto">
          <a:xfrm>
            <a:off x="57150" y="-1257300"/>
            <a:ext cx="458152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descr="data:image/jpeg;base64,/9j/4AAQSkZJRgABAQAAAQABAAD/2wCEAAkGBxQTEhUUEhQVFRUXFxUXFhQXFhgWGBgYGBgaGBgfHxccHCggGB4mHxwcITEhJSkrLi4uGx8zODMsNygtLiwBCgoKDA0NFBANFCsZFBwsKywrNysrKysrLCssKzcrKysrKysrKysrKywrLCsrKysrKysrKysrKysrKysrKysrK//AABEIAKoBKQMBIgACEQEDEQH/xAAcAAABBQEBAQAAAAAAAAAAAAAAAQMEBQYCBwj/xABKEAACAQMCAwYDAwcHCwQDAAABAgMABBEFIQYSMRMiQVFhcQcUMkKBkSMzUmJyobEVJEOCk7LRFiU1RFNjc3SSosEINPDxVGTS/8QAFQEBAQAAAAAAAAAAAAAAAAAAAAH/xAAUEQEAAAAAAAAAAAAAAAAAAAAA/9oADAMBAAIRAxEAPwD3ACjFApaBMUYpc0UCYoxS0UCYoxS0UCYoxS0maAxRimJ76JAS8iKB1LMox+JqInEVoTgXVuT0wJoyfw5qCyxRiuEnU9GB9iD/AAroOKBcUYpaKBMUYpaKBMUYpaKDnFLiilqBMUYpaQ1Q3czpGpd2VVUZLMQAB6k9KzzcRSynFnaPIu/5ec/LQk+nMplf3CY9a40kNeXDXLk9hEzx20f2S6EpJM3meYFE8lBP29tSKDF61fXVvH2t3e21rGSq9y2klwzZwC7Pv78gpxoZUmihk1SftZQ5RFt7dQ4jAL4PYtjGR1bx2pn4sQLJb20bgFXvrNWB6FWkwQfTFZyzing1awtZcyfLxXvYTMfzsLxr2YY4+tOUo39U+NBtjot6D3NRYjyktoG/egSuS+pRDdbW68+Qvav9wbtFY+7LWL0DUCX0yUXkst3cTMt1bNKSqr2crSj5bpF2TqoBwPXOa9ZoKDTOKIpHWGVJLac5xDOoQvjr2bglJvPuMSB1Aq+xUPV9LiuYzHMgZT9xBHQqw3VgdwwIIPSqnhi+kWSWzuGLywcjLKcc00EgPZu2NucFXRsdSmduYUGixRilooExRilooExTeKdpqgcBrmWUKCzEAAZJOwAG53pc14J8ZPiX2vPY2jfk/pmlBzz/AKqn9HzPjQabXvjjawytHDC84U47RWVUJ8cefvVUP/UAnjZt/aj/APmvCxQTQe92Px7haRVktXRCQC3OG5fUjFep6NrlvdLz28qSDbJU5xnz8q+MRvWp+H3E0thdI0bHlYgSJ1DKTvt546Gg+tqCaRfCs7xlzSdhaKWAupeSRlOCIERpJcHqOYKI8jpz5zQNjWri7YiwCLCDg3soLIxGxEMQIMuDtzllXy5q7Tg9H3upri6bx7SUon9lFyJ+INaGCEIoVQAqgBQBgADoAPACqTivXpbY26wwCeSeUxKjS9iARG8mebkbwUigdtuEbGP6LO2BznPYpnPvjNS20W3IwbeEjy7JMfwqts9dmVJJL+CKzRMEOblZVIOc5PIoXG3vmp1tr9s8PbpPEYcgdqHXkySFALdAckDB8SBQQ5uC7Bt/lIFO2GRBGwxuO8mCPxqMeGZot7O7ljx0jnJuoj6EORIv9WQY9cYq8uNUhTtA0samJBJIC4HIhzhm/RXY7nbY1xperRXAYwSJKqMUZkYMA4AJXI2yAR+NBV6JxEzSfL3cfY3GMrysXimA+oxyFRnHihAYZHUb1o6p+KdI+ZgZVbklXvwyDqkqbxt+OxHiCR409w3qXzNrBPjHaxRyY8iygkfcdqCyooooCiiigKKKKAribPKcdcHHvjau6Q0Gf+Hv+jLPz7CPm/ax3/8AuzUTjPiqexDSCzM0Cqpabt0jwzNy8vIQWP2d/X0pLWcafK0UpxazSM8Ep2WKSQ8zxOfshnJZGO3eK7ELzL8TrOSfTZo4UaSRuzwijLHEiE7ewzQNXPE7RiE6jaLbCScxjtJ4pFQJE0okLAYG6lcbHxq7bVrQokxlg5CCUlLpy4x3uVyfIb4qDxVpxmuNPzH2iJcO793mVcW8oUny75XHrisqnDbNfRB7Ytbrf30uGQGNVe2Uo2MYwZOn61BtO3sYpwc28dxN03jWWTO4/WbP76lXmt28TpHLNHHJJ9CO6qz742UnJ3rzDWtAmNxexuLkCedZI+ytYplccsfZnt2x2JjK4wzKBy5Gc05xHolw1zfLJ80VuBHydjaxziRBGqhBKw/Isjcx3Kjvc2ck0HrQrPSY/lVMfULN+f2Mydnn7w+P61Tb3U47S3Vp3xhVXfd3fAAVVGS7k9FGcmofDFjJzS3dwvJNOVAi8YYEB7KMnxbLM7Y25nI6AUGhormob6tApKtNGCOoLqCPuzQTqKrDr1tkD5iHJ2A7Rck+m9WCtQd01TtNUFFx9cvFpt28ZKusEhVh1B5etfH5r7K4p01rmyuIFIDSwugJ6AsuBXyTrGhT2zck8TxsACcqeh6HPSgn8IcOx3Jle4nW3giXLSEczFuoVV+0cAmvVeCo9Jju4bIQdtJ2QZLmRM9qX757h+nbBz5Cs/pelRW+nzQXEahzGsskjDv9u29tCgG/PyhmOPAjzr0Dgvh9o7ifVL2NLctGixRkgdlEqKCW8FO1Bb39lpXzC2T28JmlVm5BEM8o8Sw+nrtWL4w+FlvFJHNbcyLzorx5yAp2JXO5OfCryX4g2Juj8hbtd3kgCc8aBeZQPGVvsj08qvuFuHZcCe/cy3LOXK82YoyegROi4H/wneg1UZ2HtWc4qIjubC4bZEmeFz5C4jKof7RY1/rVpRUXVLCOeJ4pV5kdSrD/AAPgQdwR0IBoJSnNZPjrSPmZLBCjtGLktIUZ0Kp2EoyXQhkHMVGcjriu7bVZbMcl9zPEuyXqqzKV/wB+qj8k4HV8ch65UnFX9hfxTqHhdJE8GRlcfiMigxnFXDiwR25t4ZZ4oruOeaAySTu6hGTKiV2LcpKtyZweWqPUNPmmttTmhtpUWeWzkhgKckknYSRvLJ2ZxylgDhTueX1r1g48cUhC+n7qDzDUhNdfytKltcKs1jHFCJImRpWUTZCod+rAYOD+Ir0LQ7FIYIkjQRqqKAoGMYUDp57VO5R5CqrWOIra1wJ5URj9KZzI/wCxGMu56DCg9RQS9X1BIIZJZDhERnY+ijNQOCbVorC1STZxDHzjycqCw/EmqowS6g8bTxvDaqwdYHGJZ2U5Qyp/Rxg94RnvEgc2MYOuRcCg6ooooCiiigKKKKAooooGbi2SRSsih1YEMrAFSD1BB2IrPx8LNBkWNw8C74hcfMQD2RyHjH6qOq+laaigzYk1RBgpYznfcPNb+3dKS/xp3Ttfftxb3cQgmZS0YWTtY5QPq5H5VPMvipAOCD54v6g6vpUdzH2cq5XIYEEqyspyrK43RgdwwORQU761dvLPFBbQkwuFzLcMnOrKGRgFhbukZG56qw8M0r2upyHDT2sC/wC6heWT1w8jBB96GqbVeGL9XSSC4SaSPaOaT8jPyZyUkKKYrhD+iyKR1BzvV1wxqN855b60WEhSe1jmSSNiMD6M86k7kdRt1oJWmcORRydq5eefGO3mbncDxCAAJED4hFUHxq4auqKDzWO8NzfXcV9dG3WFuWO3VxEskR3WQsdyT02xUvXuDNJtreW4ntQ6gAswDSSHmIUEb5O5G9aLiXhW2vUInijZuVgrlcsuRjIPXavNo/iXNpkvyWow9r2XKonjOOZR0bkPXb+FBScScNmz01pIYEltJ+Vl7ZOW6tmc7Esv1L/DauOC+I7yxWzkZ5precSNJGwL9nFG/KXB6jGc7+texXc8Wo6fIbcrIk0UgQkbE4IG3gc147oLP2KxSdzKNamPmxywwljdyHxXLFQPag9+t5g6h1OVYAg+YIyKXNZD4Q37TaZCWYtymRFJGDyI5VPfu43rW0DuKqOKdGS6tZoGH5yNlDeIOMrv6EA1cCs3xdrckPZQW6K9zcPyR8+RGoALO7kb8oAxjxJFBSfCzQIPlYrgqGuCOSVy3Pl4XdQdye8NxzdcbVkv/UHf3S9lEnMLYjLEDYyeAJHhjO3vXo/APDz2Nu0Ujo5aWSTmUFR3zzYwa0UsKsMMoYeRGRQfOfwKYw3xkkikIeFxG/ZuwO4JwwGPvr3DRuJDNcS27wPC8YVhzlTzq2cEYO3Txqq4j4nMEy2NlbFrllJjJCxwAAZJ5id8eIAqz4X4fMJaedhJdTcvbSAYHdGyqPBR5UGiFFFFAhFUOo8JWUjc7wKr/wC1jzDJ/aRlW/fV/VRxDo73Kqq3M9uBnmMJVWcHG3OVJXH6uOtBj9XsFjlW3s7u7EvdaVjdyyJbwg5ZpBIxVSRsinck56AmrRr6TUGWO1d0tkOZbtDjtCp2jhc/UCcc0o2GCASScd6b8ObSJQrCSdQeblnkLoW6lmj2Rm/WYE1rY4wowAB7DFBnTwVC35ya9k9HvbjH/SrgVYaXw7bW+ewgjiz1KqAx926t95q1ooCiiigKKKKAooooCiiigKKKKAooooCiiigKTFGKUUBRRRQZ/jTXmsrcSRxh3eRIkBJCBpDyqWI6KD/hXhPxJ4T1Q3TTTxfMFgMPbqzKMeHLjmGN/CvonV7CKeF4p1DxuMODsMdc58Mdc+GKwuhNqzx9pazW0tsSflzchxK0We4zOgOdvMZOxNA38C9MuYLSQXMckQaTmjSTIPLjfundd/DAqt484HlE000FzFBDdYFx2rcpTfLdmScd/wAV8fWtlZ22quGE8tpFkDDQq8hB8dnUCmuIODklgue0dpJJI/qkOUVlUgFU6J50FxwpokVnaxwQfQozzZzzE7k59etWdZX4U6l2+mW7HJZUEbE+LJ3SfXpWpoHCelYqNZJNdclh2UFp3V8eeVwCfwU1tSKxfDXaPq+ou+eVFgiQ/ZxyCTHv3s0FhxLr7Ryw2lvym5m5ioYHlVFGWY9Onl40apdXlvyS4SWBVHboFPaA/adf0gP0cZNU3HifK3lnqRyUjLQTDG0ccoxz59DsfDfNbuNw6gjcEZHqKDGcboJ7Nb22JaS3zNEV8cfUpGQcY6jIO1abh/VFubaKdNlkUMB5ZrMa/C2nM9zEC1q5PzMI35M9ZIwPHzXxx51G+Et6ojmtQU5Yn54eVubmgl70bHy27vhup2oN+tdUgFLQFFFFAUUUUBRRRQFFFFAUUUUBRSZpTQJS1W61r1vaJz3Eqxj1O58sKNz91ZC5+JyxSIbi1uILWVgkdzIFXLZ+1GTzIuN8nfHhQeg0UgNLQFFFFAUUUUBSZpOakZsDJ6Cg6pi9vY4l5pHVF82IA/fWWm4tkuZDFpkYl5WZZLmQMIUIHQHIMh8O70I3rteHUjiabUZPmjGTNmVQY4sD7CY2wPPJoKrUeIP5TnjsrbtY48iW5mKFcxKdkXPXnbYnyz1rfwQqihVACgAADoAOgrJ/D2KSRHvZyea6IeOM/wBFB1jTPsc+5Na+gx+vXU11d/JW0vYqidpcyr+cAb82EycDOGycfhUTh6ea1vm0+5laaOWMy20smOdsHEqE9DjYjbx/B/gmRZL7U5ABzCaOLnHiETOPuLGuPiWTE1hcjCiK7jEkm2VSQhTv5Hofegh/DqTsL3ULJhgrL2yKv5tY5BkADwOdz71vcVlBbiPW+cAD5izA92hdgf8AtZB91avNA7WR4EOZ9SPOJP53jmHTaGMY9x0PtWvFeffB1sx3xzn+fTb+PRTQbjUbJJ4nilHMjqVYeYIxWM4GvntbiTS7l2ZowZLV2+3b7Y73iVJ5d/Kt5Wd4x4aF3GGQmO4i70EoJBDDcA4+pScZFBoWUEb7ivNZNLTR79Z4lxZ3REcwA2hk+w2fBSdsdMk1o+BeKPm4ikw5LqIlJ4cEFSDjODvynqDWgv7NJo2jlUMjAqynoQaB8NtmlBrzLhrir5Oaa0kZ7i1gOEvEUyCIf7OVgD3l8/xr0LTdShnQPBIkiHoyMGH7ulBMopBS0BRRRQFFFFAUUVE1HU4YELzypEg+07BR+/rQS6QmsU/HvzB5NLt3u23HbMGitlx1zKV73soNI/CNzdnm1K5JXI/mtsWjhx4hznmkz6nHpQTNS49tI3MUJa6n3Agtx2rZHmw7qf1iKiG31S8P5R00+E/ZiPa3BB/3jDljPsDT11xDp2nBYIghfHctrdOeQ/1EBPgfwqKg1W++rGmwHy5Zbph5dCsX7yKAn0zSdMIlm5O3zlZZmM9wzfq82WLfsioevrd6vbPELNbeBhkS3e8nmrJChyrY8WIx5GrNNN0vSgJZmjWU5/Lzt2k7nxwzd49Oi7U03EF9egjT7cQxnpd3QK5HmkGOZvdsD0NBP+GN28ul2jyMWYxAFj1ONhk+O3jWpqj4X0pdPs4oHkBES4MjYUdcn0ApvR+M7K6naC3nWSRQW2B5WAODyvjlfGRnBNBoKKKKArkNXRqHf3qQRPNIeVEVndj4BRk0EfXdYS2QM/eZiEjjH1SOfpUDzJ2z61lLtXlR2v8AUFt0bINrCY05VbYK7nLs2PLHWshq+p/PsblhLLIiFrSytmYyRq3SaZlHcyMbdQDt1qospY0uo59Pijee2jxMsrMTcH+ldSxJXs8YLHfJG1B6B8Obv5R20+Qt2WS1jJIChmjOWcAHqyk77A+PjU/4kztKILGNiGu5AsnKRzCFd5Dv5jbPrUCS3vtSWK8ixaGLD20MgDlmbKytIQPpK7KB7nyo4Y08XOq3N3I8j/LEQRAjlRWK5lC/pAHxoPQoowoAHQAAfdSydDXVcucAn0oMl8N4wsExA3e6uWJ8z2h/+qkfEmwE2nXCkElU7RQP0oyHX94qP8NZxJas69GuLkj+1atBrNsskMqP9LxurY2OCpzvQY2HW459Q0tlbd7OaTB22kEePc5Vtv8AGtt2grxHQ7oyfyFK3KXWa4gDDYmOMcqA/wAa9r5P/maCbWC+ENs6wXTsMCS7ndD5gEIT+Kmt1I4VSScADJPkAMmsd8KJg2nqwIKtLOyHxKmViMjw69KDa0hpBRQZPjDhd5XW6smEN6mAr4HLKn6EnmvrWWXjqa6RI5opbRDP8vdT5HLG/ggJOwbYc3hnrXqpqt1rSobiCWGVQUlBDgYBPrnz9aBzSdIht4hFCipHv3QNjzdSfPPrWP4n4aa0ZLzTUZXjcNPBGcJLFg9p+T6Mw2IA3O48aq+FOOriO3EU9tLNJ31tpUAKzhGKgMc/k2HQ564zV3BaaqCLuSROYLvp6/QV6kCQ/wBJ0w3Tr4Gg12mX6TxJLEwZHGVYHY1LrzvhzWIfn/5jG5juAzXKlWQQSr0JBHKC2+QuQSM+Oa9DoFopKzWuccWlu4i5zNMekEKmWT71XPL99Bpaptf4qtbPlFxKFdvpjUM8je0aAsR64xVBK+q32Qirp0Bx33xJdEZB2RSUjONtySPKnksdM0odrKyJI+xllYyTOfc5dqDka9qF3j5O0+WjP9PebNg/owIeb/qIpLfgm2iJutQlN3KB3prjl5Ex15E+mMe3403JxPeXZ7PTrZkXIzd3MbRxBfHljPK7k7AYGN+tA4ShX+cavci5Zd8SkR2yY/RiJwcebZoOn44jcGLSrdrt12BjUJbr7zNhce2TSx8J3V0A2pXbkeNtas0MQ9C478n4gelcNxn2g7PSLV7gjYSlOytlx+ucFxjoFG/nTh4VvLna/vnMZ+qC2UQIw64LbuR5770CPqum6Y3YWsKtO39BaoHlbwy7dFHTd2FLjVbw4PJp0J8sTXLA9d/ojP41Klv9M0tREgjiY/TBCnPM5/YQFmJ8zUaWfU738yo0+A/0kgD3LD0j3WMftb+goHE0XTtLT5mbl5x1uZyZZmJ8mOWJPktRJOLL27BXTrN48/6zd4RAPMRglmPiAce3hXZ4dsLEC5v5u1lXft7p+Y836iHZSfJRSjjGe67ml2juvT5q4UwQKMHcKcPJg47oA9xQcR/DpJGWXUbiW9Zd+SVsQg/8MAL5+Aqq46vLZlji05ee9tm54flQuIMA83aP9KxsNimcttt41fLwUZt9Ru5rrxMIPYW4Pl2absP2mNNXvFNjZ/zSyiE02CBaWqDb9phhU9cnPpQXnBmsm8soLhgA0iBmA6BvHHpV3Wb+H2mSW2nwQzgK6qcqDnlBYkLnxwCBWgSZSSFYErswBBI8dx4UDhqPcWyyIUkUMjbMrDII8iPKpFFBW6NoVvagi2hSIMctyjGT61Xy8FWTTtcGFe0b6sZCt47qNjWiooGZfob0B/hWO+E1uyWPMcEyTXEm3UBpW6+vpWzkXII8wa8mtrm80OR0kiM9gZGkEyjvRGQ5IxnJAYmg9cU1zI2AfY1TaDxZaXaB4JlbfBBypBxnBB8asNUvkihkkdgFRGYnBOAAT0G5oMz8LmBsiV2BnuSB0x+Wbb0rWXC5Ug7AggnPTIry3g/Q9We1WSK8jgSVnkWMxBiA7Fhv69fvqdxlLq9tZyS9vA3IE5+SI83LjldhknfxxigzXD+nEy6dBEQexvNQlGTv2Svyg59d69k5hXnPBOhql/D2XM0VvaLzSsMdpLcFpG388YOB0zXpOKByWMMpU9CCD7EYrxPjX4dx2gt4rGe4WW4nEYTtDy8uCztgYxgCvbxWB1eXt9dtYT3floXuVI6szZiIPoAc0DycC3EUarbalcoRjPPyyDp4bAjf1qj4l07VLS1lnk1JnKgCNI4QCXOwyS3nXqVZD4m87QQQpsZrmGMn0yT/AOKATRZI4EmnvJ+ZE55MuoQnlJOe7sB/4qg+H/BMVxYx3F087yTqWcGV+UAk4AUHGMb/AH1rfiMM6bdDOMxEZ9yKncL2Py9nbw55uzijXPnhRQSdK0uK3iSGJAqIMKPLx/GphFKKKBtIlGcADPXAAz/jXdLSUHkuiagdWup47q9liRXlEdlF+REkcbleYzfVIDjBCkYxWhXXtK04djbKjSZKiG3XtJmb1xlmJ8yayDwRS6XbRtjtDqhjbBxLH2l7IHGR3kJU+mxrbG80vSlEUKRiTcCGBe1uGPqFy592oGQmq3g3MWnwt9nBmueX1PMI0P449a4ew0zScTXDGSd9hLLme4c9TyqASB44UAUpbVL47f5utifINduv35WL959qmWuh6fpqm4ncc/jc3MnaSewZySN/BepoGYta1C8bFrbi0h2/nF2paRv2LdSP+5vHpTkHAturm4vpGvJRhu0uSvImMfRGAEjG2f8AzTLcW3V1tptqWTp8zchoYsHbKp9cmPLAruPgkSkSapcyXZHe7FiI7VT12iXAYDw589KDnUePYRmLToWvpV25IBiJP2pfpX2GTTS6BqN7j566EEJwTb2gMbE5BAeZstjwPLjO/SnDxzaJ+R0+F7txsI7WPEY2/wBrgRqPMgnFc/yRql2c3VwtnFj8zaEmQg4yGmYbH1THXrQSeTS9JUseyiY+Z55nPpnMjk0ymtaheE/JwLaw/wD5F2jc777FIAQQMb5fHXpXRt9J0rvsYY5T9uRu0nc/tNlyajLxPfXrcun2/ZR+N1dIyoADvyJnMhPhjA8zQSrbhK3gb5rUJvmZgN5rgqETbcRx/TGvXbc+prmTjkSjl021lujnlEgUxW48M9qwwQP1QTtXLcJ2sQ+Y1S4N0y79pdMqwof1YRiMe5BPrXJ46En5LS7aS6IwA4XsrZfD86wGR+yDQKeFbu731K7KoetraZij9mkPff7itI2t6dYYt7KASzAbQWqBn9SzdFHmWNKvC95db6jdsqH/AFa0Jijx5NJ+cf8AEDbpQda0vSx2VusfaMcCG3XtJpGHgcbsfVjQMTQatfoVYw6fC/UKXkueTxHOCqqT6dM+NZ/iHS49DdLq0uFBxy3FtNJl7kZJ5l3yZBkjyP8AHTGXVb04VF06A9XfEtyd/BAeRM+Z6eRok4Kt7W2uJe9cXBjkzcXGJJPpwANsKPQCg1mj6itxBHPHnklRXXIwcMARtUwVm/huMaVZf8vEfxUGtIKBaKKKBCKalUEEEAg+BGR+FPVwaDxbhrgeCXVdThnAYIyyRlcqY+2Z27v6JG2CPKrO54MlS7+TjvrjsJoS7rIedvybLsrHpnPX/GrbhP8A05qn7Ft/derXUZSNatF8GtbrP3NFQU3D3GD2kIhvorgvE7xmURHk5Q2Itx15hjoPfFN8X8ZNNY3CR2dzztFIGDAII0we+WJwRjfAya9JIz1Aqh48A/k672/1eX+6aBn4fJ/m+z3H5iP0z3fKtBiqL4fD/N1n/wAvH/dFX1B3WK0gq+t3p5e9HBBHzeWe/gH2NbWsvwtIrXWosuCPmIxzDBBxbxg7+ODQagCsjxfdfz3TYMKeadnOckgRxOc46DfG9a+srrC/50st+kdwcf8ASKCH8ZJ+TSZ/1jGvtlhWxt17q+w/hWJ+NjY0qX9uL++DW2tz3V/ZX+FA9RRRQFIaWkIoMPxd8Oku5hNDM9s7MjS9mcCQxnKNturr4MMGstoPBHJe3rWMpiuLQ26RyMedZS0faSCUeIfIyeoxkV7CKxmvWctlcPfWqNKkvKLyBd2PIAqSxjqWUbFB1HqKCLpes6jqUatbrHYw5KvM+J5GdGKuI0+nlyCAzeXSrKy4PtLdjc3BM8wGWubp+0ZceKg9yMfsgV55o3G89rpcMVnbSyS9oymR4mWJTLI5ULnHaPkgco/GtJpugwXkC3d/qElzH1ZSVtoEZTgqV2ZSDkEFqC0vOP1d2i06CW9kXIZox+SQj9KQ4X7s1HteFbu8HPq0x7Mj/wBnC5WM/wDEZT3vLC/eTTsXF6lRBpFm9yqjlV0AhtUxt+dIAOPJc+NOjhCa7y2qXLOD/qluzRW4HkSMPL5HJx6UDlzxZZWjC1tYjNIox8vZxh+XHQMV7sf3mmXj1a8G7RadEfAflrnHvskZ9s0/JrmnaaBbQIC/X5a1jMsnuyoCR7t50gbUrzwGnQnxyst0w9sGOHP9Yigbg0fTtLBuLiRTMetzcurSsfJc/T7KBXH+U95d7adalYzt83dZjT3SPHPJ+4bdaf8A8n9NsT8xOUMo73zF1IZZfcM5PL/VAqLJx5Jcd3TLSW5J/pnVooBv152wGHjsc+hoHYOCUJE+qXBvHXvDtMR28RHisQIUeG7ZNdz8cQsex02Nr2QYH5H8ynlzznuAexJrrTeCFfEupMbuckuVdma3jJ+zHATyAKNgSMnc+NXOq65Z2KDtpYYFA2QlVP8AVQbn7hQUE3Dl9e/+9uhBEcZtbXx8cNOwyen2QMeBq40zQrCwUtFFDAABzynAYgfpSMcn7zVE/EN5qHd06JoIT1vbhCv9lCwy/wC0dqmWXAELMsl9JJfSjGGnOUX9mIYRffGfWgj3XxBSVzDpsTXsvTKECFP1nm3AHtv6UjcH3V2c6lds6H6rS3zDAQfssVIeQftGtrDCqDCqFHkAAPwFOUEeztEijSKJQiIoVFHQKBgCpFFFAUUUUBXD9K7qJqt2IoXkZgoVSxYjIGB1I8aDFcEQs+qapcbBeeOEDOTmNSSf+791Wd9FnWrZs/Ta3O3j3ni/wqp+C9tJ8pJcSkFrqaSY4Xl6sd/Y9R6U7oymXXLqZWDJDDHCRn6XbLHA/Cg3gqh49/0dd/8ALy/3DV9nesv8TLsRaZdMcZMfIufOQhB/eoJPw/H+bbP/AIEf90VeVWcK2ohtLeIEkJFGoJ6nujwqzoHBXnfwebMd8f8A96b+C16HmvIfhpxAYnubWG3kklknmuE5vySmE4AYlhnqMdKD13JrL602NUsyegguST4DeOm4rLVZiTNcW9svVVgVpWznozPgHbyqJqvw7SdGEt1cs5yQ/PgKxGMhOnL+qaCv+KOt2t1p00cM6yOpUkRAykFT0YL9Pua2+h6pFcRRyQuHRlBDD28juPvrF2HG0WnhrbUkEUsewljiPZTpgcrLt9RBwV3wQaqLy903llnsHubS5PeUJDOA7/8AAYcjg+ON6D10Glqk4OvJ5rOGS6j7OZly69N8+XhnrirugKKKKBDXJFd0hFBjviIyxiwd+7FHfQySvglY1EcoBbA7q8xUcx2BIzVJp3D1rPrN+ZUWSNUtZljyTF2kisGcpnlZjyjcivR7m3V0ZJAGRgVZSMggjBBFeX6n8P5LOK8lgv5UgMBynKDKEiV2SMTE7IMkZ5c79aDSy8axuTDpsLXki909mBHBGf15mwo9l5jXC8NXl1k6jdFYzn+aWpaNMeTTbSP93KKymjJdaTZ2ksBWeG4ECG1Y8vJPN9pJcEhSxGVIPU4rRTaLql6eW7mitLc/VFbMzysPLtCoCe4z7CglT61pelKYozFG/XsYhzSuT02GWYn1pmG/1W9UGGJLCInaScGSdl8MQ7BM/rHPpV3pnDtjYpzRxRRAdZGxzepMjd4n3NVc/GrTO0em2zXZU4M5YR2ynxHa7lyPJQfcUHWl/D22STtrkveTZ5jJcEMobzWL6F6eVStX40tYH7GPnuJxjFvboZWHlkjup/WIquPDN7dnN9eckeN7e0BjBz4NMx5iPYL71p9I0WC1jEdvEsajwUdfMk9WPqaDNRpqd9+cI06A/ZQiS6YZPVvoiz6cx38KtdE4Os7Y80cKmQ/VNJmSVj5l2yavmWuUTFB3ijFLRQFFJS0BRRRQFFFJQBNeZ/FHUjeRtYWHPNccy9p2eAsa9SHkJAGR4ZrY8Z29xJaSJaNyzNygHPKeXmHOA2O6SuRn1rJ3Gp3VhakW1hb28USks88+zEdT3Vy7HqSWySaBrTNa1HTbWNLiwDwW8SI80Mqs3Kigc3ZnDHwzt5+9T/hVKskM945j7S6meQ8rAkINkVvAMB196h6XDqOrQo12Vs7ZxlooS4mlB6ZLfQp/GrPU/hjp8kfIsZgO2JIWKPnGD6Nkdcig2S4OSD/5rFfFG8Tlsrc4JmvIMxn7SI3M23lnFZiz+HN/CssMN06DPNDcCZ8nJ+mSI5A28V8aa0Xg2VdbRLy5e5MMKXETnwLOy4by7yE+tB6/EuD/AA9v/FLXUa1zigcxWO1fhedtRS8tpUT8iYHVxnAzzZUeeeufStax2ptWPnQY+54UvlHaQ6jM1x1xJy9i3jylAuAPUDIruHVNZGzWNsdvq+ZIBb/oJx9wrXA7/eaRmPn5/wAKDH65YX90gjnsrCWM4LK00uQfHGI/35q24Q0B7RZEeUyoZOaEP3miQgdzmO7AHODV2WO29IG/hQPgeVd00DS5oHKKbzRmgcopvNGaDs1F1WwWeGSF88siPG2NjhwVOPXen81wxoPHuJNTms/krO+X8lDdRSJdgZWWGLmZQw8JQeUEePUVsv8AKa9u8DTrTkjP+tXYMaY81iHff9w9q1UsYYjmAOMkZGd9qczsPagy1twHHIefUJZL6QnOJCVgU+SW6nlA98mtXb26ooVFVVHRVAUD2A2FKppc0HeKWm80ZoHKQ1xmkJoHaKazXJNQP0VGoqiTRTCGus0DtFN5rkGoHa86450q9mvIWWGK5tkxywM5QLL4ySYHfHgB09K9BzTLdfuqjLyRapM+zW1nEFwAhNwxOOvMyKFx5YriHgJXkMtzc3NwxXl778i9MZ5Uwv7q1sVdg0GPi4QukwsWp3Kwj6UKxyMB5do6lj95NWnD3C/y0sszTyzyShAzyYyAmcAY2A3NXgNdZoOwKbpc03mg/9k=">
            <a:hlinkClick r:id="rId2"/>
          </p:cNvPr>
          <p:cNvSpPr>
            <a:spLocks noChangeAspect="1" noChangeArrowheads="1"/>
          </p:cNvSpPr>
          <p:nvPr/>
        </p:nvSpPr>
        <p:spPr bwMode="auto">
          <a:xfrm>
            <a:off x="209550" y="-1104900"/>
            <a:ext cx="458152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http://www.smallstepsbigchanges.com/wp-content/uploads/2013/10/perspective-hack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3573016"/>
            <a:ext cx="5238750" cy="3000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0219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hlswatch.com/wp-content/uploads/2010/07/Cynefin-Adapt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29449"/>
            <a:ext cx="7920806" cy="5475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3996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ChangeArrowheads="1"/>
          </p:cNvSpPr>
          <p:nvPr/>
        </p:nvSpPr>
        <p:spPr bwMode="auto">
          <a:xfrm>
            <a:off x="827088" y="1484313"/>
            <a:ext cx="3384550" cy="302418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pPr>
            <a:r>
              <a:rPr lang="sv-SE" altLang="sv-SE" sz="1800" dirty="0" err="1" smtClean="0"/>
              <a:t>Enforcement</a:t>
            </a:r>
            <a:endParaRPr lang="sv-SE" altLang="sv-SE" sz="1800" dirty="0" smtClean="0"/>
          </a:p>
          <a:p>
            <a:pPr algn="ctr" eaLnBrk="1" hangingPunct="1">
              <a:spcBef>
                <a:spcPct val="0"/>
              </a:spcBef>
              <a:buFontTx/>
              <a:buNone/>
            </a:pPr>
            <a:endParaRPr lang="sv-SE" altLang="sv-SE" sz="1800" dirty="0"/>
          </a:p>
          <a:p>
            <a:pPr algn="ctr" eaLnBrk="1" hangingPunct="1">
              <a:spcBef>
                <a:spcPct val="0"/>
              </a:spcBef>
              <a:buFontTx/>
              <a:buNone/>
            </a:pPr>
            <a:r>
              <a:rPr lang="sv-SE" altLang="sv-SE" sz="1800" dirty="0" smtClean="0"/>
              <a:t>Service</a:t>
            </a:r>
          </a:p>
          <a:p>
            <a:pPr algn="ctr" eaLnBrk="1" hangingPunct="1">
              <a:spcBef>
                <a:spcPct val="0"/>
              </a:spcBef>
              <a:buFontTx/>
              <a:buNone/>
            </a:pPr>
            <a:endParaRPr lang="sv-SE" altLang="sv-SE" sz="1800" dirty="0"/>
          </a:p>
          <a:p>
            <a:pPr algn="ctr" eaLnBrk="1" hangingPunct="1">
              <a:spcBef>
                <a:spcPct val="0"/>
              </a:spcBef>
              <a:buFontTx/>
              <a:buNone/>
            </a:pPr>
            <a:r>
              <a:rPr lang="sv-SE" altLang="sv-SE" sz="1800" dirty="0" err="1" smtClean="0"/>
              <a:t>Other</a:t>
            </a:r>
            <a:r>
              <a:rPr lang="sv-SE" altLang="sv-SE" sz="1800" dirty="0" smtClean="0"/>
              <a:t> </a:t>
            </a:r>
            <a:r>
              <a:rPr lang="sv-SE" altLang="sv-SE" sz="1800" dirty="0" err="1" smtClean="0"/>
              <a:t>circumstances</a:t>
            </a:r>
            <a:endParaRPr lang="sv-SE" altLang="sv-SE" sz="1800" dirty="0"/>
          </a:p>
        </p:txBody>
      </p:sp>
      <p:sp>
        <p:nvSpPr>
          <p:cNvPr id="3075" name="Rectangle 5"/>
          <p:cNvSpPr>
            <a:spLocks noChangeArrowheads="1"/>
          </p:cNvSpPr>
          <p:nvPr/>
        </p:nvSpPr>
        <p:spPr bwMode="auto">
          <a:xfrm>
            <a:off x="4932363" y="1484313"/>
            <a:ext cx="3384550" cy="3024187"/>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0"/>
              </a:spcBef>
              <a:buFontTx/>
              <a:buNone/>
            </a:pPr>
            <a:r>
              <a:rPr lang="sv-SE" altLang="sv-SE" sz="1800" dirty="0" err="1" smtClean="0"/>
              <a:t>Number</a:t>
            </a:r>
            <a:r>
              <a:rPr lang="sv-SE" altLang="sv-SE" sz="1800" dirty="0" smtClean="0"/>
              <a:t> </a:t>
            </a:r>
            <a:r>
              <a:rPr lang="sv-SE" altLang="sv-SE" sz="1800" dirty="0" err="1" smtClean="0"/>
              <a:t>of</a:t>
            </a:r>
            <a:r>
              <a:rPr lang="sv-SE" altLang="sv-SE" sz="1800" dirty="0" smtClean="0"/>
              <a:t> </a:t>
            </a:r>
            <a:r>
              <a:rPr lang="sv-SE" altLang="sv-SE" sz="1800" dirty="0" err="1" smtClean="0"/>
              <a:t>errors</a:t>
            </a:r>
            <a:endParaRPr lang="sv-SE" altLang="sv-SE" sz="1800" dirty="0"/>
          </a:p>
          <a:p>
            <a:pPr algn="ctr" eaLnBrk="1" hangingPunct="1">
              <a:spcBef>
                <a:spcPct val="0"/>
              </a:spcBef>
              <a:buFontTx/>
              <a:buNone/>
            </a:pPr>
            <a:endParaRPr lang="sv-SE" altLang="sv-SE" sz="1800" dirty="0"/>
          </a:p>
          <a:p>
            <a:pPr algn="ctr" eaLnBrk="1" hangingPunct="1">
              <a:spcBef>
                <a:spcPct val="0"/>
              </a:spcBef>
              <a:buFontTx/>
              <a:buNone/>
            </a:pPr>
            <a:r>
              <a:rPr lang="sv-SE" altLang="sv-SE" sz="1800" dirty="0" err="1" smtClean="0"/>
              <a:t>Type</a:t>
            </a:r>
            <a:r>
              <a:rPr lang="sv-SE" altLang="sv-SE" sz="1800" dirty="0" smtClean="0"/>
              <a:t> </a:t>
            </a:r>
            <a:r>
              <a:rPr lang="sv-SE" altLang="sv-SE" sz="1800" dirty="0" err="1" smtClean="0"/>
              <a:t>of</a:t>
            </a:r>
            <a:r>
              <a:rPr lang="sv-SE" altLang="sv-SE" sz="1800" dirty="0" smtClean="0"/>
              <a:t> </a:t>
            </a:r>
            <a:r>
              <a:rPr lang="sv-SE" altLang="sv-SE" sz="1800" dirty="0" err="1" smtClean="0"/>
              <a:t>errors</a:t>
            </a:r>
            <a:endParaRPr lang="sv-SE" altLang="sv-SE" sz="1800" dirty="0"/>
          </a:p>
          <a:p>
            <a:pPr algn="ctr" eaLnBrk="1" hangingPunct="1">
              <a:spcBef>
                <a:spcPct val="0"/>
              </a:spcBef>
              <a:buFontTx/>
              <a:buNone/>
            </a:pPr>
            <a:endParaRPr lang="sv-SE" altLang="sv-SE" sz="1800" dirty="0"/>
          </a:p>
          <a:p>
            <a:pPr algn="ctr" eaLnBrk="1" hangingPunct="1">
              <a:spcBef>
                <a:spcPct val="0"/>
              </a:spcBef>
              <a:buFontTx/>
              <a:buNone/>
            </a:pPr>
            <a:r>
              <a:rPr lang="sv-SE" altLang="sv-SE" sz="1800" dirty="0" err="1" smtClean="0"/>
              <a:t>Size</a:t>
            </a:r>
            <a:r>
              <a:rPr lang="sv-SE" altLang="sv-SE" sz="1800" dirty="0" smtClean="0"/>
              <a:t> </a:t>
            </a:r>
            <a:r>
              <a:rPr lang="sv-SE" altLang="sv-SE" sz="1800" dirty="0" err="1" smtClean="0"/>
              <a:t>of</a:t>
            </a:r>
            <a:r>
              <a:rPr lang="sv-SE" altLang="sv-SE" sz="1800" dirty="0" smtClean="0"/>
              <a:t> </a:t>
            </a:r>
            <a:r>
              <a:rPr lang="sv-SE" altLang="sv-SE" sz="1800" dirty="0" err="1" smtClean="0"/>
              <a:t>errors</a:t>
            </a:r>
            <a:endParaRPr lang="sv-SE" altLang="sv-SE" sz="1800" dirty="0"/>
          </a:p>
        </p:txBody>
      </p:sp>
      <p:sp>
        <p:nvSpPr>
          <p:cNvPr id="3076" name="Text Box 6"/>
          <p:cNvSpPr txBox="1">
            <a:spLocks noChangeArrowheads="1"/>
          </p:cNvSpPr>
          <p:nvPr/>
        </p:nvSpPr>
        <p:spPr bwMode="auto">
          <a:xfrm>
            <a:off x="827088" y="1052513"/>
            <a:ext cx="3384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50000"/>
              </a:spcBef>
              <a:buFontTx/>
              <a:buNone/>
            </a:pPr>
            <a:r>
              <a:rPr lang="sv-SE" altLang="sv-SE" sz="1800" dirty="0" smtClean="0"/>
              <a:t>”The system”</a:t>
            </a:r>
            <a:endParaRPr lang="sv-SE" altLang="sv-SE" sz="1800" dirty="0"/>
          </a:p>
        </p:txBody>
      </p:sp>
      <p:sp>
        <p:nvSpPr>
          <p:cNvPr id="3077" name="Text Box 7"/>
          <p:cNvSpPr txBox="1">
            <a:spLocks noChangeArrowheads="1"/>
          </p:cNvSpPr>
          <p:nvPr/>
        </p:nvSpPr>
        <p:spPr bwMode="auto">
          <a:xfrm>
            <a:off x="4932363" y="1052513"/>
            <a:ext cx="3384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spcBef>
                <a:spcPct val="50000"/>
              </a:spcBef>
              <a:buFontTx/>
              <a:buNone/>
            </a:pPr>
            <a:r>
              <a:rPr lang="sv-SE" altLang="sv-SE" sz="1800" dirty="0" smtClean="0"/>
              <a:t>The </a:t>
            </a:r>
            <a:r>
              <a:rPr lang="sv-SE" altLang="sv-SE" sz="1800" dirty="0" err="1" smtClean="0"/>
              <a:t>result</a:t>
            </a:r>
            <a:endParaRPr lang="sv-SE" altLang="sv-SE" sz="1800" dirty="0"/>
          </a:p>
        </p:txBody>
      </p:sp>
      <p:sp>
        <p:nvSpPr>
          <p:cNvPr id="3078" name="AutoShape 9"/>
          <p:cNvSpPr>
            <a:spLocks noChangeArrowheads="1"/>
          </p:cNvSpPr>
          <p:nvPr/>
        </p:nvSpPr>
        <p:spPr bwMode="auto">
          <a:xfrm>
            <a:off x="4211638" y="1916113"/>
            <a:ext cx="720725" cy="2232025"/>
          </a:xfrm>
          <a:prstGeom prst="rightArrow">
            <a:avLst>
              <a:gd name="adj1" fmla="val 50000"/>
              <a:gd name="adj2" fmla="val 25000"/>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eaLnBrk="1" hangingPunct="1">
              <a:spcBef>
                <a:spcPct val="0"/>
              </a:spcBef>
              <a:buFontTx/>
              <a:buNone/>
            </a:pPr>
            <a:endParaRPr lang="en-GB" altLang="sv-SE" sz="1800"/>
          </a:p>
        </p:txBody>
      </p:sp>
    </p:spTree>
    <p:extLst>
      <p:ext uri="{BB962C8B-B14F-4D97-AF65-F5344CB8AC3E}">
        <p14:creationId xmlns:p14="http://schemas.microsoft.com/office/powerpoint/2010/main" val="2248511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f you do not change direction, you may end up where you are heading. - Lao Tzu">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76672"/>
            <a:ext cx="7992888" cy="5156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3131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Discussion</a:t>
            </a:r>
            <a:endParaRPr lang="en-GB" dirty="0"/>
          </a:p>
        </p:txBody>
      </p:sp>
      <p:sp>
        <p:nvSpPr>
          <p:cNvPr id="3" name="Platshållare för innehåll 2"/>
          <p:cNvSpPr>
            <a:spLocks noGrp="1"/>
          </p:cNvSpPr>
          <p:nvPr>
            <p:ph idx="1"/>
          </p:nvPr>
        </p:nvSpPr>
        <p:spPr/>
        <p:txBody>
          <a:bodyPr/>
          <a:lstStyle/>
          <a:p>
            <a:r>
              <a:rPr lang="en-GB" dirty="0" smtClean="0"/>
              <a:t>What is the purpose of enforcement in Colombia?</a:t>
            </a:r>
          </a:p>
          <a:p>
            <a:endParaRPr lang="en-GB" dirty="0"/>
          </a:p>
          <a:p>
            <a:r>
              <a:rPr lang="en-GB" dirty="0" smtClean="0"/>
              <a:t>Should the purpose be different?</a:t>
            </a:r>
          </a:p>
          <a:p>
            <a:endParaRPr lang="en-GB" dirty="0"/>
          </a:p>
          <a:p>
            <a:r>
              <a:rPr lang="en-GB" dirty="0" smtClean="0"/>
              <a:t>What consequences does this have on how we choose goals and what we measure as success?</a:t>
            </a:r>
            <a:endParaRPr lang="en-GB" dirty="0"/>
          </a:p>
        </p:txBody>
      </p:sp>
    </p:spTree>
    <p:extLst>
      <p:ext uri="{BB962C8B-B14F-4D97-AF65-F5344CB8AC3E}">
        <p14:creationId xmlns:p14="http://schemas.microsoft.com/office/powerpoint/2010/main" val="16245014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rik 4"/>
          <p:cNvSpPr>
            <a:spLocks noGrp="1"/>
          </p:cNvSpPr>
          <p:nvPr>
            <p:ph type="title"/>
          </p:nvPr>
        </p:nvSpPr>
        <p:spPr/>
        <p:txBody>
          <a:bodyPr>
            <a:normAutofit/>
          </a:bodyPr>
          <a:lstStyle/>
          <a:p>
            <a:r>
              <a:rPr lang="en-GB" dirty="0" smtClean="0"/>
              <a:t>Strategic thinking</a:t>
            </a:r>
            <a:endParaRPr lang="en-GB" dirty="0"/>
          </a:p>
        </p:txBody>
      </p:sp>
    </p:spTree>
    <p:extLst>
      <p:ext uri="{BB962C8B-B14F-4D97-AF65-F5344CB8AC3E}">
        <p14:creationId xmlns:p14="http://schemas.microsoft.com/office/powerpoint/2010/main" val="5031533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trategi 1"/>
          <p:cNvPicPr>
            <a:picLocks noChangeAspect="1" noChangeArrowheads="1"/>
          </p:cNvPicPr>
          <p:nvPr/>
        </p:nvPicPr>
        <p:blipFill>
          <a:blip r:embed="rId2">
            <a:extLst>
              <a:ext uri="{28A0092B-C50C-407E-A947-70E740481C1C}">
                <a14:useLocalDpi xmlns:a14="http://schemas.microsoft.com/office/drawing/2010/main" val="0"/>
              </a:ext>
            </a:extLst>
          </a:blip>
          <a:srcRect l="41432" t="25337" r="36137" b="53113"/>
          <a:stretch>
            <a:fillRect/>
          </a:stretch>
        </p:blipFill>
        <p:spPr bwMode="auto">
          <a:xfrm>
            <a:off x="0" y="368300"/>
            <a:ext cx="2232025" cy="303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strategi 1"/>
          <p:cNvPicPr>
            <a:picLocks noChangeAspect="1" noChangeArrowheads="1"/>
          </p:cNvPicPr>
          <p:nvPr/>
        </p:nvPicPr>
        <p:blipFill>
          <a:blip r:embed="rId2" cstate="print">
            <a:extLst>
              <a:ext uri="{28A0092B-C50C-407E-A947-70E740481C1C}">
                <a14:useLocalDpi xmlns:a14="http://schemas.microsoft.com/office/drawing/2010/main" val="0"/>
              </a:ext>
            </a:extLst>
          </a:blip>
          <a:srcRect l="41432" t="48239" r="22386" b="24818"/>
          <a:stretch>
            <a:fillRect/>
          </a:stretch>
        </p:blipFill>
        <p:spPr bwMode="auto">
          <a:xfrm>
            <a:off x="5999163" y="404813"/>
            <a:ext cx="3144837"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strategi 2"/>
          <p:cNvPicPr>
            <a:picLocks noChangeAspect="1" noChangeArrowheads="1"/>
          </p:cNvPicPr>
          <p:nvPr/>
        </p:nvPicPr>
        <p:blipFill>
          <a:blip r:embed="rId3" cstate="print">
            <a:extLst>
              <a:ext uri="{28A0092B-C50C-407E-A947-70E740481C1C}">
                <a14:useLocalDpi xmlns:a14="http://schemas.microsoft.com/office/drawing/2010/main" val="0"/>
              </a:ext>
            </a:extLst>
          </a:blip>
          <a:srcRect l="29526" t="41350" r="44238" b="33981"/>
          <a:stretch>
            <a:fillRect/>
          </a:stretch>
        </p:blipFill>
        <p:spPr bwMode="auto">
          <a:xfrm>
            <a:off x="0" y="3429000"/>
            <a:ext cx="2411413" cy="3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strategi 2"/>
          <p:cNvPicPr>
            <a:picLocks noChangeAspect="1" noChangeArrowheads="1"/>
          </p:cNvPicPr>
          <p:nvPr/>
        </p:nvPicPr>
        <p:blipFill>
          <a:blip r:embed="rId3" cstate="print">
            <a:extLst>
              <a:ext uri="{28A0092B-C50C-407E-A947-70E740481C1C}">
                <a14:useLocalDpi xmlns:a14="http://schemas.microsoft.com/office/drawing/2010/main" val="0"/>
              </a:ext>
            </a:extLst>
          </a:blip>
          <a:srcRect l="29526" t="21819" r="38072" b="59319"/>
          <a:stretch>
            <a:fillRect/>
          </a:stretch>
        </p:blipFill>
        <p:spPr bwMode="auto">
          <a:xfrm>
            <a:off x="5903913" y="3681413"/>
            <a:ext cx="32400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AutoShape 6"/>
          <p:cNvSpPr>
            <a:spLocks noChangeArrowheads="1"/>
          </p:cNvSpPr>
          <p:nvPr/>
        </p:nvSpPr>
        <p:spPr bwMode="auto">
          <a:xfrm>
            <a:off x="2627313" y="657225"/>
            <a:ext cx="1944687" cy="792163"/>
          </a:xfrm>
          <a:prstGeom prst="wedgeRoundRectCallout">
            <a:avLst>
              <a:gd name="adj1" fmla="val -93185"/>
              <a:gd name="adj2" fmla="val 47597"/>
              <a:gd name="adj3" fmla="val 16667"/>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US" sz="1600" b="1" dirty="0" smtClean="0">
                <a:solidFill>
                  <a:srgbClr val="003366"/>
                </a:solidFill>
                <a:latin typeface="Frutiger 55 Roman" charset="0"/>
              </a:rPr>
              <a:t>What we intend to do</a:t>
            </a:r>
            <a:endParaRPr lang="en-US" sz="1600" b="1" dirty="0">
              <a:solidFill>
                <a:srgbClr val="003366"/>
              </a:solidFill>
              <a:latin typeface="Frutiger 55 Roman" charset="0"/>
            </a:endParaRPr>
          </a:p>
        </p:txBody>
      </p:sp>
      <p:sp>
        <p:nvSpPr>
          <p:cNvPr id="5127" name="AutoShape 7"/>
          <p:cNvSpPr>
            <a:spLocks noChangeArrowheads="1"/>
          </p:cNvSpPr>
          <p:nvPr/>
        </p:nvSpPr>
        <p:spPr bwMode="auto">
          <a:xfrm>
            <a:off x="3995936" y="2132856"/>
            <a:ext cx="1944687" cy="792163"/>
          </a:xfrm>
          <a:prstGeom prst="wedgeRoundRectCallout">
            <a:avLst>
              <a:gd name="adj1" fmla="val 87551"/>
              <a:gd name="adj2" fmla="val -133968"/>
              <a:gd name="adj3" fmla="val 16667"/>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US" sz="1600" b="1" dirty="0" smtClean="0">
                <a:solidFill>
                  <a:srgbClr val="003366"/>
                </a:solidFill>
                <a:latin typeface="Frutiger 55 Roman" charset="0"/>
              </a:rPr>
              <a:t>What we did</a:t>
            </a:r>
            <a:endParaRPr lang="en-US" sz="1600" b="1" dirty="0">
              <a:solidFill>
                <a:srgbClr val="003366"/>
              </a:solidFill>
              <a:latin typeface="Frutiger 55 Roman" charset="0"/>
            </a:endParaRPr>
          </a:p>
        </p:txBody>
      </p:sp>
      <p:sp>
        <p:nvSpPr>
          <p:cNvPr id="5128" name="AutoShape 8"/>
          <p:cNvSpPr>
            <a:spLocks noChangeArrowheads="1"/>
          </p:cNvSpPr>
          <p:nvPr/>
        </p:nvSpPr>
        <p:spPr bwMode="auto">
          <a:xfrm>
            <a:off x="2627313" y="3752850"/>
            <a:ext cx="1944687" cy="792163"/>
          </a:xfrm>
          <a:prstGeom prst="wedgeRoundRectCallout">
            <a:avLst>
              <a:gd name="adj1" fmla="val -92449"/>
              <a:gd name="adj2" fmla="val 70644"/>
              <a:gd name="adj3" fmla="val 16667"/>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US" sz="1600" b="1" dirty="0" smtClean="0">
                <a:solidFill>
                  <a:srgbClr val="003366"/>
                </a:solidFill>
                <a:latin typeface="Frutiger 55 Roman" charset="0"/>
              </a:rPr>
              <a:t>This is our view</a:t>
            </a:r>
            <a:endParaRPr lang="en-US" sz="1600" b="1" dirty="0">
              <a:solidFill>
                <a:srgbClr val="003366"/>
              </a:solidFill>
              <a:latin typeface="Frutiger 55 Roman" charset="0"/>
            </a:endParaRPr>
          </a:p>
        </p:txBody>
      </p:sp>
      <p:sp>
        <p:nvSpPr>
          <p:cNvPr id="5129" name="AutoShape 9"/>
          <p:cNvSpPr>
            <a:spLocks noChangeArrowheads="1"/>
          </p:cNvSpPr>
          <p:nvPr/>
        </p:nvSpPr>
        <p:spPr bwMode="auto">
          <a:xfrm>
            <a:off x="3924300" y="5265738"/>
            <a:ext cx="1944688" cy="792162"/>
          </a:xfrm>
          <a:prstGeom prst="wedgeRoundRectCallout">
            <a:avLst>
              <a:gd name="adj1" fmla="val 66736"/>
              <a:gd name="adj2" fmla="val -162222"/>
              <a:gd name="adj3" fmla="val 16667"/>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a:r>
              <a:rPr lang="en-US" sz="1600" b="1" dirty="0" smtClean="0">
                <a:solidFill>
                  <a:srgbClr val="003366"/>
                </a:solidFill>
                <a:latin typeface="Frutiger 55 Roman" charset="0"/>
              </a:rPr>
              <a:t>This is what we do</a:t>
            </a:r>
            <a:endParaRPr lang="en-US" sz="1600" b="1" dirty="0">
              <a:solidFill>
                <a:srgbClr val="003366"/>
              </a:solidFill>
              <a:latin typeface="Frutiger 55 Roman" charset="0"/>
            </a:endParaRPr>
          </a:p>
        </p:txBody>
      </p:sp>
    </p:spTree>
    <p:extLst>
      <p:ext uri="{BB962C8B-B14F-4D97-AF65-F5344CB8AC3E}">
        <p14:creationId xmlns:p14="http://schemas.microsoft.com/office/powerpoint/2010/main" val="286762171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normAutofit fontScale="90000"/>
          </a:bodyPr>
          <a:lstStyle/>
          <a:p>
            <a:r>
              <a:rPr lang="en-US" altLang="sv-SE" sz="3200"/>
              <a:t>How will the taxpayer behave after an audit?</a:t>
            </a:r>
          </a:p>
        </p:txBody>
      </p:sp>
      <p:sp>
        <p:nvSpPr>
          <p:cNvPr id="250883" name="Rectangle 3"/>
          <p:cNvSpPr>
            <a:spLocks noGrp="1" noChangeArrowheads="1"/>
          </p:cNvSpPr>
          <p:nvPr>
            <p:ph type="body" idx="1"/>
          </p:nvPr>
        </p:nvSpPr>
        <p:spPr>
          <a:xfrm>
            <a:off x="685800" y="2420938"/>
            <a:ext cx="7772400" cy="3675062"/>
          </a:xfrm>
        </p:spPr>
        <p:txBody>
          <a:bodyPr/>
          <a:lstStyle/>
          <a:p>
            <a:r>
              <a:rPr lang="en-US" altLang="sv-SE"/>
              <a:t>Evade more?</a:t>
            </a:r>
            <a:br>
              <a:rPr lang="en-US" altLang="sv-SE"/>
            </a:br>
            <a:endParaRPr lang="en-US" altLang="sv-SE"/>
          </a:p>
          <a:p>
            <a:r>
              <a:rPr lang="en-US" altLang="sv-SE"/>
              <a:t>Evade less?</a:t>
            </a:r>
          </a:p>
        </p:txBody>
      </p:sp>
    </p:spTree>
    <p:extLst>
      <p:ext uri="{BB962C8B-B14F-4D97-AF65-F5344CB8AC3E}">
        <p14:creationId xmlns:p14="http://schemas.microsoft.com/office/powerpoint/2010/main" val="20733185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dirty="0" smtClean="0">
                <a:latin typeface="Frutiger 95 UltraBlack" charset="0"/>
              </a:rPr>
              <a:t>A strategy requires a goal</a:t>
            </a:r>
            <a:endParaRPr lang="en-US" dirty="0">
              <a:latin typeface="Frutiger 95 UltraBlack" charset="0"/>
            </a:endParaRPr>
          </a:p>
        </p:txBody>
      </p:sp>
      <p:pic>
        <p:nvPicPr>
          <p:cNvPr id="6147" name="Picture 3" descr="strategi 4"/>
          <p:cNvPicPr>
            <a:picLocks noChangeAspect="1" noChangeArrowheads="1"/>
          </p:cNvPicPr>
          <p:nvPr/>
        </p:nvPicPr>
        <p:blipFill>
          <a:blip r:embed="rId2">
            <a:extLst>
              <a:ext uri="{28A0092B-C50C-407E-A947-70E740481C1C}">
                <a14:useLocalDpi xmlns:a14="http://schemas.microsoft.com/office/drawing/2010/main" val="0"/>
              </a:ext>
            </a:extLst>
          </a:blip>
          <a:srcRect l="9052" t="37740" r="47144" b="34636"/>
          <a:stretch>
            <a:fillRect/>
          </a:stretch>
        </p:blipFill>
        <p:spPr bwMode="auto">
          <a:xfrm>
            <a:off x="1511300" y="1592263"/>
            <a:ext cx="5905500" cy="52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6513226"/>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11560" y="1628800"/>
            <a:ext cx="7956550" cy="2794000"/>
          </a:xfrm>
          <a:prstGeom prst="rect">
            <a:avLst/>
          </a:prstGeom>
          <a:solidFill>
            <a:srgbClr val="DDDDDD"/>
          </a:solidFill>
          <a:ln w="9525">
            <a:solidFill>
              <a:schemeClr val="tx1"/>
            </a:solidFill>
            <a:miter lim="800000"/>
            <a:headEnd/>
            <a:tailEnd/>
          </a:ln>
          <a:effectLst>
            <a:outerShdw blurRad="63500" dist="38099" dir="2700000" algn="ctr" rotWithShape="0">
              <a:schemeClr val="bg2">
                <a:alpha val="74998"/>
              </a:schemeClr>
            </a:outerShdw>
          </a:effectLst>
        </p:spPr>
        <p:txBody>
          <a:bodyPr>
            <a:spAutoFit/>
          </a:bodyPr>
          <a:lstStyle>
            <a:lvl1pPr>
              <a:defRPr sz="2400" b="1">
                <a:solidFill>
                  <a:srgbClr val="033577"/>
                </a:solidFill>
                <a:latin typeface="Frutiger 45 Light" charset="0"/>
                <a:ea typeface="ＭＳ Ｐゴシック" charset="0"/>
              </a:defRPr>
            </a:lvl1pPr>
            <a:lvl2pPr marL="742950" indent="-285750">
              <a:defRPr sz="2400" b="1">
                <a:solidFill>
                  <a:srgbClr val="033577"/>
                </a:solidFill>
                <a:latin typeface="Frutiger 45 Light" charset="0"/>
                <a:ea typeface="ＭＳ Ｐゴシック" charset="0"/>
              </a:defRPr>
            </a:lvl2pPr>
            <a:lvl3pPr marL="1143000" indent="-228600">
              <a:defRPr sz="2400" b="1">
                <a:solidFill>
                  <a:srgbClr val="033577"/>
                </a:solidFill>
                <a:latin typeface="Frutiger 45 Light" charset="0"/>
                <a:ea typeface="ＭＳ Ｐゴシック" charset="0"/>
              </a:defRPr>
            </a:lvl3pPr>
            <a:lvl4pPr marL="1600200" indent="-228600">
              <a:defRPr sz="2400" b="1">
                <a:solidFill>
                  <a:srgbClr val="033577"/>
                </a:solidFill>
                <a:latin typeface="Frutiger 45 Light" charset="0"/>
                <a:ea typeface="ＭＳ Ｐゴシック" charset="0"/>
              </a:defRPr>
            </a:lvl4pPr>
            <a:lvl5pPr marL="2057400" indent="-228600">
              <a:defRPr sz="2400" b="1">
                <a:solidFill>
                  <a:srgbClr val="033577"/>
                </a:solidFill>
                <a:latin typeface="Frutiger 45 Light" charset="0"/>
                <a:ea typeface="ＭＳ Ｐゴシック" charset="0"/>
              </a:defRPr>
            </a:lvl5pPr>
            <a:lvl6pPr marL="2514600" indent="-228600" eaLnBrk="0" fontAlgn="base" hangingPunct="0">
              <a:spcBef>
                <a:spcPct val="0"/>
              </a:spcBef>
              <a:spcAft>
                <a:spcPct val="0"/>
              </a:spcAft>
              <a:defRPr sz="2400" b="1">
                <a:solidFill>
                  <a:srgbClr val="033577"/>
                </a:solidFill>
                <a:latin typeface="Frutiger 45 Light" charset="0"/>
                <a:ea typeface="ＭＳ Ｐゴシック" charset="0"/>
              </a:defRPr>
            </a:lvl6pPr>
            <a:lvl7pPr marL="2971800" indent="-228600" eaLnBrk="0" fontAlgn="base" hangingPunct="0">
              <a:spcBef>
                <a:spcPct val="0"/>
              </a:spcBef>
              <a:spcAft>
                <a:spcPct val="0"/>
              </a:spcAft>
              <a:defRPr sz="2400" b="1">
                <a:solidFill>
                  <a:srgbClr val="033577"/>
                </a:solidFill>
                <a:latin typeface="Frutiger 45 Light" charset="0"/>
                <a:ea typeface="ＭＳ Ｐゴシック" charset="0"/>
              </a:defRPr>
            </a:lvl7pPr>
            <a:lvl8pPr marL="3429000" indent="-228600" eaLnBrk="0" fontAlgn="base" hangingPunct="0">
              <a:spcBef>
                <a:spcPct val="0"/>
              </a:spcBef>
              <a:spcAft>
                <a:spcPct val="0"/>
              </a:spcAft>
              <a:defRPr sz="2400" b="1">
                <a:solidFill>
                  <a:srgbClr val="033577"/>
                </a:solidFill>
                <a:latin typeface="Frutiger 45 Light" charset="0"/>
                <a:ea typeface="ＭＳ Ｐゴシック" charset="0"/>
              </a:defRPr>
            </a:lvl8pPr>
            <a:lvl9pPr marL="3886200" indent="-228600" eaLnBrk="0" fontAlgn="base" hangingPunct="0">
              <a:spcBef>
                <a:spcPct val="0"/>
              </a:spcBef>
              <a:spcAft>
                <a:spcPct val="0"/>
              </a:spcAft>
              <a:defRPr sz="2400" b="1">
                <a:solidFill>
                  <a:srgbClr val="033577"/>
                </a:solidFill>
                <a:latin typeface="Frutiger 45 Light" charset="0"/>
                <a:ea typeface="ＭＳ Ｐゴシック" charset="0"/>
              </a:defRPr>
            </a:lvl9pPr>
          </a:lstStyle>
          <a:p>
            <a:pPr algn="ctr">
              <a:lnSpc>
                <a:spcPct val="120000"/>
              </a:lnSpc>
              <a:spcBef>
                <a:spcPct val="50000"/>
              </a:spcBef>
            </a:pPr>
            <a:r>
              <a:rPr lang="sv-SE" sz="4800">
                <a:solidFill>
                  <a:srgbClr val="00006A"/>
                </a:solidFill>
                <a:latin typeface="Frutiger 55 Roman" charset="0"/>
              </a:rPr>
              <a:t>Plans are nothing, planning is everything.</a:t>
            </a:r>
          </a:p>
          <a:p>
            <a:pPr algn="ctr">
              <a:lnSpc>
                <a:spcPct val="120000"/>
              </a:lnSpc>
              <a:spcBef>
                <a:spcPct val="50000"/>
              </a:spcBef>
            </a:pPr>
            <a:endParaRPr lang="sv-SE" sz="1800">
              <a:solidFill>
                <a:srgbClr val="00006A"/>
              </a:solidFill>
              <a:latin typeface="Frutiger 55 Roman" charset="0"/>
            </a:endParaRPr>
          </a:p>
          <a:p>
            <a:pPr>
              <a:lnSpc>
                <a:spcPct val="120000"/>
              </a:lnSpc>
              <a:spcBef>
                <a:spcPct val="50000"/>
              </a:spcBef>
            </a:pPr>
            <a:r>
              <a:rPr lang="sv-SE" sz="1800" i="1">
                <a:solidFill>
                  <a:srgbClr val="00006A"/>
                </a:solidFill>
                <a:latin typeface="Frutiger 55 Roman" charset="0"/>
              </a:rPr>
              <a:t>Eisenhower</a:t>
            </a:r>
          </a:p>
        </p:txBody>
      </p:sp>
    </p:spTree>
    <p:extLst>
      <p:ext uri="{BB962C8B-B14F-4D97-AF65-F5344CB8AC3E}">
        <p14:creationId xmlns:p14="http://schemas.microsoft.com/office/powerpoint/2010/main" val="3392290021"/>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3200" dirty="0" smtClean="0">
                <a:latin typeface="Frutiger 95 UltraBlack" charset="0"/>
              </a:rPr>
              <a:t>Dynamic thinking is crucial</a:t>
            </a:r>
            <a:endParaRPr lang="en-US" sz="3200" dirty="0">
              <a:latin typeface="Frutiger 95 UltraBlack" charset="0"/>
            </a:endParaRPr>
          </a:p>
        </p:txBody>
      </p:sp>
      <p:pic>
        <p:nvPicPr>
          <p:cNvPr id="10243" name="Picture 3" descr="strategi 3"/>
          <p:cNvPicPr>
            <a:picLocks noChangeAspect="1" noChangeArrowheads="1"/>
          </p:cNvPicPr>
          <p:nvPr/>
        </p:nvPicPr>
        <p:blipFill>
          <a:blip r:embed="rId2">
            <a:lum bright="30000"/>
            <a:extLst>
              <a:ext uri="{28A0092B-C50C-407E-A947-70E740481C1C}">
                <a14:useLocalDpi xmlns:a14="http://schemas.microsoft.com/office/drawing/2010/main" val="0"/>
              </a:ext>
            </a:extLst>
          </a:blip>
          <a:srcRect l="20958" t="37056" r="38072" b="35452"/>
          <a:stretch>
            <a:fillRect/>
          </a:stretch>
        </p:blipFill>
        <p:spPr bwMode="auto">
          <a:xfrm>
            <a:off x="0" y="1630363"/>
            <a:ext cx="5508625" cy="522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537242"/>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normAutofit fontScale="90000"/>
          </a:bodyPr>
          <a:lstStyle/>
          <a:p>
            <a:r>
              <a:rPr lang="sv-SE" dirty="0" err="1" smtClean="0">
                <a:latin typeface="Frutiger 95 UltraBlack" charset="0"/>
              </a:rPr>
              <a:t>We</a:t>
            </a:r>
            <a:r>
              <a:rPr lang="sv-SE" dirty="0" smtClean="0">
                <a:latin typeface="Frutiger 95 UltraBlack" charset="0"/>
              </a:rPr>
              <a:t> get stuck in </a:t>
            </a:r>
            <a:r>
              <a:rPr lang="sv-SE" dirty="0" err="1" smtClean="0">
                <a:latin typeface="Frutiger 95 UltraBlack" charset="0"/>
              </a:rPr>
              <a:t>familiar</a:t>
            </a:r>
            <a:r>
              <a:rPr lang="sv-SE" dirty="0" smtClean="0">
                <a:latin typeface="Frutiger 95 UltraBlack" charset="0"/>
              </a:rPr>
              <a:t> </a:t>
            </a:r>
            <a:r>
              <a:rPr lang="sv-SE" dirty="0" err="1" smtClean="0">
                <a:latin typeface="Frutiger 95 UltraBlack" charset="0"/>
              </a:rPr>
              <a:t>patterns</a:t>
            </a:r>
            <a:endParaRPr lang="sv-SE" dirty="0">
              <a:latin typeface="Frutiger 95 UltraBlack" charset="0"/>
            </a:endParaRPr>
          </a:p>
        </p:txBody>
      </p:sp>
      <p:pic>
        <p:nvPicPr>
          <p:cNvPr id="15363" name="Picture 5" descr="synvilla"/>
          <p:cNvPicPr>
            <a:picLocks noChangeAspect="1" noChangeArrowheads="1"/>
          </p:cNvPicPr>
          <p:nvPr/>
        </p:nvPicPr>
        <p:blipFill>
          <a:blip r:embed="rId2">
            <a:extLst>
              <a:ext uri="{28A0092B-C50C-407E-A947-70E740481C1C}">
                <a14:useLocalDpi xmlns:a14="http://schemas.microsoft.com/office/drawing/2010/main" val="0"/>
              </a:ext>
            </a:extLst>
          </a:blip>
          <a:srcRect l="12390" t="20882" r="34271" b="44765"/>
          <a:stretch>
            <a:fillRect/>
          </a:stretch>
        </p:blipFill>
        <p:spPr bwMode="auto">
          <a:xfrm>
            <a:off x="1692275" y="1844675"/>
            <a:ext cx="5400675" cy="491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98217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042988" y="1700213"/>
            <a:ext cx="7129462" cy="118903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4400" dirty="0" smtClean="0">
                <a:solidFill>
                  <a:srgbClr val="00006A"/>
                </a:solidFill>
                <a:latin typeface="Frutiger 55 Roman" charset="0"/>
              </a:rPr>
              <a:t>Ways of thinking</a:t>
            </a:r>
            <a:endParaRPr lang="en-US" sz="4400" dirty="0">
              <a:solidFill>
                <a:srgbClr val="00006A"/>
              </a:solidFill>
              <a:latin typeface="Frutiger 55 Roman" charset="0"/>
            </a:endParaRPr>
          </a:p>
        </p:txBody>
      </p:sp>
      <p:sp>
        <p:nvSpPr>
          <p:cNvPr id="17411" name="Rectangle 3"/>
          <p:cNvSpPr>
            <a:spLocks noChangeArrowheads="1"/>
          </p:cNvSpPr>
          <p:nvPr/>
        </p:nvSpPr>
        <p:spPr bwMode="auto">
          <a:xfrm>
            <a:off x="1042988" y="3933825"/>
            <a:ext cx="7129462" cy="1189038"/>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4400" dirty="0" smtClean="0">
                <a:solidFill>
                  <a:srgbClr val="00006A"/>
                </a:solidFill>
                <a:latin typeface="Frutiger 55 Roman" charset="0"/>
              </a:rPr>
              <a:t>Insights</a:t>
            </a:r>
            <a:endParaRPr lang="en-US" sz="4400" dirty="0">
              <a:solidFill>
                <a:srgbClr val="00006A"/>
              </a:solidFill>
              <a:latin typeface="Frutiger 55 Roman" charset="0"/>
            </a:endParaRPr>
          </a:p>
        </p:txBody>
      </p:sp>
      <p:sp>
        <p:nvSpPr>
          <p:cNvPr id="17412" name="AutoShape 4"/>
          <p:cNvSpPr>
            <a:spLocks noChangeArrowheads="1"/>
          </p:cNvSpPr>
          <p:nvPr/>
        </p:nvSpPr>
        <p:spPr bwMode="auto">
          <a:xfrm>
            <a:off x="6011863" y="2889250"/>
            <a:ext cx="1692275" cy="1044575"/>
          </a:xfrm>
          <a:prstGeom prst="up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
        <p:nvSpPr>
          <p:cNvPr id="17413" name="AutoShape 5"/>
          <p:cNvSpPr>
            <a:spLocks noChangeArrowheads="1"/>
          </p:cNvSpPr>
          <p:nvPr/>
        </p:nvSpPr>
        <p:spPr bwMode="auto">
          <a:xfrm>
            <a:off x="1763713" y="2889250"/>
            <a:ext cx="1763712" cy="1044575"/>
          </a:xfrm>
          <a:prstGeom prst="downArrow">
            <a:avLst>
              <a:gd name="adj1" fmla="val 50000"/>
              <a:gd name="adj2" fmla="val 2500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GB"/>
          </a:p>
        </p:txBody>
      </p:sp>
    </p:spTree>
    <p:extLst>
      <p:ext uri="{BB962C8B-B14F-4D97-AF65-F5344CB8AC3E}">
        <p14:creationId xmlns:p14="http://schemas.microsoft.com/office/powerpoint/2010/main" val="2582133199"/>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Bildobjekt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3348784"/>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z="3200">
                <a:latin typeface="Frutiger 95 UltraBlack" charset="0"/>
              </a:rPr>
              <a:t>Working with things or people</a:t>
            </a:r>
          </a:p>
        </p:txBody>
      </p:sp>
      <p:pic>
        <p:nvPicPr>
          <p:cNvPr id="48131" name="Picture 3" descr="Nuts%20&amp;%20Bolts%2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205038"/>
            <a:ext cx="3624263"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4" descr="people-out-pers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3800" y="2205038"/>
            <a:ext cx="367188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 Box 5"/>
          <p:cNvSpPr txBox="1">
            <a:spLocks noChangeArrowheads="1"/>
          </p:cNvSpPr>
          <p:nvPr/>
        </p:nvSpPr>
        <p:spPr bwMode="auto">
          <a:xfrm>
            <a:off x="323850" y="5157788"/>
            <a:ext cx="3960813"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b="1">
                <a:solidFill>
                  <a:srgbClr val="033577"/>
                </a:solidFill>
                <a:latin typeface="Frutiger 45 Light" charset="0"/>
                <a:ea typeface="ＭＳ Ｐゴシック" charset="0"/>
              </a:defRPr>
            </a:lvl1pPr>
            <a:lvl2pPr marL="742950" indent="-285750">
              <a:defRPr sz="2400" b="1">
                <a:solidFill>
                  <a:srgbClr val="033577"/>
                </a:solidFill>
                <a:latin typeface="Frutiger 45 Light" charset="0"/>
                <a:ea typeface="ＭＳ Ｐゴシック" charset="0"/>
              </a:defRPr>
            </a:lvl2pPr>
            <a:lvl3pPr marL="1143000" indent="-228600">
              <a:defRPr sz="2400" b="1">
                <a:solidFill>
                  <a:srgbClr val="033577"/>
                </a:solidFill>
                <a:latin typeface="Frutiger 45 Light" charset="0"/>
                <a:ea typeface="ＭＳ Ｐゴシック" charset="0"/>
              </a:defRPr>
            </a:lvl3pPr>
            <a:lvl4pPr marL="1600200" indent="-228600">
              <a:defRPr sz="2400" b="1">
                <a:solidFill>
                  <a:srgbClr val="033577"/>
                </a:solidFill>
                <a:latin typeface="Frutiger 45 Light" charset="0"/>
                <a:ea typeface="ＭＳ Ｐゴシック" charset="0"/>
              </a:defRPr>
            </a:lvl4pPr>
            <a:lvl5pPr marL="2057400" indent="-228600">
              <a:defRPr sz="2400" b="1">
                <a:solidFill>
                  <a:srgbClr val="033577"/>
                </a:solidFill>
                <a:latin typeface="Frutiger 45 Light" charset="0"/>
                <a:ea typeface="ＭＳ Ｐゴシック" charset="0"/>
              </a:defRPr>
            </a:lvl5pPr>
            <a:lvl6pPr marL="2514600" indent="-228600" eaLnBrk="0" fontAlgn="base" hangingPunct="0">
              <a:spcBef>
                <a:spcPct val="0"/>
              </a:spcBef>
              <a:spcAft>
                <a:spcPct val="0"/>
              </a:spcAft>
              <a:defRPr sz="2400" b="1">
                <a:solidFill>
                  <a:srgbClr val="033577"/>
                </a:solidFill>
                <a:latin typeface="Frutiger 45 Light" charset="0"/>
                <a:ea typeface="ＭＳ Ｐゴシック" charset="0"/>
              </a:defRPr>
            </a:lvl6pPr>
            <a:lvl7pPr marL="2971800" indent="-228600" eaLnBrk="0" fontAlgn="base" hangingPunct="0">
              <a:spcBef>
                <a:spcPct val="0"/>
              </a:spcBef>
              <a:spcAft>
                <a:spcPct val="0"/>
              </a:spcAft>
              <a:defRPr sz="2400" b="1">
                <a:solidFill>
                  <a:srgbClr val="033577"/>
                </a:solidFill>
                <a:latin typeface="Frutiger 45 Light" charset="0"/>
                <a:ea typeface="ＭＳ Ｐゴシック" charset="0"/>
              </a:defRPr>
            </a:lvl7pPr>
            <a:lvl8pPr marL="3429000" indent="-228600" eaLnBrk="0" fontAlgn="base" hangingPunct="0">
              <a:spcBef>
                <a:spcPct val="0"/>
              </a:spcBef>
              <a:spcAft>
                <a:spcPct val="0"/>
              </a:spcAft>
              <a:defRPr sz="2400" b="1">
                <a:solidFill>
                  <a:srgbClr val="033577"/>
                </a:solidFill>
                <a:latin typeface="Frutiger 45 Light" charset="0"/>
                <a:ea typeface="ＭＳ Ｐゴシック" charset="0"/>
              </a:defRPr>
            </a:lvl8pPr>
            <a:lvl9pPr marL="3886200" indent="-228600" eaLnBrk="0" fontAlgn="base" hangingPunct="0">
              <a:spcBef>
                <a:spcPct val="0"/>
              </a:spcBef>
              <a:spcAft>
                <a:spcPct val="0"/>
              </a:spcAft>
              <a:defRPr sz="2400" b="1">
                <a:solidFill>
                  <a:srgbClr val="033577"/>
                </a:solidFill>
                <a:latin typeface="Frutiger 45 Light" charset="0"/>
                <a:ea typeface="ＭＳ Ｐゴシック" charset="0"/>
              </a:defRPr>
            </a:lvl9pPr>
          </a:lstStyle>
          <a:p>
            <a:pPr algn="ctr">
              <a:lnSpc>
                <a:spcPct val="80000"/>
              </a:lnSpc>
              <a:spcBef>
                <a:spcPct val="50000"/>
              </a:spcBef>
            </a:pPr>
            <a:r>
              <a:rPr lang="en-US"/>
              <a:t>Predictable</a:t>
            </a:r>
          </a:p>
          <a:p>
            <a:pPr algn="ctr">
              <a:lnSpc>
                <a:spcPct val="80000"/>
              </a:lnSpc>
              <a:spcBef>
                <a:spcPct val="50000"/>
              </a:spcBef>
            </a:pPr>
            <a:r>
              <a:rPr lang="en-US"/>
              <a:t>Control</a:t>
            </a:r>
          </a:p>
          <a:p>
            <a:pPr algn="ctr">
              <a:lnSpc>
                <a:spcPct val="80000"/>
              </a:lnSpc>
              <a:spcBef>
                <a:spcPct val="50000"/>
              </a:spcBef>
            </a:pPr>
            <a:r>
              <a:rPr lang="en-US"/>
              <a:t>All cases exactly the same</a:t>
            </a:r>
          </a:p>
        </p:txBody>
      </p:sp>
      <p:sp>
        <p:nvSpPr>
          <p:cNvPr id="48134" name="Text Box 6"/>
          <p:cNvSpPr txBox="1">
            <a:spLocks noChangeArrowheads="1"/>
          </p:cNvSpPr>
          <p:nvPr/>
        </p:nvSpPr>
        <p:spPr bwMode="auto">
          <a:xfrm>
            <a:off x="4932363" y="5119688"/>
            <a:ext cx="3960812"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2400" b="1">
                <a:solidFill>
                  <a:srgbClr val="033577"/>
                </a:solidFill>
                <a:latin typeface="Frutiger 45 Light" charset="0"/>
                <a:ea typeface="ＭＳ Ｐゴシック" charset="0"/>
              </a:defRPr>
            </a:lvl1pPr>
            <a:lvl2pPr marL="742950" indent="-285750">
              <a:defRPr sz="2400" b="1">
                <a:solidFill>
                  <a:srgbClr val="033577"/>
                </a:solidFill>
                <a:latin typeface="Frutiger 45 Light" charset="0"/>
                <a:ea typeface="ＭＳ Ｐゴシック" charset="0"/>
              </a:defRPr>
            </a:lvl2pPr>
            <a:lvl3pPr marL="1143000" indent="-228600">
              <a:defRPr sz="2400" b="1">
                <a:solidFill>
                  <a:srgbClr val="033577"/>
                </a:solidFill>
                <a:latin typeface="Frutiger 45 Light" charset="0"/>
                <a:ea typeface="ＭＳ Ｐゴシック" charset="0"/>
              </a:defRPr>
            </a:lvl3pPr>
            <a:lvl4pPr marL="1600200" indent="-228600">
              <a:defRPr sz="2400" b="1">
                <a:solidFill>
                  <a:srgbClr val="033577"/>
                </a:solidFill>
                <a:latin typeface="Frutiger 45 Light" charset="0"/>
                <a:ea typeface="ＭＳ Ｐゴシック" charset="0"/>
              </a:defRPr>
            </a:lvl4pPr>
            <a:lvl5pPr marL="2057400" indent="-228600">
              <a:defRPr sz="2400" b="1">
                <a:solidFill>
                  <a:srgbClr val="033577"/>
                </a:solidFill>
                <a:latin typeface="Frutiger 45 Light" charset="0"/>
                <a:ea typeface="ＭＳ Ｐゴシック" charset="0"/>
              </a:defRPr>
            </a:lvl5pPr>
            <a:lvl6pPr marL="2514600" indent="-228600" eaLnBrk="0" fontAlgn="base" hangingPunct="0">
              <a:spcBef>
                <a:spcPct val="0"/>
              </a:spcBef>
              <a:spcAft>
                <a:spcPct val="0"/>
              </a:spcAft>
              <a:defRPr sz="2400" b="1">
                <a:solidFill>
                  <a:srgbClr val="033577"/>
                </a:solidFill>
                <a:latin typeface="Frutiger 45 Light" charset="0"/>
                <a:ea typeface="ＭＳ Ｐゴシック" charset="0"/>
              </a:defRPr>
            </a:lvl6pPr>
            <a:lvl7pPr marL="2971800" indent="-228600" eaLnBrk="0" fontAlgn="base" hangingPunct="0">
              <a:spcBef>
                <a:spcPct val="0"/>
              </a:spcBef>
              <a:spcAft>
                <a:spcPct val="0"/>
              </a:spcAft>
              <a:defRPr sz="2400" b="1">
                <a:solidFill>
                  <a:srgbClr val="033577"/>
                </a:solidFill>
                <a:latin typeface="Frutiger 45 Light" charset="0"/>
                <a:ea typeface="ＭＳ Ｐゴシック" charset="0"/>
              </a:defRPr>
            </a:lvl7pPr>
            <a:lvl8pPr marL="3429000" indent="-228600" eaLnBrk="0" fontAlgn="base" hangingPunct="0">
              <a:spcBef>
                <a:spcPct val="0"/>
              </a:spcBef>
              <a:spcAft>
                <a:spcPct val="0"/>
              </a:spcAft>
              <a:defRPr sz="2400" b="1">
                <a:solidFill>
                  <a:srgbClr val="033577"/>
                </a:solidFill>
                <a:latin typeface="Frutiger 45 Light" charset="0"/>
                <a:ea typeface="ＭＳ Ｐゴシック" charset="0"/>
              </a:defRPr>
            </a:lvl8pPr>
            <a:lvl9pPr marL="3886200" indent="-228600" eaLnBrk="0" fontAlgn="base" hangingPunct="0">
              <a:spcBef>
                <a:spcPct val="0"/>
              </a:spcBef>
              <a:spcAft>
                <a:spcPct val="0"/>
              </a:spcAft>
              <a:defRPr sz="2400" b="1">
                <a:solidFill>
                  <a:srgbClr val="033577"/>
                </a:solidFill>
                <a:latin typeface="Frutiger 45 Light" charset="0"/>
                <a:ea typeface="ＭＳ Ｐゴシック" charset="0"/>
              </a:defRPr>
            </a:lvl9pPr>
          </a:lstStyle>
          <a:p>
            <a:pPr algn="ctr">
              <a:lnSpc>
                <a:spcPct val="80000"/>
              </a:lnSpc>
              <a:spcBef>
                <a:spcPct val="50000"/>
              </a:spcBef>
            </a:pPr>
            <a:r>
              <a:rPr lang="en-US"/>
              <a:t>Unpredictable</a:t>
            </a:r>
          </a:p>
          <a:p>
            <a:pPr algn="ctr">
              <a:lnSpc>
                <a:spcPct val="80000"/>
              </a:lnSpc>
              <a:spcBef>
                <a:spcPct val="50000"/>
              </a:spcBef>
            </a:pPr>
            <a:r>
              <a:rPr lang="en-US"/>
              <a:t>Difficult to control</a:t>
            </a:r>
          </a:p>
          <a:p>
            <a:pPr algn="ctr">
              <a:lnSpc>
                <a:spcPct val="80000"/>
              </a:lnSpc>
              <a:spcBef>
                <a:spcPct val="50000"/>
              </a:spcBef>
            </a:pPr>
            <a:r>
              <a:rPr lang="en-US"/>
              <a:t>Unique cases</a:t>
            </a:r>
          </a:p>
        </p:txBody>
      </p:sp>
    </p:spTree>
    <p:extLst>
      <p:ext uri="{BB962C8B-B14F-4D97-AF65-F5344CB8AC3E}">
        <p14:creationId xmlns:p14="http://schemas.microsoft.com/office/powerpoint/2010/main" val="22398847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GB" dirty="0" smtClean="0"/>
              <a:t>Strategic thinking is about</a:t>
            </a:r>
            <a:endParaRPr lang="en-GB" dirty="0"/>
          </a:p>
        </p:txBody>
      </p:sp>
      <p:sp>
        <p:nvSpPr>
          <p:cNvPr id="3" name="Platshållare för innehåll 2"/>
          <p:cNvSpPr>
            <a:spLocks noGrp="1"/>
          </p:cNvSpPr>
          <p:nvPr>
            <p:ph idx="1"/>
          </p:nvPr>
        </p:nvSpPr>
        <p:spPr>
          <a:xfrm>
            <a:off x="756000" y="1620000"/>
            <a:ext cx="7632000" cy="4689320"/>
          </a:xfrm>
        </p:spPr>
        <p:txBody>
          <a:bodyPr>
            <a:normAutofit/>
          </a:bodyPr>
          <a:lstStyle/>
          <a:p>
            <a:r>
              <a:rPr lang="en-GB" dirty="0" smtClean="0"/>
              <a:t>Understanding the past and present</a:t>
            </a:r>
          </a:p>
          <a:p>
            <a:endParaRPr lang="en-GB" dirty="0"/>
          </a:p>
          <a:p>
            <a:r>
              <a:rPr lang="en-GB" dirty="0" smtClean="0"/>
              <a:t>Not predicting the future but having an idea of the current direction and have foresight about the future</a:t>
            </a:r>
          </a:p>
          <a:p>
            <a:endParaRPr lang="en-GB" dirty="0"/>
          </a:p>
          <a:p>
            <a:r>
              <a:rPr lang="en-GB" dirty="0" smtClean="0"/>
              <a:t>Thinking ahead</a:t>
            </a:r>
          </a:p>
          <a:p>
            <a:endParaRPr lang="en-GB" dirty="0"/>
          </a:p>
          <a:p>
            <a:r>
              <a:rPr lang="en-GB" dirty="0" smtClean="0"/>
              <a:t>Thinking in abstracts and patterns</a:t>
            </a:r>
          </a:p>
          <a:p>
            <a:endParaRPr lang="en-GB" dirty="0"/>
          </a:p>
          <a:p>
            <a:r>
              <a:rPr lang="en-GB" dirty="0" smtClean="0"/>
              <a:t>Collecting knowledge and gaining insights</a:t>
            </a:r>
            <a:endParaRPr lang="en-GB" dirty="0"/>
          </a:p>
        </p:txBody>
      </p:sp>
    </p:spTree>
    <p:extLst>
      <p:ext uri="{BB962C8B-B14F-4D97-AF65-F5344CB8AC3E}">
        <p14:creationId xmlns:p14="http://schemas.microsoft.com/office/powerpoint/2010/main" val="3365681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fontScale="90000"/>
          </a:bodyPr>
          <a:lstStyle/>
          <a:p>
            <a:r>
              <a:rPr lang="en-US" altLang="sv-SE"/>
              <a:t>Prospect Theory</a:t>
            </a:r>
            <a:br>
              <a:rPr lang="en-US" altLang="sv-SE"/>
            </a:br>
            <a:r>
              <a:rPr lang="en-US" altLang="sv-SE" sz="1600" i="1"/>
              <a:t>Daniel Kahneman &amp; Amos Tversky</a:t>
            </a:r>
          </a:p>
        </p:txBody>
      </p:sp>
      <p:sp>
        <p:nvSpPr>
          <p:cNvPr id="66563" name="Rectangle 3"/>
          <p:cNvSpPr>
            <a:spLocks noGrp="1" noChangeArrowheads="1"/>
          </p:cNvSpPr>
          <p:nvPr>
            <p:ph type="body" idx="1"/>
          </p:nvPr>
        </p:nvSpPr>
        <p:spPr>
          <a:xfrm>
            <a:off x="251520" y="1981200"/>
            <a:ext cx="8568952" cy="4114800"/>
          </a:xfrm>
        </p:spPr>
        <p:txBody>
          <a:bodyPr/>
          <a:lstStyle/>
          <a:p>
            <a:r>
              <a:rPr lang="en-US" altLang="sv-SE" dirty="0"/>
              <a:t>People are willing to take big risks in order to avoid losses</a:t>
            </a:r>
          </a:p>
          <a:p>
            <a:pPr lvl="1"/>
            <a:r>
              <a:rPr lang="en-US" altLang="sv-SE" dirty="0"/>
              <a:t>Ex: Choose between </a:t>
            </a:r>
            <a:r>
              <a:rPr lang="sv-SE" altLang="sv-SE" dirty="0" err="1">
                <a:solidFill>
                  <a:srgbClr val="660033"/>
                </a:solidFill>
              </a:rPr>
              <a:t>Lose</a:t>
            </a:r>
            <a:r>
              <a:rPr lang="sv-SE" altLang="sv-SE" dirty="0">
                <a:solidFill>
                  <a:srgbClr val="660033"/>
                </a:solidFill>
              </a:rPr>
              <a:t> 1000 or </a:t>
            </a:r>
            <a:r>
              <a:rPr lang="sv-SE" altLang="sv-SE" u="sng" dirty="0">
                <a:solidFill>
                  <a:srgbClr val="660033"/>
                </a:solidFill>
              </a:rPr>
              <a:t>50/50-chans </a:t>
            </a:r>
            <a:r>
              <a:rPr lang="sv-SE" altLang="sv-SE" u="sng" dirty="0" err="1">
                <a:solidFill>
                  <a:srgbClr val="660033"/>
                </a:solidFill>
              </a:rPr>
              <a:t>of</a:t>
            </a:r>
            <a:r>
              <a:rPr lang="sv-SE" altLang="sv-SE" u="sng" dirty="0">
                <a:solidFill>
                  <a:srgbClr val="660033"/>
                </a:solidFill>
              </a:rPr>
              <a:t> </a:t>
            </a:r>
            <a:r>
              <a:rPr lang="sv-SE" altLang="sv-SE" u="sng" dirty="0" err="1">
                <a:solidFill>
                  <a:srgbClr val="660033"/>
                </a:solidFill>
              </a:rPr>
              <a:t>losing</a:t>
            </a:r>
            <a:r>
              <a:rPr lang="sv-SE" altLang="sv-SE" u="sng" dirty="0">
                <a:solidFill>
                  <a:srgbClr val="660033"/>
                </a:solidFill>
              </a:rPr>
              <a:t> 2000 or 0</a:t>
            </a:r>
          </a:p>
          <a:p>
            <a:pPr lvl="1"/>
            <a:endParaRPr lang="sv-SE" altLang="sv-SE" u="sng" dirty="0">
              <a:solidFill>
                <a:srgbClr val="660033"/>
              </a:solidFill>
            </a:endParaRPr>
          </a:p>
          <a:p>
            <a:r>
              <a:rPr lang="en-US" altLang="sv-SE" dirty="0"/>
              <a:t>People are </a:t>
            </a:r>
            <a:r>
              <a:rPr lang="en-US" altLang="sv-SE" u="sng" dirty="0"/>
              <a:t>not</a:t>
            </a:r>
            <a:r>
              <a:rPr lang="en-US" altLang="sv-SE" dirty="0"/>
              <a:t> willing to take big risks in order to gain more</a:t>
            </a:r>
          </a:p>
          <a:p>
            <a:pPr lvl="1"/>
            <a:r>
              <a:rPr lang="en-US" altLang="sv-SE" dirty="0"/>
              <a:t>Ex: Choose between </a:t>
            </a:r>
            <a:r>
              <a:rPr lang="sv-SE" altLang="sv-SE" u="sng" dirty="0" err="1">
                <a:solidFill>
                  <a:srgbClr val="660033"/>
                </a:solidFill>
              </a:rPr>
              <a:t>Win</a:t>
            </a:r>
            <a:r>
              <a:rPr lang="sv-SE" altLang="sv-SE" u="sng" dirty="0">
                <a:solidFill>
                  <a:srgbClr val="660033"/>
                </a:solidFill>
              </a:rPr>
              <a:t> 1000</a:t>
            </a:r>
            <a:r>
              <a:rPr lang="sv-SE" altLang="sv-SE" dirty="0">
                <a:solidFill>
                  <a:srgbClr val="660033"/>
                </a:solidFill>
              </a:rPr>
              <a:t> or 50/50-chans </a:t>
            </a:r>
            <a:r>
              <a:rPr lang="sv-SE" altLang="sv-SE" dirty="0" err="1">
                <a:solidFill>
                  <a:srgbClr val="660033"/>
                </a:solidFill>
              </a:rPr>
              <a:t>of</a:t>
            </a:r>
            <a:r>
              <a:rPr lang="sv-SE" altLang="sv-SE" dirty="0">
                <a:solidFill>
                  <a:srgbClr val="660033"/>
                </a:solidFill>
              </a:rPr>
              <a:t> </a:t>
            </a:r>
            <a:r>
              <a:rPr lang="sv-SE" altLang="sv-SE" dirty="0" err="1">
                <a:solidFill>
                  <a:srgbClr val="660033"/>
                </a:solidFill>
              </a:rPr>
              <a:t>winning</a:t>
            </a:r>
            <a:r>
              <a:rPr lang="sv-SE" altLang="sv-SE" dirty="0">
                <a:solidFill>
                  <a:srgbClr val="660033"/>
                </a:solidFill>
              </a:rPr>
              <a:t> 2000 or 0</a:t>
            </a:r>
          </a:p>
          <a:p>
            <a:pPr lvl="1">
              <a:buFontTx/>
              <a:buNone/>
            </a:pPr>
            <a:endParaRPr lang="en-US" altLang="sv-SE" u="sng" dirty="0">
              <a:solidFill>
                <a:srgbClr val="660033"/>
              </a:solidFill>
            </a:endParaRPr>
          </a:p>
        </p:txBody>
      </p:sp>
      <p:sp>
        <p:nvSpPr>
          <p:cNvPr id="66564" name="Text Box 4"/>
          <p:cNvSpPr txBox="1">
            <a:spLocks noChangeArrowheads="1"/>
          </p:cNvSpPr>
          <p:nvPr/>
        </p:nvSpPr>
        <p:spPr bwMode="auto">
          <a:xfrm>
            <a:off x="1584177" y="4750866"/>
            <a:ext cx="5868987" cy="1411288"/>
          </a:xfrm>
          <a:prstGeom prst="rect">
            <a:avLst/>
          </a:prstGeom>
          <a:solidFill>
            <a:srgbClr val="EAEAEA"/>
          </a:solidFill>
          <a:ln w="9525">
            <a:solidFill>
              <a:schemeClr val="tx1"/>
            </a:solidFill>
            <a:miter lim="800000"/>
            <a:headEnd/>
            <a:tailEnd/>
          </a:ln>
          <a:effectLst>
            <a:outerShdw dist="35921" dir="2700000" algn="ctr" rotWithShape="0">
              <a:schemeClr val="bg2"/>
            </a:outerShdw>
          </a:effectLst>
        </p:spPr>
        <p:txBody>
          <a:bodyPr>
            <a:spAutoFit/>
          </a:bodyPr>
          <a:lstStyle/>
          <a:p>
            <a:pPr>
              <a:lnSpc>
                <a:spcPct val="110000"/>
              </a:lnSpc>
              <a:spcBef>
                <a:spcPct val="50000"/>
              </a:spcBef>
            </a:pPr>
            <a:r>
              <a:rPr lang="en-US" altLang="sv-SE" sz="2000">
                <a:solidFill>
                  <a:srgbClr val="003300"/>
                </a:solidFill>
              </a:rPr>
              <a:t>Tax refund:  less tax evasion</a:t>
            </a:r>
          </a:p>
          <a:p>
            <a:pPr>
              <a:lnSpc>
                <a:spcPct val="110000"/>
              </a:lnSpc>
              <a:spcBef>
                <a:spcPct val="50000"/>
              </a:spcBef>
            </a:pPr>
            <a:r>
              <a:rPr lang="en-US" altLang="sv-SE" sz="2000">
                <a:solidFill>
                  <a:srgbClr val="003300"/>
                </a:solidFill>
              </a:rPr>
              <a:t>Tax debt:  more tax evasion</a:t>
            </a:r>
          </a:p>
          <a:p>
            <a:pPr>
              <a:lnSpc>
                <a:spcPct val="110000"/>
              </a:lnSpc>
              <a:spcBef>
                <a:spcPct val="50000"/>
              </a:spcBef>
            </a:pPr>
            <a:r>
              <a:rPr lang="en-US" altLang="sv-SE" sz="2000">
                <a:solidFill>
                  <a:srgbClr val="003300"/>
                </a:solidFill>
              </a:rPr>
              <a:t>Risk of loosing the business:  more tax evasion</a:t>
            </a:r>
          </a:p>
        </p:txBody>
      </p:sp>
      <p:sp>
        <p:nvSpPr>
          <p:cNvPr id="66565" name="Text Box 5"/>
          <p:cNvSpPr txBox="1">
            <a:spLocks noChangeArrowheads="1"/>
          </p:cNvSpPr>
          <p:nvPr/>
        </p:nvSpPr>
        <p:spPr bwMode="auto">
          <a:xfrm>
            <a:off x="1547664" y="4365104"/>
            <a:ext cx="3527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sv-SE"/>
              <a:t>This means:</a:t>
            </a:r>
          </a:p>
        </p:txBody>
      </p:sp>
    </p:spTree>
    <p:extLst>
      <p:ext uri="{BB962C8B-B14F-4D97-AF65-F5344CB8AC3E}">
        <p14:creationId xmlns:p14="http://schemas.microsoft.com/office/powerpoint/2010/main" val="7690066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Line 2"/>
          <p:cNvSpPr>
            <a:spLocks noChangeShapeType="1"/>
          </p:cNvSpPr>
          <p:nvPr/>
        </p:nvSpPr>
        <p:spPr bwMode="auto">
          <a:xfrm>
            <a:off x="1600200" y="5715000"/>
            <a:ext cx="58674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747" name="Freeform 3"/>
          <p:cNvSpPr>
            <a:spLocks/>
          </p:cNvSpPr>
          <p:nvPr/>
        </p:nvSpPr>
        <p:spPr bwMode="auto">
          <a:xfrm>
            <a:off x="1644650" y="3962400"/>
            <a:ext cx="4832350" cy="1778000"/>
          </a:xfrm>
          <a:custGeom>
            <a:avLst/>
            <a:gdLst>
              <a:gd name="T0" fmla="*/ 0 w 1764"/>
              <a:gd name="T1" fmla="*/ 1070 h 1070"/>
              <a:gd name="T2" fmla="*/ 90 w 1764"/>
              <a:gd name="T3" fmla="*/ 832 h 1070"/>
              <a:gd name="T4" fmla="*/ 315 w 1764"/>
              <a:gd name="T5" fmla="*/ 515 h 1070"/>
              <a:gd name="T6" fmla="*/ 539 w 1764"/>
              <a:gd name="T7" fmla="*/ 277 h 1070"/>
              <a:gd name="T8" fmla="*/ 854 w 1764"/>
              <a:gd name="T9" fmla="*/ 118 h 1070"/>
              <a:gd name="T10" fmla="*/ 1259 w 1764"/>
              <a:gd name="T11" fmla="*/ 39 h 1070"/>
              <a:gd name="T12" fmla="*/ 1536 w 1764"/>
              <a:gd name="T13" fmla="*/ 12 h 1070"/>
              <a:gd name="T14" fmla="*/ 1745 w 1764"/>
              <a:gd name="T15" fmla="*/ 2 h 1070"/>
              <a:gd name="T16" fmla="*/ 1653 w 1764"/>
              <a:gd name="T17" fmla="*/ 2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4" h="1070">
                <a:moveTo>
                  <a:pt x="0" y="1070"/>
                </a:moveTo>
                <a:cubicBezTo>
                  <a:pt x="19" y="997"/>
                  <a:pt x="38" y="925"/>
                  <a:pt x="90" y="832"/>
                </a:cubicBezTo>
                <a:cubicBezTo>
                  <a:pt x="143" y="739"/>
                  <a:pt x="241" y="608"/>
                  <a:pt x="315" y="515"/>
                </a:cubicBezTo>
                <a:cubicBezTo>
                  <a:pt x="390" y="423"/>
                  <a:pt x="449" y="344"/>
                  <a:pt x="539" y="277"/>
                </a:cubicBezTo>
                <a:cubicBezTo>
                  <a:pt x="629" y="211"/>
                  <a:pt x="734" y="158"/>
                  <a:pt x="854" y="118"/>
                </a:cubicBezTo>
                <a:cubicBezTo>
                  <a:pt x="974" y="78"/>
                  <a:pt x="1145" y="57"/>
                  <a:pt x="1259" y="39"/>
                </a:cubicBezTo>
                <a:cubicBezTo>
                  <a:pt x="1373" y="21"/>
                  <a:pt x="1455" y="18"/>
                  <a:pt x="1536" y="12"/>
                </a:cubicBezTo>
                <a:cubicBezTo>
                  <a:pt x="1617" y="6"/>
                  <a:pt x="1726" y="4"/>
                  <a:pt x="1745" y="2"/>
                </a:cubicBezTo>
                <a:cubicBezTo>
                  <a:pt x="1764" y="0"/>
                  <a:pt x="1672" y="2"/>
                  <a:pt x="1653" y="2"/>
                </a:cubicBezTo>
              </a:path>
            </a:pathLst>
          </a:custGeom>
          <a:noFill/>
          <a:ln w="508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748" name="Text Box 4"/>
          <p:cNvSpPr txBox="1">
            <a:spLocks noChangeArrowheads="1"/>
          </p:cNvSpPr>
          <p:nvPr/>
        </p:nvSpPr>
        <p:spPr bwMode="auto">
          <a:xfrm>
            <a:off x="6781800" y="58674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sv-SE" altLang="sv-SE">
                <a:solidFill>
                  <a:schemeClr val="tx1"/>
                </a:solidFill>
              </a:rPr>
              <a:t>Time</a:t>
            </a:r>
          </a:p>
        </p:txBody>
      </p:sp>
      <p:sp>
        <p:nvSpPr>
          <p:cNvPr id="31749" name="Text Box 5"/>
          <p:cNvSpPr txBox="1">
            <a:spLocks noChangeArrowheads="1"/>
          </p:cNvSpPr>
          <p:nvPr/>
        </p:nvSpPr>
        <p:spPr bwMode="auto">
          <a:xfrm>
            <a:off x="228600" y="2514600"/>
            <a:ext cx="152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sv-SE" altLang="sv-SE">
                <a:solidFill>
                  <a:schemeClr val="tx1"/>
                </a:solidFill>
              </a:rPr>
              <a:t>Evasion</a:t>
            </a:r>
          </a:p>
        </p:txBody>
      </p:sp>
      <p:sp>
        <p:nvSpPr>
          <p:cNvPr id="31750" name="Line 6"/>
          <p:cNvSpPr>
            <a:spLocks noChangeShapeType="1"/>
          </p:cNvSpPr>
          <p:nvPr/>
        </p:nvSpPr>
        <p:spPr bwMode="auto">
          <a:xfrm flipV="1">
            <a:off x="1600200" y="2286000"/>
            <a:ext cx="0" cy="34290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751" name="Rectangle 7"/>
          <p:cNvSpPr>
            <a:spLocks noGrp="1" noChangeArrowheads="1"/>
          </p:cNvSpPr>
          <p:nvPr>
            <p:ph type="title"/>
          </p:nvPr>
        </p:nvSpPr>
        <p:spPr/>
        <p:txBody>
          <a:bodyPr/>
          <a:lstStyle/>
          <a:p>
            <a:r>
              <a:rPr lang="sv-SE" altLang="sv-SE"/>
              <a:t>One evading taxpayer</a:t>
            </a:r>
          </a:p>
        </p:txBody>
      </p:sp>
      <p:grpSp>
        <p:nvGrpSpPr>
          <p:cNvPr id="31752" name="Group 8"/>
          <p:cNvGrpSpPr>
            <a:grpSpLocks/>
          </p:cNvGrpSpPr>
          <p:nvPr/>
        </p:nvGrpSpPr>
        <p:grpSpPr bwMode="auto">
          <a:xfrm>
            <a:off x="1752600" y="2362200"/>
            <a:ext cx="6858000" cy="3124200"/>
            <a:chOff x="1104" y="1488"/>
            <a:chExt cx="4320" cy="1968"/>
          </a:xfrm>
        </p:grpSpPr>
        <p:sp>
          <p:nvSpPr>
            <p:cNvPr id="31753" name="Line 9"/>
            <p:cNvSpPr>
              <a:spLocks noChangeShapeType="1"/>
            </p:cNvSpPr>
            <p:nvPr/>
          </p:nvSpPr>
          <p:spPr bwMode="auto">
            <a:xfrm>
              <a:off x="1104" y="2544"/>
              <a:ext cx="0" cy="912"/>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754" name="Line 10"/>
            <p:cNvSpPr>
              <a:spLocks noChangeShapeType="1"/>
            </p:cNvSpPr>
            <p:nvPr/>
          </p:nvSpPr>
          <p:spPr bwMode="auto">
            <a:xfrm>
              <a:off x="3264" y="1584"/>
              <a:ext cx="0" cy="912"/>
            </a:xfrm>
            <a:prstGeom prst="line">
              <a:avLst/>
            </a:prstGeom>
            <a:noFill/>
            <a:ln w="28575">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755" name="AutoShape 11"/>
            <p:cNvSpPr>
              <a:spLocks noChangeArrowheads="1"/>
            </p:cNvSpPr>
            <p:nvPr/>
          </p:nvSpPr>
          <p:spPr bwMode="auto">
            <a:xfrm>
              <a:off x="1200" y="1824"/>
              <a:ext cx="1488" cy="624"/>
            </a:xfrm>
            <a:prstGeom prst="wedgeRoundRectCallout">
              <a:avLst>
                <a:gd name="adj1" fmla="val -57727"/>
                <a:gd name="adj2" fmla="val 77403"/>
                <a:gd name="adj3" fmla="val 16667"/>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v-SE" altLang="sv-SE" sz="1400">
                  <a:solidFill>
                    <a:srgbClr val="00006A"/>
                  </a:solidFill>
                  <a:latin typeface="Frutiger 55 Roman" pitchFamily="34" charset="0"/>
                </a:rPr>
                <a:t>New evader</a:t>
              </a:r>
            </a:p>
            <a:p>
              <a:pPr algn="ctr"/>
              <a:r>
                <a:rPr lang="sv-SE" altLang="sv-SE" sz="1400">
                  <a:solidFill>
                    <a:srgbClr val="00006A"/>
                  </a:solidFill>
                  <a:latin typeface="Frutiger 55 Roman" pitchFamily="34" charset="0"/>
                </a:rPr>
                <a:t>Little extra revenue</a:t>
              </a:r>
            </a:p>
            <a:p>
              <a:pPr algn="ctr"/>
              <a:r>
                <a:rPr lang="sv-SE" altLang="sv-SE" sz="1400">
                  <a:solidFill>
                    <a:srgbClr val="00006A"/>
                  </a:solidFill>
                  <a:latin typeface="Frutiger 55 Roman" pitchFamily="34" charset="0"/>
                </a:rPr>
                <a:t>High preventive effect</a:t>
              </a:r>
            </a:p>
          </p:txBody>
        </p:sp>
        <p:sp>
          <p:nvSpPr>
            <p:cNvPr id="31756" name="AutoShape 12"/>
            <p:cNvSpPr>
              <a:spLocks noChangeArrowheads="1"/>
            </p:cNvSpPr>
            <p:nvPr/>
          </p:nvSpPr>
          <p:spPr bwMode="auto">
            <a:xfrm>
              <a:off x="3936" y="1488"/>
              <a:ext cx="1488" cy="624"/>
            </a:xfrm>
            <a:prstGeom prst="wedgeRoundRectCallout">
              <a:avLst>
                <a:gd name="adj1" fmla="val -94894"/>
                <a:gd name="adj2" fmla="val 10097"/>
                <a:gd name="adj3" fmla="val 16667"/>
              </a:avLst>
            </a:prstGeom>
            <a:solidFill>
              <a:srgbClr val="F8F8F8"/>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sv-SE" altLang="sv-SE" sz="1400">
                  <a:solidFill>
                    <a:srgbClr val="00006A"/>
                  </a:solidFill>
                  <a:latin typeface="Frutiger 55 Roman" pitchFamily="34" charset="0"/>
                </a:rPr>
                <a:t>”Old” evader</a:t>
              </a:r>
            </a:p>
            <a:p>
              <a:pPr algn="ctr"/>
              <a:r>
                <a:rPr lang="sv-SE" altLang="sv-SE" sz="1400">
                  <a:solidFill>
                    <a:srgbClr val="00006A"/>
                  </a:solidFill>
                  <a:latin typeface="Frutiger 55 Roman" pitchFamily="34" charset="0"/>
                </a:rPr>
                <a:t>Much extra revenue</a:t>
              </a:r>
            </a:p>
            <a:p>
              <a:pPr algn="ctr"/>
              <a:r>
                <a:rPr lang="sv-SE" altLang="sv-SE" sz="1400">
                  <a:solidFill>
                    <a:srgbClr val="00006A"/>
                  </a:solidFill>
                  <a:latin typeface="Frutiger 55 Roman" pitchFamily="34" charset="0"/>
                </a:rPr>
                <a:t>Low preventive effect</a:t>
              </a:r>
            </a:p>
          </p:txBody>
        </p:sp>
      </p:grpSp>
    </p:spTree>
    <p:extLst>
      <p:ext uri="{BB962C8B-B14F-4D97-AF65-F5344CB8AC3E}">
        <p14:creationId xmlns:p14="http://schemas.microsoft.com/office/powerpoint/2010/main" val="26487352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1752"/>
                                        </p:tgtEl>
                                        <p:attrNameLst>
                                          <p:attrName>style.visibility</p:attrName>
                                        </p:attrNameLst>
                                      </p:cBhvr>
                                      <p:to>
                                        <p:strVal val="visible"/>
                                      </p:to>
                                    </p:set>
                                    <p:animEffect transition="in" filter="box(in)">
                                      <p:cBhvr>
                                        <p:cTn id="7" dur="500"/>
                                        <p:tgtEl>
                                          <p:spTgt spid="31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685800" y="188913"/>
            <a:ext cx="7772400" cy="1143000"/>
          </a:xfrm>
        </p:spPr>
        <p:txBody>
          <a:bodyPr/>
          <a:lstStyle/>
          <a:p>
            <a:r>
              <a:rPr lang="en-US" altLang="sv-SE"/>
              <a:t>The German case</a:t>
            </a:r>
          </a:p>
        </p:txBody>
      </p:sp>
      <p:pic>
        <p:nvPicPr>
          <p:cNvPr id="94211" name="Picture 3"/>
          <p:cNvPicPr>
            <a:picLocks noChangeAspect="1" noChangeArrowheads="1"/>
          </p:cNvPicPr>
          <p:nvPr/>
        </p:nvPicPr>
        <p:blipFill>
          <a:blip r:embed="rId3">
            <a:extLst>
              <a:ext uri="{28A0092B-C50C-407E-A947-70E740481C1C}">
                <a14:useLocalDpi xmlns:a14="http://schemas.microsoft.com/office/drawing/2010/main" val="0"/>
              </a:ext>
            </a:extLst>
          </a:blip>
          <a:srcRect l="9085" r="6079" b="5853"/>
          <a:stretch>
            <a:fillRect/>
          </a:stretch>
        </p:blipFill>
        <p:spPr bwMode="auto">
          <a:xfrm>
            <a:off x="4572000" y="1844675"/>
            <a:ext cx="45720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12" name="Picture 4"/>
          <p:cNvPicPr>
            <a:picLocks noChangeAspect="1" noChangeArrowheads="1"/>
          </p:cNvPicPr>
          <p:nvPr/>
        </p:nvPicPr>
        <p:blipFill>
          <a:blip r:embed="rId4">
            <a:extLst>
              <a:ext uri="{28A0092B-C50C-407E-A947-70E740481C1C}">
                <a14:useLocalDpi xmlns:a14="http://schemas.microsoft.com/office/drawing/2010/main" val="0"/>
              </a:ext>
            </a:extLst>
          </a:blip>
          <a:srcRect l="8130" r="9026"/>
          <a:stretch>
            <a:fillRect/>
          </a:stretch>
        </p:blipFill>
        <p:spPr bwMode="auto">
          <a:xfrm>
            <a:off x="0" y="1773238"/>
            <a:ext cx="4572000"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Text Box 5"/>
          <p:cNvSpPr txBox="1">
            <a:spLocks noChangeArrowheads="1"/>
          </p:cNvSpPr>
          <p:nvPr/>
        </p:nvSpPr>
        <p:spPr bwMode="auto">
          <a:xfrm>
            <a:off x="4606925" y="1773238"/>
            <a:ext cx="4429125" cy="581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sv-SE" sz="1600"/>
              <a:t>Taxpayers participating in the informal sector</a:t>
            </a:r>
          </a:p>
        </p:txBody>
      </p:sp>
      <p:sp>
        <p:nvSpPr>
          <p:cNvPr id="94214" name="Text Box 6"/>
          <p:cNvSpPr txBox="1">
            <a:spLocks noChangeArrowheads="1"/>
          </p:cNvSpPr>
          <p:nvPr/>
        </p:nvSpPr>
        <p:spPr bwMode="auto">
          <a:xfrm>
            <a:off x="107950" y="1773238"/>
            <a:ext cx="4464050" cy="581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sv-SE" sz="1600"/>
              <a:t>Taxpayers that perceive a high risk of detection</a:t>
            </a:r>
          </a:p>
        </p:txBody>
      </p:sp>
      <p:sp>
        <p:nvSpPr>
          <p:cNvPr id="94215" name="Text Box 7"/>
          <p:cNvSpPr txBox="1">
            <a:spLocks noChangeArrowheads="1"/>
          </p:cNvSpPr>
          <p:nvPr/>
        </p:nvSpPr>
        <p:spPr bwMode="auto">
          <a:xfrm>
            <a:off x="466725" y="5013325"/>
            <a:ext cx="8208963" cy="1379538"/>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sv-SE"/>
              <a:t>Danish researchers have shown that risk of detection had no impact on taxpayer behaviour directly.</a:t>
            </a:r>
          </a:p>
          <a:p>
            <a:pPr algn="ctr">
              <a:spcBef>
                <a:spcPct val="50000"/>
              </a:spcBef>
            </a:pPr>
            <a:r>
              <a:rPr lang="en-US" altLang="sv-SE"/>
              <a:t>But, the tax morale (social norms) had improved.</a:t>
            </a:r>
          </a:p>
        </p:txBody>
      </p:sp>
    </p:spTree>
    <p:extLst>
      <p:ext uri="{BB962C8B-B14F-4D97-AF65-F5344CB8AC3E}">
        <p14:creationId xmlns:p14="http://schemas.microsoft.com/office/powerpoint/2010/main" val="10163973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61" name="AutoShape 9"/>
          <p:cNvSpPr>
            <a:spLocks noChangeArrowheads="1"/>
          </p:cNvSpPr>
          <p:nvPr/>
        </p:nvSpPr>
        <p:spPr bwMode="auto">
          <a:xfrm>
            <a:off x="4572000" y="730250"/>
            <a:ext cx="4267200" cy="3505200"/>
          </a:xfrm>
          <a:prstGeom prst="wedgeRoundRectCallout">
            <a:avLst>
              <a:gd name="adj1" fmla="val -33222"/>
              <a:gd name="adj2" fmla="val 40718"/>
              <a:gd name="adj3" fmla="val 16667"/>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altLang="sv-SE" sz="4000" dirty="0" smtClean="0"/>
              <a:t>Is deterrence</a:t>
            </a:r>
          </a:p>
          <a:p>
            <a:pPr algn="ctr"/>
            <a:r>
              <a:rPr lang="en-GB" altLang="sv-SE" sz="4000" dirty="0" smtClean="0"/>
              <a:t>effective?</a:t>
            </a:r>
            <a:endParaRPr lang="en-GB" altLang="sv-SE" sz="4000" dirty="0"/>
          </a:p>
          <a:p>
            <a:endParaRPr lang="en-GB" altLang="sv-SE" dirty="0"/>
          </a:p>
          <a:p>
            <a:endParaRPr lang="en-GB" altLang="sv-SE" dirty="0"/>
          </a:p>
        </p:txBody>
      </p:sp>
      <p:pic>
        <p:nvPicPr>
          <p:cNvPr id="100364" name="Picture 12" descr="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3068638"/>
            <a:ext cx="4797425" cy="3198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7709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r>
              <a:rPr lang="en-GB" altLang="sv-SE" b="1"/>
              <a:t>The purpose of audits is </a:t>
            </a:r>
            <a:r>
              <a:rPr lang="en-GB" altLang="sv-SE" b="1" u="sng">
                <a:solidFill>
                  <a:srgbClr val="A50021"/>
                </a:solidFill>
              </a:rPr>
              <a:t>NOT</a:t>
            </a:r>
          </a:p>
        </p:txBody>
      </p:sp>
      <p:sp>
        <p:nvSpPr>
          <p:cNvPr id="248835" name="Rectangle 3"/>
          <p:cNvSpPr>
            <a:spLocks noGrp="1" noChangeArrowheads="1"/>
          </p:cNvSpPr>
          <p:nvPr>
            <p:ph type="body" idx="1"/>
          </p:nvPr>
        </p:nvSpPr>
        <p:spPr/>
        <p:txBody>
          <a:bodyPr/>
          <a:lstStyle/>
          <a:p>
            <a:endParaRPr lang="en-GB" altLang="sv-SE"/>
          </a:p>
          <a:p>
            <a:r>
              <a:rPr lang="en-GB" altLang="sv-SE" sz="2800"/>
              <a:t>To maximise revenue </a:t>
            </a:r>
          </a:p>
          <a:p>
            <a:endParaRPr lang="en-GB" altLang="sv-SE" sz="2800"/>
          </a:p>
          <a:p>
            <a:r>
              <a:rPr lang="en-GB" altLang="sv-SE" sz="2800"/>
              <a:t>To perform as many checks and audits as possible   </a:t>
            </a:r>
          </a:p>
        </p:txBody>
      </p:sp>
      <p:sp>
        <p:nvSpPr>
          <p:cNvPr id="248836" name="Rectangle 4"/>
          <p:cNvSpPr>
            <a:spLocks noChangeArrowheads="1"/>
          </p:cNvSpPr>
          <p:nvPr/>
        </p:nvSpPr>
        <p:spPr bwMode="auto">
          <a:xfrm>
            <a:off x="611188" y="5084763"/>
            <a:ext cx="7777162" cy="1081087"/>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sv-SE"/>
              <a:t>The purpose is to increase the willingness to comply</a:t>
            </a:r>
          </a:p>
          <a:p>
            <a:pPr algn="ctr"/>
            <a:r>
              <a:rPr lang="en-US" altLang="sv-SE"/>
              <a:t>in the long run</a:t>
            </a:r>
          </a:p>
        </p:txBody>
      </p:sp>
    </p:spTree>
    <p:extLst>
      <p:ext uri="{BB962C8B-B14F-4D97-AF65-F5344CB8AC3E}">
        <p14:creationId xmlns:p14="http://schemas.microsoft.com/office/powerpoint/2010/main" val="1454585714"/>
      </p:ext>
    </p:extLst>
  </p:cSld>
  <p:clrMapOvr>
    <a:masterClrMapping/>
  </p:clrMapOvr>
  <p:timing>
    <p:tnLst>
      <p:par>
        <p:cTn id="1" dur="indefinite" restart="never" nodeType="tmRoot"/>
      </p:par>
    </p:tnLst>
  </p:timing>
</p:sld>
</file>

<file path=ppt/theme/theme1.xml><?xml version="1.0" encoding="utf-8"?>
<a:theme xmlns:a="http://schemas.openxmlformats.org/drawingml/2006/main" name="Skatteverket">
  <a:themeElements>
    <a:clrScheme name="SKV">
      <a:dk1>
        <a:sysClr val="windowText" lastClr="000000"/>
      </a:dk1>
      <a:lt1>
        <a:sysClr val="window" lastClr="FFFFFF"/>
      </a:lt1>
      <a:dk2>
        <a:srgbClr val="003366"/>
      </a:dk2>
      <a:lt2>
        <a:srgbClr val="FFCC00"/>
      </a:lt2>
      <a:accent1>
        <a:srgbClr val="8A7195"/>
      </a:accent1>
      <a:accent2>
        <a:srgbClr val="8BBEC8"/>
      </a:accent2>
      <a:accent3>
        <a:srgbClr val="DD9B36"/>
      </a:accent3>
      <a:accent4>
        <a:srgbClr val="A1C2E3"/>
      </a:accent4>
      <a:accent5>
        <a:srgbClr val="AE8453"/>
      </a:accent5>
      <a:accent6>
        <a:srgbClr val="168DC4"/>
      </a:accent6>
      <a:hlink>
        <a:srgbClr val="0000FF"/>
      </a:hlink>
      <a:folHlink>
        <a:srgbClr val="800080"/>
      </a:folHlink>
    </a:clrScheme>
    <a:fontScheme name="Skatteverket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SKV Rosa">
      <a:srgbClr val="D390A0"/>
    </a:custClr>
  </a:custClrLst>
  <a:extLst>
    <a:ext uri="{05A4C25C-085E-4340-85A3-A5531E510DB2}">
      <thm15:themeFamily xmlns="" xmlns:thm15="http://schemas.microsoft.com/office/thememl/2012/main" name="Swedish Tax Agency.potx" id="{7387B637-8B2D-4618-904F-7B10A16A2BBB}" vid="{22A67225-3D82-466E-B4A7-208E3298713B}"/>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738</TotalTime>
  <Words>1142</Words>
  <Application>Microsoft Office PowerPoint</Application>
  <PresentationFormat>Bildspel på skärmen (4:3)</PresentationFormat>
  <Paragraphs>300</Paragraphs>
  <Slides>47</Slides>
  <Notes>11</Notes>
  <HiddenSlides>0</HiddenSlides>
  <MMClips>0</MMClips>
  <ScaleCrop>false</ScaleCrop>
  <HeadingPairs>
    <vt:vector size="4" baseType="variant">
      <vt:variant>
        <vt:lpstr>Tema</vt:lpstr>
      </vt:variant>
      <vt:variant>
        <vt:i4>1</vt:i4>
      </vt:variant>
      <vt:variant>
        <vt:lpstr>Bildrubriker</vt:lpstr>
      </vt:variant>
      <vt:variant>
        <vt:i4>47</vt:i4>
      </vt:variant>
    </vt:vector>
  </HeadingPairs>
  <TitlesOfParts>
    <vt:vector size="48" baseType="lpstr">
      <vt:lpstr>Skatteverket</vt:lpstr>
      <vt:lpstr>Voluntary tax compliance</vt:lpstr>
      <vt:lpstr>Enforcement</vt:lpstr>
      <vt:lpstr>PowerPoint-presentation</vt:lpstr>
      <vt:lpstr>How will the taxpayer behave after an audit?</vt:lpstr>
      <vt:lpstr>Prospect Theory Daniel Kahneman &amp; Amos Tversky</vt:lpstr>
      <vt:lpstr>One evading taxpayer</vt:lpstr>
      <vt:lpstr>The German case</vt:lpstr>
      <vt:lpstr>PowerPoint-presentation</vt:lpstr>
      <vt:lpstr>The purpose of audits is NOT</vt:lpstr>
      <vt:lpstr>PowerPoint-presentation</vt:lpstr>
      <vt:lpstr>Slippery slope model</vt:lpstr>
      <vt:lpstr>Perceptions of power</vt:lpstr>
      <vt:lpstr>Norms and deterrence</vt:lpstr>
      <vt:lpstr>Norms and deterrence</vt:lpstr>
      <vt:lpstr>Norms and deterrence</vt:lpstr>
      <vt:lpstr>Norms and deterrence</vt:lpstr>
      <vt:lpstr>Norms and deterrence</vt:lpstr>
      <vt:lpstr>Norms and deterrence</vt:lpstr>
      <vt:lpstr>What happens if a person don’t follow his personal norms?</vt:lpstr>
      <vt:lpstr>PowerPoint-presentation</vt:lpstr>
      <vt:lpstr>Communication and enforcement</vt:lpstr>
      <vt:lpstr>The evolution of the thinking</vt:lpstr>
      <vt:lpstr>How do we perceive the taxpayers? Are the taxpayers the problem?</vt:lpstr>
      <vt:lpstr>The philosophical perspective</vt:lpstr>
      <vt:lpstr>The practical perspective</vt:lpstr>
      <vt:lpstr>We have always a choice – we are not victims</vt:lpstr>
      <vt:lpstr>PowerPoint-presentation</vt:lpstr>
      <vt:lpstr>We can influence the environment in many ways</vt:lpstr>
      <vt:lpstr>PowerPoint-presentation</vt:lpstr>
      <vt:lpstr>The effect of audits depends on…</vt:lpstr>
      <vt:lpstr>To just keep correcting taxpayer errors is not effective</vt:lpstr>
      <vt:lpstr>4 different audit strategies</vt:lpstr>
      <vt:lpstr>PowerPoint-presentation</vt:lpstr>
      <vt:lpstr>PowerPoint-presentation</vt:lpstr>
      <vt:lpstr>PowerPoint-presentation</vt:lpstr>
      <vt:lpstr>PowerPoint-presentation</vt:lpstr>
      <vt:lpstr>Discussion</vt:lpstr>
      <vt:lpstr>Strategic thinking</vt:lpstr>
      <vt:lpstr>PowerPoint-presentation</vt:lpstr>
      <vt:lpstr>A strategy requires a goal</vt:lpstr>
      <vt:lpstr>PowerPoint-presentation</vt:lpstr>
      <vt:lpstr>Dynamic thinking is crucial</vt:lpstr>
      <vt:lpstr>We get stuck in familiar patterns</vt:lpstr>
      <vt:lpstr>PowerPoint-presentation</vt:lpstr>
      <vt:lpstr>PowerPoint-presentation</vt:lpstr>
      <vt:lpstr>Working with things or people</vt:lpstr>
      <vt:lpstr>Strategic thinking is about</vt:lpstr>
    </vt:vector>
  </TitlesOfParts>
  <Company>Skatteverket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Skatteverket</dc:creator>
  <cp:lastModifiedBy>Lennart Wittberg</cp:lastModifiedBy>
  <cp:revision>81</cp:revision>
  <dcterms:created xsi:type="dcterms:W3CDTF">2013-02-19T11:46:49Z</dcterms:created>
  <dcterms:modified xsi:type="dcterms:W3CDTF">2015-05-25T08:43:45Z</dcterms:modified>
</cp:coreProperties>
</file>