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82"/>
  </p:notesMasterIdLst>
  <p:sldIdLst>
    <p:sldId id="260" r:id="rId2"/>
    <p:sldId id="262" r:id="rId3"/>
    <p:sldId id="351" r:id="rId4"/>
    <p:sldId id="295" r:id="rId5"/>
    <p:sldId id="309" r:id="rId6"/>
    <p:sldId id="310" r:id="rId7"/>
    <p:sldId id="311" r:id="rId8"/>
    <p:sldId id="312" r:id="rId9"/>
    <p:sldId id="313" r:id="rId10"/>
    <p:sldId id="339" r:id="rId11"/>
    <p:sldId id="317" r:id="rId12"/>
    <p:sldId id="315" r:id="rId13"/>
    <p:sldId id="316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362" r:id="rId25"/>
    <p:sldId id="352" r:id="rId26"/>
    <p:sldId id="353" r:id="rId27"/>
    <p:sldId id="354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263" r:id="rId36"/>
    <p:sldId id="268" r:id="rId37"/>
    <p:sldId id="275" r:id="rId38"/>
    <p:sldId id="272" r:id="rId39"/>
    <p:sldId id="276" r:id="rId40"/>
    <p:sldId id="269" r:id="rId41"/>
    <p:sldId id="273" r:id="rId42"/>
    <p:sldId id="306" r:id="rId43"/>
    <p:sldId id="307" r:id="rId44"/>
    <p:sldId id="264" r:id="rId45"/>
    <p:sldId id="308" r:id="rId46"/>
    <p:sldId id="290" r:id="rId47"/>
    <p:sldId id="294" r:id="rId48"/>
    <p:sldId id="291" r:id="rId49"/>
    <p:sldId id="292" r:id="rId50"/>
    <p:sldId id="293" r:id="rId51"/>
    <p:sldId id="265" r:id="rId52"/>
    <p:sldId id="347" r:id="rId53"/>
    <p:sldId id="348" r:id="rId54"/>
    <p:sldId id="349" r:id="rId55"/>
    <p:sldId id="350" r:id="rId56"/>
    <p:sldId id="346" r:id="rId57"/>
    <p:sldId id="266" r:id="rId58"/>
    <p:sldId id="363" r:id="rId59"/>
    <p:sldId id="364" r:id="rId60"/>
    <p:sldId id="365" r:id="rId61"/>
    <p:sldId id="366" r:id="rId62"/>
    <p:sldId id="367" r:id="rId63"/>
    <p:sldId id="368" r:id="rId64"/>
    <p:sldId id="369" r:id="rId65"/>
    <p:sldId id="370" r:id="rId66"/>
    <p:sldId id="371" r:id="rId67"/>
    <p:sldId id="372" r:id="rId68"/>
    <p:sldId id="373" r:id="rId69"/>
    <p:sldId id="374" r:id="rId70"/>
    <p:sldId id="375" r:id="rId71"/>
    <p:sldId id="376" r:id="rId72"/>
    <p:sldId id="377" r:id="rId73"/>
    <p:sldId id="378" r:id="rId74"/>
    <p:sldId id="379" r:id="rId75"/>
    <p:sldId id="380" r:id="rId76"/>
    <p:sldId id="381" r:id="rId77"/>
    <p:sldId id="382" r:id="rId78"/>
    <p:sldId id="383" r:id="rId79"/>
    <p:sldId id="384" r:id="rId80"/>
    <p:sldId id="385" r:id="rId81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460">
          <p15:clr>
            <a:srgbClr val="A4A3A4"/>
          </p15:clr>
        </p15:guide>
        <p15:guide id="3" orient="horz" pos="4065">
          <p15:clr>
            <a:srgbClr val="A4A3A4"/>
          </p15:clr>
        </p15:guide>
        <p15:guide id="4" orient="horz" pos="2840">
          <p15:clr>
            <a:srgbClr val="A4A3A4"/>
          </p15:clr>
        </p15:guide>
        <p15:guide id="5" pos="2880">
          <p15:clr>
            <a:srgbClr val="A4A3A4"/>
          </p15:clr>
        </p15:guide>
        <p15:guide id="6" pos="476">
          <p15:clr>
            <a:srgbClr val="A4A3A4"/>
          </p15:clr>
        </p15:guide>
        <p15:guide id="7" pos="5284">
          <p15:clr>
            <a:srgbClr val="A4A3A4"/>
          </p15:clr>
        </p15:guide>
        <p15:guide id="8" pos="14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5C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786" autoAdjust="0"/>
  </p:normalViewPr>
  <p:slideViewPr>
    <p:cSldViewPr showGuides="1">
      <p:cViewPr varScale="1">
        <p:scale>
          <a:sx n="103" d="100"/>
          <a:sy n="103" d="100"/>
        </p:scale>
        <p:origin x="-204" y="-102"/>
      </p:cViewPr>
      <p:guideLst>
        <p:guide orient="horz" pos="2976"/>
        <p:guide orient="horz" pos="460"/>
        <p:guide orient="horz" pos="4020"/>
        <p:guide orient="horz" pos="2885"/>
        <p:guide pos="2789"/>
        <p:guide pos="476"/>
        <p:guide pos="5284"/>
        <p:guide pos="14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49715-D5CB-47EB-9908-23E88D2DFD49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45EBC-61E8-4124-995F-E8CC84683883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45877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45EBC-61E8-4124-995F-E8CC84683883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3449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D17A0D-C44B-4458-BFF8-C83903CBB374}" type="slidenum">
              <a:rPr lang="en-GB" altLang="sv-SE"/>
              <a:pPr/>
              <a:t>21</a:t>
            </a:fld>
            <a:endParaRPr lang="en-GB" altLang="sv-SE"/>
          </a:p>
        </p:txBody>
      </p:sp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938213" y="685800"/>
            <a:ext cx="4979987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649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4343400"/>
            <a:ext cx="5011738" cy="411638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A6E018-D8A1-40E3-9F45-10A9A2274C06}" type="slidenum">
              <a:rPr lang="en-GB" altLang="sv-SE"/>
              <a:pPr/>
              <a:t>22</a:t>
            </a:fld>
            <a:endParaRPr lang="en-GB" altLang="sv-SE"/>
          </a:p>
        </p:txBody>
      </p:sp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938213" y="685800"/>
            <a:ext cx="4979987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8547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4343400"/>
            <a:ext cx="5011738" cy="411638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7FAF47-C9A1-4465-8589-D8669F057A3E}" type="slidenum">
              <a:rPr lang="en-GB" altLang="sv-SE"/>
              <a:pPr/>
              <a:t>23</a:t>
            </a:fld>
            <a:endParaRPr lang="en-GB" altLang="sv-SE"/>
          </a:p>
        </p:txBody>
      </p:sp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938213" y="685800"/>
            <a:ext cx="4979987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0595" name="Text Box 3"/>
          <p:cNvSpPr txBox="1">
            <a:spLocks noGrp="1" noChangeArrowheads="1"/>
          </p:cNvSpPr>
          <p:nvPr>
            <p:ph type="body"/>
          </p:nvPr>
        </p:nvSpPr>
        <p:spPr>
          <a:xfrm>
            <a:off x="914400" y="4343400"/>
            <a:ext cx="5027613" cy="4116388"/>
          </a:xfrm>
          <a:noFill/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91080" tIns="45360" rIns="91080" bIns="45360"/>
          <a:lstStyle/>
          <a:p>
            <a:pPr defTabSz="449263">
              <a:spcBef>
                <a:spcPts val="450"/>
              </a:spcBef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sv-SE">
                <a:latin typeface="Arial" charset="0"/>
              </a:rPr>
              <a:t>Moral of this story: apply the correct tool for what you want to achieve!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fld id="{6F5DD63B-A810-2140-A9B6-4B5DDC7D15C7}" type="slidenum">
              <a:rPr lang="en-GB" sz="1200" b="0">
                <a:solidFill>
                  <a:schemeClr val="tx1"/>
                </a:solidFill>
                <a:latin typeface="Times New Roman" charset="0"/>
              </a:rPr>
              <a:pPr/>
              <a:t>26</a:t>
            </a:fld>
            <a:endParaRPr lang="en-GB" sz="1200" b="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sv-SE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fld id="{580FD3F1-8F8C-0E49-B76C-899472C1E7C4}" type="slidenum">
              <a:rPr lang="en-GB" sz="1200" b="0">
                <a:solidFill>
                  <a:schemeClr val="tx1"/>
                </a:solidFill>
                <a:latin typeface="Times New Roman" charset="0"/>
              </a:rPr>
              <a:pPr/>
              <a:t>27</a:t>
            </a:fld>
            <a:endParaRPr lang="en-GB" sz="1200" b="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sv-SE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fld id="{0897AD12-4DCE-8F4A-83BA-55390A18A4CB}" type="slidenum">
              <a:rPr lang="en-GB" sz="1200" b="0">
                <a:solidFill>
                  <a:schemeClr val="tx1"/>
                </a:solidFill>
                <a:latin typeface="Times New Roman" charset="0"/>
              </a:rPr>
              <a:pPr/>
              <a:t>28</a:t>
            </a:fld>
            <a:endParaRPr lang="en-GB" sz="1200" b="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8550" y="228600"/>
            <a:ext cx="3916363" cy="2936875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5910263"/>
            <a:ext cx="6553200" cy="300513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228600" indent="-228600"/>
            <a:r>
              <a:rPr lang="sv-SE" sz="1000">
                <a:latin typeface="Times New Roman" charset="0"/>
                <a:cs typeface="Times New Roman" charset="0"/>
              </a:rPr>
              <a:t> </a:t>
            </a:r>
            <a:endParaRPr lang="sv-SE" sz="1000">
              <a:latin typeface="Courier New" charset="0"/>
              <a:cs typeface="Times New Roman" charset="0"/>
            </a:endParaRPr>
          </a:p>
          <a:p>
            <a:pPr marL="228600" indent="-228600"/>
            <a:endParaRPr lang="sv-SE" sz="10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fld id="{26D19EFE-1319-FD4F-B96E-550F2A01C81B}" type="slidenum">
              <a:rPr lang="en-GB" sz="1200" b="0">
                <a:solidFill>
                  <a:schemeClr val="tx1"/>
                </a:solidFill>
                <a:latin typeface="Times New Roman" charset="0"/>
              </a:rPr>
              <a:pPr/>
              <a:t>33</a:t>
            </a:fld>
            <a:endParaRPr lang="en-GB" sz="1200" b="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sv-SE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fld id="{B323DDFA-0795-E145-B8E2-A86B960F4A46}" type="slidenum">
              <a:rPr lang="en-GB" sz="1200" b="0">
                <a:solidFill>
                  <a:schemeClr val="tx1"/>
                </a:solidFill>
                <a:latin typeface="Times New Roman" charset="0"/>
              </a:rPr>
              <a:pPr/>
              <a:t>34</a:t>
            </a:fld>
            <a:endParaRPr lang="en-GB" sz="1200" b="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sv-SE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901E81-88AF-444E-A468-A19337571C3E}" type="slidenum">
              <a:rPr lang="en-GB" altLang="sv-SE"/>
              <a:pPr/>
              <a:t>37</a:t>
            </a:fld>
            <a:endParaRPr lang="en-GB" altLang="sv-SE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fld id="{8E8C38E1-E8B6-4DC8-9060-726DC57C6374}" type="slidenum">
              <a:rPr lang="en-GB" altLang="sv-SE" sz="1200" b="0" smtClean="0">
                <a:solidFill>
                  <a:schemeClr val="tx1"/>
                </a:solidFill>
                <a:latin typeface="Times New Roman" pitchFamily="18" charset="0"/>
              </a:rPr>
              <a:pPr/>
              <a:t>38</a:t>
            </a:fld>
            <a:endParaRPr lang="en-GB" altLang="sv-SE" sz="1200" b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7891" name="Platshållare för bildobjekt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2" name="Platshållare för anteckninga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v-SE" altLang="sv-SE" b="1" smtClean="0"/>
          </a:p>
        </p:txBody>
      </p:sp>
      <p:sp>
        <p:nvSpPr>
          <p:cNvPr id="37893" name="Platshållare för bildnummer 3"/>
          <p:cNvSpPr txBox="1">
            <a:spLocks noGrp="1"/>
          </p:cNvSpPr>
          <p:nvPr/>
        </p:nvSpPr>
        <p:spPr bwMode="auto">
          <a:xfrm>
            <a:off x="3884065" y="8685047"/>
            <a:ext cx="2972335" cy="45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 algn="r"/>
            <a:fld id="{E3297EDC-516B-4822-9EA8-6C61276C3E30}" type="slidenum">
              <a:rPr lang="en-GB" altLang="sv-SE" sz="1200" b="0">
                <a:solidFill>
                  <a:schemeClr val="tx1"/>
                </a:solidFill>
                <a:latin typeface="Times New Roman" pitchFamily="18" charset="0"/>
              </a:rPr>
              <a:pPr algn="r"/>
              <a:t>38</a:t>
            </a:fld>
            <a:endParaRPr lang="en-GB" altLang="sv-SE" sz="1200" b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Platshållare för bildobjekt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Platshållare för anteckninga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sv-SE" smtClean="0">
              <a:ea typeface="ＭＳ Ｐゴシック" pitchFamily="-111" charset="-128"/>
            </a:endParaRPr>
          </a:p>
        </p:txBody>
      </p:sp>
      <p:sp>
        <p:nvSpPr>
          <p:cNvPr id="29700" name="Platshållare för bildnummer 3"/>
          <p:cNvSpPr txBox="1">
            <a:spLocks noGrp="1"/>
          </p:cNvSpPr>
          <p:nvPr/>
        </p:nvSpPr>
        <p:spPr bwMode="auto">
          <a:xfrm>
            <a:off x="3884064" y="8685046"/>
            <a:ext cx="2972335" cy="45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r">
              <a:spcBef>
                <a:spcPct val="0"/>
              </a:spcBef>
            </a:pPr>
            <a:fld id="{D8D50051-6629-40CA-A948-9F135ECCB858}" type="slidenum">
              <a:rPr lang="en-GB" altLang="sv-SE">
                <a:latin typeface="Times New Roman" pitchFamily="18" charset="0"/>
              </a:rPr>
              <a:pPr algn="r">
                <a:spcBef>
                  <a:spcPct val="0"/>
                </a:spcBef>
              </a:pPr>
              <a:t>7</a:t>
            </a:fld>
            <a:endParaRPr lang="en-GB" altLang="sv-SE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7F2E6B-8A21-4684-AE0A-13C263936CBB}" type="slidenum">
              <a:rPr lang="en-GB" altLang="sv-SE"/>
              <a:pPr/>
              <a:t>39</a:t>
            </a:fld>
            <a:endParaRPr lang="en-GB" altLang="sv-SE"/>
          </a:p>
        </p:txBody>
      </p:sp>
      <p:sp>
        <p:nvSpPr>
          <p:cNvPr id="63490" name="Platshållare för bildobjekt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altLang="sv-SE"/>
          </a:p>
        </p:txBody>
      </p:sp>
      <p:sp>
        <p:nvSpPr>
          <p:cNvPr id="63492" name="Platshållare för bildnumm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65DA849B-4031-4384-B550-FC5EBAB4279B}" type="slidenum">
              <a:rPr lang="en-GB" altLang="sv-SE" sz="1200" b="0"/>
              <a:pPr algn="r"/>
              <a:t>39</a:t>
            </a:fld>
            <a:endParaRPr lang="en-GB" altLang="sv-SE" sz="1200" b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v-SE" altLang="sv-SE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6ED033-959A-43A9-8566-8BD43227958C}" type="slidenum">
              <a:rPr lang="en-GB" altLang="sv-SE"/>
              <a:pPr/>
              <a:t>47</a:t>
            </a:fld>
            <a:endParaRPr lang="en-GB" altLang="sv-SE"/>
          </a:p>
        </p:txBody>
      </p:sp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985"/>
            <a:ext cx="5486400" cy="4114508"/>
          </a:xfrm>
        </p:spPr>
        <p:txBody>
          <a:bodyPr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sv-SE" smtClean="0">
              <a:latin typeface="Arial" pitchFamily="34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fld id="{6DCCD335-85DE-466D-BC53-DFE5213335C0}" type="slidenum">
              <a:rPr lang="nb-NO" altLang="sv-SE" sz="1200" b="0">
                <a:solidFill>
                  <a:schemeClr val="tx1"/>
                </a:solidFill>
                <a:latin typeface="Arial" pitchFamily="34" charset="0"/>
              </a:rPr>
              <a:pPr/>
              <a:t>59</a:t>
            </a:fld>
            <a:endParaRPr lang="nb-NO" altLang="sv-SE" sz="1200" b="0">
              <a:solidFill>
                <a:schemeClr val="tx1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56CB8F-1C75-47F5-AEC4-2C810F006752}" type="slidenum">
              <a:rPr lang="en-US" smtClean="0">
                <a:cs typeface="Arial" charset="0"/>
              </a:rPr>
              <a:pPr/>
              <a:t>64</a:t>
            </a:fld>
            <a:endParaRPr lang="en-US" smtClean="0">
              <a:cs typeface="Arial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3" y="4342813"/>
            <a:ext cx="5027916" cy="4115094"/>
          </a:xfrm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85D470-468D-4995-B6F2-45299C5F6412}" type="slidenum">
              <a:rPr lang="en-US" smtClean="0">
                <a:cs typeface="Arial" charset="0"/>
              </a:rPr>
              <a:pPr/>
              <a:t>65</a:t>
            </a:fld>
            <a:endParaRPr lang="en-US" smtClean="0">
              <a:cs typeface="Arial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3" y="4342813"/>
            <a:ext cx="5027916" cy="4115094"/>
          </a:xfrm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A96806-E980-479E-BCD4-9205DB2B4180}" type="slidenum">
              <a:rPr lang="en-US" smtClean="0">
                <a:cs typeface="Arial" charset="0"/>
              </a:rPr>
              <a:pPr/>
              <a:t>66</a:t>
            </a:fld>
            <a:endParaRPr lang="en-US" smtClean="0">
              <a:cs typeface="Arial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3" y="4342813"/>
            <a:ext cx="5027916" cy="4115094"/>
          </a:xfrm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88B52F-01EC-48B5-9A05-0E03195A3299}" type="slidenum">
              <a:rPr lang="en-US" smtClean="0">
                <a:cs typeface="Arial" charset="0"/>
              </a:rPr>
              <a:pPr/>
              <a:t>67</a:t>
            </a:fld>
            <a:endParaRPr lang="en-US" smtClean="0">
              <a:cs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3" y="4342813"/>
            <a:ext cx="5027916" cy="4115094"/>
          </a:xfrm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6230AC-69A8-45CD-9E22-AB8A869387EC}" type="slidenum">
              <a:rPr lang="en-GB" altLang="sv-SE"/>
              <a:pPr/>
              <a:t>10</a:t>
            </a:fld>
            <a:endParaRPr lang="en-GB" altLang="sv-SE"/>
          </a:p>
        </p:txBody>
      </p:sp>
      <p:sp>
        <p:nvSpPr>
          <p:cNvPr id="77826" name="Platshållare för bildobjekt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altLang="sv-SE"/>
          </a:p>
        </p:txBody>
      </p:sp>
      <p:sp>
        <p:nvSpPr>
          <p:cNvPr id="77828" name="Platshållare för bildnummer 3"/>
          <p:cNvSpPr txBox="1">
            <a:spLocks noGrp="1"/>
          </p:cNvSpPr>
          <p:nvPr/>
        </p:nvSpPr>
        <p:spPr bwMode="auto">
          <a:xfrm>
            <a:off x="3884064" y="8685046"/>
            <a:ext cx="2972335" cy="45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1EDCF83E-60F1-464C-B7F1-C92DCDCA8EFD}" type="slidenum">
              <a:rPr lang="en-GB" altLang="sv-SE" sz="1200" b="0"/>
              <a:pPr algn="r"/>
              <a:t>10</a:t>
            </a:fld>
            <a:endParaRPr lang="en-GB" altLang="sv-SE" sz="1200" b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A43FA9-24E3-4451-9869-A06CA53C2512}" type="slidenum">
              <a:rPr lang="en-US" smtClean="0">
                <a:cs typeface="Arial" charset="0"/>
              </a:rPr>
              <a:pPr/>
              <a:t>69</a:t>
            </a:fld>
            <a:endParaRPr lang="en-US" smtClean="0">
              <a:cs typeface="Arial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3" y="4342813"/>
            <a:ext cx="5027916" cy="4115094"/>
          </a:xfrm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387493-9AAD-44CC-BF72-9D383AFEABC6}" type="slidenum">
              <a:rPr lang="en-US" smtClean="0">
                <a:cs typeface="Arial" charset="0"/>
              </a:rPr>
              <a:pPr/>
              <a:t>70</a:t>
            </a:fld>
            <a:endParaRPr lang="en-US" smtClean="0">
              <a:cs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043" y="4342813"/>
            <a:ext cx="5027916" cy="4115094"/>
          </a:xfrm>
          <a:noFill/>
          <a:ln/>
        </p:spPr>
        <p:txBody>
          <a:bodyPr/>
          <a:lstStyle/>
          <a:p>
            <a:pPr eaLnBrk="1" hangingPunct="1"/>
            <a:endParaRPr lang="nl-NL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42A08E-ADA6-4F66-A3E3-2804556539A2}" type="slidenum">
              <a:rPr lang="en-US" smtClean="0">
                <a:cs typeface="Arial" charset="0"/>
              </a:rPr>
              <a:pPr/>
              <a:t>76</a:t>
            </a:fld>
            <a:endParaRPr lang="en-US" smtClean="0">
              <a:cs typeface="Arial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0" y="4342813"/>
            <a:ext cx="5487042" cy="4115094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03091C-9304-4031-9C1E-E273A0827E32}" type="slidenum">
              <a:rPr lang="en-GB" altLang="sv-SE"/>
              <a:pPr/>
              <a:t>15</a:t>
            </a:fld>
            <a:endParaRPr lang="en-GB" altLang="sv-SE"/>
          </a:p>
        </p:txBody>
      </p:sp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938213" y="685800"/>
            <a:ext cx="4979987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4211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4343400"/>
            <a:ext cx="5011738" cy="411638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76DDB6-5B01-4B50-BE2C-CAA61F5DD94D}" type="slidenum">
              <a:rPr lang="en-GB" altLang="sv-SE"/>
              <a:pPr/>
              <a:t>16</a:t>
            </a:fld>
            <a:endParaRPr lang="en-GB" altLang="sv-SE"/>
          </a:p>
        </p:txBody>
      </p:sp>
      <p:sp>
        <p:nvSpPr>
          <p:cNvPr id="96258" name="Text Box 2"/>
          <p:cNvSpPr txBox="1">
            <a:spLocks noChangeArrowheads="1"/>
          </p:cNvSpPr>
          <p:nvPr/>
        </p:nvSpPr>
        <p:spPr bwMode="auto">
          <a:xfrm>
            <a:off x="938213" y="685800"/>
            <a:ext cx="4979987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625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4343400"/>
            <a:ext cx="5011738" cy="411638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A2B2BF-3855-4130-822B-7B19418F7249}" type="slidenum">
              <a:rPr lang="en-GB" altLang="sv-SE"/>
              <a:pPr/>
              <a:t>17</a:t>
            </a:fld>
            <a:endParaRPr lang="en-GB" altLang="sv-SE"/>
          </a:p>
        </p:txBody>
      </p:sp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938213" y="685800"/>
            <a:ext cx="4979987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8307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4343400"/>
            <a:ext cx="5011738" cy="411638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151E70-9E8F-420B-AD6D-B82820A00282}" type="slidenum">
              <a:rPr lang="en-GB" altLang="sv-SE"/>
              <a:pPr/>
              <a:t>18</a:t>
            </a:fld>
            <a:endParaRPr lang="en-GB" altLang="sv-SE"/>
          </a:p>
        </p:txBody>
      </p:sp>
      <p:sp>
        <p:nvSpPr>
          <p:cNvPr id="100354" name="Text Box 2"/>
          <p:cNvSpPr txBox="1">
            <a:spLocks noChangeArrowheads="1"/>
          </p:cNvSpPr>
          <p:nvPr/>
        </p:nvSpPr>
        <p:spPr bwMode="auto">
          <a:xfrm>
            <a:off x="938213" y="685800"/>
            <a:ext cx="4979987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0355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4343400"/>
            <a:ext cx="5011738" cy="411638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A67D47-C880-4E94-BBC4-70977B4632D1}" type="slidenum">
              <a:rPr lang="en-GB" altLang="sv-SE"/>
              <a:pPr/>
              <a:t>19</a:t>
            </a:fld>
            <a:endParaRPr lang="en-GB" altLang="sv-SE"/>
          </a:p>
        </p:txBody>
      </p:sp>
      <p:sp>
        <p:nvSpPr>
          <p:cNvPr id="102402" name="Text Box 2"/>
          <p:cNvSpPr txBox="1">
            <a:spLocks noChangeArrowheads="1"/>
          </p:cNvSpPr>
          <p:nvPr/>
        </p:nvSpPr>
        <p:spPr bwMode="auto">
          <a:xfrm>
            <a:off x="938213" y="685800"/>
            <a:ext cx="4979987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2403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4343400"/>
            <a:ext cx="5011738" cy="411638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16737F-6AB0-43A1-91C2-557FCD6E80D4}" type="slidenum">
              <a:rPr lang="en-GB" altLang="sv-SE"/>
              <a:pPr/>
              <a:t>20</a:t>
            </a:fld>
            <a:endParaRPr lang="en-GB" altLang="sv-SE"/>
          </a:p>
        </p:txBody>
      </p:sp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938213" y="685800"/>
            <a:ext cx="4979987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4451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914400" y="4343400"/>
            <a:ext cx="5011738" cy="4116388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sv-SE" alt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91584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bilder i nederk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56000" y="720000"/>
            <a:ext cx="7632000" cy="836792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pPr/>
              <a:t>‹Nº›</a:t>
            </a:fld>
            <a:endParaRPr lang="sv-SE"/>
          </a:p>
        </p:txBody>
      </p:sp>
      <p:sp>
        <p:nvSpPr>
          <p:cNvPr id="6" name="Platshållare för bild 8"/>
          <p:cNvSpPr>
            <a:spLocks noGrp="1"/>
          </p:cNvSpPr>
          <p:nvPr>
            <p:ph type="pic" sz="quarter" idx="13" hasCustomPrompt="1"/>
          </p:nvPr>
        </p:nvSpPr>
        <p:spPr>
          <a:xfrm>
            <a:off x="755650" y="4503600"/>
            <a:ext cx="1468800" cy="1656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liten</a:t>
            </a:r>
            <a:endParaRPr lang="sv-SE" dirty="0"/>
          </a:p>
        </p:txBody>
      </p:sp>
      <p:sp>
        <p:nvSpPr>
          <p:cNvPr id="11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7632774" cy="28171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12" name="Platshållare för bild 18"/>
          <p:cNvSpPr>
            <a:spLocks noGrp="1"/>
          </p:cNvSpPr>
          <p:nvPr>
            <p:ph type="pic" sz="quarter" idx="16" hasCustomPrompt="1"/>
          </p:nvPr>
        </p:nvSpPr>
        <p:spPr>
          <a:xfrm>
            <a:off x="2280707" y="4935638"/>
            <a:ext cx="1260000" cy="1223962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mini</a:t>
            </a:r>
            <a:endParaRPr lang="sv-SE" dirty="0"/>
          </a:p>
        </p:txBody>
      </p:sp>
      <p:sp>
        <p:nvSpPr>
          <p:cNvPr id="13" name="Platshållare för text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9504" y="4506875"/>
            <a:ext cx="360363" cy="36036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sv-SE" dirty="0" smtClean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7348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0" hasCustomPrompt="1"/>
          </p:nvPr>
        </p:nvSpPr>
        <p:spPr>
          <a:xfrm>
            <a:off x="1935000" y="2852738"/>
            <a:ext cx="6444000" cy="360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 smtClean="0"/>
              <a:t>Underrubrik</a:t>
            </a:r>
            <a:endParaRPr lang="sv-SE" dirty="0"/>
          </a:p>
        </p:txBody>
      </p:sp>
      <p:sp>
        <p:nvSpPr>
          <p:cNvPr id="9" name="Platshållare för text 3"/>
          <p:cNvSpPr>
            <a:spLocks noGrp="1"/>
          </p:cNvSpPr>
          <p:nvPr>
            <p:ph type="body" sz="quarter" idx="11" hasCustomPrompt="1"/>
          </p:nvPr>
        </p:nvSpPr>
        <p:spPr>
          <a:xfrm>
            <a:off x="1935000" y="3240272"/>
            <a:ext cx="6444000" cy="360238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sv-SE" dirty="0" smtClean="0"/>
              <a:t>Datum</a:t>
            </a:r>
            <a:endParaRPr lang="sv-SE" dirty="0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" y="3441351"/>
            <a:ext cx="9144000" cy="341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88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ida med bildplatshåll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0" hasCustomPrompt="1"/>
          </p:nvPr>
        </p:nvSpPr>
        <p:spPr>
          <a:xfrm>
            <a:off x="1935000" y="2852738"/>
            <a:ext cx="6444000" cy="360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 smtClean="0"/>
              <a:t>Underrubrik</a:t>
            </a:r>
            <a:endParaRPr lang="sv-SE" dirty="0"/>
          </a:p>
        </p:txBody>
      </p:sp>
      <p:sp>
        <p:nvSpPr>
          <p:cNvPr id="9" name="Platshållare för text 3"/>
          <p:cNvSpPr>
            <a:spLocks noGrp="1"/>
          </p:cNvSpPr>
          <p:nvPr>
            <p:ph type="body" sz="quarter" idx="11" hasCustomPrompt="1"/>
          </p:nvPr>
        </p:nvSpPr>
        <p:spPr>
          <a:xfrm>
            <a:off x="1935000" y="3240272"/>
            <a:ext cx="6444000" cy="360238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sv-SE" dirty="0" smtClean="0"/>
              <a:t>Datum</a:t>
            </a:r>
            <a:endParaRPr lang="sv-SE" dirty="0"/>
          </a:p>
        </p:txBody>
      </p:sp>
      <p:sp>
        <p:nvSpPr>
          <p:cNvPr id="7" name="Platshållare för bild 6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3414055"/>
            <a:ext cx="9144000" cy="342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 smtClean="0"/>
              <a:t>Klicka här för att lägga till en </a:t>
            </a:r>
            <a:r>
              <a:rPr lang="sv-SE" dirty="0" err="1" smtClean="0"/>
              <a:t>bågbild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9538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Antarkt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930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Aqu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098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S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83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Sava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6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Turk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25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Vi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99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en-GB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GB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 altLang="sv-S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79D6D2-0F99-0146-AE8A-B12D58AF02EE}" type="slidenum">
              <a:rPr lang="sv-SE"/>
              <a:pPr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38962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9521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6FF770A8-5725-4C49-B0A2-55ECEDFA3BD0}" type="datetime1">
              <a:rPr lang="en-US" smtClean="0"/>
              <a:t>6/22/2015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C78EDB32-E346-40A2-8F89-D0E44AEE8807}" type="slidenum">
              <a:rPr lang="en-US" smtClean="0"/>
              <a:t>‹Nº›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217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none" baseline="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82948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3740150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20000"/>
            <a:ext cx="3740150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639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55650" y="1535113"/>
            <a:ext cx="374173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755650" y="2174875"/>
            <a:ext cx="3741738" cy="37744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74332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743325" cy="3774405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2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20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18757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17446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056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bilder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pPr/>
              <a:t>‹Nº›</a:t>
            </a:fld>
            <a:endParaRPr lang="sv-SE"/>
          </a:p>
        </p:txBody>
      </p:sp>
      <p:sp>
        <p:nvSpPr>
          <p:cNvPr id="6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4248398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8" name="Platshållare för bild 13"/>
          <p:cNvSpPr>
            <a:spLocks noGrp="1"/>
          </p:cNvSpPr>
          <p:nvPr>
            <p:ph type="pic" sz="quarter" idx="14" hasCustomPrompt="1"/>
          </p:nvPr>
        </p:nvSpPr>
        <p:spPr>
          <a:xfrm>
            <a:off x="7125379" y="2052243"/>
            <a:ext cx="1260000" cy="1224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mini</a:t>
            </a:r>
            <a:endParaRPr lang="sv-SE" dirty="0"/>
          </a:p>
        </p:txBody>
      </p:sp>
      <p:sp>
        <p:nvSpPr>
          <p:cNvPr id="9" name="Platshållare för bild 15"/>
          <p:cNvSpPr>
            <a:spLocks noGrp="1"/>
          </p:cNvSpPr>
          <p:nvPr>
            <p:ph type="pic" sz="quarter" idx="15" hasCustomPrompt="1"/>
          </p:nvPr>
        </p:nvSpPr>
        <p:spPr>
          <a:xfrm>
            <a:off x="5587408" y="1620243"/>
            <a:ext cx="1468800" cy="1656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liten</a:t>
            </a:r>
            <a:endParaRPr lang="sv-SE" dirty="0"/>
          </a:p>
        </p:txBody>
      </p:sp>
      <p:sp>
        <p:nvSpPr>
          <p:cNvPr id="10" name="Platshållare för text 9"/>
          <p:cNvSpPr>
            <a:spLocks noGrp="1"/>
          </p:cNvSpPr>
          <p:nvPr>
            <p:ph type="body" sz="quarter" idx="16" hasCustomPrompt="1"/>
          </p:nvPr>
        </p:nvSpPr>
        <p:spPr>
          <a:xfrm>
            <a:off x="7125379" y="1620000"/>
            <a:ext cx="360363" cy="36036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sv-SE" dirty="0" smtClean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64522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ilder ti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pPr/>
              <a:t>‹Nº›</a:t>
            </a:fld>
            <a:endParaRPr lang="sv-SE"/>
          </a:p>
        </p:txBody>
      </p:sp>
      <p:sp>
        <p:nvSpPr>
          <p:cNvPr id="6" name="Platshållare för bild 9"/>
          <p:cNvSpPr>
            <a:spLocks noGrp="1"/>
          </p:cNvSpPr>
          <p:nvPr>
            <p:ph type="pic" sz="quarter" idx="13" hasCustomPrompt="1"/>
          </p:nvPr>
        </p:nvSpPr>
        <p:spPr>
          <a:xfrm>
            <a:off x="5508350" y="1617663"/>
            <a:ext cx="2880000" cy="3240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Klicka här för att lägga till en bild storlek medium</a:t>
            </a:r>
            <a:endParaRPr lang="sv-SE" dirty="0"/>
          </a:p>
        </p:txBody>
      </p:sp>
      <p:sp>
        <p:nvSpPr>
          <p:cNvPr id="8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4248398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10" name="Platshållare för text 9"/>
          <p:cNvSpPr>
            <a:spLocks noGrp="1"/>
          </p:cNvSpPr>
          <p:nvPr>
            <p:ph type="body" sz="quarter" idx="14" hasCustomPrompt="1"/>
          </p:nvPr>
        </p:nvSpPr>
        <p:spPr>
          <a:xfrm>
            <a:off x="5076017" y="4497300"/>
            <a:ext cx="360363" cy="36036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sv-SE" dirty="0" smtClean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6689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237" y="6049713"/>
            <a:ext cx="553960" cy="493371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756000" y="720000"/>
            <a:ext cx="7632000" cy="72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56000" y="1620000"/>
            <a:ext cx="7632000" cy="432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750684" y="6228000"/>
            <a:ext cx="12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BA077C42-5E7F-498F-ABCF-3E458D4D840C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5305935" y="6228000"/>
            <a:ext cx="25064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960000" y="6228000"/>
            <a:ext cx="12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fld id="{87E64370-E208-4BAC-8FD3-27F0EB0645EC}" type="slidenum">
              <a:rPr lang="sv-SE" smtClean="0"/>
              <a:pPr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413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5" r:id="rId8"/>
    <p:sldLayoutId id="2147483676" r:id="rId9"/>
    <p:sldLayoutId id="2147483678" r:id="rId10"/>
    <p:sldLayoutId id="2147483656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  <p:sldLayoutId id="2147483687" r:id="rId2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brainyquote.com/quotes/authors/g/george_bernard_shaw.html" TargetMode="Externa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slide" Target="slide17.xml"/><Relationship Id="rId18" Type="http://schemas.openxmlformats.org/officeDocument/2006/relationships/slide" Target="slide15.xml"/><Relationship Id="rId3" Type="http://schemas.openxmlformats.org/officeDocument/2006/relationships/slide" Target="slide50.xml"/><Relationship Id="rId7" Type="http://schemas.openxmlformats.org/officeDocument/2006/relationships/image" Target="../media/image41.jpeg"/><Relationship Id="rId12" Type="http://schemas.openxmlformats.org/officeDocument/2006/relationships/slide" Target="slide24.xml"/><Relationship Id="rId17" Type="http://schemas.openxmlformats.org/officeDocument/2006/relationships/slide" Target="slide22.xml"/><Relationship Id="rId2" Type="http://schemas.openxmlformats.org/officeDocument/2006/relationships/notesSlide" Target="../notesSlides/notesSlide19.xml"/><Relationship Id="rId16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11" Type="http://schemas.openxmlformats.org/officeDocument/2006/relationships/slide" Target="slide23.xml"/><Relationship Id="rId5" Type="http://schemas.openxmlformats.org/officeDocument/2006/relationships/image" Target="../media/image39.jpeg"/><Relationship Id="rId15" Type="http://schemas.openxmlformats.org/officeDocument/2006/relationships/slide" Target="slide38.xml"/><Relationship Id="rId10" Type="http://schemas.openxmlformats.org/officeDocument/2006/relationships/slide" Target="slide21.xml"/><Relationship Id="rId19" Type="http://schemas.openxmlformats.org/officeDocument/2006/relationships/slide" Target="slide36.xml"/><Relationship Id="rId4" Type="http://schemas.openxmlformats.org/officeDocument/2006/relationships/image" Target="../media/image38.jpeg"/><Relationship Id="rId9" Type="http://schemas.openxmlformats.org/officeDocument/2006/relationships/slide" Target="slide46.xml"/><Relationship Id="rId14" Type="http://schemas.openxmlformats.org/officeDocument/2006/relationships/slide" Target="slide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google.se/url?sa=i&amp;rct=j&amp;q=&amp;esrc=s&amp;frm=1&amp;source=images&amp;cd=&amp;cad=rja&amp;docid=jWDLpxGxxqmQ3M&amp;tbnid=6VlBiPnxRa0VjM:&amp;ved=0CAUQjRw&amp;url=http://kaiyou.blogg.se/2011/january/jag-tynar-bort.html&amp;ei=UwY7Us7GB4Hw4gTrj4GQAw&amp;bvm=bv.52288139,d.bGE&amp;psig=AFQjCNEsiqiOVezcODTajKBEmDDNw8--5w&amp;ust=1379686183045942" TargetMode="Externa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://www.wpclipart.com/people/professions/professions_2/cops_n_robbers.pn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wmf"/><Relationship Id="rId4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jpe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google.se/url?sa=i&amp;rct=j&amp;q=&amp;esrc=s&amp;frm=1&amp;source=images&amp;cd=&amp;cad=rja&amp;docid=jWDLpxGxxqmQ3M&amp;tbnid=6VlBiPnxRa0VjM:&amp;ved=0CAUQjRw&amp;url=http://kaiyou.blogg.se/2011/january/jag-tynar-bort.html&amp;ei=UwY7Us7GB4Hw4gTrj4GQAw&amp;bvm=bv.52288139,d.bGE&amp;psig=AFQjCNEsiqiOVezcODTajKBEmDDNw8--5w&amp;ust=1379686183045942" TargetMode="Externa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4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\\nas-heme\anv_e$\EKID\Office\PowerPnt\MOVIE1.MPG" TargetMode="External"/><Relationship Id="rId1" Type="http://schemas.microsoft.com/office/2007/relationships/media" Target="file:///\\nas-heme\anv_e$\EKID\Office\PowerPnt\MOVIE1.MPG" TargetMode="External"/><Relationship Id="rId5" Type="http://schemas.openxmlformats.org/officeDocument/2006/relationships/image" Target="../media/image78.png"/><Relationship Id="rId4" Type="http://schemas.openxmlformats.org/officeDocument/2006/relationships/notesSlide" Target="../notesSlides/notesSlide3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\\nas-heme\anv_e$\EKID\Office\PowerPnt\MOVIE2.MPG" TargetMode="External"/><Relationship Id="rId1" Type="http://schemas.microsoft.com/office/2007/relationships/media" Target="file:///\\nas-heme\anv_e$\EKID\Office\PowerPnt\MOVIE2.MPG" TargetMode="External"/><Relationship Id="rId5" Type="http://schemas.openxmlformats.org/officeDocument/2006/relationships/image" Target="../media/image78.png"/><Relationship Id="rId4" Type="http://schemas.openxmlformats.org/officeDocument/2006/relationships/notesSlide" Target="../notesSlides/notesSlide3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4.emf"/><Relationship Id="rId4" Type="http://schemas.openxmlformats.org/officeDocument/2006/relationships/oleObject" Target="../embeddings/oleObject1.bin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Voluntary tax compliance</a:t>
            </a:r>
            <a:endParaRPr lang="en-GB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Cooperation between DIAN and </a:t>
            </a:r>
            <a:r>
              <a:rPr lang="en-GB" dirty="0" err="1" smtClean="0"/>
              <a:t>Skatteverket</a:t>
            </a:r>
            <a:endParaRPr lang="en-GB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Anders </a:t>
            </a:r>
            <a:r>
              <a:rPr lang="en-GB" smtClean="0"/>
              <a:t>Stridh &amp; </a:t>
            </a:r>
            <a:r>
              <a:rPr lang="en-GB" dirty="0" smtClean="0"/>
              <a:t>Lennart Wittberg, 1 – 5 June 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340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32063" cy="36353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70038"/>
            <a:ext cx="2600325" cy="37163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222625"/>
            <a:ext cx="2571750" cy="36353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4498975" y="620713"/>
            <a:ext cx="464502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v-SE" altLang="sv-SE">
                <a:solidFill>
                  <a:srgbClr val="003300"/>
                </a:solidFill>
              </a:rPr>
              <a:t>Behavioural Insight Team (BIT)</a:t>
            </a:r>
          </a:p>
          <a:p>
            <a:pPr algn="ctr">
              <a:spcBef>
                <a:spcPct val="50000"/>
              </a:spcBef>
            </a:pPr>
            <a:r>
              <a:rPr lang="sv-SE" altLang="sv-SE">
                <a:solidFill>
                  <a:srgbClr val="003300"/>
                </a:solidFill>
              </a:rPr>
              <a:t>aka ”The Nudge Team”</a:t>
            </a:r>
          </a:p>
        </p:txBody>
      </p:sp>
      <p:sp>
        <p:nvSpPr>
          <p:cNvPr id="76809" name="Text Box 9"/>
          <p:cNvSpPr txBox="1">
            <a:spLocks noChangeArrowheads="1"/>
          </p:cNvSpPr>
          <p:nvPr/>
        </p:nvSpPr>
        <p:spPr bwMode="auto">
          <a:xfrm>
            <a:off x="4572000" y="1989138"/>
            <a:ext cx="381635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6700" indent="-2667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v-SE" altLang="sv-SE" u="sng">
                <a:solidFill>
                  <a:srgbClr val="033577"/>
                </a:solidFill>
                <a:latin typeface="Frutiger 45 Light" pitchFamily="34" charset="0"/>
              </a:rPr>
              <a:t>Examples: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sv-SE" altLang="sv-SE">
                <a:solidFill>
                  <a:srgbClr val="033577"/>
                </a:solidFill>
                <a:latin typeface="Frutiger 45 Light" pitchFamily="34" charset="0"/>
              </a:rPr>
              <a:t>83 % instead of 67 % reacted to a reminder to pay when the wordings were changed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sv-SE" altLang="sv-SE">
                <a:solidFill>
                  <a:srgbClr val="033577"/>
                </a:solidFill>
                <a:latin typeface="Frutiger 45 Light" pitchFamily="34" charset="0"/>
              </a:rPr>
              <a:t>Survey responses increased from 36 % to 76 % when a post-it note was used</a:t>
            </a:r>
          </a:p>
        </p:txBody>
      </p:sp>
    </p:spTree>
    <p:extLst>
      <p:ext uri="{BB962C8B-B14F-4D97-AF65-F5344CB8AC3E}">
        <p14:creationId xmlns:p14="http://schemas.microsoft.com/office/powerpoint/2010/main" val="245823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Platshållare för bildnumm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443663" y="6227763"/>
            <a:ext cx="122396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2A06D48-8B30-4AE3-8EBF-D05317C5D285}" type="slidenum">
              <a:rPr lang="sv-SE" altLang="sv-SE" sz="900" smtClean="0">
                <a:cs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sv-SE" altLang="sv-SE" sz="900" smtClean="0">
              <a:cs typeface="Arial" charset="0"/>
            </a:endParaRPr>
          </a:p>
        </p:txBody>
      </p:sp>
      <p:pic>
        <p:nvPicPr>
          <p:cNvPr id="18435" name="Picture 2" descr="http://huey3man.files.wordpress.com/2011/11/fidel_cast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" y="1268413"/>
            <a:ext cx="42862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ktangel 2"/>
          <p:cNvSpPr/>
          <p:nvPr/>
        </p:nvSpPr>
        <p:spPr>
          <a:xfrm>
            <a:off x="5148263" y="1268413"/>
            <a:ext cx="3527425" cy="16557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v-SE" b="1" u="sng" dirty="0" smtClean="0">
                <a:solidFill>
                  <a:schemeClr val="tx2"/>
                </a:solidFill>
                <a:ea typeface="ＭＳ Ｐゴシック" pitchFamily="34" charset="-128"/>
                <a:cs typeface="Arial" pitchFamily="34" charset="0"/>
              </a:rPr>
              <a:t>Group </a:t>
            </a:r>
            <a:r>
              <a:rPr lang="sv-SE" b="1" u="sng" dirty="0">
                <a:solidFill>
                  <a:schemeClr val="tx2"/>
                </a:solidFill>
                <a:ea typeface="ＭＳ Ｐゴシック" pitchFamily="34" charset="-128"/>
                <a:cs typeface="Arial" pitchFamily="34" charset="0"/>
              </a:rPr>
              <a:t>1</a:t>
            </a:r>
          </a:p>
          <a:p>
            <a:pPr algn="ctr">
              <a:defRPr/>
            </a:pPr>
            <a:r>
              <a:rPr lang="en-GB" dirty="0" smtClean="0">
                <a:solidFill>
                  <a:schemeClr val="tx2"/>
                </a:solidFill>
                <a:ea typeface="ＭＳ Ｐゴシック" pitchFamily="34" charset="-128"/>
                <a:cs typeface="Arial" pitchFamily="34" charset="0"/>
              </a:rPr>
              <a:t>Writing an essay that is anti-Castro</a:t>
            </a:r>
            <a:endParaRPr lang="en-GB" dirty="0">
              <a:solidFill>
                <a:schemeClr val="tx2"/>
              </a:solidFill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5" name="Rektangel 4"/>
          <p:cNvSpPr/>
          <p:nvPr/>
        </p:nvSpPr>
        <p:spPr>
          <a:xfrm>
            <a:off x="5148263" y="3136900"/>
            <a:ext cx="3527425" cy="16557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v-SE" b="1" u="sng" dirty="0" smtClean="0">
                <a:solidFill>
                  <a:schemeClr val="tx2"/>
                </a:solidFill>
                <a:ea typeface="ＭＳ Ｐゴシック" pitchFamily="34" charset="-128"/>
                <a:cs typeface="Arial" pitchFamily="34" charset="0"/>
              </a:rPr>
              <a:t>Group </a:t>
            </a:r>
            <a:r>
              <a:rPr lang="sv-SE" b="1" u="sng" dirty="0">
                <a:solidFill>
                  <a:schemeClr val="tx2"/>
                </a:solidFill>
                <a:ea typeface="ＭＳ Ｐゴシック" pitchFamily="34" charset="-128"/>
                <a:cs typeface="Arial" pitchFamily="34" charset="0"/>
              </a:rPr>
              <a:t>2</a:t>
            </a:r>
          </a:p>
          <a:p>
            <a:pPr algn="ctr">
              <a:defRPr/>
            </a:pPr>
            <a:r>
              <a:rPr lang="en-GB" dirty="0" smtClean="0">
                <a:solidFill>
                  <a:schemeClr val="tx2"/>
                </a:solidFill>
                <a:ea typeface="ＭＳ Ｐゴシック" pitchFamily="34" charset="-128"/>
                <a:cs typeface="Arial" pitchFamily="34" charset="0"/>
              </a:rPr>
              <a:t>Writing an essay that is pro-Castro</a:t>
            </a:r>
            <a:endParaRPr lang="en-GB" dirty="0">
              <a:solidFill>
                <a:schemeClr val="tx2"/>
              </a:solidFill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4" name="textruta 3"/>
          <p:cNvSpPr txBox="1"/>
          <p:nvPr/>
        </p:nvSpPr>
        <p:spPr>
          <a:xfrm>
            <a:off x="395288" y="5589588"/>
            <a:ext cx="6840537" cy="584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sv-SE" sz="3200" b="1" dirty="0">
                <a:solidFill>
                  <a:schemeClr val="tx2"/>
                </a:solidFill>
                <a:ea typeface="+mn-ea"/>
                <a:cs typeface="Arial" charset="0"/>
              </a:rPr>
              <a:t>Fundamental attribution </a:t>
            </a:r>
            <a:r>
              <a:rPr lang="sv-SE" sz="3200" b="1" dirty="0" err="1">
                <a:solidFill>
                  <a:schemeClr val="tx2"/>
                </a:solidFill>
                <a:ea typeface="+mn-ea"/>
                <a:cs typeface="Arial" charset="0"/>
              </a:rPr>
              <a:t>error</a:t>
            </a:r>
            <a:endParaRPr lang="sv-SE" sz="3200" b="1" dirty="0">
              <a:solidFill>
                <a:schemeClr val="tx2"/>
              </a:solidFill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77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sz="3200" smtClean="0"/>
              <a:t>We do the opposite regarding ourselves</a:t>
            </a: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790575" y="2565400"/>
            <a:ext cx="7561263" cy="129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en-US" altLang="sv-SE"/>
              <a:t>If you are late for a meeting then it is because you are lazy. If I am late for a meeting it is because the bus was late.</a:t>
            </a:r>
          </a:p>
        </p:txBody>
      </p:sp>
      <p:pic>
        <p:nvPicPr>
          <p:cNvPr id="23556" name="Picture 7" descr="12%20waiting%20for%20a%20bus%20that%20never%20ca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0" y="4437063"/>
            <a:ext cx="276860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978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609600"/>
            <a:ext cx="8713787" cy="1739900"/>
          </a:xfrm>
        </p:spPr>
        <p:txBody>
          <a:bodyPr/>
          <a:lstStyle/>
          <a:p>
            <a:r>
              <a:rPr lang="en-US" altLang="sv-SE" sz="2800" smtClean="0"/>
              <a:t>How much of the behaviour is based on morale and character and how much is based on circumstances and context?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997200"/>
            <a:ext cx="7772400" cy="3098800"/>
          </a:xfrm>
        </p:spPr>
        <p:txBody>
          <a:bodyPr/>
          <a:lstStyle/>
          <a:p>
            <a:r>
              <a:rPr lang="en-US" altLang="sv-SE" smtClean="0"/>
              <a:t>“Risky” taxpayers</a:t>
            </a:r>
          </a:p>
          <a:p>
            <a:r>
              <a:rPr lang="en-US" altLang="sv-SE" smtClean="0"/>
              <a:t>Treatments towards target groups</a:t>
            </a:r>
          </a:p>
          <a:p>
            <a:r>
              <a:rPr lang="en-US" altLang="sv-SE" smtClean="0"/>
              <a:t>We want to influence the behaviour of the taxpayers – does this mean that it is something wrong with the taxpayers? </a:t>
            </a:r>
          </a:p>
        </p:txBody>
      </p:sp>
    </p:spTree>
    <p:extLst>
      <p:ext uri="{BB962C8B-B14F-4D97-AF65-F5344CB8AC3E}">
        <p14:creationId xmlns:p14="http://schemas.microsoft.com/office/powerpoint/2010/main" val="369841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900113" y="2060575"/>
            <a:ext cx="75596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4000"/>
              <a:t>The right tool used in the right way will be the cheapest solution in the long run</a:t>
            </a:r>
          </a:p>
        </p:txBody>
      </p:sp>
    </p:spTree>
    <p:extLst>
      <p:ext uri="{BB962C8B-B14F-4D97-AF65-F5344CB8AC3E}">
        <p14:creationId xmlns:p14="http://schemas.microsoft.com/office/powerpoint/2010/main" val="196282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67994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4949560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9057503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6309763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130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Knowledge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454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4093737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0251965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5887565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8192976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Risk Management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979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/>
          </p:cNvSpPr>
          <p:nvPr/>
        </p:nvSpPr>
        <p:spPr bwMode="auto">
          <a:xfrm>
            <a:off x="358775" y="1720850"/>
            <a:ext cx="2376488" cy="15128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Working with</a:t>
            </a:r>
          </a:p>
          <a:p>
            <a:pPr algn="ctr"/>
            <a:r>
              <a:rPr lang="en-US"/>
              <a:t>everything</a:t>
            </a:r>
          </a:p>
          <a:p>
            <a:pPr algn="ctr"/>
            <a:r>
              <a:rPr lang="en-US" sz="16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Going through</a:t>
            </a:r>
          </a:p>
          <a:p>
            <a:pPr algn="ctr"/>
            <a:r>
              <a:rPr lang="en-US" sz="16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pile</a:t>
            </a:r>
          </a:p>
        </p:txBody>
      </p:sp>
      <p:sp>
        <p:nvSpPr>
          <p:cNvPr id="147459" name="Rectangle 3"/>
          <p:cNvSpPr>
            <a:spLocks noChangeArrowheads="1"/>
          </p:cNvSpPr>
          <p:nvPr/>
        </p:nvSpPr>
        <p:spPr bwMode="auto">
          <a:xfrm>
            <a:off x="3382963" y="1720850"/>
            <a:ext cx="2376487" cy="15128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Working with</a:t>
            </a:r>
          </a:p>
          <a:p>
            <a:pPr algn="ctr"/>
            <a:r>
              <a:rPr lang="en-US"/>
              <a:t>something</a:t>
            </a:r>
          </a:p>
          <a:p>
            <a:pPr algn="ctr"/>
            <a:r>
              <a:rPr lang="en-US" sz="16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Just auditing</a:t>
            </a:r>
          </a:p>
          <a:p>
            <a:pPr algn="ctr"/>
            <a:r>
              <a:rPr lang="en-US" sz="16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selected cases</a:t>
            </a:r>
          </a:p>
        </p:txBody>
      </p:sp>
      <p:sp>
        <p:nvSpPr>
          <p:cNvPr id="147460" name="Rectangle 4"/>
          <p:cNvSpPr>
            <a:spLocks noChangeArrowheads="1"/>
          </p:cNvSpPr>
          <p:nvPr/>
        </p:nvSpPr>
        <p:spPr bwMode="auto">
          <a:xfrm>
            <a:off x="6408738" y="1720850"/>
            <a:ext cx="2555875" cy="151288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Working with</a:t>
            </a:r>
          </a:p>
          <a:p>
            <a:pPr algn="ctr"/>
            <a:r>
              <a:rPr lang="en-US"/>
              <a:t>compliance</a:t>
            </a:r>
          </a:p>
          <a:p>
            <a:pPr algn="ctr"/>
            <a:r>
              <a:rPr lang="en-US" sz="16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Choosing activities within</a:t>
            </a:r>
          </a:p>
          <a:p>
            <a:pPr algn="ctr"/>
            <a:r>
              <a:rPr lang="en-US" sz="1600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compliance strategy</a:t>
            </a: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2735263" y="2098675"/>
            <a:ext cx="649287" cy="7747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5759450" y="2117725"/>
            <a:ext cx="649288" cy="75565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2055" name="Picture 7" descr="ACF79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3449638"/>
            <a:ext cx="2190750" cy="228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411JxYnNtr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88" y="3594100"/>
            <a:ext cx="26670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hand-tools-list-importa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738" y="3557588"/>
            <a:ext cx="2411412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684213" y="1263650"/>
            <a:ext cx="172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/>
              <a:t>1980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3708400" y="1263650"/>
            <a:ext cx="172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/>
              <a:t>1990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6877050" y="1263650"/>
            <a:ext cx="172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/>
              <a:t>2000</a:t>
            </a:r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6156325" y="6021388"/>
            <a:ext cx="2663825" cy="647700"/>
          </a:xfrm>
          <a:prstGeom prst="wedgeRoundRectCallout">
            <a:avLst>
              <a:gd name="adj1" fmla="val 14542"/>
              <a:gd name="adj2" fmla="val -111764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1600"/>
              <a:t>Risk Management help us chose activities</a:t>
            </a:r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title"/>
          </p:nvPr>
        </p:nvSpPr>
        <p:spPr>
          <a:xfrm>
            <a:off x="685800" y="476250"/>
            <a:ext cx="7772400" cy="731838"/>
          </a:xfrm>
        </p:spPr>
        <p:txBody>
          <a:bodyPr/>
          <a:lstStyle/>
          <a:p>
            <a:r>
              <a:rPr lang="en-US">
                <a:latin typeface="Frutiger 95 UltraBlack" charset="0"/>
              </a:rPr>
              <a:t>The Swedish story</a:t>
            </a:r>
          </a:p>
        </p:txBody>
      </p:sp>
    </p:spTree>
    <p:extLst>
      <p:ext uri="{BB962C8B-B14F-4D97-AF65-F5344CB8AC3E}">
        <p14:creationId xmlns:p14="http://schemas.microsoft.com/office/powerpoint/2010/main" val="356303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Frutiger 95 UltraBlack" charset="0"/>
              </a:rPr>
              <a:t>What is Risk Management?</a:t>
            </a:r>
          </a:p>
        </p:txBody>
      </p:sp>
      <p:sp>
        <p:nvSpPr>
          <p:cNvPr id="148483" name="Rectangle 3"/>
          <p:cNvSpPr>
            <a:spLocks noChangeArrowheads="1"/>
          </p:cNvSpPr>
          <p:nvPr/>
        </p:nvSpPr>
        <p:spPr bwMode="auto">
          <a:xfrm>
            <a:off x="1331913" y="2276475"/>
            <a:ext cx="6048375" cy="9366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Decision making tool</a:t>
            </a:r>
          </a:p>
        </p:txBody>
      </p:sp>
      <p:pic>
        <p:nvPicPr>
          <p:cNvPr id="4100" name="Picture 4" descr="j04316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514600"/>
            <a:ext cx="1828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5" descr="Tidningspapper"/>
          <p:cNvSpPr txBox="1">
            <a:spLocks noChangeArrowheads="1"/>
          </p:cNvSpPr>
          <p:nvPr/>
        </p:nvSpPr>
        <p:spPr bwMode="auto">
          <a:xfrm>
            <a:off x="539750" y="4797425"/>
            <a:ext cx="8064500" cy="140652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>
                <a:solidFill>
                  <a:srgbClr val="00006A"/>
                </a:solidFill>
              </a:rPr>
              <a:t>The purpose is to enable a Tax Administration to accomplish its strategic objectives by facilitating management to make better decisions.</a:t>
            </a:r>
          </a:p>
        </p:txBody>
      </p:sp>
    </p:spTree>
    <p:extLst>
      <p:ext uri="{BB962C8B-B14F-4D97-AF65-F5344CB8AC3E}">
        <p14:creationId xmlns:p14="http://schemas.microsoft.com/office/powerpoint/2010/main" val="257551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3213" y="404813"/>
            <a:ext cx="8537575" cy="1041400"/>
          </a:xfrm>
        </p:spPr>
        <p:txBody>
          <a:bodyPr>
            <a:normAutofit fontScale="90000"/>
          </a:bodyPr>
          <a:lstStyle/>
          <a:p>
            <a:r>
              <a:rPr lang="en-US" sz="3200">
                <a:latin typeface="Frutiger 95 UltraBlack" charset="0"/>
              </a:rPr>
              <a:t>Risk is always connected to an </a:t>
            </a:r>
            <a:r>
              <a:rPr lang="en-US" sz="3200">
                <a:solidFill>
                  <a:srgbClr val="B20022"/>
                </a:solidFill>
                <a:latin typeface="Frutiger 95 UltraBlack" charset="0"/>
              </a:rPr>
              <a:t>objective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24063" y="4508500"/>
            <a:ext cx="5095875" cy="1541463"/>
          </a:xfrm>
          <a:solidFill>
            <a:srgbClr val="EAE89C"/>
          </a:solidFill>
        </p:spPr>
        <p:txBody>
          <a:bodyPr/>
          <a:lstStyle/>
          <a:p>
            <a:pPr>
              <a:buFont typeface="Wingdings" charset="0"/>
              <a:buNone/>
            </a:pPr>
            <a:r>
              <a:rPr lang="en-US">
                <a:latin typeface="Frutiger 45 Light" charset="0"/>
              </a:rPr>
              <a:t>- </a:t>
            </a:r>
            <a:r>
              <a:rPr lang="en-US" sz="2000">
                <a:latin typeface="Frutiger 45 Light" charset="0"/>
              </a:rPr>
              <a:t>Bad things are happening</a:t>
            </a:r>
          </a:p>
          <a:p>
            <a:pPr>
              <a:buFont typeface="Wingdings" charset="0"/>
              <a:buNone/>
            </a:pPr>
            <a:r>
              <a:rPr lang="en-US">
                <a:latin typeface="Frutiger 45 Light" charset="0"/>
              </a:rPr>
              <a:t>- </a:t>
            </a:r>
            <a:r>
              <a:rPr lang="en-US" sz="2000">
                <a:latin typeface="Frutiger 45 Light" charset="0"/>
              </a:rPr>
              <a:t>Things are not occuring as</a:t>
            </a:r>
            <a:r>
              <a:rPr lang="en-US">
                <a:latin typeface="Frutiger 45 Light" charset="0"/>
              </a:rPr>
              <a:t> </a:t>
            </a:r>
            <a:r>
              <a:rPr lang="en-US" sz="2000">
                <a:latin typeface="Frutiger 45 Light" charset="0"/>
              </a:rPr>
              <a:t>expected</a:t>
            </a:r>
          </a:p>
          <a:p>
            <a:pPr>
              <a:buFont typeface="Wingdings" charset="0"/>
              <a:buNone/>
            </a:pPr>
            <a:r>
              <a:rPr lang="en-US">
                <a:latin typeface="Frutiger 45 Light" charset="0"/>
              </a:rPr>
              <a:t>- </a:t>
            </a:r>
            <a:r>
              <a:rPr lang="en-US" sz="2000">
                <a:latin typeface="Frutiger 45 Light" charset="0"/>
              </a:rPr>
              <a:t>Good things are not happening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719138" y="2190750"/>
            <a:ext cx="7704137" cy="1525588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66CCFF">
                  <a:alpha val="82001"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 lIns="91436" tIns="45718" rIns="91436" bIns="45718"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US">
                <a:solidFill>
                  <a:srgbClr val="00006A"/>
                </a:solidFill>
              </a:rPr>
              <a:t>Risk is the threat or probability that an action or event will adversely affect an organisations ability to achieve its </a:t>
            </a:r>
            <a:r>
              <a:rPr lang="en-US" u="sng">
                <a:solidFill>
                  <a:srgbClr val="00006A"/>
                </a:solidFill>
              </a:rPr>
              <a:t>objectives</a:t>
            </a:r>
            <a:r>
              <a:rPr lang="en-US">
                <a:solidFill>
                  <a:srgbClr val="00006A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789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1524000" y="762000"/>
            <a:ext cx="6096000" cy="541020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47" name="Oval 3"/>
          <p:cNvSpPr>
            <a:spLocks noChangeArrowheads="1"/>
          </p:cNvSpPr>
          <p:nvPr/>
        </p:nvSpPr>
        <p:spPr bwMode="auto">
          <a:xfrm>
            <a:off x="3352800" y="533400"/>
            <a:ext cx="2286000" cy="762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sv-SE" sz="1600">
                <a:solidFill>
                  <a:schemeClr val="tx1"/>
                </a:solidFill>
                <a:latin typeface="Arial" charset="0"/>
              </a:rPr>
              <a:t>Identifying based </a:t>
            </a:r>
          </a:p>
          <a:p>
            <a:pPr algn="ctr" eaLnBrk="1" hangingPunct="1"/>
            <a:r>
              <a:rPr lang="sv-SE" sz="1600">
                <a:solidFill>
                  <a:schemeClr val="tx1"/>
                </a:solidFill>
                <a:latin typeface="Arial" charset="0"/>
              </a:rPr>
              <a:t>on objectives</a:t>
            </a:r>
          </a:p>
        </p:txBody>
      </p:sp>
      <p:sp>
        <p:nvSpPr>
          <p:cNvPr id="6148" name="Oval 4"/>
          <p:cNvSpPr>
            <a:spLocks noChangeArrowheads="1"/>
          </p:cNvSpPr>
          <p:nvPr/>
        </p:nvSpPr>
        <p:spPr bwMode="auto">
          <a:xfrm>
            <a:off x="1676400" y="5181600"/>
            <a:ext cx="2209800" cy="762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sv-SE" sz="1600">
                <a:solidFill>
                  <a:schemeClr val="tx1"/>
                </a:solidFill>
                <a:latin typeface="Arial" charset="0"/>
              </a:rPr>
              <a:t>Implementation</a:t>
            </a: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685800" y="2590800"/>
            <a:ext cx="2209800" cy="762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sv-SE" sz="1600">
                <a:solidFill>
                  <a:schemeClr val="tx1"/>
                </a:solidFill>
                <a:latin typeface="Arial" charset="0"/>
              </a:rPr>
              <a:t>Evaluation</a:t>
            </a: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 rot="2400000">
            <a:off x="6477000" y="1371600"/>
            <a:ext cx="533400" cy="304800"/>
          </a:xfrm>
          <a:prstGeom prst="chevron">
            <a:avLst>
              <a:gd name="adj" fmla="val 546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 rot="6000000">
            <a:off x="7277100" y="3924300"/>
            <a:ext cx="533400" cy="304800"/>
          </a:xfrm>
          <a:prstGeom prst="chevron">
            <a:avLst>
              <a:gd name="adj" fmla="val 546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 rot="10800000">
            <a:off x="4419600" y="6019800"/>
            <a:ext cx="533400" cy="304800"/>
          </a:xfrm>
          <a:prstGeom prst="chevron">
            <a:avLst>
              <a:gd name="adj" fmla="val 546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 rot="-7200000">
            <a:off x="1485900" y="4305300"/>
            <a:ext cx="533400" cy="304800"/>
          </a:xfrm>
          <a:prstGeom prst="chevron">
            <a:avLst>
              <a:gd name="adj" fmla="val 546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 rot="-2400000">
            <a:off x="2057400" y="1524000"/>
            <a:ext cx="533400" cy="304800"/>
          </a:xfrm>
          <a:prstGeom prst="chevron">
            <a:avLst>
              <a:gd name="adj" fmla="val 5468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200400" y="2590800"/>
            <a:ext cx="2819400" cy="216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sv-SE" sz="2800">
                <a:solidFill>
                  <a:schemeClr val="accent2"/>
                </a:solidFill>
                <a:latin typeface="Arial" charset="0"/>
              </a:rPr>
              <a:t>The Swedish Risk Management Model</a:t>
            </a:r>
          </a:p>
          <a:p>
            <a:pPr algn="ctr" eaLnBrk="1" hangingPunct="1">
              <a:spcBef>
                <a:spcPct val="50000"/>
              </a:spcBef>
            </a:pPr>
            <a:endParaRPr lang="sv-SE" sz="160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5486400" y="5105400"/>
            <a:ext cx="2362200" cy="8382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sv-SE" sz="1600">
                <a:solidFill>
                  <a:schemeClr val="tx1"/>
                </a:solidFill>
              </a:rPr>
              <a:t>Assessment and</a:t>
            </a:r>
          </a:p>
          <a:p>
            <a:pPr algn="ctr"/>
            <a:r>
              <a:rPr lang="sv-SE" sz="1600">
                <a:solidFill>
                  <a:schemeClr val="tx1"/>
                </a:solidFill>
              </a:rPr>
              <a:t>prioritization</a:t>
            </a:r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6324600" y="2438400"/>
            <a:ext cx="2286000" cy="762000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sv-SE" sz="1600">
                <a:solidFill>
                  <a:schemeClr val="tx1"/>
                </a:solidFill>
                <a:latin typeface="Arial" charset="0"/>
              </a:rPr>
              <a:t>Analysis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5334000" y="457200"/>
            <a:ext cx="1066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sv-SE" sz="1600" b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65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>
                <a:latin typeface="Frutiger 95 UltraBlack" charset="0"/>
              </a:rPr>
              <a:t>Organizational requirements</a:t>
            </a:r>
            <a:br>
              <a:rPr lang="en-US" sz="3200">
                <a:latin typeface="Frutiger 95 UltraBlack" charset="0"/>
              </a:rPr>
            </a:br>
            <a:r>
              <a:rPr lang="en-US" sz="3200">
                <a:solidFill>
                  <a:srgbClr val="006600"/>
                </a:solidFill>
                <a:latin typeface="Frutiger 95 UltraBlack" charset="0"/>
              </a:rPr>
              <a:t>Two things are important</a:t>
            </a:r>
          </a:p>
        </p:txBody>
      </p:sp>
      <p:pic>
        <p:nvPicPr>
          <p:cNvPr id="7171" name="Picture 3" descr="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00" y="2565400"/>
            <a:ext cx="3224213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Oval 4"/>
          <p:cNvSpPr>
            <a:spLocks noChangeArrowheads="1"/>
          </p:cNvSpPr>
          <p:nvPr/>
        </p:nvSpPr>
        <p:spPr bwMode="auto">
          <a:xfrm>
            <a:off x="6119813" y="2690813"/>
            <a:ext cx="2738437" cy="2430462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0">
                <a:solidFill>
                  <a:srgbClr val="006600"/>
                </a:solidFill>
                <a:latin typeface="Frutiger 95 UltraBlack" charset="0"/>
              </a:rPr>
              <a:t>What we</a:t>
            </a:r>
          </a:p>
          <a:p>
            <a:pPr algn="ctr"/>
            <a:r>
              <a:rPr lang="en-US" sz="2800" b="0">
                <a:solidFill>
                  <a:srgbClr val="006600"/>
                </a:solidFill>
                <a:latin typeface="Frutiger 95 UltraBlack" charset="0"/>
              </a:rPr>
              <a:t>want to</a:t>
            </a:r>
          </a:p>
          <a:p>
            <a:pPr algn="ctr"/>
            <a:r>
              <a:rPr lang="en-US" sz="2800" b="0">
                <a:solidFill>
                  <a:srgbClr val="006600"/>
                </a:solidFill>
                <a:latin typeface="Frutiger 95 UltraBlack" charset="0"/>
              </a:rPr>
              <a:t>achieve?</a:t>
            </a:r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179388" y="2708275"/>
            <a:ext cx="2738437" cy="2430463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 b="0">
                <a:solidFill>
                  <a:srgbClr val="006600"/>
                </a:solidFill>
                <a:latin typeface="Frutiger 95 UltraBlack" charset="0"/>
              </a:rPr>
              <a:t>Capabilities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673225" y="6057900"/>
            <a:ext cx="579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/>
              <a:t>Now and in the future</a:t>
            </a:r>
          </a:p>
        </p:txBody>
      </p:sp>
    </p:spTree>
    <p:extLst>
      <p:ext uri="{BB962C8B-B14F-4D97-AF65-F5344CB8AC3E}">
        <p14:creationId xmlns:p14="http://schemas.microsoft.com/office/powerpoint/2010/main" val="172474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Beware of false knowledge; it is more dangerous than ignorance. - George Bernard Shaw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73545" cy="546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46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300px-Albert_Einstein_He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262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5256213" y="0"/>
            <a:ext cx="3887787" cy="685800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800">
                <a:solidFill>
                  <a:srgbClr val="003300"/>
                </a:solidFill>
              </a:rPr>
              <a:t>Keep it as simple</a:t>
            </a:r>
          </a:p>
          <a:p>
            <a:pPr algn="ctr"/>
            <a:r>
              <a:rPr lang="en-US" sz="2800">
                <a:solidFill>
                  <a:srgbClr val="003300"/>
                </a:solidFill>
              </a:rPr>
              <a:t>as possible,</a:t>
            </a:r>
          </a:p>
          <a:p>
            <a:pPr algn="ctr"/>
            <a:r>
              <a:rPr lang="en-US" sz="2800">
                <a:solidFill>
                  <a:srgbClr val="003300"/>
                </a:solidFill>
              </a:rPr>
              <a:t>but not any simpler</a:t>
            </a:r>
          </a:p>
          <a:p>
            <a:pPr algn="ctr"/>
            <a:endParaRPr lang="en-US" sz="2800">
              <a:solidFill>
                <a:schemeClr val="tx1"/>
              </a:solidFill>
            </a:endParaRPr>
          </a:p>
          <a:p>
            <a:pPr algn="ctr"/>
            <a:endParaRPr lang="en-US" sz="2800">
              <a:solidFill>
                <a:schemeClr val="tx1"/>
              </a:solidFill>
            </a:endParaRPr>
          </a:p>
          <a:p>
            <a:pPr algn="ctr"/>
            <a:endParaRPr lang="en-US" sz="2800">
              <a:solidFill>
                <a:schemeClr val="tx1"/>
              </a:solidFill>
            </a:endParaRPr>
          </a:p>
          <a:p>
            <a:pPr algn="ctr"/>
            <a:endParaRPr lang="en-US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53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Frutiger 95 UltraBlack" charset="0"/>
              </a:rPr>
              <a:t>Benefits and challenges</a:t>
            </a:r>
            <a:br>
              <a:rPr lang="en-US">
                <a:latin typeface="Frutiger 95 UltraBlack" charset="0"/>
              </a:rPr>
            </a:br>
            <a:endParaRPr lang="en-US" sz="2000">
              <a:solidFill>
                <a:srgbClr val="003300"/>
              </a:solidFill>
              <a:latin typeface="Frutiger 95 UltraBlack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3176588"/>
          </a:xfrm>
        </p:spPr>
        <p:txBody>
          <a:bodyPr/>
          <a:lstStyle/>
          <a:p>
            <a:r>
              <a:rPr lang="en-US">
                <a:latin typeface="Frutiger 45 Light" charset="0"/>
              </a:rPr>
              <a:t>Decision based on knowledge and according to goals and strategy</a:t>
            </a:r>
          </a:p>
          <a:p>
            <a:pPr lvl="1"/>
            <a:r>
              <a:rPr lang="en-US">
                <a:latin typeface="Frutiger 45 Light" charset="0"/>
              </a:rPr>
              <a:t>Tool for management </a:t>
            </a:r>
            <a:br>
              <a:rPr lang="en-US">
                <a:latin typeface="Frutiger 45 Light" charset="0"/>
              </a:rPr>
            </a:br>
            <a:endParaRPr lang="en-US">
              <a:latin typeface="Frutiger 45 Light" charset="0"/>
            </a:endParaRPr>
          </a:p>
          <a:p>
            <a:r>
              <a:rPr lang="en-US">
                <a:latin typeface="Frutiger 45 Light" charset="0"/>
              </a:rPr>
              <a:t>Better use of resources</a:t>
            </a:r>
          </a:p>
          <a:p>
            <a:pPr lvl="1"/>
            <a:r>
              <a:rPr lang="en-US">
                <a:latin typeface="Frutiger 45 Light" charset="0"/>
              </a:rPr>
              <a:t>Decide in advance on prioritizations</a:t>
            </a:r>
            <a:br>
              <a:rPr lang="en-US">
                <a:latin typeface="Frutiger 45 Light" charset="0"/>
              </a:rPr>
            </a:br>
            <a:endParaRPr lang="en-US">
              <a:latin typeface="Frutiger 45 Light" charset="0"/>
            </a:endParaRPr>
          </a:p>
          <a:p>
            <a:r>
              <a:rPr lang="en-US">
                <a:latin typeface="Frutiger 45 Light" charset="0"/>
              </a:rPr>
              <a:t>From freedom to freedom with constraints</a:t>
            </a:r>
          </a:p>
          <a:p>
            <a:pPr lvl="1"/>
            <a:endParaRPr lang="en-US">
              <a:latin typeface="Frutiger 45 Light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50825" y="5661025"/>
            <a:ext cx="3960813" cy="7207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More control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4932363" y="5661025"/>
            <a:ext cx="3960812" cy="7207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Less freedom for auditors</a:t>
            </a:r>
          </a:p>
        </p:txBody>
      </p:sp>
    </p:spTree>
    <p:extLst>
      <p:ext uri="{BB962C8B-B14F-4D97-AF65-F5344CB8AC3E}">
        <p14:creationId xmlns:p14="http://schemas.microsoft.com/office/powerpoint/2010/main" val="306610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6550"/>
            <a:ext cx="7772400" cy="1143000"/>
          </a:xfrm>
        </p:spPr>
        <p:txBody>
          <a:bodyPr/>
          <a:lstStyle/>
          <a:p>
            <a:r>
              <a:rPr lang="en-US" sz="3200">
                <a:latin typeface="Frutiger 95 UltraBlack" charset="0"/>
              </a:rPr>
              <a:t>Lessons we learned in Sweden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73238"/>
            <a:ext cx="7772400" cy="4679950"/>
          </a:xfrm>
        </p:spPr>
        <p:txBody>
          <a:bodyPr/>
          <a:lstStyle/>
          <a:p>
            <a:r>
              <a:rPr lang="en-US">
                <a:latin typeface="Frutiger 45 Light" charset="0"/>
              </a:rPr>
              <a:t>It takes time</a:t>
            </a:r>
          </a:p>
          <a:p>
            <a:r>
              <a:rPr lang="en-US">
                <a:latin typeface="Frutiger 45 Light" charset="0"/>
              </a:rPr>
              <a:t>It is a journey with many changes</a:t>
            </a:r>
          </a:p>
          <a:p>
            <a:r>
              <a:rPr lang="en-US">
                <a:latin typeface="Frutiger 45 Light" charset="0"/>
              </a:rPr>
              <a:t>Biggest problem: too complicated planning structure with a lot of internal administration and long planning cycles</a:t>
            </a:r>
          </a:p>
          <a:p>
            <a:r>
              <a:rPr lang="en-US">
                <a:latin typeface="Frutiger 45 Light" charset="0"/>
              </a:rPr>
              <a:t>It is difficult to link analysis and prioritization</a:t>
            </a:r>
          </a:p>
          <a:p>
            <a:r>
              <a:rPr lang="en-US">
                <a:latin typeface="Frutiger 45 Light" charset="0"/>
              </a:rPr>
              <a:t>It is a risk that we dress the old way of thinking in new words and do things in a more complicated way</a:t>
            </a:r>
          </a:p>
        </p:txBody>
      </p:sp>
    </p:spTree>
    <p:extLst>
      <p:ext uri="{BB962C8B-B14F-4D97-AF65-F5344CB8AC3E}">
        <p14:creationId xmlns:p14="http://schemas.microsoft.com/office/powerpoint/2010/main" val="296604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Frutiger 95 UltraBlack" charset="0"/>
              </a:rPr>
              <a:t>Major benefits</a:t>
            </a:r>
            <a:br>
              <a:rPr lang="en-US">
                <a:latin typeface="Frutiger 95 UltraBlack" charset="0"/>
              </a:rPr>
            </a:br>
            <a:r>
              <a:rPr lang="en-US" sz="2400" i="1">
                <a:solidFill>
                  <a:srgbClr val="003300"/>
                </a:solidFill>
                <a:latin typeface="Frutiger 95 UltraBlack" charset="0"/>
              </a:rPr>
              <a:t>Experience from Sweden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773238"/>
            <a:ext cx="8062913" cy="4464050"/>
          </a:xfrm>
        </p:spPr>
        <p:txBody>
          <a:bodyPr/>
          <a:lstStyle/>
          <a:p>
            <a:r>
              <a:rPr lang="en-US">
                <a:latin typeface="Frutiger 45 Light" charset="0"/>
              </a:rPr>
              <a:t>Holistic view</a:t>
            </a:r>
          </a:p>
          <a:p>
            <a:pPr lvl="1"/>
            <a:r>
              <a:rPr lang="en-US" sz="2000">
                <a:latin typeface="Frutiger 45 Light" charset="0"/>
              </a:rPr>
              <a:t>We know what is happening in the organisation</a:t>
            </a:r>
            <a:r>
              <a:rPr lang="en-US" sz="2400">
                <a:latin typeface="Frutiger 45 Light" charset="0"/>
              </a:rPr>
              <a:t/>
            </a:r>
            <a:br>
              <a:rPr lang="en-US" sz="2400">
                <a:latin typeface="Frutiger 45 Light" charset="0"/>
              </a:rPr>
            </a:br>
            <a:endParaRPr lang="en-US" sz="2400">
              <a:latin typeface="Frutiger 45 Light" charset="0"/>
            </a:endParaRPr>
          </a:p>
          <a:p>
            <a:r>
              <a:rPr lang="en-US">
                <a:latin typeface="Frutiger 45 Light" charset="0"/>
              </a:rPr>
              <a:t>Planning in cooperation with regions</a:t>
            </a:r>
            <a:br>
              <a:rPr lang="en-US">
                <a:latin typeface="Frutiger 45 Light" charset="0"/>
              </a:rPr>
            </a:br>
            <a:endParaRPr lang="en-US">
              <a:latin typeface="Frutiger 45 Light" charset="0"/>
            </a:endParaRPr>
          </a:p>
          <a:p>
            <a:r>
              <a:rPr lang="en-US">
                <a:latin typeface="Frutiger 45 Light" charset="0"/>
              </a:rPr>
              <a:t>More focus on the correct form of treatment</a:t>
            </a:r>
            <a:br>
              <a:rPr lang="en-US">
                <a:latin typeface="Frutiger 45 Light" charset="0"/>
              </a:rPr>
            </a:br>
            <a:endParaRPr lang="en-US">
              <a:latin typeface="Frutiger 45 Light" charset="0"/>
            </a:endParaRPr>
          </a:p>
          <a:p>
            <a:r>
              <a:rPr lang="en-US">
                <a:latin typeface="Frutiger 45 Light" charset="0"/>
              </a:rPr>
              <a:t>More focus on the “right” risks</a:t>
            </a:r>
            <a:br>
              <a:rPr lang="en-US">
                <a:latin typeface="Frutiger 45 Light" charset="0"/>
              </a:rPr>
            </a:br>
            <a:endParaRPr lang="en-US">
              <a:latin typeface="Frutiger 45 Light" charset="0"/>
            </a:endParaRPr>
          </a:p>
          <a:p>
            <a:r>
              <a:rPr lang="en-US">
                <a:latin typeface="Frutiger 45 Light" charset="0"/>
              </a:rPr>
              <a:t>Coordination of support and training</a:t>
            </a:r>
            <a:r>
              <a:rPr lang="en-US" sz="2000">
                <a:latin typeface="Frutiger 45 Light" charset="0"/>
              </a:rPr>
              <a:t/>
            </a:r>
            <a:br>
              <a:rPr lang="en-US" sz="2000">
                <a:latin typeface="Frutiger 45 Light" charset="0"/>
              </a:rPr>
            </a:br>
            <a:endParaRPr lang="en-US" sz="2000">
              <a:latin typeface="Frutiger 45 Light" charset="0"/>
            </a:endParaRPr>
          </a:p>
          <a:p>
            <a:pPr>
              <a:buFont typeface="Wingdings" charset="0"/>
              <a:buNone/>
            </a:pPr>
            <a:endParaRPr lang="en-US" sz="2000">
              <a:latin typeface="Frutiger 45 Light" charset="0"/>
            </a:endParaRPr>
          </a:p>
        </p:txBody>
      </p:sp>
      <p:pic>
        <p:nvPicPr>
          <p:cNvPr id="13316" name="Picture 4" descr="j007873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04025" y="4508500"/>
            <a:ext cx="1765300" cy="1862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342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3375"/>
            <a:ext cx="7772400" cy="1143000"/>
          </a:xfrm>
        </p:spPr>
        <p:txBody>
          <a:bodyPr/>
          <a:lstStyle/>
          <a:p>
            <a:r>
              <a:rPr lang="en-US" sz="3200">
                <a:latin typeface="Frutiger 95 UltraBlack" charset="0"/>
              </a:rPr>
              <a:t>Example</a:t>
            </a:r>
            <a:br>
              <a:rPr lang="en-US" sz="3200">
                <a:latin typeface="Frutiger 95 UltraBlack" charset="0"/>
              </a:rPr>
            </a:br>
            <a:r>
              <a:rPr lang="en-US" sz="3200">
                <a:latin typeface="Frutiger 95 UltraBlack" charset="0"/>
              </a:rPr>
              <a:t> </a:t>
            </a:r>
            <a:r>
              <a:rPr lang="en-US" sz="2400" i="1">
                <a:solidFill>
                  <a:srgbClr val="003300"/>
                </a:solidFill>
                <a:latin typeface="Frutiger 95 UltraBlack" charset="0"/>
              </a:rPr>
              <a:t>Experience from Sweden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863600" y="1844675"/>
            <a:ext cx="7416800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u="sng">
                <a:solidFill>
                  <a:srgbClr val="660033"/>
                </a:solidFill>
              </a:rPr>
              <a:t>Before risk management:</a:t>
            </a:r>
          </a:p>
          <a:p>
            <a:pPr>
              <a:spcBef>
                <a:spcPct val="50000"/>
              </a:spcBef>
            </a:pPr>
            <a:r>
              <a:rPr lang="en-US">
                <a:solidFill>
                  <a:srgbClr val="660033"/>
                </a:solidFill>
              </a:rPr>
              <a:t>Focus on taxpayers obvious mistakes (easy money)</a:t>
            </a:r>
          </a:p>
          <a:p>
            <a:pPr>
              <a:spcBef>
                <a:spcPct val="50000"/>
              </a:spcBef>
            </a:pPr>
            <a:r>
              <a:rPr lang="en-US">
                <a:solidFill>
                  <a:srgbClr val="660033"/>
                </a:solidFill>
              </a:rPr>
              <a:t>	- </a:t>
            </a:r>
            <a:r>
              <a:rPr lang="en-US" sz="2000">
                <a:solidFill>
                  <a:srgbClr val="660033"/>
                </a:solidFill>
              </a:rPr>
              <a:t>Checking deductions and calculations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660033"/>
                </a:solidFill>
              </a:rPr>
              <a:t>	- Measuring output</a:t>
            </a:r>
          </a:p>
          <a:p>
            <a:pPr>
              <a:spcBef>
                <a:spcPct val="50000"/>
              </a:spcBef>
            </a:pPr>
            <a:r>
              <a:rPr lang="en-US" sz="2800" u="sng">
                <a:solidFill>
                  <a:srgbClr val="003300"/>
                </a:solidFill>
              </a:rPr>
              <a:t>After risk management:</a:t>
            </a:r>
            <a:br>
              <a:rPr lang="en-US" sz="2800" u="sng">
                <a:solidFill>
                  <a:srgbClr val="003300"/>
                </a:solidFill>
              </a:rPr>
            </a:br>
            <a:r>
              <a:rPr lang="en-US">
                <a:solidFill>
                  <a:srgbClr val="003300"/>
                </a:solidFill>
              </a:rPr>
              <a:t>Focus on informal sector (2/3 of the tax gap)</a:t>
            </a:r>
          </a:p>
          <a:p>
            <a:pPr>
              <a:spcBef>
                <a:spcPct val="50000"/>
              </a:spcBef>
            </a:pPr>
            <a:r>
              <a:rPr lang="en-US">
                <a:solidFill>
                  <a:srgbClr val="003300"/>
                </a:solidFill>
              </a:rPr>
              <a:t>	- </a:t>
            </a:r>
            <a:r>
              <a:rPr lang="en-US" sz="2000">
                <a:solidFill>
                  <a:srgbClr val="003300"/>
                </a:solidFill>
              </a:rPr>
              <a:t>Finding hidden income</a:t>
            </a:r>
          </a:p>
          <a:p>
            <a:pPr>
              <a:spcBef>
                <a:spcPct val="50000"/>
              </a:spcBef>
            </a:pPr>
            <a:r>
              <a:rPr lang="en-US" sz="2000">
                <a:solidFill>
                  <a:srgbClr val="003300"/>
                </a:solidFill>
              </a:rPr>
              <a:t>	- Measuring effect</a:t>
            </a:r>
          </a:p>
        </p:txBody>
      </p:sp>
    </p:spTree>
    <p:extLst>
      <p:ext uri="{BB962C8B-B14F-4D97-AF65-F5344CB8AC3E}">
        <p14:creationId xmlns:p14="http://schemas.microsoft.com/office/powerpoint/2010/main" val="347977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tax gap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284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Picture 2" descr="skattKis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941888"/>
            <a:ext cx="1655762" cy="163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6307" name="AutoShape 3"/>
          <p:cNvSpPr>
            <a:spLocks noChangeArrowheads="1"/>
          </p:cNvSpPr>
          <p:nvPr/>
        </p:nvSpPr>
        <p:spPr bwMode="auto">
          <a:xfrm rot="5400000">
            <a:off x="3240088" y="-106362"/>
            <a:ext cx="792162" cy="4176712"/>
          </a:xfrm>
          <a:prstGeom prst="can">
            <a:avLst>
              <a:gd name="adj" fmla="val 71521"/>
            </a:avLst>
          </a:prstGeom>
          <a:solidFill>
            <a:srgbClr val="66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 eaLnBrk="0" hangingPunct="0"/>
            <a:r>
              <a:rPr lang="en-US" altLang="sv-SE" sz="2400" b="1">
                <a:solidFill>
                  <a:srgbClr val="033577"/>
                </a:solidFill>
                <a:latin typeface="Frutiger 45 Light" pitchFamily="34" charset="0"/>
              </a:rPr>
              <a:t>Voluntary compliance</a:t>
            </a:r>
          </a:p>
        </p:txBody>
      </p:sp>
      <p:sp>
        <p:nvSpPr>
          <p:cNvPr id="226308" name="AutoShape 4"/>
          <p:cNvSpPr>
            <a:spLocks noChangeArrowheads="1"/>
          </p:cNvSpPr>
          <p:nvPr/>
        </p:nvSpPr>
        <p:spPr bwMode="auto">
          <a:xfrm rot="5400000">
            <a:off x="3240087" y="974726"/>
            <a:ext cx="792163" cy="4176712"/>
          </a:xfrm>
          <a:prstGeom prst="can">
            <a:avLst>
              <a:gd name="adj" fmla="val 71521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 eaLnBrk="0" hangingPunct="0"/>
            <a:r>
              <a:rPr lang="en-US" altLang="sv-SE" sz="2400" b="1">
                <a:solidFill>
                  <a:srgbClr val="033577"/>
                </a:solidFill>
                <a:latin typeface="Frutiger 45 Light" pitchFamily="34" charset="0"/>
              </a:rPr>
              <a:t>Enforcement</a:t>
            </a:r>
          </a:p>
        </p:txBody>
      </p:sp>
      <p:sp>
        <p:nvSpPr>
          <p:cNvPr id="226309" name="AutoShape 5"/>
          <p:cNvSpPr>
            <a:spLocks noChangeArrowheads="1"/>
          </p:cNvSpPr>
          <p:nvPr/>
        </p:nvSpPr>
        <p:spPr bwMode="auto">
          <a:xfrm rot="5400000">
            <a:off x="3240087" y="2054226"/>
            <a:ext cx="792163" cy="4176712"/>
          </a:xfrm>
          <a:prstGeom prst="can">
            <a:avLst>
              <a:gd name="adj" fmla="val 71521"/>
            </a:avLst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7C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 eaLnBrk="0" hangingPunct="0"/>
            <a:r>
              <a:rPr lang="en-US" altLang="sv-SE" sz="2400" b="1">
                <a:solidFill>
                  <a:srgbClr val="033577"/>
                </a:solidFill>
                <a:latin typeface="Frutiger 45 Light" pitchFamily="34" charset="0"/>
              </a:rPr>
              <a:t>Tax gap</a:t>
            </a:r>
          </a:p>
        </p:txBody>
      </p:sp>
      <p:sp>
        <p:nvSpPr>
          <p:cNvPr id="226310" name="Text Box 6"/>
          <p:cNvSpPr txBox="1">
            <a:spLocks noChangeArrowheads="1"/>
          </p:cNvSpPr>
          <p:nvPr/>
        </p:nvSpPr>
        <p:spPr bwMode="auto">
          <a:xfrm>
            <a:off x="3348038" y="2281238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sv-SE" sz="2400" b="1">
                <a:solidFill>
                  <a:srgbClr val="033577"/>
                </a:solidFill>
                <a:latin typeface="Frutiger 45 Light" pitchFamily="34" charset="0"/>
              </a:rPr>
              <a:t>+</a:t>
            </a:r>
          </a:p>
        </p:txBody>
      </p:sp>
      <p:sp>
        <p:nvSpPr>
          <p:cNvPr id="226311" name="Text Box 7"/>
          <p:cNvSpPr txBox="1">
            <a:spLocks noChangeArrowheads="1"/>
          </p:cNvSpPr>
          <p:nvPr/>
        </p:nvSpPr>
        <p:spPr bwMode="auto">
          <a:xfrm>
            <a:off x="3348038" y="3360738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sv-SE" sz="2400" b="1">
                <a:solidFill>
                  <a:srgbClr val="033577"/>
                </a:solidFill>
                <a:latin typeface="Frutiger 45 Light" pitchFamily="34" charset="0"/>
              </a:rPr>
              <a:t>+</a:t>
            </a:r>
          </a:p>
        </p:txBody>
      </p:sp>
      <p:sp>
        <p:nvSpPr>
          <p:cNvPr id="226312" name="Text Box 8"/>
          <p:cNvSpPr txBox="1">
            <a:spLocks noChangeArrowheads="1"/>
          </p:cNvSpPr>
          <p:nvPr/>
        </p:nvSpPr>
        <p:spPr bwMode="auto">
          <a:xfrm>
            <a:off x="1835150" y="6051550"/>
            <a:ext cx="3598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sv-SE" sz="2400" b="1">
                <a:solidFill>
                  <a:srgbClr val="033577"/>
                </a:solidFill>
                <a:latin typeface="Frutiger 45 Light" pitchFamily="34" charset="0"/>
              </a:rPr>
              <a:t>Theoretical correct tax</a:t>
            </a:r>
          </a:p>
        </p:txBody>
      </p:sp>
      <p:sp>
        <p:nvSpPr>
          <p:cNvPr id="226313" name="AutoShape 9"/>
          <p:cNvSpPr>
            <a:spLocks noChangeArrowheads="1"/>
          </p:cNvSpPr>
          <p:nvPr/>
        </p:nvSpPr>
        <p:spPr bwMode="auto">
          <a:xfrm>
            <a:off x="3382963" y="5043488"/>
            <a:ext cx="504825" cy="863600"/>
          </a:xfrm>
          <a:prstGeom prst="downArrow">
            <a:avLst>
              <a:gd name="adj1" fmla="val 50000"/>
              <a:gd name="adj2" fmla="val 42767"/>
            </a:avLst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226314" name="Oval 10"/>
          <p:cNvSpPr>
            <a:spLocks noChangeArrowheads="1"/>
          </p:cNvSpPr>
          <p:nvPr/>
        </p:nvSpPr>
        <p:spPr bwMode="auto">
          <a:xfrm>
            <a:off x="5148263" y="1585913"/>
            <a:ext cx="576262" cy="7921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sv-SE" b="1">
                <a:solidFill>
                  <a:srgbClr val="660033"/>
                </a:solidFill>
                <a:latin typeface="Frutiger 45 Light" pitchFamily="34" charset="0"/>
              </a:rPr>
              <a:t>90%</a:t>
            </a:r>
          </a:p>
        </p:txBody>
      </p:sp>
      <p:sp>
        <p:nvSpPr>
          <p:cNvPr id="226315" name="Oval 11"/>
          <p:cNvSpPr>
            <a:spLocks noChangeArrowheads="1"/>
          </p:cNvSpPr>
          <p:nvPr/>
        </p:nvSpPr>
        <p:spPr bwMode="auto">
          <a:xfrm>
            <a:off x="5148263" y="2667000"/>
            <a:ext cx="576262" cy="7921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sv-SE" b="1">
                <a:solidFill>
                  <a:srgbClr val="660033"/>
                </a:solidFill>
                <a:latin typeface="Frutiger 45 Light" pitchFamily="34" charset="0"/>
              </a:rPr>
              <a:t>1-2%</a:t>
            </a:r>
          </a:p>
        </p:txBody>
      </p:sp>
      <p:sp>
        <p:nvSpPr>
          <p:cNvPr id="226316" name="Oval 12"/>
          <p:cNvSpPr>
            <a:spLocks noChangeArrowheads="1"/>
          </p:cNvSpPr>
          <p:nvPr/>
        </p:nvSpPr>
        <p:spPr bwMode="auto">
          <a:xfrm>
            <a:off x="5148263" y="3746500"/>
            <a:ext cx="576262" cy="7921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sv-SE" b="1">
                <a:solidFill>
                  <a:srgbClr val="660033"/>
                </a:solidFill>
                <a:latin typeface="Frutiger 45 Light" pitchFamily="34" charset="0"/>
              </a:rPr>
              <a:t>8-9%</a:t>
            </a:r>
          </a:p>
        </p:txBody>
      </p:sp>
      <p:sp>
        <p:nvSpPr>
          <p:cNvPr id="226317" name="Text Box 13"/>
          <p:cNvSpPr txBox="1">
            <a:spLocks noChangeArrowheads="1"/>
          </p:cNvSpPr>
          <p:nvPr/>
        </p:nvSpPr>
        <p:spPr bwMode="auto">
          <a:xfrm>
            <a:off x="5940425" y="3890963"/>
            <a:ext cx="2879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sv-SE" sz="2400" b="1">
                <a:solidFill>
                  <a:srgbClr val="033577"/>
                </a:solidFill>
                <a:latin typeface="Frutiger 45 Light" pitchFamily="34" charset="0"/>
              </a:rPr>
              <a:t>Lost taxes</a:t>
            </a:r>
          </a:p>
        </p:txBody>
      </p:sp>
      <p:sp>
        <p:nvSpPr>
          <p:cNvPr id="226318" name="Text Box 14"/>
          <p:cNvSpPr txBox="1">
            <a:spLocks noChangeArrowheads="1"/>
          </p:cNvSpPr>
          <p:nvPr/>
        </p:nvSpPr>
        <p:spPr bwMode="auto">
          <a:xfrm>
            <a:off x="5940425" y="2827338"/>
            <a:ext cx="3059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sv-SE" sz="2400" b="1">
                <a:solidFill>
                  <a:srgbClr val="033577"/>
                </a:solidFill>
                <a:latin typeface="Frutiger 45 Light" pitchFamily="34" charset="0"/>
              </a:rPr>
              <a:t>Expensive taxes</a:t>
            </a:r>
          </a:p>
        </p:txBody>
      </p:sp>
      <p:sp>
        <p:nvSpPr>
          <p:cNvPr id="226319" name="Text Box 15"/>
          <p:cNvSpPr txBox="1">
            <a:spLocks noChangeArrowheads="1"/>
          </p:cNvSpPr>
          <p:nvPr/>
        </p:nvSpPr>
        <p:spPr bwMode="auto">
          <a:xfrm>
            <a:off x="5940425" y="1747838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sv-SE" sz="2400" b="1">
                <a:solidFill>
                  <a:srgbClr val="033577"/>
                </a:solidFill>
                <a:latin typeface="Frutiger 45 Light" pitchFamily="34" charset="0"/>
              </a:rPr>
              <a:t>Cheap taxes</a:t>
            </a:r>
          </a:p>
        </p:txBody>
      </p:sp>
      <p:sp>
        <p:nvSpPr>
          <p:cNvPr id="226320" name="AutoShape 16"/>
          <p:cNvSpPr>
            <a:spLocks noChangeArrowheads="1"/>
          </p:cNvSpPr>
          <p:nvPr/>
        </p:nvSpPr>
        <p:spPr bwMode="auto">
          <a:xfrm rot="10800000">
            <a:off x="684213" y="1370013"/>
            <a:ext cx="647700" cy="3097212"/>
          </a:xfrm>
          <a:prstGeom prst="curvedLeftArrow">
            <a:avLst>
              <a:gd name="adj1" fmla="val 95637"/>
              <a:gd name="adj2" fmla="val 191274"/>
              <a:gd name="adj3" fmla="val 33333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226321" name="Rectangle 17"/>
          <p:cNvSpPr>
            <a:spLocks noGrp="1"/>
          </p:cNvSpPr>
          <p:nvPr>
            <p:ph type="title"/>
          </p:nvPr>
        </p:nvSpPr>
        <p:spPr>
          <a:xfrm>
            <a:off x="685800" y="333375"/>
            <a:ext cx="8207375" cy="803275"/>
          </a:xfrm>
        </p:spPr>
        <p:txBody>
          <a:bodyPr/>
          <a:lstStyle/>
          <a:p>
            <a:r>
              <a:rPr lang="en-US" altLang="sv-SE" sz="2400" b="1" smtClean="0"/>
              <a:t>Voluntary compliance is the goal</a:t>
            </a:r>
          </a:p>
        </p:txBody>
      </p:sp>
    </p:spTree>
    <p:extLst>
      <p:ext uri="{BB962C8B-B14F-4D97-AF65-F5344CB8AC3E}">
        <p14:creationId xmlns:p14="http://schemas.microsoft.com/office/powerpoint/2010/main" val="338574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ubrik 8"/>
          <p:cNvSpPr>
            <a:spLocks noGrp="1"/>
          </p:cNvSpPr>
          <p:nvPr>
            <p:ph type="title" idx="4294967295"/>
          </p:nvPr>
        </p:nvSpPr>
        <p:spPr>
          <a:xfrm>
            <a:off x="142875" y="571500"/>
            <a:ext cx="8786813" cy="714375"/>
          </a:xfrm>
        </p:spPr>
        <p:txBody>
          <a:bodyPr/>
          <a:lstStyle/>
          <a:p>
            <a:r>
              <a:rPr lang="en-US" altLang="sv-SE" sz="2400" b="1"/>
              <a:t>How much tax should be paid in one year in Sweden?</a:t>
            </a:r>
            <a:r>
              <a:rPr lang="sv-SE" altLang="sv-SE" sz="2400" b="1"/>
              <a:t> </a:t>
            </a:r>
          </a:p>
        </p:txBody>
      </p:sp>
      <p:pic>
        <p:nvPicPr>
          <p:cNvPr id="60419" name="Bildobjekt 11" descr="skattefelskartan bild 11 ok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1606550"/>
            <a:ext cx="7143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textruta 12"/>
          <p:cNvSpPr txBox="1">
            <a:spLocks noChangeArrowheads="1"/>
          </p:cNvSpPr>
          <p:nvPr/>
        </p:nvSpPr>
        <p:spPr bwMode="auto">
          <a:xfrm>
            <a:off x="285750" y="1285875"/>
            <a:ext cx="32146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ts val="4000"/>
              </a:lnSpc>
            </a:pPr>
            <a:r>
              <a:rPr lang="en-US" altLang="sv-SE" sz="1300" b="1" dirty="0">
                <a:solidFill>
                  <a:srgbClr val="033577"/>
                </a:solidFill>
                <a:latin typeface="Frutiger 45 Light" pitchFamily="34" charset="0"/>
              </a:rPr>
              <a:t>Total tax </a:t>
            </a:r>
            <a:r>
              <a:rPr lang="en-US" altLang="sv-SE" sz="1300" b="1" dirty="0" smtClean="0">
                <a:solidFill>
                  <a:srgbClr val="033577"/>
                </a:solidFill>
                <a:latin typeface="Frutiger 45 Light" pitchFamily="34" charset="0"/>
              </a:rPr>
              <a:t>level </a:t>
            </a:r>
          </a:p>
          <a:p>
            <a:pPr eaLnBrk="1" hangingPunct="1">
              <a:lnSpc>
                <a:spcPts val="4000"/>
              </a:lnSpc>
            </a:pPr>
            <a:r>
              <a:rPr lang="en-US" altLang="sv-SE" sz="1300" b="1" dirty="0" smtClean="0">
                <a:solidFill>
                  <a:srgbClr val="033577"/>
                </a:solidFill>
                <a:latin typeface="Frutiger 45 Light" pitchFamily="34" charset="0"/>
              </a:rPr>
              <a:t>Tax determined</a:t>
            </a:r>
            <a:endParaRPr lang="en-US" altLang="sv-SE" sz="1300" b="1" dirty="0">
              <a:solidFill>
                <a:srgbClr val="033577"/>
              </a:solidFill>
              <a:latin typeface="Frutiger 45 Light" pitchFamily="34" charset="0"/>
            </a:endParaRPr>
          </a:p>
        </p:txBody>
      </p:sp>
      <p:sp>
        <p:nvSpPr>
          <p:cNvPr id="60421" name="Ellips 13"/>
          <p:cNvSpPr>
            <a:spLocks noChangeArrowheads="1"/>
          </p:cNvSpPr>
          <p:nvPr/>
        </p:nvSpPr>
        <p:spPr bwMode="auto">
          <a:xfrm flipV="1">
            <a:off x="4357688" y="1631950"/>
            <a:ext cx="204787" cy="36513"/>
          </a:xfrm>
          <a:prstGeom prst="ellipse">
            <a:avLst/>
          </a:prstGeom>
          <a:noFill/>
          <a:ln w="9525" algn="ctr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sv-SE" altLang="sv-SE">
              <a:solidFill>
                <a:srgbClr val="033577"/>
              </a:solidFill>
              <a:latin typeface="Frutiger 45 Light" pitchFamily="34" charset="0"/>
            </a:endParaRPr>
          </a:p>
        </p:txBody>
      </p:sp>
      <p:cxnSp>
        <p:nvCxnSpPr>
          <p:cNvPr id="60422" name="Rak 15"/>
          <p:cNvCxnSpPr>
            <a:cxnSpLocks noChangeShapeType="1"/>
          </p:cNvCxnSpPr>
          <p:nvPr/>
        </p:nvCxnSpPr>
        <p:spPr bwMode="auto">
          <a:xfrm rot="5400000">
            <a:off x="4107657" y="1893094"/>
            <a:ext cx="50006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23" name="Rak pil 18"/>
          <p:cNvCxnSpPr>
            <a:cxnSpLocks noChangeShapeType="1"/>
          </p:cNvCxnSpPr>
          <p:nvPr/>
        </p:nvCxnSpPr>
        <p:spPr bwMode="auto">
          <a:xfrm>
            <a:off x="3357563" y="1643063"/>
            <a:ext cx="1000125" cy="1587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424" name="Rak pil 31"/>
          <p:cNvCxnSpPr>
            <a:cxnSpLocks noChangeShapeType="1"/>
          </p:cNvCxnSpPr>
          <p:nvPr/>
        </p:nvCxnSpPr>
        <p:spPr bwMode="auto">
          <a:xfrm>
            <a:off x="3348038" y="2143125"/>
            <a:ext cx="1009650" cy="1588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425" name="Rundad rektangulär 32"/>
          <p:cNvSpPr>
            <a:spLocks noChangeArrowheads="1"/>
          </p:cNvSpPr>
          <p:nvPr/>
        </p:nvSpPr>
        <p:spPr bwMode="auto">
          <a:xfrm rot="5400000">
            <a:off x="5661819" y="981869"/>
            <a:ext cx="820738" cy="1714500"/>
          </a:xfrm>
          <a:prstGeom prst="wedgeRoundRectCallout">
            <a:avLst>
              <a:gd name="adj1" fmla="val -5222"/>
              <a:gd name="adj2" fmla="val 81773"/>
              <a:gd name="adj3" fmla="val 16667"/>
            </a:avLst>
          </a:prstGeom>
          <a:solidFill>
            <a:srgbClr val="D390A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vert="vert270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sv-SE" altLang="sv-SE" sz="1600" b="1" dirty="0" smtClean="0">
                <a:latin typeface="Frutiger 45 Light" pitchFamily="34" charset="0"/>
              </a:rPr>
              <a:t>Tax gap </a:t>
            </a:r>
            <a:r>
              <a:rPr lang="sv-SE" altLang="sv-SE" sz="1600" b="1" dirty="0" err="1" smtClean="0">
                <a:latin typeface="Frutiger 45 Light" pitchFamily="34" charset="0"/>
              </a:rPr>
              <a:t>about</a:t>
            </a:r>
            <a:r>
              <a:rPr lang="sv-SE" altLang="sv-SE" sz="1600" b="1" dirty="0" smtClean="0">
                <a:latin typeface="Frutiger 45 Light" pitchFamily="34" charset="0"/>
              </a:rPr>
              <a:t> 8-9 %</a:t>
            </a:r>
            <a:endParaRPr lang="sv-SE" altLang="sv-SE" sz="1600" b="1" dirty="0">
              <a:latin typeface="Frutiger 45 Light" pitchFamily="34" charset="0"/>
            </a:endParaRPr>
          </a:p>
        </p:txBody>
      </p:sp>
      <p:sp>
        <p:nvSpPr>
          <p:cNvPr id="35" name="Rundad rektangulär 34"/>
          <p:cNvSpPr/>
          <p:nvPr/>
        </p:nvSpPr>
        <p:spPr bwMode="auto">
          <a:xfrm rot="5400000">
            <a:off x="5698331" y="1910557"/>
            <a:ext cx="784225" cy="1677988"/>
          </a:xfrm>
          <a:prstGeom prst="wedgeRoundRectCallout">
            <a:avLst>
              <a:gd name="adj1" fmla="val -67484"/>
              <a:gd name="adj2" fmla="val 89166"/>
              <a:gd name="adj3" fmla="val 16667"/>
            </a:avLst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60428" name="textruta 35"/>
          <p:cNvSpPr txBox="1">
            <a:spLocks noChangeArrowheads="1"/>
          </p:cNvSpPr>
          <p:nvPr/>
        </p:nvSpPr>
        <p:spPr bwMode="auto">
          <a:xfrm>
            <a:off x="5286375" y="2349500"/>
            <a:ext cx="2021929" cy="85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en-US" altLang="sv-SE" sz="1400" b="1" dirty="0">
                <a:latin typeface="Frutiger 45 Light" pitchFamily="34" charset="0"/>
              </a:rPr>
              <a:t>Result of </a:t>
            </a:r>
            <a:r>
              <a:rPr lang="en-US" altLang="sv-SE" sz="1400" b="1" dirty="0" smtClean="0">
                <a:latin typeface="Frutiger 45 Light" pitchFamily="34" charset="0"/>
              </a:rPr>
              <a:t>tax</a:t>
            </a:r>
          </a:p>
          <a:p>
            <a:pPr eaLnBrk="1" hangingPunct="1">
              <a:lnSpc>
                <a:spcPts val="2000"/>
              </a:lnSpc>
            </a:pPr>
            <a:r>
              <a:rPr lang="en-US" altLang="sv-SE" sz="1400" b="1" dirty="0" smtClean="0">
                <a:latin typeface="Frutiger 45 Light" pitchFamily="34" charset="0"/>
              </a:rPr>
              <a:t>checks </a:t>
            </a:r>
            <a:r>
              <a:rPr lang="en-US" altLang="sv-SE" sz="1400" b="1" dirty="0">
                <a:latin typeface="Frutiger 45 Light" pitchFamily="34" charset="0"/>
              </a:rPr>
              <a:t>and audits</a:t>
            </a:r>
          </a:p>
          <a:p>
            <a:pPr eaLnBrk="1" hangingPunct="1">
              <a:lnSpc>
                <a:spcPts val="2000"/>
              </a:lnSpc>
            </a:pPr>
            <a:r>
              <a:rPr lang="en-US" altLang="sv-SE" sz="1400" b="1" dirty="0">
                <a:latin typeface="Frutiger 45 Light" pitchFamily="34" charset="0"/>
              </a:rPr>
              <a:t>a</a:t>
            </a:r>
            <a:r>
              <a:rPr lang="en-US" altLang="sv-SE" sz="1400" b="1" dirty="0" smtClean="0">
                <a:latin typeface="Frutiger 45 Light" pitchFamily="34" charset="0"/>
              </a:rPr>
              <a:t>bout 1-2 %</a:t>
            </a:r>
            <a:endParaRPr lang="en-US" altLang="sv-SE" sz="1400" b="1" dirty="0">
              <a:latin typeface="Frutiger 45 Light" pitchFamily="34" charset="0"/>
            </a:endParaRPr>
          </a:p>
        </p:txBody>
      </p:sp>
      <p:sp>
        <p:nvSpPr>
          <p:cNvPr id="60429" name="textruta 36"/>
          <p:cNvSpPr txBox="1">
            <a:spLocks noChangeArrowheads="1"/>
          </p:cNvSpPr>
          <p:nvPr/>
        </p:nvSpPr>
        <p:spPr bwMode="auto">
          <a:xfrm>
            <a:off x="357188" y="2928938"/>
            <a:ext cx="2857500" cy="1130300"/>
          </a:xfrm>
          <a:prstGeom prst="rect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sv-SE" sz="2000" dirty="0">
                <a:latin typeface="Frutiger 45 Light" pitchFamily="34" charset="0"/>
              </a:rPr>
              <a:t>Total tax level</a:t>
            </a:r>
          </a:p>
          <a:p>
            <a:pPr eaLnBrk="1" hangingPunct="1"/>
            <a:r>
              <a:rPr lang="en-US" altLang="sv-SE" sz="1600" b="1" dirty="0">
                <a:latin typeface="Frutiger 45 Light" pitchFamily="34" charset="0"/>
              </a:rPr>
              <a:t>– Theoretical sum of taxes that should be paid in one year.</a:t>
            </a:r>
          </a:p>
        </p:txBody>
      </p:sp>
      <p:sp>
        <p:nvSpPr>
          <p:cNvPr id="60430" name="textruta 37"/>
          <p:cNvSpPr txBox="1">
            <a:spLocks noChangeArrowheads="1"/>
          </p:cNvSpPr>
          <p:nvPr/>
        </p:nvSpPr>
        <p:spPr bwMode="auto">
          <a:xfrm>
            <a:off x="357188" y="4429125"/>
            <a:ext cx="2846387" cy="1619250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altLang="sv-SE" sz="2000" dirty="0">
                <a:latin typeface="Frutiger 45 Light" pitchFamily="34" charset="0"/>
              </a:rPr>
              <a:t>Tax determined</a:t>
            </a:r>
          </a:p>
          <a:p>
            <a:pPr eaLnBrk="1" hangingPunct="1"/>
            <a:r>
              <a:rPr lang="en-US" altLang="sv-SE" sz="1600" b="1" dirty="0">
                <a:latin typeface="Frutiger 45 Light" pitchFamily="34" charset="0"/>
              </a:rPr>
              <a:t>– Total of all taxes </a:t>
            </a:r>
          </a:p>
          <a:p>
            <a:pPr eaLnBrk="1" hangingPunct="1"/>
            <a:r>
              <a:rPr lang="en-US" altLang="sv-SE" sz="1600" b="1" dirty="0">
                <a:latin typeface="Frutiger 45 Light" pitchFamily="34" charset="0"/>
              </a:rPr>
              <a:t>determined by Tax Agency after examining tax returns, compliance checks etc.</a:t>
            </a:r>
          </a:p>
        </p:txBody>
      </p:sp>
    </p:spTree>
    <p:extLst>
      <p:ext uri="{BB962C8B-B14F-4D97-AF65-F5344CB8AC3E}">
        <p14:creationId xmlns:p14="http://schemas.microsoft.com/office/powerpoint/2010/main" val="426324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Bildobjekt 11" descr="totala skattefelet 0709231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1357313"/>
            <a:ext cx="3357562" cy="114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ubrik 1"/>
          <p:cNvSpPr>
            <a:spLocks noGrp="1"/>
          </p:cNvSpPr>
          <p:nvPr>
            <p:ph type="title" idx="4294967295"/>
          </p:nvPr>
        </p:nvSpPr>
        <p:spPr>
          <a:xfrm>
            <a:off x="468313" y="357188"/>
            <a:ext cx="8675687" cy="642937"/>
          </a:xfrm>
        </p:spPr>
        <p:txBody>
          <a:bodyPr/>
          <a:lstStyle/>
          <a:p>
            <a:pPr algn="l"/>
            <a:r>
              <a:rPr lang="sv-SE" altLang="sv-SE" sz="2800" b="1" smtClean="0"/>
              <a:t>Tax gap map</a:t>
            </a:r>
          </a:p>
        </p:txBody>
      </p:sp>
      <p:pic>
        <p:nvPicPr>
          <p:cNvPr id="11268" name="Platshållare för innehåll 3" descr="bild Frivillig medverka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429000"/>
            <a:ext cx="681038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Bildobjekt 12" descr="bild preventiv effekt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143125"/>
            <a:ext cx="908050" cy="135731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0" name="Grupp 23"/>
          <p:cNvGrpSpPr>
            <a:grpSpLocks/>
          </p:cNvGrpSpPr>
          <p:nvPr/>
        </p:nvGrpSpPr>
        <p:grpSpPr bwMode="auto">
          <a:xfrm rot="1135134">
            <a:off x="1098550" y="1970088"/>
            <a:ext cx="285750" cy="212725"/>
            <a:chOff x="5214942" y="2109600"/>
            <a:chExt cx="285752" cy="139828"/>
          </a:xfrm>
        </p:grpSpPr>
        <p:sp>
          <p:nvSpPr>
            <p:cNvPr id="20" name="Platshållare för innehåll 14"/>
            <p:cNvSpPr txBox="1">
              <a:spLocks/>
            </p:cNvSpPr>
            <p:nvPr/>
          </p:nvSpPr>
          <p:spPr bwMode="auto">
            <a:xfrm>
              <a:off x="5206056" y="2174747"/>
              <a:ext cx="285752" cy="72001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 scaled="0"/>
            </a:gradFill>
            <a:ln w="12700" cap="flat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Font typeface="Wingdings" pitchFamily="2" charset="2"/>
                <a:buNone/>
                <a:defRPr/>
              </a:pPr>
              <a:r>
                <a:rPr lang="sv-SE" kern="0">
                  <a:latin typeface="+mn-lt"/>
                </a:rPr>
                <a:t>     </a:t>
              </a: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None/>
                <a:defRPr/>
              </a:pPr>
              <a:endParaRPr lang="sv-SE" kern="0" dirty="0">
                <a:latin typeface="+mn-lt"/>
              </a:endParaRPr>
            </a:p>
          </p:txBody>
        </p:sp>
        <p:sp>
          <p:nvSpPr>
            <p:cNvPr id="11319" name="Rektangel 16"/>
            <p:cNvSpPr>
              <a:spLocks noChangeArrowheads="1"/>
            </p:cNvSpPr>
            <p:nvPr/>
          </p:nvSpPr>
          <p:spPr bwMode="auto">
            <a:xfrm>
              <a:off x="5214942" y="2143116"/>
              <a:ext cx="285752" cy="71438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7001">
                  <a:srgbClr val="E6E6E6"/>
                </a:gs>
                <a:gs pos="32001">
                  <a:srgbClr val="7D8496"/>
                </a:gs>
                <a:gs pos="47000">
                  <a:srgbClr val="E6E6E6"/>
                </a:gs>
                <a:gs pos="85001">
                  <a:srgbClr val="7D8496"/>
                </a:gs>
                <a:gs pos="100000">
                  <a:srgbClr val="E6E6E6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1pPr>
              <a:lvl2pPr marL="742950" indent="-28575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2pPr>
              <a:lvl3pPr marL="1143000" indent="-22860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3pPr>
              <a:lvl4pPr marL="1600200" indent="-22860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4pPr>
              <a:lvl5pPr marL="2057400" indent="-22860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9pPr>
            </a:lstStyle>
            <a:p>
              <a:endParaRPr lang="sv-SE" altLang="sv-SE"/>
            </a:p>
          </p:txBody>
        </p:sp>
        <p:sp>
          <p:nvSpPr>
            <p:cNvPr id="18" name="Platshållare för innehåll 14"/>
            <p:cNvSpPr txBox="1">
              <a:spLocks/>
            </p:cNvSpPr>
            <p:nvPr/>
          </p:nvSpPr>
          <p:spPr bwMode="auto">
            <a:xfrm>
              <a:off x="5205208" y="2108753"/>
              <a:ext cx="285752" cy="72001"/>
            </a:xfrm>
            <a:prstGeom prst="ellipse">
              <a:avLst/>
            </a:prstGeom>
            <a:solidFill>
              <a:schemeClr val="tx2">
                <a:lumMod val="65000"/>
                <a:lumOff val="35000"/>
              </a:schemeClr>
            </a:solidFill>
            <a:ln w="12700" cap="flat" algn="ctr">
              <a:noFill/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Font typeface="Wingdings" pitchFamily="2" charset="2"/>
                <a:buNone/>
                <a:defRPr/>
              </a:pPr>
              <a:r>
                <a:rPr lang="sv-SE" kern="0">
                  <a:latin typeface="+mn-lt"/>
                </a:rPr>
                <a:t>     </a:t>
              </a:r>
            </a:p>
            <a:p>
              <a:pPr marL="342900" indent="-342900">
                <a:spcBef>
                  <a:spcPct val="20000"/>
                </a:spcBef>
                <a:buFont typeface="Wingdings" pitchFamily="2" charset="2"/>
                <a:buNone/>
                <a:defRPr/>
              </a:pPr>
              <a:endParaRPr lang="sv-SE" kern="0" dirty="0">
                <a:latin typeface="+mn-lt"/>
              </a:endParaRPr>
            </a:p>
          </p:txBody>
        </p:sp>
      </p:grpSp>
      <p:sp>
        <p:nvSpPr>
          <p:cNvPr id="11271" name="Nedåtböjd 18"/>
          <p:cNvSpPr>
            <a:spLocks noChangeArrowheads="1"/>
          </p:cNvSpPr>
          <p:nvPr/>
        </p:nvSpPr>
        <p:spPr bwMode="auto">
          <a:xfrm rot="-268144">
            <a:off x="1406525" y="995363"/>
            <a:ext cx="3171825" cy="454025"/>
          </a:xfrm>
          <a:prstGeom prst="curvedDownArrow">
            <a:avLst>
              <a:gd name="adj1" fmla="val 41043"/>
              <a:gd name="adj2" fmla="val 100295"/>
              <a:gd name="adj3" fmla="val 35000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pic>
        <p:nvPicPr>
          <p:cNvPr id="11272" name="Bildobjekt 20" descr="Skattefel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4" t="11562" r="33540" b="3854"/>
          <a:stretch>
            <a:fillRect/>
          </a:stretch>
        </p:blipFill>
        <p:spPr bwMode="auto">
          <a:xfrm rot="1139194">
            <a:off x="1141413" y="1474788"/>
            <a:ext cx="371475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Bildobjekt 12" descr="skattefel per grupp 070923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059113"/>
            <a:ext cx="1049337" cy="359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Rektangel 13"/>
          <p:cNvSpPr>
            <a:spLocks noChangeArrowheads="1"/>
          </p:cNvSpPr>
          <p:nvPr/>
        </p:nvSpPr>
        <p:spPr bwMode="auto">
          <a:xfrm>
            <a:off x="4357688" y="2500313"/>
            <a:ext cx="1000125" cy="4214812"/>
          </a:xfrm>
          <a:prstGeom prst="rect">
            <a:avLst/>
          </a:prstGeom>
          <a:solidFill>
            <a:srgbClr val="99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5" name="Rektangel 14"/>
          <p:cNvSpPr/>
          <p:nvPr/>
        </p:nvSpPr>
        <p:spPr bwMode="auto">
          <a:xfrm>
            <a:off x="5429250" y="2500313"/>
            <a:ext cx="1000125" cy="421481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sv-SE"/>
          </a:p>
        </p:txBody>
      </p:sp>
      <p:sp>
        <p:nvSpPr>
          <p:cNvPr id="11276" name="Rektangel 15"/>
          <p:cNvSpPr>
            <a:spLocks noChangeArrowheads="1"/>
          </p:cNvSpPr>
          <p:nvPr/>
        </p:nvSpPr>
        <p:spPr bwMode="auto">
          <a:xfrm>
            <a:off x="6500813" y="2500313"/>
            <a:ext cx="900112" cy="4214812"/>
          </a:xfrm>
          <a:prstGeom prst="rect">
            <a:avLst/>
          </a:prstGeom>
          <a:solidFill>
            <a:srgbClr val="FFCC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277" name="Rektangel 20"/>
          <p:cNvSpPr>
            <a:spLocks noChangeArrowheads="1"/>
          </p:cNvSpPr>
          <p:nvPr/>
        </p:nvSpPr>
        <p:spPr bwMode="auto">
          <a:xfrm>
            <a:off x="1571625" y="3114675"/>
            <a:ext cx="6000750" cy="520700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278" name="Rektangel 22"/>
          <p:cNvSpPr>
            <a:spLocks noChangeArrowheads="1"/>
          </p:cNvSpPr>
          <p:nvPr/>
        </p:nvSpPr>
        <p:spPr bwMode="auto">
          <a:xfrm>
            <a:off x="1571625" y="4929188"/>
            <a:ext cx="6000750" cy="522287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279" name="Rektangel 23"/>
          <p:cNvSpPr>
            <a:spLocks noChangeArrowheads="1"/>
          </p:cNvSpPr>
          <p:nvPr/>
        </p:nvSpPr>
        <p:spPr bwMode="auto">
          <a:xfrm>
            <a:off x="1571625" y="4319588"/>
            <a:ext cx="6000750" cy="522287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280" name="Rektangel 24"/>
          <p:cNvSpPr>
            <a:spLocks noChangeArrowheads="1"/>
          </p:cNvSpPr>
          <p:nvPr/>
        </p:nvSpPr>
        <p:spPr bwMode="auto">
          <a:xfrm>
            <a:off x="1571625" y="3714750"/>
            <a:ext cx="6000750" cy="522288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281" name="Rektangel 25"/>
          <p:cNvSpPr>
            <a:spLocks noChangeArrowheads="1"/>
          </p:cNvSpPr>
          <p:nvPr/>
        </p:nvSpPr>
        <p:spPr bwMode="auto">
          <a:xfrm>
            <a:off x="1571625" y="5537200"/>
            <a:ext cx="6000750" cy="522288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282" name="Rektangel 26"/>
          <p:cNvSpPr>
            <a:spLocks noChangeArrowheads="1"/>
          </p:cNvSpPr>
          <p:nvPr/>
        </p:nvSpPr>
        <p:spPr bwMode="auto">
          <a:xfrm>
            <a:off x="1571625" y="6143625"/>
            <a:ext cx="6000750" cy="522288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283" name="textruta 28"/>
          <p:cNvSpPr txBox="1">
            <a:spLocks noChangeArrowheads="1"/>
          </p:cNvSpPr>
          <p:nvPr/>
        </p:nvSpPr>
        <p:spPr bwMode="auto">
          <a:xfrm>
            <a:off x="4286250" y="2500313"/>
            <a:ext cx="11430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 algn="ctr">
              <a:lnSpc>
                <a:spcPts val="1350"/>
              </a:lnSpc>
            </a:pPr>
            <a:r>
              <a:rPr lang="sv-SE" altLang="sv-SE" sz="1200">
                <a:solidFill>
                  <a:schemeClr val="tx2"/>
                </a:solidFill>
              </a:rPr>
              <a:t>International SEK 46 bn</a:t>
            </a:r>
          </a:p>
        </p:txBody>
      </p:sp>
      <p:sp>
        <p:nvSpPr>
          <p:cNvPr id="11284" name="textruta 30"/>
          <p:cNvSpPr txBox="1">
            <a:spLocks noChangeArrowheads="1"/>
          </p:cNvSpPr>
          <p:nvPr/>
        </p:nvSpPr>
        <p:spPr bwMode="auto">
          <a:xfrm>
            <a:off x="5357813" y="2500313"/>
            <a:ext cx="11430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 algn="ctr">
              <a:lnSpc>
                <a:spcPts val="1350"/>
              </a:lnSpc>
            </a:pPr>
            <a:r>
              <a:rPr lang="sv-SE" altLang="sv-SE" sz="1200">
                <a:solidFill>
                  <a:schemeClr val="bg1"/>
                </a:solidFill>
              </a:rPr>
              <a:t>Illicit work </a:t>
            </a:r>
          </a:p>
          <a:p>
            <a:pPr algn="ctr">
              <a:lnSpc>
                <a:spcPts val="1350"/>
              </a:lnSpc>
            </a:pPr>
            <a:r>
              <a:rPr lang="sv-SE" altLang="sv-SE" sz="1200">
                <a:solidFill>
                  <a:schemeClr val="bg1"/>
                </a:solidFill>
              </a:rPr>
              <a:t>SEK 66 bn</a:t>
            </a:r>
          </a:p>
        </p:txBody>
      </p:sp>
      <p:sp>
        <p:nvSpPr>
          <p:cNvPr id="11285" name="textruta 31"/>
          <p:cNvSpPr txBox="1">
            <a:spLocks noChangeArrowheads="1"/>
          </p:cNvSpPr>
          <p:nvPr/>
        </p:nvSpPr>
        <p:spPr bwMode="auto">
          <a:xfrm>
            <a:off x="6500813" y="2500313"/>
            <a:ext cx="100012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 algn="ctr">
              <a:lnSpc>
                <a:spcPts val="1350"/>
              </a:lnSpc>
            </a:pPr>
            <a:r>
              <a:rPr lang="sv-SE" altLang="sv-SE" sz="1200">
                <a:solidFill>
                  <a:schemeClr val="tx1"/>
                </a:solidFill>
              </a:rPr>
              <a:t>Other national</a:t>
            </a:r>
          </a:p>
          <a:p>
            <a:pPr algn="ctr">
              <a:lnSpc>
                <a:spcPts val="1350"/>
              </a:lnSpc>
            </a:pPr>
            <a:r>
              <a:rPr lang="sv-SE" altLang="sv-SE" sz="1200">
                <a:solidFill>
                  <a:schemeClr val="tx1"/>
                </a:solidFill>
              </a:rPr>
              <a:t>SEK 21 bn</a:t>
            </a:r>
          </a:p>
        </p:txBody>
      </p:sp>
      <p:sp>
        <p:nvSpPr>
          <p:cNvPr id="11286" name="textruta 32"/>
          <p:cNvSpPr txBox="1">
            <a:spLocks noChangeArrowheads="1"/>
          </p:cNvSpPr>
          <p:nvPr/>
        </p:nvSpPr>
        <p:spPr bwMode="auto">
          <a:xfrm>
            <a:off x="1547813" y="3141663"/>
            <a:ext cx="5786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1200">
                <a:solidFill>
                  <a:schemeClr val="tx1"/>
                </a:solidFill>
              </a:rPr>
              <a:t>Private</a:t>
            </a:r>
          </a:p>
          <a:p>
            <a:r>
              <a:rPr lang="sv-SE" altLang="sv-SE" sz="1200">
                <a:solidFill>
                  <a:schemeClr val="tx1"/>
                </a:solidFill>
              </a:rPr>
              <a:t>individuals                    </a:t>
            </a:r>
            <a:r>
              <a:rPr lang="sv-SE" altLang="sv-SE" sz="1200">
                <a:solidFill>
                  <a:srgbClr val="C00000"/>
                </a:solidFill>
              </a:rPr>
              <a:t>22</a:t>
            </a:r>
            <a:r>
              <a:rPr lang="sv-SE" altLang="sv-SE" sz="1200">
                <a:solidFill>
                  <a:schemeClr val="tx1"/>
                </a:solidFill>
              </a:rPr>
              <a:t>	10	</a:t>
            </a:r>
            <a:r>
              <a:rPr lang="sv-SE" altLang="sv-SE" sz="1200">
                <a:solidFill>
                  <a:schemeClr val="bg1"/>
                </a:solidFill>
              </a:rPr>
              <a:t>9</a:t>
            </a:r>
            <a:r>
              <a:rPr lang="sv-SE" altLang="sv-SE" sz="1200">
                <a:solidFill>
                  <a:schemeClr val="tx1"/>
                </a:solidFill>
              </a:rPr>
              <a:t>	3</a:t>
            </a:r>
          </a:p>
        </p:txBody>
      </p:sp>
      <p:sp>
        <p:nvSpPr>
          <p:cNvPr id="11287" name="textruta 34"/>
          <p:cNvSpPr txBox="1">
            <a:spLocks noChangeArrowheads="1"/>
          </p:cNvSpPr>
          <p:nvPr/>
        </p:nvSpPr>
        <p:spPr bwMode="auto">
          <a:xfrm>
            <a:off x="1571625" y="3786188"/>
            <a:ext cx="5857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1200">
                <a:solidFill>
                  <a:schemeClr val="tx1"/>
                </a:solidFill>
              </a:rPr>
              <a:t>Micro </a:t>
            </a:r>
          </a:p>
          <a:p>
            <a:r>
              <a:rPr lang="sv-SE" altLang="sv-SE" sz="1200">
                <a:solidFill>
                  <a:schemeClr val="tx1"/>
                </a:solidFill>
              </a:rPr>
              <a:t>companies                                    </a:t>
            </a:r>
            <a:r>
              <a:rPr lang="sv-SE" altLang="sv-SE" sz="1200">
                <a:solidFill>
                  <a:srgbClr val="C00000"/>
                </a:solidFill>
              </a:rPr>
              <a:t>52</a:t>
            </a:r>
            <a:r>
              <a:rPr lang="sv-SE" altLang="sv-SE" sz="1200">
                <a:solidFill>
                  <a:schemeClr val="tx1"/>
                </a:solidFill>
              </a:rPr>
              <a:t>	7	</a:t>
            </a:r>
            <a:r>
              <a:rPr lang="sv-SE" altLang="sv-SE" sz="1200">
                <a:solidFill>
                  <a:schemeClr val="bg1"/>
                </a:solidFill>
              </a:rPr>
              <a:t>43</a:t>
            </a:r>
            <a:r>
              <a:rPr lang="sv-SE" altLang="sv-SE" sz="1200">
                <a:solidFill>
                  <a:schemeClr val="tx1"/>
                </a:solidFill>
              </a:rPr>
              <a:t>	2</a:t>
            </a:r>
          </a:p>
        </p:txBody>
      </p:sp>
      <p:sp>
        <p:nvSpPr>
          <p:cNvPr id="11288" name="textruta 35"/>
          <p:cNvSpPr txBox="1">
            <a:spLocks noChangeArrowheads="1"/>
          </p:cNvSpPr>
          <p:nvPr/>
        </p:nvSpPr>
        <p:spPr bwMode="auto">
          <a:xfrm>
            <a:off x="1500188" y="4357688"/>
            <a:ext cx="17859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1200">
                <a:solidFill>
                  <a:schemeClr val="tx1"/>
                </a:solidFill>
              </a:rPr>
              <a:t>Small/medium-</a:t>
            </a:r>
          </a:p>
          <a:p>
            <a:r>
              <a:rPr lang="sv-SE" altLang="sv-SE" sz="1200">
                <a:solidFill>
                  <a:schemeClr val="tx1"/>
                </a:solidFill>
              </a:rPr>
              <a:t>sized companies</a:t>
            </a:r>
          </a:p>
        </p:txBody>
      </p:sp>
      <p:sp>
        <p:nvSpPr>
          <p:cNvPr id="11289" name="textruta 36"/>
          <p:cNvSpPr txBox="1">
            <a:spLocks noChangeArrowheads="1"/>
          </p:cNvSpPr>
          <p:nvPr/>
        </p:nvSpPr>
        <p:spPr bwMode="auto">
          <a:xfrm>
            <a:off x="3429000" y="4429125"/>
            <a:ext cx="40005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1200">
                <a:solidFill>
                  <a:srgbClr val="C00000"/>
                </a:solidFill>
              </a:rPr>
              <a:t>26</a:t>
            </a:r>
            <a:r>
              <a:rPr lang="sv-SE" altLang="sv-SE" sz="1200">
                <a:solidFill>
                  <a:schemeClr val="tx1"/>
                </a:solidFill>
              </a:rPr>
              <a:t>	        14	             </a:t>
            </a:r>
            <a:r>
              <a:rPr lang="sv-SE" altLang="sv-SE" sz="1200">
                <a:solidFill>
                  <a:schemeClr val="bg1"/>
                </a:solidFill>
              </a:rPr>
              <a:t>5</a:t>
            </a:r>
            <a:r>
              <a:rPr lang="sv-SE" altLang="sv-SE" sz="1200">
                <a:solidFill>
                  <a:schemeClr val="tx1"/>
                </a:solidFill>
              </a:rPr>
              <a:t>	                7</a:t>
            </a:r>
            <a:endParaRPr lang="sv-SE" altLang="sv-SE" sz="1200"/>
          </a:p>
        </p:txBody>
      </p:sp>
      <p:sp>
        <p:nvSpPr>
          <p:cNvPr id="11290" name="textruta 37"/>
          <p:cNvSpPr txBox="1">
            <a:spLocks noChangeArrowheads="1"/>
          </p:cNvSpPr>
          <p:nvPr/>
        </p:nvSpPr>
        <p:spPr bwMode="auto">
          <a:xfrm>
            <a:off x="1571625" y="5000625"/>
            <a:ext cx="6143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203575" algn="ctr"/>
                <a:tab pos="4283075" algn="ctr"/>
                <a:tab pos="5295900" algn="ctr"/>
              </a:tabLs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1200">
                <a:solidFill>
                  <a:schemeClr val="tx1"/>
                </a:solidFill>
              </a:rPr>
              <a:t>Large </a:t>
            </a:r>
          </a:p>
          <a:p>
            <a:r>
              <a:rPr lang="sv-SE" altLang="sv-SE" sz="1200">
                <a:solidFill>
                  <a:schemeClr val="tx1"/>
                </a:solidFill>
              </a:rPr>
              <a:t>companies                       </a:t>
            </a:r>
            <a:r>
              <a:rPr lang="sv-SE" altLang="sv-SE" sz="1200">
                <a:solidFill>
                  <a:srgbClr val="C00000"/>
                </a:solidFill>
              </a:rPr>
              <a:t>25</a:t>
            </a:r>
            <a:r>
              <a:rPr lang="sv-SE" altLang="sv-SE" sz="1200">
                <a:solidFill>
                  <a:schemeClr val="tx1"/>
                </a:solidFill>
              </a:rPr>
              <a:t>	15	</a:t>
            </a:r>
            <a:r>
              <a:rPr lang="sv-SE" altLang="sv-SE" sz="1200">
                <a:solidFill>
                  <a:schemeClr val="bg1"/>
                </a:solidFill>
              </a:rPr>
              <a:t>2</a:t>
            </a:r>
            <a:r>
              <a:rPr lang="sv-SE" altLang="sv-SE" sz="1200">
                <a:solidFill>
                  <a:schemeClr val="tx1"/>
                </a:solidFill>
              </a:rPr>
              <a:t>	8</a:t>
            </a:r>
          </a:p>
        </p:txBody>
      </p:sp>
      <p:sp>
        <p:nvSpPr>
          <p:cNvPr id="11291" name="textruta 38"/>
          <p:cNvSpPr txBox="1">
            <a:spLocks noChangeArrowheads="1"/>
          </p:cNvSpPr>
          <p:nvPr/>
        </p:nvSpPr>
        <p:spPr bwMode="auto">
          <a:xfrm>
            <a:off x="1571625" y="5572125"/>
            <a:ext cx="1500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1200">
                <a:solidFill>
                  <a:schemeClr val="tx1"/>
                </a:solidFill>
              </a:rPr>
              <a:t>Public sector,</a:t>
            </a:r>
            <a:br>
              <a:rPr lang="sv-SE" altLang="sv-SE" sz="1200">
                <a:solidFill>
                  <a:schemeClr val="tx1"/>
                </a:solidFill>
              </a:rPr>
            </a:br>
            <a:r>
              <a:rPr lang="sv-SE" altLang="sv-SE" sz="1200">
                <a:solidFill>
                  <a:schemeClr val="tx1"/>
                </a:solidFill>
              </a:rPr>
              <a:t>organizations etc. </a:t>
            </a:r>
          </a:p>
        </p:txBody>
      </p:sp>
      <p:sp>
        <p:nvSpPr>
          <p:cNvPr id="11292" name="textruta 39"/>
          <p:cNvSpPr txBox="1">
            <a:spLocks noChangeArrowheads="1"/>
          </p:cNvSpPr>
          <p:nvPr/>
        </p:nvSpPr>
        <p:spPr bwMode="auto">
          <a:xfrm>
            <a:off x="3143250" y="5643563"/>
            <a:ext cx="4429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1200">
                <a:solidFill>
                  <a:srgbClr val="C00000"/>
                </a:solidFill>
              </a:rPr>
              <a:t>2</a:t>
            </a:r>
            <a:r>
              <a:rPr lang="sv-SE" altLang="sv-SE" sz="1200">
                <a:solidFill>
                  <a:schemeClr val="tx1"/>
                </a:solidFill>
              </a:rPr>
              <a:t>	              &lt; 1	                    </a:t>
            </a:r>
            <a:r>
              <a:rPr lang="sv-SE" altLang="sv-SE" sz="1200">
                <a:solidFill>
                  <a:schemeClr val="bg1"/>
                </a:solidFill>
              </a:rPr>
              <a:t>1 </a:t>
            </a:r>
            <a:r>
              <a:rPr lang="sv-SE" altLang="sv-SE" sz="1200">
                <a:solidFill>
                  <a:schemeClr val="tx1"/>
                </a:solidFill>
              </a:rPr>
              <a:t>                   &lt; 1</a:t>
            </a:r>
            <a:endParaRPr lang="sv-SE" altLang="sv-SE" sz="1200"/>
          </a:p>
        </p:txBody>
      </p:sp>
      <p:sp>
        <p:nvSpPr>
          <p:cNvPr id="11293" name="textruta 40"/>
          <p:cNvSpPr txBox="1">
            <a:spLocks noChangeArrowheads="1"/>
          </p:cNvSpPr>
          <p:nvPr/>
        </p:nvSpPr>
        <p:spPr bwMode="auto">
          <a:xfrm>
            <a:off x="1547813" y="6165850"/>
            <a:ext cx="1357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1200">
                <a:solidFill>
                  <a:schemeClr val="tx1"/>
                </a:solidFill>
              </a:rPr>
              <a:t>Undistributed,</a:t>
            </a:r>
            <a:br>
              <a:rPr lang="sv-SE" altLang="sv-SE" sz="1200">
                <a:solidFill>
                  <a:schemeClr val="tx1"/>
                </a:solidFill>
              </a:rPr>
            </a:br>
            <a:r>
              <a:rPr lang="sv-SE" altLang="sv-SE" sz="1200">
                <a:solidFill>
                  <a:schemeClr val="tx1"/>
                </a:solidFill>
              </a:rPr>
              <a:t>other groups</a:t>
            </a:r>
          </a:p>
        </p:txBody>
      </p:sp>
      <p:sp>
        <p:nvSpPr>
          <p:cNvPr id="11294" name="textruta 41"/>
          <p:cNvSpPr txBox="1">
            <a:spLocks noChangeArrowheads="1"/>
          </p:cNvSpPr>
          <p:nvPr/>
        </p:nvSpPr>
        <p:spPr bwMode="auto">
          <a:xfrm>
            <a:off x="3214688" y="6215063"/>
            <a:ext cx="4429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1200">
                <a:solidFill>
                  <a:srgbClr val="C00000"/>
                </a:solidFill>
              </a:rPr>
              <a:t>6</a:t>
            </a:r>
            <a:r>
              <a:rPr lang="sv-SE" altLang="sv-SE" sz="1200">
                <a:solidFill>
                  <a:schemeClr val="tx1"/>
                </a:solidFill>
              </a:rPr>
              <a:t>	              —	                   </a:t>
            </a:r>
            <a:r>
              <a:rPr lang="sv-SE" altLang="sv-SE" sz="1200">
                <a:solidFill>
                  <a:schemeClr val="bg1"/>
                </a:solidFill>
              </a:rPr>
              <a:t>6 </a:t>
            </a:r>
            <a:r>
              <a:rPr lang="sv-SE" altLang="sv-SE" sz="1200">
                <a:solidFill>
                  <a:schemeClr val="tx1"/>
                </a:solidFill>
              </a:rPr>
              <a:t>                   —</a:t>
            </a:r>
            <a:endParaRPr lang="sv-SE" altLang="sv-SE" sz="1200"/>
          </a:p>
        </p:txBody>
      </p:sp>
      <p:sp>
        <p:nvSpPr>
          <p:cNvPr id="11295" name="textruta 42"/>
          <p:cNvSpPr txBox="1">
            <a:spLocks noChangeArrowheads="1"/>
          </p:cNvSpPr>
          <p:nvPr/>
        </p:nvSpPr>
        <p:spPr bwMode="auto">
          <a:xfrm>
            <a:off x="4572000" y="1071563"/>
            <a:ext cx="3714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1400">
                <a:solidFill>
                  <a:srgbClr val="C00000"/>
                </a:solidFill>
              </a:rPr>
              <a:t>Total tax gap approx. SEK 133 bn</a:t>
            </a:r>
          </a:p>
        </p:txBody>
      </p:sp>
      <p:sp>
        <p:nvSpPr>
          <p:cNvPr id="44" name="textruta 43"/>
          <p:cNvSpPr txBox="1"/>
          <p:nvPr/>
        </p:nvSpPr>
        <p:spPr>
          <a:xfrm>
            <a:off x="2214563" y="1785938"/>
            <a:ext cx="1357312" cy="549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sv-SE" sz="1050" dirty="0" err="1">
                <a:solidFill>
                  <a:schemeClr val="tx1"/>
                </a:solidFill>
              </a:rPr>
              <a:t>Compliance</a:t>
            </a:r>
            <a:r>
              <a:rPr lang="sv-SE" sz="1050" dirty="0">
                <a:solidFill>
                  <a:schemeClr val="tx1"/>
                </a:solidFill>
              </a:rPr>
              <a:t> checks approx. SEK 22 </a:t>
            </a:r>
            <a:r>
              <a:rPr lang="sv-SE" sz="1050" dirty="0" err="1">
                <a:solidFill>
                  <a:schemeClr val="tx1"/>
                </a:solidFill>
              </a:rPr>
              <a:t>bn</a:t>
            </a:r>
            <a:endParaRPr lang="sv-SE" sz="1050" dirty="0">
              <a:solidFill>
                <a:schemeClr val="tx1"/>
              </a:solidFill>
            </a:endParaRPr>
          </a:p>
        </p:txBody>
      </p:sp>
      <p:cxnSp>
        <p:nvCxnSpPr>
          <p:cNvPr id="11297" name="Rak 45"/>
          <p:cNvCxnSpPr>
            <a:cxnSpLocks noChangeShapeType="1"/>
          </p:cNvCxnSpPr>
          <p:nvPr/>
        </p:nvCxnSpPr>
        <p:spPr bwMode="auto">
          <a:xfrm flipV="1">
            <a:off x="3429000" y="1857375"/>
            <a:ext cx="571500" cy="71438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98" name="Ned 46"/>
          <p:cNvSpPr>
            <a:spLocks noChangeArrowheads="1"/>
          </p:cNvSpPr>
          <p:nvPr/>
        </p:nvSpPr>
        <p:spPr bwMode="auto">
          <a:xfrm>
            <a:off x="2643188" y="2500313"/>
            <a:ext cx="1357312" cy="571500"/>
          </a:xfrm>
          <a:prstGeom prst="downArrow">
            <a:avLst>
              <a:gd name="adj1" fmla="val 76667"/>
              <a:gd name="adj2" fmla="val 31667"/>
            </a:avLst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299" name="textruta 47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2786063" y="2500313"/>
            <a:ext cx="1143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r>
              <a:rPr lang="sv-SE" altLang="sv-SE" sz="900">
                <a:solidFill>
                  <a:schemeClr val="bg1"/>
                </a:solidFill>
              </a:rPr>
              <a:t>Tax gap per group SEK 22 bn </a:t>
            </a:r>
          </a:p>
        </p:txBody>
      </p:sp>
      <p:sp>
        <p:nvSpPr>
          <p:cNvPr id="11300" name="AutoShape 40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56100" y="3141663"/>
            <a:ext cx="1008063" cy="503237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01" name="AutoShape 4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56100" y="3716338"/>
            <a:ext cx="1008063" cy="504825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02" name="AutoShape 42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56100" y="4365625"/>
            <a:ext cx="1008063" cy="503238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03" name="AutoShape 43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56100" y="4941888"/>
            <a:ext cx="1008063" cy="503237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04" name="AutoShape 44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356100" y="5516563"/>
            <a:ext cx="1008063" cy="576262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05" name="AutoShape 45">
            <a:hlinkClick r:id="rId1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3141663"/>
            <a:ext cx="1008063" cy="503237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06" name="AutoShape 46">
            <a:hlinkClick r:id="rId1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3716338"/>
            <a:ext cx="1008063" cy="503237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07" name="AutoShape 47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4365625"/>
            <a:ext cx="1008063" cy="503238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08" name="AutoShape 48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4941888"/>
            <a:ext cx="1008063" cy="503237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09" name="AutoShape 49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5516563"/>
            <a:ext cx="1008063" cy="503237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10" name="AutoShape 50">
            <a:hlinkClick r:id="rId1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35600" y="6165850"/>
            <a:ext cx="1008063" cy="503238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11" name="AutoShape 51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3663" y="3141663"/>
            <a:ext cx="1008062" cy="503237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12" name="AutoShape 52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3663" y="3716338"/>
            <a:ext cx="1008062" cy="503237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13" name="AutoShape 53">
            <a:hlinkClick r:id="rId1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3663" y="4365625"/>
            <a:ext cx="1008062" cy="503238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14" name="AutoShape 54">
            <a:hlinkClick r:id="rId1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3663" y="4941888"/>
            <a:ext cx="1008062" cy="503237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sp>
        <p:nvSpPr>
          <p:cNvPr id="11315" name="AutoShape 55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3663" y="5516563"/>
            <a:ext cx="1008062" cy="503237"/>
          </a:xfrm>
          <a:prstGeom prst="actionButtonBlank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endParaRPr lang="sv-SE" altLang="sv-SE"/>
          </a:p>
        </p:txBody>
      </p:sp>
      <p:grpSp>
        <p:nvGrpSpPr>
          <p:cNvPr id="11324" name="Group 60"/>
          <p:cNvGrpSpPr>
            <a:grpSpLocks/>
          </p:cNvGrpSpPr>
          <p:nvPr/>
        </p:nvGrpSpPr>
        <p:grpSpPr bwMode="auto">
          <a:xfrm>
            <a:off x="4500563" y="3716338"/>
            <a:ext cx="1943100" cy="1944687"/>
            <a:chOff x="2835" y="2341"/>
            <a:chExt cx="1224" cy="1225"/>
          </a:xfrm>
        </p:grpSpPr>
        <p:sp>
          <p:nvSpPr>
            <p:cNvPr id="659511" name="Oval 55"/>
            <p:cNvSpPr>
              <a:spLocks noChangeArrowheads="1"/>
            </p:cNvSpPr>
            <p:nvPr/>
          </p:nvSpPr>
          <p:spPr bwMode="auto">
            <a:xfrm>
              <a:off x="3424" y="2341"/>
              <a:ext cx="635" cy="454"/>
            </a:xfrm>
            <a:prstGeom prst="ellipse">
              <a:avLst/>
            </a:prstGeom>
            <a:noFill/>
            <a:ln w="57150">
              <a:solidFill>
                <a:srgbClr val="EC270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1pPr>
              <a:lvl2pPr marL="742950" indent="-28575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2pPr>
              <a:lvl3pPr marL="1143000" indent="-22860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3pPr>
              <a:lvl4pPr marL="1600200" indent="-22860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4pPr>
              <a:lvl5pPr marL="2057400" indent="-22860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9pPr>
            </a:lstStyle>
            <a:p>
              <a:endParaRPr lang="sv-SE" altLang="sv-SE"/>
            </a:p>
          </p:txBody>
        </p:sp>
        <p:sp>
          <p:nvSpPr>
            <p:cNvPr id="2" name="Oval 55"/>
            <p:cNvSpPr>
              <a:spLocks noChangeArrowheads="1"/>
            </p:cNvSpPr>
            <p:nvPr/>
          </p:nvSpPr>
          <p:spPr bwMode="auto">
            <a:xfrm>
              <a:off x="2835" y="2658"/>
              <a:ext cx="499" cy="908"/>
            </a:xfrm>
            <a:prstGeom prst="ellipse">
              <a:avLst/>
            </a:prstGeom>
            <a:noFill/>
            <a:ln w="57150">
              <a:solidFill>
                <a:srgbClr val="EC270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1pPr>
              <a:lvl2pPr marL="742950" indent="-28575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2pPr>
              <a:lvl3pPr marL="1143000" indent="-22860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3pPr>
              <a:lvl4pPr marL="1600200" indent="-22860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4pPr>
              <a:lvl5pPr marL="2057400" indent="-228600"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rgbClr val="033577"/>
                  </a:solidFill>
                  <a:latin typeface="Frutiger 45 Light" pitchFamily="34" charset="0"/>
                </a:defRPr>
              </a:lvl9pPr>
            </a:lstStyle>
            <a:p>
              <a:endParaRPr lang="sv-SE" altLang="sv-SE"/>
            </a:p>
          </p:txBody>
        </p:sp>
      </p:grpSp>
    </p:spTree>
    <p:extLst>
      <p:ext uri="{BB962C8B-B14F-4D97-AF65-F5344CB8AC3E}">
        <p14:creationId xmlns:p14="http://schemas.microsoft.com/office/powerpoint/2010/main" val="314727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ubrik 16"/>
          <p:cNvSpPr>
            <a:spLocks/>
          </p:cNvSpPr>
          <p:nvPr/>
        </p:nvSpPr>
        <p:spPr bwMode="auto">
          <a:xfrm>
            <a:off x="969963" y="549275"/>
            <a:ext cx="72739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GB" altLang="sv-SE" sz="3200">
                <a:solidFill>
                  <a:srgbClr val="033577"/>
                </a:solidFill>
                <a:latin typeface="Frutiger 95 UltraBlack" pitchFamily="34" charset="0"/>
              </a:rPr>
              <a:t>Tax gap per category</a:t>
            </a:r>
            <a:r>
              <a:rPr lang="en-GB" altLang="sv-SE" sz="2800">
                <a:solidFill>
                  <a:srgbClr val="033577"/>
                </a:solidFill>
                <a:latin typeface="Frutiger 95 UltraBlack" pitchFamily="34" charset="0"/>
              </a:rPr>
              <a:t> </a:t>
            </a:r>
            <a:br>
              <a:rPr lang="en-GB" altLang="sv-SE" sz="2800">
                <a:solidFill>
                  <a:srgbClr val="033577"/>
                </a:solidFill>
                <a:latin typeface="Frutiger 95 UltraBlack" pitchFamily="34" charset="0"/>
              </a:rPr>
            </a:br>
            <a:endParaRPr lang="en-GB" altLang="sv-SE" sz="1800">
              <a:solidFill>
                <a:srgbClr val="033577"/>
              </a:solidFill>
              <a:latin typeface="Frutiger 45 Light" pitchFamily="34" charset="0"/>
            </a:endParaRPr>
          </a:p>
        </p:txBody>
      </p:sp>
      <p:sp>
        <p:nvSpPr>
          <p:cNvPr id="62467" name="AutoShape 3"/>
          <p:cNvSpPr>
            <a:spLocks noChangeAspect="1" noChangeArrowheads="1" noTextEdit="1"/>
          </p:cNvSpPr>
          <p:nvPr/>
        </p:nvSpPr>
        <p:spPr bwMode="auto">
          <a:xfrm>
            <a:off x="1249363" y="1435100"/>
            <a:ext cx="6769100" cy="508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2468" name="Freeform 4"/>
          <p:cNvSpPr>
            <a:spLocks/>
          </p:cNvSpPr>
          <p:nvPr/>
        </p:nvSpPr>
        <p:spPr bwMode="auto">
          <a:xfrm>
            <a:off x="4551363" y="1552575"/>
            <a:ext cx="2855912" cy="3748088"/>
          </a:xfrm>
          <a:custGeom>
            <a:avLst/>
            <a:gdLst>
              <a:gd name="T0" fmla="*/ 2426 w 3348"/>
              <a:gd name="T1" fmla="*/ 4612 h 4612"/>
              <a:gd name="T2" fmla="*/ 1668 w 3348"/>
              <a:gd name="T3" fmla="*/ 519 h 4612"/>
              <a:gd name="T4" fmla="*/ 0 w 3348"/>
              <a:gd name="T5" fmla="*/ 0 h 4612"/>
              <a:gd name="T6" fmla="*/ 0 w 3348"/>
              <a:gd name="T7" fmla="*/ 2944 h 4612"/>
              <a:gd name="T8" fmla="*/ 2426 w 3348"/>
              <a:gd name="T9" fmla="*/ 4612 h 4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8" h="4612">
                <a:moveTo>
                  <a:pt x="2426" y="4612"/>
                </a:moveTo>
                <a:cubicBezTo>
                  <a:pt x="3348" y="3273"/>
                  <a:pt x="3008" y="1440"/>
                  <a:pt x="1668" y="519"/>
                </a:cubicBezTo>
                <a:cubicBezTo>
                  <a:pt x="1178" y="181"/>
                  <a:pt x="596" y="0"/>
                  <a:pt x="0" y="0"/>
                </a:cubicBezTo>
                <a:lnTo>
                  <a:pt x="0" y="2944"/>
                </a:lnTo>
                <a:lnTo>
                  <a:pt x="2426" y="4612"/>
                </a:lnTo>
                <a:close/>
              </a:path>
            </a:pathLst>
          </a:custGeom>
          <a:solidFill>
            <a:srgbClr val="CCFFCC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62469" name="Freeform 5"/>
          <p:cNvSpPr>
            <a:spLocks noEditPoints="1"/>
          </p:cNvSpPr>
          <p:nvPr/>
        </p:nvSpPr>
        <p:spPr bwMode="auto">
          <a:xfrm>
            <a:off x="4545013" y="1546225"/>
            <a:ext cx="2525712" cy="3762375"/>
          </a:xfrm>
          <a:custGeom>
            <a:avLst/>
            <a:gdLst>
              <a:gd name="T0" fmla="*/ 2428 w 2961"/>
              <a:gd name="T1" fmla="*/ 4616 h 4629"/>
              <a:gd name="T2" fmla="*/ 2586 w 2961"/>
              <a:gd name="T3" fmla="*/ 4359 h 4629"/>
              <a:gd name="T4" fmla="*/ 2714 w 2961"/>
              <a:gd name="T5" fmla="*/ 4094 h 4629"/>
              <a:gd name="T6" fmla="*/ 2814 w 2961"/>
              <a:gd name="T7" fmla="*/ 3822 h 4629"/>
              <a:gd name="T8" fmla="*/ 2886 w 2961"/>
              <a:gd name="T9" fmla="*/ 3544 h 4629"/>
              <a:gd name="T10" fmla="*/ 2930 w 2961"/>
              <a:gd name="T11" fmla="*/ 3262 h 4629"/>
              <a:gd name="T12" fmla="*/ 2945 w 2961"/>
              <a:gd name="T13" fmla="*/ 2979 h 4629"/>
              <a:gd name="T14" fmla="*/ 2933 w 2961"/>
              <a:gd name="T15" fmla="*/ 2698 h 4629"/>
              <a:gd name="T16" fmla="*/ 2896 w 2961"/>
              <a:gd name="T17" fmla="*/ 2419 h 4629"/>
              <a:gd name="T18" fmla="*/ 2832 w 2961"/>
              <a:gd name="T19" fmla="*/ 2144 h 4629"/>
              <a:gd name="T20" fmla="*/ 2741 w 2961"/>
              <a:gd name="T21" fmla="*/ 1877 h 4629"/>
              <a:gd name="T22" fmla="*/ 2624 w 2961"/>
              <a:gd name="T23" fmla="*/ 1619 h 4629"/>
              <a:gd name="T24" fmla="*/ 2483 w 2961"/>
              <a:gd name="T25" fmla="*/ 1372 h 4629"/>
              <a:gd name="T26" fmla="*/ 2317 w 2961"/>
              <a:gd name="T27" fmla="*/ 1137 h 4629"/>
              <a:gd name="T28" fmla="*/ 2126 w 2961"/>
              <a:gd name="T29" fmla="*/ 918 h 4629"/>
              <a:gd name="T30" fmla="*/ 1910 w 2961"/>
              <a:gd name="T31" fmla="*/ 716 h 4629"/>
              <a:gd name="T32" fmla="*/ 1484 w 2961"/>
              <a:gd name="T33" fmla="*/ 415 h 4629"/>
              <a:gd name="T34" fmla="*/ 1087 w 2961"/>
              <a:gd name="T35" fmla="*/ 222 h 4629"/>
              <a:gd name="T36" fmla="*/ 666 w 2961"/>
              <a:gd name="T37" fmla="*/ 91 h 4629"/>
              <a:gd name="T38" fmla="*/ 231 w 2961"/>
              <a:gd name="T39" fmla="*/ 24 h 4629"/>
              <a:gd name="T40" fmla="*/ 16 w 2961"/>
              <a:gd name="T41" fmla="*/ 8 h 4629"/>
              <a:gd name="T42" fmla="*/ 13 w 2961"/>
              <a:gd name="T43" fmla="*/ 2946 h 4629"/>
              <a:gd name="T44" fmla="*/ 4 w 2961"/>
              <a:gd name="T45" fmla="*/ 2959 h 4629"/>
              <a:gd name="T46" fmla="*/ 0 w 2961"/>
              <a:gd name="T47" fmla="*/ 8 h 4629"/>
              <a:gd name="T48" fmla="*/ 9 w 2961"/>
              <a:gd name="T49" fmla="*/ 0 h 4629"/>
              <a:gd name="T50" fmla="*/ 453 w 2961"/>
              <a:gd name="T51" fmla="*/ 35 h 4629"/>
              <a:gd name="T52" fmla="*/ 885 w 2961"/>
              <a:gd name="T53" fmla="*/ 134 h 4629"/>
              <a:gd name="T54" fmla="*/ 1296 w 2961"/>
              <a:gd name="T55" fmla="*/ 296 h 4629"/>
              <a:gd name="T56" fmla="*/ 1681 w 2961"/>
              <a:gd name="T57" fmla="*/ 521 h 4629"/>
              <a:gd name="T58" fmla="*/ 2032 w 2961"/>
              <a:gd name="T59" fmla="*/ 804 h 4629"/>
              <a:gd name="T60" fmla="*/ 2237 w 2961"/>
              <a:gd name="T61" fmla="*/ 1015 h 4629"/>
              <a:gd name="T62" fmla="*/ 2416 w 2961"/>
              <a:gd name="T63" fmla="*/ 1244 h 4629"/>
              <a:gd name="T64" fmla="*/ 2571 w 2961"/>
              <a:gd name="T65" fmla="*/ 1486 h 4629"/>
              <a:gd name="T66" fmla="*/ 2701 w 2961"/>
              <a:gd name="T67" fmla="*/ 1740 h 4629"/>
              <a:gd name="T68" fmla="*/ 2804 w 2961"/>
              <a:gd name="T69" fmla="*/ 2005 h 4629"/>
              <a:gd name="T70" fmla="*/ 2882 w 2961"/>
              <a:gd name="T71" fmla="*/ 2278 h 4629"/>
              <a:gd name="T72" fmla="*/ 2934 w 2961"/>
              <a:gd name="T73" fmla="*/ 2556 h 4629"/>
              <a:gd name="T74" fmla="*/ 2958 w 2961"/>
              <a:gd name="T75" fmla="*/ 2838 h 4629"/>
              <a:gd name="T76" fmla="*/ 2956 w 2961"/>
              <a:gd name="T77" fmla="*/ 3122 h 4629"/>
              <a:gd name="T78" fmla="*/ 2926 w 2961"/>
              <a:gd name="T79" fmla="*/ 3406 h 4629"/>
              <a:gd name="T80" fmla="*/ 2869 w 2961"/>
              <a:gd name="T81" fmla="*/ 3688 h 4629"/>
              <a:gd name="T82" fmla="*/ 2783 w 2961"/>
              <a:gd name="T83" fmla="*/ 3965 h 4629"/>
              <a:gd name="T84" fmla="*/ 2668 w 2961"/>
              <a:gd name="T85" fmla="*/ 4236 h 4629"/>
              <a:gd name="T86" fmla="*/ 2524 w 2961"/>
              <a:gd name="T87" fmla="*/ 4498 h 4629"/>
              <a:gd name="T88" fmla="*/ 2436 w 2961"/>
              <a:gd name="T89" fmla="*/ 4628 h 4629"/>
              <a:gd name="T90" fmla="*/ 4 w 2961"/>
              <a:gd name="T91" fmla="*/ 2959 h 4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61" h="4629">
                <a:moveTo>
                  <a:pt x="2439" y="4614"/>
                </a:moveTo>
                <a:lnTo>
                  <a:pt x="2428" y="4616"/>
                </a:lnTo>
                <a:lnTo>
                  <a:pt x="2511" y="4489"/>
                </a:lnTo>
                <a:lnTo>
                  <a:pt x="2586" y="4359"/>
                </a:lnTo>
                <a:lnTo>
                  <a:pt x="2653" y="4229"/>
                </a:lnTo>
                <a:lnTo>
                  <a:pt x="2714" y="4094"/>
                </a:lnTo>
                <a:lnTo>
                  <a:pt x="2768" y="3959"/>
                </a:lnTo>
                <a:lnTo>
                  <a:pt x="2814" y="3822"/>
                </a:lnTo>
                <a:lnTo>
                  <a:pt x="2854" y="3683"/>
                </a:lnTo>
                <a:lnTo>
                  <a:pt x="2886" y="3544"/>
                </a:lnTo>
                <a:lnTo>
                  <a:pt x="2911" y="3403"/>
                </a:lnTo>
                <a:lnTo>
                  <a:pt x="2930" y="3262"/>
                </a:lnTo>
                <a:lnTo>
                  <a:pt x="2940" y="3121"/>
                </a:lnTo>
                <a:lnTo>
                  <a:pt x="2945" y="2979"/>
                </a:lnTo>
                <a:lnTo>
                  <a:pt x="2942" y="2839"/>
                </a:lnTo>
                <a:lnTo>
                  <a:pt x="2933" y="2698"/>
                </a:lnTo>
                <a:lnTo>
                  <a:pt x="2919" y="2557"/>
                </a:lnTo>
                <a:lnTo>
                  <a:pt x="2896" y="2419"/>
                </a:lnTo>
                <a:lnTo>
                  <a:pt x="2867" y="2281"/>
                </a:lnTo>
                <a:lnTo>
                  <a:pt x="2832" y="2144"/>
                </a:lnTo>
                <a:lnTo>
                  <a:pt x="2789" y="2010"/>
                </a:lnTo>
                <a:lnTo>
                  <a:pt x="2741" y="1877"/>
                </a:lnTo>
                <a:lnTo>
                  <a:pt x="2686" y="1747"/>
                </a:lnTo>
                <a:lnTo>
                  <a:pt x="2624" y="1619"/>
                </a:lnTo>
                <a:lnTo>
                  <a:pt x="2556" y="1493"/>
                </a:lnTo>
                <a:lnTo>
                  <a:pt x="2483" y="1372"/>
                </a:lnTo>
                <a:lnTo>
                  <a:pt x="2403" y="1253"/>
                </a:lnTo>
                <a:lnTo>
                  <a:pt x="2317" y="1137"/>
                </a:lnTo>
                <a:lnTo>
                  <a:pt x="2224" y="1026"/>
                </a:lnTo>
                <a:lnTo>
                  <a:pt x="2126" y="918"/>
                </a:lnTo>
                <a:lnTo>
                  <a:pt x="2021" y="815"/>
                </a:lnTo>
                <a:lnTo>
                  <a:pt x="1910" y="716"/>
                </a:lnTo>
                <a:lnTo>
                  <a:pt x="1672" y="534"/>
                </a:lnTo>
                <a:lnTo>
                  <a:pt x="1484" y="415"/>
                </a:lnTo>
                <a:lnTo>
                  <a:pt x="1289" y="311"/>
                </a:lnTo>
                <a:lnTo>
                  <a:pt x="1087" y="222"/>
                </a:lnTo>
                <a:lnTo>
                  <a:pt x="880" y="149"/>
                </a:lnTo>
                <a:lnTo>
                  <a:pt x="666" y="91"/>
                </a:lnTo>
                <a:lnTo>
                  <a:pt x="450" y="50"/>
                </a:lnTo>
                <a:lnTo>
                  <a:pt x="231" y="24"/>
                </a:lnTo>
                <a:lnTo>
                  <a:pt x="8" y="16"/>
                </a:lnTo>
                <a:lnTo>
                  <a:pt x="16" y="8"/>
                </a:lnTo>
                <a:lnTo>
                  <a:pt x="16" y="2952"/>
                </a:lnTo>
                <a:lnTo>
                  <a:pt x="13" y="2946"/>
                </a:lnTo>
                <a:lnTo>
                  <a:pt x="2439" y="4614"/>
                </a:lnTo>
                <a:close/>
                <a:moveTo>
                  <a:pt x="4" y="2959"/>
                </a:moveTo>
                <a:cubicBezTo>
                  <a:pt x="2" y="2958"/>
                  <a:pt x="0" y="2955"/>
                  <a:pt x="0" y="2952"/>
                </a:cubicBezTo>
                <a:lnTo>
                  <a:pt x="0" y="8"/>
                </a:lnTo>
                <a:cubicBezTo>
                  <a:pt x="0" y="6"/>
                  <a:pt x="1" y="4"/>
                  <a:pt x="3" y="3"/>
                </a:cubicBezTo>
                <a:cubicBezTo>
                  <a:pt x="4" y="1"/>
                  <a:pt x="7" y="0"/>
                  <a:pt x="9" y="0"/>
                </a:cubicBezTo>
                <a:lnTo>
                  <a:pt x="232" y="9"/>
                </a:lnTo>
                <a:lnTo>
                  <a:pt x="453" y="35"/>
                </a:lnTo>
                <a:lnTo>
                  <a:pt x="671" y="76"/>
                </a:lnTo>
                <a:lnTo>
                  <a:pt x="885" y="134"/>
                </a:lnTo>
                <a:lnTo>
                  <a:pt x="1094" y="207"/>
                </a:lnTo>
                <a:lnTo>
                  <a:pt x="1296" y="296"/>
                </a:lnTo>
                <a:lnTo>
                  <a:pt x="1493" y="402"/>
                </a:lnTo>
                <a:lnTo>
                  <a:pt x="1681" y="521"/>
                </a:lnTo>
                <a:lnTo>
                  <a:pt x="1921" y="704"/>
                </a:lnTo>
                <a:lnTo>
                  <a:pt x="2032" y="804"/>
                </a:lnTo>
                <a:lnTo>
                  <a:pt x="2137" y="907"/>
                </a:lnTo>
                <a:lnTo>
                  <a:pt x="2237" y="1015"/>
                </a:lnTo>
                <a:lnTo>
                  <a:pt x="2330" y="1128"/>
                </a:lnTo>
                <a:lnTo>
                  <a:pt x="2416" y="1244"/>
                </a:lnTo>
                <a:lnTo>
                  <a:pt x="2496" y="1363"/>
                </a:lnTo>
                <a:lnTo>
                  <a:pt x="2571" y="1486"/>
                </a:lnTo>
                <a:lnTo>
                  <a:pt x="2639" y="1612"/>
                </a:lnTo>
                <a:lnTo>
                  <a:pt x="2701" y="1740"/>
                </a:lnTo>
                <a:lnTo>
                  <a:pt x="2756" y="1872"/>
                </a:lnTo>
                <a:lnTo>
                  <a:pt x="2804" y="2005"/>
                </a:lnTo>
                <a:lnTo>
                  <a:pt x="2847" y="2140"/>
                </a:lnTo>
                <a:lnTo>
                  <a:pt x="2882" y="2278"/>
                </a:lnTo>
                <a:lnTo>
                  <a:pt x="2911" y="2416"/>
                </a:lnTo>
                <a:lnTo>
                  <a:pt x="2934" y="2556"/>
                </a:lnTo>
                <a:lnTo>
                  <a:pt x="2949" y="2697"/>
                </a:lnTo>
                <a:lnTo>
                  <a:pt x="2958" y="2838"/>
                </a:lnTo>
                <a:lnTo>
                  <a:pt x="2961" y="2980"/>
                </a:lnTo>
                <a:lnTo>
                  <a:pt x="2956" y="3122"/>
                </a:lnTo>
                <a:lnTo>
                  <a:pt x="2945" y="3265"/>
                </a:lnTo>
                <a:lnTo>
                  <a:pt x="2926" y="3406"/>
                </a:lnTo>
                <a:lnTo>
                  <a:pt x="2901" y="3547"/>
                </a:lnTo>
                <a:lnTo>
                  <a:pt x="2869" y="3688"/>
                </a:lnTo>
                <a:lnTo>
                  <a:pt x="2829" y="3827"/>
                </a:lnTo>
                <a:lnTo>
                  <a:pt x="2783" y="3965"/>
                </a:lnTo>
                <a:lnTo>
                  <a:pt x="2729" y="4101"/>
                </a:lnTo>
                <a:lnTo>
                  <a:pt x="2668" y="4236"/>
                </a:lnTo>
                <a:lnTo>
                  <a:pt x="2599" y="4367"/>
                </a:lnTo>
                <a:lnTo>
                  <a:pt x="2524" y="4498"/>
                </a:lnTo>
                <a:lnTo>
                  <a:pt x="2441" y="4625"/>
                </a:lnTo>
                <a:cubicBezTo>
                  <a:pt x="2440" y="4627"/>
                  <a:pt x="2438" y="4628"/>
                  <a:pt x="2436" y="4628"/>
                </a:cubicBezTo>
                <a:cubicBezTo>
                  <a:pt x="2434" y="4629"/>
                  <a:pt x="2432" y="4628"/>
                  <a:pt x="2430" y="4627"/>
                </a:cubicBezTo>
                <a:lnTo>
                  <a:pt x="4" y="2959"/>
                </a:lnTo>
                <a:close/>
              </a:path>
            </a:pathLst>
          </a:custGeom>
          <a:solidFill>
            <a:srgbClr val="000000"/>
          </a:solidFill>
          <a:ln w="142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62470" name="Freeform 6"/>
          <p:cNvSpPr>
            <a:spLocks/>
          </p:cNvSpPr>
          <p:nvPr/>
        </p:nvSpPr>
        <p:spPr bwMode="auto">
          <a:xfrm>
            <a:off x="1692275" y="2636838"/>
            <a:ext cx="4929188" cy="4022725"/>
          </a:xfrm>
          <a:custGeom>
            <a:avLst/>
            <a:gdLst>
              <a:gd name="T0" fmla="*/ 889 w 5779"/>
              <a:gd name="T1" fmla="*/ 0 h 4950"/>
              <a:gd name="T2" fmla="*/ 1743 w 5779"/>
              <a:gd name="T3" fmla="*/ 4075 h 4950"/>
              <a:gd name="T4" fmla="*/ 5779 w 5779"/>
              <a:gd name="T5" fmla="*/ 3278 h 4950"/>
              <a:gd name="T6" fmla="*/ 3353 w 5779"/>
              <a:gd name="T7" fmla="*/ 1610 h 4950"/>
              <a:gd name="T8" fmla="*/ 889 w 5779"/>
              <a:gd name="T9" fmla="*/ 0 h 4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9" h="4950">
                <a:moveTo>
                  <a:pt x="889" y="0"/>
                </a:moveTo>
                <a:cubicBezTo>
                  <a:pt x="0" y="1361"/>
                  <a:pt x="382" y="3186"/>
                  <a:pt x="1743" y="4075"/>
                </a:cubicBezTo>
                <a:cubicBezTo>
                  <a:pt x="3082" y="4950"/>
                  <a:pt x="4874" y="4596"/>
                  <a:pt x="5779" y="3278"/>
                </a:cubicBezTo>
                <a:lnTo>
                  <a:pt x="3353" y="1610"/>
                </a:lnTo>
                <a:lnTo>
                  <a:pt x="889" y="0"/>
                </a:lnTo>
                <a:close/>
              </a:path>
            </a:pathLst>
          </a:custGeom>
          <a:solidFill>
            <a:srgbClr val="969696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62471" name="Freeform 7"/>
          <p:cNvSpPr>
            <a:spLocks noEditPoints="1"/>
          </p:cNvSpPr>
          <p:nvPr/>
        </p:nvSpPr>
        <p:spPr bwMode="auto">
          <a:xfrm>
            <a:off x="2035175" y="2630488"/>
            <a:ext cx="4594225" cy="3714750"/>
          </a:xfrm>
          <a:custGeom>
            <a:avLst/>
            <a:gdLst>
              <a:gd name="T0" fmla="*/ 414 w 5386"/>
              <a:gd name="T1" fmla="*/ 142 h 4571"/>
              <a:gd name="T2" fmla="*/ 221 w 5386"/>
              <a:gd name="T3" fmla="*/ 541 h 4571"/>
              <a:gd name="T4" fmla="*/ 91 w 5386"/>
              <a:gd name="T5" fmla="*/ 955 h 4571"/>
              <a:gd name="T6" fmla="*/ 25 w 5386"/>
              <a:gd name="T7" fmla="*/ 1378 h 4571"/>
              <a:gd name="T8" fmla="*/ 21 w 5386"/>
              <a:gd name="T9" fmla="*/ 1803 h 4571"/>
              <a:gd name="T10" fmla="*/ 78 w 5386"/>
              <a:gd name="T11" fmla="*/ 2221 h 4571"/>
              <a:gd name="T12" fmla="*/ 195 w 5386"/>
              <a:gd name="T13" fmla="*/ 2628 h 4571"/>
              <a:gd name="T14" fmla="*/ 369 w 5386"/>
              <a:gd name="T15" fmla="*/ 3015 h 4571"/>
              <a:gd name="T16" fmla="*/ 598 w 5386"/>
              <a:gd name="T17" fmla="*/ 3376 h 4571"/>
              <a:gd name="T18" fmla="*/ 883 w 5386"/>
              <a:gd name="T19" fmla="*/ 3703 h 4571"/>
              <a:gd name="T20" fmla="*/ 1473 w 5386"/>
              <a:gd name="T21" fmla="*/ 4155 h 4571"/>
              <a:gd name="T22" fmla="*/ 1866 w 5386"/>
              <a:gd name="T23" fmla="*/ 4347 h 4571"/>
              <a:gd name="T24" fmla="*/ 2274 w 5386"/>
              <a:gd name="T25" fmla="*/ 4477 h 4571"/>
              <a:gd name="T26" fmla="*/ 2689 w 5386"/>
              <a:gd name="T27" fmla="*/ 4544 h 4571"/>
              <a:gd name="T28" fmla="*/ 3107 w 5386"/>
              <a:gd name="T29" fmla="*/ 4551 h 4571"/>
              <a:gd name="T30" fmla="*/ 3521 w 5386"/>
              <a:gd name="T31" fmla="*/ 4500 h 4571"/>
              <a:gd name="T32" fmla="*/ 3923 w 5386"/>
              <a:gd name="T33" fmla="*/ 4390 h 4571"/>
              <a:gd name="T34" fmla="*/ 4307 w 5386"/>
              <a:gd name="T35" fmla="*/ 4224 h 4571"/>
              <a:gd name="T36" fmla="*/ 4666 w 5386"/>
              <a:gd name="T37" fmla="*/ 4004 h 4571"/>
              <a:gd name="T38" fmla="*/ 5192 w 5386"/>
              <a:gd name="T39" fmla="*/ 3516 h 4571"/>
              <a:gd name="T40" fmla="*/ 2947 w 5386"/>
              <a:gd name="T41" fmla="*/ 1625 h 4571"/>
              <a:gd name="T42" fmla="*/ 5382 w 5386"/>
              <a:gd name="T43" fmla="*/ 3280 h 4571"/>
              <a:gd name="T44" fmla="*/ 5203 w 5386"/>
              <a:gd name="T45" fmla="*/ 3527 h 4571"/>
              <a:gd name="T46" fmla="*/ 4675 w 5386"/>
              <a:gd name="T47" fmla="*/ 4017 h 4571"/>
              <a:gd name="T48" fmla="*/ 4314 w 5386"/>
              <a:gd name="T49" fmla="*/ 4239 h 4571"/>
              <a:gd name="T50" fmla="*/ 3928 w 5386"/>
              <a:gd name="T51" fmla="*/ 4405 h 4571"/>
              <a:gd name="T52" fmla="*/ 3524 w 5386"/>
              <a:gd name="T53" fmla="*/ 4515 h 4571"/>
              <a:gd name="T54" fmla="*/ 3108 w 5386"/>
              <a:gd name="T55" fmla="*/ 4567 h 4571"/>
              <a:gd name="T56" fmla="*/ 2688 w 5386"/>
              <a:gd name="T57" fmla="*/ 4559 h 4571"/>
              <a:gd name="T58" fmla="*/ 2269 w 5386"/>
              <a:gd name="T59" fmla="*/ 4492 h 4571"/>
              <a:gd name="T60" fmla="*/ 1859 w 5386"/>
              <a:gd name="T61" fmla="*/ 4362 h 4571"/>
              <a:gd name="T62" fmla="*/ 1464 w 5386"/>
              <a:gd name="T63" fmla="*/ 4168 h 4571"/>
              <a:gd name="T64" fmla="*/ 872 w 5386"/>
              <a:gd name="T65" fmla="*/ 3714 h 4571"/>
              <a:gd name="T66" fmla="*/ 585 w 5386"/>
              <a:gd name="T67" fmla="*/ 3385 h 4571"/>
              <a:gd name="T68" fmla="*/ 354 w 5386"/>
              <a:gd name="T69" fmla="*/ 3022 h 4571"/>
              <a:gd name="T70" fmla="*/ 180 w 5386"/>
              <a:gd name="T71" fmla="*/ 2633 h 4571"/>
              <a:gd name="T72" fmla="*/ 63 w 5386"/>
              <a:gd name="T73" fmla="*/ 2224 h 4571"/>
              <a:gd name="T74" fmla="*/ 5 w 5386"/>
              <a:gd name="T75" fmla="*/ 1804 h 4571"/>
              <a:gd name="T76" fmla="*/ 10 w 5386"/>
              <a:gd name="T77" fmla="*/ 1377 h 4571"/>
              <a:gd name="T78" fmla="*/ 76 w 5386"/>
              <a:gd name="T79" fmla="*/ 951 h 4571"/>
              <a:gd name="T80" fmla="*/ 206 w 5386"/>
              <a:gd name="T81" fmla="*/ 534 h 4571"/>
              <a:gd name="T82" fmla="*/ 401 w 5386"/>
              <a:gd name="T83" fmla="*/ 133 h 4571"/>
              <a:gd name="T84" fmla="*/ 492 w 5386"/>
              <a:gd name="T85" fmla="*/ 2 h 4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86" h="4571">
                <a:moveTo>
                  <a:pt x="483" y="15"/>
                </a:moveTo>
                <a:lnTo>
                  <a:pt x="494" y="13"/>
                </a:lnTo>
                <a:lnTo>
                  <a:pt x="414" y="142"/>
                </a:lnTo>
                <a:lnTo>
                  <a:pt x="342" y="272"/>
                </a:lnTo>
                <a:lnTo>
                  <a:pt x="278" y="406"/>
                </a:lnTo>
                <a:lnTo>
                  <a:pt x="221" y="541"/>
                </a:lnTo>
                <a:lnTo>
                  <a:pt x="170" y="678"/>
                </a:lnTo>
                <a:lnTo>
                  <a:pt x="127" y="816"/>
                </a:lnTo>
                <a:lnTo>
                  <a:pt x="91" y="955"/>
                </a:lnTo>
                <a:lnTo>
                  <a:pt x="62" y="1096"/>
                </a:lnTo>
                <a:lnTo>
                  <a:pt x="40" y="1237"/>
                </a:lnTo>
                <a:lnTo>
                  <a:pt x="25" y="1378"/>
                </a:lnTo>
                <a:lnTo>
                  <a:pt x="17" y="1520"/>
                </a:lnTo>
                <a:lnTo>
                  <a:pt x="16" y="1662"/>
                </a:lnTo>
                <a:lnTo>
                  <a:pt x="21" y="1803"/>
                </a:lnTo>
                <a:lnTo>
                  <a:pt x="34" y="1944"/>
                </a:lnTo>
                <a:lnTo>
                  <a:pt x="53" y="2083"/>
                </a:lnTo>
                <a:lnTo>
                  <a:pt x="78" y="2221"/>
                </a:lnTo>
                <a:lnTo>
                  <a:pt x="111" y="2359"/>
                </a:lnTo>
                <a:lnTo>
                  <a:pt x="149" y="2494"/>
                </a:lnTo>
                <a:lnTo>
                  <a:pt x="195" y="2628"/>
                </a:lnTo>
                <a:lnTo>
                  <a:pt x="246" y="2760"/>
                </a:lnTo>
                <a:lnTo>
                  <a:pt x="304" y="2888"/>
                </a:lnTo>
                <a:lnTo>
                  <a:pt x="369" y="3015"/>
                </a:lnTo>
                <a:lnTo>
                  <a:pt x="438" y="3139"/>
                </a:lnTo>
                <a:lnTo>
                  <a:pt x="515" y="3259"/>
                </a:lnTo>
                <a:lnTo>
                  <a:pt x="598" y="3376"/>
                </a:lnTo>
                <a:lnTo>
                  <a:pt x="688" y="3488"/>
                </a:lnTo>
                <a:lnTo>
                  <a:pt x="783" y="3598"/>
                </a:lnTo>
                <a:lnTo>
                  <a:pt x="883" y="3703"/>
                </a:lnTo>
                <a:lnTo>
                  <a:pt x="1103" y="3901"/>
                </a:lnTo>
                <a:lnTo>
                  <a:pt x="1346" y="4077"/>
                </a:lnTo>
                <a:lnTo>
                  <a:pt x="1473" y="4155"/>
                </a:lnTo>
                <a:lnTo>
                  <a:pt x="1601" y="4226"/>
                </a:lnTo>
                <a:lnTo>
                  <a:pt x="1732" y="4290"/>
                </a:lnTo>
                <a:lnTo>
                  <a:pt x="1866" y="4347"/>
                </a:lnTo>
                <a:lnTo>
                  <a:pt x="2000" y="4397"/>
                </a:lnTo>
                <a:lnTo>
                  <a:pt x="2136" y="4440"/>
                </a:lnTo>
                <a:lnTo>
                  <a:pt x="2274" y="4477"/>
                </a:lnTo>
                <a:lnTo>
                  <a:pt x="2411" y="4506"/>
                </a:lnTo>
                <a:lnTo>
                  <a:pt x="2550" y="4529"/>
                </a:lnTo>
                <a:lnTo>
                  <a:pt x="2689" y="4544"/>
                </a:lnTo>
                <a:lnTo>
                  <a:pt x="2829" y="4552"/>
                </a:lnTo>
                <a:lnTo>
                  <a:pt x="2969" y="4555"/>
                </a:lnTo>
                <a:lnTo>
                  <a:pt x="3107" y="4551"/>
                </a:lnTo>
                <a:lnTo>
                  <a:pt x="3246" y="4540"/>
                </a:lnTo>
                <a:lnTo>
                  <a:pt x="3384" y="4524"/>
                </a:lnTo>
                <a:lnTo>
                  <a:pt x="3521" y="4500"/>
                </a:lnTo>
                <a:lnTo>
                  <a:pt x="3657" y="4470"/>
                </a:lnTo>
                <a:lnTo>
                  <a:pt x="3790" y="4433"/>
                </a:lnTo>
                <a:lnTo>
                  <a:pt x="3923" y="4390"/>
                </a:lnTo>
                <a:lnTo>
                  <a:pt x="4053" y="4341"/>
                </a:lnTo>
                <a:lnTo>
                  <a:pt x="4181" y="4286"/>
                </a:lnTo>
                <a:lnTo>
                  <a:pt x="4307" y="4224"/>
                </a:lnTo>
                <a:lnTo>
                  <a:pt x="4430" y="4156"/>
                </a:lnTo>
                <a:lnTo>
                  <a:pt x="4549" y="4083"/>
                </a:lnTo>
                <a:lnTo>
                  <a:pt x="4666" y="4004"/>
                </a:lnTo>
                <a:lnTo>
                  <a:pt x="4779" y="3918"/>
                </a:lnTo>
                <a:lnTo>
                  <a:pt x="4994" y="3728"/>
                </a:lnTo>
                <a:lnTo>
                  <a:pt x="5192" y="3516"/>
                </a:lnTo>
                <a:lnTo>
                  <a:pt x="5371" y="3282"/>
                </a:lnTo>
                <a:lnTo>
                  <a:pt x="5373" y="3293"/>
                </a:lnTo>
                <a:lnTo>
                  <a:pt x="2947" y="1625"/>
                </a:lnTo>
                <a:lnTo>
                  <a:pt x="483" y="15"/>
                </a:lnTo>
                <a:close/>
                <a:moveTo>
                  <a:pt x="2956" y="1612"/>
                </a:moveTo>
                <a:lnTo>
                  <a:pt x="5382" y="3280"/>
                </a:lnTo>
                <a:cubicBezTo>
                  <a:pt x="5384" y="3281"/>
                  <a:pt x="5385" y="3283"/>
                  <a:pt x="5385" y="3285"/>
                </a:cubicBezTo>
                <a:cubicBezTo>
                  <a:pt x="5386" y="3287"/>
                  <a:pt x="5385" y="3290"/>
                  <a:pt x="5384" y="3291"/>
                </a:cubicBezTo>
                <a:lnTo>
                  <a:pt x="5203" y="3527"/>
                </a:lnTo>
                <a:lnTo>
                  <a:pt x="5005" y="3740"/>
                </a:lnTo>
                <a:lnTo>
                  <a:pt x="4788" y="3931"/>
                </a:lnTo>
                <a:lnTo>
                  <a:pt x="4675" y="4017"/>
                </a:lnTo>
                <a:lnTo>
                  <a:pt x="4558" y="4096"/>
                </a:lnTo>
                <a:lnTo>
                  <a:pt x="4437" y="4170"/>
                </a:lnTo>
                <a:lnTo>
                  <a:pt x="4314" y="4239"/>
                </a:lnTo>
                <a:lnTo>
                  <a:pt x="4188" y="4301"/>
                </a:lnTo>
                <a:lnTo>
                  <a:pt x="4058" y="4356"/>
                </a:lnTo>
                <a:lnTo>
                  <a:pt x="3928" y="4405"/>
                </a:lnTo>
                <a:lnTo>
                  <a:pt x="3795" y="4448"/>
                </a:lnTo>
                <a:lnTo>
                  <a:pt x="3660" y="4485"/>
                </a:lnTo>
                <a:lnTo>
                  <a:pt x="3524" y="4515"/>
                </a:lnTo>
                <a:lnTo>
                  <a:pt x="3386" y="4539"/>
                </a:lnTo>
                <a:lnTo>
                  <a:pt x="3247" y="4556"/>
                </a:lnTo>
                <a:lnTo>
                  <a:pt x="3108" y="4567"/>
                </a:lnTo>
                <a:lnTo>
                  <a:pt x="2968" y="4571"/>
                </a:lnTo>
                <a:lnTo>
                  <a:pt x="2828" y="4568"/>
                </a:lnTo>
                <a:lnTo>
                  <a:pt x="2688" y="4559"/>
                </a:lnTo>
                <a:lnTo>
                  <a:pt x="2547" y="4544"/>
                </a:lnTo>
                <a:lnTo>
                  <a:pt x="2408" y="4521"/>
                </a:lnTo>
                <a:lnTo>
                  <a:pt x="2269" y="4492"/>
                </a:lnTo>
                <a:lnTo>
                  <a:pt x="2131" y="4455"/>
                </a:lnTo>
                <a:lnTo>
                  <a:pt x="1995" y="4412"/>
                </a:lnTo>
                <a:lnTo>
                  <a:pt x="1859" y="4362"/>
                </a:lnTo>
                <a:lnTo>
                  <a:pt x="1725" y="4305"/>
                </a:lnTo>
                <a:lnTo>
                  <a:pt x="1594" y="4240"/>
                </a:lnTo>
                <a:lnTo>
                  <a:pt x="1464" y="4168"/>
                </a:lnTo>
                <a:lnTo>
                  <a:pt x="1337" y="4090"/>
                </a:lnTo>
                <a:lnTo>
                  <a:pt x="1092" y="3912"/>
                </a:lnTo>
                <a:lnTo>
                  <a:pt x="872" y="3714"/>
                </a:lnTo>
                <a:lnTo>
                  <a:pt x="770" y="3609"/>
                </a:lnTo>
                <a:lnTo>
                  <a:pt x="675" y="3498"/>
                </a:lnTo>
                <a:lnTo>
                  <a:pt x="585" y="3385"/>
                </a:lnTo>
                <a:lnTo>
                  <a:pt x="502" y="3268"/>
                </a:lnTo>
                <a:lnTo>
                  <a:pt x="425" y="3146"/>
                </a:lnTo>
                <a:lnTo>
                  <a:pt x="354" y="3022"/>
                </a:lnTo>
                <a:lnTo>
                  <a:pt x="289" y="2895"/>
                </a:lnTo>
                <a:lnTo>
                  <a:pt x="231" y="2765"/>
                </a:lnTo>
                <a:lnTo>
                  <a:pt x="180" y="2633"/>
                </a:lnTo>
                <a:lnTo>
                  <a:pt x="134" y="2499"/>
                </a:lnTo>
                <a:lnTo>
                  <a:pt x="96" y="2362"/>
                </a:lnTo>
                <a:lnTo>
                  <a:pt x="63" y="2224"/>
                </a:lnTo>
                <a:lnTo>
                  <a:pt x="38" y="2086"/>
                </a:lnTo>
                <a:lnTo>
                  <a:pt x="19" y="1945"/>
                </a:lnTo>
                <a:lnTo>
                  <a:pt x="5" y="1804"/>
                </a:lnTo>
                <a:lnTo>
                  <a:pt x="0" y="1661"/>
                </a:lnTo>
                <a:lnTo>
                  <a:pt x="1" y="1519"/>
                </a:lnTo>
                <a:lnTo>
                  <a:pt x="10" y="1377"/>
                </a:lnTo>
                <a:lnTo>
                  <a:pt x="25" y="1234"/>
                </a:lnTo>
                <a:lnTo>
                  <a:pt x="47" y="1093"/>
                </a:lnTo>
                <a:lnTo>
                  <a:pt x="76" y="951"/>
                </a:lnTo>
                <a:lnTo>
                  <a:pt x="112" y="811"/>
                </a:lnTo>
                <a:lnTo>
                  <a:pt x="155" y="673"/>
                </a:lnTo>
                <a:lnTo>
                  <a:pt x="206" y="534"/>
                </a:lnTo>
                <a:lnTo>
                  <a:pt x="263" y="399"/>
                </a:lnTo>
                <a:lnTo>
                  <a:pt x="328" y="265"/>
                </a:lnTo>
                <a:lnTo>
                  <a:pt x="401" y="133"/>
                </a:lnTo>
                <a:lnTo>
                  <a:pt x="481" y="4"/>
                </a:lnTo>
                <a:cubicBezTo>
                  <a:pt x="482" y="2"/>
                  <a:pt x="484" y="1"/>
                  <a:pt x="486" y="1"/>
                </a:cubicBezTo>
                <a:cubicBezTo>
                  <a:pt x="488" y="0"/>
                  <a:pt x="490" y="1"/>
                  <a:pt x="492" y="2"/>
                </a:cubicBezTo>
                <a:lnTo>
                  <a:pt x="2956" y="1612"/>
                </a:lnTo>
                <a:close/>
              </a:path>
            </a:pathLst>
          </a:custGeom>
          <a:solidFill>
            <a:srgbClr val="000000"/>
          </a:solidFill>
          <a:ln w="142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62472" name="Freeform 8"/>
          <p:cNvSpPr>
            <a:spLocks/>
          </p:cNvSpPr>
          <p:nvPr/>
        </p:nvSpPr>
        <p:spPr bwMode="auto">
          <a:xfrm>
            <a:off x="2451100" y="1552575"/>
            <a:ext cx="2100263" cy="2392363"/>
          </a:xfrm>
          <a:custGeom>
            <a:avLst/>
            <a:gdLst>
              <a:gd name="T0" fmla="*/ 2464 w 2464"/>
              <a:gd name="T1" fmla="*/ 0 h 2944"/>
              <a:gd name="T2" fmla="*/ 0 w 2464"/>
              <a:gd name="T3" fmla="*/ 1334 h 2944"/>
              <a:gd name="T4" fmla="*/ 2464 w 2464"/>
              <a:gd name="T5" fmla="*/ 2944 h 2944"/>
              <a:gd name="T6" fmla="*/ 2464 w 2464"/>
              <a:gd name="T7" fmla="*/ 0 h 2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4" h="2944">
                <a:moveTo>
                  <a:pt x="2464" y="0"/>
                </a:moveTo>
                <a:cubicBezTo>
                  <a:pt x="1470" y="0"/>
                  <a:pt x="544" y="502"/>
                  <a:pt x="0" y="1334"/>
                </a:cubicBezTo>
                <a:lnTo>
                  <a:pt x="2464" y="2944"/>
                </a:lnTo>
                <a:lnTo>
                  <a:pt x="2464" y="0"/>
                </a:lnTo>
                <a:close/>
              </a:path>
            </a:pathLst>
          </a:custGeom>
          <a:solidFill>
            <a:srgbClr val="FFCC99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62473" name="Freeform 9"/>
          <p:cNvSpPr>
            <a:spLocks noEditPoints="1"/>
          </p:cNvSpPr>
          <p:nvPr/>
        </p:nvSpPr>
        <p:spPr bwMode="auto">
          <a:xfrm>
            <a:off x="2443163" y="1546225"/>
            <a:ext cx="2116137" cy="2406650"/>
          </a:xfrm>
          <a:custGeom>
            <a:avLst/>
            <a:gdLst>
              <a:gd name="T0" fmla="*/ 2464 w 2480"/>
              <a:gd name="T1" fmla="*/ 8 h 2961"/>
              <a:gd name="T2" fmla="*/ 2473 w 2480"/>
              <a:gd name="T3" fmla="*/ 16 h 2961"/>
              <a:gd name="T4" fmla="*/ 2287 w 2480"/>
              <a:gd name="T5" fmla="*/ 22 h 2961"/>
              <a:gd name="T6" fmla="*/ 2104 w 2480"/>
              <a:gd name="T7" fmla="*/ 39 h 2961"/>
              <a:gd name="T8" fmla="*/ 1924 w 2480"/>
              <a:gd name="T9" fmla="*/ 68 h 2961"/>
              <a:gd name="T10" fmla="*/ 1746 w 2480"/>
              <a:gd name="T11" fmla="*/ 107 h 2961"/>
              <a:gd name="T12" fmla="*/ 1573 w 2480"/>
              <a:gd name="T13" fmla="*/ 158 h 2961"/>
              <a:gd name="T14" fmla="*/ 1402 w 2480"/>
              <a:gd name="T15" fmla="*/ 219 h 2961"/>
              <a:gd name="T16" fmla="*/ 1237 w 2480"/>
              <a:gd name="T17" fmla="*/ 290 h 2961"/>
              <a:gd name="T18" fmla="*/ 1075 w 2480"/>
              <a:gd name="T19" fmla="*/ 371 h 2961"/>
              <a:gd name="T20" fmla="*/ 919 w 2480"/>
              <a:gd name="T21" fmla="*/ 461 h 2961"/>
              <a:gd name="T22" fmla="*/ 770 w 2480"/>
              <a:gd name="T23" fmla="*/ 561 h 2961"/>
              <a:gd name="T24" fmla="*/ 625 w 2480"/>
              <a:gd name="T25" fmla="*/ 671 h 2961"/>
              <a:gd name="T26" fmla="*/ 489 w 2480"/>
              <a:gd name="T27" fmla="*/ 790 h 2961"/>
              <a:gd name="T28" fmla="*/ 358 w 2480"/>
              <a:gd name="T29" fmla="*/ 916 h 2961"/>
              <a:gd name="T30" fmla="*/ 235 w 2480"/>
              <a:gd name="T31" fmla="*/ 1052 h 2961"/>
              <a:gd name="T32" fmla="*/ 121 w 2480"/>
              <a:gd name="T33" fmla="*/ 1195 h 2961"/>
              <a:gd name="T34" fmla="*/ 15 w 2480"/>
              <a:gd name="T35" fmla="*/ 1347 h 2961"/>
              <a:gd name="T36" fmla="*/ 13 w 2480"/>
              <a:gd name="T37" fmla="*/ 1336 h 2961"/>
              <a:gd name="T38" fmla="*/ 2477 w 2480"/>
              <a:gd name="T39" fmla="*/ 2946 h 2961"/>
              <a:gd name="T40" fmla="*/ 2464 w 2480"/>
              <a:gd name="T41" fmla="*/ 2952 h 2961"/>
              <a:gd name="T42" fmla="*/ 2464 w 2480"/>
              <a:gd name="T43" fmla="*/ 8 h 2961"/>
              <a:gd name="T44" fmla="*/ 2480 w 2480"/>
              <a:gd name="T45" fmla="*/ 2952 h 2961"/>
              <a:gd name="T46" fmla="*/ 2476 w 2480"/>
              <a:gd name="T47" fmla="*/ 2960 h 2961"/>
              <a:gd name="T48" fmla="*/ 2468 w 2480"/>
              <a:gd name="T49" fmla="*/ 2959 h 2961"/>
              <a:gd name="T50" fmla="*/ 4 w 2480"/>
              <a:gd name="T51" fmla="*/ 1349 h 2961"/>
              <a:gd name="T52" fmla="*/ 1 w 2480"/>
              <a:gd name="T53" fmla="*/ 1344 h 2961"/>
              <a:gd name="T54" fmla="*/ 2 w 2480"/>
              <a:gd name="T55" fmla="*/ 1338 h 2961"/>
              <a:gd name="T56" fmla="*/ 108 w 2480"/>
              <a:gd name="T57" fmla="*/ 1185 h 2961"/>
              <a:gd name="T58" fmla="*/ 224 w 2480"/>
              <a:gd name="T59" fmla="*/ 1041 h 2961"/>
              <a:gd name="T60" fmla="*/ 347 w 2480"/>
              <a:gd name="T61" fmla="*/ 905 h 2961"/>
              <a:gd name="T62" fmla="*/ 478 w 2480"/>
              <a:gd name="T63" fmla="*/ 777 h 2961"/>
              <a:gd name="T64" fmla="*/ 616 w 2480"/>
              <a:gd name="T65" fmla="*/ 658 h 2961"/>
              <a:gd name="T66" fmla="*/ 761 w 2480"/>
              <a:gd name="T67" fmla="*/ 548 h 2961"/>
              <a:gd name="T68" fmla="*/ 911 w 2480"/>
              <a:gd name="T69" fmla="*/ 448 h 2961"/>
              <a:gd name="T70" fmla="*/ 1068 w 2480"/>
              <a:gd name="T71" fmla="*/ 356 h 2961"/>
              <a:gd name="T72" fmla="*/ 1230 w 2480"/>
              <a:gd name="T73" fmla="*/ 275 h 2961"/>
              <a:gd name="T74" fmla="*/ 1397 w 2480"/>
              <a:gd name="T75" fmla="*/ 204 h 2961"/>
              <a:gd name="T76" fmla="*/ 1568 w 2480"/>
              <a:gd name="T77" fmla="*/ 143 h 2961"/>
              <a:gd name="T78" fmla="*/ 1743 w 2480"/>
              <a:gd name="T79" fmla="*/ 92 h 2961"/>
              <a:gd name="T80" fmla="*/ 1921 w 2480"/>
              <a:gd name="T81" fmla="*/ 53 h 2961"/>
              <a:gd name="T82" fmla="*/ 2103 w 2480"/>
              <a:gd name="T83" fmla="*/ 24 h 2961"/>
              <a:gd name="T84" fmla="*/ 2286 w 2480"/>
              <a:gd name="T85" fmla="*/ 6 h 2961"/>
              <a:gd name="T86" fmla="*/ 2472 w 2480"/>
              <a:gd name="T87" fmla="*/ 0 h 2961"/>
              <a:gd name="T88" fmla="*/ 2478 w 2480"/>
              <a:gd name="T89" fmla="*/ 3 h 2961"/>
              <a:gd name="T90" fmla="*/ 2480 w 2480"/>
              <a:gd name="T91" fmla="*/ 8 h 2961"/>
              <a:gd name="T92" fmla="*/ 2480 w 2480"/>
              <a:gd name="T93" fmla="*/ 2952 h 2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480" h="2961">
                <a:moveTo>
                  <a:pt x="2464" y="8"/>
                </a:moveTo>
                <a:lnTo>
                  <a:pt x="2473" y="16"/>
                </a:lnTo>
                <a:lnTo>
                  <a:pt x="2287" y="22"/>
                </a:lnTo>
                <a:lnTo>
                  <a:pt x="2104" y="39"/>
                </a:lnTo>
                <a:lnTo>
                  <a:pt x="1924" y="68"/>
                </a:lnTo>
                <a:lnTo>
                  <a:pt x="1746" y="107"/>
                </a:lnTo>
                <a:lnTo>
                  <a:pt x="1573" y="158"/>
                </a:lnTo>
                <a:lnTo>
                  <a:pt x="1402" y="219"/>
                </a:lnTo>
                <a:lnTo>
                  <a:pt x="1237" y="290"/>
                </a:lnTo>
                <a:lnTo>
                  <a:pt x="1075" y="371"/>
                </a:lnTo>
                <a:lnTo>
                  <a:pt x="919" y="461"/>
                </a:lnTo>
                <a:lnTo>
                  <a:pt x="770" y="561"/>
                </a:lnTo>
                <a:lnTo>
                  <a:pt x="625" y="671"/>
                </a:lnTo>
                <a:lnTo>
                  <a:pt x="489" y="790"/>
                </a:lnTo>
                <a:lnTo>
                  <a:pt x="358" y="916"/>
                </a:lnTo>
                <a:lnTo>
                  <a:pt x="235" y="1052"/>
                </a:lnTo>
                <a:lnTo>
                  <a:pt x="121" y="1195"/>
                </a:lnTo>
                <a:lnTo>
                  <a:pt x="15" y="1347"/>
                </a:lnTo>
                <a:lnTo>
                  <a:pt x="13" y="1336"/>
                </a:lnTo>
                <a:lnTo>
                  <a:pt x="2477" y="2946"/>
                </a:lnTo>
                <a:lnTo>
                  <a:pt x="2464" y="2952"/>
                </a:lnTo>
                <a:lnTo>
                  <a:pt x="2464" y="8"/>
                </a:lnTo>
                <a:close/>
                <a:moveTo>
                  <a:pt x="2480" y="2952"/>
                </a:moveTo>
                <a:cubicBezTo>
                  <a:pt x="2480" y="2955"/>
                  <a:pt x="2479" y="2958"/>
                  <a:pt x="2476" y="2960"/>
                </a:cubicBezTo>
                <a:cubicBezTo>
                  <a:pt x="2474" y="2961"/>
                  <a:pt x="2471" y="2961"/>
                  <a:pt x="2468" y="2959"/>
                </a:cubicBezTo>
                <a:lnTo>
                  <a:pt x="4" y="1349"/>
                </a:lnTo>
                <a:cubicBezTo>
                  <a:pt x="2" y="1348"/>
                  <a:pt x="1" y="1346"/>
                  <a:pt x="1" y="1344"/>
                </a:cubicBezTo>
                <a:cubicBezTo>
                  <a:pt x="0" y="1342"/>
                  <a:pt x="1" y="1340"/>
                  <a:pt x="2" y="1338"/>
                </a:cubicBezTo>
                <a:lnTo>
                  <a:pt x="108" y="1185"/>
                </a:lnTo>
                <a:lnTo>
                  <a:pt x="224" y="1041"/>
                </a:lnTo>
                <a:lnTo>
                  <a:pt x="347" y="905"/>
                </a:lnTo>
                <a:lnTo>
                  <a:pt x="478" y="777"/>
                </a:lnTo>
                <a:lnTo>
                  <a:pt x="616" y="658"/>
                </a:lnTo>
                <a:lnTo>
                  <a:pt x="761" y="548"/>
                </a:lnTo>
                <a:lnTo>
                  <a:pt x="911" y="448"/>
                </a:lnTo>
                <a:lnTo>
                  <a:pt x="1068" y="356"/>
                </a:lnTo>
                <a:lnTo>
                  <a:pt x="1230" y="275"/>
                </a:lnTo>
                <a:lnTo>
                  <a:pt x="1397" y="204"/>
                </a:lnTo>
                <a:lnTo>
                  <a:pt x="1568" y="143"/>
                </a:lnTo>
                <a:lnTo>
                  <a:pt x="1743" y="92"/>
                </a:lnTo>
                <a:lnTo>
                  <a:pt x="1921" y="53"/>
                </a:lnTo>
                <a:lnTo>
                  <a:pt x="2103" y="24"/>
                </a:lnTo>
                <a:lnTo>
                  <a:pt x="2286" y="6"/>
                </a:lnTo>
                <a:lnTo>
                  <a:pt x="2472" y="0"/>
                </a:lnTo>
                <a:cubicBezTo>
                  <a:pt x="2474" y="0"/>
                  <a:pt x="2476" y="1"/>
                  <a:pt x="2478" y="3"/>
                </a:cubicBezTo>
                <a:cubicBezTo>
                  <a:pt x="2480" y="4"/>
                  <a:pt x="2480" y="6"/>
                  <a:pt x="2480" y="8"/>
                </a:cubicBezTo>
                <a:lnTo>
                  <a:pt x="2480" y="2952"/>
                </a:lnTo>
                <a:close/>
              </a:path>
            </a:pathLst>
          </a:custGeom>
          <a:solidFill>
            <a:srgbClr val="000000"/>
          </a:solidFill>
          <a:ln w="142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62474" name="Rectangle 10"/>
          <p:cNvSpPr>
            <a:spLocks noChangeArrowheads="1"/>
          </p:cNvSpPr>
          <p:nvPr/>
        </p:nvSpPr>
        <p:spPr bwMode="auto">
          <a:xfrm>
            <a:off x="2830513" y="4489450"/>
            <a:ext cx="22971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sv-SE" sz="2100">
                <a:solidFill>
                  <a:srgbClr val="FFFFFF"/>
                </a:solidFill>
                <a:latin typeface="Arial" charset="0"/>
              </a:rPr>
              <a:t>Informal economy</a:t>
            </a:r>
            <a:endParaRPr lang="en-US" altLang="sv-SE"/>
          </a:p>
        </p:txBody>
      </p:sp>
      <p:sp>
        <p:nvSpPr>
          <p:cNvPr id="62475" name="Rectangle 11"/>
          <p:cNvSpPr>
            <a:spLocks noChangeArrowheads="1"/>
          </p:cNvSpPr>
          <p:nvPr/>
        </p:nvSpPr>
        <p:spPr bwMode="auto">
          <a:xfrm>
            <a:off x="3902075" y="4489450"/>
            <a:ext cx="1588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endParaRPr lang="sv-SE" altLang="sv-SE"/>
          </a:p>
        </p:txBody>
      </p:sp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3138488" y="4787900"/>
            <a:ext cx="15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endParaRPr lang="sv-SE" altLang="sv-SE"/>
          </a:p>
        </p:txBody>
      </p:sp>
      <p:sp>
        <p:nvSpPr>
          <p:cNvPr id="62477" name="Rectangle 13"/>
          <p:cNvSpPr>
            <a:spLocks noChangeArrowheads="1"/>
          </p:cNvSpPr>
          <p:nvPr/>
        </p:nvSpPr>
        <p:spPr bwMode="auto">
          <a:xfrm>
            <a:off x="3643313" y="486886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sv-SE" sz="2100">
                <a:solidFill>
                  <a:srgbClr val="FFFFFF"/>
                </a:solidFill>
                <a:latin typeface="Arial" charset="0"/>
              </a:rPr>
              <a:t>50 </a:t>
            </a:r>
            <a:endParaRPr lang="en-US" altLang="sv-SE"/>
          </a:p>
        </p:txBody>
      </p:sp>
      <p:sp>
        <p:nvSpPr>
          <p:cNvPr id="62478" name="Rectangle 14"/>
          <p:cNvSpPr>
            <a:spLocks noChangeArrowheads="1"/>
          </p:cNvSpPr>
          <p:nvPr/>
        </p:nvSpPr>
        <p:spPr bwMode="auto">
          <a:xfrm>
            <a:off x="4011613" y="4868863"/>
            <a:ext cx="23653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sv-SE" sz="2100">
                <a:solidFill>
                  <a:srgbClr val="FFFFFF"/>
                </a:solidFill>
                <a:latin typeface="Arial" charset="0"/>
              </a:rPr>
              <a:t>%</a:t>
            </a:r>
            <a:endParaRPr lang="en-US" altLang="sv-SE"/>
          </a:p>
        </p:txBody>
      </p:sp>
      <p:sp>
        <p:nvSpPr>
          <p:cNvPr id="62479" name="Rectangle 15"/>
          <p:cNvSpPr>
            <a:spLocks noChangeArrowheads="1"/>
          </p:cNvSpPr>
          <p:nvPr/>
        </p:nvSpPr>
        <p:spPr bwMode="auto">
          <a:xfrm>
            <a:off x="2781300" y="2187575"/>
            <a:ext cx="1719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sv-SE" sz="2000">
                <a:solidFill>
                  <a:srgbClr val="000000"/>
                </a:solidFill>
                <a:latin typeface="Arial" charset="0"/>
              </a:rPr>
              <a:t>Other national</a:t>
            </a:r>
            <a:endParaRPr lang="en-US" altLang="sv-SE"/>
          </a:p>
        </p:txBody>
      </p:sp>
      <p:sp>
        <p:nvSpPr>
          <p:cNvPr id="62480" name="Rectangle 16"/>
          <p:cNvSpPr>
            <a:spLocks noChangeArrowheads="1"/>
          </p:cNvSpPr>
          <p:nvPr/>
        </p:nvSpPr>
        <p:spPr bwMode="auto">
          <a:xfrm>
            <a:off x="3563938" y="2492375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sv-SE" sz="2100">
                <a:solidFill>
                  <a:srgbClr val="000000"/>
                </a:solidFill>
                <a:latin typeface="Arial" charset="0"/>
              </a:rPr>
              <a:t>16 </a:t>
            </a:r>
            <a:endParaRPr lang="en-US" altLang="sv-SE"/>
          </a:p>
        </p:txBody>
      </p:sp>
      <p:sp>
        <p:nvSpPr>
          <p:cNvPr id="62481" name="Rectangle 17"/>
          <p:cNvSpPr>
            <a:spLocks noChangeArrowheads="1"/>
          </p:cNvSpPr>
          <p:nvPr/>
        </p:nvSpPr>
        <p:spPr bwMode="auto">
          <a:xfrm>
            <a:off x="3851275" y="2460625"/>
            <a:ext cx="23653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sv-SE" sz="2100">
                <a:solidFill>
                  <a:srgbClr val="000000"/>
                </a:solidFill>
                <a:latin typeface="Arial" charset="0"/>
              </a:rPr>
              <a:t>%</a:t>
            </a:r>
            <a:endParaRPr lang="en-US" altLang="sv-SE"/>
          </a:p>
        </p:txBody>
      </p:sp>
      <p:sp>
        <p:nvSpPr>
          <p:cNvPr id="62482" name="Rectangle 18"/>
          <p:cNvSpPr>
            <a:spLocks noChangeArrowheads="1"/>
          </p:cNvSpPr>
          <p:nvPr/>
        </p:nvSpPr>
        <p:spPr bwMode="auto">
          <a:xfrm>
            <a:off x="5110163" y="2959100"/>
            <a:ext cx="16017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sv-SE" sz="2100">
                <a:solidFill>
                  <a:srgbClr val="000000"/>
                </a:solidFill>
                <a:latin typeface="Arial" charset="0"/>
              </a:rPr>
              <a:t>International</a:t>
            </a:r>
            <a:endParaRPr lang="en-US" altLang="sv-SE"/>
          </a:p>
        </p:txBody>
      </p:sp>
      <p:sp>
        <p:nvSpPr>
          <p:cNvPr id="62483" name="Rectangle 19"/>
          <p:cNvSpPr>
            <a:spLocks noChangeArrowheads="1"/>
          </p:cNvSpPr>
          <p:nvPr/>
        </p:nvSpPr>
        <p:spPr bwMode="auto">
          <a:xfrm>
            <a:off x="5629275" y="3257550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sv-SE" sz="2100">
                <a:solidFill>
                  <a:srgbClr val="000000"/>
                </a:solidFill>
                <a:latin typeface="Arial" charset="0"/>
              </a:rPr>
              <a:t>34 </a:t>
            </a:r>
            <a:endParaRPr lang="en-US" altLang="sv-SE"/>
          </a:p>
        </p:txBody>
      </p:sp>
      <p:sp>
        <p:nvSpPr>
          <p:cNvPr id="62484" name="Rectangle 20"/>
          <p:cNvSpPr>
            <a:spLocks noChangeArrowheads="1"/>
          </p:cNvSpPr>
          <p:nvPr/>
        </p:nvSpPr>
        <p:spPr bwMode="auto">
          <a:xfrm>
            <a:off x="5997575" y="3257550"/>
            <a:ext cx="23653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sv-SE" sz="2100">
                <a:solidFill>
                  <a:srgbClr val="000000"/>
                </a:solidFill>
                <a:latin typeface="Arial" charset="0"/>
              </a:rPr>
              <a:t>%</a:t>
            </a:r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252724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/>
          <p:cNvSpPr txBox="1"/>
          <p:nvPr/>
        </p:nvSpPr>
        <p:spPr>
          <a:xfrm>
            <a:off x="899592" y="1412776"/>
            <a:ext cx="7128792" cy="30777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Know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the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enemy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and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know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yourself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, and in a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hundred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battles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you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will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never be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defeated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. If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you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know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only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yourself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, not the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enemy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your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chances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winning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and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losing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are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equal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. If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you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are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ignorant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of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either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the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enemy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or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yourself</a:t>
            </a:r>
            <a:r>
              <a:rPr lang="sv-SE" sz="2400" b="1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 smtClean="0">
                <a:solidFill>
                  <a:schemeClr val="accent3">
                    <a:lumMod val="50000"/>
                  </a:schemeClr>
                </a:solidFill>
              </a:rPr>
              <a:t>you</a:t>
            </a:r>
            <a:r>
              <a:rPr lang="sv-SE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will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surely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be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defeated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in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every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2400" b="1" dirty="0" err="1">
                <a:solidFill>
                  <a:schemeClr val="accent3">
                    <a:lumMod val="50000"/>
                  </a:schemeClr>
                </a:solidFill>
              </a:rPr>
              <a:t>battle</a:t>
            </a:r>
            <a:r>
              <a:rPr lang="sv-SE" sz="2400" b="1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endParaRPr lang="sv-SE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sv-SE" sz="1600" b="1" i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sv-SE" sz="16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sv-SE" sz="1600" b="1" i="1" dirty="0" err="1" smtClean="0">
                <a:solidFill>
                  <a:schemeClr val="accent3">
                    <a:lumMod val="50000"/>
                  </a:schemeClr>
                </a:solidFill>
              </a:rPr>
              <a:t>Sun</a:t>
            </a:r>
            <a:r>
              <a:rPr lang="sv-SE" sz="1600" b="1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v-SE" sz="1600" b="1" i="1" dirty="0" err="1" smtClean="0">
                <a:solidFill>
                  <a:schemeClr val="accent3">
                    <a:lumMod val="50000"/>
                  </a:schemeClr>
                </a:solidFill>
              </a:rPr>
              <a:t>Tzu</a:t>
            </a:r>
            <a:endParaRPr lang="sv-SE" sz="1600" b="1" i="1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en-GB" dirty="0"/>
          </a:p>
        </p:txBody>
      </p:sp>
      <p:sp>
        <p:nvSpPr>
          <p:cNvPr id="3" name="textruta 2"/>
          <p:cNvSpPr txBox="1"/>
          <p:nvPr/>
        </p:nvSpPr>
        <p:spPr>
          <a:xfrm>
            <a:off x="971154" y="4693166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P.S. The taxpayer is not the enemy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429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smtClean="0"/>
              <a:t>Why Tax gap map?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sv-SE" sz="2000" smtClean="0"/>
              <a:t>A pedagogic picture for the dialogue with the government</a:t>
            </a:r>
          </a:p>
          <a:p>
            <a:endParaRPr lang="en-US" altLang="sv-SE" sz="2000" smtClean="0"/>
          </a:p>
          <a:p>
            <a:r>
              <a:rPr lang="en-US" altLang="sv-SE" sz="2000" smtClean="0"/>
              <a:t>A pedagogic picture for the dialogue with other internal and external stakeholders, e.g.</a:t>
            </a:r>
          </a:p>
          <a:p>
            <a:pPr lvl="1"/>
            <a:r>
              <a:rPr lang="en-US" altLang="sv-SE" sz="1600" smtClean="0"/>
              <a:t>media</a:t>
            </a:r>
          </a:p>
          <a:p>
            <a:pPr lvl="1"/>
            <a:r>
              <a:rPr lang="en-US" altLang="sv-SE" sz="1600" smtClean="0"/>
              <a:t>cooperating partners against tax fraud and economic crime</a:t>
            </a:r>
          </a:p>
          <a:p>
            <a:pPr lvl="1"/>
            <a:r>
              <a:rPr lang="en-US" altLang="sv-SE" sz="1600" smtClean="0"/>
              <a:t>industry organisations and labor unions</a:t>
            </a:r>
          </a:p>
          <a:p>
            <a:pPr lvl="1"/>
            <a:r>
              <a:rPr lang="en-US" altLang="sv-SE" sz="1600" smtClean="0"/>
              <a:t>managers</a:t>
            </a:r>
          </a:p>
          <a:p>
            <a:pPr lvl="1"/>
            <a:endParaRPr lang="en-US" altLang="sv-SE" sz="1200" smtClean="0"/>
          </a:p>
          <a:p>
            <a:r>
              <a:rPr lang="en-US" altLang="sv-SE" sz="2000" smtClean="0"/>
              <a:t>Input to the planning process </a:t>
            </a:r>
          </a:p>
          <a:p>
            <a:pPr lvl="1"/>
            <a:r>
              <a:rPr lang="en-US" altLang="sv-SE" sz="1200" smtClean="0"/>
              <a:t>risk management and risk analysis</a:t>
            </a:r>
          </a:p>
          <a:p>
            <a:pPr lvl="1"/>
            <a:r>
              <a:rPr lang="en-US" altLang="sv-SE" sz="1200" smtClean="0"/>
              <a:t>identifying our need of knowledge</a:t>
            </a:r>
            <a:br>
              <a:rPr lang="en-US" altLang="sv-SE" sz="1200" smtClean="0"/>
            </a:br>
            <a:endParaRPr lang="en-US" altLang="sv-SE" sz="1200" smtClean="0"/>
          </a:p>
        </p:txBody>
      </p:sp>
    </p:spTree>
    <p:extLst>
      <p:ext uri="{BB962C8B-B14F-4D97-AF65-F5344CB8AC3E}">
        <p14:creationId xmlns:p14="http://schemas.microsoft.com/office/powerpoint/2010/main" val="105140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476250"/>
            <a:ext cx="7772400" cy="1143000"/>
          </a:xfrm>
        </p:spPr>
        <p:txBody>
          <a:bodyPr/>
          <a:lstStyle/>
          <a:p>
            <a:r>
              <a:rPr lang="sv-SE" altLang="sv-SE" smtClean="0"/>
              <a:t>Shift happens! </a:t>
            </a:r>
          </a:p>
        </p:txBody>
      </p:sp>
      <p:sp>
        <p:nvSpPr>
          <p:cNvPr id="27648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419475" y="1773238"/>
            <a:ext cx="3810000" cy="4464050"/>
          </a:xfrm>
        </p:spPr>
        <p:txBody>
          <a:bodyPr/>
          <a:lstStyle/>
          <a:p>
            <a:r>
              <a:rPr lang="sv-SE" altLang="sv-SE" sz="1800" smtClean="0"/>
              <a:t>Preventive measures </a:t>
            </a:r>
          </a:p>
          <a:p>
            <a:r>
              <a:rPr lang="sv-SE" altLang="sv-SE" sz="1800" smtClean="0"/>
              <a:t>Cooperation</a:t>
            </a:r>
          </a:p>
          <a:p>
            <a:r>
              <a:rPr lang="sv-SE" altLang="sv-SE" sz="1800" smtClean="0"/>
              <a:t>Increasing audits on severe tax evasion</a:t>
            </a:r>
          </a:p>
          <a:p>
            <a:endParaRPr lang="sv-SE" altLang="sv-SE" sz="1800" smtClean="0"/>
          </a:p>
          <a:p>
            <a:r>
              <a:rPr lang="sv-SE" altLang="sv-SE" sz="1800" smtClean="0"/>
              <a:t>Tax haven investigations</a:t>
            </a:r>
          </a:p>
          <a:p>
            <a:r>
              <a:rPr lang="sv-SE" altLang="sv-SE" sz="1800" smtClean="0"/>
              <a:t>Tax treaties and voluntary disclosures</a:t>
            </a:r>
          </a:p>
          <a:p>
            <a:r>
              <a:rPr lang="sv-SE" altLang="sv-SE" sz="1800" smtClean="0"/>
              <a:t>Propose legislation</a:t>
            </a:r>
          </a:p>
          <a:p>
            <a:endParaRPr lang="sv-SE" altLang="sv-SE" sz="1800" smtClean="0"/>
          </a:p>
          <a:p>
            <a:pPr>
              <a:buFont typeface="Wingdings" pitchFamily="2" charset="2"/>
              <a:buNone/>
            </a:pPr>
            <a:endParaRPr lang="sv-SE" altLang="sv-SE" sz="1800" smtClean="0"/>
          </a:p>
          <a:p>
            <a:r>
              <a:rPr lang="sv-SE" altLang="sv-SE" sz="1800" smtClean="0"/>
              <a:t>Support and make it easy</a:t>
            </a:r>
          </a:p>
          <a:p>
            <a:r>
              <a:rPr lang="sv-SE" altLang="sv-SE" sz="1800" smtClean="0"/>
              <a:t>Automate the process</a:t>
            </a:r>
          </a:p>
        </p:txBody>
      </p:sp>
      <p:pic>
        <p:nvPicPr>
          <p:cNvPr id="276488" name="Picture 8" descr="HS5ClipImage_512745e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3429000"/>
            <a:ext cx="792163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0" name="Picture 10" descr="HS5ClipImage_512746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860800"/>
            <a:ext cx="2232025" cy="71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2" name="Picture 12" descr="HS5ClipImage_512747a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1935163"/>
            <a:ext cx="792163" cy="33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4" name="Picture 14" descr="HS5ClipImage_5127480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349500"/>
            <a:ext cx="16764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6" name="Picture 16" descr="HS5ClipImage_5127487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2349500"/>
            <a:ext cx="628650" cy="41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8" name="Picture 18" descr="HS5ClipImage_512748a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114925"/>
            <a:ext cx="931863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00" name="AutoShape 20"/>
          <p:cNvSpPr>
            <a:spLocks noChangeArrowheads="1"/>
          </p:cNvSpPr>
          <p:nvPr/>
        </p:nvSpPr>
        <p:spPr bwMode="auto">
          <a:xfrm rot="-1430265">
            <a:off x="7451725" y="2060575"/>
            <a:ext cx="792163" cy="720725"/>
          </a:xfrm>
          <a:prstGeom prst="rightArrow">
            <a:avLst>
              <a:gd name="adj1" fmla="val 50000"/>
              <a:gd name="adj2" fmla="val 274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276501" name="AutoShape 21"/>
          <p:cNvSpPr>
            <a:spLocks noChangeArrowheads="1"/>
          </p:cNvSpPr>
          <p:nvPr/>
        </p:nvSpPr>
        <p:spPr bwMode="auto">
          <a:xfrm rot="-1368823">
            <a:off x="7451725" y="3571875"/>
            <a:ext cx="792163" cy="720725"/>
          </a:xfrm>
          <a:prstGeom prst="rightArrow">
            <a:avLst>
              <a:gd name="adj1" fmla="val 50000"/>
              <a:gd name="adj2" fmla="val 274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  <p:sp>
        <p:nvSpPr>
          <p:cNvPr id="276502" name="AutoShape 22"/>
          <p:cNvSpPr>
            <a:spLocks noChangeArrowheads="1"/>
          </p:cNvSpPr>
          <p:nvPr/>
        </p:nvSpPr>
        <p:spPr bwMode="auto">
          <a:xfrm rot="1317607">
            <a:off x="7451725" y="5013325"/>
            <a:ext cx="792163" cy="720725"/>
          </a:xfrm>
          <a:prstGeom prst="rightArrow">
            <a:avLst>
              <a:gd name="adj1" fmla="val 50000"/>
              <a:gd name="adj2" fmla="val 274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553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measure the tax gap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56000" y="1620000"/>
            <a:ext cx="7632000" cy="656872"/>
          </a:xfrm>
        </p:spPr>
        <p:txBody>
          <a:bodyPr/>
          <a:lstStyle/>
          <a:p>
            <a:r>
              <a:rPr lang="en-GB" dirty="0" smtClean="0"/>
              <a:t>It is difficult!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Bildtext ned 3"/>
          <p:cNvSpPr/>
          <p:nvPr/>
        </p:nvSpPr>
        <p:spPr>
          <a:xfrm>
            <a:off x="2411760" y="2636912"/>
            <a:ext cx="3816424" cy="1008112"/>
          </a:xfrm>
          <a:prstGeom prst="down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Top down approach</a:t>
            </a:r>
          </a:p>
          <a:p>
            <a:pPr algn="ctr"/>
            <a:r>
              <a:rPr lang="en-GB" dirty="0" smtClean="0"/>
              <a:t>Based on national accounts</a:t>
            </a:r>
            <a:endParaRPr lang="en-GB" dirty="0"/>
          </a:p>
        </p:txBody>
      </p:sp>
      <p:sp>
        <p:nvSpPr>
          <p:cNvPr id="5" name="Bildtext upp 4"/>
          <p:cNvSpPr/>
          <p:nvPr/>
        </p:nvSpPr>
        <p:spPr>
          <a:xfrm>
            <a:off x="2411760" y="4293096"/>
            <a:ext cx="3816424" cy="1008112"/>
          </a:xfrm>
          <a:prstGeom prst="up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Bottom up approach</a:t>
            </a:r>
          </a:p>
          <a:p>
            <a:pPr algn="ctr"/>
            <a:r>
              <a:rPr lang="en-GB" dirty="0" smtClean="0"/>
              <a:t>Based on audits and surveys</a:t>
            </a:r>
            <a:endParaRPr lang="en-GB" dirty="0"/>
          </a:p>
        </p:txBody>
      </p:sp>
      <p:sp>
        <p:nvSpPr>
          <p:cNvPr id="6" name="Rektangel med rundade hörn 5"/>
          <p:cNvSpPr/>
          <p:nvPr/>
        </p:nvSpPr>
        <p:spPr>
          <a:xfrm>
            <a:off x="1979712" y="3573016"/>
            <a:ext cx="4608512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Estimation of the tax gap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017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Does it represent the amount of money, that in theory, the government is missing?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Is it a good idea to reduce the tax gap with methods that could reduce economic activity?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729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Unintentional non-compliance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17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9" t="22765" r="24875" b="18234"/>
          <a:stretch>
            <a:fillRect/>
          </a:stretch>
        </p:blipFill>
        <p:spPr bwMode="auto">
          <a:xfrm>
            <a:off x="0" y="0"/>
            <a:ext cx="9505950" cy="690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9379" name="Text Box 3"/>
          <p:cNvSpPr txBox="1">
            <a:spLocks noChangeArrowheads="1"/>
          </p:cNvSpPr>
          <p:nvPr/>
        </p:nvSpPr>
        <p:spPr bwMode="auto">
          <a:xfrm>
            <a:off x="107950" y="5229225"/>
            <a:ext cx="460851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sv-SE" sz="4800" b="1" dirty="0" smtClean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Frutiger 45 Light" pitchFamily="34" charset="0"/>
              </a:rPr>
              <a:t>Opportunities</a:t>
            </a:r>
            <a:r>
              <a:rPr lang="en-US" altLang="sv-SE" sz="48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Frutiger 45 Light" pitchFamily="34" charset="0"/>
              </a:rPr>
              <a:t/>
            </a:r>
            <a:br>
              <a:rPr lang="en-US" altLang="sv-SE" sz="4800" b="1" dirty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Frutiger 45 Light" pitchFamily="34" charset="0"/>
              </a:rPr>
            </a:br>
            <a:r>
              <a:rPr lang="en-US" altLang="sv-SE" sz="4800" b="1" dirty="0" smtClean="0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Frutiger 45 Light" pitchFamily="34" charset="0"/>
              </a:rPr>
              <a:t>matter</a:t>
            </a:r>
          </a:p>
        </p:txBody>
      </p:sp>
    </p:spTree>
    <p:extLst>
      <p:ext uri="{BB962C8B-B14F-4D97-AF65-F5344CB8AC3E}">
        <p14:creationId xmlns:p14="http://schemas.microsoft.com/office/powerpoint/2010/main" val="424439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v-SE"/>
              <a:t>Opportunity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sv-SE"/>
              <a:t>Important predictor for tax evasion</a:t>
            </a:r>
            <a:br>
              <a:rPr lang="en-GB" altLang="sv-SE"/>
            </a:br>
            <a:endParaRPr lang="en-GB" altLang="sv-SE"/>
          </a:p>
          <a:p>
            <a:r>
              <a:rPr lang="en-GB" altLang="sv-SE"/>
              <a:t>Tax evasion is more common when there are opportunities for evasion</a:t>
            </a:r>
          </a:p>
          <a:p>
            <a:pPr lvl="1"/>
            <a:r>
              <a:rPr lang="en-GB" altLang="sv-SE"/>
              <a:t>E.g. self employed versus private individuals</a:t>
            </a:r>
          </a:p>
          <a:p>
            <a:pPr lvl="1"/>
            <a:endParaRPr lang="en-GB" altLang="sv-SE"/>
          </a:p>
          <a:p>
            <a:r>
              <a:rPr lang="en-GB" altLang="sv-SE"/>
              <a:t>But it is also about opportunities for making mistakes</a:t>
            </a:r>
          </a:p>
        </p:txBody>
      </p:sp>
    </p:spTree>
    <p:extLst>
      <p:ext uri="{BB962C8B-B14F-4D97-AF65-F5344CB8AC3E}">
        <p14:creationId xmlns:p14="http://schemas.microsoft.com/office/powerpoint/2010/main" val="72396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Picture 2" descr="insec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963" y="2281238"/>
            <a:ext cx="2106612" cy="263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9011" name="Picture 3" descr="15111_brass_scales_of_justice_off_balance_symbolizing_injustice_on_a_white_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775" y="3789363"/>
            <a:ext cx="2125663" cy="30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9012" name="AutoShape 4"/>
          <p:cNvSpPr>
            <a:spLocks noChangeArrowheads="1"/>
          </p:cNvSpPr>
          <p:nvPr/>
        </p:nvSpPr>
        <p:spPr bwMode="auto">
          <a:xfrm rot="10800000" flipH="1">
            <a:off x="3402013" y="819150"/>
            <a:ext cx="1620837" cy="1350963"/>
          </a:xfrm>
          <a:custGeom>
            <a:avLst/>
            <a:gdLst>
              <a:gd name="G0" fmla="+- 10641 0 0"/>
              <a:gd name="G1" fmla="+- 18514 0 0"/>
              <a:gd name="G2" fmla="+- 7200 0 0"/>
              <a:gd name="G3" fmla="*/ 10641 1 2"/>
              <a:gd name="G4" fmla="+- G3 10800 0"/>
              <a:gd name="G5" fmla="+- 21600 10641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6121 w 21600"/>
              <a:gd name="T1" fmla="*/ 0 h 21600"/>
              <a:gd name="T2" fmla="*/ 10641 w 21600"/>
              <a:gd name="T3" fmla="*/ 7200 h 21600"/>
              <a:gd name="T4" fmla="*/ 0 w 21600"/>
              <a:gd name="T5" fmla="*/ 18808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121" y="0"/>
                </a:moveTo>
                <a:lnTo>
                  <a:pt x="10641" y="7200"/>
                </a:lnTo>
                <a:lnTo>
                  <a:pt x="13727" y="7200"/>
                </a:lnTo>
                <a:lnTo>
                  <a:pt x="13727" y="16015"/>
                </a:lnTo>
                <a:lnTo>
                  <a:pt x="0" y="16015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9013" name="AutoShape 5"/>
          <p:cNvSpPr>
            <a:spLocks noChangeArrowheads="1"/>
          </p:cNvSpPr>
          <p:nvPr/>
        </p:nvSpPr>
        <p:spPr bwMode="auto">
          <a:xfrm rot="10800000" flipH="1">
            <a:off x="5516563" y="3024188"/>
            <a:ext cx="1620837" cy="1125537"/>
          </a:xfrm>
          <a:custGeom>
            <a:avLst/>
            <a:gdLst>
              <a:gd name="G0" fmla="+- 10641 0 0"/>
              <a:gd name="G1" fmla="+- 18638 0 0"/>
              <a:gd name="G2" fmla="+- 7335 0 0"/>
              <a:gd name="G3" fmla="*/ 10641 1 2"/>
              <a:gd name="G4" fmla="+- G3 10800 0"/>
              <a:gd name="G5" fmla="+- 21600 10641 18638"/>
              <a:gd name="G6" fmla="+- 18638 7335 0"/>
              <a:gd name="G7" fmla="*/ G6 1 2"/>
              <a:gd name="G8" fmla="*/ 18638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638 1 2"/>
              <a:gd name="G15" fmla="+- G5 0 G4"/>
              <a:gd name="G16" fmla="+- G0 0 G4"/>
              <a:gd name="G17" fmla="*/ G2 G15 G16"/>
              <a:gd name="T0" fmla="*/ 16121 w 21600"/>
              <a:gd name="T1" fmla="*/ 0 h 21600"/>
              <a:gd name="T2" fmla="*/ 10641 w 21600"/>
              <a:gd name="T3" fmla="*/ 7335 h 21600"/>
              <a:gd name="T4" fmla="*/ 0 w 21600"/>
              <a:gd name="T5" fmla="*/ 18683 h 21600"/>
              <a:gd name="T6" fmla="*/ 9319 w 21600"/>
              <a:gd name="T7" fmla="*/ 21600 h 21600"/>
              <a:gd name="T8" fmla="*/ 18638 w 21600"/>
              <a:gd name="T9" fmla="*/ 15051 h 21600"/>
              <a:gd name="T10" fmla="*/ 21600 w 21600"/>
              <a:gd name="T11" fmla="*/ 7335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121" y="0"/>
                </a:moveTo>
                <a:lnTo>
                  <a:pt x="10641" y="7335"/>
                </a:lnTo>
                <a:lnTo>
                  <a:pt x="13603" y="7335"/>
                </a:lnTo>
                <a:lnTo>
                  <a:pt x="13603" y="15765"/>
                </a:lnTo>
                <a:lnTo>
                  <a:pt x="0" y="15765"/>
                </a:lnTo>
                <a:lnTo>
                  <a:pt x="0" y="21600"/>
                </a:lnTo>
                <a:lnTo>
                  <a:pt x="18638" y="21600"/>
                </a:lnTo>
                <a:lnTo>
                  <a:pt x="18638" y="7335"/>
                </a:lnTo>
                <a:lnTo>
                  <a:pt x="21600" y="7335"/>
                </a:lnTo>
                <a:close/>
              </a:path>
            </a:pathLst>
          </a:custGeom>
          <a:solidFill>
            <a:srgbClr val="00008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299014" name="Picture 6" descr="Property_cri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598988"/>
            <a:ext cx="1838325" cy="211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9015" name="Text Box 7"/>
          <p:cNvSpPr txBox="1">
            <a:spLocks noChangeArrowheads="1"/>
          </p:cNvSpPr>
          <p:nvPr/>
        </p:nvSpPr>
        <p:spPr bwMode="auto">
          <a:xfrm>
            <a:off x="5067300" y="998538"/>
            <a:ext cx="37798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 sz="1800"/>
              <a:t>… leads to uncertainty…</a:t>
            </a: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3357563" y="458788"/>
            <a:ext cx="27003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 sz="1800"/>
              <a:t>Complexity…</a:t>
            </a:r>
          </a:p>
        </p:txBody>
      </p:sp>
      <p:sp>
        <p:nvSpPr>
          <p:cNvPr id="299017" name="AutoShape 9"/>
          <p:cNvSpPr>
            <a:spLocks noChangeArrowheads="1"/>
          </p:cNvSpPr>
          <p:nvPr/>
        </p:nvSpPr>
        <p:spPr bwMode="auto">
          <a:xfrm>
            <a:off x="5067300" y="1989138"/>
            <a:ext cx="2700338" cy="674687"/>
          </a:xfrm>
          <a:prstGeom prst="wedgeRoundRectCallout">
            <a:avLst>
              <a:gd name="adj1" fmla="val -53231"/>
              <a:gd name="adj2" fmla="val 90940"/>
              <a:gd name="adj3" fmla="val 16667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sv-SE" sz="1800"/>
              <a:t>Have I paid the right amount?</a:t>
            </a:r>
            <a:endParaRPr lang="sv-SE" altLang="sv-SE" sz="1800"/>
          </a:p>
        </p:txBody>
      </p:sp>
      <p:sp>
        <p:nvSpPr>
          <p:cNvPr id="299018" name="Text Box 10"/>
          <p:cNvSpPr txBox="1">
            <a:spLocks noChangeArrowheads="1"/>
          </p:cNvSpPr>
          <p:nvPr/>
        </p:nvSpPr>
        <p:spPr bwMode="auto">
          <a:xfrm>
            <a:off x="7092950" y="2970213"/>
            <a:ext cx="1889125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 sz="1800"/>
              <a:t>… leads to perception of unfairness…</a:t>
            </a:r>
          </a:p>
        </p:txBody>
      </p:sp>
      <p:sp>
        <p:nvSpPr>
          <p:cNvPr id="299019" name="AutoShape 11"/>
          <p:cNvSpPr>
            <a:spLocks noChangeArrowheads="1"/>
          </p:cNvSpPr>
          <p:nvPr/>
        </p:nvSpPr>
        <p:spPr bwMode="auto">
          <a:xfrm>
            <a:off x="2951163" y="5589588"/>
            <a:ext cx="2746375" cy="449262"/>
          </a:xfrm>
          <a:prstGeom prst="leftArrow">
            <a:avLst>
              <a:gd name="adj1" fmla="val 50000"/>
              <a:gd name="adj2" fmla="val 152827"/>
            </a:avLst>
          </a:prstGeom>
          <a:solidFill>
            <a:srgbClr val="00008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9020" name="Text Box 12"/>
          <p:cNvSpPr txBox="1">
            <a:spLocks noChangeArrowheads="1"/>
          </p:cNvSpPr>
          <p:nvPr/>
        </p:nvSpPr>
        <p:spPr bwMode="auto">
          <a:xfrm>
            <a:off x="2727325" y="6264275"/>
            <a:ext cx="3554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 sz="1800"/>
              <a:t>… leads to non-compliance</a:t>
            </a:r>
          </a:p>
        </p:txBody>
      </p:sp>
      <p:pic>
        <p:nvPicPr>
          <p:cNvPr id="299021" name="Picture 13" descr="complexity-71064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458788"/>
            <a:ext cx="3195637" cy="228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03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highw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9"/>
          <a:stretch>
            <a:fillRect/>
          </a:stretch>
        </p:blipFill>
        <p:spPr bwMode="auto">
          <a:xfrm>
            <a:off x="4887913" y="1766888"/>
            <a:ext cx="4005262" cy="242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555" name="Picture 3" descr="bumpyroad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71"/>
          <a:stretch>
            <a:fillRect/>
          </a:stretch>
        </p:blipFill>
        <p:spPr bwMode="auto">
          <a:xfrm>
            <a:off x="250825" y="1766888"/>
            <a:ext cx="4003675" cy="241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556" name="AutoShape 4" descr="continue"/>
          <p:cNvSpPr>
            <a:spLocks noChangeAspect="1" noChangeArrowheads="1"/>
          </p:cNvSpPr>
          <p:nvPr/>
        </p:nvSpPr>
        <p:spPr bwMode="auto">
          <a:xfrm>
            <a:off x="2033588" y="-552450"/>
            <a:ext cx="5076825" cy="796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1557" name="AutoShape 5" descr="continue"/>
          <p:cNvSpPr>
            <a:spLocks noChangeAspect="1" noChangeArrowheads="1"/>
          </p:cNvSpPr>
          <p:nvPr/>
        </p:nvSpPr>
        <p:spPr bwMode="auto">
          <a:xfrm>
            <a:off x="2033588" y="-552450"/>
            <a:ext cx="5076825" cy="796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1558" name="AutoShape 6" descr="continue"/>
          <p:cNvSpPr>
            <a:spLocks noChangeAspect="1" noChangeArrowheads="1"/>
          </p:cNvSpPr>
          <p:nvPr/>
        </p:nvSpPr>
        <p:spPr bwMode="auto">
          <a:xfrm>
            <a:off x="2033588" y="-552450"/>
            <a:ext cx="5076825" cy="796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151559" name="Picture 7" descr="fully-illustrated-devi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9" t="6625" r="20038" b="4988"/>
          <a:stretch>
            <a:fillRect/>
          </a:stretch>
        </p:blipFill>
        <p:spPr bwMode="auto">
          <a:xfrm>
            <a:off x="7677150" y="4194175"/>
            <a:ext cx="1214438" cy="109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560" name="Picture 8" descr="j04383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8" b="6174"/>
          <a:stretch>
            <a:fillRect/>
          </a:stretch>
        </p:blipFill>
        <p:spPr bwMode="auto">
          <a:xfrm>
            <a:off x="250825" y="4191000"/>
            <a:ext cx="117157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561" name="Text Box 9"/>
          <p:cNvSpPr txBox="1">
            <a:spLocks noChangeArrowheads="1"/>
          </p:cNvSpPr>
          <p:nvPr/>
        </p:nvSpPr>
        <p:spPr bwMode="auto">
          <a:xfrm>
            <a:off x="161925" y="1314450"/>
            <a:ext cx="4186238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chemeClr val="bg1"/>
                </a:solidFill>
              </a:rPr>
              <a:t>The road of compliance</a:t>
            </a:r>
          </a:p>
        </p:txBody>
      </p:sp>
      <p:sp>
        <p:nvSpPr>
          <p:cNvPr id="151562" name="Text Box 10"/>
          <p:cNvSpPr txBox="1">
            <a:spLocks noChangeArrowheads="1"/>
          </p:cNvSpPr>
          <p:nvPr/>
        </p:nvSpPr>
        <p:spPr bwMode="auto">
          <a:xfrm>
            <a:off x="4751388" y="1314450"/>
            <a:ext cx="4276725" cy="457200"/>
          </a:xfrm>
          <a:prstGeom prst="rect">
            <a:avLst/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chemeClr val="bg1"/>
                </a:solidFill>
              </a:rPr>
              <a:t>The road of non-compliance</a:t>
            </a:r>
          </a:p>
        </p:txBody>
      </p:sp>
      <p:pic>
        <p:nvPicPr>
          <p:cNvPr id="151563" name="Picture 11" descr="com02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4464050"/>
            <a:ext cx="2533650" cy="213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564" name="Text Box 12"/>
          <p:cNvSpPr txBox="1">
            <a:spLocks noChangeArrowheads="1"/>
          </p:cNvSpPr>
          <p:nvPr/>
        </p:nvSpPr>
        <p:spPr bwMode="auto">
          <a:xfrm>
            <a:off x="6551613" y="4643438"/>
            <a:ext cx="5397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4400"/>
              <a:t>?</a:t>
            </a:r>
          </a:p>
        </p:txBody>
      </p:sp>
      <p:sp>
        <p:nvSpPr>
          <p:cNvPr id="151565" name="Text Box 13"/>
          <p:cNvSpPr txBox="1">
            <a:spLocks noChangeArrowheads="1"/>
          </p:cNvSpPr>
          <p:nvPr/>
        </p:nvSpPr>
        <p:spPr bwMode="auto">
          <a:xfrm>
            <a:off x="2051050" y="4643438"/>
            <a:ext cx="5397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4400"/>
              <a:t>?</a:t>
            </a:r>
          </a:p>
        </p:txBody>
      </p:sp>
      <p:sp>
        <p:nvSpPr>
          <p:cNvPr id="151566" name="Text Box 14"/>
          <p:cNvSpPr txBox="1">
            <a:spLocks noChangeArrowheads="1"/>
          </p:cNvSpPr>
          <p:nvPr/>
        </p:nvSpPr>
        <p:spPr bwMode="auto">
          <a:xfrm>
            <a:off x="1962150" y="496888"/>
            <a:ext cx="52657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3200"/>
              <a:t>Lazy </a:t>
            </a:r>
            <a:r>
              <a:rPr lang="en-US" altLang="sv-SE" sz="3200">
                <a:solidFill>
                  <a:srgbClr val="CC3300"/>
                </a:solidFill>
              </a:rPr>
              <a:t>non-compliance</a:t>
            </a:r>
          </a:p>
        </p:txBody>
      </p:sp>
    </p:spTree>
    <p:extLst>
      <p:ext uri="{BB962C8B-B14F-4D97-AF65-F5344CB8AC3E}">
        <p14:creationId xmlns:p14="http://schemas.microsoft.com/office/powerpoint/2010/main" val="312958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highw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9"/>
          <a:stretch>
            <a:fillRect/>
          </a:stretch>
        </p:blipFill>
        <p:spPr bwMode="auto">
          <a:xfrm>
            <a:off x="250825" y="1763713"/>
            <a:ext cx="4005263" cy="242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579" name="Picture 3" descr="bumpyroad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71"/>
          <a:stretch>
            <a:fillRect/>
          </a:stretch>
        </p:blipFill>
        <p:spPr bwMode="auto">
          <a:xfrm>
            <a:off x="4886325" y="1763713"/>
            <a:ext cx="4003675" cy="241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580" name="AutoShape 4" descr="continue"/>
          <p:cNvSpPr>
            <a:spLocks noChangeAspect="1" noChangeArrowheads="1"/>
          </p:cNvSpPr>
          <p:nvPr/>
        </p:nvSpPr>
        <p:spPr bwMode="auto">
          <a:xfrm>
            <a:off x="2033588" y="-552450"/>
            <a:ext cx="5076825" cy="796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2581" name="AutoShape 5" descr="continue"/>
          <p:cNvSpPr>
            <a:spLocks noChangeAspect="1" noChangeArrowheads="1"/>
          </p:cNvSpPr>
          <p:nvPr/>
        </p:nvSpPr>
        <p:spPr bwMode="auto">
          <a:xfrm>
            <a:off x="2033588" y="-552450"/>
            <a:ext cx="5076825" cy="796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2582" name="AutoShape 6" descr="continue"/>
          <p:cNvSpPr>
            <a:spLocks noChangeAspect="1" noChangeArrowheads="1"/>
          </p:cNvSpPr>
          <p:nvPr/>
        </p:nvSpPr>
        <p:spPr bwMode="auto">
          <a:xfrm>
            <a:off x="2033588" y="-552450"/>
            <a:ext cx="5076825" cy="796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152583" name="Picture 7" descr="fully-illustrated-devi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9" t="6625" r="20038" b="4988"/>
          <a:stretch>
            <a:fillRect/>
          </a:stretch>
        </p:blipFill>
        <p:spPr bwMode="auto">
          <a:xfrm>
            <a:off x="7677150" y="4194175"/>
            <a:ext cx="1214438" cy="109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584" name="Picture 8" descr="j04383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8" b="6174"/>
          <a:stretch>
            <a:fillRect/>
          </a:stretch>
        </p:blipFill>
        <p:spPr bwMode="auto">
          <a:xfrm>
            <a:off x="250825" y="4191000"/>
            <a:ext cx="117157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585" name="Text Box 9"/>
          <p:cNvSpPr txBox="1">
            <a:spLocks noChangeArrowheads="1"/>
          </p:cNvSpPr>
          <p:nvPr/>
        </p:nvSpPr>
        <p:spPr bwMode="auto">
          <a:xfrm>
            <a:off x="161925" y="1314450"/>
            <a:ext cx="4186238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chemeClr val="bg1"/>
                </a:solidFill>
              </a:rPr>
              <a:t>The road of compliance</a:t>
            </a: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4751388" y="1314450"/>
            <a:ext cx="4276725" cy="457200"/>
          </a:xfrm>
          <a:prstGeom prst="rect">
            <a:avLst/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chemeClr val="bg1"/>
                </a:solidFill>
              </a:rPr>
              <a:t>The road of non-compliance</a:t>
            </a:r>
          </a:p>
        </p:txBody>
      </p:sp>
      <p:pic>
        <p:nvPicPr>
          <p:cNvPr id="152587" name="Picture 11" descr="com02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4464050"/>
            <a:ext cx="2533650" cy="213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588" name="Text Box 12"/>
          <p:cNvSpPr txBox="1">
            <a:spLocks noChangeArrowheads="1"/>
          </p:cNvSpPr>
          <p:nvPr/>
        </p:nvSpPr>
        <p:spPr bwMode="auto">
          <a:xfrm>
            <a:off x="6551613" y="4643438"/>
            <a:ext cx="5397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4400"/>
              <a:t>?</a:t>
            </a:r>
          </a:p>
        </p:txBody>
      </p:sp>
      <p:sp>
        <p:nvSpPr>
          <p:cNvPr id="152589" name="Text Box 13"/>
          <p:cNvSpPr txBox="1">
            <a:spLocks noChangeArrowheads="1"/>
          </p:cNvSpPr>
          <p:nvPr/>
        </p:nvSpPr>
        <p:spPr bwMode="auto">
          <a:xfrm>
            <a:off x="2051050" y="4643438"/>
            <a:ext cx="5397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4400"/>
              <a:t>?</a:t>
            </a:r>
          </a:p>
        </p:txBody>
      </p:sp>
      <p:sp>
        <p:nvSpPr>
          <p:cNvPr id="152590" name="Text Box 14"/>
          <p:cNvSpPr txBox="1">
            <a:spLocks noChangeArrowheads="1"/>
          </p:cNvSpPr>
          <p:nvPr/>
        </p:nvSpPr>
        <p:spPr bwMode="auto">
          <a:xfrm>
            <a:off x="1962150" y="496888"/>
            <a:ext cx="52657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3200"/>
              <a:t>Lazy </a:t>
            </a:r>
            <a:r>
              <a:rPr lang="en-US" altLang="sv-SE" sz="3200">
                <a:solidFill>
                  <a:srgbClr val="006600"/>
                </a:solidFill>
              </a:rPr>
              <a:t>compliance</a:t>
            </a:r>
          </a:p>
        </p:txBody>
      </p:sp>
    </p:spTree>
    <p:extLst>
      <p:ext uri="{BB962C8B-B14F-4D97-AF65-F5344CB8AC3E}">
        <p14:creationId xmlns:p14="http://schemas.microsoft.com/office/powerpoint/2010/main" val="279234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ubrik 2"/>
          <p:cNvSpPr>
            <a:spLocks noGrp="1"/>
          </p:cNvSpPr>
          <p:nvPr>
            <p:ph type="title"/>
          </p:nvPr>
        </p:nvSpPr>
        <p:spPr>
          <a:xfrm>
            <a:off x="736692" y="548680"/>
            <a:ext cx="7632000" cy="720000"/>
          </a:xfrm>
        </p:spPr>
        <p:txBody>
          <a:bodyPr>
            <a:normAutofit fontScale="90000"/>
          </a:bodyPr>
          <a:lstStyle/>
          <a:p>
            <a:r>
              <a:rPr lang="sv-SE" altLang="sv-SE" dirty="0" err="1" smtClean="0">
                <a:ea typeface="ＭＳ Ｐゴシック" pitchFamily="-111" charset="-128"/>
              </a:rPr>
              <a:t>More</a:t>
            </a:r>
            <a:r>
              <a:rPr lang="sv-SE" altLang="sv-SE" dirty="0" smtClean="0">
                <a:ea typeface="ＭＳ Ｐゴシック" pitchFamily="-111" charset="-128"/>
              </a:rPr>
              <a:t> </a:t>
            </a:r>
            <a:r>
              <a:rPr lang="sv-SE" altLang="sv-SE" dirty="0" err="1" smtClean="0">
                <a:ea typeface="ＭＳ Ｐゴシック" pitchFamily="-111" charset="-128"/>
              </a:rPr>
              <a:t>knowledge</a:t>
            </a:r>
            <a:r>
              <a:rPr lang="sv-SE" altLang="sv-SE" dirty="0" smtClean="0">
                <a:ea typeface="ＭＳ Ｐゴシック" pitchFamily="-111" charset="-128"/>
              </a:rPr>
              <a:t> from research has </a:t>
            </a:r>
            <a:r>
              <a:rPr lang="sv-SE" altLang="sv-SE" dirty="0" err="1" smtClean="0">
                <a:ea typeface="ＭＳ Ｐゴシック" pitchFamily="-111" charset="-128"/>
              </a:rPr>
              <a:t>changed</a:t>
            </a:r>
            <a:r>
              <a:rPr lang="sv-SE" altLang="sv-SE" dirty="0" smtClean="0">
                <a:ea typeface="ＭＳ Ｐゴシック" pitchFamily="-111" charset="-128"/>
              </a:rPr>
              <a:t> the </a:t>
            </a:r>
            <a:r>
              <a:rPr lang="sv-SE" altLang="sv-SE" dirty="0" err="1" smtClean="0">
                <a:ea typeface="ＭＳ Ｐゴシック" pitchFamily="-111" charset="-128"/>
              </a:rPr>
              <a:t>view</a:t>
            </a:r>
            <a:r>
              <a:rPr lang="sv-SE" altLang="sv-SE" dirty="0" smtClean="0">
                <a:ea typeface="ＭＳ Ｐゴシック" pitchFamily="-111" charset="-128"/>
              </a:rPr>
              <a:t> on human </a:t>
            </a:r>
            <a:r>
              <a:rPr lang="sv-SE" altLang="sv-SE" dirty="0" err="1" smtClean="0">
                <a:ea typeface="ＭＳ Ｐゴシック" pitchFamily="-111" charset="-128"/>
              </a:rPr>
              <a:t>behaviour</a:t>
            </a:r>
            <a:r>
              <a:rPr lang="sv-SE" altLang="sv-SE" dirty="0" smtClean="0">
                <a:ea typeface="ＭＳ Ｐゴシック" pitchFamily="-111" charset="-128"/>
              </a:rPr>
              <a:t>…</a:t>
            </a:r>
          </a:p>
        </p:txBody>
      </p:sp>
      <p:pic>
        <p:nvPicPr>
          <p:cNvPr id="8195" name="Picture 2" descr="http://kaiyou.blogg.se/images/2011/namnls_127942792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0" y="1495425"/>
            <a:ext cx="1323975" cy="413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 3"/>
          <p:cNvSpPr/>
          <p:nvPr/>
        </p:nvSpPr>
        <p:spPr>
          <a:xfrm>
            <a:off x="1663700" y="1536700"/>
            <a:ext cx="1252538" cy="11541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6" name="Ellips 5"/>
          <p:cNvSpPr/>
          <p:nvPr/>
        </p:nvSpPr>
        <p:spPr>
          <a:xfrm>
            <a:off x="1979613" y="1885950"/>
            <a:ext cx="2159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8" name="Ellips 7"/>
          <p:cNvSpPr/>
          <p:nvPr/>
        </p:nvSpPr>
        <p:spPr>
          <a:xfrm>
            <a:off x="2411413" y="1885950"/>
            <a:ext cx="2159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pic>
        <p:nvPicPr>
          <p:cNvPr id="8199" name="Picture 2" descr="http://kaiyou.blogg.se/images/2011/namnls_127942792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484313"/>
            <a:ext cx="1322388" cy="413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llips 9"/>
          <p:cNvSpPr/>
          <p:nvPr/>
        </p:nvSpPr>
        <p:spPr>
          <a:xfrm>
            <a:off x="5811838" y="1527175"/>
            <a:ext cx="1252537" cy="1152525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1" name="Ellips 10"/>
          <p:cNvSpPr/>
          <p:nvPr/>
        </p:nvSpPr>
        <p:spPr>
          <a:xfrm>
            <a:off x="6129338" y="1874838"/>
            <a:ext cx="2159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2" name="Ellips 11"/>
          <p:cNvSpPr/>
          <p:nvPr/>
        </p:nvSpPr>
        <p:spPr>
          <a:xfrm>
            <a:off x="6561138" y="1874838"/>
            <a:ext cx="2159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8203" name="textruta 6"/>
          <p:cNvSpPr txBox="1">
            <a:spLocks noChangeArrowheads="1"/>
          </p:cNvSpPr>
          <p:nvPr/>
        </p:nvSpPr>
        <p:spPr bwMode="auto">
          <a:xfrm>
            <a:off x="971550" y="5643563"/>
            <a:ext cx="25923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v-SE" altLang="sv-SE" b="1" dirty="0">
                <a:solidFill>
                  <a:schemeClr val="tx1"/>
                </a:solidFill>
              </a:rPr>
              <a:t>Homo </a:t>
            </a:r>
            <a:r>
              <a:rPr lang="sv-SE" altLang="sv-SE" b="1" dirty="0" err="1">
                <a:solidFill>
                  <a:schemeClr val="tx1"/>
                </a:solidFill>
              </a:rPr>
              <a:t>Economicus</a:t>
            </a:r>
            <a:endParaRPr lang="sv-SE" altLang="sv-SE" b="1" dirty="0">
              <a:solidFill>
                <a:schemeClr val="tx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v-SE" altLang="ja-JP" sz="1800" dirty="0" err="1" smtClean="0"/>
              <a:t>Knows</a:t>
            </a:r>
            <a:r>
              <a:rPr lang="sv-SE" altLang="ja-JP" sz="1800" dirty="0" smtClean="0"/>
              <a:t> </a:t>
            </a:r>
            <a:r>
              <a:rPr lang="sv-SE" altLang="ja-JP" sz="1800" dirty="0" err="1" smtClean="0"/>
              <a:t>everything</a:t>
            </a:r>
            <a:r>
              <a:rPr lang="sv-SE" altLang="ja-JP" sz="1800" dirty="0" smtClean="0"/>
              <a:t> and is </a:t>
            </a:r>
            <a:r>
              <a:rPr lang="sv-SE" altLang="ja-JP" sz="1800" dirty="0" err="1" smtClean="0"/>
              <a:t>completely</a:t>
            </a:r>
            <a:r>
              <a:rPr lang="sv-SE" altLang="ja-JP" sz="1800" dirty="0" smtClean="0"/>
              <a:t> </a:t>
            </a:r>
            <a:r>
              <a:rPr lang="sv-SE" altLang="ja-JP" sz="1800" dirty="0" err="1" smtClean="0"/>
              <a:t>rational</a:t>
            </a:r>
            <a:endParaRPr lang="sv-SE" altLang="sv-SE" sz="1800" dirty="0"/>
          </a:p>
        </p:txBody>
      </p:sp>
      <p:sp>
        <p:nvSpPr>
          <p:cNvPr id="8204" name="textruta 13"/>
          <p:cNvSpPr txBox="1">
            <a:spLocks noChangeArrowheads="1"/>
          </p:cNvSpPr>
          <p:nvPr/>
        </p:nvSpPr>
        <p:spPr bwMode="auto">
          <a:xfrm>
            <a:off x="5076825" y="5630863"/>
            <a:ext cx="26638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v-SE" altLang="sv-SE" b="1" dirty="0">
                <a:solidFill>
                  <a:schemeClr val="tx1"/>
                </a:solidFill>
              </a:rPr>
              <a:t>Homo Sapiens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sv-SE" altLang="ja-JP" sz="1800" dirty="0" err="1"/>
              <a:t>Limitied</a:t>
            </a:r>
            <a:r>
              <a:rPr lang="sv-SE" altLang="ja-JP" sz="1800" dirty="0"/>
              <a:t> </a:t>
            </a:r>
            <a:r>
              <a:rPr lang="sv-SE" altLang="ja-JP" sz="1800" dirty="0" err="1"/>
              <a:t>knowledge</a:t>
            </a:r>
            <a:r>
              <a:rPr lang="sv-SE" altLang="ja-JP" sz="1800" dirty="0"/>
              <a:t> and makes </a:t>
            </a:r>
            <a:r>
              <a:rPr lang="sv-SE" altLang="ja-JP" sz="1800" dirty="0" err="1"/>
              <a:t>mistakes</a:t>
            </a:r>
            <a:endParaRPr lang="sv-SE" altLang="sv-SE" sz="1800" dirty="0"/>
          </a:p>
        </p:txBody>
      </p:sp>
      <p:sp>
        <p:nvSpPr>
          <p:cNvPr id="13" name="Höger 12"/>
          <p:cNvSpPr/>
          <p:nvPr/>
        </p:nvSpPr>
        <p:spPr>
          <a:xfrm>
            <a:off x="3708400" y="2535238"/>
            <a:ext cx="1584325" cy="1295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2" name="Rektangel med rundade hörn 1"/>
          <p:cNvSpPr/>
          <p:nvPr/>
        </p:nvSpPr>
        <p:spPr>
          <a:xfrm rot="2396829">
            <a:off x="2520017" y="4979890"/>
            <a:ext cx="2304727" cy="50343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accent5">
                    <a:lumMod val="50000"/>
                  </a:schemeClr>
                </a:solidFill>
              </a:rPr>
              <a:t>Based on macro-economic theory</a:t>
            </a:r>
            <a:endParaRPr lang="en-GB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Rektangel med rundade hörn 14"/>
          <p:cNvSpPr/>
          <p:nvPr/>
        </p:nvSpPr>
        <p:spPr>
          <a:xfrm rot="2396829">
            <a:off x="6569194" y="4975843"/>
            <a:ext cx="2468357" cy="50343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accent5">
                    <a:lumMod val="50000"/>
                  </a:schemeClr>
                </a:solidFill>
              </a:rPr>
              <a:t>Based on behavioural economics</a:t>
            </a:r>
            <a:endParaRPr lang="en-GB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60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v-SE"/>
              <a:t>Practical implications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sv-SE"/>
              <a:t>Reduce opportunities for evasion</a:t>
            </a:r>
          </a:p>
          <a:p>
            <a:pPr lvl="1"/>
            <a:r>
              <a:rPr lang="en-GB" altLang="sv-SE"/>
              <a:t>Loophole in the law?</a:t>
            </a:r>
          </a:p>
          <a:p>
            <a:pPr lvl="1"/>
            <a:r>
              <a:rPr lang="en-GB" altLang="sv-SE"/>
              <a:t>Low risk of detection?</a:t>
            </a:r>
            <a:br>
              <a:rPr lang="en-GB" altLang="sv-SE"/>
            </a:br>
            <a:endParaRPr lang="en-GB" altLang="sv-SE"/>
          </a:p>
          <a:p>
            <a:r>
              <a:rPr lang="en-GB" altLang="sv-SE"/>
              <a:t>Increase opportunities for compliance</a:t>
            </a:r>
          </a:p>
          <a:p>
            <a:pPr lvl="1"/>
            <a:r>
              <a:rPr lang="en-GB" altLang="sv-SE"/>
              <a:t>Make it easy to comply</a:t>
            </a:r>
          </a:p>
          <a:p>
            <a:pPr lvl="1"/>
            <a:r>
              <a:rPr lang="en-GB" altLang="sv-SE"/>
              <a:t>Simplifications and increased support</a:t>
            </a:r>
          </a:p>
          <a:p>
            <a:pPr lvl="1"/>
            <a:r>
              <a:rPr lang="en-GB" altLang="sv-SE"/>
              <a:t>e-filing</a:t>
            </a:r>
          </a:p>
          <a:p>
            <a:pPr lvl="1"/>
            <a:r>
              <a:rPr lang="en-GB" altLang="sv-SE"/>
              <a:t>Pre-filled tax return</a:t>
            </a:r>
            <a:br>
              <a:rPr lang="en-GB" altLang="sv-SE"/>
            </a:br>
            <a:endParaRPr lang="en-GB" altLang="sv-SE"/>
          </a:p>
          <a:p>
            <a:r>
              <a:rPr lang="en-GB" altLang="sv-SE"/>
              <a:t>More third party reporting and withholding</a:t>
            </a:r>
          </a:p>
        </p:txBody>
      </p:sp>
    </p:spTree>
    <p:extLst>
      <p:ext uri="{BB962C8B-B14F-4D97-AF65-F5344CB8AC3E}">
        <p14:creationId xmlns:p14="http://schemas.microsoft.com/office/powerpoint/2010/main" val="245309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Crime and punishment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145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Why do people commit crime?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Social norms?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It is easier than not to?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They gain something?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It is easy to rationalize?</a:t>
            </a:r>
            <a:endParaRPr lang="en-GB" dirty="0"/>
          </a:p>
        </p:txBody>
      </p:sp>
      <p:sp>
        <p:nvSpPr>
          <p:cNvPr id="4" name="Rektangel med rundade hörn 3"/>
          <p:cNvSpPr/>
          <p:nvPr/>
        </p:nvSpPr>
        <p:spPr>
          <a:xfrm>
            <a:off x="935150" y="4941168"/>
            <a:ext cx="6984776" cy="9361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/>
              <a:t>Are criminals bad people?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7117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the purpose of punishment?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Payback (revenge or like paying a debt)?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Change the behaviour of the criminal?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Change behaviour of other people?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 smtClean="0"/>
              <a:t>Fairness – it just feels right?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51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764704"/>
            <a:ext cx="2886899" cy="3145532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121189"/>
            <a:ext cx="3779912" cy="2523091"/>
          </a:xfrm>
          <a:prstGeom prst="rect">
            <a:avLst/>
          </a:prstGeom>
        </p:spPr>
      </p:pic>
      <p:sp>
        <p:nvSpPr>
          <p:cNvPr id="4" name="textruta 3"/>
          <p:cNvSpPr txBox="1"/>
          <p:nvPr/>
        </p:nvSpPr>
        <p:spPr>
          <a:xfrm>
            <a:off x="3059832" y="1412776"/>
            <a:ext cx="1800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6">
                    <a:lumMod val="50000"/>
                  </a:schemeClr>
                </a:solidFill>
              </a:rPr>
              <a:t>Should the punishment be adjusted to the criminal or to the crime?</a:t>
            </a:r>
            <a:endParaRPr lang="en-GB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Rektangel med rundade hörn 4"/>
          <p:cNvSpPr/>
          <p:nvPr/>
        </p:nvSpPr>
        <p:spPr>
          <a:xfrm>
            <a:off x="467544" y="4437112"/>
            <a:ext cx="8136904" cy="9361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800000"/>
                </a:solidFill>
              </a:rPr>
              <a:t>If adjusted to the criminal: </a:t>
            </a:r>
            <a:r>
              <a:rPr lang="en-GB" dirty="0" smtClean="0"/>
              <a:t>Better individual preventive effect, but decreased general preventive effect due to perceptions of unfairness and lack of predictability.</a:t>
            </a:r>
            <a:endParaRPr lang="en-GB" dirty="0"/>
          </a:p>
        </p:txBody>
      </p:sp>
      <p:sp>
        <p:nvSpPr>
          <p:cNvPr id="6" name="Rektangel med rundade hörn 5"/>
          <p:cNvSpPr/>
          <p:nvPr/>
        </p:nvSpPr>
        <p:spPr>
          <a:xfrm>
            <a:off x="467544" y="5589240"/>
            <a:ext cx="8136904" cy="9361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800000"/>
                </a:solidFill>
              </a:rPr>
              <a:t>If adjusted to the crime: </a:t>
            </a:r>
            <a:r>
              <a:rPr lang="en-GB" dirty="0" smtClean="0"/>
              <a:t>Better general preventive effect, but decreased individual preventive effect due to perceptions of unfairness.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05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dirty="0" smtClean="0"/>
              <a:t>Regardless of how the punishment is adjusted it should be directed towards the crime, not the individual</a:t>
            </a:r>
            <a:endParaRPr lang="en-GB" sz="2400" dirty="0"/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2010916"/>
            <a:ext cx="2490375" cy="2713484"/>
          </a:xfrm>
          <a:prstGeom prst="rect">
            <a:avLst/>
          </a:prstGeom>
        </p:spPr>
      </p:pic>
      <p:sp>
        <p:nvSpPr>
          <p:cNvPr id="4" name="textruta 3"/>
          <p:cNvSpPr txBox="1"/>
          <p:nvPr/>
        </p:nvSpPr>
        <p:spPr>
          <a:xfrm>
            <a:off x="1126480" y="5013176"/>
            <a:ext cx="2376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Don</a:t>
            </a:r>
            <a:r>
              <a:rPr lang="fr-FR" dirty="0" smtClean="0"/>
              <a:t>’</a:t>
            </a:r>
            <a:r>
              <a:rPr lang="en-GB" dirty="0" smtClean="0"/>
              <a:t>t send the message “You are a bad person”</a:t>
            </a:r>
            <a:endParaRPr lang="en-GB" dirty="0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204864"/>
            <a:ext cx="3203848" cy="2138568"/>
          </a:xfrm>
          <a:prstGeom prst="rect">
            <a:avLst/>
          </a:prstGeom>
        </p:spPr>
      </p:pic>
      <p:sp>
        <p:nvSpPr>
          <p:cNvPr id="6" name="textruta 5"/>
          <p:cNvSpPr txBox="1"/>
          <p:nvPr/>
        </p:nvSpPr>
        <p:spPr>
          <a:xfrm>
            <a:off x="5364088" y="5013176"/>
            <a:ext cx="2376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Send the message ”What </a:t>
            </a:r>
            <a:r>
              <a:rPr lang="sv-SE" dirty="0" err="1" smtClean="0"/>
              <a:t>you</a:t>
            </a:r>
            <a:r>
              <a:rPr lang="sv-SE" dirty="0" smtClean="0"/>
              <a:t> </a:t>
            </a:r>
            <a:r>
              <a:rPr lang="sv-SE" dirty="0" err="1" smtClean="0"/>
              <a:t>did</a:t>
            </a:r>
            <a:r>
              <a:rPr lang="sv-SE" dirty="0" smtClean="0"/>
              <a:t> </a:t>
            </a:r>
            <a:r>
              <a:rPr lang="sv-SE" dirty="0" err="1" smtClean="0"/>
              <a:t>was</a:t>
            </a:r>
            <a:r>
              <a:rPr lang="sv-SE" dirty="0" smtClean="0"/>
              <a:t> </a:t>
            </a:r>
            <a:r>
              <a:rPr lang="sv-SE" dirty="0" err="1" smtClean="0"/>
              <a:t>wrong</a:t>
            </a:r>
            <a:r>
              <a:rPr lang="sv-SE" dirty="0" smtClean="0"/>
              <a:t>”</a:t>
            </a:r>
            <a:endParaRPr lang="en-GB" dirty="0"/>
          </a:p>
        </p:txBody>
      </p:sp>
      <p:sp>
        <p:nvSpPr>
          <p:cNvPr id="7" name="textruta 6"/>
          <p:cNvSpPr txBox="1"/>
          <p:nvPr/>
        </p:nvSpPr>
        <p:spPr>
          <a:xfrm>
            <a:off x="395536" y="6369631"/>
            <a:ext cx="62646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err="1" smtClean="0"/>
              <a:t>Reintegrative</a:t>
            </a:r>
            <a:r>
              <a:rPr lang="en-GB" sz="1400" dirty="0" smtClean="0"/>
              <a:t> shaming, John Braithwaite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7647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prevent crime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Support social norms</a:t>
            </a:r>
          </a:p>
          <a:p>
            <a:endParaRPr lang="en-GB" dirty="0" smtClean="0"/>
          </a:p>
          <a:p>
            <a:r>
              <a:rPr lang="en-GB" dirty="0" smtClean="0"/>
              <a:t>Make it easy to do the right thing</a:t>
            </a:r>
          </a:p>
          <a:p>
            <a:endParaRPr lang="en-GB" dirty="0" smtClean="0"/>
          </a:p>
          <a:p>
            <a:r>
              <a:rPr lang="en-GB" dirty="0" smtClean="0"/>
              <a:t>Reduce gains from crime</a:t>
            </a:r>
          </a:p>
          <a:p>
            <a:endParaRPr lang="en-GB" dirty="0" smtClean="0"/>
          </a:p>
          <a:p>
            <a:r>
              <a:rPr lang="en-GB" dirty="0" smtClean="0"/>
              <a:t>Make rationalizing crime more difficult</a:t>
            </a:r>
            <a:endParaRPr lang="en-GB" dirty="0"/>
          </a:p>
        </p:txBody>
      </p:sp>
      <p:sp>
        <p:nvSpPr>
          <p:cNvPr id="4" name="Rektangel med rundade hörn 3"/>
          <p:cNvSpPr/>
          <p:nvPr/>
        </p:nvSpPr>
        <p:spPr>
          <a:xfrm>
            <a:off x="935150" y="4941168"/>
            <a:ext cx="6984776" cy="93610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/>
              <a:t>Do not treat criminals as bad people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0736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Fairshare</a:t>
            </a:r>
            <a:r>
              <a:rPr lang="en-GB" dirty="0" smtClean="0"/>
              <a:t> culture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484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   cops n robbers">
            <a:hlinkClick r:id="rId2" tooltip="   cops_n_robbers.png 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284413"/>
            <a:ext cx="2287587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3" descr="microsco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347913"/>
            <a:ext cx="2014537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4" descr="BD05584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235200"/>
            <a:ext cx="1649413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485" name="Text Box 5"/>
          <p:cNvSpPr txBox="1">
            <a:spLocks noChangeArrowheads="1"/>
          </p:cNvSpPr>
          <p:nvPr/>
        </p:nvSpPr>
        <p:spPr bwMode="auto">
          <a:xfrm>
            <a:off x="250825" y="1700213"/>
            <a:ext cx="27352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  <a:latin typeface="Frutiger 45 Light" charset="0"/>
                <a:ea typeface="ＭＳ Ｐゴシック" charset="0"/>
                <a:cs typeface="Arial" charset="0"/>
              </a:rPr>
              <a:t>Cops and robbers</a:t>
            </a:r>
          </a:p>
        </p:txBody>
      </p:sp>
      <p:sp>
        <p:nvSpPr>
          <p:cNvPr id="276486" name="Text Box 6"/>
          <p:cNvSpPr txBox="1">
            <a:spLocks noChangeArrowheads="1"/>
          </p:cNvSpPr>
          <p:nvPr/>
        </p:nvSpPr>
        <p:spPr bwMode="auto">
          <a:xfrm>
            <a:off x="3203575" y="1431925"/>
            <a:ext cx="27352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  <a:latin typeface="Frutiger 45 Light" charset="0"/>
                <a:ea typeface="ＭＳ Ｐゴシック" charset="0"/>
                <a:cs typeface="Arial" charset="0"/>
              </a:rPr>
              <a:t>Interesting object to study</a:t>
            </a:r>
          </a:p>
        </p:txBody>
      </p:sp>
      <p:sp>
        <p:nvSpPr>
          <p:cNvPr id="276487" name="Text Box 7"/>
          <p:cNvSpPr txBox="1">
            <a:spLocks noChangeArrowheads="1"/>
          </p:cNvSpPr>
          <p:nvPr/>
        </p:nvSpPr>
        <p:spPr bwMode="auto">
          <a:xfrm>
            <a:off x="6300788" y="1700213"/>
            <a:ext cx="27352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  <a:latin typeface="Frutiger 45 Light" charset="0"/>
                <a:ea typeface="ＭＳ Ｐゴシック" charset="0"/>
                <a:cs typeface="Arial" charset="0"/>
              </a:rPr>
              <a:t>Partners</a:t>
            </a:r>
          </a:p>
        </p:txBody>
      </p:sp>
      <p:sp>
        <p:nvSpPr>
          <p:cNvPr id="276488" name="Line 8"/>
          <p:cNvSpPr>
            <a:spLocks noChangeShapeType="1"/>
          </p:cNvSpPr>
          <p:nvPr/>
        </p:nvSpPr>
        <p:spPr bwMode="auto">
          <a:xfrm>
            <a:off x="468313" y="4724400"/>
            <a:ext cx="8351837" cy="0"/>
          </a:xfrm>
          <a:prstGeom prst="line">
            <a:avLst/>
          </a:prstGeom>
          <a:noFill/>
          <a:ln w="57150">
            <a:solidFill>
              <a:srgbClr val="3333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sv-SE">
              <a:ea typeface="ＭＳ Ｐゴシック" charset="0"/>
              <a:cs typeface="Arial" charset="0"/>
            </a:endParaRPr>
          </a:p>
        </p:txBody>
      </p:sp>
      <p:sp>
        <p:nvSpPr>
          <p:cNvPr id="276489" name="Rectangle 9"/>
          <p:cNvSpPr>
            <a:spLocks noChangeArrowheads="1"/>
          </p:cNvSpPr>
          <p:nvPr/>
        </p:nvSpPr>
        <p:spPr bwMode="auto">
          <a:xfrm>
            <a:off x="323850" y="5156200"/>
            <a:ext cx="2087563" cy="1368425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b="1">
                <a:solidFill>
                  <a:srgbClr val="033577"/>
                </a:solidFill>
                <a:latin typeface="Frutiger 45 Light" charset="0"/>
                <a:ea typeface="ＭＳ Ｐゴシック" charset="0"/>
                <a:cs typeface="Arial" charset="0"/>
              </a:rPr>
              <a:t>Taxpayer</a:t>
            </a:r>
          </a:p>
          <a:p>
            <a:pPr algn="ctr" eaLnBrk="0" hangingPunct="0">
              <a:defRPr/>
            </a:pPr>
            <a:r>
              <a:rPr lang="en-US" b="1">
                <a:solidFill>
                  <a:srgbClr val="033577"/>
                </a:solidFill>
                <a:latin typeface="Frutiger 45 Light" charset="0"/>
                <a:ea typeface="ＭＳ Ｐゴシック" charset="0"/>
                <a:cs typeface="Arial" charset="0"/>
              </a:rPr>
              <a:t>perspective not</a:t>
            </a:r>
          </a:p>
          <a:p>
            <a:pPr algn="ctr" eaLnBrk="0" hangingPunct="0">
              <a:defRPr/>
            </a:pPr>
            <a:r>
              <a:rPr lang="en-US" b="1">
                <a:solidFill>
                  <a:srgbClr val="033577"/>
                </a:solidFill>
                <a:latin typeface="Frutiger 45 Light" charset="0"/>
                <a:ea typeface="ＭＳ Ｐゴシック" charset="0"/>
                <a:cs typeface="Arial" charset="0"/>
              </a:rPr>
              <a:t>of any interest</a:t>
            </a:r>
          </a:p>
        </p:txBody>
      </p:sp>
      <p:sp>
        <p:nvSpPr>
          <p:cNvPr id="276490" name="Rectangle 10"/>
          <p:cNvSpPr>
            <a:spLocks noChangeArrowheads="1"/>
          </p:cNvSpPr>
          <p:nvPr/>
        </p:nvSpPr>
        <p:spPr bwMode="auto">
          <a:xfrm>
            <a:off x="3527425" y="5156200"/>
            <a:ext cx="2087563" cy="1368425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b="1">
                <a:solidFill>
                  <a:srgbClr val="033577"/>
                </a:solidFill>
                <a:latin typeface="Frutiger 45 Light" charset="0"/>
                <a:ea typeface="ＭＳ Ｐゴシック" charset="0"/>
                <a:cs typeface="Arial" charset="0"/>
              </a:rPr>
              <a:t>Taxpayers are</a:t>
            </a:r>
          </a:p>
          <a:p>
            <a:pPr algn="ctr" eaLnBrk="0" hangingPunct="0">
              <a:defRPr/>
            </a:pPr>
            <a:r>
              <a:rPr lang="en-US" b="1">
                <a:solidFill>
                  <a:srgbClr val="033577"/>
                </a:solidFill>
                <a:latin typeface="Frutiger 45 Light" charset="0"/>
                <a:ea typeface="ＭＳ Ｐゴシック" charset="0"/>
                <a:cs typeface="Arial" charset="0"/>
              </a:rPr>
              <a:t>interesting from</a:t>
            </a:r>
          </a:p>
          <a:p>
            <a:pPr algn="ctr" eaLnBrk="0" hangingPunct="0">
              <a:defRPr/>
            </a:pPr>
            <a:r>
              <a:rPr lang="en-US" b="1">
                <a:solidFill>
                  <a:srgbClr val="033577"/>
                </a:solidFill>
                <a:latin typeface="Frutiger 45 Light" charset="0"/>
                <a:ea typeface="ＭＳ Ｐゴシック" charset="0"/>
                <a:cs typeface="Arial" charset="0"/>
              </a:rPr>
              <a:t>our perspective</a:t>
            </a:r>
          </a:p>
        </p:txBody>
      </p:sp>
      <p:sp>
        <p:nvSpPr>
          <p:cNvPr id="276491" name="Rectangle 11"/>
          <p:cNvSpPr>
            <a:spLocks noChangeArrowheads="1"/>
          </p:cNvSpPr>
          <p:nvPr/>
        </p:nvSpPr>
        <p:spPr bwMode="auto">
          <a:xfrm>
            <a:off x="6588125" y="5156200"/>
            <a:ext cx="2087563" cy="1368425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b="1">
                <a:solidFill>
                  <a:srgbClr val="033577"/>
                </a:solidFill>
                <a:latin typeface="Frutiger 45 Light" charset="0"/>
                <a:ea typeface="ＭＳ Ｐゴシック" charset="0"/>
                <a:cs typeface="Arial" charset="0"/>
              </a:rPr>
              <a:t>We need to</a:t>
            </a:r>
          </a:p>
          <a:p>
            <a:pPr algn="ctr" eaLnBrk="0" hangingPunct="0">
              <a:defRPr/>
            </a:pPr>
            <a:r>
              <a:rPr lang="en-US" b="1">
                <a:solidFill>
                  <a:srgbClr val="033577"/>
                </a:solidFill>
                <a:latin typeface="Frutiger 45 Light" charset="0"/>
                <a:ea typeface="ＭＳ Ｐゴシック" charset="0"/>
                <a:cs typeface="Arial" charset="0"/>
              </a:rPr>
              <a:t>understand the</a:t>
            </a:r>
          </a:p>
          <a:p>
            <a:pPr algn="ctr" eaLnBrk="0" hangingPunct="0">
              <a:defRPr/>
            </a:pPr>
            <a:r>
              <a:rPr lang="en-US" b="1">
                <a:solidFill>
                  <a:srgbClr val="033577"/>
                </a:solidFill>
                <a:latin typeface="Frutiger 45 Light" charset="0"/>
                <a:ea typeface="ＭＳ Ｐゴシック" charset="0"/>
                <a:cs typeface="Arial" charset="0"/>
              </a:rPr>
              <a:t>taxpayer</a:t>
            </a:r>
          </a:p>
          <a:p>
            <a:pPr algn="ctr" eaLnBrk="0" hangingPunct="0">
              <a:defRPr/>
            </a:pPr>
            <a:r>
              <a:rPr lang="en-US" b="1">
                <a:solidFill>
                  <a:srgbClr val="033577"/>
                </a:solidFill>
                <a:latin typeface="Frutiger 45 Light" charset="0"/>
                <a:ea typeface="ＭＳ Ｐゴシック" charset="0"/>
                <a:cs typeface="Arial" charset="0"/>
              </a:rPr>
              <a:t>perspective</a:t>
            </a:r>
          </a:p>
        </p:txBody>
      </p:sp>
      <p:sp>
        <p:nvSpPr>
          <p:cNvPr id="24587" name="Rectangle 12"/>
          <p:cNvSpPr>
            <a:spLocks noGrp="1"/>
          </p:cNvSpPr>
          <p:nvPr>
            <p:ph type="title"/>
          </p:nvPr>
        </p:nvSpPr>
        <p:spPr>
          <a:xfrm>
            <a:off x="685800" y="476250"/>
            <a:ext cx="7772400" cy="863600"/>
          </a:xfrm>
        </p:spPr>
        <p:txBody>
          <a:bodyPr/>
          <a:lstStyle/>
          <a:p>
            <a:pPr eaLnBrk="1" hangingPunct="1"/>
            <a:r>
              <a:rPr lang="en-US" altLang="sv-SE" sz="2400" dirty="0" smtClean="0">
                <a:ea typeface="ＭＳ Ｐゴシック" pitchFamily="-111" charset="-128"/>
              </a:rPr>
              <a:t>If the taxpayers are not the problem – they can be part of the solution</a:t>
            </a:r>
          </a:p>
        </p:txBody>
      </p:sp>
      <p:sp>
        <p:nvSpPr>
          <p:cNvPr id="2" name="textruta 1"/>
          <p:cNvSpPr txBox="1"/>
          <p:nvPr/>
        </p:nvSpPr>
        <p:spPr>
          <a:xfrm>
            <a:off x="339974" y="4797152"/>
            <a:ext cx="2071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1970</a:t>
            </a:r>
            <a:endParaRPr lang="en-GB" dirty="0"/>
          </a:p>
        </p:txBody>
      </p:sp>
      <p:sp>
        <p:nvSpPr>
          <p:cNvPr id="14" name="textruta 13"/>
          <p:cNvSpPr txBox="1"/>
          <p:nvPr/>
        </p:nvSpPr>
        <p:spPr>
          <a:xfrm>
            <a:off x="3527425" y="4791334"/>
            <a:ext cx="2071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1990</a:t>
            </a:r>
            <a:endParaRPr lang="en-GB" dirty="0"/>
          </a:p>
        </p:txBody>
      </p:sp>
      <p:sp>
        <p:nvSpPr>
          <p:cNvPr id="15" name="textruta 14"/>
          <p:cNvSpPr txBox="1"/>
          <p:nvPr/>
        </p:nvSpPr>
        <p:spPr>
          <a:xfrm>
            <a:off x="6596186" y="4791334"/>
            <a:ext cx="2071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2010</a:t>
            </a:r>
            <a:endParaRPr lang="en-GB" dirty="0"/>
          </a:p>
        </p:txBody>
      </p:sp>
      <p:sp>
        <p:nvSpPr>
          <p:cNvPr id="3" name="Rektangel med rundade hörn 2"/>
          <p:cNvSpPr/>
          <p:nvPr/>
        </p:nvSpPr>
        <p:spPr>
          <a:xfrm rot="1355716">
            <a:off x="6369051" y="3054821"/>
            <a:ext cx="2519362" cy="611832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2"/>
                </a:solidFill>
              </a:rPr>
              <a:t>Trust becomes more important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35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88350" y="6526213"/>
            <a:ext cx="222250" cy="2159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fld id="{40E7DD2A-E298-46E5-8882-6BFF9EE490A0}" type="slidenum">
              <a:rPr lang="nb-NO" altLang="sv-SE" sz="900">
                <a:solidFill>
                  <a:schemeClr val="tx1"/>
                </a:solidFill>
                <a:latin typeface="Arial" pitchFamily="34" charset="0"/>
              </a:rPr>
              <a:pPr/>
              <a:t>59</a:t>
            </a:fld>
            <a:endParaRPr lang="nb-NO" altLang="sv-SE" sz="900">
              <a:solidFill>
                <a:schemeClr val="tx1"/>
              </a:solidFill>
              <a:latin typeface="Arial" pitchFamily="34" charset="0"/>
            </a:endParaRPr>
          </a:p>
        </p:txBody>
      </p:sp>
      <p:pic>
        <p:nvPicPr>
          <p:cNvPr id="3" name="Picture 26" descr="http://t2.gstatic.com/images?q=tbn:ANd9GcQUReFHDfYgoLTSQHMZenn5VToAtirTj1CzJVITrDazVmOlHhp1m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068638"/>
            <a:ext cx="145415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484313"/>
            <a:ext cx="2517775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538" y="3040063"/>
            <a:ext cx="2474912" cy="146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67238"/>
            <a:ext cx="2786063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508500"/>
            <a:ext cx="2311400" cy="165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8" y="3113088"/>
            <a:ext cx="259715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484313"/>
            <a:ext cx="2230438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0" name="Rectangle 2"/>
          <p:cNvSpPr txBox="1">
            <a:spLocks noChangeArrowheads="1"/>
          </p:cNvSpPr>
          <p:nvPr/>
        </p:nvSpPr>
        <p:spPr bwMode="auto">
          <a:xfrm>
            <a:off x="703263" y="446088"/>
            <a:ext cx="69119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1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sv-SE" sz="2200" dirty="0" smtClean="0">
                <a:solidFill>
                  <a:srgbClr val="214992"/>
                </a:solidFill>
                <a:latin typeface="Arial" pitchFamily="34" charset="0"/>
              </a:rPr>
              <a:t>Cooperation with others important</a:t>
            </a:r>
            <a:endParaRPr lang="en-US" altLang="sv-SE" sz="2200" dirty="0">
              <a:solidFill>
                <a:srgbClr val="21499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87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 smtClean="0">
                <a:ea typeface="ＭＳ Ｐゴシック" pitchFamily="-111" charset="-128"/>
              </a:rPr>
              <a:t>…</a:t>
            </a:r>
            <a:r>
              <a:rPr lang="sv-SE" altLang="sv-SE" dirty="0" err="1" smtClean="0">
                <a:ea typeface="ＭＳ Ｐゴシック" pitchFamily="-111" charset="-128"/>
              </a:rPr>
              <a:t>which</a:t>
            </a:r>
            <a:r>
              <a:rPr lang="sv-SE" altLang="sv-SE" dirty="0" smtClean="0">
                <a:ea typeface="ＭＳ Ｐゴシック" pitchFamily="-111" charset="-128"/>
              </a:rPr>
              <a:t> </a:t>
            </a:r>
            <a:r>
              <a:rPr lang="sv-SE" altLang="sv-SE" dirty="0" err="1" smtClean="0">
                <a:ea typeface="ＭＳ Ｐゴシック" pitchFamily="-111" charset="-128"/>
              </a:rPr>
              <a:t>affects</a:t>
            </a:r>
            <a:r>
              <a:rPr lang="sv-SE" altLang="sv-SE" dirty="0" smtClean="0">
                <a:ea typeface="ＭＳ Ｐゴシック" pitchFamily="-111" charset="-128"/>
              </a:rPr>
              <a:t> tax </a:t>
            </a:r>
            <a:r>
              <a:rPr lang="sv-SE" altLang="sv-SE" dirty="0" err="1" smtClean="0">
                <a:ea typeface="ＭＳ Ｐゴシック" pitchFamily="-111" charset="-128"/>
              </a:rPr>
              <a:t>compliance</a:t>
            </a:r>
            <a:r>
              <a:rPr lang="sv-SE" altLang="sv-SE" dirty="0" smtClean="0">
                <a:ea typeface="ＭＳ Ｐゴシック" pitchFamily="-111" charset="-128"/>
              </a:rPr>
              <a:t> </a:t>
            </a:r>
            <a:r>
              <a:rPr lang="sv-SE" altLang="sv-SE" dirty="0" err="1" smtClean="0">
                <a:ea typeface="ＭＳ Ｐゴシック" pitchFamily="-111" charset="-128"/>
              </a:rPr>
              <a:t>strategies</a:t>
            </a:r>
            <a:endParaRPr lang="sv-SE" altLang="sv-SE" dirty="0" smtClean="0">
              <a:ea typeface="ＭＳ Ｐゴシック" pitchFamily="-111" charset="-128"/>
            </a:endParaRPr>
          </a:p>
        </p:txBody>
      </p:sp>
      <p:pic>
        <p:nvPicPr>
          <p:cNvPr id="8195" name="Picture 2" descr="http://kaiyou.blogg.se/images/2011/namnls_127942792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62" y="1495425"/>
            <a:ext cx="1323975" cy="413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 3"/>
          <p:cNvSpPr/>
          <p:nvPr/>
        </p:nvSpPr>
        <p:spPr>
          <a:xfrm>
            <a:off x="871662" y="1536700"/>
            <a:ext cx="1252538" cy="11541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6" name="Ellips 5"/>
          <p:cNvSpPr/>
          <p:nvPr/>
        </p:nvSpPr>
        <p:spPr>
          <a:xfrm>
            <a:off x="1187575" y="1885950"/>
            <a:ext cx="2159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8" name="Ellips 7"/>
          <p:cNvSpPr/>
          <p:nvPr/>
        </p:nvSpPr>
        <p:spPr>
          <a:xfrm>
            <a:off x="1619375" y="1885950"/>
            <a:ext cx="2159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8203" name="textruta 6"/>
          <p:cNvSpPr txBox="1">
            <a:spLocks noChangeArrowheads="1"/>
          </p:cNvSpPr>
          <p:nvPr/>
        </p:nvSpPr>
        <p:spPr bwMode="auto">
          <a:xfrm>
            <a:off x="179512" y="5643563"/>
            <a:ext cx="25923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v-SE" altLang="sv-SE" b="1" dirty="0">
                <a:solidFill>
                  <a:schemeClr val="tx1"/>
                </a:solidFill>
              </a:rPr>
              <a:t>Homo </a:t>
            </a:r>
            <a:r>
              <a:rPr lang="sv-SE" altLang="sv-SE" b="1" dirty="0" err="1">
                <a:solidFill>
                  <a:schemeClr val="tx1"/>
                </a:solidFill>
              </a:rPr>
              <a:t>Economicus</a:t>
            </a:r>
            <a:endParaRPr lang="sv-SE" altLang="sv-SE" b="1" dirty="0">
              <a:solidFill>
                <a:schemeClr val="tx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v-SE" altLang="ja-JP" sz="1800" dirty="0" err="1" smtClean="0"/>
              <a:t>Knows</a:t>
            </a:r>
            <a:r>
              <a:rPr lang="sv-SE" altLang="ja-JP" sz="1800" dirty="0" smtClean="0"/>
              <a:t> </a:t>
            </a:r>
            <a:r>
              <a:rPr lang="sv-SE" altLang="ja-JP" sz="1800" dirty="0" err="1" smtClean="0"/>
              <a:t>everything</a:t>
            </a:r>
            <a:r>
              <a:rPr lang="sv-SE" altLang="ja-JP" sz="1800" dirty="0" smtClean="0"/>
              <a:t> and is </a:t>
            </a:r>
            <a:r>
              <a:rPr lang="sv-SE" altLang="ja-JP" sz="1800" dirty="0" err="1" smtClean="0"/>
              <a:t>completely</a:t>
            </a:r>
            <a:r>
              <a:rPr lang="sv-SE" altLang="ja-JP" sz="1800" dirty="0" smtClean="0"/>
              <a:t> </a:t>
            </a:r>
            <a:r>
              <a:rPr lang="sv-SE" altLang="ja-JP" sz="1800" dirty="0" err="1" smtClean="0"/>
              <a:t>rational</a:t>
            </a:r>
            <a:endParaRPr lang="sv-SE" altLang="sv-SE" sz="1800" dirty="0"/>
          </a:p>
        </p:txBody>
      </p:sp>
      <p:sp>
        <p:nvSpPr>
          <p:cNvPr id="8204" name="textruta 13"/>
          <p:cNvSpPr txBox="1">
            <a:spLocks noChangeArrowheads="1"/>
          </p:cNvSpPr>
          <p:nvPr/>
        </p:nvSpPr>
        <p:spPr bwMode="auto">
          <a:xfrm>
            <a:off x="6228655" y="5630863"/>
            <a:ext cx="2663825" cy="954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v-SE" altLang="sv-SE" b="1" dirty="0">
                <a:solidFill>
                  <a:schemeClr val="tx1"/>
                </a:solidFill>
              </a:rPr>
              <a:t>Homo Sapiens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sv-SE" altLang="ja-JP" sz="1800" dirty="0" err="1"/>
              <a:t>Limitied</a:t>
            </a:r>
            <a:r>
              <a:rPr lang="sv-SE" altLang="ja-JP" sz="1800" dirty="0"/>
              <a:t> </a:t>
            </a:r>
            <a:r>
              <a:rPr lang="sv-SE" altLang="ja-JP" sz="1800" dirty="0" err="1"/>
              <a:t>knowledge</a:t>
            </a:r>
            <a:r>
              <a:rPr lang="sv-SE" altLang="ja-JP" sz="1800" dirty="0"/>
              <a:t> and makes </a:t>
            </a:r>
            <a:r>
              <a:rPr lang="sv-SE" altLang="ja-JP" sz="1800" dirty="0" err="1"/>
              <a:t>mistakes</a:t>
            </a:r>
            <a:endParaRPr lang="sv-SE" altLang="sv-SE" sz="1800" dirty="0"/>
          </a:p>
        </p:txBody>
      </p:sp>
      <p:sp>
        <p:nvSpPr>
          <p:cNvPr id="13" name="Höger 12"/>
          <p:cNvSpPr/>
          <p:nvPr/>
        </p:nvSpPr>
        <p:spPr>
          <a:xfrm>
            <a:off x="3712166" y="3068960"/>
            <a:ext cx="1584325" cy="1295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2" name="Rundad rektangulär 1"/>
          <p:cNvSpPr/>
          <p:nvPr/>
        </p:nvSpPr>
        <p:spPr>
          <a:xfrm>
            <a:off x="2411115" y="1633538"/>
            <a:ext cx="1944861" cy="1219398"/>
          </a:xfrm>
          <a:prstGeom prst="wedgeRoundRectCallout">
            <a:avLst>
              <a:gd name="adj1" fmla="val -62244"/>
              <a:gd name="adj2" fmla="val 20200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2"/>
                </a:solidFill>
              </a:rPr>
              <a:t>Influencing behaviour is a math problem and mostly about deterrence</a:t>
            </a:r>
            <a:endParaRPr lang="en-GB" sz="1600" dirty="0">
              <a:solidFill>
                <a:schemeClr val="tx2"/>
              </a:solidFill>
            </a:endParaRPr>
          </a:p>
        </p:txBody>
      </p:sp>
      <p:pic>
        <p:nvPicPr>
          <p:cNvPr id="16" name="Picture 2" descr="http://kaiyou.blogg.se/images/2011/namnls_127942792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373" y="1484312"/>
            <a:ext cx="1322388" cy="413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Ellips 16"/>
          <p:cNvSpPr/>
          <p:nvPr/>
        </p:nvSpPr>
        <p:spPr>
          <a:xfrm>
            <a:off x="6986686" y="1527174"/>
            <a:ext cx="1252537" cy="1152525"/>
          </a:xfrm>
          <a:prstGeom prst="ellipse">
            <a:avLst/>
          </a:prstGeom>
          <a:solidFill>
            <a:schemeClr val="bg2">
              <a:lumMod val="40000"/>
              <a:lumOff val="6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8" name="Ellips 17"/>
          <p:cNvSpPr/>
          <p:nvPr/>
        </p:nvSpPr>
        <p:spPr>
          <a:xfrm>
            <a:off x="7304186" y="1874837"/>
            <a:ext cx="2159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9" name="Ellips 18"/>
          <p:cNvSpPr/>
          <p:nvPr/>
        </p:nvSpPr>
        <p:spPr>
          <a:xfrm>
            <a:off x="7735986" y="1874837"/>
            <a:ext cx="2159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5" name="Rundad rektangulär 14"/>
          <p:cNvSpPr/>
          <p:nvPr/>
        </p:nvSpPr>
        <p:spPr>
          <a:xfrm>
            <a:off x="4825801" y="1633538"/>
            <a:ext cx="1906439" cy="1219398"/>
          </a:xfrm>
          <a:prstGeom prst="wedgeRoundRectCallout">
            <a:avLst>
              <a:gd name="adj1" fmla="val 63723"/>
              <a:gd name="adj2" fmla="val 20562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2"/>
                </a:solidFill>
              </a:rPr>
              <a:t>Influencing behaviour is a complex problem and mostly about the environment</a:t>
            </a:r>
            <a:endParaRPr lang="en-GB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2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74638"/>
            <a:ext cx="8568630" cy="778098"/>
          </a:xfrm>
        </p:spPr>
        <p:txBody>
          <a:bodyPr/>
          <a:lstStyle/>
          <a:p>
            <a:r>
              <a:rPr lang="sv-SE" altLang="sv-SE" sz="3200" dirty="0" smtClean="0"/>
              <a:t>Co-operation </a:t>
            </a:r>
            <a:r>
              <a:rPr lang="sv-SE" altLang="sv-SE" sz="3200" dirty="0" err="1" smtClean="0"/>
              <a:t>with</a:t>
            </a:r>
            <a:r>
              <a:rPr lang="sv-SE" altLang="sv-SE" sz="3200" dirty="0" smtClean="0"/>
              <a:t> </a:t>
            </a:r>
            <a:r>
              <a:rPr lang="sv-SE" altLang="sv-SE" sz="3200" dirty="0" err="1" smtClean="0"/>
              <a:t>trade</a:t>
            </a:r>
            <a:r>
              <a:rPr lang="sv-SE" altLang="sv-SE" sz="3200" dirty="0" smtClean="0"/>
              <a:t> - </a:t>
            </a:r>
            <a:r>
              <a:rPr lang="sv-SE" altLang="sv-SE" sz="3200" dirty="0" err="1" smtClean="0"/>
              <a:t>Large</a:t>
            </a:r>
            <a:r>
              <a:rPr lang="sv-SE" altLang="sv-SE" sz="3200" dirty="0" smtClean="0"/>
              <a:t> </a:t>
            </a:r>
            <a:r>
              <a:rPr lang="sv-SE" altLang="sv-SE" sz="3200" dirty="0" err="1" smtClean="0"/>
              <a:t>contractors</a:t>
            </a:r>
            <a:endParaRPr lang="sv-SE" altLang="sv-SE" sz="3200" dirty="0" smtClean="0"/>
          </a:p>
        </p:txBody>
      </p:sp>
      <p:pic>
        <p:nvPicPr>
          <p:cNvPr id="97283" name="Picture 3" descr="MAX I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365625"/>
            <a:ext cx="2303462" cy="169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4" name="Picture 4" descr="cityline_450_ligh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365625"/>
            <a:ext cx="2360612" cy="170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323850" y="1412875"/>
            <a:ext cx="7772400" cy="291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Wingdings" pitchFamily="2" charset="2"/>
              <a:buChar char="§"/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6A"/>
                </a:solidFill>
                <a:latin typeface="Frutiger 45 Light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sv-SE" altLang="sv-SE"/>
              <a:t>Cooperate with actors who may come in contact with underground economy</a:t>
            </a:r>
          </a:p>
          <a:p>
            <a:pPr>
              <a:buFont typeface="Wingdings" pitchFamily="2" charset="2"/>
              <a:buNone/>
            </a:pPr>
            <a:endParaRPr lang="sv-SE" altLang="sv-SE"/>
          </a:p>
          <a:p>
            <a:pPr lvl="1"/>
            <a:r>
              <a:rPr lang="sv-SE" altLang="sv-SE" sz="1800"/>
              <a:t>Contractors infrastructure and labour-intense services</a:t>
            </a:r>
          </a:p>
          <a:p>
            <a:pPr lvl="1"/>
            <a:r>
              <a:rPr lang="sv-SE" altLang="sv-SE" sz="1800"/>
              <a:t>Support tender process, Code of conduct</a:t>
            </a:r>
          </a:p>
          <a:p>
            <a:pPr lvl="1"/>
            <a:r>
              <a:rPr lang="sv-SE" altLang="sv-SE" sz="1800"/>
              <a:t>E-service for tender information</a:t>
            </a:r>
          </a:p>
          <a:p>
            <a:pPr lvl="1"/>
            <a:r>
              <a:rPr lang="sv-SE" altLang="sv-SE" sz="1800"/>
              <a:t>More than 500 partners covering € 40 Bn</a:t>
            </a:r>
          </a:p>
        </p:txBody>
      </p:sp>
    </p:spTree>
    <p:extLst>
      <p:ext uri="{BB962C8B-B14F-4D97-AF65-F5344CB8AC3E}">
        <p14:creationId xmlns:p14="http://schemas.microsoft.com/office/powerpoint/2010/main" val="257116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Enhanced relationship (Cooperative compliance)</a:t>
            </a:r>
            <a:br>
              <a:rPr lang="en-GB" dirty="0" smtClean="0"/>
            </a:br>
            <a:r>
              <a:rPr lang="en-GB" dirty="0" smtClean="0"/>
              <a:t>Large taxpayers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56000" y="2060848"/>
            <a:ext cx="7632000" cy="3879152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On-going pilot project</a:t>
            </a:r>
          </a:p>
          <a:p>
            <a:r>
              <a:rPr lang="en-GB" dirty="0" smtClean="0"/>
              <a:t>Based on the Dutch model</a:t>
            </a:r>
          </a:p>
          <a:p>
            <a:endParaRPr lang="en-GB" dirty="0"/>
          </a:p>
          <a:p>
            <a:r>
              <a:rPr lang="en-GB" dirty="0" smtClean="0"/>
              <a:t>Agreements with large taxpayers</a:t>
            </a:r>
          </a:p>
          <a:p>
            <a:r>
              <a:rPr lang="en-GB" dirty="0" smtClean="0"/>
              <a:t>Transparency in exchange for certainty</a:t>
            </a:r>
          </a:p>
          <a:p>
            <a:endParaRPr lang="en-GB" dirty="0"/>
          </a:p>
          <a:p>
            <a:r>
              <a:rPr lang="en-GB" dirty="0" smtClean="0"/>
              <a:t>Criticised in media</a:t>
            </a:r>
          </a:p>
          <a:p>
            <a:pPr lvl="1"/>
            <a:r>
              <a:rPr lang="en-GB" dirty="0" smtClean="0"/>
              <a:t>Perceived as threat to equal treatment</a:t>
            </a:r>
          </a:p>
          <a:p>
            <a:pPr lvl="1"/>
            <a:endParaRPr lang="en-GB" dirty="0"/>
          </a:p>
          <a:p>
            <a:r>
              <a:rPr lang="en-GB" dirty="0" smtClean="0"/>
              <a:t>A review is going on</a:t>
            </a:r>
          </a:p>
          <a:p>
            <a:r>
              <a:rPr lang="en-GB" dirty="0" smtClean="0"/>
              <a:t>We don’t know the result yet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362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6104" y="2247007"/>
            <a:ext cx="7772400" cy="1470025"/>
          </a:xfrm>
          <a:ln w="9525"/>
        </p:spPr>
        <p:txBody>
          <a:bodyPr/>
          <a:lstStyle/>
          <a:p>
            <a:pPr eaLnBrk="1" hangingPunct="1"/>
            <a:r>
              <a:rPr lang="en-GB" dirty="0" smtClean="0"/>
              <a:t>A case study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68000" y="3805200"/>
            <a:ext cx="6300000" cy="861774"/>
          </a:xfrm>
        </p:spPr>
        <p:txBody>
          <a:bodyPr>
            <a:normAutofit fontScale="92500"/>
          </a:bodyPr>
          <a:lstStyle/>
          <a:p>
            <a:r>
              <a:rPr lang="en-GB" dirty="0"/>
              <a:t>Is it possible to influence attitudes?</a:t>
            </a:r>
          </a:p>
          <a:p>
            <a:r>
              <a:rPr lang="en-GB" dirty="0"/>
              <a:t>A practical case from The Swedish Tax Agency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142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332656"/>
            <a:ext cx="756084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sz="2400" dirty="0" smtClean="0"/>
              <a:t>“</a:t>
            </a:r>
            <a:r>
              <a:rPr lang="en-GB" sz="2400" i="1" dirty="0" smtClean="0"/>
              <a:t>I personally think its OK for people to cheat on their taxes if they get the chance</a:t>
            </a:r>
            <a:r>
              <a:rPr lang="en-GB" sz="2400" dirty="0" smtClean="0"/>
              <a:t>”</a:t>
            </a:r>
            <a:r>
              <a:rPr lang="sv-SE" sz="2400" dirty="0" smtClean="0"/>
              <a:t/>
            </a:r>
            <a:br>
              <a:rPr lang="sv-SE" sz="2400" dirty="0" smtClean="0"/>
            </a:br>
            <a:endParaRPr lang="sv-SE" sz="2400" dirty="0" smtClean="0"/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457200" y="1196752"/>
            <a:ext cx="838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v-SE" sz="3200" b="1">
                <a:solidFill>
                  <a:srgbClr val="00006A"/>
                </a:solidFill>
                <a:latin typeface="Arial Unicode MS" pitchFamily="34" charset="-128"/>
              </a:rPr>
              <a:t> </a:t>
            </a:r>
          </a:p>
        </p:txBody>
      </p:sp>
      <p:graphicFrame>
        <p:nvGraphicFramePr>
          <p:cNvPr id="58573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181107"/>
              </p:ext>
            </p:extLst>
          </p:nvPr>
        </p:nvGraphicFramePr>
        <p:xfrm>
          <a:off x="1524000" y="2086000"/>
          <a:ext cx="6096000" cy="2209800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65 Medium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Age 18-24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All ages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1998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2001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12%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7671" name="Text Box 24"/>
          <p:cNvSpPr txBox="1">
            <a:spLocks noChangeArrowheads="1"/>
          </p:cNvSpPr>
          <p:nvPr/>
        </p:nvSpPr>
        <p:spPr bwMode="auto">
          <a:xfrm>
            <a:off x="1600200" y="1628800"/>
            <a:ext cx="594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b="1" dirty="0" err="1">
                <a:solidFill>
                  <a:srgbClr val="00006A"/>
                </a:solidFill>
                <a:latin typeface="Arial Unicode MS" pitchFamily="34" charset="-128"/>
              </a:rPr>
              <a:t>Percent</a:t>
            </a:r>
            <a:r>
              <a:rPr lang="en-GB" sz="1800" b="1" dirty="0">
                <a:solidFill>
                  <a:srgbClr val="00006A"/>
                </a:solidFill>
                <a:latin typeface="Arial Unicode MS" pitchFamily="34" charset="-128"/>
              </a:rPr>
              <a:t> that agree:</a:t>
            </a:r>
          </a:p>
        </p:txBody>
      </p:sp>
      <p:pic>
        <p:nvPicPr>
          <p:cNvPr id="27672" name="Picture 25" descr="j01221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4572000"/>
            <a:ext cx="12985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3" name="Picture 26" descr="BD0950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4495800"/>
            <a:ext cx="15049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3E85C1-C8D2-4580-8C12-66CE50ED09DA}" type="slidenum">
              <a:rPr lang="en-US" smtClean="0"/>
              <a:pPr>
                <a:defRPr/>
              </a:pPr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98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188640"/>
            <a:ext cx="7414592" cy="1143000"/>
          </a:xfrm>
        </p:spPr>
        <p:txBody>
          <a:bodyPr/>
          <a:lstStyle/>
          <a:p>
            <a:pPr eaLnBrk="1" hangingPunct="1"/>
            <a:r>
              <a:rPr lang="sv-SE" dirty="0" smtClean="0"/>
              <a:t>Problem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609600" y="1905000"/>
            <a:ext cx="76231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84175" indent="-384175" eaLnBrk="0" hangingPunct="0">
              <a:buFontTx/>
              <a:buChar char="•"/>
            </a:pPr>
            <a:r>
              <a:rPr lang="en-US" sz="3200" dirty="0">
                <a:solidFill>
                  <a:srgbClr val="00006A"/>
                </a:solidFill>
                <a:latin typeface="Arial Unicode MS" pitchFamily="34" charset="-128"/>
              </a:rPr>
              <a:t>Young people have a more positive attitude towards tax evasion</a:t>
            </a:r>
          </a:p>
          <a:p>
            <a:pPr marL="384175" indent="-384175" eaLnBrk="0" hangingPunct="0"/>
            <a:endParaRPr lang="en-US" sz="3200" dirty="0">
              <a:solidFill>
                <a:srgbClr val="00006A"/>
              </a:solidFill>
              <a:latin typeface="Arial Unicode MS" pitchFamily="34" charset="-128"/>
            </a:endParaRPr>
          </a:p>
          <a:p>
            <a:pPr marL="384175" indent="-384175" eaLnBrk="0" hangingPunct="0">
              <a:buFontTx/>
              <a:buChar char="•"/>
            </a:pPr>
            <a:r>
              <a:rPr lang="en-US" sz="3200" dirty="0">
                <a:solidFill>
                  <a:srgbClr val="00006A"/>
                </a:solidFill>
                <a:latin typeface="Arial Unicode MS" pitchFamily="34" charset="-128"/>
              </a:rPr>
              <a:t>Will they pay tax when they get older?</a:t>
            </a:r>
          </a:p>
        </p:txBody>
      </p:sp>
      <p:pic>
        <p:nvPicPr>
          <p:cNvPr id="28677" name="Picture 4" descr="j00786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4038600"/>
            <a:ext cx="2008188" cy="197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3E85C1-C8D2-4580-8C12-66CE50ED09DA}" type="slidenum">
              <a:rPr lang="en-US" smtClean="0"/>
              <a:pPr>
                <a:defRPr/>
              </a:pPr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5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486600" cy="1143000"/>
          </a:xfrm>
        </p:spPr>
        <p:txBody>
          <a:bodyPr/>
          <a:lstStyle/>
          <a:p>
            <a:pPr eaLnBrk="1" hangingPunct="1"/>
            <a:r>
              <a:rPr lang="sv-SE" dirty="0" smtClean="0"/>
              <a:t>Solution</a:t>
            </a:r>
          </a:p>
        </p:txBody>
      </p:sp>
      <p:sp>
        <p:nvSpPr>
          <p:cNvPr id="590851" name="Text Box 3"/>
          <p:cNvSpPr txBox="1">
            <a:spLocks noChangeArrowheads="1"/>
          </p:cNvSpPr>
          <p:nvPr/>
        </p:nvSpPr>
        <p:spPr bwMode="auto">
          <a:xfrm>
            <a:off x="495300" y="3990975"/>
            <a:ext cx="8153400" cy="141922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384175" indent="-384175" algn="ctr" eaLnBrk="0" hangingPunct="0">
              <a:lnSpc>
                <a:spcPct val="120000"/>
              </a:lnSpc>
              <a:defRPr/>
            </a:pPr>
            <a:r>
              <a:rPr lang="sv-SE" sz="3600" b="1" dirty="0">
                <a:solidFill>
                  <a:srgbClr val="00006A"/>
                </a:solidFill>
                <a:latin typeface="Arial Unicode MS" pitchFamily="34" charset="-128"/>
                <a:cs typeface="+mn-cs"/>
              </a:rPr>
              <a:t>	</a:t>
            </a:r>
            <a:r>
              <a:rPr lang="sv-SE" sz="3600" dirty="0">
                <a:solidFill>
                  <a:srgbClr val="00006A"/>
                </a:solidFill>
                <a:latin typeface="Arial Unicode MS" pitchFamily="34" charset="-128"/>
                <a:cs typeface="+mn-cs"/>
              </a:rPr>
              <a:t>A </a:t>
            </a:r>
            <a:r>
              <a:rPr lang="sv-SE" sz="3600" dirty="0" err="1">
                <a:solidFill>
                  <a:srgbClr val="00006A"/>
                </a:solidFill>
                <a:latin typeface="Arial Unicode MS" pitchFamily="34" charset="-128"/>
                <a:cs typeface="+mn-cs"/>
              </a:rPr>
              <a:t>campaign</a:t>
            </a:r>
            <a:r>
              <a:rPr lang="sv-SE" sz="3600" dirty="0">
                <a:solidFill>
                  <a:srgbClr val="00006A"/>
                </a:solidFill>
                <a:latin typeface="Arial Unicode MS" pitchFamily="34" charset="-128"/>
                <a:cs typeface="+mn-cs"/>
              </a:rPr>
              <a:t> </a:t>
            </a:r>
            <a:r>
              <a:rPr lang="sv-SE" sz="3600" dirty="0" err="1">
                <a:solidFill>
                  <a:srgbClr val="00006A"/>
                </a:solidFill>
                <a:latin typeface="Arial Unicode MS" pitchFamily="34" charset="-128"/>
                <a:cs typeface="+mn-cs"/>
              </a:rPr>
              <a:t>to</a:t>
            </a:r>
            <a:r>
              <a:rPr lang="sv-SE" sz="3600" dirty="0">
                <a:solidFill>
                  <a:srgbClr val="00006A"/>
                </a:solidFill>
                <a:latin typeface="Arial Unicode MS" pitchFamily="34" charset="-128"/>
                <a:cs typeface="+mn-cs"/>
              </a:rPr>
              <a:t> </a:t>
            </a:r>
            <a:r>
              <a:rPr lang="sv-SE" sz="3600" dirty="0" err="1">
                <a:solidFill>
                  <a:srgbClr val="00006A"/>
                </a:solidFill>
                <a:latin typeface="Arial Unicode MS" pitchFamily="34" charset="-128"/>
                <a:cs typeface="+mn-cs"/>
              </a:rPr>
              <a:t>influence</a:t>
            </a:r>
            <a:r>
              <a:rPr lang="sv-SE" sz="3600" dirty="0">
                <a:solidFill>
                  <a:srgbClr val="00006A"/>
                </a:solidFill>
                <a:latin typeface="Arial Unicode MS" pitchFamily="34" charset="-128"/>
                <a:cs typeface="+mn-cs"/>
              </a:rPr>
              <a:t> the </a:t>
            </a:r>
            <a:r>
              <a:rPr lang="sv-SE" sz="3600" dirty="0" err="1">
                <a:solidFill>
                  <a:srgbClr val="00006A"/>
                </a:solidFill>
                <a:latin typeface="Arial Unicode MS" pitchFamily="34" charset="-128"/>
                <a:cs typeface="+mn-cs"/>
              </a:rPr>
              <a:t>attitudes</a:t>
            </a:r>
            <a:r>
              <a:rPr lang="sv-SE" sz="3600" dirty="0">
                <a:solidFill>
                  <a:srgbClr val="00006A"/>
                </a:solidFill>
                <a:latin typeface="Arial Unicode MS" pitchFamily="34" charset="-128"/>
                <a:cs typeface="+mn-cs"/>
              </a:rPr>
              <a:t> </a:t>
            </a:r>
            <a:r>
              <a:rPr lang="sv-SE" sz="3600" dirty="0" err="1">
                <a:solidFill>
                  <a:srgbClr val="00006A"/>
                </a:solidFill>
                <a:latin typeface="Arial Unicode MS" pitchFamily="34" charset="-128"/>
                <a:cs typeface="+mn-cs"/>
              </a:rPr>
              <a:t>of</a:t>
            </a:r>
            <a:r>
              <a:rPr lang="sv-SE" sz="3600" dirty="0">
                <a:solidFill>
                  <a:srgbClr val="00006A"/>
                </a:solidFill>
                <a:latin typeface="Arial Unicode MS" pitchFamily="34" charset="-128"/>
                <a:cs typeface="+mn-cs"/>
              </a:rPr>
              <a:t> </a:t>
            </a:r>
            <a:r>
              <a:rPr lang="sv-SE" sz="3600" dirty="0" err="1">
                <a:solidFill>
                  <a:srgbClr val="00006A"/>
                </a:solidFill>
                <a:latin typeface="Arial Unicode MS" pitchFamily="34" charset="-128"/>
                <a:cs typeface="+mn-cs"/>
              </a:rPr>
              <a:t>young</a:t>
            </a:r>
            <a:r>
              <a:rPr lang="sv-SE" sz="3600" dirty="0">
                <a:solidFill>
                  <a:srgbClr val="00006A"/>
                </a:solidFill>
                <a:latin typeface="Arial Unicode MS" pitchFamily="34" charset="-128"/>
                <a:cs typeface="+mn-cs"/>
              </a:rPr>
              <a:t> </a:t>
            </a:r>
            <a:r>
              <a:rPr lang="sv-SE" sz="3600" dirty="0" err="1">
                <a:solidFill>
                  <a:srgbClr val="00006A"/>
                </a:solidFill>
                <a:latin typeface="Arial Unicode MS" pitchFamily="34" charset="-128"/>
                <a:cs typeface="+mn-cs"/>
              </a:rPr>
              <a:t>people</a:t>
            </a:r>
            <a:endParaRPr lang="sv-SE" sz="3600" dirty="0">
              <a:solidFill>
                <a:srgbClr val="00006A"/>
              </a:solidFill>
              <a:latin typeface="Arial Unicode MS" pitchFamily="34" charset="-128"/>
              <a:cs typeface="+mn-cs"/>
            </a:endParaRPr>
          </a:p>
        </p:txBody>
      </p:sp>
      <p:pic>
        <p:nvPicPr>
          <p:cNvPr id="29701" name="Picture 4" descr="j00822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0300" y="1752600"/>
            <a:ext cx="180340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3E85C1-C8D2-4580-8C12-66CE50ED09DA}" type="slidenum">
              <a:rPr lang="en-US" smtClean="0"/>
              <a:pPr>
                <a:defRPr/>
              </a:pPr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22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88640"/>
            <a:ext cx="7486600" cy="1143000"/>
          </a:xfrm>
        </p:spPr>
        <p:txBody>
          <a:bodyPr/>
          <a:lstStyle/>
          <a:p>
            <a:pPr eaLnBrk="1" hangingPunct="1"/>
            <a:r>
              <a:rPr lang="sv-SE" dirty="0" smtClean="0"/>
              <a:t>Campaign </a:t>
            </a:r>
            <a:r>
              <a:rPr lang="sv-SE" dirty="0" err="1" smtClean="0"/>
              <a:t>strategy</a:t>
            </a:r>
            <a:endParaRPr lang="sv-SE" dirty="0" smtClean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862513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 smtClean="0"/>
              <a:t>Target group</a:t>
            </a:r>
          </a:p>
          <a:p>
            <a:pPr lvl="1" eaLnBrk="1" hangingPunct="1"/>
            <a:r>
              <a:rPr lang="en-US" sz="2400" dirty="0" smtClean="0"/>
              <a:t>500 000 young people aged 16-20</a:t>
            </a:r>
            <a:br>
              <a:rPr lang="en-US" sz="2400" dirty="0" smtClean="0"/>
            </a:br>
            <a:endParaRPr lang="en-US" sz="2400" dirty="0" smtClean="0"/>
          </a:p>
          <a:p>
            <a:pPr eaLnBrk="1" hangingPunct="1"/>
            <a:r>
              <a:rPr lang="en-US" b="1" dirty="0" smtClean="0"/>
              <a:t>Build knowledge</a:t>
            </a:r>
          </a:p>
          <a:p>
            <a:pPr lvl="1" eaLnBrk="1" hangingPunct="1"/>
            <a:r>
              <a:rPr lang="en-US" sz="2400" dirty="0" smtClean="0"/>
              <a:t>What are taxes used for?</a:t>
            </a:r>
            <a:br>
              <a:rPr lang="en-US" sz="2400" dirty="0" smtClean="0"/>
            </a:br>
            <a:endParaRPr lang="en-US" sz="2400" dirty="0" smtClean="0"/>
          </a:p>
          <a:p>
            <a:pPr eaLnBrk="1" hangingPunct="1"/>
            <a:r>
              <a:rPr lang="en-US" b="1" dirty="0" smtClean="0"/>
              <a:t>Communicate on young people’s terms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eaLnBrk="1" hangingPunct="1"/>
            <a:r>
              <a:rPr lang="en-US" b="1" dirty="0" smtClean="0"/>
              <a:t>No lecturing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8EDB32-E346-40A2-8F89-D0E44AEE8807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2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16632"/>
            <a:ext cx="7486600" cy="1143000"/>
          </a:xfrm>
        </p:spPr>
        <p:txBody>
          <a:bodyPr/>
          <a:lstStyle/>
          <a:p>
            <a:pPr eaLnBrk="1" hangingPunct="1"/>
            <a:r>
              <a:rPr lang="sv-SE" dirty="0" err="1" smtClean="0"/>
              <a:t>Activities</a:t>
            </a:r>
            <a:r>
              <a:rPr lang="sv-SE" dirty="0" smtClean="0"/>
              <a:t> 2002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457200" y="1524000"/>
            <a:ext cx="6797675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sv-SE" sz="2800" dirty="0">
                <a:solidFill>
                  <a:srgbClr val="00006A"/>
                </a:solidFill>
                <a:latin typeface="Helvetica 65 Medium" pitchFamily="34" charset="0"/>
              </a:rPr>
              <a:t> Short film in </a:t>
            </a:r>
            <a:r>
              <a:rPr lang="sv-SE" sz="2800" dirty="0" err="1">
                <a:solidFill>
                  <a:srgbClr val="00006A"/>
                </a:solidFill>
                <a:latin typeface="Helvetica 65 Medium" pitchFamily="34" charset="0"/>
              </a:rPr>
              <a:t>cinemas</a:t>
            </a:r>
            <a:r>
              <a:rPr lang="sv-SE" sz="2800" dirty="0">
                <a:solidFill>
                  <a:srgbClr val="00006A"/>
                </a:solidFill>
                <a:latin typeface="Helvetica 65 Medium" pitchFamily="34" charset="0"/>
              </a:rPr>
              <a:t> and on TV</a:t>
            </a:r>
          </a:p>
          <a:p>
            <a:pPr eaLnBrk="0" hangingPunct="0"/>
            <a:endParaRPr lang="sv-SE" sz="2800" dirty="0">
              <a:solidFill>
                <a:srgbClr val="00006A"/>
              </a:solidFill>
              <a:latin typeface="Helvetica 65 Medium" pitchFamily="34" charset="0"/>
            </a:endParaRPr>
          </a:p>
          <a:p>
            <a:pPr eaLnBrk="0" hangingPunct="0">
              <a:buFontTx/>
              <a:buChar char="•"/>
            </a:pPr>
            <a:r>
              <a:rPr lang="sv-SE" sz="2800" dirty="0">
                <a:solidFill>
                  <a:srgbClr val="00006A"/>
                </a:solidFill>
                <a:latin typeface="Helvetica 65 Medium" pitchFamily="34" charset="0"/>
              </a:rPr>
              <a:t> </a:t>
            </a:r>
            <a:r>
              <a:rPr lang="sv-SE" sz="2800" dirty="0" err="1">
                <a:solidFill>
                  <a:srgbClr val="00006A"/>
                </a:solidFill>
                <a:latin typeface="Helvetica 65 Medium" pitchFamily="34" charset="0"/>
              </a:rPr>
              <a:t>Website</a:t>
            </a:r>
            <a:endParaRPr lang="sv-SE" sz="2800" dirty="0">
              <a:solidFill>
                <a:srgbClr val="00006A"/>
              </a:solidFill>
              <a:latin typeface="Helvetica 65 Medium" pitchFamily="34" charset="0"/>
            </a:endParaRPr>
          </a:p>
          <a:p>
            <a:pPr eaLnBrk="0" hangingPunct="0"/>
            <a:endParaRPr lang="sv-SE" sz="2800" dirty="0">
              <a:solidFill>
                <a:srgbClr val="00006A"/>
              </a:solidFill>
              <a:latin typeface="Helvetica 65 Medium" pitchFamily="34" charset="0"/>
            </a:endParaRPr>
          </a:p>
          <a:p>
            <a:pPr eaLnBrk="0" hangingPunct="0">
              <a:buFontTx/>
              <a:buChar char="•"/>
            </a:pPr>
            <a:r>
              <a:rPr lang="sv-SE" sz="2800" dirty="0">
                <a:solidFill>
                  <a:srgbClr val="00006A"/>
                </a:solidFill>
                <a:latin typeface="Helvetica 65 Medium" pitchFamily="34" charset="0"/>
              </a:rPr>
              <a:t> </a:t>
            </a:r>
            <a:r>
              <a:rPr lang="en-GB" sz="2800" dirty="0">
                <a:solidFill>
                  <a:srgbClr val="00006A"/>
                </a:solidFill>
                <a:latin typeface="Helvetica 65 Medium" pitchFamily="34" charset="0"/>
              </a:rPr>
              <a:t>Mass media debate</a:t>
            </a:r>
            <a:r>
              <a:rPr lang="sv-SE" sz="2800" dirty="0">
                <a:solidFill>
                  <a:srgbClr val="00006A"/>
                </a:solidFill>
                <a:latin typeface="Helvetica 65 Medium" pitchFamily="34" charset="0"/>
              </a:rPr>
              <a:t/>
            </a:r>
            <a:br>
              <a:rPr lang="sv-SE" sz="2800" dirty="0">
                <a:solidFill>
                  <a:srgbClr val="00006A"/>
                </a:solidFill>
                <a:latin typeface="Helvetica 65 Medium" pitchFamily="34" charset="0"/>
              </a:rPr>
            </a:br>
            <a:endParaRPr lang="sv-SE" sz="2800" dirty="0">
              <a:solidFill>
                <a:srgbClr val="00006A"/>
              </a:solidFill>
              <a:latin typeface="Helvetica 65 Medium" pitchFamily="34" charset="0"/>
            </a:endParaRPr>
          </a:p>
          <a:p>
            <a:pPr eaLnBrk="0" hangingPunct="0">
              <a:buFontTx/>
              <a:buChar char="•"/>
            </a:pPr>
            <a:r>
              <a:rPr lang="sv-SE" sz="2800" dirty="0">
                <a:solidFill>
                  <a:srgbClr val="00006A"/>
                </a:solidFill>
                <a:latin typeface="Helvetica 65 Medium" pitchFamily="34" charset="0"/>
              </a:rPr>
              <a:t> Letter from the Director-General</a:t>
            </a:r>
          </a:p>
          <a:p>
            <a:pPr eaLnBrk="0" hangingPunct="0"/>
            <a:endParaRPr lang="sv-SE" sz="2800" dirty="0">
              <a:solidFill>
                <a:srgbClr val="00006A"/>
              </a:solidFill>
              <a:latin typeface="Helvetica 65 Medium" pitchFamily="34" charset="0"/>
            </a:endParaRPr>
          </a:p>
          <a:p>
            <a:pPr eaLnBrk="0" hangingPunct="0">
              <a:buFontTx/>
              <a:buChar char="•"/>
            </a:pPr>
            <a:r>
              <a:rPr lang="sv-SE" sz="2800" dirty="0">
                <a:solidFill>
                  <a:srgbClr val="00006A"/>
                </a:solidFill>
                <a:latin typeface="Helvetica 65 Medium" pitchFamily="34" charset="0"/>
              </a:rPr>
              <a:t> </a:t>
            </a:r>
            <a:r>
              <a:rPr lang="en-GB" sz="2800" dirty="0">
                <a:solidFill>
                  <a:srgbClr val="00006A"/>
                </a:solidFill>
                <a:latin typeface="Helvetica 65 Medium" pitchFamily="34" charset="0"/>
              </a:rPr>
              <a:t>Informative tray-cloths in schools</a:t>
            </a:r>
          </a:p>
        </p:txBody>
      </p:sp>
      <p:pic>
        <p:nvPicPr>
          <p:cNvPr id="31749" name="Picture 4" descr="j01366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209800"/>
            <a:ext cx="25146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5"/>
          <p:cNvSpPr txBox="1">
            <a:spLocks noChangeArrowheads="1"/>
          </p:cNvSpPr>
          <p:nvPr/>
        </p:nvSpPr>
        <p:spPr bwMode="auto">
          <a:xfrm rot="720000">
            <a:off x="7391400" y="3068638"/>
            <a:ext cx="685800" cy="3667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sv-SE" sz="1800" b="1">
                <a:solidFill>
                  <a:srgbClr val="00006A"/>
                </a:solidFill>
                <a:latin typeface="Arial Unicode MS" pitchFamily="34" charset="-128"/>
              </a:rPr>
              <a:t>Tax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3E85C1-C8D2-4580-8C12-66CE50ED09DA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97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6994" name="MOVIE1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3525" y="0"/>
            <a:ext cx="8809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1CDE8AC-1B16-49DC-ACF8-7CB40C6899FB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33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69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969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699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96994"/>
                </p:tgtEl>
              </p:cMediaNode>
            </p:vide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dirty="0" err="1" smtClean="0"/>
              <a:t>Results</a:t>
            </a:r>
            <a:endParaRPr lang="sv-SE" dirty="0" smtClean="0"/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533400" y="495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nl-NL" b="1" i="1">
              <a:solidFill>
                <a:srgbClr val="00006A"/>
              </a:solidFill>
              <a:latin typeface="Arial Unicode MS" pitchFamily="34" charset="-128"/>
            </a:endParaRPr>
          </a:p>
        </p:txBody>
      </p:sp>
      <p:sp>
        <p:nvSpPr>
          <p:cNvPr id="3379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3399" y="1933575"/>
            <a:ext cx="6099175" cy="4162425"/>
          </a:xfrm>
        </p:spPr>
        <p:txBody>
          <a:bodyPr/>
          <a:lstStyle/>
          <a:p>
            <a:pPr eaLnBrk="1" hangingPunct="1"/>
            <a:r>
              <a:rPr lang="sv-SE" sz="2800" dirty="0" smtClean="0"/>
              <a:t>90 % </a:t>
            </a:r>
            <a:r>
              <a:rPr lang="sv-SE" sz="2800" dirty="0" err="1" smtClean="0"/>
              <a:t>noticed</a:t>
            </a:r>
            <a:r>
              <a:rPr lang="sv-SE" sz="2800" dirty="0" smtClean="0"/>
              <a:t> the </a:t>
            </a:r>
            <a:r>
              <a:rPr lang="sv-SE" sz="2800" dirty="0" err="1" smtClean="0"/>
              <a:t>campaign</a:t>
            </a:r>
            <a:r>
              <a:rPr lang="sv-SE" sz="2800" dirty="0" smtClean="0"/>
              <a:t/>
            </a:r>
            <a:br>
              <a:rPr lang="sv-SE" sz="2800" dirty="0" smtClean="0"/>
            </a:br>
            <a:endParaRPr lang="sv-SE" sz="2800" dirty="0" smtClean="0"/>
          </a:p>
          <a:p>
            <a:pPr eaLnBrk="1" hangingPunct="1"/>
            <a:r>
              <a:rPr lang="sv-SE" sz="2800" dirty="0" smtClean="0"/>
              <a:t>50 % </a:t>
            </a:r>
            <a:r>
              <a:rPr lang="sv-SE" sz="2800" dirty="0" err="1" smtClean="0"/>
              <a:t>had</a:t>
            </a:r>
            <a:r>
              <a:rPr lang="sv-SE" sz="2800" dirty="0" smtClean="0"/>
              <a:t> </a:t>
            </a:r>
            <a:r>
              <a:rPr lang="sv-SE" sz="2800" dirty="0" err="1" smtClean="0"/>
              <a:t>discussed</a:t>
            </a:r>
            <a:r>
              <a:rPr lang="sv-SE" sz="2800" dirty="0" smtClean="0"/>
              <a:t> </a:t>
            </a:r>
            <a:r>
              <a:rPr lang="sv-SE" sz="2800" dirty="0" err="1" smtClean="0"/>
              <a:t>taxes</a:t>
            </a:r>
            <a:r>
              <a:rPr lang="sv-SE" sz="2800" dirty="0" smtClean="0"/>
              <a:t> </a:t>
            </a:r>
            <a:r>
              <a:rPr lang="sv-SE" sz="2800" dirty="0" err="1" smtClean="0"/>
              <a:t>with</a:t>
            </a:r>
            <a:r>
              <a:rPr lang="sv-SE" sz="2800" dirty="0" smtClean="0"/>
              <a:t> </a:t>
            </a:r>
            <a:r>
              <a:rPr lang="sv-SE" sz="2800" dirty="0" err="1" smtClean="0"/>
              <a:t>friends</a:t>
            </a:r>
            <a:r>
              <a:rPr lang="sv-SE" sz="2800" dirty="0" smtClean="0"/>
              <a:t> or </a:t>
            </a:r>
            <a:r>
              <a:rPr lang="sv-SE" sz="2800" dirty="0" err="1" smtClean="0"/>
              <a:t>parents</a:t>
            </a:r>
            <a:endParaRPr lang="sv-SE" sz="2800" dirty="0" smtClean="0"/>
          </a:p>
        </p:txBody>
      </p:sp>
      <p:pic>
        <p:nvPicPr>
          <p:cNvPr id="33798" name="Picture 5" descr="BD19878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1752600"/>
            <a:ext cx="2092325" cy="388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8EDB32-E346-40A2-8F89-D0E44AEE8807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2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6000" y="705830"/>
            <a:ext cx="7632000" cy="720000"/>
          </a:xfrm>
        </p:spPr>
        <p:txBody>
          <a:bodyPr anchor="ctr">
            <a:normAutofit fontScale="90000"/>
          </a:bodyPr>
          <a:lstStyle/>
          <a:p>
            <a:pPr eaLnBrk="1" hangingPunct="1"/>
            <a:r>
              <a:rPr lang="sv-SE" altLang="sv-SE" dirty="0" err="1" smtClean="0">
                <a:ea typeface="ＭＳ Ｐゴシック" pitchFamily="-111" charset="-128"/>
              </a:rPr>
              <a:t>Two</a:t>
            </a:r>
            <a:r>
              <a:rPr lang="sv-SE" altLang="sv-SE" dirty="0" smtClean="0">
                <a:ea typeface="ＭＳ Ｐゴシック" pitchFamily="-111" charset="-128"/>
              </a:rPr>
              <a:t> </a:t>
            </a:r>
            <a:r>
              <a:rPr lang="sv-SE" altLang="sv-SE" dirty="0" err="1" smtClean="0">
                <a:ea typeface="ＭＳ Ｐゴシック" pitchFamily="-111" charset="-128"/>
              </a:rPr>
              <a:t>important</a:t>
            </a:r>
            <a:r>
              <a:rPr lang="sv-SE" altLang="sv-SE" dirty="0" smtClean="0">
                <a:ea typeface="ＭＳ Ｐゴシック" pitchFamily="-111" charset="-128"/>
              </a:rPr>
              <a:t> </a:t>
            </a:r>
            <a:r>
              <a:rPr lang="sv-SE" altLang="sv-SE" dirty="0" err="1" smtClean="0">
                <a:ea typeface="ＭＳ Ｐゴシック" pitchFamily="-111" charset="-128"/>
              </a:rPr>
              <a:t>insights</a:t>
            </a:r>
            <a:r>
              <a:rPr lang="sv-SE" altLang="sv-SE" dirty="0" smtClean="0">
                <a:ea typeface="ＭＳ Ｐゴシック" pitchFamily="-111" charset="-128"/>
              </a:rPr>
              <a:t> from </a:t>
            </a:r>
            <a:r>
              <a:rPr lang="sv-SE" altLang="sv-SE" dirty="0" err="1" smtClean="0">
                <a:ea typeface="ＭＳ Ｐゴシック" pitchFamily="-111" charset="-128"/>
              </a:rPr>
              <a:t>behavioural</a:t>
            </a:r>
            <a:r>
              <a:rPr lang="sv-SE" altLang="sv-SE" dirty="0" smtClean="0">
                <a:ea typeface="ＭＳ Ｐゴシック" pitchFamily="-111" charset="-128"/>
              </a:rPr>
              <a:t> </a:t>
            </a:r>
            <a:r>
              <a:rPr lang="sv-SE" altLang="sv-SE" dirty="0" err="1" smtClean="0">
                <a:ea typeface="ＭＳ Ｐゴシック" pitchFamily="-111" charset="-128"/>
              </a:rPr>
              <a:t>economics</a:t>
            </a:r>
            <a:endParaRPr lang="sv-SE" altLang="sv-SE" sz="2400" dirty="0" smtClean="0">
              <a:ea typeface="ＭＳ Ｐゴシック" pitchFamily="-111" charset="-128"/>
            </a:endParaRPr>
          </a:p>
        </p:txBody>
      </p:sp>
      <p:sp>
        <p:nvSpPr>
          <p:cNvPr id="5" name="textruta 4"/>
          <p:cNvSpPr txBox="1"/>
          <p:nvPr/>
        </p:nvSpPr>
        <p:spPr>
          <a:xfrm>
            <a:off x="755650" y="1916832"/>
            <a:ext cx="7632700" cy="138499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Small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changes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in the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taxpayers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environment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can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have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great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impact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on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behaviour</a:t>
            </a:r>
            <a:endParaRPr lang="sv-SE" sz="2800" b="1" dirty="0" smtClean="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4" name="textruta 3"/>
          <p:cNvSpPr txBox="1"/>
          <p:nvPr/>
        </p:nvSpPr>
        <p:spPr>
          <a:xfrm>
            <a:off x="755650" y="3816002"/>
            <a:ext cx="7632700" cy="138499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We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tend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to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underestimate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the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importance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of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external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factors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and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overestimate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the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importance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of</a:t>
            </a:r>
            <a:r>
              <a:rPr lang="sv-SE" sz="2800" b="1" dirty="0" smtClean="0">
                <a:solidFill>
                  <a:schemeClr val="tx2"/>
                </a:solidFill>
                <a:cs typeface="Arial" pitchFamily="34" charset="0"/>
              </a:rPr>
              <a:t> personal </a:t>
            </a:r>
            <a:r>
              <a:rPr lang="sv-SE" sz="2800" b="1" dirty="0" err="1" smtClean="0">
                <a:solidFill>
                  <a:schemeClr val="tx2"/>
                </a:solidFill>
                <a:cs typeface="Arial" pitchFamily="34" charset="0"/>
              </a:rPr>
              <a:t>character</a:t>
            </a:r>
            <a:endParaRPr lang="sv-SE" sz="2800" b="1" dirty="0" smtClean="0">
              <a:solidFill>
                <a:schemeClr val="tx2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51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dirty="0" err="1" smtClean="0"/>
              <a:t>Activities</a:t>
            </a:r>
            <a:r>
              <a:rPr lang="sv-SE" dirty="0" smtClean="0"/>
              <a:t> 2003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sv-SE" sz="2800" dirty="0" smtClean="0"/>
              <a:t>A new </a:t>
            </a:r>
            <a:r>
              <a:rPr lang="sv-SE" sz="2800" dirty="0" err="1" smtClean="0"/>
              <a:t>commercial</a:t>
            </a:r>
            <a:r>
              <a:rPr lang="sv-SE" sz="2800" dirty="0" smtClean="0"/>
              <a:t> spot in </a:t>
            </a:r>
            <a:r>
              <a:rPr lang="sv-SE" sz="2800" dirty="0" err="1" smtClean="0"/>
              <a:t>cinemas</a:t>
            </a:r>
            <a:endParaRPr lang="sv-SE" sz="2800" dirty="0" smtClean="0"/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endParaRPr lang="sv-SE" sz="2800" dirty="0" smtClean="0"/>
          </a:p>
          <a:p>
            <a:pPr eaLnBrk="1" hangingPunct="1">
              <a:spcBef>
                <a:spcPct val="0"/>
              </a:spcBef>
            </a:pPr>
            <a:r>
              <a:rPr lang="sv-SE" sz="2800" dirty="0" smtClean="0"/>
              <a:t>Stickers </a:t>
            </a:r>
            <a:r>
              <a:rPr lang="sv-SE" sz="2800" dirty="0" err="1" smtClean="0"/>
              <a:t>put</a:t>
            </a:r>
            <a:r>
              <a:rPr lang="sv-SE" sz="2800" dirty="0" smtClean="0"/>
              <a:t> on </a:t>
            </a:r>
            <a:r>
              <a:rPr lang="sv-SE" sz="2800" dirty="0" err="1" smtClean="0"/>
              <a:t>to</a:t>
            </a:r>
            <a:r>
              <a:rPr lang="sv-SE" sz="2800" dirty="0" smtClean="0"/>
              <a:t> </a:t>
            </a:r>
            <a:r>
              <a:rPr lang="sv-SE" sz="2800" dirty="0" err="1" smtClean="0"/>
              <a:t>objects</a:t>
            </a:r>
            <a:r>
              <a:rPr lang="sv-SE" sz="2800" dirty="0" smtClean="0"/>
              <a:t> </a:t>
            </a:r>
            <a:r>
              <a:rPr lang="sv-SE" sz="2800" dirty="0" err="1" smtClean="0"/>
              <a:t>paid</a:t>
            </a:r>
            <a:r>
              <a:rPr lang="sv-SE" sz="2800" dirty="0" smtClean="0"/>
              <a:t> for by </a:t>
            </a:r>
            <a:r>
              <a:rPr lang="sv-SE" sz="2800" dirty="0" err="1" smtClean="0"/>
              <a:t>taxes</a:t>
            </a:r>
            <a:endParaRPr lang="sv-SE" sz="28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78EDB32-E346-40A2-8F89-D0E44AEE8807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9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Line 2"/>
          <p:cNvSpPr>
            <a:spLocks noChangeShapeType="1"/>
          </p:cNvSpPr>
          <p:nvPr/>
        </p:nvSpPr>
        <p:spPr bwMode="auto">
          <a:xfrm>
            <a:off x="1187450" y="1700213"/>
            <a:ext cx="31750" cy="40147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nl-NL"/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228600" y="34290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v-SE" sz="1800" b="1">
                <a:solidFill>
                  <a:srgbClr val="00006A"/>
                </a:solidFill>
                <a:latin typeface="Arial Unicode MS" pitchFamily="34" charset="-128"/>
              </a:rPr>
              <a:t>10 cm</a:t>
            </a:r>
          </a:p>
        </p:txBody>
      </p:sp>
      <p:pic>
        <p:nvPicPr>
          <p:cNvPr id="35845" name="Picture 4" descr="RSVDekalOrang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700213"/>
            <a:ext cx="2994025" cy="396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5" descr="RSVDekalgrön EN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1700213"/>
            <a:ext cx="2994025" cy="396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1CDE8AC-1B16-49DC-ACF8-7CB40C6899FB}" type="slidenum">
              <a:rPr lang="en-US" smtClean="0"/>
              <a:pPr>
                <a:defRPr/>
              </a:pPr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02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9600"/>
            <a:ext cx="413861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609600"/>
            <a:ext cx="41275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1CDE8AC-1B16-49DC-ACF8-7CB40C6899FB}" type="slidenum">
              <a:rPr lang="en-US" smtClean="0"/>
              <a:pPr>
                <a:defRPr/>
              </a:pPr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5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306" name="MOVIE2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11113"/>
            <a:ext cx="8640763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1CDE8AC-1B16-49DC-ACF8-7CB40C6899FB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3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03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103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030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10306"/>
                </p:tgtEl>
              </p:cMediaNode>
            </p:vide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93502" y="188913"/>
            <a:ext cx="4946650" cy="1143000"/>
          </a:xfrm>
        </p:spPr>
        <p:txBody>
          <a:bodyPr/>
          <a:lstStyle/>
          <a:p>
            <a:r>
              <a:rPr lang="sv-SE" dirty="0" err="1" smtClean="0"/>
              <a:t>Activity</a:t>
            </a:r>
            <a:r>
              <a:rPr lang="sv-SE" dirty="0" smtClean="0"/>
              <a:t> for 2004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914400" y="1981200"/>
            <a:ext cx="723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sv-SE" b="1">
              <a:solidFill>
                <a:srgbClr val="033577"/>
              </a:solidFill>
              <a:latin typeface="Frutiger 45 Light" pitchFamily="34" charset="0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762000" y="1676400"/>
            <a:ext cx="7834313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0988" indent="-280988" eaLnBrk="0" hangingPunct="0"/>
            <a:r>
              <a:rPr lang="en-US" u="sng">
                <a:latin typeface="Helvetica 65 Medium" pitchFamily="34" charset="0"/>
              </a:rPr>
              <a:t>The Black Box</a:t>
            </a:r>
            <a:r>
              <a:rPr lang="en-US">
                <a:latin typeface="Helvetica 65 Medium" pitchFamily="34" charset="0"/>
              </a:rPr>
              <a:t>. A box distributed to the schools containing: </a:t>
            </a:r>
            <a:br>
              <a:rPr lang="en-US">
                <a:latin typeface="Helvetica 65 Medium" pitchFamily="34" charset="0"/>
              </a:rPr>
            </a:br>
            <a:endParaRPr lang="en-US">
              <a:latin typeface="Helvetica 65 Medium" pitchFamily="34" charset="0"/>
              <a:cs typeface="Times New Roman" pitchFamily="18" charset="0"/>
            </a:endParaRPr>
          </a:p>
          <a:p>
            <a:pPr marL="280988" indent="-280988" eaLnBrk="0" hangingPunct="0">
              <a:spcAft>
                <a:spcPct val="50000"/>
              </a:spcAft>
              <a:buFontTx/>
              <a:buChar char="•"/>
            </a:pPr>
            <a:r>
              <a:rPr lang="en-US">
                <a:latin typeface="Helvetica 65 Medium" pitchFamily="34" charset="0"/>
              </a:rPr>
              <a:t>A film about young people during their summer holiday trying to earn money for a trip to Florida.</a:t>
            </a:r>
          </a:p>
          <a:p>
            <a:pPr marL="280988" indent="-280988" eaLnBrk="0" hangingPunct="0">
              <a:spcAft>
                <a:spcPct val="50000"/>
              </a:spcAft>
              <a:buFontTx/>
              <a:buChar char="•"/>
            </a:pPr>
            <a:r>
              <a:rPr lang="en-US">
                <a:latin typeface="Helvetica 65 Medium" pitchFamily="34" charset="0"/>
                <a:cs typeface="Times New Roman" pitchFamily="18" charset="0"/>
              </a:rPr>
              <a:t>A role play with accessories from the characters in the film for a role-play and debate about taxes.</a:t>
            </a:r>
          </a:p>
          <a:p>
            <a:pPr marL="280988" indent="-280988" eaLnBrk="0" hangingPunct="0">
              <a:buFontTx/>
              <a:buChar char="•"/>
            </a:pPr>
            <a:r>
              <a:rPr lang="en-US">
                <a:latin typeface="Helvetica 65 Medium" pitchFamily="34" charset="0"/>
              </a:rPr>
              <a:t>Support and instructions to the teacher how to lead the role-play and the debate.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3E85C1-C8D2-4580-8C12-66CE50ED09DA}" type="slidenum">
              <a:rPr lang="en-US" smtClean="0"/>
              <a:pPr>
                <a:defRPr/>
              </a:pPr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44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993576" y="260648"/>
            <a:ext cx="7682880" cy="1143000"/>
          </a:xfrm>
        </p:spPr>
        <p:txBody>
          <a:bodyPr/>
          <a:lstStyle/>
          <a:p>
            <a:pPr eaLnBrk="1" hangingPunct="1"/>
            <a:r>
              <a:rPr lang="sv-SE" sz="2400" dirty="0" smtClean="0"/>
              <a:t>”</a:t>
            </a:r>
            <a:r>
              <a:rPr lang="en-GB" sz="2400" i="1" dirty="0" smtClean="0"/>
              <a:t>I personally think its OK for people to cheat on their taxes if they get the chance</a:t>
            </a:r>
            <a:r>
              <a:rPr lang="sv-SE" sz="2400" dirty="0" smtClean="0"/>
              <a:t>”</a:t>
            </a:r>
            <a:r>
              <a:rPr lang="sv-SE" sz="2000" dirty="0" smtClean="0"/>
              <a:t/>
            </a:r>
            <a:br>
              <a:rPr lang="sv-SE" sz="2000" dirty="0" smtClean="0"/>
            </a:br>
            <a:endParaRPr lang="sv-SE" sz="2000" dirty="0" smtClean="0"/>
          </a:p>
        </p:txBody>
      </p:sp>
      <p:graphicFrame>
        <p:nvGraphicFramePr>
          <p:cNvPr id="613379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33413"/>
              </p:ext>
            </p:extLst>
          </p:nvPr>
        </p:nvGraphicFramePr>
        <p:xfrm>
          <a:off x="1524000" y="1919064"/>
          <a:ext cx="6096000" cy="3886200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65 Medium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Age 18-24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All ages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1998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2001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12 %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2002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2004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Pct val="145000"/>
                        <a:buFont typeface="Wingdings" pitchFamily="2" charset="2"/>
                        <a:buNone/>
                        <a:tabLst/>
                      </a:pPr>
                      <a:r>
                        <a:rPr kumimoji="0" lang="sv-SE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Helvetica 65 Medium" pitchFamily="34" charset="0"/>
                          <a:cs typeface="Arial" charset="0"/>
                        </a:rPr>
                        <a:t>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966" name="Text Box 31"/>
          <p:cNvSpPr txBox="1">
            <a:spLocks noChangeArrowheads="1"/>
          </p:cNvSpPr>
          <p:nvPr/>
        </p:nvSpPr>
        <p:spPr bwMode="auto">
          <a:xfrm>
            <a:off x="1475656" y="1556792"/>
            <a:ext cx="594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rgbClr val="00006A"/>
                </a:solidFill>
                <a:latin typeface="Arial Unicode MS" pitchFamily="34" charset="-128"/>
              </a:rPr>
              <a:t>Percent</a:t>
            </a:r>
            <a:r>
              <a:rPr lang="en-GB" sz="1800" dirty="0">
                <a:solidFill>
                  <a:srgbClr val="00006A"/>
                </a:solidFill>
                <a:latin typeface="Arial Unicode MS" pitchFamily="34" charset="-128"/>
              </a:rPr>
              <a:t> that agree: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3E85C1-C8D2-4580-8C12-66CE50ED09DA}" type="slidenum">
              <a:rPr lang="en-US" smtClean="0"/>
              <a:pPr>
                <a:defRPr/>
              </a:pPr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8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992688"/>
              </p:ext>
            </p:extLst>
          </p:nvPr>
        </p:nvGraphicFramePr>
        <p:xfrm>
          <a:off x="1882775" y="1414463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Diagram" r:id="rId4" imgW="6096000" imgH="4067062" progId="MSGraph.Chart.8">
                  <p:embed followColorScheme="full"/>
                </p:oleObj>
              </mc:Choice>
              <mc:Fallback>
                <p:oleObj name="Diagram" r:id="rId4" imgW="6096000" imgH="4067062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2775" y="1414463"/>
                        <a:ext cx="6096000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AutoShape 3"/>
          <p:cNvSpPr>
            <a:spLocks noChangeArrowheads="1"/>
          </p:cNvSpPr>
          <p:nvPr/>
        </p:nvSpPr>
        <p:spPr bwMode="auto">
          <a:xfrm>
            <a:off x="1978025" y="5589588"/>
            <a:ext cx="1368425" cy="647700"/>
          </a:xfrm>
          <a:prstGeom prst="wedgeRoundRectCallout">
            <a:avLst>
              <a:gd name="adj1" fmla="val 45593"/>
              <a:gd name="adj2" fmla="val -100245"/>
              <a:gd name="adj3" fmla="val 16667"/>
            </a:avLst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1600">
                <a:latin typeface="Arial" charset="0"/>
              </a:rPr>
              <a:t>Before the campaign</a:t>
            </a:r>
          </a:p>
        </p:txBody>
      </p:sp>
      <p:sp>
        <p:nvSpPr>
          <p:cNvPr id="2053" name="AutoShape 4"/>
          <p:cNvSpPr>
            <a:spLocks noChangeArrowheads="1"/>
          </p:cNvSpPr>
          <p:nvPr/>
        </p:nvSpPr>
        <p:spPr bwMode="auto">
          <a:xfrm>
            <a:off x="6659563" y="5589588"/>
            <a:ext cx="1368425" cy="647700"/>
          </a:xfrm>
          <a:prstGeom prst="wedgeRoundRectCallout">
            <a:avLst>
              <a:gd name="adj1" fmla="val -12528"/>
              <a:gd name="adj2" fmla="val -106616"/>
              <a:gd name="adj3" fmla="val 16667"/>
            </a:avLst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1600">
                <a:latin typeface="Arial" charset="0"/>
              </a:rPr>
              <a:t>After the campaign</a:t>
            </a:r>
          </a:p>
        </p:txBody>
      </p:sp>
      <p:sp>
        <p:nvSpPr>
          <p:cNvPr id="2054" name="AutoShape 5"/>
          <p:cNvSpPr>
            <a:spLocks noChangeArrowheads="1"/>
          </p:cNvSpPr>
          <p:nvPr/>
        </p:nvSpPr>
        <p:spPr bwMode="auto">
          <a:xfrm>
            <a:off x="4570413" y="5589588"/>
            <a:ext cx="1368425" cy="647700"/>
          </a:xfrm>
          <a:prstGeom prst="wedgeRoundRectCallout">
            <a:avLst>
              <a:gd name="adj1" fmla="val -46519"/>
              <a:gd name="adj2" fmla="val -100491"/>
              <a:gd name="adj3" fmla="val 16667"/>
            </a:avLst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GB" sz="1600">
              <a:latin typeface="Arial" charset="0"/>
            </a:endParaRPr>
          </a:p>
        </p:txBody>
      </p:sp>
      <p:sp>
        <p:nvSpPr>
          <p:cNvPr id="2055" name="AutoShape 6"/>
          <p:cNvSpPr>
            <a:spLocks noChangeArrowheads="1"/>
          </p:cNvSpPr>
          <p:nvPr/>
        </p:nvSpPr>
        <p:spPr bwMode="auto">
          <a:xfrm>
            <a:off x="4570413" y="5589588"/>
            <a:ext cx="1368425" cy="647700"/>
          </a:xfrm>
          <a:prstGeom prst="wedgeRoundRectCallout">
            <a:avLst>
              <a:gd name="adj1" fmla="val 45014"/>
              <a:gd name="adj2" fmla="val -104412"/>
              <a:gd name="adj3" fmla="val 16667"/>
            </a:avLst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1600">
                <a:latin typeface="Arial" charset="0"/>
              </a:rPr>
              <a:t>During the campaign</a:t>
            </a:r>
          </a:p>
        </p:txBody>
      </p:sp>
      <p:sp>
        <p:nvSpPr>
          <p:cNvPr id="2056" name="Rectangle 7"/>
          <p:cNvSpPr>
            <a:spLocks noGrp="1" noChangeArrowheads="1"/>
          </p:cNvSpPr>
          <p:nvPr>
            <p:ph type="title"/>
          </p:nvPr>
        </p:nvSpPr>
        <p:spPr>
          <a:xfrm>
            <a:off x="1048072" y="188640"/>
            <a:ext cx="7772400" cy="1143000"/>
          </a:xfrm>
        </p:spPr>
        <p:txBody>
          <a:bodyPr/>
          <a:lstStyle/>
          <a:p>
            <a:pPr eaLnBrk="1" hangingPunct="1"/>
            <a:r>
              <a:rPr lang="en-GB" sz="2800" dirty="0" smtClean="0"/>
              <a:t>“</a:t>
            </a:r>
            <a:r>
              <a:rPr lang="en-GB" sz="2800" i="1" dirty="0" smtClean="0"/>
              <a:t>It is OK that people work in the informal sector</a:t>
            </a:r>
            <a:r>
              <a:rPr lang="en-GB" sz="2800" dirty="0" smtClean="0"/>
              <a:t>”</a:t>
            </a:r>
          </a:p>
        </p:txBody>
      </p:sp>
      <p:sp>
        <p:nvSpPr>
          <p:cNvPr id="2057" name="Text Box 8"/>
          <p:cNvSpPr txBox="1">
            <a:spLocks noChangeArrowheads="1"/>
          </p:cNvSpPr>
          <p:nvPr/>
        </p:nvSpPr>
        <p:spPr bwMode="auto">
          <a:xfrm>
            <a:off x="179388" y="1700213"/>
            <a:ext cx="19637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b="1">
                <a:solidFill>
                  <a:srgbClr val="00006A"/>
                </a:solidFill>
                <a:latin typeface="Arial Unicode MS" pitchFamily="34" charset="-128"/>
              </a:rPr>
              <a:t>Percent that agree:</a:t>
            </a:r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161925" y="2419350"/>
            <a:ext cx="166687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solidFill>
                  <a:srgbClr val="660033"/>
                </a:solidFill>
                <a:latin typeface="Helvetica 65 Medium" pitchFamily="34" charset="0"/>
              </a:rPr>
              <a:t>Age 16-20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3E85C1-C8D2-4580-8C12-66CE50ED09DA}" type="slidenum">
              <a:rPr lang="en-US" smtClean="0"/>
              <a:pPr>
                <a:defRPr/>
              </a:pPr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4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v-SE" dirty="0" smtClean="0">
                <a:ea typeface="MS PGothic" pitchFamily="34" charset="-128"/>
              </a:rPr>
              <a:t>Not like this</a:t>
            </a:r>
          </a:p>
        </p:txBody>
      </p:sp>
      <p:sp>
        <p:nvSpPr>
          <p:cNvPr id="21507" name="Platshållare för bildnummer 2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fld id="{61DB2EBC-5F42-4ACA-843B-D53E87085DD2}" type="slidenum">
              <a:rPr lang="sv-SE" altLang="sv-SE" sz="900"/>
              <a:pPr eaLnBrk="1" hangingPunct="1">
                <a:spcBef>
                  <a:spcPct val="0"/>
                </a:spcBef>
                <a:buFontTx/>
                <a:buNone/>
                <a:defRPr/>
              </a:pPr>
              <a:t>77</a:t>
            </a:fld>
            <a:endParaRPr lang="sv-SE" altLang="sv-SE" sz="900"/>
          </a:p>
        </p:txBody>
      </p:sp>
      <p:pic>
        <p:nvPicPr>
          <p:cNvPr id="22532" name="Picture 9" descr="41XKvHTuBgL__SY344_PJlook-inside-v2,TopRight,1,0_SH20_BO1,204,203,200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28775"/>
            <a:ext cx="8662988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09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7308850" y="5949950"/>
            <a:ext cx="1662113" cy="719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363" name="Rubrik 1"/>
          <p:cNvSpPr>
            <a:spLocks noGrp="1"/>
          </p:cNvSpPr>
          <p:nvPr>
            <p:ph type="title"/>
          </p:nvPr>
        </p:nvSpPr>
        <p:spPr>
          <a:xfrm>
            <a:off x="611188" y="404813"/>
            <a:ext cx="7993062" cy="792162"/>
          </a:xfrm>
        </p:spPr>
        <p:txBody>
          <a:bodyPr>
            <a:normAutofit fontScale="90000"/>
          </a:bodyPr>
          <a:lstStyle/>
          <a:p>
            <a:r>
              <a:rPr lang="en-GB" altLang="sv-SE" dirty="0" smtClean="0"/>
              <a:t>“If possible, I would hide income from taxation”</a:t>
            </a:r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E9B756-94FB-4309-9B1B-F5D41EAC2423}" type="slidenum">
              <a:rPr lang="sv-SE" smtClean="0"/>
              <a:pPr>
                <a:defRPr/>
              </a:pPr>
              <a:t>78</a:t>
            </a:fld>
            <a:endParaRPr lang="sv-SE"/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21899" r="16966" b="23466"/>
          <a:stretch>
            <a:fillRect/>
          </a:stretch>
        </p:blipFill>
        <p:spPr bwMode="auto">
          <a:xfrm>
            <a:off x="468313" y="1557338"/>
            <a:ext cx="8351837" cy="488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ruta 4"/>
          <p:cNvSpPr txBox="1">
            <a:spLocks noChangeArrowheads="1"/>
          </p:cNvSpPr>
          <p:nvPr/>
        </p:nvSpPr>
        <p:spPr bwMode="auto">
          <a:xfrm>
            <a:off x="107950" y="6524625"/>
            <a:ext cx="43926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sv-SE" sz="800" b="1" dirty="0" smtClean="0">
                <a:solidFill>
                  <a:schemeClr val="tx1"/>
                </a:solidFill>
              </a:rPr>
              <a:t>Private individuals 2012</a:t>
            </a:r>
            <a:endParaRPr lang="en-GB" altLang="sv-SE" sz="800" b="1" dirty="0">
              <a:solidFill>
                <a:schemeClr val="tx1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6987778" y="1988840"/>
            <a:ext cx="1688678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I would</a:t>
            </a:r>
            <a:r>
              <a:rPr lang="en-GB" sz="800" dirty="0" smtClean="0">
                <a:solidFill>
                  <a:schemeClr val="tx1"/>
                </a:solidFill>
              </a:rPr>
              <a:t/>
            </a:r>
            <a:br>
              <a:rPr lang="en-GB" sz="800" dirty="0" smtClean="0">
                <a:solidFill>
                  <a:schemeClr val="tx1"/>
                </a:solidFill>
              </a:rPr>
            </a:b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Neither</a:t>
            </a:r>
            <a:br>
              <a:rPr lang="en-GB" sz="1200" dirty="0" smtClean="0">
                <a:solidFill>
                  <a:schemeClr val="tx1"/>
                </a:solidFill>
              </a:rPr>
            </a:b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7117044" y="3475533"/>
            <a:ext cx="1559412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I would not</a:t>
            </a:r>
          </a:p>
        </p:txBody>
      </p:sp>
      <p:sp>
        <p:nvSpPr>
          <p:cNvPr id="9" name="Rektangel 8"/>
          <p:cNvSpPr/>
          <p:nvPr/>
        </p:nvSpPr>
        <p:spPr>
          <a:xfrm>
            <a:off x="6999177" y="4923979"/>
            <a:ext cx="1677279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200" dirty="0" smtClean="0">
              <a:solidFill>
                <a:schemeClr val="tx1"/>
              </a:solidFill>
            </a:endParaRPr>
          </a:p>
          <a:p>
            <a:endParaRPr lang="en-GB" sz="1200" dirty="0">
              <a:solidFill>
                <a:schemeClr val="tx1"/>
              </a:solidFill>
            </a:endParaRPr>
          </a:p>
          <a:p>
            <a:endParaRPr lang="en-GB" sz="1200" dirty="0" smtClean="0">
              <a:solidFill>
                <a:schemeClr val="tx1"/>
              </a:solidFill>
            </a:endParaRPr>
          </a:p>
          <a:p>
            <a:endParaRPr lang="en-GB" sz="1200" dirty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No opinion</a:t>
            </a:r>
          </a:p>
        </p:txBody>
      </p:sp>
    </p:spTree>
    <p:extLst>
      <p:ext uri="{BB962C8B-B14F-4D97-AF65-F5344CB8AC3E}">
        <p14:creationId xmlns:p14="http://schemas.microsoft.com/office/powerpoint/2010/main" val="304286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96188" y="5949950"/>
            <a:ext cx="1374775" cy="719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75" y="549275"/>
            <a:ext cx="8604250" cy="720725"/>
          </a:xfrm>
        </p:spPr>
        <p:txBody>
          <a:bodyPr>
            <a:normAutofit fontScale="90000"/>
          </a:bodyPr>
          <a:lstStyle/>
          <a:p>
            <a:r>
              <a:rPr lang="sv-SE" altLang="sv-SE" dirty="0" smtClean="0"/>
              <a:t>”The tax </a:t>
            </a:r>
            <a:r>
              <a:rPr lang="sv-SE" altLang="sv-SE" dirty="0" err="1" smtClean="0"/>
              <a:t>agency</a:t>
            </a:r>
            <a:r>
              <a:rPr lang="sv-SE" altLang="sv-SE" dirty="0" smtClean="0"/>
              <a:t> is </a:t>
            </a:r>
            <a:r>
              <a:rPr lang="sv-SE" altLang="sv-SE" dirty="0" err="1" smtClean="0"/>
              <a:t>good</a:t>
            </a:r>
            <a:r>
              <a:rPr lang="sv-SE" altLang="sv-SE" dirty="0" smtClean="0"/>
              <a:t> at </a:t>
            </a:r>
            <a:r>
              <a:rPr lang="sv-SE" altLang="sv-SE" dirty="0" err="1" smtClean="0"/>
              <a:t>combating</a:t>
            </a:r>
            <a:r>
              <a:rPr lang="sv-SE" altLang="sv-SE" dirty="0" smtClean="0"/>
              <a:t> tax </a:t>
            </a:r>
            <a:r>
              <a:rPr lang="sv-SE" altLang="sv-SE" dirty="0" err="1" smtClean="0"/>
              <a:t>evasion</a:t>
            </a:r>
            <a:r>
              <a:rPr lang="sv-SE" altLang="sv-SE" dirty="0" smtClean="0"/>
              <a:t>” </a:t>
            </a:r>
            <a:br>
              <a:rPr lang="sv-SE" altLang="sv-SE" dirty="0" smtClean="0"/>
            </a:br>
            <a:endParaRPr lang="sv-SE" altLang="sv-SE" dirty="0" smtClean="0"/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4" t="28345" r="18391" b="17674"/>
          <a:stretch>
            <a:fillRect/>
          </a:stretch>
        </p:blipFill>
        <p:spPr bwMode="auto">
          <a:xfrm>
            <a:off x="173038" y="1341438"/>
            <a:ext cx="8797925" cy="510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ruta 6"/>
          <p:cNvSpPr txBox="1">
            <a:spLocks noChangeArrowheads="1"/>
          </p:cNvSpPr>
          <p:nvPr/>
        </p:nvSpPr>
        <p:spPr bwMode="auto">
          <a:xfrm>
            <a:off x="107950" y="6524625"/>
            <a:ext cx="43926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sv-SE" sz="800" b="1" dirty="0">
                <a:solidFill>
                  <a:schemeClr val="tx1"/>
                </a:solidFill>
              </a:rPr>
              <a:t>Private individuals 2012</a:t>
            </a:r>
          </a:p>
        </p:txBody>
      </p:sp>
      <p:sp>
        <p:nvSpPr>
          <p:cNvPr id="6" name="Rektangel 5"/>
          <p:cNvSpPr/>
          <p:nvPr/>
        </p:nvSpPr>
        <p:spPr>
          <a:xfrm>
            <a:off x="6751849" y="1975335"/>
            <a:ext cx="1688678" cy="589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200" dirty="0" smtClean="0">
              <a:solidFill>
                <a:schemeClr val="tx1"/>
              </a:solidFill>
            </a:endParaRPr>
          </a:p>
          <a:p>
            <a:endParaRPr lang="en-GB" sz="1200" dirty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No</a:t>
            </a: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/>
            </a:r>
            <a:br>
              <a:rPr lang="en-GB" sz="1200" dirty="0" smtClean="0">
                <a:solidFill>
                  <a:schemeClr val="tx1"/>
                </a:solidFill>
              </a:rPr>
            </a:b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6804248" y="3462028"/>
            <a:ext cx="1795341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Yes</a:t>
            </a:r>
          </a:p>
        </p:txBody>
      </p:sp>
      <p:sp>
        <p:nvSpPr>
          <p:cNvPr id="8" name="Rektangel 7"/>
          <p:cNvSpPr/>
          <p:nvPr/>
        </p:nvSpPr>
        <p:spPr>
          <a:xfrm>
            <a:off x="6778870" y="4532938"/>
            <a:ext cx="1677279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2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No opinion</a:t>
            </a:r>
          </a:p>
        </p:txBody>
      </p:sp>
      <p:sp>
        <p:nvSpPr>
          <p:cNvPr id="9" name="Rektangel 8"/>
          <p:cNvSpPr/>
          <p:nvPr/>
        </p:nvSpPr>
        <p:spPr>
          <a:xfrm>
            <a:off x="6767471" y="2839431"/>
            <a:ext cx="1688678" cy="589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Neither</a:t>
            </a: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/>
            </a:r>
            <a:br>
              <a:rPr lang="en-GB" sz="1200" dirty="0" smtClean="0">
                <a:solidFill>
                  <a:schemeClr val="tx1"/>
                </a:solidFill>
              </a:rPr>
            </a:br>
            <a:endParaRPr lang="en-GB" sz="1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6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ktangel 17"/>
          <p:cNvSpPr/>
          <p:nvPr/>
        </p:nvSpPr>
        <p:spPr>
          <a:xfrm>
            <a:off x="4652963" y="2276475"/>
            <a:ext cx="4392612" cy="24479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17" name="Rektangel 16"/>
          <p:cNvSpPr/>
          <p:nvPr/>
        </p:nvSpPr>
        <p:spPr>
          <a:xfrm>
            <a:off x="107950" y="2276474"/>
            <a:ext cx="4392613" cy="24479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  <p:sp>
        <p:nvSpPr>
          <p:cNvPr id="25604" name="Rubri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sv-SE" dirty="0" smtClean="0"/>
              <a:t>Two different offers to subscribe to a magazine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363538" y="1773238"/>
            <a:ext cx="3740150" cy="4319587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sv-SE" b="1" dirty="0" smtClean="0"/>
              <a:t>Offer no 1</a:t>
            </a:r>
          </a:p>
          <a:p>
            <a:pPr>
              <a:defRPr/>
            </a:pPr>
            <a:endParaRPr lang="sv-SE" dirty="0"/>
          </a:p>
          <a:p>
            <a:pPr marL="0" indent="0">
              <a:buFont typeface="Arial" charset="0"/>
              <a:buNone/>
              <a:defRPr/>
            </a:pPr>
            <a:r>
              <a:rPr lang="sv-SE" dirty="0" smtClean="0">
                <a:solidFill>
                  <a:schemeClr val="tx1"/>
                </a:solidFill>
              </a:rPr>
              <a:t>$59	</a:t>
            </a:r>
            <a:r>
              <a:rPr lang="sv-SE" dirty="0" err="1" smtClean="0">
                <a:solidFill>
                  <a:schemeClr val="tx1"/>
                </a:solidFill>
              </a:rPr>
              <a:t>Only</a:t>
            </a:r>
            <a:r>
              <a:rPr lang="sv-SE" dirty="0" smtClean="0">
                <a:solidFill>
                  <a:schemeClr val="tx1"/>
                </a:solidFill>
              </a:rPr>
              <a:t> digital</a:t>
            </a:r>
            <a:br>
              <a:rPr lang="sv-SE" dirty="0" smtClean="0">
                <a:solidFill>
                  <a:schemeClr val="tx1"/>
                </a:solidFill>
              </a:rPr>
            </a:br>
            <a:r>
              <a:rPr lang="sv-SE" dirty="0" smtClean="0">
                <a:solidFill>
                  <a:schemeClr val="tx1"/>
                </a:solidFill>
              </a:rPr>
              <a:t>	</a:t>
            </a:r>
          </a:p>
          <a:p>
            <a:pPr marL="0" indent="0">
              <a:buFont typeface="Arial" charset="0"/>
              <a:buNone/>
              <a:defRPr/>
            </a:pPr>
            <a:r>
              <a:rPr lang="sv-SE" dirty="0" smtClean="0">
                <a:solidFill>
                  <a:schemeClr val="tx1"/>
                </a:solidFill>
              </a:rPr>
              <a:t>$125	Paper + digital</a:t>
            </a:r>
          </a:p>
          <a:p>
            <a:pPr>
              <a:defRPr/>
            </a:pPr>
            <a:endParaRPr lang="sv-SE" dirty="0"/>
          </a:p>
        </p:txBody>
      </p:sp>
      <p:sp>
        <p:nvSpPr>
          <p:cNvPr id="13318" name="Platshållare för bildnummer 4"/>
          <p:cNvSpPr>
            <a:spLocks noGrp="1"/>
          </p:cNvSpPr>
          <p:nvPr>
            <p:ph type="sldNum" sz="quarter" idx="12"/>
          </p:nvPr>
        </p:nvSpPr>
        <p:spPr bwMode="auto">
          <a:xfrm>
            <a:off x="6443663" y="6237288"/>
            <a:ext cx="1223962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fld id="{BF862435-4EA1-46E1-B1E9-EDF420DF8AFB}" type="slidenum">
              <a:rPr lang="sv-SE" altLang="sv-SE" sz="900" smtClean="0"/>
              <a:pPr eaLnBrk="1" hangingPunct="1">
                <a:spcBef>
                  <a:spcPct val="0"/>
                </a:spcBef>
                <a:buFontTx/>
                <a:buNone/>
                <a:defRPr/>
              </a:pPr>
              <a:t>8</a:t>
            </a:fld>
            <a:endParaRPr lang="sv-SE" altLang="sv-SE" sz="900" smtClean="0"/>
          </a:p>
        </p:txBody>
      </p:sp>
      <p:sp>
        <p:nvSpPr>
          <p:cNvPr id="7" name="Rektangel 6"/>
          <p:cNvSpPr/>
          <p:nvPr/>
        </p:nvSpPr>
        <p:spPr>
          <a:xfrm>
            <a:off x="3708400" y="2718495"/>
            <a:ext cx="647700" cy="358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v-SE" b="1" dirty="0">
                <a:solidFill>
                  <a:srgbClr val="C00000"/>
                </a:solidFill>
              </a:rPr>
              <a:t>68%</a:t>
            </a:r>
          </a:p>
        </p:txBody>
      </p:sp>
      <p:sp>
        <p:nvSpPr>
          <p:cNvPr id="8" name="Rektangel 7"/>
          <p:cNvSpPr/>
          <p:nvPr/>
        </p:nvSpPr>
        <p:spPr>
          <a:xfrm>
            <a:off x="3708400" y="3500686"/>
            <a:ext cx="647700" cy="36036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v-SE" b="1" dirty="0">
                <a:solidFill>
                  <a:srgbClr val="C00000"/>
                </a:solidFill>
              </a:rPr>
              <a:t>32%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sz="half" idx="1"/>
          </p:nvPr>
        </p:nvSpPr>
        <p:spPr>
          <a:xfrm>
            <a:off x="4787900" y="1778000"/>
            <a:ext cx="3740150" cy="4319588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sv-SE" b="1" dirty="0" smtClean="0"/>
              <a:t>Offer no 2</a:t>
            </a:r>
          </a:p>
          <a:p>
            <a:pPr>
              <a:defRPr/>
            </a:pPr>
            <a:endParaRPr lang="sv-SE" dirty="0"/>
          </a:p>
          <a:p>
            <a:pPr marL="0" indent="0">
              <a:buFont typeface="Arial" charset="0"/>
              <a:buNone/>
              <a:defRPr/>
            </a:pPr>
            <a:r>
              <a:rPr lang="sv-SE" dirty="0" smtClean="0">
                <a:solidFill>
                  <a:schemeClr val="tx1"/>
                </a:solidFill>
              </a:rPr>
              <a:t>$59	</a:t>
            </a:r>
            <a:r>
              <a:rPr lang="sv-SE" dirty="0" err="1" smtClean="0">
                <a:solidFill>
                  <a:schemeClr val="tx1"/>
                </a:solidFill>
              </a:rPr>
              <a:t>Only</a:t>
            </a:r>
            <a:r>
              <a:rPr lang="sv-SE" dirty="0" smtClean="0">
                <a:solidFill>
                  <a:schemeClr val="tx1"/>
                </a:solidFill>
              </a:rPr>
              <a:t> digital</a:t>
            </a:r>
            <a:br>
              <a:rPr lang="sv-SE" dirty="0" smtClean="0">
                <a:solidFill>
                  <a:schemeClr val="tx1"/>
                </a:solidFill>
              </a:rPr>
            </a:br>
            <a:r>
              <a:rPr lang="sv-SE" dirty="0" smtClean="0">
                <a:solidFill>
                  <a:schemeClr val="tx1"/>
                </a:solidFill>
              </a:rPr>
              <a:t>	</a:t>
            </a:r>
          </a:p>
          <a:p>
            <a:pPr marL="0" indent="0">
              <a:buFont typeface="Arial" charset="0"/>
              <a:buNone/>
              <a:defRPr/>
            </a:pPr>
            <a:r>
              <a:rPr lang="sv-SE" dirty="0" smtClean="0">
                <a:solidFill>
                  <a:schemeClr val="tx1"/>
                </a:solidFill>
              </a:rPr>
              <a:t>$125	Paper + digital</a:t>
            </a:r>
            <a:br>
              <a:rPr lang="sv-SE" dirty="0" smtClean="0">
                <a:solidFill>
                  <a:schemeClr val="tx1"/>
                </a:solidFill>
              </a:rPr>
            </a:br>
            <a:endParaRPr lang="sv-SE" dirty="0" smtClean="0">
              <a:solidFill>
                <a:schemeClr val="tx1"/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sv-SE" dirty="0" smtClean="0">
                <a:solidFill>
                  <a:schemeClr val="tx1"/>
                </a:solidFill>
              </a:rPr>
              <a:t>$125	</a:t>
            </a:r>
            <a:r>
              <a:rPr lang="sv-SE" dirty="0" err="1" smtClean="0">
                <a:solidFill>
                  <a:schemeClr val="tx1"/>
                </a:solidFill>
              </a:rPr>
              <a:t>Only</a:t>
            </a:r>
            <a:r>
              <a:rPr lang="sv-SE" dirty="0" smtClean="0">
                <a:solidFill>
                  <a:schemeClr val="tx1"/>
                </a:solidFill>
              </a:rPr>
              <a:t> paper</a:t>
            </a:r>
          </a:p>
          <a:p>
            <a:pPr>
              <a:defRPr/>
            </a:pPr>
            <a:endParaRPr lang="sv-SE" dirty="0"/>
          </a:p>
        </p:txBody>
      </p:sp>
      <p:sp>
        <p:nvSpPr>
          <p:cNvPr id="10" name="Rektangel 9"/>
          <p:cNvSpPr/>
          <p:nvPr/>
        </p:nvSpPr>
        <p:spPr>
          <a:xfrm>
            <a:off x="8101013" y="2790875"/>
            <a:ext cx="647700" cy="35877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v-SE" b="1" dirty="0">
                <a:solidFill>
                  <a:srgbClr val="C00000"/>
                </a:solidFill>
              </a:rPr>
              <a:t>16%</a:t>
            </a:r>
          </a:p>
        </p:txBody>
      </p:sp>
      <p:sp>
        <p:nvSpPr>
          <p:cNvPr id="11" name="Rektangel 10"/>
          <p:cNvSpPr/>
          <p:nvPr/>
        </p:nvSpPr>
        <p:spPr>
          <a:xfrm>
            <a:off x="8101013" y="3501008"/>
            <a:ext cx="647700" cy="36036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v-SE" b="1" dirty="0">
                <a:solidFill>
                  <a:srgbClr val="C00000"/>
                </a:solidFill>
              </a:rPr>
              <a:t>84%</a:t>
            </a:r>
          </a:p>
        </p:txBody>
      </p:sp>
      <p:sp>
        <p:nvSpPr>
          <p:cNvPr id="15" name="Rektangel 14"/>
          <p:cNvSpPr/>
          <p:nvPr/>
        </p:nvSpPr>
        <p:spPr>
          <a:xfrm>
            <a:off x="8093075" y="4292774"/>
            <a:ext cx="647700" cy="36036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v-SE" b="1" dirty="0">
                <a:solidFill>
                  <a:srgbClr val="C00000"/>
                </a:solidFill>
              </a:rPr>
              <a:t>0%</a:t>
            </a:r>
          </a:p>
        </p:txBody>
      </p:sp>
      <p:sp>
        <p:nvSpPr>
          <p:cNvPr id="25613" name="textruta 19"/>
          <p:cNvSpPr txBox="1">
            <a:spLocks noChangeArrowheads="1"/>
          </p:cNvSpPr>
          <p:nvPr/>
        </p:nvSpPr>
        <p:spPr bwMode="auto">
          <a:xfrm>
            <a:off x="107950" y="6453188"/>
            <a:ext cx="23034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sv-SE" sz="800" dirty="0" smtClean="0">
                <a:solidFill>
                  <a:schemeClr val="tx1"/>
                </a:solidFill>
                <a:ea typeface="ＭＳ Ｐゴシック" pitchFamily="-111" charset="-128"/>
              </a:rPr>
              <a:t>Source: </a:t>
            </a:r>
            <a:r>
              <a:rPr lang="sv-SE" altLang="sv-SE" sz="800" dirty="0">
                <a:solidFill>
                  <a:schemeClr val="tx1"/>
                </a:solidFill>
                <a:ea typeface="ＭＳ Ｐゴシック" pitchFamily="-111" charset="-128"/>
              </a:rPr>
              <a:t>Dan </a:t>
            </a:r>
            <a:r>
              <a:rPr lang="sv-SE" altLang="sv-SE" sz="800" dirty="0" err="1">
                <a:solidFill>
                  <a:schemeClr val="tx1"/>
                </a:solidFill>
                <a:ea typeface="ＭＳ Ｐゴシック" pitchFamily="-111" charset="-128"/>
              </a:rPr>
              <a:t>Ariely</a:t>
            </a:r>
            <a:endParaRPr lang="sv-SE" altLang="sv-SE" sz="800" dirty="0">
              <a:solidFill>
                <a:schemeClr val="tx1"/>
              </a:solidFill>
              <a:ea typeface="ＭＳ Ｐゴシック" pitchFamily="-11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858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" grpId="0" animBg="1"/>
      <p:bldP spid="8" grpId="0" animBg="1"/>
      <p:bldP spid="9" grpId="0" build="p"/>
      <p:bldP spid="10" grpId="0" animBg="1"/>
      <p:bldP spid="11" grpId="0" animBg="1"/>
      <p:bldP spid="1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Discussions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How is the fair share culture in Colombia?</a:t>
            </a:r>
          </a:p>
          <a:p>
            <a:endParaRPr lang="en-GB" dirty="0"/>
          </a:p>
          <a:p>
            <a:r>
              <a:rPr lang="en-GB" dirty="0" smtClean="0"/>
              <a:t>What can you do in order to improve it?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563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Platshållare för bildnummer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443663" y="6227763"/>
            <a:ext cx="122396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D0F7B8A-2356-4FD7-A3E4-51F0DC2B9FEC}" type="slidenum">
              <a:rPr lang="sv-SE" altLang="sv-SE" sz="900" smtClean="0">
                <a:cs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sv-SE" altLang="sv-SE" sz="900" smtClean="0">
              <a:cs typeface="Arial" charset="0"/>
            </a:endParaRPr>
          </a:p>
        </p:txBody>
      </p:sp>
      <p:pic>
        <p:nvPicPr>
          <p:cNvPr id="14339" name="Picture 14" descr="predictably irrational Predeciblemente irracional   Dan Ariel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192213"/>
            <a:ext cx="2846388" cy="4330700"/>
          </a:xfrm>
          <a:prstGeom prst="rect">
            <a:avLst/>
          </a:prstGeom>
          <a:noFill/>
          <a:ln>
            <a:noFill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3995738" y="1570038"/>
            <a:ext cx="4321175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sv-SE" dirty="0" smtClean="0">
                <a:cs typeface="Arial" pitchFamily="34" charset="0"/>
              </a:rPr>
              <a:t>I </a:t>
            </a:r>
            <a:r>
              <a:rPr lang="sv-SE" dirty="0" err="1" smtClean="0">
                <a:cs typeface="Arial" pitchFamily="34" charset="0"/>
              </a:rPr>
              <a:t>give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you</a:t>
            </a:r>
            <a:r>
              <a:rPr lang="sv-SE" dirty="0" smtClean="0">
                <a:cs typeface="Arial" pitchFamily="34" charset="0"/>
              </a:rPr>
              <a:t> €1 </a:t>
            </a:r>
            <a:r>
              <a:rPr lang="sv-SE" dirty="0" err="1" smtClean="0">
                <a:cs typeface="Arial" pitchFamily="34" charset="0"/>
              </a:rPr>
              <a:t>if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you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help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me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with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these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boxes</a:t>
            </a:r>
            <a:endParaRPr lang="sv-SE" dirty="0" smtClean="0">
              <a:cs typeface="Arial" pitchFamily="34" charset="0"/>
            </a:endParaRPr>
          </a:p>
        </p:txBody>
      </p:sp>
      <p:sp>
        <p:nvSpPr>
          <p:cNvPr id="5" name="textruta 4"/>
          <p:cNvSpPr txBox="1"/>
          <p:nvPr/>
        </p:nvSpPr>
        <p:spPr>
          <a:xfrm>
            <a:off x="3995738" y="2886075"/>
            <a:ext cx="4321175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sv-SE" dirty="0" smtClean="0">
                <a:cs typeface="Arial" pitchFamily="34" charset="0"/>
              </a:rPr>
              <a:t>I </a:t>
            </a:r>
            <a:r>
              <a:rPr lang="sv-SE" dirty="0" err="1" smtClean="0">
                <a:cs typeface="Arial" pitchFamily="34" charset="0"/>
              </a:rPr>
              <a:t>give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you</a:t>
            </a:r>
            <a:r>
              <a:rPr lang="sv-SE" dirty="0" smtClean="0">
                <a:cs typeface="Arial" pitchFamily="34" charset="0"/>
              </a:rPr>
              <a:t> €100 </a:t>
            </a:r>
            <a:r>
              <a:rPr lang="sv-SE" dirty="0" err="1" smtClean="0">
                <a:cs typeface="Arial" pitchFamily="34" charset="0"/>
              </a:rPr>
              <a:t>if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you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help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me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with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these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boxes</a:t>
            </a:r>
            <a:endParaRPr lang="sv-SE" dirty="0" smtClean="0">
              <a:cs typeface="Arial" pitchFamily="34" charset="0"/>
            </a:endParaRPr>
          </a:p>
        </p:txBody>
      </p:sp>
      <p:sp>
        <p:nvSpPr>
          <p:cNvPr id="6" name="textruta 5"/>
          <p:cNvSpPr txBox="1"/>
          <p:nvPr/>
        </p:nvSpPr>
        <p:spPr>
          <a:xfrm>
            <a:off x="3989388" y="4254500"/>
            <a:ext cx="4321175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sv-SE" dirty="0" err="1" smtClean="0">
                <a:cs typeface="Arial" pitchFamily="34" charset="0"/>
              </a:rPr>
              <a:t>Could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you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please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help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me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with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these</a:t>
            </a:r>
            <a:r>
              <a:rPr lang="sv-SE" dirty="0" smtClean="0">
                <a:cs typeface="Arial" pitchFamily="34" charset="0"/>
              </a:rPr>
              <a:t> </a:t>
            </a:r>
            <a:r>
              <a:rPr lang="sv-SE" dirty="0" err="1" smtClean="0">
                <a:cs typeface="Arial" pitchFamily="34" charset="0"/>
              </a:rPr>
              <a:t>boxes</a:t>
            </a:r>
            <a:r>
              <a:rPr lang="sv-SE" dirty="0" smtClean="0">
                <a:cs typeface="Arial" pitchFamily="34" charset="0"/>
              </a:rPr>
              <a:t>?</a:t>
            </a:r>
          </a:p>
        </p:txBody>
      </p:sp>
      <p:sp>
        <p:nvSpPr>
          <p:cNvPr id="7" name="Ellips 6"/>
          <p:cNvSpPr/>
          <p:nvPr/>
        </p:nvSpPr>
        <p:spPr>
          <a:xfrm>
            <a:off x="8147050" y="1706563"/>
            <a:ext cx="863600" cy="555625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v-SE" b="1" dirty="0" smtClean="0">
                <a:solidFill>
                  <a:srgbClr val="C00000"/>
                </a:solidFill>
              </a:rPr>
              <a:t>No</a:t>
            </a:r>
            <a:endParaRPr lang="sv-SE" b="1" dirty="0">
              <a:solidFill>
                <a:srgbClr val="C00000"/>
              </a:solidFill>
            </a:endParaRPr>
          </a:p>
        </p:txBody>
      </p:sp>
      <p:sp>
        <p:nvSpPr>
          <p:cNvPr id="8" name="Ellips 7"/>
          <p:cNvSpPr/>
          <p:nvPr/>
        </p:nvSpPr>
        <p:spPr>
          <a:xfrm>
            <a:off x="8147050" y="3079750"/>
            <a:ext cx="863600" cy="555625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v-SE" b="1" dirty="0" err="1" smtClean="0">
                <a:solidFill>
                  <a:srgbClr val="00B050"/>
                </a:solidFill>
              </a:rPr>
              <a:t>Yes</a:t>
            </a:r>
            <a:endParaRPr lang="sv-SE" b="1" dirty="0">
              <a:solidFill>
                <a:srgbClr val="00B050"/>
              </a:solidFill>
            </a:endParaRPr>
          </a:p>
        </p:txBody>
      </p:sp>
      <p:sp>
        <p:nvSpPr>
          <p:cNvPr id="9" name="Ellips 8"/>
          <p:cNvSpPr/>
          <p:nvPr/>
        </p:nvSpPr>
        <p:spPr>
          <a:xfrm>
            <a:off x="8147050" y="4392613"/>
            <a:ext cx="863600" cy="554037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v-SE" b="1" dirty="0" err="1" smtClean="0">
                <a:solidFill>
                  <a:srgbClr val="00B050"/>
                </a:solidFill>
              </a:rPr>
              <a:t>Yes</a:t>
            </a:r>
            <a:endParaRPr lang="sv-SE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51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Skatteverket">
  <a:themeElements>
    <a:clrScheme name="SKV">
      <a:dk1>
        <a:sysClr val="windowText" lastClr="000000"/>
      </a:dk1>
      <a:lt1>
        <a:sysClr val="window" lastClr="FFFFFF"/>
      </a:lt1>
      <a:dk2>
        <a:srgbClr val="003366"/>
      </a:dk2>
      <a:lt2>
        <a:srgbClr val="FFCC00"/>
      </a:lt2>
      <a:accent1>
        <a:srgbClr val="8A7195"/>
      </a:accent1>
      <a:accent2>
        <a:srgbClr val="8BBEC8"/>
      </a:accent2>
      <a:accent3>
        <a:srgbClr val="DD9B36"/>
      </a:accent3>
      <a:accent4>
        <a:srgbClr val="A1C2E3"/>
      </a:accent4>
      <a:accent5>
        <a:srgbClr val="AE8453"/>
      </a:accent5>
      <a:accent6>
        <a:srgbClr val="168DC4"/>
      </a:accent6>
      <a:hlink>
        <a:srgbClr val="0000FF"/>
      </a:hlink>
      <a:folHlink>
        <a:srgbClr val="800080"/>
      </a:folHlink>
    </a:clrScheme>
    <a:fontScheme name="Skatteverket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SKV Rosa">
      <a:srgbClr val="D390A0"/>
    </a:custClr>
  </a:custClrLst>
  <a:extLst>
    <a:ext uri="{05A4C25C-085E-4340-85A3-A5531E510DB2}">
      <thm15:themeFamily xmlns="" xmlns:thm15="http://schemas.microsoft.com/office/thememl/2012/main" name="Swedish Tax Agency.potx" id="{7387B637-8B2D-4618-904F-7B10A16A2BBB}" vid="{22A67225-3D82-466E-B4A7-208E3298713B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1292</TotalTime>
  <Words>1740</Words>
  <Application>Microsoft Office PowerPoint</Application>
  <PresentationFormat>Presentación en pantalla (4:3)</PresentationFormat>
  <Paragraphs>483</Paragraphs>
  <Slides>80</Slides>
  <Notes>37</Notes>
  <HiddenSlides>1</HiddenSlides>
  <MMClips>2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80</vt:i4>
      </vt:variant>
    </vt:vector>
  </HeadingPairs>
  <TitlesOfParts>
    <vt:vector size="82" baseType="lpstr">
      <vt:lpstr>Skatteverket</vt:lpstr>
      <vt:lpstr>Diagram</vt:lpstr>
      <vt:lpstr>Voluntary tax compliance</vt:lpstr>
      <vt:lpstr>Knowledge</vt:lpstr>
      <vt:lpstr>Presentación de PowerPoint</vt:lpstr>
      <vt:lpstr>Presentación de PowerPoint</vt:lpstr>
      <vt:lpstr>More knowledge from research has changed the view on human behaviour…</vt:lpstr>
      <vt:lpstr>…which affects tax compliance strategies</vt:lpstr>
      <vt:lpstr>Two important insights from behavioural economics</vt:lpstr>
      <vt:lpstr>Two different offers to subscribe to a magazine</vt:lpstr>
      <vt:lpstr>Presentación de PowerPoint</vt:lpstr>
      <vt:lpstr>Presentación de PowerPoint</vt:lpstr>
      <vt:lpstr>Presentación de PowerPoint</vt:lpstr>
      <vt:lpstr>We do the opposite regarding ourselves</vt:lpstr>
      <vt:lpstr>How much of the behaviour is based on morale and character and how much is based on circumstances and context?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Risk Management</vt:lpstr>
      <vt:lpstr>The Swedish story</vt:lpstr>
      <vt:lpstr>What is Risk Management?</vt:lpstr>
      <vt:lpstr>Risk is always connected to an objective</vt:lpstr>
      <vt:lpstr>Presentación de PowerPoint</vt:lpstr>
      <vt:lpstr>Organizational requirements Two things are important</vt:lpstr>
      <vt:lpstr>Presentación de PowerPoint</vt:lpstr>
      <vt:lpstr>Benefits and challenges </vt:lpstr>
      <vt:lpstr>Lessons we learned in Sweden</vt:lpstr>
      <vt:lpstr>Major benefits Experience from Sweden</vt:lpstr>
      <vt:lpstr>Example  Experience from Sweden</vt:lpstr>
      <vt:lpstr>The tax gap</vt:lpstr>
      <vt:lpstr>Voluntary compliance is the goal</vt:lpstr>
      <vt:lpstr>How much tax should be paid in one year in Sweden? </vt:lpstr>
      <vt:lpstr>Tax gap map</vt:lpstr>
      <vt:lpstr>Presentación de PowerPoint</vt:lpstr>
      <vt:lpstr>Why Tax gap map?</vt:lpstr>
      <vt:lpstr>Shift happens! </vt:lpstr>
      <vt:lpstr>How to measure the tax gap</vt:lpstr>
      <vt:lpstr>Discussion</vt:lpstr>
      <vt:lpstr>Unintentional non-compliance</vt:lpstr>
      <vt:lpstr>Presentación de PowerPoint</vt:lpstr>
      <vt:lpstr>Opportunity</vt:lpstr>
      <vt:lpstr>Presentación de PowerPoint</vt:lpstr>
      <vt:lpstr>Presentación de PowerPoint</vt:lpstr>
      <vt:lpstr>Presentación de PowerPoint</vt:lpstr>
      <vt:lpstr>Practical implications</vt:lpstr>
      <vt:lpstr>Crime and punishment</vt:lpstr>
      <vt:lpstr>Why do people commit crime?</vt:lpstr>
      <vt:lpstr>What is the purpose of punishment?</vt:lpstr>
      <vt:lpstr>Presentación de PowerPoint</vt:lpstr>
      <vt:lpstr>Regardless of how the punishment is adjusted it should be directed towards the crime, not the individual</vt:lpstr>
      <vt:lpstr>How to prevent crime</vt:lpstr>
      <vt:lpstr>Fairshare culture</vt:lpstr>
      <vt:lpstr>If the taxpayers are not the problem – they can be part of the solution</vt:lpstr>
      <vt:lpstr>Presentación de PowerPoint</vt:lpstr>
      <vt:lpstr>Co-operation with trade - Large contractors</vt:lpstr>
      <vt:lpstr>Enhanced relationship (Cooperative compliance) Large taxpayers</vt:lpstr>
      <vt:lpstr>A case study</vt:lpstr>
      <vt:lpstr>“I personally think its OK for people to cheat on their taxes if they get the chance” </vt:lpstr>
      <vt:lpstr>Problem</vt:lpstr>
      <vt:lpstr>Solution</vt:lpstr>
      <vt:lpstr>Campaign strategy</vt:lpstr>
      <vt:lpstr>Activities 2002</vt:lpstr>
      <vt:lpstr>Presentación de PowerPoint</vt:lpstr>
      <vt:lpstr>Results</vt:lpstr>
      <vt:lpstr>Activities 2003</vt:lpstr>
      <vt:lpstr>Presentación de PowerPoint</vt:lpstr>
      <vt:lpstr>Presentación de PowerPoint</vt:lpstr>
      <vt:lpstr>Presentación de PowerPoint</vt:lpstr>
      <vt:lpstr>Activity for 2004</vt:lpstr>
      <vt:lpstr>”I personally think its OK for people to cheat on their taxes if they get the chance” </vt:lpstr>
      <vt:lpstr>“It is OK that people work in the informal sector”</vt:lpstr>
      <vt:lpstr>Not like this</vt:lpstr>
      <vt:lpstr>“If possible, I would hide income from taxation”</vt:lpstr>
      <vt:lpstr>”The tax agency is good at combating tax evasion”  </vt:lpstr>
      <vt:lpstr>Discussions</vt:lpstr>
    </vt:vector>
  </TitlesOfParts>
  <Company>Skatteverket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Skatteverket</dc:creator>
  <cp:lastModifiedBy>Maria Luisa Dominguez Suarez</cp:lastModifiedBy>
  <cp:revision>84</cp:revision>
  <dcterms:created xsi:type="dcterms:W3CDTF">2013-02-19T11:46:49Z</dcterms:created>
  <dcterms:modified xsi:type="dcterms:W3CDTF">2015-06-22T15:53:42Z</dcterms:modified>
</cp:coreProperties>
</file>