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4" r:id="rId1"/>
  </p:sldMasterIdLst>
  <p:notesMasterIdLst>
    <p:notesMasterId r:id="rId42"/>
  </p:notesMasterIdLst>
  <p:sldIdLst>
    <p:sldId id="260" r:id="rId2"/>
    <p:sldId id="262" r:id="rId3"/>
    <p:sldId id="320" r:id="rId4"/>
    <p:sldId id="321" r:id="rId5"/>
    <p:sldId id="322" r:id="rId6"/>
    <p:sldId id="323" r:id="rId7"/>
    <p:sldId id="324" r:id="rId8"/>
    <p:sldId id="325" r:id="rId9"/>
    <p:sldId id="326" r:id="rId10"/>
    <p:sldId id="327" r:id="rId11"/>
    <p:sldId id="328" r:id="rId12"/>
    <p:sldId id="329" r:id="rId13"/>
    <p:sldId id="330" r:id="rId14"/>
    <p:sldId id="331" r:id="rId15"/>
    <p:sldId id="332" r:id="rId16"/>
    <p:sldId id="333" r:id="rId17"/>
    <p:sldId id="334" r:id="rId18"/>
    <p:sldId id="335" r:id="rId19"/>
    <p:sldId id="336" r:id="rId20"/>
    <p:sldId id="337" r:id="rId21"/>
    <p:sldId id="338" r:id="rId22"/>
    <p:sldId id="339" r:id="rId23"/>
    <p:sldId id="340" r:id="rId24"/>
    <p:sldId id="341" r:id="rId25"/>
    <p:sldId id="342" r:id="rId26"/>
    <p:sldId id="343" r:id="rId27"/>
    <p:sldId id="344" r:id="rId28"/>
    <p:sldId id="345" r:id="rId29"/>
    <p:sldId id="346" r:id="rId30"/>
    <p:sldId id="347" r:id="rId31"/>
    <p:sldId id="348" r:id="rId32"/>
    <p:sldId id="349" r:id="rId33"/>
    <p:sldId id="350" r:id="rId34"/>
    <p:sldId id="351" r:id="rId35"/>
    <p:sldId id="352" r:id="rId36"/>
    <p:sldId id="353" r:id="rId37"/>
    <p:sldId id="354" r:id="rId38"/>
    <p:sldId id="355" r:id="rId39"/>
    <p:sldId id="356" r:id="rId40"/>
    <p:sldId id="357" r:id="rId41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orient="horz" pos="460">
          <p15:clr>
            <a:srgbClr val="A4A3A4"/>
          </p15:clr>
        </p15:guide>
        <p15:guide id="3" orient="horz" pos="4065">
          <p15:clr>
            <a:srgbClr val="A4A3A4"/>
          </p15:clr>
        </p15:guide>
        <p15:guide id="4" orient="horz" pos="2840">
          <p15:clr>
            <a:srgbClr val="A4A3A4"/>
          </p15:clr>
        </p15:guide>
        <p15:guide id="5" pos="2880">
          <p15:clr>
            <a:srgbClr val="A4A3A4"/>
          </p15:clr>
        </p15:guide>
        <p15:guide id="6" pos="476">
          <p15:clr>
            <a:srgbClr val="A4A3A4"/>
          </p15:clr>
        </p15:guide>
        <p15:guide id="7" pos="5284">
          <p15:clr>
            <a:srgbClr val="A4A3A4"/>
          </p15:clr>
        </p15:guide>
        <p15:guide id="8" pos="145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55CA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2D5ABB26-0587-4C30-8999-92F81FD0307C}">
  <a:tblStyle styleId="{5C22544A-7EE6-4342-B048-85BDC9FD1C3A}" styleName="Mellanmörkt format 2 - Dekorfär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Inget format, inget rutnä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786" autoAdjust="0"/>
  </p:normalViewPr>
  <p:slideViewPr>
    <p:cSldViewPr showGuides="1">
      <p:cViewPr varScale="1">
        <p:scale>
          <a:sx n="103" d="100"/>
          <a:sy n="103" d="100"/>
        </p:scale>
        <p:origin x="-204" y="-102"/>
      </p:cViewPr>
      <p:guideLst>
        <p:guide orient="horz" pos="2160"/>
        <p:guide orient="horz" pos="460"/>
        <p:guide orient="horz" pos="4065"/>
        <p:guide orient="horz" pos="2840"/>
        <p:guide pos="2880"/>
        <p:guide pos="476"/>
        <p:guide pos="5284"/>
        <p:guide pos="145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40" d="100"/>
        <a:sy n="140" d="100"/>
      </p:scale>
      <p:origin x="0" y="1936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249715-D5CB-47EB-9908-23E88D2DFD49}" type="datetimeFigureOut">
              <a:rPr lang="sv-SE" smtClean="0"/>
              <a:t>2015-05-28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v-SE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545EBC-61E8-4124-995F-E8CC84683883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458774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545EBC-61E8-4124-995F-E8CC84683883}" type="slidenum">
              <a:rPr lang="sv-SE" smtClean="0"/>
              <a:t>2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634496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B5FB292-0EE2-4AA9-A0E3-374AB865B567}" type="slidenum">
              <a:rPr lang="en-GB" altLang="sv-SE"/>
              <a:pPr/>
              <a:t>3</a:t>
            </a:fld>
            <a:endParaRPr lang="en-GB" altLang="sv-SE"/>
          </a:p>
        </p:txBody>
      </p:sp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 altLang="sv-SE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7CFE691-A72D-4331-8490-A38038F81D74}" type="slidenum">
              <a:rPr lang="en-GB" altLang="sv-SE"/>
              <a:pPr/>
              <a:t>4</a:t>
            </a:fld>
            <a:endParaRPr lang="en-GB" altLang="sv-SE"/>
          </a:p>
        </p:txBody>
      </p:sp>
      <p:sp>
        <p:nvSpPr>
          <p:cNvPr id="48130" name="Rectangle 7"/>
          <p:cNvSpPr txBox="1">
            <a:spLocks noGrp="1" noChangeArrowheads="1"/>
          </p:cNvSpPr>
          <p:nvPr/>
        </p:nvSpPr>
        <p:spPr bwMode="auto">
          <a:xfrm>
            <a:off x="3884064" y="8686509"/>
            <a:ext cx="2973936" cy="4574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202" tIns="47601" rIns="95202" bIns="47601" anchor="b"/>
          <a:lstStyle>
            <a:lvl1pPr defTabSz="9525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525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525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525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525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9525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9525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9525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9525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/>
            <a:fld id="{A8810167-CC38-44D7-9CB8-440E19E6BFB8}" type="slidenum">
              <a:rPr lang="en-US" altLang="sv-SE" sz="1300" b="0">
                <a:cs typeface="Arial" charset="0"/>
              </a:rPr>
              <a:pPr algn="r" eaLnBrk="1" hangingPunct="1"/>
              <a:t>4</a:t>
            </a:fld>
            <a:endParaRPr lang="en-US" altLang="sv-SE" sz="1300" b="0">
              <a:cs typeface="Arial" charset="0"/>
            </a:endParaRPr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4213"/>
            <a:ext cx="4573588" cy="3430587"/>
          </a:xfrm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935" y="4343986"/>
            <a:ext cx="5028132" cy="4115969"/>
          </a:xfrm>
        </p:spPr>
        <p:txBody>
          <a:bodyPr lIns="95202" tIns="47601" rIns="95202" bIns="47601"/>
          <a:lstStyle/>
          <a:p>
            <a:pPr eaLnBrk="1" hangingPunct="1"/>
            <a:endParaRPr lang="en-GB" altLang="sv-SE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>
              <a:defRPr sz="2400" b="1">
                <a:solidFill>
                  <a:srgbClr val="033577"/>
                </a:solidFill>
                <a:latin typeface="Frutiger 45 Light" pitchFamily="34" charset="0"/>
              </a:defRPr>
            </a:lvl1pPr>
            <a:lvl2pPr marL="742950" indent="-28575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2pPr>
            <a:lvl3pPr marL="11430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3pPr>
            <a:lvl4pPr marL="16002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4pPr>
            <a:lvl5pPr marL="20574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9pPr>
          </a:lstStyle>
          <a:p>
            <a:pPr>
              <a:defRPr/>
            </a:pPr>
            <a:fld id="{7C3BABB8-8014-4998-85FE-1304176FCC5A}" type="slidenum">
              <a:rPr lang="en-GB" sz="1200" b="0" smtClean="0">
                <a:solidFill>
                  <a:schemeClr val="tx1"/>
                </a:solidFill>
                <a:latin typeface="Times New Roman" pitchFamily="18" charset="0"/>
              </a:rPr>
              <a:pPr>
                <a:defRPr/>
              </a:pPr>
              <a:t>6</a:t>
            </a:fld>
            <a:endParaRPr lang="en-GB" sz="1200" b="0" smtClean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71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684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1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sv-SE" altLang="sv-SE" smtClean="0">
              <a:cs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7"/>
          <p:cNvSpPr txBox="1">
            <a:spLocks noGrp="1" noChangeArrowheads="1"/>
          </p:cNvSpPr>
          <p:nvPr/>
        </p:nvSpPr>
        <p:spPr bwMode="auto">
          <a:xfrm>
            <a:off x="3884614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>
              <a:spcBef>
                <a:spcPct val="0"/>
              </a:spcBef>
            </a:pPr>
            <a:fld id="{D9B2AA7A-52E5-4CF0-8317-476C9DE08248}" type="slidenum">
              <a:rPr lang="en-GB" altLang="sv-SE">
                <a:latin typeface="Times New Roman" pitchFamily="18" charset="0"/>
              </a:rPr>
              <a:pPr algn="r">
                <a:spcBef>
                  <a:spcPct val="0"/>
                </a:spcBef>
              </a:pPr>
              <a:t>12</a:t>
            </a:fld>
            <a:endParaRPr lang="en-GB" altLang="sv-SE">
              <a:latin typeface="Times New Roman" pitchFamily="18" charset="0"/>
            </a:endParaRPr>
          </a:p>
        </p:txBody>
      </p:sp>
      <p:sp>
        <p:nvSpPr>
          <p:cNvPr id="72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sv-SE" smtClean="0"/>
              <a:t>This is…</a:t>
            </a:r>
          </a:p>
          <a:p>
            <a:endParaRPr lang="en-US" altLang="sv-SE" smtClean="0"/>
          </a:p>
          <a:p>
            <a:r>
              <a:rPr lang="en-US" altLang="sv-SE" smtClean="0"/>
              <a:t>Short inspections are more efficient than full audits. The effect of this measure has been that 4000 – 6000 jobs have moved from the informal economy to the formal economy.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Platshållare för bildobjekt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79" name="Platshållare för anteckninga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sv-SE" altLang="sv-SE" smtClean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01EE430-629D-4C3C-BD92-96CF4B8B3181}" type="slidenum">
              <a:rPr lang="sv-SE" smtClean="0"/>
              <a:pPr>
                <a:defRPr/>
              </a:pPr>
              <a:t>21</a:t>
            </a:fld>
            <a:endParaRPr lang="sv-SE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7066D73-97D7-49CC-9ACE-1A4FFDDEC2F4}" type="slidenum">
              <a:rPr lang="en-GB" altLang="sv-SE"/>
              <a:pPr/>
              <a:t>27</a:t>
            </a:fld>
            <a:endParaRPr lang="en-GB" altLang="sv-SE"/>
          </a:p>
        </p:txBody>
      </p:sp>
      <p:sp>
        <p:nvSpPr>
          <p:cNvPr id="427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4213"/>
            <a:ext cx="4573588" cy="3430587"/>
          </a:xfrm>
          <a:ln/>
        </p:spPr>
      </p:sp>
      <p:sp>
        <p:nvSpPr>
          <p:cNvPr id="427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935" y="4343986"/>
            <a:ext cx="5028132" cy="4115969"/>
          </a:xfrm>
        </p:spPr>
        <p:txBody>
          <a:bodyPr lIns="95202" tIns="47601" rIns="95202" bIns="47601"/>
          <a:lstStyle/>
          <a:p>
            <a:endParaRPr lang="en-GB" altLang="sv-SE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A7AF5C3-B101-45AD-AF89-6E2C0CC54044}" type="slidenum">
              <a:rPr lang="en-GB" altLang="sv-SE"/>
              <a:pPr/>
              <a:t>28</a:t>
            </a:fld>
            <a:endParaRPr lang="en-GB" altLang="sv-SE"/>
          </a:p>
        </p:txBody>
      </p:sp>
      <p:sp>
        <p:nvSpPr>
          <p:cNvPr id="419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4213"/>
            <a:ext cx="4573588" cy="3430587"/>
          </a:xfrm>
          <a:ln/>
        </p:spPr>
      </p:sp>
      <p:sp>
        <p:nvSpPr>
          <p:cNvPr id="419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935" y="4343986"/>
            <a:ext cx="5028132" cy="4115969"/>
          </a:xfrm>
        </p:spPr>
        <p:txBody>
          <a:bodyPr lIns="95202" tIns="47601" rIns="95202" bIns="47601"/>
          <a:lstStyle/>
          <a:p>
            <a:endParaRPr lang="en-GB" altLang="sv-SE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E0AA315-872C-48C9-8A74-4DF83A147A88}" type="slidenum">
              <a:rPr lang="en-GB" altLang="sv-SE"/>
              <a:pPr/>
              <a:t>31</a:t>
            </a:fld>
            <a:endParaRPr lang="en-GB" altLang="sv-SE"/>
          </a:p>
        </p:txBody>
      </p:sp>
      <p:sp>
        <p:nvSpPr>
          <p:cNvPr id="655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4213"/>
            <a:ext cx="4573588" cy="3430587"/>
          </a:xfrm>
          <a:ln/>
        </p:spPr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1" y="4343401"/>
            <a:ext cx="5029200" cy="4116388"/>
          </a:xfrm>
        </p:spPr>
        <p:txBody>
          <a:bodyPr lIns="95202" tIns="47601" rIns="95202" bIns="47601"/>
          <a:lstStyle/>
          <a:p>
            <a:endParaRPr lang="en-GB" altLang="sv-SE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 smtClean="0"/>
              <a:t>Klicka här för att ändra format på underrubrik i bakgrunden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77C42-5E7F-498F-ABCF-3E458D4D840C}" type="datetimeFigureOut">
              <a:rPr lang="sv-SE" smtClean="0"/>
              <a:t>2015-05-28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64370-E208-4BAC-8FD3-27F0EB0645EC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915847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vå bilder i nederka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56000" y="720000"/>
            <a:ext cx="7632000" cy="836792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77C42-5E7F-498F-ABCF-3E458D4D840C}" type="datetimeFigureOut">
              <a:rPr lang="sv-SE" smtClean="0"/>
              <a:pPr/>
              <a:t>2015-05-28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64370-E208-4BAC-8FD3-27F0EB0645EC}" type="slidenum">
              <a:rPr lang="sv-SE" smtClean="0"/>
              <a:pPr/>
              <a:t>‹#›</a:t>
            </a:fld>
            <a:endParaRPr lang="sv-SE"/>
          </a:p>
        </p:txBody>
      </p:sp>
      <p:sp>
        <p:nvSpPr>
          <p:cNvPr id="6" name="Platshållare för bild 8"/>
          <p:cNvSpPr>
            <a:spLocks noGrp="1"/>
          </p:cNvSpPr>
          <p:nvPr>
            <p:ph type="pic" sz="quarter" idx="13" hasCustomPrompt="1"/>
          </p:nvPr>
        </p:nvSpPr>
        <p:spPr>
          <a:xfrm>
            <a:off x="755650" y="4503600"/>
            <a:ext cx="1468800" cy="1656000"/>
          </a:xfrm>
        </p:spPr>
        <p:txBody>
          <a:bodyPr/>
          <a:lstStyle>
            <a:lvl1pPr marL="36000" indent="0">
              <a:buNone/>
              <a:defRPr baseline="0"/>
            </a:lvl1pPr>
          </a:lstStyle>
          <a:p>
            <a:r>
              <a:rPr lang="sv-SE" dirty="0" smtClean="0"/>
              <a:t>Bild liten</a:t>
            </a:r>
            <a:endParaRPr lang="sv-SE" dirty="0"/>
          </a:p>
        </p:txBody>
      </p:sp>
      <p:sp>
        <p:nvSpPr>
          <p:cNvPr id="11" name="Platshållare för innehåll 2"/>
          <p:cNvSpPr>
            <a:spLocks noGrp="1"/>
          </p:cNvSpPr>
          <p:nvPr>
            <p:ph sz="half" idx="1"/>
          </p:nvPr>
        </p:nvSpPr>
        <p:spPr>
          <a:xfrm>
            <a:off x="755650" y="1620000"/>
            <a:ext cx="7632774" cy="2817112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 dirty="0"/>
          </a:p>
        </p:txBody>
      </p:sp>
      <p:sp>
        <p:nvSpPr>
          <p:cNvPr id="12" name="Platshållare för bild 18"/>
          <p:cNvSpPr>
            <a:spLocks noGrp="1"/>
          </p:cNvSpPr>
          <p:nvPr>
            <p:ph type="pic" sz="quarter" idx="16" hasCustomPrompt="1"/>
          </p:nvPr>
        </p:nvSpPr>
        <p:spPr>
          <a:xfrm>
            <a:off x="2280707" y="4935638"/>
            <a:ext cx="1260000" cy="1223962"/>
          </a:xfrm>
        </p:spPr>
        <p:txBody>
          <a:bodyPr/>
          <a:lstStyle>
            <a:lvl1pPr marL="36000" indent="0">
              <a:buNone/>
              <a:defRPr baseline="0"/>
            </a:lvl1pPr>
          </a:lstStyle>
          <a:p>
            <a:r>
              <a:rPr lang="sv-SE" dirty="0" smtClean="0"/>
              <a:t>Bild mini</a:t>
            </a:r>
            <a:endParaRPr lang="sv-SE" dirty="0"/>
          </a:p>
        </p:txBody>
      </p:sp>
      <p:sp>
        <p:nvSpPr>
          <p:cNvPr id="13" name="Platshållare för text 9"/>
          <p:cNvSpPr>
            <a:spLocks noGrp="1"/>
          </p:cNvSpPr>
          <p:nvPr>
            <p:ph type="body" sz="quarter" idx="14" hasCustomPrompt="1"/>
          </p:nvPr>
        </p:nvSpPr>
        <p:spPr>
          <a:xfrm>
            <a:off x="2289504" y="4506875"/>
            <a:ext cx="360363" cy="360363"/>
          </a:xfrm>
          <a:solidFill>
            <a:schemeClr val="accent1"/>
          </a:solidFill>
        </p:spPr>
        <p:txBody>
          <a:bodyPr/>
          <a:lstStyle>
            <a:lvl1pPr marL="0" indent="0">
              <a:buNone/>
              <a:defRPr>
                <a:solidFill>
                  <a:srgbClr val="FF0000"/>
                </a:solidFill>
              </a:defRPr>
            </a:lvl1pPr>
          </a:lstStyle>
          <a:p>
            <a:pPr lvl="0"/>
            <a:r>
              <a:rPr lang="sv-SE" dirty="0" smtClean="0"/>
              <a:t> 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273484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sida med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objekt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3342"/>
            <a:ext cx="9152632" cy="5059371"/>
          </a:xfrm>
          <a:prstGeom prst="rect">
            <a:avLst/>
          </a:prstGeom>
        </p:spPr>
      </p:pic>
      <p:pic>
        <p:nvPicPr>
          <p:cNvPr id="10" name="Bildobjekt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125" y="422900"/>
            <a:ext cx="767999" cy="684000"/>
          </a:xfrm>
          <a:prstGeom prst="rect">
            <a:avLst/>
          </a:prstGeom>
        </p:spPr>
      </p:pic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935611" y="2088000"/>
            <a:ext cx="6444350" cy="720000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sv-SE" smtClean="0"/>
              <a:t>Klicka här för att ändra format</a:t>
            </a:r>
            <a:endParaRPr lang="sv-SE" dirty="0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quarter" idx="10" hasCustomPrompt="1"/>
          </p:nvPr>
        </p:nvSpPr>
        <p:spPr>
          <a:xfrm>
            <a:off x="1935000" y="2852738"/>
            <a:ext cx="6444000" cy="360238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sv-SE" dirty="0" smtClean="0"/>
              <a:t>Underrubrik</a:t>
            </a:r>
            <a:endParaRPr lang="sv-SE" dirty="0"/>
          </a:p>
        </p:txBody>
      </p:sp>
      <p:sp>
        <p:nvSpPr>
          <p:cNvPr id="9" name="Platshållare för text 3"/>
          <p:cNvSpPr>
            <a:spLocks noGrp="1"/>
          </p:cNvSpPr>
          <p:nvPr>
            <p:ph type="body" sz="quarter" idx="11" hasCustomPrompt="1"/>
          </p:nvPr>
        </p:nvSpPr>
        <p:spPr>
          <a:xfrm>
            <a:off x="1935000" y="3240272"/>
            <a:ext cx="6444000" cy="360238"/>
          </a:xfrm>
        </p:spPr>
        <p:txBody>
          <a:bodyPr>
            <a:noAutofit/>
          </a:bodyPr>
          <a:lstStyle>
            <a:lvl1pPr marL="0" indent="0">
              <a:buNone/>
              <a:defRPr sz="1500"/>
            </a:lvl1pPr>
          </a:lstStyle>
          <a:p>
            <a:pPr lvl="0"/>
            <a:r>
              <a:rPr lang="sv-SE" dirty="0" smtClean="0"/>
              <a:t>Datum</a:t>
            </a:r>
            <a:endParaRPr lang="sv-SE" dirty="0"/>
          </a:p>
        </p:txBody>
      </p:sp>
      <p:pic>
        <p:nvPicPr>
          <p:cNvPr id="3" name="Bildobjekt 2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2" y="3441351"/>
            <a:ext cx="9144000" cy="3419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89886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sida med bildplatshålla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objekt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3342"/>
            <a:ext cx="9152632" cy="5059371"/>
          </a:xfrm>
          <a:prstGeom prst="rect">
            <a:avLst/>
          </a:prstGeom>
        </p:spPr>
      </p:pic>
      <p:pic>
        <p:nvPicPr>
          <p:cNvPr id="10" name="Bildobjekt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125" y="422900"/>
            <a:ext cx="767999" cy="684000"/>
          </a:xfrm>
          <a:prstGeom prst="rect">
            <a:avLst/>
          </a:prstGeom>
        </p:spPr>
      </p:pic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935611" y="2088000"/>
            <a:ext cx="6444350" cy="720000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sv-SE" smtClean="0"/>
              <a:t>Klicka här för att ändra format</a:t>
            </a:r>
            <a:endParaRPr lang="sv-SE" dirty="0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quarter" idx="10" hasCustomPrompt="1"/>
          </p:nvPr>
        </p:nvSpPr>
        <p:spPr>
          <a:xfrm>
            <a:off x="1935000" y="2852738"/>
            <a:ext cx="6444000" cy="360238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sv-SE" dirty="0" smtClean="0"/>
              <a:t>Underrubrik</a:t>
            </a:r>
            <a:endParaRPr lang="sv-SE" dirty="0"/>
          </a:p>
        </p:txBody>
      </p:sp>
      <p:sp>
        <p:nvSpPr>
          <p:cNvPr id="9" name="Platshållare för text 3"/>
          <p:cNvSpPr>
            <a:spLocks noGrp="1"/>
          </p:cNvSpPr>
          <p:nvPr>
            <p:ph type="body" sz="quarter" idx="11" hasCustomPrompt="1"/>
          </p:nvPr>
        </p:nvSpPr>
        <p:spPr>
          <a:xfrm>
            <a:off x="1935000" y="3240272"/>
            <a:ext cx="6444000" cy="360238"/>
          </a:xfrm>
        </p:spPr>
        <p:txBody>
          <a:bodyPr>
            <a:noAutofit/>
          </a:bodyPr>
          <a:lstStyle>
            <a:lvl1pPr marL="0" indent="0">
              <a:buNone/>
              <a:defRPr sz="1500"/>
            </a:lvl1pPr>
          </a:lstStyle>
          <a:p>
            <a:pPr lvl="0"/>
            <a:r>
              <a:rPr lang="sv-SE" dirty="0" smtClean="0"/>
              <a:t>Datum</a:t>
            </a:r>
            <a:endParaRPr lang="sv-SE" dirty="0"/>
          </a:p>
        </p:txBody>
      </p:sp>
      <p:sp>
        <p:nvSpPr>
          <p:cNvPr id="7" name="Platshållare för bild 6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3414055"/>
            <a:ext cx="9144000" cy="34200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sv-SE" dirty="0" smtClean="0"/>
              <a:t>Klicka här för att lägga till en </a:t>
            </a:r>
            <a:r>
              <a:rPr lang="sv-SE" dirty="0" err="1" smtClean="0"/>
              <a:t>bågbild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4953848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apitelsida - Antarkt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objekt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3342"/>
            <a:ext cx="9152632" cy="5059371"/>
          </a:xfrm>
          <a:prstGeom prst="rect">
            <a:avLst/>
          </a:prstGeom>
        </p:spPr>
      </p:pic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935611" y="2088000"/>
            <a:ext cx="6444350" cy="720000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sv-SE" dirty="0" smtClean="0"/>
              <a:t>Klicka här för att ändra format</a:t>
            </a:r>
            <a:endParaRPr lang="sv-SE" dirty="0"/>
          </a:p>
        </p:txBody>
      </p:sp>
      <p:pic>
        <p:nvPicPr>
          <p:cNvPr id="3" name="Bildobjekt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73016"/>
            <a:ext cx="9144000" cy="1403851"/>
          </a:xfrm>
          <a:prstGeom prst="rect">
            <a:avLst/>
          </a:prstGeom>
        </p:spPr>
      </p:pic>
      <p:pic>
        <p:nvPicPr>
          <p:cNvPr id="6" name="Bildobjekt 5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125" y="422900"/>
            <a:ext cx="767999" cy="68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69308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apitelsida - Aqu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objekt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3342"/>
            <a:ext cx="9152632" cy="5059371"/>
          </a:xfrm>
          <a:prstGeom prst="rect">
            <a:avLst/>
          </a:prstGeom>
        </p:spPr>
      </p:pic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935611" y="2088000"/>
            <a:ext cx="6444350" cy="720000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sv-SE" dirty="0" smtClean="0"/>
              <a:t>Klicka här för att ändra format</a:t>
            </a:r>
            <a:endParaRPr lang="sv-SE" dirty="0"/>
          </a:p>
        </p:txBody>
      </p:sp>
      <p:pic>
        <p:nvPicPr>
          <p:cNvPr id="4" name="Bildobjekt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73016"/>
            <a:ext cx="9144000" cy="1403851"/>
          </a:xfrm>
          <a:prstGeom prst="rect">
            <a:avLst/>
          </a:prstGeom>
        </p:spPr>
      </p:pic>
      <p:pic>
        <p:nvPicPr>
          <p:cNvPr id="6" name="Bildobjekt 5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125" y="422900"/>
            <a:ext cx="767999" cy="68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80984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apitelsida - Sa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objekt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3342"/>
            <a:ext cx="9152632" cy="5059371"/>
          </a:xfrm>
          <a:prstGeom prst="rect">
            <a:avLst/>
          </a:prstGeom>
        </p:spPr>
      </p:pic>
      <p:pic>
        <p:nvPicPr>
          <p:cNvPr id="3" name="Bildobjekt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73016"/>
            <a:ext cx="9144000" cy="1403851"/>
          </a:xfrm>
          <a:prstGeom prst="rect">
            <a:avLst/>
          </a:prstGeom>
        </p:spPr>
      </p:pic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935611" y="2088000"/>
            <a:ext cx="6444350" cy="720000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sv-SE" dirty="0" smtClean="0"/>
              <a:t>Klicka här för att ändra format</a:t>
            </a:r>
            <a:endParaRPr lang="sv-SE" dirty="0"/>
          </a:p>
        </p:txBody>
      </p:sp>
      <p:pic>
        <p:nvPicPr>
          <p:cNvPr id="6" name="Bildobjekt 5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125" y="422900"/>
            <a:ext cx="767999" cy="68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36839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apitelsida - Savan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objekt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3342"/>
            <a:ext cx="9152632" cy="5059371"/>
          </a:xfrm>
          <a:prstGeom prst="rect">
            <a:avLst/>
          </a:prstGeom>
        </p:spPr>
      </p:pic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935611" y="2088000"/>
            <a:ext cx="6444350" cy="720000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sv-SE" dirty="0" smtClean="0"/>
              <a:t>Klicka här för att ändra format</a:t>
            </a:r>
            <a:endParaRPr lang="sv-SE" dirty="0"/>
          </a:p>
        </p:txBody>
      </p:sp>
      <p:pic>
        <p:nvPicPr>
          <p:cNvPr id="4" name="Bildobjekt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73016"/>
            <a:ext cx="9144000" cy="1403851"/>
          </a:xfrm>
          <a:prstGeom prst="rect">
            <a:avLst/>
          </a:prstGeom>
        </p:spPr>
      </p:pic>
      <p:pic>
        <p:nvPicPr>
          <p:cNvPr id="6" name="Bildobjekt 5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125" y="422900"/>
            <a:ext cx="767999" cy="68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9364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apitelsida - Turk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objekt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3342"/>
            <a:ext cx="9152632" cy="5059371"/>
          </a:xfrm>
          <a:prstGeom prst="rect">
            <a:avLst/>
          </a:prstGeom>
        </p:spPr>
      </p:pic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935611" y="2088000"/>
            <a:ext cx="6444350" cy="720000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sv-SE" dirty="0" smtClean="0"/>
              <a:t>Klicka här för att ändra format</a:t>
            </a:r>
            <a:endParaRPr lang="sv-SE" dirty="0"/>
          </a:p>
        </p:txBody>
      </p:sp>
      <p:pic>
        <p:nvPicPr>
          <p:cNvPr id="3" name="Bildobjekt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73016"/>
            <a:ext cx="9144000" cy="1403851"/>
          </a:xfrm>
          <a:prstGeom prst="rect">
            <a:avLst/>
          </a:prstGeom>
        </p:spPr>
      </p:pic>
      <p:pic>
        <p:nvPicPr>
          <p:cNvPr id="6" name="Bildobjekt 5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125" y="422900"/>
            <a:ext cx="767999" cy="68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0257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apitelsida - Vi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objekt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3342"/>
            <a:ext cx="9152632" cy="5059371"/>
          </a:xfrm>
          <a:prstGeom prst="rect">
            <a:avLst/>
          </a:prstGeom>
        </p:spPr>
      </p:pic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935611" y="2088000"/>
            <a:ext cx="6444350" cy="720000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sv-SE" dirty="0" smtClean="0"/>
              <a:t>Klicka här för att ändra format</a:t>
            </a:r>
            <a:endParaRPr lang="sv-SE" dirty="0"/>
          </a:p>
        </p:txBody>
      </p:sp>
      <p:pic>
        <p:nvPicPr>
          <p:cNvPr id="4" name="Bildobjekt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73016"/>
            <a:ext cx="9144000" cy="1403851"/>
          </a:xfrm>
          <a:prstGeom prst="rect">
            <a:avLst/>
          </a:prstGeom>
        </p:spPr>
      </p:pic>
      <p:pic>
        <p:nvPicPr>
          <p:cNvPr id="6" name="Bildobjekt 5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125" y="422900"/>
            <a:ext cx="767999" cy="68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57994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77C42-5E7F-498F-ABCF-3E458D4D840C}" type="datetimeFigureOut">
              <a:rPr lang="sv-SE" smtClean="0"/>
              <a:t>2015-05-28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64370-E208-4BAC-8FD3-27F0EB0645EC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895219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>
            <a:normAutofit/>
          </a:bodyPr>
          <a:lstStyle>
            <a:lvl1pPr algn="l">
              <a:defRPr sz="3200" b="1" cap="none" baseline="0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77C42-5E7F-498F-ABCF-3E458D4D840C}" type="datetimeFigureOut">
              <a:rPr lang="sv-SE" smtClean="0"/>
              <a:t>2015-05-28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64370-E208-4BAC-8FD3-27F0EB0645EC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829486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755650" y="1620000"/>
            <a:ext cx="3740150" cy="43200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 dirty="0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20000"/>
            <a:ext cx="3740150" cy="43200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 dirty="0"/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77C42-5E7F-498F-ABCF-3E458D4D840C}" type="datetimeFigureOut">
              <a:rPr lang="sv-SE" smtClean="0"/>
              <a:t>2015-05-28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64370-E208-4BAC-8FD3-27F0EB0645EC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746393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55650" y="1535113"/>
            <a:ext cx="3741738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755650" y="2174875"/>
            <a:ext cx="3741738" cy="377440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 dirty="0"/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3743325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3743325" cy="3774405"/>
          </a:xfr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defRPr lang="sv-SE" sz="24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defRPr lang="sv-SE" sz="20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defRPr lang="sv-SE" sz="18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defRPr lang="sv-SE" sz="16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defRPr lang="sv-SE" sz="16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 dirty="0"/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77C42-5E7F-498F-ABCF-3E458D4D840C}" type="datetimeFigureOut">
              <a:rPr lang="sv-SE" smtClean="0"/>
              <a:t>2015-05-28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64370-E208-4BAC-8FD3-27F0EB0645EC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187578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77C42-5E7F-498F-ABCF-3E458D4D840C}" type="datetimeFigureOut">
              <a:rPr lang="sv-SE" smtClean="0"/>
              <a:t>2015-05-28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64370-E208-4BAC-8FD3-27F0EB0645EC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1174469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90564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vå bilder hög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77C42-5E7F-498F-ABCF-3E458D4D840C}" type="datetimeFigureOut">
              <a:rPr lang="sv-SE" smtClean="0"/>
              <a:pPr/>
              <a:t>2015-05-28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64370-E208-4BAC-8FD3-27F0EB0645EC}" type="slidenum">
              <a:rPr lang="sv-SE" smtClean="0"/>
              <a:pPr/>
              <a:t>‹#›</a:t>
            </a:fld>
            <a:endParaRPr lang="sv-SE"/>
          </a:p>
        </p:txBody>
      </p:sp>
      <p:sp>
        <p:nvSpPr>
          <p:cNvPr id="6" name="Platshållare för innehåll 2"/>
          <p:cNvSpPr>
            <a:spLocks noGrp="1"/>
          </p:cNvSpPr>
          <p:nvPr>
            <p:ph sz="half" idx="1"/>
          </p:nvPr>
        </p:nvSpPr>
        <p:spPr>
          <a:xfrm>
            <a:off x="755650" y="1620000"/>
            <a:ext cx="4248398" cy="43200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 dirty="0"/>
          </a:p>
        </p:txBody>
      </p:sp>
      <p:sp>
        <p:nvSpPr>
          <p:cNvPr id="8" name="Platshållare för bild 13"/>
          <p:cNvSpPr>
            <a:spLocks noGrp="1"/>
          </p:cNvSpPr>
          <p:nvPr>
            <p:ph type="pic" sz="quarter" idx="14" hasCustomPrompt="1"/>
          </p:nvPr>
        </p:nvSpPr>
        <p:spPr>
          <a:xfrm>
            <a:off x="7125379" y="2052243"/>
            <a:ext cx="1260000" cy="1224000"/>
          </a:xfrm>
        </p:spPr>
        <p:txBody>
          <a:bodyPr/>
          <a:lstStyle>
            <a:lvl1pPr marL="36000" indent="0">
              <a:buNone/>
              <a:defRPr baseline="0"/>
            </a:lvl1pPr>
          </a:lstStyle>
          <a:p>
            <a:r>
              <a:rPr lang="sv-SE" dirty="0" smtClean="0"/>
              <a:t>Bild mini</a:t>
            </a:r>
            <a:endParaRPr lang="sv-SE" dirty="0"/>
          </a:p>
        </p:txBody>
      </p:sp>
      <p:sp>
        <p:nvSpPr>
          <p:cNvPr id="9" name="Platshållare för bild 15"/>
          <p:cNvSpPr>
            <a:spLocks noGrp="1"/>
          </p:cNvSpPr>
          <p:nvPr>
            <p:ph type="pic" sz="quarter" idx="15" hasCustomPrompt="1"/>
          </p:nvPr>
        </p:nvSpPr>
        <p:spPr>
          <a:xfrm>
            <a:off x="5587408" y="1620243"/>
            <a:ext cx="1468800" cy="1656000"/>
          </a:xfrm>
        </p:spPr>
        <p:txBody>
          <a:bodyPr/>
          <a:lstStyle>
            <a:lvl1pPr marL="36000" indent="0">
              <a:buNone/>
              <a:defRPr baseline="0"/>
            </a:lvl1pPr>
          </a:lstStyle>
          <a:p>
            <a:r>
              <a:rPr lang="sv-SE" dirty="0" smtClean="0"/>
              <a:t>Bild liten</a:t>
            </a:r>
            <a:endParaRPr lang="sv-SE" dirty="0"/>
          </a:p>
        </p:txBody>
      </p:sp>
      <p:sp>
        <p:nvSpPr>
          <p:cNvPr id="10" name="Platshållare för text 9"/>
          <p:cNvSpPr>
            <a:spLocks noGrp="1"/>
          </p:cNvSpPr>
          <p:nvPr>
            <p:ph type="body" sz="quarter" idx="16" hasCustomPrompt="1"/>
          </p:nvPr>
        </p:nvSpPr>
        <p:spPr>
          <a:xfrm>
            <a:off x="7125379" y="1620000"/>
            <a:ext cx="360363" cy="360363"/>
          </a:xfrm>
          <a:solidFill>
            <a:schemeClr val="accent1"/>
          </a:solidFill>
        </p:spPr>
        <p:txBody>
          <a:bodyPr/>
          <a:lstStyle>
            <a:lvl1pPr marL="0" indent="0">
              <a:buNone/>
              <a:defRPr>
                <a:solidFill>
                  <a:srgbClr val="FF0000"/>
                </a:solidFill>
              </a:defRPr>
            </a:lvl1pPr>
          </a:lstStyle>
          <a:p>
            <a:pPr lvl="0"/>
            <a:r>
              <a:rPr lang="sv-SE" dirty="0" smtClean="0"/>
              <a:t> 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5645223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 bilder till hög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77C42-5E7F-498F-ABCF-3E458D4D840C}" type="datetimeFigureOut">
              <a:rPr lang="sv-SE" smtClean="0"/>
              <a:pPr/>
              <a:t>2015-05-28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64370-E208-4BAC-8FD3-27F0EB0645EC}" type="slidenum">
              <a:rPr lang="sv-SE" smtClean="0"/>
              <a:pPr/>
              <a:t>‹#›</a:t>
            </a:fld>
            <a:endParaRPr lang="sv-SE"/>
          </a:p>
        </p:txBody>
      </p:sp>
      <p:sp>
        <p:nvSpPr>
          <p:cNvPr id="6" name="Platshållare för bild 9"/>
          <p:cNvSpPr>
            <a:spLocks noGrp="1"/>
          </p:cNvSpPr>
          <p:nvPr>
            <p:ph type="pic" sz="quarter" idx="13" hasCustomPrompt="1"/>
          </p:nvPr>
        </p:nvSpPr>
        <p:spPr>
          <a:xfrm>
            <a:off x="5508350" y="1617663"/>
            <a:ext cx="2880000" cy="3240000"/>
          </a:xfrm>
        </p:spPr>
        <p:txBody>
          <a:bodyPr/>
          <a:lstStyle>
            <a:lvl1pPr marL="36000" indent="0">
              <a:buNone/>
              <a:defRPr baseline="0"/>
            </a:lvl1pPr>
          </a:lstStyle>
          <a:p>
            <a:r>
              <a:rPr lang="sv-SE" dirty="0" smtClean="0"/>
              <a:t>Klicka här för att lägga till en bild storlek medium</a:t>
            </a:r>
            <a:endParaRPr lang="sv-SE" dirty="0"/>
          </a:p>
        </p:txBody>
      </p:sp>
      <p:sp>
        <p:nvSpPr>
          <p:cNvPr id="8" name="Platshållare för innehåll 2"/>
          <p:cNvSpPr>
            <a:spLocks noGrp="1"/>
          </p:cNvSpPr>
          <p:nvPr>
            <p:ph sz="half" idx="1"/>
          </p:nvPr>
        </p:nvSpPr>
        <p:spPr>
          <a:xfrm>
            <a:off x="755650" y="1620000"/>
            <a:ext cx="4248398" cy="43200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 dirty="0"/>
          </a:p>
        </p:txBody>
      </p:sp>
      <p:sp>
        <p:nvSpPr>
          <p:cNvPr id="10" name="Platshållare för text 9"/>
          <p:cNvSpPr>
            <a:spLocks noGrp="1"/>
          </p:cNvSpPr>
          <p:nvPr>
            <p:ph type="body" sz="quarter" idx="14" hasCustomPrompt="1"/>
          </p:nvPr>
        </p:nvSpPr>
        <p:spPr>
          <a:xfrm>
            <a:off x="5076017" y="4497300"/>
            <a:ext cx="360363" cy="360363"/>
          </a:xfrm>
          <a:solidFill>
            <a:schemeClr val="accent1"/>
          </a:solidFill>
        </p:spPr>
        <p:txBody>
          <a:bodyPr/>
          <a:lstStyle>
            <a:lvl1pPr marL="0" indent="0">
              <a:buNone/>
              <a:defRPr>
                <a:solidFill>
                  <a:srgbClr val="FF0000"/>
                </a:solidFill>
              </a:defRPr>
            </a:lvl1pPr>
          </a:lstStyle>
          <a:p>
            <a:pPr lvl="0"/>
            <a:r>
              <a:rPr lang="sv-SE" dirty="0" smtClean="0"/>
              <a:t> 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366895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objekt 6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1237" y="6049713"/>
            <a:ext cx="553960" cy="493371"/>
          </a:xfrm>
          <a:prstGeom prst="rect">
            <a:avLst/>
          </a:prstGeom>
        </p:spPr>
      </p:pic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756000" y="720000"/>
            <a:ext cx="7632000" cy="720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sv-SE" dirty="0" smtClean="0"/>
              <a:t>Klicka här för att ändra format</a:t>
            </a:r>
            <a:endParaRPr lang="sv-SE" dirty="0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56000" y="1620000"/>
            <a:ext cx="7632000" cy="432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 dirty="0" smtClean="0"/>
              <a:t>Klicka här för att ändra format på bakgrundstexten</a:t>
            </a:r>
          </a:p>
          <a:p>
            <a:pPr lvl="1"/>
            <a:r>
              <a:rPr lang="sv-SE" dirty="0" smtClean="0"/>
              <a:t>Nivå två</a:t>
            </a:r>
          </a:p>
          <a:p>
            <a:pPr lvl="2"/>
            <a:r>
              <a:rPr lang="sv-SE" dirty="0" smtClean="0"/>
              <a:t>Nivå tre</a:t>
            </a:r>
          </a:p>
          <a:p>
            <a:pPr lvl="3"/>
            <a:r>
              <a:rPr lang="sv-SE" dirty="0" smtClean="0"/>
              <a:t>Nivå fyra</a:t>
            </a:r>
          </a:p>
          <a:p>
            <a:pPr lvl="4"/>
            <a:r>
              <a:rPr lang="sv-SE" dirty="0" smtClean="0"/>
              <a:t>Nivå fem</a:t>
            </a:r>
            <a:endParaRPr lang="sv-SE" dirty="0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750684" y="6228000"/>
            <a:ext cx="1296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fld id="{BA077C42-5E7F-498F-ABCF-3E458D4D840C}" type="datetimeFigureOut">
              <a:rPr lang="sv-SE" smtClean="0"/>
              <a:pPr/>
              <a:t>2015-05-28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5305935" y="6228000"/>
            <a:ext cx="25064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2"/>
                </a:solidFill>
              </a:defRPr>
            </a:lvl1pPr>
          </a:lstStyle>
          <a:p>
            <a:endParaRPr lang="sv-SE" dirty="0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3960000" y="6228000"/>
            <a:ext cx="12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2"/>
                </a:solidFill>
              </a:defRPr>
            </a:lvl1pPr>
          </a:lstStyle>
          <a:p>
            <a:fld id="{87E64370-E208-4BAC-8FD3-27F0EB0645EC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441360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5" r:id="rId8"/>
    <p:sldLayoutId id="2147483676" r:id="rId9"/>
    <p:sldLayoutId id="2147483678" r:id="rId10"/>
    <p:sldLayoutId id="2147483656" r:id="rId11"/>
    <p:sldLayoutId id="2147483679" r:id="rId12"/>
    <p:sldLayoutId id="2147483680" r:id="rId13"/>
    <p:sldLayoutId id="2147483681" r:id="rId14"/>
    <p:sldLayoutId id="2147483682" r:id="rId15"/>
    <p:sldLayoutId id="2147483683" r:id="rId16"/>
    <p:sldLayoutId id="2147483684" r:id="rId17"/>
    <p:sldLayoutId id="2147483685" r:id="rId18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E:\SKATTEVERKET%20-%20FoR%20Treatment%20-%20ENG%20SUB%20-%2020101101_WM9_2Mbps.wmv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wm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wmf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0.emf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Voluntary tax compliance</a:t>
            </a:r>
            <a:endParaRPr lang="en-GB" dirty="0"/>
          </a:p>
        </p:txBody>
      </p:sp>
      <p:sp>
        <p:nvSpPr>
          <p:cNvPr id="3" name="Platshållare för text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dirty="0" smtClean="0"/>
              <a:t>Cooperation between DIAN and </a:t>
            </a:r>
            <a:r>
              <a:rPr lang="en-GB" dirty="0" err="1" smtClean="0"/>
              <a:t>Skatteverket</a:t>
            </a:r>
            <a:endParaRPr lang="en-GB" dirty="0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 smtClean="0"/>
              <a:t>Anders </a:t>
            </a:r>
            <a:r>
              <a:rPr lang="en-GB" smtClean="0"/>
              <a:t>Stridh &amp; </a:t>
            </a:r>
            <a:r>
              <a:rPr lang="en-GB" dirty="0" smtClean="0"/>
              <a:t>Lennart Wittberg, 1 – 5 June 2015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53402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4" descr="tax-audit-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00" y="2736850"/>
            <a:ext cx="2232025" cy="169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699" name="Picture 5" descr="j043950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388" y="2781300"/>
            <a:ext cx="2409825" cy="1601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14375"/>
            <a:ext cx="9144000" cy="1143000"/>
          </a:xfrm>
        </p:spPr>
        <p:txBody>
          <a:bodyPr/>
          <a:lstStyle/>
          <a:p>
            <a:pPr algn="ctr" eaLnBrk="1" hangingPunct="1"/>
            <a:r>
              <a:rPr lang="en-US" altLang="sv-SE" sz="4000" smtClean="0">
                <a:latin typeface="ASTIGMA" pitchFamily="2" charset="0"/>
              </a:rPr>
              <a:t>Three different attitudes</a:t>
            </a:r>
            <a:endParaRPr lang="sv-SE" altLang="sv-SE" sz="4000" smtClean="0">
              <a:latin typeface="ASTIGMA" pitchFamily="2" charset="0"/>
            </a:endParaRPr>
          </a:p>
        </p:txBody>
      </p:sp>
      <p:sp>
        <p:nvSpPr>
          <p:cNvPr id="29701" name="Text Box 5"/>
          <p:cNvSpPr txBox="1">
            <a:spLocks noChangeArrowheads="1"/>
          </p:cNvSpPr>
          <p:nvPr/>
        </p:nvSpPr>
        <p:spPr bwMode="auto">
          <a:xfrm>
            <a:off x="1371600" y="1857375"/>
            <a:ext cx="7620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2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2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1600">
                <a:solidFill>
                  <a:schemeClr val="tx2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1400">
                <a:solidFill>
                  <a:schemeClr val="tx2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sv-SE" altLang="sv-SE" sz="4400" b="1">
                <a:solidFill>
                  <a:srgbClr val="A50021"/>
                </a:solidFill>
                <a:latin typeface="Frutiger 55 Roman" pitchFamily="34" charset="0"/>
              </a:rPr>
              <a:t>C</a:t>
            </a:r>
          </a:p>
        </p:txBody>
      </p:sp>
      <p:sp>
        <p:nvSpPr>
          <p:cNvPr id="29702" name="Text Box 6"/>
          <p:cNvSpPr txBox="1">
            <a:spLocks noChangeArrowheads="1"/>
          </p:cNvSpPr>
          <p:nvPr/>
        </p:nvSpPr>
        <p:spPr bwMode="auto">
          <a:xfrm>
            <a:off x="4191000" y="1828800"/>
            <a:ext cx="7620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2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2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1600">
                <a:solidFill>
                  <a:schemeClr val="tx2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1400">
                <a:solidFill>
                  <a:schemeClr val="tx2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sv-SE" altLang="sv-SE" sz="4400" b="1">
                <a:solidFill>
                  <a:srgbClr val="A50021"/>
                </a:solidFill>
                <a:latin typeface="Frutiger 55 Roman" pitchFamily="34" charset="0"/>
              </a:rPr>
              <a:t>B</a:t>
            </a:r>
          </a:p>
        </p:txBody>
      </p:sp>
      <p:sp>
        <p:nvSpPr>
          <p:cNvPr id="29703" name="Text Box 11"/>
          <p:cNvSpPr txBox="1">
            <a:spLocks noChangeArrowheads="1"/>
          </p:cNvSpPr>
          <p:nvPr/>
        </p:nvSpPr>
        <p:spPr bwMode="auto">
          <a:xfrm>
            <a:off x="3429000" y="4495800"/>
            <a:ext cx="2667000" cy="1108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2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2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1600">
                <a:solidFill>
                  <a:schemeClr val="tx2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1400">
                <a:solidFill>
                  <a:schemeClr val="tx2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110000"/>
              </a:lnSpc>
              <a:spcBef>
                <a:spcPct val="50000"/>
              </a:spcBef>
              <a:buFontTx/>
              <a:buNone/>
            </a:pPr>
            <a:r>
              <a:rPr lang="en-US" altLang="sv-SE">
                <a:solidFill>
                  <a:srgbClr val="990033"/>
                </a:solidFill>
                <a:latin typeface="Frutiger 55 Roman" pitchFamily="34" charset="0"/>
              </a:rPr>
              <a:t>Negative impact </a:t>
            </a:r>
            <a:br>
              <a:rPr lang="en-US" altLang="sv-SE">
                <a:solidFill>
                  <a:srgbClr val="990033"/>
                </a:solidFill>
                <a:latin typeface="Frutiger 55 Roman" pitchFamily="34" charset="0"/>
              </a:rPr>
            </a:br>
            <a:r>
              <a:rPr lang="en-US" altLang="sv-SE">
                <a:solidFill>
                  <a:srgbClr val="990033"/>
                </a:solidFill>
                <a:latin typeface="Frutiger 55 Roman" pitchFamily="34" charset="0"/>
              </a:rPr>
              <a:t>on trust in the </a:t>
            </a:r>
            <a:br>
              <a:rPr lang="en-US" altLang="sv-SE">
                <a:solidFill>
                  <a:srgbClr val="990033"/>
                </a:solidFill>
                <a:latin typeface="Frutiger 55 Roman" pitchFamily="34" charset="0"/>
              </a:rPr>
            </a:br>
            <a:r>
              <a:rPr lang="en-US" altLang="sv-SE">
                <a:solidFill>
                  <a:srgbClr val="990033"/>
                </a:solidFill>
                <a:latin typeface="Frutiger 55 Roman" pitchFamily="34" charset="0"/>
              </a:rPr>
              <a:t>Tax Administration</a:t>
            </a:r>
          </a:p>
        </p:txBody>
      </p:sp>
      <p:sp>
        <p:nvSpPr>
          <p:cNvPr id="29704" name="Text Box 12"/>
          <p:cNvSpPr txBox="1">
            <a:spLocks noChangeArrowheads="1"/>
          </p:cNvSpPr>
          <p:nvPr/>
        </p:nvSpPr>
        <p:spPr bwMode="auto">
          <a:xfrm>
            <a:off x="468313" y="4524375"/>
            <a:ext cx="2667000" cy="1108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2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2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1600">
                <a:solidFill>
                  <a:schemeClr val="tx2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1400">
                <a:solidFill>
                  <a:schemeClr val="tx2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110000"/>
              </a:lnSpc>
              <a:spcBef>
                <a:spcPct val="50000"/>
              </a:spcBef>
              <a:buFontTx/>
              <a:buNone/>
            </a:pPr>
            <a:r>
              <a:rPr lang="sv-SE" altLang="sv-SE">
                <a:solidFill>
                  <a:srgbClr val="003300"/>
                </a:solidFill>
                <a:latin typeface="Frutiger 55 Roman" pitchFamily="34" charset="0"/>
              </a:rPr>
              <a:t>Positive impact </a:t>
            </a:r>
            <a:br>
              <a:rPr lang="sv-SE" altLang="sv-SE">
                <a:solidFill>
                  <a:srgbClr val="003300"/>
                </a:solidFill>
                <a:latin typeface="Frutiger 55 Roman" pitchFamily="34" charset="0"/>
              </a:rPr>
            </a:br>
            <a:r>
              <a:rPr lang="sv-SE" altLang="sv-SE">
                <a:solidFill>
                  <a:srgbClr val="003300"/>
                </a:solidFill>
                <a:latin typeface="Frutiger 55 Roman" pitchFamily="34" charset="0"/>
              </a:rPr>
              <a:t>on trust in the </a:t>
            </a:r>
            <a:br>
              <a:rPr lang="sv-SE" altLang="sv-SE">
                <a:solidFill>
                  <a:srgbClr val="003300"/>
                </a:solidFill>
                <a:latin typeface="Frutiger 55 Roman" pitchFamily="34" charset="0"/>
              </a:rPr>
            </a:br>
            <a:r>
              <a:rPr lang="sv-SE" altLang="sv-SE">
                <a:solidFill>
                  <a:srgbClr val="003300"/>
                </a:solidFill>
                <a:latin typeface="Frutiger 55 Roman" pitchFamily="34" charset="0"/>
              </a:rPr>
              <a:t>Tax Administration</a:t>
            </a:r>
          </a:p>
        </p:txBody>
      </p:sp>
      <p:sp>
        <p:nvSpPr>
          <p:cNvPr id="29705" name="Text Box 14"/>
          <p:cNvSpPr txBox="1">
            <a:spLocks noChangeArrowheads="1"/>
          </p:cNvSpPr>
          <p:nvPr/>
        </p:nvSpPr>
        <p:spPr bwMode="auto">
          <a:xfrm>
            <a:off x="6934200" y="1825625"/>
            <a:ext cx="7620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2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2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1600">
                <a:solidFill>
                  <a:schemeClr val="tx2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1400">
                <a:solidFill>
                  <a:schemeClr val="tx2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sv-SE" altLang="sv-SE" sz="4400" b="1">
                <a:solidFill>
                  <a:srgbClr val="A50021"/>
                </a:solidFill>
                <a:latin typeface="Frutiger 55 Roman" pitchFamily="34" charset="0"/>
              </a:rPr>
              <a:t>A</a:t>
            </a:r>
          </a:p>
        </p:txBody>
      </p:sp>
      <p:sp>
        <p:nvSpPr>
          <p:cNvPr id="29706" name="Text Box 17"/>
          <p:cNvSpPr txBox="1">
            <a:spLocks noChangeArrowheads="1"/>
          </p:cNvSpPr>
          <p:nvPr/>
        </p:nvSpPr>
        <p:spPr bwMode="auto">
          <a:xfrm>
            <a:off x="6081713" y="4508500"/>
            <a:ext cx="2667000" cy="1108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2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2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1600">
                <a:solidFill>
                  <a:schemeClr val="tx2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1400">
                <a:solidFill>
                  <a:schemeClr val="tx2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110000"/>
              </a:lnSpc>
              <a:spcBef>
                <a:spcPct val="50000"/>
              </a:spcBef>
              <a:buFontTx/>
              <a:buNone/>
            </a:pPr>
            <a:r>
              <a:rPr lang="en-US" altLang="sv-SE">
                <a:solidFill>
                  <a:srgbClr val="990033"/>
                </a:solidFill>
                <a:latin typeface="Frutiger 55 Roman" pitchFamily="34" charset="0"/>
              </a:rPr>
              <a:t>Negative impact </a:t>
            </a:r>
            <a:br>
              <a:rPr lang="en-US" altLang="sv-SE">
                <a:solidFill>
                  <a:srgbClr val="990033"/>
                </a:solidFill>
                <a:latin typeface="Frutiger 55 Roman" pitchFamily="34" charset="0"/>
              </a:rPr>
            </a:br>
            <a:r>
              <a:rPr lang="en-US" altLang="sv-SE">
                <a:solidFill>
                  <a:srgbClr val="990033"/>
                </a:solidFill>
                <a:latin typeface="Frutiger 55 Roman" pitchFamily="34" charset="0"/>
              </a:rPr>
              <a:t>on trust in the </a:t>
            </a:r>
            <a:br>
              <a:rPr lang="en-US" altLang="sv-SE">
                <a:solidFill>
                  <a:srgbClr val="990033"/>
                </a:solidFill>
                <a:latin typeface="Frutiger 55 Roman" pitchFamily="34" charset="0"/>
              </a:rPr>
            </a:br>
            <a:r>
              <a:rPr lang="en-US" altLang="sv-SE">
                <a:solidFill>
                  <a:srgbClr val="990033"/>
                </a:solidFill>
                <a:latin typeface="Frutiger 55 Roman" pitchFamily="34" charset="0"/>
              </a:rPr>
              <a:t>Tax Administration</a:t>
            </a:r>
          </a:p>
        </p:txBody>
      </p:sp>
      <p:pic>
        <p:nvPicPr>
          <p:cNvPr id="29707" name="Picture 3" descr="hets_s_1207655594_89946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763" y="2781300"/>
            <a:ext cx="2473325" cy="165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9799683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ubrik 1"/>
          <p:cNvSpPr txBox="1">
            <a:spLocks/>
          </p:cNvSpPr>
          <p:nvPr/>
        </p:nvSpPr>
        <p:spPr bwMode="auto">
          <a:xfrm>
            <a:off x="323850" y="720725"/>
            <a:ext cx="84963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2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2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1600">
                <a:solidFill>
                  <a:schemeClr val="tx2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1400">
                <a:solidFill>
                  <a:schemeClr val="tx2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sv-SE" sz="4400"/>
              <a:t>Walking in the customers shoes</a:t>
            </a:r>
          </a:p>
        </p:txBody>
      </p:sp>
      <p:sp>
        <p:nvSpPr>
          <p:cNvPr id="3" name="textruta 2"/>
          <p:cNvSpPr txBox="1"/>
          <p:nvPr/>
        </p:nvSpPr>
        <p:spPr>
          <a:xfrm>
            <a:off x="449263" y="2133600"/>
            <a:ext cx="8245475" cy="175418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dirty="0"/>
              <a:t>Have you, as citizens, experienced the different attitudes in your contact with another organization?</a:t>
            </a:r>
          </a:p>
          <a:p>
            <a:pPr>
              <a:defRPr/>
            </a:pPr>
            <a:endParaRPr lang="en-US" dirty="0"/>
          </a:p>
          <a:p>
            <a:pPr>
              <a:defRPr/>
            </a:pPr>
            <a:r>
              <a:rPr lang="en-US" dirty="0"/>
              <a:t>Give examples and reflect upon your own reaction in these situation. </a:t>
            </a:r>
          </a:p>
          <a:p>
            <a:pPr>
              <a:defRPr/>
            </a:pPr>
            <a:endParaRPr lang="en-US" dirty="0"/>
          </a:p>
          <a:p>
            <a:pPr>
              <a:defRPr/>
            </a:pPr>
            <a:r>
              <a:rPr lang="en-US" dirty="0"/>
              <a:t>Could these situations been handled in another way? If so, how?</a:t>
            </a:r>
          </a:p>
        </p:txBody>
      </p:sp>
      <p:pic>
        <p:nvPicPr>
          <p:cNvPr id="58372" name="Picture 4" descr="tax-audit-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00" y="4899025"/>
            <a:ext cx="1431925" cy="1084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73" name="Picture 5" descr="j043950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388" y="4943475"/>
            <a:ext cx="1546225" cy="1027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374" name="Text Box 5"/>
          <p:cNvSpPr txBox="1">
            <a:spLocks noChangeArrowheads="1"/>
          </p:cNvSpPr>
          <p:nvPr/>
        </p:nvSpPr>
        <p:spPr bwMode="auto">
          <a:xfrm>
            <a:off x="971550" y="4149725"/>
            <a:ext cx="488950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2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2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1600">
                <a:solidFill>
                  <a:schemeClr val="tx2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1400">
                <a:solidFill>
                  <a:schemeClr val="tx2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sv-SE" altLang="sv-SE" sz="3200" b="1">
                <a:solidFill>
                  <a:srgbClr val="0070C0"/>
                </a:solidFill>
                <a:latin typeface="Frutiger 55 Roman" pitchFamily="34" charset="0"/>
              </a:rPr>
              <a:t>C</a:t>
            </a:r>
          </a:p>
        </p:txBody>
      </p:sp>
      <p:sp>
        <p:nvSpPr>
          <p:cNvPr id="58375" name="Text Box 6"/>
          <p:cNvSpPr txBox="1">
            <a:spLocks noChangeArrowheads="1"/>
          </p:cNvSpPr>
          <p:nvPr/>
        </p:nvSpPr>
        <p:spPr bwMode="auto">
          <a:xfrm>
            <a:off x="4006850" y="4143375"/>
            <a:ext cx="488950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2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2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1600">
                <a:solidFill>
                  <a:schemeClr val="tx2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1400">
                <a:solidFill>
                  <a:schemeClr val="tx2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sv-SE" altLang="sv-SE" sz="3200" b="1">
                <a:solidFill>
                  <a:srgbClr val="0070C0"/>
                </a:solidFill>
                <a:latin typeface="Frutiger 55 Roman" pitchFamily="34" charset="0"/>
              </a:rPr>
              <a:t>B</a:t>
            </a:r>
          </a:p>
        </p:txBody>
      </p:sp>
      <p:sp>
        <p:nvSpPr>
          <p:cNvPr id="58376" name="Text Box 14"/>
          <p:cNvSpPr txBox="1">
            <a:spLocks noChangeArrowheads="1"/>
          </p:cNvSpPr>
          <p:nvPr/>
        </p:nvSpPr>
        <p:spPr bwMode="auto">
          <a:xfrm>
            <a:off x="6750050" y="4140200"/>
            <a:ext cx="488950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2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2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1600">
                <a:solidFill>
                  <a:schemeClr val="tx2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1400">
                <a:solidFill>
                  <a:schemeClr val="tx2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sv-SE" altLang="sv-SE" sz="3200" b="1">
                <a:solidFill>
                  <a:srgbClr val="0070C0"/>
                </a:solidFill>
                <a:latin typeface="Frutiger 55 Roman" pitchFamily="34" charset="0"/>
              </a:rPr>
              <a:t>A</a:t>
            </a:r>
          </a:p>
        </p:txBody>
      </p:sp>
      <p:pic>
        <p:nvPicPr>
          <p:cNvPr id="58377" name="Picture 3" descr="hets_s_1207655594_89946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763" y="4943475"/>
            <a:ext cx="1587500" cy="1062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90423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 anchor="ctr">
            <a:normAutofit fontScale="90000"/>
          </a:bodyPr>
          <a:lstStyle/>
          <a:p>
            <a:pPr>
              <a:defRPr/>
            </a:pPr>
            <a:r>
              <a:rPr lang="sv-SE" altLang="sv-SE" sz="2400" b="1" smtClean="0"/>
              <a:t>Staff ledgers</a:t>
            </a:r>
            <a:br>
              <a:rPr lang="sv-SE" altLang="sv-SE" sz="2400" b="1" smtClean="0"/>
            </a:br>
            <a:r>
              <a:rPr lang="sv-SE" altLang="sv-SE" sz="2400" b="1" smtClean="0"/>
              <a:t>- Restaurants and </a:t>
            </a:r>
            <a:r>
              <a:rPr lang="en-US" altLang="sv-SE" sz="2400" b="1" smtClean="0"/>
              <a:t>hair dressers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85800" y="2205038"/>
            <a:ext cx="7772400" cy="4114800"/>
          </a:xfrm>
        </p:spPr>
        <p:txBody>
          <a:bodyPr/>
          <a:lstStyle/>
          <a:p>
            <a:r>
              <a:rPr lang="en-US" altLang="sv-SE" smtClean="0"/>
              <a:t>Introduced 2007</a:t>
            </a:r>
            <a:br>
              <a:rPr lang="en-US" altLang="sv-SE" smtClean="0"/>
            </a:br>
            <a:endParaRPr lang="en-US" altLang="sv-SE" smtClean="0"/>
          </a:p>
          <a:p>
            <a:r>
              <a:rPr lang="en-US" altLang="sv-SE" smtClean="0"/>
              <a:t>All traders must keep a ledger</a:t>
            </a:r>
          </a:p>
          <a:p>
            <a:pPr lvl="1"/>
            <a:r>
              <a:rPr lang="en-US" altLang="sv-SE" smtClean="0"/>
              <a:t>Employees in/out</a:t>
            </a:r>
            <a:br>
              <a:rPr lang="en-US" altLang="sv-SE" smtClean="0"/>
            </a:br>
            <a:endParaRPr lang="en-US" altLang="sv-SE" smtClean="0"/>
          </a:p>
          <a:p>
            <a:r>
              <a:rPr lang="en-US" altLang="sv-SE" smtClean="0"/>
              <a:t>Spot checks (unannounced)</a:t>
            </a:r>
          </a:p>
          <a:p>
            <a:pPr lvl="1"/>
            <a:r>
              <a:rPr lang="en-US" altLang="sv-SE" smtClean="0"/>
              <a:t>Check if employees noted in ledger</a:t>
            </a:r>
          </a:p>
          <a:p>
            <a:pPr lvl="1"/>
            <a:r>
              <a:rPr lang="en-US" altLang="sv-SE" smtClean="0"/>
              <a:t>€ 1000 fine if not</a:t>
            </a:r>
          </a:p>
        </p:txBody>
      </p:sp>
      <p:pic>
        <p:nvPicPr>
          <p:cNvPr id="30724" name="Picture 4" descr="MCj04040590000[1]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425" y="3068638"/>
            <a:ext cx="2662238" cy="2652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35496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Platshållare för sidfot 2"/>
          <p:cNvSpPr txBox="1">
            <a:spLocks noGrp="1"/>
          </p:cNvSpPr>
          <p:nvPr/>
        </p:nvSpPr>
        <p:spPr bwMode="auto">
          <a:xfrm>
            <a:off x="0" y="6400800"/>
            <a:ext cx="91440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2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2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1600">
                <a:solidFill>
                  <a:schemeClr val="tx2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1400">
                <a:solidFill>
                  <a:schemeClr val="tx2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fld id="{B4AC66F9-7D17-4870-8905-8B2DC6AB4E7C}" type="slidenum">
              <a:rPr lang="en-GB" altLang="sv-SE" sz="1000" b="1">
                <a:solidFill>
                  <a:srgbClr val="4D4D4D"/>
                </a:solidFill>
              </a:rPr>
              <a:pPr algn="ctr" eaLnBrk="1" hangingPunct="1">
                <a:spcBef>
                  <a:spcPct val="0"/>
                </a:spcBef>
                <a:buFontTx/>
                <a:buNone/>
              </a:pPr>
              <a:t>13</a:t>
            </a:fld>
            <a:r>
              <a:rPr lang="en-GB" altLang="sv-SE" sz="1000" b="1">
                <a:solidFill>
                  <a:srgbClr val="4D4D4D"/>
                </a:solidFill>
              </a:rPr>
              <a:t>  </a:t>
            </a:r>
            <a:endParaRPr lang="en-GB" altLang="sv-SE" sz="1000" b="1">
              <a:solidFill>
                <a:srgbClr val="6E6E6E"/>
              </a:solidFill>
            </a:endParaRPr>
          </a:p>
        </p:txBody>
      </p:sp>
      <p:sp>
        <p:nvSpPr>
          <p:cNvPr id="31747" name="Line 2"/>
          <p:cNvSpPr>
            <a:spLocks noChangeShapeType="1"/>
          </p:cNvSpPr>
          <p:nvPr/>
        </p:nvSpPr>
        <p:spPr bwMode="auto">
          <a:xfrm>
            <a:off x="0" y="692150"/>
            <a:ext cx="9144000" cy="0"/>
          </a:xfrm>
          <a:prstGeom prst="line">
            <a:avLst/>
          </a:prstGeom>
          <a:noFill/>
          <a:ln w="28575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0" tIns="0" rIns="0" bIns="0" anchor="ctr"/>
          <a:lstStyle/>
          <a:p>
            <a:endParaRPr lang="sv-SE"/>
          </a:p>
        </p:txBody>
      </p:sp>
      <p:sp>
        <p:nvSpPr>
          <p:cNvPr id="31748" name="Text Box 3"/>
          <p:cNvSpPr txBox="1">
            <a:spLocks noChangeArrowheads="1"/>
          </p:cNvSpPr>
          <p:nvPr/>
        </p:nvSpPr>
        <p:spPr bwMode="auto">
          <a:xfrm>
            <a:off x="909638" y="296863"/>
            <a:ext cx="1270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2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2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1600">
                <a:solidFill>
                  <a:schemeClr val="tx2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1400">
                <a:solidFill>
                  <a:schemeClr val="tx2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sv-SE" altLang="sv-SE" sz="1800" b="1">
                <a:solidFill>
                  <a:schemeClr val="tx1"/>
                </a:solidFill>
              </a:rPr>
              <a:t>3</a:t>
            </a:r>
          </a:p>
        </p:txBody>
      </p:sp>
      <p:pic>
        <p:nvPicPr>
          <p:cNvPr id="2" name="SKATTEVERKET - FoR Treatment - ENG SUB - 20101101_WM9_2Mbps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875" y="296863"/>
            <a:ext cx="8604250" cy="645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560461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557338"/>
            <a:ext cx="8732838" cy="429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250825" y="1268413"/>
            <a:ext cx="4824413" cy="1584325"/>
          </a:xfrm>
          <a:noFill/>
        </p:spPr>
        <p:txBody>
          <a:bodyPr/>
          <a:lstStyle/>
          <a:p>
            <a:r>
              <a:rPr lang="sv-SE" altLang="sv-SE" sz="3200" smtClean="0"/>
              <a:t>7,5 million returns</a:t>
            </a:r>
          </a:p>
          <a:p>
            <a:r>
              <a:rPr lang="sv-SE" altLang="sv-SE" sz="3200" smtClean="0"/>
              <a:t>70 % electronically</a:t>
            </a:r>
          </a:p>
        </p:txBody>
      </p:sp>
    </p:spTree>
    <p:extLst>
      <p:ext uri="{BB962C8B-B14F-4D97-AF65-F5344CB8AC3E}">
        <p14:creationId xmlns:p14="http://schemas.microsoft.com/office/powerpoint/2010/main" val="4237967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v-SE" altLang="sv-SE" sz="4400" b="1" smtClean="0">
                <a:latin typeface="Frutiger 45 Light" pitchFamily="34" charset="0"/>
              </a:rPr>
              <a:t>3rd party reporting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 altLang="sv-SE" sz="3600" smtClean="0"/>
          </a:p>
          <a:p>
            <a:r>
              <a:rPr lang="sv-SE" altLang="sv-SE" sz="3600" smtClean="0"/>
              <a:t>Employers</a:t>
            </a:r>
          </a:p>
          <a:p>
            <a:r>
              <a:rPr lang="sv-SE" altLang="sv-SE" sz="3600" smtClean="0"/>
              <a:t>Banks</a:t>
            </a:r>
          </a:p>
          <a:p>
            <a:r>
              <a:rPr lang="sv-SE" altLang="sv-SE" sz="3600" smtClean="0"/>
              <a:t>Credit institutes</a:t>
            </a:r>
          </a:p>
          <a:p>
            <a:r>
              <a:rPr lang="sv-SE" altLang="sv-SE" sz="3600" smtClean="0"/>
              <a:t>Insurance companies</a:t>
            </a:r>
          </a:p>
        </p:txBody>
      </p:sp>
    </p:spTree>
    <p:extLst>
      <p:ext uri="{BB962C8B-B14F-4D97-AF65-F5344CB8AC3E}">
        <p14:creationId xmlns:p14="http://schemas.microsoft.com/office/powerpoint/2010/main" val="714595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v-SE" altLang="sv-SE" sz="4400" b="1" smtClean="0">
                <a:latin typeface="Frutiger 45 Light" pitchFamily="34" charset="0"/>
              </a:rPr>
              <a:t>3rd party reporting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sv-SE" altLang="sv-SE" smtClean="0"/>
              <a:t>Salaries, benefits etc.</a:t>
            </a:r>
          </a:p>
          <a:p>
            <a:pPr>
              <a:lnSpc>
                <a:spcPct val="90000"/>
              </a:lnSpc>
            </a:pPr>
            <a:r>
              <a:rPr lang="sv-SE" altLang="sv-SE" smtClean="0"/>
              <a:t>Pensions etc.</a:t>
            </a:r>
          </a:p>
          <a:p>
            <a:pPr>
              <a:lnSpc>
                <a:spcPct val="90000"/>
              </a:lnSpc>
            </a:pPr>
            <a:r>
              <a:rPr lang="sv-SE" altLang="sv-SE" smtClean="0"/>
              <a:t>Interest on savings</a:t>
            </a:r>
          </a:p>
          <a:p>
            <a:pPr>
              <a:lnSpc>
                <a:spcPct val="90000"/>
              </a:lnSpc>
            </a:pPr>
            <a:r>
              <a:rPr lang="sv-SE" altLang="sv-SE" smtClean="0"/>
              <a:t>Stock dividends</a:t>
            </a:r>
          </a:p>
          <a:p>
            <a:pPr>
              <a:lnSpc>
                <a:spcPct val="90000"/>
              </a:lnSpc>
            </a:pPr>
            <a:r>
              <a:rPr lang="sv-SE" altLang="sv-SE" smtClean="0"/>
              <a:t>Gain or Loss from sale of shares and funds</a:t>
            </a:r>
          </a:p>
          <a:p>
            <a:pPr>
              <a:lnSpc>
                <a:spcPct val="90000"/>
              </a:lnSpc>
            </a:pPr>
            <a:r>
              <a:rPr lang="sv-SE" altLang="sv-SE" smtClean="0"/>
              <a:t>Interest paid on loans</a:t>
            </a:r>
          </a:p>
          <a:p>
            <a:pPr>
              <a:lnSpc>
                <a:spcPct val="90000"/>
              </a:lnSpc>
            </a:pPr>
            <a:r>
              <a:rPr lang="sv-SE" altLang="sv-SE" smtClean="0"/>
              <a:t>Premiums on pension insurances</a:t>
            </a:r>
          </a:p>
          <a:p>
            <a:pPr>
              <a:lnSpc>
                <a:spcPct val="90000"/>
              </a:lnSpc>
            </a:pPr>
            <a:r>
              <a:rPr lang="sv-SE" altLang="sv-SE" smtClean="0"/>
              <a:t>Sold shares</a:t>
            </a:r>
          </a:p>
          <a:p>
            <a:pPr>
              <a:lnSpc>
                <a:spcPct val="90000"/>
              </a:lnSpc>
            </a:pPr>
            <a:r>
              <a:rPr lang="sv-SE" altLang="sv-SE" smtClean="0"/>
              <a:t>Sold houses</a:t>
            </a:r>
          </a:p>
          <a:p>
            <a:pPr>
              <a:lnSpc>
                <a:spcPct val="90000"/>
              </a:lnSpc>
            </a:pPr>
            <a:r>
              <a:rPr lang="sv-SE" altLang="sv-SE" smtClean="0"/>
              <a:t>Sold apartments in condominiums</a:t>
            </a:r>
          </a:p>
        </p:txBody>
      </p:sp>
    </p:spTree>
    <p:extLst>
      <p:ext uri="{BB962C8B-B14F-4D97-AF65-F5344CB8AC3E}">
        <p14:creationId xmlns:p14="http://schemas.microsoft.com/office/powerpoint/2010/main" val="636163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v-SE" altLang="sv-SE" sz="4400" b="1" smtClean="0">
                <a:latin typeface="Frutiger 45 Light" pitchFamily="34" charset="0"/>
              </a:rPr>
              <a:t>3rd party reporting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8207375" cy="4114800"/>
          </a:xfrm>
        </p:spPr>
        <p:txBody>
          <a:bodyPr/>
          <a:lstStyle/>
          <a:p>
            <a:endParaRPr lang="sv-SE" altLang="sv-SE" sz="3600" smtClean="0"/>
          </a:p>
          <a:p>
            <a:r>
              <a:rPr lang="sv-SE" altLang="sv-SE" sz="3600" smtClean="0"/>
              <a:t>60 – 80 million statements per year</a:t>
            </a:r>
          </a:p>
          <a:p>
            <a:r>
              <a:rPr lang="sv-SE" altLang="sv-SE" sz="3600" smtClean="0"/>
              <a:t>99,3 % electronically</a:t>
            </a:r>
          </a:p>
          <a:p>
            <a:endParaRPr lang="sv-SE" altLang="sv-SE" sz="3600" smtClean="0"/>
          </a:p>
          <a:p>
            <a:endParaRPr lang="sv-SE" altLang="sv-SE" sz="3600" smtClean="0"/>
          </a:p>
        </p:txBody>
      </p:sp>
    </p:spTree>
    <p:extLst>
      <p:ext uri="{BB962C8B-B14F-4D97-AF65-F5344CB8AC3E}">
        <p14:creationId xmlns:p14="http://schemas.microsoft.com/office/powerpoint/2010/main" val="1781943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How people perceive on-line services</a:t>
            </a:r>
            <a:endParaRPr lang="en-GB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dirty="0" smtClean="0"/>
              <a:t>They don’t provide confirmations and feedback</a:t>
            </a:r>
          </a:p>
          <a:p>
            <a:endParaRPr lang="en-GB" dirty="0"/>
          </a:p>
          <a:p>
            <a:r>
              <a:rPr lang="en-GB" dirty="0" smtClean="0"/>
              <a:t>Trust in the service will affect the willingness to use it again</a:t>
            </a:r>
          </a:p>
          <a:p>
            <a:endParaRPr lang="en-GB" dirty="0"/>
          </a:p>
          <a:p>
            <a:r>
              <a:rPr lang="en-GB" dirty="0" smtClean="0"/>
              <a:t>People perceive e-services as social actors and judge them in the same way as human interactions</a:t>
            </a:r>
          </a:p>
          <a:p>
            <a:endParaRPr lang="en-GB" dirty="0"/>
          </a:p>
          <a:p>
            <a:r>
              <a:rPr lang="en-GB" dirty="0" smtClean="0"/>
              <a:t>This means that e-services is not just about functionality and technology</a:t>
            </a:r>
          </a:p>
          <a:p>
            <a:endParaRPr lang="en-GB" dirty="0"/>
          </a:p>
          <a:p>
            <a:r>
              <a:rPr lang="en-GB" dirty="0" smtClean="0"/>
              <a:t>E-services should be perceived as </a:t>
            </a:r>
            <a:r>
              <a:rPr lang="en-GB" b="1" u="sng" dirty="0" smtClean="0">
                <a:solidFill>
                  <a:srgbClr val="C00000"/>
                </a:solidFill>
              </a:rPr>
              <a:t>responsive</a:t>
            </a:r>
            <a:r>
              <a:rPr lang="en-GB" dirty="0" smtClean="0"/>
              <a:t>, express </a:t>
            </a:r>
            <a:r>
              <a:rPr lang="en-GB" b="1" u="sng" dirty="0">
                <a:solidFill>
                  <a:srgbClr val="C00000"/>
                </a:solidFill>
              </a:rPr>
              <a:t>empathy</a:t>
            </a:r>
            <a:r>
              <a:rPr lang="en-GB" dirty="0" smtClean="0"/>
              <a:t> and provide </a:t>
            </a:r>
            <a:r>
              <a:rPr lang="en-GB" b="1" u="sng" dirty="0">
                <a:solidFill>
                  <a:srgbClr val="C00000"/>
                </a:solidFill>
              </a:rPr>
              <a:t>confirmation</a:t>
            </a: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62AAD-A46D-C646-9976-2BC4E5B7418C}" type="slidenum">
              <a:rPr lang="sv-SE" smtClean="0"/>
              <a:pPr/>
              <a:t>18</a:t>
            </a:fld>
            <a:endParaRPr lang="sv-SE"/>
          </a:p>
        </p:txBody>
      </p:sp>
      <p:sp>
        <p:nvSpPr>
          <p:cNvPr id="5" name="textruta 4"/>
          <p:cNvSpPr txBox="1"/>
          <p:nvPr/>
        </p:nvSpPr>
        <p:spPr>
          <a:xfrm>
            <a:off x="179512" y="6237312"/>
            <a:ext cx="288032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/>
              <a:t>Source: Tan, </a:t>
            </a:r>
            <a:r>
              <a:rPr lang="en-GB" sz="1000" dirty="0" err="1" smtClean="0"/>
              <a:t>Benbasat</a:t>
            </a:r>
            <a:r>
              <a:rPr lang="en-GB" sz="1000" dirty="0" smtClean="0"/>
              <a:t>, </a:t>
            </a:r>
            <a:r>
              <a:rPr lang="en-GB" sz="1000" dirty="0" err="1" smtClean="0"/>
              <a:t>Cenfetelli</a:t>
            </a:r>
            <a:r>
              <a:rPr lang="en-GB" sz="1000" dirty="0" smtClean="0"/>
              <a:t>, “Building Citizen Trust towards e-government Services: Do High Quality Websites Matter?</a:t>
            </a:r>
            <a:endParaRPr lang="en-GB" sz="1000" dirty="0"/>
          </a:p>
        </p:txBody>
      </p:sp>
    </p:spTree>
    <p:extLst>
      <p:ext uri="{BB962C8B-B14F-4D97-AF65-F5344CB8AC3E}">
        <p14:creationId xmlns:p14="http://schemas.microsoft.com/office/powerpoint/2010/main" val="35637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nummer 1"/>
          <p:cNvSpPr>
            <a:spLocks noGrp="1"/>
          </p:cNvSpPr>
          <p:nvPr>
            <p:ph type="sldNum" sz="quarter" idx="4294967295"/>
          </p:nvPr>
        </p:nvSpPr>
        <p:spPr>
          <a:xfrm>
            <a:off x="6443663" y="6227763"/>
            <a:ext cx="1223962" cy="365125"/>
          </a:xfrm>
          <a:prstGeom prst="rect">
            <a:avLst/>
          </a:prstGeom>
        </p:spPr>
        <p:txBody>
          <a:bodyPr/>
          <a:lstStyle/>
          <a:p>
            <a:fld id="{38544D8A-6517-0644-B155-C5854D44C5BF}" type="slidenum">
              <a:rPr lang="sv-SE" smtClean="0"/>
              <a:pPr/>
              <a:t>19</a:t>
            </a:fld>
            <a:endParaRPr lang="sv-SE"/>
          </a:p>
        </p:txBody>
      </p:sp>
      <p:pic>
        <p:nvPicPr>
          <p:cNvPr id="3" name="Bildobjekt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67" y="0"/>
            <a:ext cx="5047407" cy="6858000"/>
          </a:xfrm>
          <a:prstGeom prst="rect">
            <a:avLst/>
          </a:prstGeom>
        </p:spPr>
      </p:pic>
      <p:sp>
        <p:nvSpPr>
          <p:cNvPr id="6" name="textruta 5"/>
          <p:cNvSpPr txBox="1"/>
          <p:nvPr/>
        </p:nvSpPr>
        <p:spPr>
          <a:xfrm>
            <a:off x="5148064" y="476672"/>
            <a:ext cx="36724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Demands</a:t>
            </a:r>
            <a:endParaRPr lang="en-GB" sz="36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" name="textruta 7"/>
          <p:cNvSpPr txBox="1"/>
          <p:nvPr/>
        </p:nvSpPr>
        <p:spPr>
          <a:xfrm>
            <a:off x="5220072" y="3645024"/>
            <a:ext cx="36724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Needs</a:t>
            </a:r>
            <a:endParaRPr lang="en-GB" sz="36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" name="textruta 8"/>
          <p:cNvSpPr txBox="1"/>
          <p:nvPr/>
        </p:nvSpPr>
        <p:spPr>
          <a:xfrm>
            <a:off x="5220072" y="1008271"/>
            <a:ext cx="21602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Questions</a:t>
            </a:r>
          </a:p>
          <a:p>
            <a:r>
              <a:rPr lang="en-GB" dirty="0" smtClean="0"/>
              <a:t>Forms</a:t>
            </a:r>
          </a:p>
          <a:p>
            <a:r>
              <a:rPr lang="en-GB" dirty="0" smtClean="0"/>
              <a:t>Applications</a:t>
            </a:r>
            <a:endParaRPr lang="en-GB" dirty="0"/>
          </a:p>
        </p:txBody>
      </p:sp>
      <p:sp>
        <p:nvSpPr>
          <p:cNvPr id="11" name="textruta 10"/>
          <p:cNvSpPr txBox="1"/>
          <p:nvPr/>
        </p:nvSpPr>
        <p:spPr>
          <a:xfrm>
            <a:off x="5219924" y="4293096"/>
            <a:ext cx="23762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Security</a:t>
            </a:r>
          </a:p>
          <a:p>
            <a:r>
              <a:rPr lang="en-GB" dirty="0" smtClean="0"/>
              <a:t>Confirmation</a:t>
            </a:r>
          </a:p>
          <a:p>
            <a:r>
              <a:rPr lang="en-GB" dirty="0" smtClean="0"/>
              <a:t>Respect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2725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ubrik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Service &amp; culture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04546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013" y="2624138"/>
            <a:ext cx="6408737" cy="3760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99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428625"/>
            <a:ext cx="6515100" cy="201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37750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ext Box 2"/>
          <p:cNvSpPr txBox="1">
            <a:spLocks noChangeArrowheads="1"/>
          </p:cNvSpPr>
          <p:nvPr/>
        </p:nvSpPr>
        <p:spPr bwMode="auto">
          <a:xfrm>
            <a:off x="0" y="677863"/>
            <a:ext cx="9144000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2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2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1600">
                <a:solidFill>
                  <a:schemeClr val="tx2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1400">
                <a:solidFill>
                  <a:schemeClr val="tx2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sv-SE" sz="4000" b="1">
                <a:solidFill>
                  <a:srgbClr val="033577"/>
                </a:solidFill>
                <a:latin typeface="Frutiger 45 Light" pitchFamily="34" charset="0"/>
              </a:rPr>
              <a:t>Guiding principles – customer relations</a:t>
            </a:r>
          </a:p>
        </p:txBody>
      </p:sp>
      <p:pic>
        <p:nvPicPr>
          <p:cNvPr id="4096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2060575"/>
            <a:ext cx="7705725" cy="4519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26137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Text Box 2"/>
          <p:cNvSpPr txBox="1">
            <a:spLocks noChangeArrowheads="1"/>
          </p:cNvSpPr>
          <p:nvPr/>
        </p:nvSpPr>
        <p:spPr bwMode="auto">
          <a:xfrm>
            <a:off x="1692275" y="1989138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sv-SE" altLang="sv-SE"/>
          </a:p>
        </p:txBody>
      </p:sp>
      <p:pic>
        <p:nvPicPr>
          <p:cNvPr id="12390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42"/>
          <a:stretch>
            <a:fillRect/>
          </a:stretch>
        </p:blipFill>
        <p:spPr bwMode="auto">
          <a:xfrm>
            <a:off x="323850" y="1268413"/>
            <a:ext cx="8820150" cy="5400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908" name="Rectangle 4"/>
          <p:cNvSpPr>
            <a:spLocks noChangeArrowheads="1"/>
          </p:cNvSpPr>
          <p:nvPr/>
        </p:nvSpPr>
        <p:spPr bwMode="auto">
          <a:xfrm>
            <a:off x="250825" y="609600"/>
            <a:ext cx="8207375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3600">
                <a:solidFill>
                  <a:srgbClr val="033577"/>
                </a:solidFill>
                <a:latin typeface="Frutiger 95 UltraBlack" pitchFamily="34" charset="0"/>
              </a:defRPr>
            </a:lvl1pPr>
            <a:lvl2pPr algn="ctr">
              <a:defRPr sz="3600">
                <a:solidFill>
                  <a:srgbClr val="033577"/>
                </a:solidFill>
                <a:latin typeface="Frutiger 95 UltraBlack" pitchFamily="34" charset="0"/>
              </a:defRPr>
            </a:lvl2pPr>
            <a:lvl3pPr algn="ctr">
              <a:defRPr sz="3600">
                <a:solidFill>
                  <a:srgbClr val="033577"/>
                </a:solidFill>
                <a:latin typeface="Frutiger 95 UltraBlack" pitchFamily="34" charset="0"/>
              </a:defRPr>
            </a:lvl3pPr>
            <a:lvl4pPr algn="ctr">
              <a:defRPr sz="3600">
                <a:solidFill>
                  <a:srgbClr val="033577"/>
                </a:solidFill>
                <a:latin typeface="Frutiger 95 UltraBlack" pitchFamily="34" charset="0"/>
              </a:defRPr>
            </a:lvl4pPr>
            <a:lvl5pPr algn="ctr">
              <a:defRPr sz="3600">
                <a:solidFill>
                  <a:srgbClr val="033577"/>
                </a:solidFill>
                <a:latin typeface="Frutiger 95 UltraBlack" pitchFamily="34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33577"/>
                </a:solidFill>
                <a:latin typeface="Frutiger 95 UltraBlack" pitchFamily="34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33577"/>
                </a:solidFill>
                <a:latin typeface="Frutiger 95 UltraBlack" pitchFamily="34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33577"/>
                </a:solidFill>
                <a:latin typeface="Frutiger 95 UltraBlack" pitchFamily="34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33577"/>
                </a:solidFill>
                <a:latin typeface="Frutiger 95 UltraBlack" pitchFamily="34" charset="0"/>
              </a:defRPr>
            </a:lvl9pPr>
          </a:lstStyle>
          <a:p>
            <a:r>
              <a:rPr lang="sv-SE" altLang="sv-SE" b="0"/>
              <a:t>Understanding the customers situation</a:t>
            </a:r>
          </a:p>
        </p:txBody>
      </p:sp>
    </p:spTree>
    <p:extLst>
      <p:ext uri="{BB962C8B-B14F-4D97-AF65-F5344CB8AC3E}">
        <p14:creationId xmlns:p14="http://schemas.microsoft.com/office/powerpoint/2010/main" val="3045301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Text Box 2"/>
          <p:cNvSpPr txBox="1">
            <a:spLocks noChangeArrowheads="1"/>
          </p:cNvSpPr>
          <p:nvPr/>
        </p:nvSpPr>
        <p:spPr bwMode="auto">
          <a:xfrm>
            <a:off x="1692275" y="1989138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sv-SE" altLang="sv-SE"/>
          </a:p>
        </p:txBody>
      </p:sp>
      <p:sp>
        <p:nvSpPr>
          <p:cNvPr id="124931" name="Rectangle 3"/>
          <p:cNvSpPr>
            <a:spLocks noChangeArrowheads="1"/>
          </p:cNvSpPr>
          <p:nvPr/>
        </p:nvSpPr>
        <p:spPr bwMode="auto">
          <a:xfrm>
            <a:off x="250825" y="609600"/>
            <a:ext cx="8207375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3600">
                <a:solidFill>
                  <a:srgbClr val="033577"/>
                </a:solidFill>
                <a:latin typeface="Frutiger 95 UltraBlack" pitchFamily="34" charset="0"/>
              </a:defRPr>
            </a:lvl1pPr>
            <a:lvl2pPr algn="ctr">
              <a:defRPr sz="3600">
                <a:solidFill>
                  <a:srgbClr val="033577"/>
                </a:solidFill>
                <a:latin typeface="Frutiger 95 UltraBlack" pitchFamily="34" charset="0"/>
              </a:defRPr>
            </a:lvl2pPr>
            <a:lvl3pPr algn="ctr">
              <a:defRPr sz="3600">
                <a:solidFill>
                  <a:srgbClr val="033577"/>
                </a:solidFill>
                <a:latin typeface="Frutiger 95 UltraBlack" pitchFamily="34" charset="0"/>
              </a:defRPr>
            </a:lvl3pPr>
            <a:lvl4pPr algn="ctr">
              <a:defRPr sz="3600">
                <a:solidFill>
                  <a:srgbClr val="033577"/>
                </a:solidFill>
                <a:latin typeface="Frutiger 95 UltraBlack" pitchFamily="34" charset="0"/>
              </a:defRPr>
            </a:lvl4pPr>
            <a:lvl5pPr algn="ctr">
              <a:defRPr sz="3600">
                <a:solidFill>
                  <a:srgbClr val="033577"/>
                </a:solidFill>
                <a:latin typeface="Frutiger 95 UltraBlack" pitchFamily="34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33577"/>
                </a:solidFill>
                <a:latin typeface="Frutiger 95 UltraBlack" pitchFamily="34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33577"/>
                </a:solidFill>
                <a:latin typeface="Frutiger 95 UltraBlack" pitchFamily="34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33577"/>
                </a:solidFill>
                <a:latin typeface="Frutiger 95 UltraBlack" pitchFamily="34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33577"/>
                </a:solidFill>
                <a:latin typeface="Frutiger 95 UltraBlack" pitchFamily="34" charset="0"/>
              </a:defRPr>
            </a:lvl9pPr>
          </a:lstStyle>
          <a:p>
            <a:r>
              <a:rPr lang="en-US" altLang="sv-SE" b="0"/>
              <a:t>Solve the problem, not just answer the question</a:t>
            </a:r>
          </a:p>
        </p:txBody>
      </p:sp>
      <p:pic>
        <p:nvPicPr>
          <p:cNvPr id="124932" name="Picture 4" descr="fotografier,frågetecken,frågor,symbol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713" y="1673225"/>
            <a:ext cx="5184775" cy="5184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9720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Text Box 2"/>
          <p:cNvSpPr txBox="1">
            <a:spLocks noChangeArrowheads="1"/>
          </p:cNvSpPr>
          <p:nvPr/>
        </p:nvSpPr>
        <p:spPr bwMode="auto">
          <a:xfrm>
            <a:off x="1692275" y="1989138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sv-SE" altLang="sv-SE"/>
          </a:p>
        </p:txBody>
      </p:sp>
      <p:sp>
        <p:nvSpPr>
          <p:cNvPr id="125955" name="Rectangle 3"/>
          <p:cNvSpPr>
            <a:spLocks noChangeArrowheads="1"/>
          </p:cNvSpPr>
          <p:nvPr/>
        </p:nvSpPr>
        <p:spPr bwMode="auto">
          <a:xfrm>
            <a:off x="250825" y="609600"/>
            <a:ext cx="8207375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3600">
                <a:solidFill>
                  <a:srgbClr val="033577"/>
                </a:solidFill>
                <a:latin typeface="Frutiger 95 UltraBlack" pitchFamily="34" charset="0"/>
              </a:defRPr>
            </a:lvl1pPr>
            <a:lvl2pPr algn="ctr">
              <a:defRPr sz="3600">
                <a:solidFill>
                  <a:srgbClr val="033577"/>
                </a:solidFill>
                <a:latin typeface="Frutiger 95 UltraBlack" pitchFamily="34" charset="0"/>
              </a:defRPr>
            </a:lvl2pPr>
            <a:lvl3pPr algn="ctr">
              <a:defRPr sz="3600">
                <a:solidFill>
                  <a:srgbClr val="033577"/>
                </a:solidFill>
                <a:latin typeface="Frutiger 95 UltraBlack" pitchFamily="34" charset="0"/>
              </a:defRPr>
            </a:lvl3pPr>
            <a:lvl4pPr algn="ctr">
              <a:defRPr sz="3600">
                <a:solidFill>
                  <a:srgbClr val="033577"/>
                </a:solidFill>
                <a:latin typeface="Frutiger 95 UltraBlack" pitchFamily="34" charset="0"/>
              </a:defRPr>
            </a:lvl4pPr>
            <a:lvl5pPr algn="ctr">
              <a:defRPr sz="3600">
                <a:solidFill>
                  <a:srgbClr val="033577"/>
                </a:solidFill>
                <a:latin typeface="Frutiger 95 UltraBlack" pitchFamily="34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33577"/>
                </a:solidFill>
                <a:latin typeface="Frutiger 95 UltraBlack" pitchFamily="34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33577"/>
                </a:solidFill>
                <a:latin typeface="Frutiger 95 UltraBlack" pitchFamily="34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33577"/>
                </a:solidFill>
                <a:latin typeface="Frutiger 95 UltraBlack" pitchFamily="34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33577"/>
                </a:solidFill>
                <a:latin typeface="Frutiger 95 UltraBlack" pitchFamily="34" charset="0"/>
              </a:defRPr>
            </a:lvl9pPr>
          </a:lstStyle>
          <a:p>
            <a:r>
              <a:rPr lang="en-US" altLang="sv-SE" b="0"/>
              <a:t>Understandable language and manage the further contact</a:t>
            </a:r>
          </a:p>
        </p:txBody>
      </p:sp>
      <p:sp>
        <p:nvSpPr>
          <p:cNvPr id="125956" name="Text Box 4"/>
          <p:cNvSpPr txBox="1">
            <a:spLocks noChangeArrowheads="1"/>
          </p:cNvSpPr>
          <p:nvPr/>
        </p:nvSpPr>
        <p:spPr bwMode="auto">
          <a:xfrm>
            <a:off x="1692275" y="1989138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sv-SE" altLang="sv-SE"/>
          </a:p>
        </p:txBody>
      </p:sp>
      <p:pic>
        <p:nvPicPr>
          <p:cNvPr id="125957" name="Picture 5" descr="SKV-bildspel2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2060575"/>
            <a:ext cx="2592388" cy="1944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595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4438" y="4292600"/>
            <a:ext cx="2232025" cy="2220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5959" name="Picture 7" descr="deklaration-ipa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0813" y="1989138"/>
            <a:ext cx="3459162" cy="4032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5628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Text Box 2"/>
          <p:cNvSpPr txBox="1">
            <a:spLocks noChangeArrowheads="1"/>
          </p:cNvSpPr>
          <p:nvPr/>
        </p:nvSpPr>
        <p:spPr bwMode="auto">
          <a:xfrm>
            <a:off x="1692275" y="1989138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sv-SE" altLang="sv-SE"/>
          </a:p>
        </p:txBody>
      </p:sp>
      <p:sp>
        <p:nvSpPr>
          <p:cNvPr id="126979" name="Rectangle 3"/>
          <p:cNvSpPr>
            <a:spLocks noChangeArrowheads="1"/>
          </p:cNvSpPr>
          <p:nvPr/>
        </p:nvSpPr>
        <p:spPr bwMode="auto">
          <a:xfrm>
            <a:off x="0" y="609600"/>
            <a:ext cx="9144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3600">
                <a:solidFill>
                  <a:srgbClr val="033577"/>
                </a:solidFill>
                <a:latin typeface="Frutiger 95 UltraBlack" pitchFamily="34" charset="0"/>
              </a:defRPr>
            </a:lvl1pPr>
            <a:lvl2pPr algn="ctr">
              <a:defRPr sz="3600">
                <a:solidFill>
                  <a:srgbClr val="033577"/>
                </a:solidFill>
                <a:latin typeface="Frutiger 95 UltraBlack" pitchFamily="34" charset="0"/>
              </a:defRPr>
            </a:lvl2pPr>
            <a:lvl3pPr algn="ctr">
              <a:defRPr sz="3600">
                <a:solidFill>
                  <a:srgbClr val="033577"/>
                </a:solidFill>
                <a:latin typeface="Frutiger 95 UltraBlack" pitchFamily="34" charset="0"/>
              </a:defRPr>
            </a:lvl3pPr>
            <a:lvl4pPr algn="ctr">
              <a:defRPr sz="3600">
                <a:solidFill>
                  <a:srgbClr val="033577"/>
                </a:solidFill>
                <a:latin typeface="Frutiger 95 UltraBlack" pitchFamily="34" charset="0"/>
              </a:defRPr>
            </a:lvl4pPr>
            <a:lvl5pPr algn="ctr">
              <a:defRPr sz="3600">
                <a:solidFill>
                  <a:srgbClr val="033577"/>
                </a:solidFill>
                <a:latin typeface="Frutiger 95 UltraBlack" pitchFamily="34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33577"/>
                </a:solidFill>
                <a:latin typeface="Frutiger 95 UltraBlack" pitchFamily="34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33577"/>
                </a:solidFill>
                <a:latin typeface="Frutiger 95 UltraBlack" pitchFamily="34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33577"/>
                </a:solidFill>
                <a:latin typeface="Frutiger 95 UltraBlack" pitchFamily="34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33577"/>
                </a:solidFill>
                <a:latin typeface="Frutiger 95 UltraBlack" pitchFamily="34" charset="0"/>
              </a:defRPr>
            </a:lvl9pPr>
          </a:lstStyle>
          <a:p>
            <a:r>
              <a:rPr lang="en-US" altLang="sv-SE" b="0"/>
              <a:t>We apologize if something goes wrong</a:t>
            </a:r>
          </a:p>
        </p:txBody>
      </p:sp>
      <p:pic>
        <p:nvPicPr>
          <p:cNvPr id="126980" name="Picture 8" descr="Servicekontor Nordstan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1865313"/>
            <a:ext cx="7345362" cy="483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63289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Text Box 2"/>
          <p:cNvSpPr txBox="1">
            <a:spLocks noChangeArrowheads="1"/>
          </p:cNvSpPr>
          <p:nvPr/>
        </p:nvSpPr>
        <p:spPr bwMode="auto">
          <a:xfrm>
            <a:off x="1692275" y="1989138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sv-SE" altLang="sv-SE"/>
          </a:p>
        </p:txBody>
      </p:sp>
      <p:sp>
        <p:nvSpPr>
          <p:cNvPr id="128003" name="Rectangle 3"/>
          <p:cNvSpPr>
            <a:spLocks noChangeArrowheads="1"/>
          </p:cNvSpPr>
          <p:nvPr/>
        </p:nvSpPr>
        <p:spPr bwMode="auto">
          <a:xfrm>
            <a:off x="0" y="609600"/>
            <a:ext cx="9144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3600">
                <a:solidFill>
                  <a:srgbClr val="033577"/>
                </a:solidFill>
                <a:latin typeface="Frutiger 95 UltraBlack" pitchFamily="34" charset="0"/>
              </a:defRPr>
            </a:lvl1pPr>
            <a:lvl2pPr algn="ctr">
              <a:defRPr sz="3600">
                <a:solidFill>
                  <a:srgbClr val="033577"/>
                </a:solidFill>
                <a:latin typeface="Frutiger 95 UltraBlack" pitchFamily="34" charset="0"/>
              </a:defRPr>
            </a:lvl2pPr>
            <a:lvl3pPr algn="ctr">
              <a:defRPr sz="3600">
                <a:solidFill>
                  <a:srgbClr val="033577"/>
                </a:solidFill>
                <a:latin typeface="Frutiger 95 UltraBlack" pitchFamily="34" charset="0"/>
              </a:defRPr>
            </a:lvl3pPr>
            <a:lvl4pPr algn="ctr">
              <a:defRPr sz="3600">
                <a:solidFill>
                  <a:srgbClr val="033577"/>
                </a:solidFill>
                <a:latin typeface="Frutiger 95 UltraBlack" pitchFamily="34" charset="0"/>
              </a:defRPr>
            </a:lvl4pPr>
            <a:lvl5pPr algn="ctr">
              <a:defRPr sz="3600">
                <a:solidFill>
                  <a:srgbClr val="033577"/>
                </a:solidFill>
                <a:latin typeface="Frutiger 95 UltraBlack" pitchFamily="34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33577"/>
                </a:solidFill>
                <a:latin typeface="Frutiger 95 UltraBlack" pitchFamily="34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33577"/>
                </a:solidFill>
                <a:latin typeface="Frutiger 95 UltraBlack" pitchFamily="34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33577"/>
                </a:solidFill>
                <a:latin typeface="Frutiger 95 UltraBlack" pitchFamily="34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33577"/>
                </a:solidFill>
                <a:latin typeface="Frutiger 95 UltraBlack" pitchFamily="34" charset="0"/>
              </a:defRPr>
            </a:lvl9pPr>
          </a:lstStyle>
          <a:p>
            <a:r>
              <a:rPr lang="en-US" altLang="sv-SE" b="0"/>
              <a:t>Effective interactions where the user is in control – different arenas</a:t>
            </a:r>
          </a:p>
        </p:txBody>
      </p:sp>
      <p:pic>
        <p:nvPicPr>
          <p:cNvPr id="12800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0188" y="2060575"/>
            <a:ext cx="3417887" cy="4537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8005" name="Picture 4" descr="second life föreläsning"/>
          <p:cNvPicPr>
            <a:picLocks noChangeAspect="1" noChangeArrowheads="1"/>
          </p:cNvPicPr>
          <p:nvPr/>
        </p:nvPicPr>
        <p:blipFill>
          <a:blip r:embed="rId3">
            <a:lum brigh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2133600"/>
            <a:ext cx="4248150" cy="247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25337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Number Placeholder 3"/>
          <p:cNvSpPr txBox="1">
            <a:spLocks noGrp="1"/>
          </p:cNvSpPr>
          <p:nvPr/>
        </p:nvSpPr>
        <p:spPr bwMode="auto">
          <a:xfrm>
            <a:off x="0" y="6542088"/>
            <a:ext cx="457200" cy="31591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>
              <a:defRPr/>
            </a:pPr>
            <a:fld id="{069AAF1B-28F3-4E89-8506-87ACE5427BF9}" type="slidenum">
              <a:rPr lang="en-US" sz="900" b="0">
                <a:solidFill>
                  <a:srgbClr val="336699"/>
                </a:solidFill>
                <a:latin typeface="Century Gothic" pitchFamily="34" charset="0"/>
              </a:rPr>
              <a:pPr algn="r">
                <a:defRPr/>
              </a:pPr>
              <a:t>27</a:t>
            </a:fld>
            <a:endParaRPr lang="en-US" sz="900" b="0">
              <a:solidFill>
                <a:srgbClr val="336699"/>
              </a:solidFill>
              <a:latin typeface="Century Gothic" pitchFamily="34" charset="0"/>
            </a:endParaRPr>
          </a:p>
        </p:txBody>
      </p:sp>
      <p:sp>
        <p:nvSpPr>
          <p:cNvPr id="569346" name="Text Box 2"/>
          <p:cNvSpPr txBox="1">
            <a:spLocks noChangeArrowheads="1"/>
          </p:cNvSpPr>
          <p:nvPr/>
        </p:nvSpPr>
        <p:spPr bwMode="auto">
          <a:xfrm>
            <a:off x="571500" y="2063750"/>
            <a:ext cx="8001000" cy="2289175"/>
          </a:xfrm>
          <a:prstGeom prst="rect">
            <a:avLst/>
          </a:prstGeom>
          <a:gradFill rotWithShape="0">
            <a:gsLst>
              <a:gs pos="0">
                <a:srgbClr val="DCDC84"/>
              </a:gs>
              <a:gs pos="50000">
                <a:srgbClr val="FFFF66"/>
              </a:gs>
              <a:gs pos="100000">
                <a:srgbClr val="DCDC84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3600">
                <a:solidFill>
                  <a:srgbClr val="0000CC"/>
                </a:solidFill>
                <a:latin typeface="Frutiger 55 Roman" pitchFamily="34" charset="0"/>
                <a:cs typeface="Arial" charset="0"/>
              </a:rPr>
              <a:t>Each encounter with a taxpayer provides an opportunity for the agency to increase the trust of the public</a:t>
            </a:r>
          </a:p>
        </p:txBody>
      </p:sp>
      <p:sp>
        <p:nvSpPr>
          <p:cNvPr id="425988" name="Rectangle 5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GB" altLang="sv-SE" b="1"/>
              <a:t>Our strategy</a:t>
            </a:r>
          </a:p>
        </p:txBody>
      </p:sp>
    </p:spTree>
    <p:extLst>
      <p:ext uri="{BB962C8B-B14F-4D97-AF65-F5344CB8AC3E}">
        <p14:creationId xmlns:p14="http://schemas.microsoft.com/office/powerpoint/2010/main" val="43292634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Number Placeholder 4"/>
          <p:cNvSpPr txBox="1">
            <a:spLocks noGrp="1"/>
          </p:cNvSpPr>
          <p:nvPr/>
        </p:nvSpPr>
        <p:spPr bwMode="auto">
          <a:xfrm>
            <a:off x="0" y="6542088"/>
            <a:ext cx="457200" cy="31591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>
              <a:defRPr/>
            </a:pPr>
            <a:fld id="{C4664F00-57F7-4B66-BF7E-B982CDDB803C}" type="slidenum">
              <a:rPr lang="en-US" sz="900" b="0">
                <a:solidFill>
                  <a:srgbClr val="336699"/>
                </a:solidFill>
                <a:latin typeface="Century Gothic" pitchFamily="34" charset="0"/>
              </a:rPr>
              <a:pPr algn="r">
                <a:defRPr/>
              </a:pPr>
              <a:t>28</a:t>
            </a:fld>
            <a:endParaRPr lang="en-US" sz="900" b="0">
              <a:solidFill>
                <a:srgbClr val="336699"/>
              </a:solidFill>
              <a:latin typeface="Century Gothic" pitchFamily="34" charset="0"/>
            </a:endParaRPr>
          </a:p>
        </p:txBody>
      </p:sp>
      <p:sp>
        <p:nvSpPr>
          <p:cNvPr id="418819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371475" y="404813"/>
            <a:ext cx="8401050" cy="1143000"/>
          </a:xfrm>
        </p:spPr>
        <p:txBody>
          <a:bodyPr/>
          <a:lstStyle/>
          <a:p>
            <a:pPr eaLnBrk="1" hangingPunct="1"/>
            <a:r>
              <a:rPr lang="en-GB" altLang="sv-SE" sz="2800" b="1">
                <a:latin typeface="Frutiger 45 Light" pitchFamily="34" charset="0"/>
              </a:rPr>
              <a:t>We try to put the taxpayer in the centre, not the channels, but we provide different channels</a:t>
            </a:r>
            <a:r>
              <a:rPr lang="en-GB" altLang="sv-SE" sz="3200"/>
              <a:t> </a:t>
            </a:r>
          </a:p>
        </p:txBody>
      </p:sp>
      <p:sp>
        <p:nvSpPr>
          <p:cNvPr id="418820" name="Text Box 5"/>
          <p:cNvSpPr txBox="1">
            <a:spLocks noChangeArrowheads="1"/>
          </p:cNvSpPr>
          <p:nvPr/>
        </p:nvSpPr>
        <p:spPr bwMode="auto">
          <a:xfrm>
            <a:off x="496888" y="2070100"/>
            <a:ext cx="7920037" cy="946150"/>
          </a:xfrm>
          <a:prstGeom prst="rect">
            <a:avLst/>
          </a:prstGeom>
          <a:solidFill>
            <a:srgbClr val="CC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sv-SE" sz="2800">
                <a:solidFill>
                  <a:srgbClr val="660033"/>
                </a:solidFill>
                <a:latin typeface="Frutiger 45 Light" pitchFamily="34" charset="0"/>
                <a:cs typeface="Arial" pitchFamily="34" charset="0"/>
              </a:rPr>
              <a:t>Our task is not to inform the taxpayer, it is to make the taxpayer informed</a:t>
            </a:r>
          </a:p>
        </p:txBody>
      </p:sp>
      <p:sp>
        <p:nvSpPr>
          <p:cNvPr id="418821" name="Text Box 6"/>
          <p:cNvSpPr txBox="1">
            <a:spLocks noChangeArrowheads="1"/>
          </p:cNvSpPr>
          <p:nvPr/>
        </p:nvSpPr>
        <p:spPr bwMode="auto">
          <a:xfrm>
            <a:off x="1962150" y="3505200"/>
            <a:ext cx="4962525" cy="2660650"/>
          </a:xfrm>
          <a:prstGeom prst="rect">
            <a:avLst/>
          </a:prstGeom>
          <a:solidFill>
            <a:srgbClr val="EAEAEA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>
            <a:lvl1pPr>
              <a:tabLst>
                <a:tab pos="180975" algn="l"/>
                <a:tab pos="266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tabLst>
                <a:tab pos="180975" algn="l"/>
                <a:tab pos="266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tabLst>
                <a:tab pos="180975" algn="l"/>
                <a:tab pos="266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tabLst>
                <a:tab pos="180975" algn="l"/>
                <a:tab pos="266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tabLst>
                <a:tab pos="180975" algn="l"/>
                <a:tab pos="266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80975" algn="l"/>
                <a:tab pos="266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80975" algn="l"/>
                <a:tab pos="266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80975" algn="l"/>
                <a:tab pos="266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80975" algn="l"/>
                <a:tab pos="266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sv-SE" b="0" u="sng">
                <a:latin typeface="Helvetica 65 Medium" pitchFamily="34" charset="0"/>
                <a:cs typeface="Arial" pitchFamily="34" charset="0"/>
              </a:rPr>
              <a:t>Important factors: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en-GB" altLang="sv-SE" b="0">
                <a:latin typeface="Helvetica 65 Medium" pitchFamily="34" charset="0"/>
                <a:cs typeface="Arial" pitchFamily="34" charset="0"/>
              </a:rPr>
              <a:t> Can the problem be solved at the 	first contact?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en-GB" altLang="sv-SE" b="0">
                <a:latin typeface="Helvetica 65 Medium" pitchFamily="34" charset="0"/>
                <a:cs typeface="Arial" pitchFamily="34" charset="0"/>
              </a:rPr>
              <a:t> Look at the cost for solving the 	problem, not just the cost for 	each contact</a:t>
            </a:r>
          </a:p>
        </p:txBody>
      </p:sp>
    </p:spTree>
    <p:extLst>
      <p:ext uri="{BB962C8B-B14F-4D97-AF65-F5344CB8AC3E}">
        <p14:creationId xmlns:p14="http://schemas.microsoft.com/office/powerpoint/2010/main" val="4093815686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106" name="Rectangle 2"/>
          <p:cNvSpPr>
            <a:spLocks noChangeArrowheads="1"/>
          </p:cNvSpPr>
          <p:nvPr/>
        </p:nvSpPr>
        <p:spPr bwMode="auto">
          <a:xfrm>
            <a:off x="1908175" y="765175"/>
            <a:ext cx="568801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GB" altLang="sv-SE" sz="4000">
                <a:solidFill>
                  <a:srgbClr val="00006A"/>
                </a:solidFill>
                <a:latin typeface="Frutiger 55 Roman" pitchFamily="34" charset="0"/>
              </a:rPr>
              <a:t>Service offices</a:t>
            </a:r>
            <a:endParaRPr lang="sv-SE" altLang="sv-SE" sz="4000">
              <a:solidFill>
                <a:srgbClr val="00006A"/>
              </a:solidFill>
              <a:latin typeface="Frutiger 55 Roman" pitchFamily="34" charset="0"/>
            </a:endParaRPr>
          </a:p>
        </p:txBody>
      </p:sp>
      <p:pic>
        <p:nvPicPr>
          <p:cNvPr id="431107" name="Picture 3" descr="Servicekontor Nordstan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0200" y="1844675"/>
            <a:ext cx="4403725" cy="3994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1108" name="Text Box 4"/>
          <p:cNvSpPr txBox="1">
            <a:spLocks noChangeArrowheads="1"/>
          </p:cNvSpPr>
          <p:nvPr/>
        </p:nvSpPr>
        <p:spPr bwMode="auto">
          <a:xfrm>
            <a:off x="179388" y="1844675"/>
            <a:ext cx="3889375" cy="2465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altLang="sv-SE"/>
              <a:t>Cooperation between authorities</a:t>
            </a:r>
          </a:p>
          <a:p>
            <a:pPr>
              <a:spcBef>
                <a:spcPct val="50000"/>
              </a:spcBef>
            </a:pPr>
            <a:r>
              <a:rPr lang="en-GB" altLang="sv-SE"/>
              <a:t>Customer orientation</a:t>
            </a:r>
          </a:p>
          <a:p>
            <a:pPr>
              <a:spcBef>
                <a:spcPct val="50000"/>
              </a:spcBef>
            </a:pPr>
            <a:r>
              <a:rPr lang="en-GB" altLang="sv-SE"/>
              <a:t>Cost efficient</a:t>
            </a:r>
          </a:p>
          <a:p>
            <a:pPr>
              <a:spcBef>
                <a:spcPct val="50000"/>
              </a:spcBef>
            </a:pPr>
            <a:r>
              <a:rPr lang="en-GB" altLang="sv-SE"/>
              <a:t>High skilled staff</a:t>
            </a:r>
          </a:p>
        </p:txBody>
      </p:sp>
    </p:spTree>
    <p:extLst>
      <p:ext uri="{BB962C8B-B14F-4D97-AF65-F5344CB8AC3E}">
        <p14:creationId xmlns:p14="http://schemas.microsoft.com/office/powerpoint/2010/main" val="3348818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v-SE" altLang="sv-SE" sz="3200"/>
              <a:t>Swedens most modern government agency 2011</a:t>
            </a:r>
          </a:p>
        </p:txBody>
      </p:sp>
      <p:pic>
        <p:nvPicPr>
          <p:cNvPr id="74755" name="Picture 3" descr="Nyhetsbil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2997200"/>
            <a:ext cx="3600450" cy="2586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4756" name="Rectangle 4"/>
          <p:cNvSpPr>
            <a:spLocks noChangeArrowheads="1"/>
          </p:cNvSpPr>
          <p:nvPr/>
        </p:nvSpPr>
        <p:spPr bwMode="auto">
          <a:xfrm>
            <a:off x="4211638" y="2276475"/>
            <a:ext cx="4668837" cy="4016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sv-SE" i="1" u="sng"/>
              <a:t>The jury:</a:t>
            </a:r>
          </a:p>
          <a:p>
            <a:pPr>
              <a:lnSpc>
                <a:spcPct val="110000"/>
              </a:lnSpc>
            </a:pPr>
            <a:r>
              <a:rPr lang="en-US" altLang="sv-SE"/>
              <a:t>“The Swedish Tax Agency has changed from being a feared tax collector to becoming a well liked service organisation. The development has been persistent and focused. Service and treatment of taxpayers have improved. The culture of the organisation has changed.”</a:t>
            </a:r>
          </a:p>
        </p:txBody>
      </p:sp>
    </p:spTree>
    <p:extLst>
      <p:ext uri="{BB962C8B-B14F-4D97-AF65-F5344CB8AC3E}">
        <p14:creationId xmlns:p14="http://schemas.microsoft.com/office/powerpoint/2010/main" val="1886706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154" name="Rectangle 2"/>
          <p:cNvSpPr>
            <a:spLocks noChangeArrowheads="1"/>
          </p:cNvSpPr>
          <p:nvPr/>
        </p:nvSpPr>
        <p:spPr bwMode="auto">
          <a:xfrm>
            <a:off x="468313" y="765175"/>
            <a:ext cx="84963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GB" altLang="sv-SE" sz="4000">
                <a:solidFill>
                  <a:srgbClr val="00006A"/>
                </a:solidFill>
                <a:latin typeface="Frutiger 55 Roman" pitchFamily="34" charset="0"/>
              </a:rPr>
              <a:t>What can a service officer do?</a:t>
            </a:r>
            <a:endParaRPr lang="sv-SE" altLang="sv-SE" sz="4000">
              <a:solidFill>
                <a:srgbClr val="00006A"/>
              </a:solidFill>
              <a:latin typeface="Frutiger 55 Roman" pitchFamily="34" charset="0"/>
            </a:endParaRPr>
          </a:p>
        </p:txBody>
      </p:sp>
      <p:sp>
        <p:nvSpPr>
          <p:cNvPr id="433155" name="Text Box 3"/>
          <p:cNvSpPr txBox="1">
            <a:spLocks noChangeArrowheads="1"/>
          </p:cNvSpPr>
          <p:nvPr/>
        </p:nvSpPr>
        <p:spPr bwMode="auto">
          <a:xfrm>
            <a:off x="250825" y="1773238"/>
            <a:ext cx="4537075" cy="410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altLang="sv-SE"/>
              <a:t>Give general information</a:t>
            </a:r>
          </a:p>
          <a:p>
            <a:pPr>
              <a:spcBef>
                <a:spcPct val="50000"/>
              </a:spcBef>
            </a:pPr>
            <a:r>
              <a:rPr lang="en-GB" altLang="sv-SE"/>
              <a:t>Give information about cases</a:t>
            </a:r>
          </a:p>
          <a:p>
            <a:pPr>
              <a:spcBef>
                <a:spcPct val="50000"/>
              </a:spcBef>
            </a:pPr>
            <a:r>
              <a:rPr lang="en-GB" altLang="sv-SE"/>
              <a:t>Help with applications</a:t>
            </a:r>
          </a:p>
          <a:p>
            <a:pPr>
              <a:spcBef>
                <a:spcPct val="50000"/>
              </a:spcBef>
            </a:pPr>
            <a:r>
              <a:rPr lang="en-GB" altLang="sv-SE"/>
              <a:t>Make decisions concerning easier cases</a:t>
            </a:r>
          </a:p>
          <a:p>
            <a:pPr>
              <a:spcBef>
                <a:spcPct val="50000"/>
              </a:spcBef>
            </a:pPr>
            <a:r>
              <a:rPr lang="en-GB" altLang="sv-SE"/>
              <a:t>Support with self services</a:t>
            </a:r>
          </a:p>
          <a:p>
            <a:pPr>
              <a:spcBef>
                <a:spcPct val="50000"/>
              </a:spcBef>
            </a:pPr>
            <a:endParaRPr lang="en-GB" altLang="sv-SE"/>
          </a:p>
          <a:p>
            <a:pPr>
              <a:spcBef>
                <a:spcPct val="50000"/>
              </a:spcBef>
            </a:pPr>
            <a:endParaRPr lang="en-GB" altLang="sv-SE"/>
          </a:p>
        </p:txBody>
      </p:sp>
      <p:pic>
        <p:nvPicPr>
          <p:cNvPr id="433156" name="Picture 4" descr="Servicekontor Nordstan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338" y="1844675"/>
            <a:ext cx="3898900" cy="284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8667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Number Placeholder 4"/>
          <p:cNvSpPr txBox="1">
            <a:spLocks noGrp="1"/>
          </p:cNvSpPr>
          <p:nvPr/>
        </p:nvSpPr>
        <p:spPr bwMode="auto">
          <a:xfrm>
            <a:off x="0" y="6542088"/>
            <a:ext cx="457200" cy="31591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>
              <a:defRPr/>
            </a:pPr>
            <a:fld id="{240FB060-AD22-4B25-8A63-E1E8B5B98BF0}" type="slidenum">
              <a:rPr lang="en-US" sz="900" b="0">
                <a:solidFill>
                  <a:srgbClr val="336699"/>
                </a:solidFill>
                <a:latin typeface="Century Gothic" pitchFamily="34" charset="0"/>
              </a:rPr>
              <a:pPr algn="r">
                <a:defRPr/>
              </a:pPr>
              <a:t>31</a:t>
            </a:fld>
            <a:endParaRPr lang="en-US" sz="900" b="0">
              <a:solidFill>
                <a:srgbClr val="336699"/>
              </a:solidFill>
              <a:latin typeface="Century Gothic" pitchFamily="34" charset="0"/>
            </a:endParaRPr>
          </a:p>
        </p:txBody>
      </p:sp>
      <p:sp>
        <p:nvSpPr>
          <p:cNvPr id="64515" name="Rectangle 4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GB" altLang="sv-SE"/>
              <a:t>The contact</a:t>
            </a:r>
          </a:p>
        </p:txBody>
      </p:sp>
      <p:pic>
        <p:nvPicPr>
          <p:cNvPr id="64516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69" t="23828" r="33516" b="13867"/>
          <a:stretch>
            <a:fillRect/>
          </a:stretch>
        </p:blipFill>
        <p:spPr bwMode="auto">
          <a:xfrm>
            <a:off x="2894013" y="2201863"/>
            <a:ext cx="3363912" cy="4656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sp>
        <p:nvSpPr>
          <p:cNvPr id="64517" name="Text Box 6"/>
          <p:cNvSpPr txBox="1">
            <a:spLocks noChangeArrowheads="1"/>
          </p:cNvSpPr>
          <p:nvPr/>
        </p:nvSpPr>
        <p:spPr bwMode="auto">
          <a:xfrm>
            <a:off x="1933575" y="1533525"/>
            <a:ext cx="47244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 altLang="sv-SE" sz="2800">
                <a:solidFill>
                  <a:srgbClr val="660033"/>
                </a:solidFill>
                <a:latin typeface="Helvetica 65 Medium" pitchFamily="34" charset="0"/>
                <a:cs typeface="Arial" charset="0"/>
              </a:rPr>
              <a:t>The moment of truth</a:t>
            </a:r>
          </a:p>
        </p:txBody>
      </p:sp>
    </p:spTree>
    <p:extLst>
      <p:ext uri="{BB962C8B-B14F-4D97-AF65-F5344CB8AC3E}">
        <p14:creationId xmlns:p14="http://schemas.microsoft.com/office/powerpoint/2010/main" val="2610554464"/>
      </p:ext>
    </p:extLst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sv-SE" altLang="sv-SE"/>
              <a:t>Case study</a:t>
            </a:r>
            <a:br>
              <a:rPr lang="sv-SE" altLang="sv-SE"/>
            </a:br>
            <a:r>
              <a:rPr lang="sv-SE" altLang="sv-SE"/>
              <a:t>Failure demand</a:t>
            </a:r>
          </a:p>
        </p:txBody>
      </p:sp>
    </p:spTree>
    <p:extLst>
      <p:ext uri="{BB962C8B-B14F-4D97-AF65-F5344CB8AC3E}">
        <p14:creationId xmlns:p14="http://schemas.microsoft.com/office/powerpoint/2010/main" val="650005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ext Box 2"/>
          <p:cNvSpPr txBox="1">
            <a:spLocks noChangeArrowheads="1"/>
          </p:cNvSpPr>
          <p:nvPr/>
        </p:nvSpPr>
        <p:spPr bwMode="auto">
          <a:xfrm>
            <a:off x="5508625" y="920750"/>
            <a:ext cx="3240088" cy="1323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2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2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1600">
                <a:solidFill>
                  <a:schemeClr val="tx2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1400">
                <a:solidFill>
                  <a:schemeClr val="tx2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sv-SE" sz="4000" b="1">
                <a:solidFill>
                  <a:srgbClr val="033577"/>
                </a:solidFill>
                <a:latin typeface="Frutiger 45 Light" pitchFamily="34" charset="0"/>
              </a:rPr>
              <a:t>When things go wrong…</a:t>
            </a:r>
          </a:p>
        </p:txBody>
      </p:sp>
      <p:pic>
        <p:nvPicPr>
          <p:cNvPr id="53251" name="Picture 3" descr="skattekontofax ht200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547688"/>
            <a:ext cx="3360737" cy="6049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6169266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2" descr="MPj04226620000[1]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4813"/>
            <a:ext cx="9144000" cy="6453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9091" name="Text Box 3"/>
          <p:cNvSpPr txBox="1">
            <a:spLocks noChangeArrowheads="1"/>
          </p:cNvSpPr>
          <p:nvPr/>
        </p:nvSpPr>
        <p:spPr bwMode="auto">
          <a:xfrm>
            <a:off x="395288" y="692150"/>
            <a:ext cx="4897437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v-SE" altLang="sv-SE" sz="3200"/>
              <a:t>Statements regarding the Tax Account</a:t>
            </a:r>
          </a:p>
        </p:txBody>
      </p:sp>
      <p:sp>
        <p:nvSpPr>
          <p:cNvPr id="89092" name="Text Box 4"/>
          <p:cNvSpPr txBox="1">
            <a:spLocks noChangeArrowheads="1"/>
          </p:cNvSpPr>
          <p:nvPr/>
        </p:nvSpPr>
        <p:spPr bwMode="auto">
          <a:xfrm>
            <a:off x="323850" y="2205038"/>
            <a:ext cx="5400675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v-SE" altLang="sv-SE" sz="3200"/>
              <a:t>Lets stop sending them out and save some money!</a:t>
            </a:r>
          </a:p>
        </p:txBody>
      </p:sp>
    </p:spTree>
    <p:extLst>
      <p:ext uri="{BB962C8B-B14F-4D97-AF65-F5344CB8AC3E}">
        <p14:creationId xmlns:p14="http://schemas.microsoft.com/office/powerpoint/2010/main" val="748730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90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90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9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sv-SE" altLang="sv-SE"/>
              <a:t>Lets see what happend </a:t>
            </a:r>
          </a:p>
        </p:txBody>
      </p:sp>
      <p:pic>
        <p:nvPicPr>
          <p:cNvPr id="90115" name="Picture 3" descr="j040426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350" y="3429000"/>
            <a:ext cx="3313113" cy="3055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6394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8" name="Picture 2" descr="MPj04384880000[1]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263" y="2492375"/>
            <a:ext cx="2114550" cy="3168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1139" name="AutoShape 3"/>
          <p:cNvSpPr>
            <a:spLocks noChangeArrowheads="1"/>
          </p:cNvSpPr>
          <p:nvPr/>
        </p:nvSpPr>
        <p:spPr bwMode="auto">
          <a:xfrm>
            <a:off x="395288" y="620713"/>
            <a:ext cx="4824412" cy="1584325"/>
          </a:xfrm>
          <a:prstGeom prst="wedgeRectCallout">
            <a:avLst>
              <a:gd name="adj1" fmla="val 54046"/>
              <a:gd name="adj2" fmla="val 99898"/>
            </a:avLst>
          </a:prstGeom>
          <a:solidFill>
            <a:srgbClr val="FDFCD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sv-SE" altLang="sv-SE"/>
              <a:t>I want a copy of the statement regarding the tax account. </a:t>
            </a:r>
          </a:p>
          <a:p>
            <a:pPr algn="ctr"/>
            <a:endParaRPr lang="sv-SE" altLang="sv-SE"/>
          </a:p>
          <a:p>
            <a:pPr algn="ctr"/>
            <a:r>
              <a:rPr lang="sv-SE" altLang="sv-SE"/>
              <a:t>Can you fax it to me?</a:t>
            </a:r>
          </a:p>
        </p:txBody>
      </p:sp>
      <p:sp>
        <p:nvSpPr>
          <p:cNvPr id="91140" name="AutoShape 4"/>
          <p:cNvSpPr>
            <a:spLocks noChangeArrowheads="1"/>
          </p:cNvSpPr>
          <p:nvPr/>
        </p:nvSpPr>
        <p:spPr bwMode="auto">
          <a:xfrm>
            <a:off x="6084888" y="620713"/>
            <a:ext cx="2916237" cy="1295400"/>
          </a:xfrm>
          <a:prstGeom prst="cloudCallout">
            <a:avLst>
              <a:gd name="adj1" fmla="val -38843"/>
              <a:gd name="adj2" fmla="val 101718"/>
            </a:avLst>
          </a:prstGeom>
          <a:solidFill>
            <a:srgbClr val="FDFCDF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sv-SE" altLang="sv-SE"/>
              <a:t>No statement?</a:t>
            </a:r>
          </a:p>
        </p:txBody>
      </p:sp>
      <p:sp>
        <p:nvSpPr>
          <p:cNvPr id="91141" name="AutoShape 5"/>
          <p:cNvSpPr>
            <a:spLocks noChangeArrowheads="1"/>
          </p:cNvSpPr>
          <p:nvPr/>
        </p:nvSpPr>
        <p:spPr bwMode="auto">
          <a:xfrm>
            <a:off x="0" y="692150"/>
            <a:ext cx="4716463" cy="2449513"/>
          </a:xfrm>
          <a:prstGeom prst="cloudCallout">
            <a:avLst>
              <a:gd name="adj1" fmla="val 67065"/>
              <a:gd name="adj2" fmla="val 38074"/>
            </a:avLst>
          </a:prstGeom>
          <a:solidFill>
            <a:srgbClr val="FDFCDF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sv-SE" altLang="sv-SE"/>
              <a:t>Use e-service?</a:t>
            </a:r>
          </a:p>
          <a:p>
            <a:pPr algn="ctr"/>
            <a:r>
              <a:rPr lang="sv-SE" altLang="sv-SE"/>
              <a:t>Too complicated.</a:t>
            </a:r>
          </a:p>
          <a:p>
            <a:pPr algn="ctr"/>
            <a:endParaRPr lang="sv-SE" altLang="sv-SE"/>
          </a:p>
          <a:p>
            <a:pPr algn="ctr"/>
            <a:r>
              <a:rPr lang="sv-SE" altLang="sv-SE"/>
              <a:t>I call them instead.</a:t>
            </a:r>
          </a:p>
        </p:txBody>
      </p:sp>
    </p:spTree>
    <p:extLst>
      <p:ext uri="{BB962C8B-B14F-4D97-AF65-F5344CB8AC3E}">
        <p14:creationId xmlns:p14="http://schemas.microsoft.com/office/powerpoint/2010/main" val="3480591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1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1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114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1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1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1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1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39" grpId="0" animBg="1"/>
      <p:bldP spid="91141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4213" y="549275"/>
            <a:ext cx="7772400" cy="647700"/>
          </a:xfrm>
        </p:spPr>
        <p:txBody>
          <a:bodyPr/>
          <a:lstStyle/>
          <a:p>
            <a:r>
              <a:rPr lang="sv-SE" altLang="sv-SE"/>
              <a:t>Number of fax</a:t>
            </a:r>
          </a:p>
        </p:txBody>
      </p:sp>
      <p:graphicFrame>
        <p:nvGraphicFramePr>
          <p:cNvPr id="93187" name="Object 3"/>
          <p:cNvGraphicFramePr>
            <a:graphicFrameLocks noChangeAspect="1"/>
          </p:cNvGraphicFramePr>
          <p:nvPr/>
        </p:nvGraphicFramePr>
        <p:xfrm>
          <a:off x="250825" y="1484313"/>
          <a:ext cx="8893175" cy="4138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Diagram" r:id="rId3" imgW="5896066" imgH="2743200" progId="Excel.Chart.8">
                  <p:embed/>
                </p:oleObj>
              </mc:Choice>
              <mc:Fallback>
                <p:oleObj name="Diagram" r:id="rId3" imgW="5896066" imgH="2743200" progId="Excel.Char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825" y="1484313"/>
                        <a:ext cx="8893175" cy="41386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46519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27088" y="549275"/>
            <a:ext cx="7632700" cy="935038"/>
          </a:xfrm>
        </p:spPr>
        <p:txBody>
          <a:bodyPr/>
          <a:lstStyle/>
          <a:p>
            <a:r>
              <a:rPr lang="sv-SE" altLang="sv-SE"/>
              <a:t>Result!</a:t>
            </a:r>
          </a:p>
        </p:txBody>
      </p:sp>
      <p:sp>
        <p:nvSpPr>
          <p:cNvPr id="94211" name="Text Box 3"/>
          <p:cNvSpPr txBox="1">
            <a:spLocks noChangeArrowheads="1"/>
          </p:cNvSpPr>
          <p:nvPr/>
        </p:nvSpPr>
        <p:spPr bwMode="auto">
          <a:xfrm>
            <a:off x="539750" y="1773238"/>
            <a:ext cx="8280400" cy="2862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v-SE" altLang="sv-SE" dirty="0" err="1"/>
              <a:t>Increased</a:t>
            </a:r>
            <a:r>
              <a:rPr lang="sv-SE" altLang="sv-SE" dirty="0"/>
              <a:t> </a:t>
            </a:r>
            <a:r>
              <a:rPr lang="sv-SE" altLang="sv-SE" dirty="0" err="1"/>
              <a:t>number</a:t>
            </a:r>
            <a:r>
              <a:rPr lang="sv-SE" altLang="sv-SE" dirty="0"/>
              <a:t> </a:t>
            </a:r>
            <a:r>
              <a:rPr lang="sv-SE" altLang="sv-SE" dirty="0" err="1"/>
              <a:t>of</a:t>
            </a:r>
            <a:r>
              <a:rPr lang="sv-SE" altLang="sv-SE" dirty="0"/>
              <a:t> </a:t>
            </a:r>
            <a:r>
              <a:rPr lang="sv-SE" altLang="sv-SE" dirty="0" err="1"/>
              <a:t>phone</a:t>
            </a:r>
            <a:r>
              <a:rPr lang="sv-SE" altLang="sv-SE" dirty="0"/>
              <a:t> calls</a:t>
            </a:r>
          </a:p>
          <a:p>
            <a:pPr>
              <a:spcBef>
                <a:spcPct val="50000"/>
              </a:spcBef>
            </a:pPr>
            <a:r>
              <a:rPr lang="sv-SE" altLang="sv-SE" dirty="0"/>
              <a:t>70 % </a:t>
            </a:r>
            <a:r>
              <a:rPr lang="sv-SE" altLang="sv-SE" dirty="0" err="1"/>
              <a:t>increase</a:t>
            </a:r>
            <a:r>
              <a:rPr lang="sv-SE" altLang="sv-SE" dirty="0"/>
              <a:t> </a:t>
            </a:r>
            <a:r>
              <a:rPr lang="sv-SE" altLang="sv-SE" dirty="0" err="1"/>
              <a:t>of</a:t>
            </a:r>
            <a:r>
              <a:rPr lang="sv-SE" altLang="sv-SE" dirty="0"/>
              <a:t> </a:t>
            </a:r>
            <a:r>
              <a:rPr lang="sv-SE" altLang="sv-SE" dirty="0" err="1"/>
              <a:t>number</a:t>
            </a:r>
            <a:r>
              <a:rPr lang="sv-SE" altLang="sv-SE" dirty="0"/>
              <a:t> </a:t>
            </a:r>
            <a:r>
              <a:rPr lang="sv-SE" altLang="sv-SE" dirty="0" err="1"/>
              <a:t>of</a:t>
            </a:r>
            <a:r>
              <a:rPr lang="sv-SE" altLang="sv-SE" dirty="0"/>
              <a:t> fax </a:t>
            </a:r>
            <a:r>
              <a:rPr lang="sv-SE" altLang="sv-SE" dirty="0" err="1"/>
              <a:t>concerning</a:t>
            </a:r>
            <a:r>
              <a:rPr lang="sv-SE" altLang="sv-SE" dirty="0"/>
              <a:t> tax </a:t>
            </a:r>
            <a:r>
              <a:rPr lang="sv-SE" altLang="sv-SE" dirty="0" err="1"/>
              <a:t>account</a:t>
            </a:r>
            <a:endParaRPr lang="sv-SE" altLang="sv-SE" dirty="0"/>
          </a:p>
          <a:p>
            <a:pPr>
              <a:spcBef>
                <a:spcPct val="50000"/>
              </a:spcBef>
            </a:pPr>
            <a:r>
              <a:rPr lang="sv-SE" altLang="sv-SE" dirty="0"/>
              <a:t>The </a:t>
            </a:r>
            <a:r>
              <a:rPr lang="sv-SE" altLang="sv-SE" dirty="0" err="1"/>
              <a:t>taxpayers</a:t>
            </a:r>
            <a:r>
              <a:rPr lang="sv-SE" altLang="sv-SE" dirty="0"/>
              <a:t> </a:t>
            </a:r>
            <a:r>
              <a:rPr lang="sv-SE" altLang="sv-SE" dirty="0" err="1" smtClean="0"/>
              <a:t>were</a:t>
            </a:r>
            <a:r>
              <a:rPr lang="sv-SE" altLang="sv-SE" dirty="0" smtClean="0"/>
              <a:t> </a:t>
            </a:r>
            <a:r>
              <a:rPr lang="sv-SE" altLang="sv-SE" dirty="0"/>
              <a:t>frustrated</a:t>
            </a:r>
          </a:p>
          <a:p>
            <a:pPr>
              <a:spcBef>
                <a:spcPct val="50000"/>
              </a:spcBef>
            </a:pPr>
            <a:r>
              <a:rPr lang="sv-SE" altLang="sv-SE" dirty="0"/>
              <a:t>The </a:t>
            </a:r>
            <a:r>
              <a:rPr lang="sv-SE" altLang="sv-SE" dirty="0" err="1"/>
              <a:t>staff</a:t>
            </a:r>
            <a:r>
              <a:rPr lang="sv-SE" altLang="sv-SE" dirty="0"/>
              <a:t> </a:t>
            </a:r>
            <a:r>
              <a:rPr lang="sv-SE" altLang="sv-SE" dirty="0" err="1" smtClean="0"/>
              <a:t>was</a:t>
            </a:r>
            <a:r>
              <a:rPr lang="sv-SE" altLang="sv-SE" dirty="0" smtClean="0"/>
              <a:t> frustrated</a:t>
            </a:r>
            <a:endParaRPr lang="sv-SE" altLang="sv-SE" dirty="0"/>
          </a:p>
          <a:p>
            <a:pPr>
              <a:spcBef>
                <a:spcPct val="50000"/>
              </a:spcBef>
            </a:pPr>
            <a:r>
              <a:rPr lang="sv-SE" altLang="sv-SE" dirty="0"/>
              <a:t>The e-service </a:t>
            </a:r>
            <a:r>
              <a:rPr lang="sv-SE" altLang="sv-SE" dirty="0" err="1"/>
              <a:t>was</a:t>
            </a:r>
            <a:r>
              <a:rPr lang="sv-SE" altLang="sv-SE" dirty="0"/>
              <a:t> not </a:t>
            </a:r>
            <a:r>
              <a:rPr lang="sv-SE" altLang="sv-SE" dirty="0" err="1"/>
              <a:t>built</a:t>
            </a:r>
            <a:r>
              <a:rPr lang="sv-SE" altLang="sv-SE" dirty="0"/>
              <a:t> from a </a:t>
            </a:r>
            <a:r>
              <a:rPr lang="sv-SE" altLang="sv-SE" dirty="0" err="1"/>
              <a:t>user</a:t>
            </a:r>
            <a:r>
              <a:rPr lang="sv-SE" altLang="sv-SE" dirty="0"/>
              <a:t> </a:t>
            </a:r>
            <a:r>
              <a:rPr lang="sv-SE" altLang="sv-SE" dirty="0" err="1"/>
              <a:t>perspective</a:t>
            </a:r>
            <a:endParaRPr lang="sv-SE" altLang="sv-SE" dirty="0"/>
          </a:p>
          <a:p>
            <a:pPr>
              <a:spcBef>
                <a:spcPct val="50000"/>
              </a:spcBef>
            </a:pPr>
            <a:r>
              <a:rPr lang="sv-SE" altLang="sv-SE" dirty="0" err="1"/>
              <a:t>We</a:t>
            </a:r>
            <a:r>
              <a:rPr lang="sv-SE" altLang="sv-SE" dirty="0"/>
              <a:t> </a:t>
            </a:r>
            <a:r>
              <a:rPr lang="sv-SE" altLang="sv-SE" dirty="0" err="1"/>
              <a:t>created</a:t>
            </a:r>
            <a:r>
              <a:rPr lang="sv-SE" altLang="sv-SE" dirty="0"/>
              <a:t> </a:t>
            </a:r>
            <a:r>
              <a:rPr lang="sv-SE" altLang="sv-SE" dirty="0" err="1"/>
              <a:t>failure</a:t>
            </a:r>
            <a:r>
              <a:rPr lang="sv-SE" altLang="sv-SE" dirty="0"/>
              <a:t> </a:t>
            </a:r>
            <a:r>
              <a:rPr lang="sv-SE" altLang="sv-SE" dirty="0" err="1"/>
              <a:t>demand</a:t>
            </a:r>
            <a:endParaRPr lang="sv-SE" altLang="sv-SE" dirty="0"/>
          </a:p>
          <a:p>
            <a:pPr>
              <a:spcBef>
                <a:spcPct val="50000"/>
              </a:spcBef>
            </a:pPr>
            <a:r>
              <a:rPr lang="sv-SE" altLang="sv-SE" dirty="0" err="1"/>
              <a:t>We</a:t>
            </a:r>
            <a:r>
              <a:rPr lang="sv-SE" altLang="sv-SE" dirty="0"/>
              <a:t> </a:t>
            </a:r>
            <a:r>
              <a:rPr lang="sv-SE" altLang="sv-SE" dirty="0" err="1" smtClean="0"/>
              <a:t>started</a:t>
            </a:r>
            <a:r>
              <a:rPr lang="sv-SE" altLang="sv-SE" dirty="0" smtClean="0"/>
              <a:t> </a:t>
            </a:r>
            <a:r>
              <a:rPr lang="sv-SE" altLang="sv-SE" dirty="0" err="1" smtClean="0"/>
              <a:t>to</a:t>
            </a:r>
            <a:r>
              <a:rPr lang="sv-SE" altLang="sv-SE" dirty="0" smtClean="0"/>
              <a:t> </a:t>
            </a:r>
            <a:r>
              <a:rPr lang="sv-SE" altLang="sv-SE" dirty="0" err="1" smtClean="0"/>
              <a:t>develop</a:t>
            </a:r>
            <a:r>
              <a:rPr lang="sv-SE" altLang="sv-SE" dirty="0" smtClean="0"/>
              <a:t> </a:t>
            </a:r>
            <a:r>
              <a:rPr lang="sv-SE" altLang="sv-SE" dirty="0"/>
              <a:t>an e-mail solution</a:t>
            </a:r>
          </a:p>
        </p:txBody>
      </p:sp>
    </p:spTree>
    <p:extLst>
      <p:ext uri="{BB962C8B-B14F-4D97-AF65-F5344CB8AC3E}">
        <p14:creationId xmlns:p14="http://schemas.microsoft.com/office/powerpoint/2010/main" val="2693736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sv-SE" altLang="sv-SE" smtClean="0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v-SE" altLang="sv-SE" smtClean="0"/>
          </a:p>
        </p:txBody>
      </p:sp>
      <p:pic>
        <p:nvPicPr>
          <p:cNvPr id="14340" name="Picture 4" descr="Tan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333375"/>
            <a:ext cx="8208963" cy="548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468313" y="836613"/>
            <a:ext cx="4103687" cy="60478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sv-SE" b="1" dirty="0">
                <a:solidFill>
                  <a:schemeClr val="bg1"/>
                </a:solidFill>
                <a:latin typeface="Frutiger 45 Light" pitchFamily="34" charset="0"/>
              </a:rPr>
              <a:t>Not every </a:t>
            </a:r>
            <a:r>
              <a:rPr lang="en-US" altLang="sv-SE" b="1" dirty="0" smtClean="0">
                <a:solidFill>
                  <a:schemeClr val="bg1"/>
                </a:solidFill>
                <a:latin typeface="Frutiger 45 Light" pitchFamily="34" charset="0"/>
              </a:rPr>
              <a:t>day, </a:t>
            </a:r>
            <a:r>
              <a:rPr lang="en-US" altLang="sv-SE" b="1" dirty="0">
                <a:solidFill>
                  <a:schemeClr val="bg1"/>
                </a:solidFill>
                <a:latin typeface="Frutiger 45 Light" pitchFamily="34" charset="0"/>
              </a:rPr>
              <a:t>but often she comes to the service office. She is sick, </a:t>
            </a:r>
            <a:r>
              <a:rPr lang="en-US" altLang="sv-SE" b="1" dirty="0" smtClean="0">
                <a:solidFill>
                  <a:schemeClr val="bg1"/>
                </a:solidFill>
                <a:latin typeface="Frutiger 45 Light" pitchFamily="34" charset="0"/>
              </a:rPr>
              <a:t>has </a:t>
            </a:r>
            <a:r>
              <a:rPr lang="en-US" altLang="sv-SE" b="1" dirty="0">
                <a:solidFill>
                  <a:schemeClr val="bg1"/>
                </a:solidFill>
                <a:latin typeface="Frutiger 45 Light" pitchFamily="34" charset="0"/>
              </a:rPr>
              <a:t>social phobia, is uncertain and very quiet. I helped her a few times and we've got a good contact. She can express herself when she talks, but not in writing.</a:t>
            </a:r>
          </a:p>
          <a:p>
            <a:pPr eaLnBrk="1" hangingPunct="1"/>
            <a:endParaRPr lang="en-US" altLang="sv-SE" b="1" dirty="0">
              <a:solidFill>
                <a:schemeClr val="bg1"/>
              </a:solidFill>
              <a:latin typeface="Frutiger 45 Light" pitchFamily="34" charset="0"/>
            </a:endParaRPr>
          </a:p>
          <a:p>
            <a:pPr eaLnBrk="1" hangingPunct="1"/>
            <a:r>
              <a:rPr lang="en-US" altLang="sv-SE" b="1" dirty="0">
                <a:solidFill>
                  <a:schemeClr val="bg1"/>
                </a:solidFill>
                <a:latin typeface="Frutiger 45 Light" pitchFamily="34" charset="0"/>
              </a:rPr>
              <a:t>When she comes into our office, she </a:t>
            </a:r>
            <a:r>
              <a:rPr lang="en-US" altLang="sv-SE" b="1" dirty="0" smtClean="0">
                <a:solidFill>
                  <a:schemeClr val="bg1"/>
                </a:solidFill>
                <a:latin typeface="Frutiger 45 Light" pitchFamily="34" charset="0"/>
              </a:rPr>
              <a:t>tries to get eye contact with me. </a:t>
            </a:r>
            <a:r>
              <a:rPr lang="en-US" altLang="sv-SE" b="1" dirty="0">
                <a:solidFill>
                  <a:schemeClr val="bg1"/>
                </a:solidFill>
                <a:latin typeface="Frutiger 45 Light" pitchFamily="34" charset="0"/>
              </a:rPr>
              <a:t>I know that if I nod to her she understands that I will help her soon. It feels good. She feels secure in my presence. Previously, she turned around and went home. Now she no longer turns </a:t>
            </a:r>
            <a:r>
              <a:rPr lang="en-US" altLang="sv-SE" b="1" dirty="0" smtClean="0">
                <a:solidFill>
                  <a:schemeClr val="bg1"/>
                </a:solidFill>
                <a:latin typeface="Frutiger 45 Light" pitchFamily="34" charset="0"/>
              </a:rPr>
              <a:t>back in </a:t>
            </a:r>
            <a:r>
              <a:rPr lang="en-US" altLang="sv-SE" b="1" dirty="0">
                <a:solidFill>
                  <a:schemeClr val="bg1"/>
                </a:solidFill>
                <a:latin typeface="Frutiger 45 Light" pitchFamily="34" charset="0"/>
              </a:rPr>
              <a:t>the door. Now she thanks.</a:t>
            </a:r>
          </a:p>
          <a:p>
            <a:pPr eaLnBrk="1" hangingPunct="1"/>
            <a:endParaRPr lang="en-US" altLang="sv-SE" b="1" dirty="0">
              <a:solidFill>
                <a:schemeClr val="bg1"/>
              </a:solidFill>
              <a:latin typeface="Frutiger 45 Light" pitchFamily="34" charset="0"/>
            </a:endParaRPr>
          </a:p>
          <a:p>
            <a:pPr eaLnBrk="1" hangingPunct="1"/>
            <a:r>
              <a:rPr lang="en-US" altLang="sv-SE" b="1" dirty="0">
                <a:solidFill>
                  <a:schemeClr val="bg1"/>
                </a:solidFill>
                <a:latin typeface="Frutiger 45 Light" pitchFamily="34" charset="0"/>
              </a:rPr>
              <a:t>(Service officer)</a:t>
            </a:r>
          </a:p>
          <a:p>
            <a:pPr eaLnBrk="1" hangingPunct="1"/>
            <a:endParaRPr lang="sv-SE" altLang="sv-SE" i="1" dirty="0">
              <a:solidFill>
                <a:schemeClr val="bg1"/>
              </a:solidFill>
              <a:latin typeface="Frutiger 45 Light" pitchFamily="34" charset="0"/>
            </a:endParaRPr>
          </a:p>
          <a:p>
            <a:pPr eaLnBrk="1" hangingPunct="1">
              <a:spcBef>
                <a:spcPct val="50000"/>
              </a:spcBef>
            </a:pPr>
            <a:endParaRPr lang="sv-SE" altLang="sv-SE" dirty="0">
              <a:solidFill>
                <a:schemeClr val="bg1"/>
              </a:solidFill>
              <a:latin typeface="Frutiger 45 Light" pitchFamily="34" charset="0"/>
            </a:endParaRPr>
          </a:p>
        </p:txBody>
      </p:sp>
      <p:sp>
        <p:nvSpPr>
          <p:cNvPr id="14342" name="Text Box 6"/>
          <p:cNvSpPr txBox="1">
            <a:spLocks noChangeArrowheads="1"/>
          </p:cNvSpPr>
          <p:nvPr/>
        </p:nvSpPr>
        <p:spPr bwMode="auto">
          <a:xfrm>
            <a:off x="971550" y="6381750"/>
            <a:ext cx="7561263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sv-SE" altLang="sv-SE" sz="1400" dirty="0">
                <a:latin typeface="Frutiger 45 Light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0679933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Number Placeholder 5"/>
          <p:cNvSpPr txBox="1">
            <a:spLocks noGrp="1"/>
          </p:cNvSpPr>
          <p:nvPr/>
        </p:nvSpPr>
        <p:spPr bwMode="auto">
          <a:xfrm>
            <a:off x="0" y="6542088"/>
            <a:ext cx="457200" cy="31591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>
              <a:defRPr/>
            </a:pPr>
            <a:fld id="{A89373C7-9EE1-4EC6-B981-5107B69BB594}" type="slidenum">
              <a:rPr lang="en-US" sz="900" b="0">
                <a:solidFill>
                  <a:srgbClr val="336699"/>
                </a:solidFill>
                <a:latin typeface="Century Gothic" pitchFamily="34" charset="0"/>
              </a:rPr>
              <a:pPr algn="r">
                <a:defRPr/>
              </a:pPr>
              <a:t>4</a:t>
            </a:fld>
            <a:endParaRPr lang="en-US" sz="900" b="0">
              <a:solidFill>
                <a:srgbClr val="336699"/>
              </a:solidFill>
              <a:latin typeface="Century Gothic" pitchFamily="34" charset="0"/>
            </a:endParaRPr>
          </a:p>
        </p:txBody>
      </p:sp>
      <p:sp>
        <p:nvSpPr>
          <p:cNvPr id="47107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GB" altLang="sv-SE"/>
              <a:t>The purpose of communication and service</a:t>
            </a:r>
          </a:p>
        </p:txBody>
      </p:sp>
      <p:sp>
        <p:nvSpPr>
          <p:cNvPr id="4710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866775" y="2205038"/>
            <a:ext cx="7408863" cy="4114800"/>
          </a:xfrm>
        </p:spPr>
        <p:txBody>
          <a:bodyPr/>
          <a:lstStyle/>
          <a:p>
            <a:pPr eaLnBrk="1" hangingPunct="1"/>
            <a:r>
              <a:rPr lang="en-GB" altLang="sv-SE"/>
              <a:t>Make it easy to comply – handle complexity</a:t>
            </a:r>
            <a:br>
              <a:rPr lang="en-GB" altLang="sv-SE"/>
            </a:br>
            <a:endParaRPr lang="en-GB" altLang="sv-SE"/>
          </a:p>
          <a:p>
            <a:pPr eaLnBrk="1" hangingPunct="1"/>
            <a:r>
              <a:rPr lang="en-GB" altLang="sv-SE"/>
              <a:t>Reduce unintentional errors</a:t>
            </a:r>
          </a:p>
          <a:p>
            <a:pPr lvl="1" eaLnBrk="1" hangingPunct="1"/>
            <a:r>
              <a:rPr lang="en-GB" altLang="sv-SE"/>
              <a:t>Reduce costs for the tax administration</a:t>
            </a:r>
          </a:p>
          <a:p>
            <a:pPr lvl="1" eaLnBrk="1" hangingPunct="1"/>
            <a:r>
              <a:rPr lang="en-GB" altLang="sv-SE"/>
              <a:t>Reduce compliance costs for the taxpayers</a:t>
            </a:r>
            <a:br>
              <a:rPr lang="en-GB" altLang="sv-SE"/>
            </a:br>
            <a:endParaRPr lang="en-GB" altLang="sv-SE"/>
          </a:p>
          <a:p>
            <a:pPr eaLnBrk="1" hangingPunct="1"/>
            <a:r>
              <a:rPr lang="en-GB" altLang="sv-SE"/>
              <a:t>Improve voluntary compliance</a:t>
            </a:r>
            <a:br>
              <a:rPr lang="en-GB" altLang="sv-SE"/>
            </a:br>
            <a:endParaRPr lang="en-GB" altLang="sv-SE"/>
          </a:p>
          <a:p>
            <a:pPr eaLnBrk="1" hangingPunct="1"/>
            <a:r>
              <a:rPr lang="en-GB" altLang="sv-SE"/>
              <a:t>Increase trust in the tax system</a:t>
            </a:r>
          </a:p>
        </p:txBody>
      </p:sp>
    </p:spTree>
    <p:extLst>
      <p:ext uri="{BB962C8B-B14F-4D97-AF65-F5344CB8AC3E}">
        <p14:creationId xmlns:p14="http://schemas.microsoft.com/office/powerpoint/2010/main" val="1790619841"/>
      </p:ext>
    </p:extLst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179388" y="620713"/>
            <a:ext cx="8785225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GB" altLang="sv-SE" sz="4000" dirty="0">
                <a:solidFill>
                  <a:srgbClr val="00006A"/>
                </a:solidFill>
                <a:latin typeface="Arial Unicode MS" pitchFamily="34" charset="-128"/>
              </a:rPr>
              <a:t>Bring the voice of the taxpayer into the organisation</a:t>
            </a:r>
            <a:endParaRPr lang="sv-SE" altLang="sv-SE" sz="4000" dirty="0">
              <a:solidFill>
                <a:srgbClr val="00006A"/>
              </a:solidFill>
              <a:latin typeface="Arial Unicode MS" pitchFamily="34" charset="-128"/>
            </a:endParaRPr>
          </a:p>
        </p:txBody>
      </p:sp>
      <p:sp>
        <p:nvSpPr>
          <p:cNvPr id="30723" name="AutoShape 3"/>
          <p:cNvSpPr>
            <a:spLocks noChangeArrowheads="1"/>
          </p:cNvSpPr>
          <p:nvPr/>
        </p:nvSpPr>
        <p:spPr bwMode="auto">
          <a:xfrm>
            <a:off x="323850" y="2276475"/>
            <a:ext cx="7488238" cy="1296988"/>
          </a:xfrm>
          <a:prstGeom prst="wedgeRoundRectCallout">
            <a:avLst>
              <a:gd name="adj1" fmla="val 50106"/>
              <a:gd name="adj2" fmla="val 74602"/>
              <a:gd name="adj3" fmla="val 16667"/>
            </a:avLst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GB" altLang="sv-SE" sz="2000" i="1" dirty="0">
                <a:latin typeface="Arial Unicode MS" pitchFamily="34" charset="-128"/>
              </a:rPr>
              <a:t>"After several attempts to send e-mails I now understand that the issue must be very short and very precise, otherwise the answer is vague or you refer to a whole document. "</a:t>
            </a:r>
            <a:endParaRPr lang="sv-SE" altLang="sv-SE" sz="2000" i="1" dirty="0">
              <a:latin typeface="Arial Unicode MS" pitchFamily="34" charset="-128"/>
            </a:endParaRPr>
          </a:p>
        </p:txBody>
      </p:sp>
      <p:sp>
        <p:nvSpPr>
          <p:cNvPr id="30724" name="AutoShape 4"/>
          <p:cNvSpPr>
            <a:spLocks noChangeArrowheads="1"/>
          </p:cNvSpPr>
          <p:nvPr/>
        </p:nvSpPr>
        <p:spPr bwMode="auto">
          <a:xfrm>
            <a:off x="971600" y="4725144"/>
            <a:ext cx="7919988" cy="1151979"/>
          </a:xfrm>
          <a:prstGeom prst="wedgeRoundRectCallout">
            <a:avLst>
              <a:gd name="adj1" fmla="val -48667"/>
              <a:gd name="adj2" fmla="val -81458"/>
              <a:gd name="adj3" fmla="val 16667"/>
            </a:avLst>
          </a:prstGeom>
          <a:solidFill>
            <a:srgbClr val="CCFFFF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GB" altLang="sv-SE" sz="2000" i="1" dirty="0">
                <a:latin typeface="Arial Unicode MS" pitchFamily="34" charset="-128"/>
              </a:rPr>
              <a:t>“I just want to say that the Tax Agency is great! You are always friendly and very helpful. I can not think of any institution, or company that is as service-minded as you are. Thank you for that! </a:t>
            </a:r>
            <a:endParaRPr lang="sv-SE" altLang="sv-SE" sz="2000" i="1" dirty="0">
              <a:latin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53342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Trust and service delivery</a:t>
            </a:r>
            <a:endParaRPr lang="en-GB" dirty="0"/>
          </a:p>
        </p:txBody>
      </p:sp>
      <p:sp>
        <p:nvSpPr>
          <p:cNvPr id="3" name="Platshållare för bildnumm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0B3CA-B5C7-2E4F-A347-97B4693840B4}" type="slidenum">
              <a:rPr lang="sv-SE" smtClean="0"/>
              <a:pPr/>
              <a:t>5</a:t>
            </a:fld>
            <a:endParaRPr lang="sv-SE"/>
          </a:p>
        </p:txBody>
      </p:sp>
      <p:sp>
        <p:nvSpPr>
          <p:cNvPr id="4" name="textruta 3"/>
          <p:cNvSpPr txBox="1"/>
          <p:nvPr/>
        </p:nvSpPr>
        <p:spPr>
          <a:xfrm>
            <a:off x="827584" y="1916832"/>
            <a:ext cx="7272808" cy="553998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GB" sz="2400" dirty="0" smtClean="0"/>
              <a:t>“Trust comes on foot and goes away on horseback”</a:t>
            </a:r>
            <a:endParaRPr lang="en-GB" sz="2400" dirty="0"/>
          </a:p>
        </p:txBody>
      </p:sp>
      <p:sp>
        <p:nvSpPr>
          <p:cNvPr id="5" name="textruta 4"/>
          <p:cNvSpPr txBox="1"/>
          <p:nvPr/>
        </p:nvSpPr>
        <p:spPr>
          <a:xfrm>
            <a:off x="827584" y="2996952"/>
            <a:ext cx="72728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“…ample empirical evidence exists that satisfaction and trust are positively correlated. …show a significant association between satisfaction with public service delivery and trust in government…”</a:t>
            </a:r>
            <a:endParaRPr lang="en-GB" dirty="0"/>
          </a:p>
        </p:txBody>
      </p:sp>
      <p:sp>
        <p:nvSpPr>
          <p:cNvPr id="6" name="textruta 5"/>
          <p:cNvSpPr txBox="1"/>
          <p:nvPr/>
        </p:nvSpPr>
        <p:spPr>
          <a:xfrm>
            <a:off x="899592" y="4293096"/>
            <a:ext cx="72728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“…the empirical results suggest that the breaking down of trust is easier to accomplish than the building up of trust. In other words, the impact of a negative experience with a public agency is much more pronounced than the effect of a positive one.”</a:t>
            </a:r>
            <a:endParaRPr lang="en-GB" dirty="0"/>
          </a:p>
        </p:txBody>
      </p:sp>
      <p:sp>
        <p:nvSpPr>
          <p:cNvPr id="7" name="textruta 6"/>
          <p:cNvSpPr txBox="1"/>
          <p:nvPr/>
        </p:nvSpPr>
        <p:spPr>
          <a:xfrm>
            <a:off x="179512" y="6237312"/>
            <a:ext cx="36004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/>
              <a:t>Source: </a:t>
            </a:r>
            <a:r>
              <a:rPr lang="en-GB" sz="1000" dirty="0" err="1" smtClean="0"/>
              <a:t>Kampen</a:t>
            </a:r>
            <a:r>
              <a:rPr lang="en-GB" sz="1000" dirty="0" smtClean="0"/>
              <a:t>, </a:t>
            </a:r>
            <a:r>
              <a:rPr lang="en-GB" sz="1000" dirty="0" err="1" smtClean="0"/>
              <a:t>Vad</a:t>
            </a:r>
            <a:r>
              <a:rPr lang="en-GB" sz="1000" dirty="0" smtClean="0"/>
              <a:t> </a:t>
            </a:r>
            <a:r>
              <a:rPr lang="en-GB" sz="1000" dirty="0" err="1" smtClean="0"/>
              <a:t>deWalle</a:t>
            </a:r>
            <a:r>
              <a:rPr lang="en-GB" sz="1000" dirty="0" smtClean="0"/>
              <a:t>, </a:t>
            </a:r>
            <a:r>
              <a:rPr lang="en-GB" sz="1000" dirty="0" err="1" smtClean="0"/>
              <a:t>Bouckaert</a:t>
            </a:r>
            <a:r>
              <a:rPr lang="en-GB" sz="1000" dirty="0" smtClean="0"/>
              <a:t>, “Assessing the relation between </a:t>
            </a:r>
            <a:r>
              <a:rPr lang="en-GB" sz="1000" dirty="0" err="1" smtClean="0"/>
              <a:t>satisradtion</a:t>
            </a:r>
            <a:r>
              <a:rPr lang="en-GB" sz="1000" dirty="0" smtClean="0"/>
              <a:t> with public service delivery and trust in government”</a:t>
            </a:r>
            <a:endParaRPr lang="en-GB" sz="1000" dirty="0"/>
          </a:p>
        </p:txBody>
      </p:sp>
    </p:spTree>
    <p:extLst>
      <p:ext uri="{BB962C8B-B14F-4D97-AF65-F5344CB8AC3E}">
        <p14:creationId xmlns:p14="http://schemas.microsoft.com/office/powerpoint/2010/main" val="4184110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68313" y="1916113"/>
            <a:ext cx="8424862" cy="4179887"/>
          </a:xfrm>
          <a:noFill/>
        </p:spPr>
        <p:txBody>
          <a:bodyPr/>
          <a:lstStyle/>
          <a:p>
            <a:pPr marL="0" indent="0" algn="ctr" eaLnBrk="1" hangingPunct="1">
              <a:buFont typeface="Arial" charset="0"/>
              <a:buNone/>
            </a:pPr>
            <a:r>
              <a:rPr lang="en-US" altLang="sv-SE" sz="6600" smtClean="0"/>
              <a:t>Attitudes?</a:t>
            </a:r>
            <a:br>
              <a:rPr lang="en-US" altLang="sv-SE" sz="6600" smtClean="0"/>
            </a:br>
            <a:endParaRPr lang="en-US" altLang="sv-SE" sz="6600" smtClean="0"/>
          </a:p>
          <a:p>
            <a:pPr marL="0" indent="0" algn="ctr" eaLnBrk="1" hangingPunct="1">
              <a:buFont typeface="Arial" charset="0"/>
              <a:buNone/>
            </a:pPr>
            <a:r>
              <a:rPr lang="en-US" altLang="sv-SE" sz="6600" smtClean="0"/>
              <a:t>Impact on trust?</a:t>
            </a:r>
            <a:endParaRPr lang="sv-SE" altLang="sv-SE" sz="6600" smtClean="0"/>
          </a:p>
        </p:txBody>
      </p:sp>
    </p:spTree>
    <p:extLst>
      <p:ext uri="{BB962C8B-B14F-4D97-AF65-F5344CB8AC3E}">
        <p14:creationId xmlns:p14="http://schemas.microsoft.com/office/powerpoint/2010/main" val="3295492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j043950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875" y="236538"/>
            <a:ext cx="8478838" cy="5640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52808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tax-audit-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128588"/>
            <a:ext cx="7605713" cy="5761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93513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hets_s_1207655594_89946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260350"/>
            <a:ext cx="8353425" cy="559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3971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katteverket">
  <a:themeElements>
    <a:clrScheme name="SKV">
      <a:dk1>
        <a:sysClr val="windowText" lastClr="000000"/>
      </a:dk1>
      <a:lt1>
        <a:sysClr val="window" lastClr="FFFFFF"/>
      </a:lt1>
      <a:dk2>
        <a:srgbClr val="003366"/>
      </a:dk2>
      <a:lt2>
        <a:srgbClr val="FFCC00"/>
      </a:lt2>
      <a:accent1>
        <a:srgbClr val="8A7195"/>
      </a:accent1>
      <a:accent2>
        <a:srgbClr val="8BBEC8"/>
      </a:accent2>
      <a:accent3>
        <a:srgbClr val="DD9B36"/>
      </a:accent3>
      <a:accent4>
        <a:srgbClr val="A1C2E3"/>
      </a:accent4>
      <a:accent5>
        <a:srgbClr val="AE8453"/>
      </a:accent5>
      <a:accent6>
        <a:srgbClr val="168DC4"/>
      </a:accent6>
      <a:hlink>
        <a:srgbClr val="0000FF"/>
      </a:hlink>
      <a:folHlink>
        <a:srgbClr val="800080"/>
      </a:folHlink>
    </a:clrScheme>
    <a:fontScheme name="Skatteverket PowerPoin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custClrLst>
    <a:custClr name="SKV Rosa">
      <a:srgbClr val="D390A0"/>
    </a:custClr>
  </a:custClrLst>
  <a:extLst>
    <a:ext uri="{05A4C25C-085E-4340-85A3-A5531E510DB2}">
      <thm15:themeFamily xmlns:thm15="http://schemas.microsoft.com/office/thememl/2012/main" xmlns="" name="Swedish Tax Agency.potx" id="{7387B637-8B2D-4618-904F-7B10A16A2BBB}" vid="{22A67225-3D82-466E-B4A7-208E3298713B}"/>
    </a:ext>
  </a:extLst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1126</TotalTime>
  <Words>962</Words>
  <Application>Microsoft Office PowerPoint</Application>
  <PresentationFormat>Bildspel på skärmen (4:3)</PresentationFormat>
  <Paragraphs>165</Paragraphs>
  <Slides>40</Slides>
  <Notes>9</Notes>
  <HiddenSlides>0</HiddenSlides>
  <MMClips>1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Serverprogram för OLE-inbäddning</vt:lpstr>
      </vt:variant>
      <vt:variant>
        <vt:i4>1</vt:i4>
      </vt:variant>
      <vt:variant>
        <vt:lpstr>Bildrubriker</vt:lpstr>
      </vt:variant>
      <vt:variant>
        <vt:i4>40</vt:i4>
      </vt:variant>
    </vt:vector>
  </HeadingPairs>
  <TitlesOfParts>
    <vt:vector size="42" baseType="lpstr">
      <vt:lpstr>Skatteverket</vt:lpstr>
      <vt:lpstr>Diagram</vt:lpstr>
      <vt:lpstr>Voluntary tax compliance</vt:lpstr>
      <vt:lpstr>Service &amp; culture</vt:lpstr>
      <vt:lpstr>Swedens most modern government agency 2011</vt:lpstr>
      <vt:lpstr>The purpose of communication and service</vt:lpstr>
      <vt:lpstr>Trust and service delivery</vt:lpstr>
      <vt:lpstr>PowerPoint-presentation</vt:lpstr>
      <vt:lpstr>PowerPoint-presentation</vt:lpstr>
      <vt:lpstr>PowerPoint-presentation</vt:lpstr>
      <vt:lpstr>PowerPoint-presentation</vt:lpstr>
      <vt:lpstr>Three different attitudes</vt:lpstr>
      <vt:lpstr>PowerPoint-presentation</vt:lpstr>
      <vt:lpstr>Staff ledgers - Restaurants and hair dressers</vt:lpstr>
      <vt:lpstr>PowerPoint-presentation</vt:lpstr>
      <vt:lpstr>PowerPoint-presentation</vt:lpstr>
      <vt:lpstr>3rd party reporting</vt:lpstr>
      <vt:lpstr>3rd party reporting</vt:lpstr>
      <vt:lpstr>3rd party reporting</vt:lpstr>
      <vt:lpstr>How people perceive on-line services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Our strategy</vt:lpstr>
      <vt:lpstr>We try to put the taxpayer in the centre, not the channels, but we provide different channels </vt:lpstr>
      <vt:lpstr>PowerPoint-presentation</vt:lpstr>
      <vt:lpstr>PowerPoint-presentation</vt:lpstr>
      <vt:lpstr>The contact</vt:lpstr>
      <vt:lpstr>Case study Failure demand</vt:lpstr>
      <vt:lpstr>PowerPoint-presentation</vt:lpstr>
      <vt:lpstr>PowerPoint-presentation</vt:lpstr>
      <vt:lpstr>Lets see what happend </vt:lpstr>
      <vt:lpstr>PowerPoint-presentation</vt:lpstr>
      <vt:lpstr>Number of fax</vt:lpstr>
      <vt:lpstr>Result!</vt:lpstr>
      <vt:lpstr>PowerPoint-presentation</vt:lpstr>
      <vt:lpstr>PowerPoint-presentation</vt:lpstr>
    </vt:vector>
  </TitlesOfParts>
  <Company>Skatteverket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PowerPoint-presentation</dc:title>
  <dc:creator>Skatteverket</dc:creator>
  <cp:lastModifiedBy>Lennart Wittberg</cp:lastModifiedBy>
  <cp:revision>78</cp:revision>
  <dcterms:created xsi:type="dcterms:W3CDTF">2013-02-19T11:46:49Z</dcterms:created>
  <dcterms:modified xsi:type="dcterms:W3CDTF">2015-05-28T15:09:57Z</dcterms:modified>
</cp:coreProperties>
</file>