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ppt" ContentType="application/vnd.ms-powerpoi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66"/>
  </p:notesMasterIdLst>
  <p:sldIdLst>
    <p:sldId id="260" r:id="rId2"/>
    <p:sldId id="262" r:id="rId3"/>
    <p:sldId id="273" r:id="rId4"/>
    <p:sldId id="272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44" r:id="rId14"/>
    <p:sldId id="306" r:id="rId15"/>
    <p:sldId id="307" r:id="rId16"/>
    <p:sldId id="316" r:id="rId17"/>
    <p:sldId id="324" r:id="rId18"/>
    <p:sldId id="317" r:id="rId19"/>
    <p:sldId id="318" r:id="rId20"/>
    <p:sldId id="345" r:id="rId21"/>
    <p:sldId id="319" r:id="rId22"/>
    <p:sldId id="320" r:id="rId23"/>
    <p:sldId id="321" r:id="rId24"/>
    <p:sldId id="322" r:id="rId25"/>
    <p:sldId id="263" r:id="rId26"/>
    <p:sldId id="290" r:id="rId27"/>
    <p:sldId id="323" r:id="rId28"/>
    <p:sldId id="291" r:id="rId29"/>
    <p:sldId id="292" r:id="rId30"/>
    <p:sldId id="266" r:id="rId31"/>
    <p:sldId id="267" r:id="rId32"/>
    <p:sldId id="295" r:id="rId33"/>
    <p:sldId id="264" r:id="rId34"/>
    <p:sldId id="310" r:id="rId35"/>
    <p:sldId id="304" r:id="rId36"/>
    <p:sldId id="327" r:id="rId37"/>
    <p:sldId id="328" r:id="rId38"/>
    <p:sldId id="311" r:id="rId39"/>
    <p:sldId id="312" r:id="rId40"/>
    <p:sldId id="326" r:id="rId41"/>
    <p:sldId id="330" r:id="rId42"/>
    <p:sldId id="329" r:id="rId43"/>
    <p:sldId id="331" r:id="rId44"/>
    <p:sldId id="315" r:id="rId45"/>
    <p:sldId id="346" r:id="rId46"/>
    <p:sldId id="333" r:id="rId47"/>
    <p:sldId id="335" r:id="rId48"/>
    <p:sldId id="334" r:id="rId49"/>
    <p:sldId id="336" r:id="rId50"/>
    <p:sldId id="332" r:id="rId51"/>
    <p:sldId id="338" r:id="rId52"/>
    <p:sldId id="339" r:id="rId53"/>
    <p:sldId id="337" r:id="rId54"/>
    <p:sldId id="265" r:id="rId55"/>
    <p:sldId id="340" r:id="rId56"/>
    <p:sldId id="285" r:id="rId57"/>
    <p:sldId id="283" r:id="rId58"/>
    <p:sldId id="284" r:id="rId59"/>
    <p:sldId id="341" r:id="rId60"/>
    <p:sldId id="342" r:id="rId61"/>
    <p:sldId id="286" r:id="rId62"/>
    <p:sldId id="287" r:id="rId63"/>
    <p:sldId id="269" r:id="rId64"/>
    <p:sldId id="343" r:id="rId6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460">
          <p15:clr>
            <a:srgbClr val="A4A3A4"/>
          </p15:clr>
        </p15:guide>
        <p15:guide id="3" orient="horz" pos="4065">
          <p15:clr>
            <a:srgbClr val="A4A3A4"/>
          </p15:clr>
        </p15:guide>
        <p15:guide id="4" orient="horz" pos="2840">
          <p15:clr>
            <a:srgbClr val="A4A3A4"/>
          </p15:clr>
        </p15:guide>
        <p15:guide id="5" pos="2880">
          <p15:clr>
            <a:srgbClr val="A4A3A4"/>
          </p15:clr>
        </p15:guide>
        <p15:guide id="6" pos="476">
          <p15:clr>
            <a:srgbClr val="A4A3A4"/>
          </p15:clr>
        </p15:guide>
        <p15:guide id="7" pos="5284">
          <p15:clr>
            <a:srgbClr val="A4A3A4"/>
          </p15:clr>
        </p15:guide>
        <p15:guide id="8" pos="14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755C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86" autoAdjust="0"/>
  </p:normalViewPr>
  <p:slideViewPr>
    <p:cSldViewPr showGuides="1">
      <p:cViewPr>
        <p:scale>
          <a:sx n="119" d="100"/>
          <a:sy n="119" d="100"/>
        </p:scale>
        <p:origin x="-1404" y="168"/>
      </p:cViewPr>
      <p:guideLst>
        <p:guide orient="horz" pos="2160"/>
        <p:guide orient="horz" pos="460"/>
        <p:guide orient="horz" pos="4156"/>
        <p:guide orient="horz" pos="2840"/>
        <p:guide pos="2925"/>
        <p:guide pos="476"/>
        <p:guide pos="5284"/>
        <p:guide pos="145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E9678C-0A0A-4E5E-A5F3-CB0D96F202C3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</dgm:pt>
    <dgm:pt modelId="{6D3AC6A2-DBEE-4B75-B62B-9BF463AB5A2F}">
      <dgm:prSet phldrT="[Text]"/>
      <dgm:spPr/>
      <dgm:t>
        <a:bodyPr/>
        <a:lstStyle/>
        <a:p>
          <a:r>
            <a:rPr lang="sv-SE" dirty="0" err="1" smtClean="0">
              <a:solidFill>
                <a:schemeClr val="tx1"/>
              </a:solidFill>
            </a:rPr>
            <a:t>Parliament</a:t>
          </a:r>
          <a:endParaRPr lang="sv-SE" dirty="0">
            <a:solidFill>
              <a:schemeClr val="tx1"/>
            </a:solidFill>
          </a:endParaRPr>
        </a:p>
      </dgm:t>
    </dgm:pt>
    <dgm:pt modelId="{D11925E3-EAA1-4A18-ADD6-65F9A5D325FC}" type="parTrans" cxnId="{9EDEB60D-DE2E-48C5-ABC8-EB95E6FBDCD0}">
      <dgm:prSet/>
      <dgm:spPr/>
      <dgm:t>
        <a:bodyPr/>
        <a:lstStyle/>
        <a:p>
          <a:endParaRPr lang="sv-SE"/>
        </a:p>
      </dgm:t>
    </dgm:pt>
    <dgm:pt modelId="{AB7C2028-EA6B-4B1E-9FBC-81DA6D6F25A4}" type="sibTrans" cxnId="{9EDEB60D-DE2E-48C5-ABC8-EB95E6FBDCD0}">
      <dgm:prSet/>
      <dgm:spPr/>
      <dgm:t>
        <a:bodyPr/>
        <a:lstStyle/>
        <a:p>
          <a:endParaRPr lang="sv-SE"/>
        </a:p>
      </dgm:t>
    </dgm:pt>
    <dgm:pt modelId="{179B74D5-8DE2-40F5-9788-592FB51CA395}">
      <dgm:prSet phldrT="[Text]"/>
      <dgm:spPr/>
      <dgm:t>
        <a:bodyPr/>
        <a:lstStyle/>
        <a:p>
          <a:r>
            <a:rPr lang="sv-SE" dirty="0" err="1" smtClean="0">
              <a:solidFill>
                <a:schemeClr val="tx1"/>
              </a:solidFill>
            </a:rPr>
            <a:t>Government</a:t>
          </a:r>
          <a:endParaRPr lang="sv-SE" dirty="0">
            <a:solidFill>
              <a:schemeClr val="tx1"/>
            </a:solidFill>
          </a:endParaRPr>
        </a:p>
      </dgm:t>
    </dgm:pt>
    <dgm:pt modelId="{90F51533-3163-4A08-8751-7AB5061D2506}" type="parTrans" cxnId="{4EC0ED4D-7BF2-4505-9AE8-2CBF37C5010A}">
      <dgm:prSet/>
      <dgm:spPr/>
      <dgm:t>
        <a:bodyPr/>
        <a:lstStyle/>
        <a:p>
          <a:endParaRPr lang="sv-SE"/>
        </a:p>
      </dgm:t>
    </dgm:pt>
    <dgm:pt modelId="{990C3D4D-91A6-4A28-AF2F-5DA9750A30EE}" type="sibTrans" cxnId="{4EC0ED4D-7BF2-4505-9AE8-2CBF37C5010A}">
      <dgm:prSet/>
      <dgm:spPr/>
      <dgm:t>
        <a:bodyPr/>
        <a:lstStyle/>
        <a:p>
          <a:endParaRPr lang="sv-SE"/>
        </a:p>
      </dgm:t>
    </dgm:pt>
    <dgm:pt modelId="{3EF65B0B-1DFF-435C-A55F-B002FCD327C4}">
      <dgm:prSet phldrT="[Text]"/>
      <dgm:spPr/>
      <dgm:t>
        <a:bodyPr/>
        <a:lstStyle/>
        <a:p>
          <a:r>
            <a:rPr lang="sv-SE" dirty="0" err="1" smtClean="0">
              <a:solidFill>
                <a:schemeClr val="tx1"/>
              </a:solidFill>
            </a:rPr>
            <a:t>Ministry</a:t>
          </a:r>
          <a:r>
            <a:rPr lang="sv-SE" dirty="0" smtClean="0">
              <a:solidFill>
                <a:schemeClr val="tx1"/>
              </a:solidFill>
            </a:rPr>
            <a:t> </a:t>
          </a:r>
          <a:r>
            <a:rPr lang="sv-SE" dirty="0" err="1" smtClean="0">
              <a:solidFill>
                <a:schemeClr val="tx1"/>
              </a:solidFill>
            </a:rPr>
            <a:t>of</a:t>
          </a:r>
          <a:r>
            <a:rPr lang="sv-SE" dirty="0" smtClean="0">
              <a:solidFill>
                <a:schemeClr val="tx1"/>
              </a:solidFill>
            </a:rPr>
            <a:t> </a:t>
          </a:r>
          <a:r>
            <a:rPr lang="sv-SE" dirty="0" err="1" smtClean="0">
              <a:solidFill>
                <a:schemeClr val="tx1"/>
              </a:solidFill>
            </a:rPr>
            <a:t>finance</a:t>
          </a:r>
          <a:endParaRPr lang="sv-SE" dirty="0">
            <a:solidFill>
              <a:schemeClr val="tx1"/>
            </a:solidFill>
          </a:endParaRPr>
        </a:p>
      </dgm:t>
    </dgm:pt>
    <dgm:pt modelId="{91A4AE57-26A9-48AC-ABA6-13FDEBE7CC73}" type="parTrans" cxnId="{BBEEEAC1-9763-44A5-A2CD-82B1288596A1}">
      <dgm:prSet/>
      <dgm:spPr/>
      <dgm:t>
        <a:bodyPr/>
        <a:lstStyle/>
        <a:p>
          <a:endParaRPr lang="sv-SE"/>
        </a:p>
      </dgm:t>
    </dgm:pt>
    <dgm:pt modelId="{ED9AFEC2-4033-4607-8EFF-ED5C94AD8345}" type="sibTrans" cxnId="{BBEEEAC1-9763-44A5-A2CD-82B1288596A1}">
      <dgm:prSet/>
      <dgm:spPr/>
      <dgm:t>
        <a:bodyPr/>
        <a:lstStyle/>
        <a:p>
          <a:endParaRPr lang="sv-SE"/>
        </a:p>
      </dgm:t>
    </dgm:pt>
    <dgm:pt modelId="{3BDFD201-A971-417C-A52F-0225332B9DD2}">
      <dgm:prSet phldrT="[Text]"/>
      <dgm:spPr/>
      <dgm:t>
        <a:bodyPr/>
        <a:lstStyle/>
        <a:p>
          <a:r>
            <a:rPr lang="sv-SE" dirty="0" smtClean="0">
              <a:solidFill>
                <a:schemeClr val="tx1"/>
              </a:solidFill>
            </a:rPr>
            <a:t>Skatteverket</a:t>
          </a:r>
          <a:endParaRPr lang="sv-SE" dirty="0">
            <a:solidFill>
              <a:schemeClr val="tx1"/>
            </a:solidFill>
          </a:endParaRPr>
        </a:p>
      </dgm:t>
    </dgm:pt>
    <dgm:pt modelId="{426C7F14-46A2-45F8-8E8E-632ADED58E75}" type="parTrans" cxnId="{546437DB-30CA-4B95-B235-DF7CCE2316D2}">
      <dgm:prSet/>
      <dgm:spPr/>
      <dgm:t>
        <a:bodyPr/>
        <a:lstStyle/>
        <a:p>
          <a:endParaRPr lang="sv-SE"/>
        </a:p>
      </dgm:t>
    </dgm:pt>
    <dgm:pt modelId="{F4004059-C2E7-4244-819A-76D8D57B8587}" type="sibTrans" cxnId="{546437DB-30CA-4B95-B235-DF7CCE2316D2}">
      <dgm:prSet/>
      <dgm:spPr/>
      <dgm:t>
        <a:bodyPr/>
        <a:lstStyle/>
        <a:p>
          <a:endParaRPr lang="sv-SE"/>
        </a:p>
      </dgm:t>
    </dgm:pt>
    <dgm:pt modelId="{7894F5C9-CC00-4C9A-B1CE-639702A5D8A6}" type="pres">
      <dgm:prSet presAssocID="{B7E9678C-0A0A-4E5E-A5F3-CB0D96F202C3}" presName="linear" presStyleCnt="0">
        <dgm:presLayoutVars>
          <dgm:animLvl val="lvl"/>
          <dgm:resizeHandles val="exact"/>
        </dgm:presLayoutVars>
      </dgm:prSet>
      <dgm:spPr/>
    </dgm:pt>
    <dgm:pt modelId="{8EB96061-0815-4686-9563-7D070426DB35}" type="pres">
      <dgm:prSet presAssocID="{6D3AC6A2-DBEE-4B75-B62B-9BF463AB5A2F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v-SE"/>
        </a:p>
      </dgm:t>
    </dgm:pt>
    <dgm:pt modelId="{87C4A1C7-9D78-454C-B97A-C60C3A807D64}" type="pres">
      <dgm:prSet presAssocID="{AB7C2028-EA6B-4B1E-9FBC-81DA6D6F25A4}" presName="spacer" presStyleCnt="0"/>
      <dgm:spPr/>
    </dgm:pt>
    <dgm:pt modelId="{F99DCCD6-52AB-4158-95DE-29EF72B7D96B}" type="pres">
      <dgm:prSet presAssocID="{179B74D5-8DE2-40F5-9788-592FB51CA395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v-SE"/>
        </a:p>
      </dgm:t>
    </dgm:pt>
    <dgm:pt modelId="{FBC9A398-7864-41C4-B31D-084C5F4C6496}" type="pres">
      <dgm:prSet presAssocID="{990C3D4D-91A6-4A28-AF2F-5DA9750A30EE}" presName="spacer" presStyleCnt="0"/>
      <dgm:spPr/>
    </dgm:pt>
    <dgm:pt modelId="{510F200A-9F0F-41AB-AE36-1E7563DC7232}" type="pres">
      <dgm:prSet presAssocID="{3EF65B0B-1DFF-435C-A55F-B002FCD327C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v-SE"/>
        </a:p>
      </dgm:t>
    </dgm:pt>
    <dgm:pt modelId="{F458F47D-0840-42C7-A1C2-74C5508AF48F}" type="pres">
      <dgm:prSet presAssocID="{ED9AFEC2-4033-4607-8EFF-ED5C94AD8345}" presName="spacer" presStyleCnt="0"/>
      <dgm:spPr/>
    </dgm:pt>
    <dgm:pt modelId="{40E3328C-8270-4642-843F-B4D5096BFAE0}" type="pres">
      <dgm:prSet presAssocID="{3BDFD201-A971-417C-A52F-0225332B9DD2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sv-SE"/>
        </a:p>
      </dgm:t>
    </dgm:pt>
  </dgm:ptLst>
  <dgm:cxnLst>
    <dgm:cxn modelId="{4EC0ED4D-7BF2-4505-9AE8-2CBF37C5010A}" srcId="{B7E9678C-0A0A-4E5E-A5F3-CB0D96F202C3}" destId="{179B74D5-8DE2-40F5-9788-592FB51CA395}" srcOrd="1" destOrd="0" parTransId="{90F51533-3163-4A08-8751-7AB5061D2506}" sibTransId="{990C3D4D-91A6-4A28-AF2F-5DA9750A30EE}"/>
    <dgm:cxn modelId="{F6076F10-7FDC-4896-82E2-D6D4C30866E7}" type="presOf" srcId="{3BDFD201-A971-417C-A52F-0225332B9DD2}" destId="{40E3328C-8270-4642-843F-B4D5096BFAE0}" srcOrd="0" destOrd="0" presId="urn:microsoft.com/office/officeart/2005/8/layout/vList2"/>
    <dgm:cxn modelId="{546437DB-30CA-4B95-B235-DF7CCE2316D2}" srcId="{B7E9678C-0A0A-4E5E-A5F3-CB0D96F202C3}" destId="{3BDFD201-A971-417C-A52F-0225332B9DD2}" srcOrd="3" destOrd="0" parTransId="{426C7F14-46A2-45F8-8E8E-632ADED58E75}" sibTransId="{F4004059-C2E7-4244-819A-76D8D57B8587}"/>
    <dgm:cxn modelId="{9EDEB60D-DE2E-48C5-ABC8-EB95E6FBDCD0}" srcId="{B7E9678C-0A0A-4E5E-A5F3-CB0D96F202C3}" destId="{6D3AC6A2-DBEE-4B75-B62B-9BF463AB5A2F}" srcOrd="0" destOrd="0" parTransId="{D11925E3-EAA1-4A18-ADD6-65F9A5D325FC}" sibTransId="{AB7C2028-EA6B-4B1E-9FBC-81DA6D6F25A4}"/>
    <dgm:cxn modelId="{16F3E5EF-441D-4A19-A8E2-58F735D67749}" type="presOf" srcId="{3EF65B0B-1DFF-435C-A55F-B002FCD327C4}" destId="{510F200A-9F0F-41AB-AE36-1E7563DC7232}" srcOrd="0" destOrd="0" presId="urn:microsoft.com/office/officeart/2005/8/layout/vList2"/>
    <dgm:cxn modelId="{BBEEEAC1-9763-44A5-A2CD-82B1288596A1}" srcId="{B7E9678C-0A0A-4E5E-A5F3-CB0D96F202C3}" destId="{3EF65B0B-1DFF-435C-A55F-B002FCD327C4}" srcOrd="2" destOrd="0" parTransId="{91A4AE57-26A9-48AC-ABA6-13FDEBE7CC73}" sibTransId="{ED9AFEC2-4033-4607-8EFF-ED5C94AD8345}"/>
    <dgm:cxn modelId="{40EE017D-324A-40C1-B6B3-92A5F721F129}" type="presOf" srcId="{6D3AC6A2-DBEE-4B75-B62B-9BF463AB5A2F}" destId="{8EB96061-0815-4686-9563-7D070426DB35}" srcOrd="0" destOrd="0" presId="urn:microsoft.com/office/officeart/2005/8/layout/vList2"/>
    <dgm:cxn modelId="{CD6498D0-DEBD-4FAE-972D-559F7EBCD53C}" type="presOf" srcId="{179B74D5-8DE2-40F5-9788-592FB51CA395}" destId="{F99DCCD6-52AB-4158-95DE-29EF72B7D96B}" srcOrd="0" destOrd="0" presId="urn:microsoft.com/office/officeart/2005/8/layout/vList2"/>
    <dgm:cxn modelId="{EE3BD4CF-0945-4AD3-B8D5-EF18D8F9E9EF}" type="presOf" srcId="{B7E9678C-0A0A-4E5E-A5F3-CB0D96F202C3}" destId="{7894F5C9-CC00-4C9A-B1CE-639702A5D8A6}" srcOrd="0" destOrd="0" presId="urn:microsoft.com/office/officeart/2005/8/layout/vList2"/>
    <dgm:cxn modelId="{AE8266C9-A58C-471E-88E8-D0F377D1544B}" type="presParOf" srcId="{7894F5C9-CC00-4C9A-B1CE-639702A5D8A6}" destId="{8EB96061-0815-4686-9563-7D070426DB35}" srcOrd="0" destOrd="0" presId="urn:microsoft.com/office/officeart/2005/8/layout/vList2"/>
    <dgm:cxn modelId="{F3BEB187-ED4C-40DE-854D-26952A8A9208}" type="presParOf" srcId="{7894F5C9-CC00-4C9A-B1CE-639702A5D8A6}" destId="{87C4A1C7-9D78-454C-B97A-C60C3A807D64}" srcOrd="1" destOrd="0" presId="urn:microsoft.com/office/officeart/2005/8/layout/vList2"/>
    <dgm:cxn modelId="{F9D2000F-8A89-49F8-9D49-7678B7E32E6A}" type="presParOf" srcId="{7894F5C9-CC00-4C9A-B1CE-639702A5D8A6}" destId="{F99DCCD6-52AB-4158-95DE-29EF72B7D96B}" srcOrd="2" destOrd="0" presId="urn:microsoft.com/office/officeart/2005/8/layout/vList2"/>
    <dgm:cxn modelId="{A7D29AEE-FDC9-47E4-9535-D22AA68E7332}" type="presParOf" srcId="{7894F5C9-CC00-4C9A-B1CE-639702A5D8A6}" destId="{FBC9A398-7864-41C4-B31D-084C5F4C6496}" srcOrd="3" destOrd="0" presId="urn:microsoft.com/office/officeart/2005/8/layout/vList2"/>
    <dgm:cxn modelId="{80185ED5-627F-4E5B-8C5D-7388894908C9}" type="presParOf" srcId="{7894F5C9-CC00-4C9A-B1CE-639702A5D8A6}" destId="{510F200A-9F0F-41AB-AE36-1E7563DC7232}" srcOrd="4" destOrd="0" presId="urn:microsoft.com/office/officeart/2005/8/layout/vList2"/>
    <dgm:cxn modelId="{2F63094B-D72F-4CEC-A4A7-B80A86A01D47}" type="presParOf" srcId="{7894F5C9-CC00-4C9A-B1CE-639702A5D8A6}" destId="{F458F47D-0840-42C7-A1C2-74C5508AF48F}" srcOrd="5" destOrd="0" presId="urn:microsoft.com/office/officeart/2005/8/layout/vList2"/>
    <dgm:cxn modelId="{38D9F787-3DFA-4DE1-9751-91C95CF30B6B}" type="presParOf" srcId="{7894F5C9-CC00-4C9A-B1CE-639702A5D8A6}" destId="{40E3328C-8270-4642-843F-B4D5096BFAE0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B96061-0815-4686-9563-7D070426DB35}">
      <dsp:nvSpPr>
        <dsp:cNvPr id="0" name=""/>
        <dsp:cNvSpPr/>
      </dsp:nvSpPr>
      <dsp:spPr>
        <a:xfrm>
          <a:off x="0" y="25215"/>
          <a:ext cx="6048598" cy="7722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3300" kern="1200" dirty="0" err="1" smtClean="0">
              <a:solidFill>
                <a:schemeClr val="tx1"/>
              </a:solidFill>
            </a:rPr>
            <a:t>Parliament</a:t>
          </a:r>
          <a:endParaRPr lang="sv-SE" sz="3300" kern="1200" dirty="0">
            <a:solidFill>
              <a:schemeClr val="tx1"/>
            </a:solidFill>
          </a:endParaRPr>
        </a:p>
      </dsp:txBody>
      <dsp:txXfrm>
        <a:off x="37696" y="62911"/>
        <a:ext cx="5973206" cy="696808"/>
      </dsp:txXfrm>
    </dsp:sp>
    <dsp:sp modelId="{F99DCCD6-52AB-4158-95DE-29EF72B7D96B}">
      <dsp:nvSpPr>
        <dsp:cNvPr id="0" name=""/>
        <dsp:cNvSpPr/>
      </dsp:nvSpPr>
      <dsp:spPr>
        <a:xfrm>
          <a:off x="0" y="892455"/>
          <a:ext cx="6048598" cy="7722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3300" kern="1200" dirty="0" err="1" smtClean="0">
              <a:solidFill>
                <a:schemeClr val="tx1"/>
              </a:solidFill>
            </a:rPr>
            <a:t>Government</a:t>
          </a:r>
          <a:endParaRPr lang="sv-SE" sz="3300" kern="1200" dirty="0">
            <a:solidFill>
              <a:schemeClr val="tx1"/>
            </a:solidFill>
          </a:endParaRPr>
        </a:p>
      </dsp:txBody>
      <dsp:txXfrm>
        <a:off x="37696" y="930151"/>
        <a:ext cx="5973206" cy="696808"/>
      </dsp:txXfrm>
    </dsp:sp>
    <dsp:sp modelId="{510F200A-9F0F-41AB-AE36-1E7563DC7232}">
      <dsp:nvSpPr>
        <dsp:cNvPr id="0" name=""/>
        <dsp:cNvSpPr/>
      </dsp:nvSpPr>
      <dsp:spPr>
        <a:xfrm>
          <a:off x="0" y="1759696"/>
          <a:ext cx="6048598" cy="7722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3300" kern="1200" dirty="0" err="1" smtClean="0">
              <a:solidFill>
                <a:schemeClr val="tx1"/>
              </a:solidFill>
            </a:rPr>
            <a:t>Ministry</a:t>
          </a:r>
          <a:r>
            <a:rPr lang="sv-SE" sz="3300" kern="1200" dirty="0" smtClean="0">
              <a:solidFill>
                <a:schemeClr val="tx1"/>
              </a:solidFill>
            </a:rPr>
            <a:t> </a:t>
          </a:r>
          <a:r>
            <a:rPr lang="sv-SE" sz="3300" kern="1200" dirty="0" err="1" smtClean="0">
              <a:solidFill>
                <a:schemeClr val="tx1"/>
              </a:solidFill>
            </a:rPr>
            <a:t>of</a:t>
          </a:r>
          <a:r>
            <a:rPr lang="sv-SE" sz="3300" kern="1200" dirty="0" smtClean="0">
              <a:solidFill>
                <a:schemeClr val="tx1"/>
              </a:solidFill>
            </a:rPr>
            <a:t> </a:t>
          </a:r>
          <a:r>
            <a:rPr lang="sv-SE" sz="3300" kern="1200" dirty="0" err="1" smtClean="0">
              <a:solidFill>
                <a:schemeClr val="tx1"/>
              </a:solidFill>
            </a:rPr>
            <a:t>finance</a:t>
          </a:r>
          <a:endParaRPr lang="sv-SE" sz="3300" kern="1200" dirty="0">
            <a:solidFill>
              <a:schemeClr val="tx1"/>
            </a:solidFill>
          </a:endParaRPr>
        </a:p>
      </dsp:txBody>
      <dsp:txXfrm>
        <a:off x="37696" y="1797392"/>
        <a:ext cx="5973206" cy="696808"/>
      </dsp:txXfrm>
    </dsp:sp>
    <dsp:sp modelId="{40E3328C-8270-4642-843F-B4D5096BFAE0}">
      <dsp:nvSpPr>
        <dsp:cNvPr id="0" name=""/>
        <dsp:cNvSpPr/>
      </dsp:nvSpPr>
      <dsp:spPr>
        <a:xfrm>
          <a:off x="0" y="2626935"/>
          <a:ext cx="6048598" cy="7722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v-SE" sz="3300" kern="1200" dirty="0" smtClean="0">
              <a:solidFill>
                <a:schemeClr val="tx1"/>
              </a:solidFill>
            </a:rPr>
            <a:t>Skatteverket</a:t>
          </a:r>
          <a:endParaRPr lang="sv-SE" sz="3300" kern="1200" dirty="0">
            <a:solidFill>
              <a:schemeClr val="tx1"/>
            </a:solidFill>
          </a:endParaRPr>
        </a:p>
      </dsp:txBody>
      <dsp:txXfrm>
        <a:off x="37696" y="2664631"/>
        <a:ext cx="5973206" cy="6968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249715-D5CB-47EB-9908-23E88D2DFD49}" type="datetimeFigureOut">
              <a:rPr lang="sv-SE" smtClean="0"/>
              <a:t>2015-06-22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45EBC-61E8-4124-995F-E8CC84683883}" type="slidenum">
              <a:rPr lang="sv-SE" smtClean="0"/>
              <a:t>‹Nº›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45877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45EBC-61E8-4124-995F-E8CC84683883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634496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5800"/>
            <a:ext cx="4572000" cy="3429000"/>
          </a:xfrm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v-SE" altLang="sv-SE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7"/>
          <p:cNvSpPr txBox="1">
            <a:spLocks noGrp="1" noChangeArrowheads="1"/>
          </p:cNvSpPr>
          <p:nvPr/>
        </p:nvSpPr>
        <p:spPr bwMode="auto">
          <a:xfrm>
            <a:off x="3884064" y="8685046"/>
            <a:ext cx="2972335" cy="457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0" hangingPunct="0"/>
            <a:fld id="{710E88F1-89B9-4964-A448-6EC926A181CC}" type="slidenum">
              <a:rPr lang="en-GB" altLang="sv-SE" sz="1200">
                <a:latin typeface="Times New Roman" pitchFamily="18" charset="0"/>
              </a:rPr>
              <a:pPr algn="r" eaLnBrk="0" hangingPunct="0"/>
              <a:t>28</a:t>
            </a:fld>
            <a:endParaRPr lang="en-GB" altLang="sv-SE" sz="1200">
              <a:latin typeface="Times New Roman" pitchFamily="18" charset="0"/>
            </a:endParaRPr>
          </a:p>
        </p:txBody>
      </p:sp>
      <p:sp>
        <p:nvSpPr>
          <p:cNvPr id="242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26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sv-SE" smtClean="0"/>
              <a:t>This is…</a:t>
            </a:r>
          </a:p>
          <a:p>
            <a:endParaRPr lang="en-US" altLang="sv-SE" smtClean="0"/>
          </a:p>
          <a:p>
            <a:r>
              <a:rPr lang="en-US" altLang="sv-SE" smtClean="0"/>
              <a:t>We have not yet evaluated the effect of this but some industry associations say that the turnover has increased.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7"/>
          <p:cNvSpPr txBox="1">
            <a:spLocks noGrp="1" noChangeArrowheads="1"/>
          </p:cNvSpPr>
          <p:nvPr/>
        </p:nvSpPr>
        <p:spPr bwMode="auto">
          <a:xfrm>
            <a:off x="3884064" y="8685046"/>
            <a:ext cx="2972335" cy="457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0" hangingPunct="0"/>
            <a:fld id="{8B7BA741-999F-4EF8-AB1C-20306780B870}" type="slidenum">
              <a:rPr lang="en-GB" altLang="sv-SE" sz="1200">
                <a:latin typeface="Times New Roman" pitchFamily="18" charset="0"/>
              </a:rPr>
              <a:pPr algn="r" eaLnBrk="0" hangingPunct="0"/>
              <a:t>29</a:t>
            </a:fld>
            <a:endParaRPr lang="en-GB" altLang="sv-SE" sz="1200">
              <a:latin typeface="Times New Roman" pitchFamily="18" charset="0"/>
            </a:endParaRPr>
          </a:p>
        </p:txBody>
      </p:sp>
      <p:sp>
        <p:nvSpPr>
          <p:cNvPr id="240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0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sv-SE" smtClean="0"/>
              <a:t>This is…</a:t>
            </a:r>
          </a:p>
          <a:p>
            <a:endParaRPr lang="en-US" altLang="sv-SE" smtClean="0"/>
          </a:p>
          <a:p>
            <a:r>
              <a:rPr lang="en-US" altLang="sv-SE" smtClean="0"/>
              <a:t>Short inspections are more efficient than full audits. The effect of this measure has been that 4000 – 6000 jobs have moved from the informal economy to the formal economy.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3884065" y="8685047"/>
            <a:ext cx="2972335" cy="45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2BAB093-526B-464C-B454-1C087BC52850}" type="slidenum">
              <a:rPr lang="en-GB" altLang="sv-SE"/>
              <a:pPr algn="r" eaLnBrk="1" hangingPunct="1">
                <a:spcBef>
                  <a:spcPct val="0"/>
                </a:spcBef>
              </a:pPr>
              <a:t>30</a:t>
            </a:fld>
            <a:endParaRPr lang="en-GB" altLang="sv-SE"/>
          </a:p>
        </p:txBody>
      </p:sp>
      <p:sp>
        <p:nvSpPr>
          <p:cNvPr id="19459" name="Rectangle 7"/>
          <p:cNvSpPr txBox="1">
            <a:spLocks noGrp="1" noChangeArrowheads="1"/>
          </p:cNvSpPr>
          <p:nvPr/>
        </p:nvSpPr>
        <p:spPr bwMode="auto">
          <a:xfrm>
            <a:off x="3884065" y="8685047"/>
            <a:ext cx="2972335" cy="45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1FA98E7-74FE-4670-936F-5F9CFA4F3597}" type="slidenum">
              <a:rPr lang="en-GB" altLang="sv-SE">
                <a:latin typeface="Times New Roman" pitchFamily="18" charset="0"/>
              </a:rPr>
              <a:pPr algn="r" eaLnBrk="1" hangingPunct="1">
                <a:spcBef>
                  <a:spcPct val="0"/>
                </a:spcBef>
              </a:pPr>
              <a:t>30</a:t>
            </a:fld>
            <a:endParaRPr lang="en-GB" altLang="sv-SE">
              <a:latin typeface="Times New Roman" pitchFamily="18" charset="0"/>
            </a:endParaRPr>
          </a:p>
        </p:txBody>
      </p:sp>
      <p:sp>
        <p:nvSpPr>
          <p:cNvPr id="19460" name="Platshållare för bildobjekt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Platshållare för anteckninga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sv-SE" smtClean="0">
              <a:ea typeface="ＭＳ Ｐゴシック" pitchFamily="34" charset="-128"/>
            </a:endParaRPr>
          </a:p>
        </p:txBody>
      </p:sp>
      <p:sp>
        <p:nvSpPr>
          <p:cNvPr id="19462" name="Platshållare för bildnummer 3"/>
          <p:cNvSpPr txBox="1">
            <a:spLocks noGrp="1"/>
          </p:cNvSpPr>
          <p:nvPr/>
        </p:nvSpPr>
        <p:spPr bwMode="auto">
          <a:xfrm>
            <a:off x="3884065" y="8685047"/>
            <a:ext cx="2972335" cy="45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8EC34ED-472D-41A6-BFAA-85847B45FD41}" type="slidenum">
              <a:rPr lang="sv-SE" altLang="sv-SE"/>
              <a:pPr algn="r" eaLnBrk="1" hangingPunct="1">
                <a:spcBef>
                  <a:spcPct val="0"/>
                </a:spcBef>
              </a:pPr>
              <a:t>30</a:t>
            </a:fld>
            <a:endParaRPr lang="sv-SE" altLang="sv-S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A27CBA-088D-4165-AD4E-E22532336689}" type="slidenum">
              <a:rPr lang="en-GB" altLang="sv-SE"/>
              <a:pPr/>
              <a:t>34</a:t>
            </a:fld>
            <a:endParaRPr lang="en-GB" altLang="sv-SE"/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sv-S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65E130-C512-4F76-827C-34FD9CE70825}" type="slidenum">
              <a:rPr lang="sv-SE" altLang="sv-SE"/>
              <a:pPr/>
              <a:t>36</a:t>
            </a:fld>
            <a:endParaRPr lang="sv-SE" altLang="sv-SE"/>
          </a:p>
        </p:txBody>
      </p:sp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508" y="4343144"/>
            <a:ext cx="5028986" cy="4115019"/>
          </a:xfrm>
        </p:spPr>
        <p:txBody>
          <a:bodyPr/>
          <a:lstStyle/>
          <a:p>
            <a:endParaRPr lang="sv-SE" altLang="sv-S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>
              <a:buFont typeface="Times New Roman" pitchFamily="18" charset="0"/>
              <a:buNone/>
            </a:pPr>
            <a:fld id="{EB31520E-6673-46B4-9EF5-BCCE6BFB218B}" type="slidenum">
              <a:rPr lang="nl-NL" altLang="en-US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eaLnBrk="1">
                <a:buFont typeface="Times New Roman" pitchFamily="18" charset="0"/>
                <a:buNone/>
              </a:pPr>
              <a:t>41</a:t>
            </a:fld>
            <a:endParaRPr lang="nl-NL" altLang="en-US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40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54138" y="747713"/>
            <a:ext cx="4921250" cy="369093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40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713" y="4675777"/>
            <a:ext cx="6104902" cy="4430221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>
              <a:buFont typeface="Times New Roman" pitchFamily="18" charset="0"/>
              <a:buNone/>
            </a:pPr>
            <a:fld id="{C103EDFA-14C3-4EF8-94D2-9B465F2E018B}" type="slidenum">
              <a:rPr lang="nl-NL" altLang="en-US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eaLnBrk="1">
                <a:buFont typeface="Times New Roman" pitchFamily="18" charset="0"/>
                <a:buNone/>
              </a:pPr>
              <a:t>42</a:t>
            </a:fld>
            <a:endParaRPr lang="nl-NL" altLang="en-US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30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30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985"/>
            <a:ext cx="5486400" cy="4113046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215900" indent="-214313" eaLnBrk="1"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nl-NL" altLang="en-US" sz="2000" smtClean="0">
              <a:latin typeface="Arial" pitchFamily="34" charset="0"/>
              <a:ea typeface="SimSun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>
              <a:buFont typeface="Times New Roman" pitchFamily="18" charset="0"/>
              <a:buNone/>
            </a:pPr>
            <a:fld id="{E45A35B5-04BB-4FDF-8A50-2175B6393570}" type="slidenum">
              <a:rPr lang="nl-NL" altLang="en-US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eaLnBrk="1">
                <a:buFont typeface="Times New Roman" pitchFamily="18" charset="0"/>
                <a:buNone/>
              </a:pPr>
              <a:t>43</a:t>
            </a:fld>
            <a:endParaRPr lang="nl-NL" altLang="en-US" smtClean="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60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54138" y="747713"/>
            <a:ext cx="4921250" cy="369093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60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713" y="4675777"/>
            <a:ext cx="6104902" cy="4430221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364F07-F3F9-4E06-B94E-4099047FB0F3}" type="slidenum">
              <a:rPr lang="en-GB" altLang="sv-SE"/>
              <a:pPr/>
              <a:t>46</a:t>
            </a:fld>
            <a:endParaRPr lang="en-GB" altLang="sv-SE"/>
          </a:p>
        </p:txBody>
      </p:sp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 altLang="sv-S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45EBC-61E8-4124-995F-E8CC84683883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189805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ACF23A-202A-460C-8DA9-970F710941D1}" type="slidenum">
              <a:rPr lang="en-GB" altLang="sv-SE"/>
              <a:pPr/>
              <a:t>47</a:t>
            </a:fld>
            <a:endParaRPr lang="en-GB" altLang="sv-SE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 altLang="sv-S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060741-B35D-471F-86BE-690E8B01A79C}" type="slidenum">
              <a:rPr lang="en-GB" altLang="sv-SE"/>
              <a:pPr/>
              <a:t>48</a:t>
            </a:fld>
            <a:endParaRPr lang="en-GB" altLang="sv-SE"/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 altLang="sv-S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AC7532-6254-4287-8D04-C04782D0FCBB}" type="slidenum">
              <a:rPr lang="en-GB" altLang="sv-SE"/>
              <a:pPr/>
              <a:t>49</a:t>
            </a:fld>
            <a:endParaRPr lang="en-GB" altLang="sv-SE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 altLang="sv-SE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BE2D08-4A55-4E08-BBDA-8CB52510F80C}" type="slidenum">
              <a:rPr lang="en-GB" altLang="sv-SE"/>
              <a:pPr/>
              <a:t>56</a:t>
            </a:fld>
            <a:endParaRPr lang="en-GB" altLang="sv-SE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6211" tIns="48106" rIns="96211" bIns="48106"/>
          <a:lstStyle/>
          <a:p>
            <a:endParaRPr lang="en-GB" altLang="sv-SE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35BB45-A7BE-4EDB-85A3-FAB18136BD76}" type="slidenum">
              <a:rPr lang="en-GB" altLang="sv-SE"/>
              <a:pPr/>
              <a:t>57</a:t>
            </a:fld>
            <a:endParaRPr lang="en-GB" altLang="sv-SE"/>
          </a:p>
        </p:txBody>
      </p:sp>
      <p:sp>
        <p:nvSpPr>
          <p:cNvPr id="99330" name="Rectangle 7"/>
          <p:cNvSpPr txBox="1">
            <a:spLocks noGrp="1" noChangeArrowheads="1"/>
          </p:cNvSpPr>
          <p:nvPr/>
        </p:nvSpPr>
        <p:spPr bwMode="auto">
          <a:xfrm>
            <a:off x="3885666" y="8687969"/>
            <a:ext cx="2972334" cy="456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204" tIns="46102" rIns="92204" bIns="46102" anchor="b"/>
          <a:lstStyle>
            <a:lvl1pPr defTabSz="92233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9300" indent="-288925" defTabSz="92233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52525" indent="-230188" defTabSz="92233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12900" indent="-230188" defTabSz="92233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74863" indent="-230188" defTabSz="92233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32063" indent="-230188" defTabSz="9223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89263" indent="-230188" defTabSz="9223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46463" indent="-230188" defTabSz="9223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903663" indent="-230188" defTabSz="9223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fld id="{D5853D62-7F6A-4C20-ADF8-C89634FAF2CD}" type="slidenum">
              <a:rPr lang="en-US" altLang="sv-SE" sz="1200">
                <a:latin typeface="Arial" charset="0"/>
              </a:rPr>
              <a:pPr algn="r" eaLnBrk="1" hangingPunct="1"/>
              <a:t>57</a:t>
            </a:fld>
            <a:endParaRPr lang="en-US" altLang="sv-SE" sz="1200">
              <a:latin typeface="Arial" charset="0"/>
            </a:endParaRPr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8975"/>
            <a:ext cx="4570412" cy="3427413"/>
          </a:xfrm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332" y="4343985"/>
            <a:ext cx="5031336" cy="4111585"/>
          </a:xfrm>
        </p:spPr>
        <p:txBody>
          <a:bodyPr lIns="92204" tIns="46102" rIns="92204" bIns="46102"/>
          <a:lstStyle/>
          <a:p>
            <a:endParaRPr lang="sv-SE" altLang="sv-SE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05D75D-C509-4A9E-9ECC-3C431CB4D540}" type="slidenum">
              <a:rPr lang="en-GB" altLang="sv-SE"/>
              <a:pPr/>
              <a:t>59</a:t>
            </a:fld>
            <a:endParaRPr lang="en-GB" altLang="sv-SE"/>
          </a:p>
        </p:txBody>
      </p:sp>
      <p:sp>
        <p:nvSpPr>
          <p:cNvPr id="222210" name="Rectangle 7"/>
          <p:cNvSpPr txBox="1">
            <a:spLocks noGrp="1" noChangeArrowheads="1"/>
          </p:cNvSpPr>
          <p:nvPr/>
        </p:nvSpPr>
        <p:spPr bwMode="auto">
          <a:xfrm>
            <a:off x="3885552" y="8687464"/>
            <a:ext cx="2972448" cy="456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fld id="{00E01AD6-1E62-46A5-889E-DE1ED99F1647}" type="slidenum">
              <a:rPr lang="en-GB" altLang="sv-SE" sz="1200">
                <a:latin typeface="Arial" charset="0"/>
              </a:rPr>
              <a:pPr algn="r" eaLnBrk="1" hangingPunct="1"/>
              <a:t>59</a:t>
            </a:fld>
            <a:endParaRPr lang="en-GB" altLang="sv-SE" sz="1200">
              <a:latin typeface="Arial" charset="0"/>
            </a:endParaRPr>
          </a:p>
        </p:txBody>
      </p:sp>
      <p:sp>
        <p:nvSpPr>
          <p:cNvPr id="222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725" y="4343732"/>
            <a:ext cx="5028552" cy="4114726"/>
          </a:xfrm>
        </p:spPr>
        <p:txBody>
          <a:bodyPr lIns="91434" tIns="45717" rIns="91434" bIns="45717"/>
          <a:lstStyle/>
          <a:p>
            <a:endParaRPr lang="sv-SE" altLang="sv-SE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FD332D-FC8C-46AA-A083-7B65560C9E5A}" type="slidenum">
              <a:rPr lang="en-GB" altLang="sv-SE"/>
              <a:pPr/>
              <a:t>60</a:t>
            </a:fld>
            <a:endParaRPr lang="en-GB" altLang="sv-SE"/>
          </a:p>
        </p:txBody>
      </p:sp>
      <p:sp>
        <p:nvSpPr>
          <p:cNvPr id="224258" name="Rectangle 7"/>
          <p:cNvSpPr txBox="1">
            <a:spLocks noGrp="1" noChangeArrowheads="1"/>
          </p:cNvSpPr>
          <p:nvPr/>
        </p:nvSpPr>
        <p:spPr bwMode="auto">
          <a:xfrm>
            <a:off x="3885552" y="8687464"/>
            <a:ext cx="2972448" cy="456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 anchor="b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fld id="{EE26AAF5-FE6E-454F-A69D-BCFF5EE499D1}" type="slidenum">
              <a:rPr lang="en-GB" altLang="sv-SE" sz="1200">
                <a:latin typeface="Arial" charset="0"/>
              </a:rPr>
              <a:pPr algn="r" eaLnBrk="1" hangingPunct="1"/>
              <a:t>60</a:t>
            </a:fld>
            <a:endParaRPr lang="en-GB" altLang="sv-SE" sz="1200">
              <a:latin typeface="Arial" charset="0"/>
            </a:endParaRPr>
          </a:p>
        </p:txBody>
      </p:sp>
      <p:sp>
        <p:nvSpPr>
          <p:cNvPr id="224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42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725" y="4343732"/>
            <a:ext cx="5028552" cy="4114726"/>
          </a:xfrm>
        </p:spPr>
        <p:txBody>
          <a:bodyPr lIns="91434" tIns="45717" rIns="91434" bIns="45717"/>
          <a:lstStyle/>
          <a:p>
            <a:endParaRPr lang="sv-SE" altLang="sv-SE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v-SE" altLang="sv-SE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E02F7A-EB0C-46F3-8465-A818F369B487}" type="slidenum">
              <a:rPr lang="en-GB" altLang="sv-SE"/>
              <a:pPr/>
              <a:t>63</a:t>
            </a:fld>
            <a:endParaRPr lang="en-GB" altLang="sv-SE"/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v-SE" altLang="sv-S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45EBC-61E8-4124-995F-E8CC84683883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407627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A21E90-FF4E-4A19-A789-D159DCF56AEA}" type="slidenum">
              <a:rPr lang="en-GB" altLang="sv-SE"/>
              <a:pPr/>
              <a:t>14</a:t>
            </a:fld>
            <a:endParaRPr lang="en-GB" altLang="sv-SE"/>
          </a:p>
        </p:txBody>
      </p:sp>
      <p:sp>
        <p:nvSpPr>
          <p:cNvPr id="28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2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985"/>
            <a:ext cx="5486400" cy="4114508"/>
          </a:xfrm>
        </p:spPr>
        <p:txBody>
          <a:bodyPr/>
          <a:lstStyle/>
          <a:p>
            <a:r>
              <a:rPr lang="sv-SE" altLang="sv-SE" dirty="0"/>
              <a:t>Löpsedel i Expressen 31 januari 1976</a:t>
            </a:r>
          </a:p>
          <a:p>
            <a:endParaRPr lang="sv-SE" altLang="sv-SE" dirty="0"/>
          </a:p>
          <a:p>
            <a:r>
              <a:rPr lang="sv-SE" altLang="sv-SE" dirty="0"/>
              <a:t>EXTRA</a:t>
            </a:r>
          </a:p>
          <a:p>
            <a:r>
              <a:rPr lang="sv-SE" altLang="sv-SE" dirty="0"/>
              <a:t>Misstänks för skattefusk på 2 miljoner</a:t>
            </a:r>
          </a:p>
          <a:p>
            <a:r>
              <a:rPr lang="sv-SE" altLang="sv-SE" dirty="0"/>
              <a:t>Känd teaterman greps på scenen av skattepolisen!</a:t>
            </a:r>
          </a:p>
          <a:p>
            <a:endParaRPr lang="sv-SE" altLang="sv-SE" dirty="0"/>
          </a:p>
          <a:p>
            <a:r>
              <a:rPr lang="sv-SE" altLang="sv-SE" dirty="0"/>
              <a:t>Mitt under pågående repetition stormade polis in och grep en känd svensk teaterman på scenen. Inför ögonen på skådespelarna fördes han bort till ett fem timmar långt förhör.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3C362F-2903-43E2-B804-0271D3701685}" type="slidenum">
              <a:rPr lang="en-GB" altLang="sv-SE"/>
              <a:pPr/>
              <a:t>15</a:t>
            </a:fld>
            <a:endParaRPr lang="en-GB" altLang="sv-SE"/>
          </a:p>
        </p:txBody>
      </p:sp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985"/>
            <a:ext cx="5486400" cy="4114508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sv-SE" altLang="sv-S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7"/>
          <p:cNvSpPr txBox="1">
            <a:spLocks noGrp="1" noChangeArrowheads="1"/>
          </p:cNvSpPr>
          <p:nvPr/>
        </p:nvSpPr>
        <p:spPr bwMode="auto">
          <a:xfrm>
            <a:off x="3884065" y="8685047"/>
            <a:ext cx="2972335" cy="45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pPr algn="r"/>
            <a:fld id="{1F85C4EF-D588-4F73-A83D-775357888CC5}" type="slidenum">
              <a:rPr lang="en-GB" altLang="sv-SE" sz="1200" b="0">
                <a:solidFill>
                  <a:schemeClr val="tx1"/>
                </a:solidFill>
                <a:latin typeface="Times New Roman" pitchFamily="18" charset="0"/>
              </a:rPr>
              <a:pPr algn="r"/>
              <a:t>16</a:t>
            </a:fld>
            <a:endParaRPr lang="en-GB" altLang="sv-SE" sz="1200" b="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43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v-SE" altLang="sv-SE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altLang="sv-SE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v-SE" altLang="sv-SE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5800"/>
            <a:ext cx="4572000" cy="3429000"/>
          </a:xfrm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v-SE" altLang="sv-SE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t>2015-06-22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t>‹Nº›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91584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bilder i nederk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56000" y="720000"/>
            <a:ext cx="7632000" cy="836792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pPr/>
              <a:t>2015-06-22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pPr/>
              <a:t>‹Nº›</a:t>
            </a:fld>
            <a:endParaRPr lang="sv-SE"/>
          </a:p>
        </p:txBody>
      </p:sp>
      <p:sp>
        <p:nvSpPr>
          <p:cNvPr id="6" name="Platshållare för bild 8"/>
          <p:cNvSpPr>
            <a:spLocks noGrp="1"/>
          </p:cNvSpPr>
          <p:nvPr>
            <p:ph type="pic" sz="quarter" idx="13" hasCustomPrompt="1"/>
          </p:nvPr>
        </p:nvSpPr>
        <p:spPr>
          <a:xfrm>
            <a:off x="755650" y="4503600"/>
            <a:ext cx="1468800" cy="1656000"/>
          </a:xfrm>
        </p:spPr>
        <p:txBody>
          <a:bodyPr/>
          <a:lstStyle>
            <a:lvl1pPr marL="36000" indent="0">
              <a:buNone/>
              <a:defRPr baseline="0"/>
            </a:lvl1pPr>
          </a:lstStyle>
          <a:p>
            <a:r>
              <a:rPr lang="sv-SE" dirty="0" smtClean="0"/>
              <a:t>Bild liten</a:t>
            </a:r>
            <a:endParaRPr lang="sv-SE" dirty="0"/>
          </a:p>
        </p:txBody>
      </p:sp>
      <p:sp>
        <p:nvSpPr>
          <p:cNvPr id="11" name="Platshållare för innehåll 2"/>
          <p:cNvSpPr>
            <a:spLocks noGrp="1"/>
          </p:cNvSpPr>
          <p:nvPr>
            <p:ph sz="half" idx="1"/>
          </p:nvPr>
        </p:nvSpPr>
        <p:spPr>
          <a:xfrm>
            <a:off x="755650" y="1620000"/>
            <a:ext cx="7632774" cy="281711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12" name="Platshållare för bild 18"/>
          <p:cNvSpPr>
            <a:spLocks noGrp="1"/>
          </p:cNvSpPr>
          <p:nvPr>
            <p:ph type="pic" sz="quarter" idx="16" hasCustomPrompt="1"/>
          </p:nvPr>
        </p:nvSpPr>
        <p:spPr>
          <a:xfrm>
            <a:off x="2280707" y="4935638"/>
            <a:ext cx="1260000" cy="1223962"/>
          </a:xfrm>
        </p:spPr>
        <p:txBody>
          <a:bodyPr/>
          <a:lstStyle>
            <a:lvl1pPr marL="36000" indent="0">
              <a:buNone/>
              <a:defRPr baseline="0"/>
            </a:lvl1pPr>
          </a:lstStyle>
          <a:p>
            <a:r>
              <a:rPr lang="sv-SE" dirty="0" smtClean="0"/>
              <a:t>Bild mini</a:t>
            </a:r>
            <a:endParaRPr lang="sv-SE" dirty="0"/>
          </a:p>
        </p:txBody>
      </p:sp>
      <p:sp>
        <p:nvSpPr>
          <p:cNvPr id="13" name="Platshållare för text 9"/>
          <p:cNvSpPr>
            <a:spLocks noGrp="1"/>
          </p:cNvSpPr>
          <p:nvPr>
            <p:ph type="body" sz="quarter" idx="14" hasCustomPrompt="1"/>
          </p:nvPr>
        </p:nvSpPr>
        <p:spPr>
          <a:xfrm>
            <a:off x="2289504" y="4506875"/>
            <a:ext cx="360363" cy="360363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>
                <a:solidFill>
                  <a:srgbClr val="FF0000"/>
                </a:solidFill>
              </a:defRPr>
            </a:lvl1pPr>
          </a:lstStyle>
          <a:p>
            <a:pPr lvl="0"/>
            <a:r>
              <a:rPr lang="sv-SE" dirty="0" smtClean="0"/>
              <a:t>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27348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sida me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smtClean="0"/>
              <a:t>Klicka här för att ändra format</a:t>
            </a:r>
            <a:endParaRPr lang="sv-SE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0" hasCustomPrompt="1"/>
          </p:nvPr>
        </p:nvSpPr>
        <p:spPr>
          <a:xfrm>
            <a:off x="1935000" y="2852738"/>
            <a:ext cx="6444000" cy="36023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v-SE" dirty="0" smtClean="0"/>
              <a:t>Underrubrik</a:t>
            </a:r>
            <a:endParaRPr lang="sv-SE" dirty="0"/>
          </a:p>
        </p:txBody>
      </p:sp>
      <p:sp>
        <p:nvSpPr>
          <p:cNvPr id="9" name="Platshållare för text 3"/>
          <p:cNvSpPr>
            <a:spLocks noGrp="1"/>
          </p:cNvSpPr>
          <p:nvPr>
            <p:ph type="body" sz="quarter" idx="11" hasCustomPrompt="1"/>
          </p:nvPr>
        </p:nvSpPr>
        <p:spPr>
          <a:xfrm>
            <a:off x="1935000" y="3240272"/>
            <a:ext cx="6444000" cy="360238"/>
          </a:xfrm>
        </p:spPr>
        <p:txBody>
          <a:bodyPr>
            <a:no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sv-SE" dirty="0" smtClean="0"/>
              <a:t>Datum</a:t>
            </a:r>
            <a:endParaRPr lang="sv-SE" dirty="0"/>
          </a:p>
        </p:txBody>
      </p:sp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" y="3441351"/>
            <a:ext cx="9144000" cy="341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9886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sida med bildplatshåll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smtClean="0"/>
              <a:t>Klicka här för att ändra format</a:t>
            </a:r>
            <a:endParaRPr lang="sv-SE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0" hasCustomPrompt="1"/>
          </p:nvPr>
        </p:nvSpPr>
        <p:spPr>
          <a:xfrm>
            <a:off x="1935000" y="2852738"/>
            <a:ext cx="6444000" cy="36023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v-SE" dirty="0" smtClean="0"/>
              <a:t>Underrubrik</a:t>
            </a:r>
            <a:endParaRPr lang="sv-SE" dirty="0"/>
          </a:p>
        </p:txBody>
      </p:sp>
      <p:sp>
        <p:nvSpPr>
          <p:cNvPr id="9" name="Platshållare för text 3"/>
          <p:cNvSpPr>
            <a:spLocks noGrp="1"/>
          </p:cNvSpPr>
          <p:nvPr>
            <p:ph type="body" sz="quarter" idx="11" hasCustomPrompt="1"/>
          </p:nvPr>
        </p:nvSpPr>
        <p:spPr>
          <a:xfrm>
            <a:off x="1935000" y="3240272"/>
            <a:ext cx="6444000" cy="360238"/>
          </a:xfrm>
        </p:spPr>
        <p:txBody>
          <a:bodyPr>
            <a:no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sv-SE" dirty="0" smtClean="0"/>
              <a:t>Datum</a:t>
            </a:r>
            <a:endParaRPr lang="sv-SE" dirty="0"/>
          </a:p>
        </p:txBody>
      </p:sp>
      <p:sp>
        <p:nvSpPr>
          <p:cNvPr id="7" name="Platshållare för bild 6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3414055"/>
            <a:ext cx="9144000" cy="342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 dirty="0" smtClean="0"/>
              <a:t>Klicka här för att lägga till en </a:t>
            </a:r>
            <a:r>
              <a:rPr lang="sv-SE" dirty="0" err="1" smtClean="0"/>
              <a:t>bågbild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95384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ida - Antarkt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9144000" cy="1403851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930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ida - Aqu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4" name="Bildobjekt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9144000" cy="1403851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098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ida - S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9144000" cy="1403851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6839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ida - Savan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4" name="Bildobjekt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9144000" cy="1403851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36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ida - Turk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9144000" cy="1403851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0257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ida - Vi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42"/>
            <a:ext cx="9152632" cy="5059371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935611" y="2088000"/>
            <a:ext cx="6444350" cy="720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pic>
        <p:nvPicPr>
          <p:cNvPr id="4" name="Bildobjekt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3016"/>
            <a:ext cx="9144000" cy="1403851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25" y="422900"/>
            <a:ext cx="767999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799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6FF770A8-5725-4C49-B0A2-55ECEDFA3BD0}" type="datetime1">
              <a:rPr lang="en-US" smtClean="0"/>
              <a:t>6/22/2015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C78EDB32-E346-40A2-8F89-D0E44AEE8807}" type="slidenum">
              <a:rPr lang="en-US" smtClean="0"/>
              <a:t>‹Nº›</a:t>
            </a:fld>
            <a:endParaRPr 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Slide title</a:t>
            </a:r>
            <a:br>
              <a:rPr lang="en-US" dirty="0" smtClean="0"/>
            </a:br>
            <a:r>
              <a:rPr lang="en-US" dirty="0" smtClean="0"/>
              <a:t>Slide title can be extended to two 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1496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t>2015-06-22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t>‹Nº›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89521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3200" b="1" cap="none" baseline="0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t>2015-06-22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t>‹Nº›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82948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755650" y="1620000"/>
            <a:ext cx="3740150" cy="4320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20000"/>
            <a:ext cx="3740150" cy="4320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t>2015-06-22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t>‹Nº›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639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55650" y="1535113"/>
            <a:ext cx="3741738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755650" y="2174875"/>
            <a:ext cx="3741738" cy="377440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374332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743325" cy="3774405"/>
          </a:xfr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defRPr lang="sv-SE" sz="2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defRPr lang="sv-SE" sz="20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defRPr lang="sv-SE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defRPr lang="sv-SE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defRPr lang="sv-SE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t>2015-06-22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t>‹Nº›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18757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t>2015-06-22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t>‹Nº›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17446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90564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bilder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pPr/>
              <a:t>2015-06-22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pPr/>
              <a:t>‹Nº›</a:t>
            </a:fld>
            <a:endParaRPr lang="sv-SE"/>
          </a:p>
        </p:txBody>
      </p:sp>
      <p:sp>
        <p:nvSpPr>
          <p:cNvPr id="6" name="Platshållare för innehåll 2"/>
          <p:cNvSpPr>
            <a:spLocks noGrp="1"/>
          </p:cNvSpPr>
          <p:nvPr>
            <p:ph sz="half" idx="1"/>
          </p:nvPr>
        </p:nvSpPr>
        <p:spPr>
          <a:xfrm>
            <a:off x="755650" y="1620000"/>
            <a:ext cx="4248398" cy="4320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8" name="Platshållare för bild 13"/>
          <p:cNvSpPr>
            <a:spLocks noGrp="1"/>
          </p:cNvSpPr>
          <p:nvPr>
            <p:ph type="pic" sz="quarter" idx="14" hasCustomPrompt="1"/>
          </p:nvPr>
        </p:nvSpPr>
        <p:spPr>
          <a:xfrm>
            <a:off x="7125379" y="2052243"/>
            <a:ext cx="1260000" cy="1224000"/>
          </a:xfrm>
        </p:spPr>
        <p:txBody>
          <a:bodyPr/>
          <a:lstStyle>
            <a:lvl1pPr marL="36000" indent="0">
              <a:buNone/>
              <a:defRPr baseline="0"/>
            </a:lvl1pPr>
          </a:lstStyle>
          <a:p>
            <a:r>
              <a:rPr lang="sv-SE" dirty="0" smtClean="0"/>
              <a:t>Bild mini</a:t>
            </a:r>
            <a:endParaRPr lang="sv-SE" dirty="0"/>
          </a:p>
        </p:txBody>
      </p:sp>
      <p:sp>
        <p:nvSpPr>
          <p:cNvPr id="9" name="Platshållare för bild 15"/>
          <p:cNvSpPr>
            <a:spLocks noGrp="1"/>
          </p:cNvSpPr>
          <p:nvPr>
            <p:ph type="pic" sz="quarter" idx="15" hasCustomPrompt="1"/>
          </p:nvPr>
        </p:nvSpPr>
        <p:spPr>
          <a:xfrm>
            <a:off x="5587408" y="1620243"/>
            <a:ext cx="1468800" cy="1656000"/>
          </a:xfrm>
        </p:spPr>
        <p:txBody>
          <a:bodyPr/>
          <a:lstStyle>
            <a:lvl1pPr marL="36000" indent="0">
              <a:buNone/>
              <a:defRPr baseline="0"/>
            </a:lvl1pPr>
          </a:lstStyle>
          <a:p>
            <a:r>
              <a:rPr lang="sv-SE" dirty="0" smtClean="0"/>
              <a:t>Bild liten</a:t>
            </a:r>
            <a:endParaRPr lang="sv-SE" dirty="0"/>
          </a:p>
        </p:txBody>
      </p:sp>
      <p:sp>
        <p:nvSpPr>
          <p:cNvPr id="10" name="Platshållare för text 9"/>
          <p:cNvSpPr>
            <a:spLocks noGrp="1"/>
          </p:cNvSpPr>
          <p:nvPr>
            <p:ph type="body" sz="quarter" idx="16" hasCustomPrompt="1"/>
          </p:nvPr>
        </p:nvSpPr>
        <p:spPr>
          <a:xfrm>
            <a:off x="7125379" y="1620000"/>
            <a:ext cx="360363" cy="360363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>
                <a:solidFill>
                  <a:srgbClr val="FF0000"/>
                </a:solidFill>
              </a:defRPr>
            </a:lvl1pPr>
          </a:lstStyle>
          <a:p>
            <a:pPr lvl="0"/>
            <a:r>
              <a:rPr lang="sv-SE" dirty="0" smtClean="0"/>
              <a:t>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64522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ilder till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77C42-5E7F-498F-ABCF-3E458D4D840C}" type="datetimeFigureOut">
              <a:rPr lang="sv-SE" smtClean="0"/>
              <a:pPr/>
              <a:t>2015-06-22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pPr/>
              <a:t>‹Nº›</a:t>
            </a:fld>
            <a:endParaRPr lang="sv-SE"/>
          </a:p>
        </p:txBody>
      </p:sp>
      <p:sp>
        <p:nvSpPr>
          <p:cNvPr id="6" name="Platshållare för bild 9"/>
          <p:cNvSpPr>
            <a:spLocks noGrp="1"/>
          </p:cNvSpPr>
          <p:nvPr>
            <p:ph type="pic" sz="quarter" idx="13" hasCustomPrompt="1"/>
          </p:nvPr>
        </p:nvSpPr>
        <p:spPr>
          <a:xfrm>
            <a:off x="5508350" y="1617663"/>
            <a:ext cx="2880000" cy="3240000"/>
          </a:xfrm>
        </p:spPr>
        <p:txBody>
          <a:bodyPr/>
          <a:lstStyle>
            <a:lvl1pPr marL="36000" indent="0">
              <a:buNone/>
              <a:defRPr baseline="0"/>
            </a:lvl1pPr>
          </a:lstStyle>
          <a:p>
            <a:r>
              <a:rPr lang="sv-SE" dirty="0" smtClean="0"/>
              <a:t>Klicka här för att lägga till en bild storlek medium</a:t>
            </a:r>
            <a:endParaRPr lang="sv-SE" dirty="0"/>
          </a:p>
        </p:txBody>
      </p:sp>
      <p:sp>
        <p:nvSpPr>
          <p:cNvPr id="8" name="Platshållare för innehåll 2"/>
          <p:cNvSpPr>
            <a:spLocks noGrp="1"/>
          </p:cNvSpPr>
          <p:nvPr>
            <p:ph sz="half" idx="1"/>
          </p:nvPr>
        </p:nvSpPr>
        <p:spPr>
          <a:xfrm>
            <a:off x="755650" y="1620000"/>
            <a:ext cx="4248398" cy="4320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10" name="Platshållare för text 9"/>
          <p:cNvSpPr>
            <a:spLocks noGrp="1"/>
          </p:cNvSpPr>
          <p:nvPr>
            <p:ph type="body" sz="quarter" idx="14" hasCustomPrompt="1"/>
          </p:nvPr>
        </p:nvSpPr>
        <p:spPr>
          <a:xfrm>
            <a:off x="5076017" y="4497300"/>
            <a:ext cx="360363" cy="360363"/>
          </a:xfrm>
          <a:solidFill>
            <a:schemeClr val="accent1"/>
          </a:solidFill>
        </p:spPr>
        <p:txBody>
          <a:bodyPr/>
          <a:lstStyle>
            <a:lvl1pPr marL="0" indent="0">
              <a:buNone/>
              <a:defRPr>
                <a:solidFill>
                  <a:srgbClr val="FF0000"/>
                </a:solidFill>
              </a:defRPr>
            </a:lvl1pPr>
          </a:lstStyle>
          <a:p>
            <a:pPr lvl="0"/>
            <a:r>
              <a:rPr lang="sv-SE" dirty="0" smtClean="0"/>
              <a:t>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6689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237" y="6049713"/>
            <a:ext cx="553960" cy="493371"/>
          </a:xfrm>
          <a:prstGeom prst="rect">
            <a:avLst/>
          </a:prstGeom>
        </p:spPr>
      </p:pic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756000" y="720000"/>
            <a:ext cx="7632000" cy="72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v-SE" dirty="0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56000" y="1620000"/>
            <a:ext cx="7632000" cy="432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750684" y="6228000"/>
            <a:ext cx="12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fld id="{BA077C42-5E7F-498F-ABCF-3E458D4D840C}" type="datetimeFigureOut">
              <a:rPr lang="sv-SE" smtClean="0"/>
              <a:pPr/>
              <a:t>2015-06-22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5305935" y="6228000"/>
            <a:ext cx="25064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2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3960000" y="6228000"/>
            <a:ext cx="12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2"/>
                </a:solidFill>
              </a:defRPr>
            </a:lvl1pPr>
          </a:lstStyle>
          <a:p>
            <a:fld id="{87E64370-E208-4BAC-8FD3-27F0EB0645EC}" type="slidenum">
              <a:rPr lang="sv-SE" smtClean="0"/>
              <a:pPr/>
              <a:t>‹Nº›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4136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5" r:id="rId8"/>
    <p:sldLayoutId id="2147483676" r:id="rId9"/>
    <p:sldLayoutId id="2147483678" r:id="rId10"/>
    <p:sldLayoutId id="2147483656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6" r:id="rId1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6.emf"/><Relationship Id="rId5" Type="http://schemas.openxmlformats.org/officeDocument/2006/relationships/oleObject" Target="../embeddings/Hoja_de_c_lculo_de_Microsoft_Excel_97-20031.xls"/><Relationship Id="rId4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0.emf"/><Relationship Id="rId4" Type="http://schemas.openxmlformats.org/officeDocument/2006/relationships/oleObject" Target="../embeddings/Presentaci_n_de_Microsoft_PowerPoint_97-20032.ppt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8.emf"/><Relationship Id="rId4" Type="http://schemas.openxmlformats.org/officeDocument/2006/relationships/oleObject" Target="../embeddings/oleObject3.bin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9.emf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0.emf"/><Relationship Id="rId4" Type="http://schemas.openxmlformats.org/officeDocument/2006/relationships/oleObject" Target="../embeddings/oleObject5.bin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6.emf"/><Relationship Id="rId4" Type="http://schemas.openxmlformats.org/officeDocument/2006/relationships/oleObject" Target="../embeddings/oleObject6.bin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Voluntary tax compliance</a:t>
            </a:r>
            <a:endParaRPr lang="en-GB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Cooperation between DIAN and </a:t>
            </a:r>
            <a:r>
              <a:rPr lang="en-GB" dirty="0" err="1" smtClean="0"/>
              <a:t>Skatteverket</a:t>
            </a:r>
            <a:endParaRPr lang="en-GB" dirty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Anders </a:t>
            </a:r>
            <a:r>
              <a:rPr lang="en-GB" smtClean="0"/>
              <a:t>Stridh &amp; </a:t>
            </a:r>
            <a:r>
              <a:rPr lang="en-GB" dirty="0" smtClean="0"/>
              <a:t>Lennart Wittberg, 1 – 5 June 2015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340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nummer 1"/>
          <p:cNvSpPr>
            <a:spLocks noGrp="1"/>
          </p:cNvSpPr>
          <p:nvPr>
            <p:ph type="sldNum" sz="quarter" idx="4294967295"/>
          </p:nvPr>
        </p:nvSpPr>
        <p:spPr>
          <a:xfrm>
            <a:off x="6443663" y="6227763"/>
            <a:ext cx="12239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171F2A0-07C0-4ABC-AB56-3F5861FA14ED}" type="slidenum">
              <a:rPr lang="sv-SE" smtClean="0"/>
              <a:pPr>
                <a:defRPr/>
              </a:pPr>
              <a:t>10</a:t>
            </a:fld>
            <a:endParaRPr lang="sv-SE"/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2" t="15022" r="12083" b="15166"/>
          <a:stretch>
            <a:fillRect/>
          </a:stretch>
        </p:blipFill>
        <p:spPr bwMode="auto">
          <a:xfrm>
            <a:off x="107950" y="260350"/>
            <a:ext cx="8928100" cy="649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783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nummer 1"/>
          <p:cNvSpPr>
            <a:spLocks noGrp="1"/>
          </p:cNvSpPr>
          <p:nvPr>
            <p:ph type="sldNum" sz="quarter" idx="4294967295"/>
          </p:nvPr>
        </p:nvSpPr>
        <p:spPr>
          <a:xfrm>
            <a:off x="6443663" y="6227763"/>
            <a:ext cx="12239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C0E3B5C-1E80-4678-AB41-971095F5BF30}" type="slidenum">
              <a:rPr lang="sv-SE" smtClean="0"/>
              <a:pPr>
                <a:defRPr/>
              </a:pPr>
              <a:t>11</a:t>
            </a:fld>
            <a:endParaRPr lang="sv-SE"/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9" t="14899" r="12077" b="15616"/>
          <a:stretch>
            <a:fillRect/>
          </a:stretch>
        </p:blipFill>
        <p:spPr bwMode="auto">
          <a:xfrm>
            <a:off x="57150" y="115888"/>
            <a:ext cx="8978900" cy="648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349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bildnummer 2"/>
          <p:cNvSpPr>
            <a:spLocks noGrp="1"/>
          </p:cNvSpPr>
          <p:nvPr>
            <p:ph type="sldNum" sz="quarter" idx="4294967295"/>
          </p:nvPr>
        </p:nvSpPr>
        <p:spPr>
          <a:xfrm>
            <a:off x="6443663" y="6227763"/>
            <a:ext cx="12239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3D0D979-6229-4317-8A7B-3FA7238DE928}" type="slidenum">
              <a:rPr lang="sv-SE" smtClean="0"/>
              <a:pPr>
                <a:defRPr/>
              </a:pPr>
              <a:t>12</a:t>
            </a:fld>
            <a:endParaRPr lang="sv-SE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4" t="14410" r="12038" b="16142"/>
          <a:stretch>
            <a:fillRect/>
          </a:stretch>
        </p:blipFill>
        <p:spPr bwMode="auto">
          <a:xfrm>
            <a:off x="7938" y="115888"/>
            <a:ext cx="9093200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243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300" y="0"/>
            <a:ext cx="63745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61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067944" y="1772816"/>
            <a:ext cx="4427984" cy="2952278"/>
          </a:xfrm>
        </p:spPr>
        <p:txBody>
          <a:bodyPr>
            <a:normAutofit/>
          </a:bodyPr>
          <a:lstStyle/>
          <a:p>
            <a:r>
              <a:rPr lang="en-US" altLang="sv-SE" sz="3200" dirty="0"/>
              <a:t>From </a:t>
            </a:r>
            <a:br>
              <a:rPr lang="en-US" altLang="sv-SE" sz="3200" dirty="0"/>
            </a:br>
            <a:r>
              <a:rPr lang="en-US" altLang="sv-SE" sz="3200" dirty="0"/>
              <a:t>cops against robbers </a:t>
            </a:r>
            <a:br>
              <a:rPr lang="en-US" altLang="sv-SE" sz="3200" dirty="0"/>
            </a:br>
            <a:r>
              <a:rPr lang="en-US" altLang="sv-SE" sz="3200" dirty="0"/>
              <a:t>to </a:t>
            </a:r>
            <a:br>
              <a:rPr lang="en-US" altLang="sv-SE" sz="3200" dirty="0"/>
            </a:br>
            <a:r>
              <a:rPr lang="en-US" altLang="sv-SE" sz="3200" dirty="0"/>
              <a:t>service for clients </a:t>
            </a:r>
            <a:br>
              <a:rPr lang="en-US" altLang="sv-SE" sz="3200" dirty="0"/>
            </a:br>
            <a:r>
              <a:rPr lang="en-US" altLang="sv-SE" sz="3200" dirty="0"/>
              <a:t>in 30 years</a:t>
            </a:r>
          </a:p>
        </p:txBody>
      </p:sp>
      <p:pic>
        <p:nvPicPr>
          <p:cNvPr id="281603" name="Picture 3" descr="j029279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0825" y="1557338"/>
            <a:ext cx="3225800" cy="3240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86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Line 2"/>
          <p:cNvSpPr>
            <a:spLocks noChangeShapeType="1"/>
          </p:cNvSpPr>
          <p:nvPr/>
        </p:nvSpPr>
        <p:spPr bwMode="auto">
          <a:xfrm>
            <a:off x="395288" y="4221163"/>
            <a:ext cx="8424862" cy="26987"/>
          </a:xfrm>
          <a:prstGeom prst="line">
            <a:avLst/>
          </a:prstGeom>
          <a:noFill/>
          <a:ln w="57150">
            <a:solidFill>
              <a:srgbClr val="B20022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3651" name="Text Box 3"/>
          <p:cNvSpPr txBox="1">
            <a:spLocks noChangeArrowheads="1"/>
          </p:cNvSpPr>
          <p:nvPr/>
        </p:nvSpPr>
        <p:spPr bwMode="auto">
          <a:xfrm>
            <a:off x="395288" y="3644900"/>
            <a:ext cx="11509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sv-SE"/>
              <a:t>1970</a:t>
            </a:r>
          </a:p>
        </p:txBody>
      </p:sp>
      <p:sp>
        <p:nvSpPr>
          <p:cNvPr id="283652" name="Text Box 4"/>
          <p:cNvSpPr txBox="1">
            <a:spLocks noChangeArrowheads="1"/>
          </p:cNvSpPr>
          <p:nvPr/>
        </p:nvSpPr>
        <p:spPr bwMode="auto">
          <a:xfrm>
            <a:off x="4175125" y="3644900"/>
            <a:ext cx="11509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sv-SE"/>
              <a:t>1990</a:t>
            </a:r>
          </a:p>
        </p:txBody>
      </p:sp>
      <p:sp>
        <p:nvSpPr>
          <p:cNvPr id="283653" name="Text Box 5"/>
          <p:cNvSpPr txBox="1">
            <a:spLocks noChangeArrowheads="1"/>
          </p:cNvSpPr>
          <p:nvPr/>
        </p:nvSpPr>
        <p:spPr bwMode="auto">
          <a:xfrm>
            <a:off x="2212975" y="36449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sv-SE"/>
              <a:t>1980</a:t>
            </a:r>
          </a:p>
        </p:txBody>
      </p:sp>
      <p:sp>
        <p:nvSpPr>
          <p:cNvPr id="283654" name="Text Box 6"/>
          <p:cNvSpPr txBox="1">
            <a:spLocks noChangeArrowheads="1"/>
          </p:cNvSpPr>
          <p:nvPr/>
        </p:nvSpPr>
        <p:spPr bwMode="auto">
          <a:xfrm>
            <a:off x="5992813" y="3644900"/>
            <a:ext cx="11509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sv-SE"/>
              <a:t>2000</a:t>
            </a:r>
          </a:p>
        </p:txBody>
      </p:sp>
      <p:sp>
        <p:nvSpPr>
          <p:cNvPr id="283655" name="Text Box 7"/>
          <p:cNvSpPr txBox="1">
            <a:spLocks noChangeArrowheads="1"/>
          </p:cNvSpPr>
          <p:nvPr/>
        </p:nvSpPr>
        <p:spPr bwMode="auto">
          <a:xfrm>
            <a:off x="323850" y="4513263"/>
            <a:ext cx="1727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sv-SE" sz="2000"/>
              <a:t>Enforcement</a:t>
            </a:r>
          </a:p>
        </p:txBody>
      </p:sp>
      <p:sp>
        <p:nvSpPr>
          <p:cNvPr id="283656" name="Text Box 8"/>
          <p:cNvSpPr txBox="1">
            <a:spLocks noChangeArrowheads="1"/>
          </p:cNvSpPr>
          <p:nvPr/>
        </p:nvSpPr>
        <p:spPr bwMode="auto">
          <a:xfrm>
            <a:off x="2197100" y="4513263"/>
            <a:ext cx="11509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sv-SE" sz="2000"/>
              <a:t>Service</a:t>
            </a:r>
          </a:p>
        </p:txBody>
      </p:sp>
      <p:sp>
        <p:nvSpPr>
          <p:cNvPr id="283657" name="Text Box 9"/>
          <p:cNvSpPr txBox="1">
            <a:spLocks noChangeArrowheads="1"/>
          </p:cNvSpPr>
          <p:nvPr/>
        </p:nvSpPr>
        <p:spPr bwMode="auto">
          <a:xfrm>
            <a:off x="3851275" y="4513263"/>
            <a:ext cx="187166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sv-SE" sz="2000"/>
              <a:t>Balance between enforcement and service</a:t>
            </a:r>
          </a:p>
        </p:txBody>
      </p:sp>
      <p:sp>
        <p:nvSpPr>
          <p:cNvPr id="283658" name="Text Box 10"/>
          <p:cNvSpPr txBox="1">
            <a:spLocks noChangeArrowheads="1"/>
          </p:cNvSpPr>
          <p:nvPr/>
        </p:nvSpPr>
        <p:spPr bwMode="auto">
          <a:xfrm>
            <a:off x="5724525" y="4513263"/>
            <a:ext cx="1870075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sv-SE" sz="2000"/>
              <a:t>Right from the start</a:t>
            </a:r>
          </a:p>
          <a:p>
            <a:pPr>
              <a:spcBef>
                <a:spcPct val="50000"/>
              </a:spcBef>
            </a:pPr>
            <a:r>
              <a:rPr lang="sv-SE" altLang="sv-SE" sz="2000"/>
              <a:t>Trust</a:t>
            </a:r>
          </a:p>
          <a:p>
            <a:pPr>
              <a:spcBef>
                <a:spcPct val="50000"/>
              </a:spcBef>
            </a:pPr>
            <a:r>
              <a:rPr lang="sv-SE" altLang="sv-SE" sz="2000"/>
              <a:t>Taxpayer focus</a:t>
            </a:r>
          </a:p>
        </p:txBody>
      </p:sp>
      <p:sp>
        <p:nvSpPr>
          <p:cNvPr id="283659" name="Text Box 11"/>
          <p:cNvSpPr txBox="1">
            <a:spLocks noChangeArrowheads="1"/>
          </p:cNvSpPr>
          <p:nvPr/>
        </p:nvSpPr>
        <p:spPr bwMode="auto">
          <a:xfrm>
            <a:off x="7812088" y="3644900"/>
            <a:ext cx="11509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sv-SE"/>
              <a:t>2010</a:t>
            </a:r>
          </a:p>
        </p:txBody>
      </p:sp>
      <p:sp>
        <p:nvSpPr>
          <p:cNvPr id="283660" name="Rectangle 12"/>
          <p:cNvSpPr>
            <a:spLocks noGrp="1" noChangeArrowheads="1"/>
          </p:cNvSpPr>
          <p:nvPr>
            <p:ph type="title"/>
          </p:nvPr>
        </p:nvSpPr>
        <p:spPr>
          <a:xfrm>
            <a:off x="574675" y="549275"/>
            <a:ext cx="7993063" cy="1008063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altLang="sv-SE" sz="3200"/>
              <a:t>The development of the Swedish Tax Agency</a:t>
            </a:r>
          </a:p>
        </p:txBody>
      </p:sp>
      <p:sp>
        <p:nvSpPr>
          <p:cNvPr id="283661" name="Text Box 13"/>
          <p:cNvSpPr txBox="1">
            <a:spLocks noChangeArrowheads="1"/>
          </p:cNvSpPr>
          <p:nvPr/>
        </p:nvSpPr>
        <p:spPr bwMode="auto">
          <a:xfrm>
            <a:off x="7451725" y="4508500"/>
            <a:ext cx="1584325" cy="219290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v-SE" altLang="sv-SE" sz="2000" dirty="0"/>
              <a:t>Right from the start</a:t>
            </a:r>
          </a:p>
          <a:p>
            <a:pPr>
              <a:spcBef>
                <a:spcPct val="50000"/>
              </a:spcBef>
            </a:pPr>
            <a:r>
              <a:rPr lang="sv-SE" altLang="sv-SE" sz="2000" dirty="0"/>
              <a:t>Trust</a:t>
            </a:r>
          </a:p>
          <a:p>
            <a:pPr>
              <a:spcBef>
                <a:spcPct val="50000"/>
              </a:spcBef>
            </a:pPr>
            <a:r>
              <a:rPr lang="sv-SE" altLang="sv-SE" sz="2000" dirty="0" smtClean="0"/>
              <a:t>Focus on </a:t>
            </a:r>
            <a:r>
              <a:rPr lang="sv-SE" altLang="sv-SE" sz="2000" dirty="0" err="1" smtClean="0"/>
              <a:t>environment</a:t>
            </a:r>
            <a:endParaRPr lang="sv-SE" altLang="sv-SE" sz="2000" dirty="0" smtClean="0"/>
          </a:p>
          <a:p>
            <a:pPr>
              <a:spcBef>
                <a:spcPct val="50000"/>
              </a:spcBef>
            </a:pPr>
            <a:endParaRPr lang="sv-SE" altLang="sv-SE" sz="1100" dirty="0" smtClean="0"/>
          </a:p>
        </p:txBody>
      </p:sp>
      <p:pic>
        <p:nvPicPr>
          <p:cNvPr id="283662" name="Picture 14" descr="61561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88" y="1989138"/>
            <a:ext cx="1368425" cy="136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3663" name="Picture 15" descr="bild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63"/>
          <a:stretch>
            <a:fillRect/>
          </a:stretch>
        </p:blipFill>
        <p:spPr bwMode="auto">
          <a:xfrm>
            <a:off x="5651500" y="2060575"/>
            <a:ext cx="1439863" cy="127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6915" name="Picture 3" descr="hets_s_1207655594_89946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060575"/>
            <a:ext cx="151130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16" name="Picture 4" descr="tax-audit-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2060575"/>
            <a:ext cx="151130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917" name="Picture 5" descr="j043950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070100"/>
            <a:ext cx="1512888" cy="128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893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en-US" altLang="sv-SE" dirty="0" smtClean="0"/>
              <a:t>Strategic direction of the Swedish Tax Agency</a:t>
            </a:r>
            <a:br>
              <a:rPr lang="en-US" altLang="sv-SE" dirty="0" smtClean="0"/>
            </a:br>
            <a:r>
              <a:rPr lang="en-US" altLang="sv-SE" sz="2000" i="1" dirty="0" smtClean="0">
                <a:solidFill>
                  <a:schemeClr val="accent1">
                    <a:lumMod val="50000"/>
                  </a:schemeClr>
                </a:solidFill>
              </a:rPr>
              <a:t>Implemented 2006, updated 2012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981200"/>
            <a:ext cx="7847013" cy="3679825"/>
          </a:xfrm>
        </p:spPr>
        <p:txBody>
          <a:bodyPr/>
          <a:lstStyle/>
          <a:p>
            <a:r>
              <a:rPr lang="en-US" altLang="sv-SE" dirty="0" smtClean="0">
                <a:solidFill>
                  <a:srgbClr val="B20022"/>
                </a:solidFill>
              </a:rPr>
              <a:t>Vision</a:t>
            </a:r>
          </a:p>
          <a:p>
            <a:pPr>
              <a:buFont typeface="Wingdings" pitchFamily="2" charset="2"/>
              <a:buNone/>
            </a:pPr>
            <a:r>
              <a:rPr lang="en-US" altLang="sv-SE" dirty="0" smtClean="0"/>
              <a:t>	A society where everyone is willing to do their fair share</a:t>
            </a:r>
            <a:br>
              <a:rPr lang="en-US" altLang="sv-SE" dirty="0" smtClean="0"/>
            </a:br>
            <a:endParaRPr lang="en-US" altLang="sv-SE" dirty="0" smtClean="0"/>
          </a:p>
          <a:p>
            <a:r>
              <a:rPr lang="en-US" altLang="sv-SE" dirty="0" smtClean="0">
                <a:solidFill>
                  <a:srgbClr val="B20022"/>
                </a:solidFill>
              </a:rPr>
              <a:t>Contributions</a:t>
            </a:r>
          </a:p>
          <a:p>
            <a:pPr lvl="1"/>
            <a:r>
              <a:rPr lang="en-US" altLang="sv-SE" dirty="0" smtClean="0"/>
              <a:t>We nurture the willingness to comply</a:t>
            </a:r>
          </a:p>
          <a:p>
            <a:pPr lvl="1"/>
            <a:r>
              <a:rPr lang="en-US" altLang="sv-SE" dirty="0" smtClean="0"/>
              <a:t>We earn the trust of the taxpayers</a:t>
            </a:r>
          </a:p>
          <a:p>
            <a:pPr lvl="1"/>
            <a:r>
              <a:rPr lang="en-GB" altLang="ja-JP" dirty="0" smtClean="0">
                <a:ea typeface="MS PGothic" pitchFamily="34" charset="-128"/>
              </a:rPr>
              <a:t>We are working to ensure that all pay the right amount</a:t>
            </a:r>
            <a:r>
              <a:rPr lang="sv-SE" altLang="ja-JP" dirty="0" smtClean="0">
                <a:ea typeface="MS PGothic" pitchFamily="34" charset="-128"/>
              </a:rPr>
              <a:t> </a:t>
            </a:r>
            <a:endParaRPr lang="en-US" altLang="sv-SE" dirty="0" smtClean="0"/>
          </a:p>
          <a:p>
            <a:pPr lvl="1"/>
            <a:r>
              <a:rPr lang="en-US" altLang="sv-SE" dirty="0" smtClean="0"/>
              <a:t>We make it easier and smoother to comply</a:t>
            </a:r>
          </a:p>
        </p:txBody>
      </p:sp>
      <p:sp>
        <p:nvSpPr>
          <p:cNvPr id="41991" name="Oval 7"/>
          <p:cNvSpPr>
            <a:spLocks noChangeArrowheads="1"/>
          </p:cNvSpPr>
          <p:nvPr/>
        </p:nvSpPr>
        <p:spPr bwMode="auto">
          <a:xfrm>
            <a:off x="6084888" y="5805488"/>
            <a:ext cx="1800225" cy="392112"/>
          </a:xfrm>
          <a:prstGeom prst="ellipse">
            <a:avLst/>
          </a:prstGeom>
          <a:solidFill>
            <a:srgbClr val="FFFF99"/>
          </a:solidFill>
          <a:ln w="9525" algn="ctr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pPr algn="ctr" eaLnBrk="1" hangingPunct="1"/>
            <a:r>
              <a:rPr lang="en-US" altLang="sv-SE" sz="1400" dirty="0">
                <a:solidFill>
                  <a:schemeClr val="tx1"/>
                </a:solidFill>
                <a:latin typeface="Arial" pitchFamily="34" charset="0"/>
              </a:rPr>
              <a:t>Helpful</a:t>
            </a:r>
          </a:p>
        </p:txBody>
      </p:sp>
      <p:sp>
        <p:nvSpPr>
          <p:cNvPr id="41992" name="Oval 8"/>
          <p:cNvSpPr>
            <a:spLocks noChangeArrowheads="1"/>
          </p:cNvSpPr>
          <p:nvPr/>
        </p:nvSpPr>
        <p:spPr bwMode="auto">
          <a:xfrm>
            <a:off x="3706813" y="5805488"/>
            <a:ext cx="1728787" cy="392112"/>
          </a:xfrm>
          <a:prstGeom prst="ellipse">
            <a:avLst/>
          </a:prstGeom>
          <a:solidFill>
            <a:srgbClr val="FFFF99"/>
          </a:solidFill>
          <a:ln w="9525" algn="ctr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pPr algn="ctr" eaLnBrk="1" hangingPunct="1"/>
            <a:r>
              <a:rPr lang="en-US" altLang="sv-SE" sz="1400" dirty="0">
                <a:solidFill>
                  <a:schemeClr val="tx1"/>
                </a:solidFill>
                <a:latin typeface="Arial" pitchFamily="34" charset="0"/>
              </a:rPr>
              <a:t>Trustworthy</a:t>
            </a:r>
          </a:p>
        </p:txBody>
      </p:sp>
      <p:sp>
        <p:nvSpPr>
          <p:cNvPr id="41993" name="Oval 9"/>
          <p:cNvSpPr>
            <a:spLocks noChangeArrowheads="1"/>
          </p:cNvSpPr>
          <p:nvPr/>
        </p:nvSpPr>
        <p:spPr bwMode="auto">
          <a:xfrm>
            <a:off x="1403350" y="5805488"/>
            <a:ext cx="1728788" cy="392112"/>
          </a:xfrm>
          <a:prstGeom prst="ellipse">
            <a:avLst/>
          </a:prstGeom>
          <a:solidFill>
            <a:srgbClr val="FFFF99"/>
          </a:solidFill>
          <a:ln w="9525" algn="ctr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pitchFamily="34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pitchFamily="34" charset="0"/>
              </a:defRPr>
            </a:lvl9pPr>
          </a:lstStyle>
          <a:p>
            <a:pPr algn="ctr" eaLnBrk="1" hangingPunct="1"/>
            <a:r>
              <a:rPr lang="en-US" altLang="sv-SE" sz="1400" dirty="0">
                <a:solidFill>
                  <a:schemeClr val="tx1"/>
                </a:solidFill>
                <a:latin typeface="Arial" pitchFamily="34" charset="0"/>
              </a:rPr>
              <a:t>Active</a:t>
            </a:r>
          </a:p>
        </p:txBody>
      </p:sp>
    </p:spTree>
    <p:extLst>
      <p:ext uri="{BB962C8B-B14F-4D97-AF65-F5344CB8AC3E}">
        <p14:creationId xmlns:p14="http://schemas.microsoft.com/office/powerpoint/2010/main" val="167529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818" name="Picture 2" descr="skattKis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941888"/>
            <a:ext cx="1655762" cy="163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0819" name="AutoShape 3"/>
          <p:cNvSpPr>
            <a:spLocks noChangeArrowheads="1"/>
          </p:cNvSpPr>
          <p:nvPr/>
        </p:nvSpPr>
        <p:spPr bwMode="auto">
          <a:xfrm rot="5400000">
            <a:off x="3240088" y="-106362"/>
            <a:ext cx="792162" cy="4176712"/>
          </a:xfrm>
          <a:prstGeom prst="can">
            <a:avLst>
              <a:gd name="adj" fmla="val 71521"/>
            </a:avLst>
          </a:prstGeom>
          <a:solidFill>
            <a:srgbClr val="66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/>
            <a:r>
              <a:rPr lang="en-US" altLang="sv-SE"/>
              <a:t>Voluntary compliance</a:t>
            </a:r>
          </a:p>
        </p:txBody>
      </p:sp>
      <p:sp>
        <p:nvSpPr>
          <p:cNvPr id="290820" name="AutoShape 4"/>
          <p:cNvSpPr>
            <a:spLocks noChangeArrowheads="1"/>
          </p:cNvSpPr>
          <p:nvPr/>
        </p:nvSpPr>
        <p:spPr bwMode="auto">
          <a:xfrm rot="5400000">
            <a:off x="3240087" y="974726"/>
            <a:ext cx="792163" cy="4176712"/>
          </a:xfrm>
          <a:prstGeom prst="can">
            <a:avLst>
              <a:gd name="adj" fmla="val 71521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/>
            <a:r>
              <a:rPr lang="en-US" altLang="sv-SE"/>
              <a:t>Enforcement</a:t>
            </a:r>
          </a:p>
        </p:txBody>
      </p:sp>
      <p:sp>
        <p:nvSpPr>
          <p:cNvPr id="290821" name="AutoShape 5"/>
          <p:cNvSpPr>
            <a:spLocks noChangeArrowheads="1"/>
          </p:cNvSpPr>
          <p:nvPr/>
        </p:nvSpPr>
        <p:spPr bwMode="auto">
          <a:xfrm rot="5400000">
            <a:off x="3240087" y="2054226"/>
            <a:ext cx="792163" cy="4176712"/>
          </a:xfrm>
          <a:prstGeom prst="can">
            <a:avLst>
              <a:gd name="adj" fmla="val 71521"/>
            </a:avLst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7C8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/>
            <a:r>
              <a:rPr lang="en-US" altLang="sv-SE"/>
              <a:t>Tax gap</a:t>
            </a:r>
          </a:p>
        </p:txBody>
      </p:sp>
      <p:sp>
        <p:nvSpPr>
          <p:cNvPr id="290822" name="Text Box 6"/>
          <p:cNvSpPr txBox="1">
            <a:spLocks noChangeArrowheads="1"/>
          </p:cNvSpPr>
          <p:nvPr/>
        </p:nvSpPr>
        <p:spPr bwMode="auto">
          <a:xfrm>
            <a:off x="3348038" y="2281238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sv-SE"/>
              <a:t>+</a:t>
            </a:r>
          </a:p>
        </p:txBody>
      </p:sp>
      <p:sp>
        <p:nvSpPr>
          <p:cNvPr id="290823" name="Text Box 7"/>
          <p:cNvSpPr txBox="1">
            <a:spLocks noChangeArrowheads="1"/>
          </p:cNvSpPr>
          <p:nvPr/>
        </p:nvSpPr>
        <p:spPr bwMode="auto">
          <a:xfrm>
            <a:off x="3348038" y="3360738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sv-SE"/>
              <a:t>+</a:t>
            </a:r>
          </a:p>
        </p:txBody>
      </p:sp>
      <p:sp>
        <p:nvSpPr>
          <p:cNvPr id="290824" name="Text Box 8"/>
          <p:cNvSpPr txBox="1">
            <a:spLocks noChangeArrowheads="1"/>
          </p:cNvSpPr>
          <p:nvPr/>
        </p:nvSpPr>
        <p:spPr bwMode="auto">
          <a:xfrm>
            <a:off x="1835150" y="6051550"/>
            <a:ext cx="35988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sv-SE"/>
              <a:t>Theoretical correct tax</a:t>
            </a:r>
          </a:p>
        </p:txBody>
      </p:sp>
      <p:sp>
        <p:nvSpPr>
          <p:cNvPr id="290825" name="AutoShape 9"/>
          <p:cNvSpPr>
            <a:spLocks noChangeArrowheads="1"/>
          </p:cNvSpPr>
          <p:nvPr/>
        </p:nvSpPr>
        <p:spPr bwMode="auto">
          <a:xfrm>
            <a:off x="3382963" y="5043488"/>
            <a:ext cx="504825" cy="863600"/>
          </a:xfrm>
          <a:prstGeom prst="downArrow">
            <a:avLst>
              <a:gd name="adj1" fmla="val 50000"/>
              <a:gd name="adj2" fmla="val 42767"/>
            </a:avLst>
          </a:prstGeom>
          <a:solidFill>
            <a:srgbClr val="33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90826" name="Oval 10"/>
          <p:cNvSpPr>
            <a:spLocks noChangeArrowheads="1"/>
          </p:cNvSpPr>
          <p:nvPr/>
        </p:nvSpPr>
        <p:spPr bwMode="auto">
          <a:xfrm>
            <a:off x="5148263" y="1585913"/>
            <a:ext cx="576262" cy="79216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sv-SE" sz="1800">
                <a:solidFill>
                  <a:srgbClr val="660033"/>
                </a:solidFill>
              </a:rPr>
              <a:t>90%</a:t>
            </a:r>
          </a:p>
        </p:txBody>
      </p:sp>
      <p:sp>
        <p:nvSpPr>
          <p:cNvPr id="290827" name="Oval 11"/>
          <p:cNvSpPr>
            <a:spLocks noChangeArrowheads="1"/>
          </p:cNvSpPr>
          <p:nvPr/>
        </p:nvSpPr>
        <p:spPr bwMode="auto">
          <a:xfrm>
            <a:off x="5148263" y="2667000"/>
            <a:ext cx="576262" cy="7921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sv-SE" sz="1800">
                <a:solidFill>
                  <a:srgbClr val="660033"/>
                </a:solidFill>
              </a:rPr>
              <a:t>1-2%</a:t>
            </a:r>
          </a:p>
        </p:txBody>
      </p:sp>
      <p:sp>
        <p:nvSpPr>
          <p:cNvPr id="290828" name="Oval 12"/>
          <p:cNvSpPr>
            <a:spLocks noChangeArrowheads="1"/>
          </p:cNvSpPr>
          <p:nvPr/>
        </p:nvSpPr>
        <p:spPr bwMode="auto">
          <a:xfrm>
            <a:off x="5148263" y="3746500"/>
            <a:ext cx="576262" cy="7921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sv-SE" sz="1800">
                <a:solidFill>
                  <a:srgbClr val="660033"/>
                </a:solidFill>
              </a:rPr>
              <a:t>8-9%</a:t>
            </a:r>
          </a:p>
        </p:txBody>
      </p:sp>
      <p:sp>
        <p:nvSpPr>
          <p:cNvPr id="290829" name="Text Box 13"/>
          <p:cNvSpPr txBox="1">
            <a:spLocks noChangeArrowheads="1"/>
          </p:cNvSpPr>
          <p:nvPr/>
        </p:nvSpPr>
        <p:spPr bwMode="auto">
          <a:xfrm>
            <a:off x="5940425" y="3890963"/>
            <a:ext cx="2879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sv-SE"/>
              <a:t>Lost taxes</a:t>
            </a:r>
          </a:p>
        </p:txBody>
      </p:sp>
      <p:sp>
        <p:nvSpPr>
          <p:cNvPr id="290830" name="Text Box 14"/>
          <p:cNvSpPr txBox="1">
            <a:spLocks noChangeArrowheads="1"/>
          </p:cNvSpPr>
          <p:nvPr/>
        </p:nvSpPr>
        <p:spPr bwMode="auto">
          <a:xfrm>
            <a:off x="5940425" y="2827338"/>
            <a:ext cx="30591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sv-SE"/>
              <a:t>Expensive taxes</a:t>
            </a:r>
          </a:p>
        </p:txBody>
      </p:sp>
      <p:sp>
        <p:nvSpPr>
          <p:cNvPr id="290831" name="Text Box 15"/>
          <p:cNvSpPr txBox="1">
            <a:spLocks noChangeArrowheads="1"/>
          </p:cNvSpPr>
          <p:nvPr/>
        </p:nvSpPr>
        <p:spPr bwMode="auto">
          <a:xfrm>
            <a:off x="5940425" y="1747838"/>
            <a:ext cx="2232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sv-SE"/>
              <a:t>Cheap taxes</a:t>
            </a:r>
          </a:p>
        </p:txBody>
      </p:sp>
      <p:sp>
        <p:nvSpPr>
          <p:cNvPr id="290832" name="AutoShape 16"/>
          <p:cNvSpPr>
            <a:spLocks noChangeArrowheads="1"/>
          </p:cNvSpPr>
          <p:nvPr/>
        </p:nvSpPr>
        <p:spPr bwMode="auto">
          <a:xfrm rot="10800000">
            <a:off x="684213" y="1370013"/>
            <a:ext cx="647700" cy="3097212"/>
          </a:xfrm>
          <a:prstGeom prst="curvedLeftArrow">
            <a:avLst>
              <a:gd name="adj1" fmla="val 95637"/>
              <a:gd name="adj2" fmla="val 191274"/>
              <a:gd name="adj3" fmla="val 33333"/>
            </a:avLst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90833" name="Rectangle 17"/>
          <p:cNvSpPr>
            <a:spLocks noGrp="1" noChangeArrowheads="1"/>
          </p:cNvSpPr>
          <p:nvPr>
            <p:ph type="title"/>
          </p:nvPr>
        </p:nvSpPr>
        <p:spPr>
          <a:xfrm>
            <a:off x="685800" y="333375"/>
            <a:ext cx="8207375" cy="803275"/>
          </a:xfrm>
        </p:spPr>
        <p:txBody>
          <a:bodyPr/>
          <a:lstStyle/>
          <a:p>
            <a:r>
              <a:rPr lang="en-US" altLang="sv-SE" sz="3200"/>
              <a:t>Voluntary compliance is the goal</a:t>
            </a:r>
          </a:p>
        </p:txBody>
      </p:sp>
    </p:spTree>
    <p:extLst>
      <p:ext uri="{BB962C8B-B14F-4D97-AF65-F5344CB8AC3E}">
        <p14:creationId xmlns:p14="http://schemas.microsoft.com/office/powerpoint/2010/main" val="212536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Keyword-research-strateg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3429000"/>
            <a:ext cx="3162300" cy="315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sv-SE" dirty="0"/>
              <a:t>Strategy</a:t>
            </a:r>
            <a:br>
              <a:rPr lang="en-US" altLang="sv-SE" dirty="0"/>
            </a:br>
            <a:r>
              <a:rPr lang="en-US" altLang="sv-SE" sz="2400" dirty="0"/>
              <a:t>- main content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56000" y="1844824"/>
            <a:ext cx="7632000" cy="4095176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sv-SE" dirty="0"/>
              <a:t>Respect</a:t>
            </a:r>
          </a:p>
          <a:p>
            <a:pPr>
              <a:lnSpc>
                <a:spcPct val="120000"/>
              </a:lnSpc>
            </a:pPr>
            <a:r>
              <a:rPr lang="en-US" altLang="sv-SE" dirty="0"/>
              <a:t>Right from the start</a:t>
            </a:r>
          </a:p>
          <a:p>
            <a:pPr>
              <a:lnSpc>
                <a:spcPct val="120000"/>
              </a:lnSpc>
            </a:pPr>
            <a:r>
              <a:rPr lang="en-US" altLang="sv-SE" dirty="0"/>
              <a:t>Easy to comply and difficult not to comply</a:t>
            </a:r>
          </a:p>
          <a:p>
            <a:pPr>
              <a:lnSpc>
                <a:spcPct val="120000"/>
              </a:lnSpc>
            </a:pPr>
            <a:r>
              <a:rPr lang="en-US" altLang="sv-SE" dirty="0"/>
              <a:t>Prevent, support and automate</a:t>
            </a:r>
          </a:p>
          <a:p>
            <a:pPr>
              <a:lnSpc>
                <a:spcPct val="120000"/>
              </a:lnSpc>
            </a:pPr>
            <a:r>
              <a:rPr lang="en-US" altLang="sv-SE" dirty="0"/>
              <a:t>Cooperation</a:t>
            </a:r>
          </a:p>
          <a:p>
            <a:pPr>
              <a:lnSpc>
                <a:spcPct val="120000"/>
              </a:lnSpc>
            </a:pPr>
            <a:r>
              <a:rPr lang="en-US" altLang="sv-SE" dirty="0"/>
              <a:t>Attractive employer</a:t>
            </a:r>
          </a:p>
        </p:txBody>
      </p:sp>
    </p:spTree>
    <p:extLst>
      <p:ext uri="{BB962C8B-B14F-4D97-AF65-F5344CB8AC3E}">
        <p14:creationId xmlns:p14="http://schemas.microsoft.com/office/powerpoint/2010/main" val="116294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204788" y="5589588"/>
            <a:ext cx="7278687" cy="1143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pPr algn="ctr">
              <a:defRPr/>
            </a:pPr>
            <a:r>
              <a:rPr lang="sv-SE" altLang="sv-SE" sz="2000" b="1" dirty="0" smtClean="0">
                <a:solidFill>
                  <a:schemeClr val="tx1"/>
                </a:solidFill>
              </a:rPr>
              <a:t>Högsta </a:t>
            </a:r>
            <a:r>
              <a:rPr lang="sv-SE" altLang="sv-SE" sz="2000" b="1" dirty="0" err="1" smtClean="0">
                <a:solidFill>
                  <a:schemeClr val="tx1"/>
                </a:solidFill>
              </a:rPr>
              <a:t>ServiceScore</a:t>
            </a:r>
            <a:r>
              <a:rPr lang="sv-SE" altLang="sv-SE" sz="2000" b="1" dirty="0" smtClean="0">
                <a:solidFill>
                  <a:schemeClr val="tx1"/>
                </a:solidFill>
              </a:rPr>
              <a:t> 2012, 2013 och 2014</a:t>
            </a:r>
            <a:br>
              <a:rPr lang="sv-SE" altLang="sv-SE" sz="2000" b="1" dirty="0" smtClean="0">
                <a:solidFill>
                  <a:schemeClr val="tx1"/>
                </a:solidFill>
              </a:rPr>
            </a:br>
            <a:r>
              <a:rPr lang="sv-SE" altLang="sv-SE" sz="2000" dirty="0" smtClean="0">
                <a:solidFill>
                  <a:schemeClr val="tx1"/>
                </a:solidFill>
                <a:latin typeface="+mn-lt"/>
              </a:rPr>
              <a:t>”Skatteverket är den mest servicevänliga myndigheten</a:t>
            </a:r>
            <a:br>
              <a:rPr lang="sv-SE" altLang="sv-SE" sz="2000" dirty="0" smtClean="0">
                <a:solidFill>
                  <a:schemeClr val="tx1"/>
                </a:solidFill>
                <a:latin typeface="+mn-lt"/>
              </a:rPr>
            </a:br>
            <a:r>
              <a:rPr lang="sv-SE" altLang="sv-SE" sz="2000" dirty="0" smtClean="0">
                <a:solidFill>
                  <a:schemeClr val="tx1"/>
                </a:solidFill>
                <a:latin typeface="+mn-lt"/>
              </a:rPr>
              <a:t>- i klass med de bästa privata företagen!”</a:t>
            </a:r>
          </a:p>
        </p:txBody>
      </p:sp>
      <p:pic>
        <p:nvPicPr>
          <p:cNvPr id="614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4" t="23112" r="34749" b="67018"/>
          <a:stretch>
            <a:fillRect/>
          </a:stretch>
        </p:blipFill>
        <p:spPr bwMode="auto">
          <a:xfrm>
            <a:off x="107950" y="115888"/>
            <a:ext cx="646112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" t="47166" r="58826" b="48155"/>
          <a:stretch>
            <a:fillRect/>
          </a:stretch>
        </p:blipFill>
        <p:spPr bwMode="auto">
          <a:xfrm>
            <a:off x="369888" y="3933825"/>
            <a:ext cx="4371975" cy="412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52" r="32863" b="39406"/>
          <a:stretch>
            <a:fillRect/>
          </a:stretch>
        </p:blipFill>
        <p:spPr bwMode="auto">
          <a:xfrm>
            <a:off x="588963" y="2349500"/>
            <a:ext cx="7966075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30" r="39474" b="47375"/>
          <a:stretch>
            <a:fillRect/>
          </a:stretch>
        </p:blipFill>
        <p:spPr bwMode="auto">
          <a:xfrm>
            <a:off x="2916238" y="981075"/>
            <a:ext cx="5976937" cy="1160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 rotWithShape="1">
          <a:blip r:embed="rId7"/>
          <a:srcRect l="1306" t="62418" r="57388" b="31543"/>
          <a:stretch/>
        </p:blipFill>
        <p:spPr bwMode="auto">
          <a:xfrm>
            <a:off x="312178" y="4668910"/>
            <a:ext cx="6308725" cy="73818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" t="29816" r="51790" b="58925"/>
          <a:stretch>
            <a:fillRect/>
          </a:stretch>
        </p:blipFill>
        <p:spPr bwMode="auto">
          <a:xfrm>
            <a:off x="4911725" y="3789363"/>
            <a:ext cx="3951288" cy="750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Rektangel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ktangel 1"/>
          <p:cNvSpPr/>
          <p:nvPr/>
        </p:nvSpPr>
        <p:spPr>
          <a:xfrm>
            <a:off x="683568" y="476672"/>
            <a:ext cx="7799388" cy="12241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tx1"/>
                </a:solidFill>
              </a:rPr>
              <a:t>The tax agency is successful in finding hidden income</a:t>
            </a:r>
            <a:endParaRPr lang="en-GB" sz="2800" b="1" dirty="0">
              <a:solidFill>
                <a:schemeClr val="tx1"/>
              </a:solidFill>
            </a:endParaRPr>
          </a:p>
        </p:txBody>
      </p:sp>
      <p:sp>
        <p:nvSpPr>
          <p:cNvPr id="10" name="Rektangel 9"/>
          <p:cNvSpPr/>
          <p:nvPr/>
        </p:nvSpPr>
        <p:spPr>
          <a:xfrm>
            <a:off x="683568" y="2150602"/>
            <a:ext cx="7799388" cy="85237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tx1"/>
                </a:solidFill>
              </a:rPr>
              <a:t>Businesses love the tax man</a:t>
            </a:r>
            <a:endParaRPr lang="en-GB" sz="2800" b="1" dirty="0">
              <a:solidFill>
                <a:schemeClr val="tx1"/>
              </a:solidFill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711924" y="5214764"/>
            <a:ext cx="7799388" cy="12241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chemeClr val="tx1"/>
                </a:solidFill>
              </a:rPr>
              <a:t>Swedes love the tax agency even with the second highest tax burden in the world, how is that possible?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13" name="Rektangel 12"/>
          <p:cNvSpPr/>
          <p:nvPr/>
        </p:nvSpPr>
        <p:spPr>
          <a:xfrm>
            <a:off x="683568" y="3652666"/>
            <a:ext cx="7799388" cy="85237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solidFill>
                  <a:schemeClr val="tx1"/>
                </a:solidFill>
              </a:rPr>
              <a:t>The tax agency has the strongest brand</a:t>
            </a:r>
            <a:endParaRPr lang="en-GB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43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10" grpId="0" animBg="1"/>
      <p:bldP spid="11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 smtClean="0"/>
              <a:t>Skatteverket</a:t>
            </a:r>
            <a:r>
              <a:rPr lang="en-GB" dirty="0" smtClean="0"/>
              <a:t> and the Swedish culture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454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1" t="27324" r="3731" b="15859"/>
          <a:stretch/>
        </p:blipFill>
        <p:spPr bwMode="auto">
          <a:xfrm>
            <a:off x="251520" y="1673645"/>
            <a:ext cx="8266693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55650" y="476672"/>
            <a:ext cx="7632000" cy="7200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Trust in some mayor Swedish government agencies</a:t>
            </a:r>
            <a:endParaRPr lang="en-GB" dirty="0"/>
          </a:p>
        </p:txBody>
      </p:sp>
      <p:sp>
        <p:nvSpPr>
          <p:cNvPr id="3" name="Rektangel 2"/>
          <p:cNvSpPr/>
          <p:nvPr/>
        </p:nvSpPr>
        <p:spPr>
          <a:xfrm>
            <a:off x="6389424" y="2713290"/>
            <a:ext cx="1998925" cy="35567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Tax</a:t>
            </a:r>
            <a:endParaRPr lang="en-GB" dirty="0"/>
          </a:p>
        </p:txBody>
      </p:sp>
      <p:sp>
        <p:nvSpPr>
          <p:cNvPr id="5" name="Rektangel 4"/>
          <p:cNvSpPr/>
          <p:nvPr/>
        </p:nvSpPr>
        <p:spPr>
          <a:xfrm>
            <a:off x="6389425" y="4581128"/>
            <a:ext cx="1998925" cy="35567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Social insurance</a:t>
            </a:r>
            <a:endParaRPr lang="en-GB" dirty="0"/>
          </a:p>
        </p:txBody>
      </p:sp>
      <p:sp>
        <p:nvSpPr>
          <p:cNvPr id="6" name="Rektangel 5"/>
          <p:cNvSpPr/>
          <p:nvPr/>
        </p:nvSpPr>
        <p:spPr>
          <a:xfrm>
            <a:off x="6389425" y="5013176"/>
            <a:ext cx="1998925" cy="35567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Migration</a:t>
            </a:r>
            <a:endParaRPr lang="en-GB" dirty="0"/>
          </a:p>
        </p:txBody>
      </p:sp>
      <p:sp>
        <p:nvSpPr>
          <p:cNvPr id="7" name="Rektangel 6"/>
          <p:cNvSpPr/>
          <p:nvPr/>
        </p:nvSpPr>
        <p:spPr>
          <a:xfrm>
            <a:off x="6414003" y="5733256"/>
            <a:ext cx="1998925" cy="35567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Employment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181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"/>
          <p:cNvSpPr>
            <a:spLocks noChangeArrowheads="1"/>
          </p:cNvSpPr>
          <p:nvPr/>
        </p:nvSpPr>
        <p:spPr bwMode="auto">
          <a:xfrm>
            <a:off x="7092950" y="5805488"/>
            <a:ext cx="1727200" cy="9810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v-SE" altLang="sv-SE" sz="1800">
              <a:solidFill>
                <a:schemeClr val="tx1"/>
              </a:solidFill>
            </a:endParaRPr>
          </a:p>
        </p:txBody>
      </p:sp>
      <p:sp>
        <p:nvSpPr>
          <p:cNvPr id="58372" name="Platshållare för bildnummer 2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1E5A44-524F-44C5-8EF7-FC3ACB1F47B6}" type="slidenum">
              <a:rPr lang="sv-SE" altLang="sv-SE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sv-SE" altLang="sv-SE">
              <a:solidFill>
                <a:schemeClr val="tx2"/>
              </a:solidFill>
            </a:endParaRPr>
          </a:p>
        </p:txBody>
      </p:sp>
      <p:graphicFrame>
        <p:nvGraphicFramePr>
          <p:cNvPr id="14341" name="Object 4"/>
          <p:cNvGraphicFramePr>
            <a:graphicFrameLocks noChangeAspect="1"/>
          </p:cNvGraphicFramePr>
          <p:nvPr/>
        </p:nvGraphicFramePr>
        <p:xfrm>
          <a:off x="395288" y="1231900"/>
          <a:ext cx="8455025" cy="544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Diagram" r:id="rId5" imgW="7962900" imgH="5134051" progId="Excel.Chart.8">
                  <p:embed/>
                </p:oleObj>
              </mc:Choice>
              <mc:Fallback>
                <p:oleObj name="Diagram" r:id="rId5" imgW="7962900" imgH="5134051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1231900"/>
                        <a:ext cx="8455025" cy="5449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2" name="textruta 1"/>
          <p:cNvSpPr txBox="1">
            <a:spLocks noChangeArrowheads="1"/>
          </p:cNvSpPr>
          <p:nvPr/>
        </p:nvSpPr>
        <p:spPr bwMode="auto">
          <a:xfrm>
            <a:off x="107950" y="6524625"/>
            <a:ext cx="43926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sv-SE" sz="800" b="1" dirty="0">
                <a:solidFill>
                  <a:schemeClr val="tx1"/>
                </a:solidFill>
              </a:rPr>
              <a:t>Private individuals 2012</a:t>
            </a:r>
          </a:p>
        </p:txBody>
      </p:sp>
      <p:sp>
        <p:nvSpPr>
          <p:cNvPr id="8" name="Rektangel 7"/>
          <p:cNvSpPr/>
          <p:nvPr/>
        </p:nvSpPr>
        <p:spPr>
          <a:xfrm>
            <a:off x="1403648" y="1052736"/>
            <a:ext cx="648072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solidFill>
                  <a:schemeClr val="tx1"/>
                </a:solidFill>
              </a:rPr>
              <a:t>I trust the tax agency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9" name="Rektangel 8"/>
          <p:cNvSpPr/>
          <p:nvPr/>
        </p:nvSpPr>
        <p:spPr>
          <a:xfrm>
            <a:off x="7308304" y="3212976"/>
            <a:ext cx="1656184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 smtClean="0">
                <a:solidFill>
                  <a:schemeClr val="tx1"/>
                </a:solidFill>
              </a:rPr>
              <a:t>Don’t agree</a:t>
            </a:r>
          </a:p>
          <a:p>
            <a:r>
              <a:rPr lang="en-GB" sz="1200" dirty="0" smtClean="0">
                <a:solidFill>
                  <a:schemeClr val="tx1"/>
                </a:solidFill>
              </a:rPr>
              <a:t/>
            </a:r>
            <a:br>
              <a:rPr lang="en-GB" sz="1200" dirty="0" smtClean="0">
                <a:solidFill>
                  <a:schemeClr val="tx1"/>
                </a:solidFill>
              </a:rPr>
            </a:br>
            <a:endParaRPr lang="en-GB" sz="1200" dirty="0" smtClean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>Neither</a:t>
            </a:r>
          </a:p>
          <a:p>
            <a:endParaRPr lang="en-GB" sz="1200" dirty="0" smtClean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/>
            </a:r>
            <a:br>
              <a:rPr lang="en-GB" sz="1200" dirty="0" smtClean="0">
                <a:solidFill>
                  <a:schemeClr val="tx1"/>
                </a:solidFill>
              </a:rPr>
            </a:br>
            <a:endParaRPr lang="en-GB" sz="1200" dirty="0" smtClean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>Agree</a:t>
            </a:r>
          </a:p>
          <a:p>
            <a:endParaRPr lang="en-GB" sz="1200" dirty="0" smtClean="0">
              <a:solidFill>
                <a:schemeClr val="tx1"/>
              </a:solidFill>
            </a:endParaRPr>
          </a:p>
          <a:p>
            <a:endParaRPr lang="en-GB" sz="1200" dirty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>No </a:t>
            </a:r>
            <a:r>
              <a:rPr lang="en-GB" sz="1200" dirty="0" err="1" smtClean="0">
                <a:solidFill>
                  <a:schemeClr val="tx1"/>
                </a:solidFill>
              </a:rPr>
              <a:t>opnion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02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5" t="16463" r="14108" b="21278"/>
          <a:stretch>
            <a:fillRect/>
          </a:stretch>
        </p:blipFill>
        <p:spPr bwMode="auto">
          <a:xfrm>
            <a:off x="741363" y="1268413"/>
            <a:ext cx="6913562" cy="504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ruta 2"/>
          <p:cNvSpPr txBox="1">
            <a:spLocks noChangeArrowheads="1"/>
          </p:cNvSpPr>
          <p:nvPr/>
        </p:nvSpPr>
        <p:spPr bwMode="auto">
          <a:xfrm>
            <a:off x="222250" y="6453188"/>
            <a:ext cx="2232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sv-SE" sz="800" b="1" dirty="0">
                <a:solidFill>
                  <a:schemeClr val="tx1"/>
                </a:solidFill>
              </a:rPr>
              <a:t>Businesses 2013</a:t>
            </a:r>
          </a:p>
        </p:txBody>
      </p:sp>
      <p:sp>
        <p:nvSpPr>
          <p:cNvPr id="6" name="Rektangel 5"/>
          <p:cNvSpPr/>
          <p:nvPr/>
        </p:nvSpPr>
        <p:spPr>
          <a:xfrm>
            <a:off x="1187624" y="1134300"/>
            <a:ext cx="2808312" cy="1584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I am treated well by the staff at the tax agency</a:t>
            </a:r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7" name="Rektangel 6"/>
          <p:cNvSpPr/>
          <p:nvPr/>
        </p:nvSpPr>
        <p:spPr>
          <a:xfrm>
            <a:off x="4733420" y="1134299"/>
            <a:ext cx="2808312" cy="1584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I am treated well by the staff at the tax agency</a:t>
            </a:r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8" name="Rektangel 7"/>
          <p:cNvSpPr/>
          <p:nvPr/>
        </p:nvSpPr>
        <p:spPr>
          <a:xfrm>
            <a:off x="3275856" y="4131891"/>
            <a:ext cx="1008112" cy="953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 smtClean="0">
                <a:solidFill>
                  <a:schemeClr val="tx1"/>
                </a:solidFill>
              </a:rPr>
              <a:t>Don’t agree</a:t>
            </a:r>
            <a:r>
              <a:rPr lang="en-GB" sz="800" dirty="0" smtClean="0">
                <a:solidFill>
                  <a:schemeClr val="tx1"/>
                </a:solidFill>
              </a:rPr>
              <a:t/>
            </a:r>
            <a:br>
              <a:rPr lang="en-GB" sz="800" dirty="0" smtClean="0">
                <a:solidFill>
                  <a:schemeClr val="tx1"/>
                </a:solidFill>
              </a:rPr>
            </a:br>
            <a:endParaRPr lang="en-GB" sz="800" dirty="0" smtClean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>Neither</a:t>
            </a:r>
            <a:r>
              <a:rPr lang="en-GB" sz="800" dirty="0" smtClean="0">
                <a:solidFill>
                  <a:schemeClr val="tx1"/>
                </a:solidFill>
              </a:rPr>
              <a:t/>
            </a:r>
            <a:br>
              <a:rPr lang="en-GB" sz="800" dirty="0" smtClean="0">
                <a:solidFill>
                  <a:schemeClr val="tx1"/>
                </a:solidFill>
              </a:rPr>
            </a:br>
            <a:endParaRPr lang="en-GB" sz="800" dirty="0" smtClean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>Agree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9" name="Rektangel 8"/>
          <p:cNvSpPr/>
          <p:nvPr/>
        </p:nvSpPr>
        <p:spPr>
          <a:xfrm>
            <a:off x="7380312" y="4131891"/>
            <a:ext cx="1152128" cy="953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 smtClean="0">
                <a:solidFill>
                  <a:schemeClr val="tx1"/>
                </a:solidFill>
              </a:rPr>
              <a:t>Don’t agree</a:t>
            </a:r>
            <a:r>
              <a:rPr lang="en-GB" sz="800" dirty="0" smtClean="0">
                <a:solidFill>
                  <a:schemeClr val="tx1"/>
                </a:solidFill>
              </a:rPr>
              <a:t/>
            </a:r>
            <a:br>
              <a:rPr lang="en-GB" sz="800" dirty="0" smtClean="0">
                <a:solidFill>
                  <a:schemeClr val="tx1"/>
                </a:solidFill>
              </a:rPr>
            </a:br>
            <a:endParaRPr lang="en-GB" sz="800" dirty="0" smtClean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>Agree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42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/>
        </p:nvSpPr>
        <p:spPr>
          <a:xfrm>
            <a:off x="7308850" y="5949950"/>
            <a:ext cx="1662113" cy="719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363" name="Rubrik 1"/>
          <p:cNvSpPr>
            <a:spLocks noGrp="1"/>
          </p:cNvSpPr>
          <p:nvPr>
            <p:ph type="title"/>
          </p:nvPr>
        </p:nvSpPr>
        <p:spPr>
          <a:xfrm>
            <a:off x="611188" y="404813"/>
            <a:ext cx="7993062" cy="792162"/>
          </a:xfrm>
        </p:spPr>
        <p:txBody>
          <a:bodyPr>
            <a:normAutofit fontScale="90000"/>
          </a:bodyPr>
          <a:lstStyle/>
          <a:p>
            <a:r>
              <a:rPr lang="en-GB" altLang="sv-SE" dirty="0" smtClean="0"/>
              <a:t>“If possible, I would hide income from taxation”</a:t>
            </a:r>
          </a:p>
        </p:txBody>
      </p:sp>
      <p:sp>
        <p:nvSpPr>
          <p:cNvPr id="3" name="Platshållare för bild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E9B756-94FB-4309-9B1B-F5D41EAC2423}" type="slidenum">
              <a:rPr lang="sv-SE" smtClean="0"/>
              <a:pPr>
                <a:defRPr/>
              </a:pPr>
              <a:t>23</a:t>
            </a:fld>
            <a:endParaRPr lang="sv-SE"/>
          </a:p>
        </p:txBody>
      </p:sp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" t="21899" r="16966" b="23466"/>
          <a:stretch>
            <a:fillRect/>
          </a:stretch>
        </p:blipFill>
        <p:spPr bwMode="auto">
          <a:xfrm>
            <a:off x="468313" y="1557338"/>
            <a:ext cx="8351837" cy="488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textruta 4"/>
          <p:cNvSpPr txBox="1">
            <a:spLocks noChangeArrowheads="1"/>
          </p:cNvSpPr>
          <p:nvPr/>
        </p:nvSpPr>
        <p:spPr bwMode="auto">
          <a:xfrm>
            <a:off x="107950" y="6524625"/>
            <a:ext cx="43926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sv-SE" sz="800" b="1" dirty="0" smtClean="0">
                <a:solidFill>
                  <a:schemeClr val="tx1"/>
                </a:solidFill>
              </a:rPr>
              <a:t>Private individuals 2012</a:t>
            </a:r>
            <a:endParaRPr lang="en-GB" altLang="sv-SE" sz="800" b="1" dirty="0">
              <a:solidFill>
                <a:schemeClr val="tx1"/>
              </a:solidFill>
            </a:endParaRPr>
          </a:p>
        </p:txBody>
      </p:sp>
      <p:sp>
        <p:nvSpPr>
          <p:cNvPr id="7" name="Rektangel 6"/>
          <p:cNvSpPr/>
          <p:nvPr/>
        </p:nvSpPr>
        <p:spPr>
          <a:xfrm>
            <a:off x="6987778" y="1988840"/>
            <a:ext cx="1688678" cy="953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 smtClean="0">
                <a:solidFill>
                  <a:schemeClr val="tx1"/>
                </a:solidFill>
              </a:rPr>
              <a:t>I would</a:t>
            </a:r>
            <a:r>
              <a:rPr lang="en-GB" sz="800" dirty="0" smtClean="0">
                <a:solidFill>
                  <a:schemeClr val="tx1"/>
                </a:solidFill>
              </a:rPr>
              <a:t/>
            </a:r>
            <a:br>
              <a:rPr lang="en-GB" sz="800" dirty="0" smtClean="0">
                <a:solidFill>
                  <a:schemeClr val="tx1"/>
                </a:solidFill>
              </a:rPr>
            </a:br>
            <a:endParaRPr lang="en-GB" sz="800" dirty="0" smtClean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>Neither</a:t>
            </a:r>
            <a:br>
              <a:rPr lang="en-GB" sz="1200" dirty="0" smtClean="0">
                <a:solidFill>
                  <a:schemeClr val="tx1"/>
                </a:solidFill>
              </a:rPr>
            </a:br>
            <a:endParaRPr lang="en-GB" sz="1200" dirty="0" smtClean="0">
              <a:solidFill>
                <a:schemeClr val="tx1"/>
              </a:solidFill>
            </a:endParaRPr>
          </a:p>
        </p:txBody>
      </p:sp>
      <p:sp>
        <p:nvSpPr>
          <p:cNvPr id="8" name="Rektangel 7"/>
          <p:cNvSpPr/>
          <p:nvPr/>
        </p:nvSpPr>
        <p:spPr>
          <a:xfrm>
            <a:off x="7117044" y="3475533"/>
            <a:ext cx="1559412" cy="953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 smtClean="0">
                <a:solidFill>
                  <a:schemeClr val="tx1"/>
                </a:solidFill>
              </a:rPr>
              <a:t>I would not</a:t>
            </a:r>
          </a:p>
        </p:txBody>
      </p:sp>
      <p:sp>
        <p:nvSpPr>
          <p:cNvPr id="9" name="Rektangel 8"/>
          <p:cNvSpPr/>
          <p:nvPr/>
        </p:nvSpPr>
        <p:spPr>
          <a:xfrm>
            <a:off x="6999177" y="4923979"/>
            <a:ext cx="1677279" cy="953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200" dirty="0" smtClean="0">
              <a:solidFill>
                <a:schemeClr val="tx1"/>
              </a:solidFill>
            </a:endParaRPr>
          </a:p>
          <a:p>
            <a:endParaRPr lang="en-GB" sz="1200" dirty="0">
              <a:solidFill>
                <a:schemeClr val="tx1"/>
              </a:solidFill>
            </a:endParaRPr>
          </a:p>
          <a:p>
            <a:endParaRPr lang="en-GB" sz="1200" dirty="0" smtClean="0">
              <a:solidFill>
                <a:schemeClr val="tx1"/>
              </a:solidFill>
            </a:endParaRPr>
          </a:p>
          <a:p>
            <a:endParaRPr lang="en-GB" sz="1200" dirty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>No opinion</a:t>
            </a:r>
          </a:p>
        </p:txBody>
      </p:sp>
    </p:spTree>
    <p:extLst>
      <p:ext uri="{BB962C8B-B14F-4D97-AF65-F5344CB8AC3E}">
        <p14:creationId xmlns:p14="http://schemas.microsoft.com/office/powerpoint/2010/main" val="422438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7596188" y="5949950"/>
            <a:ext cx="1374775" cy="719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396875" y="549275"/>
            <a:ext cx="8604250" cy="720725"/>
          </a:xfrm>
        </p:spPr>
        <p:txBody>
          <a:bodyPr>
            <a:normAutofit fontScale="90000"/>
          </a:bodyPr>
          <a:lstStyle/>
          <a:p>
            <a:r>
              <a:rPr lang="sv-SE" altLang="sv-SE" dirty="0" smtClean="0"/>
              <a:t>”The tax </a:t>
            </a:r>
            <a:r>
              <a:rPr lang="sv-SE" altLang="sv-SE" dirty="0" err="1" smtClean="0"/>
              <a:t>agency</a:t>
            </a:r>
            <a:r>
              <a:rPr lang="sv-SE" altLang="sv-SE" dirty="0" smtClean="0"/>
              <a:t> is </a:t>
            </a:r>
            <a:r>
              <a:rPr lang="sv-SE" altLang="sv-SE" dirty="0" err="1" smtClean="0"/>
              <a:t>good</a:t>
            </a:r>
            <a:r>
              <a:rPr lang="sv-SE" altLang="sv-SE" dirty="0" smtClean="0"/>
              <a:t> at </a:t>
            </a:r>
            <a:r>
              <a:rPr lang="sv-SE" altLang="sv-SE" dirty="0" err="1" smtClean="0"/>
              <a:t>combating</a:t>
            </a:r>
            <a:r>
              <a:rPr lang="sv-SE" altLang="sv-SE" dirty="0" smtClean="0"/>
              <a:t> tax </a:t>
            </a:r>
            <a:r>
              <a:rPr lang="sv-SE" altLang="sv-SE" dirty="0" err="1" smtClean="0"/>
              <a:t>evasion</a:t>
            </a:r>
            <a:r>
              <a:rPr lang="sv-SE" altLang="sv-SE" dirty="0" smtClean="0"/>
              <a:t>” </a:t>
            </a:r>
            <a:br>
              <a:rPr lang="sv-SE" altLang="sv-SE" dirty="0" smtClean="0"/>
            </a:br>
            <a:endParaRPr lang="sv-SE" altLang="sv-SE" dirty="0" smtClean="0"/>
          </a:p>
        </p:txBody>
      </p:sp>
      <p:pic>
        <p:nvPicPr>
          <p:cNvPr id="1638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4" t="28345" r="18391" b="17674"/>
          <a:stretch>
            <a:fillRect/>
          </a:stretch>
        </p:blipFill>
        <p:spPr bwMode="auto">
          <a:xfrm>
            <a:off x="173038" y="1341438"/>
            <a:ext cx="8797925" cy="510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ruta 6"/>
          <p:cNvSpPr txBox="1">
            <a:spLocks noChangeArrowheads="1"/>
          </p:cNvSpPr>
          <p:nvPr/>
        </p:nvSpPr>
        <p:spPr bwMode="auto">
          <a:xfrm>
            <a:off x="107950" y="6524625"/>
            <a:ext cx="43926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sv-SE" sz="800" b="1" dirty="0">
                <a:solidFill>
                  <a:schemeClr val="tx1"/>
                </a:solidFill>
              </a:rPr>
              <a:t>Private individuals 2012</a:t>
            </a:r>
          </a:p>
        </p:txBody>
      </p:sp>
      <p:sp>
        <p:nvSpPr>
          <p:cNvPr id="6" name="Rektangel 5"/>
          <p:cNvSpPr/>
          <p:nvPr/>
        </p:nvSpPr>
        <p:spPr>
          <a:xfrm>
            <a:off x="6751849" y="1975335"/>
            <a:ext cx="1688678" cy="5895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200" dirty="0" smtClean="0">
              <a:solidFill>
                <a:schemeClr val="tx1"/>
              </a:solidFill>
            </a:endParaRPr>
          </a:p>
          <a:p>
            <a:endParaRPr lang="en-GB" sz="1200" dirty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>No</a:t>
            </a:r>
            <a:endParaRPr lang="en-GB" sz="800" dirty="0" smtClean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/>
            </a:r>
            <a:br>
              <a:rPr lang="en-GB" sz="1200" dirty="0" smtClean="0">
                <a:solidFill>
                  <a:schemeClr val="tx1"/>
                </a:solidFill>
              </a:rPr>
            </a:br>
            <a:endParaRPr lang="en-GB" sz="1200" dirty="0" smtClean="0">
              <a:solidFill>
                <a:schemeClr val="tx1"/>
              </a:solidFill>
            </a:endParaRPr>
          </a:p>
        </p:txBody>
      </p:sp>
      <p:sp>
        <p:nvSpPr>
          <p:cNvPr id="7" name="Rektangel 6"/>
          <p:cNvSpPr/>
          <p:nvPr/>
        </p:nvSpPr>
        <p:spPr>
          <a:xfrm>
            <a:off x="6804248" y="3462028"/>
            <a:ext cx="1795341" cy="953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 smtClean="0">
                <a:solidFill>
                  <a:schemeClr val="tx1"/>
                </a:solidFill>
              </a:rPr>
              <a:t>Yes</a:t>
            </a:r>
          </a:p>
        </p:txBody>
      </p:sp>
      <p:sp>
        <p:nvSpPr>
          <p:cNvPr id="8" name="Rektangel 7"/>
          <p:cNvSpPr/>
          <p:nvPr/>
        </p:nvSpPr>
        <p:spPr>
          <a:xfrm>
            <a:off x="6778870" y="4532938"/>
            <a:ext cx="1677279" cy="953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200" dirty="0" smtClean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>No opinion</a:t>
            </a:r>
          </a:p>
        </p:txBody>
      </p:sp>
      <p:sp>
        <p:nvSpPr>
          <p:cNvPr id="9" name="Rektangel 8"/>
          <p:cNvSpPr/>
          <p:nvPr/>
        </p:nvSpPr>
        <p:spPr>
          <a:xfrm>
            <a:off x="6767471" y="2839431"/>
            <a:ext cx="1688678" cy="5895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 smtClean="0">
                <a:solidFill>
                  <a:schemeClr val="tx1"/>
                </a:solidFill>
              </a:rPr>
              <a:t>Neither</a:t>
            </a:r>
            <a:endParaRPr lang="en-GB" sz="800" dirty="0" smtClean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/>
            </a:r>
            <a:br>
              <a:rPr lang="en-GB" sz="1200" dirty="0" smtClean="0">
                <a:solidFill>
                  <a:schemeClr val="tx1"/>
                </a:solidFill>
              </a:rPr>
            </a:br>
            <a:endParaRPr lang="en-GB" sz="12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422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Right from the start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284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AutoShape 2"/>
          <p:cNvSpPr>
            <a:spLocks noChangeArrowheads="1"/>
          </p:cNvSpPr>
          <p:nvPr/>
        </p:nvSpPr>
        <p:spPr bwMode="auto">
          <a:xfrm>
            <a:off x="107950" y="3860800"/>
            <a:ext cx="8928100" cy="215900"/>
          </a:xfrm>
          <a:prstGeom prst="homePlate">
            <a:avLst>
              <a:gd name="adj" fmla="val 133631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 dirty="0"/>
          </a:p>
        </p:txBody>
      </p:sp>
      <p:pic>
        <p:nvPicPr>
          <p:cNvPr id="254979" name="Picture 3" descr="j04224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392488"/>
            <a:ext cx="1800225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4980" name="Text Box 4"/>
          <p:cNvSpPr txBox="1">
            <a:spLocks noChangeArrowheads="1"/>
          </p:cNvSpPr>
          <p:nvPr/>
        </p:nvSpPr>
        <p:spPr bwMode="auto">
          <a:xfrm>
            <a:off x="468313" y="2732088"/>
            <a:ext cx="1727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 sz="1600" dirty="0"/>
              <a:t>Business</a:t>
            </a:r>
          </a:p>
        </p:txBody>
      </p:sp>
      <p:sp>
        <p:nvSpPr>
          <p:cNvPr id="254981" name="Text Box 5"/>
          <p:cNvSpPr txBox="1">
            <a:spLocks noChangeArrowheads="1"/>
          </p:cNvSpPr>
          <p:nvPr/>
        </p:nvSpPr>
        <p:spPr bwMode="auto">
          <a:xfrm>
            <a:off x="2700338" y="2732088"/>
            <a:ext cx="1727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 sz="1600" dirty="0"/>
              <a:t>Bookkeeping</a:t>
            </a:r>
          </a:p>
        </p:txBody>
      </p:sp>
      <p:sp>
        <p:nvSpPr>
          <p:cNvPr id="254982" name="Text Box 6"/>
          <p:cNvSpPr txBox="1">
            <a:spLocks noChangeArrowheads="1"/>
          </p:cNvSpPr>
          <p:nvPr/>
        </p:nvSpPr>
        <p:spPr bwMode="auto">
          <a:xfrm>
            <a:off x="4859338" y="2732088"/>
            <a:ext cx="1727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 sz="1600" dirty="0"/>
              <a:t>Tax return</a:t>
            </a:r>
          </a:p>
        </p:txBody>
      </p:sp>
      <p:sp>
        <p:nvSpPr>
          <p:cNvPr id="254983" name="Text Box 7"/>
          <p:cNvSpPr txBox="1">
            <a:spLocks noChangeArrowheads="1"/>
          </p:cNvSpPr>
          <p:nvPr/>
        </p:nvSpPr>
        <p:spPr bwMode="auto">
          <a:xfrm>
            <a:off x="6948488" y="2732088"/>
            <a:ext cx="1727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 sz="1600" dirty="0"/>
              <a:t>Payment</a:t>
            </a:r>
          </a:p>
        </p:txBody>
      </p:sp>
      <p:pic>
        <p:nvPicPr>
          <p:cNvPr id="254984" name="Picture 8" descr="400-tcabilhandel_54404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92488"/>
            <a:ext cx="1800225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4985" name="Picture 9" descr="bokfor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3392488"/>
            <a:ext cx="180022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4986" name="Picture 10" descr="pengar-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3392488"/>
            <a:ext cx="1800225" cy="113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4987" name="Rectangle 11"/>
          <p:cNvSpPr>
            <a:spLocks noGrp="1" noChangeArrowheads="1"/>
          </p:cNvSpPr>
          <p:nvPr>
            <p:ph type="title"/>
          </p:nvPr>
        </p:nvSpPr>
        <p:spPr>
          <a:xfrm>
            <a:off x="196850" y="692150"/>
            <a:ext cx="8750300" cy="1296988"/>
          </a:xfrm>
        </p:spPr>
        <p:txBody>
          <a:bodyPr/>
          <a:lstStyle/>
          <a:p>
            <a:r>
              <a:rPr lang="en-US" altLang="sv-SE" dirty="0" smtClean="0"/>
              <a:t>Right from the start</a:t>
            </a:r>
          </a:p>
        </p:txBody>
      </p:sp>
      <p:sp>
        <p:nvSpPr>
          <p:cNvPr id="254988" name="Line 12"/>
          <p:cNvSpPr>
            <a:spLocks noChangeShapeType="1"/>
          </p:cNvSpPr>
          <p:nvPr/>
        </p:nvSpPr>
        <p:spPr bwMode="auto">
          <a:xfrm>
            <a:off x="4572000" y="2420938"/>
            <a:ext cx="0" cy="3168650"/>
          </a:xfrm>
          <a:prstGeom prst="line">
            <a:avLst/>
          </a:prstGeom>
          <a:noFill/>
          <a:ln w="57150">
            <a:solidFill>
              <a:srgbClr val="3366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sv-SE" dirty="0"/>
          </a:p>
        </p:txBody>
      </p:sp>
      <p:sp>
        <p:nvSpPr>
          <p:cNvPr id="254990" name="Rectangle 14"/>
          <p:cNvSpPr>
            <a:spLocks noChangeArrowheads="1"/>
          </p:cNvSpPr>
          <p:nvPr/>
        </p:nvSpPr>
        <p:spPr bwMode="auto">
          <a:xfrm>
            <a:off x="5148263" y="2205038"/>
            <a:ext cx="3311525" cy="287337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sv-SE" sz="1400" dirty="0">
                <a:solidFill>
                  <a:schemeClr val="tx1"/>
                </a:solidFill>
              </a:rPr>
              <a:t>The old focus</a:t>
            </a:r>
          </a:p>
        </p:txBody>
      </p:sp>
      <p:sp>
        <p:nvSpPr>
          <p:cNvPr id="254991" name="Rectangle 15"/>
          <p:cNvSpPr>
            <a:spLocks noChangeArrowheads="1"/>
          </p:cNvSpPr>
          <p:nvPr/>
        </p:nvSpPr>
        <p:spPr bwMode="auto">
          <a:xfrm>
            <a:off x="827088" y="2205038"/>
            <a:ext cx="3311525" cy="287337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sv-SE" sz="1400" dirty="0">
                <a:solidFill>
                  <a:schemeClr val="tx1"/>
                </a:solidFill>
              </a:rPr>
              <a:t>The new focus</a:t>
            </a: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755650" y="5229200"/>
            <a:ext cx="7632700" cy="1008063"/>
          </a:xfrm>
          <a:prstGeom prst="leftArrow">
            <a:avLst>
              <a:gd name="adj1" fmla="val 49898"/>
              <a:gd name="adj2" fmla="val 108807"/>
            </a:avLst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sv-SE" sz="2000"/>
              <a:t>Right from the start = early measures</a:t>
            </a:r>
          </a:p>
        </p:txBody>
      </p:sp>
    </p:spTree>
    <p:extLst>
      <p:ext uri="{BB962C8B-B14F-4D97-AF65-F5344CB8AC3E}">
        <p14:creationId xmlns:p14="http://schemas.microsoft.com/office/powerpoint/2010/main" val="3742415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AutoShape 2"/>
          <p:cNvSpPr>
            <a:spLocks noChangeArrowheads="1"/>
          </p:cNvSpPr>
          <p:nvPr/>
        </p:nvSpPr>
        <p:spPr bwMode="auto">
          <a:xfrm>
            <a:off x="107950" y="3860800"/>
            <a:ext cx="8928100" cy="215900"/>
          </a:xfrm>
          <a:prstGeom prst="homePlate">
            <a:avLst>
              <a:gd name="adj" fmla="val 133631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sv-SE" dirty="0"/>
          </a:p>
        </p:txBody>
      </p:sp>
      <p:pic>
        <p:nvPicPr>
          <p:cNvPr id="254979" name="Picture 3" descr="j04224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392488"/>
            <a:ext cx="1800225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4980" name="Text Box 4"/>
          <p:cNvSpPr txBox="1">
            <a:spLocks noChangeArrowheads="1"/>
          </p:cNvSpPr>
          <p:nvPr/>
        </p:nvSpPr>
        <p:spPr bwMode="auto">
          <a:xfrm>
            <a:off x="468313" y="2732088"/>
            <a:ext cx="1727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 sz="1600" dirty="0"/>
              <a:t>Business</a:t>
            </a:r>
          </a:p>
        </p:txBody>
      </p:sp>
      <p:sp>
        <p:nvSpPr>
          <p:cNvPr id="254981" name="Text Box 5"/>
          <p:cNvSpPr txBox="1">
            <a:spLocks noChangeArrowheads="1"/>
          </p:cNvSpPr>
          <p:nvPr/>
        </p:nvSpPr>
        <p:spPr bwMode="auto">
          <a:xfrm>
            <a:off x="2700338" y="2732088"/>
            <a:ext cx="1727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 sz="1600" dirty="0"/>
              <a:t>Bookkeeping</a:t>
            </a:r>
          </a:p>
        </p:txBody>
      </p:sp>
      <p:sp>
        <p:nvSpPr>
          <p:cNvPr id="254982" name="Text Box 6"/>
          <p:cNvSpPr txBox="1">
            <a:spLocks noChangeArrowheads="1"/>
          </p:cNvSpPr>
          <p:nvPr/>
        </p:nvSpPr>
        <p:spPr bwMode="auto">
          <a:xfrm>
            <a:off x="4859338" y="2732088"/>
            <a:ext cx="1727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 sz="1600" dirty="0"/>
              <a:t>Tax return</a:t>
            </a:r>
          </a:p>
        </p:txBody>
      </p:sp>
      <p:sp>
        <p:nvSpPr>
          <p:cNvPr id="254983" name="Text Box 7"/>
          <p:cNvSpPr txBox="1">
            <a:spLocks noChangeArrowheads="1"/>
          </p:cNvSpPr>
          <p:nvPr/>
        </p:nvSpPr>
        <p:spPr bwMode="auto">
          <a:xfrm>
            <a:off x="6948488" y="2732088"/>
            <a:ext cx="1727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 sz="1600" dirty="0"/>
              <a:t>Payment</a:t>
            </a:r>
          </a:p>
        </p:txBody>
      </p:sp>
      <p:pic>
        <p:nvPicPr>
          <p:cNvPr id="254984" name="Picture 8" descr="400-tcabilhandel_54404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92488"/>
            <a:ext cx="1800225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4985" name="Picture 9" descr="bokfor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3392488"/>
            <a:ext cx="180022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4986" name="Picture 10" descr="pengar-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3392488"/>
            <a:ext cx="1800225" cy="113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4987" name="Rectangle 11"/>
          <p:cNvSpPr>
            <a:spLocks noGrp="1" noChangeArrowheads="1"/>
          </p:cNvSpPr>
          <p:nvPr>
            <p:ph type="title"/>
          </p:nvPr>
        </p:nvSpPr>
        <p:spPr>
          <a:xfrm>
            <a:off x="196850" y="692150"/>
            <a:ext cx="8750300" cy="1296988"/>
          </a:xfrm>
        </p:spPr>
        <p:txBody>
          <a:bodyPr/>
          <a:lstStyle/>
          <a:p>
            <a:r>
              <a:rPr lang="en-US" altLang="sv-SE" dirty="0" smtClean="0"/>
              <a:t>Right from the start</a:t>
            </a:r>
          </a:p>
        </p:txBody>
      </p:sp>
      <p:sp>
        <p:nvSpPr>
          <p:cNvPr id="254988" name="Line 12"/>
          <p:cNvSpPr>
            <a:spLocks noChangeShapeType="1"/>
          </p:cNvSpPr>
          <p:nvPr/>
        </p:nvSpPr>
        <p:spPr bwMode="auto">
          <a:xfrm>
            <a:off x="4572000" y="2420938"/>
            <a:ext cx="0" cy="3168650"/>
          </a:xfrm>
          <a:prstGeom prst="line">
            <a:avLst/>
          </a:prstGeom>
          <a:noFill/>
          <a:ln w="57150">
            <a:solidFill>
              <a:srgbClr val="3366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sv-SE" dirty="0"/>
          </a:p>
        </p:txBody>
      </p:sp>
      <p:sp>
        <p:nvSpPr>
          <p:cNvPr id="254990" name="Rectangle 14"/>
          <p:cNvSpPr>
            <a:spLocks noChangeArrowheads="1"/>
          </p:cNvSpPr>
          <p:nvPr/>
        </p:nvSpPr>
        <p:spPr bwMode="auto">
          <a:xfrm>
            <a:off x="5148263" y="2205038"/>
            <a:ext cx="3311525" cy="287337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sv-SE" sz="1400" dirty="0">
                <a:solidFill>
                  <a:schemeClr val="tx1"/>
                </a:solidFill>
              </a:rPr>
              <a:t>The old focus</a:t>
            </a:r>
          </a:p>
        </p:txBody>
      </p:sp>
      <p:sp>
        <p:nvSpPr>
          <p:cNvPr id="254991" name="Rectangle 15"/>
          <p:cNvSpPr>
            <a:spLocks noChangeArrowheads="1"/>
          </p:cNvSpPr>
          <p:nvPr/>
        </p:nvSpPr>
        <p:spPr bwMode="auto">
          <a:xfrm>
            <a:off x="827088" y="2205038"/>
            <a:ext cx="3311525" cy="287337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sv-SE" sz="1400" dirty="0">
                <a:solidFill>
                  <a:schemeClr val="tx1"/>
                </a:solidFill>
              </a:rPr>
              <a:t>The new focus</a:t>
            </a:r>
          </a:p>
        </p:txBody>
      </p:sp>
      <p:sp>
        <p:nvSpPr>
          <p:cNvPr id="2" name="textruta 1"/>
          <p:cNvSpPr txBox="1"/>
          <p:nvPr/>
        </p:nvSpPr>
        <p:spPr>
          <a:xfrm>
            <a:off x="468313" y="4725144"/>
            <a:ext cx="18462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Certified cash registers</a:t>
            </a:r>
          </a:p>
          <a:p>
            <a:r>
              <a:rPr lang="en-GB" dirty="0" smtClean="0"/>
              <a:t>Staff ledgers</a:t>
            </a:r>
            <a:endParaRPr lang="en-GB" dirty="0"/>
          </a:p>
        </p:txBody>
      </p:sp>
      <p:sp>
        <p:nvSpPr>
          <p:cNvPr id="17" name="textruta 16"/>
          <p:cNvSpPr txBox="1"/>
          <p:nvPr/>
        </p:nvSpPr>
        <p:spPr>
          <a:xfrm>
            <a:off x="2581722" y="4725144"/>
            <a:ext cx="1846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Bookkeeping checks</a:t>
            </a:r>
            <a:endParaRPr lang="en-GB" dirty="0"/>
          </a:p>
        </p:txBody>
      </p:sp>
      <p:sp>
        <p:nvSpPr>
          <p:cNvPr id="18" name="textruta 17"/>
          <p:cNvSpPr txBox="1"/>
          <p:nvPr/>
        </p:nvSpPr>
        <p:spPr>
          <a:xfrm>
            <a:off x="4740276" y="4725144"/>
            <a:ext cx="18462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Fewer comprehensive field audits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02270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ctr"/>
          <a:lstStyle/>
          <a:p>
            <a:r>
              <a:rPr lang="sv-SE" altLang="sv-SE" b="1" smtClean="0"/>
              <a:t>Cash register</a:t>
            </a:r>
          </a:p>
        </p:txBody>
      </p:sp>
      <p:sp>
        <p:nvSpPr>
          <p:cNvPr id="2416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23913" y="1627188"/>
            <a:ext cx="6362700" cy="4086225"/>
          </a:xfrm>
        </p:spPr>
        <p:txBody>
          <a:bodyPr/>
          <a:lstStyle/>
          <a:p>
            <a:r>
              <a:rPr lang="en-US" altLang="sv-SE" smtClean="0"/>
              <a:t>Introduced 2010</a:t>
            </a:r>
            <a:br>
              <a:rPr lang="en-US" altLang="sv-SE" smtClean="0"/>
            </a:br>
            <a:endParaRPr lang="en-US" altLang="sv-SE" smtClean="0"/>
          </a:p>
          <a:p>
            <a:r>
              <a:rPr lang="en-US" altLang="sv-SE" smtClean="0"/>
              <a:t>Certified cash registers</a:t>
            </a:r>
          </a:p>
          <a:p>
            <a:pPr lvl="1"/>
            <a:r>
              <a:rPr lang="en-US" altLang="sv-SE" smtClean="0"/>
              <a:t>All trade with cash for selling of goods and services</a:t>
            </a:r>
          </a:p>
          <a:p>
            <a:pPr lvl="1"/>
            <a:r>
              <a:rPr lang="en-US" altLang="sv-SE" smtClean="0"/>
              <a:t>Cards (Visa etc) equal cash</a:t>
            </a:r>
            <a:br>
              <a:rPr lang="en-US" altLang="sv-SE" smtClean="0"/>
            </a:br>
            <a:endParaRPr lang="en-US" altLang="sv-SE" smtClean="0"/>
          </a:p>
          <a:p>
            <a:r>
              <a:rPr lang="en-US" altLang="sv-SE" smtClean="0"/>
              <a:t>Spot checks (unannounced)</a:t>
            </a:r>
          </a:p>
          <a:p>
            <a:pPr lvl="1"/>
            <a:r>
              <a:rPr lang="en-US" altLang="sv-SE" smtClean="0"/>
              <a:t>Check if certified cash register is in place and receipts given to customers</a:t>
            </a:r>
          </a:p>
          <a:p>
            <a:pPr lvl="1"/>
            <a:r>
              <a:rPr lang="en-US" altLang="sv-SE" smtClean="0"/>
              <a:t>€ 1000 fine if not</a:t>
            </a:r>
          </a:p>
          <a:p>
            <a:endParaRPr lang="en-US" altLang="sv-SE" smtClean="0"/>
          </a:p>
        </p:txBody>
      </p:sp>
      <p:pic>
        <p:nvPicPr>
          <p:cNvPr id="241668" name="Picture 7" descr="670px-CashRegist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243388"/>
            <a:ext cx="2697162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52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ctr">
            <a:normAutofit fontScale="90000"/>
          </a:bodyPr>
          <a:lstStyle/>
          <a:p>
            <a:r>
              <a:rPr lang="sv-SE" altLang="sv-SE" sz="2400" b="1" smtClean="0"/>
              <a:t>Staff ledgers</a:t>
            </a:r>
            <a:br>
              <a:rPr lang="sv-SE" altLang="sv-SE" sz="2400" b="1" smtClean="0"/>
            </a:br>
            <a:r>
              <a:rPr lang="sv-SE" altLang="sv-SE" sz="2400" b="1" smtClean="0"/>
              <a:t>- Restaurants and </a:t>
            </a:r>
            <a:r>
              <a:rPr lang="en-US" altLang="sv-SE" sz="2400" b="1" smtClean="0"/>
              <a:t>hair dressers</a:t>
            </a:r>
          </a:p>
        </p:txBody>
      </p:sp>
      <p:sp>
        <p:nvSpPr>
          <p:cNvPr id="2396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2205038"/>
            <a:ext cx="7772400" cy="4114800"/>
          </a:xfrm>
        </p:spPr>
        <p:txBody>
          <a:bodyPr/>
          <a:lstStyle/>
          <a:p>
            <a:r>
              <a:rPr lang="en-US" altLang="sv-SE" smtClean="0"/>
              <a:t>Introduced 2007</a:t>
            </a:r>
            <a:br>
              <a:rPr lang="en-US" altLang="sv-SE" smtClean="0"/>
            </a:br>
            <a:endParaRPr lang="en-US" altLang="sv-SE" smtClean="0"/>
          </a:p>
          <a:p>
            <a:r>
              <a:rPr lang="en-US" altLang="sv-SE" smtClean="0"/>
              <a:t>All traders must keep a ledger</a:t>
            </a:r>
          </a:p>
          <a:p>
            <a:pPr lvl="1"/>
            <a:r>
              <a:rPr lang="en-US" altLang="sv-SE" smtClean="0"/>
              <a:t>Employees in/out</a:t>
            </a:r>
            <a:br>
              <a:rPr lang="en-US" altLang="sv-SE" smtClean="0"/>
            </a:br>
            <a:endParaRPr lang="en-US" altLang="sv-SE" smtClean="0"/>
          </a:p>
          <a:p>
            <a:r>
              <a:rPr lang="en-US" altLang="sv-SE" smtClean="0"/>
              <a:t>Spot checks (unannounced)</a:t>
            </a:r>
          </a:p>
          <a:p>
            <a:pPr lvl="1"/>
            <a:r>
              <a:rPr lang="en-US" altLang="sv-SE" smtClean="0"/>
              <a:t>Check if employees noted in ledger</a:t>
            </a:r>
          </a:p>
          <a:p>
            <a:pPr lvl="1"/>
            <a:r>
              <a:rPr lang="en-US" altLang="sv-SE" smtClean="0"/>
              <a:t>€ 1000 fine if not</a:t>
            </a:r>
          </a:p>
        </p:txBody>
      </p:sp>
      <p:pic>
        <p:nvPicPr>
          <p:cNvPr id="239620" name="Picture 4" descr="MCj0404059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068638"/>
            <a:ext cx="2662238" cy="265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056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smtClean="0"/>
              <a:t>Skatteverket</a:t>
            </a:r>
          </a:p>
        </p:txBody>
      </p:sp>
      <p:cxnSp>
        <p:nvCxnSpPr>
          <p:cNvPr id="63" name="Rak 62"/>
          <p:cNvCxnSpPr/>
          <p:nvPr/>
        </p:nvCxnSpPr>
        <p:spPr bwMode="auto">
          <a:xfrm flipH="1">
            <a:off x="5419725" y="2108200"/>
            <a:ext cx="142875" cy="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Rak 61"/>
          <p:cNvCxnSpPr/>
          <p:nvPr/>
        </p:nvCxnSpPr>
        <p:spPr bwMode="auto">
          <a:xfrm flipH="1">
            <a:off x="5567363" y="2311400"/>
            <a:ext cx="179387" cy="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23" name="Rak 9222"/>
          <p:cNvCxnSpPr/>
          <p:nvPr/>
        </p:nvCxnSpPr>
        <p:spPr bwMode="auto">
          <a:xfrm>
            <a:off x="5562600" y="1919288"/>
            <a:ext cx="0" cy="346075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Rak 65"/>
          <p:cNvCxnSpPr/>
          <p:nvPr/>
        </p:nvCxnSpPr>
        <p:spPr bwMode="auto">
          <a:xfrm flipH="1">
            <a:off x="5567363" y="1898650"/>
            <a:ext cx="179387" cy="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Rak 56"/>
          <p:cNvCxnSpPr/>
          <p:nvPr/>
        </p:nvCxnSpPr>
        <p:spPr bwMode="auto">
          <a:xfrm>
            <a:off x="4595813" y="2278063"/>
            <a:ext cx="0" cy="2179637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Rak 69"/>
          <p:cNvCxnSpPr/>
          <p:nvPr/>
        </p:nvCxnSpPr>
        <p:spPr bwMode="auto">
          <a:xfrm>
            <a:off x="801688" y="4216400"/>
            <a:ext cx="7583487" cy="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Rak 72"/>
          <p:cNvCxnSpPr/>
          <p:nvPr/>
        </p:nvCxnSpPr>
        <p:spPr bwMode="auto">
          <a:xfrm>
            <a:off x="3317875" y="4224338"/>
            <a:ext cx="0" cy="230187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Rak 74"/>
          <p:cNvCxnSpPr/>
          <p:nvPr/>
        </p:nvCxnSpPr>
        <p:spPr bwMode="auto">
          <a:xfrm>
            <a:off x="7116763" y="4216400"/>
            <a:ext cx="0" cy="24765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Rak 75"/>
          <p:cNvCxnSpPr/>
          <p:nvPr/>
        </p:nvCxnSpPr>
        <p:spPr bwMode="auto">
          <a:xfrm>
            <a:off x="8377238" y="4211638"/>
            <a:ext cx="0" cy="25241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Rak 86"/>
          <p:cNvCxnSpPr/>
          <p:nvPr/>
        </p:nvCxnSpPr>
        <p:spPr bwMode="auto">
          <a:xfrm>
            <a:off x="1377950" y="2759075"/>
            <a:ext cx="6410325" cy="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Frihandsfigur 55"/>
          <p:cNvSpPr/>
          <p:nvPr/>
        </p:nvSpPr>
        <p:spPr>
          <a:xfrm>
            <a:off x="2738438" y="4464050"/>
            <a:ext cx="1177925" cy="693738"/>
          </a:xfrm>
          <a:custGeom>
            <a:avLst/>
            <a:gdLst>
              <a:gd name="connsiteX0" fmla="*/ 0 w 923573"/>
              <a:gd name="connsiteY0" fmla="*/ 0 h 461786"/>
              <a:gd name="connsiteX1" fmla="*/ 923573 w 923573"/>
              <a:gd name="connsiteY1" fmla="*/ 0 h 461786"/>
              <a:gd name="connsiteX2" fmla="*/ 923573 w 923573"/>
              <a:gd name="connsiteY2" fmla="*/ 461786 h 461786"/>
              <a:gd name="connsiteX3" fmla="*/ 0 w 923573"/>
              <a:gd name="connsiteY3" fmla="*/ 461786 h 461786"/>
              <a:gd name="connsiteX4" fmla="*/ 0 w 923573"/>
              <a:gd name="connsiteY4" fmla="*/ 0 h 46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573" h="461786">
                <a:moveTo>
                  <a:pt x="0" y="0"/>
                </a:moveTo>
                <a:lnTo>
                  <a:pt x="923573" y="0"/>
                </a:lnTo>
                <a:lnTo>
                  <a:pt x="923573" y="461786"/>
                </a:lnTo>
                <a:lnTo>
                  <a:pt x="0" y="46178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985" tIns="6985" rIns="6985" bIns="6985" spcCol="1270" anchor="ctr"/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sv-SE" sz="1400" dirty="0" smtClean="0">
                <a:solidFill>
                  <a:schemeClr val="tx1"/>
                </a:solidFill>
              </a:rPr>
              <a:t>Region</a:t>
            </a:r>
          </a:p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sv-SE" sz="1400" dirty="0" smtClean="0">
                <a:solidFill>
                  <a:schemeClr val="tx1"/>
                </a:solidFill>
              </a:rPr>
              <a:t>Stockholm</a:t>
            </a:r>
            <a:endParaRPr lang="sv-SE" sz="1400" dirty="0">
              <a:solidFill>
                <a:schemeClr val="tx1"/>
              </a:solidFill>
            </a:endParaRPr>
          </a:p>
        </p:txBody>
      </p:sp>
      <p:sp>
        <p:nvSpPr>
          <p:cNvPr id="77" name="Frihandsfigur 76"/>
          <p:cNvSpPr/>
          <p:nvPr/>
        </p:nvSpPr>
        <p:spPr>
          <a:xfrm>
            <a:off x="4008438" y="4464050"/>
            <a:ext cx="1177925" cy="693738"/>
          </a:xfrm>
          <a:custGeom>
            <a:avLst/>
            <a:gdLst>
              <a:gd name="connsiteX0" fmla="*/ 0 w 923573"/>
              <a:gd name="connsiteY0" fmla="*/ 0 h 461786"/>
              <a:gd name="connsiteX1" fmla="*/ 923573 w 923573"/>
              <a:gd name="connsiteY1" fmla="*/ 0 h 461786"/>
              <a:gd name="connsiteX2" fmla="*/ 923573 w 923573"/>
              <a:gd name="connsiteY2" fmla="*/ 461786 h 461786"/>
              <a:gd name="connsiteX3" fmla="*/ 0 w 923573"/>
              <a:gd name="connsiteY3" fmla="*/ 461786 h 461786"/>
              <a:gd name="connsiteX4" fmla="*/ 0 w 923573"/>
              <a:gd name="connsiteY4" fmla="*/ 0 h 46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573" h="461786">
                <a:moveTo>
                  <a:pt x="0" y="0"/>
                </a:moveTo>
                <a:lnTo>
                  <a:pt x="923573" y="0"/>
                </a:lnTo>
                <a:lnTo>
                  <a:pt x="923573" y="461786"/>
                </a:lnTo>
                <a:lnTo>
                  <a:pt x="0" y="46178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985" tIns="6985" rIns="6985" bIns="6985" spcCol="1270" anchor="ctr"/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sv-SE" sz="1400" dirty="0" smtClean="0">
                <a:solidFill>
                  <a:schemeClr val="tx1"/>
                </a:solidFill>
              </a:rPr>
              <a:t>Region</a:t>
            </a:r>
          </a:p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sv-SE" sz="1400" dirty="0" err="1" smtClean="0">
                <a:solidFill>
                  <a:schemeClr val="tx1"/>
                </a:solidFill>
              </a:rPr>
              <a:t>Large</a:t>
            </a:r>
            <a:r>
              <a:rPr lang="sv-SE" sz="1400" dirty="0" smtClean="0">
                <a:solidFill>
                  <a:schemeClr val="tx1"/>
                </a:solidFill>
              </a:rPr>
              <a:t> </a:t>
            </a:r>
            <a:r>
              <a:rPr lang="sv-SE" sz="1400" dirty="0" err="1" smtClean="0">
                <a:solidFill>
                  <a:schemeClr val="tx1"/>
                </a:solidFill>
              </a:rPr>
              <a:t>taxpayer</a:t>
            </a:r>
            <a:endParaRPr lang="sv-SE" sz="1400" dirty="0">
              <a:solidFill>
                <a:schemeClr val="tx1"/>
              </a:solidFill>
            </a:endParaRPr>
          </a:p>
        </p:txBody>
      </p:sp>
      <p:sp>
        <p:nvSpPr>
          <p:cNvPr id="81" name="Frihandsfigur 80"/>
          <p:cNvSpPr/>
          <p:nvPr/>
        </p:nvSpPr>
        <p:spPr>
          <a:xfrm>
            <a:off x="6534150" y="4464050"/>
            <a:ext cx="1177925" cy="693738"/>
          </a:xfrm>
          <a:custGeom>
            <a:avLst/>
            <a:gdLst>
              <a:gd name="connsiteX0" fmla="*/ 0 w 923573"/>
              <a:gd name="connsiteY0" fmla="*/ 0 h 461786"/>
              <a:gd name="connsiteX1" fmla="*/ 923573 w 923573"/>
              <a:gd name="connsiteY1" fmla="*/ 0 h 461786"/>
              <a:gd name="connsiteX2" fmla="*/ 923573 w 923573"/>
              <a:gd name="connsiteY2" fmla="*/ 461786 h 461786"/>
              <a:gd name="connsiteX3" fmla="*/ 0 w 923573"/>
              <a:gd name="connsiteY3" fmla="*/ 461786 h 461786"/>
              <a:gd name="connsiteX4" fmla="*/ 0 w 923573"/>
              <a:gd name="connsiteY4" fmla="*/ 0 h 46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573" h="461786">
                <a:moveTo>
                  <a:pt x="0" y="0"/>
                </a:moveTo>
                <a:lnTo>
                  <a:pt x="923573" y="0"/>
                </a:lnTo>
                <a:lnTo>
                  <a:pt x="923573" y="461786"/>
                </a:lnTo>
                <a:lnTo>
                  <a:pt x="0" y="46178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985" tIns="6985" rIns="6985" bIns="6985" spcCol="1270" anchor="ctr"/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sv-SE" sz="1400" dirty="0" smtClean="0">
                <a:solidFill>
                  <a:schemeClr val="tx1"/>
                </a:solidFill>
              </a:rPr>
              <a:t>Region</a:t>
            </a:r>
          </a:p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sv-SE" sz="1400" dirty="0" smtClean="0">
                <a:solidFill>
                  <a:schemeClr val="tx1"/>
                </a:solidFill>
              </a:rPr>
              <a:t>West</a:t>
            </a:r>
            <a:endParaRPr lang="sv-SE" sz="1400" dirty="0">
              <a:solidFill>
                <a:schemeClr val="tx1"/>
              </a:solidFill>
            </a:endParaRPr>
          </a:p>
        </p:txBody>
      </p:sp>
      <p:sp>
        <p:nvSpPr>
          <p:cNvPr id="82" name="Frihandsfigur 81"/>
          <p:cNvSpPr/>
          <p:nvPr/>
        </p:nvSpPr>
        <p:spPr>
          <a:xfrm>
            <a:off x="7791450" y="4464050"/>
            <a:ext cx="1177925" cy="693738"/>
          </a:xfrm>
          <a:custGeom>
            <a:avLst/>
            <a:gdLst>
              <a:gd name="connsiteX0" fmla="*/ 0 w 923573"/>
              <a:gd name="connsiteY0" fmla="*/ 0 h 461786"/>
              <a:gd name="connsiteX1" fmla="*/ 923573 w 923573"/>
              <a:gd name="connsiteY1" fmla="*/ 0 h 461786"/>
              <a:gd name="connsiteX2" fmla="*/ 923573 w 923573"/>
              <a:gd name="connsiteY2" fmla="*/ 461786 h 461786"/>
              <a:gd name="connsiteX3" fmla="*/ 0 w 923573"/>
              <a:gd name="connsiteY3" fmla="*/ 461786 h 461786"/>
              <a:gd name="connsiteX4" fmla="*/ 0 w 923573"/>
              <a:gd name="connsiteY4" fmla="*/ 0 h 46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573" h="461786">
                <a:moveTo>
                  <a:pt x="0" y="0"/>
                </a:moveTo>
                <a:lnTo>
                  <a:pt x="923573" y="0"/>
                </a:lnTo>
                <a:lnTo>
                  <a:pt x="923573" y="461786"/>
                </a:lnTo>
                <a:lnTo>
                  <a:pt x="0" y="46178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985" tIns="6985" rIns="6985" bIns="6985" spcCol="1270" anchor="ctr"/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sv-SE" sz="1400" dirty="0" smtClean="0">
                <a:solidFill>
                  <a:schemeClr val="tx1"/>
                </a:solidFill>
              </a:rPr>
              <a:t>Region</a:t>
            </a:r>
          </a:p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sv-SE" sz="1400" dirty="0" err="1" smtClean="0">
                <a:solidFill>
                  <a:schemeClr val="tx1"/>
                </a:solidFill>
              </a:rPr>
              <a:t>East</a:t>
            </a:r>
            <a:endParaRPr lang="sv-SE" sz="1400" dirty="0">
              <a:solidFill>
                <a:schemeClr val="tx1"/>
              </a:solidFill>
            </a:endParaRPr>
          </a:p>
        </p:txBody>
      </p:sp>
      <p:sp>
        <p:nvSpPr>
          <p:cNvPr id="9" name="Frihandsfigur 8"/>
          <p:cNvSpPr/>
          <p:nvPr/>
        </p:nvSpPr>
        <p:spPr bwMode="auto">
          <a:xfrm>
            <a:off x="3805238" y="1863725"/>
            <a:ext cx="1597025" cy="485775"/>
          </a:xfrm>
          <a:custGeom>
            <a:avLst/>
            <a:gdLst>
              <a:gd name="connsiteX0" fmla="*/ 0 w 923573"/>
              <a:gd name="connsiteY0" fmla="*/ 0 h 461786"/>
              <a:gd name="connsiteX1" fmla="*/ 923573 w 923573"/>
              <a:gd name="connsiteY1" fmla="*/ 0 h 461786"/>
              <a:gd name="connsiteX2" fmla="*/ 923573 w 923573"/>
              <a:gd name="connsiteY2" fmla="*/ 461786 h 461786"/>
              <a:gd name="connsiteX3" fmla="*/ 0 w 923573"/>
              <a:gd name="connsiteY3" fmla="*/ 461786 h 461786"/>
              <a:gd name="connsiteX4" fmla="*/ 0 w 923573"/>
              <a:gd name="connsiteY4" fmla="*/ 0 h 46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573" h="461786">
                <a:moveTo>
                  <a:pt x="0" y="0"/>
                </a:moveTo>
                <a:lnTo>
                  <a:pt x="923573" y="0"/>
                </a:lnTo>
                <a:lnTo>
                  <a:pt x="923573" y="461786"/>
                </a:lnTo>
                <a:lnTo>
                  <a:pt x="0" y="46178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5715" tIns="5715" rIns="5715" bIns="5715" spcCol="1270" anchor="ctr"/>
          <a:lstStyle/>
          <a:p>
            <a:pPr algn="ctr" defTabSz="4000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600" dirty="0" smtClean="0"/>
              <a:t>Commissioner</a:t>
            </a:r>
            <a:endParaRPr lang="en-US" sz="1600" dirty="0"/>
          </a:p>
        </p:txBody>
      </p:sp>
      <p:cxnSp>
        <p:nvCxnSpPr>
          <p:cNvPr id="98" name="Rak 97"/>
          <p:cNvCxnSpPr/>
          <p:nvPr/>
        </p:nvCxnSpPr>
        <p:spPr bwMode="auto">
          <a:xfrm>
            <a:off x="5857875" y="4216400"/>
            <a:ext cx="0" cy="24765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0" name="Frihandsfigur 79"/>
          <p:cNvSpPr/>
          <p:nvPr/>
        </p:nvSpPr>
        <p:spPr>
          <a:xfrm>
            <a:off x="5272088" y="4464050"/>
            <a:ext cx="1176337" cy="693738"/>
          </a:xfrm>
          <a:custGeom>
            <a:avLst/>
            <a:gdLst>
              <a:gd name="connsiteX0" fmla="*/ 0 w 923573"/>
              <a:gd name="connsiteY0" fmla="*/ 0 h 461786"/>
              <a:gd name="connsiteX1" fmla="*/ 923573 w 923573"/>
              <a:gd name="connsiteY1" fmla="*/ 0 h 461786"/>
              <a:gd name="connsiteX2" fmla="*/ 923573 w 923573"/>
              <a:gd name="connsiteY2" fmla="*/ 461786 h 461786"/>
              <a:gd name="connsiteX3" fmla="*/ 0 w 923573"/>
              <a:gd name="connsiteY3" fmla="*/ 461786 h 461786"/>
              <a:gd name="connsiteX4" fmla="*/ 0 w 923573"/>
              <a:gd name="connsiteY4" fmla="*/ 0 h 46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573" h="461786">
                <a:moveTo>
                  <a:pt x="0" y="0"/>
                </a:moveTo>
                <a:lnTo>
                  <a:pt x="923573" y="0"/>
                </a:lnTo>
                <a:lnTo>
                  <a:pt x="923573" y="461786"/>
                </a:lnTo>
                <a:lnTo>
                  <a:pt x="0" y="46178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985" tIns="6985" rIns="6985" bIns="6985" spcCol="1270" anchor="ctr"/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sv-SE" sz="1400" dirty="0" smtClean="0">
                <a:solidFill>
                  <a:schemeClr val="tx1"/>
                </a:solidFill>
              </a:rPr>
              <a:t>Region</a:t>
            </a:r>
          </a:p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sv-SE" sz="1400" dirty="0" smtClean="0">
                <a:solidFill>
                  <a:schemeClr val="tx1"/>
                </a:solidFill>
              </a:rPr>
              <a:t>South</a:t>
            </a:r>
            <a:endParaRPr lang="sv-SE" sz="1400" dirty="0">
              <a:solidFill>
                <a:schemeClr val="tx1"/>
              </a:solidFill>
            </a:endParaRPr>
          </a:p>
        </p:txBody>
      </p:sp>
      <p:cxnSp>
        <p:nvCxnSpPr>
          <p:cNvPr id="99" name="Rak 98"/>
          <p:cNvCxnSpPr/>
          <p:nvPr/>
        </p:nvCxnSpPr>
        <p:spPr bwMode="auto">
          <a:xfrm>
            <a:off x="2060575" y="4224338"/>
            <a:ext cx="0" cy="230187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Frihandsfigur 54"/>
          <p:cNvSpPr/>
          <p:nvPr/>
        </p:nvSpPr>
        <p:spPr>
          <a:xfrm>
            <a:off x="1471613" y="4464050"/>
            <a:ext cx="1177925" cy="693738"/>
          </a:xfrm>
          <a:custGeom>
            <a:avLst/>
            <a:gdLst>
              <a:gd name="connsiteX0" fmla="*/ 0 w 923573"/>
              <a:gd name="connsiteY0" fmla="*/ 0 h 461786"/>
              <a:gd name="connsiteX1" fmla="*/ 923573 w 923573"/>
              <a:gd name="connsiteY1" fmla="*/ 0 h 461786"/>
              <a:gd name="connsiteX2" fmla="*/ 923573 w 923573"/>
              <a:gd name="connsiteY2" fmla="*/ 461786 h 461786"/>
              <a:gd name="connsiteX3" fmla="*/ 0 w 923573"/>
              <a:gd name="connsiteY3" fmla="*/ 461786 h 461786"/>
              <a:gd name="connsiteX4" fmla="*/ 0 w 923573"/>
              <a:gd name="connsiteY4" fmla="*/ 0 h 46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573" h="461786">
                <a:moveTo>
                  <a:pt x="0" y="0"/>
                </a:moveTo>
                <a:lnTo>
                  <a:pt x="923573" y="0"/>
                </a:lnTo>
                <a:lnTo>
                  <a:pt x="923573" y="461786"/>
                </a:lnTo>
                <a:lnTo>
                  <a:pt x="0" y="46178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985" tIns="6985" rIns="6985" bIns="6985" spcCol="1270" anchor="ctr"/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sv-SE" sz="1400" dirty="0" smtClean="0">
                <a:solidFill>
                  <a:schemeClr val="tx1"/>
                </a:solidFill>
              </a:rPr>
              <a:t>Region</a:t>
            </a:r>
          </a:p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sv-SE" sz="1400" dirty="0" smtClean="0">
                <a:solidFill>
                  <a:schemeClr val="tx1"/>
                </a:solidFill>
              </a:rPr>
              <a:t>North</a:t>
            </a:r>
            <a:endParaRPr lang="sv-SE" sz="1400" dirty="0">
              <a:solidFill>
                <a:schemeClr val="tx1"/>
              </a:solidFill>
            </a:endParaRPr>
          </a:p>
        </p:txBody>
      </p:sp>
      <p:sp>
        <p:nvSpPr>
          <p:cNvPr id="13" name="Frihandsfigur 12"/>
          <p:cNvSpPr/>
          <p:nvPr/>
        </p:nvSpPr>
        <p:spPr bwMode="auto">
          <a:xfrm>
            <a:off x="5746750" y="1673225"/>
            <a:ext cx="1435100" cy="381000"/>
          </a:xfrm>
          <a:custGeom>
            <a:avLst/>
            <a:gdLst>
              <a:gd name="connsiteX0" fmla="*/ 0 w 923573"/>
              <a:gd name="connsiteY0" fmla="*/ 0 h 186511"/>
              <a:gd name="connsiteX1" fmla="*/ 923573 w 923573"/>
              <a:gd name="connsiteY1" fmla="*/ 0 h 186511"/>
              <a:gd name="connsiteX2" fmla="*/ 923573 w 923573"/>
              <a:gd name="connsiteY2" fmla="*/ 186511 h 186511"/>
              <a:gd name="connsiteX3" fmla="*/ 0 w 923573"/>
              <a:gd name="connsiteY3" fmla="*/ 186511 h 186511"/>
              <a:gd name="connsiteX4" fmla="*/ 0 w 923573"/>
              <a:gd name="connsiteY4" fmla="*/ 0 h 18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573" h="186511">
                <a:moveTo>
                  <a:pt x="0" y="0"/>
                </a:moveTo>
                <a:lnTo>
                  <a:pt x="923573" y="0"/>
                </a:lnTo>
                <a:lnTo>
                  <a:pt x="923573" y="186511"/>
                </a:lnTo>
                <a:lnTo>
                  <a:pt x="0" y="18651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5715" tIns="5715" rIns="5715" bIns="5715" spcCol="1270" anchor="ctr"/>
          <a:lstStyle/>
          <a:p>
            <a:pPr algn="ctr" defTabSz="4000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dirty="0" smtClean="0"/>
              <a:t>Advisory Council</a:t>
            </a:r>
            <a:endParaRPr lang="en-US" sz="1400" dirty="0"/>
          </a:p>
        </p:txBody>
      </p:sp>
      <p:sp>
        <p:nvSpPr>
          <p:cNvPr id="14" name="Frihandsfigur 13"/>
          <p:cNvSpPr/>
          <p:nvPr/>
        </p:nvSpPr>
        <p:spPr bwMode="auto">
          <a:xfrm>
            <a:off x="5746750" y="2124075"/>
            <a:ext cx="1435100" cy="404813"/>
          </a:xfrm>
          <a:custGeom>
            <a:avLst/>
            <a:gdLst>
              <a:gd name="connsiteX0" fmla="*/ 0 w 923573"/>
              <a:gd name="connsiteY0" fmla="*/ 0 h 186511"/>
              <a:gd name="connsiteX1" fmla="*/ 923573 w 923573"/>
              <a:gd name="connsiteY1" fmla="*/ 0 h 186511"/>
              <a:gd name="connsiteX2" fmla="*/ 923573 w 923573"/>
              <a:gd name="connsiteY2" fmla="*/ 186511 h 186511"/>
              <a:gd name="connsiteX3" fmla="*/ 0 w 923573"/>
              <a:gd name="connsiteY3" fmla="*/ 186511 h 186511"/>
              <a:gd name="connsiteX4" fmla="*/ 0 w 923573"/>
              <a:gd name="connsiteY4" fmla="*/ 0 h 18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573" h="186511">
                <a:moveTo>
                  <a:pt x="0" y="0"/>
                </a:moveTo>
                <a:lnTo>
                  <a:pt x="923573" y="0"/>
                </a:lnTo>
                <a:lnTo>
                  <a:pt x="923573" y="186511"/>
                </a:lnTo>
                <a:lnTo>
                  <a:pt x="0" y="18651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5715" tIns="5715" rIns="5715" bIns="5715" spcCol="1270" anchor="ctr"/>
          <a:lstStyle/>
          <a:p>
            <a:pPr algn="ctr" defTabSz="4000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dirty="0" smtClean="0"/>
              <a:t>Internal auditors</a:t>
            </a:r>
            <a:endParaRPr lang="en-US" sz="1400" dirty="0"/>
          </a:p>
        </p:txBody>
      </p:sp>
      <p:cxnSp>
        <p:nvCxnSpPr>
          <p:cNvPr id="101" name="Rak 100"/>
          <p:cNvCxnSpPr/>
          <p:nvPr/>
        </p:nvCxnSpPr>
        <p:spPr bwMode="auto">
          <a:xfrm>
            <a:off x="1382713" y="2759075"/>
            <a:ext cx="0" cy="24765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Rak 101"/>
          <p:cNvCxnSpPr/>
          <p:nvPr/>
        </p:nvCxnSpPr>
        <p:spPr bwMode="auto">
          <a:xfrm>
            <a:off x="7783513" y="2759075"/>
            <a:ext cx="0" cy="24765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Frihandsfigur 83"/>
          <p:cNvSpPr/>
          <p:nvPr/>
        </p:nvSpPr>
        <p:spPr>
          <a:xfrm>
            <a:off x="795338" y="2979738"/>
            <a:ext cx="1177925" cy="763587"/>
          </a:xfrm>
          <a:custGeom>
            <a:avLst/>
            <a:gdLst>
              <a:gd name="connsiteX0" fmla="*/ 0 w 923573"/>
              <a:gd name="connsiteY0" fmla="*/ 0 h 461786"/>
              <a:gd name="connsiteX1" fmla="*/ 923573 w 923573"/>
              <a:gd name="connsiteY1" fmla="*/ 0 h 461786"/>
              <a:gd name="connsiteX2" fmla="*/ 923573 w 923573"/>
              <a:gd name="connsiteY2" fmla="*/ 461786 h 461786"/>
              <a:gd name="connsiteX3" fmla="*/ 0 w 923573"/>
              <a:gd name="connsiteY3" fmla="*/ 461786 h 461786"/>
              <a:gd name="connsiteX4" fmla="*/ 0 w 923573"/>
              <a:gd name="connsiteY4" fmla="*/ 0 h 46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573" h="461786">
                <a:moveTo>
                  <a:pt x="0" y="0"/>
                </a:moveTo>
                <a:lnTo>
                  <a:pt x="923573" y="0"/>
                </a:lnTo>
                <a:lnTo>
                  <a:pt x="923573" y="461786"/>
                </a:lnTo>
                <a:lnTo>
                  <a:pt x="0" y="461786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985" tIns="6985" rIns="6985" bIns="6985" spcCol="1270" anchor="ctr"/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dirty="0">
                <a:solidFill>
                  <a:schemeClr val="tx1"/>
                </a:solidFill>
              </a:rPr>
              <a:t>IT-</a:t>
            </a:r>
            <a:br>
              <a:rPr lang="en-US" sz="1400" dirty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department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7" name="Frihandsfigur 96"/>
          <p:cNvSpPr/>
          <p:nvPr/>
        </p:nvSpPr>
        <p:spPr>
          <a:xfrm>
            <a:off x="7192963" y="2979738"/>
            <a:ext cx="1177925" cy="763587"/>
          </a:xfrm>
          <a:custGeom>
            <a:avLst/>
            <a:gdLst>
              <a:gd name="connsiteX0" fmla="*/ 0 w 923573"/>
              <a:gd name="connsiteY0" fmla="*/ 0 h 461786"/>
              <a:gd name="connsiteX1" fmla="*/ 923573 w 923573"/>
              <a:gd name="connsiteY1" fmla="*/ 0 h 461786"/>
              <a:gd name="connsiteX2" fmla="*/ 923573 w 923573"/>
              <a:gd name="connsiteY2" fmla="*/ 461786 h 461786"/>
              <a:gd name="connsiteX3" fmla="*/ 0 w 923573"/>
              <a:gd name="connsiteY3" fmla="*/ 461786 h 461786"/>
              <a:gd name="connsiteX4" fmla="*/ 0 w 923573"/>
              <a:gd name="connsiteY4" fmla="*/ 0 h 46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573" h="461786">
                <a:moveTo>
                  <a:pt x="0" y="0"/>
                </a:moveTo>
                <a:lnTo>
                  <a:pt x="923573" y="0"/>
                </a:lnTo>
                <a:lnTo>
                  <a:pt x="923573" y="461786"/>
                </a:lnTo>
                <a:lnTo>
                  <a:pt x="0" y="461786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985" tIns="6985" rIns="6985" bIns="6985" spcCol="1270" anchor="ctr"/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sv-SE" sz="1400" dirty="0" err="1" smtClean="0">
                <a:solidFill>
                  <a:schemeClr val="tx1"/>
                </a:solidFill>
              </a:rPr>
              <a:t>Finance</a:t>
            </a:r>
            <a:r>
              <a:rPr lang="sv-SE" sz="1400" dirty="0" smtClean="0">
                <a:solidFill>
                  <a:schemeClr val="tx1"/>
                </a:solidFill>
              </a:rPr>
              <a:t> </a:t>
            </a:r>
            <a:r>
              <a:rPr lang="sv-SE" sz="1400" dirty="0" err="1" smtClean="0">
                <a:solidFill>
                  <a:schemeClr val="tx1"/>
                </a:solidFill>
              </a:rPr>
              <a:t>department</a:t>
            </a:r>
            <a:endParaRPr lang="sv-SE" sz="1400" dirty="0">
              <a:solidFill>
                <a:schemeClr val="tx1"/>
              </a:solidFill>
            </a:endParaRPr>
          </a:p>
        </p:txBody>
      </p:sp>
      <p:cxnSp>
        <p:nvCxnSpPr>
          <p:cNvPr id="103" name="Rak 102"/>
          <p:cNvCxnSpPr/>
          <p:nvPr/>
        </p:nvCxnSpPr>
        <p:spPr bwMode="auto">
          <a:xfrm>
            <a:off x="2659063" y="2759075"/>
            <a:ext cx="0" cy="24765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" name="Rak 103"/>
          <p:cNvCxnSpPr/>
          <p:nvPr/>
        </p:nvCxnSpPr>
        <p:spPr bwMode="auto">
          <a:xfrm>
            <a:off x="3914775" y="2759075"/>
            <a:ext cx="0" cy="24765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Rak 104"/>
          <p:cNvCxnSpPr/>
          <p:nvPr/>
        </p:nvCxnSpPr>
        <p:spPr bwMode="auto">
          <a:xfrm>
            <a:off x="5265738" y="2759075"/>
            <a:ext cx="0" cy="24765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Rak 105"/>
          <p:cNvCxnSpPr/>
          <p:nvPr/>
        </p:nvCxnSpPr>
        <p:spPr bwMode="auto">
          <a:xfrm>
            <a:off x="6529388" y="2759075"/>
            <a:ext cx="0" cy="24765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Frihandsfigur 84"/>
          <p:cNvSpPr/>
          <p:nvPr/>
        </p:nvSpPr>
        <p:spPr>
          <a:xfrm>
            <a:off x="2068513" y="2979738"/>
            <a:ext cx="1176337" cy="763587"/>
          </a:xfrm>
          <a:custGeom>
            <a:avLst/>
            <a:gdLst>
              <a:gd name="connsiteX0" fmla="*/ 0 w 923573"/>
              <a:gd name="connsiteY0" fmla="*/ 0 h 461786"/>
              <a:gd name="connsiteX1" fmla="*/ 923573 w 923573"/>
              <a:gd name="connsiteY1" fmla="*/ 0 h 461786"/>
              <a:gd name="connsiteX2" fmla="*/ 923573 w 923573"/>
              <a:gd name="connsiteY2" fmla="*/ 461786 h 461786"/>
              <a:gd name="connsiteX3" fmla="*/ 0 w 923573"/>
              <a:gd name="connsiteY3" fmla="*/ 461786 h 461786"/>
              <a:gd name="connsiteX4" fmla="*/ 0 w 923573"/>
              <a:gd name="connsiteY4" fmla="*/ 0 h 46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573" h="461786">
                <a:moveTo>
                  <a:pt x="0" y="0"/>
                </a:moveTo>
                <a:lnTo>
                  <a:pt x="923573" y="0"/>
                </a:lnTo>
                <a:lnTo>
                  <a:pt x="923573" y="461786"/>
                </a:lnTo>
                <a:lnTo>
                  <a:pt x="0" y="461786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985" tIns="6985" rIns="6985" bIns="6985" spcCol="1270" anchor="ctr"/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Administrative department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3" name="Frihandsfigur 92"/>
          <p:cNvSpPr/>
          <p:nvPr/>
        </p:nvSpPr>
        <p:spPr>
          <a:xfrm>
            <a:off x="3335338" y="2979738"/>
            <a:ext cx="1176337" cy="763587"/>
          </a:xfrm>
          <a:custGeom>
            <a:avLst/>
            <a:gdLst>
              <a:gd name="connsiteX0" fmla="*/ 0 w 923573"/>
              <a:gd name="connsiteY0" fmla="*/ 0 h 461786"/>
              <a:gd name="connsiteX1" fmla="*/ 923573 w 923573"/>
              <a:gd name="connsiteY1" fmla="*/ 0 h 461786"/>
              <a:gd name="connsiteX2" fmla="*/ 923573 w 923573"/>
              <a:gd name="connsiteY2" fmla="*/ 461786 h 461786"/>
              <a:gd name="connsiteX3" fmla="*/ 0 w 923573"/>
              <a:gd name="connsiteY3" fmla="*/ 461786 h 461786"/>
              <a:gd name="connsiteX4" fmla="*/ 0 w 923573"/>
              <a:gd name="connsiteY4" fmla="*/ 0 h 46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573" h="461786">
                <a:moveTo>
                  <a:pt x="0" y="0"/>
                </a:moveTo>
                <a:lnTo>
                  <a:pt x="923573" y="0"/>
                </a:lnTo>
                <a:lnTo>
                  <a:pt x="923573" y="461786"/>
                </a:lnTo>
                <a:lnTo>
                  <a:pt x="0" y="461786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985" tIns="6985" rIns="6985" bIns="6985" spcCol="1270" anchor="ctr"/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sv-SE" sz="1400" dirty="0" smtClean="0">
                <a:solidFill>
                  <a:schemeClr val="tx1"/>
                </a:solidFill>
              </a:rPr>
              <a:t>Legal </a:t>
            </a:r>
            <a:r>
              <a:rPr lang="sv-SE" sz="1400" dirty="0" err="1" smtClean="0">
                <a:solidFill>
                  <a:schemeClr val="tx1"/>
                </a:solidFill>
              </a:rPr>
              <a:t>department</a:t>
            </a:r>
            <a:endParaRPr lang="sv-SE" sz="1400" dirty="0">
              <a:solidFill>
                <a:schemeClr val="tx1"/>
              </a:solidFill>
            </a:endParaRPr>
          </a:p>
        </p:txBody>
      </p:sp>
      <p:sp>
        <p:nvSpPr>
          <p:cNvPr id="95" name="Frihandsfigur 94"/>
          <p:cNvSpPr/>
          <p:nvPr/>
        </p:nvSpPr>
        <p:spPr>
          <a:xfrm>
            <a:off x="4673600" y="2979738"/>
            <a:ext cx="1176338" cy="763587"/>
          </a:xfrm>
          <a:custGeom>
            <a:avLst/>
            <a:gdLst>
              <a:gd name="connsiteX0" fmla="*/ 0 w 923573"/>
              <a:gd name="connsiteY0" fmla="*/ 0 h 461786"/>
              <a:gd name="connsiteX1" fmla="*/ 923573 w 923573"/>
              <a:gd name="connsiteY1" fmla="*/ 0 h 461786"/>
              <a:gd name="connsiteX2" fmla="*/ 923573 w 923573"/>
              <a:gd name="connsiteY2" fmla="*/ 461786 h 461786"/>
              <a:gd name="connsiteX3" fmla="*/ 0 w 923573"/>
              <a:gd name="connsiteY3" fmla="*/ 461786 h 461786"/>
              <a:gd name="connsiteX4" fmla="*/ 0 w 923573"/>
              <a:gd name="connsiteY4" fmla="*/ 0 h 46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573" h="461786">
                <a:moveTo>
                  <a:pt x="0" y="0"/>
                </a:moveTo>
                <a:lnTo>
                  <a:pt x="923573" y="0"/>
                </a:lnTo>
                <a:lnTo>
                  <a:pt x="923573" y="461786"/>
                </a:lnTo>
                <a:lnTo>
                  <a:pt x="0" y="461786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985" tIns="6985" rIns="6985" bIns="6985" spcCol="1270" anchor="ctr"/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sv-SE" sz="1400" dirty="0" smtClean="0">
                <a:solidFill>
                  <a:schemeClr val="tx1"/>
                </a:solidFill>
              </a:rPr>
              <a:t>Tax </a:t>
            </a:r>
            <a:r>
              <a:rPr lang="sv-SE" sz="1400" dirty="0" err="1" smtClean="0">
                <a:solidFill>
                  <a:schemeClr val="tx1"/>
                </a:solidFill>
              </a:rPr>
              <a:t>department</a:t>
            </a:r>
            <a:endParaRPr lang="sv-SE" sz="1400" dirty="0">
              <a:solidFill>
                <a:schemeClr val="tx1"/>
              </a:solidFill>
            </a:endParaRPr>
          </a:p>
        </p:txBody>
      </p:sp>
      <p:sp>
        <p:nvSpPr>
          <p:cNvPr id="96" name="Frihandsfigur 95"/>
          <p:cNvSpPr/>
          <p:nvPr/>
        </p:nvSpPr>
        <p:spPr>
          <a:xfrm>
            <a:off x="5935663" y="2979738"/>
            <a:ext cx="1177925" cy="763587"/>
          </a:xfrm>
          <a:custGeom>
            <a:avLst/>
            <a:gdLst>
              <a:gd name="connsiteX0" fmla="*/ 0 w 923573"/>
              <a:gd name="connsiteY0" fmla="*/ 0 h 461786"/>
              <a:gd name="connsiteX1" fmla="*/ 923573 w 923573"/>
              <a:gd name="connsiteY1" fmla="*/ 0 h 461786"/>
              <a:gd name="connsiteX2" fmla="*/ 923573 w 923573"/>
              <a:gd name="connsiteY2" fmla="*/ 461786 h 461786"/>
              <a:gd name="connsiteX3" fmla="*/ 0 w 923573"/>
              <a:gd name="connsiteY3" fmla="*/ 461786 h 461786"/>
              <a:gd name="connsiteX4" fmla="*/ 0 w 923573"/>
              <a:gd name="connsiteY4" fmla="*/ 0 h 46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573" h="461786">
                <a:moveTo>
                  <a:pt x="0" y="0"/>
                </a:moveTo>
                <a:lnTo>
                  <a:pt x="923573" y="0"/>
                </a:lnTo>
                <a:lnTo>
                  <a:pt x="923573" y="461786"/>
                </a:lnTo>
                <a:lnTo>
                  <a:pt x="0" y="461786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985" tIns="6985" rIns="6985" bIns="6985" spcCol="1270" anchor="ctr"/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sv-SE" sz="1300" dirty="0" smtClean="0">
                <a:solidFill>
                  <a:schemeClr val="tx1"/>
                </a:solidFill>
              </a:rPr>
              <a:t>Communication </a:t>
            </a:r>
            <a:r>
              <a:rPr lang="sv-SE" sz="1300" dirty="0" err="1" smtClean="0">
                <a:solidFill>
                  <a:schemeClr val="tx1"/>
                </a:solidFill>
              </a:rPr>
              <a:t>department</a:t>
            </a:r>
            <a:endParaRPr lang="sv-SE" sz="1300" dirty="0">
              <a:solidFill>
                <a:schemeClr val="tx1"/>
              </a:solidFill>
            </a:endParaRPr>
          </a:p>
        </p:txBody>
      </p:sp>
      <p:cxnSp>
        <p:nvCxnSpPr>
          <p:cNvPr id="119" name="Rak 118"/>
          <p:cNvCxnSpPr/>
          <p:nvPr/>
        </p:nvCxnSpPr>
        <p:spPr bwMode="auto">
          <a:xfrm>
            <a:off x="804863" y="4211638"/>
            <a:ext cx="0" cy="25241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Frihandsfigur 53"/>
          <p:cNvSpPr/>
          <p:nvPr/>
        </p:nvSpPr>
        <p:spPr>
          <a:xfrm>
            <a:off x="206375" y="4464050"/>
            <a:ext cx="1177925" cy="693738"/>
          </a:xfrm>
          <a:custGeom>
            <a:avLst/>
            <a:gdLst>
              <a:gd name="connsiteX0" fmla="*/ 0 w 923573"/>
              <a:gd name="connsiteY0" fmla="*/ 0 h 461786"/>
              <a:gd name="connsiteX1" fmla="*/ 923573 w 923573"/>
              <a:gd name="connsiteY1" fmla="*/ 0 h 461786"/>
              <a:gd name="connsiteX2" fmla="*/ 923573 w 923573"/>
              <a:gd name="connsiteY2" fmla="*/ 461786 h 461786"/>
              <a:gd name="connsiteX3" fmla="*/ 0 w 923573"/>
              <a:gd name="connsiteY3" fmla="*/ 461786 h 461786"/>
              <a:gd name="connsiteX4" fmla="*/ 0 w 923573"/>
              <a:gd name="connsiteY4" fmla="*/ 0 h 46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573" h="461786">
                <a:moveTo>
                  <a:pt x="0" y="0"/>
                </a:moveTo>
                <a:lnTo>
                  <a:pt x="923573" y="0"/>
                </a:lnTo>
                <a:lnTo>
                  <a:pt x="923573" y="461786"/>
                </a:lnTo>
                <a:lnTo>
                  <a:pt x="0" y="46178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985" tIns="6985" rIns="6985" bIns="6985" spcCol="1270" anchor="ctr"/>
          <a:lstStyle/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sv-SE" sz="1400" dirty="0" smtClean="0">
                <a:solidFill>
                  <a:schemeClr val="tx1"/>
                </a:solidFill>
              </a:rPr>
              <a:t>Region</a:t>
            </a:r>
          </a:p>
          <a:p>
            <a:pPr algn="ctr" defTabSz="488950">
              <a:lnSpc>
                <a:spcPct val="90000"/>
              </a:lnSpc>
              <a:spcAft>
                <a:spcPct val="35000"/>
              </a:spcAft>
              <a:defRPr/>
            </a:pPr>
            <a:r>
              <a:rPr lang="sv-SE" sz="1400" dirty="0" err="1" smtClean="0">
                <a:solidFill>
                  <a:schemeClr val="tx1"/>
                </a:solidFill>
              </a:rPr>
              <a:t>Middle</a:t>
            </a:r>
            <a:endParaRPr lang="sv-SE" sz="1400" dirty="0">
              <a:solidFill>
                <a:schemeClr val="tx1"/>
              </a:solidFill>
            </a:endParaRPr>
          </a:p>
        </p:txBody>
      </p:sp>
      <p:cxnSp>
        <p:nvCxnSpPr>
          <p:cNvPr id="44" name="Rak 43"/>
          <p:cNvCxnSpPr/>
          <p:nvPr/>
        </p:nvCxnSpPr>
        <p:spPr bwMode="auto">
          <a:xfrm>
            <a:off x="5562600" y="1885950"/>
            <a:ext cx="0" cy="43180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Platshållare för bild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t>3</a:t>
            </a:fld>
            <a:endParaRPr lang="sv-SE"/>
          </a:p>
        </p:txBody>
      </p:sp>
      <p:cxnSp>
        <p:nvCxnSpPr>
          <p:cNvPr id="6" name="Rak 5"/>
          <p:cNvCxnSpPr/>
          <p:nvPr/>
        </p:nvCxnSpPr>
        <p:spPr>
          <a:xfrm>
            <a:off x="5292080" y="3717032"/>
            <a:ext cx="0" cy="50405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ruta 6"/>
          <p:cNvSpPr txBox="1"/>
          <p:nvPr/>
        </p:nvSpPr>
        <p:spPr>
          <a:xfrm>
            <a:off x="323528" y="5733256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10 500 employees</a:t>
            </a:r>
          </a:p>
          <a:p>
            <a:r>
              <a:rPr lang="en-GB" dirty="0" smtClean="0"/>
              <a:t>170 billion Euros in total tax revenue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743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ktangel 18"/>
          <p:cNvSpPr/>
          <p:nvPr/>
        </p:nvSpPr>
        <p:spPr>
          <a:xfrm>
            <a:off x="7596336" y="5877272"/>
            <a:ext cx="12254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47" name="Rubrik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sv-SE" dirty="0" err="1" smtClean="0">
                <a:ea typeface="ＭＳ Ｐゴシック" pitchFamily="-111" charset="-128"/>
              </a:rPr>
              <a:t>Some</a:t>
            </a:r>
            <a:r>
              <a:rPr lang="sv-SE" dirty="0" smtClean="0">
                <a:ea typeface="ＭＳ Ｐゴシック" pitchFamily="-111" charset="-128"/>
              </a:rPr>
              <a:t> </a:t>
            </a:r>
            <a:r>
              <a:rPr lang="sv-SE" dirty="0" err="1" smtClean="0">
                <a:ea typeface="ＭＳ Ｐゴシック" pitchFamily="-111" charset="-128"/>
              </a:rPr>
              <a:t>milestones</a:t>
            </a:r>
            <a:r>
              <a:rPr lang="sv-SE" dirty="0" smtClean="0">
                <a:ea typeface="ＭＳ Ｐゴシック" pitchFamily="-111" charset="-128"/>
              </a:rPr>
              <a:t> in OECD tax </a:t>
            </a:r>
            <a:r>
              <a:rPr lang="sv-SE" dirty="0" err="1" smtClean="0">
                <a:ea typeface="ＭＳ Ｐゴシック" pitchFamily="-111" charset="-128"/>
              </a:rPr>
              <a:t>compliance</a:t>
            </a:r>
            <a:r>
              <a:rPr lang="sv-SE" dirty="0" smtClean="0">
                <a:ea typeface="ＭＳ Ｐゴシック" pitchFamily="-111" charset="-128"/>
              </a:rPr>
              <a:t> </a:t>
            </a:r>
            <a:r>
              <a:rPr lang="sv-SE" dirty="0" err="1" smtClean="0">
                <a:ea typeface="ＭＳ Ｐゴシック" pitchFamily="-111" charset="-128"/>
              </a:rPr>
              <a:t>work</a:t>
            </a:r>
            <a:endParaRPr lang="sv-SE" dirty="0" smtClean="0">
              <a:ea typeface="ＭＳ Ｐゴシック" pitchFamily="-111" charset="-128"/>
            </a:endParaRPr>
          </a:p>
        </p:txBody>
      </p:sp>
      <p:sp>
        <p:nvSpPr>
          <p:cNvPr id="4" name="Rektangel 3"/>
          <p:cNvSpPr>
            <a:spLocks noChangeArrowheads="1"/>
          </p:cNvSpPr>
          <p:nvPr/>
        </p:nvSpPr>
        <p:spPr bwMode="auto">
          <a:xfrm>
            <a:off x="179388" y="2348880"/>
            <a:ext cx="1368425" cy="863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rgbClr val="00CC98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sv-SE" dirty="0" err="1" smtClean="0">
                <a:solidFill>
                  <a:srgbClr val="000000"/>
                </a:solidFill>
                <a:latin typeface="+mj-lt"/>
              </a:rPr>
              <a:t>Selection</a:t>
            </a:r>
            <a:r>
              <a:rPr lang="sv-SE" dirty="0" smtClean="0">
                <a:solidFill>
                  <a:srgbClr val="000000"/>
                </a:solidFill>
                <a:latin typeface="+mj-lt"/>
              </a:rPr>
              <a:t> for </a:t>
            </a:r>
            <a:r>
              <a:rPr lang="sv-SE" dirty="0" err="1" smtClean="0">
                <a:solidFill>
                  <a:srgbClr val="000000"/>
                </a:solidFill>
                <a:latin typeface="+mj-lt"/>
              </a:rPr>
              <a:t>audit</a:t>
            </a:r>
            <a:endParaRPr lang="sv-SE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auto">
          <a:xfrm>
            <a:off x="3564880" y="2348880"/>
            <a:ext cx="1727200" cy="863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rgbClr val="00CC98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sv-SE" dirty="0" smtClean="0">
                <a:solidFill>
                  <a:srgbClr val="000000"/>
                </a:solidFill>
                <a:latin typeface="+mj-lt"/>
              </a:rPr>
              <a:t>Understand and </a:t>
            </a:r>
            <a:r>
              <a:rPr lang="sv-SE" dirty="0" err="1" smtClean="0">
                <a:solidFill>
                  <a:srgbClr val="000000"/>
                </a:solidFill>
                <a:latin typeface="+mj-lt"/>
              </a:rPr>
              <a:t>influence</a:t>
            </a:r>
            <a:r>
              <a:rPr lang="sv-SE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sv-SE" dirty="0" err="1" smtClean="0">
                <a:solidFill>
                  <a:srgbClr val="000000"/>
                </a:solidFill>
                <a:latin typeface="+mj-lt"/>
              </a:rPr>
              <a:t>behaviour</a:t>
            </a:r>
            <a:endParaRPr lang="sv-SE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auto">
          <a:xfrm>
            <a:off x="5508104" y="2348880"/>
            <a:ext cx="1439862" cy="863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rgbClr val="00CC98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sv-SE" dirty="0" smtClean="0">
                <a:solidFill>
                  <a:srgbClr val="000000"/>
                </a:solidFill>
                <a:latin typeface="+mj-lt"/>
              </a:rPr>
              <a:t>Right from the start</a:t>
            </a:r>
            <a:endParaRPr lang="sv-SE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16" name="Rak pil 15"/>
          <p:cNvCxnSpPr>
            <a:cxnSpLocks noChangeShapeType="1"/>
            <a:stCxn id="8" idx="3"/>
            <a:endCxn id="10" idx="1"/>
          </p:cNvCxnSpPr>
          <p:nvPr/>
        </p:nvCxnSpPr>
        <p:spPr bwMode="auto">
          <a:xfrm>
            <a:off x="5292080" y="2780680"/>
            <a:ext cx="216024" cy="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Rak pil 31"/>
          <p:cNvCxnSpPr>
            <a:cxnSpLocks noChangeShapeType="1"/>
            <a:stCxn id="4" idx="3"/>
            <a:endCxn id="20" idx="1"/>
          </p:cNvCxnSpPr>
          <p:nvPr/>
        </p:nvCxnSpPr>
        <p:spPr bwMode="auto">
          <a:xfrm>
            <a:off x="1547813" y="2780680"/>
            <a:ext cx="215899" cy="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Rektangel 30"/>
          <p:cNvSpPr>
            <a:spLocks noChangeArrowheads="1"/>
          </p:cNvSpPr>
          <p:nvPr/>
        </p:nvSpPr>
        <p:spPr bwMode="auto">
          <a:xfrm>
            <a:off x="7129463" y="2348880"/>
            <a:ext cx="1541276" cy="863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rgbClr val="00CC98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sv-SE" dirty="0" err="1" smtClean="0">
                <a:solidFill>
                  <a:srgbClr val="000000"/>
                </a:solidFill>
                <a:latin typeface="+mj-lt"/>
                <a:ea typeface="ＭＳ Ｐゴシック" charset="0"/>
                <a:cs typeface="ＭＳ Ｐゴシック" charset="0"/>
              </a:rPr>
              <a:t>Involving</a:t>
            </a:r>
            <a:r>
              <a:rPr lang="sv-SE" dirty="0" smtClean="0">
                <a:solidFill>
                  <a:srgbClr val="000000"/>
                </a:solidFill>
                <a:latin typeface="+mj-lt"/>
                <a:ea typeface="ＭＳ Ｐゴシック" charset="0"/>
                <a:cs typeface="ＭＳ Ｐゴシック" charset="0"/>
              </a:rPr>
              <a:t> and </a:t>
            </a:r>
            <a:r>
              <a:rPr lang="sv-SE" dirty="0" err="1" smtClean="0">
                <a:solidFill>
                  <a:srgbClr val="000000"/>
                </a:solidFill>
                <a:latin typeface="+mj-lt"/>
                <a:ea typeface="ＭＳ Ｐゴシック" charset="0"/>
                <a:cs typeface="ＭＳ Ｐゴシック" charset="0"/>
              </a:rPr>
              <a:t>engaging</a:t>
            </a:r>
            <a:endParaRPr lang="sv-SE" dirty="0">
              <a:solidFill>
                <a:srgbClr val="000000"/>
              </a:solidFill>
              <a:latin typeface="+mj-lt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14" name="Grupp 13"/>
          <p:cNvGrpSpPr/>
          <p:nvPr/>
        </p:nvGrpSpPr>
        <p:grpSpPr>
          <a:xfrm>
            <a:off x="179389" y="3212480"/>
            <a:ext cx="8642349" cy="1368425"/>
            <a:chOff x="179389" y="4221163"/>
            <a:chExt cx="8642349" cy="1368425"/>
          </a:xfrm>
        </p:grpSpPr>
        <p:sp>
          <p:nvSpPr>
            <p:cNvPr id="17" name="Rektangel 16"/>
            <p:cNvSpPr>
              <a:spLocks noChangeArrowheads="1"/>
            </p:cNvSpPr>
            <p:nvPr/>
          </p:nvSpPr>
          <p:spPr bwMode="auto">
            <a:xfrm>
              <a:off x="179389" y="4868863"/>
              <a:ext cx="4176712" cy="7207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rgbClr val="2828B8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sv-SE" dirty="0" err="1" smtClean="0">
                  <a:solidFill>
                    <a:srgbClr val="000000"/>
                  </a:solidFill>
                  <a:latin typeface="Arial" pitchFamily="34" charset="0"/>
                </a:rPr>
                <a:t>Dealing</a:t>
              </a:r>
              <a:r>
                <a:rPr lang="sv-SE" dirty="0" smtClean="0">
                  <a:solidFill>
                    <a:srgbClr val="000000"/>
                  </a:solidFill>
                  <a:latin typeface="Arial" pitchFamily="34" charset="0"/>
                </a:rPr>
                <a:t> </a:t>
              </a:r>
              <a:r>
                <a:rPr lang="sv-SE" dirty="0" err="1" smtClean="0">
                  <a:solidFill>
                    <a:srgbClr val="000000"/>
                  </a:solidFill>
                  <a:latin typeface="Arial" pitchFamily="34" charset="0"/>
                </a:rPr>
                <a:t>mostly</a:t>
              </a:r>
              <a:r>
                <a:rPr lang="sv-SE" dirty="0" smtClean="0">
                  <a:solidFill>
                    <a:srgbClr val="000000"/>
                  </a:solidFill>
                  <a:latin typeface="Arial" pitchFamily="34" charset="0"/>
                </a:rPr>
                <a:t> </a:t>
              </a:r>
              <a:r>
                <a:rPr lang="sv-SE" dirty="0" err="1" smtClean="0">
                  <a:solidFill>
                    <a:srgbClr val="000000"/>
                  </a:solidFill>
                  <a:latin typeface="Arial" pitchFamily="34" charset="0"/>
                </a:rPr>
                <a:t>with</a:t>
              </a:r>
              <a:r>
                <a:rPr lang="sv-SE" dirty="0" smtClean="0">
                  <a:solidFill>
                    <a:srgbClr val="000000"/>
                  </a:solidFill>
                  <a:latin typeface="Arial" pitchFamily="34" charset="0"/>
                </a:rPr>
                <a:t> tax </a:t>
              </a:r>
              <a:r>
                <a:rPr lang="sv-SE" dirty="0" err="1" smtClean="0">
                  <a:solidFill>
                    <a:srgbClr val="000000"/>
                  </a:solidFill>
                  <a:latin typeface="Arial" pitchFamily="34" charset="0"/>
                </a:rPr>
                <a:t>returns</a:t>
              </a:r>
              <a:endParaRPr lang="sv-SE" sz="1600" i="1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8" name="Rektangel 17"/>
            <p:cNvSpPr>
              <a:spLocks noChangeArrowheads="1"/>
            </p:cNvSpPr>
            <p:nvPr/>
          </p:nvSpPr>
          <p:spPr bwMode="auto">
            <a:xfrm>
              <a:off x="4572000" y="4868863"/>
              <a:ext cx="4249738" cy="7207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rgbClr val="2828B8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sv-SE" dirty="0" err="1" smtClean="0">
                  <a:solidFill>
                    <a:srgbClr val="000000"/>
                  </a:solidFill>
                  <a:latin typeface="Arial" pitchFamily="34" charset="0"/>
                </a:rPr>
                <a:t>Dealing</a:t>
              </a:r>
              <a:r>
                <a:rPr lang="sv-SE" dirty="0" smtClean="0">
                  <a:solidFill>
                    <a:srgbClr val="000000"/>
                  </a:solidFill>
                  <a:latin typeface="Arial" pitchFamily="34" charset="0"/>
                </a:rPr>
                <a:t> </a:t>
              </a:r>
              <a:r>
                <a:rPr lang="sv-SE" dirty="0" err="1" smtClean="0">
                  <a:solidFill>
                    <a:srgbClr val="000000"/>
                  </a:solidFill>
                  <a:latin typeface="Arial" pitchFamily="34" charset="0"/>
                </a:rPr>
                <a:t>with</a:t>
              </a:r>
              <a:r>
                <a:rPr lang="sv-SE" dirty="0" smtClean="0">
                  <a:solidFill>
                    <a:srgbClr val="000000"/>
                  </a:solidFill>
                  <a:latin typeface="Arial" pitchFamily="34" charset="0"/>
                </a:rPr>
                <a:t> </a:t>
              </a:r>
              <a:r>
                <a:rPr lang="sv-SE" dirty="0" err="1" smtClean="0">
                  <a:solidFill>
                    <a:srgbClr val="000000"/>
                  </a:solidFill>
                  <a:latin typeface="Arial" pitchFamily="34" charset="0"/>
                </a:rPr>
                <a:t>taxpayers</a:t>
              </a:r>
              <a:r>
                <a:rPr lang="sv-SE" dirty="0" smtClean="0">
                  <a:solidFill>
                    <a:srgbClr val="000000"/>
                  </a:solidFill>
                  <a:latin typeface="Arial" pitchFamily="34" charset="0"/>
                </a:rPr>
                <a:t>’ </a:t>
              </a:r>
              <a:r>
                <a:rPr lang="sv-SE" dirty="0" err="1" smtClean="0">
                  <a:solidFill>
                    <a:srgbClr val="000000"/>
                  </a:solidFill>
                  <a:latin typeface="Arial" pitchFamily="34" charset="0"/>
                </a:rPr>
                <a:t>environment</a:t>
              </a:r>
              <a:endParaRPr lang="sv-SE" dirty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cxnSp>
          <p:nvCxnSpPr>
            <p:cNvPr id="7178" name="Rak pil 19"/>
            <p:cNvCxnSpPr>
              <a:cxnSpLocks noChangeShapeType="1"/>
            </p:cNvCxnSpPr>
            <p:nvPr/>
          </p:nvCxnSpPr>
          <p:spPr bwMode="auto">
            <a:xfrm flipV="1">
              <a:off x="828675" y="4221163"/>
              <a:ext cx="0" cy="647700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79" name="Rak pil 22"/>
            <p:cNvCxnSpPr>
              <a:cxnSpLocks noChangeShapeType="1"/>
            </p:cNvCxnSpPr>
            <p:nvPr/>
          </p:nvCxnSpPr>
          <p:spPr bwMode="auto">
            <a:xfrm flipV="1">
              <a:off x="2484438" y="4221163"/>
              <a:ext cx="0" cy="647700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0" name="Rak pil 25"/>
            <p:cNvCxnSpPr>
              <a:cxnSpLocks noChangeShapeType="1"/>
            </p:cNvCxnSpPr>
            <p:nvPr/>
          </p:nvCxnSpPr>
          <p:spPr bwMode="auto">
            <a:xfrm flipV="1">
              <a:off x="6228829" y="4222031"/>
              <a:ext cx="0" cy="647700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3" name="Rak pil 22"/>
            <p:cNvCxnSpPr>
              <a:cxnSpLocks noChangeShapeType="1"/>
            </p:cNvCxnSpPr>
            <p:nvPr/>
          </p:nvCxnSpPr>
          <p:spPr bwMode="auto">
            <a:xfrm flipV="1">
              <a:off x="4932040" y="4221163"/>
              <a:ext cx="0" cy="647700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4" name="Rak pil 26"/>
            <p:cNvCxnSpPr>
              <a:cxnSpLocks noChangeShapeType="1"/>
            </p:cNvCxnSpPr>
            <p:nvPr/>
          </p:nvCxnSpPr>
          <p:spPr bwMode="auto">
            <a:xfrm flipV="1">
              <a:off x="3923928" y="4221163"/>
              <a:ext cx="0" cy="647700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87" name="Rak pil 44"/>
            <p:cNvCxnSpPr>
              <a:cxnSpLocks noChangeShapeType="1"/>
            </p:cNvCxnSpPr>
            <p:nvPr/>
          </p:nvCxnSpPr>
          <p:spPr bwMode="auto">
            <a:xfrm>
              <a:off x="7900101" y="4222031"/>
              <a:ext cx="0" cy="647700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0" name="Rektangel 19"/>
          <p:cNvSpPr>
            <a:spLocks noChangeArrowheads="1"/>
          </p:cNvSpPr>
          <p:nvPr/>
        </p:nvSpPr>
        <p:spPr bwMode="auto">
          <a:xfrm>
            <a:off x="1763712" y="2348880"/>
            <a:ext cx="1584326" cy="8636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rgbClr val="00CC98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sv-SE" dirty="0" smtClean="0">
                <a:solidFill>
                  <a:srgbClr val="000000"/>
                </a:solidFill>
                <a:latin typeface="+mj-lt"/>
              </a:rPr>
              <a:t>Risk management</a:t>
            </a:r>
            <a:endParaRPr lang="sv-SE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22" name="Rak pil 21"/>
          <p:cNvCxnSpPr>
            <a:cxnSpLocks noChangeShapeType="1"/>
          </p:cNvCxnSpPr>
          <p:nvPr/>
        </p:nvCxnSpPr>
        <p:spPr bwMode="auto">
          <a:xfrm>
            <a:off x="3347989" y="2780680"/>
            <a:ext cx="215899" cy="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Rak pil 26"/>
          <p:cNvCxnSpPr>
            <a:cxnSpLocks noChangeShapeType="1"/>
          </p:cNvCxnSpPr>
          <p:nvPr/>
        </p:nvCxnSpPr>
        <p:spPr bwMode="auto">
          <a:xfrm>
            <a:off x="6948264" y="2780680"/>
            <a:ext cx="215899" cy="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Ellips 5"/>
          <p:cNvSpPr/>
          <p:nvPr/>
        </p:nvSpPr>
        <p:spPr>
          <a:xfrm>
            <a:off x="5292080" y="1988840"/>
            <a:ext cx="1872083" cy="154749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34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Right from the start is</a:t>
            </a:r>
            <a:r>
              <a:rPr lang="en-GB" dirty="0" smtClean="0"/>
              <a:t>: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b="1" dirty="0" smtClean="0"/>
              <a:t>A compliance approach</a:t>
            </a:r>
          </a:p>
          <a:p>
            <a:endParaRPr lang="en-GB" dirty="0"/>
          </a:p>
          <a:p>
            <a:r>
              <a:rPr lang="en-GB" b="1" dirty="0" smtClean="0"/>
              <a:t>About influencing taxpayers environment</a:t>
            </a:r>
          </a:p>
          <a:p>
            <a:endParaRPr lang="en-GB" dirty="0"/>
          </a:p>
          <a:p>
            <a:r>
              <a:rPr lang="en-GB" b="1" dirty="0" smtClean="0"/>
              <a:t>About what is happening before the tax return is filed</a:t>
            </a:r>
          </a:p>
          <a:p>
            <a:endParaRPr lang="en-GB" dirty="0"/>
          </a:p>
          <a:p>
            <a:r>
              <a:rPr lang="en-GB" b="1" dirty="0" smtClean="0"/>
              <a:t>Described in four dimensions:</a:t>
            </a:r>
          </a:p>
          <a:p>
            <a:pPr lvl="1"/>
            <a:r>
              <a:rPr lang="en-GB" dirty="0" smtClean="0"/>
              <a:t>Acting in real time and up-front</a:t>
            </a:r>
          </a:p>
          <a:p>
            <a:pPr lvl="1"/>
            <a:r>
              <a:rPr lang="en-GB" sz="2100" dirty="0"/>
              <a:t>Focusing on end to end processes</a:t>
            </a:r>
          </a:p>
          <a:p>
            <a:pPr lvl="1"/>
            <a:r>
              <a:rPr lang="en-GB" dirty="0" smtClean="0"/>
              <a:t>Making it easy to comply</a:t>
            </a:r>
          </a:p>
          <a:p>
            <a:pPr lvl="1"/>
            <a:r>
              <a:rPr lang="en-GB" dirty="0" smtClean="0"/>
              <a:t>Involving taxpayers and other stakeholders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286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Compliance approach, summary</a:t>
            </a:r>
            <a:endParaRPr lang="en-GB" dirty="0"/>
          </a:p>
        </p:txBody>
      </p:sp>
      <p:sp>
        <p:nvSpPr>
          <p:cNvPr id="3" name="Vänster 2"/>
          <p:cNvSpPr/>
          <p:nvPr/>
        </p:nvSpPr>
        <p:spPr>
          <a:xfrm>
            <a:off x="2483767" y="4365104"/>
            <a:ext cx="5621281" cy="1008112"/>
          </a:xfrm>
          <a:prstGeom prst="leftArrow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2"/>
                </a:solidFill>
              </a:rPr>
              <a:t>Early measures (more upstream)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4" name="Vänster 3"/>
          <p:cNvSpPr/>
          <p:nvPr/>
        </p:nvSpPr>
        <p:spPr>
          <a:xfrm rot="5400000">
            <a:off x="322948" y="2781545"/>
            <a:ext cx="3600961" cy="1151529"/>
          </a:xfrm>
          <a:prstGeom prst="leftArrow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2"/>
                </a:solidFill>
              </a:rPr>
              <a:t>More system measures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5" name="textruta 4"/>
          <p:cNvSpPr txBox="1"/>
          <p:nvPr/>
        </p:nvSpPr>
        <p:spPr>
          <a:xfrm>
            <a:off x="107504" y="411772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tx2"/>
                </a:solidFill>
              </a:rPr>
              <a:t>One-to-one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6" name="textruta 5"/>
          <p:cNvSpPr txBox="1"/>
          <p:nvPr/>
        </p:nvSpPr>
        <p:spPr>
          <a:xfrm>
            <a:off x="107504" y="234888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tx2"/>
                </a:solidFill>
              </a:rPr>
              <a:t>One-to-many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7" name="textruta 6"/>
          <p:cNvSpPr txBox="1"/>
          <p:nvPr/>
        </p:nvSpPr>
        <p:spPr>
          <a:xfrm>
            <a:off x="2843808" y="2352047"/>
            <a:ext cx="590465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</a:rPr>
              <a:t>Focus on increasing the </a:t>
            </a:r>
            <a:r>
              <a:rPr lang="en-GB" sz="2000" u="sng" dirty="0" smtClean="0">
                <a:solidFill>
                  <a:schemeClr val="tx2"/>
                </a:solidFill>
              </a:rPr>
              <a:t>willingness</a:t>
            </a:r>
            <a:r>
              <a:rPr lang="en-GB" sz="2000" dirty="0" smtClean="0">
                <a:solidFill>
                  <a:schemeClr val="tx2"/>
                </a:solidFill>
              </a:rPr>
              <a:t> to comply</a:t>
            </a:r>
            <a:br>
              <a:rPr lang="en-GB" sz="2000" dirty="0" smtClean="0">
                <a:solidFill>
                  <a:schemeClr val="tx2"/>
                </a:solidFill>
              </a:rPr>
            </a:br>
            <a:endParaRPr lang="en-GB" sz="2000" dirty="0" smtClean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</a:rPr>
              <a:t>Focus on building </a:t>
            </a:r>
            <a:r>
              <a:rPr lang="en-GB" sz="2000" u="sng" dirty="0" smtClean="0">
                <a:solidFill>
                  <a:schemeClr val="tx2"/>
                </a:solidFill>
              </a:rPr>
              <a:t>trust</a:t>
            </a:r>
            <a:r>
              <a:rPr lang="en-GB" sz="2000" dirty="0" smtClean="0">
                <a:solidFill>
                  <a:schemeClr val="tx2"/>
                </a:solidFill>
              </a:rPr>
              <a:t/>
            </a:r>
            <a:br>
              <a:rPr lang="en-GB" sz="2000" dirty="0" smtClean="0">
                <a:solidFill>
                  <a:schemeClr val="tx2"/>
                </a:solidFill>
              </a:rPr>
            </a:br>
            <a:endParaRPr lang="en-GB" sz="2000" dirty="0" smtClean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tx2"/>
                </a:solidFill>
              </a:rPr>
              <a:t>Focus on treating all taxpayers with </a:t>
            </a:r>
            <a:r>
              <a:rPr lang="en-GB" sz="2000" u="sng" dirty="0" smtClean="0">
                <a:solidFill>
                  <a:schemeClr val="tx2"/>
                </a:solidFill>
              </a:rPr>
              <a:t>respect</a:t>
            </a:r>
            <a:endParaRPr lang="en-GB" sz="2000" u="sng" dirty="0">
              <a:solidFill>
                <a:schemeClr val="tx2"/>
              </a:solidFill>
            </a:endParaRPr>
          </a:p>
        </p:txBody>
      </p:sp>
      <p:sp>
        <p:nvSpPr>
          <p:cNvPr id="8" name="textruta 7"/>
          <p:cNvSpPr txBox="1"/>
          <p:nvPr/>
        </p:nvSpPr>
        <p:spPr>
          <a:xfrm>
            <a:off x="2699194" y="530120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tx2"/>
                </a:solidFill>
              </a:rPr>
              <a:t>Before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9" name="textruta 8"/>
          <p:cNvSpPr txBox="1"/>
          <p:nvPr/>
        </p:nvSpPr>
        <p:spPr>
          <a:xfrm>
            <a:off x="4788024" y="530120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tx2"/>
                </a:solidFill>
              </a:rPr>
              <a:t>During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10" name="textruta 9"/>
          <p:cNvSpPr txBox="1"/>
          <p:nvPr/>
        </p:nvSpPr>
        <p:spPr>
          <a:xfrm>
            <a:off x="6948264" y="530120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chemeClr val="tx2"/>
                </a:solidFill>
              </a:rPr>
              <a:t>After</a:t>
            </a:r>
            <a:endParaRPr lang="en-GB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Norms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617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1" name="Picture 7" descr="Sum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716338"/>
            <a:ext cx="5400675" cy="293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47" name="AutoShape 3"/>
          <p:cNvSpPr>
            <a:spLocks noChangeArrowheads="1"/>
          </p:cNvSpPr>
          <p:nvPr/>
        </p:nvSpPr>
        <p:spPr bwMode="auto">
          <a:xfrm>
            <a:off x="4572000" y="549275"/>
            <a:ext cx="4267200" cy="3505200"/>
          </a:xfrm>
          <a:prstGeom prst="wedgeRoundRectCallout">
            <a:avLst>
              <a:gd name="adj1" fmla="val -43042"/>
              <a:gd name="adj2" fmla="val 18750"/>
              <a:gd name="adj3" fmla="val 16667"/>
            </a:avLst>
          </a:prstGeom>
          <a:solidFill>
            <a:srgbClr val="FF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l-NL" altLang="sv-SE" sz="3200" dirty="0"/>
              <a:t>NORMS</a:t>
            </a:r>
          </a:p>
          <a:p>
            <a:r>
              <a:rPr lang="nl-NL" altLang="sv-SE" dirty="0"/>
              <a:t> </a:t>
            </a:r>
          </a:p>
          <a:p>
            <a:pPr>
              <a:buFontTx/>
              <a:buChar char="•"/>
            </a:pPr>
            <a:r>
              <a:rPr lang="nl-NL" altLang="sv-SE" sz="2400" dirty="0"/>
              <a:t> Personal norms</a:t>
            </a:r>
          </a:p>
          <a:p>
            <a:pPr>
              <a:buFontTx/>
              <a:buChar char="•"/>
            </a:pPr>
            <a:r>
              <a:rPr lang="nl-NL" altLang="sv-SE" sz="2400" dirty="0"/>
              <a:t> Social norms</a:t>
            </a:r>
          </a:p>
          <a:p>
            <a:endParaRPr lang="nl-NL" altLang="sv-SE" dirty="0"/>
          </a:p>
          <a:p>
            <a:pPr lvl="1">
              <a:buFontTx/>
              <a:buChar char="•"/>
            </a:pPr>
            <a:r>
              <a:rPr lang="nl-NL" altLang="sv-SE" sz="2000" dirty="0"/>
              <a:t> </a:t>
            </a:r>
            <a:r>
              <a:rPr lang="nl-NL" altLang="sv-SE" sz="2000" dirty="0" smtClean="0"/>
              <a:t>Descriptive </a:t>
            </a:r>
            <a:r>
              <a:rPr lang="nl-NL" altLang="sv-SE" sz="2000" dirty="0"/>
              <a:t>social norms</a:t>
            </a:r>
            <a:br>
              <a:rPr lang="nl-NL" altLang="sv-SE" sz="2000" dirty="0"/>
            </a:br>
            <a:r>
              <a:rPr lang="nl-NL" altLang="sv-SE" sz="2000" dirty="0"/>
              <a:t>   </a:t>
            </a:r>
            <a:r>
              <a:rPr lang="nl-NL" altLang="sv-SE" sz="2000" i="1" dirty="0">
                <a:solidFill>
                  <a:srgbClr val="003300"/>
                </a:solidFill>
              </a:rPr>
              <a:t>(what others do)</a:t>
            </a:r>
          </a:p>
          <a:p>
            <a:pPr lvl="1">
              <a:buFontTx/>
              <a:buChar char="•"/>
            </a:pPr>
            <a:r>
              <a:rPr lang="nl-NL" altLang="sv-SE" sz="2000" dirty="0"/>
              <a:t> </a:t>
            </a:r>
            <a:r>
              <a:rPr lang="nl-NL" altLang="sv-SE" sz="2000" dirty="0" smtClean="0"/>
              <a:t>Prescriptive </a:t>
            </a:r>
            <a:r>
              <a:rPr lang="nl-NL" altLang="sv-SE" sz="2000" dirty="0"/>
              <a:t>social norms</a:t>
            </a:r>
            <a:br>
              <a:rPr lang="nl-NL" altLang="sv-SE" sz="2000" dirty="0"/>
            </a:br>
            <a:r>
              <a:rPr lang="nl-NL" altLang="sv-SE" sz="2000" dirty="0"/>
              <a:t>   </a:t>
            </a:r>
            <a:r>
              <a:rPr lang="nl-NL" altLang="sv-SE" sz="2000" i="1" dirty="0">
                <a:solidFill>
                  <a:srgbClr val="003300"/>
                </a:solidFill>
              </a:rPr>
              <a:t>(what others think)</a:t>
            </a:r>
            <a:endParaRPr lang="en-GB" altLang="sv-SE" sz="2000" i="1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4108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ail-owned-rule-enforcement-fail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5" t="23177" b="11524"/>
          <a:stretch/>
        </p:blipFill>
        <p:spPr bwMode="auto">
          <a:xfrm>
            <a:off x="593812" y="0"/>
            <a:ext cx="7956376" cy="6900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68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Line 2"/>
          <p:cNvSpPr>
            <a:spLocks noChangeShapeType="1"/>
          </p:cNvSpPr>
          <p:nvPr/>
        </p:nvSpPr>
        <p:spPr bwMode="auto">
          <a:xfrm flipV="1">
            <a:off x="5870575" y="2205038"/>
            <a:ext cx="0" cy="352901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5005388" y="2565400"/>
            <a:ext cx="1727200" cy="12954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marL="342900" indent="-3429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sv-SE" altLang="sv-SE" dirty="0" err="1" smtClean="0">
                <a:solidFill>
                  <a:srgbClr val="00006A"/>
                </a:solidFill>
                <a:latin typeface="Frutiger 45 Light" pitchFamily="34" charset="0"/>
              </a:rPr>
              <a:t>Put</a:t>
            </a:r>
            <a:r>
              <a:rPr lang="sv-SE" altLang="sv-SE" dirty="0" smtClean="0">
                <a:solidFill>
                  <a:srgbClr val="00006A"/>
                </a:solidFill>
                <a:latin typeface="Frutiger 45 Light" pitchFamily="34" charset="0"/>
              </a:rPr>
              <a:t> </a:t>
            </a:r>
            <a:r>
              <a:rPr lang="sv-SE" altLang="sv-SE" dirty="0" err="1" smtClean="0">
                <a:solidFill>
                  <a:srgbClr val="00006A"/>
                </a:solidFill>
                <a:latin typeface="Frutiger 45 Light" pitchFamily="34" charset="0"/>
              </a:rPr>
              <a:t>your</a:t>
            </a:r>
            <a:endParaRPr lang="sv-SE" altLang="sv-SE" dirty="0" smtClean="0">
              <a:solidFill>
                <a:srgbClr val="00006A"/>
              </a:solidFill>
              <a:latin typeface="Frutiger 45 Light" pitchFamily="34" charset="0"/>
            </a:endParaRPr>
          </a:p>
          <a:p>
            <a:pPr algn="ctr">
              <a:spcBef>
                <a:spcPct val="20000"/>
              </a:spcBef>
            </a:pPr>
            <a:r>
              <a:rPr lang="sv-SE" altLang="sv-SE" dirty="0" smtClean="0">
                <a:solidFill>
                  <a:srgbClr val="00006A"/>
                </a:solidFill>
                <a:latin typeface="Frutiger 45 Light" pitchFamily="34" charset="0"/>
              </a:rPr>
              <a:t>Money</a:t>
            </a:r>
          </a:p>
          <a:p>
            <a:pPr algn="ctr">
              <a:spcBef>
                <a:spcPct val="20000"/>
              </a:spcBef>
            </a:pPr>
            <a:r>
              <a:rPr lang="sv-SE" altLang="sv-SE" dirty="0" err="1" smtClean="0">
                <a:solidFill>
                  <a:srgbClr val="00006A"/>
                </a:solidFill>
                <a:latin typeface="Frutiger 45 Light" pitchFamily="34" charset="0"/>
              </a:rPr>
              <a:t>here</a:t>
            </a:r>
            <a:endParaRPr lang="sv-SE" altLang="sv-SE" dirty="0">
              <a:solidFill>
                <a:srgbClr val="00006A"/>
              </a:solidFill>
              <a:latin typeface="Frutiger 45 Light" pitchFamily="34" charset="0"/>
            </a:endParaRPr>
          </a:p>
        </p:txBody>
      </p:sp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539750" y="476250"/>
            <a:ext cx="81359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algn="l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altLang="sv-SE" sz="4000" dirty="0" smtClean="0">
                <a:solidFill>
                  <a:srgbClr val="00006A"/>
                </a:solidFill>
                <a:latin typeface="Frutiger 45 Light" pitchFamily="34" charset="0"/>
              </a:rPr>
              <a:t>Ice-cream in the office!</a:t>
            </a:r>
            <a:endParaRPr lang="en-GB" altLang="sv-SE" sz="4000" dirty="0">
              <a:solidFill>
                <a:srgbClr val="00006A"/>
              </a:solidFill>
              <a:latin typeface="Frutiger 45 Light" pitchFamily="34" charset="0"/>
            </a:endParaRPr>
          </a:p>
        </p:txBody>
      </p:sp>
      <p:pic>
        <p:nvPicPr>
          <p:cNvPr id="113669" name="Picture 5" descr="bd07462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150" y="4724400"/>
            <a:ext cx="1803400" cy="1268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70" name="Picture 6" descr="j035124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863" y="1773238"/>
            <a:ext cx="2568575" cy="422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997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7366635"/>
              </p:ext>
            </p:extLst>
          </p:nvPr>
        </p:nvGraphicFramePr>
        <p:xfrm>
          <a:off x="553243" y="764704"/>
          <a:ext cx="8037513" cy="447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Bild" r:id="rId4" imgW="2671500" imgH="2003964" progId="PowerPoint.Slide.8">
                  <p:embed/>
                </p:oleObj>
              </mc:Choice>
              <mc:Fallback>
                <p:oleObj name="Bild" r:id="rId4" imgW="2671500" imgH="2003964" progId="PowerPoint.Slid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9909" t="24420" r="4115" b="14058"/>
                      <a:stretch>
                        <a:fillRect/>
                      </a:stretch>
                    </p:blipFill>
                    <p:spPr bwMode="auto">
                      <a:xfrm>
                        <a:off x="553243" y="764704"/>
                        <a:ext cx="8037513" cy="4476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165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12" name="Oval 8"/>
          <p:cNvSpPr>
            <a:spLocks noChangeArrowheads="1"/>
          </p:cNvSpPr>
          <p:nvPr/>
        </p:nvSpPr>
        <p:spPr bwMode="auto">
          <a:xfrm>
            <a:off x="1925638" y="765175"/>
            <a:ext cx="5292725" cy="5327650"/>
          </a:xfrm>
          <a:prstGeom prst="ellipse">
            <a:avLst/>
          </a:prstGeom>
          <a:solidFill>
            <a:srgbClr val="FF7C8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9511" name="Oval 7"/>
          <p:cNvSpPr>
            <a:spLocks noChangeArrowheads="1"/>
          </p:cNvSpPr>
          <p:nvPr/>
        </p:nvSpPr>
        <p:spPr bwMode="auto">
          <a:xfrm>
            <a:off x="3132138" y="1989138"/>
            <a:ext cx="2879725" cy="2879725"/>
          </a:xfrm>
          <a:prstGeom prst="ellipse">
            <a:avLst/>
          </a:prstGeom>
          <a:solidFill>
            <a:srgbClr val="CC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sv-SE" u="sng"/>
              <a:t>Ingroup</a:t>
            </a:r>
          </a:p>
          <a:p>
            <a:pPr algn="ctr"/>
            <a:r>
              <a:rPr lang="en-US" altLang="sv-SE"/>
              <a:t>We</a:t>
            </a:r>
          </a:p>
        </p:txBody>
      </p:sp>
      <p:sp>
        <p:nvSpPr>
          <p:cNvPr id="149513" name="Text Box 9"/>
          <p:cNvSpPr txBox="1">
            <a:spLocks noChangeArrowheads="1"/>
          </p:cNvSpPr>
          <p:nvPr/>
        </p:nvSpPr>
        <p:spPr bwMode="auto">
          <a:xfrm>
            <a:off x="3671888" y="4941888"/>
            <a:ext cx="18002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 u="sng"/>
              <a:t>Outgroup </a:t>
            </a:r>
            <a:r>
              <a:rPr lang="en-US" altLang="sv-SE"/>
              <a:t>Them</a:t>
            </a:r>
          </a:p>
        </p:txBody>
      </p:sp>
    </p:spTree>
    <p:extLst>
      <p:ext uri="{BB962C8B-B14F-4D97-AF65-F5344CB8AC3E}">
        <p14:creationId xmlns:p14="http://schemas.microsoft.com/office/powerpoint/2010/main" val="88567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2" name="Rectangle 4"/>
          <p:cNvSpPr>
            <a:spLocks noChangeArrowheads="1"/>
          </p:cNvSpPr>
          <p:nvPr/>
        </p:nvSpPr>
        <p:spPr bwMode="auto">
          <a:xfrm>
            <a:off x="539750" y="2492375"/>
            <a:ext cx="2232025" cy="13684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en-US" altLang="sv-SE"/>
              <a:t>Social norms</a:t>
            </a:r>
          </a:p>
          <a:p>
            <a:pPr algn="ctr"/>
            <a:r>
              <a:rPr lang="en-US" altLang="sv-SE"/>
              <a:t>of ingroup</a:t>
            </a:r>
          </a:p>
        </p:txBody>
      </p:sp>
      <p:sp>
        <p:nvSpPr>
          <p:cNvPr id="150533" name="Rectangle 5"/>
          <p:cNvSpPr>
            <a:spLocks noChangeArrowheads="1"/>
          </p:cNvSpPr>
          <p:nvPr/>
        </p:nvSpPr>
        <p:spPr bwMode="auto">
          <a:xfrm>
            <a:off x="3419475" y="2492375"/>
            <a:ext cx="2305050" cy="13684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en-US" altLang="sv-SE"/>
              <a:t>Internalised</a:t>
            </a:r>
          </a:p>
          <a:p>
            <a:pPr algn="ctr"/>
            <a:r>
              <a:rPr lang="en-US" altLang="sv-SE"/>
              <a:t>personal norms</a:t>
            </a:r>
          </a:p>
        </p:txBody>
      </p:sp>
      <p:sp>
        <p:nvSpPr>
          <p:cNvPr id="150534" name="Rectangle 6"/>
          <p:cNvSpPr>
            <a:spLocks noChangeArrowheads="1"/>
          </p:cNvSpPr>
          <p:nvPr/>
        </p:nvSpPr>
        <p:spPr bwMode="auto">
          <a:xfrm>
            <a:off x="6372225" y="2492375"/>
            <a:ext cx="2232025" cy="1368425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en-US" altLang="sv-SE"/>
              <a:t>Behaviour</a:t>
            </a:r>
          </a:p>
        </p:txBody>
      </p:sp>
      <p:sp>
        <p:nvSpPr>
          <p:cNvPr id="150535" name="AutoShape 7"/>
          <p:cNvSpPr>
            <a:spLocks noChangeArrowheads="1"/>
          </p:cNvSpPr>
          <p:nvPr/>
        </p:nvSpPr>
        <p:spPr bwMode="auto">
          <a:xfrm>
            <a:off x="2771775" y="2924175"/>
            <a:ext cx="647700" cy="6477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0536" name="AutoShape 8"/>
          <p:cNvSpPr>
            <a:spLocks noChangeArrowheads="1"/>
          </p:cNvSpPr>
          <p:nvPr/>
        </p:nvSpPr>
        <p:spPr bwMode="auto">
          <a:xfrm>
            <a:off x="5724525" y="2924175"/>
            <a:ext cx="647700" cy="647700"/>
          </a:xfrm>
          <a:prstGeom prst="right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FFFF00"/>
              </a:gs>
              <a:gs pos="100000">
                <a:srgbClr val="99CC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0537" name="AutoShape 9"/>
          <p:cNvSpPr>
            <a:spLocks noChangeArrowheads="1"/>
          </p:cNvSpPr>
          <p:nvPr/>
        </p:nvSpPr>
        <p:spPr bwMode="auto">
          <a:xfrm>
            <a:off x="827088" y="4581525"/>
            <a:ext cx="1728787" cy="647700"/>
          </a:xfrm>
          <a:prstGeom prst="wedgeRoundRectCallout">
            <a:avLst>
              <a:gd name="adj1" fmla="val -8218"/>
              <a:gd name="adj2" fmla="val -164218"/>
              <a:gd name="adj3" fmla="val 16667"/>
            </a:avLst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sv-SE" sz="1600"/>
              <a:t>Possible to influence</a:t>
            </a:r>
          </a:p>
        </p:txBody>
      </p:sp>
      <p:sp>
        <p:nvSpPr>
          <p:cNvPr id="150538" name="AutoShape 10"/>
          <p:cNvSpPr>
            <a:spLocks noChangeArrowheads="1"/>
          </p:cNvSpPr>
          <p:nvPr/>
        </p:nvSpPr>
        <p:spPr bwMode="auto">
          <a:xfrm>
            <a:off x="3851275" y="4581525"/>
            <a:ext cx="1728788" cy="647700"/>
          </a:xfrm>
          <a:prstGeom prst="wedgeRoundRectCallout">
            <a:avLst>
              <a:gd name="adj1" fmla="val -10880"/>
              <a:gd name="adj2" fmla="val -159560"/>
              <a:gd name="adj3" fmla="val 16667"/>
            </a:avLst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sv-SE" sz="1600"/>
              <a:t>Difficult to influence</a:t>
            </a:r>
          </a:p>
        </p:txBody>
      </p:sp>
    </p:spTree>
    <p:extLst>
      <p:ext uri="{BB962C8B-B14F-4D97-AF65-F5344CB8AC3E}">
        <p14:creationId xmlns:p14="http://schemas.microsoft.com/office/powerpoint/2010/main" val="91457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err="1" smtClean="0"/>
              <a:t>Steering</a:t>
            </a:r>
            <a:r>
              <a:rPr lang="sv-SE" dirty="0" smtClean="0"/>
              <a:t> </a:t>
            </a:r>
            <a:r>
              <a:rPr lang="sv-SE" dirty="0" err="1" smtClean="0"/>
              <a:t>structure</a:t>
            </a:r>
            <a:endParaRPr lang="sv-SE" dirty="0"/>
          </a:p>
        </p:txBody>
      </p:sp>
      <p:graphicFrame>
        <p:nvGraphicFramePr>
          <p:cNvPr id="4" name="Platshållare för innehåll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4175230"/>
              </p:ext>
            </p:extLst>
          </p:nvPr>
        </p:nvGraphicFramePr>
        <p:xfrm>
          <a:off x="755650" y="1619251"/>
          <a:ext cx="6048598" cy="3424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64370-E208-4BAC-8FD3-27F0EB0645EC}" type="slidenum">
              <a:rPr lang="sv-SE" smtClean="0"/>
              <a:t>4</a:t>
            </a:fld>
            <a:endParaRPr lang="sv-SE"/>
          </a:p>
        </p:txBody>
      </p:sp>
      <p:sp>
        <p:nvSpPr>
          <p:cNvPr id="7" name="textruta 6"/>
          <p:cNvSpPr txBox="1"/>
          <p:nvPr/>
        </p:nvSpPr>
        <p:spPr>
          <a:xfrm>
            <a:off x="755650" y="5589240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Government agencies in Sweden have a high degree of autonomy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914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02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0" y="238125"/>
            <a:ext cx="7415213" cy="1022350"/>
          </a:xfrm>
        </p:spPr>
        <p:txBody>
          <a:bodyPr lIns="0" tIns="20160" rIns="0" bIns="0"/>
          <a:lstStyle/>
          <a:p>
            <a:pPr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US" altLang="en-US" sz="3200" smtClean="0"/>
              <a:t>Universal principles to influence norms (Cialdini)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601788"/>
            <a:ext cx="6767983" cy="4524375"/>
          </a:xfrm>
        </p:spPr>
        <p:txBody>
          <a:bodyPr lIns="0" tIns="15120" rIns="0" bIns="0">
            <a:normAutofit fontScale="92500"/>
          </a:bodyPr>
          <a:lstStyle/>
          <a:p>
            <a:pPr marL="431800" indent="-323850" eaLnBrk="1" hangingPunct="1">
              <a:buSzPct val="45000"/>
              <a:buFont typeface="Wingdings" pitchFamily="2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altLang="en-US" sz="2600" b="1" dirty="0" smtClean="0">
                <a:solidFill>
                  <a:srgbClr val="800000"/>
                </a:solidFill>
              </a:rPr>
              <a:t>Reciprocity</a:t>
            </a:r>
            <a:r>
              <a:rPr lang="en-US" altLang="en-US" sz="2400" dirty="0" smtClean="0"/>
              <a:t>: People tend to return a favor</a:t>
            </a:r>
            <a:br>
              <a:rPr lang="en-US" altLang="en-US" sz="2400" dirty="0" smtClean="0"/>
            </a:br>
            <a:endParaRPr lang="en-US" altLang="en-US" sz="2400" dirty="0" smtClean="0"/>
          </a:p>
          <a:p>
            <a:pPr marL="431800" indent="-323850" eaLnBrk="1" hangingPunct="1">
              <a:buSzPct val="45000"/>
              <a:buFont typeface="Wingdings" pitchFamily="2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altLang="en-US" sz="2600" b="1" dirty="0">
                <a:solidFill>
                  <a:srgbClr val="800000"/>
                </a:solidFill>
              </a:rPr>
              <a:t>Commitment</a:t>
            </a:r>
            <a:r>
              <a:rPr lang="en-US" altLang="en-US" sz="2400" dirty="0" smtClean="0"/>
              <a:t>: People that commit are more likely to follow through</a:t>
            </a:r>
            <a:br>
              <a:rPr lang="en-US" altLang="en-US" sz="2400" dirty="0" smtClean="0"/>
            </a:br>
            <a:endParaRPr lang="en-US" altLang="en-US" sz="2400" dirty="0" smtClean="0"/>
          </a:p>
          <a:p>
            <a:pPr marL="431800" indent="-323850" eaLnBrk="1" hangingPunct="1">
              <a:buSzPct val="45000"/>
              <a:buFont typeface="Wingdings" pitchFamily="2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altLang="en-US" sz="2600" b="1" dirty="0">
                <a:solidFill>
                  <a:srgbClr val="800000"/>
                </a:solidFill>
              </a:rPr>
              <a:t>Social proof</a:t>
            </a:r>
            <a:r>
              <a:rPr lang="en-US" altLang="en-US" sz="2400" dirty="0" smtClean="0"/>
              <a:t>: People will do things that they  see others do</a:t>
            </a:r>
            <a:br>
              <a:rPr lang="en-US" altLang="en-US" sz="2400" dirty="0" smtClean="0"/>
            </a:br>
            <a:endParaRPr lang="en-US" altLang="en-US" sz="2400" dirty="0" smtClean="0"/>
          </a:p>
          <a:p>
            <a:pPr marL="431800" indent="-323850" eaLnBrk="1" hangingPunct="1">
              <a:buSzPct val="45000"/>
              <a:buFont typeface="Wingdings" pitchFamily="2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altLang="en-US" sz="2600" b="1" dirty="0">
                <a:solidFill>
                  <a:srgbClr val="800000"/>
                </a:solidFill>
              </a:rPr>
              <a:t>Authority</a:t>
            </a:r>
            <a:r>
              <a:rPr lang="en-US" altLang="en-US" sz="2400" dirty="0" smtClean="0"/>
              <a:t>: People tend to obey authority figures</a:t>
            </a:r>
            <a:br>
              <a:rPr lang="en-US" altLang="en-US" sz="2400" dirty="0" smtClean="0"/>
            </a:br>
            <a:endParaRPr lang="en-US" altLang="en-US" sz="2400" dirty="0" smtClean="0"/>
          </a:p>
          <a:p>
            <a:pPr marL="431800" indent="-323850" eaLnBrk="1" hangingPunct="1">
              <a:buSzPct val="45000"/>
              <a:buFont typeface="Wingdings" pitchFamily="2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altLang="en-US" sz="2600" b="1" dirty="0">
                <a:solidFill>
                  <a:srgbClr val="800000"/>
                </a:solidFill>
              </a:rPr>
              <a:t>Liking</a:t>
            </a:r>
            <a:r>
              <a:rPr lang="en-US" altLang="en-US" sz="2400" dirty="0" smtClean="0"/>
              <a:t>: People are easily persuaded by people they like</a:t>
            </a:r>
          </a:p>
          <a:p>
            <a:pPr marL="431800" indent="-323850" eaLnBrk="1" hangingPunct="1"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altLang="en-US" sz="2400" dirty="0" smtClean="0"/>
          </a:p>
          <a:p>
            <a:pPr marL="431800" indent="-323850" eaLnBrk="1" hangingPunct="1">
              <a:buSzPct val="45000"/>
              <a:buFont typeface="Wingdings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endParaRPr lang="en-US" altLang="en-US" sz="2400" dirty="0" smtClean="0"/>
          </a:p>
        </p:txBody>
      </p:sp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6402">
            <a:off x="7087096" y="1031631"/>
            <a:ext cx="1604963" cy="2259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17635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3698875" y="1816100"/>
            <a:ext cx="4681538" cy="760293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>
              <a:lnSpc>
                <a:spcPct val="100000"/>
              </a:lnSpc>
              <a:spcBef>
                <a:spcPts val="900"/>
              </a:spcBef>
            </a:pPr>
            <a:r>
              <a:rPr lang="nl-NL" altLang="en-US" b="1">
                <a:latin typeface="Frutiger 45 Light" pitchFamily="34" charset="0"/>
              </a:rPr>
              <a:t>Reminder of towel use in regards to</a:t>
            </a:r>
          </a:p>
          <a:p>
            <a:pPr eaLnBrk="1">
              <a:lnSpc>
                <a:spcPct val="100000"/>
              </a:lnSpc>
              <a:spcBef>
                <a:spcPts val="900"/>
              </a:spcBef>
            </a:pPr>
            <a:r>
              <a:rPr lang="nl-NL" altLang="en-US" b="1">
                <a:latin typeface="Frutiger 45 Light" pitchFamily="34" charset="0"/>
              </a:rPr>
              <a:t>the environment</a:t>
            </a:r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3751263" y="3514725"/>
            <a:ext cx="4608512" cy="639763"/>
          </a:xfrm>
          <a:prstGeom prst="rect">
            <a:avLst/>
          </a:prstGeom>
          <a:solidFill>
            <a:srgbClr val="CC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>
              <a:lnSpc>
                <a:spcPct val="100000"/>
              </a:lnSpc>
              <a:spcBef>
                <a:spcPts val="900"/>
              </a:spcBef>
            </a:pPr>
            <a:r>
              <a:rPr lang="nl-NL" altLang="en-US" b="1">
                <a:latin typeface="Frutiger 45 Light" pitchFamily="34" charset="0"/>
              </a:rPr>
              <a:t>Combined base message with „75% of guests in this hotel reuse their towels‟ </a:t>
            </a:r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3660775" y="5668963"/>
            <a:ext cx="4681538" cy="639762"/>
          </a:xfrm>
          <a:prstGeom prst="rect">
            <a:avLst/>
          </a:prstGeom>
          <a:solidFill>
            <a:srgbClr val="CC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>
              <a:lnSpc>
                <a:spcPct val="100000"/>
              </a:lnSpc>
              <a:spcBef>
                <a:spcPts val="900"/>
              </a:spcBef>
            </a:pPr>
            <a:r>
              <a:rPr lang="nl-NL" altLang="en-US" b="1">
                <a:latin typeface="Frutiger 45 Light" pitchFamily="34" charset="0"/>
              </a:rPr>
              <a:t>Combined base message with „75% of guests </a:t>
            </a:r>
            <a:r>
              <a:rPr lang="nl-NL" altLang="en-US" b="1" u="sng">
                <a:latin typeface="Frutiger 45 Light" pitchFamily="34" charset="0"/>
              </a:rPr>
              <a:t>in this room</a:t>
            </a:r>
            <a:r>
              <a:rPr lang="nl-NL" altLang="en-US" b="1">
                <a:latin typeface="Frutiger 45 Light" pitchFamily="34" charset="0"/>
              </a:rPr>
              <a:t> reused their towels‟ </a:t>
            </a:r>
          </a:p>
        </p:txBody>
      </p:sp>
      <p:sp>
        <p:nvSpPr>
          <p:cNvPr id="16389" name="Rectangle 4"/>
          <p:cNvSpPr>
            <a:spLocks noChangeArrowheads="1"/>
          </p:cNvSpPr>
          <p:nvPr/>
        </p:nvSpPr>
        <p:spPr bwMode="auto">
          <a:xfrm>
            <a:off x="3887788" y="4235450"/>
            <a:ext cx="367188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>
              <a:lnSpc>
                <a:spcPct val="100000"/>
              </a:lnSpc>
              <a:spcBef>
                <a:spcPts val="900"/>
              </a:spcBef>
            </a:pPr>
            <a:r>
              <a:rPr lang="nl-NL" altLang="en-US" sz="2800" b="1">
                <a:latin typeface="Frutiger 45 Light" pitchFamily="34" charset="0"/>
              </a:rPr>
              <a:t>26% increase</a:t>
            </a:r>
          </a:p>
        </p:txBody>
      </p:sp>
      <p:sp>
        <p:nvSpPr>
          <p:cNvPr id="16390" name="Rectangle 5"/>
          <p:cNvSpPr>
            <a:spLocks noChangeArrowheads="1"/>
          </p:cNvSpPr>
          <p:nvPr/>
        </p:nvSpPr>
        <p:spPr bwMode="auto">
          <a:xfrm>
            <a:off x="3935413" y="6267450"/>
            <a:ext cx="345598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>
              <a:lnSpc>
                <a:spcPct val="100000"/>
              </a:lnSpc>
              <a:spcBef>
                <a:spcPts val="900"/>
              </a:spcBef>
            </a:pPr>
            <a:r>
              <a:rPr lang="nl-NL" altLang="en-US" sz="2800" b="1">
                <a:latin typeface="Frutiger 45 Light" pitchFamily="34" charset="0"/>
              </a:rPr>
              <a:t>33% increase</a:t>
            </a:r>
          </a:p>
        </p:txBody>
      </p:sp>
      <p:sp>
        <p:nvSpPr>
          <p:cNvPr id="16391" name="Oval 6"/>
          <p:cNvSpPr>
            <a:spLocks noChangeArrowheads="1"/>
          </p:cNvSpPr>
          <p:nvPr/>
        </p:nvSpPr>
        <p:spPr bwMode="auto">
          <a:xfrm>
            <a:off x="538163" y="1700213"/>
            <a:ext cx="3168650" cy="1008062"/>
          </a:xfrm>
          <a:prstGeom prst="ellipse">
            <a:avLst/>
          </a:prstGeom>
          <a:solidFill>
            <a:srgbClr val="CCFFFF"/>
          </a:solidFill>
          <a:ln w="9360">
            <a:solidFill>
              <a:srgbClr val="72727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algn="ctr" eaLnBrk="1">
              <a:lnSpc>
                <a:spcPct val="100000"/>
              </a:lnSpc>
            </a:pPr>
            <a:r>
              <a:rPr lang="nl-NL" altLang="en-US" b="1">
                <a:latin typeface="Frutiger 45 Light" pitchFamily="34" charset="0"/>
              </a:rPr>
              <a:t>Base Message</a:t>
            </a:r>
          </a:p>
        </p:txBody>
      </p:sp>
      <p:sp>
        <p:nvSpPr>
          <p:cNvPr id="16392" name="Oval 7"/>
          <p:cNvSpPr>
            <a:spLocks noChangeArrowheads="1"/>
          </p:cNvSpPr>
          <p:nvPr/>
        </p:nvSpPr>
        <p:spPr bwMode="auto">
          <a:xfrm>
            <a:off x="576263" y="3500438"/>
            <a:ext cx="3168650" cy="1008062"/>
          </a:xfrm>
          <a:prstGeom prst="ellipse">
            <a:avLst/>
          </a:prstGeom>
          <a:solidFill>
            <a:srgbClr val="CCFFFF"/>
          </a:solidFill>
          <a:ln w="9360">
            <a:solidFill>
              <a:srgbClr val="72727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algn="ctr" eaLnBrk="1">
              <a:lnSpc>
                <a:spcPct val="100000"/>
              </a:lnSpc>
            </a:pPr>
            <a:r>
              <a:rPr lang="nl-NL" altLang="en-US" b="1">
                <a:latin typeface="Frutiger 45 Light" pitchFamily="34" charset="0"/>
              </a:rPr>
              <a:t>What other people do</a:t>
            </a:r>
          </a:p>
        </p:txBody>
      </p:sp>
      <p:sp>
        <p:nvSpPr>
          <p:cNvPr id="16393" name="Oval 8"/>
          <p:cNvSpPr>
            <a:spLocks noChangeArrowheads="1"/>
          </p:cNvSpPr>
          <p:nvPr/>
        </p:nvSpPr>
        <p:spPr bwMode="auto">
          <a:xfrm>
            <a:off x="538163" y="5518150"/>
            <a:ext cx="3168650" cy="1008063"/>
          </a:xfrm>
          <a:prstGeom prst="ellipse">
            <a:avLst/>
          </a:prstGeom>
          <a:solidFill>
            <a:srgbClr val="CCFFFF"/>
          </a:solidFill>
          <a:ln w="9360">
            <a:solidFill>
              <a:srgbClr val="72727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 anchor="ctr"/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algn="ctr" eaLnBrk="1">
              <a:lnSpc>
                <a:spcPct val="100000"/>
              </a:lnSpc>
            </a:pPr>
            <a:r>
              <a:rPr lang="nl-NL" altLang="en-US" b="1">
                <a:latin typeface="Frutiger 45 Light" pitchFamily="34" charset="0"/>
              </a:rPr>
              <a:t>What other people </a:t>
            </a:r>
          </a:p>
          <a:p>
            <a:pPr algn="ctr" eaLnBrk="1">
              <a:lnSpc>
                <a:spcPct val="100000"/>
              </a:lnSpc>
            </a:pPr>
            <a:r>
              <a:rPr lang="nl-NL" altLang="en-US" b="1">
                <a:latin typeface="Frutiger 45 Light" pitchFamily="34" charset="0"/>
              </a:rPr>
              <a:t>'like me' do</a:t>
            </a:r>
          </a:p>
        </p:txBody>
      </p:sp>
      <p:sp>
        <p:nvSpPr>
          <p:cNvPr id="16394" name="Rectangle 9"/>
          <p:cNvSpPr>
            <a:spLocks noChangeArrowheads="1"/>
          </p:cNvSpPr>
          <p:nvPr/>
        </p:nvSpPr>
        <p:spPr bwMode="auto">
          <a:xfrm>
            <a:off x="3851275" y="1268413"/>
            <a:ext cx="4608513" cy="460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itchFamily="34" charset="0"/>
                <a:ea typeface="SimSun" pitchFamily="2" charset="-122"/>
              </a:defRPr>
            </a:lvl9pPr>
          </a:lstStyle>
          <a:p>
            <a:pPr eaLnBrk="1">
              <a:lnSpc>
                <a:spcPct val="100000"/>
              </a:lnSpc>
              <a:spcBef>
                <a:spcPts val="900"/>
              </a:spcBef>
            </a:pPr>
            <a:r>
              <a:rPr lang="nl-NL" altLang="en-US" sz="2400" b="1">
                <a:latin typeface="Frutiger 45 Light" pitchFamily="34" charset="0"/>
              </a:rPr>
              <a:t>Hotel Re-use of towels</a:t>
            </a:r>
          </a:p>
        </p:txBody>
      </p:sp>
      <p:sp>
        <p:nvSpPr>
          <p:cNvPr id="16395" name="Rectangle 10"/>
          <p:cNvSpPr>
            <a:spLocks noGrp="1" noChangeArrowheads="1"/>
          </p:cNvSpPr>
          <p:nvPr>
            <p:ph type="title" idx="4294967295"/>
          </p:nvPr>
        </p:nvSpPr>
        <p:spPr>
          <a:xfrm>
            <a:off x="971550" y="287338"/>
            <a:ext cx="8137525" cy="838200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US" altLang="en-US" sz="3200" smtClean="0"/>
              <a:t>Example from research</a:t>
            </a:r>
            <a:br>
              <a:rPr lang="en-US" altLang="en-US" sz="3200" smtClean="0"/>
            </a:br>
            <a:r>
              <a:rPr lang="en-US" altLang="en-US" sz="3200" smtClean="0"/>
              <a:t>Using social norms to influence behaviour</a:t>
            </a:r>
          </a:p>
        </p:txBody>
      </p:sp>
      <p:sp>
        <p:nvSpPr>
          <p:cNvPr id="16396" name="Text Box 11"/>
          <p:cNvSpPr txBox="1">
            <a:spLocks noChangeArrowheads="1"/>
          </p:cNvSpPr>
          <p:nvPr/>
        </p:nvSpPr>
        <p:spPr bwMode="auto">
          <a:xfrm>
            <a:off x="8640763" y="6411913"/>
            <a:ext cx="341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hangingPunct="1">
              <a:lnSpc>
                <a:spcPct val="100000"/>
              </a:lnSpc>
            </a:pPr>
            <a:fld id="{BB08C634-533F-4DF3-A976-2DD0E092EEE8}" type="slidenum">
              <a:rPr lang="nl-NL" altLang="en-US">
                <a:latin typeface="Georgia" pitchFamily="18" charset="0"/>
                <a:ea typeface="Arial Unicode MS" pitchFamily="34" charset="-128"/>
                <a:cs typeface="Arial Unicode MS" pitchFamily="34" charset="-128"/>
              </a:rPr>
              <a:pPr hangingPunct="1">
                <a:lnSpc>
                  <a:spcPct val="100000"/>
                </a:lnSpc>
              </a:pPr>
              <a:t>42</a:t>
            </a:fld>
            <a:endParaRPr lang="nl-NL" altLang="en-US">
              <a:latin typeface="Georgia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4227719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0" y="238125"/>
            <a:ext cx="7415213" cy="1022350"/>
          </a:xfrm>
        </p:spPr>
        <p:txBody>
          <a:bodyPr lIns="0" tIns="20160" rIns="0" bIns="0"/>
          <a:lstStyle/>
          <a:p>
            <a:pPr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US" altLang="en-US" sz="3200" smtClean="0"/>
              <a:t>How to use social norms? 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601788"/>
            <a:ext cx="8218487" cy="4524375"/>
          </a:xfrm>
        </p:spPr>
        <p:txBody>
          <a:bodyPr lIns="0" tIns="15120" rIns="0" bIns="0"/>
          <a:lstStyle/>
          <a:p>
            <a:pPr marL="431800" indent="-323850" eaLnBrk="1" hangingPunct="1">
              <a:buSzPct val="45000"/>
              <a:buFont typeface="Wingdings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lang="en-US" altLang="en-US" sz="2400" dirty="0" smtClean="0"/>
              <a:t>Always be honest</a:t>
            </a:r>
          </a:p>
          <a:p>
            <a:pPr marL="431800" indent="-323850" eaLnBrk="1" hangingPunct="1">
              <a:buSzPct val="45000"/>
              <a:buFont typeface="Wingdings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lang="en-US" altLang="en-US" sz="2400" dirty="0" smtClean="0"/>
              <a:t>Describe the desired </a:t>
            </a:r>
            <a:r>
              <a:rPr lang="en-US" altLang="en-US" sz="2400" dirty="0" err="1" smtClean="0"/>
              <a:t>behaviour</a:t>
            </a:r>
            <a:r>
              <a:rPr lang="en-US" altLang="en-US" sz="2400" dirty="0" smtClean="0"/>
              <a:t> ('</a:t>
            </a:r>
            <a:r>
              <a:rPr lang="en-US" altLang="en-US" sz="2400" i="1" dirty="0" smtClean="0"/>
              <a:t>you should pay your taxes on time</a:t>
            </a:r>
            <a:r>
              <a:rPr lang="en-US" altLang="en-US" sz="2400" dirty="0" smtClean="0"/>
              <a:t>')</a:t>
            </a:r>
          </a:p>
          <a:p>
            <a:pPr marL="431800" indent="-323850" eaLnBrk="1" hangingPunct="1">
              <a:buSzPct val="45000"/>
              <a:buFont typeface="Wingdings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lang="en-US" altLang="en-US" sz="2400" dirty="0" smtClean="0"/>
              <a:t>Tell what most people do </a:t>
            </a:r>
            <a:r>
              <a:rPr lang="en-US" altLang="en-US" sz="2400" i="1" dirty="0" smtClean="0"/>
              <a:t>('most people comply')</a:t>
            </a:r>
          </a:p>
          <a:p>
            <a:pPr marL="831850" lvl="1" indent="-323850">
              <a:buSzPct val="45000"/>
              <a:buFont typeface="Wingdings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lang="en-US" altLang="en-US" dirty="0"/>
              <a:t>If you can't use what most people do, then you can describe an increase in positive </a:t>
            </a:r>
            <a:r>
              <a:rPr lang="en-US" altLang="en-US" dirty="0" err="1"/>
              <a:t>behaviour</a:t>
            </a:r>
            <a:r>
              <a:rPr lang="en-US" altLang="en-US" dirty="0"/>
              <a:t>. </a:t>
            </a:r>
            <a:endParaRPr lang="en-US" altLang="en-US" sz="2000" i="1" dirty="0" smtClean="0"/>
          </a:p>
          <a:p>
            <a:pPr marL="431800" indent="-323850">
              <a:buSzPct val="45000"/>
              <a:buFont typeface="Wingdings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lang="en-US" altLang="en-US" dirty="0"/>
              <a:t>Tell what significant people do </a:t>
            </a:r>
            <a:r>
              <a:rPr lang="en-US" altLang="en-US" i="1" dirty="0" smtClean="0"/>
              <a:t>(’movie star X or athlete Y comply’)</a:t>
            </a:r>
            <a:endParaRPr lang="en-US" altLang="en-US" sz="2400" i="1" dirty="0" smtClean="0"/>
          </a:p>
          <a:p>
            <a:pPr marL="431800" indent="-323850" eaLnBrk="1" hangingPunct="1">
              <a:buSzPct val="45000"/>
              <a:buFont typeface="Wingdings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lang="en-US" altLang="en-US" sz="2400" dirty="0" smtClean="0"/>
              <a:t>Tell what 'people like you' do ('</a:t>
            </a:r>
            <a:r>
              <a:rPr lang="en-US" altLang="en-US" sz="2400" i="1" dirty="0" smtClean="0"/>
              <a:t>most people in Bogota comply')</a:t>
            </a:r>
          </a:p>
          <a:p>
            <a:pPr marL="0" indent="107950" eaLnBrk="1" hangingPunct="1">
              <a:lnSpc>
                <a:spcPct val="102000"/>
              </a:lnSpc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endParaRPr lang="en-US" altLang="en-US" sz="1800" dirty="0" smtClean="0">
              <a:solidFill>
                <a:srgbClr val="000000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2392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nummer 1"/>
          <p:cNvSpPr>
            <a:spLocks noGrp="1"/>
          </p:cNvSpPr>
          <p:nvPr>
            <p:ph type="sldNum" sz="quarter" idx="4294967295"/>
          </p:nvPr>
        </p:nvSpPr>
        <p:spPr>
          <a:xfrm>
            <a:off x="6443663" y="6227763"/>
            <a:ext cx="12239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40D1245-F580-4211-AB6F-7EE56AC6B3EE}" type="slidenum">
              <a:rPr lang="sv-SE" smtClean="0"/>
              <a:pPr>
                <a:defRPr/>
              </a:pPr>
              <a:t>44</a:t>
            </a:fld>
            <a:endParaRPr lang="sv-SE"/>
          </a:p>
        </p:txBody>
      </p:sp>
      <p:pic>
        <p:nvPicPr>
          <p:cNvPr id="12291" name="Picture 12" descr="HS5ClipImage_4fa3bc4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611188"/>
            <a:ext cx="7921625" cy="545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ruta 2"/>
          <p:cNvSpPr txBox="1"/>
          <p:nvPr/>
        </p:nvSpPr>
        <p:spPr>
          <a:xfrm>
            <a:off x="467543" y="332656"/>
            <a:ext cx="8065269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GB" sz="28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Change in social </a:t>
            </a:r>
            <a:r>
              <a:rPr lang="en-GB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norms in Sweden</a:t>
            </a:r>
            <a:endParaRPr lang="en-GB" sz="28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GB" sz="2800" i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“I would evade tax if I had the opportunity</a:t>
            </a:r>
            <a:r>
              <a:rPr lang="en-GB" sz="28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”</a:t>
            </a:r>
          </a:p>
          <a:p>
            <a:pPr>
              <a:spcBef>
                <a:spcPct val="0"/>
              </a:spcBef>
            </a:pPr>
            <a:endParaRPr lang="en-GB" sz="28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textruta 1"/>
          <p:cNvSpPr txBox="1"/>
          <p:nvPr/>
        </p:nvSpPr>
        <p:spPr>
          <a:xfrm>
            <a:off x="6372200" y="2132856"/>
            <a:ext cx="1461119" cy="3456384"/>
          </a:xfrm>
          <a:prstGeom prst="rect">
            <a:avLst/>
          </a:prstGeom>
          <a:solidFill>
            <a:schemeClr val="bg1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/>
              <a:t>Yes</a:t>
            </a:r>
          </a:p>
          <a:p>
            <a:r>
              <a:rPr lang="en-GB" sz="1400" dirty="0" smtClean="0"/>
              <a:t>Maybe</a:t>
            </a:r>
          </a:p>
          <a:p>
            <a:endParaRPr lang="en-GB" sz="1400" dirty="0"/>
          </a:p>
          <a:p>
            <a:endParaRPr lang="en-GB" sz="1400" dirty="0" smtClean="0"/>
          </a:p>
          <a:p>
            <a:endParaRPr lang="en-GB" sz="1400" dirty="0"/>
          </a:p>
          <a:p>
            <a:endParaRPr lang="en-GB" sz="1400" dirty="0" smtClean="0"/>
          </a:p>
          <a:p>
            <a:endParaRPr lang="en-GB" sz="1400" dirty="0"/>
          </a:p>
          <a:p>
            <a:r>
              <a:rPr lang="en-GB" sz="1400" dirty="0" smtClean="0"/>
              <a:t>No</a:t>
            </a:r>
          </a:p>
          <a:p>
            <a:endParaRPr lang="en-GB" sz="1400" dirty="0" smtClean="0"/>
          </a:p>
          <a:p>
            <a:endParaRPr lang="en-GB" sz="1400" dirty="0"/>
          </a:p>
          <a:p>
            <a:endParaRPr lang="en-GB" sz="1400" dirty="0" smtClean="0"/>
          </a:p>
          <a:p>
            <a:endParaRPr lang="en-GB" sz="1400" dirty="0" smtClean="0"/>
          </a:p>
          <a:p>
            <a:endParaRPr lang="en-GB" sz="1400" dirty="0"/>
          </a:p>
          <a:p>
            <a:endParaRPr lang="en-GB" sz="1400" dirty="0" smtClean="0"/>
          </a:p>
          <a:p>
            <a:endParaRPr lang="en-GB" sz="1400" dirty="0"/>
          </a:p>
          <a:p>
            <a:r>
              <a:rPr lang="en-GB" sz="1400" dirty="0" smtClean="0"/>
              <a:t>Don’t know</a:t>
            </a:r>
          </a:p>
        </p:txBody>
      </p:sp>
    </p:spTree>
    <p:extLst>
      <p:ext uri="{BB962C8B-B14F-4D97-AF65-F5344CB8AC3E}">
        <p14:creationId xmlns:p14="http://schemas.microsoft.com/office/powerpoint/2010/main" val="187328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_payroll-complia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"/>
            <a:ext cx="9144000" cy="681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566738" y="279400"/>
            <a:ext cx="8280400" cy="1920875"/>
          </a:xfrm>
          <a:prstGeom prst="rect">
            <a:avLst/>
          </a:prstGeom>
          <a:solidFill>
            <a:srgbClr val="C0C0C0">
              <a:alpha val="85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1pPr>
            <a:lvl2pPr marL="742950" indent="-28575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33577"/>
                </a:solidFill>
                <a:latin typeface="Frutiger 45 Light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4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Why do people comply with rules? Because they want to or because they are forced to?</a:t>
            </a:r>
          </a:p>
        </p:txBody>
      </p:sp>
    </p:spTree>
    <p:extLst>
      <p:ext uri="{BB962C8B-B14F-4D97-AF65-F5344CB8AC3E}">
        <p14:creationId xmlns:p14="http://schemas.microsoft.com/office/powerpoint/2010/main" val="15266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altLang="sv-SE" sz="3200" dirty="0" err="1" smtClean="0"/>
              <a:t>We</a:t>
            </a:r>
            <a:r>
              <a:rPr lang="sv-SE" altLang="sv-SE" sz="3200" dirty="0" smtClean="0"/>
              <a:t> </a:t>
            </a:r>
            <a:r>
              <a:rPr lang="sv-SE" altLang="sv-SE" sz="3200" dirty="0" err="1" smtClean="0"/>
              <a:t>can</a:t>
            </a:r>
            <a:r>
              <a:rPr lang="sv-SE" altLang="sv-SE" sz="3200" dirty="0" smtClean="0"/>
              <a:t>, and </a:t>
            </a:r>
            <a:r>
              <a:rPr lang="sv-SE" altLang="sv-SE" sz="3200" dirty="0" err="1" smtClean="0"/>
              <a:t>should</a:t>
            </a:r>
            <a:r>
              <a:rPr lang="sv-SE" altLang="sv-SE" sz="3200" dirty="0" smtClean="0"/>
              <a:t>, </a:t>
            </a:r>
            <a:r>
              <a:rPr lang="sv-SE" altLang="sv-SE" sz="3200" dirty="0" err="1" smtClean="0"/>
              <a:t>influence</a:t>
            </a:r>
            <a:r>
              <a:rPr lang="sv-SE" altLang="sv-SE" sz="3200" dirty="0" smtClean="0"/>
              <a:t> the </a:t>
            </a:r>
            <a:r>
              <a:rPr lang="sv-SE" altLang="sv-SE" sz="3200" dirty="0" err="1" smtClean="0"/>
              <a:t>reason</a:t>
            </a:r>
            <a:r>
              <a:rPr lang="sv-SE" altLang="sv-SE" sz="3200" dirty="0" smtClean="0"/>
              <a:t> </a:t>
            </a:r>
            <a:r>
              <a:rPr lang="sv-SE" altLang="sv-SE" sz="3200" dirty="0" err="1" smtClean="0"/>
              <a:t>why</a:t>
            </a:r>
            <a:r>
              <a:rPr lang="sv-SE" altLang="sv-SE" sz="3200" dirty="0" smtClean="0"/>
              <a:t> </a:t>
            </a:r>
            <a:r>
              <a:rPr lang="sv-SE" altLang="sv-SE" sz="3200" dirty="0" err="1" smtClean="0"/>
              <a:t>people</a:t>
            </a:r>
            <a:r>
              <a:rPr lang="sv-SE" altLang="sv-SE" sz="3200" dirty="0" smtClean="0"/>
              <a:t> </a:t>
            </a:r>
            <a:r>
              <a:rPr lang="sv-SE" altLang="sv-SE" sz="3200" dirty="0" err="1" smtClean="0"/>
              <a:t>obey</a:t>
            </a:r>
            <a:r>
              <a:rPr lang="sv-SE" altLang="sv-SE" sz="3200" dirty="0" smtClean="0"/>
              <a:t> </a:t>
            </a:r>
            <a:r>
              <a:rPr lang="sv-SE" altLang="sv-SE" sz="3200" dirty="0" err="1" smtClean="0"/>
              <a:t>rules</a:t>
            </a:r>
            <a:r>
              <a:rPr lang="sv-SE" altLang="sv-SE" sz="3200" dirty="0" smtClean="0"/>
              <a:t/>
            </a:r>
            <a:br>
              <a:rPr lang="sv-SE" altLang="sv-SE" sz="3200" dirty="0" smtClean="0"/>
            </a:br>
            <a:r>
              <a:rPr lang="sv-SE" altLang="sv-SE" sz="3200" dirty="0" smtClean="0"/>
              <a:t/>
            </a:r>
            <a:br>
              <a:rPr lang="sv-SE" altLang="sv-SE" sz="3200" dirty="0" smtClean="0"/>
            </a:br>
            <a:r>
              <a:rPr lang="sv-SE" altLang="sv-SE" dirty="0" smtClean="0">
                <a:solidFill>
                  <a:srgbClr val="800000"/>
                </a:solidFill>
              </a:rPr>
              <a:t>Do </a:t>
            </a:r>
            <a:r>
              <a:rPr lang="sv-SE" altLang="sv-SE" dirty="0" err="1" smtClean="0">
                <a:solidFill>
                  <a:srgbClr val="800000"/>
                </a:solidFill>
              </a:rPr>
              <a:t>we</a:t>
            </a:r>
            <a:r>
              <a:rPr lang="sv-SE" altLang="sv-SE" dirty="0" smtClean="0">
                <a:solidFill>
                  <a:srgbClr val="800000"/>
                </a:solidFill>
              </a:rPr>
              <a:t> </a:t>
            </a:r>
            <a:r>
              <a:rPr lang="sv-SE" altLang="sv-SE" dirty="0" err="1" smtClean="0">
                <a:solidFill>
                  <a:srgbClr val="800000"/>
                </a:solidFill>
              </a:rPr>
              <a:t>want</a:t>
            </a:r>
            <a:r>
              <a:rPr lang="sv-SE" altLang="sv-SE" dirty="0" smtClean="0">
                <a:solidFill>
                  <a:srgbClr val="800000"/>
                </a:solidFill>
              </a:rPr>
              <a:t> it </a:t>
            </a:r>
            <a:r>
              <a:rPr lang="sv-SE" altLang="sv-SE" dirty="0" err="1" smtClean="0">
                <a:solidFill>
                  <a:srgbClr val="800000"/>
                </a:solidFill>
              </a:rPr>
              <a:t>to</a:t>
            </a:r>
            <a:r>
              <a:rPr lang="sv-SE" altLang="sv-SE" dirty="0" smtClean="0">
                <a:solidFill>
                  <a:srgbClr val="800000"/>
                </a:solidFill>
              </a:rPr>
              <a:t> be:</a:t>
            </a:r>
            <a:endParaRPr lang="sv-SE" altLang="sv-SE" sz="3200" dirty="0">
              <a:solidFill>
                <a:srgbClr val="800000"/>
              </a:solidFill>
            </a:endParaRP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827" y="2852937"/>
            <a:ext cx="7772400" cy="2952328"/>
          </a:xfrm>
        </p:spPr>
        <p:txBody>
          <a:bodyPr/>
          <a:lstStyle/>
          <a:p>
            <a:pPr marL="457200" indent="-457200">
              <a:buFont typeface="Wingdings" pitchFamily="2" charset="2"/>
              <a:buAutoNum type="arabicPeriod"/>
            </a:pPr>
            <a:r>
              <a:rPr lang="sv-SE" altLang="sv-SE" dirty="0" err="1"/>
              <a:t>Because</a:t>
            </a:r>
            <a:r>
              <a:rPr lang="sv-SE" altLang="sv-SE" dirty="0"/>
              <a:t> </a:t>
            </a:r>
            <a:r>
              <a:rPr lang="sv-SE" altLang="sv-SE" dirty="0" err="1"/>
              <a:t>they</a:t>
            </a:r>
            <a:r>
              <a:rPr lang="sv-SE" altLang="sv-SE" dirty="0"/>
              <a:t> </a:t>
            </a:r>
            <a:r>
              <a:rPr lang="sv-SE" altLang="sv-SE" dirty="0" err="1" smtClean="0"/>
              <a:t>believe</a:t>
            </a:r>
            <a:r>
              <a:rPr lang="sv-SE" altLang="sv-SE" dirty="0" smtClean="0"/>
              <a:t> </a:t>
            </a:r>
            <a:r>
              <a:rPr lang="sv-SE" altLang="sv-SE" dirty="0"/>
              <a:t>it is the right </a:t>
            </a:r>
            <a:r>
              <a:rPr lang="sv-SE" altLang="sv-SE" dirty="0" err="1"/>
              <a:t>thing</a:t>
            </a:r>
            <a:r>
              <a:rPr lang="sv-SE" altLang="sv-SE" dirty="0"/>
              <a:t> </a:t>
            </a:r>
            <a:r>
              <a:rPr lang="sv-SE" altLang="sv-SE" dirty="0" err="1"/>
              <a:t>to</a:t>
            </a:r>
            <a:r>
              <a:rPr lang="sv-SE" altLang="sv-SE" dirty="0"/>
              <a:t> do (=personal norms)</a:t>
            </a:r>
            <a:br>
              <a:rPr lang="sv-SE" altLang="sv-SE" dirty="0"/>
            </a:br>
            <a:endParaRPr lang="sv-SE" altLang="sv-SE" dirty="0"/>
          </a:p>
          <a:p>
            <a:pPr marL="457200" indent="-457200">
              <a:buFont typeface="Wingdings" pitchFamily="2" charset="2"/>
              <a:buAutoNum type="arabicPeriod"/>
            </a:pPr>
            <a:r>
              <a:rPr lang="sv-SE" altLang="sv-SE" dirty="0" err="1"/>
              <a:t>Because</a:t>
            </a:r>
            <a:r>
              <a:rPr lang="sv-SE" altLang="sv-SE" dirty="0"/>
              <a:t> </a:t>
            </a:r>
            <a:r>
              <a:rPr lang="sv-SE" altLang="sv-SE" dirty="0" err="1"/>
              <a:t>they</a:t>
            </a:r>
            <a:r>
              <a:rPr lang="sv-SE" altLang="sv-SE" dirty="0"/>
              <a:t> </a:t>
            </a:r>
            <a:r>
              <a:rPr lang="sv-SE" altLang="sv-SE" dirty="0" err="1"/>
              <a:t>feel</a:t>
            </a:r>
            <a:r>
              <a:rPr lang="sv-SE" altLang="sv-SE" dirty="0"/>
              <a:t> </a:t>
            </a:r>
            <a:r>
              <a:rPr lang="sv-SE" altLang="sv-SE" dirty="0" err="1"/>
              <a:t>compelled</a:t>
            </a:r>
            <a:r>
              <a:rPr lang="sv-SE" altLang="sv-SE" dirty="0"/>
              <a:t> </a:t>
            </a:r>
            <a:r>
              <a:rPr lang="sv-SE" altLang="sv-SE" dirty="0" err="1"/>
              <a:t>to</a:t>
            </a:r>
            <a:r>
              <a:rPr lang="sv-SE" altLang="sv-SE" dirty="0"/>
              <a:t> do it </a:t>
            </a:r>
            <a:r>
              <a:rPr lang="sv-SE" altLang="sv-SE" dirty="0" err="1"/>
              <a:t>due</a:t>
            </a:r>
            <a:r>
              <a:rPr lang="sv-SE" altLang="sv-SE" dirty="0"/>
              <a:t> </a:t>
            </a:r>
            <a:r>
              <a:rPr lang="sv-SE" altLang="sv-SE" dirty="0" err="1"/>
              <a:t>to</a:t>
            </a:r>
            <a:r>
              <a:rPr lang="sv-SE" altLang="sv-SE" dirty="0"/>
              <a:t> </a:t>
            </a:r>
            <a:r>
              <a:rPr lang="sv-SE" altLang="sv-SE" dirty="0" err="1"/>
              <a:t>external</a:t>
            </a:r>
            <a:r>
              <a:rPr lang="sv-SE" altLang="sv-SE" dirty="0"/>
              <a:t> </a:t>
            </a:r>
            <a:r>
              <a:rPr lang="sv-SE" altLang="sv-SE" dirty="0" err="1"/>
              <a:t>incentives</a:t>
            </a:r>
            <a:r>
              <a:rPr lang="sv-SE" altLang="sv-SE" dirty="0"/>
              <a:t> (= </a:t>
            </a:r>
            <a:r>
              <a:rPr lang="sv-SE" altLang="sv-SE" dirty="0" err="1"/>
              <a:t>sanctions</a:t>
            </a:r>
            <a:r>
              <a:rPr lang="sv-SE" altLang="sv-SE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1677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2"/>
          <p:cNvSpPr txBox="1">
            <a:spLocks noChangeArrowheads="1"/>
          </p:cNvSpPr>
          <p:nvPr/>
        </p:nvSpPr>
        <p:spPr bwMode="auto">
          <a:xfrm>
            <a:off x="3563938" y="1125538"/>
            <a:ext cx="4681537" cy="822325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sv-SE"/>
              <a:t>Some parents are coming too late</a:t>
            </a:r>
          </a:p>
        </p:txBody>
      </p:sp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3565525" y="2970213"/>
            <a:ext cx="4608513" cy="822325"/>
          </a:xfrm>
          <a:prstGeom prst="rect">
            <a:avLst/>
          </a:prstGeom>
          <a:solidFill>
            <a:srgbClr val="CC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sv-SE"/>
              <a:t>More parents are coming too late</a:t>
            </a:r>
          </a:p>
        </p:txBody>
      </p:sp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3563938" y="4983163"/>
            <a:ext cx="4681537" cy="822325"/>
          </a:xfrm>
          <a:prstGeom prst="rect">
            <a:avLst/>
          </a:prstGeom>
          <a:solidFill>
            <a:srgbClr val="CC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sv-SE"/>
              <a:t>Even more parents are coming too late</a:t>
            </a:r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3492500" y="2492375"/>
            <a:ext cx="36718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sv-SE" sz="2800">
                <a:solidFill>
                  <a:srgbClr val="660033"/>
                </a:solidFill>
              </a:rPr>
              <a:t>Penalty introduced</a:t>
            </a: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3492500" y="4484688"/>
            <a:ext cx="34559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sv-SE" sz="2800">
                <a:solidFill>
                  <a:srgbClr val="660033"/>
                </a:solidFill>
              </a:rPr>
              <a:t>Penalty removed</a:t>
            </a:r>
          </a:p>
        </p:txBody>
      </p:sp>
      <p:sp>
        <p:nvSpPr>
          <p:cNvPr id="88071" name="Oval 7"/>
          <p:cNvSpPr>
            <a:spLocks noChangeArrowheads="1"/>
          </p:cNvSpPr>
          <p:nvPr/>
        </p:nvSpPr>
        <p:spPr bwMode="auto">
          <a:xfrm>
            <a:off x="250825" y="1052513"/>
            <a:ext cx="3168650" cy="1008062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sv-SE"/>
              <a:t>Moral conviction</a:t>
            </a:r>
          </a:p>
        </p:txBody>
      </p:sp>
      <p:sp>
        <p:nvSpPr>
          <p:cNvPr id="88072" name="Oval 8"/>
          <p:cNvSpPr>
            <a:spLocks noChangeArrowheads="1"/>
          </p:cNvSpPr>
          <p:nvPr/>
        </p:nvSpPr>
        <p:spPr bwMode="auto">
          <a:xfrm>
            <a:off x="179388" y="2852738"/>
            <a:ext cx="3168650" cy="1008062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sv-SE"/>
              <a:t>External pressure</a:t>
            </a:r>
          </a:p>
        </p:txBody>
      </p:sp>
      <p:sp>
        <p:nvSpPr>
          <p:cNvPr id="88073" name="Oval 9"/>
          <p:cNvSpPr>
            <a:spLocks noChangeArrowheads="1"/>
          </p:cNvSpPr>
          <p:nvPr/>
        </p:nvSpPr>
        <p:spPr bwMode="auto">
          <a:xfrm>
            <a:off x="250825" y="4868863"/>
            <a:ext cx="3168650" cy="1008062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sv-SE"/>
              <a:t>Nothing</a:t>
            </a:r>
          </a:p>
        </p:txBody>
      </p:sp>
      <p:sp>
        <p:nvSpPr>
          <p:cNvPr id="88074" name="Text Box 10"/>
          <p:cNvSpPr txBox="1">
            <a:spLocks noChangeArrowheads="1"/>
          </p:cNvSpPr>
          <p:nvPr/>
        </p:nvSpPr>
        <p:spPr bwMode="auto">
          <a:xfrm>
            <a:off x="3563938" y="620713"/>
            <a:ext cx="46085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sv-SE"/>
              <a:t>Kindergarten</a:t>
            </a:r>
          </a:p>
        </p:txBody>
      </p:sp>
    </p:spTree>
    <p:extLst>
      <p:ext uri="{BB962C8B-B14F-4D97-AF65-F5344CB8AC3E}">
        <p14:creationId xmlns:p14="http://schemas.microsoft.com/office/powerpoint/2010/main" val="86305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animBg="1"/>
      <p:bldP spid="88068" grpId="0" animBg="1"/>
      <p:bldP spid="88069" grpId="0"/>
      <p:bldP spid="88070" grpId="0"/>
      <p:bldP spid="88071" grpId="0" animBg="1"/>
      <p:bldP spid="88072" grpId="0" animBg="1"/>
      <p:bldP spid="8807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0" name="Group 2"/>
          <p:cNvGraphicFramePr>
            <a:graphicFrameLocks noGrp="1"/>
          </p:cNvGraphicFramePr>
          <p:nvPr/>
        </p:nvGraphicFramePr>
        <p:xfrm>
          <a:off x="2971800" y="2921000"/>
          <a:ext cx="5715000" cy="1879600"/>
        </p:xfrm>
        <a:graphic>
          <a:graphicData uri="http://schemas.openxmlformats.org/drawingml/2006/table">
            <a:tbl>
              <a:tblPr/>
              <a:tblGrid>
                <a:gridCol w="2857500"/>
                <a:gridCol w="2857500"/>
              </a:tblGrid>
              <a:tr h="939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Wingdings" pitchFamily="2" charset="2"/>
                        <a:defRPr sz="2000" b="1">
                          <a:solidFill>
                            <a:srgbClr val="033577"/>
                          </a:solidFill>
                          <a:latin typeface="Frutiger 45 Light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 b="1">
                          <a:solidFill>
                            <a:srgbClr val="033577"/>
                          </a:solidFill>
                          <a:latin typeface="Frutiger 45 Light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6A"/>
                          </a:solidFill>
                          <a:latin typeface="Frutiger 45 Light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sv-SE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Frutiger 45 Light" pitchFamily="34" charset="0"/>
                        </a:rPr>
                        <a:t>Self interest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Wingdings" pitchFamily="2" charset="2"/>
                        <a:defRPr sz="2000" b="1">
                          <a:solidFill>
                            <a:srgbClr val="033577"/>
                          </a:solidFill>
                          <a:latin typeface="Frutiger 45 Light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 b="1">
                          <a:solidFill>
                            <a:srgbClr val="033577"/>
                          </a:solidFill>
                          <a:latin typeface="Frutiger 45 Light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6A"/>
                          </a:solidFill>
                          <a:latin typeface="Frutiger 45 Light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sv-SE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Frutiger 45 Light" pitchFamily="34" charset="0"/>
                        </a:rPr>
                        <a:t>Moral convictions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939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Wingdings" pitchFamily="2" charset="2"/>
                        <a:defRPr sz="2000" b="1">
                          <a:solidFill>
                            <a:srgbClr val="033577"/>
                          </a:solidFill>
                          <a:latin typeface="Frutiger 45 Light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 b="1">
                          <a:solidFill>
                            <a:srgbClr val="033577"/>
                          </a:solidFill>
                          <a:latin typeface="Frutiger 45 Light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6A"/>
                          </a:solidFill>
                          <a:latin typeface="Frutiger 45 Light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sv-SE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Frutiger 45 Light" pitchFamily="34" charset="0"/>
                        </a:rPr>
                        <a:t>Exernal pressure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Wingdings" pitchFamily="2" charset="2"/>
                        <a:defRPr sz="2000" b="1">
                          <a:solidFill>
                            <a:srgbClr val="033577"/>
                          </a:solidFill>
                          <a:latin typeface="Frutiger 45 Light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 b="1">
                          <a:solidFill>
                            <a:srgbClr val="033577"/>
                          </a:solidFill>
                          <a:latin typeface="Frutiger 45 Light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rgbClr val="00006A"/>
                          </a:solidFill>
                          <a:latin typeface="Frutiger 45 Light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sv-SE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Frutiger 45 Light" pitchFamily="34" charset="0"/>
                        </a:rPr>
                        <a:t>Goes with the flow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83981" name="Text Box 13"/>
          <p:cNvSpPr txBox="1">
            <a:spLocks noChangeArrowheads="1"/>
          </p:cNvSpPr>
          <p:nvPr/>
        </p:nvSpPr>
        <p:spPr bwMode="auto">
          <a:xfrm>
            <a:off x="3390900" y="2349500"/>
            <a:ext cx="236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>
                <a:solidFill>
                  <a:srgbClr val="00006A"/>
                </a:solidFill>
              </a:rPr>
              <a:t>Incentives</a:t>
            </a:r>
          </a:p>
        </p:txBody>
      </p:sp>
      <p:sp>
        <p:nvSpPr>
          <p:cNvPr id="83982" name="Text Box 14"/>
          <p:cNvSpPr txBox="1">
            <a:spLocks noChangeArrowheads="1"/>
          </p:cNvSpPr>
          <p:nvPr/>
        </p:nvSpPr>
        <p:spPr bwMode="auto">
          <a:xfrm>
            <a:off x="5795963" y="23495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>
                <a:solidFill>
                  <a:srgbClr val="00006A"/>
                </a:solidFill>
              </a:rPr>
              <a:t>No incentives</a:t>
            </a:r>
          </a:p>
        </p:txBody>
      </p:sp>
      <p:sp>
        <p:nvSpPr>
          <p:cNvPr id="83983" name="Text Box 15"/>
          <p:cNvSpPr txBox="1">
            <a:spLocks noChangeArrowheads="1"/>
          </p:cNvSpPr>
          <p:nvPr/>
        </p:nvSpPr>
        <p:spPr bwMode="auto">
          <a:xfrm>
            <a:off x="1524000" y="3175000"/>
            <a:ext cx="137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>
                <a:solidFill>
                  <a:srgbClr val="00006A"/>
                </a:solidFill>
              </a:rPr>
              <a:t>Want</a:t>
            </a:r>
          </a:p>
        </p:txBody>
      </p:sp>
      <p:sp>
        <p:nvSpPr>
          <p:cNvPr id="83984" name="Text Box 16"/>
          <p:cNvSpPr txBox="1">
            <a:spLocks noChangeArrowheads="1"/>
          </p:cNvSpPr>
          <p:nvPr/>
        </p:nvSpPr>
        <p:spPr bwMode="auto">
          <a:xfrm>
            <a:off x="1403350" y="4005263"/>
            <a:ext cx="1600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>
                <a:solidFill>
                  <a:srgbClr val="00006A"/>
                </a:solidFill>
              </a:rPr>
              <a:t>Don’t want</a:t>
            </a:r>
          </a:p>
        </p:txBody>
      </p:sp>
      <p:sp>
        <p:nvSpPr>
          <p:cNvPr id="83985" name="Text Box 17"/>
          <p:cNvSpPr txBox="1">
            <a:spLocks noChangeArrowheads="1"/>
          </p:cNvSpPr>
          <p:nvPr/>
        </p:nvSpPr>
        <p:spPr bwMode="auto">
          <a:xfrm>
            <a:off x="914400" y="762000"/>
            <a:ext cx="7315200" cy="579438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 sz="3200">
                <a:solidFill>
                  <a:srgbClr val="00006A"/>
                </a:solidFill>
              </a:rPr>
              <a:t>Why do we obey rules?</a:t>
            </a:r>
          </a:p>
        </p:txBody>
      </p:sp>
      <p:sp>
        <p:nvSpPr>
          <p:cNvPr id="83986" name="Text Box 18" descr="Brevpapper"/>
          <p:cNvSpPr txBox="1">
            <a:spLocks noChangeArrowheads="1"/>
          </p:cNvSpPr>
          <p:nvPr/>
        </p:nvSpPr>
        <p:spPr bwMode="auto">
          <a:xfrm>
            <a:off x="2087563" y="5553075"/>
            <a:ext cx="5184775" cy="519113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  <a:spcBef>
                <a:spcPct val="50000"/>
              </a:spcBef>
            </a:pPr>
            <a:r>
              <a:rPr lang="en-US" altLang="sv-SE" sz="2000">
                <a:solidFill>
                  <a:srgbClr val="00006A"/>
                </a:solidFill>
                <a:latin typeface="Frutiger 55 Roman" pitchFamily="34" charset="0"/>
              </a:rPr>
              <a:t>Self interest works best</a:t>
            </a:r>
          </a:p>
        </p:txBody>
      </p:sp>
    </p:spTree>
    <p:extLst>
      <p:ext uri="{BB962C8B-B14F-4D97-AF65-F5344CB8AC3E}">
        <p14:creationId xmlns:p14="http://schemas.microsoft.com/office/powerpoint/2010/main" val="23300053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2"/>
          <p:cNvSpPr txBox="1">
            <a:spLocks noChangeArrowheads="1"/>
          </p:cNvSpPr>
          <p:nvPr/>
        </p:nvSpPr>
        <p:spPr bwMode="auto">
          <a:xfrm>
            <a:off x="684213" y="620713"/>
            <a:ext cx="7696200" cy="1382712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 sz="2800">
                <a:solidFill>
                  <a:srgbClr val="00006A"/>
                </a:solidFill>
              </a:rPr>
              <a:t>External pressure (incentives) can increase or decrease the individuals own moral convictions.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438400"/>
            <a:ext cx="7772400" cy="3657600"/>
          </a:xfrm>
        </p:spPr>
        <p:txBody>
          <a:bodyPr/>
          <a:lstStyle/>
          <a:p>
            <a:r>
              <a:rPr lang="en-US" altLang="sv-SE"/>
              <a:t>The moral conviction will </a:t>
            </a:r>
            <a:r>
              <a:rPr lang="en-US" altLang="sv-SE" i="1">
                <a:solidFill>
                  <a:srgbClr val="A50021"/>
                </a:solidFill>
              </a:rPr>
              <a:t>decrease</a:t>
            </a:r>
            <a:r>
              <a:rPr lang="en-US" altLang="sv-SE"/>
              <a:t> if the incentives are perceived to be </a:t>
            </a:r>
            <a:r>
              <a:rPr lang="en-US" altLang="sv-SE" i="1">
                <a:solidFill>
                  <a:srgbClr val="A50021"/>
                </a:solidFill>
              </a:rPr>
              <a:t>controlling</a:t>
            </a:r>
            <a:r>
              <a:rPr lang="en-US" altLang="sv-SE"/>
              <a:t>.</a:t>
            </a:r>
            <a:br>
              <a:rPr lang="en-US" altLang="sv-SE"/>
            </a:br>
            <a:endParaRPr lang="en-US" altLang="sv-SE"/>
          </a:p>
          <a:p>
            <a:r>
              <a:rPr lang="en-US" altLang="sv-SE"/>
              <a:t>The moral conviction will </a:t>
            </a:r>
            <a:r>
              <a:rPr lang="en-US" altLang="sv-SE" i="1">
                <a:solidFill>
                  <a:srgbClr val="A50021"/>
                </a:solidFill>
              </a:rPr>
              <a:t>increase</a:t>
            </a:r>
            <a:r>
              <a:rPr lang="en-US" altLang="sv-SE"/>
              <a:t> if the incentives are perceived to be </a:t>
            </a:r>
            <a:r>
              <a:rPr lang="en-US" altLang="sv-SE" i="1">
                <a:solidFill>
                  <a:srgbClr val="A50021"/>
                </a:solidFill>
              </a:rPr>
              <a:t>supportive</a:t>
            </a:r>
            <a:r>
              <a:rPr lang="en-US" altLang="sv-SE"/>
              <a:t>.</a:t>
            </a:r>
            <a:br>
              <a:rPr lang="en-US" altLang="sv-SE"/>
            </a:br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30320537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59" t="31691" r="30452" b="12019"/>
          <a:stretch>
            <a:fillRect/>
          </a:stretch>
        </p:blipFill>
        <p:spPr bwMode="auto">
          <a:xfrm>
            <a:off x="1331913" y="836613"/>
            <a:ext cx="6297612" cy="602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7" name="Rubrik 3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706437"/>
          </a:xfrm>
        </p:spPr>
        <p:txBody>
          <a:bodyPr/>
          <a:lstStyle/>
          <a:p>
            <a:pPr eaLnBrk="1" hangingPunct="1"/>
            <a:r>
              <a:rPr lang="en-US" altLang="sv-SE" sz="2000" smtClean="0"/>
              <a:t>Generally speaking, would you say that most people can be trusted or that you need to be very careful in dealing with people?</a:t>
            </a:r>
            <a:endParaRPr lang="sv-SE" altLang="sv-SE" smtClean="0"/>
          </a:p>
        </p:txBody>
      </p:sp>
      <p:sp>
        <p:nvSpPr>
          <p:cNvPr id="11268" name="textruta 4"/>
          <p:cNvSpPr txBox="1">
            <a:spLocks noChangeArrowheads="1"/>
          </p:cNvSpPr>
          <p:nvPr/>
        </p:nvSpPr>
        <p:spPr bwMode="auto">
          <a:xfrm>
            <a:off x="107950" y="6165850"/>
            <a:ext cx="122396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2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1600">
                <a:solidFill>
                  <a:schemeClr val="tx2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sv-SE" sz="1100">
                <a:solidFill>
                  <a:schemeClr val="tx1"/>
                </a:solidFill>
              </a:rPr>
              <a:t>Baserat på World Value Survey</a:t>
            </a:r>
          </a:p>
        </p:txBody>
      </p:sp>
    </p:spTree>
    <p:extLst>
      <p:ext uri="{BB962C8B-B14F-4D97-AF65-F5344CB8AC3E}">
        <p14:creationId xmlns:p14="http://schemas.microsoft.com/office/powerpoint/2010/main" val="398300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Cooperation is the best strategy</a:t>
            </a:r>
            <a:endParaRPr lang="en-GB" dirty="0"/>
          </a:p>
        </p:txBody>
      </p:sp>
      <p:pic>
        <p:nvPicPr>
          <p:cNvPr id="3" name="Bildobjekt 2"/>
          <p:cNvPicPr>
            <a:picLocks noChangeAspect="1"/>
          </p:cNvPicPr>
          <p:nvPr/>
        </p:nvPicPr>
        <p:blipFill rotWithShape="1">
          <a:blip r:embed="rId2"/>
          <a:srcRect b="8463"/>
          <a:stretch/>
        </p:blipFill>
        <p:spPr>
          <a:xfrm>
            <a:off x="1403648" y="1628800"/>
            <a:ext cx="5400600" cy="4661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11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pPr algn="l"/>
            <a:endParaRPr lang="sv-SE" altLang="sv-SE" dirty="0"/>
          </a:p>
        </p:txBody>
      </p:sp>
      <p:sp>
        <p:nvSpPr>
          <p:cNvPr id="109571" name="Line 3"/>
          <p:cNvSpPr>
            <a:spLocks noChangeShapeType="1"/>
          </p:cNvSpPr>
          <p:nvPr/>
        </p:nvSpPr>
        <p:spPr bwMode="auto">
          <a:xfrm>
            <a:off x="3048000" y="2819400"/>
            <a:ext cx="1524000" cy="228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9572" name="Text Box 4"/>
          <p:cNvSpPr txBox="1">
            <a:spLocks noChangeArrowheads="1"/>
          </p:cNvSpPr>
          <p:nvPr/>
        </p:nvSpPr>
        <p:spPr bwMode="auto">
          <a:xfrm>
            <a:off x="4572000" y="838200"/>
            <a:ext cx="4267200" cy="1196975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>
                <a:solidFill>
                  <a:srgbClr val="00006A"/>
                </a:solidFill>
                <a:latin typeface="Frutiger 55 Roman" pitchFamily="34" charset="0"/>
              </a:rPr>
              <a:t>Each member of the group receives some money</a:t>
            </a:r>
          </a:p>
        </p:txBody>
      </p:sp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4572000" y="3816350"/>
            <a:ext cx="4267200" cy="831850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>
                <a:solidFill>
                  <a:srgbClr val="00006A"/>
                </a:solidFill>
                <a:latin typeface="Frutiger 55 Roman" pitchFamily="34" charset="0"/>
              </a:rPr>
              <a:t>The total sum are multiplied with 3</a:t>
            </a:r>
          </a:p>
        </p:txBody>
      </p:sp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4572000" y="5105400"/>
            <a:ext cx="4267200" cy="1196975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>
                <a:solidFill>
                  <a:srgbClr val="00006A"/>
                </a:solidFill>
                <a:latin typeface="Frutiger 55 Roman" pitchFamily="34" charset="0"/>
              </a:rPr>
              <a:t>The new total sum are divided equal between the players</a:t>
            </a:r>
          </a:p>
        </p:txBody>
      </p:sp>
      <p:sp>
        <p:nvSpPr>
          <p:cNvPr id="109575" name="Line 7"/>
          <p:cNvSpPr>
            <a:spLocks noChangeShapeType="1"/>
          </p:cNvSpPr>
          <p:nvPr/>
        </p:nvSpPr>
        <p:spPr bwMode="auto">
          <a:xfrm flipH="1" flipV="1">
            <a:off x="2743200" y="3886200"/>
            <a:ext cx="1828800" cy="1600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9576" name="AutoShape 8"/>
          <p:cNvSpPr>
            <a:spLocks noChangeArrowheads="1"/>
          </p:cNvSpPr>
          <p:nvPr/>
        </p:nvSpPr>
        <p:spPr bwMode="auto">
          <a:xfrm>
            <a:off x="6388100" y="3352800"/>
            <a:ext cx="6223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9577" name="AutoShape 9"/>
          <p:cNvSpPr>
            <a:spLocks noChangeArrowheads="1"/>
          </p:cNvSpPr>
          <p:nvPr/>
        </p:nvSpPr>
        <p:spPr bwMode="auto">
          <a:xfrm>
            <a:off x="6388100" y="4648200"/>
            <a:ext cx="6223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109578" name="Picture 10" descr="j009010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76400"/>
            <a:ext cx="2514600" cy="2455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579" name="Text Box 11"/>
          <p:cNvSpPr txBox="1">
            <a:spLocks noChangeArrowheads="1"/>
          </p:cNvSpPr>
          <p:nvPr/>
        </p:nvSpPr>
        <p:spPr bwMode="auto">
          <a:xfrm>
            <a:off x="4572000" y="2514600"/>
            <a:ext cx="4267200" cy="831850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>
                <a:solidFill>
                  <a:srgbClr val="00006A"/>
                </a:solidFill>
                <a:latin typeface="Frutiger 55 Roman" pitchFamily="34" charset="0"/>
              </a:rPr>
              <a:t>Each player invest in a pot (0 – 100 %)</a:t>
            </a:r>
          </a:p>
        </p:txBody>
      </p:sp>
      <p:sp>
        <p:nvSpPr>
          <p:cNvPr id="109580" name="AutoShape 12"/>
          <p:cNvSpPr>
            <a:spLocks noChangeArrowheads="1"/>
          </p:cNvSpPr>
          <p:nvPr/>
        </p:nvSpPr>
        <p:spPr bwMode="auto">
          <a:xfrm>
            <a:off x="6388100" y="2057400"/>
            <a:ext cx="6223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9581" name="Text Box 13"/>
          <p:cNvSpPr txBox="1">
            <a:spLocks noChangeArrowheads="1"/>
          </p:cNvSpPr>
          <p:nvPr/>
        </p:nvSpPr>
        <p:spPr bwMode="auto">
          <a:xfrm>
            <a:off x="228600" y="4876800"/>
            <a:ext cx="33528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sv-SE">
                <a:solidFill>
                  <a:srgbClr val="00006A"/>
                </a:solidFill>
              </a:rPr>
              <a:t>How high will the investments be?</a:t>
            </a:r>
          </a:p>
        </p:txBody>
      </p:sp>
    </p:spTree>
    <p:extLst>
      <p:ext uri="{BB962C8B-B14F-4D97-AF65-F5344CB8AC3E}">
        <p14:creationId xmlns:p14="http://schemas.microsoft.com/office/powerpoint/2010/main" val="262689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pPr algn="l"/>
            <a:r>
              <a:rPr lang="en-US" altLang="sv-SE" dirty="0" smtClean="0"/>
              <a:t>Enter  </a:t>
            </a:r>
            <a:r>
              <a:rPr lang="en-US" altLang="sv-SE" dirty="0"/>
              <a:t/>
            </a:r>
            <a:br>
              <a:rPr lang="en-US" altLang="sv-SE" dirty="0"/>
            </a:br>
            <a:r>
              <a:rPr lang="en-US" altLang="sv-SE" dirty="0"/>
              <a:t>punishment</a:t>
            </a:r>
          </a:p>
        </p:txBody>
      </p:sp>
      <p:sp>
        <p:nvSpPr>
          <p:cNvPr id="110595" name="Line 3"/>
          <p:cNvSpPr>
            <a:spLocks noChangeShapeType="1"/>
          </p:cNvSpPr>
          <p:nvPr/>
        </p:nvSpPr>
        <p:spPr bwMode="auto">
          <a:xfrm>
            <a:off x="3048000" y="2819400"/>
            <a:ext cx="1524000" cy="228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4572000" y="838200"/>
            <a:ext cx="4267200" cy="1196975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>
                <a:solidFill>
                  <a:srgbClr val="00006A"/>
                </a:solidFill>
                <a:latin typeface="Frutiger 55 Roman" pitchFamily="34" charset="0"/>
              </a:rPr>
              <a:t>Each member of the group receives some money</a:t>
            </a:r>
          </a:p>
        </p:txBody>
      </p:sp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4572000" y="3816350"/>
            <a:ext cx="4267200" cy="831850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>
                <a:solidFill>
                  <a:srgbClr val="00006A"/>
                </a:solidFill>
                <a:latin typeface="Frutiger 55 Roman" pitchFamily="34" charset="0"/>
              </a:rPr>
              <a:t>The total sum are multiplied with 3</a:t>
            </a:r>
          </a:p>
        </p:txBody>
      </p:sp>
      <p:sp>
        <p:nvSpPr>
          <p:cNvPr id="110598" name="Text Box 6"/>
          <p:cNvSpPr txBox="1">
            <a:spLocks noChangeArrowheads="1"/>
          </p:cNvSpPr>
          <p:nvPr/>
        </p:nvSpPr>
        <p:spPr bwMode="auto">
          <a:xfrm>
            <a:off x="4572000" y="5105400"/>
            <a:ext cx="4267200" cy="1196975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>
                <a:solidFill>
                  <a:srgbClr val="00006A"/>
                </a:solidFill>
                <a:latin typeface="Frutiger 55 Roman" pitchFamily="34" charset="0"/>
              </a:rPr>
              <a:t>The new total sum are divided equal between the players</a:t>
            </a:r>
          </a:p>
        </p:txBody>
      </p:sp>
      <p:sp>
        <p:nvSpPr>
          <p:cNvPr id="110599" name="Line 7"/>
          <p:cNvSpPr>
            <a:spLocks noChangeShapeType="1"/>
          </p:cNvSpPr>
          <p:nvPr/>
        </p:nvSpPr>
        <p:spPr bwMode="auto">
          <a:xfrm flipH="1" flipV="1">
            <a:off x="2743200" y="3886200"/>
            <a:ext cx="1828800" cy="1600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0600" name="AutoShape 8"/>
          <p:cNvSpPr>
            <a:spLocks noChangeArrowheads="1"/>
          </p:cNvSpPr>
          <p:nvPr/>
        </p:nvSpPr>
        <p:spPr bwMode="auto">
          <a:xfrm>
            <a:off x="6388100" y="3352800"/>
            <a:ext cx="6223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0601" name="AutoShape 9"/>
          <p:cNvSpPr>
            <a:spLocks noChangeArrowheads="1"/>
          </p:cNvSpPr>
          <p:nvPr/>
        </p:nvSpPr>
        <p:spPr bwMode="auto">
          <a:xfrm>
            <a:off x="6388100" y="4648200"/>
            <a:ext cx="6223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110602" name="Picture 10" descr="j009010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76400"/>
            <a:ext cx="2514600" cy="2455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03" name="Text Box 11"/>
          <p:cNvSpPr txBox="1">
            <a:spLocks noChangeArrowheads="1"/>
          </p:cNvSpPr>
          <p:nvPr/>
        </p:nvSpPr>
        <p:spPr bwMode="auto">
          <a:xfrm>
            <a:off x="4572000" y="2514600"/>
            <a:ext cx="4267200" cy="831850"/>
          </a:xfrm>
          <a:prstGeom prst="rect">
            <a:avLst/>
          </a:prstGeom>
          <a:solidFill>
            <a:srgbClr val="F8F8F8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>
                <a:solidFill>
                  <a:srgbClr val="00006A"/>
                </a:solidFill>
                <a:latin typeface="Frutiger 55 Roman" pitchFamily="34" charset="0"/>
              </a:rPr>
              <a:t>Every player invest in a pot (0 – 100 %)</a:t>
            </a:r>
          </a:p>
        </p:txBody>
      </p:sp>
      <p:sp>
        <p:nvSpPr>
          <p:cNvPr id="110604" name="AutoShape 12"/>
          <p:cNvSpPr>
            <a:spLocks noChangeArrowheads="1"/>
          </p:cNvSpPr>
          <p:nvPr/>
        </p:nvSpPr>
        <p:spPr bwMode="auto">
          <a:xfrm>
            <a:off x="6388100" y="2057400"/>
            <a:ext cx="6223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0605" name="Text Box 13"/>
          <p:cNvSpPr txBox="1">
            <a:spLocks noChangeArrowheads="1"/>
          </p:cNvSpPr>
          <p:nvPr/>
        </p:nvSpPr>
        <p:spPr bwMode="auto">
          <a:xfrm>
            <a:off x="228600" y="4724400"/>
            <a:ext cx="3352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sv-SE" dirty="0">
                <a:solidFill>
                  <a:srgbClr val="00006A"/>
                </a:solidFill>
              </a:rPr>
              <a:t>If each player has the possibility to punish </a:t>
            </a:r>
            <a:r>
              <a:rPr lang="en-US" altLang="sv-SE" dirty="0" smtClean="0">
                <a:solidFill>
                  <a:srgbClr val="00006A"/>
                </a:solidFill>
              </a:rPr>
              <a:t>free-riders</a:t>
            </a:r>
            <a:endParaRPr lang="en-US" altLang="sv-SE" dirty="0">
              <a:solidFill>
                <a:srgbClr val="0000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41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It is important to increase the willingness to comply</a:t>
            </a:r>
          </a:p>
          <a:p>
            <a:endParaRPr lang="en-GB" dirty="0"/>
          </a:p>
          <a:p>
            <a:r>
              <a:rPr lang="en-GB" dirty="0" smtClean="0"/>
              <a:t>Willingness, own moral conviction, is often a stronger incentive than external sanctions</a:t>
            </a:r>
          </a:p>
          <a:p>
            <a:endParaRPr lang="en-GB" dirty="0"/>
          </a:p>
          <a:p>
            <a:r>
              <a:rPr lang="en-GB" dirty="0" smtClean="0"/>
              <a:t>Sanctions and punishment can, but no always, support the willingness to comply</a:t>
            </a:r>
          </a:p>
          <a:p>
            <a:endParaRPr lang="en-GB" dirty="0"/>
          </a:p>
          <a:p>
            <a:r>
              <a:rPr lang="en-GB" dirty="0" smtClean="0"/>
              <a:t>Influencing social norms is the best way of influencing peoples own moral convictions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644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Trust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145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1547813" y="2348880"/>
            <a:ext cx="2376487" cy="10795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sv-SE"/>
              <a:t>Trust</a:t>
            </a: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5219700" y="2348880"/>
            <a:ext cx="2376488" cy="10795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sv-SE"/>
              <a:t>Fairness</a:t>
            </a: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3382963" y="3968130"/>
            <a:ext cx="2376487" cy="10795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sv-SE"/>
              <a:t>Willingness to</a:t>
            </a:r>
          </a:p>
          <a:p>
            <a:pPr algn="ctr"/>
            <a:r>
              <a:rPr lang="en-US" altLang="sv-SE"/>
              <a:t>comply</a:t>
            </a:r>
          </a:p>
        </p:txBody>
      </p:sp>
      <p:cxnSp>
        <p:nvCxnSpPr>
          <p:cNvPr id="90120" name="AutoShape 8"/>
          <p:cNvCxnSpPr>
            <a:cxnSpLocks noChangeShapeType="1"/>
            <a:stCxn id="90115" idx="2"/>
            <a:endCxn id="90117" idx="0"/>
          </p:cNvCxnSpPr>
          <p:nvPr/>
        </p:nvCxnSpPr>
        <p:spPr bwMode="auto">
          <a:xfrm>
            <a:off x="2736850" y="3428380"/>
            <a:ext cx="1835150" cy="5397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121" name="AutoShape 9"/>
          <p:cNvCxnSpPr>
            <a:cxnSpLocks noChangeShapeType="1"/>
            <a:stCxn id="90116" idx="2"/>
            <a:endCxn id="90117" idx="0"/>
          </p:cNvCxnSpPr>
          <p:nvPr/>
        </p:nvCxnSpPr>
        <p:spPr bwMode="auto">
          <a:xfrm flipH="1">
            <a:off x="4572000" y="3428380"/>
            <a:ext cx="1836738" cy="5397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122" name="AutoShape 10"/>
          <p:cNvCxnSpPr>
            <a:cxnSpLocks noChangeShapeType="1"/>
            <a:stCxn id="90115" idx="3"/>
            <a:endCxn id="90116" idx="1"/>
          </p:cNvCxnSpPr>
          <p:nvPr/>
        </p:nvCxnSpPr>
        <p:spPr bwMode="auto">
          <a:xfrm>
            <a:off x="3924300" y="2888630"/>
            <a:ext cx="12954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0123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/>
              <a:t>Voluntary compliance</a:t>
            </a:r>
          </a:p>
        </p:txBody>
      </p:sp>
    </p:spTree>
    <p:extLst>
      <p:ext uri="{BB962C8B-B14F-4D97-AF65-F5344CB8AC3E}">
        <p14:creationId xmlns:p14="http://schemas.microsoft.com/office/powerpoint/2010/main" val="261294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en-US" altLang="sv-SE" b="1" dirty="0"/>
              <a:t>Perceived </a:t>
            </a:r>
            <a:r>
              <a:rPr lang="en-US" altLang="sv-SE" b="1" dirty="0" smtClean="0"/>
              <a:t>fairness is crucial for voluntary compliance</a:t>
            </a:r>
            <a:endParaRPr lang="en-US" altLang="sv-SE" b="1" dirty="0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3568" y="2204864"/>
            <a:ext cx="7772400" cy="3530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sv-SE" sz="3200" i="1" u="sng" dirty="0">
                <a:solidFill>
                  <a:srgbClr val="660033"/>
                </a:solidFill>
              </a:rPr>
              <a:t>Distributive fairness</a:t>
            </a:r>
            <a:r>
              <a:rPr lang="en-GB" altLang="sv-SE" i="1" dirty="0"/>
              <a:t>.</a:t>
            </a:r>
            <a:r>
              <a:rPr lang="en-GB" altLang="sv-SE" dirty="0"/>
              <a:t> How taxes are paid and spent.</a:t>
            </a:r>
            <a:br>
              <a:rPr lang="en-GB" altLang="sv-SE" dirty="0"/>
            </a:br>
            <a:endParaRPr lang="en-GB" altLang="sv-SE" i="1" dirty="0"/>
          </a:p>
          <a:p>
            <a:pPr>
              <a:lnSpc>
                <a:spcPct val="90000"/>
              </a:lnSpc>
            </a:pPr>
            <a:r>
              <a:rPr lang="en-GB" altLang="sv-SE" sz="3200" i="1" u="sng" dirty="0">
                <a:solidFill>
                  <a:srgbClr val="660033"/>
                </a:solidFill>
              </a:rPr>
              <a:t>Procedural fairness</a:t>
            </a:r>
            <a:r>
              <a:rPr lang="en-GB" altLang="sv-SE" i="1" dirty="0"/>
              <a:t>.</a:t>
            </a:r>
            <a:r>
              <a:rPr lang="en-GB" altLang="sv-SE" dirty="0"/>
              <a:t> The handling of cases, not the outcome. </a:t>
            </a:r>
            <a:br>
              <a:rPr lang="en-GB" altLang="sv-SE" dirty="0"/>
            </a:br>
            <a:endParaRPr lang="en-GB" altLang="sv-SE" i="1" dirty="0"/>
          </a:p>
          <a:p>
            <a:pPr>
              <a:lnSpc>
                <a:spcPct val="90000"/>
              </a:lnSpc>
            </a:pPr>
            <a:r>
              <a:rPr lang="en-GB" altLang="sv-SE" sz="3200" i="1" u="sng" dirty="0">
                <a:solidFill>
                  <a:srgbClr val="660033"/>
                </a:solidFill>
              </a:rPr>
              <a:t>Retributive fairness</a:t>
            </a:r>
            <a:r>
              <a:rPr lang="en-GB" altLang="sv-SE" i="1" dirty="0"/>
              <a:t>.</a:t>
            </a:r>
            <a:r>
              <a:rPr lang="en-GB" altLang="sv-SE" dirty="0"/>
              <a:t> How non-compliers are being handled.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 bwMode="auto">
          <a:xfrm>
            <a:off x="0" y="6542088"/>
            <a:ext cx="457200" cy="3159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4D67ADA5-CA7D-49C3-8DA1-BD1E62D055BC}" type="slidenum">
              <a:rPr lang="en-US" sz="900" b="0">
                <a:solidFill>
                  <a:srgbClr val="336699"/>
                </a:solidFill>
                <a:latin typeface="Century Gothic" pitchFamily="34" charset="0"/>
              </a:rPr>
              <a:pPr algn="r">
                <a:defRPr/>
              </a:pPr>
              <a:t>56</a:t>
            </a:fld>
            <a:endParaRPr lang="en-US" sz="900" b="0">
              <a:solidFill>
                <a:srgbClr val="336699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0569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ext Box 2"/>
          <p:cNvSpPr txBox="1">
            <a:spLocks noChangeArrowheads="1"/>
          </p:cNvSpPr>
          <p:nvPr/>
        </p:nvSpPr>
        <p:spPr bwMode="auto">
          <a:xfrm>
            <a:off x="142875" y="549275"/>
            <a:ext cx="88566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sv-SE" sz="3200">
                <a:latin typeface="Arial" charset="0"/>
              </a:rPr>
              <a:t>Why trust increases after an audit</a:t>
            </a:r>
            <a:endParaRPr lang="en-US" altLang="sv-SE" sz="2300">
              <a:latin typeface="Arial" charset="0"/>
            </a:endParaRPr>
          </a:p>
        </p:txBody>
      </p:sp>
      <p:graphicFrame>
        <p:nvGraphicFramePr>
          <p:cNvPr id="98307" name="Object 3"/>
          <p:cNvGraphicFramePr>
            <a:graphicFrameLocks noChangeAspect="1"/>
          </p:cNvGraphicFramePr>
          <p:nvPr/>
        </p:nvGraphicFramePr>
        <p:xfrm>
          <a:off x="319088" y="1339850"/>
          <a:ext cx="8239125" cy="531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Diagram" r:id="rId4" imgW="5705475" imgH="3676650" progId="Excel.Chart.8">
                  <p:embed/>
                </p:oleObj>
              </mc:Choice>
              <mc:Fallback>
                <p:oleObj name="Diagram" r:id="rId4" imgW="5705475" imgH="367665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088" y="1339850"/>
                        <a:ext cx="8239125" cy="5318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05464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AutoShape 2"/>
          <p:cNvSpPr>
            <a:spLocks noChangeArrowheads="1"/>
          </p:cNvSpPr>
          <p:nvPr/>
        </p:nvSpPr>
        <p:spPr bwMode="auto">
          <a:xfrm>
            <a:off x="323850" y="2762250"/>
            <a:ext cx="6165850" cy="900113"/>
          </a:xfrm>
          <a:prstGeom prst="homePlate">
            <a:avLst>
              <a:gd name="adj" fmla="val 171252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sv-SE"/>
              <a:t>Procedure</a:t>
            </a:r>
          </a:p>
        </p:txBody>
      </p:sp>
      <p:sp>
        <p:nvSpPr>
          <p:cNvPr id="97283" name="Rectangle 3"/>
          <p:cNvSpPr>
            <a:spLocks noChangeArrowheads="1"/>
          </p:cNvSpPr>
          <p:nvPr/>
        </p:nvSpPr>
        <p:spPr bwMode="auto">
          <a:xfrm>
            <a:off x="6489700" y="2762250"/>
            <a:ext cx="2206625" cy="900113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sv-SE"/>
              <a:t>Outcome</a:t>
            </a:r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620713"/>
            <a:ext cx="7772400" cy="1143000"/>
          </a:xfrm>
        </p:spPr>
        <p:txBody>
          <a:bodyPr/>
          <a:lstStyle/>
          <a:p>
            <a:r>
              <a:rPr lang="en-US" altLang="sv-SE"/>
              <a:t>Procedural justice</a:t>
            </a:r>
          </a:p>
        </p:txBody>
      </p:sp>
      <p:sp>
        <p:nvSpPr>
          <p:cNvPr id="97288" name="Rectangle 8"/>
          <p:cNvSpPr>
            <a:spLocks noChangeArrowheads="1"/>
          </p:cNvSpPr>
          <p:nvPr/>
        </p:nvSpPr>
        <p:spPr bwMode="auto">
          <a:xfrm>
            <a:off x="323850" y="4005263"/>
            <a:ext cx="6192838" cy="936625"/>
          </a:xfrm>
          <a:prstGeom prst="rect">
            <a:avLst/>
          </a:prstGeom>
          <a:solidFill>
            <a:srgbClr val="CCFFCC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sv-SE" sz="2000"/>
              <a:t>The perception of the procedure decides the</a:t>
            </a:r>
          </a:p>
          <a:p>
            <a:pPr algn="ctr"/>
            <a:r>
              <a:rPr lang="en-US" altLang="sv-SE" sz="2000"/>
              <a:t>perception of the outcome</a:t>
            </a:r>
          </a:p>
        </p:txBody>
      </p:sp>
      <p:sp>
        <p:nvSpPr>
          <p:cNvPr id="97289" name="Rectangle 9"/>
          <p:cNvSpPr>
            <a:spLocks noChangeArrowheads="1"/>
          </p:cNvSpPr>
          <p:nvPr/>
        </p:nvSpPr>
        <p:spPr bwMode="auto">
          <a:xfrm>
            <a:off x="323850" y="5157788"/>
            <a:ext cx="6192838" cy="649287"/>
          </a:xfrm>
          <a:prstGeom prst="rect">
            <a:avLst/>
          </a:prstGeom>
          <a:solidFill>
            <a:srgbClr val="CCFFCC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sv-SE" sz="2000"/>
              <a:t>Fairness, impartiality and respect are important</a:t>
            </a:r>
          </a:p>
        </p:txBody>
      </p:sp>
    </p:spTree>
    <p:extLst>
      <p:ext uri="{BB962C8B-B14F-4D97-AF65-F5344CB8AC3E}">
        <p14:creationId xmlns:p14="http://schemas.microsoft.com/office/powerpoint/2010/main" val="103446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38125" y="622300"/>
            <a:ext cx="8667750" cy="427038"/>
          </a:xfrm>
        </p:spPr>
        <p:txBody>
          <a:bodyPr lIns="0" tIns="0" rIns="0" bIns="0" anchor="t">
            <a:spAutoFit/>
          </a:bodyPr>
          <a:lstStyle/>
          <a:p>
            <a:pPr eaLnBrk="1" hangingPunct="1"/>
            <a:r>
              <a:rPr lang="en-US" altLang="sv-SE" sz="2800"/>
              <a:t>Rights, obligations and opportunities</a:t>
            </a:r>
          </a:p>
        </p:txBody>
      </p:sp>
      <p:graphicFrame>
        <p:nvGraphicFramePr>
          <p:cNvPr id="221187" name="Object 3"/>
          <p:cNvGraphicFramePr>
            <a:graphicFrameLocks noGrp="1" noChangeAspect="1"/>
          </p:cNvGraphicFramePr>
          <p:nvPr>
            <p:ph type="chart" idx="4294967295"/>
            <p:extLst>
              <p:ext uri="{D42A27DB-BD31-4B8C-83A1-F6EECF244321}">
                <p14:modId xmlns:p14="http://schemas.microsoft.com/office/powerpoint/2010/main" val="3714877954"/>
              </p:ext>
            </p:extLst>
          </p:nvPr>
        </p:nvGraphicFramePr>
        <p:xfrm>
          <a:off x="111125" y="1484313"/>
          <a:ext cx="8848725" cy="5145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Diagram" r:id="rId4" imgW="8343900" imgH="4851400" progId="MSGraph.Chart.8">
                  <p:embed followColorScheme="full"/>
                </p:oleObj>
              </mc:Choice>
              <mc:Fallback>
                <p:oleObj name="Diagram" r:id="rId4" imgW="8343900" imgH="48514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125" y="1484313"/>
                        <a:ext cx="8848725" cy="5145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1188" name="Text Box 4"/>
          <p:cNvSpPr txBox="1">
            <a:spLocks noChangeArrowheads="1"/>
          </p:cNvSpPr>
          <p:nvPr/>
        </p:nvSpPr>
        <p:spPr bwMode="auto">
          <a:xfrm>
            <a:off x="7885113" y="6524625"/>
            <a:ext cx="11239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r>
              <a:rPr lang="sv-SE" altLang="sv-SE" sz="1200" b="0">
                <a:latin typeface="Arial" charset="0"/>
              </a:rPr>
              <a:t>Bas: Alla (1.002)</a:t>
            </a:r>
          </a:p>
        </p:txBody>
      </p:sp>
      <p:sp>
        <p:nvSpPr>
          <p:cNvPr id="221189" name="Text Box 5"/>
          <p:cNvSpPr txBox="1">
            <a:spLocks noChangeArrowheads="1"/>
          </p:cNvSpPr>
          <p:nvPr/>
        </p:nvSpPr>
        <p:spPr bwMode="auto">
          <a:xfrm>
            <a:off x="107950" y="6524625"/>
            <a:ext cx="16557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sv-SE" sz="1200" b="0">
                <a:solidFill>
                  <a:schemeClr val="tx1"/>
                </a:solidFill>
              </a:rPr>
              <a:t>Small business study</a:t>
            </a:r>
          </a:p>
        </p:txBody>
      </p:sp>
    </p:spTree>
    <p:extLst>
      <p:ext uri="{BB962C8B-B14F-4D97-AF65-F5344CB8AC3E}">
        <p14:creationId xmlns:p14="http://schemas.microsoft.com/office/powerpoint/2010/main" val="248417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ubrik 3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706437"/>
          </a:xfrm>
        </p:spPr>
        <p:txBody>
          <a:bodyPr/>
          <a:lstStyle/>
          <a:p>
            <a:pPr eaLnBrk="1" hangingPunct="1"/>
            <a:r>
              <a:rPr lang="en-US" altLang="sv-SE" sz="2000" smtClean="0"/>
              <a:t>Generally speaking, would you say that most people can be trusted or that you need to be very careful in dealing with people?</a:t>
            </a:r>
            <a:endParaRPr lang="sv-SE" altLang="sv-SE" smtClean="0"/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71" t="23627" r="21432" b="30923"/>
          <a:stretch>
            <a:fillRect/>
          </a:stretch>
        </p:blipFill>
        <p:spPr bwMode="auto">
          <a:xfrm>
            <a:off x="120650" y="981075"/>
            <a:ext cx="8924925" cy="570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2" name="textruta 4"/>
          <p:cNvSpPr txBox="1">
            <a:spLocks noChangeArrowheads="1"/>
          </p:cNvSpPr>
          <p:nvPr/>
        </p:nvSpPr>
        <p:spPr bwMode="auto">
          <a:xfrm>
            <a:off x="7808913" y="5732463"/>
            <a:ext cx="12239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2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1600">
                <a:solidFill>
                  <a:schemeClr val="tx2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sv-SE" sz="1100">
                <a:solidFill>
                  <a:schemeClr val="tx1"/>
                </a:solidFill>
              </a:rPr>
              <a:t>Baserat på World Value Survey</a:t>
            </a:r>
          </a:p>
        </p:txBody>
      </p:sp>
    </p:spTree>
    <p:extLst>
      <p:ext uri="{BB962C8B-B14F-4D97-AF65-F5344CB8AC3E}">
        <p14:creationId xmlns:p14="http://schemas.microsoft.com/office/powerpoint/2010/main" val="79437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Platshållare för sidfot 3"/>
          <p:cNvSpPr txBox="1">
            <a:spLocks noGrp="1"/>
          </p:cNvSpPr>
          <p:nvPr/>
        </p:nvSpPr>
        <p:spPr bwMode="auto">
          <a:xfrm>
            <a:off x="0" y="6400800"/>
            <a:ext cx="914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fld id="{1F75E141-6C03-4B91-B411-BDECC3F44C04}" type="slidenum">
              <a:rPr lang="en-GB" altLang="sv-SE" sz="1000">
                <a:solidFill>
                  <a:srgbClr val="4D4D4D"/>
                </a:solidFill>
                <a:latin typeface="Arial" charset="0"/>
              </a:rPr>
              <a:pPr algn="ctr" eaLnBrk="1" hangingPunct="1"/>
              <a:t>60</a:t>
            </a:fld>
            <a:r>
              <a:rPr lang="en-GB" altLang="sv-SE" sz="1000">
                <a:solidFill>
                  <a:srgbClr val="4D4D4D"/>
                </a:solidFill>
                <a:latin typeface="Arial" charset="0"/>
              </a:rPr>
              <a:t>  </a:t>
            </a:r>
            <a:endParaRPr lang="en-GB" altLang="sv-SE" sz="1000">
              <a:solidFill>
                <a:srgbClr val="6E6E6E"/>
              </a:solidFill>
              <a:latin typeface="Arial" charset="0"/>
            </a:endParaRPr>
          </a:p>
        </p:txBody>
      </p:sp>
      <p:sp>
        <p:nvSpPr>
          <p:cNvPr id="22323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7338" y="449263"/>
            <a:ext cx="8667750" cy="731837"/>
          </a:xfrm>
        </p:spPr>
        <p:txBody>
          <a:bodyPr lIns="0" tIns="0" rIns="0" bIns="0" anchor="t">
            <a:spAutoFit/>
          </a:bodyPr>
          <a:lstStyle/>
          <a:p>
            <a:pPr eaLnBrk="1" hangingPunct="1"/>
            <a:r>
              <a:rPr lang="en-US" altLang="sv-SE" sz="2800"/>
              <a:t>Rights, obligations and opportunities</a:t>
            </a:r>
            <a:r>
              <a:rPr lang="sv-SE" altLang="sv-SE" sz="2800"/>
              <a:t> </a:t>
            </a:r>
            <a:br>
              <a:rPr lang="sv-SE" altLang="sv-SE" sz="2800"/>
            </a:br>
            <a:r>
              <a:rPr lang="en-US" altLang="sv-SE" sz="2000"/>
              <a:t>Correlation to trust</a:t>
            </a:r>
          </a:p>
        </p:txBody>
      </p:sp>
      <p:graphicFrame>
        <p:nvGraphicFramePr>
          <p:cNvPr id="223236" name="Object 3"/>
          <p:cNvGraphicFramePr>
            <a:graphicFrameLocks noGrp="1" noChangeAspect="1"/>
          </p:cNvGraphicFramePr>
          <p:nvPr>
            <p:ph type="chart" idx="4294967295"/>
            <p:extLst>
              <p:ext uri="{D42A27DB-BD31-4B8C-83A1-F6EECF244321}">
                <p14:modId xmlns:p14="http://schemas.microsoft.com/office/powerpoint/2010/main" val="2933809422"/>
              </p:ext>
            </p:extLst>
          </p:nvPr>
        </p:nvGraphicFramePr>
        <p:xfrm>
          <a:off x="109538" y="1295400"/>
          <a:ext cx="8853487" cy="5140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Diagram" r:id="rId4" imgW="8356600" imgH="4851400" progId="MSGraph.Chart.8">
                  <p:embed followColorScheme="full"/>
                </p:oleObj>
              </mc:Choice>
              <mc:Fallback>
                <p:oleObj name="Diagram" r:id="rId4" imgW="8356600" imgH="485140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8" y="1295400"/>
                        <a:ext cx="8853487" cy="5140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3237" name="Text Box 4"/>
          <p:cNvSpPr txBox="1">
            <a:spLocks noChangeArrowheads="1"/>
          </p:cNvSpPr>
          <p:nvPr/>
        </p:nvSpPr>
        <p:spPr bwMode="auto">
          <a:xfrm>
            <a:off x="7885113" y="6524625"/>
            <a:ext cx="11239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r>
              <a:rPr lang="sv-SE" altLang="sv-SE" sz="1200" b="0">
                <a:latin typeface="Arial" charset="0"/>
              </a:rPr>
              <a:t>Bas: Alla (1.002)</a:t>
            </a:r>
          </a:p>
        </p:txBody>
      </p:sp>
      <p:sp>
        <p:nvSpPr>
          <p:cNvPr id="223238" name="Text Box 5"/>
          <p:cNvSpPr txBox="1">
            <a:spLocks noChangeArrowheads="1"/>
          </p:cNvSpPr>
          <p:nvPr/>
        </p:nvSpPr>
        <p:spPr bwMode="auto">
          <a:xfrm>
            <a:off x="2540000" y="6240463"/>
            <a:ext cx="170338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sv-SE" altLang="sv-SE" sz="1400">
                <a:latin typeface="Arial" charset="0"/>
              </a:rPr>
              <a:t>Negative correlation</a:t>
            </a:r>
          </a:p>
        </p:txBody>
      </p:sp>
      <p:sp>
        <p:nvSpPr>
          <p:cNvPr id="223239" name="Text Box 6"/>
          <p:cNvSpPr txBox="1">
            <a:spLocks noChangeArrowheads="1"/>
          </p:cNvSpPr>
          <p:nvPr/>
        </p:nvSpPr>
        <p:spPr bwMode="auto">
          <a:xfrm>
            <a:off x="6859588" y="6240463"/>
            <a:ext cx="1644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sv-SE" altLang="sv-SE" sz="1400">
                <a:latin typeface="Arial" charset="0"/>
              </a:rPr>
              <a:t>Positive correlation</a:t>
            </a:r>
          </a:p>
        </p:txBody>
      </p:sp>
      <p:sp>
        <p:nvSpPr>
          <p:cNvPr id="223240" name="Text Box 8"/>
          <p:cNvSpPr txBox="1">
            <a:spLocks noChangeArrowheads="1"/>
          </p:cNvSpPr>
          <p:nvPr/>
        </p:nvSpPr>
        <p:spPr bwMode="auto">
          <a:xfrm>
            <a:off x="107950" y="6524625"/>
            <a:ext cx="16557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sv-SE" sz="1200" b="0">
                <a:solidFill>
                  <a:schemeClr val="tx1"/>
                </a:solidFill>
              </a:rPr>
              <a:t>Small business study</a:t>
            </a:r>
          </a:p>
        </p:txBody>
      </p:sp>
    </p:spTree>
    <p:extLst>
      <p:ext uri="{BB962C8B-B14F-4D97-AF65-F5344CB8AC3E}">
        <p14:creationId xmlns:p14="http://schemas.microsoft.com/office/powerpoint/2010/main" val="79548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"/>
          <p:cNvSpPr>
            <a:spLocks noChangeArrowheads="1"/>
          </p:cNvSpPr>
          <p:nvPr/>
        </p:nvSpPr>
        <p:spPr bwMode="auto">
          <a:xfrm>
            <a:off x="7092950" y="5805488"/>
            <a:ext cx="1727200" cy="9810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v-SE" altLang="sv-SE" sz="1800">
              <a:solidFill>
                <a:schemeClr val="tx1"/>
              </a:solidFill>
            </a:endParaRPr>
          </a:p>
        </p:txBody>
      </p:sp>
      <p:sp>
        <p:nvSpPr>
          <p:cNvPr id="58372" name="Platshållare för bildnummer 2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1E5A44-524F-44C5-8EF7-FC3ACB1F47B6}" type="slidenum">
              <a:rPr lang="sv-SE" altLang="sv-SE">
                <a:solidFill>
                  <a:schemeClr val="tx2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61</a:t>
            </a:fld>
            <a:endParaRPr lang="sv-SE" altLang="sv-SE">
              <a:solidFill>
                <a:schemeClr val="tx2"/>
              </a:solidFill>
            </a:endParaRPr>
          </a:p>
        </p:txBody>
      </p:sp>
      <p:graphicFrame>
        <p:nvGraphicFramePr>
          <p:cNvPr id="14341" name="Object 4"/>
          <p:cNvGraphicFramePr>
            <a:graphicFrameLocks noChangeAspect="1"/>
          </p:cNvGraphicFramePr>
          <p:nvPr/>
        </p:nvGraphicFramePr>
        <p:xfrm>
          <a:off x="395288" y="1231900"/>
          <a:ext cx="8455025" cy="544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Diagram" r:id="rId4" imgW="7962900" imgH="5134051" progId="Excel.Chart.8">
                  <p:embed/>
                </p:oleObj>
              </mc:Choice>
              <mc:Fallback>
                <p:oleObj name="Diagram" r:id="rId4" imgW="7962900" imgH="5134051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1231900"/>
                        <a:ext cx="8455025" cy="5449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2" name="textruta 1"/>
          <p:cNvSpPr txBox="1">
            <a:spLocks noChangeArrowheads="1"/>
          </p:cNvSpPr>
          <p:nvPr/>
        </p:nvSpPr>
        <p:spPr bwMode="auto">
          <a:xfrm>
            <a:off x="107950" y="6524625"/>
            <a:ext cx="43926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sv-SE" sz="800" b="1" dirty="0">
                <a:solidFill>
                  <a:schemeClr val="tx1"/>
                </a:solidFill>
              </a:rPr>
              <a:t>Private individuals 2012</a:t>
            </a:r>
          </a:p>
        </p:txBody>
      </p:sp>
      <p:sp>
        <p:nvSpPr>
          <p:cNvPr id="8" name="Rektangel 7"/>
          <p:cNvSpPr/>
          <p:nvPr/>
        </p:nvSpPr>
        <p:spPr>
          <a:xfrm>
            <a:off x="1403648" y="1052736"/>
            <a:ext cx="648072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 smtClean="0">
                <a:solidFill>
                  <a:schemeClr val="tx1"/>
                </a:solidFill>
              </a:rPr>
              <a:t>I trust the tax agency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9" name="Rektangel 8"/>
          <p:cNvSpPr/>
          <p:nvPr/>
        </p:nvSpPr>
        <p:spPr>
          <a:xfrm>
            <a:off x="7308304" y="3212976"/>
            <a:ext cx="1656184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 smtClean="0">
                <a:solidFill>
                  <a:schemeClr val="tx1"/>
                </a:solidFill>
              </a:rPr>
              <a:t>Don’t agree</a:t>
            </a:r>
          </a:p>
          <a:p>
            <a:r>
              <a:rPr lang="en-GB" sz="1200" dirty="0" smtClean="0">
                <a:solidFill>
                  <a:schemeClr val="tx1"/>
                </a:solidFill>
              </a:rPr>
              <a:t/>
            </a:r>
            <a:br>
              <a:rPr lang="en-GB" sz="1200" dirty="0" smtClean="0">
                <a:solidFill>
                  <a:schemeClr val="tx1"/>
                </a:solidFill>
              </a:rPr>
            </a:br>
            <a:endParaRPr lang="en-GB" sz="1200" dirty="0" smtClean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>Neither</a:t>
            </a:r>
          </a:p>
          <a:p>
            <a:endParaRPr lang="en-GB" sz="1200" dirty="0" smtClean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/>
            </a:r>
            <a:br>
              <a:rPr lang="en-GB" sz="1200" dirty="0" smtClean="0">
                <a:solidFill>
                  <a:schemeClr val="tx1"/>
                </a:solidFill>
              </a:rPr>
            </a:br>
            <a:endParaRPr lang="en-GB" sz="1200" dirty="0" smtClean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>Agree</a:t>
            </a:r>
          </a:p>
          <a:p>
            <a:endParaRPr lang="en-GB" sz="1200" dirty="0" smtClean="0">
              <a:solidFill>
                <a:schemeClr val="tx1"/>
              </a:solidFill>
            </a:endParaRPr>
          </a:p>
          <a:p>
            <a:endParaRPr lang="en-GB" sz="1200" dirty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>No </a:t>
            </a:r>
            <a:r>
              <a:rPr lang="en-GB" sz="1200" dirty="0" err="1" smtClean="0">
                <a:solidFill>
                  <a:schemeClr val="tx1"/>
                </a:solidFill>
              </a:rPr>
              <a:t>opnion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86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5" t="16463" r="14108" b="21278"/>
          <a:stretch>
            <a:fillRect/>
          </a:stretch>
        </p:blipFill>
        <p:spPr bwMode="auto">
          <a:xfrm>
            <a:off x="741363" y="1268413"/>
            <a:ext cx="6913562" cy="504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ruta 2"/>
          <p:cNvSpPr txBox="1">
            <a:spLocks noChangeArrowheads="1"/>
          </p:cNvSpPr>
          <p:nvPr/>
        </p:nvSpPr>
        <p:spPr bwMode="auto">
          <a:xfrm>
            <a:off x="222250" y="6453188"/>
            <a:ext cx="2232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chemeClr val="tx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1400">
                <a:solidFill>
                  <a:schemeClr val="tx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sv-SE" sz="800" b="1" dirty="0">
                <a:solidFill>
                  <a:schemeClr val="tx1"/>
                </a:solidFill>
              </a:rPr>
              <a:t>Businesses 2013</a:t>
            </a:r>
          </a:p>
        </p:txBody>
      </p:sp>
      <p:sp>
        <p:nvSpPr>
          <p:cNvPr id="6" name="Rektangel 5"/>
          <p:cNvSpPr/>
          <p:nvPr/>
        </p:nvSpPr>
        <p:spPr>
          <a:xfrm>
            <a:off x="1187624" y="1134300"/>
            <a:ext cx="2808312" cy="1584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I am treated well by the staff at the tax agency</a:t>
            </a:r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7" name="Rektangel 6"/>
          <p:cNvSpPr/>
          <p:nvPr/>
        </p:nvSpPr>
        <p:spPr>
          <a:xfrm>
            <a:off x="4733420" y="1134299"/>
            <a:ext cx="2808312" cy="1584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I am treated well by the staff at the tax agency</a:t>
            </a:r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8" name="Rektangel 7"/>
          <p:cNvSpPr/>
          <p:nvPr/>
        </p:nvSpPr>
        <p:spPr>
          <a:xfrm>
            <a:off x="3275856" y="4131891"/>
            <a:ext cx="1008112" cy="953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 smtClean="0">
                <a:solidFill>
                  <a:schemeClr val="tx1"/>
                </a:solidFill>
              </a:rPr>
              <a:t>Don’t agree</a:t>
            </a:r>
            <a:r>
              <a:rPr lang="en-GB" sz="800" dirty="0" smtClean="0">
                <a:solidFill>
                  <a:schemeClr val="tx1"/>
                </a:solidFill>
              </a:rPr>
              <a:t/>
            </a:r>
            <a:br>
              <a:rPr lang="en-GB" sz="800" dirty="0" smtClean="0">
                <a:solidFill>
                  <a:schemeClr val="tx1"/>
                </a:solidFill>
              </a:rPr>
            </a:br>
            <a:endParaRPr lang="en-GB" sz="800" dirty="0" smtClean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>Neither</a:t>
            </a:r>
            <a:r>
              <a:rPr lang="en-GB" sz="800" dirty="0" smtClean="0">
                <a:solidFill>
                  <a:schemeClr val="tx1"/>
                </a:solidFill>
              </a:rPr>
              <a:t/>
            </a:r>
            <a:br>
              <a:rPr lang="en-GB" sz="800" dirty="0" smtClean="0">
                <a:solidFill>
                  <a:schemeClr val="tx1"/>
                </a:solidFill>
              </a:rPr>
            </a:br>
            <a:endParaRPr lang="en-GB" sz="800" dirty="0" smtClean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>Agree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9" name="Rektangel 8"/>
          <p:cNvSpPr/>
          <p:nvPr/>
        </p:nvSpPr>
        <p:spPr>
          <a:xfrm>
            <a:off x="7380312" y="4131891"/>
            <a:ext cx="1152128" cy="9532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dirty="0" smtClean="0">
                <a:solidFill>
                  <a:schemeClr val="tx1"/>
                </a:solidFill>
              </a:rPr>
              <a:t>Don’t agree</a:t>
            </a:r>
            <a:r>
              <a:rPr lang="en-GB" sz="800" dirty="0" smtClean="0">
                <a:solidFill>
                  <a:schemeClr val="tx1"/>
                </a:solidFill>
              </a:rPr>
              <a:t/>
            </a:r>
            <a:br>
              <a:rPr lang="en-GB" sz="800" dirty="0" smtClean="0">
                <a:solidFill>
                  <a:schemeClr val="tx1"/>
                </a:solidFill>
              </a:rPr>
            </a:br>
            <a:endParaRPr lang="en-GB" sz="800" dirty="0" smtClean="0">
              <a:solidFill>
                <a:schemeClr val="tx1"/>
              </a:solidFill>
            </a:endParaRPr>
          </a:p>
          <a:p>
            <a:r>
              <a:rPr lang="en-GB" sz="1200" dirty="0" smtClean="0">
                <a:solidFill>
                  <a:schemeClr val="tx1"/>
                </a:solidFill>
              </a:rPr>
              <a:t>Agree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56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/>
              <a:t>How should the authority act?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685800" y="2384425"/>
            <a:ext cx="7772400" cy="119697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>
                <a:solidFill>
                  <a:srgbClr val="00006A"/>
                </a:solidFill>
              </a:rPr>
              <a:t>An authority should treat citizens fairly and respectfully, listening to them and communicating explanations for different actions</a:t>
            </a: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1219200" y="4343400"/>
            <a:ext cx="6781800" cy="1196975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sv-SE">
                <a:solidFill>
                  <a:srgbClr val="00006A"/>
                </a:solidFill>
              </a:rPr>
              <a:t>If those being regulated are treated as trustworthy, they will repay this respect with voluntary compliance with fair rules</a:t>
            </a:r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3581400" y="396240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sv-SE" i="1">
                <a:solidFill>
                  <a:srgbClr val="00006A"/>
                </a:solidFill>
              </a:rPr>
              <a:t>Reciprocity</a:t>
            </a:r>
          </a:p>
        </p:txBody>
      </p:sp>
    </p:spTree>
    <p:extLst>
      <p:ext uri="{BB962C8B-B14F-4D97-AF65-F5344CB8AC3E}">
        <p14:creationId xmlns:p14="http://schemas.microsoft.com/office/powerpoint/2010/main" val="131235519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/>
              <a:t>Perception is everything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sv-SE"/>
              <a:t>Other peoples behaviour</a:t>
            </a:r>
            <a:br>
              <a:rPr lang="en-US" altLang="sv-SE"/>
            </a:br>
            <a:endParaRPr lang="en-US" altLang="sv-SE"/>
          </a:p>
          <a:p>
            <a:r>
              <a:rPr lang="en-US" altLang="sv-SE"/>
              <a:t>Other peoples values</a:t>
            </a:r>
            <a:br>
              <a:rPr lang="en-US" altLang="sv-SE"/>
            </a:br>
            <a:endParaRPr lang="en-US" altLang="sv-SE"/>
          </a:p>
          <a:p>
            <a:r>
              <a:rPr lang="en-US" altLang="sv-SE"/>
              <a:t>Behaviour of tax administration</a:t>
            </a:r>
            <a:br>
              <a:rPr lang="en-US" altLang="sv-SE"/>
            </a:br>
            <a:endParaRPr lang="en-US" altLang="sv-SE"/>
          </a:p>
          <a:p>
            <a:r>
              <a:rPr lang="en-US" altLang="sv-SE"/>
              <a:t>Fairness</a:t>
            </a:r>
            <a:br>
              <a:rPr lang="en-US" altLang="sv-SE"/>
            </a:br>
            <a:endParaRPr lang="en-US" altLang="sv-SE"/>
          </a:p>
          <a:p>
            <a:r>
              <a:rPr lang="en-US" altLang="sv-SE"/>
              <a:t>Trust in tax administration</a:t>
            </a:r>
          </a:p>
        </p:txBody>
      </p:sp>
      <p:pic>
        <p:nvPicPr>
          <p:cNvPr id="24580" name="Picture 4" descr="perception_vas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349500"/>
            <a:ext cx="3001963" cy="300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557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2" t="23923" r="14783" b="28748"/>
          <a:stretch>
            <a:fillRect/>
          </a:stretch>
        </p:blipFill>
        <p:spPr bwMode="auto">
          <a:xfrm>
            <a:off x="0" y="-34925"/>
            <a:ext cx="9144000" cy="691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5" name="textruta 1"/>
          <p:cNvSpPr txBox="1">
            <a:spLocks noChangeArrowheads="1"/>
          </p:cNvSpPr>
          <p:nvPr/>
        </p:nvSpPr>
        <p:spPr bwMode="auto">
          <a:xfrm>
            <a:off x="179388" y="115888"/>
            <a:ext cx="2520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2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2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1600">
                <a:solidFill>
                  <a:schemeClr val="tx2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1400">
                <a:solidFill>
                  <a:schemeClr val="tx2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sv-SE" sz="1400">
                <a:solidFill>
                  <a:schemeClr val="tx1"/>
                </a:solidFill>
              </a:rPr>
              <a:t>Edelman Trust Barometer 2008</a:t>
            </a:r>
          </a:p>
        </p:txBody>
      </p:sp>
    </p:spTree>
    <p:extLst>
      <p:ext uri="{BB962C8B-B14F-4D97-AF65-F5344CB8AC3E}">
        <p14:creationId xmlns:p14="http://schemas.microsoft.com/office/powerpoint/2010/main" val="396837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nummer 1"/>
          <p:cNvSpPr>
            <a:spLocks noGrp="1"/>
          </p:cNvSpPr>
          <p:nvPr>
            <p:ph type="sldNum" sz="quarter" idx="4294967295"/>
          </p:nvPr>
        </p:nvSpPr>
        <p:spPr>
          <a:xfrm>
            <a:off x="6443663" y="6227763"/>
            <a:ext cx="12239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D9618D5-228C-4D0A-9937-25FBC189196C}" type="slidenum">
              <a:rPr lang="sv-SE" smtClean="0"/>
              <a:pPr>
                <a:defRPr/>
              </a:pPr>
              <a:t>8</a:t>
            </a:fld>
            <a:endParaRPr lang="sv-SE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9" t="14481" r="12299" b="16208"/>
          <a:stretch>
            <a:fillRect/>
          </a:stretch>
        </p:blipFill>
        <p:spPr bwMode="auto">
          <a:xfrm>
            <a:off x="-22225" y="115888"/>
            <a:ext cx="9058275" cy="661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517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ubri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sv-SE" smtClean="0"/>
              <a:t>The good society index</a:t>
            </a:r>
          </a:p>
        </p:txBody>
      </p:sp>
      <p:sp>
        <p:nvSpPr>
          <p:cNvPr id="2" name="Platshållare för bild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E43618-1406-4AA4-AE08-91FD6700DC47}" type="slidenum">
              <a:rPr lang="sv-SE" smtClean="0"/>
              <a:pPr>
                <a:defRPr/>
              </a:pPr>
              <a:t>9</a:t>
            </a:fld>
            <a:endParaRPr lang="sv-SE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19" t="11035" r="50000" b="61285"/>
          <a:stretch>
            <a:fillRect/>
          </a:stretch>
        </p:blipFill>
        <p:spPr bwMode="auto">
          <a:xfrm>
            <a:off x="754063" y="1628775"/>
            <a:ext cx="4333875" cy="324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1843" r="22766" b="33907"/>
          <a:stretch>
            <a:fillRect/>
          </a:stretch>
        </p:blipFill>
        <p:spPr bwMode="auto">
          <a:xfrm>
            <a:off x="4991100" y="3865563"/>
            <a:ext cx="3829050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193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atteverket">
  <a:themeElements>
    <a:clrScheme name="SKV">
      <a:dk1>
        <a:sysClr val="windowText" lastClr="000000"/>
      </a:dk1>
      <a:lt1>
        <a:sysClr val="window" lastClr="FFFFFF"/>
      </a:lt1>
      <a:dk2>
        <a:srgbClr val="003366"/>
      </a:dk2>
      <a:lt2>
        <a:srgbClr val="FFCC00"/>
      </a:lt2>
      <a:accent1>
        <a:srgbClr val="8A7195"/>
      </a:accent1>
      <a:accent2>
        <a:srgbClr val="8BBEC8"/>
      </a:accent2>
      <a:accent3>
        <a:srgbClr val="DD9B36"/>
      </a:accent3>
      <a:accent4>
        <a:srgbClr val="A1C2E3"/>
      </a:accent4>
      <a:accent5>
        <a:srgbClr val="AE8453"/>
      </a:accent5>
      <a:accent6>
        <a:srgbClr val="168DC4"/>
      </a:accent6>
      <a:hlink>
        <a:srgbClr val="0000FF"/>
      </a:hlink>
      <a:folHlink>
        <a:srgbClr val="800080"/>
      </a:folHlink>
    </a:clrScheme>
    <a:fontScheme name="Skatteverket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SKV Rosa">
      <a:srgbClr val="D390A0"/>
    </a:custClr>
  </a:custClrLst>
  <a:extLst>
    <a:ext uri="{05A4C25C-085E-4340-85A3-A5531E510DB2}">
      <thm15:themeFamily xmlns:thm15="http://schemas.microsoft.com/office/thememl/2012/main" xmlns="" name="Swedish Tax Agency.potx" id="{7387B637-8B2D-4618-904F-7B10A16A2BBB}" vid="{22A67225-3D82-466E-B4A7-208E3298713B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1498</TotalTime>
  <Words>1377</Words>
  <Application>Microsoft Office PowerPoint</Application>
  <PresentationFormat>Presentación en pantalla (4:3)</PresentationFormat>
  <Paragraphs>425</Paragraphs>
  <Slides>64</Slides>
  <Notes>28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64</vt:i4>
      </vt:variant>
    </vt:vector>
  </HeadingPairs>
  <TitlesOfParts>
    <vt:vector size="67" baseType="lpstr">
      <vt:lpstr>Skatteverket</vt:lpstr>
      <vt:lpstr>Diagram</vt:lpstr>
      <vt:lpstr>Bild</vt:lpstr>
      <vt:lpstr>Voluntary tax compliance</vt:lpstr>
      <vt:lpstr>Skatteverket and the Swedish culture</vt:lpstr>
      <vt:lpstr>Skatteverket</vt:lpstr>
      <vt:lpstr>Steering structure</vt:lpstr>
      <vt:lpstr>Generally speaking, would you say that most people can be trusted or that you need to be very careful in dealing with people?</vt:lpstr>
      <vt:lpstr>Generally speaking, would you say that most people can be trusted or that you need to be very careful in dealing with people?</vt:lpstr>
      <vt:lpstr>Presentación de PowerPoint</vt:lpstr>
      <vt:lpstr>Presentación de PowerPoint</vt:lpstr>
      <vt:lpstr>The good society index</vt:lpstr>
      <vt:lpstr>Presentación de PowerPoint</vt:lpstr>
      <vt:lpstr>Presentación de PowerPoint</vt:lpstr>
      <vt:lpstr>Presentación de PowerPoint</vt:lpstr>
      <vt:lpstr>Presentación de PowerPoint</vt:lpstr>
      <vt:lpstr>From  cops against robbers  to  service for clients  in 30 years</vt:lpstr>
      <vt:lpstr>The development of the Swedish Tax Agency</vt:lpstr>
      <vt:lpstr>Strategic direction of the Swedish Tax Agency Implemented 2006, updated 2012</vt:lpstr>
      <vt:lpstr>Voluntary compliance is the goal</vt:lpstr>
      <vt:lpstr>Strategy - main content</vt:lpstr>
      <vt:lpstr>Högsta ServiceScore 2012, 2013 och 2014 ”Skatteverket är den mest servicevänliga myndigheten - i klass med de bästa privata företagen!”</vt:lpstr>
      <vt:lpstr>Trust in some mayor Swedish government agencies</vt:lpstr>
      <vt:lpstr>Presentación de PowerPoint</vt:lpstr>
      <vt:lpstr>Presentación de PowerPoint</vt:lpstr>
      <vt:lpstr>“If possible, I would hide income from taxation”</vt:lpstr>
      <vt:lpstr>”The tax agency is good at combating tax evasion”  </vt:lpstr>
      <vt:lpstr>Right from the start</vt:lpstr>
      <vt:lpstr>Right from the start</vt:lpstr>
      <vt:lpstr>Right from the start</vt:lpstr>
      <vt:lpstr>Cash register</vt:lpstr>
      <vt:lpstr>Staff ledgers - Restaurants and hair dressers</vt:lpstr>
      <vt:lpstr>Some milestones in OECD tax compliance work</vt:lpstr>
      <vt:lpstr>Right from the start is:</vt:lpstr>
      <vt:lpstr>Compliance approach, summary</vt:lpstr>
      <vt:lpstr>Norms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Universal principles to influence norms (Cialdini)</vt:lpstr>
      <vt:lpstr>Example from research Using social norms to influence behaviour</vt:lpstr>
      <vt:lpstr>How to use social norms? </vt:lpstr>
      <vt:lpstr>Presentación de PowerPoint</vt:lpstr>
      <vt:lpstr>Presentación de PowerPoint</vt:lpstr>
      <vt:lpstr>We can, and should, influence the reason why people obey rules  Do we want it to be:</vt:lpstr>
      <vt:lpstr>Presentación de PowerPoint</vt:lpstr>
      <vt:lpstr>Presentación de PowerPoint</vt:lpstr>
      <vt:lpstr>Presentación de PowerPoint</vt:lpstr>
      <vt:lpstr>Cooperation is the best strategy</vt:lpstr>
      <vt:lpstr>Presentación de PowerPoint</vt:lpstr>
      <vt:lpstr>Enter   punishment</vt:lpstr>
      <vt:lpstr>Conclusions</vt:lpstr>
      <vt:lpstr>Trust</vt:lpstr>
      <vt:lpstr>Voluntary compliance</vt:lpstr>
      <vt:lpstr>Perceived fairness is crucial for voluntary compliance</vt:lpstr>
      <vt:lpstr>Presentación de PowerPoint</vt:lpstr>
      <vt:lpstr>Procedural justice</vt:lpstr>
      <vt:lpstr>Rights, obligations and opportunities</vt:lpstr>
      <vt:lpstr>Rights, obligations and opportunities  Correlation to trust</vt:lpstr>
      <vt:lpstr>Presentación de PowerPoint</vt:lpstr>
      <vt:lpstr>Presentación de PowerPoint</vt:lpstr>
      <vt:lpstr>How should the authority act?</vt:lpstr>
      <vt:lpstr>Perception is everything</vt:lpstr>
    </vt:vector>
  </TitlesOfParts>
  <Company>Skatteverket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Skatteverket</dc:creator>
  <cp:lastModifiedBy>Maria Luisa Dominguez Suarez</cp:lastModifiedBy>
  <cp:revision>85</cp:revision>
  <dcterms:created xsi:type="dcterms:W3CDTF">2013-02-19T11:46:49Z</dcterms:created>
  <dcterms:modified xsi:type="dcterms:W3CDTF">2015-06-22T15:39:51Z</dcterms:modified>
</cp:coreProperties>
</file>