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2"/>
    <p:sldMasterId id="2147483664" r:id="rId3"/>
  </p:sldMasterIdLst>
  <p:notesMasterIdLst>
    <p:notesMasterId r:id="rId12"/>
  </p:notesMasterIdLst>
  <p:sldIdLst>
    <p:sldId id="269" r:id="rId4"/>
    <p:sldId id="270" r:id="rId5"/>
    <p:sldId id="271" r:id="rId6"/>
    <p:sldId id="276" r:id="rId7"/>
    <p:sldId id="278" r:id="rId8"/>
    <p:sldId id="272" r:id="rId9"/>
    <p:sldId id="273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353" autoAdjust="0"/>
    <p:restoredTop sz="90842" autoAdjust="0"/>
  </p:normalViewPr>
  <p:slideViewPr>
    <p:cSldViewPr>
      <p:cViewPr>
        <p:scale>
          <a:sx n="70" d="100"/>
          <a:sy n="70" d="100"/>
        </p:scale>
        <p:origin x="-1230" y="-54"/>
      </p:cViewPr>
      <p:guideLst>
        <p:guide orient="horz" pos="2208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2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C2D7E8-04DF-488E-8D77-341B32C5F50A}" type="datetimeFigureOut">
              <a:rPr lang="en-US" smtClean="0"/>
              <a:pPr/>
              <a:t>7/24/2015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80AE1A-B75C-45AD-95F0-4F1278EA47F7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200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7200" y="2400300"/>
            <a:ext cx="6172200" cy="6743700"/>
          </a:xfrm>
        </p:spPr>
        <p:txBody>
          <a:bodyPr>
            <a:noAutofit/>
          </a:bodyPr>
          <a:lstStyle/>
          <a:p>
            <a:endParaRPr lang="en-US" sz="1200" b="0" baseline="0" dirty="0" smtClean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33400" y="460375"/>
            <a:ext cx="2433638" cy="1825625"/>
          </a:xfr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F05EF-6168-407F-8025-E41839E125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065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F05EF-6168-407F-8025-E41839E125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71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EF05EF-6168-407F-8025-E41839E125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1C692C-4F2D-45F6-A9A8-8A3A8FE278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394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EF05EF-6168-407F-8025-E41839E125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1C692C-4F2D-45F6-A9A8-8A3A8FE278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334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2.png"/><Relationship Id="rId7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13.jpg"/><Relationship Id="rId4" Type="http://schemas.openxmlformats.org/officeDocument/2006/relationships/image" Target="../media/image2.png"/><Relationship Id="rId9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2" descr="Untitled-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12382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1" descr="card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12382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0" descr="card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12382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9" descr="card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12382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93"/>
          <p:cNvSpPr txBox="1">
            <a:spLocks noChangeArrowheads="1"/>
          </p:cNvSpPr>
          <p:nvPr/>
        </p:nvSpPr>
        <p:spPr bwMode="auto">
          <a:xfrm>
            <a:off x="3124200" y="595313"/>
            <a:ext cx="51054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s-SV" sz="9600" b="1" dirty="0">
                <a:solidFill>
                  <a:srgbClr val="FF0080"/>
                </a:solidFill>
              </a:rPr>
              <a:t>WINTER</a:t>
            </a:r>
            <a:endParaRPr lang="en-US" altLang="es-SV" sz="9600" dirty="0">
              <a:solidFill>
                <a:srgbClr val="FF0080"/>
              </a:solidFill>
            </a:endParaRPr>
          </a:p>
        </p:txBody>
      </p:sp>
      <p:sp>
        <p:nvSpPr>
          <p:cNvPr id="11" name="Text Box 90"/>
          <p:cNvSpPr txBox="1">
            <a:spLocks noChangeArrowheads="1"/>
          </p:cNvSpPr>
          <p:nvPr/>
        </p:nvSpPr>
        <p:spPr bwMode="auto">
          <a:xfrm>
            <a:off x="3352800" y="1830388"/>
            <a:ext cx="2133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s-SV" sz="3600" dirty="0">
                <a:solidFill>
                  <a:schemeClr val="bg2"/>
                </a:solidFill>
              </a:rPr>
              <a:t>Template</a:t>
            </a:r>
            <a:endParaRPr lang="en-US" altLang="es-SV" dirty="0"/>
          </a:p>
        </p:txBody>
      </p:sp>
      <p:pic>
        <p:nvPicPr>
          <p:cNvPr id="12" name="Picture 98" descr="card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12382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05"/>
          <p:cNvSpPr>
            <a:spLocks noChangeArrowheads="1"/>
          </p:cNvSpPr>
          <p:nvPr/>
        </p:nvSpPr>
        <p:spPr bwMode="auto">
          <a:xfrm>
            <a:off x="5715000" y="319088"/>
            <a:ext cx="1447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GB" altLang="es-SV" dirty="0"/>
          </a:p>
        </p:txBody>
      </p:sp>
      <p:sp>
        <p:nvSpPr>
          <p:cNvPr id="17" name="TextBox 6"/>
          <p:cNvSpPr txBox="1"/>
          <p:nvPr/>
        </p:nvSpPr>
        <p:spPr>
          <a:xfrm>
            <a:off x="4250377" y="3567112"/>
            <a:ext cx="2971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i="1" dirty="0" smtClean="0">
                <a:solidFill>
                  <a:prstClr val="black">
                    <a:lumMod val="75000"/>
                    <a:lumOff val="25000"/>
                  </a:prstClr>
                </a:solidFill>
                <a:effectLst>
                  <a:reflection blurRad="6350" stA="55000" endA="300" endPos="45500" dir="5400000" sy="-100000" algn="bl" rotWithShape="0"/>
                </a:effectLst>
                <a:latin typeface="Arial Rounded MT Bold" panose="020F0704030504030204" pitchFamily="34" charset="0"/>
              </a:rPr>
              <a:t>Ministerio </a:t>
            </a:r>
          </a:p>
          <a:p>
            <a:pPr algn="ctr"/>
            <a:r>
              <a:rPr lang="es-ES" sz="3600" b="1" i="1" dirty="0" smtClean="0">
                <a:solidFill>
                  <a:prstClr val="black">
                    <a:lumMod val="75000"/>
                    <a:lumOff val="25000"/>
                  </a:prstClr>
                </a:solidFill>
                <a:effectLst>
                  <a:reflection blurRad="6350" stA="55000" endA="300" endPos="45500" dir="5400000" sy="-100000" algn="bl" rotWithShape="0"/>
                </a:effectLst>
                <a:latin typeface="Arial Rounded MT Bold" panose="020F0704030504030204" pitchFamily="34" charset="0"/>
              </a:rPr>
              <a:t>de </a:t>
            </a:r>
          </a:p>
          <a:p>
            <a:pPr algn="ctr"/>
            <a:r>
              <a:rPr lang="es-ES" sz="3600" b="1" i="1" dirty="0" smtClean="0">
                <a:solidFill>
                  <a:prstClr val="black">
                    <a:lumMod val="75000"/>
                    <a:lumOff val="25000"/>
                  </a:prstClr>
                </a:solidFill>
                <a:effectLst>
                  <a:reflection blurRad="6350" stA="55000" endA="300" endPos="45500" dir="5400000" sy="-100000" algn="bl" rotWithShape="0"/>
                </a:effectLst>
                <a:latin typeface="Arial Rounded MT Bold" panose="020F0704030504030204" pitchFamily="34" charset="0"/>
              </a:rPr>
              <a:t>Hacienda</a:t>
            </a:r>
            <a:endParaRPr lang="es-ES" sz="3600" b="1" i="1" dirty="0">
              <a:solidFill>
                <a:prstClr val="black">
                  <a:lumMod val="75000"/>
                  <a:lumOff val="25000"/>
                </a:prstClr>
              </a:solidFill>
              <a:effectLst>
                <a:reflection blurRad="6350" stA="55000" endA="300" endPos="45500" dir="5400000" sy="-100000" algn="bl" rotWithShape="0"/>
              </a:effectLst>
              <a:latin typeface="Arial Rounded MT Bold" panose="020F0704030504030204" pitchFamily="34" charset="0"/>
            </a:endParaRPr>
          </a:p>
        </p:txBody>
      </p:sp>
      <p:pic>
        <p:nvPicPr>
          <p:cNvPr id="18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058" y="303254"/>
            <a:ext cx="6815884" cy="30164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368245067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6" presetClass="emph" presetSubtype="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300" fill="hold"/>
                                        <p:tgtEl>
                                          <p:spTgt spid="18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600"/>
                            </p:stCondLst>
                            <p:childTnLst>
                              <p:par>
                                <p:cTn id="1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53469E-6 L -0.2 2.53469E-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5" presetClass="path" presetSubtype="0" accel="50000" decel="5000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25" dur="1000" spd="-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11 Grupo"/>
          <p:cNvGrpSpPr/>
          <p:nvPr/>
        </p:nvGrpSpPr>
        <p:grpSpPr>
          <a:xfrm>
            <a:off x="0" y="0"/>
            <a:ext cx="9182100" cy="6886575"/>
            <a:chOff x="0" y="0"/>
            <a:chExt cx="9182100" cy="6886575"/>
          </a:xfrm>
        </p:grpSpPr>
        <p:pic>
          <p:nvPicPr>
            <p:cNvPr id="4" name="Picture 54" descr="Untitled-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82100" cy="6886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55" descr="card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82100" cy="6886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56" descr="card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82100" cy="6886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57" descr="card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82100" cy="6886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58" descr="card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838"/>
            <a:stretch>
              <a:fillRect/>
            </a:stretch>
          </p:blipFill>
          <p:spPr bwMode="auto">
            <a:xfrm>
              <a:off x="0" y="0"/>
              <a:ext cx="1943100" cy="6886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7446" y="-2228877"/>
            <a:ext cx="10958641" cy="9882515"/>
          </a:xfrm>
          <a:prstGeom prst="ellipse">
            <a:avLst/>
          </a:prstGeom>
          <a:scene3d>
            <a:camera prst="orthographicFront"/>
            <a:lightRig rig="threePt" dir="t"/>
          </a:scene3d>
          <a:sp3d/>
        </p:spPr>
      </p:pic>
      <p:pic>
        <p:nvPicPr>
          <p:cNvPr id="13" name="Picture 4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3856" y="-2228877"/>
            <a:ext cx="10611710" cy="10591800"/>
          </a:xfrm>
          <a:prstGeom prst="ellipse">
            <a:avLst/>
          </a:prstGeom>
          <a:scene3d>
            <a:camera prst="orthographicFront"/>
            <a:lightRig rig="threePt" dir="t"/>
          </a:scene3d>
          <a:sp3d/>
        </p:spPr>
      </p:pic>
      <p:pic>
        <p:nvPicPr>
          <p:cNvPr id="15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2077" y="-2590800"/>
            <a:ext cx="11488153" cy="11315647"/>
          </a:xfrm>
          <a:prstGeom prst="ellipse">
            <a:avLst/>
          </a:prstGeom>
          <a:scene3d>
            <a:camera prst="orthographicFront"/>
            <a:lightRig rig="threePt" dir="t"/>
          </a:scene3d>
          <a:sp3d/>
        </p:spPr>
      </p:pic>
      <p:sp>
        <p:nvSpPr>
          <p:cNvPr id="18" name="TextBox 7"/>
          <p:cNvSpPr txBox="1"/>
          <p:nvPr/>
        </p:nvSpPr>
        <p:spPr>
          <a:xfrm>
            <a:off x="6248400" y="4038600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buNone/>
            </a:pPr>
            <a:r>
              <a:rPr lang="es-ES" sz="2400" b="0" i="0" dirty="0" smtClean="0">
                <a:latin typeface="Candara"/>
                <a:ea typeface="+mn-ea"/>
                <a:cs typeface="+mn-cs"/>
              </a:rPr>
              <a:t>Comunicación</a:t>
            </a:r>
            <a:endParaRPr lang="es-ES" sz="2400" b="0" i="0" dirty="0">
              <a:latin typeface="Candara"/>
              <a:ea typeface="+mn-ea"/>
              <a:cs typeface="+mn-cs"/>
            </a:endParaRPr>
          </a:p>
        </p:txBody>
      </p:sp>
      <p:sp>
        <p:nvSpPr>
          <p:cNvPr id="16" name="TextBox 5"/>
          <p:cNvSpPr txBox="1"/>
          <p:nvPr/>
        </p:nvSpPr>
        <p:spPr>
          <a:xfrm>
            <a:off x="952500" y="3570744"/>
            <a:ext cx="1981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buNone/>
            </a:pPr>
            <a:r>
              <a:rPr lang="es-ES" sz="2400" b="0" i="0" dirty="0" smtClean="0">
                <a:latin typeface="Candara"/>
                <a:ea typeface="+mn-ea"/>
                <a:cs typeface="+mn-cs"/>
              </a:rPr>
              <a:t>La importancia de la comunicación en la Educación Fiscal</a:t>
            </a:r>
            <a:endParaRPr lang="es-ES" sz="2400" b="0" i="0" dirty="0">
              <a:latin typeface="Candara"/>
              <a:ea typeface="+mn-ea"/>
              <a:cs typeface="+mn-cs"/>
            </a:endParaRPr>
          </a:p>
        </p:txBody>
      </p:sp>
      <p:sp>
        <p:nvSpPr>
          <p:cNvPr id="17" name="TextBox 6"/>
          <p:cNvSpPr txBox="1"/>
          <p:nvPr/>
        </p:nvSpPr>
        <p:spPr>
          <a:xfrm>
            <a:off x="3657600" y="4038600"/>
            <a:ext cx="1828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buNone/>
            </a:pPr>
            <a:r>
              <a:rPr lang="es-ES" sz="2400" b="0" i="0" dirty="0" smtClean="0">
                <a:latin typeface="Candara"/>
                <a:ea typeface="+mn-ea"/>
                <a:cs typeface="+mn-cs"/>
              </a:rPr>
              <a:t>Mensaje hacia nuestro público objetivo</a:t>
            </a:r>
            <a:endParaRPr lang="es-ES" sz="2400" b="0" i="0" dirty="0">
              <a:latin typeface="Candara"/>
              <a:ea typeface="+mn-ea"/>
              <a:cs typeface="+mn-cs"/>
            </a:endParaRPr>
          </a:p>
        </p:txBody>
      </p:sp>
      <p:sp>
        <p:nvSpPr>
          <p:cNvPr id="36" name="35 Rectángulo"/>
          <p:cNvSpPr/>
          <p:nvPr/>
        </p:nvSpPr>
        <p:spPr>
          <a:xfrm>
            <a:off x="4655826" y="391180"/>
            <a:ext cx="277620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dirty="0" smtClean="0">
                <a:ln w="24500" cmpd="dbl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La Comunicación </a:t>
            </a:r>
            <a:endParaRPr lang="es-ES" sz="2800" b="1" dirty="0">
              <a:ln w="24500" cmpd="dbl">
                <a:solidFill>
                  <a:schemeClr val="bg1"/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1817247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20000" y="2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8333 -0.1111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" y="-5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20000" y="2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4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0 L 0 -0.1111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6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20000" y="2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63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 3.48128E-6 L 0.28333 -0.11096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" y="-55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6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60"/>
          <p:cNvSpPr txBox="1">
            <a:spLocks noChangeArrowheads="1"/>
          </p:cNvSpPr>
          <p:nvPr/>
        </p:nvSpPr>
        <p:spPr bwMode="auto">
          <a:xfrm>
            <a:off x="6705600" y="166688"/>
            <a:ext cx="1066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s-SV" sz="6000" dirty="0">
                <a:solidFill>
                  <a:srgbClr val="F2FDF7"/>
                </a:solidFill>
              </a:rPr>
              <a:t>02</a:t>
            </a:r>
            <a:endParaRPr lang="en-US" altLang="es-SV" dirty="0"/>
          </a:p>
        </p:txBody>
      </p:sp>
      <p:sp>
        <p:nvSpPr>
          <p:cNvPr id="16" name="TextBox 5"/>
          <p:cNvSpPr txBox="1"/>
          <p:nvPr/>
        </p:nvSpPr>
        <p:spPr>
          <a:xfrm>
            <a:off x="1066800" y="4038600"/>
            <a:ext cx="182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buNone/>
            </a:pPr>
            <a:r>
              <a:rPr lang="es-ES" sz="2400" b="0" i="0" dirty="0" smtClean="0">
                <a:latin typeface="Candara"/>
                <a:ea typeface="+mn-ea"/>
                <a:cs typeface="+mn-cs"/>
              </a:rPr>
              <a:t>Etiqueta de texto de tema uno</a:t>
            </a:r>
            <a:endParaRPr lang="es-ES" sz="2400" b="0" i="0" dirty="0">
              <a:latin typeface="Candara"/>
              <a:ea typeface="+mn-ea"/>
              <a:cs typeface="+mn-cs"/>
            </a:endParaRPr>
          </a:p>
        </p:txBody>
      </p:sp>
      <p:sp>
        <p:nvSpPr>
          <p:cNvPr id="17" name="TextBox 6"/>
          <p:cNvSpPr txBox="1"/>
          <p:nvPr/>
        </p:nvSpPr>
        <p:spPr>
          <a:xfrm>
            <a:off x="3657600" y="4038600"/>
            <a:ext cx="182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buNone/>
            </a:pPr>
            <a:r>
              <a:rPr lang="es-ES" sz="2400" b="0" i="0" dirty="0" smtClean="0">
                <a:latin typeface="Candara"/>
                <a:ea typeface="+mn-ea"/>
                <a:cs typeface="+mn-cs"/>
              </a:rPr>
              <a:t>Etiqueta de texto de tema dos</a:t>
            </a:r>
            <a:endParaRPr lang="es-ES" sz="2400" b="0" i="0" dirty="0">
              <a:latin typeface="Candara"/>
              <a:ea typeface="+mn-ea"/>
              <a:cs typeface="+mn-cs"/>
            </a:endParaRPr>
          </a:p>
        </p:txBody>
      </p:sp>
      <p:pic>
        <p:nvPicPr>
          <p:cNvPr id="21" name="Picture 60" descr="card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7"/>
          <p:cNvSpPr txBox="1"/>
          <p:nvPr/>
        </p:nvSpPr>
        <p:spPr>
          <a:xfrm>
            <a:off x="6248400" y="4038600"/>
            <a:ext cx="182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buNone/>
            </a:pPr>
            <a:r>
              <a:rPr lang="es-ES" sz="2400" b="0" i="0" dirty="0" smtClean="0">
                <a:latin typeface="Candara"/>
                <a:ea typeface="+mn-ea"/>
                <a:cs typeface="+mn-cs"/>
              </a:rPr>
              <a:t>Etiqueta de texto de tema tres</a:t>
            </a:r>
            <a:endParaRPr lang="es-ES" sz="2400" b="0" i="0" dirty="0">
              <a:latin typeface="Candara"/>
              <a:ea typeface="+mn-ea"/>
              <a:cs typeface="+mn-cs"/>
            </a:endParaRPr>
          </a:p>
        </p:txBody>
      </p:sp>
      <p:pic>
        <p:nvPicPr>
          <p:cNvPr id="19" name="Picture 58" descr="Untitled-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9" descr="card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1" descr="card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68"/>
          <a:stretch>
            <a:fillRect/>
          </a:stretch>
        </p:blipFill>
        <p:spPr bwMode="auto">
          <a:xfrm>
            <a:off x="0" y="0"/>
            <a:ext cx="1866900" cy="688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2" descr="card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98"/>
          <a:stretch>
            <a:fillRect/>
          </a:stretch>
        </p:blipFill>
        <p:spPr bwMode="auto">
          <a:xfrm>
            <a:off x="0" y="0"/>
            <a:ext cx="1790700" cy="688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53441" y="1490662"/>
            <a:ext cx="4751417" cy="402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3800" y="-1765200"/>
            <a:ext cx="11592000" cy="10735634"/>
          </a:xfrm>
          <a:prstGeom prst="ellipse">
            <a:avLst/>
          </a:prstGeom>
          <a:scene3d>
            <a:camera prst="orthographicFront"/>
            <a:lightRig rig="threePt" dir="t"/>
          </a:scene3d>
          <a:sp3d/>
        </p:spPr>
      </p:pic>
      <p:pic>
        <p:nvPicPr>
          <p:cNvPr id="13" name="Picture 4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3800" y="-1669243"/>
            <a:ext cx="11592000" cy="10802128"/>
          </a:xfrm>
          <a:prstGeom prst="ellipse">
            <a:avLst/>
          </a:prstGeom>
          <a:scene3d>
            <a:camera prst="orthographicFront"/>
            <a:lightRig rig="threePt" dir="t"/>
          </a:scene3d>
          <a:sp3d/>
        </p:spPr>
      </p:pic>
      <p:pic>
        <p:nvPicPr>
          <p:cNvPr id="15" name="Picture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7800" y="-1669243"/>
            <a:ext cx="11160000" cy="10639677"/>
          </a:xfrm>
          <a:prstGeom prst="ellipse">
            <a:avLst/>
          </a:prstGeom>
          <a:scene3d>
            <a:camera prst="orthographicFront"/>
            <a:lightRig rig="threePt" dir="t"/>
          </a:scene3d>
          <a:sp3d/>
        </p:spPr>
      </p:pic>
      <p:sp>
        <p:nvSpPr>
          <p:cNvPr id="28" name="TextBox 5"/>
          <p:cNvSpPr txBox="1"/>
          <p:nvPr/>
        </p:nvSpPr>
        <p:spPr>
          <a:xfrm>
            <a:off x="609600" y="4042319"/>
            <a:ext cx="3695700" cy="120032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SV" dirty="0">
                <a:latin typeface="Arial" panose="020B0604020202020204" pitchFamily="34" charset="0"/>
                <a:cs typeface="Arial" panose="020B0604020202020204" pitchFamily="34" charset="0"/>
              </a:rPr>
              <a:t>En primer lugar, los mensajes que debemos manejar, deben estar basados en los propios ejes de la Unidad de Educación Fiscal. </a:t>
            </a:r>
          </a:p>
        </p:txBody>
      </p:sp>
      <p:sp>
        <p:nvSpPr>
          <p:cNvPr id="29" name="TextBox 6"/>
          <p:cNvSpPr txBox="1"/>
          <p:nvPr/>
        </p:nvSpPr>
        <p:spPr>
          <a:xfrm>
            <a:off x="5466347" y="4030469"/>
            <a:ext cx="3162300" cy="203132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SV" dirty="0">
                <a:latin typeface="Arial" panose="020B0604020202020204" pitchFamily="34" charset="0"/>
                <a:cs typeface="Arial" panose="020B0604020202020204" pitchFamily="34" charset="0"/>
              </a:rPr>
              <a:t>Valores, Construcción de Ciudadanía  y la </a:t>
            </a:r>
            <a:r>
              <a:rPr lang="es-SV" dirty="0" smtClean="0">
                <a:latin typeface="Arial" panose="020B0604020202020204" pitchFamily="34" charset="0"/>
                <a:cs typeface="Arial" panose="020B0604020202020204" pitchFamily="34" charset="0"/>
              </a:rPr>
              <a:t>misma </a:t>
            </a:r>
            <a:r>
              <a:rPr lang="es-SV" dirty="0">
                <a:latin typeface="Arial" panose="020B0604020202020204" pitchFamily="34" charset="0"/>
                <a:cs typeface="Arial" panose="020B0604020202020204" pitchFamily="34" charset="0"/>
              </a:rPr>
              <a:t>cultura fiscal, desde un punto de vista de </a:t>
            </a:r>
            <a:r>
              <a:rPr lang="es-SV" dirty="0" smtClean="0">
                <a:latin typeface="Arial" panose="020B0604020202020204" pitchFamily="34" charset="0"/>
                <a:cs typeface="Arial" panose="020B0604020202020204" pitchFamily="34" charset="0"/>
              </a:rPr>
              <a:t>la comunicación </a:t>
            </a:r>
            <a:r>
              <a:rPr lang="es-SV" dirty="0">
                <a:latin typeface="Arial" panose="020B0604020202020204" pitchFamily="34" charset="0"/>
                <a:cs typeface="Arial" panose="020B0604020202020204" pitchFamily="34" charset="0"/>
              </a:rPr>
              <a:t>social, poniendo en contexto para qué estamos trabajando.</a:t>
            </a:r>
          </a:p>
        </p:txBody>
      </p:sp>
      <p:sp>
        <p:nvSpPr>
          <p:cNvPr id="31" name="30 Rectángulo"/>
          <p:cNvSpPr/>
          <p:nvPr/>
        </p:nvSpPr>
        <p:spPr>
          <a:xfrm>
            <a:off x="5774695" y="467380"/>
            <a:ext cx="277620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dirty="0" smtClean="0">
                <a:ln w="24500" cmpd="dbl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La Comunicación </a:t>
            </a:r>
            <a:endParaRPr lang="es-ES" sz="2800" b="1" dirty="0">
              <a:ln w="24500" cmpd="dbl">
                <a:solidFill>
                  <a:schemeClr val="bg1"/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24221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20000" y="2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8333 -0.1111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" y="-5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20000" y="2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4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0 L 0 -0.1111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6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20000" y="2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63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 3.48128E-6 L 0.28333 -0.11096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" y="-55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7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28" grpId="0" animBg="1"/>
      <p:bldP spid="2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2" descr="Untitled-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12382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1" descr="card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12382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0" descr="card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12382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9" descr="card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12382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93"/>
          <p:cNvSpPr txBox="1">
            <a:spLocks noChangeArrowheads="1"/>
          </p:cNvSpPr>
          <p:nvPr/>
        </p:nvSpPr>
        <p:spPr bwMode="auto">
          <a:xfrm>
            <a:off x="3124200" y="595313"/>
            <a:ext cx="51054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s-SV" sz="9600" b="1" dirty="0">
                <a:solidFill>
                  <a:srgbClr val="FF0080"/>
                </a:solidFill>
              </a:rPr>
              <a:t>WINTER</a:t>
            </a:r>
            <a:endParaRPr lang="en-US" altLang="es-SV" sz="9600" dirty="0">
              <a:solidFill>
                <a:srgbClr val="FF0080"/>
              </a:solidFill>
            </a:endParaRPr>
          </a:p>
        </p:txBody>
      </p:sp>
      <p:sp>
        <p:nvSpPr>
          <p:cNvPr id="11" name="Text Box 90"/>
          <p:cNvSpPr txBox="1">
            <a:spLocks noChangeArrowheads="1"/>
          </p:cNvSpPr>
          <p:nvPr/>
        </p:nvSpPr>
        <p:spPr bwMode="auto">
          <a:xfrm>
            <a:off x="3352800" y="1830388"/>
            <a:ext cx="2133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s-SV" sz="3600" dirty="0">
                <a:solidFill>
                  <a:schemeClr val="bg2"/>
                </a:solidFill>
              </a:rPr>
              <a:t>Template</a:t>
            </a:r>
            <a:endParaRPr lang="en-US" altLang="es-SV" dirty="0"/>
          </a:p>
        </p:txBody>
      </p:sp>
      <p:pic>
        <p:nvPicPr>
          <p:cNvPr id="12" name="Picture 98" descr="card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12382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05"/>
          <p:cNvSpPr>
            <a:spLocks noChangeArrowheads="1"/>
          </p:cNvSpPr>
          <p:nvPr/>
        </p:nvSpPr>
        <p:spPr bwMode="auto">
          <a:xfrm>
            <a:off x="5715000" y="319088"/>
            <a:ext cx="1447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GB" altLang="es-SV" dirty="0"/>
          </a:p>
        </p:txBody>
      </p:sp>
      <p:sp>
        <p:nvSpPr>
          <p:cNvPr id="3" name="2 Rectángulo"/>
          <p:cNvSpPr/>
          <p:nvPr/>
        </p:nvSpPr>
        <p:spPr>
          <a:xfrm>
            <a:off x="4512860" y="637659"/>
            <a:ext cx="26062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/>
              <a:t>PLAN DE COMUNICACIÓN</a:t>
            </a:r>
            <a:endParaRPr lang="es-SV" dirty="0"/>
          </a:p>
        </p:txBody>
      </p:sp>
      <p:sp>
        <p:nvSpPr>
          <p:cNvPr id="19" name="18 Rectángulo"/>
          <p:cNvSpPr/>
          <p:nvPr/>
        </p:nvSpPr>
        <p:spPr>
          <a:xfrm>
            <a:off x="381000" y="1600200"/>
            <a:ext cx="7632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SV" sz="1400" dirty="0">
                <a:latin typeface="Arial" panose="020B0604020202020204" pitchFamily="34" charset="0"/>
                <a:cs typeface="Arial" panose="020B0604020202020204" pitchFamily="34" charset="0"/>
              </a:rPr>
              <a:t>DESCRIPCIÓN DEL </a:t>
            </a:r>
            <a:r>
              <a:rPr lang="es-SV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PLAN</a:t>
            </a:r>
            <a:endParaRPr lang="es-SV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SV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SV" sz="1400" dirty="0">
                <a:latin typeface="Arial" panose="020B0604020202020204" pitchFamily="34" charset="0"/>
                <a:cs typeface="Arial" panose="020B0604020202020204" pitchFamily="34" charset="0"/>
              </a:rPr>
              <a:t>Desarrollar mensajes </a:t>
            </a:r>
            <a:r>
              <a:rPr lang="es-SV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es-SV" sz="1400" dirty="0">
                <a:latin typeface="Arial" panose="020B0604020202020204" pitchFamily="34" charset="0"/>
                <a:cs typeface="Arial" panose="020B0604020202020204" pitchFamily="34" charset="0"/>
              </a:rPr>
              <a:t>cada tipo de público</a:t>
            </a:r>
            <a:r>
              <a:rPr lang="es-SV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s-SV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SV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Desinformad</a:t>
            </a:r>
            <a:r>
              <a:rPr lang="es-SV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o: </a:t>
            </a:r>
            <a:r>
              <a:rPr lang="es-SV" sz="1400" dirty="0">
                <a:latin typeface="Arial" panose="020B0604020202020204" pitchFamily="34" charset="0"/>
                <a:cs typeface="Arial" panose="020B0604020202020204" pitchFamily="34" charset="0"/>
              </a:rPr>
              <a:t>se dirigirán a crear conciencia acerca de un tema de cultura  tributaria y recomendar una solución. </a:t>
            </a:r>
          </a:p>
          <a:p>
            <a:endParaRPr lang="es-SV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SV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Consientes</a:t>
            </a:r>
            <a:r>
              <a:rPr lang="es-SV" sz="1400" dirty="0">
                <a:latin typeface="Arial" panose="020B0604020202020204" pitchFamily="34" charset="0"/>
                <a:cs typeface="Arial" panose="020B0604020202020204" pitchFamily="34" charset="0"/>
              </a:rPr>
              <a:t>, preocupados y conocedores  de la cultura </a:t>
            </a:r>
            <a:r>
              <a:rPr lang="es-SV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tributaria </a:t>
            </a:r>
            <a:r>
              <a:rPr lang="es-SV" sz="1400" dirty="0">
                <a:latin typeface="Arial" panose="020B0604020202020204" pitchFamily="34" charset="0"/>
                <a:cs typeface="Arial" panose="020B0604020202020204" pitchFamily="34" charset="0"/>
              </a:rPr>
              <a:t>necesitan concentrarse en información que les ayude a evaluar los beneficios del programa de educación fiscal </a:t>
            </a:r>
          </a:p>
          <a:p>
            <a:endParaRPr lang="es-SV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SV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Para aquellos que ya están motivados a cambiar su comportamiento </a:t>
            </a:r>
            <a:r>
              <a:rPr lang="es-SV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fiscal</a:t>
            </a:r>
            <a:r>
              <a:rPr lang="es-SV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: Los </a:t>
            </a:r>
            <a:r>
              <a:rPr lang="es-SV" sz="1400" dirty="0">
                <a:latin typeface="Arial" panose="020B0604020202020204" pitchFamily="34" charset="0"/>
                <a:cs typeface="Arial" panose="020B0604020202020204" pitchFamily="34" charset="0"/>
              </a:rPr>
              <a:t>mensajes necesitan proveer información estratégica (dónde obtener información  y servicios de la administración y, cómo usarlos.)</a:t>
            </a:r>
          </a:p>
          <a:p>
            <a:endParaRPr lang="es-SV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SV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Aquellos </a:t>
            </a:r>
            <a:r>
              <a:rPr lang="es-SV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ya han intentado el nuevo comportamiento</a:t>
            </a:r>
            <a:r>
              <a:rPr lang="es-SV" sz="1400" dirty="0">
                <a:latin typeface="Arial" panose="020B0604020202020204" pitchFamily="34" charset="0"/>
                <a:cs typeface="Arial" panose="020B0604020202020204" pitchFamily="34" charset="0"/>
              </a:rPr>
              <a:t>, los mensajes necesitan contener estímulos para continuar: guías para el uso correcto, de los recursos y bienes públicos, </a:t>
            </a:r>
          </a:p>
          <a:p>
            <a:endParaRPr lang="es-SV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SV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 </a:t>
            </a:r>
            <a:r>
              <a:rPr lang="es-SV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personas que han tenido éxito en la adopción del nuevo comportamiento</a:t>
            </a:r>
            <a:r>
              <a:rPr lang="es-SV" sz="1400" dirty="0">
                <a:latin typeface="Arial" panose="020B0604020202020204" pitchFamily="34" charset="0"/>
                <a:cs typeface="Arial" panose="020B0604020202020204" pitchFamily="34" charset="0"/>
              </a:rPr>
              <a:t> necesitan mensajes para reforzar sus esfuerzos, recordándoles las ventajas del nuevo comportamiento y reafirmándoles su propia capacidad para sostener el comportamiento.</a:t>
            </a:r>
            <a:endParaRPr lang="es-SV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99094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2" descr="Untitled-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12382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1" descr="card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12382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0" descr="card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12382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9" descr="card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12382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93"/>
          <p:cNvSpPr txBox="1">
            <a:spLocks noChangeArrowheads="1"/>
          </p:cNvSpPr>
          <p:nvPr/>
        </p:nvSpPr>
        <p:spPr bwMode="auto">
          <a:xfrm>
            <a:off x="3124200" y="595313"/>
            <a:ext cx="51054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s-SV" sz="9600" b="1" dirty="0">
                <a:solidFill>
                  <a:srgbClr val="FF0080"/>
                </a:solidFill>
              </a:rPr>
              <a:t>WINTER</a:t>
            </a:r>
            <a:endParaRPr lang="en-US" altLang="es-SV" sz="9600" dirty="0">
              <a:solidFill>
                <a:srgbClr val="FF0080"/>
              </a:solidFill>
            </a:endParaRPr>
          </a:p>
        </p:txBody>
      </p:sp>
      <p:sp>
        <p:nvSpPr>
          <p:cNvPr id="11" name="Text Box 90"/>
          <p:cNvSpPr txBox="1">
            <a:spLocks noChangeArrowheads="1"/>
          </p:cNvSpPr>
          <p:nvPr/>
        </p:nvSpPr>
        <p:spPr bwMode="auto">
          <a:xfrm>
            <a:off x="3352800" y="1830388"/>
            <a:ext cx="2133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s-SV" sz="3600" dirty="0">
                <a:solidFill>
                  <a:schemeClr val="bg2"/>
                </a:solidFill>
              </a:rPr>
              <a:t>Template</a:t>
            </a:r>
            <a:endParaRPr lang="en-US" altLang="es-SV" dirty="0"/>
          </a:p>
        </p:txBody>
      </p:sp>
      <p:pic>
        <p:nvPicPr>
          <p:cNvPr id="12" name="Picture 98" descr="card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12382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05"/>
          <p:cNvSpPr>
            <a:spLocks noChangeArrowheads="1"/>
          </p:cNvSpPr>
          <p:nvPr/>
        </p:nvSpPr>
        <p:spPr bwMode="auto">
          <a:xfrm>
            <a:off x="5715000" y="319088"/>
            <a:ext cx="1447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GB" altLang="es-SV" dirty="0"/>
          </a:p>
        </p:txBody>
      </p:sp>
      <p:sp>
        <p:nvSpPr>
          <p:cNvPr id="3" name="2 Rectángulo"/>
          <p:cNvSpPr/>
          <p:nvPr/>
        </p:nvSpPr>
        <p:spPr>
          <a:xfrm>
            <a:off x="4512860" y="637659"/>
            <a:ext cx="26062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/>
              <a:t>PLAN DE COMUNICACIÓN</a:t>
            </a:r>
            <a:endParaRPr lang="es-SV" dirty="0"/>
          </a:p>
        </p:txBody>
      </p:sp>
      <p:sp>
        <p:nvSpPr>
          <p:cNvPr id="19" name="18 Rectángulo"/>
          <p:cNvSpPr/>
          <p:nvPr/>
        </p:nvSpPr>
        <p:spPr>
          <a:xfrm>
            <a:off x="381000" y="1600200"/>
            <a:ext cx="7632000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SV" sz="1400" dirty="0">
                <a:latin typeface="Arial" panose="020B0604020202020204" pitchFamily="34" charset="0"/>
                <a:cs typeface="Arial" panose="020B0604020202020204" pitchFamily="34" charset="0"/>
              </a:rPr>
              <a:t>ESTRUCTURA  DE  GESTIÓN </a:t>
            </a:r>
          </a:p>
          <a:p>
            <a:endParaRPr lang="es-SV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SV" sz="1400" dirty="0">
                <a:latin typeface="Arial" panose="020B0604020202020204" pitchFamily="34" charset="0"/>
                <a:cs typeface="Arial" panose="020B0604020202020204" pitchFamily="34" charset="0"/>
              </a:rPr>
              <a:t>I.	Comunicación  Interna</a:t>
            </a:r>
          </a:p>
          <a:p>
            <a:r>
              <a:rPr lang="es-SV" sz="1400" dirty="0">
                <a:latin typeface="Arial" panose="020B0604020202020204" pitchFamily="34" charset="0"/>
                <a:cs typeface="Arial" panose="020B0604020202020204" pitchFamily="34" charset="0"/>
              </a:rPr>
              <a:t>- Divulgación de los valores de la Educación fiscal</a:t>
            </a:r>
          </a:p>
          <a:p>
            <a:r>
              <a:rPr lang="es-SV" sz="1400" dirty="0">
                <a:latin typeface="Arial" panose="020B0604020202020204" pitchFamily="34" charset="0"/>
                <a:cs typeface="Arial" panose="020B0604020202020204" pitchFamily="34" charset="0"/>
              </a:rPr>
              <a:t>- Explicar los objetivos de la Educación fiscal</a:t>
            </a:r>
          </a:p>
          <a:p>
            <a:r>
              <a:rPr lang="es-SV" sz="1400" dirty="0">
                <a:latin typeface="Arial" panose="020B0604020202020204" pitchFamily="34" charset="0"/>
                <a:cs typeface="Arial" panose="020B0604020202020204" pitchFamily="34" charset="0"/>
              </a:rPr>
              <a:t>- Dar a conocer los trabajos de educación fiscal</a:t>
            </a:r>
          </a:p>
          <a:p>
            <a:r>
              <a:rPr lang="es-SV" sz="1400" dirty="0">
                <a:latin typeface="Arial" panose="020B0604020202020204" pitchFamily="34" charset="0"/>
                <a:cs typeface="Arial" panose="020B0604020202020204" pitchFamily="34" charset="0"/>
              </a:rPr>
              <a:t>- Proyectos.</a:t>
            </a:r>
          </a:p>
          <a:p>
            <a:r>
              <a:rPr lang="es-SV" sz="1400" dirty="0">
                <a:latin typeface="Arial" panose="020B0604020202020204" pitchFamily="34" charset="0"/>
                <a:cs typeface="Arial" panose="020B0604020202020204" pitchFamily="34" charset="0"/>
              </a:rPr>
              <a:t>- Relaciones Institucionales. Imagen Corporativa.</a:t>
            </a:r>
          </a:p>
          <a:p>
            <a:endParaRPr lang="es-SV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SV" sz="1400" dirty="0">
                <a:latin typeface="Arial" panose="020B0604020202020204" pitchFamily="34" charset="0"/>
                <a:cs typeface="Arial" panose="020B0604020202020204" pitchFamily="34" charset="0"/>
              </a:rPr>
              <a:t>Comunicación externa:</a:t>
            </a:r>
          </a:p>
          <a:p>
            <a:endParaRPr lang="es-SV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SV" sz="1400" dirty="0">
                <a:latin typeface="Arial" panose="020B0604020202020204" pitchFamily="34" charset="0"/>
                <a:cs typeface="Arial" panose="020B0604020202020204" pitchFamily="34" charset="0"/>
              </a:rPr>
              <a:t>- Destinatarios: Público en general, escuelas, entidades, periodistas, técnicos municipales.</a:t>
            </a:r>
          </a:p>
          <a:p>
            <a:r>
              <a:rPr lang="es-SV" sz="1400" dirty="0">
                <a:latin typeface="Arial" panose="020B0604020202020204" pitchFamily="34" charset="0"/>
                <a:cs typeface="Arial" panose="020B0604020202020204" pitchFamily="34" charset="0"/>
              </a:rPr>
              <a:t>- Canales de Comunicación: Internet, Medios de Comunicación (TV, Radios, Prensa escrita, etc.)</a:t>
            </a:r>
          </a:p>
          <a:p>
            <a:r>
              <a:rPr lang="es-SV" sz="1400" dirty="0">
                <a:latin typeface="Arial" panose="020B0604020202020204" pitchFamily="34" charset="0"/>
                <a:cs typeface="Arial" panose="020B0604020202020204" pitchFamily="34" charset="0"/>
              </a:rPr>
              <a:t>- Herramientas: Publicaciones, Boletín, Folletos, Artículos en revistas, Presentaciones, Conferencias,</a:t>
            </a:r>
          </a:p>
          <a:p>
            <a:r>
              <a:rPr lang="es-SV" sz="1400" dirty="0">
                <a:latin typeface="Arial" panose="020B0604020202020204" pitchFamily="34" charset="0"/>
                <a:cs typeface="Arial" panose="020B0604020202020204" pitchFamily="34" charset="0"/>
              </a:rPr>
              <a:t>- Intervenciones en radios,  Exposiciones, Campañas divulgativas</a:t>
            </a:r>
          </a:p>
          <a:p>
            <a:endParaRPr lang="es-SV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SV" sz="1400" dirty="0">
                <a:latin typeface="Arial" panose="020B0604020202020204" pitchFamily="34" charset="0"/>
                <a:cs typeface="Arial" panose="020B0604020202020204" pitchFamily="34" charset="0"/>
              </a:rPr>
              <a:t>II.	Indirecta.</a:t>
            </a:r>
          </a:p>
          <a:p>
            <a:endParaRPr lang="es-SV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SV" sz="1400" dirty="0">
                <a:latin typeface="Arial" panose="020B0604020202020204" pitchFamily="34" charset="0"/>
                <a:cs typeface="Arial" panose="020B0604020202020204" pitchFamily="34" charset="0"/>
              </a:rPr>
              <a:t>- Señalización en áreas de asistencia.</a:t>
            </a:r>
          </a:p>
          <a:p>
            <a:r>
              <a:rPr lang="es-SV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SV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SV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31899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9" descr="Untitled-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0" descr="card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1" descr="card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98"/>
          <a:stretch>
            <a:fillRect/>
          </a:stretch>
        </p:blipFill>
        <p:spPr bwMode="auto">
          <a:xfrm>
            <a:off x="0" y="0"/>
            <a:ext cx="1790700" cy="688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2" descr="card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28" r="6224"/>
          <a:stretch>
            <a:fillRect/>
          </a:stretch>
        </p:blipFill>
        <p:spPr bwMode="auto">
          <a:xfrm>
            <a:off x="0" y="0"/>
            <a:ext cx="1143000" cy="688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3" descr="card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58" r="8714"/>
          <a:stretch>
            <a:fillRect/>
          </a:stretch>
        </p:blipFill>
        <p:spPr bwMode="auto">
          <a:xfrm>
            <a:off x="0" y="0"/>
            <a:ext cx="838200" cy="688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5"/>
          <p:cNvSpPr txBox="1"/>
          <p:nvPr/>
        </p:nvSpPr>
        <p:spPr>
          <a:xfrm>
            <a:off x="419100" y="1596000"/>
            <a:ext cx="3996000" cy="450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25780" indent="-457200">
              <a:buFont typeface="+mj-lt"/>
              <a:buAutoNum type="arabicPeriod"/>
            </a:pPr>
            <a:r>
              <a:rPr lang="es-SV" sz="1600" dirty="0">
                <a:latin typeface="Arial" panose="020B0604020202020204" pitchFamily="34" charset="0"/>
                <a:cs typeface="Arial" panose="020B0604020202020204" pitchFamily="34" charset="0"/>
              </a:rPr>
              <a:t>Definición de la </a:t>
            </a:r>
            <a:r>
              <a:rPr lang="es-SV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imagen.</a:t>
            </a:r>
            <a:endParaRPr lang="es-SV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25780" indent="-457200">
              <a:buFont typeface="+mj-lt"/>
              <a:buAutoNum type="arabicPeriod"/>
            </a:pPr>
            <a:endParaRPr lang="es-SV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25780" indent="-457200">
              <a:buFont typeface="+mj-lt"/>
              <a:buAutoNum type="arabicPeriod"/>
            </a:pPr>
            <a:endParaRPr lang="es-SV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25780" indent="-457200">
              <a:buFont typeface="+mj-lt"/>
              <a:buAutoNum type="arabicPeriod"/>
            </a:pPr>
            <a:endParaRPr lang="es-SV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25780" indent="-457200">
              <a:buFont typeface="+mj-lt"/>
              <a:buAutoNum type="arabicPeriod"/>
            </a:pPr>
            <a:endParaRPr lang="es-SV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25780" indent="-457200">
              <a:buFont typeface="+mj-lt"/>
              <a:buAutoNum type="arabicPeriod"/>
            </a:pPr>
            <a:r>
              <a:rPr lang="es-SV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Implicación </a:t>
            </a:r>
            <a:r>
              <a:rPr lang="es-SV" sz="1600" dirty="0">
                <a:latin typeface="Arial" panose="020B0604020202020204" pitchFamily="34" charset="0"/>
                <a:cs typeface="Arial" panose="020B0604020202020204" pitchFamily="34" charset="0"/>
              </a:rPr>
              <a:t>de las Direcciones </a:t>
            </a:r>
            <a:r>
              <a:rPr lang="es-SV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Generales. (DGII,DGA,DGT,DGCG,DGICP)</a:t>
            </a:r>
          </a:p>
          <a:p>
            <a:pPr marL="525780" indent="-457200">
              <a:buFont typeface="+mj-lt"/>
              <a:buAutoNum type="arabicPeriod"/>
            </a:pPr>
            <a:endParaRPr lang="es-SV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25780" indent="-457200">
              <a:buFont typeface="+mj-lt"/>
              <a:buAutoNum type="arabicPeriod"/>
            </a:pPr>
            <a:endParaRPr lang="es-SV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25780" indent="-457200">
              <a:buFont typeface="+mj-lt"/>
              <a:buAutoNum type="arabicPeriod"/>
            </a:pPr>
            <a:r>
              <a:rPr lang="es-SV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Visibilidad </a:t>
            </a:r>
            <a:r>
              <a:rPr lang="es-SV" sz="1600" dirty="0">
                <a:latin typeface="Arial" panose="020B0604020202020204" pitchFamily="34" charset="0"/>
                <a:cs typeface="Arial" panose="020B0604020202020204" pitchFamily="34" charset="0"/>
              </a:rPr>
              <a:t>en la </a:t>
            </a:r>
            <a:r>
              <a:rPr lang="es-SV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web.</a:t>
            </a:r>
          </a:p>
          <a:p>
            <a:pPr marL="525780" indent="-457200">
              <a:buFont typeface="+mj-lt"/>
              <a:buAutoNum type="arabicPeriod"/>
            </a:pPr>
            <a:endParaRPr lang="es-SV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25780" indent="-457200">
              <a:buFont typeface="+mj-lt"/>
              <a:buAutoNum type="arabicPeriod"/>
            </a:pPr>
            <a:endParaRPr lang="es-SV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25780" indent="-457200">
              <a:buFont typeface="+mj-lt"/>
              <a:buAutoNum type="arabicPeriod"/>
            </a:pPr>
            <a:endParaRPr lang="es-SV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25780" indent="-457200">
              <a:buFont typeface="+mj-lt"/>
              <a:buAutoNum type="arabicPeriod"/>
            </a:pPr>
            <a:endParaRPr lang="es-SV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25780" indent="-457200">
              <a:buFont typeface="+mj-lt"/>
              <a:buAutoNum type="arabicPeriod"/>
            </a:pPr>
            <a:r>
              <a:rPr lang="es-SV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Transmisión </a:t>
            </a:r>
            <a:r>
              <a:rPr lang="es-SV" sz="1600" dirty="0">
                <a:latin typeface="Arial" panose="020B0604020202020204" pitchFamily="34" charset="0"/>
                <a:cs typeface="Arial" panose="020B0604020202020204" pitchFamily="34" charset="0"/>
              </a:rPr>
              <a:t>de información de las propias actividades de la Unidad de Educación Fiscal</a:t>
            </a:r>
          </a:p>
          <a:p>
            <a:pPr marL="68580"/>
            <a:endParaRPr lang="es-SV" sz="1600" dirty="0" smtClean="0"/>
          </a:p>
          <a:p>
            <a:pPr marL="525780" indent="-457200">
              <a:buFont typeface="+mj-lt"/>
              <a:buAutoNum type="arabicPeriod"/>
            </a:pPr>
            <a:endParaRPr lang="es-SV" sz="1600" dirty="0"/>
          </a:p>
          <a:p>
            <a:pPr marL="525780" indent="-457200">
              <a:buFont typeface="+mj-lt"/>
              <a:buAutoNum type="arabicPeriod"/>
            </a:pPr>
            <a:endParaRPr lang="es-SV" sz="1600" dirty="0" smtClean="0"/>
          </a:p>
          <a:p>
            <a:pPr marL="525780" indent="-457200">
              <a:buFont typeface="+mj-lt"/>
              <a:buAutoNum type="arabicPeriod"/>
            </a:pPr>
            <a:endParaRPr lang="es-SV" sz="2400" dirty="0"/>
          </a:p>
        </p:txBody>
      </p:sp>
      <p:sp>
        <p:nvSpPr>
          <p:cNvPr id="15" name="14 CuadroTexto"/>
          <p:cNvSpPr txBox="1"/>
          <p:nvPr/>
        </p:nvSpPr>
        <p:spPr>
          <a:xfrm>
            <a:off x="4419600" y="475013"/>
            <a:ext cx="396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24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Comunicación Interna</a:t>
            </a:r>
            <a:endParaRPr lang="es-SV" sz="24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4648199" y="1524000"/>
            <a:ext cx="4096079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1200" dirty="0">
                <a:latin typeface="Arial" panose="020B0604020202020204" pitchFamily="34" charset="0"/>
                <a:cs typeface="Arial" panose="020B0604020202020204" pitchFamily="34" charset="0"/>
              </a:rPr>
              <a:t>Transmitir una imagen renovada de EDUFIS. Proporcionar a nuestros clientes materiales acordes con la nueva imagen, y creación de materiales corporativos que incluyan quienes somos y el objetivo  de la Unidad.</a:t>
            </a:r>
            <a:r>
              <a:rPr lang="es-SV" sz="1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SV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SV" sz="1400" dirty="0"/>
          </a:p>
        </p:txBody>
      </p:sp>
      <p:sp>
        <p:nvSpPr>
          <p:cNvPr id="12" name="11 CuadroTexto"/>
          <p:cNvSpPr txBox="1"/>
          <p:nvPr/>
        </p:nvSpPr>
        <p:spPr>
          <a:xfrm>
            <a:off x="4666921" y="2819400"/>
            <a:ext cx="40960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SV" sz="1200" dirty="0">
                <a:latin typeface="Arial" panose="020B0604020202020204" pitchFamily="34" charset="0"/>
                <a:cs typeface="Arial" panose="020B0604020202020204" pitchFamily="34" charset="0"/>
              </a:rPr>
              <a:t>Conseguir una mayor participación de las Direcciones Generales,  y herramientas que permitan fomentar y generar relaciones </a:t>
            </a:r>
            <a:r>
              <a:rPr lang="es-SV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entre y la misma Unidad de Educación Fiscal.</a:t>
            </a:r>
            <a:endParaRPr lang="es-SV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4644823" y="3962400"/>
            <a:ext cx="4104000" cy="1044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SV" sz="1200" dirty="0">
                <a:latin typeface="Arial" panose="020B0604020202020204" pitchFamily="34" charset="0"/>
                <a:cs typeface="Arial" panose="020B0604020202020204" pitchFamily="34" charset="0"/>
              </a:rPr>
              <a:t>Hacer de la información  en el  portal, una herramienta de comunicación potente y  competitiva.</a:t>
            </a:r>
            <a:br>
              <a:rPr lang="es-SV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SV" sz="1200" dirty="0">
                <a:latin typeface="Arial" panose="020B0604020202020204" pitchFamily="34" charset="0"/>
                <a:cs typeface="Arial" panose="020B0604020202020204" pitchFamily="34" charset="0"/>
              </a:rPr>
              <a:t>Adaptar la nueva imagen y diseño de la información , como herramienta de comunicación</a:t>
            </a:r>
            <a:br>
              <a:rPr lang="es-SV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SV" sz="1200" dirty="0">
                <a:latin typeface="Arial" panose="020B0604020202020204" pitchFamily="34" charset="0"/>
                <a:cs typeface="Arial" panose="020B0604020202020204" pitchFamily="34" charset="0"/>
              </a:rPr>
              <a:t>asegurando la mayor visita al portal.</a:t>
            </a:r>
            <a:br>
              <a:rPr lang="es-SV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SV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SV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4666921" y="5268000"/>
            <a:ext cx="4104000" cy="82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SV" sz="1200" dirty="0">
                <a:latin typeface="Arial" panose="020B0604020202020204" pitchFamily="34" charset="0"/>
                <a:cs typeface="Arial" panose="020B0604020202020204" pitchFamily="34" charset="0"/>
              </a:rPr>
              <a:t>Facilitar el  conocimiento de las actividades de EDUFIS, Proporcionando material  tanto del funcionamiento de EDUFIS como la de la participación  de los empleados de todo el Ministerio de </a:t>
            </a:r>
            <a:r>
              <a:rPr lang="es-SV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Hacienda. </a:t>
            </a:r>
            <a:r>
              <a:rPr lang="es-SV" sz="1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SV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SV" sz="1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SV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SV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s-SV" sz="1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SV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SV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SV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93487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" grpId="0"/>
      <p:bldP spid="12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11 Grupo"/>
          <p:cNvGrpSpPr/>
          <p:nvPr/>
        </p:nvGrpSpPr>
        <p:grpSpPr>
          <a:xfrm>
            <a:off x="0" y="0"/>
            <a:ext cx="9182100" cy="6886575"/>
            <a:chOff x="0" y="0"/>
            <a:chExt cx="9182100" cy="6886575"/>
          </a:xfrm>
        </p:grpSpPr>
        <p:pic>
          <p:nvPicPr>
            <p:cNvPr id="4" name="Picture 54" descr="Untitled-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82100" cy="6886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55" descr="card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82100" cy="6886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56" descr="card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82100" cy="6886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57" descr="card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82100" cy="6886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58" descr="card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838"/>
            <a:stretch>
              <a:fillRect/>
            </a:stretch>
          </p:blipFill>
          <p:spPr bwMode="auto">
            <a:xfrm>
              <a:off x="0" y="0"/>
              <a:ext cx="1943100" cy="6886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" name="Picture 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8" t="6698" r="7436" b="12051"/>
          <a:stretch/>
        </p:blipFill>
        <p:spPr>
          <a:xfrm>
            <a:off x="202532" y="2095271"/>
            <a:ext cx="9398668" cy="46441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4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14800" y="-1447800"/>
            <a:ext cx="17171915" cy="104853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8200" y="152400"/>
            <a:ext cx="11488152" cy="81572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TextBox 7"/>
          <p:cNvSpPr txBox="1"/>
          <p:nvPr/>
        </p:nvSpPr>
        <p:spPr>
          <a:xfrm>
            <a:off x="6477000" y="4286071"/>
            <a:ext cx="213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>
                <a:solidFill>
                  <a:prstClr val="black"/>
                </a:solidFill>
                <a:latin typeface="Candara"/>
              </a:rPr>
              <a:t>Cartillas informativas y otros</a:t>
            </a:r>
            <a:endParaRPr lang="es-ES" sz="2400" dirty="0">
              <a:solidFill>
                <a:prstClr val="black"/>
              </a:solidFill>
              <a:latin typeface="Candara"/>
            </a:endParaRPr>
          </a:p>
        </p:txBody>
      </p:sp>
      <p:sp>
        <p:nvSpPr>
          <p:cNvPr id="16" name="TextBox 5"/>
          <p:cNvSpPr txBox="1"/>
          <p:nvPr/>
        </p:nvSpPr>
        <p:spPr>
          <a:xfrm>
            <a:off x="609600" y="4186535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>
                <a:solidFill>
                  <a:prstClr val="black"/>
                </a:solidFill>
                <a:latin typeface="Candara"/>
              </a:rPr>
              <a:t>Boletines</a:t>
            </a:r>
            <a:endParaRPr lang="es-ES" sz="2400" dirty="0">
              <a:solidFill>
                <a:prstClr val="black"/>
              </a:solidFill>
              <a:latin typeface="Candara"/>
            </a:endParaRPr>
          </a:p>
        </p:txBody>
      </p:sp>
      <p:sp>
        <p:nvSpPr>
          <p:cNvPr id="17" name="TextBox 6"/>
          <p:cNvSpPr txBox="1"/>
          <p:nvPr/>
        </p:nvSpPr>
        <p:spPr>
          <a:xfrm>
            <a:off x="4038600" y="41148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>
                <a:solidFill>
                  <a:prstClr val="black"/>
                </a:solidFill>
                <a:latin typeface="Candara"/>
              </a:rPr>
              <a:t>Videos</a:t>
            </a:r>
            <a:endParaRPr lang="es-ES" sz="2400" dirty="0">
              <a:solidFill>
                <a:prstClr val="black"/>
              </a:solidFill>
              <a:latin typeface="Candara"/>
            </a:endParaRPr>
          </a:p>
        </p:txBody>
      </p:sp>
      <p:sp>
        <p:nvSpPr>
          <p:cNvPr id="36" name="35 Rectángulo"/>
          <p:cNvSpPr/>
          <p:nvPr/>
        </p:nvSpPr>
        <p:spPr>
          <a:xfrm>
            <a:off x="5208991" y="391180"/>
            <a:ext cx="166988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dirty="0" smtClean="0">
                <a:ln w="24500" cmpd="dbl">
                  <a:solidFill>
                    <a:prstClr val="white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Resultado</a:t>
            </a:r>
            <a:endParaRPr lang="es-ES" sz="2800" b="1" dirty="0">
              <a:ln w="24500" cmpd="dbl">
                <a:solidFill>
                  <a:prstClr val="white"/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9325462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20000" y="2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8333 -0.1111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" y="-5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20000" y="2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4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0 L 0 -0.1111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6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20000" y="2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63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 3.48128E-6 L 0.28333 -0.11096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" y="-55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3000">
              <a:schemeClr val="tx1"/>
            </a:gs>
            <a:gs pos="100000">
              <a:schemeClr val="tx1">
                <a:lumMod val="50000"/>
                <a:lumOff val="5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Inside-right pages with text"/>
          <p:cNvGrpSpPr/>
          <p:nvPr/>
        </p:nvGrpSpPr>
        <p:grpSpPr>
          <a:xfrm>
            <a:off x="4572000" y="1371600"/>
            <a:ext cx="3044952" cy="4114800"/>
            <a:chOff x="4572000" y="1371600"/>
            <a:chExt cx="3044952" cy="4114800"/>
          </a:xfrm>
        </p:grpSpPr>
        <p:grpSp>
          <p:nvGrpSpPr>
            <p:cNvPr id="3" name="Inside-right"/>
            <p:cNvGrpSpPr/>
            <p:nvPr/>
          </p:nvGrpSpPr>
          <p:grpSpPr>
            <a:xfrm rot="10800000">
              <a:off x="4572000" y="1371600"/>
              <a:ext cx="3044952" cy="4114800"/>
              <a:chOff x="1527048" y="1371600"/>
              <a:chExt cx="3044952" cy="4114800"/>
            </a:xfrm>
          </p:grpSpPr>
          <p:sp>
            <p:nvSpPr>
              <p:cNvPr id="141" name="Rounded Rectangle 140"/>
              <p:cNvSpPr/>
              <p:nvPr/>
            </p:nvSpPr>
            <p:spPr>
              <a:xfrm>
                <a:off x="1527048" y="1371600"/>
                <a:ext cx="3044952" cy="4114800"/>
              </a:xfrm>
              <a:prstGeom prst="roundRect">
                <a:avLst>
                  <a:gd name="adj" fmla="val 1580"/>
                </a:avLst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50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42" name="Rectangle 141"/>
              <p:cNvSpPr/>
              <p:nvPr/>
            </p:nvSpPr>
            <p:spPr>
              <a:xfrm>
                <a:off x="1691640" y="1449324"/>
                <a:ext cx="2880360" cy="3959352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5000">
                    <a:schemeClr val="bg1"/>
                  </a:gs>
                  <a:gs pos="18000">
                    <a:schemeClr val="bg1">
                      <a:lumMod val="95000"/>
                    </a:schemeClr>
                  </a:gs>
                  <a:gs pos="38000">
                    <a:schemeClr val="bg1"/>
                  </a:gs>
                  <a:gs pos="100000">
                    <a:schemeClr val="bg1"/>
                  </a:gs>
                </a:gsLst>
                <a:lin ang="10800000" scaled="1"/>
                <a:tileRect/>
              </a:gra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43" name="TextBox 142"/>
            <p:cNvSpPr txBox="1"/>
            <p:nvPr/>
          </p:nvSpPr>
          <p:spPr>
            <a:xfrm>
              <a:off x="4724400" y="2667000"/>
              <a:ext cx="2362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dirty="0" smtClean="0">
                  <a:solidFill>
                    <a:prstClr val="black"/>
                  </a:solidFill>
                  <a:latin typeface="Arial Rounded MT Bold" panose="020F0704030504030204" pitchFamily="34" charset="0"/>
                </a:rPr>
                <a:t>GRACIAS</a:t>
              </a:r>
              <a:endParaRPr lang="es-ES_tradnl" sz="2800" dirty="0">
                <a:solidFill>
                  <a:prstClr val="black"/>
                </a:solidFill>
                <a:latin typeface="Arial Rounded MT Bold" panose="020F0704030504030204" pitchFamily="34" charset="0"/>
              </a:endParaRPr>
            </a:p>
          </p:txBody>
        </p:sp>
        <p:grpSp>
          <p:nvGrpSpPr>
            <p:cNvPr id="4" name="Group 167"/>
            <p:cNvGrpSpPr/>
            <p:nvPr/>
          </p:nvGrpSpPr>
          <p:grpSpPr>
            <a:xfrm>
              <a:off x="7162800" y="1453896"/>
              <a:ext cx="246855" cy="3950208"/>
              <a:chOff x="7162800" y="1453896"/>
              <a:chExt cx="246855" cy="3950208"/>
            </a:xfrm>
          </p:grpSpPr>
          <p:cxnSp>
            <p:nvCxnSpPr>
              <p:cNvPr id="161" name="Straight Connector 160"/>
              <p:cNvCxnSpPr/>
              <p:nvPr/>
            </p:nvCxnSpPr>
            <p:spPr>
              <a:xfrm rot="5400000">
                <a:off x="5263102" y="3428206"/>
                <a:ext cx="3950208" cy="1588"/>
              </a:xfrm>
              <a:prstGeom prst="line">
                <a:avLst/>
              </a:prstGeom>
              <a:ln w="9525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/>
              <p:cNvCxnSpPr/>
              <p:nvPr/>
            </p:nvCxnSpPr>
            <p:spPr>
              <a:xfrm rot="5400000">
                <a:off x="5318266" y="3428206"/>
                <a:ext cx="3950208" cy="1588"/>
              </a:xfrm>
              <a:prstGeom prst="line">
                <a:avLst/>
              </a:prstGeom>
              <a:ln w="9525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/>
              <p:cNvCxnSpPr/>
              <p:nvPr/>
            </p:nvCxnSpPr>
            <p:spPr>
              <a:xfrm rot="5400000">
                <a:off x="5356763" y="3428206"/>
                <a:ext cx="3950208" cy="1588"/>
              </a:xfrm>
              <a:prstGeom prst="line">
                <a:avLst/>
              </a:prstGeom>
              <a:ln w="9525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/>
              <p:cNvCxnSpPr/>
              <p:nvPr/>
            </p:nvCxnSpPr>
            <p:spPr>
              <a:xfrm rot="5400000">
                <a:off x="5395260" y="3428206"/>
                <a:ext cx="3950208" cy="1588"/>
              </a:xfrm>
              <a:prstGeom prst="line">
                <a:avLst/>
              </a:prstGeom>
              <a:ln w="9525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/>
              <p:cNvCxnSpPr/>
              <p:nvPr/>
            </p:nvCxnSpPr>
            <p:spPr>
              <a:xfrm rot="5400000">
                <a:off x="5433757" y="3428206"/>
                <a:ext cx="3950208" cy="1588"/>
              </a:xfrm>
              <a:prstGeom prst="line">
                <a:avLst/>
              </a:prstGeom>
              <a:ln w="9525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/>
              <p:cNvCxnSpPr/>
              <p:nvPr/>
            </p:nvCxnSpPr>
            <p:spPr>
              <a:xfrm rot="5400000">
                <a:off x="5188490" y="3428206"/>
                <a:ext cx="3950208" cy="1588"/>
              </a:xfrm>
              <a:prstGeom prst="line">
                <a:avLst/>
              </a:prstGeom>
              <a:ln w="9525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" name="Book cover"/>
          <p:cNvGrpSpPr/>
          <p:nvPr/>
        </p:nvGrpSpPr>
        <p:grpSpPr>
          <a:xfrm>
            <a:off x="4404360" y="1352294"/>
            <a:ext cx="3048000" cy="4114800"/>
            <a:chOff x="4572000" y="1371600"/>
            <a:chExt cx="3048000" cy="4114800"/>
          </a:xfrm>
        </p:grpSpPr>
        <p:sp>
          <p:nvSpPr>
            <p:cNvPr id="27" name="Rounded Rectangle 26"/>
            <p:cNvSpPr/>
            <p:nvPr/>
          </p:nvSpPr>
          <p:spPr>
            <a:xfrm>
              <a:off x="4572000" y="1371600"/>
              <a:ext cx="3048000" cy="4114800"/>
            </a:xfrm>
            <a:prstGeom prst="roundRect">
              <a:avLst>
                <a:gd name="adj" fmla="val 2196"/>
              </a:avLst>
            </a:prstGeom>
            <a:gradFill flip="none" rotWithShape="1">
              <a:gsLst>
                <a:gs pos="0">
                  <a:schemeClr val="accent2">
                    <a:lumMod val="5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50800" h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>
                <a:solidFill>
                  <a:prstClr val="white"/>
                </a:solidFill>
              </a:endParaRPr>
            </a:p>
          </p:txBody>
        </p:sp>
        <p:sp>
          <p:nvSpPr>
            <p:cNvPr id="84" name="Rounded Rectangle 83"/>
            <p:cNvSpPr/>
            <p:nvPr/>
          </p:nvSpPr>
          <p:spPr>
            <a:xfrm>
              <a:off x="4572000" y="1371600"/>
              <a:ext cx="667512" cy="4114800"/>
            </a:xfrm>
            <a:prstGeom prst="roundRect">
              <a:avLst>
                <a:gd name="adj" fmla="val 2196"/>
              </a:avLst>
            </a:prstGeom>
            <a:gradFill flip="none" rotWithShape="1">
              <a:gsLst>
                <a:gs pos="0">
                  <a:schemeClr val="tx1">
                    <a:alpha val="50000"/>
                  </a:schemeClr>
                </a:gs>
                <a:gs pos="100000">
                  <a:schemeClr val="tx1">
                    <a:alpha val="0"/>
                  </a:schemeClr>
                </a:gs>
              </a:gsLst>
              <a:lin ang="108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>
                <a:solidFill>
                  <a:prstClr val="white"/>
                </a:solidFill>
              </a:endParaRPr>
            </a:p>
          </p:txBody>
        </p:sp>
        <p:sp>
          <p:nvSpPr>
            <p:cNvPr id="88" name="Rounded Rectangle 87"/>
            <p:cNvSpPr/>
            <p:nvPr/>
          </p:nvSpPr>
          <p:spPr>
            <a:xfrm>
              <a:off x="4572000" y="3886200"/>
              <a:ext cx="667512" cy="73152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accent2">
                    <a:lumMod val="75000"/>
                    <a:shade val="30000"/>
                    <a:satMod val="115000"/>
                  </a:schemeClr>
                </a:gs>
                <a:gs pos="50000">
                  <a:schemeClr val="accent2">
                    <a:lumMod val="75000"/>
                    <a:shade val="67500"/>
                    <a:satMod val="115000"/>
                  </a:schemeClr>
                </a:gs>
                <a:gs pos="100000">
                  <a:schemeClr val="accent2">
                    <a:lumMod val="75000"/>
                    <a:shade val="100000"/>
                    <a:satMod val="115000"/>
                  </a:schemeClr>
                </a:gs>
              </a:gsLst>
              <a:lin ang="8100000" scaled="1"/>
            </a:gradFill>
            <a:ln>
              <a:noFill/>
            </a:ln>
            <a:effectLst/>
            <a:scene3d>
              <a:camera prst="orthographicFront"/>
              <a:lightRig rig="soft" dir="t"/>
            </a:scene3d>
            <a:sp3d>
              <a:bevelT w="381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>
                <a:solidFill>
                  <a:prstClr val="white"/>
                </a:solidFill>
              </a:endParaRPr>
            </a:p>
          </p:txBody>
        </p:sp>
        <p:sp>
          <p:nvSpPr>
            <p:cNvPr id="98" name="Rounded Rectangle 97"/>
            <p:cNvSpPr/>
            <p:nvPr/>
          </p:nvSpPr>
          <p:spPr>
            <a:xfrm>
              <a:off x="4572000" y="4953000"/>
              <a:ext cx="667512" cy="73152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accent2">
                    <a:lumMod val="75000"/>
                    <a:shade val="30000"/>
                    <a:satMod val="115000"/>
                  </a:schemeClr>
                </a:gs>
                <a:gs pos="50000">
                  <a:schemeClr val="accent2">
                    <a:lumMod val="75000"/>
                    <a:shade val="67500"/>
                    <a:satMod val="115000"/>
                  </a:schemeClr>
                </a:gs>
                <a:gs pos="100000">
                  <a:schemeClr val="accent2">
                    <a:lumMod val="75000"/>
                    <a:shade val="100000"/>
                    <a:satMod val="115000"/>
                  </a:schemeClr>
                </a:gs>
              </a:gsLst>
              <a:lin ang="8100000" scaled="1"/>
            </a:gradFill>
            <a:ln>
              <a:noFill/>
            </a:ln>
            <a:effectLst/>
            <a:scene3d>
              <a:camera prst="orthographicFront"/>
              <a:lightRig rig="soft" dir="t"/>
            </a:scene3d>
            <a:sp3d>
              <a:bevelT w="381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>
                <a:solidFill>
                  <a:prstClr val="white"/>
                </a:solidFill>
              </a:endParaRPr>
            </a:p>
          </p:txBody>
        </p:sp>
        <p:sp>
          <p:nvSpPr>
            <p:cNvPr id="99" name="Rounded Rectangle 98"/>
            <p:cNvSpPr/>
            <p:nvPr/>
          </p:nvSpPr>
          <p:spPr>
            <a:xfrm>
              <a:off x="4572000" y="2819400"/>
              <a:ext cx="667512" cy="73152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accent2">
                    <a:lumMod val="75000"/>
                    <a:shade val="30000"/>
                    <a:satMod val="115000"/>
                  </a:schemeClr>
                </a:gs>
                <a:gs pos="50000">
                  <a:schemeClr val="accent2">
                    <a:lumMod val="75000"/>
                    <a:shade val="67500"/>
                    <a:satMod val="115000"/>
                  </a:schemeClr>
                </a:gs>
                <a:gs pos="100000">
                  <a:schemeClr val="accent2">
                    <a:lumMod val="75000"/>
                    <a:shade val="100000"/>
                    <a:satMod val="115000"/>
                  </a:schemeClr>
                </a:gs>
              </a:gsLst>
              <a:lin ang="8100000" scaled="1"/>
            </a:gradFill>
            <a:ln>
              <a:noFill/>
            </a:ln>
            <a:effectLst/>
            <a:scene3d>
              <a:camera prst="orthographicFront"/>
              <a:lightRig rig="soft" dir="t"/>
            </a:scene3d>
            <a:sp3d>
              <a:bevelT w="381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>
                <a:solidFill>
                  <a:prstClr val="white"/>
                </a:solidFill>
              </a:endParaRPr>
            </a:p>
          </p:txBody>
        </p:sp>
        <p:sp>
          <p:nvSpPr>
            <p:cNvPr id="100" name="Rounded Rectangle 99"/>
            <p:cNvSpPr/>
            <p:nvPr/>
          </p:nvSpPr>
          <p:spPr>
            <a:xfrm>
              <a:off x="4572000" y="1752600"/>
              <a:ext cx="667512" cy="73152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accent2">
                    <a:lumMod val="75000"/>
                    <a:shade val="30000"/>
                    <a:satMod val="115000"/>
                  </a:schemeClr>
                </a:gs>
                <a:gs pos="50000">
                  <a:schemeClr val="accent2">
                    <a:lumMod val="75000"/>
                    <a:shade val="67500"/>
                    <a:satMod val="115000"/>
                  </a:schemeClr>
                </a:gs>
                <a:gs pos="100000">
                  <a:schemeClr val="accent2">
                    <a:lumMod val="75000"/>
                    <a:shade val="100000"/>
                    <a:satMod val="115000"/>
                  </a:schemeClr>
                </a:gs>
              </a:gsLst>
              <a:lin ang="8100000" scaled="1"/>
            </a:gradFill>
            <a:ln>
              <a:noFill/>
            </a:ln>
            <a:effectLst/>
            <a:scene3d>
              <a:camera prst="orthographicFront"/>
              <a:lightRig rig="soft" dir="t"/>
            </a:scene3d>
            <a:sp3d>
              <a:bevelT w="381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5" name="Inside-left pages"/>
          <p:cNvGrpSpPr/>
          <p:nvPr/>
        </p:nvGrpSpPr>
        <p:grpSpPr>
          <a:xfrm>
            <a:off x="1527048" y="1371600"/>
            <a:ext cx="3044952" cy="4114800"/>
            <a:chOff x="1527048" y="1371600"/>
            <a:chExt cx="3044952" cy="4114800"/>
          </a:xfrm>
        </p:grpSpPr>
        <p:sp>
          <p:nvSpPr>
            <p:cNvPr id="103" name="Rounded Rectangle 102"/>
            <p:cNvSpPr/>
            <p:nvPr/>
          </p:nvSpPr>
          <p:spPr>
            <a:xfrm>
              <a:off x="1527048" y="1371600"/>
              <a:ext cx="3044952" cy="4114800"/>
            </a:xfrm>
            <a:prstGeom prst="roundRect">
              <a:avLst>
                <a:gd name="adj" fmla="val 1580"/>
              </a:avLst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>
                <a:solidFill>
                  <a:prstClr val="white"/>
                </a:solidFill>
              </a:endParaRPr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1691640" y="1449324"/>
              <a:ext cx="2880360" cy="3959352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65000"/>
                  </a:schemeClr>
                </a:gs>
                <a:gs pos="5000">
                  <a:schemeClr val="bg1"/>
                </a:gs>
                <a:gs pos="18000">
                  <a:schemeClr val="bg1">
                    <a:lumMod val="95000"/>
                  </a:schemeClr>
                </a:gs>
                <a:gs pos="38000">
                  <a:schemeClr val="bg1"/>
                </a:gs>
                <a:gs pos="100000">
                  <a:schemeClr val="bg1"/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>
                <a:solidFill>
                  <a:prstClr val="white"/>
                </a:solidFill>
              </a:endParaRPr>
            </a:p>
          </p:txBody>
        </p:sp>
      </p:grpSp>
      <p:pic>
        <p:nvPicPr>
          <p:cNvPr id="7" name="6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410" y="2059306"/>
            <a:ext cx="1964228" cy="869304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083" y="3946159"/>
            <a:ext cx="1706882" cy="776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360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605000">
        <p:fade/>
      </p:transition>
    </mc:Choice>
    <mc:Fallback xmlns="">
      <p:transition advTm="60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rberg_CirclesIn_TP101881386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DCD8C3D2-0F39-458C-A143-532B2AAC4FF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609</TotalTime>
  <Words>413</Words>
  <Application>Microsoft Office PowerPoint</Application>
  <PresentationFormat>Presentación en pantalla (4:3)</PresentationFormat>
  <Paragraphs>81</Paragraphs>
  <Slides>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8</vt:i4>
      </vt:variant>
    </vt:vector>
  </HeadingPairs>
  <TitlesOfParts>
    <vt:vector size="10" baseType="lpstr">
      <vt:lpstr>Terberg_CirclesIn_TP101881386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Roberto Mejia</dc:creator>
  <cp:lastModifiedBy>Roberto Mejia</cp:lastModifiedBy>
  <cp:revision>53</cp:revision>
  <dcterms:modified xsi:type="dcterms:W3CDTF">2015-07-24T14:15:02Z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TC018814189991</vt:lpwstr>
  </property>
</Properties>
</file>